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2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3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3"/>
  </p:notesMasterIdLst>
  <p:handoutMasterIdLst>
    <p:handoutMasterId r:id="rId54"/>
  </p:handoutMasterIdLst>
  <p:sldIdLst>
    <p:sldId id="317" r:id="rId2"/>
    <p:sldId id="319" r:id="rId3"/>
    <p:sldId id="320" r:id="rId4"/>
    <p:sldId id="318" r:id="rId5"/>
    <p:sldId id="280" r:id="rId6"/>
    <p:sldId id="281" r:id="rId7"/>
    <p:sldId id="282" r:id="rId8"/>
    <p:sldId id="283" r:id="rId9"/>
    <p:sldId id="284" r:id="rId10"/>
    <p:sldId id="325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96" r:id="rId23"/>
    <p:sldId id="297" r:id="rId24"/>
    <p:sldId id="326" r:id="rId25"/>
    <p:sldId id="330" r:id="rId26"/>
    <p:sldId id="333" r:id="rId27"/>
    <p:sldId id="334" r:id="rId28"/>
    <p:sldId id="332" r:id="rId29"/>
    <p:sldId id="335" r:id="rId30"/>
    <p:sldId id="336" r:id="rId31"/>
    <p:sldId id="298" r:id="rId32"/>
    <p:sldId id="299" r:id="rId33"/>
    <p:sldId id="301" r:id="rId34"/>
    <p:sldId id="321" r:id="rId35"/>
    <p:sldId id="323" r:id="rId36"/>
    <p:sldId id="322" r:id="rId37"/>
    <p:sldId id="324" r:id="rId38"/>
    <p:sldId id="300" r:id="rId39"/>
    <p:sldId id="315" r:id="rId40"/>
    <p:sldId id="302" r:id="rId41"/>
    <p:sldId id="303" r:id="rId42"/>
    <p:sldId id="304" r:id="rId43"/>
    <p:sldId id="305" r:id="rId44"/>
    <p:sldId id="307" r:id="rId45"/>
    <p:sldId id="308" r:id="rId46"/>
    <p:sldId id="309" r:id="rId47"/>
    <p:sldId id="310" r:id="rId48"/>
    <p:sldId id="311" r:id="rId49"/>
    <p:sldId id="312" r:id="rId50"/>
    <p:sldId id="313" r:id="rId51"/>
    <p:sldId id="314" r:id="rId5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AA0202"/>
    <a:srgbClr val="9B0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5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handoutMaster" Target="handoutMasters/handoutMaster1.xml"/><Relationship Id="rId55" Type="http://schemas.openxmlformats.org/officeDocument/2006/relationships/printerSettings" Target="printerSettings/printerSettings1.bin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5BFD4-1310-0B4B-A3B3-48E1A2552691}" type="datetimeFigureOut">
              <a:rPr lang="en-US" smtClean="0"/>
              <a:t>1/19/16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1815F-9043-8B49-B7AB-C7EE2E855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182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A75C82-B69D-5747-8767-8EB8DEAAD470}" type="datetimeFigureOut">
              <a:rPr lang="en-US" smtClean="0"/>
              <a:t>1/19/16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33544B-12DC-1A47-BF47-9E4E7E247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658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 decision for any email that contains the word “Earn”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3544B-12DC-1A47-BF47-9E4E7E24774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5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3544B-12DC-1A47-BF47-9E4E7E24774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347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 decision for any email that contains the word “Earn”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3544B-12DC-1A47-BF47-9E4E7E24774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5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F1EB4-032B-4370-87DB-BCF3BDBCE41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4251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77D-1312-4C35-AE10-D737A1EC8D9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5706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71C3-8983-492B-9FD4-02DE13C83330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4643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7EEA-D4D7-4F09-A006-A9D69AFE265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057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3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9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E39DB-65A7-4732-A09C-21D69EF147A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2781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1CB7-08C8-4B6F-8AB0-6D331F02936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4993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59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9" indent="0">
              <a:buNone/>
              <a:defRPr sz="1600" b="1"/>
            </a:lvl5pPr>
            <a:lvl6pPr marL="2285649" indent="0">
              <a:buNone/>
              <a:defRPr sz="1600" b="1"/>
            </a:lvl6pPr>
            <a:lvl7pPr marL="2742780" indent="0">
              <a:buNone/>
              <a:defRPr sz="1600" b="1"/>
            </a:lvl7pPr>
            <a:lvl8pPr marL="3199908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59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9" indent="0">
              <a:buNone/>
              <a:defRPr sz="1600" b="1"/>
            </a:lvl5pPr>
            <a:lvl6pPr marL="2285649" indent="0">
              <a:buNone/>
              <a:defRPr sz="1600" b="1"/>
            </a:lvl6pPr>
            <a:lvl7pPr marL="2742780" indent="0">
              <a:buNone/>
              <a:defRPr sz="1600" b="1"/>
            </a:lvl7pPr>
            <a:lvl8pPr marL="3199908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6A8-35B7-4499-9DDC-803A77ECFC5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1377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A-848E-49EC-A29A-DD3E8AE4245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86590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CF02-0AB8-40A5-A7A6-5FE58FD5CF2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6206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59" indent="0">
              <a:buNone/>
              <a:defRPr sz="1000"/>
            </a:lvl3pPr>
            <a:lvl4pPr marL="1371390" indent="0">
              <a:buNone/>
              <a:defRPr sz="900"/>
            </a:lvl4pPr>
            <a:lvl5pPr marL="1828519" indent="0">
              <a:buNone/>
              <a:defRPr sz="900"/>
            </a:lvl5pPr>
            <a:lvl6pPr marL="2285649" indent="0">
              <a:buNone/>
              <a:defRPr sz="900"/>
            </a:lvl6pPr>
            <a:lvl7pPr marL="2742780" indent="0">
              <a:buNone/>
              <a:defRPr sz="900"/>
            </a:lvl7pPr>
            <a:lvl8pPr marL="3199908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EA6-5750-4218-AFCE-CAD2A293789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7323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30" indent="0">
              <a:buNone/>
              <a:defRPr sz="2800"/>
            </a:lvl2pPr>
            <a:lvl3pPr marL="914259" indent="0">
              <a:buNone/>
              <a:defRPr sz="2400"/>
            </a:lvl3pPr>
            <a:lvl4pPr marL="1371390" indent="0">
              <a:buNone/>
              <a:defRPr sz="2000"/>
            </a:lvl4pPr>
            <a:lvl5pPr marL="1828519" indent="0">
              <a:buNone/>
              <a:defRPr sz="2000"/>
            </a:lvl5pPr>
            <a:lvl6pPr marL="2285649" indent="0">
              <a:buNone/>
              <a:defRPr sz="2000"/>
            </a:lvl6pPr>
            <a:lvl7pPr marL="2742780" indent="0">
              <a:buNone/>
              <a:defRPr sz="2000"/>
            </a:lvl7pPr>
            <a:lvl8pPr marL="3199908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59" indent="0">
              <a:buNone/>
              <a:defRPr sz="1000"/>
            </a:lvl3pPr>
            <a:lvl4pPr marL="1371390" indent="0">
              <a:buNone/>
              <a:defRPr sz="900"/>
            </a:lvl4pPr>
            <a:lvl5pPr marL="1828519" indent="0">
              <a:buNone/>
              <a:defRPr sz="900"/>
            </a:lvl5pPr>
            <a:lvl6pPr marL="2285649" indent="0">
              <a:buNone/>
              <a:defRPr sz="900"/>
            </a:lvl6pPr>
            <a:lvl7pPr marL="2742780" indent="0">
              <a:buNone/>
              <a:defRPr sz="900"/>
            </a:lvl7pPr>
            <a:lvl8pPr marL="3199908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286E-D27A-4326-AFFC-D4EB7A11A92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1555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5" tIns="45713" rIns="91425" bIns="4571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9"/>
            <a:fld id="{3B7BA735-A1B3-4D4F-9421-DD10E19D94F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259"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3"/>
            <a:ext cx="2895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9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9"/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259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9018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25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91425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7" algn="l" defTabSz="914259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4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4" indent="-228564" algn="l" defTabSz="914259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4" algn="l" defTabSz="914259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4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5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3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5" Type="http://schemas.openxmlformats.org/officeDocument/2006/relationships/image" Target="../media/image14.png"/><Relationship Id="rId1" Type="http://schemas.openxmlformats.org/officeDocument/2006/relationships/tags" Target="../tags/tag12.xml"/><Relationship Id="rId2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tags" Target="../tags/tag14.xml"/><Relationship Id="rId2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tags" Target="../tags/tag16.xml"/><Relationship Id="rId2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4.emf"/><Relationship Id="rId7" Type="http://schemas.openxmlformats.org/officeDocument/2006/relationships/image" Target="../media/image25.emf"/><Relationship Id="rId1" Type="http://schemas.openxmlformats.org/officeDocument/2006/relationships/tags" Target="../tags/tag18.xml"/><Relationship Id="rId2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9.png"/><Relationship Id="rId12" Type="http://schemas.openxmlformats.org/officeDocument/2006/relationships/image" Target="../media/image30.png"/><Relationship Id="rId13" Type="http://schemas.openxmlformats.org/officeDocument/2006/relationships/image" Target="../media/image31.png"/><Relationship Id="rId1" Type="http://schemas.openxmlformats.org/officeDocument/2006/relationships/tags" Target="../tags/tag20.xml"/><Relationship Id="rId2" Type="http://schemas.openxmlformats.org/officeDocument/2006/relationships/tags" Target="../tags/tag21.xml"/><Relationship Id="rId3" Type="http://schemas.openxmlformats.org/officeDocument/2006/relationships/tags" Target="../tags/tag22.xml"/><Relationship Id="rId4" Type="http://schemas.openxmlformats.org/officeDocument/2006/relationships/tags" Target="../tags/tag23.xml"/><Relationship Id="rId5" Type="http://schemas.openxmlformats.org/officeDocument/2006/relationships/tags" Target="../tags/tag24.xml"/><Relationship Id="rId6" Type="http://schemas.openxmlformats.org/officeDocument/2006/relationships/tags" Target="../tags/tag25.xml"/><Relationship Id="rId7" Type="http://schemas.openxmlformats.org/officeDocument/2006/relationships/slideLayout" Target="../slideLayouts/slideLayout2.xml"/><Relationship Id="rId8" Type="http://schemas.openxmlformats.org/officeDocument/2006/relationships/image" Target="../media/image26.png"/><Relationship Id="rId9" Type="http://schemas.openxmlformats.org/officeDocument/2006/relationships/image" Target="../media/image27.png"/><Relationship Id="rId10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tags" Target="../tags/tag26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4" Type="http://schemas.openxmlformats.org/officeDocument/2006/relationships/tags" Target="../tags/tag30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1.xml"/><Relationship Id="rId7" Type="http://schemas.openxmlformats.org/officeDocument/2006/relationships/image" Target="../media/image33.png"/><Relationship Id="rId8" Type="http://schemas.openxmlformats.org/officeDocument/2006/relationships/image" Target="../media/image31.png"/><Relationship Id="rId1" Type="http://schemas.openxmlformats.org/officeDocument/2006/relationships/tags" Target="../tags/tag27.xml"/><Relationship Id="rId2" Type="http://schemas.openxmlformats.org/officeDocument/2006/relationships/tags" Target="../tags/tag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tags" Target="../tags/tag31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5" Type="http://schemas.openxmlformats.org/officeDocument/2006/relationships/image" Target="../media/image14.png"/><Relationship Id="rId1" Type="http://schemas.openxmlformats.org/officeDocument/2006/relationships/tags" Target="../tags/tag32.xml"/><Relationship Id="rId2" Type="http://schemas.openxmlformats.org/officeDocument/2006/relationships/tags" Target="../tags/tag3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.xml"/><Relationship Id="rId5" Type="http://schemas.openxmlformats.org/officeDocument/2006/relationships/image" Target="../media/image20.png"/><Relationship Id="rId6" Type="http://schemas.openxmlformats.org/officeDocument/2006/relationships/image" Target="../media/image23.png"/><Relationship Id="rId7" Type="http://schemas.openxmlformats.org/officeDocument/2006/relationships/image" Target="../media/image22.png"/><Relationship Id="rId8" Type="http://schemas.openxmlformats.org/officeDocument/2006/relationships/image" Target="../media/image24.emf"/><Relationship Id="rId9" Type="http://schemas.openxmlformats.org/officeDocument/2006/relationships/image" Target="../media/image25.emf"/><Relationship Id="rId1" Type="http://schemas.openxmlformats.org/officeDocument/2006/relationships/tags" Target="../tags/tag34.xml"/><Relationship Id="rId2" Type="http://schemas.openxmlformats.org/officeDocument/2006/relationships/tags" Target="../tags/tag35.xml"/></Relationships>
</file>

<file path=ppt/slides/_rels/slide2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9.png"/><Relationship Id="rId12" Type="http://schemas.openxmlformats.org/officeDocument/2006/relationships/image" Target="../media/image30.png"/><Relationship Id="rId13" Type="http://schemas.openxmlformats.org/officeDocument/2006/relationships/image" Target="../media/image31.png"/><Relationship Id="rId14" Type="http://schemas.openxmlformats.org/officeDocument/2006/relationships/image" Target="../media/image34.emf"/><Relationship Id="rId1" Type="http://schemas.openxmlformats.org/officeDocument/2006/relationships/tags" Target="../tags/tag36.xml"/><Relationship Id="rId2" Type="http://schemas.openxmlformats.org/officeDocument/2006/relationships/tags" Target="../tags/tag37.xml"/><Relationship Id="rId3" Type="http://schemas.openxmlformats.org/officeDocument/2006/relationships/tags" Target="../tags/tag38.xml"/><Relationship Id="rId4" Type="http://schemas.openxmlformats.org/officeDocument/2006/relationships/tags" Target="../tags/tag39.xml"/><Relationship Id="rId5" Type="http://schemas.openxmlformats.org/officeDocument/2006/relationships/tags" Target="../tags/tag40.xml"/><Relationship Id="rId6" Type="http://schemas.openxmlformats.org/officeDocument/2006/relationships/tags" Target="../tags/tag41.xml"/><Relationship Id="rId7" Type="http://schemas.openxmlformats.org/officeDocument/2006/relationships/slideLayout" Target="../slideLayouts/slideLayout2.xml"/><Relationship Id="rId8" Type="http://schemas.openxmlformats.org/officeDocument/2006/relationships/image" Target="../media/image26.png"/><Relationship Id="rId9" Type="http://schemas.openxmlformats.org/officeDocument/2006/relationships/image" Target="../media/image27.png"/><Relationship Id="rId10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tags" Target="../tags/tag42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4" Type="http://schemas.openxmlformats.org/officeDocument/2006/relationships/tags" Target="../tags/tag46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3.xml"/><Relationship Id="rId7" Type="http://schemas.openxmlformats.org/officeDocument/2006/relationships/image" Target="../media/image33.png"/><Relationship Id="rId8" Type="http://schemas.openxmlformats.org/officeDocument/2006/relationships/image" Target="../media/image31.png"/><Relationship Id="rId1" Type="http://schemas.openxmlformats.org/officeDocument/2006/relationships/tags" Target="../tags/tag43.xml"/><Relationship Id="rId2" Type="http://schemas.openxmlformats.org/officeDocument/2006/relationships/tags" Target="../tags/tag4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4" Type="http://schemas.openxmlformats.org/officeDocument/2006/relationships/tags" Target="../tags/tag50.xml"/><Relationship Id="rId5" Type="http://schemas.openxmlformats.org/officeDocument/2006/relationships/tags" Target="../tags/tag51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9" Type="http://schemas.openxmlformats.org/officeDocument/2006/relationships/image" Target="../media/image37.png"/><Relationship Id="rId10" Type="http://schemas.openxmlformats.org/officeDocument/2006/relationships/image" Target="../media/image27.png"/><Relationship Id="rId11" Type="http://schemas.openxmlformats.org/officeDocument/2006/relationships/image" Target="../media/image29.png"/><Relationship Id="rId1" Type="http://schemas.openxmlformats.org/officeDocument/2006/relationships/tags" Target="../tags/tag47.xml"/><Relationship Id="rId2" Type="http://schemas.openxmlformats.org/officeDocument/2006/relationships/tags" Target="../tags/tag4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tags" Target="../tags/tag52.xml"/><Relationship Id="rId2" Type="http://schemas.openxmlformats.org/officeDocument/2006/relationships/tags" Target="../tags/tag5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1" Type="http://schemas.openxmlformats.org/officeDocument/2006/relationships/tags" Target="../tags/tag54.xml"/><Relationship Id="rId2" Type="http://schemas.openxmlformats.org/officeDocument/2006/relationships/tags" Target="../tags/tag5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4" Type="http://schemas.openxmlformats.org/officeDocument/2006/relationships/image" Target="../media/image43.wmf"/><Relationship Id="rId5" Type="http://schemas.openxmlformats.org/officeDocument/2006/relationships/image" Target="../media/image44.wmf"/><Relationship Id="rId6" Type="http://schemas.openxmlformats.org/officeDocument/2006/relationships/image" Target="../media/image45.wmf"/><Relationship Id="rId7" Type="http://schemas.openxmlformats.org/officeDocument/2006/relationships/image" Target="../media/image40.png"/><Relationship Id="rId1" Type="http://schemas.openxmlformats.org/officeDocument/2006/relationships/tags" Target="../tags/tag57.xml"/><Relationship Id="rId2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4" Type="http://schemas.openxmlformats.org/officeDocument/2006/relationships/tags" Target="../tags/tag61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7" Type="http://schemas.openxmlformats.org/officeDocument/2006/relationships/image" Target="../media/image46.png"/><Relationship Id="rId8" Type="http://schemas.openxmlformats.org/officeDocument/2006/relationships/image" Target="../media/image40.png"/><Relationship Id="rId9" Type="http://schemas.openxmlformats.org/officeDocument/2006/relationships/image" Target="../media/image41.png"/><Relationship Id="rId1" Type="http://schemas.openxmlformats.org/officeDocument/2006/relationships/tags" Target="../tags/tag58.xml"/><Relationship Id="rId2" Type="http://schemas.openxmlformats.org/officeDocument/2006/relationships/tags" Target="../tags/tag5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44.wmf"/><Relationship Id="rId6" Type="http://schemas.openxmlformats.org/officeDocument/2006/relationships/image" Target="../media/image40.png"/><Relationship Id="rId7" Type="http://schemas.openxmlformats.org/officeDocument/2006/relationships/image" Target="../media/image46.png"/><Relationship Id="rId8" Type="http://schemas.openxmlformats.org/officeDocument/2006/relationships/image" Target="../media/image41.png"/><Relationship Id="rId9" Type="http://schemas.openxmlformats.org/officeDocument/2006/relationships/image" Target="../media/image45.wmf"/><Relationship Id="rId10" Type="http://schemas.openxmlformats.org/officeDocument/2006/relationships/image" Target="../media/image43.wmf"/><Relationship Id="rId1" Type="http://schemas.openxmlformats.org/officeDocument/2006/relationships/tags" Target="../tags/tag62.xml"/><Relationship Id="rId2" Type="http://schemas.openxmlformats.org/officeDocument/2006/relationships/tags" Target="../tags/tag6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4" Type="http://schemas.openxmlformats.org/officeDocument/2006/relationships/tags" Target="../tags/tag68.xml"/><Relationship Id="rId5" Type="http://schemas.openxmlformats.org/officeDocument/2006/relationships/tags" Target="../tags/tag69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47.png"/><Relationship Id="rId8" Type="http://schemas.openxmlformats.org/officeDocument/2006/relationships/image" Target="../media/image38.png"/><Relationship Id="rId9" Type="http://schemas.openxmlformats.org/officeDocument/2006/relationships/image" Target="../media/image46.png"/><Relationship Id="rId10" Type="http://schemas.openxmlformats.org/officeDocument/2006/relationships/image" Target="../media/image40.png"/><Relationship Id="rId11" Type="http://schemas.openxmlformats.org/officeDocument/2006/relationships/image" Target="../media/image41.png"/><Relationship Id="rId1" Type="http://schemas.openxmlformats.org/officeDocument/2006/relationships/tags" Target="../tags/tag65.xml"/><Relationship Id="rId2" Type="http://schemas.openxmlformats.org/officeDocument/2006/relationships/tags" Target="../tags/tag6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7" Type="http://schemas.openxmlformats.org/officeDocument/2006/relationships/image" Target="../media/image50.png"/><Relationship Id="rId1" Type="http://schemas.openxmlformats.org/officeDocument/2006/relationships/tags" Target="../tags/tag70.xml"/><Relationship Id="rId2" Type="http://schemas.openxmlformats.org/officeDocument/2006/relationships/tags" Target="../tags/tag7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tags" Target="../tags/tag2.xml"/><Relationship Id="rId2" Type="http://schemas.openxmlformats.org/officeDocument/2006/relationships/tags" Target="../tags/tag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15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52.emf"/><Relationship Id="rId5" Type="http://schemas.openxmlformats.org/officeDocument/2006/relationships/image" Target="../media/image53.png"/><Relationship Id="rId6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1" Type="http://schemas.openxmlformats.org/officeDocument/2006/relationships/tags" Target="../tags/tag73.xml"/><Relationship Id="rId2" Type="http://schemas.openxmlformats.org/officeDocument/2006/relationships/tags" Target="../tags/tag74.xml"/></Relationships>
</file>

<file path=ppt/slides/_rels/slide4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1.png"/><Relationship Id="rId12" Type="http://schemas.openxmlformats.org/officeDocument/2006/relationships/image" Target="../media/image57.emf"/><Relationship Id="rId1" Type="http://schemas.openxmlformats.org/officeDocument/2006/relationships/tags" Target="../tags/tag75.xml"/><Relationship Id="rId2" Type="http://schemas.openxmlformats.org/officeDocument/2006/relationships/tags" Target="../tags/tag76.xml"/><Relationship Id="rId3" Type="http://schemas.openxmlformats.org/officeDocument/2006/relationships/tags" Target="../tags/tag77.xml"/><Relationship Id="rId4" Type="http://schemas.openxmlformats.org/officeDocument/2006/relationships/tags" Target="../tags/tag78.xml"/><Relationship Id="rId5" Type="http://schemas.openxmlformats.org/officeDocument/2006/relationships/tags" Target="../tags/tag79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9" Type="http://schemas.openxmlformats.org/officeDocument/2006/relationships/image" Target="../media/image29.png"/><Relationship Id="rId10" Type="http://schemas.openxmlformats.org/officeDocument/2006/relationships/image" Target="../media/image3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60.emf"/><Relationship Id="rId7" Type="http://schemas.openxmlformats.org/officeDocument/2006/relationships/image" Target="../media/image61.emf"/><Relationship Id="rId8" Type="http://schemas.openxmlformats.org/officeDocument/2006/relationships/image" Target="../media/image62.emf"/><Relationship Id="rId9" Type="http://schemas.openxmlformats.org/officeDocument/2006/relationships/image" Target="../media/image63.emf"/><Relationship Id="rId10" Type="http://schemas.openxmlformats.org/officeDocument/2006/relationships/image" Target="../media/image64.emf"/><Relationship Id="rId1" Type="http://schemas.openxmlformats.org/officeDocument/2006/relationships/tags" Target="../tags/tag80.xml"/><Relationship Id="rId2" Type="http://schemas.openxmlformats.org/officeDocument/2006/relationships/tags" Target="../tags/tag8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6" Type="http://schemas.openxmlformats.org/officeDocument/2006/relationships/image" Target="../media/image66.png"/><Relationship Id="rId1" Type="http://schemas.openxmlformats.org/officeDocument/2006/relationships/tags" Target="../tags/tag82.xml"/><Relationship Id="rId2" Type="http://schemas.openxmlformats.org/officeDocument/2006/relationships/tags" Target="../tags/tag8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Relationship Id="rId3" Type="http://schemas.openxmlformats.org/officeDocument/2006/relationships/image" Target="../media/image7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emf"/><Relationship Id="rId9" Type="http://schemas.openxmlformats.org/officeDocument/2006/relationships/image" Target="../media/image9.emf"/><Relationship Id="rId1" Type="http://schemas.openxmlformats.org/officeDocument/2006/relationships/tags" Target="../tags/tag4.xml"/><Relationship Id="rId2" Type="http://schemas.openxmlformats.org/officeDocument/2006/relationships/tags" Target="../tags/tag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Relationship Id="rId3" Type="http://schemas.openxmlformats.org/officeDocument/2006/relationships/image" Target="../media/image70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tags" Target="../tags/tag7.xml"/><Relationship Id="rId2" Type="http://schemas.openxmlformats.org/officeDocument/2006/relationships/tags" Target="../tags/tag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5" Type="http://schemas.openxmlformats.org/officeDocument/2006/relationships/image" Target="../media/image14.png"/><Relationship Id="rId1" Type="http://schemas.openxmlformats.org/officeDocument/2006/relationships/tags" Target="../tags/tag10.xml"/><Relationship Id="rId2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6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Classification - Naïve Bayes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1961" y="2895603"/>
            <a:ext cx="4108817" cy="2554545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algn="ctr" defTabSz="914259"/>
            <a:r>
              <a:rPr lang="en-US" sz="2800" dirty="0">
                <a:solidFill>
                  <a:prstClr val="black"/>
                </a:solidFill>
                <a:latin typeface="Calibri"/>
              </a:rPr>
              <a:t>Aarti Singh</a:t>
            </a:r>
          </a:p>
          <a:p>
            <a:pPr algn="ctr" defTabSz="914259"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Co-instructor: Barnabas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Poczos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Machine Learning 10-401</a:t>
            </a:r>
          </a:p>
          <a:p>
            <a:pPr algn="ctr"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Jan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19,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2016</a:t>
            </a: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1"/>
            <a:ext cx="9144000" cy="654986"/>
          </a:xfrm>
          <a:prstGeom prst="rect">
            <a:avLst/>
          </a:prstGeom>
          <a:noFill/>
        </p:spPr>
        <p:txBody>
          <a:bodyPr vert="horz" lIns="91425" tIns="45713" rIns="91425" bIns="45713" rtlCol="0">
            <a:spAutoFit/>
          </a:bodyPr>
          <a:lstStyle/>
          <a:p>
            <a:pPr defTabSz="914259"/>
            <a:r>
              <a:rPr lang="en-US">
                <a:solidFill>
                  <a:prstClr val="black"/>
                </a:solidFill>
                <a:latin typeface="Calibri"/>
              </a:rPr>
              <a:t>TexPoint fonts used in EMF. </a:t>
            </a:r>
          </a:p>
          <a:p>
            <a:pPr defTabSz="914259"/>
            <a:r>
              <a:rPr lang="en-US">
                <a:solidFill>
                  <a:prstClr val="black"/>
                </a:solidFill>
                <a:latin typeface="Calibri"/>
              </a:rPr>
              <a:t>Read the TexPoint manual before you delete this box.: </a:t>
            </a:r>
            <a:r>
              <a:rPr lang="en-US">
                <a:solidFill>
                  <a:prstClr val="black"/>
                </a:solidFill>
                <a:latin typeface="CMMI10"/>
              </a:rPr>
              <a:t>A</a:t>
            </a:r>
            <a:r>
              <a:rPr lang="en-US">
                <a:solidFill>
                  <a:prstClr val="black"/>
                </a:solidFill>
                <a:latin typeface="CMR10"/>
              </a:rPr>
              <a:t>A</a:t>
            </a:r>
            <a:r>
              <a:rPr lang="en-US">
                <a:solidFill>
                  <a:prstClr val="black"/>
                </a:solidFill>
                <a:latin typeface="CMMI7"/>
              </a:rPr>
              <a:t>A</a:t>
            </a:r>
            <a:r>
              <a:rPr lang="en-US">
                <a:solidFill>
                  <a:prstClr val="black"/>
                </a:solidFill>
                <a:latin typeface="CMSY7"/>
              </a:rPr>
              <a:t>A</a:t>
            </a:r>
            <a:r>
              <a:rPr lang="en-US">
                <a:solidFill>
                  <a:prstClr val="black"/>
                </a:solidFill>
                <a:latin typeface="CMSY10ORIG"/>
              </a:rPr>
              <a:t>A</a:t>
            </a:r>
            <a:r>
              <a:rPr lang="en-US">
                <a:solidFill>
                  <a:prstClr val="black"/>
                </a:solidFill>
                <a:latin typeface="CMR7"/>
              </a:rPr>
              <a:t>A</a:t>
            </a:r>
            <a:r>
              <a:rPr lang="en-US">
                <a:solidFill>
                  <a:prstClr val="black"/>
                </a:solidFill>
                <a:latin typeface="CMEX10"/>
              </a:rPr>
              <a:t>A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5542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Gaussians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589" y="1402043"/>
            <a:ext cx="4810509" cy="163423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2939" t="27686" r="27134" b="3729"/>
          <a:stretch/>
        </p:blipFill>
        <p:spPr>
          <a:xfrm>
            <a:off x="2348700" y="4038429"/>
            <a:ext cx="1925429" cy="24385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8584" t="10244" r="12534" b="2116"/>
          <a:stretch/>
        </p:blipFill>
        <p:spPr>
          <a:xfrm>
            <a:off x="5259071" y="4167198"/>
            <a:ext cx="2885145" cy="240415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294711" y="4572000"/>
            <a:ext cx="1295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59"/>
            <a:r>
              <a:rPr lang="en-US" sz="2400" dirty="0">
                <a:solidFill>
                  <a:srgbClr val="008A3E"/>
                </a:solidFill>
                <a:latin typeface="Calibri"/>
              </a:rPr>
              <a:t>μ</a:t>
            </a:r>
          </a:p>
          <a:p>
            <a:pPr defTabSz="914259"/>
            <a:endParaRPr lang="en-US" sz="2400" dirty="0">
              <a:solidFill>
                <a:srgbClr val="008A3E"/>
              </a:solidFill>
              <a:latin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29920" y="3649542"/>
            <a:ext cx="250471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59"/>
            <a:r>
              <a:rPr lang="en-US" sz="2200" dirty="0" err="1" smtClean="0">
                <a:solidFill>
                  <a:srgbClr val="008A3E"/>
                </a:solidFill>
                <a:latin typeface="Calibri"/>
              </a:rPr>
              <a:t>Σ</a:t>
            </a:r>
            <a:r>
              <a:rPr lang="en-US" sz="2200" dirty="0" smtClean="0">
                <a:solidFill>
                  <a:srgbClr val="008A3E"/>
                </a:solidFill>
                <a:latin typeface="Calibri"/>
              </a:rPr>
              <a:t> with non-zero off-diagonals</a:t>
            </a:r>
            <a:endParaRPr lang="en-US" sz="2200" dirty="0">
              <a:solidFill>
                <a:srgbClr val="008A3E"/>
              </a:solidFill>
              <a:latin typeface="Calibri"/>
            </a:endParaRPr>
          </a:p>
          <a:p>
            <a:pPr defTabSz="914259"/>
            <a:endParaRPr lang="en-US" sz="2200" dirty="0">
              <a:solidFill>
                <a:srgbClr val="008A3E"/>
              </a:solidFill>
              <a:latin typeface="Calibri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309640" y="4876800"/>
            <a:ext cx="10668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773875" y="4876800"/>
            <a:ext cx="10668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450671" y="3640510"/>
            <a:ext cx="19610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59"/>
            <a:r>
              <a:rPr lang="en-US" sz="2200" dirty="0" err="1">
                <a:solidFill>
                  <a:srgbClr val="008A3E"/>
                </a:solidFill>
                <a:latin typeface="Calibri"/>
              </a:rPr>
              <a:t>Σ</a:t>
            </a:r>
            <a:r>
              <a:rPr lang="en-US" sz="2200" dirty="0">
                <a:solidFill>
                  <a:srgbClr val="008A3E"/>
                </a:solidFill>
                <a:latin typeface="Calibri"/>
              </a:rPr>
              <a:t> </a:t>
            </a:r>
            <a:r>
              <a:rPr lang="en-US" sz="2200" dirty="0" smtClean="0">
                <a:solidFill>
                  <a:srgbClr val="008A3E"/>
                </a:solidFill>
                <a:latin typeface="Calibri"/>
              </a:rPr>
              <a:t>with zero off-diagonals</a:t>
            </a:r>
            <a:endParaRPr lang="en-US" sz="2200" dirty="0">
              <a:solidFill>
                <a:srgbClr val="008A3E"/>
              </a:solidFill>
              <a:latin typeface="Calibri"/>
            </a:endParaRPr>
          </a:p>
          <a:p>
            <a:pPr defTabSz="914259"/>
            <a:endParaRPr lang="en-US" sz="2200" dirty="0">
              <a:solidFill>
                <a:srgbClr val="008A3E"/>
              </a:solidFill>
              <a:latin typeface="Calibri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3155045" y="4953000"/>
            <a:ext cx="413076" cy="533400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2994720" y="4697516"/>
            <a:ext cx="767142" cy="990600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2805500" y="4468231"/>
            <a:ext cx="1133010" cy="1463040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Oval 15"/>
          <p:cNvSpPr/>
          <p:nvPr/>
        </p:nvSpPr>
        <p:spPr>
          <a:xfrm rot="19320443">
            <a:off x="6491217" y="5129875"/>
            <a:ext cx="624840" cy="206546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Oval 16"/>
          <p:cNvSpPr/>
          <p:nvPr/>
        </p:nvSpPr>
        <p:spPr>
          <a:xfrm rot="2784292">
            <a:off x="6616591" y="4523417"/>
            <a:ext cx="325834" cy="1455684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Oval 17"/>
          <p:cNvSpPr/>
          <p:nvPr/>
        </p:nvSpPr>
        <p:spPr>
          <a:xfrm rot="2876366">
            <a:off x="6657395" y="3910092"/>
            <a:ext cx="472440" cy="2458593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6875" y="4419600"/>
            <a:ext cx="15570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d=2</a:t>
            </a: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X = [X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; 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]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66244" y="6248400"/>
            <a:ext cx="4264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X</a:t>
            </a:r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92275" y="3733800"/>
            <a:ext cx="4264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X</a:t>
            </a:r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23844" y="6274713"/>
            <a:ext cx="4264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X</a:t>
            </a:r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975844" y="3836313"/>
            <a:ext cx="4264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X</a:t>
            </a:r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2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873281" y="4522851"/>
            <a:ext cx="1295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59"/>
            <a:r>
              <a:rPr lang="en-US" sz="2400" dirty="0">
                <a:solidFill>
                  <a:srgbClr val="008A3E"/>
                </a:solidFill>
                <a:latin typeface="Calibri"/>
              </a:rPr>
              <a:t>μ</a:t>
            </a:r>
          </a:p>
          <a:p>
            <a:pPr defTabSz="914259"/>
            <a:endParaRPr lang="en-US" sz="2400" dirty="0">
              <a:solidFill>
                <a:srgbClr val="008A3E"/>
              </a:solidFill>
              <a:latin typeface="Calibri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8474" y="1570260"/>
            <a:ext cx="1935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Equivalent to assuming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36643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Handwritten digit recognition (discrete features)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Training Data: </a:t>
            </a: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How many parameters?</a:t>
            </a:r>
            <a:endParaRPr lang="en-US" sz="24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533400" y="4267200"/>
            <a:ext cx="8382000" cy="1938992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Class probability P(Y = y) =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for all y		</a:t>
            </a:r>
          </a:p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Class conditional distribution of features (using Naïve Bayes assumption) </a:t>
            </a:r>
          </a:p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=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x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|Y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= y) – one probability value for each y, pixel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	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334000" y="4267200"/>
            <a:ext cx="1898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  <a:latin typeface="Calibri"/>
              </a:rPr>
              <a:t>K-1 if K labels</a:t>
            </a:r>
            <a:endParaRPr lang="en-US" sz="2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555467" y="5710535"/>
            <a:ext cx="5181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b="1" dirty="0" err="1">
                <a:solidFill>
                  <a:srgbClr val="FF0000"/>
                </a:solidFill>
                <a:latin typeface="Calibri"/>
              </a:rPr>
              <a:t>Kd</a:t>
            </a:r>
            <a:r>
              <a:rPr lang="en-US" sz="2400" b="1" baseline="30000" dirty="0">
                <a:solidFill>
                  <a:srgbClr val="FF0000"/>
                </a:solidFill>
                <a:latin typeface="Calibri"/>
              </a:rPr>
              <a:t> </a:t>
            </a:r>
            <a:endParaRPr lang="en-US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59031" y="3352800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902031" y="3329916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00800" y="1771472"/>
            <a:ext cx="29718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… n black-white (1/0)</a:t>
            </a: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    images with  </a:t>
            </a: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    d pixels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781800" y="3348335"/>
            <a:ext cx="1421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… n labels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33946" y="2167926"/>
            <a:ext cx="34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X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576392" y="33528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Y</a:t>
            </a: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946" y="1824906"/>
            <a:ext cx="1123654" cy="1243322"/>
          </a:xfrm>
          <a:prstGeom prst="rect">
            <a:avLst/>
          </a:prstGeom>
        </p:spPr>
      </p:pic>
      <p:sp>
        <p:nvSpPr>
          <p:cNvPr id="5" name="Oval Callout 4"/>
          <p:cNvSpPr/>
          <p:nvPr/>
        </p:nvSpPr>
        <p:spPr>
          <a:xfrm>
            <a:off x="7315200" y="4038600"/>
            <a:ext cx="1676400" cy="762000"/>
          </a:xfrm>
          <a:prstGeom prst="wedgeEllipseCallout">
            <a:avLst>
              <a:gd name="adj1" fmla="val -9048"/>
              <a:gd name="adj2" fmla="val 66204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259"/>
            <a:r>
              <a:rPr lang="en-US" b="1" dirty="0">
                <a:solidFill>
                  <a:srgbClr val="A60000"/>
                </a:solidFill>
                <a:latin typeface="Comic Sans MS"/>
                <a:cs typeface="Comic Sans MS"/>
              </a:rPr>
              <a:t>May not hold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667000" y="6243935"/>
            <a:ext cx="4546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  <a:latin typeface="Calibri"/>
              </a:rPr>
              <a:t>Linear instead of Exponential in d!</a:t>
            </a:r>
            <a:endParaRPr lang="en-US" sz="2400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biLevel thresh="50000"/>
          </a:blip>
          <a:srcRect l="21780" t="25670" r="69508" b="67729"/>
          <a:stretch/>
        </p:blipFill>
        <p:spPr>
          <a:xfrm>
            <a:off x="5410200" y="2005812"/>
            <a:ext cx="914400" cy="88978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>
            <a:biLevel thresh="50000"/>
          </a:blip>
          <a:srcRect l="22093" t="16289" r="69195" b="77110"/>
          <a:stretch/>
        </p:blipFill>
        <p:spPr>
          <a:xfrm>
            <a:off x="4419600" y="1985706"/>
            <a:ext cx="935062" cy="909894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829802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5" grpId="0" animBg="1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Naïve Bayes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Bayes Classifier with additional “naïve” assumption: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Features are independent given class: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Has fewer parameters, and hence requires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fewer training data, even though assumption may be violated in practice</a:t>
            </a:r>
          </a:p>
        </p:txBody>
      </p:sp>
      <p:pic>
        <p:nvPicPr>
          <p:cNvPr id="9" name="Picture 8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438400" y="2590800"/>
            <a:ext cx="4369553" cy="899084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524000" y="3973489"/>
            <a:ext cx="5947354" cy="1360511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1186184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learn parameters from data?</a:t>
            </a:r>
            <a:br>
              <a:rPr lang="en-US" dirty="0" smtClean="0"/>
            </a:br>
            <a:r>
              <a:rPr lang="en-US" dirty="0" smtClean="0"/>
              <a:t>MLE, MAP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(Discrete case)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9861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Learning parameters in distributions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219203" y="1600200"/>
            <a:ext cx="5448865" cy="360024"/>
            <a:chOff x="951935" y="1600200"/>
            <a:chExt cx="5966500" cy="381000"/>
          </a:xfrm>
        </p:grpSpPr>
        <p:pic>
          <p:nvPicPr>
            <p:cNvPr id="5" name="Picture 4" descr="txp_fi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4" cstate="print"/>
            <a:stretch>
              <a:fillRect/>
            </a:stretch>
          </p:blipFill>
          <p:spPr bwMode="auto">
            <a:xfrm>
              <a:off x="951935" y="1600200"/>
              <a:ext cx="1781059" cy="381000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6" name="Oval 314"/>
            <p:cNvSpPr>
              <a:spLocks noChangeArrowheads="1"/>
            </p:cNvSpPr>
            <p:nvPr/>
          </p:nvSpPr>
          <p:spPr bwMode="auto">
            <a:xfrm>
              <a:off x="2286000" y="1607074"/>
              <a:ext cx="304800" cy="33402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7" name="Picture 6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4" cstate="print"/>
            <a:stretch>
              <a:fillRect/>
            </a:stretch>
          </p:blipFill>
          <p:spPr bwMode="auto">
            <a:xfrm>
              <a:off x="5181600" y="1609660"/>
              <a:ext cx="1736835" cy="371540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8" name="Oval 319"/>
            <p:cNvSpPr>
              <a:spLocks noChangeArrowheads="1"/>
            </p:cNvSpPr>
            <p:nvPr/>
          </p:nvSpPr>
          <p:spPr bwMode="auto">
            <a:xfrm>
              <a:off x="6477000" y="1617385"/>
              <a:ext cx="304799" cy="337079"/>
            </a:xfrm>
            <a:prstGeom prst="ellipse">
              <a:avLst/>
            </a:prstGeom>
            <a:solidFill>
              <a:srgbClr val="33996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819401" y="1480708"/>
            <a:ext cx="658579" cy="523220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800" dirty="0">
                <a:solidFill>
                  <a:prstClr val="black"/>
                </a:solidFill>
                <a:latin typeface="Symbol" pitchFamily="48" charset="2"/>
                <a:sym typeface="Symbol" pitchFamily="48" charset="2"/>
              </a:rPr>
              <a:t>= 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05601" y="1474536"/>
            <a:ext cx="1197188" cy="523220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800" dirty="0">
                <a:solidFill>
                  <a:prstClr val="black"/>
                </a:solidFill>
                <a:latin typeface="Symbol" pitchFamily="48" charset="2"/>
                <a:sym typeface="Symbol" pitchFamily="48" charset="2"/>
              </a:rPr>
              <a:t>= 1 - 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728950" y="3817136"/>
            <a:ext cx="6043450" cy="1288264"/>
            <a:chOff x="2033750" y="3759703"/>
            <a:chExt cx="6043450" cy="1288264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t="16327" b="15673"/>
            <a:stretch>
              <a:fillRect/>
            </a:stretch>
          </p:blipFill>
          <p:spPr bwMode="auto">
            <a:xfrm>
              <a:off x="2033750" y="3759703"/>
              <a:ext cx="2447925" cy="1269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t="16327" b="15673"/>
            <a:stretch>
              <a:fillRect/>
            </a:stretch>
          </p:blipFill>
          <p:spPr bwMode="auto">
            <a:xfrm>
              <a:off x="5629275" y="3759703"/>
              <a:ext cx="2447925" cy="1269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t="16327" r="50428" b="15673"/>
            <a:stretch>
              <a:fillRect/>
            </a:stretch>
          </p:blipFill>
          <p:spPr bwMode="auto">
            <a:xfrm>
              <a:off x="4451130" y="3778470"/>
              <a:ext cx="1213464" cy="1269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TextBox 15"/>
          <p:cNvSpPr txBox="1"/>
          <p:nvPr/>
        </p:nvSpPr>
        <p:spPr>
          <a:xfrm>
            <a:off x="457200" y="2362203"/>
            <a:ext cx="8452554" cy="4154983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Learning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θ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is equivalent to learning probability of head in coin flip. </a:t>
            </a:r>
          </a:p>
          <a:p>
            <a:pPr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How do you learn that?</a:t>
            </a:r>
          </a:p>
          <a:p>
            <a:pPr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Data = </a:t>
            </a:r>
          </a:p>
          <a:p>
            <a:pPr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Answer: 3/5</a:t>
            </a:r>
          </a:p>
          <a:p>
            <a:pPr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Why??</a:t>
            </a:r>
          </a:p>
        </p:txBody>
      </p:sp>
    </p:spTree>
    <p:extLst>
      <p:ext uri="{BB962C8B-B14F-4D97-AF65-F5344CB8AC3E}">
        <p14:creationId xmlns:p14="http://schemas.microsoft.com/office/powerpoint/2010/main" val="2720635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Bernoulli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382000" cy="5029200"/>
          </a:xfrm>
          <a:prstGeom prst="rect">
            <a:avLst/>
          </a:prstGeom>
        </p:spPr>
        <p:txBody>
          <a:bodyPr vert="horz" lIns="91425" tIns="45713" rIns="91425" bIns="45713" rtlCol="0">
            <a:normAutofit fontScale="85000" lnSpcReduction="10000"/>
          </a:bodyPr>
          <a:lstStyle/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     Data, D =</a:t>
            </a: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P(Heads) = </a:t>
            </a:r>
            <a:r>
              <a:rPr lang="en-US" sz="3200" dirty="0">
                <a:solidFill>
                  <a:prstClr val="black"/>
                </a:solidFill>
                <a:latin typeface="Symbol" pitchFamily="48" charset="2"/>
                <a:sym typeface="Symbol" pitchFamily="48" charset="2"/>
              </a:rPr>
              <a:t>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,  P(Tails) = 1-</a:t>
            </a:r>
            <a:r>
              <a:rPr lang="en-US" sz="3200" dirty="0">
                <a:solidFill>
                  <a:prstClr val="black"/>
                </a:solidFill>
                <a:latin typeface="Symbol" pitchFamily="48" charset="2"/>
                <a:sym typeface="Symbol" pitchFamily="48" charset="2"/>
              </a:rPr>
              <a:t></a:t>
            </a: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Flips are </a:t>
            </a:r>
            <a:r>
              <a:rPr lang="en-US" sz="3200" b="1" dirty="0" err="1">
                <a:solidFill>
                  <a:srgbClr val="C00000"/>
                </a:solidFill>
                <a:latin typeface="Calibri"/>
              </a:rPr>
              <a:t>i.i.d</a:t>
            </a:r>
            <a:r>
              <a:rPr lang="en-US" sz="3200" b="1" dirty="0">
                <a:solidFill>
                  <a:srgbClr val="C00000"/>
                </a:solidFill>
                <a:latin typeface="Calibri"/>
              </a:rPr>
              <a:t>.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742836" lvl="1" indent="-285707" defTabSz="914259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800" b="1" dirty="0">
                <a:solidFill>
                  <a:srgbClr val="C00000"/>
                </a:solidFill>
                <a:latin typeface="Calibri"/>
              </a:rPr>
              <a:t>Independent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events</a:t>
            </a:r>
          </a:p>
          <a:p>
            <a:pPr marL="742836" lvl="1" indent="-285707" defTabSz="914259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800" b="1" dirty="0">
                <a:solidFill>
                  <a:srgbClr val="C00000"/>
                </a:solidFill>
                <a:latin typeface="Calibri"/>
              </a:rPr>
              <a:t>Identically distributed 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according to Bernoulli distribution</a:t>
            </a:r>
          </a:p>
          <a:p>
            <a:pPr marL="342848" indent="-342848" defTabSz="914259">
              <a:lnSpc>
                <a:spcPct val="110000"/>
              </a:lnSpc>
              <a:spcBef>
                <a:spcPct val="20000"/>
              </a:spcBef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lnSpc>
                <a:spcPct val="110000"/>
              </a:lnSpc>
              <a:spcBef>
                <a:spcPct val="20000"/>
              </a:spcBef>
            </a:pPr>
            <a:r>
              <a:rPr lang="en-US" sz="3200" u="sng" dirty="0">
                <a:solidFill>
                  <a:prstClr val="black"/>
                </a:solidFill>
                <a:latin typeface="Calibri"/>
              </a:rPr>
              <a:t>Choose </a:t>
            </a:r>
            <a:r>
              <a:rPr lang="en-US" sz="3200" u="sng" dirty="0">
                <a:solidFill>
                  <a:prstClr val="black"/>
                </a:solidFill>
                <a:latin typeface="Calibri"/>
                <a:sym typeface="Symbol" pitchFamily="48" charset="2"/>
              </a:rPr>
              <a:t></a:t>
            </a:r>
            <a:r>
              <a:rPr lang="en-US" sz="3200" u="sng" dirty="0">
                <a:solidFill>
                  <a:prstClr val="black"/>
                </a:solidFill>
                <a:latin typeface="Calibri"/>
              </a:rPr>
              <a:t> that maximizes the probability of observed data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t="16327" b="15673"/>
          <a:stretch>
            <a:fillRect/>
          </a:stretch>
        </p:blipFill>
        <p:spPr bwMode="auto">
          <a:xfrm>
            <a:off x="2490953" y="1454939"/>
            <a:ext cx="2447925" cy="126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t="16327" b="15673"/>
          <a:stretch>
            <a:fillRect/>
          </a:stretch>
        </p:blipFill>
        <p:spPr bwMode="auto">
          <a:xfrm>
            <a:off x="6086478" y="1454939"/>
            <a:ext cx="2447925" cy="126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t="16327" r="50428" b="15673"/>
          <a:stretch>
            <a:fillRect/>
          </a:stretch>
        </p:blipFill>
        <p:spPr bwMode="auto">
          <a:xfrm>
            <a:off x="4908330" y="1473706"/>
            <a:ext cx="1213464" cy="126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94029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Maximum Likelihood Estimation (MLE)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3"/>
            <a:ext cx="85344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Choose </a:t>
            </a:r>
            <a:r>
              <a:rPr lang="en-US" sz="2400" dirty="0">
                <a:sym typeface="Symbol" pitchFamily="48" charset="2"/>
              </a:rPr>
              <a:t></a:t>
            </a:r>
            <a:r>
              <a:rPr lang="en-US" sz="2400" dirty="0"/>
              <a:t> that maximizes the probability of observed </a:t>
            </a:r>
            <a:r>
              <a:rPr lang="en-US" sz="2400" dirty="0" smtClean="0"/>
              <a:t>data (aka likelihood)</a:t>
            </a:r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/>
              <a:t>MLE of probability of head: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9" name="Picture 8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rcRect b="46582"/>
          <a:stretch>
            <a:fillRect/>
          </a:stretch>
        </p:blipFill>
        <p:spPr bwMode="auto">
          <a:xfrm>
            <a:off x="1676400" y="2602783"/>
            <a:ext cx="6013820" cy="750019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97062" y="4868863"/>
            <a:ext cx="34369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5715001" y="4931650"/>
            <a:ext cx="965329" cy="523220"/>
          </a:xfrm>
          <a:prstGeom prst="rect">
            <a:avLst/>
          </a:prstGeom>
        </p:spPr>
        <p:txBody>
          <a:bodyPr wrap="none" lIns="91425" tIns="45713" rIns="91425" bIns="45713">
            <a:spAutoFit/>
          </a:bodyPr>
          <a:lstStyle/>
          <a:p>
            <a:pPr defTabSz="914259"/>
            <a:r>
              <a:rPr lang="en-US" sz="2800" b="1" dirty="0">
                <a:solidFill>
                  <a:srgbClr val="FF0000"/>
                </a:solidFill>
                <a:latin typeface="Calibri"/>
              </a:rPr>
              <a:t>= 3/5</a:t>
            </a:r>
            <a:endParaRPr lang="en-US" sz="2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21371" y="6000690"/>
            <a:ext cx="3236784" cy="461665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dirty="0">
                <a:solidFill>
                  <a:srgbClr val="FF0000"/>
                </a:solidFill>
                <a:latin typeface="Comic Sans MS" pitchFamily="66" charset="0"/>
              </a:rPr>
              <a:t>“Frequency of heads”</a:t>
            </a:r>
          </a:p>
        </p:txBody>
      </p:sp>
    </p:spTree>
    <p:extLst>
      <p:ext uri="{BB962C8B-B14F-4D97-AF65-F5344CB8AC3E}">
        <p14:creationId xmlns:p14="http://schemas.microsoft.com/office/powerpoint/2010/main" val="1750255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Multinomial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382000" cy="5029200"/>
          </a:xfrm>
          <a:prstGeom prst="rect">
            <a:avLst/>
          </a:prstGeom>
        </p:spPr>
        <p:txBody>
          <a:bodyPr vert="horz" lIns="91425" tIns="45713" rIns="91425" bIns="45713" rtlCol="0">
            <a:normAutofit fontScale="85000" lnSpcReduction="20000"/>
          </a:bodyPr>
          <a:lstStyle/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     Data, D = rolls of a dice</a:t>
            </a: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P(1) = p</a:t>
            </a:r>
            <a:r>
              <a:rPr lang="en-US" sz="32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,  P(2) = p</a:t>
            </a:r>
            <a:r>
              <a:rPr lang="en-US" sz="3200" baseline="-25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, …, P(6) = p</a:t>
            </a:r>
            <a:r>
              <a:rPr lang="en-US" sz="3200" baseline="-25000" dirty="0">
                <a:solidFill>
                  <a:prstClr val="black"/>
                </a:solidFill>
                <a:latin typeface="Calibri"/>
              </a:rPr>
              <a:t>6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	p</a:t>
            </a:r>
            <a:r>
              <a:rPr lang="en-US" sz="32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+….+p</a:t>
            </a:r>
            <a:r>
              <a:rPr lang="en-US" sz="3200" baseline="-25000" dirty="0">
                <a:solidFill>
                  <a:prstClr val="black"/>
                </a:solidFill>
                <a:latin typeface="Calibri"/>
              </a:rPr>
              <a:t>6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 = 1</a:t>
            </a:r>
            <a:endParaRPr lang="en-US" sz="3200" baseline="-25000" dirty="0">
              <a:solidFill>
                <a:prstClr val="black"/>
              </a:solidFill>
              <a:latin typeface="Symbol" pitchFamily="48" charset="2"/>
              <a:sym typeface="Symbol" pitchFamily="48" charset="2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Rolls are </a:t>
            </a:r>
            <a:r>
              <a:rPr lang="en-US" sz="3200" b="1" dirty="0" err="1">
                <a:solidFill>
                  <a:srgbClr val="C00000"/>
                </a:solidFill>
                <a:latin typeface="Calibri"/>
              </a:rPr>
              <a:t>i.i.d</a:t>
            </a:r>
            <a:r>
              <a:rPr lang="en-US" sz="3200" b="1" dirty="0">
                <a:solidFill>
                  <a:srgbClr val="C00000"/>
                </a:solidFill>
                <a:latin typeface="Calibri"/>
              </a:rPr>
              <a:t>.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742836" lvl="1" indent="-285707" defTabSz="914259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800" b="1" dirty="0">
                <a:solidFill>
                  <a:srgbClr val="C00000"/>
                </a:solidFill>
                <a:latin typeface="Calibri"/>
              </a:rPr>
              <a:t>Independent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events</a:t>
            </a:r>
          </a:p>
          <a:p>
            <a:pPr marL="742836" lvl="1" indent="-285707" defTabSz="914259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800" b="1" dirty="0">
                <a:solidFill>
                  <a:srgbClr val="C00000"/>
                </a:solidFill>
                <a:latin typeface="Calibri"/>
              </a:rPr>
              <a:t>Identically distributed 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according to Multinomial(</a:t>
            </a:r>
            <a:r>
              <a:rPr lang="en-US" sz="2800" dirty="0">
                <a:solidFill>
                  <a:prstClr val="black"/>
                </a:solidFill>
                <a:latin typeface="Calibri"/>
                <a:sym typeface="Symbol" pitchFamily="48" charset="2"/>
              </a:rPr>
              <a:t>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) distribution where </a:t>
            </a:r>
          </a:p>
          <a:p>
            <a:pPr marL="342848" indent="-342848" defTabSz="914259">
              <a:lnSpc>
                <a:spcPct val="110000"/>
              </a:lnSpc>
              <a:spcBef>
                <a:spcPct val="20000"/>
              </a:spcBef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lnSpc>
                <a:spcPct val="110000"/>
              </a:lnSpc>
              <a:spcBef>
                <a:spcPct val="20000"/>
              </a:spcBef>
            </a:pPr>
            <a:r>
              <a:rPr lang="en-US" sz="3200" u="sng" dirty="0">
                <a:solidFill>
                  <a:prstClr val="black"/>
                </a:solidFill>
                <a:latin typeface="Calibri"/>
              </a:rPr>
              <a:t>Choose </a:t>
            </a:r>
            <a:r>
              <a:rPr lang="en-US" sz="3200" u="sng" dirty="0">
                <a:solidFill>
                  <a:prstClr val="black"/>
                </a:solidFill>
                <a:latin typeface="Calibri"/>
                <a:sym typeface="Symbol" pitchFamily="48" charset="2"/>
              </a:rPr>
              <a:t></a:t>
            </a:r>
            <a:r>
              <a:rPr lang="en-US" sz="3200" u="sng" dirty="0">
                <a:solidFill>
                  <a:prstClr val="black"/>
                </a:solidFill>
                <a:latin typeface="Calibri"/>
              </a:rPr>
              <a:t> that maximizes the probability of observed data</a:t>
            </a:r>
          </a:p>
        </p:txBody>
      </p:sp>
      <p:pic>
        <p:nvPicPr>
          <p:cNvPr id="10" name="Picture 13" descr="Dice"/>
          <p:cNvPicPr>
            <a:picLocks noChangeAspect="1" noChangeArrowheads="1"/>
          </p:cNvPicPr>
          <p:nvPr/>
        </p:nvPicPr>
        <p:blipFill>
          <a:blip r:embed="rId2" cstate="print"/>
          <a:srcRect l="45454" t="18182" b="27273"/>
          <a:stretch>
            <a:fillRect/>
          </a:stretch>
        </p:blipFill>
        <p:spPr bwMode="auto">
          <a:xfrm>
            <a:off x="6781800" y="15240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 rot="19249760">
            <a:off x="6444619" y="2308137"/>
            <a:ext cx="609600" cy="838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81400" y="4814255"/>
            <a:ext cx="25442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defTabSz="914259"/>
            <a:r>
              <a:rPr lang="en-US" sz="2400" dirty="0">
                <a:solidFill>
                  <a:prstClr val="black"/>
                </a:solidFill>
                <a:latin typeface="Symbol" pitchFamily="18" charset="2"/>
              </a:rPr>
              <a:t>q = {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>
                <a:solidFill>
                  <a:prstClr val="black"/>
                </a:solidFill>
                <a:latin typeface="Symbol" pitchFamily="18" charset="2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Symbol" pitchFamily="18" charset="2"/>
              </a:rPr>
              <a:t>,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>
                <a:solidFill>
                  <a:prstClr val="black"/>
                </a:solidFill>
                <a:latin typeface="Symbol" pitchFamily="18" charset="2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Symbol" pitchFamily="18" charset="2"/>
              </a:rPr>
              <a:t>,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… 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6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}</a:t>
            </a:r>
            <a:endParaRPr lang="en-US" sz="2400" dirty="0">
              <a:solidFill>
                <a:prstClr val="black"/>
              </a:solidFill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16568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3"/>
            <a:ext cx="8534400" cy="4525963"/>
          </a:xfrm>
        </p:spPr>
        <p:txBody>
          <a:bodyPr/>
          <a:lstStyle/>
          <a:p>
            <a:pPr>
              <a:buNone/>
            </a:pPr>
            <a:r>
              <a:rPr lang="en-US" sz="2800" dirty="0"/>
              <a:t>Choose </a:t>
            </a:r>
            <a:r>
              <a:rPr lang="en-US" sz="2800" dirty="0">
                <a:sym typeface="Symbol" pitchFamily="48" charset="2"/>
              </a:rPr>
              <a:t></a:t>
            </a:r>
            <a:r>
              <a:rPr lang="en-US" sz="2800" dirty="0"/>
              <a:t> that maximizes the probability of observed data</a:t>
            </a:r>
          </a:p>
          <a:p>
            <a:pPr>
              <a:buNone/>
            </a:pPr>
            <a:endParaRPr lang="en-US" sz="2800" dirty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/>
              <a:t>MLE of probability of </a:t>
            </a:r>
            <a:r>
              <a:rPr lang="en-US" sz="2800" dirty="0" smtClean="0"/>
              <a:t>rolls:</a:t>
            </a:r>
            <a:endParaRPr lang="en-US" sz="2800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9" name="Picture 8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rcRect b="46582"/>
          <a:stretch>
            <a:fillRect/>
          </a:stretch>
        </p:blipFill>
        <p:spPr bwMode="auto">
          <a:xfrm>
            <a:off x="1676400" y="2602783"/>
            <a:ext cx="6013820" cy="750019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5" cstate="print"/>
          <a:srcRect r="52690"/>
          <a:stretch/>
        </p:blipFill>
        <p:spPr bwMode="auto">
          <a:xfrm>
            <a:off x="1066800" y="4259262"/>
            <a:ext cx="162603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838200" y="6243949"/>
            <a:ext cx="3131055" cy="461651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dirty="0">
                <a:solidFill>
                  <a:srgbClr val="FF0000"/>
                </a:solidFill>
                <a:latin typeface="Comic Sans MS" pitchFamily="66" charset="0"/>
              </a:rPr>
              <a:t>“Frequency of roll y”</a:t>
            </a: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5181600"/>
            <a:ext cx="3441700" cy="10414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4335462"/>
            <a:ext cx="3911600" cy="457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29200" y="5029200"/>
            <a:ext cx="2569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Rolls that turn up 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05400" y="5791200"/>
            <a:ext cx="2805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Total number of rolls</a:t>
            </a:r>
          </a:p>
        </p:txBody>
      </p:sp>
      <p:cxnSp>
        <p:nvCxnSpPr>
          <p:cNvPr id="14" name="Straight Arrow Connector 13"/>
          <p:cNvCxnSpPr>
            <a:stCxn id="7" idx="1"/>
          </p:cNvCxnSpPr>
          <p:nvPr/>
        </p:nvCxnSpPr>
        <p:spPr>
          <a:xfrm flipH="1">
            <a:off x="4267200" y="5260033"/>
            <a:ext cx="762000" cy="73967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2" idx="1"/>
          </p:cNvCxnSpPr>
          <p:nvPr/>
        </p:nvCxnSpPr>
        <p:spPr>
          <a:xfrm flipH="1" flipV="1">
            <a:off x="4648200" y="5943600"/>
            <a:ext cx="457200" cy="7843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Maximum Likelihood Estimation (MLE)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647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/>
          <a:lstStyle/>
          <a:p>
            <a:r>
              <a:rPr lang="en-US" dirty="0" smtClean="0"/>
              <a:t>Back to Naïve Bayes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0139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Recitation on Wed 6:30-7:30 pm GHC </a:t>
            </a:r>
            <a:r>
              <a:rPr lang="en-US" sz="2400" dirty="0" smtClean="0"/>
              <a:t>4303</a:t>
            </a:r>
          </a:p>
          <a:p>
            <a:pPr lvl="1"/>
            <a:r>
              <a:rPr lang="en-US" sz="2400" dirty="0" smtClean="0"/>
              <a:t>By </a:t>
            </a:r>
            <a:r>
              <a:rPr lang="en-US" sz="2400" dirty="0" err="1" smtClean="0"/>
              <a:t>Yining</a:t>
            </a:r>
            <a:r>
              <a:rPr lang="en-US" sz="2400" dirty="0" smtClean="0"/>
              <a:t> Wang</a:t>
            </a:r>
          </a:p>
          <a:p>
            <a:pPr lvl="1"/>
            <a:r>
              <a:rPr lang="en-US" sz="2400" dirty="0" smtClean="0"/>
              <a:t>More multi-</a:t>
            </a:r>
            <a:r>
              <a:rPr lang="en-US" sz="2400" dirty="0" err="1" smtClean="0"/>
              <a:t>variate</a:t>
            </a:r>
            <a:r>
              <a:rPr lang="en-US" sz="2400" dirty="0" smtClean="0"/>
              <a:t> probability and linear algebra (vector/matrix manipulation)</a:t>
            </a:r>
          </a:p>
          <a:p>
            <a:pPr lvl="1"/>
            <a:endParaRPr lang="en-US" sz="2400" dirty="0" smtClean="0"/>
          </a:p>
          <a:p>
            <a:r>
              <a:rPr lang="en-US" sz="2400" dirty="0" smtClean="0"/>
              <a:t>HW0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2172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Naïve Bayes with discrete features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defPPr>
              <a:defRPr lang="en-US"/>
            </a:defPPr>
            <a:lvl1pPr marL="0" algn="r" defTabSz="914259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30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59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90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19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49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80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08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039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Training Data:</a:t>
            </a: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 smtClean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 smtClean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Discrete Naïve Bayes model:</a:t>
            </a: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1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57200" y="5304472"/>
            <a:ext cx="8382000" cy="1015663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P(Y = y) =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for all y in 0, 1, 2, …, 9	           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0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…,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9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(sum to 1)</a:t>
            </a:r>
          </a:p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=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x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|Y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= y) - one probability value for each y, pixel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i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88342" y="4110335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76800" y="27432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… n </a:t>
            </a:r>
            <a:r>
              <a:rPr lang="en-US" sz="2400" b="1" dirty="0">
                <a:solidFill>
                  <a:prstClr val="black"/>
                </a:solidFill>
                <a:latin typeface="Calibri"/>
              </a:rPr>
              <a:t>black-white   </a:t>
            </a: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    images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76800" y="4110335"/>
            <a:ext cx="1421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… n labels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77063" y="2743200"/>
            <a:ext cx="1156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Input, X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90600" y="4110335"/>
            <a:ext cx="1146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Label, 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67400" y="1270337"/>
            <a:ext cx="3276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Each image represented as a vector of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d binary features (black 1 or white 0)</a:t>
            </a:r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2590800"/>
            <a:ext cx="1123654" cy="124332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851354" y="4110335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123185" y="2967335"/>
            <a:ext cx="34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X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biLevel thresh="50000"/>
          </a:blip>
          <a:srcRect l="21780" t="25670" r="69508" b="67729"/>
          <a:stretch/>
        </p:blipFill>
        <p:spPr>
          <a:xfrm>
            <a:off x="3657600" y="2590800"/>
            <a:ext cx="914400" cy="88978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biLevel thresh="50000"/>
          </a:blip>
          <a:srcRect l="22093" t="16289" r="69195" b="77110"/>
          <a:stretch/>
        </p:blipFill>
        <p:spPr>
          <a:xfrm>
            <a:off x="2667000" y="2570694"/>
            <a:ext cx="935062" cy="909894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600101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Algo</a:t>
            </a:r>
            <a:r>
              <a:rPr lang="en-US" b="1" dirty="0" smtClean="0">
                <a:solidFill>
                  <a:srgbClr val="C00000"/>
                </a:solidFill>
              </a:rPr>
              <a:t> – Discrete features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2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Training Data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C00000"/>
                </a:solidFill>
              </a:rPr>
              <a:t>Maximum Likelihood Estimates</a:t>
            </a:r>
          </a:p>
          <a:p>
            <a:pPr lvl="1"/>
            <a:r>
              <a:rPr lang="en-US" dirty="0" smtClean="0"/>
              <a:t>For Class probability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For class conditional distribution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sz="3500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NB Prediction for test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4180898" y="2743200"/>
            <a:ext cx="3134302" cy="675167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rcRect t="9240" r="33302"/>
          <a:stretch>
            <a:fillRect/>
          </a:stretch>
        </p:blipFill>
        <p:spPr bwMode="auto">
          <a:xfrm>
            <a:off x="2839996" y="1600200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23" name="Picture 22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790884" y="3962400"/>
            <a:ext cx="5010029" cy="761537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5781665" y="1633117"/>
            <a:ext cx="2931173" cy="403115"/>
          </a:xfrm>
          <a:prstGeom prst="rect">
            <a:avLst/>
          </a:prstGeom>
          <a:noFill/>
          <a:ln/>
          <a:effectLst/>
        </p:spPr>
      </p:pic>
      <p:pic>
        <p:nvPicPr>
          <p:cNvPr id="25" name="Picture 24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4953000" y="5270943"/>
            <a:ext cx="2312166" cy="291657"/>
          </a:xfrm>
          <a:prstGeom prst="rect">
            <a:avLst/>
          </a:prstGeom>
          <a:noFill/>
          <a:ln/>
          <a:effectLst/>
        </p:spPr>
      </p:pic>
      <p:pic>
        <p:nvPicPr>
          <p:cNvPr id="27" name="Picture 26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2680382" y="5822555"/>
            <a:ext cx="4196138" cy="824815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1853617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Issues with Naïve Bayes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80850" y="1828800"/>
            <a:ext cx="8205950" cy="472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b="1" u="sng" dirty="0">
                <a:solidFill>
                  <a:prstClr val="black"/>
                </a:solidFill>
                <a:latin typeface="Calibri"/>
              </a:rPr>
              <a:t>Issue 1: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Usually, features are not conditionally independent: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>
              <a:spcBef>
                <a:spcPct val="2000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     Nonetheless, NB is the single most used classifier particularly    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     when data is limited, works well</a:t>
            </a:r>
          </a:p>
          <a:p>
            <a:pPr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 b="1" u="sng" dirty="0">
                <a:solidFill>
                  <a:prstClr val="black"/>
                </a:solidFill>
                <a:latin typeface="Calibri"/>
              </a:rPr>
              <a:t>Issue 2: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Typically use MAP estimates instead of MLE since insufficient data may cause MLE to be zero.</a:t>
            </a:r>
            <a:endParaRPr lang="en-US" sz="2400" b="1" u="sng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020670" y="2514600"/>
            <a:ext cx="4225196" cy="648496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2672151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Insufficient data for MLE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752600"/>
            <a:ext cx="82296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What if you never see a training instance where 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=a when Y=b?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e.g., b={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SpamEmail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}, a ={‘Earn’}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= a | Y = b) = 0</a:t>
            </a:r>
          </a:p>
          <a:p>
            <a:pPr marL="342900" indent="-342900" defTabSz="914400">
              <a:lnSpc>
                <a:spcPct val="17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Thus, no matter what the values 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,…,X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d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take:</a:t>
            </a:r>
          </a:p>
          <a:p>
            <a:pPr marL="342900" indent="-342900" defTabSz="914400">
              <a:lnSpc>
                <a:spcPct val="17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What now???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" name="Picture 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722808" y="4724400"/>
            <a:ext cx="5668481" cy="658078"/>
          </a:xfrm>
          <a:prstGeom prst="rect">
            <a:avLst/>
          </a:prstGeom>
          <a:solidFill>
            <a:schemeClr val="l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7391400" y="4800600"/>
            <a:ext cx="563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= 0</a:t>
            </a:r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8" cstate="print"/>
          <a:srcRect l="45217" t="13255" r="48025" b="64273"/>
          <a:stretch/>
        </p:blipFill>
        <p:spPr bwMode="auto">
          <a:xfrm>
            <a:off x="1761547" y="4738131"/>
            <a:ext cx="283550" cy="185358"/>
          </a:xfrm>
          <a:prstGeom prst="rect">
            <a:avLst/>
          </a:prstGeom>
          <a:noFill/>
          <a:ln/>
          <a:effectLst/>
        </p:spPr>
      </p:pic>
      <p:pic>
        <p:nvPicPr>
          <p:cNvPr id="9" name="Picture 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8" cstate="print"/>
          <a:srcRect l="42863" t="15862" r="48025" b="64273"/>
          <a:stretch/>
        </p:blipFill>
        <p:spPr bwMode="auto">
          <a:xfrm>
            <a:off x="4419600" y="4800600"/>
            <a:ext cx="382352" cy="163853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8" cstate="print"/>
          <a:srcRect l="42863" t="15862" r="48025" b="64273"/>
          <a:stretch/>
        </p:blipFill>
        <p:spPr bwMode="auto">
          <a:xfrm>
            <a:off x="6385793" y="4779020"/>
            <a:ext cx="382352" cy="163853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3300297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6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Classification - Naïve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Bayes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MLE, MAP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1961" y="2895603"/>
            <a:ext cx="4108817" cy="2554545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algn="ctr" defTabSz="914259"/>
            <a:r>
              <a:rPr lang="en-US" sz="2800" dirty="0">
                <a:solidFill>
                  <a:prstClr val="black"/>
                </a:solidFill>
                <a:latin typeface="Calibri"/>
              </a:rPr>
              <a:t>Aarti Singh</a:t>
            </a:r>
          </a:p>
          <a:p>
            <a:pPr algn="ctr" defTabSz="914259"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Co-instructor: Barnabas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Poczos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Machine Learning 10-401</a:t>
            </a:r>
          </a:p>
          <a:p>
            <a:pPr algn="ctr"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Jan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21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2016</a:t>
            </a: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1"/>
            <a:ext cx="9144000" cy="654986"/>
          </a:xfrm>
          <a:prstGeom prst="rect">
            <a:avLst/>
          </a:prstGeom>
          <a:noFill/>
        </p:spPr>
        <p:txBody>
          <a:bodyPr vert="horz" lIns="91425" tIns="45713" rIns="91425" bIns="45713" rtlCol="0">
            <a:spAutoFit/>
          </a:bodyPr>
          <a:lstStyle/>
          <a:p>
            <a:pPr defTabSz="914259"/>
            <a:r>
              <a:rPr lang="en-US">
                <a:solidFill>
                  <a:prstClr val="black"/>
                </a:solidFill>
                <a:latin typeface="Calibri"/>
              </a:rPr>
              <a:t>TexPoint fonts used in EMF. </a:t>
            </a:r>
          </a:p>
          <a:p>
            <a:pPr defTabSz="914259"/>
            <a:r>
              <a:rPr lang="en-US">
                <a:solidFill>
                  <a:prstClr val="black"/>
                </a:solidFill>
                <a:latin typeface="Calibri"/>
              </a:rPr>
              <a:t>Read the TexPoint manual before you delete this box.: </a:t>
            </a:r>
            <a:r>
              <a:rPr lang="en-US">
                <a:solidFill>
                  <a:prstClr val="black"/>
                </a:solidFill>
                <a:latin typeface="CMMI10"/>
              </a:rPr>
              <a:t>A</a:t>
            </a:r>
            <a:r>
              <a:rPr lang="en-US">
                <a:solidFill>
                  <a:prstClr val="black"/>
                </a:solidFill>
                <a:latin typeface="CMR10"/>
              </a:rPr>
              <a:t>A</a:t>
            </a:r>
            <a:r>
              <a:rPr lang="en-US">
                <a:solidFill>
                  <a:prstClr val="black"/>
                </a:solidFill>
                <a:latin typeface="CMMI7"/>
              </a:rPr>
              <a:t>A</a:t>
            </a:r>
            <a:r>
              <a:rPr lang="en-US">
                <a:solidFill>
                  <a:prstClr val="black"/>
                </a:solidFill>
                <a:latin typeface="CMSY7"/>
              </a:rPr>
              <a:t>A</a:t>
            </a:r>
            <a:r>
              <a:rPr lang="en-US">
                <a:solidFill>
                  <a:prstClr val="black"/>
                </a:solidFill>
                <a:latin typeface="CMSY10ORIG"/>
              </a:rPr>
              <a:t>A</a:t>
            </a:r>
            <a:r>
              <a:rPr lang="en-US">
                <a:solidFill>
                  <a:prstClr val="black"/>
                </a:solidFill>
                <a:latin typeface="CMR7"/>
              </a:rPr>
              <a:t>A</a:t>
            </a:r>
            <a:r>
              <a:rPr lang="en-US">
                <a:solidFill>
                  <a:prstClr val="black"/>
                </a:solidFill>
                <a:latin typeface="CMEX10"/>
              </a:rPr>
              <a:t>A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1098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Naïve Bayes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Bayes Classifier with additional “naïve” assumption: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Features are independent given class: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Has fewer parameters, and hence requires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fewer training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data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9" name="Picture 8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438400" y="2590800"/>
            <a:ext cx="4369553" cy="899084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524000" y="3973489"/>
            <a:ext cx="5947354" cy="1360511"/>
          </a:xfrm>
          <a:prstGeom prst="rect">
            <a:avLst/>
          </a:prstGeom>
          <a:noFill/>
          <a:ln/>
          <a:effectLst/>
        </p:spPr>
      </p:pic>
      <p:sp>
        <p:nvSpPr>
          <p:cNvPr id="10" name="Rectangle 9"/>
          <p:cNvSpPr/>
          <p:nvPr/>
        </p:nvSpPr>
        <p:spPr>
          <a:xfrm>
            <a:off x="1542143" y="6153220"/>
            <a:ext cx="62238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  <a:latin typeface="Calibri"/>
              </a:rPr>
              <a:t>Linear instead of </a:t>
            </a: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Quadratic or Exponential </a:t>
            </a:r>
            <a:r>
              <a:rPr lang="en-US" sz="2400" b="1" dirty="0">
                <a:solidFill>
                  <a:srgbClr val="FF0000"/>
                </a:solidFill>
                <a:latin typeface="Calibri"/>
              </a:rPr>
              <a:t>in d!</a:t>
            </a:r>
            <a:endParaRPr lang="en-US" sz="2400" b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4410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Hand-written digit recognition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26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00437" y="2118956"/>
            <a:ext cx="1606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0, 1, 2, …, 9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6262" y="1471774"/>
            <a:ext cx="5066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Input,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X (images of hand-written digits)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41645" y="1471774"/>
            <a:ext cx="1146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Label, Y</a:t>
            </a:r>
          </a:p>
        </p:txBody>
      </p:sp>
      <p:pic>
        <p:nvPicPr>
          <p:cNvPr id="9" name="Picture 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8554" y="2030672"/>
            <a:ext cx="5282929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ight Arrow 9"/>
          <p:cNvSpPr/>
          <p:nvPr/>
        </p:nvSpPr>
        <p:spPr>
          <a:xfrm>
            <a:off x="6070025" y="1530038"/>
            <a:ext cx="494632" cy="403401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41302" y="3477612"/>
            <a:ext cx="60324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Black-white images – d-dim binary (0/1) vector</a:t>
            </a:r>
          </a:p>
          <a:p>
            <a:pPr defTabSz="914259"/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58897" y="3938371"/>
            <a:ext cx="8229600" cy="9179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Discrete </a:t>
            </a: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Naïve Bayes model:</a:t>
            </a: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marL="0" indent="0"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1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475343" y="4615038"/>
            <a:ext cx="8382000" cy="156966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P(Y = y) =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for all y in 0,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1,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…, 9	           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0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…,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9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(sum to 1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defTabSz="914259">
              <a:spcBef>
                <a:spcPct val="50000"/>
              </a:spcBef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defTabSz="914259">
              <a:spcBef>
                <a:spcPct val="50000"/>
              </a:spcBef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(X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=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x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|Y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= y) - one probability value for each y, pixel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i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32673" y="5113709"/>
            <a:ext cx="45804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b="1" dirty="0">
                <a:solidFill>
                  <a:srgbClr val="AA0202"/>
                </a:solidFill>
              </a:rPr>
              <a:t>Akin to roll of a </a:t>
            </a:r>
            <a:r>
              <a:rPr lang="en-US" sz="2400" b="1" dirty="0" smtClean="0">
                <a:solidFill>
                  <a:srgbClr val="AA0202"/>
                </a:solidFill>
              </a:rPr>
              <a:t>dice (Multinomial)</a:t>
            </a:r>
            <a:endParaRPr lang="en-US" sz="2400" b="1" dirty="0">
              <a:solidFill>
                <a:srgbClr val="AA0202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658072" y="6173259"/>
            <a:ext cx="65424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b="1" dirty="0">
                <a:solidFill>
                  <a:srgbClr val="AA0202"/>
                </a:solidFill>
              </a:rPr>
              <a:t>Akin to </a:t>
            </a:r>
            <a:r>
              <a:rPr lang="en-US" sz="2400" b="1" dirty="0" smtClean="0">
                <a:solidFill>
                  <a:srgbClr val="AA0202"/>
                </a:solidFill>
              </a:rPr>
              <a:t>a coin flip for each y and pixel I (Bernoulli)</a:t>
            </a:r>
            <a:endParaRPr lang="en-US" sz="2400" b="1" dirty="0">
              <a:solidFill>
                <a:srgbClr val="AA020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015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 animBg="1"/>
      <p:bldP spid="3" grpId="0"/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MLE for Bernoulli, Multinomial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 t="16327" b="15673"/>
          <a:stretch>
            <a:fillRect/>
          </a:stretch>
        </p:blipFill>
        <p:spPr bwMode="auto">
          <a:xfrm>
            <a:off x="5614346" y="1454939"/>
            <a:ext cx="2447925" cy="126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Dice"/>
          <p:cNvPicPr>
            <a:picLocks noChangeAspect="1" noChangeArrowheads="1"/>
          </p:cNvPicPr>
          <p:nvPr/>
        </p:nvPicPr>
        <p:blipFill>
          <a:blip r:embed="rId6" cstate="print"/>
          <a:srcRect l="45454" t="18182" b="27273"/>
          <a:stretch>
            <a:fillRect/>
          </a:stretch>
        </p:blipFill>
        <p:spPr bwMode="auto">
          <a:xfrm>
            <a:off x="7086600" y="3988081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 rot="19249760">
            <a:off x="6749419" y="4772218"/>
            <a:ext cx="609600" cy="838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27488" y="1578311"/>
            <a:ext cx="3581179" cy="904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20000"/>
              </a:spcBef>
            </a:pPr>
            <a:r>
              <a:rPr lang="en-US" sz="2400" dirty="0" smtClean="0">
                <a:solidFill>
                  <a:prstClr val="black"/>
                </a:solidFill>
              </a:rPr>
              <a:t>Bernoulli(</a:t>
            </a:r>
            <a:r>
              <a:rPr lang="en-US" sz="2400" dirty="0">
                <a:solidFill>
                  <a:prstClr val="black"/>
                </a:solidFill>
                <a:latin typeface="Symbol" pitchFamily="48" charset="2"/>
                <a:sym typeface="Symbol" pitchFamily="48" charset="2"/>
              </a:rPr>
              <a:t></a:t>
            </a:r>
            <a:r>
              <a:rPr lang="en-US" sz="2400" dirty="0" smtClean="0">
                <a:solidFill>
                  <a:prstClr val="black"/>
                </a:solidFill>
              </a:rPr>
              <a:t>)</a:t>
            </a:r>
          </a:p>
          <a:p>
            <a:pPr defTabSz="914259">
              <a:spcBef>
                <a:spcPct val="20000"/>
              </a:spcBef>
            </a:pPr>
            <a:r>
              <a:rPr lang="en-US" sz="2400" dirty="0" smtClean="0">
                <a:solidFill>
                  <a:prstClr val="black"/>
                </a:solidFill>
              </a:rPr>
              <a:t>P</a:t>
            </a:r>
            <a:r>
              <a:rPr lang="en-US" sz="2400" dirty="0">
                <a:solidFill>
                  <a:prstClr val="black"/>
                </a:solidFill>
              </a:rPr>
              <a:t>(Heads) = </a:t>
            </a:r>
            <a:r>
              <a:rPr lang="en-US" sz="2400" dirty="0">
                <a:solidFill>
                  <a:prstClr val="black"/>
                </a:solidFill>
                <a:latin typeface="Symbol" pitchFamily="48" charset="2"/>
                <a:sym typeface="Symbol" pitchFamily="48" charset="2"/>
              </a:rPr>
              <a:t></a:t>
            </a:r>
            <a:r>
              <a:rPr lang="en-US" sz="2400" dirty="0">
                <a:solidFill>
                  <a:prstClr val="black"/>
                </a:solidFill>
              </a:rPr>
              <a:t>,  P(Tails) = 1-</a:t>
            </a:r>
            <a:r>
              <a:rPr lang="en-US" sz="2400" dirty="0">
                <a:solidFill>
                  <a:prstClr val="black"/>
                </a:solidFill>
                <a:latin typeface="Symbol" pitchFamily="48" charset="2"/>
                <a:sym typeface="Symbol" pitchFamily="48" charset="2"/>
              </a:rPr>
              <a:t></a:t>
            </a:r>
            <a:endParaRPr lang="en-US" sz="2400" dirty="0">
              <a:solidFill>
                <a:prstClr val="black"/>
              </a:solidFill>
              <a:latin typeface="Symbol" pitchFamily="48" charset="2"/>
              <a:sym typeface="Symbol" pitchFamily="48" charset="2"/>
            </a:endParaRPr>
          </a:p>
        </p:txBody>
      </p:sp>
      <p:pic>
        <p:nvPicPr>
          <p:cNvPr id="10" name="Picture 9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43000" y="2717249"/>
            <a:ext cx="2540570" cy="569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7" cstate="print"/>
          <a:srcRect r="52690"/>
          <a:stretch/>
        </p:blipFill>
        <p:spPr bwMode="auto">
          <a:xfrm>
            <a:off x="1100478" y="5037463"/>
            <a:ext cx="1248190" cy="591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4202443" y="5878134"/>
            <a:ext cx="2885520" cy="430873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200" dirty="0">
                <a:solidFill>
                  <a:srgbClr val="FF0000"/>
                </a:solidFill>
                <a:latin typeface="Comic Sans MS" pitchFamily="66" charset="0"/>
              </a:rPr>
              <a:t>“Frequency of roll y”</a:t>
            </a:r>
          </a:p>
        </p:txBody>
      </p:sp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478" y="5628490"/>
            <a:ext cx="2404383" cy="727525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689" y="5104870"/>
            <a:ext cx="2839058" cy="33183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902540" y="2824733"/>
            <a:ext cx="3112433" cy="461651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dirty="0">
                <a:solidFill>
                  <a:srgbClr val="FF0000"/>
                </a:solidFill>
                <a:latin typeface="Comic Sans MS" pitchFamily="66" charset="0"/>
              </a:rPr>
              <a:t>“</a:t>
            </a:r>
            <a:r>
              <a:rPr lang="en-US" sz="2200" dirty="0">
                <a:solidFill>
                  <a:srgbClr val="FF0000"/>
                </a:solidFill>
                <a:latin typeface="Comic Sans MS" pitchFamily="66" charset="0"/>
              </a:rPr>
              <a:t>Frequency</a:t>
            </a:r>
            <a:r>
              <a:rPr lang="en-US" sz="2400" dirty="0">
                <a:solidFill>
                  <a:srgbClr val="FF0000"/>
                </a:solidFill>
                <a:latin typeface="Comic Sans MS" pitchFamily="66" charset="0"/>
              </a:rPr>
              <a:t> of heads”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27488" y="3988081"/>
            <a:ext cx="5722941" cy="904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20000"/>
              </a:spcBef>
            </a:pPr>
            <a:r>
              <a:rPr lang="en-US" sz="2400" dirty="0" smtClean="0">
                <a:solidFill>
                  <a:prstClr val="black"/>
                </a:solidFill>
              </a:rPr>
              <a:t>Multinomial(</a:t>
            </a:r>
            <a:r>
              <a:rPr lang="en-US" sz="2400" dirty="0" smtClean="0">
                <a:solidFill>
                  <a:prstClr val="black"/>
                </a:solidFill>
                <a:latin typeface="Symbol" pitchFamily="48" charset="2"/>
                <a:sym typeface="Symbol" pitchFamily="48" charset="2"/>
              </a:rPr>
              <a:t>={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cs typeface="Calibri"/>
                <a:sym typeface="Symbol" pitchFamily="48" charset="2"/>
              </a:rPr>
              <a:t>p</a:t>
            </a:r>
            <a:r>
              <a:rPr lang="en-US" sz="2400" baseline="-25000" dirty="0" smtClean="0">
                <a:solidFill>
                  <a:prstClr val="black"/>
                </a:solidFill>
                <a:latin typeface="Calibri"/>
                <a:cs typeface="Calibri"/>
                <a:sym typeface="Symbol" pitchFamily="48" charset="2"/>
              </a:rPr>
              <a:t>1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cs typeface="Calibri"/>
                <a:sym typeface="Symbol" pitchFamily="48" charset="2"/>
              </a:rPr>
              <a:t>,p</a:t>
            </a:r>
            <a:r>
              <a:rPr lang="en-US" sz="2400" baseline="-25000" dirty="0" smtClean="0">
                <a:solidFill>
                  <a:prstClr val="black"/>
                </a:solidFill>
                <a:latin typeface="Calibri"/>
                <a:cs typeface="Calibri"/>
                <a:sym typeface="Symbol" pitchFamily="48" charset="2"/>
              </a:rPr>
              <a:t>2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cs typeface="Calibri"/>
                <a:sym typeface="Symbol" pitchFamily="48" charset="2"/>
              </a:rPr>
              <a:t>,..,p</a:t>
            </a:r>
            <a:r>
              <a:rPr lang="en-US" sz="2400" baseline="-25000" dirty="0" smtClean="0">
                <a:solidFill>
                  <a:prstClr val="black"/>
                </a:solidFill>
                <a:latin typeface="Calibri"/>
                <a:cs typeface="Calibri"/>
                <a:sym typeface="Symbol" pitchFamily="48" charset="2"/>
              </a:rPr>
              <a:t>6</a:t>
            </a:r>
            <a:r>
              <a:rPr lang="en-US" sz="2400" dirty="0" smtClean="0">
                <a:solidFill>
                  <a:prstClr val="black"/>
                </a:solidFill>
                <a:latin typeface="Symbol" pitchFamily="48" charset="2"/>
                <a:sym typeface="Symbol" pitchFamily="48" charset="2"/>
              </a:rPr>
              <a:t>}</a:t>
            </a:r>
            <a:r>
              <a:rPr lang="en-US" sz="2400" dirty="0" smtClean="0">
                <a:solidFill>
                  <a:prstClr val="black"/>
                </a:solidFill>
              </a:rPr>
              <a:t>)</a:t>
            </a:r>
          </a:p>
          <a:p>
            <a:pPr defTabSz="914259">
              <a:spcBef>
                <a:spcPct val="20000"/>
              </a:spcBef>
            </a:pPr>
            <a:r>
              <a:rPr lang="en-US" sz="2400" dirty="0" smtClean="0">
                <a:solidFill>
                  <a:prstClr val="black"/>
                </a:solidFill>
              </a:rPr>
              <a:t>P(</a:t>
            </a:r>
            <a:r>
              <a:rPr lang="en-US" sz="2400" dirty="0">
                <a:solidFill>
                  <a:prstClr val="black"/>
                </a:solidFill>
              </a:rPr>
              <a:t>1</a:t>
            </a:r>
            <a:r>
              <a:rPr lang="en-US" sz="2400" dirty="0" smtClean="0">
                <a:solidFill>
                  <a:prstClr val="black"/>
                </a:solidFill>
              </a:rPr>
              <a:t>) </a:t>
            </a:r>
            <a:r>
              <a:rPr lang="en-US" sz="2400" dirty="0">
                <a:solidFill>
                  <a:prstClr val="black"/>
                </a:solidFill>
              </a:rPr>
              <a:t>= 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cs typeface="Calibri"/>
                <a:sym typeface="Symbol" pitchFamily="48" charset="2"/>
              </a:rPr>
              <a:t>p</a:t>
            </a:r>
            <a:r>
              <a:rPr lang="en-US" sz="2400" baseline="-25000" dirty="0" smtClean="0">
                <a:solidFill>
                  <a:prstClr val="black"/>
                </a:solidFill>
                <a:latin typeface="Calibri"/>
                <a:cs typeface="Calibri"/>
                <a:sym typeface="Symbol" pitchFamily="48" charset="2"/>
              </a:rPr>
              <a:t>1</a:t>
            </a:r>
            <a:r>
              <a:rPr lang="en-US" sz="2400" dirty="0" smtClean="0">
                <a:solidFill>
                  <a:prstClr val="black"/>
                </a:solidFill>
              </a:rPr>
              <a:t>, P(2) = p</a:t>
            </a:r>
            <a:r>
              <a:rPr lang="en-US" sz="2400" baseline="-25000" dirty="0" smtClean="0">
                <a:solidFill>
                  <a:prstClr val="black"/>
                </a:solidFill>
              </a:rPr>
              <a:t>2</a:t>
            </a:r>
            <a:r>
              <a:rPr lang="en-US" sz="2400" dirty="0" smtClean="0">
                <a:solidFill>
                  <a:prstClr val="black"/>
                </a:solidFill>
              </a:rPr>
              <a:t>, …, P(6) = p</a:t>
            </a:r>
            <a:r>
              <a:rPr lang="en-US" sz="2400" baseline="-25000" dirty="0" smtClean="0">
                <a:solidFill>
                  <a:prstClr val="black"/>
                </a:solidFill>
              </a:rPr>
              <a:t>6 </a:t>
            </a:r>
            <a:r>
              <a:rPr lang="en-US" sz="2400" dirty="0" smtClean="0">
                <a:solidFill>
                  <a:prstClr val="black"/>
                </a:solidFill>
              </a:rPr>
              <a:t>= 1-(p</a:t>
            </a:r>
            <a:r>
              <a:rPr lang="en-US" sz="2400" baseline="-25000" dirty="0" smtClean="0">
                <a:solidFill>
                  <a:prstClr val="black"/>
                </a:solidFill>
              </a:rPr>
              <a:t>1</a:t>
            </a:r>
            <a:r>
              <a:rPr lang="en-US" sz="2400" dirty="0" smtClean="0">
                <a:solidFill>
                  <a:prstClr val="black"/>
                </a:solidFill>
              </a:rPr>
              <a:t>+…p</a:t>
            </a:r>
            <a:r>
              <a:rPr lang="en-US" sz="2400" baseline="-25000" dirty="0" smtClean="0">
                <a:solidFill>
                  <a:prstClr val="black"/>
                </a:solidFill>
              </a:rPr>
              <a:t>5</a:t>
            </a:r>
            <a:r>
              <a:rPr lang="en-US" sz="2400" dirty="0" smtClean="0">
                <a:solidFill>
                  <a:prstClr val="black"/>
                </a:solidFill>
              </a:rPr>
              <a:t>)</a:t>
            </a:r>
            <a:endParaRPr lang="en-US" sz="2400" dirty="0">
              <a:solidFill>
                <a:prstClr val="black"/>
              </a:solidFill>
              <a:latin typeface="Symbol" pitchFamily="48" charset="2"/>
              <a:sym typeface="Symbol" pitchFamily="4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72165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Algo</a:t>
            </a:r>
            <a:r>
              <a:rPr lang="en-US" b="1" dirty="0" smtClean="0">
                <a:solidFill>
                  <a:srgbClr val="C00000"/>
                </a:solidFill>
              </a:rPr>
              <a:t> – Discrete features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Training Data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Maximum Likelihood Estimates</a:t>
            </a:r>
          </a:p>
          <a:p>
            <a:pPr lvl="1"/>
            <a:r>
              <a:rPr lang="en-US" sz="2400" dirty="0" smtClean="0"/>
              <a:t>For Class probability 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For class conditional distribution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10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NB Prediction for test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4180898" y="2743200"/>
            <a:ext cx="3134302" cy="675167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rcRect t="9240" r="33302"/>
          <a:stretch>
            <a:fillRect/>
          </a:stretch>
        </p:blipFill>
        <p:spPr bwMode="auto">
          <a:xfrm>
            <a:off x="2839996" y="1600200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23" name="Picture 22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790884" y="4020796"/>
            <a:ext cx="5010029" cy="761537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5781665" y="1633117"/>
            <a:ext cx="2931173" cy="403115"/>
          </a:xfrm>
          <a:prstGeom prst="rect">
            <a:avLst/>
          </a:prstGeom>
          <a:noFill/>
          <a:ln/>
          <a:effectLst/>
        </p:spPr>
      </p:pic>
      <p:pic>
        <p:nvPicPr>
          <p:cNvPr id="25" name="Picture 24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4953000" y="5270943"/>
            <a:ext cx="2312166" cy="291657"/>
          </a:xfrm>
          <a:prstGeom prst="rect">
            <a:avLst/>
          </a:prstGeom>
          <a:noFill/>
          <a:ln/>
          <a:effectLst/>
        </p:spPr>
      </p:pic>
      <p:pic>
        <p:nvPicPr>
          <p:cNvPr id="27" name="Picture 26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2680382" y="5734961"/>
            <a:ext cx="4196138" cy="824815"/>
          </a:xfrm>
          <a:prstGeom prst="rect">
            <a:avLst/>
          </a:prstGeom>
          <a:noFill/>
          <a:ln/>
          <a:effectLst/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867" y="4222815"/>
            <a:ext cx="1263515" cy="363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262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Issues with Naïve Bayes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80850" y="1828800"/>
            <a:ext cx="8205950" cy="472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b="1" u="sng" dirty="0">
                <a:solidFill>
                  <a:prstClr val="black"/>
                </a:solidFill>
                <a:latin typeface="Calibri"/>
              </a:rPr>
              <a:t>Issue 1: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Usually, features are not conditionally independent: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>
              <a:spcBef>
                <a:spcPct val="2000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     Nonetheless, NB is the single most used classifier particularly    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     when data is limited, works well</a:t>
            </a:r>
          </a:p>
          <a:p>
            <a:pPr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 b="1" u="sng" dirty="0">
                <a:solidFill>
                  <a:prstClr val="black"/>
                </a:solidFill>
                <a:latin typeface="Calibri"/>
              </a:rPr>
              <a:t>Issue 2: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Typically use MAP estimates instead of MLE since insufficient data may cause MLE to be zero.</a:t>
            </a:r>
            <a:endParaRPr lang="en-US" sz="2400" b="1" u="sng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020670" y="2514600"/>
            <a:ext cx="4225196" cy="648496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2448141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Hand-written digit recognition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36296" y="2209671"/>
            <a:ext cx="1606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0, 1, 2, …, 9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2121" y="1562489"/>
            <a:ext cx="5066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Input,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X (images of hand-written digits)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77504" y="1562489"/>
            <a:ext cx="1146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Label, Y</a:t>
            </a:r>
          </a:p>
        </p:txBody>
      </p:sp>
      <p:pic>
        <p:nvPicPr>
          <p:cNvPr id="9" name="Picture 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413" y="2121387"/>
            <a:ext cx="5282929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ight Arrow 9"/>
          <p:cNvSpPr/>
          <p:nvPr/>
        </p:nvSpPr>
        <p:spPr>
          <a:xfrm>
            <a:off x="6305884" y="1620753"/>
            <a:ext cx="494632" cy="403401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77161" y="3840472"/>
            <a:ext cx="6909464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Feature representation:</a:t>
            </a:r>
          </a:p>
          <a:p>
            <a:pPr defTabSz="914259"/>
            <a:endParaRPr lang="en-US" sz="1000" dirty="0" smtClean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Grey-scale images – d-dim vector of d pixel intensities</a:t>
            </a:r>
          </a:p>
          <a:p>
            <a:pPr defTabSz="914259"/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defTabSz="914259"/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Black-white images – d-dim binary (0/1) vector</a:t>
            </a:r>
          </a:p>
          <a:p>
            <a:pPr defTabSz="914259"/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26652" y="4781089"/>
            <a:ext cx="3063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9B0101"/>
                </a:solidFill>
                <a:latin typeface="Comic Sans MS"/>
                <a:cs typeface="Comic Sans MS"/>
              </a:rPr>
              <a:t>Continuous features</a:t>
            </a:r>
            <a:endParaRPr lang="en-US" sz="2400" dirty="0">
              <a:solidFill>
                <a:srgbClr val="9B0101"/>
              </a:solidFill>
              <a:latin typeface="Comic Sans MS"/>
              <a:cs typeface="Comic Sans M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26652" y="5827964"/>
            <a:ext cx="27770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9B0101"/>
                </a:solidFill>
                <a:latin typeface="Comic Sans MS"/>
                <a:cs typeface="Comic Sans MS"/>
              </a:rPr>
              <a:t>Discrete features</a:t>
            </a:r>
            <a:endParaRPr lang="en-US" sz="2400" dirty="0">
              <a:solidFill>
                <a:srgbClr val="9B0101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56618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Insufficient data for MLE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752600"/>
            <a:ext cx="82296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What if you never see a training instance where 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=a when Y=b?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e.g., b={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SpamEmail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}, a ={‘Earn’}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= a | Y = b) = 0</a:t>
            </a:r>
          </a:p>
          <a:p>
            <a:pPr marL="342900" indent="-342900" defTabSz="914400">
              <a:lnSpc>
                <a:spcPct val="17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Thus, no matter what the values 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,…,X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d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take:</a:t>
            </a:r>
          </a:p>
          <a:p>
            <a:pPr marL="342900" indent="-342900" defTabSz="914400">
              <a:lnSpc>
                <a:spcPct val="17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What now???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" name="Picture 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722808" y="4724400"/>
            <a:ext cx="5668481" cy="658078"/>
          </a:xfrm>
          <a:prstGeom prst="rect">
            <a:avLst/>
          </a:prstGeom>
          <a:solidFill>
            <a:schemeClr val="l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7391400" y="4800600"/>
            <a:ext cx="563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= 0</a:t>
            </a:r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8" cstate="print"/>
          <a:srcRect l="45217" t="13255" r="48025" b="64273"/>
          <a:stretch/>
        </p:blipFill>
        <p:spPr bwMode="auto">
          <a:xfrm>
            <a:off x="1761547" y="4738131"/>
            <a:ext cx="283550" cy="185358"/>
          </a:xfrm>
          <a:prstGeom prst="rect">
            <a:avLst/>
          </a:prstGeom>
          <a:noFill/>
          <a:ln/>
          <a:effectLst/>
        </p:spPr>
      </p:pic>
      <p:pic>
        <p:nvPicPr>
          <p:cNvPr id="9" name="Picture 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8" cstate="print"/>
          <a:srcRect l="42863" t="15862" r="48025" b="64273"/>
          <a:stretch/>
        </p:blipFill>
        <p:spPr bwMode="auto">
          <a:xfrm>
            <a:off x="4419600" y="4800600"/>
            <a:ext cx="382352" cy="163853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8" cstate="print"/>
          <a:srcRect l="42863" t="15862" r="48025" b="64273"/>
          <a:stretch/>
        </p:blipFill>
        <p:spPr bwMode="auto">
          <a:xfrm>
            <a:off x="6385793" y="4779020"/>
            <a:ext cx="382352" cy="163853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4032537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Algo</a:t>
            </a:r>
            <a:r>
              <a:rPr lang="en-US" b="1" dirty="0" smtClean="0">
                <a:solidFill>
                  <a:srgbClr val="C00000"/>
                </a:solidFill>
              </a:rPr>
              <a:t> – Discrete features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686801" cy="5029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Training Data</a:t>
            </a:r>
          </a:p>
          <a:p>
            <a:pPr>
              <a:lnSpc>
                <a:spcPct val="17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Maximum A Posteriori </a:t>
            </a:r>
            <a:r>
              <a:rPr lang="en-US" sz="2400" dirty="0" smtClean="0">
                <a:solidFill>
                  <a:srgbClr val="C00000"/>
                </a:solidFill>
              </a:rPr>
              <a:t>(MAP) Estimates </a:t>
            </a:r>
            <a:r>
              <a:rPr lang="en-US" sz="2400" dirty="0" smtClean="0">
                <a:solidFill>
                  <a:srgbClr val="C00000"/>
                </a:solidFill>
              </a:rPr>
              <a:t>– add m “virtual” </a:t>
            </a:r>
            <a:r>
              <a:rPr lang="en-US" sz="2400" dirty="0" err="1" smtClean="0">
                <a:solidFill>
                  <a:srgbClr val="C00000"/>
                </a:solidFill>
              </a:rPr>
              <a:t>datapts</a:t>
            </a:r>
            <a:endParaRPr lang="en-US" sz="2400" dirty="0" smtClean="0">
              <a:solidFill>
                <a:srgbClr val="C00000"/>
              </a:solidFill>
            </a:endParaRPr>
          </a:p>
          <a:p>
            <a:pPr lvl="1">
              <a:buNone/>
            </a:pPr>
            <a:r>
              <a:rPr lang="en-US" sz="2400" dirty="0" smtClean="0"/>
              <a:t>Assume priors 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lnSpc>
                <a:spcPct val="170000"/>
              </a:lnSpc>
              <a:buNone/>
            </a:pPr>
            <a:r>
              <a:rPr lang="en-US" sz="2400" dirty="0" smtClean="0"/>
              <a:t>MAP Estimate</a:t>
            </a:r>
          </a:p>
          <a:p>
            <a:pPr lvl="1">
              <a:buNone/>
            </a:pPr>
            <a:endParaRPr lang="en-US" sz="2400" dirty="0" smtClean="0"/>
          </a:p>
          <a:p>
            <a:pPr marL="457200" lvl="1" indent="0">
              <a:buNone/>
            </a:pPr>
            <a:endParaRPr lang="en-US" sz="2400" b="1" dirty="0" smtClean="0">
              <a:solidFill>
                <a:srgbClr val="00B050"/>
              </a:solidFill>
            </a:endParaRPr>
          </a:p>
          <a:p>
            <a:pPr marL="457200" lvl="1" indent="0"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Now, even if you never observe a class/feature posterior probability never zero.</a:t>
            </a: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7" name="Picture 2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971457" y="4191000"/>
            <a:ext cx="7723655" cy="692291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rcRect r="37740"/>
          <a:stretch>
            <a:fillRect/>
          </a:stretch>
        </p:blipFill>
        <p:spPr bwMode="auto">
          <a:xfrm>
            <a:off x="2133600" y="3161496"/>
            <a:ext cx="1295400" cy="648419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rcRect r="34182"/>
          <a:stretch>
            <a:fillRect/>
          </a:stretch>
        </p:blipFill>
        <p:spPr bwMode="auto">
          <a:xfrm>
            <a:off x="4815224" y="3161496"/>
            <a:ext cx="2347576" cy="648504"/>
          </a:xfrm>
          <a:prstGeom prst="rect">
            <a:avLst/>
          </a:prstGeom>
          <a:noFill/>
          <a:ln/>
          <a:effectLst/>
        </p:spPr>
      </p:pic>
      <p:pic>
        <p:nvPicPr>
          <p:cNvPr id="22" name="Picture 21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rcRect t="9240" r="33302"/>
          <a:stretch>
            <a:fillRect/>
          </a:stretch>
        </p:blipFill>
        <p:spPr bwMode="auto">
          <a:xfrm>
            <a:off x="2839996" y="1600200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24" name="Picture 23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5781665" y="1633117"/>
            <a:ext cx="2931173" cy="403115"/>
          </a:xfrm>
          <a:prstGeom prst="rect">
            <a:avLst/>
          </a:prstGeom>
          <a:noFill/>
          <a:ln/>
          <a:effectLst/>
        </p:spPr>
      </p:pic>
      <p:sp>
        <p:nvSpPr>
          <p:cNvPr id="11" name="TextBox 10"/>
          <p:cNvSpPr txBox="1"/>
          <p:nvPr/>
        </p:nvSpPr>
        <p:spPr>
          <a:xfrm>
            <a:off x="6574972" y="5007114"/>
            <a:ext cx="21366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000" dirty="0">
                <a:solidFill>
                  <a:srgbClr val="C00000"/>
                </a:solidFill>
                <a:latin typeface="Calibri"/>
              </a:rPr>
              <a:t># virtual examples </a:t>
            </a:r>
          </a:p>
          <a:p>
            <a:pPr defTabSz="914259"/>
            <a:r>
              <a:rPr lang="en-US" sz="2000" dirty="0">
                <a:solidFill>
                  <a:srgbClr val="C00000"/>
                </a:solidFill>
                <a:latin typeface="Calibri"/>
              </a:rPr>
              <a:t>with Y = b</a:t>
            </a:r>
          </a:p>
        </p:txBody>
      </p:sp>
      <p:sp>
        <p:nvSpPr>
          <p:cNvPr id="13" name="Left Brace 12"/>
          <p:cNvSpPr/>
          <p:nvPr/>
        </p:nvSpPr>
        <p:spPr>
          <a:xfrm rot="16200000">
            <a:off x="6934199" y="4332515"/>
            <a:ext cx="228601" cy="1295400"/>
          </a:xfrm>
          <a:prstGeom prst="lef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9995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Max A Posteriori (MAP) 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Justification for adding virtual examples</a:t>
            </a:r>
          </a:p>
          <a:p>
            <a:r>
              <a:rPr lang="en-US" sz="2400" dirty="0" smtClean="0"/>
              <a:t>Assume a prior distribution for </a:t>
            </a:r>
            <a:r>
              <a:rPr lang="en-US" sz="2400" dirty="0" smtClean="0"/>
              <a:t>parameters </a:t>
            </a:r>
            <a:r>
              <a:rPr lang="en-US" sz="2400" dirty="0" smtClean="0">
                <a:sym typeface="Symbol" pitchFamily="48" charset="2"/>
              </a:rPr>
              <a:t> </a:t>
            </a:r>
            <a:r>
              <a:rPr lang="en-US" sz="2400" dirty="0" smtClean="0">
                <a:sym typeface="Symbol" pitchFamily="48" charset="2"/>
              </a:rPr>
              <a:t>(reflects prior belief in what values  is likely to take)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4648200"/>
            <a:ext cx="8534400" cy="5029200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>
            <a:lvl1pPr marL="342848" indent="-342848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36" indent="-285707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2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5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08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1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4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7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03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Choose 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sym typeface="Symbol" pitchFamily="48" charset="2"/>
              </a:rPr>
              <a:t>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that maximizes a posterior probability</a:t>
            </a: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714619" y="5678079"/>
            <a:ext cx="4762381" cy="1027521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9004" y="2895600"/>
            <a:ext cx="6108596" cy="1981200"/>
          </a:xfrm>
          <a:prstGeom prst="rect">
            <a:avLst/>
          </a:prstGeom>
        </p:spPr>
      </p:pic>
      <p:pic>
        <p:nvPicPr>
          <p:cNvPr id="11" name="Picture 10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4" cstate="print"/>
          <a:srcRect r="82212" b="52669"/>
          <a:stretch/>
        </p:blipFill>
        <p:spPr bwMode="auto">
          <a:xfrm>
            <a:off x="6526501" y="4572000"/>
            <a:ext cx="581679" cy="333930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1768611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estimation for Bernoulli </a:t>
            </a:r>
            <a:r>
              <a:rPr lang="en-US" dirty="0" err="1" smtClean="0"/>
              <a:t>r.v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295400"/>
            <a:ext cx="8534400" cy="5257800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>
            <a:lvl1pPr marL="342848" indent="-342848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36" indent="-285707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2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5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08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1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4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7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03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Choose 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sym typeface="Symbol" pitchFamily="48" charset="2"/>
              </a:rPr>
              <a:t>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that maximizes a posterior probability</a:t>
            </a: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MAP estimate of probability of head:</a:t>
            </a: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905000" y="1828800"/>
            <a:ext cx="5067182" cy="1093284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 l="62436"/>
          <a:stretch>
            <a:fillRect/>
          </a:stretch>
        </p:blipFill>
        <p:spPr bwMode="auto">
          <a:xfrm>
            <a:off x="2895600" y="3429000"/>
            <a:ext cx="21336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2262350" y="3692689"/>
            <a:ext cx="572910" cy="266080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2507619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Beta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5" name="Picture 6" descr="beta1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874520"/>
            <a:ext cx="3291840" cy="2468880"/>
          </a:xfrm>
          <a:prstGeom prst="rect">
            <a:avLst/>
          </a:prstGeom>
          <a:noFill/>
        </p:spPr>
      </p:pic>
      <p:pic>
        <p:nvPicPr>
          <p:cNvPr id="6" name="Picture 7" descr="beta30-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6110" y="4389120"/>
            <a:ext cx="3294890" cy="2468880"/>
          </a:xfrm>
          <a:prstGeom prst="rect">
            <a:avLst/>
          </a:prstGeom>
          <a:noFill/>
        </p:spPr>
      </p:pic>
      <p:pic>
        <p:nvPicPr>
          <p:cNvPr id="7" name="Picture 8" descr="beta2-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1874520"/>
            <a:ext cx="3294890" cy="2468880"/>
          </a:xfrm>
          <a:prstGeom prst="rect">
            <a:avLst/>
          </a:prstGeom>
          <a:noFill/>
        </p:spPr>
      </p:pic>
      <p:pic>
        <p:nvPicPr>
          <p:cNvPr id="8" name="Picture 9" descr="beta3-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1176" y="4389120"/>
            <a:ext cx="3294890" cy="2468880"/>
          </a:xfrm>
          <a:prstGeom prst="rect">
            <a:avLst/>
          </a:prstGeom>
          <a:noFill/>
        </p:spPr>
      </p:pic>
      <p:pic>
        <p:nvPicPr>
          <p:cNvPr id="9" name="Picture 1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print"/>
          <a:srcRect l="67803"/>
          <a:stretch>
            <a:fillRect/>
          </a:stretch>
        </p:blipFill>
        <p:spPr bwMode="auto">
          <a:xfrm>
            <a:off x="533400" y="1219200"/>
            <a:ext cx="18288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3124380" y="1382489"/>
            <a:ext cx="5562420" cy="430887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r>
              <a:rPr lang="en-US" sz="2200" dirty="0">
                <a:solidFill>
                  <a:srgbClr val="0000FF"/>
                </a:solidFill>
              </a:rPr>
              <a:t>More concentrated as values of </a:t>
            </a:r>
            <a:r>
              <a:rPr lang="en-US" sz="2200" dirty="0" err="1">
                <a:solidFill>
                  <a:srgbClr val="0000FF"/>
                </a:solidFill>
                <a:latin typeface="Symbol" pitchFamily="18" charset="2"/>
              </a:rPr>
              <a:t>b</a:t>
            </a:r>
            <a:r>
              <a:rPr lang="en-US" sz="2200" baseline="-25000" dirty="0" err="1">
                <a:solidFill>
                  <a:srgbClr val="0000FF"/>
                </a:solidFill>
              </a:rPr>
              <a:t>H</a:t>
            </a:r>
            <a:r>
              <a:rPr lang="en-US" sz="2200" dirty="0">
                <a:solidFill>
                  <a:srgbClr val="0000FF"/>
                </a:solidFill>
              </a:rPr>
              <a:t>, </a:t>
            </a:r>
            <a:r>
              <a:rPr lang="en-US" sz="2200" dirty="0" err="1">
                <a:solidFill>
                  <a:srgbClr val="0000FF"/>
                </a:solidFill>
                <a:latin typeface="Symbol" pitchFamily="18" charset="2"/>
              </a:rPr>
              <a:t>b</a:t>
            </a:r>
            <a:r>
              <a:rPr lang="en-US" sz="2200" baseline="-25000" dirty="0" err="1">
                <a:solidFill>
                  <a:srgbClr val="0000FF"/>
                </a:solidFill>
              </a:rPr>
              <a:t>T</a:t>
            </a:r>
            <a:r>
              <a:rPr lang="en-US" sz="2200" dirty="0">
                <a:solidFill>
                  <a:srgbClr val="0000FF"/>
                </a:solidFill>
              </a:rPr>
              <a:t> increase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19400" y="4317539"/>
            <a:ext cx="75791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Beta(2,3)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947685" y="4317885"/>
            <a:ext cx="91390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Beta(20,30)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23010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estimation for Bernoulli </a:t>
            </a:r>
            <a:r>
              <a:rPr lang="en-US" dirty="0" err="1" smtClean="0"/>
              <a:t>r.v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295400"/>
            <a:ext cx="8534400" cy="5257800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>
            <a:lvl1pPr marL="342848" indent="-342848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36" indent="-285707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2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5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08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1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4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7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03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Choose 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sym typeface="Symbol" pitchFamily="48" charset="2"/>
              </a:rPr>
              <a:t>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that maximizes a posterior probability</a:t>
            </a: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MAP estimate of probability of head:</a:t>
            </a: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lnSpc>
                <a:spcPct val="110000"/>
              </a:lnSpc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905000" y="1828800"/>
            <a:ext cx="5067182" cy="1093284"/>
          </a:xfrm>
          <a:prstGeom prst="rect">
            <a:avLst/>
          </a:prstGeom>
          <a:noFill/>
          <a:ln/>
          <a:effectLst/>
        </p:spPr>
      </p:pic>
      <p:pic>
        <p:nvPicPr>
          <p:cNvPr id="9" name="Picture 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828802" y="4249740"/>
            <a:ext cx="4738383" cy="295253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5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print"/>
          <a:srcRect l="62436"/>
          <a:stretch>
            <a:fillRect/>
          </a:stretch>
        </p:blipFill>
        <p:spPr bwMode="auto">
          <a:xfrm>
            <a:off x="2895600" y="3429000"/>
            <a:ext cx="21336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2262350" y="3692689"/>
            <a:ext cx="572910" cy="266080"/>
          </a:xfrm>
          <a:prstGeom prst="rect">
            <a:avLst/>
          </a:prstGeom>
          <a:noFill/>
          <a:ln/>
          <a:effectLst/>
        </p:spPr>
      </p:pic>
      <p:sp>
        <p:nvSpPr>
          <p:cNvPr id="14" name="TextBox 13"/>
          <p:cNvSpPr txBox="1"/>
          <p:nvPr/>
        </p:nvSpPr>
        <p:spPr>
          <a:xfrm>
            <a:off x="6444420" y="3604826"/>
            <a:ext cx="28178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000" dirty="0" smtClean="0">
                <a:solidFill>
                  <a:srgbClr val="C00000"/>
                </a:solidFill>
                <a:latin typeface="Calibri"/>
              </a:rPr>
              <a:t>Count of H/T simply get added to parameters</a:t>
            </a:r>
            <a:endParaRPr lang="en-US" sz="2000" dirty="0">
              <a:solidFill>
                <a:srgbClr val="C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07202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Beta conjugate prior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6" name="Picture 8" descr="beta2-2"/>
          <p:cNvPicPr>
            <a:picLocks noChangeAspect="1" noChangeArrowheads="1"/>
          </p:cNvPicPr>
          <p:nvPr/>
        </p:nvPicPr>
        <p:blipFill>
          <a:blip r:embed="rId5" cstate="print"/>
          <a:srcRect r="7586"/>
          <a:stretch>
            <a:fillRect/>
          </a:stretch>
        </p:blipFill>
        <p:spPr bwMode="auto">
          <a:xfrm>
            <a:off x="0" y="2209800"/>
            <a:ext cx="2819400" cy="2286000"/>
          </a:xfrm>
          <a:prstGeom prst="rect">
            <a:avLst/>
          </a:prstGeom>
          <a:noFill/>
        </p:spPr>
      </p:pic>
      <p:pic>
        <p:nvPicPr>
          <p:cNvPr id="7" name="Picture 1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 l="62436"/>
          <a:stretch>
            <a:fillRect/>
          </a:stretch>
        </p:blipFill>
        <p:spPr bwMode="auto">
          <a:xfrm>
            <a:off x="785650" y="1389062"/>
            <a:ext cx="21336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3796462" y="1649699"/>
            <a:ext cx="4814138" cy="299973"/>
          </a:xfrm>
          <a:prstGeom prst="rect">
            <a:avLst/>
          </a:prstGeom>
          <a:noFill/>
          <a:ln/>
          <a:effectLst/>
        </p:spPr>
      </p:pic>
      <p:sp>
        <p:nvSpPr>
          <p:cNvPr id="9" name="Right Arrow 8"/>
          <p:cNvSpPr/>
          <p:nvPr/>
        </p:nvSpPr>
        <p:spPr>
          <a:xfrm>
            <a:off x="2819400" y="3154680"/>
            <a:ext cx="457200" cy="3810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/>
            <a:endParaRPr lang="en-US"/>
          </a:p>
        </p:txBody>
      </p:sp>
      <p:pic>
        <p:nvPicPr>
          <p:cNvPr id="10" name="Picture 9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52400" y="1652751"/>
            <a:ext cx="572910" cy="266080"/>
          </a:xfrm>
          <a:prstGeom prst="rect">
            <a:avLst/>
          </a:prstGeom>
          <a:noFill/>
          <a:ln/>
          <a:effectLst/>
        </p:spPr>
      </p:pic>
      <p:pic>
        <p:nvPicPr>
          <p:cNvPr id="12" name="Picture 9" descr="beta3-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52800" y="2240280"/>
            <a:ext cx="3050824" cy="2286000"/>
          </a:xfrm>
          <a:prstGeom prst="rect">
            <a:avLst/>
          </a:prstGeom>
          <a:noFill/>
        </p:spPr>
      </p:pic>
      <p:pic>
        <p:nvPicPr>
          <p:cNvPr id="13" name="Picture 7" descr="beta30-20"/>
          <p:cNvPicPr>
            <a:picLocks noChangeAspect="1" noChangeArrowheads="1"/>
          </p:cNvPicPr>
          <p:nvPr/>
        </p:nvPicPr>
        <p:blipFill>
          <a:blip r:embed="rId10" cstate="print"/>
          <a:srcRect r="7586"/>
          <a:stretch>
            <a:fillRect/>
          </a:stretch>
        </p:blipFill>
        <p:spPr bwMode="auto">
          <a:xfrm>
            <a:off x="6324600" y="2240280"/>
            <a:ext cx="2819400" cy="22860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761999" y="5685946"/>
            <a:ext cx="7848601" cy="830983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As </a:t>
            </a:r>
            <a:r>
              <a:rPr lang="en-US" sz="2400" i="1" dirty="0">
                <a:solidFill>
                  <a:srgbClr val="C00000"/>
                </a:solidFill>
              </a:rPr>
              <a:t>n</a:t>
            </a:r>
            <a:r>
              <a:rPr lang="en-US" sz="2400" dirty="0">
                <a:solidFill>
                  <a:srgbClr val="C00000"/>
                </a:solidFill>
              </a:rPr>
              <a:t> = </a:t>
            </a:r>
            <a:r>
              <a:rPr lang="en-US" sz="2400" dirty="0" err="1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aseline="-25000" dirty="0" err="1">
                <a:solidFill>
                  <a:srgbClr val="C00000"/>
                </a:solidFill>
              </a:rPr>
              <a:t>H</a:t>
            </a:r>
            <a:r>
              <a:rPr lang="en-US" sz="2400" dirty="0">
                <a:solidFill>
                  <a:srgbClr val="C00000"/>
                </a:solidFill>
              </a:rPr>
              <a:t> + </a:t>
            </a:r>
            <a:r>
              <a:rPr lang="en-US" sz="2400" dirty="0" err="1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aseline="-25000" dirty="0" err="1">
                <a:solidFill>
                  <a:srgbClr val="C00000"/>
                </a:solidFill>
              </a:rPr>
              <a:t>T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increases, posterior distribution becomes more concentrated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2208" y="2141148"/>
            <a:ext cx="75791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Beta(2,3)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7467600" y="2141494"/>
            <a:ext cx="91390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Beta(20,30)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3591375" y="4751783"/>
            <a:ext cx="26160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After observing 1 Tail</a:t>
            </a:r>
            <a:endParaRPr lang="en-US" sz="2200" dirty="0"/>
          </a:p>
        </p:txBody>
      </p:sp>
      <p:sp>
        <p:nvSpPr>
          <p:cNvPr id="19" name="TextBox 18"/>
          <p:cNvSpPr txBox="1"/>
          <p:nvPr/>
        </p:nvSpPr>
        <p:spPr>
          <a:xfrm>
            <a:off x="6896543" y="4628672"/>
            <a:ext cx="19541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After observing 18 Heads and 28 Tails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179915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 animBg="1"/>
      <p:bldP spid="1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estimation for Bernoulli </a:t>
            </a:r>
            <a:r>
              <a:rPr lang="en-US" dirty="0" err="1" smtClean="0"/>
              <a:t>r.v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295400"/>
            <a:ext cx="8534400" cy="5257800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>
            <a:lvl1pPr marL="342848" indent="-342848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36" indent="-285707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2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5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08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1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4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7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03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Choose 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sym typeface="Symbol" pitchFamily="48" charset="2"/>
              </a:rPr>
              <a:t>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that maximizes a posterior probability</a:t>
            </a: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MAP estimate of probability of head:</a:t>
            </a: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lnSpc>
                <a:spcPct val="110000"/>
              </a:lnSpc>
              <a:buFont typeface="Arial" pitchFamily="34" charset="0"/>
              <a:buNone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Equivalent to adding extra coin flips (β</a:t>
            </a:r>
            <a:r>
              <a:rPr lang="en-US" sz="2400" baseline="-25000" dirty="0" smtClean="0">
                <a:solidFill>
                  <a:prstClr val="black"/>
                </a:solidFill>
                <a:latin typeface="Calibri"/>
              </a:rPr>
              <a:t>H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- 1 heads, β</a:t>
            </a:r>
            <a:r>
              <a:rPr lang="en-US" sz="2400" baseline="-25000" dirty="0" smtClean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- 1 tails)</a:t>
            </a:r>
          </a:p>
          <a:p>
            <a:pPr>
              <a:lnSpc>
                <a:spcPct val="110000"/>
              </a:lnSpc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59356" y="4702314"/>
            <a:ext cx="1603644" cy="707886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Mode of Beta</a:t>
            </a: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distribution</a:t>
            </a:r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828800" y="4756457"/>
            <a:ext cx="5008422" cy="702936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905000" y="1828800"/>
            <a:ext cx="5067182" cy="1093284"/>
          </a:xfrm>
          <a:prstGeom prst="rect">
            <a:avLst/>
          </a:prstGeom>
          <a:noFill/>
          <a:ln/>
          <a:effectLst/>
        </p:spPr>
      </p:pic>
      <p:pic>
        <p:nvPicPr>
          <p:cNvPr id="9" name="Picture 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828802" y="4249740"/>
            <a:ext cx="4738383" cy="295253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5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 cstate="print"/>
          <a:srcRect l="62436"/>
          <a:stretch>
            <a:fillRect/>
          </a:stretch>
        </p:blipFill>
        <p:spPr bwMode="auto">
          <a:xfrm>
            <a:off x="2895600" y="3429000"/>
            <a:ext cx="21336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2262350" y="3692689"/>
            <a:ext cx="572910" cy="266080"/>
          </a:xfrm>
          <a:prstGeom prst="rect">
            <a:avLst/>
          </a:prstGeom>
          <a:noFill/>
          <a:ln/>
          <a:effectLst/>
        </p:spPr>
      </p:pic>
      <p:sp>
        <p:nvSpPr>
          <p:cNvPr id="13" name="TextBox 12"/>
          <p:cNvSpPr txBox="1"/>
          <p:nvPr/>
        </p:nvSpPr>
        <p:spPr>
          <a:xfrm>
            <a:off x="1025680" y="6172200"/>
            <a:ext cx="6827680" cy="461651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b="1" dirty="0">
                <a:solidFill>
                  <a:srgbClr val="A60101"/>
                </a:solidFill>
                <a:latin typeface="Calibri"/>
              </a:rPr>
              <a:t>As we get more data, effect of prior is “washed out”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44420" y="3604826"/>
            <a:ext cx="28178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000" dirty="0" smtClean="0">
                <a:solidFill>
                  <a:srgbClr val="C00000"/>
                </a:solidFill>
                <a:latin typeface="Calibri"/>
              </a:rPr>
              <a:t>Count of H/T simply get added to parameters</a:t>
            </a:r>
            <a:endParaRPr lang="en-US" sz="2000" dirty="0">
              <a:solidFill>
                <a:srgbClr val="C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5106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MLE vs. 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6" name="Picture 1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2486348" y="2575606"/>
            <a:ext cx="3685853" cy="548597"/>
          </a:xfrm>
          <a:prstGeom prst="rect">
            <a:avLst/>
          </a:prstGeom>
          <a:noFill/>
          <a:ln/>
          <a:effectLst/>
        </p:spPr>
      </p:pic>
      <p:pic>
        <p:nvPicPr>
          <p:cNvPr id="17" name="Picture 1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514600" y="4724403"/>
            <a:ext cx="3523226" cy="524391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3471389" y="5324949"/>
            <a:ext cx="3283074" cy="465027"/>
          </a:xfrm>
          <a:prstGeom prst="rect">
            <a:avLst/>
          </a:prstGeom>
          <a:noFill/>
          <a:ln/>
          <a:effectLst/>
        </p:spPr>
      </p:pic>
      <p:sp>
        <p:nvSpPr>
          <p:cNvPr id="19" name="TextBox 18"/>
          <p:cNvSpPr txBox="1"/>
          <p:nvPr/>
        </p:nvSpPr>
        <p:spPr>
          <a:xfrm>
            <a:off x="545054" y="6091535"/>
            <a:ext cx="4179349" cy="461665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dirty="0">
                <a:solidFill>
                  <a:srgbClr val="C00000"/>
                </a:solidFill>
                <a:latin typeface="Comic Sans MS" pitchFamily="66" charset="0"/>
              </a:rPr>
              <a:t>When is MAP same as MLE?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457200" y="1531940"/>
            <a:ext cx="8229600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Maximum Likelihood estimation (MLE)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	Choose value that maximizes the probability of observed data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Maximum </a:t>
            </a:r>
            <a:r>
              <a:rPr lang="en-US" sz="2400" i="1" kern="0" dirty="0">
                <a:solidFill>
                  <a:prstClr val="black"/>
                </a:solidFill>
                <a:latin typeface="Calibri"/>
              </a:rPr>
              <a:t>a posteriori</a:t>
            </a:r>
            <a:r>
              <a:rPr lang="en-US" sz="2400" kern="0" dirty="0">
                <a:solidFill>
                  <a:prstClr val="black"/>
                </a:solidFill>
                <a:latin typeface="Calibri"/>
              </a:rPr>
              <a:t> (MAP) estimation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	Choose value that is most probable given observed data and prior belief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455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learn parameters from data?</a:t>
            </a:r>
            <a:br>
              <a:rPr lang="en-US" dirty="0" smtClean="0"/>
            </a:br>
            <a:r>
              <a:rPr lang="en-US" dirty="0" smtClean="0"/>
              <a:t>MLE, MAP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(Continuous case)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4723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Bayes Optimal Classifier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692400" y="1502616"/>
            <a:ext cx="6046375" cy="1081614"/>
            <a:chOff x="2533986" y="4804963"/>
            <a:chExt cx="6046375" cy="1081614"/>
          </a:xfrm>
        </p:grpSpPr>
        <p:pic>
          <p:nvPicPr>
            <p:cNvPr id="6" name="Picture 5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4" cstate="print"/>
            <a:stretch>
              <a:fillRect/>
            </a:stretch>
          </p:blipFill>
          <p:spPr bwMode="auto">
            <a:xfrm>
              <a:off x="2533986" y="4804963"/>
              <a:ext cx="4764156" cy="436888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7" name="Left Brace 6"/>
            <p:cNvSpPr/>
            <p:nvPr/>
          </p:nvSpPr>
          <p:spPr>
            <a:xfrm rot="16200000">
              <a:off x="4953000" y="4343400"/>
              <a:ext cx="228600" cy="2057400"/>
            </a:xfrm>
            <a:prstGeom prst="lef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Left Brace 7"/>
            <p:cNvSpPr/>
            <p:nvPr/>
          </p:nvSpPr>
          <p:spPr>
            <a:xfrm rot="16200000">
              <a:off x="6629399" y="4800601"/>
              <a:ext cx="228601" cy="1143000"/>
            </a:xfrm>
            <a:prstGeom prst="lef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60299" y="5424912"/>
              <a:ext cx="40601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59"/>
              <a:r>
                <a:rPr lang="en-US" sz="2400" dirty="0">
                  <a:solidFill>
                    <a:srgbClr val="C00000"/>
                  </a:solidFill>
                  <a:latin typeface="Calibri"/>
                </a:rPr>
                <a:t>Class conditional </a:t>
              </a:r>
              <a:r>
                <a:rPr lang="en-US" sz="2400" dirty="0" smtClean="0">
                  <a:solidFill>
                    <a:srgbClr val="C00000"/>
                  </a:solidFill>
                  <a:latin typeface="Calibri"/>
                </a:rPr>
                <a:t>density</a:t>
              </a:r>
              <a:endParaRPr lang="en-US" sz="2400" dirty="0">
                <a:solidFill>
                  <a:srgbClr val="C00000"/>
                </a:solidFill>
                <a:latin typeface="Calibri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343851" y="5420447"/>
              <a:ext cx="22365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259"/>
              <a:r>
                <a:rPr lang="en-US" sz="2400" dirty="0">
                  <a:solidFill>
                    <a:srgbClr val="C00000"/>
                  </a:solidFill>
                  <a:latin typeface="Calibri"/>
                </a:rPr>
                <a:t>Class probability</a:t>
              </a:r>
            </a:p>
          </p:txBody>
        </p:sp>
      </p:grpSp>
      <p:pic>
        <p:nvPicPr>
          <p:cNvPr id="11" name="Picture 10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5" cstate="print"/>
          <a:srcRect r="83592" b="2273"/>
          <a:stretch/>
        </p:blipFill>
        <p:spPr bwMode="auto">
          <a:xfrm>
            <a:off x="1828800" y="1449506"/>
            <a:ext cx="787400" cy="505691"/>
          </a:xfrm>
          <a:prstGeom prst="rect">
            <a:avLst/>
          </a:prstGeom>
          <a:noFill/>
          <a:ln/>
          <a:effectLst/>
        </p:spPr>
      </p:pic>
      <p:sp>
        <p:nvSpPr>
          <p:cNvPr id="24" name="TextBox 23"/>
          <p:cNvSpPr txBox="1"/>
          <p:nvPr/>
        </p:nvSpPr>
        <p:spPr>
          <a:xfrm>
            <a:off x="396433" y="2597243"/>
            <a:ext cx="8290158" cy="4154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Model parameters in hand-written digits recognition:</a:t>
            </a:r>
          </a:p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	P(Y=y) = </a:t>
            </a:r>
            <a:r>
              <a:rPr lang="en-US" sz="2400" dirty="0" err="1" smtClean="0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 err="1" smtClean="0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for y = 0, 1, …,9    		p</a:t>
            </a:r>
            <a:r>
              <a:rPr lang="en-US" sz="2400" baseline="-25000" dirty="0" smtClean="0">
                <a:solidFill>
                  <a:prstClr val="black"/>
                </a:solidFill>
                <a:latin typeface="Calibri"/>
              </a:rPr>
              <a:t>9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= 1-(p</a:t>
            </a:r>
            <a:r>
              <a:rPr lang="en-US" sz="2400" baseline="-25000" dirty="0" smtClean="0">
                <a:solidFill>
                  <a:prstClr val="black"/>
                </a:solidFill>
                <a:latin typeface="Calibri"/>
              </a:rPr>
              <a:t>0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+p</a:t>
            </a:r>
            <a:r>
              <a:rPr lang="en-US" sz="2400" baseline="-25000" dirty="0" smtClean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+…+p</a:t>
            </a:r>
            <a:r>
              <a:rPr lang="en-US" sz="2400" baseline="-25000" dirty="0" smtClean="0">
                <a:solidFill>
                  <a:prstClr val="black"/>
                </a:solidFill>
                <a:latin typeface="Calibri"/>
              </a:rPr>
              <a:t>8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)</a:t>
            </a: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defTabSz="914259"/>
            <a:endParaRPr lang="en-US" sz="1000" dirty="0" smtClean="0">
              <a:solidFill>
                <a:prstClr val="black"/>
              </a:solidFill>
              <a:latin typeface="Calibri"/>
            </a:endParaRPr>
          </a:p>
          <a:p>
            <a:pPr defTabSz="914259"/>
            <a:endParaRPr lang="en-US" sz="1000" dirty="0" smtClean="0">
              <a:solidFill>
                <a:prstClr val="black"/>
              </a:solidFill>
              <a:latin typeface="Calibri"/>
            </a:endParaRPr>
          </a:p>
          <a:p>
            <a:pPr defTabSz="914259"/>
            <a:endParaRPr lang="en-US" sz="1000" dirty="0" smtClean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	Grey-scale images – d-dim vector of d pixel intensities</a:t>
            </a:r>
          </a:p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	P(X=</a:t>
            </a:r>
            <a:r>
              <a:rPr lang="en-US" sz="2400" dirty="0" err="1" smtClean="0">
                <a:solidFill>
                  <a:prstClr val="black"/>
                </a:solidFill>
                <a:latin typeface="Calibri"/>
              </a:rPr>
              <a:t>x|Y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=y) </a:t>
            </a:r>
            <a:r>
              <a:rPr lang="en-US" sz="2400" dirty="0" smtClean="0">
                <a:solidFill>
                  <a:prstClr val="black"/>
                </a:solidFill>
              </a:rPr>
              <a:t>~ </a:t>
            </a:r>
            <a:r>
              <a:rPr lang="en-US" sz="2400" dirty="0">
                <a:solidFill>
                  <a:prstClr val="black"/>
                </a:solidFill>
              </a:rPr>
              <a:t>N(</a:t>
            </a:r>
            <a:r>
              <a:rPr lang="en-US" sz="2400" dirty="0" err="1">
                <a:solidFill>
                  <a:prstClr val="black"/>
                </a:solidFill>
              </a:rPr>
              <a:t>μ</a:t>
            </a:r>
            <a:r>
              <a:rPr lang="en-US" sz="2400" baseline="-25000" dirty="0" err="1">
                <a:solidFill>
                  <a:prstClr val="black"/>
                </a:solidFill>
              </a:rPr>
              <a:t>y</a:t>
            </a:r>
            <a:r>
              <a:rPr lang="en-US" sz="2400" dirty="0" err="1">
                <a:solidFill>
                  <a:prstClr val="black"/>
                </a:solidFill>
              </a:rPr>
              <a:t>,Σ</a:t>
            </a:r>
            <a:r>
              <a:rPr lang="en-US" sz="2400" baseline="-25000" dirty="0" err="1">
                <a:solidFill>
                  <a:prstClr val="black"/>
                </a:solidFill>
              </a:rPr>
              <a:t>y</a:t>
            </a:r>
            <a:r>
              <a:rPr lang="en-US" sz="2400" dirty="0">
                <a:solidFill>
                  <a:prstClr val="black"/>
                </a:solidFill>
              </a:rPr>
              <a:t>) for each y   	 </a:t>
            </a:r>
            <a:endParaRPr lang="en-US" sz="2400" dirty="0" smtClean="0">
              <a:solidFill>
                <a:prstClr val="black"/>
              </a:solidFill>
            </a:endParaRPr>
          </a:p>
          <a:p>
            <a:pPr defTabSz="914259"/>
            <a:endParaRPr lang="en-US" sz="1000" dirty="0" smtClean="0">
              <a:solidFill>
                <a:prstClr val="black"/>
              </a:solidFill>
              <a:latin typeface="Calibri"/>
            </a:endParaRPr>
          </a:p>
          <a:p>
            <a:pPr defTabSz="914259"/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	Black-white images – d-dim binary (0/1) vector</a:t>
            </a: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P(X=</a:t>
            </a:r>
            <a:r>
              <a:rPr lang="en-US" sz="2400" dirty="0" err="1" smtClean="0">
                <a:solidFill>
                  <a:prstClr val="black"/>
                </a:solidFill>
                <a:latin typeface="Calibri"/>
              </a:rPr>
              <a:t>x|Y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=y) ~ probability table with 2</a:t>
            </a:r>
            <a:r>
              <a:rPr lang="en-US" sz="2400" baseline="30000" dirty="0" smtClean="0">
                <a:solidFill>
                  <a:prstClr val="black"/>
                </a:solidFill>
                <a:latin typeface="Calibri"/>
              </a:rPr>
              <a:t>d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-1 entries for each y</a:t>
            </a:r>
          </a:p>
          <a:p>
            <a:pPr defTabSz="914259"/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defTabSz="914259"/>
            <a:endParaRPr lang="en-US" sz="800" dirty="0" smtClean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Need lots of training data!!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365577" y="3346575"/>
            <a:ext cx="1898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srgbClr val="FF0000"/>
                </a:solidFill>
                <a:latin typeface="Calibri"/>
              </a:rPr>
              <a:t>K-1 if K labels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958298" y="5767168"/>
            <a:ext cx="5053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srgbClr val="FF0000"/>
                </a:solidFill>
                <a:latin typeface="Calibri"/>
              </a:rPr>
              <a:t>K(2</a:t>
            </a:r>
            <a:r>
              <a:rPr lang="en-US" sz="2400" baseline="30000" dirty="0">
                <a:solidFill>
                  <a:srgbClr val="FF0000"/>
                </a:solidFill>
                <a:latin typeface="Calibri"/>
              </a:rPr>
              <a:t>d</a:t>
            </a:r>
            <a:r>
              <a:rPr lang="en-US" sz="2400" dirty="0">
                <a:solidFill>
                  <a:srgbClr val="FF0000"/>
                </a:solidFill>
                <a:latin typeface="Calibri"/>
              </a:rPr>
              <a:t> – 1</a:t>
            </a:r>
            <a:r>
              <a:rPr lang="en-US" sz="2400" dirty="0" smtClean="0">
                <a:solidFill>
                  <a:srgbClr val="FF0000"/>
                </a:solidFill>
                <a:latin typeface="Calibri"/>
              </a:rPr>
              <a:t>) :</a:t>
            </a:r>
            <a:r>
              <a:rPr lang="en-US" sz="2400" dirty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alibri"/>
              </a:rPr>
              <a:t>Exponential </a:t>
            </a:r>
            <a:r>
              <a:rPr lang="en-US" sz="2400" dirty="0">
                <a:solidFill>
                  <a:srgbClr val="FF0000"/>
                </a:solidFill>
                <a:latin typeface="Calibri"/>
              </a:rPr>
              <a:t>in dimension d!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998402" y="4502521"/>
            <a:ext cx="55022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dirty="0" err="1" smtClean="0">
                <a:solidFill>
                  <a:srgbClr val="FF0000"/>
                </a:solidFill>
                <a:latin typeface="Calibri"/>
              </a:rPr>
              <a:t>Kd</a:t>
            </a:r>
            <a:r>
              <a:rPr lang="en-US" sz="2400" dirty="0" smtClean="0">
                <a:solidFill>
                  <a:srgbClr val="FF0000"/>
                </a:solidFill>
                <a:latin typeface="Calibri"/>
              </a:rPr>
              <a:t> +</a:t>
            </a:r>
            <a:r>
              <a:rPr lang="en-US" sz="2400" dirty="0" err="1" smtClean="0">
                <a:solidFill>
                  <a:srgbClr val="FF0000"/>
                </a:solidFill>
                <a:latin typeface="Calibri"/>
              </a:rPr>
              <a:t>Kd</a:t>
            </a:r>
            <a:r>
              <a:rPr lang="en-US" sz="2400" dirty="0" smtClean="0">
                <a:solidFill>
                  <a:srgbClr val="FF0000"/>
                </a:solidFill>
                <a:latin typeface="Calibri"/>
              </a:rPr>
              <a:t>(d+1)/2:</a:t>
            </a:r>
            <a:r>
              <a:rPr lang="en-US" sz="24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alibri"/>
              </a:rPr>
              <a:t>Quadratic </a:t>
            </a:r>
            <a:r>
              <a:rPr lang="en-US" sz="2400" dirty="0">
                <a:solidFill>
                  <a:srgbClr val="FF0000"/>
                </a:solidFill>
                <a:latin typeface="Calibri"/>
              </a:rPr>
              <a:t>in dimension d!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92530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Naïve Bayes with continuous features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Training Data:</a:t>
            </a: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 smtClean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 smtClean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Gaussian Naïve Bayes model:</a:t>
            </a: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1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457200" y="5304472"/>
            <a:ext cx="8382000" cy="1015663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P(Y = y) =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for all y in 0, 1, 2, …, 9	           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0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…,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9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(sum to 1)</a:t>
            </a:r>
          </a:p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=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x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|Y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= y) ~ N(μ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(y)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σ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i 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(y)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) for each y and each pixel i	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088342" y="4110335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29200" y="27432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… n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greyscale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  </a:t>
            </a: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    images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029200" y="4110335"/>
            <a:ext cx="1421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… n labels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063" y="2743200"/>
            <a:ext cx="1156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Input, X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90600" y="4110335"/>
            <a:ext cx="1146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Label, 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19800" y="1270337"/>
            <a:ext cx="3124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Each image represented as a vector of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intensity values at the d pixels (features)</a:t>
            </a: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2590800"/>
            <a:ext cx="1123654" cy="124332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851354" y="4110335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123185" y="2967335"/>
            <a:ext cx="34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X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21780" t="25670" r="69508" b="67729"/>
          <a:stretch/>
        </p:blipFill>
        <p:spPr>
          <a:xfrm>
            <a:off x="3657600" y="2590800"/>
            <a:ext cx="914400" cy="88978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22093" t="16289" r="69195" b="77110"/>
          <a:stretch/>
        </p:blipFill>
        <p:spPr>
          <a:xfrm>
            <a:off x="2667000" y="2570694"/>
            <a:ext cx="935062" cy="90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113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8" grpId="0"/>
      <p:bldP spid="2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/>
        </p:nvCxnSpPr>
        <p:spPr>
          <a:xfrm>
            <a:off x="2667000" y="2133600"/>
            <a:ext cx="48768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Gaussian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382000" cy="5029200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/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     Data, D =</a:t>
            </a: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Parameters:   </a:t>
            </a:r>
            <a:r>
              <a:rPr lang="en-US" sz="2400" dirty="0">
                <a:solidFill>
                  <a:prstClr val="black"/>
                </a:solidFill>
                <a:latin typeface="Symbol" pitchFamily="18" charset="2"/>
              </a:rPr>
              <a:t>m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– mean, </a:t>
            </a:r>
            <a:r>
              <a:rPr lang="en-US" sz="2400" dirty="0">
                <a:solidFill>
                  <a:prstClr val="black"/>
                </a:solidFill>
                <a:latin typeface="Symbol" pitchFamily="18" charset="2"/>
              </a:rPr>
              <a:t>s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- variance</a:t>
            </a:r>
            <a:endParaRPr lang="en-US" sz="2400" dirty="0">
              <a:solidFill>
                <a:prstClr val="black"/>
              </a:solidFill>
              <a:latin typeface="Symbol" pitchFamily="48" charset="2"/>
              <a:sym typeface="Symbol" pitchFamily="48" charset="2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Sleep hrs are </a:t>
            </a:r>
            <a:r>
              <a:rPr lang="en-US" sz="2400" b="1" dirty="0" err="1">
                <a:solidFill>
                  <a:srgbClr val="C00000"/>
                </a:solidFill>
                <a:latin typeface="Calibri"/>
              </a:rPr>
              <a:t>i.i.d</a:t>
            </a:r>
            <a:r>
              <a:rPr lang="en-US" sz="2400" b="1" dirty="0">
                <a:solidFill>
                  <a:srgbClr val="C00000"/>
                </a:solidFill>
                <a:latin typeface="Calibri"/>
              </a:rPr>
              <a:t>.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742836" lvl="1" indent="-285707" defTabSz="914259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b="1" dirty="0">
                <a:solidFill>
                  <a:srgbClr val="C00000"/>
                </a:solidFill>
                <a:latin typeface="Calibri"/>
              </a:rPr>
              <a:t>Independent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events</a:t>
            </a:r>
          </a:p>
          <a:p>
            <a:pPr marL="742836" lvl="1" indent="-285707" defTabSz="914259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b="1" dirty="0">
                <a:solidFill>
                  <a:srgbClr val="C00000"/>
                </a:solidFill>
                <a:latin typeface="Calibri"/>
              </a:rPr>
              <a:t>Identically distributed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according to Gaussian distribution</a:t>
            </a:r>
          </a:p>
          <a:p>
            <a:pPr marL="742836" lvl="1" indent="-285707" defTabSz="914259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836" lvl="1" indent="-285707" defTabSz="914259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lnSpc>
                <a:spcPct val="110000"/>
              </a:lnSpc>
              <a:spcBef>
                <a:spcPct val="20000"/>
              </a:spcBef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lnSpc>
                <a:spcPct val="110000"/>
              </a:lnSpc>
              <a:spcBef>
                <a:spcPct val="20000"/>
              </a:spcBef>
            </a:pPr>
            <a:endParaRPr lang="en-US" sz="2400" u="sng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lnSpc>
                <a:spcPct val="110000"/>
              </a:lnSpc>
              <a:spcBef>
                <a:spcPct val="20000"/>
              </a:spcBef>
            </a:pPr>
            <a:endParaRPr lang="en-US" sz="2400" u="sng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val 8"/>
          <p:cNvSpPr/>
          <p:nvPr/>
        </p:nvSpPr>
        <p:spPr>
          <a:xfrm>
            <a:off x="3581401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val 9"/>
          <p:cNvSpPr/>
          <p:nvPr/>
        </p:nvSpPr>
        <p:spPr>
          <a:xfrm>
            <a:off x="4038601" y="206791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8768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51816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410201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867401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4770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6482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0292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70866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51054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29718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44196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61778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79914" y="2286001"/>
            <a:ext cx="303486" cy="373659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b="1" dirty="0">
                <a:solidFill>
                  <a:srgbClr val="C00000"/>
                </a:solidFill>
                <a:latin typeface="Calibri"/>
              </a:rPr>
              <a:t>6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194114" y="2286001"/>
            <a:ext cx="303486" cy="373659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b="1" dirty="0">
                <a:solidFill>
                  <a:srgbClr val="C00000"/>
                </a:solidFill>
                <a:latin typeface="Calibri"/>
              </a:rPr>
              <a:t>5</a:t>
            </a:r>
          </a:p>
        </p:txBody>
      </p:sp>
      <p:sp>
        <p:nvSpPr>
          <p:cNvPr id="29" name="Freeform 28"/>
          <p:cNvSpPr/>
          <p:nvPr/>
        </p:nvSpPr>
        <p:spPr>
          <a:xfrm>
            <a:off x="2659117" y="1415394"/>
            <a:ext cx="4855780" cy="634124"/>
          </a:xfrm>
          <a:custGeom>
            <a:avLst/>
            <a:gdLst>
              <a:gd name="connsiteX0" fmla="*/ 0 w 4855780"/>
              <a:gd name="connsiteY0" fmla="*/ 623614 h 634124"/>
              <a:gd name="connsiteX1" fmla="*/ 1135117 w 4855780"/>
              <a:gd name="connsiteY1" fmla="*/ 497490 h 634124"/>
              <a:gd name="connsiteX2" fmla="*/ 2249214 w 4855780"/>
              <a:gd name="connsiteY2" fmla="*/ 77076 h 634124"/>
              <a:gd name="connsiteX3" fmla="*/ 2585545 w 4855780"/>
              <a:gd name="connsiteY3" fmla="*/ 35035 h 634124"/>
              <a:gd name="connsiteX4" fmla="*/ 2858814 w 4855780"/>
              <a:gd name="connsiteY4" fmla="*/ 129628 h 634124"/>
              <a:gd name="connsiteX5" fmla="*/ 3247697 w 4855780"/>
              <a:gd name="connsiteY5" fmla="*/ 350345 h 634124"/>
              <a:gd name="connsiteX6" fmla="*/ 3762704 w 4855780"/>
              <a:gd name="connsiteY6" fmla="*/ 529021 h 634124"/>
              <a:gd name="connsiteX7" fmla="*/ 4855780 w 4855780"/>
              <a:gd name="connsiteY7" fmla="*/ 634124 h 634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5780" h="634124">
                <a:moveTo>
                  <a:pt x="0" y="623614"/>
                </a:moveTo>
                <a:cubicBezTo>
                  <a:pt x="380124" y="606097"/>
                  <a:pt x="760248" y="588580"/>
                  <a:pt x="1135117" y="497490"/>
                </a:cubicBezTo>
                <a:cubicBezTo>
                  <a:pt x="1509986" y="406400"/>
                  <a:pt x="2007476" y="154152"/>
                  <a:pt x="2249214" y="77076"/>
                </a:cubicBezTo>
                <a:cubicBezTo>
                  <a:pt x="2490952" y="0"/>
                  <a:pt x="2483945" y="26276"/>
                  <a:pt x="2585545" y="35035"/>
                </a:cubicBezTo>
                <a:cubicBezTo>
                  <a:pt x="2687145" y="43794"/>
                  <a:pt x="2748455" y="77076"/>
                  <a:pt x="2858814" y="129628"/>
                </a:cubicBezTo>
                <a:cubicBezTo>
                  <a:pt x="2969173" y="182180"/>
                  <a:pt x="3097049" y="283779"/>
                  <a:pt x="3247697" y="350345"/>
                </a:cubicBezTo>
                <a:cubicBezTo>
                  <a:pt x="3398345" y="416911"/>
                  <a:pt x="3494690" y="481725"/>
                  <a:pt x="3762704" y="529021"/>
                </a:cubicBezTo>
                <a:cubicBezTo>
                  <a:pt x="4030718" y="576317"/>
                  <a:pt x="4443249" y="605220"/>
                  <a:pt x="4855780" y="634124"/>
                </a:cubicBezTo>
              </a:path>
            </a:pathLst>
          </a:cu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05200" y="2286001"/>
            <a:ext cx="303486" cy="373659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b="1" dirty="0">
                <a:solidFill>
                  <a:srgbClr val="C00000"/>
                </a:solidFill>
                <a:latin typeface="Calibri"/>
              </a:rPr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819400" y="2286001"/>
            <a:ext cx="303486" cy="373659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b="1" dirty="0">
                <a:solidFill>
                  <a:srgbClr val="C00000"/>
                </a:solidFill>
                <a:latin typeface="Calibri"/>
              </a:rPr>
              <a:t>3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489515" y="2286001"/>
            <a:ext cx="303486" cy="373659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b="1" dirty="0">
                <a:solidFill>
                  <a:srgbClr val="C00000"/>
                </a:solidFill>
                <a:latin typeface="Calibri"/>
              </a:rPr>
              <a:t>7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095999" y="2286001"/>
            <a:ext cx="303486" cy="373659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b="1" dirty="0">
                <a:solidFill>
                  <a:srgbClr val="C00000"/>
                </a:solidFill>
                <a:latin typeface="Calibri"/>
              </a:rPr>
              <a:t>8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708714" y="2286001"/>
            <a:ext cx="303486" cy="373659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b="1" dirty="0">
                <a:solidFill>
                  <a:srgbClr val="C00000"/>
                </a:solidFill>
                <a:latin typeface="Calibri"/>
              </a:rPr>
              <a:t>9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467600" y="2209800"/>
            <a:ext cx="1319144" cy="461665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dirty="0">
                <a:solidFill>
                  <a:srgbClr val="C00000"/>
                </a:solidFill>
                <a:latin typeface="Calibri"/>
              </a:rPr>
              <a:t>Sleep hrs</a:t>
            </a:r>
          </a:p>
        </p:txBody>
      </p:sp>
    </p:spTree>
    <p:extLst>
      <p:ext uri="{BB962C8B-B14F-4D97-AF65-F5344CB8AC3E}">
        <p14:creationId xmlns:p14="http://schemas.microsoft.com/office/powerpoint/2010/main" val="2211319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313728"/>
            <a:ext cx="9144000" cy="5544273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28" y="4063305"/>
            <a:ext cx="959372" cy="73729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45376" t="46460" r="10785" b="36338"/>
          <a:stretch/>
        </p:blipFill>
        <p:spPr>
          <a:xfrm>
            <a:off x="4526235" y="3840432"/>
            <a:ext cx="4008545" cy="9537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44875" t="65446" r="11286" b="17352"/>
          <a:stretch/>
        </p:blipFill>
        <p:spPr>
          <a:xfrm>
            <a:off x="4788778" y="4876800"/>
            <a:ext cx="4008545" cy="953732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5165377"/>
            <a:ext cx="1295400" cy="702023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Maximum Likelihood Estimation (MLE)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560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MLE for Gaussian mean and variance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u="sng" dirty="0" smtClean="0">
                <a:solidFill>
                  <a:srgbClr val="C00000"/>
                </a:solidFill>
              </a:rPr>
              <a:t>Note:</a:t>
            </a:r>
            <a:r>
              <a:rPr lang="en-US" dirty="0" smtClean="0"/>
              <a:t> MLE for the variance of a Gaussian is </a:t>
            </a:r>
            <a:r>
              <a:rPr lang="en-US" b="1" dirty="0" smtClean="0"/>
              <a:t>biased</a:t>
            </a:r>
          </a:p>
          <a:p>
            <a:pPr lvl="1"/>
            <a:r>
              <a:rPr lang="en-US" dirty="0" smtClean="0"/>
              <a:t>Expected result of estimation is </a:t>
            </a:r>
            <a:r>
              <a:rPr lang="en-US" b="1" dirty="0" smtClean="0"/>
              <a:t>not </a:t>
            </a:r>
            <a:r>
              <a:rPr lang="en-US" dirty="0" smtClean="0"/>
              <a:t>true parameter! </a:t>
            </a:r>
          </a:p>
          <a:p>
            <a:pPr lvl="1"/>
            <a:r>
              <a:rPr lang="en-US" dirty="0" smtClean="0"/>
              <a:t>Unbiased variance estimator: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407172" y="1493840"/>
            <a:ext cx="4509044" cy="2384773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3325105" y="5781678"/>
            <a:ext cx="4932195" cy="876055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2814710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Naïve Bayes </a:t>
            </a:r>
            <a:r>
              <a:rPr lang="en-US" b="1" dirty="0" err="1" smtClean="0">
                <a:solidFill>
                  <a:srgbClr val="C00000"/>
                </a:solidFill>
              </a:rPr>
              <a:t>Algo</a:t>
            </a:r>
            <a:r>
              <a:rPr lang="en-US" b="1" dirty="0" smtClean="0">
                <a:solidFill>
                  <a:srgbClr val="C00000"/>
                </a:solidFill>
              </a:rPr>
              <a:t> – </a:t>
            </a:r>
            <a:r>
              <a:rPr lang="en-US" dirty="0"/>
              <a:t>c</a:t>
            </a:r>
            <a:r>
              <a:rPr lang="en-US" b="1" dirty="0" smtClean="0">
                <a:solidFill>
                  <a:srgbClr val="C00000"/>
                </a:solidFill>
              </a:rPr>
              <a:t>ontinuous features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2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Training Data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C00000"/>
                </a:solidFill>
              </a:rPr>
              <a:t>Maximum Likelihood Estimates</a:t>
            </a:r>
          </a:p>
          <a:p>
            <a:pPr lvl="1"/>
            <a:r>
              <a:rPr lang="en-US" dirty="0" smtClean="0"/>
              <a:t>For Class probability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For class conditional distribution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sz="3500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NB Prediction for test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4180898" y="2743200"/>
            <a:ext cx="3134302" cy="675167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rcRect t="9240" r="33302"/>
          <a:stretch>
            <a:fillRect/>
          </a:stretch>
        </p:blipFill>
        <p:spPr bwMode="auto">
          <a:xfrm>
            <a:off x="2839996" y="1600200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5781665" y="1633117"/>
            <a:ext cx="2931173" cy="403115"/>
          </a:xfrm>
          <a:prstGeom prst="rect">
            <a:avLst/>
          </a:prstGeom>
          <a:noFill/>
          <a:ln/>
          <a:effectLst/>
        </p:spPr>
      </p:pic>
      <p:pic>
        <p:nvPicPr>
          <p:cNvPr id="25" name="Picture 24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4953000" y="5270943"/>
            <a:ext cx="2312166" cy="291657"/>
          </a:xfrm>
          <a:prstGeom prst="rect">
            <a:avLst/>
          </a:prstGeom>
          <a:noFill/>
          <a:ln/>
          <a:effectLst/>
        </p:spPr>
      </p:pic>
      <p:pic>
        <p:nvPicPr>
          <p:cNvPr id="27" name="Picture 26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1" cstate="print"/>
          <a:srcRect r="26221"/>
          <a:stretch/>
        </p:blipFill>
        <p:spPr bwMode="auto">
          <a:xfrm>
            <a:off x="2680382" y="5822555"/>
            <a:ext cx="3095854" cy="824815"/>
          </a:xfrm>
          <a:prstGeom prst="rect">
            <a:avLst/>
          </a:prstGeom>
          <a:noFill/>
          <a:ln/>
          <a:effectLst/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962400"/>
            <a:ext cx="3886200" cy="440501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69463" b="-18214"/>
          <a:stretch/>
        </p:blipFill>
        <p:spPr>
          <a:xfrm>
            <a:off x="5791200" y="5978835"/>
            <a:ext cx="1186712" cy="5207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62600" y="4648200"/>
            <a:ext cx="1963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000" dirty="0">
                <a:solidFill>
                  <a:srgbClr val="A60101"/>
                </a:solidFill>
                <a:latin typeface="Comic Sans MS"/>
                <a:cs typeface="Comic Sans MS"/>
              </a:rPr>
              <a:t>MLE estimates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410200" y="4419600"/>
            <a:ext cx="228600" cy="381000"/>
          </a:xfrm>
          <a:prstGeom prst="straightConnector1">
            <a:avLst/>
          </a:prstGeom>
          <a:ln>
            <a:solidFill>
              <a:srgbClr val="A6010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172200" y="4419600"/>
            <a:ext cx="76200" cy="304800"/>
          </a:xfrm>
          <a:prstGeom prst="straightConnector1">
            <a:avLst/>
          </a:prstGeom>
          <a:ln>
            <a:solidFill>
              <a:srgbClr val="A6010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6003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828800"/>
            <a:ext cx="81534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Maximum likelihood estimates:</a:t>
            </a:r>
            <a:r>
              <a:rPr lang="en-US" sz="3200" i="1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marL="342900" indent="-342900" defTabSz="9144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3200" i="1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3200" i="1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3200" i="1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3200" i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8" name="Picture 1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 cstate="print"/>
          <a:srcRect r="49869"/>
          <a:stretch/>
        </p:blipFill>
        <p:spPr bwMode="auto">
          <a:xfrm>
            <a:off x="6558178" y="1752600"/>
            <a:ext cx="1170781" cy="762000"/>
          </a:xfrm>
          <a:prstGeom prst="rect">
            <a:avLst/>
          </a:prstGeom>
          <a:noFill/>
          <a:ln/>
          <a:effectLst/>
        </p:spPr>
      </p:pic>
      <p:sp>
        <p:nvSpPr>
          <p:cNvPr id="10" name="Rectangle 9"/>
          <p:cNvSpPr/>
          <p:nvPr/>
        </p:nvSpPr>
        <p:spPr>
          <a:xfrm>
            <a:off x="6477000" y="1676400"/>
            <a:ext cx="2514600" cy="9144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2" name="Group 21"/>
          <p:cNvGrpSpPr/>
          <p:nvPr/>
        </p:nvGrpSpPr>
        <p:grpSpPr bwMode="auto">
          <a:xfrm>
            <a:off x="4876800" y="4495800"/>
            <a:ext cx="4267200" cy="914400"/>
            <a:chOff x="5181600" y="4495800"/>
            <a:chExt cx="4267200" cy="914400"/>
          </a:xfrm>
        </p:grpSpPr>
        <p:pic>
          <p:nvPicPr>
            <p:cNvPr id="20" name="Picture 19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 rotWithShape="1">
            <a:blip r:embed="rId5" cstate="print"/>
            <a:srcRect r="60322"/>
            <a:stretch/>
          </p:blipFill>
          <p:spPr bwMode="auto">
            <a:xfrm>
              <a:off x="5258637" y="4562475"/>
              <a:ext cx="1521055" cy="732556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1" name="Rectangle 10"/>
            <p:cNvSpPr/>
            <p:nvPr/>
          </p:nvSpPr>
          <p:spPr bwMode="auto">
            <a:xfrm>
              <a:off x="5181600" y="4495800"/>
              <a:ext cx="4267200" cy="914400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cxnSp>
        <p:nvCxnSpPr>
          <p:cNvPr id="19" name="Elbow Connector 18"/>
          <p:cNvCxnSpPr>
            <a:endCxn id="23" idx="1"/>
          </p:cNvCxnSpPr>
          <p:nvPr/>
        </p:nvCxnSpPr>
        <p:spPr>
          <a:xfrm rot="16200000" flipH="1">
            <a:off x="6191171" y="3405172"/>
            <a:ext cx="714345" cy="609600"/>
          </a:xfrm>
          <a:prstGeom prst="bentConnector2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853143" y="3867090"/>
            <a:ext cx="19860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000" b="1" dirty="0" err="1">
                <a:solidFill>
                  <a:srgbClr val="C00000"/>
                </a:solidFill>
                <a:latin typeface="Calibri"/>
              </a:rPr>
              <a:t>j</a:t>
            </a:r>
            <a:r>
              <a:rPr lang="en-US" sz="2000" b="1" baseline="30000" dirty="0" err="1">
                <a:solidFill>
                  <a:srgbClr val="C00000"/>
                </a:solidFill>
                <a:latin typeface="Calibri"/>
              </a:rPr>
              <a:t>th</a:t>
            </a:r>
            <a:r>
              <a:rPr lang="en-US" sz="2000" b="1" dirty="0">
                <a:solidFill>
                  <a:srgbClr val="C00000"/>
                </a:solidFill>
                <a:latin typeface="Calibri"/>
              </a:rPr>
              <a:t> training image</a:t>
            </a:r>
          </a:p>
        </p:txBody>
      </p:sp>
      <p:cxnSp>
        <p:nvCxnSpPr>
          <p:cNvPr id="24" name="Elbow Connector 23"/>
          <p:cNvCxnSpPr/>
          <p:nvPr/>
        </p:nvCxnSpPr>
        <p:spPr>
          <a:xfrm rot="10800000" flipV="1">
            <a:off x="4038600" y="3276600"/>
            <a:ext cx="990600" cy="762000"/>
          </a:xfrm>
          <a:prstGeom prst="bentConnector3">
            <a:avLst>
              <a:gd name="adj1" fmla="val -549"/>
            </a:avLst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060223" y="3805535"/>
            <a:ext cx="19860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259"/>
            <a:r>
              <a:rPr lang="en-US" sz="2000" b="1" dirty="0" err="1">
                <a:solidFill>
                  <a:srgbClr val="C00000"/>
                </a:solidFill>
                <a:latin typeface="Calibri"/>
              </a:rPr>
              <a:t>i</a:t>
            </a:r>
            <a:r>
              <a:rPr lang="en-US" sz="2000" b="1" baseline="30000" dirty="0" err="1">
                <a:solidFill>
                  <a:srgbClr val="C00000"/>
                </a:solidFill>
                <a:latin typeface="Calibri"/>
              </a:rPr>
              <a:t>th</a:t>
            </a:r>
            <a:r>
              <a:rPr lang="en-US" sz="2000" b="1" dirty="0">
                <a:solidFill>
                  <a:srgbClr val="C00000"/>
                </a:solidFill>
                <a:latin typeface="Calibri"/>
              </a:rPr>
              <a:t> pixel in </a:t>
            </a:r>
          </a:p>
          <a:p>
            <a:pPr algn="r" defTabSz="914259"/>
            <a:r>
              <a:rPr lang="en-US" sz="2000" b="1" dirty="0" err="1">
                <a:solidFill>
                  <a:srgbClr val="C00000"/>
                </a:solidFill>
                <a:latin typeface="Calibri"/>
              </a:rPr>
              <a:t>j</a:t>
            </a:r>
            <a:r>
              <a:rPr lang="en-US" sz="2000" b="1" baseline="30000" dirty="0" err="1">
                <a:solidFill>
                  <a:srgbClr val="C00000"/>
                </a:solidFill>
                <a:latin typeface="Calibri"/>
              </a:rPr>
              <a:t>th</a:t>
            </a:r>
            <a:r>
              <a:rPr lang="en-US" sz="2000" b="1" dirty="0">
                <a:solidFill>
                  <a:srgbClr val="C00000"/>
                </a:solidFill>
                <a:latin typeface="Calibri"/>
              </a:rPr>
              <a:t> training image</a:t>
            </a:r>
          </a:p>
        </p:txBody>
      </p:sp>
      <p:cxnSp>
        <p:nvCxnSpPr>
          <p:cNvPr id="29" name="Elbow Connector 18"/>
          <p:cNvCxnSpPr>
            <a:endCxn id="31" idx="1"/>
          </p:cNvCxnSpPr>
          <p:nvPr/>
        </p:nvCxnSpPr>
        <p:spPr>
          <a:xfrm rot="16200000" flipH="1">
            <a:off x="6633070" y="3425330"/>
            <a:ext cx="409545" cy="264484"/>
          </a:xfrm>
          <a:prstGeom prst="bentConnector2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970084" y="3562290"/>
            <a:ext cx="8785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000" b="1" dirty="0">
                <a:solidFill>
                  <a:srgbClr val="C00000"/>
                </a:solidFill>
                <a:latin typeface="Calibri"/>
              </a:rPr>
              <a:t>y class</a:t>
            </a: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228600" y="274638"/>
            <a:ext cx="8763000" cy="1143000"/>
          </a:xfrm>
          <a:prstGeom prst="rect">
            <a:avLst/>
          </a:prstGeom>
        </p:spPr>
        <p:txBody>
          <a:bodyPr vert="horz" lIns="91425" tIns="45713" rIns="91425" bIns="45713" rtlCol="0" anchor="ctr">
            <a:normAutofit fontScale="90000"/>
          </a:bodyPr>
          <a:lstStyle>
            <a:lvl1pPr algn="ctr" defTabSz="914259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latin typeface="Calibri"/>
              </a:rPr>
              <a:t>Naïve Bayes Algo – continuous features</a:t>
            </a:r>
            <a:endParaRPr lang="en-US" dirty="0">
              <a:latin typeface="Calibri"/>
            </a:endParaRPr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599" y="1752083"/>
            <a:ext cx="966421" cy="817137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743200"/>
            <a:ext cx="685800" cy="437322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667000"/>
            <a:ext cx="5147034" cy="99060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55183"/>
            <a:ext cx="2728430" cy="806127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599" y="5715000"/>
            <a:ext cx="7033967" cy="84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724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350" lvl="1" defTabSz="914400">
              <a:spcBef>
                <a:spcPct val="2000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  <a:sym typeface="Symbol" pitchFamily="48" charset="2"/>
              </a:rPr>
              <a:t>Parameters  = (μ,σ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  <a:sym typeface="Symbol" pitchFamily="48" charset="2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Calibri"/>
                <a:sym typeface="Symbol" pitchFamily="48" charset="2"/>
              </a:rPr>
              <a:t>)</a:t>
            </a:r>
          </a:p>
          <a:p>
            <a:pPr marL="349250" lvl="1" indent="-342900" defTabSz="9144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Mean </a:t>
            </a:r>
            <a:r>
              <a:rPr lang="en-US" sz="2400" dirty="0">
                <a:solidFill>
                  <a:prstClr val="black"/>
                </a:solidFill>
                <a:latin typeface="Calibri"/>
                <a:sym typeface="Symbol" pitchFamily="48" charset="2"/>
              </a:rPr>
              <a:t>μ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: Gaussian prior</a:t>
            </a:r>
          </a:p>
          <a:p>
            <a:pPr lvl="1"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lvl="1"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lvl="1"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lvl="1"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lvl="1"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lvl="1"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Variance </a:t>
            </a:r>
            <a:r>
              <a:rPr lang="en-US" sz="2400" dirty="0">
                <a:solidFill>
                  <a:prstClr val="black"/>
                </a:solidFill>
                <a:latin typeface="Calibri"/>
                <a:sym typeface="Symbol" pitchFamily="48" charset="2"/>
              </a:rPr>
              <a:t>σ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  <a:sym typeface="Symbol" pitchFamily="48" charset="2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: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Wishart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Distribution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estimation for Gaussian </a:t>
            </a:r>
            <a:r>
              <a:rPr lang="en-US" dirty="0" err="1" smtClean="0"/>
              <a:t>r.v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5680" y="5181600"/>
            <a:ext cx="6827680" cy="461651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b="1" dirty="0">
                <a:solidFill>
                  <a:srgbClr val="A60101"/>
                </a:solidFill>
                <a:latin typeface="Calibri"/>
              </a:rPr>
              <a:t>As we get more data, effect of prior is “washed out”</a:t>
            </a:r>
          </a:p>
        </p:txBody>
      </p:sp>
      <p:pic>
        <p:nvPicPr>
          <p:cNvPr id="6" name="Picture 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5" cstate="print"/>
          <a:srcRect l="-567" r="26144" b="58154"/>
          <a:stretch/>
        </p:blipFill>
        <p:spPr bwMode="auto">
          <a:xfrm>
            <a:off x="5867400" y="3960997"/>
            <a:ext cx="3055578" cy="915803"/>
          </a:xfrm>
          <a:prstGeom prst="rect">
            <a:avLst/>
          </a:prstGeom>
          <a:noFill/>
          <a:ln/>
          <a:effectLst/>
        </p:spPr>
      </p:pic>
      <p:pic>
        <p:nvPicPr>
          <p:cNvPr id="8" name="Picture 6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9800" y="2514600"/>
            <a:ext cx="4495800" cy="933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962400" y="1900535"/>
            <a:ext cx="1327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srgbClr val="0000FF"/>
                </a:solidFill>
                <a:latin typeface="Calibri"/>
              </a:rPr>
              <a:t>= N(</a:t>
            </a:r>
            <a:r>
              <a:rPr lang="en-US" sz="2400" dirty="0">
                <a:solidFill>
                  <a:srgbClr val="0000FF"/>
                </a:solidFill>
                <a:latin typeface="Symbol" pitchFamily="18" charset="2"/>
              </a:rPr>
              <a:t>h</a:t>
            </a:r>
            <a:r>
              <a:rPr lang="en-US" sz="2400" dirty="0">
                <a:solidFill>
                  <a:srgbClr val="0000FF"/>
                </a:solidFill>
                <a:latin typeface="Calibri"/>
              </a:rPr>
              <a:t>,</a:t>
            </a:r>
            <a:r>
              <a:rPr lang="en-US" sz="2400" dirty="0">
                <a:solidFill>
                  <a:srgbClr val="0000FF"/>
                </a:solidFill>
                <a:latin typeface="Symbol" pitchFamily="18" charset="2"/>
              </a:rPr>
              <a:t>l</a:t>
            </a:r>
            <a:r>
              <a:rPr lang="en-US" sz="2400" baseline="30000" dirty="0">
                <a:solidFill>
                  <a:srgbClr val="0000FF"/>
                </a:solidFill>
                <a:latin typeface="Calibri"/>
              </a:rPr>
              <a:t>2</a:t>
            </a:r>
            <a:r>
              <a:rPr lang="en-US" sz="2400" dirty="0">
                <a:solidFill>
                  <a:srgbClr val="0000FF"/>
                </a:solidFill>
                <a:latin typeface="Calibri"/>
              </a:rPr>
              <a:t>)</a:t>
            </a:r>
          </a:p>
        </p:txBody>
      </p:sp>
      <p:pic>
        <p:nvPicPr>
          <p:cNvPr id="10" name="Picture 9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5" cstate="print"/>
          <a:srcRect l="-2137" t="44486"/>
          <a:stretch/>
        </p:blipFill>
        <p:spPr bwMode="auto">
          <a:xfrm>
            <a:off x="914400" y="3657600"/>
            <a:ext cx="4445702" cy="1288021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572628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of Naïve Bayes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Text classification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Documents 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/>
              <a:t> Topic</a:t>
            </a:r>
          </a:p>
          <a:p>
            <a:pPr marL="0" indent="0">
              <a:buNone/>
            </a:pPr>
            <a:r>
              <a:rPr lang="en-US" sz="2400" dirty="0" smtClean="0"/>
              <a:t>	Emails 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/>
              <a:t> Spam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HW1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Image classification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Hand-written characters  </a:t>
            </a:r>
            <a:r>
              <a:rPr lang="en-US" sz="20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US" sz="2400" dirty="0" smtClean="0">
                <a:latin typeface="Calibri"/>
                <a:ea typeface="Wingdings"/>
                <a:cs typeface="Calibri"/>
                <a:sym typeface="Wingdings"/>
              </a:rPr>
              <a:t>Digit, Letter</a:t>
            </a:r>
            <a:endParaRPr lang="en-US" sz="2400" dirty="0" smtClean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Brain scans 	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en-US" sz="2400" dirty="0" smtClean="0"/>
              <a:t>words, objects person is reading/			         watching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0563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GNB for classifying </a:t>
            </a:r>
            <a:r>
              <a:rPr lang="en-US" dirty="0" smtClean="0"/>
              <a:t>word category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 Box 3"/>
          <p:cNvSpPr txBox="1">
            <a:spLocks noChangeAspect="1" noChangeArrowheads="1"/>
          </p:cNvSpPr>
          <p:nvPr/>
        </p:nvSpPr>
        <p:spPr bwMode="auto">
          <a:xfrm>
            <a:off x="762000" y="4038600"/>
            <a:ext cx="2971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~1 mm resolution</a:t>
            </a:r>
          </a:p>
          <a:p>
            <a:pPr defTabSz="914259">
              <a:spcBef>
                <a:spcPct val="50000"/>
              </a:spcBef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~2 images per sec.</a:t>
            </a:r>
          </a:p>
          <a:p>
            <a:pPr defTabSz="914259">
              <a:spcBef>
                <a:spcPct val="50000"/>
              </a:spcBef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15,000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voxels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/image</a:t>
            </a:r>
          </a:p>
          <a:p>
            <a:pPr defTabSz="914259">
              <a:spcBef>
                <a:spcPct val="50000"/>
              </a:spcBef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non-invasive, safe</a:t>
            </a:r>
          </a:p>
          <a:p>
            <a:pPr defTabSz="914259">
              <a:spcBef>
                <a:spcPct val="50000"/>
              </a:spcBef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measures Blood Oxygen Level Dependent (BOLD) response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 r="44949"/>
          <a:stretch>
            <a:fillRect/>
          </a:stretch>
        </p:blipFill>
        <p:spPr bwMode="auto">
          <a:xfrm>
            <a:off x="4724400" y="1600200"/>
            <a:ext cx="4419600" cy="483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7239000" y="1157288"/>
            <a:ext cx="1845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[Mitchell et al.03]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16072" t="9059" r="14285"/>
          <a:stretch>
            <a:fillRect/>
          </a:stretch>
        </p:blipFill>
        <p:spPr bwMode="auto">
          <a:xfrm>
            <a:off x="685800" y="1219200"/>
            <a:ext cx="2667000" cy="2611959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54039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Gaussian Naïve </a:t>
            </a:r>
            <a:r>
              <a:rPr lang="en-US" sz="4000" b="1" dirty="0" err="1" smtClean="0">
                <a:solidFill>
                  <a:srgbClr val="C00000"/>
                </a:solidFill>
              </a:rPr>
              <a:t>Bayes</a:t>
            </a:r>
            <a:r>
              <a:rPr lang="en-US" sz="4000" b="1" dirty="0" smtClean="0">
                <a:solidFill>
                  <a:srgbClr val="C00000"/>
                </a:solidFill>
              </a:rPr>
              <a:t>: Learned </a:t>
            </a:r>
            <a:r>
              <a:rPr lang="en-US" sz="4000" b="1" dirty="0" smtClean="0">
                <a:solidFill>
                  <a:srgbClr val="C00000"/>
                </a:solidFill>
                <a:latin typeface="Symbol" pitchFamily="18" charset="2"/>
                <a:sym typeface="Symbol" pitchFamily="18" charset="2"/>
              </a:rPr>
              <a:t></a:t>
            </a:r>
            <a:r>
              <a:rPr lang="en-US" sz="4000" b="1" baseline="-25000" dirty="0" err="1" smtClean="0">
                <a:solidFill>
                  <a:srgbClr val="C00000"/>
                </a:solidFill>
                <a:sym typeface="Symbol" pitchFamily="18" charset="2"/>
              </a:rPr>
              <a:t>voxel,word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52090" t="30649" r="1616" b="21068"/>
          <a:stretch>
            <a:fillRect/>
          </a:stretch>
        </p:blipFill>
        <p:spPr bwMode="auto">
          <a:xfrm>
            <a:off x="762000" y="1524000"/>
            <a:ext cx="65024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 l="50743" t="86322" r="39508" b="9337"/>
          <a:stretch>
            <a:fillRect/>
          </a:stretch>
        </p:blipFill>
        <p:spPr bwMode="auto">
          <a:xfrm>
            <a:off x="3886200" y="5181600"/>
            <a:ext cx="10271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7467600" y="2667000"/>
            <a:ext cx="1676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15,000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voxels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or features</a:t>
            </a:r>
          </a:p>
          <a:p>
            <a:pPr defTabSz="914259"/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10 training </a:t>
            </a: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examples or</a:t>
            </a: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subjects per</a:t>
            </a: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class (12 word categories)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7239000" y="1535668"/>
            <a:ext cx="1845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[Mitchell et al.03]</a:t>
            </a:r>
          </a:p>
        </p:txBody>
      </p:sp>
    </p:spTree>
    <p:extLst>
      <p:ext uri="{BB962C8B-B14F-4D97-AF65-F5344CB8AC3E}">
        <p14:creationId xmlns:p14="http://schemas.microsoft.com/office/powerpoint/2010/main" val="2844602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Naïve Bayes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Bayes Classifier with additional “naïve” assumption: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Features are independent given class: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More generally: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lvl="1"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2697824"/>
            <a:ext cx="5867400" cy="339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3258802"/>
            <a:ext cx="2895600" cy="311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180102" y="4587316"/>
            <a:ext cx="4369553" cy="899084"/>
          </a:xfrm>
          <a:prstGeom prst="rect">
            <a:avLst/>
          </a:prstGeom>
          <a:noFill/>
          <a:ln/>
          <a:effectLst/>
        </p:spPr>
      </p:pic>
      <p:sp>
        <p:nvSpPr>
          <p:cNvPr id="3" name="Rectangle 2"/>
          <p:cNvSpPr/>
          <p:nvPr/>
        </p:nvSpPr>
        <p:spPr>
          <a:xfrm>
            <a:off x="533400" y="5713714"/>
            <a:ext cx="7620000" cy="76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C00000"/>
                </a:solidFill>
                <a:latin typeface="Calibri"/>
              </a:rPr>
              <a:t>If conditional independence assumption holds, NB is optimal classifier! But worse otherwise.</a:t>
            </a: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1968656"/>
            <a:ext cx="1609488" cy="707199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06"/>
          <a:stretch/>
        </p:blipFill>
        <p:spPr>
          <a:xfrm>
            <a:off x="7820525" y="4050632"/>
            <a:ext cx="1000359" cy="1435768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468"/>
          <a:stretch/>
        </p:blipFill>
        <p:spPr>
          <a:xfrm>
            <a:off x="7117416" y="4380322"/>
            <a:ext cx="636267" cy="70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92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Learned 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Models –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sz="3600" b="1" dirty="0" smtClean="0">
                <a:solidFill>
                  <a:srgbClr val="C00000"/>
                </a:solidFill>
              </a:rPr>
              <a:t>Means for P(</a:t>
            </a:r>
            <a:r>
              <a:rPr lang="en-US" sz="3600" b="1" dirty="0" err="1" smtClean="0">
                <a:solidFill>
                  <a:srgbClr val="C00000"/>
                </a:solidFill>
              </a:rPr>
              <a:t>BrainActivity</a:t>
            </a:r>
            <a:r>
              <a:rPr lang="en-US" sz="3600" b="1" dirty="0" smtClean="0">
                <a:solidFill>
                  <a:srgbClr val="C00000"/>
                </a:solidFill>
              </a:rPr>
              <a:t> | </a:t>
            </a:r>
            <a:r>
              <a:rPr lang="en-US" sz="3600" b="1" dirty="0" err="1" smtClean="0">
                <a:solidFill>
                  <a:srgbClr val="C00000"/>
                </a:solidFill>
              </a:rPr>
              <a:t>WordCategory</a:t>
            </a:r>
            <a:r>
              <a:rPr lang="en-US" sz="3600" b="1" dirty="0" smtClean="0">
                <a:solidFill>
                  <a:srgbClr val="C00000"/>
                </a:solidFill>
              </a:rPr>
              <a:t>)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63802" t="47153" r="25868" b="36113"/>
          <a:stretch>
            <a:fillRect/>
          </a:stretch>
        </p:blipFill>
        <p:spPr bwMode="auto">
          <a:xfrm>
            <a:off x="631825" y="2598738"/>
            <a:ext cx="3440113" cy="417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257800" y="2130425"/>
            <a:ext cx="2759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259" eaLnBrk="0" hangingPunct="0">
              <a:spcBef>
                <a:spcPct val="50000"/>
              </a:spcBef>
            </a:pPr>
            <a:r>
              <a:rPr lang="en-US" sz="2800">
                <a:solidFill>
                  <a:prstClr val="black"/>
                </a:solidFill>
                <a:latin typeface="Calibri"/>
              </a:rPr>
              <a:t>Animal words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143000" y="2054225"/>
            <a:ext cx="2759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259" eaLnBrk="0" hangingPunct="0">
              <a:spcBef>
                <a:spcPct val="50000"/>
              </a:spcBef>
            </a:pPr>
            <a:r>
              <a:rPr lang="en-US" sz="2800">
                <a:solidFill>
                  <a:prstClr val="black"/>
                </a:solidFill>
                <a:latin typeface="Calibri"/>
              </a:rPr>
              <a:t>People words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371600" y="1570945"/>
            <a:ext cx="632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259" eaLnBrk="0" hangingPunct="0">
              <a:spcBef>
                <a:spcPct val="50000"/>
              </a:spcBef>
            </a:pPr>
            <a:r>
              <a:rPr lang="en-US" sz="2800" dirty="0" err="1">
                <a:solidFill>
                  <a:prstClr val="black"/>
                </a:solidFill>
                <a:latin typeface="Calibri"/>
              </a:rPr>
              <a:t>Pairwise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classification accuracy: 85%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print"/>
          <a:srcRect l="13820" t="46736" r="75711" b="36320"/>
          <a:stretch>
            <a:fillRect/>
          </a:stretch>
        </p:blipFill>
        <p:spPr bwMode="auto">
          <a:xfrm>
            <a:off x="4899025" y="2647950"/>
            <a:ext cx="3406775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 cstate="print"/>
          <a:srcRect l="50743" t="86322" r="39508" b="9337"/>
          <a:stretch>
            <a:fillRect/>
          </a:stretch>
        </p:blipFill>
        <p:spPr bwMode="auto">
          <a:xfrm>
            <a:off x="4057650" y="2101850"/>
            <a:ext cx="10271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7239000" y="1447800"/>
            <a:ext cx="1845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[Mitchell et al.03]</a:t>
            </a:r>
          </a:p>
        </p:txBody>
      </p:sp>
    </p:spTree>
    <p:extLst>
      <p:ext uri="{BB962C8B-B14F-4D97-AF65-F5344CB8AC3E}">
        <p14:creationId xmlns:p14="http://schemas.microsoft.com/office/powerpoint/2010/main" val="11825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What you should know…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Optimal </a:t>
            </a:r>
            <a:r>
              <a:rPr lang="en-US" sz="2400" dirty="0"/>
              <a:t>decision using </a:t>
            </a:r>
            <a:r>
              <a:rPr lang="en-US" sz="2400" dirty="0" err="1"/>
              <a:t>Bayes</a:t>
            </a:r>
            <a:r>
              <a:rPr lang="en-US" sz="2400" dirty="0"/>
              <a:t> Classifier</a:t>
            </a:r>
          </a:p>
          <a:p>
            <a:r>
              <a:rPr lang="en-US" sz="2400" dirty="0"/>
              <a:t>Naïve </a:t>
            </a:r>
            <a:r>
              <a:rPr lang="en-US" sz="2400" dirty="0" err="1"/>
              <a:t>Bayes</a:t>
            </a:r>
            <a:r>
              <a:rPr lang="en-US" sz="2400" dirty="0"/>
              <a:t> classifier</a:t>
            </a:r>
          </a:p>
          <a:p>
            <a:pPr lvl="1"/>
            <a:r>
              <a:rPr lang="en-US" sz="2400" dirty="0"/>
              <a:t>What’s the assumption</a:t>
            </a:r>
          </a:p>
          <a:p>
            <a:pPr lvl="1"/>
            <a:r>
              <a:rPr lang="en-US" sz="2400" dirty="0"/>
              <a:t>Why we use it</a:t>
            </a:r>
          </a:p>
          <a:p>
            <a:pPr lvl="1"/>
            <a:r>
              <a:rPr lang="en-US" sz="2400" dirty="0"/>
              <a:t>How do we learn </a:t>
            </a:r>
            <a:r>
              <a:rPr lang="en-US" sz="2400" dirty="0" smtClean="0"/>
              <a:t>it (MLE, MAP)</a:t>
            </a:r>
            <a:endParaRPr lang="en-US" sz="2400" dirty="0"/>
          </a:p>
          <a:p>
            <a:pPr lvl="1"/>
            <a:r>
              <a:rPr lang="en-US" sz="2400" dirty="0"/>
              <a:t>Why is </a:t>
            </a:r>
            <a:r>
              <a:rPr lang="en-US" sz="2400" dirty="0" smtClean="0"/>
              <a:t>MAP </a:t>
            </a:r>
            <a:r>
              <a:rPr lang="en-US" sz="2400" dirty="0"/>
              <a:t>estimation </a:t>
            </a:r>
            <a:r>
              <a:rPr lang="en-US" sz="2400" dirty="0" smtClean="0"/>
              <a:t>important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01438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Conditional Independence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304800" y="1600200"/>
            <a:ext cx="8534400" cy="52578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X is </a:t>
            </a:r>
            <a:r>
              <a:rPr lang="en-US" sz="2800" b="1" dirty="0">
                <a:solidFill>
                  <a:prstClr val="black"/>
                </a:solidFill>
                <a:latin typeface="Calibri"/>
              </a:rPr>
              <a:t>conditionally independent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of Y given Z:</a:t>
            </a:r>
          </a:p>
          <a:p>
            <a:pPr marL="342900" indent="-342900" defTabSz="914400">
              <a:spcBef>
                <a:spcPct val="2000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    probability distribution governing X is independent of the value of Y, given the value of Z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8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Equivalent to:</a:t>
            </a:r>
          </a:p>
          <a:p>
            <a:pPr marL="342900" indent="-342900" defTabSz="9144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e.g.,</a:t>
            </a:r>
          </a:p>
          <a:p>
            <a:pPr marL="342900" indent="-342900" defTabSz="914259">
              <a:spcBef>
                <a:spcPct val="2000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		    </a:t>
            </a:r>
            <a:r>
              <a:rPr lang="en-US" sz="2400" b="1" dirty="0">
                <a:solidFill>
                  <a:srgbClr val="C00000"/>
                </a:solidFill>
                <a:latin typeface="Calibri"/>
              </a:rPr>
              <a:t>Note: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Calibri"/>
              </a:rPr>
              <a:t>does NOT mean Thunder is independent of Rain</a:t>
            </a:r>
          </a:p>
          <a:p>
            <a:pPr marL="342900" indent="-342900" defTabSz="9144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9" name="Picture 8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699807" y="3200400"/>
            <a:ext cx="7758393" cy="325866"/>
          </a:xfrm>
          <a:prstGeom prst="rect">
            <a:avLst/>
          </a:prstGeom>
          <a:noFill/>
          <a:ln/>
          <a:effectLst/>
        </p:spPr>
      </p:pic>
      <p:pic>
        <p:nvPicPr>
          <p:cNvPr id="7" name="Picture 10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0" y="5399628"/>
            <a:ext cx="6724650" cy="337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1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71800" y="4467225"/>
            <a:ext cx="5004504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42664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Conditional vs. Marginal Independence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r="3035"/>
          <a:stretch/>
        </p:blipFill>
        <p:spPr>
          <a:xfrm>
            <a:off x="138637" y="2171700"/>
            <a:ext cx="9005363" cy="27051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5410200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Wearing coats is independent of accidents conditioning on the fact that it rained</a:t>
            </a:r>
          </a:p>
        </p:txBody>
      </p:sp>
    </p:spTree>
    <p:extLst>
      <p:ext uri="{BB962C8B-B14F-4D97-AF65-F5344CB8AC3E}">
        <p14:creationId xmlns:p14="http://schemas.microsoft.com/office/powerpoint/2010/main" val="1320019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Naïve Bayes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Bayes Classifier with additional “naïve” assumption: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Features are independent given class: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How many parameters now?	</a:t>
            </a:r>
          </a:p>
        </p:txBody>
      </p:sp>
      <p:pic>
        <p:nvPicPr>
          <p:cNvPr id="9" name="Picture 8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438400" y="2590800"/>
            <a:ext cx="4369553" cy="899084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524000" y="3973489"/>
            <a:ext cx="5947354" cy="1360511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2314727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Handwritten digit recognition (continuous features)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Training Data: </a:t>
            </a: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How many parameters?</a:t>
            </a:r>
            <a:endParaRPr lang="en-US" sz="24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533400" y="4267200"/>
            <a:ext cx="8382000" cy="1938992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Class probability P(Y = y) =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for all y		</a:t>
            </a:r>
          </a:p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Class conditional distribution of features (using Naïve Bayes assumption) </a:t>
            </a:r>
          </a:p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=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x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|Y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= y) ~ N(μ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(y)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σ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i 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(y)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) for each y and each pixel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	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334000" y="4267200"/>
            <a:ext cx="1898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  <a:latin typeface="Calibri"/>
              </a:rPr>
              <a:t>K-1 if K labels</a:t>
            </a:r>
            <a:endParaRPr lang="en-US" sz="2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555467" y="5688687"/>
            <a:ext cx="6741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  <a:latin typeface="Calibri"/>
              </a:rPr>
              <a:t>2Kd</a:t>
            </a:r>
            <a:r>
              <a:rPr lang="en-US" sz="2400" b="1" baseline="30000" dirty="0">
                <a:solidFill>
                  <a:srgbClr val="FF0000"/>
                </a:solidFill>
                <a:latin typeface="Calibri"/>
              </a:rPr>
              <a:t> </a:t>
            </a:r>
            <a:endParaRPr lang="en-US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59031" y="3352800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902031" y="3329916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81800" y="1752600"/>
            <a:ext cx="20574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… n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greyscale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    images with  </a:t>
            </a: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    d pixels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781800" y="3348335"/>
            <a:ext cx="1421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… n labels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33946" y="2167926"/>
            <a:ext cx="34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X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576392" y="33528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Y</a:t>
            </a: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946" y="1824906"/>
            <a:ext cx="1123654" cy="1243322"/>
          </a:xfrm>
          <a:prstGeom prst="rect">
            <a:avLst/>
          </a:prstGeom>
        </p:spPr>
      </p:pic>
      <p:sp>
        <p:nvSpPr>
          <p:cNvPr id="5" name="Oval Callout 4"/>
          <p:cNvSpPr/>
          <p:nvPr/>
        </p:nvSpPr>
        <p:spPr>
          <a:xfrm>
            <a:off x="7315200" y="4038600"/>
            <a:ext cx="1676400" cy="762000"/>
          </a:xfrm>
          <a:prstGeom prst="wedgeEllipseCallout">
            <a:avLst>
              <a:gd name="adj1" fmla="val -9048"/>
              <a:gd name="adj2" fmla="val 66204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259"/>
            <a:r>
              <a:rPr lang="en-US" b="1" dirty="0">
                <a:solidFill>
                  <a:srgbClr val="A60000"/>
                </a:solidFill>
                <a:latin typeface="Comic Sans MS"/>
                <a:cs typeface="Comic Sans MS"/>
              </a:rPr>
              <a:t>May not hold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>
            <a:grayscl/>
          </a:blip>
          <a:srcRect l="21780" t="25670" r="69508" b="67729"/>
          <a:stretch/>
        </p:blipFill>
        <p:spPr>
          <a:xfrm>
            <a:off x="5486400" y="2001306"/>
            <a:ext cx="914400" cy="88978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>
            <a:grayscl/>
          </a:blip>
          <a:srcRect l="22093" t="16289" r="69195" b="77110"/>
          <a:stretch/>
        </p:blipFill>
        <p:spPr>
          <a:xfrm>
            <a:off x="4495800" y="1981200"/>
            <a:ext cx="935062" cy="909894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2667000" y="6243935"/>
            <a:ext cx="42947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  <a:latin typeface="Calibri"/>
              </a:rPr>
              <a:t>Linear instead of Quadratic in d!</a:t>
            </a:r>
            <a:endParaRPr lang="en-US" sz="2400" b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7041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5" grpId="0" animBg="1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X_1 ... X_d | Y) = \prod^d_{i=1} P(X_i | Y)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77"/>
  <p:tag name="PICTUREFILESIZE" val="1714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f_{NB}({\bf x}) &amp;=&amp; \arg\max_y \ P(x_1, \ldots, x_d \mid y)  P(y)&#10;\\&#10;&amp;=&amp; \arg\max_y \prod^d_{i=1} \ P(x_i | y) P(y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11"/>
  <p:tag name="PICTUREFILESIZE" val="4222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X_1 ... X_d | Y) = \prod^d_{i=1} P(X_i | Y)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77"/>
  <p:tag name="PICTUREFILESIZE" val="1714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f_{NB}({\bf x}) &amp;=&amp; \arg\max_y \ P(x_1, \ldots, x_d \mid y)  P(y)&#10;\\&#10;&amp;=&amp; \arg\max_y \prod^d_{i=1} \ P(x_i | y) P(y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11"/>
  <p:tag name="PICTUREFILESIZE" val="4222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3"/>
  <p:tag name="PICTUREFILESIZE" val="129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3"/>
  <p:tag name="PICTUREFILESIZE" val="129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&amp; = &amp; \arg\max_\theta \ \ P({D} \mid \theta)\\&#10;&amp;= &amp; \arg\max_\theta \ \ \ln P({D} \mid 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04"/>
  <p:tag name="PICTUREFILESIZE" val="2772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&amp; = &amp; \frac{\alpha_H}{\alpha_H+{\alpha_T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92"/>
  <p:tag name="PICTUREFILESIZE" val="1047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&amp; = &amp; \arg\max_\theta \ \ P({D} \mid \theta)\\&#10;&amp;= &amp; \arg\max_\theta \ \ \ln P({D} \mid 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04"/>
  <p:tag name="PICTUREFILESIZE" val="2772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&amp; = &amp; \frac{\alpha_H}{\alpha_H+{\alpha_T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92"/>
  <p:tag name="PICTUREFILESIZE" val="1047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 \arg\max_{Y=y} P(Y=y|X=x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25"/>
  <p:tag name="PICTUREFILESIZE" val="503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 P(y) = \frac{\{\#j:Y^{(j)} = y\}}{n}&#10;%\frac{\sum^n_{i=1}1_{Y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2"/>
  <p:tag name="PICTUREFILESIZE" val="1366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%\widehat P(x_j|Y=y) = &#10;\frac{\widehat P(x_i, y)}{\widehat P(y)} = \frac{\{\#j: X^{(j)}_i = x_i, Y^{(j)} = y\}/n}{\{\#j:Y^{(j)} = y\}/n}&#10;%\frac{\sum^n_{i=1}1_{X_{i,j} = x_j, Y_i = y}}{\sum^n_{i=1}1_{Y_i = y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88"/>
  <p:tag name="PICTUREFILESIZE" val="3417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 = (x_{1}, \dots, x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8"/>
  <p:tag name="PICTUREFILESIZE" val="197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X_1 ... X_d | Y) \neq \prod_i P(X_i | Y)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67"/>
  <p:tag name="PICTUREFILESIZE" val="1584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X_1=a, X_2 ... X_n | Y) = P(X_1=a|Y) \prod^d_{i=2} P(X_i | Y)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91"/>
  <p:tag name="PICTUREFILESIZE" val="2731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 &#10;&amp;= &amp;\arg\max_{Y = y} P(X=x|Y=y)P(Y=y)&#10;%&amp; = &amp; \frac{P(X=x_j|Y=y_i)P(Y=y_i)}{\sum_i P(X=x_j|Y=y_i)P(Y=y_i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71"/>
  <p:tag name="PICTUREFILESIZE" val="1787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X_1 ... X_d | Y) = \prod^d_{i=1} P(X_i | Y)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77"/>
  <p:tag name="PICTUREFILESIZE" val="1714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f_{NB}({\bf x}) &amp;=&amp; \arg\max_y \ P(x_1, \ldots, x_d \mid y)  P(y)&#10;\\&#10;&amp;=&amp; \arg\max_y \prod^d_{i=1} \ P(x_i | y) P(y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11"/>
  <p:tag name="PICTUREFILESIZE" val="4222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&amp; = &amp; \frac{\alpha_H}{\alpha_H+{\alpha_T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92"/>
  <p:tag name="PICTUREFILESIZE" val="1047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&amp; = &amp; \frac{\alpha_H}{\alpha_H+{\alpha_T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92"/>
  <p:tag name="PICTUREFILESIZE" val="1047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 P(y) = \frac{\{\#j:Y^{(j)} = y\}}{n}&#10;%\frac{\sum^n_{i=1}1_{Y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2"/>
  <p:tag name="PICTUREFILESIZE" val="1366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%\widehat P(x_j|Y=y) = &#10;\frac{\widehat P(x_i, y)}{\widehat P(y)} = \frac{\{\#j: X^{(j)}_i = x_i, Y^{(j)} = y\}/n}{\{\#j:Y^{(j)} = y\}/n}&#10;%\frac{\sum^n_{i=1}1_{X_{i,j} = x_j, Y_i = y}}{\sum^n_{i=1}1_{Y_i = y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88"/>
  <p:tag name="PICTUREFILESIZE" val="3417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P(X_1, X_2 | Y) = P(X_1 | X_2, Y) P(X_2 | Y)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91"/>
  <p:tag name="BOXFONT" val="10"/>
  <p:tag name="BOXWRAP" val="False"/>
  <p:tag name="WORKAROUNDTRANSPARENCYBUG" val="False"/>
  <p:tag name="ALLOWFONTSUBSTITUTION" val="False"/>
  <p:tag name="BITMAPFORMAT" val="pngmono"/>
  <p:tag name="ORIGWIDTH" val="363"/>
  <p:tag name="PICTUREFILESIZE" val="17988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 = (x_{1}, \dots, x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8"/>
  <p:tag name="PICTUREFILESIZE" val="197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X_1 ... X_d | Y) \neq \prod_i P(X_i | Y)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67"/>
  <p:tag name="PICTUREFILESIZE" val="1584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X_1=a, X_2 ... X_n | Y) = P(X_1=a|Y) \prod^d_{i=2} P(X_i | Y)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91"/>
  <p:tag name="PICTUREFILESIZE" val="2731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%\widehat P(x_j|Y=y) = &#10;\widehat P(X_i=a| Y =b) = \frac{\{\#j: X^{(j)}_i = a, Y^{(j)} = b\}+m Q(X_i = a, Y=b)}{\{\#j:Y^{(j)} = b\}+m Q(Y=b)}&#10;%\frac{\sum^n_{i=1}1_{X_{i,j} = x_j, Y_i = y}}{\sum^n_{i=1}1_{Y_i = y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58"/>
  <p:tag name="PICTUREFILESIZE" val="4783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Q(Y=b) = \frac1{|Y|}&#10;%\frac{\sum^n_{i=1}1_{Y_i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54"/>
  <p:tag name="PICTUREFILESIZE" val="8088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Q(X_i=a, Y=b) = \frac1{|Y||X_i|}&#10;%\frac{\sum^n_{i=1}1_{Y_i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64"/>
  <p:tag name="PICTUREFILESIZE" val="142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= P(X_1 | Y) P(X_2 | Y)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91"/>
  <p:tag name="BOXFONT" val="10"/>
  <p:tag name="BOXWRAP" val="False"/>
  <p:tag name="WORKAROUNDTRANSPARENCYBUG" val="False"/>
  <p:tag name="ALLOWFONTSUBSTITUTION" val="False"/>
  <p:tag name="BITMAPFORMAT" val="pngmono"/>
  <p:tag name="ORIGWIDTH" val="195"/>
  <p:tag name="PICTUREFILESIZE" val="10305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arg\max_\theta \ \ P(\theta \mid D)\\&#10;&amp; = &amp; \arg\max_\theta \ \ P(D \mid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29"/>
  <p:tag name="PICTUREFILESIZE" val="2987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arg\max_\theta \ \ P(\theta \mid D)\\&#10;&amp; = &amp; \arg\max_\theta \ \ P(D \mid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29"/>
  <p:tag name="PICTUREFILESIZE" val="2987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arg\max_\theta \ \ P(\theta \mid D)\\&#10;&amp; = &amp; \arg\max_\theta \ \ P(D \mid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29"/>
  <p:tag name="PICTUREFILESIZE" val="2987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theta)  = \frac{\theta^{\beta_H-1}(1-\theta)^{\beta_T-1}}{B(\beta_H,\beta_T)} &#10;\sim Beta(\beta_H,\beta_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04"/>
  <p:tag name="PICTUREFILESIZE" val="2941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3"/>
  <p:tag name="PICTUREFILESIZE" val="2853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theta)  = \frac{\theta^{\beta_H-1}(1-\theta)^{\beta_T-1}}{B(\beta_H,\beta_T)} &#10;\sim Beta(\beta_H,\beta_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04"/>
  <p:tag name="PICTUREFILESIZE" val="2941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arg\max_\theta \ \ P(\theta \mid D)\\&#10;&amp; = &amp; \arg\max_\theta \ \ P(D \mid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29"/>
  <p:tag name="PICTUREFILESIZE" val="2987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P(\theta|D)  \sim Beta(\beta_H+\alpha_H,\beta_T+\alpha_T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37"/>
  <p:tag name="PICTUREFILESIZE" val="1733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X_1 ... X_d | Y) = \prod^d_{i=1} P(X_i | Y)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77"/>
  <p:tag name="PICTUREFILESIZE" val="17143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theta)  = \frac{\theta^{\beta_H-1}(1-\theta)^{\beta_T-1}}{B(\beta_H,\beta_T)} &#10;\sim Beta(\beta_H,\beta_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04"/>
  <p:tag name="PICTUREFILESIZE" val="2941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3"/>
  <p:tag name="PICTUREFILESIZE" val="2853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theta)  = \frac{\theta^{\beta_H-1}(1-\theta)^{\beta_T-1}}{B(\beta_H,\beta_T)} &#10;\sim Beta(\beta_H,\beta_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04"/>
  <p:tag name="PICTUREFILESIZE" val="2941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P(\theta|D)  \sim Beta(\beta_H+\alpha_H,\beta_T+\alpha_T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37"/>
  <p:tag name="PICTUREFILESIZE" val="17335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3"/>
  <p:tag name="PICTUREFILESIZE" val="285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frac{\alpha_H + \beta_H-1}{\alpha_H+\beta_H+{\alpha_T}+ \beta_T -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42"/>
  <p:tag name="PICTUREFILESIZE" val="18999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arg\max_\theta \ \ P(\theta \mid D)\\&#10;&amp; = &amp; \arg\max_\theta \ \ P(D \mid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29"/>
  <p:tag name="PICTUREFILESIZE" val="2987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P(\theta|D)  \sim Beta(\beta_H+\alpha_H,\beta_T+\alpha_T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37"/>
  <p:tag name="PICTUREFILESIZE" val="17335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theta)  = \frac{\theta^{\beta_H-1}(1-\theta)^{\beta_T-1}}{B(\beta_H,\beta_T)} &#10;\sim Beta(\beta_H,\beta_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04"/>
  <p:tag name="PICTUREFILESIZE" val="2941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3"/>
  <p:tag name="PICTUREFILESIZE" val="285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(\forall x,y,z) P(X=x|Y=y,Z=z) = P(X=x|Z=z) 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500"/>
  <p:tag name="PICTUREFILESIZE" val="22784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= \arg\max_\theta P({D} | 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5"/>
  <p:tag name="PICTUREFILESIZE" val="14365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= \arg\max_\theta P(\theta| D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5"/>
  <p:tag name="PICTUREFILESIZE" val="14453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= \arg\max_\theta P(D |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19"/>
  <p:tag name="PICTUREFILESIZE" val="1272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u}_{MLE} &amp; = &amp; \frac{1}{n}{\sum_{i=1}^n x_i}\\[5mm]&#10;\widehat{\sigma}^2_{MLE} &amp; = &amp; \frac{1}{n}{\sum_{i=1}^n (x_i - \widehat{\mu})^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42"/>
  <p:tag name="PICTUREFILESIZE" val="28648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sigma}^2_{unbiased} &amp; = &amp; \frac{1}{n-1}{\sum_{i=1}^n (x_i - \widehat{\mu})^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04"/>
  <p:tag name="PICTUREFILESIZE" val="19249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 P(y) = \frac{\{\#j:Y^{(j)} = y\}}{n}&#10;%\frac{\sum^n_{i=1}1_{Y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2"/>
  <p:tag name="PICTUREFILESIZE" val="13667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 = (x_{1}, \dots, x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8"/>
  <p:tag name="PICTUREFILESIZE" val="197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P(Thunder | Rain, Lightning) = P(Thunder | Lightning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91"/>
  <p:tag name="BOXFONT" val="10"/>
  <p:tag name="BOXWRAP" val="False"/>
  <p:tag name="WORKAROUNDTRANSPARENCYBUG" val="False"/>
  <p:tag name="ALLOWFONTSUBSTITUTION" val="False"/>
  <p:tag name="BITMAPFORMAT" val="pngmono"/>
  <p:tag name="ORIGWIDTH" val="525"/>
  <p:tag name="PICTUREFILESIZE" val="28826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u}_{MLE} &amp; = &amp; \frac{1}{N}{\sum_{j=1}^N x_j}\\[5mm]&#10;%\widehat{\sigma}^2_{MLE} &amp; = &amp; \frac{1}{N}{\sum_{j=1}^N (x_j - \widehat{\mu})^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87"/>
  <p:tag name="PICTUREFILESIZE" val="12829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sigma}^2_{unbiased} &amp; = &amp; \frac{1}{N-1}{\sum_{j=1}^N (x_j - \widehat{\mu})^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14"/>
  <p:tag name="PICTUREFILESIZE" val="2060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u}_{MLE} &amp; = &amp; \frac{1}{n}{\sum_{i=1}^n x_i}\\[5mm]&#10;\widehat{\mu}_{MAP} &amp; = &amp; \frac{\frac1{\sigma^2}{\sum_{i=1}^n x_i} + \frac{\eta}{\lambda^2}}{\frac{n}{\sigma^2}+ \frac1{\lambda^2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57"/>
  <p:tag name="PICTUREFILESIZE" val="3237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mu\mid\eta,\lambda) = \frac{1}{\lambda \sqrt{2\pi}} e^{\frac{-(\mu-\eta)^2}{2\lambda^2}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60"/>
  <p:tag name="PICTUREFILESIZE" val="1720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u}_{MLE} &amp; = &amp; \frac{1}{n}{\sum_{i=1}^n x_i}\\[5mm]&#10;\widehat{\mu}_{MAP} &amp; = &amp; \frac{\frac1{\sigma^2}{\sum_{i=1}^n x_i} + \frac{\eta}{\lambda^2}}{\frac{n}{\sigma^2}+ \frac1{\lambda^2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57"/>
  <p:tag name="PICTUREFILESIZE" val="3237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P(X,Y \mid Z) = P(X \mid Z) P(Y \mid Z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91"/>
  <p:tag name="BOXFONT" val="10"/>
  <p:tag name="BOXWRAP" val="False"/>
  <p:tag name="WORKAROUNDTRANSPARENCYBUG" val="False"/>
  <p:tag name="ALLOWFONTSUBSTITUTION" val="False"/>
  <p:tag name="BITMAPFORMAT" val="pngmono"/>
  <p:tag name="ORIGWIDTH" val="315"/>
  <p:tag name="PICTUREFILESIZE" val="15512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2725</TotalTime>
  <Words>2041</Words>
  <Application>Microsoft Macintosh PowerPoint</Application>
  <PresentationFormat>On-screen Show (4:3)</PresentationFormat>
  <Paragraphs>582</Paragraphs>
  <Slides>51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1_Office Theme</vt:lpstr>
      <vt:lpstr>Classification - Naïve Bayes</vt:lpstr>
      <vt:lpstr>Announcements</vt:lpstr>
      <vt:lpstr>Hand-written digit recognition</vt:lpstr>
      <vt:lpstr>Bayes Optimal Classifier</vt:lpstr>
      <vt:lpstr>Naïve Bayes Classifier</vt:lpstr>
      <vt:lpstr>Conditional Independence</vt:lpstr>
      <vt:lpstr>Conditional vs. Marginal Independence</vt:lpstr>
      <vt:lpstr>Naïve Bayes Classifier</vt:lpstr>
      <vt:lpstr>Handwritten digit recognition (continuous features)</vt:lpstr>
      <vt:lpstr>Independent Gaussians</vt:lpstr>
      <vt:lpstr>Handwritten digit recognition (discrete features)</vt:lpstr>
      <vt:lpstr>Naïve Bayes Classifier</vt:lpstr>
      <vt:lpstr>How to learn parameters from data? MLE, MAP  (Discrete case)</vt:lpstr>
      <vt:lpstr>Learning parameters in distributions</vt:lpstr>
      <vt:lpstr>Bernoulli distribution</vt:lpstr>
      <vt:lpstr>Maximum Likelihood Estimation (MLE)</vt:lpstr>
      <vt:lpstr>Multinomial distribution</vt:lpstr>
      <vt:lpstr>Maximum Likelihood Estimation (MLE)</vt:lpstr>
      <vt:lpstr>Back to Naïve Bayes</vt:lpstr>
      <vt:lpstr>Naïve Bayes with discrete features</vt:lpstr>
      <vt:lpstr>Naïve Bayes Algo – Discrete features</vt:lpstr>
      <vt:lpstr>Issues with Naïve Bayes</vt:lpstr>
      <vt:lpstr>Insufficient data for MLE</vt:lpstr>
      <vt:lpstr>Classification - Naïve Bayes with MLE, MAP</vt:lpstr>
      <vt:lpstr>Naïve Bayes Classifier</vt:lpstr>
      <vt:lpstr>Hand-written digit recognition</vt:lpstr>
      <vt:lpstr>MLE for Bernoulli, Multinomial</vt:lpstr>
      <vt:lpstr>Naïve Bayes Algo – Discrete features</vt:lpstr>
      <vt:lpstr>Issues with Naïve Bayes</vt:lpstr>
      <vt:lpstr>Insufficient data for MLE</vt:lpstr>
      <vt:lpstr>Naïve Bayes Algo – Discrete features</vt:lpstr>
      <vt:lpstr>Max A Posteriori (MAP) estimation</vt:lpstr>
      <vt:lpstr>MAP estimation for Bernoulli r.v.</vt:lpstr>
      <vt:lpstr>Beta distribution</vt:lpstr>
      <vt:lpstr>MAP estimation for Bernoulli r.v.</vt:lpstr>
      <vt:lpstr>Beta conjugate prior</vt:lpstr>
      <vt:lpstr>MAP estimation for Bernoulli r.v.</vt:lpstr>
      <vt:lpstr>MLE vs. MAP</vt:lpstr>
      <vt:lpstr>How to learn parameters from data? MLE, MAP  (Continuous case)</vt:lpstr>
      <vt:lpstr>Naïve Bayes with continuous features</vt:lpstr>
      <vt:lpstr>Gaussian distribution</vt:lpstr>
      <vt:lpstr>Maximum Likelihood Estimation (MLE)</vt:lpstr>
      <vt:lpstr>MLE for Gaussian mean and variance</vt:lpstr>
      <vt:lpstr>Naïve Bayes Algo – continuous features</vt:lpstr>
      <vt:lpstr>PowerPoint Presentation</vt:lpstr>
      <vt:lpstr>MAP estimation for Gaussian r.v.</vt:lpstr>
      <vt:lpstr>Applications of Naïve Bayes</vt:lpstr>
      <vt:lpstr>GNB for classifying word category</vt:lpstr>
      <vt:lpstr>Gaussian Naïve Bayes: Learned voxel,word</vt:lpstr>
      <vt:lpstr>Learned Naïve Bayes Models –  Means for P(BrainActivity | WordCategory)</vt:lpstr>
      <vt:lpstr>What you should know…</vt:lpstr>
    </vt:vector>
  </TitlesOfParts>
  <Company>CMU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Aarti Singh</dc:creator>
  <cp:lastModifiedBy>Aarti Singh</cp:lastModifiedBy>
  <cp:revision>106</cp:revision>
  <dcterms:created xsi:type="dcterms:W3CDTF">2016-01-14T16:03:19Z</dcterms:created>
  <dcterms:modified xsi:type="dcterms:W3CDTF">2016-01-21T04:46:21Z</dcterms:modified>
</cp:coreProperties>
</file>