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4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9"/>
  </p:notesMasterIdLst>
  <p:handoutMasterIdLst>
    <p:handoutMasterId r:id="rId7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6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317" r:id="rId26"/>
    <p:sldId id="319" r:id="rId27"/>
    <p:sldId id="320" r:id="rId28"/>
    <p:sldId id="318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1" r:id="rId50"/>
    <p:sldId id="321" r:id="rId51"/>
    <p:sldId id="323" r:id="rId52"/>
    <p:sldId id="322" r:id="rId53"/>
    <p:sldId id="324" r:id="rId54"/>
    <p:sldId id="300" r:id="rId55"/>
    <p:sldId id="315" r:id="rId56"/>
    <p:sldId id="302" r:id="rId57"/>
    <p:sldId id="303" r:id="rId58"/>
    <p:sldId id="304" r:id="rId59"/>
    <p:sldId id="305" r:id="rId60"/>
    <p:sldId id="307" r:id="rId61"/>
    <p:sldId id="308" r:id="rId62"/>
    <p:sldId id="309" r:id="rId63"/>
    <p:sldId id="310" r:id="rId64"/>
    <p:sldId id="311" r:id="rId65"/>
    <p:sldId id="312" r:id="rId66"/>
    <p:sldId id="313" r:id="rId67"/>
    <p:sldId id="314" r:id="rId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9B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handoutMaster" Target="handoutMasters/handout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BFD4-1310-0B4B-A3B3-48E1A2552691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1815F-9043-8B49-B7AB-C7EE2E855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82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75C82-B69D-5747-8767-8EB8DEAAD470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3544B-12DC-1A47-BF47-9E4E7E247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72DF-0CF3-4003-8B57-40B922525E0A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8719" y="686405"/>
            <a:ext cx="4500563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Random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20E6-1778-4BC5-9ACA-D18679C1BD0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Random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20E6-1778-4BC5-9ACA-D18679C1BD0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Movie?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20E6-1778-4BC5-9ACA-D18679C1BD0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1801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decision for any email that contains the word “Earn”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3544B-12DC-1A47-BF47-9E4E7E24774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25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70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64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057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278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499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137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659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620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732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55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1/19/16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901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8.png"/><Relationship Id="rId9" Type="http://schemas.openxmlformats.org/officeDocument/2006/relationships/image" Target="../media/image17.png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5" Type="http://schemas.openxmlformats.org/officeDocument/2006/relationships/image" Target="../media/image8.png"/><Relationship Id="rId1" Type="http://schemas.openxmlformats.org/officeDocument/2006/relationships/tags" Target="../tags/tag21.xml"/><Relationship Id="rId2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tags" Target="../tags/tag23.xml"/><Relationship Id="rId2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25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emf"/><Relationship Id="rId1" Type="http://schemas.openxmlformats.org/officeDocument/2006/relationships/tags" Target="../tags/tag26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4" Type="http://schemas.openxmlformats.org/officeDocument/2006/relationships/tags" Target="../tags/tag30.xml"/><Relationship Id="rId5" Type="http://schemas.openxmlformats.org/officeDocument/2006/relationships/tags" Target="../tags/tag31.xml"/><Relationship Id="rId6" Type="http://schemas.openxmlformats.org/officeDocument/2006/relationships/tags" Target="../tags/tag32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9" Type="http://schemas.openxmlformats.org/officeDocument/2006/relationships/image" Target="../media/image8.png"/><Relationship Id="rId10" Type="http://schemas.openxmlformats.org/officeDocument/2006/relationships/image" Target="../media/image20.png"/><Relationship Id="rId11" Type="http://schemas.openxmlformats.org/officeDocument/2006/relationships/image" Target="../media/image18.pn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wmf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33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5" Type="http://schemas.openxmlformats.org/officeDocument/2006/relationships/image" Target="../media/image8.png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emf"/><Relationship Id="rId9" Type="http://schemas.openxmlformats.org/officeDocument/2006/relationships/image" Target="../media/image31.emf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tags" Target="../tags/tag39.xml"/><Relationship Id="rId2" Type="http://schemas.openxmlformats.org/officeDocument/2006/relationships/tags" Target="../tags/tag4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5" Type="http://schemas.openxmlformats.org/officeDocument/2006/relationships/image" Target="../media/image40.png"/><Relationship Id="rId1" Type="http://schemas.openxmlformats.org/officeDocument/2006/relationships/tags" Target="../tags/tag42.xml"/><Relationship Id="rId2" Type="http://schemas.openxmlformats.org/officeDocument/2006/relationships/tags" Target="../tags/tag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5" Type="http://schemas.openxmlformats.org/officeDocument/2006/relationships/image" Target="../media/image40.png"/><Relationship Id="rId1" Type="http://schemas.openxmlformats.org/officeDocument/2006/relationships/tags" Target="../tags/tag44.xml"/><Relationship Id="rId2" Type="http://schemas.openxmlformats.org/officeDocument/2006/relationships/tags" Target="../tags/tag4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tags" Target="../tags/tag46.xml"/><Relationship Id="rId2" Type="http://schemas.openxmlformats.org/officeDocument/2006/relationships/tags" Target="../tags/tag4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openxmlformats.org/officeDocument/2006/relationships/image" Target="../media/image6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1" Type="http://schemas.openxmlformats.org/officeDocument/2006/relationships/tags" Target="../tags/tag50.xml"/><Relationship Id="rId2" Type="http://schemas.openxmlformats.org/officeDocument/2006/relationships/tags" Target="../tags/tag5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png"/><Relationship Id="rId12" Type="http://schemas.openxmlformats.org/officeDocument/2006/relationships/image" Target="../media/image50.png"/><Relationship Id="rId13" Type="http://schemas.openxmlformats.org/officeDocument/2006/relationships/image" Target="../media/image51.png"/><Relationship Id="rId1" Type="http://schemas.openxmlformats.org/officeDocument/2006/relationships/tags" Target="../tags/tag52.xml"/><Relationship Id="rId2" Type="http://schemas.openxmlformats.org/officeDocument/2006/relationships/tags" Target="../tags/tag53.xml"/><Relationship Id="rId3" Type="http://schemas.openxmlformats.org/officeDocument/2006/relationships/tags" Target="../tags/tag54.xml"/><Relationship Id="rId4" Type="http://schemas.openxmlformats.org/officeDocument/2006/relationships/tags" Target="../tags/tag55.xml"/><Relationship Id="rId5" Type="http://schemas.openxmlformats.org/officeDocument/2006/relationships/tags" Target="../tags/tag56.xml"/><Relationship Id="rId6" Type="http://schemas.openxmlformats.org/officeDocument/2006/relationships/tags" Target="../tags/tag57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0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tags" Target="../tags/tag58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4" Type="http://schemas.openxmlformats.org/officeDocument/2006/relationships/tags" Target="../tags/tag62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.xml"/><Relationship Id="rId7" Type="http://schemas.openxmlformats.org/officeDocument/2006/relationships/image" Target="../media/image53.png"/><Relationship Id="rId8" Type="http://schemas.openxmlformats.org/officeDocument/2006/relationships/image" Target="../media/image51.png"/><Relationship Id="rId1" Type="http://schemas.openxmlformats.org/officeDocument/2006/relationships/tags" Target="../tags/tag59.xml"/><Relationship Id="rId2" Type="http://schemas.openxmlformats.org/officeDocument/2006/relationships/tags" Target="../tags/tag6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4" Type="http://schemas.openxmlformats.org/officeDocument/2006/relationships/tags" Target="../tags/tag66.xml"/><Relationship Id="rId5" Type="http://schemas.openxmlformats.org/officeDocument/2006/relationships/tags" Target="../tags/tag67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47.png"/><Relationship Id="rId11" Type="http://schemas.openxmlformats.org/officeDocument/2006/relationships/image" Target="../media/image49.png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tags" Target="../tags/tag70.xml"/><Relationship Id="rId2" Type="http://schemas.openxmlformats.org/officeDocument/2006/relationships/tags" Target="../tags/tag7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4" Type="http://schemas.openxmlformats.org/officeDocument/2006/relationships/image" Target="../media/image62.wmf"/><Relationship Id="rId5" Type="http://schemas.openxmlformats.org/officeDocument/2006/relationships/image" Target="../media/image63.wmf"/><Relationship Id="rId6" Type="http://schemas.openxmlformats.org/officeDocument/2006/relationships/image" Target="../media/image64.wmf"/><Relationship Id="rId7" Type="http://schemas.openxmlformats.org/officeDocument/2006/relationships/image" Target="../media/image59.png"/><Relationship Id="rId1" Type="http://schemas.openxmlformats.org/officeDocument/2006/relationships/tags" Target="../tags/tag73.x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4" Type="http://schemas.openxmlformats.org/officeDocument/2006/relationships/tags" Target="../tags/tag7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7" Type="http://schemas.openxmlformats.org/officeDocument/2006/relationships/image" Target="../media/image65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" Type="http://schemas.openxmlformats.org/officeDocument/2006/relationships/tags" Target="../tags/tag74.xml"/><Relationship Id="rId2" Type="http://schemas.openxmlformats.org/officeDocument/2006/relationships/tags" Target="../tags/tag7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63.wmf"/><Relationship Id="rId6" Type="http://schemas.openxmlformats.org/officeDocument/2006/relationships/image" Target="../media/image59.png"/><Relationship Id="rId7" Type="http://schemas.openxmlformats.org/officeDocument/2006/relationships/image" Target="../media/image65.png"/><Relationship Id="rId8" Type="http://schemas.openxmlformats.org/officeDocument/2006/relationships/image" Target="../media/image60.png"/><Relationship Id="rId9" Type="http://schemas.openxmlformats.org/officeDocument/2006/relationships/image" Target="../media/image64.wmf"/><Relationship Id="rId10" Type="http://schemas.openxmlformats.org/officeDocument/2006/relationships/image" Target="../media/image62.wmf"/><Relationship Id="rId1" Type="http://schemas.openxmlformats.org/officeDocument/2006/relationships/tags" Target="../tags/tag78.xml"/><Relationship Id="rId2" Type="http://schemas.openxmlformats.org/officeDocument/2006/relationships/tags" Target="../tags/tag7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4" Type="http://schemas.openxmlformats.org/officeDocument/2006/relationships/tags" Target="../tags/tag84.xml"/><Relationship Id="rId5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66.png"/><Relationship Id="rId8" Type="http://schemas.openxmlformats.org/officeDocument/2006/relationships/image" Target="../media/image57.png"/><Relationship Id="rId9" Type="http://schemas.openxmlformats.org/officeDocument/2006/relationships/image" Target="../media/image65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" Type="http://schemas.openxmlformats.org/officeDocument/2006/relationships/tags" Target="../tags/tag81.xml"/><Relationship Id="rId2" Type="http://schemas.openxmlformats.org/officeDocument/2006/relationships/tags" Target="../tags/tag8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1" Type="http://schemas.openxmlformats.org/officeDocument/2006/relationships/tags" Target="../tags/tag86.xml"/><Relationship Id="rId2" Type="http://schemas.openxmlformats.org/officeDocument/2006/relationships/tags" Target="../tags/tag8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71.emf"/><Relationship Id="rId5" Type="http://schemas.openxmlformats.org/officeDocument/2006/relationships/image" Target="../media/image72.png"/><Relationship Id="rId6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1" Type="http://schemas.openxmlformats.org/officeDocument/2006/relationships/tags" Target="../tags/tag89.xml"/><Relationship Id="rId2" Type="http://schemas.openxmlformats.org/officeDocument/2006/relationships/tags" Target="../tags/tag9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6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76.emf"/><Relationship Id="rId1" Type="http://schemas.openxmlformats.org/officeDocument/2006/relationships/tags" Target="../tags/tag91.xml"/><Relationship Id="rId2" Type="http://schemas.openxmlformats.org/officeDocument/2006/relationships/tags" Target="../tags/tag92.xml"/><Relationship Id="rId3" Type="http://schemas.openxmlformats.org/officeDocument/2006/relationships/tags" Target="../tags/tag93.xml"/><Relationship Id="rId4" Type="http://schemas.openxmlformats.org/officeDocument/2006/relationships/tags" Target="../tags/tag94.xml"/><Relationship Id="rId5" Type="http://schemas.openxmlformats.org/officeDocument/2006/relationships/tags" Target="../tags/tag95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9" Type="http://schemas.openxmlformats.org/officeDocument/2006/relationships/image" Target="../media/image49.png"/><Relationship Id="rId10" Type="http://schemas.openxmlformats.org/officeDocument/2006/relationships/image" Target="../media/image5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emf"/><Relationship Id="rId7" Type="http://schemas.openxmlformats.org/officeDocument/2006/relationships/image" Target="../media/image80.emf"/><Relationship Id="rId8" Type="http://schemas.openxmlformats.org/officeDocument/2006/relationships/image" Target="../media/image81.emf"/><Relationship Id="rId9" Type="http://schemas.openxmlformats.org/officeDocument/2006/relationships/image" Target="../media/image82.emf"/><Relationship Id="rId10" Type="http://schemas.openxmlformats.org/officeDocument/2006/relationships/image" Target="../media/image83.emf"/><Relationship Id="rId1" Type="http://schemas.openxmlformats.org/officeDocument/2006/relationships/tags" Target="../tags/tag96.xml"/><Relationship Id="rId2" Type="http://schemas.openxmlformats.org/officeDocument/2006/relationships/tags" Target="../tags/tag9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1" Type="http://schemas.openxmlformats.org/officeDocument/2006/relationships/tags" Target="../tags/tag98.xml"/><Relationship Id="rId2" Type="http://schemas.openxmlformats.org/officeDocument/2006/relationships/tags" Target="../tags/tag9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emf"/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tags" Target="../tags/tag10.xml"/><Relationship Id="rId4" Type="http://schemas.openxmlformats.org/officeDocument/2006/relationships/tags" Target="../tags/tag1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8" Type="http://schemas.openxmlformats.org/officeDocument/2006/relationships/image" Target="../media/image6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.xml"/><Relationship Id="rId6" Type="http://schemas.openxmlformats.org/officeDocument/2006/relationships/image" Target="../media/image8.png"/><Relationship Id="rId7" Type="http://schemas.openxmlformats.org/officeDocument/2006/relationships/image" Target="../media/image7.png"/><Relationship Id="rId8" Type="http://schemas.openxmlformats.org/officeDocument/2006/relationships/image" Target="../media/image13.jpe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tags" Target="../tags/tag15.xml"/><Relationship Id="rId2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- Naïve Bayes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14,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640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Bayes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>
                <a:solidFill>
                  <a:srgbClr val="C00000"/>
                </a:solidFill>
              </a:rPr>
              <a:t>Bayes</a:t>
            </a:r>
            <a:r>
              <a:rPr lang="en-US" sz="2800" b="1" dirty="0">
                <a:solidFill>
                  <a:srgbClr val="C00000"/>
                </a:solidFill>
              </a:rPr>
              <a:t> Rule:</a:t>
            </a:r>
          </a:p>
          <a:p>
            <a:pPr>
              <a:buNone/>
            </a:pPr>
            <a:endParaRPr lang="en-US" sz="28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sz="28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sz="1600" b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Bayes Optimal </a:t>
            </a:r>
            <a:r>
              <a:rPr lang="en-US" sz="2800" b="1" dirty="0">
                <a:solidFill>
                  <a:srgbClr val="C00000"/>
                </a:solidFill>
              </a:rPr>
              <a:t>classifier: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1545026"/>
            <a:ext cx="3429000" cy="70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2494654"/>
            <a:ext cx="6048922" cy="62955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76400" y="4114801"/>
            <a:ext cx="4798826" cy="517451"/>
          </a:xfrm>
          <a:prstGeom prst="rect">
            <a:avLst/>
          </a:prstGeom>
          <a:noFill/>
          <a:ln/>
          <a:effectLst/>
        </p:spPr>
      </p:pic>
      <p:grpSp>
        <p:nvGrpSpPr>
          <p:cNvPr id="18" name="Group 17"/>
          <p:cNvGrpSpPr/>
          <p:nvPr/>
        </p:nvGrpSpPr>
        <p:grpSpPr>
          <a:xfrm>
            <a:off x="2533988" y="4804961"/>
            <a:ext cx="6046375" cy="1664834"/>
            <a:chOff x="2533986" y="4804963"/>
            <a:chExt cx="6046375" cy="1664834"/>
          </a:xfrm>
        </p:grpSpPr>
        <p:pic>
          <p:nvPicPr>
            <p:cNvPr id="17" name="Picture 16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Left Brace 10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Left Brace 11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62400" y="5638800"/>
              <a:ext cx="2277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conditional </a:t>
              </a:r>
            </a:p>
            <a:p>
              <a:pPr algn="ctr"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distribution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43851" y="5634335"/>
              <a:ext cx="2236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probability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650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 Optimal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492" y="1981200"/>
            <a:ext cx="914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Sports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3822" y="1438167"/>
            <a:ext cx="104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alibri"/>
              </a:rPr>
              <a:t>Science</a:t>
            </a:r>
          </a:p>
        </p:txBody>
      </p:sp>
      <p:sp>
        <p:nvSpPr>
          <p:cNvPr id="64" name="Oval 63"/>
          <p:cNvSpPr/>
          <p:nvPr/>
        </p:nvSpPr>
        <p:spPr>
          <a:xfrm>
            <a:off x="7315200" y="2133600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73152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335625" y="3482110"/>
            <a:ext cx="6046375" cy="1433496"/>
            <a:chOff x="2533986" y="4804963"/>
            <a:chExt cx="6046375" cy="1433496"/>
          </a:xfrm>
        </p:grpSpPr>
        <p:pic>
          <p:nvPicPr>
            <p:cNvPr id="52" name="Picture 5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3" name="Left Brace 52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Left Brace 53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62400" y="5407462"/>
              <a:ext cx="2277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conditional </a:t>
              </a:r>
            </a:p>
            <a:p>
              <a:pPr algn="ctr"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distribution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343851" y="5402997"/>
              <a:ext cx="2236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probability</a:t>
              </a:r>
            </a:p>
          </p:txBody>
        </p:sp>
      </p:grpSp>
      <p:pic>
        <p:nvPicPr>
          <p:cNvPr id="57" name="Picture 5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r="83592" b="2273"/>
          <a:stretch/>
        </p:blipFill>
        <p:spPr bwMode="auto">
          <a:xfrm>
            <a:off x="1472025" y="3429000"/>
            <a:ext cx="787400" cy="505691"/>
          </a:xfrm>
          <a:prstGeom prst="rect">
            <a:avLst/>
          </a:prstGeom>
          <a:noFill/>
          <a:ln/>
          <a:effectLst/>
        </p:spPr>
      </p:pic>
      <p:sp>
        <p:nvSpPr>
          <p:cNvPr id="58" name="TextBox 57"/>
          <p:cNvSpPr txBox="1"/>
          <p:nvPr/>
        </p:nvSpPr>
        <p:spPr>
          <a:xfrm>
            <a:off x="457200" y="5029200"/>
            <a:ext cx="7133458" cy="1790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>
              <a:lnSpc>
                <a:spcPct val="150000"/>
              </a:lnSpc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We can now consider appropriate models for the two terms:</a:t>
            </a:r>
          </a:p>
          <a:p>
            <a:pPr defTabSz="914259">
              <a:lnSpc>
                <a:spcPct val="150000"/>
              </a:lnSpc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	Class probability P(Y=y)</a:t>
            </a:r>
          </a:p>
          <a:p>
            <a:pPr defTabSz="914259">
              <a:lnSpc>
                <a:spcPct val="150000"/>
              </a:lnSpc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	Class conditional distribution of features P(X=</a:t>
            </a:r>
            <a:r>
              <a:rPr lang="en-US" sz="22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=y)</a:t>
            </a:r>
          </a:p>
          <a:p>
            <a:pPr defTabSz="914259">
              <a:lnSpc>
                <a:spcPct val="150000"/>
              </a:lnSpc>
            </a:pP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96" name="Group 302"/>
          <p:cNvGrpSpPr>
            <a:grpSpLocks/>
          </p:cNvGrpSpPr>
          <p:nvPr/>
        </p:nvGrpSpPr>
        <p:grpSpPr bwMode="auto">
          <a:xfrm>
            <a:off x="3111870" y="2667000"/>
            <a:ext cx="3276600" cy="152400"/>
            <a:chOff x="1872" y="2890"/>
            <a:chExt cx="2064" cy="96"/>
          </a:xfrm>
        </p:grpSpPr>
        <p:sp>
          <p:nvSpPr>
            <p:cNvPr id="97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8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3054223" y="1624164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1" name="Group 321"/>
          <p:cNvGrpSpPr>
            <a:grpSpLocks/>
          </p:cNvGrpSpPr>
          <p:nvPr/>
        </p:nvGrpSpPr>
        <p:grpSpPr bwMode="auto">
          <a:xfrm>
            <a:off x="3066203" y="1603994"/>
            <a:ext cx="3276600" cy="0"/>
            <a:chOff x="2497137" y="4419600"/>
            <a:chExt cx="3276600" cy="0"/>
          </a:xfrm>
        </p:grpSpPr>
        <p:sp>
          <p:nvSpPr>
            <p:cNvPr id="102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3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4" name="Oval 103"/>
          <p:cNvSpPr/>
          <p:nvPr/>
        </p:nvSpPr>
        <p:spPr>
          <a:xfrm>
            <a:off x="44023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0213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35641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3259358" y="1524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3716558" y="1539336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31069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50881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4242404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4802353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92431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52405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55453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6071204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587692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5392958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5762517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45547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124200" y="2057400"/>
            <a:ext cx="3357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X, frequency of word “play”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770426" y="1611868"/>
            <a:ext cx="52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low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47026" y="1611868"/>
            <a:ext cx="58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high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407867" y="2514600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  <p:sp>
        <p:nvSpPr>
          <p:cNvPr id="125" name="Oval 124"/>
          <p:cNvSpPr/>
          <p:nvPr/>
        </p:nvSpPr>
        <p:spPr>
          <a:xfrm>
            <a:off x="4114800" y="153598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7327180" y="269527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519732" y="2502618"/>
            <a:ext cx="1471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document</a:t>
            </a:r>
          </a:p>
        </p:txBody>
      </p:sp>
    </p:spTree>
    <p:extLst>
      <p:ext uri="{BB962C8B-B14F-4D97-AF65-F5344CB8AC3E}">
        <p14:creationId xmlns:p14="http://schemas.microsoft.com/office/powerpoint/2010/main" val="305990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</a:t>
            </a:r>
            <a:r>
              <a:rPr lang="en-US" dirty="0"/>
              <a:t>c</a:t>
            </a:r>
            <a:r>
              <a:rPr lang="en-US" dirty="0" smtClean="0"/>
              <a:t>lass probability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19203" y="4473072"/>
            <a:ext cx="5448865" cy="360024"/>
            <a:chOff x="951935" y="1600200"/>
            <a:chExt cx="5966500" cy="381000"/>
          </a:xfrm>
        </p:grpSpPr>
        <p:pic>
          <p:nvPicPr>
            <p:cNvPr id="6" name="Picture 5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951935" y="1600200"/>
              <a:ext cx="1781059" cy="38100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" name="Oval 314"/>
            <p:cNvSpPr>
              <a:spLocks noChangeArrowheads="1"/>
            </p:cNvSpPr>
            <p:nvPr/>
          </p:nvSpPr>
          <p:spPr bwMode="auto">
            <a:xfrm>
              <a:off x="2286000" y="1607074"/>
              <a:ext cx="304800" cy="33402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8" name="Picture 7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181600" y="1609660"/>
              <a:ext cx="1736835" cy="37154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" name="Oval 319"/>
            <p:cNvSpPr>
              <a:spLocks noChangeArrowheads="1"/>
            </p:cNvSpPr>
            <p:nvPr/>
          </p:nvSpPr>
          <p:spPr bwMode="auto">
            <a:xfrm>
              <a:off x="6477000" y="1617385"/>
              <a:ext cx="304799" cy="337079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19401" y="4353580"/>
            <a:ext cx="658579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1" y="4347408"/>
            <a:ext cx="1197188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1 -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67492" y="1981200"/>
            <a:ext cx="914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Sports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63822" y="1438167"/>
            <a:ext cx="104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alibri"/>
              </a:rPr>
              <a:t>Science</a:t>
            </a:r>
          </a:p>
        </p:txBody>
      </p:sp>
      <p:sp>
        <p:nvSpPr>
          <p:cNvPr id="14" name="Oval 13"/>
          <p:cNvSpPr/>
          <p:nvPr/>
        </p:nvSpPr>
        <p:spPr>
          <a:xfrm>
            <a:off x="7315200" y="2133600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3152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6" name="Group 302"/>
          <p:cNvGrpSpPr>
            <a:grpSpLocks/>
          </p:cNvGrpSpPr>
          <p:nvPr/>
        </p:nvGrpSpPr>
        <p:grpSpPr bwMode="auto">
          <a:xfrm>
            <a:off x="3111870" y="2667000"/>
            <a:ext cx="3276600" cy="152400"/>
            <a:chOff x="1872" y="2890"/>
            <a:chExt cx="2064" cy="96"/>
          </a:xfrm>
        </p:grpSpPr>
        <p:sp>
          <p:nvSpPr>
            <p:cNvPr id="17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3054223" y="1624164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321"/>
          <p:cNvGrpSpPr>
            <a:grpSpLocks/>
          </p:cNvGrpSpPr>
          <p:nvPr/>
        </p:nvGrpSpPr>
        <p:grpSpPr bwMode="auto">
          <a:xfrm>
            <a:off x="3066203" y="1603994"/>
            <a:ext cx="3276600" cy="0"/>
            <a:chOff x="2497137" y="4419600"/>
            <a:chExt cx="3276600" cy="0"/>
          </a:xfrm>
        </p:grpSpPr>
        <p:sp>
          <p:nvSpPr>
            <p:cNvPr id="22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44023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0213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5641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259358" y="1524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716558" y="1539336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1069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0881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242404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4802353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492431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2405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5453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071204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87692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392958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762517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5547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24200" y="2057400"/>
            <a:ext cx="3357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X, frequency of word “play”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70426" y="1611868"/>
            <a:ext cx="52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low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47026" y="1611868"/>
            <a:ext cx="58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high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07867" y="2514600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  <p:sp>
        <p:nvSpPr>
          <p:cNvPr id="45" name="Oval 44"/>
          <p:cNvSpPr/>
          <p:nvPr/>
        </p:nvSpPr>
        <p:spPr>
          <a:xfrm>
            <a:off x="4114800" y="153598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327180" y="269527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19732" y="2502618"/>
            <a:ext cx="1471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document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09600" y="3505200"/>
            <a:ext cx="6114023" cy="22775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Modeling Class probability P(Y=y) = Bernoulli(</a:t>
            </a:r>
            <a:r>
              <a:rPr lang="en-US" sz="24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259">
              <a:lnSpc>
                <a:spcPct val="150000"/>
              </a:lnSpc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lnSpc>
                <a:spcPct val="150000"/>
              </a:lnSpc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Like a coin flip</a:t>
            </a: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5" cstate="print"/>
          <a:srcRect t="16327" b="15673"/>
          <a:stretch>
            <a:fillRect/>
          </a:stretch>
        </p:blipFill>
        <p:spPr bwMode="auto">
          <a:xfrm>
            <a:off x="3429000" y="5410200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039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6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class conditional distribution of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492" y="1981200"/>
            <a:ext cx="914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Sports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3822" y="1438167"/>
            <a:ext cx="104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alibri"/>
              </a:rPr>
              <a:t>Science</a:t>
            </a:r>
          </a:p>
        </p:txBody>
      </p:sp>
      <p:sp>
        <p:nvSpPr>
          <p:cNvPr id="64" name="Oval 63"/>
          <p:cNvSpPr/>
          <p:nvPr/>
        </p:nvSpPr>
        <p:spPr>
          <a:xfrm>
            <a:off x="7315200" y="2133600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73152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7414" y="4572000"/>
            <a:ext cx="42793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E.g. P(X=</a:t>
            </a:r>
            <a:r>
              <a:rPr lang="en-US" sz="22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=y) = Gaussian N(μ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y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,σ</a:t>
            </a:r>
            <a:r>
              <a:rPr lang="en-US" sz="22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y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259"/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Freeform 311"/>
          <p:cNvSpPr>
            <a:spLocks/>
          </p:cNvSpPr>
          <p:nvPr/>
        </p:nvSpPr>
        <p:spPr bwMode="auto">
          <a:xfrm>
            <a:off x="4506427" y="4876800"/>
            <a:ext cx="1878013" cy="1384300"/>
          </a:xfrm>
          <a:custGeom>
            <a:avLst/>
            <a:gdLst/>
            <a:ahLst/>
            <a:cxnLst>
              <a:cxn ang="0">
                <a:pos x="0" y="857"/>
              </a:cxn>
              <a:cxn ang="0">
                <a:pos x="288" y="456"/>
              </a:cxn>
              <a:cxn ang="0">
                <a:pos x="435" y="126"/>
              </a:cxn>
              <a:cxn ang="0">
                <a:pos x="560" y="1"/>
              </a:cxn>
              <a:cxn ang="0">
                <a:pos x="679" y="132"/>
              </a:cxn>
              <a:cxn ang="0">
                <a:pos x="962" y="727"/>
              </a:cxn>
              <a:cxn ang="0">
                <a:pos x="1183" y="872"/>
              </a:cxn>
            </a:cxnLst>
            <a:rect l="0" t="0" r="r" b="b"/>
            <a:pathLst>
              <a:path w="1183" h="872">
                <a:moveTo>
                  <a:pt x="0" y="857"/>
                </a:moveTo>
                <a:cubicBezTo>
                  <a:pt x="48" y="789"/>
                  <a:pt x="216" y="578"/>
                  <a:pt x="288" y="456"/>
                </a:cubicBezTo>
                <a:cubicBezTo>
                  <a:pt x="360" y="334"/>
                  <a:pt x="390" y="202"/>
                  <a:pt x="435" y="126"/>
                </a:cubicBezTo>
                <a:cubicBezTo>
                  <a:pt x="480" y="50"/>
                  <a:pt x="519" y="0"/>
                  <a:pt x="560" y="1"/>
                </a:cubicBezTo>
                <a:cubicBezTo>
                  <a:pt x="601" y="2"/>
                  <a:pt x="612" y="11"/>
                  <a:pt x="679" y="132"/>
                </a:cubicBezTo>
                <a:cubicBezTo>
                  <a:pt x="746" y="253"/>
                  <a:pt x="878" y="604"/>
                  <a:pt x="962" y="727"/>
                </a:cubicBezTo>
                <a:cubicBezTo>
                  <a:pt x="1046" y="850"/>
                  <a:pt x="1146" y="848"/>
                  <a:pt x="1183" y="872"/>
                </a:cubicBezTo>
              </a:path>
            </a:pathLst>
          </a:cu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6" name="Picture 6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943600" y="5256142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79" name="Rectangle 78"/>
          <p:cNvSpPr/>
          <p:nvPr/>
        </p:nvSpPr>
        <p:spPr bwMode="auto">
          <a:xfrm>
            <a:off x="7511142" y="5234365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val 319"/>
          <p:cNvSpPr>
            <a:spLocks noChangeArrowheads="1"/>
          </p:cNvSpPr>
          <p:nvPr/>
        </p:nvSpPr>
        <p:spPr bwMode="auto">
          <a:xfrm>
            <a:off x="7580944" y="5321076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3088260" y="6354761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5257800" y="6317159"/>
            <a:ext cx="129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 err="1">
                <a:solidFill>
                  <a:srgbClr val="008A3E"/>
                </a:solidFill>
                <a:latin typeface="Calibri"/>
              </a:rPr>
              <a:t>μ</a:t>
            </a:r>
            <a:r>
              <a:rPr lang="en-US" sz="2200" baseline="-25000" dirty="0" err="1">
                <a:solidFill>
                  <a:srgbClr val="008A3E"/>
                </a:solidFill>
                <a:latin typeface="Calibri"/>
              </a:rPr>
              <a:t>y</a:t>
            </a:r>
            <a:endParaRPr lang="en-US" sz="2200" dirty="0">
              <a:solidFill>
                <a:srgbClr val="008A3E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225250" y="5553548"/>
            <a:ext cx="91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σ</a:t>
            </a:r>
            <a:r>
              <a:rPr lang="en-US" sz="2200" baseline="30000" dirty="0">
                <a:solidFill>
                  <a:srgbClr val="008A3E"/>
                </a:solidFill>
                <a:latin typeface="Calibri"/>
              </a:rPr>
              <a:t>2</a:t>
            </a:r>
            <a:r>
              <a:rPr lang="en-US" sz="2200" baseline="-25000" dirty="0">
                <a:solidFill>
                  <a:srgbClr val="008A3E"/>
                </a:solidFill>
                <a:latin typeface="Calibri"/>
              </a:rPr>
              <a:t>y</a:t>
            </a:r>
            <a:endParaRPr lang="en-US" sz="2200" dirty="0">
              <a:solidFill>
                <a:srgbClr val="008A3E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5029200" y="5592761"/>
            <a:ext cx="76200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>
            <a:off x="4267200" y="627991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4827149" y="627236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4949113" y="627236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5265354" y="628380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570154" y="628380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6096000" y="627236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901723" y="627236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5417754" y="627991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5787313" y="627991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5" name="Line 305"/>
          <p:cNvSpPr>
            <a:spLocks noChangeShapeType="1"/>
          </p:cNvSpPr>
          <p:nvPr/>
        </p:nvSpPr>
        <p:spPr bwMode="auto">
          <a:xfrm>
            <a:off x="5422180" y="6278561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96" name="Group 302"/>
          <p:cNvGrpSpPr>
            <a:grpSpLocks/>
          </p:cNvGrpSpPr>
          <p:nvPr/>
        </p:nvGrpSpPr>
        <p:grpSpPr bwMode="auto">
          <a:xfrm>
            <a:off x="3111870" y="2667000"/>
            <a:ext cx="3276600" cy="152400"/>
            <a:chOff x="1872" y="2890"/>
            <a:chExt cx="2064" cy="96"/>
          </a:xfrm>
        </p:grpSpPr>
        <p:sp>
          <p:nvSpPr>
            <p:cNvPr id="97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8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3054223" y="1624164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1" name="Group 321"/>
          <p:cNvGrpSpPr>
            <a:grpSpLocks/>
          </p:cNvGrpSpPr>
          <p:nvPr/>
        </p:nvGrpSpPr>
        <p:grpSpPr bwMode="auto">
          <a:xfrm>
            <a:off x="3066203" y="1603994"/>
            <a:ext cx="3276600" cy="0"/>
            <a:chOff x="2497137" y="4419600"/>
            <a:chExt cx="3276600" cy="0"/>
          </a:xfrm>
        </p:grpSpPr>
        <p:sp>
          <p:nvSpPr>
            <p:cNvPr id="102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3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4" name="Oval 103"/>
          <p:cNvSpPr/>
          <p:nvPr/>
        </p:nvSpPr>
        <p:spPr>
          <a:xfrm>
            <a:off x="44023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0213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3564158" y="15354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3259358" y="1524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3716558" y="1539336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31069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5088158" y="15278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4242404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4802353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92431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52405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5545358" y="15393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6071204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5876927" y="15278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5392958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5762517" y="15354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4554758" y="15468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124200" y="2057400"/>
            <a:ext cx="3357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X, frequency of word “play”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770426" y="1611868"/>
            <a:ext cx="52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low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47026" y="1611868"/>
            <a:ext cx="58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high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407867" y="2514600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  <p:sp>
        <p:nvSpPr>
          <p:cNvPr id="125" name="Oval 124"/>
          <p:cNvSpPr/>
          <p:nvPr/>
        </p:nvSpPr>
        <p:spPr>
          <a:xfrm>
            <a:off x="4114800" y="153598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7327180" y="269527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519732" y="2502618"/>
            <a:ext cx="1471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document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09600" y="3505200"/>
            <a:ext cx="7972405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Modeling Class Conditional distribution of features 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=y)</a:t>
            </a:r>
          </a:p>
          <a:p>
            <a:pPr defTabSz="914259">
              <a:lnSpc>
                <a:spcPct val="150000"/>
              </a:lnSpc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2964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3" grpId="0" animBg="1"/>
      <p:bldP spid="79" grpId="0" animBg="1"/>
      <p:bldP spid="81" grpId="0" animBg="1"/>
      <p:bldP spid="83" grpId="0"/>
      <p:bldP spid="84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1-dim 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print"/>
          <a:srcRect l="71319"/>
          <a:stretch/>
        </p:blipFill>
        <p:spPr bwMode="auto">
          <a:xfrm>
            <a:off x="5215455" y="2286000"/>
            <a:ext cx="148450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1066800" y="3886206"/>
            <a:ext cx="6629400" cy="2381452"/>
            <a:chOff x="1752600" y="4728486"/>
            <a:chExt cx="5467974" cy="208327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t="4986"/>
            <a:stretch>
              <a:fillRect/>
            </a:stretch>
          </p:blipFill>
          <p:spPr bwMode="auto">
            <a:xfrm>
              <a:off x="1752600" y="4728486"/>
              <a:ext cx="5467974" cy="1908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819400" y="6479316"/>
              <a:ext cx="459057" cy="3230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0000FF"/>
                  </a:solidFill>
                  <a:latin typeface="Calibri"/>
                </a:rPr>
                <a:t>=0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63939" y="6488668"/>
              <a:ext cx="459057" cy="3230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0000FF"/>
                  </a:solidFill>
                  <a:latin typeface="Calibri"/>
                </a:rPr>
                <a:t>=0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667000" y="5542738"/>
              <a:ext cx="838200" cy="1588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940970" y="5541150"/>
              <a:ext cx="182880" cy="1588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971800" y="5554406"/>
              <a:ext cx="342706" cy="3230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s</a:t>
              </a:r>
              <a:r>
                <a:rPr lang="en-US" b="1" baseline="30000" dirty="0">
                  <a:solidFill>
                    <a:srgbClr val="0000FF"/>
                  </a:solidFill>
                  <a:latin typeface="Symbol" pitchFamily="18" charset="2"/>
                </a:rPr>
                <a:t>2</a:t>
              </a:r>
              <a:endParaRPr lang="en-US" b="1" baseline="30000" dirty="0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96000" y="5390338"/>
              <a:ext cx="342706" cy="3230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s</a:t>
              </a:r>
              <a:r>
                <a:rPr lang="en-US" b="1" baseline="30000" dirty="0">
                  <a:solidFill>
                    <a:srgbClr val="0000FF"/>
                  </a:solidFill>
                  <a:latin typeface="Symbol" pitchFamily="18" charset="2"/>
                </a:rPr>
                <a:t>2</a:t>
              </a:r>
              <a:endParaRPr lang="en-US" b="1" baseline="30000" dirty="0">
                <a:solidFill>
                  <a:srgbClr val="0000FF"/>
                </a:solidFill>
                <a:latin typeface="Calibri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85800" y="1600200"/>
            <a:ext cx="2766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 is Gaussian N(μ,σ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117" y="2327887"/>
            <a:ext cx="3340283" cy="72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10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-dim 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600200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 is Gaussian N(μ,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		μ is d-dim vector,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is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dxd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dim matrix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6189"/>
          <a:stretch/>
        </p:blipFill>
        <p:spPr>
          <a:xfrm>
            <a:off x="4315388" y="2667000"/>
            <a:ext cx="3533211" cy="66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2939" t="27686" r="27134" b="3729"/>
          <a:stretch/>
        </p:blipFill>
        <p:spPr>
          <a:xfrm>
            <a:off x="1857120" y="4038429"/>
            <a:ext cx="2486280" cy="243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8584" t="10244" r="12534" b="2116"/>
          <a:stretch/>
        </p:blipFill>
        <p:spPr>
          <a:xfrm>
            <a:off x="5190796" y="4167198"/>
            <a:ext cx="2885145" cy="240415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26436" y="4572000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400" dirty="0">
                <a:solidFill>
                  <a:srgbClr val="008A3E"/>
                </a:solidFill>
                <a:latin typeface="Calibri"/>
              </a:rPr>
              <a:t>μ</a:t>
            </a:r>
          </a:p>
          <a:p>
            <a:pPr defTabSz="914259"/>
            <a:endParaRPr lang="en-US" sz="24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91400" y="3878759"/>
            <a:ext cx="91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 err="1">
                <a:solidFill>
                  <a:srgbClr val="008A3E"/>
                </a:solidFill>
                <a:latin typeface="Calibri"/>
              </a:rPr>
              <a:t>Σ</a:t>
            </a:r>
            <a:endParaRPr lang="en-US" sz="2200" dirty="0">
              <a:solidFill>
                <a:srgbClr val="008A3E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200400" y="4876800"/>
            <a:ext cx="1066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705600" y="4876800"/>
            <a:ext cx="1066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733190" y="4579203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400" dirty="0">
                <a:solidFill>
                  <a:srgbClr val="008A3E"/>
                </a:solidFill>
                <a:latin typeface="Calibri"/>
              </a:rPr>
              <a:t>μ</a:t>
            </a:r>
          </a:p>
          <a:p>
            <a:pPr defTabSz="914259"/>
            <a:endParaRPr lang="en-US" sz="24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52800" y="4038600"/>
            <a:ext cx="91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/>
            <a:r>
              <a:rPr lang="en-US" sz="2200" dirty="0" err="1">
                <a:solidFill>
                  <a:srgbClr val="008A3E"/>
                </a:solidFill>
                <a:latin typeface="Calibri"/>
              </a:rPr>
              <a:t>Σ</a:t>
            </a:r>
            <a:r>
              <a:rPr lang="en-US" sz="2200" dirty="0">
                <a:solidFill>
                  <a:srgbClr val="008A3E"/>
                </a:solidFill>
                <a:latin typeface="Calibri"/>
              </a:rPr>
              <a:t> = σ</a:t>
            </a:r>
            <a:r>
              <a:rPr lang="en-US" sz="2200" baseline="30000" dirty="0">
                <a:solidFill>
                  <a:srgbClr val="008A3E"/>
                </a:solidFill>
                <a:latin typeface="Calibri"/>
              </a:rPr>
              <a:t>2</a:t>
            </a:r>
            <a:r>
              <a:rPr lang="en-US" sz="2200" dirty="0">
                <a:solidFill>
                  <a:srgbClr val="008A3E"/>
                </a:solidFill>
                <a:latin typeface="Calibri"/>
              </a:rPr>
              <a:t>I</a:t>
            </a:r>
          </a:p>
          <a:p>
            <a:pPr defTabSz="914259"/>
            <a:endParaRPr lang="en-US" sz="2200" dirty="0">
              <a:solidFill>
                <a:srgbClr val="008A3E"/>
              </a:solidFill>
              <a:latin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895600" y="4953000"/>
            <a:ext cx="533400" cy="53340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667000" y="4697516"/>
            <a:ext cx="990600" cy="99060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23160" y="4468231"/>
            <a:ext cx="1463040" cy="146304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 rot="19320443">
            <a:off x="6422942" y="5129875"/>
            <a:ext cx="624840" cy="20654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 rot="2784292">
            <a:off x="6548316" y="4523417"/>
            <a:ext cx="325834" cy="1455684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val 22"/>
          <p:cNvSpPr/>
          <p:nvPr/>
        </p:nvSpPr>
        <p:spPr>
          <a:xfrm rot="2876366">
            <a:off x="6589120" y="3910092"/>
            <a:ext cx="472440" cy="2458593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2648630"/>
            <a:ext cx="3505199" cy="70417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28600" y="4419600"/>
            <a:ext cx="1557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d=2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 = [X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;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97969" y="6248400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0" y="3733800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55569" y="6274713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07569" y="3836313"/>
            <a:ext cx="4264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0660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Bayes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92400" y="1676400"/>
            <a:ext cx="6046375" cy="1664834"/>
            <a:chOff x="2533986" y="4804963"/>
            <a:chExt cx="6046375" cy="1664834"/>
          </a:xfrm>
        </p:grpSpPr>
        <p:pic>
          <p:nvPicPr>
            <p:cNvPr id="6" name="Picture 5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" name="Left Brace 6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eft Brace 7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62400" y="5638800"/>
              <a:ext cx="2277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conditional </a:t>
              </a:r>
            </a:p>
            <a:p>
              <a:pPr algn="ctr"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density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43851" y="5634335"/>
              <a:ext cx="2236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probability</a:t>
              </a:r>
            </a:p>
          </p:txBody>
        </p:sp>
      </p:grp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print"/>
          <a:srcRect r="83592" b="2273"/>
          <a:stretch/>
        </p:blipFill>
        <p:spPr bwMode="auto">
          <a:xfrm>
            <a:off x="1828800" y="1623290"/>
            <a:ext cx="787400" cy="505691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6553200" y="3810000"/>
            <a:ext cx="166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Bernoulli(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3810000"/>
            <a:ext cx="2114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Gaussian(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cxnSp>
        <p:nvCxnSpPr>
          <p:cNvPr id="15" name="Straight Arrow Connector 14"/>
          <p:cNvCxnSpPr>
            <a:endCxn id="12" idx="0"/>
          </p:cNvCxnSpPr>
          <p:nvPr/>
        </p:nvCxnSpPr>
        <p:spPr>
          <a:xfrm>
            <a:off x="7086600" y="3048000"/>
            <a:ext cx="296816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3" idx="0"/>
          </p:cNvCxnSpPr>
          <p:nvPr/>
        </p:nvCxnSpPr>
        <p:spPr>
          <a:xfrm flipH="1">
            <a:off x="4486216" y="3276600"/>
            <a:ext cx="161985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302"/>
          <p:cNvGrpSpPr>
            <a:grpSpLocks/>
          </p:cNvGrpSpPr>
          <p:nvPr/>
        </p:nvGrpSpPr>
        <p:grpSpPr bwMode="auto">
          <a:xfrm>
            <a:off x="3087197" y="6400799"/>
            <a:ext cx="3276600" cy="152400"/>
            <a:chOff x="1872" y="2890"/>
            <a:chExt cx="2064" cy="4645236"/>
          </a:xfrm>
        </p:grpSpPr>
        <p:sp>
          <p:nvSpPr>
            <p:cNvPr id="25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8" name="Freeform 309"/>
          <p:cNvSpPr>
            <a:spLocks/>
          </p:cNvSpPr>
          <p:nvPr/>
        </p:nvSpPr>
        <p:spPr bwMode="auto">
          <a:xfrm>
            <a:off x="3107835" y="4603826"/>
            <a:ext cx="2000250" cy="1809751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Freeform 311"/>
          <p:cNvSpPr>
            <a:spLocks/>
          </p:cNvSpPr>
          <p:nvPr/>
        </p:nvSpPr>
        <p:spPr bwMode="auto">
          <a:xfrm>
            <a:off x="4506427" y="5030862"/>
            <a:ext cx="1878013" cy="1384300"/>
          </a:xfrm>
          <a:custGeom>
            <a:avLst/>
            <a:gdLst/>
            <a:ahLst/>
            <a:cxnLst>
              <a:cxn ang="0">
                <a:pos x="0" y="857"/>
              </a:cxn>
              <a:cxn ang="0">
                <a:pos x="288" y="456"/>
              </a:cxn>
              <a:cxn ang="0">
                <a:pos x="435" y="126"/>
              </a:cxn>
              <a:cxn ang="0">
                <a:pos x="560" y="1"/>
              </a:cxn>
              <a:cxn ang="0">
                <a:pos x="679" y="132"/>
              </a:cxn>
              <a:cxn ang="0">
                <a:pos x="962" y="727"/>
              </a:cxn>
              <a:cxn ang="0">
                <a:pos x="1183" y="872"/>
              </a:cxn>
            </a:cxnLst>
            <a:rect l="0" t="0" r="r" b="b"/>
            <a:pathLst>
              <a:path w="1183" h="872">
                <a:moveTo>
                  <a:pt x="0" y="857"/>
                </a:moveTo>
                <a:cubicBezTo>
                  <a:pt x="48" y="789"/>
                  <a:pt x="216" y="578"/>
                  <a:pt x="288" y="456"/>
                </a:cubicBezTo>
                <a:cubicBezTo>
                  <a:pt x="360" y="334"/>
                  <a:pt x="390" y="202"/>
                  <a:pt x="435" y="126"/>
                </a:cubicBezTo>
                <a:cubicBezTo>
                  <a:pt x="480" y="50"/>
                  <a:pt x="519" y="0"/>
                  <a:pt x="560" y="1"/>
                </a:cubicBezTo>
                <a:cubicBezTo>
                  <a:pt x="601" y="2"/>
                  <a:pt x="612" y="11"/>
                  <a:pt x="679" y="132"/>
                </a:cubicBezTo>
                <a:cubicBezTo>
                  <a:pt x="746" y="253"/>
                  <a:pt x="878" y="604"/>
                  <a:pt x="962" y="727"/>
                </a:cubicBezTo>
                <a:cubicBezTo>
                  <a:pt x="1046" y="850"/>
                  <a:pt x="1146" y="848"/>
                  <a:pt x="1183" y="872"/>
                </a:cubicBezTo>
              </a:path>
            </a:pathLst>
          </a:cu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764214" y="4876804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31" name="Rectangle 30"/>
          <p:cNvSpPr/>
          <p:nvPr/>
        </p:nvSpPr>
        <p:spPr bwMode="auto">
          <a:xfrm>
            <a:off x="3320873" y="4865915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4"/>
          <p:cNvSpPr>
            <a:spLocks noChangeArrowheads="1"/>
          </p:cNvSpPr>
          <p:nvPr/>
        </p:nvSpPr>
        <p:spPr bwMode="auto">
          <a:xfrm>
            <a:off x="3364415" y="4952999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Line 305"/>
          <p:cNvSpPr>
            <a:spLocks noChangeShapeType="1"/>
          </p:cNvSpPr>
          <p:nvPr/>
        </p:nvSpPr>
        <p:spPr bwMode="auto">
          <a:xfrm>
            <a:off x="4768670" y="6477000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4" name="Picture 3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717214" y="4953004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35" name="Rectangle 34"/>
          <p:cNvSpPr/>
          <p:nvPr/>
        </p:nvSpPr>
        <p:spPr bwMode="auto">
          <a:xfrm>
            <a:off x="8284756" y="4931227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Oval 319"/>
          <p:cNvSpPr>
            <a:spLocks noChangeArrowheads="1"/>
          </p:cNvSpPr>
          <p:nvPr/>
        </p:nvSpPr>
        <p:spPr bwMode="auto">
          <a:xfrm>
            <a:off x="8354558" y="5017938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7" name="Picture 3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5" y="4865086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38" name="Rectangle 37"/>
          <p:cNvSpPr/>
          <p:nvPr/>
        </p:nvSpPr>
        <p:spPr bwMode="auto">
          <a:xfrm>
            <a:off x="1491343" y="4865082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14"/>
          <p:cNvSpPr>
            <a:spLocks noChangeArrowheads="1"/>
          </p:cNvSpPr>
          <p:nvPr/>
        </p:nvSpPr>
        <p:spPr bwMode="auto">
          <a:xfrm>
            <a:off x="1534884" y="495216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0" name="Picture 39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617035" y="4963055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41" name="Rectangle 40"/>
          <p:cNvSpPr/>
          <p:nvPr/>
        </p:nvSpPr>
        <p:spPr bwMode="auto">
          <a:xfrm>
            <a:off x="6400800" y="4963051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Oval 319"/>
          <p:cNvSpPr>
            <a:spLocks noChangeArrowheads="1"/>
          </p:cNvSpPr>
          <p:nvPr/>
        </p:nvSpPr>
        <p:spPr bwMode="auto">
          <a:xfrm>
            <a:off x="6470602" y="5049762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8600" y="2533472"/>
            <a:ext cx="3319839" cy="8309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How to learn parameters</a:t>
            </a:r>
          </a:p>
          <a:p>
            <a:pPr defTabSz="914259"/>
            <a:r>
              <a:rPr lang="en-US" sz="2400" dirty="0" err="1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from data? </a:t>
            </a:r>
          </a:p>
        </p:txBody>
      </p:sp>
    </p:spTree>
    <p:extLst>
      <p:ext uri="{BB962C8B-B14F-4D97-AF65-F5344CB8AC3E}">
        <p14:creationId xmlns:p14="http://schemas.microsoft.com/office/powerpoint/2010/main" val="54426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8" grpId="0" animBg="1"/>
      <p:bldP spid="39" grpId="0" animBg="1"/>
      <p:bldP spid="41" grpId="0" animBg="1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44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Multi-class problem</a:t>
            </a:r>
            <a:br>
              <a:rPr lang="en-US" dirty="0" smtClean="0"/>
            </a:br>
            <a:r>
              <a:rPr lang="en-US" dirty="0" smtClean="0"/>
              <a:t>Multi-dimensional input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375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/>
          <p:cNvPicPr>
            <a:picLocks noChangeAspect="1" noChangeArrowheads="1"/>
          </p:cNvPicPr>
          <p:nvPr/>
        </p:nvPicPr>
        <p:blipFill rotWithShape="1">
          <a:blip r:embed="rId3"/>
          <a:srcRect l="22097" t="8348" r="9374" b="21855"/>
          <a:stretch/>
        </p:blipFill>
        <p:spPr bwMode="auto">
          <a:xfrm>
            <a:off x="1755648" y="2704532"/>
            <a:ext cx="5594899" cy="308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471" y="1219201"/>
            <a:ext cx="528292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digit recognition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6" name="Group 11"/>
          <p:cNvGrpSpPr>
            <a:grpSpLocks/>
          </p:cNvGrpSpPr>
          <p:nvPr/>
        </p:nvGrpSpPr>
        <p:grpSpPr bwMode="auto">
          <a:xfrm>
            <a:off x="3962400" y="2704532"/>
            <a:ext cx="3352800" cy="1524000"/>
            <a:chOff x="1824" y="3216"/>
            <a:chExt cx="2112" cy="960"/>
          </a:xfrm>
        </p:grpSpPr>
        <p:pic>
          <p:nvPicPr>
            <p:cNvPr id="57" name="Picture 4"/>
            <p:cNvPicPr>
              <a:picLocks noChangeAspect="1" noChangeArrowheads="1"/>
            </p:cNvPicPr>
            <p:nvPr/>
          </p:nvPicPr>
          <p:blipFill>
            <a:blip r:embed="rId3"/>
            <a:srcRect l="50497" t="7500" r="9375" b="55075"/>
            <a:stretch>
              <a:fillRect/>
            </a:stretch>
          </p:blipFill>
          <p:spPr bwMode="auto">
            <a:xfrm>
              <a:off x="1872" y="3216"/>
              <a:ext cx="2064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8" name="Oval 8"/>
            <p:cNvSpPr>
              <a:spLocks noChangeArrowheads="1"/>
            </p:cNvSpPr>
            <p:nvPr/>
          </p:nvSpPr>
          <p:spPr bwMode="auto">
            <a:xfrm rot="-1782057">
              <a:off x="1824" y="3378"/>
              <a:ext cx="1104" cy="336"/>
            </a:xfrm>
            <a:prstGeom prst="ellips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9" name="Oval 9"/>
            <p:cNvSpPr>
              <a:spLocks noChangeArrowheads="1"/>
            </p:cNvSpPr>
            <p:nvPr/>
          </p:nvSpPr>
          <p:spPr bwMode="auto">
            <a:xfrm>
              <a:off x="2238" y="3819"/>
              <a:ext cx="1680" cy="336"/>
            </a:xfrm>
            <a:prstGeom prst="ellips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2978" y="6096000"/>
            <a:ext cx="7895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Note: 8 digits shown out of 10 (0, 1, …, 9); </a:t>
            </a:r>
          </a:p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           Axes are obtained by nonlinear dimensionality reduction (later in course)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21780" t="25670" r="69508" b="67729"/>
          <a:stretch/>
        </p:blipFill>
        <p:spPr>
          <a:xfrm>
            <a:off x="7086600" y="3039181"/>
            <a:ext cx="700139" cy="68129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5"/>
          <a:srcRect l="22093" t="16289" r="69195" b="77110"/>
          <a:stretch/>
        </p:blipFill>
        <p:spPr>
          <a:xfrm>
            <a:off x="5703189" y="2438400"/>
            <a:ext cx="700139" cy="681294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4191000" y="5715000"/>
            <a:ext cx="67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φ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(X)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1155324" y="3974725"/>
            <a:ext cx="67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φ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(X)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568352" y="25652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00800" y="14478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b="1" dirty="0">
                <a:solidFill>
                  <a:srgbClr val="C00000"/>
                </a:solidFill>
                <a:latin typeface="Comic Sans MS"/>
                <a:cs typeface="Comic Sans MS"/>
              </a:rPr>
              <a:t>Multi-class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415813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6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</a:t>
            </a:r>
            <a:r>
              <a:rPr lang="en-US" dirty="0" smtClean="0"/>
              <a:t>digit</a:t>
            </a:r>
            <a:r>
              <a:rPr lang="en-US" b="1" dirty="0" smtClean="0">
                <a:solidFill>
                  <a:srgbClr val="C00000"/>
                </a:solidFill>
              </a:rPr>
              <a:t> recognition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Gaussian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47732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  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– d-dim vector</a:t>
            </a:r>
          </a:p>
          <a:p>
            <a:pPr defTabSz="914259">
              <a:lnSpc>
                <a:spcPct val="70000"/>
              </a:lnSpc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				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-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dxd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matrix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9200" y="27432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92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127033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intensity values at the d pixels (features)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25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Add yourself to 10-401 on Piazza</a:t>
            </a:r>
          </a:p>
          <a:p>
            <a:r>
              <a:rPr lang="en-US" sz="2400" dirty="0" smtClean="0"/>
              <a:t>Recitation</a:t>
            </a:r>
          </a:p>
          <a:p>
            <a:r>
              <a:rPr lang="en-US" sz="2400" dirty="0" err="1" smtClean="0"/>
              <a:t>Autolab</a:t>
            </a:r>
            <a:endParaRPr lang="en-US" sz="2400" dirty="0" smtClean="0"/>
          </a:p>
          <a:p>
            <a:r>
              <a:rPr lang="en-US" sz="2400" dirty="0" smtClean="0"/>
              <a:t>Programming language – Octave (</a:t>
            </a:r>
            <a:r>
              <a:rPr lang="en-US" sz="2400" dirty="0" err="1" smtClean="0"/>
              <a:t>autolab</a:t>
            </a:r>
            <a:r>
              <a:rPr lang="en-US" sz="2400" dirty="0" smtClean="0"/>
              <a:t> supported)</a:t>
            </a:r>
          </a:p>
          <a:p>
            <a:r>
              <a:rPr lang="en-US" sz="2400" dirty="0" smtClean="0"/>
              <a:t>Waitlist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103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2"/>
          <a:srcRect l="50497" t="7500" r="9375" b="55075"/>
          <a:stretch>
            <a:fillRect/>
          </a:stretch>
        </p:blipFill>
        <p:spPr bwMode="auto">
          <a:xfrm>
            <a:off x="545831" y="1585371"/>
            <a:ext cx="4833166" cy="329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/>
          <p:nvPr/>
        </p:nvGrpSpPr>
        <p:grpSpPr>
          <a:xfrm>
            <a:off x="228600" y="2362200"/>
            <a:ext cx="2755631" cy="663440"/>
            <a:chOff x="39072" y="2719311"/>
            <a:chExt cx="2755631" cy="663440"/>
          </a:xfrm>
        </p:grpSpPr>
        <p:sp>
          <p:nvSpPr>
            <p:cNvPr id="72" name="Oval 71"/>
            <p:cNvSpPr/>
            <p:nvPr/>
          </p:nvSpPr>
          <p:spPr>
            <a:xfrm rot="19015350">
              <a:off x="39072" y="2925551"/>
              <a:ext cx="2747405" cy="457200"/>
            </a:xfrm>
            <a:prstGeom prst="ellipse">
              <a:avLst/>
            </a:prstGeom>
            <a:noFill/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 rot="19015350">
              <a:off x="517648" y="3008607"/>
              <a:ext cx="1854817" cy="291282"/>
            </a:xfrm>
            <a:prstGeom prst="ellipse">
              <a:avLst/>
            </a:prstGeom>
            <a:noFill/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 rot="19015350">
              <a:off x="869066" y="3096555"/>
              <a:ext cx="1089118" cy="98081"/>
            </a:xfrm>
            <a:prstGeom prst="ellipse">
              <a:avLst/>
            </a:prstGeom>
            <a:noFill/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9087528">
              <a:off x="1656200" y="2719311"/>
              <a:ext cx="1138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b="1" dirty="0">
                  <a:solidFill>
                    <a:prstClr val="white"/>
                  </a:solidFill>
                  <a:latin typeface="Calibri"/>
                </a:rPr>
                <a:t>p</a:t>
              </a:r>
              <a:r>
                <a:rPr lang="en-US" sz="2400" b="1" baseline="-25000" dirty="0">
                  <a:solidFill>
                    <a:prstClr val="white"/>
                  </a:solidFill>
                  <a:latin typeface="Calibri"/>
                </a:rPr>
                <a:t>1</a:t>
              </a:r>
              <a:r>
                <a:rPr lang="en-US" sz="2400" b="1" dirty="0">
                  <a:solidFill>
                    <a:prstClr val="white"/>
                  </a:solidFill>
                  <a:latin typeface="Calibri"/>
                </a:rPr>
                <a:t>,μ</a:t>
              </a:r>
              <a:r>
                <a:rPr lang="en-US" sz="2400" b="1" baseline="-25000" dirty="0">
                  <a:solidFill>
                    <a:prstClr val="white"/>
                  </a:solidFill>
                  <a:latin typeface="Calibri"/>
                </a:rPr>
                <a:t>1</a:t>
              </a:r>
              <a:r>
                <a:rPr lang="en-US" sz="2400" b="1" dirty="0">
                  <a:solidFill>
                    <a:prstClr val="white"/>
                  </a:solidFill>
                  <a:latin typeface="Calibri"/>
                </a:rPr>
                <a:t>,Σ</a:t>
              </a:r>
              <a:r>
                <a:rPr lang="en-US" sz="2400" b="1" baseline="-25000" dirty="0">
                  <a:solidFill>
                    <a:prstClr val="white"/>
                  </a:solidFill>
                  <a:latin typeface="Calibri"/>
                </a:rPr>
                <a:t>1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18026" y="3505200"/>
            <a:ext cx="2747405" cy="946348"/>
            <a:chOff x="1546077" y="3634822"/>
            <a:chExt cx="2747405" cy="946348"/>
          </a:xfrm>
        </p:grpSpPr>
        <p:sp>
          <p:nvSpPr>
            <p:cNvPr id="13" name="Oval 12"/>
            <p:cNvSpPr/>
            <p:nvPr/>
          </p:nvSpPr>
          <p:spPr>
            <a:xfrm rot="175810">
              <a:off x="1546077" y="4123970"/>
              <a:ext cx="2747405" cy="457200"/>
            </a:xfrm>
            <a:prstGeom prst="ellipse">
              <a:avLst/>
            </a:prstGeom>
            <a:noFill/>
            <a:ln w="38100" cmpd="sng">
              <a:solidFill>
                <a:srgbClr val="01B7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 rot="175810">
              <a:off x="2024653" y="4207026"/>
              <a:ext cx="1854817" cy="291282"/>
            </a:xfrm>
            <a:prstGeom prst="ellipse">
              <a:avLst/>
            </a:prstGeom>
            <a:noFill/>
            <a:ln w="38100" cmpd="sng">
              <a:solidFill>
                <a:srgbClr val="01B7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 rot="175810">
              <a:off x="2376071" y="4294974"/>
              <a:ext cx="1089118" cy="98081"/>
            </a:xfrm>
            <a:prstGeom prst="ellipse">
              <a:avLst/>
            </a:prstGeom>
            <a:noFill/>
            <a:ln w="38100" cmpd="sng">
              <a:solidFill>
                <a:srgbClr val="01B7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161658">
              <a:off x="2760045" y="3634822"/>
              <a:ext cx="1138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b="1" dirty="0">
                  <a:solidFill>
                    <a:srgbClr val="01B739"/>
                  </a:solidFill>
                  <a:latin typeface="Calibri"/>
                </a:rPr>
                <a:t>p</a:t>
              </a:r>
              <a:r>
                <a:rPr lang="en-US" sz="2400" b="1" baseline="-25000" dirty="0">
                  <a:solidFill>
                    <a:srgbClr val="01B739"/>
                  </a:solidFill>
                  <a:latin typeface="Calibri"/>
                </a:rPr>
                <a:t>2</a:t>
              </a:r>
              <a:r>
                <a:rPr lang="en-US" sz="2400" b="1" dirty="0">
                  <a:solidFill>
                    <a:srgbClr val="01B739"/>
                  </a:solidFill>
                  <a:latin typeface="Calibri"/>
                </a:rPr>
                <a:t>,μ</a:t>
              </a:r>
              <a:r>
                <a:rPr lang="en-US" sz="2400" b="1" baseline="-25000" dirty="0">
                  <a:solidFill>
                    <a:srgbClr val="01B739"/>
                  </a:solidFill>
                  <a:latin typeface="Calibri"/>
                </a:rPr>
                <a:t>2</a:t>
              </a:r>
              <a:r>
                <a:rPr lang="en-US" sz="2400" b="1" dirty="0">
                  <a:solidFill>
                    <a:srgbClr val="01B739"/>
                  </a:solidFill>
                  <a:latin typeface="Calibri"/>
                </a:rPr>
                <a:t>,Σ</a:t>
              </a:r>
              <a:r>
                <a:rPr lang="en-US" sz="2400" b="1" baseline="-25000" dirty="0">
                  <a:solidFill>
                    <a:srgbClr val="01B739"/>
                  </a:solidFill>
                  <a:latin typeface="Calibri"/>
                </a:rPr>
                <a:t>2</a:t>
              </a:r>
            </a:p>
          </p:txBody>
        </p:sp>
      </p:grp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47732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  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– d-dim vector</a:t>
            </a:r>
          </a:p>
          <a:p>
            <a:pPr defTabSz="914259">
              <a:lnSpc>
                <a:spcPct val="70000"/>
              </a:lnSpc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				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-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dxd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matrix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21780" t="25670" r="69508" b="67729"/>
          <a:stretch/>
        </p:blipFill>
        <p:spPr>
          <a:xfrm>
            <a:off x="4570092" y="3128706"/>
            <a:ext cx="700139" cy="68129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22093" t="16289" r="69195" b="77110"/>
          <a:stretch/>
        </p:blipFill>
        <p:spPr>
          <a:xfrm>
            <a:off x="2755631" y="1447800"/>
            <a:ext cx="700139" cy="68129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638800" y="2819400"/>
            <a:ext cx="3319839" cy="8309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How to learn parameters</a:t>
            </a:r>
          </a:p>
          <a:p>
            <a:pPr defTabSz="914259"/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from data? </a:t>
            </a:r>
          </a:p>
        </p:txBody>
      </p:sp>
    </p:spTree>
    <p:extLst>
      <p:ext uri="{BB962C8B-B14F-4D97-AF65-F5344CB8AC3E}">
        <p14:creationId xmlns:p14="http://schemas.microsoft.com/office/powerpoint/2010/main" val="1198691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parameters do we need to learn?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5440740"/>
            <a:ext cx="5867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 err="1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 + </a:t>
            </a:r>
            <a:r>
              <a:rPr lang="en-US" sz="2400" b="1" dirty="0" err="1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(d+1)/2 = O(Kd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)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 if d features</a:t>
            </a:r>
          </a:p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Quadratic in dimension d!  If d = 256x256 pixels, ~ 21.5 billion parameters!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57200" y="1752600"/>
            <a:ext cx="8382000" cy="369331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probability: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features: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  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– d-dim vector</a:t>
            </a:r>
          </a:p>
          <a:p>
            <a:pPr defTabSz="914259">
              <a:lnSpc>
                <a:spcPct val="70000"/>
              </a:lnSpc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					       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-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dxd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matrix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6400" y="28956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959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discrete features?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defPPr>
              <a:defRPr lang="en-US"/>
            </a:defPPr>
            <a:lvl1pPr marL="0" algn="r" defTabSz="914259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3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9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8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8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Discrete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38499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For each label y, maintain probability table with 		2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-1 entries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black-white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8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7400" y="12703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d binary features (black 1 or white 0)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01179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parameters do we need to learn?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57200" y="1752600"/>
            <a:ext cx="8382000" cy="369331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probability: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features: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For each label y, maintain probability table with 		2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-1 entries 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6400" y="28956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34401" y="5486400"/>
            <a:ext cx="3751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K(2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 – 1) if d binary features</a:t>
            </a:r>
          </a:p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Exponential in dimension d!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9914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wrong with too many parameters?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many training data needed to learn one parameter (bias of a coin)?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Need lots of training data to learn the parameters! </a:t>
            </a:r>
          </a:p>
          <a:p>
            <a:pPr lvl="1"/>
            <a:r>
              <a:rPr lang="en-US" sz="2400" dirty="0" smtClean="0"/>
              <a:t>Training data &gt; number of parameters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28950" y="2895600"/>
            <a:ext cx="6043450" cy="1288264"/>
            <a:chOff x="2033750" y="3759703"/>
            <a:chExt cx="6043450" cy="128826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b="15673"/>
            <a:stretch>
              <a:fillRect/>
            </a:stretch>
          </p:blipFill>
          <p:spPr bwMode="auto">
            <a:xfrm>
              <a:off x="2033750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b="15673"/>
            <a:stretch>
              <a:fillRect/>
            </a:stretch>
          </p:blipFill>
          <p:spPr bwMode="auto">
            <a:xfrm>
              <a:off x="5629275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r="50428" b="15673"/>
            <a:stretch>
              <a:fillRect/>
            </a:stretch>
          </p:blipFill>
          <p:spPr bwMode="auto">
            <a:xfrm>
              <a:off x="4451130" y="3778470"/>
              <a:ext cx="1213464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4152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6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- Naïve Bayes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1961" y="2895603"/>
            <a:ext cx="4108817" cy="255454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259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Jan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19,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1"/>
            <a:ext cx="9144000" cy="654986"/>
          </a:xfrm>
          <a:prstGeom prst="rect">
            <a:avLst/>
          </a:prstGeom>
          <a:noFill/>
        </p:spPr>
        <p:txBody>
          <a:bodyPr vert="horz" lIns="91425" tIns="45713" rIns="91425" bIns="45713" rtlCol="0">
            <a:spAutoFit/>
          </a:bodyPr>
          <a:lstStyle/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259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554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Recitation on Wed 6:30-7:30 pm GHC </a:t>
            </a:r>
            <a:r>
              <a:rPr lang="en-US" sz="2400" dirty="0" smtClean="0"/>
              <a:t>4303</a:t>
            </a:r>
          </a:p>
          <a:p>
            <a:pPr lvl="1"/>
            <a:r>
              <a:rPr lang="en-US" sz="2400" dirty="0" smtClean="0"/>
              <a:t>By </a:t>
            </a:r>
            <a:r>
              <a:rPr lang="en-US" sz="2400" dirty="0" err="1" smtClean="0"/>
              <a:t>Yining</a:t>
            </a:r>
            <a:r>
              <a:rPr lang="en-US" sz="2400" dirty="0" smtClean="0"/>
              <a:t> Wang</a:t>
            </a:r>
          </a:p>
          <a:p>
            <a:pPr lvl="1"/>
            <a:r>
              <a:rPr lang="en-US" sz="2400" dirty="0" smtClean="0"/>
              <a:t>More multi-</a:t>
            </a:r>
            <a:r>
              <a:rPr lang="en-US" sz="2400" dirty="0" err="1" smtClean="0"/>
              <a:t>variate</a:t>
            </a:r>
            <a:r>
              <a:rPr lang="en-US" sz="2400" dirty="0" smtClean="0"/>
              <a:t> probability and linear algebra (vector/matrix manipulation)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HW0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217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Hand-written digit recognition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6296" y="2209671"/>
            <a:ext cx="1606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0, 1, 2, …, 9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121" y="1562489"/>
            <a:ext cx="506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X (images of hand-written digits)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7504" y="1562489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413" y="2121387"/>
            <a:ext cx="528292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6305884" y="1620753"/>
            <a:ext cx="494632" cy="40340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7161" y="3840472"/>
            <a:ext cx="6909464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Feature representation:</a:t>
            </a: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Grey-scale images – d-dim vector of d pixel intensities</a:t>
            </a: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Black-white images – d-dim binary (0/1) vector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26652" y="4781089"/>
            <a:ext cx="3063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B0101"/>
                </a:solidFill>
                <a:latin typeface="Comic Sans MS"/>
                <a:cs typeface="Comic Sans MS"/>
              </a:rPr>
              <a:t>Continuous features</a:t>
            </a:r>
            <a:endParaRPr lang="en-US" sz="2400" dirty="0">
              <a:solidFill>
                <a:srgbClr val="9B0101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6652" y="5827964"/>
            <a:ext cx="2777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B0101"/>
                </a:solidFill>
                <a:latin typeface="Comic Sans MS"/>
                <a:cs typeface="Comic Sans MS"/>
              </a:rPr>
              <a:t>Discrete features</a:t>
            </a:r>
            <a:endParaRPr lang="en-US" sz="2400" dirty="0">
              <a:solidFill>
                <a:srgbClr val="9B010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56618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 Optimal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92400" y="1502616"/>
            <a:ext cx="6046375" cy="1081614"/>
            <a:chOff x="2533986" y="4804963"/>
            <a:chExt cx="6046375" cy="1081614"/>
          </a:xfrm>
        </p:grpSpPr>
        <p:pic>
          <p:nvPicPr>
            <p:cNvPr id="6" name="Picture 5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" name="Left Brace 6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eft Brace 7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60299" y="5424912"/>
              <a:ext cx="4060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conditional </a:t>
              </a:r>
              <a:r>
                <a:rPr lang="en-US" sz="2400" dirty="0" smtClean="0">
                  <a:solidFill>
                    <a:srgbClr val="C00000"/>
                  </a:solidFill>
                  <a:latin typeface="Calibri"/>
                </a:rPr>
                <a:t>density</a:t>
              </a:r>
              <a:endParaRPr lang="en-US" sz="2400" dirty="0">
                <a:solidFill>
                  <a:srgbClr val="C00000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43851" y="5420447"/>
              <a:ext cx="2236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Class probability</a:t>
              </a:r>
            </a:p>
          </p:txBody>
        </p:sp>
      </p:grp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r="83592" b="2273"/>
          <a:stretch/>
        </p:blipFill>
        <p:spPr bwMode="auto">
          <a:xfrm>
            <a:off x="1828800" y="1449506"/>
            <a:ext cx="787400" cy="505691"/>
          </a:xfrm>
          <a:prstGeom prst="rect">
            <a:avLst/>
          </a:prstGeom>
          <a:noFill/>
          <a:ln/>
          <a:effectLst/>
        </p:spPr>
      </p:pic>
      <p:sp>
        <p:nvSpPr>
          <p:cNvPr id="24" name="TextBox 23"/>
          <p:cNvSpPr txBox="1"/>
          <p:nvPr/>
        </p:nvSpPr>
        <p:spPr>
          <a:xfrm>
            <a:off x="396433" y="2597243"/>
            <a:ext cx="8290158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Model parameters in hand-written digits recognition:</a:t>
            </a: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P(Y=y) =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 smtClean="0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for y = 0, 1, …,9    		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= 1-(p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+p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+…+p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8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Grey-scale images – d-dim vector of d pixel intensities</a:t>
            </a: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P(X=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=y) </a:t>
            </a:r>
            <a:r>
              <a:rPr lang="en-US" sz="2400" dirty="0" smtClean="0">
                <a:solidFill>
                  <a:prstClr val="black"/>
                </a:solidFill>
              </a:rPr>
              <a:t>~ </a:t>
            </a:r>
            <a:r>
              <a:rPr lang="en-US" sz="2400" dirty="0">
                <a:solidFill>
                  <a:prstClr val="black"/>
                </a:solidFill>
              </a:rPr>
              <a:t>N(</a:t>
            </a:r>
            <a:r>
              <a:rPr lang="en-US" sz="2400" dirty="0" err="1">
                <a:solidFill>
                  <a:prstClr val="black"/>
                </a:solidFill>
              </a:rPr>
              <a:t>μ</a:t>
            </a:r>
            <a:r>
              <a:rPr lang="en-US" sz="2400" baseline="-25000" dirty="0" err="1">
                <a:solidFill>
                  <a:prstClr val="black"/>
                </a:solidFill>
              </a:rPr>
              <a:t>y</a:t>
            </a:r>
            <a:r>
              <a:rPr lang="en-US" sz="2400" dirty="0" err="1">
                <a:solidFill>
                  <a:prstClr val="black"/>
                </a:solidFill>
              </a:rPr>
              <a:t>,Σ</a:t>
            </a:r>
            <a:r>
              <a:rPr lang="en-US" sz="2400" baseline="-25000" dirty="0" err="1">
                <a:solidFill>
                  <a:prstClr val="black"/>
                </a:solidFill>
              </a:rPr>
              <a:t>y</a:t>
            </a:r>
            <a:r>
              <a:rPr lang="en-US" sz="2400" dirty="0">
                <a:solidFill>
                  <a:prstClr val="black"/>
                </a:solidFill>
              </a:rPr>
              <a:t>) for each y   	 </a:t>
            </a:r>
            <a:endParaRPr lang="en-US" sz="2400" dirty="0" smtClean="0">
              <a:solidFill>
                <a:prstClr val="black"/>
              </a:solidFill>
            </a:endParaRPr>
          </a:p>
          <a:p>
            <a:pPr defTabSz="914259"/>
            <a:endParaRPr lang="en-US" sz="10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	Black-white images – d-dim binary (0/1) vector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P(X=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x|Y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=y) ~ probability table with 2</a:t>
            </a:r>
            <a:r>
              <a:rPr lang="en-US" sz="2400" baseline="30000" dirty="0" smtClean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-1 entries for each y</a:t>
            </a:r>
          </a:p>
          <a:p>
            <a:pPr defTabSz="914259"/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800" dirty="0" smtClean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Need lots of training data!!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365577" y="3346575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58298" y="5767168"/>
            <a:ext cx="5053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K(2</a:t>
            </a:r>
            <a:r>
              <a:rPr lang="en-US" sz="2400" baseline="30000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 – 1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) :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Exponential 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in dimension d!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998402" y="4502521"/>
            <a:ext cx="550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 err="1" smtClean="0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 +</a:t>
            </a:r>
            <a:r>
              <a:rPr lang="en-US" sz="2400" dirty="0" err="1" smtClean="0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(d+1)/2: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Quadratic 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in dimension d!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253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More generally: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697824"/>
            <a:ext cx="5867400" cy="33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258802"/>
            <a:ext cx="2895600" cy="3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80102" y="4587316"/>
            <a:ext cx="4369553" cy="899084"/>
          </a:xfrm>
          <a:prstGeom prst="rect">
            <a:avLst/>
          </a:prstGeom>
          <a:noFill/>
          <a:ln/>
          <a:effectLst/>
        </p:spPr>
      </p:pic>
      <p:sp>
        <p:nvSpPr>
          <p:cNvPr id="3" name="Rectangle 2"/>
          <p:cNvSpPr/>
          <p:nvPr/>
        </p:nvSpPr>
        <p:spPr>
          <a:xfrm>
            <a:off x="533400" y="5713714"/>
            <a:ext cx="7620000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C00000"/>
                </a:solidFill>
                <a:latin typeface="Calibri"/>
              </a:rPr>
              <a:t>If conditional independence assumption holds, NB is optimal classifier! But worse otherwise.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968656"/>
            <a:ext cx="1609488" cy="707199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6"/>
          <a:stretch/>
        </p:blipFill>
        <p:spPr>
          <a:xfrm>
            <a:off x="7820525" y="4050632"/>
            <a:ext cx="1000359" cy="1435768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68"/>
          <a:stretch/>
        </p:blipFill>
        <p:spPr>
          <a:xfrm>
            <a:off x="7117416" y="4380322"/>
            <a:ext cx="636267" cy="70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Notion of “Features”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3"/>
            <a:ext cx="8229600" cy="4724397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How to represent inputs mathematically?</a:t>
            </a:r>
          </a:p>
          <a:p>
            <a:r>
              <a:rPr lang="en-US" sz="2400" dirty="0" smtClean="0"/>
              <a:t>Document vector X = list of words (different length for each 			    	document)</a:t>
            </a:r>
          </a:p>
          <a:p>
            <a:pPr marL="0" indent="0">
              <a:buNone/>
            </a:pPr>
            <a:r>
              <a:rPr lang="en-US" sz="2400" dirty="0" smtClean="0"/>
              <a:t>			frequency of words (length of each 				document = size of vocabulary)</a:t>
            </a:r>
          </a:p>
          <a:p>
            <a:r>
              <a:rPr lang="en-US" sz="2400" dirty="0" smtClean="0"/>
              <a:t>Market information X = daily/monthly? price of share for past 			     10 years</a:t>
            </a:r>
          </a:p>
          <a:p>
            <a:r>
              <a:rPr lang="en-US" sz="2400" dirty="0" smtClean="0"/>
              <a:t>Image X = intensity at each pixel, </a:t>
            </a:r>
            <a:r>
              <a:rPr lang="en-US" sz="2400" dirty="0" err="1" smtClean="0"/>
              <a:t>fourier</a:t>
            </a:r>
            <a:r>
              <a:rPr lang="en-US" sz="2400" dirty="0" smtClean="0"/>
              <a:t> transform values, SIFT etc.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1724087" y="1396235"/>
            <a:ext cx="868867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defTabSz="914259"/>
            <a:r>
              <a:rPr lang="en-US" sz="2400" b="1" dirty="0">
                <a:solidFill>
                  <a:prstClr val="black"/>
                </a:solidFill>
                <a:latin typeface="Calibri"/>
              </a:rPr>
              <a:t>Input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74" descr="webpages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9646" b="43373"/>
          <a:stretch>
            <a:fillRect/>
          </a:stretch>
        </p:blipFill>
        <p:spPr bwMode="auto">
          <a:xfrm>
            <a:off x="685800" y="1889760"/>
            <a:ext cx="3733800" cy="153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24000" y="2433935"/>
            <a:ext cx="2421576" cy="461651"/>
          </a:xfrm>
          <a:prstGeom prst="rect">
            <a:avLst/>
          </a:prstGeom>
          <a:solidFill>
            <a:schemeClr val="bg1"/>
          </a:solidFill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Document/Article</a:t>
            </a: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l="21135" t="-11582" r="54726" b="-20855"/>
          <a:stretch/>
        </p:blipFill>
        <p:spPr bwMode="auto">
          <a:xfrm>
            <a:off x="2513942" y="1517477"/>
            <a:ext cx="991258" cy="348318"/>
          </a:xfrm>
          <a:prstGeom prst="rect">
            <a:avLst/>
          </a:prstGeom>
          <a:noFill/>
          <a:ln/>
          <a:effectLst/>
        </p:spPr>
      </p:pic>
      <p:grpSp>
        <p:nvGrpSpPr>
          <p:cNvPr id="9" name="Group 42"/>
          <p:cNvGrpSpPr/>
          <p:nvPr/>
        </p:nvGrpSpPr>
        <p:grpSpPr>
          <a:xfrm>
            <a:off x="4953000" y="1828800"/>
            <a:ext cx="3733800" cy="1676400"/>
            <a:chOff x="2564922" y="4436852"/>
            <a:chExt cx="4902678" cy="2294626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94444" b="-2778"/>
            <a:stretch>
              <a:fillRect/>
            </a:stretch>
          </p:blipFill>
          <p:spPr bwMode="auto">
            <a:xfrm>
              <a:off x="2590800" y="6400800"/>
              <a:ext cx="48768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b="27778"/>
            <a:stretch>
              <a:fillRect/>
            </a:stretch>
          </p:blipFill>
          <p:spPr bwMode="auto">
            <a:xfrm>
              <a:off x="2564922" y="4436852"/>
              <a:ext cx="48768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7162800" y="5334000"/>
              <a:ext cx="152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0" y="6426678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85900" y="2270761"/>
            <a:ext cx="2652859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Market information 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5762687" y="1371600"/>
            <a:ext cx="868867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defTabSz="914259"/>
            <a:r>
              <a:rPr lang="en-US" sz="2400" b="1" dirty="0">
                <a:solidFill>
                  <a:prstClr val="black"/>
                </a:solidFill>
                <a:latin typeface="Calibri"/>
              </a:rPr>
              <a:t>Input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5" cstate="print"/>
          <a:srcRect l="21135" t="-11582" r="54726" b="-20855"/>
          <a:stretch/>
        </p:blipFill>
        <p:spPr bwMode="auto">
          <a:xfrm>
            <a:off x="6552542" y="1492842"/>
            <a:ext cx="991258" cy="348318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789075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Conditional Independence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04800" y="1600200"/>
            <a:ext cx="8534400" cy="52578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X is 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conditionally 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of Y given Z: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probability distribution governing X is independent of the value of Y, given the value of Z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Equivalent to: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e.g.,</a:t>
            </a:r>
          </a:p>
          <a:p>
            <a:pPr marL="342900" indent="-342900" defTabSz="914259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		    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Note: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Calibri"/>
              </a:rPr>
              <a:t>does NOT mean Thunder is independent of Rain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99807" y="3200400"/>
            <a:ext cx="7758393" cy="325866"/>
          </a:xfrm>
          <a:prstGeom prst="rect">
            <a:avLst/>
          </a:prstGeom>
          <a:noFill/>
          <a:ln/>
          <a:effectLst/>
        </p:spPr>
      </p:pic>
      <p:pic>
        <p:nvPicPr>
          <p:cNvPr id="7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5399628"/>
            <a:ext cx="6724650" cy="33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467225"/>
            <a:ext cx="500450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266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Conditional vs. Marginal Independence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r="3035"/>
          <a:stretch/>
        </p:blipFill>
        <p:spPr>
          <a:xfrm>
            <a:off x="138637" y="2171700"/>
            <a:ext cx="9005363" cy="2705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54102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Wearing coats is independent of accidents conditioning on the fact that it rained</a:t>
            </a:r>
          </a:p>
        </p:txBody>
      </p:sp>
    </p:spTree>
    <p:extLst>
      <p:ext uri="{BB962C8B-B14F-4D97-AF65-F5344CB8AC3E}">
        <p14:creationId xmlns:p14="http://schemas.microsoft.com/office/powerpoint/2010/main" val="1320019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How many parameters now?	</a:t>
            </a: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31472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digit recognition (continuous features)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 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How many parameters?</a:t>
            </a:r>
            <a:endParaRPr lang="en-US" sz="24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267200"/>
            <a:ext cx="8382000" cy="193899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 P(Y = y) 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		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 (using Naïve Bayes assumption) 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N(μ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 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and each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334000" y="42672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55467" y="5688687"/>
            <a:ext cx="674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2Kd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 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031" y="33528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02031" y="3329916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2057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 with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d pixels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81800" y="3348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3946" y="2167926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76392" y="3352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Y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46" y="1824906"/>
            <a:ext cx="1123654" cy="1243322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7315200" y="4038600"/>
            <a:ext cx="1676400" cy="762000"/>
          </a:xfrm>
          <a:prstGeom prst="wedgeEllipseCallout">
            <a:avLst>
              <a:gd name="adj1" fmla="val -9048"/>
              <a:gd name="adj2" fmla="val 6620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r>
              <a:rPr lang="en-US" b="1" dirty="0">
                <a:solidFill>
                  <a:srgbClr val="A60000"/>
                </a:solidFill>
                <a:latin typeface="Comic Sans MS"/>
                <a:cs typeface="Comic Sans MS"/>
              </a:rPr>
              <a:t>May not hold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grayscl/>
          </a:blip>
          <a:srcRect l="21780" t="25670" r="69508" b="67729"/>
          <a:stretch/>
        </p:blipFill>
        <p:spPr>
          <a:xfrm>
            <a:off x="5486400" y="2001306"/>
            <a:ext cx="914400" cy="8897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grayscl/>
          </a:blip>
          <a:srcRect l="22093" t="16289" r="69195" b="77110"/>
          <a:stretch/>
        </p:blipFill>
        <p:spPr>
          <a:xfrm>
            <a:off x="4495800" y="1981200"/>
            <a:ext cx="935062" cy="90989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67000" y="6243935"/>
            <a:ext cx="429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Quadratic 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041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2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Handwritten digit recognition (discrete features)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 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How many parameters?</a:t>
            </a:r>
            <a:endParaRPr lang="en-US" sz="24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267200"/>
            <a:ext cx="8382000" cy="193899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probability P(Y = y) 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		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Class conditional distribution of features (using Naïve Bayes assumption) 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–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334000" y="42672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K-1 if K labels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55467" y="5710535"/>
            <a:ext cx="518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 err="1">
                <a:solidFill>
                  <a:srgbClr val="FF0000"/>
                </a:solidFill>
                <a:latin typeface="Calibri"/>
              </a:rPr>
              <a:t>Kd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 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031" y="33528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02031" y="3329916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0800" y="1771472"/>
            <a:ext cx="2971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black-white (1/0)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 with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d pixels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81800" y="3348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3946" y="2167926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76392" y="3352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Y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46" y="1824906"/>
            <a:ext cx="1123654" cy="1243322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7315200" y="4038600"/>
            <a:ext cx="1676400" cy="762000"/>
          </a:xfrm>
          <a:prstGeom prst="wedgeEllipseCallout">
            <a:avLst>
              <a:gd name="adj1" fmla="val -9048"/>
              <a:gd name="adj2" fmla="val 6620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r>
              <a:rPr lang="en-US" b="1" dirty="0">
                <a:solidFill>
                  <a:srgbClr val="A60000"/>
                </a:solidFill>
                <a:latin typeface="Comic Sans MS"/>
                <a:cs typeface="Comic Sans MS"/>
              </a:rPr>
              <a:t>May not hold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67000" y="6243935"/>
            <a:ext cx="4546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Linear instead of Exponential in d!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1780" t="25670" r="69508" b="67729"/>
          <a:stretch/>
        </p:blipFill>
        <p:spPr>
          <a:xfrm>
            <a:off x="5410200" y="2005812"/>
            <a:ext cx="914400" cy="8897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2093" t="16289" r="69195" b="77110"/>
          <a:stretch/>
        </p:blipFill>
        <p:spPr>
          <a:xfrm>
            <a:off x="4419600" y="1985706"/>
            <a:ext cx="935062" cy="9098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2980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Bayes Classifier with additional “naïve” assumption: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Features are independent given class: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Has fewer parameters, and hence requires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fewer training data, even though assumption may be violated in practice</a:t>
            </a: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38400" y="2590800"/>
            <a:ext cx="4369553" cy="899084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973489"/>
            <a:ext cx="5947354" cy="136051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18618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learn parameters from data?</a:t>
            </a:r>
            <a:br>
              <a:rPr lang="en-US" dirty="0" smtClean="0"/>
            </a:br>
            <a:r>
              <a:rPr lang="en-US" dirty="0" smtClean="0"/>
              <a:t>MLE, MAP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(Discrete case)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861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parameters in distributions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19203" y="1600200"/>
            <a:ext cx="5448865" cy="360024"/>
            <a:chOff x="951935" y="1600200"/>
            <a:chExt cx="5966500" cy="381000"/>
          </a:xfrm>
        </p:grpSpPr>
        <p:pic>
          <p:nvPicPr>
            <p:cNvPr id="5" name="Picture 4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951935" y="1600200"/>
              <a:ext cx="1781059" cy="38100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6" name="Oval 314"/>
            <p:cNvSpPr>
              <a:spLocks noChangeArrowheads="1"/>
            </p:cNvSpPr>
            <p:nvPr/>
          </p:nvSpPr>
          <p:spPr bwMode="auto">
            <a:xfrm>
              <a:off x="2286000" y="1607074"/>
              <a:ext cx="304800" cy="33402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7" name="Picture 6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181600" y="1609660"/>
              <a:ext cx="1736835" cy="37154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" name="Oval 319"/>
            <p:cNvSpPr>
              <a:spLocks noChangeArrowheads="1"/>
            </p:cNvSpPr>
            <p:nvPr/>
          </p:nvSpPr>
          <p:spPr bwMode="auto">
            <a:xfrm>
              <a:off x="6477000" y="1617385"/>
              <a:ext cx="304799" cy="337079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819401" y="1480708"/>
            <a:ext cx="658579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1" y="1474536"/>
            <a:ext cx="1197188" cy="52322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8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= 1 - 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28950" y="3817136"/>
            <a:ext cx="6043450" cy="1288264"/>
            <a:chOff x="2033750" y="3759703"/>
            <a:chExt cx="6043450" cy="128826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b="15673"/>
            <a:stretch>
              <a:fillRect/>
            </a:stretch>
          </p:blipFill>
          <p:spPr bwMode="auto">
            <a:xfrm>
              <a:off x="2033750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b="15673"/>
            <a:stretch>
              <a:fillRect/>
            </a:stretch>
          </p:blipFill>
          <p:spPr bwMode="auto">
            <a:xfrm>
              <a:off x="5629275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16327" r="50428" b="15673"/>
            <a:stretch>
              <a:fillRect/>
            </a:stretch>
          </p:blipFill>
          <p:spPr bwMode="auto">
            <a:xfrm>
              <a:off x="4451130" y="3778470"/>
              <a:ext cx="1213464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457200" y="2362203"/>
            <a:ext cx="8452554" cy="4154983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Learning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θ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is equivalent to learning probability of head in coin flip. 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How do you learn that?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Data = 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Answer: 3/5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Why??</a:t>
            </a:r>
          </a:p>
        </p:txBody>
      </p:sp>
    </p:spTree>
    <p:extLst>
      <p:ext uri="{BB962C8B-B14F-4D97-AF65-F5344CB8AC3E}">
        <p14:creationId xmlns:p14="http://schemas.microsoft.com/office/powerpoint/2010/main" val="272063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Bernoulli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 fontScale="85000" lnSpcReduction="10000"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   Data, D =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P(Heads) = </a:t>
            </a:r>
            <a:r>
              <a:rPr lang="en-US" sz="32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 P(Tails) = 1-</a:t>
            </a:r>
            <a:r>
              <a:rPr lang="en-US" sz="3200" dirty="0">
                <a:solidFill>
                  <a:prstClr val="black"/>
                </a:solidFill>
                <a:latin typeface="Symbol" pitchFamily="48" charset="2"/>
                <a:sym typeface="Symbol" pitchFamily="48" charset="2"/>
              </a:rPr>
              <a:t>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Flips are </a:t>
            </a:r>
            <a:r>
              <a:rPr lang="en-US" sz="32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32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according to Bernoulli distribution</a:t>
            </a: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r>
              <a:rPr lang="en-US" sz="3200" u="sng" dirty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3200" u="sng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3200" u="sng" dirty="0">
                <a:solidFill>
                  <a:prstClr val="black"/>
                </a:solidFill>
                <a:latin typeface="Calibri"/>
              </a:rPr>
              <a:t> that maximizes the probability of observed data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2490953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6086478" y="1454939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t="16327" r="50428" b="15673"/>
          <a:stretch>
            <a:fillRect/>
          </a:stretch>
        </p:blipFill>
        <p:spPr bwMode="auto">
          <a:xfrm>
            <a:off x="4908330" y="1473706"/>
            <a:ext cx="1213464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402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3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Choose </a:t>
            </a:r>
            <a:r>
              <a:rPr lang="en-US" sz="2400" dirty="0">
                <a:sym typeface="Symbol" pitchFamily="48" charset="2"/>
              </a:rPr>
              <a:t></a:t>
            </a:r>
            <a:r>
              <a:rPr lang="en-US" sz="2400" dirty="0"/>
              <a:t> that maximizes the probability of observed </a:t>
            </a:r>
            <a:r>
              <a:rPr lang="en-US" sz="2400" dirty="0" smtClean="0"/>
              <a:t>data (aka likelihood)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MLE of probability of head: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rcRect b="46582"/>
          <a:stretch>
            <a:fillRect/>
          </a:stretch>
        </p:blipFill>
        <p:spPr bwMode="auto">
          <a:xfrm>
            <a:off x="1676400" y="2602783"/>
            <a:ext cx="6013820" cy="750019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7062" y="4868863"/>
            <a:ext cx="3436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715001" y="4931650"/>
            <a:ext cx="965329" cy="523220"/>
          </a:xfrm>
          <a:prstGeom prst="rect">
            <a:avLst/>
          </a:prstGeom>
        </p:spPr>
        <p:txBody>
          <a:bodyPr wrap="none" lIns="91425" tIns="45713" rIns="91425" bIns="45713">
            <a:spAutoFit/>
          </a:bodyPr>
          <a:lstStyle/>
          <a:p>
            <a:pPr defTabSz="914259"/>
            <a:r>
              <a:rPr lang="en-US" sz="2800" b="1" dirty="0">
                <a:solidFill>
                  <a:srgbClr val="FF0000"/>
                </a:solidFill>
                <a:latin typeface="Calibri"/>
              </a:rPr>
              <a:t>= 3/5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21371" y="6000690"/>
            <a:ext cx="3236784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“Frequency of heads”</a:t>
            </a:r>
          </a:p>
        </p:txBody>
      </p:sp>
    </p:spTree>
    <p:extLst>
      <p:ext uri="{BB962C8B-B14F-4D97-AF65-F5344CB8AC3E}">
        <p14:creationId xmlns:p14="http://schemas.microsoft.com/office/powerpoint/2010/main" val="175025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1471913" y="2057400"/>
            <a:ext cx="5705524" cy="2514600"/>
            <a:chOff x="1471911" y="2667000"/>
            <a:chExt cx="5705523" cy="2514600"/>
          </a:xfrm>
        </p:grpSpPr>
        <p:pic>
          <p:nvPicPr>
            <p:cNvPr id="23" name="Picture 74" descr="webpages"/>
            <p:cNvPicPr>
              <a:picLocks noChangeAspect="1" noChangeArrowheads="1"/>
            </p:cNvPicPr>
            <p:nvPr/>
          </p:nvPicPr>
          <p:blipFill>
            <a:blip r:embed="rId4" cstate="print"/>
            <a:srcRect b="43373"/>
            <a:stretch>
              <a:fillRect/>
            </a:stretch>
          </p:blipFill>
          <p:spPr bwMode="auto">
            <a:xfrm>
              <a:off x="1606236" y="2667000"/>
              <a:ext cx="3118164" cy="1968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ight Arrow 23"/>
            <p:cNvSpPr/>
            <p:nvPr/>
          </p:nvSpPr>
          <p:spPr>
            <a:xfrm>
              <a:off x="5334000" y="3555684"/>
              <a:ext cx="304800" cy="228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38659" y="3174684"/>
              <a:ext cx="9682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sz="2000" dirty="0">
                  <a:solidFill>
                    <a:srgbClr val="0000FF"/>
                  </a:solidFill>
                  <a:latin typeface="Calibri"/>
                </a:rPr>
                <a:t>Sports</a:t>
              </a:r>
            </a:p>
            <a:p>
              <a:pPr defTabSz="914259"/>
              <a:r>
                <a:rPr lang="en-US" sz="2000" dirty="0">
                  <a:solidFill>
                    <a:srgbClr val="0000FF"/>
                  </a:solidFill>
                  <a:latin typeface="Calibri"/>
                </a:rPr>
                <a:t>Science</a:t>
              </a:r>
            </a:p>
            <a:p>
              <a:pPr defTabSz="914259"/>
              <a:r>
                <a:rPr lang="en-US" sz="2000" dirty="0">
                  <a:solidFill>
                    <a:srgbClr val="0000FF"/>
                  </a:solidFill>
                  <a:latin typeface="Calibri"/>
                </a:rPr>
                <a:t>News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471911" y="4711543"/>
              <a:ext cx="307788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defTabSz="914259"/>
              <a:r>
                <a:rPr lang="en-US" sz="2400" b="1" dirty="0">
                  <a:solidFill>
                    <a:srgbClr val="FF0000"/>
                  </a:solidFill>
                  <a:latin typeface="Calibri"/>
                </a:rPr>
                <a:t>Input feature vector, X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05318" y="4719935"/>
              <a:ext cx="117211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defTabSz="914259"/>
              <a:r>
                <a:rPr lang="en-US" sz="2400" b="1" dirty="0">
                  <a:solidFill>
                    <a:srgbClr val="0000FF"/>
                  </a:solidFill>
                  <a:latin typeface="Calibri"/>
                </a:rPr>
                <a:t>Label, Y</a:t>
              </a: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33401" y="1447805"/>
            <a:ext cx="762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 marL="457130" indent="-457130" defTabSz="914259">
              <a:tabLst>
                <a:tab pos="4914147" algn="l"/>
              </a:tabLst>
            </a:pPr>
            <a:r>
              <a:rPr lang="en-US" sz="2400" u="sng" dirty="0">
                <a:solidFill>
                  <a:prstClr val="black"/>
                </a:solidFill>
                <a:latin typeface="Calibri"/>
              </a:rPr>
              <a:t>Goal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</a:t>
            </a:r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133600" y="1579185"/>
            <a:ext cx="5177546" cy="272159"/>
          </a:xfrm>
          <a:prstGeom prst="rect">
            <a:avLst/>
          </a:prstGeom>
          <a:noFill/>
          <a:ln/>
          <a:effectLst/>
        </p:spPr>
      </p:pic>
      <p:sp>
        <p:nvSpPr>
          <p:cNvPr id="28" name="Rectangle 27"/>
          <p:cNvSpPr/>
          <p:nvPr/>
        </p:nvSpPr>
        <p:spPr>
          <a:xfrm>
            <a:off x="6019800" y="1447801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4648200"/>
            <a:ext cx="8839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In general: label Y can belong to more than two classes</a:t>
            </a: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                    X is multi-dimensional (many features represent an input)</a:t>
            </a:r>
          </a:p>
          <a:p>
            <a:pPr defTabSz="914259"/>
            <a:endParaRPr lang="en-US" sz="8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But lets start with a simple case: </a:t>
            </a: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	     label Y is binary (either “Sports” or “Science”)</a:t>
            </a: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	     X is frequency of word “play” = count/total length of document</a:t>
            </a:r>
          </a:p>
        </p:txBody>
      </p:sp>
    </p:spTree>
    <p:extLst>
      <p:ext uri="{BB962C8B-B14F-4D97-AF65-F5344CB8AC3E}">
        <p14:creationId xmlns:p14="http://schemas.microsoft.com/office/powerpoint/2010/main" val="180727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Multinomial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 fontScale="85000" lnSpcReduction="20000"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   Data, D = rolls of a dice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P(1)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 P(2)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…, P(6) = 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	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+….+p</a:t>
            </a:r>
            <a:r>
              <a:rPr lang="en-US" sz="32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= 1</a:t>
            </a:r>
            <a:endParaRPr lang="en-US" sz="3200" baseline="-250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Rolls are </a:t>
            </a:r>
            <a:r>
              <a:rPr lang="en-US" sz="32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32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according to Multinomial(</a:t>
            </a:r>
            <a:r>
              <a:rPr lang="en-US" sz="2800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) distribution where </a:t>
            </a: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r>
              <a:rPr lang="en-US" sz="3200" u="sng" dirty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3200" u="sng" dirty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3200" u="sng" dirty="0">
                <a:solidFill>
                  <a:prstClr val="black"/>
                </a:solidFill>
                <a:latin typeface="Calibri"/>
              </a:rPr>
              <a:t> that maximizes the probability of observed data</a:t>
            </a:r>
          </a:p>
        </p:txBody>
      </p:sp>
      <p:pic>
        <p:nvPicPr>
          <p:cNvPr id="10" name="Picture 13" descr="Dice"/>
          <p:cNvPicPr>
            <a:picLocks noChangeAspect="1" noChangeArrowheads="1"/>
          </p:cNvPicPr>
          <p:nvPr/>
        </p:nvPicPr>
        <p:blipFill>
          <a:blip r:embed="rId2" cstate="print"/>
          <a:srcRect l="45454" t="18182" b="27273"/>
          <a:stretch>
            <a:fillRect/>
          </a:stretch>
        </p:blipFill>
        <p:spPr bwMode="auto">
          <a:xfrm>
            <a:off x="6781800" y="152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 rot="19249760">
            <a:off x="6444619" y="2308137"/>
            <a:ext cx="609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81400" y="4814255"/>
            <a:ext cx="2544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914259"/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q = {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>
                <a:solidFill>
                  <a:prstClr val="black"/>
                </a:solidFill>
                <a:latin typeface="Symbol" pitchFamily="18" charset="2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>
                <a:solidFill>
                  <a:prstClr val="black"/>
                </a:solidFill>
                <a:latin typeface="Symbol" pitchFamily="1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… 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</a:t>
            </a:r>
            <a:endParaRPr lang="en-US" sz="2400" dirty="0">
              <a:solidFill>
                <a:prstClr val="black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656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3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Choose </a:t>
            </a:r>
            <a:r>
              <a:rPr lang="en-US" sz="2800" dirty="0">
                <a:sym typeface="Symbol" pitchFamily="48" charset="2"/>
              </a:rPr>
              <a:t></a:t>
            </a:r>
            <a:r>
              <a:rPr lang="en-US" sz="2800" dirty="0"/>
              <a:t> that maximizes the probability of observed data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MLE of probability of </a:t>
            </a:r>
            <a:r>
              <a:rPr lang="en-US" sz="2800" dirty="0" smtClean="0"/>
              <a:t>rolls:</a:t>
            </a:r>
            <a:endParaRPr lang="en-US" sz="2800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rcRect b="46582"/>
          <a:stretch>
            <a:fillRect/>
          </a:stretch>
        </p:blipFill>
        <p:spPr bwMode="auto">
          <a:xfrm>
            <a:off x="1676400" y="2602783"/>
            <a:ext cx="6013820" cy="750019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 cstate="print"/>
          <a:srcRect r="52690"/>
          <a:stretch/>
        </p:blipFill>
        <p:spPr bwMode="auto">
          <a:xfrm>
            <a:off x="1066800" y="4259262"/>
            <a:ext cx="162603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38200" y="6243949"/>
            <a:ext cx="3131055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“Frequency of roll y”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181600"/>
            <a:ext cx="3441700" cy="10414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335462"/>
            <a:ext cx="3911600" cy="45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5029200"/>
            <a:ext cx="25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Rolls that turn up 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400" y="5791200"/>
            <a:ext cx="280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Total number of rolls</a:t>
            </a: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4267200" y="5260033"/>
            <a:ext cx="762000" cy="7396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 flipV="1">
            <a:off x="4648200" y="5943600"/>
            <a:ext cx="457200" cy="7843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4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Back to Naïve Bayes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013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Naïve Bayes with discrete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defPPr>
              <a:defRPr lang="en-US"/>
            </a:defPPr>
            <a:lvl1pPr marL="0" algn="r" defTabSz="914259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3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9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80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8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9" algn="l" defTabSz="91425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Discrete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- one probability value for each y, pixel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black-white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8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7400" y="12703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d binary features (black 1 or white 0)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biLevel thresh="50000"/>
          </a:blip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0010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  <p:bldP spid="1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3962400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822555"/>
            <a:ext cx="4196138" cy="82481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85361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with Naïve 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0850" y="1828800"/>
            <a:ext cx="820595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1: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Usually, features are not conditionally independent: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Nonetheless, NB is the single most used classifier particularly   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when data is limited, works well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Issue 2: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Typically use MAP estimates instead of MLE since insufficient data may cause MLE to be zero.</a:t>
            </a:r>
            <a:endParaRPr lang="en-US" sz="2400" b="1" u="sng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20670" y="2514600"/>
            <a:ext cx="4225196" cy="64849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67215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Insufficient data for MLE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526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if you never see a training instance where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=a when Y=b?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e.g., b={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SpamEmail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}, a ={‘Earn’}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 a | Y = b) = 0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Thus, no matter what the values 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,…,X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take:</a:t>
            </a:r>
          </a:p>
          <a:p>
            <a:pPr marL="342900" indent="-342900" defTabSz="914400">
              <a:lnSpc>
                <a:spcPct val="1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What now???</a:t>
            </a:r>
          </a:p>
          <a:p>
            <a:pPr marL="742950" lvl="1" indent="-285750" defTabSz="91440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22808" y="4724400"/>
            <a:ext cx="5668481" cy="65807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391400" y="4800600"/>
            <a:ext cx="563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= 0</a:t>
            </a: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print"/>
          <a:srcRect l="45217" t="13255" r="48025" b="64273"/>
          <a:stretch/>
        </p:blipFill>
        <p:spPr bwMode="auto">
          <a:xfrm>
            <a:off x="1761547" y="4738131"/>
            <a:ext cx="283550" cy="185358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4419600" y="4800600"/>
            <a:ext cx="382352" cy="16385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 cstate="print"/>
          <a:srcRect l="42863" t="15862" r="48025" b="64273"/>
          <a:stretch/>
        </p:blipFill>
        <p:spPr bwMode="auto">
          <a:xfrm>
            <a:off x="6385793" y="4779020"/>
            <a:ext cx="382352" cy="16385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30029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5029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Maximum A Posteriori </a:t>
            </a:r>
            <a:r>
              <a:rPr lang="en-US" sz="2400" dirty="0" smtClean="0">
                <a:solidFill>
                  <a:srgbClr val="C00000"/>
                </a:solidFill>
              </a:rPr>
              <a:t>(MAP) Estimates </a:t>
            </a:r>
            <a:r>
              <a:rPr lang="en-US" sz="2400" dirty="0" smtClean="0">
                <a:solidFill>
                  <a:srgbClr val="C00000"/>
                </a:solidFill>
              </a:rPr>
              <a:t>– add m “virtual” </a:t>
            </a:r>
            <a:r>
              <a:rPr lang="en-US" sz="2400" dirty="0" err="1" smtClean="0">
                <a:solidFill>
                  <a:srgbClr val="C00000"/>
                </a:solidFill>
              </a:rPr>
              <a:t>datapts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sz="2400" dirty="0" smtClean="0"/>
              <a:t>Assume priors 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lnSpc>
                <a:spcPct val="170000"/>
              </a:lnSpc>
              <a:buNone/>
            </a:pPr>
            <a:r>
              <a:rPr lang="en-US" sz="2400" dirty="0" smtClean="0"/>
              <a:t>MAP Estimate</a:t>
            </a:r>
          </a:p>
          <a:p>
            <a:pPr lvl="1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Now, even if you never observe a class/feature posterior probability never zero.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71457" y="4191000"/>
            <a:ext cx="7723655" cy="69229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r="37740"/>
          <a:stretch>
            <a:fillRect/>
          </a:stretch>
        </p:blipFill>
        <p:spPr bwMode="auto">
          <a:xfrm>
            <a:off x="2133600" y="3161496"/>
            <a:ext cx="1295400" cy="64841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r="34182"/>
          <a:stretch>
            <a:fillRect/>
          </a:stretch>
        </p:blipFill>
        <p:spPr bwMode="auto">
          <a:xfrm>
            <a:off x="4815224" y="3161496"/>
            <a:ext cx="2347576" cy="648504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574972" y="5007114"/>
            <a:ext cx="2136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# virtual examples </a:t>
            </a:r>
          </a:p>
          <a:p>
            <a:pPr defTabSz="914259"/>
            <a:r>
              <a:rPr lang="en-US" sz="2000" dirty="0">
                <a:solidFill>
                  <a:srgbClr val="C00000"/>
                </a:solidFill>
                <a:latin typeface="Calibri"/>
              </a:rPr>
              <a:t>with Y = b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6934199" y="4332515"/>
            <a:ext cx="228601" cy="1295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99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Max A Posteriori (MAP)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Justification for adding virtual examples</a:t>
            </a:r>
          </a:p>
          <a:p>
            <a:r>
              <a:rPr lang="en-US" sz="2400" dirty="0" smtClean="0"/>
              <a:t>Assume a prior distribution for </a:t>
            </a:r>
            <a:r>
              <a:rPr lang="en-US" sz="2400" dirty="0" smtClean="0"/>
              <a:t>parameters </a:t>
            </a:r>
            <a:r>
              <a:rPr lang="en-US" sz="2400" dirty="0" smtClean="0">
                <a:sym typeface="Symbol" pitchFamily="48" charset="2"/>
              </a:rPr>
              <a:t> </a:t>
            </a:r>
            <a:r>
              <a:rPr lang="en-US" sz="2400" dirty="0" smtClean="0">
                <a:sym typeface="Symbol" pitchFamily="48" charset="2"/>
              </a:rPr>
              <a:t>(reflects prior belief in what values  is likely to take)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4648200"/>
            <a:ext cx="85344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14619" y="5678079"/>
            <a:ext cx="4762381" cy="102752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9004" y="2895600"/>
            <a:ext cx="6108596" cy="1981200"/>
          </a:xfrm>
          <a:prstGeom prst="rect">
            <a:avLst/>
          </a:prstGeom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4" cstate="print"/>
          <a:srcRect r="82212" b="52669"/>
          <a:stretch/>
        </p:blipFill>
        <p:spPr bwMode="auto">
          <a:xfrm>
            <a:off x="6526501" y="4572000"/>
            <a:ext cx="581679" cy="33393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6861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0761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Classification</a:t>
            </a:r>
            <a:endParaRPr lang="en-US" dirty="0"/>
          </a:p>
        </p:txBody>
      </p:sp>
      <p:grpSp>
        <p:nvGrpSpPr>
          <p:cNvPr id="5" name="Group 302"/>
          <p:cNvGrpSpPr>
            <a:grpSpLocks/>
          </p:cNvGrpSpPr>
          <p:nvPr/>
        </p:nvGrpSpPr>
        <p:grpSpPr bwMode="auto">
          <a:xfrm>
            <a:off x="3111870" y="2819400"/>
            <a:ext cx="3276600" cy="152400"/>
            <a:chOff x="1872" y="2890"/>
            <a:chExt cx="2064" cy="96"/>
          </a:xfrm>
        </p:grpSpPr>
        <p:sp>
          <p:nvSpPr>
            <p:cNvPr id="6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67492" y="1981200"/>
            <a:ext cx="914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Sports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3822" y="1438167"/>
            <a:ext cx="104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alibri"/>
              </a:rPr>
              <a:t>Science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054223" y="1776564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321"/>
          <p:cNvGrpSpPr>
            <a:grpSpLocks/>
          </p:cNvGrpSpPr>
          <p:nvPr/>
        </p:nvGrpSpPr>
        <p:grpSpPr bwMode="auto">
          <a:xfrm>
            <a:off x="3066203" y="1756394"/>
            <a:ext cx="3276600" cy="0"/>
            <a:chOff x="2497137" y="4419600"/>
            <a:chExt cx="3276600" cy="0"/>
          </a:xfrm>
        </p:grpSpPr>
        <p:sp>
          <p:nvSpPr>
            <p:cNvPr id="14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4402358" y="16992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021358" y="16878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564158" y="16878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259358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716558" y="1691736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3106958" y="16802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088158" y="16802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4242404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802353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4924317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240558" y="16917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45358" y="16917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71204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76927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392958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762517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554758" y="16992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4200" y="2209800"/>
            <a:ext cx="3357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X, frequency of word “play”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770426" y="1764268"/>
            <a:ext cx="52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low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47026" y="1764268"/>
            <a:ext cx="58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high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407867" y="2667000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57200" y="3600034"/>
            <a:ext cx="838200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Model X and Y as random variables with joint distribution P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XY</a:t>
            </a:r>
          </a:p>
          <a:p>
            <a:pPr defTabSz="914259"/>
            <a:endParaRPr lang="en-US" sz="2200" baseline="-25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Training data {X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 Y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}</a:t>
            </a:r>
            <a:r>
              <a:rPr lang="en-US" sz="2200" baseline="30000" dirty="0" err="1">
                <a:solidFill>
                  <a:prstClr val="black"/>
                </a:solidFill>
                <a:latin typeface="Calibri"/>
              </a:rPr>
              <a:t>n</a:t>
            </a:r>
            <a:r>
              <a:rPr lang="en-US" sz="22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=1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~ </a:t>
            </a:r>
            <a:r>
              <a:rPr lang="en-US" sz="2200" dirty="0" err="1">
                <a:solidFill>
                  <a:prstClr val="black"/>
                </a:solidFill>
                <a:latin typeface="Calibri"/>
              </a:rPr>
              <a:t>iid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(</a:t>
            </a:r>
            <a:r>
              <a:rPr lang="en-US" sz="2200" u="sng" dirty="0">
                <a:solidFill>
                  <a:prstClr val="black"/>
                </a:solidFill>
                <a:latin typeface="Calibri"/>
              </a:rPr>
              <a:t>independent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sz="2200" u="sng" dirty="0">
                <a:solidFill>
                  <a:prstClr val="black"/>
                </a:solidFill>
                <a:latin typeface="Calibri"/>
              </a:rPr>
              <a:t>identically </a:t>
            </a:r>
            <a:r>
              <a:rPr lang="en-US" sz="2200" u="sng" dirty="0" smtClean="0">
                <a:solidFill>
                  <a:prstClr val="black"/>
                </a:solidFill>
                <a:latin typeface="Calibri"/>
              </a:rPr>
              <a:t>distributed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)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samples from P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XY</a:t>
            </a:r>
          </a:p>
          <a:p>
            <a:pPr defTabSz="914259"/>
            <a:endParaRPr lang="en-US" sz="2200" baseline="-25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data {X,Y} ~ </a:t>
            </a:r>
            <a:r>
              <a:rPr lang="en-US" sz="2200" dirty="0" err="1">
                <a:solidFill>
                  <a:prstClr val="black"/>
                </a:solidFill>
                <a:latin typeface="Calibri"/>
              </a:rPr>
              <a:t>iid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sample from P</a:t>
            </a:r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XY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200" baseline="-25000" dirty="0">
                <a:solidFill>
                  <a:prstClr val="black"/>
                </a:solidFill>
                <a:latin typeface="Calibri"/>
              </a:rPr>
              <a:t>  </a:t>
            </a: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Training and test data are independent draws from </a:t>
            </a:r>
            <a:r>
              <a:rPr lang="en-US" sz="2200" b="1" u="sng" dirty="0">
                <a:solidFill>
                  <a:prstClr val="black"/>
                </a:solidFill>
                <a:latin typeface="Calibri"/>
              </a:rPr>
              <a:t>same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distribution</a:t>
            </a: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7315200" y="2133600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73152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4114800" y="168838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7327180" y="269527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519732" y="2502618"/>
            <a:ext cx="1471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document</a:t>
            </a:r>
          </a:p>
        </p:txBody>
      </p:sp>
    </p:spTree>
    <p:extLst>
      <p:ext uri="{BB962C8B-B14F-4D97-AF65-F5344CB8AC3E}">
        <p14:creationId xmlns:p14="http://schemas.microsoft.com/office/powerpoint/2010/main" val="374840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81" grpId="0" animBg="1"/>
      <p:bldP spid="82" grpId="0" animBg="1"/>
      <p:bldP spid="8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Picture 6" descr="beta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874520"/>
            <a:ext cx="3291840" cy="2468880"/>
          </a:xfrm>
          <a:prstGeom prst="rect">
            <a:avLst/>
          </a:prstGeom>
          <a:noFill/>
        </p:spPr>
      </p:pic>
      <p:pic>
        <p:nvPicPr>
          <p:cNvPr id="6" name="Picture 7" descr="beta30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110" y="4389120"/>
            <a:ext cx="3294890" cy="2468880"/>
          </a:xfrm>
          <a:prstGeom prst="rect">
            <a:avLst/>
          </a:prstGeom>
          <a:noFill/>
        </p:spPr>
      </p:pic>
      <p:pic>
        <p:nvPicPr>
          <p:cNvPr id="7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874520"/>
            <a:ext cx="3294890" cy="2468880"/>
          </a:xfrm>
          <a:prstGeom prst="rect">
            <a:avLst/>
          </a:prstGeom>
          <a:noFill/>
        </p:spPr>
      </p:pic>
      <p:pic>
        <p:nvPicPr>
          <p:cNvPr id="8" name="Picture 9" descr="beta3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1176" y="4389120"/>
            <a:ext cx="3294890" cy="2468880"/>
          </a:xfrm>
          <a:prstGeom prst="rect">
            <a:avLst/>
          </a:prstGeom>
          <a:noFill/>
        </p:spPr>
      </p:pic>
      <p:pic>
        <p:nvPicPr>
          <p:cNvPr id="9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 l="67803"/>
          <a:stretch>
            <a:fillRect/>
          </a:stretch>
        </p:blipFill>
        <p:spPr bwMode="auto">
          <a:xfrm>
            <a:off x="533400" y="1219200"/>
            <a:ext cx="182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124380" y="1382489"/>
            <a:ext cx="5562420" cy="430887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More concentrated as values of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H</a:t>
            </a:r>
            <a:r>
              <a:rPr lang="en-US" sz="2200" dirty="0">
                <a:solidFill>
                  <a:srgbClr val="0000FF"/>
                </a:solidFill>
              </a:rPr>
              <a:t>, </a:t>
            </a:r>
            <a:r>
              <a:rPr lang="en-US" sz="2200" dirty="0" err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0000FF"/>
                </a:solidFill>
              </a:rPr>
              <a:t>T</a:t>
            </a:r>
            <a:r>
              <a:rPr lang="en-US" sz="2200" dirty="0">
                <a:solidFill>
                  <a:srgbClr val="0000FF"/>
                </a:solidFill>
              </a:rPr>
              <a:t> increase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9400" y="4317539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7685" y="4317885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3010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20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conjugate prior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6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 r="7586"/>
          <a:stretch>
            <a:fillRect/>
          </a:stretch>
        </p:blipFill>
        <p:spPr bwMode="auto">
          <a:xfrm>
            <a:off x="0" y="2209800"/>
            <a:ext cx="2819400" cy="2286000"/>
          </a:xfrm>
          <a:prstGeom prst="rect">
            <a:avLst/>
          </a:prstGeom>
          <a:noFill/>
        </p:spPr>
      </p:pic>
      <p:pic>
        <p:nvPicPr>
          <p:cNvPr id="7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785650" y="1389062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96462" y="1649699"/>
            <a:ext cx="4814138" cy="299973"/>
          </a:xfrm>
          <a:prstGeom prst="rect">
            <a:avLst/>
          </a:prstGeom>
          <a:noFill/>
          <a:ln/>
          <a:effectLst/>
        </p:spPr>
      </p:pic>
      <p:sp>
        <p:nvSpPr>
          <p:cNvPr id="9" name="Right Arrow 8"/>
          <p:cNvSpPr/>
          <p:nvPr/>
        </p:nvSpPr>
        <p:spPr>
          <a:xfrm>
            <a:off x="2819400" y="3154680"/>
            <a:ext cx="4572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" y="1652751"/>
            <a:ext cx="572910" cy="26608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9" descr="beta3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2240280"/>
            <a:ext cx="3050824" cy="2286000"/>
          </a:xfrm>
          <a:prstGeom prst="rect">
            <a:avLst/>
          </a:prstGeom>
          <a:noFill/>
        </p:spPr>
      </p:pic>
      <p:pic>
        <p:nvPicPr>
          <p:cNvPr id="13" name="Picture 7" descr="beta30-20"/>
          <p:cNvPicPr>
            <a:picLocks noChangeAspect="1" noChangeArrowheads="1"/>
          </p:cNvPicPr>
          <p:nvPr/>
        </p:nvPicPr>
        <p:blipFill>
          <a:blip r:embed="rId10" cstate="print"/>
          <a:srcRect r="7586"/>
          <a:stretch>
            <a:fillRect/>
          </a:stretch>
        </p:blipFill>
        <p:spPr bwMode="auto">
          <a:xfrm>
            <a:off x="6324600" y="2240280"/>
            <a:ext cx="2819400" cy="2286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61999" y="5685946"/>
            <a:ext cx="7848601" cy="830983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As </a:t>
            </a:r>
            <a:r>
              <a:rPr lang="en-US" sz="2400" i="1" dirty="0">
                <a:solidFill>
                  <a:srgbClr val="C00000"/>
                </a:solidFill>
              </a:rPr>
              <a:t>n</a:t>
            </a:r>
            <a:r>
              <a:rPr lang="en-US" sz="2400" dirty="0">
                <a:solidFill>
                  <a:srgbClr val="C00000"/>
                </a:solidFill>
              </a:rPr>
              <a:t> =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H</a:t>
            </a:r>
            <a:r>
              <a:rPr lang="en-US" sz="2400" dirty="0">
                <a:solidFill>
                  <a:srgbClr val="C00000"/>
                </a:solidFill>
              </a:rPr>
              <a:t> + </a:t>
            </a:r>
            <a:r>
              <a:rPr lang="en-US" sz="2400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srgbClr val="C00000"/>
                </a:solidFill>
              </a:rPr>
              <a:t>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increases, posterior distribution becomes more concentrated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2208" y="2141148"/>
            <a:ext cx="7579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Beta(2,3)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467600" y="2141494"/>
            <a:ext cx="913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Beta(20,30)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591375" y="4751783"/>
            <a:ext cx="26160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After observing 1 Tail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896543" y="4628672"/>
            <a:ext cx="1954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observing 18 Heads and 28 Tails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9915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Bernoulli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>
            <a:lvl1pPr marL="342848" indent="-342848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6" indent="-285707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2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5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8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1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44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75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03" indent="-228564" algn="l" defTabSz="9142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Choose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Symbol" pitchFamily="48" charset="2"/>
              </a:rPr>
              <a:t>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that maximizes a posterior probability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MAP estimate of probability of head:</a:t>
            </a: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Equivalent to adding extra coin flips (β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H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- 1 heads, β</a:t>
            </a:r>
            <a:r>
              <a:rPr lang="en-US" sz="2400" baseline="-25000" dirty="0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- 1 tails)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9356" y="4702314"/>
            <a:ext cx="1603644" cy="707886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Mode of Beta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distribution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0" y="4756457"/>
            <a:ext cx="5008422" cy="702936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905000" y="1828800"/>
            <a:ext cx="5067182" cy="109328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828802" y="4249740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 l="62436"/>
          <a:stretch>
            <a:fillRect/>
          </a:stretch>
        </p:blipFill>
        <p:spPr bwMode="auto">
          <a:xfrm>
            <a:off x="2895600" y="3429000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262350" y="3692689"/>
            <a:ext cx="572910" cy="266080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1025680" y="61722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420" y="3604826"/>
            <a:ext cx="281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Count of H/T simply get added to parameters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510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vs.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86348" y="2575606"/>
            <a:ext cx="3685853" cy="54859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514600" y="4724403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71389" y="5324949"/>
            <a:ext cx="3283074" cy="465027"/>
          </a:xfrm>
          <a:prstGeom prst="rect">
            <a:avLst/>
          </a:prstGeom>
          <a:noFill/>
          <a:ln/>
          <a:effectLst/>
        </p:spPr>
      </p:pic>
      <p:sp>
        <p:nvSpPr>
          <p:cNvPr id="19" name="TextBox 18"/>
          <p:cNvSpPr txBox="1"/>
          <p:nvPr/>
        </p:nvSpPr>
        <p:spPr>
          <a:xfrm>
            <a:off x="545054" y="6091535"/>
            <a:ext cx="4179349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When is MAP same as MLE?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531940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Likelihood estimation (MLE)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maximizes the probability of observed data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Maximum </a:t>
            </a:r>
            <a:r>
              <a:rPr lang="en-US" sz="2400" i="1" kern="0" dirty="0">
                <a:solidFill>
                  <a:prstClr val="black"/>
                </a:solidFill>
                <a:latin typeface="Calibri"/>
              </a:rPr>
              <a:t>a posteriori</a:t>
            </a:r>
            <a:r>
              <a:rPr lang="en-US" sz="2400" kern="0" dirty="0">
                <a:solidFill>
                  <a:prstClr val="black"/>
                </a:solidFill>
                <a:latin typeface="Calibri"/>
              </a:rPr>
              <a:t> (MAP) estimation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r>
              <a:rPr lang="en-US" sz="2400" kern="0" dirty="0">
                <a:solidFill>
                  <a:prstClr val="black"/>
                </a:solidFill>
                <a:latin typeface="Calibri"/>
              </a:rPr>
              <a:t>	Choose value that is most probable given observed data and prior belief</a:t>
            </a: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70000"/>
              <a:defRPr/>
            </a:pPr>
            <a:endParaRPr lang="en-US" sz="2400" kern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45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learn parameters from data?</a:t>
            </a:r>
            <a:br>
              <a:rPr lang="en-US" dirty="0" smtClean="0"/>
            </a:br>
            <a:r>
              <a:rPr lang="en-US" dirty="0" smtClean="0"/>
              <a:t>MLE, MAP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(Continuous case)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47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with continuous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Training Data:</a:t>
            </a: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 smtClean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buFont typeface="Arial" pitchFamily="34" charset="0"/>
              <a:buNone/>
            </a:pPr>
            <a:endParaRPr lang="en-US" sz="2400" b="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Gaussian Naïve Bayes model:</a:t>
            </a: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57200" y="5304472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P(Y = y) =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all y in 0, 1, 2, …, 9	           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…, 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(sum to 1)</a:t>
            </a:r>
          </a:p>
          <a:p>
            <a:pPr defTabSz="914259">
              <a:spcBef>
                <a:spcPct val="50000"/>
              </a:spcBef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P(X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|Y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y) ~ N(μ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baseline="-2500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i 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(y)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for each y and each pixel i	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88342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9200" y="27432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greyscale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    images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9200" y="4110335"/>
            <a:ext cx="142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… n labels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063" y="274320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Input, 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0600" y="41103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Label, 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127033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Each image represented as a vector of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intensity values at the d pixels (features)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90800"/>
            <a:ext cx="1123654" cy="124332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51354" y="41103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3185" y="2967335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1780" t="25670" r="69508" b="67729"/>
          <a:stretch/>
        </p:blipFill>
        <p:spPr>
          <a:xfrm>
            <a:off x="3657600" y="2590800"/>
            <a:ext cx="914400" cy="8897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2093" t="16289" r="69195" b="77110"/>
          <a:stretch/>
        </p:blipFill>
        <p:spPr>
          <a:xfrm>
            <a:off x="2667000" y="2570694"/>
            <a:ext cx="935062" cy="90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1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/>
      <p:bldP spid="2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2667000" y="2133600"/>
            <a:ext cx="4876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 Data, D =</a:t>
            </a: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Parameters:  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– mean,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s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- variance</a:t>
            </a:r>
            <a:endParaRPr lang="en-US" sz="2400" dirty="0">
              <a:solidFill>
                <a:prstClr val="black"/>
              </a:solidFill>
              <a:latin typeface="Symbol" pitchFamily="48" charset="2"/>
              <a:sym typeface="Symbol" pitchFamily="48" charset="2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Sleep hrs are </a:t>
            </a:r>
            <a:r>
              <a:rPr lang="en-US" sz="2400" b="1" dirty="0" err="1">
                <a:solidFill>
                  <a:srgbClr val="C00000"/>
                </a:solidFill>
                <a:latin typeface="Calibri"/>
              </a:rPr>
              <a:t>i.i.d</a:t>
            </a:r>
            <a:r>
              <a:rPr lang="en-US" sz="2400" b="1" dirty="0">
                <a:solidFill>
                  <a:srgbClr val="C00000"/>
                </a:solidFill>
                <a:latin typeface="Calibri"/>
              </a:rPr>
              <a:t>.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Independent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events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>
                <a:solidFill>
                  <a:srgbClr val="C00000"/>
                </a:solidFill>
                <a:latin typeface="Calibri"/>
              </a:rPr>
              <a:t>Identically distributed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according to Gaussian distribution</a:t>
            </a: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742836" lvl="1" indent="-285707" defTabSz="914259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  <a:p>
            <a:pPr marL="342848" indent="-342848" defTabSz="914259">
              <a:lnSpc>
                <a:spcPct val="110000"/>
              </a:lnSpc>
              <a:spcBef>
                <a:spcPct val="20000"/>
              </a:spcBef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81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038601" y="206791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76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181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102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67401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770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648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29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086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05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71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19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61778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99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941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5</a:t>
            </a:r>
          </a:p>
        </p:txBody>
      </p:sp>
      <p:sp>
        <p:nvSpPr>
          <p:cNvPr id="29" name="Freeform 28"/>
          <p:cNvSpPr/>
          <p:nvPr/>
        </p:nvSpPr>
        <p:spPr>
          <a:xfrm>
            <a:off x="2659117" y="1415394"/>
            <a:ext cx="4855780" cy="634124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052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9400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9515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7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95999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08714" y="2286001"/>
            <a:ext cx="303486" cy="373659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b="1" dirty="0">
                <a:solidFill>
                  <a:srgbClr val="C00000"/>
                </a:solidFill>
                <a:latin typeface="Calibri"/>
              </a:rPr>
              <a:t>9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67600" y="2209800"/>
            <a:ext cx="1319144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srgbClr val="C00000"/>
                </a:solidFill>
                <a:latin typeface="Calibri"/>
              </a:rPr>
              <a:t>Sleep hrs</a:t>
            </a:r>
          </a:p>
        </p:txBody>
      </p:sp>
    </p:spTree>
    <p:extLst>
      <p:ext uri="{BB962C8B-B14F-4D97-AF65-F5344CB8AC3E}">
        <p14:creationId xmlns:p14="http://schemas.microsoft.com/office/powerpoint/2010/main" val="221131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313728"/>
            <a:ext cx="9144000" cy="5544273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28" y="4063305"/>
            <a:ext cx="959372" cy="7372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45376" t="46460" r="10785" b="36338"/>
          <a:stretch/>
        </p:blipFill>
        <p:spPr>
          <a:xfrm>
            <a:off x="4526235" y="3840432"/>
            <a:ext cx="4008545" cy="953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44875" t="65446" r="11286" b="17352"/>
          <a:stretch/>
        </p:blipFill>
        <p:spPr>
          <a:xfrm>
            <a:off x="4788778" y="4876800"/>
            <a:ext cx="4008545" cy="95373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5165377"/>
            <a:ext cx="1295400" cy="70202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Maximum Likelihood Estimation (MLE)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56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MLE for Gaussian mean and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Note:</a:t>
            </a:r>
            <a:r>
              <a:rPr lang="en-US" dirty="0" smtClean="0"/>
              <a:t> MLE for the variance of a Gaussian is </a:t>
            </a:r>
            <a:r>
              <a:rPr lang="en-US" b="1" dirty="0" smtClean="0"/>
              <a:t>biased</a:t>
            </a:r>
          </a:p>
          <a:p>
            <a:pPr lvl="1"/>
            <a:r>
              <a:rPr lang="en-US" dirty="0" smtClean="0"/>
              <a:t>Expected result of estimation is </a:t>
            </a:r>
            <a:r>
              <a:rPr lang="en-US" b="1" dirty="0" smtClean="0"/>
              <a:t>not </a:t>
            </a:r>
            <a:r>
              <a:rPr lang="en-US" dirty="0" smtClean="0"/>
              <a:t>true parameter! </a:t>
            </a:r>
          </a:p>
          <a:p>
            <a:pPr lvl="1"/>
            <a:r>
              <a:rPr lang="en-US" dirty="0" smtClean="0"/>
              <a:t>Unbiased variance estimator: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07172" y="1493840"/>
            <a:ext cx="4509044" cy="2384773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325105" y="5781678"/>
            <a:ext cx="4932195" cy="87605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81471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492" y="1981200"/>
            <a:ext cx="914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008A3E"/>
                </a:solidFill>
                <a:latin typeface="Calibri"/>
              </a:rPr>
              <a:t>Sports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3822" y="1438167"/>
            <a:ext cx="104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srgbClr val="FF0000"/>
                </a:solidFill>
                <a:latin typeface="Calibri"/>
              </a:rPr>
              <a:t>Science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22130" y="3733800"/>
            <a:ext cx="4842640" cy="1870772"/>
            <a:chOff x="2209800" y="3733800"/>
            <a:chExt cx="4842640" cy="1870772"/>
          </a:xfrm>
        </p:grpSpPr>
        <p:pic>
          <p:nvPicPr>
            <p:cNvPr id="38" name="Picture 37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rcRect l="33996" r="35407" b="53149"/>
            <a:stretch>
              <a:fillRect/>
            </a:stretch>
          </p:blipFill>
          <p:spPr bwMode="auto">
            <a:xfrm>
              <a:off x="2209800" y="3733800"/>
              <a:ext cx="1371600" cy="30480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9" name="Picture 38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5" cstate="print"/>
            <a:srcRect l="33996" r="35407" b="53149"/>
            <a:stretch>
              <a:fillRect/>
            </a:stretch>
          </p:blipFill>
          <p:spPr bwMode="auto">
            <a:xfrm>
              <a:off x="5680840" y="3809999"/>
              <a:ext cx="1371600" cy="304800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42" name="Group 41"/>
            <p:cNvGrpSpPr/>
            <p:nvPr/>
          </p:nvGrpSpPr>
          <p:grpSpPr>
            <a:xfrm>
              <a:off x="2537892" y="4049484"/>
              <a:ext cx="3744643" cy="1555088"/>
              <a:chOff x="1905000" y="3059668"/>
              <a:chExt cx="3744643" cy="1555088"/>
            </a:xfrm>
          </p:grpSpPr>
          <p:sp>
            <p:nvSpPr>
              <p:cNvPr id="43" name="Freeform 311"/>
              <p:cNvSpPr>
                <a:spLocks/>
              </p:cNvSpPr>
              <p:nvPr/>
            </p:nvSpPr>
            <p:spPr bwMode="auto">
              <a:xfrm>
                <a:off x="2427464" y="3200400"/>
                <a:ext cx="3222179" cy="1219199"/>
              </a:xfrm>
              <a:custGeom>
                <a:avLst/>
                <a:gdLst>
                  <a:gd name="connsiteX0" fmla="*/ 0 w 10000"/>
                  <a:gd name="connsiteY0" fmla="*/ 9463 h 9635"/>
                  <a:gd name="connsiteX1" fmla="*/ 2434 w 10000"/>
                  <a:gd name="connsiteY1" fmla="*/ 4864 h 9635"/>
                  <a:gd name="connsiteX2" fmla="*/ 3677 w 10000"/>
                  <a:gd name="connsiteY2" fmla="*/ 1080 h 9635"/>
                  <a:gd name="connsiteX3" fmla="*/ 5740 w 10000"/>
                  <a:gd name="connsiteY3" fmla="*/ 1149 h 9635"/>
                  <a:gd name="connsiteX4" fmla="*/ 8132 w 10000"/>
                  <a:gd name="connsiteY4" fmla="*/ 7972 h 9635"/>
                  <a:gd name="connsiteX5" fmla="*/ 10000 w 10000"/>
                  <a:gd name="connsiteY5" fmla="*/ 9635 h 9635"/>
                  <a:gd name="connsiteX0" fmla="*/ 0 w 10000"/>
                  <a:gd name="connsiteY0" fmla="*/ 9238 h 9417"/>
                  <a:gd name="connsiteX1" fmla="*/ 2434 w 10000"/>
                  <a:gd name="connsiteY1" fmla="*/ 4465 h 9417"/>
                  <a:gd name="connsiteX2" fmla="*/ 3677 w 10000"/>
                  <a:gd name="connsiteY2" fmla="*/ 538 h 9417"/>
                  <a:gd name="connsiteX3" fmla="*/ 8132 w 10000"/>
                  <a:gd name="connsiteY3" fmla="*/ 7691 h 9417"/>
                  <a:gd name="connsiteX4" fmla="*/ 10000 w 10000"/>
                  <a:gd name="connsiteY4" fmla="*/ 9417 h 9417"/>
                  <a:gd name="connsiteX0" fmla="*/ 0 w 10000"/>
                  <a:gd name="connsiteY0" fmla="*/ 10115 h 10305"/>
                  <a:gd name="connsiteX1" fmla="*/ 2434 w 10000"/>
                  <a:gd name="connsiteY1" fmla="*/ 5046 h 10305"/>
                  <a:gd name="connsiteX2" fmla="*/ 3677 w 10000"/>
                  <a:gd name="connsiteY2" fmla="*/ 876 h 10305"/>
                  <a:gd name="connsiteX3" fmla="*/ 10000 w 10000"/>
                  <a:gd name="connsiteY3" fmla="*/ 10305 h 10305"/>
                  <a:gd name="connsiteX0" fmla="*/ 0 w 10000"/>
                  <a:gd name="connsiteY0" fmla="*/ 8521 h 8711"/>
                  <a:gd name="connsiteX1" fmla="*/ 2434 w 10000"/>
                  <a:gd name="connsiteY1" fmla="*/ 3452 h 8711"/>
                  <a:gd name="connsiteX2" fmla="*/ 4783 w 10000"/>
                  <a:gd name="connsiteY2" fmla="*/ 876 h 8711"/>
                  <a:gd name="connsiteX3" fmla="*/ 10000 w 10000"/>
                  <a:gd name="connsiteY3" fmla="*/ 8711 h 8711"/>
                  <a:gd name="connsiteX0" fmla="*/ 0 w 9652"/>
                  <a:gd name="connsiteY0" fmla="*/ 11031 h 11031"/>
                  <a:gd name="connsiteX1" fmla="*/ 2434 w 9652"/>
                  <a:gd name="connsiteY1" fmla="*/ 5212 h 11031"/>
                  <a:gd name="connsiteX2" fmla="*/ 4783 w 9652"/>
                  <a:gd name="connsiteY2" fmla="*/ 2255 h 11031"/>
                  <a:gd name="connsiteX3" fmla="*/ 9652 w 9652"/>
                  <a:gd name="connsiteY3" fmla="*/ 2255 h 11031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8403 h 8403"/>
                  <a:gd name="connsiteX1" fmla="*/ 2522 w 10000"/>
                  <a:gd name="connsiteY1" fmla="*/ 3128 h 8403"/>
                  <a:gd name="connsiteX2" fmla="*/ 4955 w 10000"/>
                  <a:gd name="connsiteY2" fmla="*/ 447 h 8403"/>
                  <a:gd name="connsiteX3" fmla="*/ 8319 w 10000"/>
                  <a:gd name="connsiteY3" fmla="*/ 447 h 8403"/>
                  <a:gd name="connsiteX4" fmla="*/ 10000 w 10000"/>
                  <a:gd name="connsiteY4" fmla="*/ 447 h 8403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10000 w 10000"/>
                  <a:gd name="connsiteY3" fmla="*/ 532 h 10000"/>
                  <a:gd name="connsiteX0" fmla="*/ 629 w 10629"/>
                  <a:gd name="connsiteY0" fmla="*/ 10000 h 11130"/>
                  <a:gd name="connsiteX1" fmla="*/ 420 w 10629"/>
                  <a:gd name="connsiteY1" fmla="*/ 10084 h 11130"/>
                  <a:gd name="connsiteX2" fmla="*/ 3151 w 10629"/>
                  <a:gd name="connsiteY2" fmla="*/ 3722 h 11130"/>
                  <a:gd name="connsiteX3" fmla="*/ 5584 w 10629"/>
                  <a:gd name="connsiteY3" fmla="*/ 532 h 11130"/>
                  <a:gd name="connsiteX4" fmla="*/ 10629 w 10629"/>
                  <a:gd name="connsiteY4" fmla="*/ 532 h 11130"/>
                  <a:gd name="connsiteX0" fmla="*/ 209 w 10209"/>
                  <a:gd name="connsiteY0" fmla="*/ 10000 h 10604"/>
                  <a:gd name="connsiteX1" fmla="*/ 420 w 10209"/>
                  <a:gd name="connsiteY1" fmla="*/ 9558 h 10604"/>
                  <a:gd name="connsiteX2" fmla="*/ 2731 w 10209"/>
                  <a:gd name="connsiteY2" fmla="*/ 3722 h 10604"/>
                  <a:gd name="connsiteX3" fmla="*/ 5164 w 10209"/>
                  <a:gd name="connsiteY3" fmla="*/ 532 h 10604"/>
                  <a:gd name="connsiteX4" fmla="*/ 10209 w 10209"/>
                  <a:gd name="connsiteY4" fmla="*/ 532 h 10604"/>
                  <a:gd name="connsiteX0" fmla="*/ 1110 w 11110"/>
                  <a:gd name="connsiteY0" fmla="*/ 10000 h 11549"/>
                  <a:gd name="connsiteX1" fmla="*/ 1321 w 11110"/>
                  <a:gd name="connsiteY1" fmla="*/ 9558 h 11549"/>
                  <a:gd name="connsiteX2" fmla="*/ 3632 w 11110"/>
                  <a:gd name="connsiteY2" fmla="*/ 3722 h 11549"/>
                  <a:gd name="connsiteX3" fmla="*/ 6065 w 11110"/>
                  <a:gd name="connsiteY3" fmla="*/ 532 h 11549"/>
                  <a:gd name="connsiteX4" fmla="*/ 11110 w 11110"/>
                  <a:gd name="connsiteY4" fmla="*/ 532 h 11549"/>
                  <a:gd name="connsiteX0" fmla="*/ 1950 w 11950"/>
                  <a:gd name="connsiteY0" fmla="*/ 10000 h 11549"/>
                  <a:gd name="connsiteX1" fmla="*/ 1321 w 11950"/>
                  <a:gd name="connsiteY1" fmla="*/ 9558 h 11549"/>
                  <a:gd name="connsiteX2" fmla="*/ 4472 w 11950"/>
                  <a:gd name="connsiteY2" fmla="*/ 3722 h 11549"/>
                  <a:gd name="connsiteX3" fmla="*/ 6905 w 11950"/>
                  <a:gd name="connsiteY3" fmla="*/ 532 h 11549"/>
                  <a:gd name="connsiteX4" fmla="*/ 11950 w 11950"/>
                  <a:gd name="connsiteY4" fmla="*/ 532 h 11549"/>
                  <a:gd name="connsiteX0" fmla="*/ 35 w 13607"/>
                  <a:gd name="connsiteY0" fmla="*/ 11029 h 11549"/>
                  <a:gd name="connsiteX1" fmla="*/ 297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549"/>
                  <a:gd name="connsiteX1" fmla="*/ 339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21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63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0 w 13572"/>
                  <a:gd name="connsiteY0" fmla="*/ 11029 h 11099"/>
                  <a:gd name="connsiteX1" fmla="*/ 2342 w 13572"/>
                  <a:gd name="connsiteY1" fmla="*/ 10819 h 11099"/>
                  <a:gd name="connsiteX2" fmla="*/ 3603 w 13572"/>
                  <a:gd name="connsiteY2" fmla="*/ 9348 h 11099"/>
                  <a:gd name="connsiteX3" fmla="*/ 6094 w 13572"/>
                  <a:gd name="connsiteY3" fmla="*/ 3722 h 11099"/>
                  <a:gd name="connsiteX4" fmla="*/ 8527 w 13572"/>
                  <a:gd name="connsiteY4" fmla="*/ 532 h 11099"/>
                  <a:gd name="connsiteX5" fmla="*/ 13572 w 13572"/>
                  <a:gd name="connsiteY5" fmla="*/ 532 h 11099"/>
                  <a:gd name="connsiteX0" fmla="*/ 0 w 17776"/>
                  <a:gd name="connsiteY0" fmla="*/ 11554 h 11554"/>
                  <a:gd name="connsiteX1" fmla="*/ 6546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  <a:gd name="connsiteX0" fmla="*/ 0 w 17776"/>
                  <a:gd name="connsiteY0" fmla="*/ 11554 h 11554"/>
                  <a:gd name="connsiteX1" fmla="*/ 5045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76" h="11554">
                    <a:moveTo>
                      <a:pt x="0" y="11554"/>
                    </a:moveTo>
                    <a:cubicBezTo>
                      <a:pt x="350" y="11449"/>
                      <a:pt x="3744" y="11187"/>
                      <a:pt x="5045" y="10819"/>
                    </a:cubicBezTo>
                    <a:cubicBezTo>
                      <a:pt x="6346" y="10451"/>
                      <a:pt x="6932" y="10531"/>
                      <a:pt x="7807" y="9348"/>
                    </a:cubicBezTo>
                    <a:cubicBezTo>
                      <a:pt x="8683" y="8165"/>
                      <a:pt x="9477" y="5191"/>
                      <a:pt x="10298" y="3722"/>
                    </a:cubicBezTo>
                    <a:cubicBezTo>
                      <a:pt x="11119" y="2253"/>
                      <a:pt x="11485" y="1064"/>
                      <a:pt x="12731" y="532"/>
                    </a:cubicBezTo>
                    <a:cubicBezTo>
                      <a:pt x="13977" y="0"/>
                      <a:pt x="16725" y="532"/>
                      <a:pt x="17776" y="532"/>
                    </a:cubicBezTo>
                  </a:path>
                </a:pathLst>
              </a:custGeom>
              <a:noFill/>
              <a:ln w="19050" cap="flat">
                <a:solidFill>
                  <a:srgbClr val="00B05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057400" y="42454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0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905000" y="3701141"/>
                <a:ext cx="4769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0.5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060514" y="305966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1</a:t>
                </a:r>
              </a:p>
            </p:txBody>
          </p:sp>
          <p:cxnSp>
            <p:nvCxnSpPr>
              <p:cNvPr id="47" name="Straight Connector 46"/>
              <p:cNvCxnSpPr>
                <a:stCxn id="45" idx="3"/>
              </p:cNvCxnSpPr>
              <p:nvPr/>
            </p:nvCxnSpPr>
            <p:spPr>
              <a:xfrm>
                <a:off x="2381926" y="3885807"/>
                <a:ext cx="1732875" cy="3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Freeform 309"/>
              <p:cNvSpPr>
                <a:spLocks/>
              </p:cNvSpPr>
              <p:nvPr/>
            </p:nvSpPr>
            <p:spPr bwMode="auto">
              <a:xfrm>
                <a:off x="2438402" y="3200401"/>
                <a:ext cx="3200319" cy="1219229"/>
              </a:xfrm>
              <a:custGeom>
                <a:avLst/>
                <a:gdLst>
                  <a:gd name="connsiteX0" fmla="*/ 0 w 11088"/>
                  <a:gd name="connsiteY0" fmla="*/ 2466 h 9886"/>
                  <a:gd name="connsiteX1" fmla="*/ 2493 w 11088"/>
                  <a:gd name="connsiteY1" fmla="*/ 9044 h 9886"/>
                  <a:gd name="connsiteX2" fmla="*/ 3898 w 11088"/>
                  <a:gd name="connsiteY2" fmla="*/ 5553 h 9886"/>
                  <a:gd name="connsiteX3" fmla="*/ 4953 w 11088"/>
                  <a:gd name="connsiteY3" fmla="*/ 1114 h 9886"/>
                  <a:gd name="connsiteX4" fmla="*/ 6001 w 11088"/>
                  <a:gd name="connsiteY4" fmla="*/ 158 h 9886"/>
                  <a:gd name="connsiteX5" fmla="*/ 7056 w 11088"/>
                  <a:gd name="connsiteY5" fmla="*/ 2061 h 9886"/>
                  <a:gd name="connsiteX6" fmla="*/ 8850 w 11088"/>
                  <a:gd name="connsiteY6" fmla="*/ 6702 h 9886"/>
                  <a:gd name="connsiteX7" fmla="*/ 11088 w 11088"/>
                  <a:gd name="connsiteY7" fmla="*/ 9886 h 9886"/>
                  <a:gd name="connsiteX0" fmla="*/ 0 w 10000"/>
                  <a:gd name="connsiteY0" fmla="*/ 2494 h 10000"/>
                  <a:gd name="connsiteX1" fmla="*/ 2405 w 10000"/>
                  <a:gd name="connsiteY1" fmla="*/ 2069 h 10000"/>
                  <a:gd name="connsiteX2" fmla="*/ 3516 w 10000"/>
                  <a:gd name="connsiteY2" fmla="*/ 5617 h 10000"/>
                  <a:gd name="connsiteX3" fmla="*/ 4467 w 10000"/>
                  <a:gd name="connsiteY3" fmla="*/ 1127 h 10000"/>
                  <a:gd name="connsiteX4" fmla="*/ 5412 w 10000"/>
                  <a:gd name="connsiteY4" fmla="*/ 160 h 10000"/>
                  <a:gd name="connsiteX5" fmla="*/ 6364 w 10000"/>
                  <a:gd name="connsiteY5" fmla="*/ 2085 h 10000"/>
                  <a:gd name="connsiteX6" fmla="*/ 7982 w 10000"/>
                  <a:gd name="connsiteY6" fmla="*/ 6779 h 10000"/>
                  <a:gd name="connsiteX7" fmla="*/ 10000 w 10000"/>
                  <a:gd name="connsiteY7" fmla="*/ 10000 h 10000"/>
                  <a:gd name="connsiteX0" fmla="*/ 0 w 10000"/>
                  <a:gd name="connsiteY0" fmla="*/ 2494 h 10000"/>
                  <a:gd name="connsiteX1" fmla="*/ 3516 w 10000"/>
                  <a:gd name="connsiteY1" fmla="*/ 5617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7982 w 10000"/>
                  <a:gd name="connsiteY4" fmla="*/ 6779 h 10000"/>
                  <a:gd name="connsiteX5" fmla="*/ 10000 w 10000"/>
                  <a:gd name="connsiteY5" fmla="*/ 10000 h 10000"/>
                  <a:gd name="connsiteX0" fmla="*/ 0 w 10000"/>
                  <a:gd name="connsiteY0" fmla="*/ 2281 h 9787"/>
                  <a:gd name="connsiteX1" fmla="*/ 3435 w 10000"/>
                  <a:gd name="connsiteY1" fmla="*/ 2282 h 9787"/>
                  <a:gd name="connsiteX2" fmla="*/ 4467 w 10000"/>
                  <a:gd name="connsiteY2" fmla="*/ 914 h 9787"/>
                  <a:gd name="connsiteX3" fmla="*/ 6184 w 10000"/>
                  <a:gd name="connsiteY3" fmla="*/ 2282 h 9787"/>
                  <a:gd name="connsiteX4" fmla="*/ 7982 w 10000"/>
                  <a:gd name="connsiteY4" fmla="*/ 6566 h 9787"/>
                  <a:gd name="connsiteX5" fmla="*/ 10000 w 10000"/>
                  <a:gd name="connsiteY5" fmla="*/ 9787 h 9787"/>
                  <a:gd name="connsiteX0" fmla="*/ 0 w 10000"/>
                  <a:gd name="connsiteY0" fmla="*/ 729 h 8398"/>
                  <a:gd name="connsiteX1" fmla="*/ 3435 w 10000"/>
                  <a:gd name="connsiteY1" fmla="*/ 730 h 8398"/>
                  <a:gd name="connsiteX2" fmla="*/ 6184 w 10000"/>
                  <a:gd name="connsiteY2" fmla="*/ 730 h 8398"/>
                  <a:gd name="connsiteX3" fmla="*/ 7982 w 10000"/>
                  <a:gd name="connsiteY3" fmla="*/ 5107 h 8398"/>
                  <a:gd name="connsiteX4" fmla="*/ 10000 w 10000"/>
                  <a:gd name="connsiteY4" fmla="*/ 8398 h 8398"/>
                  <a:gd name="connsiteX0" fmla="*/ 0 w 10000"/>
                  <a:gd name="connsiteY0" fmla="*/ 0 h 9132"/>
                  <a:gd name="connsiteX1" fmla="*/ 3435 w 10000"/>
                  <a:gd name="connsiteY1" fmla="*/ 1 h 9132"/>
                  <a:gd name="connsiteX2" fmla="*/ 6527 w 10000"/>
                  <a:gd name="connsiteY2" fmla="*/ 1555 h 9132"/>
                  <a:gd name="connsiteX3" fmla="*/ 7982 w 10000"/>
                  <a:gd name="connsiteY3" fmla="*/ 5213 h 9132"/>
                  <a:gd name="connsiteX4" fmla="*/ 10000 w 10000"/>
                  <a:gd name="connsiteY4" fmla="*/ 9132 h 9132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348"/>
                  <a:gd name="connsiteY0" fmla="*/ 0 h 10727"/>
                  <a:gd name="connsiteX1" fmla="*/ 3435 w 10348"/>
                  <a:gd name="connsiteY1" fmla="*/ 1 h 10727"/>
                  <a:gd name="connsiteX2" fmla="*/ 6527 w 10348"/>
                  <a:gd name="connsiteY2" fmla="*/ 1703 h 10727"/>
                  <a:gd name="connsiteX3" fmla="*/ 7982 w 10348"/>
                  <a:gd name="connsiteY3" fmla="*/ 5708 h 10727"/>
                  <a:gd name="connsiteX4" fmla="*/ 10000 w 10348"/>
                  <a:gd name="connsiteY4" fmla="*/ 10000 h 10727"/>
                  <a:gd name="connsiteX5" fmla="*/ 10068 w 10348"/>
                  <a:gd name="connsiteY5" fmla="*/ 10067 h 10727"/>
                  <a:gd name="connsiteX0" fmla="*/ 0 w 10609"/>
                  <a:gd name="connsiteY0" fmla="*/ 0 h 10897"/>
                  <a:gd name="connsiteX1" fmla="*/ 3435 w 10609"/>
                  <a:gd name="connsiteY1" fmla="*/ 1 h 10897"/>
                  <a:gd name="connsiteX2" fmla="*/ 6527 w 10609"/>
                  <a:gd name="connsiteY2" fmla="*/ 1703 h 10897"/>
                  <a:gd name="connsiteX3" fmla="*/ 7982 w 10609"/>
                  <a:gd name="connsiteY3" fmla="*/ 5708 h 10897"/>
                  <a:gd name="connsiteX4" fmla="*/ 10000 w 10609"/>
                  <a:gd name="connsiteY4" fmla="*/ 10000 h 10897"/>
                  <a:gd name="connsiteX5" fmla="*/ 10609 w 10609"/>
                  <a:gd name="connsiteY5" fmla="*/ 10897 h 10897"/>
                  <a:gd name="connsiteX0" fmla="*/ 0 w 12124"/>
                  <a:gd name="connsiteY0" fmla="*/ 0 h 10897"/>
                  <a:gd name="connsiteX1" fmla="*/ 3435 w 12124"/>
                  <a:gd name="connsiteY1" fmla="*/ 1 h 10897"/>
                  <a:gd name="connsiteX2" fmla="*/ 6527 w 12124"/>
                  <a:gd name="connsiteY2" fmla="*/ 1703 h 10897"/>
                  <a:gd name="connsiteX3" fmla="*/ 7982 w 12124"/>
                  <a:gd name="connsiteY3" fmla="*/ 5708 h 10897"/>
                  <a:gd name="connsiteX4" fmla="*/ 10000 w 12124"/>
                  <a:gd name="connsiteY4" fmla="*/ 10000 h 10897"/>
                  <a:gd name="connsiteX5" fmla="*/ 12124 w 12124"/>
                  <a:gd name="connsiteY5" fmla="*/ 10897 h 10897"/>
                  <a:gd name="connsiteX0" fmla="*/ 0 w 12496"/>
                  <a:gd name="connsiteY0" fmla="*/ 0 h 11047"/>
                  <a:gd name="connsiteX1" fmla="*/ 3435 w 12496"/>
                  <a:gd name="connsiteY1" fmla="*/ 1 h 11047"/>
                  <a:gd name="connsiteX2" fmla="*/ 6527 w 12496"/>
                  <a:gd name="connsiteY2" fmla="*/ 1703 h 11047"/>
                  <a:gd name="connsiteX3" fmla="*/ 7982 w 12496"/>
                  <a:gd name="connsiteY3" fmla="*/ 5708 h 11047"/>
                  <a:gd name="connsiteX4" fmla="*/ 10000 w 12496"/>
                  <a:gd name="connsiteY4" fmla="*/ 10000 h 11047"/>
                  <a:gd name="connsiteX5" fmla="*/ 12124 w 12496"/>
                  <a:gd name="connsiteY5" fmla="*/ 10897 h 11047"/>
                  <a:gd name="connsiteX6" fmla="*/ 12233 w 12496"/>
                  <a:gd name="connsiteY6" fmla="*/ 10897 h 11047"/>
                  <a:gd name="connsiteX0" fmla="*/ 0 w 15913"/>
                  <a:gd name="connsiteY0" fmla="*/ 0 h 11624"/>
                  <a:gd name="connsiteX1" fmla="*/ 3435 w 15913"/>
                  <a:gd name="connsiteY1" fmla="*/ 1 h 11624"/>
                  <a:gd name="connsiteX2" fmla="*/ 6527 w 15913"/>
                  <a:gd name="connsiteY2" fmla="*/ 1703 h 11624"/>
                  <a:gd name="connsiteX3" fmla="*/ 7982 w 15913"/>
                  <a:gd name="connsiteY3" fmla="*/ 5708 h 11624"/>
                  <a:gd name="connsiteX4" fmla="*/ 10000 w 15913"/>
                  <a:gd name="connsiteY4" fmla="*/ 10000 h 11624"/>
                  <a:gd name="connsiteX5" fmla="*/ 12124 w 15913"/>
                  <a:gd name="connsiteY5" fmla="*/ 10897 h 11624"/>
                  <a:gd name="connsiteX6" fmla="*/ 15913 w 15913"/>
                  <a:gd name="connsiteY6" fmla="*/ 11624 h 1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13" h="11624">
                    <a:moveTo>
                      <a:pt x="0" y="0"/>
                    </a:moveTo>
                    <a:lnTo>
                      <a:pt x="3435" y="1"/>
                    </a:lnTo>
                    <a:cubicBezTo>
                      <a:pt x="4466" y="1"/>
                      <a:pt x="5941" y="448"/>
                      <a:pt x="6527" y="1703"/>
                    </a:cubicBezTo>
                    <a:cubicBezTo>
                      <a:pt x="7113" y="2958"/>
                      <a:pt x="7217" y="3523"/>
                      <a:pt x="7982" y="5708"/>
                    </a:cubicBezTo>
                    <a:cubicBezTo>
                      <a:pt x="8590" y="7470"/>
                      <a:pt x="9578" y="9113"/>
                      <a:pt x="10000" y="10000"/>
                    </a:cubicBezTo>
                    <a:cubicBezTo>
                      <a:pt x="10348" y="10727"/>
                      <a:pt x="12110" y="10883"/>
                      <a:pt x="12124" y="10897"/>
                    </a:cubicBezTo>
                    <a:cubicBezTo>
                      <a:pt x="12496" y="11047"/>
                      <a:pt x="15890" y="11624"/>
                      <a:pt x="15913" y="11624"/>
                    </a:cubicBez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>
              <a:off x="3048000" y="5452172"/>
              <a:ext cx="32766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 bwMode="auto">
            <a:xfrm>
              <a:off x="6488980" y="3851972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Oval 319"/>
            <p:cNvSpPr>
              <a:spLocks noChangeArrowheads="1"/>
            </p:cNvSpPr>
            <p:nvPr/>
          </p:nvSpPr>
          <p:spPr bwMode="auto">
            <a:xfrm>
              <a:off x="6558782" y="3938684"/>
              <a:ext cx="76200" cy="76200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425" tIns="45713" rIns="91425" bIns="45713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3059980" y="3791591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rtlCol="0" anchor="ctr"/>
            <a:lstStyle/>
            <a:p>
              <a:pPr algn="ctr" defTabSz="914259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" name="Oval 314"/>
            <p:cNvSpPr>
              <a:spLocks noChangeArrowheads="1"/>
            </p:cNvSpPr>
            <p:nvPr/>
          </p:nvSpPr>
          <p:spPr bwMode="auto">
            <a:xfrm>
              <a:off x="3084424" y="3867791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425" tIns="45713" rIns="91425" bIns="45713" anchor="ctr"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57200" y="3200400"/>
            <a:ext cx="5524169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Model X and Y as random variables</a:t>
            </a: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defTabSz="914259"/>
            <a:endParaRPr lang="en-US" sz="8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For a given X, f(X) = label Y which is more likely</a:t>
            </a:r>
          </a:p>
        </p:txBody>
      </p:sp>
      <p:pic>
        <p:nvPicPr>
          <p:cNvPr id="63" name="Picture 62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6" cstate="print"/>
          <a:srcRect l="25384" b="-14726"/>
          <a:stretch/>
        </p:blipFill>
        <p:spPr bwMode="auto">
          <a:xfrm>
            <a:off x="3582124" y="6264349"/>
            <a:ext cx="3580676" cy="593651"/>
          </a:xfrm>
          <a:prstGeom prst="rect">
            <a:avLst/>
          </a:prstGeom>
          <a:noFill/>
          <a:ln/>
          <a:effectLst/>
        </p:spPr>
      </p:pic>
      <p:sp>
        <p:nvSpPr>
          <p:cNvPr id="64" name="Oval 63"/>
          <p:cNvSpPr/>
          <p:nvPr/>
        </p:nvSpPr>
        <p:spPr>
          <a:xfrm>
            <a:off x="7315200" y="2133600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73152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743200" y="6172200"/>
            <a:ext cx="792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 = </a:t>
            </a:r>
          </a:p>
        </p:txBody>
      </p:sp>
      <p:sp>
        <p:nvSpPr>
          <p:cNvPr id="70" name="Oval 69"/>
          <p:cNvSpPr/>
          <p:nvPr/>
        </p:nvSpPr>
        <p:spPr>
          <a:xfrm>
            <a:off x="7327180" y="269527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19732" y="2502618"/>
            <a:ext cx="1471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Test document</a:t>
            </a:r>
          </a:p>
        </p:txBody>
      </p:sp>
      <p:grpSp>
        <p:nvGrpSpPr>
          <p:cNvPr id="72" name="Group 302"/>
          <p:cNvGrpSpPr>
            <a:grpSpLocks/>
          </p:cNvGrpSpPr>
          <p:nvPr/>
        </p:nvGrpSpPr>
        <p:grpSpPr bwMode="auto">
          <a:xfrm>
            <a:off x="3111870" y="2819400"/>
            <a:ext cx="3276600" cy="152400"/>
            <a:chOff x="1872" y="2890"/>
            <a:chExt cx="2064" cy="96"/>
          </a:xfrm>
        </p:grpSpPr>
        <p:sp>
          <p:nvSpPr>
            <p:cNvPr id="73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4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5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3054223" y="1776564"/>
            <a:ext cx="3276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321"/>
          <p:cNvGrpSpPr>
            <a:grpSpLocks/>
          </p:cNvGrpSpPr>
          <p:nvPr/>
        </p:nvGrpSpPr>
        <p:grpSpPr bwMode="auto">
          <a:xfrm>
            <a:off x="3066203" y="1756394"/>
            <a:ext cx="3276600" cy="0"/>
            <a:chOff x="2497137" y="4419600"/>
            <a:chExt cx="3276600" cy="0"/>
          </a:xfrm>
        </p:grpSpPr>
        <p:sp>
          <p:nvSpPr>
            <p:cNvPr id="78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9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80" name="Oval 79"/>
          <p:cNvSpPr/>
          <p:nvPr/>
        </p:nvSpPr>
        <p:spPr>
          <a:xfrm>
            <a:off x="4402358" y="16992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4021358" y="16878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3564158" y="168784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3259358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3716558" y="1691736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3106958" y="16802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5088158" y="168029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4242404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4802353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4924317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5240558" y="16917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545358" y="1691736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6071204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876927" y="1680294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5392958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5762517" y="1687842"/>
            <a:ext cx="152400" cy="152400"/>
          </a:xfrm>
          <a:prstGeom prst="ellipse">
            <a:avLst/>
          </a:prstGeom>
          <a:solidFill>
            <a:srgbClr val="008A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4554758" y="1699284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124200" y="2209800"/>
            <a:ext cx="3357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X, frequency of word “play”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770426" y="1764268"/>
            <a:ext cx="52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low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047026" y="1764268"/>
            <a:ext cx="58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high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407867" y="2667000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  <p:sp>
        <p:nvSpPr>
          <p:cNvPr id="101" name="Oval 100"/>
          <p:cNvSpPr/>
          <p:nvPr/>
        </p:nvSpPr>
        <p:spPr>
          <a:xfrm>
            <a:off x="4114800" y="1688382"/>
            <a:ext cx="152400" cy="15240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59" name="Group 302"/>
          <p:cNvGrpSpPr>
            <a:grpSpLocks/>
          </p:cNvGrpSpPr>
          <p:nvPr/>
        </p:nvGrpSpPr>
        <p:grpSpPr bwMode="auto">
          <a:xfrm>
            <a:off x="3061978" y="5375972"/>
            <a:ext cx="3276600" cy="152400"/>
            <a:chOff x="1872" y="2890"/>
            <a:chExt cx="2064" cy="96"/>
          </a:xfrm>
        </p:grpSpPr>
        <p:sp>
          <p:nvSpPr>
            <p:cNvPr id="60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1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7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476473" y="5202545"/>
            <a:ext cx="5882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dirty="0">
                <a:solidFill>
                  <a:prstClr val="black"/>
                </a:solidFill>
                <a:latin typeface="Calibri"/>
              </a:rPr>
              <a:t>f(X)</a:t>
            </a:r>
          </a:p>
        </p:txBody>
      </p:sp>
    </p:spTree>
    <p:extLst>
      <p:ext uri="{BB962C8B-B14F-4D97-AF65-F5344CB8AC3E}">
        <p14:creationId xmlns:p14="http://schemas.microsoft.com/office/powerpoint/2010/main" val="2662602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Bayes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dirty="0"/>
              <a:t>c</a:t>
            </a:r>
            <a:r>
              <a:rPr lang="en-US" b="1" dirty="0" smtClean="0">
                <a:solidFill>
                  <a:srgbClr val="C00000"/>
                </a:solidFill>
              </a:rPr>
              <a:t>ontinuous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class conditional distribution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80898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/>
          <a:srcRect r="26221"/>
          <a:stretch/>
        </p:blipFill>
        <p:spPr bwMode="auto">
          <a:xfrm>
            <a:off x="2680382" y="5822555"/>
            <a:ext cx="3095854" cy="824815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3886200" cy="44050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463" b="-18214"/>
          <a:stretch/>
        </p:blipFill>
        <p:spPr>
          <a:xfrm>
            <a:off x="5791200" y="5978835"/>
            <a:ext cx="1186712" cy="52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46482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dirty="0">
                <a:solidFill>
                  <a:srgbClr val="A60101"/>
                </a:solidFill>
                <a:latin typeface="Comic Sans MS"/>
                <a:cs typeface="Comic Sans MS"/>
              </a:rPr>
              <a:t>MLE estimates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10200" y="4419600"/>
            <a:ext cx="228600" cy="3810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2200" y="4419600"/>
            <a:ext cx="76200" cy="304800"/>
          </a:xfrm>
          <a:prstGeom prst="straightConnector1">
            <a:avLst/>
          </a:prstGeom>
          <a:ln>
            <a:solidFill>
              <a:srgbClr val="A601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00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828800"/>
            <a:ext cx="81534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Maximum likelihood estimates:</a:t>
            </a:r>
            <a:r>
              <a:rPr lang="en-US" sz="3200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3200" i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r="49869"/>
          <a:stretch/>
        </p:blipFill>
        <p:spPr bwMode="auto">
          <a:xfrm>
            <a:off x="6558178" y="1752600"/>
            <a:ext cx="1170781" cy="762000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6477000" y="1676400"/>
            <a:ext cx="2514600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/>
        </p:nvGrpSpPr>
        <p:grpSpPr bwMode="auto">
          <a:xfrm>
            <a:off x="4876800" y="4495800"/>
            <a:ext cx="4267200" cy="914400"/>
            <a:chOff x="5181600" y="4495800"/>
            <a:chExt cx="4267200" cy="914400"/>
          </a:xfrm>
        </p:grpSpPr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/>
            <a:srcRect r="60322"/>
            <a:stretch/>
          </p:blipFill>
          <p:spPr bwMode="auto">
            <a:xfrm>
              <a:off x="5258637" y="4562475"/>
              <a:ext cx="1521055" cy="73255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Rectangle 10"/>
            <p:cNvSpPr/>
            <p:nvPr/>
          </p:nvSpPr>
          <p:spPr bwMode="auto">
            <a:xfrm>
              <a:off x="5181600" y="4495800"/>
              <a:ext cx="4267200" cy="9144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9" name="Elbow Connector 18"/>
          <p:cNvCxnSpPr>
            <a:endCxn id="23" idx="1"/>
          </p:cNvCxnSpPr>
          <p:nvPr/>
        </p:nvCxnSpPr>
        <p:spPr>
          <a:xfrm rot="16200000" flipH="1">
            <a:off x="6191171" y="3405172"/>
            <a:ext cx="714345" cy="609600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53143" y="3867090"/>
            <a:ext cx="1986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4" name="Elbow Connector 23"/>
          <p:cNvCxnSpPr/>
          <p:nvPr/>
        </p:nvCxnSpPr>
        <p:spPr>
          <a:xfrm rot="10800000" flipV="1">
            <a:off x="4038600" y="3276600"/>
            <a:ext cx="990600" cy="762000"/>
          </a:xfrm>
          <a:prstGeom prst="bentConnector3">
            <a:avLst>
              <a:gd name="adj1" fmla="val -549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60223" y="3805535"/>
            <a:ext cx="1986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i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pixel in </a:t>
            </a:r>
          </a:p>
          <a:p>
            <a:pPr algn="r" defTabSz="914259"/>
            <a:r>
              <a:rPr lang="en-US" sz="2000" b="1" dirty="0" err="1">
                <a:solidFill>
                  <a:srgbClr val="C00000"/>
                </a:solidFill>
                <a:latin typeface="Calibri"/>
              </a:rPr>
              <a:t>j</a:t>
            </a:r>
            <a:r>
              <a:rPr lang="en-US" sz="2000" b="1" baseline="30000" dirty="0" err="1">
                <a:solidFill>
                  <a:srgbClr val="C00000"/>
                </a:solidFill>
                <a:latin typeface="Calibri"/>
              </a:rPr>
              <a:t>th</a:t>
            </a:r>
            <a:r>
              <a:rPr lang="en-US" sz="2000" b="1" dirty="0">
                <a:solidFill>
                  <a:srgbClr val="C00000"/>
                </a:solidFill>
                <a:latin typeface="Calibri"/>
              </a:rPr>
              <a:t> training image</a:t>
            </a:r>
          </a:p>
        </p:txBody>
      </p:sp>
      <p:cxnSp>
        <p:nvCxnSpPr>
          <p:cNvPr id="29" name="Elbow Connector 18"/>
          <p:cNvCxnSpPr>
            <a:endCxn id="31" idx="1"/>
          </p:cNvCxnSpPr>
          <p:nvPr/>
        </p:nvCxnSpPr>
        <p:spPr>
          <a:xfrm rot="16200000" flipH="1">
            <a:off x="6633070" y="3425330"/>
            <a:ext cx="409545" cy="26448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70084" y="3562290"/>
            <a:ext cx="878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000" b="1" dirty="0">
                <a:solidFill>
                  <a:srgbClr val="C00000"/>
                </a:solidFill>
                <a:latin typeface="Calibri"/>
              </a:rPr>
              <a:t>y class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28600" y="274638"/>
            <a:ext cx="87630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 fontScale="90000"/>
          </a:bodyPr>
          <a:lstStyle>
            <a:lvl1pPr algn="ctr" defTabSz="914259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Calibri"/>
              </a:rPr>
              <a:t>Naïve Bayes Algo – continuous features</a:t>
            </a:r>
            <a:endParaRPr lang="en-US" dirty="0">
              <a:latin typeface="Calibri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99" y="1752083"/>
            <a:ext cx="966421" cy="81713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43200"/>
            <a:ext cx="685800" cy="437322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0"/>
            <a:ext cx="5147034" cy="9906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55183"/>
            <a:ext cx="2728430" cy="806127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5715000"/>
            <a:ext cx="7033967" cy="8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72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350" lvl="1" defTabSz="9144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Parameters  = (μ,σ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)</a:t>
            </a:r>
          </a:p>
          <a:p>
            <a:pPr marL="349250" lvl="1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Mean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μ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Gaussian prior</a:t>
            </a: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1"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Variance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Symbol" pitchFamily="48" charset="2"/>
              </a:rPr>
              <a:t>σ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Symbol" pitchFamily="4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Wishart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Distribution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estimation for Gaussian </a:t>
            </a:r>
            <a:r>
              <a:rPr lang="en-US" dirty="0" err="1" smtClean="0"/>
              <a:t>r.v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5680" y="5181600"/>
            <a:ext cx="6827680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A60101"/>
                </a:solidFill>
                <a:latin typeface="Calibri"/>
              </a:rPr>
              <a:t>As we get more data, effect of prior is “washed out”</a:t>
            </a: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l="-567" r="26144" b="58154"/>
          <a:stretch/>
        </p:blipFill>
        <p:spPr bwMode="auto">
          <a:xfrm>
            <a:off x="5867400" y="3960997"/>
            <a:ext cx="3055578" cy="915803"/>
          </a:xfrm>
          <a:prstGeom prst="rect">
            <a:avLst/>
          </a:prstGeom>
          <a:noFill/>
          <a:ln/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2514600"/>
            <a:ext cx="4495800" cy="93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962400" y="19005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srgbClr val="0000FF"/>
                </a:solidFill>
                <a:latin typeface="Calibri"/>
              </a:rPr>
              <a:t>= N(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,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2400" baseline="30000" dirty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)</a:t>
            </a: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5" cstate="print"/>
          <a:srcRect l="-2137" t="44486"/>
          <a:stretch/>
        </p:blipFill>
        <p:spPr bwMode="auto">
          <a:xfrm>
            <a:off x="914400" y="3657600"/>
            <a:ext cx="4445702" cy="1288021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57262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Naïve Bayes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Text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Documents </a:t>
            </a:r>
            <a:r>
              <a:rPr lang="en-US" sz="240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smtClean="0"/>
              <a:t> Topic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Emails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Spam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HW1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Image classification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Hand-written characters 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ea typeface="Wingdings"/>
                <a:cs typeface="Calibri"/>
                <a:sym typeface="Wingdings"/>
              </a:rPr>
              <a:t>Digit, Letter</a:t>
            </a:r>
            <a:endParaRPr lang="en-US" sz="2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Brain scans 	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sz="2400" dirty="0" smtClean="0"/>
              <a:t>words, objects person is reading/			         watching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56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GNB for classifying </a:t>
            </a:r>
            <a:r>
              <a:rPr lang="en-US" dirty="0" smtClean="0"/>
              <a:t>word category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 Box 3"/>
          <p:cNvSpPr txBox="1">
            <a:spLocks noChangeAspect="1" noChangeArrowheads="1"/>
          </p:cNvSpPr>
          <p:nvPr/>
        </p:nvSpPr>
        <p:spPr bwMode="auto">
          <a:xfrm>
            <a:off x="762000" y="40386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~1 mm resolution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~2 images per sec.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/image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non-invasive, safe</a:t>
            </a:r>
          </a:p>
          <a:p>
            <a:pPr defTabSz="914259">
              <a:spcBef>
                <a:spcPct val="50000"/>
              </a:spcBef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measures Blood Oxygen Level Dependent (BOLD) response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r="44949"/>
          <a:stretch>
            <a:fillRect/>
          </a:stretch>
        </p:blipFill>
        <p:spPr bwMode="auto">
          <a:xfrm>
            <a:off x="4724400" y="1600200"/>
            <a:ext cx="4419600" cy="48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239000" y="115728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6072" t="9059" r="14285"/>
          <a:stretch>
            <a:fillRect/>
          </a:stretch>
        </p:blipFill>
        <p:spPr bwMode="auto">
          <a:xfrm>
            <a:off x="685800" y="1219200"/>
            <a:ext cx="2667000" cy="261195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403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Gaussian Naïve </a:t>
            </a:r>
            <a:r>
              <a:rPr lang="en-US" sz="4000" b="1" dirty="0" err="1" smtClean="0">
                <a:solidFill>
                  <a:srgbClr val="C00000"/>
                </a:solidFill>
              </a:rPr>
              <a:t>Bayes</a:t>
            </a:r>
            <a:r>
              <a:rPr lang="en-US" sz="4000" b="1" dirty="0" smtClean="0">
                <a:solidFill>
                  <a:srgbClr val="C00000"/>
                </a:solidFill>
              </a:rPr>
              <a:t>: Learned </a:t>
            </a:r>
            <a:r>
              <a:rPr lang="en-US" sz="40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sz="4000" b="1" baseline="-25000" dirty="0" err="1" smtClean="0">
                <a:solidFill>
                  <a:srgbClr val="C00000"/>
                </a:solidFill>
                <a:sym typeface="Symbol" pitchFamily="18" charset="2"/>
              </a:rPr>
              <a:t>voxel,word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2090" t="30649" r="1616" b="21068"/>
          <a:stretch>
            <a:fillRect/>
          </a:stretch>
        </p:blipFill>
        <p:spPr bwMode="auto">
          <a:xfrm>
            <a:off x="762000" y="1524000"/>
            <a:ext cx="65024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3886200" y="518160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467600" y="2667000"/>
            <a:ext cx="167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15,000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voxels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or features</a:t>
            </a:r>
          </a:p>
          <a:p>
            <a:pPr defTabSz="914259"/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10 training 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examples or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subjects per</a:t>
            </a:r>
          </a:p>
          <a:p>
            <a:pPr defTabSz="914259"/>
            <a:r>
              <a:rPr lang="en-US" sz="2000" dirty="0">
                <a:solidFill>
                  <a:prstClr val="black"/>
                </a:solidFill>
                <a:latin typeface="Calibri"/>
              </a:rPr>
              <a:t>class (12 word categories)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239000" y="1535668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284460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Learned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Models –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Means for P(</a:t>
            </a:r>
            <a:r>
              <a:rPr lang="en-US" sz="3600" b="1" dirty="0" err="1" smtClean="0">
                <a:solidFill>
                  <a:srgbClr val="C00000"/>
                </a:solidFill>
              </a:rPr>
              <a:t>BrainActivity</a:t>
            </a:r>
            <a:r>
              <a:rPr lang="en-US" sz="3600" b="1" dirty="0" smtClean="0">
                <a:solidFill>
                  <a:srgbClr val="C00000"/>
                </a:solidFill>
              </a:rPr>
              <a:t> | </a:t>
            </a:r>
            <a:r>
              <a:rPr lang="en-US" sz="3600" b="1" dirty="0" err="1" smtClean="0">
                <a:solidFill>
                  <a:srgbClr val="C00000"/>
                </a:solidFill>
              </a:rPr>
              <a:t>WordCategory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3802" t="47153" r="25868" b="36113"/>
          <a:stretch>
            <a:fillRect/>
          </a:stretch>
        </p:blipFill>
        <p:spPr bwMode="auto">
          <a:xfrm>
            <a:off x="631825" y="2598738"/>
            <a:ext cx="3440113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1304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Animal words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3000" y="20542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>
                <a:solidFill>
                  <a:prstClr val="black"/>
                </a:solidFill>
                <a:latin typeface="Calibri"/>
              </a:rPr>
              <a:t>People words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71600" y="1570945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259" eaLnBrk="0" hangingPunct="0">
              <a:spcBef>
                <a:spcPct val="50000"/>
              </a:spcBef>
            </a:pPr>
            <a:r>
              <a:rPr lang="en-US" sz="2800" dirty="0" err="1">
                <a:solidFill>
                  <a:prstClr val="black"/>
                </a:solidFill>
                <a:latin typeface="Calibri"/>
              </a:rPr>
              <a:t>Pairwise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classification accuracy: 85%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 l="13820" t="46736" r="75711" b="36320"/>
          <a:stretch>
            <a:fillRect/>
          </a:stretch>
        </p:blipFill>
        <p:spPr bwMode="auto">
          <a:xfrm>
            <a:off x="4899025" y="2647950"/>
            <a:ext cx="34067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4057650" y="210185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239000" y="1447800"/>
            <a:ext cx="1845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[Mitchell et al.03]</a:t>
            </a:r>
          </a:p>
        </p:txBody>
      </p:sp>
    </p:spTree>
    <p:extLst>
      <p:ext uri="{BB962C8B-B14F-4D97-AF65-F5344CB8AC3E}">
        <p14:creationId xmlns:p14="http://schemas.microsoft.com/office/powerpoint/2010/main" val="1182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Optimal </a:t>
            </a:r>
            <a:r>
              <a:rPr lang="en-US" sz="2400" dirty="0"/>
              <a:t>decision using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r>
              <a:rPr lang="en-US" sz="2400" dirty="0"/>
              <a:t>Naïve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pPr lvl="1"/>
            <a:r>
              <a:rPr lang="en-US" sz="2400" dirty="0"/>
              <a:t>What’s the assumption</a:t>
            </a:r>
          </a:p>
          <a:p>
            <a:pPr lvl="1"/>
            <a:r>
              <a:rPr lang="en-US" sz="2400" dirty="0"/>
              <a:t>Why we use it</a:t>
            </a:r>
          </a:p>
          <a:p>
            <a:pPr lvl="1"/>
            <a:r>
              <a:rPr lang="en-US" sz="2400" dirty="0"/>
              <a:t>How do we learn </a:t>
            </a:r>
            <a:r>
              <a:rPr lang="en-US" sz="2400" dirty="0" smtClean="0"/>
              <a:t>it (MLE, MAP)</a:t>
            </a:r>
            <a:endParaRPr lang="en-US" sz="2400" dirty="0"/>
          </a:p>
          <a:p>
            <a:pPr lvl="1"/>
            <a:r>
              <a:rPr lang="en-US" sz="2400" dirty="0"/>
              <a:t>Why is </a:t>
            </a:r>
            <a:r>
              <a:rPr lang="en-US" sz="2400" dirty="0" smtClean="0"/>
              <a:t>MAP </a:t>
            </a:r>
            <a:r>
              <a:rPr lang="en-US" sz="2400" dirty="0"/>
              <a:t>estimation </a:t>
            </a:r>
            <a:r>
              <a:rPr lang="en-US" sz="2400" dirty="0" smtClean="0"/>
              <a:t>important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143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502343" y="1524002"/>
            <a:ext cx="2836052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marL="457130" indent="-457130" defTabSz="914259">
              <a:tabLst>
                <a:tab pos="4914147" algn="l"/>
              </a:tabLst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Optimal classifier: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4" name="Picture 4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29000" y="1600201"/>
            <a:ext cx="4798826" cy="517451"/>
          </a:xfrm>
          <a:prstGeom prst="rect">
            <a:avLst/>
          </a:prstGeom>
          <a:noFill/>
          <a:ln/>
          <a:effectLst/>
        </p:spPr>
      </p:pic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7086600" y="2133600"/>
            <a:ext cx="1165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marL="457130" indent="-457130" defTabSz="914259">
              <a:tabLst>
                <a:tab pos="4914147" algn="l"/>
              </a:tabLst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Why??</a:t>
            </a: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33401" y="2891135"/>
            <a:ext cx="762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 marL="457130" indent="-457130" defTabSz="914259">
              <a:tabLst>
                <a:tab pos="4914147" algn="l"/>
              </a:tabLst>
            </a:pPr>
            <a:r>
              <a:rPr lang="en-US" sz="2400" u="sng" dirty="0">
                <a:solidFill>
                  <a:prstClr val="black"/>
                </a:solidFill>
                <a:latin typeface="Calibri"/>
              </a:rPr>
              <a:t>Goal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</a:t>
            </a:r>
          </a:p>
        </p:txBody>
      </p:sp>
      <p:pic>
        <p:nvPicPr>
          <p:cNvPr id="54" name="Picture 5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133600" y="3080641"/>
            <a:ext cx="5177546" cy="272159"/>
          </a:xfrm>
          <a:prstGeom prst="rect">
            <a:avLst/>
          </a:prstGeom>
          <a:noFill/>
          <a:ln/>
          <a:effectLst/>
        </p:spPr>
      </p:pic>
      <p:sp>
        <p:nvSpPr>
          <p:cNvPr id="57" name="Rectangle 56"/>
          <p:cNvSpPr/>
          <p:nvPr/>
        </p:nvSpPr>
        <p:spPr>
          <a:xfrm>
            <a:off x="6019800" y="2796857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0000" y="3345126"/>
            <a:ext cx="6600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that minimizes                          for a randomly drawn</a:t>
            </a: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test data (X,Y) </a:t>
            </a:r>
          </a:p>
        </p:txBody>
      </p:sp>
      <p:pic>
        <p:nvPicPr>
          <p:cNvPr id="59" name="Picture 5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114800" y="3505200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62" name="TextBox 61"/>
          <p:cNvSpPr txBox="1"/>
          <p:nvPr/>
        </p:nvSpPr>
        <p:spPr>
          <a:xfrm>
            <a:off x="5522752" y="5517606"/>
            <a:ext cx="2630648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b="1" dirty="0">
                <a:solidFill>
                  <a:srgbClr val="C00000"/>
                </a:solidFill>
                <a:latin typeface="Calibri"/>
              </a:rPr>
              <a:t>Probability of Error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3" name="Picture 6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 cstate="print"/>
          <a:srcRect l="26545" t="-8959"/>
          <a:stretch/>
        </p:blipFill>
        <p:spPr bwMode="auto">
          <a:xfrm>
            <a:off x="2169959" y="4419600"/>
            <a:ext cx="3199021" cy="526045"/>
          </a:xfrm>
          <a:prstGeom prst="rect">
            <a:avLst/>
          </a:prstGeom>
          <a:noFill/>
          <a:ln/>
          <a:effectLst/>
        </p:spPr>
      </p:pic>
      <p:sp>
        <p:nvSpPr>
          <p:cNvPr id="64" name="TextBox 63"/>
          <p:cNvSpPr txBox="1"/>
          <p:nvPr/>
        </p:nvSpPr>
        <p:spPr>
          <a:xfrm>
            <a:off x="5927900" y="5010086"/>
            <a:ext cx="1195059" cy="400110"/>
          </a:xfrm>
          <a:prstGeom prst="rect">
            <a:avLst/>
          </a:prstGeom>
          <a:noFill/>
          <a:ln>
            <a:noFill/>
          </a:ln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0/1 loss</a:t>
            </a:r>
          </a:p>
        </p:txBody>
      </p:sp>
      <p:pic>
        <p:nvPicPr>
          <p:cNvPr id="65" name="Picture 64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367" y="5029199"/>
            <a:ext cx="3036786" cy="480395"/>
          </a:xfrm>
          <a:prstGeom prst="rect">
            <a:avLst/>
          </a:prstGeom>
        </p:spPr>
      </p:pic>
      <p:pic>
        <p:nvPicPr>
          <p:cNvPr id="66" name="Picture 65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176" y="5638797"/>
            <a:ext cx="291465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6198513"/>
            <a:ext cx="3367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Minimizer is indeed f*!!</a:t>
            </a:r>
          </a:p>
        </p:txBody>
      </p:sp>
    </p:spTree>
    <p:extLst>
      <p:ext uri="{BB962C8B-B14F-4D97-AF65-F5344CB8AC3E}">
        <p14:creationId xmlns:p14="http://schemas.microsoft.com/office/powerpoint/2010/main" val="235281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0" grpId="0"/>
      <p:bldP spid="4" grpId="0"/>
      <p:bldP spid="62" grpId="0"/>
      <p:bldP spid="6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Error of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502343" y="1524002"/>
            <a:ext cx="2836052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marL="457130" indent="-457130" defTabSz="914259">
              <a:tabLst>
                <a:tab pos="4914147" algn="l"/>
              </a:tabLst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Optimal classifier: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3" name="Group 36"/>
          <p:cNvGrpSpPr/>
          <p:nvPr/>
        </p:nvGrpSpPr>
        <p:grpSpPr>
          <a:xfrm>
            <a:off x="533405" y="5638800"/>
            <a:ext cx="8077199" cy="924884"/>
            <a:chOff x="1752600" y="5867400"/>
            <a:chExt cx="5329285" cy="924884"/>
          </a:xfrm>
        </p:grpSpPr>
        <p:sp>
          <p:nvSpPr>
            <p:cNvPr id="19" name="TextBox 18"/>
            <p:cNvSpPr txBox="1"/>
            <p:nvPr/>
          </p:nvSpPr>
          <p:spPr>
            <a:xfrm>
              <a:off x="1828798" y="5961287"/>
              <a:ext cx="5253087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14259">
                <a:buFont typeface="Arial" pitchFamily="34" charset="0"/>
                <a:buChar char="•"/>
              </a:pP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 Even the optimal classifier makes mistakes: min probability  </a:t>
              </a:r>
            </a:p>
            <a:p>
              <a:pPr defTabSz="914259"/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   of error &gt; 0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52600" y="5867400"/>
              <a:ext cx="4876800" cy="685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9"/>
              <a:endParaRPr lang="en-US" sz="2400" dirty="0">
                <a:solidFill>
                  <a:srgbClr val="C00000"/>
                </a:solidFill>
                <a:latin typeface="Calibri"/>
              </a:endParaRPr>
            </a:p>
          </p:txBody>
        </p:sp>
      </p:grp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6019805" y="4038602"/>
            <a:ext cx="2743195" cy="11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 defTabSz="914259">
              <a:tabLst>
                <a:tab pos="4914147" algn="l"/>
              </a:tabLst>
            </a:pPr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Min probability of error</a:t>
            </a:r>
          </a:p>
          <a:p>
            <a:pPr defTabSz="914259">
              <a:tabLst>
                <a:tab pos="4914147" algn="l"/>
              </a:tabLst>
            </a:pPr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P(f*(X) ≠ Y)</a:t>
            </a:r>
          </a:p>
        </p:txBody>
      </p:sp>
      <p:pic>
        <p:nvPicPr>
          <p:cNvPr id="44" name="Picture 4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429000" y="1600201"/>
            <a:ext cx="4798826" cy="517451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321"/>
          <p:cNvGrpSpPr>
            <a:grpSpLocks/>
          </p:cNvGrpSpPr>
          <p:nvPr/>
        </p:nvGrpSpPr>
        <p:grpSpPr bwMode="auto">
          <a:xfrm>
            <a:off x="2408535" y="4834828"/>
            <a:ext cx="3276600" cy="0"/>
            <a:chOff x="2497137" y="4419600"/>
            <a:chExt cx="3276600" cy="0"/>
          </a:xfrm>
        </p:grpSpPr>
        <p:sp>
          <p:nvSpPr>
            <p:cNvPr id="60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1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72" name="Picture 7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rcRect l="33996" r="35407" b="53149"/>
          <a:stretch>
            <a:fillRect/>
          </a:stretch>
        </p:blipFill>
        <p:spPr bwMode="auto">
          <a:xfrm>
            <a:off x="1587798" y="3158429"/>
            <a:ext cx="1371600" cy="304800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33996" r="35407" b="53149"/>
          <a:stretch>
            <a:fillRect/>
          </a:stretch>
        </p:blipFill>
        <p:spPr bwMode="auto">
          <a:xfrm>
            <a:off x="5058838" y="3234628"/>
            <a:ext cx="1371600" cy="304800"/>
          </a:xfrm>
          <a:prstGeom prst="rect">
            <a:avLst/>
          </a:prstGeom>
          <a:noFill/>
          <a:ln/>
          <a:effectLst/>
        </p:spPr>
      </p:pic>
      <p:sp>
        <p:nvSpPr>
          <p:cNvPr id="74" name="Rectangle 73"/>
          <p:cNvSpPr/>
          <p:nvPr/>
        </p:nvSpPr>
        <p:spPr bwMode="auto">
          <a:xfrm>
            <a:off x="5854998" y="3269132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Oval 319"/>
          <p:cNvSpPr>
            <a:spLocks noChangeArrowheads="1"/>
          </p:cNvSpPr>
          <p:nvPr/>
        </p:nvSpPr>
        <p:spPr bwMode="auto">
          <a:xfrm>
            <a:off x="5924800" y="3355844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2425998" y="3208751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 defTabSz="914259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Oval 314"/>
          <p:cNvSpPr>
            <a:spLocks noChangeArrowheads="1"/>
          </p:cNvSpPr>
          <p:nvPr/>
        </p:nvSpPr>
        <p:spPr bwMode="auto">
          <a:xfrm>
            <a:off x="2450442" y="3284951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915890" y="3474113"/>
            <a:ext cx="3744643" cy="1555088"/>
            <a:chOff x="2667000" y="7010400"/>
            <a:chExt cx="3744643" cy="1555088"/>
          </a:xfrm>
        </p:grpSpPr>
        <p:grpSp>
          <p:nvGrpSpPr>
            <p:cNvPr id="53" name="Group 52"/>
            <p:cNvGrpSpPr/>
            <p:nvPr/>
          </p:nvGrpSpPr>
          <p:grpSpPr>
            <a:xfrm>
              <a:off x="3603172" y="7836932"/>
              <a:ext cx="2373086" cy="533400"/>
              <a:chOff x="2841172" y="3886200"/>
              <a:chExt cx="2373086" cy="533400"/>
            </a:xfrm>
          </p:grpSpPr>
          <p:sp>
            <p:nvSpPr>
              <p:cNvPr id="52" name="Isosceles Triangle 51"/>
              <p:cNvSpPr/>
              <p:nvPr/>
            </p:nvSpPr>
            <p:spPr>
              <a:xfrm flipH="1">
                <a:off x="4093030" y="4267200"/>
                <a:ext cx="1121228" cy="141514"/>
              </a:xfrm>
              <a:prstGeom prst="triangle">
                <a:avLst>
                  <a:gd name="adj" fmla="val 86075"/>
                </a:avLst>
              </a:prstGeom>
              <a:blipFill>
                <a:blip r:embed="rId8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1" name="Isosceles Triangle 50"/>
              <p:cNvSpPr/>
              <p:nvPr/>
            </p:nvSpPr>
            <p:spPr>
              <a:xfrm>
                <a:off x="2841172" y="4267200"/>
                <a:ext cx="1121228" cy="141514"/>
              </a:xfrm>
              <a:prstGeom prst="triangle">
                <a:avLst>
                  <a:gd name="adj" fmla="val 86075"/>
                </a:avLst>
              </a:prstGeom>
              <a:blipFill>
                <a:blip r:embed="rId8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9" name="Isosceles Triangle 48"/>
              <p:cNvSpPr/>
              <p:nvPr/>
            </p:nvSpPr>
            <p:spPr>
              <a:xfrm>
                <a:off x="3646714" y="3886200"/>
                <a:ext cx="935420" cy="533400"/>
              </a:xfrm>
              <a:prstGeom prst="triangle">
                <a:avLst/>
              </a:prstGeom>
              <a:blipFill>
                <a:blip r:embed="rId8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2667000" y="7010400"/>
              <a:ext cx="3744643" cy="1555088"/>
              <a:chOff x="1905000" y="3059668"/>
              <a:chExt cx="3744643" cy="1555088"/>
            </a:xfrm>
          </p:grpSpPr>
          <p:sp>
            <p:nvSpPr>
              <p:cNvPr id="37" name="Freeform 311"/>
              <p:cNvSpPr>
                <a:spLocks/>
              </p:cNvSpPr>
              <p:nvPr/>
            </p:nvSpPr>
            <p:spPr bwMode="auto">
              <a:xfrm>
                <a:off x="2427464" y="3200400"/>
                <a:ext cx="3222179" cy="1219199"/>
              </a:xfrm>
              <a:custGeom>
                <a:avLst/>
                <a:gdLst>
                  <a:gd name="connsiteX0" fmla="*/ 0 w 10000"/>
                  <a:gd name="connsiteY0" fmla="*/ 9463 h 9635"/>
                  <a:gd name="connsiteX1" fmla="*/ 2434 w 10000"/>
                  <a:gd name="connsiteY1" fmla="*/ 4864 h 9635"/>
                  <a:gd name="connsiteX2" fmla="*/ 3677 w 10000"/>
                  <a:gd name="connsiteY2" fmla="*/ 1080 h 9635"/>
                  <a:gd name="connsiteX3" fmla="*/ 5740 w 10000"/>
                  <a:gd name="connsiteY3" fmla="*/ 1149 h 9635"/>
                  <a:gd name="connsiteX4" fmla="*/ 8132 w 10000"/>
                  <a:gd name="connsiteY4" fmla="*/ 7972 h 9635"/>
                  <a:gd name="connsiteX5" fmla="*/ 10000 w 10000"/>
                  <a:gd name="connsiteY5" fmla="*/ 9635 h 9635"/>
                  <a:gd name="connsiteX0" fmla="*/ 0 w 10000"/>
                  <a:gd name="connsiteY0" fmla="*/ 9238 h 9417"/>
                  <a:gd name="connsiteX1" fmla="*/ 2434 w 10000"/>
                  <a:gd name="connsiteY1" fmla="*/ 4465 h 9417"/>
                  <a:gd name="connsiteX2" fmla="*/ 3677 w 10000"/>
                  <a:gd name="connsiteY2" fmla="*/ 538 h 9417"/>
                  <a:gd name="connsiteX3" fmla="*/ 8132 w 10000"/>
                  <a:gd name="connsiteY3" fmla="*/ 7691 h 9417"/>
                  <a:gd name="connsiteX4" fmla="*/ 10000 w 10000"/>
                  <a:gd name="connsiteY4" fmla="*/ 9417 h 9417"/>
                  <a:gd name="connsiteX0" fmla="*/ 0 w 10000"/>
                  <a:gd name="connsiteY0" fmla="*/ 10115 h 10305"/>
                  <a:gd name="connsiteX1" fmla="*/ 2434 w 10000"/>
                  <a:gd name="connsiteY1" fmla="*/ 5046 h 10305"/>
                  <a:gd name="connsiteX2" fmla="*/ 3677 w 10000"/>
                  <a:gd name="connsiteY2" fmla="*/ 876 h 10305"/>
                  <a:gd name="connsiteX3" fmla="*/ 10000 w 10000"/>
                  <a:gd name="connsiteY3" fmla="*/ 10305 h 10305"/>
                  <a:gd name="connsiteX0" fmla="*/ 0 w 10000"/>
                  <a:gd name="connsiteY0" fmla="*/ 8521 h 8711"/>
                  <a:gd name="connsiteX1" fmla="*/ 2434 w 10000"/>
                  <a:gd name="connsiteY1" fmla="*/ 3452 h 8711"/>
                  <a:gd name="connsiteX2" fmla="*/ 4783 w 10000"/>
                  <a:gd name="connsiteY2" fmla="*/ 876 h 8711"/>
                  <a:gd name="connsiteX3" fmla="*/ 10000 w 10000"/>
                  <a:gd name="connsiteY3" fmla="*/ 8711 h 8711"/>
                  <a:gd name="connsiteX0" fmla="*/ 0 w 9652"/>
                  <a:gd name="connsiteY0" fmla="*/ 11031 h 11031"/>
                  <a:gd name="connsiteX1" fmla="*/ 2434 w 9652"/>
                  <a:gd name="connsiteY1" fmla="*/ 5212 h 11031"/>
                  <a:gd name="connsiteX2" fmla="*/ 4783 w 9652"/>
                  <a:gd name="connsiteY2" fmla="*/ 2255 h 11031"/>
                  <a:gd name="connsiteX3" fmla="*/ 9652 w 9652"/>
                  <a:gd name="connsiteY3" fmla="*/ 2255 h 11031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8403 h 8403"/>
                  <a:gd name="connsiteX1" fmla="*/ 2522 w 10000"/>
                  <a:gd name="connsiteY1" fmla="*/ 3128 h 8403"/>
                  <a:gd name="connsiteX2" fmla="*/ 4955 w 10000"/>
                  <a:gd name="connsiteY2" fmla="*/ 447 h 8403"/>
                  <a:gd name="connsiteX3" fmla="*/ 8319 w 10000"/>
                  <a:gd name="connsiteY3" fmla="*/ 447 h 8403"/>
                  <a:gd name="connsiteX4" fmla="*/ 10000 w 10000"/>
                  <a:gd name="connsiteY4" fmla="*/ 447 h 8403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10000 w 10000"/>
                  <a:gd name="connsiteY3" fmla="*/ 532 h 10000"/>
                  <a:gd name="connsiteX0" fmla="*/ 629 w 10629"/>
                  <a:gd name="connsiteY0" fmla="*/ 10000 h 11130"/>
                  <a:gd name="connsiteX1" fmla="*/ 420 w 10629"/>
                  <a:gd name="connsiteY1" fmla="*/ 10084 h 11130"/>
                  <a:gd name="connsiteX2" fmla="*/ 3151 w 10629"/>
                  <a:gd name="connsiteY2" fmla="*/ 3722 h 11130"/>
                  <a:gd name="connsiteX3" fmla="*/ 5584 w 10629"/>
                  <a:gd name="connsiteY3" fmla="*/ 532 h 11130"/>
                  <a:gd name="connsiteX4" fmla="*/ 10629 w 10629"/>
                  <a:gd name="connsiteY4" fmla="*/ 532 h 11130"/>
                  <a:gd name="connsiteX0" fmla="*/ 209 w 10209"/>
                  <a:gd name="connsiteY0" fmla="*/ 10000 h 10604"/>
                  <a:gd name="connsiteX1" fmla="*/ 420 w 10209"/>
                  <a:gd name="connsiteY1" fmla="*/ 9558 h 10604"/>
                  <a:gd name="connsiteX2" fmla="*/ 2731 w 10209"/>
                  <a:gd name="connsiteY2" fmla="*/ 3722 h 10604"/>
                  <a:gd name="connsiteX3" fmla="*/ 5164 w 10209"/>
                  <a:gd name="connsiteY3" fmla="*/ 532 h 10604"/>
                  <a:gd name="connsiteX4" fmla="*/ 10209 w 10209"/>
                  <a:gd name="connsiteY4" fmla="*/ 532 h 10604"/>
                  <a:gd name="connsiteX0" fmla="*/ 1110 w 11110"/>
                  <a:gd name="connsiteY0" fmla="*/ 10000 h 11549"/>
                  <a:gd name="connsiteX1" fmla="*/ 1321 w 11110"/>
                  <a:gd name="connsiteY1" fmla="*/ 9558 h 11549"/>
                  <a:gd name="connsiteX2" fmla="*/ 3632 w 11110"/>
                  <a:gd name="connsiteY2" fmla="*/ 3722 h 11549"/>
                  <a:gd name="connsiteX3" fmla="*/ 6065 w 11110"/>
                  <a:gd name="connsiteY3" fmla="*/ 532 h 11549"/>
                  <a:gd name="connsiteX4" fmla="*/ 11110 w 11110"/>
                  <a:gd name="connsiteY4" fmla="*/ 532 h 11549"/>
                  <a:gd name="connsiteX0" fmla="*/ 1950 w 11950"/>
                  <a:gd name="connsiteY0" fmla="*/ 10000 h 11549"/>
                  <a:gd name="connsiteX1" fmla="*/ 1321 w 11950"/>
                  <a:gd name="connsiteY1" fmla="*/ 9558 h 11549"/>
                  <a:gd name="connsiteX2" fmla="*/ 4472 w 11950"/>
                  <a:gd name="connsiteY2" fmla="*/ 3722 h 11549"/>
                  <a:gd name="connsiteX3" fmla="*/ 6905 w 11950"/>
                  <a:gd name="connsiteY3" fmla="*/ 532 h 11549"/>
                  <a:gd name="connsiteX4" fmla="*/ 11950 w 11950"/>
                  <a:gd name="connsiteY4" fmla="*/ 532 h 11549"/>
                  <a:gd name="connsiteX0" fmla="*/ 35 w 13607"/>
                  <a:gd name="connsiteY0" fmla="*/ 11029 h 11549"/>
                  <a:gd name="connsiteX1" fmla="*/ 297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549"/>
                  <a:gd name="connsiteX1" fmla="*/ 339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21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63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0 w 13572"/>
                  <a:gd name="connsiteY0" fmla="*/ 11029 h 11099"/>
                  <a:gd name="connsiteX1" fmla="*/ 2342 w 13572"/>
                  <a:gd name="connsiteY1" fmla="*/ 10819 h 11099"/>
                  <a:gd name="connsiteX2" fmla="*/ 3603 w 13572"/>
                  <a:gd name="connsiteY2" fmla="*/ 9348 h 11099"/>
                  <a:gd name="connsiteX3" fmla="*/ 6094 w 13572"/>
                  <a:gd name="connsiteY3" fmla="*/ 3722 h 11099"/>
                  <a:gd name="connsiteX4" fmla="*/ 8527 w 13572"/>
                  <a:gd name="connsiteY4" fmla="*/ 532 h 11099"/>
                  <a:gd name="connsiteX5" fmla="*/ 13572 w 13572"/>
                  <a:gd name="connsiteY5" fmla="*/ 532 h 11099"/>
                  <a:gd name="connsiteX0" fmla="*/ 0 w 17776"/>
                  <a:gd name="connsiteY0" fmla="*/ 11554 h 11554"/>
                  <a:gd name="connsiteX1" fmla="*/ 6546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  <a:gd name="connsiteX0" fmla="*/ 0 w 17776"/>
                  <a:gd name="connsiteY0" fmla="*/ 11554 h 11554"/>
                  <a:gd name="connsiteX1" fmla="*/ 5045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76" h="11554">
                    <a:moveTo>
                      <a:pt x="0" y="11554"/>
                    </a:moveTo>
                    <a:cubicBezTo>
                      <a:pt x="350" y="11449"/>
                      <a:pt x="3744" y="11187"/>
                      <a:pt x="5045" y="10819"/>
                    </a:cubicBezTo>
                    <a:cubicBezTo>
                      <a:pt x="6346" y="10451"/>
                      <a:pt x="6932" y="10531"/>
                      <a:pt x="7807" y="9348"/>
                    </a:cubicBezTo>
                    <a:cubicBezTo>
                      <a:pt x="8683" y="8165"/>
                      <a:pt x="9477" y="5191"/>
                      <a:pt x="10298" y="3722"/>
                    </a:cubicBezTo>
                    <a:cubicBezTo>
                      <a:pt x="11119" y="2253"/>
                      <a:pt x="11485" y="1064"/>
                      <a:pt x="12731" y="532"/>
                    </a:cubicBezTo>
                    <a:cubicBezTo>
                      <a:pt x="13977" y="0"/>
                      <a:pt x="16725" y="532"/>
                      <a:pt x="17776" y="532"/>
                    </a:cubicBezTo>
                  </a:path>
                </a:pathLst>
              </a:custGeom>
              <a:noFill/>
              <a:ln w="19050" cap="flat">
                <a:solidFill>
                  <a:srgbClr val="00B05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057400" y="42454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0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905000" y="3701141"/>
                <a:ext cx="4769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0.5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060514" y="305966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1</a:t>
                </a:r>
              </a:p>
            </p:txBody>
          </p:sp>
          <p:cxnSp>
            <p:nvCxnSpPr>
              <p:cNvPr id="43" name="Straight Connector 42"/>
              <p:cNvCxnSpPr>
                <a:stCxn id="40" idx="3"/>
              </p:cNvCxnSpPr>
              <p:nvPr/>
            </p:nvCxnSpPr>
            <p:spPr>
              <a:xfrm>
                <a:off x="2381926" y="3885807"/>
                <a:ext cx="1732875" cy="3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Freeform 309"/>
              <p:cNvSpPr>
                <a:spLocks/>
              </p:cNvSpPr>
              <p:nvPr/>
            </p:nvSpPr>
            <p:spPr bwMode="auto">
              <a:xfrm>
                <a:off x="2438402" y="3200401"/>
                <a:ext cx="3200319" cy="1219229"/>
              </a:xfrm>
              <a:custGeom>
                <a:avLst/>
                <a:gdLst>
                  <a:gd name="connsiteX0" fmla="*/ 0 w 11088"/>
                  <a:gd name="connsiteY0" fmla="*/ 2466 h 9886"/>
                  <a:gd name="connsiteX1" fmla="*/ 2493 w 11088"/>
                  <a:gd name="connsiteY1" fmla="*/ 9044 h 9886"/>
                  <a:gd name="connsiteX2" fmla="*/ 3898 w 11088"/>
                  <a:gd name="connsiteY2" fmla="*/ 5553 h 9886"/>
                  <a:gd name="connsiteX3" fmla="*/ 4953 w 11088"/>
                  <a:gd name="connsiteY3" fmla="*/ 1114 h 9886"/>
                  <a:gd name="connsiteX4" fmla="*/ 6001 w 11088"/>
                  <a:gd name="connsiteY4" fmla="*/ 158 h 9886"/>
                  <a:gd name="connsiteX5" fmla="*/ 7056 w 11088"/>
                  <a:gd name="connsiteY5" fmla="*/ 2061 h 9886"/>
                  <a:gd name="connsiteX6" fmla="*/ 8850 w 11088"/>
                  <a:gd name="connsiteY6" fmla="*/ 6702 h 9886"/>
                  <a:gd name="connsiteX7" fmla="*/ 11088 w 11088"/>
                  <a:gd name="connsiteY7" fmla="*/ 9886 h 9886"/>
                  <a:gd name="connsiteX0" fmla="*/ 0 w 10000"/>
                  <a:gd name="connsiteY0" fmla="*/ 2494 h 10000"/>
                  <a:gd name="connsiteX1" fmla="*/ 2405 w 10000"/>
                  <a:gd name="connsiteY1" fmla="*/ 2069 h 10000"/>
                  <a:gd name="connsiteX2" fmla="*/ 3516 w 10000"/>
                  <a:gd name="connsiteY2" fmla="*/ 5617 h 10000"/>
                  <a:gd name="connsiteX3" fmla="*/ 4467 w 10000"/>
                  <a:gd name="connsiteY3" fmla="*/ 1127 h 10000"/>
                  <a:gd name="connsiteX4" fmla="*/ 5412 w 10000"/>
                  <a:gd name="connsiteY4" fmla="*/ 160 h 10000"/>
                  <a:gd name="connsiteX5" fmla="*/ 6364 w 10000"/>
                  <a:gd name="connsiteY5" fmla="*/ 2085 h 10000"/>
                  <a:gd name="connsiteX6" fmla="*/ 7982 w 10000"/>
                  <a:gd name="connsiteY6" fmla="*/ 6779 h 10000"/>
                  <a:gd name="connsiteX7" fmla="*/ 10000 w 10000"/>
                  <a:gd name="connsiteY7" fmla="*/ 10000 h 10000"/>
                  <a:gd name="connsiteX0" fmla="*/ 0 w 10000"/>
                  <a:gd name="connsiteY0" fmla="*/ 2494 h 10000"/>
                  <a:gd name="connsiteX1" fmla="*/ 3516 w 10000"/>
                  <a:gd name="connsiteY1" fmla="*/ 5617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7982 w 10000"/>
                  <a:gd name="connsiteY4" fmla="*/ 6779 h 10000"/>
                  <a:gd name="connsiteX5" fmla="*/ 10000 w 10000"/>
                  <a:gd name="connsiteY5" fmla="*/ 10000 h 10000"/>
                  <a:gd name="connsiteX0" fmla="*/ 0 w 10000"/>
                  <a:gd name="connsiteY0" fmla="*/ 2281 h 9787"/>
                  <a:gd name="connsiteX1" fmla="*/ 3435 w 10000"/>
                  <a:gd name="connsiteY1" fmla="*/ 2282 h 9787"/>
                  <a:gd name="connsiteX2" fmla="*/ 4467 w 10000"/>
                  <a:gd name="connsiteY2" fmla="*/ 914 h 9787"/>
                  <a:gd name="connsiteX3" fmla="*/ 6184 w 10000"/>
                  <a:gd name="connsiteY3" fmla="*/ 2282 h 9787"/>
                  <a:gd name="connsiteX4" fmla="*/ 7982 w 10000"/>
                  <a:gd name="connsiteY4" fmla="*/ 6566 h 9787"/>
                  <a:gd name="connsiteX5" fmla="*/ 10000 w 10000"/>
                  <a:gd name="connsiteY5" fmla="*/ 9787 h 9787"/>
                  <a:gd name="connsiteX0" fmla="*/ 0 w 10000"/>
                  <a:gd name="connsiteY0" fmla="*/ 729 h 8398"/>
                  <a:gd name="connsiteX1" fmla="*/ 3435 w 10000"/>
                  <a:gd name="connsiteY1" fmla="*/ 730 h 8398"/>
                  <a:gd name="connsiteX2" fmla="*/ 6184 w 10000"/>
                  <a:gd name="connsiteY2" fmla="*/ 730 h 8398"/>
                  <a:gd name="connsiteX3" fmla="*/ 7982 w 10000"/>
                  <a:gd name="connsiteY3" fmla="*/ 5107 h 8398"/>
                  <a:gd name="connsiteX4" fmla="*/ 10000 w 10000"/>
                  <a:gd name="connsiteY4" fmla="*/ 8398 h 8398"/>
                  <a:gd name="connsiteX0" fmla="*/ 0 w 10000"/>
                  <a:gd name="connsiteY0" fmla="*/ 0 h 9132"/>
                  <a:gd name="connsiteX1" fmla="*/ 3435 w 10000"/>
                  <a:gd name="connsiteY1" fmla="*/ 1 h 9132"/>
                  <a:gd name="connsiteX2" fmla="*/ 6527 w 10000"/>
                  <a:gd name="connsiteY2" fmla="*/ 1555 h 9132"/>
                  <a:gd name="connsiteX3" fmla="*/ 7982 w 10000"/>
                  <a:gd name="connsiteY3" fmla="*/ 5213 h 9132"/>
                  <a:gd name="connsiteX4" fmla="*/ 10000 w 10000"/>
                  <a:gd name="connsiteY4" fmla="*/ 9132 h 9132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348"/>
                  <a:gd name="connsiteY0" fmla="*/ 0 h 10727"/>
                  <a:gd name="connsiteX1" fmla="*/ 3435 w 10348"/>
                  <a:gd name="connsiteY1" fmla="*/ 1 h 10727"/>
                  <a:gd name="connsiteX2" fmla="*/ 6527 w 10348"/>
                  <a:gd name="connsiteY2" fmla="*/ 1703 h 10727"/>
                  <a:gd name="connsiteX3" fmla="*/ 7982 w 10348"/>
                  <a:gd name="connsiteY3" fmla="*/ 5708 h 10727"/>
                  <a:gd name="connsiteX4" fmla="*/ 10000 w 10348"/>
                  <a:gd name="connsiteY4" fmla="*/ 10000 h 10727"/>
                  <a:gd name="connsiteX5" fmla="*/ 10068 w 10348"/>
                  <a:gd name="connsiteY5" fmla="*/ 10067 h 10727"/>
                  <a:gd name="connsiteX0" fmla="*/ 0 w 10609"/>
                  <a:gd name="connsiteY0" fmla="*/ 0 h 10897"/>
                  <a:gd name="connsiteX1" fmla="*/ 3435 w 10609"/>
                  <a:gd name="connsiteY1" fmla="*/ 1 h 10897"/>
                  <a:gd name="connsiteX2" fmla="*/ 6527 w 10609"/>
                  <a:gd name="connsiteY2" fmla="*/ 1703 h 10897"/>
                  <a:gd name="connsiteX3" fmla="*/ 7982 w 10609"/>
                  <a:gd name="connsiteY3" fmla="*/ 5708 h 10897"/>
                  <a:gd name="connsiteX4" fmla="*/ 10000 w 10609"/>
                  <a:gd name="connsiteY4" fmla="*/ 10000 h 10897"/>
                  <a:gd name="connsiteX5" fmla="*/ 10609 w 10609"/>
                  <a:gd name="connsiteY5" fmla="*/ 10897 h 10897"/>
                  <a:gd name="connsiteX0" fmla="*/ 0 w 12124"/>
                  <a:gd name="connsiteY0" fmla="*/ 0 h 10897"/>
                  <a:gd name="connsiteX1" fmla="*/ 3435 w 12124"/>
                  <a:gd name="connsiteY1" fmla="*/ 1 h 10897"/>
                  <a:gd name="connsiteX2" fmla="*/ 6527 w 12124"/>
                  <a:gd name="connsiteY2" fmla="*/ 1703 h 10897"/>
                  <a:gd name="connsiteX3" fmla="*/ 7982 w 12124"/>
                  <a:gd name="connsiteY3" fmla="*/ 5708 h 10897"/>
                  <a:gd name="connsiteX4" fmla="*/ 10000 w 12124"/>
                  <a:gd name="connsiteY4" fmla="*/ 10000 h 10897"/>
                  <a:gd name="connsiteX5" fmla="*/ 12124 w 12124"/>
                  <a:gd name="connsiteY5" fmla="*/ 10897 h 10897"/>
                  <a:gd name="connsiteX0" fmla="*/ 0 w 12496"/>
                  <a:gd name="connsiteY0" fmla="*/ 0 h 11047"/>
                  <a:gd name="connsiteX1" fmla="*/ 3435 w 12496"/>
                  <a:gd name="connsiteY1" fmla="*/ 1 h 11047"/>
                  <a:gd name="connsiteX2" fmla="*/ 6527 w 12496"/>
                  <a:gd name="connsiteY2" fmla="*/ 1703 h 11047"/>
                  <a:gd name="connsiteX3" fmla="*/ 7982 w 12496"/>
                  <a:gd name="connsiteY3" fmla="*/ 5708 h 11047"/>
                  <a:gd name="connsiteX4" fmla="*/ 10000 w 12496"/>
                  <a:gd name="connsiteY4" fmla="*/ 10000 h 11047"/>
                  <a:gd name="connsiteX5" fmla="*/ 12124 w 12496"/>
                  <a:gd name="connsiteY5" fmla="*/ 10897 h 11047"/>
                  <a:gd name="connsiteX6" fmla="*/ 12233 w 12496"/>
                  <a:gd name="connsiteY6" fmla="*/ 10897 h 11047"/>
                  <a:gd name="connsiteX0" fmla="*/ 0 w 15913"/>
                  <a:gd name="connsiteY0" fmla="*/ 0 h 11624"/>
                  <a:gd name="connsiteX1" fmla="*/ 3435 w 15913"/>
                  <a:gd name="connsiteY1" fmla="*/ 1 h 11624"/>
                  <a:gd name="connsiteX2" fmla="*/ 6527 w 15913"/>
                  <a:gd name="connsiteY2" fmla="*/ 1703 h 11624"/>
                  <a:gd name="connsiteX3" fmla="*/ 7982 w 15913"/>
                  <a:gd name="connsiteY3" fmla="*/ 5708 h 11624"/>
                  <a:gd name="connsiteX4" fmla="*/ 10000 w 15913"/>
                  <a:gd name="connsiteY4" fmla="*/ 10000 h 11624"/>
                  <a:gd name="connsiteX5" fmla="*/ 12124 w 15913"/>
                  <a:gd name="connsiteY5" fmla="*/ 10897 h 11624"/>
                  <a:gd name="connsiteX6" fmla="*/ 15913 w 15913"/>
                  <a:gd name="connsiteY6" fmla="*/ 11624 h 1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13" h="11624">
                    <a:moveTo>
                      <a:pt x="0" y="0"/>
                    </a:moveTo>
                    <a:lnTo>
                      <a:pt x="3435" y="1"/>
                    </a:lnTo>
                    <a:cubicBezTo>
                      <a:pt x="4466" y="1"/>
                      <a:pt x="5941" y="448"/>
                      <a:pt x="6527" y="1703"/>
                    </a:cubicBezTo>
                    <a:cubicBezTo>
                      <a:pt x="7113" y="2958"/>
                      <a:pt x="7217" y="3523"/>
                      <a:pt x="7982" y="5708"/>
                    </a:cubicBezTo>
                    <a:cubicBezTo>
                      <a:pt x="8590" y="7470"/>
                      <a:pt x="9578" y="9113"/>
                      <a:pt x="10000" y="10000"/>
                    </a:cubicBezTo>
                    <a:cubicBezTo>
                      <a:pt x="10348" y="10727"/>
                      <a:pt x="12110" y="10883"/>
                      <a:pt x="12124" y="10897"/>
                    </a:cubicBezTo>
                    <a:cubicBezTo>
                      <a:pt x="12496" y="11047"/>
                      <a:pt x="15890" y="11624"/>
                      <a:pt x="15913" y="11624"/>
                    </a:cubicBez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6" name="Group 302"/>
          <p:cNvGrpSpPr>
            <a:grpSpLocks/>
          </p:cNvGrpSpPr>
          <p:nvPr/>
        </p:nvGrpSpPr>
        <p:grpSpPr bwMode="auto">
          <a:xfrm>
            <a:off x="2402185" y="4758628"/>
            <a:ext cx="3276600" cy="152400"/>
            <a:chOff x="1872" y="2890"/>
            <a:chExt cx="2064" cy="96"/>
          </a:xfrm>
        </p:grpSpPr>
        <p:sp>
          <p:nvSpPr>
            <p:cNvPr id="45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259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rot="10800000" flipV="1">
            <a:off x="4071259" y="4331854"/>
            <a:ext cx="1905000" cy="2961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629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Bayes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>
                <a:solidFill>
                  <a:srgbClr val="C00000"/>
                </a:solidFill>
              </a:rPr>
              <a:t>Bayes</a:t>
            </a:r>
            <a:r>
              <a:rPr lang="en-US" sz="2800" b="1" dirty="0">
                <a:solidFill>
                  <a:srgbClr val="C00000"/>
                </a:solidFill>
              </a:rPr>
              <a:t> Rule:</a:t>
            </a:r>
          </a:p>
          <a:p>
            <a:pPr>
              <a:buNone/>
            </a:pPr>
            <a:endParaRPr lang="en-US" sz="28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sz="28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545026"/>
            <a:ext cx="3429000" cy="70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52600" y="2494654"/>
            <a:ext cx="6048922" cy="629551"/>
          </a:xfrm>
          <a:prstGeom prst="rect">
            <a:avLst/>
          </a:prstGeom>
          <a:noFill/>
          <a:ln/>
          <a:effectLst/>
        </p:spPr>
      </p:pic>
      <p:pic>
        <p:nvPicPr>
          <p:cNvPr id="19" name="Picture 5" descr="rev-bayes-whi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810000"/>
            <a:ext cx="25034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864" y="6324600"/>
            <a:ext cx="152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dirty="0">
                <a:solidFill>
                  <a:prstClr val="black"/>
                </a:solidFill>
                <a:latin typeface="Calibri"/>
              </a:rPr>
              <a:t>Thomas Bayes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962400"/>
            <a:ext cx="34947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To see this, recall: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	P(X,Y) = P(X|Y) P(Y)</a:t>
            </a:r>
          </a:p>
          <a:p>
            <a:pPr defTabSz="914259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	P(Y,X) = P(Y|X) P(X)</a:t>
            </a:r>
          </a:p>
        </p:txBody>
      </p:sp>
    </p:spTree>
    <p:extLst>
      <p:ext uri="{BB962C8B-B14F-4D97-AF65-F5344CB8AC3E}">
        <p14:creationId xmlns:p14="http://schemas.microsoft.com/office/powerpoint/2010/main" val="3218297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f^* = \arg\min_f 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6"/>
  <p:tag name="PICTUREFILESIZE" val="504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|X) = \frac{P(X|Y)P(Y)}{P(X)}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76"/>
  <p:tag name="BOXFONT" val="10"/>
  <p:tag name="BOXWRAP" val="False"/>
  <p:tag name="WORKAROUNDTRANSPARENCYBUG" val="False"/>
  <p:tag name="BITMAPFORMAT" val="pngmono"/>
  <p:tag name="DEBUGINTERACTIVE" val="True"/>
  <p:tag name="ORIGWIDTH" val="239"/>
  <p:tag name="PICTUREFILESIZE" val="177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P(Y=y|X=x) &amp;= &amp;\frac{P(X=x|Y=y)P(Y=y)}{P(X=x)}\\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1"/>
  <p:tag name="PICTUREFILESIZE" val="2622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|X) = \frac{P(X|Y)P(Y)}{P(X)}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76"/>
  <p:tag name="BOXFONT" val="10"/>
  <p:tag name="BOXWRAP" val="False"/>
  <p:tag name="WORKAROUNDTRANSPARENCYBUG" val="False"/>
  <p:tag name="BITMAPFORMAT" val="pngmono"/>
  <p:tag name="DEBUGINTERACTIVE" val="True"/>
  <p:tag name="ORIGWIDTH" val="239"/>
  <p:tag name="PICTUREFILESIZE" val="177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P(Y=y|X=x) &amp;= &amp;\frac{P(X=x|Y=y)P(Y=y)}{P(X=x)}\\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1"/>
  <p:tag name="PICTUREFILESIZE" val="262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Given $X \in \X$, predict $Y\in\Y$.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360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x\mid\mu,\sigma) = \frac{1}{\sigma \sqrt{2\pi}} e^{\frac{-(x-\mu)^2}{2\sigm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2"/>
  <p:tag name="PICTUREFILESIZE" val="1679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Given $X \in \X$, predict $Y\in\Y$.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360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X_1, X_2 | Y) = P(X_1 | X_2,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63"/>
  <p:tag name="PICTUREFILESIZE" val="1798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= P(X_1 |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195"/>
  <p:tag name="PICTUREFILESIZE" val="1030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(\forall x,y,z) P(X=x|Y=y,Z=z) = P(X=x|Z=z)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0"/>
  <p:tag name="PICTUREFILESIZE" val="2278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Construct {\bf prediction rule} $f^*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9"/>
  <p:tag name="PICTUREFILESIZE" val="450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Thunder | Rain, Lightning) = P(Thunder | Lightning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525"/>
  <p:tag name="PICTUREFILESIZE" val="2882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X,Y \mid Z) = P(X \mid Z) P(Y \mid Z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15"/>
  <p:tag name="PICTUREFILESIZE" val="155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arg\max_\theta \ \ P({D} \mid \theta)\\&#10;&amp;= &amp; \arg\max_\theta \ \ \ln P({D} \mid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2772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arg\max_\theta \ \ P({D} \mid \theta)\\&#10;&amp;= &amp; \arg\max_\theta \ \ \ln P({D} \mid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2772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\neq \prod_i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7"/>
  <p:tag name="PICTUREFILESIZE" val="1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=a, X_2 ... X_n | Y) = P(X_1=a|Y) \prod^d_{i=2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1"/>
  <p:tag name="PICTUREFILESIZE" val="273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widehat P(X_i=a| Y =b) = \frac{\{\#j: X^{(j)}_i = a, Y^{(j)} = b\}+m Q(X_i = a, Y=b)}{\{\#j:Y^{(j)} = b\}+m Q(Y=b)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58"/>
  <p:tag name="PICTUREFILESIZE" val="4783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Y=b) = \frac1{|Y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4"/>
  <p:tag name="PICTUREFILESIZE" val="808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X_i=a, Y=b) = \frac1{|Y||X_i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4"/>
  <p:tag name="PICTUREFILESIZE" val="1421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Construct {\bf prediction rule} $f^*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9"/>
  <p:tag name="PICTUREFILESIZE" val="450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1924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j=1}^N x_j}\\[5mm]&#10;%\widehat{\sigma}^2_{MLE} &amp; = &amp; \frac{1}{N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7"/>
  <p:tag name="PICTUREFILESIZE" val="1282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4"/>
  <p:tag name="PICTUREFILESIZE" val="2060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u\mid\eta,\lambda) = \frac{1}{\lambda \sqrt{2\pi}} e^{\frac{-(\mu-\eta)^2}{2\lambd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0"/>
  <p:tag name="PICTUREFILESIZE" val="17204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2619</Words>
  <Application>Microsoft Macintosh PowerPoint</Application>
  <PresentationFormat>On-screen Show (4:3)</PresentationFormat>
  <Paragraphs>794</Paragraphs>
  <Slides>67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1_Office Theme</vt:lpstr>
      <vt:lpstr>Classification - Naïve Bayes</vt:lpstr>
      <vt:lpstr>Logistics</vt:lpstr>
      <vt:lpstr>Notion of “Features”</vt:lpstr>
      <vt:lpstr>Classification</vt:lpstr>
      <vt:lpstr>Binary Classification</vt:lpstr>
      <vt:lpstr>Binary Classification</vt:lpstr>
      <vt:lpstr>Optimal Classifier</vt:lpstr>
      <vt:lpstr>Error of Optimal Classifier</vt:lpstr>
      <vt:lpstr>Bayes Optimal Classifier</vt:lpstr>
      <vt:lpstr>Bayes Optimal Classifier</vt:lpstr>
      <vt:lpstr>Bayes Optimal Classifier</vt:lpstr>
      <vt:lpstr>Modeling class probability</vt:lpstr>
      <vt:lpstr>Modeling class conditional distribution of features</vt:lpstr>
      <vt:lpstr>1-dim Gaussian distribution</vt:lpstr>
      <vt:lpstr>d-dim Gaussian distribution</vt:lpstr>
      <vt:lpstr>Gaussian Bayes classifier</vt:lpstr>
      <vt:lpstr>Multi-class problem Multi-dimensional input X</vt:lpstr>
      <vt:lpstr>Handwritten digit recognition</vt:lpstr>
      <vt:lpstr>Handwritten digit recognition</vt:lpstr>
      <vt:lpstr>Gaussian Bayes classifier</vt:lpstr>
      <vt:lpstr>How many parameters do we need to learn?</vt:lpstr>
      <vt:lpstr>What about discrete features?</vt:lpstr>
      <vt:lpstr>How many parameters do we need to learn?</vt:lpstr>
      <vt:lpstr>What’s wrong with too many parameters?</vt:lpstr>
      <vt:lpstr>Classification - Naïve Bayes</vt:lpstr>
      <vt:lpstr>Announcements</vt:lpstr>
      <vt:lpstr>Hand-written digit recognition</vt:lpstr>
      <vt:lpstr>Bayes Optimal Classifier</vt:lpstr>
      <vt:lpstr>Naïve Bayes Classifier</vt:lpstr>
      <vt:lpstr>Conditional Independence</vt:lpstr>
      <vt:lpstr>Conditional vs. Marginal Independence</vt:lpstr>
      <vt:lpstr>Naïve Bayes Classifier</vt:lpstr>
      <vt:lpstr>Handwritten digit recognition (continuous features)</vt:lpstr>
      <vt:lpstr>Handwritten digit recognition (discrete features)</vt:lpstr>
      <vt:lpstr>Naïve Bayes Classifier</vt:lpstr>
      <vt:lpstr>How to learn parameters from data? MLE, MAP  (Discrete case)</vt:lpstr>
      <vt:lpstr>Learning parameters in distributions</vt:lpstr>
      <vt:lpstr>Bernoulli distribution</vt:lpstr>
      <vt:lpstr>Maximum Likelihood Estimation (MLE)</vt:lpstr>
      <vt:lpstr>Multinomial distribution</vt:lpstr>
      <vt:lpstr>Maximum Likelihood Estimation (MLE)</vt:lpstr>
      <vt:lpstr>Back to Naïve Bayes</vt:lpstr>
      <vt:lpstr>Naïve Bayes with discrete features</vt:lpstr>
      <vt:lpstr>Naïve Bayes Algo – Discrete features</vt:lpstr>
      <vt:lpstr>Issues with Naïve Bayes</vt:lpstr>
      <vt:lpstr>Insufficient data for MLE</vt:lpstr>
      <vt:lpstr>Naïve Bayes Algo – Discrete features</vt:lpstr>
      <vt:lpstr>Max A Posteriori (MAP) estimation</vt:lpstr>
      <vt:lpstr>MAP estimation for Bernoulli r.v.</vt:lpstr>
      <vt:lpstr>Beta distribution</vt:lpstr>
      <vt:lpstr>MAP estimation for Bernoulli r.v.</vt:lpstr>
      <vt:lpstr>Beta conjugate prior</vt:lpstr>
      <vt:lpstr>MAP estimation for Bernoulli r.v.</vt:lpstr>
      <vt:lpstr>MLE vs. MAP</vt:lpstr>
      <vt:lpstr>How to learn parameters from data? MLE, MAP  (Continuous case)</vt:lpstr>
      <vt:lpstr>Naïve Bayes with continuous features</vt:lpstr>
      <vt:lpstr>Gaussian distribution</vt:lpstr>
      <vt:lpstr>Maximum Likelihood Estimation (MLE)</vt:lpstr>
      <vt:lpstr>MLE for Gaussian mean and variance</vt:lpstr>
      <vt:lpstr>Naïve Bayes Algo – continuous features</vt:lpstr>
      <vt:lpstr>PowerPoint Presentation</vt:lpstr>
      <vt:lpstr>MAP estimation for Gaussian r.v.</vt:lpstr>
      <vt:lpstr>Applications of Naïve Bayes</vt:lpstr>
      <vt:lpstr>GNB for classifying word category</vt:lpstr>
      <vt:lpstr>Gaussian Naïve Bayes: Learned voxel,word</vt:lpstr>
      <vt:lpstr>Learned Naïve Bayes Models –  Means for P(BrainActivity | WordCategory)</vt:lpstr>
      <vt:lpstr>What you should know…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Aarti Singh</dc:creator>
  <cp:lastModifiedBy>Aarti Singh</cp:lastModifiedBy>
  <cp:revision>78</cp:revision>
  <dcterms:created xsi:type="dcterms:W3CDTF">2016-01-14T16:03:19Z</dcterms:created>
  <dcterms:modified xsi:type="dcterms:W3CDTF">2016-01-19T10:46:50Z</dcterms:modified>
</cp:coreProperties>
</file>