
<file path=[Content_Types].xml><?xml version="1.0" encoding="utf-8"?>
<Types xmlns="http://schemas.openxmlformats.org/package/2006/content-types">
  <Default Extension="xml" ContentType="application/xml"/>
  <Default Extension="wmf" ContentType="image/x-wmf"/>
  <Default Extension="jpeg" ContentType="image/jpeg"/>
  <Default Extension="rels" ContentType="application/vnd.openxmlformats-package.relationships+xml"/>
  <Default Extension="emf" ContentType="image/x-emf"/>
  <Default Extension="wdp" ContentType="image/vnd.ms-photo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slides/slide124.xml" ContentType="application/vnd.openxmlformats-officedocument.presentationml.slide+xml"/>
  <Override PartName="/ppt/slides/slide125.xml" ContentType="application/vnd.openxmlformats-officedocument.presentationml.slide+xml"/>
  <Override PartName="/ppt/slides/slide126.xml" ContentType="application/vnd.openxmlformats-officedocument.presentationml.slide+xml"/>
  <Override PartName="/ppt/slides/slide127.xml" ContentType="application/vnd.openxmlformats-officedocument.presentationml.slide+xml"/>
  <Override PartName="/ppt/slides/slide128.xml" ContentType="application/vnd.openxmlformats-officedocument.presentationml.slide+xml"/>
  <Override PartName="/ppt/slides/slide129.xml" ContentType="application/vnd.openxmlformats-officedocument.presentationml.slide+xml"/>
  <Override PartName="/ppt/slides/slide130.xml" ContentType="application/vnd.openxmlformats-officedocument.presentationml.slide+xml"/>
  <Override PartName="/ppt/slides/slide131.xml" ContentType="application/vnd.openxmlformats-officedocument.presentationml.slide+xml"/>
  <Override PartName="/ppt/slides/slide132.xml" ContentType="application/vnd.openxmlformats-officedocument.presentationml.slide+xml"/>
  <Override PartName="/ppt/slides/slide133.xml" ContentType="application/vnd.openxmlformats-officedocument.presentationml.slide+xml"/>
  <Override PartName="/ppt/slides/slide134.xml" ContentType="application/vnd.openxmlformats-officedocument.presentationml.slide+xml"/>
  <Override PartName="/ppt/slides/slide135.xml" ContentType="application/vnd.openxmlformats-officedocument.presentationml.slide+xml"/>
  <Override PartName="/ppt/slides/slide136.xml" ContentType="application/vnd.openxmlformats-officedocument.presentationml.slide+xml"/>
  <Override PartName="/ppt/slides/slide137.xml" ContentType="application/vnd.openxmlformats-officedocument.presentationml.slide+xml"/>
  <Override PartName="/ppt/slides/slide138.xml" ContentType="application/vnd.openxmlformats-officedocument.presentationml.slide+xml"/>
  <Override PartName="/ppt/slides/slide139.xml" ContentType="application/vnd.openxmlformats-officedocument.presentationml.slide+xml"/>
  <Override PartName="/ppt/slides/slide140.xml" ContentType="application/vnd.openxmlformats-officedocument.presentationml.slide+xml"/>
  <Override PartName="/ppt/slides/slide141.xml" ContentType="application/vnd.openxmlformats-officedocument.presentationml.slide+xml"/>
  <Override PartName="/ppt/slides/slide142.xml" ContentType="application/vnd.openxmlformats-officedocument.presentationml.slide+xml"/>
  <Override PartName="/ppt/slides/slide143.xml" ContentType="application/vnd.openxmlformats-officedocument.presentationml.slide+xml"/>
  <Override PartName="/ppt/slides/slide144.xml" ContentType="application/vnd.openxmlformats-officedocument.presentationml.slide+xml"/>
  <Override PartName="/ppt/slides/slide145.xml" ContentType="application/vnd.openxmlformats-officedocument.presentationml.slide+xml"/>
  <Override PartName="/ppt/slides/slide146.xml" ContentType="application/vnd.openxmlformats-officedocument.presentationml.slide+xml"/>
  <Override PartName="/ppt/slides/slide147.xml" ContentType="application/vnd.openxmlformats-officedocument.presentationml.slide+xml"/>
  <Override PartName="/ppt/slides/slide148.xml" ContentType="application/vnd.openxmlformats-officedocument.presentationml.slide+xml"/>
  <Override PartName="/ppt/slides/slide149.xml" ContentType="application/vnd.openxmlformats-officedocument.presentationml.slide+xml"/>
  <Override PartName="/ppt/slides/slide150.xml" ContentType="application/vnd.openxmlformats-officedocument.presentationml.slide+xml"/>
  <Override PartName="/ppt/slides/slide151.xml" ContentType="application/vnd.openxmlformats-officedocument.presentationml.slide+xml"/>
  <Override PartName="/ppt/slides/slide152.xml" ContentType="application/vnd.openxmlformats-officedocument.presentationml.slide+xml"/>
  <Override PartName="/ppt/slides/slide15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notesSlides/notesSlide1.xml" ContentType="application/vnd.openxmlformats-officedocument.presentationml.notesSlide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notesSlides/notesSlide2.xml" ContentType="application/vnd.openxmlformats-officedocument.presentationml.notesSlide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notesSlides/notesSlide3.xml" ContentType="application/vnd.openxmlformats-officedocument.presentationml.notesSlide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notesSlides/notesSlide4.xml" ContentType="application/vnd.openxmlformats-officedocument.presentationml.notesSlide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notesSlides/notesSlide5.xml" ContentType="application/vnd.openxmlformats-officedocument.presentationml.notesSlide+xml"/>
  <Override PartName="/ppt/tags/tag129.xml" ContentType="application/vnd.openxmlformats-officedocument.presentationml.tags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notesSlides/notesSlide8.xml" ContentType="application/vnd.openxmlformats-officedocument.presentationml.notesSlide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notesSlides/notesSlide9.xml" ContentType="application/vnd.openxmlformats-officedocument.presentationml.notesSlide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155"/>
  </p:notesMasterIdLst>
  <p:handoutMasterIdLst>
    <p:handoutMasterId r:id="rId156"/>
  </p:handoutMasterIdLst>
  <p:sldIdLst>
    <p:sldId id="256" r:id="rId2"/>
    <p:sldId id="400" r:id="rId3"/>
    <p:sldId id="473" r:id="rId4"/>
    <p:sldId id="478" r:id="rId5"/>
    <p:sldId id="401" r:id="rId6"/>
    <p:sldId id="477" r:id="rId7"/>
    <p:sldId id="425" r:id="rId8"/>
    <p:sldId id="402" r:id="rId9"/>
    <p:sldId id="426" r:id="rId10"/>
    <p:sldId id="403" r:id="rId11"/>
    <p:sldId id="474" r:id="rId12"/>
    <p:sldId id="396" r:id="rId13"/>
    <p:sldId id="341" r:id="rId14"/>
    <p:sldId id="507" r:id="rId15"/>
    <p:sldId id="509" r:id="rId16"/>
    <p:sldId id="511" r:id="rId17"/>
    <p:sldId id="510" r:id="rId18"/>
    <p:sldId id="508" r:id="rId19"/>
    <p:sldId id="512" r:id="rId20"/>
    <p:sldId id="438" r:id="rId21"/>
    <p:sldId id="439" r:id="rId22"/>
    <p:sldId id="324" r:id="rId23"/>
    <p:sldId id="342" r:id="rId24"/>
    <p:sldId id="343" r:id="rId25"/>
    <p:sldId id="407" r:id="rId26"/>
    <p:sldId id="408" r:id="rId27"/>
    <p:sldId id="382" r:id="rId28"/>
    <p:sldId id="372" r:id="rId29"/>
    <p:sldId id="476" r:id="rId30"/>
    <p:sldId id="389" r:id="rId31"/>
    <p:sldId id="386" r:id="rId32"/>
    <p:sldId id="384" r:id="rId33"/>
    <p:sldId id="387" r:id="rId34"/>
    <p:sldId id="409" r:id="rId35"/>
    <p:sldId id="355" r:id="rId36"/>
    <p:sldId id="356" r:id="rId37"/>
    <p:sldId id="410" r:id="rId38"/>
    <p:sldId id="481" r:id="rId39"/>
    <p:sldId id="482" r:id="rId40"/>
    <p:sldId id="358" r:id="rId41"/>
    <p:sldId id="516" r:id="rId42"/>
    <p:sldId id="517" r:id="rId43"/>
    <p:sldId id="570" r:id="rId44"/>
    <p:sldId id="480" r:id="rId45"/>
    <p:sldId id="488" r:id="rId46"/>
    <p:sldId id="490" r:id="rId47"/>
    <p:sldId id="491" r:id="rId48"/>
    <p:sldId id="419" r:id="rId49"/>
    <p:sldId id="493" r:id="rId50"/>
    <p:sldId id="421" r:id="rId51"/>
    <p:sldId id="514" r:id="rId52"/>
    <p:sldId id="492" r:id="rId53"/>
    <p:sldId id="504" r:id="rId54"/>
    <p:sldId id="515" r:id="rId55"/>
    <p:sldId id="498" r:id="rId56"/>
    <p:sldId id="499" r:id="rId57"/>
    <p:sldId id="472" r:id="rId58"/>
    <p:sldId id="522" r:id="rId59"/>
    <p:sldId id="519" r:id="rId60"/>
    <p:sldId id="521" r:id="rId61"/>
    <p:sldId id="523" r:id="rId62"/>
    <p:sldId id="518" r:id="rId63"/>
    <p:sldId id="524" r:id="rId64"/>
    <p:sldId id="513" r:id="rId65"/>
    <p:sldId id="526" r:id="rId66"/>
    <p:sldId id="528" r:id="rId67"/>
    <p:sldId id="529" r:id="rId68"/>
    <p:sldId id="527" r:id="rId69"/>
    <p:sldId id="530" r:id="rId70"/>
    <p:sldId id="531" r:id="rId71"/>
    <p:sldId id="532" r:id="rId72"/>
    <p:sldId id="556" r:id="rId73"/>
    <p:sldId id="535" r:id="rId74"/>
    <p:sldId id="536" r:id="rId75"/>
    <p:sldId id="537" r:id="rId76"/>
    <p:sldId id="563" r:id="rId77"/>
    <p:sldId id="564" r:id="rId78"/>
    <p:sldId id="559" r:id="rId79"/>
    <p:sldId id="565" r:id="rId80"/>
    <p:sldId id="566" r:id="rId81"/>
    <p:sldId id="576" r:id="rId82"/>
    <p:sldId id="577" r:id="rId83"/>
    <p:sldId id="578" r:id="rId84"/>
    <p:sldId id="579" r:id="rId85"/>
    <p:sldId id="582" r:id="rId86"/>
    <p:sldId id="581" r:id="rId87"/>
    <p:sldId id="567" r:id="rId88"/>
    <p:sldId id="539" r:id="rId89"/>
    <p:sldId id="540" r:id="rId90"/>
    <p:sldId id="541" r:id="rId91"/>
    <p:sldId id="554" r:id="rId92"/>
    <p:sldId id="568" r:id="rId93"/>
    <p:sldId id="555" r:id="rId94"/>
    <p:sldId id="580" r:id="rId95"/>
    <p:sldId id="569" r:id="rId96"/>
    <p:sldId id="571" r:id="rId97"/>
    <p:sldId id="572" r:id="rId98"/>
    <p:sldId id="573" r:id="rId99"/>
    <p:sldId id="584" r:id="rId100"/>
    <p:sldId id="574" r:id="rId101"/>
    <p:sldId id="543" r:id="rId102"/>
    <p:sldId id="552" r:id="rId103"/>
    <p:sldId id="542" r:id="rId104"/>
    <p:sldId id="544" r:id="rId105"/>
    <p:sldId id="545" r:id="rId106"/>
    <p:sldId id="546" r:id="rId107"/>
    <p:sldId id="547" r:id="rId108"/>
    <p:sldId id="548" r:id="rId109"/>
    <p:sldId id="549" r:id="rId110"/>
    <p:sldId id="550" r:id="rId111"/>
    <p:sldId id="533" r:id="rId112"/>
    <p:sldId id="525" r:id="rId113"/>
    <p:sldId id="534" r:id="rId114"/>
    <p:sldId id="503" r:id="rId115"/>
    <p:sldId id="422" r:id="rId116"/>
    <p:sldId id="423" r:id="rId117"/>
    <p:sldId id="496" r:id="rId118"/>
    <p:sldId id="505" r:id="rId119"/>
    <p:sldId id="500" r:id="rId120"/>
    <p:sldId id="501" r:id="rId121"/>
    <p:sldId id="497" r:id="rId122"/>
    <p:sldId id="502" r:id="rId123"/>
    <p:sldId id="495" r:id="rId124"/>
    <p:sldId id="483" r:id="rId125"/>
    <p:sldId id="484" r:id="rId126"/>
    <p:sldId id="494" r:id="rId127"/>
    <p:sldId id="469" r:id="rId128"/>
    <p:sldId id="470" r:id="rId129"/>
    <p:sldId id="471" r:id="rId130"/>
    <p:sldId id="485" r:id="rId131"/>
    <p:sldId id="487" r:id="rId132"/>
    <p:sldId id="440" r:id="rId133"/>
    <p:sldId id="441" r:id="rId134"/>
    <p:sldId id="442" r:id="rId135"/>
    <p:sldId id="452" r:id="rId136"/>
    <p:sldId id="453" r:id="rId137"/>
    <p:sldId id="457" r:id="rId138"/>
    <p:sldId id="458" r:id="rId139"/>
    <p:sldId id="443" r:id="rId140"/>
    <p:sldId id="444" r:id="rId141"/>
    <p:sldId id="445" r:id="rId142"/>
    <p:sldId id="446" r:id="rId143"/>
    <p:sldId id="447" r:id="rId144"/>
    <p:sldId id="449" r:id="rId145"/>
    <p:sldId id="450" r:id="rId146"/>
    <p:sldId id="451" r:id="rId147"/>
    <p:sldId id="454" r:id="rId148"/>
    <p:sldId id="468" r:id="rId149"/>
    <p:sldId id="459" r:id="rId150"/>
    <p:sldId id="431" r:id="rId151"/>
    <p:sldId id="418" r:id="rId152"/>
    <p:sldId id="455" r:id="rId153"/>
    <p:sldId id="456" r:id="rId154"/>
  </p:sldIdLst>
  <p:sldSz cx="9144000" cy="6858000" type="screen4x3"/>
  <p:notesSz cx="7315200" cy="9601200"/>
  <p:custDataLst>
    <p:tags r:id="rId158"/>
  </p:custDataLst>
  <p:defaultTextStyle>
    <a:defPPr>
      <a:defRPr lang="en-US"/>
    </a:defPPr>
    <a:lvl1pPr marL="0" algn="l" defTabSz="91425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30" algn="l" defTabSz="91425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259" algn="l" defTabSz="91425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390" algn="l" defTabSz="91425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519" algn="l" defTabSz="91425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649" algn="l" defTabSz="91425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2780" algn="l" defTabSz="91425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199908" algn="l" defTabSz="91425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039" algn="l" defTabSz="91425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clrMru>
    <a:srgbClr val="A60101"/>
    <a:srgbClr val="01B739"/>
    <a:srgbClr val="0000FF"/>
    <a:srgbClr val="008A3E"/>
    <a:srgbClr val="3333FF"/>
    <a:srgbClr val="FF99FF"/>
    <a:srgbClr val="00B050"/>
    <a:srgbClr val="487230"/>
    <a:srgbClr val="006C31"/>
    <a:srgbClr val="00582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 autoAdjust="0"/>
    <p:restoredTop sz="94783" autoAdjust="0"/>
  </p:normalViewPr>
  <p:slideViewPr>
    <p:cSldViewPr>
      <p:cViewPr varScale="1">
        <p:scale>
          <a:sx n="93" d="100"/>
          <a:sy n="93" d="100"/>
        </p:scale>
        <p:origin x="-10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6912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42" Type="http://schemas.openxmlformats.org/officeDocument/2006/relationships/slide" Target="slides/slide141.xml"/><Relationship Id="rId143" Type="http://schemas.openxmlformats.org/officeDocument/2006/relationships/slide" Target="slides/slide142.xml"/><Relationship Id="rId144" Type="http://schemas.openxmlformats.org/officeDocument/2006/relationships/slide" Target="slides/slide143.xml"/><Relationship Id="rId145" Type="http://schemas.openxmlformats.org/officeDocument/2006/relationships/slide" Target="slides/slide144.xml"/><Relationship Id="rId146" Type="http://schemas.openxmlformats.org/officeDocument/2006/relationships/slide" Target="slides/slide145.xml"/><Relationship Id="rId147" Type="http://schemas.openxmlformats.org/officeDocument/2006/relationships/slide" Target="slides/slide146.xml"/><Relationship Id="rId148" Type="http://schemas.openxmlformats.org/officeDocument/2006/relationships/slide" Target="slides/slide147.xml"/><Relationship Id="rId149" Type="http://schemas.openxmlformats.org/officeDocument/2006/relationships/slide" Target="slides/slide148.xml"/><Relationship Id="rId40" Type="http://schemas.openxmlformats.org/officeDocument/2006/relationships/slide" Target="slides/slide39.xml"/><Relationship Id="rId41" Type="http://schemas.openxmlformats.org/officeDocument/2006/relationships/slide" Target="slides/slide40.xml"/><Relationship Id="rId42" Type="http://schemas.openxmlformats.org/officeDocument/2006/relationships/slide" Target="slides/slide41.xml"/><Relationship Id="rId43" Type="http://schemas.openxmlformats.org/officeDocument/2006/relationships/slide" Target="slides/slide42.xml"/><Relationship Id="rId44" Type="http://schemas.openxmlformats.org/officeDocument/2006/relationships/slide" Target="slides/slide43.xml"/><Relationship Id="rId45" Type="http://schemas.openxmlformats.org/officeDocument/2006/relationships/slide" Target="slides/slide44.xml"/><Relationship Id="rId46" Type="http://schemas.openxmlformats.org/officeDocument/2006/relationships/slide" Target="slides/slide45.xml"/><Relationship Id="rId47" Type="http://schemas.openxmlformats.org/officeDocument/2006/relationships/slide" Target="slides/slide46.xml"/><Relationship Id="rId48" Type="http://schemas.openxmlformats.org/officeDocument/2006/relationships/slide" Target="slides/slide47.xml"/><Relationship Id="rId49" Type="http://schemas.openxmlformats.org/officeDocument/2006/relationships/slide" Target="slides/slide48.xml"/><Relationship Id="rId80" Type="http://schemas.openxmlformats.org/officeDocument/2006/relationships/slide" Target="slides/slide79.xml"/><Relationship Id="rId81" Type="http://schemas.openxmlformats.org/officeDocument/2006/relationships/slide" Target="slides/slide80.xml"/><Relationship Id="rId82" Type="http://schemas.openxmlformats.org/officeDocument/2006/relationships/slide" Target="slides/slide81.xml"/><Relationship Id="rId83" Type="http://schemas.openxmlformats.org/officeDocument/2006/relationships/slide" Target="slides/slide82.xml"/><Relationship Id="rId84" Type="http://schemas.openxmlformats.org/officeDocument/2006/relationships/slide" Target="slides/slide83.xml"/><Relationship Id="rId85" Type="http://schemas.openxmlformats.org/officeDocument/2006/relationships/slide" Target="slides/slide84.xml"/><Relationship Id="rId86" Type="http://schemas.openxmlformats.org/officeDocument/2006/relationships/slide" Target="slides/slide85.xml"/><Relationship Id="rId87" Type="http://schemas.openxmlformats.org/officeDocument/2006/relationships/slide" Target="slides/slide86.xml"/><Relationship Id="rId88" Type="http://schemas.openxmlformats.org/officeDocument/2006/relationships/slide" Target="slides/slide87.xml"/><Relationship Id="rId89" Type="http://schemas.openxmlformats.org/officeDocument/2006/relationships/slide" Target="slides/slide88.xml"/><Relationship Id="rId110" Type="http://schemas.openxmlformats.org/officeDocument/2006/relationships/slide" Target="slides/slide109.xml"/><Relationship Id="rId111" Type="http://schemas.openxmlformats.org/officeDocument/2006/relationships/slide" Target="slides/slide110.xml"/><Relationship Id="rId112" Type="http://schemas.openxmlformats.org/officeDocument/2006/relationships/slide" Target="slides/slide111.xml"/><Relationship Id="rId113" Type="http://schemas.openxmlformats.org/officeDocument/2006/relationships/slide" Target="slides/slide112.xml"/><Relationship Id="rId114" Type="http://schemas.openxmlformats.org/officeDocument/2006/relationships/slide" Target="slides/slide113.xml"/><Relationship Id="rId115" Type="http://schemas.openxmlformats.org/officeDocument/2006/relationships/slide" Target="slides/slide114.xml"/><Relationship Id="rId116" Type="http://schemas.openxmlformats.org/officeDocument/2006/relationships/slide" Target="slides/slide115.xml"/><Relationship Id="rId117" Type="http://schemas.openxmlformats.org/officeDocument/2006/relationships/slide" Target="slides/slide116.xml"/><Relationship Id="rId118" Type="http://schemas.openxmlformats.org/officeDocument/2006/relationships/slide" Target="slides/slide117.xml"/><Relationship Id="rId119" Type="http://schemas.openxmlformats.org/officeDocument/2006/relationships/slide" Target="slides/slide118.xml"/><Relationship Id="rId150" Type="http://schemas.openxmlformats.org/officeDocument/2006/relationships/slide" Target="slides/slide149.xml"/><Relationship Id="rId151" Type="http://schemas.openxmlformats.org/officeDocument/2006/relationships/slide" Target="slides/slide150.xml"/><Relationship Id="rId152" Type="http://schemas.openxmlformats.org/officeDocument/2006/relationships/slide" Target="slides/slide151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153" Type="http://schemas.openxmlformats.org/officeDocument/2006/relationships/slide" Target="slides/slide152.xml"/><Relationship Id="rId154" Type="http://schemas.openxmlformats.org/officeDocument/2006/relationships/slide" Target="slides/slide153.xml"/><Relationship Id="rId155" Type="http://schemas.openxmlformats.org/officeDocument/2006/relationships/notesMaster" Target="notesMasters/notesMaster1.xml"/><Relationship Id="rId156" Type="http://schemas.openxmlformats.org/officeDocument/2006/relationships/handoutMaster" Target="handoutMasters/handoutMaster1.xml"/><Relationship Id="rId157" Type="http://schemas.openxmlformats.org/officeDocument/2006/relationships/printerSettings" Target="printerSettings/printerSettings1.bin"/><Relationship Id="rId158" Type="http://schemas.openxmlformats.org/officeDocument/2006/relationships/tags" Target="tags/tag1.xml"/><Relationship Id="rId159" Type="http://schemas.openxmlformats.org/officeDocument/2006/relationships/presProps" Target="presProps.xml"/><Relationship Id="rId50" Type="http://schemas.openxmlformats.org/officeDocument/2006/relationships/slide" Target="slides/slide49.xml"/><Relationship Id="rId51" Type="http://schemas.openxmlformats.org/officeDocument/2006/relationships/slide" Target="slides/slide50.xml"/><Relationship Id="rId52" Type="http://schemas.openxmlformats.org/officeDocument/2006/relationships/slide" Target="slides/slide51.xml"/><Relationship Id="rId53" Type="http://schemas.openxmlformats.org/officeDocument/2006/relationships/slide" Target="slides/slide52.xml"/><Relationship Id="rId54" Type="http://schemas.openxmlformats.org/officeDocument/2006/relationships/slide" Target="slides/slide53.xml"/><Relationship Id="rId55" Type="http://schemas.openxmlformats.org/officeDocument/2006/relationships/slide" Target="slides/slide54.xml"/><Relationship Id="rId56" Type="http://schemas.openxmlformats.org/officeDocument/2006/relationships/slide" Target="slides/slide55.xml"/><Relationship Id="rId57" Type="http://schemas.openxmlformats.org/officeDocument/2006/relationships/slide" Target="slides/slide56.xml"/><Relationship Id="rId58" Type="http://schemas.openxmlformats.org/officeDocument/2006/relationships/slide" Target="slides/slide57.xml"/><Relationship Id="rId59" Type="http://schemas.openxmlformats.org/officeDocument/2006/relationships/slide" Target="slides/slide58.xml"/><Relationship Id="rId90" Type="http://schemas.openxmlformats.org/officeDocument/2006/relationships/slide" Target="slides/slide89.xml"/><Relationship Id="rId91" Type="http://schemas.openxmlformats.org/officeDocument/2006/relationships/slide" Target="slides/slide90.xml"/><Relationship Id="rId92" Type="http://schemas.openxmlformats.org/officeDocument/2006/relationships/slide" Target="slides/slide91.xml"/><Relationship Id="rId93" Type="http://schemas.openxmlformats.org/officeDocument/2006/relationships/slide" Target="slides/slide92.xml"/><Relationship Id="rId94" Type="http://schemas.openxmlformats.org/officeDocument/2006/relationships/slide" Target="slides/slide93.xml"/><Relationship Id="rId95" Type="http://schemas.openxmlformats.org/officeDocument/2006/relationships/slide" Target="slides/slide94.xml"/><Relationship Id="rId96" Type="http://schemas.openxmlformats.org/officeDocument/2006/relationships/slide" Target="slides/slide95.xml"/><Relationship Id="rId97" Type="http://schemas.openxmlformats.org/officeDocument/2006/relationships/slide" Target="slides/slide96.xml"/><Relationship Id="rId98" Type="http://schemas.openxmlformats.org/officeDocument/2006/relationships/slide" Target="slides/slide97.xml"/><Relationship Id="rId99" Type="http://schemas.openxmlformats.org/officeDocument/2006/relationships/slide" Target="slides/slide98.xml"/><Relationship Id="rId120" Type="http://schemas.openxmlformats.org/officeDocument/2006/relationships/slide" Target="slides/slide119.xml"/><Relationship Id="rId121" Type="http://schemas.openxmlformats.org/officeDocument/2006/relationships/slide" Target="slides/slide120.xml"/><Relationship Id="rId122" Type="http://schemas.openxmlformats.org/officeDocument/2006/relationships/slide" Target="slides/slide121.xml"/><Relationship Id="rId123" Type="http://schemas.openxmlformats.org/officeDocument/2006/relationships/slide" Target="slides/slide122.xml"/><Relationship Id="rId124" Type="http://schemas.openxmlformats.org/officeDocument/2006/relationships/slide" Target="slides/slide123.xml"/><Relationship Id="rId125" Type="http://schemas.openxmlformats.org/officeDocument/2006/relationships/slide" Target="slides/slide124.xml"/><Relationship Id="rId126" Type="http://schemas.openxmlformats.org/officeDocument/2006/relationships/slide" Target="slides/slide125.xml"/><Relationship Id="rId127" Type="http://schemas.openxmlformats.org/officeDocument/2006/relationships/slide" Target="slides/slide126.xml"/><Relationship Id="rId128" Type="http://schemas.openxmlformats.org/officeDocument/2006/relationships/slide" Target="slides/slide127.xml"/><Relationship Id="rId129" Type="http://schemas.openxmlformats.org/officeDocument/2006/relationships/slide" Target="slides/slide128.xml"/><Relationship Id="rId160" Type="http://schemas.openxmlformats.org/officeDocument/2006/relationships/viewProps" Target="viewProps.xml"/><Relationship Id="rId161" Type="http://schemas.openxmlformats.org/officeDocument/2006/relationships/theme" Target="theme/theme1.xml"/><Relationship Id="rId162" Type="http://schemas.openxmlformats.org/officeDocument/2006/relationships/tableStyles" Target="tableStyles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60" Type="http://schemas.openxmlformats.org/officeDocument/2006/relationships/slide" Target="slides/slide59.xml"/><Relationship Id="rId61" Type="http://schemas.openxmlformats.org/officeDocument/2006/relationships/slide" Target="slides/slide60.xml"/><Relationship Id="rId62" Type="http://schemas.openxmlformats.org/officeDocument/2006/relationships/slide" Target="slides/slide61.xml"/><Relationship Id="rId63" Type="http://schemas.openxmlformats.org/officeDocument/2006/relationships/slide" Target="slides/slide62.xml"/><Relationship Id="rId64" Type="http://schemas.openxmlformats.org/officeDocument/2006/relationships/slide" Target="slides/slide63.xml"/><Relationship Id="rId65" Type="http://schemas.openxmlformats.org/officeDocument/2006/relationships/slide" Target="slides/slide64.xml"/><Relationship Id="rId66" Type="http://schemas.openxmlformats.org/officeDocument/2006/relationships/slide" Target="slides/slide65.xml"/><Relationship Id="rId67" Type="http://schemas.openxmlformats.org/officeDocument/2006/relationships/slide" Target="slides/slide66.xml"/><Relationship Id="rId68" Type="http://schemas.openxmlformats.org/officeDocument/2006/relationships/slide" Target="slides/slide67.xml"/><Relationship Id="rId69" Type="http://schemas.openxmlformats.org/officeDocument/2006/relationships/slide" Target="slides/slide68.xml"/><Relationship Id="rId130" Type="http://schemas.openxmlformats.org/officeDocument/2006/relationships/slide" Target="slides/slide129.xml"/><Relationship Id="rId131" Type="http://schemas.openxmlformats.org/officeDocument/2006/relationships/slide" Target="slides/slide130.xml"/><Relationship Id="rId132" Type="http://schemas.openxmlformats.org/officeDocument/2006/relationships/slide" Target="slides/slide131.xml"/><Relationship Id="rId133" Type="http://schemas.openxmlformats.org/officeDocument/2006/relationships/slide" Target="slides/slide132.xml"/><Relationship Id="rId134" Type="http://schemas.openxmlformats.org/officeDocument/2006/relationships/slide" Target="slides/slide133.xml"/><Relationship Id="rId135" Type="http://schemas.openxmlformats.org/officeDocument/2006/relationships/slide" Target="slides/slide134.xml"/><Relationship Id="rId136" Type="http://schemas.openxmlformats.org/officeDocument/2006/relationships/slide" Target="slides/slide135.xml"/><Relationship Id="rId137" Type="http://schemas.openxmlformats.org/officeDocument/2006/relationships/slide" Target="slides/slide136.xml"/><Relationship Id="rId138" Type="http://schemas.openxmlformats.org/officeDocument/2006/relationships/slide" Target="slides/slide137.xml"/><Relationship Id="rId139" Type="http://schemas.openxmlformats.org/officeDocument/2006/relationships/slide" Target="slides/slide138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37" Type="http://schemas.openxmlformats.org/officeDocument/2006/relationships/slide" Target="slides/slide36.xml"/><Relationship Id="rId38" Type="http://schemas.openxmlformats.org/officeDocument/2006/relationships/slide" Target="slides/slide37.xml"/><Relationship Id="rId39" Type="http://schemas.openxmlformats.org/officeDocument/2006/relationships/slide" Target="slides/slide38.xml"/><Relationship Id="rId70" Type="http://schemas.openxmlformats.org/officeDocument/2006/relationships/slide" Target="slides/slide69.xml"/><Relationship Id="rId71" Type="http://schemas.openxmlformats.org/officeDocument/2006/relationships/slide" Target="slides/slide70.xml"/><Relationship Id="rId72" Type="http://schemas.openxmlformats.org/officeDocument/2006/relationships/slide" Target="slides/slide71.xml"/><Relationship Id="rId73" Type="http://schemas.openxmlformats.org/officeDocument/2006/relationships/slide" Target="slides/slide72.xml"/><Relationship Id="rId74" Type="http://schemas.openxmlformats.org/officeDocument/2006/relationships/slide" Target="slides/slide73.xml"/><Relationship Id="rId75" Type="http://schemas.openxmlformats.org/officeDocument/2006/relationships/slide" Target="slides/slide74.xml"/><Relationship Id="rId76" Type="http://schemas.openxmlformats.org/officeDocument/2006/relationships/slide" Target="slides/slide75.xml"/><Relationship Id="rId77" Type="http://schemas.openxmlformats.org/officeDocument/2006/relationships/slide" Target="slides/slide76.xml"/><Relationship Id="rId78" Type="http://schemas.openxmlformats.org/officeDocument/2006/relationships/slide" Target="slides/slide77.xml"/><Relationship Id="rId79" Type="http://schemas.openxmlformats.org/officeDocument/2006/relationships/slide" Target="slides/slide7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100" Type="http://schemas.openxmlformats.org/officeDocument/2006/relationships/slide" Target="slides/slide99.xml"/><Relationship Id="rId101" Type="http://schemas.openxmlformats.org/officeDocument/2006/relationships/slide" Target="slides/slide100.xml"/><Relationship Id="rId102" Type="http://schemas.openxmlformats.org/officeDocument/2006/relationships/slide" Target="slides/slide101.xml"/><Relationship Id="rId103" Type="http://schemas.openxmlformats.org/officeDocument/2006/relationships/slide" Target="slides/slide102.xml"/><Relationship Id="rId104" Type="http://schemas.openxmlformats.org/officeDocument/2006/relationships/slide" Target="slides/slide103.xml"/><Relationship Id="rId105" Type="http://schemas.openxmlformats.org/officeDocument/2006/relationships/slide" Target="slides/slide104.xml"/><Relationship Id="rId106" Type="http://schemas.openxmlformats.org/officeDocument/2006/relationships/slide" Target="slides/slide105.xml"/><Relationship Id="rId107" Type="http://schemas.openxmlformats.org/officeDocument/2006/relationships/slide" Target="slides/slide106.xml"/><Relationship Id="rId108" Type="http://schemas.openxmlformats.org/officeDocument/2006/relationships/slide" Target="slides/slide107.xml"/><Relationship Id="rId109" Type="http://schemas.openxmlformats.org/officeDocument/2006/relationships/slide" Target="slides/slide108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40" Type="http://schemas.openxmlformats.org/officeDocument/2006/relationships/slide" Target="slides/slide139.xml"/><Relationship Id="rId141" Type="http://schemas.openxmlformats.org/officeDocument/2006/relationships/slide" Target="slides/slide140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4143587" y="0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r">
              <a:defRPr sz="1300"/>
            </a:lvl1pPr>
          </a:lstStyle>
          <a:p>
            <a:fld id="{2D0A1740-499E-4D92-9675-D3216C5C8AEC}" type="datetimeFigureOut">
              <a:rPr lang="en-US" smtClean="0"/>
              <a:pPr/>
              <a:t>1/9/16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119474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4143587" y="9119474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r">
              <a:defRPr sz="1300"/>
            </a:lvl1pPr>
          </a:lstStyle>
          <a:p>
            <a:fld id="{79853F8F-108C-4D6C-A9D4-C48791405E1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086626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143587" y="0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r">
              <a:defRPr sz="1300"/>
            </a:lvl1pPr>
          </a:lstStyle>
          <a:p>
            <a:fld id="{0C3527D6-9AA9-45C0-B2A6-5633BBFC16FF}" type="datetimeFigureOut">
              <a:rPr lang="en-US" smtClean="0"/>
              <a:pPr/>
              <a:t>1/9/16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257300" y="720725"/>
            <a:ext cx="4800600" cy="3600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61" tIns="48331" rIns="96661" bIns="48331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31520" y="4560570"/>
            <a:ext cx="5852160" cy="4320540"/>
          </a:xfrm>
          <a:prstGeom prst="rect">
            <a:avLst/>
          </a:prstGeom>
        </p:spPr>
        <p:txBody>
          <a:bodyPr vert="horz" lIns="96661" tIns="48331" rIns="96661" bIns="48331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119474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143587" y="9119474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r">
              <a:defRPr sz="1300"/>
            </a:lvl1pPr>
          </a:lstStyle>
          <a:p>
            <a:fld id="{B1EB20E6-1778-4BC5-9ACA-D18679C1BD0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82702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259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130" algn="l" defTabSz="914259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259" algn="l" defTabSz="914259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390" algn="l" defTabSz="914259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519" algn="l" defTabSz="914259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5649" algn="l" defTabSz="914259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780" algn="l" defTabSz="914259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199908" algn="l" defTabSz="914259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039" algn="l" defTabSz="914259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5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8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9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8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5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6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9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6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EE672DF-0CF3-4003-8B57-40B922525E0A}" type="slidenum">
              <a:rPr lang="en-US" smtClean="0"/>
              <a:pPr/>
              <a:t>45</a:t>
            </a:fld>
            <a:endParaRPr lang="en-US" smtClean="0"/>
          </a:p>
        </p:txBody>
      </p:sp>
      <p:sp>
        <p:nvSpPr>
          <p:cNvPr id="624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7300" y="720725"/>
            <a:ext cx="4800600" cy="3600450"/>
          </a:xfrm>
          <a:ln/>
        </p:spPr>
      </p:sp>
      <p:sp>
        <p:nvSpPr>
          <p:cNvPr id="6246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257300" y="720725"/>
            <a:ext cx="4800600" cy="36004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Random classifier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EB20E6-1778-4BC5-9ACA-D18679C1BD07}" type="slidenum">
              <a:rPr lang="en-US" smtClean="0"/>
              <a:pPr/>
              <a:t>151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257300" y="720725"/>
            <a:ext cx="4800600" cy="36004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Random classifier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EB20E6-1778-4BC5-9ACA-D18679C1BD07}" type="slidenum">
              <a:rPr lang="en-US" smtClean="0"/>
              <a:pPr/>
              <a:t>48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257300" y="720725"/>
            <a:ext cx="4800600" cy="36004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Random classifier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EB20E6-1778-4BC5-9ACA-D18679C1BD07}" type="slidenum">
              <a:rPr lang="en-US" smtClean="0"/>
              <a:pPr/>
              <a:t>49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Movie?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EB20E6-1778-4BC5-9ACA-D18679C1BD07}" type="slidenum">
              <a:rPr lang="en-US" smtClean="0"/>
              <a:pPr/>
              <a:t>58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180154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257300" y="720725"/>
            <a:ext cx="4800600" cy="36004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Can be quadratic in 1-d if the two classifiers overlap (say have same mean) and one</a:t>
            </a:r>
            <a:r>
              <a:rPr lang="en-US" baseline="0" dirty="0" smtClean="0"/>
              <a:t> has narrower width than other – x^2 &gt; a =&gt; x &gt; a and x &lt;-a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EB20E6-1778-4BC5-9ACA-D18679C1BD07}" type="slidenum">
              <a:rPr lang="en-US" smtClean="0"/>
              <a:pPr/>
              <a:t>115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197097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257300" y="720725"/>
            <a:ext cx="4800600" cy="36004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Log P1</a:t>
            </a:r>
            <a:r>
              <a:rPr lang="en-US" baseline="0" dirty="0" smtClean="0"/>
              <a:t> –(x- u1)A(x-u1) = Log P2 – (x-u2)A(x-u2)  =&gt; log P1 + 2 u1 A x - u1A u1  =  log P2 + 2 u2 A x - u2A u2  (linear in x)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EB20E6-1778-4BC5-9ACA-D18679C1BD07}" type="slidenum">
              <a:rPr lang="en-US" smtClean="0"/>
              <a:pPr/>
              <a:t>116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099801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Movie?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EB20E6-1778-4BC5-9ACA-D18679C1BD07}" type="slidenum">
              <a:rPr lang="en-US" smtClean="0"/>
              <a:pPr/>
              <a:t>119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180154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EE672DF-0CF3-4003-8B57-40B922525E0A}" type="slidenum">
              <a:rPr lang="en-US" smtClean="0"/>
              <a:pPr/>
              <a:t>126</a:t>
            </a:fld>
            <a:endParaRPr lang="en-US" smtClean="0"/>
          </a:p>
        </p:txBody>
      </p:sp>
      <p:sp>
        <p:nvSpPr>
          <p:cNvPr id="624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7300" y="720725"/>
            <a:ext cx="4800600" cy="3600450"/>
          </a:xfrm>
          <a:ln/>
        </p:spPr>
      </p:sp>
      <p:sp>
        <p:nvSpPr>
          <p:cNvPr id="6246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257300" y="720725"/>
            <a:ext cx="4800600" cy="36004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Random classifier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EB20E6-1778-4BC5-9ACA-D18679C1BD07}" type="slidenum">
              <a:rPr lang="en-US" smtClean="0"/>
              <a:pPr/>
              <a:t>128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1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25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3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51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6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27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990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0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1F1EB4-032B-4370-87DB-BCF3BDBCE417}" type="datetime1">
              <a:rPr lang="en-US" smtClean="0"/>
              <a:pPr/>
              <a:t>1/9/16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8D0CB8-6FBF-4962-B578-A320F47C1A7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B5977D-1312-4C35-AE10-D737A1EC8D92}" type="datetime1">
              <a:rPr lang="en-US" smtClean="0"/>
              <a:pPr/>
              <a:t>1/9/16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8D0CB8-6FBF-4962-B578-A320F47C1A7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6A71C3-8983-492B-9FD4-02DE13C83330}" type="datetime1">
              <a:rPr lang="en-US" smtClean="0"/>
              <a:pPr/>
              <a:t>1/9/16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8D0CB8-6FBF-4962-B578-A320F47C1A7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>
                <a:solidFill>
                  <a:srgbClr val="C00000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F07EEA-D4D7-4F09-A006-A9D69AFE265C}" type="datetime1">
              <a:rPr lang="en-US" smtClean="0"/>
              <a:pPr/>
              <a:t>1/9/16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8D0CB8-6FBF-4962-B578-A320F47C1A7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3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6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13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25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39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51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64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278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99908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03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7E39DB-65A7-4732-A09C-21D69EF147A9}" type="datetime1">
              <a:rPr lang="en-US" smtClean="0"/>
              <a:pPr/>
              <a:t>1/9/16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8D0CB8-6FBF-4962-B578-A320F47C1A7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3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3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2F1CB7-08C8-4B6F-8AB0-6D331F029364}" type="datetime1">
              <a:rPr lang="en-US" smtClean="0"/>
              <a:pPr/>
              <a:t>1/9/16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8D0CB8-6FBF-4962-B578-A320F47C1A7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30" indent="0">
              <a:buNone/>
              <a:defRPr sz="2000" b="1"/>
            </a:lvl2pPr>
            <a:lvl3pPr marL="914259" indent="0">
              <a:buNone/>
              <a:defRPr sz="1800" b="1"/>
            </a:lvl3pPr>
            <a:lvl4pPr marL="1371390" indent="0">
              <a:buNone/>
              <a:defRPr sz="1600" b="1"/>
            </a:lvl4pPr>
            <a:lvl5pPr marL="1828519" indent="0">
              <a:buNone/>
              <a:defRPr sz="1600" b="1"/>
            </a:lvl5pPr>
            <a:lvl6pPr marL="2285649" indent="0">
              <a:buNone/>
              <a:defRPr sz="1600" b="1"/>
            </a:lvl6pPr>
            <a:lvl7pPr marL="2742780" indent="0">
              <a:buNone/>
              <a:defRPr sz="1600" b="1"/>
            </a:lvl7pPr>
            <a:lvl8pPr marL="3199908" indent="0">
              <a:buNone/>
              <a:defRPr sz="1600" b="1"/>
            </a:lvl8pPr>
            <a:lvl9pPr marL="3657039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30" indent="0">
              <a:buNone/>
              <a:defRPr sz="2000" b="1"/>
            </a:lvl2pPr>
            <a:lvl3pPr marL="914259" indent="0">
              <a:buNone/>
              <a:defRPr sz="1800" b="1"/>
            </a:lvl3pPr>
            <a:lvl4pPr marL="1371390" indent="0">
              <a:buNone/>
              <a:defRPr sz="1600" b="1"/>
            </a:lvl4pPr>
            <a:lvl5pPr marL="1828519" indent="0">
              <a:buNone/>
              <a:defRPr sz="1600" b="1"/>
            </a:lvl5pPr>
            <a:lvl6pPr marL="2285649" indent="0">
              <a:buNone/>
              <a:defRPr sz="1600" b="1"/>
            </a:lvl6pPr>
            <a:lvl7pPr marL="2742780" indent="0">
              <a:buNone/>
              <a:defRPr sz="1600" b="1"/>
            </a:lvl7pPr>
            <a:lvl8pPr marL="3199908" indent="0">
              <a:buNone/>
              <a:defRPr sz="1600" b="1"/>
            </a:lvl8pPr>
            <a:lvl9pPr marL="3657039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4B16A8-35B7-4499-9DDC-803A77ECFC5C}" type="datetime1">
              <a:rPr lang="en-US" smtClean="0"/>
              <a:pPr/>
              <a:t>1/9/16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8D0CB8-6FBF-4962-B578-A320F47C1A7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4B235A-848E-49EC-A29A-DD3E8AE42457}" type="datetime1">
              <a:rPr lang="en-US" smtClean="0"/>
              <a:pPr/>
              <a:t>1/9/16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8D0CB8-6FBF-4962-B578-A320F47C1A7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5CCF02-0AB8-40A5-A7A6-5FE58FD5CF2C}" type="datetime1">
              <a:rPr lang="en-US" smtClean="0"/>
              <a:pPr/>
              <a:t>1/9/16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8D0CB8-6FBF-4962-B578-A320F47C1A7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2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3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2" y="1435101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130" indent="0">
              <a:buNone/>
              <a:defRPr sz="1200"/>
            </a:lvl2pPr>
            <a:lvl3pPr marL="914259" indent="0">
              <a:buNone/>
              <a:defRPr sz="1000"/>
            </a:lvl3pPr>
            <a:lvl4pPr marL="1371390" indent="0">
              <a:buNone/>
              <a:defRPr sz="900"/>
            </a:lvl4pPr>
            <a:lvl5pPr marL="1828519" indent="0">
              <a:buNone/>
              <a:defRPr sz="900"/>
            </a:lvl5pPr>
            <a:lvl6pPr marL="2285649" indent="0">
              <a:buNone/>
              <a:defRPr sz="900"/>
            </a:lvl6pPr>
            <a:lvl7pPr marL="2742780" indent="0">
              <a:buNone/>
              <a:defRPr sz="900"/>
            </a:lvl7pPr>
            <a:lvl8pPr marL="3199908" indent="0">
              <a:buNone/>
              <a:defRPr sz="900"/>
            </a:lvl8pPr>
            <a:lvl9pPr marL="3657039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5A9EA6-5750-4218-AFCE-CAD2A293789B}" type="datetime1">
              <a:rPr lang="en-US" smtClean="0"/>
              <a:pPr/>
              <a:t>1/9/16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8D0CB8-6FBF-4962-B578-A320F47C1A7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130" indent="0">
              <a:buNone/>
              <a:defRPr sz="2800"/>
            </a:lvl2pPr>
            <a:lvl3pPr marL="914259" indent="0">
              <a:buNone/>
              <a:defRPr sz="2400"/>
            </a:lvl3pPr>
            <a:lvl4pPr marL="1371390" indent="0">
              <a:buNone/>
              <a:defRPr sz="2000"/>
            </a:lvl4pPr>
            <a:lvl5pPr marL="1828519" indent="0">
              <a:buNone/>
              <a:defRPr sz="2000"/>
            </a:lvl5pPr>
            <a:lvl6pPr marL="2285649" indent="0">
              <a:buNone/>
              <a:defRPr sz="2000"/>
            </a:lvl6pPr>
            <a:lvl7pPr marL="2742780" indent="0">
              <a:buNone/>
              <a:defRPr sz="2000"/>
            </a:lvl7pPr>
            <a:lvl8pPr marL="3199908" indent="0">
              <a:buNone/>
              <a:defRPr sz="2000"/>
            </a:lvl8pPr>
            <a:lvl9pPr marL="3657039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130" indent="0">
              <a:buNone/>
              <a:defRPr sz="1200"/>
            </a:lvl2pPr>
            <a:lvl3pPr marL="914259" indent="0">
              <a:buNone/>
              <a:defRPr sz="1000"/>
            </a:lvl3pPr>
            <a:lvl4pPr marL="1371390" indent="0">
              <a:buNone/>
              <a:defRPr sz="900"/>
            </a:lvl4pPr>
            <a:lvl5pPr marL="1828519" indent="0">
              <a:buNone/>
              <a:defRPr sz="900"/>
            </a:lvl5pPr>
            <a:lvl6pPr marL="2285649" indent="0">
              <a:buNone/>
              <a:defRPr sz="900"/>
            </a:lvl6pPr>
            <a:lvl7pPr marL="2742780" indent="0">
              <a:buNone/>
              <a:defRPr sz="900"/>
            </a:lvl7pPr>
            <a:lvl8pPr marL="3199908" indent="0">
              <a:buNone/>
              <a:defRPr sz="900"/>
            </a:lvl8pPr>
            <a:lvl9pPr marL="3657039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BC286E-D27A-4326-AFFC-D4EB7A11A92F}" type="datetime1">
              <a:rPr lang="en-US" smtClean="0"/>
              <a:pPr/>
              <a:t>1/9/16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8D0CB8-6FBF-4962-B578-A320F47C1A7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25" tIns="45713" rIns="91425" bIns="45713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3"/>
            <a:ext cx="8229600" cy="4525963"/>
          </a:xfrm>
          <a:prstGeom prst="rect">
            <a:avLst/>
          </a:prstGeom>
        </p:spPr>
        <p:txBody>
          <a:bodyPr vert="horz" lIns="91425" tIns="45713" rIns="91425" bIns="45713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3"/>
            <a:ext cx="2133600" cy="365125"/>
          </a:xfrm>
          <a:prstGeom prst="rect">
            <a:avLst/>
          </a:prstGeom>
        </p:spPr>
        <p:txBody>
          <a:bodyPr vert="horz" lIns="91425" tIns="45713" rIns="91425" bIns="45713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7BA735-A1B3-4D4F-9421-DD10E19D94F6}" type="datetime1">
              <a:rPr lang="en-US" smtClean="0"/>
              <a:pPr/>
              <a:t>1/9/16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1" y="6356353"/>
            <a:ext cx="2895600" cy="365125"/>
          </a:xfrm>
          <a:prstGeom prst="rect">
            <a:avLst/>
          </a:prstGeom>
        </p:spPr>
        <p:txBody>
          <a:bodyPr vert="horz" lIns="91425" tIns="45713" rIns="91425" bIns="45713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3"/>
            <a:ext cx="2133600" cy="365125"/>
          </a:xfrm>
          <a:prstGeom prst="rect">
            <a:avLst/>
          </a:prstGeom>
        </p:spPr>
        <p:txBody>
          <a:bodyPr vert="horz" lIns="91425" tIns="45713" rIns="91425" bIns="45713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8D0CB8-6FBF-4962-B578-A320F47C1A78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259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848" indent="-342848" algn="l" defTabSz="914259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36" indent="-285707" algn="l" defTabSz="914259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24" indent="-228564" algn="l" defTabSz="914259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954" indent="-228564" algn="l" defTabSz="914259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085" indent="-228564" algn="l" defTabSz="914259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215" indent="-228564" algn="l" defTabSz="914259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344" indent="-228564" algn="l" defTabSz="914259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475" indent="-228564" algn="l" defTabSz="914259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603" indent="-228564" algn="l" defTabSz="914259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25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30" algn="l" defTabSz="91425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59" algn="l" defTabSz="91425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90" algn="l" defTabSz="91425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19" algn="l" defTabSz="91425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649" algn="l" defTabSz="91425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780" algn="l" defTabSz="91425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908" algn="l" defTabSz="91425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039" algn="l" defTabSz="91425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tags" Target="../tags/tag2.xml"/><Relationship Id="rId2" Type="http://schemas.openxmlformats.org/officeDocument/2006/relationships/slideLayout" Target="../slideLayouts/slideLayout1.xml"/><Relationship Id="rId3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://www.cs.cmu.edu/~aramdas/videos.html" TargetMode="External"/><Relationship Id="rId3" Type="http://schemas.openxmlformats.org/officeDocument/2006/relationships/hyperlink" Target="http://www.cs.cmu.edu/~zkolter/course/linalg/index.html" TargetMode="External"/></Relationships>
</file>

<file path=ppt/slides/_rels/slide10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4" Type="http://schemas.openxmlformats.org/officeDocument/2006/relationships/image" Target="../media/image105.png"/><Relationship Id="rId5" Type="http://schemas.openxmlformats.org/officeDocument/2006/relationships/image" Target="../media/image125.png"/><Relationship Id="rId1" Type="http://schemas.openxmlformats.org/officeDocument/2006/relationships/tags" Target="../tags/tag105.xml"/><Relationship Id="rId2" Type="http://schemas.openxmlformats.org/officeDocument/2006/relationships/tags" Target="../tags/tag106.xml"/></Relationships>
</file>

<file path=ppt/slides/_rels/slide10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4" Type="http://schemas.openxmlformats.org/officeDocument/2006/relationships/image" Target="../media/image126.png"/><Relationship Id="rId5" Type="http://schemas.openxmlformats.org/officeDocument/2006/relationships/image" Target="../media/image127.png"/><Relationship Id="rId6" Type="http://schemas.openxmlformats.org/officeDocument/2006/relationships/image" Target="../media/image58.png"/><Relationship Id="rId7" Type="http://schemas.openxmlformats.org/officeDocument/2006/relationships/image" Target="../media/image98.png"/><Relationship Id="rId1" Type="http://schemas.openxmlformats.org/officeDocument/2006/relationships/tags" Target="../tags/tag107.xml"/><Relationship Id="rId2" Type="http://schemas.openxmlformats.org/officeDocument/2006/relationships/tags" Target="../tags/tag108.xml"/></Relationships>
</file>

<file path=ppt/slides/_rels/slide104.xml.rels><?xml version="1.0" encoding="UTF-8" standalone="yes"?>
<Relationships xmlns="http://schemas.openxmlformats.org/package/2006/relationships"><Relationship Id="rId3" Type="http://schemas.openxmlformats.org/officeDocument/2006/relationships/tags" Target="../tags/tag111.xml"/><Relationship Id="rId4" Type="http://schemas.openxmlformats.org/officeDocument/2006/relationships/slideLayout" Target="../slideLayouts/slideLayout2.xml"/><Relationship Id="rId5" Type="http://schemas.openxmlformats.org/officeDocument/2006/relationships/image" Target="../media/image128.png"/><Relationship Id="rId6" Type="http://schemas.openxmlformats.org/officeDocument/2006/relationships/image" Target="../media/image104.png"/><Relationship Id="rId7" Type="http://schemas.openxmlformats.org/officeDocument/2006/relationships/image" Target="../media/image103.png"/><Relationship Id="rId8" Type="http://schemas.openxmlformats.org/officeDocument/2006/relationships/image" Target="../media/image40.png"/><Relationship Id="rId1" Type="http://schemas.openxmlformats.org/officeDocument/2006/relationships/tags" Target="../tags/tag109.xml"/><Relationship Id="rId2" Type="http://schemas.openxmlformats.org/officeDocument/2006/relationships/tags" Target="../tags/tag110.xml"/></Relationships>
</file>

<file path=ppt/slides/_rels/slide10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9.wmf"/><Relationship Id="rId4" Type="http://schemas.openxmlformats.org/officeDocument/2006/relationships/image" Target="../media/image130.wmf"/><Relationship Id="rId5" Type="http://schemas.openxmlformats.org/officeDocument/2006/relationships/image" Target="../media/image131.wmf"/><Relationship Id="rId6" Type="http://schemas.openxmlformats.org/officeDocument/2006/relationships/image" Target="../media/image132.wmf"/><Relationship Id="rId7" Type="http://schemas.openxmlformats.org/officeDocument/2006/relationships/image" Target="../media/image104.png"/><Relationship Id="rId1" Type="http://schemas.openxmlformats.org/officeDocument/2006/relationships/tags" Target="../tags/tag112.xml"/><Relationship Id="rId2" Type="http://schemas.openxmlformats.org/officeDocument/2006/relationships/slideLayout" Target="../slideLayouts/slideLayout2.xml"/></Relationships>
</file>

<file path=ppt/slides/_rels/slide106.xml.rels><?xml version="1.0" encoding="UTF-8" standalone="yes"?>
<Relationships xmlns="http://schemas.openxmlformats.org/package/2006/relationships"><Relationship Id="rId3" Type="http://schemas.openxmlformats.org/officeDocument/2006/relationships/tags" Target="../tags/tag115.xml"/><Relationship Id="rId4" Type="http://schemas.openxmlformats.org/officeDocument/2006/relationships/slideLayout" Target="../slideLayouts/slideLayout2.xml"/><Relationship Id="rId5" Type="http://schemas.openxmlformats.org/officeDocument/2006/relationships/image" Target="../media/image131.wmf"/><Relationship Id="rId6" Type="http://schemas.openxmlformats.org/officeDocument/2006/relationships/image" Target="../media/image104.png"/><Relationship Id="rId7" Type="http://schemas.openxmlformats.org/officeDocument/2006/relationships/image" Target="../media/image103.png"/><Relationship Id="rId8" Type="http://schemas.openxmlformats.org/officeDocument/2006/relationships/image" Target="../media/image105.png"/><Relationship Id="rId9" Type="http://schemas.openxmlformats.org/officeDocument/2006/relationships/image" Target="../media/image132.wmf"/><Relationship Id="rId10" Type="http://schemas.openxmlformats.org/officeDocument/2006/relationships/image" Target="../media/image130.wmf"/><Relationship Id="rId1" Type="http://schemas.openxmlformats.org/officeDocument/2006/relationships/tags" Target="../tags/tag113.xml"/><Relationship Id="rId2" Type="http://schemas.openxmlformats.org/officeDocument/2006/relationships/tags" Target="../tags/tag114.xml"/></Relationships>
</file>

<file path=ppt/slides/_rels/slide107.xml.rels><?xml version="1.0" encoding="UTF-8" standalone="yes"?>
<Relationships xmlns="http://schemas.openxmlformats.org/package/2006/relationships"><Relationship Id="rId3" Type="http://schemas.openxmlformats.org/officeDocument/2006/relationships/tags" Target="../tags/tag118.xml"/><Relationship Id="rId4" Type="http://schemas.openxmlformats.org/officeDocument/2006/relationships/slideLayout" Target="../slideLayouts/slideLayout2.xml"/><Relationship Id="rId5" Type="http://schemas.openxmlformats.org/officeDocument/2006/relationships/image" Target="../media/image102.png"/><Relationship Id="rId6" Type="http://schemas.openxmlformats.org/officeDocument/2006/relationships/image" Target="../media/image97.png"/><Relationship Id="rId7" Type="http://schemas.openxmlformats.org/officeDocument/2006/relationships/image" Target="../media/image103.png"/><Relationship Id="rId1" Type="http://schemas.openxmlformats.org/officeDocument/2006/relationships/tags" Target="../tags/tag116.xml"/><Relationship Id="rId2" Type="http://schemas.openxmlformats.org/officeDocument/2006/relationships/tags" Target="../tags/tag117.xml"/></Relationships>
</file>

<file path=ppt/slides/_rels/slide108.xml.rels><?xml version="1.0" encoding="UTF-8" standalone="yes"?>
<Relationships xmlns="http://schemas.openxmlformats.org/package/2006/relationships"><Relationship Id="rId3" Type="http://schemas.openxmlformats.org/officeDocument/2006/relationships/tags" Target="../tags/tag121.xml"/><Relationship Id="rId4" Type="http://schemas.openxmlformats.org/officeDocument/2006/relationships/slideLayout" Target="../slideLayouts/slideLayout2.xml"/><Relationship Id="rId5" Type="http://schemas.openxmlformats.org/officeDocument/2006/relationships/image" Target="../media/image99.png"/><Relationship Id="rId6" Type="http://schemas.openxmlformats.org/officeDocument/2006/relationships/image" Target="../media/image100.png"/><Relationship Id="rId7" Type="http://schemas.openxmlformats.org/officeDocument/2006/relationships/image" Target="../media/image101.png"/><Relationship Id="rId1" Type="http://schemas.openxmlformats.org/officeDocument/2006/relationships/tags" Target="../tags/tag119.xml"/><Relationship Id="rId2" Type="http://schemas.openxmlformats.org/officeDocument/2006/relationships/tags" Target="../tags/tag120.xml"/></Relationships>
</file>

<file path=ppt/slides/_rels/slide10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3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4" Type="http://schemas.openxmlformats.org/officeDocument/2006/relationships/image" Target="../media/image83.png"/><Relationship Id="rId5" Type="http://schemas.openxmlformats.org/officeDocument/2006/relationships/image" Target="../media/image121.png"/><Relationship Id="rId6" Type="http://schemas.openxmlformats.org/officeDocument/2006/relationships/image" Target="../media/image120.png"/><Relationship Id="rId1" Type="http://schemas.openxmlformats.org/officeDocument/2006/relationships/tags" Target="../tags/tag122.xml"/><Relationship Id="rId2" Type="http://schemas.openxmlformats.org/officeDocument/2006/relationships/tags" Target="../tags/tag123.xml"/></Relationships>
</file>

<file path=ppt/slides/_rels/slide1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5.xml.rels><?xml version="1.0" encoding="UTF-8" standalone="yes"?>
<Relationships xmlns="http://schemas.openxmlformats.org/package/2006/relationships"><Relationship Id="rId3" Type="http://schemas.openxmlformats.org/officeDocument/2006/relationships/tags" Target="../tags/tag126.xml"/><Relationship Id="rId4" Type="http://schemas.openxmlformats.org/officeDocument/2006/relationships/tags" Target="../tags/tag127.xml"/><Relationship Id="rId5" Type="http://schemas.openxmlformats.org/officeDocument/2006/relationships/tags" Target="../tags/tag128.xml"/><Relationship Id="rId6" Type="http://schemas.openxmlformats.org/officeDocument/2006/relationships/slideLayout" Target="../slideLayouts/slideLayout2.xml"/><Relationship Id="rId7" Type="http://schemas.openxmlformats.org/officeDocument/2006/relationships/notesSlide" Target="../notesSlides/notesSlide5.xml"/><Relationship Id="rId8" Type="http://schemas.openxmlformats.org/officeDocument/2006/relationships/image" Target="../media/image61.png"/><Relationship Id="rId9" Type="http://schemas.openxmlformats.org/officeDocument/2006/relationships/image" Target="../media/image134.png"/><Relationship Id="rId10" Type="http://schemas.openxmlformats.org/officeDocument/2006/relationships/image" Target="../media/image60.png"/><Relationship Id="rId1" Type="http://schemas.openxmlformats.org/officeDocument/2006/relationships/tags" Target="../tags/tag124.xml"/><Relationship Id="rId2" Type="http://schemas.openxmlformats.org/officeDocument/2006/relationships/tags" Target="../tags/tag125.xml"/></Relationships>
</file>

<file path=ppt/slides/_rels/slide1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4" Type="http://schemas.openxmlformats.org/officeDocument/2006/relationships/image" Target="../media/image135.png"/><Relationship Id="rId5" Type="http://schemas.openxmlformats.org/officeDocument/2006/relationships/image" Target="../media/image136.png"/><Relationship Id="rId6" Type="http://schemas.openxmlformats.org/officeDocument/2006/relationships/image" Target="../media/image137.png"/><Relationship Id="rId1" Type="http://schemas.openxmlformats.org/officeDocument/2006/relationships/tags" Target="../tags/tag129.xml"/><Relationship Id="rId2" Type="http://schemas.openxmlformats.org/officeDocument/2006/relationships/slideLayout" Target="../slideLayouts/slideLayout2.xml"/></Relationships>
</file>

<file path=ppt/slides/_rels/slide1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wmf"/><Relationship Id="rId4" Type="http://schemas.openxmlformats.org/officeDocument/2006/relationships/image" Target="../media/image70.png"/><Relationship Id="rId5" Type="http://schemas.openxmlformats.org/officeDocument/2006/relationships/image" Target="../media/image71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1.png"/></Relationships>
</file>

<file path=ppt/slides/_rels/slide1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emf"/><Relationship Id="rId4" Type="http://schemas.openxmlformats.org/officeDocument/2006/relationships/image" Target="../media/image139.wm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8.wmf"/></Relationships>
</file>

<file path=ppt/slides/_rels/slide1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0.png"/></Relationships>
</file>

<file path=ppt/slides/_rels/slide1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4" Type="http://schemas.openxmlformats.org/officeDocument/2006/relationships/image" Target="../media/image61.png"/><Relationship Id="rId1" Type="http://schemas.openxmlformats.org/officeDocument/2006/relationships/tags" Target="../tags/tag130.xml"/><Relationship Id="rId2" Type="http://schemas.openxmlformats.org/officeDocument/2006/relationships/tags" Target="../tags/tag131.xml"/></Relationships>
</file>

<file path=ppt/slides/_rels/slide124.xml.rels><?xml version="1.0" encoding="UTF-8" standalone="yes"?>
<Relationships xmlns="http://schemas.openxmlformats.org/package/2006/relationships"><Relationship Id="rId3" Type="http://schemas.openxmlformats.org/officeDocument/2006/relationships/tags" Target="../tags/tag134.xml"/><Relationship Id="rId4" Type="http://schemas.openxmlformats.org/officeDocument/2006/relationships/tags" Target="../tags/tag135.xml"/><Relationship Id="rId5" Type="http://schemas.openxmlformats.org/officeDocument/2006/relationships/slideLayout" Target="../slideLayouts/slideLayout2.xml"/><Relationship Id="rId6" Type="http://schemas.openxmlformats.org/officeDocument/2006/relationships/image" Target="../media/image43.png"/><Relationship Id="rId7" Type="http://schemas.openxmlformats.org/officeDocument/2006/relationships/image" Target="../media/image140.png"/><Relationship Id="rId8" Type="http://schemas.openxmlformats.org/officeDocument/2006/relationships/image" Target="../media/image141.png"/><Relationship Id="rId9" Type="http://schemas.openxmlformats.org/officeDocument/2006/relationships/image" Target="../media/image142.png"/><Relationship Id="rId1" Type="http://schemas.openxmlformats.org/officeDocument/2006/relationships/tags" Target="../tags/tag132.xml"/><Relationship Id="rId2" Type="http://schemas.openxmlformats.org/officeDocument/2006/relationships/tags" Target="../tags/tag133.xml"/></Relationships>
</file>

<file path=ppt/slides/_rels/slide125.xml.rels><?xml version="1.0" encoding="UTF-8" standalone="yes"?>
<Relationships xmlns="http://schemas.openxmlformats.org/package/2006/relationships"><Relationship Id="rId11" Type="http://schemas.openxmlformats.org/officeDocument/2006/relationships/image" Target="../media/image144.png"/><Relationship Id="rId12" Type="http://schemas.openxmlformats.org/officeDocument/2006/relationships/image" Target="../media/image43.png"/><Relationship Id="rId13" Type="http://schemas.openxmlformats.org/officeDocument/2006/relationships/image" Target="../media/image145.png"/><Relationship Id="rId14" Type="http://schemas.openxmlformats.org/officeDocument/2006/relationships/image" Target="../media/image32.jpeg"/><Relationship Id="rId15" Type="http://schemas.openxmlformats.org/officeDocument/2006/relationships/image" Target="../media/image10.png"/><Relationship Id="rId16" Type="http://schemas.openxmlformats.org/officeDocument/2006/relationships/image" Target="../media/image11.png"/><Relationship Id="rId17" Type="http://schemas.openxmlformats.org/officeDocument/2006/relationships/image" Target="../media/image146.png"/><Relationship Id="rId18" Type="http://schemas.openxmlformats.org/officeDocument/2006/relationships/image" Target="../media/image147.png"/><Relationship Id="rId1" Type="http://schemas.openxmlformats.org/officeDocument/2006/relationships/tags" Target="../tags/tag136.xml"/><Relationship Id="rId2" Type="http://schemas.openxmlformats.org/officeDocument/2006/relationships/tags" Target="../tags/tag137.xml"/><Relationship Id="rId3" Type="http://schemas.openxmlformats.org/officeDocument/2006/relationships/tags" Target="../tags/tag138.xml"/><Relationship Id="rId4" Type="http://schemas.openxmlformats.org/officeDocument/2006/relationships/tags" Target="../tags/tag139.xml"/><Relationship Id="rId5" Type="http://schemas.openxmlformats.org/officeDocument/2006/relationships/tags" Target="../tags/tag140.xml"/><Relationship Id="rId6" Type="http://schemas.openxmlformats.org/officeDocument/2006/relationships/tags" Target="../tags/tag141.xml"/><Relationship Id="rId7" Type="http://schemas.openxmlformats.org/officeDocument/2006/relationships/tags" Target="../tags/tag142.xml"/><Relationship Id="rId8" Type="http://schemas.openxmlformats.org/officeDocument/2006/relationships/slideLayout" Target="../slideLayouts/slideLayout2.xml"/><Relationship Id="rId9" Type="http://schemas.openxmlformats.org/officeDocument/2006/relationships/image" Target="../media/image142.png"/><Relationship Id="rId10" Type="http://schemas.openxmlformats.org/officeDocument/2006/relationships/image" Target="../media/image143.png"/></Relationships>
</file>

<file path=ppt/slides/_rels/slide1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4" Type="http://schemas.openxmlformats.org/officeDocument/2006/relationships/notesSlide" Target="../notesSlides/notesSlide8.xml"/><Relationship Id="rId5" Type="http://schemas.openxmlformats.org/officeDocument/2006/relationships/image" Target="../media/image30.jpeg"/><Relationship Id="rId6" Type="http://schemas.openxmlformats.org/officeDocument/2006/relationships/image" Target="../media/image52.png"/><Relationship Id="rId7" Type="http://schemas.openxmlformats.org/officeDocument/2006/relationships/image" Target="../media/image49.png"/><Relationship Id="rId8" Type="http://schemas.openxmlformats.org/officeDocument/2006/relationships/image" Target="../media/image53.emf"/><Relationship Id="rId9" Type="http://schemas.openxmlformats.org/officeDocument/2006/relationships/image" Target="../media/image54.emf"/><Relationship Id="rId1" Type="http://schemas.openxmlformats.org/officeDocument/2006/relationships/tags" Target="../tags/tag143.xml"/><Relationship Id="rId2" Type="http://schemas.openxmlformats.org/officeDocument/2006/relationships/tags" Target="../tags/tag144.xml"/></Relationships>
</file>

<file path=ppt/slides/_rels/slide127.xml.rels><?xml version="1.0" encoding="UTF-8" standalone="yes"?>
<Relationships xmlns="http://schemas.openxmlformats.org/package/2006/relationships"><Relationship Id="rId1" Type="http://schemas.openxmlformats.org/officeDocument/2006/relationships/tags" Target="../tags/tag145.xml"/><Relationship Id="rId2" Type="http://schemas.openxmlformats.org/officeDocument/2006/relationships/slideLayout" Target="../slideLayouts/slideLayout1.xml"/><Relationship Id="rId3" Type="http://schemas.openxmlformats.org/officeDocument/2006/relationships/image" Target="../media/image1.png"/></Relationships>
</file>

<file path=ppt/slides/_rels/slide128.xml.rels><?xml version="1.0" encoding="UTF-8" standalone="yes"?>
<Relationships xmlns="http://schemas.openxmlformats.org/package/2006/relationships"><Relationship Id="rId3" Type="http://schemas.openxmlformats.org/officeDocument/2006/relationships/tags" Target="../tags/tag148.xml"/><Relationship Id="rId4" Type="http://schemas.openxmlformats.org/officeDocument/2006/relationships/tags" Target="../tags/tag149.xml"/><Relationship Id="rId5" Type="http://schemas.openxmlformats.org/officeDocument/2006/relationships/slideLayout" Target="../slideLayouts/slideLayout2.xml"/><Relationship Id="rId6" Type="http://schemas.openxmlformats.org/officeDocument/2006/relationships/notesSlide" Target="../notesSlides/notesSlide9.xml"/><Relationship Id="rId7" Type="http://schemas.openxmlformats.org/officeDocument/2006/relationships/image" Target="../media/image148.png"/><Relationship Id="rId8" Type="http://schemas.openxmlformats.org/officeDocument/2006/relationships/image" Target="../media/image51.png"/><Relationship Id="rId9" Type="http://schemas.openxmlformats.org/officeDocument/2006/relationships/image" Target="../media/image50.png"/><Relationship Id="rId1" Type="http://schemas.openxmlformats.org/officeDocument/2006/relationships/tags" Target="../tags/tag146.xml"/><Relationship Id="rId2" Type="http://schemas.openxmlformats.org/officeDocument/2006/relationships/tags" Target="../tags/tag147.xml"/></Relationships>
</file>

<file path=ppt/slides/_rels/slide129.xml.rels><?xml version="1.0" encoding="UTF-8" standalone="yes"?>
<Relationships xmlns="http://schemas.openxmlformats.org/package/2006/relationships"><Relationship Id="rId3" Type="http://schemas.openxmlformats.org/officeDocument/2006/relationships/tags" Target="../tags/tag152.xml"/><Relationship Id="rId4" Type="http://schemas.openxmlformats.org/officeDocument/2006/relationships/tags" Target="../tags/tag153.xml"/><Relationship Id="rId5" Type="http://schemas.openxmlformats.org/officeDocument/2006/relationships/slideLayout" Target="../slideLayouts/slideLayout2.xml"/><Relationship Id="rId6" Type="http://schemas.openxmlformats.org/officeDocument/2006/relationships/image" Target="../media/image56.png"/><Relationship Id="rId7" Type="http://schemas.openxmlformats.org/officeDocument/2006/relationships/image" Target="../media/image57.png"/><Relationship Id="rId8" Type="http://schemas.openxmlformats.org/officeDocument/2006/relationships/image" Target="../media/image51.png"/><Relationship Id="rId9" Type="http://schemas.openxmlformats.org/officeDocument/2006/relationships/image" Target="../media/image59.png"/><Relationship Id="rId1" Type="http://schemas.openxmlformats.org/officeDocument/2006/relationships/tags" Target="../tags/tag150.xml"/><Relationship Id="rId2" Type="http://schemas.openxmlformats.org/officeDocument/2006/relationships/tags" Target="../tags/tag15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emf"/><Relationship Id="rId3" Type="http://schemas.openxmlformats.org/officeDocument/2006/relationships/image" Target="../media/image7.jpeg"/></Relationships>
</file>

<file path=ppt/slides/_rels/slide1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9.png"/><Relationship Id="rId4" Type="http://schemas.openxmlformats.org/officeDocument/2006/relationships/image" Target="../media/image150.png"/><Relationship Id="rId5" Type="http://schemas.openxmlformats.org/officeDocument/2006/relationships/image" Target="../media/image151.png"/><Relationship Id="rId6" Type="http://schemas.openxmlformats.org/officeDocument/2006/relationships/image" Target="../media/image152.png"/><Relationship Id="rId1" Type="http://schemas.openxmlformats.org/officeDocument/2006/relationships/tags" Target="../tags/tag154.xml"/><Relationship Id="rId2" Type="http://schemas.openxmlformats.org/officeDocument/2006/relationships/slideLayout" Target="../slideLayouts/slideLayout2.xml"/></Relationships>
</file>

<file path=ppt/slides/_rels/slide131.xml.rels><?xml version="1.0" encoding="UTF-8" standalone="yes"?>
<Relationships xmlns="http://schemas.openxmlformats.org/package/2006/relationships"><Relationship Id="rId11" Type="http://schemas.openxmlformats.org/officeDocument/2006/relationships/image" Target="../media/image153.png"/><Relationship Id="rId12" Type="http://schemas.openxmlformats.org/officeDocument/2006/relationships/image" Target="../media/image154.png"/><Relationship Id="rId13" Type="http://schemas.openxmlformats.org/officeDocument/2006/relationships/image" Target="../media/image155.png"/><Relationship Id="rId14" Type="http://schemas.openxmlformats.org/officeDocument/2006/relationships/image" Target="../media/image32.jpeg"/><Relationship Id="rId15" Type="http://schemas.openxmlformats.org/officeDocument/2006/relationships/image" Target="../media/image156.png"/><Relationship Id="rId1" Type="http://schemas.openxmlformats.org/officeDocument/2006/relationships/tags" Target="../tags/tag155.xml"/><Relationship Id="rId2" Type="http://schemas.openxmlformats.org/officeDocument/2006/relationships/tags" Target="../tags/tag156.xml"/><Relationship Id="rId3" Type="http://schemas.openxmlformats.org/officeDocument/2006/relationships/tags" Target="../tags/tag157.xml"/><Relationship Id="rId4" Type="http://schemas.openxmlformats.org/officeDocument/2006/relationships/tags" Target="../tags/tag158.xml"/><Relationship Id="rId5" Type="http://schemas.openxmlformats.org/officeDocument/2006/relationships/tags" Target="../tags/tag159.xml"/><Relationship Id="rId6" Type="http://schemas.openxmlformats.org/officeDocument/2006/relationships/slideLayout" Target="../slideLayouts/slideLayout2.xml"/><Relationship Id="rId7" Type="http://schemas.openxmlformats.org/officeDocument/2006/relationships/image" Target="../media/image7.jpeg"/><Relationship Id="rId8" Type="http://schemas.openxmlformats.org/officeDocument/2006/relationships/image" Target="../media/image150.png"/><Relationship Id="rId9" Type="http://schemas.openxmlformats.org/officeDocument/2006/relationships/image" Target="../media/image151.png"/><Relationship Id="rId10" Type="http://schemas.openxmlformats.org/officeDocument/2006/relationships/image" Target="../media/image152.png"/></Relationships>
</file>

<file path=ppt/slides/_rels/slide1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4" Type="http://schemas.openxmlformats.org/officeDocument/2006/relationships/image" Target="../media/image60.png"/><Relationship Id="rId5" Type="http://schemas.openxmlformats.org/officeDocument/2006/relationships/image" Target="../media/image40.png"/><Relationship Id="rId1" Type="http://schemas.openxmlformats.org/officeDocument/2006/relationships/tags" Target="../tags/tag160.xml"/><Relationship Id="rId2" Type="http://schemas.openxmlformats.org/officeDocument/2006/relationships/tags" Target="../tags/tag161.xml"/></Relationships>
</file>

<file path=ppt/slides/_rels/slide1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0.png"/></Relationships>
</file>

<file path=ppt/slides/_rels/slide1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4" Type="http://schemas.openxmlformats.org/officeDocument/2006/relationships/image" Target="../media/image81.png"/><Relationship Id="rId5" Type="http://schemas.openxmlformats.org/officeDocument/2006/relationships/image" Target="../media/image82.png"/><Relationship Id="rId1" Type="http://schemas.openxmlformats.org/officeDocument/2006/relationships/tags" Target="../tags/tag162.xml"/><Relationship Id="rId2" Type="http://schemas.openxmlformats.org/officeDocument/2006/relationships/tags" Target="../tags/tag163.xml"/></Relationships>
</file>

<file path=ppt/slides/_rels/slide1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4" Type="http://schemas.openxmlformats.org/officeDocument/2006/relationships/image" Target="../media/image63.png"/><Relationship Id="rId1" Type="http://schemas.openxmlformats.org/officeDocument/2006/relationships/tags" Target="../tags/tag164.xml"/><Relationship Id="rId2" Type="http://schemas.openxmlformats.org/officeDocument/2006/relationships/slideLayout" Target="../slideLayouts/slideLayout2.xml"/></Relationships>
</file>

<file path=ppt/slides/_rels/slide1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8.png"/></Relationships>
</file>

<file path=ppt/slides/_rels/slide13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4" Type="http://schemas.openxmlformats.org/officeDocument/2006/relationships/image" Target="../media/image110.png"/><Relationship Id="rId5" Type="http://schemas.openxmlformats.org/officeDocument/2006/relationships/image" Target="../media/image111.png"/><Relationship Id="rId1" Type="http://schemas.openxmlformats.org/officeDocument/2006/relationships/tags" Target="../tags/tag165.xml"/><Relationship Id="rId2" Type="http://schemas.openxmlformats.org/officeDocument/2006/relationships/tags" Target="../tags/tag166.xml"/></Relationships>
</file>

<file path=ppt/slides/_rels/slide13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4" Type="http://schemas.openxmlformats.org/officeDocument/2006/relationships/image" Target="../media/image126.png"/><Relationship Id="rId5" Type="http://schemas.openxmlformats.org/officeDocument/2006/relationships/image" Target="../media/image127.png"/><Relationship Id="rId6" Type="http://schemas.openxmlformats.org/officeDocument/2006/relationships/image" Target="../media/image58.png"/><Relationship Id="rId7" Type="http://schemas.openxmlformats.org/officeDocument/2006/relationships/image" Target="../media/image98.png"/><Relationship Id="rId1" Type="http://schemas.openxmlformats.org/officeDocument/2006/relationships/tags" Target="../tags/tag167.xml"/><Relationship Id="rId2" Type="http://schemas.openxmlformats.org/officeDocument/2006/relationships/tags" Target="../tags/tag168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4" Type="http://schemas.openxmlformats.org/officeDocument/2006/relationships/image" Target="../media/image105.png"/><Relationship Id="rId5" Type="http://schemas.openxmlformats.org/officeDocument/2006/relationships/image" Target="../media/image125.png"/><Relationship Id="rId1" Type="http://schemas.openxmlformats.org/officeDocument/2006/relationships/tags" Target="../tags/tag169.xml"/><Relationship Id="rId2" Type="http://schemas.openxmlformats.org/officeDocument/2006/relationships/tags" Target="../tags/tag170.xml"/></Relationships>
</file>

<file path=ppt/slides/_rels/slide141.xml.rels><?xml version="1.0" encoding="UTF-8" standalone="yes"?>
<Relationships xmlns="http://schemas.openxmlformats.org/package/2006/relationships"><Relationship Id="rId3" Type="http://schemas.openxmlformats.org/officeDocument/2006/relationships/tags" Target="../tags/tag173.xml"/><Relationship Id="rId4" Type="http://schemas.openxmlformats.org/officeDocument/2006/relationships/slideLayout" Target="../slideLayouts/slideLayout2.xml"/><Relationship Id="rId5" Type="http://schemas.openxmlformats.org/officeDocument/2006/relationships/image" Target="../media/image128.png"/><Relationship Id="rId6" Type="http://schemas.openxmlformats.org/officeDocument/2006/relationships/image" Target="../media/image104.png"/><Relationship Id="rId7" Type="http://schemas.openxmlformats.org/officeDocument/2006/relationships/image" Target="../media/image103.png"/><Relationship Id="rId8" Type="http://schemas.openxmlformats.org/officeDocument/2006/relationships/image" Target="../media/image40.png"/><Relationship Id="rId1" Type="http://schemas.openxmlformats.org/officeDocument/2006/relationships/tags" Target="../tags/tag171.xml"/><Relationship Id="rId2" Type="http://schemas.openxmlformats.org/officeDocument/2006/relationships/tags" Target="../tags/tag172.xml"/></Relationships>
</file>

<file path=ppt/slides/_rels/slide1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9.wmf"/><Relationship Id="rId4" Type="http://schemas.openxmlformats.org/officeDocument/2006/relationships/image" Target="../media/image130.wmf"/><Relationship Id="rId5" Type="http://schemas.openxmlformats.org/officeDocument/2006/relationships/image" Target="../media/image131.wmf"/><Relationship Id="rId6" Type="http://schemas.openxmlformats.org/officeDocument/2006/relationships/image" Target="../media/image132.wmf"/><Relationship Id="rId7" Type="http://schemas.openxmlformats.org/officeDocument/2006/relationships/image" Target="../media/image104.png"/><Relationship Id="rId1" Type="http://schemas.openxmlformats.org/officeDocument/2006/relationships/tags" Target="../tags/tag174.xml"/><Relationship Id="rId2" Type="http://schemas.openxmlformats.org/officeDocument/2006/relationships/slideLayout" Target="../slideLayouts/slideLayout2.xml"/></Relationships>
</file>

<file path=ppt/slides/_rels/slide143.xml.rels><?xml version="1.0" encoding="UTF-8" standalone="yes"?>
<Relationships xmlns="http://schemas.openxmlformats.org/package/2006/relationships"><Relationship Id="rId3" Type="http://schemas.openxmlformats.org/officeDocument/2006/relationships/tags" Target="../tags/tag177.xml"/><Relationship Id="rId4" Type="http://schemas.openxmlformats.org/officeDocument/2006/relationships/slideLayout" Target="../slideLayouts/slideLayout2.xml"/><Relationship Id="rId5" Type="http://schemas.openxmlformats.org/officeDocument/2006/relationships/image" Target="../media/image131.wmf"/><Relationship Id="rId6" Type="http://schemas.openxmlformats.org/officeDocument/2006/relationships/image" Target="../media/image104.png"/><Relationship Id="rId7" Type="http://schemas.openxmlformats.org/officeDocument/2006/relationships/image" Target="../media/image103.png"/><Relationship Id="rId8" Type="http://schemas.openxmlformats.org/officeDocument/2006/relationships/image" Target="../media/image105.png"/><Relationship Id="rId9" Type="http://schemas.openxmlformats.org/officeDocument/2006/relationships/image" Target="../media/image132.wmf"/><Relationship Id="rId10" Type="http://schemas.openxmlformats.org/officeDocument/2006/relationships/image" Target="../media/image130.wmf"/><Relationship Id="rId1" Type="http://schemas.openxmlformats.org/officeDocument/2006/relationships/tags" Target="../tags/tag175.xml"/><Relationship Id="rId2" Type="http://schemas.openxmlformats.org/officeDocument/2006/relationships/tags" Target="../tags/tag176.xml"/></Relationships>
</file>

<file path=ppt/slides/_rels/slide144.xml.rels><?xml version="1.0" encoding="UTF-8" standalone="yes"?>
<Relationships xmlns="http://schemas.openxmlformats.org/package/2006/relationships"><Relationship Id="rId3" Type="http://schemas.openxmlformats.org/officeDocument/2006/relationships/tags" Target="../tags/tag180.xml"/><Relationship Id="rId4" Type="http://schemas.openxmlformats.org/officeDocument/2006/relationships/slideLayout" Target="../slideLayouts/slideLayout2.xml"/><Relationship Id="rId5" Type="http://schemas.openxmlformats.org/officeDocument/2006/relationships/image" Target="../media/image102.png"/><Relationship Id="rId6" Type="http://schemas.openxmlformats.org/officeDocument/2006/relationships/image" Target="../media/image97.png"/><Relationship Id="rId7" Type="http://schemas.openxmlformats.org/officeDocument/2006/relationships/image" Target="../media/image103.png"/><Relationship Id="rId1" Type="http://schemas.openxmlformats.org/officeDocument/2006/relationships/tags" Target="../tags/tag178.xml"/><Relationship Id="rId2" Type="http://schemas.openxmlformats.org/officeDocument/2006/relationships/tags" Target="../tags/tag179.xml"/></Relationships>
</file>

<file path=ppt/slides/_rels/slide145.xml.rels><?xml version="1.0" encoding="UTF-8" standalone="yes"?>
<Relationships xmlns="http://schemas.openxmlformats.org/package/2006/relationships"><Relationship Id="rId3" Type="http://schemas.openxmlformats.org/officeDocument/2006/relationships/tags" Target="../tags/tag183.xml"/><Relationship Id="rId4" Type="http://schemas.openxmlformats.org/officeDocument/2006/relationships/slideLayout" Target="../slideLayouts/slideLayout2.xml"/><Relationship Id="rId5" Type="http://schemas.openxmlformats.org/officeDocument/2006/relationships/image" Target="../media/image99.png"/><Relationship Id="rId6" Type="http://schemas.openxmlformats.org/officeDocument/2006/relationships/image" Target="../media/image100.png"/><Relationship Id="rId7" Type="http://schemas.openxmlformats.org/officeDocument/2006/relationships/image" Target="../media/image101.png"/><Relationship Id="rId1" Type="http://schemas.openxmlformats.org/officeDocument/2006/relationships/tags" Target="../tags/tag181.xml"/><Relationship Id="rId2" Type="http://schemas.openxmlformats.org/officeDocument/2006/relationships/tags" Target="../tags/tag182.xml"/></Relationships>
</file>

<file path=ppt/slides/_rels/slide1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3.png"/></Relationships>
</file>

<file path=ppt/slides/_rels/slide14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4" Type="http://schemas.openxmlformats.org/officeDocument/2006/relationships/image" Target="../media/image83.png"/><Relationship Id="rId5" Type="http://schemas.openxmlformats.org/officeDocument/2006/relationships/image" Target="../media/image121.png"/><Relationship Id="rId6" Type="http://schemas.openxmlformats.org/officeDocument/2006/relationships/image" Target="../media/image120.png"/><Relationship Id="rId1" Type="http://schemas.openxmlformats.org/officeDocument/2006/relationships/tags" Target="../tags/tag184.xml"/><Relationship Id="rId2" Type="http://schemas.openxmlformats.org/officeDocument/2006/relationships/tags" Target="../tags/tag185.xml"/></Relationships>
</file>

<file path=ppt/slides/_rels/slide1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png"/><Relationship Id="rId3" Type="http://schemas.openxmlformats.org/officeDocument/2006/relationships/image" Target="../media/image9.png"/></Relationships>
</file>

<file path=ppt/slides/_rels/slide1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s://qna-app.appspot.com/view.html?aglzfnFuYS1hcHByGQsSDFF1ZXN0aW9uTGlzdBiAgICA64eFCQw" TargetMode="External"/></Relationships>
</file>

<file path=ppt/slides/_rels/slide15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4" Type="http://schemas.openxmlformats.org/officeDocument/2006/relationships/notesSlide" Target="../notesSlides/notesSlide10.xml"/><Relationship Id="rId5" Type="http://schemas.openxmlformats.org/officeDocument/2006/relationships/image" Target="../media/image148.png"/><Relationship Id="rId6" Type="http://schemas.openxmlformats.org/officeDocument/2006/relationships/image" Target="../media/image51.png"/><Relationship Id="rId7" Type="http://schemas.openxmlformats.org/officeDocument/2006/relationships/image" Target="../media/image157.emf"/><Relationship Id="rId1" Type="http://schemas.openxmlformats.org/officeDocument/2006/relationships/tags" Target="../tags/tag186.xml"/><Relationship Id="rId2" Type="http://schemas.openxmlformats.org/officeDocument/2006/relationships/tags" Target="../tags/tag187.xml"/></Relationships>
</file>

<file path=ppt/slides/_rels/slide1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58.png"/></Relationships>
</file>

<file path=ppt/slides/_rels/slide1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59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png"/><Relationship Id="rId3" Type="http://schemas.openxmlformats.org/officeDocument/2006/relationships/image" Target="../media/image11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4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6.jpeg"/><Relationship Id="rId3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4" Type="http://schemas.openxmlformats.org/officeDocument/2006/relationships/image" Target="../media/image4.png"/><Relationship Id="rId5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4" Type="http://schemas.openxmlformats.org/officeDocument/2006/relationships/image" Target="../media/image18.png"/><Relationship Id="rId5" Type="http://schemas.openxmlformats.org/officeDocument/2006/relationships/image" Target="../media/image19.emf"/><Relationship Id="rId1" Type="http://schemas.openxmlformats.org/officeDocument/2006/relationships/tags" Target="../tags/tag3.xml"/><Relationship Id="rId2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4" Type="http://schemas.openxmlformats.org/officeDocument/2006/relationships/image" Target="../media/image21.png"/><Relationship Id="rId5" Type="http://schemas.openxmlformats.org/officeDocument/2006/relationships/image" Target="../media/image22.jpeg"/><Relationship Id="rId6" Type="http://schemas.openxmlformats.org/officeDocument/2006/relationships/image" Target="../media/image23.jpeg"/><Relationship Id="rId7" Type="http://schemas.openxmlformats.org/officeDocument/2006/relationships/image" Target="../media/image24.jpeg"/><Relationship Id="rId8" Type="http://schemas.openxmlformats.org/officeDocument/2006/relationships/image" Target="../media/image25.jpeg"/><Relationship Id="rId9" Type="http://schemas.openxmlformats.org/officeDocument/2006/relationships/image" Target="../media/image26.png"/><Relationship Id="rId10" Type="http://schemas.openxmlformats.org/officeDocument/2006/relationships/image" Target="../media/image27.png"/><Relationship Id="rId11" Type="http://schemas.openxmlformats.org/officeDocument/2006/relationships/image" Target="../media/image28.png"/><Relationship Id="rId1" Type="http://schemas.openxmlformats.org/officeDocument/2006/relationships/tags" Target="../tags/tag4.xml"/><Relationship Id="rId2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tags" Target="../tags/tag7.xml"/><Relationship Id="rId4" Type="http://schemas.openxmlformats.org/officeDocument/2006/relationships/tags" Target="../tags/tag8.xml"/><Relationship Id="rId5" Type="http://schemas.openxmlformats.org/officeDocument/2006/relationships/slideLayout" Target="../slideLayouts/slideLayout2.xml"/><Relationship Id="rId6" Type="http://schemas.openxmlformats.org/officeDocument/2006/relationships/image" Target="../media/image29.png"/><Relationship Id="rId7" Type="http://schemas.openxmlformats.org/officeDocument/2006/relationships/image" Target="../media/image30.jpeg"/><Relationship Id="rId8" Type="http://schemas.openxmlformats.org/officeDocument/2006/relationships/image" Target="../media/image10.png"/><Relationship Id="rId9" Type="http://schemas.openxmlformats.org/officeDocument/2006/relationships/image" Target="../media/image11.png"/><Relationship Id="rId10" Type="http://schemas.openxmlformats.org/officeDocument/2006/relationships/image" Target="../media/image31.png"/><Relationship Id="rId1" Type="http://schemas.openxmlformats.org/officeDocument/2006/relationships/tags" Target="../tags/tag5.xml"/><Relationship Id="rId2" Type="http://schemas.openxmlformats.org/officeDocument/2006/relationships/tags" Target="../tags/tag6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4" Type="http://schemas.openxmlformats.org/officeDocument/2006/relationships/image" Target="../media/image34.png"/><Relationship Id="rId5" Type="http://schemas.openxmlformats.org/officeDocument/2006/relationships/image" Target="../media/image35.jpeg"/><Relationship Id="rId6" Type="http://schemas.openxmlformats.org/officeDocument/2006/relationships/image" Target="../media/image36.wmf"/><Relationship Id="rId7" Type="http://schemas.openxmlformats.org/officeDocument/2006/relationships/image" Target="../media/image37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2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4" Type="http://schemas.openxmlformats.org/officeDocument/2006/relationships/image" Target="../media/image38.png"/><Relationship Id="rId5" Type="http://schemas.openxmlformats.org/officeDocument/2006/relationships/image" Target="../media/image30.jpeg"/><Relationship Id="rId6" Type="http://schemas.openxmlformats.org/officeDocument/2006/relationships/image" Target="../media/image29.png"/><Relationship Id="rId1" Type="http://schemas.openxmlformats.org/officeDocument/2006/relationships/tags" Target="../tags/tag9.xml"/><Relationship Id="rId2" Type="http://schemas.openxmlformats.org/officeDocument/2006/relationships/tags" Target="../tags/tag10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9.png"/><Relationship Id="rId3" Type="http://schemas.openxmlformats.org/officeDocument/2006/relationships/image" Target="../media/image40.pn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1.pn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2.pn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4" Type="http://schemas.openxmlformats.org/officeDocument/2006/relationships/image" Target="../media/image24.jpeg"/><Relationship Id="rId5" Type="http://schemas.openxmlformats.org/officeDocument/2006/relationships/image" Target="../media/image25.jpeg"/><Relationship Id="rId6" Type="http://schemas.openxmlformats.org/officeDocument/2006/relationships/image" Target="../media/image26.png"/><Relationship Id="rId7" Type="http://schemas.openxmlformats.org/officeDocument/2006/relationships/image" Target="../media/image27.png"/><Relationship Id="rId8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2.jpe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tags" Target="../tags/tag13.xml"/><Relationship Id="rId4" Type="http://schemas.openxmlformats.org/officeDocument/2006/relationships/slideLayout" Target="../slideLayouts/slideLayout2.xml"/><Relationship Id="rId5" Type="http://schemas.openxmlformats.org/officeDocument/2006/relationships/image" Target="../media/image43.png"/><Relationship Id="rId6" Type="http://schemas.openxmlformats.org/officeDocument/2006/relationships/image" Target="../media/image32.jpeg"/><Relationship Id="rId7" Type="http://schemas.openxmlformats.org/officeDocument/2006/relationships/image" Target="../media/image44.png"/><Relationship Id="rId1" Type="http://schemas.openxmlformats.org/officeDocument/2006/relationships/tags" Target="../tags/tag11.xml"/><Relationship Id="rId2" Type="http://schemas.openxmlformats.org/officeDocument/2006/relationships/tags" Target="../tags/tag1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tags" Target="../tags/tag16.xml"/><Relationship Id="rId4" Type="http://schemas.openxmlformats.org/officeDocument/2006/relationships/slideLayout" Target="../slideLayouts/slideLayout2.xml"/><Relationship Id="rId5" Type="http://schemas.openxmlformats.org/officeDocument/2006/relationships/image" Target="../media/image43.png"/><Relationship Id="rId6" Type="http://schemas.openxmlformats.org/officeDocument/2006/relationships/image" Target="../media/image45.png"/><Relationship Id="rId7" Type="http://schemas.openxmlformats.org/officeDocument/2006/relationships/image" Target="../media/image46.emf"/><Relationship Id="rId1" Type="http://schemas.openxmlformats.org/officeDocument/2006/relationships/tags" Target="../tags/tag14.xml"/><Relationship Id="rId2" Type="http://schemas.openxmlformats.org/officeDocument/2006/relationships/tags" Target="../tags/tag1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4" Type="http://schemas.openxmlformats.org/officeDocument/2006/relationships/image" Target="../media/image44.png"/><Relationship Id="rId5" Type="http://schemas.openxmlformats.org/officeDocument/2006/relationships/image" Target="../media/image47.png"/><Relationship Id="rId6" Type="http://schemas.openxmlformats.org/officeDocument/2006/relationships/image" Target="../media/image48.emf"/><Relationship Id="rId1" Type="http://schemas.openxmlformats.org/officeDocument/2006/relationships/tags" Target="../tags/tag17.xml"/><Relationship Id="rId2" Type="http://schemas.openxmlformats.org/officeDocument/2006/relationships/tags" Target="../tags/tag18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tags" Target="../tags/tag19.xml"/><Relationship Id="rId2" Type="http://schemas.openxmlformats.org/officeDocument/2006/relationships/slideLayout" Target="../slideLayouts/slideLayout1.xml"/><Relationship Id="rId3" Type="http://schemas.openxmlformats.org/officeDocument/2006/relationships/image" Target="../media/image1.png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4" Type="http://schemas.openxmlformats.org/officeDocument/2006/relationships/image" Target="../media/image30.jpeg"/><Relationship Id="rId5" Type="http://schemas.openxmlformats.org/officeDocument/2006/relationships/image" Target="../media/image29.png"/><Relationship Id="rId6" Type="http://schemas.openxmlformats.org/officeDocument/2006/relationships/image" Target="../media/image10.png"/><Relationship Id="rId7" Type="http://schemas.openxmlformats.org/officeDocument/2006/relationships/image" Target="../media/image11.png"/><Relationship Id="rId1" Type="http://schemas.openxmlformats.org/officeDocument/2006/relationships/tags" Target="../tags/tag20.xml"/><Relationship Id="rId2" Type="http://schemas.openxmlformats.org/officeDocument/2006/relationships/tags" Target="../tags/tag21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4" Type="http://schemas.openxmlformats.org/officeDocument/2006/relationships/image" Target="../media/image30.jpeg"/><Relationship Id="rId5" Type="http://schemas.openxmlformats.org/officeDocument/2006/relationships/image" Target="../media/image49.png"/><Relationship Id="rId1" Type="http://schemas.openxmlformats.org/officeDocument/2006/relationships/tags" Target="../tags/tag22.xml"/><Relationship Id="rId2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tags" Target="../tags/tag25.xml"/><Relationship Id="rId4" Type="http://schemas.openxmlformats.org/officeDocument/2006/relationships/slideLayout" Target="../slideLayouts/slideLayout2.xml"/><Relationship Id="rId5" Type="http://schemas.openxmlformats.org/officeDocument/2006/relationships/image" Target="../media/image50.png"/><Relationship Id="rId6" Type="http://schemas.openxmlformats.org/officeDocument/2006/relationships/image" Target="../media/image51.png"/><Relationship Id="rId1" Type="http://schemas.openxmlformats.org/officeDocument/2006/relationships/tags" Target="../tags/tag23.xml"/><Relationship Id="rId2" Type="http://schemas.openxmlformats.org/officeDocument/2006/relationships/tags" Target="../tags/tag24.xml"/></Relationships>
</file>

<file path=ppt/slides/_rels/slide48.xml.rels><?xml version="1.0" encoding="UTF-8" standalone="yes"?>
<Relationships xmlns="http://schemas.openxmlformats.org/package/2006/relationships"><Relationship Id="rId11" Type="http://schemas.openxmlformats.org/officeDocument/2006/relationships/image" Target="../media/image53.emf"/><Relationship Id="rId12" Type="http://schemas.openxmlformats.org/officeDocument/2006/relationships/image" Target="../media/image54.emf"/><Relationship Id="rId1" Type="http://schemas.openxmlformats.org/officeDocument/2006/relationships/tags" Target="../tags/tag26.xml"/><Relationship Id="rId2" Type="http://schemas.openxmlformats.org/officeDocument/2006/relationships/tags" Target="../tags/tag27.xml"/><Relationship Id="rId3" Type="http://schemas.openxmlformats.org/officeDocument/2006/relationships/tags" Target="../tags/tag28.xml"/><Relationship Id="rId4" Type="http://schemas.openxmlformats.org/officeDocument/2006/relationships/tags" Target="../tags/tag29.xml"/><Relationship Id="rId5" Type="http://schemas.openxmlformats.org/officeDocument/2006/relationships/slideLayout" Target="../slideLayouts/slideLayout2.xml"/><Relationship Id="rId6" Type="http://schemas.openxmlformats.org/officeDocument/2006/relationships/notesSlide" Target="../notesSlides/notesSlide2.xml"/><Relationship Id="rId7" Type="http://schemas.openxmlformats.org/officeDocument/2006/relationships/image" Target="../media/image51.png"/><Relationship Id="rId8" Type="http://schemas.openxmlformats.org/officeDocument/2006/relationships/image" Target="../media/image49.png"/><Relationship Id="rId9" Type="http://schemas.openxmlformats.org/officeDocument/2006/relationships/image" Target="../media/image43.png"/><Relationship Id="rId10" Type="http://schemas.openxmlformats.org/officeDocument/2006/relationships/image" Target="../media/image52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tags" Target="../tags/tag32.xml"/><Relationship Id="rId4" Type="http://schemas.openxmlformats.org/officeDocument/2006/relationships/slideLayout" Target="../slideLayouts/slideLayout2.xml"/><Relationship Id="rId5" Type="http://schemas.openxmlformats.org/officeDocument/2006/relationships/notesSlide" Target="../notesSlides/notesSlide3.xml"/><Relationship Id="rId6" Type="http://schemas.openxmlformats.org/officeDocument/2006/relationships/image" Target="../media/image51.png"/><Relationship Id="rId7" Type="http://schemas.openxmlformats.org/officeDocument/2006/relationships/image" Target="../media/image50.png"/><Relationship Id="rId8" Type="http://schemas.openxmlformats.org/officeDocument/2006/relationships/image" Target="../media/image55.jpeg"/><Relationship Id="rId1" Type="http://schemas.openxmlformats.org/officeDocument/2006/relationships/tags" Target="../tags/tag30.xml"/><Relationship Id="rId2" Type="http://schemas.openxmlformats.org/officeDocument/2006/relationships/tags" Target="../tags/tag3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4" Type="http://schemas.openxmlformats.org/officeDocument/2006/relationships/image" Target="../media/image56.png"/><Relationship Id="rId5" Type="http://schemas.openxmlformats.org/officeDocument/2006/relationships/image" Target="../media/image57.png"/><Relationship Id="rId6" Type="http://schemas.openxmlformats.org/officeDocument/2006/relationships/image" Target="../media/image58.png"/><Relationship Id="rId1" Type="http://schemas.openxmlformats.org/officeDocument/2006/relationships/tags" Target="../tags/tag33.xml"/><Relationship Id="rId2" Type="http://schemas.openxmlformats.org/officeDocument/2006/relationships/tags" Target="../tags/tag34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tags" Target="../tags/tag37.xml"/><Relationship Id="rId4" Type="http://schemas.openxmlformats.org/officeDocument/2006/relationships/tags" Target="../tags/tag38.xml"/><Relationship Id="rId5" Type="http://schemas.openxmlformats.org/officeDocument/2006/relationships/slideLayout" Target="../slideLayouts/slideLayout2.xml"/><Relationship Id="rId6" Type="http://schemas.openxmlformats.org/officeDocument/2006/relationships/image" Target="../media/image56.png"/><Relationship Id="rId7" Type="http://schemas.openxmlformats.org/officeDocument/2006/relationships/image" Target="../media/image57.png"/><Relationship Id="rId8" Type="http://schemas.openxmlformats.org/officeDocument/2006/relationships/image" Target="../media/image51.png"/><Relationship Id="rId9" Type="http://schemas.openxmlformats.org/officeDocument/2006/relationships/image" Target="../media/image59.png"/><Relationship Id="rId1" Type="http://schemas.openxmlformats.org/officeDocument/2006/relationships/tags" Target="../tags/tag35.xml"/><Relationship Id="rId2" Type="http://schemas.openxmlformats.org/officeDocument/2006/relationships/tags" Target="../tags/tag36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4" Type="http://schemas.openxmlformats.org/officeDocument/2006/relationships/image" Target="../media/image59.png"/><Relationship Id="rId5" Type="http://schemas.openxmlformats.org/officeDocument/2006/relationships/image" Target="../media/image51.png"/><Relationship Id="rId1" Type="http://schemas.openxmlformats.org/officeDocument/2006/relationships/tags" Target="../tags/tag39.xml"/><Relationship Id="rId2" Type="http://schemas.openxmlformats.org/officeDocument/2006/relationships/tags" Target="../tags/tag40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4" Type="http://schemas.openxmlformats.org/officeDocument/2006/relationships/image" Target="../media/image60.png"/><Relationship Id="rId5" Type="http://schemas.openxmlformats.org/officeDocument/2006/relationships/image" Target="../media/image40.png"/><Relationship Id="rId1" Type="http://schemas.openxmlformats.org/officeDocument/2006/relationships/tags" Target="../tags/tag41.xml"/><Relationship Id="rId2" Type="http://schemas.openxmlformats.org/officeDocument/2006/relationships/tags" Target="../tags/tag4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tags" Target="../tags/tag43.xml"/><Relationship Id="rId2" Type="http://schemas.openxmlformats.org/officeDocument/2006/relationships/slideLayout" Target="../slideLayouts/slideLayout2.xml"/><Relationship Id="rId3" Type="http://schemas.openxmlformats.org/officeDocument/2006/relationships/image" Target="../media/image61.pn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4" Type="http://schemas.openxmlformats.org/officeDocument/2006/relationships/image" Target="../media/image63.png"/><Relationship Id="rId5" Type="http://schemas.openxmlformats.org/officeDocument/2006/relationships/image" Target="../media/image64.emf"/><Relationship Id="rId1" Type="http://schemas.openxmlformats.org/officeDocument/2006/relationships/tags" Target="../tags/tag44.xml"/><Relationship Id="rId2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4" Type="http://schemas.openxmlformats.org/officeDocument/2006/relationships/image" Target="../media/image67.png"/><Relationship Id="rId5" Type="http://schemas.openxmlformats.org/officeDocument/2006/relationships/image" Target="../media/image68.em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5.pn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tags" Target="../tags/tag47.xml"/><Relationship Id="rId4" Type="http://schemas.openxmlformats.org/officeDocument/2006/relationships/tags" Target="../tags/tag48.xml"/><Relationship Id="rId5" Type="http://schemas.openxmlformats.org/officeDocument/2006/relationships/tags" Target="../tags/tag49.xml"/><Relationship Id="rId6" Type="http://schemas.openxmlformats.org/officeDocument/2006/relationships/tags" Target="../tags/tag50.xml"/><Relationship Id="rId7" Type="http://schemas.openxmlformats.org/officeDocument/2006/relationships/slideLayout" Target="../slideLayouts/slideLayout2.xml"/><Relationship Id="rId8" Type="http://schemas.openxmlformats.org/officeDocument/2006/relationships/image" Target="../media/image59.png"/><Relationship Id="rId9" Type="http://schemas.openxmlformats.org/officeDocument/2006/relationships/image" Target="../media/image51.png"/><Relationship Id="rId10" Type="http://schemas.openxmlformats.org/officeDocument/2006/relationships/image" Target="../media/image61.png"/><Relationship Id="rId11" Type="http://schemas.openxmlformats.org/officeDocument/2006/relationships/image" Target="../media/image60.png"/><Relationship Id="rId1" Type="http://schemas.openxmlformats.org/officeDocument/2006/relationships/tags" Target="../tags/tag45.xml"/><Relationship Id="rId2" Type="http://schemas.openxmlformats.org/officeDocument/2006/relationships/tags" Target="../tags/tag46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wmf"/><Relationship Id="rId4" Type="http://schemas.openxmlformats.org/officeDocument/2006/relationships/image" Target="../media/image70.png"/><Relationship Id="rId5" Type="http://schemas.openxmlformats.org/officeDocument/2006/relationships/image" Target="../media/image71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2.emf"/><Relationship Id="rId3" Type="http://schemas.openxmlformats.org/officeDocument/2006/relationships/image" Target="../media/image71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0.png"/><Relationship Id="rId3" Type="http://schemas.openxmlformats.org/officeDocument/2006/relationships/image" Target="../media/image71.png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2.emf"/><Relationship Id="rId3" Type="http://schemas.openxmlformats.org/officeDocument/2006/relationships/image" Target="../media/image71.png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0.png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tags" Target="../tags/tag53.xml"/><Relationship Id="rId4" Type="http://schemas.openxmlformats.org/officeDocument/2006/relationships/slideLayout" Target="../slideLayouts/slideLayout2.xml"/><Relationship Id="rId5" Type="http://schemas.openxmlformats.org/officeDocument/2006/relationships/image" Target="../media/image73.png"/><Relationship Id="rId6" Type="http://schemas.openxmlformats.org/officeDocument/2006/relationships/image" Target="../media/image74.png"/><Relationship Id="rId7" Type="http://schemas.openxmlformats.org/officeDocument/2006/relationships/image" Target="../media/image75.png"/><Relationship Id="rId1" Type="http://schemas.openxmlformats.org/officeDocument/2006/relationships/tags" Target="../tags/tag51.xml"/><Relationship Id="rId2" Type="http://schemas.openxmlformats.org/officeDocument/2006/relationships/tags" Target="../tags/tag52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4" Type="http://schemas.openxmlformats.org/officeDocument/2006/relationships/slideLayout" Target="../slideLayouts/slideLayout2.xml"/><Relationship Id="rId5" Type="http://schemas.openxmlformats.org/officeDocument/2006/relationships/image" Target="../media/image76.png"/><Relationship Id="rId6" Type="http://schemas.openxmlformats.org/officeDocument/2006/relationships/image" Target="../media/image77.png"/><Relationship Id="rId7" Type="http://schemas.openxmlformats.org/officeDocument/2006/relationships/image" Target="../media/image78.png"/><Relationship Id="rId1" Type="http://schemas.openxmlformats.org/officeDocument/2006/relationships/tags" Target="../tags/tag54.xml"/><Relationship Id="rId2" Type="http://schemas.openxmlformats.org/officeDocument/2006/relationships/tags" Target="../tags/tag55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9.png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4" Type="http://schemas.openxmlformats.org/officeDocument/2006/relationships/image" Target="../media/image75.png"/><Relationship Id="rId5" Type="http://schemas.openxmlformats.org/officeDocument/2006/relationships/image" Target="../media/image80.png"/><Relationship Id="rId1" Type="http://schemas.openxmlformats.org/officeDocument/2006/relationships/tags" Target="../tags/tag57.xml"/><Relationship Id="rId2" Type="http://schemas.openxmlformats.org/officeDocument/2006/relationships/tags" Target="../tags/tag58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2.emf"/><Relationship Id="rId3" Type="http://schemas.openxmlformats.org/officeDocument/2006/relationships/image" Target="../media/image71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2.emf"/><Relationship Id="rId3" Type="http://schemas.openxmlformats.org/officeDocument/2006/relationships/image" Target="../media/image71.png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4" Type="http://schemas.openxmlformats.org/officeDocument/2006/relationships/image" Target="../media/image75.png"/><Relationship Id="rId5" Type="http://schemas.openxmlformats.org/officeDocument/2006/relationships/image" Target="../media/image80.png"/><Relationship Id="rId1" Type="http://schemas.openxmlformats.org/officeDocument/2006/relationships/tags" Target="../tags/tag59.xml"/><Relationship Id="rId2" Type="http://schemas.openxmlformats.org/officeDocument/2006/relationships/tags" Target="../tags/tag60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4" Type="http://schemas.openxmlformats.org/officeDocument/2006/relationships/image" Target="../media/image60.png"/><Relationship Id="rId5" Type="http://schemas.openxmlformats.org/officeDocument/2006/relationships/image" Target="../media/image40.png"/><Relationship Id="rId1" Type="http://schemas.openxmlformats.org/officeDocument/2006/relationships/tags" Target="../tags/tag61.xml"/><Relationship Id="rId2" Type="http://schemas.openxmlformats.org/officeDocument/2006/relationships/tags" Target="../tags/tag62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0.png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4" Type="http://schemas.openxmlformats.org/officeDocument/2006/relationships/image" Target="../media/image81.png"/><Relationship Id="rId5" Type="http://schemas.openxmlformats.org/officeDocument/2006/relationships/image" Target="../media/image82.png"/><Relationship Id="rId1" Type="http://schemas.openxmlformats.org/officeDocument/2006/relationships/tags" Target="../tags/tag63.xml"/><Relationship Id="rId2" Type="http://schemas.openxmlformats.org/officeDocument/2006/relationships/tags" Target="../tags/tag64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3.png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4" Type="http://schemas.openxmlformats.org/officeDocument/2006/relationships/image" Target="../media/image81.png"/><Relationship Id="rId5" Type="http://schemas.openxmlformats.org/officeDocument/2006/relationships/image" Target="../media/image82.png"/><Relationship Id="rId6" Type="http://schemas.openxmlformats.org/officeDocument/2006/relationships/image" Target="../media/image84.emf"/><Relationship Id="rId7" Type="http://schemas.openxmlformats.org/officeDocument/2006/relationships/image" Target="../media/image85.emf"/><Relationship Id="rId1" Type="http://schemas.openxmlformats.org/officeDocument/2006/relationships/tags" Target="../tags/tag65.xml"/><Relationship Id="rId2" Type="http://schemas.openxmlformats.org/officeDocument/2006/relationships/tags" Target="../tags/tag66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2.emf"/><Relationship Id="rId3" Type="http://schemas.openxmlformats.org/officeDocument/2006/relationships/image" Target="../media/image71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11" Type="http://schemas.openxmlformats.org/officeDocument/2006/relationships/image" Target="../media/image89.png"/><Relationship Id="rId12" Type="http://schemas.openxmlformats.org/officeDocument/2006/relationships/image" Target="../media/image90.png"/><Relationship Id="rId13" Type="http://schemas.openxmlformats.org/officeDocument/2006/relationships/image" Target="../media/image91.png"/><Relationship Id="rId1" Type="http://schemas.openxmlformats.org/officeDocument/2006/relationships/tags" Target="../tags/tag67.xml"/><Relationship Id="rId2" Type="http://schemas.openxmlformats.org/officeDocument/2006/relationships/tags" Target="../tags/tag68.xml"/><Relationship Id="rId3" Type="http://schemas.openxmlformats.org/officeDocument/2006/relationships/tags" Target="../tags/tag69.xml"/><Relationship Id="rId4" Type="http://schemas.openxmlformats.org/officeDocument/2006/relationships/tags" Target="../tags/tag70.xml"/><Relationship Id="rId5" Type="http://schemas.openxmlformats.org/officeDocument/2006/relationships/tags" Target="../tags/tag71.xml"/><Relationship Id="rId6" Type="http://schemas.openxmlformats.org/officeDocument/2006/relationships/tags" Target="../tags/tag72.xml"/><Relationship Id="rId7" Type="http://schemas.openxmlformats.org/officeDocument/2006/relationships/slideLayout" Target="../slideLayouts/slideLayout2.xml"/><Relationship Id="rId8" Type="http://schemas.openxmlformats.org/officeDocument/2006/relationships/image" Target="../media/image86.png"/><Relationship Id="rId9" Type="http://schemas.openxmlformats.org/officeDocument/2006/relationships/image" Target="../media/image87.png"/><Relationship Id="rId10" Type="http://schemas.openxmlformats.org/officeDocument/2006/relationships/image" Target="../media/image88.png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tags" Target="../tags/tag73.xml"/><Relationship Id="rId2" Type="http://schemas.openxmlformats.org/officeDocument/2006/relationships/slideLayout" Target="../slideLayouts/slideLayout2.xml"/><Relationship Id="rId3" Type="http://schemas.openxmlformats.org/officeDocument/2006/relationships/image" Target="../media/image92.png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tags" Target="../tags/tag76.xml"/><Relationship Id="rId4" Type="http://schemas.openxmlformats.org/officeDocument/2006/relationships/tags" Target="../tags/tag77.xml"/><Relationship Id="rId5" Type="http://schemas.openxmlformats.org/officeDocument/2006/relationships/slideLayout" Target="../slideLayouts/slideLayout2.xml"/><Relationship Id="rId6" Type="http://schemas.openxmlformats.org/officeDocument/2006/relationships/image" Target="../media/image93.png"/><Relationship Id="rId7" Type="http://schemas.openxmlformats.org/officeDocument/2006/relationships/image" Target="../media/image91.png"/><Relationship Id="rId1" Type="http://schemas.openxmlformats.org/officeDocument/2006/relationships/tags" Target="../tags/tag74.xml"/><Relationship Id="rId2" Type="http://schemas.openxmlformats.org/officeDocument/2006/relationships/tags" Target="../tags/tag75.xml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tags" Target="../tags/tag80.xml"/><Relationship Id="rId4" Type="http://schemas.openxmlformats.org/officeDocument/2006/relationships/tags" Target="../tags/tag81.xml"/><Relationship Id="rId5" Type="http://schemas.openxmlformats.org/officeDocument/2006/relationships/tags" Target="../tags/tag82.xml"/><Relationship Id="rId6" Type="http://schemas.openxmlformats.org/officeDocument/2006/relationships/slideLayout" Target="../slideLayouts/slideLayout2.xml"/><Relationship Id="rId7" Type="http://schemas.openxmlformats.org/officeDocument/2006/relationships/image" Target="../media/image94.png"/><Relationship Id="rId8" Type="http://schemas.openxmlformats.org/officeDocument/2006/relationships/image" Target="../media/image95.png"/><Relationship Id="rId9" Type="http://schemas.openxmlformats.org/officeDocument/2006/relationships/image" Target="../media/image96.png"/><Relationship Id="rId10" Type="http://schemas.openxmlformats.org/officeDocument/2006/relationships/image" Target="../media/image87.png"/><Relationship Id="rId11" Type="http://schemas.openxmlformats.org/officeDocument/2006/relationships/image" Target="../media/image89.png"/><Relationship Id="rId1" Type="http://schemas.openxmlformats.org/officeDocument/2006/relationships/tags" Target="../tags/tag78.xml"/><Relationship Id="rId2" Type="http://schemas.openxmlformats.org/officeDocument/2006/relationships/tags" Target="../tags/tag79.x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4" Type="http://schemas.openxmlformats.org/officeDocument/2006/relationships/image" Target="../media/image97.png"/><Relationship Id="rId5" Type="http://schemas.openxmlformats.org/officeDocument/2006/relationships/image" Target="../media/image98.png"/><Relationship Id="rId1" Type="http://schemas.openxmlformats.org/officeDocument/2006/relationships/tags" Target="../tags/tag83.xml"/><Relationship Id="rId2" Type="http://schemas.openxmlformats.org/officeDocument/2006/relationships/tags" Target="../tags/tag84.xml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tags" Target="../tags/tag87.xml"/><Relationship Id="rId4" Type="http://schemas.openxmlformats.org/officeDocument/2006/relationships/slideLayout" Target="../slideLayouts/slideLayout2.xml"/><Relationship Id="rId5" Type="http://schemas.openxmlformats.org/officeDocument/2006/relationships/image" Target="../media/image99.png"/><Relationship Id="rId6" Type="http://schemas.openxmlformats.org/officeDocument/2006/relationships/image" Target="../media/image100.png"/><Relationship Id="rId7" Type="http://schemas.openxmlformats.org/officeDocument/2006/relationships/image" Target="../media/image101.png"/><Relationship Id="rId1" Type="http://schemas.openxmlformats.org/officeDocument/2006/relationships/tags" Target="../tags/tag85.xml"/><Relationship Id="rId2" Type="http://schemas.openxmlformats.org/officeDocument/2006/relationships/tags" Target="../tags/tag86.xml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tags" Target="../tags/tag90.xml"/><Relationship Id="rId4" Type="http://schemas.openxmlformats.org/officeDocument/2006/relationships/tags" Target="../tags/tag91.xml"/><Relationship Id="rId5" Type="http://schemas.openxmlformats.org/officeDocument/2006/relationships/tags" Target="../tags/tag92.xml"/><Relationship Id="rId6" Type="http://schemas.openxmlformats.org/officeDocument/2006/relationships/slideLayout" Target="../slideLayouts/slideLayout2.xml"/><Relationship Id="rId7" Type="http://schemas.openxmlformats.org/officeDocument/2006/relationships/image" Target="../media/image102.png"/><Relationship Id="rId8" Type="http://schemas.openxmlformats.org/officeDocument/2006/relationships/image" Target="../media/image97.png"/><Relationship Id="rId9" Type="http://schemas.openxmlformats.org/officeDocument/2006/relationships/image" Target="../media/image103.png"/><Relationship Id="rId10" Type="http://schemas.openxmlformats.org/officeDocument/2006/relationships/image" Target="../media/image104.png"/><Relationship Id="rId11" Type="http://schemas.openxmlformats.org/officeDocument/2006/relationships/image" Target="../media/image105.png"/><Relationship Id="rId1" Type="http://schemas.openxmlformats.org/officeDocument/2006/relationships/tags" Target="../tags/tag88.xml"/><Relationship Id="rId2" Type="http://schemas.openxmlformats.org/officeDocument/2006/relationships/tags" Target="../tags/tag89.xml"/></Relationships>
</file>

<file path=ppt/slides/_rels/slide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2.emf"/><Relationship Id="rId3" Type="http://schemas.openxmlformats.org/officeDocument/2006/relationships/image" Target="../media/image71.png"/></Relationships>
</file>

<file path=ppt/slides/_rels/slide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4" Type="http://schemas.openxmlformats.org/officeDocument/2006/relationships/image" Target="../media/image107.emf"/><Relationship Id="rId5" Type="http://schemas.openxmlformats.org/officeDocument/2006/relationships/image" Target="../media/image108.png"/><Relationship Id="rId6" Type="http://schemas.openxmlformats.org/officeDocument/2006/relationships/image" Target="../media/image109.em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6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4" Type="http://schemas.openxmlformats.org/officeDocument/2006/relationships/image" Target="../media/image110.png"/><Relationship Id="rId5" Type="http://schemas.openxmlformats.org/officeDocument/2006/relationships/image" Target="../media/image111.png"/><Relationship Id="rId1" Type="http://schemas.openxmlformats.org/officeDocument/2006/relationships/tags" Target="../tags/tag93.xml"/><Relationship Id="rId2" Type="http://schemas.openxmlformats.org/officeDocument/2006/relationships/tags" Target="../tags/tag94.xml"/></Relationships>
</file>

<file path=ppt/slides/_rels/slide9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2.emf"/><Relationship Id="rId3" Type="http://schemas.openxmlformats.org/officeDocument/2006/relationships/image" Target="../media/image71.png"/></Relationships>
</file>

<file path=ppt/slides/_rels/slide92.xml.rels><?xml version="1.0" encoding="UTF-8" standalone="yes"?>
<Relationships xmlns="http://schemas.openxmlformats.org/package/2006/relationships"><Relationship Id="rId11" Type="http://schemas.openxmlformats.org/officeDocument/2006/relationships/image" Target="../media/image91.png"/><Relationship Id="rId12" Type="http://schemas.openxmlformats.org/officeDocument/2006/relationships/image" Target="../media/image112.emf"/><Relationship Id="rId1" Type="http://schemas.openxmlformats.org/officeDocument/2006/relationships/tags" Target="../tags/tag95.xml"/><Relationship Id="rId2" Type="http://schemas.openxmlformats.org/officeDocument/2006/relationships/tags" Target="../tags/tag96.xml"/><Relationship Id="rId3" Type="http://schemas.openxmlformats.org/officeDocument/2006/relationships/tags" Target="../tags/tag97.xml"/><Relationship Id="rId4" Type="http://schemas.openxmlformats.org/officeDocument/2006/relationships/tags" Target="../tags/tag98.xml"/><Relationship Id="rId5" Type="http://schemas.openxmlformats.org/officeDocument/2006/relationships/tags" Target="../tags/tag99.xml"/><Relationship Id="rId6" Type="http://schemas.openxmlformats.org/officeDocument/2006/relationships/slideLayout" Target="../slideLayouts/slideLayout2.xml"/><Relationship Id="rId7" Type="http://schemas.openxmlformats.org/officeDocument/2006/relationships/image" Target="../media/image86.png"/><Relationship Id="rId8" Type="http://schemas.openxmlformats.org/officeDocument/2006/relationships/image" Target="../media/image87.png"/><Relationship Id="rId9" Type="http://schemas.openxmlformats.org/officeDocument/2006/relationships/image" Target="../media/image89.png"/><Relationship Id="rId10" Type="http://schemas.openxmlformats.org/officeDocument/2006/relationships/image" Target="../media/image90.png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4" Type="http://schemas.openxmlformats.org/officeDocument/2006/relationships/image" Target="../media/image113.png"/><Relationship Id="rId5" Type="http://schemas.openxmlformats.org/officeDocument/2006/relationships/image" Target="../media/image114.png"/><Relationship Id="rId6" Type="http://schemas.openxmlformats.org/officeDocument/2006/relationships/image" Target="../media/image115.emf"/><Relationship Id="rId7" Type="http://schemas.openxmlformats.org/officeDocument/2006/relationships/image" Target="../media/image116.emf"/><Relationship Id="rId8" Type="http://schemas.openxmlformats.org/officeDocument/2006/relationships/image" Target="../media/image117.emf"/><Relationship Id="rId9" Type="http://schemas.openxmlformats.org/officeDocument/2006/relationships/image" Target="../media/image118.emf"/><Relationship Id="rId10" Type="http://schemas.openxmlformats.org/officeDocument/2006/relationships/image" Target="../media/image119.emf"/><Relationship Id="rId1" Type="http://schemas.openxmlformats.org/officeDocument/2006/relationships/tags" Target="../tags/tag100.xml"/><Relationship Id="rId2" Type="http://schemas.openxmlformats.org/officeDocument/2006/relationships/tags" Target="../tags/tag101.xml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tags" Target="../tags/tag104.xml"/><Relationship Id="rId4" Type="http://schemas.openxmlformats.org/officeDocument/2006/relationships/slideLayout" Target="../slideLayouts/slideLayout2.xml"/><Relationship Id="rId5" Type="http://schemas.openxmlformats.org/officeDocument/2006/relationships/image" Target="../media/image120.png"/><Relationship Id="rId6" Type="http://schemas.openxmlformats.org/officeDocument/2006/relationships/image" Target="../media/image121.png"/><Relationship Id="rId1" Type="http://schemas.openxmlformats.org/officeDocument/2006/relationships/tags" Target="../tags/tag102.xml"/><Relationship Id="rId2" Type="http://schemas.openxmlformats.org/officeDocument/2006/relationships/tags" Target="../tags/tag103.xml"/></Relationships>
</file>

<file path=ppt/slides/_rels/slide9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2.png"/><Relationship Id="rId3" Type="http://schemas.openxmlformats.org/officeDocument/2006/relationships/image" Target="../media/image14.png"/></Relationships>
</file>

<file path=ppt/slides/_rels/slide9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3.png"/><Relationship Id="rId3" Type="http://schemas.openxmlformats.org/officeDocument/2006/relationships/image" Target="../media/image124.png"/></Relationships>
</file>

<file path=ppt/slides/_rels/slide9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3.png"/><Relationship Id="rId3" Type="http://schemas.openxmlformats.org/officeDocument/2006/relationships/image" Target="../media/image124.png"/></Relationships>
</file>

<file path=ppt/slides/_rels/slide9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1120776"/>
            <a:ext cx="8229600" cy="1470025"/>
          </a:xfrm>
        </p:spPr>
        <p:txBody>
          <a:bodyPr>
            <a:noAutofit/>
          </a:bodyPr>
          <a:lstStyle/>
          <a:p>
            <a:r>
              <a:rPr lang="en-US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Machine Learning - Intro</a:t>
            </a:r>
            <a:endParaRPr lang="en-US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551961" y="2895603"/>
            <a:ext cx="4108817" cy="2554545"/>
          </a:xfrm>
          <a:prstGeom prst="rect">
            <a:avLst/>
          </a:prstGeom>
          <a:noFill/>
        </p:spPr>
        <p:txBody>
          <a:bodyPr wrap="none" lIns="91425" tIns="45713" rIns="91425" bIns="45713" rtlCol="0">
            <a:spAutoFit/>
          </a:bodyPr>
          <a:lstStyle/>
          <a:p>
            <a:pPr algn="ctr"/>
            <a:r>
              <a:rPr lang="en-US" sz="2800" dirty="0"/>
              <a:t>Aarti Singh</a:t>
            </a:r>
          </a:p>
          <a:p>
            <a:pPr algn="ctr">
              <a:lnSpc>
                <a:spcPct val="150000"/>
              </a:lnSpc>
            </a:pPr>
            <a:r>
              <a:rPr lang="en-US" sz="2400" dirty="0"/>
              <a:t>Co-instructor: </a:t>
            </a:r>
            <a:r>
              <a:rPr lang="en-US" sz="2400" dirty="0" smtClean="0"/>
              <a:t>Barnabas </a:t>
            </a:r>
            <a:r>
              <a:rPr lang="en-US" sz="2400" dirty="0" err="1" smtClean="0"/>
              <a:t>Poczos</a:t>
            </a:r>
            <a:endParaRPr lang="en-US" sz="2400" dirty="0"/>
          </a:p>
          <a:p>
            <a:pPr algn="ctr"/>
            <a:endParaRPr lang="en-US" sz="2400" dirty="0"/>
          </a:p>
          <a:p>
            <a:pPr algn="ctr"/>
            <a:endParaRPr lang="en-US" sz="2400" dirty="0"/>
          </a:p>
          <a:p>
            <a:pPr algn="ctr"/>
            <a:r>
              <a:rPr lang="en-US" sz="2400" dirty="0"/>
              <a:t>Machine Learning 10</a:t>
            </a:r>
            <a:r>
              <a:rPr lang="en-US" sz="2400" dirty="0" smtClean="0"/>
              <a:t>-401</a:t>
            </a:r>
            <a:endParaRPr lang="en-US" sz="2400" dirty="0"/>
          </a:p>
          <a:p>
            <a:pPr algn="ctr"/>
            <a:r>
              <a:rPr lang="en-US" sz="2400" dirty="0" smtClean="0"/>
              <a:t>Jan 12, 2016</a:t>
            </a:r>
            <a:endParaRPr lang="en-US" sz="2400" dirty="0"/>
          </a:p>
        </p:txBody>
      </p:sp>
      <p:pic>
        <p:nvPicPr>
          <p:cNvPr id="18433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" y="5867400"/>
            <a:ext cx="9144000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>
            <p:custDataLst>
              <p:tags r:id="rId1"/>
            </p:custDataLst>
          </p:nvPr>
        </p:nvSpPr>
        <p:spPr>
          <a:xfrm>
            <a:off x="0" y="7112001"/>
            <a:ext cx="9144000" cy="654986"/>
          </a:xfrm>
          <a:prstGeom prst="rect">
            <a:avLst/>
          </a:prstGeom>
          <a:noFill/>
        </p:spPr>
        <p:txBody>
          <a:bodyPr vert="horz" lIns="91425" tIns="45713" rIns="91425" bIns="45713" rtlCol="0">
            <a:spAutoFit/>
          </a:bodyPr>
          <a:lstStyle/>
          <a:p>
            <a:r>
              <a:rPr lang="en-US" smtClean="0"/>
              <a:t>TexPoint fonts used in EMF. </a:t>
            </a:r>
          </a:p>
          <a:p>
            <a:r>
              <a:rPr lang="en-US" smtClean="0"/>
              <a:t>Read the TexPoint manual before you delete this box.: </a:t>
            </a:r>
            <a:r>
              <a:rPr lang="en-US" smtClean="0">
                <a:latin typeface="CMMI10"/>
              </a:rPr>
              <a:t>A</a:t>
            </a:r>
            <a:r>
              <a:rPr lang="en-US" smtClean="0">
                <a:latin typeface="CMR10"/>
              </a:rPr>
              <a:t>A</a:t>
            </a:r>
            <a:r>
              <a:rPr lang="en-US" smtClean="0">
                <a:latin typeface="CMMI7"/>
              </a:rPr>
              <a:t>A</a:t>
            </a:r>
            <a:r>
              <a:rPr lang="en-US" smtClean="0">
                <a:latin typeface="CMSY7"/>
              </a:rPr>
              <a:t>A</a:t>
            </a:r>
            <a:r>
              <a:rPr lang="en-US" smtClean="0">
                <a:latin typeface="CMSY10ORIG"/>
              </a:rPr>
              <a:t>A</a:t>
            </a:r>
            <a:r>
              <a:rPr lang="en-US" smtClean="0">
                <a:latin typeface="CMR7"/>
              </a:rPr>
              <a:t>A</a:t>
            </a:r>
            <a:r>
              <a:rPr lang="en-US" smtClean="0">
                <a:latin typeface="CMEX10"/>
              </a:rPr>
              <a:t>A</a:t>
            </a:r>
            <a:endParaRPr lang="en-US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Pre-requisites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76800"/>
          </a:xfrm>
          <a:solidFill>
            <a:srgbClr val="FFFFFF"/>
          </a:solidFill>
        </p:spPr>
        <p:txBody>
          <a:bodyPr>
            <a:normAutofit fontScale="92500" lnSpcReduction="20000"/>
          </a:bodyPr>
          <a:lstStyle/>
          <a:p>
            <a:r>
              <a:rPr lang="en-US" sz="2400" b="1" dirty="0"/>
              <a:t>Assume mathematical maturity</a:t>
            </a:r>
          </a:p>
          <a:p>
            <a:pPr lvl="1"/>
            <a:r>
              <a:rPr lang="en-US" sz="2400" dirty="0"/>
              <a:t>Multivariate Calculus </a:t>
            </a:r>
          </a:p>
          <a:p>
            <a:pPr marL="914259" lvl="2" indent="0">
              <a:buNone/>
            </a:pPr>
            <a:r>
              <a:rPr lang="en-US" sz="2000" dirty="0"/>
              <a:t>Derivatives, integrals of multi-</a:t>
            </a:r>
            <a:r>
              <a:rPr lang="en-US" sz="2000" dirty="0" err="1"/>
              <a:t>variate</a:t>
            </a:r>
            <a:r>
              <a:rPr lang="en-US" sz="2000" dirty="0"/>
              <a:t> functions</a:t>
            </a:r>
          </a:p>
          <a:p>
            <a:pPr lvl="1"/>
            <a:r>
              <a:rPr lang="en-US" sz="2400" dirty="0"/>
              <a:t>Linear Algebra</a:t>
            </a:r>
          </a:p>
          <a:p>
            <a:pPr marL="914259" lvl="2" indent="0">
              <a:buNone/>
            </a:pPr>
            <a:r>
              <a:rPr lang="en-US" sz="2000" dirty="0"/>
              <a:t>Matrix inversions, </a:t>
            </a:r>
            <a:r>
              <a:rPr lang="en-US" sz="2000" dirty="0" err="1"/>
              <a:t>eigendecomposition</a:t>
            </a:r>
            <a:r>
              <a:rPr lang="en-US" sz="2000" dirty="0"/>
              <a:t>, …</a:t>
            </a:r>
          </a:p>
          <a:p>
            <a:pPr lvl="1"/>
            <a:r>
              <a:rPr lang="en-US" sz="2400" dirty="0"/>
              <a:t>Basic Probability and Statistics</a:t>
            </a:r>
          </a:p>
          <a:p>
            <a:pPr marL="914259" lvl="2" indent="0">
              <a:buNone/>
            </a:pPr>
            <a:r>
              <a:rPr lang="en-US" sz="2000" dirty="0"/>
              <a:t>Probability distributions, Mean, Variance, Conditional probabilities, Bayes rule, …</a:t>
            </a:r>
          </a:p>
          <a:p>
            <a:pPr marL="914259" lvl="2" indent="0">
              <a:buNone/>
            </a:pPr>
            <a:endParaRPr lang="en-US" sz="2000" b="1" dirty="0"/>
          </a:p>
          <a:p>
            <a:pPr marL="914259" lvl="2" indent="0">
              <a:buNone/>
            </a:pPr>
            <a:endParaRPr lang="en-US" sz="2000" dirty="0"/>
          </a:p>
          <a:p>
            <a:r>
              <a:rPr lang="en-US" sz="2400" b="1" dirty="0"/>
              <a:t>Tutorial videos</a:t>
            </a:r>
          </a:p>
          <a:p>
            <a:pPr lvl="1"/>
            <a:r>
              <a:rPr lang="en-US" sz="2000" dirty="0">
                <a:solidFill>
                  <a:srgbClr val="000000"/>
                </a:solidFill>
              </a:rPr>
              <a:t>Probability, Calculus, Functional Analysis, SVD</a:t>
            </a:r>
          </a:p>
          <a:p>
            <a:pPr marL="457130" lvl="1" indent="0">
              <a:buNone/>
            </a:pPr>
            <a:r>
              <a:rPr lang="en-US" sz="2000" dirty="0">
                <a:solidFill>
                  <a:srgbClr val="000000"/>
                </a:solidFill>
              </a:rPr>
              <a:t>	</a:t>
            </a:r>
            <a:r>
              <a:rPr lang="en-US" sz="2000" dirty="0">
                <a:solidFill>
                  <a:srgbClr val="000000"/>
                </a:solidFill>
                <a:hlinkClick r:id="rId2"/>
              </a:rPr>
              <a:t>http://www.cs.cmu.edu/~aramdas/videos.html</a:t>
            </a:r>
            <a:endParaRPr lang="en-US" sz="2000" dirty="0">
              <a:solidFill>
                <a:srgbClr val="000000"/>
              </a:solidFill>
            </a:endParaRPr>
          </a:p>
          <a:p>
            <a:pPr lvl="1"/>
            <a:r>
              <a:rPr lang="en-US" sz="2000" dirty="0">
                <a:solidFill>
                  <a:srgbClr val="000000"/>
                </a:solidFill>
              </a:rPr>
              <a:t>Linear Algebra</a:t>
            </a:r>
          </a:p>
          <a:p>
            <a:pPr marL="457130" lvl="1" indent="0">
              <a:buNone/>
            </a:pPr>
            <a:r>
              <a:rPr lang="en-US" sz="2000" dirty="0">
                <a:solidFill>
                  <a:srgbClr val="000000"/>
                </a:solidFill>
              </a:rPr>
              <a:t>	</a:t>
            </a:r>
            <a:r>
              <a:rPr lang="en-US" sz="2000" dirty="0">
                <a:solidFill>
                  <a:srgbClr val="000000"/>
                </a:solidFill>
                <a:hlinkClick r:id="rId3"/>
              </a:rPr>
              <a:t>http://www.cs.cmu.edu/~zkolter/course/linalg/index.html</a:t>
            </a:r>
            <a:r>
              <a:rPr lang="en-US" sz="2000" dirty="0">
                <a:solidFill>
                  <a:srgbClr val="000000"/>
                </a:solidFill>
              </a:rPr>
              <a:t>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8D0CB8-6FBF-4962-B578-A320F47C1A78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434757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8D0CB8-6FBF-4962-B578-A320F47C1A78}" type="slidenum">
              <a:rPr lang="en-US" smtClean="0"/>
              <a:pPr/>
              <a:t>100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398523"/>
      </p:ext>
    </p:extLst>
  </p:cSld>
  <p:clrMapOvr>
    <a:masterClrMapping/>
  </p:clrMapOvr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about prior knowledge?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sz="2800" dirty="0"/>
              <a:t>What is </a:t>
            </a:r>
            <a:r>
              <a:rPr lang="en-US" sz="2800" dirty="0" smtClean="0"/>
              <a:t>the prior</a:t>
            </a:r>
            <a:r>
              <a:rPr lang="en-US" sz="2800" dirty="0"/>
              <a:t>?</a:t>
            </a:r>
          </a:p>
          <a:p>
            <a:pPr lvl="1"/>
            <a:r>
              <a:rPr lang="en-US" sz="2400" dirty="0"/>
              <a:t>Represents expert knowledge </a:t>
            </a:r>
            <a:r>
              <a:rPr lang="en-US" sz="2400" dirty="0">
                <a:solidFill>
                  <a:srgbClr val="C00000"/>
                </a:solidFill>
              </a:rPr>
              <a:t>(philosophical approach)</a:t>
            </a:r>
          </a:p>
          <a:p>
            <a:pPr lvl="1"/>
            <a:r>
              <a:rPr lang="en-US" sz="2400" dirty="0"/>
              <a:t>Simple posterior form </a:t>
            </a:r>
            <a:r>
              <a:rPr lang="en-US" sz="2400" dirty="0">
                <a:solidFill>
                  <a:srgbClr val="C00000"/>
                </a:solidFill>
              </a:rPr>
              <a:t>(engineer’s approach)</a:t>
            </a:r>
          </a:p>
          <a:p>
            <a:pPr lvl="1"/>
            <a:endParaRPr lang="en-US" sz="2400" dirty="0">
              <a:solidFill>
                <a:srgbClr val="C00000"/>
              </a:solidFill>
            </a:endParaRPr>
          </a:p>
          <a:p>
            <a:r>
              <a:rPr lang="en-US" sz="2800" dirty="0"/>
              <a:t>Uninformative priors:</a:t>
            </a:r>
          </a:p>
          <a:p>
            <a:pPr lvl="1"/>
            <a:r>
              <a:rPr lang="en-US" sz="2400" dirty="0"/>
              <a:t>Uniform distribution</a:t>
            </a:r>
          </a:p>
          <a:p>
            <a:endParaRPr lang="en-US" sz="2800" dirty="0"/>
          </a:p>
          <a:p>
            <a:r>
              <a:rPr lang="en-US" sz="2800" dirty="0"/>
              <a:t>Conjugate priors:</a:t>
            </a:r>
          </a:p>
          <a:p>
            <a:pPr lvl="1"/>
            <a:r>
              <a:rPr lang="en-US" sz="2400" dirty="0"/>
              <a:t>Closed-form representation of posterior</a:t>
            </a:r>
          </a:p>
          <a:p>
            <a:pPr lvl="1"/>
            <a:r>
              <a:rPr lang="en-US" sz="2400" dirty="0"/>
              <a:t>P(</a:t>
            </a:r>
            <a:r>
              <a:rPr lang="en-US" sz="2400" dirty="0">
                <a:latin typeface="Symbol" pitchFamily="18" charset="2"/>
              </a:rPr>
              <a:t>q</a:t>
            </a:r>
            <a:r>
              <a:rPr lang="en-US" sz="2400" dirty="0"/>
              <a:t>) and P(</a:t>
            </a:r>
            <a:r>
              <a:rPr lang="en-US" sz="2400" dirty="0" err="1">
                <a:latin typeface="Symbol" pitchFamily="18" charset="2"/>
              </a:rPr>
              <a:t>q</a:t>
            </a:r>
            <a:r>
              <a:rPr lang="en-US" sz="2400" dirty="0" err="1"/>
              <a:t>|D</a:t>
            </a:r>
            <a:r>
              <a:rPr lang="en-US" sz="2400" dirty="0"/>
              <a:t>) have the same form 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8D0CB8-6FBF-4962-B578-A320F47C1A78}" type="slidenum">
              <a:rPr lang="en-US" smtClean="0"/>
              <a:pPr/>
              <a:t>101</a:t>
            </a:fld>
            <a:endParaRPr lang="en-US"/>
          </a:p>
        </p:txBody>
      </p:sp>
      <p:pic>
        <p:nvPicPr>
          <p:cNvPr id="5" name="Picture 4" descr="txp_fig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 cstate="print"/>
          <a:stretch>
            <a:fillRect/>
          </a:stretch>
        </p:blipFill>
        <p:spPr bwMode="auto">
          <a:xfrm rot="16200000">
            <a:off x="4505447" y="3584944"/>
            <a:ext cx="572910" cy="266080"/>
          </a:xfrm>
          <a:prstGeom prst="rect">
            <a:avLst/>
          </a:prstGeom>
          <a:noFill/>
          <a:ln/>
          <a:effectLst/>
        </p:spPr>
      </p:pic>
      <p:pic>
        <p:nvPicPr>
          <p:cNvPr id="6" name="Picture 5" descr="txp_fig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5" cstate="print"/>
          <a:stretch>
            <a:fillRect/>
          </a:stretch>
        </p:blipFill>
        <p:spPr bwMode="auto">
          <a:xfrm>
            <a:off x="7231152" y="4625633"/>
            <a:ext cx="144962" cy="217008"/>
          </a:xfrm>
          <a:prstGeom prst="rect">
            <a:avLst/>
          </a:prstGeom>
          <a:noFill/>
          <a:ln/>
          <a:effectLst/>
        </p:spPr>
      </p:pic>
      <p:cxnSp>
        <p:nvCxnSpPr>
          <p:cNvPr id="7" name="Straight Connector 6"/>
          <p:cNvCxnSpPr/>
          <p:nvPr/>
        </p:nvCxnSpPr>
        <p:spPr>
          <a:xfrm>
            <a:off x="4572000" y="4495801"/>
            <a:ext cx="255044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 rot="5400000">
            <a:off x="4381504" y="4000500"/>
            <a:ext cx="1295399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5029200" y="3810000"/>
            <a:ext cx="2057400" cy="0"/>
          </a:xfrm>
          <a:prstGeom prst="line">
            <a:avLst/>
          </a:prstGeom>
          <a:ln w="28575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0581690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MAP, Case study discrete text, Case study </a:t>
            </a:r>
            <a:r>
              <a:rPr lang="en-US" dirty="0" err="1" smtClean="0"/>
              <a:t>cont</a:t>
            </a:r>
            <a:r>
              <a:rPr lang="en-US" dirty="0" smtClean="0"/>
              <a:t> fMRI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8D0CB8-6FBF-4962-B578-A320F47C1A78}" type="slidenum">
              <a:rPr lang="en-US" smtClean="0"/>
              <a:pPr/>
              <a:t>102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7878232"/>
      </p:ext>
    </p:extLst>
  </p:cSld>
  <p:clrMapOvr>
    <a:masterClrMapping/>
  </p:clrMapOvr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about prior knowledge?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8D0CB8-6FBF-4962-B578-A320F47C1A78}" type="slidenum">
              <a:rPr lang="en-US" smtClean="0"/>
              <a:pPr/>
              <a:t>103</a:t>
            </a:fld>
            <a:endParaRPr lang="en-US"/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>
          <a:xfrm>
            <a:off x="457200" y="3886200"/>
            <a:ext cx="8229600" cy="5257800"/>
          </a:xfrm>
          <a:prstGeom prst="rect">
            <a:avLst/>
          </a:prstGeom>
        </p:spPr>
        <p:txBody>
          <a:bodyPr vert="horz" lIns="91425" tIns="45713" rIns="91425" bIns="45713" rtlCol="0">
            <a:normAutofit/>
          </a:bodyPr>
          <a:lstStyle/>
          <a:p>
            <a:pPr marL="342848" indent="-342848"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en-US" sz="2400" dirty="0"/>
              <a:t>Use </a:t>
            </a:r>
            <a:r>
              <a:rPr lang="en-US" sz="2400" dirty="0" err="1"/>
              <a:t>Bayes</a:t>
            </a:r>
            <a:r>
              <a:rPr lang="en-US" sz="2400" dirty="0"/>
              <a:t> rule:</a:t>
            </a:r>
          </a:p>
          <a:p>
            <a:pPr marL="342848" indent="-342848">
              <a:spcBef>
                <a:spcPct val="20000"/>
              </a:spcBef>
              <a:buFont typeface="Arial" pitchFamily="34" charset="0"/>
              <a:buChar char="•"/>
              <a:defRPr/>
            </a:pPr>
            <a:endParaRPr lang="en-US" sz="2400" dirty="0" smtClean="0"/>
          </a:p>
          <a:p>
            <a:pPr>
              <a:spcBef>
                <a:spcPct val="20000"/>
              </a:spcBef>
              <a:defRPr/>
            </a:pPr>
            <a:endParaRPr lang="en-US" sz="2400" dirty="0"/>
          </a:p>
          <a:p>
            <a:pPr marL="342848" indent="-342848"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en-US" sz="2400" dirty="0"/>
              <a:t>Or equivalently:</a:t>
            </a:r>
          </a:p>
        </p:txBody>
      </p:sp>
      <p:pic>
        <p:nvPicPr>
          <p:cNvPr id="6" name="Picture 5" descr="txp_fig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24001" y="4369979"/>
            <a:ext cx="4267200" cy="8071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7" descr="txp_fig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356712" y="5884084"/>
            <a:ext cx="4434488" cy="3677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TextBox 7"/>
          <p:cNvSpPr txBox="1"/>
          <p:nvPr/>
        </p:nvSpPr>
        <p:spPr>
          <a:xfrm>
            <a:off x="1169388" y="6320135"/>
            <a:ext cx="1573813" cy="461665"/>
          </a:xfrm>
          <a:prstGeom prst="rect">
            <a:avLst/>
          </a:prstGeom>
          <a:noFill/>
        </p:spPr>
        <p:txBody>
          <a:bodyPr wrap="square" lIns="91425" tIns="45713" rIns="91425" bIns="45713" rtlCol="0">
            <a:spAutoFit/>
          </a:bodyPr>
          <a:lstStyle/>
          <a:p>
            <a:r>
              <a:rPr lang="en-US" sz="2400" dirty="0">
                <a:solidFill>
                  <a:srgbClr val="C00000"/>
                </a:solidFill>
                <a:latin typeface="Comic Sans MS" pitchFamily="66" charset="0"/>
              </a:rPr>
              <a:t>posterior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531587" y="6320135"/>
            <a:ext cx="1573813" cy="461665"/>
          </a:xfrm>
          <a:prstGeom prst="rect">
            <a:avLst/>
          </a:prstGeom>
          <a:noFill/>
        </p:spPr>
        <p:txBody>
          <a:bodyPr wrap="square" lIns="91425" tIns="45713" rIns="91425" bIns="45713" rtlCol="0">
            <a:spAutoFit/>
          </a:bodyPr>
          <a:lstStyle/>
          <a:p>
            <a:r>
              <a:rPr lang="en-US" sz="2400" dirty="0">
                <a:solidFill>
                  <a:srgbClr val="C00000"/>
                </a:solidFill>
                <a:latin typeface="Comic Sans MS" pitchFamily="66" charset="0"/>
              </a:rPr>
              <a:t>likelihood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131787" y="6320135"/>
            <a:ext cx="1573813" cy="461665"/>
          </a:xfrm>
          <a:prstGeom prst="rect">
            <a:avLst/>
          </a:prstGeom>
          <a:noFill/>
        </p:spPr>
        <p:txBody>
          <a:bodyPr wrap="square" lIns="91425" tIns="45713" rIns="91425" bIns="45713" rtlCol="0">
            <a:spAutoFit/>
          </a:bodyPr>
          <a:lstStyle/>
          <a:p>
            <a:r>
              <a:rPr lang="en-US" sz="2400" dirty="0">
                <a:solidFill>
                  <a:srgbClr val="C00000"/>
                </a:solidFill>
                <a:latin typeface="Comic Sans MS" pitchFamily="66" charset="0"/>
              </a:rPr>
              <a:t>prior</a:t>
            </a:r>
          </a:p>
        </p:txBody>
      </p:sp>
      <p:pic>
        <p:nvPicPr>
          <p:cNvPr id="11" name="Picture 5" descr="rev-bayes-white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477000" y="4038600"/>
            <a:ext cx="2503488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371600" y="1295400"/>
            <a:ext cx="6858000" cy="23831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913479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</p:bld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Conjugate Prior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71600"/>
            <a:ext cx="8229600" cy="5257800"/>
          </a:xfrm>
        </p:spPr>
        <p:txBody>
          <a:bodyPr>
            <a:normAutofit fontScale="92500" lnSpcReduction="20000"/>
          </a:bodyPr>
          <a:lstStyle/>
          <a:p>
            <a:r>
              <a:rPr lang="en-US" sz="2800" dirty="0"/>
              <a:t>P(</a:t>
            </a:r>
            <a:r>
              <a:rPr lang="en-US" sz="2800" dirty="0">
                <a:latin typeface="Symbol" pitchFamily="18" charset="2"/>
              </a:rPr>
              <a:t>q</a:t>
            </a:r>
            <a:r>
              <a:rPr lang="en-US" sz="2800" dirty="0"/>
              <a:t>) and P(</a:t>
            </a:r>
            <a:r>
              <a:rPr lang="en-US" sz="2800" dirty="0" err="1">
                <a:latin typeface="Symbol" pitchFamily="18" charset="2"/>
              </a:rPr>
              <a:t>q</a:t>
            </a:r>
            <a:r>
              <a:rPr lang="en-US" sz="2800" dirty="0" err="1"/>
              <a:t>|D</a:t>
            </a:r>
            <a:r>
              <a:rPr lang="en-US" sz="2800" dirty="0"/>
              <a:t>) have the same form</a:t>
            </a:r>
          </a:p>
          <a:p>
            <a:pPr>
              <a:buNone/>
            </a:pPr>
            <a:endParaRPr lang="en-US" sz="1400" dirty="0"/>
          </a:p>
          <a:p>
            <a:pPr>
              <a:buNone/>
            </a:pPr>
            <a:r>
              <a:rPr lang="en-US" sz="2800" dirty="0" err="1">
                <a:solidFill>
                  <a:srgbClr val="C00000"/>
                </a:solidFill>
              </a:rPr>
              <a:t>Eg</a:t>
            </a:r>
            <a:r>
              <a:rPr lang="en-US" sz="2800" dirty="0">
                <a:solidFill>
                  <a:srgbClr val="C00000"/>
                </a:solidFill>
              </a:rPr>
              <a:t>. 1</a:t>
            </a:r>
            <a:r>
              <a:rPr lang="en-US" sz="2800" dirty="0"/>
              <a:t>  Coin flip problem</a:t>
            </a:r>
          </a:p>
          <a:p>
            <a:pPr lvl="1">
              <a:lnSpc>
                <a:spcPct val="160000"/>
              </a:lnSpc>
              <a:buNone/>
            </a:pPr>
            <a:r>
              <a:rPr lang="en-US" dirty="0" smtClean="0"/>
              <a:t>Likelihood is ~ Binomial</a:t>
            </a:r>
          </a:p>
          <a:p>
            <a:pPr lvl="1">
              <a:buNone/>
            </a:pPr>
            <a:endParaRPr lang="en-US" dirty="0" smtClean="0"/>
          </a:p>
          <a:p>
            <a:pPr lvl="1">
              <a:lnSpc>
                <a:spcPct val="160000"/>
              </a:lnSpc>
              <a:buNone/>
            </a:pPr>
            <a:r>
              <a:rPr lang="en-US" dirty="0" smtClean="0"/>
              <a:t>If prior is Beta distribution, </a:t>
            </a:r>
          </a:p>
          <a:p>
            <a:pPr lvl="1">
              <a:buNone/>
            </a:pPr>
            <a:endParaRPr lang="en-US" dirty="0" smtClean="0"/>
          </a:p>
          <a:p>
            <a:pPr lvl="1">
              <a:buNone/>
            </a:pPr>
            <a:endParaRPr lang="en-US" dirty="0" smtClean="0"/>
          </a:p>
          <a:p>
            <a:pPr lvl="1">
              <a:lnSpc>
                <a:spcPct val="170000"/>
              </a:lnSpc>
              <a:buNone/>
            </a:pPr>
            <a:r>
              <a:rPr lang="en-US" dirty="0" smtClean="0"/>
              <a:t>Then posterior is Beta distribution</a:t>
            </a:r>
          </a:p>
          <a:p>
            <a:pPr lvl="1">
              <a:buNone/>
            </a:pPr>
            <a:endParaRPr lang="en-US" sz="800" dirty="0"/>
          </a:p>
          <a:p>
            <a:pPr lvl="1">
              <a:buNone/>
            </a:pPr>
            <a:endParaRPr lang="en-US" sz="800" dirty="0"/>
          </a:p>
          <a:p>
            <a:pPr lvl="1">
              <a:buNone/>
            </a:pPr>
            <a:endParaRPr lang="en-US" sz="800" dirty="0"/>
          </a:p>
          <a:p>
            <a:pPr lvl="1">
              <a:buNone/>
            </a:pPr>
            <a:endParaRPr lang="en-US" sz="800" dirty="0"/>
          </a:p>
          <a:p>
            <a:pPr lvl="1">
              <a:buNone/>
            </a:pPr>
            <a:endParaRPr lang="en-US" sz="800" dirty="0"/>
          </a:p>
          <a:p>
            <a:pPr lvl="1">
              <a:buNone/>
            </a:pPr>
            <a:endParaRPr lang="en-US" sz="800" dirty="0"/>
          </a:p>
          <a:p>
            <a:pPr lvl="1">
              <a:buNone/>
            </a:pPr>
            <a:r>
              <a:rPr lang="en-US" b="1" dirty="0" smtClean="0">
                <a:solidFill>
                  <a:srgbClr val="C00000"/>
                </a:solidFill>
              </a:rPr>
              <a:t>For Binomial, conjugate prior is Beta distribution.</a:t>
            </a:r>
            <a:endParaRPr lang="en-US" b="1" dirty="0">
              <a:solidFill>
                <a:srgbClr val="C000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8D0CB8-6FBF-4962-B578-A320F47C1A78}" type="slidenum">
              <a:rPr lang="en-US" smtClean="0"/>
              <a:pPr/>
              <a:t>104</a:t>
            </a:fld>
            <a:endParaRPr lang="en-US"/>
          </a:p>
        </p:txBody>
      </p:sp>
      <p:pic>
        <p:nvPicPr>
          <p:cNvPr id="6" name="Picture 5" descr="txp_fig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600200" y="3087414"/>
            <a:ext cx="3657600" cy="3415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15" descr="txp_fig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209803" y="4056062"/>
            <a:ext cx="5680075" cy="744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9" descr="txp_fig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7" cstate="print"/>
          <a:stretch>
            <a:fillRect/>
          </a:stretch>
        </p:blipFill>
        <p:spPr bwMode="auto">
          <a:xfrm>
            <a:off x="1995115" y="5572150"/>
            <a:ext cx="4738383" cy="295253"/>
          </a:xfrm>
          <a:prstGeom prst="rect">
            <a:avLst/>
          </a:prstGeom>
          <a:noFill/>
          <a:ln/>
          <a:effectLst/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8" cstate="print"/>
          <a:srcRect t="16327" b="15673"/>
          <a:stretch>
            <a:fillRect/>
          </a:stretch>
        </p:blipFill>
        <p:spPr bwMode="auto">
          <a:xfrm>
            <a:off x="6324603" y="2057401"/>
            <a:ext cx="1990725" cy="10323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78441137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Beta distribution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8D0CB8-6FBF-4962-B578-A320F47C1A78}" type="slidenum">
              <a:rPr lang="en-US" smtClean="0"/>
              <a:pPr/>
              <a:t>105</a:t>
            </a:fld>
            <a:endParaRPr lang="en-US"/>
          </a:p>
        </p:txBody>
      </p:sp>
      <p:pic>
        <p:nvPicPr>
          <p:cNvPr id="5" name="Picture 6" descr="beta1-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71600" y="1874520"/>
            <a:ext cx="3291840" cy="2468880"/>
          </a:xfrm>
          <a:prstGeom prst="rect">
            <a:avLst/>
          </a:prstGeom>
          <a:noFill/>
        </p:spPr>
      </p:pic>
      <p:pic>
        <p:nvPicPr>
          <p:cNvPr id="6" name="Picture 7" descr="beta30-2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06110" y="4389120"/>
            <a:ext cx="3294890" cy="2468880"/>
          </a:xfrm>
          <a:prstGeom prst="rect">
            <a:avLst/>
          </a:prstGeom>
          <a:noFill/>
        </p:spPr>
      </p:pic>
      <p:pic>
        <p:nvPicPr>
          <p:cNvPr id="7" name="Picture 8" descr="beta2-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24400" y="1874520"/>
            <a:ext cx="3294890" cy="2468880"/>
          </a:xfrm>
          <a:prstGeom prst="rect">
            <a:avLst/>
          </a:prstGeom>
          <a:noFill/>
        </p:spPr>
      </p:pic>
      <p:pic>
        <p:nvPicPr>
          <p:cNvPr id="8" name="Picture 9" descr="beta3-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521176" y="4389120"/>
            <a:ext cx="3294890" cy="2468880"/>
          </a:xfrm>
          <a:prstGeom prst="rect">
            <a:avLst/>
          </a:prstGeom>
          <a:noFill/>
        </p:spPr>
      </p:pic>
      <p:pic>
        <p:nvPicPr>
          <p:cNvPr id="9" name="Picture 15" descr="txp_fig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7" cstate="print"/>
          <a:srcRect l="67803"/>
          <a:stretch>
            <a:fillRect/>
          </a:stretch>
        </p:blipFill>
        <p:spPr bwMode="auto">
          <a:xfrm>
            <a:off x="533400" y="1219200"/>
            <a:ext cx="1828800" cy="744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TextBox 9"/>
          <p:cNvSpPr txBox="1"/>
          <p:nvPr/>
        </p:nvSpPr>
        <p:spPr>
          <a:xfrm>
            <a:off x="3124380" y="1382489"/>
            <a:ext cx="5562420" cy="430887"/>
          </a:xfrm>
          <a:prstGeom prst="rect">
            <a:avLst/>
          </a:prstGeom>
          <a:noFill/>
        </p:spPr>
        <p:txBody>
          <a:bodyPr wrap="none" lIns="91425" tIns="45713" rIns="91425" bIns="45713" rtlCol="0">
            <a:spAutoFit/>
          </a:bodyPr>
          <a:lstStyle/>
          <a:p>
            <a:r>
              <a:rPr lang="en-US" sz="2200" dirty="0">
                <a:solidFill>
                  <a:srgbClr val="0000FF"/>
                </a:solidFill>
              </a:rPr>
              <a:t>More concentrated as values of </a:t>
            </a:r>
            <a:r>
              <a:rPr lang="en-US" sz="2200" dirty="0" err="1">
                <a:solidFill>
                  <a:srgbClr val="0000FF"/>
                </a:solidFill>
                <a:latin typeface="Symbol" pitchFamily="18" charset="2"/>
              </a:rPr>
              <a:t>b</a:t>
            </a:r>
            <a:r>
              <a:rPr lang="en-US" sz="2200" baseline="-25000" dirty="0" err="1">
                <a:solidFill>
                  <a:srgbClr val="0000FF"/>
                </a:solidFill>
              </a:rPr>
              <a:t>H</a:t>
            </a:r>
            <a:r>
              <a:rPr lang="en-US" sz="2200" dirty="0">
                <a:solidFill>
                  <a:srgbClr val="0000FF"/>
                </a:solidFill>
              </a:rPr>
              <a:t>, </a:t>
            </a:r>
            <a:r>
              <a:rPr lang="en-US" sz="2200" dirty="0" err="1">
                <a:solidFill>
                  <a:srgbClr val="0000FF"/>
                </a:solidFill>
                <a:latin typeface="Symbol" pitchFamily="18" charset="2"/>
              </a:rPr>
              <a:t>b</a:t>
            </a:r>
            <a:r>
              <a:rPr lang="en-US" sz="2200" baseline="-25000" dirty="0" err="1">
                <a:solidFill>
                  <a:srgbClr val="0000FF"/>
                </a:solidFill>
              </a:rPr>
              <a:t>T</a:t>
            </a:r>
            <a:r>
              <a:rPr lang="en-US" sz="2200" dirty="0">
                <a:solidFill>
                  <a:srgbClr val="0000FF"/>
                </a:solidFill>
              </a:rPr>
              <a:t> increase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2819400" y="4317539"/>
            <a:ext cx="757915" cy="276999"/>
          </a:xfrm>
          <a:prstGeom prst="rect">
            <a:avLst/>
          </a:prstGeom>
          <a:solidFill>
            <a:schemeClr val="bg1"/>
          </a:solidFill>
          <a:ln>
            <a:solidFill>
              <a:schemeClr val="accent5">
                <a:lumMod val="20000"/>
                <a:lumOff val="80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en-US" sz="1200" dirty="0" smtClean="0"/>
              <a:t>Beta(2,3)</a:t>
            </a:r>
            <a:endParaRPr lang="en-US" sz="1200" dirty="0"/>
          </a:p>
        </p:txBody>
      </p:sp>
      <p:sp>
        <p:nvSpPr>
          <p:cNvPr id="11" name="TextBox 10"/>
          <p:cNvSpPr txBox="1"/>
          <p:nvPr/>
        </p:nvSpPr>
        <p:spPr>
          <a:xfrm>
            <a:off x="5947685" y="4317885"/>
            <a:ext cx="913907" cy="276999"/>
          </a:xfrm>
          <a:prstGeom prst="rect">
            <a:avLst/>
          </a:prstGeom>
          <a:solidFill>
            <a:schemeClr val="bg1"/>
          </a:solidFill>
          <a:ln>
            <a:solidFill>
              <a:schemeClr val="accent5">
                <a:lumMod val="20000"/>
                <a:lumOff val="80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en-US" sz="1200" dirty="0" smtClean="0"/>
              <a:t>Beta(20,30)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77865487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Beta conjugate prior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8D0CB8-6FBF-4962-B578-A320F47C1A78}" type="slidenum">
              <a:rPr lang="en-US" smtClean="0"/>
              <a:pPr/>
              <a:t>106</a:t>
            </a:fld>
            <a:endParaRPr lang="en-US"/>
          </a:p>
        </p:txBody>
      </p:sp>
      <p:pic>
        <p:nvPicPr>
          <p:cNvPr id="6" name="Picture 8" descr="beta2-2"/>
          <p:cNvPicPr>
            <a:picLocks noChangeAspect="1" noChangeArrowheads="1"/>
          </p:cNvPicPr>
          <p:nvPr/>
        </p:nvPicPr>
        <p:blipFill>
          <a:blip r:embed="rId5" cstate="print"/>
          <a:srcRect r="7586"/>
          <a:stretch>
            <a:fillRect/>
          </a:stretch>
        </p:blipFill>
        <p:spPr bwMode="auto">
          <a:xfrm>
            <a:off x="0" y="2209800"/>
            <a:ext cx="2819400" cy="2286000"/>
          </a:xfrm>
          <a:prstGeom prst="rect">
            <a:avLst/>
          </a:prstGeom>
          <a:noFill/>
        </p:spPr>
      </p:pic>
      <p:pic>
        <p:nvPicPr>
          <p:cNvPr id="7" name="Picture 15" descr="txp_fig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6" cstate="print"/>
          <a:srcRect l="62436"/>
          <a:stretch>
            <a:fillRect/>
          </a:stretch>
        </p:blipFill>
        <p:spPr bwMode="auto">
          <a:xfrm>
            <a:off x="785650" y="1389062"/>
            <a:ext cx="2133600" cy="744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5" name="Picture 14" descr="txp_fig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7" cstate="print"/>
          <a:stretch>
            <a:fillRect/>
          </a:stretch>
        </p:blipFill>
        <p:spPr bwMode="auto">
          <a:xfrm>
            <a:off x="3796462" y="1649699"/>
            <a:ext cx="4814138" cy="299973"/>
          </a:xfrm>
          <a:prstGeom prst="rect">
            <a:avLst/>
          </a:prstGeom>
          <a:noFill/>
          <a:ln/>
          <a:effectLst/>
        </p:spPr>
      </p:pic>
      <p:sp>
        <p:nvSpPr>
          <p:cNvPr id="9" name="Right Arrow 8"/>
          <p:cNvSpPr/>
          <p:nvPr/>
        </p:nvSpPr>
        <p:spPr>
          <a:xfrm>
            <a:off x="2819400" y="3154680"/>
            <a:ext cx="457200" cy="381000"/>
          </a:xfrm>
          <a:prstGeom prst="rightArrow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91425" tIns="45713" rIns="91425" bIns="45713" rtlCol="0" anchor="ctr"/>
          <a:lstStyle/>
          <a:p>
            <a:pPr algn="ctr"/>
            <a:endParaRPr lang="en-US"/>
          </a:p>
        </p:txBody>
      </p:sp>
      <p:pic>
        <p:nvPicPr>
          <p:cNvPr id="10" name="Picture 9" descr="txp_fig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8" cstate="print"/>
          <a:stretch>
            <a:fillRect/>
          </a:stretch>
        </p:blipFill>
        <p:spPr bwMode="auto">
          <a:xfrm>
            <a:off x="152400" y="1652751"/>
            <a:ext cx="572910" cy="266080"/>
          </a:xfrm>
          <a:prstGeom prst="rect">
            <a:avLst/>
          </a:prstGeom>
          <a:noFill/>
          <a:ln/>
          <a:effectLst/>
        </p:spPr>
      </p:pic>
      <p:pic>
        <p:nvPicPr>
          <p:cNvPr id="12" name="Picture 9" descr="beta3-2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352800" y="2240280"/>
            <a:ext cx="3050824" cy="2286000"/>
          </a:xfrm>
          <a:prstGeom prst="rect">
            <a:avLst/>
          </a:prstGeom>
          <a:noFill/>
        </p:spPr>
      </p:pic>
      <p:pic>
        <p:nvPicPr>
          <p:cNvPr id="13" name="Picture 7" descr="beta30-20"/>
          <p:cNvPicPr>
            <a:picLocks noChangeAspect="1" noChangeArrowheads="1"/>
          </p:cNvPicPr>
          <p:nvPr/>
        </p:nvPicPr>
        <p:blipFill>
          <a:blip r:embed="rId10" cstate="print"/>
          <a:srcRect r="7586"/>
          <a:stretch>
            <a:fillRect/>
          </a:stretch>
        </p:blipFill>
        <p:spPr bwMode="auto">
          <a:xfrm>
            <a:off x="6324600" y="2240280"/>
            <a:ext cx="2819400" cy="2286000"/>
          </a:xfrm>
          <a:prstGeom prst="rect">
            <a:avLst/>
          </a:prstGeom>
          <a:noFill/>
        </p:spPr>
      </p:pic>
      <p:sp>
        <p:nvSpPr>
          <p:cNvPr id="14" name="TextBox 13"/>
          <p:cNvSpPr txBox="1"/>
          <p:nvPr/>
        </p:nvSpPr>
        <p:spPr>
          <a:xfrm>
            <a:off x="6629400" y="4648200"/>
            <a:ext cx="2057400" cy="830997"/>
          </a:xfrm>
          <a:prstGeom prst="rect">
            <a:avLst/>
          </a:prstGeom>
          <a:noFill/>
        </p:spPr>
        <p:txBody>
          <a:bodyPr wrap="square" lIns="91425" tIns="45713" rIns="91425" bIns="45713" rtlCol="0">
            <a:spAutoFit/>
          </a:bodyPr>
          <a:lstStyle/>
          <a:p>
            <a:r>
              <a:rPr lang="en-US" sz="2400" dirty="0">
                <a:solidFill>
                  <a:srgbClr val="C00000"/>
                </a:solidFill>
              </a:rPr>
              <a:t>As </a:t>
            </a:r>
            <a:r>
              <a:rPr lang="en-US" sz="2400" i="1" dirty="0">
                <a:solidFill>
                  <a:srgbClr val="C00000"/>
                </a:solidFill>
              </a:rPr>
              <a:t>n</a:t>
            </a:r>
            <a:r>
              <a:rPr lang="en-US" sz="2400" dirty="0">
                <a:solidFill>
                  <a:srgbClr val="C00000"/>
                </a:solidFill>
              </a:rPr>
              <a:t> = </a:t>
            </a:r>
            <a:r>
              <a:rPr lang="en-US" sz="2400" dirty="0" err="1">
                <a:solidFill>
                  <a:srgbClr val="C00000"/>
                </a:solidFill>
                <a:latin typeface="Symbol" pitchFamily="18" charset="2"/>
              </a:rPr>
              <a:t>a</a:t>
            </a:r>
            <a:r>
              <a:rPr lang="en-US" sz="2400" baseline="-25000" dirty="0" err="1">
                <a:solidFill>
                  <a:srgbClr val="C00000"/>
                </a:solidFill>
              </a:rPr>
              <a:t>H</a:t>
            </a:r>
            <a:r>
              <a:rPr lang="en-US" sz="2400" dirty="0">
                <a:solidFill>
                  <a:srgbClr val="C00000"/>
                </a:solidFill>
              </a:rPr>
              <a:t> + </a:t>
            </a:r>
            <a:r>
              <a:rPr lang="en-US" sz="2400" dirty="0" err="1">
                <a:solidFill>
                  <a:srgbClr val="C00000"/>
                </a:solidFill>
                <a:latin typeface="Symbol" pitchFamily="18" charset="2"/>
              </a:rPr>
              <a:t>a</a:t>
            </a:r>
            <a:r>
              <a:rPr lang="en-US" sz="2400" baseline="-25000" dirty="0" err="1">
                <a:solidFill>
                  <a:srgbClr val="C00000"/>
                </a:solidFill>
              </a:rPr>
              <a:t>T</a:t>
            </a:r>
            <a:r>
              <a:rPr lang="en-US" sz="2400" dirty="0">
                <a:solidFill>
                  <a:srgbClr val="C00000"/>
                </a:solidFill>
              </a:rPr>
              <a:t> increases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1025680" y="5867400"/>
            <a:ext cx="7127720" cy="461665"/>
          </a:xfrm>
          <a:prstGeom prst="rect">
            <a:avLst/>
          </a:prstGeom>
          <a:noFill/>
        </p:spPr>
        <p:txBody>
          <a:bodyPr wrap="none" lIns="91425" tIns="45713" rIns="91425" bIns="45713" rtlCol="0">
            <a:spAutoFit/>
          </a:bodyPr>
          <a:lstStyle/>
          <a:p>
            <a:r>
              <a:rPr lang="en-US" sz="2400" dirty="0"/>
              <a:t>As we get more samples, effect of prior is “washed out”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4492208" y="2141148"/>
            <a:ext cx="757915" cy="276999"/>
          </a:xfrm>
          <a:prstGeom prst="rect">
            <a:avLst/>
          </a:prstGeom>
          <a:solidFill>
            <a:schemeClr val="bg1"/>
          </a:solidFill>
          <a:ln>
            <a:solidFill>
              <a:schemeClr val="accent5">
                <a:lumMod val="20000"/>
                <a:lumOff val="80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en-US" sz="1200" dirty="0" smtClean="0"/>
              <a:t>Beta(2,3)</a:t>
            </a:r>
            <a:endParaRPr lang="en-US" sz="1200" dirty="0"/>
          </a:p>
        </p:txBody>
      </p:sp>
      <p:sp>
        <p:nvSpPr>
          <p:cNvPr id="18" name="TextBox 17"/>
          <p:cNvSpPr txBox="1"/>
          <p:nvPr/>
        </p:nvSpPr>
        <p:spPr>
          <a:xfrm>
            <a:off x="7467600" y="2141494"/>
            <a:ext cx="913907" cy="276999"/>
          </a:xfrm>
          <a:prstGeom prst="rect">
            <a:avLst/>
          </a:prstGeom>
          <a:solidFill>
            <a:schemeClr val="bg1"/>
          </a:solidFill>
          <a:ln>
            <a:solidFill>
              <a:schemeClr val="accent5">
                <a:lumMod val="20000"/>
                <a:lumOff val="80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en-US" sz="1200" dirty="0" smtClean="0"/>
              <a:t>Beta(20,30)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310765014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6" grpId="0"/>
    </p:bldLst>
  </p:timing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Maximum A Posteriori Estimation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447800"/>
            <a:ext cx="8534400" cy="5029200"/>
          </a:xfrm>
        </p:spPr>
        <p:txBody>
          <a:bodyPr>
            <a:normAutofit fontScale="92500"/>
          </a:bodyPr>
          <a:lstStyle/>
          <a:p>
            <a:pPr>
              <a:buNone/>
            </a:pPr>
            <a:r>
              <a:rPr lang="en-US" sz="2800" dirty="0"/>
              <a:t>Choose </a:t>
            </a:r>
            <a:r>
              <a:rPr lang="en-US" sz="2800" dirty="0">
                <a:sym typeface="Symbol" pitchFamily="48" charset="2"/>
              </a:rPr>
              <a:t></a:t>
            </a:r>
            <a:r>
              <a:rPr lang="en-US" sz="2800" dirty="0"/>
              <a:t> that maximizes a posterior probability</a:t>
            </a:r>
          </a:p>
          <a:p>
            <a:pPr>
              <a:buNone/>
            </a:pPr>
            <a:endParaRPr lang="en-US" sz="2800" dirty="0"/>
          </a:p>
          <a:p>
            <a:pPr>
              <a:buNone/>
            </a:pPr>
            <a:endParaRPr lang="en-US" sz="2800" dirty="0"/>
          </a:p>
          <a:p>
            <a:pPr>
              <a:buNone/>
            </a:pPr>
            <a:endParaRPr lang="en-US" sz="2800" dirty="0"/>
          </a:p>
          <a:p>
            <a:pPr>
              <a:lnSpc>
                <a:spcPct val="150000"/>
              </a:lnSpc>
              <a:buNone/>
            </a:pPr>
            <a:r>
              <a:rPr lang="en-US" sz="2800" dirty="0"/>
              <a:t>MAP estimate of probability of head:</a:t>
            </a:r>
          </a:p>
          <a:p>
            <a:pPr>
              <a:buNone/>
            </a:pPr>
            <a:endParaRPr lang="en-US" sz="2800" dirty="0"/>
          </a:p>
          <a:p>
            <a:pPr>
              <a:buNone/>
            </a:pPr>
            <a:endParaRPr lang="en-US" sz="2800" dirty="0"/>
          </a:p>
          <a:p>
            <a:pPr>
              <a:buNone/>
            </a:pPr>
            <a:endParaRPr lang="en-US" sz="2800" dirty="0"/>
          </a:p>
          <a:p>
            <a:pPr>
              <a:buNone/>
            </a:pPr>
            <a:endParaRPr lang="en-US" sz="2800" dirty="0"/>
          </a:p>
          <a:p>
            <a:pPr>
              <a:lnSpc>
                <a:spcPct val="110000"/>
              </a:lnSpc>
              <a:buNone/>
            </a:pPr>
            <a:r>
              <a:rPr lang="en-US" sz="2800" dirty="0"/>
              <a:t>Equivalent to adding extra coin flips (β</a:t>
            </a:r>
            <a:r>
              <a:rPr lang="en-US" sz="2800" baseline="-25000" dirty="0"/>
              <a:t>H </a:t>
            </a:r>
            <a:r>
              <a:rPr lang="en-US" sz="2800" dirty="0"/>
              <a:t>- 1 heads, β</a:t>
            </a:r>
            <a:r>
              <a:rPr lang="en-US" sz="2800" baseline="-25000" dirty="0"/>
              <a:t>T</a:t>
            </a:r>
            <a:r>
              <a:rPr lang="en-US" sz="2800" dirty="0"/>
              <a:t> - 1 tails)</a:t>
            </a:r>
          </a:p>
          <a:p>
            <a:pPr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8D0CB8-6FBF-4962-B578-A320F47C1A78}" type="slidenum">
              <a:rPr lang="en-US" smtClean="0"/>
              <a:pPr/>
              <a:t>107</a:t>
            </a:fld>
            <a:endParaRPr lang="en-US"/>
          </a:p>
        </p:txBody>
      </p:sp>
      <p:pic>
        <p:nvPicPr>
          <p:cNvPr id="17" name="Picture 16" descr="txp_fig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 cstate="print"/>
          <a:stretch>
            <a:fillRect/>
          </a:stretch>
        </p:blipFill>
        <p:spPr bwMode="auto">
          <a:xfrm>
            <a:off x="1828800" y="4935865"/>
            <a:ext cx="5008422" cy="702936"/>
          </a:xfrm>
          <a:prstGeom prst="rect">
            <a:avLst/>
          </a:prstGeom>
          <a:noFill/>
          <a:ln/>
          <a:effectLst/>
        </p:spPr>
      </p:pic>
      <p:pic>
        <p:nvPicPr>
          <p:cNvPr id="14" name="Picture 13" descr="txp_fig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6" cstate="print"/>
          <a:stretch>
            <a:fillRect/>
          </a:stretch>
        </p:blipFill>
        <p:spPr bwMode="auto">
          <a:xfrm>
            <a:off x="1714618" y="2133601"/>
            <a:ext cx="5693679" cy="1228456"/>
          </a:xfrm>
          <a:prstGeom prst="rect">
            <a:avLst/>
          </a:prstGeom>
          <a:noFill/>
          <a:ln/>
          <a:effectLst/>
        </p:spPr>
      </p:pic>
      <p:pic>
        <p:nvPicPr>
          <p:cNvPr id="15" name="Picture 14" descr="txp_fig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7" cstate="print"/>
          <a:stretch>
            <a:fillRect/>
          </a:stretch>
        </p:blipFill>
        <p:spPr bwMode="auto">
          <a:xfrm>
            <a:off x="1828802" y="4267203"/>
            <a:ext cx="4738383" cy="295253"/>
          </a:xfrm>
          <a:prstGeom prst="rect">
            <a:avLst/>
          </a:prstGeom>
          <a:noFill/>
          <a:ln/>
          <a:effectLst/>
        </p:spPr>
      </p:pic>
      <p:sp>
        <p:nvSpPr>
          <p:cNvPr id="8" name="TextBox 7"/>
          <p:cNvSpPr txBox="1"/>
          <p:nvPr/>
        </p:nvSpPr>
        <p:spPr>
          <a:xfrm>
            <a:off x="7159356" y="4930915"/>
            <a:ext cx="1603644" cy="707886"/>
          </a:xfrm>
          <a:prstGeom prst="rect">
            <a:avLst/>
          </a:prstGeom>
          <a:noFill/>
        </p:spPr>
        <p:txBody>
          <a:bodyPr wrap="none" lIns="91425" tIns="45713" rIns="91425" bIns="45713" rtlCol="0">
            <a:spAutoFit/>
          </a:bodyPr>
          <a:lstStyle/>
          <a:p>
            <a:r>
              <a:rPr lang="en-US" sz="2000" dirty="0"/>
              <a:t>Mode of Beta</a:t>
            </a:r>
          </a:p>
          <a:p>
            <a:r>
              <a:rPr lang="en-US" sz="2000" dirty="0"/>
              <a:t>distribution</a:t>
            </a:r>
          </a:p>
        </p:txBody>
      </p:sp>
    </p:spTree>
    <p:extLst>
      <p:ext uri="{BB962C8B-B14F-4D97-AF65-F5344CB8AC3E}">
        <p14:creationId xmlns:p14="http://schemas.microsoft.com/office/powerpoint/2010/main" val="219486544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MLE vs. MAP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8D0CB8-6FBF-4962-B578-A320F47C1A78}" type="slidenum">
              <a:rPr lang="en-US" smtClean="0"/>
              <a:pPr/>
              <a:t>108</a:t>
            </a:fld>
            <a:endParaRPr lang="en-US"/>
          </a:p>
        </p:txBody>
      </p:sp>
      <p:pic>
        <p:nvPicPr>
          <p:cNvPr id="16" name="Picture 15" descr="txp_fig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 cstate="print"/>
          <a:stretch>
            <a:fillRect/>
          </a:stretch>
        </p:blipFill>
        <p:spPr bwMode="auto">
          <a:xfrm>
            <a:off x="2486348" y="2575606"/>
            <a:ext cx="3685853" cy="548597"/>
          </a:xfrm>
          <a:prstGeom prst="rect">
            <a:avLst/>
          </a:prstGeom>
          <a:noFill/>
          <a:ln/>
          <a:effectLst/>
        </p:spPr>
      </p:pic>
      <p:pic>
        <p:nvPicPr>
          <p:cNvPr id="17" name="Picture 16" descr="txp_fig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6" cstate="print"/>
          <a:stretch>
            <a:fillRect/>
          </a:stretch>
        </p:blipFill>
        <p:spPr bwMode="auto">
          <a:xfrm>
            <a:off x="2514600" y="4724403"/>
            <a:ext cx="3523226" cy="524391"/>
          </a:xfrm>
          <a:prstGeom prst="rect">
            <a:avLst/>
          </a:prstGeom>
          <a:noFill/>
          <a:ln/>
          <a:effectLst/>
        </p:spPr>
      </p:pic>
      <p:pic>
        <p:nvPicPr>
          <p:cNvPr id="18" name="Picture 17" descr="txp_fig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7" cstate="print"/>
          <a:stretch>
            <a:fillRect/>
          </a:stretch>
        </p:blipFill>
        <p:spPr bwMode="auto">
          <a:xfrm>
            <a:off x="3471389" y="5324949"/>
            <a:ext cx="3283074" cy="465027"/>
          </a:xfrm>
          <a:prstGeom prst="rect">
            <a:avLst/>
          </a:prstGeom>
          <a:noFill/>
          <a:ln/>
          <a:effectLst/>
        </p:spPr>
      </p:pic>
      <p:sp>
        <p:nvSpPr>
          <p:cNvPr id="19" name="TextBox 18"/>
          <p:cNvSpPr txBox="1"/>
          <p:nvPr/>
        </p:nvSpPr>
        <p:spPr>
          <a:xfrm>
            <a:off x="545054" y="6091535"/>
            <a:ext cx="4179349" cy="461665"/>
          </a:xfrm>
          <a:prstGeom prst="rect">
            <a:avLst/>
          </a:prstGeom>
          <a:noFill/>
        </p:spPr>
        <p:txBody>
          <a:bodyPr wrap="none" lIns="91425" tIns="45713" rIns="91425" bIns="45713" rtlCol="0">
            <a:spAutoFit/>
          </a:bodyPr>
          <a:lstStyle/>
          <a:p>
            <a:r>
              <a:rPr lang="en-US" sz="2400" dirty="0">
                <a:solidFill>
                  <a:srgbClr val="C00000"/>
                </a:solidFill>
                <a:latin typeface="Comic Sans MS" pitchFamily="66" charset="0"/>
              </a:rPr>
              <a:t>When is MAP same as MLE?</a:t>
            </a:r>
          </a:p>
        </p:txBody>
      </p:sp>
      <p:sp>
        <p:nvSpPr>
          <p:cNvPr id="20" name="Rectangle 3"/>
          <p:cNvSpPr txBox="1">
            <a:spLocks noChangeArrowheads="1"/>
          </p:cNvSpPr>
          <p:nvPr/>
        </p:nvSpPr>
        <p:spPr bwMode="auto">
          <a:xfrm>
            <a:off x="457200" y="1531940"/>
            <a:ext cx="8229600" cy="4411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25" tIns="45713" rIns="91425" bIns="45713" numCol="1" anchor="t" anchorCtr="0" compatLnSpc="1">
            <a:prstTxWarp prst="textNoShape">
              <a:avLst/>
            </a:prstTxWarp>
          </a:bodyPr>
          <a:lstStyle/>
          <a:p>
            <a:pPr marL="342848" indent="-342848" eaLnBrk="0" fontAlgn="base" hangingPunct="0">
              <a:spcBef>
                <a:spcPct val="3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itchFamily="2" charset="2"/>
              <a:buChar char="l"/>
              <a:defRPr/>
            </a:pPr>
            <a:r>
              <a:rPr lang="en-US" sz="2400" kern="0" dirty="0"/>
              <a:t>Maximum Likelihood estimation (MLE)</a:t>
            </a:r>
          </a:p>
          <a:p>
            <a:pPr marL="342848" indent="-342848" eaLnBrk="0" fontAlgn="base" hangingPunct="0">
              <a:spcBef>
                <a:spcPct val="30000"/>
              </a:spcBef>
              <a:spcAft>
                <a:spcPct val="0"/>
              </a:spcAft>
              <a:buClr>
                <a:schemeClr val="tx2"/>
              </a:buClr>
              <a:buSzPct val="70000"/>
              <a:defRPr/>
            </a:pPr>
            <a:r>
              <a:rPr lang="en-US" sz="2400" kern="0" dirty="0"/>
              <a:t>	Choose value that maximizes the probability of observed data</a:t>
            </a:r>
          </a:p>
          <a:p>
            <a:pPr marL="342848" indent="-342848" eaLnBrk="0" fontAlgn="base" hangingPunct="0">
              <a:spcBef>
                <a:spcPct val="3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itchFamily="2" charset="2"/>
              <a:buChar char="l"/>
              <a:defRPr/>
            </a:pPr>
            <a:endParaRPr lang="en-US" sz="2400" kern="0" dirty="0"/>
          </a:p>
          <a:p>
            <a:pPr marL="342848" indent="-342848" eaLnBrk="0" fontAlgn="base" hangingPunct="0">
              <a:spcBef>
                <a:spcPct val="3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itchFamily="2" charset="2"/>
              <a:buChar char="l"/>
              <a:defRPr/>
            </a:pPr>
            <a:endParaRPr lang="en-US" sz="2400" kern="0" dirty="0"/>
          </a:p>
          <a:p>
            <a:pPr marL="342848" indent="-342848" eaLnBrk="0" fontAlgn="base" hangingPunct="0">
              <a:spcBef>
                <a:spcPct val="3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itchFamily="2" charset="2"/>
              <a:buChar char="l"/>
              <a:defRPr/>
            </a:pPr>
            <a:r>
              <a:rPr lang="en-US" sz="2400" kern="0" dirty="0"/>
              <a:t>Maximum </a:t>
            </a:r>
            <a:r>
              <a:rPr lang="en-US" sz="2400" i="1" kern="0" dirty="0"/>
              <a:t>a posteriori</a:t>
            </a:r>
            <a:r>
              <a:rPr lang="en-US" sz="2400" kern="0" dirty="0"/>
              <a:t> (MAP) estimation</a:t>
            </a:r>
          </a:p>
          <a:p>
            <a:pPr marL="342848" indent="-342848" eaLnBrk="0" fontAlgn="base" hangingPunct="0">
              <a:spcBef>
                <a:spcPct val="30000"/>
              </a:spcBef>
              <a:spcAft>
                <a:spcPct val="0"/>
              </a:spcAft>
              <a:buClr>
                <a:schemeClr val="tx2"/>
              </a:buClr>
              <a:buSzPct val="70000"/>
              <a:defRPr/>
            </a:pPr>
            <a:r>
              <a:rPr lang="en-US" sz="2400" kern="0" dirty="0"/>
              <a:t>	Choose value that is most probable given observed data and prior belief</a:t>
            </a:r>
          </a:p>
          <a:p>
            <a:pPr marL="342848" indent="-342848" eaLnBrk="0" fontAlgn="base" hangingPunct="0">
              <a:spcBef>
                <a:spcPct val="30000"/>
              </a:spcBef>
              <a:spcAft>
                <a:spcPct val="0"/>
              </a:spcAft>
              <a:buClr>
                <a:schemeClr val="tx2"/>
              </a:buClr>
              <a:buSzPct val="70000"/>
              <a:defRPr/>
            </a:pPr>
            <a:endParaRPr lang="en-US" sz="2400" kern="0" dirty="0"/>
          </a:p>
          <a:p>
            <a:pPr marL="342848" indent="-342848" eaLnBrk="0" fontAlgn="base" hangingPunct="0">
              <a:spcBef>
                <a:spcPct val="30000"/>
              </a:spcBef>
              <a:spcAft>
                <a:spcPct val="0"/>
              </a:spcAft>
              <a:buClr>
                <a:schemeClr val="tx2"/>
              </a:buClr>
              <a:buSzPct val="70000"/>
              <a:defRPr/>
            </a:pPr>
            <a:endParaRPr lang="en-US" sz="2400" kern="0" dirty="0"/>
          </a:p>
          <a:p>
            <a:pPr marL="342848" indent="-342848" eaLnBrk="0" fontAlgn="base" hangingPunct="0">
              <a:spcBef>
                <a:spcPct val="30000"/>
              </a:spcBef>
              <a:spcAft>
                <a:spcPct val="0"/>
              </a:spcAft>
              <a:buClr>
                <a:schemeClr val="tx2"/>
              </a:buClr>
              <a:buSzPct val="70000"/>
              <a:defRPr/>
            </a:pPr>
            <a:endParaRPr lang="en-US" sz="2400" kern="0" dirty="0"/>
          </a:p>
        </p:txBody>
      </p:sp>
    </p:spTree>
    <p:extLst>
      <p:ext uri="{BB962C8B-B14F-4D97-AF65-F5344CB8AC3E}">
        <p14:creationId xmlns:p14="http://schemas.microsoft.com/office/powerpoint/2010/main" val="126843681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Bayesians vs. </a:t>
            </a:r>
            <a:r>
              <a:rPr lang="en-US" dirty="0" err="1" smtClean="0"/>
              <a:t>Frequentists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8D0CB8-6FBF-4962-B578-A320F47C1A78}" type="slidenum">
              <a:rPr lang="en-US" smtClean="0"/>
              <a:pPr/>
              <a:t>109</a:t>
            </a:fld>
            <a:endParaRPr 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90800" y="1905000"/>
            <a:ext cx="3814762" cy="3814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Oval Callout 5"/>
          <p:cNvSpPr/>
          <p:nvPr/>
        </p:nvSpPr>
        <p:spPr>
          <a:xfrm flipH="1">
            <a:off x="152400" y="1447800"/>
            <a:ext cx="2286000" cy="1981200"/>
          </a:xfrm>
          <a:prstGeom prst="wedgeEllipseCallout">
            <a:avLst>
              <a:gd name="adj1" fmla="val -80598"/>
              <a:gd name="adj2" fmla="val 39151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5" tIns="45713" rIns="91425" bIns="45713" rtlCol="0" anchor="ctr"/>
          <a:lstStyle/>
          <a:p>
            <a:pPr algn="ctr"/>
            <a:r>
              <a:rPr lang="en-US" sz="2400" dirty="0"/>
              <a:t>You are no good when sample is small</a:t>
            </a:r>
          </a:p>
        </p:txBody>
      </p:sp>
      <p:sp>
        <p:nvSpPr>
          <p:cNvPr id="7" name="Oval Callout 6"/>
          <p:cNvSpPr/>
          <p:nvPr/>
        </p:nvSpPr>
        <p:spPr>
          <a:xfrm>
            <a:off x="6553200" y="2590800"/>
            <a:ext cx="2286000" cy="1981200"/>
          </a:xfrm>
          <a:prstGeom prst="wedgeEllipseCallout">
            <a:avLst>
              <a:gd name="adj1" fmla="val -80598"/>
              <a:gd name="adj2" fmla="val 39151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5" tIns="45713" rIns="91425" bIns="45713" rtlCol="0" anchor="ctr"/>
          <a:lstStyle/>
          <a:p>
            <a:pPr algn="ctr"/>
            <a:r>
              <a:rPr lang="en-US" sz="2400" dirty="0"/>
              <a:t>You give a different answer for different priors</a:t>
            </a:r>
          </a:p>
        </p:txBody>
      </p:sp>
    </p:spTree>
    <p:extLst>
      <p:ext uri="{BB962C8B-B14F-4D97-AF65-F5344CB8AC3E}">
        <p14:creationId xmlns:p14="http://schemas.microsoft.com/office/powerpoint/2010/main" val="229824123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Recitations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u="sng" dirty="0"/>
              <a:t>Strongly recommended</a:t>
            </a:r>
          </a:p>
          <a:p>
            <a:pPr lvl="1"/>
            <a:r>
              <a:rPr lang="en-US" sz="2400" dirty="0"/>
              <a:t>Brush up pre-requisites</a:t>
            </a:r>
          </a:p>
          <a:p>
            <a:pPr lvl="1"/>
            <a:r>
              <a:rPr lang="en-US" sz="2400" dirty="0"/>
              <a:t>Review material (difficult topics, clear misunderstandings, extra new topics)</a:t>
            </a:r>
          </a:p>
          <a:p>
            <a:pPr lvl="1"/>
            <a:r>
              <a:rPr lang="en-US" sz="2400" dirty="0"/>
              <a:t>Ask </a:t>
            </a:r>
            <a:r>
              <a:rPr lang="en-US" sz="2400" dirty="0" smtClean="0"/>
              <a:t>questions</a:t>
            </a:r>
          </a:p>
          <a:p>
            <a:pPr marL="457129" lvl="1" indent="0">
              <a:buNone/>
            </a:pPr>
            <a:endParaRPr lang="en-US" dirty="0"/>
          </a:p>
          <a:p>
            <a:r>
              <a:rPr lang="en-US" sz="2400" dirty="0" smtClean="0"/>
              <a:t>1</a:t>
            </a:r>
            <a:r>
              <a:rPr lang="en-US" sz="2400" baseline="30000" dirty="0" smtClean="0"/>
              <a:t>st</a:t>
            </a:r>
            <a:r>
              <a:rPr lang="en-US" sz="2400" dirty="0" smtClean="0"/>
              <a:t> Probability Review - </a:t>
            </a:r>
            <a:r>
              <a:rPr lang="en-US" sz="2400" b="1" dirty="0" smtClean="0"/>
              <a:t>TOMORROW</a:t>
            </a:r>
          </a:p>
          <a:p>
            <a:pPr marL="0" indent="0">
              <a:buNone/>
            </a:pPr>
            <a:r>
              <a:rPr lang="en-US" sz="2400" dirty="0" smtClean="0"/>
              <a:t>	by Kirstin </a:t>
            </a:r>
            <a:r>
              <a:rPr lang="en-US" sz="2400" dirty="0"/>
              <a:t>Early</a:t>
            </a:r>
          </a:p>
          <a:p>
            <a:pPr marL="0" indent="0">
              <a:buNone/>
            </a:pPr>
            <a:r>
              <a:rPr lang="en-US" sz="2400" dirty="0"/>
              <a:t>	</a:t>
            </a:r>
            <a:r>
              <a:rPr lang="en-US" sz="2400" dirty="0" smtClean="0"/>
              <a:t>Wed </a:t>
            </a:r>
            <a:r>
              <a:rPr lang="en-US" sz="2400" dirty="0"/>
              <a:t>Jan 13 6:30-7:30 pm GHC </a:t>
            </a:r>
            <a:r>
              <a:rPr lang="en-US" sz="2400" dirty="0" smtClean="0"/>
              <a:t>4303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8D0CB8-6FBF-4962-B578-A320F47C1A78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82141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Food for thought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/>
              <a:t>What is the likelihood and MLE for multi-class problem? What about conjugate prior and MAP?</a:t>
            </a:r>
          </a:p>
          <a:p>
            <a:pPr marL="0" lvl="1" indent="0">
              <a:buNone/>
            </a:pPr>
            <a:r>
              <a:rPr lang="en-US" sz="2400" dirty="0"/>
              <a:t>	Likelihood is Multinomial(</a:t>
            </a:r>
            <a:r>
              <a:rPr lang="en-US" sz="2400" dirty="0">
                <a:latin typeface="Symbol" pitchFamily="18" charset="2"/>
              </a:rPr>
              <a:t>q = {q</a:t>
            </a:r>
            <a:r>
              <a:rPr lang="en-US" sz="2400" baseline="-25000" dirty="0">
                <a:latin typeface="Symbol" pitchFamily="18" charset="2"/>
              </a:rPr>
              <a:t>1</a:t>
            </a:r>
            <a:r>
              <a:rPr lang="en-US" sz="2400" dirty="0">
                <a:latin typeface="Symbol" pitchFamily="18" charset="2"/>
              </a:rPr>
              <a:t>, q</a:t>
            </a:r>
            <a:r>
              <a:rPr lang="en-US" sz="2400" baseline="-25000" dirty="0">
                <a:latin typeface="Symbol" pitchFamily="18" charset="2"/>
              </a:rPr>
              <a:t>2</a:t>
            </a:r>
            <a:r>
              <a:rPr lang="en-US" sz="2400" dirty="0">
                <a:latin typeface="Symbol" pitchFamily="18" charset="2"/>
              </a:rPr>
              <a:t>, </a:t>
            </a:r>
            <a:r>
              <a:rPr lang="en-US" sz="2400" dirty="0"/>
              <a:t>… , </a:t>
            </a:r>
            <a:r>
              <a:rPr lang="en-US" sz="2400" dirty="0" err="1">
                <a:latin typeface="Symbol" pitchFamily="18" charset="2"/>
              </a:rPr>
              <a:t>q</a:t>
            </a:r>
            <a:r>
              <a:rPr lang="en-US" sz="2400" baseline="-25000" dirty="0" err="1"/>
              <a:t>k</a:t>
            </a:r>
            <a:r>
              <a:rPr lang="en-US" sz="2400" dirty="0"/>
              <a:t>})</a:t>
            </a:r>
            <a:endParaRPr lang="en-US" sz="2400" dirty="0">
              <a:latin typeface="Symbol" pitchFamily="18" charset="2"/>
            </a:endParaRPr>
          </a:p>
          <a:p>
            <a:pPr marL="0" indent="0">
              <a:buNone/>
            </a:pPr>
            <a:r>
              <a:rPr lang="en-US" sz="2400" dirty="0"/>
              <a:t>	Conjugate Prior is </a:t>
            </a:r>
            <a:r>
              <a:rPr lang="en-US" sz="2400" dirty="0" err="1"/>
              <a:t>Dirichlet</a:t>
            </a:r>
            <a:r>
              <a:rPr lang="en-US" sz="2400" dirty="0"/>
              <a:t> distribution</a:t>
            </a:r>
          </a:p>
          <a:p>
            <a:pPr marL="0" indent="0">
              <a:buNone/>
            </a:pPr>
            <a:endParaRPr lang="en-US" sz="2400" dirty="0"/>
          </a:p>
          <a:p>
            <a:r>
              <a:rPr lang="en-US" sz="2400" dirty="0"/>
              <a:t>What is the conjugate prior and MAP estimate for Gaussian distribution?</a:t>
            </a:r>
          </a:p>
          <a:p>
            <a:pPr marL="0" indent="0">
              <a:buNone/>
            </a:pPr>
            <a:r>
              <a:rPr lang="en-US" sz="2400" dirty="0"/>
              <a:t>	Conjugate prior for mean – Gaussian</a:t>
            </a:r>
          </a:p>
          <a:p>
            <a:pPr marL="0" indent="0">
              <a:buNone/>
            </a:pPr>
            <a:r>
              <a:rPr lang="en-US" sz="2400" dirty="0"/>
              <a:t>	Conjugate prior for variance - </a:t>
            </a:r>
            <a:r>
              <a:rPr lang="en-US" sz="2400" dirty="0" err="1"/>
              <a:t>Wishart</a:t>
            </a:r>
            <a:endParaRPr lang="en-US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8D0CB8-6FBF-4962-B578-A320F47C1A78}" type="slidenum">
              <a:rPr lang="en-US" smtClean="0"/>
              <a:pPr/>
              <a:t>110</a:t>
            </a:fld>
            <a:endParaRPr lang="en-US"/>
          </a:p>
        </p:txBody>
      </p:sp>
      <p:pic>
        <p:nvPicPr>
          <p:cNvPr id="5" name="Picture 13" descr="Dice"/>
          <p:cNvPicPr>
            <a:picLocks noChangeAspect="1" noChangeArrowheads="1"/>
          </p:cNvPicPr>
          <p:nvPr/>
        </p:nvPicPr>
        <p:blipFill>
          <a:blip r:embed="rId4" cstate="print"/>
          <a:srcRect l="45454" t="18182" b="27273"/>
          <a:stretch>
            <a:fillRect/>
          </a:stretch>
        </p:blipFill>
        <p:spPr bwMode="auto">
          <a:xfrm>
            <a:off x="7391400" y="2089327"/>
            <a:ext cx="1524000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5"/>
          <p:cNvSpPr/>
          <p:nvPr/>
        </p:nvSpPr>
        <p:spPr>
          <a:xfrm rot="19249760">
            <a:off x="7054219" y="2873464"/>
            <a:ext cx="609600" cy="838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5" tIns="45713" rIns="91425" bIns="45713" rtlCol="0" anchor="ctr"/>
          <a:lstStyle/>
          <a:p>
            <a:pPr algn="ctr"/>
            <a:endParaRPr lang="en-US"/>
          </a:p>
        </p:txBody>
      </p:sp>
      <p:pic>
        <p:nvPicPr>
          <p:cNvPr id="7" name="Picture 6" descr="txp_fig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90600" y="5683348"/>
            <a:ext cx="3276600" cy="6805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Picture 7" descr="txp_fig"/>
          <p:cNvPicPr>
            <a:picLocks noChangeAspect="1"/>
          </p:cNvPicPr>
          <p:nvPr>
            <p:custDataLst>
              <p:tags r:id="rId2"/>
            </p:custDataLst>
          </p:nvPr>
        </p:nvPicPr>
        <p:blipFill rotWithShape="1">
          <a:blip r:embed="rId6" cstate="print"/>
          <a:srcRect t="47075"/>
          <a:stretch/>
        </p:blipFill>
        <p:spPr bwMode="auto">
          <a:xfrm>
            <a:off x="4724400" y="5458529"/>
            <a:ext cx="3657600" cy="1031839"/>
          </a:xfrm>
          <a:prstGeom prst="rect">
            <a:avLst/>
          </a:prstGeom>
          <a:noFill/>
          <a:ln/>
          <a:effectLst/>
        </p:spPr>
      </p:pic>
    </p:spTree>
    <p:extLst>
      <p:ext uri="{BB962C8B-B14F-4D97-AF65-F5344CB8AC3E}">
        <p14:creationId xmlns:p14="http://schemas.microsoft.com/office/powerpoint/2010/main" val="249210013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8D0CB8-6FBF-4962-B578-A320F47C1A78}" type="slidenum">
              <a:rPr lang="en-US" smtClean="0"/>
              <a:pPr/>
              <a:t>111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6756467"/>
      </p:ext>
    </p:extLst>
  </p:cSld>
  <p:clrMapOvr>
    <a:masterClrMapping/>
  </p:clrMapOvr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MLE-MAP, Case study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8D0CB8-6FBF-4962-B578-A320F47C1A78}" type="slidenum">
              <a:rPr lang="en-US" smtClean="0"/>
              <a:pPr/>
              <a:t>112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362748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8D0CB8-6FBF-4962-B578-A320F47C1A78}" type="slidenum">
              <a:rPr lang="en-US" smtClean="0"/>
              <a:pPr/>
              <a:t>113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6066916"/>
      </p:ext>
    </p:extLst>
  </p:cSld>
  <p:clrMapOvr>
    <a:masterClrMapping/>
  </p:clrMapOvr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Decision Boundary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solidFill>
            <a:srgbClr val="FFFF00"/>
          </a:solidFill>
        </p:spPr>
        <p:txBody>
          <a:bodyPr/>
          <a:lstStyle/>
          <a:p>
            <a:r>
              <a:rPr lang="en-US" dirty="0" smtClean="0"/>
              <a:t>2-class only?</a:t>
            </a:r>
          </a:p>
          <a:p>
            <a:r>
              <a:rPr lang="en-US" dirty="0" smtClean="0"/>
              <a:t>X: P(Y= 1|X) = P()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8D0CB8-6FBF-4962-B578-A320F47C1A78}" type="slidenum">
              <a:rPr lang="en-US" smtClean="0"/>
              <a:pPr/>
              <a:t>114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606130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C00000"/>
                </a:solidFill>
              </a:rPr>
              <a:t>Example Decision Boundaries</a:t>
            </a:r>
            <a:endParaRPr lang="en-US" b="1" dirty="0">
              <a:solidFill>
                <a:srgbClr val="C0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dirty="0"/>
              <a:t>Gaussian class conditional densities  </a:t>
            </a:r>
            <a:r>
              <a:rPr lang="en-US" sz="2000" dirty="0"/>
              <a:t>(1-dimension/feature)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8D0CB8-6FBF-4962-B578-A320F47C1A78}" type="slidenum">
              <a:rPr lang="en-US" smtClean="0"/>
              <a:pPr/>
              <a:t>115</a:t>
            </a:fld>
            <a:endParaRPr lang="en-US"/>
          </a:p>
        </p:txBody>
      </p:sp>
      <p:grpSp>
        <p:nvGrpSpPr>
          <p:cNvPr id="7" name="Group 302"/>
          <p:cNvGrpSpPr>
            <a:grpSpLocks/>
          </p:cNvGrpSpPr>
          <p:nvPr/>
        </p:nvGrpSpPr>
        <p:grpSpPr bwMode="auto">
          <a:xfrm>
            <a:off x="3087197" y="5759376"/>
            <a:ext cx="3276600" cy="152400"/>
            <a:chOff x="1872" y="2890"/>
            <a:chExt cx="2064" cy="4645236"/>
          </a:xfrm>
        </p:grpSpPr>
        <p:sp>
          <p:nvSpPr>
            <p:cNvPr id="19" name="Line 303"/>
            <p:cNvSpPr>
              <a:spLocks noChangeShapeType="1"/>
            </p:cNvSpPr>
            <p:nvPr/>
          </p:nvSpPr>
          <p:spPr bwMode="auto">
            <a:xfrm>
              <a:off x="1872" y="4648126"/>
              <a:ext cx="1056" cy="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0" name="Line 304"/>
            <p:cNvSpPr>
              <a:spLocks noChangeShapeType="1"/>
            </p:cNvSpPr>
            <p:nvPr/>
          </p:nvSpPr>
          <p:spPr bwMode="auto">
            <a:xfrm>
              <a:off x="2928" y="4648126"/>
              <a:ext cx="1008" cy="0"/>
            </a:xfrm>
            <a:prstGeom prst="line">
              <a:avLst/>
            </a:prstGeom>
            <a:noFill/>
            <a:ln w="38100">
              <a:solidFill>
                <a:srgbClr val="00B05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1" name="Line 305"/>
            <p:cNvSpPr>
              <a:spLocks noChangeShapeType="1"/>
            </p:cNvSpPr>
            <p:nvPr/>
          </p:nvSpPr>
          <p:spPr bwMode="auto">
            <a:xfrm>
              <a:off x="2928" y="2890"/>
              <a:ext cx="0" cy="96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8" name="Freeform 309"/>
          <p:cNvSpPr>
            <a:spLocks/>
          </p:cNvSpPr>
          <p:nvPr/>
        </p:nvSpPr>
        <p:spPr bwMode="auto">
          <a:xfrm>
            <a:off x="3107835" y="3962403"/>
            <a:ext cx="2000250" cy="1809751"/>
          </a:xfrm>
          <a:custGeom>
            <a:avLst/>
            <a:gdLst/>
            <a:ahLst/>
            <a:cxnLst>
              <a:cxn ang="0">
                <a:pos x="0" y="1140"/>
              </a:cxn>
              <a:cxn ang="0">
                <a:pos x="177" y="1031"/>
              </a:cxn>
              <a:cxn ang="0">
                <a:pos x="354" y="633"/>
              </a:cxn>
              <a:cxn ang="0">
                <a:pos x="487" y="127"/>
              </a:cxn>
              <a:cxn ang="0">
                <a:pos x="619" y="18"/>
              </a:cxn>
              <a:cxn ang="0">
                <a:pos x="752" y="235"/>
              </a:cxn>
              <a:cxn ang="0">
                <a:pos x="978" y="764"/>
              </a:cxn>
              <a:cxn ang="0">
                <a:pos x="1260" y="1127"/>
              </a:cxn>
            </a:cxnLst>
            <a:rect l="0" t="0" r="r" b="b"/>
            <a:pathLst>
              <a:path w="1260" h="1140">
                <a:moveTo>
                  <a:pt x="0" y="1140"/>
                </a:moveTo>
                <a:cubicBezTo>
                  <a:pt x="59" y="1128"/>
                  <a:pt x="118" y="1116"/>
                  <a:pt x="177" y="1031"/>
                </a:cubicBezTo>
                <a:cubicBezTo>
                  <a:pt x="236" y="947"/>
                  <a:pt x="302" y="784"/>
                  <a:pt x="354" y="633"/>
                </a:cubicBezTo>
                <a:cubicBezTo>
                  <a:pt x="405" y="482"/>
                  <a:pt x="442" y="229"/>
                  <a:pt x="487" y="127"/>
                </a:cubicBezTo>
                <a:cubicBezTo>
                  <a:pt x="531" y="24"/>
                  <a:pt x="575" y="0"/>
                  <a:pt x="619" y="18"/>
                </a:cubicBezTo>
                <a:cubicBezTo>
                  <a:pt x="664" y="36"/>
                  <a:pt x="692" y="111"/>
                  <a:pt x="752" y="235"/>
                </a:cubicBezTo>
                <a:cubicBezTo>
                  <a:pt x="812" y="359"/>
                  <a:pt x="893" y="615"/>
                  <a:pt x="978" y="764"/>
                </a:cubicBezTo>
                <a:cubicBezTo>
                  <a:pt x="1063" y="913"/>
                  <a:pt x="1201" y="1052"/>
                  <a:pt x="1260" y="1127"/>
                </a:cubicBezTo>
              </a:path>
            </a:pathLst>
          </a:custGeom>
          <a:noFill/>
          <a:ln w="19050" cap="flat">
            <a:solidFill>
              <a:srgbClr val="FF0000"/>
            </a:solidFill>
            <a:prstDash val="solid"/>
            <a:round/>
            <a:headEnd/>
            <a:tailEnd/>
          </a:ln>
          <a:effectLst/>
        </p:spPr>
        <p:txBody>
          <a:bodyPr lIns="91425" tIns="45713" rIns="91425" bIns="45713"/>
          <a:lstStyle/>
          <a:p>
            <a:endParaRPr lang="en-US"/>
          </a:p>
        </p:txBody>
      </p:sp>
      <p:sp>
        <p:nvSpPr>
          <p:cNvPr id="9" name="Freeform 311"/>
          <p:cNvSpPr>
            <a:spLocks/>
          </p:cNvSpPr>
          <p:nvPr/>
        </p:nvSpPr>
        <p:spPr bwMode="auto">
          <a:xfrm>
            <a:off x="4506427" y="4389439"/>
            <a:ext cx="1878013" cy="1384300"/>
          </a:xfrm>
          <a:custGeom>
            <a:avLst/>
            <a:gdLst/>
            <a:ahLst/>
            <a:cxnLst>
              <a:cxn ang="0">
                <a:pos x="0" y="857"/>
              </a:cxn>
              <a:cxn ang="0">
                <a:pos x="288" y="456"/>
              </a:cxn>
              <a:cxn ang="0">
                <a:pos x="435" y="126"/>
              </a:cxn>
              <a:cxn ang="0">
                <a:pos x="560" y="1"/>
              </a:cxn>
              <a:cxn ang="0">
                <a:pos x="679" y="132"/>
              </a:cxn>
              <a:cxn ang="0">
                <a:pos x="962" y="727"/>
              </a:cxn>
              <a:cxn ang="0">
                <a:pos x="1183" y="872"/>
              </a:cxn>
            </a:cxnLst>
            <a:rect l="0" t="0" r="r" b="b"/>
            <a:pathLst>
              <a:path w="1183" h="872">
                <a:moveTo>
                  <a:pt x="0" y="857"/>
                </a:moveTo>
                <a:cubicBezTo>
                  <a:pt x="48" y="789"/>
                  <a:pt x="216" y="578"/>
                  <a:pt x="288" y="456"/>
                </a:cubicBezTo>
                <a:cubicBezTo>
                  <a:pt x="360" y="334"/>
                  <a:pt x="390" y="202"/>
                  <a:pt x="435" y="126"/>
                </a:cubicBezTo>
                <a:cubicBezTo>
                  <a:pt x="480" y="50"/>
                  <a:pt x="519" y="0"/>
                  <a:pt x="560" y="1"/>
                </a:cubicBezTo>
                <a:cubicBezTo>
                  <a:pt x="601" y="2"/>
                  <a:pt x="612" y="11"/>
                  <a:pt x="679" y="132"/>
                </a:cubicBezTo>
                <a:cubicBezTo>
                  <a:pt x="746" y="253"/>
                  <a:pt x="878" y="604"/>
                  <a:pt x="962" y="727"/>
                </a:cubicBezTo>
                <a:cubicBezTo>
                  <a:pt x="1046" y="850"/>
                  <a:pt x="1146" y="848"/>
                  <a:pt x="1183" y="872"/>
                </a:cubicBezTo>
              </a:path>
            </a:pathLst>
          </a:custGeom>
          <a:noFill/>
          <a:ln w="19050" cap="flat">
            <a:solidFill>
              <a:srgbClr val="00B050"/>
            </a:solidFill>
            <a:prstDash val="solid"/>
            <a:round/>
            <a:headEnd/>
            <a:tailEnd/>
          </a:ln>
          <a:effectLst/>
        </p:spPr>
        <p:txBody>
          <a:bodyPr lIns="91425" tIns="45713" rIns="91425" bIns="45713"/>
          <a:lstStyle/>
          <a:p>
            <a:endParaRPr lang="en-US"/>
          </a:p>
        </p:txBody>
      </p:sp>
      <p:pic>
        <p:nvPicPr>
          <p:cNvPr id="23" name="Picture 22" descr="txp_fig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 cstate="print"/>
          <a:stretch>
            <a:fillRect/>
          </a:stretch>
        </p:blipFill>
        <p:spPr bwMode="auto">
          <a:xfrm>
            <a:off x="1764214" y="4235381"/>
            <a:ext cx="1817186" cy="238321"/>
          </a:xfrm>
          <a:prstGeom prst="rect">
            <a:avLst/>
          </a:prstGeom>
          <a:noFill/>
          <a:ln/>
          <a:effectLst/>
        </p:spPr>
      </p:pic>
      <p:sp>
        <p:nvSpPr>
          <p:cNvPr id="15" name="Rectangle 14"/>
          <p:cNvSpPr/>
          <p:nvPr/>
        </p:nvSpPr>
        <p:spPr bwMode="auto">
          <a:xfrm>
            <a:off x="3320873" y="4224492"/>
            <a:ext cx="152400" cy="228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5" tIns="45713" rIns="91425" bIns="45713" rtlCol="0" anchor="ctr"/>
          <a:lstStyle/>
          <a:p>
            <a:pPr algn="ctr"/>
            <a:endParaRPr lang="en-US"/>
          </a:p>
        </p:txBody>
      </p:sp>
      <p:sp>
        <p:nvSpPr>
          <p:cNvPr id="16" name="Oval 314"/>
          <p:cNvSpPr>
            <a:spLocks noChangeArrowheads="1"/>
          </p:cNvSpPr>
          <p:nvPr/>
        </p:nvSpPr>
        <p:spPr bwMode="auto">
          <a:xfrm>
            <a:off x="3364415" y="4311576"/>
            <a:ext cx="76200" cy="76200"/>
          </a:xfrm>
          <a:prstGeom prst="ellipse">
            <a:avLst/>
          </a:prstGeom>
          <a:solidFill>
            <a:srgbClr val="FF0000"/>
          </a:solidFill>
          <a:ln w="9525">
            <a:noFill/>
            <a:round/>
            <a:headEnd/>
            <a:tailEnd/>
          </a:ln>
          <a:effectLst/>
        </p:spPr>
        <p:txBody>
          <a:bodyPr wrap="none" lIns="91425" tIns="45713" rIns="91425" bIns="45713" anchor="ctr"/>
          <a:lstStyle/>
          <a:p>
            <a:endParaRPr lang="en-US"/>
          </a:p>
        </p:txBody>
      </p:sp>
      <p:sp>
        <p:nvSpPr>
          <p:cNvPr id="22" name="Line 305"/>
          <p:cNvSpPr>
            <a:spLocks noChangeShapeType="1"/>
          </p:cNvSpPr>
          <p:nvPr/>
        </p:nvSpPr>
        <p:spPr bwMode="auto">
          <a:xfrm>
            <a:off x="4768670" y="5835577"/>
            <a:ext cx="0" cy="1524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</p:spPr>
        <p:txBody>
          <a:bodyPr lIns="91425" tIns="45713" rIns="91425" bIns="45713"/>
          <a:lstStyle/>
          <a:p>
            <a:endParaRPr lang="en-US"/>
          </a:p>
        </p:txBody>
      </p:sp>
      <p:pic>
        <p:nvPicPr>
          <p:cNvPr id="24" name="Picture 23" descr="txp_fig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8" cstate="print"/>
          <a:stretch>
            <a:fillRect/>
          </a:stretch>
        </p:blipFill>
        <p:spPr bwMode="auto">
          <a:xfrm>
            <a:off x="6717214" y="4311581"/>
            <a:ext cx="1817186" cy="238321"/>
          </a:xfrm>
          <a:prstGeom prst="rect">
            <a:avLst/>
          </a:prstGeom>
          <a:noFill/>
          <a:ln/>
          <a:effectLst/>
        </p:spPr>
      </p:pic>
      <p:sp>
        <p:nvSpPr>
          <p:cNvPr id="13" name="Rectangle 12"/>
          <p:cNvSpPr/>
          <p:nvPr/>
        </p:nvSpPr>
        <p:spPr bwMode="auto">
          <a:xfrm>
            <a:off x="8284756" y="4289804"/>
            <a:ext cx="152400" cy="228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5" tIns="45713" rIns="91425" bIns="45713" rtlCol="0" anchor="ctr"/>
          <a:lstStyle/>
          <a:p>
            <a:pPr algn="ctr"/>
            <a:endParaRPr lang="en-US"/>
          </a:p>
        </p:txBody>
      </p:sp>
      <p:sp>
        <p:nvSpPr>
          <p:cNvPr id="14" name="Oval 319"/>
          <p:cNvSpPr>
            <a:spLocks noChangeArrowheads="1"/>
          </p:cNvSpPr>
          <p:nvPr/>
        </p:nvSpPr>
        <p:spPr bwMode="auto">
          <a:xfrm>
            <a:off x="8354558" y="4376515"/>
            <a:ext cx="76200" cy="76200"/>
          </a:xfrm>
          <a:prstGeom prst="ellipse">
            <a:avLst/>
          </a:prstGeom>
          <a:solidFill>
            <a:srgbClr val="339966"/>
          </a:solidFill>
          <a:ln w="9525">
            <a:noFill/>
            <a:round/>
            <a:headEnd/>
            <a:tailEnd/>
          </a:ln>
          <a:effectLst/>
        </p:spPr>
        <p:txBody>
          <a:bodyPr wrap="none" lIns="91425" tIns="45713" rIns="91425" bIns="45713" anchor="ctr"/>
          <a:lstStyle/>
          <a:p>
            <a:endParaRPr lang="en-US"/>
          </a:p>
        </p:txBody>
      </p:sp>
      <p:pic>
        <p:nvPicPr>
          <p:cNvPr id="39" name="Picture 38" descr="txp_fig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9" cstate="print"/>
          <a:stretch>
            <a:fillRect/>
          </a:stretch>
        </p:blipFill>
        <p:spPr bwMode="auto">
          <a:xfrm>
            <a:off x="2054428" y="2362202"/>
            <a:ext cx="4988200" cy="721252"/>
          </a:xfrm>
          <a:prstGeom prst="rect">
            <a:avLst/>
          </a:prstGeom>
          <a:noFill/>
          <a:ln/>
          <a:effectLst/>
        </p:spPr>
      </p:pic>
      <p:cxnSp>
        <p:nvCxnSpPr>
          <p:cNvPr id="29" name="Elbow Connector 28"/>
          <p:cNvCxnSpPr/>
          <p:nvPr/>
        </p:nvCxnSpPr>
        <p:spPr>
          <a:xfrm>
            <a:off x="4778829" y="6063343"/>
            <a:ext cx="533400" cy="457200"/>
          </a:xfrm>
          <a:prstGeom prst="bentConnector3">
            <a:avLst>
              <a:gd name="adj1" fmla="val -1020"/>
            </a:avLst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/>
          <p:cNvSpPr txBox="1"/>
          <p:nvPr/>
        </p:nvSpPr>
        <p:spPr>
          <a:xfrm>
            <a:off x="5410200" y="6324600"/>
            <a:ext cx="2362200" cy="400110"/>
          </a:xfrm>
          <a:prstGeom prst="rect">
            <a:avLst/>
          </a:prstGeom>
          <a:noFill/>
        </p:spPr>
        <p:txBody>
          <a:bodyPr wrap="square" lIns="91425" tIns="45713" rIns="91425" bIns="45713" rtlCol="0">
            <a:spAutoFit/>
          </a:bodyPr>
          <a:lstStyle/>
          <a:p>
            <a:r>
              <a:rPr lang="en-US" sz="2000" b="1" dirty="0">
                <a:solidFill>
                  <a:srgbClr val="C00000"/>
                </a:solidFill>
              </a:rPr>
              <a:t>Decision Boundary</a:t>
            </a:r>
          </a:p>
        </p:txBody>
      </p:sp>
      <p:pic>
        <p:nvPicPr>
          <p:cNvPr id="33" name="Picture 32" descr="txp_fig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0" cstate="print"/>
          <a:stretch>
            <a:fillRect/>
          </a:stretch>
        </p:blipFill>
        <p:spPr bwMode="auto">
          <a:xfrm>
            <a:off x="685805" y="4223663"/>
            <a:ext cx="1051035" cy="224835"/>
          </a:xfrm>
          <a:prstGeom prst="rect">
            <a:avLst/>
          </a:prstGeom>
          <a:noFill/>
          <a:ln/>
          <a:effectLst/>
        </p:spPr>
      </p:pic>
      <p:sp>
        <p:nvSpPr>
          <p:cNvPr id="34" name="Rectangle 33"/>
          <p:cNvSpPr/>
          <p:nvPr/>
        </p:nvSpPr>
        <p:spPr bwMode="auto">
          <a:xfrm>
            <a:off x="1491343" y="4223659"/>
            <a:ext cx="152400" cy="228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5" tIns="45713" rIns="91425" bIns="45713" rtlCol="0" anchor="ctr"/>
          <a:lstStyle/>
          <a:p>
            <a:pPr algn="ctr"/>
            <a:endParaRPr lang="en-US"/>
          </a:p>
        </p:txBody>
      </p:sp>
      <p:sp>
        <p:nvSpPr>
          <p:cNvPr id="35" name="Oval 314"/>
          <p:cNvSpPr>
            <a:spLocks noChangeArrowheads="1"/>
          </p:cNvSpPr>
          <p:nvPr/>
        </p:nvSpPr>
        <p:spPr bwMode="auto">
          <a:xfrm>
            <a:off x="1534884" y="4310744"/>
            <a:ext cx="76200" cy="76200"/>
          </a:xfrm>
          <a:prstGeom prst="ellipse">
            <a:avLst/>
          </a:prstGeom>
          <a:solidFill>
            <a:srgbClr val="FF0000"/>
          </a:solidFill>
          <a:ln w="9525">
            <a:noFill/>
            <a:round/>
            <a:headEnd/>
            <a:tailEnd/>
          </a:ln>
          <a:effectLst/>
        </p:spPr>
        <p:txBody>
          <a:bodyPr wrap="none" lIns="91425" tIns="45713" rIns="91425" bIns="45713" anchor="ctr"/>
          <a:lstStyle/>
          <a:p>
            <a:endParaRPr lang="en-US"/>
          </a:p>
        </p:txBody>
      </p:sp>
      <p:pic>
        <p:nvPicPr>
          <p:cNvPr id="36" name="Picture 35" descr="txp_fig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0" cstate="print"/>
          <a:stretch>
            <a:fillRect/>
          </a:stretch>
        </p:blipFill>
        <p:spPr bwMode="auto">
          <a:xfrm>
            <a:off x="5617035" y="4321632"/>
            <a:ext cx="1051035" cy="224835"/>
          </a:xfrm>
          <a:prstGeom prst="rect">
            <a:avLst/>
          </a:prstGeom>
          <a:noFill/>
          <a:ln/>
          <a:effectLst/>
        </p:spPr>
      </p:pic>
      <p:sp>
        <p:nvSpPr>
          <p:cNvPr id="37" name="Rectangle 36"/>
          <p:cNvSpPr/>
          <p:nvPr/>
        </p:nvSpPr>
        <p:spPr bwMode="auto">
          <a:xfrm>
            <a:off x="6400800" y="4321628"/>
            <a:ext cx="152400" cy="228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5" tIns="45713" rIns="91425" bIns="45713" rtlCol="0" anchor="ctr"/>
          <a:lstStyle/>
          <a:p>
            <a:pPr algn="ctr"/>
            <a:endParaRPr lang="en-US"/>
          </a:p>
        </p:txBody>
      </p:sp>
      <p:sp>
        <p:nvSpPr>
          <p:cNvPr id="38" name="Oval 319"/>
          <p:cNvSpPr>
            <a:spLocks noChangeArrowheads="1"/>
          </p:cNvSpPr>
          <p:nvPr/>
        </p:nvSpPr>
        <p:spPr bwMode="auto">
          <a:xfrm>
            <a:off x="6470602" y="4408339"/>
            <a:ext cx="76200" cy="76200"/>
          </a:xfrm>
          <a:prstGeom prst="ellipse">
            <a:avLst/>
          </a:prstGeom>
          <a:solidFill>
            <a:srgbClr val="339966"/>
          </a:solidFill>
          <a:ln w="9525">
            <a:noFill/>
            <a:round/>
            <a:headEnd/>
            <a:tailEnd/>
          </a:ln>
          <a:effectLst/>
        </p:spPr>
        <p:txBody>
          <a:bodyPr wrap="none" lIns="91425" tIns="45713" rIns="91425" bIns="45713" anchor="ctr"/>
          <a:lstStyle/>
          <a:p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685807" y="3348340"/>
            <a:ext cx="4387439" cy="461665"/>
          </a:xfrm>
          <a:prstGeom prst="rect">
            <a:avLst/>
          </a:prstGeom>
          <a:noFill/>
        </p:spPr>
        <p:txBody>
          <a:bodyPr wrap="none" lIns="91425" tIns="45713" rIns="91425" bIns="45713" rtlCol="0">
            <a:spAutoFit/>
          </a:bodyPr>
          <a:lstStyle/>
          <a:p>
            <a:r>
              <a:rPr lang="en-US" sz="2400" dirty="0"/>
              <a:t>Binary Classification – two classes</a:t>
            </a:r>
          </a:p>
        </p:txBody>
      </p:sp>
    </p:spTree>
    <p:extLst>
      <p:ext uri="{BB962C8B-B14F-4D97-AF65-F5344CB8AC3E}">
        <p14:creationId xmlns:p14="http://schemas.microsoft.com/office/powerpoint/2010/main" val="242065637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C00000"/>
                </a:solidFill>
              </a:rPr>
              <a:t>Example Decision Boundaries</a:t>
            </a:r>
            <a:endParaRPr lang="en-US" b="1" dirty="0">
              <a:solidFill>
                <a:srgbClr val="C0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dirty="0"/>
              <a:t>Gaussian class conditional densities</a:t>
            </a:r>
            <a:r>
              <a:rPr lang="en-US" sz="2000" dirty="0"/>
              <a:t> (2-dimensions/features)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8D0CB8-6FBF-4962-B578-A320F47C1A78}" type="slidenum">
              <a:rPr lang="en-US" smtClean="0"/>
              <a:pPr/>
              <a:t>116</a:t>
            </a:fld>
            <a:endParaRPr lang="en-US"/>
          </a:p>
        </p:txBody>
      </p:sp>
      <p:pic>
        <p:nvPicPr>
          <p:cNvPr id="28" name="Picture 27" descr="txp_fig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 cstate="print"/>
          <a:stretch>
            <a:fillRect/>
          </a:stretch>
        </p:blipFill>
        <p:spPr bwMode="auto">
          <a:xfrm>
            <a:off x="1285007" y="2286000"/>
            <a:ext cx="6527055" cy="757040"/>
          </a:xfrm>
          <a:prstGeom prst="rect">
            <a:avLst/>
          </a:prstGeom>
          <a:noFill/>
          <a:ln/>
          <a:effectLst/>
        </p:spPr>
      </p:pic>
      <p:pic>
        <p:nvPicPr>
          <p:cNvPr id="30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14400" y="3549919"/>
            <a:ext cx="3124200" cy="30536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" name="Picture 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121279" y="3590064"/>
            <a:ext cx="3032125" cy="30393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" name="TextBox 30"/>
          <p:cNvSpPr txBox="1"/>
          <p:nvPr/>
        </p:nvSpPr>
        <p:spPr>
          <a:xfrm>
            <a:off x="3124200" y="3363686"/>
            <a:ext cx="2362200" cy="400110"/>
          </a:xfrm>
          <a:prstGeom prst="rect">
            <a:avLst/>
          </a:prstGeom>
          <a:noFill/>
        </p:spPr>
        <p:txBody>
          <a:bodyPr wrap="square" lIns="91425" tIns="45713" rIns="91425" bIns="45713" rtlCol="0">
            <a:spAutoFit/>
          </a:bodyPr>
          <a:lstStyle/>
          <a:p>
            <a:r>
              <a:rPr lang="en-US" sz="2000" b="1" dirty="0">
                <a:solidFill>
                  <a:srgbClr val="C00000"/>
                </a:solidFill>
              </a:rPr>
              <a:t>Decision Boundary</a:t>
            </a:r>
          </a:p>
        </p:txBody>
      </p:sp>
      <p:cxnSp>
        <p:nvCxnSpPr>
          <p:cNvPr id="40" name="Curved Connector 39"/>
          <p:cNvCxnSpPr>
            <a:stCxn id="31" idx="2"/>
          </p:cNvCxnSpPr>
          <p:nvPr/>
        </p:nvCxnSpPr>
        <p:spPr>
          <a:xfrm rot="5400000">
            <a:off x="3430396" y="3533811"/>
            <a:ext cx="644919" cy="1104893"/>
          </a:xfrm>
          <a:prstGeom prst="curvedConnector2">
            <a:avLst/>
          </a:prstGeom>
          <a:ln w="28575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Curved Connector 39"/>
          <p:cNvCxnSpPr/>
          <p:nvPr/>
        </p:nvCxnSpPr>
        <p:spPr>
          <a:xfrm>
            <a:off x="5257800" y="3570516"/>
            <a:ext cx="1524000" cy="609600"/>
          </a:xfrm>
          <a:prstGeom prst="curvedConnector3">
            <a:avLst>
              <a:gd name="adj1" fmla="val 50000"/>
            </a:avLst>
          </a:prstGeom>
          <a:ln w="28575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/>
          <p:cNvSpPr txBox="1"/>
          <p:nvPr/>
        </p:nvSpPr>
        <p:spPr>
          <a:xfrm>
            <a:off x="3581400" y="4724400"/>
            <a:ext cx="2743200" cy="923330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endParaRPr lang="en-US" dirty="0" smtClean="0"/>
          </a:p>
          <a:p>
            <a:r>
              <a:rPr lang="en-US" dirty="0" smtClean="0"/>
              <a:t>	Fix figure	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7235287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Next class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 smtClean="0"/>
              <a:t>How to </a:t>
            </a:r>
          </a:p>
          <a:p>
            <a:r>
              <a:rPr lang="en-US" sz="2400" dirty="0" smtClean="0"/>
              <a:t>How to learn</a:t>
            </a:r>
            <a:endParaRPr lang="en-US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8D0CB8-6FBF-4962-B578-A320F47C1A78}" type="slidenum">
              <a:rPr lang="en-US" smtClean="0"/>
              <a:pPr/>
              <a:t>117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993532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Multi-class example?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8D0CB8-6FBF-4962-B578-A320F47C1A78}" type="slidenum">
              <a:rPr lang="en-US" smtClean="0"/>
              <a:pPr/>
              <a:t>118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475934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" name="Picture 39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03471" y="1219201"/>
            <a:ext cx="5282929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2" name="Picture 6"/>
          <p:cNvPicPr>
            <a:picLocks noChangeAspect="1" noChangeArrowheads="1"/>
          </p:cNvPicPr>
          <p:nvPr/>
        </p:nvPicPr>
        <p:blipFill rotWithShape="1">
          <a:blip r:embed="rId4">
            <a:biLevel thresh="25000"/>
          </a:blip>
          <a:srcRect l="22097" t="8348" r="9374" b="21855"/>
          <a:stretch/>
        </p:blipFill>
        <p:spPr bwMode="auto">
          <a:xfrm>
            <a:off x="1752600" y="2704532"/>
            <a:ext cx="5594899" cy="30866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" name="Picture 6"/>
          <p:cNvPicPr>
            <a:picLocks noChangeAspect="1" noChangeArrowheads="1"/>
          </p:cNvPicPr>
          <p:nvPr/>
        </p:nvPicPr>
        <p:blipFill rotWithShape="1">
          <a:blip r:embed="rId4"/>
          <a:srcRect l="22097" t="8348" r="9374" b="21855"/>
          <a:stretch/>
        </p:blipFill>
        <p:spPr bwMode="auto">
          <a:xfrm>
            <a:off x="1755648" y="2704532"/>
            <a:ext cx="5594899" cy="30866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6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1143000"/>
          </a:xfrm>
        </p:spPr>
        <p:txBody>
          <a:bodyPr>
            <a:normAutofit/>
          </a:bodyPr>
          <a:lstStyle/>
          <a:p>
            <a:r>
              <a:rPr lang="en-US" b="1" dirty="0" smtClean="0">
                <a:solidFill>
                  <a:srgbClr val="C00000"/>
                </a:solidFill>
              </a:rPr>
              <a:t>Handwritten digit </a:t>
            </a:r>
            <a:r>
              <a:rPr lang="en-US" b="1" dirty="0" smtClean="0">
                <a:solidFill>
                  <a:srgbClr val="C00000"/>
                </a:solidFill>
              </a:rPr>
              <a:t>recognition</a:t>
            </a:r>
            <a:endParaRPr lang="en-US" b="1" dirty="0">
              <a:solidFill>
                <a:srgbClr val="C00000"/>
              </a:solidFill>
            </a:endParaRPr>
          </a:p>
        </p:txBody>
      </p:sp>
      <p:sp>
        <p:nvSpPr>
          <p:cNvPr id="47" name="Slide Number Placeholder 4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8D0CB8-6FBF-4962-B578-A320F47C1A78}" type="slidenum">
              <a:rPr lang="en-US" smtClean="0"/>
              <a:pPr/>
              <a:t>119</a:t>
            </a:fld>
            <a:endParaRPr lang="en-US"/>
          </a:p>
        </p:txBody>
      </p:sp>
      <p:grpSp>
        <p:nvGrpSpPr>
          <p:cNvPr id="56" name="Group 11"/>
          <p:cNvGrpSpPr>
            <a:grpSpLocks/>
          </p:cNvGrpSpPr>
          <p:nvPr/>
        </p:nvGrpSpPr>
        <p:grpSpPr bwMode="auto">
          <a:xfrm>
            <a:off x="3962400" y="2704532"/>
            <a:ext cx="3352800" cy="1524000"/>
            <a:chOff x="1824" y="3216"/>
            <a:chExt cx="2112" cy="960"/>
          </a:xfrm>
        </p:grpSpPr>
        <p:pic>
          <p:nvPicPr>
            <p:cNvPr id="57" name="Picture 4"/>
            <p:cNvPicPr>
              <a:picLocks noChangeAspect="1" noChangeArrowheads="1"/>
            </p:cNvPicPr>
            <p:nvPr/>
          </p:nvPicPr>
          <p:blipFill>
            <a:blip r:embed="rId4"/>
            <a:srcRect l="50497" t="7500" r="9375" b="55075"/>
            <a:stretch>
              <a:fillRect/>
            </a:stretch>
          </p:blipFill>
          <p:spPr bwMode="auto">
            <a:xfrm>
              <a:off x="1872" y="3216"/>
              <a:ext cx="2064" cy="9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58" name="Oval 8"/>
            <p:cNvSpPr>
              <a:spLocks noChangeArrowheads="1"/>
            </p:cNvSpPr>
            <p:nvPr/>
          </p:nvSpPr>
          <p:spPr bwMode="auto">
            <a:xfrm rot="-1782057">
              <a:off x="1824" y="3378"/>
              <a:ext cx="1104" cy="336"/>
            </a:xfrm>
            <a:prstGeom prst="ellipse">
              <a:avLst/>
            </a:prstGeom>
            <a:noFill/>
            <a:ln w="38100">
              <a:solidFill>
                <a:srgbClr val="FF0066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9" name="Oval 9"/>
            <p:cNvSpPr>
              <a:spLocks noChangeArrowheads="1"/>
            </p:cNvSpPr>
            <p:nvPr/>
          </p:nvSpPr>
          <p:spPr bwMode="auto">
            <a:xfrm>
              <a:off x="2238" y="3819"/>
              <a:ext cx="1680" cy="336"/>
            </a:xfrm>
            <a:prstGeom prst="ellipse">
              <a:avLst/>
            </a:prstGeom>
            <a:noFill/>
            <a:ln w="38100">
              <a:solidFill>
                <a:srgbClr val="FF0066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442978" y="6096000"/>
            <a:ext cx="789568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Note: 8 digits shown out of 10 (0, 1, …, 9); </a:t>
            </a:r>
          </a:p>
          <a:p>
            <a:r>
              <a:rPr lang="en-US" dirty="0" smtClean="0"/>
              <a:t>           Axes are obtained by nonlinear dimensionality reduction (later in course)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5"/>
          <a:srcRect l="21780" t="25670" r="69508" b="67729"/>
          <a:stretch/>
        </p:blipFill>
        <p:spPr>
          <a:xfrm>
            <a:off x="7086600" y="3039181"/>
            <a:ext cx="700139" cy="681294"/>
          </a:xfrm>
          <a:prstGeom prst="rect">
            <a:avLst/>
          </a:prstGeom>
        </p:spPr>
      </p:pic>
      <p:pic>
        <p:nvPicPr>
          <p:cNvPr id="65" name="Picture 64"/>
          <p:cNvPicPr>
            <a:picLocks noChangeAspect="1"/>
          </p:cNvPicPr>
          <p:nvPr/>
        </p:nvPicPr>
        <p:blipFill rotWithShape="1">
          <a:blip r:embed="rId5"/>
          <a:srcRect l="22093" t="16289" r="69195" b="77110"/>
          <a:stretch/>
        </p:blipFill>
        <p:spPr>
          <a:xfrm>
            <a:off x="5703189" y="2438400"/>
            <a:ext cx="700139" cy="681294"/>
          </a:xfrm>
          <a:prstGeom prst="rect">
            <a:avLst/>
          </a:prstGeom>
        </p:spPr>
      </p:pic>
      <p:sp>
        <p:nvSpPr>
          <p:cNvPr id="66" name="TextBox 65"/>
          <p:cNvSpPr txBox="1"/>
          <p:nvPr/>
        </p:nvSpPr>
        <p:spPr>
          <a:xfrm>
            <a:off x="4191000" y="5715000"/>
            <a:ext cx="6728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φ</a:t>
            </a:r>
            <a:r>
              <a:rPr lang="en-US" baseline="-25000" dirty="0" smtClean="0"/>
              <a:t>2</a:t>
            </a:r>
            <a:r>
              <a:rPr lang="en-US" dirty="0" smtClean="0"/>
              <a:t>(X)</a:t>
            </a:r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 rot="16200000">
            <a:off x="1155324" y="3974725"/>
            <a:ext cx="67281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φ</a:t>
            </a:r>
            <a:r>
              <a:rPr lang="en-US" baseline="-25000" dirty="0"/>
              <a:t>1</a:t>
            </a:r>
            <a:r>
              <a:rPr lang="en-US" dirty="0"/>
              <a:t>(X)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9568352" y="2565266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5474989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3" dur="2000" fill="hold"/>
                                        <p:tgtEl>
                                          <p:spTgt spid="5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667000"/>
            <a:ext cx="8229600" cy="1143000"/>
          </a:xfrm>
        </p:spPr>
        <p:txBody>
          <a:bodyPr/>
          <a:lstStyle/>
          <a:p>
            <a:r>
              <a:rPr lang="en-US" dirty="0" smtClean="0"/>
              <a:t>What is Machine Learning?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8D0CB8-6FBF-4962-B578-A320F47C1A78}" type="slidenum">
              <a:rPr lang="en-US" smtClean="0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812666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1143000"/>
          </a:xfrm>
        </p:spPr>
        <p:txBody>
          <a:bodyPr>
            <a:normAutofit/>
          </a:bodyPr>
          <a:lstStyle/>
          <a:p>
            <a:pPr algn="l"/>
            <a:r>
              <a:rPr lang="en-US" b="1" dirty="0" smtClean="0">
                <a:solidFill>
                  <a:srgbClr val="C00000"/>
                </a:solidFill>
              </a:rPr>
              <a:t>Generative Classifiers</a:t>
            </a:r>
            <a:endParaRPr lang="en-US" b="1" dirty="0">
              <a:solidFill>
                <a:srgbClr val="C00000"/>
              </a:solidFill>
            </a:endParaRPr>
          </a:p>
        </p:txBody>
      </p:sp>
      <p:sp>
        <p:nvSpPr>
          <p:cNvPr id="47" name="Slide Number Placeholder 4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8D0CB8-6FBF-4962-B578-A320F47C1A78}" type="slidenum">
              <a:rPr lang="en-US" smtClean="0"/>
              <a:pPr/>
              <a:t>120</a:t>
            </a:fld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533400" y="1676400"/>
            <a:ext cx="8077200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Generative classifiers (e.g. Gaussian Bayes, Naïve Bayes)</a:t>
            </a:r>
          </a:p>
          <a:p>
            <a:endParaRPr lang="en-US" sz="2000" dirty="0" smtClean="0"/>
          </a:p>
          <a:p>
            <a:pPr lvl="1">
              <a:buFont typeface="Arial" pitchFamily="34" charset="0"/>
              <a:buChar char="•"/>
            </a:pPr>
            <a:r>
              <a:rPr lang="en-US" sz="2000" dirty="0" smtClean="0"/>
              <a:t> Assume some functional form for P(X,Y) (or P(X|Y) and P(Y))</a:t>
            </a:r>
          </a:p>
          <a:p>
            <a:pPr lvl="1">
              <a:buFont typeface="Arial" pitchFamily="34" charset="0"/>
              <a:buChar char="•"/>
            </a:pPr>
            <a:r>
              <a:rPr lang="en-US" sz="2000" dirty="0" smtClean="0"/>
              <a:t> Estimate parameters of P(X|Y), P(Y) directly from training data (MLE, MAP)</a:t>
            </a:r>
            <a:endParaRPr lang="en-US" sz="2000" dirty="0"/>
          </a:p>
        </p:txBody>
      </p:sp>
      <p:grpSp>
        <p:nvGrpSpPr>
          <p:cNvPr id="3" name="Group 2"/>
          <p:cNvGrpSpPr/>
          <p:nvPr/>
        </p:nvGrpSpPr>
        <p:grpSpPr>
          <a:xfrm>
            <a:off x="533400" y="3657600"/>
            <a:ext cx="8077200" cy="2971800"/>
            <a:chOff x="533400" y="3657600"/>
            <a:chExt cx="8077200" cy="2971800"/>
          </a:xfrm>
        </p:grpSpPr>
        <p:sp>
          <p:nvSpPr>
            <p:cNvPr id="10" name="Rounded Rectangle 9"/>
            <p:cNvSpPr/>
            <p:nvPr/>
          </p:nvSpPr>
          <p:spPr>
            <a:xfrm>
              <a:off x="533400" y="3657600"/>
              <a:ext cx="8077200" cy="2971800"/>
            </a:xfrm>
            <a:prstGeom prst="roundRect">
              <a:avLst>
                <a:gd name="adj" fmla="val 4544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3235031" y="5063210"/>
              <a:ext cx="34065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dirty="0"/>
                <a:t>1</a:t>
              </a: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3657600" y="5063210"/>
              <a:ext cx="34065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dirty="0"/>
                <a:t>2</a:t>
              </a:r>
            </a:p>
          </p:txBody>
        </p:sp>
        <p:sp>
          <p:nvSpPr>
            <p:cNvPr id="9" name="Text Box 7"/>
            <p:cNvSpPr txBox="1">
              <a:spLocks noChangeArrowheads="1"/>
            </p:cNvSpPr>
            <p:nvPr/>
          </p:nvSpPr>
          <p:spPr bwMode="auto">
            <a:xfrm>
              <a:off x="4738926" y="4876800"/>
              <a:ext cx="3766366" cy="1169551"/>
            </a:xfrm>
            <a:prstGeom prst="rect">
              <a:avLst/>
            </a:prstGeom>
            <a:noFill/>
            <a:ln>
              <a:noFill/>
              <a:headEnd/>
              <a:tailEnd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2000" dirty="0" smtClean="0"/>
                <a:t>P(Y = y) = </a:t>
              </a:r>
              <a:r>
                <a:rPr lang="en-US" sz="2000" dirty="0" err="1" smtClean="0"/>
                <a:t>p</a:t>
              </a:r>
              <a:r>
                <a:rPr lang="en-US" sz="2000" baseline="-25000" dirty="0" err="1" smtClean="0"/>
                <a:t>y</a:t>
              </a:r>
              <a:r>
                <a:rPr lang="en-US" sz="2000" dirty="0" smtClean="0"/>
                <a:t> for all y in</a:t>
              </a:r>
              <a:r>
                <a:rPr lang="en-US" sz="2000" dirty="0"/>
                <a:t> </a:t>
              </a:r>
              <a:r>
                <a:rPr lang="en-US" sz="2000" dirty="0" smtClean="0"/>
                <a:t>0, 1, …, 9 	</a:t>
              </a:r>
              <a:r>
                <a:rPr lang="en-US" sz="2000" dirty="0"/>
                <a:t> </a:t>
              </a:r>
              <a:r>
                <a:rPr lang="en-US" sz="2000" dirty="0" smtClean="0"/>
                <a:t> p</a:t>
              </a:r>
              <a:r>
                <a:rPr lang="en-US" sz="2000" baseline="-25000" dirty="0" smtClean="0"/>
                <a:t>0</a:t>
              </a:r>
              <a:r>
                <a:rPr lang="en-US" sz="2000" dirty="0" smtClean="0"/>
                <a:t>, p</a:t>
              </a:r>
              <a:r>
                <a:rPr lang="en-US" sz="2000" baseline="-25000" dirty="0" smtClean="0"/>
                <a:t>1</a:t>
              </a:r>
              <a:r>
                <a:rPr lang="en-US" sz="2000" dirty="0" smtClean="0"/>
                <a:t>, …, p</a:t>
              </a:r>
              <a:r>
                <a:rPr lang="en-US" sz="2000" baseline="-25000" dirty="0" smtClean="0"/>
                <a:t>9</a:t>
              </a:r>
              <a:r>
                <a:rPr lang="en-US" sz="2000" dirty="0" smtClean="0"/>
                <a:t> (sum to 1)</a:t>
              </a:r>
            </a:p>
            <a:p>
              <a:pPr>
                <a:spcBef>
                  <a:spcPct val="50000"/>
                </a:spcBef>
              </a:pPr>
              <a:r>
                <a:rPr lang="en-US" sz="2000" dirty="0" smtClean="0"/>
                <a:t>P(X|Y = y) ~ N(μ</a:t>
              </a:r>
              <a:r>
                <a:rPr lang="en-US" sz="2000" baseline="30000" dirty="0" smtClean="0"/>
                <a:t>(y)</a:t>
              </a:r>
              <a:r>
                <a:rPr lang="en-US" sz="2000" dirty="0" smtClean="0"/>
                <a:t>,</a:t>
              </a:r>
              <a:r>
                <a:rPr lang="en-US" sz="2000" dirty="0" err="1" smtClean="0"/>
                <a:t>Σ</a:t>
              </a:r>
              <a:r>
                <a:rPr lang="en-US" sz="2000" baseline="30000" dirty="0" smtClean="0"/>
                <a:t>(y)</a:t>
              </a:r>
              <a:r>
                <a:rPr lang="en-US" sz="2000" dirty="0" smtClean="0"/>
                <a:t>)</a:t>
              </a:r>
            </a:p>
          </p:txBody>
        </p:sp>
        <p:sp>
          <p:nvSpPr>
            <p:cNvPr id="2" name="Right Arrow 1"/>
            <p:cNvSpPr/>
            <p:nvPr/>
          </p:nvSpPr>
          <p:spPr>
            <a:xfrm>
              <a:off x="2667000" y="5181600"/>
              <a:ext cx="381000" cy="304800"/>
            </a:xfrm>
            <a:prstGeom prst="rightArrow">
              <a:avLst/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609600" y="3770293"/>
              <a:ext cx="1828800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dirty="0" smtClean="0"/>
                <a:t>Input, X </a:t>
              </a:r>
            </a:p>
            <a:p>
              <a:pPr algn="ctr"/>
              <a:r>
                <a:rPr lang="en-US" dirty="0" smtClean="0"/>
                <a:t>(vector of pixel intensities)</a:t>
              </a:r>
              <a:endParaRPr lang="en-US" dirty="0"/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2667000" y="3770293"/>
              <a:ext cx="1600200" cy="6771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dirty="0" smtClean="0"/>
                <a:t>Label, Y</a:t>
              </a:r>
            </a:p>
            <a:p>
              <a:pPr algn="ctr"/>
              <a:r>
                <a:rPr lang="en-US" dirty="0" smtClean="0"/>
                <a:t>(name of digit)</a:t>
              </a:r>
              <a:endParaRPr lang="en-US" dirty="0"/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5105400" y="3810000"/>
              <a:ext cx="274320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dirty="0" smtClean="0"/>
                <a:t>Generative </a:t>
              </a:r>
              <a:r>
                <a:rPr lang="en-US" sz="2000" dirty="0"/>
                <a:t>m</a:t>
              </a:r>
              <a:r>
                <a:rPr lang="en-US" sz="2000" dirty="0" smtClean="0"/>
                <a:t>odel with</a:t>
              </a:r>
            </a:p>
            <a:p>
              <a:pPr algn="ctr"/>
              <a:r>
                <a:rPr lang="en-US" sz="2000" dirty="0"/>
                <a:t>p</a:t>
              </a:r>
              <a:r>
                <a:rPr lang="en-US" sz="2000" dirty="0" smtClean="0"/>
                <a:t>arameters(</a:t>
              </a:r>
              <a:r>
                <a:rPr lang="en-US" sz="2000" dirty="0" err="1" smtClean="0"/>
                <a:t>p</a:t>
              </a:r>
              <a:r>
                <a:rPr lang="en-US" sz="2000" baseline="-25000" dirty="0" err="1" smtClean="0"/>
                <a:t>y</a:t>
              </a:r>
              <a:r>
                <a:rPr lang="en-US" sz="2000" dirty="0" smtClean="0"/>
                <a:t>,</a:t>
              </a:r>
              <a:r>
                <a:rPr lang="en-US" sz="2000" dirty="0"/>
                <a:t> μ</a:t>
              </a:r>
              <a:r>
                <a:rPr lang="en-US" sz="2000" baseline="30000" dirty="0"/>
                <a:t>(y)</a:t>
              </a:r>
              <a:r>
                <a:rPr lang="en-US" sz="2000" dirty="0"/>
                <a:t>,</a:t>
              </a:r>
              <a:r>
                <a:rPr lang="en-US" sz="2000" dirty="0" err="1"/>
                <a:t>Σ</a:t>
              </a:r>
              <a:r>
                <a:rPr lang="en-US" sz="2000" baseline="30000" dirty="0"/>
                <a:t>(y)</a:t>
              </a:r>
              <a:r>
                <a:rPr lang="en-US" sz="2000" dirty="0" smtClean="0"/>
                <a:t>)</a:t>
              </a:r>
              <a:endParaRPr lang="en-US" dirty="0"/>
            </a:p>
          </p:txBody>
        </p:sp>
        <p:pic>
          <p:nvPicPr>
            <p:cNvPr id="25" name="Picture 24"/>
            <p:cNvPicPr>
              <a:picLocks noChangeAspect="1"/>
            </p:cNvPicPr>
            <p:nvPr/>
          </p:nvPicPr>
          <p:blipFill rotWithShape="1">
            <a:blip r:embed="rId2"/>
            <a:srcRect l="21780" t="25670" r="69508" b="67729"/>
            <a:stretch/>
          </p:blipFill>
          <p:spPr>
            <a:xfrm>
              <a:off x="1600200" y="4977612"/>
              <a:ext cx="914400" cy="889788"/>
            </a:xfrm>
            <a:prstGeom prst="rect">
              <a:avLst/>
            </a:prstGeom>
          </p:spPr>
        </p:pic>
        <p:pic>
          <p:nvPicPr>
            <p:cNvPr id="26" name="Picture 25"/>
            <p:cNvPicPr>
              <a:picLocks noChangeAspect="1"/>
            </p:cNvPicPr>
            <p:nvPr/>
          </p:nvPicPr>
          <p:blipFill rotWithShape="1">
            <a:blip r:embed="rId2"/>
            <a:srcRect l="22093" t="16289" r="69195" b="77110"/>
            <a:stretch/>
          </p:blipFill>
          <p:spPr>
            <a:xfrm>
              <a:off x="609600" y="4957506"/>
              <a:ext cx="935062" cy="90989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39733079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rgbClr val="C00000"/>
                </a:solidFill>
              </a:rPr>
              <a:t>Hand-written character recognition</a:t>
            </a:r>
            <a:endParaRPr lang="en-US" b="1" dirty="0">
              <a:solidFill>
                <a:srgbClr val="C000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8D0CB8-6FBF-4962-B578-A320F47C1A78}" type="slidenum">
              <a:rPr lang="en-US" smtClean="0"/>
              <a:pPr/>
              <a:t>121</a:t>
            </a:fld>
            <a:endParaRPr lang="en-US"/>
          </a:p>
        </p:txBody>
      </p:sp>
      <p:sp>
        <p:nvSpPr>
          <p:cNvPr id="13" name="Content Placeholder 2"/>
          <p:cNvSpPr txBox="1">
            <a:spLocks/>
          </p:cNvSpPr>
          <p:nvPr/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Arial" pitchFamily="34" charset="0"/>
              <a:buNone/>
            </a:pPr>
            <a:r>
              <a:rPr lang="en-US" sz="2400" b="1" dirty="0" smtClean="0">
                <a:solidFill>
                  <a:srgbClr val="C00000"/>
                </a:solidFill>
              </a:rPr>
              <a:t>Training Data:</a:t>
            </a:r>
          </a:p>
          <a:p>
            <a:pPr>
              <a:buFont typeface="Arial" pitchFamily="34" charset="0"/>
              <a:buNone/>
            </a:pPr>
            <a:endParaRPr lang="en-US" sz="2400" b="1" dirty="0">
              <a:solidFill>
                <a:srgbClr val="C00000"/>
              </a:solidFill>
            </a:endParaRPr>
          </a:p>
          <a:p>
            <a:pPr>
              <a:buFont typeface="Arial" pitchFamily="34" charset="0"/>
              <a:buNone/>
            </a:pPr>
            <a:endParaRPr lang="en-US" sz="2400" b="1" dirty="0" smtClean="0">
              <a:solidFill>
                <a:srgbClr val="C00000"/>
              </a:solidFill>
            </a:endParaRPr>
          </a:p>
          <a:p>
            <a:pPr>
              <a:buFont typeface="Arial" pitchFamily="34" charset="0"/>
              <a:buNone/>
            </a:pPr>
            <a:endParaRPr lang="en-US" sz="2400" b="1" dirty="0">
              <a:solidFill>
                <a:srgbClr val="C00000"/>
              </a:solidFill>
            </a:endParaRPr>
          </a:p>
          <a:p>
            <a:pPr>
              <a:buFont typeface="Arial" pitchFamily="34" charset="0"/>
              <a:buNone/>
            </a:pPr>
            <a:endParaRPr lang="en-US" sz="2400" b="1" dirty="0" smtClean="0">
              <a:solidFill>
                <a:srgbClr val="C00000"/>
              </a:solidFill>
            </a:endParaRPr>
          </a:p>
          <a:p>
            <a:pPr>
              <a:buFont typeface="Arial" pitchFamily="34" charset="0"/>
              <a:buNone/>
            </a:pPr>
            <a:endParaRPr lang="en-US" sz="2400" b="1" dirty="0">
              <a:solidFill>
                <a:srgbClr val="C00000"/>
              </a:solidFill>
            </a:endParaRPr>
          </a:p>
          <a:p>
            <a:pPr>
              <a:buFont typeface="Arial" pitchFamily="34" charset="0"/>
              <a:buNone/>
            </a:pPr>
            <a:endParaRPr lang="en-US" sz="2400" b="1" dirty="0">
              <a:solidFill>
                <a:srgbClr val="C00000"/>
              </a:solidFill>
            </a:endParaRPr>
          </a:p>
          <a:p>
            <a:pPr>
              <a:lnSpc>
                <a:spcPct val="150000"/>
              </a:lnSpc>
              <a:buFont typeface="Arial" pitchFamily="34" charset="0"/>
              <a:buNone/>
            </a:pPr>
            <a:r>
              <a:rPr lang="en-US" sz="2400" b="1" dirty="0" smtClean="0">
                <a:solidFill>
                  <a:srgbClr val="C00000"/>
                </a:solidFill>
              </a:rPr>
              <a:t>Gaussian Bayes model:</a:t>
            </a:r>
          </a:p>
          <a:p>
            <a:endParaRPr lang="en-US" sz="2400" dirty="0" smtClean="0"/>
          </a:p>
          <a:p>
            <a:endParaRPr lang="en-US" sz="2400" dirty="0" smtClean="0"/>
          </a:p>
          <a:p>
            <a:endParaRPr lang="en-US" sz="2400" dirty="0" smtClean="0"/>
          </a:p>
          <a:p>
            <a:endParaRPr lang="en-US" sz="2400" dirty="0" smtClean="0"/>
          </a:p>
          <a:p>
            <a:endParaRPr lang="en-US" sz="1400" dirty="0" smtClean="0"/>
          </a:p>
        </p:txBody>
      </p:sp>
      <p:sp>
        <p:nvSpPr>
          <p:cNvPr id="22" name="Text Box 7"/>
          <p:cNvSpPr txBox="1">
            <a:spLocks noChangeArrowheads="1"/>
          </p:cNvSpPr>
          <p:nvPr/>
        </p:nvSpPr>
        <p:spPr bwMode="auto">
          <a:xfrm>
            <a:off x="457200" y="5304472"/>
            <a:ext cx="8382000" cy="1477328"/>
          </a:xfrm>
          <a:prstGeom prst="rect">
            <a:avLst/>
          </a:prstGeom>
          <a:ln>
            <a:noFill/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dirty="0" smtClean="0"/>
              <a:t>Prior: P(Y = y) for all y in</a:t>
            </a:r>
            <a:r>
              <a:rPr lang="en-US" sz="2400" dirty="0"/>
              <a:t> </a:t>
            </a:r>
            <a:r>
              <a:rPr lang="en-US" sz="2400" dirty="0" smtClean="0"/>
              <a:t>a, b, c, …, z	</a:t>
            </a:r>
            <a:r>
              <a:rPr lang="en-US" sz="2400" dirty="0"/>
              <a:t> </a:t>
            </a:r>
            <a:r>
              <a:rPr lang="en-US" sz="2400" dirty="0" smtClean="0"/>
              <a:t>           p</a:t>
            </a:r>
            <a:r>
              <a:rPr lang="en-US" sz="2400" baseline="-25000" dirty="0" smtClean="0"/>
              <a:t>a</a:t>
            </a:r>
            <a:r>
              <a:rPr lang="en-US" sz="2400" dirty="0" smtClean="0"/>
              <a:t>, </a:t>
            </a:r>
            <a:r>
              <a:rPr lang="en-US" sz="2400" dirty="0" err="1" smtClean="0"/>
              <a:t>p</a:t>
            </a:r>
            <a:r>
              <a:rPr lang="en-US" sz="2400" baseline="-25000" dirty="0" err="1" smtClean="0"/>
              <a:t>b</a:t>
            </a:r>
            <a:r>
              <a:rPr lang="en-US" sz="2400" dirty="0" smtClean="0"/>
              <a:t>, …, </a:t>
            </a:r>
            <a:r>
              <a:rPr lang="en-US" sz="2400" dirty="0" err="1" smtClean="0"/>
              <a:t>p</a:t>
            </a:r>
            <a:r>
              <a:rPr lang="en-US" sz="2400" baseline="-25000" dirty="0" err="1" smtClean="0"/>
              <a:t>z</a:t>
            </a:r>
            <a:r>
              <a:rPr lang="en-US" sz="2400" dirty="0" smtClean="0"/>
              <a:t> (sum to 1)</a:t>
            </a:r>
          </a:p>
          <a:p>
            <a:pPr>
              <a:spcBef>
                <a:spcPct val="50000"/>
              </a:spcBef>
            </a:pPr>
            <a:r>
              <a:rPr lang="en-US" sz="2400" dirty="0" smtClean="0"/>
              <a:t>Likelihood: P(X=</a:t>
            </a:r>
            <a:r>
              <a:rPr lang="en-US" sz="2400" dirty="0" err="1" smtClean="0"/>
              <a:t>x|Y</a:t>
            </a:r>
            <a:r>
              <a:rPr lang="en-US" sz="2400" dirty="0" smtClean="0"/>
              <a:t> = y) ~ N(</a:t>
            </a:r>
            <a:r>
              <a:rPr lang="en-US" sz="2400" dirty="0" err="1" smtClean="0"/>
              <a:t>μ</a:t>
            </a:r>
            <a:r>
              <a:rPr lang="en-US" sz="2400" baseline="-25000" dirty="0" err="1"/>
              <a:t>y</a:t>
            </a:r>
            <a:r>
              <a:rPr lang="en-US" sz="2400" dirty="0" err="1" smtClean="0"/>
              <a:t>,Σ</a:t>
            </a:r>
            <a:r>
              <a:rPr lang="en-US" sz="2400" baseline="-25000" dirty="0" err="1" smtClean="0"/>
              <a:t>y</a:t>
            </a:r>
            <a:r>
              <a:rPr lang="en-US" sz="2400" dirty="0" smtClean="0"/>
              <a:t>) </a:t>
            </a:r>
            <a:r>
              <a:rPr lang="en-US" sz="2400" dirty="0" smtClean="0"/>
              <a:t>for each y</a:t>
            </a:r>
            <a:r>
              <a:rPr lang="en-US" sz="2400" dirty="0"/>
              <a:t> </a:t>
            </a:r>
            <a:r>
              <a:rPr lang="en-US" sz="2400" dirty="0" smtClean="0"/>
              <a:t>  </a:t>
            </a:r>
            <a:r>
              <a:rPr lang="en-US" sz="2400" dirty="0" err="1" smtClean="0"/>
              <a:t>μ</a:t>
            </a:r>
            <a:r>
              <a:rPr lang="en-US" sz="2400" baseline="-25000" dirty="0" err="1"/>
              <a:t>y</a:t>
            </a:r>
            <a:r>
              <a:rPr lang="en-US" sz="2400" baseline="30000" dirty="0" smtClean="0"/>
              <a:t> </a:t>
            </a:r>
            <a:r>
              <a:rPr lang="en-US" sz="2400" dirty="0" smtClean="0"/>
              <a:t>– d-dim vector</a:t>
            </a:r>
          </a:p>
          <a:p>
            <a:pPr>
              <a:lnSpc>
                <a:spcPct val="70000"/>
              </a:lnSpc>
              <a:spcBef>
                <a:spcPct val="50000"/>
              </a:spcBef>
            </a:pPr>
            <a:r>
              <a:rPr lang="en-US" sz="2400" dirty="0"/>
              <a:t>	</a:t>
            </a:r>
            <a:r>
              <a:rPr lang="en-US" sz="2400" dirty="0" smtClean="0"/>
              <a:t>					   </a:t>
            </a:r>
            <a:r>
              <a:rPr lang="en-US" sz="2400" dirty="0" err="1" smtClean="0"/>
              <a:t>Σ</a:t>
            </a:r>
            <a:r>
              <a:rPr lang="en-US" sz="2400" baseline="-25000" dirty="0" err="1" smtClean="0"/>
              <a:t>y</a:t>
            </a:r>
            <a:r>
              <a:rPr lang="en-US" sz="2400" baseline="30000" dirty="0" smtClean="0"/>
              <a:t> </a:t>
            </a:r>
            <a:r>
              <a:rPr lang="en-US" sz="2400" dirty="0" smtClean="0"/>
              <a:t>- </a:t>
            </a:r>
            <a:r>
              <a:rPr lang="en-US" sz="2400" dirty="0" err="1" smtClean="0"/>
              <a:t>dxd</a:t>
            </a:r>
            <a:r>
              <a:rPr lang="en-US" sz="2400" dirty="0" smtClean="0"/>
              <a:t> matrix</a:t>
            </a:r>
          </a:p>
        </p:txBody>
      </p:sp>
      <p:pic>
        <p:nvPicPr>
          <p:cNvPr id="28" name="Picture 6" descr="w51-a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2590800" y="2286000"/>
            <a:ext cx="828675" cy="1595437"/>
          </a:xfrm>
          <a:prstGeom prst="rect">
            <a:avLst/>
          </a:prstGeom>
          <a:ln/>
        </p:spPr>
      </p:pic>
      <p:sp>
        <p:nvSpPr>
          <p:cNvPr id="29" name="TextBox 28"/>
          <p:cNvSpPr txBox="1"/>
          <p:nvPr/>
        </p:nvSpPr>
        <p:spPr>
          <a:xfrm>
            <a:off x="2819400" y="4110335"/>
            <a:ext cx="33209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a</a:t>
            </a:r>
            <a:endParaRPr lang="en-US" sz="2400" dirty="0"/>
          </a:p>
        </p:txBody>
      </p:sp>
      <p:sp>
        <p:nvSpPr>
          <p:cNvPr id="7" name="TextBox 6"/>
          <p:cNvSpPr txBox="1"/>
          <p:nvPr/>
        </p:nvSpPr>
        <p:spPr>
          <a:xfrm>
            <a:off x="5029200" y="2743200"/>
            <a:ext cx="158033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… n images</a:t>
            </a:r>
            <a:endParaRPr lang="en-US" sz="2400" dirty="0"/>
          </a:p>
        </p:txBody>
      </p:sp>
      <p:sp>
        <p:nvSpPr>
          <p:cNvPr id="30" name="TextBox 29"/>
          <p:cNvSpPr txBox="1"/>
          <p:nvPr/>
        </p:nvSpPr>
        <p:spPr>
          <a:xfrm>
            <a:off x="5029200" y="4110335"/>
            <a:ext cx="142193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… n labels</a:t>
            </a:r>
            <a:endParaRPr lang="en-US" sz="2400" dirty="0"/>
          </a:p>
        </p:txBody>
      </p:sp>
      <p:sp>
        <p:nvSpPr>
          <p:cNvPr id="31" name="TextBox 30"/>
          <p:cNvSpPr txBox="1"/>
          <p:nvPr/>
        </p:nvSpPr>
        <p:spPr>
          <a:xfrm>
            <a:off x="977063" y="2743200"/>
            <a:ext cx="115653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Input, X</a:t>
            </a:r>
            <a:endParaRPr lang="en-US" sz="2400" dirty="0"/>
          </a:p>
        </p:txBody>
      </p:sp>
      <p:sp>
        <p:nvSpPr>
          <p:cNvPr id="32" name="TextBox 31"/>
          <p:cNvSpPr txBox="1"/>
          <p:nvPr/>
        </p:nvSpPr>
        <p:spPr>
          <a:xfrm>
            <a:off x="990600" y="4110335"/>
            <a:ext cx="114646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Label, Y</a:t>
            </a:r>
            <a:endParaRPr lang="en-US" sz="2400" dirty="0"/>
          </a:p>
        </p:txBody>
      </p:sp>
      <p:sp>
        <p:nvSpPr>
          <p:cNvPr id="8" name="TextBox 7"/>
          <p:cNvSpPr txBox="1"/>
          <p:nvPr/>
        </p:nvSpPr>
        <p:spPr>
          <a:xfrm>
            <a:off x="6019800" y="1270337"/>
            <a:ext cx="31242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Each image represented as a vector of </a:t>
            </a:r>
            <a:r>
              <a:rPr lang="en-US" sz="2000" b="1" dirty="0" smtClean="0"/>
              <a:t>intensity values at the d pixels (features)</a:t>
            </a:r>
            <a:endParaRPr lang="en-US" sz="2000" b="1" dirty="0"/>
          </a:p>
        </p:txBody>
      </p:sp>
      <p:pic>
        <p:nvPicPr>
          <p:cNvPr id="9" name="Picture 8" descr="latex-image-1.pd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43800" y="2590800"/>
            <a:ext cx="1123654" cy="1243322"/>
          </a:xfrm>
          <a:prstGeom prst="rect">
            <a:avLst/>
          </a:prstGeom>
        </p:spPr>
      </p:pic>
      <p:pic>
        <p:nvPicPr>
          <p:cNvPr id="19" name="Picture 5" descr="w51-b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81400" y="2286000"/>
            <a:ext cx="847725" cy="160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TextBox 19"/>
          <p:cNvSpPr txBox="1"/>
          <p:nvPr/>
        </p:nvSpPr>
        <p:spPr>
          <a:xfrm>
            <a:off x="3851354" y="4110335"/>
            <a:ext cx="34636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b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7123185" y="2967335"/>
            <a:ext cx="34441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X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93408070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8" grpId="0"/>
      <p:bldP spid="21" grpId="0"/>
    </p:bldLst>
  </p:timing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1143000"/>
          </a:xfrm>
        </p:spPr>
        <p:txBody>
          <a:bodyPr>
            <a:normAutofit/>
          </a:bodyPr>
          <a:lstStyle/>
          <a:p>
            <a:pPr algn="l"/>
            <a:r>
              <a:rPr lang="en-US" b="1" dirty="0" smtClean="0">
                <a:solidFill>
                  <a:srgbClr val="C00000"/>
                </a:solidFill>
              </a:rPr>
              <a:t>Gaussian </a:t>
            </a:r>
            <a:r>
              <a:rPr lang="en-US" b="1" dirty="0" smtClean="0">
                <a:solidFill>
                  <a:srgbClr val="C00000"/>
                </a:solidFill>
              </a:rPr>
              <a:t>Bayes</a:t>
            </a:r>
            <a:endParaRPr lang="en-US" b="1" dirty="0">
              <a:solidFill>
                <a:srgbClr val="C00000"/>
              </a:solidFill>
            </a:endParaRPr>
          </a:p>
        </p:txBody>
      </p:sp>
      <p:sp>
        <p:nvSpPr>
          <p:cNvPr id="47" name="Slide Number Placeholder 4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8D0CB8-6FBF-4962-B578-A320F47C1A78}" type="slidenum">
              <a:rPr lang="en-US" smtClean="0"/>
              <a:pPr/>
              <a:t>122</a:t>
            </a:fld>
            <a:endParaRPr lang="en-US"/>
          </a:p>
        </p:txBody>
      </p:sp>
      <p:pic>
        <p:nvPicPr>
          <p:cNvPr id="60" name="Picture 6"/>
          <p:cNvPicPr>
            <a:picLocks noChangeAspect="1" noChangeArrowheads="1"/>
          </p:cNvPicPr>
          <p:nvPr/>
        </p:nvPicPr>
        <p:blipFill>
          <a:blip r:embed="rId2"/>
          <a:srcRect l="50497" t="7500" r="9375" b="55075"/>
          <a:stretch>
            <a:fillRect/>
          </a:stretch>
        </p:blipFill>
        <p:spPr bwMode="auto">
          <a:xfrm>
            <a:off x="558049" y="2286000"/>
            <a:ext cx="3804356" cy="259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8" name="TextBox 67"/>
          <p:cNvSpPr txBox="1"/>
          <p:nvPr/>
        </p:nvSpPr>
        <p:spPr>
          <a:xfrm>
            <a:off x="2323631" y="4876800"/>
            <a:ext cx="3824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X</a:t>
            </a:r>
            <a:r>
              <a:rPr lang="en-US" baseline="-25000" dirty="0" smtClean="0"/>
              <a:t>2</a:t>
            </a:r>
            <a:endParaRPr lang="en-US" baseline="-25000" dirty="0"/>
          </a:p>
        </p:txBody>
      </p:sp>
      <p:sp>
        <p:nvSpPr>
          <p:cNvPr id="69" name="Rectangle 68"/>
          <p:cNvSpPr/>
          <p:nvPr/>
        </p:nvSpPr>
        <p:spPr>
          <a:xfrm rot="16200000">
            <a:off x="131909" y="3428344"/>
            <a:ext cx="3824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X</a:t>
            </a:r>
            <a:r>
              <a:rPr lang="en-US" baseline="-25000" dirty="0" smtClean="0"/>
              <a:t>1</a:t>
            </a:r>
            <a:endParaRPr lang="en-US" baseline="-25000" dirty="0"/>
          </a:p>
        </p:txBody>
      </p:sp>
      <p:grpSp>
        <p:nvGrpSpPr>
          <p:cNvPr id="2" name="Group 1"/>
          <p:cNvGrpSpPr/>
          <p:nvPr/>
        </p:nvGrpSpPr>
        <p:grpSpPr>
          <a:xfrm>
            <a:off x="39072" y="2719311"/>
            <a:ext cx="2755631" cy="663440"/>
            <a:chOff x="39072" y="2719311"/>
            <a:chExt cx="2755631" cy="663440"/>
          </a:xfrm>
        </p:grpSpPr>
        <p:sp>
          <p:nvSpPr>
            <p:cNvPr id="72" name="Oval 71"/>
            <p:cNvSpPr/>
            <p:nvPr/>
          </p:nvSpPr>
          <p:spPr>
            <a:xfrm rot="19015350">
              <a:off x="39072" y="2925551"/>
              <a:ext cx="2747405" cy="457200"/>
            </a:xfrm>
            <a:prstGeom prst="ellipse">
              <a:avLst/>
            </a:prstGeom>
            <a:noFill/>
            <a:ln w="38100" cmpd="sng"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Oval 72"/>
            <p:cNvSpPr/>
            <p:nvPr/>
          </p:nvSpPr>
          <p:spPr>
            <a:xfrm rot="19015350">
              <a:off x="517648" y="3008607"/>
              <a:ext cx="1854817" cy="291282"/>
            </a:xfrm>
            <a:prstGeom prst="ellipse">
              <a:avLst/>
            </a:prstGeom>
            <a:noFill/>
            <a:ln w="38100" cmpd="sng"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Oval 73"/>
            <p:cNvSpPr/>
            <p:nvPr/>
          </p:nvSpPr>
          <p:spPr>
            <a:xfrm rot="19015350">
              <a:off x="869066" y="3096555"/>
              <a:ext cx="1089118" cy="98081"/>
            </a:xfrm>
            <a:prstGeom prst="ellipse">
              <a:avLst/>
            </a:prstGeom>
            <a:noFill/>
            <a:ln w="38100" cmpd="sng"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TextBox 76"/>
            <p:cNvSpPr txBox="1"/>
            <p:nvPr/>
          </p:nvSpPr>
          <p:spPr>
            <a:xfrm rot="19087528">
              <a:off x="1656200" y="2719311"/>
              <a:ext cx="113850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 dirty="0">
                  <a:solidFill>
                    <a:schemeClr val="bg1"/>
                  </a:solidFill>
                </a:rPr>
                <a:t>p</a:t>
              </a:r>
              <a:r>
                <a:rPr lang="en-US" sz="2400" b="1" baseline="-25000" dirty="0" smtClean="0">
                  <a:solidFill>
                    <a:schemeClr val="bg1"/>
                  </a:solidFill>
                </a:rPr>
                <a:t>1</a:t>
              </a:r>
              <a:r>
                <a:rPr lang="en-US" sz="2400" b="1" dirty="0" smtClean="0">
                  <a:solidFill>
                    <a:schemeClr val="bg1"/>
                  </a:solidFill>
                </a:rPr>
                <a:t>,μ</a:t>
              </a:r>
              <a:r>
                <a:rPr lang="en-US" sz="2400" b="1" baseline="-25000" dirty="0" smtClean="0">
                  <a:solidFill>
                    <a:schemeClr val="bg1"/>
                  </a:solidFill>
                </a:rPr>
                <a:t>1</a:t>
              </a:r>
              <a:r>
                <a:rPr lang="en-US" sz="2400" b="1" dirty="0" smtClean="0">
                  <a:solidFill>
                    <a:schemeClr val="bg1"/>
                  </a:solidFill>
                </a:rPr>
                <a:t>,Σ</a:t>
              </a:r>
              <a:r>
                <a:rPr lang="en-US" sz="2400" b="1" baseline="-25000" dirty="0" smtClean="0">
                  <a:solidFill>
                    <a:schemeClr val="bg1"/>
                  </a:solidFill>
                </a:rPr>
                <a:t>1</a:t>
              </a:r>
              <a:endParaRPr lang="en-US" sz="2400" b="1" baseline="-250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3" name="Group 2"/>
          <p:cNvGrpSpPr/>
          <p:nvPr/>
        </p:nvGrpSpPr>
        <p:grpSpPr>
          <a:xfrm>
            <a:off x="1546077" y="3634822"/>
            <a:ext cx="2747405" cy="946348"/>
            <a:chOff x="1546077" y="3634822"/>
            <a:chExt cx="2747405" cy="946348"/>
          </a:xfrm>
        </p:grpSpPr>
        <p:sp>
          <p:nvSpPr>
            <p:cNvPr id="13" name="Oval 12"/>
            <p:cNvSpPr/>
            <p:nvPr/>
          </p:nvSpPr>
          <p:spPr>
            <a:xfrm rot="175810">
              <a:off x="1546077" y="4123970"/>
              <a:ext cx="2747405" cy="457200"/>
            </a:xfrm>
            <a:prstGeom prst="ellipse">
              <a:avLst/>
            </a:prstGeom>
            <a:noFill/>
            <a:ln w="38100" cmpd="sng">
              <a:solidFill>
                <a:srgbClr val="01B739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Oval 69"/>
            <p:cNvSpPr/>
            <p:nvPr/>
          </p:nvSpPr>
          <p:spPr>
            <a:xfrm rot="175810">
              <a:off x="2024653" y="4207026"/>
              <a:ext cx="1854817" cy="291282"/>
            </a:xfrm>
            <a:prstGeom prst="ellipse">
              <a:avLst/>
            </a:prstGeom>
            <a:noFill/>
            <a:ln w="38100" cmpd="sng">
              <a:solidFill>
                <a:srgbClr val="01B739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Oval 70"/>
            <p:cNvSpPr/>
            <p:nvPr/>
          </p:nvSpPr>
          <p:spPr>
            <a:xfrm rot="175810">
              <a:off x="2376071" y="4294974"/>
              <a:ext cx="1089118" cy="98081"/>
            </a:xfrm>
            <a:prstGeom prst="ellipse">
              <a:avLst/>
            </a:prstGeom>
            <a:noFill/>
            <a:ln w="38100" cmpd="sng">
              <a:solidFill>
                <a:srgbClr val="01B739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TextBox 77"/>
            <p:cNvSpPr txBox="1"/>
            <p:nvPr/>
          </p:nvSpPr>
          <p:spPr>
            <a:xfrm rot="161658">
              <a:off x="2760045" y="3634822"/>
              <a:ext cx="113850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 dirty="0">
                  <a:solidFill>
                    <a:srgbClr val="01B739"/>
                  </a:solidFill>
                </a:rPr>
                <a:t>p</a:t>
              </a:r>
              <a:r>
                <a:rPr lang="en-US" sz="2400" b="1" baseline="-25000" dirty="0" smtClean="0">
                  <a:solidFill>
                    <a:srgbClr val="01B739"/>
                  </a:solidFill>
                </a:rPr>
                <a:t>2</a:t>
              </a:r>
              <a:r>
                <a:rPr lang="en-US" sz="2400" b="1" dirty="0" smtClean="0">
                  <a:solidFill>
                    <a:srgbClr val="01B739"/>
                  </a:solidFill>
                </a:rPr>
                <a:t>,μ</a:t>
              </a:r>
              <a:r>
                <a:rPr lang="en-US" sz="2400" b="1" baseline="-25000" dirty="0" smtClean="0">
                  <a:solidFill>
                    <a:srgbClr val="01B739"/>
                  </a:solidFill>
                </a:rPr>
                <a:t>2</a:t>
              </a:r>
              <a:r>
                <a:rPr lang="en-US" sz="2400" b="1" dirty="0" smtClean="0">
                  <a:solidFill>
                    <a:srgbClr val="01B739"/>
                  </a:solidFill>
                </a:rPr>
                <a:t>,Σ</a:t>
              </a:r>
              <a:r>
                <a:rPr lang="en-US" sz="2400" b="1" baseline="-25000" dirty="0" smtClean="0">
                  <a:solidFill>
                    <a:srgbClr val="01B739"/>
                  </a:solidFill>
                </a:rPr>
                <a:t>2</a:t>
              </a:r>
              <a:endParaRPr lang="en-US" sz="2400" b="1" baseline="-25000" dirty="0">
                <a:solidFill>
                  <a:srgbClr val="01B739"/>
                </a:solidFill>
              </a:endParaRPr>
            </a:p>
          </p:txBody>
        </p:sp>
      </p:grpSp>
      <p:sp>
        <p:nvSpPr>
          <p:cNvPr id="80" name="Text Box 7"/>
          <p:cNvSpPr txBox="1">
            <a:spLocks noChangeArrowheads="1"/>
          </p:cNvSpPr>
          <p:nvPr/>
        </p:nvSpPr>
        <p:spPr bwMode="auto">
          <a:xfrm>
            <a:off x="786649" y="5383649"/>
            <a:ext cx="3766366" cy="861774"/>
          </a:xfrm>
          <a:prstGeom prst="rect">
            <a:avLst/>
          </a:prstGeom>
          <a:noFill/>
          <a:ln>
            <a:noFill/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dirty="0" smtClean="0"/>
              <a:t>P(Y = y) = </a:t>
            </a:r>
            <a:r>
              <a:rPr lang="en-US" sz="2000" dirty="0" err="1" smtClean="0"/>
              <a:t>p</a:t>
            </a:r>
            <a:r>
              <a:rPr lang="en-US" sz="2000" baseline="-25000" dirty="0" err="1" smtClean="0"/>
              <a:t>y</a:t>
            </a:r>
            <a:r>
              <a:rPr lang="en-US" sz="2000" dirty="0" smtClean="0"/>
              <a:t> for y in</a:t>
            </a:r>
            <a:r>
              <a:rPr lang="en-US" sz="2000" dirty="0"/>
              <a:t> </a:t>
            </a:r>
            <a:r>
              <a:rPr lang="en-US" sz="2000" dirty="0" smtClean="0"/>
              <a:t>1,2; p</a:t>
            </a:r>
            <a:r>
              <a:rPr lang="en-US" sz="2000" baseline="-25000" dirty="0" smtClean="0"/>
              <a:t>1</a:t>
            </a:r>
            <a:r>
              <a:rPr lang="en-US" sz="2000" dirty="0" smtClean="0"/>
              <a:t>+p</a:t>
            </a:r>
            <a:r>
              <a:rPr lang="en-US" sz="2000" baseline="-25000" dirty="0" smtClean="0"/>
              <a:t>2</a:t>
            </a:r>
            <a:r>
              <a:rPr lang="en-US" sz="2000" dirty="0" smtClean="0"/>
              <a:t> = 1</a:t>
            </a:r>
          </a:p>
          <a:p>
            <a:pPr>
              <a:spcBef>
                <a:spcPct val="50000"/>
              </a:spcBef>
            </a:pPr>
            <a:r>
              <a:rPr lang="en-US" sz="2000" dirty="0" smtClean="0"/>
              <a:t>P(X|Y = y) ~ N(μ</a:t>
            </a:r>
            <a:r>
              <a:rPr lang="en-US" sz="2000" baseline="30000" dirty="0" smtClean="0"/>
              <a:t>(y)</a:t>
            </a:r>
            <a:r>
              <a:rPr lang="en-US" sz="2000" dirty="0" smtClean="0"/>
              <a:t>,</a:t>
            </a:r>
            <a:r>
              <a:rPr lang="en-US" sz="2000" dirty="0" err="1" smtClean="0"/>
              <a:t>Σ</a:t>
            </a:r>
            <a:r>
              <a:rPr lang="en-US" sz="2000" baseline="30000" dirty="0" smtClean="0"/>
              <a:t>(y)</a:t>
            </a:r>
            <a:r>
              <a:rPr lang="en-US" sz="2000" dirty="0" smtClean="0"/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370591519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" grpId="0"/>
    </p:bldLst>
  </p:timing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Bayes Optimal Classifier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8D0CB8-6FBF-4962-B578-A320F47C1A78}" type="slidenum">
              <a:rPr lang="en-US" smtClean="0"/>
              <a:pPr/>
              <a:t>123</a:t>
            </a:fld>
            <a:endParaRPr lang="en-US"/>
          </a:p>
        </p:txBody>
      </p:sp>
      <p:grpSp>
        <p:nvGrpSpPr>
          <p:cNvPr id="5" name="Group 302"/>
          <p:cNvGrpSpPr>
            <a:grpSpLocks/>
          </p:cNvGrpSpPr>
          <p:nvPr/>
        </p:nvGrpSpPr>
        <p:grpSpPr bwMode="auto">
          <a:xfrm>
            <a:off x="3066203" y="2133600"/>
            <a:ext cx="3276600" cy="152400"/>
            <a:chOff x="1872" y="2890"/>
            <a:chExt cx="2064" cy="96"/>
          </a:xfrm>
        </p:grpSpPr>
        <p:sp>
          <p:nvSpPr>
            <p:cNvPr id="6" name="Line 303"/>
            <p:cNvSpPr>
              <a:spLocks noChangeShapeType="1"/>
            </p:cNvSpPr>
            <p:nvPr/>
          </p:nvSpPr>
          <p:spPr bwMode="auto">
            <a:xfrm>
              <a:off x="1872" y="2938"/>
              <a:ext cx="1056" cy="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" name="Line 304"/>
            <p:cNvSpPr>
              <a:spLocks noChangeShapeType="1"/>
            </p:cNvSpPr>
            <p:nvPr/>
          </p:nvSpPr>
          <p:spPr bwMode="auto">
            <a:xfrm>
              <a:off x="2928" y="2938"/>
              <a:ext cx="1008" cy="0"/>
            </a:xfrm>
            <a:prstGeom prst="line">
              <a:avLst/>
            </a:prstGeom>
            <a:noFill/>
            <a:ln w="38100">
              <a:solidFill>
                <a:srgbClr val="00B05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8" name="Line 305"/>
            <p:cNvSpPr>
              <a:spLocks noChangeShapeType="1"/>
            </p:cNvSpPr>
            <p:nvPr/>
          </p:nvSpPr>
          <p:spPr bwMode="auto">
            <a:xfrm>
              <a:off x="2928" y="2890"/>
              <a:ext cx="0" cy="96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9" name="TextBox 8"/>
          <p:cNvSpPr txBox="1"/>
          <p:nvPr/>
        </p:nvSpPr>
        <p:spPr>
          <a:xfrm>
            <a:off x="7467492" y="1981200"/>
            <a:ext cx="914508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200" dirty="0" smtClean="0">
                <a:solidFill>
                  <a:srgbClr val="008A3E"/>
                </a:solidFill>
              </a:rPr>
              <a:t>Sports</a:t>
            </a:r>
            <a:endParaRPr lang="en-US" sz="2200" dirty="0">
              <a:solidFill>
                <a:srgbClr val="008A3E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463822" y="1438167"/>
            <a:ext cx="1046618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200" dirty="0" smtClean="0">
                <a:solidFill>
                  <a:srgbClr val="FF0000"/>
                </a:solidFill>
              </a:rPr>
              <a:t>Science</a:t>
            </a:r>
            <a:endParaRPr lang="en-US" sz="2200" dirty="0">
              <a:solidFill>
                <a:srgbClr val="FF0000"/>
              </a:solidFill>
            </a:endParaRPr>
          </a:p>
        </p:txBody>
      </p:sp>
      <p:cxnSp>
        <p:nvCxnSpPr>
          <p:cNvPr id="12" name="Straight Connector 11"/>
          <p:cNvCxnSpPr/>
          <p:nvPr/>
        </p:nvCxnSpPr>
        <p:spPr>
          <a:xfrm>
            <a:off x="3054223" y="1776564"/>
            <a:ext cx="3276600" cy="0"/>
          </a:xfrm>
          <a:prstGeom prst="line">
            <a:avLst/>
          </a:prstGeom>
          <a:ln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3" name="Group 321"/>
          <p:cNvGrpSpPr>
            <a:grpSpLocks/>
          </p:cNvGrpSpPr>
          <p:nvPr/>
        </p:nvGrpSpPr>
        <p:grpSpPr bwMode="auto">
          <a:xfrm>
            <a:off x="3066203" y="1756394"/>
            <a:ext cx="3276600" cy="0"/>
            <a:chOff x="2497137" y="4419600"/>
            <a:chExt cx="3276600" cy="0"/>
          </a:xfrm>
        </p:grpSpPr>
        <p:sp>
          <p:nvSpPr>
            <p:cNvPr id="14" name="Line 322"/>
            <p:cNvSpPr>
              <a:spLocks noChangeShapeType="1"/>
            </p:cNvSpPr>
            <p:nvPr/>
          </p:nvSpPr>
          <p:spPr bwMode="auto">
            <a:xfrm>
              <a:off x="2686" y="2870"/>
              <a:ext cx="1056" cy="0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5" name="Line 323"/>
            <p:cNvSpPr>
              <a:spLocks noChangeShapeType="1"/>
            </p:cNvSpPr>
            <p:nvPr/>
          </p:nvSpPr>
          <p:spPr bwMode="auto">
            <a:xfrm>
              <a:off x="3742" y="2870"/>
              <a:ext cx="1008" cy="0"/>
            </a:xfrm>
            <a:prstGeom prst="line">
              <a:avLst/>
            </a:prstGeom>
            <a:noFill/>
            <a:ln w="25400">
              <a:solidFill>
                <a:srgbClr val="008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0" name="Oval 19"/>
          <p:cNvSpPr/>
          <p:nvPr/>
        </p:nvSpPr>
        <p:spPr>
          <a:xfrm>
            <a:off x="4402358" y="1699284"/>
            <a:ext cx="152400" cy="1524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Oval 20"/>
          <p:cNvSpPr/>
          <p:nvPr/>
        </p:nvSpPr>
        <p:spPr>
          <a:xfrm>
            <a:off x="4021358" y="1687842"/>
            <a:ext cx="152400" cy="1524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Oval 21"/>
          <p:cNvSpPr/>
          <p:nvPr/>
        </p:nvSpPr>
        <p:spPr>
          <a:xfrm>
            <a:off x="3564158" y="1687842"/>
            <a:ext cx="152400" cy="1524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Oval 22"/>
          <p:cNvSpPr/>
          <p:nvPr/>
        </p:nvSpPr>
        <p:spPr>
          <a:xfrm>
            <a:off x="3259358" y="1676400"/>
            <a:ext cx="152400" cy="1524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Oval 23"/>
          <p:cNvSpPr/>
          <p:nvPr/>
        </p:nvSpPr>
        <p:spPr>
          <a:xfrm>
            <a:off x="3716558" y="1691736"/>
            <a:ext cx="152400" cy="1524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Oval 24"/>
          <p:cNvSpPr/>
          <p:nvPr/>
        </p:nvSpPr>
        <p:spPr>
          <a:xfrm>
            <a:off x="3106958" y="1680294"/>
            <a:ext cx="152400" cy="1524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Oval 25"/>
          <p:cNvSpPr/>
          <p:nvPr/>
        </p:nvSpPr>
        <p:spPr>
          <a:xfrm>
            <a:off x="5088158" y="1680294"/>
            <a:ext cx="152400" cy="1524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Oval 26"/>
          <p:cNvSpPr/>
          <p:nvPr/>
        </p:nvSpPr>
        <p:spPr>
          <a:xfrm>
            <a:off x="4242404" y="1687842"/>
            <a:ext cx="152400" cy="152400"/>
          </a:xfrm>
          <a:prstGeom prst="ellipse">
            <a:avLst/>
          </a:prstGeom>
          <a:solidFill>
            <a:srgbClr val="008A3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Oval 27"/>
          <p:cNvSpPr/>
          <p:nvPr/>
        </p:nvSpPr>
        <p:spPr>
          <a:xfrm>
            <a:off x="4802353" y="1680294"/>
            <a:ext cx="152400" cy="152400"/>
          </a:xfrm>
          <a:prstGeom prst="ellipse">
            <a:avLst/>
          </a:prstGeom>
          <a:solidFill>
            <a:srgbClr val="008A3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Oval 28"/>
          <p:cNvSpPr/>
          <p:nvPr/>
        </p:nvSpPr>
        <p:spPr>
          <a:xfrm>
            <a:off x="4924317" y="1680294"/>
            <a:ext cx="152400" cy="152400"/>
          </a:xfrm>
          <a:prstGeom prst="ellipse">
            <a:avLst/>
          </a:prstGeom>
          <a:solidFill>
            <a:srgbClr val="008A3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Oval 29"/>
          <p:cNvSpPr/>
          <p:nvPr/>
        </p:nvSpPr>
        <p:spPr>
          <a:xfrm>
            <a:off x="5240558" y="1691736"/>
            <a:ext cx="152400" cy="152400"/>
          </a:xfrm>
          <a:prstGeom prst="ellipse">
            <a:avLst/>
          </a:prstGeom>
          <a:solidFill>
            <a:srgbClr val="008A3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Oval 30"/>
          <p:cNvSpPr/>
          <p:nvPr/>
        </p:nvSpPr>
        <p:spPr>
          <a:xfrm>
            <a:off x="5545358" y="1691736"/>
            <a:ext cx="152400" cy="152400"/>
          </a:xfrm>
          <a:prstGeom prst="ellipse">
            <a:avLst/>
          </a:prstGeom>
          <a:solidFill>
            <a:srgbClr val="008A3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Oval 31"/>
          <p:cNvSpPr/>
          <p:nvPr/>
        </p:nvSpPr>
        <p:spPr>
          <a:xfrm>
            <a:off x="6071204" y="1680294"/>
            <a:ext cx="152400" cy="152400"/>
          </a:xfrm>
          <a:prstGeom prst="ellipse">
            <a:avLst/>
          </a:prstGeom>
          <a:solidFill>
            <a:srgbClr val="008A3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Oval 32"/>
          <p:cNvSpPr/>
          <p:nvPr/>
        </p:nvSpPr>
        <p:spPr>
          <a:xfrm>
            <a:off x="5876927" y="1680294"/>
            <a:ext cx="152400" cy="152400"/>
          </a:xfrm>
          <a:prstGeom prst="ellipse">
            <a:avLst/>
          </a:prstGeom>
          <a:solidFill>
            <a:srgbClr val="008A3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Oval 33"/>
          <p:cNvSpPr/>
          <p:nvPr/>
        </p:nvSpPr>
        <p:spPr>
          <a:xfrm>
            <a:off x="5392958" y="1687842"/>
            <a:ext cx="152400" cy="152400"/>
          </a:xfrm>
          <a:prstGeom prst="ellipse">
            <a:avLst/>
          </a:prstGeom>
          <a:solidFill>
            <a:srgbClr val="008A3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Oval 34"/>
          <p:cNvSpPr/>
          <p:nvPr/>
        </p:nvSpPr>
        <p:spPr>
          <a:xfrm>
            <a:off x="5762517" y="1687842"/>
            <a:ext cx="152400" cy="152400"/>
          </a:xfrm>
          <a:prstGeom prst="ellipse">
            <a:avLst/>
          </a:prstGeom>
          <a:solidFill>
            <a:srgbClr val="008A3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Oval 35"/>
          <p:cNvSpPr/>
          <p:nvPr/>
        </p:nvSpPr>
        <p:spPr>
          <a:xfrm>
            <a:off x="4554758" y="1699284"/>
            <a:ext cx="152400" cy="1524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TextBox 36"/>
          <p:cNvSpPr txBox="1"/>
          <p:nvPr/>
        </p:nvSpPr>
        <p:spPr>
          <a:xfrm>
            <a:off x="3330889" y="2438400"/>
            <a:ext cx="3357372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200" dirty="0" smtClean="0"/>
              <a:t>X, frequency of word “play”</a:t>
            </a:r>
            <a:endParaRPr lang="en-US" sz="2200" dirty="0"/>
          </a:p>
        </p:txBody>
      </p:sp>
      <p:sp>
        <p:nvSpPr>
          <p:cNvPr id="59" name="TextBox 58"/>
          <p:cNvSpPr txBox="1"/>
          <p:nvPr/>
        </p:nvSpPr>
        <p:spPr>
          <a:xfrm>
            <a:off x="2770426" y="1764268"/>
            <a:ext cx="5243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low</a:t>
            </a:r>
            <a:endParaRPr lang="en-US" dirty="0"/>
          </a:p>
        </p:txBody>
      </p:sp>
      <p:sp>
        <p:nvSpPr>
          <p:cNvPr id="60" name="TextBox 59"/>
          <p:cNvSpPr txBox="1"/>
          <p:nvPr/>
        </p:nvSpPr>
        <p:spPr>
          <a:xfrm>
            <a:off x="6047026" y="1764268"/>
            <a:ext cx="5888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high</a:t>
            </a:r>
            <a:endParaRPr lang="en-US" dirty="0"/>
          </a:p>
        </p:txBody>
      </p:sp>
      <p:sp>
        <p:nvSpPr>
          <p:cNvPr id="61" name="TextBox 60"/>
          <p:cNvSpPr txBox="1"/>
          <p:nvPr/>
        </p:nvSpPr>
        <p:spPr>
          <a:xfrm>
            <a:off x="2362200" y="1981200"/>
            <a:ext cx="588297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200" dirty="0"/>
              <a:t>f</a:t>
            </a:r>
            <a:r>
              <a:rPr lang="en-US" sz="2200" dirty="0" smtClean="0"/>
              <a:t>(X)</a:t>
            </a:r>
            <a:endParaRPr lang="en-US" sz="2200" dirty="0"/>
          </a:p>
        </p:txBody>
      </p:sp>
      <p:sp>
        <p:nvSpPr>
          <p:cNvPr id="62" name="TextBox 61"/>
          <p:cNvSpPr txBox="1"/>
          <p:nvPr/>
        </p:nvSpPr>
        <p:spPr>
          <a:xfrm>
            <a:off x="457200" y="3200400"/>
            <a:ext cx="4279386" cy="32624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200" dirty="0" smtClean="0"/>
              <a:t>Model X and Y as random variables</a:t>
            </a:r>
          </a:p>
          <a:p>
            <a:endParaRPr lang="en-US" sz="2200" dirty="0"/>
          </a:p>
          <a:p>
            <a:endParaRPr lang="en-US" sz="2200" dirty="0" smtClean="0"/>
          </a:p>
          <a:p>
            <a:endParaRPr lang="en-US" sz="2200" dirty="0"/>
          </a:p>
          <a:p>
            <a:endParaRPr lang="en-US" sz="2200" dirty="0" smtClean="0"/>
          </a:p>
          <a:p>
            <a:endParaRPr lang="en-US" sz="2200" dirty="0"/>
          </a:p>
          <a:p>
            <a:endParaRPr lang="en-US" sz="2200" dirty="0" smtClean="0"/>
          </a:p>
          <a:p>
            <a:endParaRPr lang="en-US" sz="2200" dirty="0"/>
          </a:p>
          <a:p>
            <a:r>
              <a:rPr lang="en-US" sz="2200" dirty="0" smtClean="0"/>
              <a:t>E.g. P(X=</a:t>
            </a:r>
            <a:r>
              <a:rPr lang="en-US" sz="2200" dirty="0" err="1" smtClean="0"/>
              <a:t>x|Y</a:t>
            </a:r>
            <a:r>
              <a:rPr lang="en-US" sz="2200" dirty="0" smtClean="0"/>
              <a:t>=y) = Gaussian N(μ</a:t>
            </a:r>
            <a:r>
              <a:rPr lang="en-US" sz="2200" baseline="-25000" dirty="0" smtClean="0"/>
              <a:t>y</a:t>
            </a:r>
            <a:r>
              <a:rPr lang="en-US" sz="2200" dirty="0" smtClean="0"/>
              <a:t>,σ</a:t>
            </a:r>
            <a:r>
              <a:rPr lang="en-US" sz="2200" baseline="30000" dirty="0" smtClean="0"/>
              <a:t>2</a:t>
            </a:r>
            <a:r>
              <a:rPr lang="en-US" sz="2200" baseline="-25000" dirty="0" smtClean="0"/>
              <a:t>y</a:t>
            </a:r>
            <a:r>
              <a:rPr lang="en-US" sz="2200" dirty="0" smtClean="0"/>
              <a:t>)</a:t>
            </a:r>
          </a:p>
          <a:p>
            <a:endParaRPr lang="en-US" sz="800" dirty="0" smtClean="0"/>
          </a:p>
        </p:txBody>
      </p:sp>
      <p:sp>
        <p:nvSpPr>
          <p:cNvPr id="64" name="Oval 63"/>
          <p:cNvSpPr/>
          <p:nvPr/>
        </p:nvSpPr>
        <p:spPr>
          <a:xfrm>
            <a:off x="7315200" y="2133600"/>
            <a:ext cx="152400" cy="152400"/>
          </a:xfrm>
          <a:prstGeom prst="ellipse">
            <a:avLst/>
          </a:prstGeom>
          <a:solidFill>
            <a:srgbClr val="008A3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5" name="Oval 64"/>
          <p:cNvSpPr/>
          <p:nvPr/>
        </p:nvSpPr>
        <p:spPr>
          <a:xfrm>
            <a:off x="7315200" y="1600200"/>
            <a:ext cx="152400" cy="1524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7" name="Freeform 309"/>
          <p:cNvSpPr>
            <a:spLocks/>
          </p:cNvSpPr>
          <p:nvPr/>
        </p:nvSpPr>
        <p:spPr bwMode="auto">
          <a:xfrm>
            <a:off x="3107835" y="3886200"/>
            <a:ext cx="2000250" cy="1428754"/>
          </a:xfrm>
          <a:custGeom>
            <a:avLst/>
            <a:gdLst/>
            <a:ahLst/>
            <a:cxnLst>
              <a:cxn ang="0">
                <a:pos x="0" y="1140"/>
              </a:cxn>
              <a:cxn ang="0">
                <a:pos x="177" y="1031"/>
              </a:cxn>
              <a:cxn ang="0">
                <a:pos x="354" y="633"/>
              </a:cxn>
              <a:cxn ang="0">
                <a:pos x="487" y="127"/>
              </a:cxn>
              <a:cxn ang="0">
                <a:pos x="619" y="18"/>
              </a:cxn>
              <a:cxn ang="0">
                <a:pos x="752" y="235"/>
              </a:cxn>
              <a:cxn ang="0">
                <a:pos x="978" y="764"/>
              </a:cxn>
              <a:cxn ang="0">
                <a:pos x="1260" y="1127"/>
              </a:cxn>
            </a:cxnLst>
            <a:rect l="0" t="0" r="r" b="b"/>
            <a:pathLst>
              <a:path w="1260" h="1140">
                <a:moveTo>
                  <a:pt x="0" y="1140"/>
                </a:moveTo>
                <a:cubicBezTo>
                  <a:pt x="59" y="1128"/>
                  <a:pt x="118" y="1116"/>
                  <a:pt x="177" y="1031"/>
                </a:cubicBezTo>
                <a:cubicBezTo>
                  <a:pt x="236" y="947"/>
                  <a:pt x="302" y="784"/>
                  <a:pt x="354" y="633"/>
                </a:cubicBezTo>
                <a:cubicBezTo>
                  <a:pt x="405" y="482"/>
                  <a:pt x="442" y="229"/>
                  <a:pt x="487" y="127"/>
                </a:cubicBezTo>
                <a:cubicBezTo>
                  <a:pt x="531" y="24"/>
                  <a:pt x="575" y="0"/>
                  <a:pt x="619" y="18"/>
                </a:cubicBezTo>
                <a:cubicBezTo>
                  <a:pt x="664" y="36"/>
                  <a:pt x="692" y="111"/>
                  <a:pt x="752" y="235"/>
                </a:cubicBezTo>
                <a:cubicBezTo>
                  <a:pt x="812" y="359"/>
                  <a:pt x="893" y="615"/>
                  <a:pt x="978" y="764"/>
                </a:cubicBezTo>
                <a:cubicBezTo>
                  <a:pt x="1063" y="913"/>
                  <a:pt x="1201" y="1052"/>
                  <a:pt x="1260" y="1127"/>
                </a:cubicBezTo>
              </a:path>
            </a:pathLst>
          </a:custGeom>
          <a:noFill/>
          <a:ln w="19050" cap="flat">
            <a:solidFill>
              <a:srgbClr val="FF0000"/>
            </a:solidFill>
            <a:prstDash val="solid"/>
            <a:round/>
            <a:headEnd/>
            <a:tailEnd/>
          </a:ln>
          <a:effectLst/>
        </p:spPr>
        <p:txBody>
          <a:bodyPr lIns="91425" tIns="45713" rIns="91425" bIns="45713"/>
          <a:lstStyle/>
          <a:p>
            <a:endParaRPr lang="en-US"/>
          </a:p>
        </p:txBody>
      </p:sp>
      <p:sp>
        <p:nvSpPr>
          <p:cNvPr id="68" name="Freeform 311"/>
          <p:cNvSpPr>
            <a:spLocks/>
          </p:cNvSpPr>
          <p:nvPr/>
        </p:nvSpPr>
        <p:spPr bwMode="auto">
          <a:xfrm>
            <a:off x="4506427" y="3932239"/>
            <a:ext cx="1878013" cy="1384300"/>
          </a:xfrm>
          <a:custGeom>
            <a:avLst/>
            <a:gdLst/>
            <a:ahLst/>
            <a:cxnLst>
              <a:cxn ang="0">
                <a:pos x="0" y="857"/>
              </a:cxn>
              <a:cxn ang="0">
                <a:pos x="288" y="456"/>
              </a:cxn>
              <a:cxn ang="0">
                <a:pos x="435" y="126"/>
              </a:cxn>
              <a:cxn ang="0">
                <a:pos x="560" y="1"/>
              </a:cxn>
              <a:cxn ang="0">
                <a:pos x="679" y="132"/>
              </a:cxn>
              <a:cxn ang="0">
                <a:pos x="962" y="727"/>
              </a:cxn>
              <a:cxn ang="0">
                <a:pos x="1183" y="872"/>
              </a:cxn>
            </a:cxnLst>
            <a:rect l="0" t="0" r="r" b="b"/>
            <a:pathLst>
              <a:path w="1183" h="872">
                <a:moveTo>
                  <a:pt x="0" y="857"/>
                </a:moveTo>
                <a:cubicBezTo>
                  <a:pt x="48" y="789"/>
                  <a:pt x="216" y="578"/>
                  <a:pt x="288" y="456"/>
                </a:cubicBezTo>
                <a:cubicBezTo>
                  <a:pt x="360" y="334"/>
                  <a:pt x="390" y="202"/>
                  <a:pt x="435" y="126"/>
                </a:cubicBezTo>
                <a:cubicBezTo>
                  <a:pt x="480" y="50"/>
                  <a:pt x="519" y="0"/>
                  <a:pt x="560" y="1"/>
                </a:cubicBezTo>
                <a:cubicBezTo>
                  <a:pt x="601" y="2"/>
                  <a:pt x="612" y="11"/>
                  <a:pt x="679" y="132"/>
                </a:cubicBezTo>
                <a:cubicBezTo>
                  <a:pt x="746" y="253"/>
                  <a:pt x="878" y="604"/>
                  <a:pt x="962" y="727"/>
                </a:cubicBezTo>
                <a:cubicBezTo>
                  <a:pt x="1046" y="850"/>
                  <a:pt x="1146" y="848"/>
                  <a:pt x="1183" y="872"/>
                </a:cubicBezTo>
              </a:path>
            </a:pathLst>
          </a:custGeom>
          <a:noFill/>
          <a:ln w="19050" cap="flat">
            <a:solidFill>
              <a:srgbClr val="00B050"/>
            </a:solidFill>
            <a:prstDash val="solid"/>
            <a:round/>
            <a:headEnd/>
            <a:tailEnd/>
          </a:ln>
          <a:effectLst/>
        </p:spPr>
        <p:txBody>
          <a:bodyPr lIns="91425" tIns="45713" rIns="91425" bIns="45713"/>
          <a:lstStyle/>
          <a:p>
            <a:endParaRPr lang="en-US"/>
          </a:p>
        </p:txBody>
      </p:sp>
      <p:pic>
        <p:nvPicPr>
          <p:cNvPr id="69" name="Picture 68" descr="txp_fig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 cstate="print"/>
          <a:stretch>
            <a:fillRect/>
          </a:stretch>
        </p:blipFill>
        <p:spPr bwMode="auto">
          <a:xfrm>
            <a:off x="1764214" y="4235381"/>
            <a:ext cx="1817186" cy="238321"/>
          </a:xfrm>
          <a:prstGeom prst="rect">
            <a:avLst/>
          </a:prstGeom>
          <a:noFill/>
          <a:ln/>
          <a:effectLst/>
        </p:spPr>
      </p:pic>
      <p:sp>
        <p:nvSpPr>
          <p:cNvPr id="70" name="Rectangle 69"/>
          <p:cNvSpPr/>
          <p:nvPr/>
        </p:nvSpPr>
        <p:spPr bwMode="auto">
          <a:xfrm>
            <a:off x="3320873" y="4224492"/>
            <a:ext cx="152400" cy="228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5" tIns="45713" rIns="91425" bIns="45713" rtlCol="0" anchor="ctr"/>
          <a:lstStyle/>
          <a:p>
            <a:pPr algn="ctr"/>
            <a:endParaRPr lang="en-US"/>
          </a:p>
        </p:txBody>
      </p:sp>
      <p:sp>
        <p:nvSpPr>
          <p:cNvPr id="71" name="Oval 314"/>
          <p:cNvSpPr>
            <a:spLocks noChangeArrowheads="1"/>
          </p:cNvSpPr>
          <p:nvPr/>
        </p:nvSpPr>
        <p:spPr bwMode="auto">
          <a:xfrm>
            <a:off x="3364415" y="4311576"/>
            <a:ext cx="76200" cy="76200"/>
          </a:xfrm>
          <a:prstGeom prst="ellipse">
            <a:avLst/>
          </a:prstGeom>
          <a:solidFill>
            <a:srgbClr val="FF0000"/>
          </a:solidFill>
          <a:ln w="9525">
            <a:noFill/>
            <a:round/>
            <a:headEnd/>
            <a:tailEnd/>
          </a:ln>
          <a:effectLst/>
        </p:spPr>
        <p:txBody>
          <a:bodyPr wrap="none" lIns="91425" tIns="45713" rIns="91425" bIns="45713" anchor="ctr"/>
          <a:lstStyle/>
          <a:p>
            <a:endParaRPr lang="en-US"/>
          </a:p>
        </p:txBody>
      </p:sp>
      <p:pic>
        <p:nvPicPr>
          <p:cNvPr id="72" name="Picture 71" descr="txp_fig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4" cstate="print"/>
          <a:stretch>
            <a:fillRect/>
          </a:stretch>
        </p:blipFill>
        <p:spPr bwMode="auto">
          <a:xfrm>
            <a:off x="5943600" y="4311581"/>
            <a:ext cx="1817186" cy="238321"/>
          </a:xfrm>
          <a:prstGeom prst="rect">
            <a:avLst/>
          </a:prstGeom>
          <a:noFill/>
          <a:ln/>
          <a:effectLst/>
        </p:spPr>
      </p:pic>
      <p:sp>
        <p:nvSpPr>
          <p:cNvPr id="73" name="Rectangle 72"/>
          <p:cNvSpPr/>
          <p:nvPr/>
        </p:nvSpPr>
        <p:spPr bwMode="auto">
          <a:xfrm>
            <a:off x="7511142" y="4289804"/>
            <a:ext cx="152400" cy="228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5" tIns="45713" rIns="91425" bIns="45713" rtlCol="0" anchor="ctr"/>
          <a:lstStyle/>
          <a:p>
            <a:pPr algn="ctr"/>
            <a:endParaRPr lang="en-US"/>
          </a:p>
        </p:txBody>
      </p:sp>
      <p:sp>
        <p:nvSpPr>
          <p:cNvPr id="74" name="Oval 319"/>
          <p:cNvSpPr>
            <a:spLocks noChangeArrowheads="1"/>
          </p:cNvSpPr>
          <p:nvPr/>
        </p:nvSpPr>
        <p:spPr bwMode="auto">
          <a:xfrm>
            <a:off x="7580944" y="4376515"/>
            <a:ext cx="76200" cy="76200"/>
          </a:xfrm>
          <a:prstGeom prst="ellipse">
            <a:avLst/>
          </a:prstGeom>
          <a:solidFill>
            <a:srgbClr val="339966"/>
          </a:solidFill>
          <a:ln w="9525">
            <a:noFill/>
            <a:round/>
            <a:headEnd/>
            <a:tailEnd/>
          </a:ln>
          <a:effectLst/>
        </p:spPr>
        <p:txBody>
          <a:bodyPr wrap="none" lIns="91425" tIns="45713" rIns="91425" bIns="45713" anchor="ctr"/>
          <a:lstStyle/>
          <a:p>
            <a:endParaRPr lang="en-US"/>
          </a:p>
        </p:txBody>
      </p:sp>
      <p:cxnSp>
        <p:nvCxnSpPr>
          <p:cNvPr id="75" name="Straight Connector 74"/>
          <p:cNvCxnSpPr/>
          <p:nvPr/>
        </p:nvCxnSpPr>
        <p:spPr>
          <a:xfrm>
            <a:off x="3088260" y="5410200"/>
            <a:ext cx="3276600" cy="0"/>
          </a:xfrm>
          <a:prstGeom prst="line">
            <a:avLst/>
          </a:prstGeom>
          <a:ln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6" name="Rectangle 75"/>
          <p:cNvSpPr/>
          <p:nvPr/>
        </p:nvSpPr>
        <p:spPr>
          <a:xfrm>
            <a:off x="5257800" y="5486401"/>
            <a:ext cx="129540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200" dirty="0" err="1" smtClean="0">
                <a:solidFill>
                  <a:srgbClr val="008A3E"/>
                </a:solidFill>
              </a:rPr>
              <a:t>μ</a:t>
            </a:r>
            <a:r>
              <a:rPr lang="en-US" sz="2200" baseline="-25000" dirty="0" err="1" smtClean="0">
                <a:solidFill>
                  <a:srgbClr val="008A3E"/>
                </a:solidFill>
              </a:rPr>
              <a:t>y</a:t>
            </a:r>
            <a:endParaRPr lang="en-US" sz="2200" dirty="0">
              <a:solidFill>
                <a:srgbClr val="008A3E"/>
              </a:solidFill>
            </a:endParaRPr>
          </a:p>
          <a:p>
            <a:endParaRPr lang="en-US" sz="2200" dirty="0">
              <a:solidFill>
                <a:srgbClr val="008A3E"/>
              </a:solidFill>
            </a:endParaRPr>
          </a:p>
        </p:txBody>
      </p:sp>
      <p:sp>
        <p:nvSpPr>
          <p:cNvPr id="77" name="Rectangle 76"/>
          <p:cNvSpPr/>
          <p:nvPr/>
        </p:nvSpPr>
        <p:spPr>
          <a:xfrm>
            <a:off x="5410200" y="4572000"/>
            <a:ext cx="91440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200" dirty="0" err="1" smtClean="0">
                <a:solidFill>
                  <a:srgbClr val="008A3E"/>
                </a:solidFill>
              </a:rPr>
              <a:t>σ</a:t>
            </a:r>
            <a:r>
              <a:rPr lang="en-US" sz="2200" baseline="-25000" dirty="0" err="1" smtClean="0">
                <a:solidFill>
                  <a:srgbClr val="008A3E"/>
                </a:solidFill>
              </a:rPr>
              <a:t>y</a:t>
            </a:r>
            <a:endParaRPr lang="en-US" sz="2200" dirty="0">
              <a:solidFill>
                <a:srgbClr val="008A3E"/>
              </a:solidFill>
            </a:endParaRPr>
          </a:p>
          <a:p>
            <a:endParaRPr lang="en-US" sz="2200" dirty="0">
              <a:solidFill>
                <a:srgbClr val="008A3E"/>
              </a:solidFill>
            </a:endParaRPr>
          </a:p>
        </p:txBody>
      </p:sp>
      <p:sp>
        <p:nvSpPr>
          <p:cNvPr id="78" name="Line 305"/>
          <p:cNvSpPr>
            <a:spLocks noChangeShapeType="1"/>
          </p:cNvSpPr>
          <p:nvPr/>
        </p:nvSpPr>
        <p:spPr bwMode="auto">
          <a:xfrm>
            <a:off x="5422180" y="5334000"/>
            <a:ext cx="0" cy="1524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cxnSp>
        <p:nvCxnSpPr>
          <p:cNvPr id="80" name="Straight Arrow Connector 79"/>
          <p:cNvCxnSpPr/>
          <p:nvPr/>
        </p:nvCxnSpPr>
        <p:spPr>
          <a:xfrm>
            <a:off x="5029200" y="4648200"/>
            <a:ext cx="762000" cy="0"/>
          </a:xfrm>
          <a:prstGeom prst="straightConnector1">
            <a:avLst/>
          </a:prstGeom>
          <a:ln>
            <a:solidFill>
              <a:srgbClr val="000000"/>
            </a:solidFill>
            <a:headEnd type="arrow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2329928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Performance </a:t>
            </a:r>
            <a:r>
              <a:rPr lang="en-US" dirty="0" smtClean="0"/>
              <a:t>Measure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8D0CB8-6FBF-4962-B578-A320F47C1A78}" type="slidenum">
              <a:rPr lang="en-US" smtClean="0"/>
              <a:pPr/>
              <a:t>124</a:t>
            </a:fld>
            <a:endParaRPr lang="en-US"/>
          </a:p>
        </p:txBody>
      </p:sp>
      <p:pic>
        <p:nvPicPr>
          <p:cNvPr id="6" name="Picture 5" descr="txp_fig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 cstate="print"/>
          <a:stretch>
            <a:fillRect/>
          </a:stretch>
        </p:blipFill>
        <p:spPr bwMode="auto">
          <a:xfrm>
            <a:off x="815542" y="2546792"/>
            <a:ext cx="1571206" cy="248401"/>
          </a:xfrm>
          <a:prstGeom prst="rect">
            <a:avLst/>
          </a:prstGeom>
          <a:noFill/>
          <a:ln/>
          <a:effectLst/>
        </p:spPr>
      </p:pic>
      <p:sp>
        <p:nvSpPr>
          <p:cNvPr id="7" name="TextBox 6"/>
          <p:cNvSpPr txBox="1"/>
          <p:nvPr/>
        </p:nvSpPr>
        <p:spPr>
          <a:xfrm>
            <a:off x="2377272" y="2440704"/>
            <a:ext cx="6248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- Measure of closeness between true label </a:t>
            </a:r>
            <a:r>
              <a:rPr lang="en-US" sz="2400" i="1" dirty="0" smtClean="0"/>
              <a:t>Y</a:t>
            </a:r>
            <a:r>
              <a:rPr lang="en-US" sz="2400" dirty="0" smtClean="0"/>
              <a:t> and   </a:t>
            </a:r>
          </a:p>
          <a:p>
            <a:r>
              <a:rPr lang="en-US" sz="2400" dirty="0" smtClean="0"/>
              <a:t>  prediction </a:t>
            </a:r>
            <a:r>
              <a:rPr lang="en-US" sz="2400" i="1" dirty="0" smtClean="0"/>
              <a:t>f</a:t>
            </a:r>
            <a:r>
              <a:rPr lang="en-US" sz="2400" dirty="0" smtClean="0"/>
              <a:t>(</a:t>
            </a:r>
            <a:r>
              <a:rPr lang="en-US" sz="2400" i="1" dirty="0" smtClean="0"/>
              <a:t>X</a:t>
            </a:r>
            <a:r>
              <a:rPr lang="en-US" sz="2400" dirty="0" smtClean="0"/>
              <a:t>)</a:t>
            </a:r>
            <a:endParaRPr lang="en-US" sz="2400" dirty="0"/>
          </a:p>
        </p:txBody>
      </p:sp>
      <p:pic>
        <p:nvPicPr>
          <p:cNvPr id="10" name="Picture 9" descr="txp_fig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7" cstate="print"/>
          <a:stretch>
            <a:fillRect/>
          </a:stretch>
        </p:blipFill>
        <p:spPr bwMode="auto">
          <a:xfrm>
            <a:off x="3581400" y="4238140"/>
            <a:ext cx="1719797" cy="257660"/>
          </a:xfrm>
          <a:prstGeom prst="rect">
            <a:avLst/>
          </a:prstGeom>
          <a:noFill/>
          <a:ln/>
          <a:effectLst/>
        </p:spPr>
      </p:pic>
      <p:sp>
        <p:nvSpPr>
          <p:cNvPr id="11" name="TextBox 10"/>
          <p:cNvSpPr txBox="1"/>
          <p:nvPr/>
        </p:nvSpPr>
        <p:spPr>
          <a:xfrm>
            <a:off x="685800" y="3512403"/>
            <a:ext cx="7924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Don’t  just want label of one test data (cell image), but any cell image</a:t>
            </a:r>
            <a:endParaRPr lang="en-US" sz="2400" dirty="0"/>
          </a:p>
        </p:txBody>
      </p:sp>
      <p:sp>
        <p:nvSpPr>
          <p:cNvPr id="12" name="Text Box 13"/>
          <p:cNvSpPr txBox="1">
            <a:spLocks noChangeArrowheads="1"/>
          </p:cNvSpPr>
          <p:nvPr/>
        </p:nvSpPr>
        <p:spPr bwMode="auto">
          <a:xfrm>
            <a:off x="533400" y="1600200"/>
            <a:ext cx="22860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457200" indent="-457200">
              <a:tabLst>
                <a:tab pos="4914900" algn="l"/>
              </a:tabLst>
            </a:pPr>
            <a:r>
              <a:rPr lang="en-US" sz="2400" b="1" dirty="0" smtClean="0">
                <a:solidFill>
                  <a:srgbClr val="C00000"/>
                </a:solidFill>
                <a:latin typeface="Comic Sans MS" pitchFamily="66" charset="0"/>
              </a:rPr>
              <a:t>Performance:</a:t>
            </a:r>
            <a:endParaRPr lang="en-US" sz="2400" dirty="0">
              <a:solidFill>
                <a:srgbClr val="C00000"/>
              </a:solidFill>
              <a:latin typeface="Comic Sans MS" pitchFamily="66" charset="0"/>
            </a:endParaRPr>
          </a:p>
        </p:txBody>
      </p:sp>
      <p:pic>
        <p:nvPicPr>
          <p:cNvPr id="14" name="Picture 13" descr="txp_fig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8" cstate="print"/>
          <a:stretch>
            <a:fillRect/>
          </a:stretch>
        </p:blipFill>
        <p:spPr bwMode="auto">
          <a:xfrm>
            <a:off x="1642110" y="3992463"/>
            <a:ext cx="796749" cy="210166"/>
          </a:xfrm>
          <a:prstGeom prst="rect">
            <a:avLst/>
          </a:prstGeom>
          <a:noFill/>
          <a:ln/>
          <a:effectLst/>
        </p:spPr>
      </p:pic>
      <p:grpSp>
        <p:nvGrpSpPr>
          <p:cNvPr id="13" name="Group 12"/>
          <p:cNvGrpSpPr/>
          <p:nvPr/>
        </p:nvGrpSpPr>
        <p:grpSpPr>
          <a:xfrm>
            <a:off x="2057400" y="5715000"/>
            <a:ext cx="4876800" cy="762000"/>
            <a:chOff x="2057400" y="5715000"/>
            <a:chExt cx="4876800" cy="762000"/>
          </a:xfrm>
        </p:grpSpPr>
        <p:pic>
          <p:nvPicPr>
            <p:cNvPr id="19" name="Picture 18" descr="txp_fig"/>
            <p:cNvPicPr>
              <a:picLocks noChangeAspect="1"/>
            </p:cNvPicPr>
            <p:nvPr>
              <p:custDataLst>
                <p:tags r:id="rId4"/>
              </p:custDataLst>
            </p:nvPr>
          </p:nvPicPr>
          <p:blipFill>
            <a:blip r:embed="rId9" cstate="print"/>
            <a:stretch>
              <a:fillRect/>
            </a:stretch>
          </p:blipFill>
          <p:spPr bwMode="auto">
            <a:xfrm>
              <a:off x="2358469" y="5943600"/>
              <a:ext cx="4310631" cy="274374"/>
            </a:xfrm>
            <a:prstGeom prst="rect">
              <a:avLst/>
            </a:prstGeom>
            <a:noFill/>
            <a:ln/>
            <a:effectLst/>
          </p:spPr>
        </p:pic>
        <p:sp>
          <p:nvSpPr>
            <p:cNvPr id="15" name="Rectangle 14"/>
            <p:cNvSpPr/>
            <p:nvPr/>
          </p:nvSpPr>
          <p:spPr>
            <a:xfrm>
              <a:off x="2057400" y="5715000"/>
              <a:ext cx="4876800" cy="762000"/>
            </a:xfrm>
            <a:prstGeom prst="rect">
              <a:avLst/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6" name="TextBox 15"/>
          <p:cNvSpPr txBox="1"/>
          <p:nvPr/>
        </p:nvSpPr>
        <p:spPr>
          <a:xfrm>
            <a:off x="685800" y="4648200"/>
            <a:ext cx="7924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Given a cell image drawn randomly from the collection of all cell images, how well does the predictor perform on average?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00141111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6" grpId="0"/>
    </p:bldLst>
  </p:timing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Performance </a:t>
            </a:r>
            <a:r>
              <a:rPr lang="en-US" dirty="0" smtClean="0"/>
              <a:t>Measure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8D0CB8-6FBF-4962-B578-A320F47C1A78}" type="slidenum">
              <a:rPr lang="en-US" smtClean="0"/>
              <a:pPr/>
              <a:t>125</a:t>
            </a:fld>
            <a:endParaRPr lang="en-US"/>
          </a:p>
        </p:txBody>
      </p:sp>
      <p:pic>
        <p:nvPicPr>
          <p:cNvPr id="30" name="Picture 29" descr="txp_fig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9" cstate="print"/>
          <a:stretch>
            <a:fillRect/>
          </a:stretch>
        </p:blipFill>
        <p:spPr bwMode="auto">
          <a:xfrm>
            <a:off x="3124200" y="1752600"/>
            <a:ext cx="4310631" cy="274374"/>
          </a:xfrm>
          <a:prstGeom prst="rect">
            <a:avLst/>
          </a:prstGeom>
          <a:noFill/>
          <a:ln/>
          <a:effectLst/>
        </p:spPr>
      </p:pic>
      <p:sp>
        <p:nvSpPr>
          <p:cNvPr id="12" name="Text Box 13"/>
          <p:cNvSpPr txBox="1">
            <a:spLocks noChangeArrowheads="1"/>
          </p:cNvSpPr>
          <p:nvPr/>
        </p:nvSpPr>
        <p:spPr bwMode="auto">
          <a:xfrm>
            <a:off x="533400" y="1600200"/>
            <a:ext cx="22860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457200" indent="-457200">
              <a:tabLst>
                <a:tab pos="4914900" algn="l"/>
              </a:tabLst>
            </a:pPr>
            <a:r>
              <a:rPr lang="en-US" sz="2400" b="1" dirty="0" smtClean="0">
                <a:solidFill>
                  <a:srgbClr val="C00000"/>
                </a:solidFill>
                <a:latin typeface="Comic Sans MS" pitchFamily="66" charset="0"/>
              </a:rPr>
              <a:t>Performance:</a:t>
            </a:r>
            <a:endParaRPr lang="en-US" sz="2400" dirty="0">
              <a:solidFill>
                <a:srgbClr val="C00000"/>
              </a:solidFill>
              <a:latin typeface="Comic Sans MS" pitchFamily="66" charset="0"/>
            </a:endParaRPr>
          </a:p>
        </p:txBody>
      </p:sp>
      <p:pic>
        <p:nvPicPr>
          <p:cNvPr id="22" name="Picture 21" descr="txp_fig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0" cstate="print"/>
          <a:stretch>
            <a:fillRect/>
          </a:stretch>
        </p:blipFill>
        <p:spPr bwMode="auto">
          <a:xfrm>
            <a:off x="4401580" y="3300008"/>
            <a:ext cx="1250930" cy="315769"/>
          </a:xfrm>
          <a:prstGeom prst="rect">
            <a:avLst/>
          </a:prstGeom>
          <a:noFill/>
          <a:ln/>
          <a:effectLst/>
        </p:spPr>
      </p:pic>
      <p:sp>
        <p:nvSpPr>
          <p:cNvPr id="17" name="TextBox 16"/>
          <p:cNvSpPr txBox="1"/>
          <p:nvPr/>
        </p:nvSpPr>
        <p:spPr>
          <a:xfrm>
            <a:off x="4442639" y="3771780"/>
            <a:ext cx="119616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rgbClr val="C00000"/>
                </a:solidFill>
                <a:latin typeface="Comic Sans MS" pitchFamily="66" charset="0"/>
              </a:rPr>
              <a:t>0/1 loss</a:t>
            </a:r>
            <a:endParaRPr lang="en-US" sz="2000" b="1" dirty="0">
              <a:solidFill>
                <a:srgbClr val="C00000"/>
              </a:solidFill>
              <a:latin typeface="Comic Sans MS" pitchFamily="66" charset="0"/>
            </a:endParaRPr>
          </a:p>
        </p:txBody>
      </p:sp>
      <p:pic>
        <p:nvPicPr>
          <p:cNvPr id="34" name="Picture 33" descr="txp_fig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1" cstate="print"/>
          <a:stretch>
            <a:fillRect/>
          </a:stretch>
        </p:blipFill>
        <p:spPr bwMode="auto">
          <a:xfrm>
            <a:off x="6718213" y="2681350"/>
            <a:ext cx="1145192" cy="237628"/>
          </a:xfrm>
          <a:prstGeom prst="rect">
            <a:avLst/>
          </a:prstGeom>
          <a:noFill/>
          <a:ln/>
          <a:effectLst/>
        </p:spPr>
      </p:pic>
      <p:pic>
        <p:nvPicPr>
          <p:cNvPr id="21" name="Picture 20" descr="txp_fig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2" cstate="print"/>
          <a:stretch>
            <a:fillRect/>
          </a:stretch>
        </p:blipFill>
        <p:spPr bwMode="auto">
          <a:xfrm>
            <a:off x="4280910" y="2667000"/>
            <a:ext cx="1594024" cy="252008"/>
          </a:xfrm>
          <a:prstGeom prst="rect">
            <a:avLst/>
          </a:prstGeom>
          <a:noFill/>
          <a:ln/>
          <a:effectLst/>
        </p:spPr>
      </p:pic>
      <p:cxnSp>
        <p:nvCxnSpPr>
          <p:cNvPr id="24" name="Straight Connector 23"/>
          <p:cNvCxnSpPr/>
          <p:nvPr/>
        </p:nvCxnSpPr>
        <p:spPr>
          <a:xfrm rot="5400000">
            <a:off x="4343400" y="4495800"/>
            <a:ext cx="3810000" cy="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/>
          <p:cNvCxnSpPr/>
          <p:nvPr/>
        </p:nvCxnSpPr>
        <p:spPr>
          <a:xfrm>
            <a:off x="3976110" y="3048000"/>
            <a:ext cx="4953000" cy="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9" name="Picture 28" descr="txp_fig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3" cstate="print"/>
          <a:stretch>
            <a:fillRect/>
          </a:stretch>
        </p:blipFill>
        <p:spPr bwMode="auto">
          <a:xfrm>
            <a:off x="6499201" y="3329697"/>
            <a:ext cx="1667909" cy="251703"/>
          </a:xfrm>
          <a:prstGeom prst="rect">
            <a:avLst/>
          </a:prstGeom>
          <a:noFill/>
          <a:ln/>
          <a:effectLst/>
        </p:spPr>
      </p:pic>
      <p:sp>
        <p:nvSpPr>
          <p:cNvPr id="28" name="TextBox 27"/>
          <p:cNvSpPr txBox="1"/>
          <p:nvPr/>
        </p:nvSpPr>
        <p:spPr>
          <a:xfrm>
            <a:off x="6338310" y="3790890"/>
            <a:ext cx="265329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rgbClr val="C00000"/>
                </a:solidFill>
                <a:latin typeface="Comic Sans MS" pitchFamily="66" charset="0"/>
              </a:rPr>
              <a:t>Probability of Error</a:t>
            </a:r>
            <a:endParaRPr lang="en-US" sz="2000" b="1" dirty="0">
              <a:solidFill>
                <a:srgbClr val="C00000"/>
              </a:solidFill>
              <a:latin typeface="Comic Sans MS" pitchFamily="66" charset="0"/>
            </a:endParaRPr>
          </a:p>
        </p:txBody>
      </p:sp>
      <p:sp>
        <p:nvSpPr>
          <p:cNvPr id="31" name="Right Arrow 30"/>
          <p:cNvSpPr/>
          <p:nvPr/>
        </p:nvSpPr>
        <p:spPr>
          <a:xfrm>
            <a:off x="1905000" y="3276600"/>
            <a:ext cx="381000" cy="228600"/>
          </a:xfrm>
          <a:prstGeom prst="rightArrow">
            <a:avLst/>
          </a:prstGeom>
          <a:ln w="28575"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2" name="Picture 2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125881" y="2667000"/>
            <a:ext cx="1626719" cy="15189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3" name="TextBox 32"/>
          <p:cNvSpPr txBox="1"/>
          <p:nvPr/>
        </p:nvSpPr>
        <p:spPr>
          <a:xfrm>
            <a:off x="2286000" y="3166408"/>
            <a:ext cx="163467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/>
              <a:t>“Anemic cell”</a:t>
            </a:r>
          </a:p>
        </p:txBody>
      </p:sp>
      <p:sp>
        <p:nvSpPr>
          <p:cNvPr id="44" name="Text Box 71"/>
          <p:cNvSpPr txBox="1">
            <a:spLocks noChangeArrowheads="1"/>
          </p:cNvSpPr>
          <p:nvPr/>
        </p:nvSpPr>
        <p:spPr bwMode="auto">
          <a:xfrm>
            <a:off x="2286000" y="4930914"/>
            <a:ext cx="1353063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000" dirty="0" smtClean="0"/>
              <a:t>Share Price</a:t>
            </a:r>
          </a:p>
          <a:p>
            <a:pPr algn="ctr"/>
            <a:r>
              <a:rPr lang="en-US" sz="2000" dirty="0" smtClean="0"/>
              <a:t>“$ 24.50”</a:t>
            </a:r>
            <a:endParaRPr lang="en-US" sz="2000" dirty="0"/>
          </a:p>
        </p:txBody>
      </p:sp>
      <p:grpSp>
        <p:nvGrpSpPr>
          <p:cNvPr id="46" name="Group 42"/>
          <p:cNvGrpSpPr/>
          <p:nvPr/>
        </p:nvGrpSpPr>
        <p:grpSpPr>
          <a:xfrm>
            <a:off x="152400" y="4419600"/>
            <a:ext cx="1676400" cy="1828800"/>
            <a:chOff x="2564922" y="4436852"/>
            <a:chExt cx="4902678" cy="2294626"/>
          </a:xfrm>
        </p:grpSpPr>
        <p:pic>
          <p:nvPicPr>
            <p:cNvPr id="47" name="Picture 2"/>
            <p:cNvPicPr>
              <a:picLocks noChangeAspect="1" noChangeArrowheads="1"/>
            </p:cNvPicPr>
            <p:nvPr/>
          </p:nvPicPr>
          <p:blipFill>
            <a:blip r:embed="rId15" cstate="print"/>
            <a:srcRect t="94444" b="-2778"/>
            <a:stretch>
              <a:fillRect/>
            </a:stretch>
          </p:blipFill>
          <p:spPr bwMode="auto">
            <a:xfrm>
              <a:off x="2590800" y="6400800"/>
              <a:ext cx="4876800" cy="228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48" name="Picture 3"/>
            <p:cNvPicPr>
              <a:picLocks noChangeAspect="1" noChangeArrowheads="1"/>
            </p:cNvPicPr>
            <p:nvPr/>
          </p:nvPicPr>
          <p:blipFill>
            <a:blip r:embed="rId16" cstate="print"/>
            <a:srcRect b="27778"/>
            <a:stretch>
              <a:fillRect/>
            </a:stretch>
          </p:blipFill>
          <p:spPr bwMode="auto">
            <a:xfrm>
              <a:off x="2564922" y="4436852"/>
              <a:ext cx="4876800" cy="19812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49" name="Rectangle 48"/>
            <p:cNvSpPr/>
            <p:nvPr/>
          </p:nvSpPr>
          <p:spPr>
            <a:xfrm>
              <a:off x="7162800" y="5334000"/>
              <a:ext cx="152400" cy="3048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Rectangle 49"/>
            <p:cNvSpPr/>
            <p:nvPr/>
          </p:nvSpPr>
          <p:spPr>
            <a:xfrm>
              <a:off x="4572000" y="6426678"/>
              <a:ext cx="990600" cy="3048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1" name="Right Arrow 50"/>
          <p:cNvSpPr/>
          <p:nvPr/>
        </p:nvSpPr>
        <p:spPr>
          <a:xfrm>
            <a:off x="1905000" y="5029200"/>
            <a:ext cx="381000" cy="228600"/>
          </a:xfrm>
          <a:prstGeom prst="rightArrow">
            <a:avLst/>
          </a:prstGeom>
          <a:ln w="28575"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4" name="Picture 53" descr="txp_fig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7" cstate="print"/>
          <a:stretch>
            <a:fillRect/>
          </a:stretch>
        </p:blipFill>
        <p:spPr bwMode="auto">
          <a:xfrm>
            <a:off x="4343400" y="5029200"/>
            <a:ext cx="1594473" cy="291561"/>
          </a:xfrm>
          <a:prstGeom prst="rect">
            <a:avLst/>
          </a:prstGeom>
          <a:noFill/>
          <a:ln/>
          <a:effectLst/>
        </p:spPr>
      </p:pic>
      <p:sp>
        <p:nvSpPr>
          <p:cNvPr id="53" name="TextBox 52"/>
          <p:cNvSpPr txBox="1"/>
          <p:nvPr/>
        </p:nvSpPr>
        <p:spPr>
          <a:xfrm>
            <a:off x="4393176" y="5486400"/>
            <a:ext cx="155042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rgbClr val="C00000"/>
                </a:solidFill>
                <a:latin typeface="Comic Sans MS" pitchFamily="66" charset="0"/>
              </a:rPr>
              <a:t>square loss</a:t>
            </a:r>
            <a:endParaRPr lang="en-US" sz="2000" b="1" dirty="0">
              <a:solidFill>
                <a:srgbClr val="C00000"/>
              </a:solidFill>
              <a:latin typeface="Comic Sans MS" pitchFamily="66" charset="0"/>
            </a:endParaRPr>
          </a:p>
        </p:txBody>
      </p:sp>
      <p:pic>
        <p:nvPicPr>
          <p:cNvPr id="56" name="Picture 55" descr="txp_fig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18" cstate="print"/>
          <a:stretch>
            <a:fillRect/>
          </a:stretch>
        </p:blipFill>
        <p:spPr bwMode="auto">
          <a:xfrm>
            <a:off x="6508384" y="4953000"/>
            <a:ext cx="1949816" cy="291562"/>
          </a:xfrm>
          <a:prstGeom prst="rect">
            <a:avLst/>
          </a:prstGeom>
          <a:noFill/>
          <a:ln/>
          <a:effectLst/>
        </p:spPr>
      </p:pic>
      <p:sp>
        <p:nvSpPr>
          <p:cNvPr id="57" name="TextBox 56"/>
          <p:cNvSpPr txBox="1"/>
          <p:nvPr/>
        </p:nvSpPr>
        <p:spPr>
          <a:xfrm>
            <a:off x="6347460" y="5478720"/>
            <a:ext cx="256993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rgbClr val="C00000"/>
                </a:solidFill>
                <a:latin typeface="Comic Sans MS" pitchFamily="66" charset="0"/>
              </a:rPr>
              <a:t>Mean Square Error</a:t>
            </a:r>
            <a:endParaRPr lang="en-US" sz="2000" b="1" dirty="0">
              <a:solidFill>
                <a:srgbClr val="C00000"/>
              </a:solidFill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8126440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57" grpId="0"/>
    </p:bldLst>
  </p:timing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</p:spPr>
        <p:txBody>
          <a:bodyPr/>
          <a:lstStyle/>
          <a:p>
            <a:r>
              <a:rPr lang="en-US" b="1" dirty="0" smtClean="0">
                <a:solidFill>
                  <a:srgbClr val="C00000"/>
                </a:solidFill>
              </a:rPr>
              <a:t>Classification</a:t>
            </a:r>
            <a:endParaRPr lang="en-US" b="1" dirty="0">
              <a:solidFill>
                <a:srgbClr val="C00000"/>
              </a:solidFill>
            </a:endParaRPr>
          </a:p>
        </p:txBody>
      </p:sp>
      <p:grpSp>
        <p:nvGrpSpPr>
          <p:cNvPr id="3" name="Group 13"/>
          <p:cNvGrpSpPr/>
          <p:nvPr/>
        </p:nvGrpSpPr>
        <p:grpSpPr>
          <a:xfrm>
            <a:off x="1471913" y="2057400"/>
            <a:ext cx="5705524" cy="2514600"/>
            <a:chOff x="1471911" y="2667000"/>
            <a:chExt cx="5705523" cy="2514600"/>
          </a:xfrm>
        </p:grpSpPr>
        <p:pic>
          <p:nvPicPr>
            <p:cNvPr id="23" name="Picture 74" descr="webpages"/>
            <p:cNvPicPr>
              <a:picLocks noChangeAspect="1" noChangeArrowheads="1"/>
            </p:cNvPicPr>
            <p:nvPr/>
          </p:nvPicPr>
          <p:blipFill>
            <a:blip r:embed="rId5" cstate="print"/>
            <a:srcRect b="43373"/>
            <a:stretch>
              <a:fillRect/>
            </a:stretch>
          </p:blipFill>
          <p:spPr bwMode="auto">
            <a:xfrm>
              <a:off x="1606236" y="2667000"/>
              <a:ext cx="3118164" cy="19683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4" name="Right Arrow 23"/>
            <p:cNvSpPr/>
            <p:nvPr/>
          </p:nvSpPr>
          <p:spPr>
            <a:xfrm>
              <a:off x="5334000" y="3555684"/>
              <a:ext cx="304800" cy="228600"/>
            </a:xfrm>
            <a:prstGeom prst="rightArrow">
              <a:avLst/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6038659" y="3174684"/>
              <a:ext cx="968259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dirty="0">
                  <a:solidFill>
                    <a:srgbClr val="0000FF"/>
                  </a:solidFill>
                </a:rPr>
                <a:t>Sports</a:t>
              </a:r>
            </a:p>
            <a:p>
              <a:r>
                <a:rPr lang="en-US" sz="2000" dirty="0">
                  <a:solidFill>
                    <a:srgbClr val="0000FF"/>
                  </a:solidFill>
                </a:rPr>
                <a:t>Science</a:t>
              </a:r>
            </a:p>
            <a:p>
              <a:r>
                <a:rPr lang="en-US" sz="2000" dirty="0">
                  <a:solidFill>
                    <a:srgbClr val="0000FF"/>
                  </a:solidFill>
                </a:rPr>
                <a:t>News</a:t>
              </a:r>
            </a:p>
          </p:txBody>
        </p:sp>
        <p:sp>
          <p:nvSpPr>
            <p:cNvPr id="35" name="Rectangle 34"/>
            <p:cNvSpPr/>
            <p:nvPr/>
          </p:nvSpPr>
          <p:spPr>
            <a:xfrm>
              <a:off x="1471911" y="4711543"/>
              <a:ext cx="3077885" cy="461665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>
              <a:spAutoFit/>
            </a:bodyPr>
            <a:lstStyle/>
            <a:p>
              <a:pPr algn="ctr"/>
              <a:r>
                <a:rPr lang="en-US" sz="2400" b="1" dirty="0" smtClean="0">
                  <a:solidFill>
                    <a:srgbClr val="FF0000"/>
                  </a:solidFill>
                </a:rPr>
                <a:t>Input feature vector, </a:t>
              </a:r>
              <a:r>
                <a:rPr lang="en-US" sz="2400" b="1" dirty="0">
                  <a:solidFill>
                    <a:srgbClr val="FF0000"/>
                  </a:solidFill>
                </a:rPr>
                <a:t>X</a:t>
              </a:r>
            </a:p>
          </p:txBody>
        </p:sp>
        <p:sp>
          <p:nvSpPr>
            <p:cNvPr id="36" name="Rectangle 35"/>
            <p:cNvSpPr/>
            <p:nvPr/>
          </p:nvSpPr>
          <p:spPr>
            <a:xfrm>
              <a:off x="6005318" y="4719935"/>
              <a:ext cx="1172116" cy="461665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>
              <a:spAutoFit/>
            </a:bodyPr>
            <a:lstStyle/>
            <a:p>
              <a:pPr algn="ctr"/>
              <a:r>
                <a:rPr lang="en-US" sz="2400" b="1" dirty="0" smtClean="0">
                  <a:solidFill>
                    <a:srgbClr val="0000FF"/>
                  </a:solidFill>
                </a:rPr>
                <a:t>Label, </a:t>
              </a:r>
              <a:r>
                <a:rPr lang="en-US" sz="2400" b="1" dirty="0">
                  <a:solidFill>
                    <a:srgbClr val="0000FF"/>
                  </a:solidFill>
                </a:rPr>
                <a:t>Y</a:t>
              </a:r>
            </a:p>
          </p:txBody>
        </p:sp>
      </p:grpSp>
      <p:sp>
        <p:nvSpPr>
          <p:cNvPr id="46" name="TextBox 45"/>
          <p:cNvSpPr txBox="1"/>
          <p:nvPr/>
        </p:nvSpPr>
        <p:spPr>
          <a:xfrm>
            <a:off x="6019800" y="6051009"/>
            <a:ext cx="2630648" cy="461665"/>
          </a:xfrm>
          <a:prstGeom prst="rect">
            <a:avLst/>
          </a:prstGeom>
          <a:noFill/>
        </p:spPr>
        <p:txBody>
          <a:bodyPr wrap="none" lIns="91425" tIns="45713" rIns="91425" bIns="45713" rtlCol="0">
            <a:spAutoFit/>
          </a:bodyPr>
          <a:lstStyle/>
          <a:p>
            <a:r>
              <a:rPr lang="en-US" sz="2400" b="1" dirty="0">
                <a:solidFill>
                  <a:srgbClr val="C00000"/>
                </a:solidFill>
              </a:rPr>
              <a:t>Probability of Error</a:t>
            </a:r>
            <a:endParaRPr lang="en-US" sz="2400" b="1" dirty="0">
              <a:solidFill>
                <a:srgbClr val="C00000"/>
              </a:solidFill>
              <a:latin typeface="Comic Sans MS" pitchFamily="66" charset="0"/>
            </a:endParaRPr>
          </a:p>
        </p:txBody>
      </p:sp>
      <p:pic>
        <p:nvPicPr>
          <p:cNvPr id="15" name="Picture 14" descr="txp_fig"/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6" cstate="print"/>
          <a:srcRect l="26545" t="-8959"/>
          <a:stretch/>
        </p:blipFill>
        <p:spPr bwMode="auto">
          <a:xfrm>
            <a:off x="2667007" y="4953003"/>
            <a:ext cx="3199021" cy="526045"/>
          </a:xfrm>
          <a:prstGeom prst="rect">
            <a:avLst/>
          </a:prstGeom>
          <a:noFill/>
          <a:ln/>
          <a:effectLst/>
        </p:spPr>
      </p:pic>
      <p:sp>
        <p:nvSpPr>
          <p:cNvPr id="16" name="Text Box 13"/>
          <p:cNvSpPr txBox="1">
            <a:spLocks noChangeArrowheads="1"/>
          </p:cNvSpPr>
          <p:nvPr/>
        </p:nvSpPr>
        <p:spPr bwMode="auto">
          <a:xfrm>
            <a:off x="533401" y="1447805"/>
            <a:ext cx="76200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1425" tIns="45713" rIns="91425" bIns="45713">
            <a:spAutoFit/>
          </a:bodyPr>
          <a:lstStyle/>
          <a:p>
            <a:pPr marL="457130" indent="-457130">
              <a:tabLst>
                <a:tab pos="4914147" algn="l"/>
              </a:tabLst>
            </a:pPr>
            <a:r>
              <a:rPr lang="en-US" sz="2400" u="sng" dirty="0"/>
              <a:t>Ideal goal</a:t>
            </a:r>
            <a:r>
              <a:rPr lang="en-US" sz="2400" dirty="0"/>
              <a:t>: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6424948" y="5543489"/>
            <a:ext cx="1195059" cy="400110"/>
          </a:xfrm>
          <a:prstGeom prst="rect">
            <a:avLst/>
          </a:prstGeom>
          <a:noFill/>
          <a:ln>
            <a:noFill/>
          </a:ln>
        </p:spPr>
        <p:txBody>
          <a:bodyPr wrap="none" lIns="91425" tIns="45713" rIns="91425" bIns="45713" rtlCol="0">
            <a:spAutoFit/>
          </a:bodyPr>
          <a:lstStyle/>
          <a:p>
            <a:r>
              <a:rPr lang="en-US" sz="2000" b="1" dirty="0">
                <a:solidFill>
                  <a:srgbClr val="C00000"/>
                </a:solidFill>
                <a:latin typeface="Comic Sans MS" pitchFamily="66" charset="0"/>
              </a:rPr>
              <a:t>0/1 loss</a:t>
            </a:r>
          </a:p>
        </p:txBody>
      </p:sp>
      <p:pic>
        <p:nvPicPr>
          <p:cNvPr id="27" name="Picture 26" descr="txp_fig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7" cstate="print"/>
          <a:stretch>
            <a:fillRect/>
          </a:stretch>
        </p:blipFill>
        <p:spPr bwMode="auto">
          <a:xfrm>
            <a:off x="2133600" y="1579185"/>
            <a:ext cx="5177546" cy="272159"/>
          </a:xfrm>
          <a:prstGeom prst="rect">
            <a:avLst/>
          </a:prstGeom>
          <a:noFill/>
          <a:ln/>
          <a:effectLst/>
        </p:spPr>
      </p:pic>
      <p:sp>
        <p:nvSpPr>
          <p:cNvPr id="28" name="Rectangle 27"/>
          <p:cNvSpPr/>
          <p:nvPr/>
        </p:nvSpPr>
        <p:spPr>
          <a:xfrm>
            <a:off x="6019800" y="1447801"/>
            <a:ext cx="152400" cy="3048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5" tIns="45713" rIns="91425" bIns="45713"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533407" y="4876803"/>
            <a:ext cx="2029973" cy="461665"/>
          </a:xfrm>
          <a:prstGeom prst="rect">
            <a:avLst/>
          </a:prstGeom>
          <a:noFill/>
        </p:spPr>
        <p:txBody>
          <a:bodyPr wrap="none" lIns="91425" tIns="45713" rIns="91425" bIns="45713" rtlCol="0">
            <a:spAutoFit/>
          </a:bodyPr>
          <a:lstStyle/>
          <a:p>
            <a:r>
              <a:rPr lang="en-US" sz="2400" dirty="0"/>
              <a:t>that minimizes</a:t>
            </a:r>
          </a:p>
        </p:txBody>
      </p:sp>
      <p:pic>
        <p:nvPicPr>
          <p:cNvPr id="5" name="Picture 4" descr="latex-image-1.pdf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54415" y="5562602"/>
            <a:ext cx="3036786" cy="480395"/>
          </a:xfrm>
          <a:prstGeom prst="rect">
            <a:avLst/>
          </a:prstGeom>
        </p:spPr>
      </p:pic>
      <p:pic>
        <p:nvPicPr>
          <p:cNvPr id="6" name="Picture 5" descr="latex-image-1.pdf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0224" y="6172200"/>
            <a:ext cx="2914650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734247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1120776"/>
            <a:ext cx="8229600" cy="1470025"/>
          </a:xfrm>
        </p:spPr>
        <p:txBody>
          <a:bodyPr>
            <a:noAutofit/>
          </a:bodyPr>
          <a:lstStyle/>
          <a:p>
            <a:r>
              <a:rPr lang="en-US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MLE, MAP and Naïve Bayes</a:t>
            </a:r>
            <a:endParaRPr lang="en-US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551961" y="2895603"/>
            <a:ext cx="4108817" cy="2554545"/>
          </a:xfrm>
          <a:prstGeom prst="rect">
            <a:avLst/>
          </a:prstGeom>
          <a:noFill/>
        </p:spPr>
        <p:txBody>
          <a:bodyPr wrap="none" lIns="91425" tIns="45713" rIns="91425" bIns="45713" rtlCol="0">
            <a:spAutoFit/>
          </a:bodyPr>
          <a:lstStyle/>
          <a:p>
            <a:pPr algn="ctr"/>
            <a:r>
              <a:rPr lang="en-US" sz="2800" dirty="0"/>
              <a:t>Aarti Singh</a:t>
            </a:r>
          </a:p>
          <a:p>
            <a:pPr algn="ctr">
              <a:lnSpc>
                <a:spcPct val="150000"/>
              </a:lnSpc>
            </a:pPr>
            <a:r>
              <a:rPr lang="en-US" sz="2400" dirty="0"/>
              <a:t>Co-instructor: Geoff Gordon</a:t>
            </a:r>
          </a:p>
          <a:p>
            <a:pPr algn="ctr"/>
            <a:endParaRPr lang="en-US" sz="2400" dirty="0"/>
          </a:p>
          <a:p>
            <a:pPr algn="ctr"/>
            <a:endParaRPr lang="en-US" sz="2400" dirty="0"/>
          </a:p>
          <a:p>
            <a:pPr algn="ctr"/>
            <a:r>
              <a:rPr lang="en-US" sz="2400" dirty="0"/>
              <a:t>Machine Learning 10-601 Sec A</a:t>
            </a:r>
          </a:p>
          <a:p>
            <a:pPr algn="ctr"/>
            <a:r>
              <a:rPr lang="en-US" sz="2400" dirty="0" smtClean="0"/>
              <a:t>Sept </a:t>
            </a:r>
            <a:r>
              <a:rPr lang="en-US" sz="2400" dirty="0"/>
              <a:t>2</a:t>
            </a:r>
            <a:r>
              <a:rPr lang="en-US" sz="2400" dirty="0" smtClean="0"/>
              <a:t>, </a:t>
            </a:r>
            <a:r>
              <a:rPr lang="en-US" sz="2400" dirty="0"/>
              <a:t>2015</a:t>
            </a:r>
          </a:p>
        </p:txBody>
      </p:sp>
      <p:pic>
        <p:nvPicPr>
          <p:cNvPr id="18433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" y="5867400"/>
            <a:ext cx="9144000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>
            <p:custDataLst>
              <p:tags r:id="rId1"/>
            </p:custDataLst>
          </p:nvPr>
        </p:nvSpPr>
        <p:spPr>
          <a:xfrm>
            <a:off x="0" y="7112001"/>
            <a:ext cx="9144000" cy="654986"/>
          </a:xfrm>
          <a:prstGeom prst="rect">
            <a:avLst/>
          </a:prstGeom>
          <a:noFill/>
        </p:spPr>
        <p:txBody>
          <a:bodyPr vert="horz" lIns="91425" tIns="45713" rIns="91425" bIns="45713" rtlCol="0">
            <a:spAutoFit/>
          </a:bodyPr>
          <a:lstStyle/>
          <a:p>
            <a:r>
              <a:rPr lang="en-US" smtClean="0"/>
              <a:t>TexPoint fonts used in EMF. </a:t>
            </a:r>
          </a:p>
          <a:p>
            <a:r>
              <a:rPr lang="en-US" smtClean="0"/>
              <a:t>Read the TexPoint manual before you delete this box.: </a:t>
            </a:r>
            <a:r>
              <a:rPr lang="en-US" smtClean="0">
                <a:latin typeface="CMMI10"/>
              </a:rPr>
              <a:t>A</a:t>
            </a:r>
            <a:r>
              <a:rPr lang="en-US" smtClean="0">
                <a:latin typeface="CMR10"/>
              </a:rPr>
              <a:t>A</a:t>
            </a:r>
            <a:r>
              <a:rPr lang="en-US" smtClean="0">
                <a:latin typeface="CMMI7"/>
              </a:rPr>
              <a:t>A</a:t>
            </a:r>
            <a:r>
              <a:rPr lang="en-US" smtClean="0">
                <a:latin typeface="CMSY7"/>
              </a:rPr>
              <a:t>A</a:t>
            </a:r>
            <a:r>
              <a:rPr lang="en-US" smtClean="0">
                <a:latin typeface="CMSY10ORIG"/>
              </a:rPr>
              <a:t>A</a:t>
            </a:r>
            <a:r>
              <a:rPr lang="en-US" smtClean="0">
                <a:latin typeface="CMR7"/>
              </a:rPr>
              <a:t>A</a:t>
            </a:r>
            <a:r>
              <a:rPr lang="en-US" smtClean="0">
                <a:latin typeface="CMEX10"/>
              </a:rPr>
              <a:t>A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081156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C00000"/>
                </a:solidFill>
              </a:rPr>
              <a:t>Optimal Classification</a:t>
            </a:r>
            <a:endParaRPr lang="en-US" b="1" dirty="0">
              <a:solidFill>
                <a:srgbClr val="C00000"/>
              </a:solidFill>
            </a:endParaRPr>
          </a:p>
        </p:txBody>
      </p:sp>
      <p:pic>
        <p:nvPicPr>
          <p:cNvPr id="28" name="Picture 27" descr="txp_fig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7" cstate="print"/>
          <a:srcRect l="22495" t="30036" b="29916"/>
          <a:stretch>
            <a:fillRect/>
          </a:stretch>
        </p:blipFill>
        <p:spPr bwMode="auto">
          <a:xfrm>
            <a:off x="3320340" y="1502980"/>
            <a:ext cx="3918665" cy="609600"/>
          </a:xfrm>
          <a:prstGeom prst="rect">
            <a:avLst/>
          </a:prstGeom>
          <a:noFill/>
          <a:ln/>
          <a:effectLst/>
        </p:spPr>
      </p:pic>
      <p:sp>
        <p:nvSpPr>
          <p:cNvPr id="26" name="Rectangle 17"/>
          <p:cNvSpPr>
            <a:spLocks noChangeArrowheads="1"/>
          </p:cNvSpPr>
          <p:nvPr/>
        </p:nvSpPr>
        <p:spPr bwMode="auto">
          <a:xfrm>
            <a:off x="502343" y="1524002"/>
            <a:ext cx="2852013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425" tIns="45713" rIns="91425" bIns="45713">
            <a:spAutoFit/>
          </a:bodyPr>
          <a:lstStyle/>
          <a:p>
            <a:pPr marL="457130" indent="-457130">
              <a:tabLst>
                <a:tab pos="4914147" algn="l"/>
              </a:tabLst>
            </a:pPr>
            <a:r>
              <a:rPr lang="en-US" sz="2400" dirty="0" smtClean="0">
                <a:solidFill>
                  <a:srgbClr val="C00000"/>
                </a:solidFill>
                <a:latin typeface="Comic Sans MS" pitchFamily="66" charset="0"/>
              </a:rPr>
              <a:t>Optimal predictor:</a:t>
            </a:r>
          </a:p>
          <a:p>
            <a:pPr marL="457130" indent="-457130">
              <a:tabLst>
                <a:tab pos="4914147" algn="l"/>
              </a:tabLst>
            </a:pPr>
            <a:r>
              <a:rPr lang="en-US" sz="2400" dirty="0" smtClean="0">
                <a:solidFill>
                  <a:srgbClr val="C00000"/>
                </a:solidFill>
                <a:latin typeface="Comic Sans MS" pitchFamily="66" charset="0"/>
              </a:rPr>
              <a:t>(Bayes classifier)</a:t>
            </a:r>
            <a:endParaRPr lang="en-US" sz="2400" dirty="0">
              <a:solidFill>
                <a:srgbClr val="C00000"/>
              </a:solidFill>
              <a:latin typeface="Comic Sans MS" pitchFamily="66" charset="0"/>
            </a:endParaRPr>
          </a:p>
        </p:txBody>
      </p:sp>
      <p:sp>
        <p:nvSpPr>
          <p:cNvPr id="30" name="Slide Number Placeholder 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8D0CB8-6FBF-4962-B578-A320F47C1A78}" type="slidenum">
              <a:rPr lang="en-US" smtClean="0"/>
              <a:pPr/>
              <a:t>128</a:t>
            </a:fld>
            <a:endParaRPr lang="en-US"/>
          </a:p>
        </p:txBody>
      </p:sp>
      <p:pic>
        <p:nvPicPr>
          <p:cNvPr id="44" name="Picture 43" descr="txp_fig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8" cstate="print"/>
          <a:stretch>
            <a:fillRect/>
          </a:stretch>
        </p:blipFill>
        <p:spPr bwMode="auto">
          <a:xfrm>
            <a:off x="1828800" y="3581402"/>
            <a:ext cx="4798826" cy="517451"/>
          </a:xfrm>
          <a:prstGeom prst="rect">
            <a:avLst/>
          </a:prstGeom>
          <a:noFill/>
          <a:ln/>
          <a:effectLst/>
        </p:spPr>
      </p:pic>
      <p:grpSp>
        <p:nvGrpSpPr>
          <p:cNvPr id="7" name="Group 321"/>
          <p:cNvGrpSpPr>
            <a:grpSpLocks/>
          </p:cNvGrpSpPr>
          <p:nvPr/>
        </p:nvGrpSpPr>
        <p:grpSpPr bwMode="auto">
          <a:xfrm>
            <a:off x="2408535" y="6248400"/>
            <a:ext cx="3276600" cy="0"/>
            <a:chOff x="2497137" y="4419600"/>
            <a:chExt cx="3276600" cy="0"/>
          </a:xfrm>
        </p:grpSpPr>
        <p:sp>
          <p:nvSpPr>
            <p:cNvPr id="60" name="Line 322"/>
            <p:cNvSpPr>
              <a:spLocks noChangeShapeType="1"/>
            </p:cNvSpPr>
            <p:nvPr/>
          </p:nvSpPr>
          <p:spPr bwMode="auto">
            <a:xfrm>
              <a:off x="2686" y="2870"/>
              <a:ext cx="1056" cy="0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61" name="Line 323"/>
            <p:cNvSpPr>
              <a:spLocks noChangeShapeType="1"/>
            </p:cNvSpPr>
            <p:nvPr/>
          </p:nvSpPr>
          <p:spPr bwMode="auto">
            <a:xfrm>
              <a:off x="3742" y="2870"/>
              <a:ext cx="1008" cy="0"/>
            </a:xfrm>
            <a:prstGeom prst="line">
              <a:avLst/>
            </a:prstGeom>
            <a:noFill/>
            <a:ln w="25400">
              <a:solidFill>
                <a:srgbClr val="008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pic>
        <p:nvPicPr>
          <p:cNvPr id="72" name="Picture 71" descr="txp_fig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9" cstate="print"/>
          <a:srcRect l="33996" r="35407" b="53149"/>
          <a:stretch>
            <a:fillRect/>
          </a:stretch>
        </p:blipFill>
        <p:spPr bwMode="auto">
          <a:xfrm>
            <a:off x="1587798" y="4572000"/>
            <a:ext cx="1371600" cy="304800"/>
          </a:xfrm>
          <a:prstGeom prst="rect">
            <a:avLst/>
          </a:prstGeom>
          <a:noFill/>
          <a:ln/>
          <a:effectLst/>
        </p:spPr>
      </p:pic>
      <p:pic>
        <p:nvPicPr>
          <p:cNvPr id="73" name="Picture 72" descr="txp_fig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9" cstate="print"/>
          <a:srcRect l="33996" r="35407" b="53149"/>
          <a:stretch>
            <a:fillRect/>
          </a:stretch>
        </p:blipFill>
        <p:spPr bwMode="auto">
          <a:xfrm>
            <a:off x="5058838" y="4648201"/>
            <a:ext cx="1371600" cy="304800"/>
          </a:xfrm>
          <a:prstGeom prst="rect">
            <a:avLst/>
          </a:prstGeom>
          <a:noFill/>
          <a:ln/>
          <a:effectLst/>
        </p:spPr>
      </p:pic>
      <p:sp>
        <p:nvSpPr>
          <p:cNvPr id="74" name="Rectangle 73"/>
          <p:cNvSpPr/>
          <p:nvPr/>
        </p:nvSpPr>
        <p:spPr bwMode="auto">
          <a:xfrm>
            <a:off x="5854998" y="4682704"/>
            <a:ext cx="152400" cy="228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5" tIns="45713" rIns="91425" bIns="45713" rtlCol="0" anchor="ctr"/>
          <a:lstStyle/>
          <a:p>
            <a:pPr algn="ctr"/>
            <a:endParaRPr lang="en-US"/>
          </a:p>
        </p:txBody>
      </p:sp>
      <p:sp>
        <p:nvSpPr>
          <p:cNvPr id="75" name="Oval 319"/>
          <p:cNvSpPr>
            <a:spLocks noChangeArrowheads="1"/>
          </p:cNvSpPr>
          <p:nvPr/>
        </p:nvSpPr>
        <p:spPr bwMode="auto">
          <a:xfrm>
            <a:off x="5924800" y="4769415"/>
            <a:ext cx="76200" cy="76200"/>
          </a:xfrm>
          <a:prstGeom prst="ellipse">
            <a:avLst/>
          </a:prstGeom>
          <a:solidFill>
            <a:srgbClr val="339966"/>
          </a:solidFill>
          <a:ln w="9525">
            <a:noFill/>
            <a:round/>
            <a:headEnd/>
            <a:tailEnd/>
          </a:ln>
          <a:effectLst/>
        </p:spPr>
        <p:txBody>
          <a:bodyPr wrap="none" lIns="91425" tIns="45713" rIns="91425" bIns="45713" anchor="ctr"/>
          <a:lstStyle/>
          <a:p>
            <a:endParaRPr lang="en-US"/>
          </a:p>
        </p:txBody>
      </p:sp>
      <p:sp>
        <p:nvSpPr>
          <p:cNvPr id="76" name="Rectangle 75"/>
          <p:cNvSpPr/>
          <p:nvPr/>
        </p:nvSpPr>
        <p:spPr bwMode="auto">
          <a:xfrm>
            <a:off x="2425998" y="4622323"/>
            <a:ext cx="152400" cy="228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5" tIns="45713" rIns="91425" bIns="45713" rtlCol="0" anchor="ctr"/>
          <a:lstStyle/>
          <a:p>
            <a:pPr algn="ctr"/>
            <a:endParaRPr lang="en-US"/>
          </a:p>
        </p:txBody>
      </p:sp>
      <p:sp>
        <p:nvSpPr>
          <p:cNvPr id="77" name="Oval 314"/>
          <p:cNvSpPr>
            <a:spLocks noChangeArrowheads="1"/>
          </p:cNvSpPr>
          <p:nvPr/>
        </p:nvSpPr>
        <p:spPr bwMode="auto">
          <a:xfrm>
            <a:off x="2450442" y="4698523"/>
            <a:ext cx="76200" cy="76200"/>
          </a:xfrm>
          <a:prstGeom prst="ellipse">
            <a:avLst/>
          </a:prstGeom>
          <a:solidFill>
            <a:srgbClr val="FF0000"/>
          </a:solidFill>
          <a:ln w="9525">
            <a:noFill/>
            <a:round/>
            <a:headEnd/>
            <a:tailEnd/>
          </a:ln>
          <a:effectLst/>
        </p:spPr>
        <p:txBody>
          <a:bodyPr wrap="none" lIns="91425" tIns="45713" rIns="91425" bIns="45713" anchor="ctr"/>
          <a:lstStyle/>
          <a:p>
            <a:endParaRPr lang="en-US"/>
          </a:p>
        </p:txBody>
      </p:sp>
      <p:grpSp>
        <p:nvGrpSpPr>
          <p:cNvPr id="42" name="Group 41"/>
          <p:cNvGrpSpPr/>
          <p:nvPr/>
        </p:nvGrpSpPr>
        <p:grpSpPr>
          <a:xfrm>
            <a:off x="1915890" y="4887686"/>
            <a:ext cx="3744643" cy="1555088"/>
            <a:chOff x="1905000" y="3059668"/>
            <a:chExt cx="3744643" cy="1555088"/>
          </a:xfrm>
        </p:grpSpPr>
        <p:sp>
          <p:nvSpPr>
            <p:cNvPr id="37" name="Freeform 311"/>
            <p:cNvSpPr>
              <a:spLocks/>
            </p:cNvSpPr>
            <p:nvPr/>
          </p:nvSpPr>
          <p:spPr bwMode="auto">
            <a:xfrm>
              <a:off x="2427464" y="3200400"/>
              <a:ext cx="3222179" cy="1219199"/>
            </a:xfrm>
            <a:custGeom>
              <a:avLst/>
              <a:gdLst>
                <a:gd name="connsiteX0" fmla="*/ 0 w 10000"/>
                <a:gd name="connsiteY0" fmla="*/ 9463 h 9635"/>
                <a:gd name="connsiteX1" fmla="*/ 2434 w 10000"/>
                <a:gd name="connsiteY1" fmla="*/ 4864 h 9635"/>
                <a:gd name="connsiteX2" fmla="*/ 3677 w 10000"/>
                <a:gd name="connsiteY2" fmla="*/ 1080 h 9635"/>
                <a:gd name="connsiteX3" fmla="*/ 5740 w 10000"/>
                <a:gd name="connsiteY3" fmla="*/ 1149 h 9635"/>
                <a:gd name="connsiteX4" fmla="*/ 8132 w 10000"/>
                <a:gd name="connsiteY4" fmla="*/ 7972 h 9635"/>
                <a:gd name="connsiteX5" fmla="*/ 10000 w 10000"/>
                <a:gd name="connsiteY5" fmla="*/ 9635 h 9635"/>
                <a:gd name="connsiteX0" fmla="*/ 0 w 10000"/>
                <a:gd name="connsiteY0" fmla="*/ 9238 h 9417"/>
                <a:gd name="connsiteX1" fmla="*/ 2434 w 10000"/>
                <a:gd name="connsiteY1" fmla="*/ 4465 h 9417"/>
                <a:gd name="connsiteX2" fmla="*/ 3677 w 10000"/>
                <a:gd name="connsiteY2" fmla="*/ 538 h 9417"/>
                <a:gd name="connsiteX3" fmla="*/ 8132 w 10000"/>
                <a:gd name="connsiteY3" fmla="*/ 7691 h 9417"/>
                <a:gd name="connsiteX4" fmla="*/ 10000 w 10000"/>
                <a:gd name="connsiteY4" fmla="*/ 9417 h 9417"/>
                <a:gd name="connsiteX0" fmla="*/ 0 w 10000"/>
                <a:gd name="connsiteY0" fmla="*/ 10115 h 10305"/>
                <a:gd name="connsiteX1" fmla="*/ 2434 w 10000"/>
                <a:gd name="connsiteY1" fmla="*/ 5046 h 10305"/>
                <a:gd name="connsiteX2" fmla="*/ 3677 w 10000"/>
                <a:gd name="connsiteY2" fmla="*/ 876 h 10305"/>
                <a:gd name="connsiteX3" fmla="*/ 10000 w 10000"/>
                <a:gd name="connsiteY3" fmla="*/ 10305 h 10305"/>
                <a:gd name="connsiteX0" fmla="*/ 0 w 10000"/>
                <a:gd name="connsiteY0" fmla="*/ 8521 h 8711"/>
                <a:gd name="connsiteX1" fmla="*/ 2434 w 10000"/>
                <a:gd name="connsiteY1" fmla="*/ 3452 h 8711"/>
                <a:gd name="connsiteX2" fmla="*/ 4783 w 10000"/>
                <a:gd name="connsiteY2" fmla="*/ 876 h 8711"/>
                <a:gd name="connsiteX3" fmla="*/ 10000 w 10000"/>
                <a:gd name="connsiteY3" fmla="*/ 8711 h 8711"/>
                <a:gd name="connsiteX0" fmla="*/ 0 w 9652"/>
                <a:gd name="connsiteY0" fmla="*/ 11031 h 11031"/>
                <a:gd name="connsiteX1" fmla="*/ 2434 w 9652"/>
                <a:gd name="connsiteY1" fmla="*/ 5212 h 11031"/>
                <a:gd name="connsiteX2" fmla="*/ 4783 w 9652"/>
                <a:gd name="connsiteY2" fmla="*/ 2255 h 11031"/>
                <a:gd name="connsiteX3" fmla="*/ 9652 w 9652"/>
                <a:gd name="connsiteY3" fmla="*/ 2255 h 11031"/>
                <a:gd name="connsiteX0" fmla="*/ 0 w 10000"/>
                <a:gd name="connsiteY0" fmla="*/ 10000 h 10000"/>
                <a:gd name="connsiteX1" fmla="*/ 2522 w 10000"/>
                <a:gd name="connsiteY1" fmla="*/ 4725 h 10000"/>
                <a:gd name="connsiteX2" fmla="*/ 4955 w 10000"/>
                <a:gd name="connsiteY2" fmla="*/ 2044 h 10000"/>
                <a:gd name="connsiteX3" fmla="*/ 10000 w 10000"/>
                <a:gd name="connsiteY3" fmla="*/ 2044 h 10000"/>
                <a:gd name="connsiteX0" fmla="*/ 0 w 10000"/>
                <a:gd name="connsiteY0" fmla="*/ 10000 h 10000"/>
                <a:gd name="connsiteX1" fmla="*/ 2522 w 10000"/>
                <a:gd name="connsiteY1" fmla="*/ 4725 h 10000"/>
                <a:gd name="connsiteX2" fmla="*/ 4955 w 10000"/>
                <a:gd name="connsiteY2" fmla="*/ 2044 h 10000"/>
                <a:gd name="connsiteX3" fmla="*/ 10000 w 10000"/>
                <a:gd name="connsiteY3" fmla="*/ 2044 h 10000"/>
                <a:gd name="connsiteX0" fmla="*/ 0 w 10000"/>
                <a:gd name="connsiteY0" fmla="*/ 10000 h 10000"/>
                <a:gd name="connsiteX1" fmla="*/ 2522 w 10000"/>
                <a:gd name="connsiteY1" fmla="*/ 4725 h 10000"/>
                <a:gd name="connsiteX2" fmla="*/ 4955 w 10000"/>
                <a:gd name="connsiteY2" fmla="*/ 2044 h 10000"/>
                <a:gd name="connsiteX3" fmla="*/ 10000 w 10000"/>
                <a:gd name="connsiteY3" fmla="*/ 2044 h 10000"/>
                <a:gd name="connsiteX0" fmla="*/ 0 w 10000"/>
                <a:gd name="connsiteY0" fmla="*/ 8403 h 8403"/>
                <a:gd name="connsiteX1" fmla="*/ 2522 w 10000"/>
                <a:gd name="connsiteY1" fmla="*/ 3128 h 8403"/>
                <a:gd name="connsiteX2" fmla="*/ 4955 w 10000"/>
                <a:gd name="connsiteY2" fmla="*/ 447 h 8403"/>
                <a:gd name="connsiteX3" fmla="*/ 8319 w 10000"/>
                <a:gd name="connsiteY3" fmla="*/ 447 h 8403"/>
                <a:gd name="connsiteX4" fmla="*/ 10000 w 10000"/>
                <a:gd name="connsiteY4" fmla="*/ 447 h 8403"/>
                <a:gd name="connsiteX0" fmla="*/ 0 w 10000"/>
                <a:gd name="connsiteY0" fmla="*/ 10000 h 10000"/>
                <a:gd name="connsiteX1" fmla="*/ 2522 w 10000"/>
                <a:gd name="connsiteY1" fmla="*/ 3722 h 10000"/>
                <a:gd name="connsiteX2" fmla="*/ 4955 w 10000"/>
                <a:gd name="connsiteY2" fmla="*/ 532 h 10000"/>
                <a:gd name="connsiteX3" fmla="*/ 8319 w 10000"/>
                <a:gd name="connsiteY3" fmla="*/ 532 h 10000"/>
                <a:gd name="connsiteX4" fmla="*/ 10000 w 10000"/>
                <a:gd name="connsiteY4" fmla="*/ 532 h 10000"/>
                <a:gd name="connsiteX0" fmla="*/ 0 w 10000"/>
                <a:gd name="connsiteY0" fmla="*/ 10000 h 10000"/>
                <a:gd name="connsiteX1" fmla="*/ 2522 w 10000"/>
                <a:gd name="connsiteY1" fmla="*/ 3722 h 10000"/>
                <a:gd name="connsiteX2" fmla="*/ 4955 w 10000"/>
                <a:gd name="connsiteY2" fmla="*/ 532 h 10000"/>
                <a:gd name="connsiteX3" fmla="*/ 8319 w 10000"/>
                <a:gd name="connsiteY3" fmla="*/ 532 h 10000"/>
                <a:gd name="connsiteX4" fmla="*/ 10000 w 10000"/>
                <a:gd name="connsiteY4" fmla="*/ 532 h 10000"/>
                <a:gd name="connsiteX0" fmla="*/ 0 w 10000"/>
                <a:gd name="connsiteY0" fmla="*/ 10000 h 10000"/>
                <a:gd name="connsiteX1" fmla="*/ 2522 w 10000"/>
                <a:gd name="connsiteY1" fmla="*/ 3722 h 10000"/>
                <a:gd name="connsiteX2" fmla="*/ 4955 w 10000"/>
                <a:gd name="connsiteY2" fmla="*/ 532 h 10000"/>
                <a:gd name="connsiteX3" fmla="*/ 8319 w 10000"/>
                <a:gd name="connsiteY3" fmla="*/ 532 h 10000"/>
                <a:gd name="connsiteX4" fmla="*/ 10000 w 10000"/>
                <a:gd name="connsiteY4" fmla="*/ 532 h 10000"/>
                <a:gd name="connsiteX0" fmla="*/ 0 w 10000"/>
                <a:gd name="connsiteY0" fmla="*/ 10000 h 10000"/>
                <a:gd name="connsiteX1" fmla="*/ 2522 w 10000"/>
                <a:gd name="connsiteY1" fmla="*/ 3722 h 10000"/>
                <a:gd name="connsiteX2" fmla="*/ 4955 w 10000"/>
                <a:gd name="connsiteY2" fmla="*/ 532 h 10000"/>
                <a:gd name="connsiteX3" fmla="*/ 8319 w 10000"/>
                <a:gd name="connsiteY3" fmla="*/ 532 h 10000"/>
                <a:gd name="connsiteX4" fmla="*/ 10000 w 10000"/>
                <a:gd name="connsiteY4" fmla="*/ 532 h 10000"/>
                <a:gd name="connsiteX0" fmla="*/ 0 w 10000"/>
                <a:gd name="connsiteY0" fmla="*/ 10000 h 10000"/>
                <a:gd name="connsiteX1" fmla="*/ 2522 w 10000"/>
                <a:gd name="connsiteY1" fmla="*/ 3722 h 10000"/>
                <a:gd name="connsiteX2" fmla="*/ 4955 w 10000"/>
                <a:gd name="connsiteY2" fmla="*/ 532 h 10000"/>
                <a:gd name="connsiteX3" fmla="*/ 10000 w 10000"/>
                <a:gd name="connsiteY3" fmla="*/ 532 h 10000"/>
                <a:gd name="connsiteX0" fmla="*/ 629 w 10629"/>
                <a:gd name="connsiteY0" fmla="*/ 10000 h 11130"/>
                <a:gd name="connsiteX1" fmla="*/ 420 w 10629"/>
                <a:gd name="connsiteY1" fmla="*/ 10084 h 11130"/>
                <a:gd name="connsiteX2" fmla="*/ 3151 w 10629"/>
                <a:gd name="connsiteY2" fmla="*/ 3722 h 11130"/>
                <a:gd name="connsiteX3" fmla="*/ 5584 w 10629"/>
                <a:gd name="connsiteY3" fmla="*/ 532 h 11130"/>
                <a:gd name="connsiteX4" fmla="*/ 10629 w 10629"/>
                <a:gd name="connsiteY4" fmla="*/ 532 h 11130"/>
                <a:gd name="connsiteX0" fmla="*/ 209 w 10209"/>
                <a:gd name="connsiteY0" fmla="*/ 10000 h 10604"/>
                <a:gd name="connsiteX1" fmla="*/ 420 w 10209"/>
                <a:gd name="connsiteY1" fmla="*/ 9558 h 10604"/>
                <a:gd name="connsiteX2" fmla="*/ 2731 w 10209"/>
                <a:gd name="connsiteY2" fmla="*/ 3722 h 10604"/>
                <a:gd name="connsiteX3" fmla="*/ 5164 w 10209"/>
                <a:gd name="connsiteY3" fmla="*/ 532 h 10604"/>
                <a:gd name="connsiteX4" fmla="*/ 10209 w 10209"/>
                <a:gd name="connsiteY4" fmla="*/ 532 h 10604"/>
                <a:gd name="connsiteX0" fmla="*/ 1110 w 11110"/>
                <a:gd name="connsiteY0" fmla="*/ 10000 h 11549"/>
                <a:gd name="connsiteX1" fmla="*/ 1321 w 11110"/>
                <a:gd name="connsiteY1" fmla="*/ 9558 h 11549"/>
                <a:gd name="connsiteX2" fmla="*/ 3632 w 11110"/>
                <a:gd name="connsiteY2" fmla="*/ 3722 h 11549"/>
                <a:gd name="connsiteX3" fmla="*/ 6065 w 11110"/>
                <a:gd name="connsiteY3" fmla="*/ 532 h 11549"/>
                <a:gd name="connsiteX4" fmla="*/ 11110 w 11110"/>
                <a:gd name="connsiteY4" fmla="*/ 532 h 11549"/>
                <a:gd name="connsiteX0" fmla="*/ 1950 w 11950"/>
                <a:gd name="connsiteY0" fmla="*/ 10000 h 11549"/>
                <a:gd name="connsiteX1" fmla="*/ 1321 w 11950"/>
                <a:gd name="connsiteY1" fmla="*/ 9558 h 11549"/>
                <a:gd name="connsiteX2" fmla="*/ 4472 w 11950"/>
                <a:gd name="connsiteY2" fmla="*/ 3722 h 11549"/>
                <a:gd name="connsiteX3" fmla="*/ 6905 w 11950"/>
                <a:gd name="connsiteY3" fmla="*/ 532 h 11549"/>
                <a:gd name="connsiteX4" fmla="*/ 11950 w 11950"/>
                <a:gd name="connsiteY4" fmla="*/ 532 h 11549"/>
                <a:gd name="connsiteX0" fmla="*/ 35 w 13607"/>
                <a:gd name="connsiteY0" fmla="*/ 11029 h 11549"/>
                <a:gd name="connsiteX1" fmla="*/ 2978 w 13607"/>
                <a:gd name="connsiteY1" fmla="*/ 9558 h 11549"/>
                <a:gd name="connsiteX2" fmla="*/ 6129 w 13607"/>
                <a:gd name="connsiteY2" fmla="*/ 3722 h 11549"/>
                <a:gd name="connsiteX3" fmla="*/ 8562 w 13607"/>
                <a:gd name="connsiteY3" fmla="*/ 532 h 11549"/>
                <a:gd name="connsiteX4" fmla="*/ 13607 w 13607"/>
                <a:gd name="connsiteY4" fmla="*/ 532 h 11549"/>
                <a:gd name="connsiteX0" fmla="*/ 35 w 13607"/>
                <a:gd name="connsiteY0" fmla="*/ 11029 h 11549"/>
                <a:gd name="connsiteX1" fmla="*/ 3398 w 13607"/>
                <a:gd name="connsiteY1" fmla="*/ 9558 h 11549"/>
                <a:gd name="connsiteX2" fmla="*/ 6129 w 13607"/>
                <a:gd name="connsiteY2" fmla="*/ 3722 h 11549"/>
                <a:gd name="connsiteX3" fmla="*/ 8562 w 13607"/>
                <a:gd name="connsiteY3" fmla="*/ 532 h 11549"/>
                <a:gd name="connsiteX4" fmla="*/ 13607 w 13607"/>
                <a:gd name="connsiteY4" fmla="*/ 532 h 11549"/>
                <a:gd name="connsiteX0" fmla="*/ 35 w 13607"/>
                <a:gd name="connsiteY0" fmla="*/ 11029 h 11043"/>
                <a:gd name="connsiteX1" fmla="*/ 3398 w 13607"/>
                <a:gd name="connsiteY1" fmla="*/ 9558 h 11043"/>
                <a:gd name="connsiteX2" fmla="*/ 6129 w 13607"/>
                <a:gd name="connsiteY2" fmla="*/ 3722 h 11043"/>
                <a:gd name="connsiteX3" fmla="*/ 8562 w 13607"/>
                <a:gd name="connsiteY3" fmla="*/ 532 h 11043"/>
                <a:gd name="connsiteX4" fmla="*/ 13607 w 13607"/>
                <a:gd name="connsiteY4" fmla="*/ 532 h 11043"/>
                <a:gd name="connsiteX0" fmla="*/ 35 w 13607"/>
                <a:gd name="connsiteY0" fmla="*/ 11029 h 11043"/>
                <a:gd name="connsiteX1" fmla="*/ 3398 w 13607"/>
                <a:gd name="connsiteY1" fmla="*/ 9558 h 11043"/>
                <a:gd name="connsiteX2" fmla="*/ 6129 w 13607"/>
                <a:gd name="connsiteY2" fmla="*/ 3722 h 11043"/>
                <a:gd name="connsiteX3" fmla="*/ 8562 w 13607"/>
                <a:gd name="connsiteY3" fmla="*/ 532 h 11043"/>
                <a:gd name="connsiteX4" fmla="*/ 13607 w 13607"/>
                <a:gd name="connsiteY4" fmla="*/ 532 h 11043"/>
                <a:gd name="connsiteX0" fmla="*/ 35 w 13607"/>
                <a:gd name="connsiteY0" fmla="*/ 11029 h 11043"/>
                <a:gd name="connsiteX1" fmla="*/ 3218 w 13607"/>
                <a:gd name="connsiteY1" fmla="*/ 9348 h 11043"/>
                <a:gd name="connsiteX2" fmla="*/ 6129 w 13607"/>
                <a:gd name="connsiteY2" fmla="*/ 3722 h 11043"/>
                <a:gd name="connsiteX3" fmla="*/ 8562 w 13607"/>
                <a:gd name="connsiteY3" fmla="*/ 532 h 11043"/>
                <a:gd name="connsiteX4" fmla="*/ 13607 w 13607"/>
                <a:gd name="connsiteY4" fmla="*/ 532 h 11043"/>
                <a:gd name="connsiteX0" fmla="*/ 35 w 13607"/>
                <a:gd name="connsiteY0" fmla="*/ 11029 h 11043"/>
                <a:gd name="connsiteX1" fmla="*/ 3638 w 13607"/>
                <a:gd name="connsiteY1" fmla="*/ 9348 h 11043"/>
                <a:gd name="connsiteX2" fmla="*/ 6129 w 13607"/>
                <a:gd name="connsiteY2" fmla="*/ 3722 h 11043"/>
                <a:gd name="connsiteX3" fmla="*/ 8562 w 13607"/>
                <a:gd name="connsiteY3" fmla="*/ 532 h 11043"/>
                <a:gd name="connsiteX4" fmla="*/ 13607 w 13607"/>
                <a:gd name="connsiteY4" fmla="*/ 532 h 11043"/>
                <a:gd name="connsiteX0" fmla="*/ 0 w 13572"/>
                <a:gd name="connsiteY0" fmla="*/ 11029 h 11099"/>
                <a:gd name="connsiteX1" fmla="*/ 2342 w 13572"/>
                <a:gd name="connsiteY1" fmla="*/ 10819 h 11099"/>
                <a:gd name="connsiteX2" fmla="*/ 3603 w 13572"/>
                <a:gd name="connsiteY2" fmla="*/ 9348 h 11099"/>
                <a:gd name="connsiteX3" fmla="*/ 6094 w 13572"/>
                <a:gd name="connsiteY3" fmla="*/ 3722 h 11099"/>
                <a:gd name="connsiteX4" fmla="*/ 8527 w 13572"/>
                <a:gd name="connsiteY4" fmla="*/ 532 h 11099"/>
                <a:gd name="connsiteX5" fmla="*/ 13572 w 13572"/>
                <a:gd name="connsiteY5" fmla="*/ 532 h 11099"/>
                <a:gd name="connsiteX0" fmla="*/ 0 w 17776"/>
                <a:gd name="connsiteY0" fmla="*/ 11554 h 11554"/>
                <a:gd name="connsiteX1" fmla="*/ 6546 w 17776"/>
                <a:gd name="connsiteY1" fmla="*/ 10819 h 11554"/>
                <a:gd name="connsiteX2" fmla="*/ 7807 w 17776"/>
                <a:gd name="connsiteY2" fmla="*/ 9348 h 11554"/>
                <a:gd name="connsiteX3" fmla="*/ 10298 w 17776"/>
                <a:gd name="connsiteY3" fmla="*/ 3722 h 11554"/>
                <a:gd name="connsiteX4" fmla="*/ 12731 w 17776"/>
                <a:gd name="connsiteY4" fmla="*/ 532 h 11554"/>
                <a:gd name="connsiteX5" fmla="*/ 17776 w 17776"/>
                <a:gd name="connsiteY5" fmla="*/ 532 h 11554"/>
                <a:gd name="connsiteX0" fmla="*/ 0 w 17776"/>
                <a:gd name="connsiteY0" fmla="*/ 11554 h 11554"/>
                <a:gd name="connsiteX1" fmla="*/ 5045 w 17776"/>
                <a:gd name="connsiteY1" fmla="*/ 10819 h 11554"/>
                <a:gd name="connsiteX2" fmla="*/ 7807 w 17776"/>
                <a:gd name="connsiteY2" fmla="*/ 9348 h 11554"/>
                <a:gd name="connsiteX3" fmla="*/ 10298 w 17776"/>
                <a:gd name="connsiteY3" fmla="*/ 3722 h 11554"/>
                <a:gd name="connsiteX4" fmla="*/ 12731 w 17776"/>
                <a:gd name="connsiteY4" fmla="*/ 532 h 11554"/>
                <a:gd name="connsiteX5" fmla="*/ 17776 w 17776"/>
                <a:gd name="connsiteY5" fmla="*/ 532 h 115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7776" h="11554">
                  <a:moveTo>
                    <a:pt x="0" y="11554"/>
                  </a:moveTo>
                  <a:cubicBezTo>
                    <a:pt x="350" y="11449"/>
                    <a:pt x="3744" y="11187"/>
                    <a:pt x="5045" y="10819"/>
                  </a:cubicBezTo>
                  <a:cubicBezTo>
                    <a:pt x="6346" y="10451"/>
                    <a:pt x="6932" y="10531"/>
                    <a:pt x="7807" y="9348"/>
                  </a:cubicBezTo>
                  <a:cubicBezTo>
                    <a:pt x="8683" y="8165"/>
                    <a:pt x="9477" y="5191"/>
                    <a:pt x="10298" y="3722"/>
                  </a:cubicBezTo>
                  <a:cubicBezTo>
                    <a:pt x="11119" y="2253"/>
                    <a:pt x="11485" y="1064"/>
                    <a:pt x="12731" y="532"/>
                  </a:cubicBezTo>
                  <a:cubicBezTo>
                    <a:pt x="13977" y="0"/>
                    <a:pt x="16725" y="532"/>
                    <a:pt x="17776" y="532"/>
                  </a:cubicBezTo>
                </a:path>
              </a:pathLst>
            </a:custGeom>
            <a:noFill/>
            <a:ln w="19050" cap="flat">
              <a:solidFill>
                <a:srgbClr val="00B050"/>
              </a:solidFill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38" name="TextBox 37"/>
            <p:cNvSpPr txBox="1"/>
            <p:nvPr/>
          </p:nvSpPr>
          <p:spPr>
            <a:xfrm>
              <a:off x="2057400" y="4245424"/>
              <a:ext cx="301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0</a:t>
              </a:r>
              <a:endParaRPr lang="en-US" dirty="0"/>
            </a:p>
          </p:txBody>
        </p:sp>
        <p:sp>
          <p:nvSpPr>
            <p:cNvPr id="40" name="TextBox 39"/>
            <p:cNvSpPr txBox="1"/>
            <p:nvPr/>
          </p:nvSpPr>
          <p:spPr>
            <a:xfrm>
              <a:off x="1905000" y="3701141"/>
              <a:ext cx="47692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0.5</a:t>
              </a:r>
              <a:endParaRPr lang="en-US" dirty="0"/>
            </a:p>
          </p:txBody>
        </p:sp>
        <p:sp>
          <p:nvSpPr>
            <p:cNvPr id="41" name="TextBox 40"/>
            <p:cNvSpPr txBox="1"/>
            <p:nvPr/>
          </p:nvSpPr>
          <p:spPr>
            <a:xfrm>
              <a:off x="2060514" y="3059668"/>
              <a:ext cx="301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1</a:t>
              </a:r>
              <a:endParaRPr lang="en-US" dirty="0"/>
            </a:p>
          </p:txBody>
        </p:sp>
        <p:cxnSp>
          <p:nvCxnSpPr>
            <p:cNvPr id="43" name="Straight Connector 42"/>
            <p:cNvCxnSpPr>
              <a:stCxn id="40" idx="3"/>
            </p:cNvCxnSpPr>
            <p:nvPr/>
          </p:nvCxnSpPr>
          <p:spPr>
            <a:xfrm>
              <a:off x="2381926" y="3885807"/>
              <a:ext cx="1732875" cy="394"/>
            </a:xfrm>
            <a:prstGeom prst="line">
              <a:avLst/>
            </a:prstGeom>
            <a:ln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5" name="Freeform 309"/>
            <p:cNvSpPr>
              <a:spLocks/>
            </p:cNvSpPr>
            <p:nvPr/>
          </p:nvSpPr>
          <p:spPr bwMode="auto">
            <a:xfrm>
              <a:off x="2438402" y="3200401"/>
              <a:ext cx="3200319" cy="1219229"/>
            </a:xfrm>
            <a:custGeom>
              <a:avLst/>
              <a:gdLst>
                <a:gd name="connsiteX0" fmla="*/ 0 w 11088"/>
                <a:gd name="connsiteY0" fmla="*/ 2466 h 9886"/>
                <a:gd name="connsiteX1" fmla="*/ 2493 w 11088"/>
                <a:gd name="connsiteY1" fmla="*/ 9044 h 9886"/>
                <a:gd name="connsiteX2" fmla="*/ 3898 w 11088"/>
                <a:gd name="connsiteY2" fmla="*/ 5553 h 9886"/>
                <a:gd name="connsiteX3" fmla="*/ 4953 w 11088"/>
                <a:gd name="connsiteY3" fmla="*/ 1114 h 9886"/>
                <a:gd name="connsiteX4" fmla="*/ 6001 w 11088"/>
                <a:gd name="connsiteY4" fmla="*/ 158 h 9886"/>
                <a:gd name="connsiteX5" fmla="*/ 7056 w 11088"/>
                <a:gd name="connsiteY5" fmla="*/ 2061 h 9886"/>
                <a:gd name="connsiteX6" fmla="*/ 8850 w 11088"/>
                <a:gd name="connsiteY6" fmla="*/ 6702 h 9886"/>
                <a:gd name="connsiteX7" fmla="*/ 11088 w 11088"/>
                <a:gd name="connsiteY7" fmla="*/ 9886 h 9886"/>
                <a:gd name="connsiteX0" fmla="*/ 0 w 10000"/>
                <a:gd name="connsiteY0" fmla="*/ 2494 h 10000"/>
                <a:gd name="connsiteX1" fmla="*/ 2405 w 10000"/>
                <a:gd name="connsiteY1" fmla="*/ 2069 h 10000"/>
                <a:gd name="connsiteX2" fmla="*/ 3516 w 10000"/>
                <a:gd name="connsiteY2" fmla="*/ 5617 h 10000"/>
                <a:gd name="connsiteX3" fmla="*/ 4467 w 10000"/>
                <a:gd name="connsiteY3" fmla="*/ 1127 h 10000"/>
                <a:gd name="connsiteX4" fmla="*/ 5412 w 10000"/>
                <a:gd name="connsiteY4" fmla="*/ 160 h 10000"/>
                <a:gd name="connsiteX5" fmla="*/ 6364 w 10000"/>
                <a:gd name="connsiteY5" fmla="*/ 2085 h 10000"/>
                <a:gd name="connsiteX6" fmla="*/ 7982 w 10000"/>
                <a:gd name="connsiteY6" fmla="*/ 6779 h 10000"/>
                <a:gd name="connsiteX7" fmla="*/ 10000 w 10000"/>
                <a:gd name="connsiteY7" fmla="*/ 10000 h 10000"/>
                <a:gd name="connsiteX0" fmla="*/ 0 w 10000"/>
                <a:gd name="connsiteY0" fmla="*/ 2494 h 10000"/>
                <a:gd name="connsiteX1" fmla="*/ 3516 w 10000"/>
                <a:gd name="connsiteY1" fmla="*/ 5617 h 10000"/>
                <a:gd name="connsiteX2" fmla="*/ 4467 w 10000"/>
                <a:gd name="connsiteY2" fmla="*/ 1127 h 10000"/>
                <a:gd name="connsiteX3" fmla="*/ 5412 w 10000"/>
                <a:gd name="connsiteY3" fmla="*/ 160 h 10000"/>
                <a:gd name="connsiteX4" fmla="*/ 6364 w 10000"/>
                <a:gd name="connsiteY4" fmla="*/ 2085 h 10000"/>
                <a:gd name="connsiteX5" fmla="*/ 7982 w 10000"/>
                <a:gd name="connsiteY5" fmla="*/ 6779 h 10000"/>
                <a:gd name="connsiteX6" fmla="*/ 10000 w 10000"/>
                <a:gd name="connsiteY6" fmla="*/ 10000 h 10000"/>
                <a:gd name="connsiteX0" fmla="*/ 0 w 10000"/>
                <a:gd name="connsiteY0" fmla="*/ 2494 h 10000"/>
                <a:gd name="connsiteX1" fmla="*/ 3435 w 10000"/>
                <a:gd name="connsiteY1" fmla="*/ 2495 h 10000"/>
                <a:gd name="connsiteX2" fmla="*/ 4467 w 10000"/>
                <a:gd name="connsiteY2" fmla="*/ 1127 h 10000"/>
                <a:gd name="connsiteX3" fmla="*/ 5412 w 10000"/>
                <a:gd name="connsiteY3" fmla="*/ 160 h 10000"/>
                <a:gd name="connsiteX4" fmla="*/ 6364 w 10000"/>
                <a:gd name="connsiteY4" fmla="*/ 2085 h 10000"/>
                <a:gd name="connsiteX5" fmla="*/ 7982 w 10000"/>
                <a:gd name="connsiteY5" fmla="*/ 6779 h 10000"/>
                <a:gd name="connsiteX6" fmla="*/ 10000 w 10000"/>
                <a:gd name="connsiteY6" fmla="*/ 10000 h 10000"/>
                <a:gd name="connsiteX0" fmla="*/ 0 w 10000"/>
                <a:gd name="connsiteY0" fmla="*/ 2494 h 10000"/>
                <a:gd name="connsiteX1" fmla="*/ 3435 w 10000"/>
                <a:gd name="connsiteY1" fmla="*/ 2495 h 10000"/>
                <a:gd name="connsiteX2" fmla="*/ 4467 w 10000"/>
                <a:gd name="connsiteY2" fmla="*/ 1127 h 10000"/>
                <a:gd name="connsiteX3" fmla="*/ 5412 w 10000"/>
                <a:gd name="connsiteY3" fmla="*/ 160 h 10000"/>
                <a:gd name="connsiteX4" fmla="*/ 7982 w 10000"/>
                <a:gd name="connsiteY4" fmla="*/ 6779 h 10000"/>
                <a:gd name="connsiteX5" fmla="*/ 10000 w 10000"/>
                <a:gd name="connsiteY5" fmla="*/ 10000 h 10000"/>
                <a:gd name="connsiteX0" fmla="*/ 0 w 10000"/>
                <a:gd name="connsiteY0" fmla="*/ 2281 h 9787"/>
                <a:gd name="connsiteX1" fmla="*/ 3435 w 10000"/>
                <a:gd name="connsiteY1" fmla="*/ 2282 h 9787"/>
                <a:gd name="connsiteX2" fmla="*/ 4467 w 10000"/>
                <a:gd name="connsiteY2" fmla="*/ 914 h 9787"/>
                <a:gd name="connsiteX3" fmla="*/ 6184 w 10000"/>
                <a:gd name="connsiteY3" fmla="*/ 2282 h 9787"/>
                <a:gd name="connsiteX4" fmla="*/ 7982 w 10000"/>
                <a:gd name="connsiteY4" fmla="*/ 6566 h 9787"/>
                <a:gd name="connsiteX5" fmla="*/ 10000 w 10000"/>
                <a:gd name="connsiteY5" fmla="*/ 9787 h 9787"/>
                <a:gd name="connsiteX0" fmla="*/ 0 w 10000"/>
                <a:gd name="connsiteY0" fmla="*/ 729 h 8398"/>
                <a:gd name="connsiteX1" fmla="*/ 3435 w 10000"/>
                <a:gd name="connsiteY1" fmla="*/ 730 h 8398"/>
                <a:gd name="connsiteX2" fmla="*/ 6184 w 10000"/>
                <a:gd name="connsiteY2" fmla="*/ 730 h 8398"/>
                <a:gd name="connsiteX3" fmla="*/ 7982 w 10000"/>
                <a:gd name="connsiteY3" fmla="*/ 5107 h 8398"/>
                <a:gd name="connsiteX4" fmla="*/ 10000 w 10000"/>
                <a:gd name="connsiteY4" fmla="*/ 8398 h 8398"/>
                <a:gd name="connsiteX0" fmla="*/ 0 w 10000"/>
                <a:gd name="connsiteY0" fmla="*/ 0 h 9132"/>
                <a:gd name="connsiteX1" fmla="*/ 3435 w 10000"/>
                <a:gd name="connsiteY1" fmla="*/ 1 h 9132"/>
                <a:gd name="connsiteX2" fmla="*/ 6527 w 10000"/>
                <a:gd name="connsiteY2" fmla="*/ 1555 h 9132"/>
                <a:gd name="connsiteX3" fmla="*/ 7982 w 10000"/>
                <a:gd name="connsiteY3" fmla="*/ 5213 h 9132"/>
                <a:gd name="connsiteX4" fmla="*/ 10000 w 10000"/>
                <a:gd name="connsiteY4" fmla="*/ 9132 h 9132"/>
                <a:gd name="connsiteX0" fmla="*/ 0 w 10000"/>
                <a:gd name="connsiteY0" fmla="*/ 0 h 10000"/>
                <a:gd name="connsiteX1" fmla="*/ 3435 w 10000"/>
                <a:gd name="connsiteY1" fmla="*/ 1 h 10000"/>
                <a:gd name="connsiteX2" fmla="*/ 6527 w 10000"/>
                <a:gd name="connsiteY2" fmla="*/ 1703 h 10000"/>
                <a:gd name="connsiteX3" fmla="*/ 7982 w 10000"/>
                <a:gd name="connsiteY3" fmla="*/ 5708 h 10000"/>
                <a:gd name="connsiteX4" fmla="*/ 10000 w 10000"/>
                <a:gd name="connsiteY4" fmla="*/ 10000 h 10000"/>
                <a:gd name="connsiteX0" fmla="*/ 0 w 10000"/>
                <a:gd name="connsiteY0" fmla="*/ 0 h 10000"/>
                <a:gd name="connsiteX1" fmla="*/ 3435 w 10000"/>
                <a:gd name="connsiteY1" fmla="*/ 1 h 10000"/>
                <a:gd name="connsiteX2" fmla="*/ 6527 w 10000"/>
                <a:gd name="connsiteY2" fmla="*/ 1703 h 10000"/>
                <a:gd name="connsiteX3" fmla="*/ 7982 w 10000"/>
                <a:gd name="connsiteY3" fmla="*/ 5708 h 10000"/>
                <a:gd name="connsiteX4" fmla="*/ 10000 w 10000"/>
                <a:gd name="connsiteY4" fmla="*/ 10000 h 10000"/>
                <a:gd name="connsiteX0" fmla="*/ 0 w 10348"/>
                <a:gd name="connsiteY0" fmla="*/ 0 h 10727"/>
                <a:gd name="connsiteX1" fmla="*/ 3435 w 10348"/>
                <a:gd name="connsiteY1" fmla="*/ 1 h 10727"/>
                <a:gd name="connsiteX2" fmla="*/ 6527 w 10348"/>
                <a:gd name="connsiteY2" fmla="*/ 1703 h 10727"/>
                <a:gd name="connsiteX3" fmla="*/ 7982 w 10348"/>
                <a:gd name="connsiteY3" fmla="*/ 5708 h 10727"/>
                <a:gd name="connsiteX4" fmla="*/ 10000 w 10348"/>
                <a:gd name="connsiteY4" fmla="*/ 10000 h 10727"/>
                <a:gd name="connsiteX5" fmla="*/ 10068 w 10348"/>
                <a:gd name="connsiteY5" fmla="*/ 10067 h 10727"/>
                <a:gd name="connsiteX0" fmla="*/ 0 w 10609"/>
                <a:gd name="connsiteY0" fmla="*/ 0 h 10897"/>
                <a:gd name="connsiteX1" fmla="*/ 3435 w 10609"/>
                <a:gd name="connsiteY1" fmla="*/ 1 h 10897"/>
                <a:gd name="connsiteX2" fmla="*/ 6527 w 10609"/>
                <a:gd name="connsiteY2" fmla="*/ 1703 h 10897"/>
                <a:gd name="connsiteX3" fmla="*/ 7982 w 10609"/>
                <a:gd name="connsiteY3" fmla="*/ 5708 h 10897"/>
                <a:gd name="connsiteX4" fmla="*/ 10000 w 10609"/>
                <a:gd name="connsiteY4" fmla="*/ 10000 h 10897"/>
                <a:gd name="connsiteX5" fmla="*/ 10609 w 10609"/>
                <a:gd name="connsiteY5" fmla="*/ 10897 h 10897"/>
                <a:gd name="connsiteX0" fmla="*/ 0 w 12124"/>
                <a:gd name="connsiteY0" fmla="*/ 0 h 10897"/>
                <a:gd name="connsiteX1" fmla="*/ 3435 w 12124"/>
                <a:gd name="connsiteY1" fmla="*/ 1 h 10897"/>
                <a:gd name="connsiteX2" fmla="*/ 6527 w 12124"/>
                <a:gd name="connsiteY2" fmla="*/ 1703 h 10897"/>
                <a:gd name="connsiteX3" fmla="*/ 7982 w 12124"/>
                <a:gd name="connsiteY3" fmla="*/ 5708 h 10897"/>
                <a:gd name="connsiteX4" fmla="*/ 10000 w 12124"/>
                <a:gd name="connsiteY4" fmla="*/ 10000 h 10897"/>
                <a:gd name="connsiteX5" fmla="*/ 12124 w 12124"/>
                <a:gd name="connsiteY5" fmla="*/ 10897 h 10897"/>
                <a:gd name="connsiteX0" fmla="*/ 0 w 12496"/>
                <a:gd name="connsiteY0" fmla="*/ 0 h 11047"/>
                <a:gd name="connsiteX1" fmla="*/ 3435 w 12496"/>
                <a:gd name="connsiteY1" fmla="*/ 1 h 11047"/>
                <a:gd name="connsiteX2" fmla="*/ 6527 w 12496"/>
                <a:gd name="connsiteY2" fmla="*/ 1703 h 11047"/>
                <a:gd name="connsiteX3" fmla="*/ 7982 w 12496"/>
                <a:gd name="connsiteY3" fmla="*/ 5708 h 11047"/>
                <a:gd name="connsiteX4" fmla="*/ 10000 w 12496"/>
                <a:gd name="connsiteY4" fmla="*/ 10000 h 11047"/>
                <a:gd name="connsiteX5" fmla="*/ 12124 w 12496"/>
                <a:gd name="connsiteY5" fmla="*/ 10897 h 11047"/>
                <a:gd name="connsiteX6" fmla="*/ 12233 w 12496"/>
                <a:gd name="connsiteY6" fmla="*/ 10897 h 11047"/>
                <a:gd name="connsiteX0" fmla="*/ 0 w 15913"/>
                <a:gd name="connsiteY0" fmla="*/ 0 h 11624"/>
                <a:gd name="connsiteX1" fmla="*/ 3435 w 15913"/>
                <a:gd name="connsiteY1" fmla="*/ 1 h 11624"/>
                <a:gd name="connsiteX2" fmla="*/ 6527 w 15913"/>
                <a:gd name="connsiteY2" fmla="*/ 1703 h 11624"/>
                <a:gd name="connsiteX3" fmla="*/ 7982 w 15913"/>
                <a:gd name="connsiteY3" fmla="*/ 5708 h 11624"/>
                <a:gd name="connsiteX4" fmla="*/ 10000 w 15913"/>
                <a:gd name="connsiteY4" fmla="*/ 10000 h 11624"/>
                <a:gd name="connsiteX5" fmla="*/ 12124 w 15913"/>
                <a:gd name="connsiteY5" fmla="*/ 10897 h 11624"/>
                <a:gd name="connsiteX6" fmla="*/ 15913 w 15913"/>
                <a:gd name="connsiteY6" fmla="*/ 11624 h 116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913" h="11624">
                  <a:moveTo>
                    <a:pt x="0" y="0"/>
                  </a:moveTo>
                  <a:lnTo>
                    <a:pt x="3435" y="1"/>
                  </a:lnTo>
                  <a:cubicBezTo>
                    <a:pt x="4466" y="1"/>
                    <a:pt x="5941" y="448"/>
                    <a:pt x="6527" y="1703"/>
                  </a:cubicBezTo>
                  <a:cubicBezTo>
                    <a:pt x="7113" y="2958"/>
                    <a:pt x="7217" y="3523"/>
                    <a:pt x="7982" y="5708"/>
                  </a:cubicBezTo>
                  <a:cubicBezTo>
                    <a:pt x="8590" y="7470"/>
                    <a:pt x="9578" y="9113"/>
                    <a:pt x="10000" y="10000"/>
                  </a:cubicBezTo>
                  <a:cubicBezTo>
                    <a:pt x="10348" y="10727"/>
                    <a:pt x="12110" y="10883"/>
                    <a:pt x="12124" y="10897"/>
                  </a:cubicBezTo>
                  <a:cubicBezTo>
                    <a:pt x="12496" y="11047"/>
                    <a:pt x="15890" y="11624"/>
                    <a:pt x="15913" y="11624"/>
                  </a:cubicBezTo>
                </a:path>
              </a:pathLst>
            </a:custGeom>
            <a:noFill/>
            <a:ln w="19050" cap="flat">
              <a:solidFill>
                <a:srgbClr val="FF0000"/>
              </a:solidFill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endParaRPr lang="en-US" dirty="0"/>
            </a:p>
          </p:txBody>
        </p:sp>
      </p:grpSp>
      <p:grpSp>
        <p:nvGrpSpPr>
          <p:cNvPr id="6" name="Group 302"/>
          <p:cNvGrpSpPr>
            <a:grpSpLocks/>
          </p:cNvGrpSpPr>
          <p:nvPr/>
        </p:nvGrpSpPr>
        <p:grpSpPr bwMode="auto">
          <a:xfrm>
            <a:off x="2402185" y="6172200"/>
            <a:ext cx="3276600" cy="152400"/>
            <a:chOff x="1872" y="2890"/>
            <a:chExt cx="2064" cy="96"/>
          </a:xfrm>
        </p:grpSpPr>
        <p:sp>
          <p:nvSpPr>
            <p:cNvPr id="45" name="Line 303"/>
            <p:cNvSpPr>
              <a:spLocks noChangeShapeType="1"/>
            </p:cNvSpPr>
            <p:nvPr/>
          </p:nvSpPr>
          <p:spPr bwMode="auto">
            <a:xfrm>
              <a:off x="1872" y="2938"/>
              <a:ext cx="1056" cy="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46" name="Line 304"/>
            <p:cNvSpPr>
              <a:spLocks noChangeShapeType="1"/>
            </p:cNvSpPr>
            <p:nvPr/>
          </p:nvSpPr>
          <p:spPr bwMode="auto">
            <a:xfrm>
              <a:off x="2928" y="2938"/>
              <a:ext cx="1008" cy="0"/>
            </a:xfrm>
            <a:prstGeom prst="line">
              <a:avLst/>
            </a:prstGeom>
            <a:noFill/>
            <a:ln w="38100">
              <a:solidFill>
                <a:srgbClr val="00B05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47" name="Line 305"/>
            <p:cNvSpPr>
              <a:spLocks noChangeShapeType="1"/>
            </p:cNvSpPr>
            <p:nvPr/>
          </p:nvSpPr>
          <p:spPr bwMode="auto">
            <a:xfrm>
              <a:off x="2928" y="2890"/>
              <a:ext cx="0" cy="96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5" name="TextBox 4"/>
          <p:cNvSpPr txBox="1"/>
          <p:nvPr/>
        </p:nvSpPr>
        <p:spPr>
          <a:xfrm>
            <a:off x="609607" y="2819403"/>
            <a:ext cx="1790725" cy="461665"/>
          </a:xfrm>
          <a:prstGeom prst="rect">
            <a:avLst/>
          </a:prstGeom>
          <a:noFill/>
        </p:spPr>
        <p:txBody>
          <a:bodyPr wrap="none" lIns="91425" tIns="45713" rIns="91425" bIns="45713" rtlCol="0">
            <a:spAutoFit/>
          </a:bodyPr>
          <a:lstStyle/>
          <a:p>
            <a:r>
              <a:rPr lang="en-US" sz="2400" dirty="0"/>
              <a:t>Equivalently,</a:t>
            </a:r>
          </a:p>
        </p:txBody>
      </p:sp>
    </p:spTree>
    <p:extLst>
      <p:ext uri="{BB962C8B-B14F-4D97-AF65-F5344CB8AC3E}">
        <p14:creationId xmlns:p14="http://schemas.microsoft.com/office/powerpoint/2010/main" val="241175415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C00000"/>
                </a:solidFill>
              </a:rPr>
              <a:t>Optimal Classifier</a:t>
            </a:r>
            <a:endParaRPr lang="en-US" b="1" dirty="0">
              <a:solidFill>
                <a:srgbClr val="C0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US" sz="2800" b="1" dirty="0" err="1">
                <a:solidFill>
                  <a:srgbClr val="C00000"/>
                </a:solidFill>
              </a:rPr>
              <a:t>Bayes</a:t>
            </a:r>
            <a:r>
              <a:rPr lang="en-US" sz="2800" b="1" dirty="0">
                <a:solidFill>
                  <a:srgbClr val="C00000"/>
                </a:solidFill>
              </a:rPr>
              <a:t> Rule:</a:t>
            </a:r>
          </a:p>
          <a:p>
            <a:pPr>
              <a:buNone/>
            </a:pPr>
            <a:endParaRPr lang="en-US" sz="2800" b="1" dirty="0">
              <a:solidFill>
                <a:srgbClr val="C00000"/>
              </a:solidFill>
            </a:endParaRPr>
          </a:p>
          <a:p>
            <a:pPr>
              <a:buNone/>
            </a:pPr>
            <a:endParaRPr lang="en-US" sz="2800" b="1" dirty="0">
              <a:solidFill>
                <a:srgbClr val="C00000"/>
              </a:solidFill>
            </a:endParaRPr>
          </a:p>
          <a:p>
            <a:pPr>
              <a:buNone/>
            </a:pPr>
            <a:endParaRPr lang="en-US" sz="1600" b="1" dirty="0">
              <a:solidFill>
                <a:srgbClr val="C00000"/>
              </a:solidFill>
            </a:endParaRPr>
          </a:p>
          <a:p>
            <a:pPr>
              <a:buNone/>
            </a:pPr>
            <a:r>
              <a:rPr lang="en-US" sz="2800" b="1" dirty="0">
                <a:solidFill>
                  <a:srgbClr val="C00000"/>
                </a:solidFill>
              </a:rPr>
              <a:t>Optimal classifier: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8D0CB8-6FBF-4962-B578-A320F47C1A78}" type="slidenum">
              <a:rPr lang="en-US" smtClean="0"/>
              <a:pPr/>
              <a:t>129</a:t>
            </a:fld>
            <a:endParaRPr lang="en-US"/>
          </a:p>
        </p:txBody>
      </p:sp>
      <p:pic>
        <p:nvPicPr>
          <p:cNvPr id="9" name="Picture 6" descr="txp_fig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667000" y="1545026"/>
            <a:ext cx="3429000" cy="7027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" name="Picture 12" descr="txp_fig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7" cstate="print"/>
          <a:stretch>
            <a:fillRect/>
          </a:stretch>
        </p:blipFill>
        <p:spPr bwMode="auto">
          <a:xfrm>
            <a:off x="1752600" y="2494654"/>
            <a:ext cx="6048922" cy="629551"/>
          </a:xfrm>
          <a:prstGeom prst="rect">
            <a:avLst/>
          </a:prstGeom>
          <a:noFill/>
          <a:ln/>
          <a:effectLst/>
        </p:spPr>
      </p:pic>
      <p:pic>
        <p:nvPicPr>
          <p:cNvPr id="14" name="Picture 13" descr="txp_fig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8" cstate="print"/>
          <a:stretch>
            <a:fillRect/>
          </a:stretch>
        </p:blipFill>
        <p:spPr bwMode="auto">
          <a:xfrm>
            <a:off x="1676400" y="4114801"/>
            <a:ext cx="4798826" cy="517451"/>
          </a:xfrm>
          <a:prstGeom prst="rect">
            <a:avLst/>
          </a:prstGeom>
          <a:noFill/>
          <a:ln/>
          <a:effectLst/>
        </p:spPr>
      </p:pic>
      <p:grpSp>
        <p:nvGrpSpPr>
          <p:cNvPr id="18" name="Group 17"/>
          <p:cNvGrpSpPr/>
          <p:nvPr/>
        </p:nvGrpSpPr>
        <p:grpSpPr>
          <a:xfrm>
            <a:off x="2533988" y="4804961"/>
            <a:ext cx="5296270" cy="1664834"/>
            <a:chOff x="2533986" y="4804963"/>
            <a:chExt cx="5296270" cy="1664834"/>
          </a:xfrm>
        </p:grpSpPr>
        <p:pic>
          <p:nvPicPr>
            <p:cNvPr id="17" name="Picture 16" descr="txp_fig"/>
            <p:cNvPicPr>
              <a:picLocks noChangeAspect="1"/>
            </p:cNvPicPr>
            <p:nvPr>
              <p:custDataLst>
                <p:tags r:id="rId4"/>
              </p:custDataLst>
            </p:nvPr>
          </p:nvPicPr>
          <p:blipFill>
            <a:blip r:embed="rId9" cstate="print"/>
            <a:stretch>
              <a:fillRect/>
            </a:stretch>
          </p:blipFill>
          <p:spPr bwMode="auto">
            <a:xfrm>
              <a:off x="2533986" y="4804963"/>
              <a:ext cx="4764156" cy="436888"/>
            </a:xfrm>
            <a:prstGeom prst="rect">
              <a:avLst/>
            </a:prstGeom>
            <a:noFill/>
            <a:ln/>
            <a:effectLst/>
          </p:spPr>
        </p:pic>
        <p:sp>
          <p:nvSpPr>
            <p:cNvPr id="11" name="Left Brace 10"/>
            <p:cNvSpPr/>
            <p:nvPr/>
          </p:nvSpPr>
          <p:spPr>
            <a:xfrm rot="16200000">
              <a:off x="4953000" y="4343400"/>
              <a:ext cx="228600" cy="2057400"/>
            </a:xfrm>
            <a:prstGeom prst="leftBrac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Left Brace 11"/>
            <p:cNvSpPr/>
            <p:nvPr/>
          </p:nvSpPr>
          <p:spPr>
            <a:xfrm rot="16200000">
              <a:off x="6629399" y="4800601"/>
              <a:ext cx="228601" cy="1143000"/>
            </a:xfrm>
            <a:prstGeom prst="leftBrac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3962400" y="5638800"/>
              <a:ext cx="2277186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dirty="0">
                  <a:solidFill>
                    <a:srgbClr val="C00000"/>
                  </a:solidFill>
                </a:rPr>
                <a:t>Class conditional </a:t>
              </a:r>
            </a:p>
            <a:p>
              <a:pPr algn="ctr"/>
              <a:r>
                <a:rPr lang="en-US" sz="2400" dirty="0">
                  <a:solidFill>
                    <a:srgbClr val="C00000"/>
                  </a:solidFill>
                </a:rPr>
                <a:t>density</a:t>
              </a: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6343851" y="5634335"/>
              <a:ext cx="148640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dirty="0">
                  <a:solidFill>
                    <a:srgbClr val="C00000"/>
                  </a:solidFill>
                </a:rPr>
                <a:t>Class prior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67919806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is Machine Learning?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8D0CB8-6FBF-4962-B578-A320F47C1A78}" type="slidenum">
              <a:rPr lang="en-US" smtClean="0"/>
              <a:pPr/>
              <a:t>13</a:t>
            </a:fld>
            <a:endParaRPr lang="en-US"/>
          </a:p>
        </p:txBody>
      </p:sp>
      <p:pic>
        <p:nvPicPr>
          <p:cNvPr id="5" name="Picture 4" descr="model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1513246"/>
            <a:ext cx="5731004" cy="526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6" name="Group 5"/>
          <p:cNvGrpSpPr/>
          <p:nvPr/>
        </p:nvGrpSpPr>
        <p:grpSpPr bwMode="auto">
          <a:xfrm>
            <a:off x="6166044" y="2739550"/>
            <a:ext cx="2905212" cy="2594450"/>
            <a:chOff x="2893643" y="3810001"/>
            <a:chExt cx="2905212" cy="2594450"/>
          </a:xfrm>
        </p:grpSpPr>
        <p:pic>
          <p:nvPicPr>
            <p:cNvPr id="7" name="Picture 81" descr="math%20pi%20decimal%20matrix"/>
            <p:cNvPicPr>
              <a:picLocks noChangeAspect="1" noChangeArrowheads="1"/>
            </p:cNvPicPr>
            <p:nvPr/>
          </p:nvPicPr>
          <p:blipFill>
            <a:blip r:embed="rId3" cstate="print">
              <a:lum bright="80000" contrast="-62000"/>
              <a:grayscl/>
            </a:blip>
            <a:srcRect l="24001" t="36000" r="24001" b="42000"/>
            <a:stretch>
              <a:fillRect/>
            </a:stretch>
          </p:blipFill>
          <p:spPr bwMode="auto">
            <a:xfrm>
              <a:off x="2937067" y="4742494"/>
              <a:ext cx="2803430" cy="7418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8" name="AutoShape 82"/>
            <p:cNvSpPr>
              <a:spLocks noChangeArrowheads="1"/>
            </p:cNvSpPr>
            <p:nvPr/>
          </p:nvSpPr>
          <p:spPr bwMode="auto">
            <a:xfrm>
              <a:off x="2958968" y="4724400"/>
              <a:ext cx="2759626" cy="762000"/>
            </a:xfrm>
            <a:prstGeom prst="roundRect">
              <a:avLst>
                <a:gd name="adj" fmla="val 2829"/>
              </a:avLst>
            </a:prstGeom>
            <a:noFill/>
            <a:ln w="158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" name="AutoShape 83"/>
            <p:cNvSpPr>
              <a:spLocks noChangeArrowheads="1"/>
            </p:cNvSpPr>
            <p:nvPr/>
          </p:nvSpPr>
          <p:spPr bwMode="auto">
            <a:xfrm rot="5400000">
              <a:off x="3994175" y="3875359"/>
              <a:ext cx="613250" cy="482533"/>
            </a:xfrm>
            <a:prstGeom prst="rightArrow">
              <a:avLst>
                <a:gd name="adj1" fmla="val 50000"/>
                <a:gd name="adj2" fmla="val 35000"/>
              </a:avLst>
            </a:prstGeom>
            <a:noFill/>
            <a:ln w="158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" name="AutoShape 84"/>
            <p:cNvSpPr>
              <a:spLocks noChangeArrowheads="1"/>
            </p:cNvSpPr>
            <p:nvPr/>
          </p:nvSpPr>
          <p:spPr bwMode="auto">
            <a:xfrm rot="5400000">
              <a:off x="3994175" y="5856559"/>
              <a:ext cx="613250" cy="482533"/>
            </a:xfrm>
            <a:prstGeom prst="rightArrow">
              <a:avLst>
                <a:gd name="adj1" fmla="val 50000"/>
                <a:gd name="adj2" fmla="val 35000"/>
              </a:avLst>
            </a:prstGeom>
            <a:noFill/>
            <a:ln w="158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" name="Text Box 85"/>
            <p:cNvSpPr txBox="1">
              <a:spLocks noChangeArrowheads="1"/>
            </p:cNvSpPr>
            <p:nvPr/>
          </p:nvSpPr>
          <p:spPr bwMode="auto">
            <a:xfrm>
              <a:off x="2893643" y="4859107"/>
              <a:ext cx="2905212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2400" b="1" dirty="0">
                  <a:latin typeface="Trebuchet MS" pitchFamily="34" charset="0"/>
                </a:rPr>
                <a:t>Learning algorithm</a:t>
              </a: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7131154" y="1991380"/>
            <a:ext cx="869849" cy="523220"/>
          </a:xfrm>
          <a:prstGeom prst="rect">
            <a:avLst/>
          </a:prstGeom>
          <a:noFill/>
        </p:spPr>
        <p:txBody>
          <a:bodyPr wrap="none" lIns="91425" tIns="45713" rIns="91425" bIns="45713" rtlCol="0">
            <a:spAutoFit/>
          </a:bodyPr>
          <a:lstStyle/>
          <a:p>
            <a:r>
              <a:rPr lang="en-US" sz="2800" dirty="0"/>
              <a:t>Data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6705600" y="5648980"/>
            <a:ext cx="1803298" cy="523220"/>
          </a:xfrm>
          <a:prstGeom prst="rect">
            <a:avLst/>
          </a:prstGeom>
          <a:noFill/>
        </p:spPr>
        <p:txBody>
          <a:bodyPr wrap="none" lIns="91425" tIns="45713" rIns="91425" bIns="45713" rtlCol="0">
            <a:spAutoFit/>
          </a:bodyPr>
          <a:lstStyle/>
          <a:p>
            <a:r>
              <a:rPr lang="en-US" sz="2800" dirty="0"/>
              <a:t>Knowledge</a:t>
            </a:r>
          </a:p>
        </p:txBody>
      </p:sp>
    </p:spTree>
    <p:extLst>
      <p:ext uri="{BB962C8B-B14F-4D97-AF65-F5344CB8AC3E}">
        <p14:creationId xmlns:p14="http://schemas.microsoft.com/office/powerpoint/2010/main" val="169544982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Classification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8D0CB8-6FBF-4962-B578-A320F47C1A78}" type="slidenum">
              <a:rPr lang="en-US" smtClean="0"/>
              <a:pPr/>
              <a:t>130</a:t>
            </a:fld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727840" y="1683603"/>
            <a:ext cx="6587360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Can’t minimize risk since </a:t>
            </a:r>
            <a:r>
              <a:rPr lang="en-US" sz="2400" i="1" dirty="0" smtClean="0"/>
              <a:t>P</a:t>
            </a:r>
            <a:r>
              <a:rPr lang="en-US" sz="2400" i="1" baseline="-25000" dirty="0" smtClean="0"/>
              <a:t>XY</a:t>
            </a:r>
            <a:r>
              <a:rPr lang="en-US" sz="2400" dirty="0" smtClean="0"/>
              <a:t> unknown!</a:t>
            </a:r>
          </a:p>
          <a:p>
            <a:endParaRPr lang="en-US" sz="1000" dirty="0" smtClean="0"/>
          </a:p>
          <a:p>
            <a:r>
              <a:rPr lang="en-US" sz="2400" dirty="0" smtClean="0"/>
              <a:t>Training data (experience) provides a glimpse of </a:t>
            </a:r>
            <a:r>
              <a:rPr lang="en-US" sz="2400" i="1" dirty="0" smtClean="0"/>
              <a:t>P</a:t>
            </a:r>
            <a:r>
              <a:rPr lang="en-US" sz="2400" i="1" baseline="-25000" dirty="0" smtClean="0"/>
              <a:t>XY</a:t>
            </a:r>
            <a:endParaRPr lang="en-US" sz="2400" dirty="0"/>
          </a:p>
        </p:txBody>
      </p:sp>
      <p:pic>
        <p:nvPicPr>
          <p:cNvPr id="6" name="Picture 5" descr="txp_fig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 cstate="print"/>
          <a:stretch>
            <a:fillRect/>
          </a:stretch>
        </p:blipFill>
        <p:spPr bwMode="auto">
          <a:xfrm>
            <a:off x="2756736" y="3054967"/>
            <a:ext cx="2780646" cy="387925"/>
          </a:xfrm>
          <a:prstGeom prst="rect">
            <a:avLst/>
          </a:prstGeom>
          <a:noFill/>
          <a:ln/>
          <a:effectLst/>
        </p:spPr>
      </p:pic>
      <p:sp>
        <p:nvSpPr>
          <p:cNvPr id="7" name="TextBox 6"/>
          <p:cNvSpPr txBox="1"/>
          <p:nvPr/>
        </p:nvSpPr>
        <p:spPr>
          <a:xfrm>
            <a:off x="4854238" y="3657600"/>
            <a:ext cx="3908762" cy="400110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rgbClr val="0000FF"/>
                </a:solidFill>
              </a:rPr>
              <a:t>independent, identically distributed</a:t>
            </a:r>
            <a:endParaRPr lang="en-US" sz="2000" dirty="0">
              <a:solidFill>
                <a:srgbClr val="0000FF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652336" y="3105090"/>
            <a:ext cx="13574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rgbClr val="C00000"/>
                </a:solidFill>
                <a:latin typeface="Comic Sans MS" pitchFamily="66" charset="0"/>
              </a:rPr>
              <a:t>(</a:t>
            </a:r>
            <a:r>
              <a:rPr lang="en-US" sz="2000" b="1" dirty="0" smtClean="0">
                <a:solidFill>
                  <a:srgbClr val="C00000"/>
                </a:solidFill>
                <a:latin typeface="Comic Sans MS" pitchFamily="66" charset="0"/>
              </a:rPr>
              <a:t>unknown)</a:t>
            </a:r>
            <a:endParaRPr lang="en-US" sz="2000" b="1" dirty="0">
              <a:solidFill>
                <a:srgbClr val="C00000"/>
              </a:solidFill>
              <a:latin typeface="Comic Sans MS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219200" y="3072402"/>
            <a:ext cx="147027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rgbClr val="C00000"/>
                </a:solidFill>
                <a:latin typeface="Comic Sans MS" pitchFamily="66" charset="0"/>
              </a:rPr>
              <a:t>(observed)</a:t>
            </a:r>
            <a:endParaRPr lang="en-US" sz="2000" b="1" dirty="0">
              <a:solidFill>
                <a:srgbClr val="C00000"/>
              </a:solidFill>
              <a:latin typeface="Comic Sans MS" pitchFamily="66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5715000" y="4876800"/>
            <a:ext cx="2667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Provided by expert, measuring device, </a:t>
            </a:r>
          </a:p>
          <a:p>
            <a:r>
              <a:rPr lang="en-US" sz="2000" dirty="0" smtClean="0"/>
              <a:t>some experiment, …</a:t>
            </a:r>
          </a:p>
        </p:txBody>
      </p:sp>
      <p:cxnSp>
        <p:nvCxnSpPr>
          <p:cNvPr id="23" name="Shape 22"/>
          <p:cNvCxnSpPr>
            <a:endCxn id="7" idx="1"/>
          </p:cNvCxnSpPr>
          <p:nvPr/>
        </p:nvCxnSpPr>
        <p:spPr>
          <a:xfrm rot="16200000" flipH="1">
            <a:off x="4498794" y="3502210"/>
            <a:ext cx="504853" cy="206036"/>
          </a:xfrm>
          <a:prstGeom prst="bentConnector2">
            <a:avLst/>
          </a:prstGeom>
          <a:ln w="19050">
            <a:solidFill>
              <a:srgbClr val="0000F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2" name="Group 41"/>
          <p:cNvGrpSpPr/>
          <p:nvPr/>
        </p:nvGrpSpPr>
        <p:grpSpPr>
          <a:xfrm>
            <a:off x="838200" y="4366260"/>
            <a:ext cx="4267200" cy="2096453"/>
            <a:chOff x="838200" y="4366260"/>
            <a:chExt cx="4267200" cy="2096453"/>
          </a:xfrm>
        </p:grpSpPr>
        <p:sp>
          <p:nvSpPr>
            <p:cNvPr id="20" name="TextBox 19"/>
            <p:cNvSpPr txBox="1"/>
            <p:nvPr/>
          </p:nvSpPr>
          <p:spPr>
            <a:xfrm>
              <a:off x="1775460" y="4495800"/>
              <a:ext cx="1149674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dirty="0" smtClean="0"/>
                <a:t>, Anemic </a:t>
              </a:r>
            </a:p>
            <a:p>
              <a:r>
                <a:rPr lang="en-US" sz="2000" dirty="0" smtClean="0"/>
                <a:t>      cell</a:t>
              </a:r>
              <a:endParaRPr lang="en-US" sz="2000" dirty="0"/>
            </a:p>
          </p:txBody>
        </p:sp>
        <p:sp>
          <p:nvSpPr>
            <p:cNvPr id="25" name="Double Bracket 24"/>
            <p:cNvSpPr/>
            <p:nvPr/>
          </p:nvSpPr>
          <p:spPr>
            <a:xfrm>
              <a:off x="838200" y="4377690"/>
              <a:ext cx="1981200" cy="914400"/>
            </a:xfrm>
            <a:prstGeom prst="bracketPair">
              <a:avLst>
                <a:gd name="adj" fmla="val 7122"/>
              </a:avLst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027" name="Picture 3"/>
            <p:cNvPicPr>
              <a:picLocks noChangeAspect="1" noChangeArrowheads="1"/>
            </p:cNvPicPr>
            <p:nvPr/>
          </p:nvPicPr>
          <p:blipFill>
            <a:blip r:embed="rId4" cstate="print">
              <a:lum bright="21000" contrast="33000"/>
            </a:blip>
            <a:srcRect l="26000" t="47714" r="23333" b="11143"/>
            <a:stretch>
              <a:fillRect/>
            </a:stretch>
          </p:blipFill>
          <p:spPr bwMode="auto">
            <a:xfrm>
              <a:off x="914400" y="4419601"/>
              <a:ext cx="914400" cy="8662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7" name="TextBox 26"/>
            <p:cNvSpPr txBox="1"/>
            <p:nvPr/>
          </p:nvSpPr>
          <p:spPr>
            <a:xfrm>
              <a:off x="1775460" y="5604510"/>
              <a:ext cx="1167371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dirty="0" smtClean="0"/>
                <a:t>, Healthy </a:t>
              </a:r>
            </a:p>
            <a:p>
              <a:r>
                <a:rPr lang="en-US" sz="2000" dirty="0" smtClean="0"/>
                <a:t>      cell</a:t>
              </a:r>
              <a:endParaRPr lang="en-US" sz="2000" dirty="0"/>
            </a:p>
          </p:txBody>
        </p:sp>
        <p:sp>
          <p:nvSpPr>
            <p:cNvPr id="28" name="Double Bracket 27"/>
            <p:cNvSpPr/>
            <p:nvPr/>
          </p:nvSpPr>
          <p:spPr>
            <a:xfrm>
              <a:off x="838200" y="5486400"/>
              <a:ext cx="1981200" cy="914400"/>
            </a:xfrm>
            <a:prstGeom prst="bracketPair">
              <a:avLst>
                <a:gd name="adj" fmla="val 7122"/>
              </a:avLst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3955726" y="4484370"/>
              <a:ext cx="1109663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dirty="0" smtClean="0"/>
                <a:t>, Healthy</a:t>
              </a:r>
            </a:p>
            <a:p>
              <a:r>
                <a:rPr lang="en-US" sz="2000" dirty="0" smtClean="0"/>
                <a:t>      cell</a:t>
              </a:r>
              <a:endParaRPr lang="en-US" sz="2000" dirty="0"/>
            </a:p>
          </p:txBody>
        </p:sp>
        <p:sp>
          <p:nvSpPr>
            <p:cNvPr id="31" name="Double Bracket 30"/>
            <p:cNvSpPr/>
            <p:nvPr/>
          </p:nvSpPr>
          <p:spPr>
            <a:xfrm>
              <a:off x="3018466" y="4366260"/>
              <a:ext cx="1981200" cy="914400"/>
            </a:xfrm>
            <a:prstGeom prst="bracketPair">
              <a:avLst>
                <a:gd name="adj" fmla="val 7122"/>
              </a:avLst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3955726" y="5604510"/>
              <a:ext cx="1149674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dirty="0" smtClean="0"/>
                <a:t>, Anemic </a:t>
              </a:r>
            </a:p>
            <a:p>
              <a:r>
                <a:rPr lang="en-US" sz="2000" dirty="0" smtClean="0"/>
                <a:t>      cell</a:t>
              </a:r>
              <a:endParaRPr lang="en-US" sz="2000" dirty="0"/>
            </a:p>
          </p:txBody>
        </p:sp>
        <p:sp>
          <p:nvSpPr>
            <p:cNvPr id="34" name="Double Bracket 33"/>
            <p:cNvSpPr/>
            <p:nvPr/>
          </p:nvSpPr>
          <p:spPr>
            <a:xfrm>
              <a:off x="3018466" y="5486400"/>
              <a:ext cx="1981200" cy="914400"/>
            </a:xfrm>
            <a:prstGeom prst="bracketPair">
              <a:avLst>
                <a:gd name="adj" fmla="val 7122"/>
              </a:avLst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028" name="Picture 4"/>
            <p:cNvPicPr>
              <a:picLocks noChangeAspect="1" noChangeArrowheads="1"/>
            </p:cNvPicPr>
            <p:nvPr/>
          </p:nvPicPr>
          <p:blipFill>
            <a:blip r:embed="rId4" cstate="print"/>
            <a:srcRect l="7333" t="40857" r="63333" b="34000"/>
            <a:stretch>
              <a:fillRect/>
            </a:stretch>
          </p:blipFill>
          <p:spPr bwMode="auto">
            <a:xfrm>
              <a:off x="3105150" y="4419600"/>
              <a:ext cx="838200" cy="8382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29" name="Picture 5"/>
            <p:cNvPicPr>
              <a:picLocks noChangeAspect="1" noChangeArrowheads="1"/>
            </p:cNvPicPr>
            <p:nvPr/>
          </p:nvPicPr>
          <p:blipFill>
            <a:blip r:embed="rId5" cstate="print"/>
            <a:srcRect l="7560" t="11905" r="47878"/>
            <a:stretch>
              <a:fillRect/>
            </a:stretch>
          </p:blipFill>
          <p:spPr bwMode="auto">
            <a:xfrm>
              <a:off x="914400" y="5486400"/>
              <a:ext cx="922760" cy="9763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30" name="Picture 6"/>
            <p:cNvPicPr>
              <a:picLocks noChangeAspect="1" noChangeArrowheads="1"/>
            </p:cNvPicPr>
            <p:nvPr/>
          </p:nvPicPr>
          <p:blipFill>
            <a:blip r:embed="rId6" cstate="print"/>
            <a:srcRect l="58488" t="14952" r="7560" b="2762"/>
            <a:stretch>
              <a:fillRect/>
            </a:stretch>
          </p:blipFill>
          <p:spPr bwMode="auto">
            <a:xfrm>
              <a:off x="3112770" y="5478780"/>
              <a:ext cx="914399" cy="9429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  <p:extLst>
      <p:ext uri="{BB962C8B-B14F-4D97-AF65-F5344CB8AC3E}">
        <p14:creationId xmlns:p14="http://schemas.microsoft.com/office/powerpoint/2010/main" val="26477201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Rectangle 38"/>
          <p:cNvSpPr/>
          <p:nvPr/>
        </p:nvSpPr>
        <p:spPr>
          <a:xfrm>
            <a:off x="152400" y="1543050"/>
            <a:ext cx="8763000" cy="2362200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Machine Learning Algorithm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8D0CB8-6FBF-4962-B578-A320F47C1A78}" type="slidenum">
              <a:rPr lang="en-US" smtClean="0"/>
              <a:pPr/>
              <a:t>131</a:t>
            </a:fld>
            <a:endParaRPr lang="en-US"/>
          </a:p>
        </p:txBody>
      </p:sp>
      <p:grpSp>
        <p:nvGrpSpPr>
          <p:cNvPr id="6" name="Group 5"/>
          <p:cNvGrpSpPr/>
          <p:nvPr/>
        </p:nvGrpSpPr>
        <p:grpSpPr bwMode="auto">
          <a:xfrm>
            <a:off x="3708298" y="2129135"/>
            <a:ext cx="4216552" cy="762000"/>
            <a:chOff x="2230734" y="4724400"/>
            <a:chExt cx="4216552" cy="762000"/>
          </a:xfrm>
        </p:grpSpPr>
        <p:pic>
          <p:nvPicPr>
            <p:cNvPr id="7" name="Picture 81" descr="math%20pi%20decimal%20matrix"/>
            <p:cNvPicPr>
              <a:picLocks noChangeAspect="1" noChangeArrowheads="1"/>
            </p:cNvPicPr>
            <p:nvPr/>
          </p:nvPicPr>
          <p:blipFill>
            <a:blip r:embed="rId7" cstate="print">
              <a:lum bright="80000" contrast="-62000"/>
              <a:grayscl/>
            </a:blip>
            <a:srcRect l="24001" t="36000" r="24001" b="42000"/>
            <a:stretch>
              <a:fillRect/>
            </a:stretch>
          </p:blipFill>
          <p:spPr bwMode="auto">
            <a:xfrm>
              <a:off x="2937067" y="4742494"/>
              <a:ext cx="2803430" cy="7418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8" name="AutoShape 82"/>
            <p:cNvSpPr>
              <a:spLocks noChangeArrowheads="1"/>
            </p:cNvSpPr>
            <p:nvPr/>
          </p:nvSpPr>
          <p:spPr bwMode="auto">
            <a:xfrm>
              <a:off x="2958968" y="4724400"/>
              <a:ext cx="2759626" cy="762000"/>
            </a:xfrm>
            <a:prstGeom prst="roundRect">
              <a:avLst>
                <a:gd name="adj" fmla="val 2829"/>
              </a:avLst>
            </a:prstGeom>
            <a:noFill/>
            <a:ln w="158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" name="AutoShape 83"/>
            <p:cNvSpPr>
              <a:spLocks noChangeArrowheads="1"/>
            </p:cNvSpPr>
            <p:nvPr/>
          </p:nvSpPr>
          <p:spPr bwMode="auto">
            <a:xfrm>
              <a:off x="2230734" y="4818895"/>
              <a:ext cx="613250" cy="482533"/>
            </a:xfrm>
            <a:prstGeom prst="rightArrow">
              <a:avLst>
                <a:gd name="adj1" fmla="val 50000"/>
                <a:gd name="adj2" fmla="val 35000"/>
              </a:avLst>
            </a:prstGeom>
            <a:noFill/>
            <a:ln w="158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" name="AutoShape 84"/>
            <p:cNvSpPr>
              <a:spLocks noChangeArrowheads="1"/>
            </p:cNvSpPr>
            <p:nvPr/>
          </p:nvSpPr>
          <p:spPr bwMode="auto">
            <a:xfrm>
              <a:off x="5834036" y="4818895"/>
              <a:ext cx="613250" cy="482533"/>
            </a:xfrm>
            <a:prstGeom prst="rightArrow">
              <a:avLst>
                <a:gd name="adj1" fmla="val 50000"/>
                <a:gd name="adj2" fmla="val 35000"/>
              </a:avLst>
            </a:prstGeom>
            <a:noFill/>
            <a:ln w="158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" name="Text Box 85"/>
            <p:cNvSpPr txBox="1">
              <a:spLocks noChangeArrowheads="1"/>
            </p:cNvSpPr>
            <p:nvPr/>
          </p:nvSpPr>
          <p:spPr bwMode="auto">
            <a:xfrm>
              <a:off x="2893643" y="4859107"/>
              <a:ext cx="2901756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2400" b="1" dirty="0">
                  <a:latin typeface="Trebuchet MS" pitchFamily="34" charset="0"/>
                </a:rPr>
                <a:t>Learning algorithm</a:t>
              </a:r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609600" y="1676400"/>
            <a:ext cx="2762061" cy="1519535"/>
            <a:chOff x="838200" y="4366260"/>
            <a:chExt cx="4311632" cy="2096453"/>
          </a:xfrm>
        </p:grpSpPr>
        <p:sp>
          <p:nvSpPr>
            <p:cNvPr id="15" name="TextBox 14"/>
            <p:cNvSpPr txBox="1"/>
            <p:nvPr/>
          </p:nvSpPr>
          <p:spPr>
            <a:xfrm>
              <a:off x="1775460" y="4495800"/>
              <a:ext cx="1194107" cy="6369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 smtClean="0"/>
                <a:t>, Anemic </a:t>
              </a:r>
            </a:p>
            <a:p>
              <a:r>
                <a:rPr lang="en-US" sz="1200" dirty="0" smtClean="0"/>
                <a:t>      cell</a:t>
              </a:r>
              <a:endParaRPr lang="en-US" sz="1200" dirty="0"/>
            </a:p>
          </p:txBody>
        </p:sp>
        <p:sp>
          <p:nvSpPr>
            <p:cNvPr id="16" name="Double Bracket 15"/>
            <p:cNvSpPr/>
            <p:nvPr/>
          </p:nvSpPr>
          <p:spPr>
            <a:xfrm>
              <a:off x="838200" y="4377690"/>
              <a:ext cx="1981200" cy="914400"/>
            </a:xfrm>
            <a:prstGeom prst="bracketPair">
              <a:avLst>
                <a:gd name="adj" fmla="val 7122"/>
              </a:avLst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  <p:pic>
          <p:nvPicPr>
            <p:cNvPr id="17" name="Picture 3"/>
            <p:cNvPicPr>
              <a:picLocks noChangeAspect="1" noChangeArrowheads="1"/>
            </p:cNvPicPr>
            <p:nvPr/>
          </p:nvPicPr>
          <p:blipFill>
            <a:blip r:embed="rId8" cstate="print">
              <a:lum bright="21000" contrast="33000"/>
            </a:blip>
            <a:srcRect l="26000" t="47714" r="23333" b="11143"/>
            <a:stretch>
              <a:fillRect/>
            </a:stretch>
          </p:blipFill>
          <p:spPr bwMode="auto">
            <a:xfrm>
              <a:off x="914400" y="4419601"/>
              <a:ext cx="914400" cy="8662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8" name="TextBox 17"/>
            <p:cNvSpPr txBox="1"/>
            <p:nvPr/>
          </p:nvSpPr>
          <p:spPr>
            <a:xfrm>
              <a:off x="1775460" y="5604509"/>
              <a:ext cx="1207119" cy="6369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 smtClean="0"/>
                <a:t>, Healthy </a:t>
              </a:r>
            </a:p>
            <a:p>
              <a:r>
                <a:rPr lang="en-US" sz="1200" dirty="0" smtClean="0"/>
                <a:t>      cell</a:t>
              </a:r>
              <a:endParaRPr lang="en-US" sz="1200" dirty="0"/>
            </a:p>
          </p:txBody>
        </p:sp>
        <p:sp>
          <p:nvSpPr>
            <p:cNvPr id="19" name="Double Bracket 18"/>
            <p:cNvSpPr/>
            <p:nvPr/>
          </p:nvSpPr>
          <p:spPr>
            <a:xfrm>
              <a:off x="838200" y="5486400"/>
              <a:ext cx="1981200" cy="914400"/>
            </a:xfrm>
            <a:prstGeom prst="bracketPair">
              <a:avLst>
                <a:gd name="adj" fmla="val 7122"/>
              </a:avLst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3955725" y="4484371"/>
              <a:ext cx="1152068" cy="6369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 smtClean="0"/>
                <a:t>, Healthy</a:t>
              </a:r>
            </a:p>
            <a:p>
              <a:r>
                <a:rPr lang="en-US" sz="1200" dirty="0" smtClean="0"/>
                <a:t>      cell</a:t>
              </a:r>
              <a:endParaRPr lang="en-US" sz="1200" dirty="0"/>
            </a:p>
          </p:txBody>
        </p:sp>
        <p:sp>
          <p:nvSpPr>
            <p:cNvPr id="21" name="Double Bracket 20"/>
            <p:cNvSpPr/>
            <p:nvPr/>
          </p:nvSpPr>
          <p:spPr>
            <a:xfrm>
              <a:off x="3018466" y="4366260"/>
              <a:ext cx="1981200" cy="914400"/>
            </a:xfrm>
            <a:prstGeom prst="bracketPair">
              <a:avLst>
                <a:gd name="adj" fmla="val 7122"/>
              </a:avLst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3955725" y="5604509"/>
              <a:ext cx="1194107" cy="6369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 smtClean="0"/>
                <a:t>, Anemic </a:t>
              </a:r>
            </a:p>
            <a:p>
              <a:r>
                <a:rPr lang="en-US" sz="1200" dirty="0" smtClean="0"/>
                <a:t>      cell</a:t>
              </a:r>
              <a:endParaRPr lang="en-US" sz="1200" dirty="0"/>
            </a:p>
          </p:txBody>
        </p:sp>
        <p:sp>
          <p:nvSpPr>
            <p:cNvPr id="23" name="Double Bracket 22"/>
            <p:cNvSpPr/>
            <p:nvPr/>
          </p:nvSpPr>
          <p:spPr>
            <a:xfrm>
              <a:off x="3018466" y="5486400"/>
              <a:ext cx="1981200" cy="914400"/>
            </a:xfrm>
            <a:prstGeom prst="bracketPair">
              <a:avLst>
                <a:gd name="adj" fmla="val 7122"/>
              </a:avLst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  <p:pic>
          <p:nvPicPr>
            <p:cNvPr id="24" name="Picture 4"/>
            <p:cNvPicPr>
              <a:picLocks noChangeAspect="1" noChangeArrowheads="1"/>
            </p:cNvPicPr>
            <p:nvPr/>
          </p:nvPicPr>
          <p:blipFill>
            <a:blip r:embed="rId8" cstate="print"/>
            <a:srcRect l="7333" t="40857" r="63333" b="34000"/>
            <a:stretch>
              <a:fillRect/>
            </a:stretch>
          </p:blipFill>
          <p:spPr bwMode="auto">
            <a:xfrm>
              <a:off x="3105150" y="4419600"/>
              <a:ext cx="838200" cy="8382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5" name="Picture 5"/>
            <p:cNvPicPr>
              <a:picLocks noChangeAspect="1" noChangeArrowheads="1"/>
            </p:cNvPicPr>
            <p:nvPr/>
          </p:nvPicPr>
          <p:blipFill>
            <a:blip r:embed="rId9" cstate="print"/>
            <a:srcRect l="7560" t="11905" r="47878"/>
            <a:stretch>
              <a:fillRect/>
            </a:stretch>
          </p:blipFill>
          <p:spPr bwMode="auto">
            <a:xfrm>
              <a:off x="914400" y="5486400"/>
              <a:ext cx="922760" cy="9763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6" name="Picture 6"/>
            <p:cNvPicPr>
              <a:picLocks noChangeAspect="1" noChangeArrowheads="1"/>
            </p:cNvPicPr>
            <p:nvPr/>
          </p:nvPicPr>
          <p:blipFill>
            <a:blip r:embed="rId10" cstate="print"/>
            <a:srcRect l="58488" t="14952" r="7560" b="2762"/>
            <a:stretch>
              <a:fillRect/>
            </a:stretch>
          </p:blipFill>
          <p:spPr bwMode="auto">
            <a:xfrm>
              <a:off x="3112770" y="5478780"/>
              <a:ext cx="914399" cy="9429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27" name="TextBox 26"/>
          <p:cNvSpPr txBox="1"/>
          <p:nvPr/>
        </p:nvSpPr>
        <p:spPr>
          <a:xfrm>
            <a:off x="381050" y="3424535"/>
            <a:ext cx="2590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Training data</a:t>
            </a:r>
            <a:endParaRPr lang="en-US" sz="2400" dirty="0"/>
          </a:p>
        </p:txBody>
      </p:sp>
      <p:pic>
        <p:nvPicPr>
          <p:cNvPr id="29" name="Picture 28" descr="txp_fig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1" cstate="print"/>
          <a:stretch>
            <a:fillRect/>
          </a:stretch>
        </p:blipFill>
        <p:spPr bwMode="auto">
          <a:xfrm>
            <a:off x="2209850" y="3535025"/>
            <a:ext cx="1589239" cy="297983"/>
          </a:xfrm>
          <a:prstGeom prst="rect">
            <a:avLst/>
          </a:prstGeom>
          <a:noFill/>
          <a:ln/>
          <a:effectLst/>
        </p:spPr>
      </p:pic>
      <p:pic>
        <p:nvPicPr>
          <p:cNvPr id="33" name="Picture 32" descr="TP_tmp.png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2" cstate="print"/>
          <a:stretch>
            <a:fillRect/>
          </a:stretch>
        </p:blipFill>
        <p:spPr bwMode="auto">
          <a:xfrm>
            <a:off x="8305800" y="2216053"/>
            <a:ext cx="304800" cy="396057"/>
          </a:xfrm>
          <a:prstGeom prst="rect">
            <a:avLst/>
          </a:prstGeom>
          <a:noFill/>
          <a:ln/>
          <a:effectLst/>
        </p:spPr>
      </p:pic>
      <p:pic>
        <p:nvPicPr>
          <p:cNvPr id="34" name="Picture 33" descr="TP_tmp.png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3" cstate="print"/>
          <a:stretch>
            <a:fillRect/>
          </a:stretch>
        </p:blipFill>
        <p:spPr bwMode="auto">
          <a:xfrm>
            <a:off x="598353" y="4572000"/>
            <a:ext cx="3745047" cy="381000"/>
          </a:xfrm>
          <a:prstGeom prst="rect">
            <a:avLst/>
          </a:prstGeom>
          <a:noFill/>
          <a:ln/>
          <a:effectLst/>
        </p:spPr>
      </p:pic>
      <p:grpSp>
        <p:nvGrpSpPr>
          <p:cNvPr id="43" name="Group 42"/>
          <p:cNvGrpSpPr/>
          <p:nvPr/>
        </p:nvGrpSpPr>
        <p:grpSpPr>
          <a:xfrm>
            <a:off x="4868627" y="4267200"/>
            <a:ext cx="3429000" cy="1447800"/>
            <a:chOff x="4868627" y="4267200"/>
            <a:chExt cx="3429000" cy="1447800"/>
          </a:xfrm>
        </p:grpSpPr>
        <p:pic>
          <p:nvPicPr>
            <p:cNvPr id="35" name="Picture 2"/>
            <p:cNvPicPr>
              <a:picLocks noChangeAspect="1" noChangeArrowheads="1"/>
            </p:cNvPicPr>
            <p:nvPr/>
          </p:nvPicPr>
          <p:blipFill>
            <a:blip r:embed="rId14" cstate="print"/>
            <a:srcRect/>
            <a:stretch>
              <a:fillRect/>
            </a:stretch>
          </p:blipFill>
          <p:spPr bwMode="auto">
            <a:xfrm>
              <a:off x="5410200" y="4343400"/>
              <a:ext cx="914400" cy="8538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36" name="Picture 35" descr="TP_tmp.png"/>
            <p:cNvPicPr>
              <a:picLocks noChangeAspect="1"/>
            </p:cNvPicPr>
            <p:nvPr>
              <p:custDataLst>
                <p:tags r:id="rId4"/>
              </p:custDataLst>
            </p:nvPr>
          </p:nvPicPr>
          <p:blipFill>
            <a:blip r:embed="rId12" cstate="print"/>
            <a:stretch>
              <a:fillRect/>
            </a:stretch>
          </p:blipFill>
          <p:spPr bwMode="auto">
            <a:xfrm>
              <a:off x="4911090" y="4484416"/>
              <a:ext cx="330606" cy="429589"/>
            </a:xfrm>
            <a:prstGeom prst="rect">
              <a:avLst/>
            </a:prstGeom>
            <a:noFill/>
            <a:ln/>
            <a:effectLst/>
          </p:spPr>
        </p:pic>
        <p:sp>
          <p:nvSpPr>
            <p:cNvPr id="37" name="Double Bracket 36"/>
            <p:cNvSpPr/>
            <p:nvPr/>
          </p:nvSpPr>
          <p:spPr>
            <a:xfrm>
              <a:off x="5334000" y="4267200"/>
              <a:ext cx="1066800" cy="990600"/>
            </a:xfrm>
            <a:prstGeom prst="bracketPair">
              <a:avLst>
                <a:gd name="adj" fmla="val 5129"/>
              </a:avLst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TextBox 37"/>
            <p:cNvSpPr txBox="1"/>
            <p:nvPr/>
          </p:nvSpPr>
          <p:spPr>
            <a:xfrm>
              <a:off x="6477000" y="4572000"/>
              <a:ext cx="182062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dirty="0" smtClean="0"/>
                <a:t>=  “Anemic cell”</a:t>
              </a:r>
              <a:endParaRPr lang="en-US" sz="2000" dirty="0"/>
            </a:p>
          </p:txBody>
        </p:sp>
        <p:sp>
          <p:nvSpPr>
            <p:cNvPr id="40" name="TextBox 39"/>
            <p:cNvSpPr txBox="1"/>
            <p:nvPr/>
          </p:nvSpPr>
          <p:spPr>
            <a:xfrm>
              <a:off x="4868627" y="5253335"/>
              <a:ext cx="25908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 smtClean="0"/>
                <a:t>Test data</a:t>
              </a:r>
              <a:endParaRPr lang="en-US" sz="2400" dirty="0"/>
            </a:p>
          </p:txBody>
        </p:sp>
        <p:pic>
          <p:nvPicPr>
            <p:cNvPr id="42" name="Picture 41" descr="txp_fig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15" cstate="print"/>
            <a:stretch>
              <a:fillRect/>
            </a:stretch>
          </p:blipFill>
          <p:spPr bwMode="auto">
            <a:xfrm>
              <a:off x="6164027" y="5410200"/>
              <a:ext cx="232571" cy="179855"/>
            </a:xfrm>
            <a:prstGeom prst="rect">
              <a:avLst/>
            </a:prstGeom>
            <a:noFill/>
            <a:ln/>
            <a:effectLst/>
          </p:spPr>
        </p:pic>
      </p:grpSp>
      <p:sp>
        <p:nvSpPr>
          <p:cNvPr id="41" name="TextBox 40"/>
          <p:cNvSpPr txBox="1"/>
          <p:nvPr/>
        </p:nvSpPr>
        <p:spPr>
          <a:xfrm>
            <a:off x="2362200" y="6096000"/>
            <a:ext cx="4656339" cy="523220"/>
          </a:xfrm>
          <a:prstGeom prst="rect">
            <a:avLst/>
          </a:prstGeom>
          <a:ln>
            <a:solidFill>
              <a:srgbClr val="FF0000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sz="2800" b="1" dirty="0" smtClean="0">
                <a:solidFill>
                  <a:srgbClr val="FF0000"/>
                </a:solidFill>
              </a:rPr>
              <a:t>Note: </a:t>
            </a:r>
            <a:r>
              <a:rPr lang="en-US" sz="2800" b="1" dirty="0" smtClean="0">
                <a:solidFill>
                  <a:schemeClr val="tx1"/>
                </a:solidFill>
              </a:rPr>
              <a:t>test data ≠ training data</a:t>
            </a:r>
            <a:endParaRPr lang="en-US" sz="28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954872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 animBg="1"/>
    </p:bldLst>
  </p:timing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Learning parameters in distributions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8D0CB8-6FBF-4962-B578-A320F47C1A78}" type="slidenum">
              <a:rPr lang="en-US" smtClean="0"/>
              <a:pPr/>
              <a:t>132</a:t>
            </a:fld>
            <a:endParaRPr lang="en-US"/>
          </a:p>
        </p:txBody>
      </p:sp>
      <p:grpSp>
        <p:nvGrpSpPr>
          <p:cNvPr id="10" name="Group 9"/>
          <p:cNvGrpSpPr/>
          <p:nvPr/>
        </p:nvGrpSpPr>
        <p:grpSpPr>
          <a:xfrm>
            <a:off x="1219203" y="1600200"/>
            <a:ext cx="5448865" cy="360024"/>
            <a:chOff x="951935" y="1600200"/>
            <a:chExt cx="5966500" cy="381000"/>
          </a:xfrm>
        </p:grpSpPr>
        <p:pic>
          <p:nvPicPr>
            <p:cNvPr id="5" name="Picture 4" descr="txp_fig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4" cstate="print"/>
            <a:stretch>
              <a:fillRect/>
            </a:stretch>
          </p:blipFill>
          <p:spPr bwMode="auto">
            <a:xfrm>
              <a:off x="951935" y="1600200"/>
              <a:ext cx="1781059" cy="381000"/>
            </a:xfrm>
            <a:prstGeom prst="rect">
              <a:avLst/>
            </a:prstGeom>
            <a:noFill/>
            <a:ln/>
            <a:effectLst/>
          </p:spPr>
        </p:pic>
        <p:sp>
          <p:nvSpPr>
            <p:cNvPr id="6" name="Oval 314"/>
            <p:cNvSpPr>
              <a:spLocks noChangeArrowheads="1"/>
            </p:cNvSpPr>
            <p:nvPr/>
          </p:nvSpPr>
          <p:spPr bwMode="auto">
            <a:xfrm>
              <a:off x="2286000" y="1607074"/>
              <a:ext cx="304800" cy="334022"/>
            </a:xfrm>
            <a:prstGeom prst="ellipse">
              <a:avLst/>
            </a:prstGeom>
            <a:solidFill>
              <a:srgbClr val="FF0000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pic>
          <p:nvPicPr>
            <p:cNvPr id="7" name="Picture 6" descr="txp_fig"/>
            <p:cNvPicPr>
              <a:picLocks noChangeAspect="1"/>
            </p:cNvPicPr>
            <p:nvPr>
              <p:custDataLst>
                <p:tags r:id="rId2"/>
              </p:custDataLst>
            </p:nvPr>
          </p:nvPicPr>
          <p:blipFill>
            <a:blip r:embed="rId4" cstate="print"/>
            <a:stretch>
              <a:fillRect/>
            </a:stretch>
          </p:blipFill>
          <p:spPr bwMode="auto">
            <a:xfrm>
              <a:off x="5181600" y="1609660"/>
              <a:ext cx="1736835" cy="371540"/>
            </a:xfrm>
            <a:prstGeom prst="rect">
              <a:avLst/>
            </a:prstGeom>
            <a:noFill/>
            <a:ln/>
            <a:effectLst/>
          </p:spPr>
        </p:pic>
        <p:sp>
          <p:nvSpPr>
            <p:cNvPr id="8" name="Oval 319"/>
            <p:cNvSpPr>
              <a:spLocks noChangeArrowheads="1"/>
            </p:cNvSpPr>
            <p:nvPr/>
          </p:nvSpPr>
          <p:spPr bwMode="auto">
            <a:xfrm>
              <a:off x="6477000" y="1617385"/>
              <a:ext cx="304799" cy="337079"/>
            </a:xfrm>
            <a:prstGeom prst="ellipse">
              <a:avLst/>
            </a:prstGeom>
            <a:solidFill>
              <a:srgbClr val="339966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9" name="TextBox 8"/>
          <p:cNvSpPr txBox="1"/>
          <p:nvPr/>
        </p:nvSpPr>
        <p:spPr>
          <a:xfrm>
            <a:off x="2819401" y="1480708"/>
            <a:ext cx="658579" cy="523220"/>
          </a:xfrm>
          <a:prstGeom prst="rect">
            <a:avLst/>
          </a:prstGeom>
          <a:noFill/>
        </p:spPr>
        <p:txBody>
          <a:bodyPr wrap="none" lIns="91425" tIns="45713" rIns="91425" bIns="45713" rtlCol="0">
            <a:spAutoFit/>
          </a:bodyPr>
          <a:lstStyle/>
          <a:p>
            <a:r>
              <a:rPr lang="en-US" sz="2800" dirty="0">
                <a:latin typeface="Symbol" pitchFamily="48" charset="2"/>
                <a:sym typeface="Symbol" pitchFamily="48" charset="2"/>
              </a:rPr>
              <a:t>= </a:t>
            </a:r>
            <a:r>
              <a:rPr lang="en-US" sz="2800" dirty="0"/>
              <a:t> 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6705601" y="1474536"/>
            <a:ext cx="1197188" cy="523220"/>
          </a:xfrm>
          <a:prstGeom prst="rect">
            <a:avLst/>
          </a:prstGeom>
          <a:noFill/>
        </p:spPr>
        <p:txBody>
          <a:bodyPr wrap="none" lIns="91425" tIns="45713" rIns="91425" bIns="45713" rtlCol="0">
            <a:spAutoFit/>
          </a:bodyPr>
          <a:lstStyle/>
          <a:p>
            <a:r>
              <a:rPr lang="en-US" sz="2800" dirty="0">
                <a:latin typeface="Symbol" pitchFamily="48" charset="2"/>
                <a:sym typeface="Symbol" pitchFamily="48" charset="2"/>
              </a:rPr>
              <a:t>= 1 - </a:t>
            </a:r>
            <a:r>
              <a:rPr lang="en-US" sz="2800" dirty="0"/>
              <a:t> </a:t>
            </a:r>
          </a:p>
        </p:txBody>
      </p:sp>
      <p:grpSp>
        <p:nvGrpSpPr>
          <p:cNvPr id="12" name="Group 11"/>
          <p:cNvGrpSpPr/>
          <p:nvPr/>
        </p:nvGrpSpPr>
        <p:grpSpPr>
          <a:xfrm>
            <a:off x="1728950" y="3817136"/>
            <a:ext cx="6043450" cy="1288264"/>
            <a:chOff x="2033750" y="3759703"/>
            <a:chExt cx="6043450" cy="1288264"/>
          </a:xfrm>
        </p:grpSpPr>
        <p:pic>
          <p:nvPicPr>
            <p:cNvPr id="13" name="Picture 2"/>
            <p:cNvPicPr>
              <a:picLocks noChangeAspect="1" noChangeArrowheads="1"/>
            </p:cNvPicPr>
            <p:nvPr/>
          </p:nvPicPr>
          <p:blipFill>
            <a:blip r:embed="rId5" cstate="print"/>
            <a:srcRect t="16327" b="15673"/>
            <a:stretch>
              <a:fillRect/>
            </a:stretch>
          </p:blipFill>
          <p:spPr bwMode="auto">
            <a:xfrm>
              <a:off x="2033750" y="3759703"/>
              <a:ext cx="2447925" cy="12694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4" name="Picture 2"/>
            <p:cNvPicPr>
              <a:picLocks noChangeAspect="1" noChangeArrowheads="1"/>
            </p:cNvPicPr>
            <p:nvPr/>
          </p:nvPicPr>
          <p:blipFill>
            <a:blip r:embed="rId5" cstate="print"/>
            <a:srcRect t="16327" b="15673"/>
            <a:stretch>
              <a:fillRect/>
            </a:stretch>
          </p:blipFill>
          <p:spPr bwMode="auto">
            <a:xfrm>
              <a:off x="5629275" y="3759703"/>
              <a:ext cx="2447925" cy="12694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" name="Picture 2"/>
            <p:cNvPicPr>
              <a:picLocks noChangeAspect="1" noChangeArrowheads="1"/>
            </p:cNvPicPr>
            <p:nvPr/>
          </p:nvPicPr>
          <p:blipFill>
            <a:blip r:embed="rId5" cstate="print"/>
            <a:srcRect t="16327" r="50428" b="15673"/>
            <a:stretch>
              <a:fillRect/>
            </a:stretch>
          </p:blipFill>
          <p:spPr bwMode="auto">
            <a:xfrm>
              <a:off x="4451130" y="3778470"/>
              <a:ext cx="1213464" cy="12694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6" name="TextBox 15"/>
          <p:cNvSpPr txBox="1"/>
          <p:nvPr/>
        </p:nvSpPr>
        <p:spPr>
          <a:xfrm>
            <a:off x="457200" y="2362203"/>
            <a:ext cx="8452554" cy="4154983"/>
          </a:xfrm>
          <a:prstGeom prst="rect">
            <a:avLst/>
          </a:prstGeom>
          <a:noFill/>
        </p:spPr>
        <p:txBody>
          <a:bodyPr wrap="none" lIns="91425" tIns="45713" rIns="91425" bIns="45713" rtlCol="0">
            <a:spAutoFit/>
          </a:bodyPr>
          <a:lstStyle/>
          <a:p>
            <a:r>
              <a:rPr lang="en-US" sz="2400" dirty="0"/>
              <a:t>Learning </a:t>
            </a:r>
            <a:r>
              <a:rPr lang="en-US" sz="2400" dirty="0" err="1"/>
              <a:t>θ</a:t>
            </a:r>
            <a:r>
              <a:rPr lang="en-US" sz="2400" dirty="0"/>
              <a:t> is equivalent to learning probability of head in coin flip. </a:t>
            </a:r>
          </a:p>
          <a:p>
            <a:endParaRPr lang="en-US" sz="2400" dirty="0"/>
          </a:p>
          <a:p>
            <a:r>
              <a:rPr lang="en-US" sz="2400" dirty="0"/>
              <a:t>How do you learn that?</a:t>
            </a:r>
          </a:p>
          <a:p>
            <a:endParaRPr lang="en-US" sz="2400" dirty="0"/>
          </a:p>
          <a:p>
            <a:endParaRPr lang="en-US" sz="2400" dirty="0"/>
          </a:p>
          <a:p>
            <a:r>
              <a:rPr lang="en-US" sz="2400" dirty="0"/>
              <a:t>Data = </a:t>
            </a:r>
          </a:p>
          <a:p>
            <a:endParaRPr lang="en-US" sz="2400" dirty="0"/>
          </a:p>
          <a:p>
            <a:endParaRPr lang="en-US" sz="2400" dirty="0"/>
          </a:p>
          <a:p>
            <a:r>
              <a:rPr lang="en-US" sz="2400" dirty="0"/>
              <a:t>Answer: 3/5</a:t>
            </a:r>
          </a:p>
          <a:p>
            <a:endParaRPr lang="en-US" sz="2400" dirty="0"/>
          </a:p>
          <a:p>
            <a:r>
              <a:rPr lang="en-US" sz="2400" dirty="0"/>
              <a:t>Why??</a:t>
            </a:r>
          </a:p>
        </p:txBody>
      </p:sp>
    </p:spTree>
    <p:extLst>
      <p:ext uri="{BB962C8B-B14F-4D97-AF65-F5344CB8AC3E}">
        <p14:creationId xmlns:p14="http://schemas.microsoft.com/office/powerpoint/2010/main" val="177694457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Bernoulli distribution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8D0CB8-6FBF-4962-B578-A320F47C1A78}" type="slidenum">
              <a:rPr lang="en-US" smtClean="0"/>
              <a:pPr/>
              <a:t>133</a:t>
            </a:fld>
            <a:endParaRPr lang="en-US"/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>
          <a:xfrm>
            <a:off x="457200" y="1447800"/>
            <a:ext cx="8382000" cy="5029200"/>
          </a:xfrm>
          <a:prstGeom prst="rect">
            <a:avLst/>
          </a:prstGeom>
        </p:spPr>
        <p:txBody>
          <a:bodyPr vert="horz" lIns="91425" tIns="45713" rIns="91425" bIns="45713" rtlCol="0">
            <a:normAutofit fontScale="85000" lnSpcReduction="10000"/>
          </a:bodyPr>
          <a:lstStyle/>
          <a:p>
            <a:pPr marL="342848" indent="-342848">
              <a:spcBef>
                <a:spcPct val="20000"/>
              </a:spcBef>
              <a:buFont typeface="Arial" pitchFamily="34" charset="0"/>
              <a:buChar char="•"/>
              <a:defRPr/>
            </a:pPr>
            <a:endParaRPr lang="en-US" sz="3200" dirty="0"/>
          </a:p>
          <a:p>
            <a:pPr marL="342848" indent="-342848">
              <a:spcBef>
                <a:spcPct val="20000"/>
              </a:spcBef>
              <a:defRPr/>
            </a:pPr>
            <a:r>
              <a:rPr lang="en-US" sz="3200" dirty="0"/>
              <a:t>     Data, D =</a:t>
            </a:r>
          </a:p>
          <a:p>
            <a:pPr marL="342848" indent="-342848">
              <a:spcBef>
                <a:spcPct val="20000"/>
              </a:spcBef>
              <a:buFont typeface="Arial" pitchFamily="34" charset="0"/>
              <a:buChar char="•"/>
              <a:defRPr/>
            </a:pPr>
            <a:endParaRPr lang="en-US" sz="3200" dirty="0"/>
          </a:p>
          <a:p>
            <a:pPr marL="342848" indent="-342848">
              <a:spcBef>
                <a:spcPct val="20000"/>
              </a:spcBef>
              <a:buFont typeface="Arial" pitchFamily="34" charset="0"/>
              <a:buChar char="•"/>
              <a:defRPr/>
            </a:pPr>
            <a:endParaRPr lang="en-US" sz="3200" dirty="0"/>
          </a:p>
          <a:p>
            <a:pPr marL="342848" indent="-342848">
              <a:spcBef>
                <a:spcPct val="20000"/>
              </a:spcBef>
              <a:buFont typeface="Arial" pitchFamily="34" charset="0"/>
              <a:buChar char="•"/>
            </a:pPr>
            <a:r>
              <a:rPr lang="en-US" sz="3200" dirty="0"/>
              <a:t>P(Heads) = </a:t>
            </a:r>
            <a:r>
              <a:rPr lang="en-US" sz="3200" dirty="0">
                <a:latin typeface="Symbol" pitchFamily="48" charset="2"/>
                <a:sym typeface="Symbol" pitchFamily="48" charset="2"/>
              </a:rPr>
              <a:t></a:t>
            </a:r>
            <a:r>
              <a:rPr lang="en-US" sz="3200" dirty="0"/>
              <a:t>,  P(Tails) = 1-</a:t>
            </a:r>
            <a:r>
              <a:rPr lang="en-US" sz="3200" dirty="0">
                <a:latin typeface="Symbol" pitchFamily="48" charset="2"/>
                <a:sym typeface="Symbol" pitchFamily="48" charset="2"/>
              </a:rPr>
              <a:t></a:t>
            </a:r>
          </a:p>
          <a:p>
            <a:pPr marL="342848" indent="-342848">
              <a:spcBef>
                <a:spcPct val="20000"/>
              </a:spcBef>
              <a:buFont typeface="Arial" pitchFamily="34" charset="0"/>
              <a:buChar char="•"/>
              <a:defRPr/>
            </a:pPr>
            <a:endParaRPr lang="en-US" sz="1400" dirty="0"/>
          </a:p>
          <a:p>
            <a:pPr marL="342848" indent="-342848"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en-US" sz="3200" dirty="0"/>
              <a:t>Flips are </a:t>
            </a:r>
            <a:r>
              <a:rPr lang="en-US" sz="3200" b="1" dirty="0" err="1">
                <a:solidFill>
                  <a:srgbClr val="C00000"/>
                </a:solidFill>
              </a:rPr>
              <a:t>i.i.d</a:t>
            </a:r>
            <a:r>
              <a:rPr lang="en-US" sz="3200" b="1" dirty="0">
                <a:solidFill>
                  <a:srgbClr val="C00000"/>
                </a:solidFill>
              </a:rPr>
              <a:t>.</a:t>
            </a:r>
            <a:r>
              <a:rPr lang="en-US" sz="3200" dirty="0"/>
              <a:t>:</a:t>
            </a:r>
          </a:p>
          <a:p>
            <a:pPr marL="742836" lvl="1" indent="-285707">
              <a:spcBef>
                <a:spcPct val="20000"/>
              </a:spcBef>
              <a:buFont typeface="Arial" pitchFamily="34" charset="0"/>
              <a:buChar char="–"/>
              <a:defRPr/>
            </a:pPr>
            <a:r>
              <a:rPr lang="en-US" sz="2800" b="1" dirty="0">
                <a:solidFill>
                  <a:srgbClr val="C00000"/>
                </a:solidFill>
              </a:rPr>
              <a:t>Independent</a:t>
            </a:r>
            <a:r>
              <a:rPr lang="en-US" sz="2800" dirty="0"/>
              <a:t> events</a:t>
            </a:r>
          </a:p>
          <a:p>
            <a:pPr marL="742836" lvl="1" indent="-285707">
              <a:spcBef>
                <a:spcPct val="20000"/>
              </a:spcBef>
              <a:buFont typeface="Arial" pitchFamily="34" charset="0"/>
              <a:buChar char="–"/>
              <a:defRPr/>
            </a:pPr>
            <a:r>
              <a:rPr lang="en-US" sz="2800" b="1" dirty="0">
                <a:solidFill>
                  <a:srgbClr val="C00000"/>
                </a:solidFill>
              </a:rPr>
              <a:t>Identically distributed </a:t>
            </a:r>
            <a:r>
              <a:rPr lang="en-US" sz="2800" dirty="0"/>
              <a:t>according to Bernoulli distribution</a:t>
            </a:r>
          </a:p>
          <a:p>
            <a:pPr marL="342848" indent="-342848">
              <a:lnSpc>
                <a:spcPct val="110000"/>
              </a:lnSpc>
              <a:spcBef>
                <a:spcPct val="20000"/>
              </a:spcBef>
            </a:pPr>
            <a:endParaRPr lang="en-US" sz="3200" dirty="0"/>
          </a:p>
          <a:p>
            <a:pPr marL="342848" indent="-342848">
              <a:lnSpc>
                <a:spcPct val="110000"/>
              </a:lnSpc>
              <a:spcBef>
                <a:spcPct val="20000"/>
              </a:spcBef>
            </a:pPr>
            <a:r>
              <a:rPr lang="en-US" sz="3200" u="sng" dirty="0"/>
              <a:t>Choose </a:t>
            </a:r>
            <a:r>
              <a:rPr lang="en-US" sz="3200" u="sng" dirty="0">
                <a:sym typeface="Symbol" pitchFamily="48" charset="2"/>
              </a:rPr>
              <a:t></a:t>
            </a:r>
            <a:r>
              <a:rPr lang="en-US" sz="3200" u="sng" dirty="0"/>
              <a:t> that maximizes the probability of observed data</a:t>
            </a: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/>
          <a:srcRect t="16327" b="15673"/>
          <a:stretch>
            <a:fillRect/>
          </a:stretch>
        </p:blipFill>
        <p:spPr bwMode="auto">
          <a:xfrm>
            <a:off x="2490953" y="1454939"/>
            <a:ext cx="2447925" cy="12694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print"/>
          <a:srcRect t="16327" b="15673"/>
          <a:stretch>
            <a:fillRect/>
          </a:stretch>
        </p:blipFill>
        <p:spPr bwMode="auto">
          <a:xfrm>
            <a:off x="6086478" y="1454939"/>
            <a:ext cx="2447925" cy="12694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 cstate="print"/>
          <a:srcRect t="16327" r="50428" b="15673"/>
          <a:stretch>
            <a:fillRect/>
          </a:stretch>
        </p:blipFill>
        <p:spPr bwMode="auto">
          <a:xfrm>
            <a:off x="4908330" y="1473706"/>
            <a:ext cx="1213464" cy="12694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72004009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Maximum Likelihood Estimation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600203"/>
            <a:ext cx="8534400" cy="4525963"/>
          </a:xfrm>
        </p:spPr>
        <p:txBody>
          <a:bodyPr/>
          <a:lstStyle/>
          <a:p>
            <a:pPr>
              <a:buNone/>
            </a:pPr>
            <a:r>
              <a:rPr lang="en-US" sz="2800" dirty="0"/>
              <a:t>Choose </a:t>
            </a:r>
            <a:r>
              <a:rPr lang="en-US" sz="2800" dirty="0">
                <a:sym typeface="Symbol" pitchFamily="48" charset="2"/>
              </a:rPr>
              <a:t></a:t>
            </a:r>
            <a:r>
              <a:rPr lang="en-US" sz="2800" dirty="0"/>
              <a:t> that maximizes the probability of observed data</a:t>
            </a:r>
          </a:p>
          <a:p>
            <a:pPr>
              <a:buNone/>
            </a:pPr>
            <a:endParaRPr lang="en-US" sz="2800" dirty="0"/>
          </a:p>
          <a:p>
            <a:pPr>
              <a:buNone/>
            </a:pPr>
            <a:endParaRPr lang="en-US" sz="2800" dirty="0"/>
          </a:p>
          <a:p>
            <a:pPr>
              <a:buNone/>
            </a:pPr>
            <a:endParaRPr lang="en-US" sz="2800" dirty="0"/>
          </a:p>
          <a:p>
            <a:pPr>
              <a:buNone/>
            </a:pPr>
            <a:endParaRPr lang="en-US" sz="2800" dirty="0"/>
          </a:p>
          <a:p>
            <a:pPr>
              <a:buNone/>
            </a:pPr>
            <a:r>
              <a:rPr lang="en-US" sz="2800" dirty="0"/>
              <a:t>MLE of probability of head:</a:t>
            </a:r>
          </a:p>
          <a:p>
            <a:pPr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8D0CB8-6FBF-4962-B578-A320F47C1A78}" type="slidenum">
              <a:rPr lang="en-US" smtClean="0"/>
              <a:pPr/>
              <a:t>134</a:t>
            </a:fld>
            <a:endParaRPr lang="en-US"/>
          </a:p>
        </p:txBody>
      </p:sp>
      <p:pic>
        <p:nvPicPr>
          <p:cNvPr id="9" name="Picture 8" descr="txp_fig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 cstate="print"/>
          <a:srcRect b="46582"/>
          <a:stretch>
            <a:fillRect/>
          </a:stretch>
        </p:blipFill>
        <p:spPr bwMode="auto">
          <a:xfrm>
            <a:off x="1676400" y="2602783"/>
            <a:ext cx="6013820" cy="750019"/>
          </a:xfrm>
          <a:prstGeom prst="rect">
            <a:avLst/>
          </a:prstGeom>
          <a:noFill/>
          <a:ln/>
          <a:effectLst/>
        </p:spPr>
      </p:pic>
      <p:pic>
        <p:nvPicPr>
          <p:cNvPr id="8" name="Picture 7" descr="txp_fig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897062" y="4868863"/>
            <a:ext cx="3436938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Rectangle 9"/>
          <p:cNvSpPr/>
          <p:nvPr/>
        </p:nvSpPr>
        <p:spPr>
          <a:xfrm>
            <a:off x="5715001" y="4931650"/>
            <a:ext cx="965329" cy="523220"/>
          </a:xfrm>
          <a:prstGeom prst="rect">
            <a:avLst/>
          </a:prstGeom>
        </p:spPr>
        <p:txBody>
          <a:bodyPr wrap="none" lIns="91425" tIns="45713" rIns="91425" bIns="45713">
            <a:spAutoFit/>
          </a:bodyPr>
          <a:lstStyle/>
          <a:p>
            <a:r>
              <a:rPr lang="en-US" sz="2800" b="1" dirty="0">
                <a:solidFill>
                  <a:srgbClr val="FF0000"/>
                </a:solidFill>
              </a:rPr>
              <a:t>= 3/5</a:t>
            </a:r>
            <a:endParaRPr lang="en-US" sz="2800" dirty="0"/>
          </a:p>
        </p:txBody>
      </p:sp>
      <p:sp>
        <p:nvSpPr>
          <p:cNvPr id="11" name="TextBox 10"/>
          <p:cNvSpPr txBox="1"/>
          <p:nvPr/>
        </p:nvSpPr>
        <p:spPr>
          <a:xfrm>
            <a:off x="3521371" y="6000690"/>
            <a:ext cx="3236784" cy="461665"/>
          </a:xfrm>
          <a:prstGeom prst="rect">
            <a:avLst/>
          </a:prstGeom>
          <a:noFill/>
        </p:spPr>
        <p:txBody>
          <a:bodyPr wrap="none" lIns="91425" tIns="45713" rIns="91425" bIns="45713" rtlCol="0">
            <a:spAutoFit/>
          </a:bodyPr>
          <a:lstStyle/>
          <a:p>
            <a:r>
              <a:rPr lang="en-US" sz="2400" dirty="0">
                <a:solidFill>
                  <a:srgbClr val="FF0000"/>
                </a:solidFill>
                <a:latin typeface="Comic Sans MS" pitchFamily="66" charset="0"/>
              </a:rPr>
              <a:t>“Frequency of heads”</a:t>
            </a:r>
          </a:p>
        </p:txBody>
      </p:sp>
    </p:spTree>
    <p:extLst>
      <p:ext uri="{BB962C8B-B14F-4D97-AF65-F5344CB8AC3E}">
        <p14:creationId xmlns:p14="http://schemas.microsoft.com/office/powerpoint/2010/main" val="290542813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about continuous variables?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8D0CB8-6FBF-4962-B578-A320F47C1A78}" type="slidenum">
              <a:rPr lang="en-US" smtClean="0"/>
              <a:pPr/>
              <a:t>135</a:t>
            </a:fld>
            <a:endParaRPr lang="en-US"/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>
          <a:xfrm>
            <a:off x="457200" y="1524000"/>
            <a:ext cx="8229600" cy="5257800"/>
          </a:xfrm>
          <a:prstGeom prst="rect">
            <a:avLst/>
          </a:prstGeom>
        </p:spPr>
        <p:txBody>
          <a:bodyPr vert="horz" lIns="91425" tIns="45713" rIns="91425" bIns="45713" rtlCol="0">
            <a:normAutofit/>
          </a:bodyPr>
          <a:lstStyle/>
          <a:p>
            <a:pPr marL="342848" indent="-342848"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en-US" sz="2800" b="1" dirty="0">
                <a:solidFill>
                  <a:srgbClr val="009900"/>
                </a:solidFill>
              </a:rPr>
              <a:t>Gaussian distribution</a:t>
            </a:r>
          </a:p>
        </p:txBody>
      </p:sp>
      <p:pic>
        <p:nvPicPr>
          <p:cNvPr id="6" name="Picture 6" descr="txp_fig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24003" y="2286000"/>
            <a:ext cx="5175953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TextBox 9"/>
          <p:cNvSpPr txBox="1"/>
          <p:nvPr/>
        </p:nvSpPr>
        <p:spPr>
          <a:xfrm>
            <a:off x="6858001" y="2662535"/>
            <a:ext cx="1337226" cy="461665"/>
          </a:xfrm>
          <a:prstGeom prst="rect">
            <a:avLst/>
          </a:prstGeom>
          <a:noFill/>
        </p:spPr>
        <p:txBody>
          <a:bodyPr wrap="none" lIns="91425" tIns="45713" rIns="91425" bIns="45713" rtlCol="0">
            <a:spAutoFit/>
          </a:bodyPr>
          <a:lstStyle/>
          <a:p>
            <a:r>
              <a:rPr lang="en-US" sz="2400" dirty="0">
                <a:solidFill>
                  <a:srgbClr val="0000FF"/>
                </a:solidFill>
              </a:rPr>
              <a:t>= N(</a:t>
            </a:r>
            <a:r>
              <a:rPr lang="en-US" sz="2400" dirty="0">
                <a:solidFill>
                  <a:srgbClr val="0000FF"/>
                </a:solidFill>
                <a:latin typeface="Symbol" pitchFamily="18" charset="2"/>
              </a:rPr>
              <a:t>m</a:t>
            </a:r>
            <a:r>
              <a:rPr lang="en-US" sz="2400" dirty="0">
                <a:solidFill>
                  <a:srgbClr val="0000FF"/>
                </a:solidFill>
              </a:rPr>
              <a:t>,</a:t>
            </a:r>
            <a:r>
              <a:rPr lang="en-US" sz="2400" dirty="0">
                <a:solidFill>
                  <a:srgbClr val="0000FF"/>
                </a:solidFill>
                <a:latin typeface="Symbol" pitchFamily="18" charset="2"/>
              </a:rPr>
              <a:t>s</a:t>
            </a:r>
            <a:r>
              <a:rPr lang="en-US" sz="2400" baseline="30000" dirty="0">
                <a:solidFill>
                  <a:srgbClr val="0000FF"/>
                </a:solidFill>
              </a:rPr>
              <a:t>2</a:t>
            </a:r>
            <a:r>
              <a:rPr lang="en-US" sz="2400" dirty="0">
                <a:solidFill>
                  <a:srgbClr val="0000FF"/>
                </a:solidFill>
              </a:rPr>
              <a:t>)</a:t>
            </a:r>
          </a:p>
        </p:txBody>
      </p:sp>
      <p:grpSp>
        <p:nvGrpSpPr>
          <p:cNvPr id="16" name="Group 15"/>
          <p:cNvGrpSpPr/>
          <p:nvPr/>
        </p:nvGrpSpPr>
        <p:grpSpPr>
          <a:xfrm>
            <a:off x="1066800" y="3886206"/>
            <a:ext cx="6629400" cy="2381452"/>
            <a:chOff x="1752600" y="4728486"/>
            <a:chExt cx="5467974" cy="2083270"/>
          </a:xfrm>
        </p:grpSpPr>
        <p:pic>
          <p:nvPicPr>
            <p:cNvPr id="7" name="Picture 5"/>
            <p:cNvPicPr>
              <a:picLocks noChangeAspect="1" noChangeArrowheads="1"/>
            </p:cNvPicPr>
            <p:nvPr/>
          </p:nvPicPr>
          <p:blipFill>
            <a:blip r:embed="rId4" cstate="print"/>
            <a:srcRect t="4986"/>
            <a:stretch>
              <a:fillRect/>
            </a:stretch>
          </p:blipFill>
          <p:spPr bwMode="auto">
            <a:xfrm>
              <a:off x="1752600" y="4728486"/>
              <a:ext cx="5467974" cy="190805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1" name="TextBox 10"/>
            <p:cNvSpPr txBox="1"/>
            <p:nvPr/>
          </p:nvSpPr>
          <p:spPr>
            <a:xfrm>
              <a:off x="2819400" y="6479316"/>
              <a:ext cx="459057" cy="323088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r>
                <a:rPr lang="en-US" b="1" dirty="0" smtClean="0">
                  <a:solidFill>
                    <a:srgbClr val="0000FF"/>
                  </a:solidFill>
                  <a:latin typeface="Symbol" pitchFamily="18" charset="2"/>
                </a:rPr>
                <a:t>m</a:t>
              </a:r>
              <a:r>
                <a:rPr lang="en-US" b="1" dirty="0" smtClean="0">
                  <a:solidFill>
                    <a:srgbClr val="0000FF"/>
                  </a:solidFill>
                </a:rPr>
                <a:t>=0</a:t>
              </a:r>
              <a:endParaRPr lang="en-US" b="1" dirty="0">
                <a:solidFill>
                  <a:srgbClr val="0000FF"/>
                </a:solidFill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5763939" y="6488668"/>
              <a:ext cx="459057" cy="323088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r>
                <a:rPr lang="en-US" b="1" dirty="0" smtClean="0">
                  <a:solidFill>
                    <a:srgbClr val="0000FF"/>
                  </a:solidFill>
                  <a:latin typeface="Symbol" pitchFamily="18" charset="2"/>
                </a:rPr>
                <a:t>m</a:t>
              </a:r>
              <a:r>
                <a:rPr lang="en-US" b="1" dirty="0" smtClean="0">
                  <a:solidFill>
                    <a:srgbClr val="0000FF"/>
                  </a:solidFill>
                </a:rPr>
                <a:t>=0</a:t>
              </a:r>
              <a:endParaRPr lang="en-US" b="1" dirty="0">
                <a:solidFill>
                  <a:srgbClr val="0000FF"/>
                </a:solidFill>
              </a:endParaRPr>
            </a:p>
          </p:txBody>
        </p:sp>
        <p:cxnSp>
          <p:nvCxnSpPr>
            <p:cNvPr id="14" name="Straight Arrow Connector 13"/>
            <p:cNvCxnSpPr/>
            <p:nvPr/>
          </p:nvCxnSpPr>
          <p:spPr>
            <a:xfrm>
              <a:off x="2667000" y="5542738"/>
              <a:ext cx="838200" cy="1588"/>
            </a:xfrm>
            <a:prstGeom prst="straightConnector1">
              <a:avLst/>
            </a:prstGeom>
            <a:ln w="19050">
              <a:solidFill>
                <a:schemeClr val="accent1"/>
              </a:solidFill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Arrow Connector 14"/>
            <p:cNvCxnSpPr/>
            <p:nvPr/>
          </p:nvCxnSpPr>
          <p:spPr>
            <a:xfrm>
              <a:off x="5940970" y="5541150"/>
              <a:ext cx="182880" cy="1588"/>
            </a:xfrm>
            <a:prstGeom prst="straightConnector1">
              <a:avLst/>
            </a:prstGeom>
            <a:ln w="19050">
              <a:solidFill>
                <a:schemeClr val="accent1"/>
              </a:solidFill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TextBox 19"/>
            <p:cNvSpPr txBox="1"/>
            <p:nvPr/>
          </p:nvSpPr>
          <p:spPr>
            <a:xfrm>
              <a:off x="2971800" y="5554406"/>
              <a:ext cx="342706" cy="323088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r>
                <a:rPr lang="en-US" b="1" dirty="0" smtClean="0">
                  <a:solidFill>
                    <a:srgbClr val="0000FF"/>
                  </a:solidFill>
                  <a:latin typeface="Symbol" pitchFamily="18" charset="2"/>
                </a:rPr>
                <a:t>s</a:t>
              </a:r>
              <a:r>
                <a:rPr lang="en-US" b="1" baseline="30000" dirty="0" smtClean="0">
                  <a:solidFill>
                    <a:srgbClr val="0000FF"/>
                  </a:solidFill>
                  <a:latin typeface="Symbol" pitchFamily="18" charset="2"/>
                </a:rPr>
                <a:t>2</a:t>
              </a:r>
              <a:endParaRPr lang="en-US" b="1" baseline="30000" dirty="0">
                <a:solidFill>
                  <a:srgbClr val="0000FF"/>
                </a:solidFill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6096000" y="5390338"/>
              <a:ext cx="342706" cy="323088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r>
                <a:rPr lang="en-US" b="1" dirty="0" smtClean="0">
                  <a:solidFill>
                    <a:srgbClr val="0000FF"/>
                  </a:solidFill>
                  <a:latin typeface="Symbol" pitchFamily="18" charset="2"/>
                </a:rPr>
                <a:t>s</a:t>
              </a:r>
              <a:r>
                <a:rPr lang="en-US" b="1" baseline="30000" dirty="0" smtClean="0">
                  <a:solidFill>
                    <a:srgbClr val="0000FF"/>
                  </a:solidFill>
                  <a:latin typeface="Symbol" pitchFamily="18" charset="2"/>
                </a:rPr>
                <a:t>2</a:t>
              </a:r>
              <a:endParaRPr lang="en-US" b="1" baseline="30000" dirty="0">
                <a:solidFill>
                  <a:srgbClr val="0000FF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024419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10" grpId="0"/>
    </p:bldLst>
  </p:timing>
</p:sld>
</file>

<file path=ppt/slides/slide1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4" name="Straight Connector 23"/>
          <p:cNvCxnSpPr/>
          <p:nvPr/>
        </p:nvCxnSpPr>
        <p:spPr>
          <a:xfrm>
            <a:off x="2667000" y="2133600"/>
            <a:ext cx="4876800" cy="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Gaussian distribution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8D0CB8-6FBF-4962-B578-A320F47C1A78}" type="slidenum">
              <a:rPr lang="en-US" smtClean="0"/>
              <a:pPr/>
              <a:t>136</a:t>
            </a:fld>
            <a:endParaRPr lang="en-US"/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>
          <a:xfrm>
            <a:off x="457200" y="1447800"/>
            <a:ext cx="8382000" cy="5029200"/>
          </a:xfrm>
          <a:prstGeom prst="rect">
            <a:avLst/>
          </a:prstGeom>
        </p:spPr>
        <p:txBody>
          <a:bodyPr vert="horz" lIns="91425" tIns="45713" rIns="91425" bIns="45713" rtlCol="0">
            <a:normAutofit lnSpcReduction="10000"/>
          </a:bodyPr>
          <a:lstStyle/>
          <a:p>
            <a:pPr marL="342848" indent="-342848">
              <a:spcBef>
                <a:spcPct val="20000"/>
              </a:spcBef>
              <a:buFont typeface="Arial" pitchFamily="34" charset="0"/>
              <a:buChar char="•"/>
              <a:defRPr/>
            </a:pPr>
            <a:endParaRPr lang="en-US" sz="3200" dirty="0"/>
          </a:p>
          <a:p>
            <a:pPr marL="342848" indent="-342848">
              <a:spcBef>
                <a:spcPct val="20000"/>
              </a:spcBef>
              <a:defRPr/>
            </a:pPr>
            <a:r>
              <a:rPr lang="en-US" sz="3200" dirty="0"/>
              <a:t>     Data, D =</a:t>
            </a:r>
          </a:p>
          <a:p>
            <a:pPr marL="342848" indent="-342848">
              <a:spcBef>
                <a:spcPct val="20000"/>
              </a:spcBef>
              <a:buFont typeface="Arial" pitchFamily="34" charset="0"/>
              <a:buChar char="•"/>
              <a:defRPr/>
            </a:pPr>
            <a:endParaRPr lang="en-US" sz="3200" dirty="0"/>
          </a:p>
          <a:p>
            <a:pPr marL="342848" indent="-342848">
              <a:spcBef>
                <a:spcPct val="20000"/>
              </a:spcBef>
              <a:buFont typeface="Arial" pitchFamily="34" charset="0"/>
              <a:buChar char="•"/>
              <a:defRPr/>
            </a:pPr>
            <a:endParaRPr lang="en-US" sz="3200" dirty="0"/>
          </a:p>
          <a:p>
            <a:pPr marL="342848" indent="-342848">
              <a:spcBef>
                <a:spcPct val="20000"/>
              </a:spcBef>
              <a:buFont typeface="Arial" pitchFamily="34" charset="0"/>
              <a:buChar char="•"/>
            </a:pPr>
            <a:r>
              <a:rPr lang="en-US" sz="3200" dirty="0"/>
              <a:t>Parameters:   </a:t>
            </a:r>
            <a:r>
              <a:rPr lang="en-US" sz="3200" dirty="0">
                <a:latin typeface="Symbol" pitchFamily="18" charset="2"/>
              </a:rPr>
              <a:t>m</a:t>
            </a:r>
            <a:r>
              <a:rPr lang="en-US" sz="3200" dirty="0"/>
              <a:t> – mean, </a:t>
            </a:r>
            <a:r>
              <a:rPr lang="en-US" sz="3200" dirty="0">
                <a:latin typeface="Symbol" pitchFamily="18" charset="2"/>
              </a:rPr>
              <a:t>s</a:t>
            </a:r>
            <a:r>
              <a:rPr lang="en-US" sz="3200" baseline="30000" dirty="0"/>
              <a:t>2</a:t>
            </a:r>
            <a:r>
              <a:rPr lang="en-US" sz="3200" dirty="0"/>
              <a:t> - variance</a:t>
            </a:r>
            <a:endParaRPr lang="en-US" sz="3200" dirty="0">
              <a:latin typeface="Symbol" pitchFamily="48" charset="2"/>
              <a:sym typeface="Symbol" pitchFamily="48" charset="2"/>
            </a:endParaRPr>
          </a:p>
          <a:p>
            <a:pPr marL="342848" indent="-342848">
              <a:spcBef>
                <a:spcPct val="20000"/>
              </a:spcBef>
              <a:buFont typeface="Arial" pitchFamily="34" charset="0"/>
              <a:buChar char="•"/>
              <a:defRPr/>
            </a:pPr>
            <a:endParaRPr lang="en-US" sz="1400" dirty="0"/>
          </a:p>
          <a:p>
            <a:pPr marL="342848" indent="-342848"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en-US" sz="3200" dirty="0"/>
              <a:t>Sleep hrs are </a:t>
            </a:r>
            <a:r>
              <a:rPr lang="en-US" sz="3200" b="1" dirty="0" err="1">
                <a:solidFill>
                  <a:srgbClr val="C00000"/>
                </a:solidFill>
              </a:rPr>
              <a:t>i.i.d</a:t>
            </a:r>
            <a:r>
              <a:rPr lang="en-US" sz="3200" b="1" dirty="0">
                <a:solidFill>
                  <a:srgbClr val="C00000"/>
                </a:solidFill>
              </a:rPr>
              <a:t>.</a:t>
            </a:r>
            <a:r>
              <a:rPr lang="en-US" sz="3200" dirty="0"/>
              <a:t>:</a:t>
            </a:r>
          </a:p>
          <a:p>
            <a:pPr marL="742836" lvl="1" indent="-285707">
              <a:spcBef>
                <a:spcPct val="20000"/>
              </a:spcBef>
              <a:buFont typeface="Arial" pitchFamily="34" charset="0"/>
              <a:buChar char="–"/>
              <a:defRPr/>
            </a:pPr>
            <a:r>
              <a:rPr lang="en-US" sz="2800" b="1" dirty="0">
                <a:solidFill>
                  <a:srgbClr val="C00000"/>
                </a:solidFill>
              </a:rPr>
              <a:t>Independent</a:t>
            </a:r>
            <a:r>
              <a:rPr lang="en-US" sz="2800" dirty="0"/>
              <a:t> events</a:t>
            </a:r>
          </a:p>
          <a:p>
            <a:pPr marL="742836" lvl="1" indent="-285707">
              <a:spcBef>
                <a:spcPct val="20000"/>
              </a:spcBef>
              <a:buFont typeface="Arial" pitchFamily="34" charset="0"/>
              <a:buChar char="–"/>
              <a:defRPr/>
            </a:pPr>
            <a:r>
              <a:rPr lang="en-US" sz="2800" b="1" dirty="0">
                <a:solidFill>
                  <a:srgbClr val="C00000"/>
                </a:solidFill>
              </a:rPr>
              <a:t>Identically distributed </a:t>
            </a:r>
            <a:r>
              <a:rPr lang="en-US" sz="2800" dirty="0"/>
              <a:t>according to Gaussian distribution</a:t>
            </a:r>
          </a:p>
          <a:p>
            <a:pPr marL="742836" lvl="1" indent="-285707">
              <a:spcBef>
                <a:spcPct val="20000"/>
              </a:spcBef>
              <a:buFont typeface="Arial" pitchFamily="34" charset="0"/>
              <a:buChar char="–"/>
              <a:defRPr/>
            </a:pPr>
            <a:endParaRPr lang="en-US" sz="2800" dirty="0"/>
          </a:p>
          <a:p>
            <a:pPr marL="742836" lvl="1" indent="-285707">
              <a:spcBef>
                <a:spcPct val="20000"/>
              </a:spcBef>
              <a:buFont typeface="Arial" pitchFamily="34" charset="0"/>
              <a:buChar char="–"/>
              <a:defRPr/>
            </a:pPr>
            <a:endParaRPr lang="en-US" sz="2800" dirty="0"/>
          </a:p>
          <a:p>
            <a:pPr marL="342848" indent="-342848">
              <a:lnSpc>
                <a:spcPct val="110000"/>
              </a:lnSpc>
              <a:spcBef>
                <a:spcPct val="20000"/>
              </a:spcBef>
            </a:pPr>
            <a:endParaRPr lang="en-US" sz="3200" dirty="0"/>
          </a:p>
          <a:p>
            <a:pPr marL="342848" indent="-342848">
              <a:lnSpc>
                <a:spcPct val="110000"/>
              </a:lnSpc>
              <a:spcBef>
                <a:spcPct val="20000"/>
              </a:spcBef>
            </a:pPr>
            <a:endParaRPr lang="en-US" sz="3200" u="sng" dirty="0"/>
          </a:p>
          <a:p>
            <a:pPr marL="342848" indent="-342848">
              <a:lnSpc>
                <a:spcPct val="110000"/>
              </a:lnSpc>
              <a:spcBef>
                <a:spcPct val="20000"/>
              </a:spcBef>
            </a:pPr>
            <a:endParaRPr lang="en-US" sz="3200" u="sng" dirty="0"/>
          </a:p>
        </p:txBody>
      </p:sp>
      <p:sp>
        <p:nvSpPr>
          <p:cNvPr id="9" name="Oval 8"/>
          <p:cNvSpPr/>
          <p:nvPr/>
        </p:nvSpPr>
        <p:spPr>
          <a:xfrm>
            <a:off x="3581401" y="2057400"/>
            <a:ext cx="152400" cy="152400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91425" tIns="45713" rIns="91425" bIns="45713"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4038601" y="2067910"/>
            <a:ext cx="152400" cy="152400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91425" tIns="45713" rIns="91425" bIns="45713"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4876800" y="2057400"/>
            <a:ext cx="152400" cy="152400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91425" tIns="45713" rIns="91425" bIns="45713"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5181600" y="2057400"/>
            <a:ext cx="152400" cy="152400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91425" tIns="45713" rIns="91425" bIns="45713"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5410201" y="2057400"/>
            <a:ext cx="152400" cy="152400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91425" tIns="45713" rIns="91425" bIns="45713"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5867401" y="2057400"/>
            <a:ext cx="152400" cy="152400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91425" tIns="45713" rIns="91425" bIns="45713" rtlCol="0" anchor="ctr"/>
          <a:lstStyle/>
          <a:p>
            <a:pPr algn="ctr"/>
            <a:endParaRPr lang="en-US"/>
          </a:p>
        </p:txBody>
      </p:sp>
      <p:sp>
        <p:nvSpPr>
          <p:cNvPr id="15" name="Oval 14"/>
          <p:cNvSpPr/>
          <p:nvPr/>
        </p:nvSpPr>
        <p:spPr>
          <a:xfrm>
            <a:off x="6477000" y="2057400"/>
            <a:ext cx="152400" cy="152400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91425" tIns="45713" rIns="91425" bIns="45713" rtlCol="0" anchor="ctr"/>
          <a:lstStyle/>
          <a:p>
            <a:pPr algn="ctr"/>
            <a:endParaRPr lang="en-US"/>
          </a:p>
        </p:txBody>
      </p:sp>
      <p:sp>
        <p:nvSpPr>
          <p:cNvPr id="16" name="Oval 15"/>
          <p:cNvSpPr/>
          <p:nvPr/>
        </p:nvSpPr>
        <p:spPr>
          <a:xfrm>
            <a:off x="4648200" y="2057400"/>
            <a:ext cx="152400" cy="152400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91425" tIns="45713" rIns="91425" bIns="45713" rtlCol="0" anchor="ctr"/>
          <a:lstStyle/>
          <a:p>
            <a:pPr algn="ctr"/>
            <a:endParaRPr lang="en-US"/>
          </a:p>
        </p:txBody>
      </p:sp>
      <p:sp>
        <p:nvSpPr>
          <p:cNvPr id="17" name="Oval 16"/>
          <p:cNvSpPr/>
          <p:nvPr/>
        </p:nvSpPr>
        <p:spPr>
          <a:xfrm>
            <a:off x="5029200" y="2057400"/>
            <a:ext cx="152400" cy="152400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91425" tIns="45713" rIns="91425" bIns="45713" rtlCol="0" anchor="ctr"/>
          <a:lstStyle/>
          <a:p>
            <a:pPr algn="ctr"/>
            <a:endParaRPr lang="en-US"/>
          </a:p>
        </p:txBody>
      </p:sp>
      <p:sp>
        <p:nvSpPr>
          <p:cNvPr id="18" name="Oval 17"/>
          <p:cNvSpPr/>
          <p:nvPr/>
        </p:nvSpPr>
        <p:spPr>
          <a:xfrm>
            <a:off x="7086600" y="2057400"/>
            <a:ext cx="152400" cy="152400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91425" tIns="45713" rIns="91425" bIns="45713" rtlCol="0" anchor="ctr"/>
          <a:lstStyle/>
          <a:p>
            <a:pPr algn="ctr"/>
            <a:endParaRPr lang="en-US"/>
          </a:p>
        </p:txBody>
      </p:sp>
      <p:sp>
        <p:nvSpPr>
          <p:cNvPr id="19" name="Oval 18"/>
          <p:cNvSpPr/>
          <p:nvPr/>
        </p:nvSpPr>
        <p:spPr>
          <a:xfrm>
            <a:off x="5105400" y="2057400"/>
            <a:ext cx="152400" cy="152400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91425" tIns="45713" rIns="91425" bIns="45713" rtlCol="0" anchor="ctr"/>
          <a:lstStyle/>
          <a:p>
            <a:pPr algn="ctr"/>
            <a:endParaRPr lang="en-US"/>
          </a:p>
        </p:txBody>
      </p:sp>
      <p:sp>
        <p:nvSpPr>
          <p:cNvPr id="20" name="Oval 19"/>
          <p:cNvSpPr/>
          <p:nvPr/>
        </p:nvSpPr>
        <p:spPr>
          <a:xfrm>
            <a:off x="2971800" y="2057400"/>
            <a:ext cx="152400" cy="152400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91425" tIns="45713" rIns="91425" bIns="45713" rtlCol="0" anchor="ctr"/>
          <a:lstStyle/>
          <a:p>
            <a:pPr algn="ctr"/>
            <a:endParaRPr lang="en-US"/>
          </a:p>
        </p:txBody>
      </p:sp>
      <p:sp>
        <p:nvSpPr>
          <p:cNvPr id="21" name="Oval 20"/>
          <p:cNvSpPr/>
          <p:nvPr/>
        </p:nvSpPr>
        <p:spPr>
          <a:xfrm>
            <a:off x="4419600" y="2057400"/>
            <a:ext cx="152400" cy="152400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91425" tIns="45713" rIns="91425" bIns="45713" rtlCol="0" anchor="ctr"/>
          <a:lstStyle/>
          <a:p>
            <a:pPr algn="ctr"/>
            <a:endParaRPr lang="en-US"/>
          </a:p>
        </p:txBody>
      </p:sp>
      <p:sp>
        <p:nvSpPr>
          <p:cNvPr id="22" name="Oval 21"/>
          <p:cNvSpPr/>
          <p:nvPr/>
        </p:nvSpPr>
        <p:spPr>
          <a:xfrm>
            <a:off x="5617780" y="2057400"/>
            <a:ext cx="152400" cy="152400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91425" tIns="45713" rIns="91425" bIns="45713" rtlCol="0" anchor="ctr"/>
          <a:lstStyle/>
          <a:p>
            <a:pPr algn="ctr"/>
            <a:endParaRPr lang="en-US"/>
          </a:p>
        </p:txBody>
      </p:sp>
      <p:sp>
        <p:nvSpPr>
          <p:cNvPr id="27" name="TextBox 26"/>
          <p:cNvSpPr txBox="1"/>
          <p:nvPr/>
        </p:nvSpPr>
        <p:spPr>
          <a:xfrm>
            <a:off x="4879914" y="2286001"/>
            <a:ext cx="303486" cy="373659"/>
          </a:xfrm>
          <a:prstGeom prst="rect">
            <a:avLst/>
          </a:prstGeom>
          <a:noFill/>
        </p:spPr>
        <p:txBody>
          <a:bodyPr wrap="none" lIns="91425" tIns="45713" rIns="91425" bIns="45713" rtlCol="0">
            <a:spAutoFit/>
          </a:bodyPr>
          <a:lstStyle/>
          <a:p>
            <a:r>
              <a:rPr lang="en-US" b="1" dirty="0" smtClean="0">
                <a:solidFill>
                  <a:srgbClr val="C00000"/>
                </a:solidFill>
              </a:rPr>
              <a:t>6</a:t>
            </a:r>
            <a:endParaRPr lang="en-US" b="1" dirty="0">
              <a:solidFill>
                <a:srgbClr val="C00000"/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4194114" y="2286001"/>
            <a:ext cx="303486" cy="373659"/>
          </a:xfrm>
          <a:prstGeom prst="rect">
            <a:avLst/>
          </a:prstGeom>
          <a:noFill/>
        </p:spPr>
        <p:txBody>
          <a:bodyPr wrap="none" lIns="91425" tIns="45713" rIns="91425" bIns="45713" rtlCol="0">
            <a:spAutoFit/>
          </a:bodyPr>
          <a:lstStyle/>
          <a:p>
            <a:r>
              <a:rPr lang="en-US" b="1" dirty="0" smtClean="0">
                <a:solidFill>
                  <a:srgbClr val="C00000"/>
                </a:solidFill>
              </a:rPr>
              <a:t>5</a:t>
            </a:r>
            <a:endParaRPr lang="en-US" b="1" dirty="0">
              <a:solidFill>
                <a:srgbClr val="C00000"/>
              </a:solidFill>
            </a:endParaRPr>
          </a:p>
        </p:txBody>
      </p:sp>
      <p:sp>
        <p:nvSpPr>
          <p:cNvPr id="29" name="Freeform 28"/>
          <p:cNvSpPr/>
          <p:nvPr/>
        </p:nvSpPr>
        <p:spPr>
          <a:xfrm>
            <a:off x="2659117" y="1415394"/>
            <a:ext cx="4855780" cy="634124"/>
          </a:xfrm>
          <a:custGeom>
            <a:avLst/>
            <a:gdLst>
              <a:gd name="connsiteX0" fmla="*/ 0 w 4855780"/>
              <a:gd name="connsiteY0" fmla="*/ 623614 h 634124"/>
              <a:gd name="connsiteX1" fmla="*/ 1135117 w 4855780"/>
              <a:gd name="connsiteY1" fmla="*/ 497490 h 634124"/>
              <a:gd name="connsiteX2" fmla="*/ 2249214 w 4855780"/>
              <a:gd name="connsiteY2" fmla="*/ 77076 h 634124"/>
              <a:gd name="connsiteX3" fmla="*/ 2585545 w 4855780"/>
              <a:gd name="connsiteY3" fmla="*/ 35035 h 634124"/>
              <a:gd name="connsiteX4" fmla="*/ 2858814 w 4855780"/>
              <a:gd name="connsiteY4" fmla="*/ 129628 h 634124"/>
              <a:gd name="connsiteX5" fmla="*/ 3247697 w 4855780"/>
              <a:gd name="connsiteY5" fmla="*/ 350345 h 634124"/>
              <a:gd name="connsiteX6" fmla="*/ 3762704 w 4855780"/>
              <a:gd name="connsiteY6" fmla="*/ 529021 h 634124"/>
              <a:gd name="connsiteX7" fmla="*/ 4855780 w 4855780"/>
              <a:gd name="connsiteY7" fmla="*/ 634124 h 6341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855780" h="634124">
                <a:moveTo>
                  <a:pt x="0" y="623614"/>
                </a:moveTo>
                <a:cubicBezTo>
                  <a:pt x="380124" y="606097"/>
                  <a:pt x="760248" y="588580"/>
                  <a:pt x="1135117" y="497490"/>
                </a:cubicBezTo>
                <a:cubicBezTo>
                  <a:pt x="1509986" y="406400"/>
                  <a:pt x="2007476" y="154152"/>
                  <a:pt x="2249214" y="77076"/>
                </a:cubicBezTo>
                <a:cubicBezTo>
                  <a:pt x="2490952" y="0"/>
                  <a:pt x="2483945" y="26276"/>
                  <a:pt x="2585545" y="35035"/>
                </a:cubicBezTo>
                <a:cubicBezTo>
                  <a:pt x="2687145" y="43794"/>
                  <a:pt x="2748455" y="77076"/>
                  <a:pt x="2858814" y="129628"/>
                </a:cubicBezTo>
                <a:cubicBezTo>
                  <a:pt x="2969173" y="182180"/>
                  <a:pt x="3097049" y="283779"/>
                  <a:pt x="3247697" y="350345"/>
                </a:cubicBezTo>
                <a:cubicBezTo>
                  <a:pt x="3398345" y="416911"/>
                  <a:pt x="3494690" y="481725"/>
                  <a:pt x="3762704" y="529021"/>
                </a:cubicBezTo>
                <a:cubicBezTo>
                  <a:pt x="4030718" y="576317"/>
                  <a:pt x="4443249" y="605220"/>
                  <a:pt x="4855780" y="634124"/>
                </a:cubicBezTo>
              </a:path>
            </a:pathLst>
          </a:cu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91425" tIns="45713" rIns="91425" bIns="45713" rtlCol="0" anchor="ctr"/>
          <a:lstStyle/>
          <a:p>
            <a:pPr algn="ctr"/>
            <a:endParaRPr lang="en-US"/>
          </a:p>
        </p:txBody>
      </p:sp>
      <p:sp>
        <p:nvSpPr>
          <p:cNvPr id="30" name="TextBox 29"/>
          <p:cNvSpPr txBox="1"/>
          <p:nvPr/>
        </p:nvSpPr>
        <p:spPr>
          <a:xfrm>
            <a:off x="3505200" y="2286001"/>
            <a:ext cx="303486" cy="373659"/>
          </a:xfrm>
          <a:prstGeom prst="rect">
            <a:avLst/>
          </a:prstGeom>
          <a:noFill/>
        </p:spPr>
        <p:txBody>
          <a:bodyPr wrap="none" lIns="91425" tIns="45713" rIns="91425" bIns="45713" rtlCol="0">
            <a:spAutoFit/>
          </a:bodyPr>
          <a:lstStyle/>
          <a:p>
            <a:r>
              <a:rPr lang="en-US" b="1" dirty="0" smtClean="0">
                <a:solidFill>
                  <a:srgbClr val="C00000"/>
                </a:solidFill>
              </a:rPr>
              <a:t>4</a:t>
            </a:r>
            <a:endParaRPr lang="en-US" b="1" dirty="0">
              <a:solidFill>
                <a:srgbClr val="C00000"/>
              </a:solidFill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2819400" y="2286001"/>
            <a:ext cx="303486" cy="373659"/>
          </a:xfrm>
          <a:prstGeom prst="rect">
            <a:avLst/>
          </a:prstGeom>
          <a:noFill/>
        </p:spPr>
        <p:txBody>
          <a:bodyPr wrap="none" lIns="91425" tIns="45713" rIns="91425" bIns="45713" rtlCol="0">
            <a:spAutoFit/>
          </a:bodyPr>
          <a:lstStyle/>
          <a:p>
            <a:r>
              <a:rPr lang="en-US" b="1" dirty="0" smtClean="0">
                <a:solidFill>
                  <a:srgbClr val="C00000"/>
                </a:solidFill>
              </a:rPr>
              <a:t>3</a:t>
            </a:r>
            <a:endParaRPr lang="en-US" b="1" dirty="0">
              <a:solidFill>
                <a:srgbClr val="C00000"/>
              </a:solidFill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5489515" y="2286001"/>
            <a:ext cx="303486" cy="373659"/>
          </a:xfrm>
          <a:prstGeom prst="rect">
            <a:avLst/>
          </a:prstGeom>
          <a:noFill/>
        </p:spPr>
        <p:txBody>
          <a:bodyPr wrap="none" lIns="91425" tIns="45713" rIns="91425" bIns="45713" rtlCol="0">
            <a:spAutoFit/>
          </a:bodyPr>
          <a:lstStyle/>
          <a:p>
            <a:r>
              <a:rPr lang="en-US" b="1" dirty="0" smtClean="0">
                <a:solidFill>
                  <a:srgbClr val="C00000"/>
                </a:solidFill>
              </a:rPr>
              <a:t>7</a:t>
            </a:r>
            <a:endParaRPr lang="en-US" b="1" dirty="0">
              <a:solidFill>
                <a:srgbClr val="C00000"/>
              </a:solidFill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6095999" y="2286001"/>
            <a:ext cx="303486" cy="373659"/>
          </a:xfrm>
          <a:prstGeom prst="rect">
            <a:avLst/>
          </a:prstGeom>
          <a:noFill/>
        </p:spPr>
        <p:txBody>
          <a:bodyPr wrap="none" lIns="91425" tIns="45713" rIns="91425" bIns="45713" rtlCol="0">
            <a:spAutoFit/>
          </a:bodyPr>
          <a:lstStyle/>
          <a:p>
            <a:r>
              <a:rPr lang="en-US" b="1" dirty="0" smtClean="0">
                <a:solidFill>
                  <a:srgbClr val="C00000"/>
                </a:solidFill>
              </a:rPr>
              <a:t>8</a:t>
            </a:r>
            <a:endParaRPr lang="en-US" b="1" dirty="0">
              <a:solidFill>
                <a:srgbClr val="C00000"/>
              </a:solidFill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6708714" y="2286001"/>
            <a:ext cx="303486" cy="373659"/>
          </a:xfrm>
          <a:prstGeom prst="rect">
            <a:avLst/>
          </a:prstGeom>
          <a:noFill/>
        </p:spPr>
        <p:txBody>
          <a:bodyPr wrap="none" lIns="91425" tIns="45713" rIns="91425" bIns="45713" rtlCol="0">
            <a:spAutoFit/>
          </a:bodyPr>
          <a:lstStyle/>
          <a:p>
            <a:r>
              <a:rPr lang="en-US" b="1" dirty="0" smtClean="0">
                <a:solidFill>
                  <a:srgbClr val="C00000"/>
                </a:solidFill>
              </a:rPr>
              <a:t>9</a:t>
            </a:r>
            <a:endParaRPr lang="en-US" b="1" dirty="0">
              <a:solidFill>
                <a:srgbClr val="C00000"/>
              </a:solidFill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7467600" y="2209800"/>
            <a:ext cx="1319144" cy="461665"/>
          </a:xfrm>
          <a:prstGeom prst="rect">
            <a:avLst/>
          </a:prstGeom>
          <a:noFill/>
        </p:spPr>
        <p:txBody>
          <a:bodyPr wrap="none" lIns="91425" tIns="45713" rIns="91425" bIns="45713" rtlCol="0">
            <a:spAutoFit/>
          </a:bodyPr>
          <a:lstStyle/>
          <a:p>
            <a:r>
              <a:rPr lang="en-US" sz="2400" dirty="0">
                <a:solidFill>
                  <a:srgbClr val="C00000"/>
                </a:solidFill>
              </a:rPr>
              <a:t>Sleep hrs</a:t>
            </a:r>
          </a:p>
        </p:txBody>
      </p:sp>
    </p:spTree>
    <p:extLst>
      <p:ext uri="{BB962C8B-B14F-4D97-AF65-F5344CB8AC3E}">
        <p14:creationId xmlns:p14="http://schemas.microsoft.com/office/powerpoint/2010/main" val="210231303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1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Maximum Likelihood Estimator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8D0CB8-6FBF-4962-B578-A320F47C1A78}" type="slidenum">
              <a:rPr lang="en-US" smtClean="0"/>
              <a:pPr/>
              <a:t>137</a:t>
            </a:fld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313728"/>
            <a:ext cx="9144000" cy="55442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100994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MLE for Gaussian mean and variance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pPr>
              <a:buNone/>
            </a:pPr>
            <a:r>
              <a:rPr lang="en-US" u="sng" dirty="0" smtClean="0">
                <a:solidFill>
                  <a:srgbClr val="C00000"/>
                </a:solidFill>
              </a:rPr>
              <a:t>Note:</a:t>
            </a:r>
            <a:r>
              <a:rPr lang="en-US" dirty="0" smtClean="0"/>
              <a:t> MLE for the variance of a Gaussian is </a:t>
            </a:r>
            <a:r>
              <a:rPr lang="en-US" b="1" dirty="0" smtClean="0"/>
              <a:t>biased</a:t>
            </a:r>
          </a:p>
          <a:p>
            <a:pPr lvl="1"/>
            <a:r>
              <a:rPr lang="en-US" dirty="0" smtClean="0"/>
              <a:t>Expected result of estimation is </a:t>
            </a:r>
            <a:r>
              <a:rPr lang="en-US" b="1" dirty="0" smtClean="0"/>
              <a:t>not </a:t>
            </a:r>
            <a:r>
              <a:rPr lang="en-US" dirty="0" smtClean="0"/>
              <a:t>true parameter! </a:t>
            </a:r>
          </a:p>
          <a:p>
            <a:pPr lvl="1"/>
            <a:r>
              <a:rPr lang="en-US" dirty="0" smtClean="0"/>
              <a:t>Unbiased variance estimator: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8D0CB8-6FBF-4962-B578-A320F47C1A78}" type="slidenum">
              <a:rPr lang="en-US" smtClean="0"/>
              <a:pPr/>
              <a:t>138</a:t>
            </a:fld>
            <a:endParaRPr lang="en-US"/>
          </a:p>
        </p:txBody>
      </p:sp>
      <p:pic>
        <p:nvPicPr>
          <p:cNvPr id="7" name="Picture 6" descr="txp_fig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 cstate="print"/>
          <a:stretch>
            <a:fillRect/>
          </a:stretch>
        </p:blipFill>
        <p:spPr bwMode="auto">
          <a:xfrm>
            <a:off x="2407172" y="1493840"/>
            <a:ext cx="4509044" cy="2384773"/>
          </a:xfrm>
          <a:prstGeom prst="rect">
            <a:avLst/>
          </a:prstGeom>
          <a:noFill/>
          <a:ln/>
          <a:effectLst/>
        </p:spPr>
      </p:pic>
      <p:pic>
        <p:nvPicPr>
          <p:cNvPr id="8" name="Picture 7" descr="txp_fig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5" cstate="print"/>
          <a:stretch>
            <a:fillRect/>
          </a:stretch>
        </p:blipFill>
        <p:spPr bwMode="auto">
          <a:xfrm>
            <a:off x="3325105" y="5781678"/>
            <a:ext cx="4932195" cy="876055"/>
          </a:xfrm>
          <a:prstGeom prst="rect">
            <a:avLst/>
          </a:prstGeom>
          <a:noFill/>
          <a:ln/>
          <a:effectLst/>
        </p:spPr>
      </p:pic>
    </p:spTree>
    <p:extLst>
      <p:ext uri="{BB962C8B-B14F-4D97-AF65-F5344CB8AC3E}">
        <p14:creationId xmlns:p14="http://schemas.microsoft.com/office/powerpoint/2010/main" val="29657722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about prior knowledge?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8D0CB8-6FBF-4962-B578-A320F47C1A78}" type="slidenum">
              <a:rPr lang="en-US" smtClean="0"/>
              <a:pPr/>
              <a:t>139</a:t>
            </a:fld>
            <a:endParaRPr lang="en-US"/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>
          <a:xfrm>
            <a:off x="457200" y="3886200"/>
            <a:ext cx="8229600" cy="5257800"/>
          </a:xfrm>
          <a:prstGeom prst="rect">
            <a:avLst/>
          </a:prstGeom>
        </p:spPr>
        <p:txBody>
          <a:bodyPr vert="horz" lIns="91425" tIns="45713" rIns="91425" bIns="45713" rtlCol="0">
            <a:normAutofit/>
          </a:bodyPr>
          <a:lstStyle/>
          <a:p>
            <a:pPr marL="342848" indent="-342848"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en-US" sz="2400" dirty="0"/>
              <a:t>Use </a:t>
            </a:r>
            <a:r>
              <a:rPr lang="en-US" sz="2400" dirty="0" err="1"/>
              <a:t>Bayes</a:t>
            </a:r>
            <a:r>
              <a:rPr lang="en-US" sz="2400" dirty="0"/>
              <a:t> rule:</a:t>
            </a:r>
          </a:p>
          <a:p>
            <a:pPr marL="342848" indent="-342848">
              <a:spcBef>
                <a:spcPct val="20000"/>
              </a:spcBef>
              <a:buFont typeface="Arial" pitchFamily="34" charset="0"/>
              <a:buChar char="•"/>
              <a:defRPr/>
            </a:pPr>
            <a:endParaRPr lang="en-US" sz="2400" dirty="0" smtClean="0"/>
          </a:p>
          <a:p>
            <a:pPr>
              <a:spcBef>
                <a:spcPct val="20000"/>
              </a:spcBef>
              <a:defRPr/>
            </a:pPr>
            <a:endParaRPr lang="en-US" sz="2400" dirty="0"/>
          </a:p>
          <a:p>
            <a:pPr marL="342848" indent="-342848"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en-US" sz="2400" dirty="0"/>
              <a:t>Or equivalently:</a:t>
            </a:r>
          </a:p>
        </p:txBody>
      </p:sp>
      <p:pic>
        <p:nvPicPr>
          <p:cNvPr id="6" name="Picture 5" descr="txp_fig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24001" y="4369979"/>
            <a:ext cx="4267200" cy="8071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7" descr="txp_fig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356712" y="5884084"/>
            <a:ext cx="4434488" cy="3677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TextBox 7"/>
          <p:cNvSpPr txBox="1"/>
          <p:nvPr/>
        </p:nvSpPr>
        <p:spPr>
          <a:xfrm>
            <a:off x="1169388" y="6320135"/>
            <a:ext cx="1573813" cy="461665"/>
          </a:xfrm>
          <a:prstGeom prst="rect">
            <a:avLst/>
          </a:prstGeom>
          <a:noFill/>
        </p:spPr>
        <p:txBody>
          <a:bodyPr wrap="square" lIns="91425" tIns="45713" rIns="91425" bIns="45713" rtlCol="0">
            <a:spAutoFit/>
          </a:bodyPr>
          <a:lstStyle/>
          <a:p>
            <a:r>
              <a:rPr lang="en-US" sz="2400" dirty="0">
                <a:solidFill>
                  <a:srgbClr val="C00000"/>
                </a:solidFill>
                <a:latin typeface="Comic Sans MS" pitchFamily="66" charset="0"/>
              </a:rPr>
              <a:t>posterior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531587" y="6320135"/>
            <a:ext cx="1573813" cy="461665"/>
          </a:xfrm>
          <a:prstGeom prst="rect">
            <a:avLst/>
          </a:prstGeom>
          <a:noFill/>
        </p:spPr>
        <p:txBody>
          <a:bodyPr wrap="square" lIns="91425" tIns="45713" rIns="91425" bIns="45713" rtlCol="0">
            <a:spAutoFit/>
          </a:bodyPr>
          <a:lstStyle/>
          <a:p>
            <a:r>
              <a:rPr lang="en-US" sz="2400" dirty="0">
                <a:solidFill>
                  <a:srgbClr val="C00000"/>
                </a:solidFill>
                <a:latin typeface="Comic Sans MS" pitchFamily="66" charset="0"/>
              </a:rPr>
              <a:t>likelihood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131787" y="6320135"/>
            <a:ext cx="1573813" cy="461665"/>
          </a:xfrm>
          <a:prstGeom prst="rect">
            <a:avLst/>
          </a:prstGeom>
          <a:noFill/>
        </p:spPr>
        <p:txBody>
          <a:bodyPr wrap="square" lIns="91425" tIns="45713" rIns="91425" bIns="45713" rtlCol="0">
            <a:spAutoFit/>
          </a:bodyPr>
          <a:lstStyle/>
          <a:p>
            <a:r>
              <a:rPr lang="en-US" sz="2400" dirty="0">
                <a:solidFill>
                  <a:srgbClr val="C00000"/>
                </a:solidFill>
                <a:latin typeface="Comic Sans MS" pitchFamily="66" charset="0"/>
              </a:rPr>
              <a:t>prior</a:t>
            </a:r>
          </a:p>
        </p:txBody>
      </p:sp>
      <p:pic>
        <p:nvPicPr>
          <p:cNvPr id="11" name="Picture 5" descr="rev-bayes-white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477000" y="4038600"/>
            <a:ext cx="2503488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371600" y="1295400"/>
            <a:ext cx="6858000" cy="23831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67729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36637"/>
            <a:ext cx="8229600" cy="4525963"/>
          </a:xfrm>
        </p:spPr>
        <p:txBody>
          <a:bodyPr/>
          <a:lstStyle/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pPr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8D0CB8-6FBF-4962-B578-A320F47C1A78}" type="slidenum">
              <a:rPr lang="en-US" smtClean="0"/>
              <a:pPr/>
              <a:t>14</a:t>
            </a:fld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1612431" y="2486561"/>
            <a:ext cx="5992045" cy="16312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b="1" dirty="0" smtClean="0">
                <a:solidFill>
                  <a:srgbClr val="C00000"/>
                </a:solidFill>
              </a:rPr>
              <a:t>From Data to </a:t>
            </a:r>
            <a:r>
              <a:rPr lang="en-US" sz="4000" b="1" dirty="0" smtClean="0">
                <a:solidFill>
                  <a:srgbClr val="C00000"/>
                </a:solidFill>
              </a:rPr>
              <a:t>Knowledge </a:t>
            </a:r>
            <a:r>
              <a:rPr lang="en-US" sz="4000" b="1" dirty="0" smtClean="0">
                <a:solidFill>
                  <a:srgbClr val="C00000"/>
                </a:solidFill>
              </a:rPr>
              <a:t>…</a:t>
            </a:r>
          </a:p>
          <a:p>
            <a:pPr algn="ctr"/>
            <a:endParaRPr lang="en-US" sz="2000" b="1" dirty="0" smtClean="0">
              <a:solidFill>
                <a:srgbClr val="C00000"/>
              </a:solidFill>
            </a:endParaRPr>
          </a:p>
          <a:p>
            <a:pPr algn="ctr"/>
            <a:r>
              <a:rPr lang="en-US" sz="4000" b="1" dirty="0" smtClean="0">
                <a:solidFill>
                  <a:srgbClr val="C00000"/>
                </a:solidFill>
              </a:rPr>
              <a:t>Machine Learning in Action</a:t>
            </a:r>
            <a:endParaRPr lang="en-US" sz="40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122618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Prior distribution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sz="2800" dirty="0"/>
              <a:t>What is the prior?</a:t>
            </a:r>
          </a:p>
          <a:p>
            <a:pPr lvl="1"/>
            <a:r>
              <a:rPr lang="en-US" sz="2400" dirty="0"/>
              <a:t>Represents expert knowledge </a:t>
            </a:r>
            <a:r>
              <a:rPr lang="en-US" sz="2400" dirty="0">
                <a:solidFill>
                  <a:srgbClr val="C00000"/>
                </a:solidFill>
              </a:rPr>
              <a:t>(philosophical approach)</a:t>
            </a:r>
          </a:p>
          <a:p>
            <a:pPr lvl="1"/>
            <a:r>
              <a:rPr lang="en-US" sz="2400" dirty="0"/>
              <a:t>Simple posterior form </a:t>
            </a:r>
            <a:r>
              <a:rPr lang="en-US" sz="2400" dirty="0">
                <a:solidFill>
                  <a:srgbClr val="C00000"/>
                </a:solidFill>
              </a:rPr>
              <a:t>(engineer’s approach)</a:t>
            </a:r>
          </a:p>
          <a:p>
            <a:pPr lvl="1"/>
            <a:endParaRPr lang="en-US" sz="2400" dirty="0">
              <a:solidFill>
                <a:srgbClr val="C00000"/>
              </a:solidFill>
            </a:endParaRPr>
          </a:p>
          <a:p>
            <a:r>
              <a:rPr lang="en-US" sz="2800" dirty="0"/>
              <a:t>Uninformative priors:</a:t>
            </a:r>
          </a:p>
          <a:p>
            <a:pPr lvl="1"/>
            <a:r>
              <a:rPr lang="en-US" sz="2400" dirty="0"/>
              <a:t>Uniform distribution</a:t>
            </a:r>
          </a:p>
          <a:p>
            <a:endParaRPr lang="en-US" sz="2800" dirty="0"/>
          </a:p>
          <a:p>
            <a:r>
              <a:rPr lang="en-US" sz="2800" dirty="0"/>
              <a:t>Conjugate priors:</a:t>
            </a:r>
          </a:p>
          <a:p>
            <a:pPr lvl="1"/>
            <a:r>
              <a:rPr lang="en-US" sz="2400" dirty="0"/>
              <a:t>Closed-form representation of posterior</a:t>
            </a:r>
          </a:p>
          <a:p>
            <a:pPr lvl="1"/>
            <a:r>
              <a:rPr lang="en-US" sz="2400" dirty="0"/>
              <a:t>P(</a:t>
            </a:r>
            <a:r>
              <a:rPr lang="en-US" sz="2400" dirty="0">
                <a:latin typeface="Symbol" pitchFamily="18" charset="2"/>
              </a:rPr>
              <a:t>q</a:t>
            </a:r>
            <a:r>
              <a:rPr lang="en-US" sz="2400" dirty="0"/>
              <a:t>) and P(</a:t>
            </a:r>
            <a:r>
              <a:rPr lang="en-US" sz="2400" dirty="0" err="1">
                <a:latin typeface="Symbol" pitchFamily="18" charset="2"/>
              </a:rPr>
              <a:t>q</a:t>
            </a:r>
            <a:r>
              <a:rPr lang="en-US" sz="2400" dirty="0" err="1"/>
              <a:t>|D</a:t>
            </a:r>
            <a:r>
              <a:rPr lang="en-US" sz="2400" dirty="0"/>
              <a:t>) have the same form 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8D0CB8-6FBF-4962-B578-A320F47C1A78}" type="slidenum">
              <a:rPr lang="en-US" smtClean="0"/>
              <a:pPr/>
              <a:t>140</a:t>
            </a:fld>
            <a:endParaRPr lang="en-US"/>
          </a:p>
        </p:txBody>
      </p:sp>
      <p:pic>
        <p:nvPicPr>
          <p:cNvPr id="5" name="Picture 4" descr="txp_fig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 cstate="print"/>
          <a:stretch>
            <a:fillRect/>
          </a:stretch>
        </p:blipFill>
        <p:spPr bwMode="auto">
          <a:xfrm rot="16200000">
            <a:off x="4505447" y="3584944"/>
            <a:ext cx="572910" cy="266080"/>
          </a:xfrm>
          <a:prstGeom prst="rect">
            <a:avLst/>
          </a:prstGeom>
          <a:noFill/>
          <a:ln/>
          <a:effectLst/>
        </p:spPr>
      </p:pic>
      <p:pic>
        <p:nvPicPr>
          <p:cNvPr id="6" name="Picture 5" descr="txp_fig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5" cstate="print"/>
          <a:stretch>
            <a:fillRect/>
          </a:stretch>
        </p:blipFill>
        <p:spPr bwMode="auto">
          <a:xfrm>
            <a:off x="7231152" y="4625633"/>
            <a:ext cx="144962" cy="217008"/>
          </a:xfrm>
          <a:prstGeom prst="rect">
            <a:avLst/>
          </a:prstGeom>
          <a:noFill/>
          <a:ln/>
          <a:effectLst/>
        </p:spPr>
      </p:pic>
      <p:cxnSp>
        <p:nvCxnSpPr>
          <p:cNvPr id="7" name="Straight Connector 6"/>
          <p:cNvCxnSpPr/>
          <p:nvPr/>
        </p:nvCxnSpPr>
        <p:spPr>
          <a:xfrm>
            <a:off x="4572000" y="4495801"/>
            <a:ext cx="255044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 rot="5400000">
            <a:off x="4381504" y="4000500"/>
            <a:ext cx="1295399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5029200" y="3810000"/>
            <a:ext cx="2057400" cy="0"/>
          </a:xfrm>
          <a:prstGeom prst="line">
            <a:avLst/>
          </a:prstGeom>
          <a:ln w="28575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151829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Conjugate Prior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71600"/>
            <a:ext cx="8229600" cy="5257800"/>
          </a:xfrm>
        </p:spPr>
        <p:txBody>
          <a:bodyPr>
            <a:normAutofit fontScale="92500" lnSpcReduction="20000"/>
          </a:bodyPr>
          <a:lstStyle/>
          <a:p>
            <a:r>
              <a:rPr lang="en-US" sz="2800" dirty="0"/>
              <a:t>P(</a:t>
            </a:r>
            <a:r>
              <a:rPr lang="en-US" sz="2800" dirty="0">
                <a:latin typeface="Symbol" pitchFamily="18" charset="2"/>
              </a:rPr>
              <a:t>q</a:t>
            </a:r>
            <a:r>
              <a:rPr lang="en-US" sz="2800" dirty="0"/>
              <a:t>) and P(</a:t>
            </a:r>
            <a:r>
              <a:rPr lang="en-US" sz="2800" dirty="0" err="1">
                <a:latin typeface="Symbol" pitchFamily="18" charset="2"/>
              </a:rPr>
              <a:t>q</a:t>
            </a:r>
            <a:r>
              <a:rPr lang="en-US" sz="2800" dirty="0" err="1"/>
              <a:t>|D</a:t>
            </a:r>
            <a:r>
              <a:rPr lang="en-US" sz="2800" dirty="0"/>
              <a:t>) have the same form</a:t>
            </a:r>
          </a:p>
          <a:p>
            <a:pPr>
              <a:buNone/>
            </a:pPr>
            <a:endParaRPr lang="en-US" sz="1400" dirty="0"/>
          </a:p>
          <a:p>
            <a:pPr>
              <a:buNone/>
            </a:pPr>
            <a:r>
              <a:rPr lang="en-US" sz="2800" dirty="0" err="1">
                <a:solidFill>
                  <a:srgbClr val="C00000"/>
                </a:solidFill>
              </a:rPr>
              <a:t>Eg</a:t>
            </a:r>
            <a:r>
              <a:rPr lang="en-US" sz="2800" dirty="0">
                <a:solidFill>
                  <a:srgbClr val="C00000"/>
                </a:solidFill>
              </a:rPr>
              <a:t>. 1</a:t>
            </a:r>
            <a:r>
              <a:rPr lang="en-US" sz="2800" dirty="0"/>
              <a:t>  Coin flip problem</a:t>
            </a:r>
          </a:p>
          <a:p>
            <a:pPr lvl="1">
              <a:lnSpc>
                <a:spcPct val="160000"/>
              </a:lnSpc>
              <a:buNone/>
            </a:pPr>
            <a:r>
              <a:rPr lang="en-US" dirty="0" smtClean="0"/>
              <a:t>Likelihood is ~ Binomial</a:t>
            </a:r>
          </a:p>
          <a:p>
            <a:pPr lvl="1">
              <a:buNone/>
            </a:pPr>
            <a:endParaRPr lang="en-US" dirty="0" smtClean="0"/>
          </a:p>
          <a:p>
            <a:pPr lvl="1">
              <a:lnSpc>
                <a:spcPct val="160000"/>
              </a:lnSpc>
              <a:buNone/>
            </a:pPr>
            <a:r>
              <a:rPr lang="en-US" dirty="0" smtClean="0"/>
              <a:t>If prior is Beta distribution, </a:t>
            </a:r>
          </a:p>
          <a:p>
            <a:pPr lvl="1">
              <a:buNone/>
            </a:pPr>
            <a:endParaRPr lang="en-US" dirty="0" smtClean="0"/>
          </a:p>
          <a:p>
            <a:pPr lvl="1">
              <a:buNone/>
            </a:pPr>
            <a:endParaRPr lang="en-US" dirty="0" smtClean="0"/>
          </a:p>
          <a:p>
            <a:pPr lvl="1">
              <a:lnSpc>
                <a:spcPct val="170000"/>
              </a:lnSpc>
              <a:buNone/>
            </a:pPr>
            <a:r>
              <a:rPr lang="en-US" dirty="0" smtClean="0"/>
              <a:t>Then posterior is Beta distribution</a:t>
            </a:r>
          </a:p>
          <a:p>
            <a:pPr lvl="1">
              <a:buNone/>
            </a:pPr>
            <a:endParaRPr lang="en-US" sz="800" dirty="0"/>
          </a:p>
          <a:p>
            <a:pPr lvl="1">
              <a:buNone/>
            </a:pPr>
            <a:endParaRPr lang="en-US" sz="800" dirty="0"/>
          </a:p>
          <a:p>
            <a:pPr lvl="1">
              <a:buNone/>
            </a:pPr>
            <a:endParaRPr lang="en-US" sz="800" dirty="0"/>
          </a:p>
          <a:p>
            <a:pPr lvl="1">
              <a:buNone/>
            </a:pPr>
            <a:endParaRPr lang="en-US" sz="800" dirty="0"/>
          </a:p>
          <a:p>
            <a:pPr lvl="1">
              <a:buNone/>
            </a:pPr>
            <a:endParaRPr lang="en-US" sz="800" dirty="0"/>
          </a:p>
          <a:p>
            <a:pPr lvl="1">
              <a:buNone/>
            </a:pPr>
            <a:endParaRPr lang="en-US" sz="800" dirty="0"/>
          </a:p>
          <a:p>
            <a:pPr lvl="1">
              <a:buNone/>
            </a:pPr>
            <a:r>
              <a:rPr lang="en-US" b="1" dirty="0" smtClean="0">
                <a:solidFill>
                  <a:srgbClr val="C00000"/>
                </a:solidFill>
              </a:rPr>
              <a:t>For Binomial, conjugate prior is Beta distribution.</a:t>
            </a:r>
            <a:endParaRPr lang="en-US" b="1" dirty="0">
              <a:solidFill>
                <a:srgbClr val="C000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8D0CB8-6FBF-4962-B578-A320F47C1A78}" type="slidenum">
              <a:rPr lang="en-US" smtClean="0"/>
              <a:pPr/>
              <a:t>141</a:t>
            </a:fld>
            <a:endParaRPr lang="en-US"/>
          </a:p>
        </p:txBody>
      </p:sp>
      <p:pic>
        <p:nvPicPr>
          <p:cNvPr id="6" name="Picture 5" descr="txp_fig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600200" y="3087414"/>
            <a:ext cx="3657600" cy="3415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15" descr="txp_fig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209803" y="4056062"/>
            <a:ext cx="5680075" cy="744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9" descr="txp_fig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7" cstate="print"/>
          <a:stretch>
            <a:fillRect/>
          </a:stretch>
        </p:blipFill>
        <p:spPr bwMode="auto">
          <a:xfrm>
            <a:off x="1995115" y="5572150"/>
            <a:ext cx="4738383" cy="295253"/>
          </a:xfrm>
          <a:prstGeom prst="rect">
            <a:avLst/>
          </a:prstGeom>
          <a:noFill/>
          <a:ln/>
          <a:effectLst/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8" cstate="print"/>
          <a:srcRect t="16327" b="15673"/>
          <a:stretch>
            <a:fillRect/>
          </a:stretch>
        </p:blipFill>
        <p:spPr bwMode="auto">
          <a:xfrm>
            <a:off x="6324603" y="2057401"/>
            <a:ext cx="1990725" cy="10323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86029454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Beta distribution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8D0CB8-6FBF-4962-B578-A320F47C1A78}" type="slidenum">
              <a:rPr lang="en-US" smtClean="0"/>
              <a:pPr/>
              <a:t>142</a:t>
            </a:fld>
            <a:endParaRPr lang="en-US"/>
          </a:p>
        </p:txBody>
      </p:sp>
      <p:pic>
        <p:nvPicPr>
          <p:cNvPr id="5" name="Picture 6" descr="beta1-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71600" y="1874520"/>
            <a:ext cx="3291840" cy="2468880"/>
          </a:xfrm>
          <a:prstGeom prst="rect">
            <a:avLst/>
          </a:prstGeom>
          <a:noFill/>
        </p:spPr>
      </p:pic>
      <p:pic>
        <p:nvPicPr>
          <p:cNvPr id="6" name="Picture 7" descr="beta30-2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06110" y="4389120"/>
            <a:ext cx="3294890" cy="2468880"/>
          </a:xfrm>
          <a:prstGeom prst="rect">
            <a:avLst/>
          </a:prstGeom>
          <a:noFill/>
        </p:spPr>
      </p:pic>
      <p:pic>
        <p:nvPicPr>
          <p:cNvPr id="7" name="Picture 8" descr="beta2-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24400" y="1874520"/>
            <a:ext cx="3294890" cy="2468880"/>
          </a:xfrm>
          <a:prstGeom prst="rect">
            <a:avLst/>
          </a:prstGeom>
          <a:noFill/>
        </p:spPr>
      </p:pic>
      <p:pic>
        <p:nvPicPr>
          <p:cNvPr id="8" name="Picture 9" descr="beta3-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521176" y="4389120"/>
            <a:ext cx="3294890" cy="2468880"/>
          </a:xfrm>
          <a:prstGeom prst="rect">
            <a:avLst/>
          </a:prstGeom>
          <a:noFill/>
        </p:spPr>
      </p:pic>
      <p:pic>
        <p:nvPicPr>
          <p:cNvPr id="9" name="Picture 15" descr="txp_fig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7" cstate="print"/>
          <a:srcRect l="67803"/>
          <a:stretch>
            <a:fillRect/>
          </a:stretch>
        </p:blipFill>
        <p:spPr bwMode="auto">
          <a:xfrm>
            <a:off x="533400" y="1219200"/>
            <a:ext cx="1828800" cy="744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TextBox 9"/>
          <p:cNvSpPr txBox="1"/>
          <p:nvPr/>
        </p:nvSpPr>
        <p:spPr>
          <a:xfrm>
            <a:off x="3124380" y="1382489"/>
            <a:ext cx="5562420" cy="430887"/>
          </a:xfrm>
          <a:prstGeom prst="rect">
            <a:avLst/>
          </a:prstGeom>
          <a:noFill/>
        </p:spPr>
        <p:txBody>
          <a:bodyPr wrap="none" lIns="91425" tIns="45713" rIns="91425" bIns="45713" rtlCol="0">
            <a:spAutoFit/>
          </a:bodyPr>
          <a:lstStyle/>
          <a:p>
            <a:r>
              <a:rPr lang="en-US" sz="2200" dirty="0">
                <a:solidFill>
                  <a:srgbClr val="0000FF"/>
                </a:solidFill>
              </a:rPr>
              <a:t>More concentrated as values of </a:t>
            </a:r>
            <a:r>
              <a:rPr lang="en-US" sz="2200" dirty="0" err="1">
                <a:solidFill>
                  <a:srgbClr val="0000FF"/>
                </a:solidFill>
                <a:latin typeface="Symbol" pitchFamily="18" charset="2"/>
              </a:rPr>
              <a:t>b</a:t>
            </a:r>
            <a:r>
              <a:rPr lang="en-US" sz="2200" baseline="-25000" dirty="0" err="1">
                <a:solidFill>
                  <a:srgbClr val="0000FF"/>
                </a:solidFill>
              </a:rPr>
              <a:t>H</a:t>
            </a:r>
            <a:r>
              <a:rPr lang="en-US" sz="2200" dirty="0">
                <a:solidFill>
                  <a:srgbClr val="0000FF"/>
                </a:solidFill>
              </a:rPr>
              <a:t>, </a:t>
            </a:r>
            <a:r>
              <a:rPr lang="en-US" sz="2200" dirty="0" err="1">
                <a:solidFill>
                  <a:srgbClr val="0000FF"/>
                </a:solidFill>
                <a:latin typeface="Symbol" pitchFamily="18" charset="2"/>
              </a:rPr>
              <a:t>b</a:t>
            </a:r>
            <a:r>
              <a:rPr lang="en-US" sz="2200" baseline="-25000" dirty="0" err="1">
                <a:solidFill>
                  <a:srgbClr val="0000FF"/>
                </a:solidFill>
              </a:rPr>
              <a:t>T</a:t>
            </a:r>
            <a:r>
              <a:rPr lang="en-US" sz="2200" dirty="0">
                <a:solidFill>
                  <a:srgbClr val="0000FF"/>
                </a:solidFill>
              </a:rPr>
              <a:t> increase</a:t>
            </a:r>
          </a:p>
        </p:txBody>
      </p:sp>
    </p:spTree>
    <p:extLst>
      <p:ext uri="{BB962C8B-B14F-4D97-AF65-F5344CB8AC3E}">
        <p14:creationId xmlns:p14="http://schemas.microsoft.com/office/powerpoint/2010/main" val="144070198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Beta conjugate prior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8D0CB8-6FBF-4962-B578-A320F47C1A78}" type="slidenum">
              <a:rPr lang="en-US" smtClean="0"/>
              <a:pPr/>
              <a:t>143</a:t>
            </a:fld>
            <a:endParaRPr lang="en-US"/>
          </a:p>
        </p:txBody>
      </p:sp>
      <p:pic>
        <p:nvPicPr>
          <p:cNvPr id="6" name="Picture 8" descr="beta2-2"/>
          <p:cNvPicPr>
            <a:picLocks noChangeAspect="1" noChangeArrowheads="1"/>
          </p:cNvPicPr>
          <p:nvPr/>
        </p:nvPicPr>
        <p:blipFill>
          <a:blip r:embed="rId5" cstate="print"/>
          <a:srcRect r="7586"/>
          <a:stretch>
            <a:fillRect/>
          </a:stretch>
        </p:blipFill>
        <p:spPr bwMode="auto">
          <a:xfrm>
            <a:off x="0" y="2209800"/>
            <a:ext cx="2819400" cy="2286000"/>
          </a:xfrm>
          <a:prstGeom prst="rect">
            <a:avLst/>
          </a:prstGeom>
          <a:noFill/>
        </p:spPr>
      </p:pic>
      <p:pic>
        <p:nvPicPr>
          <p:cNvPr id="7" name="Picture 15" descr="txp_fig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6" cstate="print"/>
          <a:srcRect l="62436"/>
          <a:stretch>
            <a:fillRect/>
          </a:stretch>
        </p:blipFill>
        <p:spPr bwMode="auto">
          <a:xfrm>
            <a:off x="785650" y="1389062"/>
            <a:ext cx="2133600" cy="744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5" name="Picture 14" descr="txp_fig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7" cstate="print"/>
          <a:stretch>
            <a:fillRect/>
          </a:stretch>
        </p:blipFill>
        <p:spPr bwMode="auto">
          <a:xfrm>
            <a:off x="3796462" y="1649699"/>
            <a:ext cx="4814138" cy="299973"/>
          </a:xfrm>
          <a:prstGeom prst="rect">
            <a:avLst/>
          </a:prstGeom>
          <a:noFill/>
          <a:ln/>
          <a:effectLst/>
        </p:spPr>
      </p:pic>
      <p:sp>
        <p:nvSpPr>
          <p:cNvPr id="9" name="Right Arrow 8"/>
          <p:cNvSpPr/>
          <p:nvPr/>
        </p:nvSpPr>
        <p:spPr>
          <a:xfrm>
            <a:off x="2819400" y="3154680"/>
            <a:ext cx="457200" cy="381000"/>
          </a:xfrm>
          <a:prstGeom prst="rightArrow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91425" tIns="45713" rIns="91425" bIns="45713" rtlCol="0" anchor="ctr"/>
          <a:lstStyle/>
          <a:p>
            <a:pPr algn="ctr"/>
            <a:endParaRPr lang="en-US"/>
          </a:p>
        </p:txBody>
      </p:sp>
      <p:pic>
        <p:nvPicPr>
          <p:cNvPr id="10" name="Picture 9" descr="txp_fig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8" cstate="print"/>
          <a:stretch>
            <a:fillRect/>
          </a:stretch>
        </p:blipFill>
        <p:spPr bwMode="auto">
          <a:xfrm>
            <a:off x="152400" y="1652751"/>
            <a:ext cx="572910" cy="266080"/>
          </a:xfrm>
          <a:prstGeom prst="rect">
            <a:avLst/>
          </a:prstGeom>
          <a:noFill/>
          <a:ln/>
          <a:effectLst/>
        </p:spPr>
      </p:pic>
      <p:pic>
        <p:nvPicPr>
          <p:cNvPr id="12" name="Picture 9" descr="beta3-2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352800" y="2240280"/>
            <a:ext cx="3050824" cy="2286000"/>
          </a:xfrm>
          <a:prstGeom prst="rect">
            <a:avLst/>
          </a:prstGeom>
          <a:noFill/>
        </p:spPr>
      </p:pic>
      <p:pic>
        <p:nvPicPr>
          <p:cNvPr id="13" name="Picture 7" descr="beta30-20"/>
          <p:cNvPicPr>
            <a:picLocks noChangeAspect="1" noChangeArrowheads="1"/>
          </p:cNvPicPr>
          <p:nvPr/>
        </p:nvPicPr>
        <p:blipFill>
          <a:blip r:embed="rId10" cstate="print"/>
          <a:srcRect r="7586"/>
          <a:stretch>
            <a:fillRect/>
          </a:stretch>
        </p:blipFill>
        <p:spPr bwMode="auto">
          <a:xfrm>
            <a:off x="6324600" y="2240280"/>
            <a:ext cx="2819400" cy="2286000"/>
          </a:xfrm>
          <a:prstGeom prst="rect">
            <a:avLst/>
          </a:prstGeom>
          <a:noFill/>
        </p:spPr>
      </p:pic>
      <p:sp>
        <p:nvSpPr>
          <p:cNvPr id="14" name="TextBox 13"/>
          <p:cNvSpPr txBox="1"/>
          <p:nvPr/>
        </p:nvSpPr>
        <p:spPr>
          <a:xfrm>
            <a:off x="6629400" y="4648200"/>
            <a:ext cx="2057400" cy="830997"/>
          </a:xfrm>
          <a:prstGeom prst="rect">
            <a:avLst/>
          </a:prstGeom>
          <a:noFill/>
        </p:spPr>
        <p:txBody>
          <a:bodyPr wrap="square" lIns="91425" tIns="45713" rIns="91425" bIns="45713" rtlCol="0">
            <a:spAutoFit/>
          </a:bodyPr>
          <a:lstStyle/>
          <a:p>
            <a:r>
              <a:rPr lang="en-US" sz="2400" dirty="0">
                <a:solidFill>
                  <a:srgbClr val="C00000"/>
                </a:solidFill>
              </a:rPr>
              <a:t>As </a:t>
            </a:r>
            <a:r>
              <a:rPr lang="en-US" sz="2400" i="1" dirty="0">
                <a:solidFill>
                  <a:srgbClr val="C00000"/>
                </a:solidFill>
              </a:rPr>
              <a:t>n</a:t>
            </a:r>
            <a:r>
              <a:rPr lang="en-US" sz="2400" dirty="0">
                <a:solidFill>
                  <a:srgbClr val="C00000"/>
                </a:solidFill>
              </a:rPr>
              <a:t> = </a:t>
            </a:r>
            <a:r>
              <a:rPr lang="en-US" sz="2400" dirty="0" err="1">
                <a:solidFill>
                  <a:srgbClr val="C00000"/>
                </a:solidFill>
                <a:latin typeface="Symbol" pitchFamily="18" charset="2"/>
              </a:rPr>
              <a:t>a</a:t>
            </a:r>
            <a:r>
              <a:rPr lang="en-US" sz="2400" baseline="-25000" dirty="0" err="1">
                <a:solidFill>
                  <a:srgbClr val="C00000"/>
                </a:solidFill>
              </a:rPr>
              <a:t>H</a:t>
            </a:r>
            <a:r>
              <a:rPr lang="en-US" sz="2400" dirty="0">
                <a:solidFill>
                  <a:srgbClr val="C00000"/>
                </a:solidFill>
              </a:rPr>
              <a:t> + </a:t>
            </a:r>
            <a:r>
              <a:rPr lang="en-US" sz="2400" dirty="0" err="1">
                <a:solidFill>
                  <a:srgbClr val="C00000"/>
                </a:solidFill>
                <a:latin typeface="Symbol" pitchFamily="18" charset="2"/>
              </a:rPr>
              <a:t>a</a:t>
            </a:r>
            <a:r>
              <a:rPr lang="en-US" sz="2400" baseline="-25000" dirty="0" err="1">
                <a:solidFill>
                  <a:srgbClr val="C00000"/>
                </a:solidFill>
              </a:rPr>
              <a:t>T</a:t>
            </a:r>
            <a:r>
              <a:rPr lang="en-US" sz="2400" dirty="0">
                <a:solidFill>
                  <a:srgbClr val="C00000"/>
                </a:solidFill>
              </a:rPr>
              <a:t> increases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1025680" y="5867400"/>
            <a:ext cx="7127720" cy="461665"/>
          </a:xfrm>
          <a:prstGeom prst="rect">
            <a:avLst/>
          </a:prstGeom>
          <a:noFill/>
        </p:spPr>
        <p:txBody>
          <a:bodyPr wrap="none" lIns="91425" tIns="45713" rIns="91425" bIns="45713" rtlCol="0">
            <a:spAutoFit/>
          </a:bodyPr>
          <a:lstStyle/>
          <a:p>
            <a:r>
              <a:rPr lang="en-US" sz="2400" dirty="0"/>
              <a:t>As we get more samples, effect of prior is “washed out”</a:t>
            </a:r>
          </a:p>
        </p:txBody>
      </p:sp>
    </p:spTree>
    <p:extLst>
      <p:ext uri="{BB962C8B-B14F-4D97-AF65-F5344CB8AC3E}">
        <p14:creationId xmlns:p14="http://schemas.microsoft.com/office/powerpoint/2010/main" val="283115583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6" grpId="0"/>
    </p:bldLst>
  </p:timing>
</p:sld>
</file>

<file path=ppt/slides/slide1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Maximum A Posteriori Estimation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447800"/>
            <a:ext cx="8534400" cy="5029200"/>
          </a:xfrm>
        </p:spPr>
        <p:txBody>
          <a:bodyPr>
            <a:normAutofit fontScale="92500"/>
          </a:bodyPr>
          <a:lstStyle/>
          <a:p>
            <a:pPr>
              <a:buNone/>
            </a:pPr>
            <a:r>
              <a:rPr lang="en-US" sz="2800" dirty="0"/>
              <a:t>Choose </a:t>
            </a:r>
            <a:r>
              <a:rPr lang="en-US" sz="2800" dirty="0">
                <a:sym typeface="Symbol" pitchFamily="48" charset="2"/>
              </a:rPr>
              <a:t></a:t>
            </a:r>
            <a:r>
              <a:rPr lang="en-US" sz="2800" dirty="0"/>
              <a:t> that maximizes a posterior probability</a:t>
            </a:r>
          </a:p>
          <a:p>
            <a:pPr>
              <a:buNone/>
            </a:pPr>
            <a:endParaRPr lang="en-US" sz="2800" dirty="0"/>
          </a:p>
          <a:p>
            <a:pPr>
              <a:buNone/>
            </a:pPr>
            <a:endParaRPr lang="en-US" sz="2800" dirty="0"/>
          </a:p>
          <a:p>
            <a:pPr>
              <a:buNone/>
            </a:pPr>
            <a:endParaRPr lang="en-US" sz="2800" dirty="0"/>
          </a:p>
          <a:p>
            <a:pPr>
              <a:lnSpc>
                <a:spcPct val="150000"/>
              </a:lnSpc>
              <a:buNone/>
            </a:pPr>
            <a:r>
              <a:rPr lang="en-US" sz="2800" dirty="0"/>
              <a:t>MAP estimate of probability of head:</a:t>
            </a:r>
          </a:p>
          <a:p>
            <a:pPr>
              <a:buNone/>
            </a:pPr>
            <a:endParaRPr lang="en-US" sz="2800" dirty="0"/>
          </a:p>
          <a:p>
            <a:pPr>
              <a:buNone/>
            </a:pPr>
            <a:endParaRPr lang="en-US" sz="2800" dirty="0"/>
          </a:p>
          <a:p>
            <a:pPr>
              <a:buNone/>
            </a:pPr>
            <a:endParaRPr lang="en-US" sz="2800" dirty="0"/>
          </a:p>
          <a:p>
            <a:pPr>
              <a:buNone/>
            </a:pPr>
            <a:endParaRPr lang="en-US" sz="2800" dirty="0"/>
          </a:p>
          <a:p>
            <a:pPr>
              <a:lnSpc>
                <a:spcPct val="110000"/>
              </a:lnSpc>
              <a:buNone/>
            </a:pPr>
            <a:r>
              <a:rPr lang="en-US" sz="2800" dirty="0"/>
              <a:t>Equivalent to adding extra coin flips (β</a:t>
            </a:r>
            <a:r>
              <a:rPr lang="en-US" sz="2800" baseline="-25000" dirty="0"/>
              <a:t>H </a:t>
            </a:r>
            <a:r>
              <a:rPr lang="en-US" sz="2800" dirty="0"/>
              <a:t>- 1 heads, β</a:t>
            </a:r>
            <a:r>
              <a:rPr lang="en-US" sz="2800" baseline="-25000" dirty="0"/>
              <a:t>T</a:t>
            </a:r>
            <a:r>
              <a:rPr lang="en-US" sz="2800" dirty="0"/>
              <a:t> - 1 tails)</a:t>
            </a:r>
          </a:p>
          <a:p>
            <a:pPr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8D0CB8-6FBF-4962-B578-A320F47C1A78}" type="slidenum">
              <a:rPr lang="en-US" smtClean="0"/>
              <a:pPr/>
              <a:t>144</a:t>
            </a:fld>
            <a:endParaRPr lang="en-US"/>
          </a:p>
        </p:txBody>
      </p:sp>
      <p:pic>
        <p:nvPicPr>
          <p:cNvPr id="17" name="Picture 16" descr="txp_fig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 cstate="print"/>
          <a:stretch>
            <a:fillRect/>
          </a:stretch>
        </p:blipFill>
        <p:spPr bwMode="auto">
          <a:xfrm>
            <a:off x="1828800" y="4935865"/>
            <a:ext cx="5008422" cy="702936"/>
          </a:xfrm>
          <a:prstGeom prst="rect">
            <a:avLst/>
          </a:prstGeom>
          <a:noFill/>
          <a:ln/>
          <a:effectLst/>
        </p:spPr>
      </p:pic>
      <p:pic>
        <p:nvPicPr>
          <p:cNvPr id="14" name="Picture 13" descr="txp_fig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6" cstate="print"/>
          <a:stretch>
            <a:fillRect/>
          </a:stretch>
        </p:blipFill>
        <p:spPr bwMode="auto">
          <a:xfrm>
            <a:off x="1714618" y="2133601"/>
            <a:ext cx="5693679" cy="1228456"/>
          </a:xfrm>
          <a:prstGeom prst="rect">
            <a:avLst/>
          </a:prstGeom>
          <a:noFill/>
          <a:ln/>
          <a:effectLst/>
        </p:spPr>
      </p:pic>
      <p:pic>
        <p:nvPicPr>
          <p:cNvPr id="15" name="Picture 14" descr="txp_fig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7" cstate="print"/>
          <a:stretch>
            <a:fillRect/>
          </a:stretch>
        </p:blipFill>
        <p:spPr bwMode="auto">
          <a:xfrm>
            <a:off x="1828802" y="4267203"/>
            <a:ext cx="4738383" cy="295253"/>
          </a:xfrm>
          <a:prstGeom prst="rect">
            <a:avLst/>
          </a:prstGeom>
          <a:noFill/>
          <a:ln/>
          <a:effectLst/>
        </p:spPr>
      </p:pic>
      <p:sp>
        <p:nvSpPr>
          <p:cNvPr id="8" name="TextBox 7"/>
          <p:cNvSpPr txBox="1"/>
          <p:nvPr/>
        </p:nvSpPr>
        <p:spPr>
          <a:xfrm>
            <a:off x="7159356" y="4930915"/>
            <a:ext cx="1603644" cy="707886"/>
          </a:xfrm>
          <a:prstGeom prst="rect">
            <a:avLst/>
          </a:prstGeom>
          <a:noFill/>
        </p:spPr>
        <p:txBody>
          <a:bodyPr wrap="none" lIns="91425" tIns="45713" rIns="91425" bIns="45713" rtlCol="0">
            <a:spAutoFit/>
          </a:bodyPr>
          <a:lstStyle/>
          <a:p>
            <a:r>
              <a:rPr lang="en-US" sz="2000" dirty="0"/>
              <a:t>Mode of Beta</a:t>
            </a:r>
          </a:p>
          <a:p>
            <a:r>
              <a:rPr lang="en-US" sz="2000" dirty="0"/>
              <a:t>distribution</a:t>
            </a:r>
          </a:p>
        </p:txBody>
      </p:sp>
    </p:spTree>
    <p:extLst>
      <p:ext uri="{BB962C8B-B14F-4D97-AF65-F5344CB8AC3E}">
        <p14:creationId xmlns:p14="http://schemas.microsoft.com/office/powerpoint/2010/main" val="390398747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MLE vs. MAP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8D0CB8-6FBF-4962-B578-A320F47C1A78}" type="slidenum">
              <a:rPr lang="en-US" smtClean="0"/>
              <a:pPr/>
              <a:t>145</a:t>
            </a:fld>
            <a:endParaRPr lang="en-US"/>
          </a:p>
        </p:txBody>
      </p:sp>
      <p:pic>
        <p:nvPicPr>
          <p:cNvPr id="16" name="Picture 15" descr="txp_fig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 cstate="print"/>
          <a:stretch>
            <a:fillRect/>
          </a:stretch>
        </p:blipFill>
        <p:spPr bwMode="auto">
          <a:xfrm>
            <a:off x="2486348" y="2575606"/>
            <a:ext cx="3685853" cy="548597"/>
          </a:xfrm>
          <a:prstGeom prst="rect">
            <a:avLst/>
          </a:prstGeom>
          <a:noFill/>
          <a:ln/>
          <a:effectLst/>
        </p:spPr>
      </p:pic>
      <p:pic>
        <p:nvPicPr>
          <p:cNvPr id="17" name="Picture 16" descr="txp_fig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6" cstate="print"/>
          <a:stretch>
            <a:fillRect/>
          </a:stretch>
        </p:blipFill>
        <p:spPr bwMode="auto">
          <a:xfrm>
            <a:off x="2514600" y="4724403"/>
            <a:ext cx="3523226" cy="524391"/>
          </a:xfrm>
          <a:prstGeom prst="rect">
            <a:avLst/>
          </a:prstGeom>
          <a:noFill/>
          <a:ln/>
          <a:effectLst/>
        </p:spPr>
      </p:pic>
      <p:pic>
        <p:nvPicPr>
          <p:cNvPr id="18" name="Picture 17" descr="txp_fig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7" cstate="print"/>
          <a:stretch>
            <a:fillRect/>
          </a:stretch>
        </p:blipFill>
        <p:spPr bwMode="auto">
          <a:xfrm>
            <a:off x="3471389" y="5324949"/>
            <a:ext cx="3283074" cy="465027"/>
          </a:xfrm>
          <a:prstGeom prst="rect">
            <a:avLst/>
          </a:prstGeom>
          <a:noFill/>
          <a:ln/>
          <a:effectLst/>
        </p:spPr>
      </p:pic>
      <p:sp>
        <p:nvSpPr>
          <p:cNvPr id="19" name="TextBox 18"/>
          <p:cNvSpPr txBox="1"/>
          <p:nvPr/>
        </p:nvSpPr>
        <p:spPr>
          <a:xfrm>
            <a:off x="545054" y="6091535"/>
            <a:ext cx="4179349" cy="461665"/>
          </a:xfrm>
          <a:prstGeom prst="rect">
            <a:avLst/>
          </a:prstGeom>
          <a:noFill/>
        </p:spPr>
        <p:txBody>
          <a:bodyPr wrap="none" lIns="91425" tIns="45713" rIns="91425" bIns="45713" rtlCol="0">
            <a:spAutoFit/>
          </a:bodyPr>
          <a:lstStyle/>
          <a:p>
            <a:r>
              <a:rPr lang="en-US" sz="2400" dirty="0">
                <a:solidFill>
                  <a:srgbClr val="C00000"/>
                </a:solidFill>
                <a:latin typeface="Comic Sans MS" pitchFamily="66" charset="0"/>
              </a:rPr>
              <a:t>When is MAP same as MLE?</a:t>
            </a:r>
          </a:p>
        </p:txBody>
      </p:sp>
      <p:sp>
        <p:nvSpPr>
          <p:cNvPr id="20" name="Rectangle 3"/>
          <p:cNvSpPr txBox="1">
            <a:spLocks noChangeArrowheads="1"/>
          </p:cNvSpPr>
          <p:nvPr/>
        </p:nvSpPr>
        <p:spPr bwMode="auto">
          <a:xfrm>
            <a:off x="457200" y="1531940"/>
            <a:ext cx="8229600" cy="4411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25" tIns="45713" rIns="91425" bIns="45713" numCol="1" anchor="t" anchorCtr="0" compatLnSpc="1">
            <a:prstTxWarp prst="textNoShape">
              <a:avLst/>
            </a:prstTxWarp>
          </a:bodyPr>
          <a:lstStyle/>
          <a:p>
            <a:pPr marL="342848" indent="-342848" eaLnBrk="0" fontAlgn="base" hangingPunct="0">
              <a:spcBef>
                <a:spcPct val="3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itchFamily="2" charset="2"/>
              <a:buChar char="l"/>
              <a:defRPr/>
            </a:pPr>
            <a:r>
              <a:rPr lang="en-US" sz="2400" kern="0" dirty="0"/>
              <a:t>Maximum Likelihood estimation (MLE)</a:t>
            </a:r>
          </a:p>
          <a:p>
            <a:pPr marL="342848" indent="-342848" eaLnBrk="0" fontAlgn="base" hangingPunct="0">
              <a:spcBef>
                <a:spcPct val="30000"/>
              </a:spcBef>
              <a:spcAft>
                <a:spcPct val="0"/>
              </a:spcAft>
              <a:buClr>
                <a:schemeClr val="tx2"/>
              </a:buClr>
              <a:buSzPct val="70000"/>
              <a:defRPr/>
            </a:pPr>
            <a:r>
              <a:rPr lang="en-US" sz="2400" kern="0" dirty="0"/>
              <a:t>	Choose value that maximizes the probability of observed data</a:t>
            </a:r>
          </a:p>
          <a:p>
            <a:pPr marL="342848" indent="-342848" eaLnBrk="0" fontAlgn="base" hangingPunct="0">
              <a:spcBef>
                <a:spcPct val="3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itchFamily="2" charset="2"/>
              <a:buChar char="l"/>
              <a:defRPr/>
            </a:pPr>
            <a:endParaRPr lang="en-US" sz="2400" kern="0" dirty="0"/>
          </a:p>
          <a:p>
            <a:pPr marL="342848" indent="-342848" eaLnBrk="0" fontAlgn="base" hangingPunct="0">
              <a:spcBef>
                <a:spcPct val="3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itchFamily="2" charset="2"/>
              <a:buChar char="l"/>
              <a:defRPr/>
            </a:pPr>
            <a:endParaRPr lang="en-US" sz="2400" kern="0" dirty="0"/>
          </a:p>
          <a:p>
            <a:pPr marL="342848" indent="-342848" eaLnBrk="0" fontAlgn="base" hangingPunct="0">
              <a:spcBef>
                <a:spcPct val="3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itchFamily="2" charset="2"/>
              <a:buChar char="l"/>
              <a:defRPr/>
            </a:pPr>
            <a:r>
              <a:rPr lang="en-US" sz="2400" kern="0" dirty="0"/>
              <a:t>Maximum </a:t>
            </a:r>
            <a:r>
              <a:rPr lang="en-US" sz="2400" i="1" kern="0" dirty="0"/>
              <a:t>a posteriori</a:t>
            </a:r>
            <a:r>
              <a:rPr lang="en-US" sz="2400" kern="0" dirty="0"/>
              <a:t> (MAP) estimation</a:t>
            </a:r>
          </a:p>
          <a:p>
            <a:pPr marL="342848" indent="-342848" eaLnBrk="0" fontAlgn="base" hangingPunct="0">
              <a:spcBef>
                <a:spcPct val="30000"/>
              </a:spcBef>
              <a:spcAft>
                <a:spcPct val="0"/>
              </a:spcAft>
              <a:buClr>
                <a:schemeClr val="tx2"/>
              </a:buClr>
              <a:buSzPct val="70000"/>
              <a:defRPr/>
            </a:pPr>
            <a:r>
              <a:rPr lang="en-US" sz="2400" kern="0" dirty="0"/>
              <a:t>	Choose value that is most probable given observed data and prior belief</a:t>
            </a:r>
          </a:p>
          <a:p>
            <a:pPr marL="342848" indent="-342848" eaLnBrk="0" fontAlgn="base" hangingPunct="0">
              <a:spcBef>
                <a:spcPct val="30000"/>
              </a:spcBef>
              <a:spcAft>
                <a:spcPct val="0"/>
              </a:spcAft>
              <a:buClr>
                <a:schemeClr val="tx2"/>
              </a:buClr>
              <a:buSzPct val="70000"/>
              <a:defRPr/>
            </a:pPr>
            <a:endParaRPr lang="en-US" sz="2400" kern="0" dirty="0"/>
          </a:p>
          <a:p>
            <a:pPr marL="342848" indent="-342848" eaLnBrk="0" fontAlgn="base" hangingPunct="0">
              <a:spcBef>
                <a:spcPct val="30000"/>
              </a:spcBef>
              <a:spcAft>
                <a:spcPct val="0"/>
              </a:spcAft>
              <a:buClr>
                <a:schemeClr val="tx2"/>
              </a:buClr>
              <a:buSzPct val="70000"/>
              <a:defRPr/>
            </a:pPr>
            <a:endParaRPr lang="en-US" sz="2400" kern="0" dirty="0"/>
          </a:p>
          <a:p>
            <a:pPr marL="342848" indent="-342848" eaLnBrk="0" fontAlgn="base" hangingPunct="0">
              <a:spcBef>
                <a:spcPct val="30000"/>
              </a:spcBef>
              <a:spcAft>
                <a:spcPct val="0"/>
              </a:spcAft>
              <a:buClr>
                <a:schemeClr val="tx2"/>
              </a:buClr>
              <a:buSzPct val="70000"/>
              <a:defRPr/>
            </a:pPr>
            <a:endParaRPr lang="en-US" sz="2400" kern="0" dirty="0"/>
          </a:p>
        </p:txBody>
      </p:sp>
    </p:spTree>
    <p:extLst>
      <p:ext uri="{BB962C8B-B14F-4D97-AF65-F5344CB8AC3E}">
        <p14:creationId xmlns:p14="http://schemas.microsoft.com/office/powerpoint/2010/main" val="321351505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>
</file>

<file path=ppt/slides/slide1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Bayesians vs. </a:t>
            </a:r>
            <a:r>
              <a:rPr lang="en-US" dirty="0" err="1" smtClean="0"/>
              <a:t>Frequentists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8D0CB8-6FBF-4962-B578-A320F47C1A78}" type="slidenum">
              <a:rPr lang="en-US" smtClean="0"/>
              <a:pPr/>
              <a:t>146</a:t>
            </a:fld>
            <a:endParaRPr 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90800" y="1905000"/>
            <a:ext cx="3814762" cy="3814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Oval Callout 5"/>
          <p:cNvSpPr/>
          <p:nvPr/>
        </p:nvSpPr>
        <p:spPr>
          <a:xfrm flipH="1">
            <a:off x="152400" y="1447800"/>
            <a:ext cx="2286000" cy="1981200"/>
          </a:xfrm>
          <a:prstGeom prst="wedgeEllipseCallout">
            <a:avLst>
              <a:gd name="adj1" fmla="val -80598"/>
              <a:gd name="adj2" fmla="val 39151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5" tIns="45713" rIns="91425" bIns="45713" rtlCol="0" anchor="ctr"/>
          <a:lstStyle/>
          <a:p>
            <a:pPr algn="ctr"/>
            <a:r>
              <a:rPr lang="en-US" sz="2400" dirty="0"/>
              <a:t>You are no good when sample is small</a:t>
            </a:r>
          </a:p>
        </p:txBody>
      </p:sp>
      <p:sp>
        <p:nvSpPr>
          <p:cNvPr id="7" name="Oval Callout 6"/>
          <p:cNvSpPr/>
          <p:nvPr/>
        </p:nvSpPr>
        <p:spPr>
          <a:xfrm>
            <a:off x="6553200" y="2590800"/>
            <a:ext cx="2286000" cy="1981200"/>
          </a:xfrm>
          <a:prstGeom prst="wedgeEllipseCallout">
            <a:avLst>
              <a:gd name="adj1" fmla="val -80598"/>
              <a:gd name="adj2" fmla="val 39151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5" tIns="45713" rIns="91425" bIns="45713" rtlCol="0" anchor="ctr"/>
          <a:lstStyle/>
          <a:p>
            <a:pPr algn="ctr"/>
            <a:r>
              <a:rPr lang="en-US" sz="2400" dirty="0"/>
              <a:t>You give a different answer for different priors</a:t>
            </a:r>
          </a:p>
        </p:txBody>
      </p:sp>
    </p:spTree>
    <p:extLst>
      <p:ext uri="{BB962C8B-B14F-4D97-AF65-F5344CB8AC3E}">
        <p14:creationId xmlns:p14="http://schemas.microsoft.com/office/powerpoint/2010/main" val="424712039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Food for thought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/>
              <a:t>What is the likelihood and MLE for multi-class problem? What about conjugate prior and MAP?</a:t>
            </a:r>
          </a:p>
          <a:p>
            <a:pPr marL="0" lvl="1" indent="0">
              <a:buNone/>
            </a:pPr>
            <a:r>
              <a:rPr lang="en-US" sz="2400" dirty="0"/>
              <a:t>	Likelihood is Multinomial(</a:t>
            </a:r>
            <a:r>
              <a:rPr lang="en-US" sz="2400" dirty="0">
                <a:latin typeface="Symbol" pitchFamily="18" charset="2"/>
              </a:rPr>
              <a:t>q = {q</a:t>
            </a:r>
            <a:r>
              <a:rPr lang="en-US" sz="2400" baseline="-25000" dirty="0">
                <a:latin typeface="Symbol" pitchFamily="18" charset="2"/>
              </a:rPr>
              <a:t>1</a:t>
            </a:r>
            <a:r>
              <a:rPr lang="en-US" sz="2400" dirty="0">
                <a:latin typeface="Symbol" pitchFamily="18" charset="2"/>
              </a:rPr>
              <a:t>, q</a:t>
            </a:r>
            <a:r>
              <a:rPr lang="en-US" sz="2400" baseline="-25000" dirty="0">
                <a:latin typeface="Symbol" pitchFamily="18" charset="2"/>
              </a:rPr>
              <a:t>2</a:t>
            </a:r>
            <a:r>
              <a:rPr lang="en-US" sz="2400" dirty="0">
                <a:latin typeface="Symbol" pitchFamily="18" charset="2"/>
              </a:rPr>
              <a:t>, </a:t>
            </a:r>
            <a:r>
              <a:rPr lang="en-US" sz="2400" dirty="0"/>
              <a:t>… , </a:t>
            </a:r>
            <a:r>
              <a:rPr lang="en-US" sz="2400" dirty="0" err="1">
                <a:latin typeface="Symbol" pitchFamily="18" charset="2"/>
              </a:rPr>
              <a:t>q</a:t>
            </a:r>
            <a:r>
              <a:rPr lang="en-US" sz="2400" baseline="-25000" dirty="0" err="1"/>
              <a:t>k</a:t>
            </a:r>
            <a:r>
              <a:rPr lang="en-US" sz="2400" dirty="0"/>
              <a:t>})</a:t>
            </a:r>
            <a:endParaRPr lang="en-US" sz="2400" dirty="0">
              <a:latin typeface="Symbol" pitchFamily="18" charset="2"/>
            </a:endParaRPr>
          </a:p>
          <a:p>
            <a:pPr marL="0" indent="0">
              <a:buNone/>
            </a:pPr>
            <a:r>
              <a:rPr lang="en-US" sz="2400" dirty="0"/>
              <a:t>	Conjugate Prior is </a:t>
            </a:r>
            <a:r>
              <a:rPr lang="en-US" sz="2400" dirty="0" err="1"/>
              <a:t>Dirichlet</a:t>
            </a:r>
            <a:r>
              <a:rPr lang="en-US" sz="2400" dirty="0"/>
              <a:t> distribution</a:t>
            </a:r>
          </a:p>
          <a:p>
            <a:pPr marL="0" indent="0">
              <a:buNone/>
            </a:pPr>
            <a:endParaRPr lang="en-US" sz="2400" dirty="0"/>
          </a:p>
          <a:p>
            <a:r>
              <a:rPr lang="en-US" sz="2400" dirty="0"/>
              <a:t>What is the conjugate prior and MAP estimate for Gaussian distribution?</a:t>
            </a:r>
          </a:p>
          <a:p>
            <a:pPr marL="0" indent="0">
              <a:buNone/>
            </a:pPr>
            <a:r>
              <a:rPr lang="en-US" sz="2400" dirty="0"/>
              <a:t>	Conjugate prior for mean – Gaussian</a:t>
            </a:r>
          </a:p>
          <a:p>
            <a:pPr marL="0" indent="0">
              <a:buNone/>
            </a:pPr>
            <a:r>
              <a:rPr lang="en-US" sz="2400" dirty="0"/>
              <a:t>	Conjugate prior for variance - </a:t>
            </a:r>
            <a:r>
              <a:rPr lang="en-US" sz="2400" dirty="0" err="1"/>
              <a:t>Wishart</a:t>
            </a:r>
            <a:endParaRPr lang="en-US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8D0CB8-6FBF-4962-B578-A320F47C1A78}" type="slidenum">
              <a:rPr lang="en-US" smtClean="0"/>
              <a:pPr/>
              <a:t>147</a:t>
            </a:fld>
            <a:endParaRPr lang="en-US"/>
          </a:p>
        </p:txBody>
      </p:sp>
      <p:pic>
        <p:nvPicPr>
          <p:cNvPr id="5" name="Picture 13" descr="Dice"/>
          <p:cNvPicPr>
            <a:picLocks noChangeAspect="1" noChangeArrowheads="1"/>
          </p:cNvPicPr>
          <p:nvPr/>
        </p:nvPicPr>
        <p:blipFill>
          <a:blip r:embed="rId4" cstate="print"/>
          <a:srcRect l="45454" t="18182" b="27273"/>
          <a:stretch>
            <a:fillRect/>
          </a:stretch>
        </p:blipFill>
        <p:spPr bwMode="auto">
          <a:xfrm>
            <a:off x="7391400" y="2089327"/>
            <a:ext cx="1524000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5"/>
          <p:cNvSpPr/>
          <p:nvPr/>
        </p:nvSpPr>
        <p:spPr>
          <a:xfrm rot="19249760">
            <a:off x="7054219" y="2873464"/>
            <a:ext cx="609600" cy="838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5" tIns="45713" rIns="91425" bIns="45713" rtlCol="0" anchor="ctr"/>
          <a:lstStyle/>
          <a:p>
            <a:pPr algn="ctr"/>
            <a:endParaRPr lang="en-US"/>
          </a:p>
        </p:txBody>
      </p:sp>
      <p:pic>
        <p:nvPicPr>
          <p:cNvPr id="7" name="Picture 6" descr="txp_fig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90600" y="5683348"/>
            <a:ext cx="3276600" cy="6805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Picture 7" descr="txp_fig"/>
          <p:cNvPicPr>
            <a:picLocks noChangeAspect="1"/>
          </p:cNvPicPr>
          <p:nvPr>
            <p:custDataLst>
              <p:tags r:id="rId2"/>
            </p:custDataLst>
          </p:nvPr>
        </p:nvPicPr>
        <p:blipFill rotWithShape="1">
          <a:blip r:embed="rId6" cstate="print"/>
          <a:srcRect t="47075"/>
          <a:stretch/>
        </p:blipFill>
        <p:spPr bwMode="auto">
          <a:xfrm>
            <a:off x="4724400" y="5458529"/>
            <a:ext cx="3657600" cy="1031839"/>
          </a:xfrm>
          <a:prstGeom prst="rect">
            <a:avLst/>
          </a:prstGeom>
          <a:noFill/>
          <a:ln/>
          <a:effectLst/>
        </p:spPr>
      </p:pic>
    </p:spTree>
    <p:extLst>
      <p:ext uri="{BB962C8B-B14F-4D97-AF65-F5344CB8AC3E}">
        <p14:creationId xmlns:p14="http://schemas.microsoft.com/office/powerpoint/2010/main" val="243860780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8D0CB8-6FBF-4962-B578-A320F47C1A78}" type="slidenum">
              <a:rPr lang="en-US" smtClean="0"/>
              <a:pPr/>
              <a:t>148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611422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Online Q&amp;A/HW </a:t>
            </a:r>
            <a:r>
              <a:rPr lang="en-US" dirty="0" err="1" smtClean="0"/>
              <a:t>probs</a:t>
            </a:r>
            <a:r>
              <a:rPr lang="en-US" smtClean="0"/>
              <a:t>/Recitation</a:t>
            </a:r>
            <a:r>
              <a:rPr lang="en-US" dirty="0" smtClean="0"/>
              <a:t>	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Decision boundary</a:t>
            </a:r>
          </a:p>
          <a:p>
            <a:r>
              <a:rPr lang="en-US" dirty="0" smtClean="0"/>
              <a:t>Derive Bayes optimal classifier</a:t>
            </a:r>
          </a:p>
          <a:p>
            <a:r>
              <a:rPr lang="en-US" dirty="0" smtClean="0"/>
              <a:t>Derive MLE Gaussian</a:t>
            </a:r>
          </a:p>
          <a:p>
            <a:r>
              <a:rPr lang="en-US" dirty="0" smtClean="0"/>
              <a:t>Previous slide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8D0CB8-6FBF-4962-B578-A320F47C1A78}" type="slidenum">
              <a:rPr lang="en-US" smtClean="0"/>
              <a:pPr/>
              <a:t>149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849316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Machine Learning in Action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Spam filtering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8D0CB8-6FBF-4962-B578-A320F47C1A78}" type="slidenum">
              <a:rPr lang="en-US" smtClean="0"/>
              <a:pPr/>
              <a:t>15</a:t>
            </a:fld>
            <a:endParaRPr lang="en-US"/>
          </a:p>
        </p:txBody>
      </p:sp>
      <p:pic>
        <p:nvPicPr>
          <p:cNvPr id="9" name="Picture 8" descr="Picture 2.png"/>
          <p:cNvPicPr>
            <a:picLocks noChangeAspect="1"/>
          </p:cNvPicPr>
          <p:nvPr/>
        </p:nvPicPr>
        <p:blipFill>
          <a:blip r:embed="rId2" cstate="print"/>
          <a:srcRect b="43015"/>
          <a:stretch>
            <a:fillRect/>
          </a:stretch>
        </p:blipFill>
        <p:spPr>
          <a:xfrm>
            <a:off x="1066800" y="2286000"/>
            <a:ext cx="5635786" cy="2057400"/>
          </a:xfrm>
          <a:prstGeom prst="rect">
            <a:avLst/>
          </a:prstGeom>
        </p:spPr>
      </p:pic>
      <p:pic>
        <p:nvPicPr>
          <p:cNvPr id="10" name="Picture 9" descr="Picture 3.png"/>
          <p:cNvPicPr>
            <a:picLocks noChangeAspect="1"/>
          </p:cNvPicPr>
          <p:nvPr/>
        </p:nvPicPr>
        <p:blipFill>
          <a:blip r:embed="rId3" cstate="print"/>
          <a:srcRect b="34785"/>
          <a:stretch>
            <a:fillRect/>
          </a:stretch>
        </p:blipFill>
        <p:spPr>
          <a:xfrm>
            <a:off x="1066800" y="4320540"/>
            <a:ext cx="5715000" cy="2385060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>
          <a:xfrm>
            <a:off x="1143000" y="2590800"/>
            <a:ext cx="5486400" cy="228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1219200" y="4800600"/>
            <a:ext cx="5410200" cy="2466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1143000" y="4069080"/>
            <a:ext cx="5410200" cy="1638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ight Arrow 13"/>
          <p:cNvSpPr/>
          <p:nvPr/>
        </p:nvSpPr>
        <p:spPr>
          <a:xfrm>
            <a:off x="6934200" y="4035831"/>
            <a:ext cx="358721" cy="332509"/>
          </a:xfrm>
          <a:prstGeom prst="rightArrow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/>
          <p:cNvSpPr txBox="1"/>
          <p:nvPr/>
        </p:nvSpPr>
        <p:spPr>
          <a:xfrm>
            <a:off x="7556461" y="3810000"/>
            <a:ext cx="119295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rgbClr val="0000FF"/>
                </a:solidFill>
              </a:rPr>
              <a:t>Spam/</a:t>
            </a:r>
          </a:p>
          <a:p>
            <a:r>
              <a:rPr lang="en-US" sz="2000" dirty="0" smtClean="0">
                <a:solidFill>
                  <a:srgbClr val="0000FF"/>
                </a:solidFill>
              </a:rPr>
              <a:t>Not spam</a:t>
            </a:r>
            <a:endParaRPr lang="en-US" sz="2000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097648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Recitation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3"/>
            <a:ext cx="8382000" cy="4525963"/>
          </a:xfrm>
        </p:spPr>
        <p:txBody>
          <a:bodyPr>
            <a:normAutofit/>
          </a:bodyPr>
          <a:lstStyle/>
          <a:p>
            <a:r>
              <a:rPr lang="en-US" sz="2400" dirty="0"/>
              <a:t>First recitation this Thursday on Probability</a:t>
            </a:r>
          </a:p>
          <a:p>
            <a:pPr marL="0" indent="0">
              <a:buNone/>
            </a:pPr>
            <a:r>
              <a:rPr lang="en-US" sz="2400" dirty="0"/>
              <a:t>	5-6:30 pm 7500 Wean Hall</a:t>
            </a:r>
          </a:p>
          <a:p>
            <a:endParaRPr lang="en-US" sz="2400" dirty="0"/>
          </a:p>
          <a:p>
            <a:r>
              <a:rPr lang="en-US" sz="2400" dirty="0"/>
              <a:t>HW before recitation: Watch tutorial video on probability and attempt basic probability overview questions at </a:t>
            </a:r>
          </a:p>
          <a:p>
            <a:pPr marL="338087" indent="0">
              <a:buNone/>
            </a:pPr>
            <a:r>
              <a:rPr lang="en-US" sz="2400" dirty="0">
                <a:hlinkClick r:id="rId2"/>
              </a:rPr>
              <a:t>https://qna-app.appspot.com/view.html?aglzfnFuYS1hcHByGQsSDFF1ZXN0aW9uTGlzdBiAgICA64eFCQw</a:t>
            </a:r>
            <a:endParaRPr lang="en-US" sz="2400" dirty="0"/>
          </a:p>
          <a:p>
            <a:pPr marL="338087" indent="0">
              <a:buNone/>
            </a:pPr>
            <a:endParaRPr lang="en-US" sz="2400" dirty="0"/>
          </a:p>
          <a:p>
            <a:pPr marL="338087" indent="0">
              <a:buNone/>
            </a:pPr>
            <a:r>
              <a:rPr lang="en-US" sz="2400" dirty="0"/>
              <a:t>Not graded, but will help tailor recitation</a:t>
            </a:r>
          </a:p>
          <a:p>
            <a:pPr marL="338087" indent="0">
              <a:buNone/>
            </a:pPr>
            <a:endParaRPr lang="en-US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8D0CB8-6FBF-4962-B578-A320F47C1A78}" type="slidenum">
              <a:rPr lang="en-US" smtClean="0"/>
              <a:pPr/>
              <a:t>150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55867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5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C00000"/>
                </a:solidFill>
              </a:rPr>
              <a:t>Optimal Classification</a:t>
            </a:r>
            <a:endParaRPr lang="en-US" b="1" dirty="0">
              <a:solidFill>
                <a:srgbClr val="C00000"/>
              </a:solidFill>
            </a:endParaRPr>
          </a:p>
        </p:txBody>
      </p:sp>
      <p:pic>
        <p:nvPicPr>
          <p:cNvPr id="28" name="Picture 27" descr="txp_fig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 cstate="print"/>
          <a:srcRect l="22495" t="30036" b="29916"/>
          <a:stretch>
            <a:fillRect/>
          </a:stretch>
        </p:blipFill>
        <p:spPr bwMode="auto">
          <a:xfrm>
            <a:off x="3320340" y="1502980"/>
            <a:ext cx="3918665" cy="609600"/>
          </a:xfrm>
          <a:prstGeom prst="rect">
            <a:avLst/>
          </a:prstGeom>
          <a:noFill/>
          <a:ln/>
          <a:effectLst/>
        </p:spPr>
      </p:pic>
      <p:sp>
        <p:nvSpPr>
          <p:cNvPr id="26" name="Rectangle 17"/>
          <p:cNvSpPr>
            <a:spLocks noChangeArrowheads="1"/>
          </p:cNvSpPr>
          <p:nvPr/>
        </p:nvSpPr>
        <p:spPr bwMode="auto">
          <a:xfrm>
            <a:off x="502343" y="1524002"/>
            <a:ext cx="2852013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425" tIns="45713" rIns="91425" bIns="45713">
            <a:spAutoFit/>
          </a:bodyPr>
          <a:lstStyle/>
          <a:p>
            <a:pPr marL="457130" indent="-457130">
              <a:tabLst>
                <a:tab pos="4914147" algn="l"/>
              </a:tabLst>
            </a:pPr>
            <a:r>
              <a:rPr lang="en-US" sz="2400" dirty="0">
                <a:solidFill>
                  <a:srgbClr val="C00000"/>
                </a:solidFill>
                <a:latin typeface="Comic Sans MS" pitchFamily="66" charset="0"/>
              </a:rPr>
              <a:t>Optimal predictor:</a:t>
            </a:r>
          </a:p>
          <a:p>
            <a:pPr marL="457130" indent="-457130">
              <a:tabLst>
                <a:tab pos="4914147" algn="l"/>
              </a:tabLst>
            </a:pPr>
            <a:r>
              <a:rPr lang="en-US" sz="2400" dirty="0">
                <a:solidFill>
                  <a:srgbClr val="C00000"/>
                </a:solidFill>
                <a:latin typeface="Comic Sans MS" pitchFamily="66" charset="0"/>
              </a:rPr>
              <a:t>(</a:t>
            </a:r>
            <a:r>
              <a:rPr lang="en-US" sz="2400" dirty="0" err="1">
                <a:solidFill>
                  <a:srgbClr val="C00000"/>
                </a:solidFill>
                <a:latin typeface="Comic Sans MS" pitchFamily="66" charset="0"/>
              </a:rPr>
              <a:t>Bayes</a:t>
            </a:r>
            <a:r>
              <a:rPr lang="en-US" sz="2400" dirty="0">
                <a:solidFill>
                  <a:srgbClr val="C00000"/>
                </a:solidFill>
                <a:latin typeface="Comic Sans MS" pitchFamily="66" charset="0"/>
              </a:rPr>
              <a:t> classifier)</a:t>
            </a:r>
          </a:p>
        </p:txBody>
      </p:sp>
      <p:sp>
        <p:nvSpPr>
          <p:cNvPr id="30" name="Slide Number Placeholder 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8D0CB8-6FBF-4962-B578-A320F47C1A78}" type="slidenum">
              <a:rPr lang="en-US" smtClean="0"/>
              <a:pPr/>
              <a:t>151</a:t>
            </a:fld>
            <a:endParaRPr lang="en-US"/>
          </a:p>
        </p:txBody>
      </p:sp>
      <p:pic>
        <p:nvPicPr>
          <p:cNvPr id="44" name="Picture 43" descr="txp_fig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6" cstate="print"/>
          <a:stretch>
            <a:fillRect/>
          </a:stretch>
        </p:blipFill>
        <p:spPr bwMode="auto">
          <a:xfrm>
            <a:off x="1828800" y="3581402"/>
            <a:ext cx="4798826" cy="517451"/>
          </a:xfrm>
          <a:prstGeom prst="rect">
            <a:avLst/>
          </a:prstGeom>
          <a:noFill/>
          <a:ln/>
          <a:effectLst/>
        </p:spPr>
      </p:pic>
      <p:sp>
        <p:nvSpPr>
          <p:cNvPr id="5" name="TextBox 4"/>
          <p:cNvSpPr txBox="1"/>
          <p:nvPr/>
        </p:nvSpPr>
        <p:spPr>
          <a:xfrm>
            <a:off x="609607" y="2819403"/>
            <a:ext cx="1790725" cy="461665"/>
          </a:xfrm>
          <a:prstGeom prst="rect">
            <a:avLst/>
          </a:prstGeom>
          <a:noFill/>
        </p:spPr>
        <p:txBody>
          <a:bodyPr wrap="none" lIns="91425" tIns="45713" rIns="91425" bIns="45713" rtlCol="0">
            <a:spAutoFit/>
          </a:bodyPr>
          <a:lstStyle/>
          <a:p>
            <a:r>
              <a:rPr lang="en-US" sz="2400" dirty="0"/>
              <a:t>Equivalently,</a:t>
            </a:r>
          </a:p>
        </p:txBody>
      </p:sp>
      <p:sp>
        <p:nvSpPr>
          <p:cNvPr id="29" name="Rectangle 17"/>
          <p:cNvSpPr>
            <a:spLocks noChangeArrowheads="1"/>
          </p:cNvSpPr>
          <p:nvPr/>
        </p:nvSpPr>
        <p:spPr bwMode="auto">
          <a:xfrm>
            <a:off x="7467607" y="3500738"/>
            <a:ext cx="1165103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425" tIns="45713" rIns="91425" bIns="45713">
            <a:spAutoFit/>
          </a:bodyPr>
          <a:lstStyle/>
          <a:p>
            <a:pPr marL="457130" indent="-457130">
              <a:tabLst>
                <a:tab pos="4914147" algn="l"/>
              </a:tabLst>
            </a:pPr>
            <a:r>
              <a:rPr lang="en-US" sz="2400" dirty="0">
                <a:solidFill>
                  <a:srgbClr val="C00000"/>
                </a:solidFill>
                <a:latin typeface="Comic Sans MS" pitchFamily="66" charset="0"/>
              </a:rPr>
              <a:t>Why??</a:t>
            </a:r>
          </a:p>
        </p:txBody>
      </p:sp>
      <p:pic>
        <p:nvPicPr>
          <p:cNvPr id="3" name="Picture 2" descr="latex-image-1.pdf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4528979"/>
            <a:ext cx="5791200" cy="653973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609600" y="5410200"/>
            <a:ext cx="7319582" cy="1077218"/>
          </a:xfrm>
          <a:prstGeom prst="rect">
            <a:avLst/>
          </a:prstGeom>
          <a:noFill/>
        </p:spPr>
        <p:txBody>
          <a:bodyPr wrap="none" lIns="91425" tIns="45713" rIns="91425" bIns="45713" rtlCol="0">
            <a:spAutoFit/>
          </a:bodyPr>
          <a:lstStyle/>
          <a:p>
            <a:r>
              <a:rPr lang="en-US" sz="2400" dirty="0"/>
              <a:t>If f(x) = spam, then error incurred is P(Y = not </a:t>
            </a:r>
            <a:r>
              <a:rPr lang="en-US" sz="2400" dirty="0" err="1"/>
              <a:t>spam|X</a:t>
            </a:r>
            <a:r>
              <a:rPr lang="en-US" sz="2400" dirty="0"/>
              <a:t>=x).</a:t>
            </a:r>
          </a:p>
          <a:p>
            <a:endParaRPr lang="en-US" sz="1600" dirty="0"/>
          </a:p>
          <a:p>
            <a:r>
              <a:rPr lang="en-US" sz="2400" dirty="0"/>
              <a:t>Minimum error achieved if f(x) predicts most likely Y</a:t>
            </a:r>
          </a:p>
        </p:txBody>
      </p:sp>
    </p:spTree>
    <p:extLst>
      <p:ext uri="{BB962C8B-B14F-4D97-AF65-F5344CB8AC3E}">
        <p14:creationId xmlns:p14="http://schemas.microsoft.com/office/powerpoint/2010/main" val="17776528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5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Derivation</a:t>
            </a:r>
            <a:endParaRPr lang="en-US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/>
          <a:srcRect l="1442" r="1442"/>
          <a:stretch>
            <a:fillRect/>
          </a:stretch>
        </p:blipFill>
        <p:spPr/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8D0CB8-6FBF-4962-B578-A320F47C1A78}" type="slidenum">
              <a:rPr lang="en-US" smtClean="0"/>
              <a:pPr/>
              <a:t>152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251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5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Derivation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8D0CB8-6FBF-4962-B578-A320F47C1A78}" type="slidenum">
              <a:rPr lang="en-US" smtClean="0"/>
              <a:pPr/>
              <a:t>153</a:t>
            </a:fld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264268"/>
            <a:ext cx="9144000" cy="40603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27809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Machine Learning in Action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Stock Market Prediction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8D0CB8-6FBF-4962-B578-A320F47C1A78}" type="slidenum">
              <a:rPr lang="en-US" smtClean="0"/>
              <a:pPr/>
              <a:t>16</a:t>
            </a:fld>
            <a:endParaRPr lang="en-US"/>
          </a:p>
        </p:txBody>
      </p:sp>
      <p:grpSp>
        <p:nvGrpSpPr>
          <p:cNvPr id="7" name="Group 42"/>
          <p:cNvGrpSpPr/>
          <p:nvPr/>
        </p:nvGrpSpPr>
        <p:grpSpPr>
          <a:xfrm>
            <a:off x="1295400" y="2658374"/>
            <a:ext cx="6400800" cy="3513826"/>
            <a:chOff x="2564922" y="4436852"/>
            <a:chExt cx="4902678" cy="2294626"/>
          </a:xfrm>
        </p:grpSpPr>
        <p:pic>
          <p:nvPicPr>
            <p:cNvPr id="8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 t="94444" b="-2778"/>
            <a:stretch>
              <a:fillRect/>
            </a:stretch>
          </p:blipFill>
          <p:spPr bwMode="auto">
            <a:xfrm>
              <a:off x="2590800" y="6400800"/>
              <a:ext cx="4876800" cy="228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9" name="Picture 3"/>
            <p:cNvPicPr>
              <a:picLocks noChangeAspect="1" noChangeArrowheads="1"/>
            </p:cNvPicPr>
            <p:nvPr/>
          </p:nvPicPr>
          <p:blipFill>
            <a:blip r:embed="rId3" cstate="print"/>
            <a:srcRect b="27778"/>
            <a:stretch>
              <a:fillRect/>
            </a:stretch>
          </p:blipFill>
          <p:spPr bwMode="auto">
            <a:xfrm>
              <a:off x="2564922" y="4436852"/>
              <a:ext cx="4876800" cy="19812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10" name="Rectangle 9"/>
            <p:cNvSpPr/>
            <p:nvPr/>
          </p:nvSpPr>
          <p:spPr>
            <a:xfrm>
              <a:off x="7162800" y="5334000"/>
              <a:ext cx="152400" cy="3048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Rectangle 10"/>
            <p:cNvSpPr/>
            <p:nvPr/>
          </p:nvSpPr>
          <p:spPr>
            <a:xfrm>
              <a:off x="4572000" y="6426678"/>
              <a:ext cx="990600" cy="3048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" name="Group 11"/>
          <p:cNvGrpSpPr/>
          <p:nvPr/>
        </p:nvGrpSpPr>
        <p:grpSpPr>
          <a:xfrm>
            <a:off x="7412420" y="3970342"/>
            <a:ext cx="1229710" cy="1776188"/>
            <a:chOff x="7247626" y="5308122"/>
            <a:chExt cx="1229710" cy="1776188"/>
          </a:xfrm>
        </p:grpSpPr>
        <p:sp>
          <p:nvSpPr>
            <p:cNvPr id="13" name="TextBox 12"/>
            <p:cNvSpPr txBox="1"/>
            <p:nvPr/>
          </p:nvSpPr>
          <p:spPr>
            <a:xfrm>
              <a:off x="7585496" y="5638800"/>
              <a:ext cx="63350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>
                  <a:solidFill>
                    <a:srgbClr val="0000FF"/>
                  </a:solidFill>
                </a:rPr>
                <a:t>Y = ?</a:t>
              </a:r>
              <a:endParaRPr lang="en-US" b="1" dirty="0">
                <a:solidFill>
                  <a:srgbClr val="0000FF"/>
                </a:solidFill>
              </a:endParaRPr>
            </a:p>
          </p:txBody>
        </p:sp>
        <p:sp>
          <p:nvSpPr>
            <p:cNvPr id="14" name="Freeform 13"/>
            <p:cNvSpPr/>
            <p:nvPr/>
          </p:nvSpPr>
          <p:spPr>
            <a:xfrm>
              <a:off x="7247626" y="5308122"/>
              <a:ext cx="372373" cy="559278"/>
            </a:xfrm>
            <a:custGeom>
              <a:avLst/>
              <a:gdLst>
                <a:gd name="connsiteX0" fmla="*/ 0 w 264249"/>
                <a:gd name="connsiteY0" fmla="*/ 0 h 396815"/>
                <a:gd name="connsiteX1" fmla="*/ 43132 w 264249"/>
                <a:gd name="connsiteY1" fmla="*/ 129396 h 396815"/>
                <a:gd name="connsiteX2" fmla="*/ 51759 w 264249"/>
                <a:gd name="connsiteY2" fmla="*/ 155275 h 396815"/>
                <a:gd name="connsiteX3" fmla="*/ 60385 w 264249"/>
                <a:gd name="connsiteY3" fmla="*/ 181154 h 396815"/>
                <a:gd name="connsiteX4" fmla="*/ 77638 w 264249"/>
                <a:gd name="connsiteY4" fmla="*/ 207034 h 396815"/>
                <a:gd name="connsiteX5" fmla="*/ 112144 w 264249"/>
                <a:gd name="connsiteY5" fmla="*/ 250166 h 396815"/>
                <a:gd name="connsiteX6" fmla="*/ 129397 w 264249"/>
                <a:gd name="connsiteY6" fmla="*/ 276045 h 396815"/>
                <a:gd name="connsiteX7" fmla="*/ 155276 w 264249"/>
                <a:gd name="connsiteY7" fmla="*/ 293298 h 396815"/>
                <a:gd name="connsiteX8" fmla="*/ 163902 w 264249"/>
                <a:gd name="connsiteY8" fmla="*/ 319177 h 396815"/>
                <a:gd name="connsiteX9" fmla="*/ 215661 w 264249"/>
                <a:gd name="connsiteY9" fmla="*/ 345056 h 396815"/>
                <a:gd name="connsiteX10" fmla="*/ 232914 w 264249"/>
                <a:gd name="connsiteY10" fmla="*/ 370936 h 396815"/>
                <a:gd name="connsiteX11" fmla="*/ 258793 w 264249"/>
                <a:gd name="connsiteY11" fmla="*/ 396815 h 3968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64249" h="396815">
                  <a:moveTo>
                    <a:pt x="0" y="0"/>
                  </a:moveTo>
                  <a:lnTo>
                    <a:pt x="43132" y="129396"/>
                  </a:lnTo>
                  <a:lnTo>
                    <a:pt x="51759" y="155275"/>
                  </a:lnTo>
                  <a:cubicBezTo>
                    <a:pt x="54634" y="163901"/>
                    <a:pt x="55341" y="173588"/>
                    <a:pt x="60385" y="181154"/>
                  </a:cubicBezTo>
                  <a:cubicBezTo>
                    <a:pt x="66136" y="189781"/>
                    <a:pt x="73001" y="197761"/>
                    <a:pt x="77638" y="207034"/>
                  </a:cubicBezTo>
                  <a:cubicBezTo>
                    <a:pt x="98472" y="248701"/>
                    <a:pt x="68520" y="221083"/>
                    <a:pt x="112144" y="250166"/>
                  </a:cubicBezTo>
                  <a:cubicBezTo>
                    <a:pt x="117895" y="258792"/>
                    <a:pt x="122066" y="268714"/>
                    <a:pt x="129397" y="276045"/>
                  </a:cubicBezTo>
                  <a:cubicBezTo>
                    <a:pt x="136728" y="283376"/>
                    <a:pt x="148799" y="285202"/>
                    <a:pt x="155276" y="293298"/>
                  </a:cubicBezTo>
                  <a:cubicBezTo>
                    <a:pt x="160956" y="300398"/>
                    <a:pt x="158222" y="312077"/>
                    <a:pt x="163902" y="319177"/>
                  </a:cubicBezTo>
                  <a:cubicBezTo>
                    <a:pt x="176064" y="334379"/>
                    <a:pt x="198612" y="339373"/>
                    <a:pt x="215661" y="345056"/>
                  </a:cubicBezTo>
                  <a:cubicBezTo>
                    <a:pt x="221412" y="353683"/>
                    <a:pt x="224818" y="364459"/>
                    <a:pt x="232914" y="370936"/>
                  </a:cubicBezTo>
                  <a:cubicBezTo>
                    <a:pt x="264249" y="396004"/>
                    <a:pt x="258793" y="361220"/>
                    <a:pt x="258793" y="396815"/>
                  </a:cubicBezTo>
                </a:path>
              </a:pathLst>
            </a:custGeom>
            <a:ln w="38100">
              <a:solidFill>
                <a:srgbClr val="00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7423650" y="6745756"/>
              <a:ext cx="1053686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b="1" dirty="0" smtClean="0">
                  <a:solidFill>
                    <a:srgbClr val="FF0000"/>
                  </a:solidFill>
                </a:rPr>
                <a:t>X = Feb01 </a:t>
              </a:r>
              <a:endParaRPr lang="en-US" sz="1600" b="1" dirty="0">
                <a:solidFill>
                  <a:srgbClr val="FF00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7714878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Machine Learning in Action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Face detection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8D0CB8-6FBF-4962-B578-A320F47C1A78}" type="slidenum">
              <a:rPr lang="en-US" smtClean="0"/>
              <a:pPr/>
              <a:t>17</a:t>
            </a:fld>
            <a:endParaRPr lang="en-US"/>
          </a:p>
        </p:txBody>
      </p:sp>
      <p:pic>
        <p:nvPicPr>
          <p:cNvPr id="9" name="Picture 5"/>
          <p:cNvPicPr>
            <a:picLocks noChangeAspect="1" noChangeArrowheads="1"/>
          </p:cNvPicPr>
          <p:nvPr/>
        </p:nvPicPr>
        <p:blipFill>
          <a:blip r:embed="rId2" cstate="print"/>
          <a:srcRect l="10938" t="23959" r="49219" b="36580"/>
          <a:stretch>
            <a:fillRect/>
          </a:stretch>
        </p:blipFill>
        <p:spPr bwMode="auto">
          <a:xfrm>
            <a:off x="2209800" y="2438400"/>
            <a:ext cx="4718050" cy="350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91711080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Machine Learning in Action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8D0CB8-6FBF-4962-B578-A320F47C1A78}" type="slidenum">
              <a:rPr lang="en-US" smtClean="0"/>
              <a:pPr/>
              <a:t>18</a:t>
            </a:fld>
            <a:endParaRPr lang="en-US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6699" t="19580" r="35734" b="41261"/>
          <a:stretch>
            <a:fillRect/>
          </a:stretch>
        </p:blipFill>
        <p:spPr bwMode="auto">
          <a:xfrm>
            <a:off x="604783" y="3962400"/>
            <a:ext cx="7139354" cy="290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Content Placeholder 2"/>
          <p:cNvSpPr txBox="1">
            <a:spLocks/>
          </p:cNvSpPr>
          <p:nvPr/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3200" dirty="0" smtClean="0"/>
              <a:t>Decoding thoughts from brain scans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/>
          <a:srcRect l="16072" t="9059" r="14285"/>
          <a:stretch>
            <a:fillRect/>
          </a:stretch>
        </p:blipFill>
        <p:spPr bwMode="auto">
          <a:xfrm>
            <a:off x="6167383" y="4006433"/>
            <a:ext cx="2367017" cy="2318167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</p:pic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0800000">
            <a:off x="1907351" y="2323794"/>
            <a:ext cx="1786303" cy="1486205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</p:pic>
      <p:sp>
        <p:nvSpPr>
          <p:cNvPr id="9" name="Right Arrow 8"/>
          <p:cNvSpPr/>
          <p:nvPr/>
        </p:nvSpPr>
        <p:spPr>
          <a:xfrm>
            <a:off x="4267200" y="2893248"/>
            <a:ext cx="533400" cy="381000"/>
          </a:xfrm>
          <a:prstGeom prst="rightArrow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5163291" y="2893248"/>
            <a:ext cx="184710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Rob a bank …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404431611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Machine Learning in Action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Cars navigating on their own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8D0CB8-6FBF-4962-B578-A320F47C1A78}" type="slidenum">
              <a:rPr lang="en-US" smtClean="0"/>
              <a:pPr/>
              <a:t>19</a:t>
            </a:fld>
            <a:endParaRPr lang="en-US"/>
          </a:p>
        </p:txBody>
      </p:sp>
      <p:pic>
        <p:nvPicPr>
          <p:cNvPr id="6" name="Picture 5" descr="dsc0142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19600" y="2667000"/>
            <a:ext cx="4597400" cy="3448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 l="4800" t="20091" r="2400" b="21461"/>
          <a:stretch>
            <a:fillRect/>
          </a:stretch>
        </p:blipFill>
        <p:spPr bwMode="auto">
          <a:xfrm>
            <a:off x="228600" y="2667000"/>
            <a:ext cx="4114800" cy="24226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Rectangle 8"/>
          <p:cNvSpPr/>
          <p:nvPr/>
        </p:nvSpPr>
        <p:spPr>
          <a:xfrm>
            <a:off x="228600" y="5124271"/>
            <a:ext cx="411480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 smtClean="0"/>
              <a:t>Boss, the self-driving SUV </a:t>
            </a:r>
          </a:p>
          <a:p>
            <a:pPr algn="ctr"/>
            <a:r>
              <a:rPr lang="en-US" sz="2000" dirty="0" smtClean="0"/>
              <a:t>1st place in the DARPA Urban Challenge. </a:t>
            </a:r>
          </a:p>
          <a:p>
            <a:pPr algn="ctr"/>
            <a:r>
              <a:rPr lang="en-US" sz="2000" dirty="0" smtClean="0"/>
              <a:t>Photo courtesy of Tartan Racing.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260302834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Teaching team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8D0CB8-6FBF-4962-B578-A320F47C1A78}" type="slidenum">
              <a:rPr lang="en-US" smtClean="0"/>
              <a:pPr/>
              <a:t>2</a:t>
            </a:fld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304800" y="1485001"/>
            <a:ext cx="8229600" cy="54102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200" dirty="0" smtClean="0"/>
              <a:t>Instructors:</a:t>
            </a:r>
          </a:p>
          <a:p>
            <a:pPr marL="0" indent="0">
              <a:buNone/>
            </a:pPr>
            <a:endParaRPr lang="en-US" sz="2200" dirty="0" smtClean="0"/>
          </a:p>
          <a:p>
            <a:pPr marL="0" indent="0">
              <a:buNone/>
            </a:pPr>
            <a:endParaRPr lang="en-US" sz="2200" dirty="0"/>
          </a:p>
          <a:p>
            <a:pPr marL="0" indent="0">
              <a:buNone/>
            </a:pPr>
            <a:endParaRPr lang="en-US" sz="2200" dirty="0" smtClean="0"/>
          </a:p>
          <a:p>
            <a:pPr marL="0" indent="0">
              <a:buNone/>
            </a:pPr>
            <a:endParaRPr lang="en-US" sz="2200" dirty="0"/>
          </a:p>
          <a:p>
            <a:pPr marL="0" indent="0">
              <a:buNone/>
            </a:pPr>
            <a:r>
              <a:rPr lang="en-US" sz="2200" dirty="0" smtClean="0"/>
              <a:t>	                    Aarti Singh		        Barnabas </a:t>
            </a:r>
            <a:r>
              <a:rPr lang="en-US" sz="2200" dirty="0" err="1" smtClean="0"/>
              <a:t>Poczos</a:t>
            </a:r>
            <a:endParaRPr lang="en-US" sz="2200" dirty="0" smtClean="0"/>
          </a:p>
          <a:p>
            <a:pPr marL="0" indent="0">
              <a:buNone/>
            </a:pPr>
            <a:r>
              <a:rPr lang="en-US" sz="2200" dirty="0" smtClean="0"/>
              <a:t>TAs:</a:t>
            </a:r>
          </a:p>
          <a:p>
            <a:pPr marL="0" indent="0">
              <a:buNone/>
            </a:pPr>
            <a:endParaRPr lang="en-US" sz="2200" dirty="0"/>
          </a:p>
          <a:p>
            <a:pPr marL="0" indent="0">
              <a:buNone/>
            </a:pPr>
            <a:endParaRPr lang="en-US" sz="2200" dirty="0" smtClean="0"/>
          </a:p>
          <a:p>
            <a:pPr marL="0" indent="0">
              <a:buNone/>
            </a:pPr>
            <a:endParaRPr lang="en-US" sz="2200" dirty="0"/>
          </a:p>
          <a:p>
            <a:pPr marL="0" indent="0">
              <a:buNone/>
            </a:pPr>
            <a:endParaRPr lang="en-US" sz="2200" dirty="0" smtClean="0"/>
          </a:p>
          <a:p>
            <a:pPr marL="0" indent="0">
              <a:buNone/>
            </a:pPr>
            <a:endParaRPr lang="en-US" sz="2200" dirty="0" smtClean="0"/>
          </a:p>
          <a:p>
            <a:pPr marL="0" indent="0">
              <a:buNone/>
            </a:pPr>
            <a:r>
              <a:rPr lang="en-US" sz="2200" dirty="0" smtClean="0"/>
              <a:t>	                    </a:t>
            </a:r>
            <a:r>
              <a:rPr lang="en-US" sz="2200" dirty="0" err="1" smtClean="0"/>
              <a:t>Yining</a:t>
            </a:r>
            <a:r>
              <a:rPr lang="en-US" sz="2200" dirty="0" smtClean="0"/>
              <a:t> Wang 		</a:t>
            </a:r>
            <a:r>
              <a:rPr lang="en-US" sz="2200" dirty="0"/>
              <a:t> </a:t>
            </a:r>
            <a:r>
              <a:rPr lang="en-US" sz="2200" dirty="0" smtClean="0"/>
              <a:t>            Kirstin Early</a:t>
            </a:r>
            <a:endParaRPr lang="en-US" sz="2200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08200" y="1447800"/>
            <a:ext cx="2082800" cy="2094601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/>
          <a:srcRect l="43203" t="5649" r="36035" b="49982"/>
          <a:stretch/>
        </p:blipFill>
        <p:spPr>
          <a:xfrm>
            <a:off x="5486998" y="1447800"/>
            <a:ext cx="1898481" cy="2076065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4"/>
          <a:srcRect l="33172" t="24175" r="28181" b="43743"/>
          <a:stretch/>
        </p:blipFill>
        <p:spPr>
          <a:xfrm>
            <a:off x="2190282" y="4161652"/>
            <a:ext cx="2000718" cy="2200149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5"/>
          <a:srcRect l="14536" t="2154" r="8090" b="28161"/>
          <a:stretch/>
        </p:blipFill>
        <p:spPr>
          <a:xfrm>
            <a:off x="5449551" y="4152001"/>
            <a:ext cx="2018049" cy="2133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363931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Machine Learning in Action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8D0CB8-6FBF-4962-B578-A320F47C1A78}" type="slidenum">
              <a:rPr lang="en-US" smtClean="0"/>
              <a:pPr/>
              <a:t>20</a:t>
            </a:fld>
            <a:endParaRPr lang="en-US"/>
          </a:p>
        </p:txBody>
      </p:sp>
      <p:sp>
        <p:nvSpPr>
          <p:cNvPr id="8" name="Content Placeholder 2"/>
          <p:cNvSpPr txBox="1">
            <a:spLocks/>
          </p:cNvSpPr>
          <p:nvPr/>
        </p:nvSpPr>
        <p:spPr>
          <a:xfrm>
            <a:off x="457200" y="1600203"/>
            <a:ext cx="8229600" cy="4525963"/>
          </a:xfrm>
          <a:prstGeom prst="rect">
            <a:avLst/>
          </a:prstGeom>
        </p:spPr>
        <p:txBody>
          <a:bodyPr vert="horz" lIns="91425" tIns="45713" rIns="91425" bIns="45713" rtlCol="0">
            <a:normAutofit/>
          </a:bodyPr>
          <a:lstStyle/>
          <a:p>
            <a:pPr lvl="1">
              <a:lnSpc>
                <a:spcPct val="110000"/>
              </a:lnSpc>
            </a:pPr>
            <a:r>
              <a:rPr lang="en-US" sz="2400" dirty="0" smtClean="0"/>
              <a:t>Document classification</a:t>
            </a:r>
            <a:endParaRPr lang="en-US" sz="2400" dirty="0" smtClean="0"/>
          </a:p>
          <a:p>
            <a:pPr lvl="1">
              <a:lnSpc>
                <a:spcPct val="110000"/>
              </a:lnSpc>
            </a:pPr>
            <a:r>
              <a:rPr lang="en-US" sz="2400" dirty="0" smtClean="0"/>
              <a:t>Speech </a:t>
            </a:r>
            <a:r>
              <a:rPr lang="en-US" sz="2400" dirty="0"/>
              <a:t>recognition, Natural language processing</a:t>
            </a:r>
          </a:p>
          <a:p>
            <a:pPr lvl="1">
              <a:lnSpc>
                <a:spcPct val="110000"/>
              </a:lnSpc>
            </a:pPr>
            <a:r>
              <a:rPr lang="en-US" sz="2400" dirty="0"/>
              <a:t>Computer vision</a:t>
            </a:r>
          </a:p>
          <a:p>
            <a:pPr lvl="1">
              <a:lnSpc>
                <a:spcPct val="110000"/>
              </a:lnSpc>
            </a:pPr>
            <a:r>
              <a:rPr lang="en-US" sz="2400" dirty="0"/>
              <a:t>Robotics</a:t>
            </a:r>
          </a:p>
          <a:p>
            <a:pPr lvl="1">
              <a:lnSpc>
                <a:spcPct val="110000"/>
              </a:lnSpc>
            </a:pPr>
            <a:r>
              <a:rPr lang="en-US" sz="2400" dirty="0"/>
              <a:t>Web forensics</a:t>
            </a:r>
          </a:p>
          <a:p>
            <a:pPr lvl="1">
              <a:lnSpc>
                <a:spcPct val="110000"/>
              </a:lnSpc>
            </a:pPr>
            <a:r>
              <a:rPr lang="en-US" sz="2400" dirty="0"/>
              <a:t>Medical data analysis</a:t>
            </a:r>
          </a:p>
          <a:p>
            <a:pPr lvl="1">
              <a:lnSpc>
                <a:spcPct val="110000"/>
              </a:lnSpc>
            </a:pPr>
            <a:r>
              <a:rPr lang="en-US" sz="2400" dirty="0"/>
              <a:t>Sensor networks</a:t>
            </a:r>
          </a:p>
          <a:p>
            <a:pPr lvl="1">
              <a:lnSpc>
                <a:spcPct val="110000"/>
              </a:lnSpc>
            </a:pPr>
            <a:r>
              <a:rPr lang="en-US" sz="2400" dirty="0"/>
              <a:t>Social networks</a:t>
            </a:r>
          </a:p>
          <a:p>
            <a:pPr lvl="1">
              <a:lnSpc>
                <a:spcPct val="110000"/>
              </a:lnSpc>
            </a:pPr>
            <a:r>
              <a:rPr lang="en-US" sz="2400" dirty="0"/>
              <a:t>Smart buildings</a:t>
            </a:r>
          </a:p>
          <a:p>
            <a:pPr lvl="1">
              <a:lnSpc>
                <a:spcPct val="110000"/>
              </a:lnSpc>
            </a:pPr>
            <a:r>
              <a:rPr lang="en-US" sz="2400" dirty="0"/>
              <a:t>…</a:t>
            </a:r>
          </a:p>
          <a:p>
            <a:pPr marL="799977" lvl="1" indent="-342848">
              <a:spcBef>
                <a:spcPct val="20000"/>
              </a:spcBef>
              <a:buFont typeface="Arial" pitchFamily="34" charset="0"/>
              <a:buChar char="•"/>
              <a:defRPr/>
            </a:pP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269265386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ML is trending!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93840"/>
            <a:ext cx="8229600" cy="4525963"/>
          </a:xfrm>
        </p:spPr>
        <p:txBody>
          <a:bodyPr>
            <a:normAutofit/>
          </a:bodyPr>
          <a:lstStyle/>
          <a:p>
            <a:pPr lvl="1">
              <a:lnSpc>
                <a:spcPct val="90000"/>
              </a:lnSpc>
            </a:pPr>
            <a:r>
              <a:rPr lang="en-US" sz="2400" dirty="0"/>
              <a:t>Wide applicability</a:t>
            </a:r>
          </a:p>
          <a:p>
            <a:pPr lvl="1">
              <a:lnSpc>
                <a:spcPct val="90000"/>
              </a:lnSpc>
            </a:pPr>
            <a:r>
              <a:rPr lang="en-US" sz="2400" dirty="0"/>
              <a:t>Very large-scale complex systems</a:t>
            </a:r>
          </a:p>
          <a:p>
            <a:pPr lvl="2">
              <a:lnSpc>
                <a:spcPct val="90000"/>
              </a:lnSpc>
            </a:pPr>
            <a:r>
              <a:rPr lang="en-US" sz="2000" dirty="0"/>
              <a:t>Internet (billions of nodes), sensor network (new multi-modal sensing devices), genetics (human genome)</a:t>
            </a:r>
          </a:p>
          <a:p>
            <a:pPr lvl="1">
              <a:lnSpc>
                <a:spcPct val="90000"/>
              </a:lnSpc>
            </a:pPr>
            <a:r>
              <a:rPr lang="en-US" sz="2400" dirty="0"/>
              <a:t>Huge multi-dimensional data </a:t>
            </a:r>
            <a:r>
              <a:rPr lang="en-US" sz="2400" dirty="0" smtClean="0"/>
              <a:t>sets</a:t>
            </a:r>
          </a:p>
          <a:p>
            <a:pPr lvl="2">
              <a:lnSpc>
                <a:spcPct val="90000"/>
              </a:lnSpc>
            </a:pPr>
            <a:r>
              <a:rPr lang="en-US" sz="2000" dirty="0" smtClean="0"/>
              <a:t>1.6 million images, 1000 object categories</a:t>
            </a:r>
            <a:endParaRPr lang="en-US" sz="2000" dirty="0"/>
          </a:p>
          <a:p>
            <a:pPr lvl="2"/>
            <a:r>
              <a:rPr lang="en-US" sz="2000" dirty="0"/>
              <a:t>30,000 genes x 10,000 drugs x 100 species x …</a:t>
            </a:r>
            <a:endParaRPr lang="en-US" sz="1600" dirty="0"/>
          </a:p>
          <a:p>
            <a:pPr lvl="1">
              <a:lnSpc>
                <a:spcPct val="90000"/>
              </a:lnSpc>
            </a:pPr>
            <a:r>
              <a:rPr lang="en-US" sz="2400" dirty="0"/>
              <a:t>Software too complex to write by hand</a:t>
            </a:r>
          </a:p>
          <a:p>
            <a:pPr lvl="1">
              <a:lnSpc>
                <a:spcPct val="90000"/>
              </a:lnSpc>
            </a:pPr>
            <a:r>
              <a:rPr lang="en-US" sz="2400" dirty="0"/>
              <a:t>Improved machine learning algorithms </a:t>
            </a:r>
          </a:p>
          <a:p>
            <a:pPr lvl="1">
              <a:lnSpc>
                <a:spcPct val="90000"/>
              </a:lnSpc>
            </a:pPr>
            <a:r>
              <a:rPr lang="en-US" sz="2400" dirty="0"/>
              <a:t>Improved data capture (Terabytes, Petabytes of data), networking, faster computers </a:t>
            </a:r>
          </a:p>
          <a:p>
            <a:pPr lvl="1">
              <a:lnSpc>
                <a:spcPct val="90000"/>
              </a:lnSpc>
            </a:pPr>
            <a:r>
              <a:rPr lang="en-US" sz="2400" dirty="0"/>
              <a:t>Demand for self-customization to user, environment</a:t>
            </a:r>
          </a:p>
          <a:p>
            <a:pPr>
              <a:buNone/>
            </a:pPr>
            <a:endParaRPr lang="en-US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8D0CB8-6FBF-4962-B578-A320F47C1A78}" type="slidenum">
              <a:rPr lang="en-US" smtClean="0"/>
              <a:pPr/>
              <a:t>21</a:t>
            </a:fld>
            <a:endParaRPr lang="en-US"/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533400" y="5867401"/>
            <a:ext cx="8229600" cy="838200"/>
          </a:xfrm>
          <a:prstGeom prst="rect">
            <a:avLst/>
          </a:prstGeom>
        </p:spPr>
        <p:txBody>
          <a:bodyPr vert="horz" lIns="91425" tIns="45713" rIns="91425" bIns="45713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400" dirty="0">
                <a:solidFill>
                  <a:srgbClr val="A60101"/>
                </a:solidFill>
              </a:rPr>
              <a:t>“Data scientist: The sexiest job of the 21</a:t>
            </a:r>
            <a:r>
              <a:rPr lang="en-US" sz="2400" baseline="30000" dirty="0">
                <a:solidFill>
                  <a:srgbClr val="A60101"/>
                </a:solidFill>
              </a:rPr>
              <a:t>st</a:t>
            </a:r>
            <a:r>
              <a:rPr lang="en-US" sz="2400" dirty="0">
                <a:solidFill>
                  <a:srgbClr val="A60101"/>
                </a:solidFill>
              </a:rPr>
              <a:t> century” </a:t>
            </a:r>
          </a:p>
          <a:p>
            <a:pPr marL="0" indent="0" algn="ctr">
              <a:buNone/>
            </a:pPr>
            <a:r>
              <a:rPr lang="en-US" sz="2000" dirty="0">
                <a:solidFill>
                  <a:srgbClr val="A60101"/>
                </a:solidFill>
              </a:rPr>
              <a:t>(Harvard Business Review)</a:t>
            </a:r>
          </a:p>
          <a:p>
            <a:pPr algn="ctr"/>
            <a:endParaRPr lang="en-US" sz="2400" dirty="0">
              <a:solidFill>
                <a:srgbClr val="A60101"/>
              </a:solidFill>
            </a:endParaRPr>
          </a:p>
          <a:p>
            <a:pPr algn="ctr"/>
            <a:endParaRPr lang="en-US" sz="2400" dirty="0">
              <a:solidFill>
                <a:srgbClr val="A60101"/>
              </a:solidFill>
            </a:endParaRPr>
          </a:p>
          <a:p>
            <a:pPr algn="ctr"/>
            <a:endParaRPr lang="en-US" sz="2400" dirty="0">
              <a:solidFill>
                <a:srgbClr val="A6010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042653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Enjoy!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8D0CB8-6FBF-4962-B578-A320F47C1A78}" type="slidenum">
              <a:rPr lang="en-US" smtClean="0"/>
              <a:pPr/>
              <a:t>22</a:t>
            </a:fld>
            <a:endParaRPr lang="en-US"/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>
          <a:xfrm>
            <a:off x="457200" y="1676400"/>
            <a:ext cx="8229600" cy="5257800"/>
          </a:xfrm>
          <a:prstGeom prst="rect">
            <a:avLst/>
          </a:prstGeom>
        </p:spPr>
        <p:txBody>
          <a:bodyPr vert="horz" lIns="91425" tIns="45713" rIns="91425" bIns="45713" rtlCol="0">
            <a:normAutofit/>
          </a:bodyPr>
          <a:lstStyle/>
          <a:p>
            <a:pPr marL="342848" indent="-342848"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en-US" sz="3200" dirty="0"/>
              <a:t>ML is becoming ubiquitous in science, engineering and beyond</a:t>
            </a:r>
          </a:p>
          <a:p>
            <a:pPr marL="342848" indent="-342848"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en-US" sz="3200" dirty="0"/>
              <a:t>This class should give you the basic foundation for applying ML and developing new methods</a:t>
            </a:r>
          </a:p>
          <a:p>
            <a:pPr marL="342848" indent="-342848"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en-US" sz="3200" dirty="0"/>
              <a:t>The fun begins…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is Machine Learning?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8D0CB8-6FBF-4962-B578-A320F47C1A78}" type="slidenum">
              <a:rPr lang="en-US" smtClean="0"/>
              <a:pPr/>
              <a:t>23</a:t>
            </a:fld>
            <a:endParaRPr lang="en-US"/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>
          <a:xfrm>
            <a:off x="457200" y="1600200"/>
            <a:ext cx="8229600" cy="4114800"/>
          </a:xfrm>
          <a:prstGeom prst="rect">
            <a:avLst/>
          </a:prstGeom>
        </p:spPr>
        <p:txBody>
          <a:bodyPr vert="horz" lIns="91425" tIns="45713" rIns="91425" bIns="45713" rtlCol="0">
            <a:normAutofit/>
          </a:bodyPr>
          <a:lstStyle/>
          <a:p>
            <a:pPr>
              <a:spcBef>
                <a:spcPct val="20000"/>
              </a:spcBef>
              <a:defRPr/>
            </a:pPr>
            <a:r>
              <a:rPr lang="en-US" sz="3200" dirty="0"/>
              <a:t>Design and Analysis of algorithms that</a:t>
            </a:r>
          </a:p>
          <a:p>
            <a:pPr lvl="1"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en-US" sz="3200" dirty="0"/>
              <a:t> improve their </a:t>
            </a:r>
            <a:r>
              <a:rPr lang="en-US" sz="3200" u="sng" dirty="0"/>
              <a:t>performance</a:t>
            </a:r>
            <a:r>
              <a:rPr lang="en-US" sz="3200" dirty="0"/>
              <a:t> </a:t>
            </a:r>
          </a:p>
          <a:p>
            <a:pPr lvl="1"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en-US" sz="3200" dirty="0"/>
              <a:t> at some </a:t>
            </a:r>
            <a:r>
              <a:rPr lang="en-US" sz="3200" u="sng" dirty="0"/>
              <a:t>task</a:t>
            </a:r>
            <a:r>
              <a:rPr lang="en-US" sz="3200" dirty="0"/>
              <a:t> </a:t>
            </a:r>
          </a:p>
          <a:p>
            <a:pPr lvl="1"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en-US" sz="3200" dirty="0"/>
              <a:t> with </a:t>
            </a:r>
            <a:r>
              <a:rPr lang="en-US" sz="3200" u="sng" dirty="0"/>
              <a:t>experience</a:t>
            </a:r>
            <a:r>
              <a:rPr lang="en-US" sz="3200" dirty="0"/>
              <a:t> </a:t>
            </a:r>
          </a:p>
        </p:txBody>
      </p:sp>
      <p:grpSp>
        <p:nvGrpSpPr>
          <p:cNvPr id="27" name="Group 26"/>
          <p:cNvGrpSpPr/>
          <p:nvPr/>
        </p:nvGrpSpPr>
        <p:grpSpPr bwMode="auto">
          <a:xfrm>
            <a:off x="779975" y="4724400"/>
            <a:ext cx="5544499" cy="762000"/>
            <a:chOff x="978987" y="4724400"/>
            <a:chExt cx="5544499" cy="762000"/>
          </a:xfrm>
        </p:grpSpPr>
        <p:pic>
          <p:nvPicPr>
            <p:cNvPr id="7" name="Picture 81" descr="math%20pi%20decimal%20matrix"/>
            <p:cNvPicPr>
              <a:picLocks noChangeAspect="1" noChangeArrowheads="1"/>
            </p:cNvPicPr>
            <p:nvPr/>
          </p:nvPicPr>
          <p:blipFill>
            <a:blip r:embed="rId3" cstate="print">
              <a:lum bright="80000" contrast="-62000"/>
              <a:grayscl/>
            </a:blip>
            <a:srcRect l="24001" t="36000" r="24001" b="42000"/>
            <a:stretch>
              <a:fillRect/>
            </a:stretch>
          </p:blipFill>
          <p:spPr bwMode="auto">
            <a:xfrm>
              <a:off x="2937067" y="4742494"/>
              <a:ext cx="2803430" cy="7418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8" name="AutoShape 82"/>
            <p:cNvSpPr>
              <a:spLocks noChangeArrowheads="1"/>
            </p:cNvSpPr>
            <p:nvPr/>
          </p:nvSpPr>
          <p:spPr bwMode="auto">
            <a:xfrm>
              <a:off x="2958968" y="4724400"/>
              <a:ext cx="2759626" cy="762000"/>
            </a:xfrm>
            <a:prstGeom prst="roundRect">
              <a:avLst>
                <a:gd name="adj" fmla="val 2829"/>
              </a:avLst>
            </a:prstGeom>
            <a:noFill/>
            <a:ln w="158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" name="AutoShape 83"/>
            <p:cNvSpPr>
              <a:spLocks noChangeArrowheads="1"/>
            </p:cNvSpPr>
            <p:nvPr/>
          </p:nvSpPr>
          <p:spPr bwMode="auto">
            <a:xfrm>
              <a:off x="2230734" y="4818895"/>
              <a:ext cx="613250" cy="482533"/>
            </a:xfrm>
            <a:prstGeom prst="rightArrow">
              <a:avLst>
                <a:gd name="adj1" fmla="val 50000"/>
                <a:gd name="adj2" fmla="val 35000"/>
              </a:avLst>
            </a:prstGeom>
            <a:noFill/>
            <a:ln w="158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" name="AutoShape 84"/>
            <p:cNvSpPr>
              <a:spLocks noChangeArrowheads="1"/>
            </p:cNvSpPr>
            <p:nvPr/>
          </p:nvSpPr>
          <p:spPr bwMode="auto">
            <a:xfrm>
              <a:off x="5910236" y="4818895"/>
              <a:ext cx="613250" cy="482533"/>
            </a:xfrm>
            <a:prstGeom prst="rightArrow">
              <a:avLst>
                <a:gd name="adj1" fmla="val 50000"/>
                <a:gd name="adj2" fmla="val 35000"/>
              </a:avLst>
            </a:prstGeom>
            <a:noFill/>
            <a:ln w="158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" name="Text Box 85"/>
            <p:cNvSpPr txBox="1">
              <a:spLocks noChangeArrowheads="1"/>
            </p:cNvSpPr>
            <p:nvPr/>
          </p:nvSpPr>
          <p:spPr bwMode="auto">
            <a:xfrm>
              <a:off x="2893643" y="4859107"/>
              <a:ext cx="2905212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2400" b="1" dirty="0">
                  <a:latin typeface="Trebuchet MS" pitchFamily="34" charset="0"/>
                </a:rPr>
                <a:t>Learning algorithm</a:t>
              </a:r>
            </a:p>
          </p:txBody>
        </p:sp>
        <p:pic>
          <p:nvPicPr>
            <p:cNvPr id="16" name="Picture 15" descr="txp_fig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4" cstate="print"/>
            <a:stretch>
              <a:fillRect/>
            </a:stretch>
          </p:blipFill>
          <p:spPr bwMode="auto">
            <a:xfrm>
              <a:off x="978987" y="4935508"/>
              <a:ext cx="678343" cy="201857"/>
            </a:xfrm>
            <a:prstGeom prst="rect">
              <a:avLst/>
            </a:prstGeom>
            <a:noFill/>
            <a:ln/>
            <a:effectLst/>
          </p:spPr>
        </p:pic>
      </p:grpSp>
      <p:sp>
        <p:nvSpPr>
          <p:cNvPr id="17" name="TextBox 16"/>
          <p:cNvSpPr txBox="1"/>
          <p:nvPr/>
        </p:nvSpPr>
        <p:spPr>
          <a:xfrm>
            <a:off x="55573" y="5334000"/>
            <a:ext cx="2044919" cy="523220"/>
          </a:xfrm>
          <a:prstGeom prst="rect">
            <a:avLst/>
          </a:prstGeom>
          <a:noFill/>
        </p:spPr>
        <p:txBody>
          <a:bodyPr wrap="none" lIns="91425" tIns="45713" rIns="91425" bIns="45713" rtlCol="0">
            <a:spAutoFit/>
          </a:bodyPr>
          <a:lstStyle/>
          <a:p>
            <a:r>
              <a:rPr lang="en-US" sz="2800" b="1" dirty="0">
                <a:solidFill>
                  <a:srgbClr val="C00000"/>
                </a:solidFill>
              </a:rPr>
              <a:t>(experience)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5181600" y="5334000"/>
            <a:ext cx="4419600" cy="523220"/>
          </a:xfrm>
          <a:prstGeom prst="rect">
            <a:avLst/>
          </a:prstGeom>
          <a:noFill/>
        </p:spPr>
        <p:txBody>
          <a:bodyPr wrap="square" lIns="91425" tIns="45713" rIns="91425" bIns="45713" rtlCol="0">
            <a:spAutoFit/>
          </a:bodyPr>
          <a:lstStyle/>
          <a:p>
            <a:pPr algn="ctr"/>
            <a:r>
              <a:rPr lang="en-US" sz="2800" b="1" dirty="0">
                <a:solidFill>
                  <a:srgbClr val="C00000"/>
                </a:solidFill>
              </a:rPr>
              <a:t>(performance on task)</a:t>
            </a:r>
          </a:p>
        </p:txBody>
      </p:sp>
      <p:pic>
        <p:nvPicPr>
          <p:cNvPr id="6" name="Picture 5" descr="latex-image-1.pdf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81800" y="4953003"/>
            <a:ext cx="1468257" cy="2936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617376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9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Human learning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8D0CB8-6FBF-4962-B578-A320F47C1A78}" type="slidenum">
              <a:rPr lang="en-US" smtClean="0"/>
              <a:pPr/>
              <a:t>24</a:t>
            </a:fld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413601" y="1472625"/>
            <a:ext cx="6756678" cy="523220"/>
          </a:xfrm>
          <a:prstGeom prst="rect">
            <a:avLst/>
          </a:prstGeom>
          <a:noFill/>
        </p:spPr>
        <p:txBody>
          <a:bodyPr wrap="none" lIns="91425" tIns="45713" rIns="91425" bIns="45713" rtlCol="0">
            <a:spAutoFit/>
          </a:bodyPr>
          <a:lstStyle/>
          <a:p>
            <a:r>
              <a:rPr lang="en-US" sz="2800" b="1" dirty="0">
                <a:solidFill>
                  <a:srgbClr val="971C28"/>
                </a:solidFill>
              </a:rPr>
              <a:t>Task:</a:t>
            </a:r>
            <a:r>
              <a:rPr lang="en-US" sz="2800" b="1" dirty="0">
                <a:solidFill>
                  <a:srgbClr val="861922"/>
                </a:solidFill>
              </a:rPr>
              <a:t> </a:t>
            </a:r>
            <a:r>
              <a:rPr lang="en-US" sz="2800" dirty="0"/>
              <a:t>Learning stage of protein crystallization </a:t>
            </a:r>
          </a:p>
        </p:txBody>
      </p:sp>
      <p:pic>
        <p:nvPicPr>
          <p:cNvPr id="14" name="Picture 28" descr="txp_fig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7401" y="152400"/>
            <a:ext cx="3124200" cy="166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13" descr="180px-Myoglobin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67676" y="762001"/>
            <a:ext cx="1723927" cy="190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Rectangle 16"/>
          <p:cNvSpPr/>
          <p:nvPr/>
        </p:nvSpPr>
        <p:spPr>
          <a:xfrm>
            <a:off x="6270475" y="6096001"/>
            <a:ext cx="2111526" cy="523220"/>
          </a:xfrm>
          <a:prstGeom prst="rect">
            <a:avLst/>
          </a:prstGeom>
        </p:spPr>
        <p:txBody>
          <a:bodyPr wrap="none" lIns="91425" tIns="45713" rIns="91425" bIns="45713">
            <a:spAutoFit/>
          </a:bodyPr>
          <a:lstStyle/>
          <a:p>
            <a:r>
              <a:rPr lang="en-US" sz="2800" b="1" dirty="0">
                <a:solidFill>
                  <a:srgbClr val="971C28"/>
                </a:solidFill>
              </a:rPr>
              <a:t>Performance</a:t>
            </a:r>
            <a:endParaRPr lang="en-US" sz="2800" dirty="0">
              <a:solidFill>
                <a:srgbClr val="971C28"/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7086603" y="4876800"/>
            <a:ext cx="327283" cy="461665"/>
          </a:xfrm>
          <a:prstGeom prst="rect">
            <a:avLst/>
          </a:prstGeom>
          <a:noFill/>
        </p:spPr>
        <p:txBody>
          <a:bodyPr wrap="none" lIns="91425" tIns="45713" rIns="91425" bIns="45713" rtlCol="0">
            <a:spAutoFit/>
          </a:bodyPr>
          <a:lstStyle/>
          <a:p>
            <a:r>
              <a:rPr lang="en-US" sz="2400" dirty="0"/>
              <a:t>?</a:t>
            </a:r>
          </a:p>
        </p:txBody>
      </p:sp>
      <p:grpSp>
        <p:nvGrpSpPr>
          <p:cNvPr id="3" name="Group 2"/>
          <p:cNvGrpSpPr/>
          <p:nvPr/>
        </p:nvGrpSpPr>
        <p:grpSpPr>
          <a:xfrm>
            <a:off x="457200" y="2438402"/>
            <a:ext cx="5029200" cy="4190999"/>
            <a:chOff x="457200" y="2438400"/>
            <a:chExt cx="5029200" cy="4191000"/>
          </a:xfrm>
        </p:grpSpPr>
        <p:pic>
          <p:nvPicPr>
            <p:cNvPr id="9" name="Picture 20" descr="i_9_10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8235" t="27800" r="56471" b="46332"/>
            <a:stretch>
              <a:fillRect/>
            </a:stretch>
          </p:blipFill>
          <p:spPr bwMode="auto">
            <a:xfrm>
              <a:off x="457200" y="2438400"/>
              <a:ext cx="1371600" cy="13755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" name="Picture 21" descr="i_7_7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9411" t="23166" r="21176" b="32433"/>
            <a:stretch>
              <a:fillRect/>
            </a:stretch>
          </p:blipFill>
          <p:spPr bwMode="auto">
            <a:xfrm>
              <a:off x="457200" y="4358045"/>
              <a:ext cx="1371600" cy="1371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" name="Picture 22"/>
            <p:cNvPicPr>
              <a:picLocks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2352" t="41699" r="42352" b="41699"/>
            <a:stretch>
              <a:fillRect/>
            </a:stretch>
          </p:blipFill>
          <p:spPr bwMode="auto">
            <a:xfrm>
              <a:off x="2286000" y="2438400"/>
              <a:ext cx="1371600" cy="1371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2" name="Picture 23" descr="i_7_7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8235" t="23166" r="45882" b="32433"/>
            <a:stretch>
              <a:fillRect/>
            </a:stretch>
          </p:blipFill>
          <p:spPr bwMode="auto">
            <a:xfrm>
              <a:off x="2286000" y="4358045"/>
              <a:ext cx="1371600" cy="1371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" name="Rectangle 15"/>
            <p:cNvSpPr/>
            <p:nvPr/>
          </p:nvSpPr>
          <p:spPr>
            <a:xfrm>
              <a:off x="2067648" y="6106180"/>
              <a:ext cx="1818552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800" b="1" dirty="0">
                  <a:solidFill>
                    <a:srgbClr val="971C28"/>
                  </a:solidFill>
                </a:rPr>
                <a:t>Experience</a:t>
              </a:r>
              <a:endParaRPr lang="en-US" sz="2800" dirty="0">
                <a:solidFill>
                  <a:srgbClr val="971C28"/>
                </a:solidFill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714662" y="3807238"/>
              <a:ext cx="103691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dirty="0"/>
                <a:t>Crystal</a:t>
              </a: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2514600" y="3810000"/>
              <a:ext cx="107508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dirty="0"/>
                <a:t>Needle</a:t>
              </a: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749719" y="5710535"/>
              <a:ext cx="74822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dirty="0"/>
                <a:t>Tree</a:t>
              </a: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2514600" y="5710535"/>
              <a:ext cx="99257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dirty="0"/>
                <a:t>Empty</a:t>
              </a: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4178719" y="5710535"/>
              <a:ext cx="107508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dirty="0"/>
                <a:t>Needle</a:t>
              </a: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4419600" y="3810000"/>
              <a:ext cx="74822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dirty="0"/>
                <a:t>Tree</a:t>
              </a:r>
            </a:p>
          </p:txBody>
        </p:sp>
        <p:pic>
          <p:nvPicPr>
            <p:cNvPr id="30" name="Picture 29"/>
            <p:cNvPicPr>
              <a:picLocks noChangeAspect="1"/>
            </p:cNvPicPr>
            <p:nvPr/>
          </p:nvPicPr>
          <p:blipFill rotWithShape="1">
            <a:blip r:embed="rId9"/>
            <a:srcRect l="43354" t="49155" r="33812" b="19970"/>
            <a:stretch/>
          </p:blipFill>
          <p:spPr>
            <a:xfrm>
              <a:off x="4114800" y="2438400"/>
              <a:ext cx="1371600" cy="1371600"/>
            </a:xfrm>
            <a:prstGeom prst="rect">
              <a:avLst/>
            </a:prstGeom>
          </p:spPr>
        </p:pic>
        <p:pic>
          <p:nvPicPr>
            <p:cNvPr id="31" name="Picture 30"/>
            <p:cNvPicPr>
              <a:picLocks noChangeAspect="1"/>
            </p:cNvPicPr>
            <p:nvPr/>
          </p:nvPicPr>
          <p:blipFill rotWithShape="1">
            <a:blip r:embed="rId10"/>
            <a:srcRect l="24686" t="21297" r="41615" b="33950"/>
            <a:stretch/>
          </p:blipFill>
          <p:spPr>
            <a:xfrm>
              <a:off x="4114800" y="4343400"/>
              <a:ext cx="1365251" cy="1381125"/>
            </a:xfrm>
            <a:prstGeom prst="rect">
              <a:avLst/>
            </a:prstGeom>
          </p:spPr>
        </p:pic>
      </p:grpSp>
      <p:pic>
        <p:nvPicPr>
          <p:cNvPr id="32" name="Picture 31"/>
          <p:cNvPicPr>
            <a:picLocks noChangeAspect="1"/>
          </p:cNvPicPr>
          <p:nvPr/>
        </p:nvPicPr>
        <p:blipFill rotWithShape="1">
          <a:blip r:embed="rId11"/>
          <a:srcRect l="42176" t="19759" r="31235" b="45336"/>
          <a:stretch/>
        </p:blipFill>
        <p:spPr>
          <a:xfrm>
            <a:off x="6553203" y="3505203"/>
            <a:ext cx="1381125" cy="1381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079472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29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971800"/>
            <a:ext cx="8229600" cy="1143000"/>
          </a:xfrm>
        </p:spPr>
        <p:txBody>
          <a:bodyPr/>
          <a:lstStyle/>
          <a:p>
            <a:r>
              <a:rPr lang="en-US" dirty="0" smtClean="0"/>
              <a:t>Tasks, Experience, Performance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8D0CB8-6FBF-4962-B578-A320F47C1A78}" type="slidenum">
              <a:rPr lang="en-US" smtClean="0"/>
              <a:pPr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612900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971800"/>
            <a:ext cx="8229600" cy="1143000"/>
          </a:xfrm>
        </p:spPr>
        <p:txBody>
          <a:bodyPr/>
          <a:lstStyle/>
          <a:p>
            <a:r>
              <a:rPr lang="en-US" dirty="0" smtClean="0"/>
              <a:t>Tasks</a:t>
            </a:r>
            <a:r>
              <a:rPr lang="en-US" dirty="0" smtClean="0">
                <a:solidFill>
                  <a:schemeClr val="bg1">
                    <a:lumMod val="75000"/>
                  </a:schemeClr>
                </a:solidFill>
              </a:rPr>
              <a:t>, Experience, Performance</a:t>
            </a:r>
            <a:endParaRPr lang="en-US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8D0CB8-6FBF-4962-B578-A320F47C1A78}" type="slidenum">
              <a:rPr lang="en-US" smtClean="0"/>
              <a:pPr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21831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Machine Learning Tasks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8D0CB8-6FBF-4962-B578-A320F47C1A78}" type="slidenum">
              <a:rPr lang="en-US" smtClean="0"/>
              <a:pPr/>
              <a:t>27</a:t>
            </a:fld>
            <a:endParaRPr lang="en-US"/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>
          <a:xfrm>
            <a:off x="457200" y="1600200"/>
            <a:ext cx="8229600" cy="4114800"/>
          </a:xfrm>
          <a:prstGeom prst="rect">
            <a:avLst/>
          </a:prstGeom>
        </p:spPr>
        <p:txBody>
          <a:bodyPr vert="horz" lIns="91425" tIns="45713" rIns="91425" bIns="45713" rtlCol="0">
            <a:normAutofit/>
          </a:bodyPr>
          <a:lstStyle/>
          <a:p>
            <a:pPr>
              <a:spcBef>
                <a:spcPct val="20000"/>
              </a:spcBef>
              <a:defRPr/>
            </a:pPr>
            <a:endParaRPr lang="en-US" sz="3600" dirty="0"/>
          </a:p>
        </p:txBody>
      </p:sp>
      <p:sp>
        <p:nvSpPr>
          <p:cNvPr id="14" name="Rectangle 3"/>
          <p:cNvSpPr txBox="1">
            <a:spLocks noChangeArrowheads="1"/>
          </p:cNvSpPr>
          <p:nvPr/>
        </p:nvSpPr>
        <p:spPr>
          <a:xfrm>
            <a:off x="609600" y="1524001"/>
            <a:ext cx="7848600" cy="4724400"/>
          </a:xfrm>
          <a:prstGeom prst="rect">
            <a:avLst/>
          </a:prstGeom>
        </p:spPr>
        <p:txBody>
          <a:bodyPr vert="horz" lIns="91425" tIns="45713" rIns="91425" bIns="45713" rtlCol="0">
            <a:normAutofit fontScale="85000" lnSpcReduction="10000"/>
          </a:bodyPr>
          <a:lstStyle/>
          <a:p>
            <a:pPr lvl="0">
              <a:spcBef>
                <a:spcPct val="20000"/>
              </a:spcBef>
              <a:defRPr/>
            </a:pPr>
            <a:r>
              <a:rPr lang="en-US" sz="3200" dirty="0"/>
              <a:t>Broad categories - </a:t>
            </a:r>
          </a:p>
          <a:p>
            <a:pPr lvl="0">
              <a:lnSpc>
                <a:spcPct val="170000"/>
              </a:lnSpc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en-US" sz="3200" dirty="0"/>
              <a:t> </a:t>
            </a:r>
            <a:r>
              <a:rPr lang="en-US" sz="3200" b="1" dirty="0">
                <a:solidFill>
                  <a:srgbClr val="C00000"/>
                </a:solidFill>
              </a:rPr>
              <a:t>Supervised learning</a:t>
            </a:r>
            <a:r>
              <a:rPr lang="en-US" sz="3200" dirty="0">
                <a:solidFill>
                  <a:srgbClr val="C00000"/>
                </a:solidFill>
              </a:rPr>
              <a:t> </a:t>
            </a:r>
          </a:p>
          <a:p>
            <a:pPr lvl="0">
              <a:spcBef>
                <a:spcPct val="20000"/>
              </a:spcBef>
              <a:defRPr/>
            </a:pPr>
            <a:r>
              <a:rPr lang="en-US" sz="2600" dirty="0"/>
              <a:t>	Classification, Regression</a:t>
            </a:r>
          </a:p>
          <a:p>
            <a:pPr lvl="0">
              <a:lnSpc>
                <a:spcPct val="170000"/>
              </a:lnSpc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en-US" sz="3200" dirty="0"/>
              <a:t> </a:t>
            </a:r>
            <a:r>
              <a:rPr lang="en-US" sz="3200" b="1" dirty="0">
                <a:solidFill>
                  <a:srgbClr val="C00000"/>
                </a:solidFill>
              </a:rPr>
              <a:t>Unsupervised learning</a:t>
            </a:r>
            <a:r>
              <a:rPr lang="en-US" sz="3200" dirty="0">
                <a:solidFill>
                  <a:srgbClr val="C00000"/>
                </a:solidFill>
              </a:rPr>
              <a:t> </a:t>
            </a:r>
          </a:p>
          <a:p>
            <a:pPr lvl="0">
              <a:spcBef>
                <a:spcPct val="20000"/>
              </a:spcBef>
              <a:defRPr/>
            </a:pPr>
            <a:r>
              <a:rPr lang="en-US" sz="2600" dirty="0"/>
              <a:t>	Density estimation, Clustering, Dimensionality reduction</a:t>
            </a:r>
          </a:p>
          <a:p>
            <a:pPr>
              <a:spcBef>
                <a:spcPct val="20000"/>
              </a:spcBef>
              <a:defRPr/>
            </a:pPr>
            <a:endParaRPr lang="en-US" sz="2400" dirty="0"/>
          </a:p>
          <a:p>
            <a:pPr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en-US" sz="2800" dirty="0"/>
              <a:t> Semi-supervised learning </a:t>
            </a:r>
          </a:p>
          <a:p>
            <a:pPr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en-US" sz="2800" dirty="0"/>
              <a:t> Active learning</a:t>
            </a:r>
          </a:p>
          <a:p>
            <a:pPr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en-US" sz="2800" dirty="0"/>
              <a:t> Reinforcement learning</a:t>
            </a:r>
          </a:p>
          <a:p>
            <a:pPr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en-US" sz="2800" dirty="0"/>
              <a:t> Many more …</a:t>
            </a:r>
          </a:p>
        </p:txBody>
      </p:sp>
    </p:spTree>
    <p:extLst>
      <p:ext uri="{BB962C8B-B14F-4D97-AF65-F5344CB8AC3E}">
        <p14:creationId xmlns:p14="http://schemas.microsoft.com/office/powerpoint/2010/main" val="145639175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Supervised Learning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8D0CB8-6FBF-4962-B578-A320F47C1A78}" type="slidenum">
              <a:rPr lang="en-US" smtClean="0"/>
              <a:pPr/>
              <a:t>28</a:t>
            </a:fld>
            <a:endParaRPr lang="en-US"/>
          </a:p>
        </p:txBody>
      </p:sp>
      <p:pic>
        <p:nvPicPr>
          <p:cNvPr id="36" name="Picture 35" descr="txp_fig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 cstate="print"/>
          <a:stretch>
            <a:fillRect/>
          </a:stretch>
        </p:blipFill>
        <p:spPr bwMode="auto">
          <a:xfrm>
            <a:off x="3276602" y="5882923"/>
            <a:ext cx="3672673" cy="235226"/>
          </a:xfrm>
          <a:prstGeom prst="rect">
            <a:avLst/>
          </a:prstGeom>
          <a:noFill/>
          <a:ln/>
          <a:effectLst/>
        </p:spPr>
      </p:pic>
      <p:sp>
        <p:nvSpPr>
          <p:cNvPr id="10" name="Text Box 13"/>
          <p:cNvSpPr txBox="1">
            <a:spLocks noChangeArrowheads="1"/>
          </p:cNvSpPr>
          <p:nvPr/>
        </p:nvSpPr>
        <p:spPr bwMode="auto">
          <a:xfrm>
            <a:off x="2209803" y="5715000"/>
            <a:ext cx="1142999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1425" tIns="45713" rIns="91425" bIns="45713">
            <a:spAutoFit/>
          </a:bodyPr>
          <a:lstStyle/>
          <a:p>
            <a:pPr marL="457130" indent="-457130">
              <a:tabLst>
                <a:tab pos="4914147" algn="l"/>
              </a:tabLst>
            </a:pPr>
            <a:r>
              <a:rPr lang="en-US" sz="2400" b="1" dirty="0">
                <a:solidFill>
                  <a:srgbClr val="C00000"/>
                </a:solidFill>
                <a:latin typeface="Comic Sans MS" pitchFamily="66" charset="0"/>
              </a:rPr>
              <a:t>Task:</a:t>
            </a:r>
            <a:endParaRPr lang="en-US" sz="2400" dirty="0">
              <a:solidFill>
                <a:srgbClr val="C00000"/>
              </a:solidFill>
              <a:latin typeface="Comic Sans MS" pitchFamily="66" charset="0"/>
            </a:endParaRPr>
          </a:p>
        </p:txBody>
      </p:sp>
      <p:sp>
        <p:nvSpPr>
          <p:cNvPr id="14" name="TextBox 23"/>
          <p:cNvSpPr txBox="1">
            <a:spLocks noChangeArrowheads="1"/>
          </p:cNvSpPr>
          <p:nvPr/>
        </p:nvSpPr>
        <p:spPr bwMode="auto">
          <a:xfrm>
            <a:off x="1266887" y="1640076"/>
            <a:ext cx="868867" cy="4616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425" tIns="45713" rIns="91425" bIns="45713">
            <a:spAutoFit/>
          </a:bodyPr>
          <a:lstStyle/>
          <a:p>
            <a:r>
              <a:rPr lang="en-US" sz="2400" b="1" dirty="0" smtClean="0"/>
              <a:t>Input</a:t>
            </a:r>
            <a:endParaRPr lang="en-US" sz="2400" dirty="0"/>
          </a:p>
        </p:txBody>
      </p:sp>
      <p:sp>
        <p:nvSpPr>
          <p:cNvPr id="15" name="TextBox 24"/>
          <p:cNvSpPr txBox="1">
            <a:spLocks noChangeArrowheads="1"/>
          </p:cNvSpPr>
          <p:nvPr/>
        </p:nvSpPr>
        <p:spPr bwMode="auto">
          <a:xfrm>
            <a:off x="4928795" y="1671936"/>
            <a:ext cx="862405" cy="4616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425" tIns="45713" rIns="91425" bIns="45713">
            <a:spAutoFit/>
          </a:bodyPr>
          <a:lstStyle/>
          <a:p>
            <a:r>
              <a:rPr lang="en-US" sz="2400" b="1" dirty="0" smtClean="0"/>
              <a:t>Label</a:t>
            </a:r>
            <a:endParaRPr lang="en-US" sz="2400" dirty="0"/>
          </a:p>
        </p:txBody>
      </p:sp>
      <p:sp>
        <p:nvSpPr>
          <p:cNvPr id="16" name="Rounded Rectangle 15"/>
          <p:cNvSpPr/>
          <p:nvPr/>
        </p:nvSpPr>
        <p:spPr>
          <a:xfrm>
            <a:off x="2133600" y="5660949"/>
            <a:ext cx="5105400" cy="609600"/>
          </a:xfrm>
          <a:prstGeom prst="round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5" tIns="45713" rIns="91425" bIns="45713" rtlCol="0" anchor="ctr"/>
          <a:lstStyle/>
          <a:p>
            <a:pPr algn="ctr"/>
            <a:endParaRPr lang="en-US"/>
          </a:p>
        </p:txBody>
      </p:sp>
      <p:sp>
        <p:nvSpPr>
          <p:cNvPr id="18" name="Text Box 71"/>
          <p:cNvSpPr txBox="1">
            <a:spLocks noChangeArrowheads="1"/>
          </p:cNvSpPr>
          <p:nvPr/>
        </p:nvSpPr>
        <p:spPr bwMode="auto">
          <a:xfrm>
            <a:off x="5105401" y="2209802"/>
            <a:ext cx="1186543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1425" tIns="45713" rIns="91425" bIns="45713">
            <a:spAutoFit/>
          </a:bodyPr>
          <a:lstStyle/>
          <a:p>
            <a:r>
              <a:rPr lang="en-US" sz="2000" dirty="0"/>
              <a:t>“Sports”</a:t>
            </a:r>
          </a:p>
          <a:p>
            <a:r>
              <a:rPr lang="en-US" sz="2000" dirty="0"/>
              <a:t>“News”</a:t>
            </a:r>
          </a:p>
          <a:p>
            <a:r>
              <a:rPr lang="en-US" sz="2000" dirty="0"/>
              <a:t>“Science”</a:t>
            </a:r>
          </a:p>
          <a:p>
            <a:r>
              <a:rPr lang="en-US" sz="2000" dirty="0"/>
              <a:t>    …</a:t>
            </a:r>
          </a:p>
        </p:txBody>
      </p:sp>
      <p:pic>
        <p:nvPicPr>
          <p:cNvPr id="19" name="Picture 74" descr="webpages"/>
          <p:cNvPicPr>
            <a:picLocks noChangeAspect="1" noChangeArrowheads="1"/>
          </p:cNvPicPr>
          <p:nvPr/>
        </p:nvPicPr>
        <p:blipFill>
          <a:blip r:embed="rId7" cstate="print">
            <a:duotone>
              <a:schemeClr val="bg2">
                <a:shade val="45000"/>
                <a:satMod val="135000"/>
              </a:schemeClr>
              <a:prstClr val="white"/>
            </a:duotone>
          </a:blip>
          <a:srcRect t="19646" b="43373"/>
          <a:stretch>
            <a:fillRect/>
          </a:stretch>
        </p:blipFill>
        <p:spPr bwMode="auto">
          <a:xfrm>
            <a:off x="228600" y="2133601"/>
            <a:ext cx="3733800" cy="1539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0" name="Group 42"/>
          <p:cNvGrpSpPr/>
          <p:nvPr/>
        </p:nvGrpSpPr>
        <p:grpSpPr>
          <a:xfrm>
            <a:off x="381000" y="3901440"/>
            <a:ext cx="3733800" cy="1676400"/>
            <a:chOff x="2564922" y="4436852"/>
            <a:chExt cx="4902678" cy="2294626"/>
          </a:xfrm>
        </p:grpSpPr>
        <p:pic>
          <p:nvPicPr>
            <p:cNvPr id="21" name="Picture 2"/>
            <p:cNvPicPr>
              <a:picLocks noChangeAspect="1" noChangeArrowheads="1"/>
            </p:cNvPicPr>
            <p:nvPr/>
          </p:nvPicPr>
          <p:blipFill>
            <a:blip r:embed="rId8" cstate="print">
              <a:duotone>
                <a:schemeClr val="bg2">
                  <a:shade val="45000"/>
                  <a:satMod val="135000"/>
                </a:schemeClr>
                <a:prstClr val="white"/>
              </a:duotone>
            </a:blip>
            <a:srcRect t="94444" b="-2778"/>
            <a:stretch>
              <a:fillRect/>
            </a:stretch>
          </p:blipFill>
          <p:spPr bwMode="auto">
            <a:xfrm>
              <a:off x="2590800" y="6400800"/>
              <a:ext cx="4876800" cy="228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22" name="Picture 3"/>
            <p:cNvPicPr>
              <a:picLocks noChangeAspect="1" noChangeArrowheads="1"/>
            </p:cNvPicPr>
            <p:nvPr/>
          </p:nvPicPr>
          <p:blipFill>
            <a:blip r:embed="rId9" cstate="print">
              <a:duotone>
                <a:schemeClr val="bg2">
                  <a:shade val="45000"/>
                  <a:satMod val="135000"/>
                </a:schemeClr>
                <a:prstClr val="white"/>
              </a:duotone>
            </a:blip>
            <a:srcRect b="27778"/>
            <a:stretch>
              <a:fillRect/>
            </a:stretch>
          </p:blipFill>
          <p:spPr bwMode="auto">
            <a:xfrm>
              <a:off x="2564922" y="4436852"/>
              <a:ext cx="4876800" cy="19812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23" name="Rectangle 22"/>
            <p:cNvSpPr/>
            <p:nvPr/>
          </p:nvSpPr>
          <p:spPr>
            <a:xfrm>
              <a:off x="7162800" y="5334000"/>
              <a:ext cx="152400" cy="3048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Rectangle 23"/>
            <p:cNvSpPr/>
            <p:nvPr/>
          </p:nvSpPr>
          <p:spPr>
            <a:xfrm>
              <a:off x="4572000" y="6426678"/>
              <a:ext cx="990600" cy="3048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5" name="TextBox 24"/>
          <p:cNvSpPr txBox="1"/>
          <p:nvPr/>
        </p:nvSpPr>
        <p:spPr>
          <a:xfrm>
            <a:off x="1066800" y="2677776"/>
            <a:ext cx="2421576" cy="461651"/>
          </a:xfrm>
          <a:prstGeom prst="rect">
            <a:avLst/>
          </a:prstGeom>
          <a:solidFill>
            <a:schemeClr val="bg1"/>
          </a:solidFill>
        </p:spPr>
        <p:txBody>
          <a:bodyPr wrap="none" lIns="91425" tIns="45713" rIns="91425" bIns="45713" rtlCol="0">
            <a:spAutoFit/>
          </a:bodyPr>
          <a:lstStyle/>
          <a:p>
            <a:r>
              <a:rPr lang="en-US" sz="2400" dirty="0" smtClean="0"/>
              <a:t>Document/Article</a:t>
            </a:r>
            <a:endParaRPr lang="en-US" sz="2400" dirty="0"/>
          </a:p>
        </p:txBody>
      </p:sp>
      <p:sp>
        <p:nvSpPr>
          <p:cNvPr id="26" name="TextBox 25"/>
          <p:cNvSpPr txBox="1"/>
          <p:nvPr/>
        </p:nvSpPr>
        <p:spPr>
          <a:xfrm>
            <a:off x="1013900" y="4343401"/>
            <a:ext cx="2652859" cy="461651"/>
          </a:xfrm>
          <a:prstGeom prst="rect">
            <a:avLst/>
          </a:prstGeom>
          <a:noFill/>
        </p:spPr>
        <p:txBody>
          <a:bodyPr wrap="none" lIns="91425" tIns="45713" rIns="91425" bIns="45713" rtlCol="0">
            <a:spAutoFit/>
          </a:bodyPr>
          <a:lstStyle/>
          <a:p>
            <a:pPr algn="ctr"/>
            <a:r>
              <a:rPr lang="en-US" sz="2400" dirty="0"/>
              <a:t>Market information </a:t>
            </a:r>
          </a:p>
        </p:txBody>
      </p:sp>
      <p:sp>
        <p:nvSpPr>
          <p:cNvPr id="27" name="Text Box 71"/>
          <p:cNvSpPr txBox="1">
            <a:spLocks noChangeArrowheads="1"/>
          </p:cNvSpPr>
          <p:nvPr/>
        </p:nvSpPr>
        <p:spPr bwMode="auto">
          <a:xfrm>
            <a:off x="5022948" y="4336555"/>
            <a:ext cx="1353063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1425" tIns="45713" rIns="91425" bIns="45713">
            <a:spAutoFit/>
          </a:bodyPr>
          <a:lstStyle/>
          <a:p>
            <a:r>
              <a:rPr lang="en-US" sz="2000" dirty="0"/>
              <a:t>Share Price</a:t>
            </a:r>
          </a:p>
          <a:p>
            <a:pPr algn="ctr"/>
            <a:r>
              <a:rPr lang="en-US" sz="2000" dirty="0"/>
              <a:t>“$ 24.50”</a:t>
            </a:r>
          </a:p>
        </p:txBody>
      </p:sp>
      <p:sp>
        <p:nvSpPr>
          <p:cNvPr id="28" name="Right Arrow 27"/>
          <p:cNvSpPr/>
          <p:nvPr/>
        </p:nvSpPr>
        <p:spPr>
          <a:xfrm>
            <a:off x="4191000" y="2606040"/>
            <a:ext cx="457200" cy="304800"/>
          </a:xfrm>
          <a:prstGeom prst="rightArrow">
            <a:avLst/>
          </a:prstGeom>
          <a:ln w="28575"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91425" tIns="45713" rIns="91425" bIns="45713" rtlCol="0" anchor="ctr"/>
          <a:lstStyle/>
          <a:p>
            <a:pPr algn="ctr"/>
            <a:endParaRPr lang="en-US"/>
          </a:p>
        </p:txBody>
      </p:sp>
      <p:sp>
        <p:nvSpPr>
          <p:cNvPr id="29" name="Right Arrow 28"/>
          <p:cNvSpPr/>
          <p:nvPr/>
        </p:nvSpPr>
        <p:spPr>
          <a:xfrm>
            <a:off x="4191000" y="4587240"/>
            <a:ext cx="457200" cy="304800"/>
          </a:xfrm>
          <a:prstGeom prst="rightArrow">
            <a:avLst/>
          </a:prstGeom>
          <a:ln w="28575"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91425" tIns="45713" rIns="91425" bIns="45713" rtlCol="0" anchor="ctr"/>
          <a:lstStyle/>
          <a:p>
            <a:pPr algn="ctr"/>
            <a:endParaRPr lang="en-US"/>
          </a:p>
        </p:txBody>
      </p:sp>
      <p:sp>
        <p:nvSpPr>
          <p:cNvPr id="30" name="TextBox 29"/>
          <p:cNvSpPr txBox="1"/>
          <p:nvPr/>
        </p:nvSpPr>
        <p:spPr>
          <a:xfrm>
            <a:off x="6858003" y="2340114"/>
            <a:ext cx="2142383" cy="830997"/>
          </a:xfrm>
          <a:prstGeom prst="rect">
            <a:avLst/>
          </a:prstGeom>
          <a:ln>
            <a:solidFill>
              <a:srgbClr val="FFFFFF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lIns="91425" tIns="45713" rIns="91425" bIns="45713" rtlCol="0">
            <a:spAutoFit/>
          </a:bodyPr>
          <a:lstStyle/>
          <a:p>
            <a:r>
              <a:rPr lang="en-US" sz="2400" dirty="0">
                <a:solidFill>
                  <a:schemeClr val="tx1"/>
                </a:solidFill>
                <a:cs typeface="Arial"/>
              </a:rPr>
              <a:t>Discrete Labels</a:t>
            </a:r>
          </a:p>
          <a:p>
            <a:r>
              <a:rPr lang="en-US" sz="2400" b="1" dirty="0">
                <a:solidFill>
                  <a:srgbClr val="C00000"/>
                </a:solidFill>
                <a:latin typeface="Comic Sans MS" pitchFamily="66" charset="0"/>
              </a:rPr>
              <a:t>Classification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6679714" y="4274404"/>
            <a:ext cx="2464286" cy="830997"/>
          </a:xfrm>
          <a:prstGeom prst="rect">
            <a:avLst/>
          </a:prstGeom>
          <a:ln>
            <a:solidFill>
              <a:srgbClr val="FFFFFF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lIns="91425" tIns="45713" rIns="91425" bIns="45713" rtlCol="0">
            <a:spAutoFit/>
          </a:bodyPr>
          <a:lstStyle/>
          <a:p>
            <a:pPr algn="ctr"/>
            <a:r>
              <a:rPr lang="en-US" sz="2400" dirty="0">
                <a:solidFill>
                  <a:srgbClr val="000000"/>
                </a:solidFill>
              </a:rPr>
              <a:t>Continuous Labels</a:t>
            </a:r>
          </a:p>
          <a:p>
            <a:pPr algn="ctr"/>
            <a:r>
              <a:rPr lang="en-US" sz="2400" b="1" dirty="0">
                <a:solidFill>
                  <a:srgbClr val="C00000"/>
                </a:solidFill>
                <a:latin typeface="Comic Sans MS" pitchFamily="66" charset="0"/>
              </a:rPr>
              <a:t>Regression</a:t>
            </a:r>
          </a:p>
        </p:txBody>
      </p:sp>
      <p:pic>
        <p:nvPicPr>
          <p:cNvPr id="32" name="Picture 31" descr="txp_fig"/>
          <p:cNvPicPr>
            <a:picLocks noChangeAspect="1"/>
          </p:cNvPicPr>
          <p:nvPr>
            <p:custDataLst>
              <p:tags r:id="rId2"/>
            </p:custDataLst>
          </p:nvPr>
        </p:nvPicPr>
        <p:blipFill rotWithShape="1">
          <a:blip r:embed="rId6" cstate="print"/>
          <a:srcRect l="21135" t="-11582" r="54726" b="-20855"/>
          <a:stretch/>
        </p:blipFill>
        <p:spPr bwMode="auto">
          <a:xfrm>
            <a:off x="2056742" y="1761318"/>
            <a:ext cx="991258" cy="348318"/>
          </a:xfrm>
          <a:prstGeom prst="rect">
            <a:avLst/>
          </a:prstGeom>
          <a:noFill/>
          <a:ln/>
          <a:effectLst/>
        </p:spPr>
      </p:pic>
      <p:pic>
        <p:nvPicPr>
          <p:cNvPr id="33" name="Picture 32" descr="txp_fig"/>
          <p:cNvPicPr>
            <a:picLocks noChangeAspect="1"/>
          </p:cNvPicPr>
          <p:nvPr>
            <p:custDataLst>
              <p:tags r:id="rId3"/>
            </p:custDataLst>
          </p:nvPr>
        </p:nvPicPr>
        <p:blipFill rotWithShape="1">
          <a:blip r:embed="rId6" cstate="print"/>
          <a:srcRect l="75998" t="-19936" r="2134" b="2521"/>
          <a:stretch/>
        </p:blipFill>
        <p:spPr bwMode="auto">
          <a:xfrm>
            <a:off x="5742853" y="1752600"/>
            <a:ext cx="886547" cy="304882"/>
          </a:xfrm>
          <a:prstGeom prst="rect">
            <a:avLst/>
          </a:prstGeom>
          <a:noFill/>
          <a:ln/>
          <a:effectLst/>
        </p:spPr>
      </p:pic>
      <p:pic>
        <p:nvPicPr>
          <p:cNvPr id="34" name="Picture 33" descr="txp_fig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0" cstate="print"/>
          <a:stretch>
            <a:fillRect/>
          </a:stretch>
        </p:blipFill>
        <p:spPr bwMode="auto">
          <a:xfrm>
            <a:off x="1981200" y="6446729"/>
            <a:ext cx="5406808" cy="258871"/>
          </a:xfrm>
          <a:prstGeom prst="rect">
            <a:avLst/>
          </a:prstGeom>
          <a:noFill/>
          <a:ln/>
          <a:effectLst/>
        </p:spPr>
      </p:pic>
    </p:spTree>
    <p:extLst>
      <p:ext uri="{BB962C8B-B14F-4D97-AF65-F5344CB8AC3E}">
        <p14:creationId xmlns:p14="http://schemas.microsoft.com/office/powerpoint/2010/main" val="353777024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31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ounded Rectangle 23"/>
          <p:cNvSpPr/>
          <p:nvPr/>
        </p:nvSpPr>
        <p:spPr>
          <a:xfrm>
            <a:off x="5257800" y="4191000"/>
            <a:ext cx="3048000" cy="2438400"/>
          </a:xfrm>
          <a:prstGeom prst="roundRect">
            <a:avLst>
              <a:gd name="adj" fmla="val 4021"/>
            </a:avLst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ounded Rectangle 22"/>
          <p:cNvSpPr/>
          <p:nvPr/>
        </p:nvSpPr>
        <p:spPr>
          <a:xfrm>
            <a:off x="304800" y="5029200"/>
            <a:ext cx="4800600" cy="1676400"/>
          </a:xfrm>
          <a:prstGeom prst="roundRect">
            <a:avLst>
              <a:gd name="adj" fmla="val 4021"/>
            </a:avLst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ounded Rectangle 21"/>
          <p:cNvSpPr/>
          <p:nvPr/>
        </p:nvSpPr>
        <p:spPr>
          <a:xfrm>
            <a:off x="228600" y="1371600"/>
            <a:ext cx="4343400" cy="3505200"/>
          </a:xfrm>
          <a:prstGeom prst="roundRect">
            <a:avLst>
              <a:gd name="adj" fmla="val 4021"/>
            </a:avLst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Classification or Regression?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8D0CB8-6FBF-4962-B578-A320F47C1A78}" type="slidenum">
              <a:rPr lang="en-US" smtClean="0"/>
              <a:pPr/>
              <a:t>29</a:t>
            </a:fld>
            <a:endParaRPr lang="en-US"/>
          </a:p>
        </p:txBody>
      </p:sp>
      <p:sp>
        <p:nvSpPr>
          <p:cNvPr id="5" name="Right Arrow 4"/>
          <p:cNvSpPr/>
          <p:nvPr/>
        </p:nvSpPr>
        <p:spPr>
          <a:xfrm>
            <a:off x="2286000" y="2971800"/>
            <a:ext cx="457200" cy="304800"/>
          </a:xfrm>
          <a:prstGeom prst="rightArrow">
            <a:avLst/>
          </a:prstGeom>
          <a:ln w="28575"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1524000"/>
            <a:ext cx="1626719" cy="15189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19" descr="Blood smear in which the red cells show variation in size and shape typical of sickle cell anemia. …"/>
          <p:cNvPicPr>
            <a:picLocks noChangeAspect="1" noChangeArrowheads="1"/>
          </p:cNvPicPr>
          <p:nvPr/>
        </p:nvPicPr>
        <p:blipFill>
          <a:blip r:embed="rId3" cstate="print"/>
          <a:srcRect l="10280" t="19600" r="64487" b="48219"/>
          <a:stretch>
            <a:fillRect/>
          </a:stretch>
        </p:blipFill>
        <p:spPr bwMode="auto">
          <a:xfrm flipH="1">
            <a:off x="457200" y="3200400"/>
            <a:ext cx="1600200" cy="15409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2971800" y="2819400"/>
            <a:ext cx="120520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/>
              <a:t>“</a:t>
            </a:r>
            <a:r>
              <a:rPr lang="en-US" sz="2000" dirty="0" smtClean="0"/>
              <a:t>Anemic”</a:t>
            </a:r>
            <a:endParaRPr lang="en-US" sz="2000" dirty="0" smtClean="0"/>
          </a:p>
          <a:p>
            <a:r>
              <a:rPr lang="en-US" sz="2000" dirty="0" smtClean="0"/>
              <a:t>“</a:t>
            </a:r>
            <a:r>
              <a:rPr lang="en-US" sz="2000" dirty="0" smtClean="0"/>
              <a:t>Healthy”</a:t>
            </a:r>
            <a:endParaRPr lang="en-US" sz="2000" dirty="0"/>
          </a:p>
        </p:txBody>
      </p:sp>
      <p:pic>
        <p:nvPicPr>
          <p:cNvPr id="10" name="Picture 10"/>
          <p:cNvPicPr>
            <a:picLocks noChangeAspect="1" noChangeArrowheads="1"/>
          </p:cNvPicPr>
          <p:nvPr/>
        </p:nvPicPr>
        <p:blipFill rotWithShape="1">
          <a:blip r:embed="rId4" cstate="print"/>
          <a:srcRect l="18879" t="45714" r="44601" b="42627"/>
          <a:stretch/>
        </p:blipFill>
        <p:spPr bwMode="auto">
          <a:xfrm>
            <a:off x="369889" y="5257800"/>
            <a:ext cx="4574313" cy="10952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3" name="TextBox 12"/>
          <p:cNvSpPr txBox="1"/>
          <p:nvPr/>
        </p:nvSpPr>
        <p:spPr>
          <a:xfrm>
            <a:off x="2362200" y="1809690"/>
            <a:ext cx="210952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/>
              <a:t>Medical Diagnosis</a:t>
            </a:r>
            <a:endParaRPr lang="en-US" sz="2000" b="1" dirty="0"/>
          </a:p>
        </p:txBody>
      </p:sp>
      <p:sp>
        <p:nvSpPr>
          <p:cNvPr id="14" name="TextBox 13"/>
          <p:cNvSpPr txBox="1"/>
          <p:nvPr/>
        </p:nvSpPr>
        <p:spPr>
          <a:xfrm>
            <a:off x="1388404" y="6305490"/>
            <a:ext cx="226919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rgbClr val="0000FF"/>
                </a:solidFill>
              </a:rPr>
              <a:t>Weather prediction</a:t>
            </a:r>
            <a:endParaRPr lang="en-US" sz="2000" b="1" dirty="0">
              <a:solidFill>
                <a:srgbClr val="0000FF"/>
              </a:solidFill>
            </a:endParaRPr>
          </a:p>
        </p:txBody>
      </p:sp>
      <p:grpSp>
        <p:nvGrpSpPr>
          <p:cNvPr id="16" name="Group 15"/>
          <p:cNvGrpSpPr/>
          <p:nvPr/>
        </p:nvGrpSpPr>
        <p:grpSpPr>
          <a:xfrm>
            <a:off x="4953000" y="1447800"/>
            <a:ext cx="3962400" cy="2590800"/>
            <a:chOff x="2819400" y="4419600"/>
            <a:chExt cx="4419600" cy="2400300"/>
          </a:xfrm>
        </p:grpSpPr>
        <p:pic>
          <p:nvPicPr>
            <p:cNvPr id="17" name="Picture 3" descr="Pyramid oil spill"/>
            <p:cNvPicPr>
              <a:picLocks noChangeAspect="1" noChangeArrowheads="1"/>
            </p:cNvPicPr>
            <p:nvPr/>
          </p:nvPicPr>
          <p:blipFill>
            <a:blip r:embed="rId5" cstate="print"/>
            <a:srcRect l="7784" r="12973" b="6906"/>
            <a:stretch>
              <a:fillRect/>
            </a:stretch>
          </p:blipFill>
          <p:spPr bwMode="auto">
            <a:xfrm>
              <a:off x="2819400" y="4419600"/>
              <a:ext cx="4267200" cy="24003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8" name="Freeform 19"/>
            <p:cNvSpPr>
              <a:spLocks/>
            </p:cNvSpPr>
            <p:nvPr/>
          </p:nvSpPr>
          <p:spPr bwMode="auto">
            <a:xfrm>
              <a:off x="2819400" y="4474952"/>
              <a:ext cx="4419600" cy="2176463"/>
            </a:xfrm>
            <a:custGeom>
              <a:avLst/>
              <a:gdLst/>
              <a:ahLst/>
              <a:cxnLst>
                <a:cxn ang="0">
                  <a:pos x="1766" y="16"/>
                </a:cxn>
                <a:cxn ang="0">
                  <a:pos x="2083" y="9"/>
                </a:cxn>
                <a:cxn ang="0">
                  <a:pos x="2137" y="68"/>
                </a:cxn>
                <a:cxn ang="0">
                  <a:pos x="2112" y="157"/>
                </a:cxn>
                <a:cxn ang="0">
                  <a:pos x="1923" y="169"/>
                </a:cxn>
                <a:cxn ang="0">
                  <a:pos x="1723" y="203"/>
                </a:cxn>
                <a:cxn ang="0">
                  <a:pos x="1758" y="262"/>
                </a:cxn>
                <a:cxn ang="0">
                  <a:pos x="1959" y="248"/>
                </a:cxn>
                <a:cxn ang="0">
                  <a:pos x="2108" y="300"/>
                </a:cxn>
                <a:cxn ang="0">
                  <a:pos x="1932" y="346"/>
                </a:cxn>
                <a:cxn ang="0">
                  <a:pos x="1421" y="369"/>
                </a:cxn>
                <a:cxn ang="0">
                  <a:pos x="1248" y="440"/>
                </a:cxn>
                <a:cxn ang="0">
                  <a:pos x="1305" y="511"/>
                </a:cxn>
                <a:cxn ang="0">
                  <a:pos x="1766" y="511"/>
                </a:cxn>
                <a:cxn ang="0">
                  <a:pos x="1603" y="645"/>
                </a:cxn>
                <a:cxn ang="0">
                  <a:pos x="1133" y="652"/>
                </a:cxn>
                <a:cxn ang="0">
                  <a:pos x="1055" y="749"/>
                </a:cxn>
                <a:cxn ang="0">
                  <a:pos x="1133" y="794"/>
                </a:cxn>
                <a:cxn ang="0">
                  <a:pos x="1552" y="802"/>
                </a:cxn>
                <a:cxn ang="0">
                  <a:pos x="1636" y="919"/>
                </a:cxn>
                <a:cxn ang="0">
                  <a:pos x="1421" y="1006"/>
                </a:cxn>
                <a:cxn ang="0">
                  <a:pos x="212" y="935"/>
                </a:cxn>
                <a:cxn ang="0">
                  <a:pos x="153" y="1006"/>
                </a:cxn>
                <a:cxn ang="0">
                  <a:pos x="326" y="1076"/>
                </a:cxn>
                <a:cxn ang="0">
                  <a:pos x="787" y="1148"/>
                </a:cxn>
                <a:cxn ang="0">
                  <a:pos x="1421" y="1148"/>
                </a:cxn>
                <a:cxn ang="0">
                  <a:pos x="1882" y="1218"/>
                </a:cxn>
                <a:cxn ang="0">
                  <a:pos x="2055" y="1218"/>
                </a:cxn>
                <a:cxn ang="0">
                  <a:pos x="2055" y="1359"/>
                </a:cxn>
                <a:cxn ang="0">
                  <a:pos x="845" y="1289"/>
                </a:cxn>
              </a:cxnLst>
              <a:rect l="0" t="0" r="r" b="b"/>
              <a:pathLst>
                <a:path w="2256" h="1371">
                  <a:moveTo>
                    <a:pt x="1766" y="16"/>
                  </a:moveTo>
                  <a:cubicBezTo>
                    <a:pt x="1819" y="15"/>
                    <a:pt x="2021" y="0"/>
                    <a:pt x="2083" y="9"/>
                  </a:cubicBezTo>
                  <a:cubicBezTo>
                    <a:pt x="2145" y="18"/>
                    <a:pt x="2132" y="43"/>
                    <a:pt x="2137" y="68"/>
                  </a:cubicBezTo>
                  <a:cubicBezTo>
                    <a:pt x="2142" y="93"/>
                    <a:pt x="2148" y="140"/>
                    <a:pt x="2112" y="157"/>
                  </a:cubicBezTo>
                  <a:cubicBezTo>
                    <a:pt x="2076" y="174"/>
                    <a:pt x="1988" y="161"/>
                    <a:pt x="1923" y="169"/>
                  </a:cubicBezTo>
                  <a:cubicBezTo>
                    <a:pt x="1858" y="177"/>
                    <a:pt x="1751" y="188"/>
                    <a:pt x="1723" y="203"/>
                  </a:cubicBezTo>
                  <a:cubicBezTo>
                    <a:pt x="1695" y="218"/>
                    <a:pt x="1719" y="254"/>
                    <a:pt x="1758" y="262"/>
                  </a:cubicBezTo>
                  <a:cubicBezTo>
                    <a:pt x="1797" y="270"/>
                    <a:pt x="1901" y="242"/>
                    <a:pt x="1959" y="248"/>
                  </a:cubicBezTo>
                  <a:cubicBezTo>
                    <a:pt x="2017" y="254"/>
                    <a:pt x="2112" y="284"/>
                    <a:pt x="2108" y="300"/>
                  </a:cubicBezTo>
                  <a:cubicBezTo>
                    <a:pt x="2104" y="316"/>
                    <a:pt x="2046" y="335"/>
                    <a:pt x="1932" y="346"/>
                  </a:cubicBezTo>
                  <a:cubicBezTo>
                    <a:pt x="1818" y="357"/>
                    <a:pt x="1535" y="354"/>
                    <a:pt x="1421" y="369"/>
                  </a:cubicBezTo>
                  <a:cubicBezTo>
                    <a:pt x="1307" y="385"/>
                    <a:pt x="1268" y="417"/>
                    <a:pt x="1248" y="440"/>
                  </a:cubicBezTo>
                  <a:cubicBezTo>
                    <a:pt x="1229" y="464"/>
                    <a:pt x="1219" y="499"/>
                    <a:pt x="1305" y="511"/>
                  </a:cubicBezTo>
                  <a:cubicBezTo>
                    <a:pt x="1392" y="522"/>
                    <a:pt x="1716" y="488"/>
                    <a:pt x="1766" y="511"/>
                  </a:cubicBezTo>
                  <a:cubicBezTo>
                    <a:pt x="1816" y="533"/>
                    <a:pt x="1709" y="622"/>
                    <a:pt x="1603" y="645"/>
                  </a:cubicBezTo>
                  <a:cubicBezTo>
                    <a:pt x="1498" y="669"/>
                    <a:pt x="1224" y="635"/>
                    <a:pt x="1133" y="652"/>
                  </a:cubicBezTo>
                  <a:cubicBezTo>
                    <a:pt x="1042" y="669"/>
                    <a:pt x="1055" y="725"/>
                    <a:pt x="1055" y="749"/>
                  </a:cubicBezTo>
                  <a:cubicBezTo>
                    <a:pt x="1055" y="773"/>
                    <a:pt x="1050" y="785"/>
                    <a:pt x="1133" y="794"/>
                  </a:cubicBezTo>
                  <a:cubicBezTo>
                    <a:pt x="1216" y="803"/>
                    <a:pt x="1468" y="782"/>
                    <a:pt x="1552" y="802"/>
                  </a:cubicBezTo>
                  <a:cubicBezTo>
                    <a:pt x="1636" y="823"/>
                    <a:pt x="1657" y="884"/>
                    <a:pt x="1636" y="919"/>
                  </a:cubicBezTo>
                  <a:cubicBezTo>
                    <a:pt x="1614" y="953"/>
                    <a:pt x="1658" y="1004"/>
                    <a:pt x="1421" y="1006"/>
                  </a:cubicBezTo>
                  <a:cubicBezTo>
                    <a:pt x="1184" y="1008"/>
                    <a:pt x="422" y="935"/>
                    <a:pt x="212" y="935"/>
                  </a:cubicBezTo>
                  <a:cubicBezTo>
                    <a:pt x="0" y="935"/>
                    <a:pt x="134" y="982"/>
                    <a:pt x="153" y="1006"/>
                  </a:cubicBezTo>
                  <a:cubicBezTo>
                    <a:pt x="173" y="1029"/>
                    <a:pt x="221" y="1053"/>
                    <a:pt x="326" y="1076"/>
                  </a:cubicBezTo>
                  <a:cubicBezTo>
                    <a:pt x="432" y="1100"/>
                    <a:pt x="605" y="1135"/>
                    <a:pt x="787" y="1148"/>
                  </a:cubicBezTo>
                  <a:cubicBezTo>
                    <a:pt x="970" y="1159"/>
                    <a:pt x="1238" y="1135"/>
                    <a:pt x="1421" y="1148"/>
                  </a:cubicBezTo>
                  <a:cubicBezTo>
                    <a:pt x="1603" y="1159"/>
                    <a:pt x="1776" y="1206"/>
                    <a:pt x="1882" y="1218"/>
                  </a:cubicBezTo>
                  <a:cubicBezTo>
                    <a:pt x="1987" y="1230"/>
                    <a:pt x="2026" y="1195"/>
                    <a:pt x="2055" y="1218"/>
                  </a:cubicBezTo>
                  <a:cubicBezTo>
                    <a:pt x="2083" y="1242"/>
                    <a:pt x="2256" y="1347"/>
                    <a:pt x="2055" y="1359"/>
                  </a:cubicBezTo>
                  <a:cubicBezTo>
                    <a:pt x="1853" y="1371"/>
                    <a:pt x="1018" y="1277"/>
                    <a:pt x="845" y="1289"/>
                  </a:cubicBezTo>
                </a:path>
              </a:pathLst>
            </a:custGeom>
            <a:noFill/>
            <a:ln w="28575" cap="rnd" cmpd="sng">
              <a:solidFill>
                <a:srgbClr val="FFFF00"/>
              </a:solidFill>
              <a:prstDash val="sysDot"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pic>
          <p:nvPicPr>
            <p:cNvPr id="19" name="Picture 6" descr="MCj02956290000[1]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4068763" y="5903913"/>
              <a:ext cx="427037" cy="7445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pic>
        <p:nvPicPr>
          <p:cNvPr id="20" name="Picture 1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383320" y="4276511"/>
            <a:ext cx="2819400" cy="2289018"/>
          </a:xfrm>
          <a:prstGeom prst="rect">
            <a:avLst/>
          </a:prstGeom>
        </p:spPr>
      </p:pic>
      <p:sp>
        <p:nvSpPr>
          <p:cNvPr id="21" name="TextBox 20"/>
          <p:cNvSpPr txBox="1"/>
          <p:nvPr/>
        </p:nvSpPr>
        <p:spPr>
          <a:xfrm>
            <a:off x="4953000" y="1447800"/>
            <a:ext cx="293256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rgbClr val="FFFF00"/>
                </a:solidFill>
              </a:rPr>
              <a:t>Estimating Environmental </a:t>
            </a:r>
          </a:p>
          <a:p>
            <a:r>
              <a:rPr lang="en-US" sz="2000" b="1" dirty="0" smtClean="0">
                <a:solidFill>
                  <a:srgbClr val="FFFF00"/>
                </a:solidFill>
              </a:rPr>
              <a:t>Contamination</a:t>
            </a:r>
            <a:endParaRPr lang="en-US" sz="2000" b="1" dirty="0">
              <a:solidFill>
                <a:srgbClr val="FFFF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410200" y="5181600"/>
            <a:ext cx="2774392" cy="400110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rgbClr val="FF0000"/>
                </a:solidFill>
              </a:rPr>
              <a:t>Handwriting recognition</a:t>
            </a:r>
            <a:endParaRPr lang="en-US" sz="20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30975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3" grpId="0" animBg="1"/>
      <p:bldP spid="14" grpId="0"/>
      <p:bldP spid="21" grpId="0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Logistics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47800"/>
            <a:ext cx="8686800" cy="452596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400" dirty="0" smtClean="0"/>
              <a:t>Lectures</a:t>
            </a:r>
            <a:r>
              <a:rPr lang="en-US" sz="2400" dirty="0"/>
              <a:t>:	      </a:t>
            </a:r>
            <a:r>
              <a:rPr lang="en-US" sz="2400" dirty="0" smtClean="0"/>
              <a:t>Tues</a:t>
            </a:r>
            <a:r>
              <a:rPr lang="en-US" sz="2400" dirty="0" smtClean="0"/>
              <a:t>, Thurs   </a:t>
            </a:r>
            <a:r>
              <a:rPr lang="en-US" sz="2400" dirty="0" smtClean="0"/>
              <a:t>12</a:t>
            </a:r>
            <a:r>
              <a:rPr lang="en-US" sz="2400" dirty="0" smtClean="0"/>
              <a:t>:</a:t>
            </a:r>
            <a:r>
              <a:rPr lang="en-US" sz="2400" dirty="0"/>
              <a:t>00</a:t>
            </a:r>
            <a:r>
              <a:rPr lang="en-US" sz="2400" dirty="0" smtClean="0"/>
              <a:t>-1:</a:t>
            </a:r>
            <a:r>
              <a:rPr lang="en-US" sz="2400" dirty="0"/>
              <a:t>20 pm  </a:t>
            </a:r>
            <a:r>
              <a:rPr lang="en-US" sz="2400" dirty="0" smtClean="0"/>
              <a:t>GHC 4303</a:t>
            </a:r>
            <a:endParaRPr lang="en-US" sz="2400" dirty="0"/>
          </a:p>
          <a:p>
            <a:pPr marL="0" indent="0">
              <a:buNone/>
            </a:pPr>
            <a:r>
              <a:rPr lang="en-US" sz="2400" dirty="0"/>
              <a:t>Recitations:           </a:t>
            </a:r>
            <a:r>
              <a:rPr lang="en-US" sz="2400" dirty="0" smtClean="0"/>
              <a:t>Wed	    6:30-7:30 pm   GHC 4303</a:t>
            </a:r>
            <a:endParaRPr lang="en-US" sz="2400" dirty="0"/>
          </a:p>
          <a:p>
            <a:pPr marL="0" indent="0">
              <a:buNone/>
            </a:pPr>
            <a:r>
              <a:rPr lang="en-US" sz="2400" dirty="0"/>
              <a:t>Office hours:	      </a:t>
            </a:r>
            <a:r>
              <a:rPr lang="en-US" sz="2400" dirty="0" smtClean="0"/>
              <a:t>Barnabas (Tues), Aarti (Thurs) </a:t>
            </a:r>
            <a:r>
              <a:rPr lang="en-US" sz="2400" dirty="0"/>
              <a:t>after </a:t>
            </a:r>
            <a:r>
              <a:rPr lang="en-US" sz="2400" dirty="0" smtClean="0"/>
              <a:t>class outside 		      classroom</a:t>
            </a:r>
            <a:endParaRPr lang="en-US" sz="2400" dirty="0"/>
          </a:p>
          <a:p>
            <a:pPr marL="0" indent="0">
              <a:buNone/>
            </a:pPr>
            <a:r>
              <a:rPr lang="en-US" sz="2400" dirty="0"/>
              <a:t>		</a:t>
            </a:r>
            <a:r>
              <a:rPr lang="en-US" sz="2400" dirty="0" smtClean="0"/>
              <a:t>      </a:t>
            </a:r>
            <a:r>
              <a:rPr lang="en-US" sz="2400" dirty="0" err="1" smtClean="0"/>
              <a:t>Yining</a:t>
            </a:r>
            <a:r>
              <a:rPr lang="en-US" sz="2400" dirty="0" smtClean="0"/>
              <a:t> (Mon 2:30-3:30 pm outside GHC 8021)</a:t>
            </a:r>
          </a:p>
          <a:p>
            <a:pPr marL="0" indent="0">
              <a:buNone/>
            </a:pPr>
            <a:r>
              <a:rPr lang="en-US" sz="2400" dirty="0"/>
              <a:t>	</a:t>
            </a:r>
            <a:r>
              <a:rPr lang="en-US" sz="2400" dirty="0" smtClean="0"/>
              <a:t>	      </a:t>
            </a:r>
            <a:r>
              <a:rPr lang="en-US" sz="2400" dirty="0" smtClean="0"/>
              <a:t>Kirstin (Fri 4-5 pm outside GHC 8011) </a:t>
            </a:r>
          </a:p>
          <a:p>
            <a:pPr marL="0" indent="0">
              <a:buNone/>
            </a:pPr>
            <a:endParaRPr lang="en-US" sz="2400" dirty="0"/>
          </a:p>
          <a:p>
            <a:pPr marL="0" indent="0">
              <a:buNone/>
            </a:pPr>
            <a:r>
              <a:rPr lang="en-US" sz="2400" dirty="0"/>
              <a:t>Piazza:		      course webpage, slides, videos, announcements, 		      policies, office hours, </a:t>
            </a:r>
            <a:r>
              <a:rPr lang="en-US" sz="2400" dirty="0" smtClean="0"/>
              <a:t>HWs</a:t>
            </a:r>
            <a:r>
              <a:rPr lang="en-US" sz="2400" dirty="0"/>
              <a:t>, projects, </a:t>
            </a:r>
            <a:r>
              <a:rPr lang="en-US" sz="2400" dirty="0" smtClean="0"/>
              <a:t>solutions, …</a:t>
            </a:r>
          </a:p>
          <a:p>
            <a:pPr marL="0" indent="0">
              <a:buNone/>
            </a:pPr>
            <a:r>
              <a:rPr lang="en-US" sz="2400" dirty="0" smtClean="0"/>
              <a:t>                                discussion forum </a:t>
            </a:r>
            <a:r>
              <a:rPr lang="en-US" sz="2400" u="sng" dirty="0" smtClean="0"/>
              <a:t>for students </a:t>
            </a:r>
          </a:p>
          <a:p>
            <a:pPr marL="0" indent="0">
              <a:buNone/>
            </a:pPr>
            <a:r>
              <a:rPr lang="en-US" sz="2400" dirty="0"/>
              <a:t>https://</a:t>
            </a:r>
            <a:r>
              <a:rPr lang="en-US" sz="2400" dirty="0" err="1"/>
              <a:t>piazza.com</a:t>
            </a:r>
            <a:r>
              <a:rPr lang="en-US" sz="2400" dirty="0"/>
              <a:t>/</a:t>
            </a:r>
            <a:r>
              <a:rPr lang="en-US" sz="2400" dirty="0" err="1"/>
              <a:t>cmu</a:t>
            </a:r>
            <a:r>
              <a:rPr lang="en-US" sz="2400" dirty="0"/>
              <a:t>/spring2016/10401/home</a:t>
            </a:r>
            <a:endParaRPr lang="en-US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8D0CB8-6FBF-4962-B578-A320F47C1A78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638683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Unsupervised Learning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8D0CB8-6FBF-4962-B578-A320F47C1A78}" type="slidenum">
              <a:rPr lang="en-US" smtClean="0"/>
              <a:pPr/>
              <a:t>30</a:t>
            </a:fld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914400" y="1676400"/>
            <a:ext cx="5094664" cy="461665"/>
          </a:xfrm>
          <a:prstGeom prst="rect">
            <a:avLst/>
          </a:prstGeom>
        </p:spPr>
        <p:txBody>
          <a:bodyPr wrap="none" lIns="91425" tIns="45713" rIns="91425" bIns="45713">
            <a:spAutoFit/>
          </a:bodyPr>
          <a:lstStyle/>
          <a:p>
            <a:r>
              <a:rPr lang="en-US" sz="2400" b="1" dirty="0">
                <a:solidFill>
                  <a:srgbClr val="C00000"/>
                </a:solidFill>
                <a:latin typeface="Comic Sans MS" pitchFamily="66" charset="0"/>
              </a:rPr>
              <a:t>Aka “learning without a teacher”</a:t>
            </a:r>
          </a:p>
        </p:txBody>
      </p:sp>
      <p:pic>
        <p:nvPicPr>
          <p:cNvPr id="17" name="Picture 16" descr="txp_fig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 cstate="print"/>
          <a:stretch>
            <a:fillRect/>
          </a:stretch>
        </p:blipFill>
        <p:spPr bwMode="auto">
          <a:xfrm>
            <a:off x="3466110" y="5838740"/>
            <a:ext cx="3293650" cy="260356"/>
          </a:xfrm>
          <a:prstGeom prst="rect">
            <a:avLst/>
          </a:prstGeom>
          <a:noFill/>
          <a:ln/>
          <a:effectLst/>
        </p:spPr>
      </p:pic>
      <p:sp>
        <p:nvSpPr>
          <p:cNvPr id="9" name="Text Box 13"/>
          <p:cNvSpPr txBox="1">
            <a:spLocks noChangeArrowheads="1"/>
          </p:cNvSpPr>
          <p:nvPr/>
        </p:nvSpPr>
        <p:spPr bwMode="auto">
          <a:xfrm>
            <a:off x="2209803" y="5701442"/>
            <a:ext cx="1142999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1425" tIns="45713" rIns="91425" bIns="45713">
            <a:spAutoFit/>
          </a:bodyPr>
          <a:lstStyle/>
          <a:p>
            <a:pPr marL="457130" indent="-457130">
              <a:tabLst>
                <a:tab pos="4914147" algn="l"/>
              </a:tabLst>
            </a:pPr>
            <a:r>
              <a:rPr lang="en-US" sz="2400" b="1" dirty="0">
                <a:solidFill>
                  <a:srgbClr val="C00000"/>
                </a:solidFill>
                <a:latin typeface="Comic Sans MS" pitchFamily="66" charset="0"/>
              </a:rPr>
              <a:t>Task:</a:t>
            </a:r>
            <a:endParaRPr lang="en-US" sz="2400" dirty="0">
              <a:solidFill>
                <a:srgbClr val="C00000"/>
              </a:solidFill>
              <a:latin typeface="Comic Sans MS" pitchFamily="66" charset="0"/>
            </a:endParaRPr>
          </a:p>
        </p:txBody>
      </p:sp>
      <p:sp>
        <p:nvSpPr>
          <p:cNvPr id="12" name="Rounded Rectangle 11"/>
          <p:cNvSpPr/>
          <p:nvPr/>
        </p:nvSpPr>
        <p:spPr>
          <a:xfrm>
            <a:off x="2133600" y="5638801"/>
            <a:ext cx="5105400" cy="609600"/>
          </a:xfrm>
          <a:prstGeom prst="round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5" tIns="45713" rIns="91425" bIns="45713" rtlCol="0" anchor="ctr"/>
          <a:lstStyle/>
          <a:p>
            <a:pPr algn="ctr"/>
            <a:endParaRPr lang="en-US"/>
          </a:p>
        </p:txBody>
      </p:sp>
      <p:pic>
        <p:nvPicPr>
          <p:cNvPr id="13" name="Picture 74" descr="webpages"/>
          <p:cNvPicPr>
            <a:picLocks noChangeAspect="1" noChangeArrowheads="1"/>
          </p:cNvPicPr>
          <p:nvPr/>
        </p:nvPicPr>
        <p:blipFill>
          <a:blip r:embed="rId5" cstate="print">
            <a:duotone>
              <a:schemeClr val="bg2">
                <a:shade val="45000"/>
                <a:satMod val="135000"/>
              </a:schemeClr>
              <a:prstClr val="white"/>
            </a:duotone>
          </a:blip>
          <a:srcRect t="19646" b="43373"/>
          <a:stretch>
            <a:fillRect/>
          </a:stretch>
        </p:blipFill>
        <p:spPr bwMode="auto">
          <a:xfrm>
            <a:off x="990601" y="2895600"/>
            <a:ext cx="3733800" cy="1539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TextBox 13"/>
          <p:cNvSpPr txBox="1"/>
          <p:nvPr/>
        </p:nvSpPr>
        <p:spPr>
          <a:xfrm>
            <a:off x="1447800" y="3439775"/>
            <a:ext cx="2421576" cy="461651"/>
          </a:xfrm>
          <a:prstGeom prst="rect">
            <a:avLst/>
          </a:prstGeom>
          <a:solidFill>
            <a:schemeClr val="bg1"/>
          </a:solidFill>
        </p:spPr>
        <p:txBody>
          <a:bodyPr wrap="none" lIns="91425" tIns="45713" rIns="91425" bIns="45713" rtlCol="0">
            <a:spAutoFit/>
          </a:bodyPr>
          <a:lstStyle/>
          <a:p>
            <a:r>
              <a:rPr lang="en-US" sz="2400" dirty="0" smtClean="0"/>
              <a:t>Document/Article</a:t>
            </a:r>
            <a:endParaRPr lang="en-US" sz="2400" dirty="0"/>
          </a:p>
        </p:txBody>
      </p:sp>
      <p:sp>
        <p:nvSpPr>
          <p:cNvPr id="15" name="Right Arrow 14"/>
          <p:cNvSpPr/>
          <p:nvPr/>
        </p:nvSpPr>
        <p:spPr>
          <a:xfrm>
            <a:off x="5029200" y="3505201"/>
            <a:ext cx="457200" cy="304800"/>
          </a:xfrm>
          <a:prstGeom prst="rightArrow">
            <a:avLst/>
          </a:prstGeom>
          <a:ln w="28575"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91425" tIns="45713" rIns="91425" bIns="45713" rtlCol="0" anchor="ctr"/>
          <a:lstStyle/>
          <a:p>
            <a:pPr algn="ctr"/>
            <a:endParaRPr lang="en-US"/>
          </a:p>
        </p:txBody>
      </p:sp>
      <p:sp>
        <p:nvSpPr>
          <p:cNvPr id="16" name="TextBox 15"/>
          <p:cNvSpPr txBox="1"/>
          <p:nvPr/>
        </p:nvSpPr>
        <p:spPr>
          <a:xfrm>
            <a:off x="5774426" y="3352802"/>
            <a:ext cx="2973058" cy="830997"/>
          </a:xfrm>
          <a:prstGeom prst="rect">
            <a:avLst/>
          </a:prstGeom>
          <a:noFill/>
        </p:spPr>
        <p:txBody>
          <a:bodyPr wrap="none" lIns="91425" tIns="45713" rIns="91425" bIns="45713" rtlCol="0">
            <a:spAutoFit/>
          </a:bodyPr>
          <a:lstStyle/>
          <a:p>
            <a:pPr algn="ctr"/>
            <a:r>
              <a:rPr lang="en-US" sz="2400" dirty="0"/>
              <a:t>Word distribution</a:t>
            </a:r>
          </a:p>
          <a:p>
            <a:pPr algn="ctr"/>
            <a:r>
              <a:rPr lang="en-US" sz="2400" dirty="0"/>
              <a:t>(Probability of a word)</a:t>
            </a:r>
          </a:p>
        </p:txBody>
      </p:sp>
      <p:sp>
        <p:nvSpPr>
          <p:cNvPr id="18" name="TextBox 23"/>
          <p:cNvSpPr txBox="1">
            <a:spLocks noChangeArrowheads="1"/>
          </p:cNvSpPr>
          <p:nvPr/>
        </p:nvSpPr>
        <p:spPr bwMode="auto">
          <a:xfrm>
            <a:off x="1800287" y="2349840"/>
            <a:ext cx="868867" cy="4616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425" tIns="45713" rIns="91425" bIns="45713">
            <a:spAutoFit/>
          </a:bodyPr>
          <a:lstStyle/>
          <a:p>
            <a:r>
              <a:rPr lang="en-US" sz="2400" b="1" dirty="0" smtClean="0"/>
              <a:t>Input</a:t>
            </a:r>
            <a:endParaRPr lang="en-US" sz="2400" dirty="0"/>
          </a:p>
        </p:txBody>
      </p:sp>
      <p:pic>
        <p:nvPicPr>
          <p:cNvPr id="19" name="Picture 18" descr="txp_fig"/>
          <p:cNvPicPr>
            <a:picLocks noChangeAspect="1"/>
          </p:cNvPicPr>
          <p:nvPr>
            <p:custDataLst>
              <p:tags r:id="rId2"/>
            </p:custDataLst>
          </p:nvPr>
        </p:nvPicPr>
        <p:blipFill rotWithShape="1">
          <a:blip r:embed="rId6" cstate="print"/>
          <a:srcRect l="21135" t="-11582" r="54726" b="-20855"/>
          <a:stretch/>
        </p:blipFill>
        <p:spPr bwMode="auto">
          <a:xfrm>
            <a:off x="2590142" y="2471082"/>
            <a:ext cx="991258" cy="348318"/>
          </a:xfrm>
          <a:prstGeom prst="rect">
            <a:avLst/>
          </a:prstGeom>
          <a:noFill/>
          <a:ln/>
          <a:effectLst/>
        </p:spPr>
      </p:pic>
    </p:spTree>
    <p:extLst>
      <p:ext uri="{BB962C8B-B14F-4D97-AF65-F5344CB8AC3E}">
        <p14:creationId xmlns:p14="http://schemas.microsoft.com/office/powerpoint/2010/main" val="228875190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Unsupervised Learning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47803"/>
            <a:ext cx="8229600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2400" b="1" dirty="0">
                <a:solidFill>
                  <a:srgbClr val="A60101"/>
                </a:solidFill>
                <a:latin typeface="Comic Sans MS"/>
                <a:cs typeface="Comic Sans MS"/>
              </a:rPr>
              <a:t>Density/Distribution Estimation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8D0CB8-6FBF-4962-B578-A320F47C1A78}" type="slidenum">
              <a:rPr lang="en-US" smtClean="0"/>
              <a:pPr/>
              <a:t>31</a:t>
            </a:fld>
            <a:endParaRPr lang="en-US"/>
          </a:p>
        </p:txBody>
      </p:sp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" y="2362200"/>
            <a:ext cx="4878986" cy="3330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1981200" y="5867400"/>
            <a:ext cx="218766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/>
              <a:t>Population density</a:t>
            </a:r>
            <a:endParaRPr lang="en-US" sz="2000" dirty="0"/>
          </a:p>
        </p:txBody>
      </p:sp>
      <p:sp>
        <p:nvSpPr>
          <p:cNvPr id="7" name="TextBox 6"/>
          <p:cNvSpPr txBox="1"/>
          <p:nvPr/>
        </p:nvSpPr>
        <p:spPr>
          <a:xfrm>
            <a:off x="6599544" y="4857690"/>
            <a:ext cx="155385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/>
              <a:t>Bias of a coin</a:t>
            </a:r>
            <a:endParaRPr lang="en-US" sz="2000" dirty="0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 cstate="print"/>
          <a:srcRect t="16327" b="15673"/>
          <a:stretch>
            <a:fillRect/>
          </a:stretch>
        </p:blipFill>
        <p:spPr bwMode="auto">
          <a:xfrm>
            <a:off x="6324600" y="2895600"/>
            <a:ext cx="2447925" cy="12694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33743552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Unsupervised Learning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8D0CB8-6FBF-4962-B578-A320F47C1A78}" type="slidenum">
              <a:rPr lang="en-US" smtClean="0"/>
              <a:pPr/>
              <a:t>32</a:t>
            </a:fld>
            <a:endParaRPr lang="en-US"/>
          </a:p>
        </p:txBody>
      </p:sp>
      <p:pic>
        <p:nvPicPr>
          <p:cNvPr id="9" name="Picture 5"/>
          <p:cNvPicPr>
            <a:picLocks noChangeAspect="1"/>
          </p:cNvPicPr>
          <p:nvPr/>
        </p:nvPicPr>
        <p:blipFill>
          <a:blip r:embed="rId2" cstate="print"/>
          <a:srcRect t="40657" b="50125"/>
          <a:stretch>
            <a:fillRect/>
          </a:stretch>
        </p:blipFill>
        <p:spPr bwMode="auto">
          <a:xfrm>
            <a:off x="4724402" y="2438400"/>
            <a:ext cx="4196117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5"/>
          <p:cNvPicPr>
            <a:picLocks noChangeAspect="1"/>
          </p:cNvPicPr>
          <p:nvPr/>
        </p:nvPicPr>
        <p:blipFill>
          <a:blip r:embed="rId2" cstate="print"/>
          <a:srcRect t="23223" b="59343"/>
          <a:stretch>
            <a:fillRect/>
          </a:stretch>
        </p:blipFill>
        <p:spPr bwMode="auto">
          <a:xfrm>
            <a:off x="102246" y="4724400"/>
            <a:ext cx="4622154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5"/>
          <p:cNvPicPr>
            <a:picLocks noChangeAspect="1"/>
          </p:cNvPicPr>
          <p:nvPr/>
        </p:nvPicPr>
        <p:blipFill>
          <a:blip r:embed="rId2" cstate="print"/>
          <a:srcRect t="50226" b="28390"/>
          <a:stretch>
            <a:fillRect/>
          </a:stretch>
        </p:blipFill>
        <p:spPr bwMode="auto">
          <a:xfrm>
            <a:off x="381001" y="2438400"/>
            <a:ext cx="4069670" cy="205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5"/>
          <p:cNvPicPr>
            <a:picLocks noChangeAspect="1"/>
          </p:cNvPicPr>
          <p:nvPr/>
        </p:nvPicPr>
        <p:blipFill>
          <a:blip r:embed="rId2" cstate="print"/>
          <a:srcRect t="71565"/>
          <a:stretch>
            <a:fillRect/>
          </a:stretch>
        </p:blipFill>
        <p:spPr bwMode="auto">
          <a:xfrm>
            <a:off x="4648201" y="3657600"/>
            <a:ext cx="4439801" cy="298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Rectangle 13"/>
          <p:cNvSpPr/>
          <p:nvPr/>
        </p:nvSpPr>
        <p:spPr>
          <a:xfrm>
            <a:off x="7315200" y="1600203"/>
            <a:ext cx="1530064" cy="308737"/>
          </a:xfrm>
          <a:prstGeom prst="rect">
            <a:avLst/>
          </a:prstGeom>
        </p:spPr>
        <p:txBody>
          <a:bodyPr wrap="none" lIns="91425" tIns="45713" rIns="91425" bIns="45713">
            <a:spAutoFit/>
          </a:bodyPr>
          <a:lstStyle/>
          <a:p>
            <a:r>
              <a:rPr lang="en-US" sz="1400" dirty="0"/>
              <a:t>[Goldberger et al.]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47803"/>
            <a:ext cx="8229600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2400" b="1" dirty="0">
                <a:solidFill>
                  <a:srgbClr val="A60101"/>
                </a:solidFill>
                <a:latin typeface="Comic Sans MS"/>
                <a:cs typeface="Comic Sans MS"/>
              </a:rPr>
              <a:t>Clustering</a:t>
            </a:r>
            <a:r>
              <a:rPr lang="en-US" sz="2800" dirty="0"/>
              <a:t> - Group similar things e.g. images</a:t>
            </a:r>
          </a:p>
        </p:txBody>
      </p:sp>
    </p:spTree>
    <p:extLst>
      <p:ext uri="{BB962C8B-B14F-4D97-AF65-F5344CB8AC3E}">
        <p14:creationId xmlns:p14="http://schemas.microsoft.com/office/powerpoint/2010/main" val="157141618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Unsupervised Learning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47803"/>
            <a:ext cx="8229600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2400" b="1" dirty="0">
                <a:solidFill>
                  <a:srgbClr val="A60101"/>
                </a:solidFill>
                <a:latin typeface="Comic Sans MS"/>
                <a:cs typeface="Comic Sans MS"/>
              </a:rPr>
              <a:t>Dimensionality Reduction/Embedding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8D0CB8-6FBF-4962-B578-A320F47C1A78}" type="slidenum">
              <a:rPr lang="en-US" smtClean="0"/>
              <a:pPr/>
              <a:t>33</a:t>
            </a:fld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76200" y="2057400"/>
            <a:ext cx="3810000" cy="464820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5" tIns="45713" rIns="91425" bIns="45713" rtlCol="0" anchor="ctr"/>
          <a:lstStyle/>
          <a:p>
            <a:pPr algn="ctr"/>
            <a:r>
              <a:rPr lang="en-US" sz="2400" dirty="0"/>
              <a:t>Images have thousands or millions of pixels.</a:t>
            </a:r>
          </a:p>
          <a:p>
            <a:pPr algn="ctr"/>
            <a:endParaRPr lang="en-US" sz="2400" dirty="0"/>
          </a:p>
          <a:p>
            <a:pPr algn="ctr"/>
            <a:r>
              <a:rPr lang="en-US" sz="2400" dirty="0"/>
              <a:t>Can we give each image a small set of coordinates, </a:t>
            </a:r>
          </a:p>
          <a:p>
            <a:pPr algn="ctr"/>
            <a:r>
              <a:rPr lang="en-US" sz="2400" dirty="0"/>
              <a:t>such that similar images are near each other?</a:t>
            </a:r>
          </a:p>
        </p:txBody>
      </p:sp>
      <p:pic>
        <p:nvPicPr>
          <p:cNvPr id="6" name="Picture 5" descr="Picture 1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962400" y="1981203"/>
            <a:ext cx="5257800" cy="4868863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7239003" y="1676403"/>
            <a:ext cx="1597339" cy="308737"/>
          </a:xfrm>
          <a:prstGeom prst="rect">
            <a:avLst/>
          </a:prstGeom>
        </p:spPr>
        <p:txBody>
          <a:bodyPr wrap="none" lIns="91425" tIns="45713" rIns="91425" bIns="45713">
            <a:spAutoFit/>
          </a:bodyPr>
          <a:lstStyle/>
          <a:p>
            <a:r>
              <a:rPr lang="en-US" sz="1400" dirty="0"/>
              <a:t>[Saul &amp; </a:t>
            </a:r>
            <a:r>
              <a:rPr lang="en-US" sz="1400" dirty="0" err="1"/>
              <a:t>Roweis</a:t>
            </a:r>
            <a:r>
              <a:rPr lang="en-US" sz="1400" dirty="0"/>
              <a:t> ‘03]</a:t>
            </a:r>
          </a:p>
        </p:txBody>
      </p:sp>
    </p:spTree>
    <p:extLst>
      <p:ext uri="{BB962C8B-B14F-4D97-AF65-F5344CB8AC3E}">
        <p14:creationId xmlns:p14="http://schemas.microsoft.com/office/powerpoint/2010/main" val="424084656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971800"/>
            <a:ext cx="8229600" cy="1143000"/>
          </a:xfrm>
        </p:spPr>
        <p:txBody>
          <a:bodyPr/>
          <a:lstStyle/>
          <a:p>
            <a:r>
              <a:rPr lang="en-US" dirty="0" smtClean="0">
                <a:solidFill>
                  <a:srgbClr val="BFBFBF"/>
                </a:solidFill>
              </a:rPr>
              <a:t>Tasks, </a:t>
            </a:r>
            <a:r>
              <a:rPr lang="en-US" dirty="0" smtClean="0"/>
              <a:t>Experience</a:t>
            </a:r>
            <a:r>
              <a:rPr lang="en-US" dirty="0" smtClean="0">
                <a:solidFill>
                  <a:srgbClr val="BFBFBF"/>
                </a:solidFill>
              </a:rPr>
              <a:t>, Performance</a:t>
            </a:r>
            <a:endParaRPr lang="en-US" dirty="0">
              <a:solidFill>
                <a:srgbClr val="BFBFBF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8D0CB8-6FBF-4962-B578-A320F47C1A78}" type="slidenum">
              <a:rPr lang="en-US" smtClean="0"/>
              <a:pPr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877106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Training Data vs. Test Data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8D0CB8-6FBF-4962-B578-A320F47C1A78}" type="slidenum">
              <a:rPr lang="en-US" smtClean="0"/>
              <a:pPr/>
              <a:t>35</a:t>
            </a:fld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413601" y="1472625"/>
            <a:ext cx="6756678" cy="523220"/>
          </a:xfrm>
          <a:prstGeom prst="rect">
            <a:avLst/>
          </a:prstGeom>
          <a:noFill/>
        </p:spPr>
        <p:txBody>
          <a:bodyPr wrap="none" lIns="91425" tIns="45713" rIns="91425" bIns="45713" rtlCol="0">
            <a:spAutoFit/>
          </a:bodyPr>
          <a:lstStyle/>
          <a:p>
            <a:r>
              <a:rPr lang="en-US" sz="2800" b="1" dirty="0">
                <a:solidFill>
                  <a:srgbClr val="971C28"/>
                </a:solidFill>
              </a:rPr>
              <a:t>Task:</a:t>
            </a:r>
            <a:r>
              <a:rPr lang="en-US" sz="2800" b="1" dirty="0">
                <a:solidFill>
                  <a:srgbClr val="861922"/>
                </a:solidFill>
              </a:rPr>
              <a:t> </a:t>
            </a:r>
            <a:r>
              <a:rPr lang="en-US" sz="2800" dirty="0"/>
              <a:t>Learning stage of protein crystallization </a:t>
            </a:r>
          </a:p>
        </p:txBody>
      </p:sp>
      <p:sp>
        <p:nvSpPr>
          <p:cNvPr id="17" name="Rectangle 16"/>
          <p:cNvSpPr/>
          <p:nvPr/>
        </p:nvSpPr>
        <p:spPr>
          <a:xfrm>
            <a:off x="6270475" y="6096001"/>
            <a:ext cx="2111526" cy="523220"/>
          </a:xfrm>
          <a:prstGeom prst="rect">
            <a:avLst/>
          </a:prstGeom>
        </p:spPr>
        <p:txBody>
          <a:bodyPr wrap="none" lIns="91425" tIns="45713" rIns="91425" bIns="45713">
            <a:spAutoFit/>
          </a:bodyPr>
          <a:lstStyle/>
          <a:p>
            <a:r>
              <a:rPr lang="en-US" sz="2800" b="1" dirty="0">
                <a:solidFill>
                  <a:srgbClr val="971C28"/>
                </a:solidFill>
              </a:rPr>
              <a:t>Performance</a:t>
            </a:r>
            <a:endParaRPr lang="en-US" sz="2800" dirty="0">
              <a:solidFill>
                <a:srgbClr val="971C28"/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7086603" y="4876800"/>
            <a:ext cx="327283" cy="461665"/>
          </a:xfrm>
          <a:prstGeom prst="rect">
            <a:avLst/>
          </a:prstGeom>
          <a:noFill/>
        </p:spPr>
        <p:txBody>
          <a:bodyPr wrap="none" lIns="91425" tIns="45713" rIns="91425" bIns="45713" rtlCol="0">
            <a:spAutoFit/>
          </a:bodyPr>
          <a:lstStyle/>
          <a:p>
            <a:r>
              <a:rPr lang="en-US" sz="2400" dirty="0"/>
              <a:t>?</a:t>
            </a:r>
          </a:p>
        </p:txBody>
      </p:sp>
      <p:grpSp>
        <p:nvGrpSpPr>
          <p:cNvPr id="3" name="Group 2"/>
          <p:cNvGrpSpPr/>
          <p:nvPr/>
        </p:nvGrpSpPr>
        <p:grpSpPr>
          <a:xfrm>
            <a:off x="457200" y="2438402"/>
            <a:ext cx="5029200" cy="4190999"/>
            <a:chOff x="457200" y="2438400"/>
            <a:chExt cx="5029200" cy="4191000"/>
          </a:xfrm>
        </p:grpSpPr>
        <p:pic>
          <p:nvPicPr>
            <p:cNvPr id="9" name="Picture 20" descr="i_9_10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8235" t="27800" r="56471" b="46332"/>
            <a:stretch>
              <a:fillRect/>
            </a:stretch>
          </p:blipFill>
          <p:spPr bwMode="auto">
            <a:xfrm>
              <a:off x="457200" y="2438400"/>
              <a:ext cx="1371600" cy="13755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" name="Picture 21" descr="i_7_7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9411" t="23166" r="21176" b="32433"/>
            <a:stretch>
              <a:fillRect/>
            </a:stretch>
          </p:blipFill>
          <p:spPr bwMode="auto">
            <a:xfrm>
              <a:off x="457200" y="4358045"/>
              <a:ext cx="1371600" cy="1371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" name="Picture 22"/>
            <p:cNvPicPr>
              <a:picLocks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2352" t="41699" r="42352" b="41699"/>
            <a:stretch>
              <a:fillRect/>
            </a:stretch>
          </p:blipFill>
          <p:spPr bwMode="auto">
            <a:xfrm>
              <a:off x="2286000" y="2438400"/>
              <a:ext cx="1371600" cy="1371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2" name="Picture 23" descr="i_7_7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8235" t="23166" r="45882" b="32433"/>
            <a:stretch>
              <a:fillRect/>
            </a:stretch>
          </p:blipFill>
          <p:spPr bwMode="auto">
            <a:xfrm>
              <a:off x="2286000" y="4358045"/>
              <a:ext cx="1371600" cy="1371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" name="Rectangle 15"/>
            <p:cNvSpPr/>
            <p:nvPr/>
          </p:nvSpPr>
          <p:spPr>
            <a:xfrm>
              <a:off x="2067648" y="6106180"/>
              <a:ext cx="1818552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800" b="1" dirty="0">
                  <a:solidFill>
                    <a:srgbClr val="971C28"/>
                  </a:solidFill>
                </a:rPr>
                <a:t>Experience</a:t>
              </a:r>
              <a:endParaRPr lang="en-US" sz="2800" dirty="0">
                <a:solidFill>
                  <a:srgbClr val="971C28"/>
                </a:solidFill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714662" y="3807238"/>
              <a:ext cx="103691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dirty="0"/>
                <a:t>Crystal</a:t>
              </a: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2514600" y="3810000"/>
              <a:ext cx="107508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dirty="0"/>
                <a:t>Needle</a:t>
              </a: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749719" y="5710535"/>
              <a:ext cx="74822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dirty="0"/>
                <a:t>Tree</a:t>
              </a: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2514600" y="5710535"/>
              <a:ext cx="99257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dirty="0"/>
                <a:t>Empty</a:t>
              </a: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4178719" y="5710535"/>
              <a:ext cx="107508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dirty="0"/>
                <a:t>Needle</a:t>
              </a: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4419600" y="3810000"/>
              <a:ext cx="74822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dirty="0"/>
                <a:t>Tree</a:t>
              </a:r>
            </a:p>
          </p:txBody>
        </p:sp>
        <p:pic>
          <p:nvPicPr>
            <p:cNvPr id="30" name="Picture 29"/>
            <p:cNvPicPr>
              <a:picLocks noChangeAspect="1"/>
            </p:cNvPicPr>
            <p:nvPr/>
          </p:nvPicPr>
          <p:blipFill rotWithShape="1">
            <a:blip r:embed="rId6"/>
            <a:srcRect l="43354" t="49155" r="33812" b="19970"/>
            <a:stretch/>
          </p:blipFill>
          <p:spPr>
            <a:xfrm>
              <a:off x="4114800" y="2438400"/>
              <a:ext cx="1371600" cy="1371600"/>
            </a:xfrm>
            <a:prstGeom prst="rect">
              <a:avLst/>
            </a:prstGeom>
          </p:spPr>
        </p:pic>
        <p:pic>
          <p:nvPicPr>
            <p:cNvPr id="31" name="Picture 30"/>
            <p:cNvPicPr>
              <a:picLocks noChangeAspect="1"/>
            </p:cNvPicPr>
            <p:nvPr/>
          </p:nvPicPr>
          <p:blipFill rotWithShape="1">
            <a:blip r:embed="rId7"/>
            <a:srcRect l="24686" t="21297" r="41615" b="33950"/>
            <a:stretch/>
          </p:blipFill>
          <p:spPr>
            <a:xfrm>
              <a:off x="4114800" y="4343400"/>
              <a:ext cx="1365251" cy="1381125"/>
            </a:xfrm>
            <a:prstGeom prst="rect">
              <a:avLst/>
            </a:prstGeom>
          </p:spPr>
        </p:pic>
      </p:grpSp>
      <p:pic>
        <p:nvPicPr>
          <p:cNvPr id="32" name="Picture 31"/>
          <p:cNvPicPr>
            <a:picLocks noChangeAspect="1"/>
          </p:cNvPicPr>
          <p:nvPr/>
        </p:nvPicPr>
        <p:blipFill rotWithShape="1">
          <a:blip r:embed="rId8"/>
          <a:srcRect l="42176" t="19759" r="31235" b="45336"/>
          <a:stretch/>
        </p:blipFill>
        <p:spPr>
          <a:xfrm>
            <a:off x="6553203" y="3505203"/>
            <a:ext cx="1381125" cy="1381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852330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18"/>
          <p:cNvGrpSpPr/>
          <p:nvPr/>
        </p:nvGrpSpPr>
        <p:grpSpPr>
          <a:xfrm>
            <a:off x="533403" y="1261110"/>
            <a:ext cx="8457543" cy="3310890"/>
            <a:chOff x="685802" y="2461260"/>
            <a:chExt cx="8457543" cy="3310890"/>
          </a:xfrm>
        </p:grpSpPr>
        <p:grpSp>
          <p:nvGrpSpPr>
            <p:cNvPr id="6" name="Group 301"/>
            <p:cNvGrpSpPr/>
            <p:nvPr/>
          </p:nvGrpSpPr>
          <p:grpSpPr>
            <a:xfrm rot="16200000">
              <a:off x="1085877" y="2506716"/>
              <a:ext cx="2895600" cy="2804688"/>
              <a:chOff x="2438400" y="2640624"/>
              <a:chExt cx="2411414" cy="2326174"/>
            </a:xfrm>
          </p:grpSpPr>
          <p:grpSp>
            <p:nvGrpSpPr>
              <p:cNvPr id="7" name="Group 253"/>
              <p:cNvGrpSpPr/>
              <p:nvPr/>
            </p:nvGrpSpPr>
            <p:grpSpPr>
              <a:xfrm>
                <a:off x="2438400" y="2698751"/>
                <a:ext cx="2411414" cy="2262188"/>
                <a:chOff x="1543054" y="2698751"/>
                <a:chExt cx="2411414" cy="2262188"/>
              </a:xfrm>
            </p:grpSpPr>
            <p:grpSp>
              <p:nvGrpSpPr>
                <p:cNvPr id="8" name="Group 3"/>
                <p:cNvGrpSpPr>
                  <a:grpSpLocks/>
                </p:cNvGrpSpPr>
                <p:nvPr/>
              </p:nvGrpSpPr>
              <p:grpSpPr bwMode="auto">
                <a:xfrm>
                  <a:off x="1543054" y="2698751"/>
                  <a:ext cx="2411414" cy="2262188"/>
                  <a:chOff x="4146" y="788"/>
                  <a:chExt cx="1519" cy="1425"/>
                </a:xfrm>
              </p:grpSpPr>
              <p:sp>
                <p:nvSpPr>
                  <p:cNvPr id="398" name="Rectangle 4"/>
                  <p:cNvSpPr>
                    <a:spLocks noChangeArrowheads="1"/>
                  </p:cNvSpPr>
                  <p:nvPr/>
                </p:nvSpPr>
                <p:spPr bwMode="auto">
                  <a:xfrm>
                    <a:off x="4146" y="788"/>
                    <a:ext cx="1324" cy="1324"/>
                  </a:xfrm>
                  <a:prstGeom prst="rect">
                    <a:avLst/>
                  </a:prstGeom>
                  <a:solidFill>
                    <a:srgbClr val="CCCCFF"/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399" name="Freeform 5"/>
                  <p:cNvSpPr>
                    <a:spLocks/>
                  </p:cNvSpPr>
                  <p:nvPr/>
                </p:nvSpPr>
                <p:spPr bwMode="auto">
                  <a:xfrm rot="20948446">
                    <a:off x="4276" y="872"/>
                    <a:ext cx="1389" cy="1341"/>
                  </a:xfrm>
                  <a:custGeom>
                    <a:avLst/>
                    <a:gdLst>
                      <a:gd name="connsiteX0" fmla="*/ 122 w 1007"/>
                      <a:gd name="connsiteY0" fmla="*/ 1189 h 1354"/>
                      <a:gd name="connsiteX1" fmla="*/ 218 w 1007"/>
                      <a:gd name="connsiteY1" fmla="*/ 1045 h 1354"/>
                      <a:gd name="connsiteX2" fmla="*/ 74 w 1007"/>
                      <a:gd name="connsiteY2" fmla="*/ 805 h 1354"/>
                      <a:gd name="connsiteX3" fmla="*/ 266 w 1007"/>
                      <a:gd name="connsiteY3" fmla="*/ 469 h 1354"/>
                      <a:gd name="connsiteX4" fmla="*/ 650 w 1007"/>
                      <a:gd name="connsiteY4" fmla="*/ 277 h 1354"/>
                      <a:gd name="connsiteX5" fmla="*/ 903 w 1007"/>
                      <a:gd name="connsiteY5" fmla="*/ 150 h 1354"/>
                      <a:gd name="connsiteX6" fmla="*/ 877 w 1007"/>
                      <a:gd name="connsiteY6" fmla="*/ 1179 h 1354"/>
                      <a:gd name="connsiteX7" fmla="*/ 126 w 1007"/>
                      <a:gd name="connsiteY7" fmla="*/ 1197 h 1354"/>
                      <a:gd name="connsiteX8" fmla="*/ 122 w 1007"/>
                      <a:gd name="connsiteY8" fmla="*/ 1189 h 1354"/>
                      <a:gd name="connsiteX0" fmla="*/ 122 w 1007"/>
                      <a:gd name="connsiteY0" fmla="*/ 1189 h 1354"/>
                      <a:gd name="connsiteX1" fmla="*/ 218 w 1007"/>
                      <a:gd name="connsiteY1" fmla="*/ 1045 h 1354"/>
                      <a:gd name="connsiteX2" fmla="*/ 74 w 1007"/>
                      <a:gd name="connsiteY2" fmla="*/ 805 h 1354"/>
                      <a:gd name="connsiteX3" fmla="*/ 266 w 1007"/>
                      <a:gd name="connsiteY3" fmla="*/ 469 h 1354"/>
                      <a:gd name="connsiteX4" fmla="*/ 650 w 1007"/>
                      <a:gd name="connsiteY4" fmla="*/ 277 h 1354"/>
                      <a:gd name="connsiteX5" fmla="*/ 903 w 1007"/>
                      <a:gd name="connsiteY5" fmla="*/ 150 h 1354"/>
                      <a:gd name="connsiteX6" fmla="*/ 877 w 1007"/>
                      <a:gd name="connsiteY6" fmla="*/ 1179 h 1354"/>
                      <a:gd name="connsiteX7" fmla="*/ 126 w 1007"/>
                      <a:gd name="connsiteY7" fmla="*/ 1197 h 1354"/>
                      <a:gd name="connsiteX8" fmla="*/ 122 w 1007"/>
                      <a:gd name="connsiteY8" fmla="*/ 1189 h 1354"/>
                      <a:gd name="connsiteX0" fmla="*/ 146 w 1031"/>
                      <a:gd name="connsiteY0" fmla="*/ 1189 h 1354"/>
                      <a:gd name="connsiteX1" fmla="*/ 8 w 1031"/>
                      <a:gd name="connsiteY1" fmla="*/ 1045 h 1354"/>
                      <a:gd name="connsiteX2" fmla="*/ 98 w 1031"/>
                      <a:gd name="connsiteY2" fmla="*/ 805 h 1354"/>
                      <a:gd name="connsiteX3" fmla="*/ 290 w 1031"/>
                      <a:gd name="connsiteY3" fmla="*/ 469 h 1354"/>
                      <a:gd name="connsiteX4" fmla="*/ 674 w 1031"/>
                      <a:gd name="connsiteY4" fmla="*/ 277 h 1354"/>
                      <a:gd name="connsiteX5" fmla="*/ 927 w 1031"/>
                      <a:gd name="connsiteY5" fmla="*/ 150 h 1354"/>
                      <a:gd name="connsiteX6" fmla="*/ 901 w 1031"/>
                      <a:gd name="connsiteY6" fmla="*/ 1179 h 1354"/>
                      <a:gd name="connsiteX7" fmla="*/ 150 w 1031"/>
                      <a:gd name="connsiteY7" fmla="*/ 1197 h 1354"/>
                      <a:gd name="connsiteX8" fmla="*/ 146 w 1031"/>
                      <a:gd name="connsiteY8" fmla="*/ 1189 h 1354"/>
                      <a:gd name="connsiteX0" fmla="*/ 52 w 1030"/>
                      <a:gd name="connsiteY0" fmla="*/ 1284 h 1354"/>
                      <a:gd name="connsiteX1" fmla="*/ 7 w 1030"/>
                      <a:gd name="connsiteY1" fmla="*/ 1045 h 1354"/>
                      <a:gd name="connsiteX2" fmla="*/ 97 w 1030"/>
                      <a:gd name="connsiteY2" fmla="*/ 805 h 1354"/>
                      <a:gd name="connsiteX3" fmla="*/ 289 w 1030"/>
                      <a:gd name="connsiteY3" fmla="*/ 469 h 1354"/>
                      <a:gd name="connsiteX4" fmla="*/ 673 w 1030"/>
                      <a:gd name="connsiteY4" fmla="*/ 277 h 1354"/>
                      <a:gd name="connsiteX5" fmla="*/ 926 w 1030"/>
                      <a:gd name="connsiteY5" fmla="*/ 150 h 1354"/>
                      <a:gd name="connsiteX6" fmla="*/ 900 w 1030"/>
                      <a:gd name="connsiteY6" fmla="*/ 1179 h 1354"/>
                      <a:gd name="connsiteX7" fmla="*/ 149 w 1030"/>
                      <a:gd name="connsiteY7" fmla="*/ 1197 h 1354"/>
                      <a:gd name="connsiteX8" fmla="*/ 52 w 1030"/>
                      <a:gd name="connsiteY8" fmla="*/ 1284 h 1354"/>
                      <a:gd name="connsiteX0" fmla="*/ 66 w 1044"/>
                      <a:gd name="connsiteY0" fmla="*/ 1284 h 1354"/>
                      <a:gd name="connsiteX1" fmla="*/ 21 w 1044"/>
                      <a:gd name="connsiteY1" fmla="*/ 1045 h 1354"/>
                      <a:gd name="connsiteX2" fmla="*/ 111 w 1044"/>
                      <a:gd name="connsiteY2" fmla="*/ 805 h 1354"/>
                      <a:gd name="connsiteX3" fmla="*/ 687 w 1044"/>
                      <a:gd name="connsiteY3" fmla="*/ 277 h 1354"/>
                      <a:gd name="connsiteX4" fmla="*/ 940 w 1044"/>
                      <a:gd name="connsiteY4" fmla="*/ 150 h 1354"/>
                      <a:gd name="connsiteX5" fmla="*/ 914 w 1044"/>
                      <a:gd name="connsiteY5" fmla="*/ 1179 h 1354"/>
                      <a:gd name="connsiteX6" fmla="*/ 163 w 1044"/>
                      <a:gd name="connsiteY6" fmla="*/ 1197 h 1354"/>
                      <a:gd name="connsiteX7" fmla="*/ 66 w 1044"/>
                      <a:gd name="connsiteY7" fmla="*/ 1284 h 1354"/>
                      <a:gd name="connsiteX0" fmla="*/ 66 w 1043"/>
                      <a:gd name="connsiteY0" fmla="*/ 1427 h 1520"/>
                      <a:gd name="connsiteX1" fmla="*/ 21 w 1043"/>
                      <a:gd name="connsiteY1" fmla="*/ 1188 h 1520"/>
                      <a:gd name="connsiteX2" fmla="*/ 111 w 1043"/>
                      <a:gd name="connsiteY2" fmla="*/ 948 h 1520"/>
                      <a:gd name="connsiteX3" fmla="*/ 687 w 1043"/>
                      <a:gd name="connsiteY3" fmla="*/ 420 h 1520"/>
                      <a:gd name="connsiteX4" fmla="*/ 940 w 1043"/>
                      <a:gd name="connsiteY4" fmla="*/ 150 h 1520"/>
                      <a:gd name="connsiteX5" fmla="*/ 914 w 1043"/>
                      <a:gd name="connsiteY5" fmla="*/ 1322 h 1520"/>
                      <a:gd name="connsiteX6" fmla="*/ 163 w 1043"/>
                      <a:gd name="connsiteY6" fmla="*/ 1340 h 1520"/>
                      <a:gd name="connsiteX7" fmla="*/ 66 w 1043"/>
                      <a:gd name="connsiteY7" fmla="*/ 1427 h 1520"/>
                      <a:gd name="connsiteX0" fmla="*/ 66 w 1043"/>
                      <a:gd name="connsiteY0" fmla="*/ 1427 h 1520"/>
                      <a:gd name="connsiteX1" fmla="*/ 21 w 1043"/>
                      <a:gd name="connsiteY1" fmla="*/ 1188 h 1520"/>
                      <a:gd name="connsiteX2" fmla="*/ 111 w 1043"/>
                      <a:gd name="connsiteY2" fmla="*/ 948 h 1520"/>
                      <a:gd name="connsiteX3" fmla="*/ 687 w 1043"/>
                      <a:gd name="connsiteY3" fmla="*/ 420 h 1520"/>
                      <a:gd name="connsiteX4" fmla="*/ 692 w 1043"/>
                      <a:gd name="connsiteY4" fmla="*/ 423 h 1520"/>
                      <a:gd name="connsiteX5" fmla="*/ 940 w 1043"/>
                      <a:gd name="connsiteY5" fmla="*/ 150 h 1520"/>
                      <a:gd name="connsiteX6" fmla="*/ 914 w 1043"/>
                      <a:gd name="connsiteY6" fmla="*/ 1322 h 1520"/>
                      <a:gd name="connsiteX7" fmla="*/ 163 w 1043"/>
                      <a:gd name="connsiteY7" fmla="*/ 1340 h 1520"/>
                      <a:gd name="connsiteX8" fmla="*/ 66 w 1043"/>
                      <a:gd name="connsiteY8" fmla="*/ 1427 h 1520"/>
                      <a:gd name="connsiteX0" fmla="*/ 163 w 1043"/>
                      <a:gd name="connsiteY0" fmla="*/ 1340 h 1520"/>
                      <a:gd name="connsiteX1" fmla="*/ 21 w 1043"/>
                      <a:gd name="connsiteY1" fmla="*/ 1188 h 1520"/>
                      <a:gd name="connsiteX2" fmla="*/ 111 w 1043"/>
                      <a:gd name="connsiteY2" fmla="*/ 948 h 1520"/>
                      <a:gd name="connsiteX3" fmla="*/ 687 w 1043"/>
                      <a:gd name="connsiteY3" fmla="*/ 420 h 1520"/>
                      <a:gd name="connsiteX4" fmla="*/ 692 w 1043"/>
                      <a:gd name="connsiteY4" fmla="*/ 423 h 1520"/>
                      <a:gd name="connsiteX5" fmla="*/ 940 w 1043"/>
                      <a:gd name="connsiteY5" fmla="*/ 150 h 1520"/>
                      <a:gd name="connsiteX6" fmla="*/ 914 w 1043"/>
                      <a:gd name="connsiteY6" fmla="*/ 1322 h 1520"/>
                      <a:gd name="connsiteX7" fmla="*/ 163 w 1043"/>
                      <a:gd name="connsiteY7" fmla="*/ 1340 h 1520"/>
                      <a:gd name="connsiteX0" fmla="*/ 385 w 1265"/>
                      <a:gd name="connsiteY0" fmla="*/ 1340 h 1520"/>
                      <a:gd name="connsiteX1" fmla="*/ 9 w 1265"/>
                      <a:gd name="connsiteY1" fmla="*/ 1331 h 1520"/>
                      <a:gd name="connsiteX2" fmla="*/ 333 w 1265"/>
                      <a:gd name="connsiteY2" fmla="*/ 948 h 1520"/>
                      <a:gd name="connsiteX3" fmla="*/ 909 w 1265"/>
                      <a:gd name="connsiteY3" fmla="*/ 420 h 1520"/>
                      <a:gd name="connsiteX4" fmla="*/ 914 w 1265"/>
                      <a:gd name="connsiteY4" fmla="*/ 423 h 1520"/>
                      <a:gd name="connsiteX5" fmla="*/ 1162 w 1265"/>
                      <a:gd name="connsiteY5" fmla="*/ 150 h 1520"/>
                      <a:gd name="connsiteX6" fmla="*/ 1136 w 1265"/>
                      <a:gd name="connsiteY6" fmla="*/ 1322 h 1520"/>
                      <a:gd name="connsiteX7" fmla="*/ 385 w 1265"/>
                      <a:gd name="connsiteY7" fmla="*/ 1340 h 1520"/>
                      <a:gd name="connsiteX0" fmla="*/ 385 w 1265"/>
                      <a:gd name="connsiteY0" fmla="*/ 1340 h 1520"/>
                      <a:gd name="connsiteX1" fmla="*/ 9 w 1265"/>
                      <a:gd name="connsiteY1" fmla="*/ 1331 h 1520"/>
                      <a:gd name="connsiteX2" fmla="*/ 333 w 1265"/>
                      <a:gd name="connsiteY2" fmla="*/ 948 h 1520"/>
                      <a:gd name="connsiteX3" fmla="*/ 909 w 1265"/>
                      <a:gd name="connsiteY3" fmla="*/ 420 h 1520"/>
                      <a:gd name="connsiteX4" fmla="*/ 1162 w 1265"/>
                      <a:gd name="connsiteY4" fmla="*/ 150 h 1520"/>
                      <a:gd name="connsiteX5" fmla="*/ 1136 w 1265"/>
                      <a:gd name="connsiteY5" fmla="*/ 1322 h 1520"/>
                      <a:gd name="connsiteX6" fmla="*/ 385 w 1265"/>
                      <a:gd name="connsiteY6" fmla="*/ 1340 h 1520"/>
                      <a:gd name="connsiteX0" fmla="*/ 385 w 1265"/>
                      <a:gd name="connsiteY0" fmla="*/ 1190 h 1370"/>
                      <a:gd name="connsiteX1" fmla="*/ 9 w 1265"/>
                      <a:gd name="connsiteY1" fmla="*/ 1181 h 1370"/>
                      <a:gd name="connsiteX2" fmla="*/ 333 w 1265"/>
                      <a:gd name="connsiteY2" fmla="*/ 798 h 1370"/>
                      <a:gd name="connsiteX3" fmla="*/ 909 w 1265"/>
                      <a:gd name="connsiteY3" fmla="*/ 270 h 1370"/>
                      <a:gd name="connsiteX4" fmla="*/ 1162 w 1265"/>
                      <a:gd name="connsiteY4" fmla="*/ 0 h 1370"/>
                      <a:gd name="connsiteX5" fmla="*/ 1136 w 1265"/>
                      <a:gd name="connsiteY5" fmla="*/ 1172 h 1370"/>
                      <a:gd name="connsiteX6" fmla="*/ 385 w 1265"/>
                      <a:gd name="connsiteY6" fmla="*/ 1190 h 1370"/>
                      <a:gd name="connsiteX0" fmla="*/ 385 w 1266"/>
                      <a:gd name="connsiteY0" fmla="*/ 1333 h 1394"/>
                      <a:gd name="connsiteX1" fmla="*/ 9 w 1266"/>
                      <a:gd name="connsiteY1" fmla="*/ 1181 h 1394"/>
                      <a:gd name="connsiteX2" fmla="*/ 333 w 1266"/>
                      <a:gd name="connsiteY2" fmla="*/ 798 h 1394"/>
                      <a:gd name="connsiteX3" fmla="*/ 909 w 1266"/>
                      <a:gd name="connsiteY3" fmla="*/ 270 h 1394"/>
                      <a:gd name="connsiteX4" fmla="*/ 1162 w 1266"/>
                      <a:gd name="connsiteY4" fmla="*/ 0 h 1394"/>
                      <a:gd name="connsiteX5" fmla="*/ 1136 w 1266"/>
                      <a:gd name="connsiteY5" fmla="*/ 1172 h 1394"/>
                      <a:gd name="connsiteX6" fmla="*/ 385 w 1266"/>
                      <a:gd name="connsiteY6" fmla="*/ 1333 h 1394"/>
                      <a:gd name="connsiteX0" fmla="*/ 385 w 1334"/>
                      <a:gd name="connsiteY0" fmla="*/ 1333 h 1368"/>
                      <a:gd name="connsiteX1" fmla="*/ 9 w 1334"/>
                      <a:gd name="connsiteY1" fmla="*/ 1181 h 1368"/>
                      <a:gd name="connsiteX2" fmla="*/ 333 w 1334"/>
                      <a:gd name="connsiteY2" fmla="*/ 798 h 1368"/>
                      <a:gd name="connsiteX3" fmla="*/ 909 w 1334"/>
                      <a:gd name="connsiteY3" fmla="*/ 270 h 1368"/>
                      <a:gd name="connsiteX4" fmla="*/ 1162 w 1334"/>
                      <a:gd name="connsiteY4" fmla="*/ 0 h 1368"/>
                      <a:gd name="connsiteX5" fmla="*/ 1136 w 1334"/>
                      <a:gd name="connsiteY5" fmla="*/ 1172 h 1368"/>
                      <a:gd name="connsiteX6" fmla="*/ 1209 w 1334"/>
                      <a:gd name="connsiteY6" fmla="*/ 1274 h 1368"/>
                      <a:gd name="connsiteX7" fmla="*/ 385 w 1334"/>
                      <a:gd name="connsiteY7" fmla="*/ 1333 h 1368"/>
                      <a:gd name="connsiteX0" fmla="*/ 385 w 1342"/>
                      <a:gd name="connsiteY0" fmla="*/ 1333 h 1368"/>
                      <a:gd name="connsiteX1" fmla="*/ 9 w 1342"/>
                      <a:gd name="connsiteY1" fmla="*/ 1181 h 1368"/>
                      <a:gd name="connsiteX2" fmla="*/ 333 w 1342"/>
                      <a:gd name="connsiteY2" fmla="*/ 798 h 1368"/>
                      <a:gd name="connsiteX3" fmla="*/ 909 w 1342"/>
                      <a:gd name="connsiteY3" fmla="*/ 270 h 1368"/>
                      <a:gd name="connsiteX4" fmla="*/ 1162 w 1342"/>
                      <a:gd name="connsiteY4" fmla="*/ 0 h 1368"/>
                      <a:gd name="connsiteX5" fmla="*/ 1183 w 1342"/>
                      <a:gd name="connsiteY5" fmla="*/ 1172 h 1368"/>
                      <a:gd name="connsiteX6" fmla="*/ 1209 w 1342"/>
                      <a:gd name="connsiteY6" fmla="*/ 1274 h 1368"/>
                      <a:gd name="connsiteX7" fmla="*/ 385 w 1342"/>
                      <a:gd name="connsiteY7" fmla="*/ 1333 h 1368"/>
                      <a:gd name="connsiteX0" fmla="*/ 376 w 1333"/>
                      <a:gd name="connsiteY0" fmla="*/ 1333 h 1368"/>
                      <a:gd name="connsiteX1" fmla="*/ 0 w 1333"/>
                      <a:gd name="connsiteY1" fmla="*/ 1181 h 1368"/>
                      <a:gd name="connsiteX2" fmla="*/ 324 w 1333"/>
                      <a:gd name="connsiteY2" fmla="*/ 798 h 1368"/>
                      <a:gd name="connsiteX3" fmla="*/ 900 w 1333"/>
                      <a:gd name="connsiteY3" fmla="*/ 270 h 1368"/>
                      <a:gd name="connsiteX4" fmla="*/ 1153 w 1333"/>
                      <a:gd name="connsiteY4" fmla="*/ 0 h 1368"/>
                      <a:gd name="connsiteX5" fmla="*/ 1174 w 1333"/>
                      <a:gd name="connsiteY5" fmla="*/ 1172 h 1368"/>
                      <a:gd name="connsiteX6" fmla="*/ 1200 w 1333"/>
                      <a:gd name="connsiteY6" fmla="*/ 1274 h 1368"/>
                      <a:gd name="connsiteX7" fmla="*/ 376 w 1333"/>
                      <a:gd name="connsiteY7" fmla="*/ 1333 h 1368"/>
                      <a:gd name="connsiteX0" fmla="*/ 385 w 1342"/>
                      <a:gd name="connsiteY0" fmla="*/ 1333 h 1368"/>
                      <a:gd name="connsiteX1" fmla="*/ 9 w 1342"/>
                      <a:gd name="connsiteY1" fmla="*/ 1181 h 1368"/>
                      <a:gd name="connsiteX2" fmla="*/ 333 w 1342"/>
                      <a:gd name="connsiteY2" fmla="*/ 798 h 1368"/>
                      <a:gd name="connsiteX3" fmla="*/ 909 w 1342"/>
                      <a:gd name="connsiteY3" fmla="*/ 270 h 1368"/>
                      <a:gd name="connsiteX4" fmla="*/ 1162 w 1342"/>
                      <a:gd name="connsiteY4" fmla="*/ 0 h 1368"/>
                      <a:gd name="connsiteX5" fmla="*/ 1183 w 1342"/>
                      <a:gd name="connsiteY5" fmla="*/ 1172 h 1368"/>
                      <a:gd name="connsiteX6" fmla="*/ 1209 w 1342"/>
                      <a:gd name="connsiteY6" fmla="*/ 1274 h 1368"/>
                      <a:gd name="connsiteX7" fmla="*/ 385 w 1342"/>
                      <a:gd name="connsiteY7" fmla="*/ 1333 h 1368"/>
                      <a:gd name="connsiteX0" fmla="*/ 385 w 1342"/>
                      <a:gd name="connsiteY0" fmla="*/ 1344 h 1379"/>
                      <a:gd name="connsiteX1" fmla="*/ 9 w 1342"/>
                      <a:gd name="connsiteY1" fmla="*/ 1192 h 1379"/>
                      <a:gd name="connsiteX2" fmla="*/ 333 w 1342"/>
                      <a:gd name="connsiteY2" fmla="*/ 809 h 1379"/>
                      <a:gd name="connsiteX3" fmla="*/ 909 w 1342"/>
                      <a:gd name="connsiteY3" fmla="*/ 281 h 1379"/>
                      <a:gd name="connsiteX4" fmla="*/ 1162 w 1342"/>
                      <a:gd name="connsiteY4" fmla="*/ 11 h 1379"/>
                      <a:gd name="connsiteX5" fmla="*/ 1204 w 1342"/>
                      <a:gd name="connsiteY5" fmla="*/ 214 h 1379"/>
                      <a:gd name="connsiteX6" fmla="*/ 1183 w 1342"/>
                      <a:gd name="connsiteY6" fmla="*/ 1183 h 1379"/>
                      <a:gd name="connsiteX7" fmla="*/ 1209 w 1342"/>
                      <a:gd name="connsiteY7" fmla="*/ 1285 h 1379"/>
                      <a:gd name="connsiteX8" fmla="*/ 385 w 1342"/>
                      <a:gd name="connsiteY8" fmla="*/ 1344 h 1379"/>
                      <a:gd name="connsiteX0" fmla="*/ 385 w 1356"/>
                      <a:gd name="connsiteY0" fmla="*/ 1416 h 1451"/>
                      <a:gd name="connsiteX1" fmla="*/ 9 w 1356"/>
                      <a:gd name="connsiteY1" fmla="*/ 1264 h 1451"/>
                      <a:gd name="connsiteX2" fmla="*/ 333 w 1356"/>
                      <a:gd name="connsiteY2" fmla="*/ 881 h 1451"/>
                      <a:gd name="connsiteX3" fmla="*/ 909 w 1356"/>
                      <a:gd name="connsiteY3" fmla="*/ 353 h 1451"/>
                      <a:gd name="connsiteX4" fmla="*/ 1162 w 1356"/>
                      <a:gd name="connsiteY4" fmla="*/ 83 h 1451"/>
                      <a:gd name="connsiteX5" fmla="*/ 1204 w 1356"/>
                      <a:gd name="connsiteY5" fmla="*/ 286 h 1451"/>
                      <a:gd name="connsiteX6" fmla="*/ 1353 w 1356"/>
                      <a:gd name="connsiteY6" fmla="*/ 161 h 1451"/>
                      <a:gd name="connsiteX7" fmla="*/ 1183 w 1356"/>
                      <a:gd name="connsiteY7" fmla="*/ 1255 h 1451"/>
                      <a:gd name="connsiteX8" fmla="*/ 1209 w 1356"/>
                      <a:gd name="connsiteY8" fmla="*/ 1357 h 1451"/>
                      <a:gd name="connsiteX9" fmla="*/ 385 w 1356"/>
                      <a:gd name="connsiteY9" fmla="*/ 1416 h 1451"/>
                      <a:gd name="connsiteX0" fmla="*/ 385 w 1353"/>
                      <a:gd name="connsiteY0" fmla="*/ 1450 h 1485"/>
                      <a:gd name="connsiteX1" fmla="*/ 9 w 1353"/>
                      <a:gd name="connsiteY1" fmla="*/ 1298 h 1485"/>
                      <a:gd name="connsiteX2" fmla="*/ 333 w 1353"/>
                      <a:gd name="connsiteY2" fmla="*/ 915 h 1485"/>
                      <a:gd name="connsiteX3" fmla="*/ 909 w 1353"/>
                      <a:gd name="connsiteY3" fmla="*/ 387 h 1485"/>
                      <a:gd name="connsiteX4" fmla="*/ 1162 w 1353"/>
                      <a:gd name="connsiteY4" fmla="*/ 117 h 1485"/>
                      <a:gd name="connsiteX5" fmla="*/ 1353 w 1353"/>
                      <a:gd name="connsiteY5" fmla="*/ 195 h 1485"/>
                      <a:gd name="connsiteX6" fmla="*/ 1183 w 1353"/>
                      <a:gd name="connsiteY6" fmla="*/ 1289 h 1485"/>
                      <a:gd name="connsiteX7" fmla="*/ 1209 w 1353"/>
                      <a:gd name="connsiteY7" fmla="*/ 1391 h 1485"/>
                      <a:gd name="connsiteX8" fmla="*/ 385 w 1353"/>
                      <a:gd name="connsiteY8" fmla="*/ 1450 h 1485"/>
                      <a:gd name="connsiteX0" fmla="*/ 385 w 1370"/>
                      <a:gd name="connsiteY0" fmla="*/ 1450 h 1451"/>
                      <a:gd name="connsiteX1" fmla="*/ 9 w 1370"/>
                      <a:gd name="connsiteY1" fmla="*/ 1298 h 1451"/>
                      <a:gd name="connsiteX2" fmla="*/ 333 w 1370"/>
                      <a:gd name="connsiteY2" fmla="*/ 915 h 1451"/>
                      <a:gd name="connsiteX3" fmla="*/ 909 w 1370"/>
                      <a:gd name="connsiteY3" fmla="*/ 387 h 1451"/>
                      <a:gd name="connsiteX4" fmla="*/ 1162 w 1370"/>
                      <a:gd name="connsiteY4" fmla="*/ 117 h 1451"/>
                      <a:gd name="connsiteX5" fmla="*/ 1353 w 1370"/>
                      <a:gd name="connsiteY5" fmla="*/ 195 h 1451"/>
                      <a:gd name="connsiteX6" fmla="*/ 1209 w 1370"/>
                      <a:gd name="connsiteY6" fmla="*/ 1391 h 1451"/>
                      <a:gd name="connsiteX7" fmla="*/ 385 w 1370"/>
                      <a:gd name="connsiteY7" fmla="*/ 1450 h 1451"/>
                      <a:gd name="connsiteX0" fmla="*/ 385 w 1370"/>
                      <a:gd name="connsiteY0" fmla="*/ 1450 h 1591"/>
                      <a:gd name="connsiteX1" fmla="*/ 9 w 1370"/>
                      <a:gd name="connsiteY1" fmla="*/ 1298 h 1591"/>
                      <a:gd name="connsiteX2" fmla="*/ 333 w 1370"/>
                      <a:gd name="connsiteY2" fmla="*/ 915 h 1591"/>
                      <a:gd name="connsiteX3" fmla="*/ 909 w 1370"/>
                      <a:gd name="connsiteY3" fmla="*/ 387 h 1591"/>
                      <a:gd name="connsiteX4" fmla="*/ 1162 w 1370"/>
                      <a:gd name="connsiteY4" fmla="*/ 117 h 1591"/>
                      <a:gd name="connsiteX5" fmla="*/ 1353 w 1370"/>
                      <a:gd name="connsiteY5" fmla="*/ 195 h 1591"/>
                      <a:gd name="connsiteX6" fmla="*/ 1209 w 1370"/>
                      <a:gd name="connsiteY6" fmla="*/ 1391 h 1591"/>
                      <a:gd name="connsiteX7" fmla="*/ 1059 w 1370"/>
                      <a:gd name="connsiteY7" fmla="*/ 1502 h 1591"/>
                      <a:gd name="connsiteX8" fmla="*/ 385 w 1370"/>
                      <a:gd name="connsiteY8" fmla="*/ 1450 h 1591"/>
                      <a:gd name="connsiteX0" fmla="*/ 1059 w 1370"/>
                      <a:gd name="connsiteY0" fmla="*/ 1502 h 1591"/>
                      <a:gd name="connsiteX1" fmla="*/ 9 w 1370"/>
                      <a:gd name="connsiteY1" fmla="*/ 1298 h 1591"/>
                      <a:gd name="connsiteX2" fmla="*/ 333 w 1370"/>
                      <a:gd name="connsiteY2" fmla="*/ 915 h 1591"/>
                      <a:gd name="connsiteX3" fmla="*/ 909 w 1370"/>
                      <a:gd name="connsiteY3" fmla="*/ 387 h 1591"/>
                      <a:gd name="connsiteX4" fmla="*/ 1162 w 1370"/>
                      <a:gd name="connsiteY4" fmla="*/ 117 h 1591"/>
                      <a:gd name="connsiteX5" fmla="*/ 1353 w 1370"/>
                      <a:gd name="connsiteY5" fmla="*/ 195 h 1591"/>
                      <a:gd name="connsiteX6" fmla="*/ 1209 w 1370"/>
                      <a:gd name="connsiteY6" fmla="*/ 1391 h 1591"/>
                      <a:gd name="connsiteX7" fmla="*/ 1059 w 1370"/>
                      <a:gd name="connsiteY7" fmla="*/ 1502 h 1591"/>
                      <a:gd name="connsiteX0" fmla="*/ 1059 w 1353"/>
                      <a:gd name="connsiteY0" fmla="*/ 1502 h 1502"/>
                      <a:gd name="connsiteX1" fmla="*/ 9 w 1353"/>
                      <a:gd name="connsiteY1" fmla="*/ 1298 h 1502"/>
                      <a:gd name="connsiteX2" fmla="*/ 333 w 1353"/>
                      <a:gd name="connsiteY2" fmla="*/ 915 h 1502"/>
                      <a:gd name="connsiteX3" fmla="*/ 909 w 1353"/>
                      <a:gd name="connsiteY3" fmla="*/ 387 h 1502"/>
                      <a:gd name="connsiteX4" fmla="*/ 1162 w 1353"/>
                      <a:gd name="connsiteY4" fmla="*/ 117 h 1502"/>
                      <a:gd name="connsiteX5" fmla="*/ 1353 w 1353"/>
                      <a:gd name="connsiteY5" fmla="*/ 195 h 1502"/>
                      <a:gd name="connsiteX6" fmla="*/ 1059 w 1353"/>
                      <a:gd name="connsiteY6" fmla="*/ 1502 h 1502"/>
                      <a:gd name="connsiteX0" fmla="*/ 1059 w 1367"/>
                      <a:gd name="connsiteY0" fmla="*/ 1501 h 1501"/>
                      <a:gd name="connsiteX1" fmla="*/ 9 w 1367"/>
                      <a:gd name="connsiteY1" fmla="*/ 1297 h 1501"/>
                      <a:gd name="connsiteX2" fmla="*/ 333 w 1367"/>
                      <a:gd name="connsiteY2" fmla="*/ 914 h 1501"/>
                      <a:gd name="connsiteX3" fmla="*/ 909 w 1367"/>
                      <a:gd name="connsiteY3" fmla="*/ 386 h 1501"/>
                      <a:gd name="connsiteX4" fmla="*/ 1162 w 1367"/>
                      <a:gd name="connsiteY4" fmla="*/ 116 h 1501"/>
                      <a:gd name="connsiteX5" fmla="*/ 1353 w 1367"/>
                      <a:gd name="connsiteY5" fmla="*/ 194 h 1501"/>
                      <a:gd name="connsiteX6" fmla="*/ 1059 w 1367"/>
                      <a:gd name="connsiteY6" fmla="*/ 1501 h 1501"/>
                      <a:gd name="connsiteX0" fmla="*/ 1353 w 1353"/>
                      <a:gd name="connsiteY0" fmla="*/ 21 h 1328"/>
                      <a:gd name="connsiteX1" fmla="*/ 1059 w 1353"/>
                      <a:gd name="connsiteY1" fmla="*/ 1328 h 1328"/>
                      <a:gd name="connsiteX2" fmla="*/ 9 w 1353"/>
                      <a:gd name="connsiteY2" fmla="*/ 1124 h 1328"/>
                      <a:gd name="connsiteX3" fmla="*/ 333 w 1353"/>
                      <a:gd name="connsiteY3" fmla="*/ 741 h 1328"/>
                      <a:gd name="connsiteX4" fmla="*/ 909 w 1353"/>
                      <a:gd name="connsiteY4" fmla="*/ 213 h 1328"/>
                      <a:gd name="connsiteX5" fmla="*/ 1218 w 1353"/>
                      <a:gd name="connsiteY5" fmla="*/ 0 h 132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353" h="1328">
                        <a:moveTo>
                          <a:pt x="1353" y="21"/>
                        </a:moveTo>
                        <a:cubicBezTo>
                          <a:pt x="1336" y="252"/>
                          <a:pt x="1283" y="1144"/>
                          <a:pt x="1059" y="1328"/>
                        </a:cubicBezTo>
                        <a:lnTo>
                          <a:pt x="9" y="1124"/>
                        </a:lnTo>
                        <a:cubicBezTo>
                          <a:pt x="0" y="1035"/>
                          <a:pt x="183" y="893"/>
                          <a:pt x="333" y="741"/>
                        </a:cubicBezTo>
                        <a:cubicBezTo>
                          <a:pt x="483" y="589"/>
                          <a:pt x="771" y="346"/>
                          <a:pt x="909" y="213"/>
                        </a:cubicBezTo>
                        <a:cubicBezTo>
                          <a:pt x="993" y="123"/>
                          <a:pt x="1218" y="0"/>
                          <a:pt x="1218" y="0"/>
                        </a:cubicBezTo>
                      </a:path>
                    </a:pathLst>
                  </a:custGeom>
                  <a:solidFill>
                    <a:srgbClr val="FF7C80"/>
                  </a:solidFill>
                  <a:ln w="25400">
                    <a:noFill/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9" name="Group 7"/>
                <p:cNvGrpSpPr>
                  <a:grpSpLocks/>
                </p:cNvGrpSpPr>
                <p:nvPr/>
              </p:nvGrpSpPr>
              <p:grpSpPr bwMode="auto">
                <a:xfrm>
                  <a:off x="1571628" y="2705109"/>
                  <a:ext cx="2066926" cy="2085977"/>
                  <a:chOff x="2010" y="1176"/>
                  <a:chExt cx="1302" cy="1314"/>
                </a:xfrm>
              </p:grpSpPr>
              <p:sp>
                <p:nvSpPr>
                  <p:cNvPr id="310" name="Oval 8"/>
                  <p:cNvSpPr>
                    <a:spLocks noChangeArrowheads="1"/>
                  </p:cNvSpPr>
                  <p:nvPr/>
                </p:nvSpPr>
                <p:spPr bwMode="auto">
                  <a:xfrm>
                    <a:off x="2928" y="1488"/>
                    <a:ext cx="72" cy="72"/>
                  </a:xfrm>
                  <a:prstGeom prst="ellipse">
                    <a:avLst/>
                  </a:prstGeom>
                  <a:solidFill>
                    <a:srgbClr val="9966FF"/>
                  </a:solidFill>
                  <a:ln w="12700" algn="ctr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311" name="Oval 9"/>
                  <p:cNvSpPr>
                    <a:spLocks noChangeArrowheads="1"/>
                  </p:cNvSpPr>
                  <p:nvPr/>
                </p:nvSpPr>
                <p:spPr bwMode="auto">
                  <a:xfrm>
                    <a:off x="2259" y="1685"/>
                    <a:ext cx="72" cy="72"/>
                  </a:xfrm>
                  <a:prstGeom prst="ellipse">
                    <a:avLst/>
                  </a:prstGeom>
                  <a:solidFill>
                    <a:srgbClr val="9966FF"/>
                  </a:solidFill>
                  <a:ln w="12700" algn="ctr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312" name="Oval 10"/>
                  <p:cNvSpPr>
                    <a:spLocks noChangeArrowheads="1"/>
                  </p:cNvSpPr>
                  <p:nvPr/>
                </p:nvSpPr>
                <p:spPr bwMode="auto">
                  <a:xfrm>
                    <a:off x="3078" y="1512"/>
                    <a:ext cx="72" cy="72"/>
                  </a:xfrm>
                  <a:prstGeom prst="ellipse">
                    <a:avLst/>
                  </a:prstGeom>
                  <a:solidFill>
                    <a:srgbClr val="9966FF"/>
                  </a:solidFill>
                  <a:ln w="12700" algn="ctr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313" name="Oval 11"/>
                  <p:cNvSpPr>
                    <a:spLocks noChangeArrowheads="1"/>
                  </p:cNvSpPr>
                  <p:nvPr/>
                </p:nvSpPr>
                <p:spPr bwMode="auto">
                  <a:xfrm>
                    <a:off x="2573" y="1539"/>
                    <a:ext cx="72" cy="72"/>
                  </a:xfrm>
                  <a:prstGeom prst="ellipse">
                    <a:avLst/>
                  </a:prstGeom>
                  <a:solidFill>
                    <a:srgbClr val="9966FF"/>
                  </a:solidFill>
                  <a:ln w="12700" algn="ctr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314" name="Oval 12"/>
                  <p:cNvSpPr>
                    <a:spLocks noChangeArrowheads="1"/>
                  </p:cNvSpPr>
                  <p:nvPr/>
                </p:nvSpPr>
                <p:spPr bwMode="auto">
                  <a:xfrm>
                    <a:off x="2160" y="2064"/>
                    <a:ext cx="72" cy="72"/>
                  </a:xfrm>
                  <a:prstGeom prst="ellipse">
                    <a:avLst/>
                  </a:prstGeom>
                  <a:solidFill>
                    <a:srgbClr val="9966FF"/>
                  </a:solidFill>
                  <a:ln w="12700" algn="ctr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315" name="Oval 13"/>
                  <p:cNvSpPr>
                    <a:spLocks noChangeArrowheads="1"/>
                  </p:cNvSpPr>
                  <p:nvPr/>
                </p:nvSpPr>
                <p:spPr bwMode="auto">
                  <a:xfrm>
                    <a:off x="2403" y="1636"/>
                    <a:ext cx="72" cy="72"/>
                  </a:xfrm>
                  <a:prstGeom prst="ellipse">
                    <a:avLst/>
                  </a:prstGeom>
                  <a:solidFill>
                    <a:srgbClr val="9966FF"/>
                  </a:solidFill>
                  <a:ln w="12700" algn="ctr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316" name="Oval 14"/>
                  <p:cNvSpPr>
                    <a:spLocks noChangeArrowheads="1"/>
                  </p:cNvSpPr>
                  <p:nvPr/>
                </p:nvSpPr>
                <p:spPr bwMode="auto">
                  <a:xfrm>
                    <a:off x="2186" y="1684"/>
                    <a:ext cx="72" cy="72"/>
                  </a:xfrm>
                  <a:prstGeom prst="ellipse">
                    <a:avLst/>
                  </a:prstGeom>
                  <a:solidFill>
                    <a:srgbClr val="9966FF"/>
                  </a:solidFill>
                  <a:ln w="12700" algn="ctr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317" name="Oval 15"/>
                  <p:cNvSpPr>
                    <a:spLocks noChangeArrowheads="1"/>
                  </p:cNvSpPr>
                  <p:nvPr/>
                </p:nvSpPr>
                <p:spPr bwMode="auto">
                  <a:xfrm>
                    <a:off x="2234" y="1926"/>
                    <a:ext cx="72" cy="72"/>
                  </a:xfrm>
                  <a:prstGeom prst="ellipse">
                    <a:avLst/>
                  </a:prstGeom>
                  <a:solidFill>
                    <a:srgbClr val="9966FF"/>
                  </a:solidFill>
                  <a:ln w="12700" algn="ctr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318" name="Oval 16"/>
                  <p:cNvSpPr>
                    <a:spLocks noChangeArrowheads="1"/>
                  </p:cNvSpPr>
                  <p:nvPr/>
                </p:nvSpPr>
                <p:spPr bwMode="auto">
                  <a:xfrm>
                    <a:off x="2355" y="1902"/>
                    <a:ext cx="72" cy="72"/>
                  </a:xfrm>
                  <a:prstGeom prst="ellipse">
                    <a:avLst/>
                  </a:prstGeom>
                  <a:solidFill>
                    <a:srgbClr val="FF5050"/>
                  </a:solidFill>
                  <a:ln w="12700" algn="ctr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319" name="Oval 17"/>
                  <p:cNvSpPr>
                    <a:spLocks noChangeArrowheads="1"/>
                  </p:cNvSpPr>
                  <p:nvPr/>
                </p:nvSpPr>
                <p:spPr bwMode="auto">
                  <a:xfrm>
                    <a:off x="2016" y="1660"/>
                    <a:ext cx="72" cy="72"/>
                  </a:xfrm>
                  <a:prstGeom prst="ellipse">
                    <a:avLst/>
                  </a:prstGeom>
                  <a:solidFill>
                    <a:srgbClr val="9966FF"/>
                  </a:solidFill>
                  <a:ln w="12700" algn="ctr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320" name="Oval 18"/>
                  <p:cNvSpPr>
                    <a:spLocks noChangeArrowheads="1"/>
                  </p:cNvSpPr>
                  <p:nvPr/>
                </p:nvSpPr>
                <p:spPr bwMode="auto">
                  <a:xfrm>
                    <a:off x="2331" y="1539"/>
                    <a:ext cx="72" cy="72"/>
                  </a:xfrm>
                  <a:prstGeom prst="ellipse">
                    <a:avLst/>
                  </a:prstGeom>
                  <a:solidFill>
                    <a:srgbClr val="9966FF"/>
                  </a:solidFill>
                  <a:ln w="12700" algn="ctr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321" name="Oval 19"/>
                  <p:cNvSpPr>
                    <a:spLocks noChangeArrowheads="1"/>
                  </p:cNvSpPr>
                  <p:nvPr/>
                </p:nvSpPr>
                <p:spPr bwMode="auto">
                  <a:xfrm>
                    <a:off x="2549" y="1926"/>
                    <a:ext cx="72" cy="72"/>
                  </a:xfrm>
                  <a:prstGeom prst="ellipse">
                    <a:avLst/>
                  </a:prstGeom>
                  <a:solidFill>
                    <a:srgbClr val="FF5050"/>
                  </a:solidFill>
                  <a:ln w="12700" algn="ctr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322" name="Oval 20"/>
                  <p:cNvSpPr>
                    <a:spLocks noChangeArrowheads="1"/>
                  </p:cNvSpPr>
                  <p:nvPr/>
                </p:nvSpPr>
                <p:spPr bwMode="auto">
                  <a:xfrm>
                    <a:off x="2670" y="1805"/>
                    <a:ext cx="72" cy="72"/>
                  </a:xfrm>
                  <a:prstGeom prst="ellipse">
                    <a:avLst/>
                  </a:prstGeom>
                  <a:solidFill>
                    <a:srgbClr val="FF5050"/>
                  </a:solidFill>
                  <a:ln w="12700" algn="ctr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323" name="Oval 21"/>
                  <p:cNvSpPr>
                    <a:spLocks noChangeArrowheads="1"/>
                  </p:cNvSpPr>
                  <p:nvPr/>
                </p:nvSpPr>
                <p:spPr bwMode="auto">
                  <a:xfrm>
                    <a:off x="2936" y="1951"/>
                    <a:ext cx="72" cy="72"/>
                  </a:xfrm>
                  <a:prstGeom prst="ellipse">
                    <a:avLst/>
                  </a:prstGeom>
                  <a:solidFill>
                    <a:srgbClr val="FF5050"/>
                  </a:solidFill>
                  <a:ln w="12700" algn="ctr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324" name="Oval 22"/>
                  <p:cNvSpPr>
                    <a:spLocks noChangeArrowheads="1"/>
                  </p:cNvSpPr>
                  <p:nvPr/>
                </p:nvSpPr>
                <p:spPr bwMode="auto">
                  <a:xfrm>
                    <a:off x="2766" y="1926"/>
                    <a:ext cx="72" cy="72"/>
                  </a:xfrm>
                  <a:prstGeom prst="ellipse">
                    <a:avLst/>
                  </a:prstGeom>
                  <a:solidFill>
                    <a:srgbClr val="FF5050"/>
                  </a:solidFill>
                  <a:ln w="12700" algn="ctr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325" name="Oval 23"/>
                  <p:cNvSpPr>
                    <a:spLocks noChangeArrowheads="1"/>
                  </p:cNvSpPr>
                  <p:nvPr/>
                </p:nvSpPr>
                <p:spPr bwMode="auto">
                  <a:xfrm>
                    <a:off x="2210" y="1491"/>
                    <a:ext cx="72" cy="72"/>
                  </a:xfrm>
                  <a:prstGeom prst="ellipse">
                    <a:avLst/>
                  </a:prstGeom>
                  <a:solidFill>
                    <a:srgbClr val="9966FF"/>
                  </a:solidFill>
                  <a:ln w="12700" algn="ctr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326" name="Oval 24"/>
                  <p:cNvSpPr>
                    <a:spLocks noChangeArrowheads="1"/>
                  </p:cNvSpPr>
                  <p:nvPr/>
                </p:nvSpPr>
                <p:spPr bwMode="auto">
                  <a:xfrm>
                    <a:off x="2428" y="1467"/>
                    <a:ext cx="72" cy="72"/>
                  </a:xfrm>
                  <a:prstGeom prst="ellipse">
                    <a:avLst/>
                  </a:prstGeom>
                  <a:solidFill>
                    <a:srgbClr val="9966FF"/>
                  </a:solidFill>
                  <a:ln w="12700" algn="ctr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327" name="Oval 25"/>
                  <p:cNvSpPr>
                    <a:spLocks noChangeArrowheads="1"/>
                  </p:cNvSpPr>
                  <p:nvPr/>
                </p:nvSpPr>
                <p:spPr bwMode="auto">
                  <a:xfrm>
                    <a:off x="2670" y="1636"/>
                    <a:ext cx="72" cy="72"/>
                  </a:xfrm>
                  <a:prstGeom prst="ellipse">
                    <a:avLst/>
                  </a:prstGeom>
                  <a:solidFill>
                    <a:srgbClr val="9966FF"/>
                  </a:solidFill>
                  <a:ln w="12700" algn="ctr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328" name="Oval 26"/>
                  <p:cNvSpPr>
                    <a:spLocks noChangeArrowheads="1"/>
                  </p:cNvSpPr>
                  <p:nvPr/>
                </p:nvSpPr>
                <p:spPr bwMode="auto">
                  <a:xfrm>
                    <a:off x="2065" y="1927"/>
                    <a:ext cx="72" cy="72"/>
                  </a:xfrm>
                  <a:prstGeom prst="ellipse">
                    <a:avLst/>
                  </a:prstGeom>
                  <a:solidFill>
                    <a:srgbClr val="9966FF"/>
                  </a:solidFill>
                  <a:ln w="12700" algn="ctr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329" name="Oval 27"/>
                  <p:cNvSpPr>
                    <a:spLocks noChangeArrowheads="1"/>
                  </p:cNvSpPr>
                  <p:nvPr/>
                </p:nvSpPr>
                <p:spPr bwMode="auto">
                  <a:xfrm>
                    <a:off x="2500" y="1733"/>
                    <a:ext cx="72" cy="72"/>
                  </a:xfrm>
                  <a:prstGeom prst="ellipse">
                    <a:avLst/>
                  </a:prstGeom>
                  <a:solidFill>
                    <a:srgbClr val="9966FF"/>
                  </a:solidFill>
                  <a:ln w="12700" algn="ctr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330" name="Oval 28"/>
                  <p:cNvSpPr>
                    <a:spLocks noChangeArrowheads="1"/>
                  </p:cNvSpPr>
                  <p:nvPr/>
                </p:nvSpPr>
                <p:spPr bwMode="auto">
                  <a:xfrm>
                    <a:off x="2283" y="1781"/>
                    <a:ext cx="72" cy="72"/>
                  </a:xfrm>
                  <a:prstGeom prst="ellipse">
                    <a:avLst/>
                  </a:prstGeom>
                  <a:solidFill>
                    <a:srgbClr val="9966FF"/>
                  </a:solidFill>
                  <a:ln w="12700" algn="ctr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331" name="Oval 29"/>
                  <p:cNvSpPr>
                    <a:spLocks noChangeArrowheads="1"/>
                  </p:cNvSpPr>
                  <p:nvPr/>
                </p:nvSpPr>
                <p:spPr bwMode="auto">
                  <a:xfrm>
                    <a:off x="2331" y="2023"/>
                    <a:ext cx="72" cy="72"/>
                  </a:xfrm>
                  <a:prstGeom prst="ellipse">
                    <a:avLst/>
                  </a:prstGeom>
                  <a:solidFill>
                    <a:srgbClr val="9966FF"/>
                  </a:solidFill>
                  <a:ln w="12700" algn="ctr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332" name="Oval 30"/>
                  <p:cNvSpPr>
                    <a:spLocks noChangeArrowheads="1"/>
                  </p:cNvSpPr>
                  <p:nvPr/>
                </p:nvSpPr>
                <p:spPr bwMode="auto">
                  <a:xfrm>
                    <a:off x="2742" y="2072"/>
                    <a:ext cx="72" cy="72"/>
                  </a:xfrm>
                  <a:prstGeom prst="ellipse">
                    <a:avLst/>
                  </a:prstGeom>
                  <a:solidFill>
                    <a:srgbClr val="FF5050"/>
                  </a:solidFill>
                  <a:ln w="12700" algn="ctr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333" name="Oval 31"/>
                  <p:cNvSpPr>
                    <a:spLocks noChangeArrowheads="1"/>
                  </p:cNvSpPr>
                  <p:nvPr/>
                </p:nvSpPr>
                <p:spPr bwMode="auto">
                  <a:xfrm>
                    <a:off x="2960" y="1805"/>
                    <a:ext cx="72" cy="72"/>
                  </a:xfrm>
                  <a:prstGeom prst="ellipse">
                    <a:avLst/>
                  </a:prstGeom>
                  <a:solidFill>
                    <a:srgbClr val="FF5050"/>
                  </a:solidFill>
                  <a:ln w="12700" algn="ctr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334" name="Oval 32"/>
                  <p:cNvSpPr>
                    <a:spLocks noChangeArrowheads="1"/>
                  </p:cNvSpPr>
                  <p:nvPr/>
                </p:nvSpPr>
                <p:spPr bwMode="auto">
                  <a:xfrm>
                    <a:off x="3226" y="1854"/>
                    <a:ext cx="72" cy="72"/>
                  </a:xfrm>
                  <a:prstGeom prst="ellipse">
                    <a:avLst/>
                  </a:prstGeom>
                  <a:solidFill>
                    <a:srgbClr val="FF5050"/>
                  </a:solidFill>
                  <a:ln w="12700" algn="ctr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335" name="Oval 33"/>
                  <p:cNvSpPr>
                    <a:spLocks noChangeArrowheads="1"/>
                  </p:cNvSpPr>
                  <p:nvPr/>
                </p:nvSpPr>
                <p:spPr bwMode="auto">
                  <a:xfrm>
                    <a:off x="2936" y="2072"/>
                    <a:ext cx="72" cy="72"/>
                  </a:xfrm>
                  <a:prstGeom prst="ellipse">
                    <a:avLst/>
                  </a:prstGeom>
                  <a:solidFill>
                    <a:srgbClr val="FF5050"/>
                  </a:solidFill>
                  <a:ln w="12700" algn="ctr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336" name="Oval 35"/>
                  <p:cNvSpPr>
                    <a:spLocks noChangeArrowheads="1"/>
                  </p:cNvSpPr>
                  <p:nvPr/>
                </p:nvSpPr>
                <p:spPr bwMode="auto">
                  <a:xfrm>
                    <a:off x="2352" y="2160"/>
                    <a:ext cx="72" cy="72"/>
                  </a:xfrm>
                  <a:prstGeom prst="ellipse">
                    <a:avLst/>
                  </a:prstGeom>
                  <a:solidFill>
                    <a:srgbClr val="FF5050"/>
                  </a:solidFill>
                  <a:ln w="12700" algn="ctr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337" name="Oval 37"/>
                  <p:cNvSpPr>
                    <a:spLocks noChangeArrowheads="1"/>
                  </p:cNvSpPr>
                  <p:nvPr/>
                </p:nvSpPr>
                <p:spPr bwMode="auto">
                  <a:xfrm>
                    <a:off x="2500" y="1612"/>
                    <a:ext cx="72" cy="72"/>
                  </a:xfrm>
                  <a:prstGeom prst="ellipse">
                    <a:avLst/>
                  </a:prstGeom>
                  <a:solidFill>
                    <a:srgbClr val="FF5050"/>
                  </a:solidFill>
                  <a:ln w="12700" algn="ctr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338" name="Oval 38"/>
                  <p:cNvSpPr>
                    <a:spLocks noChangeArrowheads="1"/>
                  </p:cNvSpPr>
                  <p:nvPr/>
                </p:nvSpPr>
                <p:spPr bwMode="auto">
                  <a:xfrm>
                    <a:off x="2879" y="1390"/>
                    <a:ext cx="72" cy="72"/>
                  </a:xfrm>
                  <a:prstGeom prst="ellipse">
                    <a:avLst/>
                  </a:prstGeom>
                  <a:solidFill>
                    <a:srgbClr val="9966FF"/>
                  </a:solidFill>
                  <a:ln w="12700" algn="ctr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339" name="Oval 39"/>
                  <p:cNvSpPr>
                    <a:spLocks noChangeArrowheads="1"/>
                  </p:cNvSpPr>
                  <p:nvPr/>
                </p:nvSpPr>
                <p:spPr bwMode="auto">
                  <a:xfrm>
                    <a:off x="3096" y="1776"/>
                    <a:ext cx="72" cy="72"/>
                  </a:xfrm>
                  <a:prstGeom prst="ellipse">
                    <a:avLst/>
                  </a:prstGeom>
                  <a:solidFill>
                    <a:srgbClr val="FF5050"/>
                  </a:solidFill>
                  <a:ln w="12700" algn="ctr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340" name="Oval 40"/>
                  <p:cNvSpPr>
                    <a:spLocks noChangeArrowheads="1"/>
                  </p:cNvSpPr>
                  <p:nvPr/>
                </p:nvSpPr>
                <p:spPr bwMode="auto">
                  <a:xfrm>
                    <a:off x="2760" y="1680"/>
                    <a:ext cx="72" cy="72"/>
                  </a:xfrm>
                  <a:prstGeom prst="ellipse">
                    <a:avLst/>
                  </a:prstGeom>
                  <a:solidFill>
                    <a:srgbClr val="FF5050"/>
                  </a:solidFill>
                  <a:ln w="12700" algn="ctr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341" name="Oval 41"/>
                  <p:cNvSpPr>
                    <a:spLocks noChangeArrowheads="1"/>
                  </p:cNvSpPr>
                  <p:nvPr/>
                </p:nvSpPr>
                <p:spPr bwMode="auto">
                  <a:xfrm>
                    <a:off x="2880" y="1680"/>
                    <a:ext cx="72" cy="72"/>
                  </a:xfrm>
                  <a:prstGeom prst="ellipse">
                    <a:avLst/>
                  </a:prstGeom>
                  <a:solidFill>
                    <a:srgbClr val="FF5050"/>
                  </a:solidFill>
                  <a:ln w="12700" algn="ctr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342" name="Oval 42"/>
                  <p:cNvSpPr>
                    <a:spLocks noChangeArrowheads="1"/>
                  </p:cNvSpPr>
                  <p:nvPr/>
                </p:nvSpPr>
                <p:spPr bwMode="auto">
                  <a:xfrm>
                    <a:off x="3056" y="1968"/>
                    <a:ext cx="72" cy="72"/>
                  </a:xfrm>
                  <a:prstGeom prst="ellipse">
                    <a:avLst/>
                  </a:prstGeom>
                  <a:solidFill>
                    <a:srgbClr val="FF5050"/>
                  </a:solidFill>
                  <a:ln w="12700" algn="ctr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343" name="Oval 43"/>
                  <p:cNvSpPr>
                    <a:spLocks noChangeArrowheads="1"/>
                  </p:cNvSpPr>
                  <p:nvPr/>
                </p:nvSpPr>
                <p:spPr bwMode="auto">
                  <a:xfrm>
                    <a:off x="3066" y="2124"/>
                    <a:ext cx="72" cy="72"/>
                  </a:xfrm>
                  <a:prstGeom prst="ellipse">
                    <a:avLst/>
                  </a:prstGeom>
                  <a:solidFill>
                    <a:srgbClr val="FF5050"/>
                  </a:solidFill>
                  <a:ln w="12700" algn="ctr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344" name="Oval 44"/>
                  <p:cNvSpPr>
                    <a:spLocks noChangeArrowheads="1"/>
                  </p:cNvSpPr>
                  <p:nvPr/>
                </p:nvSpPr>
                <p:spPr bwMode="auto">
                  <a:xfrm>
                    <a:off x="2844" y="2010"/>
                    <a:ext cx="72" cy="72"/>
                  </a:xfrm>
                  <a:prstGeom prst="ellipse">
                    <a:avLst/>
                  </a:prstGeom>
                  <a:solidFill>
                    <a:srgbClr val="FF5050"/>
                  </a:solidFill>
                  <a:ln w="12700" algn="ctr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345" name="Oval 45"/>
                  <p:cNvSpPr>
                    <a:spLocks noChangeArrowheads="1"/>
                  </p:cNvSpPr>
                  <p:nvPr/>
                </p:nvSpPr>
                <p:spPr bwMode="auto">
                  <a:xfrm>
                    <a:off x="2832" y="2208"/>
                    <a:ext cx="72" cy="72"/>
                  </a:xfrm>
                  <a:prstGeom prst="ellipse">
                    <a:avLst/>
                  </a:prstGeom>
                  <a:solidFill>
                    <a:srgbClr val="FF5050"/>
                  </a:solidFill>
                  <a:ln w="12700" algn="ctr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346" name="Oval 46"/>
                  <p:cNvSpPr>
                    <a:spLocks noChangeArrowheads="1"/>
                  </p:cNvSpPr>
                  <p:nvPr/>
                </p:nvSpPr>
                <p:spPr bwMode="auto">
                  <a:xfrm>
                    <a:off x="2622" y="2184"/>
                    <a:ext cx="72" cy="72"/>
                  </a:xfrm>
                  <a:prstGeom prst="ellipse">
                    <a:avLst/>
                  </a:prstGeom>
                  <a:solidFill>
                    <a:srgbClr val="FF5050"/>
                  </a:solidFill>
                  <a:ln w="12700" algn="ctr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347" name="Oval 47"/>
                  <p:cNvSpPr>
                    <a:spLocks noChangeArrowheads="1"/>
                  </p:cNvSpPr>
                  <p:nvPr/>
                </p:nvSpPr>
                <p:spPr bwMode="auto">
                  <a:xfrm>
                    <a:off x="3192" y="1680"/>
                    <a:ext cx="72" cy="72"/>
                  </a:xfrm>
                  <a:prstGeom prst="ellipse">
                    <a:avLst/>
                  </a:prstGeom>
                  <a:solidFill>
                    <a:srgbClr val="FF5050"/>
                  </a:solidFill>
                  <a:ln w="12700" algn="ctr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348" name="Oval 48"/>
                  <p:cNvSpPr>
                    <a:spLocks noChangeArrowheads="1"/>
                  </p:cNvSpPr>
                  <p:nvPr/>
                </p:nvSpPr>
                <p:spPr bwMode="auto">
                  <a:xfrm>
                    <a:off x="3024" y="1632"/>
                    <a:ext cx="72" cy="72"/>
                  </a:xfrm>
                  <a:prstGeom prst="ellipse">
                    <a:avLst/>
                  </a:prstGeom>
                  <a:solidFill>
                    <a:srgbClr val="FF5050"/>
                  </a:solidFill>
                  <a:ln w="12700" algn="ctr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349" name="Oval 49"/>
                  <p:cNvSpPr>
                    <a:spLocks noChangeArrowheads="1"/>
                  </p:cNvSpPr>
                  <p:nvPr/>
                </p:nvSpPr>
                <p:spPr bwMode="auto">
                  <a:xfrm>
                    <a:off x="2808" y="1584"/>
                    <a:ext cx="72" cy="72"/>
                  </a:xfrm>
                  <a:prstGeom prst="ellipse">
                    <a:avLst/>
                  </a:prstGeom>
                  <a:solidFill>
                    <a:srgbClr val="FF5050"/>
                  </a:solidFill>
                  <a:ln w="12700" algn="ctr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350" name="Oval 50"/>
                  <p:cNvSpPr>
                    <a:spLocks noChangeArrowheads="1"/>
                  </p:cNvSpPr>
                  <p:nvPr/>
                </p:nvSpPr>
                <p:spPr bwMode="auto">
                  <a:xfrm>
                    <a:off x="3192" y="1992"/>
                    <a:ext cx="72" cy="72"/>
                  </a:xfrm>
                  <a:prstGeom prst="ellipse">
                    <a:avLst/>
                  </a:prstGeom>
                  <a:solidFill>
                    <a:srgbClr val="FF5050"/>
                  </a:solidFill>
                  <a:ln w="12700" algn="ctr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351" name="Oval 51"/>
                  <p:cNvSpPr>
                    <a:spLocks noChangeArrowheads="1"/>
                  </p:cNvSpPr>
                  <p:nvPr/>
                </p:nvSpPr>
                <p:spPr bwMode="auto">
                  <a:xfrm>
                    <a:off x="2976" y="2232"/>
                    <a:ext cx="72" cy="72"/>
                  </a:xfrm>
                  <a:prstGeom prst="ellipse">
                    <a:avLst/>
                  </a:prstGeom>
                  <a:solidFill>
                    <a:srgbClr val="FF5050"/>
                  </a:solidFill>
                  <a:ln w="12700" algn="ctr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352" name="Oval 52"/>
                  <p:cNvSpPr>
                    <a:spLocks noChangeArrowheads="1"/>
                  </p:cNvSpPr>
                  <p:nvPr/>
                </p:nvSpPr>
                <p:spPr bwMode="auto">
                  <a:xfrm>
                    <a:off x="2496" y="2088"/>
                    <a:ext cx="72" cy="72"/>
                  </a:xfrm>
                  <a:prstGeom prst="ellipse">
                    <a:avLst/>
                  </a:prstGeom>
                  <a:solidFill>
                    <a:srgbClr val="FF5050"/>
                  </a:solidFill>
                  <a:ln w="12700" algn="ctr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353" name="Oval 53"/>
                  <p:cNvSpPr>
                    <a:spLocks noChangeArrowheads="1"/>
                  </p:cNvSpPr>
                  <p:nvPr/>
                </p:nvSpPr>
                <p:spPr bwMode="auto">
                  <a:xfrm>
                    <a:off x="2688" y="1344"/>
                    <a:ext cx="72" cy="72"/>
                  </a:xfrm>
                  <a:prstGeom prst="ellipse">
                    <a:avLst/>
                  </a:prstGeom>
                  <a:solidFill>
                    <a:srgbClr val="9966FF"/>
                  </a:solidFill>
                  <a:ln w="12700" algn="ctr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354" name="Oval 55"/>
                  <p:cNvSpPr>
                    <a:spLocks noChangeArrowheads="1"/>
                  </p:cNvSpPr>
                  <p:nvPr/>
                </p:nvSpPr>
                <p:spPr bwMode="auto">
                  <a:xfrm>
                    <a:off x="2106" y="1752"/>
                    <a:ext cx="72" cy="72"/>
                  </a:xfrm>
                  <a:prstGeom prst="ellipse">
                    <a:avLst/>
                  </a:prstGeom>
                  <a:solidFill>
                    <a:srgbClr val="9966FF"/>
                  </a:solidFill>
                  <a:ln w="12700" algn="ctr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355" name="Oval 56"/>
                  <p:cNvSpPr>
                    <a:spLocks noChangeArrowheads="1"/>
                  </p:cNvSpPr>
                  <p:nvPr/>
                </p:nvSpPr>
                <p:spPr bwMode="auto">
                  <a:xfrm>
                    <a:off x="2664" y="1896"/>
                    <a:ext cx="72" cy="72"/>
                  </a:xfrm>
                  <a:prstGeom prst="ellipse">
                    <a:avLst/>
                  </a:prstGeom>
                  <a:solidFill>
                    <a:srgbClr val="9966FF"/>
                  </a:solidFill>
                  <a:ln w="12700" algn="ctr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356" name="Oval 57"/>
                  <p:cNvSpPr>
                    <a:spLocks noChangeArrowheads="1"/>
                  </p:cNvSpPr>
                  <p:nvPr/>
                </p:nvSpPr>
                <p:spPr bwMode="auto">
                  <a:xfrm>
                    <a:off x="2478" y="1992"/>
                    <a:ext cx="72" cy="72"/>
                  </a:xfrm>
                  <a:prstGeom prst="ellipse">
                    <a:avLst/>
                  </a:prstGeom>
                  <a:solidFill>
                    <a:srgbClr val="9966FF"/>
                  </a:solidFill>
                  <a:ln w="12700" algn="ctr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357" name="Oval 58"/>
                  <p:cNvSpPr>
                    <a:spLocks noChangeArrowheads="1"/>
                  </p:cNvSpPr>
                  <p:nvPr/>
                </p:nvSpPr>
                <p:spPr bwMode="auto">
                  <a:xfrm>
                    <a:off x="2736" y="1488"/>
                    <a:ext cx="72" cy="72"/>
                  </a:xfrm>
                  <a:prstGeom prst="ellipse">
                    <a:avLst/>
                  </a:prstGeom>
                  <a:solidFill>
                    <a:srgbClr val="9966FF"/>
                  </a:solidFill>
                  <a:ln w="12700" algn="ctr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358" name="Oval 60"/>
                  <p:cNvSpPr>
                    <a:spLocks noChangeArrowheads="1"/>
                  </p:cNvSpPr>
                  <p:nvPr/>
                </p:nvSpPr>
                <p:spPr bwMode="auto">
                  <a:xfrm>
                    <a:off x="2496" y="1320"/>
                    <a:ext cx="72" cy="72"/>
                  </a:xfrm>
                  <a:prstGeom prst="ellipse">
                    <a:avLst/>
                  </a:prstGeom>
                  <a:solidFill>
                    <a:srgbClr val="9966FF"/>
                  </a:solidFill>
                  <a:ln w="12700" algn="ctr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359" name="Oval 61"/>
                  <p:cNvSpPr>
                    <a:spLocks noChangeArrowheads="1"/>
                  </p:cNvSpPr>
                  <p:nvPr/>
                </p:nvSpPr>
                <p:spPr bwMode="auto">
                  <a:xfrm>
                    <a:off x="2596" y="1392"/>
                    <a:ext cx="72" cy="72"/>
                  </a:xfrm>
                  <a:prstGeom prst="ellipse">
                    <a:avLst/>
                  </a:prstGeom>
                  <a:solidFill>
                    <a:srgbClr val="9966FF"/>
                  </a:solidFill>
                  <a:ln w="12700" algn="ctr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360" name="Oval 63"/>
                  <p:cNvSpPr>
                    <a:spLocks noChangeArrowheads="1"/>
                  </p:cNvSpPr>
                  <p:nvPr/>
                </p:nvSpPr>
                <p:spPr bwMode="auto">
                  <a:xfrm>
                    <a:off x="2016" y="2160"/>
                    <a:ext cx="72" cy="72"/>
                  </a:xfrm>
                  <a:prstGeom prst="ellipse">
                    <a:avLst/>
                  </a:prstGeom>
                  <a:solidFill>
                    <a:srgbClr val="9966FF"/>
                  </a:solidFill>
                  <a:ln w="12700" algn="ctr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361" name="Oval 64"/>
                  <p:cNvSpPr>
                    <a:spLocks noChangeArrowheads="1"/>
                  </p:cNvSpPr>
                  <p:nvPr/>
                </p:nvSpPr>
                <p:spPr bwMode="auto">
                  <a:xfrm>
                    <a:off x="2112" y="2280"/>
                    <a:ext cx="72" cy="72"/>
                  </a:xfrm>
                  <a:prstGeom prst="ellipse">
                    <a:avLst/>
                  </a:prstGeom>
                  <a:solidFill>
                    <a:srgbClr val="9966FF"/>
                  </a:solidFill>
                  <a:ln w="12700" algn="ctr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362" name="Oval 65"/>
                  <p:cNvSpPr>
                    <a:spLocks noChangeArrowheads="1"/>
                  </p:cNvSpPr>
                  <p:nvPr/>
                </p:nvSpPr>
                <p:spPr bwMode="auto">
                  <a:xfrm>
                    <a:off x="2208" y="2184"/>
                    <a:ext cx="72" cy="72"/>
                  </a:xfrm>
                  <a:prstGeom prst="ellipse">
                    <a:avLst/>
                  </a:prstGeom>
                  <a:solidFill>
                    <a:srgbClr val="9966FF"/>
                  </a:solidFill>
                  <a:ln w="12700" algn="ctr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363" name="Oval 66"/>
                  <p:cNvSpPr>
                    <a:spLocks noChangeArrowheads="1"/>
                  </p:cNvSpPr>
                  <p:nvPr/>
                </p:nvSpPr>
                <p:spPr bwMode="auto">
                  <a:xfrm>
                    <a:off x="2400" y="2232"/>
                    <a:ext cx="72" cy="72"/>
                  </a:xfrm>
                  <a:prstGeom prst="ellipse">
                    <a:avLst/>
                  </a:prstGeom>
                  <a:solidFill>
                    <a:srgbClr val="9966FF"/>
                  </a:solidFill>
                  <a:ln w="12700" algn="ctr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364" name="Oval 67"/>
                  <p:cNvSpPr>
                    <a:spLocks noChangeArrowheads="1"/>
                  </p:cNvSpPr>
                  <p:nvPr/>
                </p:nvSpPr>
                <p:spPr bwMode="auto">
                  <a:xfrm>
                    <a:off x="2808" y="1296"/>
                    <a:ext cx="72" cy="72"/>
                  </a:xfrm>
                  <a:prstGeom prst="ellipse">
                    <a:avLst/>
                  </a:prstGeom>
                  <a:solidFill>
                    <a:srgbClr val="9966FF"/>
                  </a:solidFill>
                  <a:ln w="12700" algn="ctr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365" name="Oval 68"/>
                  <p:cNvSpPr>
                    <a:spLocks noChangeArrowheads="1"/>
                  </p:cNvSpPr>
                  <p:nvPr/>
                </p:nvSpPr>
                <p:spPr bwMode="auto">
                  <a:xfrm>
                    <a:off x="3162" y="2220"/>
                    <a:ext cx="72" cy="72"/>
                  </a:xfrm>
                  <a:prstGeom prst="ellipse">
                    <a:avLst/>
                  </a:prstGeom>
                  <a:solidFill>
                    <a:srgbClr val="FF5050"/>
                  </a:solidFill>
                  <a:ln w="12700" algn="ctr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366" name="Oval 69"/>
                  <p:cNvSpPr>
                    <a:spLocks noChangeArrowheads="1"/>
                  </p:cNvSpPr>
                  <p:nvPr/>
                </p:nvSpPr>
                <p:spPr bwMode="auto">
                  <a:xfrm>
                    <a:off x="3120" y="2316"/>
                    <a:ext cx="72" cy="72"/>
                  </a:xfrm>
                  <a:prstGeom prst="ellipse">
                    <a:avLst/>
                  </a:prstGeom>
                  <a:solidFill>
                    <a:srgbClr val="FF5050"/>
                  </a:solidFill>
                  <a:ln w="12700" algn="ctr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367" name="Oval 70"/>
                  <p:cNvSpPr>
                    <a:spLocks noChangeArrowheads="1"/>
                  </p:cNvSpPr>
                  <p:nvPr/>
                </p:nvSpPr>
                <p:spPr bwMode="auto">
                  <a:xfrm>
                    <a:off x="3216" y="2376"/>
                    <a:ext cx="72" cy="72"/>
                  </a:xfrm>
                  <a:prstGeom prst="ellipse">
                    <a:avLst/>
                  </a:prstGeom>
                  <a:solidFill>
                    <a:srgbClr val="FF5050"/>
                  </a:solidFill>
                  <a:ln w="12700" algn="ctr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368" name="Oval 71"/>
                  <p:cNvSpPr>
                    <a:spLocks noChangeArrowheads="1"/>
                  </p:cNvSpPr>
                  <p:nvPr/>
                </p:nvSpPr>
                <p:spPr bwMode="auto">
                  <a:xfrm>
                    <a:off x="3240" y="2112"/>
                    <a:ext cx="72" cy="72"/>
                  </a:xfrm>
                  <a:prstGeom prst="ellipse">
                    <a:avLst/>
                  </a:prstGeom>
                  <a:solidFill>
                    <a:srgbClr val="FF5050"/>
                  </a:solidFill>
                  <a:ln w="12700" algn="ctr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369" name="Oval 72"/>
                  <p:cNvSpPr>
                    <a:spLocks noChangeArrowheads="1"/>
                  </p:cNvSpPr>
                  <p:nvPr/>
                </p:nvSpPr>
                <p:spPr bwMode="auto">
                  <a:xfrm>
                    <a:off x="3024" y="2406"/>
                    <a:ext cx="72" cy="72"/>
                  </a:xfrm>
                  <a:prstGeom prst="ellipse">
                    <a:avLst/>
                  </a:prstGeom>
                  <a:solidFill>
                    <a:srgbClr val="FF5050"/>
                  </a:solidFill>
                  <a:ln w="12700" algn="ctr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370" name="Oval 73"/>
                  <p:cNvSpPr>
                    <a:spLocks noChangeArrowheads="1"/>
                  </p:cNvSpPr>
                  <p:nvPr/>
                </p:nvSpPr>
                <p:spPr bwMode="auto">
                  <a:xfrm>
                    <a:off x="2904" y="2316"/>
                    <a:ext cx="72" cy="72"/>
                  </a:xfrm>
                  <a:prstGeom prst="ellipse">
                    <a:avLst/>
                  </a:prstGeom>
                  <a:solidFill>
                    <a:srgbClr val="FF5050"/>
                  </a:solidFill>
                  <a:ln w="12700" algn="ctr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371" name="Oval 74"/>
                  <p:cNvSpPr>
                    <a:spLocks noChangeArrowheads="1"/>
                  </p:cNvSpPr>
                  <p:nvPr/>
                </p:nvSpPr>
                <p:spPr bwMode="auto">
                  <a:xfrm>
                    <a:off x="2736" y="2316"/>
                    <a:ext cx="72" cy="72"/>
                  </a:xfrm>
                  <a:prstGeom prst="ellipse">
                    <a:avLst/>
                  </a:prstGeom>
                  <a:solidFill>
                    <a:srgbClr val="FF5050"/>
                  </a:solidFill>
                  <a:ln w="12700" algn="ctr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372" name="Oval 75"/>
                  <p:cNvSpPr>
                    <a:spLocks noChangeArrowheads="1"/>
                  </p:cNvSpPr>
                  <p:nvPr/>
                </p:nvSpPr>
                <p:spPr bwMode="auto">
                  <a:xfrm>
                    <a:off x="2640" y="2418"/>
                    <a:ext cx="72" cy="72"/>
                  </a:xfrm>
                  <a:prstGeom prst="ellipse">
                    <a:avLst/>
                  </a:prstGeom>
                  <a:solidFill>
                    <a:srgbClr val="FF5050"/>
                  </a:solidFill>
                  <a:ln w="12700" algn="ctr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373" name="Oval 76"/>
                  <p:cNvSpPr>
                    <a:spLocks noChangeArrowheads="1"/>
                  </p:cNvSpPr>
                  <p:nvPr/>
                </p:nvSpPr>
                <p:spPr bwMode="auto">
                  <a:xfrm>
                    <a:off x="2850" y="2400"/>
                    <a:ext cx="72" cy="72"/>
                  </a:xfrm>
                  <a:prstGeom prst="ellipse">
                    <a:avLst/>
                  </a:prstGeom>
                  <a:solidFill>
                    <a:srgbClr val="FF5050"/>
                  </a:solidFill>
                  <a:ln w="12700" algn="ctr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374" name="Oval 77"/>
                  <p:cNvSpPr>
                    <a:spLocks noChangeArrowheads="1"/>
                  </p:cNvSpPr>
                  <p:nvPr/>
                </p:nvSpPr>
                <p:spPr bwMode="auto">
                  <a:xfrm>
                    <a:off x="2496" y="2376"/>
                    <a:ext cx="72" cy="72"/>
                  </a:xfrm>
                  <a:prstGeom prst="ellipse">
                    <a:avLst/>
                  </a:prstGeom>
                  <a:solidFill>
                    <a:srgbClr val="FF5050"/>
                  </a:solidFill>
                  <a:ln w="12700" algn="ctr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375" name="Oval 78"/>
                  <p:cNvSpPr>
                    <a:spLocks noChangeArrowheads="1"/>
                  </p:cNvSpPr>
                  <p:nvPr/>
                </p:nvSpPr>
                <p:spPr bwMode="auto">
                  <a:xfrm>
                    <a:off x="2496" y="2208"/>
                    <a:ext cx="72" cy="72"/>
                  </a:xfrm>
                  <a:prstGeom prst="ellipse">
                    <a:avLst/>
                  </a:prstGeom>
                  <a:solidFill>
                    <a:srgbClr val="FF5050"/>
                  </a:solidFill>
                  <a:ln w="12700" algn="ctr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376" name="Oval 79"/>
                  <p:cNvSpPr>
                    <a:spLocks noChangeArrowheads="1"/>
                  </p:cNvSpPr>
                  <p:nvPr/>
                </p:nvSpPr>
                <p:spPr bwMode="auto">
                  <a:xfrm>
                    <a:off x="3120" y="1344"/>
                    <a:ext cx="72" cy="72"/>
                  </a:xfrm>
                  <a:prstGeom prst="ellipse">
                    <a:avLst/>
                  </a:prstGeom>
                  <a:solidFill>
                    <a:srgbClr val="FF5050"/>
                  </a:solidFill>
                  <a:ln w="12700" algn="ctr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377" name="Oval 80"/>
                  <p:cNvSpPr>
                    <a:spLocks noChangeArrowheads="1"/>
                  </p:cNvSpPr>
                  <p:nvPr/>
                </p:nvSpPr>
                <p:spPr bwMode="auto">
                  <a:xfrm>
                    <a:off x="2784" y="1416"/>
                    <a:ext cx="72" cy="72"/>
                  </a:xfrm>
                  <a:prstGeom prst="ellipse">
                    <a:avLst/>
                  </a:prstGeom>
                  <a:solidFill>
                    <a:srgbClr val="FF5050"/>
                  </a:solidFill>
                  <a:ln w="12700" algn="ctr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378" name="Oval 81"/>
                  <p:cNvSpPr>
                    <a:spLocks noChangeArrowheads="1"/>
                  </p:cNvSpPr>
                  <p:nvPr/>
                </p:nvSpPr>
                <p:spPr bwMode="auto">
                  <a:xfrm>
                    <a:off x="3216" y="1560"/>
                    <a:ext cx="72" cy="72"/>
                  </a:xfrm>
                  <a:prstGeom prst="ellipse">
                    <a:avLst/>
                  </a:prstGeom>
                  <a:solidFill>
                    <a:srgbClr val="FF5050"/>
                  </a:solidFill>
                  <a:ln w="12700" algn="ctr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379" name="Oval 83"/>
                  <p:cNvSpPr>
                    <a:spLocks noChangeArrowheads="1"/>
                  </p:cNvSpPr>
                  <p:nvPr/>
                </p:nvSpPr>
                <p:spPr bwMode="auto">
                  <a:xfrm>
                    <a:off x="2304" y="2304"/>
                    <a:ext cx="72" cy="72"/>
                  </a:xfrm>
                  <a:prstGeom prst="ellipse">
                    <a:avLst/>
                  </a:prstGeom>
                  <a:solidFill>
                    <a:srgbClr val="9966FF"/>
                  </a:solidFill>
                  <a:ln w="12700" algn="ctr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380" name="Oval 84"/>
                  <p:cNvSpPr>
                    <a:spLocks noChangeArrowheads="1"/>
                  </p:cNvSpPr>
                  <p:nvPr/>
                </p:nvSpPr>
                <p:spPr bwMode="auto">
                  <a:xfrm>
                    <a:off x="2376" y="2400"/>
                    <a:ext cx="72" cy="72"/>
                  </a:xfrm>
                  <a:prstGeom prst="ellipse">
                    <a:avLst/>
                  </a:prstGeom>
                  <a:solidFill>
                    <a:srgbClr val="9966FF"/>
                  </a:solidFill>
                  <a:ln w="12700" algn="ctr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381" name="Oval 85"/>
                  <p:cNvSpPr>
                    <a:spLocks noChangeArrowheads="1"/>
                  </p:cNvSpPr>
                  <p:nvPr/>
                </p:nvSpPr>
                <p:spPr bwMode="auto">
                  <a:xfrm>
                    <a:off x="2064" y="2400"/>
                    <a:ext cx="72" cy="72"/>
                  </a:xfrm>
                  <a:prstGeom prst="ellipse">
                    <a:avLst/>
                  </a:prstGeom>
                  <a:solidFill>
                    <a:srgbClr val="9966FF"/>
                  </a:solidFill>
                  <a:ln w="12700" algn="ctr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382" name="Oval 86"/>
                  <p:cNvSpPr>
                    <a:spLocks noChangeArrowheads="1"/>
                  </p:cNvSpPr>
                  <p:nvPr/>
                </p:nvSpPr>
                <p:spPr bwMode="auto">
                  <a:xfrm>
                    <a:off x="2010" y="2016"/>
                    <a:ext cx="72" cy="72"/>
                  </a:xfrm>
                  <a:prstGeom prst="ellipse">
                    <a:avLst/>
                  </a:prstGeom>
                  <a:solidFill>
                    <a:srgbClr val="9966FF"/>
                  </a:solidFill>
                  <a:ln w="12700" algn="ctr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383" name="Oval 87"/>
                  <p:cNvSpPr>
                    <a:spLocks noChangeArrowheads="1"/>
                  </p:cNvSpPr>
                  <p:nvPr/>
                </p:nvSpPr>
                <p:spPr bwMode="auto">
                  <a:xfrm>
                    <a:off x="2472" y="1848"/>
                    <a:ext cx="72" cy="72"/>
                  </a:xfrm>
                  <a:prstGeom prst="ellipse">
                    <a:avLst/>
                  </a:prstGeom>
                  <a:solidFill>
                    <a:srgbClr val="9966FF"/>
                  </a:solidFill>
                  <a:ln w="12700" algn="ctr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384" name="Oval 88"/>
                  <p:cNvSpPr>
                    <a:spLocks noChangeArrowheads="1"/>
                  </p:cNvSpPr>
                  <p:nvPr/>
                </p:nvSpPr>
                <p:spPr bwMode="auto">
                  <a:xfrm>
                    <a:off x="2856" y="1824"/>
                    <a:ext cx="72" cy="72"/>
                  </a:xfrm>
                  <a:prstGeom prst="ellipse">
                    <a:avLst/>
                  </a:prstGeom>
                  <a:solidFill>
                    <a:srgbClr val="9966FF"/>
                  </a:solidFill>
                  <a:ln w="12700" algn="ctr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385" name="Oval 91"/>
                  <p:cNvSpPr>
                    <a:spLocks noChangeArrowheads="1"/>
                  </p:cNvSpPr>
                  <p:nvPr/>
                </p:nvSpPr>
                <p:spPr bwMode="auto">
                  <a:xfrm>
                    <a:off x="2328" y="1344"/>
                    <a:ext cx="72" cy="72"/>
                  </a:xfrm>
                  <a:prstGeom prst="ellipse">
                    <a:avLst/>
                  </a:prstGeom>
                  <a:solidFill>
                    <a:srgbClr val="9966FF"/>
                  </a:solidFill>
                  <a:ln w="12700" algn="ctr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386" name="Oval 92"/>
                  <p:cNvSpPr>
                    <a:spLocks noChangeArrowheads="1"/>
                  </p:cNvSpPr>
                  <p:nvPr/>
                </p:nvSpPr>
                <p:spPr bwMode="auto">
                  <a:xfrm>
                    <a:off x="2064" y="1512"/>
                    <a:ext cx="72" cy="72"/>
                  </a:xfrm>
                  <a:prstGeom prst="ellipse">
                    <a:avLst/>
                  </a:prstGeom>
                  <a:solidFill>
                    <a:srgbClr val="9966FF"/>
                  </a:solidFill>
                  <a:ln w="12700" algn="ctr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387" name="Oval 93"/>
                  <p:cNvSpPr>
                    <a:spLocks noChangeArrowheads="1"/>
                  </p:cNvSpPr>
                  <p:nvPr/>
                </p:nvSpPr>
                <p:spPr bwMode="auto">
                  <a:xfrm>
                    <a:off x="2304" y="1200"/>
                    <a:ext cx="72" cy="72"/>
                  </a:xfrm>
                  <a:prstGeom prst="ellipse">
                    <a:avLst/>
                  </a:prstGeom>
                  <a:solidFill>
                    <a:srgbClr val="9966FF"/>
                  </a:solidFill>
                  <a:ln w="12700" algn="ctr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388" name="Oval 94"/>
                  <p:cNvSpPr>
                    <a:spLocks noChangeArrowheads="1"/>
                  </p:cNvSpPr>
                  <p:nvPr/>
                </p:nvSpPr>
                <p:spPr bwMode="auto">
                  <a:xfrm>
                    <a:off x="2160" y="1224"/>
                    <a:ext cx="72" cy="72"/>
                  </a:xfrm>
                  <a:prstGeom prst="ellipse">
                    <a:avLst/>
                  </a:prstGeom>
                  <a:solidFill>
                    <a:srgbClr val="9966FF"/>
                  </a:solidFill>
                  <a:ln w="12700" algn="ctr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389" name="Oval 95"/>
                  <p:cNvSpPr>
                    <a:spLocks noChangeArrowheads="1"/>
                  </p:cNvSpPr>
                  <p:nvPr/>
                </p:nvSpPr>
                <p:spPr bwMode="auto">
                  <a:xfrm>
                    <a:off x="2208" y="1338"/>
                    <a:ext cx="72" cy="72"/>
                  </a:xfrm>
                  <a:prstGeom prst="ellipse">
                    <a:avLst/>
                  </a:prstGeom>
                  <a:solidFill>
                    <a:srgbClr val="9966FF"/>
                  </a:solidFill>
                  <a:ln w="12700" algn="ctr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390" name="Oval 96"/>
                  <p:cNvSpPr>
                    <a:spLocks noChangeArrowheads="1"/>
                  </p:cNvSpPr>
                  <p:nvPr/>
                </p:nvSpPr>
                <p:spPr bwMode="auto">
                  <a:xfrm>
                    <a:off x="2016" y="1272"/>
                    <a:ext cx="72" cy="72"/>
                  </a:xfrm>
                  <a:prstGeom prst="ellipse">
                    <a:avLst/>
                  </a:prstGeom>
                  <a:solidFill>
                    <a:srgbClr val="9966FF"/>
                  </a:solidFill>
                  <a:ln w="12700" algn="ctr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391" name="Oval 97"/>
                  <p:cNvSpPr>
                    <a:spLocks noChangeArrowheads="1"/>
                  </p:cNvSpPr>
                  <p:nvPr/>
                </p:nvSpPr>
                <p:spPr bwMode="auto">
                  <a:xfrm>
                    <a:off x="2088" y="1368"/>
                    <a:ext cx="72" cy="72"/>
                  </a:xfrm>
                  <a:prstGeom prst="ellipse">
                    <a:avLst/>
                  </a:prstGeom>
                  <a:solidFill>
                    <a:srgbClr val="9966FF"/>
                  </a:solidFill>
                  <a:ln w="12700" algn="ctr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392" name="Oval 98"/>
                  <p:cNvSpPr>
                    <a:spLocks noChangeArrowheads="1"/>
                  </p:cNvSpPr>
                  <p:nvPr/>
                </p:nvSpPr>
                <p:spPr bwMode="auto">
                  <a:xfrm>
                    <a:off x="2664" y="1248"/>
                    <a:ext cx="72" cy="72"/>
                  </a:xfrm>
                  <a:prstGeom prst="ellipse">
                    <a:avLst/>
                  </a:prstGeom>
                  <a:solidFill>
                    <a:srgbClr val="9966FF"/>
                  </a:solidFill>
                  <a:ln w="12700" algn="ctr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393" name="Oval 99"/>
                  <p:cNvSpPr>
                    <a:spLocks noChangeArrowheads="1"/>
                  </p:cNvSpPr>
                  <p:nvPr/>
                </p:nvSpPr>
                <p:spPr bwMode="auto">
                  <a:xfrm>
                    <a:off x="2472" y="1200"/>
                    <a:ext cx="72" cy="72"/>
                  </a:xfrm>
                  <a:prstGeom prst="ellipse">
                    <a:avLst/>
                  </a:prstGeom>
                  <a:solidFill>
                    <a:srgbClr val="9966FF"/>
                  </a:solidFill>
                  <a:ln w="12700" algn="ctr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394" name="Oval 100"/>
                  <p:cNvSpPr>
                    <a:spLocks noChangeArrowheads="1"/>
                  </p:cNvSpPr>
                  <p:nvPr/>
                </p:nvSpPr>
                <p:spPr bwMode="auto">
                  <a:xfrm>
                    <a:off x="2880" y="1200"/>
                    <a:ext cx="72" cy="72"/>
                  </a:xfrm>
                  <a:prstGeom prst="ellipse">
                    <a:avLst/>
                  </a:prstGeom>
                  <a:solidFill>
                    <a:srgbClr val="9966FF"/>
                  </a:solidFill>
                  <a:ln w="12700" algn="ctr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395" name="Oval 101"/>
                  <p:cNvSpPr>
                    <a:spLocks noChangeArrowheads="1"/>
                  </p:cNvSpPr>
                  <p:nvPr/>
                </p:nvSpPr>
                <p:spPr bwMode="auto">
                  <a:xfrm>
                    <a:off x="3216" y="1248"/>
                    <a:ext cx="72" cy="72"/>
                  </a:xfrm>
                  <a:prstGeom prst="ellipse">
                    <a:avLst/>
                  </a:prstGeom>
                  <a:solidFill>
                    <a:srgbClr val="9966FF"/>
                  </a:solidFill>
                  <a:ln w="12700" algn="ctr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396" name="Oval 102"/>
                  <p:cNvSpPr>
                    <a:spLocks noChangeArrowheads="1"/>
                  </p:cNvSpPr>
                  <p:nvPr/>
                </p:nvSpPr>
                <p:spPr bwMode="auto">
                  <a:xfrm>
                    <a:off x="3072" y="1176"/>
                    <a:ext cx="72" cy="72"/>
                  </a:xfrm>
                  <a:prstGeom prst="ellipse">
                    <a:avLst/>
                  </a:prstGeom>
                  <a:solidFill>
                    <a:srgbClr val="9966FF"/>
                  </a:solidFill>
                  <a:ln w="12700" algn="ctr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397" name="Oval 103"/>
                  <p:cNvSpPr>
                    <a:spLocks noChangeArrowheads="1"/>
                  </p:cNvSpPr>
                  <p:nvPr/>
                </p:nvSpPr>
                <p:spPr bwMode="auto">
                  <a:xfrm>
                    <a:off x="2976" y="1248"/>
                    <a:ext cx="72" cy="72"/>
                  </a:xfrm>
                  <a:prstGeom prst="ellipse">
                    <a:avLst/>
                  </a:prstGeom>
                  <a:solidFill>
                    <a:srgbClr val="9966FF"/>
                  </a:solidFill>
                  <a:ln w="12700" algn="ctr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  <p:sp>
              <p:nvSpPr>
                <p:cNvPr id="309" name="Rectangle 209"/>
                <p:cNvSpPr>
                  <a:spLocks noChangeArrowheads="1"/>
                </p:cNvSpPr>
                <p:nvPr/>
              </p:nvSpPr>
              <p:spPr bwMode="auto">
                <a:xfrm rot="16200000">
                  <a:off x="2690813" y="3929063"/>
                  <a:ext cx="152400" cy="1895475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  <p:sp>
            <p:nvSpPr>
              <p:cNvPr id="304" name="Freeform 5"/>
              <p:cNvSpPr>
                <a:spLocks/>
              </p:cNvSpPr>
              <p:nvPr/>
            </p:nvSpPr>
            <p:spPr bwMode="auto">
              <a:xfrm rot="20948446">
                <a:off x="2640419" y="2838111"/>
                <a:ext cx="2205478" cy="2128687"/>
              </a:xfrm>
              <a:custGeom>
                <a:avLst/>
                <a:gdLst>
                  <a:gd name="connsiteX0" fmla="*/ 122 w 1007"/>
                  <a:gd name="connsiteY0" fmla="*/ 1189 h 1354"/>
                  <a:gd name="connsiteX1" fmla="*/ 218 w 1007"/>
                  <a:gd name="connsiteY1" fmla="*/ 1045 h 1354"/>
                  <a:gd name="connsiteX2" fmla="*/ 74 w 1007"/>
                  <a:gd name="connsiteY2" fmla="*/ 805 h 1354"/>
                  <a:gd name="connsiteX3" fmla="*/ 266 w 1007"/>
                  <a:gd name="connsiteY3" fmla="*/ 469 h 1354"/>
                  <a:gd name="connsiteX4" fmla="*/ 650 w 1007"/>
                  <a:gd name="connsiteY4" fmla="*/ 277 h 1354"/>
                  <a:gd name="connsiteX5" fmla="*/ 903 w 1007"/>
                  <a:gd name="connsiteY5" fmla="*/ 150 h 1354"/>
                  <a:gd name="connsiteX6" fmla="*/ 877 w 1007"/>
                  <a:gd name="connsiteY6" fmla="*/ 1179 h 1354"/>
                  <a:gd name="connsiteX7" fmla="*/ 126 w 1007"/>
                  <a:gd name="connsiteY7" fmla="*/ 1197 h 1354"/>
                  <a:gd name="connsiteX8" fmla="*/ 122 w 1007"/>
                  <a:gd name="connsiteY8" fmla="*/ 1189 h 1354"/>
                  <a:gd name="connsiteX0" fmla="*/ 122 w 1007"/>
                  <a:gd name="connsiteY0" fmla="*/ 1189 h 1354"/>
                  <a:gd name="connsiteX1" fmla="*/ 218 w 1007"/>
                  <a:gd name="connsiteY1" fmla="*/ 1045 h 1354"/>
                  <a:gd name="connsiteX2" fmla="*/ 74 w 1007"/>
                  <a:gd name="connsiteY2" fmla="*/ 805 h 1354"/>
                  <a:gd name="connsiteX3" fmla="*/ 266 w 1007"/>
                  <a:gd name="connsiteY3" fmla="*/ 469 h 1354"/>
                  <a:gd name="connsiteX4" fmla="*/ 650 w 1007"/>
                  <a:gd name="connsiteY4" fmla="*/ 277 h 1354"/>
                  <a:gd name="connsiteX5" fmla="*/ 903 w 1007"/>
                  <a:gd name="connsiteY5" fmla="*/ 150 h 1354"/>
                  <a:gd name="connsiteX6" fmla="*/ 877 w 1007"/>
                  <a:gd name="connsiteY6" fmla="*/ 1179 h 1354"/>
                  <a:gd name="connsiteX7" fmla="*/ 126 w 1007"/>
                  <a:gd name="connsiteY7" fmla="*/ 1197 h 1354"/>
                  <a:gd name="connsiteX8" fmla="*/ 122 w 1007"/>
                  <a:gd name="connsiteY8" fmla="*/ 1189 h 1354"/>
                  <a:gd name="connsiteX0" fmla="*/ 146 w 1031"/>
                  <a:gd name="connsiteY0" fmla="*/ 1189 h 1354"/>
                  <a:gd name="connsiteX1" fmla="*/ 8 w 1031"/>
                  <a:gd name="connsiteY1" fmla="*/ 1045 h 1354"/>
                  <a:gd name="connsiteX2" fmla="*/ 98 w 1031"/>
                  <a:gd name="connsiteY2" fmla="*/ 805 h 1354"/>
                  <a:gd name="connsiteX3" fmla="*/ 290 w 1031"/>
                  <a:gd name="connsiteY3" fmla="*/ 469 h 1354"/>
                  <a:gd name="connsiteX4" fmla="*/ 674 w 1031"/>
                  <a:gd name="connsiteY4" fmla="*/ 277 h 1354"/>
                  <a:gd name="connsiteX5" fmla="*/ 927 w 1031"/>
                  <a:gd name="connsiteY5" fmla="*/ 150 h 1354"/>
                  <a:gd name="connsiteX6" fmla="*/ 901 w 1031"/>
                  <a:gd name="connsiteY6" fmla="*/ 1179 h 1354"/>
                  <a:gd name="connsiteX7" fmla="*/ 150 w 1031"/>
                  <a:gd name="connsiteY7" fmla="*/ 1197 h 1354"/>
                  <a:gd name="connsiteX8" fmla="*/ 146 w 1031"/>
                  <a:gd name="connsiteY8" fmla="*/ 1189 h 1354"/>
                  <a:gd name="connsiteX0" fmla="*/ 52 w 1030"/>
                  <a:gd name="connsiteY0" fmla="*/ 1284 h 1354"/>
                  <a:gd name="connsiteX1" fmla="*/ 7 w 1030"/>
                  <a:gd name="connsiteY1" fmla="*/ 1045 h 1354"/>
                  <a:gd name="connsiteX2" fmla="*/ 97 w 1030"/>
                  <a:gd name="connsiteY2" fmla="*/ 805 h 1354"/>
                  <a:gd name="connsiteX3" fmla="*/ 289 w 1030"/>
                  <a:gd name="connsiteY3" fmla="*/ 469 h 1354"/>
                  <a:gd name="connsiteX4" fmla="*/ 673 w 1030"/>
                  <a:gd name="connsiteY4" fmla="*/ 277 h 1354"/>
                  <a:gd name="connsiteX5" fmla="*/ 926 w 1030"/>
                  <a:gd name="connsiteY5" fmla="*/ 150 h 1354"/>
                  <a:gd name="connsiteX6" fmla="*/ 900 w 1030"/>
                  <a:gd name="connsiteY6" fmla="*/ 1179 h 1354"/>
                  <a:gd name="connsiteX7" fmla="*/ 149 w 1030"/>
                  <a:gd name="connsiteY7" fmla="*/ 1197 h 1354"/>
                  <a:gd name="connsiteX8" fmla="*/ 52 w 1030"/>
                  <a:gd name="connsiteY8" fmla="*/ 1284 h 1354"/>
                  <a:gd name="connsiteX0" fmla="*/ 66 w 1044"/>
                  <a:gd name="connsiteY0" fmla="*/ 1284 h 1354"/>
                  <a:gd name="connsiteX1" fmla="*/ 21 w 1044"/>
                  <a:gd name="connsiteY1" fmla="*/ 1045 h 1354"/>
                  <a:gd name="connsiteX2" fmla="*/ 111 w 1044"/>
                  <a:gd name="connsiteY2" fmla="*/ 805 h 1354"/>
                  <a:gd name="connsiteX3" fmla="*/ 687 w 1044"/>
                  <a:gd name="connsiteY3" fmla="*/ 277 h 1354"/>
                  <a:gd name="connsiteX4" fmla="*/ 940 w 1044"/>
                  <a:gd name="connsiteY4" fmla="*/ 150 h 1354"/>
                  <a:gd name="connsiteX5" fmla="*/ 914 w 1044"/>
                  <a:gd name="connsiteY5" fmla="*/ 1179 h 1354"/>
                  <a:gd name="connsiteX6" fmla="*/ 163 w 1044"/>
                  <a:gd name="connsiteY6" fmla="*/ 1197 h 1354"/>
                  <a:gd name="connsiteX7" fmla="*/ 66 w 1044"/>
                  <a:gd name="connsiteY7" fmla="*/ 1284 h 1354"/>
                  <a:gd name="connsiteX0" fmla="*/ 66 w 1043"/>
                  <a:gd name="connsiteY0" fmla="*/ 1427 h 1520"/>
                  <a:gd name="connsiteX1" fmla="*/ 21 w 1043"/>
                  <a:gd name="connsiteY1" fmla="*/ 1188 h 1520"/>
                  <a:gd name="connsiteX2" fmla="*/ 111 w 1043"/>
                  <a:gd name="connsiteY2" fmla="*/ 948 h 1520"/>
                  <a:gd name="connsiteX3" fmla="*/ 687 w 1043"/>
                  <a:gd name="connsiteY3" fmla="*/ 420 h 1520"/>
                  <a:gd name="connsiteX4" fmla="*/ 940 w 1043"/>
                  <a:gd name="connsiteY4" fmla="*/ 150 h 1520"/>
                  <a:gd name="connsiteX5" fmla="*/ 914 w 1043"/>
                  <a:gd name="connsiteY5" fmla="*/ 1322 h 1520"/>
                  <a:gd name="connsiteX6" fmla="*/ 163 w 1043"/>
                  <a:gd name="connsiteY6" fmla="*/ 1340 h 1520"/>
                  <a:gd name="connsiteX7" fmla="*/ 66 w 1043"/>
                  <a:gd name="connsiteY7" fmla="*/ 1427 h 1520"/>
                  <a:gd name="connsiteX0" fmla="*/ 66 w 1043"/>
                  <a:gd name="connsiteY0" fmla="*/ 1427 h 1520"/>
                  <a:gd name="connsiteX1" fmla="*/ 21 w 1043"/>
                  <a:gd name="connsiteY1" fmla="*/ 1188 h 1520"/>
                  <a:gd name="connsiteX2" fmla="*/ 111 w 1043"/>
                  <a:gd name="connsiteY2" fmla="*/ 948 h 1520"/>
                  <a:gd name="connsiteX3" fmla="*/ 687 w 1043"/>
                  <a:gd name="connsiteY3" fmla="*/ 420 h 1520"/>
                  <a:gd name="connsiteX4" fmla="*/ 692 w 1043"/>
                  <a:gd name="connsiteY4" fmla="*/ 423 h 1520"/>
                  <a:gd name="connsiteX5" fmla="*/ 940 w 1043"/>
                  <a:gd name="connsiteY5" fmla="*/ 150 h 1520"/>
                  <a:gd name="connsiteX6" fmla="*/ 914 w 1043"/>
                  <a:gd name="connsiteY6" fmla="*/ 1322 h 1520"/>
                  <a:gd name="connsiteX7" fmla="*/ 163 w 1043"/>
                  <a:gd name="connsiteY7" fmla="*/ 1340 h 1520"/>
                  <a:gd name="connsiteX8" fmla="*/ 66 w 1043"/>
                  <a:gd name="connsiteY8" fmla="*/ 1427 h 1520"/>
                  <a:gd name="connsiteX0" fmla="*/ 163 w 1043"/>
                  <a:gd name="connsiteY0" fmla="*/ 1340 h 1520"/>
                  <a:gd name="connsiteX1" fmla="*/ 21 w 1043"/>
                  <a:gd name="connsiteY1" fmla="*/ 1188 h 1520"/>
                  <a:gd name="connsiteX2" fmla="*/ 111 w 1043"/>
                  <a:gd name="connsiteY2" fmla="*/ 948 h 1520"/>
                  <a:gd name="connsiteX3" fmla="*/ 687 w 1043"/>
                  <a:gd name="connsiteY3" fmla="*/ 420 h 1520"/>
                  <a:gd name="connsiteX4" fmla="*/ 692 w 1043"/>
                  <a:gd name="connsiteY4" fmla="*/ 423 h 1520"/>
                  <a:gd name="connsiteX5" fmla="*/ 940 w 1043"/>
                  <a:gd name="connsiteY5" fmla="*/ 150 h 1520"/>
                  <a:gd name="connsiteX6" fmla="*/ 914 w 1043"/>
                  <a:gd name="connsiteY6" fmla="*/ 1322 h 1520"/>
                  <a:gd name="connsiteX7" fmla="*/ 163 w 1043"/>
                  <a:gd name="connsiteY7" fmla="*/ 1340 h 1520"/>
                  <a:gd name="connsiteX0" fmla="*/ 385 w 1265"/>
                  <a:gd name="connsiteY0" fmla="*/ 1340 h 1520"/>
                  <a:gd name="connsiteX1" fmla="*/ 9 w 1265"/>
                  <a:gd name="connsiteY1" fmla="*/ 1331 h 1520"/>
                  <a:gd name="connsiteX2" fmla="*/ 333 w 1265"/>
                  <a:gd name="connsiteY2" fmla="*/ 948 h 1520"/>
                  <a:gd name="connsiteX3" fmla="*/ 909 w 1265"/>
                  <a:gd name="connsiteY3" fmla="*/ 420 h 1520"/>
                  <a:gd name="connsiteX4" fmla="*/ 914 w 1265"/>
                  <a:gd name="connsiteY4" fmla="*/ 423 h 1520"/>
                  <a:gd name="connsiteX5" fmla="*/ 1162 w 1265"/>
                  <a:gd name="connsiteY5" fmla="*/ 150 h 1520"/>
                  <a:gd name="connsiteX6" fmla="*/ 1136 w 1265"/>
                  <a:gd name="connsiteY6" fmla="*/ 1322 h 1520"/>
                  <a:gd name="connsiteX7" fmla="*/ 385 w 1265"/>
                  <a:gd name="connsiteY7" fmla="*/ 1340 h 1520"/>
                  <a:gd name="connsiteX0" fmla="*/ 385 w 1265"/>
                  <a:gd name="connsiteY0" fmla="*/ 1340 h 1520"/>
                  <a:gd name="connsiteX1" fmla="*/ 9 w 1265"/>
                  <a:gd name="connsiteY1" fmla="*/ 1331 h 1520"/>
                  <a:gd name="connsiteX2" fmla="*/ 333 w 1265"/>
                  <a:gd name="connsiteY2" fmla="*/ 948 h 1520"/>
                  <a:gd name="connsiteX3" fmla="*/ 909 w 1265"/>
                  <a:gd name="connsiteY3" fmla="*/ 420 h 1520"/>
                  <a:gd name="connsiteX4" fmla="*/ 1162 w 1265"/>
                  <a:gd name="connsiteY4" fmla="*/ 150 h 1520"/>
                  <a:gd name="connsiteX5" fmla="*/ 1136 w 1265"/>
                  <a:gd name="connsiteY5" fmla="*/ 1322 h 1520"/>
                  <a:gd name="connsiteX6" fmla="*/ 385 w 1265"/>
                  <a:gd name="connsiteY6" fmla="*/ 1340 h 1520"/>
                  <a:gd name="connsiteX0" fmla="*/ 385 w 1265"/>
                  <a:gd name="connsiteY0" fmla="*/ 1190 h 1370"/>
                  <a:gd name="connsiteX1" fmla="*/ 9 w 1265"/>
                  <a:gd name="connsiteY1" fmla="*/ 1181 h 1370"/>
                  <a:gd name="connsiteX2" fmla="*/ 333 w 1265"/>
                  <a:gd name="connsiteY2" fmla="*/ 798 h 1370"/>
                  <a:gd name="connsiteX3" fmla="*/ 909 w 1265"/>
                  <a:gd name="connsiteY3" fmla="*/ 270 h 1370"/>
                  <a:gd name="connsiteX4" fmla="*/ 1162 w 1265"/>
                  <a:gd name="connsiteY4" fmla="*/ 0 h 1370"/>
                  <a:gd name="connsiteX5" fmla="*/ 1136 w 1265"/>
                  <a:gd name="connsiteY5" fmla="*/ 1172 h 1370"/>
                  <a:gd name="connsiteX6" fmla="*/ 385 w 1265"/>
                  <a:gd name="connsiteY6" fmla="*/ 1190 h 1370"/>
                  <a:gd name="connsiteX0" fmla="*/ 385 w 1266"/>
                  <a:gd name="connsiteY0" fmla="*/ 1333 h 1394"/>
                  <a:gd name="connsiteX1" fmla="*/ 9 w 1266"/>
                  <a:gd name="connsiteY1" fmla="*/ 1181 h 1394"/>
                  <a:gd name="connsiteX2" fmla="*/ 333 w 1266"/>
                  <a:gd name="connsiteY2" fmla="*/ 798 h 1394"/>
                  <a:gd name="connsiteX3" fmla="*/ 909 w 1266"/>
                  <a:gd name="connsiteY3" fmla="*/ 270 h 1394"/>
                  <a:gd name="connsiteX4" fmla="*/ 1162 w 1266"/>
                  <a:gd name="connsiteY4" fmla="*/ 0 h 1394"/>
                  <a:gd name="connsiteX5" fmla="*/ 1136 w 1266"/>
                  <a:gd name="connsiteY5" fmla="*/ 1172 h 1394"/>
                  <a:gd name="connsiteX6" fmla="*/ 385 w 1266"/>
                  <a:gd name="connsiteY6" fmla="*/ 1333 h 1394"/>
                  <a:gd name="connsiteX0" fmla="*/ 385 w 1334"/>
                  <a:gd name="connsiteY0" fmla="*/ 1333 h 1368"/>
                  <a:gd name="connsiteX1" fmla="*/ 9 w 1334"/>
                  <a:gd name="connsiteY1" fmla="*/ 1181 h 1368"/>
                  <a:gd name="connsiteX2" fmla="*/ 333 w 1334"/>
                  <a:gd name="connsiteY2" fmla="*/ 798 h 1368"/>
                  <a:gd name="connsiteX3" fmla="*/ 909 w 1334"/>
                  <a:gd name="connsiteY3" fmla="*/ 270 h 1368"/>
                  <a:gd name="connsiteX4" fmla="*/ 1162 w 1334"/>
                  <a:gd name="connsiteY4" fmla="*/ 0 h 1368"/>
                  <a:gd name="connsiteX5" fmla="*/ 1136 w 1334"/>
                  <a:gd name="connsiteY5" fmla="*/ 1172 h 1368"/>
                  <a:gd name="connsiteX6" fmla="*/ 1209 w 1334"/>
                  <a:gd name="connsiteY6" fmla="*/ 1274 h 1368"/>
                  <a:gd name="connsiteX7" fmla="*/ 385 w 1334"/>
                  <a:gd name="connsiteY7" fmla="*/ 1333 h 1368"/>
                  <a:gd name="connsiteX0" fmla="*/ 385 w 1342"/>
                  <a:gd name="connsiteY0" fmla="*/ 1333 h 1368"/>
                  <a:gd name="connsiteX1" fmla="*/ 9 w 1342"/>
                  <a:gd name="connsiteY1" fmla="*/ 1181 h 1368"/>
                  <a:gd name="connsiteX2" fmla="*/ 333 w 1342"/>
                  <a:gd name="connsiteY2" fmla="*/ 798 h 1368"/>
                  <a:gd name="connsiteX3" fmla="*/ 909 w 1342"/>
                  <a:gd name="connsiteY3" fmla="*/ 270 h 1368"/>
                  <a:gd name="connsiteX4" fmla="*/ 1162 w 1342"/>
                  <a:gd name="connsiteY4" fmla="*/ 0 h 1368"/>
                  <a:gd name="connsiteX5" fmla="*/ 1183 w 1342"/>
                  <a:gd name="connsiteY5" fmla="*/ 1172 h 1368"/>
                  <a:gd name="connsiteX6" fmla="*/ 1209 w 1342"/>
                  <a:gd name="connsiteY6" fmla="*/ 1274 h 1368"/>
                  <a:gd name="connsiteX7" fmla="*/ 385 w 1342"/>
                  <a:gd name="connsiteY7" fmla="*/ 1333 h 1368"/>
                  <a:gd name="connsiteX0" fmla="*/ 376 w 1333"/>
                  <a:gd name="connsiteY0" fmla="*/ 1333 h 1368"/>
                  <a:gd name="connsiteX1" fmla="*/ 0 w 1333"/>
                  <a:gd name="connsiteY1" fmla="*/ 1181 h 1368"/>
                  <a:gd name="connsiteX2" fmla="*/ 324 w 1333"/>
                  <a:gd name="connsiteY2" fmla="*/ 798 h 1368"/>
                  <a:gd name="connsiteX3" fmla="*/ 900 w 1333"/>
                  <a:gd name="connsiteY3" fmla="*/ 270 h 1368"/>
                  <a:gd name="connsiteX4" fmla="*/ 1153 w 1333"/>
                  <a:gd name="connsiteY4" fmla="*/ 0 h 1368"/>
                  <a:gd name="connsiteX5" fmla="*/ 1174 w 1333"/>
                  <a:gd name="connsiteY5" fmla="*/ 1172 h 1368"/>
                  <a:gd name="connsiteX6" fmla="*/ 1200 w 1333"/>
                  <a:gd name="connsiteY6" fmla="*/ 1274 h 1368"/>
                  <a:gd name="connsiteX7" fmla="*/ 376 w 1333"/>
                  <a:gd name="connsiteY7" fmla="*/ 1333 h 1368"/>
                  <a:gd name="connsiteX0" fmla="*/ 385 w 1342"/>
                  <a:gd name="connsiteY0" fmla="*/ 1333 h 1368"/>
                  <a:gd name="connsiteX1" fmla="*/ 9 w 1342"/>
                  <a:gd name="connsiteY1" fmla="*/ 1181 h 1368"/>
                  <a:gd name="connsiteX2" fmla="*/ 333 w 1342"/>
                  <a:gd name="connsiteY2" fmla="*/ 798 h 1368"/>
                  <a:gd name="connsiteX3" fmla="*/ 909 w 1342"/>
                  <a:gd name="connsiteY3" fmla="*/ 270 h 1368"/>
                  <a:gd name="connsiteX4" fmla="*/ 1162 w 1342"/>
                  <a:gd name="connsiteY4" fmla="*/ 0 h 1368"/>
                  <a:gd name="connsiteX5" fmla="*/ 1183 w 1342"/>
                  <a:gd name="connsiteY5" fmla="*/ 1172 h 1368"/>
                  <a:gd name="connsiteX6" fmla="*/ 1209 w 1342"/>
                  <a:gd name="connsiteY6" fmla="*/ 1274 h 1368"/>
                  <a:gd name="connsiteX7" fmla="*/ 385 w 1342"/>
                  <a:gd name="connsiteY7" fmla="*/ 1333 h 1368"/>
                  <a:gd name="connsiteX0" fmla="*/ 385 w 1342"/>
                  <a:gd name="connsiteY0" fmla="*/ 1344 h 1379"/>
                  <a:gd name="connsiteX1" fmla="*/ 9 w 1342"/>
                  <a:gd name="connsiteY1" fmla="*/ 1192 h 1379"/>
                  <a:gd name="connsiteX2" fmla="*/ 333 w 1342"/>
                  <a:gd name="connsiteY2" fmla="*/ 809 h 1379"/>
                  <a:gd name="connsiteX3" fmla="*/ 909 w 1342"/>
                  <a:gd name="connsiteY3" fmla="*/ 281 h 1379"/>
                  <a:gd name="connsiteX4" fmla="*/ 1162 w 1342"/>
                  <a:gd name="connsiteY4" fmla="*/ 11 h 1379"/>
                  <a:gd name="connsiteX5" fmla="*/ 1204 w 1342"/>
                  <a:gd name="connsiteY5" fmla="*/ 214 h 1379"/>
                  <a:gd name="connsiteX6" fmla="*/ 1183 w 1342"/>
                  <a:gd name="connsiteY6" fmla="*/ 1183 h 1379"/>
                  <a:gd name="connsiteX7" fmla="*/ 1209 w 1342"/>
                  <a:gd name="connsiteY7" fmla="*/ 1285 h 1379"/>
                  <a:gd name="connsiteX8" fmla="*/ 385 w 1342"/>
                  <a:gd name="connsiteY8" fmla="*/ 1344 h 1379"/>
                  <a:gd name="connsiteX0" fmla="*/ 385 w 1356"/>
                  <a:gd name="connsiteY0" fmla="*/ 1416 h 1451"/>
                  <a:gd name="connsiteX1" fmla="*/ 9 w 1356"/>
                  <a:gd name="connsiteY1" fmla="*/ 1264 h 1451"/>
                  <a:gd name="connsiteX2" fmla="*/ 333 w 1356"/>
                  <a:gd name="connsiteY2" fmla="*/ 881 h 1451"/>
                  <a:gd name="connsiteX3" fmla="*/ 909 w 1356"/>
                  <a:gd name="connsiteY3" fmla="*/ 353 h 1451"/>
                  <a:gd name="connsiteX4" fmla="*/ 1162 w 1356"/>
                  <a:gd name="connsiteY4" fmla="*/ 83 h 1451"/>
                  <a:gd name="connsiteX5" fmla="*/ 1204 w 1356"/>
                  <a:gd name="connsiteY5" fmla="*/ 286 h 1451"/>
                  <a:gd name="connsiteX6" fmla="*/ 1353 w 1356"/>
                  <a:gd name="connsiteY6" fmla="*/ 161 h 1451"/>
                  <a:gd name="connsiteX7" fmla="*/ 1183 w 1356"/>
                  <a:gd name="connsiteY7" fmla="*/ 1255 h 1451"/>
                  <a:gd name="connsiteX8" fmla="*/ 1209 w 1356"/>
                  <a:gd name="connsiteY8" fmla="*/ 1357 h 1451"/>
                  <a:gd name="connsiteX9" fmla="*/ 385 w 1356"/>
                  <a:gd name="connsiteY9" fmla="*/ 1416 h 1451"/>
                  <a:gd name="connsiteX0" fmla="*/ 385 w 1353"/>
                  <a:gd name="connsiteY0" fmla="*/ 1450 h 1485"/>
                  <a:gd name="connsiteX1" fmla="*/ 9 w 1353"/>
                  <a:gd name="connsiteY1" fmla="*/ 1298 h 1485"/>
                  <a:gd name="connsiteX2" fmla="*/ 333 w 1353"/>
                  <a:gd name="connsiteY2" fmla="*/ 915 h 1485"/>
                  <a:gd name="connsiteX3" fmla="*/ 909 w 1353"/>
                  <a:gd name="connsiteY3" fmla="*/ 387 h 1485"/>
                  <a:gd name="connsiteX4" fmla="*/ 1162 w 1353"/>
                  <a:gd name="connsiteY4" fmla="*/ 117 h 1485"/>
                  <a:gd name="connsiteX5" fmla="*/ 1353 w 1353"/>
                  <a:gd name="connsiteY5" fmla="*/ 195 h 1485"/>
                  <a:gd name="connsiteX6" fmla="*/ 1183 w 1353"/>
                  <a:gd name="connsiteY6" fmla="*/ 1289 h 1485"/>
                  <a:gd name="connsiteX7" fmla="*/ 1209 w 1353"/>
                  <a:gd name="connsiteY7" fmla="*/ 1391 h 1485"/>
                  <a:gd name="connsiteX8" fmla="*/ 385 w 1353"/>
                  <a:gd name="connsiteY8" fmla="*/ 1450 h 1485"/>
                  <a:gd name="connsiteX0" fmla="*/ 385 w 1370"/>
                  <a:gd name="connsiteY0" fmla="*/ 1450 h 1451"/>
                  <a:gd name="connsiteX1" fmla="*/ 9 w 1370"/>
                  <a:gd name="connsiteY1" fmla="*/ 1298 h 1451"/>
                  <a:gd name="connsiteX2" fmla="*/ 333 w 1370"/>
                  <a:gd name="connsiteY2" fmla="*/ 915 h 1451"/>
                  <a:gd name="connsiteX3" fmla="*/ 909 w 1370"/>
                  <a:gd name="connsiteY3" fmla="*/ 387 h 1451"/>
                  <a:gd name="connsiteX4" fmla="*/ 1162 w 1370"/>
                  <a:gd name="connsiteY4" fmla="*/ 117 h 1451"/>
                  <a:gd name="connsiteX5" fmla="*/ 1353 w 1370"/>
                  <a:gd name="connsiteY5" fmla="*/ 195 h 1451"/>
                  <a:gd name="connsiteX6" fmla="*/ 1209 w 1370"/>
                  <a:gd name="connsiteY6" fmla="*/ 1391 h 1451"/>
                  <a:gd name="connsiteX7" fmla="*/ 385 w 1370"/>
                  <a:gd name="connsiteY7" fmla="*/ 1450 h 1451"/>
                  <a:gd name="connsiteX0" fmla="*/ 385 w 1370"/>
                  <a:gd name="connsiteY0" fmla="*/ 1450 h 1591"/>
                  <a:gd name="connsiteX1" fmla="*/ 9 w 1370"/>
                  <a:gd name="connsiteY1" fmla="*/ 1298 h 1591"/>
                  <a:gd name="connsiteX2" fmla="*/ 333 w 1370"/>
                  <a:gd name="connsiteY2" fmla="*/ 915 h 1591"/>
                  <a:gd name="connsiteX3" fmla="*/ 909 w 1370"/>
                  <a:gd name="connsiteY3" fmla="*/ 387 h 1591"/>
                  <a:gd name="connsiteX4" fmla="*/ 1162 w 1370"/>
                  <a:gd name="connsiteY4" fmla="*/ 117 h 1591"/>
                  <a:gd name="connsiteX5" fmla="*/ 1353 w 1370"/>
                  <a:gd name="connsiteY5" fmla="*/ 195 h 1591"/>
                  <a:gd name="connsiteX6" fmla="*/ 1209 w 1370"/>
                  <a:gd name="connsiteY6" fmla="*/ 1391 h 1591"/>
                  <a:gd name="connsiteX7" fmla="*/ 1059 w 1370"/>
                  <a:gd name="connsiteY7" fmla="*/ 1502 h 1591"/>
                  <a:gd name="connsiteX8" fmla="*/ 385 w 1370"/>
                  <a:gd name="connsiteY8" fmla="*/ 1450 h 1591"/>
                  <a:gd name="connsiteX0" fmla="*/ 1059 w 1370"/>
                  <a:gd name="connsiteY0" fmla="*/ 1502 h 1591"/>
                  <a:gd name="connsiteX1" fmla="*/ 9 w 1370"/>
                  <a:gd name="connsiteY1" fmla="*/ 1298 h 1591"/>
                  <a:gd name="connsiteX2" fmla="*/ 333 w 1370"/>
                  <a:gd name="connsiteY2" fmla="*/ 915 h 1591"/>
                  <a:gd name="connsiteX3" fmla="*/ 909 w 1370"/>
                  <a:gd name="connsiteY3" fmla="*/ 387 h 1591"/>
                  <a:gd name="connsiteX4" fmla="*/ 1162 w 1370"/>
                  <a:gd name="connsiteY4" fmla="*/ 117 h 1591"/>
                  <a:gd name="connsiteX5" fmla="*/ 1353 w 1370"/>
                  <a:gd name="connsiteY5" fmla="*/ 195 h 1591"/>
                  <a:gd name="connsiteX6" fmla="*/ 1209 w 1370"/>
                  <a:gd name="connsiteY6" fmla="*/ 1391 h 1591"/>
                  <a:gd name="connsiteX7" fmla="*/ 1059 w 1370"/>
                  <a:gd name="connsiteY7" fmla="*/ 1502 h 1591"/>
                  <a:gd name="connsiteX0" fmla="*/ 1059 w 1353"/>
                  <a:gd name="connsiteY0" fmla="*/ 1502 h 1502"/>
                  <a:gd name="connsiteX1" fmla="*/ 9 w 1353"/>
                  <a:gd name="connsiteY1" fmla="*/ 1298 h 1502"/>
                  <a:gd name="connsiteX2" fmla="*/ 333 w 1353"/>
                  <a:gd name="connsiteY2" fmla="*/ 915 h 1502"/>
                  <a:gd name="connsiteX3" fmla="*/ 909 w 1353"/>
                  <a:gd name="connsiteY3" fmla="*/ 387 h 1502"/>
                  <a:gd name="connsiteX4" fmla="*/ 1162 w 1353"/>
                  <a:gd name="connsiteY4" fmla="*/ 117 h 1502"/>
                  <a:gd name="connsiteX5" fmla="*/ 1353 w 1353"/>
                  <a:gd name="connsiteY5" fmla="*/ 195 h 1502"/>
                  <a:gd name="connsiteX6" fmla="*/ 1059 w 1353"/>
                  <a:gd name="connsiteY6" fmla="*/ 1502 h 1502"/>
                  <a:gd name="connsiteX0" fmla="*/ 1059 w 1367"/>
                  <a:gd name="connsiteY0" fmla="*/ 1501 h 1501"/>
                  <a:gd name="connsiteX1" fmla="*/ 9 w 1367"/>
                  <a:gd name="connsiteY1" fmla="*/ 1297 h 1501"/>
                  <a:gd name="connsiteX2" fmla="*/ 333 w 1367"/>
                  <a:gd name="connsiteY2" fmla="*/ 914 h 1501"/>
                  <a:gd name="connsiteX3" fmla="*/ 909 w 1367"/>
                  <a:gd name="connsiteY3" fmla="*/ 386 h 1501"/>
                  <a:gd name="connsiteX4" fmla="*/ 1162 w 1367"/>
                  <a:gd name="connsiteY4" fmla="*/ 116 h 1501"/>
                  <a:gd name="connsiteX5" fmla="*/ 1353 w 1367"/>
                  <a:gd name="connsiteY5" fmla="*/ 194 h 1501"/>
                  <a:gd name="connsiteX6" fmla="*/ 1059 w 1367"/>
                  <a:gd name="connsiteY6" fmla="*/ 1501 h 1501"/>
                  <a:gd name="connsiteX0" fmla="*/ 1353 w 1353"/>
                  <a:gd name="connsiteY0" fmla="*/ 21 h 1328"/>
                  <a:gd name="connsiteX1" fmla="*/ 1059 w 1353"/>
                  <a:gd name="connsiteY1" fmla="*/ 1328 h 1328"/>
                  <a:gd name="connsiteX2" fmla="*/ 9 w 1353"/>
                  <a:gd name="connsiteY2" fmla="*/ 1124 h 1328"/>
                  <a:gd name="connsiteX3" fmla="*/ 333 w 1353"/>
                  <a:gd name="connsiteY3" fmla="*/ 741 h 1328"/>
                  <a:gd name="connsiteX4" fmla="*/ 909 w 1353"/>
                  <a:gd name="connsiteY4" fmla="*/ 213 h 1328"/>
                  <a:gd name="connsiteX5" fmla="*/ 1218 w 1353"/>
                  <a:gd name="connsiteY5" fmla="*/ 0 h 13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353" h="1328">
                    <a:moveTo>
                      <a:pt x="1353" y="21"/>
                    </a:moveTo>
                    <a:cubicBezTo>
                      <a:pt x="1336" y="252"/>
                      <a:pt x="1283" y="1144"/>
                      <a:pt x="1059" y="1328"/>
                    </a:cubicBezTo>
                    <a:lnTo>
                      <a:pt x="9" y="1124"/>
                    </a:lnTo>
                    <a:cubicBezTo>
                      <a:pt x="0" y="1035"/>
                      <a:pt x="183" y="893"/>
                      <a:pt x="333" y="741"/>
                    </a:cubicBezTo>
                    <a:cubicBezTo>
                      <a:pt x="483" y="589"/>
                      <a:pt x="771" y="346"/>
                      <a:pt x="909" y="213"/>
                    </a:cubicBezTo>
                    <a:cubicBezTo>
                      <a:pt x="993" y="123"/>
                      <a:pt x="1218" y="0"/>
                      <a:pt x="1218" y="0"/>
                    </a:cubicBezTo>
                  </a:path>
                </a:pathLst>
              </a:cu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05" name="Rectangle 304"/>
              <p:cNvSpPr/>
              <p:nvPr/>
            </p:nvSpPr>
            <p:spPr>
              <a:xfrm>
                <a:off x="4543422" y="2640624"/>
                <a:ext cx="304800" cy="22098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06" name="Rectangle 305"/>
              <p:cNvSpPr/>
              <p:nvPr/>
            </p:nvSpPr>
            <p:spPr>
              <a:xfrm rot="16200000">
                <a:off x="3636283" y="3726539"/>
                <a:ext cx="61677" cy="22098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0" name="Group 416"/>
            <p:cNvGrpSpPr/>
            <p:nvPr/>
          </p:nvGrpSpPr>
          <p:grpSpPr>
            <a:xfrm>
              <a:off x="685802" y="2724150"/>
              <a:ext cx="8457543" cy="3048000"/>
              <a:chOff x="685802" y="2724150"/>
              <a:chExt cx="8457543" cy="3048000"/>
            </a:xfrm>
          </p:grpSpPr>
          <p:sp>
            <p:nvSpPr>
              <p:cNvPr id="400" name="Oval 101"/>
              <p:cNvSpPr>
                <a:spLocks noChangeArrowheads="1"/>
              </p:cNvSpPr>
              <p:nvPr/>
            </p:nvSpPr>
            <p:spPr bwMode="auto">
              <a:xfrm>
                <a:off x="7439282" y="4157795"/>
                <a:ext cx="114300" cy="114300"/>
              </a:xfrm>
              <a:prstGeom prst="ellipse">
                <a:avLst/>
              </a:prstGeom>
              <a:solidFill>
                <a:srgbClr val="9966FF"/>
              </a:solidFill>
              <a:ln w="12700" algn="ctr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01" name="Oval 37"/>
              <p:cNvSpPr>
                <a:spLocks noChangeArrowheads="1"/>
              </p:cNvSpPr>
              <p:nvPr/>
            </p:nvSpPr>
            <p:spPr bwMode="auto">
              <a:xfrm>
                <a:off x="7439282" y="3371731"/>
                <a:ext cx="114300" cy="114300"/>
              </a:xfrm>
              <a:prstGeom prst="ellipse">
                <a:avLst/>
              </a:prstGeom>
              <a:solidFill>
                <a:srgbClr val="FF5050"/>
              </a:solidFill>
              <a:ln w="12700" algn="ctr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02" name="TextBox 401"/>
              <p:cNvSpPr txBox="1"/>
              <p:nvPr/>
            </p:nvSpPr>
            <p:spPr>
              <a:xfrm>
                <a:off x="7669508" y="3938885"/>
                <a:ext cx="545642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400" dirty="0">
                    <a:solidFill>
                      <a:schemeClr val="accent4">
                        <a:lumMod val="75000"/>
                      </a:schemeClr>
                    </a:solidFill>
                  </a:rPr>
                  <a:t>No</a:t>
                </a:r>
              </a:p>
            </p:txBody>
          </p:sp>
          <p:sp>
            <p:nvSpPr>
              <p:cNvPr id="403" name="TextBox 402"/>
              <p:cNvSpPr txBox="1"/>
              <p:nvPr/>
            </p:nvSpPr>
            <p:spPr>
              <a:xfrm>
                <a:off x="7612297" y="3175211"/>
                <a:ext cx="1204176" cy="83099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400" dirty="0">
                    <a:solidFill>
                      <a:srgbClr val="FF0000"/>
                    </a:solidFill>
                  </a:rPr>
                  <a:t>Football </a:t>
                </a:r>
              </a:p>
              <a:p>
                <a:r>
                  <a:rPr lang="en-US" sz="2400" dirty="0">
                    <a:solidFill>
                      <a:srgbClr val="FF0000"/>
                    </a:solidFill>
                  </a:rPr>
                  <a:t>Player</a:t>
                </a:r>
              </a:p>
            </p:txBody>
          </p:sp>
          <p:sp>
            <p:nvSpPr>
              <p:cNvPr id="408" name="TextBox 407"/>
              <p:cNvSpPr txBox="1"/>
              <p:nvPr/>
            </p:nvSpPr>
            <p:spPr>
              <a:xfrm>
                <a:off x="7315200" y="2724150"/>
                <a:ext cx="1828145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400" dirty="0"/>
                  <a:t>Training data</a:t>
                </a:r>
              </a:p>
            </p:txBody>
          </p:sp>
          <p:cxnSp>
            <p:nvCxnSpPr>
              <p:cNvPr id="409" name="Straight Arrow Connector 408"/>
              <p:cNvCxnSpPr/>
              <p:nvPr/>
            </p:nvCxnSpPr>
            <p:spPr>
              <a:xfrm rot="5400000" flipH="1" flipV="1">
                <a:off x="-170893" y="4174966"/>
                <a:ext cx="2514600" cy="1588"/>
              </a:xfrm>
              <a:prstGeom prst="straightConnector1">
                <a:avLst/>
              </a:prstGeom>
              <a:ln w="19050">
                <a:solidFill>
                  <a:schemeClr val="bg1">
                    <a:lumMod val="65000"/>
                  </a:schemeClr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0" name="Straight Arrow Connector 409"/>
              <p:cNvCxnSpPr/>
              <p:nvPr/>
            </p:nvCxnSpPr>
            <p:spPr>
              <a:xfrm>
                <a:off x="1086407" y="5432266"/>
                <a:ext cx="2666206" cy="1588"/>
              </a:xfrm>
              <a:prstGeom prst="straightConnector1">
                <a:avLst/>
              </a:prstGeom>
              <a:ln w="19050">
                <a:solidFill>
                  <a:schemeClr val="bg1">
                    <a:lumMod val="65000"/>
                  </a:schemeClr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11" name="TextBox 410"/>
              <p:cNvSpPr txBox="1"/>
              <p:nvPr/>
            </p:nvSpPr>
            <p:spPr>
              <a:xfrm rot="16200000">
                <a:off x="437916" y="4061463"/>
                <a:ext cx="865103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dirty="0" smtClean="0">
                    <a:solidFill>
                      <a:schemeClr val="bg1">
                        <a:lumMod val="50000"/>
                      </a:schemeClr>
                    </a:solidFill>
                  </a:rPr>
                  <a:t>Weight</a:t>
                </a:r>
                <a:endParaRPr lang="en-US" dirty="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412" name="TextBox 411"/>
              <p:cNvSpPr txBox="1"/>
              <p:nvPr/>
            </p:nvSpPr>
            <p:spPr>
              <a:xfrm>
                <a:off x="1923813" y="5402818"/>
                <a:ext cx="803563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dirty="0" smtClean="0">
                    <a:solidFill>
                      <a:schemeClr val="bg1">
                        <a:lumMod val="50000"/>
                      </a:schemeClr>
                    </a:solidFill>
                  </a:rPr>
                  <a:t>Height</a:t>
                </a:r>
                <a:endParaRPr lang="en-US" dirty="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</p:grpSp>
      </p:grp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4800600"/>
            <a:ext cx="8229600" cy="1828800"/>
          </a:xfrm>
        </p:spPr>
        <p:txBody>
          <a:bodyPr>
            <a:normAutofit/>
          </a:bodyPr>
          <a:lstStyle/>
          <a:p>
            <a:r>
              <a:rPr lang="en-US" sz="2800" dirty="0"/>
              <a:t>A good machine learning algorithm</a:t>
            </a:r>
          </a:p>
          <a:p>
            <a:pPr lvl="1"/>
            <a:r>
              <a:rPr lang="en-US" dirty="0" smtClean="0"/>
              <a:t> Does not </a:t>
            </a:r>
            <a:r>
              <a:rPr lang="en-US" b="1" dirty="0" err="1" smtClean="0">
                <a:solidFill>
                  <a:srgbClr val="C00000"/>
                </a:solidFill>
              </a:rPr>
              <a:t>overfit</a:t>
            </a:r>
            <a:r>
              <a:rPr lang="en-US" dirty="0" smtClean="0"/>
              <a:t> training data</a:t>
            </a:r>
            <a:endParaRPr lang="en-US" sz="2000" dirty="0"/>
          </a:p>
          <a:p>
            <a:pPr lvl="1"/>
            <a:r>
              <a:rPr lang="en-US" dirty="0" smtClean="0"/>
              <a:t> </a:t>
            </a:r>
            <a:r>
              <a:rPr lang="en-US" b="1" dirty="0" smtClean="0">
                <a:solidFill>
                  <a:srgbClr val="A60101"/>
                </a:solidFill>
              </a:rPr>
              <a:t>Generalizes</a:t>
            </a:r>
            <a:r>
              <a:rPr lang="en-US" dirty="0" smtClean="0"/>
              <a:t> well to test data	</a:t>
            </a:r>
            <a:endParaRPr lang="en-US" dirty="0" smtClean="0">
              <a:solidFill>
                <a:srgbClr val="01B739"/>
              </a:solidFill>
            </a:endParaRPr>
          </a:p>
        </p:txBody>
      </p:sp>
      <p:grpSp>
        <p:nvGrpSpPr>
          <p:cNvPr id="11" name="Group 417"/>
          <p:cNvGrpSpPr/>
          <p:nvPr/>
        </p:nvGrpSpPr>
        <p:grpSpPr>
          <a:xfrm>
            <a:off x="3703323" y="1272538"/>
            <a:ext cx="3524012" cy="3299462"/>
            <a:chOff x="3855722" y="2472688"/>
            <a:chExt cx="3524012" cy="3299462"/>
          </a:xfrm>
        </p:grpSpPr>
        <p:grpSp>
          <p:nvGrpSpPr>
            <p:cNvPr id="12" name="Group 201"/>
            <p:cNvGrpSpPr/>
            <p:nvPr/>
          </p:nvGrpSpPr>
          <p:grpSpPr>
            <a:xfrm rot="16200000">
              <a:off x="4327923" y="2434588"/>
              <a:ext cx="3013711" cy="3089911"/>
              <a:chOff x="5765816" y="2634760"/>
              <a:chExt cx="2511406" cy="2470640"/>
            </a:xfrm>
          </p:grpSpPr>
          <p:sp>
            <p:nvSpPr>
              <p:cNvPr id="203" name="Rectangle 202"/>
              <p:cNvSpPr/>
              <p:nvPr/>
            </p:nvSpPr>
            <p:spPr>
              <a:xfrm>
                <a:off x="7970830" y="2634760"/>
                <a:ext cx="304800" cy="22098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13" name="Group 465"/>
              <p:cNvGrpSpPr/>
              <p:nvPr/>
            </p:nvGrpSpPr>
            <p:grpSpPr>
              <a:xfrm>
                <a:off x="5772147" y="2692887"/>
                <a:ext cx="2473327" cy="2333626"/>
                <a:chOff x="1449392" y="2698751"/>
                <a:chExt cx="2473327" cy="2333626"/>
              </a:xfrm>
            </p:grpSpPr>
            <p:grpSp>
              <p:nvGrpSpPr>
                <p:cNvPr id="14" name="Group 3"/>
                <p:cNvGrpSpPr>
                  <a:grpSpLocks/>
                </p:cNvGrpSpPr>
                <p:nvPr/>
              </p:nvGrpSpPr>
              <p:grpSpPr bwMode="auto">
                <a:xfrm>
                  <a:off x="1449392" y="2698751"/>
                  <a:ext cx="2473327" cy="2333626"/>
                  <a:chOff x="4087" y="788"/>
                  <a:chExt cx="1558" cy="1470"/>
                </a:xfrm>
              </p:grpSpPr>
              <p:sp>
                <p:nvSpPr>
                  <p:cNvPr id="300" name="Rectangle 4"/>
                  <p:cNvSpPr>
                    <a:spLocks noChangeArrowheads="1"/>
                  </p:cNvSpPr>
                  <p:nvPr/>
                </p:nvSpPr>
                <p:spPr bwMode="auto">
                  <a:xfrm>
                    <a:off x="4146" y="788"/>
                    <a:ext cx="1324" cy="1324"/>
                  </a:xfrm>
                  <a:prstGeom prst="rect">
                    <a:avLst/>
                  </a:prstGeom>
                  <a:solidFill>
                    <a:srgbClr val="CCCCFF"/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301" name="Freeform 5"/>
                  <p:cNvSpPr>
                    <a:spLocks/>
                  </p:cNvSpPr>
                  <p:nvPr/>
                </p:nvSpPr>
                <p:spPr bwMode="auto">
                  <a:xfrm rot="20948446">
                    <a:off x="4087" y="938"/>
                    <a:ext cx="1558" cy="1320"/>
                  </a:xfrm>
                  <a:custGeom>
                    <a:avLst/>
                    <a:gdLst>
                      <a:gd name="connsiteX0" fmla="*/ 122 w 1007"/>
                      <a:gd name="connsiteY0" fmla="*/ 1189 h 1354"/>
                      <a:gd name="connsiteX1" fmla="*/ 218 w 1007"/>
                      <a:gd name="connsiteY1" fmla="*/ 1045 h 1354"/>
                      <a:gd name="connsiteX2" fmla="*/ 74 w 1007"/>
                      <a:gd name="connsiteY2" fmla="*/ 805 h 1354"/>
                      <a:gd name="connsiteX3" fmla="*/ 266 w 1007"/>
                      <a:gd name="connsiteY3" fmla="*/ 469 h 1354"/>
                      <a:gd name="connsiteX4" fmla="*/ 650 w 1007"/>
                      <a:gd name="connsiteY4" fmla="*/ 277 h 1354"/>
                      <a:gd name="connsiteX5" fmla="*/ 903 w 1007"/>
                      <a:gd name="connsiteY5" fmla="*/ 150 h 1354"/>
                      <a:gd name="connsiteX6" fmla="*/ 877 w 1007"/>
                      <a:gd name="connsiteY6" fmla="*/ 1179 h 1354"/>
                      <a:gd name="connsiteX7" fmla="*/ 126 w 1007"/>
                      <a:gd name="connsiteY7" fmla="*/ 1197 h 1354"/>
                      <a:gd name="connsiteX8" fmla="*/ 122 w 1007"/>
                      <a:gd name="connsiteY8" fmla="*/ 1189 h 1354"/>
                      <a:gd name="connsiteX0" fmla="*/ 122 w 1007"/>
                      <a:gd name="connsiteY0" fmla="*/ 1189 h 1354"/>
                      <a:gd name="connsiteX1" fmla="*/ 218 w 1007"/>
                      <a:gd name="connsiteY1" fmla="*/ 1045 h 1354"/>
                      <a:gd name="connsiteX2" fmla="*/ 74 w 1007"/>
                      <a:gd name="connsiteY2" fmla="*/ 805 h 1354"/>
                      <a:gd name="connsiteX3" fmla="*/ 266 w 1007"/>
                      <a:gd name="connsiteY3" fmla="*/ 469 h 1354"/>
                      <a:gd name="connsiteX4" fmla="*/ 650 w 1007"/>
                      <a:gd name="connsiteY4" fmla="*/ 277 h 1354"/>
                      <a:gd name="connsiteX5" fmla="*/ 903 w 1007"/>
                      <a:gd name="connsiteY5" fmla="*/ 150 h 1354"/>
                      <a:gd name="connsiteX6" fmla="*/ 877 w 1007"/>
                      <a:gd name="connsiteY6" fmla="*/ 1179 h 1354"/>
                      <a:gd name="connsiteX7" fmla="*/ 126 w 1007"/>
                      <a:gd name="connsiteY7" fmla="*/ 1197 h 1354"/>
                      <a:gd name="connsiteX8" fmla="*/ 122 w 1007"/>
                      <a:gd name="connsiteY8" fmla="*/ 1189 h 1354"/>
                      <a:gd name="connsiteX0" fmla="*/ 146 w 1031"/>
                      <a:gd name="connsiteY0" fmla="*/ 1189 h 1354"/>
                      <a:gd name="connsiteX1" fmla="*/ 8 w 1031"/>
                      <a:gd name="connsiteY1" fmla="*/ 1045 h 1354"/>
                      <a:gd name="connsiteX2" fmla="*/ 98 w 1031"/>
                      <a:gd name="connsiteY2" fmla="*/ 805 h 1354"/>
                      <a:gd name="connsiteX3" fmla="*/ 290 w 1031"/>
                      <a:gd name="connsiteY3" fmla="*/ 469 h 1354"/>
                      <a:gd name="connsiteX4" fmla="*/ 674 w 1031"/>
                      <a:gd name="connsiteY4" fmla="*/ 277 h 1354"/>
                      <a:gd name="connsiteX5" fmla="*/ 927 w 1031"/>
                      <a:gd name="connsiteY5" fmla="*/ 150 h 1354"/>
                      <a:gd name="connsiteX6" fmla="*/ 901 w 1031"/>
                      <a:gd name="connsiteY6" fmla="*/ 1179 h 1354"/>
                      <a:gd name="connsiteX7" fmla="*/ 150 w 1031"/>
                      <a:gd name="connsiteY7" fmla="*/ 1197 h 1354"/>
                      <a:gd name="connsiteX8" fmla="*/ 146 w 1031"/>
                      <a:gd name="connsiteY8" fmla="*/ 1189 h 1354"/>
                      <a:gd name="connsiteX0" fmla="*/ 52 w 1030"/>
                      <a:gd name="connsiteY0" fmla="*/ 1284 h 1354"/>
                      <a:gd name="connsiteX1" fmla="*/ 7 w 1030"/>
                      <a:gd name="connsiteY1" fmla="*/ 1045 h 1354"/>
                      <a:gd name="connsiteX2" fmla="*/ 97 w 1030"/>
                      <a:gd name="connsiteY2" fmla="*/ 805 h 1354"/>
                      <a:gd name="connsiteX3" fmla="*/ 289 w 1030"/>
                      <a:gd name="connsiteY3" fmla="*/ 469 h 1354"/>
                      <a:gd name="connsiteX4" fmla="*/ 673 w 1030"/>
                      <a:gd name="connsiteY4" fmla="*/ 277 h 1354"/>
                      <a:gd name="connsiteX5" fmla="*/ 926 w 1030"/>
                      <a:gd name="connsiteY5" fmla="*/ 150 h 1354"/>
                      <a:gd name="connsiteX6" fmla="*/ 900 w 1030"/>
                      <a:gd name="connsiteY6" fmla="*/ 1179 h 1354"/>
                      <a:gd name="connsiteX7" fmla="*/ 149 w 1030"/>
                      <a:gd name="connsiteY7" fmla="*/ 1197 h 1354"/>
                      <a:gd name="connsiteX8" fmla="*/ 52 w 1030"/>
                      <a:gd name="connsiteY8" fmla="*/ 1284 h 1354"/>
                      <a:gd name="connsiteX0" fmla="*/ 66 w 1044"/>
                      <a:gd name="connsiteY0" fmla="*/ 1284 h 1354"/>
                      <a:gd name="connsiteX1" fmla="*/ 21 w 1044"/>
                      <a:gd name="connsiteY1" fmla="*/ 1045 h 1354"/>
                      <a:gd name="connsiteX2" fmla="*/ 111 w 1044"/>
                      <a:gd name="connsiteY2" fmla="*/ 805 h 1354"/>
                      <a:gd name="connsiteX3" fmla="*/ 687 w 1044"/>
                      <a:gd name="connsiteY3" fmla="*/ 277 h 1354"/>
                      <a:gd name="connsiteX4" fmla="*/ 940 w 1044"/>
                      <a:gd name="connsiteY4" fmla="*/ 150 h 1354"/>
                      <a:gd name="connsiteX5" fmla="*/ 914 w 1044"/>
                      <a:gd name="connsiteY5" fmla="*/ 1179 h 1354"/>
                      <a:gd name="connsiteX6" fmla="*/ 163 w 1044"/>
                      <a:gd name="connsiteY6" fmla="*/ 1197 h 1354"/>
                      <a:gd name="connsiteX7" fmla="*/ 66 w 1044"/>
                      <a:gd name="connsiteY7" fmla="*/ 1284 h 1354"/>
                      <a:gd name="connsiteX0" fmla="*/ 66 w 1043"/>
                      <a:gd name="connsiteY0" fmla="*/ 1427 h 1520"/>
                      <a:gd name="connsiteX1" fmla="*/ 21 w 1043"/>
                      <a:gd name="connsiteY1" fmla="*/ 1188 h 1520"/>
                      <a:gd name="connsiteX2" fmla="*/ 111 w 1043"/>
                      <a:gd name="connsiteY2" fmla="*/ 948 h 1520"/>
                      <a:gd name="connsiteX3" fmla="*/ 687 w 1043"/>
                      <a:gd name="connsiteY3" fmla="*/ 420 h 1520"/>
                      <a:gd name="connsiteX4" fmla="*/ 940 w 1043"/>
                      <a:gd name="connsiteY4" fmla="*/ 150 h 1520"/>
                      <a:gd name="connsiteX5" fmla="*/ 914 w 1043"/>
                      <a:gd name="connsiteY5" fmla="*/ 1322 h 1520"/>
                      <a:gd name="connsiteX6" fmla="*/ 163 w 1043"/>
                      <a:gd name="connsiteY6" fmla="*/ 1340 h 1520"/>
                      <a:gd name="connsiteX7" fmla="*/ 66 w 1043"/>
                      <a:gd name="connsiteY7" fmla="*/ 1427 h 1520"/>
                      <a:gd name="connsiteX0" fmla="*/ 66 w 1043"/>
                      <a:gd name="connsiteY0" fmla="*/ 1427 h 1520"/>
                      <a:gd name="connsiteX1" fmla="*/ 21 w 1043"/>
                      <a:gd name="connsiteY1" fmla="*/ 1188 h 1520"/>
                      <a:gd name="connsiteX2" fmla="*/ 111 w 1043"/>
                      <a:gd name="connsiteY2" fmla="*/ 948 h 1520"/>
                      <a:gd name="connsiteX3" fmla="*/ 687 w 1043"/>
                      <a:gd name="connsiteY3" fmla="*/ 420 h 1520"/>
                      <a:gd name="connsiteX4" fmla="*/ 692 w 1043"/>
                      <a:gd name="connsiteY4" fmla="*/ 423 h 1520"/>
                      <a:gd name="connsiteX5" fmla="*/ 940 w 1043"/>
                      <a:gd name="connsiteY5" fmla="*/ 150 h 1520"/>
                      <a:gd name="connsiteX6" fmla="*/ 914 w 1043"/>
                      <a:gd name="connsiteY6" fmla="*/ 1322 h 1520"/>
                      <a:gd name="connsiteX7" fmla="*/ 163 w 1043"/>
                      <a:gd name="connsiteY7" fmla="*/ 1340 h 1520"/>
                      <a:gd name="connsiteX8" fmla="*/ 66 w 1043"/>
                      <a:gd name="connsiteY8" fmla="*/ 1427 h 1520"/>
                      <a:gd name="connsiteX0" fmla="*/ 163 w 1043"/>
                      <a:gd name="connsiteY0" fmla="*/ 1340 h 1520"/>
                      <a:gd name="connsiteX1" fmla="*/ 21 w 1043"/>
                      <a:gd name="connsiteY1" fmla="*/ 1188 h 1520"/>
                      <a:gd name="connsiteX2" fmla="*/ 111 w 1043"/>
                      <a:gd name="connsiteY2" fmla="*/ 948 h 1520"/>
                      <a:gd name="connsiteX3" fmla="*/ 687 w 1043"/>
                      <a:gd name="connsiteY3" fmla="*/ 420 h 1520"/>
                      <a:gd name="connsiteX4" fmla="*/ 692 w 1043"/>
                      <a:gd name="connsiteY4" fmla="*/ 423 h 1520"/>
                      <a:gd name="connsiteX5" fmla="*/ 940 w 1043"/>
                      <a:gd name="connsiteY5" fmla="*/ 150 h 1520"/>
                      <a:gd name="connsiteX6" fmla="*/ 914 w 1043"/>
                      <a:gd name="connsiteY6" fmla="*/ 1322 h 1520"/>
                      <a:gd name="connsiteX7" fmla="*/ 163 w 1043"/>
                      <a:gd name="connsiteY7" fmla="*/ 1340 h 1520"/>
                      <a:gd name="connsiteX0" fmla="*/ 385 w 1265"/>
                      <a:gd name="connsiteY0" fmla="*/ 1340 h 1520"/>
                      <a:gd name="connsiteX1" fmla="*/ 9 w 1265"/>
                      <a:gd name="connsiteY1" fmla="*/ 1331 h 1520"/>
                      <a:gd name="connsiteX2" fmla="*/ 333 w 1265"/>
                      <a:gd name="connsiteY2" fmla="*/ 948 h 1520"/>
                      <a:gd name="connsiteX3" fmla="*/ 909 w 1265"/>
                      <a:gd name="connsiteY3" fmla="*/ 420 h 1520"/>
                      <a:gd name="connsiteX4" fmla="*/ 914 w 1265"/>
                      <a:gd name="connsiteY4" fmla="*/ 423 h 1520"/>
                      <a:gd name="connsiteX5" fmla="*/ 1162 w 1265"/>
                      <a:gd name="connsiteY5" fmla="*/ 150 h 1520"/>
                      <a:gd name="connsiteX6" fmla="*/ 1136 w 1265"/>
                      <a:gd name="connsiteY6" fmla="*/ 1322 h 1520"/>
                      <a:gd name="connsiteX7" fmla="*/ 385 w 1265"/>
                      <a:gd name="connsiteY7" fmla="*/ 1340 h 1520"/>
                      <a:gd name="connsiteX0" fmla="*/ 385 w 1265"/>
                      <a:gd name="connsiteY0" fmla="*/ 1340 h 1520"/>
                      <a:gd name="connsiteX1" fmla="*/ 9 w 1265"/>
                      <a:gd name="connsiteY1" fmla="*/ 1331 h 1520"/>
                      <a:gd name="connsiteX2" fmla="*/ 333 w 1265"/>
                      <a:gd name="connsiteY2" fmla="*/ 948 h 1520"/>
                      <a:gd name="connsiteX3" fmla="*/ 909 w 1265"/>
                      <a:gd name="connsiteY3" fmla="*/ 420 h 1520"/>
                      <a:gd name="connsiteX4" fmla="*/ 1162 w 1265"/>
                      <a:gd name="connsiteY4" fmla="*/ 150 h 1520"/>
                      <a:gd name="connsiteX5" fmla="*/ 1136 w 1265"/>
                      <a:gd name="connsiteY5" fmla="*/ 1322 h 1520"/>
                      <a:gd name="connsiteX6" fmla="*/ 385 w 1265"/>
                      <a:gd name="connsiteY6" fmla="*/ 1340 h 1520"/>
                      <a:gd name="connsiteX0" fmla="*/ 385 w 1265"/>
                      <a:gd name="connsiteY0" fmla="*/ 1190 h 1370"/>
                      <a:gd name="connsiteX1" fmla="*/ 9 w 1265"/>
                      <a:gd name="connsiteY1" fmla="*/ 1181 h 1370"/>
                      <a:gd name="connsiteX2" fmla="*/ 333 w 1265"/>
                      <a:gd name="connsiteY2" fmla="*/ 798 h 1370"/>
                      <a:gd name="connsiteX3" fmla="*/ 909 w 1265"/>
                      <a:gd name="connsiteY3" fmla="*/ 270 h 1370"/>
                      <a:gd name="connsiteX4" fmla="*/ 1162 w 1265"/>
                      <a:gd name="connsiteY4" fmla="*/ 0 h 1370"/>
                      <a:gd name="connsiteX5" fmla="*/ 1136 w 1265"/>
                      <a:gd name="connsiteY5" fmla="*/ 1172 h 1370"/>
                      <a:gd name="connsiteX6" fmla="*/ 385 w 1265"/>
                      <a:gd name="connsiteY6" fmla="*/ 1190 h 1370"/>
                      <a:gd name="connsiteX0" fmla="*/ 385 w 1266"/>
                      <a:gd name="connsiteY0" fmla="*/ 1333 h 1394"/>
                      <a:gd name="connsiteX1" fmla="*/ 9 w 1266"/>
                      <a:gd name="connsiteY1" fmla="*/ 1181 h 1394"/>
                      <a:gd name="connsiteX2" fmla="*/ 333 w 1266"/>
                      <a:gd name="connsiteY2" fmla="*/ 798 h 1394"/>
                      <a:gd name="connsiteX3" fmla="*/ 909 w 1266"/>
                      <a:gd name="connsiteY3" fmla="*/ 270 h 1394"/>
                      <a:gd name="connsiteX4" fmla="*/ 1162 w 1266"/>
                      <a:gd name="connsiteY4" fmla="*/ 0 h 1394"/>
                      <a:gd name="connsiteX5" fmla="*/ 1136 w 1266"/>
                      <a:gd name="connsiteY5" fmla="*/ 1172 h 1394"/>
                      <a:gd name="connsiteX6" fmla="*/ 385 w 1266"/>
                      <a:gd name="connsiteY6" fmla="*/ 1333 h 1394"/>
                      <a:gd name="connsiteX0" fmla="*/ 385 w 1334"/>
                      <a:gd name="connsiteY0" fmla="*/ 1333 h 1368"/>
                      <a:gd name="connsiteX1" fmla="*/ 9 w 1334"/>
                      <a:gd name="connsiteY1" fmla="*/ 1181 h 1368"/>
                      <a:gd name="connsiteX2" fmla="*/ 333 w 1334"/>
                      <a:gd name="connsiteY2" fmla="*/ 798 h 1368"/>
                      <a:gd name="connsiteX3" fmla="*/ 909 w 1334"/>
                      <a:gd name="connsiteY3" fmla="*/ 270 h 1368"/>
                      <a:gd name="connsiteX4" fmla="*/ 1162 w 1334"/>
                      <a:gd name="connsiteY4" fmla="*/ 0 h 1368"/>
                      <a:gd name="connsiteX5" fmla="*/ 1136 w 1334"/>
                      <a:gd name="connsiteY5" fmla="*/ 1172 h 1368"/>
                      <a:gd name="connsiteX6" fmla="*/ 1209 w 1334"/>
                      <a:gd name="connsiteY6" fmla="*/ 1274 h 1368"/>
                      <a:gd name="connsiteX7" fmla="*/ 385 w 1334"/>
                      <a:gd name="connsiteY7" fmla="*/ 1333 h 1368"/>
                      <a:gd name="connsiteX0" fmla="*/ 385 w 1342"/>
                      <a:gd name="connsiteY0" fmla="*/ 1333 h 1368"/>
                      <a:gd name="connsiteX1" fmla="*/ 9 w 1342"/>
                      <a:gd name="connsiteY1" fmla="*/ 1181 h 1368"/>
                      <a:gd name="connsiteX2" fmla="*/ 333 w 1342"/>
                      <a:gd name="connsiteY2" fmla="*/ 798 h 1368"/>
                      <a:gd name="connsiteX3" fmla="*/ 909 w 1342"/>
                      <a:gd name="connsiteY3" fmla="*/ 270 h 1368"/>
                      <a:gd name="connsiteX4" fmla="*/ 1162 w 1342"/>
                      <a:gd name="connsiteY4" fmla="*/ 0 h 1368"/>
                      <a:gd name="connsiteX5" fmla="*/ 1183 w 1342"/>
                      <a:gd name="connsiteY5" fmla="*/ 1172 h 1368"/>
                      <a:gd name="connsiteX6" fmla="*/ 1209 w 1342"/>
                      <a:gd name="connsiteY6" fmla="*/ 1274 h 1368"/>
                      <a:gd name="connsiteX7" fmla="*/ 385 w 1342"/>
                      <a:gd name="connsiteY7" fmla="*/ 1333 h 1368"/>
                      <a:gd name="connsiteX0" fmla="*/ 376 w 1333"/>
                      <a:gd name="connsiteY0" fmla="*/ 1333 h 1368"/>
                      <a:gd name="connsiteX1" fmla="*/ 0 w 1333"/>
                      <a:gd name="connsiteY1" fmla="*/ 1181 h 1368"/>
                      <a:gd name="connsiteX2" fmla="*/ 324 w 1333"/>
                      <a:gd name="connsiteY2" fmla="*/ 798 h 1368"/>
                      <a:gd name="connsiteX3" fmla="*/ 900 w 1333"/>
                      <a:gd name="connsiteY3" fmla="*/ 270 h 1368"/>
                      <a:gd name="connsiteX4" fmla="*/ 1153 w 1333"/>
                      <a:gd name="connsiteY4" fmla="*/ 0 h 1368"/>
                      <a:gd name="connsiteX5" fmla="*/ 1174 w 1333"/>
                      <a:gd name="connsiteY5" fmla="*/ 1172 h 1368"/>
                      <a:gd name="connsiteX6" fmla="*/ 1200 w 1333"/>
                      <a:gd name="connsiteY6" fmla="*/ 1274 h 1368"/>
                      <a:gd name="connsiteX7" fmla="*/ 376 w 1333"/>
                      <a:gd name="connsiteY7" fmla="*/ 1333 h 1368"/>
                      <a:gd name="connsiteX0" fmla="*/ 385 w 1342"/>
                      <a:gd name="connsiteY0" fmla="*/ 1333 h 1368"/>
                      <a:gd name="connsiteX1" fmla="*/ 9 w 1342"/>
                      <a:gd name="connsiteY1" fmla="*/ 1181 h 1368"/>
                      <a:gd name="connsiteX2" fmla="*/ 333 w 1342"/>
                      <a:gd name="connsiteY2" fmla="*/ 798 h 1368"/>
                      <a:gd name="connsiteX3" fmla="*/ 909 w 1342"/>
                      <a:gd name="connsiteY3" fmla="*/ 270 h 1368"/>
                      <a:gd name="connsiteX4" fmla="*/ 1162 w 1342"/>
                      <a:gd name="connsiteY4" fmla="*/ 0 h 1368"/>
                      <a:gd name="connsiteX5" fmla="*/ 1183 w 1342"/>
                      <a:gd name="connsiteY5" fmla="*/ 1172 h 1368"/>
                      <a:gd name="connsiteX6" fmla="*/ 1209 w 1342"/>
                      <a:gd name="connsiteY6" fmla="*/ 1274 h 1368"/>
                      <a:gd name="connsiteX7" fmla="*/ 385 w 1342"/>
                      <a:gd name="connsiteY7" fmla="*/ 1333 h 1368"/>
                      <a:gd name="connsiteX0" fmla="*/ 385 w 1342"/>
                      <a:gd name="connsiteY0" fmla="*/ 1344 h 1379"/>
                      <a:gd name="connsiteX1" fmla="*/ 9 w 1342"/>
                      <a:gd name="connsiteY1" fmla="*/ 1192 h 1379"/>
                      <a:gd name="connsiteX2" fmla="*/ 333 w 1342"/>
                      <a:gd name="connsiteY2" fmla="*/ 809 h 1379"/>
                      <a:gd name="connsiteX3" fmla="*/ 909 w 1342"/>
                      <a:gd name="connsiteY3" fmla="*/ 281 h 1379"/>
                      <a:gd name="connsiteX4" fmla="*/ 1162 w 1342"/>
                      <a:gd name="connsiteY4" fmla="*/ 11 h 1379"/>
                      <a:gd name="connsiteX5" fmla="*/ 1204 w 1342"/>
                      <a:gd name="connsiteY5" fmla="*/ 214 h 1379"/>
                      <a:gd name="connsiteX6" fmla="*/ 1183 w 1342"/>
                      <a:gd name="connsiteY6" fmla="*/ 1183 h 1379"/>
                      <a:gd name="connsiteX7" fmla="*/ 1209 w 1342"/>
                      <a:gd name="connsiteY7" fmla="*/ 1285 h 1379"/>
                      <a:gd name="connsiteX8" fmla="*/ 385 w 1342"/>
                      <a:gd name="connsiteY8" fmla="*/ 1344 h 1379"/>
                      <a:gd name="connsiteX0" fmla="*/ 385 w 1356"/>
                      <a:gd name="connsiteY0" fmla="*/ 1416 h 1451"/>
                      <a:gd name="connsiteX1" fmla="*/ 9 w 1356"/>
                      <a:gd name="connsiteY1" fmla="*/ 1264 h 1451"/>
                      <a:gd name="connsiteX2" fmla="*/ 333 w 1356"/>
                      <a:gd name="connsiteY2" fmla="*/ 881 h 1451"/>
                      <a:gd name="connsiteX3" fmla="*/ 909 w 1356"/>
                      <a:gd name="connsiteY3" fmla="*/ 353 h 1451"/>
                      <a:gd name="connsiteX4" fmla="*/ 1162 w 1356"/>
                      <a:gd name="connsiteY4" fmla="*/ 83 h 1451"/>
                      <a:gd name="connsiteX5" fmla="*/ 1204 w 1356"/>
                      <a:gd name="connsiteY5" fmla="*/ 286 h 1451"/>
                      <a:gd name="connsiteX6" fmla="*/ 1353 w 1356"/>
                      <a:gd name="connsiteY6" fmla="*/ 161 h 1451"/>
                      <a:gd name="connsiteX7" fmla="*/ 1183 w 1356"/>
                      <a:gd name="connsiteY7" fmla="*/ 1255 h 1451"/>
                      <a:gd name="connsiteX8" fmla="*/ 1209 w 1356"/>
                      <a:gd name="connsiteY8" fmla="*/ 1357 h 1451"/>
                      <a:gd name="connsiteX9" fmla="*/ 385 w 1356"/>
                      <a:gd name="connsiteY9" fmla="*/ 1416 h 1451"/>
                      <a:gd name="connsiteX0" fmla="*/ 385 w 1353"/>
                      <a:gd name="connsiteY0" fmla="*/ 1450 h 1485"/>
                      <a:gd name="connsiteX1" fmla="*/ 9 w 1353"/>
                      <a:gd name="connsiteY1" fmla="*/ 1298 h 1485"/>
                      <a:gd name="connsiteX2" fmla="*/ 333 w 1353"/>
                      <a:gd name="connsiteY2" fmla="*/ 915 h 1485"/>
                      <a:gd name="connsiteX3" fmla="*/ 909 w 1353"/>
                      <a:gd name="connsiteY3" fmla="*/ 387 h 1485"/>
                      <a:gd name="connsiteX4" fmla="*/ 1162 w 1353"/>
                      <a:gd name="connsiteY4" fmla="*/ 117 h 1485"/>
                      <a:gd name="connsiteX5" fmla="*/ 1353 w 1353"/>
                      <a:gd name="connsiteY5" fmla="*/ 195 h 1485"/>
                      <a:gd name="connsiteX6" fmla="*/ 1183 w 1353"/>
                      <a:gd name="connsiteY6" fmla="*/ 1289 h 1485"/>
                      <a:gd name="connsiteX7" fmla="*/ 1209 w 1353"/>
                      <a:gd name="connsiteY7" fmla="*/ 1391 h 1485"/>
                      <a:gd name="connsiteX8" fmla="*/ 385 w 1353"/>
                      <a:gd name="connsiteY8" fmla="*/ 1450 h 1485"/>
                      <a:gd name="connsiteX0" fmla="*/ 385 w 1370"/>
                      <a:gd name="connsiteY0" fmla="*/ 1450 h 1451"/>
                      <a:gd name="connsiteX1" fmla="*/ 9 w 1370"/>
                      <a:gd name="connsiteY1" fmla="*/ 1298 h 1451"/>
                      <a:gd name="connsiteX2" fmla="*/ 333 w 1370"/>
                      <a:gd name="connsiteY2" fmla="*/ 915 h 1451"/>
                      <a:gd name="connsiteX3" fmla="*/ 909 w 1370"/>
                      <a:gd name="connsiteY3" fmla="*/ 387 h 1451"/>
                      <a:gd name="connsiteX4" fmla="*/ 1162 w 1370"/>
                      <a:gd name="connsiteY4" fmla="*/ 117 h 1451"/>
                      <a:gd name="connsiteX5" fmla="*/ 1353 w 1370"/>
                      <a:gd name="connsiteY5" fmla="*/ 195 h 1451"/>
                      <a:gd name="connsiteX6" fmla="*/ 1209 w 1370"/>
                      <a:gd name="connsiteY6" fmla="*/ 1391 h 1451"/>
                      <a:gd name="connsiteX7" fmla="*/ 385 w 1370"/>
                      <a:gd name="connsiteY7" fmla="*/ 1450 h 1451"/>
                      <a:gd name="connsiteX0" fmla="*/ 385 w 1370"/>
                      <a:gd name="connsiteY0" fmla="*/ 1450 h 1591"/>
                      <a:gd name="connsiteX1" fmla="*/ 9 w 1370"/>
                      <a:gd name="connsiteY1" fmla="*/ 1298 h 1591"/>
                      <a:gd name="connsiteX2" fmla="*/ 333 w 1370"/>
                      <a:gd name="connsiteY2" fmla="*/ 915 h 1591"/>
                      <a:gd name="connsiteX3" fmla="*/ 909 w 1370"/>
                      <a:gd name="connsiteY3" fmla="*/ 387 h 1591"/>
                      <a:gd name="connsiteX4" fmla="*/ 1162 w 1370"/>
                      <a:gd name="connsiteY4" fmla="*/ 117 h 1591"/>
                      <a:gd name="connsiteX5" fmla="*/ 1353 w 1370"/>
                      <a:gd name="connsiteY5" fmla="*/ 195 h 1591"/>
                      <a:gd name="connsiteX6" fmla="*/ 1209 w 1370"/>
                      <a:gd name="connsiteY6" fmla="*/ 1391 h 1591"/>
                      <a:gd name="connsiteX7" fmla="*/ 1059 w 1370"/>
                      <a:gd name="connsiteY7" fmla="*/ 1502 h 1591"/>
                      <a:gd name="connsiteX8" fmla="*/ 385 w 1370"/>
                      <a:gd name="connsiteY8" fmla="*/ 1450 h 1591"/>
                      <a:gd name="connsiteX0" fmla="*/ 1059 w 1370"/>
                      <a:gd name="connsiteY0" fmla="*/ 1502 h 1591"/>
                      <a:gd name="connsiteX1" fmla="*/ 9 w 1370"/>
                      <a:gd name="connsiteY1" fmla="*/ 1298 h 1591"/>
                      <a:gd name="connsiteX2" fmla="*/ 333 w 1370"/>
                      <a:gd name="connsiteY2" fmla="*/ 915 h 1591"/>
                      <a:gd name="connsiteX3" fmla="*/ 909 w 1370"/>
                      <a:gd name="connsiteY3" fmla="*/ 387 h 1591"/>
                      <a:gd name="connsiteX4" fmla="*/ 1162 w 1370"/>
                      <a:gd name="connsiteY4" fmla="*/ 117 h 1591"/>
                      <a:gd name="connsiteX5" fmla="*/ 1353 w 1370"/>
                      <a:gd name="connsiteY5" fmla="*/ 195 h 1591"/>
                      <a:gd name="connsiteX6" fmla="*/ 1209 w 1370"/>
                      <a:gd name="connsiteY6" fmla="*/ 1391 h 1591"/>
                      <a:gd name="connsiteX7" fmla="*/ 1059 w 1370"/>
                      <a:gd name="connsiteY7" fmla="*/ 1502 h 1591"/>
                      <a:gd name="connsiteX0" fmla="*/ 1059 w 1353"/>
                      <a:gd name="connsiteY0" fmla="*/ 1502 h 1502"/>
                      <a:gd name="connsiteX1" fmla="*/ 9 w 1353"/>
                      <a:gd name="connsiteY1" fmla="*/ 1298 h 1502"/>
                      <a:gd name="connsiteX2" fmla="*/ 333 w 1353"/>
                      <a:gd name="connsiteY2" fmla="*/ 915 h 1502"/>
                      <a:gd name="connsiteX3" fmla="*/ 909 w 1353"/>
                      <a:gd name="connsiteY3" fmla="*/ 387 h 1502"/>
                      <a:gd name="connsiteX4" fmla="*/ 1162 w 1353"/>
                      <a:gd name="connsiteY4" fmla="*/ 117 h 1502"/>
                      <a:gd name="connsiteX5" fmla="*/ 1353 w 1353"/>
                      <a:gd name="connsiteY5" fmla="*/ 195 h 1502"/>
                      <a:gd name="connsiteX6" fmla="*/ 1059 w 1353"/>
                      <a:gd name="connsiteY6" fmla="*/ 1502 h 1502"/>
                      <a:gd name="connsiteX0" fmla="*/ 1059 w 1367"/>
                      <a:gd name="connsiteY0" fmla="*/ 1501 h 1501"/>
                      <a:gd name="connsiteX1" fmla="*/ 9 w 1367"/>
                      <a:gd name="connsiteY1" fmla="*/ 1297 h 1501"/>
                      <a:gd name="connsiteX2" fmla="*/ 333 w 1367"/>
                      <a:gd name="connsiteY2" fmla="*/ 914 h 1501"/>
                      <a:gd name="connsiteX3" fmla="*/ 909 w 1367"/>
                      <a:gd name="connsiteY3" fmla="*/ 386 h 1501"/>
                      <a:gd name="connsiteX4" fmla="*/ 1162 w 1367"/>
                      <a:gd name="connsiteY4" fmla="*/ 116 h 1501"/>
                      <a:gd name="connsiteX5" fmla="*/ 1353 w 1367"/>
                      <a:gd name="connsiteY5" fmla="*/ 194 h 1501"/>
                      <a:gd name="connsiteX6" fmla="*/ 1059 w 1367"/>
                      <a:gd name="connsiteY6" fmla="*/ 1501 h 1501"/>
                      <a:gd name="connsiteX0" fmla="*/ 1353 w 1353"/>
                      <a:gd name="connsiteY0" fmla="*/ 21 h 1328"/>
                      <a:gd name="connsiteX1" fmla="*/ 1059 w 1353"/>
                      <a:gd name="connsiteY1" fmla="*/ 1328 h 1328"/>
                      <a:gd name="connsiteX2" fmla="*/ 9 w 1353"/>
                      <a:gd name="connsiteY2" fmla="*/ 1124 h 1328"/>
                      <a:gd name="connsiteX3" fmla="*/ 333 w 1353"/>
                      <a:gd name="connsiteY3" fmla="*/ 741 h 1328"/>
                      <a:gd name="connsiteX4" fmla="*/ 909 w 1353"/>
                      <a:gd name="connsiteY4" fmla="*/ 213 h 1328"/>
                      <a:gd name="connsiteX5" fmla="*/ 1218 w 1353"/>
                      <a:gd name="connsiteY5" fmla="*/ 0 h 1328"/>
                      <a:gd name="connsiteX0" fmla="*/ 1353 w 1353"/>
                      <a:gd name="connsiteY0" fmla="*/ 0 h 1307"/>
                      <a:gd name="connsiteX1" fmla="*/ 1059 w 1353"/>
                      <a:gd name="connsiteY1" fmla="*/ 1307 h 1307"/>
                      <a:gd name="connsiteX2" fmla="*/ 9 w 1353"/>
                      <a:gd name="connsiteY2" fmla="*/ 1103 h 1307"/>
                      <a:gd name="connsiteX3" fmla="*/ 333 w 1353"/>
                      <a:gd name="connsiteY3" fmla="*/ 720 h 1307"/>
                      <a:gd name="connsiteX4" fmla="*/ 909 w 1353"/>
                      <a:gd name="connsiteY4" fmla="*/ 192 h 1307"/>
                      <a:gd name="connsiteX5" fmla="*/ 1232 w 1353"/>
                      <a:gd name="connsiteY5" fmla="*/ 183 h 1307"/>
                      <a:gd name="connsiteX0" fmla="*/ 1353 w 1353"/>
                      <a:gd name="connsiteY0" fmla="*/ 0 h 1307"/>
                      <a:gd name="connsiteX1" fmla="*/ 1059 w 1353"/>
                      <a:gd name="connsiteY1" fmla="*/ 1307 h 1307"/>
                      <a:gd name="connsiteX2" fmla="*/ 9 w 1353"/>
                      <a:gd name="connsiteY2" fmla="*/ 1103 h 1307"/>
                      <a:gd name="connsiteX3" fmla="*/ 333 w 1353"/>
                      <a:gd name="connsiteY3" fmla="*/ 720 h 1307"/>
                      <a:gd name="connsiteX4" fmla="*/ 909 w 1353"/>
                      <a:gd name="connsiteY4" fmla="*/ 192 h 1307"/>
                      <a:gd name="connsiteX5" fmla="*/ 1077 w 1353"/>
                      <a:gd name="connsiteY5" fmla="*/ 113 h 1307"/>
                      <a:gd name="connsiteX6" fmla="*/ 1232 w 1353"/>
                      <a:gd name="connsiteY6" fmla="*/ 183 h 1307"/>
                      <a:gd name="connsiteX0" fmla="*/ 1353 w 1353"/>
                      <a:gd name="connsiteY0" fmla="*/ 0 h 1307"/>
                      <a:gd name="connsiteX1" fmla="*/ 1059 w 1353"/>
                      <a:gd name="connsiteY1" fmla="*/ 1307 h 1307"/>
                      <a:gd name="connsiteX2" fmla="*/ 9 w 1353"/>
                      <a:gd name="connsiteY2" fmla="*/ 1103 h 1307"/>
                      <a:gd name="connsiteX3" fmla="*/ 333 w 1353"/>
                      <a:gd name="connsiteY3" fmla="*/ 720 h 1307"/>
                      <a:gd name="connsiteX4" fmla="*/ 909 w 1353"/>
                      <a:gd name="connsiteY4" fmla="*/ 192 h 1307"/>
                      <a:gd name="connsiteX5" fmla="*/ 1086 w 1353"/>
                      <a:gd name="connsiteY5" fmla="*/ 357 h 1307"/>
                      <a:gd name="connsiteX6" fmla="*/ 1077 w 1353"/>
                      <a:gd name="connsiteY6" fmla="*/ 113 h 1307"/>
                      <a:gd name="connsiteX7" fmla="*/ 1232 w 1353"/>
                      <a:gd name="connsiteY7" fmla="*/ 183 h 1307"/>
                      <a:gd name="connsiteX0" fmla="*/ 1353 w 1353"/>
                      <a:gd name="connsiteY0" fmla="*/ 0 h 1307"/>
                      <a:gd name="connsiteX1" fmla="*/ 1059 w 1353"/>
                      <a:gd name="connsiteY1" fmla="*/ 1307 h 1307"/>
                      <a:gd name="connsiteX2" fmla="*/ 9 w 1353"/>
                      <a:gd name="connsiteY2" fmla="*/ 1103 h 1307"/>
                      <a:gd name="connsiteX3" fmla="*/ 333 w 1353"/>
                      <a:gd name="connsiteY3" fmla="*/ 720 h 1307"/>
                      <a:gd name="connsiteX4" fmla="*/ 909 w 1353"/>
                      <a:gd name="connsiteY4" fmla="*/ 192 h 1307"/>
                      <a:gd name="connsiteX5" fmla="*/ 949 w 1353"/>
                      <a:gd name="connsiteY5" fmla="*/ 365 h 1307"/>
                      <a:gd name="connsiteX6" fmla="*/ 1086 w 1353"/>
                      <a:gd name="connsiteY6" fmla="*/ 357 h 1307"/>
                      <a:gd name="connsiteX7" fmla="*/ 1077 w 1353"/>
                      <a:gd name="connsiteY7" fmla="*/ 113 h 1307"/>
                      <a:gd name="connsiteX8" fmla="*/ 1232 w 1353"/>
                      <a:gd name="connsiteY8" fmla="*/ 183 h 1307"/>
                      <a:gd name="connsiteX0" fmla="*/ 1353 w 1353"/>
                      <a:gd name="connsiteY0" fmla="*/ 0 h 1307"/>
                      <a:gd name="connsiteX1" fmla="*/ 1059 w 1353"/>
                      <a:gd name="connsiteY1" fmla="*/ 1307 h 1307"/>
                      <a:gd name="connsiteX2" fmla="*/ 9 w 1353"/>
                      <a:gd name="connsiteY2" fmla="*/ 1103 h 1307"/>
                      <a:gd name="connsiteX3" fmla="*/ 333 w 1353"/>
                      <a:gd name="connsiteY3" fmla="*/ 720 h 1307"/>
                      <a:gd name="connsiteX4" fmla="*/ 704 w 1353"/>
                      <a:gd name="connsiteY4" fmla="*/ 304 h 1307"/>
                      <a:gd name="connsiteX5" fmla="*/ 949 w 1353"/>
                      <a:gd name="connsiteY5" fmla="*/ 365 h 1307"/>
                      <a:gd name="connsiteX6" fmla="*/ 1086 w 1353"/>
                      <a:gd name="connsiteY6" fmla="*/ 357 h 1307"/>
                      <a:gd name="connsiteX7" fmla="*/ 1077 w 1353"/>
                      <a:gd name="connsiteY7" fmla="*/ 113 h 1307"/>
                      <a:gd name="connsiteX8" fmla="*/ 1232 w 1353"/>
                      <a:gd name="connsiteY8" fmla="*/ 183 h 1307"/>
                      <a:gd name="connsiteX0" fmla="*/ 1353 w 1353"/>
                      <a:gd name="connsiteY0" fmla="*/ 0 h 1307"/>
                      <a:gd name="connsiteX1" fmla="*/ 1059 w 1353"/>
                      <a:gd name="connsiteY1" fmla="*/ 1307 h 1307"/>
                      <a:gd name="connsiteX2" fmla="*/ 9 w 1353"/>
                      <a:gd name="connsiteY2" fmla="*/ 1103 h 1307"/>
                      <a:gd name="connsiteX3" fmla="*/ 333 w 1353"/>
                      <a:gd name="connsiteY3" fmla="*/ 720 h 1307"/>
                      <a:gd name="connsiteX4" fmla="*/ 704 w 1353"/>
                      <a:gd name="connsiteY4" fmla="*/ 304 h 1307"/>
                      <a:gd name="connsiteX5" fmla="*/ 949 w 1353"/>
                      <a:gd name="connsiteY5" fmla="*/ 365 h 1307"/>
                      <a:gd name="connsiteX6" fmla="*/ 1086 w 1353"/>
                      <a:gd name="connsiteY6" fmla="*/ 357 h 1307"/>
                      <a:gd name="connsiteX7" fmla="*/ 1085 w 1353"/>
                      <a:gd name="connsiteY7" fmla="*/ 206 h 1307"/>
                      <a:gd name="connsiteX8" fmla="*/ 1077 w 1353"/>
                      <a:gd name="connsiteY8" fmla="*/ 113 h 1307"/>
                      <a:gd name="connsiteX9" fmla="*/ 1232 w 1353"/>
                      <a:gd name="connsiteY9" fmla="*/ 183 h 1307"/>
                      <a:gd name="connsiteX0" fmla="*/ 1353 w 1353"/>
                      <a:gd name="connsiteY0" fmla="*/ 0 h 1307"/>
                      <a:gd name="connsiteX1" fmla="*/ 1059 w 1353"/>
                      <a:gd name="connsiteY1" fmla="*/ 1307 h 1307"/>
                      <a:gd name="connsiteX2" fmla="*/ 9 w 1353"/>
                      <a:gd name="connsiteY2" fmla="*/ 1103 h 1307"/>
                      <a:gd name="connsiteX3" fmla="*/ 333 w 1353"/>
                      <a:gd name="connsiteY3" fmla="*/ 720 h 1307"/>
                      <a:gd name="connsiteX4" fmla="*/ 704 w 1353"/>
                      <a:gd name="connsiteY4" fmla="*/ 304 h 1307"/>
                      <a:gd name="connsiteX5" fmla="*/ 949 w 1353"/>
                      <a:gd name="connsiteY5" fmla="*/ 365 h 1307"/>
                      <a:gd name="connsiteX6" fmla="*/ 1086 w 1353"/>
                      <a:gd name="connsiteY6" fmla="*/ 357 h 1307"/>
                      <a:gd name="connsiteX7" fmla="*/ 1085 w 1353"/>
                      <a:gd name="connsiteY7" fmla="*/ 206 h 1307"/>
                      <a:gd name="connsiteX8" fmla="*/ 1128 w 1353"/>
                      <a:gd name="connsiteY8" fmla="*/ 134 h 1307"/>
                      <a:gd name="connsiteX9" fmla="*/ 1232 w 1353"/>
                      <a:gd name="connsiteY9" fmla="*/ 183 h 1307"/>
                      <a:gd name="connsiteX0" fmla="*/ 1353 w 1353"/>
                      <a:gd name="connsiteY0" fmla="*/ 0 h 1307"/>
                      <a:gd name="connsiteX1" fmla="*/ 1059 w 1353"/>
                      <a:gd name="connsiteY1" fmla="*/ 1307 h 1307"/>
                      <a:gd name="connsiteX2" fmla="*/ 9 w 1353"/>
                      <a:gd name="connsiteY2" fmla="*/ 1103 h 1307"/>
                      <a:gd name="connsiteX3" fmla="*/ 333 w 1353"/>
                      <a:gd name="connsiteY3" fmla="*/ 720 h 1307"/>
                      <a:gd name="connsiteX4" fmla="*/ 704 w 1353"/>
                      <a:gd name="connsiteY4" fmla="*/ 304 h 1307"/>
                      <a:gd name="connsiteX5" fmla="*/ 949 w 1353"/>
                      <a:gd name="connsiteY5" fmla="*/ 365 h 1307"/>
                      <a:gd name="connsiteX6" fmla="*/ 1086 w 1353"/>
                      <a:gd name="connsiteY6" fmla="*/ 357 h 1307"/>
                      <a:gd name="connsiteX7" fmla="*/ 1085 w 1353"/>
                      <a:gd name="connsiteY7" fmla="*/ 206 h 1307"/>
                      <a:gd name="connsiteX8" fmla="*/ 1128 w 1353"/>
                      <a:gd name="connsiteY8" fmla="*/ 134 h 1307"/>
                      <a:gd name="connsiteX9" fmla="*/ 1112 w 1353"/>
                      <a:gd name="connsiteY9" fmla="*/ 82 h 1307"/>
                      <a:gd name="connsiteX10" fmla="*/ 1232 w 1353"/>
                      <a:gd name="connsiteY10" fmla="*/ 183 h 1307"/>
                      <a:gd name="connsiteX0" fmla="*/ 1353 w 1353"/>
                      <a:gd name="connsiteY0" fmla="*/ 0 h 1307"/>
                      <a:gd name="connsiteX1" fmla="*/ 1059 w 1353"/>
                      <a:gd name="connsiteY1" fmla="*/ 1307 h 1307"/>
                      <a:gd name="connsiteX2" fmla="*/ 9 w 1353"/>
                      <a:gd name="connsiteY2" fmla="*/ 1103 h 1307"/>
                      <a:gd name="connsiteX3" fmla="*/ 333 w 1353"/>
                      <a:gd name="connsiteY3" fmla="*/ 720 h 1307"/>
                      <a:gd name="connsiteX4" fmla="*/ 704 w 1353"/>
                      <a:gd name="connsiteY4" fmla="*/ 304 h 1307"/>
                      <a:gd name="connsiteX5" fmla="*/ 949 w 1353"/>
                      <a:gd name="connsiteY5" fmla="*/ 365 h 1307"/>
                      <a:gd name="connsiteX6" fmla="*/ 1086 w 1353"/>
                      <a:gd name="connsiteY6" fmla="*/ 357 h 1307"/>
                      <a:gd name="connsiteX7" fmla="*/ 1085 w 1353"/>
                      <a:gd name="connsiteY7" fmla="*/ 206 h 1307"/>
                      <a:gd name="connsiteX8" fmla="*/ 1128 w 1353"/>
                      <a:gd name="connsiteY8" fmla="*/ 134 h 1307"/>
                      <a:gd name="connsiteX9" fmla="*/ 1092 w 1353"/>
                      <a:gd name="connsiteY9" fmla="*/ 132 h 1307"/>
                      <a:gd name="connsiteX10" fmla="*/ 1112 w 1353"/>
                      <a:gd name="connsiteY10" fmla="*/ 82 h 1307"/>
                      <a:gd name="connsiteX11" fmla="*/ 1232 w 1353"/>
                      <a:gd name="connsiteY11" fmla="*/ 183 h 1307"/>
                      <a:gd name="connsiteX0" fmla="*/ 1353 w 1353"/>
                      <a:gd name="connsiteY0" fmla="*/ 0 h 1307"/>
                      <a:gd name="connsiteX1" fmla="*/ 1059 w 1353"/>
                      <a:gd name="connsiteY1" fmla="*/ 1307 h 1307"/>
                      <a:gd name="connsiteX2" fmla="*/ 9 w 1353"/>
                      <a:gd name="connsiteY2" fmla="*/ 1103 h 1307"/>
                      <a:gd name="connsiteX3" fmla="*/ 333 w 1353"/>
                      <a:gd name="connsiteY3" fmla="*/ 720 h 1307"/>
                      <a:gd name="connsiteX4" fmla="*/ 704 w 1353"/>
                      <a:gd name="connsiteY4" fmla="*/ 304 h 1307"/>
                      <a:gd name="connsiteX5" fmla="*/ 841 w 1353"/>
                      <a:gd name="connsiteY5" fmla="*/ 238 h 1307"/>
                      <a:gd name="connsiteX6" fmla="*/ 949 w 1353"/>
                      <a:gd name="connsiteY6" fmla="*/ 365 h 1307"/>
                      <a:gd name="connsiteX7" fmla="*/ 1086 w 1353"/>
                      <a:gd name="connsiteY7" fmla="*/ 357 h 1307"/>
                      <a:gd name="connsiteX8" fmla="*/ 1085 w 1353"/>
                      <a:gd name="connsiteY8" fmla="*/ 206 h 1307"/>
                      <a:gd name="connsiteX9" fmla="*/ 1128 w 1353"/>
                      <a:gd name="connsiteY9" fmla="*/ 134 h 1307"/>
                      <a:gd name="connsiteX10" fmla="*/ 1092 w 1353"/>
                      <a:gd name="connsiteY10" fmla="*/ 132 h 1307"/>
                      <a:gd name="connsiteX11" fmla="*/ 1112 w 1353"/>
                      <a:gd name="connsiteY11" fmla="*/ 82 h 1307"/>
                      <a:gd name="connsiteX12" fmla="*/ 1232 w 1353"/>
                      <a:gd name="connsiteY12" fmla="*/ 183 h 1307"/>
                      <a:gd name="connsiteX0" fmla="*/ 1353 w 1353"/>
                      <a:gd name="connsiteY0" fmla="*/ 0 h 1307"/>
                      <a:gd name="connsiteX1" fmla="*/ 1059 w 1353"/>
                      <a:gd name="connsiteY1" fmla="*/ 1307 h 1307"/>
                      <a:gd name="connsiteX2" fmla="*/ 9 w 1353"/>
                      <a:gd name="connsiteY2" fmla="*/ 1103 h 1307"/>
                      <a:gd name="connsiteX3" fmla="*/ 333 w 1353"/>
                      <a:gd name="connsiteY3" fmla="*/ 720 h 1307"/>
                      <a:gd name="connsiteX4" fmla="*/ 704 w 1353"/>
                      <a:gd name="connsiteY4" fmla="*/ 304 h 1307"/>
                      <a:gd name="connsiteX5" fmla="*/ 841 w 1353"/>
                      <a:gd name="connsiteY5" fmla="*/ 238 h 1307"/>
                      <a:gd name="connsiteX6" fmla="*/ 949 w 1353"/>
                      <a:gd name="connsiteY6" fmla="*/ 365 h 1307"/>
                      <a:gd name="connsiteX7" fmla="*/ 1086 w 1353"/>
                      <a:gd name="connsiteY7" fmla="*/ 357 h 1307"/>
                      <a:gd name="connsiteX8" fmla="*/ 1085 w 1353"/>
                      <a:gd name="connsiteY8" fmla="*/ 206 h 1307"/>
                      <a:gd name="connsiteX9" fmla="*/ 1128 w 1353"/>
                      <a:gd name="connsiteY9" fmla="*/ 134 h 1307"/>
                      <a:gd name="connsiteX10" fmla="*/ 1092 w 1353"/>
                      <a:gd name="connsiteY10" fmla="*/ 132 h 1307"/>
                      <a:gd name="connsiteX11" fmla="*/ 1112 w 1353"/>
                      <a:gd name="connsiteY11" fmla="*/ 82 h 1307"/>
                      <a:gd name="connsiteX12" fmla="*/ 1232 w 1353"/>
                      <a:gd name="connsiteY12" fmla="*/ 183 h 1307"/>
                      <a:gd name="connsiteX0" fmla="*/ 1353 w 1353"/>
                      <a:gd name="connsiteY0" fmla="*/ 0 h 1307"/>
                      <a:gd name="connsiteX1" fmla="*/ 1059 w 1353"/>
                      <a:gd name="connsiteY1" fmla="*/ 1307 h 1307"/>
                      <a:gd name="connsiteX2" fmla="*/ 9 w 1353"/>
                      <a:gd name="connsiteY2" fmla="*/ 1103 h 1307"/>
                      <a:gd name="connsiteX3" fmla="*/ 333 w 1353"/>
                      <a:gd name="connsiteY3" fmla="*/ 720 h 1307"/>
                      <a:gd name="connsiteX4" fmla="*/ 704 w 1353"/>
                      <a:gd name="connsiteY4" fmla="*/ 304 h 1307"/>
                      <a:gd name="connsiteX5" fmla="*/ 764 w 1353"/>
                      <a:gd name="connsiteY5" fmla="*/ 122 h 1307"/>
                      <a:gd name="connsiteX6" fmla="*/ 841 w 1353"/>
                      <a:gd name="connsiteY6" fmla="*/ 238 h 1307"/>
                      <a:gd name="connsiteX7" fmla="*/ 949 w 1353"/>
                      <a:gd name="connsiteY7" fmla="*/ 365 h 1307"/>
                      <a:gd name="connsiteX8" fmla="*/ 1086 w 1353"/>
                      <a:gd name="connsiteY8" fmla="*/ 357 h 1307"/>
                      <a:gd name="connsiteX9" fmla="*/ 1085 w 1353"/>
                      <a:gd name="connsiteY9" fmla="*/ 206 h 1307"/>
                      <a:gd name="connsiteX10" fmla="*/ 1128 w 1353"/>
                      <a:gd name="connsiteY10" fmla="*/ 134 h 1307"/>
                      <a:gd name="connsiteX11" fmla="*/ 1092 w 1353"/>
                      <a:gd name="connsiteY11" fmla="*/ 132 h 1307"/>
                      <a:gd name="connsiteX12" fmla="*/ 1112 w 1353"/>
                      <a:gd name="connsiteY12" fmla="*/ 82 h 1307"/>
                      <a:gd name="connsiteX13" fmla="*/ 1232 w 1353"/>
                      <a:gd name="connsiteY13" fmla="*/ 183 h 1307"/>
                      <a:gd name="connsiteX0" fmla="*/ 1353 w 1353"/>
                      <a:gd name="connsiteY0" fmla="*/ 0 h 1307"/>
                      <a:gd name="connsiteX1" fmla="*/ 1059 w 1353"/>
                      <a:gd name="connsiteY1" fmla="*/ 1307 h 1307"/>
                      <a:gd name="connsiteX2" fmla="*/ 9 w 1353"/>
                      <a:gd name="connsiteY2" fmla="*/ 1103 h 1307"/>
                      <a:gd name="connsiteX3" fmla="*/ 333 w 1353"/>
                      <a:gd name="connsiteY3" fmla="*/ 720 h 1307"/>
                      <a:gd name="connsiteX4" fmla="*/ 704 w 1353"/>
                      <a:gd name="connsiteY4" fmla="*/ 304 h 1307"/>
                      <a:gd name="connsiteX5" fmla="*/ 799 w 1353"/>
                      <a:gd name="connsiteY5" fmla="*/ 270 h 1307"/>
                      <a:gd name="connsiteX6" fmla="*/ 764 w 1353"/>
                      <a:gd name="connsiteY6" fmla="*/ 122 h 1307"/>
                      <a:gd name="connsiteX7" fmla="*/ 841 w 1353"/>
                      <a:gd name="connsiteY7" fmla="*/ 238 h 1307"/>
                      <a:gd name="connsiteX8" fmla="*/ 949 w 1353"/>
                      <a:gd name="connsiteY8" fmla="*/ 365 h 1307"/>
                      <a:gd name="connsiteX9" fmla="*/ 1086 w 1353"/>
                      <a:gd name="connsiteY9" fmla="*/ 357 h 1307"/>
                      <a:gd name="connsiteX10" fmla="*/ 1085 w 1353"/>
                      <a:gd name="connsiteY10" fmla="*/ 206 h 1307"/>
                      <a:gd name="connsiteX11" fmla="*/ 1128 w 1353"/>
                      <a:gd name="connsiteY11" fmla="*/ 134 h 1307"/>
                      <a:gd name="connsiteX12" fmla="*/ 1092 w 1353"/>
                      <a:gd name="connsiteY12" fmla="*/ 132 h 1307"/>
                      <a:gd name="connsiteX13" fmla="*/ 1112 w 1353"/>
                      <a:gd name="connsiteY13" fmla="*/ 82 h 1307"/>
                      <a:gd name="connsiteX14" fmla="*/ 1232 w 1353"/>
                      <a:gd name="connsiteY14" fmla="*/ 183 h 1307"/>
                      <a:gd name="connsiteX0" fmla="*/ 1353 w 1353"/>
                      <a:gd name="connsiteY0" fmla="*/ 0 h 1307"/>
                      <a:gd name="connsiteX1" fmla="*/ 1059 w 1353"/>
                      <a:gd name="connsiteY1" fmla="*/ 1307 h 1307"/>
                      <a:gd name="connsiteX2" fmla="*/ 9 w 1353"/>
                      <a:gd name="connsiteY2" fmla="*/ 1103 h 1307"/>
                      <a:gd name="connsiteX3" fmla="*/ 333 w 1353"/>
                      <a:gd name="connsiteY3" fmla="*/ 720 h 1307"/>
                      <a:gd name="connsiteX4" fmla="*/ 678 w 1353"/>
                      <a:gd name="connsiteY4" fmla="*/ 414 h 1307"/>
                      <a:gd name="connsiteX5" fmla="*/ 704 w 1353"/>
                      <a:gd name="connsiteY5" fmla="*/ 304 h 1307"/>
                      <a:gd name="connsiteX6" fmla="*/ 799 w 1353"/>
                      <a:gd name="connsiteY6" fmla="*/ 270 h 1307"/>
                      <a:gd name="connsiteX7" fmla="*/ 764 w 1353"/>
                      <a:gd name="connsiteY7" fmla="*/ 122 h 1307"/>
                      <a:gd name="connsiteX8" fmla="*/ 841 w 1353"/>
                      <a:gd name="connsiteY8" fmla="*/ 238 h 1307"/>
                      <a:gd name="connsiteX9" fmla="*/ 949 w 1353"/>
                      <a:gd name="connsiteY9" fmla="*/ 365 h 1307"/>
                      <a:gd name="connsiteX10" fmla="*/ 1086 w 1353"/>
                      <a:gd name="connsiteY10" fmla="*/ 357 h 1307"/>
                      <a:gd name="connsiteX11" fmla="*/ 1085 w 1353"/>
                      <a:gd name="connsiteY11" fmla="*/ 206 h 1307"/>
                      <a:gd name="connsiteX12" fmla="*/ 1128 w 1353"/>
                      <a:gd name="connsiteY12" fmla="*/ 134 h 1307"/>
                      <a:gd name="connsiteX13" fmla="*/ 1092 w 1353"/>
                      <a:gd name="connsiteY13" fmla="*/ 132 h 1307"/>
                      <a:gd name="connsiteX14" fmla="*/ 1112 w 1353"/>
                      <a:gd name="connsiteY14" fmla="*/ 82 h 1307"/>
                      <a:gd name="connsiteX15" fmla="*/ 1232 w 1353"/>
                      <a:gd name="connsiteY15" fmla="*/ 183 h 1307"/>
                      <a:gd name="connsiteX0" fmla="*/ 1353 w 1353"/>
                      <a:gd name="connsiteY0" fmla="*/ 0 h 1307"/>
                      <a:gd name="connsiteX1" fmla="*/ 1059 w 1353"/>
                      <a:gd name="connsiteY1" fmla="*/ 1307 h 1307"/>
                      <a:gd name="connsiteX2" fmla="*/ 9 w 1353"/>
                      <a:gd name="connsiteY2" fmla="*/ 1103 h 1307"/>
                      <a:gd name="connsiteX3" fmla="*/ 333 w 1353"/>
                      <a:gd name="connsiteY3" fmla="*/ 720 h 1307"/>
                      <a:gd name="connsiteX4" fmla="*/ 748 w 1353"/>
                      <a:gd name="connsiteY4" fmla="*/ 527 h 1307"/>
                      <a:gd name="connsiteX5" fmla="*/ 678 w 1353"/>
                      <a:gd name="connsiteY5" fmla="*/ 414 h 1307"/>
                      <a:gd name="connsiteX6" fmla="*/ 704 w 1353"/>
                      <a:gd name="connsiteY6" fmla="*/ 304 h 1307"/>
                      <a:gd name="connsiteX7" fmla="*/ 799 w 1353"/>
                      <a:gd name="connsiteY7" fmla="*/ 270 h 1307"/>
                      <a:gd name="connsiteX8" fmla="*/ 764 w 1353"/>
                      <a:gd name="connsiteY8" fmla="*/ 122 h 1307"/>
                      <a:gd name="connsiteX9" fmla="*/ 841 w 1353"/>
                      <a:gd name="connsiteY9" fmla="*/ 238 h 1307"/>
                      <a:gd name="connsiteX10" fmla="*/ 949 w 1353"/>
                      <a:gd name="connsiteY10" fmla="*/ 365 h 1307"/>
                      <a:gd name="connsiteX11" fmla="*/ 1086 w 1353"/>
                      <a:gd name="connsiteY11" fmla="*/ 357 h 1307"/>
                      <a:gd name="connsiteX12" fmla="*/ 1085 w 1353"/>
                      <a:gd name="connsiteY12" fmla="*/ 206 h 1307"/>
                      <a:gd name="connsiteX13" fmla="*/ 1128 w 1353"/>
                      <a:gd name="connsiteY13" fmla="*/ 134 h 1307"/>
                      <a:gd name="connsiteX14" fmla="*/ 1092 w 1353"/>
                      <a:gd name="connsiteY14" fmla="*/ 132 h 1307"/>
                      <a:gd name="connsiteX15" fmla="*/ 1112 w 1353"/>
                      <a:gd name="connsiteY15" fmla="*/ 82 h 1307"/>
                      <a:gd name="connsiteX16" fmla="*/ 1232 w 1353"/>
                      <a:gd name="connsiteY16" fmla="*/ 183 h 1307"/>
                      <a:gd name="connsiteX0" fmla="*/ 1353 w 1353"/>
                      <a:gd name="connsiteY0" fmla="*/ 0 h 1307"/>
                      <a:gd name="connsiteX1" fmla="*/ 1059 w 1353"/>
                      <a:gd name="connsiteY1" fmla="*/ 1307 h 1307"/>
                      <a:gd name="connsiteX2" fmla="*/ 9 w 1353"/>
                      <a:gd name="connsiteY2" fmla="*/ 1103 h 1307"/>
                      <a:gd name="connsiteX3" fmla="*/ 333 w 1353"/>
                      <a:gd name="connsiteY3" fmla="*/ 720 h 1307"/>
                      <a:gd name="connsiteX4" fmla="*/ 748 w 1353"/>
                      <a:gd name="connsiteY4" fmla="*/ 527 h 1307"/>
                      <a:gd name="connsiteX5" fmla="*/ 861 w 1353"/>
                      <a:gd name="connsiteY5" fmla="*/ 539 h 1307"/>
                      <a:gd name="connsiteX6" fmla="*/ 678 w 1353"/>
                      <a:gd name="connsiteY6" fmla="*/ 414 h 1307"/>
                      <a:gd name="connsiteX7" fmla="*/ 704 w 1353"/>
                      <a:gd name="connsiteY7" fmla="*/ 304 h 1307"/>
                      <a:gd name="connsiteX8" fmla="*/ 799 w 1353"/>
                      <a:gd name="connsiteY8" fmla="*/ 270 h 1307"/>
                      <a:gd name="connsiteX9" fmla="*/ 764 w 1353"/>
                      <a:gd name="connsiteY9" fmla="*/ 122 h 1307"/>
                      <a:gd name="connsiteX10" fmla="*/ 841 w 1353"/>
                      <a:gd name="connsiteY10" fmla="*/ 238 h 1307"/>
                      <a:gd name="connsiteX11" fmla="*/ 949 w 1353"/>
                      <a:gd name="connsiteY11" fmla="*/ 365 h 1307"/>
                      <a:gd name="connsiteX12" fmla="*/ 1086 w 1353"/>
                      <a:gd name="connsiteY12" fmla="*/ 357 h 1307"/>
                      <a:gd name="connsiteX13" fmla="*/ 1085 w 1353"/>
                      <a:gd name="connsiteY13" fmla="*/ 206 h 1307"/>
                      <a:gd name="connsiteX14" fmla="*/ 1128 w 1353"/>
                      <a:gd name="connsiteY14" fmla="*/ 134 h 1307"/>
                      <a:gd name="connsiteX15" fmla="*/ 1092 w 1353"/>
                      <a:gd name="connsiteY15" fmla="*/ 132 h 1307"/>
                      <a:gd name="connsiteX16" fmla="*/ 1112 w 1353"/>
                      <a:gd name="connsiteY16" fmla="*/ 82 h 1307"/>
                      <a:gd name="connsiteX17" fmla="*/ 1232 w 1353"/>
                      <a:gd name="connsiteY17" fmla="*/ 183 h 1307"/>
                      <a:gd name="connsiteX0" fmla="*/ 1353 w 1353"/>
                      <a:gd name="connsiteY0" fmla="*/ 0 h 1307"/>
                      <a:gd name="connsiteX1" fmla="*/ 1059 w 1353"/>
                      <a:gd name="connsiteY1" fmla="*/ 1307 h 1307"/>
                      <a:gd name="connsiteX2" fmla="*/ 9 w 1353"/>
                      <a:gd name="connsiteY2" fmla="*/ 1103 h 1307"/>
                      <a:gd name="connsiteX3" fmla="*/ 333 w 1353"/>
                      <a:gd name="connsiteY3" fmla="*/ 720 h 1307"/>
                      <a:gd name="connsiteX4" fmla="*/ 748 w 1353"/>
                      <a:gd name="connsiteY4" fmla="*/ 527 h 1307"/>
                      <a:gd name="connsiteX5" fmla="*/ 750 w 1353"/>
                      <a:gd name="connsiteY5" fmla="*/ 626 h 1307"/>
                      <a:gd name="connsiteX6" fmla="*/ 861 w 1353"/>
                      <a:gd name="connsiteY6" fmla="*/ 539 h 1307"/>
                      <a:gd name="connsiteX7" fmla="*/ 678 w 1353"/>
                      <a:gd name="connsiteY7" fmla="*/ 414 h 1307"/>
                      <a:gd name="connsiteX8" fmla="*/ 704 w 1353"/>
                      <a:gd name="connsiteY8" fmla="*/ 304 h 1307"/>
                      <a:gd name="connsiteX9" fmla="*/ 799 w 1353"/>
                      <a:gd name="connsiteY9" fmla="*/ 270 h 1307"/>
                      <a:gd name="connsiteX10" fmla="*/ 764 w 1353"/>
                      <a:gd name="connsiteY10" fmla="*/ 122 h 1307"/>
                      <a:gd name="connsiteX11" fmla="*/ 841 w 1353"/>
                      <a:gd name="connsiteY11" fmla="*/ 238 h 1307"/>
                      <a:gd name="connsiteX12" fmla="*/ 949 w 1353"/>
                      <a:gd name="connsiteY12" fmla="*/ 365 h 1307"/>
                      <a:gd name="connsiteX13" fmla="*/ 1086 w 1353"/>
                      <a:gd name="connsiteY13" fmla="*/ 357 h 1307"/>
                      <a:gd name="connsiteX14" fmla="*/ 1085 w 1353"/>
                      <a:gd name="connsiteY14" fmla="*/ 206 h 1307"/>
                      <a:gd name="connsiteX15" fmla="*/ 1128 w 1353"/>
                      <a:gd name="connsiteY15" fmla="*/ 134 h 1307"/>
                      <a:gd name="connsiteX16" fmla="*/ 1092 w 1353"/>
                      <a:gd name="connsiteY16" fmla="*/ 132 h 1307"/>
                      <a:gd name="connsiteX17" fmla="*/ 1112 w 1353"/>
                      <a:gd name="connsiteY17" fmla="*/ 82 h 1307"/>
                      <a:gd name="connsiteX18" fmla="*/ 1232 w 1353"/>
                      <a:gd name="connsiteY18" fmla="*/ 183 h 1307"/>
                      <a:gd name="connsiteX0" fmla="*/ 1353 w 1353"/>
                      <a:gd name="connsiteY0" fmla="*/ 0 h 1307"/>
                      <a:gd name="connsiteX1" fmla="*/ 1059 w 1353"/>
                      <a:gd name="connsiteY1" fmla="*/ 1307 h 1307"/>
                      <a:gd name="connsiteX2" fmla="*/ 9 w 1353"/>
                      <a:gd name="connsiteY2" fmla="*/ 1103 h 1307"/>
                      <a:gd name="connsiteX3" fmla="*/ 333 w 1353"/>
                      <a:gd name="connsiteY3" fmla="*/ 720 h 1307"/>
                      <a:gd name="connsiteX4" fmla="*/ 748 w 1353"/>
                      <a:gd name="connsiteY4" fmla="*/ 527 h 1307"/>
                      <a:gd name="connsiteX5" fmla="*/ 713 w 1353"/>
                      <a:gd name="connsiteY5" fmla="*/ 570 h 1307"/>
                      <a:gd name="connsiteX6" fmla="*/ 750 w 1353"/>
                      <a:gd name="connsiteY6" fmla="*/ 626 h 1307"/>
                      <a:gd name="connsiteX7" fmla="*/ 861 w 1353"/>
                      <a:gd name="connsiteY7" fmla="*/ 539 h 1307"/>
                      <a:gd name="connsiteX8" fmla="*/ 678 w 1353"/>
                      <a:gd name="connsiteY8" fmla="*/ 414 h 1307"/>
                      <a:gd name="connsiteX9" fmla="*/ 704 w 1353"/>
                      <a:gd name="connsiteY9" fmla="*/ 304 h 1307"/>
                      <a:gd name="connsiteX10" fmla="*/ 799 w 1353"/>
                      <a:gd name="connsiteY10" fmla="*/ 270 h 1307"/>
                      <a:gd name="connsiteX11" fmla="*/ 764 w 1353"/>
                      <a:gd name="connsiteY11" fmla="*/ 122 h 1307"/>
                      <a:gd name="connsiteX12" fmla="*/ 841 w 1353"/>
                      <a:gd name="connsiteY12" fmla="*/ 238 h 1307"/>
                      <a:gd name="connsiteX13" fmla="*/ 949 w 1353"/>
                      <a:gd name="connsiteY13" fmla="*/ 365 h 1307"/>
                      <a:gd name="connsiteX14" fmla="*/ 1086 w 1353"/>
                      <a:gd name="connsiteY14" fmla="*/ 357 h 1307"/>
                      <a:gd name="connsiteX15" fmla="*/ 1085 w 1353"/>
                      <a:gd name="connsiteY15" fmla="*/ 206 h 1307"/>
                      <a:gd name="connsiteX16" fmla="*/ 1128 w 1353"/>
                      <a:gd name="connsiteY16" fmla="*/ 134 h 1307"/>
                      <a:gd name="connsiteX17" fmla="*/ 1092 w 1353"/>
                      <a:gd name="connsiteY17" fmla="*/ 132 h 1307"/>
                      <a:gd name="connsiteX18" fmla="*/ 1112 w 1353"/>
                      <a:gd name="connsiteY18" fmla="*/ 82 h 1307"/>
                      <a:gd name="connsiteX19" fmla="*/ 1232 w 1353"/>
                      <a:gd name="connsiteY19" fmla="*/ 183 h 1307"/>
                      <a:gd name="connsiteX0" fmla="*/ 1353 w 1353"/>
                      <a:gd name="connsiteY0" fmla="*/ 0 h 1307"/>
                      <a:gd name="connsiteX1" fmla="*/ 1059 w 1353"/>
                      <a:gd name="connsiteY1" fmla="*/ 1307 h 1307"/>
                      <a:gd name="connsiteX2" fmla="*/ 9 w 1353"/>
                      <a:gd name="connsiteY2" fmla="*/ 1103 h 1307"/>
                      <a:gd name="connsiteX3" fmla="*/ 333 w 1353"/>
                      <a:gd name="connsiteY3" fmla="*/ 720 h 1307"/>
                      <a:gd name="connsiteX4" fmla="*/ 748 w 1353"/>
                      <a:gd name="connsiteY4" fmla="*/ 527 h 1307"/>
                      <a:gd name="connsiteX5" fmla="*/ 713 w 1353"/>
                      <a:gd name="connsiteY5" fmla="*/ 570 h 1307"/>
                      <a:gd name="connsiteX6" fmla="*/ 750 w 1353"/>
                      <a:gd name="connsiteY6" fmla="*/ 626 h 1307"/>
                      <a:gd name="connsiteX7" fmla="*/ 861 w 1353"/>
                      <a:gd name="connsiteY7" fmla="*/ 539 h 1307"/>
                      <a:gd name="connsiteX8" fmla="*/ 678 w 1353"/>
                      <a:gd name="connsiteY8" fmla="*/ 414 h 1307"/>
                      <a:gd name="connsiteX9" fmla="*/ 704 w 1353"/>
                      <a:gd name="connsiteY9" fmla="*/ 304 h 1307"/>
                      <a:gd name="connsiteX10" fmla="*/ 799 w 1353"/>
                      <a:gd name="connsiteY10" fmla="*/ 270 h 1307"/>
                      <a:gd name="connsiteX11" fmla="*/ 764 w 1353"/>
                      <a:gd name="connsiteY11" fmla="*/ 122 h 1307"/>
                      <a:gd name="connsiteX12" fmla="*/ 841 w 1353"/>
                      <a:gd name="connsiteY12" fmla="*/ 238 h 1307"/>
                      <a:gd name="connsiteX13" fmla="*/ 949 w 1353"/>
                      <a:gd name="connsiteY13" fmla="*/ 365 h 1307"/>
                      <a:gd name="connsiteX14" fmla="*/ 1086 w 1353"/>
                      <a:gd name="connsiteY14" fmla="*/ 357 h 1307"/>
                      <a:gd name="connsiteX15" fmla="*/ 1085 w 1353"/>
                      <a:gd name="connsiteY15" fmla="*/ 206 h 1307"/>
                      <a:gd name="connsiteX16" fmla="*/ 1128 w 1353"/>
                      <a:gd name="connsiteY16" fmla="*/ 134 h 1307"/>
                      <a:gd name="connsiteX17" fmla="*/ 1092 w 1353"/>
                      <a:gd name="connsiteY17" fmla="*/ 132 h 1307"/>
                      <a:gd name="connsiteX18" fmla="*/ 1112 w 1353"/>
                      <a:gd name="connsiteY18" fmla="*/ 82 h 1307"/>
                      <a:gd name="connsiteX19" fmla="*/ 1232 w 1353"/>
                      <a:gd name="connsiteY19" fmla="*/ 183 h 1307"/>
                      <a:gd name="connsiteX20" fmla="*/ 1353 w 1353"/>
                      <a:gd name="connsiteY20" fmla="*/ 0 h 1307"/>
                      <a:gd name="connsiteX0" fmla="*/ 1353 w 1353"/>
                      <a:gd name="connsiteY0" fmla="*/ 0 h 1307"/>
                      <a:gd name="connsiteX1" fmla="*/ 1059 w 1353"/>
                      <a:gd name="connsiteY1" fmla="*/ 1307 h 1307"/>
                      <a:gd name="connsiteX2" fmla="*/ 9 w 1353"/>
                      <a:gd name="connsiteY2" fmla="*/ 1103 h 1307"/>
                      <a:gd name="connsiteX3" fmla="*/ 333 w 1353"/>
                      <a:gd name="connsiteY3" fmla="*/ 720 h 1307"/>
                      <a:gd name="connsiteX4" fmla="*/ 748 w 1353"/>
                      <a:gd name="connsiteY4" fmla="*/ 527 h 1307"/>
                      <a:gd name="connsiteX5" fmla="*/ 765 w 1353"/>
                      <a:gd name="connsiteY5" fmla="*/ 489 h 1307"/>
                      <a:gd name="connsiteX6" fmla="*/ 713 w 1353"/>
                      <a:gd name="connsiteY6" fmla="*/ 570 h 1307"/>
                      <a:gd name="connsiteX7" fmla="*/ 750 w 1353"/>
                      <a:gd name="connsiteY7" fmla="*/ 626 h 1307"/>
                      <a:gd name="connsiteX8" fmla="*/ 861 w 1353"/>
                      <a:gd name="connsiteY8" fmla="*/ 539 h 1307"/>
                      <a:gd name="connsiteX9" fmla="*/ 678 w 1353"/>
                      <a:gd name="connsiteY9" fmla="*/ 414 h 1307"/>
                      <a:gd name="connsiteX10" fmla="*/ 704 w 1353"/>
                      <a:gd name="connsiteY10" fmla="*/ 304 h 1307"/>
                      <a:gd name="connsiteX11" fmla="*/ 799 w 1353"/>
                      <a:gd name="connsiteY11" fmla="*/ 270 h 1307"/>
                      <a:gd name="connsiteX12" fmla="*/ 764 w 1353"/>
                      <a:gd name="connsiteY12" fmla="*/ 122 h 1307"/>
                      <a:gd name="connsiteX13" fmla="*/ 841 w 1353"/>
                      <a:gd name="connsiteY13" fmla="*/ 238 h 1307"/>
                      <a:gd name="connsiteX14" fmla="*/ 949 w 1353"/>
                      <a:gd name="connsiteY14" fmla="*/ 365 h 1307"/>
                      <a:gd name="connsiteX15" fmla="*/ 1086 w 1353"/>
                      <a:gd name="connsiteY15" fmla="*/ 357 h 1307"/>
                      <a:gd name="connsiteX16" fmla="*/ 1085 w 1353"/>
                      <a:gd name="connsiteY16" fmla="*/ 206 h 1307"/>
                      <a:gd name="connsiteX17" fmla="*/ 1128 w 1353"/>
                      <a:gd name="connsiteY17" fmla="*/ 134 h 1307"/>
                      <a:gd name="connsiteX18" fmla="*/ 1092 w 1353"/>
                      <a:gd name="connsiteY18" fmla="*/ 132 h 1307"/>
                      <a:gd name="connsiteX19" fmla="*/ 1112 w 1353"/>
                      <a:gd name="connsiteY19" fmla="*/ 82 h 1307"/>
                      <a:gd name="connsiteX20" fmla="*/ 1232 w 1353"/>
                      <a:gd name="connsiteY20" fmla="*/ 183 h 1307"/>
                      <a:gd name="connsiteX21" fmla="*/ 1353 w 1353"/>
                      <a:gd name="connsiteY21" fmla="*/ 0 h 1307"/>
                      <a:gd name="connsiteX0" fmla="*/ 1353 w 1353"/>
                      <a:gd name="connsiteY0" fmla="*/ 0 h 1307"/>
                      <a:gd name="connsiteX1" fmla="*/ 1059 w 1353"/>
                      <a:gd name="connsiteY1" fmla="*/ 1307 h 1307"/>
                      <a:gd name="connsiteX2" fmla="*/ 9 w 1353"/>
                      <a:gd name="connsiteY2" fmla="*/ 1103 h 1307"/>
                      <a:gd name="connsiteX3" fmla="*/ 333 w 1353"/>
                      <a:gd name="connsiteY3" fmla="*/ 720 h 1307"/>
                      <a:gd name="connsiteX4" fmla="*/ 748 w 1353"/>
                      <a:gd name="connsiteY4" fmla="*/ 527 h 1307"/>
                      <a:gd name="connsiteX5" fmla="*/ 713 w 1353"/>
                      <a:gd name="connsiteY5" fmla="*/ 570 h 1307"/>
                      <a:gd name="connsiteX6" fmla="*/ 750 w 1353"/>
                      <a:gd name="connsiteY6" fmla="*/ 626 h 1307"/>
                      <a:gd name="connsiteX7" fmla="*/ 861 w 1353"/>
                      <a:gd name="connsiteY7" fmla="*/ 539 h 1307"/>
                      <a:gd name="connsiteX8" fmla="*/ 678 w 1353"/>
                      <a:gd name="connsiteY8" fmla="*/ 414 h 1307"/>
                      <a:gd name="connsiteX9" fmla="*/ 704 w 1353"/>
                      <a:gd name="connsiteY9" fmla="*/ 304 h 1307"/>
                      <a:gd name="connsiteX10" fmla="*/ 799 w 1353"/>
                      <a:gd name="connsiteY10" fmla="*/ 270 h 1307"/>
                      <a:gd name="connsiteX11" fmla="*/ 764 w 1353"/>
                      <a:gd name="connsiteY11" fmla="*/ 122 h 1307"/>
                      <a:gd name="connsiteX12" fmla="*/ 841 w 1353"/>
                      <a:gd name="connsiteY12" fmla="*/ 238 h 1307"/>
                      <a:gd name="connsiteX13" fmla="*/ 949 w 1353"/>
                      <a:gd name="connsiteY13" fmla="*/ 365 h 1307"/>
                      <a:gd name="connsiteX14" fmla="*/ 1086 w 1353"/>
                      <a:gd name="connsiteY14" fmla="*/ 357 h 1307"/>
                      <a:gd name="connsiteX15" fmla="*/ 1085 w 1353"/>
                      <a:gd name="connsiteY15" fmla="*/ 206 h 1307"/>
                      <a:gd name="connsiteX16" fmla="*/ 1128 w 1353"/>
                      <a:gd name="connsiteY16" fmla="*/ 134 h 1307"/>
                      <a:gd name="connsiteX17" fmla="*/ 1092 w 1353"/>
                      <a:gd name="connsiteY17" fmla="*/ 132 h 1307"/>
                      <a:gd name="connsiteX18" fmla="*/ 1112 w 1353"/>
                      <a:gd name="connsiteY18" fmla="*/ 82 h 1307"/>
                      <a:gd name="connsiteX19" fmla="*/ 1232 w 1353"/>
                      <a:gd name="connsiteY19" fmla="*/ 183 h 1307"/>
                      <a:gd name="connsiteX20" fmla="*/ 1353 w 1353"/>
                      <a:gd name="connsiteY20" fmla="*/ 0 h 1307"/>
                      <a:gd name="connsiteX0" fmla="*/ 713 w 1353"/>
                      <a:gd name="connsiteY0" fmla="*/ 570 h 1307"/>
                      <a:gd name="connsiteX1" fmla="*/ 750 w 1353"/>
                      <a:gd name="connsiteY1" fmla="*/ 626 h 1307"/>
                      <a:gd name="connsiteX2" fmla="*/ 861 w 1353"/>
                      <a:gd name="connsiteY2" fmla="*/ 539 h 1307"/>
                      <a:gd name="connsiteX3" fmla="*/ 678 w 1353"/>
                      <a:gd name="connsiteY3" fmla="*/ 414 h 1307"/>
                      <a:gd name="connsiteX4" fmla="*/ 704 w 1353"/>
                      <a:gd name="connsiteY4" fmla="*/ 304 h 1307"/>
                      <a:gd name="connsiteX5" fmla="*/ 799 w 1353"/>
                      <a:gd name="connsiteY5" fmla="*/ 270 h 1307"/>
                      <a:gd name="connsiteX6" fmla="*/ 764 w 1353"/>
                      <a:gd name="connsiteY6" fmla="*/ 122 h 1307"/>
                      <a:gd name="connsiteX7" fmla="*/ 841 w 1353"/>
                      <a:gd name="connsiteY7" fmla="*/ 238 h 1307"/>
                      <a:gd name="connsiteX8" fmla="*/ 949 w 1353"/>
                      <a:gd name="connsiteY8" fmla="*/ 365 h 1307"/>
                      <a:gd name="connsiteX9" fmla="*/ 1086 w 1353"/>
                      <a:gd name="connsiteY9" fmla="*/ 357 h 1307"/>
                      <a:gd name="connsiteX10" fmla="*/ 1085 w 1353"/>
                      <a:gd name="connsiteY10" fmla="*/ 206 h 1307"/>
                      <a:gd name="connsiteX11" fmla="*/ 1128 w 1353"/>
                      <a:gd name="connsiteY11" fmla="*/ 134 h 1307"/>
                      <a:gd name="connsiteX12" fmla="*/ 1092 w 1353"/>
                      <a:gd name="connsiteY12" fmla="*/ 132 h 1307"/>
                      <a:gd name="connsiteX13" fmla="*/ 1112 w 1353"/>
                      <a:gd name="connsiteY13" fmla="*/ 82 h 1307"/>
                      <a:gd name="connsiteX14" fmla="*/ 1232 w 1353"/>
                      <a:gd name="connsiteY14" fmla="*/ 183 h 1307"/>
                      <a:gd name="connsiteX15" fmla="*/ 1353 w 1353"/>
                      <a:gd name="connsiteY15" fmla="*/ 0 h 1307"/>
                      <a:gd name="connsiteX16" fmla="*/ 1059 w 1353"/>
                      <a:gd name="connsiteY16" fmla="*/ 1307 h 1307"/>
                      <a:gd name="connsiteX17" fmla="*/ 9 w 1353"/>
                      <a:gd name="connsiteY17" fmla="*/ 1103 h 1307"/>
                      <a:gd name="connsiteX18" fmla="*/ 333 w 1353"/>
                      <a:gd name="connsiteY18" fmla="*/ 720 h 1307"/>
                      <a:gd name="connsiteX19" fmla="*/ 804 w 1353"/>
                      <a:gd name="connsiteY19" fmla="*/ 584 h 1307"/>
                      <a:gd name="connsiteX0" fmla="*/ 713 w 1353"/>
                      <a:gd name="connsiteY0" fmla="*/ 570 h 1307"/>
                      <a:gd name="connsiteX1" fmla="*/ 750 w 1353"/>
                      <a:gd name="connsiteY1" fmla="*/ 626 h 1307"/>
                      <a:gd name="connsiteX2" fmla="*/ 861 w 1353"/>
                      <a:gd name="connsiteY2" fmla="*/ 539 h 1307"/>
                      <a:gd name="connsiteX3" fmla="*/ 678 w 1353"/>
                      <a:gd name="connsiteY3" fmla="*/ 414 h 1307"/>
                      <a:gd name="connsiteX4" fmla="*/ 704 w 1353"/>
                      <a:gd name="connsiteY4" fmla="*/ 304 h 1307"/>
                      <a:gd name="connsiteX5" fmla="*/ 799 w 1353"/>
                      <a:gd name="connsiteY5" fmla="*/ 270 h 1307"/>
                      <a:gd name="connsiteX6" fmla="*/ 764 w 1353"/>
                      <a:gd name="connsiteY6" fmla="*/ 122 h 1307"/>
                      <a:gd name="connsiteX7" fmla="*/ 841 w 1353"/>
                      <a:gd name="connsiteY7" fmla="*/ 238 h 1307"/>
                      <a:gd name="connsiteX8" fmla="*/ 949 w 1353"/>
                      <a:gd name="connsiteY8" fmla="*/ 365 h 1307"/>
                      <a:gd name="connsiteX9" fmla="*/ 1086 w 1353"/>
                      <a:gd name="connsiteY9" fmla="*/ 357 h 1307"/>
                      <a:gd name="connsiteX10" fmla="*/ 1085 w 1353"/>
                      <a:gd name="connsiteY10" fmla="*/ 206 h 1307"/>
                      <a:gd name="connsiteX11" fmla="*/ 1128 w 1353"/>
                      <a:gd name="connsiteY11" fmla="*/ 134 h 1307"/>
                      <a:gd name="connsiteX12" fmla="*/ 1092 w 1353"/>
                      <a:gd name="connsiteY12" fmla="*/ 132 h 1307"/>
                      <a:gd name="connsiteX13" fmla="*/ 1112 w 1353"/>
                      <a:gd name="connsiteY13" fmla="*/ 82 h 1307"/>
                      <a:gd name="connsiteX14" fmla="*/ 1232 w 1353"/>
                      <a:gd name="connsiteY14" fmla="*/ 183 h 1307"/>
                      <a:gd name="connsiteX15" fmla="*/ 1353 w 1353"/>
                      <a:gd name="connsiteY15" fmla="*/ 0 h 1307"/>
                      <a:gd name="connsiteX16" fmla="*/ 1059 w 1353"/>
                      <a:gd name="connsiteY16" fmla="*/ 1307 h 1307"/>
                      <a:gd name="connsiteX17" fmla="*/ 9 w 1353"/>
                      <a:gd name="connsiteY17" fmla="*/ 1103 h 1307"/>
                      <a:gd name="connsiteX18" fmla="*/ 333 w 1353"/>
                      <a:gd name="connsiteY18" fmla="*/ 720 h 1307"/>
                      <a:gd name="connsiteX0" fmla="*/ 713 w 1353"/>
                      <a:gd name="connsiteY0" fmla="*/ 570 h 1307"/>
                      <a:gd name="connsiteX1" fmla="*/ 805 w 1353"/>
                      <a:gd name="connsiteY1" fmla="*/ 647 h 1307"/>
                      <a:gd name="connsiteX2" fmla="*/ 861 w 1353"/>
                      <a:gd name="connsiteY2" fmla="*/ 539 h 1307"/>
                      <a:gd name="connsiteX3" fmla="*/ 678 w 1353"/>
                      <a:gd name="connsiteY3" fmla="*/ 414 h 1307"/>
                      <a:gd name="connsiteX4" fmla="*/ 704 w 1353"/>
                      <a:gd name="connsiteY4" fmla="*/ 304 h 1307"/>
                      <a:gd name="connsiteX5" fmla="*/ 799 w 1353"/>
                      <a:gd name="connsiteY5" fmla="*/ 270 h 1307"/>
                      <a:gd name="connsiteX6" fmla="*/ 764 w 1353"/>
                      <a:gd name="connsiteY6" fmla="*/ 122 h 1307"/>
                      <a:gd name="connsiteX7" fmla="*/ 841 w 1353"/>
                      <a:gd name="connsiteY7" fmla="*/ 238 h 1307"/>
                      <a:gd name="connsiteX8" fmla="*/ 949 w 1353"/>
                      <a:gd name="connsiteY8" fmla="*/ 365 h 1307"/>
                      <a:gd name="connsiteX9" fmla="*/ 1086 w 1353"/>
                      <a:gd name="connsiteY9" fmla="*/ 357 h 1307"/>
                      <a:gd name="connsiteX10" fmla="*/ 1085 w 1353"/>
                      <a:gd name="connsiteY10" fmla="*/ 206 h 1307"/>
                      <a:gd name="connsiteX11" fmla="*/ 1128 w 1353"/>
                      <a:gd name="connsiteY11" fmla="*/ 134 h 1307"/>
                      <a:gd name="connsiteX12" fmla="*/ 1092 w 1353"/>
                      <a:gd name="connsiteY12" fmla="*/ 132 h 1307"/>
                      <a:gd name="connsiteX13" fmla="*/ 1112 w 1353"/>
                      <a:gd name="connsiteY13" fmla="*/ 82 h 1307"/>
                      <a:gd name="connsiteX14" fmla="*/ 1232 w 1353"/>
                      <a:gd name="connsiteY14" fmla="*/ 183 h 1307"/>
                      <a:gd name="connsiteX15" fmla="*/ 1353 w 1353"/>
                      <a:gd name="connsiteY15" fmla="*/ 0 h 1307"/>
                      <a:gd name="connsiteX16" fmla="*/ 1059 w 1353"/>
                      <a:gd name="connsiteY16" fmla="*/ 1307 h 1307"/>
                      <a:gd name="connsiteX17" fmla="*/ 9 w 1353"/>
                      <a:gd name="connsiteY17" fmla="*/ 1103 h 1307"/>
                      <a:gd name="connsiteX18" fmla="*/ 333 w 1353"/>
                      <a:gd name="connsiteY18" fmla="*/ 720 h 1307"/>
                      <a:gd name="connsiteX0" fmla="*/ 713 w 1353"/>
                      <a:gd name="connsiteY0" fmla="*/ 570 h 1307"/>
                      <a:gd name="connsiteX1" fmla="*/ 805 w 1353"/>
                      <a:gd name="connsiteY1" fmla="*/ 647 h 1307"/>
                      <a:gd name="connsiteX2" fmla="*/ 825 w 1353"/>
                      <a:gd name="connsiteY2" fmla="*/ 542 h 1307"/>
                      <a:gd name="connsiteX3" fmla="*/ 678 w 1353"/>
                      <a:gd name="connsiteY3" fmla="*/ 414 h 1307"/>
                      <a:gd name="connsiteX4" fmla="*/ 704 w 1353"/>
                      <a:gd name="connsiteY4" fmla="*/ 304 h 1307"/>
                      <a:gd name="connsiteX5" fmla="*/ 799 w 1353"/>
                      <a:gd name="connsiteY5" fmla="*/ 270 h 1307"/>
                      <a:gd name="connsiteX6" fmla="*/ 764 w 1353"/>
                      <a:gd name="connsiteY6" fmla="*/ 122 h 1307"/>
                      <a:gd name="connsiteX7" fmla="*/ 841 w 1353"/>
                      <a:gd name="connsiteY7" fmla="*/ 238 h 1307"/>
                      <a:gd name="connsiteX8" fmla="*/ 949 w 1353"/>
                      <a:gd name="connsiteY8" fmla="*/ 365 h 1307"/>
                      <a:gd name="connsiteX9" fmla="*/ 1086 w 1353"/>
                      <a:gd name="connsiteY9" fmla="*/ 357 h 1307"/>
                      <a:gd name="connsiteX10" fmla="*/ 1085 w 1353"/>
                      <a:gd name="connsiteY10" fmla="*/ 206 h 1307"/>
                      <a:gd name="connsiteX11" fmla="*/ 1128 w 1353"/>
                      <a:gd name="connsiteY11" fmla="*/ 134 h 1307"/>
                      <a:gd name="connsiteX12" fmla="*/ 1092 w 1353"/>
                      <a:gd name="connsiteY12" fmla="*/ 132 h 1307"/>
                      <a:gd name="connsiteX13" fmla="*/ 1112 w 1353"/>
                      <a:gd name="connsiteY13" fmla="*/ 82 h 1307"/>
                      <a:gd name="connsiteX14" fmla="*/ 1232 w 1353"/>
                      <a:gd name="connsiteY14" fmla="*/ 183 h 1307"/>
                      <a:gd name="connsiteX15" fmla="*/ 1353 w 1353"/>
                      <a:gd name="connsiteY15" fmla="*/ 0 h 1307"/>
                      <a:gd name="connsiteX16" fmla="*/ 1059 w 1353"/>
                      <a:gd name="connsiteY16" fmla="*/ 1307 h 1307"/>
                      <a:gd name="connsiteX17" fmla="*/ 9 w 1353"/>
                      <a:gd name="connsiteY17" fmla="*/ 1103 h 1307"/>
                      <a:gd name="connsiteX18" fmla="*/ 333 w 1353"/>
                      <a:gd name="connsiteY18" fmla="*/ 720 h 1307"/>
                      <a:gd name="connsiteX0" fmla="*/ 713 w 1353"/>
                      <a:gd name="connsiteY0" fmla="*/ 570 h 1307"/>
                      <a:gd name="connsiteX1" fmla="*/ 574 w 1353"/>
                      <a:gd name="connsiteY1" fmla="*/ 405 h 1307"/>
                      <a:gd name="connsiteX2" fmla="*/ 805 w 1353"/>
                      <a:gd name="connsiteY2" fmla="*/ 647 h 1307"/>
                      <a:gd name="connsiteX3" fmla="*/ 825 w 1353"/>
                      <a:gd name="connsiteY3" fmla="*/ 542 h 1307"/>
                      <a:gd name="connsiteX4" fmla="*/ 678 w 1353"/>
                      <a:gd name="connsiteY4" fmla="*/ 414 h 1307"/>
                      <a:gd name="connsiteX5" fmla="*/ 704 w 1353"/>
                      <a:gd name="connsiteY5" fmla="*/ 304 h 1307"/>
                      <a:gd name="connsiteX6" fmla="*/ 799 w 1353"/>
                      <a:gd name="connsiteY6" fmla="*/ 270 h 1307"/>
                      <a:gd name="connsiteX7" fmla="*/ 764 w 1353"/>
                      <a:gd name="connsiteY7" fmla="*/ 122 h 1307"/>
                      <a:gd name="connsiteX8" fmla="*/ 841 w 1353"/>
                      <a:gd name="connsiteY8" fmla="*/ 238 h 1307"/>
                      <a:gd name="connsiteX9" fmla="*/ 949 w 1353"/>
                      <a:gd name="connsiteY9" fmla="*/ 365 h 1307"/>
                      <a:gd name="connsiteX10" fmla="*/ 1086 w 1353"/>
                      <a:gd name="connsiteY10" fmla="*/ 357 h 1307"/>
                      <a:gd name="connsiteX11" fmla="*/ 1085 w 1353"/>
                      <a:gd name="connsiteY11" fmla="*/ 206 h 1307"/>
                      <a:gd name="connsiteX12" fmla="*/ 1128 w 1353"/>
                      <a:gd name="connsiteY12" fmla="*/ 134 h 1307"/>
                      <a:gd name="connsiteX13" fmla="*/ 1092 w 1353"/>
                      <a:gd name="connsiteY13" fmla="*/ 132 h 1307"/>
                      <a:gd name="connsiteX14" fmla="*/ 1112 w 1353"/>
                      <a:gd name="connsiteY14" fmla="*/ 82 h 1307"/>
                      <a:gd name="connsiteX15" fmla="*/ 1232 w 1353"/>
                      <a:gd name="connsiteY15" fmla="*/ 183 h 1307"/>
                      <a:gd name="connsiteX16" fmla="*/ 1353 w 1353"/>
                      <a:gd name="connsiteY16" fmla="*/ 0 h 1307"/>
                      <a:gd name="connsiteX17" fmla="*/ 1059 w 1353"/>
                      <a:gd name="connsiteY17" fmla="*/ 1307 h 1307"/>
                      <a:gd name="connsiteX18" fmla="*/ 9 w 1353"/>
                      <a:gd name="connsiteY18" fmla="*/ 1103 h 1307"/>
                      <a:gd name="connsiteX19" fmla="*/ 333 w 1353"/>
                      <a:gd name="connsiteY19" fmla="*/ 720 h 1307"/>
                      <a:gd name="connsiteX0" fmla="*/ 713 w 1353"/>
                      <a:gd name="connsiteY0" fmla="*/ 570 h 1307"/>
                      <a:gd name="connsiteX1" fmla="*/ 574 w 1353"/>
                      <a:gd name="connsiteY1" fmla="*/ 405 h 1307"/>
                      <a:gd name="connsiteX2" fmla="*/ 805 w 1353"/>
                      <a:gd name="connsiteY2" fmla="*/ 647 h 1307"/>
                      <a:gd name="connsiteX3" fmla="*/ 825 w 1353"/>
                      <a:gd name="connsiteY3" fmla="*/ 542 h 1307"/>
                      <a:gd name="connsiteX4" fmla="*/ 678 w 1353"/>
                      <a:gd name="connsiteY4" fmla="*/ 414 h 1307"/>
                      <a:gd name="connsiteX5" fmla="*/ 704 w 1353"/>
                      <a:gd name="connsiteY5" fmla="*/ 304 h 1307"/>
                      <a:gd name="connsiteX6" fmla="*/ 799 w 1353"/>
                      <a:gd name="connsiteY6" fmla="*/ 270 h 1307"/>
                      <a:gd name="connsiteX7" fmla="*/ 764 w 1353"/>
                      <a:gd name="connsiteY7" fmla="*/ 122 h 1307"/>
                      <a:gd name="connsiteX8" fmla="*/ 841 w 1353"/>
                      <a:gd name="connsiteY8" fmla="*/ 238 h 1307"/>
                      <a:gd name="connsiteX9" fmla="*/ 949 w 1353"/>
                      <a:gd name="connsiteY9" fmla="*/ 365 h 1307"/>
                      <a:gd name="connsiteX10" fmla="*/ 1086 w 1353"/>
                      <a:gd name="connsiteY10" fmla="*/ 357 h 1307"/>
                      <a:gd name="connsiteX11" fmla="*/ 1085 w 1353"/>
                      <a:gd name="connsiteY11" fmla="*/ 206 h 1307"/>
                      <a:gd name="connsiteX12" fmla="*/ 1128 w 1353"/>
                      <a:gd name="connsiteY12" fmla="*/ 134 h 1307"/>
                      <a:gd name="connsiteX13" fmla="*/ 1092 w 1353"/>
                      <a:gd name="connsiteY13" fmla="*/ 132 h 1307"/>
                      <a:gd name="connsiteX14" fmla="*/ 1112 w 1353"/>
                      <a:gd name="connsiteY14" fmla="*/ 82 h 1307"/>
                      <a:gd name="connsiteX15" fmla="*/ 1232 w 1353"/>
                      <a:gd name="connsiteY15" fmla="*/ 183 h 1307"/>
                      <a:gd name="connsiteX16" fmla="*/ 1353 w 1353"/>
                      <a:gd name="connsiteY16" fmla="*/ 0 h 1307"/>
                      <a:gd name="connsiteX17" fmla="*/ 1059 w 1353"/>
                      <a:gd name="connsiteY17" fmla="*/ 1307 h 1307"/>
                      <a:gd name="connsiteX18" fmla="*/ 9 w 1353"/>
                      <a:gd name="connsiteY18" fmla="*/ 1103 h 1307"/>
                      <a:gd name="connsiteX19" fmla="*/ 333 w 1353"/>
                      <a:gd name="connsiteY19" fmla="*/ 720 h 1307"/>
                      <a:gd name="connsiteX0" fmla="*/ 713 w 1353"/>
                      <a:gd name="connsiteY0" fmla="*/ 570 h 1307"/>
                      <a:gd name="connsiteX1" fmla="*/ 574 w 1353"/>
                      <a:gd name="connsiteY1" fmla="*/ 405 h 1307"/>
                      <a:gd name="connsiteX2" fmla="*/ 805 w 1353"/>
                      <a:gd name="connsiteY2" fmla="*/ 647 h 1307"/>
                      <a:gd name="connsiteX3" fmla="*/ 825 w 1353"/>
                      <a:gd name="connsiteY3" fmla="*/ 542 h 1307"/>
                      <a:gd name="connsiteX4" fmla="*/ 678 w 1353"/>
                      <a:gd name="connsiteY4" fmla="*/ 414 h 1307"/>
                      <a:gd name="connsiteX5" fmla="*/ 704 w 1353"/>
                      <a:gd name="connsiteY5" fmla="*/ 304 h 1307"/>
                      <a:gd name="connsiteX6" fmla="*/ 799 w 1353"/>
                      <a:gd name="connsiteY6" fmla="*/ 270 h 1307"/>
                      <a:gd name="connsiteX7" fmla="*/ 764 w 1353"/>
                      <a:gd name="connsiteY7" fmla="*/ 122 h 1307"/>
                      <a:gd name="connsiteX8" fmla="*/ 841 w 1353"/>
                      <a:gd name="connsiteY8" fmla="*/ 238 h 1307"/>
                      <a:gd name="connsiteX9" fmla="*/ 949 w 1353"/>
                      <a:gd name="connsiteY9" fmla="*/ 365 h 1307"/>
                      <a:gd name="connsiteX10" fmla="*/ 1086 w 1353"/>
                      <a:gd name="connsiteY10" fmla="*/ 357 h 1307"/>
                      <a:gd name="connsiteX11" fmla="*/ 1085 w 1353"/>
                      <a:gd name="connsiteY11" fmla="*/ 206 h 1307"/>
                      <a:gd name="connsiteX12" fmla="*/ 1128 w 1353"/>
                      <a:gd name="connsiteY12" fmla="*/ 134 h 1307"/>
                      <a:gd name="connsiteX13" fmla="*/ 1092 w 1353"/>
                      <a:gd name="connsiteY13" fmla="*/ 132 h 1307"/>
                      <a:gd name="connsiteX14" fmla="*/ 1112 w 1353"/>
                      <a:gd name="connsiteY14" fmla="*/ 82 h 1307"/>
                      <a:gd name="connsiteX15" fmla="*/ 1232 w 1353"/>
                      <a:gd name="connsiteY15" fmla="*/ 183 h 1307"/>
                      <a:gd name="connsiteX16" fmla="*/ 1353 w 1353"/>
                      <a:gd name="connsiteY16" fmla="*/ 0 h 1307"/>
                      <a:gd name="connsiteX17" fmla="*/ 1059 w 1353"/>
                      <a:gd name="connsiteY17" fmla="*/ 1307 h 1307"/>
                      <a:gd name="connsiteX18" fmla="*/ 9 w 1353"/>
                      <a:gd name="connsiteY18" fmla="*/ 1103 h 1307"/>
                      <a:gd name="connsiteX19" fmla="*/ 333 w 1353"/>
                      <a:gd name="connsiteY19" fmla="*/ 720 h 1307"/>
                      <a:gd name="connsiteX0" fmla="*/ 713 w 1353"/>
                      <a:gd name="connsiteY0" fmla="*/ 570 h 1307"/>
                      <a:gd name="connsiteX1" fmla="*/ 426 w 1353"/>
                      <a:gd name="connsiteY1" fmla="*/ 241 h 1307"/>
                      <a:gd name="connsiteX2" fmla="*/ 805 w 1353"/>
                      <a:gd name="connsiteY2" fmla="*/ 647 h 1307"/>
                      <a:gd name="connsiteX3" fmla="*/ 825 w 1353"/>
                      <a:gd name="connsiteY3" fmla="*/ 542 h 1307"/>
                      <a:gd name="connsiteX4" fmla="*/ 678 w 1353"/>
                      <a:gd name="connsiteY4" fmla="*/ 414 h 1307"/>
                      <a:gd name="connsiteX5" fmla="*/ 704 w 1353"/>
                      <a:gd name="connsiteY5" fmla="*/ 304 h 1307"/>
                      <a:gd name="connsiteX6" fmla="*/ 799 w 1353"/>
                      <a:gd name="connsiteY6" fmla="*/ 270 h 1307"/>
                      <a:gd name="connsiteX7" fmla="*/ 764 w 1353"/>
                      <a:gd name="connsiteY7" fmla="*/ 122 h 1307"/>
                      <a:gd name="connsiteX8" fmla="*/ 841 w 1353"/>
                      <a:gd name="connsiteY8" fmla="*/ 238 h 1307"/>
                      <a:gd name="connsiteX9" fmla="*/ 949 w 1353"/>
                      <a:gd name="connsiteY9" fmla="*/ 365 h 1307"/>
                      <a:gd name="connsiteX10" fmla="*/ 1086 w 1353"/>
                      <a:gd name="connsiteY10" fmla="*/ 357 h 1307"/>
                      <a:gd name="connsiteX11" fmla="*/ 1085 w 1353"/>
                      <a:gd name="connsiteY11" fmla="*/ 206 h 1307"/>
                      <a:gd name="connsiteX12" fmla="*/ 1128 w 1353"/>
                      <a:gd name="connsiteY12" fmla="*/ 134 h 1307"/>
                      <a:gd name="connsiteX13" fmla="*/ 1092 w 1353"/>
                      <a:gd name="connsiteY13" fmla="*/ 132 h 1307"/>
                      <a:gd name="connsiteX14" fmla="*/ 1112 w 1353"/>
                      <a:gd name="connsiteY14" fmla="*/ 82 h 1307"/>
                      <a:gd name="connsiteX15" fmla="*/ 1232 w 1353"/>
                      <a:gd name="connsiteY15" fmla="*/ 183 h 1307"/>
                      <a:gd name="connsiteX16" fmla="*/ 1353 w 1353"/>
                      <a:gd name="connsiteY16" fmla="*/ 0 h 1307"/>
                      <a:gd name="connsiteX17" fmla="*/ 1059 w 1353"/>
                      <a:gd name="connsiteY17" fmla="*/ 1307 h 1307"/>
                      <a:gd name="connsiteX18" fmla="*/ 9 w 1353"/>
                      <a:gd name="connsiteY18" fmla="*/ 1103 h 1307"/>
                      <a:gd name="connsiteX19" fmla="*/ 333 w 1353"/>
                      <a:gd name="connsiteY19" fmla="*/ 720 h 1307"/>
                      <a:gd name="connsiteX0" fmla="*/ 713 w 1353"/>
                      <a:gd name="connsiteY0" fmla="*/ 570 h 1307"/>
                      <a:gd name="connsiteX1" fmla="*/ 426 w 1353"/>
                      <a:gd name="connsiteY1" fmla="*/ 241 h 1307"/>
                      <a:gd name="connsiteX2" fmla="*/ 619 w 1353"/>
                      <a:gd name="connsiteY2" fmla="*/ 613 h 1307"/>
                      <a:gd name="connsiteX3" fmla="*/ 805 w 1353"/>
                      <a:gd name="connsiteY3" fmla="*/ 647 h 1307"/>
                      <a:gd name="connsiteX4" fmla="*/ 825 w 1353"/>
                      <a:gd name="connsiteY4" fmla="*/ 542 h 1307"/>
                      <a:gd name="connsiteX5" fmla="*/ 678 w 1353"/>
                      <a:gd name="connsiteY5" fmla="*/ 414 h 1307"/>
                      <a:gd name="connsiteX6" fmla="*/ 704 w 1353"/>
                      <a:gd name="connsiteY6" fmla="*/ 304 h 1307"/>
                      <a:gd name="connsiteX7" fmla="*/ 799 w 1353"/>
                      <a:gd name="connsiteY7" fmla="*/ 270 h 1307"/>
                      <a:gd name="connsiteX8" fmla="*/ 764 w 1353"/>
                      <a:gd name="connsiteY8" fmla="*/ 122 h 1307"/>
                      <a:gd name="connsiteX9" fmla="*/ 841 w 1353"/>
                      <a:gd name="connsiteY9" fmla="*/ 238 h 1307"/>
                      <a:gd name="connsiteX10" fmla="*/ 949 w 1353"/>
                      <a:gd name="connsiteY10" fmla="*/ 365 h 1307"/>
                      <a:gd name="connsiteX11" fmla="*/ 1086 w 1353"/>
                      <a:gd name="connsiteY11" fmla="*/ 357 h 1307"/>
                      <a:gd name="connsiteX12" fmla="*/ 1085 w 1353"/>
                      <a:gd name="connsiteY12" fmla="*/ 206 h 1307"/>
                      <a:gd name="connsiteX13" fmla="*/ 1128 w 1353"/>
                      <a:gd name="connsiteY13" fmla="*/ 134 h 1307"/>
                      <a:gd name="connsiteX14" fmla="*/ 1092 w 1353"/>
                      <a:gd name="connsiteY14" fmla="*/ 132 h 1307"/>
                      <a:gd name="connsiteX15" fmla="*/ 1112 w 1353"/>
                      <a:gd name="connsiteY15" fmla="*/ 82 h 1307"/>
                      <a:gd name="connsiteX16" fmla="*/ 1232 w 1353"/>
                      <a:gd name="connsiteY16" fmla="*/ 183 h 1307"/>
                      <a:gd name="connsiteX17" fmla="*/ 1353 w 1353"/>
                      <a:gd name="connsiteY17" fmla="*/ 0 h 1307"/>
                      <a:gd name="connsiteX18" fmla="*/ 1059 w 1353"/>
                      <a:gd name="connsiteY18" fmla="*/ 1307 h 1307"/>
                      <a:gd name="connsiteX19" fmla="*/ 9 w 1353"/>
                      <a:gd name="connsiteY19" fmla="*/ 1103 h 1307"/>
                      <a:gd name="connsiteX20" fmla="*/ 333 w 1353"/>
                      <a:gd name="connsiteY20" fmla="*/ 720 h 1307"/>
                      <a:gd name="connsiteX0" fmla="*/ 713 w 1353"/>
                      <a:gd name="connsiteY0" fmla="*/ 570 h 1307"/>
                      <a:gd name="connsiteX1" fmla="*/ 426 w 1353"/>
                      <a:gd name="connsiteY1" fmla="*/ 241 h 1307"/>
                      <a:gd name="connsiteX2" fmla="*/ 619 w 1353"/>
                      <a:gd name="connsiteY2" fmla="*/ 613 h 1307"/>
                      <a:gd name="connsiteX3" fmla="*/ 805 w 1353"/>
                      <a:gd name="connsiteY3" fmla="*/ 647 h 1307"/>
                      <a:gd name="connsiteX4" fmla="*/ 825 w 1353"/>
                      <a:gd name="connsiteY4" fmla="*/ 542 h 1307"/>
                      <a:gd name="connsiteX5" fmla="*/ 678 w 1353"/>
                      <a:gd name="connsiteY5" fmla="*/ 414 h 1307"/>
                      <a:gd name="connsiteX6" fmla="*/ 704 w 1353"/>
                      <a:gd name="connsiteY6" fmla="*/ 304 h 1307"/>
                      <a:gd name="connsiteX7" fmla="*/ 799 w 1353"/>
                      <a:gd name="connsiteY7" fmla="*/ 270 h 1307"/>
                      <a:gd name="connsiteX8" fmla="*/ 764 w 1353"/>
                      <a:gd name="connsiteY8" fmla="*/ 122 h 1307"/>
                      <a:gd name="connsiteX9" fmla="*/ 841 w 1353"/>
                      <a:gd name="connsiteY9" fmla="*/ 238 h 1307"/>
                      <a:gd name="connsiteX10" fmla="*/ 949 w 1353"/>
                      <a:gd name="connsiteY10" fmla="*/ 365 h 1307"/>
                      <a:gd name="connsiteX11" fmla="*/ 1086 w 1353"/>
                      <a:gd name="connsiteY11" fmla="*/ 357 h 1307"/>
                      <a:gd name="connsiteX12" fmla="*/ 1085 w 1353"/>
                      <a:gd name="connsiteY12" fmla="*/ 206 h 1307"/>
                      <a:gd name="connsiteX13" fmla="*/ 1128 w 1353"/>
                      <a:gd name="connsiteY13" fmla="*/ 134 h 1307"/>
                      <a:gd name="connsiteX14" fmla="*/ 1092 w 1353"/>
                      <a:gd name="connsiteY14" fmla="*/ 132 h 1307"/>
                      <a:gd name="connsiteX15" fmla="*/ 1112 w 1353"/>
                      <a:gd name="connsiteY15" fmla="*/ 82 h 1307"/>
                      <a:gd name="connsiteX16" fmla="*/ 1232 w 1353"/>
                      <a:gd name="connsiteY16" fmla="*/ 183 h 1307"/>
                      <a:gd name="connsiteX17" fmla="*/ 1353 w 1353"/>
                      <a:gd name="connsiteY17" fmla="*/ 0 h 1307"/>
                      <a:gd name="connsiteX18" fmla="*/ 1059 w 1353"/>
                      <a:gd name="connsiteY18" fmla="*/ 1307 h 1307"/>
                      <a:gd name="connsiteX19" fmla="*/ 9 w 1353"/>
                      <a:gd name="connsiteY19" fmla="*/ 1103 h 1307"/>
                      <a:gd name="connsiteX20" fmla="*/ 333 w 1353"/>
                      <a:gd name="connsiteY20" fmla="*/ 720 h 1307"/>
                      <a:gd name="connsiteX21" fmla="*/ 713 w 1353"/>
                      <a:gd name="connsiteY21" fmla="*/ 570 h 1307"/>
                      <a:gd name="connsiteX0" fmla="*/ 713 w 1353"/>
                      <a:gd name="connsiteY0" fmla="*/ 570 h 1307"/>
                      <a:gd name="connsiteX1" fmla="*/ 426 w 1353"/>
                      <a:gd name="connsiteY1" fmla="*/ 241 h 1307"/>
                      <a:gd name="connsiteX2" fmla="*/ 619 w 1353"/>
                      <a:gd name="connsiteY2" fmla="*/ 613 h 1307"/>
                      <a:gd name="connsiteX3" fmla="*/ 805 w 1353"/>
                      <a:gd name="connsiteY3" fmla="*/ 647 h 1307"/>
                      <a:gd name="connsiteX4" fmla="*/ 825 w 1353"/>
                      <a:gd name="connsiteY4" fmla="*/ 542 h 1307"/>
                      <a:gd name="connsiteX5" fmla="*/ 678 w 1353"/>
                      <a:gd name="connsiteY5" fmla="*/ 414 h 1307"/>
                      <a:gd name="connsiteX6" fmla="*/ 704 w 1353"/>
                      <a:gd name="connsiteY6" fmla="*/ 304 h 1307"/>
                      <a:gd name="connsiteX7" fmla="*/ 799 w 1353"/>
                      <a:gd name="connsiteY7" fmla="*/ 270 h 1307"/>
                      <a:gd name="connsiteX8" fmla="*/ 764 w 1353"/>
                      <a:gd name="connsiteY8" fmla="*/ 122 h 1307"/>
                      <a:gd name="connsiteX9" fmla="*/ 841 w 1353"/>
                      <a:gd name="connsiteY9" fmla="*/ 238 h 1307"/>
                      <a:gd name="connsiteX10" fmla="*/ 949 w 1353"/>
                      <a:gd name="connsiteY10" fmla="*/ 365 h 1307"/>
                      <a:gd name="connsiteX11" fmla="*/ 1086 w 1353"/>
                      <a:gd name="connsiteY11" fmla="*/ 357 h 1307"/>
                      <a:gd name="connsiteX12" fmla="*/ 1085 w 1353"/>
                      <a:gd name="connsiteY12" fmla="*/ 206 h 1307"/>
                      <a:gd name="connsiteX13" fmla="*/ 1128 w 1353"/>
                      <a:gd name="connsiteY13" fmla="*/ 134 h 1307"/>
                      <a:gd name="connsiteX14" fmla="*/ 1092 w 1353"/>
                      <a:gd name="connsiteY14" fmla="*/ 132 h 1307"/>
                      <a:gd name="connsiteX15" fmla="*/ 1112 w 1353"/>
                      <a:gd name="connsiteY15" fmla="*/ 82 h 1307"/>
                      <a:gd name="connsiteX16" fmla="*/ 1232 w 1353"/>
                      <a:gd name="connsiteY16" fmla="*/ 183 h 1307"/>
                      <a:gd name="connsiteX17" fmla="*/ 1353 w 1353"/>
                      <a:gd name="connsiteY17" fmla="*/ 0 h 1307"/>
                      <a:gd name="connsiteX18" fmla="*/ 1059 w 1353"/>
                      <a:gd name="connsiteY18" fmla="*/ 1307 h 1307"/>
                      <a:gd name="connsiteX19" fmla="*/ 9 w 1353"/>
                      <a:gd name="connsiteY19" fmla="*/ 1103 h 1307"/>
                      <a:gd name="connsiteX20" fmla="*/ 333 w 1353"/>
                      <a:gd name="connsiteY20" fmla="*/ 720 h 1307"/>
                      <a:gd name="connsiteX21" fmla="*/ 732 w 1353"/>
                      <a:gd name="connsiteY21" fmla="*/ 583 h 1307"/>
                      <a:gd name="connsiteX22" fmla="*/ 713 w 1353"/>
                      <a:gd name="connsiteY22" fmla="*/ 570 h 1307"/>
                      <a:gd name="connsiteX0" fmla="*/ 713 w 1353"/>
                      <a:gd name="connsiteY0" fmla="*/ 570 h 1307"/>
                      <a:gd name="connsiteX1" fmla="*/ 426 w 1353"/>
                      <a:gd name="connsiteY1" fmla="*/ 241 h 1307"/>
                      <a:gd name="connsiteX2" fmla="*/ 619 w 1353"/>
                      <a:gd name="connsiteY2" fmla="*/ 613 h 1307"/>
                      <a:gd name="connsiteX3" fmla="*/ 805 w 1353"/>
                      <a:gd name="connsiteY3" fmla="*/ 647 h 1307"/>
                      <a:gd name="connsiteX4" fmla="*/ 825 w 1353"/>
                      <a:gd name="connsiteY4" fmla="*/ 542 h 1307"/>
                      <a:gd name="connsiteX5" fmla="*/ 678 w 1353"/>
                      <a:gd name="connsiteY5" fmla="*/ 414 h 1307"/>
                      <a:gd name="connsiteX6" fmla="*/ 704 w 1353"/>
                      <a:gd name="connsiteY6" fmla="*/ 304 h 1307"/>
                      <a:gd name="connsiteX7" fmla="*/ 799 w 1353"/>
                      <a:gd name="connsiteY7" fmla="*/ 270 h 1307"/>
                      <a:gd name="connsiteX8" fmla="*/ 764 w 1353"/>
                      <a:gd name="connsiteY8" fmla="*/ 122 h 1307"/>
                      <a:gd name="connsiteX9" fmla="*/ 841 w 1353"/>
                      <a:gd name="connsiteY9" fmla="*/ 238 h 1307"/>
                      <a:gd name="connsiteX10" fmla="*/ 949 w 1353"/>
                      <a:gd name="connsiteY10" fmla="*/ 365 h 1307"/>
                      <a:gd name="connsiteX11" fmla="*/ 1086 w 1353"/>
                      <a:gd name="connsiteY11" fmla="*/ 357 h 1307"/>
                      <a:gd name="connsiteX12" fmla="*/ 1085 w 1353"/>
                      <a:gd name="connsiteY12" fmla="*/ 206 h 1307"/>
                      <a:gd name="connsiteX13" fmla="*/ 1128 w 1353"/>
                      <a:gd name="connsiteY13" fmla="*/ 134 h 1307"/>
                      <a:gd name="connsiteX14" fmla="*/ 1092 w 1353"/>
                      <a:gd name="connsiteY14" fmla="*/ 132 h 1307"/>
                      <a:gd name="connsiteX15" fmla="*/ 1112 w 1353"/>
                      <a:gd name="connsiteY15" fmla="*/ 82 h 1307"/>
                      <a:gd name="connsiteX16" fmla="*/ 1232 w 1353"/>
                      <a:gd name="connsiteY16" fmla="*/ 183 h 1307"/>
                      <a:gd name="connsiteX17" fmla="*/ 1353 w 1353"/>
                      <a:gd name="connsiteY17" fmla="*/ 0 h 1307"/>
                      <a:gd name="connsiteX18" fmla="*/ 1059 w 1353"/>
                      <a:gd name="connsiteY18" fmla="*/ 1307 h 1307"/>
                      <a:gd name="connsiteX19" fmla="*/ 9 w 1353"/>
                      <a:gd name="connsiteY19" fmla="*/ 1103 h 1307"/>
                      <a:gd name="connsiteX20" fmla="*/ 333 w 1353"/>
                      <a:gd name="connsiteY20" fmla="*/ 720 h 1307"/>
                      <a:gd name="connsiteX21" fmla="*/ 713 w 1353"/>
                      <a:gd name="connsiteY21" fmla="*/ 570 h 1307"/>
                      <a:gd name="connsiteX0" fmla="*/ 713 w 1353"/>
                      <a:gd name="connsiteY0" fmla="*/ 570 h 1307"/>
                      <a:gd name="connsiteX1" fmla="*/ 426 w 1353"/>
                      <a:gd name="connsiteY1" fmla="*/ 241 h 1307"/>
                      <a:gd name="connsiteX2" fmla="*/ 805 w 1353"/>
                      <a:gd name="connsiteY2" fmla="*/ 647 h 1307"/>
                      <a:gd name="connsiteX3" fmla="*/ 825 w 1353"/>
                      <a:gd name="connsiteY3" fmla="*/ 542 h 1307"/>
                      <a:gd name="connsiteX4" fmla="*/ 678 w 1353"/>
                      <a:gd name="connsiteY4" fmla="*/ 414 h 1307"/>
                      <a:gd name="connsiteX5" fmla="*/ 704 w 1353"/>
                      <a:gd name="connsiteY5" fmla="*/ 304 h 1307"/>
                      <a:gd name="connsiteX6" fmla="*/ 799 w 1353"/>
                      <a:gd name="connsiteY6" fmla="*/ 270 h 1307"/>
                      <a:gd name="connsiteX7" fmla="*/ 764 w 1353"/>
                      <a:gd name="connsiteY7" fmla="*/ 122 h 1307"/>
                      <a:gd name="connsiteX8" fmla="*/ 841 w 1353"/>
                      <a:gd name="connsiteY8" fmla="*/ 238 h 1307"/>
                      <a:gd name="connsiteX9" fmla="*/ 949 w 1353"/>
                      <a:gd name="connsiteY9" fmla="*/ 365 h 1307"/>
                      <a:gd name="connsiteX10" fmla="*/ 1086 w 1353"/>
                      <a:gd name="connsiteY10" fmla="*/ 357 h 1307"/>
                      <a:gd name="connsiteX11" fmla="*/ 1085 w 1353"/>
                      <a:gd name="connsiteY11" fmla="*/ 206 h 1307"/>
                      <a:gd name="connsiteX12" fmla="*/ 1128 w 1353"/>
                      <a:gd name="connsiteY12" fmla="*/ 134 h 1307"/>
                      <a:gd name="connsiteX13" fmla="*/ 1092 w 1353"/>
                      <a:gd name="connsiteY13" fmla="*/ 132 h 1307"/>
                      <a:gd name="connsiteX14" fmla="*/ 1112 w 1353"/>
                      <a:gd name="connsiteY14" fmla="*/ 82 h 1307"/>
                      <a:gd name="connsiteX15" fmla="*/ 1232 w 1353"/>
                      <a:gd name="connsiteY15" fmla="*/ 183 h 1307"/>
                      <a:gd name="connsiteX16" fmla="*/ 1353 w 1353"/>
                      <a:gd name="connsiteY16" fmla="*/ 0 h 1307"/>
                      <a:gd name="connsiteX17" fmla="*/ 1059 w 1353"/>
                      <a:gd name="connsiteY17" fmla="*/ 1307 h 1307"/>
                      <a:gd name="connsiteX18" fmla="*/ 9 w 1353"/>
                      <a:gd name="connsiteY18" fmla="*/ 1103 h 1307"/>
                      <a:gd name="connsiteX19" fmla="*/ 333 w 1353"/>
                      <a:gd name="connsiteY19" fmla="*/ 720 h 1307"/>
                      <a:gd name="connsiteX20" fmla="*/ 713 w 1353"/>
                      <a:gd name="connsiteY20" fmla="*/ 570 h 1307"/>
                      <a:gd name="connsiteX0" fmla="*/ 668 w 1353"/>
                      <a:gd name="connsiteY0" fmla="*/ 620 h 1307"/>
                      <a:gd name="connsiteX1" fmla="*/ 426 w 1353"/>
                      <a:gd name="connsiteY1" fmla="*/ 241 h 1307"/>
                      <a:gd name="connsiteX2" fmla="*/ 805 w 1353"/>
                      <a:gd name="connsiteY2" fmla="*/ 647 h 1307"/>
                      <a:gd name="connsiteX3" fmla="*/ 825 w 1353"/>
                      <a:gd name="connsiteY3" fmla="*/ 542 h 1307"/>
                      <a:gd name="connsiteX4" fmla="*/ 678 w 1353"/>
                      <a:gd name="connsiteY4" fmla="*/ 414 h 1307"/>
                      <a:gd name="connsiteX5" fmla="*/ 704 w 1353"/>
                      <a:gd name="connsiteY5" fmla="*/ 304 h 1307"/>
                      <a:gd name="connsiteX6" fmla="*/ 799 w 1353"/>
                      <a:gd name="connsiteY6" fmla="*/ 270 h 1307"/>
                      <a:gd name="connsiteX7" fmla="*/ 764 w 1353"/>
                      <a:gd name="connsiteY7" fmla="*/ 122 h 1307"/>
                      <a:gd name="connsiteX8" fmla="*/ 841 w 1353"/>
                      <a:gd name="connsiteY8" fmla="*/ 238 h 1307"/>
                      <a:gd name="connsiteX9" fmla="*/ 949 w 1353"/>
                      <a:gd name="connsiteY9" fmla="*/ 365 h 1307"/>
                      <a:gd name="connsiteX10" fmla="*/ 1086 w 1353"/>
                      <a:gd name="connsiteY10" fmla="*/ 357 h 1307"/>
                      <a:gd name="connsiteX11" fmla="*/ 1085 w 1353"/>
                      <a:gd name="connsiteY11" fmla="*/ 206 h 1307"/>
                      <a:gd name="connsiteX12" fmla="*/ 1128 w 1353"/>
                      <a:gd name="connsiteY12" fmla="*/ 134 h 1307"/>
                      <a:gd name="connsiteX13" fmla="*/ 1092 w 1353"/>
                      <a:gd name="connsiteY13" fmla="*/ 132 h 1307"/>
                      <a:gd name="connsiteX14" fmla="*/ 1112 w 1353"/>
                      <a:gd name="connsiteY14" fmla="*/ 82 h 1307"/>
                      <a:gd name="connsiteX15" fmla="*/ 1232 w 1353"/>
                      <a:gd name="connsiteY15" fmla="*/ 183 h 1307"/>
                      <a:gd name="connsiteX16" fmla="*/ 1353 w 1353"/>
                      <a:gd name="connsiteY16" fmla="*/ 0 h 1307"/>
                      <a:gd name="connsiteX17" fmla="*/ 1059 w 1353"/>
                      <a:gd name="connsiteY17" fmla="*/ 1307 h 1307"/>
                      <a:gd name="connsiteX18" fmla="*/ 9 w 1353"/>
                      <a:gd name="connsiteY18" fmla="*/ 1103 h 1307"/>
                      <a:gd name="connsiteX19" fmla="*/ 333 w 1353"/>
                      <a:gd name="connsiteY19" fmla="*/ 720 h 1307"/>
                      <a:gd name="connsiteX20" fmla="*/ 668 w 1353"/>
                      <a:gd name="connsiteY20" fmla="*/ 620 h 1307"/>
                      <a:gd name="connsiteX0" fmla="*/ 668 w 1353"/>
                      <a:gd name="connsiteY0" fmla="*/ 620 h 1307"/>
                      <a:gd name="connsiteX1" fmla="*/ 472 w 1353"/>
                      <a:gd name="connsiteY1" fmla="*/ 370 h 1307"/>
                      <a:gd name="connsiteX2" fmla="*/ 426 w 1353"/>
                      <a:gd name="connsiteY2" fmla="*/ 241 h 1307"/>
                      <a:gd name="connsiteX3" fmla="*/ 805 w 1353"/>
                      <a:gd name="connsiteY3" fmla="*/ 647 h 1307"/>
                      <a:gd name="connsiteX4" fmla="*/ 825 w 1353"/>
                      <a:gd name="connsiteY4" fmla="*/ 542 h 1307"/>
                      <a:gd name="connsiteX5" fmla="*/ 678 w 1353"/>
                      <a:gd name="connsiteY5" fmla="*/ 414 h 1307"/>
                      <a:gd name="connsiteX6" fmla="*/ 704 w 1353"/>
                      <a:gd name="connsiteY6" fmla="*/ 304 h 1307"/>
                      <a:gd name="connsiteX7" fmla="*/ 799 w 1353"/>
                      <a:gd name="connsiteY7" fmla="*/ 270 h 1307"/>
                      <a:gd name="connsiteX8" fmla="*/ 764 w 1353"/>
                      <a:gd name="connsiteY8" fmla="*/ 122 h 1307"/>
                      <a:gd name="connsiteX9" fmla="*/ 841 w 1353"/>
                      <a:gd name="connsiteY9" fmla="*/ 238 h 1307"/>
                      <a:gd name="connsiteX10" fmla="*/ 949 w 1353"/>
                      <a:gd name="connsiteY10" fmla="*/ 365 h 1307"/>
                      <a:gd name="connsiteX11" fmla="*/ 1086 w 1353"/>
                      <a:gd name="connsiteY11" fmla="*/ 357 h 1307"/>
                      <a:gd name="connsiteX12" fmla="*/ 1085 w 1353"/>
                      <a:gd name="connsiteY12" fmla="*/ 206 h 1307"/>
                      <a:gd name="connsiteX13" fmla="*/ 1128 w 1353"/>
                      <a:gd name="connsiteY13" fmla="*/ 134 h 1307"/>
                      <a:gd name="connsiteX14" fmla="*/ 1092 w 1353"/>
                      <a:gd name="connsiteY14" fmla="*/ 132 h 1307"/>
                      <a:gd name="connsiteX15" fmla="*/ 1112 w 1353"/>
                      <a:gd name="connsiteY15" fmla="*/ 82 h 1307"/>
                      <a:gd name="connsiteX16" fmla="*/ 1232 w 1353"/>
                      <a:gd name="connsiteY16" fmla="*/ 183 h 1307"/>
                      <a:gd name="connsiteX17" fmla="*/ 1353 w 1353"/>
                      <a:gd name="connsiteY17" fmla="*/ 0 h 1307"/>
                      <a:gd name="connsiteX18" fmla="*/ 1059 w 1353"/>
                      <a:gd name="connsiteY18" fmla="*/ 1307 h 1307"/>
                      <a:gd name="connsiteX19" fmla="*/ 9 w 1353"/>
                      <a:gd name="connsiteY19" fmla="*/ 1103 h 1307"/>
                      <a:gd name="connsiteX20" fmla="*/ 333 w 1353"/>
                      <a:gd name="connsiteY20" fmla="*/ 720 h 1307"/>
                      <a:gd name="connsiteX21" fmla="*/ 668 w 1353"/>
                      <a:gd name="connsiteY21" fmla="*/ 620 h 1307"/>
                      <a:gd name="connsiteX0" fmla="*/ 668 w 1353"/>
                      <a:gd name="connsiteY0" fmla="*/ 620 h 1307"/>
                      <a:gd name="connsiteX1" fmla="*/ 472 w 1353"/>
                      <a:gd name="connsiteY1" fmla="*/ 370 h 1307"/>
                      <a:gd name="connsiteX2" fmla="*/ 426 w 1353"/>
                      <a:gd name="connsiteY2" fmla="*/ 241 h 1307"/>
                      <a:gd name="connsiteX3" fmla="*/ 805 w 1353"/>
                      <a:gd name="connsiteY3" fmla="*/ 647 h 1307"/>
                      <a:gd name="connsiteX4" fmla="*/ 825 w 1353"/>
                      <a:gd name="connsiteY4" fmla="*/ 542 h 1307"/>
                      <a:gd name="connsiteX5" fmla="*/ 678 w 1353"/>
                      <a:gd name="connsiteY5" fmla="*/ 414 h 1307"/>
                      <a:gd name="connsiteX6" fmla="*/ 704 w 1353"/>
                      <a:gd name="connsiteY6" fmla="*/ 304 h 1307"/>
                      <a:gd name="connsiteX7" fmla="*/ 799 w 1353"/>
                      <a:gd name="connsiteY7" fmla="*/ 270 h 1307"/>
                      <a:gd name="connsiteX8" fmla="*/ 764 w 1353"/>
                      <a:gd name="connsiteY8" fmla="*/ 122 h 1307"/>
                      <a:gd name="connsiteX9" fmla="*/ 822 w 1353"/>
                      <a:gd name="connsiteY9" fmla="*/ 148 h 1307"/>
                      <a:gd name="connsiteX10" fmla="*/ 949 w 1353"/>
                      <a:gd name="connsiteY10" fmla="*/ 365 h 1307"/>
                      <a:gd name="connsiteX11" fmla="*/ 1086 w 1353"/>
                      <a:gd name="connsiteY11" fmla="*/ 357 h 1307"/>
                      <a:gd name="connsiteX12" fmla="*/ 1085 w 1353"/>
                      <a:gd name="connsiteY12" fmla="*/ 206 h 1307"/>
                      <a:gd name="connsiteX13" fmla="*/ 1128 w 1353"/>
                      <a:gd name="connsiteY13" fmla="*/ 134 h 1307"/>
                      <a:gd name="connsiteX14" fmla="*/ 1092 w 1353"/>
                      <a:gd name="connsiteY14" fmla="*/ 132 h 1307"/>
                      <a:gd name="connsiteX15" fmla="*/ 1112 w 1353"/>
                      <a:gd name="connsiteY15" fmla="*/ 82 h 1307"/>
                      <a:gd name="connsiteX16" fmla="*/ 1232 w 1353"/>
                      <a:gd name="connsiteY16" fmla="*/ 183 h 1307"/>
                      <a:gd name="connsiteX17" fmla="*/ 1353 w 1353"/>
                      <a:gd name="connsiteY17" fmla="*/ 0 h 1307"/>
                      <a:gd name="connsiteX18" fmla="*/ 1059 w 1353"/>
                      <a:gd name="connsiteY18" fmla="*/ 1307 h 1307"/>
                      <a:gd name="connsiteX19" fmla="*/ 9 w 1353"/>
                      <a:gd name="connsiteY19" fmla="*/ 1103 h 1307"/>
                      <a:gd name="connsiteX20" fmla="*/ 333 w 1353"/>
                      <a:gd name="connsiteY20" fmla="*/ 720 h 1307"/>
                      <a:gd name="connsiteX21" fmla="*/ 668 w 1353"/>
                      <a:gd name="connsiteY21" fmla="*/ 620 h 1307"/>
                      <a:gd name="connsiteX0" fmla="*/ 668 w 1353"/>
                      <a:gd name="connsiteY0" fmla="*/ 620 h 1307"/>
                      <a:gd name="connsiteX1" fmla="*/ 472 w 1353"/>
                      <a:gd name="connsiteY1" fmla="*/ 370 h 1307"/>
                      <a:gd name="connsiteX2" fmla="*/ 426 w 1353"/>
                      <a:gd name="connsiteY2" fmla="*/ 241 h 1307"/>
                      <a:gd name="connsiteX3" fmla="*/ 805 w 1353"/>
                      <a:gd name="connsiteY3" fmla="*/ 647 h 1307"/>
                      <a:gd name="connsiteX4" fmla="*/ 825 w 1353"/>
                      <a:gd name="connsiteY4" fmla="*/ 542 h 1307"/>
                      <a:gd name="connsiteX5" fmla="*/ 678 w 1353"/>
                      <a:gd name="connsiteY5" fmla="*/ 414 h 1307"/>
                      <a:gd name="connsiteX6" fmla="*/ 704 w 1353"/>
                      <a:gd name="connsiteY6" fmla="*/ 304 h 1307"/>
                      <a:gd name="connsiteX7" fmla="*/ 799 w 1353"/>
                      <a:gd name="connsiteY7" fmla="*/ 270 h 1307"/>
                      <a:gd name="connsiteX8" fmla="*/ 754 w 1353"/>
                      <a:gd name="connsiteY8" fmla="*/ 178 h 1307"/>
                      <a:gd name="connsiteX9" fmla="*/ 764 w 1353"/>
                      <a:gd name="connsiteY9" fmla="*/ 122 h 1307"/>
                      <a:gd name="connsiteX10" fmla="*/ 822 w 1353"/>
                      <a:gd name="connsiteY10" fmla="*/ 148 h 1307"/>
                      <a:gd name="connsiteX11" fmla="*/ 949 w 1353"/>
                      <a:gd name="connsiteY11" fmla="*/ 365 h 1307"/>
                      <a:gd name="connsiteX12" fmla="*/ 1086 w 1353"/>
                      <a:gd name="connsiteY12" fmla="*/ 357 h 1307"/>
                      <a:gd name="connsiteX13" fmla="*/ 1085 w 1353"/>
                      <a:gd name="connsiteY13" fmla="*/ 206 h 1307"/>
                      <a:gd name="connsiteX14" fmla="*/ 1128 w 1353"/>
                      <a:gd name="connsiteY14" fmla="*/ 134 h 1307"/>
                      <a:gd name="connsiteX15" fmla="*/ 1092 w 1353"/>
                      <a:gd name="connsiteY15" fmla="*/ 132 h 1307"/>
                      <a:gd name="connsiteX16" fmla="*/ 1112 w 1353"/>
                      <a:gd name="connsiteY16" fmla="*/ 82 h 1307"/>
                      <a:gd name="connsiteX17" fmla="*/ 1232 w 1353"/>
                      <a:gd name="connsiteY17" fmla="*/ 183 h 1307"/>
                      <a:gd name="connsiteX18" fmla="*/ 1353 w 1353"/>
                      <a:gd name="connsiteY18" fmla="*/ 0 h 1307"/>
                      <a:gd name="connsiteX19" fmla="*/ 1059 w 1353"/>
                      <a:gd name="connsiteY19" fmla="*/ 1307 h 1307"/>
                      <a:gd name="connsiteX20" fmla="*/ 9 w 1353"/>
                      <a:gd name="connsiteY20" fmla="*/ 1103 h 1307"/>
                      <a:gd name="connsiteX21" fmla="*/ 333 w 1353"/>
                      <a:gd name="connsiteY21" fmla="*/ 720 h 1307"/>
                      <a:gd name="connsiteX22" fmla="*/ 668 w 1353"/>
                      <a:gd name="connsiteY22" fmla="*/ 620 h 1307"/>
                      <a:gd name="connsiteX0" fmla="*/ 668 w 1353"/>
                      <a:gd name="connsiteY0" fmla="*/ 620 h 1307"/>
                      <a:gd name="connsiteX1" fmla="*/ 472 w 1353"/>
                      <a:gd name="connsiteY1" fmla="*/ 370 h 1307"/>
                      <a:gd name="connsiteX2" fmla="*/ 426 w 1353"/>
                      <a:gd name="connsiteY2" fmla="*/ 241 h 1307"/>
                      <a:gd name="connsiteX3" fmla="*/ 562 w 1353"/>
                      <a:gd name="connsiteY3" fmla="*/ 338 h 1307"/>
                      <a:gd name="connsiteX4" fmla="*/ 805 w 1353"/>
                      <a:gd name="connsiteY4" fmla="*/ 647 h 1307"/>
                      <a:gd name="connsiteX5" fmla="*/ 825 w 1353"/>
                      <a:gd name="connsiteY5" fmla="*/ 542 h 1307"/>
                      <a:gd name="connsiteX6" fmla="*/ 678 w 1353"/>
                      <a:gd name="connsiteY6" fmla="*/ 414 h 1307"/>
                      <a:gd name="connsiteX7" fmla="*/ 704 w 1353"/>
                      <a:gd name="connsiteY7" fmla="*/ 304 h 1307"/>
                      <a:gd name="connsiteX8" fmla="*/ 799 w 1353"/>
                      <a:gd name="connsiteY8" fmla="*/ 270 h 1307"/>
                      <a:gd name="connsiteX9" fmla="*/ 754 w 1353"/>
                      <a:gd name="connsiteY9" fmla="*/ 178 h 1307"/>
                      <a:gd name="connsiteX10" fmla="*/ 764 w 1353"/>
                      <a:gd name="connsiteY10" fmla="*/ 122 h 1307"/>
                      <a:gd name="connsiteX11" fmla="*/ 822 w 1353"/>
                      <a:gd name="connsiteY11" fmla="*/ 148 h 1307"/>
                      <a:gd name="connsiteX12" fmla="*/ 949 w 1353"/>
                      <a:gd name="connsiteY12" fmla="*/ 365 h 1307"/>
                      <a:gd name="connsiteX13" fmla="*/ 1086 w 1353"/>
                      <a:gd name="connsiteY13" fmla="*/ 357 h 1307"/>
                      <a:gd name="connsiteX14" fmla="*/ 1085 w 1353"/>
                      <a:gd name="connsiteY14" fmla="*/ 206 h 1307"/>
                      <a:gd name="connsiteX15" fmla="*/ 1128 w 1353"/>
                      <a:gd name="connsiteY15" fmla="*/ 134 h 1307"/>
                      <a:gd name="connsiteX16" fmla="*/ 1092 w 1353"/>
                      <a:gd name="connsiteY16" fmla="*/ 132 h 1307"/>
                      <a:gd name="connsiteX17" fmla="*/ 1112 w 1353"/>
                      <a:gd name="connsiteY17" fmla="*/ 82 h 1307"/>
                      <a:gd name="connsiteX18" fmla="*/ 1232 w 1353"/>
                      <a:gd name="connsiteY18" fmla="*/ 183 h 1307"/>
                      <a:gd name="connsiteX19" fmla="*/ 1353 w 1353"/>
                      <a:gd name="connsiteY19" fmla="*/ 0 h 1307"/>
                      <a:gd name="connsiteX20" fmla="*/ 1059 w 1353"/>
                      <a:gd name="connsiteY20" fmla="*/ 1307 h 1307"/>
                      <a:gd name="connsiteX21" fmla="*/ 9 w 1353"/>
                      <a:gd name="connsiteY21" fmla="*/ 1103 h 1307"/>
                      <a:gd name="connsiteX22" fmla="*/ 333 w 1353"/>
                      <a:gd name="connsiteY22" fmla="*/ 720 h 1307"/>
                      <a:gd name="connsiteX23" fmla="*/ 668 w 1353"/>
                      <a:gd name="connsiteY23" fmla="*/ 620 h 1307"/>
                      <a:gd name="connsiteX0" fmla="*/ 668 w 1353"/>
                      <a:gd name="connsiteY0" fmla="*/ 620 h 1307"/>
                      <a:gd name="connsiteX1" fmla="*/ 472 w 1353"/>
                      <a:gd name="connsiteY1" fmla="*/ 370 h 1307"/>
                      <a:gd name="connsiteX2" fmla="*/ 481 w 1353"/>
                      <a:gd name="connsiteY2" fmla="*/ 262 h 1307"/>
                      <a:gd name="connsiteX3" fmla="*/ 562 w 1353"/>
                      <a:gd name="connsiteY3" fmla="*/ 338 h 1307"/>
                      <a:gd name="connsiteX4" fmla="*/ 805 w 1353"/>
                      <a:gd name="connsiteY4" fmla="*/ 647 h 1307"/>
                      <a:gd name="connsiteX5" fmla="*/ 825 w 1353"/>
                      <a:gd name="connsiteY5" fmla="*/ 542 h 1307"/>
                      <a:gd name="connsiteX6" fmla="*/ 678 w 1353"/>
                      <a:gd name="connsiteY6" fmla="*/ 414 h 1307"/>
                      <a:gd name="connsiteX7" fmla="*/ 704 w 1353"/>
                      <a:gd name="connsiteY7" fmla="*/ 304 h 1307"/>
                      <a:gd name="connsiteX8" fmla="*/ 799 w 1353"/>
                      <a:gd name="connsiteY8" fmla="*/ 270 h 1307"/>
                      <a:gd name="connsiteX9" fmla="*/ 754 w 1353"/>
                      <a:gd name="connsiteY9" fmla="*/ 178 h 1307"/>
                      <a:gd name="connsiteX10" fmla="*/ 764 w 1353"/>
                      <a:gd name="connsiteY10" fmla="*/ 122 h 1307"/>
                      <a:gd name="connsiteX11" fmla="*/ 822 w 1353"/>
                      <a:gd name="connsiteY11" fmla="*/ 148 h 1307"/>
                      <a:gd name="connsiteX12" fmla="*/ 949 w 1353"/>
                      <a:gd name="connsiteY12" fmla="*/ 365 h 1307"/>
                      <a:gd name="connsiteX13" fmla="*/ 1086 w 1353"/>
                      <a:gd name="connsiteY13" fmla="*/ 357 h 1307"/>
                      <a:gd name="connsiteX14" fmla="*/ 1085 w 1353"/>
                      <a:gd name="connsiteY14" fmla="*/ 206 h 1307"/>
                      <a:gd name="connsiteX15" fmla="*/ 1128 w 1353"/>
                      <a:gd name="connsiteY15" fmla="*/ 134 h 1307"/>
                      <a:gd name="connsiteX16" fmla="*/ 1092 w 1353"/>
                      <a:gd name="connsiteY16" fmla="*/ 132 h 1307"/>
                      <a:gd name="connsiteX17" fmla="*/ 1112 w 1353"/>
                      <a:gd name="connsiteY17" fmla="*/ 82 h 1307"/>
                      <a:gd name="connsiteX18" fmla="*/ 1232 w 1353"/>
                      <a:gd name="connsiteY18" fmla="*/ 183 h 1307"/>
                      <a:gd name="connsiteX19" fmla="*/ 1353 w 1353"/>
                      <a:gd name="connsiteY19" fmla="*/ 0 h 1307"/>
                      <a:gd name="connsiteX20" fmla="*/ 1059 w 1353"/>
                      <a:gd name="connsiteY20" fmla="*/ 1307 h 1307"/>
                      <a:gd name="connsiteX21" fmla="*/ 9 w 1353"/>
                      <a:gd name="connsiteY21" fmla="*/ 1103 h 1307"/>
                      <a:gd name="connsiteX22" fmla="*/ 333 w 1353"/>
                      <a:gd name="connsiteY22" fmla="*/ 720 h 1307"/>
                      <a:gd name="connsiteX23" fmla="*/ 668 w 1353"/>
                      <a:gd name="connsiteY23" fmla="*/ 620 h 1307"/>
                      <a:gd name="connsiteX0" fmla="*/ 668 w 1353"/>
                      <a:gd name="connsiteY0" fmla="*/ 620 h 1307"/>
                      <a:gd name="connsiteX1" fmla="*/ 472 w 1353"/>
                      <a:gd name="connsiteY1" fmla="*/ 370 h 1307"/>
                      <a:gd name="connsiteX2" fmla="*/ 447 w 1353"/>
                      <a:gd name="connsiteY2" fmla="*/ 321 h 1307"/>
                      <a:gd name="connsiteX3" fmla="*/ 481 w 1353"/>
                      <a:gd name="connsiteY3" fmla="*/ 262 h 1307"/>
                      <a:gd name="connsiteX4" fmla="*/ 562 w 1353"/>
                      <a:gd name="connsiteY4" fmla="*/ 338 h 1307"/>
                      <a:gd name="connsiteX5" fmla="*/ 805 w 1353"/>
                      <a:gd name="connsiteY5" fmla="*/ 647 h 1307"/>
                      <a:gd name="connsiteX6" fmla="*/ 825 w 1353"/>
                      <a:gd name="connsiteY6" fmla="*/ 542 h 1307"/>
                      <a:gd name="connsiteX7" fmla="*/ 678 w 1353"/>
                      <a:gd name="connsiteY7" fmla="*/ 414 h 1307"/>
                      <a:gd name="connsiteX8" fmla="*/ 704 w 1353"/>
                      <a:gd name="connsiteY8" fmla="*/ 304 h 1307"/>
                      <a:gd name="connsiteX9" fmla="*/ 799 w 1353"/>
                      <a:gd name="connsiteY9" fmla="*/ 270 h 1307"/>
                      <a:gd name="connsiteX10" fmla="*/ 754 w 1353"/>
                      <a:gd name="connsiteY10" fmla="*/ 178 h 1307"/>
                      <a:gd name="connsiteX11" fmla="*/ 764 w 1353"/>
                      <a:gd name="connsiteY11" fmla="*/ 122 h 1307"/>
                      <a:gd name="connsiteX12" fmla="*/ 822 w 1353"/>
                      <a:gd name="connsiteY12" fmla="*/ 148 h 1307"/>
                      <a:gd name="connsiteX13" fmla="*/ 949 w 1353"/>
                      <a:gd name="connsiteY13" fmla="*/ 365 h 1307"/>
                      <a:gd name="connsiteX14" fmla="*/ 1086 w 1353"/>
                      <a:gd name="connsiteY14" fmla="*/ 357 h 1307"/>
                      <a:gd name="connsiteX15" fmla="*/ 1085 w 1353"/>
                      <a:gd name="connsiteY15" fmla="*/ 206 h 1307"/>
                      <a:gd name="connsiteX16" fmla="*/ 1128 w 1353"/>
                      <a:gd name="connsiteY16" fmla="*/ 134 h 1307"/>
                      <a:gd name="connsiteX17" fmla="*/ 1092 w 1353"/>
                      <a:gd name="connsiteY17" fmla="*/ 132 h 1307"/>
                      <a:gd name="connsiteX18" fmla="*/ 1112 w 1353"/>
                      <a:gd name="connsiteY18" fmla="*/ 82 h 1307"/>
                      <a:gd name="connsiteX19" fmla="*/ 1232 w 1353"/>
                      <a:gd name="connsiteY19" fmla="*/ 183 h 1307"/>
                      <a:gd name="connsiteX20" fmla="*/ 1353 w 1353"/>
                      <a:gd name="connsiteY20" fmla="*/ 0 h 1307"/>
                      <a:gd name="connsiteX21" fmla="*/ 1059 w 1353"/>
                      <a:gd name="connsiteY21" fmla="*/ 1307 h 1307"/>
                      <a:gd name="connsiteX22" fmla="*/ 9 w 1353"/>
                      <a:gd name="connsiteY22" fmla="*/ 1103 h 1307"/>
                      <a:gd name="connsiteX23" fmla="*/ 333 w 1353"/>
                      <a:gd name="connsiteY23" fmla="*/ 720 h 1307"/>
                      <a:gd name="connsiteX24" fmla="*/ 668 w 1353"/>
                      <a:gd name="connsiteY24" fmla="*/ 620 h 1307"/>
                      <a:gd name="connsiteX0" fmla="*/ 623 w 1353"/>
                      <a:gd name="connsiteY0" fmla="*/ 670 h 1307"/>
                      <a:gd name="connsiteX1" fmla="*/ 472 w 1353"/>
                      <a:gd name="connsiteY1" fmla="*/ 370 h 1307"/>
                      <a:gd name="connsiteX2" fmla="*/ 447 w 1353"/>
                      <a:gd name="connsiteY2" fmla="*/ 321 h 1307"/>
                      <a:gd name="connsiteX3" fmla="*/ 481 w 1353"/>
                      <a:gd name="connsiteY3" fmla="*/ 262 h 1307"/>
                      <a:gd name="connsiteX4" fmla="*/ 562 w 1353"/>
                      <a:gd name="connsiteY4" fmla="*/ 338 h 1307"/>
                      <a:gd name="connsiteX5" fmla="*/ 805 w 1353"/>
                      <a:gd name="connsiteY5" fmla="*/ 647 h 1307"/>
                      <a:gd name="connsiteX6" fmla="*/ 825 w 1353"/>
                      <a:gd name="connsiteY6" fmla="*/ 542 h 1307"/>
                      <a:gd name="connsiteX7" fmla="*/ 678 w 1353"/>
                      <a:gd name="connsiteY7" fmla="*/ 414 h 1307"/>
                      <a:gd name="connsiteX8" fmla="*/ 704 w 1353"/>
                      <a:gd name="connsiteY8" fmla="*/ 304 h 1307"/>
                      <a:gd name="connsiteX9" fmla="*/ 799 w 1353"/>
                      <a:gd name="connsiteY9" fmla="*/ 270 h 1307"/>
                      <a:gd name="connsiteX10" fmla="*/ 754 w 1353"/>
                      <a:gd name="connsiteY10" fmla="*/ 178 h 1307"/>
                      <a:gd name="connsiteX11" fmla="*/ 764 w 1353"/>
                      <a:gd name="connsiteY11" fmla="*/ 122 h 1307"/>
                      <a:gd name="connsiteX12" fmla="*/ 822 w 1353"/>
                      <a:gd name="connsiteY12" fmla="*/ 148 h 1307"/>
                      <a:gd name="connsiteX13" fmla="*/ 949 w 1353"/>
                      <a:gd name="connsiteY13" fmla="*/ 365 h 1307"/>
                      <a:gd name="connsiteX14" fmla="*/ 1086 w 1353"/>
                      <a:gd name="connsiteY14" fmla="*/ 357 h 1307"/>
                      <a:gd name="connsiteX15" fmla="*/ 1085 w 1353"/>
                      <a:gd name="connsiteY15" fmla="*/ 206 h 1307"/>
                      <a:gd name="connsiteX16" fmla="*/ 1128 w 1353"/>
                      <a:gd name="connsiteY16" fmla="*/ 134 h 1307"/>
                      <a:gd name="connsiteX17" fmla="*/ 1092 w 1353"/>
                      <a:gd name="connsiteY17" fmla="*/ 132 h 1307"/>
                      <a:gd name="connsiteX18" fmla="*/ 1112 w 1353"/>
                      <a:gd name="connsiteY18" fmla="*/ 82 h 1307"/>
                      <a:gd name="connsiteX19" fmla="*/ 1232 w 1353"/>
                      <a:gd name="connsiteY19" fmla="*/ 183 h 1307"/>
                      <a:gd name="connsiteX20" fmla="*/ 1353 w 1353"/>
                      <a:gd name="connsiteY20" fmla="*/ 0 h 1307"/>
                      <a:gd name="connsiteX21" fmla="*/ 1059 w 1353"/>
                      <a:gd name="connsiteY21" fmla="*/ 1307 h 1307"/>
                      <a:gd name="connsiteX22" fmla="*/ 9 w 1353"/>
                      <a:gd name="connsiteY22" fmla="*/ 1103 h 1307"/>
                      <a:gd name="connsiteX23" fmla="*/ 333 w 1353"/>
                      <a:gd name="connsiteY23" fmla="*/ 720 h 1307"/>
                      <a:gd name="connsiteX24" fmla="*/ 623 w 1353"/>
                      <a:gd name="connsiteY24" fmla="*/ 670 h 1307"/>
                      <a:gd name="connsiteX0" fmla="*/ 623 w 1353"/>
                      <a:gd name="connsiteY0" fmla="*/ 670 h 1307"/>
                      <a:gd name="connsiteX1" fmla="*/ 666 w 1353"/>
                      <a:gd name="connsiteY1" fmla="*/ 596 h 1307"/>
                      <a:gd name="connsiteX2" fmla="*/ 472 w 1353"/>
                      <a:gd name="connsiteY2" fmla="*/ 370 h 1307"/>
                      <a:gd name="connsiteX3" fmla="*/ 447 w 1353"/>
                      <a:gd name="connsiteY3" fmla="*/ 321 h 1307"/>
                      <a:gd name="connsiteX4" fmla="*/ 481 w 1353"/>
                      <a:gd name="connsiteY4" fmla="*/ 262 h 1307"/>
                      <a:gd name="connsiteX5" fmla="*/ 562 w 1353"/>
                      <a:gd name="connsiteY5" fmla="*/ 338 h 1307"/>
                      <a:gd name="connsiteX6" fmla="*/ 805 w 1353"/>
                      <a:gd name="connsiteY6" fmla="*/ 647 h 1307"/>
                      <a:gd name="connsiteX7" fmla="*/ 825 w 1353"/>
                      <a:gd name="connsiteY7" fmla="*/ 542 h 1307"/>
                      <a:gd name="connsiteX8" fmla="*/ 678 w 1353"/>
                      <a:gd name="connsiteY8" fmla="*/ 414 h 1307"/>
                      <a:gd name="connsiteX9" fmla="*/ 704 w 1353"/>
                      <a:gd name="connsiteY9" fmla="*/ 304 h 1307"/>
                      <a:gd name="connsiteX10" fmla="*/ 799 w 1353"/>
                      <a:gd name="connsiteY10" fmla="*/ 270 h 1307"/>
                      <a:gd name="connsiteX11" fmla="*/ 754 w 1353"/>
                      <a:gd name="connsiteY11" fmla="*/ 178 h 1307"/>
                      <a:gd name="connsiteX12" fmla="*/ 764 w 1353"/>
                      <a:gd name="connsiteY12" fmla="*/ 122 h 1307"/>
                      <a:gd name="connsiteX13" fmla="*/ 822 w 1353"/>
                      <a:gd name="connsiteY13" fmla="*/ 148 h 1307"/>
                      <a:gd name="connsiteX14" fmla="*/ 949 w 1353"/>
                      <a:gd name="connsiteY14" fmla="*/ 365 h 1307"/>
                      <a:gd name="connsiteX15" fmla="*/ 1086 w 1353"/>
                      <a:gd name="connsiteY15" fmla="*/ 357 h 1307"/>
                      <a:gd name="connsiteX16" fmla="*/ 1085 w 1353"/>
                      <a:gd name="connsiteY16" fmla="*/ 206 h 1307"/>
                      <a:gd name="connsiteX17" fmla="*/ 1128 w 1353"/>
                      <a:gd name="connsiteY17" fmla="*/ 134 h 1307"/>
                      <a:gd name="connsiteX18" fmla="*/ 1092 w 1353"/>
                      <a:gd name="connsiteY18" fmla="*/ 132 h 1307"/>
                      <a:gd name="connsiteX19" fmla="*/ 1112 w 1353"/>
                      <a:gd name="connsiteY19" fmla="*/ 82 h 1307"/>
                      <a:gd name="connsiteX20" fmla="*/ 1232 w 1353"/>
                      <a:gd name="connsiteY20" fmla="*/ 183 h 1307"/>
                      <a:gd name="connsiteX21" fmla="*/ 1353 w 1353"/>
                      <a:gd name="connsiteY21" fmla="*/ 0 h 1307"/>
                      <a:gd name="connsiteX22" fmla="*/ 1059 w 1353"/>
                      <a:gd name="connsiteY22" fmla="*/ 1307 h 1307"/>
                      <a:gd name="connsiteX23" fmla="*/ 9 w 1353"/>
                      <a:gd name="connsiteY23" fmla="*/ 1103 h 1307"/>
                      <a:gd name="connsiteX24" fmla="*/ 333 w 1353"/>
                      <a:gd name="connsiteY24" fmla="*/ 720 h 1307"/>
                      <a:gd name="connsiteX25" fmla="*/ 623 w 1353"/>
                      <a:gd name="connsiteY25" fmla="*/ 670 h 1307"/>
                      <a:gd name="connsiteX0" fmla="*/ 623 w 1353"/>
                      <a:gd name="connsiteY0" fmla="*/ 670 h 1307"/>
                      <a:gd name="connsiteX1" fmla="*/ 666 w 1353"/>
                      <a:gd name="connsiteY1" fmla="*/ 596 h 1307"/>
                      <a:gd name="connsiteX2" fmla="*/ 587 w 1353"/>
                      <a:gd name="connsiteY2" fmla="*/ 497 h 1307"/>
                      <a:gd name="connsiteX3" fmla="*/ 472 w 1353"/>
                      <a:gd name="connsiteY3" fmla="*/ 370 h 1307"/>
                      <a:gd name="connsiteX4" fmla="*/ 447 w 1353"/>
                      <a:gd name="connsiteY4" fmla="*/ 321 h 1307"/>
                      <a:gd name="connsiteX5" fmla="*/ 481 w 1353"/>
                      <a:gd name="connsiteY5" fmla="*/ 262 h 1307"/>
                      <a:gd name="connsiteX6" fmla="*/ 562 w 1353"/>
                      <a:gd name="connsiteY6" fmla="*/ 338 h 1307"/>
                      <a:gd name="connsiteX7" fmla="*/ 805 w 1353"/>
                      <a:gd name="connsiteY7" fmla="*/ 647 h 1307"/>
                      <a:gd name="connsiteX8" fmla="*/ 825 w 1353"/>
                      <a:gd name="connsiteY8" fmla="*/ 542 h 1307"/>
                      <a:gd name="connsiteX9" fmla="*/ 678 w 1353"/>
                      <a:gd name="connsiteY9" fmla="*/ 414 h 1307"/>
                      <a:gd name="connsiteX10" fmla="*/ 704 w 1353"/>
                      <a:gd name="connsiteY10" fmla="*/ 304 h 1307"/>
                      <a:gd name="connsiteX11" fmla="*/ 799 w 1353"/>
                      <a:gd name="connsiteY11" fmla="*/ 270 h 1307"/>
                      <a:gd name="connsiteX12" fmla="*/ 754 w 1353"/>
                      <a:gd name="connsiteY12" fmla="*/ 178 h 1307"/>
                      <a:gd name="connsiteX13" fmla="*/ 764 w 1353"/>
                      <a:gd name="connsiteY13" fmla="*/ 122 h 1307"/>
                      <a:gd name="connsiteX14" fmla="*/ 822 w 1353"/>
                      <a:gd name="connsiteY14" fmla="*/ 148 h 1307"/>
                      <a:gd name="connsiteX15" fmla="*/ 949 w 1353"/>
                      <a:gd name="connsiteY15" fmla="*/ 365 h 1307"/>
                      <a:gd name="connsiteX16" fmla="*/ 1086 w 1353"/>
                      <a:gd name="connsiteY16" fmla="*/ 357 h 1307"/>
                      <a:gd name="connsiteX17" fmla="*/ 1085 w 1353"/>
                      <a:gd name="connsiteY17" fmla="*/ 206 h 1307"/>
                      <a:gd name="connsiteX18" fmla="*/ 1128 w 1353"/>
                      <a:gd name="connsiteY18" fmla="*/ 134 h 1307"/>
                      <a:gd name="connsiteX19" fmla="*/ 1092 w 1353"/>
                      <a:gd name="connsiteY19" fmla="*/ 132 h 1307"/>
                      <a:gd name="connsiteX20" fmla="*/ 1112 w 1353"/>
                      <a:gd name="connsiteY20" fmla="*/ 82 h 1307"/>
                      <a:gd name="connsiteX21" fmla="*/ 1232 w 1353"/>
                      <a:gd name="connsiteY21" fmla="*/ 183 h 1307"/>
                      <a:gd name="connsiteX22" fmla="*/ 1353 w 1353"/>
                      <a:gd name="connsiteY22" fmla="*/ 0 h 1307"/>
                      <a:gd name="connsiteX23" fmla="*/ 1059 w 1353"/>
                      <a:gd name="connsiteY23" fmla="*/ 1307 h 1307"/>
                      <a:gd name="connsiteX24" fmla="*/ 9 w 1353"/>
                      <a:gd name="connsiteY24" fmla="*/ 1103 h 1307"/>
                      <a:gd name="connsiteX25" fmla="*/ 333 w 1353"/>
                      <a:gd name="connsiteY25" fmla="*/ 720 h 1307"/>
                      <a:gd name="connsiteX26" fmla="*/ 623 w 1353"/>
                      <a:gd name="connsiteY26" fmla="*/ 670 h 1307"/>
                      <a:gd name="connsiteX0" fmla="*/ 623 w 1353"/>
                      <a:gd name="connsiteY0" fmla="*/ 670 h 1307"/>
                      <a:gd name="connsiteX1" fmla="*/ 666 w 1353"/>
                      <a:gd name="connsiteY1" fmla="*/ 596 h 1307"/>
                      <a:gd name="connsiteX2" fmla="*/ 551 w 1353"/>
                      <a:gd name="connsiteY2" fmla="*/ 500 h 1307"/>
                      <a:gd name="connsiteX3" fmla="*/ 472 w 1353"/>
                      <a:gd name="connsiteY3" fmla="*/ 370 h 1307"/>
                      <a:gd name="connsiteX4" fmla="*/ 447 w 1353"/>
                      <a:gd name="connsiteY4" fmla="*/ 321 h 1307"/>
                      <a:gd name="connsiteX5" fmla="*/ 481 w 1353"/>
                      <a:gd name="connsiteY5" fmla="*/ 262 h 1307"/>
                      <a:gd name="connsiteX6" fmla="*/ 562 w 1353"/>
                      <a:gd name="connsiteY6" fmla="*/ 338 h 1307"/>
                      <a:gd name="connsiteX7" fmla="*/ 805 w 1353"/>
                      <a:gd name="connsiteY7" fmla="*/ 647 h 1307"/>
                      <a:gd name="connsiteX8" fmla="*/ 825 w 1353"/>
                      <a:gd name="connsiteY8" fmla="*/ 542 h 1307"/>
                      <a:gd name="connsiteX9" fmla="*/ 678 w 1353"/>
                      <a:gd name="connsiteY9" fmla="*/ 414 h 1307"/>
                      <a:gd name="connsiteX10" fmla="*/ 704 w 1353"/>
                      <a:gd name="connsiteY10" fmla="*/ 304 h 1307"/>
                      <a:gd name="connsiteX11" fmla="*/ 799 w 1353"/>
                      <a:gd name="connsiteY11" fmla="*/ 270 h 1307"/>
                      <a:gd name="connsiteX12" fmla="*/ 754 w 1353"/>
                      <a:gd name="connsiteY12" fmla="*/ 178 h 1307"/>
                      <a:gd name="connsiteX13" fmla="*/ 764 w 1353"/>
                      <a:gd name="connsiteY13" fmla="*/ 122 h 1307"/>
                      <a:gd name="connsiteX14" fmla="*/ 822 w 1353"/>
                      <a:gd name="connsiteY14" fmla="*/ 148 h 1307"/>
                      <a:gd name="connsiteX15" fmla="*/ 949 w 1353"/>
                      <a:gd name="connsiteY15" fmla="*/ 365 h 1307"/>
                      <a:gd name="connsiteX16" fmla="*/ 1086 w 1353"/>
                      <a:gd name="connsiteY16" fmla="*/ 357 h 1307"/>
                      <a:gd name="connsiteX17" fmla="*/ 1085 w 1353"/>
                      <a:gd name="connsiteY17" fmla="*/ 206 h 1307"/>
                      <a:gd name="connsiteX18" fmla="*/ 1128 w 1353"/>
                      <a:gd name="connsiteY18" fmla="*/ 134 h 1307"/>
                      <a:gd name="connsiteX19" fmla="*/ 1092 w 1353"/>
                      <a:gd name="connsiteY19" fmla="*/ 132 h 1307"/>
                      <a:gd name="connsiteX20" fmla="*/ 1112 w 1353"/>
                      <a:gd name="connsiteY20" fmla="*/ 82 h 1307"/>
                      <a:gd name="connsiteX21" fmla="*/ 1232 w 1353"/>
                      <a:gd name="connsiteY21" fmla="*/ 183 h 1307"/>
                      <a:gd name="connsiteX22" fmla="*/ 1353 w 1353"/>
                      <a:gd name="connsiteY22" fmla="*/ 0 h 1307"/>
                      <a:gd name="connsiteX23" fmla="*/ 1059 w 1353"/>
                      <a:gd name="connsiteY23" fmla="*/ 1307 h 1307"/>
                      <a:gd name="connsiteX24" fmla="*/ 9 w 1353"/>
                      <a:gd name="connsiteY24" fmla="*/ 1103 h 1307"/>
                      <a:gd name="connsiteX25" fmla="*/ 333 w 1353"/>
                      <a:gd name="connsiteY25" fmla="*/ 720 h 1307"/>
                      <a:gd name="connsiteX26" fmla="*/ 623 w 1353"/>
                      <a:gd name="connsiteY26" fmla="*/ 670 h 1307"/>
                      <a:gd name="connsiteX0" fmla="*/ 623 w 1353"/>
                      <a:gd name="connsiteY0" fmla="*/ 670 h 1307"/>
                      <a:gd name="connsiteX1" fmla="*/ 666 w 1353"/>
                      <a:gd name="connsiteY1" fmla="*/ 596 h 1307"/>
                      <a:gd name="connsiteX2" fmla="*/ 551 w 1353"/>
                      <a:gd name="connsiteY2" fmla="*/ 500 h 1307"/>
                      <a:gd name="connsiteX3" fmla="*/ 472 w 1353"/>
                      <a:gd name="connsiteY3" fmla="*/ 370 h 1307"/>
                      <a:gd name="connsiteX4" fmla="*/ 447 w 1353"/>
                      <a:gd name="connsiteY4" fmla="*/ 321 h 1307"/>
                      <a:gd name="connsiteX5" fmla="*/ 481 w 1353"/>
                      <a:gd name="connsiteY5" fmla="*/ 262 h 1307"/>
                      <a:gd name="connsiteX6" fmla="*/ 562 w 1353"/>
                      <a:gd name="connsiteY6" fmla="*/ 338 h 1307"/>
                      <a:gd name="connsiteX7" fmla="*/ 805 w 1353"/>
                      <a:gd name="connsiteY7" fmla="*/ 647 h 1307"/>
                      <a:gd name="connsiteX8" fmla="*/ 825 w 1353"/>
                      <a:gd name="connsiteY8" fmla="*/ 542 h 1307"/>
                      <a:gd name="connsiteX9" fmla="*/ 678 w 1353"/>
                      <a:gd name="connsiteY9" fmla="*/ 414 h 1307"/>
                      <a:gd name="connsiteX10" fmla="*/ 704 w 1353"/>
                      <a:gd name="connsiteY10" fmla="*/ 304 h 1307"/>
                      <a:gd name="connsiteX11" fmla="*/ 799 w 1353"/>
                      <a:gd name="connsiteY11" fmla="*/ 270 h 1307"/>
                      <a:gd name="connsiteX12" fmla="*/ 754 w 1353"/>
                      <a:gd name="connsiteY12" fmla="*/ 178 h 1307"/>
                      <a:gd name="connsiteX13" fmla="*/ 764 w 1353"/>
                      <a:gd name="connsiteY13" fmla="*/ 122 h 1307"/>
                      <a:gd name="connsiteX14" fmla="*/ 822 w 1353"/>
                      <a:gd name="connsiteY14" fmla="*/ 148 h 1307"/>
                      <a:gd name="connsiteX15" fmla="*/ 949 w 1353"/>
                      <a:gd name="connsiteY15" fmla="*/ 365 h 1307"/>
                      <a:gd name="connsiteX16" fmla="*/ 1086 w 1353"/>
                      <a:gd name="connsiteY16" fmla="*/ 357 h 1307"/>
                      <a:gd name="connsiteX17" fmla="*/ 1085 w 1353"/>
                      <a:gd name="connsiteY17" fmla="*/ 206 h 1307"/>
                      <a:gd name="connsiteX18" fmla="*/ 1128 w 1353"/>
                      <a:gd name="connsiteY18" fmla="*/ 134 h 1307"/>
                      <a:gd name="connsiteX19" fmla="*/ 1092 w 1353"/>
                      <a:gd name="connsiteY19" fmla="*/ 132 h 1307"/>
                      <a:gd name="connsiteX20" fmla="*/ 1112 w 1353"/>
                      <a:gd name="connsiteY20" fmla="*/ 82 h 1307"/>
                      <a:gd name="connsiteX21" fmla="*/ 1232 w 1353"/>
                      <a:gd name="connsiteY21" fmla="*/ 183 h 1307"/>
                      <a:gd name="connsiteX22" fmla="*/ 1353 w 1353"/>
                      <a:gd name="connsiteY22" fmla="*/ 0 h 1307"/>
                      <a:gd name="connsiteX23" fmla="*/ 1059 w 1353"/>
                      <a:gd name="connsiteY23" fmla="*/ 1307 h 1307"/>
                      <a:gd name="connsiteX24" fmla="*/ 9 w 1353"/>
                      <a:gd name="connsiteY24" fmla="*/ 1103 h 1307"/>
                      <a:gd name="connsiteX25" fmla="*/ 333 w 1353"/>
                      <a:gd name="connsiteY25" fmla="*/ 720 h 1307"/>
                      <a:gd name="connsiteX26" fmla="*/ 435 w 1353"/>
                      <a:gd name="connsiteY26" fmla="*/ 577 h 1307"/>
                      <a:gd name="connsiteX27" fmla="*/ 623 w 1353"/>
                      <a:gd name="connsiteY27" fmla="*/ 670 h 1307"/>
                      <a:gd name="connsiteX0" fmla="*/ 623 w 1353"/>
                      <a:gd name="connsiteY0" fmla="*/ 670 h 1307"/>
                      <a:gd name="connsiteX1" fmla="*/ 666 w 1353"/>
                      <a:gd name="connsiteY1" fmla="*/ 596 h 1307"/>
                      <a:gd name="connsiteX2" fmla="*/ 551 w 1353"/>
                      <a:gd name="connsiteY2" fmla="*/ 500 h 1307"/>
                      <a:gd name="connsiteX3" fmla="*/ 472 w 1353"/>
                      <a:gd name="connsiteY3" fmla="*/ 370 h 1307"/>
                      <a:gd name="connsiteX4" fmla="*/ 447 w 1353"/>
                      <a:gd name="connsiteY4" fmla="*/ 321 h 1307"/>
                      <a:gd name="connsiteX5" fmla="*/ 481 w 1353"/>
                      <a:gd name="connsiteY5" fmla="*/ 262 h 1307"/>
                      <a:gd name="connsiteX6" fmla="*/ 562 w 1353"/>
                      <a:gd name="connsiteY6" fmla="*/ 338 h 1307"/>
                      <a:gd name="connsiteX7" fmla="*/ 805 w 1353"/>
                      <a:gd name="connsiteY7" fmla="*/ 647 h 1307"/>
                      <a:gd name="connsiteX8" fmla="*/ 825 w 1353"/>
                      <a:gd name="connsiteY8" fmla="*/ 542 h 1307"/>
                      <a:gd name="connsiteX9" fmla="*/ 678 w 1353"/>
                      <a:gd name="connsiteY9" fmla="*/ 414 h 1307"/>
                      <a:gd name="connsiteX10" fmla="*/ 704 w 1353"/>
                      <a:gd name="connsiteY10" fmla="*/ 304 h 1307"/>
                      <a:gd name="connsiteX11" fmla="*/ 799 w 1353"/>
                      <a:gd name="connsiteY11" fmla="*/ 270 h 1307"/>
                      <a:gd name="connsiteX12" fmla="*/ 754 w 1353"/>
                      <a:gd name="connsiteY12" fmla="*/ 178 h 1307"/>
                      <a:gd name="connsiteX13" fmla="*/ 764 w 1353"/>
                      <a:gd name="connsiteY13" fmla="*/ 122 h 1307"/>
                      <a:gd name="connsiteX14" fmla="*/ 822 w 1353"/>
                      <a:gd name="connsiteY14" fmla="*/ 148 h 1307"/>
                      <a:gd name="connsiteX15" fmla="*/ 949 w 1353"/>
                      <a:gd name="connsiteY15" fmla="*/ 365 h 1307"/>
                      <a:gd name="connsiteX16" fmla="*/ 1086 w 1353"/>
                      <a:gd name="connsiteY16" fmla="*/ 357 h 1307"/>
                      <a:gd name="connsiteX17" fmla="*/ 1085 w 1353"/>
                      <a:gd name="connsiteY17" fmla="*/ 206 h 1307"/>
                      <a:gd name="connsiteX18" fmla="*/ 1128 w 1353"/>
                      <a:gd name="connsiteY18" fmla="*/ 134 h 1307"/>
                      <a:gd name="connsiteX19" fmla="*/ 1092 w 1353"/>
                      <a:gd name="connsiteY19" fmla="*/ 132 h 1307"/>
                      <a:gd name="connsiteX20" fmla="*/ 1112 w 1353"/>
                      <a:gd name="connsiteY20" fmla="*/ 82 h 1307"/>
                      <a:gd name="connsiteX21" fmla="*/ 1232 w 1353"/>
                      <a:gd name="connsiteY21" fmla="*/ 183 h 1307"/>
                      <a:gd name="connsiteX22" fmla="*/ 1353 w 1353"/>
                      <a:gd name="connsiteY22" fmla="*/ 0 h 1307"/>
                      <a:gd name="connsiteX23" fmla="*/ 1059 w 1353"/>
                      <a:gd name="connsiteY23" fmla="*/ 1307 h 1307"/>
                      <a:gd name="connsiteX24" fmla="*/ 9 w 1353"/>
                      <a:gd name="connsiteY24" fmla="*/ 1103 h 1307"/>
                      <a:gd name="connsiteX25" fmla="*/ 333 w 1353"/>
                      <a:gd name="connsiteY25" fmla="*/ 720 h 1307"/>
                      <a:gd name="connsiteX26" fmla="*/ 435 w 1353"/>
                      <a:gd name="connsiteY26" fmla="*/ 577 h 1307"/>
                      <a:gd name="connsiteX27" fmla="*/ 524 w 1353"/>
                      <a:gd name="connsiteY27" fmla="*/ 570 h 1307"/>
                      <a:gd name="connsiteX28" fmla="*/ 623 w 1353"/>
                      <a:gd name="connsiteY28" fmla="*/ 670 h 1307"/>
                      <a:gd name="connsiteX0" fmla="*/ 623 w 1353"/>
                      <a:gd name="connsiteY0" fmla="*/ 670 h 1307"/>
                      <a:gd name="connsiteX1" fmla="*/ 666 w 1353"/>
                      <a:gd name="connsiteY1" fmla="*/ 596 h 1307"/>
                      <a:gd name="connsiteX2" fmla="*/ 551 w 1353"/>
                      <a:gd name="connsiteY2" fmla="*/ 500 h 1307"/>
                      <a:gd name="connsiteX3" fmla="*/ 472 w 1353"/>
                      <a:gd name="connsiteY3" fmla="*/ 370 h 1307"/>
                      <a:gd name="connsiteX4" fmla="*/ 447 w 1353"/>
                      <a:gd name="connsiteY4" fmla="*/ 321 h 1307"/>
                      <a:gd name="connsiteX5" fmla="*/ 481 w 1353"/>
                      <a:gd name="connsiteY5" fmla="*/ 262 h 1307"/>
                      <a:gd name="connsiteX6" fmla="*/ 562 w 1353"/>
                      <a:gd name="connsiteY6" fmla="*/ 338 h 1307"/>
                      <a:gd name="connsiteX7" fmla="*/ 805 w 1353"/>
                      <a:gd name="connsiteY7" fmla="*/ 647 h 1307"/>
                      <a:gd name="connsiteX8" fmla="*/ 825 w 1353"/>
                      <a:gd name="connsiteY8" fmla="*/ 542 h 1307"/>
                      <a:gd name="connsiteX9" fmla="*/ 678 w 1353"/>
                      <a:gd name="connsiteY9" fmla="*/ 414 h 1307"/>
                      <a:gd name="connsiteX10" fmla="*/ 704 w 1353"/>
                      <a:gd name="connsiteY10" fmla="*/ 304 h 1307"/>
                      <a:gd name="connsiteX11" fmla="*/ 799 w 1353"/>
                      <a:gd name="connsiteY11" fmla="*/ 270 h 1307"/>
                      <a:gd name="connsiteX12" fmla="*/ 754 w 1353"/>
                      <a:gd name="connsiteY12" fmla="*/ 178 h 1307"/>
                      <a:gd name="connsiteX13" fmla="*/ 764 w 1353"/>
                      <a:gd name="connsiteY13" fmla="*/ 122 h 1307"/>
                      <a:gd name="connsiteX14" fmla="*/ 822 w 1353"/>
                      <a:gd name="connsiteY14" fmla="*/ 148 h 1307"/>
                      <a:gd name="connsiteX15" fmla="*/ 949 w 1353"/>
                      <a:gd name="connsiteY15" fmla="*/ 365 h 1307"/>
                      <a:gd name="connsiteX16" fmla="*/ 1086 w 1353"/>
                      <a:gd name="connsiteY16" fmla="*/ 357 h 1307"/>
                      <a:gd name="connsiteX17" fmla="*/ 1085 w 1353"/>
                      <a:gd name="connsiteY17" fmla="*/ 206 h 1307"/>
                      <a:gd name="connsiteX18" fmla="*/ 1128 w 1353"/>
                      <a:gd name="connsiteY18" fmla="*/ 134 h 1307"/>
                      <a:gd name="connsiteX19" fmla="*/ 1092 w 1353"/>
                      <a:gd name="connsiteY19" fmla="*/ 132 h 1307"/>
                      <a:gd name="connsiteX20" fmla="*/ 1112 w 1353"/>
                      <a:gd name="connsiteY20" fmla="*/ 82 h 1307"/>
                      <a:gd name="connsiteX21" fmla="*/ 1232 w 1353"/>
                      <a:gd name="connsiteY21" fmla="*/ 183 h 1307"/>
                      <a:gd name="connsiteX22" fmla="*/ 1353 w 1353"/>
                      <a:gd name="connsiteY22" fmla="*/ 0 h 1307"/>
                      <a:gd name="connsiteX23" fmla="*/ 1059 w 1353"/>
                      <a:gd name="connsiteY23" fmla="*/ 1307 h 1307"/>
                      <a:gd name="connsiteX24" fmla="*/ 9 w 1353"/>
                      <a:gd name="connsiteY24" fmla="*/ 1103 h 1307"/>
                      <a:gd name="connsiteX25" fmla="*/ 333 w 1353"/>
                      <a:gd name="connsiteY25" fmla="*/ 720 h 1307"/>
                      <a:gd name="connsiteX26" fmla="*/ 435 w 1353"/>
                      <a:gd name="connsiteY26" fmla="*/ 577 h 1307"/>
                      <a:gd name="connsiteX27" fmla="*/ 524 w 1353"/>
                      <a:gd name="connsiteY27" fmla="*/ 570 h 1307"/>
                      <a:gd name="connsiteX28" fmla="*/ 550 w 1353"/>
                      <a:gd name="connsiteY28" fmla="*/ 625 h 1307"/>
                      <a:gd name="connsiteX29" fmla="*/ 623 w 1353"/>
                      <a:gd name="connsiteY29" fmla="*/ 670 h 1307"/>
                      <a:gd name="connsiteX0" fmla="*/ 623 w 1353"/>
                      <a:gd name="connsiteY0" fmla="*/ 670 h 1307"/>
                      <a:gd name="connsiteX1" fmla="*/ 666 w 1353"/>
                      <a:gd name="connsiteY1" fmla="*/ 596 h 1307"/>
                      <a:gd name="connsiteX2" fmla="*/ 551 w 1353"/>
                      <a:gd name="connsiteY2" fmla="*/ 500 h 1307"/>
                      <a:gd name="connsiteX3" fmla="*/ 472 w 1353"/>
                      <a:gd name="connsiteY3" fmla="*/ 370 h 1307"/>
                      <a:gd name="connsiteX4" fmla="*/ 447 w 1353"/>
                      <a:gd name="connsiteY4" fmla="*/ 321 h 1307"/>
                      <a:gd name="connsiteX5" fmla="*/ 481 w 1353"/>
                      <a:gd name="connsiteY5" fmla="*/ 262 h 1307"/>
                      <a:gd name="connsiteX6" fmla="*/ 562 w 1353"/>
                      <a:gd name="connsiteY6" fmla="*/ 338 h 1307"/>
                      <a:gd name="connsiteX7" fmla="*/ 805 w 1353"/>
                      <a:gd name="connsiteY7" fmla="*/ 647 h 1307"/>
                      <a:gd name="connsiteX8" fmla="*/ 825 w 1353"/>
                      <a:gd name="connsiteY8" fmla="*/ 542 h 1307"/>
                      <a:gd name="connsiteX9" fmla="*/ 678 w 1353"/>
                      <a:gd name="connsiteY9" fmla="*/ 414 h 1307"/>
                      <a:gd name="connsiteX10" fmla="*/ 704 w 1353"/>
                      <a:gd name="connsiteY10" fmla="*/ 304 h 1307"/>
                      <a:gd name="connsiteX11" fmla="*/ 799 w 1353"/>
                      <a:gd name="connsiteY11" fmla="*/ 270 h 1307"/>
                      <a:gd name="connsiteX12" fmla="*/ 754 w 1353"/>
                      <a:gd name="connsiteY12" fmla="*/ 178 h 1307"/>
                      <a:gd name="connsiteX13" fmla="*/ 764 w 1353"/>
                      <a:gd name="connsiteY13" fmla="*/ 122 h 1307"/>
                      <a:gd name="connsiteX14" fmla="*/ 822 w 1353"/>
                      <a:gd name="connsiteY14" fmla="*/ 148 h 1307"/>
                      <a:gd name="connsiteX15" fmla="*/ 949 w 1353"/>
                      <a:gd name="connsiteY15" fmla="*/ 365 h 1307"/>
                      <a:gd name="connsiteX16" fmla="*/ 1086 w 1353"/>
                      <a:gd name="connsiteY16" fmla="*/ 357 h 1307"/>
                      <a:gd name="connsiteX17" fmla="*/ 1085 w 1353"/>
                      <a:gd name="connsiteY17" fmla="*/ 206 h 1307"/>
                      <a:gd name="connsiteX18" fmla="*/ 1128 w 1353"/>
                      <a:gd name="connsiteY18" fmla="*/ 134 h 1307"/>
                      <a:gd name="connsiteX19" fmla="*/ 1092 w 1353"/>
                      <a:gd name="connsiteY19" fmla="*/ 132 h 1307"/>
                      <a:gd name="connsiteX20" fmla="*/ 1112 w 1353"/>
                      <a:gd name="connsiteY20" fmla="*/ 82 h 1307"/>
                      <a:gd name="connsiteX21" fmla="*/ 1232 w 1353"/>
                      <a:gd name="connsiteY21" fmla="*/ 183 h 1307"/>
                      <a:gd name="connsiteX22" fmla="*/ 1353 w 1353"/>
                      <a:gd name="connsiteY22" fmla="*/ 0 h 1307"/>
                      <a:gd name="connsiteX23" fmla="*/ 1059 w 1353"/>
                      <a:gd name="connsiteY23" fmla="*/ 1307 h 1307"/>
                      <a:gd name="connsiteX24" fmla="*/ 9 w 1353"/>
                      <a:gd name="connsiteY24" fmla="*/ 1103 h 1307"/>
                      <a:gd name="connsiteX25" fmla="*/ 333 w 1353"/>
                      <a:gd name="connsiteY25" fmla="*/ 720 h 1307"/>
                      <a:gd name="connsiteX26" fmla="*/ 442 w 1353"/>
                      <a:gd name="connsiteY26" fmla="*/ 682 h 1307"/>
                      <a:gd name="connsiteX27" fmla="*/ 435 w 1353"/>
                      <a:gd name="connsiteY27" fmla="*/ 577 h 1307"/>
                      <a:gd name="connsiteX28" fmla="*/ 524 w 1353"/>
                      <a:gd name="connsiteY28" fmla="*/ 570 h 1307"/>
                      <a:gd name="connsiteX29" fmla="*/ 550 w 1353"/>
                      <a:gd name="connsiteY29" fmla="*/ 625 h 1307"/>
                      <a:gd name="connsiteX30" fmla="*/ 623 w 1353"/>
                      <a:gd name="connsiteY30" fmla="*/ 670 h 1307"/>
                      <a:gd name="connsiteX0" fmla="*/ 623 w 1353"/>
                      <a:gd name="connsiteY0" fmla="*/ 670 h 1307"/>
                      <a:gd name="connsiteX1" fmla="*/ 666 w 1353"/>
                      <a:gd name="connsiteY1" fmla="*/ 596 h 1307"/>
                      <a:gd name="connsiteX2" fmla="*/ 551 w 1353"/>
                      <a:gd name="connsiteY2" fmla="*/ 500 h 1307"/>
                      <a:gd name="connsiteX3" fmla="*/ 472 w 1353"/>
                      <a:gd name="connsiteY3" fmla="*/ 370 h 1307"/>
                      <a:gd name="connsiteX4" fmla="*/ 447 w 1353"/>
                      <a:gd name="connsiteY4" fmla="*/ 321 h 1307"/>
                      <a:gd name="connsiteX5" fmla="*/ 481 w 1353"/>
                      <a:gd name="connsiteY5" fmla="*/ 262 h 1307"/>
                      <a:gd name="connsiteX6" fmla="*/ 562 w 1353"/>
                      <a:gd name="connsiteY6" fmla="*/ 338 h 1307"/>
                      <a:gd name="connsiteX7" fmla="*/ 805 w 1353"/>
                      <a:gd name="connsiteY7" fmla="*/ 647 h 1307"/>
                      <a:gd name="connsiteX8" fmla="*/ 825 w 1353"/>
                      <a:gd name="connsiteY8" fmla="*/ 542 h 1307"/>
                      <a:gd name="connsiteX9" fmla="*/ 678 w 1353"/>
                      <a:gd name="connsiteY9" fmla="*/ 414 h 1307"/>
                      <a:gd name="connsiteX10" fmla="*/ 704 w 1353"/>
                      <a:gd name="connsiteY10" fmla="*/ 304 h 1307"/>
                      <a:gd name="connsiteX11" fmla="*/ 799 w 1353"/>
                      <a:gd name="connsiteY11" fmla="*/ 270 h 1307"/>
                      <a:gd name="connsiteX12" fmla="*/ 754 w 1353"/>
                      <a:gd name="connsiteY12" fmla="*/ 178 h 1307"/>
                      <a:gd name="connsiteX13" fmla="*/ 764 w 1353"/>
                      <a:gd name="connsiteY13" fmla="*/ 122 h 1307"/>
                      <a:gd name="connsiteX14" fmla="*/ 822 w 1353"/>
                      <a:gd name="connsiteY14" fmla="*/ 148 h 1307"/>
                      <a:gd name="connsiteX15" fmla="*/ 949 w 1353"/>
                      <a:gd name="connsiteY15" fmla="*/ 365 h 1307"/>
                      <a:gd name="connsiteX16" fmla="*/ 1086 w 1353"/>
                      <a:gd name="connsiteY16" fmla="*/ 357 h 1307"/>
                      <a:gd name="connsiteX17" fmla="*/ 1085 w 1353"/>
                      <a:gd name="connsiteY17" fmla="*/ 206 h 1307"/>
                      <a:gd name="connsiteX18" fmla="*/ 1128 w 1353"/>
                      <a:gd name="connsiteY18" fmla="*/ 134 h 1307"/>
                      <a:gd name="connsiteX19" fmla="*/ 1092 w 1353"/>
                      <a:gd name="connsiteY19" fmla="*/ 132 h 1307"/>
                      <a:gd name="connsiteX20" fmla="*/ 1112 w 1353"/>
                      <a:gd name="connsiteY20" fmla="*/ 82 h 1307"/>
                      <a:gd name="connsiteX21" fmla="*/ 1232 w 1353"/>
                      <a:gd name="connsiteY21" fmla="*/ 183 h 1307"/>
                      <a:gd name="connsiteX22" fmla="*/ 1353 w 1353"/>
                      <a:gd name="connsiteY22" fmla="*/ 0 h 1307"/>
                      <a:gd name="connsiteX23" fmla="*/ 1059 w 1353"/>
                      <a:gd name="connsiteY23" fmla="*/ 1307 h 1307"/>
                      <a:gd name="connsiteX24" fmla="*/ 9 w 1353"/>
                      <a:gd name="connsiteY24" fmla="*/ 1103 h 1307"/>
                      <a:gd name="connsiteX25" fmla="*/ 333 w 1353"/>
                      <a:gd name="connsiteY25" fmla="*/ 720 h 1307"/>
                      <a:gd name="connsiteX26" fmla="*/ 354 w 1353"/>
                      <a:gd name="connsiteY26" fmla="*/ 721 h 1307"/>
                      <a:gd name="connsiteX27" fmla="*/ 442 w 1353"/>
                      <a:gd name="connsiteY27" fmla="*/ 682 h 1307"/>
                      <a:gd name="connsiteX28" fmla="*/ 435 w 1353"/>
                      <a:gd name="connsiteY28" fmla="*/ 577 h 1307"/>
                      <a:gd name="connsiteX29" fmla="*/ 524 w 1353"/>
                      <a:gd name="connsiteY29" fmla="*/ 570 h 1307"/>
                      <a:gd name="connsiteX30" fmla="*/ 550 w 1353"/>
                      <a:gd name="connsiteY30" fmla="*/ 625 h 1307"/>
                      <a:gd name="connsiteX31" fmla="*/ 623 w 1353"/>
                      <a:gd name="connsiteY31" fmla="*/ 670 h 1307"/>
                      <a:gd name="connsiteX0" fmla="*/ 623 w 1353"/>
                      <a:gd name="connsiteY0" fmla="*/ 670 h 1307"/>
                      <a:gd name="connsiteX1" fmla="*/ 666 w 1353"/>
                      <a:gd name="connsiteY1" fmla="*/ 596 h 1307"/>
                      <a:gd name="connsiteX2" fmla="*/ 551 w 1353"/>
                      <a:gd name="connsiteY2" fmla="*/ 500 h 1307"/>
                      <a:gd name="connsiteX3" fmla="*/ 472 w 1353"/>
                      <a:gd name="connsiteY3" fmla="*/ 370 h 1307"/>
                      <a:gd name="connsiteX4" fmla="*/ 447 w 1353"/>
                      <a:gd name="connsiteY4" fmla="*/ 321 h 1307"/>
                      <a:gd name="connsiteX5" fmla="*/ 481 w 1353"/>
                      <a:gd name="connsiteY5" fmla="*/ 262 h 1307"/>
                      <a:gd name="connsiteX6" fmla="*/ 562 w 1353"/>
                      <a:gd name="connsiteY6" fmla="*/ 338 h 1307"/>
                      <a:gd name="connsiteX7" fmla="*/ 805 w 1353"/>
                      <a:gd name="connsiteY7" fmla="*/ 647 h 1307"/>
                      <a:gd name="connsiteX8" fmla="*/ 825 w 1353"/>
                      <a:gd name="connsiteY8" fmla="*/ 542 h 1307"/>
                      <a:gd name="connsiteX9" fmla="*/ 678 w 1353"/>
                      <a:gd name="connsiteY9" fmla="*/ 414 h 1307"/>
                      <a:gd name="connsiteX10" fmla="*/ 704 w 1353"/>
                      <a:gd name="connsiteY10" fmla="*/ 304 h 1307"/>
                      <a:gd name="connsiteX11" fmla="*/ 799 w 1353"/>
                      <a:gd name="connsiteY11" fmla="*/ 270 h 1307"/>
                      <a:gd name="connsiteX12" fmla="*/ 754 w 1353"/>
                      <a:gd name="connsiteY12" fmla="*/ 178 h 1307"/>
                      <a:gd name="connsiteX13" fmla="*/ 764 w 1353"/>
                      <a:gd name="connsiteY13" fmla="*/ 122 h 1307"/>
                      <a:gd name="connsiteX14" fmla="*/ 822 w 1353"/>
                      <a:gd name="connsiteY14" fmla="*/ 148 h 1307"/>
                      <a:gd name="connsiteX15" fmla="*/ 949 w 1353"/>
                      <a:gd name="connsiteY15" fmla="*/ 365 h 1307"/>
                      <a:gd name="connsiteX16" fmla="*/ 1086 w 1353"/>
                      <a:gd name="connsiteY16" fmla="*/ 357 h 1307"/>
                      <a:gd name="connsiteX17" fmla="*/ 1085 w 1353"/>
                      <a:gd name="connsiteY17" fmla="*/ 206 h 1307"/>
                      <a:gd name="connsiteX18" fmla="*/ 1128 w 1353"/>
                      <a:gd name="connsiteY18" fmla="*/ 134 h 1307"/>
                      <a:gd name="connsiteX19" fmla="*/ 1092 w 1353"/>
                      <a:gd name="connsiteY19" fmla="*/ 132 h 1307"/>
                      <a:gd name="connsiteX20" fmla="*/ 1112 w 1353"/>
                      <a:gd name="connsiteY20" fmla="*/ 82 h 1307"/>
                      <a:gd name="connsiteX21" fmla="*/ 1232 w 1353"/>
                      <a:gd name="connsiteY21" fmla="*/ 183 h 1307"/>
                      <a:gd name="connsiteX22" fmla="*/ 1353 w 1353"/>
                      <a:gd name="connsiteY22" fmla="*/ 0 h 1307"/>
                      <a:gd name="connsiteX23" fmla="*/ 1059 w 1353"/>
                      <a:gd name="connsiteY23" fmla="*/ 1307 h 1307"/>
                      <a:gd name="connsiteX24" fmla="*/ 9 w 1353"/>
                      <a:gd name="connsiteY24" fmla="*/ 1103 h 1307"/>
                      <a:gd name="connsiteX25" fmla="*/ 333 w 1353"/>
                      <a:gd name="connsiteY25" fmla="*/ 720 h 1307"/>
                      <a:gd name="connsiteX26" fmla="*/ 354 w 1353"/>
                      <a:gd name="connsiteY26" fmla="*/ 721 h 1307"/>
                      <a:gd name="connsiteX27" fmla="*/ 337 w 1353"/>
                      <a:gd name="connsiteY27" fmla="*/ 675 h 1307"/>
                      <a:gd name="connsiteX28" fmla="*/ 442 w 1353"/>
                      <a:gd name="connsiteY28" fmla="*/ 682 h 1307"/>
                      <a:gd name="connsiteX29" fmla="*/ 435 w 1353"/>
                      <a:gd name="connsiteY29" fmla="*/ 577 h 1307"/>
                      <a:gd name="connsiteX30" fmla="*/ 524 w 1353"/>
                      <a:gd name="connsiteY30" fmla="*/ 570 h 1307"/>
                      <a:gd name="connsiteX31" fmla="*/ 550 w 1353"/>
                      <a:gd name="connsiteY31" fmla="*/ 625 h 1307"/>
                      <a:gd name="connsiteX32" fmla="*/ 623 w 1353"/>
                      <a:gd name="connsiteY32" fmla="*/ 670 h 1307"/>
                      <a:gd name="connsiteX0" fmla="*/ 623 w 1353"/>
                      <a:gd name="connsiteY0" fmla="*/ 670 h 1307"/>
                      <a:gd name="connsiteX1" fmla="*/ 666 w 1353"/>
                      <a:gd name="connsiteY1" fmla="*/ 596 h 1307"/>
                      <a:gd name="connsiteX2" fmla="*/ 551 w 1353"/>
                      <a:gd name="connsiteY2" fmla="*/ 500 h 1307"/>
                      <a:gd name="connsiteX3" fmla="*/ 472 w 1353"/>
                      <a:gd name="connsiteY3" fmla="*/ 370 h 1307"/>
                      <a:gd name="connsiteX4" fmla="*/ 447 w 1353"/>
                      <a:gd name="connsiteY4" fmla="*/ 321 h 1307"/>
                      <a:gd name="connsiteX5" fmla="*/ 481 w 1353"/>
                      <a:gd name="connsiteY5" fmla="*/ 262 h 1307"/>
                      <a:gd name="connsiteX6" fmla="*/ 562 w 1353"/>
                      <a:gd name="connsiteY6" fmla="*/ 338 h 1307"/>
                      <a:gd name="connsiteX7" fmla="*/ 805 w 1353"/>
                      <a:gd name="connsiteY7" fmla="*/ 647 h 1307"/>
                      <a:gd name="connsiteX8" fmla="*/ 825 w 1353"/>
                      <a:gd name="connsiteY8" fmla="*/ 542 h 1307"/>
                      <a:gd name="connsiteX9" fmla="*/ 678 w 1353"/>
                      <a:gd name="connsiteY9" fmla="*/ 414 h 1307"/>
                      <a:gd name="connsiteX10" fmla="*/ 704 w 1353"/>
                      <a:gd name="connsiteY10" fmla="*/ 304 h 1307"/>
                      <a:gd name="connsiteX11" fmla="*/ 799 w 1353"/>
                      <a:gd name="connsiteY11" fmla="*/ 270 h 1307"/>
                      <a:gd name="connsiteX12" fmla="*/ 754 w 1353"/>
                      <a:gd name="connsiteY12" fmla="*/ 178 h 1307"/>
                      <a:gd name="connsiteX13" fmla="*/ 764 w 1353"/>
                      <a:gd name="connsiteY13" fmla="*/ 122 h 1307"/>
                      <a:gd name="connsiteX14" fmla="*/ 822 w 1353"/>
                      <a:gd name="connsiteY14" fmla="*/ 148 h 1307"/>
                      <a:gd name="connsiteX15" fmla="*/ 949 w 1353"/>
                      <a:gd name="connsiteY15" fmla="*/ 365 h 1307"/>
                      <a:gd name="connsiteX16" fmla="*/ 1086 w 1353"/>
                      <a:gd name="connsiteY16" fmla="*/ 357 h 1307"/>
                      <a:gd name="connsiteX17" fmla="*/ 1085 w 1353"/>
                      <a:gd name="connsiteY17" fmla="*/ 206 h 1307"/>
                      <a:gd name="connsiteX18" fmla="*/ 1128 w 1353"/>
                      <a:gd name="connsiteY18" fmla="*/ 134 h 1307"/>
                      <a:gd name="connsiteX19" fmla="*/ 1092 w 1353"/>
                      <a:gd name="connsiteY19" fmla="*/ 132 h 1307"/>
                      <a:gd name="connsiteX20" fmla="*/ 1112 w 1353"/>
                      <a:gd name="connsiteY20" fmla="*/ 82 h 1307"/>
                      <a:gd name="connsiteX21" fmla="*/ 1232 w 1353"/>
                      <a:gd name="connsiteY21" fmla="*/ 183 h 1307"/>
                      <a:gd name="connsiteX22" fmla="*/ 1353 w 1353"/>
                      <a:gd name="connsiteY22" fmla="*/ 0 h 1307"/>
                      <a:gd name="connsiteX23" fmla="*/ 1059 w 1353"/>
                      <a:gd name="connsiteY23" fmla="*/ 1307 h 1307"/>
                      <a:gd name="connsiteX24" fmla="*/ 9 w 1353"/>
                      <a:gd name="connsiteY24" fmla="*/ 1103 h 1307"/>
                      <a:gd name="connsiteX25" fmla="*/ 333 w 1353"/>
                      <a:gd name="connsiteY25" fmla="*/ 720 h 1307"/>
                      <a:gd name="connsiteX26" fmla="*/ 354 w 1353"/>
                      <a:gd name="connsiteY26" fmla="*/ 721 h 1307"/>
                      <a:gd name="connsiteX27" fmla="*/ 337 w 1353"/>
                      <a:gd name="connsiteY27" fmla="*/ 675 h 1307"/>
                      <a:gd name="connsiteX28" fmla="*/ 442 w 1353"/>
                      <a:gd name="connsiteY28" fmla="*/ 682 h 1307"/>
                      <a:gd name="connsiteX29" fmla="*/ 435 w 1353"/>
                      <a:gd name="connsiteY29" fmla="*/ 577 h 1307"/>
                      <a:gd name="connsiteX30" fmla="*/ 524 w 1353"/>
                      <a:gd name="connsiteY30" fmla="*/ 570 h 1307"/>
                      <a:gd name="connsiteX31" fmla="*/ 550 w 1353"/>
                      <a:gd name="connsiteY31" fmla="*/ 625 h 1307"/>
                      <a:gd name="connsiteX32" fmla="*/ 623 w 1353"/>
                      <a:gd name="connsiteY32" fmla="*/ 670 h 1307"/>
                      <a:gd name="connsiteX0" fmla="*/ 623 w 1353"/>
                      <a:gd name="connsiteY0" fmla="*/ 670 h 1307"/>
                      <a:gd name="connsiteX1" fmla="*/ 666 w 1353"/>
                      <a:gd name="connsiteY1" fmla="*/ 596 h 1307"/>
                      <a:gd name="connsiteX2" fmla="*/ 551 w 1353"/>
                      <a:gd name="connsiteY2" fmla="*/ 500 h 1307"/>
                      <a:gd name="connsiteX3" fmla="*/ 472 w 1353"/>
                      <a:gd name="connsiteY3" fmla="*/ 370 h 1307"/>
                      <a:gd name="connsiteX4" fmla="*/ 447 w 1353"/>
                      <a:gd name="connsiteY4" fmla="*/ 321 h 1307"/>
                      <a:gd name="connsiteX5" fmla="*/ 481 w 1353"/>
                      <a:gd name="connsiteY5" fmla="*/ 262 h 1307"/>
                      <a:gd name="connsiteX6" fmla="*/ 562 w 1353"/>
                      <a:gd name="connsiteY6" fmla="*/ 338 h 1307"/>
                      <a:gd name="connsiteX7" fmla="*/ 805 w 1353"/>
                      <a:gd name="connsiteY7" fmla="*/ 647 h 1307"/>
                      <a:gd name="connsiteX8" fmla="*/ 825 w 1353"/>
                      <a:gd name="connsiteY8" fmla="*/ 542 h 1307"/>
                      <a:gd name="connsiteX9" fmla="*/ 678 w 1353"/>
                      <a:gd name="connsiteY9" fmla="*/ 414 h 1307"/>
                      <a:gd name="connsiteX10" fmla="*/ 704 w 1353"/>
                      <a:gd name="connsiteY10" fmla="*/ 304 h 1307"/>
                      <a:gd name="connsiteX11" fmla="*/ 799 w 1353"/>
                      <a:gd name="connsiteY11" fmla="*/ 270 h 1307"/>
                      <a:gd name="connsiteX12" fmla="*/ 754 w 1353"/>
                      <a:gd name="connsiteY12" fmla="*/ 178 h 1307"/>
                      <a:gd name="connsiteX13" fmla="*/ 764 w 1353"/>
                      <a:gd name="connsiteY13" fmla="*/ 122 h 1307"/>
                      <a:gd name="connsiteX14" fmla="*/ 822 w 1353"/>
                      <a:gd name="connsiteY14" fmla="*/ 148 h 1307"/>
                      <a:gd name="connsiteX15" fmla="*/ 949 w 1353"/>
                      <a:gd name="connsiteY15" fmla="*/ 365 h 1307"/>
                      <a:gd name="connsiteX16" fmla="*/ 1086 w 1353"/>
                      <a:gd name="connsiteY16" fmla="*/ 357 h 1307"/>
                      <a:gd name="connsiteX17" fmla="*/ 1085 w 1353"/>
                      <a:gd name="connsiteY17" fmla="*/ 206 h 1307"/>
                      <a:gd name="connsiteX18" fmla="*/ 1128 w 1353"/>
                      <a:gd name="connsiteY18" fmla="*/ 134 h 1307"/>
                      <a:gd name="connsiteX19" fmla="*/ 1092 w 1353"/>
                      <a:gd name="connsiteY19" fmla="*/ 132 h 1307"/>
                      <a:gd name="connsiteX20" fmla="*/ 1112 w 1353"/>
                      <a:gd name="connsiteY20" fmla="*/ 82 h 1307"/>
                      <a:gd name="connsiteX21" fmla="*/ 1232 w 1353"/>
                      <a:gd name="connsiteY21" fmla="*/ 183 h 1307"/>
                      <a:gd name="connsiteX22" fmla="*/ 1353 w 1353"/>
                      <a:gd name="connsiteY22" fmla="*/ 0 h 1307"/>
                      <a:gd name="connsiteX23" fmla="*/ 1059 w 1353"/>
                      <a:gd name="connsiteY23" fmla="*/ 1307 h 1307"/>
                      <a:gd name="connsiteX24" fmla="*/ 9 w 1353"/>
                      <a:gd name="connsiteY24" fmla="*/ 1103 h 1307"/>
                      <a:gd name="connsiteX25" fmla="*/ 333 w 1353"/>
                      <a:gd name="connsiteY25" fmla="*/ 720 h 1307"/>
                      <a:gd name="connsiteX26" fmla="*/ 354 w 1353"/>
                      <a:gd name="connsiteY26" fmla="*/ 721 h 1307"/>
                      <a:gd name="connsiteX27" fmla="*/ 337 w 1353"/>
                      <a:gd name="connsiteY27" fmla="*/ 675 h 1307"/>
                      <a:gd name="connsiteX28" fmla="*/ 442 w 1353"/>
                      <a:gd name="connsiteY28" fmla="*/ 682 h 1307"/>
                      <a:gd name="connsiteX29" fmla="*/ 435 w 1353"/>
                      <a:gd name="connsiteY29" fmla="*/ 577 h 1307"/>
                      <a:gd name="connsiteX30" fmla="*/ 524 w 1353"/>
                      <a:gd name="connsiteY30" fmla="*/ 570 h 1307"/>
                      <a:gd name="connsiteX31" fmla="*/ 550 w 1353"/>
                      <a:gd name="connsiteY31" fmla="*/ 625 h 1307"/>
                      <a:gd name="connsiteX32" fmla="*/ 623 w 1353"/>
                      <a:gd name="connsiteY32" fmla="*/ 670 h 1307"/>
                      <a:gd name="connsiteX0" fmla="*/ 623 w 1353"/>
                      <a:gd name="connsiteY0" fmla="*/ 670 h 1307"/>
                      <a:gd name="connsiteX1" fmla="*/ 666 w 1353"/>
                      <a:gd name="connsiteY1" fmla="*/ 596 h 1307"/>
                      <a:gd name="connsiteX2" fmla="*/ 551 w 1353"/>
                      <a:gd name="connsiteY2" fmla="*/ 500 h 1307"/>
                      <a:gd name="connsiteX3" fmla="*/ 472 w 1353"/>
                      <a:gd name="connsiteY3" fmla="*/ 370 h 1307"/>
                      <a:gd name="connsiteX4" fmla="*/ 447 w 1353"/>
                      <a:gd name="connsiteY4" fmla="*/ 321 h 1307"/>
                      <a:gd name="connsiteX5" fmla="*/ 481 w 1353"/>
                      <a:gd name="connsiteY5" fmla="*/ 262 h 1307"/>
                      <a:gd name="connsiteX6" fmla="*/ 562 w 1353"/>
                      <a:gd name="connsiteY6" fmla="*/ 338 h 1307"/>
                      <a:gd name="connsiteX7" fmla="*/ 805 w 1353"/>
                      <a:gd name="connsiteY7" fmla="*/ 647 h 1307"/>
                      <a:gd name="connsiteX8" fmla="*/ 825 w 1353"/>
                      <a:gd name="connsiteY8" fmla="*/ 542 h 1307"/>
                      <a:gd name="connsiteX9" fmla="*/ 678 w 1353"/>
                      <a:gd name="connsiteY9" fmla="*/ 414 h 1307"/>
                      <a:gd name="connsiteX10" fmla="*/ 704 w 1353"/>
                      <a:gd name="connsiteY10" fmla="*/ 304 h 1307"/>
                      <a:gd name="connsiteX11" fmla="*/ 799 w 1353"/>
                      <a:gd name="connsiteY11" fmla="*/ 270 h 1307"/>
                      <a:gd name="connsiteX12" fmla="*/ 754 w 1353"/>
                      <a:gd name="connsiteY12" fmla="*/ 178 h 1307"/>
                      <a:gd name="connsiteX13" fmla="*/ 764 w 1353"/>
                      <a:gd name="connsiteY13" fmla="*/ 122 h 1307"/>
                      <a:gd name="connsiteX14" fmla="*/ 822 w 1353"/>
                      <a:gd name="connsiteY14" fmla="*/ 148 h 1307"/>
                      <a:gd name="connsiteX15" fmla="*/ 949 w 1353"/>
                      <a:gd name="connsiteY15" fmla="*/ 365 h 1307"/>
                      <a:gd name="connsiteX16" fmla="*/ 1086 w 1353"/>
                      <a:gd name="connsiteY16" fmla="*/ 357 h 1307"/>
                      <a:gd name="connsiteX17" fmla="*/ 1085 w 1353"/>
                      <a:gd name="connsiteY17" fmla="*/ 206 h 1307"/>
                      <a:gd name="connsiteX18" fmla="*/ 1128 w 1353"/>
                      <a:gd name="connsiteY18" fmla="*/ 134 h 1307"/>
                      <a:gd name="connsiteX19" fmla="*/ 1092 w 1353"/>
                      <a:gd name="connsiteY19" fmla="*/ 132 h 1307"/>
                      <a:gd name="connsiteX20" fmla="*/ 1112 w 1353"/>
                      <a:gd name="connsiteY20" fmla="*/ 82 h 1307"/>
                      <a:gd name="connsiteX21" fmla="*/ 1232 w 1353"/>
                      <a:gd name="connsiteY21" fmla="*/ 183 h 1307"/>
                      <a:gd name="connsiteX22" fmla="*/ 1353 w 1353"/>
                      <a:gd name="connsiteY22" fmla="*/ 0 h 1307"/>
                      <a:gd name="connsiteX23" fmla="*/ 1059 w 1353"/>
                      <a:gd name="connsiteY23" fmla="*/ 1307 h 1307"/>
                      <a:gd name="connsiteX24" fmla="*/ 9 w 1353"/>
                      <a:gd name="connsiteY24" fmla="*/ 1103 h 1307"/>
                      <a:gd name="connsiteX25" fmla="*/ 333 w 1353"/>
                      <a:gd name="connsiteY25" fmla="*/ 720 h 1307"/>
                      <a:gd name="connsiteX26" fmla="*/ 354 w 1353"/>
                      <a:gd name="connsiteY26" fmla="*/ 721 h 1307"/>
                      <a:gd name="connsiteX27" fmla="*/ 245 w 1353"/>
                      <a:gd name="connsiteY27" fmla="*/ 475 h 1307"/>
                      <a:gd name="connsiteX28" fmla="*/ 442 w 1353"/>
                      <a:gd name="connsiteY28" fmla="*/ 682 h 1307"/>
                      <a:gd name="connsiteX29" fmla="*/ 435 w 1353"/>
                      <a:gd name="connsiteY29" fmla="*/ 577 h 1307"/>
                      <a:gd name="connsiteX30" fmla="*/ 524 w 1353"/>
                      <a:gd name="connsiteY30" fmla="*/ 570 h 1307"/>
                      <a:gd name="connsiteX31" fmla="*/ 550 w 1353"/>
                      <a:gd name="connsiteY31" fmla="*/ 625 h 1307"/>
                      <a:gd name="connsiteX32" fmla="*/ 623 w 1353"/>
                      <a:gd name="connsiteY32" fmla="*/ 670 h 1307"/>
                      <a:gd name="connsiteX0" fmla="*/ 623 w 1353"/>
                      <a:gd name="connsiteY0" fmla="*/ 670 h 1307"/>
                      <a:gd name="connsiteX1" fmla="*/ 666 w 1353"/>
                      <a:gd name="connsiteY1" fmla="*/ 596 h 1307"/>
                      <a:gd name="connsiteX2" fmla="*/ 551 w 1353"/>
                      <a:gd name="connsiteY2" fmla="*/ 500 h 1307"/>
                      <a:gd name="connsiteX3" fmla="*/ 472 w 1353"/>
                      <a:gd name="connsiteY3" fmla="*/ 370 h 1307"/>
                      <a:gd name="connsiteX4" fmla="*/ 447 w 1353"/>
                      <a:gd name="connsiteY4" fmla="*/ 321 h 1307"/>
                      <a:gd name="connsiteX5" fmla="*/ 481 w 1353"/>
                      <a:gd name="connsiteY5" fmla="*/ 262 h 1307"/>
                      <a:gd name="connsiteX6" fmla="*/ 562 w 1353"/>
                      <a:gd name="connsiteY6" fmla="*/ 338 h 1307"/>
                      <a:gd name="connsiteX7" fmla="*/ 805 w 1353"/>
                      <a:gd name="connsiteY7" fmla="*/ 647 h 1307"/>
                      <a:gd name="connsiteX8" fmla="*/ 825 w 1353"/>
                      <a:gd name="connsiteY8" fmla="*/ 542 h 1307"/>
                      <a:gd name="connsiteX9" fmla="*/ 678 w 1353"/>
                      <a:gd name="connsiteY9" fmla="*/ 414 h 1307"/>
                      <a:gd name="connsiteX10" fmla="*/ 704 w 1353"/>
                      <a:gd name="connsiteY10" fmla="*/ 304 h 1307"/>
                      <a:gd name="connsiteX11" fmla="*/ 799 w 1353"/>
                      <a:gd name="connsiteY11" fmla="*/ 270 h 1307"/>
                      <a:gd name="connsiteX12" fmla="*/ 754 w 1353"/>
                      <a:gd name="connsiteY12" fmla="*/ 178 h 1307"/>
                      <a:gd name="connsiteX13" fmla="*/ 764 w 1353"/>
                      <a:gd name="connsiteY13" fmla="*/ 122 h 1307"/>
                      <a:gd name="connsiteX14" fmla="*/ 822 w 1353"/>
                      <a:gd name="connsiteY14" fmla="*/ 148 h 1307"/>
                      <a:gd name="connsiteX15" fmla="*/ 949 w 1353"/>
                      <a:gd name="connsiteY15" fmla="*/ 365 h 1307"/>
                      <a:gd name="connsiteX16" fmla="*/ 1086 w 1353"/>
                      <a:gd name="connsiteY16" fmla="*/ 357 h 1307"/>
                      <a:gd name="connsiteX17" fmla="*/ 1085 w 1353"/>
                      <a:gd name="connsiteY17" fmla="*/ 206 h 1307"/>
                      <a:gd name="connsiteX18" fmla="*/ 1128 w 1353"/>
                      <a:gd name="connsiteY18" fmla="*/ 134 h 1307"/>
                      <a:gd name="connsiteX19" fmla="*/ 1092 w 1353"/>
                      <a:gd name="connsiteY19" fmla="*/ 132 h 1307"/>
                      <a:gd name="connsiteX20" fmla="*/ 1112 w 1353"/>
                      <a:gd name="connsiteY20" fmla="*/ 82 h 1307"/>
                      <a:gd name="connsiteX21" fmla="*/ 1232 w 1353"/>
                      <a:gd name="connsiteY21" fmla="*/ 183 h 1307"/>
                      <a:gd name="connsiteX22" fmla="*/ 1353 w 1353"/>
                      <a:gd name="connsiteY22" fmla="*/ 0 h 1307"/>
                      <a:gd name="connsiteX23" fmla="*/ 1059 w 1353"/>
                      <a:gd name="connsiteY23" fmla="*/ 1307 h 1307"/>
                      <a:gd name="connsiteX24" fmla="*/ 9 w 1353"/>
                      <a:gd name="connsiteY24" fmla="*/ 1103 h 1307"/>
                      <a:gd name="connsiteX25" fmla="*/ 333 w 1353"/>
                      <a:gd name="connsiteY25" fmla="*/ 720 h 1307"/>
                      <a:gd name="connsiteX26" fmla="*/ 354 w 1353"/>
                      <a:gd name="connsiteY26" fmla="*/ 721 h 1307"/>
                      <a:gd name="connsiteX27" fmla="*/ 245 w 1353"/>
                      <a:gd name="connsiteY27" fmla="*/ 475 h 1307"/>
                      <a:gd name="connsiteX28" fmla="*/ 442 w 1353"/>
                      <a:gd name="connsiteY28" fmla="*/ 682 h 1307"/>
                      <a:gd name="connsiteX29" fmla="*/ 435 w 1353"/>
                      <a:gd name="connsiteY29" fmla="*/ 577 h 1307"/>
                      <a:gd name="connsiteX30" fmla="*/ 524 w 1353"/>
                      <a:gd name="connsiteY30" fmla="*/ 570 h 1307"/>
                      <a:gd name="connsiteX31" fmla="*/ 550 w 1353"/>
                      <a:gd name="connsiteY31" fmla="*/ 625 h 1307"/>
                      <a:gd name="connsiteX32" fmla="*/ 623 w 1353"/>
                      <a:gd name="connsiteY32" fmla="*/ 670 h 1307"/>
                      <a:gd name="connsiteX0" fmla="*/ 623 w 1353"/>
                      <a:gd name="connsiteY0" fmla="*/ 670 h 1307"/>
                      <a:gd name="connsiteX1" fmla="*/ 666 w 1353"/>
                      <a:gd name="connsiteY1" fmla="*/ 596 h 1307"/>
                      <a:gd name="connsiteX2" fmla="*/ 551 w 1353"/>
                      <a:gd name="connsiteY2" fmla="*/ 500 h 1307"/>
                      <a:gd name="connsiteX3" fmla="*/ 472 w 1353"/>
                      <a:gd name="connsiteY3" fmla="*/ 370 h 1307"/>
                      <a:gd name="connsiteX4" fmla="*/ 447 w 1353"/>
                      <a:gd name="connsiteY4" fmla="*/ 321 h 1307"/>
                      <a:gd name="connsiteX5" fmla="*/ 481 w 1353"/>
                      <a:gd name="connsiteY5" fmla="*/ 262 h 1307"/>
                      <a:gd name="connsiteX6" fmla="*/ 562 w 1353"/>
                      <a:gd name="connsiteY6" fmla="*/ 338 h 1307"/>
                      <a:gd name="connsiteX7" fmla="*/ 805 w 1353"/>
                      <a:gd name="connsiteY7" fmla="*/ 647 h 1307"/>
                      <a:gd name="connsiteX8" fmla="*/ 825 w 1353"/>
                      <a:gd name="connsiteY8" fmla="*/ 542 h 1307"/>
                      <a:gd name="connsiteX9" fmla="*/ 678 w 1353"/>
                      <a:gd name="connsiteY9" fmla="*/ 414 h 1307"/>
                      <a:gd name="connsiteX10" fmla="*/ 704 w 1353"/>
                      <a:gd name="connsiteY10" fmla="*/ 304 h 1307"/>
                      <a:gd name="connsiteX11" fmla="*/ 799 w 1353"/>
                      <a:gd name="connsiteY11" fmla="*/ 270 h 1307"/>
                      <a:gd name="connsiteX12" fmla="*/ 754 w 1353"/>
                      <a:gd name="connsiteY12" fmla="*/ 178 h 1307"/>
                      <a:gd name="connsiteX13" fmla="*/ 764 w 1353"/>
                      <a:gd name="connsiteY13" fmla="*/ 122 h 1307"/>
                      <a:gd name="connsiteX14" fmla="*/ 822 w 1353"/>
                      <a:gd name="connsiteY14" fmla="*/ 148 h 1307"/>
                      <a:gd name="connsiteX15" fmla="*/ 949 w 1353"/>
                      <a:gd name="connsiteY15" fmla="*/ 365 h 1307"/>
                      <a:gd name="connsiteX16" fmla="*/ 1086 w 1353"/>
                      <a:gd name="connsiteY16" fmla="*/ 357 h 1307"/>
                      <a:gd name="connsiteX17" fmla="*/ 1085 w 1353"/>
                      <a:gd name="connsiteY17" fmla="*/ 206 h 1307"/>
                      <a:gd name="connsiteX18" fmla="*/ 1128 w 1353"/>
                      <a:gd name="connsiteY18" fmla="*/ 134 h 1307"/>
                      <a:gd name="connsiteX19" fmla="*/ 1092 w 1353"/>
                      <a:gd name="connsiteY19" fmla="*/ 132 h 1307"/>
                      <a:gd name="connsiteX20" fmla="*/ 1112 w 1353"/>
                      <a:gd name="connsiteY20" fmla="*/ 82 h 1307"/>
                      <a:gd name="connsiteX21" fmla="*/ 1232 w 1353"/>
                      <a:gd name="connsiteY21" fmla="*/ 183 h 1307"/>
                      <a:gd name="connsiteX22" fmla="*/ 1353 w 1353"/>
                      <a:gd name="connsiteY22" fmla="*/ 0 h 1307"/>
                      <a:gd name="connsiteX23" fmla="*/ 1059 w 1353"/>
                      <a:gd name="connsiteY23" fmla="*/ 1307 h 1307"/>
                      <a:gd name="connsiteX24" fmla="*/ 9 w 1353"/>
                      <a:gd name="connsiteY24" fmla="*/ 1103 h 1307"/>
                      <a:gd name="connsiteX25" fmla="*/ 333 w 1353"/>
                      <a:gd name="connsiteY25" fmla="*/ 720 h 1307"/>
                      <a:gd name="connsiteX26" fmla="*/ 354 w 1353"/>
                      <a:gd name="connsiteY26" fmla="*/ 721 h 1307"/>
                      <a:gd name="connsiteX27" fmla="*/ 245 w 1353"/>
                      <a:gd name="connsiteY27" fmla="*/ 475 h 1307"/>
                      <a:gd name="connsiteX28" fmla="*/ 442 w 1353"/>
                      <a:gd name="connsiteY28" fmla="*/ 682 h 1307"/>
                      <a:gd name="connsiteX29" fmla="*/ 435 w 1353"/>
                      <a:gd name="connsiteY29" fmla="*/ 577 h 1307"/>
                      <a:gd name="connsiteX30" fmla="*/ 524 w 1353"/>
                      <a:gd name="connsiteY30" fmla="*/ 570 h 1307"/>
                      <a:gd name="connsiteX31" fmla="*/ 550 w 1353"/>
                      <a:gd name="connsiteY31" fmla="*/ 625 h 1307"/>
                      <a:gd name="connsiteX32" fmla="*/ 623 w 1353"/>
                      <a:gd name="connsiteY32" fmla="*/ 670 h 1307"/>
                      <a:gd name="connsiteX0" fmla="*/ 623 w 1353"/>
                      <a:gd name="connsiteY0" fmla="*/ 670 h 1307"/>
                      <a:gd name="connsiteX1" fmla="*/ 666 w 1353"/>
                      <a:gd name="connsiteY1" fmla="*/ 596 h 1307"/>
                      <a:gd name="connsiteX2" fmla="*/ 551 w 1353"/>
                      <a:gd name="connsiteY2" fmla="*/ 500 h 1307"/>
                      <a:gd name="connsiteX3" fmla="*/ 472 w 1353"/>
                      <a:gd name="connsiteY3" fmla="*/ 370 h 1307"/>
                      <a:gd name="connsiteX4" fmla="*/ 447 w 1353"/>
                      <a:gd name="connsiteY4" fmla="*/ 321 h 1307"/>
                      <a:gd name="connsiteX5" fmla="*/ 481 w 1353"/>
                      <a:gd name="connsiteY5" fmla="*/ 262 h 1307"/>
                      <a:gd name="connsiteX6" fmla="*/ 562 w 1353"/>
                      <a:gd name="connsiteY6" fmla="*/ 338 h 1307"/>
                      <a:gd name="connsiteX7" fmla="*/ 805 w 1353"/>
                      <a:gd name="connsiteY7" fmla="*/ 647 h 1307"/>
                      <a:gd name="connsiteX8" fmla="*/ 825 w 1353"/>
                      <a:gd name="connsiteY8" fmla="*/ 542 h 1307"/>
                      <a:gd name="connsiteX9" fmla="*/ 678 w 1353"/>
                      <a:gd name="connsiteY9" fmla="*/ 414 h 1307"/>
                      <a:gd name="connsiteX10" fmla="*/ 704 w 1353"/>
                      <a:gd name="connsiteY10" fmla="*/ 304 h 1307"/>
                      <a:gd name="connsiteX11" fmla="*/ 799 w 1353"/>
                      <a:gd name="connsiteY11" fmla="*/ 270 h 1307"/>
                      <a:gd name="connsiteX12" fmla="*/ 754 w 1353"/>
                      <a:gd name="connsiteY12" fmla="*/ 178 h 1307"/>
                      <a:gd name="connsiteX13" fmla="*/ 764 w 1353"/>
                      <a:gd name="connsiteY13" fmla="*/ 122 h 1307"/>
                      <a:gd name="connsiteX14" fmla="*/ 822 w 1353"/>
                      <a:gd name="connsiteY14" fmla="*/ 148 h 1307"/>
                      <a:gd name="connsiteX15" fmla="*/ 949 w 1353"/>
                      <a:gd name="connsiteY15" fmla="*/ 365 h 1307"/>
                      <a:gd name="connsiteX16" fmla="*/ 1086 w 1353"/>
                      <a:gd name="connsiteY16" fmla="*/ 357 h 1307"/>
                      <a:gd name="connsiteX17" fmla="*/ 1085 w 1353"/>
                      <a:gd name="connsiteY17" fmla="*/ 206 h 1307"/>
                      <a:gd name="connsiteX18" fmla="*/ 1128 w 1353"/>
                      <a:gd name="connsiteY18" fmla="*/ 134 h 1307"/>
                      <a:gd name="connsiteX19" fmla="*/ 1092 w 1353"/>
                      <a:gd name="connsiteY19" fmla="*/ 132 h 1307"/>
                      <a:gd name="connsiteX20" fmla="*/ 1112 w 1353"/>
                      <a:gd name="connsiteY20" fmla="*/ 82 h 1307"/>
                      <a:gd name="connsiteX21" fmla="*/ 1232 w 1353"/>
                      <a:gd name="connsiteY21" fmla="*/ 183 h 1307"/>
                      <a:gd name="connsiteX22" fmla="*/ 1353 w 1353"/>
                      <a:gd name="connsiteY22" fmla="*/ 0 h 1307"/>
                      <a:gd name="connsiteX23" fmla="*/ 1059 w 1353"/>
                      <a:gd name="connsiteY23" fmla="*/ 1307 h 1307"/>
                      <a:gd name="connsiteX24" fmla="*/ 9 w 1353"/>
                      <a:gd name="connsiteY24" fmla="*/ 1103 h 1307"/>
                      <a:gd name="connsiteX25" fmla="*/ 333 w 1353"/>
                      <a:gd name="connsiteY25" fmla="*/ 720 h 1307"/>
                      <a:gd name="connsiteX26" fmla="*/ 354 w 1353"/>
                      <a:gd name="connsiteY26" fmla="*/ 721 h 1307"/>
                      <a:gd name="connsiteX27" fmla="*/ 245 w 1353"/>
                      <a:gd name="connsiteY27" fmla="*/ 475 h 1307"/>
                      <a:gd name="connsiteX28" fmla="*/ 442 w 1353"/>
                      <a:gd name="connsiteY28" fmla="*/ 682 h 1307"/>
                      <a:gd name="connsiteX29" fmla="*/ 435 w 1353"/>
                      <a:gd name="connsiteY29" fmla="*/ 577 h 1307"/>
                      <a:gd name="connsiteX30" fmla="*/ 524 w 1353"/>
                      <a:gd name="connsiteY30" fmla="*/ 570 h 1307"/>
                      <a:gd name="connsiteX31" fmla="*/ 550 w 1353"/>
                      <a:gd name="connsiteY31" fmla="*/ 625 h 1307"/>
                      <a:gd name="connsiteX32" fmla="*/ 623 w 1353"/>
                      <a:gd name="connsiteY32" fmla="*/ 670 h 1307"/>
                      <a:gd name="connsiteX0" fmla="*/ 623 w 1353"/>
                      <a:gd name="connsiteY0" fmla="*/ 670 h 1307"/>
                      <a:gd name="connsiteX1" fmla="*/ 666 w 1353"/>
                      <a:gd name="connsiteY1" fmla="*/ 596 h 1307"/>
                      <a:gd name="connsiteX2" fmla="*/ 551 w 1353"/>
                      <a:gd name="connsiteY2" fmla="*/ 500 h 1307"/>
                      <a:gd name="connsiteX3" fmla="*/ 472 w 1353"/>
                      <a:gd name="connsiteY3" fmla="*/ 370 h 1307"/>
                      <a:gd name="connsiteX4" fmla="*/ 447 w 1353"/>
                      <a:gd name="connsiteY4" fmla="*/ 321 h 1307"/>
                      <a:gd name="connsiteX5" fmla="*/ 481 w 1353"/>
                      <a:gd name="connsiteY5" fmla="*/ 262 h 1307"/>
                      <a:gd name="connsiteX6" fmla="*/ 562 w 1353"/>
                      <a:gd name="connsiteY6" fmla="*/ 338 h 1307"/>
                      <a:gd name="connsiteX7" fmla="*/ 805 w 1353"/>
                      <a:gd name="connsiteY7" fmla="*/ 647 h 1307"/>
                      <a:gd name="connsiteX8" fmla="*/ 825 w 1353"/>
                      <a:gd name="connsiteY8" fmla="*/ 542 h 1307"/>
                      <a:gd name="connsiteX9" fmla="*/ 678 w 1353"/>
                      <a:gd name="connsiteY9" fmla="*/ 414 h 1307"/>
                      <a:gd name="connsiteX10" fmla="*/ 704 w 1353"/>
                      <a:gd name="connsiteY10" fmla="*/ 304 h 1307"/>
                      <a:gd name="connsiteX11" fmla="*/ 799 w 1353"/>
                      <a:gd name="connsiteY11" fmla="*/ 270 h 1307"/>
                      <a:gd name="connsiteX12" fmla="*/ 754 w 1353"/>
                      <a:gd name="connsiteY12" fmla="*/ 178 h 1307"/>
                      <a:gd name="connsiteX13" fmla="*/ 764 w 1353"/>
                      <a:gd name="connsiteY13" fmla="*/ 122 h 1307"/>
                      <a:gd name="connsiteX14" fmla="*/ 822 w 1353"/>
                      <a:gd name="connsiteY14" fmla="*/ 148 h 1307"/>
                      <a:gd name="connsiteX15" fmla="*/ 949 w 1353"/>
                      <a:gd name="connsiteY15" fmla="*/ 365 h 1307"/>
                      <a:gd name="connsiteX16" fmla="*/ 1086 w 1353"/>
                      <a:gd name="connsiteY16" fmla="*/ 357 h 1307"/>
                      <a:gd name="connsiteX17" fmla="*/ 1085 w 1353"/>
                      <a:gd name="connsiteY17" fmla="*/ 206 h 1307"/>
                      <a:gd name="connsiteX18" fmla="*/ 1128 w 1353"/>
                      <a:gd name="connsiteY18" fmla="*/ 134 h 1307"/>
                      <a:gd name="connsiteX19" fmla="*/ 1092 w 1353"/>
                      <a:gd name="connsiteY19" fmla="*/ 132 h 1307"/>
                      <a:gd name="connsiteX20" fmla="*/ 1112 w 1353"/>
                      <a:gd name="connsiteY20" fmla="*/ 82 h 1307"/>
                      <a:gd name="connsiteX21" fmla="*/ 1232 w 1353"/>
                      <a:gd name="connsiteY21" fmla="*/ 183 h 1307"/>
                      <a:gd name="connsiteX22" fmla="*/ 1353 w 1353"/>
                      <a:gd name="connsiteY22" fmla="*/ 0 h 1307"/>
                      <a:gd name="connsiteX23" fmla="*/ 1059 w 1353"/>
                      <a:gd name="connsiteY23" fmla="*/ 1307 h 1307"/>
                      <a:gd name="connsiteX24" fmla="*/ 9 w 1353"/>
                      <a:gd name="connsiteY24" fmla="*/ 1103 h 1307"/>
                      <a:gd name="connsiteX25" fmla="*/ 333 w 1353"/>
                      <a:gd name="connsiteY25" fmla="*/ 720 h 1307"/>
                      <a:gd name="connsiteX26" fmla="*/ 354 w 1353"/>
                      <a:gd name="connsiteY26" fmla="*/ 721 h 1307"/>
                      <a:gd name="connsiteX27" fmla="*/ 245 w 1353"/>
                      <a:gd name="connsiteY27" fmla="*/ 475 h 1307"/>
                      <a:gd name="connsiteX28" fmla="*/ 352 w 1353"/>
                      <a:gd name="connsiteY28" fmla="*/ 597 h 1307"/>
                      <a:gd name="connsiteX29" fmla="*/ 442 w 1353"/>
                      <a:gd name="connsiteY29" fmla="*/ 682 h 1307"/>
                      <a:gd name="connsiteX30" fmla="*/ 435 w 1353"/>
                      <a:gd name="connsiteY30" fmla="*/ 577 h 1307"/>
                      <a:gd name="connsiteX31" fmla="*/ 524 w 1353"/>
                      <a:gd name="connsiteY31" fmla="*/ 570 h 1307"/>
                      <a:gd name="connsiteX32" fmla="*/ 550 w 1353"/>
                      <a:gd name="connsiteY32" fmla="*/ 625 h 1307"/>
                      <a:gd name="connsiteX33" fmla="*/ 623 w 1353"/>
                      <a:gd name="connsiteY33" fmla="*/ 670 h 1307"/>
                      <a:gd name="connsiteX0" fmla="*/ 623 w 1353"/>
                      <a:gd name="connsiteY0" fmla="*/ 670 h 1307"/>
                      <a:gd name="connsiteX1" fmla="*/ 666 w 1353"/>
                      <a:gd name="connsiteY1" fmla="*/ 596 h 1307"/>
                      <a:gd name="connsiteX2" fmla="*/ 551 w 1353"/>
                      <a:gd name="connsiteY2" fmla="*/ 500 h 1307"/>
                      <a:gd name="connsiteX3" fmla="*/ 472 w 1353"/>
                      <a:gd name="connsiteY3" fmla="*/ 370 h 1307"/>
                      <a:gd name="connsiteX4" fmla="*/ 447 w 1353"/>
                      <a:gd name="connsiteY4" fmla="*/ 321 h 1307"/>
                      <a:gd name="connsiteX5" fmla="*/ 481 w 1353"/>
                      <a:gd name="connsiteY5" fmla="*/ 262 h 1307"/>
                      <a:gd name="connsiteX6" fmla="*/ 562 w 1353"/>
                      <a:gd name="connsiteY6" fmla="*/ 338 h 1307"/>
                      <a:gd name="connsiteX7" fmla="*/ 805 w 1353"/>
                      <a:gd name="connsiteY7" fmla="*/ 647 h 1307"/>
                      <a:gd name="connsiteX8" fmla="*/ 825 w 1353"/>
                      <a:gd name="connsiteY8" fmla="*/ 542 h 1307"/>
                      <a:gd name="connsiteX9" fmla="*/ 678 w 1353"/>
                      <a:gd name="connsiteY9" fmla="*/ 414 h 1307"/>
                      <a:gd name="connsiteX10" fmla="*/ 704 w 1353"/>
                      <a:gd name="connsiteY10" fmla="*/ 304 h 1307"/>
                      <a:gd name="connsiteX11" fmla="*/ 799 w 1353"/>
                      <a:gd name="connsiteY11" fmla="*/ 270 h 1307"/>
                      <a:gd name="connsiteX12" fmla="*/ 754 w 1353"/>
                      <a:gd name="connsiteY12" fmla="*/ 178 h 1307"/>
                      <a:gd name="connsiteX13" fmla="*/ 764 w 1353"/>
                      <a:gd name="connsiteY13" fmla="*/ 122 h 1307"/>
                      <a:gd name="connsiteX14" fmla="*/ 822 w 1353"/>
                      <a:gd name="connsiteY14" fmla="*/ 148 h 1307"/>
                      <a:gd name="connsiteX15" fmla="*/ 949 w 1353"/>
                      <a:gd name="connsiteY15" fmla="*/ 365 h 1307"/>
                      <a:gd name="connsiteX16" fmla="*/ 1086 w 1353"/>
                      <a:gd name="connsiteY16" fmla="*/ 357 h 1307"/>
                      <a:gd name="connsiteX17" fmla="*/ 1085 w 1353"/>
                      <a:gd name="connsiteY17" fmla="*/ 206 h 1307"/>
                      <a:gd name="connsiteX18" fmla="*/ 1128 w 1353"/>
                      <a:gd name="connsiteY18" fmla="*/ 134 h 1307"/>
                      <a:gd name="connsiteX19" fmla="*/ 1092 w 1353"/>
                      <a:gd name="connsiteY19" fmla="*/ 132 h 1307"/>
                      <a:gd name="connsiteX20" fmla="*/ 1112 w 1353"/>
                      <a:gd name="connsiteY20" fmla="*/ 82 h 1307"/>
                      <a:gd name="connsiteX21" fmla="*/ 1232 w 1353"/>
                      <a:gd name="connsiteY21" fmla="*/ 183 h 1307"/>
                      <a:gd name="connsiteX22" fmla="*/ 1353 w 1353"/>
                      <a:gd name="connsiteY22" fmla="*/ 0 h 1307"/>
                      <a:gd name="connsiteX23" fmla="*/ 1059 w 1353"/>
                      <a:gd name="connsiteY23" fmla="*/ 1307 h 1307"/>
                      <a:gd name="connsiteX24" fmla="*/ 9 w 1353"/>
                      <a:gd name="connsiteY24" fmla="*/ 1103 h 1307"/>
                      <a:gd name="connsiteX25" fmla="*/ 333 w 1353"/>
                      <a:gd name="connsiteY25" fmla="*/ 720 h 1307"/>
                      <a:gd name="connsiteX26" fmla="*/ 354 w 1353"/>
                      <a:gd name="connsiteY26" fmla="*/ 721 h 1307"/>
                      <a:gd name="connsiteX27" fmla="*/ 245 w 1353"/>
                      <a:gd name="connsiteY27" fmla="*/ 475 h 1307"/>
                      <a:gd name="connsiteX28" fmla="*/ 352 w 1353"/>
                      <a:gd name="connsiteY28" fmla="*/ 597 h 1307"/>
                      <a:gd name="connsiteX29" fmla="*/ 442 w 1353"/>
                      <a:gd name="connsiteY29" fmla="*/ 682 h 1307"/>
                      <a:gd name="connsiteX30" fmla="*/ 435 w 1353"/>
                      <a:gd name="connsiteY30" fmla="*/ 577 h 1307"/>
                      <a:gd name="connsiteX31" fmla="*/ 524 w 1353"/>
                      <a:gd name="connsiteY31" fmla="*/ 570 h 1307"/>
                      <a:gd name="connsiteX32" fmla="*/ 550 w 1353"/>
                      <a:gd name="connsiteY32" fmla="*/ 625 h 1307"/>
                      <a:gd name="connsiteX33" fmla="*/ 623 w 1353"/>
                      <a:gd name="connsiteY33" fmla="*/ 670 h 1307"/>
                      <a:gd name="connsiteX0" fmla="*/ 623 w 1353"/>
                      <a:gd name="connsiteY0" fmla="*/ 670 h 1307"/>
                      <a:gd name="connsiteX1" fmla="*/ 666 w 1353"/>
                      <a:gd name="connsiteY1" fmla="*/ 596 h 1307"/>
                      <a:gd name="connsiteX2" fmla="*/ 551 w 1353"/>
                      <a:gd name="connsiteY2" fmla="*/ 500 h 1307"/>
                      <a:gd name="connsiteX3" fmla="*/ 472 w 1353"/>
                      <a:gd name="connsiteY3" fmla="*/ 370 h 1307"/>
                      <a:gd name="connsiteX4" fmla="*/ 447 w 1353"/>
                      <a:gd name="connsiteY4" fmla="*/ 321 h 1307"/>
                      <a:gd name="connsiteX5" fmla="*/ 481 w 1353"/>
                      <a:gd name="connsiteY5" fmla="*/ 262 h 1307"/>
                      <a:gd name="connsiteX6" fmla="*/ 562 w 1353"/>
                      <a:gd name="connsiteY6" fmla="*/ 338 h 1307"/>
                      <a:gd name="connsiteX7" fmla="*/ 805 w 1353"/>
                      <a:gd name="connsiteY7" fmla="*/ 647 h 1307"/>
                      <a:gd name="connsiteX8" fmla="*/ 825 w 1353"/>
                      <a:gd name="connsiteY8" fmla="*/ 542 h 1307"/>
                      <a:gd name="connsiteX9" fmla="*/ 678 w 1353"/>
                      <a:gd name="connsiteY9" fmla="*/ 414 h 1307"/>
                      <a:gd name="connsiteX10" fmla="*/ 704 w 1353"/>
                      <a:gd name="connsiteY10" fmla="*/ 304 h 1307"/>
                      <a:gd name="connsiteX11" fmla="*/ 799 w 1353"/>
                      <a:gd name="connsiteY11" fmla="*/ 270 h 1307"/>
                      <a:gd name="connsiteX12" fmla="*/ 754 w 1353"/>
                      <a:gd name="connsiteY12" fmla="*/ 178 h 1307"/>
                      <a:gd name="connsiteX13" fmla="*/ 764 w 1353"/>
                      <a:gd name="connsiteY13" fmla="*/ 122 h 1307"/>
                      <a:gd name="connsiteX14" fmla="*/ 822 w 1353"/>
                      <a:gd name="connsiteY14" fmla="*/ 148 h 1307"/>
                      <a:gd name="connsiteX15" fmla="*/ 949 w 1353"/>
                      <a:gd name="connsiteY15" fmla="*/ 365 h 1307"/>
                      <a:gd name="connsiteX16" fmla="*/ 1086 w 1353"/>
                      <a:gd name="connsiteY16" fmla="*/ 357 h 1307"/>
                      <a:gd name="connsiteX17" fmla="*/ 1085 w 1353"/>
                      <a:gd name="connsiteY17" fmla="*/ 206 h 1307"/>
                      <a:gd name="connsiteX18" fmla="*/ 1128 w 1353"/>
                      <a:gd name="connsiteY18" fmla="*/ 134 h 1307"/>
                      <a:gd name="connsiteX19" fmla="*/ 1092 w 1353"/>
                      <a:gd name="connsiteY19" fmla="*/ 132 h 1307"/>
                      <a:gd name="connsiteX20" fmla="*/ 1112 w 1353"/>
                      <a:gd name="connsiteY20" fmla="*/ 82 h 1307"/>
                      <a:gd name="connsiteX21" fmla="*/ 1232 w 1353"/>
                      <a:gd name="connsiteY21" fmla="*/ 183 h 1307"/>
                      <a:gd name="connsiteX22" fmla="*/ 1353 w 1353"/>
                      <a:gd name="connsiteY22" fmla="*/ 0 h 1307"/>
                      <a:gd name="connsiteX23" fmla="*/ 1059 w 1353"/>
                      <a:gd name="connsiteY23" fmla="*/ 1307 h 1307"/>
                      <a:gd name="connsiteX24" fmla="*/ 9 w 1353"/>
                      <a:gd name="connsiteY24" fmla="*/ 1103 h 1307"/>
                      <a:gd name="connsiteX25" fmla="*/ 333 w 1353"/>
                      <a:gd name="connsiteY25" fmla="*/ 720 h 1307"/>
                      <a:gd name="connsiteX26" fmla="*/ 354 w 1353"/>
                      <a:gd name="connsiteY26" fmla="*/ 721 h 1307"/>
                      <a:gd name="connsiteX27" fmla="*/ 245 w 1353"/>
                      <a:gd name="connsiteY27" fmla="*/ 475 h 1307"/>
                      <a:gd name="connsiteX28" fmla="*/ 352 w 1353"/>
                      <a:gd name="connsiteY28" fmla="*/ 597 h 1307"/>
                      <a:gd name="connsiteX29" fmla="*/ 452 w 1353"/>
                      <a:gd name="connsiteY29" fmla="*/ 695 h 1307"/>
                      <a:gd name="connsiteX30" fmla="*/ 435 w 1353"/>
                      <a:gd name="connsiteY30" fmla="*/ 577 h 1307"/>
                      <a:gd name="connsiteX31" fmla="*/ 524 w 1353"/>
                      <a:gd name="connsiteY31" fmla="*/ 570 h 1307"/>
                      <a:gd name="connsiteX32" fmla="*/ 550 w 1353"/>
                      <a:gd name="connsiteY32" fmla="*/ 625 h 1307"/>
                      <a:gd name="connsiteX33" fmla="*/ 623 w 1353"/>
                      <a:gd name="connsiteY33" fmla="*/ 670 h 1307"/>
                      <a:gd name="connsiteX0" fmla="*/ 623 w 1353"/>
                      <a:gd name="connsiteY0" fmla="*/ 670 h 1307"/>
                      <a:gd name="connsiteX1" fmla="*/ 666 w 1353"/>
                      <a:gd name="connsiteY1" fmla="*/ 596 h 1307"/>
                      <a:gd name="connsiteX2" fmla="*/ 551 w 1353"/>
                      <a:gd name="connsiteY2" fmla="*/ 500 h 1307"/>
                      <a:gd name="connsiteX3" fmla="*/ 472 w 1353"/>
                      <a:gd name="connsiteY3" fmla="*/ 370 h 1307"/>
                      <a:gd name="connsiteX4" fmla="*/ 447 w 1353"/>
                      <a:gd name="connsiteY4" fmla="*/ 321 h 1307"/>
                      <a:gd name="connsiteX5" fmla="*/ 481 w 1353"/>
                      <a:gd name="connsiteY5" fmla="*/ 262 h 1307"/>
                      <a:gd name="connsiteX6" fmla="*/ 562 w 1353"/>
                      <a:gd name="connsiteY6" fmla="*/ 338 h 1307"/>
                      <a:gd name="connsiteX7" fmla="*/ 805 w 1353"/>
                      <a:gd name="connsiteY7" fmla="*/ 647 h 1307"/>
                      <a:gd name="connsiteX8" fmla="*/ 825 w 1353"/>
                      <a:gd name="connsiteY8" fmla="*/ 542 h 1307"/>
                      <a:gd name="connsiteX9" fmla="*/ 678 w 1353"/>
                      <a:gd name="connsiteY9" fmla="*/ 414 h 1307"/>
                      <a:gd name="connsiteX10" fmla="*/ 704 w 1353"/>
                      <a:gd name="connsiteY10" fmla="*/ 304 h 1307"/>
                      <a:gd name="connsiteX11" fmla="*/ 799 w 1353"/>
                      <a:gd name="connsiteY11" fmla="*/ 270 h 1307"/>
                      <a:gd name="connsiteX12" fmla="*/ 754 w 1353"/>
                      <a:gd name="connsiteY12" fmla="*/ 178 h 1307"/>
                      <a:gd name="connsiteX13" fmla="*/ 764 w 1353"/>
                      <a:gd name="connsiteY13" fmla="*/ 122 h 1307"/>
                      <a:gd name="connsiteX14" fmla="*/ 822 w 1353"/>
                      <a:gd name="connsiteY14" fmla="*/ 148 h 1307"/>
                      <a:gd name="connsiteX15" fmla="*/ 949 w 1353"/>
                      <a:gd name="connsiteY15" fmla="*/ 365 h 1307"/>
                      <a:gd name="connsiteX16" fmla="*/ 1086 w 1353"/>
                      <a:gd name="connsiteY16" fmla="*/ 357 h 1307"/>
                      <a:gd name="connsiteX17" fmla="*/ 1085 w 1353"/>
                      <a:gd name="connsiteY17" fmla="*/ 206 h 1307"/>
                      <a:gd name="connsiteX18" fmla="*/ 1128 w 1353"/>
                      <a:gd name="connsiteY18" fmla="*/ 134 h 1307"/>
                      <a:gd name="connsiteX19" fmla="*/ 1092 w 1353"/>
                      <a:gd name="connsiteY19" fmla="*/ 132 h 1307"/>
                      <a:gd name="connsiteX20" fmla="*/ 1112 w 1353"/>
                      <a:gd name="connsiteY20" fmla="*/ 82 h 1307"/>
                      <a:gd name="connsiteX21" fmla="*/ 1232 w 1353"/>
                      <a:gd name="connsiteY21" fmla="*/ 183 h 1307"/>
                      <a:gd name="connsiteX22" fmla="*/ 1353 w 1353"/>
                      <a:gd name="connsiteY22" fmla="*/ 0 h 1307"/>
                      <a:gd name="connsiteX23" fmla="*/ 1059 w 1353"/>
                      <a:gd name="connsiteY23" fmla="*/ 1307 h 1307"/>
                      <a:gd name="connsiteX24" fmla="*/ 9 w 1353"/>
                      <a:gd name="connsiteY24" fmla="*/ 1103 h 1307"/>
                      <a:gd name="connsiteX25" fmla="*/ 333 w 1353"/>
                      <a:gd name="connsiteY25" fmla="*/ 720 h 1307"/>
                      <a:gd name="connsiteX26" fmla="*/ 354 w 1353"/>
                      <a:gd name="connsiteY26" fmla="*/ 721 h 1307"/>
                      <a:gd name="connsiteX27" fmla="*/ 340 w 1353"/>
                      <a:gd name="connsiteY27" fmla="*/ 766 h 1307"/>
                      <a:gd name="connsiteX28" fmla="*/ 245 w 1353"/>
                      <a:gd name="connsiteY28" fmla="*/ 475 h 1307"/>
                      <a:gd name="connsiteX29" fmla="*/ 352 w 1353"/>
                      <a:gd name="connsiteY29" fmla="*/ 597 h 1307"/>
                      <a:gd name="connsiteX30" fmla="*/ 452 w 1353"/>
                      <a:gd name="connsiteY30" fmla="*/ 695 h 1307"/>
                      <a:gd name="connsiteX31" fmla="*/ 435 w 1353"/>
                      <a:gd name="connsiteY31" fmla="*/ 577 h 1307"/>
                      <a:gd name="connsiteX32" fmla="*/ 524 w 1353"/>
                      <a:gd name="connsiteY32" fmla="*/ 570 h 1307"/>
                      <a:gd name="connsiteX33" fmla="*/ 550 w 1353"/>
                      <a:gd name="connsiteY33" fmla="*/ 625 h 1307"/>
                      <a:gd name="connsiteX34" fmla="*/ 623 w 1353"/>
                      <a:gd name="connsiteY34" fmla="*/ 670 h 1307"/>
                      <a:gd name="connsiteX0" fmla="*/ 623 w 1353"/>
                      <a:gd name="connsiteY0" fmla="*/ 670 h 1307"/>
                      <a:gd name="connsiteX1" fmla="*/ 666 w 1353"/>
                      <a:gd name="connsiteY1" fmla="*/ 596 h 1307"/>
                      <a:gd name="connsiteX2" fmla="*/ 551 w 1353"/>
                      <a:gd name="connsiteY2" fmla="*/ 500 h 1307"/>
                      <a:gd name="connsiteX3" fmla="*/ 472 w 1353"/>
                      <a:gd name="connsiteY3" fmla="*/ 370 h 1307"/>
                      <a:gd name="connsiteX4" fmla="*/ 447 w 1353"/>
                      <a:gd name="connsiteY4" fmla="*/ 321 h 1307"/>
                      <a:gd name="connsiteX5" fmla="*/ 481 w 1353"/>
                      <a:gd name="connsiteY5" fmla="*/ 262 h 1307"/>
                      <a:gd name="connsiteX6" fmla="*/ 562 w 1353"/>
                      <a:gd name="connsiteY6" fmla="*/ 338 h 1307"/>
                      <a:gd name="connsiteX7" fmla="*/ 805 w 1353"/>
                      <a:gd name="connsiteY7" fmla="*/ 647 h 1307"/>
                      <a:gd name="connsiteX8" fmla="*/ 825 w 1353"/>
                      <a:gd name="connsiteY8" fmla="*/ 542 h 1307"/>
                      <a:gd name="connsiteX9" fmla="*/ 678 w 1353"/>
                      <a:gd name="connsiteY9" fmla="*/ 414 h 1307"/>
                      <a:gd name="connsiteX10" fmla="*/ 704 w 1353"/>
                      <a:gd name="connsiteY10" fmla="*/ 304 h 1307"/>
                      <a:gd name="connsiteX11" fmla="*/ 799 w 1353"/>
                      <a:gd name="connsiteY11" fmla="*/ 270 h 1307"/>
                      <a:gd name="connsiteX12" fmla="*/ 754 w 1353"/>
                      <a:gd name="connsiteY12" fmla="*/ 178 h 1307"/>
                      <a:gd name="connsiteX13" fmla="*/ 764 w 1353"/>
                      <a:gd name="connsiteY13" fmla="*/ 122 h 1307"/>
                      <a:gd name="connsiteX14" fmla="*/ 822 w 1353"/>
                      <a:gd name="connsiteY14" fmla="*/ 148 h 1307"/>
                      <a:gd name="connsiteX15" fmla="*/ 949 w 1353"/>
                      <a:gd name="connsiteY15" fmla="*/ 365 h 1307"/>
                      <a:gd name="connsiteX16" fmla="*/ 1086 w 1353"/>
                      <a:gd name="connsiteY16" fmla="*/ 357 h 1307"/>
                      <a:gd name="connsiteX17" fmla="*/ 1085 w 1353"/>
                      <a:gd name="connsiteY17" fmla="*/ 206 h 1307"/>
                      <a:gd name="connsiteX18" fmla="*/ 1128 w 1353"/>
                      <a:gd name="connsiteY18" fmla="*/ 134 h 1307"/>
                      <a:gd name="connsiteX19" fmla="*/ 1092 w 1353"/>
                      <a:gd name="connsiteY19" fmla="*/ 132 h 1307"/>
                      <a:gd name="connsiteX20" fmla="*/ 1112 w 1353"/>
                      <a:gd name="connsiteY20" fmla="*/ 82 h 1307"/>
                      <a:gd name="connsiteX21" fmla="*/ 1232 w 1353"/>
                      <a:gd name="connsiteY21" fmla="*/ 183 h 1307"/>
                      <a:gd name="connsiteX22" fmla="*/ 1353 w 1353"/>
                      <a:gd name="connsiteY22" fmla="*/ 0 h 1307"/>
                      <a:gd name="connsiteX23" fmla="*/ 1059 w 1353"/>
                      <a:gd name="connsiteY23" fmla="*/ 1307 h 1307"/>
                      <a:gd name="connsiteX24" fmla="*/ 9 w 1353"/>
                      <a:gd name="connsiteY24" fmla="*/ 1103 h 1307"/>
                      <a:gd name="connsiteX25" fmla="*/ 333 w 1353"/>
                      <a:gd name="connsiteY25" fmla="*/ 720 h 1307"/>
                      <a:gd name="connsiteX26" fmla="*/ 354 w 1353"/>
                      <a:gd name="connsiteY26" fmla="*/ 721 h 1307"/>
                      <a:gd name="connsiteX27" fmla="*/ 245 w 1353"/>
                      <a:gd name="connsiteY27" fmla="*/ 475 h 1307"/>
                      <a:gd name="connsiteX28" fmla="*/ 352 w 1353"/>
                      <a:gd name="connsiteY28" fmla="*/ 597 h 1307"/>
                      <a:gd name="connsiteX29" fmla="*/ 452 w 1353"/>
                      <a:gd name="connsiteY29" fmla="*/ 695 h 1307"/>
                      <a:gd name="connsiteX30" fmla="*/ 435 w 1353"/>
                      <a:gd name="connsiteY30" fmla="*/ 577 h 1307"/>
                      <a:gd name="connsiteX31" fmla="*/ 524 w 1353"/>
                      <a:gd name="connsiteY31" fmla="*/ 570 h 1307"/>
                      <a:gd name="connsiteX32" fmla="*/ 550 w 1353"/>
                      <a:gd name="connsiteY32" fmla="*/ 625 h 1307"/>
                      <a:gd name="connsiteX33" fmla="*/ 623 w 1353"/>
                      <a:gd name="connsiteY33" fmla="*/ 670 h 1307"/>
                      <a:gd name="connsiteX0" fmla="*/ 742 w 1472"/>
                      <a:gd name="connsiteY0" fmla="*/ 670 h 1307"/>
                      <a:gd name="connsiteX1" fmla="*/ 785 w 1472"/>
                      <a:gd name="connsiteY1" fmla="*/ 596 h 1307"/>
                      <a:gd name="connsiteX2" fmla="*/ 670 w 1472"/>
                      <a:gd name="connsiteY2" fmla="*/ 500 h 1307"/>
                      <a:gd name="connsiteX3" fmla="*/ 591 w 1472"/>
                      <a:gd name="connsiteY3" fmla="*/ 370 h 1307"/>
                      <a:gd name="connsiteX4" fmla="*/ 566 w 1472"/>
                      <a:gd name="connsiteY4" fmla="*/ 321 h 1307"/>
                      <a:gd name="connsiteX5" fmla="*/ 600 w 1472"/>
                      <a:gd name="connsiteY5" fmla="*/ 262 h 1307"/>
                      <a:gd name="connsiteX6" fmla="*/ 681 w 1472"/>
                      <a:gd name="connsiteY6" fmla="*/ 338 h 1307"/>
                      <a:gd name="connsiteX7" fmla="*/ 924 w 1472"/>
                      <a:gd name="connsiteY7" fmla="*/ 647 h 1307"/>
                      <a:gd name="connsiteX8" fmla="*/ 944 w 1472"/>
                      <a:gd name="connsiteY8" fmla="*/ 542 h 1307"/>
                      <a:gd name="connsiteX9" fmla="*/ 797 w 1472"/>
                      <a:gd name="connsiteY9" fmla="*/ 414 h 1307"/>
                      <a:gd name="connsiteX10" fmla="*/ 823 w 1472"/>
                      <a:gd name="connsiteY10" fmla="*/ 304 h 1307"/>
                      <a:gd name="connsiteX11" fmla="*/ 918 w 1472"/>
                      <a:gd name="connsiteY11" fmla="*/ 270 h 1307"/>
                      <a:gd name="connsiteX12" fmla="*/ 873 w 1472"/>
                      <a:gd name="connsiteY12" fmla="*/ 178 h 1307"/>
                      <a:gd name="connsiteX13" fmla="*/ 883 w 1472"/>
                      <a:gd name="connsiteY13" fmla="*/ 122 h 1307"/>
                      <a:gd name="connsiteX14" fmla="*/ 941 w 1472"/>
                      <a:gd name="connsiteY14" fmla="*/ 148 h 1307"/>
                      <a:gd name="connsiteX15" fmla="*/ 1068 w 1472"/>
                      <a:gd name="connsiteY15" fmla="*/ 365 h 1307"/>
                      <a:gd name="connsiteX16" fmla="*/ 1205 w 1472"/>
                      <a:gd name="connsiteY16" fmla="*/ 357 h 1307"/>
                      <a:gd name="connsiteX17" fmla="*/ 1204 w 1472"/>
                      <a:gd name="connsiteY17" fmla="*/ 206 h 1307"/>
                      <a:gd name="connsiteX18" fmla="*/ 1247 w 1472"/>
                      <a:gd name="connsiteY18" fmla="*/ 134 h 1307"/>
                      <a:gd name="connsiteX19" fmla="*/ 1211 w 1472"/>
                      <a:gd name="connsiteY19" fmla="*/ 132 h 1307"/>
                      <a:gd name="connsiteX20" fmla="*/ 1231 w 1472"/>
                      <a:gd name="connsiteY20" fmla="*/ 82 h 1307"/>
                      <a:gd name="connsiteX21" fmla="*/ 1351 w 1472"/>
                      <a:gd name="connsiteY21" fmla="*/ 183 h 1307"/>
                      <a:gd name="connsiteX22" fmla="*/ 1472 w 1472"/>
                      <a:gd name="connsiteY22" fmla="*/ 0 h 1307"/>
                      <a:gd name="connsiteX23" fmla="*/ 1178 w 1472"/>
                      <a:gd name="connsiteY23" fmla="*/ 1307 h 1307"/>
                      <a:gd name="connsiteX24" fmla="*/ 128 w 1472"/>
                      <a:gd name="connsiteY24" fmla="*/ 1103 h 1307"/>
                      <a:gd name="connsiteX25" fmla="*/ 317 w 1472"/>
                      <a:gd name="connsiteY25" fmla="*/ 811 h 1307"/>
                      <a:gd name="connsiteX26" fmla="*/ 452 w 1472"/>
                      <a:gd name="connsiteY26" fmla="*/ 720 h 1307"/>
                      <a:gd name="connsiteX27" fmla="*/ 473 w 1472"/>
                      <a:gd name="connsiteY27" fmla="*/ 721 h 1307"/>
                      <a:gd name="connsiteX28" fmla="*/ 364 w 1472"/>
                      <a:gd name="connsiteY28" fmla="*/ 475 h 1307"/>
                      <a:gd name="connsiteX29" fmla="*/ 471 w 1472"/>
                      <a:gd name="connsiteY29" fmla="*/ 597 h 1307"/>
                      <a:gd name="connsiteX30" fmla="*/ 571 w 1472"/>
                      <a:gd name="connsiteY30" fmla="*/ 695 h 1307"/>
                      <a:gd name="connsiteX31" fmla="*/ 554 w 1472"/>
                      <a:gd name="connsiteY31" fmla="*/ 577 h 1307"/>
                      <a:gd name="connsiteX32" fmla="*/ 643 w 1472"/>
                      <a:gd name="connsiteY32" fmla="*/ 570 h 1307"/>
                      <a:gd name="connsiteX33" fmla="*/ 669 w 1472"/>
                      <a:gd name="connsiteY33" fmla="*/ 625 h 1307"/>
                      <a:gd name="connsiteX34" fmla="*/ 742 w 1472"/>
                      <a:gd name="connsiteY34" fmla="*/ 670 h 1307"/>
                      <a:gd name="connsiteX0" fmla="*/ 742 w 1472"/>
                      <a:gd name="connsiteY0" fmla="*/ 670 h 1307"/>
                      <a:gd name="connsiteX1" fmla="*/ 785 w 1472"/>
                      <a:gd name="connsiteY1" fmla="*/ 596 h 1307"/>
                      <a:gd name="connsiteX2" fmla="*/ 670 w 1472"/>
                      <a:gd name="connsiteY2" fmla="*/ 500 h 1307"/>
                      <a:gd name="connsiteX3" fmla="*/ 591 w 1472"/>
                      <a:gd name="connsiteY3" fmla="*/ 370 h 1307"/>
                      <a:gd name="connsiteX4" fmla="*/ 566 w 1472"/>
                      <a:gd name="connsiteY4" fmla="*/ 321 h 1307"/>
                      <a:gd name="connsiteX5" fmla="*/ 600 w 1472"/>
                      <a:gd name="connsiteY5" fmla="*/ 262 h 1307"/>
                      <a:gd name="connsiteX6" fmla="*/ 681 w 1472"/>
                      <a:gd name="connsiteY6" fmla="*/ 338 h 1307"/>
                      <a:gd name="connsiteX7" fmla="*/ 924 w 1472"/>
                      <a:gd name="connsiteY7" fmla="*/ 647 h 1307"/>
                      <a:gd name="connsiteX8" fmla="*/ 944 w 1472"/>
                      <a:gd name="connsiteY8" fmla="*/ 542 h 1307"/>
                      <a:gd name="connsiteX9" fmla="*/ 797 w 1472"/>
                      <a:gd name="connsiteY9" fmla="*/ 414 h 1307"/>
                      <a:gd name="connsiteX10" fmla="*/ 823 w 1472"/>
                      <a:gd name="connsiteY10" fmla="*/ 304 h 1307"/>
                      <a:gd name="connsiteX11" fmla="*/ 918 w 1472"/>
                      <a:gd name="connsiteY11" fmla="*/ 270 h 1307"/>
                      <a:gd name="connsiteX12" fmla="*/ 873 w 1472"/>
                      <a:gd name="connsiteY12" fmla="*/ 178 h 1307"/>
                      <a:gd name="connsiteX13" fmla="*/ 883 w 1472"/>
                      <a:gd name="connsiteY13" fmla="*/ 122 h 1307"/>
                      <a:gd name="connsiteX14" fmla="*/ 941 w 1472"/>
                      <a:gd name="connsiteY14" fmla="*/ 148 h 1307"/>
                      <a:gd name="connsiteX15" fmla="*/ 1068 w 1472"/>
                      <a:gd name="connsiteY15" fmla="*/ 365 h 1307"/>
                      <a:gd name="connsiteX16" fmla="*/ 1205 w 1472"/>
                      <a:gd name="connsiteY16" fmla="*/ 357 h 1307"/>
                      <a:gd name="connsiteX17" fmla="*/ 1204 w 1472"/>
                      <a:gd name="connsiteY17" fmla="*/ 206 h 1307"/>
                      <a:gd name="connsiteX18" fmla="*/ 1247 w 1472"/>
                      <a:gd name="connsiteY18" fmla="*/ 134 h 1307"/>
                      <a:gd name="connsiteX19" fmla="*/ 1211 w 1472"/>
                      <a:gd name="connsiteY19" fmla="*/ 132 h 1307"/>
                      <a:gd name="connsiteX20" fmla="*/ 1231 w 1472"/>
                      <a:gd name="connsiteY20" fmla="*/ 82 h 1307"/>
                      <a:gd name="connsiteX21" fmla="*/ 1351 w 1472"/>
                      <a:gd name="connsiteY21" fmla="*/ 183 h 1307"/>
                      <a:gd name="connsiteX22" fmla="*/ 1472 w 1472"/>
                      <a:gd name="connsiteY22" fmla="*/ 0 h 1307"/>
                      <a:gd name="connsiteX23" fmla="*/ 1178 w 1472"/>
                      <a:gd name="connsiteY23" fmla="*/ 1307 h 1307"/>
                      <a:gd name="connsiteX24" fmla="*/ 128 w 1472"/>
                      <a:gd name="connsiteY24" fmla="*/ 1103 h 1307"/>
                      <a:gd name="connsiteX25" fmla="*/ 317 w 1472"/>
                      <a:gd name="connsiteY25" fmla="*/ 811 h 1307"/>
                      <a:gd name="connsiteX26" fmla="*/ 452 w 1472"/>
                      <a:gd name="connsiteY26" fmla="*/ 720 h 1307"/>
                      <a:gd name="connsiteX27" fmla="*/ 473 w 1472"/>
                      <a:gd name="connsiteY27" fmla="*/ 721 h 1307"/>
                      <a:gd name="connsiteX28" fmla="*/ 364 w 1472"/>
                      <a:gd name="connsiteY28" fmla="*/ 475 h 1307"/>
                      <a:gd name="connsiteX29" fmla="*/ 471 w 1472"/>
                      <a:gd name="connsiteY29" fmla="*/ 597 h 1307"/>
                      <a:gd name="connsiteX30" fmla="*/ 571 w 1472"/>
                      <a:gd name="connsiteY30" fmla="*/ 695 h 1307"/>
                      <a:gd name="connsiteX31" fmla="*/ 554 w 1472"/>
                      <a:gd name="connsiteY31" fmla="*/ 577 h 1307"/>
                      <a:gd name="connsiteX32" fmla="*/ 643 w 1472"/>
                      <a:gd name="connsiteY32" fmla="*/ 570 h 1307"/>
                      <a:gd name="connsiteX33" fmla="*/ 669 w 1472"/>
                      <a:gd name="connsiteY33" fmla="*/ 625 h 1307"/>
                      <a:gd name="connsiteX34" fmla="*/ 742 w 1472"/>
                      <a:gd name="connsiteY34" fmla="*/ 670 h 1307"/>
                      <a:gd name="connsiteX0" fmla="*/ 766 w 1496"/>
                      <a:gd name="connsiteY0" fmla="*/ 670 h 1307"/>
                      <a:gd name="connsiteX1" fmla="*/ 809 w 1496"/>
                      <a:gd name="connsiteY1" fmla="*/ 596 h 1307"/>
                      <a:gd name="connsiteX2" fmla="*/ 694 w 1496"/>
                      <a:gd name="connsiteY2" fmla="*/ 500 h 1307"/>
                      <a:gd name="connsiteX3" fmla="*/ 615 w 1496"/>
                      <a:gd name="connsiteY3" fmla="*/ 370 h 1307"/>
                      <a:gd name="connsiteX4" fmla="*/ 590 w 1496"/>
                      <a:gd name="connsiteY4" fmla="*/ 321 h 1307"/>
                      <a:gd name="connsiteX5" fmla="*/ 624 w 1496"/>
                      <a:gd name="connsiteY5" fmla="*/ 262 h 1307"/>
                      <a:gd name="connsiteX6" fmla="*/ 705 w 1496"/>
                      <a:gd name="connsiteY6" fmla="*/ 338 h 1307"/>
                      <a:gd name="connsiteX7" fmla="*/ 948 w 1496"/>
                      <a:gd name="connsiteY7" fmla="*/ 647 h 1307"/>
                      <a:gd name="connsiteX8" fmla="*/ 968 w 1496"/>
                      <a:gd name="connsiteY8" fmla="*/ 542 h 1307"/>
                      <a:gd name="connsiteX9" fmla="*/ 821 w 1496"/>
                      <a:gd name="connsiteY9" fmla="*/ 414 h 1307"/>
                      <a:gd name="connsiteX10" fmla="*/ 847 w 1496"/>
                      <a:gd name="connsiteY10" fmla="*/ 304 h 1307"/>
                      <a:gd name="connsiteX11" fmla="*/ 942 w 1496"/>
                      <a:gd name="connsiteY11" fmla="*/ 270 h 1307"/>
                      <a:gd name="connsiteX12" fmla="*/ 897 w 1496"/>
                      <a:gd name="connsiteY12" fmla="*/ 178 h 1307"/>
                      <a:gd name="connsiteX13" fmla="*/ 907 w 1496"/>
                      <a:gd name="connsiteY13" fmla="*/ 122 h 1307"/>
                      <a:gd name="connsiteX14" fmla="*/ 965 w 1496"/>
                      <a:gd name="connsiteY14" fmla="*/ 148 h 1307"/>
                      <a:gd name="connsiteX15" fmla="*/ 1092 w 1496"/>
                      <a:gd name="connsiteY15" fmla="*/ 365 h 1307"/>
                      <a:gd name="connsiteX16" fmla="*/ 1229 w 1496"/>
                      <a:gd name="connsiteY16" fmla="*/ 357 h 1307"/>
                      <a:gd name="connsiteX17" fmla="*/ 1228 w 1496"/>
                      <a:gd name="connsiteY17" fmla="*/ 206 h 1307"/>
                      <a:gd name="connsiteX18" fmla="*/ 1271 w 1496"/>
                      <a:gd name="connsiteY18" fmla="*/ 134 h 1307"/>
                      <a:gd name="connsiteX19" fmla="*/ 1235 w 1496"/>
                      <a:gd name="connsiteY19" fmla="*/ 132 h 1307"/>
                      <a:gd name="connsiteX20" fmla="*/ 1255 w 1496"/>
                      <a:gd name="connsiteY20" fmla="*/ 82 h 1307"/>
                      <a:gd name="connsiteX21" fmla="*/ 1375 w 1496"/>
                      <a:gd name="connsiteY21" fmla="*/ 183 h 1307"/>
                      <a:gd name="connsiteX22" fmla="*/ 1496 w 1496"/>
                      <a:gd name="connsiteY22" fmla="*/ 0 h 1307"/>
                      <a:gd name="connsiteX23" fmla="*/ 1202 w 1496"/>
                      <a:gd name="connsiteY23" fmla="*/ 1307 h 1307"/>
                      <a:gd name="connsiteX24" fmla="*/ 152 w 1496"/>
                      <a:gd name="connsiteY24" fmla="*/ 1103 h 1307"/>
                      <a:gd name="connsiteX25" fmla="*/ 411 w 1496"/>
                      <a:gd name="connsiteY25" fmla="*/ 825 h 1307"/>
                      <a:gd name="connsiteX26" fmla="*/ 341 w 1496"/>
                      <a:gd name="connsiteY26" fmla="*/ 811 h 1307"/>
                      <a:gd name="connsiteX27" fmla="*/ 476 w 1496"/>
                      <a:gd name="connsiteY27" fmla="*/ 720 h 1307"/>
                      <a:gd name="connsiteX28" fmla="*/ 497 w 1496"/>
                      <a:gd name="connsiteY28" fmla="*/ 721 h 1307"/>
                      <a:gd name="connsiteX29" fmla="*/ 388 w 1496"/>
                      <a:gd name="connsiteY29" fmla="*/ 475 h 1307"/>
                      <a:gd name="connsiteX30" fmla="*/ 495 w 1496"/>
                      <a:gd name="connsiteY30" fmla="*/ 597 h 1307"/>
                      <a:gd name="connsiteX31" fmla="*/ 595 w 1496"/>
                      <a:gd name="connsiteY31" fmla="*/ 695 h 1307"/>
                      <a:gd name="connsiteX32" fmla="*/ 578 w 1496"/>
                      <a:gd name="connsiteY32" fmla="*/ 577 h 1307"/>
                      <a:gd name="connsiteX33" fmla="*/ 667 w 1496"/>
                      <a:gd name="connsiteY33" fmla="*/ 570 h 1307"/>
                      <a:gd name="connsiteX34" fmla="*/ 693 w 1496"/>
                      <a:gd name="connsiteY34" fmla="*/ 625 h 1307"/>
                      <a:gd name="connsiteX35" fmla="*/ 766 w 1496"/>
                      <a:gd name="connsiteY35" fmla="*/ 670 h 1307"/>
                      <a:gd name="connsiteX0" fmla="*/ 766 w 1496"/>
                      <a:gd name="connsiteY0" fmla="*/ 670 h 1307"/>
                      <a:gd name="connsiteX1" fmla="*/ 809 w 1496"/>
                      <a:gd name="connsiteY1" fmla="*/ 596 h 1307"/>
                      <a:gd name="connsiteX2" fmla="*/ 694 w 1496"/>
                      <a:gd name="connsiteY2" fmla="*/ 500 h 1307"/>
                      <a:gd name="connsiteX3" fmla="*/ 615 w 1496"/>
                      <a:gd name="connsiteY3" fmla="*/ 370 h 1307"/>
                      <a:gd name="connsiteX4" fmla="*/ 590 w 1496"/>
                      <a:gd name="connsiteY4" fmla="*/ 321 h 1307"/>
                      <a:gd name="connsiteX5" fmla="*/ 624 w 1496"/>
                      <a:gd name="connsiteY5" fmla="*/ 262 h 1307"/>
                      <a:gd name="connsiteX6" fmla="*/ 705 w 1496"/>
                      <a:gd name="connsiteY6" fmla="*/ 338 h 1307"/>
                      <a:gd name="connsiteX7" fmla="*/ 948 w 1496"/>
                      <a:gd name="connsiteY7" fmla="*/ 647 h 1307"/>
                      <a:gd name="connsiteX8" fmla="*/ 968 w 1496"/>
                      <a:gd name="connsiteY8" fmla="*/ 542 h 1307"/>
                      <a:gd name="connsiteX9" fmla="*/ 821 w 1496"/>
                      <a:gd name="connsiteY9" fmla="*/ 414 h 1307"/>
                      <a:gd name="connsiteX10" fmla="*/ 847 w 1496"/>
                      <a:gd name="connsiteY10" fmla="*/ 304 h 1307"/>
                      <a:gd name="connsiteX11" fmla="*/ 942 w 1496"/>
                      <a:gd name="connsiteY11" fmla="*/ 270 h 1307"/>
                      <a:gd name="connsiteX12" fmla="*/ 897 w 1496"/>
                      <a:gd name="connsiteY12" fmla="*/ 178 h 1307"/>
                      <a:gd name="connsiteX13" fmla="*/ 907 w 1496"/>
                      <a:gd name="connsiteY13" fmla="*/ 122 h 1307"/>
                      <a:gd name="connsiteX14" fmla="*/ 965 w 1496"/>
                      <a:gd name="connsiteY14" fmla="*/ 148 h 1307"/>
                      <a:gd name="connsiteX15" fmla="*/ 1092 w 1496"/>
                      <a:gd name="connsiteY15" fmla="*/ 365 h 1307"/>
                      <a:gd name="connsiteX16" fmla="*/ 1229 w 1496"/>
                      <a:gd name="connsiteY16" fmla="*/ 357 h 1307"/>
                      <a:gd name="connsiteX17" fmla="*/ 1228 w 1496"/>
                      <a:gd name="connsiteY17" fmla="*/ 206 h 1307"/>
                      <a:gd name="connsiteX18" fmla="*/ 1271 w 1496"/>
                      <a:gd name="connsiteY18" fmla="*/ 134 h 1307"/>
                      <a:gd name="connsiteX19" fmla="*/ 1235 w 1496"/>
                      <a:gd name="connsiteY19" fmla="*/ 132 h 1307"/>
                      <a:gd name="connsiteX20" fmla="*/ 1255 w 1496"/>
                      <a:gd name="connsiteY20" fmla="*/ 82 h 1307"/>
                      <a:gd name="connsiteX21" fmla="*/ 1375 w 1496"/>
                      <a:gd name="connsiteY21" fmla="*/ 183 h 1307"/>
                      <a:gd name="connsiteX22" fmla="*/ 1496 w 1496"/>
                      <a:gd name="connsiteY22" fmla="*/ 0 h 1307"/>
                      <a:gd name="connsiteX23" fmla="*/ 1202 w 1496"/>
                      <a:gd name="connsiteY23" fmla="*/ 1307 h 1307"/>
                      <a:gd name="connsiteX24" fmla="*/ 152 w 1496"/>
                      <a:gd name="connsiteY24" fmla="*/ 1103 h 1307"/>
                      <a:gd name="connsiteX25" fmla="*/ 411 w 1496"/>
                      <a:gd name="connsiteY25" fmla="*/ 825 h 1307"/>
                      <a:gd name="connsiteX26" fmla="*/ 341 w 1496"/>
                      <a:gd name="connsiteY26" fmla="*/ 811 h 1307"/>
                      <a:gd name="connsiteX27" fmla="*/ 476 w 1496"/>
                      <a:gd name="connsiteY27" fmla="*/ 720 h 1307"/>
                      <a:gd name="connsiteX28" fmla="*/ 497 w 1496"/>
                      <a:gd name="connsiteY28" fmla="*/ 721 h 1307"/>
                      <a:gd name="connsiteX29" fmla="*/ 388 w 1496"/>
                      <a:gd name="connsiteY29" fmla="*/ 475 h 1307"/>
                      <a:gd name="connsiteX30" fmla="*/ 495 w 1496"/>
                      <a:gd name="connsiteY30" fmla="*/ 597 h 1307"/>
                      <a:gd name="connsiteX31" fmla="*/ 595 w 1496"/>
                      <a:gd name="connsiteY31" fmla="*/ 695 h 1307"/>
                      <a:gd name="connsiteX32" fmla="*/ 578 w 1496"/>
                      <a:gd name="connsiteY32" fmla="*/ 577 h 1307"/>
                      <a:gd name="connsiteX33" fmla="*/ 667 w 1496"/>
                      <a:gd name="connsiteY33" fmla="*/ 570 h 1307"/>
                      <a:gd name="connsiteX34" fmla="*/ 693 w 1496"/>
                      <a:gd name="connsiteY34" fmla="*/ 625 h 1307"/>
                      <a:gd name="connsiteX35" fmla="*/ 766 w 1496"/>
                      <a:gd name="connsiteY35" fmla="*/ 670 h 1307"/>
                      <a:gd name="connsiteX0" fmla="*/ 766 w 1496"/>
                      <a:gd name="connsiteY0" fmla="*/ 670 h 1307"/>
                      <a:gd name="connsiteX1" fmla="*/ 809 w 1496"/>
                      <a:gd name="connsiteY1" fmla="*/ 596 h 1307"/>
                      <a:gd name="connsiteX2" fmla="*/ 694 w 1496"/>
                      <a:gd name="connsiteY2" fmla="*/ 500 h 1307"/>
                      <a:gd name="connsiteX3" fmla="*/ 615 w 1496"/>
                      <a:gd name="connsiteY3" fmla="*/ 370 h 1307"/>
                      <a:gd name="connsiteX4" fmla="*/ 590 w 1496"/>
                      <a:gd name="connsiteY4" fmla="*/ 321 h 1307"/>
                      <a:gd name="connsiteX5" fmla="*/ 624 w 1496"/>
                      <a:gd name="connsiteY5" fmla="*/ 262 h 1307"/>
                      <a:gd name="connsiteX6" fmla="*/ 705 w 1496"/>
                      <a:gd name="connsiteY6" fmla="*/ 338 h 1307"/>
                      <a:gd name="connsiteX7" fmla="*/ 948 w 1496"/>
                      <a:gd name="connsiteY7" fmla="*/ 647 h 1307"/>
                      <a:gd name="connsiteX8" fmla="*/ 968 w 1496"/>
                      <a:gd name="connsiteY8" fmla="*/ 542 h 1307"/>
                      <a:gd name="connsiteX9" fmla="*/ 821 w 1496"/>
                      <a:gd name="connsiteY9" fmla="*/ 414 h 1307"/>
                      <a:gd name="connsiteX10" fmla="*/ 847 w 1496"/>
                      <a:gd name="connsiteY10" fmla="*/ 304 h 1307"/>
                      <a:gd name="connsiteX11" fmla="*/ 942 w 1496"/>
                      <a:gd name="connsiteY11" fmla="*/ 270 h 1307"/>
                      <a:gd name="connsiteX12" fmla="*/ 897 w 1496"/>
                      <a:gd name="connsiteY12" fmla="*/ 178 h 1307"/>
                      <a:gd name="connsiteX13" fmla="*/ 907 w 1496"/>
                      <a:gd name="connsiteY13" fmla="*/ 122 h 1307"/>
                      <a:gd name="connsiteX14" fmla="*/ 965 w 1496"/>
                      <a:gd name="connsiteY14" fmla="*/ 148 h 1307"/>
                      <a:gd name="connsiteX15" fmla="*/ 1092 w 1496"/>
                      <a:gd name="connsiteY15" fmla="*/ 365 h 1307"/>
                      <a:gd name="connsiteX16" fmla="*/ 1229 w 1496"/>
                      <a:gd name="connsiteY16" fmla="*/ 357 h 1307"/>
                      <a:gd name="connsiteX17" fmla="*/ 1228 w 1496"/>
                      <a:gd name="connsiteY17" fmla="*/ 206 h 1307"/>
                      <a:gd name="connsiteX18" fmla="*/ 1271 w 1496"/>
                      <a:gd name="connsiteY18" fmla="*/ 134 h 1307"/>
                      <a:gd name="connsiteX19" fmla="*/ 1235 w 1496"/>
                      <a:gd name="connsiteY19" fmla="*/ 132 h 1307"/>
                      <a:gd name="connsiteX20" fmla="*/ 1255 w 1496"/>
                      <a:gd name="connsiteY20" fmla="*/ 82 h 1307"/>
                      <a:gd name="connsiteX21" fmla="*/ 1375 w 1496"/>
                      <a:gd name="connsiteY21" fmla="*/ 183 h 1307"/>
                      <a:gd name="connsiteX22" fmla="*/ 1496 w 1496"/>
                      <a:gd name="connsiteY22" fmla="*/ 0 h 1307"/>
                      <a:gd name="connsiteX23" fmla="*/ 1202 w 1496"/>
                      <a:gd name="connsiteY23" fmla="*/ 1307 h 1307"/>
                      <a:gd name="connsiteX24" fmla="*/ 152 w 1496"/>
                      <a:gd name="connsiteY24" fmla="*/ 1103 h 1307"/>
                      <a:gd name="connsiteX25" fmla="*/ 411 w 1496"/>
                      <a:gd name="connsiteY25" fmla="*/ 825 h 1307"/>
                      <a:gd name="connsiteX26" fmla="*/ 341 w 1496"/>
                      <a:gd name="connsiteY26" fmla="*/ 811 h 1307"/>
                      <a:gd name="connsiteX27" fmla="*/ 476 w 1496"/>
                      <a:gd name="connsiteY27" fmla="*/ 720 h 1307"/>
                      <a:gd name="connsiteX28" fmla="*/ 497 w 1496"/>
                      <a:gd name="connsiteY28" fmla="*/ 721 h 1307"/>
                      <a:gd name="connsiteX29" fmla="*/ 388 w 1496"/>
                      <a:gd name="connsiteY29" fmla="*/ 475 h 1307"/>
                      <a:gd name="connsiteX30" fmla="*/ 495 w 1496"/>
                      <a:gd name="connsiteY30" fmla="*/ 597 h 1307"/>
                      <a:gd name="connsiteX31" fmla="*/ 595 w 1496"/>
                      <a:gd name="connsiteY31" fmla="*/ 695 h 1307"/>
                      <a:gd name="connsiteX32" fmla="*/ 578 w 1496"/>
                      <a:gd name="connsiteY32" fmla="*/ 577 h 1307"/>
                      <a:gd name="connsiteX33" fmla="*/ 667 w 1496"/>
                      <a:gd name="connsiteY33" fmla="*/ 570 h 1307"/>
                      <a:gd name="connsiteX34" fmla="*/ 693 w 1496"/>
                      <a:gd name="connsiteY34" fmla="*/ 625 h 1307"/>
                      <a:gd name="connsiteX35" fmla="*/ 766 w 1496"/>
                      <a:gd name="connsiteY35" fmla="*/ 670 h 1307"/>
                      <a:gd name="connsiteX0" fmla="*/ 766 w 1496"/>
                      <a:gd name="connsiteY0" fmla="*/ 670 h 1307"/>
                      <a:gd name="connsiteX1" fmla="*/ 809 w 1496"/>
                      <a:gd name="connsiteY1" fmla="*/ 596 h 1307"/>
                      <a:gd name="connsiteX2" fmla="*/ 694 w 1496"/>
                      <a:gd name="connsiteY2" fmla="*/ 500 h 1307"/>
                      <a:gd name="connsiteX3" fmla="*/ 615 w 1496"/>
                      <a:gd name="connsiteY3" fmla="*/ 370 h 1307"/>
                      <a:gd name="connsiteX4" fmla="*/ 590 w 1496"/>
                      <a:gd name="connsiteY4" fmla="*/ 321 h 1307"/>
                      <a:gd name="connsiteX5" fmla="*/ 624 w 1496"/>
                      <a:gd name="connsiteY5" fmla="*/ 262 h 1307"/>
                      <a:gd name="connsiteX6" fmla="*/ 705 w 1496"/>
                      <a:gd name="connsiteY6" fmla="*/ 338 h 1307"/>
                      <a:gd name="connsiteX7" fmla="*/ 948 w 1496"/>
                      <a:gd name="connsiteY7" fmla="*/ 647 h 1307"/>
                      <a:gd name="connsiteX8" fmla="*/ 968 w 1496"/>
                      <a:gd name="connsiteY8" fmla="*/ 542 h 1307"/>
                      <a:gd name="connsiteX9" fmla="*/ 821 w 1496"/>
                      <a:gd name="connsiteY9" fmla="*/ 414 h 1307"/>
                      <a:gd name="connsiteX10" fmla="*/ 847 w 1496"/>
                      <a:gd name="connsiteY10" fmla="*/ 304 h 1307"/>
                      <a:gd name="connsiteX11" fmla="*/ 942 w 1496"/>
                      <a:gd name="connsiteY11" fmla="*/ 270 h 1307"/>
                      <a:gd name="connsiteX12" fmla="*/ 897 w 1496"/>
                      <a:gd name="connsiteY12" fmla="*/ 178 h 1307"/>
                      <a:gd name="connsiteX13" fmla="*/ 907 w 1496"/>
                      <a:gd name="connsiteY13" fmla="*/ 122 h 1307"/>
                      <a:gd name="connsiteX14" fmla="*/ 965 w 1496"/>
                      <a:gd name="connsiteY14" fmla="*/ 148 h 1307"/>
                      <a:gd name="connsiteX15" fmla="*/ 1092 w 1496"/>
                      <a:gd name="connsiteY15" fmla="*/ 365 h 1307"/>
                      <a:gd name="connsiteX16" fmla="*/ 1229 w 1496"/>
                      <a:gd name="connsiteY16" fmla="*/ 357 h 1307"/>
                      <a:gd name="connsiteX17" fmla="*/ 1228 w 1496"/>
                      <a:gd name="connsiteY17" fmla="*/ 206 h 1307"/>
                      <a:gd name="connsiteX18" fmla="*/ 1271 w 1496"/>
                      <a:gd name="connsiteY18" fmla="*/ 134 h 1307"/>
                      <a:gd name="connsiteX19" fmla="*/ 1235 w 1496"/>
                      <a:gd name="connsiteY19" fmla="*/ 132 h 1307"/>
                      <a:gd name="connsiteX20" fmla="*/ 1255 w 1496"/>
                      <a:gd name="connsiteY20" fmla="*/ 82 h 1307"/>
                      <a:gd name="connsiteX21" fmla="*/ 1375 w 1496"/>
                      <a:gd name="connsiteY21" fmla="*/ 183 h 1307"/>
                      <a:gd name="connsiteX22" fmla="*/ 1496 w 1496"/>
                      <a:gd name="connsiteY22" fmla="*/ 0 h 1307"/>
                      <a:gd name="connsiteX23" fmla="*/ 1202 w 1496"/>
                      <a:gd name="connsiteY23" fmla="*/ 1307 h 1307"/>
                      <a:gd name="connsiteX24" fmla="*/ 152 w 1496"/>
                      <a:gd name="connsiteY24" fmla="*/ 1103 h 1307"/>
                      <a:gd name="connsiteX25" fmla="*/ 411 w 1496"/>
                      <a:gd name="connsiteY25" fmla="*/ 825 h 1307"/>
                      <a:gd name="connsiteX26" fmla="*/ 341 w 1496"/>
                      <a:gd name="connsiteY26" fmla="*/ 811 h 1307"/>
                      <a:gd name="connsiteX27" fmla="*/ 476 w 1496"/>
                      <a:gd name="connsiteY27" fmla="*/ 720 h 1307"/>
                      <a:gd name="connsiteX28" fmla="*/ 497 w 1496"/>
                      <a:gd name="connsiteY28" fmla="*/ 721 h 1307"/>
                      <a:gd name="connsiteX29" fmla="*/ 388 w 1496"/>
                      <a:gd name="connsiteY29" fmla="*/ 475 h 1307"/>
                      <a:gd name="connsiteX30" fmla="*/ 495 w 1496"/>
                      <a:gd name="connsiteY30" fmla="*/ 597 h 1307"/>
                      <a:gd name="connsiteX31" fmla="*/ 595 w 1496"/>
                      <a:gd name="connsiteY31" fmla="*/ 695 h 1307"/>
                      <a:gd name="connsiteX32" fmla="*/ 578 w 1496"/>
                      <a:gd name="connsiteY32" fmla="*/ 577 h 1307"/>
                      <a:gd name="connsiteX33" fmla="*/ 667 w 1496"/>
                      <a:gd name="connsiteY33" fmla="*/ 570 h 1307"/>
                      <a:gd name="connsiteX34" fmla="*/ 693 w 1496"/>
                      <a:gd name="connsiteY34" fmla="*/ 625 h 1307"/>
                      <a:gd name="connsiteX35" fmla="*/ 766 w 1496"/>
                      <a:gd name="connsiteY35" fmla="*/ 670 h 1307"/>
                      <a:gd name="connsiteX0" fmla="*/ 766 w 1496"/>
                      <a:gd name="connsiteY0" fmla="*/ 670 h 1307"/>
                      <a:gd name="connsiteX1" fmla="*/ 809 w 1496"/>
                      <a:gd name="connsiteY1" fmla="*/ 596 h 1307"/>
                      <a:gd name="connsiteX2" fmla="*/ 694 w 1496"/>
                      <a:gd name="connsiteY2" fmla="*/ 500 h 1307"/>
                      <a:gd name="connsiteX3" fmla="*/ 615 w 1496"/>
                      <a:gd name="connsiteY3" fmla="*/ 370 h 1307"/>
                      <a:gd name="connsiteX4" fmla="*/ 590 w 1496"/>
                      <a:gd name="connsiteY4" fmla="*/ 321 h 1307"/>
                      <a:gd name="connsiteX5" fmla="*/ 624 w 1496"/>
                      <a:gd name="connsiteY5" fmla="*/ 262 h 1307"/>
                      <a:gd name="connsiteX6" fmla="*/ 705 w 1496"/>
                      <a:gd name="connsiteY6" fmla="*/ 338 h 1307"/>
                      <a:gd name="connsiteX7" fmla="*/ 948 w 1496"/>
                      <a:gd name="connsiteY7" fmla="*/ 647 h 1307"/>
                      <a:gd name="connsiteX8" fmla="*/ 968 w 1496"/>
                      <a:gd name="connsiteY8" fmla="*/ 542 h 1307"/>
                      <a:gd name="connsiteX9" fmla="*/ 821 w 1496"/>
                      <a:gd name="connsiteY9" fmla="*/ 414 h 1307"/>
                      <a:gd name="connsiteX10" fmla="*/ 847 w 1496"/>
                      <a:gd name="connsiteY10" fmla="*/ 304 h 1307"/>
                      <a:gd name="connsiteX11" fmla="*/ 942 w 1496"/>
                      <a:gd name="connsiteY11" fmla="*/ 270 h 1307"/>
                      <a:gd name="connsiteX12" fmla="*/ 897 w 1496"/>
                      <a:gd name="connsiteY12" fmla="*/ 178 h 1307"/>
                      <a:gd name="connsiteX13" fmla="*/ 907 w 1496"/>
                      <a:gd name="connsiteY13" fmla="*/ 122 h 1307"/>
                      <a:gd name="connsiteX14" fmla="*/ 965 w 1496"/>
                      <a:gd name="connsiteY14" fmla="*/ 148 h 1307"/>
                      <a:gd name="connsiteX15" fmla="*/ 1092 w 1496"/>
                      <a:gd name="connsiteY15" fmla="*/ 365 h 1307"/>
                      <a:gd name="connsiteX16" fmla="*/ 1229 w 1496"/>
                      <a:gd name="connsiteY16" fmla="*/ 357 h 1307"/>
                      <a:gd name="connsiteX17" fmla="*/ 1228 w 1496"/>
                      <a:gd name="connsiteY17" fmla="*/ 206 h 1307"/>
                      <a:gd name="connsiteX18" fmla="*/ 1271 w 1496"/>
                      <a:gd name="connsiteY18" fmla="*/ 134 h 1307"/>
                      <a:gd name="connsiteX19" fmla="*/ 1235 w 1496"/>
                      <a:gd name="connsiteY19" fmla="*/ 132 h 1307"/>
                      <a:gd name="connsiteX20" fmla="*/ 1255 w 1496"/>
                      <a:gd name="connsiteY20" fmla="*/ 82 h 1307"/>
                      <a:gd name="connsiteX21" fmla="*/ 1375 w 1496"/>
                      <a:gd name="connsiteY21" fmla="*/ 183 h 1307"/>
                      <a:gd name="connsiteX22" fmla="*/ 1496 w 1496"/>
                      <a:gd name="connsiteY22" fmla="*/ 0 h 1307"/>
                      <a:gd name="connsiteX23" fmla="*/ 1202 w 1496"/>
                      <a:gd name="connsiteY23" fmla="*/ 1307 h 1307"/>
                      <a:gd name="connsiteX24" fmla="*/ 152 w 1496"/>
                      <a:gd name="connsiteY24" fmla="*/ 1103 h 1307"/>
                      <a:gd name="connsiteX25" fmla="*/ 411 w 1496"/>
                      <a:gd name="connsiteY25" fmla="*/ 825 h 1307"/>
                      <a:gd name="connsiteX26" fmla="*/ 341 w 1496"/>
                      <a:gd name="connsiteY26" fmla="*/ 811 h 1307"/>
                      <a:gd name="connsiteX27" fmla="*/ 476 w 1496"/>
                      <a:gd name="connsiteY27" fmla="*/ 720 h 1307"/>
                      <a:gd name="connsiteX28" fmla="*/ 497 w 1496"/>
                      <a:gd name="connsiteY28" fmla="*/ 721 h 1307"/>
                      <a:gd name="connsiteX29" fmla="*/ 388 w 1496"/>
                      <a:gd name="connsiteY29" fmla="*/ 475 h 1307"/>
                      <a:gd name="connsiteX30" fmla="*/ 495 w 1496"/>
                      <a:gd name="connsiteY30" fmla="*/ 597 h 1307"/>
                      <a:gd name="connsiteX31" fmla="*/ 595 w 1496"/>
                      <a:gd name="connsiteY31" fmla="*/ 695 h 1307"/>
                      <a:gd name="connsiteX32" fmla="*/ 578 w 1496"/>
                      <a:gd name="connsiteY32" fmla="*/ 577 h 1307"/>
                      <a:gd name="connsiteX33" fmla="*/ 667 w 1496"/>
                      <a:gd name="connsiteY33" fmla="*/ 570 h 1307"/>
                      <a:gd name="connsiteX34" fmla="*/ 693 w 1496"/>
                      <a:gd name="connsiteY34" fmla="*/ 625 h 1307"/>
                      <a:gd name="connsiteX35" fmla="*/ 766 w 1496"/>
                      <a:gd name="connsiteY35" fmla="*/ 670 h 1307"/>
                      <a:gd name="connsiteX0" fmla="*/ 766 w 1496"/>
                      <a:gd name="connsiteY0" fmla="*/ 670 h 1307"/>
                      <a:gd name="connsiteX1" fmla="*/ 809 w 1496"/>
                      <a:gd name="connsiteY1" fmla="*/ 596 h 1307"/>
                      <a:gd name="connsiteX2" fmla="*/ 694 w 1496"/>
                      <a:gd name="connsiteY2" fmla="*/ 500 h 1307"/>
                      <a:gd name="connsiteX3" fmla="*/ 615 w 1496"/>
                      <a:gd name="connsiteY3" fmla="*/ 370 h 1307"/>
                      <a:gd name="connsiteX4" fmla="*/ 590 w 1496"/>
                      <a:gd name="connsiteY4" fmla="*/ 321 h 1307"/>
                      <a:gd name="connsiteX5" fmla="*/ 624 w 1496"/>
                      <a:gd name="connsiteY5" fmla="*/ 262 h 1307"/>
                      <a:gd name="connsiteX6" fmla="*/ 705 w 1496"/>
                      <a:gd name="connsiteY6" fmla="*/ 338 h 1307"/>
                      <a:gd name="connsiteX7" fmla="*/ 948 w 1496"/>
                      <a:gd name="connsiteY7" fmla="*/ 647 h 1307"/>
                      <a:gd name="connsiteX8" fmla="*/ 968 w 1496"/>
                      <a:gd name="connsiteY8" fmla="*/ 542 h 1307"/>
                      <a:gd name="connsiteX9" fmla="*/ 821 w 1496"/>
                      <a:gd name="connsiteY9" fmla="*/ 414 h 1307"/>
                      <a:gd name="connsiteX10" fmla="*/ 847 w 1496"/>
                      <a:gd name="connsiteY10" fmla="*/ 304 h 1307"/>
                      <a:gd name="connsiteX11" fmla="*/ 942 w 1496"/>
                      <a:gd name="connsiteY11" fmla="*/ 270 h 1307"/>
                      <a:gd name="connsiteX12" fmla="*/ 897 w 1496"/>
                      <a:gd name="connsiteY12" fmla="*/ 178 h 1307"/>
                      <a:gd name="connsiteX13" fmla="*/ 907 w 1496"/>
                      <a:gd name="connsiteY13" fmla="*/ 122 h 1307"/>
                      <a:gd name="connsiteX14" fmla="*/ 965 w 1496"/>
                      <a:gd name="connsiteY14" fmla="*/ 148 h 1307"/>
                      <a:gd name="connsiteX15" fmla="*/ 1092 w 1496"/>
                      <a:gd name="connsiteY15" fmla="*/ 365 h 1307"/>
                      <a:gd name="connsiteX16" fmla="*/ 1229 w 1496"/>
                      <a:gd name="connsiteY16" fmla="*/ 357 h 1307"/>
                      <a:gd name="connsiteX17" fmla="*/ 1228 w 1496"/>
                      <a:gd name="connsiteY17" fmla="*/ 206 h 1307"/>
                      <a:gd name="connsiteX18" fmla="*/ 1271 w 1496"/>
                      <a:gd name="connsiteY18" fmla="*/ 134 h 1307"/>
                      <a:gd name="connsiteX19" fmla="*/ 1235 w 1496"/>
                      <a:gd name="connsiteY19" fmla="*/ 132 h 1307"/>
                      <a:gd name="connsiteX20" fmla="*/ 1255 w 1496"/>
                      <a:gd name="connsiteY20" fmla="*/ 82 h 1307"/>
                      <a:gd name="connsiteX21" fmla="*/ 1375 w 1496"/>
                      <a:gd name="connsiteY21" fmla="*/ 183 h 1307"/>
                      <a:gd name="connsiteX22" fmla="*/ 1496 w 1496"/>
                      <a:gd name="connsiteY22" fmla="*/ 0 h 1307"/>
                      <a:gd name="connsiteX23" fmla="*/ 1202 w 1496"/>
                      <a:gd name="connsiteY23" fmla="*/ 1307 h 1307"/>
                      <a:gd name="connsiteX24" fmla="*/ 152 w 1496"/>
                      <a:gd name="connsiteY24" fmla="*/ 1103 h 1307"/>
                      <a:gd name="connsiteX25" fmla="*/ 411 w 1496"/>
                      <a:gd name="connsiteY25" fmla="*/ 825 h 1307"/>
                      <a:gd name="connsiteX26" fmla="*/ 341 w 1496"/>
                      <a:gd name="connsiteY26" fmla="*/ 811 h 1307"/>
                      <a:gd name="connsiteX27" fmla="*/ 476 w 1496"/>
                      <a:gd name="connsiteY27" fmla="*/ 720 h 1307"/>
                      <a:gd name="connsiteX28" fmla="*/ 497 w 1496"/>
                      <a:gd name="connsiteY28" fmla="*/ 721 h 1307"/>
                      <a:gd name="connsiteX29" fmla="*/ 388 w 1496"/>
                      <a:gd name="connsiteY29" fmla="*/ 475 h 1307"/>
                      <a:gd name="connsiteX30" fmla="*/ 495 w 1496"/>
                      <a:gd name="connsiteY30" fmla="*/ 597 h 1307"/>
                      <a:gd name="connsiteX31" fmla="*/ 595 w 1496"/>
                      <a:gd name="connsiteY31" fmla="*/ 695 h 1307"/>
                      <a:gd name="connsiteX32" fmla="*/ 578 w 1496"/>
                      <a:gd name="connsiteY32" fmla="*/ 577 h 1307"/>
                      <a:gd name="connsiteX33" fmla="*/ 667 w 1496"/>
                      <a:gd name="connsiteY33" fmla="*/ 570 h 1307"/>
                      <a:gd name="connsiteX34" fmla="*/ 693 w 1496"/>
                      <a:gd name="connsiteY34" fmla="*/ 625 h 1307"/>
                      <a:gd name="connsiteX35" fmla="*/ 766 w 1496"/>
                      <a:gd name="connsiteY35" fmla="*/ 670 h 1307"/>
                      <a:gd name="connsiteX0" fmla="*/ 766 w 1496"/>
                      <a:gd name="connsiteY0" fmla="*/ 670 h 1307"/>
                      <a:gd name="connsiteX1" fmla="*/ 809 w 1496"/>
                      <a:gd name="connsiteY1" fmla="*/ 596 h 1307"/>
                      <a:gd name="connsiteX2" fmla="*/ 694 w 1496"/>
                      <a:gd name="connsiteY2" fmla="*/ 500 h 1307"/>
                      <a:gd name="connsiteX3" fmla="*/ 615 w 1496"/>
                      <a:gd name="connsiteY3" fmla="*/ 370 h 1307"/>
                      <a:gd name="connsiteX4" fmla="*/ 590 w 1496"/>
                      <a:gd name="connsiteY4" fmla="*/ 321 h 1307"/>
                      <a:gd name="connsiteX5" fmla="*/ 624 w 1496"/>
                      <a:gd name="connsiteY5" fmla="*/ 262 h 1307"/>
                      <a:gd name="connsiteX6" fmla="*/ 705 w 1496"/>
                      <a:gd name="connsiteY6" fmla="*/ 338 h 1307"/>
                      <a:gd name="connsiteX7" fmla="*/ 948 w 1496"/>
                      <a:gd name="connsiteY7" fmla="*/ 647 h 1307"/>
                      <a:gd name="connsiteX8" fmla="*/ 968 w 1496"/>
                      <a:gd name="connsiteY8" fmla="*/ 542 h 1307"/>
                      <a:gd name="connsiteX9" fmla="*/ 821 w 1496"/>
                      <a:gd name="connsiteY9" fmla="*/ 414 h 1307"/>
                      <a:gd name="connsiteX10" fmla="*/ 847 w 1496"/>
                      <a:gd name="connsiteY10" fmla="*/ 304 h 1307"/>
                      <a:gd name="connsiteX11" fmla="*/ 942 w 1496"/>
                      <a:gd name="connsiteY11" fmla="*/ 270 h 1307"/>
                      <a:gd name="connsiteX12" fmla="*/ 897 w 1496"/>
                      <a:gd name="connsiteY12" fmla="*/ 178 h 1307"/>
                      <a:gd name="connsiteX13" fmla="*/ 907 w 1496"/>
                      <a:gd name="connsiteY13" fmla="*/ 122 h 1307"/>
                      <a:gd name="connsiteX14" fmla="*/ 965 w 1496"/>
                      <a:gd name="connsiteY14" fmla="*/ 148 h 1307"/>
                      <a:gd name="connsiteX15" fmla="*/ 1092 w 1496"/>
                      <a:gd name="connsiteY15" fmla="*/ 365 h 1307"/>
                      <a:gd name="connsiteX16" fmla="*/ 1229 w 1496"/>
                      <a:gd name="connsiteY16" fmla="*/ 357 h 1307"/>
                      <a:gd name="connsiteX17" fmla="*/ 1228 w 1496"/>
                      <a:gd name="connsiteY17" fmla="*/ 206 h 1307"/>
                      <a:gd name="connsiteX18" fmla="*/ 1271 w 1496"/>
                      <a:gd name="connsiteY18" fmla="*/ 134 h 1307"/>
                      <a:gd name="connsiteX19" fmla="*/ 1235 w 1496"/>
                      <a:gd name="connsiteY19" fmla="*/ 132 h 1307"/>
                      <a:gd name="connsiteX20" fmla="*/ 1255 w 1496"/>
                      <a:gd name="connsiteY20" fmla="*/ 82 h 1307"/>
                      <a:gd name="connsiteX21" fmla="*/ 1375 w 1496"/>
                      <a:gd name="connsiteY21" fmla="*/ 183 h 1307"/>
                      <a:gd name="connsiteX22" fmla="*/ 1496 w 1496"/>
                      <a:gd name="connsiteY22" fmla="*/ 0 h 1307"/>
                      <a:gd name="connsiteX23" fmla="*/ 1202 w 1496"/>
                      <a:gd name="connsiteY23" fmla="*/ 1307 h 1307"/>
                      <a:gd name="connsiteX24" fmla="*/ 152 w 1496"/>
                      <a:gd name="connsiteY24" fmla="*/ 1103 h 1307"/>
                      <a:gd name="connsiteX25" fmla="*/ 411 w 1496"/>
                      <a:gd name="connsiteY25" fmla="*/ 825 h 1307"/>
                      <a:gd name="connsiteX26" fmla="*/ 341 w 1496"/>
                      <a:gd name="connsiteY26" fmla="*/ 811 h 1307"/>
                      <a:gd name="connsiteX27" fmla="*/ 476 w 1496"/>
                      <a:gd name="connsiteY27" fmla="*/ 720 h 1307"/>
                      <a:gd name="connsiteX28" fmla="*/ 497 w 1496"/>
                      <a:gd name="connsiteY28" fmla="*/ 721 h 1307"/>
                      <a:gd name="connsiteX29" fmla="*/ 499 w 1496"/>
                      <a:gd name="connsiteY29" fmla="*/ 729 h 1307"/>
                      <a:gd name="connsiteX30" fmla="*/ 388 w 1496"/>
                      <a:gd name="connsiteY30" fmla="*/ 475 h 1307"/>
                      <a:gd name="connsiteX31" fmla="*/ 495 w 1496"/>
                      <a:gd name="connsiteY31" fmla="*/ 597 h 1307"/>
                      <a:gd name="connsiteX32" fmla="*/ 595 w 1496"/>
                      <a:gd name="connsiteY32" fmla="*/ 695 h 1307"/>
                      <a:gd name="connsiteX33" fmla="*/ 578 w 1496"/>
                      <a:gd name="connsiteY33" fmla="*/ 577 h 1307"/>
                      <a:gd name="connsiteX34" fmla="*/ 667 w 1496"/>
                      <a:gd name="connsiteY34" fmla="*/ 570 h 1307"/>
                      <a:gd name="connsiteX35" fmla="*/ 693 w 1496"/>
                      <a:gd name="connsiteY35" fmla="*/ 625 h 1307"/>
                      <a:gd name="connsiteX36" fmla="*/ 766 w 1496"/>
                      <a:gd name="connsiteY36" fmla="*/ 670 h 1307"/>
                      <a:gd name="connsiteX0" fmla="*/ 766 w 1496"/>
                      <a:gd name="connsiteY0" fmla="*/ 670 h 1307"/>
                      <a:gd name="connsiteX1" fmla="*/ 809 w 1496"/>
                      <a:gd name="connsiteY1" fmla="*/ 596 h 1307"/>
                      <a:gd name="connsiteX2" fmla="*/ 694 w 1496"/>
                      <a:gd name="connsiteY2" fmla="*/ 500 h 1307"/>
                      <a:gd name="connsiteX3" fmla="*/ 615 w 1496"/>
                      <a:gd name="connsiteY3" fmla="*/ 370 h 1307"/>
                      <a:gd name="connsiteX4" fmla="*/ 590 w 1496"/>
                      <a:gd name="connsiteY4" fmla="*/ 321 h 1307"/>
                      <a:gd name="connsiteX5" fmla="*/ 624 w 1496"/>
                      <a:gd name="connsiteY5" fmla="*/ 262 h 1307"/>
                      <a:gd name="connsiteX6" fmla="*/ 705 w 1496"/>
                      <a:gd name="connsiteY6" fmla="*/ 338 h 1307"/>
                      <a:gd name="connsiteX7" fmla="*/ 948 w 1496"/>
                      <a:gd name="connsiteY7" fmla="*/ 647 h 1307"/>
                      <a:gd name="connsiteX8" fmla="*/ 968 w 1496"/>
                      <a:gd name="connsiteY8" fmla="*/ 542 h 1307"/>
                      <a:gd name="connsiteX9" fmla="*/ 821 w 1496"/>
                      <a:gd name="connsiteY9" fmla="*/ 414 h 1307"/>
                      <a:gd name="connsiteX10" fmla="*/ 847 w 1496"/>
                      <a:gd name="connsiteY10" fmla="*/ 304 h 1307"/>
                      <a:gd name="connsiteX11" fmla="*/ 942 w 1496"/>
                      <a:gd name="connsiteY11" fmla="*/ 270 h 1307"/>
                      <a:gd name="connsiteX12" fmla="*/ 897 w 1496"/>
                      <a:gd name="connsiteY12" fmla="*/ 178 h 1307"/>
                      <a:gd name="connsiteX13" fmla="*/ 907 w 1496"/>
                      <a:gd name="connsiteY13" fmla="*/ 122 h 1307"/>
                      <a:gd name="connsiteX14" fmla="*/ 965 w 1496"/>
                      <a:gd name="connsiteY14" fmla="*/ 148 h 1307"/>
                      <a:gd name="connsiteX15" fmla="*/ 1092 w 1496"/>
                      <a:gd name="connsiteY15" fmla="*/ 365 h 1307"/>
                      <a:gd name="connsiteX16" fmla="*/ 1229 w 1496"/>
                      <a:gd name="connsiteY16" fmla="*/ 357 h 1307"/>
                      <a:gd name="connsiteX17" fmla="*/ 1228 w 1496"/>
                      <a:gd name="connsiteY17" fmla="*/ 206 h 1307"/>
                      <a:gd name="connsiteX18" fmla="*/ 1271 w 1496"/>
                      <a:gd name="connsiteY18" fmla="*/ 134 h 1307"/>
                      <a:gd name="connsiteX19" fmla="*/ 1235 w 1496"/>
                      <a:gd name="connsiteY19" fmla="*/ 132 h 1307"/>
                      <a:gd name="connsiteX20" fmla="*/ 1255 w 1496"/>
                      <a:gd name="connsiteY20" fmla="*/ 82 h 1307"/>
                      <a:gd name="connsiteX21" fmla="*/ 1375 w 1496"/>
                      <a:gd name="connsiteY21" fmla="*/ 183 h 1307"/>
                      <a:gd name="connsiteX22" fmla="*/ 1496 w 1496"/>
                      <a:gd name="connsiteY22" fmla="*/ 0 h 1307"/>
                      <a:gd name="connsiteX23" fmla="*/ 1202 w 1496"/>
                      <a:gd name="connsiteY23" fmla="*/ 1307 h 1307"/>
                      <a:gd name="connsiteX24" fmla="*/ 152 w 1496"/>
                      <a:gd name="connsiteY24" fmla="*/ 1103 h 1307"/>
                      <a:gd name="connsiteX25" fmla="*/ 411 w 1496"/>
                      <a:gd name="connsiteY25" fmla="*/ 825 h 1307"/>
                      <a:gd name="connsiteX26" fmla="*/ 341 w 1496"/>
                      <a:gd name="connsiteY26" fmla="*/ 811 h 1307"/>
                      <a:gd name="connsiteX27" fmla="*/ 476 w 1496"/>
                      <a:gd name="connsiteY27" fmla="*/ 720 h 1307"/>
                      <a:gd name="connsiteX28" fmla="*/ 497 w 1496"/>
                      <a:gd name="connsiteY28" fmla="*/ 721 h 1307"/>
                      <a:gd name="connsiteX29" fmla="*/ 499 w 1496"/>
                      <a:gd name="connsiteY29" fmla="*/ 729 h 1307"/>
                      <a:gd name="connsiteX30" fmla="*/ 388 w 1496"/>
                      <a:gd name="connsiteY30" fmla="*/ 475 h 1307"/>
                      <a:gd name="connsiteX31" fmla="*/ 495 w 1496"/>
                      <a:gd name="connsiteY31" fmla="*/ 597 h 1307"/>
                      <a:gd name="connsiteX32" fmla="*/ 595 w 1496"/>
                      <a:gd name="connsiteY32" fmla="*/ 695 h 1307"/>
                      <a:gd name="connsiteX33" fmla="*/ 578 w 1496"/>
                      <a:gd name="connsiteY33" fmla="*/ 577 h 1307"/>
                      <a:gd name="connsiteX34" fmla="*/ 667 w 1496"/>
                      <a:gd name="connsiteY34" fmla="*/ 570 h 1307"/>
                      <a:gd name="connsiteX35" fmla="*/ 693 w 1496"/>
                      <a:gd name="connsiteY35" fmla="*/ 625 h 1307"/>
                      <a:gd name="connsiteX36" fmla="*/ 766 w 1496"/>
                      <a:gd name="connsiteY36" fmla="*/ 670 h 1307"/>
                      <a:gd name="connsiteX0" fmla="*/ 766 w 1496"/>
                      <a:gd name="connsiteY0" fmla="*/ 670 h 1307"/>
                      <a:gd name="connsiteX1" fmla="*/ 809 w 1496"/>
                      <a:gd name="connsiteY1" fmla="*/ 596 h 1307"/>
                      <a:gd name="connsiteX2" fmla="*/ 694 w 1496"/>
                      <a:gd name="connsiteY2" fmla="*/ 500 h 1307"/>
                      <a:gd name="connsiteX3" fmla="*/ 615 w 1496"/>
                      <a:gd name="connsiteY3" fmla="*/ 370 h 1307"/>
                      <a:gd name="connsiteX4" fmla="*/ 590 w 1496"/>
                      <a:gd name="connsiteY4" fmla="*/ 321 h 1307"/>
                      <a:gd name="connsiteX5" fmla="*/ 624 w 1496"/>
                      <a:gd name="connsiteY5" fmla="*/ 262 h 1307"/>
                      <a:gd name="connsiteX6" fmla="*/ 705 w 1496"/>
                      <a:gd name="connsiteY6" fmla="*/ 338 h 1307"/>
                      <a:gd name="connsiteX7" fmla="*/ 948 w 1496"/>
                      <a:gd name="connsiteY7" fmla="*/ 647 h 1307"/>
                      <a:gd name="connsiteX8" fmla="*/ 968 w 1496"/>
                      <a:gd name="connsiteY8" fmla="*/ 542 h 1307"/>
                      <a:gd name="connsiteX9" fmla="*/ 821 w 1496"/>
                      <a:gd name="connsiteY9" fmla="*/ 414 h 1307"/>
                      <a:gd name="connsiteX10" fmla="*/ 847 w 1496"/>
                      <a:gd name="connsiteY10" fmla="*/ 304 h 1307"/>
                      <a:gd name="connsiteX11" fmla="*/ 942 w 1496"/>
                      <a:gd name="connsiteY11" fmla="*/ 270 h 1307"/>
                      <a:gd name="connsiteX12" fmla="*/ 897 w 1496"/>
                      <a:gd name="connsiteY12" fmla="*/ 178 h 1307"/>
                      <a:gd name="connsiteX13" fmla="*/ 907 w 1496"/>
                      <a:gd name="connsiteY13" fmla="*/ 122 h 1307"/>
                      <a:gd name="connsiteX14" fmla="*/ 965 w 1496"/>
                      <a:gd name="connsiteY14" fmla="*/ 148 h 1307"/>
                      <a:gd name="connsiteX15" fmla="*/ 1092 w 1496"/>
                      <a:gd name="connsiteY15" fmla="*/ 365 h 1307"/>
                      <a:gd name="connsiteX16" fmla="*/ 1229 w 1496"/>
                      <a:gd name="connsiteY16" fmla="*/ 357 h 1307"/>
                      <a:gd name="connsiteX17" fmla="*/ 1228 w 1496"/>
                      <a:gd name="connsiteY17" fmla="*/ 206 h 1307"/>
                      <a:gd name="connsiteX18" fmla="*/ 1271 w 1496"/>
                      <a:gd name="connsiteY18" fmla="*/ 134 h 1307"/>
                      <a:gd name="connsiteX19" fmla="*/ 1235 w 1496"/>
                      <a:gd name="connsiteY19" fmla="*/ 132 h 1307"/>
                      <a:gd name="connsiteX20" fmla="*/ 1255 w 1496"/>
                      <a:gd name="connsiteY20" fmla="*/ 82 h 1307"/>
                      <a:gd name="connsiteX21" fmla="*/ 1375 w 1496"/>
                      <a:gd name="connsiteY21" fmla="*/ 183 h 1307"/>
                      <a:gd name="connsiteX22" fmla="*/ 1496 w 1496"/>
                      <a:gd name="connsiteY22" fmla="*/ 0 h 1307"/>
                      <a:gd name="connsiteX23" fmla="*/ 1202 w 1496"/>
                      <a:gd name="connsiteY23" fmla="*/ 1307 h 1307"/>
                      <a:gd name="connsiteX24" fmla="*/ 152 w 1496"/>
                      <a:gd name="connsiteY24" fmla="*/ 1103 h 1307"/>
                      <a:gd name="connsiteX25" fmla="*/ 469 w 1496"/>
                      <a:gd name="connsiteY25" fmla="*/ 861 h 1307"/>
                      <a:gd name="connsiteX26" fmla="*/ 341 w 1496"/>
                      <a:gd name="connsiteY26" fmla="*/ 811 h 1307"/>
                      <a:gd name="connsiteX27" fmla="*/ 476 w 1496"/>
                      <a:gd name="connsiteY27" fmla="*/ 720 h 1307"/>
                      <a:gd name="connsiteX28" fmla="*/ 497 w 1496"/>
                      <a:gd name="connsiteY28" fmla="*/ 721 h 1307"/>
                      <a:gd name="connsiteX29" fmla="*/ 499 w 1496"/>
                      <a:gd name="connsiteY29" fmla="*/ 729 h 1307"/>
                      <a:gd name="connsiteX30" fmla="*/ 388 w 1496"/>
                      <a:gd name="connsiteY30" fmla="*/ 475 h 1307"/>
                      <a:gd name="connsiteX31" fmla="*/ 495 w 1496"/>
                      <a:gd name="connsiteY31" fmla="*/ 597 h 1307"/>
                      <a:gd name="connsiteX32" fmla="*/ 595 w 1496"/>
                      <a:gd name="connsiteY32" fmla="*/ 695 h 1307"/>
                      <a:gd name="connsiteX33" fmla="*/ 578 w 1496"/>
                      <a:gd name="connsiteY33" fmla="*/ 577 h 1307"/>
                      <a:gd name="connsiteX34" fmla="*/ 667 w 1496"/>
                      <a:gd name="connsiteY34" fmla="*/ 570 h 1307"/>
                      <a:gd name="connsiteX35" fmla="*/ 693 w 1496"/>
                      <a:gd name="connsiteY35" fmla="*/ 625 h 1307"/>
                      <a:gd name="connsiteX36" fmla="*/ 766 w 1496"/>
                      <a:gd name="connsiteY36" fmla="*/ 670 h 1307"/>
                      <a:gd name="connsiteX0" fmla="*/ 755 w 1485"/>
                      <a:gd name="connsiteY0" fmla="*/ 670 h 1307"/>
                      <a:gd name="connsiteX1" fmla="*/ 798 w 1485"/>
                      <a:gd name="connsiteY1" fmla="*/ 596 h 1307"/>
                      <a:gd name="connsiteX2" fmla="*/ 683 w 1485"/>
                      <a:gd name="connsiteY2" fmla="*/ 500 h 1307"/>
                      <a:gd name="connsiteX3" fmla="*/ 604 w 1485"/>
                      <a:gd name="connsiteY3" fmla="*/ 370 h 1307"/>
                      <a:gd name="connsiteX4" fmla="*/ 579 w 1485"/>
                      <a:gd name="connsiteY4" fmla="*/ 321 h 1307"/>
                      <a:gd name="connsiteX5" fmla="*/ 613 w 1485"/>
                      <a:gd name="connsiteY5" fmla="*/ 262 h 1307"/>
                      <a:gd name="connsiteX6" fmla="*/ 694 w 1485"/>
                      <a:gd name="connsiteY6" fmla="*/ 338 h 1307"/>
                      <a:gd name="connsiteX7" fmla="*/ 937 w 1485"/>
                      <a:gd name="connsiteY7" fmla="*/ 647 h 1307"/>
                      <a:gd name="connsiteX8" fmla="*/ 957 w 1485"/>
                      <a:gd name="connsiteY8" fmla="*/ 542 h 1307"/>
                      <a:gd name="connsiteX9" fmla="*/ 810 w 1485"/>
                      <a:gd name="connsiteY9" fmla="*/ 414 h 1307"/>
                      <a:gd name="connsiteX10" fmla="*/ 836 w 1485"/>
                      <a:gd name="connsiteY10" fmla="*/ 304 h 1307"/>
                      <a:gd name="connsiteX11" fmla="*/ 931 w 1485"/>
                      <a:gd name="connsiteY11" fmla="*/ 270 h 1307"/>
                      <a:gd name="connsiteX12" fmla="*/ 886 w 1485"/>
                      <a:gd name="connsiteY12" fmla="*/ 178 h 1307"/>
                      <a:gd name="connsiteX13" fmla="*/ 896 w 1485"/>
                      <a:gd name="connsiteY13" fmla="*/ 122 h 1307"/>
                      <a:gd name="connsiteX14" fmla="*/ 954 w 1485"/>
                      <a:gd name="connsiteY14" fmla="*/ 148 h 1307"/>
                      <a:gd name="connsiteX15" fmla="*/ 1081 w 1485"/>
                      <a:gd name="connsiteY15" fmla="*/ 365 h 1307"/>
                      <a:gd name="connsiteX16" fmla="*/ 1218 w 1485"/>
                      <a:gd name="connsiteY16" fmla="*/ 357 h 1307"/>
                      <a:gd name="connsiteX17" fmla="*/ 1217 w 1485"/>
                      <a:gd name="connsiteY17" fmla="*/ 206 h 1307"/>
                      <a:gd name="connsiteX18" fmla="*/ 1260 w 1485"/>
                      <a:gd name="connsiteY18" fmla="*/ 134 h 1307"/>
                      <a:gd name="connsiteX19" fmla="*/ 1224 w 1485"/>
                      <a:gd name="connsiteY19" fmla="*/ 132 h 1307"/>
                      <a:gd name="connsiteX20" fmla="*/ 1244 w 1485"/>
                      <a:gd name="connsiteY20" fmla="*/ 82 h 1307"/>
                      <a:gd name="connsiteX21" fmla="*/ 1364 w 1485"/>
                      <a:gd name="connsiteY21" fmla="*/ 183 h 1307"/>
                      <a:gd name="connsiteX22" fmla="*/ 1485 w 1485"/>
                      <a:gd name="connsiteY22" fmla="*/ 0 h 1307"/>
                      <a:gd name="connsiteX23" fmla="*/ 1191 w 1485"/>
                      <a:gd name="connsiteY23" fmla="*/ 1307 h 1307"/>
                      <a:gd name="connsiteX24" fmla="*/ 141 w 1485"/>
                      <a:gd name="connsiteY24" fmla="*/ 1103 h 1307"/>
                      <a:gd name="connsiteX25" fmla="*/ 448 w 1485"/>
                      <a:gd name="connsiteY25" fmla="*/ 984 h 1307"/>
                      <a:gd name="connsiteX26" fmla="*/ 458 w 1485"/>
                      <a:gd name="connsiteY26" fmla="*/ 861 h 1307"/>
                      <a:gd name="connsiteX27" fmla="*/ 330 w 1485"/>
                      <a:gd name="connsiteY27" fmla="*/ 811 h 1307"/>
                      <a:gd name="connsiteX28" fmla="*/ 465 w 1485"/>
                      <a:gd name="connsiteY28" fmla="*/ 720 h 1307"/>
                      <a:gd name="connsiteX29" fmla="*/ 486 w 1485"/>
                      <a:gd name="connsiteY29" fmla="*/ 721 h 1307"/>
                      <a:gd name="connsiteX30" fmla="*/ 488 w 1485"/>
                      <a:gd name="connsiteY30" fmla="*/ 729 h 1307"/>
                      <a:gd name="connsiteX31" fmla="*/ 377 w 1485"/>
                      <a:gd name="connsiteY31" fmla="*/ 475 h 1307"/>
                      <a:gd name="connsiteX32" fmla="*/ 484 w 1485"/>
                      <a:gd name="connsiteY32" fmla="*/ 597 h 1307"/>
                      <a:gd name="connsiteX33" fmla="*/ 584 w 1485"/>
                      <a:gd name="connsiteY33" fmla="*/ 695 h 1307"/>
                      <a:gd name="connsiteX34" fmla="*/ 567 w 1485"/>
                      <a:gd name="connsiteY34" fmla="*/ 577 h 1307"/>
                      <a:gd name="connsiteX35" fmla="*/ 656 w 1485"/>
                      <a:gd name="connsiteY35" fmla="*/ 570 h 1307"/>
                      <a:gd name="connsiteX36" fmla="*/ 682 w 1485"/>
                      <a:gd name="connsiteY36" fmla="*/ 625 h 1307"/>
                      <a:gd name="connsiteX37" fmla="*/ 755 w 1485"/>
                      <a:gd name="connsiteY37" fmla="*/ 670 h 1307"/>
                      <a:gd name="connsiteX0" fmla="*/ 788 w 1518"/>
                      <a:gd name="connsiteY0" fmla="*/ 670 h 1307"/>
                      <a:gd name="connsiteX1" fmla="*/ 831 w 1518"/>
                      <a:gd name="connsiteY1" fmla="*/ 596 h 1307"/>
                      <a:gd name="connsiteX2" fmla="*/ 716 w 1518"/>
                      <a:gd name="connsiteY2" fmla="*/ 500 h 1307"/>
                      <a:gd name="connsiteX3" fmla="*/ 637 w 1518"/>
                      <a:gd name="connsiteY3" fmla="*/ 370 h 1307"/>
                      <a:gd name="connsiteX4" fmla="*/ 612 w 1518"/>
                      <a:gd name="connsiteY4" fmla="*/ 321 h 1307"/>
                      <a:gd name="connsiteX5" fmla="*/ 646 w 1518"/>
                      <a:gd name="connsiteY5" fmla="*/ 262 h 1307"/>
                      <a:gd name="connsiteX6" fmla="*/ 727 w 1518"/>
                      <a:gd name="connsiteY6" fmla="*/ 338 h 1307"/>
                      <a:gd name="connsiteX7" fmla="*/ 970 w 1518"/>
                      <a:gd name="connsiteY7" fmla="*/ 647 h 1307"/>
                      <a:gd name="connsiteX8" fmla="*/ 990 w 1518"/>
                      <a:gd name="connsiteY8" fmla="*/ 542 h 1307"/>
                      <a:gd name="connsiteX9" fmla="*/ 843 w 1518"/>
                      <a:gd name="connsiteY9" fmla="*/ 414 h 1307"/>
                      <a:gd name="connsiteX10" fmla="*/ 869 w 1518"/>
                      <a:gd name="connsiteY10" fmla="*/ 304 h 1307"/>
                      <a:gd name="connsiteX11" fmla="*/ 964 w 1518"/>
                      <a:gd name="connsiteY11" fmla="*/ 270 h 1307"/>
                      <a:gd name="connsiteX12" fmla="*/ 919 w 1518"/>
                      <a:gd name="connsiteY12" fmla="*/ 178 h 1307"/>
                      <a:gd name="connsiteX13" fmla="*/ 929 w 1518"/>
                      <a:gd name="connsiteY13" fmla="*/ 122 h 1307"/>
                      <a:gd name="connsiteX14" fmla="*/ 987 w 1518"/>
                      <a:gd name="connsiteY14" fmla="*/ 148 h 1307"/>
                      <a:gd name="connsiteX15" fmla="*/ 1114 w 1518"/>
                      <a:gd name="connsiteY15" fmla="*/ 365 h 1307"/>
                      <a:gd name="connsiteX16" fmla="*/ 1251 w 1518"/>
                      <a:gd name="connsiteY16" fmla="*/ 357 h 1307"/>
                      <a:gd name="connsiteX17" fmla="*/ 1250 w 1518"/>
                      <a:gd name="connsiteY17" fmla="*/ 206 h 1307"/>
                      <a:gd name="connsiteX18" fmla="*/ 1293 w 1518"/>
                      <a:gd name="connsiteY18" fmla="*/ 134 h 1307"/>
                      <a:gd name="connsiteX19" fmla="*/ 1257 w 1518"/>
                      <a:gd name="connsiteY19" fmla="*/ 132 h 1307"/>
                      <a:gd name="connsiteX20" fmla="*/ 1277 w 1518"/>
                      <a:gd name="connsiteY20" fmla="*/ 82 h 1307"/>
                      <a:gd name="connsiteX21" fmla="*/ 1397 w 1518"/>
                      <a:gd name="connsiteY21" fmla="*/ 183 h 1307"/>
                      <a:gd name="connsiteX22" fmla="*/ 1518 w 1518"/>
                      <a:gd name="connsiteY22" fmla="*/ 0 h 1307"/>
                      <a:gd name="connsiteX23" fmla="*/ 1224 w 1518"/>
                      <a:gd name="connsiteY23" fmla="*/ 1307 h 1307"/>
                      <a:gd name="connsiteX24" fmla="*/ 174 w 1518"/>
                      <a:gd name="connsiteY24" fmla="*/ 1103 h 1307"/>
                      <a:gd name="connsiteX25" fmla="*/ 428 w 1518"/>
                      <a:gd name="connsiteY25" fmla="*/ 1114 h 1307"/>
                      <a:gd name="connsiteX26" fmla="*/ 481 w 1518"/>
                      <a:gd name="connsiteY26" fmla="*/ 984 h 1307"/>
                      <a:gd name="connsiteX27" fmla="*/ 491 w 1518"/>
                      <a:gd name="connsiteY27" fmla="*/ 861 h 1307"/>
                      <a:gd name="connsiteX28" fmla="*/ 363 w 1518"/>
                      <a:gd name="connsiteY28" fmla="*/ 811 h 1307"/>
                      <a:gd name="connsiteX29" fmla="*/ 498 w 1518"/>
                      <a:gd name="connsiteY29" fmla="*/ 720 h 1307"/>
                      <a:gd name="connsiteX30" fmla="*/ 519 w 1518"/>
                      <a:gd name="connsiteY30" fmla="*/ 721 h 1307"/>
                      <a:gd name="connsiteX31" fmla="*/ 521 w 1518"/>
                      <a:gd name="connsiteY31" fmla="*/ 729 h 1307"/>
                      <a:gd name="connsiteX32" fmla="*/ 410 w 1518"/>
                      <a:gd name="connsiteY32" fmla="*/ 475 h 1307"/>
                      <a:gd name="connsiteX33" fmla="*/ 517 w 1518"/>
                      <a:gd name="connsiteY33" fmla="*/ 597 h 1307"/>
                      <a:gd name="connsiteX34" fmla="*/ 617 w 1518"/>
                      <a:gd name="connsiteY34" fmla="*/ 695 h 1307"/>
                      <a:gd name="connsiteX35" fmla="*/ 600 w 1518"/>
                      <a:gd name="connsiteY35" fmla="*/ 577 h 1307"/>
                      <a:gd name="connsiteX36" fmla="*/ 689 w 1518"/>
                      <a:gd name="connsiteY36" fmla="*/ 570 h 1307"/>
                      <a:gd name="connsiteX37" fmla="*/ 715 w 1518"/>
                      <a:gd name="connsiteY37" fmla="*/ 625 h 1307"/>
                      <a:gd name="connsiteX38" fmla="*/ 788 w 1518"/>
                      <a:gd name="connsiteY38" fmla="*/ 670 h 1307"/>
                      <a:gd name="connsiteX0" fmla="*/ 788 w 1518"/>
                      <a:gd name="connsiteY0" fmla="*/ 670 h 1307"/>
                      <a:gd name="connsiteX1" fmla="*/ 831 w 1518"/>
                      <a:gd name="connsiteY1" fmla="*/ 596 h 1307"/>
                      <a:gd name="connsiteX2" fmla="*/ 716 w 1518"/>
                      <a:gd name="connsiteY2" fmla="*/ 500 h 1307"/>
                      <a:gd name="connsiteX3" fmla="*/ 637 w 1518"/>
                      <a:gd name="connsiteY3" fmla="*/ 370 h 1307"/>
                      <a:gd name="connsiteX4" fmla="*/ 612 w 1518"/>
                      <a:gd name="connsiteY4" fmla="*/ 321 h 1307"/>
                      <a:gd name="connsiteX5" fmla="*/ 646 w 1518"/>
                      <a:gd name="connsiteY5" fmla="*/ 262 h 1307"/>
                      <a:gd name="connsiteX6" fmla="*/ 727 w 1518"/>
                      <a:gd name="connsiteY6" fmla="*/ 338 h 1307"/>
                      <a:gd name="connsiteX7" fmla="*/ 970 w 1518"/>
                      <a:gd name="connsiteY7" fmla="*/ 647 h 1307"/>
                      <a:gd name="connsiteX8" fmla="*/ 990 w 1518"/>
                      <a:gd name="connsiteY8" fmla="*/ 542 h 1307"/>
                      <a:gd name="connsiteX9" fmla="*/ 843 w 1518"/>
                      <a:gd name="connsiteY9" fmla="*/ 414 h 1307"/>
                      <a:gd name="connsiteX10" fmla="*/ 869 w 1518"/>
                      <a:gd name="connsiteY10" fmla="*/ 304 h 1307"/>
                      <a:gd name="connsiteX11" fmla="*/ 964 w 1518"/>
                      <a:gd name="connsiteY11" fmla="*/ 270 h 1307"/>
                      <a:gd name="connsiteX12" fmla="*/ 919 w 1518"/>
                      <a:gd name="connsiteY12" fmla="*/ 178 h 1307"/>
                      <a:gd name="connsiteX13" fmla="*/ 929 w 1518"/>
                      <a:gd name="connsiteY13" fmla="*/ 122 h 1307"/>
                      <a:gd name="connsiteX14" fmla="*/ 987 w 1518"/>
                      <a:gd name="connsiteY14" fmla="*/ 148 h 1307"/>
                      <a:gd name="connsiteX15" fmla="*/ 1114 w 1518"/>
                      <a:gd name="connsiteY15" fmla="*/ 365 h 1307"/>
                      <a:gd name="connsiteX16" fmla="*/ 1251 w 1518"/>
                      <a:gd name="connsiteY16" fmla="*/ 357 h 1307"/>
                      <a:gd name="connsiteX17" fmla="*/ 1250 w 1518"/>
                      <a:gd name="connsiteY17" fmla="*/ 206 h 1307"/>
                      <a:gd name="connsiteX18" fmla="*/ 1293 w 1518"/>
                      <a:gd name="connsiteY18" fmla="*/ 134 h 1307"/>
                      <a:gd name="connsiteX19" fmla="*/ 1257 w 1518"/>
                      <a:gd name="connsiteY19" fmla="*/ 132 h 1307"/>
                      <a:gd name="connsiteX20" fmla="*/ 1277 w 1518"/>
                      <a:gd name="connsiteY20" fmla="*/ 82 h 1307"/>
                      <a:gd name="connsiteX21" fmla="*/ 1397 w 1518"/>
                      <a:gd name="connsiteY21" fmla="*/ 183 h 1307"/>
                      <a:gd name="connsiteX22" fmla="*/ 1518 w 1518"/>
                      <a:gd name="connsiteY22" fmla="*/ 0 h 1307"/>
                      <a:gd name="connsiteX23" fmla="*/ 1224 w 1518"/>
                      <a:gd name="connsiteY23" fmla="*/ 1307 h 1307"/>
                      <a:gd name="connsiteX24" fmla="*/ 174 w 1518"/>
                      <a:gd name="connsiteY24" fmla="*/ 1103 h 1307"/>
                      <a:gd name="connsiteX25" fmla="*/ 428 w 1518"/>
                      <a:gd name="connsiteY25" fmla="*/ 1114 h 1307"/>
                      <a:gd name="connsiteX26" fmla="*/ 481 w 1518"/>
                      <a:gd name="connsiteY26" fmla="*/ 984 h 1307"/>
                      <a:gd name="connsiteX27" fmla="*/ 491 w 1518"/>
                      <a:gd name="connsiteY27" fmla="*/ 861 h 1307"/>
                      <a:gd name="connsiteX28" fmla="*/ 363 w 1518"/>
                      <a:gd name="connsiteY28" fmla="*/ 811 h 1307"/>
                      <a:gd name="connsiteX29" fmla="*/ 498 w 1518"/>
                      <a:gd name="connsiteY29" fmla="*/ 720 h 1307"/>
                      <a:gd name="connsiteX30" fmla="*/ 519 w 1518"/>
                      <a:gd name="connsiteY30" fmla="*/ 721 h 1307"/>
                      <a:gd name="connsiteX31" fmla="*/ 521 w 1518"/>
                      <a:gd name="connsiteY31" fmla="*/ 729 h 1307"/>
                      <a:gd name="connsiteX32" fmla="*/ 410 w 1518"/>
                      <a:gd name="connsiteY32" fmla="*/ 475 h 1307"/>
                      <a:gd name="connsiteX33" fmla="*/ 517 w 1518"/>
                      <a:gd name="connsiteY33" fmla="*/ 597 h 1307"/>
                      <a:gd name="connsiteX34" fmla="*/ 617 w 1518"/>
                      <a:gd name="connsiteY34" fmla="*/ 695 h 1307"/>
                      <a:gd name="connsiteX35" fmla="*/ 600 w 1518"/>
                      <a:gd name="connsiteY35" fmla="*/ 577 h 1307"/>
                      <a:gd name="connsiteX36" fmla="*/ 689 w 1518"/>
                      <a:gd name="connsiteY36" fmla="*/ 570 h 1307"/>
                      <a:gd name="connsiteX37" fmla="*/ 715 w 1518"/>
                      <a:gd name="connsiteY37" fmla="*/ 625 h 1307"/>
                      <a:gd name="connsiteX38" fmla="*/ 788 w 1518"/>
                      <a:gd name="connsiteY38" fmla="*/ 670 h 1307"/>
                      <a:gd name="connsiteX0" fmla="*/ 788 w 1518"/>
                      <a:gd name="connsiteY0" fmla="*/ 670 h 1307"/>
                      <a:gd name="connsiteX1" fmla="*/ 831 w 1518"/>
                      <a:gd name="connsiteY1" fmla="*/ 596 h 1307"/>
                      <a:gd name="connsiteX2" fmla="*/ 716 w 1518"/>
                      <a:gd name="connsiteY2" fmla="*/ 500 h 1307"/>
                      <a:gd name="connsiteX3" fmla="*/ 637 w 1518"/>
                      <a:gd name="connsiteY3" fmla="*/ 370 h 1307"/>
                      <a:gd name="connsiteX4" fmla="*/ 612 w 1518"/>
                      <a:gd name="connsiteY4" fmla="*/ 321 h 1307"/>
                      <a:gd name="connsiteX5" fmla="*/ 646 w 1518"/>
                      <a:gd name="connsiteY5" fmla="*/ 262 h 1307"/>
                      <a:gd name="connsiteX6" fmla="*/ 727 w 1518"/>
                      <a:gd name="connsiteY6" fmla="*/ 338 h 1307"/>
                      <a:gd name="connsiteX7" fmla="*/ 970 w 1518"/>
                      <a:gd name="connsiteY7" fmla="*/ 647 h 1307"/>
                      <a:gd name="connsiteX8" fmla="*/ 990 w 1518"/>
                      <a:gd name="connsiteY8" fmla="*/ 542 h 1307"/>
                      <a:gd name="connsiteX9" fmla="*/ 843 w 1518"/>
                      <a:gd name="connsiteY9" fmla="*/ 414 h 1307"/>
                      <a:gd name="connsiteX10" fmla="*/ 869 w 1518"/>
                      <a:gd name="connsiteY10" fmla="*/ 304 h 1307"/>
                      <a:gd name="connsiteX11" fmla="*/ 964 w 1518"/>
                      <a:gd name="connsiteY11" fmla="*/ 270 h 1307"/>
                      <a:gd name="connsiteX12" fmla="*/ 919 w 1518"/>
                      <a:gd name="connsiteY12" fmla="*/ 178 h 1307"/>
                      <a:gd name="connsiteX13" fmla="*/ 929 w 1518"/>
                      <a:gd name="connsiteY13" fmla="*/ 122 h 1307"/>
                      <a:gd name="connsiteX14" fmla="*/ 987 w 1518"/>
                      <a:gd name="connsiteY14" fmla="*/ 148 h 1307"/>
                      <a:gd name="connsiteX15" fmla="*/ 1114 w 1518"/>
                      <a:gd name="connsiteY15" fmla="*/ 365 h 1307"/>
                      <a:gd name="connsiteX16" fmla="*/ 1251 w 1518"/>
                      <a:gd name="connsiteY16" fmla="*/ 357 h 1307"/>
                      <a:gd name="connsiteX17" fmla="*/ 1250 w 1518"/>
                      <a:gd name="connsiteY17" fmla="*/ 206 h 1307"/>
                      <a:gd name="connsiteX18" fmla="*/ 1293 w 1518"/>
                      <a:gd name="connsiteY18" fmla="*/ 134 h 1307"/>
                      <a:gd name="connsiteX19" fmla="*/ 1277 w 1518"/>
                      <a:gd name="connsiteY19" fmla="*/ 82 h 1307"/>
                      <a:gd name="connsiteX20" fmla="*/ 1397 w 1518"/>
                      <a:gd name="connsiteY20" fmla="*/ 183 h 1307"/>
                      <a:gd name="connsiteX21" fmla="*/ 1518 w 1518"/>
                      <a:gd name="connsiteY21" fmla="*/ 0 h 1307"/>
                      <a:gd name="connsiteX22" fmla="*/ 1224 w 1518"/>
                      <a:gd name="connsiteY22" fmla="*/ 1307 h 1307"/>
                      <a:gd name="connsiteX23" fmla="*/ 174 w 1518"/>
                      <a:gd name="connsiteY23" fmla="*/ 1103 h 1307"/>
                      <a:gd name="connsiteX24" fmla="*/ 428 w 1518"/>
                      <a:gd name="connsiteY24" fmla="*/ 1114 h 1307"/>
                      <a:gd name="connsiteX25" fmla="*/ 481 w 1518"/>
                      <a:gd name="connsiteY25" fmla="*/ 984 h 1307"/>
                      <a:gd name="connsiteX26" fmla="*/ 491 w 1518"/>
                      <a:gd name="connsiteY26" fmla="*/ 861 h 1307"/>
                      <a:gd name="connsiteX27" fmla="*/ 363 w 1518"/>
                      <a:gd name="connsiteY27" fmla="*/ 811 h 1307"/>
                      <a:gd name="connsiteX28" fmla="*/ 498 w 1518"/>
                      <a:gd name="connsiteY28" fmla="*/ 720 h 1307"/>
                      <a:gd name="connsiteX29" fmla="*/ 519 w 1518"/>
                      <a:gd name="connsiteY29" fmla="*/ 721 h 1307"/>
                      <a:gd name="connsiteX30" fmla="*/ 521 w 1518"/>
                      <a:gd name="connsiteY30" fmla="*/ 729 h 1307"/>
                      <a:gd name="connsiteX31" fmla="*/ 410 w 1518"/>
                      <a:gd name="connsiteY31" fmla="*/ 475 h 1307"/>
                      <a:gd name="connsiteX32" fmla="*/ 517 w 1518"/>
                      <a:gd name="connsiteY32" fmla="*/ 597 h 1307"/>
                      <a:gd name="connsiteX33" fmla="*/ 617 w 1518"/>
                      <a:gd name="connsiteY33" fmla="*/ 695 h 1307"/>
                      <a:gd name="connsiteX34" fmla="*/ 600 w 1518"/>
                      <a:gd name="connsiteY34" fmla="*/ 577 h 1307"/>
                      <a:gd name="connsiteX35" fmla="*/ 689 w 1518"/>
                      <a:gd name="connsiteY35" fmla="*/ 570 h 1307"/>
                      <a:gd name="connsiteX36" fmla="*/ 715 w 1518"/>
                      <a:gd name="connsiteY36" fmla="*/ 625 h 1307"/>
                      <a:gd name="connsiteX37" fmla="*/ 788 w 1518"/>
                      <a:gd name="connsiteY37" fmla="*/ 670 h 1307"/>
                      <a:gd name="connsiteX0" fmla="*/ 788 w 1518"/>
                      <a:gd name="connsiteY0" fmla="*/ 670 h 1307"/>
                      <a:gd name="connsiteX1" fmla="*/ 831 w 1518"/>
                      <a:gd name="connsiteY1" fmla="*/ 596 h 1307"/>
                      <a:gd name="connsiteX2" fmla="*/ 716 w 1518"/>
                      <a:gd name="connsiteY2" fmla="*/ 500 h 1307"/>
                      <a:gd name="connsiteX3" fmla="*/ 637 w 1518"/>
                      <a:gd name="connsiteY3" fmla="*/ 370 h 1307"/>
                      <a:gd name="connsiteX4" fmla="*/ 612 w 1518"/>
                      <a:gd name="connsiteY4" fmla="*/ 321 h 1307"/>
                      <a:gd name="connsiteX5" fmla="*/ 646 w 1518"/>
                      <a:gd name="connsiteY5" fmla="*/ 262 h 1307"/>
                      <a:gd name="connsiteX6" fmla="*/ 727 w 1518"/>
                      <a:gd name="connsiteY6" fmla="*/ 338 h 1307"/>
                      <a:gd name="connsiteX7" fmla="*/ 970 w 1518"/>
                      <a:gd name="connsiteY7" fmla="*/ 647 h 1307"/>
                      <a:gd name="connsiteX8" fmla="*/ 990 w 1518"/>
                      <a:gd name="connsiteY8" fmla="*/ 542 h 1307"/>
                      <a:gd name="connsiteX9" fmla="*/ 843 w 1518"/>
                      <a:gd name="connsiteY9" fmla="*/ 414 h 1307"/>
                      <a:gd name="connsiteX10" fmla="*/ 869 w 1518"/>
                      <a:gd name="connsiteY10" fmla="*/ 304 h 1307"/>
                      <a:gd name="connsiteX11" fmla="*/ 964 w 1518"/>
                      <a:gd name="connsiteY11" fmla="*/ 270 h 1307"/>
                      <a:gd name="connsiteX12" fmla="*/ 919 w 1518"/>
                      <a:gd name="connsiteY12" fmla="*/ 178 h 1307"/>
                      <a:gd name="connsiteX13" fmla="*/ 929 w 1518"/>
                      <a:gd name="connsiteY13" fmla="*/ 122 h 1307"/>
                      <a:gd name="connsiteX14" fmla="*/ 987 w 1518"/>
                      <a:gd name="connsiteY14" fmla="*/ 148 h 1307"/>
                      <a:gd name="connsiteX15" fmla="*/ 1114 w 1518"/>
                      <a:gd name="connsiteY15" fmla="*/ 365 h 1307"/>
                      <a:gd name="connsiteX16" fmla="*/ 1251 w 1518"/>
                      <a:gd name="connsiteY16" fmla="*/ 357 h 1307"/>
                      <a:gd name="connsiteX17" fmla="*/ 1250 w 1518"/>
                      <a:gd name="connsiteY17" fmla="*/ 206 h 1307"/>
                      <a:gd name="connsiteX18" fmla="*/ 1277 w 1518"/>
                      <a:gd name="connsiteY18" fmla="*/ 82 h 1307"/>
                      <a:gd name="connsiteX19" fmla="*/ 1397 w 1518"/>
                      <a:gd name="connsiteY19" fmla="*/ 183 h 1307"/>
                      <a:gd name="connsiteX20" fmla="*/ 1518 w 1518"/>
                      <a:gd name="connsiteY20" fmla="*/ 0 h 1307"/>
                      <a:gd name="connsiteX21" fmla="*/ 1224 w 1518"/>
                      <a:gd name="connsiteY21" fmla="*/ 1307 h 1307"/>
                      <a:gd name="connsiteX22" fmla="*/ 174 w 1518"/>
                      <a:gd name="connsiteY22" fmla="*/ 1103 h 1307"/>
                      <a:gd name="connsiteX23" fmla="*/ 428 w 1518"/>
                      <a:gd name="connsiteY23" fmla="*/ 1114 h 1307"/>
                      <a:gd name="connsiteX24" fmla="*/ 481 w 1518"/>
                      <a:gd name="connsiteY24" fmla="*/ 984 h 1307"/>
                      <a:gd name="connsiteX25" fmla="*/ 491 w 1518"/>
                      <a:gd name="connsiteY25" fmla="*/ 861 h 1307"/>
                      <a:gd name="connsiteX26" fmla="*/ 363 w 1518"/>
                      <a:gd name="connsiteY26" fmla="*/ 811 h 1307"/>
                      <a:gd name="connsiteX27" fmla="*/ 498 w 1518"/>
                      <a:gd name="connsiteY27" fmla="*/ 720 h 1307"/>
                      <a:gd name="connsiteX28" fmla="*/ 519 w 1518"/>
                      <a:gd name="connsiteY28" fmla="*/ 721 h 1307"/>
                      <a:gd name="connsiteX29" fmla="*/ 521 w 1518"/>
                      <a:gd name="connsiteY29" fmla="*/ 729 h 1307"/>
                      <a:gd name="connsiteX30" fmla="*/ 410 w 1518"/>
                      <a:gd name="connsiteY30" fmla="*/ 475 h 1307"/>
                      <a:gd name="connsiteX31" fmla="*/ 517 w 1518"/>
                      <a:gd name="connsiteY31" fmla="*/ 597 h 1307"/>
                      <a:gd name="connsiteX32" fmla="*/ 617 w 1518"/>
                      <a:gd name="connsiteY32" fmla="*/ 695 h 1307"/>
                      <a:gd name="connsiteX33" fmla="*/ 600 w 1518"/>
                      <a:gd name="connsiteY33" fmla="*/ 577 h 1307"/>
                      <a:gd name="connsiteX34" fmla="*/ 689 w 1518"/>
                      <a:gd name="connsiteY34" fmla="*/ 570 h 1307"/>
                      <a:gd name="connsiteX35" fmla="*/ 715 w 1518"/>
                      <a:gd name="connsiteY35" fmla="*/ 625 h 1307"/>
                      <a:gd name="connsiteX36" fmla="*/ 788 w 1518"/>
                      <a:gd name="connsiteY36" fmla="*/ 670 h 1307"/>
                      <a:gd name="connsiteX0" fmla="*/ 788 w 1518"/>
                      <a:gd name="connsiteY0" fmla="*/ 670 h 1307"/>
                      <a:gd name="connsiteX1" fmla="*/ 831 w 1518"/>
                      <a:gd name="connsiteY1" fmla="*/ 596 h 1307"/>
                      <a:gd name="connsiteX2" fmla="*/ 716 w 1518"/>
                      <a:gd name="connsiteY2" fmla="*/ 500 h 1307"/>
                      <a:gd name="connsiteX3" fmla="*/ 637 w 1518"/>
                      <a:gd name="connsiteY3" fmla="*/ 370 h 1307"/>
                      <a:gd name="connsiteX4" fmla="*/ 612 w 1518"/>
                      <a:gd name="connsiteY4" fmla="*/ 321 h 1307"/>
                      <a:gd name="connsiteX5" fmla="*/ 646 w 1518"/>
                      <a:gd name="connsiteY5" fmla="*/ 262 h 1307"/>
                      <a:gd name="connsiteX6" fmla="*/ 727 w 1518"/>
                      <a:gd name="connsiteY6" fmla="*/ 338 h 1307"/>
                      <a:gd name="connsiteX7" fmla="*/ 970 w 1518"/>
                      <a:gd name="connsiteY7" fmla="*/ 647 h 1307"/>
                      <a:gd name="connsiteX8" fmla="*/ 990 w 1518"/>
                      <a:gd name="connsiteY8" fmla="*/ 542 h 1307"/>
                      <a:gd name="connsiteX9" fmla="*/ 843 w 1518"/>
                      <a:gd name="connsiteY9" fmla="*/ 414 h 1307"/>
                      <a:gd name="connsiteX10" fmla="*/ 869 w 1518"/>
                      <a:gd name="connsiteY10" fmla="*/ 304 h 1307"/>
                      <a:gd name="connsiteX11" fmla="*/ 964 w 1518"/>
                      <a:gd name="connsiteY11" fmla="*/ 270 h 1307"/>
                      <a:gd name="connsiteX12" fmla="*/ 919 w 1518"/>
                      <a:gd name="connsiteY12" fmla="*/ 178 h 1307"/>
                      <a:gd name="connsiteX13" fmla="*/ 929 w 1518"/>
                      <a:gd name="connsiteY13" fmla="*/ 122 h 1307"/>
                      <a:gd name="connsiteX14" fmla="*/ 987 w 1518"/>
                      <a:gd name="connsiteY14" fmla="*/ 148 h 1307"/>
                      <a:gd name="connsiteX15" fmla="*/ 1114 w 1518"/>
                      <a:gd name="connsiteY15" fmla="*/ 365 h 1307"/>
                      <a:gd name="connsiteX16" fmla="*/ 1251 w 1518"/>
                      <a:gd name="connsiteY16" fmla="*/ 357 h 1307"/>
                      <a:gd name="connsiteX17" fmla="*/ 1250 w 1518"/>
                      <a:gd name="connsiteY17" fmla="*/ 206 h 1307"/>
                      <a:gd name="connsiteX18" fmla="*/ 1277 w 1518"/>
                      <a:gd name="connsiteY18" fmla="*/ 82 h 1307"/>
                      <a:gd name="connsiteX19" fmla="*/ 1397 w 1518"/>
                      <a:gd name="connsiteY19" fmla="*/ 183 h 1307"/>
                      <a:gd name="connsiteX20" fmla="*/ 1518 w 1518"/>
                      <a:gd name="connsiteY20" fmla="*/ 0 h 1307"/>
                      <a:gd name="connsiteX21" fmla="*/ 1224 w 1518"/>
                      <a:gd name="connsiteY21" fmla="*/ 1307 h 1307"/>
                      <a:gd name="connsiteX22" fmla="*/ 174 w 1518"/>
                      <a:gd name="connsiteY22" fmla="*/ 1103 h 1307"/>
                      <a:gd name="connsiteX23" fmla="*/ 428 w 1518"/>
                      <a:gd name="connsiteY23" fmla="*/ 1114 h 1307"/>
                      <a:gd name="connsiteX24" fmla="*/ 481 w 1518"/>
                      <a:gd name="connsiteY24" fmla="*/ 984 h 1307"/>
                      <a:gd name="connsiteX25" fmla="*/ 491 w 1518"/>
                      <a:gd name="connsiteY25" fmla="*/ 861 h 1307"/>
                      <a:gd name="connsiteX26" fmla="*/ 363 w 1518"/>
                      <a:gd name="connsiteY26" fmla="*/ 811 h 1307"/>
                      <a:gd name="connsiteX27" fmla="*/ 498 w 1518"/>
                      <a:gd name="connsiteY27" fmla="*/ 720 h 1307"/>
                      <a:gd name="connsiteX28" fmla="*/ 519 w 1518"/>
                      <a:gd name="connsiteY28" fmla="*/ 721 h 1307"/>
                      <a:gd name="connsiteX29" fmla="*/ 521 w 1518"/>
                      <a:gd name="connsiteY29" fmla="*/ 729 h 1307"/>
                      <a:gd name="connsiteX30" fmla="*/ 410 w 1518"/>
                      <a:gd name="connsiteY30" fmla="*/ 475 h 1307"/>
                      <a:gd name="connsiteX31" fmla="*/ 517 w 1518"/>
                      <a:gd name="connsiteY31" fmla="*/ 597 h 1307"/>
                      <a:gd name="connsiteX32" fmla="*/ 617 w 1518"/>
                      <a:gd name="connsiteY32" fmla="*/ 695 h 1307"/>
                      <a:gd name="connsiteX33" fmla="*/ 600 w 1518"/>
                      <a:gd name="connsiteY33" fmla="*/ 577 h 1307"/>
                      <a:gd name="connsiteX34" fmla="*/ 689 w 1518"/>
                      <a:gd name="connsiteY34" fmla="*/ 570 h 1307"/>
                      <a:gd name="connsiteX35" fmla="*/ 715 w 1518"/>
                      <a:gd name="connsiteY35" fmla="*/ 625 h 1307"/>
                      <a:gd name="connsiteX36" fmla="*/ 788 w 1518"/>
                      <a:gd name="connsiteY36" fmla="*/ 670 h 1307"/>
                      <a:gd name="connsiteX0" fmla="*/ 788 w 1518"/>
                      <a:gd name="connsiteY0" fmla="*/ 670 h 1307"/>
                      <a:gd name="connsiteX1" fmla="*/ 831 w 1518"/>
                      <a:gd name="connsiteY1" fmla="*/ 596 h 1307"/>
                      <a:gd name="connsiteX2" fmla="*/ 716 w 1518"/>
                      <a:gd name="connsiteY2" fmla="*/ 500 h 1307"/>
                      <a:gd name="connsiteX3" fmla="*/ 637 w 1518"/>
                      <a:gd name="connsiteY3" fmla="*/ 370 h 1307"/>
                      <a:gd name="connsiteX4" fmla="*/ 612 w 1518"/>
                      <a:gd name="connsiteY4" fmla="*/ 321 h 1307"/>
                      <a:gd name="connsiteX5" fmla="*/ 646 w 1518"/>
                      <a:gd name="connsiteY5" fmla="*/ 262 h 1307"/>
                      <a:gd name="connsiteX6" fmla="*/ 727 w 1518"/>
                      <a:gd name="connsiteY6" fmla="*/ 338 h 1307"/>
                      <a:gd name="connsiteX7" fmla="*/ 970 w 1518"/>
                      <a:gd name="connsiteY7" fmla="*/ 647 h 1307"/>
                      <a:gd name="connsiteX8" fmla="*/ 990 w 1518"/>
                      <a:gd name="connsiteY8" fmla="*/ 542 h 1307"/>
                      <a:gd name="connsiteX9" fmla="*/ 843 w 1518"/>
                      <a:gd name="connsiteY9" fmla="*/ 414 h 1307"/>
                      <a:gd name="connsiteX10" fmla="*/ 869 w 1518"/>
                      <a:gd name="connsiteY10" fmla="*/ 304 h 1307"/>
                      <a:gd name="connsiteX11" fmla="*/ 964 w 1518"/>
                      <a:gd name="connsiteY11" fmla="*/ 270 h 1307"/>
                      <a:gd name="connsiteX12" fmla="*/ 919 w 1518"/>
                      <a:gd name="connsiteY12" fmla="*/ 178 h 1307"/>
                      <a:gd name="connsiteX13" fmla="*/ 929 w 1518"/>
                      <a:gd name="connsiteY13" fmla="*/ 122 h 1307"/>
                      <a:gd name="connsiteX14" fmla="*/ 987 w 1518"/>
                      <a:gd name="connsiteY14" fmla="*/ 148 h 1307"/>
                      <a:gd name="connsiteX15" fmla="*/ 1114 w 1518"/>
                      <a:gd name="connsiteY15" fmla="*/ 365 h 1307"/>
                      <a:gd name="connsiteX16" fmla="*/ 1251 w 1518"/>
                      <a:gd name="connsiteY16" fmla="*/ 357 h 1307"/>
                      <a:gd name="connsiteX17" fmla="*/ 1250 w 1518"/>
                      <a:gd name="connsiteY17" fmla="*/ 206 h 1307"/>
                      <a:gd name="connsiteX18" fmla="*/ 1277 w 1518"/>
                      <a:gd name="connsiteY18" fmla="*/ 82 h 1307"/>
                      <a:gd name="connsiteX19" fmla="*/ 1397 w 1518"/>
                      <a:gd name="connsiteY19" fmla="*/ 183 h 1307"/>
                      <a:gd name="connsiteX20" fmla="*/ 1518 w 1518"/>
                      <a:gd name="connsiteY20" fmla="*/ 0 h 1307"/>
                      <a:gd name="connsiteX21" fmla="*/ 1224 w 1518"/>
                      <a:gd name="connsiteY21" fmla="*/ 1307 h 1307"/>
                      <a:gd name="connsiteX22" fmla="*/ 174 w 1518"/>
                      <a:gd name="connsiteY22" fmla="*/ 1103 h 1307"/>
                      <a:gd name="connsiteX23" fmla="*/ 428 w 1518"/>
                      <a:gd name="connsiteY23" fmla="*/ 1114 h 1307"/>
                      <a:gd name="connsiteX24" fmla="*/ 481 w 1518"/>
                      <a:gd name="connsiteY24" fmla="*/ 984 h 1307"/>
                      <a:gd name="connsiteX25" fmla="*/ 491 w 1518"/>
                      <a:gd name="connsiteY25" fmla="*/ 861 h 1307"/>
                      <a:gd name="connsiteX26" fmla="*/ 363 w 1518"/>
                      <a:gd name="connsiteY26" fmla="*/ 811 h 1307"/>
                      <a:gd name="connsiteX27" fmla="*/ 498 w 1518"/>
                      <a:gd name="connsiteY27" fmla="*/ 720 h 1307"/>
                      <a:gd name="connsiteX28" fmla="*/ 519 w 1518"/>
                      <a:gd name="connsiteY28" fmla="*/ 721 h 1307"/>
                      <a:gd name="connsiteX29" fmla="*/ 521 w 1518"/>
                      <a:gd name="connsiteY29" fmla="*/ 729 h 1307"/>
                      <a:gd name="connsiteX30" fmla="*/ 410 w 1518"/>
                      <a:gd name="connsiteY30" fmla="*/ 475 h 1307"/>
                      <a:gd name="connsiteX31" fmla="*/ 517 w 1518"/>
                      <a:gd name="connsiteY31" fmla="*/ 597 h 1307"/>
                      <a:gd name="connsiteX32" fmla="*/ 617 w 1518"/>
                      <a:gd name="connsiteY32" fmla="*/ 695 h 1307"/>
                      <a:gd name="connsiteX33" fmla="*/ 600 w 1518"/>
                      <a:gd name="connsiteY33" fmla="*/ 577 h 1307"/>
                      <a:gd name="connsiteX34" fmla="*/ 689 w 1518"/>
                      <a:gd name="connsiteY34" fmla="*/ 570 h 1307"/>
                      <a:gd name="connsiteX35" fmla="*/ 715 w 1518"/>
                      <a:gd name="connsiteY35" fmla="*/ 625 h 1307"/>
                      <a:gd name="connsiteX36" fmla="*/ 788 w 1518"/>
                      <a:gd name="connsiteY36" fmla="*/ 670 h 1307"/>
                      <a:gd name="connsiteX0" fmla="*/ 788 w 1518"/>
                      <a:gd name="connsiteY0" fmla="*/ 670 h 1307"/>
                      <a:gd name="connsiteX1" fmla="*/ 831 w 1518"/>
                      <a:gd name="connsiteY1" fmla="*/ 596 h 1307"/>
                      <a:gd name="connsiteX2" fmla="*/ 716 w 1518"/>
                      <a:gd name="connsiteY2" fmla="*/ 500 h 1307"/>
                      <a:gd name="connsiteX3" fmla="*/ 637 w 1518"/>
                      <a:gd name="connsiteY3" fmla="*/ 370 h 1307"/>
                      <a:gd name="connsiteX4" fmla="*/ 612 w 1518"/>
                      <a:gd name="connsiteY4" fmla="*/ 321 h 1307"/>
                      <a:gd name="connsiteX5" fmla="*/ 646 w 1518"/>
                      <a:gd name="connsiteY5" fmla="*/ 262 h 1307"/>
                      <a:gd name="connsiteX6" fmla="*/ 727 w 1518"/>
                      <a:gd name="connsiteY6" fmla="*/ 338 h 1307"/>
                      <a:gd name="connsiteX7" fmla="*/ 970 w 1518"/>
                      <a:gd name="connsiteY7" fmla="*/ 647 h 1307"/>
                      <a:gd name="connsiteX8" fmla="*/ 990 w 1518"/>
                      <a:gd name="connsiteY8" fmla="*/ 542 h 1307"/>
                      <a:gd name="connsiteX9" fmla="*/ 843 w 1518"/>
                      <a:gd name="connsiteY9" fmla="*/ 414 h 1307"/>
                      <a:gd name="connsiteX10" fmla="*/ 869 w 1518"/>
                      <a:gd name="connsiteY10" fmla="*/ 304 h 1307"/>
                      <a:gd name="connsiteX11" fmla="*/ 964 w 1518"/>
                      <a:gd name="connsiteY11" fmla="*/ 270 h 1307"/>
                      <a:gd name="connsiteX12" fmla="*/ 919 w 1518"/>
                      <a:gd name="connsiteY12" fmla="*/ 178 h 1307"/>
                      <a:gd name="connsiteX13" fmla="*/ 929 w 1518"/>
                      <a:gd name="connsiteY13" fmla="*/ 122 h 1307"/>
                      <a:gd name="connsiteX14" fmla="*/ 987 w 1518"/>
                      <a:gd name="connsiteY14" fmla="*/ 148 h 1307"/>
                      <a:gd name="connsiteX15" fmla="*/ 1114 w 1518"/>
                      <a:gd name="connsiteY15" fmla="*/ 365 h 1307"/>
                      <a:gd name="connsiteX16" fmla="*/ 1251 w 1518"/>
                      <a:gd name="connsiteY16" fmla="*/ 357 h 1307"/>
                      <a:gd name="connsiteX17" fmla="*/ 1250 w 1518"/>
                      <a:gd name="connsiteY17" fmla="*/ 206 h 1307"/>
                      <a:gd name="connsiteX18" fmla="*/ 1277 w 1518"/>
                      <a:gd name="connsiteY18" fmla="*/ 82 h 1307"/>
                      <a:gd name="connsiteX19" fmla="*/ 1397 w 1518"/>
                      <a:gd name="connsiteY19" fmla="*/ 183 h 1307"/>
                      <a:gd name="connsiteX20" fmla="*/ 1518 w 1518"/>
                      <a:gd name="connsiteY20" fmla="*/ 0 h 1307"/>
                      <a:gd name="connsiteX21" fmla="*/ 1224 w 1518"/>
                      <a:gd name="connsiteY21" fmla="*/ 1307 h 1307"/>
                      <a:gd name="connsiteX22" fmla="*/ 174 w 1518"/>
                      <a:gd name="connsiteY22" fmla="*/ 1103 h 1307"/>
                      <a:gd name="connsiteX23" fmla="*/ 428 w 1518"/>
                      <a:gd name="connsiteY23" fmla="*/ 1114 h 1307"/>
                      <a:gd name="connsiteX24" fmla="*/ 481 w 1518"/>
                      <a:gd name="connsiteY24" fmla="*/ 984 h 1307"/>
                      <a:gd name="connsiteX25" fmla="*/ 491 w 1518"/>
                      <a:gd name="connsiteY25" fmla="*/ 861 h 1307"/>
                      <a:gd name="connsiteX26" fmla="*/ 363 w 1518"/>
                      <a:gd name="connsiteY26" fmla="*/ 811 h 1307"/>
                      <a:gd name="connsiteX27" fmla="*/ 498 w 1518"/>
                      <a:gd name="connsiteY27" fmla="*/ 720 h 1307"/>
                      <a:gd name="connsiteX28" fmla="*/ 519 w 1518"/>
                      <a:gd name="connsiteY28" fmla="*/ 721 h 1307"/>
                      <a:gd name="connsiteX29" fmla="*/ 410 w 1518"/>
                      <a:gd name="connsiteY29" fmla="*/ 475 h 1307"/>
                      <a:gd name="connsiteX30" fmla="*/ 517 w 1518"/>
                      <a:gd name="connsiteY30" fmla="*/ 597 h 1307"/>
                      <a:gd name="connsiteX31" fmla="*/ 617 w 1518"/>
                      <a:gd name="connsiteY31" fmla="*/ 695 h 1307"/>
                      <a:gd name="connsiteX32" fmla="*/ 600 w 1518"/>
                      <a:gd name="connsiteY32" fmla="*/ 577 h 1307"/>
                      <a:gd name="connsiteX33" fmla="*/ 689 w 1518"/>
                      <a:gd name="connsiteY33" fmla="*/ 570 h 1307"/>
                      <a:gd name="connsiteX34" fmla="*/ 715 w 1518"/>
                      <a:gd name="connsiteY34" fmla="*/ 625 h 1307"/>
                      <a:gd name="connsiteX35" fmla="*/ 788 w 1518"/>
                      <a:gd name="connsiteY35" fmla="*/ 670 h 1307"/>
                      <a:gd name="connsiteX0" fmla="*/ 788 w 1518"/>
                      <a:gd name="connsiteY0" fmla="*/ 670 h 1307"/>
                      <a:gd name="connsiteX1" fmla="*/ 831 w 1518"/>
                      <a:gd name="connsiteY1" fmla="*/ 596 h 1307"/>
                      <a:gd name="connsiteX2" fmla="*/ 716 w 1518"/>
                      <a:gd name="connsiteY2" fmla="*/ 500 h 1307"/>
                      <a:gd name="connsiteX3" fmla="*/ 637 w 1518"/>
                      <a:gd name="connsiteY3" fmla="*/ 370 h 1307"/>
                      <a:gd name="connsiteX4" fmla="*/ 612 w 1518"/>
                      <a:gd name="connsiteY4" fmla="*/ 321 h 1307"/>
                      <a:gd name="connsiteX5" fmla="*/ 646 w 1518"/>
                      <a:gd name="connsiteY5" fmla="*/ 262 h 1307"/>
                      <a:gd name="connsiteX6" fmla="*/ 727 w 1518"/>
                      <a:gd name="connsiteY6" fmla="*/ 338 h 1307"/>
                      <a:gd name="connsiteX7" fmla="*/ 970 w 1518"/>
                      <a:gd name="connsiteY7" fmla="*/ 647 h 1307"/>
                      <a:gd name="connsiteX8" fmla="*/ 990 w 1518"/>
                      <a:gd name="connsiteY8" fmla="*/ 542 h 1307"/>
                      <a:gd name="connsiteX9" fmla="*/ 843 w 1518"/>
                      <a:gd name="connsiteY9" fmla="*/ 414 h 1307"/>
                      <a:gd name="connsiteX10" fmla="*/ 869 w 1518"/>
                      <a:gd name="connsiteY10" fmla="*/ 304 h 1307"/>
                      <a:gd name="connsiteX11" fmla="*/ 964 w 1518"/>
                      <a:gd name="connsiteY11" fmla="*/ 270 h 1307"/>
                      <a:gd name="connsiteX12" fmla="*/ 919 w 1518"/>
                      <a:gd name="connsiteY12" fmla="*/ 178 h 1307"/>
                      <a:gd name="connsiteX13" fmla="*/ 929 w 1518"/>
                      <a:gd name="connsiteY13" fmla="*/ 122 h 1307"/>
                      <a:gd name="connsiteX14" fmla="*/ 987 w 1518"/>
                      <a:gd name="connsiteY14" fmla="*/ 148 h 1307"/>
                      <a:gd name="connsiteX15" fmla="*/ 1114 w 1518"/>
                      <a:gd name="connsiteY15" fmla="*/ 365 h 1307"/>
                      <a:gd name="connsiteX16" fmla="*/ 1251 w 1518"/>
                      <a:gd name="connsiteY16" fmla="*/ 357 h 1307"/>
                      <a:gd name="connsiteX17" fmla="*/ 1250 w 1518"/>
                      <a:gd name="connsiteY17" fmla="*/ 206 h 1307"/>
                      <a:gd name="connsiteX18" fmla="*/ 1277 w 1518"/>
                      <a:gd name="connsiteY18" fmla="*/ 82 h 1307"/>
                      <a:gd name="connsiteX19" fmla="*/ 1397 w 1518"/>
                      <a:gd name="connsiteY19" fmla="*/ 183 h 1307"/>
                      <a:gd name="connsiteX20" fmla="*/ 1518 w 1518"/>
                      <a:gd name="connsiteY20" fmla="*/ 0 h 1307"/>
                      <a:gd name="connsiteX21" fmla="*/ 1224 w 1518"/>
                      <a:gd name="connsiteY21" fmla="*/ 1307 h 1307"/>
                      <a:gd name="connsiteX22" fmla="*/ 174 w 1518"/>
                      <a:gd name="connsiteY22" fmla="*/ 1103 h 1307"/>
                      <a:gd name="connsiteX23" fmla="*/ 428 w 1518"/>
                      <a:gd name="connsiteY23" fmla="*/ 1114 h 1307"/>
                      <a:gd name="connsiteX24" fmla="*/ 481 w 1518"/>
                      <a:gd name="connsiteY24" fmla="*/ 984 h 1307"/>
                      <a:gd name="connsiteX25" fmla="*/ 491 w 1518"/>
                      <a:gd name="connsiteY25" fmla="*/ 861 h 1307"/>
                      <a:gd name="connsiteX26" fmla="*/ 363 w 1518"/>
                      <a:gd name="connsiteY26" fmla="*/ 811 h 1307"/>
                      <a:gd name="connsiteX27" fmla="*/ 498 w 1518"/>
                      <a:gd name="connsiteY27" fmla="*/ 720 h 1307"/>
                      <a:gd name="connsiteX28" fmla="*/ 410 w 1518"/>
                      <a:gd name="connsiteY28" fmla="*/ 475 h 1307"/>
                      <a:gd name="connsiteX29" fmla="*/ 517 w 1518"/>
                      <a:gd name="connsiteY29" fmla="*/ 597 h 1307"/>
                      <a:gd name="connsiteX30" fmla="*/ 617 w 1518"/>
                      <a:gd name="connsiteY30" fmla="*/ 695 h 1307"/>
                      <a:gd name="connsiteX31" fmla="*/ 600 w 1518"/>
                      <a:gd name="connsiteY31" fmla="*/ 577 h 1307"/>
                      <a:gd name="connsiteX32" fmla="*/ 689 w 1518"/>
                      <a:gd name="connsiteY32" fmla="*/ 570 h 1307"/>
                      <a:gd name="connsiteX33" fmla="*/ 715 w 1518"/>
                      <a:gd name="connsiteY33" fmla="*/ 625 h 1307"/>
                      <a:gd name="connsiteX34" fmla="*/ 788 w 1518"/>
                      <a:gd name="connsiteY34" fmla="*/ 670 h 1307"/>
                      <a:gd name="connsiteX0" fmla="*/ 788 w 1518"/>
                      <a:gd name="connsiteY0" fmla="*/ 670 h 1307"/>
                      <a:gd name="connsiteX1" fmla="*/ 831 w 1518"/>
                      <a:gd name="connsiteY1" fmla="*/ 596 h 1307"/>
                      <a:gd name="connsiteX2" fmla="*/ 716 w 1518"/>
                      <a:gd name="connsiteY2" fmla="*/ 500 h 1307"/>
                      <a:gd name="connsiteX3" fmla="*/ 637 w 1518"/>
                      <a:gd name="connsiteY3" fmla="*/ 370 h 1307"/>
                      <a:gd name="connsiteX4" fmla="*/ 612 w 1518"/>
                      <a:gd name="connsiteY4" fmla="*/ 321 h 1307"/>
                      <a:gd name="connsiteX5" fmla="*/ 646 w 1518"/>
                      <a:gd name="connsiteY5" fmla="*/ 262 h 1307"/>
                      <a:gd name="connsiteX6" fmla="*/ 727 w 1518"/>
                      <a:gd name="connsiteY6" fmla="*/ 338 h 1307"/>
                      <a:gd name="connsiteX7" fmla="*/ 970 w 1518"/>
                      <a:gd name="connsiteY7" fmla="*/ 647 h 1307"/>
                      <a:gd name="connsiteX8" fmla="*/ 990 w 1518"/>
                      <a:gd name="connsiteY8" fmla="*/ 542 h 1307"/>
                      <a:gd name="connsiteX9" fmla="*/ 843 w 1518"/>
                      <a:gd name="connsiteY9" fmla="*/ 414 h 1307"/>
                      <a:gd name="connsiteX10" fmla="*/ 869 w 1518"/>
                      <a:gd name="connsiteY10" fmla="*/ 304 h 1307"/>
                      <a:gd name="connsiteX11" fmla="*/ 964 w 1518"/>
                      <a:gd name="connsiteY11" fmla="*/ 270 h 1307"/>
                      <a:gd name="connsiteX12" fmla="*/ 919 w 1518"/>
                      <a:gd name="connsiteY12" fmla="*/ 178 h 1307"/>
                      <a:gd name="connsiteX13" fmla="*/ 929 w 1518"/>
                      <a:gd name="connsiteY13" fmla="*/ 122 h 1307"/>
                      <a:gd name="connsiteX14" fmla="*/ 987 w 1518"/>
                      <a:gd name="connsiteY14" fmla="*/ 148 h 1307"/>
                      <a:gd name="connsiteX15" fmla="*/ 1114 w 1518"/>
                      <a:gd name="connsiteY15" fmla="*/ 365 h 1307"/>
                      <a:gd name="connsiteX16" fmla="*/ 1251 w 1518"/>
                      <a:gd name="connsiteY16" fmla="*/ 357 h 1307"/>
                      <a:gd name="connsiteX17" fmla="*/ 1250 w 1518"/>
                      <a:gd name="connsiteY17" fmla="*/ 206 h 1307"/>
                      <a:gd name="connsiteX18" fmla="*/ 1277 w 1518"/>
                      <a:gd name="connsiteY18" fmla="*/ 82 h 1307"/>
                      <a:gd name="connsiteX19" fmla="*/ 1397 w 1518"/>
                      <a:gd name="connsiteY19" fmla="*/ 183 h 1307"/>
                      <a:gd name="connsiteX20" fmla="*/ 1518 w 1518"/>
                      <a:gd name="connsiteY20" fmla="*/ 0 h 1307"/>
                      <a:gd name="connsiteX21" fmla="*/ 1224 w 1518"/>
                      <a:gd name="connsiteY21" fmla="*/ 1307 h 1307"/>
                      <a:gd name="connsiteX22" fmla="*/ 174 w 1518"/>
                      <a:gd name="connsiteY22" fmla="*/ 1103 h 1307"/>
                      <a:gd name="connsiteX23" fmla="*/ 428 w 1518"/>
                      <a:gd name="connsiteY23" fmla="*/ 1114 h 1307"/>
                      <a:gd name="connsiteX24" fmla="*/ 481 w 1518"/>
                      <a:gd name="connsiteY24" fmla="*/ 984 h 1307"/>
                      <a:gd name="connsiteX25" fmla="*/ 491 w 1518"/>
                      <a:gd name="connsiteY25" fmla="*/ 861 h 1307"/>
                      <a:gd name="connsiteX26" fmla="*/ 363 w 1518"/>
                      <a:gd name="connsiteY26" fmla="*/ 811 h 1307"/>
                      <a:gd name="connsiteX27" fmla="*/ 498 w 1518"/>
                      <a:gd name="connsiteY27" fmla="*/ 720 h 1307"/>
                      <a:gd name="connsiteX28" fmla="*/ 410 w 1518"/>
                      <a:gd name="connsiteY28" fmla="*/ 475 h 1307"/>
                      <a:gd name="connsiteX29" fmla="*/ 517 w 1518"/>
                      <a:gd name="connsiteY29" fmla="*/ 597 h 1307"/>
                      <a:gd name="connsiteX30" fmla="*/ 617 w 1518"/>
                      <a:gd name="connsiteY30" fmla="*/ 695 h 1307"/>
                      <a:gd name="connsiteX31" fmla="*/ 600 w 1518"/>
                      <a:gd name="connsiteY31" fmla="*/ 577 h 1307"/>
                      <a:gd name="connsiteX32" fmla="*/ 689 w 1518"/>
                      <a:gd name="connsiteY32" fmla="*/ 570 h 1307"/>
                      <a:gd name="connsiteX33" fmla="*/ 715 w 1518"/>
                      <a:gd name="connsiteY33" fmla="*/ 625 h 1307"/>
                      <a:gd name="connsiteX34" fmla="*/ 788 w 1518"/>
                      <a:gd name="connsiteY34" fmla="*/ 670 h 1307"/>
                      <a:gd name="connsiteX0" fmla="*/ 788 w 1518"/>
                      <a:gd name="connsiteY0" fmla="*/ 670 h 1307"/>
                      <a:gd name="connsiteX1" fmla="*/ 831 w 1518"/>
                      <a:gd name="connsiteY1" fmla="*/ 596 h 1307"/>
                      <a:gd name="connsiteX2" fmla="*/ 716 w 1518"/>
                      <a:gd name="connsiteY2" fmla="*/ 500 h 1307"/>
                      <a:gd name="connsiteX3" fmla="*/ 637 w 1518"/>
                      <a:gd name="connsiteY3" fmla="*/ 370 h 1307"/>
                      <a:gd name="connsiteX4" fmla="*/ 612 w 1518"/>
                      <a:gd name="connsiteY4" fmla="*/ 321 h 1307"/>
                      <a:gd name="connsiteX5" fmla="*/ 646 w 1518"/>
                      <a:gd name="connsiteY5" fmla="*/ 262 h 1307"/>
                      <a:gd name="connsiteX6" fmla="*/ 727 w 1518"/>
                      <a:gd name="connsiteY6" fmla="*/ 338 h 1307"/>
                      <a:gd name="connsiteX7" fmla="*/ 970 w 1518"/>
                      <a:gd name="connsiteY7" fmla="*/ 647 h 1307"/>
                      <a:gd name="connsiteX8" fmla="*/ 990 w 1518"/>
                      <a:gd name="connsiteY8" fmla="*/ 542 h 1307"/>
                      <a:gd name="connsiteX9" fmla="*/ 843 w 1518"/>
                      <a:gd name="connsiteY9" fmla="*/ 414 h 1307"/>
                      <a:gd name="connsiteX10" fmla="*/ 869 w 1518"/>
                      <a:gd name="connsiteY10" fmla="*/ 304 h 1307"/>
                      <a:gd name="connsiteX11" fmla="*/ 964 w 1518"/>
                      <a:gd name="connsiteY11" fmla="*/ 270 h 1307"/>
                      <a:gd name="connsiteX12" fmla="*/ 919 w 1518"/>
                      <a:gd name="connsiteY12" fmla="*/ 178 h 1307"/>
                      <a:gd name="connsiteX13" fmla="*/ 929 w 1518"/>
                      <a:gd name="connsiteY13" fmla="*/ 122 h 1307"/>
                      <a:gd name="connsiteX14" fmla="*/ 987 w 1518"/>
                      <a:gd name="connsiteY14" fmla="*/ 148 h 1307"/>
                      <a:gd name="connsiteX15" fmla="*/ 1114 w 1518"/>
                      <a:gd name="connsiteY15" fmla="*/ 365 h 1307"/>
                      <a:gd name="connsiteX16" fmla="*/ 1251 w 1518"/>
                      <a:gd name="connsiteY16" fmla="*/ 357 h 1307"/>
                      <a:gd name="connsiteX17" fmla="*/ 1250 w 1518"/>
                      <a:gd name="connsiteY17" fmla="*/ 206 h 1307"/>
                      <a:gd name="connsiteX18" fmla="*/ 1277 w 1518"/>
                      <a:gd name="connsiteY18" fmla="*/ 82 h 1307"/>
                      <a:gd name="connsiteX19" fmla="*/ 1397 w 1518"/>
                      <a:gd name="connsiteY19" fmla="*/ 183 h 1307"/>
                      <a:gd name="connsiteX20" fmla="*/ 1518 w 1518"/>
                      <a:gd name="connsiteY20" fmla="*/ 0 h 1307"/>
                      <a:gd name="connsiteX21" fmla="*/ 1224 w 1518"/>
                      <a:gd name="connsiteY21" fmla="*/ 1307 h 1307"/>
                      <a:gd name="connsiteX22" fmla="*/ 174 w 1518"/>
                      <a:gd name="connsiteY22" fmla="*/ 1103 h 1307"/>
                      <a:gd name="connsiteX23" fmla="*/ 428 w 1518"/>
                      <a:gd name="connsiteY23" fmla="*/ 1114 h 1307"/>
                      <a:gd name="connsiteX24" fmla="*/ 481 w 1518"/>
                      <a:gd name="connsiteY24" fmla="*/ 984 h 1307"/>
                      <a:gd name="connsiteX25" fmla="*/ 491 w 1518"/>
                      <a:gd name="connsiteY25" fmla="*/ 861 h 1307"/>
                      <a:gd name="connsiteX26" fmla="*/ 363 w 1518"/>
                      <a:gd name="connsiteY26" fmla="*/ 811 h 1307"/>
                      <a:gd name="connsiteX27" fmla="*/ 498 w 1518"/>
                      <a:gd name="connsiteY27" fmla="*/ 720 h 1307"/>
                      <a:gd name="connsiteX28" fmla="*/ 410 w 1518"/>
                      <a:gd name="connsiteY28" fmla="*/ 475 h 1307"/>
                      <a:gd name="connsiteX29" fmla="*/ 517 w 1518"/>
                      <a:gd name="connsiteY29" fmla="*/ 597 h 1307"/>
                      <a:gd name="connsiteX30" fmla="*/ 617 w 1518"/>
                      <a:gd name="connsiteY30" fmla="*/ 695 h 1307"/>
                      <a:gd name="connsiteX31" fmla="*/ 600 w 1518"/>
                      <a:gd name="connsiteY31" fmla="*/ 577 h 1307"/>
                      <a:gd name="connsiteX32" fmla="*/ 689 w 1518"/>
                      <a:gd name="connsiteY32" fmla="*/ 570 h 1307"/>
                      <a:gd name="connsiteX33" fmla="*/ 715 w 1518"/>
                      <a:gd name="connsiteY33" fmla="*/ 625 h 1307"/>
                      <a:gd name="connsiteX34" fmla="*/ 788 w 1518"/>
                      <a:gd name="connsiteY34" fmla="*/ 670 h 1307"/>
                      <a:gd name="connsiteX0" fmla="*/ 788 w 1518"/>
                      <a:gd name="connsiteY0" fmla="*/ 670 h 1307"/>
                      <a:gd name="connsiteX1" fmla="*/ 831 w 1518"/>
                      <a:gd name="connsiteY1" fmla="*/ 596 h 1307"/>
                      <a:gd name="connsiteX2" fmla="*/ 716 w 1518"/>
                      <a:gd name="connsiteY2" fmla="*/ 500 h 1307"/>
                      <a:gd name="connsiteX3" fmla="*/ 637 w 1518"/>
                      <a:gd name="connsiteY3" fmla="*/ 370 h 1307"/>
                      <a:gd name="connsiteX4" fmla="*/ 612 w 1518"/>
                      <a:gd name="connsiteY4" fmla="*/ 321 h 1307"/>
                      <a:gd name="connsiteX5" fmla="*/ 646 w 1518"/>
                      <a:gd name="connsiteY5" fmla="*/ 262 h 1307"/>
                      <a:gd name="connsiteX6" fmla="*/ 727 w 1518"/>
                      <a:gd name="connsiteY6" fmla="*/ 338 h 1307"/>
                      <a:gd name="connsiteX7" fmla="*/ 970 w 1518"/>
                      <a:gd name="connsiteY7" fmla="*/ 647 h 1307"/>
                      <a:gd name="connsiteX8" fmla="*/ 990 w 1518"/>
                      <a:gd name="connsiteY8" fmla="*/ 542 h 1307"/>
                      <a:gd name="connsiteX9" fmla="*/ 843 w 1518"/>
                      <a:gd name="connsiteY9" fmla="*/ 414 h 1307"/>
                      <a:gd name="connsiteX10" fmla="*/ 869 w 1518"/>
                      <a:gd name="connsiteY10" fmla="*/ 304 h 1307"/>
                      <a:gd name="connsiteX11" fmla="*/ 964 w 1518"/>
                      <a:gd name="connsiteY11" fmla="*/ 270 h 1307"/>
                      <a:gd name="connsiteX12" fmla="*/ 919 w 1518"/>
                      <a:gd name="connsiteY12" fmla="*/ 178 h 1307"/>
                      <a:gd name="connsiteX13" fmla="*/ 929 w 1518"/>
                      <a:gd name="connsiteY13" fmla="*/ 122 h 1307"/>
                      <a:gd name="connsiteX14" fmla="*/ 987 w 1518"/>
                      <a:gd name="connsiteY14" fmla="*/ 148 h 1307"/>
                      <a:gd name="connsiteX15" fmla="*/ 1114 w 1518"/>
                      <a:gd name="connsiteY15" fmla="*/ 365 h 1307"/>
                      <a:gd name="connsiteX16" fmla="*/ 1251 w 1518"/>
                      <a:gd name="connsiteY16" fmla="*/ 357 h 1307"/>
                      <a:gd name="connsiteX17" fmla="*/ 1250 w 1518"/>
                      <a:gd name="connsiteY17" fmla="*/ 206 h 1307"/>
                      <a:gd name="connsiteX18" fmla="*/ 1277 w 1518"/>
                      <a:gd name="connsiteY18" fmla="*/ 82 h 1307"/>
                      <a:gd name="connsiteX19" fmla="*/ 1397 w 1518"/>
                      <a:gd name="connsiteY19" fmla="*/ 183 h 1307"/>
                      <a:gd name="connsiteX20" fmla="*/ 1518 w 1518"/>
                      <a:gd name="connsiteY20" fmla="*/ 0 h 1307"/>
                      <a:gd name="connsiteX21" fmla="*/ 1224 w 1518"/>
                      <a:gd name="connsiteY21" fmla="*/ 1307 h 1307"/>
                      <a:gd name="connsiteX22" fmla="*/ 174 w 1518"/>
                      <a:gd name="connsiteY22" fmla="*/ 1103 h 1307"/>
                      <a:gd name="connsiteX23" fmla="*/ 428 w 1518"/>
                      <a:gd name="connsiteY23" fmla="*/ 1114 h 1307"/>
                      <a:gd name="connsiteX24" fmla="*/ 481 w 1518"/>
                      <a:gd name="connsiteY24" fmla="*/ 984 h 1307"/>
                      <a:gd name="connsiteX25" fmla="*/ 491 w 1518"/>
                      <a:gd name="connsiteY25" fmla="*/ 861 h 1307"/>
                      <a:gd name="connsiteX26" fmla="*/ 363 w 1518"/>
                      <a:gd name="connsiteY26" fmla="*/ 811 h 1307"/>
                      <a:gd name="connsiteX27" fmla="*/ 498 w 1518"/>
                      <a:gd name="connsiteY27" fmla="*/ 720 h 1307"/>
                      <a:gd name="connsiteX28" fmla="*/ 410 w 1518"/>
                      <a:gd name="connsiteY28" fmla="*/ 475 h 1307"/>
                      <a:gd name="connsiteX29" fmla="*/ 517 w 1518"/>
                      <a:gd name="connsiteY29" fmla="*/ 597 h 1307"/>
                      <a:gd name="connsiteX30" fmla="*/ 617 w 1518"/>
                      <a:gd name="connsiteY30" fmla="*/ 695 h 1307"/>
                      <a:gd name="connsiteX31" fmla="*/ 600 w 1518"/>
                      <a:gd name="connsiteY31" fmla="*/ 577 h 1307"/>
                      <a:gd name="connsiteX32" fmla="*/ 689 w 1518"/>
                      <a:gd name="connsiteY32" fmla="*/ 570 h 1307"/>
                      <a:gd name="connsiteX33" fmla="*/ 715 w 1518"/>
                      <a:gd name="connsiteY33" fmla="*/ 625 h 1307"/>
                      <a:gd name="connsiteX34" fmla="*/ 788 w 1518"/>
                      <a:gd name="connsiteY34" fmla="*/ 670 h 1307"/>
                      <a:gd name="connsiteX0" fmla="*/ 788 w 1518"/>
                      <a:gd name="connsiteY0" fmla="*/ 670 h 1307"/>
                      <a:gd name="connsiteX1" fmla="*/ 831 w 1518"/>
                      <a:gd name="connsiteY1" fmla="*/ 596 h 1307"/>
                      <a:gd name="connsiteX2" fmla="*/ 716 w 1518"/>
                      <a:gd name="connsiteY2" fmla="*/ 500 h 1307"/>
                      <a:gd name="connsiteX3" fmla="*/ 637 w 1518"/>
                      <a:gd name="connsiteY3" fmla="*/ 370 h 1307"/>
                      <a:gd name="connsiteX4" fmla="*/ 612 w 1518"/>
                      <a:gd name="connsiteY4" fmla="*/ 321 h 1307"/>
                      <a:gd name="connsiteX5" fmla="*/ 646 w 1518"/>
                      <a:gd name="connsiteY5" fmla="*/ 262 h 1307"/>
                      <a:gd name="connsiteX6" fmla="*/ 727 w 1518"/>
                      <a:gd name="connsiteY6" fmla="*/ 338 h 1307"/>
                      <a:gd name="connsiteX7" fmla="*/ 970 w 1518"/>
                      <a:gd name="connsiteY7" fmla="*/ 647 h 1307"/>
                      <a:gd name="connsiteX8" fmla="*/ 990 w 1518"/>
                      <a:gd name="connsiteY8" fmla="*/ 542 h 1307"/>
                      <a:gd name="connsiteX9" fmla="*/ 843 w 1518"/>
                      <a:gd name="connsiteY9" fmla="*/ 414 h 1307"/>
                      <a:gd name="connsiteX10" fmla="*/ 869 w 1518"/>
                      <a:gd name="connsiteY10" fmla="*/ 304 h 1307"/>
                      <a:gd name="connsiteX11" fmla="*/ 964 w 1518"/>
                      <a:gd name="connsiteY11" fmla="*/ 270 h 1307"/>
                      <a:gd name="connsiteX12" fmla="*/ 919 w 1518"/>
                      <a:gd name="connsiteY12" fmla="*/ 178 h 1307"/>
                      <a:gd name="connsiteX13" fmla="*/ 929 w 1518"/>
                      <a:gd name="connsiteY13" fmla="*/ 122 h 1307"/>
                      <a:gd name="connsiteX14" fmla="*/ 987 w 1518"/>
                      <a:gd name="connsiteY14" fmla="*/ 148 h 1307"/>
                      <a:gd name="connsiteX15" fmla="*/ 1114 w 1518"/>
                      <a:gd name="connsiteY15" fmla="*/ 365 h 1307"/>
                      <a:gd name="connsiteX16" fmla="*/ 1251 w 1518"/>
                      <a:gd name="connsiteY16" fmla="*/ 357 h 1307"/>
                      <a:gd name="connsiteX17" fmla="*/ 1250 w 1518"/>
                      <a:gd name="connsiteY17" fmla="*/ 206 h 1307"/>
                      <a:gd name="connsiteX18" fmla="*/ 1277 w 1518"/>
                      <a:gd name="connsiteY18" fmla="*/ 82 h 1307"/>
                      <a:gd name="connsiteX19" fmla="*/ 1397 w 1518"/>
                      <a:gd name="connsiteY19" fmla="*/ 183 h 1307"/>
                      <a:gd name="connsiteX20" fmla="*/ 1518 w 1518"/>
                      <a:gd name="connsiteY20" fmla="*/ 0 h 1307"/>
                      <a:gd name="connsiteX21" fmla="*/ 1224 w 1518"/>
                      <a:gd name="connsiteY21" fmla="*/ 1307 h 1307"/>
                      <a:gd name="connsiteX22" fmla="*/ 174 w 1518"/>
                      <a:gd name="connsiteY22" fmla="*/ 1103 h 1307"/>
                      <a:gd name="connsiteX23" fmla="*/ 428 w 1518"/>
                      <a:gd name="connsiteY23" fmla="*/ 1114 h 1307"/>
                      <a:gd name="connsiteX24" fmla="*/ 481 w 1518"/>
                      <a:gd name="connsiteY24" fmla="*/ 984 h 1307"/>
                      <a:gd name="connsiteX25" fmla="*/ 491 w 1518"/>
                      <a:gd name="connsiteY25" fmla="*/ 861 h 1307"/>
                      <a:gd name="connsiteX26" fmla="*/ 363 w 1518"/>
                      <a:gd name="connsiteY26" fmla="*/ 811 h 1307"/>
                      <a:gd name="connsiteX27" fmla="*/ 498 w 1518"/>
                      <a:gd name="connsiteY27" fmla="*/ 720 h 1307"/>
                      <a:gd name="connsiteX28" fmla="*/ 410 w 1518"/>
                      <a:gd name="connsiteY28" fmla="*/ 475 h 1307"/>
                      <a:gd name="connsiteX29" fmla="*/ 517 w 1518"/>
                      <a:gd name="connsiteY29" fmla="*/ 597 h 1307"/>
                      <a:gd name="connsiteX30" fmla="*/ 617 w 1518"/>
                      <a:gd name="connsiteY30" fmla="*/ 695 h 1307"/>
                      <a:gd name="connsiteX31" fmla="*/ 600 w 1518"/>
                      <a:gd name="connsiteY31" fmla="*/ 577 h 1307"/>
                      <a:gd name="connsiteX32" fmla="*/ 689 w 1518"/>
                      <a:gd name="connsiteY32" fmla="*/ 570 h 1307"/>
                      <a:gd name="connsiteX33" fmla="*/ 715 w 1518"/>
                      <a:gd name="connsiteY33" fmla="*/ 625 h 1307"/>
                      <a:gd name="connsiteX34" fmla="*/ 788 w 1518"/>
                      <a:gd name="connsiteY34" fmla="*/ 670 h 1307"/>
                      <a:gd name="connsiteX0" fmla="*/ 788 w 1518"/>
                      <a:gd name="connsiteY0" fmla="*/ 670 h 1307"/>
                      <a:gd name="connsiteX1" fmla="*/ 831 w 1518"/>
                      <a:gd name="connsiteY1" fmla="*/ 596 h 1307"/>
                      <a:gd name="connsiteX2" fmla="*/ 716 w 1518"/>
                      <a:gd name="connsiteY2" fmla="*/ 500 h 1307"/>
                      <a:gd name="connsiteX3" fmla="*/ 637 w 1518"/>
                      <a:gd name="connsiteY3" fmla="*/ 370 h 1307"/>
                      <a:gd name="connsiteX4" fmla="*/ 612 w 1518"/>
                      <a:gd name="connsiteY4" fmla="*/ 321 h 1307"/>
                      <a:gd name="connsiteX5" fmla="*/ 646 w 1518"/>
                      <a:gd name="connsiteY5" fmla="*/ 262 h 1307"/>
                      <a:gd name="connsiteX6" fmla="*/ 727 w 1518"/>
                      <a:gd name="connsiteY6" fmla="*/ 338 h 1307"/>
                      <a:gd name="connsiteX7" fmla="*/ 970 w 1518"/>
                      <a:gd name="connsiteY7" fmla="*/ 647 h 1307"/>
                      <a:gd name="connsiteX8" fmla="*/ 990 w 1518"/>
                      <a:gd name="connsiteY8" fmla="*/ 542 h 1307"/>
                      <a:gd name="connsiteX9" fmla="*/ 843 w 1518"/>
                      <a:gd name="connsiteY9" fmla="*/ 414 h 1307"/>
                      <a:gd name="connsiteX10" fmla="*/ 869 w 1518"/>
                      <a:gd name="connsiteY10" fmla="*/ 304 h 1307"/>
                      <a:gd name="connsiteX11" fmla="*/ 964 w 1518"/>
                      <a:gd name="connsiteY11" fmla="*/ 270 h 1307"/>
                      <a:gd name="connsiteX12" fmla="*/ 919 w 1518"/>
                      <a:gd name="connsiteY12" fmla="*/ 178 h 1307"/>
                      <a:gd name="connsiteX13" fmla="*/ 929 w 1518"/>
                      <a:gd name="connsiteY13" fmla="*/ 122 h 1307"/>
                      <a:gd name="connsiteX14" fmla="*/ 987 w 1518"/>
                      <a:gd name="connsiteY14" fmla="*/ 148 h 1307"/>
                      <a:gd name="connsiteX15" fmla="*/ 1114 w 1518"/>
                      <a:gd name="connsiteY15" fmla="*/ 365 h 1307"/>
                      <a:gd name="connsiteX16" fmla="*/ 1251 w 1518"/>
                      <a:gd name="connsiteY16" fmla="*/ 357 h 1307"/>
                      <a:gd name="connsiteX17" fmla="*/ 1250 w 1518"/>
                      <a:gd name="connsiteY17" fmla="*/ 206 h 1307"/>
                      <a:gd name="connsiteX18" fmla="*/ 1277 w 1518"/>
                      <a:gd name="connsiteY18" fmla="*/ 82 h 1307"/>
                      <a:gd name="connsiteX19" fmla="*/ 1397 w 1518"/>
                      <a:gd name="connsiteY19" fmla="*/ 183 h 1307"/>
                      <a:gd name="connsiteX20" fmla="*/ 1518 w 1518"/>
                      <a:gd name="connsiteY20" fmla="*/ 0 h 1307"/>
                      <a:gd name="connsiteX21" fmla="*/ 1224 w 1518"/>
                      <a:gd name="connsiteY21" fmla="*/ 1307 h 1307"/>
                      <a:gd name="connsiteX22" fmla="*/ 174 w 1518"/>
                      <a:gd name="connsiteY22" fmla="*/ 1103 h 1307"/>
                      <a:gd name="connsiteX23" fmla="*/ 428 w 1518"/>
                      <a:gd name="connsiteY23" fmla="*/ 1114 h 1307"/>
                      <a:gd name="connsiteX24" fmla="*/ 481 w 1518"/>
                      <a:gd name="connsiteY24" fmla="*/ 984 h 1307"/>
                      <a:gd name="connsiteX25" fmla="*/ 491 w 1518"/>
                      <a:gd name="connsiteY25" fmla="*/ 861 h 1307"/>
                      <a:gd name="connsiteX26" fmla="*/ 363 w 1518"/>
                      <a:gd name="connsiteY26" fmla="*/ 811 h 1307"/>
                      <a:gd name="connsiteX27" fmla="*/ 498 w 1518"/>
                      <a:gd name="connsiteY27" fmla="*/ 720 h 1307"/>
                      <a:gd name="connsiteX28" fmla="*/ 410 w 1518"/>
                      <a:gd name="connsiteY28" fmla="*/ 475 h 1307"/>
                      <a:gd name="connsiteX29" fmla="*/ 517 w 1518"/>
                      <a:gd name="connsiteY29" fmla="*/ 597 h 1307"/>
                      <a:gd name="connsiteX30" fmla="*/ 617 w 1518"/>
                      <a:gd name="connsiteY30" fmla="*/ 695 h 1307"/>
                      <a:gd name="connsiteX31" fmla="*/ 600 w 1518"/>
                      <a:gd name="connsiteY31" fmla="*/ 577 h 1307"/>
                      <a:gd name="connsiteX32" fmla="*/ 689 w 1518"/>
                      <a:gd name="connsiteY32" fmla="*/ 570 h 1307"/>
                      <a:gd name="connsiteX33" fmla="*/ 715 w 1518"/>
                      <a:gd name="connsiteY33" fmla="*/ 625 h 1307"/>
                      <a:gd name="connsiteX34" fmla="*/ 788 w 1518"/>
                      <a:gd name="connsiteY34" fmla="*/ 670 h 1307"/>
                      <a:gd name="connsiteX0" fmla="*/ 788 w 1518"/>
                      <a:gd name="connsiteY0" fmla="*/ 670 h 1307"/>
                      <a:gd name="connsiteX1" fmla="*/ 831 w 1518"/>
                      <a:gd name="connsiteY1" fmla="*/ 596 h 1307"/>
                      <a:gd name="connsiteX2" fmla="*/ 716 w 1518"/>
                      <a:gd name="connsiteY2" fmla="*/ 500 h 1307"/>
                      <a:gd name="connsiteX3" fmla="*/ 637 w 1518"/>
                      <a:gd name="connsiteY3" fmla="*/ 370 h 1307"/>
                      <a:gd name="connsiteX4" fmla="*/ 612 w 1518"/>
                      <a:gd name="connsiteY4" fmla="*/ 321 h 1307"/>
                      <a:gd name="connsiteX5" fmla="*/ 646 w 1518"/>
                      <a:gd name="connsiteY5" fmla="*/ 262 h 1307"/>
                      <a:gd name="connsiteX6" fmla="*/ 727 w 1518"/>
                      <a:gd name="connsiteY6" fmla="*/ 338 h 1307"/>
                      <a:gd name="connsiteX7" fmla="*/ 970 w 1518"/>
                      <a:gd name="connsiteY7" fmla="*/ 647 h 1307"/>
                      <a:gd name="connsiteX8" fmla="*/ 990 w 1518"/>
                      <a:gd name="connsiteY8" fmla="*/ 542 h 1307"/>
                      <a:gd name="connsiteX9" fmla="*/ 843 w 1518"/>
                      <a:gd name="connsiteY9" fmla="*/ 414 h 1307"/>
                      <a:gd name="connsiteX10" fmla="*/ 869 w 1518"/>
                      <a:gd name="connsiteY10" fmla="*/ 304 h 1307"/>
                      <a:gd name="connsiteX11" fmla="*/ 964 w 1518"/>
                      <a:gd name="connsiteY11" fmla="*/ 270 h 1307"/>
                      <a:gd name="connsiteX12" fmla="*/ 919 w 1518"/>
                      <a:gd name="connsiteY12" fmla="*/ 178 h 1307"/>
                      <a:gd name="connsiteX13" fmla="*/ 929 w 1518"/>
                      <a:gd name="connsiteY13" fmla="*/ 122 h 1307"/>
                      <a:gd name="connsiteX14" fmla="*/ 987 w 1518"/>
                      <a:gd name="connsiteY14" fmla="*/ 148 h 1307"/>
                      <a:gd name="connsiteX15" fmla="*/ 1114 w 1518"/>
                      <a:gd name="connsiteY15" fmla="*/ 365 h 1307"/>
                      <a:gd name="connsiteX16" fmla="*/ 1251 w 1518"/>
                      <a:gd name="connsiteY16" fmla="*/ 357 h 1307"/>
                      <a:gd name="connsiteX17" fmla="*/ 1250 w 1518"/>
                      <a:gd name="connsiteY17" fmla="*/ 206 h 1307"/>
                      <a:gd name="connsiteX18" fmla="*/ 1277 w 1518"/>
                      <a:gd name="connsiteY18" fmla="*/ 82 h 1307"/>
                      <a:gd name="connsiteX19" fmla="*/ 1397 w 1518"/>
                      <a:gd name="connsiteY19" fmla="*/ 183 h 1307"/>
                      <a:gd name="connsiteX20" fmla="*/ 1518 w 1518"/>
                      <a:gd name="connsiteY20" fmla="*/ 0 h 1307"/>
                      <a:gd name="connsiteX21" fmla="*/ 1224 w 1518"/>
                      <a:gd name="connsiteY21" fmla="*/ 1307 h 1307"/>
                      <a:gd name="connsiteX22" fmla="*/ 174 w 1518"/>
                      <a:gd name="connsiteY22" fmla="*/ 1103 h 1307"/>
                      <a:gd name="connsiteX23" fmla="*/ 428 w 1518"/>
                      <a:gd name="connsiteY23" fmla="*/ 1114 h 1307"/>
                      <a:gd name="connsiteX24" fmla="*/ 447 w 1518"/>
                      <a:gd name="connsiteY24" fmla="*/ 1004 h 1307"/>
                      <a:gd name="connsiteX25" fmla="*/ 491 w 1518"/>
                      <a:gd name="connsiteY25" fmla="*/ 861 h 1307"/>
                      <a:gd name="connsiteX26" fmla="*/ 363 w 1518"/>
                      <a:gd name="connsiteY26" fmla="*/ 811 h 1307"/>
                      <a:gd name="connsiteX27" fmla="*/ 498 w 1518"/>
                      <a:gd name="connsiteY27" fmla="*/ 720 h 1307"/>
                      <a:gd name="connsiteX28" fmla="*/ 410 w 1518"/>
                      <a:gd name="connsiteY28" fmla="*/ 475 h 1307"/>
                      <a:gd name="connsiteX29" fmla="*/ 517 w 1518"/>
                      <a:gd name="connsiteY29" fmla="*/ 597 h 1307"/>
                      <a:gd name="connsiteX30" fmla="*/ 617 w 1518"/>
                      <a:gd name="connsiteY30" fmla="*/ 695 h 1307"/>
                      <a:gd name="connsiteX31" fmla="*/ 600 w 1518"/>
                      <a:gd name="connsiteY31" fmla="*/ 577 h 1307"/>
                      <a:gd name="connsiteX32" fmla="*/ 689 w 1518"/>
                      <a:gd name="connsiteY32" fmla="*/ 570 h 1307"/>
                      <a:gd name="connsiteX33" fmla="*/ 715 w 1518"/>
                      <a:gd name="connsiteY33" fmla="*/ 625 h 1307"/>
                      <a:gd name="connsiteX34" fmla="*/ 788 w 1518"/>
                      <a:gd name="connsiteY34" fmla="*/ 670 h 130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</a:cxnLst>
                    <a:rect l="l" t="t" r="r" b="b"/>
                    <a:pathLst>
                      <a:path w="1518" h="1307">
                        <a:moveTo>
                          <a:pt x="788" y="670"/>
                        </a:moveTo>
                        <a:cubicBezTo>
                          <a:pt x="834" y="646"/>
                          <a:pt x="856" y="646"/>
                          <a:pt x="831" y="596"/>
                        </a:cubicBezTo>
                        <a:cubicBezTo>
                          <a:pt x="824" y="565"/>
                          <a:pt x="748" y="538"/>
                          <a:pt x="716" y="500"/>
                        </a:cubicBezTo>
                        <a:cubicBezTo>
                          <a:pt x="684" y="462"/>
                          <a:pt x="659" y="397"/>
                          <a:pt x="637" y="370"/>
                        </a:cubicBezTo>
                        <a:cubicBezTo>
                          <a:pt x="605" y="327"/>
                          <a:pt x="610" y="339"/>
                          <a:pt x="612" y="321"/>
                        </a:cubicBezTo>
                        <a:cubicBezTo>
                          <a:pt x="614" y="303"/>
                          <a:pt x="631" y="266"/>
                          <a:pt x="646" y="262"/>
                        </a:cubicBezTo>
                        <a:cubicBezTo>
                          <a:pt x="658" y="263"/>
                          <a:pt x="673" y="274"/>
                          <a:pt x="727" y="338"/>
                        </a:cubicBezTo>
                        <a:cubicBezTo>
                          <a:pt x="781" y="402"/>
                          <a:pt x="926" y="613"/>
                          <a:pt x="970" y="647"/>
                        </a:cubicBezTo>
                        <a:cubicBezTo>
                          <a:pt x="1014" y="681"/>
                          <a:pt x="1011" y="581"/>
                          <a:pt x="990" y="542"/>
                        </a:cubicBezTo>
                        <a:cubicBezTo>
                          <a:pt x="969" y="503"/>
                          <a:pt x="863" y="454"/>
                          <a:pt x="843" y="414"/>
                        </a:cubicBezTo>
                        <a:cubicBezTo>
                          <a:pt x="823" y="374"/>
                          <a:pt x="849" y="328"/>
                          <a:pt x="869" y="304"/>
                        </a:cubicBezTo>
                        <a:cubicBezTo>
                          <a:pt x="889" y="280"/>
                          <a:pt x="956" y="291"/>
                          <a:pt x="964" y="270"/>
                        </a:cubicBezTo>
                        <a:cubicBezTo>
                          <a:pt x="972" y="249"/>
                          <a:pt x="925" y="203"/>
                          <a:pt x="919" y="178"/>
                        </a:cubicBezTo>
                        <a:cubicBezTo>
                          <a:pt x="913" y="153"/>
                          <a:pt x="918" y="127"/>
                          <a:pt x="929" y="122"/>
                        </a:cubicBezTo>
                        <a:cubicBezTo>
                          <a:pt x="940" y="117"/>
                          <a:pt x="959" y="123"/>
                          <a:pt x="987" y="148"/>
                        </a:cubicBezTo>
                        <a:cubicBezTo>
                          <a:pt x="1028" y="158"/>
                          <a:pt x="1070" y="330"/>
                          <a:pt x="1114" y="365"/>
                        </a:cubicBezTo>
                        <a:cubicBezTo>
                          <a:pt x="1158" y="400"/>
                          <a:pt x="1228" y="384"/>
                          <a:pt x="1251" y="357"/>
                        </a:cubicBezTo>
                        <a:cubicBezTo>
                          <a:pt x="1274" y="331"/>
                          <a:pt x="1252" y="247"/>
                          <a:pt x="1250" y="206"/>
                        </a:cubicBezTo>
                        <a:cubicBezTo>
                          <a:pt x="1254" y="160"/>
                          <a:pt x="1226" y="140"/>
                          <a:pt x="1277" y="82"/>
                        </a:cubicBezTo>
                        <a:cubicBezTo>
                          <a:pt x="1338" y="84"/>
                          <a:pt x="1382" y="173"/>
                          <a:pt x="1397" y="183"/>
                        </a:cubicBezTo>
                        <a:cubicBezTo>
                          <a:pt x="1437" y="122"/>
                          <a:pt x="1478" y="61"/>
                          <a:pt x="1518" y="0"/>
                        </a:cubicBezTo>
                        <a:cubicBezTo>
                          <a:pt x="1501" y="231"/>
                          <a:pt x="1448" y="1123"/>
                          <a:pt x="1224" y="1307"/>
                        </a:cubicBezTo>
                        <a:lnTo>
                          <a:pt x="174" y="1103"/>
                        </a:lnTo>
                        <a:cubicBezTo>
                          <a:pt x="0" y="1067"/>
                          <a:pt x="383" y="1131"/>
                          <a:pt x="428" y="1114"/>
                        </a:cubicBezTo>
                        <a:cubicBezTo>
                          <a:pt x="474" y="1098"/>
                          <a:pt x="437" y="1046"/>
                          <a:pt x="447" y="1004"/>
                        </a:cubicBezTo>
                        <a:cubicBezTo>
                          <a:pt x="458" y="962"/>
                          <a:pt x="493" y="882"/>
                          <a:pt x="491" y="861"/>
                        </a:cubicBezTo>
                        <a:cubicBezTo>
                          <a:pt x="522" y="812"/>
                          <a:pt x="330" y="866"/>
                          <a:pt x="363" y="811"/>
                        </a:cubicBezTo>
                        <a:cubicBezTo>
                          <a:pt x="349" y="698"/>
                          <a:pt x="487" y="728"/>
                          <a:pt x="498" y="720"/>
                        </a:cubicBezTo>
                        <a:cubicBezTo>
                          <a:pt x="506" y="664"/>
                          <a:pt x="386" y="644"/>
                          <a:pt x="410" y="475"/>
                        </a:cubicBezTo>
                        <a:cubicBezTo>
                          <a:pt x="548" y="480"/>
                          <a:pt x="484" y="563"/>
                          <a:pt x="517" y="597"/>
                        </a:cubicBezTo>
                        <a:cubicBezTo>
                          <a:pt x="524" y="739"/>
                          <a:pt x="609" y="698"/>
                          <a:pt x="617" y="695"/>
                        </a:cubicBezTo>
                        <a:cubicBezTo>
                          <a:pt x="633" y="667"/>
                          <a:pt x="584" y="605"/>
                          <a:pt x="600" y="577"/>
                        </a:cubicBezTo>
                        <a:cubicBezTo>
                          <a:pt x="629" y="558"/>
                          <a:pt x="658" y="555"/>
                          <a:pt x="689" y="570"/>
                        </a:cubicBezTo>
                        <a:cubicBezTo>
                          <a:pt x="714" y="577"/>
                          <a:pt x="699" y="608"/>
                          <a:pt x="715" y="625"/>
                        </a:cubicBezTo>
                        <a:cubicBezTo>
                          <a:pt x="731" y="642"/>
                          <a:pt x="775" y="674"/>
                          <a:pt x="788" y="670"/>
                        </a:cubicBezTo>
                        <a:close/>
                      </a:path>
                    </a:pathLst>
                  </a:custGeom>
                  <a:solidFill>
                    <a:srgbClr val="FF7C80"/>
                  </a:solidFill>
                  <a:ln w="25400">
                    <a:noFill/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15" name="Group 7"/>
                <p:cNvGrpSpPr>
                  <a:grpSpLocks/>
                </p:cNvGrpSpPr>
                <p:nvPr/>
              </p:nvGrpSpPr>
              <p:grpSpPr bwMode="auto">
                <a:xfrm>
                  <a:off x="1571627" y="2705114"/>
                  <a:ext cx="2066926" cy="2085977"/>
                  <a:chOff x="2010" y="1176"/>
                  <a:chExt cx="1302" cy="1314"/>
                </a:xfrm>
              </p:grpSpPr>
              <p:sp>
                <p:nvSpPr>
                  <p:cNvPr id="212" name="Oval 8"/>
                  <p:cNvSpPr>
                    <a:spLocks noChangeArrowheads="1"/>
                  </p:cNvSpPr>
                  <p:nvPr/>
                </p:nvSpPr>
                <p:spPr bwMode="auto">
                  <a:xfrm>
                    <a:off x="2928" y="1488"/>
                    <a:ext cx="72" cy="72"/>
                  </a:xfrm>
                  <a:prstGeom prst="ellipse">
                    <a:avLst/>
                  </a:prstGeom>
                  <a:solidFill>
                    <a:srgbClr val="9966FF"/>
                  </a:solidFill>
                  <a:ln w="12700" algn="ctr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13" name="Oval 9"/>
                  <p:cNvSpPr>
                    <a:spLocks noChangeArrowheads="1"/>
                  </p:cNvSpPr>
                  <p:nvPr/>
                </p:nvSpPr>
                <p:spPr bwMode="auto">
                  <a:xfrm>
                    <a:off x="2259" y="1685"/>
                    <a:ext cx="72" cy="72"/>
                  </a:xfrm>
                  <a:prstGeom prst="ellipse">
                    <a:avLst/>
                  </a:prstGeom>
                  <a:solidFill>
                    <a:srgbClr val="9966FF"/>
                  </a:solidFill>
                  <a:ln w="12700" algn="ctr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14" name="Oval 10"/>
                  <p:cNvSpPr>
                    <a:spLocks noChangeArrowheads="1"/>
                  </p:cNvSpPr>
                  <p:nvPr/>
                </p:nvSpPr>
                <p:spPr bwMode="auto">
                  <a:xfrm>
                    <a:off x="3078" y="1512"/>
                    <a:ext cx="72" cy="72"/>
                  </a:xfrm>
                  <a:prstGeom prst="ellipse">
                    <a:avLst/>
                  </a:prstGeom>
                  <a:solidFill>
                    <a:srgbClr val="9966FF"/>
                  </a:solidFill>
                  <a:ln w="12700" algn="ctr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15" name="Oval 11"/>
                  <p:cNvSpPr>
                    <a:spLocks noChangeArrowheads="1"/>
                  </p:cNvSpPr>
                  <p:nvPr/>
                </p:nvSpPr>
                <p:spPr bwMode="auto">
                  <a:xfrm>
                    <a:off x="2573" y="1539"/>
                    <a:ext cx="72" cy="72"/>
                  </a:xfrm>
                  <a:prstGeom prst="ellipse">
                    <a:avLst/>
                  </a:prstGeom>
                  <a:solidFill>
                    <a:srgbClr val="9966FF"/>
                  </a:solidFill>
                  <a:ln w="12700" algn="ctr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16" name="Oval 12"/>
                  <p:cNvSpPr>
                    <a:spLocks noChangeArrowheads="1"/>
                  </p:cNvSpPr>
                  <p:nvPr/>
                </p:nvSpPr>
                <p:spPr bwMode="auto">
                  <a:xfrm>
                    <a:off x="2160" y="2064"/>
                    <a:ext cx="72" cy="72"/>
                  </a:xfrm>
                  <a:prstGeom prst="ellipse">
                    <a:avLst/>
                  </a:prstGeom>
                  <a:solidFill>
                    <a:srgbClr val="9966FF"/>
                  </a:solidFill>
                  <a:ln w="12700" algn="ctr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17" name="Oval 13"/>
                  <p:cNvSpPr>
                    <a:spLocks noChangeArrowheads="1"/>
                  </p:cNvSpPr>
                  <p:nvPr/>
                </p:nvSpPr>
                <p:spPr bwMode="auto">
                  <a:xfrm>
                    <a:off x="2403" y="1636"/>
                    <a:ext cx="72" cy="72"/>
                  </a:xfrm>
                  <a:prstGeom prst="ellipse">
                    <a:avLst/>
                  </a:prstGeom>
                  <a:solidFill>
                    <a:srgbClr val="9966FF"/>
                  </a:solidFill>
                  <a:ln w="12700" algn="ctr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18" name="Oval 14"/>
                  <p:cNvSpPr>
                    <a:spLocks noChangeArrowheads="1"/>
                  </p:cNvSpPr>
                  <p:nvPr/>
                </p:nvSpPr>
                <p:spPr bwMode="auto">
                  <a:xfrm>
                    <a:off x="2186" y="1684"/>
                    <a:ext cx="72" cy="72"/>
                  </a:xfrm>
                  <a:prstGeom prst="ellipse">
                    <a:avLst/>
                  </a:prstGeom>
                  <a:solidFill>
                    <a:srgbClr val="9966FF"/>
                  </a:solidFill>
                  <a:ln w="12700" algn="ctr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19" name="Oval 15"/>
                  <p:cNvSpPr>
                    <a:spLocks noChangeArrowheads="1"/>
                  </p:cNvSpPr>
                  <p:nvPr/>
                </p:nvSpPr>
                <p:spPr bwMode="auto">
                  <a:xfrm>
                    <a:off x="2234" y="1926"/>
                    <a:ext cx="72" cy="72"/>
                  </a:xfrm>
                  <a:prstGeom prst="ellipse">
                    <a:avLst/>
                  </a:prstGeom>
                  <a:solidFill>
                    <a:srgbClr val="9966FF"/>
                  </a:solidFill>
                  <a:ln w="12700" algn="ctr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20" name="Oval 16"/>
                  <p:cNvSpPr>
                    <a:spLocks noChangeArrowheads="1"/>
                  </p:cNvSpPr>
                  <p:nvPr/>
                </p:nvSpPr>
                <p:spPr bwMode="auto">
                  <a:xfrm>
                    <a:off x="2355" y="1902"/>
                    <a:ext cx="72" cy="72"/>
                  </a:xfrm>
                  <a:prstGeom prst="ellipse">
                    <a:avLst/>
                  </a:prstGeom>
                  <a:solidFill>
                    <a:srgbClr val="FF5050"/>
                  </a:solidFill>
                  <a:ln w="12700" algn="ctr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21" name="Oval 17"/>
                  <p:cNvSpPr>
                    <a:spLocks noChangeArrowheads="1"/>
                  </p:cNvSpPr>
                  <p:nvPr/>
                </p:nvSpPr>
                <p:spPr bwMode="auto">
                  <a:xfrm>
                    <a:off x="2016" y="1660"/>
                    <a:ext cx="72" cy="72"/>
                  </a:xfrm>
                  <a:prstGeom prst="ellipse">
                    <a:avLst/>
                  </a:prstGeom>
                  <a:solidFill>
                    <a:srgbClr val="9966FF"/>
                  </a:solidFill>
                  <a:ln w="12700" algn="ctr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22" name="Oval 18"/>
                  <p:cNvSpPr>
                    <a:spLocks noChangeArrowheads="1"/>
                  </p:cNvSpPr>
                  <p:nvPr/>
                </p:nvSpPr>
                <p:spPr bwMode="auto">
                  <a:xfrm>
                    <a:off x="2331" y="1539"/>
                    <a:ext cx="72" cy="72"/>
                  </a:xfrm>
                  <a:prstGeom prst="ellipse">
                    <a:avLst/>
                  </a:prstGeom>
                  <a:solidFill>
                    <a:srgbClr val="9966FF"/>
                  </a:solidFill>
                  <a:ln w="12700" algn="ctr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23" name="Oval 19"/>
                  <p:cNvSpPr>
                    <a:spLocks noChangeArrowheads="1"/>
                  </p:cNvSpPr>
                  <p:nvPr/>
                </p:nvSpPr>
                <p:spPr bwMode="auto">
                  <a:xfrm>
                    <a:off x="2549" y="1926"/>
                    <a:ext cx="72" cy="72"/>
                  </a:xfrm>
                  <a:prstGeom prst="ellipse">
                    <a:avLst/>
                  </a:prstGeom>
                  <a:solidFill>
                    <a:srgbClr val="FF5050"/>
                  </a:solidFill>
                  <a:ln w="12700" algn="ctr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24" name="Oval 20"/>
                  <p:cNvSpPr>
                    <a:spLocks noChangeArrowheads="1"/>
                  </p:cNvSpPr>
                  <p:nvPr/>
                </p:nvSpPr>
                <p:spPr bwMode="auto">
                  <a:xfrm>
                    <a:off x="2670" y="1805"/>
                    <a:ext cx="72" cy="72"/>
                  </a:xfrm>
                  <a:prstGeom prst="ellipse">
                    <a:avLst/>
                  </a:prstGeom>
                  <a:solidFill>
                    <a:srgbClr val="FF5050"/>
                  </a:solidFill>
                  <a:ln w="12700" algn="ctr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25" name="Oval 21"/>
                  <p:cNvSpPr>
                    <a:spLocks noChangeArrowheads="1"/>
                  </p:cNvSpPr>
                  <p:nvPr/>
                </p:nvSpPr>
                <p:spPr bwMode="auto">
                  <a:xfrm>
                    <a:off x="2936" y="1951"/>
                    <a:ext cx="72" cy="72"/>
                  </a:xfrm>
                  <a:prstGeom prst="ellipse">
                    <a:avLst/>
                  </a:prstGeom>
                  <a:solidFill>
                    <a:srgbClr val="FF5050"/>
                  </a:solidFill>
                  <a:ln w="12700" algn="ctr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26" name="Oval 22"/>
                  <p:cNvSpPr>
                    <a:spLocks noChangeArrowheads="1"/>
                  </p:cNvSpPr>
                  <p:nvPr/>
                </p:nvSpPr>
                <p:spPr bwMode="auto">
                  <a:xfrm>
                    <a:off x="2766" y="1926"/>
                    <a:ext cx="72" cy="72"/>
                  </a:xfrm>
                  <a:prstGeom prst="ellipse">
                    <a:avLst/>
                  </a:prstGeom>
                  <a:solidFill>
                    <a:srgbClr val="FF5050"/>
                  </a:solidFill>
                  <a:ln w="12700" algn="ctr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27" name="Oval 23"/>
                  <p:cNvSpPr>
                    <a:spLocks noChangeArrowheads="1"/>
                  </p:cNvSpPr>
                  <p:nvPr/>
                </p:nvSpPr>
                <p:spPr bwMode="auto">
                  <a:xfrm>
                    <a:off x="2210" y="1491"/>
                    <a:ext cx="72" cy="72"/>
                  </a:xfrm>
                  <a:prstGeom prst="ellipse">
                    <a:avLst/>
                  </a:prstGeom>
                  <a:solidFill>
                    <a:srgbClr val="9966FF"/>
                  </a:solidFill>
                  <a:ln w="12700" algn="ctr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28" name="Oval 24"/>
                  <p:cNvSpPr>
                    <a:spLocks noChangeArrowheads="1"/>
                  </p:cNvSpPr>
                  <p:nvPr/>
                </p:nvSpPr>
                <p:spPr bwMode="auto">
                  <a:xfrm>
                    <a:off x="2428" y="1467"/>
                    <a:ext cx="72" cy="72"/>
                  </a:xfrm>
                  <a:prstGeom prst="ellipse">
                    <a:avLst/>
                  </a:prstGeom>
                  <a:solidFill>
                    <a:srgbClr val="9966FF"/>
                  </a:solidFill>
                  <a:ln w="12700" algn="ctr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29" name="Oval 25"/>
                  <p:cNvSpPr>
                    <a:spLocks noChangeArrowheads="1"/>
                  </p:cNvSpPr>
                  <p:nvPr/>
                </p:nvSpPr>
                <p:spPr bwMode="auto">
                  <a:xfrm>
                    <a:off x="2670" y="1636"/>
                    <a:ext cx="72" cy="72"/>
                  </a:xfrm>
                  <a:prstGeom prst="ellipse">
                    <a:avLst/>
                  </a:prstGeom>
                  <a:solidFill>
                    <a:srgbClr val="9966FF"/>
                  </a:solidFill>
                  <a:ln w="12700" algn="ctr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30" name="Oval 26"/>
                  <p:cNvSpPr>
                    <a:spLocks noChangeArrowheads="1"/>
                  </p:cNvSpPr>
                  <p:nvPr/>
                </p:nvSpPr>
                <p:spPr bwMode="auto">
                  <a:xfrm>
                    <a:off x="2065" y="1927"/>
                    <a:ext cx="72" cy="72"/>
                  </a:xfrm>
                  <a:prstGeom prst="ellipse">
                    <a:avLst/>
                  </a:prstGeom>
                  <a:solidFill>
                    <a:srgbClr val="9966FF"/>
                  </a:solidFill>
                  <a:ln w="12700" algn="ctr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31" name="Oval 27"/>
                  <p:cNvSpPr>
                    <a:spLocks noChangeArrowheads="1"/>
                  </p:cNvSpPr>
                  <p:nvPr/>
                </p:nvSpPr>
                <p:spPr bwMode="auto">
                  <a:xfrm>
                    <a:off x="2500" y="1733"/>
                    <a:ext cx="72" cy="72"/>
                  </a:xfrm>
                  <a:prstGeom prst="ellipse">
                    <a:avLst/>
                  </a:prstGeom>
                  <a:solidFill>
                    <a:srgbClr val="9966FF"/>
                  </a:solidFill>
                  <a:ln w="12700" algn="ctr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32" name="Oval 28"/>
                  <p:cNvSpPr>
                    <a:spLocks noChangeArrowheads="1"/>
                  </p:cNvSpPr>
                  <p:nvPr/>
                </p:nvSpPr>
                <p:spPr bwMode="auto">
                  <a:xfrm>
                    <a:off x="2283" y="1781"/>
                    <a:ext cx="72" cy="72"/>
                  </a:xfrm>
                  <a:prstGeom prst="ellipse">
                    <a:avLst/>
                  </a:prstGeom>
                  <a:solidFill>
                    <a:srgbClr val="9966FF"/>
                  </a:solidFill>
                  <a:ln w="12700" algn="ctr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33" name="Oval 29"/>
                  <p:cNvSpPr>
                    <a:spLocks noChangeArrowheads="1"/>
                  </p:cNvSpPr>
                  <p:nvPr/>
                </p:nvSpPr>
                <p:spPr bwMode="auto">
                  <a:xfrm>
                    <a:off x="2331" y="2023"/>
                    <a:ext cx="72" cy="72"/>
                  </a:xfrm>
                  <a:prstGeom prst="ellipse">
                    <a:avLst/>
                  </a:prstGeom>
                  <a:solidFill>
                    <a:srgbClr val="9966FF"/>
                  </a:solidFill>
                  <a:ln w="12700" algn="ctr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34" name="Oval 30"/>
                  <p:cNvSpPr>
                    <a:spLocks noChangeArrowheads="1"/>
                  </p:cNvSpPr>
                  <p:nvPr/>
                </p:nvSpPr>
                <p:spPr bwMode="auto">
                  <a:xfrm>
                    <a:off x="2742" y="2072"/>
                    <a:ext cx="72" cy="72"/>
                  </a:xfrm>
                  <a:prstGeom prst="ellipse">
                    <a:avLst/>
                  </a:prstGeom>
                  <a:solidFill>
                    <a:srgbClr val="FF5050"/>
                  </a:solidFill>
                  <a:ln w="12700" algn="ctr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35" name="Oval 31"/>
                  <p:cNvSpPr>
                    <a:spLocks noChangeArrowheads="1"/>
                  </p:cNvSpPr>
                  <p:nvPr/>
                </p:nvSpPr>
                <p:spPr bwMode="auto">
                  <a:xfrm>
                    <a:off x="2960" y="1805"/>
                    <a:ext cx="72" cy="72"/>
                  </a:xfrm>
                  <a:prstGeom prst="ellipse">
                    <a:avLst/>
                  </a:prstGeom>
                  <a:solidFill>
                    <a:srgbClr val="FF5050"/>
                  </a:solidFill>
                  <a:ln w="12700" algn="ctr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36" name="Oval 32"/>
                  <p:cNvSpPr>
                    <a:spLocks noChangeArrowheads="1"/>
                  </p:cNvSpPr>
                  <p:nvPr/>
                </p:nvSpPr>
                <p:spPr bwMode="auto">
                  <a:xfrm>
                    <a:off x="3226" y="1854"/>
                    <a:ext cx="72" cy="72"/>
                  </a:xfrm>
                  <a:prstGeom prst="ellipse">
                    <a:avLst/>
                  </a:prstGeom>
                  <a:solidFill>
                    <a:srgbClr val="FF5050"/>
                  </a:solidFill>
                  <a:ln w="12700" algn="ctr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37" name="Oval 33"/>
                  <p:cNvSpPr>
                    <a:spLocks noChangeArrowheads="1"/>
                  </p:cNvSpPr>
                  <p:nvPr/>
                </p:nvSpPr>
                <p:spPr bwMode="auto">
                  <a:xfrm>
                    <a:off x="2936" y="2072"/>
                    <a:ext cx="72" cy="72"/>
                  </a:xfrm>
                  <a:prstGeom prst="ellipse">
                    <a:avLst/>
                  </a:prstGeom>
                  <a:solidFill>
                    <a:srgbClr val="FF5050"/>
                  </a:solidFill>
                  <a:ln w="12700" algn="ctr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38" name="Oval 35"/>
                  <p:cNvSpPr>
                    <a:spLocks noChangeArrowheads="1"/>
                  </p:cNvSpPr>
                  <p:nvPr/>
                </p:nvSpPr>
                <p:spPr bwMode="auto">
                  <a:xfrm>
                    <a:off x="2352" y="2160"/>
                    <a:ext cx="72" cy="72"/>
                  </a:xfrm>
                  <a:prstGeom prst="ellipse">
                    <a:avLst/>
                  </a:prstGeom>
                  <a:solidFill>
                    <a:srgbClr val="FF5050"/>
                  </a:solidFill>
                  <a:ln w="12700" algn="ctr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39" name="Oval 37"/>
                  <p:cNvSpPr>
                    <a:spLocks noChangeArrowheads="1"/>
                  </p:cNvSpPr>
                  <p:nvPr/>
                </p:nvSpPr>
                <p:spPr bwMode="auto">
                  <a:xfrm>
                    <a:off x="2500" y="1612"/>
                    <a:ext cx="72" cy="72"/>
                  </a:xfrm>
                  <a:prstGeom prst="ellipse">
                    <a:avLst/>
                  </a:prstGeom>
                  <a:solidFill>
                    <a:srgbClr val="FF5050"/>
                  </a:solidFill>
                  <a:ln w="12700" algn="ctr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40" name="Oval 38"/>
                  <p:cNvSpPr>
                    <a:spLocks noChangeArrowheads="1"/>
                  </p:cNvSpPr>
                  <p:nvPr/>
                </p:nvSpPr>
                <p:spPr bwMode="auto">
                  <a:xfrm>
                    <a:off x="2879" y="1390"/>
                    <a:ext cx="72" cy="72"/>
                  </a:xfrm>
                  <a:prstGeom prst="ellipse">
                    <a:avLst/>
                  </a:prstGeom>
                  <a:solidFill>
                    <a:srgbClr val="9966FF"/>
                  </a:solidFill>
                  <a:ln w="12700" algn="ctr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41" name="Oval 39"/>
                  <p:cNvSpPr>
                    <a:spLocks noChangeArrowheads="1"/>
                  </p:cNvSpPr>
                  <p:nvPr/>
                </p:nvSpPr>
                <p:spPr bwMode="auto">
                  <a:xfrm>
                    <a:off x="3096" y="1776"/>
                    <a:ext cx="72" cy="72"/>
                  </a:xfrm>
                  <a:prstGeom prst="ellipse">
                    <a:avLst/>
                  </a:prstGeom>
                  <a:solidFill>
                    <a:srgbClr val="FF5050"/>
                  </a:solidFill>
                  <a:ln w="12700" algn="ctr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42" name="Oval 40"/>
                  <p:cNvSpPr>
                    <a:spLocks noChangeArrowheads="1"/>
                  </p:cNvSpPr>
                  <p:nvPr/>
                </p:nvSpPr>
                <p:spPr bwMode="auto">
                  <a:xfrm>
                    <a:off x="2760" y="1680"/>
                    <a:ext cx="72" cy="72"/>
                  </a:xfrm>
                  <a:prstGeom prst="ellipse">
                    <a:avLst/>
                  </a:prstGeom>
                  <a:solidFill>
                    <a:srgbClr val="FF5050"/>
                  </a:solidFill>
                  <a:ln w="12700" algn="ctr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43" name="Oval 41"/>
                  <p:cNvSpPr>
                    <a:spLocks noChangeArrowheads="1"/>
                  </p:cNvSpPr>
                  <p:nvPr/>
                </p:nvSpPr>
                <p:spPr bwMode="auto">
                  <a:xfrm>
                    <a:off x="2880" y="1680"/>
                    <a:ext cx="72" cy="72"/>
                  </a:xfrm>
                  <a:prstGeom prst="ellipse">
                    <a:avLst/>
                  </a:prstGeom>
                  <a:solidFill>
                    <a:srgbClr val="FF5050"/>
                  </a:solidFill>
                  <a:ln w="12700" algn="ctr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44" name="Oval 42"/>
                  <p:cNvSpPr>
                    <a:spLocks noChangeArrowheads="1"/>
                  </p:cNvSpPr>
                  <p:nvPr/>
                </p:nvSpPr>
                <p:spPr bwMode="auto">
                  <a:xfrm>
                    <a:off x="3056" y="1968"/>
                    <a:ext cx="72" cy="72"/>
                  </a:xfrm>
                  <a:prstGeom prst="ellipse">
                    <a:avLst/>
                  </a:prstGeom>
                  <a:solidFill>
                    <a:srgbClr val="FF5050"/>
                  </a:solidFill>
                  <a:ln w="12700" algn="ctr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45" name="Oval 43"/>
                  <p:cNvSpPr>
                    <a:spLocks noChangeArrowheads="1"/>
                  </p:cNvSpPr>
                  <p:nvPr/>
                </p:nvSpPr>
                <p:spPr bwMode="auto">
                  <a:xfrm>
                    <a:off x="3066" y="2124"/>
                    <a:ext cx="72" cy="72"/>
                  </a:xfrm>
                  <a:prstGeom prst="ellipse">
                    <a:avLst/>
                  </a:prstGeom>
                  <a:solidFill>
                    <a:srgbClr val="FF5050"/>
                  </a:solidFill>
                  <a:ln w="12700" algn="ctr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46" name="Oval 44"/>
                  <p:cNvSpPr>
                    <a:spLocks noChangeArrowheads="1"/>
                  </p:cNvSpPr>
                  <p:nvPr/>
                </p:nvSpPr>
                <p:spPr bwMode="auto">
                  <a:xfrm>
                    <a:off x="2844" y="2010"/>
                    <a:ext cx="72" cy="72"/>
                  </a:xfrm>
                  <a:prstGeom prst="ellipse">
                    <a:avLst/>
                  </a:prstGeom>
                  <a:solidFill>
                    <a:srgbClr val="FF5050"/>
                  </a:solidFill>
                  <a:ln w="12700" algn="ctr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47" name="Oval 45"/>
                  <p:cNvSpPr>
                    <a:spLocks noChangeArrowheads="1"/>
                  </p:cNvSpPr>
                  <p:nvPr/>
                </p:nvSpPr>
                <p:spPr bwMode="auto">
                  <a:xfrm>
                    <a:off x="2832" y="2208"/>
                    <a:ext cx="72" cy="72"/>
                  </a:xfrm>
                  <a:prstGeom prst="ellipse">
                    <a:avLst/>
                  </a:prstGeom>
                  <a:solidFill>
                    <a:srgbClr val="FF5050"/>
                  </a:solidFill>
                  <a:ln w="12700" algn="ctr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48" name="Oval 46"/>
                  <p:cNvSpPr>
                    <a:spLocks noChangeArrowheads="1"/>
                  </p:cNvSpPr>
                  <p:nvPr/>
                </p:nvSpPr>
                <p:spPr bwMode="auto">
                  <a:xfrm>
                    <a:off x="2622" y="2184"/>
                    <a:ext cx="72" cy="72"/>
                  </a:xfrm>
                  <a:prstGeom prst="ellipse">
                    <a:avLst/>
                  </a:prstGeom>
                  <a:solidFill>
                    <a:srgbClr val="FF5050"/>
                  </a:solidFill>
                  <a:ln w="12700" algn="ctr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49" name="Oval 47"/>
                  <p:cNvSpPr>
                    <a:spLocks noChangeArrowheads="1"/>
                  </p:cNvSpPr>
                  <p:nvPr/>
                </p:nvSpPr>
                <p:spPr bwMode="auto">
                  <a:xfrm>
                    <a:off x="3192" y="1680"/>
                    <a:ext cx="72" cy="72"/>
                  </a:xfrm>
                  <a:prstGeom prst="ellipse">
                    <a:avLst/>
                  </a:prstGeom>
                  <a:solidFill>
                    <a:srgbClr val="FF5050"/>
                  </a:solidFill>
                  <a:ln w="12700" algn="ctr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50" name="Oval 48"/>
                  <p:cNvSpPr>
                    <a:spLocks noChangeArrowheads="1"/>
                  </p:cNvSpPr>
                  <p:nvPr/>
                </p:nvSpPr>
                <p:spPr bwMode="auto">
                  <a:xfrm>
                    <a:off x="3024" y="1632"/>
                    <a:ext cx="72" cy="72"/>
                  </a:xfrm>
                  <a:prstGeom prst="ellipse">
                    <a:avLst/>
                  </a:prstGeom>
                  <a:solidFill>
                    <a:srgbClr val="FF5050"/>
                  </a:solidFill>
                  <a:ln w="12700" algn="ctr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51" name="Oval 49"/>
                  <p:cNvSpPr>
                    <a:spLocks noChangeArrowheads="1"/>
                  </p:cNvSpPr>
                  <p:nvPr/>
                </p:nvSpPr>
                <p:spPr bwMode="auto">
                  <a:xfrm>
                    <a:off x="2808" y="1584"/>
                    <a:ext cx="72" cy="72"/>
                  </a:xfrm>
                  <a:prstGeom prst="ellipse">
                    <a:avLst/>
                  </a:prstGeom>
                  <a:solidFill>
                    <a:srgbClr val="FF5050"/>
                  </a:solidFill>
                  <a:ln w="12700" algn="ctr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52" name="Oval 50"/>
                  <p:cNvSpPr>
                    <a:spLocks noChangeArrowheads="1"/>
                  </p:cNvSpPr>
                  <p:nvPr/>
                </p:nvSpPr>
                <p:spPr bwMode="auto">
                  <a:xfrm>
                    <a:off x="3192" y="1992"/>
                    <a:ext cx="72" cy="72"/>
                  </a:xfrm>
                  <a:prstGeom prst="ellipse">
                    <a:avLst/>
                  </a:prstGeom>
                  <a:solidFill>
                    <a:srgbClr val="FF5050"/>
                  </a:solidFill>
                  <a:ln w="12700" algn="ctr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53" name="Oval 51"/>
                  <p:cNvSpPr>
                    <a:spLocks noChangeArrowheads="1"/>
                  </p:cNvSpPr>
                  <p:nvPr/>
                </p:nvSpPr>
                <p:spPr bwMode="auto">
                  <a:xfrm>
                    <a:off x="2976" y="2232"/>
                    <a:ext cx="72" cy="72"/>
                  </a:xfrm>
                  <a:prstGeom prst="ellipse">
                    <a:avLst/>
                  </a:prstGeom>
                  <a:solidFill>
                    <a:srgbClr val="FF5050"/>
                  </a:solidFill>
                  <a:ln w="12700" algn="ctr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54" name="Oval 52"/>
                  <p:cNvSpPr>
                    <a:spLocks noChangeArrowheads="1"/>
                  </p:cNvSpPr>
                  <p:nvPr/>
                </p:nvSpPr>
                <p:spPr bwMode="auto">
                  <a:xfrm>
                    <a:off x="2496" y="2088"/>
                    <a:ext cx="72" cy="72"/>
                  </a:xfrm>
                  <a:prstGeom prst="ellipse">
                    <a:avLst/>
                  </a:prstGeom>
                  <a:solidFill>
                    <a:srgbClr val="FF5050"/>
                  </a:solidFill>
                  <a:ln w="12700" algn="ctr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55" name="Oval 53"/>
                  <p:cNvSpPr>
                    <a:spLocks noChangeArrowheads="1"/>
                  </p:cNvSpPr>
                  <p:nvPr/>
                </p:nvSpPr>
                <p:spPr bwMode="auto">
                  <a:xfrm>
                    <a:off x="2688" y="1344"/>
                    <a:ext cx="72" cy="72"/>
                  </a:xfrm>
                  <a:prstGeom prst="ellipse">
                    <a:avLst/>
                  </a:prstGeom>
                  <a:solidFill>
                    <a:srgbClr val="9966FF"/>
                  </a:solidFill>
                  <a:ln w="12700" algn="ctr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56" name="Oval 55"/>
                  <p:cNvSpPr>
                    <a:spLocks noChangeArrowheads="1"/>
                  </p:cNvSpPr>
                  <p:nvPr/>
                </p:nvSpPr>
                <p:spPr bwMode="auto">
                  <a:xfrm>
                    <a:off x="2106" y="1752"/>
                    <a:ext cx="72" cy="72"/>
                  </a:xfrm>
                  <a:prstGeom prst="ellipse">
                    <a:avLst/>
                  </a:prstGeom>
                  <a:solidFill>
                    <a:srgbClr val="9966FF"/>
                  </a:solidFill>
                  <a:ln w="12700" algn="ctr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57" name="Oval 56"/>
                  <p:cNvSpPr>
                    <a:spLocks noChangeArrowheads="1"/>
                  </p:cNvSpPr>
                  <p:nvPr/>
                </p:nvSpPr>
                <p:spPr bwMode="auto">
                  <a:xfrm>
                    <a:off x="2664" y="1896"/>
                    <a:ext cx="72" cy="72"/>
                  </a:xfrm>
                  <a:prstGeom prst="ellipse">
                    <a:avLst/>
                  </a:prstGeom>
                  <a:solidFill>
                    <a:srgbClr val="9966FF"/>
                  </a:solidFill>
                  <a:ln w="12700" algn="ctr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58" name="Oval 57"/>
                  <p:cNvSpPr>
                    <a:spLocks noChangeArrowheads="1"/>
                  </p:cNvSpPr>
                  <p:nvPr/>
                </p:nvSpPr>
                <p:spPr bwMode="auto">
                  <a:xfrm>
                    <a:off x="2478" y="1972"/>
                    <a:ext cx="72" cy="72"/>
                  </a:xfrm>
                  <a:prstGeom prst="ellipse">
                    <a:avLst/>
                  </a:prstGeom>
                  <a:solidFill>
                    <a:srgbClr val="9966FF"/>
                  </a:solidFill>
                  <a:ln w="12700" algn="ctr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59" name="Oval 58"/>
                  <p:cNvSpPr>
                    <a:spLocks noChangeArrowheads="1"/>
                  </p:cNvSpPr>
                  <p:nvPr/>
                </p:nvSpPr>
                <p:spPr bwMode="auto">
                  <a:xfrm>
                    <a:off x="2736" y="1488"/>
                    <a:ext cx="72" cy="72"/>
                  </a:xfrm>
                  <a:prstGeom prst="ellipse">
                    <a:avLst/>
                  </a:prstGeom>
                  <a:solidFill>
                    <a:srgbClr val="9966FF"/>
                  </a:solidFill>
                  <a:ln w="12700" algn="ctr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60" name="Oval 60"/>
                  <p:cNvSpPr>
                    <a:spLocks noChangeArrowheads="1"/>
                  </p:cNvSpPr>
                  <p:nvPr/>
                </p:nvSpPr>
                <p:spPr bwMode="auto">
                  <a:xfrm>
                    <a:off x="2496" y="1320"/>
                    <a:ext cx="72" cy="72"/>
                  </a:xfrm>
                  <a:prstGeom prst="ellipse">
                    <a:avLst/>
                  </a:prstGeom>
                  <a:solidFill>
                    <a:srgbClr val="9966FF"/>
                  </a:solidFill>
                  <a:ln w="12700" algn="ctr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61" name="Oval 61"/>
                  <p:cNvSpPr>
                    <a:spLocks noChangeArrowheads="1"/>
                  </p:cNvSpPr>
                  <p:nvPr/>
                </p:nvSpPr>
                <p:spPr bwMode="auto">
                  <a:xfrm>
                    <a:off x="2596" y="1392"/>
                    <a:ext cx="72" cy="72"/>
                  </a:xfrm>
                  <a:prstGeom prst="ellipse">
                    <a:avLst/>
                  </a:prstGeom>
                  <a:solidFill>
                    <a:srgbClr val="9966FF"/>
                  </a:solidFill>
                  <a:ln w="12700" algn="ctr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62" name="Oval 63"/>
                  <p:cNvSpPr>
                    <a:spLocks noChangeArrowheads="1"/>
                  </p:cNvSpPr>
                  <p:nvPr/>
                </p:nvSpPr>
                <p:spPr bwMode="auto">
                  <a:xfrm>
                    <a:off x="2016" y="2160"/>
                    <a:ext cx="72" cy="72"/>
                  </a:xfrm>
                  <a:prstGeom prst="ellipse">
                    <a:avLst/>
                  </a:prstGeom>
                  <a:solidFill>
                    <a:srgbClr val="9966FF"/>
                  </a:solidFill>
                  <a:ln w="12700" algn="ctr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63" name="Oval 64"/>
                  <p:cNvSpPr>
                    <a:spLocks noChangeArrowheads="1"/>
                  </p:cNvSpPr>
                  <p:nvPr/>
                </p:nvSpPr>
                <p:spPr bwMode="auto">
                  <a:xfrm>
                    <a:off x="2112" y="2280"/>
                    <a:ext cx="72" cy="72"/>
                  </a:xfrm>
                  <a:prstGeom prst="ellipse">
                    <a:avLst/>
                  </a:prstGeom>
                  <a:solidFill>
                    <a:srgbClr val="9966FF"/>
                  </a:solidFill>
                  <a:ln w="12700" algn="ctr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64" name="Oval 65"/>
                  <p:cNvSpPr>
                    <a:spLocks noChangeArrowheads="1"/>
                  </p:cNvSpPr>
                  <p:nvPr/>
                </p:nvSpPr>
                <p:spPr bwMode="auto">
                  <a:xfrm>
                    <a:off x="2208" y="2184"/>
                    <a:ext cx="72" cy="72"/>
                  </a:xfrm>
                  <a:prstGeom prst="ellipse">
                    <a:avLst/>
                  </a:prstGeom>
                  <a:solidFill>
                    <a:srgbClr val="9966FF"/>
                  </a:solidFill>
                  <a:ln w="12700" algn="ctr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65" name="Oval 66"/>
                  <p:cNvSpPr>
                    <a:spLocks noChangeArrowheads="1"/>
                  </p:cNvSpPr>
                  <p:nvPr/>
                </p:nvSpPr>
                <p:spPr bwMode="auto">
                  <a:xfrm>
                    <a:off x="2400" y="2232"/>
                    <a:ext cx="72" cy="72"/>
                  </a:xfrm>
                  <a:prstGeom prst="ellipse">
                    <a:avLst/>
                  </a:prstGeom>
                  <a:solidFill>
                    <a:srgbClr val="9966FF"/>
                  </a:solidFill>
                  <a:ln w="12700" algn="ctr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66" name="Oval 67"/>
                  <p:cNvSpPr>
                    <a:spLocks noChangeArrowheads="1"/>
                  </p:cNvSpPr>
                  <p:nvPr/>
                </p:nvSpPr>
                <p:spPr bwMode="auto">
                  <a:xfrm>
                    <a:off x="2808" y="1296"/>
                    <a:ext cx="72" cy="72"/>
                  </a:xfrm>
                  <a:prstGeom prst="ellipse">
                    <a:avLst/>
                  </a:prstGeom>
                  <a:solidFill>
                    <a:srgbClr val="9966FF"/>
                  </a:solidFill>
                  <a:ln w="12700" algn="ctr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67" name="Oval 68"/>
                  <p:cNvSpPr>
                    <a:spLocks noChangeArrowheads="1"/>
                  </p:cNvSpPr>
                  <p:nvPr/>
                </p:nvSpPr>
                <p:spPr bwMode="auto">
                  <a:xfrm>
                    <a:off x="3162" y="2220"/>
                    <a:ext cx="72" cy="72"/>
                  </a:xfrm>
                  <a:prstGeom prst="ellipse">
                    <a:avLst/>
                  </a:prstGeom>
                  <a:solidFill>
                    <a:srgbClr val="FF5050"/>
                  </a:solidFill>
                  <a:ln w="12700" algn="ctr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68" name="Oval 69"/>
                  <p:cNvSpPr>
                    <a:spLocks noChangeArrowheads="1"/>
                  </p:cNvSpPr>
                  <p:nvPr/>
                </p:nvSpPr>
                <p:spPr bwMode="auto">
                  <a:xfrm>
                    <a:off x="3120" y="2316"/>
                    <a:ext cx="72" cy="72"/>
                  </a:xfrm>
                  <a:prstGeom prst="ellipse">
                    <a:avLst/>
                  </a:prstGeom>
                  <a:solidFill>
                    <a:srgbClr val="FF5050"/>
                  </a:solidFill>
                  <a:ln w="12700" algn="ctr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69" name="Oval 70"/>
                  <p:cNvSpPr>
                    <a:spLocks noChangeArrowheads="1"/>
                  </p:cNvSpPr>
                  <p:nvPr/>
                </p:nvSpPr>
                <p:spPr bwMode="auto">
                  <a:xfrm>
                    <a:off x="3216" y="2376"/>
                    <a:ext cx="72" cy="72"/>
                  </a:xfrm>
                  <a:prstGeom prst="ellipse">
                    <a:avLst/>
                  </a:prstGeom>
                  <a:solidFill>
                    <a:srgbClr val="FF5050"/>
                  </a:solidFill>
                  <a:ln w="12700" algn="ctr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70" name="Oval 71"/>
                  <p:cNvSpPr>
                    <a:spLocks noChangeArrowheads="1"/>
                  </p:cNvSpPr>
                  <p:nvPr/>
                </p:nvSpPr>
                <p:spPr bwMode="auto">
                  <a:xfrm>
                    <a:off x="3240" y="2112"/>
                    <a:ext cx="72" cy="72"/>
                  </a:xfrm>
                  <a:prstGeom prst="ellipse">
                    <a:avLst/>
                  </a:prstGeom>
                  <a:solidFill>
                    <a:srgbClr val="FF5050"/>
                  </a:solidFill>
                  <a:ln w="12700" algn="ctr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71" name="Oval 72"/>
                  <p:cNvSpPr>
                    <a:spLocks noChangeArrowheads="1"/>
                  </p:cNvSpPr>
                  <p:nvPr/>
                </p:nvSpPr>
                <p:spPr bwMode="auto">
                  <a:xfrm>
                    <a:off x="3024" y="2406"/>
                    <a:ext cx="72" cy="72"/>
                  </a:xfrm>
                  <a:prstGeom prst="ellipse">
                    <a:avLst/>
                  </a:prstGeom>
                  <a:solidFill>
                    <a:srgbClr val="FF5050"/>
                  </a:solidFill>
                  <a:ln w="12700" algn="ctr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72" name="Oval 73"/>
                  <p:cNvSpPr>
                    <a:spLocks noChangeArrowheads="1"/>
                  </p:cNvSpPr>
                  <p:nvPr/>
                </p:nvSpPr>
                <p:spPr bwMode="auto">
                  <a:xfrm>
                    <a:off x="2904" y="2316"/>
                    <a:ext cx="72" cy="72"/>
                  </a:xfrm>
                  <a:prstGeom prst="ellipse">
                    <a:avLst/>
                  </a:prstGeom>
                  <a:solidFill>
                    <a:srgbClr val="FF5050"/>
                  </a:solidFill>
                  <a:ln w="12700" algn="ctr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73" name="Oval 74"/>
                  <p:cNvSpPr>
                    <a:spLocks noChangeArrowheads="1"/>
                  </p:cNvSpPr>
                  <p:nvPr/>
                </p:nvSpPr>
                <p:spPr bwMode="auto">
                  <a:xfrm>
                    <a:off x="2736" y="2316"/>
                    <a:ext cx="72" cy="72"/>
                  </a:xfrm>
                  <a:prstGeom prst="ellipse">
                    <a:avLst/>
                  </a:prstGeom>
                  <a:solidFill>
                    <a:srgbClr val="FF5050"/>
                  </a:solidFill>
                  <a:ln w="12700" algn="ctr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74" name="Oval 75"/>
                  <p:cNvSpPr>
                    <a:spLocks noChangeArrowheads="1"/>
                  </p:cNvSpPr>
                  <p:nvPr/>
                </p:nvSpPr>
                <p:spPr bwMode="auto">
                  <a:xfrm>
                    <a:off x="2640" y="2418"/>
                    <a:ext cx="72" cy="72"/>
                  </a:xfrm>
                  <a:prstGeom prst="ellipse">
                    <a:avLst/>
                  </a:prstGeom>
                  <a:solidFill>
                    <a:srgbClr val="FF5050"/>
                  </a:solidFill>
                  <a:ln w="12700" algn="ctr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75" name="Oval 76"/>
                  <p:cNvSpPr>
                    <a:spLocks noChangeArrowheads="1"/>
                  </p:cNvSpPr>
                  <p:nvPr/>
                </p:nvSpPr>
                <p:spPr bwMode="auto">
                  <a:xfrm>
                    <a:off x="2850" y="2400"/>
                    <a:ext cx="72" cy="72"/>
                  </a:xfrm>
                  <a:prstGeom prst="ellipse">
                    <a:avLst/>
                  </a:prstGeom>
                  <a:solidFill>
                    <a:srgbClr val="FF5050"/>
                  </a:solidFill>
                  <a:ln w="12700" algn="ctr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76" name="Oval 77"/>
                  <p:cNvSpPr>
                    <a:spLocks noChangeArrowheads="1"/>
                  </p:cNvSpPr>
                  <p:nvPr/>
                </p:nvSpPr>
                <p:spPr bwMode="auto">
                  <a:xfrm>
                    <a:off x="2496" y="2376"/>
                    <a:ext cx="72" cy="72"/>
                  </a:xfrm>
                  <a:prstGeom prst="ellipse">
                    <a:avLst/>
                  </a:prstGeom>
                  <a:solidFill>
                    <a:srgbClr val="FF5050"/>
                  </a:solidFill>
                  <a:ln w="12700" algn="ctr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77" name="Oval 78"/>
                  <p:cNvSpPr>
                    <a:spLocks noChangeArrowheads="1"/>
                  </p:cNvSpPr>
                  <p:nvPr/>
                </p:nvSpPr>
                <p:spPr bwMode="auto">
                  <a:xfrm>
                    <a:off x="2496" y="2208"/>
                    <a:ext cx="72" cy="72"/>
                  </a:xfrm>
                  <a:prstGeom prst="ellipse">
                    <a:avLst/>
                  </a:prstGeom>
                  <a:solidFill>
                    <a:srgbClr val="FF5050"/>
                  </a:solidFill>
                  <a:ln w="12700" algn="ctr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78" name="Oval 79"/>
                  <p:cNvSpPr>
                    <a:spLocks noChangeArrowheads="1"/>
                  </p:cNvSpPr>
                  <p:nvPr/>
                </p:nvSpPr>
                <p:spPr bwMode="auto">
                  <a:xfrm>
                    <a:off x="3120" y="1344"/>
                    <a:ext cx="72" cy="72"/>
                  </a:xfrm>
                  <a:prstGeom prst="ellipse">
                    <a:avLst/>
                  </a:prstGeom>
                  <a:solidFill>
                    <a:srgbClr val="FF5050"/>
                  </a:solidFill>
                  <a:ln w="12700" algn="ctr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79" name="Oval 80"/>
                  <p:cNvSpPr>
                    <a:spLocks noChangeArrowheads="1"/>
                  </p:cNvSpPr>
                  <p:nvPr/>
                </p:nvSpPr>
                <p:spPr bwMode="auto">
                  <a:xfrm>
                    <a:off x="2784" y="1416"/>
                    <a:ext cx="72" cy="72"/>
                  </a:xfrm>
                  <a:prstGeom prst="ellipse">
                    <a:avLst/>
                  </a:prstGeom>
                  <a:solidFill>
                    <a:srgbClr val="FF5050"/>
                  </a:solidFill>
                  <a:ln w="12700" algn="ctr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80" name="Oval 81"/>
                  <p:cNvSpPr>
                    <a:spLocks noChangeArrowheads="1"/>
                  </p:cNvSpPr>
                  <p:nvPr/>
                </p:nvSpPr>
                <p:spPr bwMode="auto">
                  <a:xfrm>
                    <a:off x="3216" y="1560"/>
                    <a:ext cx="72" cy="72"/>
                  </a:xfrm>
                  <a:prstGeom prst="ellipse">
                    <a:avLst/>
                  </a:prstGeom>
                  <a:solidFill>
                    <a:srgbClr val="FF5050"/>
                  </a:solidFill>
                  <a:ln w="12700" algn="ctr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81" name="Oval 83"/>
                  <p:cNvSpPr>
                    <a:spLocks noChangeArrowheads="1"/>
                  </p:cNvSpPr>
                  <p:nvPr/>
                </p:nvSpPr>
                <p:spPr bwMode="auto">
                  <a:xfrm>
                    <a:off x="2304" y="2304"/>
                    <a:ext cx="72" cy="72"/>
                  </a:xfrm>
                  <a:prstGeom prst="ellipse">
                    <a:avLst/>
                  </a:prstGeom>
                  <a:solidFill>
                    <a:srgbClr val="9966FF"/>
                  </a:solidFill>
                  <a:ln w="12700" algn="ctr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82" name="Oval 84"/>
                  <p:cNvSpPr>
                    <a:spLocks noChangeArrowheads="1"/>
                  </p:cNvSpPr>
                  <p:nvPr/>
                </p:nvSpPr>
                <p:spPr bwMode="auto">
                  <a:xfrm>
                    <a:off x="2376" y="2400"/>
                    <a:ext cx="72" cy="72"/>
                  </a:xfrm>
                  <a:prstGeom prst="ellipse">
                    <a:avLst/>
                  </a:prstGeom>
                  <a:solidFill>
                    <a:srgbClr val="9966FF"/>
                  </a:solidFill>
                  <a:ln w="12700" algn="ctr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83" name="Oval 85"/>
                  <p:cNvSpPr>
                    <a:spLocks noChangeArrowheads="1"/>
                  </p:cNvSpPr>
                  <p:nvPr/>
                </p:nvSpPr>
                <p:spPr bwMode="auto">
                  <a:xfrm>
                    <a:off x="2064" y="2400"/>
                    <a:ext cx="72" cy="72"/>
                  </a:xfrm>
                  <a:prstGeom prst="ellipse">
                    <a:avLst/>
                  </a:prstGeom>
                  <a:solidFill>
                    <a:srgbClr val="9966FF"/>
                  </a:solidFill>
                  <a:ln w="12700" algn="ctr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84" name="Oval 86"/>
                  <p:cNvSpPr>
                    <a:spLocks noChangeArrowheads="1"/>
                  </p:cNvSpPr>
                  <p:nvPr/>
                </p:nvSpPr>
                <p:spPr bwMode="auto">
                  <a:xfrm>
                    <a:off x="2010" y="2016"/>
                    <a:ext cx="72" cy="72"/>
                  </a:xfrm>
                  <a:prstGeom prst="ellipse">
                    <a:avLst/>
                  </a:prstGeom>
                  <a:solidFill>
                    <a:srgbClr val="9966FF"/>
                  </a:solidFill>
                  <a:ln w="12700" algn="ctr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85" name="Oval 87"/>
                  <p:cNvSpPr>
                    <a:spLocks noChangeArrowheads="1"/>
                  </p:cNvSpPr>
                  <p:nvPr/>
                </p:nvSpPr>
                <p:spPr bwMode="auto">
                  <a:xfrm>
                    <a:off x="2472" y="1848"/>
                    <a:ext cx="72" cy="72"/>
                  </a:xfrm>
                  <a:prstGeom prst="ellipse">
                    <a:avLst/>
                  </a:prstGeom>
                  <a:solidFill>
                    <a:srgbClr val="9966FF"/>
                  </a:solidFill>
                  <a:ln w="12700" algn="ctr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86" name="Oval 88"/>
                  <p:cNvSpPr>
                    <a:spLocks noChangeArrowheads="1"/>
                  </p:cNvSpPr>
                  <p:nvPr/>
                </p:nvSpPr>
                <p:spPr bwMode="auto">
                  <a:xfrm>
                    <a:off x="2856" y="1824"/>
                    <a:ext cx="72" cy="72"/>
                  </a:xfrm>
                  <a:prstGeom prst="ellipse">
                    <a:avLst/>
                  </a:prstGeom>
                  <a:solidFill>
                    <a:srgbClr val="9966FF"/>
                  </a:solidFill>
                  <a:ln w="12700" algn="ctr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87" name="Oval 91"/>
                  <p:cNvSpPr>
                    <a:spLocks noChangeArrowheads="1"/>
                  </p:cNvSpPr>
                  <p:nvPr/>
                </p:nvSpPr>
                <p:spPr bwMode="auto">
                  <a:xfrm>
                    <a:off x="2328" y="1344"/>
                    <a:ext cx="72" cy="72"/>
                  </a:xfrm>
                  <a:prstGeom prst="ellipse">
                    <a:avLst/>
                  </a:prstGeom>
                  <a:solidFill>
                    <a:srgbClr val="9966FF"/>
                  </a:solidFill>
                  <a:ln w="12700" algn="ctr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88" name="Oval 92"/>
                  <p:cNvSpPr>
                    <a:spLocks noChangeArrowheads="1"/>
                  </p:cNvSpPr>
                  <p:nvPr/>
                </p:nvSpPr>
                <p:spPr bwMode="auto">
                  <a:xfrm>
                    <a:off x="2064" y="1512"/>
                    <a:ext cx="72" cy="72"/>
                  </a:xfrm>
                  <a:prstGeom prst="ellipse">
                    <a:avLst/>
                  </a:prstGeom>
                  <a:solidFill>
                    <a:srgbClr val="9966FF"/>
                  </a:solidFill>
                  <a:ln w="12700" algn="ctr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89" name="Oval 93"/>
                  <p:cNvSpPr>
                    <a:spLocks noChangeArrowheads="1"/>
                  </p:cNvSpPr>
                  <p:nvPr/>
                </p:nvSpPr>
                <p:spPr bwMode="auto">
                  <a:xfrm>
                    <a:off x="2304" y="1200"/>
                    <a:ext cx="72" cy="72"/>
                  </a:xfrm>
                  <a:prstGeom prst="ellipse">
                    <a:avLst/>
                  </a:prstGeom>
                  <a:solidFill>
                    <a:srgbClr val="9966FF"/>
                  </a:solidFill>
                  <a:ln w="12700" algn="ctr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90" name="Oval 94"/>
                  <p:cNvSpPr>
                    <a:spLocks noChangeArrowheads="1"/>
                  </p:cNvSpPr>
                  <p:nvPr/>
                </p:nvSpPr>
                <p:spPr bwMode="auto">
                  <a:xfrm>
                    <a:off x="2160" y="1224"/>
                    <a:ext cx="72" cy="72"/>
                  </a:xfrm>
                  <a:prstGeom prst="ellipse">
                    <a:avLst/>
                  </a:prstGeom>
                  <a:solidFill>
                    <a:srgbClr val="9966FF"/>
                  </a:solidFill>
                  <a:ln w="12700" algn="ctr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91" name="Oval 95"/>
                  <p:cNvSpPr>
                    <a:spLocks noChangeArrowheads="1"/>
                  </p:cNvSpPr>
                  <p:nvPr/>
                </p:nvSpPr>
                <p:spPr bwMode="auto">
                  <a:xfrm>
                    <a:off x="2208" y="1338"/>
                    <a:ext cx="72" cy="72"/>
                  </a:xfrm>
                  <a:prstGeom prst="ellipse">
                    <a:avLst/>
                  </a:prstGeom>
                  <a:solidFill>
                    <a:srgbClr val="9966FF"/>
                  </a:solidFill>
                  <a:ln w="12700" algn="ctr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92" name="Oval 96"/>
                  <p:cNvSpPr>
                    <a:spLocks noChangeArrowheads="1"/>
                  </p:cNvSpPr>
                  <p:nvPr/>
                </p:nvSpPr>
                <p:spPr bwMode="auto">
                  <a:xfrm>
                    <a:off x="2016" y="1272"/>
                    <a:ext cx="72" cy="72"/>
                  </a:xfrm>
                  <a:prstGeom prst="ellipse">
                    <a:avLst/>
                  </a:prstGeom>
                  <a:solidFill>
                    <a:srgbClr val="9966FF"/>
                  </a:solidFill>
                  <a:ln w="12700" algn="ctr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93" name="Oval 97"/>
                  <p:cNvSpPr>
                    <a:spLocks noChangeArrowheads="1"/>
                  </p:cNvSpPr>
                  <p:nvPr/>
                </p:nvSpPr>
                <p:spPr bwMode="auto">
                  <a:xfrm>
                    <a:off x="2088" y="1368"/>
                    <a:ext cx="72" cy="72"/>
                  </a:xfrm>
                  <a:prstGeom prst="ellipse">
                    <a:avLst/>
                  </a:prstGeom>
                  <a:solidFill>
                    <a:srgbClr val="9966FF"/>
                  </a:solidFill>
                  <a:ln w="12700" algn="ctr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94" name="Oval 98"/>
                  <p:cNvSpPr>
                    <a:spLocks noChangeArrowheads="1"/>
                  </p:cNvSpPr>
                  <p:nvPr/>
                </p:nvSpPr>
                <p:spPr bwMode="auto">
                  <a:xfrm>
                    <a:off x="2664" y="1248"/>
                    <a:ext cx="72" cy="72"/>
                  </a:xfrm>
                  <a:prstGeom prst="ellipse">
                    <a:avLst/>
                  </a:prstGeom>
                  <a:solidFill>
                    <a:srgbClr val="9966FF"/>
                  </a:solidFill>
                  <a:ln w="12700" algn="ctr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95" name="Oval 99"/>
                  <p:cNvSpPr>
                    <a:spLocks noChangeArrowheads="1"/>
                  </p:cNvSpPr>
                  <p:nvPr/>
                </p:nvSpPr>
                <p:spPr bwMode="auto">
                  <a:xfrm>
                    <a:off x="2472" y="1200"/>
                    <a:ext cx="72" cy="72"/>
                  </a:xfrm>
                  <a:prstGeom prst="ellipse">
                    <a:avLst/>
                  </a:prstGeom>
                  <a:solidFill>
                    <a:srgbClr val="9966FF"/>
                  </a:solidFill>
                  <a:ln w="12700" algn="ctr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96" name="Oval 100"/>
                  <p:cNvSpPr>
                    <a:spLocks noChangeArrowheads="1"/>
                  </p:cNvSpPr>
                  <p:nvPr/>
                </p:nvSpPr>
                <p:spPr bwMode="auto">
                  <a:xfrm>
                    <a:off x="2880" y="1200"/>
                    <a:ext cx="72" cy="72"/>
                  </a:xfrm>
                  <a:prstGeom prst="ellipse">
                    <a:avLst/>
                  </a:prstGeom>
                  <a:solidFill>
                    <a:srgbClr val="9966FF"/>
                  </a:solidFill>
                  <a:ln w="12700" algn="ctr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97" name="Oval 101"/>
                  <p:cNvSpPr>
                    <a:spLocks noChangeArrowheads="1"/>
                  </p:cNvSpPr>
                  <p:nvPr/>
                </p:nvSpPr>
                <p:spPr bwMode="auto">
                  <a:xfrm>
                    <a:off x="3216" y="1248"/>
                    <a:ext cx="72" cy="72"/>
                  </a:xfrm>
                  <a:prstGeom prst="ellipse">
                    <a:avLst/>
                  </a:prstGeom>
                  <a:solidFill>
                    <a:srgbClr val="9966FF"/>
                  </a:solidFill>
                  <a:ln w="12700" algn="ctr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98" name="Oval 102"/>
                  <p:cNvSpPr>
                    <a:spLocks noChangeArrowheads="1"/>
                  </p:cNvSpPr>
                  <p:nvPr/>
                </p:nvSpPr>
                <p:spPr bwMode="auto">
                  <a:xfrm>
                    <a:off x="3072" y="1176"/>
                    <a:ext cx="72" cy="72"/>
                  </a:xfrm>
                  <a:prstGeom prst="ellipse">
                    <a:avLst/>
                  </a:prstGeom>
                  <a:solidFill>
                    <a:srgbClr val="9966FF"/>
                  </a:solidFill>
                  <a:ln w="12700" algn="ctr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99" name="Oval 103"/>
                  <p:cNvSpPr>
                    <a:spLocks noChangeArrowheads="1"/>
                  </p:cNvSpPr>
                  <p:nvPr/>
                </p:nvSpPr>
                <p:spPr bwMode="auto">
                  <a:xfrm>
                    <a:off x="2976" y="1248"/>
                    <a:ext cx="72" cy="72"/>
                  </a:xfrm>
                  <a:prstGeom prst="ellipse">
                    <a:avLst/>
                  </a:prstGeom>
                  <a:solidFill>
                    <a:srgbClr val="9966FF"/>
                  </a:solidFill>
                  <a:ln w="12700" algn="ctr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  <p:sp>
              <p:nvSpPr>
                <p:cNvPr id="211" name="Rectangle 209"/>
                <p:cNvSpPr>
                  <a:spLocks noChangeArrowheads="1"/>
                </p:cNvSpPr>
                <p:nvPr/>
              </p:nvSpPr>
              <p:spPr bwMode="auto">
                <a:xfrm rot="16200000">
                  <a:off x="2690813" y="3929062"/>
                  <a:ext cx="152400" cy="1895475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  <p:sp>
            <p:nvSpPr>
              <p:cNvPr id="205" name="Rectangle 204"/>
              <p:cNvSpPr/>
              <p:nvPr/>
            </p:nvSpPr>
            <p:spPr>
              <a:xfrm rot="16200000">
                <a:off x="6942130" y="3842236"/>
                <a:ext cx="304800" cy="22098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06" name="Freeform 5"/>
              <p:cNvSpPr>
                <a:spLocks/>
              </p:cNvSpPr>
              <p:nvPr/>
            </p:nvSpPr>
            <p:spPr bwMode="auto">
              <a:xfrm rot="20948446">
                <a:off x="5765816" y="2925740"/>
                <a:ext cx="2473946" cy="2095174"/>
              </a:xfrm>
              <a:custGeom>
                <a:avLst/>
                <a:gdLst>
                  <a:gd name="connsiteX0" fmla="*/ 122 w 1007"/>
                  <a:gd name="connsiteY0" fmla="*/ 1189 h 1354"/>
                  <a:gd name="connsiteX1" fmla="*/ 218 w 1007"/>
                  <a:gd name="connsiteY1" fmla="*/ 1045 h 1354"/>
                  <a:gd name="connsiteX2" fmla="*/ 74 w 1007"/>
                  <a:gd name="connsiteY2" fmla="*/ 805 h 1354"/>
                  <a:gd name="connsiteX3" fmla="*/ 266 w 1007"/>
                  <a:gd name="connsiteY3" fmla="*/ 469 h 1354"/>
                  <a:gd name="connsiteX4" fmla="*/ 650 w 1007"/>
                  <a:gd name="connsiteY4" fmla="*/ 277 h 1354"/>
                  <a:gd name="connsiteX5" fmla="*/ 903 w 1007"/>
                  <a:gd name="connsiteY5" fmla="*/ 150 h 1354"/>
                  <a:gd name="connsiteX6" fmla="*/ 877 w 1007"/>
                  <a:gd name="connsiteY6" fmla="*/ 1179 h 1354"/>
                  <a:gd name="connsiteX7" fmla="*/ 126 w 1007"/>
                  <a:gd name="connsiteY7" fmla="*/ 1197 h 1354"/>
                  <a:gd name="connsiteX8" fmla="*/ 122 w 1007"/>
                  <a:gd name="connsiteY8" fmla="*/ 1189 h 1354"/>
                  <a:gd name="connsiteX0" fmla="*/ 122 w 1007"/>
                  <a:gd name="connsiteY0" fmla="*/ 1189 h 1354"/>
                  <a:gd name="connsiteX1" fmla="*/ 218 w 1007"/>
                  <a:gd name="connsiteY1" fmla="*/ 1045 h 1354"/>
                  <a:gd name="connsiteX2" fmla="*/ 74 w 1007"/>
                  <a:gd name="connsiteY2" fmla="*/ 805 h 1354"/>
                  <a:gd name="connsiteX3" fmla="*/ 266 w 1007"/>
                  <a:gd name="connsiteY3" fmla="*/ 469 h 1354"/>
                  <a:gd name="connsiteX4" fmla="*/ 650 w 1007"/>
                  <a:gd name="connsiteY4" fmla="*/ 277 h 1354"/>
                  <a:gd name="connsiteX5" fmla="*/ 903 w 1007"/>
                  <a:gd name="connsiteY5" fmla="*/ 150 h 1354"/>
                  <a:gd name="connsiteX6" fmla="*/ 877 w 1007"/>
                  <a:gd name="connsiteY6" fmla="*/ 1179 h 1354"/>
                  <a:gd name="connsiteX7" fmla="*/ 126 w 1007"/>
                  <a:gd name="connsiteY7" fmla="*/ 1197 h 1354"/>
                  <a:gd name="connsiteX8" fmla="*/ 122 w 1007"/>
                  <a:gd name="connsiteY8" fmla="*/ 1189 h 1354"/>
                  <a:gd name="connsiteX0" fmla="*/ 146 w 1031"/>
                  <a:gd name="connsiteY0" fmla="*/ 1189 h 1354"/>
                  <a:gd name="connsiteX1" fmla="*/ 8 w 1031"/>
                  <a:gd name="connsiteY1" fmla="*/ 1045 h 1354"/>
                  <a:gd name="connsiteX2" fmla="*/ 98 w 1031"/>
                  <a:gd name="connsiteY2" fmla="*/ 805 h 1354"/>
                  <a:gd name="connsiteX3" fmla="*/ 290 w 1031"/>
                  <a:gd name="connsiteY3" fmla="*/ 469 h 1354"/>
                  <a:gd name="connsiteX4" fmla="*/ 674 w 1031"/>
                  <a:gd name="connsiteY4" fmla="*/ 277 h 1354"/>
                  <a:gd name="connsiteX5" fmla="*/ 927 w 1031"/>
                  <a:gd name="connsiteY5" fmla="*/ 150 h 1354"/>
                  <a:gd name="connsiteX6" fmla="*/ 901 w 1031"/>
                  <a:gd name="connsiteY6" fmla="*/ 1179 h 1354"/>
                  <a:gd name="connsiteX7" fmla="*/ 150 w 1031"/>
                  <a:gd name="connsiteY7" fmla="*/ 1197 h 1354"/>
                  <a:gd name="connsiteX8" fmla="*/ 146 w 1031"/>
                  <a:gd name="connsiteY8" fmla="*/ 1189 h 1354"/>
                  <a:gd name="connsiteX0" fmla="*/ 52 w 1030"/>
                  <a:gd name="connsiteY0" fmla="*/ 1284 h 1354"/>
                  <a:gd name="connsiteX1" fmla="*/ 7 w 1030"/>
                  <a:gd name="connsiteY1" fmla="*/ 1045 h 1354"/>
                  <a:gd name="connsiteX2" fmla="*/ 97 w 1030"/>
                  <a:gd name="connsiteY2" fmla="*/ 805 h 1354"/>
                  <a:gd name="connsiteX3" fmla="*/ 289 w 1030"/>
                  <a:gd name="connsiteY3" fmla="*/ 469 h 1354"/>
                  <a:gd name="connsiteX4" fmla="*/ 673 w 1030"/>
                  <a:gd name="connsiteY4" fmla="*/ 277 h 1354"/>
                  <a:gd name="connsiteX5" fmla="*/ 926 w 1030"/>
                  <a:gd name="connsiteY5" fmla="*/ 150 h 1354"/>
                  <a:gd name="connsiteX6" fmla="*/ 900 w 1030"/>
                  <a:gd name="connsiteY6" fmla="*/ 1179 h 1354"/>
                  <a:gd name="connsiteX7" fmla="*/ 149 w 1030"/>
                  <a:gd name="connsiteY7" fmla="*/ 1197 h 1354"/>
                  <a:gd name="connsiteX8" fmla="*/ 52 w 1030"/>
                  <a:gd name="connsiteY8" fmla="*/ 1284 h 1354"/>
                  <a:gd name="connsiteX0" fmla="*/ 66 w 1044"/>
                  <a:gd name="connsiteY0" fmla="*/ 1284 h 1354"/>
                  <a:gd name="connsiteX1" fmla="*/ 21 w 1044"/>
                  <a:gd name="connsiteY1" fmla="*/ 1045 h 1354"/>
                  <a:gd name="connsiteX2" fmla="*/ 111 w 1044"/>
                  <a:gd name="connsiteY2" fmla="*/ 805 h 1354"/>
                  <a:gd name="connsiteX3" fmla="*/ 687 w 1044"/>
                  <a:gd name="connsiteY3" fmla="*/ 277 h 1354"/>
                  <a:gd name="connsiteX4" fmla="*/ 940 w 1044"/>
                  <a:gd name="connsiteY4" fmla="*/ 150 h 1354"/>
                  <a:gd name="connsiteX5" fmla="*/ 914 w 1044"/>
                  <a:gd name="connsiteY5" fmla="*/ 1179 h 1354"/>
                  <a:gd name="connsiteX6" fmla="*/ 163 w 1044"/>
                  <a:gd name="connsiteY6" fmla="*/ 1197 h 1354"/>
                  <a:gd name="connsiteX7" fmla="*/ 66 w 1044"/>
                  <a:gd name="connsiteY7" fmla="*/ 1284 h 1354"/>
                  <a:gd name="connsiteX0" fmla="*/ 66 w 1043"/>
                  <a:gd name="connsiteY0" fmla="*/ 1427 h 1520"/>
                  <a:gd name="connsiteX1" fmla="*/ 21 w 1043"/>
                  <a:gd name="connsiteY1" fmla="*/ 1188 h 1520"/>
                  <a:gd name="connsiteX2" fmla="*/ 111 w 1043"/>
                  <a:gd name="connsiteY2" fmla="*/ 948 h 1520"/>
                  <a:gd name="connsiteX3" fmla="*/ 687 w 1043"/>
                  <a:gd name="connsiteY3" fmla="*/ 420 h 1520"/>
                  <a:gd name="connsiteX4" fmla="*/ 940 w 1043"/>
                  <a:gd name="connsiteY4" fmla="*/ 150 h 1520"/>
                  <a:gd name="connsiteX5" fmla="*/ 914 w 1043"/>
                  <a:gd name="connsiteY5" fmla="*/ 1322 h 1520"/>
                  <a:gd name="connsiteX6" fmla="*/ 163 w 1043"/>
                  <a:gd name="connsiteY6" fmla="*/ 1340 h 1520"/>
                  <a:gd name="connsiteX7" fmla="*/ 66 w 1043"/>
                  <a:gd name="connsiteY7" fmla="*/ 1427 h 1520"/>
                  <a:gd name="connsiteX0" fmla="*/ 66 w 1043"/>
                  <a:gd name="connsiteY0" fmla="*/ 1427 h 1520"/>
                  <a:gd name="connsiteX1" fmla="*/ 21 w 1043"/>
                  <a:gd name="connsiteY1" fmla="*/ 1188 h 1520"/>
                  <a:gd name="connsiteX2" fmla="*/ 111 w 1043"/>
                  <a:gd name="connsiteY2" fmla="*/ 948 h 1520"/>
                  <a:gd name="connsiteX3" fmla="*/ 687 w 1043"/>
                  <a:gd name="connsiteY3" fmla="*/ 420 h 1520"/>
                  <a:gd name="connsiteX4" fmla="*/ 692 w 1043"/>
                  <a:gd name="connsiteY4" fmla="*/ 423 h 1520"/>
                  <a:gd name="connsiteX5" fmla="*/ 940 w 1043"/>
                  <a:gd name="connsiteY5" fmla="*/ 150 h 1520"/>
                  <a:gd name="connsiteX6" fmla="*/ 914 w 1043"/>
                  <a:gd name="connsiteY6" fmla="*/ 1322 h 1520"/>
                  <a:gd name="connsiteX7" fmla="*/ 163 w 1043"/>
                  <a:gd name="connsiteY7" fmla="*/ 1340 h 1520"/>
                  <a:gd name="connsiteX8" fmla="*/ 66 w 1043"/>
                  <a:gd name="connsiteY8" fmla="*/ 1427 h 1520"/>
                  <a:gd name="connsiteX0" fmla="*/ 163 w 1043"/>
                  <a:gd name="connsiteY0" fmla="*/ 1340 h 1520"/>
                  <a:gd name="connsiteX1" fmla="*/ 21 w 1043"/>
                  <a:gd name="connsiteY1" fmla="*/ 1188 h 1520"/>
                  <a:gd name="connsiteX2" fmla="*/ 111 w 1043"/>
                  <a:gd name="connsiteY2" fmla="*/ 948 h 1520"/>
                  <a:gd name="connsiteX3" fmla="*/ 687 w 1043"/>
                  <a:gd name="connsiteY3" fmla="*/ 420 h 1520"/>
                  <a:gd name="connsiteX4" fmla="*/ 692 w 1043"/>
                  <a:gd name="connsiteY4" fmla="*/ 423 h 1520"/>
                  <a:gd name="connsiteX5" fmla="*/ 940 w 1043"/>
                  <a:gd name="connsiteY5" fmla="*/ 150 h 1520"/>
                  <a:gd name="connsiteX6" fmla="*/ 914 w 1043"/>
                  <a:gd name="connsiteY6" fmla="*/ 1322 h 1520"/>
                  <a:gd name="connsiteX7" fmla="*/ 163 w 1043"/>
                  <a:gd name="connsiteY7" fmla="*/ 1340 h 1520"/>
                  <a:gd name="connsiteX0" fmla="*/ 385 w 1265"/>
                  <a:gd name="connsiteY0" fmla="*/ 1340 h 1520"/>
                  <a:gd name="connsiteX1" fmla="*/ 9 w 1265"/>
                  <a:gd name="connsiteY1" fmla="*/ 1331 h 1520"/>
                  <a:gd name="connsiteX2" fmla="*/ 333 w 1265"/>
                  <a:gd name="connsiteY2" fmla="*/ 948 h 1520"/>
                  <a:gd name="connsiteX3" fmla="*/ 909 w 1265"/>
                  <a:gd name="connsiteY3" fmla="*/ 420 h 1520"/>
                  <a:gd name="connsiteX4" fmla="*/ 914 w 1265"/>
                  <a:gd name="connsiteY4" fmla="*/ 423 h 1520"/>
                  <a:gd name="connsiteX5" fmla="*/ 1162 w 1265"/>
                  <a:gd name="connsiteY5" fmla="*/ 150 h 1520"/>
                  <a:gd name="connsiteX6" fmla="*/ 1136 w 1265"/>
                  <a:gd name="connsiteY6" fmla="*/ 1322 h 1520"/>
                  <a:gd name="connsiteX7" fmla="*/ 385 w 1265"/>
                  <a:gd name="connsiteY7" fmla="*/ 1340 h 1520"/>
                  <a:gd name="connsiteX0" fmla="*/ 385 w 1265"/>
                  <a:gd name="connsiteY0" fmla="*/ 1340 h 1520"/>
                  <a:gd name="connsiteX1" fmla="*/ 9 w 1265"/>
                  <a:gd name="connsiteY1" fmla="*/ 1331 h 1520"/>
                  <a:gd name="connsiteX2" fmla="*/ 333 w 1265"/>
                  <a:gd name="connsiteY2" fmla="*/ 948 h 1520"/>
                  <a:gd name="connsiteX3" fmla="*/ 909 w 1265"/>
                  <a:gd name="connsiteY3" fmla="*/ 420 h 1520"/>
                  <a:gd name="connsiteX4" fmla="*/ 1162 w 1265"/>
                  <a:gd name="connsiteY4" fmla="*/ 150 h 1520"/>
                  <a:gd name="connsiteX5" fmla="*/ 1136 w 1265"/>
                  <a:gd name="connsiteY5" fmla="*/ 1322 h 1520"/>
                  <a:gd name="connsiteX6" fmla="*/ 385 w 1265"/>
                  <a:gd name="connsiteY6" fmla="*/ 1340 h 1520"/>
                  <a:gd name="connsiteX0" fmla="*/ 385 w 1265"/>
                  <a:gd name="connsiteY0" fmla="*/ 1190 h 1370"/>
                  <a:gd name="connsiteX1" fmla="*/ 9 w 1265"/>
                  <a:gd name="connsiteY1" fmla="*/ 1181 h 1370"/>
                  <a:gd name="connsiteX2" fmla="*/ 333 w 1265"/>
                  <a:gd name="connsiteY2" fmla="*/ 798 h 1370"/>
                  <a:gd name="connsiteX3" fmla="*/ 909 w 1265"/>
                  <a:gd name="connsiteY3" fmla="*/ 270 h 1370"/>
                  <a:gd name="connsiteX4" fmla="*/ 1162 w 1265"/>
                  <a:gd name="connsiteY4" fmla="*/ 0 h 1370"/>
                  <a:gd name="connsiteX5" fmla="*/ 1136 w 1265"/>
                  <a:gd name="connsiteY5" fmla="*/ 1172 h 1370"/>
                  <a:gd name="connsiteX6" fmla="*/ 385 w 1265"/>
                  <a:gd name="connsiteY6" fmla="*/ 1190 h 1370"/>
                  <a:gd name="connsiteX0" fmla="*/ 385 w 1266"/>
                  <a:gd name="connsiteY0" fmla="*/ 1333 h 1394"/>
                  <a:gd name="connsiteX1" fmla="*/ 9 w 1266"/>
                  <a:gd name="connsiteY1" fmla="*/ 1181 h 1394"/>
                  <a:gd name="connsiteX2" fmla="*/ 333 w 1266"/>
                  <a:gd name="connsiteY2" fmla="*/ 798 h 1394"/>
                  <a:gd name="connsiteX3" fmla="*/ 909 w 1266"/>
                  <a:gd name="connsiteY3" fmla="*/ 270 h 1394"/>
                  <a:gd name="connsiteX4" fmla="*/ 1162 w 1266"/>
                  <a:gd name="connsiteY4" fmla="*/ 0 h 1394"/>
                  <a:gd name="connsiteX5" fmla="*/ 1136 w 1266"/>
                  <a:gd name="connsiteY5" fmla="*/ 1172 h 1394"/>
                  <a:gd name="connsiteX6" fmla="*/ 385 w 1266"/>
                  <a:gd name="connsiteY6" fmla="*/ 1333 h 1394"/>
                  <a:gd name="connsiteX0" fmla="*/ 385 w 1334"/>
                  <a:gd name="connsiteY0" fmla="*/ 1333 h 1368"/>
                  <a:gd name="connsiteX1" fmla="*/ 9 w 1334"/>
                  <a:gd name="connsiteY1" fmla="*/ 1181 h 1368"/>
                  <a:gd name="connsiteX2" fmla="*/ 333 w 1334"/>
                  <a:gd name="connsiteY2" fmla="*/ 798 h 1368"/>
                  <a:gd name="connsiteX3" fmla="*/ 909 w 1334"/>
                  <a:gd name="connsiteY3" fmla="*/ 270 h 1368"/>
                  <a:gd name="connsiteX4" fmla="*/ 1162 w 1334"/>
                  <a:gd name="connsiteY4" fmla="*/ 0 h 1368"/>
                  <a:gd name="connsiteX5" fmla="*/ 1136 w 1334"/>
                  <a:gd name="connsiteY5" fmla="*/ 1172 h 1368"/>
                  <a:gd name="connsiteX6" fmla="*/ 1209 w 1334"/>
                  <a:gd name="connsiteY6" fmla="*/ 1274 h 1368"/>
                  <a:gd name="connsiteX7" fmla="*/ 385 w 1334"/>
                  <a:gd name="connsiteY7" fmla="*/ 1333 h 1368"/>
                  <a:gd name="connsiteX0" fmla="*/ 385 w 1342"/>
                  <a:gd name="connsiteY0" fmla="*/ 1333 h 1368"/>
                  <a:gd name="connsiteX1" fmla="*/ 9 w 1342"/>
                  <a:gd name="connsiteY1" fmla="*/ 1181 h 1368"/>
                  <a:gd name="connsiteX2" fmla="*/ 333 w 1342"/>
                  <a:gd name="connsiteY2" fmla="*/ 798 h 1368"/>
                  <a:gd name="connsiteX3" fmla="*/ 909 w 1342"/>
                  <a:gd name="connsiteY3" fmla="*/ 270 h 1368"/>
                  <a:gd name="connsiteX4" fmla="*/ 1162 w 1342"/>
                  <a:gd name="connsiteY4" fmla="*/ 0 h 1368"/>
                  <a:gd name="connsiteX5" fmla="*/ 1183 w 1342"/>
                  <a:gd name="connsiteY5" fmla="*/ 1172 h 1368"/>
                  <a:gd name="connsiteX6" fmla="*/ 1209 w 1342"/>
                  <a:gd name="connsiteY6" fmla="*/ 1274 h 1368"/>
                  <a:gd name="connsiteX7" fmla="*/ 385 w 1342"/>
                  <a:gd name="connsiteY7" fmla="*/ 1333 h 1368"/>
                  <a:gd name="connsiteX0" fmla="*/ 376 w 1333"/>
                  <a:gd name="connsiteY0" fmla="*/ 1333 h 1368"/>
                  <a:gd name="connsiteX1" fmla="*/ 0 w 1333"/>
                  <a:gd name="connsiteY1" fmla="*/ 1181 h 1368"/>
                  <a:gd name="connsiteX2" fmla="*/ 324 w 1333"/>
                  <a:gd name="connsiteY2" fmla="*/ 798 h 1368"/>
                  <a:gd name="connsiteX3" fmla="*/ 900 w 1333"/>
                  <a:gd name="connsiteY3" fmla="*/ 270 h 1368"/>
                  <a:gd name="connsiteX4" fmla="*/ 1153 w 1333"/>
                  <a:gd name="connsiteY4" fmla="*/ 0 h 1368"/>
                  <a:gd name="connsiteX5" fmla="*/ 1174 w 1333"/>
                  <a:gd name="connsiteY5" fmla="*/ 1172 h 1368"/>
                  <a:gd name="connsiteX6" fmla="*/ 1200 w 1333"/>
                  <a:gd name="connsiteY6" fmla="*/ 1274 h 1368"/>
                  <a:gd name="connsiteX7" fmla="*/ 376 w 1333"/>
                  <a:gd name="connsiteY7" fmla="*/ 1333 h 1368"/>
                  <a:gd name="connsiteX0" fmla="*/ 385 w 1342"/>
                  <a:gd name="connsiteY0" fmla="*/ 1333 h 1368"/>
                  <a:gd name="connsiteX1" fmla="*/ 9 w 1342"/>
                  <a:gd name="connsiteY1" fmla="*/ 1181 h 1368"/>
                  <a:gd name="connsiteX2" fmla="*/ 333 w 1342"/>
                  <a:gd name="connsiteY2" fmla="*/ 798 h 1368"/>
                  <a:gd name="connsiteX3" fmla="*/ 909 w 1342"/>
                  <a:gd name="connsiteY3" fmla="*/ 270 h 1368"/>
                  <a:gd name="connsiteX4" fmla="*/ 1162 w 1342"/>
                  <a:gd name="connsiteY4" fmla="*/ 0 h 1368"/>
                  <a:gd name="connsiteX5" fmla="*/ 1183 w 1342"/>
                  <a:gd name="connsiteY5" fmla="*/ 1172 h 1368"/>
                  <a:gd name="connsiteX6" fmla="*/ 1209 w 1342"/>
                  <a:gd name="connsiteY6" fmla="*/ 1274 h 1368"/>
                  <a:gd name="connsiteX7" fmla="*/ 385 w 1342"/>
                  <a:gd name="connsiteY7" fmla="*/ 1333 h 1368"/>
                  <a:gd name="connsiteX0" fmla="*/ 385 w 1342"/>
                  <a:gd name="connsiteY0" fmla="*/ 1344 h 1379"/>
                  <a:gd name="connsiteX1" fmla="*/ 9 w 1342"/>
                  <a:gd name="connsiteY1" fmla="*/ 1192 h 1379"/>
                  <a:gd name="connsiteX2" fmla="*/ 333 w 1342"/>
                  <a:gd name="connsiteY2" fmla="*/ 809 h 1379"/>
                  <a:gd name="connsiteX3" fmla="*/ 909 w 1342"/>
                  <a:gd name="connsiteY3" fmla="*/ 281 h 1379"/>
                  <a:gd name="connsiteX4" fmla="*/ 1162 w 1342"/>
                  <a:gd name="connsiteY4" fmla="*/ 11 h 1379"/>
                  <a:gd name="connsiteX5" fmla="*/ 1204 w 1342"/>
                  <a:gd name="connsiteY5" fmla="*/ 214 h 1379"/>
                  <a:gd name="connsiteX6" fmla="*/ 1183 w 1342"/>
                  <a:gd name="connsiteY6" fmla="*/ 1183 h 1379"/>
                  <a:gd name="connsiteX7" fmla="*/ 1209 w 1342"/>
                  <a:gd name="connsiteY7" fmla="*/ 1285 h 1379"/>
                  <a:gd name="connsiteX8" fmla="*/ 385 w 1342"/>
                  <a:gd name="connsiteY8" fmla="*/ 1344 h 1379"/>
                  <a:gd name="connsiteX0" fmla="*/ 385 w 1356"/>
                  <a:gd name="connsiteY0" fmla="*/ 1416 h 1451"/>
                  <a:gd name="connsiteX1" fmla="*/ 9 w 1356"/>
                  <a:gd name="connsiteY1" fmla="*/ 1264 h 1451"/>
                  <a:gd name="connsiteX2" fmla="*/ 333 w 1356"/>
                  <a:gd name="connsiteY2" fmla="*/ 881 h 1451"/>
                  <a:gd name="connsiteX3" fmla="*/ 909 w 1356"/>
                  <a:gd name="connsiteY3" fmla="*/ 353 h 1451"/>
                  <a:gd name="connsiteX4" fmla="*/ 1162 w 1356"/>
                  <a:gd name="connsiteY4" fmla="*/ 83 h 1451"/>
                  <a:gd name="connsiteX5" fmla="*/ 1204 w 1356"/>
                  <a:gd name="connsiteY5" fmla="*/ 286 h 1451"/>
                  <a:gd name="connsiteX6" fmla="*/ 1353 w 1356"/>
                  <a:gd name="connsiteY6" fmla="*/ 161 h 1451"/>
                  <a:gd name="connsiteX7" fmla="*/ 1183 w 1356"/>
                  <a:gd name="connsiteY7" fmla="*/ 1255 h 1451"/>
                  <a:gd name="connsiteX8" fmla="*/ 1209 w 1356"/>
                  <a:gd name="connsiteY8" fmla="*/ 1357 h 1451"/>
                  <a:gd name="connsiteX9" fmla="*/ 385 w 1356"/>
                  <a:gd name="connsiteY9" fmla="*/ 1416 h 1451"/>
                  <a:gd name="connsiteX0" fmla="*/ 385 w 1353"/>
                  <a:gd name="connsiteY0" fmla="*/ 1450 h 1485"/>
                  <a:gd name="connsiteX1" fmla="*/ 9 w 1353"/>
                  <a:gd name="connsiteY1" fmla="*/ 1298 h 1485"/>
                  <a:gd name="connsiteX2" fmla="*/ 333 w 1353"/>
                  <a:gd name="connsiteY2" fmla="*/ 915 h 1485"/>
                  <a:gd name="connsiteX3" fmla="*/ 909 w 1353"/>
                  <a:gd name="connsiteY3" fmla="*/ 387 h 1485"/>
                  <a:gd name="connsiteX4" fmla="*/ 1162 w 1353"/>
                  <a:gd name="connsiteY4" fmla="*/ 117 h 1485"/>
                  <a:gd name="connsiteX5" fmla="*/ 1353 w 1353"/>
                  <a:gd name="connsiteY5" fmla="*/ 195 h 1485"/>
                  <a:gd name="connsiteX6" fmla="*/ 1183 w 1353"/>
                  <a:gd name="connsiteY6" fmla="*/ 1289 h 1485"/>
                  <a:gd name="connsiteX7" fmla="*/ 1209 w 1353"/>
                  <a:gd name="connsiteY7" fmla="*/ 1391 h 1485"/>
                  <a:gd name="connsiteX8" fmla="*/ 385 w 1353"/>
                  <a:gd name="connsiteY8" fmla="*/ 1450 h 1485"/>
                  <a:gd name="connsiteX0" fmla="*/ 385 w 1370"/>
                  <a:gd name="connsiteY0" fmla="*/ 1450 h 1451"/>
                  <a:gd name="connsiteX1" fmla="*/ 9 w 1370"/>
                  <a:gd name="connsiteY1" fmla="*/ 1298 h 1451"/>
                  <a:gd name="connsiteX2" fmla="*/ 333 w 1370"/>
                  <a:gd name="connsiteY2" fmla="*/ 915 h 1451"/>
                  <a:gd name="connsiteX3" fmla="*/ 909 w 1370"/>
                  <a:gd name="connsiteY3" fmla="*/ 387 h 1451"/>
                  <a:gd name="connsiteX4" fmla="*/ 1162 w 1370"/>
                  <a:gd name="connsiteY4" fmla="*/ 117 h 1451"/>
                  <a:gd name="connsiteX5" fmla="*/ 1353 w 1370"/>
                  <a:gd name="connsiteY5" fmla="*/ 195 h 1451"/>
                  <a:gd name="connsiteX6" fmla="*/ 1209 w 1370"/>
                  <a:gd name="connsiteY6" fmla="*/ 1391 h 1451"/>
                  <a:gd name="connsiteX7" fmla="*/ 385 w 1370"/>
                  <a:gd name="connsiteY7" fmla="*/ 1450 h 1451"/>
                  <a:gd name="connsiteX0" fmla="*/ 385 w 1370"/>
                  <a:gd name="connsiteY0" fmla="*/ 1450 h 1591"/>
                  <a:gd name="connsiteX1" fmla="*/ 9 w 1370"/>
                  <a:gd name="connsiteY1" fmla="*/ 1298 h 1591"/>
                  <a:gd name="connsiteX2" fmla="*/ 333 w 1370"/>
                  <a:gd name="connsiteY2" fmla="*/ 915 h 1591"/>
                  <a:gd name="connsiteX3" fmla="*/ 909 w 1370"/>
                  <a:gd name="connsiteY3" fmla="*/ 387 h 1591"/>
                  <a:gd name="connsiteX4" fmla="*/ 1162 w 1370"/>
                  <a:gd name="connsiteY4" fmla="*/ 117 h 1591"/>
                  <a:gd name="connsiteX5" fmla="*/ 1353 w 1370"/>
                  <a:gd name="connsiteY5" fmla="*/ 195 h 1591"/>
                  <a:gd name="connsiteX6" fmla="*/ 1209 w 1370"/>
                  <a:gd name="connsiteY6" fmla="*/ 1391 h 1591"/>
                  <a:gd name="connsiteX7" fmla="*/ 1059 w 1370"/>
                  <a:gd name="connsiteY7" fmla="*/ 1502 h 1591"/>
                  <a:gd name="connsiteX8" fmla="*/ 385 w 1370"/>
                  <a:gd name="connsiteY8" fmla="*/ 1450 h 1591"/>
                  <a:gd name="connsiteX0" fmla="*/ 1059 w 1370"/>
                  <a:gd name="connsiteY0" fmla="*/ 1502 h 1591"/>
                  <a:gd name="connsiteX1" fmla="*/ 9 w 1370"/>
                  <a:gd name="connsiteY1" fmla="*/ 1298 h 1591"/>
                  <a:gd name="connsiteX2" fmla="*/ 333 w 1370"/>
                  <a:gd name="connsiteY2" fmla="*/ 915 h 1591"/>
                  <a:gd name="connsiteX3" fmla="*/ 909 w 1370"/>
                  <a:gd name="connsiteY3" fmla="*/ 387 h 1591"/>
                  <a:gd name="connsiteX4" fmla="*/ 1162 w 1370"/>
                  <a:gd name="connsiteY4" fmla="*/ 117 h 1591"/>
                  <a:gd name="connsiteX5" fmla="*/ 1353 w 1370"/>
                  <a:gd name="connsiteY5" fmla="*/ 195 h 1591"/>
                  <a:gd name="connsiteX6" fmla="*/ 1209 w 1370"/>
                  <a:gd name="connsiteY6" fmla="*/ 1391 h 1591"/>
                  <a:gd name="connsiteX7" fmla="*/ 1059 w 1370"/>
                  <a:gd name="connsiteY7" fmla="*/ 1502 h 1591"/>
                  <a:gd name="connsiteX0" fmla="*/ 1059 w 1353"/>
                  <a:gd name="connsiteY0" fmla="*/ 1502 h 1502"/>
                  <a:gd name="connsiteX1" fmla="*/ 9 w 1353"/>
                  <a:gd name="connsiteY1" fmla="*/ 1298 h 1502"/>
                  <a:gd name="connsiteX2" fmla="*/ 333 w 1353"/>
                  <a:gd name="connsiteY2" fmla="*/ 915 h 1502"/>
                  <a:gd name="connsiteX3" fmla="*/ 909 w 1353"/>
                  <a:gd name="connsiteY3" fmla="*/ 387 h 1502"/>
                  <a:gd name="connsiteX4" fmla="*/ 1162 w 1353"/>
                  <a:gd name="connsiteY4" fmla="*/ 117 h 1502"/>
                  <a:gd name="connsiteX5" fmla="*/ 1353 w 1353"/>
                  <a:gd name="connsiteY5" fmla="*/ 195 h 1502"/>
                  <a:gd name="connsiteX6" fmla="*/ 1059 w 1353"/>
                  <a:gd name="connsiteY6" fmla="*/ 1502 h 1502"/>
                  <a:gd name="connsiteX0" fmla="*/ 1059 w 1367"/>
                  <a:gd name="connsiteY0" fmla="*/ 1501 h 1501"/>
                  <a:gd name="connsiteX1" fmla="*/ 9 w 1367"/>
                  <a:gd name="connsiteY1" fmla="*/ 1297 h 1501"/>
                  <a:gd name="connsiteX2" fmla="*/ 333 w 1367"/>
                  <a:gd name="connsiteY2" fmla="*/ 914 h 1501"/>
                  <a:gd name="connsiteX3" fmla="*/ 909 w 1367"/>
                  <a:gd name="connsiteY3" fmla="*/ 386 h 1501"/>
                  <a:gd name="connsiteX4" fmla="*/ 1162 w 1367"/>
                  <a:gd name="connsiteY4" fmla="*/ 116 h 1501"/>
                  <a:gd name="connsiteX5" fmla="*/ 1353 w 1367"/>
                  <a:gd name="connsiteY5" fmla="*/ 194 h 1501"/>
                  <a:gd name="connsiteX6" fmla="*/ 1059 w 1367"/>
                  <a:gd name="connsiteY6" fmla="*/ 1501 h 1501"/>
                  <a:gd name="connsiteX0" fmla="*/ 1353 w 1353"/>
                  <a:gd name="connsiteY0" fmla="*/ 21 h 1328"/>
                  <a:gd name="connsiteX1" fmla="*/ 1059 w 1353"/>
                  <a:gd name="connsiteY1" fmla="*/ 1328 h 1328"/>
                  <a:gd name="connsiteX2" fmla="*/ 9 w 1353"/>
                  <a:gd name="connsiteY2" fmla="*/ 1124 h 1328"/>
                  <a:gd name="connsiteX3" fmla="*/ 333 w 1353"/>
                  <a:gd name="connsiteY3" fmla="*/ 741 h 1328"/>
                  <a:gd name="connsiteX4" fmla="*/ 909 w 1353"/>
                  <a:gd name="connsiteY4" fmla="*/ 213 h 1328"/>
                  <a:gd name="connsiteX5" fmla="*/ 1218 w 1353"/>
                  <a:gd name="connsiteY5" fmla="*/ 0 h 1328"/>
                  <a:gd name="connsiteX0" fmla="*/ 1353 w 1353"/>
                  <a:gd name="connsiteY0" fmla="*/ 0 h 1307"/>
                  <a:gd name="connsiteX1" fmla="*/ 1059 w 1353"/>
                  <a:gd name="connsiteY1" fmla="*/ 1307 h 1307"/>
                  <a:gd name="connsiteX2" fmla="*/ 9 w 1353"/>
                  <a:gd name="connsiteY2" fmla="*/ 1103 h 1307"/>
                  <a:gd name="connsiteX3" fmla="*/ 333 w 1353"/>
                  <a:gd name="connsiteY3" fmla="*/ 720 h 1307"/>
                  <a:gd name="connsiteX4" fmla="*/ 909 w 1353"/>
                  <a:gd name="connsiteY4" fmla="*/ 192 h 1307"/>
                  <a:gd name="connsiteX5" fmla="*/ 1232 w 1353"/>
                  <a:gd name="connsiteY5" fmla="*/ 183 h 1307"/>
                  <a:gd name="connsiteX0" fmla="*/ 1353 w 1353"/>
                  <a:gd name="connsiteY0" fmla="*/ 0 h 1307"/>
                  <a:gd name="connsiteX1" fmla="*/ 1059 w 1353"/>
                  <a:gd name="connsiteY1" fmla="*/ 1307 h 1307"/>
                  <a:gd name="connsiteX2" fmla="*/ 9 w 1353"/>
                  <a:gd name="connsiteY2" fmla="*/ 1103 h 1307"/>
                  <a:gd name="connsiteX3" fmla="*/ 333 w 1353"/>
                  <a:gd name="connsiteY3" fmla="*/ 720 h 1307"/>
                  <a:gd name="connsiteX4" fmla="*/ 909 w 1353"/>
                  <a:gd name="connsiteY4" fmla="*/ 192 h 1307"/>
                  <a:gd name="connsiteX5" fmla="*/ 1077 w 1353"/>
                  <a:gd name="connsiteY5" fmla="*/ 113 h 1307"/>
                  <a:gd name="connsiteX6" fmla="*/ 1232 w 1353"/>
                  <a:gd name="connsiteY6" fmla="*/ 183 h 1307"/>
                  <a:gd name="connsiteX0" fmla="*/ 1353 w 1353"/>
                  <a:gd name="connsiteY0" fmla="*/ 0 h 1307"/>
                  <a:gd name="connsiteX1" fmla="*/ 1059 w 1353"/>
                  <a:gd name="connsiteY1" fmla="*/ 1307 h 1307"/>
                  <a:gd name="connsiteX2" fmla="*/ 9 w 1353"/>
                  <a:gd name="connsiteY2" fmla="*/ 1103 h 1307"/>
                  <a:gd name="connsiteX3" fmla="*/ 333 w 1353"/>
                  <a:gd name="connsiteY3" fmla="*/ 720 h 1307"/>
                  <a:gd name="connsiteX4" fmla="*/ 909 w 1353"/>
                  <a:gd name="connsiteY4" fmla="*/ 192 h 1307"/>
                  <a:gd name="connsiteX5" fmla="*/ 1086 w 1353"/>
                  <a:gd name="connsiteY5" fmla="*/ 357 h 1307"/>
                  <a:gd name="connsiteX6" fmla="*/ 1077 w 1353"/>
                  <a:gd name="connsiteY6" fmla="*/ 113 h 1307"/>
                  <a:gd name="connsiteX7" fmla="*/ 1232 w 1353"/>
                  <a:gd name="connsiteY7" fmla="*/ 183 h 1307"/>
                  <a:gd name="connsiteX0" fmla="*/ 1353 w 1353"/>
                  <a:gd name="connsiteY0" fmla="*/ 0 h 1307"/>
                  <a:gd name="connsiteX1" fmla="*/ 1059 w 1353"/>
                  <a:gd name="connsiteY1" fmla="*/ 1307 h 1307"/>
                  <a:gd name="connsiteX2" fmla="*/ 9 w 1353"/>
                  <a:gd name="connsiteY2" fmla="*/ 1103 h 1307"/>
                  <a:gd name="connsiteX3" fmla="*/ 333 w 1353"/>
                  <a:gd name="connsiteY3" fmla="*/ 720 h 1307"/>
                  <a:gd name="connsiteX4" fmla="*/ 909 w 1353"/>
                  <a:gd name="connsiteY4" fmla="*/ 192 h 1307"/>
                  <a:gd name="connsiteX5" fmla="*/ 949 w 1353"/>
                  <a:gd name="connsiteY5" fmla="*/ 365 h 1307"/>
                  <a:gd name="connsiteX6" fmla="*/ 1086 w 1353"/>
                  <a:gd name="connsiteY6" fmla="*/ 357 h 1307"/>
                  <a:gd name="connsiteX7" fmla="*/ 1077 w 1353"/>
                  <a:gd name="connsiteY7" fmla="*/ 113 h 1307"/>
                  <a:gd name="connsiteX8" fmla="*/ 1232 w 1353"/>
                  <a:gd name="connsiteY8" fmla="*/ 183 h 1307"/>
                  <a:gd name="connsiteX0" fmla="*/ 1353 w 1353"/>
                  <a:gd name="connsiteY0" fmla="*/ 0 h 1307"/>
                  <a:gd name="connsiteX1" fmla="*/ 1059 w 1353"/>
                  <a:gd name="connsiteY1" fmla="*/ 1307 h 1307"/>
                  <a:gd name="connsiteX2" fmla="*/ 9 w 1353"/>
                  <a:gd name="connsiteY2" fmla="*/ 1103 h 1307"/>
                  <a:gd name="connsiteX3" fmla="*/ 333 w 1353"/>
                  <a:gd name="connsiteY3" fmla="*/ 720 h 1307"/>
                  <a:gd name="connsiteX4" fmla="*/ 704 w 1353"/>
                  <a:gd name="connsiteY4" fmla="*/ 304 h 1307"/>
                  <a:gd name="connsiteX5" fmla="*/ 949 w 1353"/>
                  <a:gd name="connsiteY5" fmla="*/ 365 h 1307"/>
                  <a:gd name="connsiteX6" fmla="*/ 1086 w 1353"/>
                  <a:gd name="connsiteY6" fmla="*/ 357 h 1307"/>
                  <a:gd name="connsiteX7" fmla="*/ 1077 w 1353"/>
                  <a:gd name="connsiteY7" fmla="*/ 113 h 1307"/>
                  <a:gd name="connsiteX8" fmla="*/ 1232 w 1353"/>
                  <a:gd name="connsiteY8" fmla="*/ 183 h 1307"/>
                  <a:gd name="connsiteX0" fmla="*/ 1353 w 1353"/>
                  <a:gd name="connsiteY0" fmla="*/ 0 h 1307"/>
                  <a:gd name="connsiteX1" fmla="*/ 1059 w 1353"/>
                  <a:gd name="connsiteY1" fmla="*/ 1307 h 1307"/>
                  <a:gd name="connsiteX2" fmla="*/ 9 w 1353"/>
                  <a:gd name="connsiteY2" fmla="*/ 1103 h 1307"/>
                  <a:gd name="connsiteX3" fmla="*/ 333 w 1353"/>
                  <a:gd name="connsiteY3" fmla="*/ 720 h 1307"/>
                  <a:gd name="connsiteX4" fmla="*/ 704 w 1353"/>
                  <a:gd name="connsiteY4" fmla="*/ 304 h 1307"/>
                  <a:gd name="connsiteX5" fmla="*/ 949 w 1353"/>
                  <a:gd name="connsiteY5" fmla="*/ 365 h 1307"/>
                  <a:gd name="connsiteX6" fmla="*/ 1086 w 1353"/>
                  <a:gd name="connsiteY6" fmla="*/ 357 h 1307"/>
                  <a:gd name="connsiteX7" fmla="*/ 1085 w 1353"/>
                  <a:gd name="connsiteY7" fmla="*/ 206 h 1307"/>
                  <a:gd name="connsiteX8" fmla="*/ 1077 w 1353"/>
                  <a:gd name="connsiteY8" fmla="*/ 113 h 1307"/>
                  <a:gd name="connsiteX9" fmla="*/ 1232 w 1353"/>
                  <a:gd name="connsiteY9" fmla="*/ 183 h 1307"/>
                  <a:gd name="connsiteX0" fmla="*/ 1353 w 1353"/>
                  <a:gd name="connsiteY0" fmla="*/ 0 h 1307"/>
                  <a:gd name="connsiteX1" fmla="*/ 1059 w 1353"/>
                  <a:gd name="connsiteY1" fmla="*/ 1307 h 1307"/>
                  <a:gd name="connsiteX2" fmla="*/ 9 w 1353"/>
                  <a:gd name="connsiteY2" fmla="*/ 1103 h 1307"/>
                  <a:gd name="connsiteX3" fmla="*/ 333 w 1353"/>
                  <a:gd name="connsiteY3" fmla="*/ 720 h 1307"/>
                  <a:gd name="connsiteX4" fmla="*/ 704 w 1353"/>
                  <a:gd name="connsiteY4" fmla="*/ 304 h 1307"/>
                  <a:gd name="connsiteX5" fmla="*/ 949 w 1353"/>
                  <a:gd name="connsiteY5" fmla="*/ 365 h 1307"/>
                  <a:gd name="connsiteX6" fmla="*/ 1086 w 1353"/>
                  <a:gd name="connsiteY6" fmla="*/ 357 h 1307"/>
                  <a:gd name="connsiteX7" fmla="*/ 1085 w 1353"/>
                  <a:gd name="connsiteY7" fmla="*/ 206 h 1307"/>
                  <a:gd name="connsiteX8" fmla="*/ 1128 w 1353"/>
                  <a:gd name="connsiteY8" fmla="*/ 134 h 1307"/>
                  <a:gd name="connsiteX9" fmla="*/ 1232 w 1353"/>
                  <a:gd name="connsiteY9" fmla="*/ 183 h 1307"/>
                  <a:gd name="connsiteX0" fmla="*/ 1353 w 1353"/>
                  <a:gd name="connsiteY0" fmla="*/ 0 h 1307"/>
                  <a:gd name="connsiteX1" fmla="*/ 1059 w 1353"/>
                  <a:gd name="connsiteY1" fmla="*/ 1307 h 1307"/>
                  <a:gd name="connsiteX2" fmla="*/ 9 w 1353"/>
                  <a:gd name="connsiteY2" fmla="*/ 1103 h 1307"/>
                  <a:gd name="connsiteX3" fmla="*/ 333 w 1353"/>
                  <a:gd name="connsiteY3" fmla="*/ 720 h 1307"/>
                  <a:gd name="connsiteX4" fmla="*/ 704 w 1353"/>
                  <a:gd name="connsiteY4" fmla="*/ 304 h 1307"/>
                  <a:gd name="connsiteX5" fmla="*/ 949 w 1353"/>
                  <a:gd name="connsiteY5" fmla="*/ 365 h 1307"/>
                  <a:gd name="connsiteX6" fmla="*/ 1086 w 1353"/>
                  <a:gd name="connsiteY6" fmla="*/ 357 h 1307"/>
                  <a:gd name="connsiteX7" fmla="*/ 1085 w 1353"/>
                  <a:gd name="connsiteY7" fmla="*/ 206 h 1307"/>
                  <a:gd name="connsiteX8" fmla="*/ 1128 w 1353"/>
                  <a:gd name="connsiteY8" fmla="*/ 134 h 1307"/>
                  <a:gd name="connsiteX9" fmla="*/ 1112 w 1353"/>
                  <a:gd name="connsiteY9" fmla="*/ 82 h 1307"/>
                  <a:gd name="connsiteX10" fmla="*/ 1232 w 1353"/>
                  <a:gd name="connsiteY10" fmla="*/ 183 h 1307"/>
                  <a:gd name="connsiteX0" fmla="*/ 1353 w 1353"/>
                  <a:gd name="connsiteY0" fmla="*/ 0 h 1307"/>
                  <a:gd name="connsiteX1" fmla="*/ 1059 w 1353"/>
                  <a:gd name="connsiteY1" fmla="*/ 1307 h 1307"/>
                  <a:gd name="connsiteX2" fmla="*/ 9 w 1353"/>
                  <a:gd name="connsiteY2" fmla="*/ 1103 h 1307"/>
                  <a:gd name="connsiteX3" fmla="*/ 333 w 1353"/>
                  <a:gd name="connsiteY3" fmla="*/ 720 h 1307"/>
                  <a:gd name="connsiteX4" fmla="*/ 704 w 1353"/>
                  <a:gd name="connsiteY4" fmla="*/ 304 h 1307"/>
                  <a:gd name="connsiteX5" fmla="*/ 949 w 1353"/>
                  <a:gd name="connsiteY5" fmla="*/ 365 h 1307"/>
                  <a:gd name="connsiteX6" fmla="*/ 1086 w 1353"/>
                  <a:gd name="connsiteY6" fmla="*/ 357 h 1307"/>
                  <a:gd name="connsiteX7" fmla="*/ 1085 w 1353"/>
                  <a:gd name="connsiteY7" fmla="*/ 206 h 1307"/>
                  <a:gd name="connsiteX8" fmla="*/ 1128 w 1353"/>
                  <a:gd name="connsiteY8" fmla="*/ 134 h 1307"/>
                  <a:gd name="connsiteX9" fmla="*/ 1092 w 1353"/>
                  <a:gd name="connsiteY9" fmla="*/ 132 h 1307"/>
                  <a:gd name="connsiteX10" fmla="*/ 1112 w 1353"/>
                  <a:gd name="connsiteY10" fmla="*/ 82 h 1307"/>
                  <a:gd name="connsiteX11" fmla="*/ 1232 w 1353"/>
                  <a:gd name="connsiteY11" fmla="*/ 183 h 1307"/>
                  <a:gd name="connsiteX0" fmla="*/ 1353 w 1353"/>
                  <a:gd name="connsiteY0" fmla="*/ 0 h 1307"/>
                  <a:gd name="connsiteX1" fmla="*/ 1059 w 1353"/>
                  <a:gd name="connsiteY1" fmla="*/ 1307 h 1307"/>
                  <a:gd name="connsiteX2" fmla="*/ 9 w 1353"/>
                  <a:gd name="connsiteY2" fmla="*/ 1103 h 1307"/>
                  <a:gd name="connsiteX3" fmla="*/ 333 w 1353"/>
                  <a:gd name="connsiteY3" fmla="*/ 720 h 1307"/>
                  <a:gd name="connsiteX4" fmla="*/ 704 w 1353"/>
                  <a:gd name="connsiteY4" fmla="*/ 304 h 1307"/>
                  <a:gd name="connsiteX5" fmla="*/ 841 w 1353"/>
                  <a:gd name="connsiteY5" fmla="*/ 238 h 1307"/>
                  <a:gd name="connsiteX6" fmla="*/ 949 w 1353"/>
                  <a:gd name="connsiteY6" fmla="*/ 365 h 1307"/>
                  <a:gd name="connsiteX7" fmla="*/ 1086 w 1353"/>
                  <a:gd name="connsiteY7" fmla="*/ 357 h 1307"/>
                  <a:gd name="connsiteX8" fmla="*/ 1085 w 1353"/>
                  <a:gd name="connsiteY8" fmla="*/ 206 h 1307"/>
                  <a:gd name="connsiteX9" fmla="*/ 1128 w 1353"/>
                  <a:gd name="connsiteY9" fmla="*/ 134 h 1307"/>
                  <a:gd name="connsiteX10" fmla="*/ 1092 w 1353"/>
                  <a:gd name="connsiteY10" fmla="*/ 132 h 1307"/>
                  <a:gd name="connsiteX11" fmla="*/ 1112 w 1353"/>
                  <a:gd name="connsiteY11" fmla="*/ 82 h 1307"/>
                  <a:gd name="connsiteX12" fmla="*/ 1232 w 1353"/>
                  <a:gd name="connsiteY12" fmla="*/ 183 h 1307"/>
                  <a:gd name="connsiteX0" fmla="*/ 1353 w 1353"/>
                  <a:gd name="connsiteY0" fmla="*/ 0 h 1307"/>
                  <a:gd name="connsiteX1" fmla="*/ 1059 w 1353"/>
                  <a:gd name="connsiteY1" fmla="*/ 1307 h 1307"/>
                  <a:gd name="connsiteX2" fmla="*/ 9 w 1353"/>
                  <a:gd name="connsiteY2" fmla="*/ 1103 h 1307"/>
                  <a:gd name="connsiteX3" fmla="*/ 333 w 1353"/>
                  <a:gd name="connsiteY3" fmla="*/ 720 h 1307"/>
                  <a:gd name="connsiteX4" fmla="*/ 704 w 1353"/>
                  <a:gd name="connsiteY4" fmla="*/ 304 h 1307"/>
                  <a:gd name="connsiteX5" fmla="*/ 841 w 1353"/>
                  <a:gd name="connsiteY5" fmla="*/ 238 h 1307"/>
                  <a:gd name="connsiteX6" fmla="*/ 949 w 1353"/>
                  <a:gd name="connsiteY6" fmla="*/ 365 h 1307"/>
                  <a:gd name="connsiteX7" fmla="*/ 1086 w 1353"/>
                  <a:gd name="connsiteY7" fmla="*/ 357 h 1307"/>
                  <a:gd name="connsiteX8" fmla="*/ 1085 w 1353"/>
                  <a:gd name="connsiteY8" fmla="*/ 206 h 1307"/>
                  <a:gd name="connsiteX9" fmla="*/ 1128 w 1353"/>
                  <a:gd name="connsiteY9" fmla="*/ 134 h 1307"/>
                  <a:gd name="connsiteX10" fmla="*/ 1092 w 1353"/>
                  <a:gd name="connsiteY10" fmla="*/ 132 h 1307"/>
                  <a:gd name="connsiteX11" fmla="*/ 1112 w 1353"/>
                  <a:gd name="connsiteY11" fmla="*/ 82 h 1307"/>
                  <a:gd name="connsiteX12" fmla="*/ 1232 w 1353"/>
                  <a:gd name="connsiteY12" fmla="*/ 183 h 1307"/>
                  <a:gd name="connsiteX0" fmla="*/ 1353 w 1353"/>
                  <a:gd name="connsiteY0" fmla="*/ 0 h 1307"/>
                  <a:gd name="connsiteX1" fmla="*/ 1059 w 1353"/>
                  <a:gd name="connsiteY1" fmla="*/ 1307 h 1307"/>
                  <a:gd name="connsiteX2" fmla="*/ 9 w 1353"/>
                  <a:gd name="connsiteY2" fmla="*/ 1103 h 1307"/>
                  <a:gd name="connsiteX3" fmla="*/ 333 w 1353"/>
                  <a:gd name="connsiteY3" fmla="*/ 720 h 1307"/>
                  <a:gd name="connsiteX4" fmla="*/ 704 w 1353"/>
                  <a:gd name="connsiteY4" fmla="*/ 304 h 1307"/>
                  <a:gd name="connsiteX5" fmla="*/ 764 w 1353"/>
                  <a:gd name="connsiteY5" fmla="*/ 122 h 1307"/>
                  <a:gd name="connsiteX6" fmla="*/ 841 w 1353"/>
                  <a:gd name="connsiteY6" fmla="*/ 238 h 1307"/>
                  <a:gd name="connsiteX7" fmla="*/ 949 w 1353"/>
                  <a:gd name="connsiteY7" fmla="*/ 365 h 1307"/>
                  <a:gd name="connsiteX8" fmla="*/ 1086 w 1353"/>
                  <a:gd name="connsiteY8" fmla="*/ 357 h 1307"/>
                  <a:gd name="connsiteX9" fmla="*/ 1085 w 1353"/>
                  <a:gd name="connsiteY9" fmla="*/ 206 h 1307"/>
                  <a:gd name="connsiteX10" fmla="*/ 1128 w 1353"/>
                  <a:gd name="connsiteY10" fmla="*/ 134 h 1307"/>
                  <a:gd name="connsiteX11" fmla="*/ 1092 w 1353"/>
                  <a:gd name="connsiteY11" fmla="*/ 132 h 1307"/>
                  <a:gd name="connsiteX12" fmla="*/ 1112 w 1353"/>
                  <a:gd name="connsiteY12" fmla="*/ 82 h 1307"/>
                  <a:gd name="connsiteX13" fmla="*/ 1232 w 1353"/>
                  <a:gd name="connsiteY13" fmla="*/ 183 h 1307"/>
                  <a:gd name="connsiteX0" fmla="*/ 1353 w 1353"/>
                  <a:gd name="connsiteY0" fmla="*/ 0 h 1307"/>
                  <a:gd name="connsiteX1" fmla="*/ 1059 w 1353"/>
                  <a:gd name="connsiteY1" fmla="*/ 1307 h 1307"/>
                  <a:gd name="connsiteX2" fmla="*/ 9 w 1353"/>
                  <a:gd name="connsiteY2" fmla="*/ 1103 h 1307"/>
                  <a:gd name="connsiteX3" fmla="*/ 333 w 1353"/>
                  <a:gd name="connsiteY3" fmla="*/ 720 h 1307"/>
                  <a:gd name="connsiteX4" fmla="*/ 704 w 1353"/>
                  <a:gd name="connsiteY4" fmla="*/ 304 h 1307"/>
                  <a:gd name="connsiteX5" fmla="*/ 799 w 1353"/>
                  <a:gd name="connsiteY5" fmla="*/ 270 h 1307"/>
                  <a:gd name="connsiteX6" fmla="*/ 764 w 1353"/>
                  <a:gd name="connsiteY6" fmla="*/ 122 h 1307"/>
                  <a:gd name="connsiteX7" fmla="*/ 841 w 1353"/>
                  <a:gd name="connsiteY7" fmla="*/ 238 h 1307"/>
                  <a:gd name="connsiteX8" fmla="*/ 949 w 1353"/>
                  <a:gd name="connsiteY8" fmla="*/ 365 h 1307"/>
                  <a:gd name="connsiteX9" fmla="*/ 1086 w 1353"/>
                  <a:gd name="connsiteY9" fmla="*/ 357 h 1307"/>
                  <a:gd name="connsiteX10" fmla="*/ 1085 w 1353"/>
                  <a:gd name="connsiteY10" fmla="*/ 206 h 1307"/>
                  <a:gd name="connsiteX11" fmla="*/ 1128 w 1353"/>
                  <a:gd name="connsiteY11" fmla="*/ 134 h 1307"/>
                  <a:gd name="connsiteX12" fmla="*/ 1092 w 1353"/>
                  <a:gd name="connsiteY12" fmla="*/ 132 h 1307"/>
                  <a:gd name="connsiteX13" fmla="*/ 1112 w 1353"/>
                  <a:gd name="connsiteY13" fmla="*/ 82 h 1307"/>
                  <a:gd name="connsiteX14" fmla="*/ 1232 w 1353"/>
                  <a:gd name="connsiteY14" fmla="*/ 183 h 1307"/>
                  <a:gd name="connsiteX0" fmla="*/ 1353 w 1353"/>
                  <a:gd name="connsiteY0" fmla="*/ 0 h 1307"/>
                  <a:gd name="connsiteX1" fmla="*/ 1059 w 1353"/>
                  <a:gd name="connsiteY1" fmla="*/ 1307 h 1307"/>
                  <a:gd name="connsiteX2" fmla="*/ 9 w 1353"/>
                  <a:gd name="connsiteY2" fmla="*/ 1103 h 1307"/>
                  <a:gd name="connsiteX3" fmla="*/ 333 w 1353"/>
                  <a:gd name="connsiteY3" fmla="*/ 720 h 1307"/>
                  <a:gd name="connsiteX4" fmla="*/ 678 w 1353"/>
                  <a:gd name="connsiteY4" fmla="*/ 414 h 1307"/>
                  <a:gd name="connsiteX5" fmla="*/ 704 w 1353"/>
                  <a:gd name="connsiteY5" fmla="*/ 304 h 1307"/>
                  <a:gd name="connsiteX6" fmla="*/ 799 w 1353"/>
                  <a:gd name="connsiteY6" fmla="*/ 270 h 1307"/>
                  <a:gd name="connsiteX7" fmla="*/ 764 w 1353"/>
                  <a:gd name="connsiteY7" fmla="*/ 122 h 1307"/>
                  <a:gd name="connsiteX8" fmla="*/ 841 w 1353"/>
                  <a:gd name="connsiteY8" fmla="*/ 238 h 1307"/>
                  <a:gd name="connsiteX9" fmla="*/ 949 w 1353"/>
                  <a:gd name="connsiteY9" fmla="*/ 365 h 1307"/>
                  <a:gd name="connsiteX10" fmla="*/ 1086 w 1353"/>
                  <a:gd name="connsiteY10" fmla="*/ 357 h 1307"/>
                  <a:gd name="connsiteX11" fmla="*/ 1085 w 1353"/>
                  <a:gd name="connsiteY11" fmla="*/ 206 h 1307"/>
                  <a:gd name="connsiteX12" fmla="*/ 1128 w 1353"/>
                  <a:gd name="connsiteY12" fmla="*/ 134 h 1307"/>
                  <a:gd name="connsiteX13" fmla="*/ 1092 w 1353"/>
                  <a:gd name="connsiteY13" fmla="*/ 132 h 1307"/>
                  <a:gd name="connsiteX14" fmla="*/ 1112 w 1353"/>
                  <a:gd name="connsiteY14" fmla="*/ 82 h 1307"/>
                  <a:gd name="connsiteX15" fmla="*/ 1232 w 1353"/>
                  <a:gd name="connsiteY15" fmla="*/ 183 h 1307"/>
                  <a:gd name="connsiteX0" fmla="*/ 1353 w 1353"/>
                  <a:gd name="connsiteY0" fmla="*/ 0 h 1307"/>
                  <a:gd name="connsiteX1" fmla="*/ 1059 w 1353"/>
                  <a:gd name="connsiteY1" fmla="*/ 1307 h 1307"/>
                  <a:gd name="connsiteX2" fmla="*/ 9 w 1353"/>
                  <a:gd name="connsiteY2" fmla="*/ 1103 h 1307"/>
                  <a:gd name="connsiteX3" fmla="*/ 333 w 1353"/>
                  <a:gd name="connsiteY3" fmla="*/ 720 h 1307"/>
                  <a:gd name="connsiteX4" fmla="*/ 748 w 1353"/>
                  <a:gd name="connsiteY4" fmla="*/ 527 h 1307"/>
                  <a:gd name="connsiteX5" fmla="*/ 678 w 1353"/>
                  <a:gd name="connsiteY5" fmla="*/ 414 h 1307"/>
                  <a:gd name="connsiteX6" fmla="*/ 704 w 1353"/>
                  <a:gd name="connsiteY6" fmla="*/ 304 h 1307"/>
                  <a:gd name="connsiteX7" fmla="*/ 799 w 1353"/>
                  <a:gd name="connsiteY7" fmla="*/ 270 h 1307"/>
                  <a:gd name="connsiteX8" fmla="*/ 764 w 1353"/>
                  <a:gd name="connsiteY8" fmla="*/ 122 h 1307"/>
                  <a:gd name="connsiteX9" fmla="*/ 841 w 1353"/>
                  <a:gd name="connsiteY9" fmla="*/ 238 h 1307"/>
                  <a:gd name="connsiteX10" fmla="*/ 949 w 1353"/>
                  <a:gd name="connsiteY10" fmla="*/ 365 h 1307"/>
                  <a:gd name="connsiteX11" fmla="*/ 1086 w 1353"/>
                  <a:gd name="connsiteY11" fmla="*/ 357 h 1307"/>
                  <a:gd name="connsiteX12" fmla="*/ 1085 w 1353"/>
                  <a:gd name="connsiteY12" fmla="*/ 206 h 1307"/>
                  <a:gd name="connsiteX13" fmla="*/ 1128 w 1353"/>
                  <a:gd name="connsiteY13" fmla="*/ 134 h 1307"/>
                  <a:gd name="connsiteX14" fmla="*/ 1092 w 1353"/>
                  <a:gd name="connsiteY14" fmla="*/ 132 h 1307"/>
                  <a:gd name="connsiteX15" fmla="*/ 1112 w 1353"/>
                  <a:gd name="connsiteY15" fmla="*/ 82 h 1307"/>
                  <a:gd name="connsiteX16" fmla="*/ 1232 w 1353"/>
                  <a:gd name="connsiteY16" fmla="*/ 183 h 1307"/>
                  <a:gd name="connsiteX0" fmla="*/ 1353 w 1353"/>
                  <a:gd name="connsiteY0" fmla="*/ 0 h 1307"/>
                  <a:gd name="connsiteX1" fmla="*/ 1059 w 1353"/>
                  <a:gd name="connsiteY1" fmla="*/ 1307 h 1307"/>
                  <a:gd name="connsiteX2" fmla="*/ 9 w 1353"/>
                  <a:gd name="connsiteY2" fmla="*/ 1103 h 1307"/>
                  <a:gd name="connsiteX3" fmla="*/ 333 w 1353"/>
                  <a:gd name="connsiteY3" fmla="*/ 720 h 1307"/>
                  <a:gd name="connsiteX4" fmla="*/ 748 w 1353"/>
                  <a:gd name="connsiteY4" fmla="*/ 527 h 1307"/>
                  <a:gd name="connsiteX5" fmla="*/ 861 w 1353"/>
                  <a:gd name="connsiteY5" fmla="*/ 539 h 1307"/>
                  <a:gd name="connsiteX6" fmla="*/ 678 w 1353"/>
                  <a:gd name="connsiteY6" fmla="*/ 414 h 1307"/>
                  <a:gd name="connsiteX7" fmla="*/ 704 w 1353"/>
                  <a:gd name="connsiteY7" fmla="*/ 304 h 1307"/>
                  <a:gd name="connsiteX8" fmla="*/ 799 w 1353"/>
                  <a:gd name="connsiteY8" fmla="*/ 270 h 1307"/>
                  <a:gd name="connsiteX9" fmla="*/ 764 w 1353"/>
                  <a:gd name="connsiteY9" fmla="*/ 122 h 1307"/>
                  <a:gd name="connsiteX10" fmla="*/ 841 w 1353"/>
                  <a:gd name="connsiteY10" fmla="*/ 238 h 1307"/>
                  <a:gd name="connsiteX11" fmla="*/ 949 w 1353"/>
                  <a:gd name="connsiteY11" fmla="*/ 365 h 1307"/>
                  <a:gd name="connsiteX12" fmla="*/ 1086 w 1353"/>
                  <a:gd name="connsiteY12" fmla="*/ 357 h 1307"/>
                  <a:gd name="connsiteX13" fmla="*/ 1085 w 1353"/>
                  <a:gd name="connsiteY13" fmla="*/ 206 h 1307"/>
                  <a:gd name="connsiteX14" fmla="*/ 1128 w 1353"/>
                  <a:gd name="connsiteY14" fmla="*/ 134 h 1307"/>
                  <a:gd name="connsiteX15" fmla="*/ 1092 w 1353"/>
                  <a:gd name="connsiteY15" fmla="*/ 132 h 1307"/>
                  <a:gd name="connsiteX16" fmla="*/ 1112 w 1353"/>
                  <a:gd name="connsiteY16" fmla="*/ 82 h 1307"/>
                  <a:gd name="connsiteX17" fmla="*/ 1232 w 1353"/>
                  <a:gd name="connsiteY17" fmla="*/ 183 h 1307"/>
                  <a:gd name="connsiteX0" fmla="*/ 1353 w 1353"/>
                  <a:gd name="connsiteY0" fmla="*/ 0 h 1307"/>
                  <a:gd name="connsiteX1" fmla="*/ 1059 w 1353"/>
                  <a:gd name="connsiteY1" fmla="*/ 1307 h 1307"/>
                  <a:gd name="connsiteX2" fmla="*/ 9 w 1353"/>
                  <a:gd name="connsiteY2" fmla="*/ 1103 h 1307"/>
                  <a:gd name="connsiteX3" fmla="*/ 333 w 1353"/>
                  <a:gd name="connsiteY3" fmla="*/ 720 h 1307"/>
                  <a:gd name="connsiteX4" fmla="*/ 748 w 1353"/>
                  <a:gd name="connsiteY4" fmla="*/ 527 h 1307"/>
                  <a:gd name="connsiteX5" fmla="*/ 750 w 1353"/>
                  <a:gd name="connsiteY5" fmla="*/ 626 h 1307"/>
                  <a:gd name="connsiteX6" fmla="*/ 861 w 1353"/>
                  <a:gd name="connsiteY6" fmla="*/ 539 h 1307"/>
                  <a:gd name="connsiteX7" fmla="*/ 678 w 1353"/>
                  <a:gd name="connsiteY7" fmla="*/ 414 h 1307"/>
                  <a:gd name="connsiteX8" fmla="*/ 704 w 1353"/>
                  <a:gd name="connsiteY8" fmla="*/ 304 h 1307"/>
                  <a:gd name="connsiteX9" fmla="*/ 799 w 1353"/>
                  <a:gd name="connsiteY9" fmla="*/ 270 h 1307"/>
                  <a:gd name="connsiteX10" fmla="*/ 764 w 1353"/>
                  <a:gd name="connsiteY10" fmla="*/ 122 h 1307"/>
                  <a:gd name="connsiteX11" fmla="*/ 841 w 1353"/>
                  <a:gd name="connsiteY11" fmla="*/ 238 h 1307"/>
                  <a:gd name="connsiteX12" fmla="*/ 949 w 1353"/>
                  <a:gd name="connsiteY12" fmla="*/ 365 h 1307"/>
                  <a:gd name="connsiteX13" fmla="*/ 1086 w 1353"/>
                  <a:gd name="connsiteY13" fmla="*/ 357 h 1307"/>
                  <a:gd name="connsiteX14" fmla="*/ 1085 w 1353"/>
                  <a:gd name="connsiteY14" fmla="*/ 206 h 1307"/>
                  <a:gd name="connsiteX15" fmla="*/ 1128 w 1353"/>
                  <a:gd name="connsiteY15" fmla="*/ 134 h 1307"/>
                  <a:gd name="connsiteX16" fmla="*/ 1092 w 1353"/>
                  <a:gd name="connsiteY16" fmla="*/ 132 h 1307"/>
                  <a:gd name="connsiteX17" fmla="*/ 1112 w 1353"/>
                  <a:gd name="connsiteY17" fmla="*/ 82 h 1307"/>
                  <a:gd name="connsiteX18" fmla="*/ 1232 w 1353"/>
                  <a:gd name="connsiteY18" fmla="*/ 183 h 1307"/>
                  <a:gd name="connsiteX0" fmla="*/ 1353 w 1353"/>
                  <a:gd name="connsiteY0" fmla="*/ 0 h 1307"/>
                  <a:gd name="connsiteX1" fmla="*/ 1059 w 1353"/>
                  <a:gd name="connsiteY1" fmla="*/ 1307 h 1307"/>
                  <a:gd name="connsiteX2" fmla="*/ 9 w 1353"/>
                  <a:gd name="connsiteY2" fmla="*/ 1103 h 1307"/>
                  <a:gd name="connsiteX3" fmla="*/ 333 w 1353"/>
                  <a:gd name="connsiteY3" fmla="*/ 720 h 1307"/>
                  <a:gd name="connsiteX4" fmla="*/ 748 w 1353"/>
                  <a:gd name="connsiteY4" fmla="*/ 527 h 1307"/>
                  <a:gd name="connsiteX5" fmla="*/ 713 w 1353"/>
                  <a:gd name="connsiteY5" fmla="*/ 570 h 1307"/>
                  <a:gd name="connsiteX6" fmla="*/ 750 w 1353"/>
                  <a:gd name="connsiteY6" fmla="*/ 626 h 1307"/>
                  <a:gd name="connsiteX7" fmla="*/ 861 w 1353"/>
                  <a:gd name="connsiteY7" fmla="*/ 539 h 1307"/>
                  <a:gd name="connsiteX8" fmla="*/ 678 w 1353"/>
                  <a:gd name="connsiteY8" fmla="*/ 414 h 1307"/>
                  <a:gd name="connsiteX9" fmla="*/ 704 w 1353"/>
                  <a:gd name="connsiteY9" fmla="*/ 304 h 1307"/>
                  <a:gd name="connsiteX10" fmla="*/ 799 w 1353"/>
                  <a:gd name="connsiteY10" fmla="*/ 270 h 1307"/>
                  <a:gd name="connsiteX11" fmla="*/ 764 w 1353"/>
                  <a:gd name="connsiteY11" fmla="*/ 122 h 1307"/>
                  <a:gd name="connsiteX12" fmla="*/ 841 w 1353"/>
                  <a:gd name="connsiteY12" fmla="*/ 238 h 1307"/>
                  <a:gd name="connsiteX13" fmla="*/ 949 w 1353"/>
                  <a:gd name="connsiteY13" fmla="*/ 365 h 1307"/>
                  <a:gd name="connsiteX14" fmla="*/ 1086 w 1353"/>
                  <a:gd name="connsiteY14" fmla="*/ 357 h 1307"/>
                  <a:gd name="connsiteX15" fmla="*/ 1085 w 1353"/>
                  <a:gd name="connsiteY15" fmla="*/ 206 h 1307"/>
                  <a:gd name="connsiteX16" fmla="*/ 1128 w 1353"/>
                  <a:gd name="connsiteY16" fmla="*/ 134 h 1307"/>
                  <a:gd name="connsiteX17" fmla="*/ 1092 w 1353"/>
                  <a:gd name="connsiteY17" fmla="*/ 132 h 1307"/>
                  <a:gd name="connsiteX18" fmla="*/ 1112 w 1353"/>
                  <a:gd name="connsiteY18" fmla="*/ 82 h 1307"/>
                  <a:gd name="connsiteX19" fmla="*/ 1232 w 1353"/>
                  <a:gd name="connsiteY19" fmla="*/ 183 h 1307"/>
                  <a:gd name="connsiteX0" fmla="*/ 1353 w 1353"/>
                  <a:gd name="connsiteY0" fmla="*/ 0 h 1307"/>
                  <a:gd name="connsiteX1" fmla="*/ 1059 w 1353"/>
                  <a:gd name="connsiteY1" fmla="*/ 1307 h 1307"/>
                  <a:gd name="connsiteX2" fmla="*/ 9 w 1353"/>
                  <a:gd name="connsiteY2" fmla="*/ 1103 h 1307"/>
                  <a:gd name="connsiteX3" fmla="*/ 333 w 1353"/>
                  <a:gd name="connsiteY3" fmla="*/ 720 h 1307"/>
                  <a:gd name="connsiteX4" fmla="*/ 748 w 1353"/>
                  <a:gd name="connsiteY4" fmla="*/ 527 h 1307"/>
                  <a:gd name="connsiteX5" fmla="*/ 713 w 1353"/>
                  <a:gd name="connsiteY5" fmla="*/ 570 h 1307"/>
                  <a:gd name="connsiteX6" fmla="*/ 750 w 1353"/>
                  <a:gd name="connsiteY6" fmla="*/ 626 h 1307"/>
                  <a:gd name="connsiteX7" fmla="*/ 861 w 1353"/>
                  <a:gd name="connsiteY7" fmla="*/ 539 h 1307"/>
                  <a:gd name="connsiteX8" fmla="*/ 678 w 1353"/>
                  <a:gd name="connsiteY8" fmla="*/ 414 h 1307"/>
                  <a:gd name="connsiteX9" fmla="*/ 704 w 1353"/>
                  <a:gd name="connsiteY9" fmla="*/ 304 h 1307"/>
                  <a:gd name="connsiteX10" fmla="*/ 799 w 1353"/>
                  <a:gd name="connsiteY10" fmla="*/ 270 h 1307"/>
                  <a:gd name="connsiteX11" fmla="*/ 764 w 1353"/>
                  <a:gd name="connsiteY11" fmla="*/ 122 h 1307"/>
                  <a:gd name="connsiteX12" fmla="*/ 841 w 1353"/>
                  <a:gd name="connsiteY12" fmla="*/ 238 h 1307"/>
                  <a:gd name="connsiteX13" fmla="*/ 949 w 1353"/>
                  <a:gd name="connsiteY13" fmla="*/ 365 h 1307"/>
                  <a:gd name="connsiteX14" fmla="*/ 1086 w 1353"/>
                  <a:gd name="connsiteY14" fmla="*/ 357 h 1307"/>
                  <a:gd name="connsiteX15" fmla="*/ 1085 w 1353"/>
                  <a:gd name="connsiteY15" fmla="*/ 206 h 1307"/>
                  <a:gd name="connsiteX16" fmla="*/ 1128 w 1353"/>
                  <a:gd name="connsiteY16" fmla="*/ 134 h 1307"/>
                  <a:gd name="connsiteX17" fmla="*/ 1092 w 1353"/>
                  <a:gd name="connsiteY17" fmla="*/ 132 h 1307"/>
                  <a:gd name="connsiteX18" fmla="*/ 1112 w 1353"/>
                  <a:gd name="connsiteY18" fmla="*/ 82 h 1307"/>
                  <a:gd name="connsiteX19" fmla="*/ 1232 w 1353"/>
                  <a:gd name="connsiteY19" fmla="*/ 183 h 1307"/>
                  <a:gd name="connsiteX20" fmla="*/ 1353 w 1353"/>
                  <a:gd name="connsiteY20" fmla="*/ 0 h 1307"/>
                  <a:gd name="connsiteX0" fmla="*/ 1353 w 1353"/>
                  <a:gd name="connsiteY0" fmla="*/ 0 h 1307"/>
                  <a:gd name="connsiteX1" fmla="*/ 1059 w 1353"/>
                  <a:gd name="connsiteY1" fmla="*/ 1307 h 1307"/>
                  <a:gd name="connsiteX2" fmla="*/ 9 w 1353"/>
                  <a:gd name="connsiteY2" fmla="*/ 1103 h 1307"/>
                  <a:gd name="connsiteX3" fmla="*/ 333 w 1353"/>
                  <a:gd name="connsiteY3" fmla="*/ 720 h 1307"/>
                  <a:gd name="connsiteX4" fmla="*/ 748 w 1353"/>
                  <a:gd name="connsiteY4" fmla="*/ 527 h 1307"/>
                  <a:gd name="connsiteX5" fmla="*/ 765 w 1353"/>
                  <a:gd name="connsiteY5" fmla="*/ 489 h 1307"/>
                  <a:gd name="connsiteX6" fmla="*/ 713 w 1353"/>
                  <a:gd name="connsiteY6" fmla="*/ 570 h 1307"/>
                  <a:gd name="connsiteX7" fmla="*/ 750 w 1353"/>
                  <a:gd name="connsiteY7" fmla="*/ 626 h 1307"/>
                  <a:gd name="connsiteX8" fmla="*/ 861 w 1353"/>
                  <a:gd name="connsiteY8" fmla="*/ 539 h 1307"/>
                  <a:gd name="connsiteX9" fmla="*/ 678 w 1353"/>
                  <a:gd name="connsiteY9" fmla="*/ 414 h 1307"/>
                  <a:gd name="connsiteX10" fmla="*/ 704 w 1353"/>
                  <a:gd name="connsiteY10" fmla="*/ 304 h 1307"/>
                  <a:gd name="connsiteX11" fmla="*/ 799 w 1353"/>
                  <a:gd name="connsiteY11" fmla="*/ 270 h 1307"/>
                  <a:gd name="connsiteX12" fmla="*/ 764 w 1353"/>
                  <a:gd name="connsiteY12" fmla="*/ 122 h 1307"/>
                  <a:gd name="connsiteX13" fmla="*/ 841 w 1353"/>
                  <a:gd name="connsiteY13" fmla="*/ 238 h 1307"/>
                  <a:gd name="connsiteX14" fmla="*/ 949 w 1353"/>
                  <a:gd name="connsiteY14" fmla="*/ 365 h 1307"/>
                  <a:gd name="connsiteX15" fmla="*/ 1086 w 1353"/>
                  <a:gd name="connsiteY15" fmla="*/ 357 h 1307"/>
                  <a:gd name="connsiteX16" fmla="*/ 1085 w 1353"/>
                  <a:gd name="connsiteY16" fmla="*/ 206 h 1307"/>
                  <a:gd name="connsiteX17" fmla="*/ 1128 w 1353"/>
                  <a:gd name="connsiteY17" fmla="*/ 134 h 1307"/>
                  <a:gd name="connsiteX18" fmla="*/ 1092 w 1353"/>
                  <a:gd name="connsiteY18" fmla="*/ 132 h 1307"/>
                  <a:gd name="connsiteX19" fmla="*/ 1112 w 1353"/>
                  <a:gd name="connsiteY19" fmla="*/ 82 h 1307"/>
                  <a:gd name="connsiteX20" fmla="*/ 1232 w 1353"/>
                  <a:gd name="connsiteY20" fmla="*/ 183 h 1307"/>
                  <a:gd name="connsiteX21" fmla="*/ 1353 w 1353"/>
                  <a:gd name="connsiteY21" fmla="*/ 0 h 1307"/>
                  <a:gd name="connsiteX0" fmla="*/ 1353 w 1353"/>
                  <a:gd name="connsiteY0" fmla="*/ 0 h 1307"/>
                  <a:gd name="connsiteX1" fmla="*/ 1059 w 1353"/>
                  <a:gd name="connsiteY1" fmla="*/ 1307 h 1307"/>
                  <a:gd name="connsiteX2" fmla="*/ 9 w 1353"/>
                  <a:gd name="connsiteY2" fmla="*/ 1103 h 1307"/>
                  <a:gd name="connsiteX3" fmla="*/ 333 w 1353"/>
                  <a:gd name="connsiteY3" fmla="*/ 720 h 1307"/>
                  <a:gd name="connsiteX4" fmla="*/ 748 w 1353"/>
                  <a:gd name="connsiteY4" fmla="*/ 527 h 1307"/>
                  <a:gd name="connsiteX5" fmla="*/ 713 w 1353"/>
                  <a:gd name="connsiteY5" fmla="*/ 570 h 1307"/>
                  <a:gd name="connsiteX6" fmla="*/ 750 w 1353"/>
                  <a:gd name="connsiteY6" fmla="*/ 626 h 1307"/>
                  <a:gd name="connsiteX7" fmla="*/ 861 w 1353"/>
                  <a:gd name="connsiteY7" fmla="*/ 539 h 1307"/>
                  <a:gd name="connsiteX8" fmla="*/ 678 w 1353"/>
                  <a:gd name="connsiteY8" fmla="*/ 414 h 1307"/>
                  <a:gd name="connsiteX9" fmla="*/ 704 w 1353"/>
                  <a:gd name="connsiteY9" fmla="*/ 304 h 1307"/>
                  <a:gd name="connsiteX10" fmla="*/ 799 w 1353"/>
                  <a:gd name="connsiteY10" fmla="*/ 270 h 1307"/>
                  <a:gd name="connsiteX11" fmla="*/ 764 w 1353"/>
                  <a:gd name="connsiteY11" fmla="*/ 122 h 1307"/>
                  <a:gd name="connsiteX12" fmla="*/ 841 w 1353"/>
                  <a:gd name="connsiteY12" fmla="*/ 238 h 1307"/>
                  <a:gd name="connsiteX13" fmla="*/ 949 w 1353"/>
                  <a:gd name="connsiteY13" fmla="*/ 365 h 1307"/>
                  <a:gd name="connsiteX14" fmla="*/ 1086 w 1353"/>
                  <a:gd name="connsiteY14" fmla="*/ 357 h 1307"/>
                  <a:gd name="connsiteX15" fmla="*/ 1085 w 1353"/>
                  <a:gd name="connsiteY15" fmla="*/ 206 h 1307"/>
                  <a:gd name="connsiteX16" fmla="*/ 1128 w 1353"/>
                  <a:gd name="connsiteY16" fmla="*/ 134 h 1307"/>
                  <a:gd name="connsiteX17" fmla="*/ 1092 w 1353"/>
                  <a:gd name="connsiteY17" fmla="*/ 132 h 1307"/>
                  <a:gd name="connsiteX18" fmla="*/ 1112 w 1353"/>
                  <a:gd name="connsiteY18" fmla="*/ 82 h 1307"/>
                  <a:gd name="connsiteX19" fmla="*/ 1232 w 1353"/>
                  <a:gd name="connsiteY19" fmla="*/ 183 h 1307"/>
                  <a:gd name="connsiteX20" fmla="*/ 1353 w 1353"/>
                  <a:gd name="connsiteY20" fmla="*/ 0 h 1307"/>
                  <a:gd name="connsiteX0" fmla="*/ 713 w 1353"/>
                  <a:gd name="connsiteY0" fmla="*/ 570 h 1307"/>
                  <a:gd name="connsiteX1" fmla="*/ 750 w 1353"/>
                  <a:gd name="connsiteY1" fmla="*/ 626 h 1307"/>
                  <a:gd name="connsiteX2" fmla="*/ 861 w 1353"/>
                  <a:gd name="connsiteY2" fmla="*/ 539 h 1307"/>
                  <a:gd name="connsiteX3" fmla="*/ 678 w 1353"/>
                  <a:gd name="connsiteY3" fmla="*/ 414 h 1307"/>
                  <a:gd name="connsiteX4" fmla="*/ 704 w 1353"/>
                  <a:gd name="connsiteY4" fmla="*/ 304 h 1307"/>
                  <a:gd name="connsiteX5" fmla="*/ 799 w 1353"/>
                  <a:gd name="connsiteY5" fmla="*/ 270 h 1307"/>
                  <a:gd name="connsiteX6" fmla="*/ 764 w 1353"/>
                  <a:gd name="connsiteY6" fmla="*/ 122 h 1307"/>
                  <a:gd name="connsiteX7" fmla="*/ 841 w 1353"/>
                  <a:gd name="connsiteY7" fmla="*/ 238 h 1307"/>
                  <a:gd name="connsiteX8" fmla="*/ 949 w 1353"/>
                  <a:gd name="connsiteY8" fmla="*/ 365 h 1307"/>
                  <a:gd name="connsiteX9" fmla="*/ 1086 w 1353"/>
                  <a:gd name="connsiteY9" fmla="*/ 357 h 1307"/>
                  <a:gd name="connsiteX10" fmla="*/ 1085 w 1353"/>
                  <a:gd name="connsiteY10" fmla="*/ 206 h 1307"/>
                  <a:gd name="connsiteX11" fmla="*/ 1128 w 1353"/>
                  <a:gd name="connsiteY11" fmla="*/ 134 h 1307"/>
                  <a:gd name="connsiteX12" fmla="*/ 1092 w 1353"/>
                  <a:gd name="connsiteY12" fmla="*/ 132 h 1307"/>
                  <a:gd name="connsiteX13" fmla="*/ 1112 w 1353"/>
                  <a:gd name="connsiteY13" fmla="*/ 82 h 1307"/>
                  <a:gd name="connsiteX14" fmla="*/ 1232 w 1353"/>
                  <a:gd name="connsiteY14" fmla="*/ 183 h 1307"/>
                  <a:gd name="connsiteX15" fmla="*/ 1353 w 1353"/>
                  <a:gd name="connsiteY15" fmla="*/ 0 h 1307"/>
                  <a:gd name="connsiteX16" fmla="*/ 1059 w 1353"/>
                  <a:gd name="connsiteY16" fmla="*/ 1307 h 1307"/>
                  <a:gd name="connsiteX17" fmla="*/ 9 w 1353"/>
                  <a:gd name="connsiteY17" fmla="*/ 1103 h 1307"/>
                  <a:gd name="connsiteX18" fmla="*/ 333 w 1353"/>
                  <a:gd name="connsiteY18" fmla="*/ 720 h 1307"/>
                  <a:gd name="connsiteX19" fmla="*/ 804 w 1353"/>
                  <a:gd name="connsiteY19" fmla="*/ 584 h 1307"/>
                  <a:gd name="connsiteX0" fmla="*/ 713 w 1353"/>
                  <a:gd name="connsiteY0" fmla="*/ 570 h 1307"/>
                  <a:gd name="connsiteX1" fmla="*/ 750 w 1353"/>
                  <a:gd name="connsiteY1" fmla="*/ 626 h 1307"/>
                  <a:gd name="connsiteX2" fmla="*/ 861 w 1353"/>
                  <a:gd name="connsiteY2" fmla="*/ 539 h 1307"/>
                  <a:gd name="connsiteX3" fmla="*/ 678 w 1353"/>
                  <a:gd name="connsiteY3" fmla="*/ 414 h 1307"/>
                  <a:gd name="connsiteX4" fmla="*/ 704 w 1353"/>
                  <a:gd name="connsiteY4" fmla="*/ 304 h 1307"/>
                  <a:gd name="connsiteX5" fmla="*/ 799 w 1353"/>
                  <a:gd name="connsiteY5" fmla="*/ 270 h 1307"/>
                  <a:gd name="connsiteX6" fmla="*/ 764 w 1353"/>
                  <a:gd name="connsiteY6" fmla="*/ 122 h 1307"/>
                  <a:gd name="connsiteX7" fmla="*/ 841 w 1353"/>
                  <a:gd name="connsiteY7" fmla="*/ 238 h 1307"/>
                  <a:gd name="connsiteX8" fmla="*/ 949 w 1353"/>
                  <a:gd name="connsiteY8" fmla="*/ 365 h 1307"/>
                  <a:gd name="connsiteX9" fmla="*/ 1086 w 1353"/>
                  <a:gd name="connsiteY9" fmla="*/ 357 h 1307"/>
                  <a:gd name="connsiteX10" fmla="*/ 1085 w 1353"/>
                  <a:gd name="connsiteY10" fmla="*/ 206 h 1307"/>
                  <a:gd name="connsiteX11" fmla="*/ 1128 w 1353"/>
                  <a:gd name="connsiteY11" fmla="*/ 134 h 1307"/>
                  <a:gd name="connsiteX12" fmla="*/ 1092 w 1353"/>
                  <a:gd name="connsiteY12" fmla="*/ 132 h 1307"/>
                  <a:gd name="connsiteX13" fmla="*/ 1112 w 1353"/>
                  <a:gd name="connsiteY13" fmla="*/ 82 h 1307"/>
                  <a:gd name="connsiteX14" fmla="*/ 1232 w 1353"/>
                  <a:gd name="connsiteY14" fmla="*/ 183 h 1307"/>
                  <a:gd name="connsiteX15" fmla="*/ 1353 w 1353"/>
                  <a:gd name="connsiteY15" fmla="*/ 0 h 1307"/>
                  <a:gd name="connsiteX16" fmla="*/ 1059 w 1353"/>
                  <a:gd name="connsiteY16" fmla="*/ 1307 h 1307"/>
                  <a:gd name="connsiteX17" fmla="*/ 9 w 1353"/>
                  <a:gd name="connsiteY17" fmla="*/ 1103 h 1307"/>
                  <a:gd name="connsiteX18" fmla="*/ 333 w 1353"/>
                  <a:gd name="connsiteY18" fmla="*/ 720 h 1307"/>
                  <a:gd name="connsiteX0" fmla="*/ 713 w 1353"/>
                  <a:gd name="connsiteY0" fmla="*/ 570 h 1307"/>
                  <a:gd name="connsiteX1" fmla="*/ 805 w 1353"/>
                  <a:gd name="connsiteY1" fmla="*/ 647 h 1307"/>
                  <a:gd name="connsiteX2" fmla="*/ 861 w 1353"/>
                  <a:gd name="connsiteY2" fmla="*/ 539 h 1307"/>
                  <a:gd name="connsiteX3" fmla="*/ 678 w 1353"/>
                  <a:gd name="connsiteY3" fmla="*/ 414 h 1307"/>
                  <a:gd name="connsiteX4" fmla="*/ 704 w 1353"/>
                  <a:gd name="connsiteY4" fmla="*/ 304 h 1307"/>
                  <a:gd name="connsiteX5" fmla="*/ 799 w 1353"/>
                  <a:gd name="connsiteY5" fmla="*/ 270 h 1307"/>
                  <a:gd name="connsiteX6" fmla="*/ 764 w 1353"/>
                  <a:gd name="connsiteY6" fmla="*/ 122 h 1307"/>
                  <a:gd name="connsiteX7" fmla="*/ 841 w 1353"/>
                  <a:gd name="connsiteY7" fmla="*/ 238 h 1307"/>
                  <a:gd name="connsiteX8" fmla="*/ 949 w 1353"/>
                  <a:gd name="connsiteY8" fmla="*/ 365 h 1307"/>
                  <a:gd name="connsiteX9" fmla="*/ 1086 w 1353"/>
                  <a:gd name="connsiteY9" fmla="*/ 357 h 1307"/>
                  <a:gd name="connsiteX10" fmla="*/ 1085 w 1353"/>
                  <a:gd name="connsiteY10" fmla="*/ 206 h 1307"/>
                  <a:gd name="connsiteX11" fmla="*/ 1128 w 1353"/>
                  <a:gd name="connsiteY11" fmla="*/ 134 h 1307"/>
                  <a:gd name="connsiteX12" fmla="*/ 1092 w 1353"/>
                  <a:gd name="connsiteY12" fmla="*/ 132 h 1307"/>
                  <a:gd name="connsiteX13" fmla="*/ 1112 w 1353"/>
                  <a:gd name="connsiteY13" fmla="*/ 82 h 1307"/>
                  <a:gd name="connsiteX14" fmla="*/ 1232 w 1353"/>
                  <a:gd name="connsiteY14" fmla="*/ 183 h 1307"/>
                  <a:gd name="connsiteX15" fmla="*/ 1353 w 1353"/>
                  <a:gd name="connsiteY15" fmla="*/ 0 h 1307"/>
                  <a:gd name="connsiteX16" fmla="*/ 1059 w 1353"/>
                  <a:gd name="connsiteY16" fmla="*/ 1307 h 1307"/>
                  <a:gd name="connsiteX17" fmla="*/ 9 w 1353"/>
                  <a:gd name="connsiteY17" fmla="*/ 1103 h 1307"/>
                  <a:gd name="connsiteX18" fmla="*/ 333 w 1353"/>
                  <a:gd name="connsiteY18" fmla="*/ 720 h 1307"/>
                  <a:gd name="connsiteX0" fmla="*/ 713 w 1353"/>
                  <a:gd name="connsiteY0" fmla="*/ 570 h 1307"/>
                  <a:gd name="connsiteX1" fmla="*/ 805 w 1353"/>
                  <a:gd name="connsiteY1" fmla="*/ 647 h 1307"/>
                  <a:gd name="connsiteX2" fmla="*/ 825 w 1353"/>
                  <a:gd name="connsiteY2" fmla="*/ 542 h 1307"/>
                  <a:gd name="connsiteX3" fmla="*/ 678 w 1353"/>
                  <a:gd name="connsiteY3" fmla="*/ 414 h 1307"/>
                  <a:gd name="connsiteX4" fmla="*/ 704 w 1353"/>
                  <a:gd name="connsiteY4" fmla="*/ 304 h 1307"/>
                  <a:gd name="connsiteX5" fmla="*/ 799 w 1353"/>
                  <a:gd name="connsiteY5" fmla="*/ 270 h 1307"/>
                  <a:gd name="connsiteX6" fmla="*/ 764 w 1353"/>
                  <a:gd name="connsiteY6" fmla="*/ 122 h 1307"/>
                  <a:gd name="connsiteX7" fmla="*/ 841 w 1353"/>
                  <a:gd name="connsiteY7" fmla="*/ 238 h 1307"/>
                  <a:gd name="connsiteX8" fmla="*/ 949 w 1353"/>
                  <a:gd name="connsiteY8" fmla="*/ 365 h 1307"/>
                  <a:gd name="connsiteX9" fmla="*/ 1086 w 1353"/>
                  <a:gd name="connsiteY9" fmla="*/ 357 h 1307"/>
                  <a:gd name="connsiteX10" fmla="*/ 1085 w 1353"/>
                  <a:gd name="connsiteY10" fmla="*/ 206 h 1307"/>
                  <a:gd name="connsiteX11" fmla="*/ 1128 w 1353"/>
                  <a:gd name="connsiteY11" fmla="*/ 134 h 1307"/>
                  <a:gd name="connsiteX12" fmla="*/ 1092 w 1353"/>
                  <a:gd name="connsiteY12" fmla="*/ 132 h 1307"/>
                  <a:gd name="connsiteX13" fmla="*/ 1112 w 1353"/>
                  <a:gd name="connsiteY13" fmla="*/ 82 h 1307"/>
                  <a:gd name="connsiteX14" fmla="*/ 1232 w 1353"/>
                  <a:gd name="connsiteY14" fmla="*/ 183 h 1307"/>
                  <a:gd name="connsiteX15" fmla="*/ 1353 w 1353"/>
                  <a:gd name="connsiteY15" fmla="*/ 0 h 1307"/>
                  <a:gd name="connsiteX16" fmla="*/ 1059 w 1353"/>
                  <a:gd name="connsiteY16" fmla="*/ 1307 h 1307"/>
                  <a:gd name="connsiteX17" fmla="*/ 9 w 1353"/>
                  <a:gd name="connsiteY17" fmla="*/ 1103 h 1307"/>
                  <a:gd name="connsiteX18" fmla="*/ 333 w 1353"/>
                  <a:gd name="connsiteY18" fmla="*/ 720 h 1307"/>
                  <a:gd name="connsiteX0" fmla="*/ 713 w 1353"/>
                  <a:gd name="connsiteY0" fmla="*/ 570 h 1307"/>
                  <a:gd name="connsiteX1" fmla="*/ 574 w 1353"/>
                  <a:gd name="connsiteY1" fmla="*/ 405 h 1307"/>
                  <a:gd name="connsiteX2" fmla="*/ 805 w 1353"/>
                  <a:gd name="connsiteY2" fmla="*/ 647 h 1307"/>
                  <a:gd name="connsiteX3" fmla="*/ 825 w 1353"/>
                  <a:gd name="connsiteY3" fmla="*/ 542 h 1307"/>
                  <a:gd name="connsiteX4" fmla="*/ 678 w 1353"/>
                  <a:gd name="connsiteY4" fmla="*/ 414 h 1307"/>
                  <a:gd name="connsiteX5" fmla="*/ 704 w 1353"/>
                  <a:gd name="connsiteY5" fmla="*/ 304 h 1307"/>
                  <a:gd name="connsiteX6" fmla="*/ 799 w 1353"/>
                  <a:gd name="connsiteY6" fmla="*/ 270 h 1307"/>
                  <a:gd name="connsiteX7" fmla="*/ 764 w 1353"/>
                  <a:gd name="connsiteY7" fmla="*/ 122 h 1307"/>
                  <a:gd name="connsiteX8" fmla="*/ 841 w 1353"/>
                  <a:gd name="connsiteY8" fmla="*/ 238 h 1307"/>
                  <a:gd name="connsiteX9" fmla="*/ 949 w 1353"/>
                  <a:gd name="connsiteY9" fmla="*/ 365 h 1307"/>
                  <a:gd name="connsiteX10" fmla="*/ 1086 w 1353"/>
                  <a:gd name="connsiteY10" fmla="*/ 357 h 1307"/>
                  <a:gd name="connsiteX11" fmla="*/ 1085 w 1353"/>
                  <a:gd name="connsiteY11" fmla="*/ 206 h 1307"/>
                  <a:gd name="connsiteX12" fmla="*/ 1128 w 1353"/>
                  <a:gd name="connsiteY12" fmla="*/ 134 h 1307"/>
                  <a:gd name="connsiteX13" fmla="*/ 1092 w 1353"/>
                  <a:gd name="connsiteY13" fmla="*/ 132 h 1307"/>
                  <a:gd name="connsiteX14" fmla="*/ 1112 w 1353"/>
                  <a:gd name="connsiteY14" fmla="*/ 82 h 1307"/>
                  <a:gd name="connsiteX15" fmla="*/ 1232 w 1353"/>
                  <a:gd name="connsiteY15" fmla="*/ 183 h 1307"/>
                  <a:gd name="connsiteX16" fmla="*/ 1353 w 1353"/>
                  <a:gd name="connsiteY16" fmla="*/ 0 h 1307"/>
                  <a:gd name="connsiteX17" fmla="*/ 1059 w 1353"/>
                  <a:gd name="connsiteY17" fmla="*/ 1307 h 1307"/>
                  <a:gd name="connsiteX18" fmla="*/ 9 w 1353"/>
                  <a:gd name="connsiteY18" fmla="*/ 1103 h 1307"/>
                  <a:gd name="connsiteX19" fmla="*/ 333 w 1353"/>
                  <a:gd name="connsiteY19" fmla="*/ 720 h 1307"/>
                  <a:gd name="connsiteX0" fmla="*/ 713 w 1353"/>
                  <a:gd name="connsiteY0" fmla="*/ 570 h 1307"/>
                  <a:gd name="connsiteX1" fmla="*/ 574 w 1353"/>
                  <a:gd name="connsiteY1" fmla="*/ 405 h 1307"/>
                  <a:gd name="connsiteX2" fmla="*/ 805 w 1353"/>
                  <a:gd name="connsiteY2" fmla="*/ 647 h 1307"/>
                  <a:gd name="connsiteX3" fmla="*/ 825 w 1353"/>
                  <a:gd name="connsiteY3" fmla="*/ 542 h 1307"/>
                  <a:gd name="connsiteX4" fmla="*/ 678 w 1353"/>
                  <a:gd name="connsiteY4" fmla="*/ 414 h 1307"/>
                  <a:gd name="connsiteX5" fmla="*/ 704 w 1353"/>
                  <a:gd name="connsiteY5" fmla="*/ 304 h 1307"/>
                  <a:gd name="connsiteX6" fmla="*/ 799 w 1353"/>
                  <a:gd name="connsiteY6" fmla="*/ 270 h 1307"/>
                  <a:gd name="connsiteX7" fmla="*/ 764 w 1353"/>
                  <a:gd name="connsiteY7" fmla="*/ 122 h 1307"/>
                  <a:gd name="connsiteX8" fmla="*/ 841 w 1353"/>
                  <a:gd name="connsiteY8" fmla="*/ 238 h 1307"/>
                  <a:gd name="connsiteX9" fmla="*/ 949 w 1353"/>
                  <a:gd name="connsiteY9" fmla="*/ 365 h 1307"/>
                  <a:gd name="connsiteX10" fmla="*/ 1086 w 1353"/>
                  <a:gd name="connsiteY10" fmla="*/ 357 h 1307"/>
                  <a:gd name="connsiteX11" fmla="*/ 1085 w 1353"/>
                  <a:gd name="connsiteY11" fmla="*/ 206 h 1307"/>
                  <a:gd name="connsiteX12" fmla="*/ 1128 w 1353"/>
                  <a:gd name="connsiteY12" fmla="*/ 134 h 1307"/>
                  <a:gd name="connsiteX13" fmla="*/ 1092 w 1353"/>
                  <a:gd name="connsiteY13" fmla="*/ 132 h 1307"/>
                  <a:gd name="connsiteX14" fmla="*/ 1112 w 1353"/>
                  <a:gd name="connsiteY14" fmla="*/ 82 h 1307"/>
                  <a:gd name="connsiteX15" fmla="*/ 1232 w 1353"/>
                  <a:gd name="connsiteY15" fmla="*/ 183 h 1307"/>
                  <a:gd name="connsiteX16" fmla="*/ 1353 w 1353"/>
                  <a:gd name="connsiteY16" fmla="*/ 0 h 1307"/>
                  <a:gd name="connsiteX17" fmla="*/ 1059 w 1353"/>
                  <a:gd name="connsiteY17" fmla="*/ 1307 h 1307"/>
                  <a:gd name="connsiteX18" fmla="*/ 9 w 1353"/>
                  <a:gd name="connsiteY18" fmla="*/ 1103 h 1307"/>
                  <a:gd name="connsiteX19" fmla="*/ 333 w 1353"/>
                  <a:gd name="connsiteY19" fmla="*/ 720 h 1307"/>
                  <a:gd name="connsiteX0" fmla="*/ 713 w 1353"/>
                  <a:gd name="connsiteY0" fmla="*/ 570 h 1307"/>
                  <a:gd name="connsiteX1" fmla="*/ 574 w 1353"/>
                  <a:gd name="connsiteY1" fmla="*/ 405 h 1307"/>
                  <a:gd name="connsiteX2" fmla="*/ 805 w 1353"/>
                  <a:gd name="connsiteY2" fmla="*/ 647 h 1307"/>
                  <a:gd name="connsiteX3" fmla="*/ 825 w 1353"/>
                  <a:gd name="connsiteY3" fmla="*/ 542 h 1307"/>
                  <a:gd name="connsiteX4" fmla="*/ 678 w 1353"/>
                  <a:gd name="connsiteY4" fmla="*/ 414 h 1307"/>
                  <a:gd name="connsiteX5" fmla="*/ 704 w 1353"/>
                  <a:gd name="connsiteY5" fmla="*/ 304 h 1307"/>
                  <a:gd name="connsiteX6" fmla="*/ 799 w 1353"/>
                  <a:gd name="connsiteY6" fmla="*/ 270 h 1307"/>
                  <a:gd name="connsiteX7" fmla="*/ 764 w 1353"/>
                  <a:gd name="connsiteY7" fmla="*/ 122 h 1307"/>
                  <a:gd name="connsiteX8" fmla="*/ 841 w 1353"/>
                  <a:gd name="connsiteY8" fmla="*/ 238 h 1307"/>
                  <a:gd name="connsiteX9" fmla="*/ 949 w 1353"/>
                  <a:gd name="connsiteY9" fmla="*/ 365 h 1307"/>
                  <a:gd name="connsiteX10" fmla="*/ 1086 w 1353"/>
                  <a:gd name="connsiteY10" fmla="*/ 357 h 1307"/>
                  <a:gd name="connsiteX11" fmla="*/ 1085 w 1353"/>
                  <a:gd name="connsiteY11" fmla="*/ 206 h 1307"/>
                  <a:gd name="connsiteX12" fmla="*/ 1128 w 1353"/>
                  <a:gd name="connsiteY12" fmla="*/ 134 h 1307"/>
                  <a:gd name="connsiteX13" fmla="*/ 1092 w 1353"/>
                  <a:gd name="connsiteY13" fmla="*/ 132 h 1307"/>
                  <a:gd name="connsiteX14" fmla="*/ 1112 w 1353"/>
                  <a:gd name="connsiteY14" fmla="*/ 82 h 1307"/>
                  <a:gd name="connsiteX15" fmla="*/ 1232 w 1353"/>
                  <a:gd name="connsiteY15" fmla="*/ 183 h 1307"/>
                  <a:gd name="connsiteX16" fmla="*/ 1353 w 1353"/>
                  <a:gd name="connsiteY16" fmla="*/ 0 h 1307"/>
                  <a:gd name="connsiteX17" fmla="*/ 1059 w 1353"/>
                  <a:gd name="connsiteY17" fmla="*/ 1307 h 1307"/>
                  <a:gd name="connsiteX18" fmla="*/ 9 w 1353"/>
                  <a:gd name="connsiteY18" fmla="*/ 1103 h 1307"/>
                  <a:gd name="connsiteX19" fmla="*/ 333 w 1353"/>
                  <a:gd name="connsiteY19" fmla="*/ 720 h 1307"/>
                  <a:gd name="connsiteX0" fmla="*/ 713 w 1353"/>
                  <a:gd name="connsiteY0" fmla="*/ 570 h 1307"/>
                  <a:gd name="connsiteX1" fmla="*/ 426 w 1353"/>
                  <a:gd name="connsiteY1" fmla="*/ 241 h 1307"/>
                  <a:gd name="connsiteX2" fmla="*/ 805 w 1353"/>
                  <a:gd name="connsiteY2" fmla="*/ 647 h 1307"/>
                  <a:gd name="connsiteX3" fmla="*/ 825 w 1353"/>
                  <a:gd name="connsiteY3" fmla="*/ 542 h 1307"/>
                  <a:gd name="connsiteX4" fmla="*/ 678 w 1353"/>
                  <a:gd name="connsiteY4" fmla="*/ 414 h 1307"/>
                  <a:gd name="connsiteX5" fmla="*/ 704 w 1353"/>
                  <a:gd name="connsiteY5" fmla="*/ 304 h 1307"/>
                  <a:gd name="connsiteX6" fmla="*/ 799 w 1353"/>
                  <a:gd name="connsiteY6" fmla="*/ 270 h 1307"/>
                  <a:gd name="connsiteX7" fmla="*/ 764 w 1353"/>
                  <a:gd name="connsiteY7" fmla="*/ 122 h 1307"/>
                  <a:gd name="connsiteX8" fmla="*/ 841 w 1353"/>
                  <a:gd name="connsiteY8" fmla="*/ 238 h 1307"/>
                  <a:gd name="connsiteX9" fmla="*/ 949 w 1353"/>
                  <a:gd name="connsiteY9" fmla="*/ 365 h 1307"/>
                  <a:gd name="connsiteX10" fmla="*/ 1086 w 1353"/>
                  <a:gd name="connsiteY10" fmla="*/ 357 h 1307"/>
                  <a:gd name="connsiteX11" fmla="*/ 1085 w 1353"/>
                  <a:gd name="connsiteY11" fmla="*/ 206 h 1307"/>
                  <a:gd name="connsiteX12" fmla="*/ 1128 w 1353"/>
                  <a:gd name="connsiteY12" fmla="*/ 134 h 1307"/>
                  <a:gd name="connsiteX13" fmla="*/ 1092 w 1353"/>
                  <a:gd name="connsiteY13" fmla="*/ 132 h 1307"/>
                  <a:gd name="connsiteX14" fmla="*/ 1112 w 1353"/>
                  <a:gd name="connsiteY14" fmla="*/ 82 h 1307"/>
                  <a:gd name="connsiteX15" fmla="*/ 1232 w 1353"/>
                  <a:gd name="connsiteY15" fmla="*/ 183 h 1307"/>
                  <a:gd name="connsiteX16" fmla="*/ 1353 w 1353"/>
                  <a:gd name="connsiteY16" fmla="*/ 0 h 1307"/>
                  <a:gd name="connsiteX17" fmla="*/ 1059 w 1353"/>
                  <a:gd name="connsiteY17" fmla="*/ 1307 h 1307"/>
                  <a:gd name="connsiteX18" fmla="*/ 9 w 1353"/>
                  <a:gd name="connsiteY18" fmla="*/ 1103 h 1307"/>
                  <a:gd name="connsiteX19" fmla="*/ 333 w 1353"/>
                  <a:gd name="connsiteY19" fmla="*/ 720 h 1307"/>
                  <a:gd name="connsiteX0" fmla="*/ 713 w 1353"/>
                  <a:gd name="connsiteY0" fmla="*/ 570 h 1307"/>
                  <a:gd name="connsiteX1" fmla="*/ 426 w 1353"/>
                  <a:gd name="connsiteY1" fmla="*/ 241 h 1307"/>
                  <a:gd name="connsiteX2" fmla="*/ 619 w 1353"/>
                  <a:gd name="connsiteY2" fmla="*/ 613 h 1307"/>
                  <a:gd name="connsiteX3" fmla="*/ 805 w 1353"/>
                  <a:gd name="connsiteY3" fmla="*/ 647 h 1307"/>
                  <a:gd name="connsiteX4" fmla="*/ 825 w 1353"/>
                  <a:gd name="connsiteY4" fmla="*/ 542 h 1307"/>
                  <a:gd name="connsiteX5" fmla="*/ 678 w 1353"/>
                  <a:gd name="connsiteY5" fmla="*/ 414 h 1307"/>
                  <a:gd name="connsiteX6" fmla="*/ 704 w 1353"/>
                  <a:gd name="connsiteY6" fmla="*/ 304 h 1307"/>
                  <a:gd name="connsiteX7" fmla="*/ 799 w 1353"/>
                  <a:gd name="connsiteY7" fmla="*/ 270 h 1307"/>
                  <a:gd name="connsiteX8" fmla="*/ 764 w 1353"/>
                  <a:gd name="connsiteY8" fmla="*/ 122 h 1307"/>
                  <a:gd name="connsiteX9" fmla="*/ 841 w 1353"/>
                  <a:gd name="connsiteY9" fmla="*/ 238 h 1307"/>
                  <a:gd name="connsiteX10" fmla="*/ 949 w 1353"/>
                  <a:gd name="connsiteY10" fmla="*/ 365 h 1307"/>
                  <a:gd name="connsiteX11" fmla="*/ 1086 w 1353"/>
                  <a:gd name="connsiteY11" fmla="*/ 357 h 1307"/>
                  <a:gd name="connsiteX12" fmla="*/ 1085 w 1353"/>
                  <a:gd name="connsiteY12" fmla="*/ 206 h 1307"/>
                  <a:gd name="connsiteX13" fmla="*/ 1128 w 1353"/>
                  <a:gd name="connsiteY13" fmla="*/ 134 h 1307"/>
                  <a:gd name="connsiteX14" fmla="*/ 1092 w 1353"/>
                  <a:gd name="connsiteY14" fmla="*/ 132 h 1307"/>
                  <a:gd name="connsiteX15" fmla="*/ 1112 w 1353"/>
                  <a:gd name="connsiteY15" fmla="*/ 82 h 1307"/>
                  <a:gd name="connsiteX16" fmla="*/ 1232 w 1353"/>
                  <a:gd name="connsiteY16" fmla="*/ 183 h 1307"/>
                  <a:gd name="connsiteX17" fmla="*/ 1353 w 1353"/>
                  <a:gd name="connsiteY17" fmla="*/ 0 h 1307"/>
                  <a:gd name="connsiteX18" fmla="*/ 1059 w 1353"/>
                  <a:gd name="connsiteY18" fmla="*/ 1307 h 1307"/>
                  <a:gd name="connsiteX19" fmla="*/ 9 w 1353"/>
                  <a:gd name="connsiteY19" fmla="*/ 1103 h 1307"/>
                  <a:gd name="connsiteX20" fmla="*/ 333 w 1353"/>
                  <a:gd name="connsiteY20" fmla="*/ 720 h 1307"/>
                  <a:gd name="connsiteX0" fmla="*/ 713 w 1353"/>
                  <a:gd name="connsiteY0" fmla="*/ 570 h 1307"/>
                  <a:gd name="connsiteX1" fmla="*/ 426 w 1353"/>
                  <a:gd name="connsiteY1" fmla="*/ 241 h 1307"/>
                  <a:gd name="connsiteX2" fmla="*/ 619 w 1353"/>
                  <a:gd name="connsiteY2" fmla="*/ 613 h 1307"/>
                  <a:gd name="connsiteX3" fmla="*/ 805 w 1353"/>
                  <a:gd name="connsiteY3" fmla="*/ 647 h 1307"/>
                  <a:gd name="connsiteX4" fmla="*/ 825 w 1353"/>
                  <a:gd name="connsiteY4" fmla="*/ 542 h 1307"/>
                  <a:gd name="connsiteX5" fmla="*/ 678 w 1353"/>
                  <a:gd name="connsiteY5" fmla="*/ 414 h 1307"/>
                  <a:gd name="connsiteX6" fmla="*/ 704 w 1353"/>
                  <a:gd name="connsiteY6" fmla="*/ 304 h 1307"/>
                  <a:gd name="connsiteX7" fmla="*/ 799 w 1353"/>
                  <a:gd name="connsiteY7" fmla="*/ 270 h 1307"/>
                  <a:gd name="connsiteX8" fmla="*/ 764 w 1353"/>
                  <a:gd name="connsiteY8" fmla="*/ 122 h 1307"/>
                  <a:gd name="connsiteX9" fmla="*/ 841 w 1353"/>
                  <a:gd name="connsiteY9" fmla="*/ 238 h 1307"/>
                  <a:gd name="connsiteX10" fmla="*/ 949 w 1353"/>
                  <a:gd name="connsiteY10" fmla="*/ 365 h 1307"/>
                  <a:gd name="connsiteX11" fmla="*/ 1086 w 1353"/>
                  <a:gd name="connsiteY11" fmla="*/ 357 h 1307"/>
                  <a:gd name="connsiteX12" fmla="*/ 1085 w 1353"/>
                  <a:gd name="connsiteY12" fmla="*/ 206 h 1307"/>
                  <a:gd name="connsiteX13" fmla="*/ 1128 w 1353"/>
                  <a:gd name="connsiteY13" fmla="*/ 134 h 1307"/>
                  <a:gd name="connsiteX14" fmla="*/ 1092 w 1353"/>
                  <a:gd name="connsiteY14" fmla="*/ 132 h 1307"/>
                  <a:gd name="connsiteX15" fmla="*/ 1112 w 1353"/>
                  <a:gd name="connsiteY15" fmla="*/ 82 h 1307"/>
                  <a:gd name="connsiteX16" fmla="*/ 1232 w 1353"/>
                  <a:gd name="connsiteY16" fmla="*/ 183 h 1307"/>
                  <a:gd name="connsiteX17" fmla="*/ 1353 w 1353"/>
                  <a:gd name="connsiteY17" fmla="*/ 0 h 1307"/>
                  <a:gd name="connsiteX18" fmla="*/ 1059 w 1353"/>
                  <a:gd name="connsiteY18" fmla="*/ 1307 h 1307"/>
                  <a:gd name="connsiteX19" fmla="*/ 9 w 1353"/>
                  <a:gd name="connsiteY19" fmla="*/ 1103 h 1307"/>
                  <a:gd name="connsiteX20" fmla="*/ 333 w 1353"/>
                  <a:gd name="connsiteY20" fmla="*/ 720 h 1307"/>
                  <a:gd name="connsiteX21" fmla="*/ 713 w 1353"/>
                  <a:gd name="connsiteY21" fmla="*/ 570 h 1307"/>
                  <a:gd name="connsiteX0" fmla="*/ 713 w 1353"/>
                  <a:gd name="connsiteY0" fmla="*/ 570 h 1307"/>
                  <a:gd name="connsiteX1" fmla="*/ 426 w 1353"/>
                  <a:gd name="connsiteY1" fmla="*/ 241 h 1307"/>
                  <a:gd name="connsiteX2" fmla="*/ 619 w 1353"/>
                  <a:gd name="connsiteY2" fmla="*/ 613 h 1307"/>
                  <a:gd name="connsiteX3" fmla="*/ 805 w 1353"/>
                  <a:gd name="connsiteY3" fmla="*/ 647 h 1307"/>
                  <a:gd name="connsiteX4" fmla="*/ 825 w 1353"/>
                  <a:gd name="connsiteY4" fmla="*/ 542 h 1307"/>
                  <a:gd name="connsiteX5" fmla="*/ 678 w 1353"/>
                  <a:gd name="connsiteY5" fmla="*/ 414 h 1307"/>
                  <a:gd name="connsiteX6" fmla="*/ 704 w 1353"/>
                  <a:gd name="connsiteY6" fmla="*/ 304 h 1307"/>
                  <a:gd name="connsiteX7" fmla="*/ 799 w 1353"/>
                  <a:gd name="connsiteY7" fmla="*/ 270 h 1307"/>
                  <a:gd name="connsiteX8" fmla="*/ 764 w 1353"/>
                  <a:gd name="connsiteY8" fmla="*/ 122 h 1307"/>
                  <a:gd name="connsiteX9" fmla="*/ 841 w 1353"/>
                  <a:gd name="connsiteY9" fmla="*/ 238 h 1307"/>
                  <a:gd name="connsiteX10" fmla="*/ 949 w 1353"/>
                  <a:gd name="connsiteY10" fmla="*/ 365 h 1307"/>
                  <a:gd name="connsiteX11" fmla="*/ 1086 w 1353"/>
                  <a:gd name="connsiteY11" fmla="*/ 357 h 1307"/>
                  <a:gd name="connsiteX12" fmla="*/ 1085 w 1353"/>
                  <a:gd name="connsiteY12" fmla="*/ 206 h 1307"/>
                  <a:gd name="connsiteX13" fmla="*/ 1128 w 1353"/>
                  <a:gd name="connsiteY13" fmla="*/ 134 h 1307"/>
                  <a:gd name="connsiteX14" fmla="*/ 1092 w 1353"/>
                  <a:gd name="connsiteY14" fmla="*/ 132 h 1307"/>
                  <a:gd name="connsiteX15" fmla="*/ 1112 w 1353"/>
                  <a:gd name="connsiteY15" fmla="*/ 82 h 1307"/>
                  <a:gd name="connsiteX16" fmla="*/ 1232 w 1353"/>
                  <a:gd name="connsiteY16" fmla="*/ 183 h 1307"/>
                  <a:gd name="connsiteX17" fmla="*/ 1353 w 1353"/>
                  <a:gd name="connsiteY17" fmla="*/ 0 h 1307"/>
                  <a:gd name="connsiteX18" fmla="*/ 1059 w 1353"/>
                  <a:gd name="connsiteY18" fmla="*/ 1307 h 1307"/>
                  <a:gd name="connsiteX19" fmla="*/ 9 w 1353"/>
                  <a:gd name="connsiteY19" fmla="*/ 1103 h 1307"/>
                  <a:gd name="connsiteX20" fmla="*/ 333 w 1353"/>
                  <a:gd name="connsiteY20" fmla="*/ 720 h 1307"/>
                  <a:gd name="connsiteX21" fmla="*/ 732 w 1353"/>
                  <a:gd name="connsiteY21" fmla="*/ 583 h 1307"/>
                  <a:gd name="connsiteX22" fmla="*/ 713 w 1353"/>
                  <a:gd name="connsiteY22" fmla="*/ 570 h 1307"/>
                  <a:gd name="connsiteX0" fmla="*/ 713 w 1353"/>
                  <a:gd name="connsiteY0" fmla="*/ 570 h 1307"/>
                  <a:gd name="connsiteX1" fmla="*/ 426 w 1353"/>
                  <a:gd name="connsiteY1" fmla="*/ 241 h 1307"/>
                  <a:gd name="connsiteX2" fmla="*/ 619 w 1353"/>
                  <a:gd name="connsiteY2" fmla="*/ 613 h 1307"/>
                  <a:gd name="connsiteX3" fmla="*/ 805 w 1353"/>
                  <a:gd name="connsiteY3" fmla="*/ 647 h 1307"/>
                  <a:gd name="connsiteX4" fmla="*/ 825 w 1353"/>
                  <a:gd name="connsiteY4" fmla="*/ 542 h 1307"/>
                  <a:gd name="connsiteX5" fmla="*/ 678 w 1353"/>
                  <a:gd name="connsiteY5" fmla="*/ 414 h 1307"/>
                  <a:gd name="connsiteX6" fmla="*/ 704 w 1353"/>
                  <a:gd name="connsiteY6" fmla="*/ 304 h 1307"/>
                  <a:gd name="connsiteX7" fmla="*/ 799 w 1353"/>
                  <a:gd name="connsiteY7" fmla="*/ 270 h 1307"/>
                  <a:gd name="connsiteX8" fmla="*/ 764 w 1353"/>
                  <a:gd name="connsiteY8" fmla="*/ 122 h 1307"/>
                  <a:gd name="connsiteX9" fmla="*/ 841 w 1353"/>
                  <a:gd name="connsiteY9" fmla="*/ 238 h 1307"/>
                  <a:gd name="connsiteX10" fmla="*/ 949 w 1353"/>
                  <a:gd name="connsiteY10" fmla="*/ 365 h 1307"/>
                  <a:gd name="connsiteX11" fmla="*/ 1086 w 1353"/>
                  <a:gd name="connsiteY11" fmla="*/ 357 h 1307"/>
                  <a:gd name="connsiteX12" fmla="*/ 1085 w 1353"/>
                  <a:gd name="connsiteY12" fmla="*/ 206 h 1307"/>
                  <a:gd name="connsiteX13" fmla="*/ 1128 w 1353"/>
                  <a:gd name="connsiteY13" fmla="*/ 134 h 1307"/>
                  <a:gd name="connsiteX14" fmla="*/ 1092 w 1353"/>
                  <a:gd name="connsiteY14" fmla="*/ 132 h 1307"/>
                  <a:gd name="connsiteX15" fmla="*/ 1112 w 1353"/>
                  <a:gd name="connsiteY15" fmla="*/ 82 h 1307"/>
                  <a:gd name="connsiteX16" fmla="*/ 1232 w 1353"/>
                  <a:gd name="connsiteY16" fmla="*/ 183 h 1307"/>
                  <a:gd name="connsiteX17" fmla="*/ 1353 w 1353"/>
                  <a:gd name="connsiteY17" fmla="*/ 0 h 1307"/>
                  <a:gd name="connsiteX18" fmla="*/ 1059 w 1353"/>
                  <a:gd name="connsiteY18" fmla="*/ 1307 h 1307"/>
                  <a:gd name="connsiteX19" fmla="*/ 9 w 1353"/>
                  <a:gd name="connsiteY19" fmla="*/ 1103 h 1307"/>
                  <a:gd name="connsiteX20" fmla="*/ 333 w 1353"/>
                  <a:gd name="connsiteY20" fmla="*/ 720 h 1307"/>
                  <a:gd name="connsiteX21" fmla="*/ 713 w 1353"/>
                  <a:gd name="connsiteY21" fmla="*/ 570 h 1307"/>
                  <a:gd name="connsiteX0" fmla="*/ 713 w 1353"/>
                  <a:gd name="connsiteY0" fmla="*/ 570 h 1307"/>
                  <a:gd name="connsiteX1" fmla="*/ 426 w 1353"/>
                  <a:gd name="connsiteY1" fmla="*/ 241 h 1307"/>
                  <a:gd name="connsiteX2" fmla="*/ 805 w 1353"/>
                  <a:gd name="connsiteY2" fmla="*/ 647 h 1307"/>
                  <a:gd name="connsiteX3" fmla="*/ 825 w 1353"/>
                  <a:gd name="connsiteY3" fmla="*/ 542 h 1307"/>
                  <a:gd name="connsiteX4" fmla="*/ 678 w 1353"/>
                  <a:gd name="connsiteY4" fmla="*/ 414 h 1307"/>
                  <a:gd name="connsiteX5" fmla="*/ 704 w 1353"/>
                  <a:gd name="connsiteY5" fmla="*/ 304 h 1307"/>
                  <a:gd name="connsiteX6" fmla="*/ 799 w 1353"/>
                  <a:gd name="connsiteY6" fmla="*/ 270 h 1307"/>
                  <a:gd name="connsiteX7" fmla="*/ 764 w 1353"/>
                  <a:gd name="connsiteY7" fmla="*/ 122 h 1307"/>
                  <a:gd name="connsiteX8" fmla="*/ 841 w 1353"/>
                  <a:gd name="connsiteY8" fmla="*/ 238 h 1307"/>
                  <a:gd name="connsiteX9" fmla="*/ 949 w 1353"/>
                  <a:gd name="connsiteY9" fmla="*/ 365 h 1307"/>
                  <a:gd name="connsiteX10" fmla="*/ 1086 w 1353"/>
                  <a:gd name="connsiteY10" fmla="*/ 357 h 1307"/>
                  <a:gd name="connsiteX11" fmla="*/ 1085 w 1353"/>
                  <a:gd name="connsiteY11" fmla="*/ 206 h 1307"/>
                  <a:gd name="connsiteX12" fmla="*/ 1128 w 1353"/>
                  <a:gd name="connsiteY12" fmla="*/ 134 h 1307"/>
                  <a:gd name="connsiteX13" fmla="*/ 1092 w 1353"/>
                  <a:gd name="connsiteY13" fmla="*/ 132 h 1307"/>
                  <a:gd name="connsiteX14" fmla="*/ 1112 w 1353"/>
                  <a:gd name="connsiteY14" fmla="*/ 82 h 1307"/>
                  <a:gd name="connsiteX15" fmla="*/ 1232 w 1353"/>
                  <a:gd name="connsiteY15" fmla="*/ 183 h 1307"/>
                  <a:gd name="connsiteX16" fmla="*/ 1353 w 1353"/>
                  <a:gd name="connsiteY16" fmla="*/ 0 h 1307"/>
                  <a:gd name="connsiteX17" fmla="*/ 1059 w 1353"/>
                  <a:gd name="connsiteY17" fmla="*/ 1307 h 1307"/>
                  <a:gd name="connsiteX18" fmla="*/ 9 w 1353"/>
                  <a:gd name="connsiteY18" fmla="*/ 1103 h 1307"/>
                  <a:gd name="connsiteX19" fmla="*/ 333 w 1353"/>
                  <a:gd name="connsiteY19" fmla="*/ 720 h 1307"/>
                  <a:gd name="connsiteX20" fmla="*/ 713 w 1353"/>
                  <a:gd name="connsiteY20" fmla="*/ 570 h 1307"/>
                  <a:gd name="connsiteX0" fmla="*/ 668 w 1353"/>
                  <a:gd name="connsiteY0" fmla="*/ 620 h 1307"/>
                  <a:gd name="connsiteX1" fmla="*/ 426 w 1353"/>
                  <a:gd name="connsiteY1" fmla="*/ 241 h 1307"/>
                  <a:gd name="connsiteX2" fmla="*/ 805 w 1353"/>
                  <a:gd name="connsiteY2" fmla="*/ 647 h 1307"/>
                  <a:gd name="connsiteX3" fmla="*/ 825 w 1353"/>
                  <a:gd name="connsiteY3" fmla="*/ 542 h 1307"/>
                  <a:gd name="connsiteX4" fmla="*/ 678 w 1353"/>
                  <a:gd name="connsiteY4" fmla="*/ 414 h 1307"/>
                  <a:gd name="connsiteX5" fmla="*/ 704 w 1353"/>
                  <a:gd name="connsiteY5" fmla="*/ 304 h 1307"/>
                  <a:gd name="connsiteX6" fmla="*/ 799 w 1353"/>
                  <a:gd name="connsiteY6" fmla="*/ 270 h 1307"/>
                  <a:gd name="connsiteX7" fmla="*/ 764 w 1353"/>
                  <a:gd name="connsiteY7" fmla="*/ 122 h 1307"/>
                  <a:gd name="connsiteX8" fmla="*/ 841 w 1353"/>
                  <a:gd name="connsiteY8" fmla="*/ 238 h 1307"/>
                  <a:gd name="connsiteX9" fmla="*/ 949 w 1353"/>
                  <a:gd name="connsiteY9" fmla="*/ 365 h 1307"/>
                  <a:gd name="connsiteX10" fmla="*/ 1086 w 1353"/>
                  <a:gd name="connsiteY10" fmla="*/ 357 h 1307"/>
                  <a:gd name="connsiteX11" fmla="*/ 1085 w 1353"/>
                  <a:gd name="connsiteY11" fmla="*/ 206 h 1307"/>
                  <a:gd name="connsiteX12" fmla="*/ 1128 w 1353"/>
                  <a:gd name="connsiteY12" fmla="*/ 134 h 1307"/>
                  <a:gd name="connsiteX13" fmla="*/ 1092 w 1353"/>
                  <a:gd name="connsiteY13" fmla="*/ 132 h 1307"/>
                  <a:gd name="connsiteX14" fmla="*/ 1112 w 1353"/>
                  <a:gd name="connsiteY14" fmla="*/ 82 h 1307"/>
                  <a:gd name="connsiteX15" fmla="*/ 1232 w 1353"/>
                  <a:gd name="connsiteY15" fmla="*/ 183 h 1307"/>
                  <a:gd name="connsiteX16" fmla="*/ 1353 w 1353"/>
                  <a:gd name="connsiteY16" fmla="*/ 0 h 1307"/>
                  <a:gd name="connsiteX17" fmla="*/ 1059 w 1353"/>
                  <a:gd name="connsiteY17" fmla="*/ 1307 h 1307"/>
                  <a:gd name="connsiteX18" fmla="*/ 9 w 1353"/>
                  <a:gd name="connsiteY18" fmla="*/ 1103 h 1307"/>
                  <a:gd name="connsiteX19" fmla="*/ 333 w 1353"/>
                  <a:gd name="connsiteY19" fmla="*/ 720 h 1307"/>
                  <a:gd name="connsiteX20" fmla="*/ 668 w 1353"/>
                  <a:gd name="connsiteY20" fmla="*/ 620 h 1307"/>
                  <a:gd name="connsiteX0" fmla="*/ 668 w 1353"/>
                  <a:gd name="connsiteY0" fmla="*/ 620 h 1307"/>
                  <a:gd name="connsiteX1" fmla="*/ 472 w 1353"/>
                  <a:gd name="connsiteY1" fmla="*/ 370 h 1307"/>
                  <a:gd name="connsiteX2" fmla="*/ 426 w 1353"/>
                  <a:gd name="connsiteY2" fmla="*/ 241 h 1307"/>
                  <a:gd name="connsiteX3" fmla="*/ 805 w 1353"/>
                  <a:gd name="connsiteY3" fmla="*/ 647 h 1307"/>
                  <a:gd name="connsiteX4" fmla="*/ 825 w 1353"/>
                  <a:gd name="connsiteY4" fmla="*/ 542 h 1307"/>
                  <a:gd name="connsiteX5" fmla="*/ 678 w 1353"/>
                  <a:gd name="connsiteY5" fmla="*/ 414 h 1307"/>
                  <a:gd name="connsiteX6" fmla="*/ 704 w 1353"/>
                  <a:gd name="connsiteY6" fmla="*/ 304 h 1307"/>
                  <a:gd name="connsiteX7" fmla="*/ 799 w 1353"/>
                  <a:gd name="connsiteY7" fmla="*/ 270 h 1307"/>
                  <a:gd name="connsiteX8" fmla="*/ 764 w 1353"/>
                  <a:gd name="connsiteY8" fmla="*/ 122 h 1307"/>
                  <a:gd name="connsiteX9" fmla="*/ 841 w 1353"/>
                  <a:gd name="connsiteY9" fmla="*/ 238 h 1307"/>
                  <a:gd name="connsiteX10" fmla="*/ 949 w 1353"/>
                  <a:gd name="connsiteY10" fmla="*/ 365 h 1307"/>
                  <a:gd name="connsiteX11" fmla="*/ 1086 w 1353"/>
                  <a:gd name="connsiteY11" fmla="*/ 357 h 1307"/>
                  <a:gd name="connsiteX12" fmla="*/ 1085 w 1353"/>
                  <a:gd name="connsiteY12" fmla="*/ 206 h 1307"/>
                  <a:gd name="connsiteX13" fmla="*/ 1128 w 1353"/>
                  <a:gd name="connsiteY13" fmla="*/ 134 h 1307"/>
                  <a:gd name="connsiteX14" fmla="*/ 1092 w 1353"/>
                  <a:gd name="connsiteY14" fmla="*/ 132 h 1307"/>
                  <a:gd name="connsiteX15" fmla="*/ 1112 w 1353"/>
                  <a:gd name="connsiteY15" fmla="*/ 82 h 1307"/>
                  <a:gd name="connsiteX16" fmla="*/ 1232 w 1353"/>
                  <a:gd name="connsiteY16" fmla="*/ 183 h 1307"/>
                  <a:gd name="connsiteX17" fmla="*/ 1353 w 1353"/>
                  <a:gd name="connsiteY17" fmla="*/ 0 h 1307"/>
                  <a:gd name="connsiteX18" fmla="*/ 1059 w 1353"/>
                  <a:gd name="connsiteY18" fmla="*/ 1307 h 1307"/>
                  <a:gd name="connsiteX19" fmla="*/ 9 w 1353"/>
                  <a:gd name="connsiteY19" fmla="*/ 1103 h 1307"/>
                  <a:gd name="connsiteX20" fmla="*/ 333 w 1353"/>
                  <a:gd name="connsiteY20" fmla="*/ 720 h 1307"/>
                  <a:gd name="connsiteX21" fmla="*/ 668 w 1353"/>
                  <a:gd name="connsiteY21" fmla="*/ 620 h 1307"/>
                  <a:gd name="connsiteX0" fmla="*/ 668 w 1353"/>
                  <a:gd name="connsiteY0" fmla="*/ 620 h 1307"/>
                  <a:gd name="connsiteX1" fmla="*/ 472 w 1353"/>
                  <a:gd name="connsiteY1" fmla="*/ 370 h 1307"/>
                  <a:gd name="connsiteX2" fmla="*/ 426 w 1353"/>
                  <a:gd name="connsiteY2" fmla="*/ 241 h 1307"/>
                  <a:gd name="connsiteX3" fmla="*/ 805 w 1353"/>
                  <a:gd name="connsiteY3" fmla="*/ 647 h 1307"/>
                  <a:gd name="connsiteX4" fmla="*/ 825 w 1353"/>
                  <a:gd name="connsiteY4" fmla="*/ 542 h 1307"/>
                  <a:gd name="connsiteX5" fmla="*/ 678 w 1353"/>
                  <a:gd name="connsiteY5" fmla="*/ 414 h 1307"/>
                  <a:gd name="connsiteX6" fmla="*/ 704 w 1353"/>
                  <a:gd name="connsiteY6" fmla="*/ 304 h 1307"/>
                  <a:gd name="connsiteX7" fmla="*/ 799 w 1353"/>
                  <a:gd name="connsiteY7" fmla="*/ 270 h 1307"/>
                  <a:gd name="connsiteX8" fmla="*/ 764 w 1353"/>
                  <a:gd name="connsiteY8" fmla="*/ 122 h 1307"/>
                  <a:gd name="connsiteX9" fmla="*/ 822 w 1353"/>
                  <a:gd name="connsiteY9" fmla="*/ 148 h 1307"/>
                  <a:gd name="connsiteX10" fmla="*/ 949 w 1353"/>
                  <a:gd name="connsiteY10" fmla="*/ 365 h 1307"/>
                  <a:gd name="connsiteX11" fmla="*/ 1086 w 1353"/>
                  <a:gd name="connsiteY11" fmla="*/ 357 h 1307"/>
                  <a:gd name="connsiteX12" fmla="*/ 1085 w 1353"/>
                  <a:gd name="connsiteY12" fmla="*/ 206 h 1307"/>
                  <a:gd name="connsiteX13" fmla="*/ 1128 w 1353"/>
                  <a:gd name="connsiteY13" fmla="*/ 134 h 1307"/>
                  <a:gd name="connsiteX14" fmla="*/ 1092 w 1353"/>
                  <a:gd name="connsiteY14" fmla="*/ 132 h 1307"/>
                  <a:gd name="connsiteX15" fmla="*/ 1112 w 1353"/>
                  <a:gd name="connsiteY15" fmla="*/ 82 h 1307"/>
                  <a:gd name="connsiteX16" fmla="*/ 1232 w 1353"/>
                  <a:gd name="connsiteY16" fmla="*/ 183 h 1307"/>
                  <a:gd name="connsiteX17" fmla="*/ 1353 w 1353"/>
                  <a:gd name="connsiteY17" fmla="*/ 0 h 1307"/>
                  <a:gd name="connsiteX18" fmla="*/ 1059 w 1353"/>
                  <a:gd name="connsiteY18" fmla="*/ 1307 h 1307"/>
                  <a:gd name="connsiteX19" fmla="*/ 9 w 1353"/>
                  <a:gd name="connsiteY19" fmla="*/ 1103 h 1307"/>
                  <a:gd name="connsiteX20" fmla="*/ 333 w 1353"/>
                  <a:gd name="connsiteY20" fmla="*/ 720 h 1307"/>
                  <a:gd name="connsiteX21" fmla="*/ 668 w 1353"/>
                  <a:gd name="connsiteY21" fmla="*/ 620 h 1307"/>
                  <a:gd name="connsiteX0" fmla="*/ 668 w 1353"/>
                  <a:gd name="connsiteY0" fmla="*/ 620 h 1307"/>
                  <a:gd name="connsiteX1" fmla="*/ 472 w 1353"/>
                  <a:gd name="connsiteY1" fmla="*/ 370 h 1307"/>
                  <a:gd name="connsiteX2" fmla="*/ 426 w 1353"/>
                  <a:gd name="connsiteY2" fmla="*/ 241 h 1307"/>
                  <a:gd name="connsiteX3" fmla="*/ 805 w 1353"/>
                  <a:gd name="connsiteY3" fmla="*/ 647 h 1307"/>
                  <a:gd name="connsiteX4" fmla="*/ 825 w 1353"/>
                  <a:gd name="connsiteY4" fmla="*/ 542 h 1307"/>
                  <a:gd name="connsiteX5" fmla="*/ 678 w 1353"/>
                  <a:gd name="connsiteY5" fmla="*/ 414 h 1307"/>
                  <a:gd name="connsiteX6" fmla="*/ 704 w 1353"/>
                  <a:gd name="connsiteY6" fmla="*/ 304 h 1307"/>
                  <a:gd name="connsiteX7" fmla="*/ 799 w 1353"/>
                  <a:gd name="connsiteY7" fmla="*/ 270 h 1307"/>
                  <a:gd name="connsiteX8" fmla="*/ 754 w 1353"/>
                  <a:gd name="connsiteY8" fmla="*/ 178 h 1307"/>
                  <a:gd name="connsiteX9" fmla="*/ 764 w 1353"/>
                  <a:gd name="connsiteY9" fmla="*/ 122 h 1307"/>
                  <a:gd name="connsiteX10" fmla="*/ 822 w 1353"/>
                  <a:gd name="connsiteY10" fmla="*/ 148 h 1307"/>
                  <a:gd name="connsiteX11" fmla="*/ 949 w 1353"/>
                  <a:gd name="connsiteY11" fmla="*/ 365 h 1307"/>
                  <a:gd name="connsiteX12" fmla="*/ 1086 w 1353"/>
                  <a:gd name="connsiteY12" fmla="*/ 357 h 1307"/>
                  <a:gd name="connsiteX13" fmla="*/ 1085 w 1353"/>
                  <a:gd name="connsiteY13" fmla="*/ 206 h 1307"/>
                  <a:gd name="connsiteX14" fmla="*/ 1128 w 1353"/>
                  <a:gd name="connsiteY14" fmla="*/ 134 h 1307"/>
                  <a:gd name="connsiteX15" fmla="*/ 1092 w 1353"/>
                  <a:gd name="connsiteY15" fmla="*/ 132 h 1307"/>
                  <a:gd name="connsiteX16" fmla="*/ 1112 w 1353"/>
                  <a:gd name="connsiteY16" fmla="*/ 82 h 1307"/>
                  <a:gd name="connsiteX17" fmla="*/ 1232 w 1353"/>
                  <a:gd name="connsiteY17" fmla="*/ 183 h 1307"/>
                  <a:gd name="connsiteX18" fmla="*/ 1353 w 1353"/>
                  <a:gd name="connsiteY18" fmla="*/ 0 h 1307"/>
                  <a:gd name="connsiteX19" fmla="*/ 1059 w 1353"/>
                  <a:gd name="connsiteY19" fmla="*/ 1307 h 1307"/>
                  <a:gd name="connsiteX20" fmla="*/ 9 w 1353"/>
                  <a:gd name="connsiteY20" fmla="*/ 1103 h 1307"/>
                  <a:gd name="connsiteX21" fmla="*/ 333 w 1353"/>
                  <a:gd name="connsiteY21" fmla="*/ 720 h 1307"/>
                  <a:gd name="connsiteX22" fmla="*/ 668 w 1353"/>
                  <a:gd name="connsiteY22" fmla="*/ 620 h 1307"/>
                  <a:gd name="connsiteX0" fmla="*/ 668 w 1353"/>
                  <a:gd name="connsiteY0" fmla="*/ 620 h 1307"/>
                  <a:gd name="connsiteX1" fmla="*/ 472 w 1353"/>
                  <a:gd name="connsiteY1" fmla="*/ 370 h 1307"/>
                  <a:gd name="connsiteX2" fmla="*/ 426 w 1353"/>
                  <a:gd name="connsiteY2" fmla="*/ 241 h 1307"/>
                  <a:gd name="connsiteX3" fmla="*/ 562 w 1353"/>
                  <a:gd name="connsiteY3" fmla="*/ 338 h 1307"/>
                  <a:gd name="connsiteX4" fmla="*/ 805 w 1353"/>
                  <a:gd name="connsiteY4" fmla="*/ 647 h 1307"/>
                  <a:gd name="connsiteX5" fmla="*/ 825 w 1353"/>
                  <a:gd name="connsiteY5" fmla="*/ 542 h 1307"/>
                  <a:gd name="connsiteX6" fmla="*/ 678 w 1353"/>
                  <a:gd name="connsiteY6" fmla="*/ 414 h 1307"/>
                  <a:gd name="connsiteX7" fmla="*/ 704 w 1353"/>
                  <a:gd name="connsiteY7" fmla="*/ 304 h 1307"/>
                  <a:gd name="connsiteX8" fmla="*/ 799 w 1353"/>
                  <a:gd name="connsiteY8" fmla="*/ 270 h 1307"/>
                  <a:gd name="connsiteX9" fmla="*/ 754 w 1353"/>
                  <a:gd name="connsiteY9" fmla="*/ 178 h 1307"/>
                  <a:gd name="connsiteX10" fmla="*/ 764 w 1353"/>
                  <a:gd name="connsiteY10" fmla="*/ 122 h 1307"/>
                  <a:gd name="connsiteX11" fmla="*/ 822 w 1353"/>
                  <a:gd name="connsiteY11" fmla="*/ 148 h 1307"/>
                  <a:gd name="connsiteX12" fmla="*/ 949 w 1353"/>
                  <a:gd name="connsiteY12" fmla="*/ 365 h 1307"/>
                  <a:gd name="connsiteX13" fmla="*/ 1086 w 1353"/>
                  <a:gd name="connsiteY13" fmla="*/ 357 h 1307"/>
                  <a:gd name="connsiteX14" fmla="*/ 1085 w 1353"/>
                  <a:gd name="connsiteY14" fmla="*/ 206 h 1307"/>
                  <a:gd name="connsiteX15" fmla="*/ 1128 w 1353"/>
                  <a:gd name="connsiteY15" fmla="*/ 134 h 1307"/>
                  <a:gd name="connsiteX16" fmla="*/ 1092 w 1353"/>
                  <a:gd name="connsiteY16" fmla="*/ 132 h 1307"/>
                  <a:gd name="connsiteX17" fmla="*/ 1112 w 1353"/>
                  <a:gd name="connsiteY17" fmla="*/ 82 h 1307"/>
                  <a:gd name="connsiteX18" fmla="*/ 1232 w 1353"/>
                  <a:gd name="connsiteY18" fmla="*/ 183 h 1307"/>
                  <a:gd name="connsiteX19" fmla="*/ 1353 w 1353"/>
                  <a:gd name="connsiteY19" fmla="*/ 0 h 1307"/>
                  <a:gd name="connsiteX20" fmla="*/ 1059 w 1353"/>
                  <a:gd name="connsiteY20" fmla="*/ 1307 h 1307"/>
                  <a:gd name="connsiteX21" fmla="*/ 9 w 1353"/>
                  <a:gd name="connsiteY21" fmla="*/ 1103 h 1307"/>
                  <a:gd name="connsiteX22" fmla="*/ 333 w 1353"/>
                  <a:gd name="connsiteY22" fmla="*/ 720 h 1307"/>
                  <a:gd name="connsiteX23" fmla="*/ 668 w 1353"/>
                  <a:gd name="connsiteY23" fmla="*/ 620 h 1307"/>
                  <a:gd name="connsiteX0" fmla="*/ 668 w 1353"/>
                  <a:gd name="connsiteY0" fmla="*/ 620 h 1307"/>
                  <a:gd name="connsiteX1" fmla="*/ 472 w 1353"/>
                  <a:gd name="connsiteY1" fmla="*/ 370 h 1307"/>
                  <a:gd name="connsiteX2" fmla="*/ 481 w 1353"/>
                  <a:gd name="connsiteY2" fmla="*/ 262 h 1307"/>
                  <a:gd name="connsiteX3" fmla="*/ 562 w 1353"/>
                  <a:gd name="connsiteY3" fmla="*/ 338 h 1307"/>
                  <a:gd name="connsiteX4" fmla="*/ 805 w 1353"/>
                  <a:gd name="connsiteY4" fmla="*/ 647 h 1307"/>
                  <a:gd name="connsiteX5" fmla="*/ 825 w 1353"/>
                  <a:gd name="connsiteY5" fmla="*/ 542 h 1307"/>
                  <a:gd name="connsiteX6" fmla="*/ 678 w 1353"/>
                  <a:gd name="connsiteY6" fmla="*/ 414 h 1307"/>
                  <a:gd name="connsiteX7" fmla="*/ 704 w 1353"/>
                  <a:gd name="connsiteY7" fmla="*/ 304 h 1307"/>
                  <a:gd name="connsiteX8" fmla="*/ 799 w 1353"/>
                  <a:gd name="connsiteY8" fmla="*/ 270 h 1307"/>
                  <a:gd name="connsiteX9" fmla="*/ 754 w 1353"/>
                  <a:gd name="connsiteY9" fmla="*/ 178 h 1307"/>
                  <a:gd name="connsiteX10" fmla="*/ 764 w 1353"/>
                  <a:gd name="connsiteY10" fmla="*/ 122 h 1307"/>
                  <a:gd name="connsiteX11" fmla="*/ 822 w 1353"/>
                  <a:gd name="connsiteY11" fmla="*/ 148 h 1307"/>
                  <a:gd name="connsiteX12" fmla="*/ 949 w 1353"/>
                  <a:gd name="connsiteY12" fmla="*/ 365 h 1307"/>
                  <a:gd name="connsiteX13" fmla="*/ 1086 w 1353"/>
                  <a:gd name="connsiteY13" fmla="*/ 357 h 1307"/>
                  <a:gd name="connsiteX14" fmla="*/ 1085 w 1353"/>
                  <a:gd name="connsiteY14" fmla="*/ 206 h 1307"/>
                  <a:gd name="connsiteX15" fmla="*/ 1128 w 1353"/>
                  <a:gd name="connsiteY15" fmla="*/ 134 h 1307"/>
                  <a:gd name="connsiteX16" fmla="*/ 1092 w 1353"/>
                  <a:gd name="connsiteY16" fmla="*/ 132 h 1307"/>
                  <a:gd name="connsiteX17" fmla="*/ 1112 w 1353"/>
                  <a:gd name="connsiteY17" fmla="*/ 82 h 1307"/>
                  <a:gd name="connsiteX18" fmla="*/ 1232 w 1353"/>
                  <a:gd name="connsiteY18" fmla="*/ 183 h 1307"/>
                  <a:gd name="connsiteX19" fmla="*/ 1353 w 1353"/>
                  <a:gd name="connsiteY19" fmla="*/ 0 h 1307"/>
                  <a:gd name="connsiteX20" fmla="*/ 1059 w 1353"/>
                  <a:gd name="connsiteY20" fmla="*/ 1307 h 1307"/>
                  <a:gd name="connsiteX21" fmla="*/ 9 w 1353"/>
                  <a:gd name="connsiteY21" fmla="*/ 1103 h 1307"/>
                  <a:gd name="connsiteX22" fmla="*/ 333 w 1353"/>
                  <a:gd name="connsiteY22" fmla="*/ 720 h 1307"/>
                  <a:gd name="connsiteX23" fmla="*/ 668 w 1353"/>
                  <a:gd name="connsiteY23" fmla="*/ 620 h 1307"/>
                  <a:gd name="connsiteX0" fmla="*/ 668 w 1353"/>
                  <a:gd name="connsiteY0" fmla="*/ 620 h 1307"/>
                  <a:gd name="connsiteX1" fmla="*/ 472 w 1353"/>
                  <a:gd name="connsiteY1" fmla="*/ 370 h 1307"/>
                  <a:gd name="connsiteX2" fmla="*/ 447 w 1353"/>
                  <a:gd name="connsiteY2" fmla="*/ 321 h 1307"/>
                  <a:gd name="connsiteX3" fmla="*/ 481 w 1353"/>
                  <a:gd name="connsiteY3" fmla="*/ 262 h 1307"/>
                  <a:gd name="connsiteX4" fmla="*/ 562 w 1353"/>
                  <a:gd name="connsiteY4" fmla="*/ 338 h 1307"/>
                  <a:gd name="connsiteX5" fmla="*/ 805 w 1353"/>
                  <a:gd name="connsiteY5" fmla="*/ 647 h 1307"/>
                  <a:gd name="connsiteX6" fmla="*/ 825 w 1353"/>
                  <a:gd name="connsiteY6" fmla="*/ 542 h 1307"/>
                  <a:gd name="connsiteX7" fmla="*/ 678 w 1353"/>
                  <a:gd name="connsiteY7" fmla="*/ 414 h 1307"/>
                  <a:gd name="connsiteX8" fmla="*/ 704 w 1353"/>
                  <a:gd name="connsiteY8" fmla="*/ 304 h 1307"/>
                  <a:gd name="connsiteX9" fmla="*/ 799 w 1353"/>
                  <a:gd name="connsiteY9" fmla="*/ 270 h 1307"/>
                  <a:gd name="connsiteX10" fmla="*/ 754 w 1353"/>
                  <a:gd name="connsiteY10" fmla="*/ 178 h 1307"/>
                  <a:gd name="connsiteX11" fmla="*/ 764 w 1353"/>
                  <a:gd name="connsiteY11" fmla="*/ 122 h 1307"/>
                  <a:gd name="connsiteX12" fmla="*/ 822 w 1353"/>
                  <a:gd name="connsiteY12" fmla="*/ 148 h 1307"/>
                  <a:gd name="connsiteX13" fmla="*/ 949 w 1353"/>
                  <a:gd name="connsiteY13" fmla="*/ 365 h 1307"/>
                  <a:gd name="connsiteX14" fmla="*/ 1086 w 1353"/>
                  <a:gd name="connsiteY14" fmla="*/ 357 h 1307"/>
                  <a:gd name="connsiteX15" fmla="*/ 1085 w 1353"/>
                  <a:gd name="connsiteY15" fmla="*/ 206 h 1307"/>
                  <a:gd name="connsiteX16" fmla="*/ 1128 w 1353"/>
                  <a:gd name="connsiteY16" fmla="*/ 134 h 1307"/>
                  <a:gd name="connsiteX17" fmla="*/ 1092 w 1353"/>
                  <a:gd name="connsiteY17" fmla="*/ 132 h 1307"/>
                  <a:gd name="connsiteX18" fmla="*/ 1112 w 1353"/>
                  <a:gd name="connsiteY18" fmla="*/ 82 h 1307"/>
                  <a:gd name="connsiteX19" fmla="*/ 1232 w 1353"/>
                  <a:gd name="connsiteY19" fmla="*/ 183 h 1307"/>
                  <a:gd name="connsiteX20" fmla="*/ 1353 w 1353"/>
                  <a:gd name="connsiteY20" fmla="*/ 0 h 1307"/>
                  <a:gd name="connsiteX21" fmla="*/ 1059 w 1353"/>
                  <a:gd name="connsiteY21" fmla="*/ 1307 h 1307"/>
                  <a:gd name="connsiteX22" fmla="*/ 9 w 1353"/>
                  <a:gd name="connsiteY22" fmla="*/ 1103 h 1307"/>
                  <a:gd name="connsiteX23" fmla="*/ 333 w 1353"/>
                  <a:gd name="connsiteY23" fmla="*/ 720 h 1307"/>
                  <a:gd name="connsiteX24" fmla="*/ 668 w 1353"/>
                  <a:gd name="connsiteY24" fmla="*/ 620 h 1307"/>
                  <a:gd name="connsiteX0" fmla="*/ 623 w 1353"/>
                  <a:gd name="connsiteY0" fmla="*/ 670 h 1307"/>
                  <a:gd name="connsiteX1" fmla="*/ 472 w 1353"/>
                  <a:gd name="connsiteY1" fmla="*/ 370 h 1307"/>
                  <a:gd name="connsiteX2" fmla="*/ 447 w 1353"/>
                  <a:gd name="connsiteY2" fmla="*/ 321 h 1307"/>
                  <a:gd name="connsiteX3" fmla="*/ 481 w 1353"/>
                  <a:gd name="connsiteY3" fmla="*/ 262 h 1307"/>
                  <a:gd name="connsiteX4" fmla="*/ 562 w 1353"/>
                  <a:gd name="connsiteY4" fmla="*/ 338 h 1307"/>
                  <a:gd name="connsiteX5" fmla="*/ 805 w 1353"/>
                  <a:gd name="connsiteY5" fmla="*/ 647 h 1307"/>
                  <a:gd name="connsiteX6" fmla="*/ 825 w 1353"/>
                  <a:gd name="connsiteY6" fmla="*/ 542 h 1307"/>
                  <a:gd name="connsiteX7" fmla="*/ 678 w 1353"/>
                  <a:gd name="connsiteY7" fmla="*/ 414 h 1307"/>
                  <a:gd name="connsiteX8" fmla="*/ 704 w 1353"/>
                  <a:gd name="connsiteY8" fmla="*/ 304 h 1307"/>
                  <a:gd name="connsiteX9" fmla="*/ 799 w 1353"/>
                  <a:gd name="connsiteY9" fmla="*/ 270 h 1307"/>
                  <a:gd name="connsiteX10" fmla="*/ 754 w 1353"/>
                  <a:gd name="connsiteY10" fmla="*/ 178 h 1307"/>
                  <a:gd name="connsiteX11" fmla="*/ 764 w 1353"/>
                  <a:gd name="connsiteY11" fmla="*/ 122 h 1307"/>
                  <a:gd name="connsiteX12" fmla="*/ 822 w 1353"/>
                  <a:gd name="connsiteY12" fmla="*/ 148 h 1307"/>
                  <a:gd name="connsiteX13" fmla="*/ 949 w 1353"/>
                  <a:gd name="connsiteY13" fmla="*/ 365 h 1307"/>
                  <a:gd name="connsiteX14" fmla="*/ 1086 w 1353"/>
                  <a:gd name="connsiteY14" fmla="*/ 357 h 1307"/>
                  <a:gd name="connsiteX15" fmla="*/ 1085 w 1353"/>
                  <a:gd name="connsiteY15" fmla="*/ 206 h 1307"/>
                  <a:gd name="connsiteX16" fmla="*/ 1128 w 1353"/>
                  <a:gd name="connsiteY16" fmla="*/ 134 h 1307"/>
                  <a:gd name="connsiteX17" fmla="*/ 1092 w 1353"/>
                  <a:gd name="connsiteY17" fmla="*/ 132 h 1307"/>
                  <a:gd name="connsiteX18" fmla="*/ 1112 w 1353"/>
                  <a:gd name="connsiteY18" fmla="*/ 82 h 1307"/>
                  <a:gd name="connsiteX19" fmla="*/ 1232 w 1353"/>
                  <a:gd name="connsiteY19" fmla="*/ 183 h 1307"/>
                  <a:gd name="connsiteX20" fmla="*/ 1353 w 1353"/>
                  <a:gd name="connsiteY20" fmla="*/ 0 h 1307"/>
                  <a:gd name="connsiteX21" fmla="*/ 1059 w 1353"/>
                  <a:gd name="connsiteY21" fmla="*/ 1307 h 1307"/>
                  <a:gd name="connsiteX22" fmla="*/ 9 w 1353"/>
                  <a:gd name="connsiteY22" fmla="*/ 1103 h 1307"/>
                  <a:gd name="connsiteX23" fmla="*/ 333 w 1353"/>
                  <a:gd name="connsiteY23" fmla="*/ 720 h 1307"/>
                  <a:gd name="connsiteX24" fmla="*/ 623 w 1353"/>
                  <a:gd name="connsiteY24" fmla="*/ 670 h 1307"/>
                  <a:gd name="connsiteX0" fmla="*/ 623 w 1353"/>
                  <a:gd name="connsiteY0" fmla="*/ 670 h 1307"/>
                  <a:gd name="connsiteX1" fmla="*/ 666 w 1353"/>
                  <a:gd name="connsiteY1" fmla="*/ 596 h 1307"/>
                  <a:gd name="connsiteX2" fmla="*/ 472 w 1353"/>
                  <a:gd name="connsiteY2" fmla="*/ 370 h 1307"/>
                  <a:gd name="connsiteX3" fmla="*/ 447 w 1353"/>
                  <a:gd name="connsiteY3" fmla="*/ 321 h 1307"/>
                  <a:gd name="connsiteX4" fmla="*/ 481 w 1353"/>
                  <a:gd name="connsiteY4" fmla="*/ 262 h 1307"/>
                  <a:gd name="connsiteX5" fmla="*/ 562 w 1353"/>
                  <a:gd name="connsiteY5" fmla="*/ 338 h 1307"/>
                  <a:gd name="connsiteX6" fmla="*/ 805 w 1353"/>
                  <a:gd name="connsiteY6" fmla="*/ 647 h 1307"/>
                  <a:gd name="connsiteX7" fmla="*/ 825 w 1353"/>
                  <a:gd name="connsiteY7" fmla="*/ 542 h 1307"/>
                  <a:gd name="connsiteX8" fmla="*/ 678 w 1353"/>
                  <a:gd name="connsiteY8" fmla="*/ 414 h 1307"/>
                  <a:gd name="connsiteX9" fmla="*/ 704 w 1353"/>
                  <a:gd name="connsiteY9" fmla="*/ 304 h 1307"/>
                  <a:gd name="connsiteX10" fmla="*/ 799 w 1353"/>
                  <a:gd name="connsiteY10" fmla="*/ 270 h 1307"/>
                  <a:gd name="connsiteX11" fmla="*/ 754 w 1353"/>
                  <a:gd name="connsiteY11" fmla="*/ 178 h 1307"/>
                  <a:gd name="connsiteX12" fmla="*/ 764 w 1353"/>
                  <a:gd name="connsiteY12" fmla="*/ 122 h 1307"/>
                  <a:gd name="connsiteX13" fmla="*/ 822 w 1353"/>
                  <a:gd name="connsiteY13" fmla="*/ 148 h 1307"/>
                  <a:gd name="connsiteX14" fmla="*/ 949 w 1353"/>
                  <a:gd name="connsiteY14" fmla="*/ 365 h 1307"/>
                  <a:gd name="connsiteX15" fmla="*/ 1086 w 1353"/>
                  <a:gd name="connsiteY15" fmla="*/ 357 h 1307"/>
                  <a:gd name="connsiteX16" fmla="*/ 1085 w 1353"/>
                  <a:gd name="connsiteY16" fmla="*/ 206 h 1307"/>
                  <a:gd name="connsiteX17" fmla="*/ 1128 w 1353"/>
                  <a:gd name="connsiteY17" fmla="*/ 134 h 1307"/>
                  <a:gd name="connsiteX18" fmla="*/ 1092 w 1353"/>
                  <a:gd name="connsiteY18" fmla="*/ 132 h 1307"/>
                  <a:gd name="connsiteX19" fmla="*/ 1112 w 1353"/>
                  <a:gd name="connsiteY19" fmla="*/ 82 h 1307"/>
                  <a:gd name="connsiteX20" fmla="*/ 1232 w 1353"/>
                  <a:gd name="connsiteY20" fmla="*/ 183 h 1307"/>
                  <a:gd name="connsiteX21" fmla="*/ 1353 w 1353"/>
                  <a:gd name="connsiteY21" fmla="*/ 0 h 1307"/>
                  <a:gd name="connsiteX22" fmla="*/ 1059 w 1353"/>
                  <a:gd name="connsiteY22" fmla="*/ 1307 h 1307"/>
                  <a:gd name="connsiteX23" fmla="*/ 9 w 1353"/>
                  <a:gd name="connsiteY23" fmla="*/ 1103 h 1307"/>
                  <a:gd name="connsiteX24" fmla="*/ 333 w 1353"/>
                  <a:gd name="connsiteY24" fmla="*/ 720 h 1307"/>
                  <a:gd name="connsiteX25" fmla="*/ 623 w 1353"/>
                  <a:gd name="connsiteY25" fmla="*/ 670 h 1307"/>
                  <a:gd name="connsiteX0" fmla="*/ 623 w 1353"/>
                  <a:gd name="connsiteY0" fmla="*/ 670 h 1307"/>
                  <a:gd name="connsiteX1" fmla="*/ 666 w 1353"/>
                  <a:gd name="connsiteY1" fmla="*/ 596 h 1307"/>
                  <a:gd name="connsiteX2" fmla="*/ 587 w 1353"/>
                  <a:gd name="connsiteY2" fmla="*/ 497 h 1307"/>
                  <a:gd name="connsiteX3" fmla="*/ 472 w 1353"/>
                  <a:gd name="connsiteY3" fmla="*/ 370 h 1307"/>
                  <a:gd name="connsiteX4" fmla="*/ 447 w 1353"/>
                  <a:gd name="connsiteY4" fmla="*/ 321 h 1307"/>
                  <a:gd name="connsiteX5" fmla="*/ 481 w 1353"/>
                  <a:gd name="connsiteY5" fmla="*/ 262 h 1307"/>
                  <a:gd name="connsiteX6" fmla="*/ 562 w 1353"/>
                  <a:gd name="connsiteY6" fmla="*/ 338 h 1307"/>
                  <a:gd name="connsiteX7" fmla="*/ 805 w 1353"/>
                  <a:gd name="connsiteY7" fmla="*/ 647 h 1307"/>
                  <a:gd name="connsiteX8" fmla="*/ 825 w 1353"/>
                  <a:gd name="connsiteY8" fmla="*/ 542 h 1307"/>
                  <a:gd name="connsiteX9" fmla="*/ 678 w 1353"/>
                  <a:gd name="connsiteY9" fmla="*/ 414 h 1307"/>
                  <a:gd name="connsiteX10" fmla="*/ 704 w 1353"/>
                  <a:gd name="connsiteY10" fmla="*/ 304 h 1307"/>
                  <a:gd name="connsiteX11" fmla="*/ 799 w 1353"/>
                  <a:gd name="connsiteY11" fmla="*/ 270 h 1307"/>
                  <a:gd name="connsiteX12" fmla="*/ 754 w 1353"/>
                  <a:gd name="connsiteY12" fmla="*/ 178 h 1307"/>
                  <a:gd name="connsiteX13" fmla="*/ 764 w 1353"/>
                  <a:gd name="connsiteY13" fmla="*/ 122 h 1307"/>
                  <a:gd name="connsiteX14" fmla="*/ 822 w 1353"/>
                  <a:gd name="connsiteY14" fmla="*/ 148 h 1307"/>
                  <a:gd name="connsiteX15" fmla="*/ 949 w 1353"/>
                  <a:gd name="connsiteY15" fmla="*/ 365 h 1307"/>
                  <a:gd name="connsiteX16" fmla="*/ 1086 w 1353"/>
                  <a:gd name="connsiteY16" fmla="*/ 357 h 1307"/>
                  <a:gd name="connsiteX17" fmla="*/ 1085 w 1353"/>
                  <a:gd name="connsiteY17" fmla="*/ 206 h 1307"/>
                  <a:gd name="connsiteX18" fmla="*/ 1128 w 1353"/>
                  <a:gd name="connsiteY18" fmla="*/ 134 h 1307"/>
                  <a:gd name="connsiteX19" fmla="*/ 1092 w 1353"/>
                  <a:gd name="connsiteY19" fmla="*/ 132 h 1307"/>
                  <a:gd name="connsiteX20" fmla="*/ 1112 w 1353"/>
                  <a:gd name="connsiteY20" fmla="*/ 82 h 1307"/>
                  <a:gd name="connsiteX21" fmla="*/ 1232 w 1353"/>
                  <a:gd name="connsiteY21" fmla="*/ 183 h 1307"/>
                  <a:gd name="connsiteX22" fmla="*/ 1353 w 1353"/>
                  <a:gd name="connsiteY22" fmla="*/ 0 h 1307"/>
                  <a:gd name="connsiteX23" fmla="*/ 1059 w 1353"/>
                  <a:gd name="connsiteY23" fmla="*/ 1307 h 1307"/>
                  <a:gd name="connsiteX24" fmla="*/ 9 w 1353"/>
                  <a:gd name="connsiteY24" fmla="*/ 1103 h 1307"/>
                  <a:gd name="connsiteX25" fmla="*/ 333 w 1353"/>
                  <a:gd name="connsiteY25" fmla="*/ 720 h 1307"/>
                  <a:gd name="connsiteX26" fmla="*/ 623 w 1353"/>
                  <a:gd name="connsiteY26" fmla="*/ 670 h 1307"/>
                  <a:gd name="connsiteX0" fmla="*/ 623 w 1353"/>
                  <a:gd name="connsiteY0" fmla="*/ 670 h 1307"/>
                  <a:gd name="connsiteX1" fmla="*/ 666 w 1353"/>
                  <a:gd name="connsiteY1" fmla="*/ 596 h 1307"/>
                  <a:gd name="connsiteX2" fmla="*/ 551 w 1353"/>
                  <a:gd name="connsiteY2" fmla="*/ 500 h 1307"/>
                  <a:gd name="connsiteX3" fmla="*/ 472 w 1353"/>
                  <a:gd name="connsiteY3" fmla="*/ 370 h 1307"/>
                  <a:gd name="connsiteX4" fmla="*/ 447 w 1353"/>
                  <a:gd name="connsiteY4" fmla="*/ 321 h 1307"/>
                  <a:gd name="connsiteX5" fmla="*/ 481 w 1353"/>
                  <a:gd name="connsiteY5" fmla="*/ 262 h 1307"/>
                  <a:gd name="connsiteX6" fmla="*/ 562 w 1353"/>
                  <a:gd name="connsiteY6" fmla="*/ 338 h 1307"/>
                  <a:gd name="connsiteX7" fmla="*/ 805 w 1353"/>
                  <a:gd name="connsiteY7" fmla="*/ 647 h 1307"/>
                  <a:gd name="connsiteX8" fmla="*/ 825 w 1353"/>
                  <a:gd name="connsiteY8" fmla="*/ 542 h 1307"/>
                  <a:gd name="connsiteX9" fmla="*/ 678 w 1353"/>
                  <a:gd name="connsiteY9" fmla="*/ 414 h 1307"/>
                  <a:gd name="connsiteX10" fmla="*/ 704 w 1353"/>
                  <a:gd name="connsiteY10" fmla="*/ 304 h 1307"/>
                  <a:gd name="connsiteX11" fmla="*/ 799 w 1353"/>
                  <a:gd name="connsiteY11" fmla="*/ 270 h 1307"/>
                  <a:gd name="connsiteX12" fmla="*/ 754 w 1353"/>
                  <a:gd name="connsiteY12" fmla="*/ 178 h 1307"/>
                  <a:gd name="connsiteX13" fmla="*/ 764 w 1353"/>
                  <a:gd name="connsiteY13" fmla="*/ 122 h 1307"/>
                  <a:gd name="connsiteX14" fmla="*/ 822 w 1353"/>
                  <a:gd name="connsiteY14" fmla="*/ 148 h 1307"/>
                  <a:gd name="connsiteX15" fmla="*/ 949 w 1353"/>
                  <a:gd name="connsiteY15" fmla="*/ 365 h 1307"/>
                  <a:gd name="connsiteX16" fmla="*/ 1086 w 1353"/>
                  <a:gd name="connsiteY16" fmla="*/ 357 h 1307"/>
                  <a:gd name="connsiteX17" fmla="*/ 1085 w 1353"/>
                  <a:gd name="connsiteY17" fmla="*/ 206 h 1307"/>
                  <a:gd name="connsiteX18" fmla="*/ 1128 w 1353"/>
                  <a:gd name="connsiteY18" fmla="*/ 134 h 1307"/>
                  <a:gd name="connsiteX19" fmla="*/ 1092 w 1353"/>
                  <a:gd name="connsiteY19" fmla="*/ 132 h 1307"/>
                  <a:gd name="connsiteX20" fmla="*/ 1112 w 1353"/>
                  <a:gd name="connsiteY20" fmla="*/ 82 h 1307"/>
                  <a:gd name="connsiteX21" fmla="*/ 1232 w 1353"/>
                  <a:gd name="connsiteY21" fmla="*/ 183 h 1307"/>
                  <a:gd name="connsiteX22" fmla="*/ 1353 w 1353"/>
                  <a:gd name="connsiteY22" fmla="*/ 0 h 1307"/>
                  <a:gd name="connsiteX23" fmla="*/ 1059 w 1353"/>
                  <a:gd name="connsiteY23" fmla="*/ 1307 h 1307"/>
                  <a:gd name="connsiteX24" fmla="*/ 9 w 1353"/>
                  <a:gd name="connsiteY24" fmla="*/ 1103 h 1307"/>
                  <a:gd name="connsiteX25" fmla="*/ 333 w 1353"/>
                  <a:gd name="connsiteY25" fmla="*/ 720 h 1307"/>
                  <a:gd name="connsiteX26" fmla="*/ 623 w 1353"/>
                  <a:gd name="connsiteY26" fmla="*/ 670 h 1307"/>
                  <a:gd name="connsiteX0" fmla="*/ 623 w 1353"/>
                  <a:gd name="connsiteY0" fmla="*/ 670 h 1307"/>
                  <a:gd name="connsiteX1" fmla="*/ 666 w 1353"/>
                  <a:gd name="connsiteY1" fmla="*/ 596 h 1307"/>
                  <a:gd name="connsiteX2" fmla="*/ 551 w 1353"/>
                  <a:gd name="connsiteY2" fmla="*/ 500 h 1307"/>
                  <a:gd name="connsiteX3" fmla="*/ 472 w 1353"/>
                  <a:gd name="connsiteY3" fmla="*/ 370 h 1307"/>
                  <a:gd name="connsiteX4" fmla="*/ 447 w 1353"/>
                  <a:gd name="connsiteY4" fmla="*/ 321 h 1307"/>
                  <a:gd name="connsiteX5" fmla="*/ 481 w 1353"/>
                  <a:gd name="connsiteY5" fmla="*/ 262 h 1307"/>
                  <a:gd name="connsiteX6" fmla="*/ 562 w 1353"/>
                  <a:gd name="connsiteY6" fmla="*/ 338 h 1307"/>
                  <a:gd name="connsiteX7" fmla="*/ 805 w 1353"/>
                  <a:gd name="connsiteY7" fmla="*/ 647 h 1307"/>
                  <a:gd name="connsiteX8" fmla="*/ 825 w 1353"/>
                  <a:gd name="connsiteY8" fmla="*/ 542 h 1307"/>
                  <a:gd name="connsiteX9" fmla="*/ 678 w 1353"/>
                  <a:gd name="connsiteY9" fmla="*/ 414 h 1307"/>
                  <a:gd name="connsiteX10" fmla="*/ 704 w 1353"/>
                  <a:gd name="connsiteY10" fmla="*/ 304 h 1307"/>
                  <a:gd name="connsiteX11" fmla="*/ 799 w 1353"/>
                  <a:gd name="connsiteY11" fmla="*/ 270 h 1307"/>
                  <a:gd name="connsiteX12" fmla="*/ 754 w 1353"/>
                  <a:gd name="connsiteY12" fmla="*/ 178 h 1307"/>
                  <a:gd name="connsiteX13" fmla="*/ 764 w 1353"/>
                  <a:gd name="connsiteY13" fmla="*/ 122 h 1307"/>
                  <a:gd name="connsiteX14" fmla="*/ 822 w 1353"/>
                  <a:gd name="connsiteY14" fmla="*/ 148 h 1307"/>
                  <a:gd name="connsiteX15" fmla="*/ 949 w 1353"/>
                  <a:gd name="connsiteY15" fmla="*/ 365 h 1307"/>
                  <a:gd name="connsiteX16" fmla="*/ 1086 w 1353"/>
                  <a:gd name="connsiteY16" fmla="*/ 357 h 1307"/>
                  <a:gd name="connsiteX17" fmla="*/ 1085 w 1353"/>
                  <a:gd name="connsiteY17" fmla="*/ 206 h 1307"/>
                  <a:gd name="connsiteX18" fmla="*/ 1128 w 1353"/>
                  <a:gd name="connsiteY18" fmla="*/ 134 h 1307"/>
                  <a:gd name="connsiteX19" fmla="*/ 1092 w 1353"/>
                  <a:gd name="connsiteY19" fmla="*/ 132 h 1307"/>
                  <a:gd name="connsiteX20" fmla="*/ 1112 w 1353"/>
                  <a:gd name="connsiteY20" fmla="*/ 82 h 1307"/>
                  <a:gd name="connsiteX21" fmla="*/ 1232 w 1353"/>
                  <a:gd name="connsiteY21" fmla="*/ 183 h 1307"/>
                  <a:gd name="connsiteX22" fmla="*/ 1353 w 1353"/>
                  <a:gd name="connsiteY22" fmla="*/ 0 h 1307"/>
                  <a:gd name="connsiteX23" fmla="*/ 1059 w 1353"/>
                  <a:gd name="connsiteY23" fmla="*/ 1307 h 1307"/>
                  <a:gd name="connsiteX24" fmla="*/ 9 w 1353"/>
                  <a:gd name="connsiteY24" fmla="*/ 1103 h 1307"/>
                  <a:gd name="connsiteX25" fmla="*/ 333 w 1353"/>
                  <a:gd name="connsiteY25" fmla="*/ 720 h 1307"/>
                  <a:gd name="connsiteX26" fmla="*/ 435 w 1353"/>
                  <a:gd name="connsiteY26" fmla="*/ 577 h 1307"/>
                  <a:gd name="connsiteX27" fmla="*/ 623 w 1353"/>
                  <a:gd name="connsiteY27" fmla="*/ 670 h 1307"/>
                  <a:gd name="connsiteX0" fmla="*/ 623 w 1353"/>
                  <a:gd name="connsiteY0" fmla="*/ 670 h 1307"/>
                  <a:gd name="connsiteX1" fmla="*/ 666 w 1353"/>
                  <a:gd name="connsiteY1" fmla="*/ 596 h 1307"/>
                  <a:gd name="connsiteX2" fmla="*/ 551 w 1353"/>
                  <a:gd name="connsiteY2" fmla="*/ 500 h 1307"/>
                  <a:gd name="connsiteX3" fmla="*/ 472 w 1353"/>
                  <a:gd name="connsiteY3" fmla="*/ 370 h 1307"/>
                  <a:gd name="connsiteX4" fmla="*/ 447 w 1353"/>
                  <a:gd name="connsiteY4" fmla="*/ 321 h 1307"/>
                  <a:gd name="connsiteX5" fmla="*/ 481 w 1353"/>
                  <a:gd name="connsiteY5" fmla="*/ 262 h 1307"/>
                  <a:gd name="connsiteX6" fmla="*/ 562 w 1353"/>
                  <a:gd name="connsiteY6" fmla="*/ 338 h 1307"/>
                  <a:gd name="connsiteX7" fmla="*/ 805 w 1353"/>
                  <a:gd name="connsiteY7" fmla="*/ 647 h 1307"/>
                  <a:gd name="connsiteX8" fmla="*/ 825 w 1353"/>
                  <a:gd name="connsiteY8" fmla="*/ 542 h 1307"/>
                  <a:gd name="connsiteX9" fmla="*/ 678 w 1353"/>
                  <a:gd name="connsiteY9" fmla="*/ 414 h 1307"/>
                  <a:gd name="connsiteX10" fmla="*/ 704 w 1353"/>
                  <a:gd name="connsiteY10" fmla="*/ 304 h 1307"/>
                  <a:gd name="connsiteX11" fmla="*/ 799 w 1353"/>
                  <a:gd name="connsiteY11" fmla="*/ 270 h 1307"/>
                  <a:gd name="connsiteX12" fmla="*/ 754 w 1353"/>
                  <a:gd name="connsiteY12" fmla="*/ 178 h 1307"/>
                  <a:gd name="connsiteX13" fmla="*/ 764 w 1353"/>
                  <a:gd name="connsiteY13" fmla="*/ 122 h 1307"/>
                  <a:gd name="connsiteX14" fmla="*/ 822 w 1353"/>
                  <a:gd name="connsiteY14" fmla="*/ 148 h 1307"/>
                  <a:gd name="connsiteX15" fmla="*/ 949 w 1353"/>
                  <a:gd name="connsiteY15" fmla="*/ 365 h 1307"/>
                  <a:gd name="connsiteX16" fmla="*/ 1086 w 1353"/>
                  <a:gd name="connsiteY16" fmla="*/ 357 h 1307"/>
                  <a:gd name="connsiteX17" fmla="*/ 1085 w 1353"/>
                  <a:gd name="connsiteY17" fmla="*/ 206 h 1307"/>
                  <a:gd name="connsiteX18" fmla="*/ 1128 w 1353"/>
                  <a:gd name="connsiteY18" fmla="*/ 134 h 1307"/>
                  <a:gd name="connsiteX19" fmla="*/ 1092 w 1353"/>
                  <a:gd name="connsiteY19" fmla="*/ 132 h 1307"/>
                  <a:gd name="connsiteX20" fmla="*/ 1112 w 1353"/>
                  <a:gd name="connsiteY20" fmla="*/ 82 h 1307"/>
                  <a:gd name="connsiteX21" fmla="*/ 1232 w 1353"/>
                  <a:gd name="connsiteY21" fmla="*/ 183 h 1307"/>
                  <a:gd name="connsiteX22" fmla="*/ 1353 w 1353"/>
                  <a:gd name="connsiteY22" fmla="*/ 0 h 1307"/>
                  <a:gd name="connsiteX23" fmla="*/ 1059 w 1353"/>
                  <a:gd name="connsiteY23" fmla="*/ 1307 h 1307"/>
                  <a:gd name="connsiteX24" fmla="*/ 9 w 1353"/>
                  <a:gd name="connsiteY24" fmla="*/ 1103 h 1307"/>
                  <a:gd name="connsiteX25" fmla="*/ 333 w 1353"/>
                  <a:gd name="connsiteY25" fmla="*/ 720 h 1307"/>
                  <a:gd name="connsiteX26" fmla="*/ 435 w 1353"/>
                  <a:gd name="connsiteY26" fmla="*/ 577 h 1307"/>
                  <a:gd name="connsiteX27" fmla="*/ 524 w 1353"/>
                  <a:gd name="connsiteY27" fmla="*/ 570 h 1307"/>
                  <a:gd name="connsiteX28" fmla="*/ 623 w 1353"/>
                  <a:gd name="connsiteY28" fmla="*/ 670 h 1307"/>
                  <a:gd name="connsiteX0" fmla="*/ 623 w 1353"/>
                  <a:gd name="connsiteY0" fmla="*/ 670 h 1307"/>
                  <a:gd name="connsiteX1" fmla="*/ 666 w 1353"/>
                  <a:gd name="connsiteY1" fmla="*/ 596 h 1307"/>
                  <a:gd name="connsiteX2" fmla="*/ 551 w 1353"/>
                  <a:gd name="connsiteY2" fmla="*/ 500 h 1307"/>
                  <a:gd name="connsiteX3" fmla="*/ 472 w 1353"/>
                  <a:gd name="connsiteY3" fmla="*/ 370 h 1307"/>
                  <a:gd name="connsiteX4" fmla="*/ 447 w 1353"/>
                  <a:gd name="connsiteY4" fmla="*/ 321 h 1307"/>
                  <a:gd name="connsiteX5" fmla="*/ 481 w 1353"/>
                  <a:gd name="connsiteY5" fmla="*/ 262 h 1307"/>
                  <a:gd name="connsiteX6" fmla="*/ 562 w 1353"/>
                  <a:gd name="connsiteY6" fmla="*/ 338 h 1307"/>
                  <a:gd name="connsiteX7" fmla="*/ 805 w 1353"/>
                  <a:gd name="connsiteY7" fmla="*/ 647 h 1307"/>
                  <a:gd name="connsiteX8" fmla="*/ 825 w 1353"/>
                  <a:gd name="connsiteY8" fmla="*/ 542 h 1307"/>
                  <a:gd name="connsiteX9" fmla="*/ 678 w 1353"/>
                  <a:gd name="connsiteY9" fmla="*/ 414 h 1307"/>
                  <a:gd name="connsiteX10" fmla="*/ 704 w 1353"/>
                  <a:gd name="connsiteY10" fmla="*/ 304 h 1307"/>
                  <a:gd name="connsiteX11" fmla="*/ 799 w 1353"/>
                  <a:gd name="connsiteY11" fmla="*/ 270 h 1307"/>
                  <a:gd name="connsiteX12" fmla="*/ 754 w 1353"/>
                  <a:gd name="connsiteY12" fmla="*/ 178 h 1307"/>
                  <a:gd name="connsiteX13" fmla="*/ 764 w 1353"/>
                  <a:gd name="connsiteY13" fmla="*/ 122 h 1307"/>
                  <a:gd name="connsiteX14" fmla="*/ 822 w 1353"/>
                  <a:gd name="connsiteY14" fmla="*/ 148 h 1307"/>
                  <a:gd name="connsiteX15" fmla="*/ 949 w 1353"/>
                  <a:gd name="connsiteY15" fmla="*/ 365 h 1307"/>
                  <a:gd name="connsiteX16" fmla="*/ 1086 w 1353"/>
                  <a:gd name="connsiteY16" fmla="*/ 357 h 1307"/>
                  <a:gd name="connsiteX17" fmla="*/ 1085 w 1353"/>
                  <a:gd name="connsiteY17" fmla="*/ 206 h 1307"/>
                  <a:gd name="connsiteX18" fmla="*/ 1128 w 1353"/>
                  <a:gd name="connsiteY18" fmla="*/ 134 h 1307"/>
                  <a:gd name="connsiteX19" fmla="*/ 1092 w 1353"/>
                  <a:gd name="connsiteY19" fmla="*/ 132 h 1307"/>
                  <a:gd name="connsiteX20" fmla="*/ 1112 w 1353"/>
                  <a:gd name="connsiteY20" fmla="*/ 82 h 1307"/>
                  <a:gd name="connsiteX21" fmla="*/ 1232 w 1353"/>
                  <a:gd name="connsiteY21" fmla="*/ 183 h 1307"/>
                  <a:gd name="connsiteX22" fmla="*/ 1353 w 1353"/>
                  <a:gd name="connsiteY22" fmla="*/ 0 h 1307"/>
                  <a:gd name="connsiteX23" fmla="*/ 1059 w 1353"/>
                  <a:gd name="connsiteY23" fmla="*/ 1307 h 1307"/>
                  <a:gd name="connsiteX24" fmla="*/ 9 w 1353"/>
                  <a:gd name="connsiteY24" fmla="*/ 1103 h 1307"/>
                  <a:gd name="connsiteX25" fmla="*/ 333 w 1353"/>
                  <a:gd name="connsiteY25" fmla="*/ 720 h 1307"/>
                  <a:gd name="connsiteX26" fmla="*/ 435 w 1353"/>
                  <a:gd name="connsiteY26" fmla="*/ 577 h 1307"/>
                  <a:gd name="connsiteX27" fmla="*/ 524 w 1353"/>
                  <a:gd name="connsiteY27" fmla="*/ 570 h 1307"/>
                  <a:gd name="connsiteX28" fmla="*/ 550 w 1353"/>
                  <a:gd name="connsiteY28" fmla="*/ 625 h 1307"/>
                  <a:gd name="connsiteX29" fmla="*/ 623 w 1353"/>
                  <a:gd name="connsiteY29" fmla="*/ 670 h 1307"/>
                  <a:gd name="connsiteX0" fmla="*/ 623 w 1353"/>
                  <a:gd name="connsiteY0" fmla="*/ 670 h 1307"/>
                  <a:gd name="connsiteX1" fmla="*/ 666 w 1353"/>
                  <a:gd name="connsiteY1" fmla="*/ 596 h 1307"/>
                  <a:gd name="connsiteX2" fmla="*/ 551 w 1353"/>
                  <a:gd name="connsiteY2" fmla="*/ 500 h 1307"/>
                  <a:gd name="connsiteX3" fmla="*/ 472 w 1353"/>
                  <a:gd name="connsiteY3" fmla="*/ 370 h 1307"/>
                  <a:gd name="connsiteX4" fmla="*/ 447 w 1353"/>
                  <a:gd name="connsiteY4" fmla="*/ 321 h 1307"/>
                  <a:gd name="connsiteX5" fmla="*/ 481 w 1353"/>
                  <a:gd name="connsiteY5" fmla="*/ 262 h 1307"/>
                  <a:gd name="connsiteX6" fmla="*/ 562 w 1353"/>
                  <a:gd name="connsiteY6" fmla="*/ 338 h 1307"/>
                  <a:gd name="connsiteX7" fmla="*/ 805 w 1353"/>
                  <a:gd name="connsiteY7" fmla="*/ 647 h 1307"/>
                  <a:gd name="connsiteX8" fmla="*/ 825 w 1353"/>
                  <a:gd name="connsiteY8" fmla="*/ 542 h 1307"/>
                  <a:gd name="connsiteX9" fmla="*/ 678 w 1353"/>
                  <a:gd name="connsiteY9" fmla="*/ 414 h 1307"/>
                  <a:gd name="connsiteX10" fmla="*/ 704 w 1353"/>
                  <a:gd name="connsiteY10" fmla="*/ 304 h 1307"/>
                  <a:gd name="connsiteX11" fmla="*/ 799 w 1353"/>
                  <a:gd name="connsiteY11" fmla="*/ 270 h 1307"/>
                  <a:gd name="connsiteX12" fmla="*/ 754 w 1353"/>
                  <a:gd name="connsiteY12" fmla="*/ 178 h 1307"/>
                  <a:gd name="connsiteX13" fmla="*/ 764 w 1353"/>
                  <a:gd name="connsiteY13" fmla="*/ 122 h 1307"/>
                  <a:gd name="connsiteX14" fmla="*/ 822 w 1353"/>
                  <a:gd name="connsiteY14" fmla="*/ 148 h 1307"/>
                  <a:gd name="connsiteX15" fmla="*/ 949 w 1353"/>
                  <a:gd name="connsiteY15" fmla="*/ 365 h 1307"/>
                  <a:gd name="connsiteX16" fmla="*/ 1086 w 1353"/>
                  <a:gd name="connsiteY16" fmla="*/ 357 h 1307"/>
                  <a:gd name="connsiteX17" fmla="*/ 1085 w 1353"/>
                  <a:gd name="connsiteY17" fmla="*/ 206 h 1307"/>
                  <a:gd name="connsiteX18" fmla="*/ 1128 w 1353"/>
                  <a:gd name="connsiteY18" fmla="*/ 134 h 1307"/>
                  <a:gd name="connsiteX19" fmla="*/ 1092 w 1353"/>
                  <a:gd name="connsiteY19" fmla="*/ 132 h 1307"/>
                  <a:gd name="connsiteX20" fmla="*/ 1112 w 1353"/>
                  <a:gd name="connsiteY20" fmla="*/ 82 h 1307"/>
                  <a:gd name="connsiteX21" fmla="*/ 1232 w 1353"/>
                  <a:gd name="connsiteY21" fmla="*/ 183 h 1307"/>
                  <a:gd name="connsiteX22" fmla="*/ 1353 w 1353"/>
                  <a:gd name="connsiteY22" fmla="*/ 0 h 1307"/>
                  <a:gd name="connsiteX23" fmla="*/ 1059 w 1353"/>
                  <a:gd name="connsiteY23" fmla="*/ 1307 h 1307"/>
                  <a:gd name="connsiteX24" fmla="*/ 9 w 1353"/>
                  <a:gd name="connsiteY24" fmla="*/ 1103 h 1307"/>
                  <a:gd name="connsiteX25" fmla="*/ 333 w 1353"/>
                  <a:gd name="connsiteY25" fmla="*/ 720 h 1307"/>
                  <a:gd name="connsiteX26" fmla="*/ 442 w 1353"/>
                  <a:gd name="connsiteY26" fmla="*/ 682 h 1307"/>
                  <a:gd name="connsiteX27" fmla="*/ 435 w 1353"/>
                  <a:gd name="connsiteY27" fmla="*/ 577 h 1307"/>
                  <a:gd name="connsiteX28" fmla="*/ 524 w 1353"/>
                  <a:gd name="connsiteY28" fmla="*/ 570 h 1307"/>
                  <a:gd name="connsiteX29" fmla="*/ 550 w 1353"/>
                  <a:gd name="connsiteY29" fmla="*/ 625 h 1307"/>
                  <a:gd name="connsiteX30" fmla="*/ 623 w 1353"/>
                  <a:gd name="connsiteY30" fmla="*/ 670 h 1307"/>
                  <a:gd name="connsiteX0" fmla="*/ 623 w 1353"/>
                  <a:gd name="connsiteY0" fmla="*/ 670 h 1307"/>
                  <a:gd name="connsiteX1" fmla="*/ 666 w 1353"/>
                  <a:gd name="connsiteY1" fmla="*/ 596 h 1307"/>
                  <a:gd name="connsiteX2" fmla="*/ 551 w 1353"/>
                  <a:gd name="connsiteY2" fmla="*/ 500 h 1307"/>
                  <a:gd name="connsiteX3" fmla="*/ 472 w 1353"/>
                  <a:gd name="connsiteY3" fmla="*/ 370 h 1307"/>
                  <a:gd name="connsiteX4" fmla="*/ 447 w 1353"/>
                  <a:gd name="connsiteY4" fmla="*/ 321 h 1307"/>
                  <a:gd name="connsiteX5" fmla="*/ 481 w 1353"/>
                  <a:gd name="connsiteY5" fmla="*/ 262 h 1307"/>
                  <a:gd name="connsiteX6" fmla="*/ 562 w 1353"/>
                  <a:gd name="connsiteY6" fmla="*/ 338 h 1307"/>
                  <a:gd name="connsiteX7" fmla="*/ 805 w 1353"/>
                  <a:gd name="connsiteY7" fmla="*/ 647 h 1307"/>
                  <a:gd name="connsiteX8" fmla="*/ 825 w 1353"/>
                  <a:gd name="connsiteY8" fmla="*/ 542 h 1307"/>
                  <a:gd name="connsiteX9" fmla="*/ 678 w 1353"/>
                  <a:gd name="connsiteY9" fmla="*/ 414 h 1307"/>
                  <a:gd name="connsiteX10" fmla="*/ 704 w 1353"/>
                  <a:gd name="connsiteY10" fmla="*/ 304 h 1307"/>
                  <a:gd name="connsiteX11" fmla="*/ 799 w 1353"/>
                  <a:gd name="connsiteY11" fmla="*/ 270 h 1307"/>
                  <a:gd name="connsiteX12" fmla="*/ 754 w 1353"/>
                  <a:gd name="connsiteY12" fmla="*/ 178 h 1307"/>
                  <a:gd name="connsiteX13" fmla="*/ 764 w 1353"/>
                  <a:gd name="connsiteY13" fmla="*/ 122 h 1307"/>
                  <a:gd name="connsiteX14" fmla="*/ 822 w 1353"/>
                  <a:gd name="connsiteY14" fmla="*/ 148 h 1307"/>
                  <a:gd name="connsiteX15" fmla="*/ 949 w 1353"/>
                  <a:gd name="connsiteY15" fmla="*/ 365 h 1307"/>
                  <a:gd name="connsiteX16" fmla="*/ 1086 w 1353"/>
                  <a:gd name="connsiteY16" fmla="*/ 357 h 1307"/>
                  <a:gd name="connsiteX17" fmla="*/ 1085 w 1353"/>
                  <a:gd name="connsiteY17" fmla="*/ 206 h 1307"/>
                  <a:gd name="connsiteX18" fmla="*/ 1128 w 1353"/>
                  <a:gd name="connsiteY18" fmla="*/ 134 h 1307"/>
                  <a:gd name="connsiteX19" fmla="*/ 1092 w 1353"/>
                  <a:gd name="connsiteY19" fmla="*/ 132 h 1307"/>
                  <a:gd name="connsiteX20" fmla="*/ 1112 w 1353"/>
                  <a:gd name="connsiteY20" fmla="*/ 82 h 1307"/>
                  <a:gd name="connsiteX21" fmla="*/ 1232 w 1353"/>
                  <a:gd name="connsiteY21" fmla="*/ 183 h 1307"/>
                  <a:gd name="connsiteX22" fmla="*/ 1353 w 1353"/>
                  <a:gd name="connsiteY22" fmla="*/ 0 h 1307"/>
                  <a:gd name="connsiteX23" fmla="*/ 1059 w 1353"/>
                  <a:gd name="connsiteY23" fmla="*/ 1307 h 1307"/>
                  <a:gd name="connsiteX24" fmla="*/ 9 w 1353"/>
                  <a:gd name="connsiteY24" fmla="*/ 1103 h 1307"/>
                  <a:gd name="connsiteX25" fmla="*/ 333 w 1353"/>
                  <a:gd name="connsiteY25" fmla="*/ 720 h 1307"/>
                  <a:gd name="connsiteX26" fmla="*/ 354 w 1353"/>
                  <a:gd name="connsiteY26" fmla="*/ 721 h 1307"/>
                  <a:gd name="connsiteX27" fmla="*/ 442 w 1353"/>
                  <a:gd name="connsiteY27" fmla="*/ 682 h 1307"/>
                  <a:gd name="connsiteX28" fmla="*/ 435 w 1353"/>
                  <a:gd name="connsiteY28" fmla="*/ 577 h 1307"/>
                  <a:gd name="connsiteX29" fmla="*/ 524 w 1353"/>
                  <a:gd name="connsiteY29" fmla="*/ 570 h 1307"/>
                  <a:gd name="connsiteX30" fmla="*/ 550 w 1353"/>
                  <a:gd name="connsiteY30" fmla="*/ 625 h 1307"/>
                  <a:gd name="connsiteX31" fmla="*/ 623 w 1353"/>
                  <a:gd name="connsiteY31" fmla="*/ 670 h 1307"/>
                  <a:gd name="connsiteX0" fmla="*/ 623 w 1353"/>
                  <a:gd name="connsiteY0" fmla="*/ 670 h 1307"/>
                  <a:gd name="connsiteX1" fmla="*/ 666 w 1353"/>
                  <a:gd name="connsiteY1" fmla="*/ 596 h 1307"/>
                  <a:gd name="connsiteX2" fmla="*/ 551 w 1353"/>
                  <a:gd name="connsiteY2" fmla="*/ 500 h 1307"/>
                  <a:gd name="connsiteX3" fmla="*/ 472 w 1353"/>
                  <a:gd name="connsiteY3" fmla="*/ 370 h 1307"/>
                  <a:gd name="connsiteX4" fmla="*/ 447 w 1353"/>
                  <a:gd name="connsiteY4" fmla="*/ 321 h 1307"/>
                  <a:gd name="connsiteX5" fmla="*/ 481 w 1353"/>
                  <a:gd name="connsiteY5" fmla="*/ 262 h 1307"/>
                  <a:gd name="connsiteX6" fmla="*/ 562 w 1353"/>
                  <a:gd name="connsiteY6" fmla="*/ 338 h 1307"/>
                  <a:gd name="connsiteX7" fmla="*/ 805 w 1353"/>
                  <a:gd name="connsiteY7" fmla="*/ 647 h 1307"/>
                  <a:gd name="connsiteX8" fmla="*/ 825 w 1353"/>
                  <a:gd name="connsiteY8" fmla="*/ 542 h 1307"/>
                  <a:gd name="connsiteX9" fmla="*/ 678 w 1353"/>
                  <a:gd name="connsiteY9" fmla="*/ 414 h 1307"/>
                  <a:gd name="connsiteX10" fmla="*/ 704 w 1353"/>
                  <a:gd name="connsiteY10" fmla="*/ 304 h 1307"/>
                  <a:gd name="connsiteX11" fmla="*/ 799 w 1353"/>
                  <a:gd name="connsiteY11" fmla="*/ 270 h 1307"/>
                  <a:gd name="connsiteX12" fmla="*/ 754 w 1353"/>
                  <a:gd name="connsiteY12" fmla="*/ 178 h 1307"/>
                  <a:gd name="connsiteX13" fmla="*/ 764 w 1353"/>
                  <a:gd name="connsiteY13" fmla="*/ 122 h 1307"/>
                  <a:gd name="connsiteX14" fmla="*/ 822 w 1353"/>
                  <a:gd name="connsiteY14" fmla="*/ 148 h 1307"/>
                  <a:gd name="connsiteX15" fmla="*/ 949 w 1353"/>
                  <a:gd name="connsiteY15" fmla="*/ 365 h 1307"/>
                  <a:gd name="connsiteX16" fmla="*/ 1086 w 1353"/>
                  <a:gd name="connsiteY16" fmla="*/ 357 h 1307"/>
                  <a:gd name="connsiteX17" fmla="*/ 1085 w 1353"/>
                  <a:gd name="connsiteY17" fmla="*/ 206 h 1307"/>
                  <a:gd name="connsiteX18" fmla="*/ 1128 w 1353"/>
                  <a:gd name="connsiteY18" fmla="*/ 134 h 1307"/>
                  <a:gd name="connsiteX19" fmla="*/ 1092 w 1353"/>
                  <a:gd name="connsiteY19" fmla="*/ 132 h 1307"/>
                  <a:gd name="connsiteX20" fmla="*/ 1112 w 1353"/>
                  <a:gd name="connsiteY20" fmla="*/ 82 h 1307"/>
                  <a:gd name="connsiteX21" fmla="*/ 1232 w 1353"/>
                  <a:gd name="connsiteY21" fmla="*/ 183 h 1307"/>
                  <a:gd name="connsiteX22" fmla="*/ 1353 w 1353"/>
                  <a:gd name="connsiteY22" fmla="*/ 0 h 1307"/>
                  <a:gd name="connsiteX23" fmla="*/ 1059 w 1353"/>
                  <a:gd name="connsiteY23" fmla="*/ 1307 h 1307"/>
                  <a:gd name="connsiteX24" fmla="*/ 9 w 1353"/>
                  <a:gd name="connsiteY24" fmla="*/ 1103 h 1307"/>
                  <a:gd name="connsiteX25" fmla="*/ 333 w 1353"/>
                  <a:gd name="connsiteY25" fmla="*/ 720 h 1307"/>
                  <a:gd name="connsiteX26" fmla="*/ 354 w 1353"/>
                  <a:gd name="connsiteY26" fmla="*/ 721 h 1307"/>
                  <a:gd name="connsiteX27" fmla="*/ 337 w 1353"/>
                  <a:gd name="connsiteY27" fmla="*/ 675 h 1307"/>
                  <a:gd name="connsiteX28" fmla="*/ 442 w 1353"/>
                  <a:gd name="connsiteY28" fmla="*/ 682 h 1307"/>
                  <a:gd name="connsiteX29" fmla="*/ 435 w 1353"/>
                  <a:gd name="connsiteY29" fmla="*/ 577 h 1307"/>
                  <a:gd name="connsiteX30" fmla="*/ 524 w 1353"/>
                  <a:gd name="connsiteY30" fmla="*/ 570 h 1307"/>
                  <a:gd name="connsiteX31" fmla="*/ 550 w 1353"/>
                  <a:gd name="connsiteY31" fmla="*/ 625 h 1307"/>
                  <a:gd name="connsiteX32" fmla="*/ 623 w 1353"/>
                  <a:gd name="connsiteY32" fmla="*/ 670 h 1307"/>
                  <a:gd name="connsiteX0" fmla="*/ 623 w 1353"/>
                  <a:gd name="connsiteY0" fmla="*/ 670 h 1307"/>
                  <a:gd name="connsiteX1" fmla="*/ 666 w 1353"/>
                  <a:gd name="connsiteY1" fmla="*/ 596 h 1307"/>
                  <a:gd name="connsiteX2" fmla="*/ 551 w 1353"/>
                  <a:gd name="connsiteY2" fmla="*/ 500 h 1307"/>
                  <a:gd name="connsiteX3" fmla="*/ 472 w 1353"/>
                  <a:gd name="connsiteY3" fmla="*/ 370 h 1307"/>
                  <a:gd name="connsiteX4" fmla="*/ 447 w 1353"/>
                  <a:gd name="connsiteY4" fmla="*/ 321 h 1307"/>
                  <a:gd name="connsiteX5" fmla="*/ 481 w 1353"/>
                  <a:gd name="connsiteY5" fmla="*/ 262 h 1307"/>
                  <a:gd name="connsiteX6" fmla="*/ 562 w 1353"/>
                  <a:gd name="connsiteY6" fmla="*/ 338 h 1307"/>
                  <a:gd name="connsiteX7" fmla="*/ 805 w 1353"/>
                  <a:gd name="connsiteY7" fmla="*/ 647 h 1307"/>
                  <a:gd name="connsiteX8" fmla="*/ 825 w 1353"/>
                  <a:gd name="connsiteY8" fmla="*/ 542 h 1307"/>
                  <a:gd name="connsiteX9" fmla="*/ 678 w 1353"/>
                  <a:gd name="connsiteY9" fmla="*/ 414 h 1307"/>
                  <a:gd name="connsiteX10" fmla="*/ 704 w 1353"/>
                  <a:gd name="connsiteY10" fmla="*/ 304 h 1307"/>
                  <a:gd name="connsiteX11" fmla="*/ 799 w 1353"/>
                  <a:gd name="connsiteY11" fmla="*/ 270 h 1307"/>
                  <a:gd name="connsiteX12" fmla="*/ 754 w 1353"/>
                  <a:gd name="connsiteY12" fmla="*/ 178 h 1307"/>
                  <a:gd name="connsiteX13" fmla="*/ 764 w 1353"/>
                  <a:gd name="connsiteY13" fmla="*/ 122 h 1307"/>
                  <a:gd name="connsiteX14" fmla="*/ 822 w 1353"/>
                  <a:gd name="connsiteY14" fmla="*/ 148 h 1307"/>
                  <a:gd name="connsiteX15" fmla="*/ 949 w 1353"/>
                  <a:gd name="connsiteY15" fmla="*/ 365 h 1307"/>
                  <a:gd name="connsiteX16" fmla="*/ 1086 w 1353"/>
                  <a:gd name="connsiteY16" fmla="*/ 357 h 1307"/>
                  <a:gd name="connsiteX17" fmla="*/ 1085 w 1353"/>
                  <a:gd name="connsiteY17" fmla="*/ 206 h 1307"/>
                  <a:gd name="connsiteX18" fmla="*/ 1128 w 1353"/>
                  <a:gd name="connsiteY18" fmla="*/ 134 h 1307"/>
                  <a:gd name="connsiteX19" fmla="*/ 1092 w 1353"/>
                  <a:gd name="connsiteY19" fmla="*/ 132 h 1307"/>
                  <a:gd name="connsiteX20" fmla="*/ 1112 w 1353"/>
                  <a:gd name="connsiteY20" fmla="*/ 82 h 1307"/>
                  <a:gd name="connsiteX21" fmla="*/ 1232 w 1353"/>
                  <a:gd name="connsiteY21" fmla="*/ 183 h 1307"/>
                  <a:gd name="connsiteX22" fmla="*/ 1353 w 1353"/>
                  <a:gd name="connsiteY22" fmla="*/ 0 h 1307"/>
                  <a:gd name="connsiteX23" fmla="*/ 1059 w 1353"/>
                  <a:gd name="connsiteY23" fmla="*/ 1307 h 1307"/>
                  <a:gd name="connsiteX24" fmla="*/ 9 w 1353"/>
                  <a:gd name="connsiteY24" fmla="*/ 1103 h 1307"/>
                  <a:gd name="connsiteX25" fmla="*/ 333 w 1353"/>
                  <a:gd name="connsiteY25" fmla="*/ 720 h 1307"/>
                  <a:gd name="connsiteX26" fmla="*/ 354 w 1353"/>
                  <a:gd name="connsiteY26" fmla="*/ 721 h 1307"/>
                  <a:gd name="connsiteX27" fmla="*/ 337 w 1353"/>
                  <a:gd name="connsiteY27" fmla="*/ 675 h 1307"/>
                  <a:gd name="connsiteX28" fmla="*/ 442 w 1353"/>
                  <a:gd name="connsiteY28" fmla="*/ 682 h 1307"/>
                  <a:gd name="connsiteX29" fmla="*/ 435 w 1353"/>
                  <a:gd name="connsiteY29" fmla="*/ 577 h 1307"/>
                  <a:gd name="connsiteX30" fmla="*/ 524 w 1353"/>
                  <a:gd name="connsiteY30" fmla="*/ 570 h 1307"/>
                  <a:gd name="connsiteX31" fmla="*/ 550 w 1353"/>
                  <a:gd name="connsiteY31" fmla="*/ 625 h 1307"/>
                  <a:gd name="connsiteX32" fmla="*/ 623 w 1353"/>
                  <a:gd name="connsiteY32" fmla="*/ 670 h 1307"/>
                  <a:gd name="connsiteX0" fmla="*/ 623 w 1353"/>
                  <a:gd name="connsiteY0" fmla="*/ 670 h 1307"/>
                  <a:gd name="connsiteX1" fmla="*/ 666 w 1353"/>
                  <a:gd name="connsiteY1" fmla="*/ 596 h 1307"/>
                  <a:gd name="connsiteX2" fmla="*/ 551 w 1353"/>
                  <a:gd name="connsiteY2" fmla="*/ 500 h 1307"/>
                  <a:gd name="connsiteX3" fmla="*/ 472 w 1353"/>
                  <a:gd name="connsiteY3" fmla="*/ 370 h 1307"/>
                  <a:gd name="connsiteX4" fmla="*/ 447 w 1353"/>
                  <a:gd name="connsiteY4" fmla="*/ 321 h 1307"/>
                  <a:gd name="connsiteX5" fmla="*/ 481 w 1353"/>
                  <a:gd name="connsiteY5" fmla="*/ 262 h 1307"/>
                  <a:gd name="connsiteX6" fmla="*/ 562 w 1353"/>
                  <a:gd name="connsiteY6" fmla="*/ 338 h 1307"/>
                  <a:gd name="connsiteX7" fmla="*/ 805 w 1353"/>
                  <a:gd name="connsiteY7" fmla="*/ 647 h 1307"/>
                  <a:gd name="connsiteX8" fmla="*/ 825 w 1353"/>
                  <a:gd name="connsiteY8" fmla="*/ 542 h 1307"/>
                  <a:gd name="connsiteX9" fmla="*/ 678 w 1353"/>
                  <a:gd name="connsiteY9" fmla="*/ 414 h 1307"/>
                  <a:gd name="connsiteX10" fmla="*/ 704 w 1353"/>
                  <a:gd name="connsiteY10" fmla="*/ 304 h 1307"/>
                  <a:gd name="connsiteX11" fmla="*/ 799 w 1353"/>
                  <a:gd name="connsiteY11" fmla="*/ 270 h 1307"/>
                  <a:gd name="connsiteX12" fmla="*/ 754 w 1353"/>
                  <a:gd name="connsiteY12" fmla="*/ 178 h 1307"/>
                  <a:gd name="connsiteX13" fmla="*/ 764 w 1353"/>
                  <a:gd name="connsiteY13" fmla="*/ 122 h 1307"/>
                  <a:gd name="connsiteX14" fmla="*/ 822 w 1353"/>
                  <a:gd name="connsiteY14" fmla="*/ 148 h 1307"/>
                  <a:gd name="connsiteX15" fmla="*/ 949 w 1353"/>
                  <a:gd name="connsiteY15" fmla="*/ 365 h 1307"/>
                  <a:gd name="connsiteX16" fmla="*/ 1086 w 1353"/>
                  <a:gd name="connsiteY16" fmla="*/ 357 h 1307"/>
                  <a:gd name="connsiteX17" fmla="*/ 1085 w 1353"/>
                  <a:gd name="connsiteY17" fmla="*/ 206 h 1307"/>
                  <a:gd name="connsiteX18" fmla="*/ 1128 w 1353"/>
                  <a:gd name="connsiteY18" fmla="*/ 134 h 1307"/>
                  <a:gd name="connsiteX19" fmla="*/ 1092 w 1353"/>
                  <a:gd name="connsiteY19" fmla="*/ 132 h 1307"/>
                  <a:gd name="connsiteX20" fmla="*/ 1112 w 1353"/>
                  <a:gd name="connsiteY20" fmla="*/ 82 h 1307"/>
                  <a:gd name="connsiteX21" fmla="*/ 1232 w 1353"/>
                  <a:gd name="connsiteY21" fmla="*/ 183 h 1307"/>
                  <a:gd name="connsiteX22" fmla="*/ 1353 w 1353"/>
                  <a:gd name="connsiteY22" fmla="*/ 0 h 1307"/>
                  <a:gd name="connsiteX23" fmla="*/ 1059 w 1353"/>
                  <a:gd name="connsiteY23" fmla="*/ 1307 h 1307"/>
                  <a:gd name="connsiteX24" fmla="*/ 9 w 1353"/>
                  <a:gd name="connsiteY24" fmla="*/ 1103 h 1307"/>
                  <a:gd name="connsiteX25" fmla="*/ 333 w 1353"/>
                  <a:gd name="connsiteY25" fmla="*/ 720 h 1307"/>
                  <a:gd name="connsiteX26" fmla="*/ 354 w 1353"/>
                  <a:gd name="connsiteY26" fmla="*/ 721 h 1307"/>
                  <a:gd name="connsiteX27" fmla="*/ 337 w 1353"/>
                  <a:gd name="connsiteY27" fmla="*/ 675 h 1307"/>
                  <a:gd name="connsiteX28" fmla="*/ 442 w 1353"/>
                  <a:gd name="connsiteY28" fmla="*/ 682 h 1307"/>
                  <a:gd name="connsiteX29" fmla="*/ 435 w 1353"/>
                  <a:gd name="connsiteY29" fmla="*/ 577 h 1307"/>
                  <a:gd name="connsiteX30" fmla="*/ 524 w 1353"/>
                  <a:gd name="connsiteY30" fmla="*/ 570 h 1307"/>
                  <a:gd name="connsiteX31" fmla="*/ 550 w 1353"/>
                  <a:gd name="connsiteY31" fmla="*/ 625 h 1307"/>
                  <a:gd name="connsiteX32" fmla="*/ 623 w 1353"/>
                  <a:gd name="connsiteY32" fmla="*/ 670 h 1307"/>
                  <a:gd name="connsiteX0" fmla="*/ 623 w 1353"/>
                  <a:gd name="connsiteY0" fmla="*/ 670 h 1307"/>
                  <a:gd name="connsiteX1" fmla="*/ 666 w 1353"/>
                  <a:gd name="connsiteY1" fmla="*/ 596 h 1307"/>
                  <a:gd name="connsiteX2" fmla="*/ 551 w 1353"/>
                  <a:gd name="connsiteY2" fmla="*/ 500 h 1307"/>
                  <a:gd name="connsiteX3" fmla="*/ 472 w 1353"/>
                  <a:gd name="connsiteY3" fmla="*/ 370 h 1307"/>
                  <a:gd name="connsiteX4" fmla="*/ 447 w 1353"/>
                  <a:gd name="connsiteY4" fmla="*/ 321 h 1307"/>
                  <a:gd name="connsiteX5" fmla="*/ 481 w 1353"/>
                  <a:gd name="connsiteY5" fmla="*/ 262 h 1307"/>
                  <a:gd name="connsiteX6" fmla="*/ 562 w 1353"/>
                  <a:gd name="connsiteY6" fmla="*/ 338 h 1307"/>
                  <a:gd name="connsiteX7" fmla="*/ 805 w 1353"/>
                  <a:gd name="connsiteY7" fmla="*/ 647 h 1307"/>
                  <a:gd name="connsiteX8" fmla="*/ 825 w 1353"/>
                  <a:gd name="connsiteY8" fmla="*/ 542 h 1307"/>
                  <a:gd name="connsiteX9" fmla="*/ 678 w 1353"/>
                  <a:gd name="connsiteY9" fmla="*/ 414 h 1307"/>
                  <a:gd name="connsiteX10" fmla="*/ 704 w 1353"/>
                  <a:gd name="connsiteY10" fmla="*/ 304 h 1307"/>
                  <a:gd name="connsiteX11" fmla="*/ 799 w 1353"/>
                  <a:gd name="connsiteY11" fmla="*/ 270 h 1307"/>
                  <a:gd name="connsiteX12" fmla="*/ 754 w 1353"/>
                  <a:gd name="connsiteY12" fmla="*/ 178 h 1307"/>
                  <a:gd name="connsiteX13" fmla="*/ 764 w 1353"/>
                  <a:gd name="connsiteY13" fmla="*/ 122 h 1307"/>
                  <a:gd name="connsiteX14" fmla="*/ 822 w 1353"/>
                  <a:gd name="connsiteY14" fmla="*/ 148 h 1307"/>
                  <a:gd name="connsiteX15" fmla="*/ 949 w 1353"/>
                  <a:gd name="connsiteY15" fmla="*/ 365 h 1307"/>
                  <a:gd name="connsiteX16" fmla="*/ 1086 w 1353"/>
                  <a:gd name="connsiteY16" fmla="*/ 357 h 1307"/>
                  <a:gd name="connsiteX17" fmla="*/ 1085 w 1353"/>
                  <a:gd name="connsiteY17" fmla="*/ 206 h 1307"/>
                  <a:gd name="connsiteX18" fmla="*/ 1128 w 1353"/>
                  <a:gd name="connsiteY18" fmla="*/ 134 h 1307"/>
                  <a:gd name="connsiteX19" fmla="*/ 1092 w 1353"/>
                  <a:gd name="connsiteY19" fmla="*/ 132 h 1307"/>
                  <a:gd name="connsiteX20" fmla="*/ 1112 w 1353"/>
                  <a:gd name="connsiteY20" fmla="*/ 82 h 1307"/>
                  <a:gd name="connsiteX21" fmla="*/ 1232 w 1353"/>
                  <a:gd name="connsiteY21" fmla="*/ 183 h 1307"/>
                  <a:gd name="connsiteX22" fmla="*/ 1353 w 1353"/>
                  <a:gd name="connsiteY22" fmla="*/ 0 h 1307"/>
                  <a:gd name="connsiteX23" fmla="*/ 1059 w 1353"/>
                  <a:gd name="connsiteY23" fmla="*/ 1307 h 1307"/>
                  <a:gd name="connsiteX24" fmla="*/ 9 w 1353"/>
                  <a:gd name="connsiteY24" fmla="*/ 1103 h 1307"/>
                  <a:gd name="connsiteX25" fmla="*/ 333 w 1353"/>
                  <a:gd name="connsiteY25" fmla="*/ 720 h 1307"/>
                  <a:gd name="connsiteX26" fmla="*/ 354 w 1353"/>
                  <a:gd name="connsiteY26" fmla="*/ 721 h 1307"/>
                  <a:gd name="connsiteX27" fmla="*/ 245 w 1353"/>
                  <a:gd name="connsiteY27" fmla="*/ 475 h 1307"/>
                  <a:gd name="connsiteX28" fmla="*/ 442 w 1353"/>
                  <a:gd name="connsiteY28" fmla="*/ 682 h 1307"/>
                  <a:gd name="connsiteX29" fmla="*/ 435 w 1353"/>
                  <a:gd name="connsiteY29" fmla="*/ 577 h 1307"/>
                  <a:gd name="connsiteX30" fmla="*/ 524 w 1353"/>
                  <a:gd name="connsiteY30" fmla="*/ 570 h 1307"/>
                  <a:gd name="connsiteX31" fmla="*/ 550 w 1353"/>
                  <a:gd name="connsiteY31" fmla="*/ 625 h 1307"/>
                  <a:gd name="connsiteX32" fmla="*/ 623 w 1353"/>
                  <a:gd name="connsiteY32" fmla="*/ 670 h 1307"/>
                  <a:gd name="connsiteX0" fmla="*/ 623 w 1353"/>
                  <a:gd name="connsiteY0" fmla="*/ 670 h 1307"/>
                  <a:gd name="connsiteX1" fmla="*/ 666 w 1353"/>
                  <a:gd name="connsiteY1" fmla="*/ 596 h 1307"/>
                  <a:gd name="connsiteX2" fmla="*/ 551 w 1353"/>
                  <a:gd name="connsiteY2" fmla="*/ 500 h 1307"/>
                  <a:gd name="connsiteX3" fmla="*/ 472 w 1353"/>
                  <a:gd name="connsiteY3" fmla="*/ 370 h 1307"/>
                  <a:gd name="connsiteX4" fmla="*/ 447 w 1353"/>
                  <a:gd name="connsiteY4" fmla="*/ 321 h 1307"/>
                  <a:gd name="connsiteX5" fmla="*/ 481 w 1353"/>
                  <a:gd name="connsiteY5" fmla="*/ 262 h 1307"/>
                  <a:gd name="connsiteX6" fmla="*/ 562 w 1353"/>
                  <a:gd name="connsiteY6" fmla="*/ 338 h 1307"/>
                  <a:gd name="connsiteX7" fmla="*/ 805 w 1353"/>
                  <a:gd name="connsiteY7" fmla="*/ 647 h 1307"/>
                  <a:gd name="connsiteX8" fmla="*/ 825 w 1353"/>
                  <a:gd name="connsiteY8" fmla="*/ 542 h 1307"/>
                  <a:gd name="connsiteX9" fmla="*/ 678 w 1353"/>
                  <a:gd name="connsiteY9" fmla="*/ 414 h 1307"/>
                  <a:gd name="connsiteX10" fmla="*/ 704 w 1353"/>
                  <a:gd name="connsiteY10" fmla="*/ 304 h 1307"/>
                  <a:gd name="connsiteX11" fmla="*/ 799 w 1353"/>
                  <a:gd name="connsiteY11" fmla="*/ 270 h 1307"/>
                  <a:gd name="connsiteX12" fmla="*/ 754 w 1353"/>
                  <a:gd name="connsiteY12" fmla="*/ 178 h 1307"/>
                  <a:gd name="connsiteX13" fmla="*/ 764 w 1353"/>
                  <a:gd name="connsiteY13" fmla="*/ 122 h 1307"/>
                  <a:gd name="connsiteX14" fmla="*/ 822 w 1353"/>
                  <a:gd name="connsiteY14" fmla="*/ 148 h 1307"/>
                  <a:gd name="connsiteX15" fmla="*/ 949 w 1353"/>
                  <a:gd name="connsiteY15" fmla="*/ 365 h 1307"/>
                  <a:gd name="connsiteX16" fmla="*/ 1086 w 1353"/>
                  <a:gd name="connsiteY16" fmla="*/ 357 h 1307"/>
                  <a:gd name="connsiteX17" fmla="*/ 1085 w 1353"/>
                  <a:gd name="connsiteY17" fmla="*/ 206 h 1307"/>
                  <a:gd name="connsiteX18" fmla="*/ 1128 w 1353"/>
                  <a:gd name="connsiteY18" fmla="*/ 134 h 1307"/>
                  <a:gd name="connsiteX19" fmla="*/ 1092 w 1353"/>
                  <a:gd name="connsiteY19" fmla="*/ 132 h 1307"/>
                  <a:gd name="connsiteX20" fmla="*/ 1112 w 1353"/>
                  <a:gd name="connsiteY20" fmla="*/ 82 h 1307"/>
                  <a:gd name="connsiteX21" fmla="*/ 1232 w 1353"/>
                  <a:gd name="connsiteY21" fmla="*/ 183 h 1307"/>
                  <a:gd name="connsiteX22" fmla="*/ 1353 w 1353"/>
                  <a:gd name="connsiteY22" fmla="*/ 0 h 1307"/>
                  <a:gd name="connsiteX23" fmla="*/ 1059 w 1353"/>
                  <a:gd name="connsiteY23" fmla="*/ 1307 h 1307"/>
                  <a:gd name="connsiteX24" fmla="*/ 9 w 1353"/>
                  <a:gd name="connsiteY24" fmla="*/ 1103 h 1307"/>
                  <a:gd name="connsiteX25" fmla="*/ 333 w 1353"/>
                  <a:gd name="connsiteY25" fmla="*/ 720 h 1307"/>
                  <a:gd name="connsiteX26" fmla="*/ 354 w 1353"/>
                  <a:gd name="connsiteY26" fmla="*/ 721 h 1307"/>
                  <a:gd name="connsiteX27" fmla="*/ 245 w 1353"/>
                  <a:gd name="connsiteY27" fmla="*/ 475 h 1307"/>
                  <a:gd name="connsiteX28" fmla="*/ 442 w 1353"/>
                  <a:gd name="connsiteY28" fmla="*/ 682 h 1307"/>
                  <a:gd name="connsiteX29" fmla="*/ 435 w 1353"/>
                  <a:gd name="connsiteY29" fmla="*/ 577 h 1307"/>
                  <a:gd name="connsiteX30" fmla="*/ 524 w 1353"/>
                  <a:gd name="connsiteY30" fmla="*/ 570 h 1307"/>
                  <a:gd name="connsiteX31" fmla="*/ 550 w 1353"/>
                  <a:gd name="connsiteY31" fmla="*/ 625 h 1307"/>
                  <a:gd name="connsiteX32" fmla="*/ 623 w 1353"/>
                  <a:gd name="connsiteY32" fmla="*/ 670 h 1307"/>
                  <a:gd name="connsiteX0" fmla="*/ 623 w 1353"/>
                  <a:gd name="connsiteY0" fmla="*/ 670 h 1307"/>
                  <a:gd name="connsiteX1" fmla="*/ 666 w 1353"/>
                  <a:gd name="connsiteY1" fmla="*/ 596 h 1307"/>
                  <a:gd name="connsiteX2" fmla="*/ 551 w 1353"/>
                  <a:gd name="connsiteY2" fmla="*/ 500 h 1307"/>
                  <a:gd name="connsiteX3" fmla="*/ 472 w 1353"/>
                  <a:gd name="connsiteY3" fmla="*/ 370 h 1307"/>
                  <a:gd name="connsiteX4" fmla="*/ 447 w 1353"/>
                  <a:gd name="connsiteY4" fmla="*/ 321 h 1307"/>
                  <a:gd name="connsiteX5" fmla="*/ 481 w 1353"/>
                  <a:gd name="connsiteY5" fmla="*/ 262 h 1307"/>
                  <a:gd name="connsiteX6" fmla="*/ 562 w 1353"/>
                  <a:gd name="connsiteY6" fmla="*/ 338 h 1307"/>
                  <a:gd name="connsiteX7" fmla="*/ 805 w 1353"/>
                  <a:gd name="connsiteY7" fmla="*/ 647 h 1307"/>
                  <a:gd name="connsiteX8" fmla="*/ 825 w 1353"/>
                  <a:gd name="connsiteY8" fmla="*/ 542 h 1307"/>
                  <a:gd name="connsiteX9" fmla="*/ 678 w 1353"/>
                  <a:gd name="connsiteY9" fmla="*/ 414 h 1307"/>
                  <a:gd name="connsiteX10" fmla="*/ 704 w 1353"/>
                  <a:gd name="connsiteY10" fmla="*/ 304 h 1307"/>
                  <a:gd name="connsiteX11" fmla="*/ 799 w 1353"/>
                  <a:gd name="connsiteY11" fmla="*/ 270 h 1307"/>
                  <a:gd name="connsiteX12" fmla="*/ 754 w 1353"/>
                  <a:gd name="connsiteY12" fmla="*/ 178 h 1307"/>
                  <a:gd name="connsiteX13" fmla="*/ 764 w 1353"/>
                  <a:gd name="connsiteY13" fmla="*/ 122 h 1307"/>
                  <a:gd name="connsiteX14" fmla="*/ 822 w 1353"/>
                  <a:gd name="connsiteY14" fmla="*/ 148 h 1307"/>
                  <a:gd name="connsiteX15" fmla="*/ 949 w 1353"/>
                  <a:gd name="connsiteY15" fmla="*/ 365 h 1307"/>
                  <a:gd name="connsiteX16" fmla="*/ 1086 w 1353"/>
                  <a:gd name="connsiteY16" fmla="*/ 357 h 1307"/>
                  <a:gd name="connsiteX17" fmla="*/ 1085 w 1353"/>
                  <a:gd name="connsiteY17" fmla="*/ 206 h 1307"/>
                  <a:gd name="connsiteX18" fmla="*/ 1128 w 1353"/>
                  <a:gd name="connsiteY18" fmla="*/ 134 h 1307"/>
                  <a:gd name="connsiteX19" fmla="*/ 1092 w 1353"/>
                  <a:gd name="connsiteY19" fmla="*/ 132 h 1307"/>
                  <a:gd name="connsiteX20" fmla="*/ 1112 w 1353"/>
                  <a:gd name="connsiteY20" fmla="*/ 82 h 1307"/>
                  <a:gd name="connsiteX21" fmla="*/ 1232 w 1353"/>
                  <a:gd name="connsiteY21" fmla="*/ 183 h 1307"/>
                  <a:gd name="connsiteX22" fmla="*/ 1353 w 1353"/>
                  <a:gd name="connsiteY22" fmla="*/ 0 h 1307"/>
                  <a:gd name="connsiteX23" fmla="*/ 1059 w 1353"/>
                  <a:gd name="connsiteY23" fmla="*/ 1307 h 1307"/>
                  <a:gd name="connsiteX24" fmla="*/ 9 w 1353"/>
                  <a:gd name="connsiteY24" fmla="*/ 1103 h 1307"/>
                  <a:gd name="connsiteX25" fmla="*/ 333 w 1353"/>
                  <a:gd name="connsiteY25" fmla="*/ 720 h 1307"/>
                  <a:gd name="connsiteX26" fmla="*/ 354 w 1353"/>
                  <a:gd name="connsiteY26" fmla="*/ 721 h 1307"/>
                  <a:gd name="connsiteX27" fmla="*/ 245 w 1353"/>
                  <a:gd name="connsiteY27" fmla="*/ 475 h 1307"/>
                  <a:gd name="connsiteX28" fmla="*/ 442 w 1353"/>
                  <a:gd name="connsiteY28" fmla="*/ 682 h 1307"/>
                  <a:gd name="connsiteX29" fmla="*/ 435 w 1353"/>
                  <a:gd name="connsiteY29" fmla="*/ 577 h 1307"/>
                  <a:gd name="connsiteX30" fmla="*/ 524 w 1353"/>
                  <a:gd name="connsiteY30" fmla="*/ 570 h 1307"/>
                  <a:gd name="connsiteX31" fmla="*/ 550 w 1353"/>
                  <a:gd name="connsiteY31" fmla="*/ 625 h 1307"/>
                  <a:gd name="connsiteX32" fmla="*/ 623 w 1353"/>
                  <a:gd name="connsiteY32" fmla="*/ 670 h 1307"/>
                  <a:gd name="connsiteX0" fmla="*/ 623 w 1353"/>
                  <a:gd name="connsiteY0" fmla="*/ 670 h 1307"/>
                  <a:gd name="connsiteX1" fmla="*/ 666 w 1353"/>
                  <a:gd name="connsiteY1" fmla="*/ 596 h 1307"/>
                  <a:gd name="connsiteX2" fmla="*/ 551 w 1353"/>
                  <a:gd name="connsiteY2" fmla="*/ 500 h 1307"/>
                  <a:gd name="connsiteX3" fmla="*/ 472 w 1353"/>
                  <a:gd name="connsiteY3" fmla="*/ 370 h 1307"/>
                  <a:gd name="connsiteX4" fmla="*/ 447 w 1353"/>
                  <a:gd name="connsiteY4" fmla="*/ 321 h 1307"/>
                  <a:gd name="connsiteX5" fmla="*/ 481 w 1353"/>
                  <a:gd name="connsiteY5" fmla="*/ 262 h 1307"/>
                  <a:gd name="connsiteX6" fmla="*/ 562 w 1353"/>
                  <a:gd name="connsiteY6" fmla="*/ 338 h 1307"/>
                  <a:gd name="connsiteX7" fmla="*/ 805 w 1353"/>
                  <a:gd name="connsiteY7" fmla="*/ 647 h 1307"/>
                  <a:gd name="connsiteX8" fmla="*/ 825 w 1353"/>
                  <a:gd name="connsiteY8" fmla="*/ 542 h 1307"/>
                  <a:gd name="connsiteX9" fmla="*/ 678 w 1353"/>
                  <a:gd name="connsiteY9" fmla="*/ 414 h 1307"/>
                  <a:gd name="connsiteX10" fmla="*/ 704 w 1353"/>
                  <a:gd name="connsiteY10" fmla="*/ 304 h 1307"/>
                  <a:gd name="connsiteX11" fmla="*/ 799 w 1353"/>
                  <a:gd name="connsiteY11" fmla="*/ 270 h 1307"/>
                  <a:gd name="connsiteX12" fmla="*/ 754 w 1353"/>
                  <a:gd name="connsiteY12" fmla="*/ 178 h 1307"/>
                  <a:gd name="connsiteX13" fmla="*/ 764 w 1353"/>
                  <a:gd name="connsiteY13" fmla="*/ 122 h 1307"/>
                  <a:gd name="connsiteX14" fmla="*/ 822 w 1353"/>
                  <a:gd name="connsiteY14" fmla="*/ 148 h 1307"/>
                  <a:gd name="connsiteX15" fmla="*/ 949 w 1353"/>
                  <a:gd name="connsiteY15" fmla="*/ 365 h 1307"/>
                  <a:gd name="connsiteX16" fmla="*/ 1086 w 1353"/>
                  <a:gd name="connsiteY16" fmla="*/ 357 h 1307"/>
                  <a:gd name="connsiteX17" fmla="*/ 1085 w 1353"/>
                  <a:gd name="connsiteY17" fmla="*/ 206 h 1307"/>
                  <a:gd name="connsiteX18" fmla="*/ 1128 w 1353"/>
                  <a:gd name="connsiteY18" fmla="*/ 134 h 1307"/>
                  <a:gd name="connsiteX19" fmla="*/ 1092 w 1353"/>
                  <a:gd name="connsiteY19" fmla="*/ 132 h 1307"/>
                  <a:gd name="connsiteX20" fmla="*/ 1112 w 1353"/>
                  <a:gd name="connsiteY20" fmla="*/ 82 h 1307"/>
                  <a:gd name="connsiteX21" fmla="*/ 1232 w 1353"/>
                  <a:gd name="connsiteY21" fmla="*/ 183 h 1307"/>
                  <a:gd name="connsiteX22" fmla="*/ 1353 w 1353"/>
                  <a:gd name="connsiteY22" fmla="*/ 0 h 1307"/>
                  <a:gd name="connsiteX23" fmla="*/ 1059 w 1353"/>
                  <a:gd name="connsiteY23" fmla="*/ 1307 h 1307"/>
                  <a:gd name="connsiteX24" fmla="*/ 9 w 1353"/>
                  <a:gd name="connsiteY24" fmla="*/ 1103 h 1307"/>
                  <a:gd name="connsiteX25" fmla="*/ 333 w 1353"/>
                  <a:gd name="connsiteY25" fmla="*/ 720 h 1307"/>
                  <a:gd name="connsiteX26" fmla="*/ 354 w 1353"/>
                  <a:gd name="connsiteY26" fmla="*/ 721 h 1307"/>
                  <a:gd name="connsiteX27" fmla="*/ 245 w 1353"/>
                  <a:gd name="connsiteY27" fmla="*/ 475 h 1307"/>
                  <a:gd name="connsiteX28" fmla="*/ 442 w 1353"/>
                  <a:gd name="connsiteY28" fmla="*/ 682 h 1307"/>
                  <a:gd name="connsiteX29" fmla="*/ 435 w 1353"/>
                  <a:gd name="connsiteY29" fmla="*/ 577 h 1307"/>
                  <a:gd name="connsiteX30" fmla="*/ 524 w 1353"/>
                  <a:gd name="connsiteY30" fmla="*/ 570 h 1307"/>
                  <a:gd name="connsiteX31" fmla="*/ 550 w 1353"/>
                  <a:gd name="connsiteY31" fmla="*/ 625 h 1307"/>
                  <a:gd name="connsiteX32" fmla="*/ 623 w 1353"/>
                  <a:gd name="connsiteY32" fmla="*/ 670 h 1307"/>
                  <a:gd name="connsiteX0" fmla="*/ 623 w 1353"/>
                  <a:gd name="connsiteY0" fmla="*/ 670 h 1307"/>
                  <a:gd name="connsiteX1" fmla="*/ 666 w 1353"/>
                  <a:gd name="connsiteY1" fmla="*/ 596 h 1307"/>
                  <a:gd name="connsiteX2" fmla="*/ 551 w 1353"/>
                  <a:gd name="connsiteY2" fmla="*/ 500 h 1307"/>
                  <a:gd name="connsiteX3" fmla="*/ 472 w 1353"/>
                  <a:gd name="connsiteY3" fmla="*/ 370 h 1307"/>
                  <a:gd name="connsiteX4" fmla="*/ 447 w 1353"/>
                  <a:gd name="connsiteY4" fmla="*/ 321 h 1307"/>
                  <a:gd name="connsiteX5" fmla="*/ 481 w 1353"/>
                  <a:gd name="connsiteY5" fmla="*/ 262 h 1307"/>
                  <a:gd name="connsiteX6" fmla="*/ 562 w 1353"/>
                  <a:gd name="connsiteY6" fmla="*/ 338 h 1307"/>
                  <a:gd name="connsiteX7" fmla="*/ 805 w 1353"/>
                  <a:gd name="connsiteY7" fmla="*/ 647 h 1307"/>
                  <a:gd name="connsiteX8" fmla="*/ 825 w 1353"/>
                  <a:gd name="connsiteY8" fmla="*/ 542 h 1307"/>
                  <a:gd name="connsiteX9" fmla="*/ 678 w 1353"/>
                  <a:gd name="connsiteY9" fmla="*/ 414 h 1307"/>
                  <a:gd name="connsiteX10" fmla="*/ 704 w 1353"/>
                  <a:gd name="connsiteY10" fmla="*/ 304 h 1307"/>
                  <a:gd name="connsiteX11" fmla="*/ 799 w 1353"/>
                  <a:gd name="connsiteY11" fmla="*/ 270 h 1307"/>
                  <a:gd name="connsiteX12" fmla="*/ 754 w 1353"/>
                  <a:gd name="connsiteY12" fmla="*/ 178 h 1307"/>
                  <a:gd name="connsiteX13" fmla="*/ 764 w 1353"/>
                  <a:gd name="connsiteY13" fmla="*/ 122 h 1307"/>
                  <a:gd name="connsiteX14" fmla="*/ 822 w 1353"/>
                  <a:gd name="connsiteY14" fmla="*/ 148 h 1307"/>
                  <a:gd name="connsiteX15" fmla="*/ 949 w 1353"/>
                  <a:gd name="connsiteY15" fmla="*/ 365 h 1307"/>
                  <a:gd name="connsiteX16" fmla="*/ 1086 w 1353"/>
                  <a:gd name="connsiteY16" fmla="*/ 357 h 1307"/>
                  <a:gd name="connsiteX17" fmla="*/ 1085 w 1353"/>
                  <a:gd name="connsiteY17" fmla="*/ 206 h 1307"/>
                  <a:gd name="connsiteX18" fmla="*/ 1128 w 1353"/>
                  <a:gd name="connsiteY18" fmla="*/ 134 h 1307"/>
                  <a:gd name="connsiteX19" fmla="*/ 1092 w 1353"/>
                  <a:gd name="connsiteY19" fmla="*/ 132 h 1307"/>
                  <a:gd name="connsiteX20" fmla="*/ 1112 w 1353"/>
                  <a:gd name="connsiteY20" fmla="*/ 82 h 1307"/>
                  <a:gd name="connsiteX21" fmla="*/ 1232 w 1353"/>
                  <a:gd name="connsiteY21" fmla="*/ 183 h 1307"/>
                  <a:gd name="connsiteX22" fmla="*/ 1353 w 1353"/>
                  <a:gd name="connsiteY22" fmla="*/ 0 h 1307"/>
                  <a:gd name="connsiteX23" fmla="*/ 1059 w 1353"/>
                  <a:gd name="connsiteY23" fmla="*/ 1307 h 1307"/>
                  <a:gd name="connsiteX24" fmla="*/ 9 w 1353"/>
                  <a:gd name="connsiteY24" fmla="*/ 1103 h 1307"/>
                  <a:gd name="connsiteX25" fmla="*/ 333 w 1353"/>
                  <a:gd name="connsiteY25" fmla="*/ 720 h 1307"/>
                  <a:gd name="connsiteX26" fmla="*/ 354 w 1353"/>
                  <a:gd name="connsiteY26" fmla="*/ 721 h 1307"/>
                  <a:gd name="connsiteX27" fmla="*/ 245 w 1353"/>
                  <a:gd name="connsiteY27" fmla="*/ 475 h 1307"/>
                  <a:gd name="connsiteX28" fmla="*/ 352 w 1353"/>
                  <a:gd name="connsiteY28" fmla="*/ 597 h 1307"/>
                  <a:gd name="connsiteX29" fmla="*/ 442 w 1353"/>
                  <a:gd name="connsiteY29" fmla="*/ 682 h 1307"/>
                  <a:gd name="connsiteX30" fmla="*/ 435 w 1353"/>
                  <a:gd name="connsiteY30" fmla="*/ 577 h 1307"/>
                  <a:gd name="connsiteX31" fmla="*/ 524 w 1353"/>
                  <a:gd name="connsiteY31" fmla="*/ 570 h 1307"/>
                  <a:gd name="connsiteX32" fmla="*/ 550 w 1353"/>
                  <a:gd name="connsiteY32" fmla="*/ 625 h 1307"/>
                  <a:gd name="connsiteX33" fmla="*/ 623 w 1353"/>
                  <a:gd name="connsiteY33" fmla="*/ 670 h 1307"/>
                  <a:gd name="connsiteX0" fmla="*/ 623 w 1353"/>
                  <a:gd name="connsiteY0" fmla="*/ 670 h 1307"/>
                  <a:gd name="connsiteX1" fmla="*/ 666 w 1353"/>
                  <a:gd name="connsiteY1" fmla="*/ 596 h 1307"/>
                  <a:gd name="connsiteX2" fmla="*/ 551 w 1353"/>
                  <a:gd name="connsiteY2" fmla="*/ 500 h 1307"/>
                  <a:gd name="connsiteX3" fmla="*/ 472 w 1353"/>
                  <a:gd name="connsiteY3" fmla="*/ 370 h 1307"/>
                  <a:gd name="connsiteX4" fmla="*/ 447 w 1353"/>
                  <a:gd name="connsiteY4" fmla="*/ 321 h 1307"/>
                  <a:gd name="connsiteX5" fmla="*/ 481 w 1353"/>
                  <a:gd name="connsiteY5" fmla="*/ 262 h 1307"/>
                  <a:gd name="connsiteX6" fmla="*/ 562 w 1353"/>
                  <a:gd name="connsiteY6" fmla="*/ 338 h 1307"/>
                  <a:gd name="connsiteX7" fmla="*/ 805 w 1353"/>
                  <a:gd name="connsiteY7" fmla="*/ 647 h 1307"/>
                  <a:gd name="connsiteX8" fmla="*/ 825 w 1353"/>
                  <a:gd name="connsiteY8" fmla="*/ 542 h 1307"/>
                  <a:gd name="connsiteX9" fmla="*/ 678 w 1353"/>
                  <a:gd name="connsiteY9" fmla="*/ 414 h 1307"/>
                  <a:gd name="connsiteX10" fmla="*/ 704 w 1353"/>
                  <a:gd name="connsiteY10" fmla="*/ 304 h 1307"/>
                  <a:gd name="connsiteX11" fmla="*/ 799 w 1353"/>
                  <a:gd name="connsiteY11" fmla="*/ 270 h 1307"/>
                  <a:gd name="connsiteX12" fmla="*/ 754 w 1353"/>
                  <a:gd name="connsiteY12" fmla="*/ 178 h 1307"/>
                  <a:gd name="connsiteX13" fmla="*/ 764 w 1353"/>
                  <a:gd name="connsiteY13" fmla="*/ 122 h 1307"/>
                  <a:gd name="connsiteX14" fmla="*/ 822 w 1353"/>
                  <a:gd name="connsiteY14" fmla="*/ 148 h 1307"/>
                  <a:gd name="connsiteX15" fmla="*/ 949 w 1353"/>
                  <a:gd name="connsiteY15" fmla="*/ 365 h 1307"/>
                  <a:gd name="connsiteX16" fmla="*/ 1086 w 1353"/>
                  <a:gd name="connsiteY16" fmla="*/ 357 h 1307"/>
                  <a:gd name="connsiteX17" fmla="*/ 1085 w 1353"/>
                  <a:gd name="connsiteY17" fmla="*/ 206 h 1307"/>
                  <a:gd name="connsiteX18" fmla="*/ 1128 w 1353"/>
                  <a:gd name="connsiteY18" fmla="*/ 134 h 1307"/>
                  <a:gd name="connsiteX19" fmla="*/ 1092 w 1353"/>
                  <a:gd name="connsiteY19" fmla="*/ 132 h 1307"/>
                  <a:gd name="connsiteX20" fmla="*/ 1112 w 1353"/>
                  <a:gd name="connsiteY20" fmla="*/ 82 h 1307"/>
                  <a:gd name="connsiteX21" fmla="*/ 1232 w 1353"/>
                  <a:gd name="connsiteY21" fmla="*/ 183 h 1307"/>
                  <a:gd name="connsiteX22" fmla="*/ 1353 w 1353"/>
                  <a:gd name="connsiteY22" fmla="*/ 0 h 1307"/>
                  <a:gd name="connsiteX23" fmla="*/ 1059 w 1353"/>
                  <a:gd name="connsiteY23" fmla="*/ 1307 h 1307"/>
                  <a:gd name="connsiteX24" fmla="*/ 9 w 1353"/>
                  <a:gd name="connsiteY24" fmla="*/ 1103 h 1307"/>
                  <a:gd name="connsiteX25" fmla="*/ 333 w 1353"/>
                  <a:gd name="connsiteY25" fmla="*/ 720 h 1307"/>
                  <a:gd name="connsiteX26" fmla="*/ 354 w 1353"/>
                  <a:gd name="connsiteY26" fmla="*/ 721 h 1307"/>
                  <a:gd name="connsiteX27" fmla="*/ 245 w 1353"/>
                  <a:gd name="connsiteY27" fmla="*/ 475 h 1307"/>
                  <a:gd name="connsiteX28" fmla="*/ 352 w 1353"/>
                  <a:gd name="connsiteY28" fmla="*/ 597 h 1307"/>
                  <a:gd name="connsiteX29" fmla="*/ 442 w 1353"/>
                  <a:gd name="connsiteY29" fmla="*/ 682 h 1307"/>
                  <a:gd name="connsiteX30" fmla="*/ 435 w 1353"/>
                  <a:gd name="connsiteY30" fmla="*/ 577 h 1307"/>
                  <a:gd name="connsiteX31" fmla="*/ 524 w 1353"/>
                  <a:gd name="connsiteY31" fmla="*/ 570 h 1307"/>
                  <a:gd name="connsiteX32" fmla="*/ 550 w 1353"/>
                  <a:gd name="connsiteY32" fmla="*/ 625 h 1307"/>
                  <a:gd name="connsiteX33" fmla="*/ 623 w 1353"/>
                  <a:gd name="connsiteY33" fmla="*/ 670 h 1307"/>
                  <a:gd name="connsiteX0" fmla="*/ 623 w 1353"/>
                  <a:gd name="connsiteY0" fmla="*/ 670 h 1307"/>
                  <a:gd name="connsiteX1" fmla="*/ 666 w 1353"/>
                  <a:gd name="connsiteY1" fmla="*/ 596 h 1307"/>
                  <a:gd name="connsiteX2" fmla="*/ 551 w 1353"/>
                  <a:gd name="connsiteY2" fmla="*/ 500 h 1307"/>
                  <a:gd name="connsiteX3" fmla="*/ 472 w 1353"/>
                  <a:gd name="connsiteY3" fmla="*/ 370 h 1307"/>
                  <a:gd name="connsiteX4" fmla="*/ 447 w 1353"/>
                  <a:gd name="connsiteY4" fmla="*/ 321 h 1307"/>
                  <a:gd name="connsiteX5" fmla="*/ 481 w 1353"/>
                  <a:gd name="connsiteY5" fmla="*/ 262 h 1307"/>
                  <a:gd name="connsiteX6" fmla="*/ 562 w 1353"/>
                  <a:gd name="connsiteY6" fmla="*/ 338 h 1307"/>
                  <a:gd name="connsiteX7" fmla="*/ 805 w 1353"/>
                  <a:gd name="connsiteY7" fmla="*/ 647 h 1307"/>
                  <a:gd name="connsiteX8" fmla="*/ 825 w 1353"/>
                  <a:gd name="connsiteY8" fmla="*/ 542 h 1307"/>
                  <a:gd name="connsiteX9" fmla="*/ 678 w 1353"/>
                  <a:gd name="connsiteY9" fmla="*/ 414 h 1307"/>
                  <a:gd name="connsiteX10" fmla="*/ 704 w 1353"/>
                  <a:gd name="connsiteY10" fmla="*/ 304 h 1307"/>
                  <a:gd name="connsiteX11" fmla="*/ 799 w 1353"/>
                  <a:gd name="connsiteY11" fmla="*/ 270 h 1307"/>
                  <a:gd name="connsiteX12" fmla="*/ 754 w 1353"/>
                  <a:gd name="connsiteY12" fmla="*/ 178 h 1307"/>
                  <a:gd name="connsiteX13" fmla="*/ 764 w 1353"/>
                  <a:gd name="connsiteY13" fmla="*/ 122 h 1307"/>
                  <a:gd name="connsiteX14" fmla="*/ 822 w 1353"/>
                  <a:gd name="connsiteY14" fmla="*/ 148 h 1307"/>
                  <a:gd name="connsiteX15" fmla="*/ 949 w 1353"/>
                  <a:gd name="connsiteY15" fmla="*/ 365 h 1307"/>
                  <a:gd name="connsiteX16" fmla="*/ 1086 w 1353"/>
                  <a:gd name="connsiteY16" fmla="*/ 357 h 1307"/>
                  <a:gd name="connsiteX17" fmla="*/ 1085 w 1353"/>
                  <a:gd name="connsiteY17" fmla="*/ 206 h 1307"/>
                  <a:gd name="connsiteX18" fmla="*/ 1128 w 1353"/>
                  <a:gd name="connsiteY18" fmla="*/ 134 h 1307"/>
                  <a:gd name="connsiteX19" fmla="*/ 1092 w 1353"/>
                  <a:gd name="connsiteY19" fmla="*/ 132 h 1307"/>
                  <a:gd name="connsiteX20" fmla="*/ 1112 w 1353"/>
                  <a:gd name="connsiteY20" fmla="*/ 82 h 1307"/>
                  <a:gd name="connsiteX21" fmla="*/ 1232 w 1353"/>
                  <a:gd name="connsiteY21" fmla="*/ 183 h 1307"/>
                  <a:gd name="connsiteX22" fmla="*/ 1353 w 1353"/>
                  <a:gd name="connsiteY22" fmla="*/ 0 h 1307"/>
                  <a:gd name="connsiteX23" fmla="*/ 1059 w 1353"/>
                  <a:gd name="connsiteY23" fmla="*/ 1307 h 1307"/>
                  <a:gd name="connsiteX24" fmla="*/ 9 w 1353"/>
                  <a:gd name="connsiteY24" fmla="*/ 1103 h 1307"/>
                  <a:gd name="connsiteX25" fmla="*/ 333 w 1353"/>
                  <a:gd name="connsiteY25" fmla="*/ 720 h 1307"/>
                  <a:gd name="connsiteX26" fmla="*/ 354 w 1353"/>
                  <a:gd name="connsiteY26" fmla="*/ 721 h 1307"/>
                  <a:gd name="connsiteX27" fmla="*/ 245 w 1353"/>
                  <a:gd name="connsiteY27" fmla="*/ 475 h 1307"/>
                  <a:gd name="connsiteX28" fmla="*/ 352 w 1353"/>
                  <a:gd name="connsiteY28" fmla="*/ 597 h 1307"/>
                  <a:gd name="connsiteX29" fmla="*/ 452 w 1353"/>
                  <a:gd name="connsiteY29" fmla="*/ 695 h 1307"/>
                  <a:gd name="connsiteX30" fmla="*/ 435 w 1353"/>
                  <a:gd name="connsiteY30" fmla="*/ 577 h 1307"/>
                  <a:gd name="connsiteX31" fmla="*/ 524 w 1353"/>
                  <a:gd name="connsiteY31" fmla="*/ 570 h 1307"/>
                  <a:gd name="connsiteX32" fmla="*/ 550 w 1353"/>
                  <a:gd name="connsiteY32" fmla="*/ 625 h 1307"/>
                  <a:gd name="connsiteX33" fmla="*/ 623 w 1353"/>
                  <a:gd name="connsiteY33" fmla="*/ 670 h 1307"/>
                  <a:gd name="connsiteX0" fmla="*/ 623 w 1353"/>
                  <a:gd name="connsiteY0" fmla="*/ 670 h 1307"/>
                  <a:gd name="connsiteX1" fmla="*/ 666 w 1353"/>
                  <a:gd name="connsiteY1" fmla="*/ 596 h 1307"/>
                  <a:gd name="connsiteX2" fmla="*/ 551 w 1353"/>
                  <a:gd name="connsiteY2" fmla="*/ 500 h 1307"/>
                  <a:gd name="connsiteX3" fmla="*/ 472 w 1353"/>
                  <a:gd name="connsiteY3" fmla="*/ 370 h 1307"/>
                  <a:gd name="connsiteX4" fmla="*/ 447 w 1353"/>
                  <a:gd name="connsiteY4" fmla="*/ 321 h 1307"/>
                  <a:gd name="connsiteX5" fmla="*/ 481 w 1353"/>
                  <a:gd name="connsiteY5" fmla="*/ 262 h 1307"/>
                  <a:gd name="connsiteX6" fmla="*/ 562 w 1353"/>
                  <a:gd name="connsiteY6" fmla="*/ 338 h 1307"/>
                  <a:gd name="connsiteX7" fmla="*/ 805 w 1353"/>
                  <a:gd name="connsiteY7" fmla="*/ 647 h 1307"/>
                  <a:gd name="connsiteX8" fmla="*/ 825 w 1353"/>
                  <a:gd name="connsiteY8" fmla="*/ 542 h 1307"/>
                  <a:gd name="connsiteX9" fmla="*/ 678 w 1353"/>
                  <a:gd name="connsiteY9" fmla="*/ 414 h 1307"/>
                  <a:gd name="connsiteX10" fmla="*/ 704 w 1353"/>
                  <a:gd name="connsiteY10" fmla="*/ 304 h 1307"/>
                  <a:gd name="connsiteX11" fmla="*/ 799 w 1353"/>
                  <a:gd name="connsiteY11" fmla="*/ 270 h 1307"/>
                  <a:gd name="connsiteX12" fmla="*/ 754 w 1353"/>
                  <a:gd name="connsiteY12" fmla="*/ 178 h 1307"/>
                  <a:gd name="connsiteX13" fmla="*/ 764 w 1353"/>
                  <a:gd name="connsiteY13" fmla="*/ 122 h 1307"/>
                  <a:gd name="connsiteX14" fmla="*/ 822 w 1353"/>
                  <a:gd name="connsiteY14" fmla="*/ 148 h 1307"/>
                  <a:gd name="connsiteX15" fmla="*/ 949 w 1353"/>
                  <a:gd name="connsiteY15" fmla="*/ 365 h 1307"/>
                  <a:gd name="connsiteX16" fmla="*/ 1086 w 1353"/>
                  <a:gd name="connsiteY16" fmla="*/ 357 h 1307"/>
                  <a:gd name="connsiteX17" fmla="*/ 1085 w 1353"/>
                  <a:gd name="connsiteY17" fmla="*/ 206 h 1307"/>
                  <a:gd name="connsiteX18" fmla="*/ 1128 w 1353"/>
                  <a:gd name="connsiteY18" fmla="*/ 134 h 1307"/>
                  <a:gd name="connsiteX19" fmla="*/ 1092 w 1353"/>
                  <a:gd name="connsiteY19" fmla="*/ 132 h 1307"/>
                  <a:gd name="connsiteX20" fmla="*/ 1112 w 1353"/>
                  <a:gd name="connsiteY20" fmla="*/ 82 h 1307"/>
                  <a:gd name="connsiteX21" fmla="*/ 1232 w 1353"/>
                  <a:gd name="connsiteY21" fmla="*/ 183 h 1307"/>
                  <a:gd name="connsiteX22" fmla="*/ 1353 w 1353"/>
                  <a:gd name="connsiteY22" fmla="*/ 0 h 1307"/>
                  <a:gd name="connsiteX23" fmla="*/ 1059 w 1353"/>
                  <a:gd name="connsiteY23" fmla="*/ 1307 h 1307"/>
                  <a:gd name="connsiteX24" fmla="*/ 9 w 1353"/>
                  <a:gd name="connsiteY24" fmla="*/ 1103 h 1307"/>
                  <a:gd name="connsiteX25" fmla="*/ 333 w 1353"/>
                  <a:gd name="connsiteY25" fmla="*/ 720 h 1307"/>
                  <a:gd name="connsiteX26" fmla="*/ 354 w 1353"/>
                  <a:gd name="connsiteY26" fmla="*/ 721 h 1307"/>
                  <a:gd name="connsiteX27" fmla="*/ 340 w 1353"/>
                  <a:gd name="connsiteY27" fmla="*/ 766 h 1307"/>
                  <a:gd name="connsiteX28" fmla="*/ 245 w 1353"/>
                  <a:gd name="connsiteY28" fmla="*/ 475 h 1307"/>
                  <a:gd name="connsiteX29" fmla="*/ 352 w 1353"/>
                  <a:gd name="connsiteY29" fmla="*/ 597 h 1307"/>
                  <a:gd name="connsiteX30" fmla="*/ 452 w 1353"/>
                  <a:gd name="connsiteY30" fmla="*/ 695 h 1307"/>
                  <a:gd name="connsiteX31" fmla="*/ 435 w 1353"/>
                  <a:gd name="connsiteY31" fmla="*/ 577 h 1307"/>
                  <a:gd name="connsiteX32" fmla="*/ 524 w 1353"/>
                  <a:gd name="connsiteY32" fmla="*/ 570 h 1307"/>
                  <a:gd name="connsiteX33" fmla="*/ 550 w 1353"/>
                  <a:gd name="connsiteY33" fmla="*/ 625 h 1307"/>
                  <a:gd name="connsiteX34" fmla="*/ 623 w 1353"/>
                  <a:gd name="connsiteY34" fmla="*/ 670 h 1307"/>
                  <a:gd name="connsiteX0" fmla="*/ 623 w 1353"/>
                  <a:gd name="connsiteY0" fmla="*/ 670 h 1307"/>
                  <a:gd name="connsiteX1" fmla="*/ 666 w 1353"/>
                  <a:gd name="connsiteY1" fmla="*/ 596 h 1307"/>
                  <a:gd name="connsiteX2" fmla="*/ 551 w 1353"/>
                  <a:gd name="connsiteY2" fmla="*/ 500 h 1307"/>
                  <a:gd name="connsiteX3" fmla="*/ 472 w 1353"/>
                  <a:gd name="connsiteY3" fmla="*/ 370 h 1307"/>
                  <a:gd name="connsiteX4" fmla="*/ 447 w 1353"/>
                  <a:gd name="connsiteY4" fmla="*/ 321 h 1307"/>
                  <a:gd name="connsiteX5" fmla="*/ 481 w 1353"/>
                  <a:gd name="connsiteY5" fmla="*/ 262 h 1307"/>
                  <a:gd name="connsiteX6" fmla="*/ 562 w 1353"/>
                  <a:gd name="connsiteY6" fmla="*/ 338 h 1307"/>
                  <a:gd name="connsiteX7" fmla="*/ 805 w 1353"/>
                  <a:gd name="connsiteY7" fmla="*/ 647 h 1307"/>
                  <a:gd name="connsiteX8" fmla="*/ 825 w 1353"/>
                  <a:gd name="connsiteY8" fmla="*/ 542 h 1307"/>
                  <a:gd name="connsiteX9" fmla="*/ 678 w 1353"/>
                  <a:gd name="connsiteY9" fmla="*/ 414 h 1307"/>
                  <a:gd name="connsiteX10" fmla="*/ 704 w 1353"/>
                  <a:gd name="connsiteY10" fmla="*/ 304 h 1307"/>
                  <a:gd name="connsiteX11" fmla="*/ 799 w 1353"/>
                  <a:gd name="connsiteY11" fmla="*/ 270 h 1307"/>
                  <a:gd name="connsiteX12" fmla="*/ 754 w 1353"/>
                  <a:gd name="connsiteY12" fmla="*/ 178 h 1307"/>
                  <a:gd name="connsiteX13" fmla="*/ 764 w 1353"/>
                  <a:gd name="connsiteY13" fmla="*/ 122 h 1307"/>
                  <a:gd name="connsiteX14" fmla="*/ 822 w 1353"/>
                  <a:gd name="connsiteY14" fmla="*/ 148 h 1307"/>
                  <a:gd name="connsiteX15" fmla="*/ 949 w 1353"/>
                  <a:gd name="connsiteY15" fmla="*/ 365 h 1307"/>
                  <a:gd name="connsiteX16" fmla="*/ 1086 w 1353"/>
                  <a:gd name="connsiteY16" fmla="*/ 357 h 1307"/>
                  <a:gd name="connsiteX17" fmla="*/ 1085 w 1353"/>
                  <a:gd name="connsiteY17" fmla="*/ 206 h 1307"/>
                  <a:gd name="connsiteX18" fmla="*/ 1128 w 1353"/>
                  <a:gd name="connsiteY18" fmla="*/ 134 h 1307"/>
                  <a:gd name="connsiteX19" fmla="*/ 1092 w 1353"/>
                  <a:gd name="connsiteY19" fmla="*/ 132 h 1307"/>
                  <a:gd name="connsiteX20" fmla="*/ 1112 w 1353"/>
                  <a:gd name="connsiteY20" fmla="*/ 82 h 1307"/>
                  <a:gd name="connsiteX21" fmla="*/ 1232 w 1353"/>
                  <a:gd name="connsiteY21" fmla="*/ 183 h 1307"/>
                  <a:gd name="connsiteX22" fmla="*/ 1353 w 1353"/>
                  <a:gd name="connsiteY22" fmla="*/ 0 h 1307"/>
                  <a:gd name="connsiteX23" fmla="*/ 1059 w 1353"/>
                  <a:gd name="connsiteY23" fmla="*/ 1307 h 1307"/>
                  <a:gd name="connsiteX24" fmla="*/ 9 w 1353"/>
                  <a:gd name="connsiteY24" fmla="*/ 1103 h 1307"/>
                  <a:gd name="connsiteX25" fmla="*/ 333 w 1353"/>
                  <a:gd name="connsiteY25" fmla="*/ 720 h 1307"/>
                  <a:gd name="connsiteX26" fmla="*/ 354 w 1353"/>
                  <a:gd name="connsiteY26" fmla="*/ 721 h 1307"/>
                  <a:gd name="connsiteX27" fmla="*/ 245 w 1353"/>
                  <a:gd name="connsiteY27" fmla="*/ 475 h 1307"/>
                  <a:gd name="connsiteX28" fmla="*/ 352 w 1353"/>
                  <a:gd name="connsiteY28" fmla="*/ 597 h 1307"/>
                  <a:gd name="connsiteX29" fmla="*/ 452 w 1353"/>
                  <a:gd name="connsiteY29" fmla="*/ 695 h 1307"/>
                  <a:gd name="connsiteX30" fmla="*/ 435 w 1353"/>
                  <a:gd name="connsiteY30" fmla="*/ 577 h 1307"/>
                  <a:gd name="connsiteX31" fmla="*/ 524 w 1353"/>
                  <a:gd name="connsiteY31" fmla="*/ 570 h 1307"/>
                  <a:gd name="connsiteX32" fmla="*/ 550 w 1353"/>
                  <a:gd name="connsiteY32" fmla="*/ 625 h 1307"/>
                  <a:gd name="connsiteX33" fmla="*/ 623 w 1353"/>
                  <a:gd name="connsiteY33" fmla="*/ 670 h 1307"/>
                  <a:gd name="connsiteX0" fmla="*/ 742 w 1472"/>
                  <a:gd name="connsiteY0" fmla="*/ 670 h 1307"/>
                  <a:gd name="connsiteX1" fmla="*/ 785 w 1472"/>
                  <a:gd name="connsiteY1" fmla="*/ 596 h 1307"/>
                  <a:gd name="connsiteX2" fmla="*/ 670 w 1472"/>
                  <a:gd name="connsiteY2" fmla="*/ 500 h 1307"/>
                  <a:gd name="connsiteX3" fmla="*/ 591 w 1472"/>
                  <a:gd name="connsiteY3" fmla="*/ 370 h 1307"/>
                  <a:gd name="connsiteX4" fmla="*/ 566 w 1472"/>
                  <a:gd name="connsiteY4" fmla="*/ 321 h 1307"/>
                  <a:gd name="connsiteX5" fmla="*/ 600 w 1472"/>
                  <a:gd name="connsiteY5" fmla="*/ 262 h 1307"/>
                  <a:gd name="connsiteX6" fmla="*/ 681 w 1472"/>
                  <a:gd name="connsiteY6" fmla="*/ 338 h 1307"/>
                  <a:gd name="connsiteX7" fmla="*/ 924 w 1472"/>
                  <a:gd name="connsiteY7" fmla="*/ 647 h 1307"/>
                  <a:gd name="connsiteX8" fmla="*/ 944 w 1472"/>
                  <a:gd name="connsiteY8" fmla="*/ 542 h 1307"/>
                  <a:gd name="connsiteX9" fmla="*/ 797 w 1472"/>
                  <a:gd name="connsiteY9" fmla="*/ 414 h 1307"/>
                  <a:gd name="connsiteX10" fmla="*/ 823 w 1472"/>
                  <a:gd name="connsiteY10" fmla="*/ 304 h 1307"/>
                  <a:gd name="connsiteX11" fmla="*/ 918 w 1472"/>
                  <a:gd name="connsiteY11" fmla="*/ 270 h 1307"/>
                  <a:gd name="connsiteX12" fmla="*/ 873 w 1472"/>
                  <a:gd name="connsiteY12" fmla="*/ 178 h 1307"/>
                  <a:gd name="connsiteX13" fmla="*/ 883 w 1472"/>
                  <a:gd name="connsiteY13" fmla="*/ 122 h 1307"/>
                  <a:gd name="connsiteX14" fmla="*/ 941 w 1472"/>
                  <a:gd name="connsiteY14" fmla="*/ 148 h 1307"/>
                  <a:gd name="connsiteX15" fmla="*/ 1068 w 1472"/>
                  <a:gd name="connsiteY15" fmla="*/ 365 h 1307"/>
                  <a:gd name="connsiteX16" fmla="*/ 1205 w 1472"/>
                  <a:gd name="connsiteY16" fmla="*/ 357 h 1307"/>
                  <a:gd name="connsiteX17" fmla="*/ 1204 w 1472"/>
                  <a:gd name="connsiteY17" fmla="*/ 206 h 1307"/>
                  <a:gd name="connsiteX18" fmla="*/ 1247 w 1472"/>
                  <a:gd name="connsiteY18" fmla="*/ 134 h 1307"/>
                  <a:gd name="connsiteX19" fmla="*/ 1211 w 1472"/>
                  <a:gd name="connsiteY19" fmla="*/ 132 h 1307"/>
                  <a:gd name="connsiteX20" fmla="*/ 1231 w 1472"/>
                  <a:gd name="connsiteY20" fmla="*/ 82 h 1307"/>
                  <a:gd name="connsiteX21" fmla="*/ 1351 w 1472"/>
                  <a:gd name="connsiteY21" fmla="*/ 183 h 1307"/>
                  <a:gd name="connsiteX22" fmla="*/ 1472 w 1472"/>
                  <a:gd name="connsiteY22" fmla="*/ 0 h 1307"/>
                  <a:gd name="connsiteX23" fmla="*/ 1178 w 1472"/>
                  <a:gd name="connsiteY23" fmla="*/ 1307 h 1307"/>
                  <a:gd name="connsiteX24" fmla="*/ 128 w 1472"/>
                  <a:gd name="connsiteY24" fmla="*/ 1103 h 1307"/>
                  <a:gd name="connsiteX25" fmla="*/ 317 w 1472"/>
                  <a:gd name="connsiteY25" fmla="*/ 811 h 1307"/>
                  <a:gd name="connsiteX26" fmla="*/ 452 w 1472"/>
                  <a:gd name="connsiteY26" fmla="*/ 720 h 1307"/>
                  <a:gd name="connsiteX27" fmla="*/ 473 w 1472"/>
                  <a:gd name="connsiteY27" fmla="*/ 721 h 1307"/>
                  <a:gd name="connsiteX28" fmla="*/ 364 w 1472"/>
                  <a:gd name="connsiteY28" fmla="*/ 475 h 1307"/>
                  <a:gd name="connsiteX29" fmla="*/ 471 w 1472"/>
                  <a:gd name="connsiteY29" fmla="*/ 597 h 1307"/>
                  <a:gd name="connsiteX30" fmla="*/ 571 w 1472"/>
                  <a:gd name="connsiteY30" fmla="*/ 695 h 1307"/>
                  <a:gd name="connsiteX31" fmla="*/ 554 w 1472"/>
                  <a:gd name="connsiteY31" fmla="*/ 577 h 1307"/>
                  <a:gd name="connsiteX32" fmla="*/ 643 w 1472"/>
                  <a:gd name="connsiteY32" fmla="*/ 570 h 1307"/>
                  <a:gd name="connsiteX33" fmla="*/ 669 w 1472"/>
                  <a:gd name="connsiteY33" fmla="*/ 625 h 1307"/>
                  <a:gd name="connsiteX34" fmla="*/ 742 w 1472"/>
                  <a:gd name="connsiteY34" fmla="*/ 670 h 1307"/>
                  <a:gd name="connsiteX0" fmla="*/ 742 w 1472"/>
                  <a:gd name="connsiteY0" fmla="*/ 670 h 1307"/>
                  <a:gd name="connsiteX1" fmla="*/ 785 w 1472"/>
                  <a:gd name="connsiteY1" fmla="*/ 596 h 1307"/>
                  <a:gd name="connsiteX2" fmla="*/ 670 w 1472"/>
                  <a:gd name="connsiteY2" fmla="*/ 500 h 1307"/>
                  <a:gd name="connsiteX3" fmla="*/ 591 w 1472"/>
                  <a:gd name="connsiteY3" fmla="*/ 370 h 1307"/>
                  <a:gd name="connsiteX4" fmla="*/ 566 w 1472"/>
                  <a:gd name="connsiteY4" fmla="*/ 321 h 1307"/>
                  <a:gd name="connsiteX5" fmla="*/ 600 w 1472"/>
                  <a:gd name="connsiteY5" fmla="*/ 262 h 1307"/>
                  <a:gd name="connsiteX6" fmla="*/ 681 w 1472"/>
                  <a:gd name="connsiteY6" fmla="*/ 338 h 1307"/>
                  <a:gd name="connsiteX7" fmla="*/ 924 w 1472"/>
                  <a:gd name="connsiteY7" fmla="*/ 647 h 1307"/>
                  <a:gd name="connsiteX8" fmla="*/ 944 w 1472"/>
                  <a:gd name="connsiteY8" fmla="*/ 542 h 1307"/>
                  <a:gd name="connsiteX9" fmla="*/ 797 w 1472"/>
                  <a:gd name="connsiteY9" fmla="*/ 414 h 1307"/>
                  <a:gd name="connsiteX10" fmla="*/ 823 w 1472"/>
                  <a:gd name="connsiteY10" fmla="*/ 304 h 1307"/>
                  <a:gd name="connsiteX11" fmla="*/ 918 w 1472"/>
                  <a:gd name="connsiteY11" fmla="*/ 270 h 1307"/>
                  <a:gd name="connsiteX12" fmla="*/ 873 w 1472"/>
                  <a:gd name="connsiteY12" fmla="*/ 178 h 1307"/>
                  <a:gd name="connsiteX13" fmla="*/ 883 w 1472"/>
                  <a:gd name="connsiteY13" fmla="*/ 122 h 1307"/>
                  <a:gd name="connsiteX14" fmla="*/ 941 w 1472"/>
                  <a:gd name="connsiteY14" fmla="*/ 148 h 1307"/>
                  <a:gd name="connsiteX15" fmla="*/ 1068 w 1472"/>
                  <a:gd name="connsiteY15" fmla="*/ 365 h 1307"/>
                  <a:gd name="connsiteX16" fmla="*/ 1205 w 1472"/>
                  <a:gd name="connsiteY16" fmla="*/ 357 h 1307"/>
                  <a:gd name="connsiteX17" fmla="*/ 1204 w 1472"/>
                  <a:gd name="connsiteY17" fmla="*/ 206 h 1307"/>
                  <a:gd name="connsiteX18" fmla="*/ 1247 w 1472"/>
                  <a:gd name="connsiteY18" fmla="*/ 134 h 1307"/>
                  <a:gd name="connsiteX19" fmla="*/ 1211 w 1472"/>
                  <a:gd name="connsiteY19" fmla="*/ 132 h 1307"/>
                  <a:gd name="connsiteX20" fmla="*/ 1231 w 1472"/>
                  <a:gd name="connsiteY20" fmla="*/ 82 h 1307"/>
                  <a:gd name="connsiteX21" fmla="*/ 1351 w 1472"/>
                  <a:gd name="connsiteY21" fmla="*/ 183 h 1307"/>
                  <a:gd name="connsiteX22" fmla="*/ 1472 w 1472"/>
                  <a:gd name="connsiteY22" fmla="*/ 0 h 1307"/>
                  <a:gd name="connsiteX23" fmla="*/ 1178 w 1472"/>
                  <a:gd name="connsiteY23" fmla="*/ 1307 h 1307"/>
                  <a:gd name="connsiteX24" fmla="*/ 128 w 1472"/>
                  <a:gd name="connsiteY24" fmla="*/ 1103 h 1307"/>
                  <a:gd name="connsiteX25" fmla="*/ 317 w 1472"/>
                  <a:gd name="connsiteY25" fmla="*/ 811 h 1307"/>
                  <a:gd name="connsiteX26" fmla="*/ 452 w 1472"/>
                  <a:gd name="connsiteY26" fmla="*/ 720 h 1307"/>
                  <a:gd name="connsiteX27" fmla="*/ 473 w 1472"/>
                  <a:gd name="connsiteY27" fmla="*/ 721 h 1307"/>
                  <a:gd name="connsiteX28" fmla="*/ 364 w 1472"/>
                  <a:gd name="connsiteY28" fmla="*/ 475 h 1307"/>
                  <a:gd name="connsiteX29" fmla="*/ 471 w 1472"/>
                  <a:gd name="connsiteY29" fmla="*/ 597 h 1307"/>
                  <a:gd name="connsiteX30" fmla="*/ 571 w 1472"/>
                  <a:gd name="connsiteY30" fmla="*/ 695 h 1307"/>
                  <a:gd name="connsiteX31" fmla="*/ 554 w 1472"/>
                  <a:gd name="connsiteY31" fmla="*/ 577 h 1307"/>
                  <a:gd name="connsiteX32" fmla="*/ 643 w 1472"/>
                  <a:gd name="connsiteY32" fmla="*/ 570 h 1307"/>
                  <a:gd name="connsiteX33" fmla="*/ 669 w 1472"/>
                  <a:gd name="connsiteY33" fmla="*/ 625 h 1307"/>
                  <a:gd name="connsiteX34" fmla="*/ 742 w 1472"/>
                  <a:gd name="connsiteY34" fmla="*/ 670 h 1307"/>
                  <a:gd name="connsiteX0" fmla="*/ 766 w 1496"/>
                  <a:gd name="connsiteY0" fmla="*/ 670 h 1307"/>
                  <a:gd name="connsiteX1" fmla="*/ 809 w 1496"/>
                  <a:gd name="connsiteY1" fmla="*/ 596 h 1307"/>
                  <a:gd name="connsiteX2" fmla="*/ 694 w 1496"/>
                  <a:gd name="connsiteY2" fmla="*/ 500 h 1307"/>
                  <a:gd name="connsiteX3" fmla="*/ 615 w 1496"/>
                  <a:gd name="connsiteY3" fmla="*/ 370 h 1307"/>
                  <a:gd name="connsiteX4" fmla="*/ 590 w 1496"/>
                  <a:gd name="connsiteY4" fmla="*/ 321 h 1307"/>
                  <a:gd name="connsiteX5" fmla="*/ 624 w 1496"/>
                  <a:gd name="connsiteY5" fmla="*/ 262 h 1307"/>
                  <a:gd name="connsiteX6" fmla="*/ 705 w 1496"/>
                  <a:gd name="connsiteY6" fmla="*/ 338 h 1307"/>
                  <a:gd name="connsiteX7" fmla="*/ 948 w 1496"/>
                  <a:gd name="connsiteY7" fmla="*/ 647 h 1307"/>
                  <a:gd name="connsiteX8" fmla="*/ 968 w 1496"/>
                  <a:gd name="connsiteY8" fmla="*/ 542 h 1307"/>
                  <a:gd name="connsiteX9" fmla="*/ 821 w 1496"/>
                  <a:gd name="connsiteY9" fmla="*/ 414 h 1307"/>
                  <a:gd name="connsiteX10" fmla="*/ 847 w 1496"/>
                  <a:gd name="connsiteY10" fmla="*/ 304 h 1307"/>
                  <a:gd name="connsiteX11" fmla="*/ 942 w 1496"/>
                  <a:gd name="connsiteY11" fmla="*/ 270 h 1307"/>
                  <a:gd name="connsiteX12" fmla="*/ 897 w 1496"/>
                  <a:gd name="connsiteY12" fmla="*/ 178 h 1307"/>
                  <a:gd name="connsiteX13" fmla="*/ 907 w 1496"/>
                  <a:gd name="connsiteY13" fmla="*/ 122 h 1307"/>
                  <a:gd name="connsiteX14" fmla="*/ 965 w 1496"/>
                  <a:gd name="connsiteY14" fmla="*/ 148 h 1307"/>
                  <a:gd name="connsiteX15" fmla="*/ 1092 w 1496"/>
                  <a:gd name="connsiteY15" fmla="*/ 365 h 1307"/>
                  <a:gd name="connsiteX16" fmla="*/ 1229 w 1496"/>
                  <a:gd name="connsiteY16" fmla="*/ 357 h 1307"/>
                  <a:gd name="connsiteX17" fmla="*/ 1228 w 1496"/>
                  <a:gd name="connsiteY17" fmla="*/ 206 h 1307"/>
                  <a:gd name="connsiteX18" fmla="*/ 1271 w 1496"/>
                  <a:gd name="connsiteY18" fmla="*/ 134 h 1307"/>
                  <a:gd name="connsiteX19" fmla="*/ 1235 w 1496"/>
                  <a:gd name="connsiteY19" fmla="*/ 132 h 1307"/>
                  <a:gd name="connsiteX20" fmla="*/ 1255 w 1496"/>
                  <a:gd name="connsiteY20" fmla="*/ 82 h 1307"/>
                  <a:gd name="connsiteX21" fmla="*/ 1375 w 1496"/>
                  <a:gd name="connsiteY21" fmla="*/ 183 h 1307"/>
                  <a:gd name="connsiteX22" fmla="*/ 1496 w 1496"/>
                  <a:gd name="connsiteY22" fmla="*/ 0 h 1307"/>
                  <a:gd name="connsiteX23" fmla="*/ 1202 w 1496"/>
                  <a:gd name="connsiteY23" fmla="*/ 1307 h 1307"/>
                  <a:gd name="connsiteX24" fmla="*/ 152 w 1496"/>
                  <a:gd name="connsiteY24" fmla="*/ 1103 h 1307"/>
                  <a:gd name="connsiteX25" fmla="*/ 411 w 1496"/>
                  <a:gd name="connsiteY25" fmla="*/ 825 h 1307"/>
                  <a:gd name="connsiteX26" fmla="*/ 341 w 1496"/>
                  <a:gd name="connsiteY26" fmla="*/ 811 h 1307"/>
                  <a:gd name="connsiteX27" fmla="*/ 476 w 1496"/>
                  <a:gd name="connsiteY27" fmla="*/ 720 h 1307"/>
                  <a:gd name="connsiteX28" fmla="*/ 497 w 1496"/>
                  <a:gd name="connsiteY28" fmla="*/ 721 h 1307"/>
                  <a:gd name="connsiteX29" fmla="*/ 388 w 1496"/>
                  <a:gd name="connsiteY29" fmla="*/ 475 h 1307"/>
                  <a:gd name="connsiteX30" fmla="*/ 495 w 1496"/>
                  <a:gd name="connsiteY30" fmla="*/ 597 h 1307"/>
                  <a:gd name="connsiteX31" fmla="*/ 595 w 1496"/>
                  <a:gd name="connsiteY31" fmla="*/ 695 h 1307"/>
                  <a:gd name="connsiteX32" fmla="*/ 578 w 1496"/>
                  <a:gd name="connsiteY32" fmla="*/ 577 h 1307"/>
                  <a:gd name="connsiteX33" fmla="*/ 667 w 1496"/>
                  <a:gd name="connsiteY33" fmla="*/ 570 h 1307"/>
                  <a:gd name="connsiteX34" fmla="*/ 693 w 1496"/>
                  <a:gd name="connsiteY34" fmla="*/ 625 h 1307"/>
                  <a:gd name="connsiteX35" fmla="*/ 766 w 1496"/>
                  <a:gd name="connsiteY35" fmla="*/ 670 h 1307"/>
                  <a:gd name="connsiteX0" fmla="*/ 766 w 1496"/>
                  <a:gd name="connsiteY0" fmla="*/ 670 h 1307"/>
                  <a:gd name="connsiteX1" fmla="*/ 809 w 1496"/>
                  <a:gd name="connsiteY1" fmla="*/ 596 h 1307"/>
                  <a:gd name="connsiteX2" fmla="*/ 694 w 1496"/>
                  <a:gd name="connsiteY2" fmla="*/ 500 h 1307"/>
                  <a:gd name="connsiteX3" fmla="*/ 615 w 1496"/>
                  <a:gd name="connsiteY3" fmla="*/ 370 h 1307"/>
                  <a:gd name="connsiteX4" fmla="*/ 590 w 1496"/>
                  <a:gd name="connsiteY4" fmla="*/ 321 h 1307"/>
                  <a:gd name="connsiteX5" fmla="*/ 624 w 1496"/>
                  <a:gd name="connsiteY5" fmla="*/ 262 h 1307"/>
                  <a:gd name="connsiteX6" fmla="*/ 705 w 1496"/>
                  <a:gd name="connsiteY6" fmla="*/ 338 h 1307"/>
                  <a:gd name="connsiteX7" fmla="*/ 948 w 1496"/>
                  <a:gd name="connsiteY7" fmla="*/ 647 h 1307"/>
                  <a:gd name="connsiteX8" fmla="*/ 968 w 1496"/>
                  <a:gd name="connsiteY8" fmla="*/ 542 h 1307"/>
                  <a:gd name="connsiteX9" fmla="*/ 821 w 1496"/>
                  <a:gd name="connsiteY9" fmla="*/ 414 h 1307"/>
                  <a:gd name="connsiteX10" fmla="*/ 847 w 1496"/>
                  <a:gd name="connsiteY10" fmla="*/ 304 h 1307"/>
                  <a:gd name="connsiteX11" fmla="*/ 942 w 1496"/>
                  <a:gd name="connsiteY11" fmla="*/ 270 h 1307"/>
                  <a:gd name="connsiteX12" fmla="*/ 897 w 1496"/>
                  <a:gd name="connsiteY12" fmla="*/ 178 h 1307"/>
                  <a:gd name="connsiteX13" fmla="*/ 907 w 1496"/>
                  <a:gd name="connsiteY13" fmla="*/ 122 h 1307"/>
                  <a:gd name="connsiteX14" fmla="*/ 965 w 1496"/>
                  <a:gd name="connsiteY14" fmla="*/ 148 h 1307"/>
                  <a:gd name="connsiteX15" fmla="*/ 1092 w 1496"/>
                  <a:gd name="connsiteY15" fmla="*/ 365 h 1307"/>
                  <a:gd name="connsiteX16" fmla="*/ 1229 w 1496"/>
                  <a:gd name="connsiteY16" fmla="*/ 357 h 1307"/>
                  <a:gd name="connsiteX17" fmla="*/ 1228 w 1496"/>
                  <a:gd name="connsiteY17" fmla="*/ 206 h 1307"/>
                  <a:gd name="connsiteX18" fmla="*/ 1271 w 1496"/>
                  <a:gd name="connsiteY18" fmla="*/ 134 h 1307"/>
                  <a:gd name="connsiteX19" fmla="*/ 1235 w 1496"/>
                  <a:gd name="connsiteY19" fmla="*/ 132 h 1307"/>
                  <a:gd name="connsiteX20" fmla="*/ 1255 w 1496"/>
                  <a:gd name="connsiteY20" fmla="*/ 82 h 1307"/>
                  <a:gd name="connsiteX21" fmla="*/ 1375 w 1496"/>
                  <a:gd name="connsiteY21" fmla="*/ 183 h 1307"/>
                  <a:gd name="connsiteX22" fmla="*/ 1496 w 1496"/>
                  <a:gd name="connsiteY22" fmla="*/ 0 h 1307"/>
                  <a:gd name="connsiteX23" fmla="*/ 1202 w 1496"/>
                  <a:gd name="connsiteY23" fmla="*/ 1307 h 1307"/>
                  <a:gd name="connsiteX24" fmla="*/ 152 w 1496"/>
                  <a:gd name="connsiteY24" fmla="*/ 1103 h 1307"/>
                  <a:gd name="connsiteX25" fmla="*/ 411 w 1496"/>
                  <a:gd name="connsiteY25" fmla="*/ 825 h 1307"/>
                  <a:gd name="connsiteX26" fmla="*/ 341 w 1496"/>
                  <a:gd name="connsiteY26" fmla="*/ 811 h 1307"/>
                  <a:gd name="connsiteX27" fmla="*/ 476 w 1496"/>
                  <a:gd name="connsiteY27" fmla="*/ 720 h 1307"/>
                  <a:gd name="connsiteX28" fmla="*/ 497 w 1496"/>
                  <a:gd name="connsiteY28" fmla="*/ 721 h 1307"/>
                  <a:gd name="connsiteX29" fmla="*/ 388 w 1496"/>
                  <a:gd name="connsiteY29" fmla="*/ 475 h 1307"/>
                  <a:gd name="connsiteX30" fmla="*/ 495 w 1496"/>
                  <a:gd name="connsiteY30" fmla="*/ 597 h 1307"/>
                  <a:gd name="connsiteX31" fmla="*/ 595 w 1496"/>
                  <a:gd name="connsiteY31" fmla="*/ 695 h 1307"/>
                  <a:gd name="connsiteX32" fmla="*/ 578 w 1496"/>
                  <a:gd name="connsiteY32" fmla="*/ 577 h 1307"/>
                  <a:gd name="connsiteX33" fmla="*/ 667 w 1496"/>
                  <a:gd name="connsiteY33" fmla="*/ 570 h 1307"/>
                  <a:gd name="connsiteX34" fmla="*/ 693 w 1496"/>
                  <a:gd name="connsiteY34" fmla="*/ 625 h 1307"/>
                  <a:gd name="connsiteX35" fmla="*/ 766 w 1496"/>
                  <a:gd name="connsiteY35" fmla="*/ 670 h 1307"/>
                  <a:gd name="connsiteX0" fmla="*/ 766 w 1496"/>
                  <a:gd name="connsiteY0" fmla="*/ 670 h 1307"/>
                  <a:gd name="connsiteX1" fmla="*/ 809 w 1496"/>
                  <a:gd name="connsiteY1" fmla="*/ 596 h 1307"/>
                  <a:gd name="connsiteX2" fmla="*/ 694 w 1496"/>
                  <a:gd name="connsiteY2" fmla="*/ 500 h 1307"/>
                  <a:gd name="connsiteX3" fmla="*/ 615 w 1496"/>
                  <a:gd name="connsiteY3" fmla="*/ 370 h 1307"/>
                  <a:gd name="connsiteX4" fmla="*/ 590 w 1496"/>
                  <a:gd name="connsiteY4" fmla="*/ 321 h 1307"/>
                  <a:gd name="connsiteX5" fmla="*/ 624 w 1496"/>
                  <a:gd name="connsiteY5" fmla="*/ 262 h 1307"/>
                  <a:gd name="connsiteX6" fmla="*/ 705 w 1496"/>
                  <a:gd name="connsiteY6" fmla="*/ 338 h 1307"/>
                  <a:gd name="connsiteX7" fmla="*/ 948 w 1496"/>
                  <a:gd name="connsiteY7" fmla="*/ 647 h 1307"/>
                  <a:gd name="connsiteX8" fmla="*/ 968 w 1496"/>
                  <a:gd name="connsiteY8" fmla="*/ 542 h 1307"/>
                  <a:gd name="connsiteX9" fmla="*/ 821 w 1496"/>
                  <a:gd name="connsiteY9" fmla="*/ 414 h 1307"/>
                  <a:gd name="connsiteX10" fmla="*/ 847 w 1496"/>
                  <a:gd name="connsiteY10" fmla="*/ 304 h 1307"/>
                  <a:gd name="connsiteX11" fmla="*/ 942 w 1496"/>
                  <a:gd name="connsiteY11" fmla="*/ 270 h 1307"/>
                  <a:gd name="connsiteX12" fmla="*/ 897 w 1496"/>
                  <a:gd name="connsiteY12" fmla="*/ 178 h 1307"/>
                  <a:gd name="connsiteX13" fmla="*/ 907 w 1496"/>
                  <a:gd name="connsiteY13" fmla="*/ 122 h 1307"/>
                  <a:gd name="connsiteX14" fmla="*/ 965 w 1496"/>
                  <a:gd name="connsiteY14" fmla="*/ 148 h 1307"/>
                  <a:gd name="connsiteX15" fmla="*/ 1092 w 1496"/>
                  <a:gd name="connsiteY15" fmla="*/ 365 h 1307"/>
                  <a:gd name="connsiteX16" fmla="*/ 1229 w 1496"/>
                  <a:gd name="connsiteY16" fmla="*/ 357 h 1307"/>
                  <a:gd name="connsiteX17" fmla="*/ 1228 w 1496"/>
                  <a:gd name="connsiteY17" fmla="*/ 206 h 1307"/>
                  <a:gd name="connsiteX18" fmla="*/ 1271 w 1496"/>
                  <a:gd name="connsiteY18" fmla="*/ 134 h 1307"/>
                  <a:gd name="connsiteX19" fmla="*/ 1235 w 1496"/>
                  <a:gd name="connsiteY19" fmla="*/ 132 h 1307"/>
                  <a:gd name="connsiteX20" fmla="*/ 1255 w 1496"/>
                  <a:gd name="connsiteY20" fmla="*/ 82 h 1307"/>
                  <a:gd name="connsiteX21" fmla="*/ 1375 w 1496"/>
                  <a:gd name="connsiteY21" fmla="*/ 183 h 1307"/>
                  <a:gd name="connsiteX22" fmla="*/ 1496 w 1496"/>
                  <a:gd name="connsiteY22" fmla="*/ 0 h 1307"/>
                  <a:gd name="connsiteX23" fmla="*/ 1202 w 1496"/>
                  <a:gd name="connsiteY23" fmla="*/ 1307 h 1307"/>
                  <a:gd name="connsiteX24" fmla="*/ 152 w 1496"/>
                  <a:gd name="connsiteY24" fmla="*/ 1103 h 1307"/>
                  <a:gd name="connsiteX25" fmla="*/ 411 w 1496"/>
                  <a:gd name="connsiteY25" fmla="*/ 825 h 1307"/>
                  <a:gd name="connsiteX26" fmla="*/ 341 w 1496"/>
                  <a:gd name="connsiteY26" fmla="*/ 811 h 1307"/>
                  <a:gd name="connsiteX27" fmla="*/ 476 w 1496"/>
                  <a:gd name="connsiteY27" fmla="*/ 720 h 1307"/>
                  <a:gd name="connsiteX28" fmla="*/ 497 w 1496"/>
                  <a:gd name="connsiteY28" fmla="*/ 721 h 1307"/>
                  <a:gd name="connsiteX29" fmla="*/ 388 w 1496"/>
                  <a:gd name="connsiteY29" fmla="*/ 475 h 1307"/>
                  <a:gd name="connsiteX30" fmla="*/ 495 w 1496"/>
                  <a:gd name="connsiteY30" fmla="*/ 597 h 1307"/>
                  <a:gd name="connsiteX31" fmla="*/ 595 w 1496"/>
                  <a:gd name="connsiteY31" fmla="*/ 695 h 1307"/>
                  <a:gd name="connsiteX32" fmla="*/ 578 w 1496"/>
                  <a:gd name="connsiteY32" fmla="*/ 577 h 1307"/>
                  <a:gd name="connsiteX33" fmla="*/ 667 w 1496"/>
                  <a:gd name="connsiteY33" fmla="*/ 570 h 1307"/>
                  <a:gd name="connsiteX34" fmla="*/ 693 w 1496"/>
                  <a:gd name="connsiteY34" fmla="*/ 625 h 1307"/>
                  <a:gd name="connsiteX35" fmla="*/ 766 w 1496"/>
                  <a:gd name="connsiteY35" fmla="*/ 670 h 1307"/>
                  <a:gd name="connsiteX0" fmla="*/ 766 w 1496"/>
                  <a:gd name="connsiteY0" fmla="*/ 670 h 1307"/>
                  <a:gd name="connsiteX1" fmla="*/ 809 w 1496"/>
                  <a:gd name="connsiteY1" fmla="*/ 596 h 1307"/>
                  <a:gd name="connsiteX2" fmla="*/ 694 w 1496"/>
                  <a:gd name="connsiteY2" fmla="*/ 500 h 1307"/>
                  <a:gd name="connsiteX3" fmla="*/ 615 w 1496"/>
                  <a:gd name="connsiteY3" fmla="*/ 370 h 1307"/>
                  <a:gd name="connsiteX4" fmla="*/ 590 w 1496"/>
                  <a:gd name="connsiteY4" fmla="*/ 321 h 1307"/>
                  <a:gd name="connsiteX5" fmla="*/ 624 w 1496"/>
                  <a:gd name="connsiteY5" fmla="*/ 262 h 1307"/>
                  <a:gd name="connsiteX6" fmla="*/ 705 w 1496"/>
                  <a:gd name="connsiteY6" fmla="*/ 338 h 1307"/>
                  <a:gd name="connsiteX7" fmla="*/ 948 w 1496"/>
                  <a:gd name="connsiteY7" fmla="*/ 647 h 1307"/>
                  <a:gd name="connsiteX8" fmla="*/ 968 w 1496"/>
                  <a:gd name="connsiteY8" fmla="*/ 542 h 1307"/>
                  <a:gd name="connsiteX9" fmla="*/ 821 w 1496"/>
                  <a:gd name="connsiteY9" fmla="*/ 414 h 1307"/>
                  <a:gd name="connsiteX10" fmla="*/ 847 w 1496"/>
                  <a:gd name="connsiteY10" fmla="*/ 304 h 1307"/>
                  <a:gd name="connsiteX11" fmla="*/ 942 w 1496"/>
                  <a:gd name="connsiteY11" fmla="*/ 270 h 1307"/>
                  <a:gd name="connsiteX12" fmla="*/ 897 w 1496"/>
                  <a:gd name="connsiteY12" fmla="*/ 178 h 1307"/>
                  <a:gd name="connsiteX13" fmla="*/ 907 w 1496"/>
                  <a:gd name="connsiteY13" fmla="*/ 122 h 1307"/>
                  <a:gd name="connsiteX14" fmla="*/ 965 w 1496"/>
                  <a:gd name="connsiteY14" fmla="*/ 148 h 1307"/>
                  <a:gd name="connsiteX15" fmla="*/ 1092 w 1496"/>
                  <a:gd name="connsiteY15" fmla="*/ 365 h 1307"/>
                  <a:gd name="connsiteX16" fmla="*/ 1229 w 1496"/>
                  <a:gd name="connsiteY16" fmla="*/ 357 h 1307"/>
                  <a:gd name="connsiteX17" fmla="*/ 1228 w 1496"/>
                  <a:gd name="connsiteY17" fmla="*/ 206 h 1307"/>
                  <a:gd name="connsiteX18" fmla="*/ 1271 w 1496"/>
                  <a:gd name="connsiteY18" fmla="*/ 134 h 1307"/>
                  <a:gd name="connsiteX19" fmla="*/ 1235 w 1496"/>
                  <a:gd name="connsiteY19" fmla="*/ 132 h 1307"/>
                  <a:gd name="connsiteX20" fmla="*/ 1255 w 1496"/>
                  <a:gd name="connsiteY20" fmla="*/ 82 h 1307"/>
                  <a:gd name="connsiteX21" fmla="*/ 1375 w 1496"/>
                  <a:gd name="connsiteY21" fmla="*/ 183 h 1307"/>
                  <a:gd name="connsiteX22" fmla="*/ 1496 w 1496"/>
                  <a:gd name="connsiteY22" fmla="*/ 0 h 1307"/>
                  <a:gd name="connsiteX23" fmla="*/ 1202 w 1496"/>
                  <a:gd name="connsiteY23" fmla="*/ 1307 h 1307"/>
                  <a:gd name="connsiteX24" fmla="*/ 152 w 1496"/>
                  <a:gd name="connsiteY24" fmla="*/ 1103 h 1307"/>
                  <a:gd name="connsiteX25" fmla="*/ 411 w 1496"/>
                  <a:gd name="connsiteY25" fmla="*/ 825 h 1307"/>
                  <a:gd name="connsiteX26" fmla="*/ 341 w 1496"/>
                  <a:gd name="connsiteY26" fmla="*/ 811 h 1307"/>
                  <a:gd name="connsiteX27" fmla="*/ 476 w 1496"/>
                  <a:gd name="connsiteY27" fmla="*/ 720 h 1307"/>
                  <a:gd name="connsiteX28" fmla="*/ 497 w 1496"/>
                  <a:gd name="connsiteY28" fmla="*/ 721 h 1307"/>
                  <a:gd name="connsiteX29" fmla="*/ 388 w 1496"/>
                  <a:gd name="connsiteY29" fmla="*/ 475 h 1307"/>
                  <a:gd name="connsiteX30" fmla="*/ 495 w 1496"/>
                  <a:gd name="connsiteY30" fmla="*/ 597 h 1307"/>
                  <a:gd name="connsiteX31" fmla="*/ 595 w 1496"/>
                  <a:gd name="connsiteY31" fmla="*/ 695 h 1307"/>
                  <a:gd name="connsiteX32" fmla="*/ 578 w 1496"/>
                  <a:gd name="connsiteY32" fmla="*/ 577 h 1307"/>
                  <a:gd name="connsiteX33" fmla="*/ 667 w 1496"/>
                  <a:gd name="connsiteY33" fmla="*/ 570 h 1307"/>
                  <a:gd name="connsiteX34" fmla="*/ 693 w 1496"/>
                  <a:gd name="connsiteY34" fmla="*/ 625 h 1307"/>
                  <a:gd name="connsiteX35" fmla="*/ 766 w 1496"/>
                  <a:gd name="connsiteY35" fmla="*/ 670 h 1307"/>
                  <a:gd name="connsiteX0" fmla="*/ 766 w 1496"/>
                  <a:gd name="connsiteY0" fmla="*/ 670 h 1307"/>
                  <a:gd name="connsiteX1" fmla="*/ 809 w 1496"/>
                  <a:gd name="connsiteY1" fmla="*/ 596 h 1307"/>
                  <a:gd name="connsiteX2" fmla="*/ 694 w 1496"/>
                  <a:gd name="connsiteY2" fmla="*/ 500 h 1307"/>
                  <a:gd name="connsiteX3" fmla="*/ 615 w 1496"/>
                  <a:gd name="connsiteY3" fmla="*/ 370 h 1307"/>
                  <a:gd name="connsiteX4" fmla="*/ 590 w 1496"/>
                  <a:gd name="connsiteY4" fmla="*/ 321 h 1307"/>
                  <a:gd name="connsiteX5" fmla="*/ 624 w 1496"/>
                  <a:gd name="connsiteY5" fmla="*/ 262 h 1307"/>
                  <a:gd name="connsiteX6" fmla="*/ 705 w 1496"/>
                  <a:gd name="connsiteY6" fmla="*/ 338 h 1307"/>
                  <a:gd name="connsiteX7" fmla="*/ 948 w 1496"/>
                  <a:gd name="connsiteY7" fmla="*/ 647 h 1307"/>
                  <a:gd name="connsiteX8" fmla="*/ 968 w 1496"/>
                  <a:gd name="connsiteY8" fmla="*/ 542 h 1307"/>
                  <a:gd name="connsiteX9" fmla="*/ 821 w 1496"/>
                  <a:gd name="connsiteY9" fmla="*/ 414 h 1307"/>
                  <a:gd name="connsiteX10" fmla="*/ 847 w 1496"/>
                  <a:gd name="connsiteY10" fmla="*/ 304 h 1307"/>
                  <a:gd name="connsiteX11" fmla="*/ 942 w 1496"/>
                  <a:gd name="connsiteY11" fmla="*/ 270 h 1307"/>
                  <a:gd name="connsiteX12" fmla="*/ 897 w 1496"/>
                  <a:gd name="connsiteY12" fmla="*/ 178 h 1307"/>
                  <a:gd name="connsiteX13" fmla="*/ 907 w 1496"/>
                  <a:gd name="connsiteY13" fmla="*/ 122 h 1307"/>
                  <a:gd name="connsiteX14" fmla="*/ 965 w 1496"/>
                  <a:gd name="connsiteY14" fmla="*/ 148 h 1307"/>
                  <a:gd name="connsiteX15" fmla="*/ 1092 w 1496"/>
                  <a:gd name="connsiteY15" fmla="*/ 365 h 1307"/>
                  <a:gd name="connsiteX16" fmla="*/ 1229 w 1496"/>
                  <a:gd name="connsiteY16" fmla="*/ 357 h 1307"/>
                  <a:gd name="connsiteX17" fmla="*/ 1228 w 1496"/>
                  <a:gd name="connsiteY17" fmla="*/ 206 h 1307"/>
                  <a:gd name="connsiteX18" fmla="*/ 1271 w 1496"/>
                  <a:gd name="connsiteY18" fmla="*/ 134 h 1307"/>
                  <a:gd name="connsiteX19" fmla="*/ 1235 w 1496"/>
                  <a:gd name="connsiteY19" fmla="*/ 132 h 1307"/>
                  <a:gd name="connsiteX20" fmla="*/ 1255 w 1496"/>
                  <a:gd name="connsiteY20" fmla="*/ 82 h 1307"/>
                  <a:gd name="connsiteX21" fmla="*/ 1375 w 1496"/>
                  <a:gd name="connsiteY21" fmla="*/ 183 h 1307"/>
                  <a:gd name="connsiteX22" fmla="*/ 1496 w 1496"/>
                  <a:gd name="connsiteY22" fmla="*/ 0 h 1307"/>
                  <a:gd name="connsiteX23" fmla="*/ 1202 w 1496"/>
                  <a:gd name="connsiteY23" fmla="*/ 1307 h 1307"/>
                  <a:gd name="connsiteX24" fmla="*/ 152 w 1496"/>
                  <a:gd name="connsiteY24" fmla="*/ 1103 h 1307"/>
                  <a:gd name="connsiteX25" fmla="*/ 411 w 1496"/>
                  <a:gd name="connsiteY25" fmla="*/ 825 h 1307"/>
                  <a:gd name="connsiteX26" fmla="*/ 341 w 1496"/>
                  <a:gd name="connsiteY26" fmla="*/ 811 h 1307"/>
                  <a:gd name="connsiteX27" fmla="*/ 476 w 1496"/>
                  <a:gd name="connsiteY27" fmla="*/ 720 h 1307"/>
                  <a:gd name="connsiteX28" fmla="*/ 497 w 1496"/>
                  <a:gd name="connsiteY28" fmla="*/ 721 h 1307"/>
                  <a:gd name="connsiteX29" fmla="*/ 388 w 1496"/>
                  <a:gd name="connsiteY29" fmla="*/ 475 h 1307"/>
                  <a:gd name="connsiteX30" fmla="*/ 495 w 1496"/>
                  <a:gd name="connsiteY30" fmla="*/ 597 h 1307"/>
                  <a:gd name="connsiteX31" fmla="*/ 595 w 1496"/>
                  <a:gd name="connsiteY31" fmla="*/ 695 h 1307"/>
                  <a:gd name="connsiteX32" fmla="*/ 578 w 1496"/>
                  <a:gd name="connsiteY32" fmla="*/ 577 h 1307"/>
                  <a:gd name="connsiteX33" fmla="*/ 667 w 1496"/>
                  <a:gd name="connsiteY33" fmla="*/ 570 h 1307"/>
                  <a:gd name="connsiteX34" fmla="*/ 693 w 1496"/>
                  <a:gd name="connsiteY34" fmla="*/ 625 h 1307"/>
                  <a:gd name="connsiteX35" fmla="*/ 766 w 1496"/>
                  <a:gd name="connsiteY35" fmla="*/ 670 h 1307"/>
                  <a:gd name="connsiteX0" fmla="*/ 766 w 1496"/>
                  <a:gd name="connsiteY0" fmla="*/ 670 h 1307"/>
                  <a:gd name="connsiteX1" fmla="*/ 809 w 1496"/>
                  <a:gd name="connsiteY1" fmla="*/ 596 h 1307"/>
                  <a:gd name="connsiteX2" fmla="*/ 694 w 1496"/>
                  <a:gd name="connsiteY2" fmla="*/ 500 h 1307"/>
                  <a:gd name="connsiteX3" fmla="*/ 615 w 1496"/>
                  <a:gd name="connsiteY3" fmla="*/ 370 h 1307"/>
                  <a:gd name="connsiteX4" fmla="*/ 590 w 1496"/>
                  <a:gd name="connsiteY4" fmla="*/ 321 h 1307"/>
                  <a:gd name="connsiteX5" fmla="*/ 624 w 1496"/>
                  <a:gd name="connsiteY5" fmla="*/ 262 h 1307"/>
                  <a:gd name="connsiteX6" fmla="*/ 705 w 1496"/>
                  <a:gd name="connsiteY6" fmla="*/ 338 h 1307"/>
                  <a:gd name="connsiteX7" fmla="*/ 948 w 1496"/>
                  <a:gd name="connsiteY7" fmla="*/ 647 h 1307"/>
                  <a:gd name="connsiteX8" fmla="*/ 968 w 1496"/>
                  <a:gd name="connsiteY8" fmla="*/ 542 h 1307"/>
                  <a:gd name="connsiteX9" fmla="*/ 821 w 1496"/>
                  <a:gd name="connsiteY9" fmla="*/ 414 h 1307"/>
                  <a:gd name="connsiteX10" fmla="*/ 847 w 1496"/>
                  <a:gd name="connsiteY10" fmla="*/ 304 h 1307"/>
                  <a:gd name="connsiteX11" fmla="*/ 942 w 1496"/>
                  <a:gd name="connsiteY11" fmla="*/ 270 h 1307"/>
                  <a:gd name="connsiteX12" fmla="*/ 897 w 1496"/>
                  <a:gd name="connsiteY12" fmla="*/ 178 h 1307"/>
                  <a:gd name="connsiteX13" fmla="*/ 907 w 1496"/>
                  <a:gd name="connsiteY13" fmla="*/ 122 h 1307"/>
                  <a:gd name="connsiteX14" fmla="*/ 965 w 1496"/>
                  <a:gd name="connsiteY14" fmla="*/ 148 h 1307"/>
                  <a:gd name="connsiteX15" fmla="*/ 1092 w 1496"/>
                  <a:gd name="connsiteY15" fmla="*/ 365 h 1307"/>
                  <a:gd name="connsiteX16" fmla="*/ 1229 w 1496"/>
                  <a:gd name="connsiteY16" fmla="*/ 357 h 1307"/>
                  <a:gd name="connsiteX17" fmla="*/ 1228 w 1496"/>
                  <a:gd name="connsiteY17" fmla="*/ 206 h 1307"/>
                  <a:gd name="connsiteX18" fmla="*/ 1271 w 1496"/>
                  <a:gd name="connsiteY18" fmla="*/ 134 h 1307"/>
                  <a:gd name="connsiteX19" fmla="*/ 1235 w 1496"/>
                  <a:gd name="connsiteY19" fmla="*/ 132 h 1307"/>
                  <a:gd name="connsiteX20" fmla="*/ 1255 w 1496"/>
                  <a:gd name="connsiteY20" fmla="*/ 82 h 1307"/>
                  <a:gd name="connsiteX21" fmla="*/ 1375 w 1496"/>
                  <a:gd name="connsiteY21" fmla="*/ 183 h 1307"/>
                  <a:gd name="connsiteX22" fmla="*/ 1496 w 1496"/>
                  <a:gd name="connsiteY22" fmla="*/ 0 h 1307"/>
                  <a:gd name="connsiteX23" fmla="*/ 1202 w 1496"/>
                  <a:gd name="connsiteY23" fmla="*/ 1307 h 1307"/>
                  <a:gd name="connsiteX24" fmla="*/ 152 w 1496"/>
                  <a:gd name="connsiteY24" fmla="*/ 1103 h 1307"/>
                  <a:gd name="connsiteX25" fmla="*/ 411 w 1496"/>
                  <a:gd name="connsiteY25" fmla="*/ 825 h 1307"/>
                  <a:gd name="connsiteX26" fmla="*/ 341 w 1496"/>
                  <a:gd name="connsiteY26" fmla="*/ 811 h 1307"/>
                  <a:gd name="connsiteX27" fmla="*/ 476 w 1496"/>
                  <a:gd name="connsiteY27" fmla="*/ 720 h 1307"/>
                  <a:gd name="connsiteX28" fmla="*/ 497 w 1496"/>
                  <a:gd name="connsiteY28" fmla="*/ 721 h 1307"/>
                  <a:gd name="connsiteX29" fmla="*/ 388 w 1496"/>
                  <a:gd name="connsiteY29" fmla="*/ 475 h 1307"/>
                  <a:gd name="connsiteX30" fmla="*/ 495 w 1496"/>
                  <a:gd name="connsiteY30" fmla="*/ 597 h 1307"/>
                  <a:gd name="connsiteX31" fmla="*/ 595 w 1496"/>
                  <a:gd name="connsiteY31" fmla="*/ 695 h 1307"/>
                  <a:gd name="connsiteX32" fmla="*/ 578 w 1496"/>
                  <a:gd name="connsiteY32" fmla="*/ 577 h 1307"/>
                  <a:gd name="connsiteX33" fmla="*/ 667 w 1496"/>
                  <a:gd name="connsiteY33" fmla="*/ 570 h 1307"/>
                  <a:gd name="connsiteX34" fmla="*/ 693 w 1496"/>
                  <a:gd name="connsiteY34" fmla="*/ 625 h 1307"/>
                  <a:gd name="connsiteX35" fmla="*/ 766 w 1496"/>
                  <a:gd name="connsiteY35" fmla="*/ 670 h 1307"/>
                  <a:gd name="connsiteX0" fmla="*/ 766 w 1496"/>
                  <a:gd name="connsiteY0" fmla="*/ 670 h 1307"/>
                  <a:gd name="connsiteX1" fmla="*/ 809 w 1496"/>
                  <a:gd name="connsiteY1" fmla="*/ 596 h 1307"/>
                  <a:gd name="connsiteX2" fmla="*/ 694 w 1496"/>
                  <a:gd name="connsiteY2" fmla="*/ 500 h 1307"/>
                  <a:gd name="connsiteX3" fmla="*/ 615 w 1496"/>
                  <a:gd name="connsiteY3" fmla="*/ 370 h 1307"/>
                  <a:gd name="connsiteX4" fmla="*/ 590 w 1496"/>
                  <a:gd name="connsiteY4" fmla="*/ 321 h 1307"/>
                  <a:gd name="connsiteX5" fmla="*/ 624 w 1496"/>
                  <a:gd name="connsiteY5" fmla="*/ 262 h 1307"/>
                  <a:gd name="connsiteX6" fmla="*/ 705 w 1496"/>
                  <a:gd name="connsiteY6" fmla="*/ 338 h 1307"/>
                  <a:gd name="connsiteX7" fmla="*/ 948 w 1496"/>
                  <a:gd name="connsiteY7" fmla="*/ 647 h 1307"/>
                  <a:gd name="connsiteX8" fmla="*/ 968 w 1496"/>
                  <a:gd name="connsiteY8" fmla="*/ 542 h 1307"/>
                  <a:gd name="connsiteX9" fmla="*/ 821 w 1496"/>
                  <a:gd name="connsiteY9" fmla="*/ 414 h 1307"/>
                  <a:gd name="connsiteX10" fmla="*/ 847 w 1496"/>
                  <a:gd name="connsiteY10" fmla="*/ 304 h 1307"/>
                  <a:gd name="connsiteX11" fmla="*/ 942 w 1496"/>
                  <a:gd name="connsiteY11" fmla="*/ 270 h 1307"/>
                  <a:gd name="connsiteX12" fmla="*/ 897 w 1496"/>
                  <a:gd name="connsiteY12" fmla="*/ 178 h 1307"/>
                  <a:gd name="connsiteX13" fmla="*/ 907 w 1496"/>
                  <a:gd name="connsiteY13" fmla="*/ 122 h 1307"/>
                  <a:gd name="connsiteX14" fmla="*/ 965 w 1496"/>
                  <a:gd name="connsiteY14" fmla="*/ 148 h 1307"/>
                  <a:gd name="connsiteX15" fmla="*/ 1092 w 1496"/>
                  <a:gd name="connsiteY15" fmla="*/ 365 h 1307"/>
                  <a:gd name="connsiteX16" fmla="*/ 1229 w 1496"/>
                  <a:gd name="connsiteY16" fmla="*/ 357 h 1307"/>
                  <a:gd name="connsiteX17" fmla="*/ 1228 w 1496"/>
                  <a:gd name="connsiteY17" fmla="*/ 206 h 1307"/>
                  <a:gd name="connsiteX18" fmla="*/ 1271 w 1496"/>
                  <a:gd name="connsiteY18" fmla="*/ 134 h 1307"/>
                  <a:gd name="connsiteX19" fmla="*/ 1235 w 1496"/>
                  <a:gd name="connsiteY19" fmla="*/ 132 h 1307"/>
                  <a:gd name="connsiteX20" fmla="*/ 1255 w 1496"/>
                  <a:gd name="connsiteY20" fmla="*/ 82 h 1307"/>
                  <a:gd name="connsiteX21" fmla="*/ 1375 w 1496"/>
                  <a:gd name="connsiteY21" fmla="*/ 183 h 1307"/>
                  <a:gd name="connsiteX22" fmla="*/ 1496 w 1496"/>
                  <a:gd name="connsiteY22" fmla="*/ 0 h 1307"/>
                  <a:gd name="connsiteX23" fmla="*/ 1202 w 1496"/>
                  <a:gd name="connsiteY23" fmla="*/ 1307 h 1307"/>
                  <a:gd name="connsiteX24" fmla="*/ 152 w 1496"/>
                  <a:gd name="connsiteY24" fmla="*/ 1103 h 1307"/>
                  <a:gd name="connsiteX25" fmla="*/ 411 w 1496"/>
                  <a:gd name="connsiteY25" fmla="*/ 825 h 1307"/>
                  <a:gd name="connsiteX26" fmla="*/ 341 w 1496"/>
                  <a:gd name="connsiteY26" fmla="*/ 811 h 1307"/>
                  <a:gd name="connsiteX27" fmla="*/ 476 w 1496"/>
                  <a:gd name="connsiteY27" fmla="*/ 720 h 1307"/>
                  <a:gd name="connsiteX28" fmla="*/ 497 w 1496"/>
                  <a:gd name="connsiteY28" fmla="*/ 721 h 1307"/>
                  <a:gd name="connsiteX29" fmla="*/ 499 w 1496"/>
                  <a:gd name="connsiteY29" fmla="*/ 729 h 1307"/>
                  <a:gd name="connsiteX30" fmla="*/ 388 w 1496"/>
                  <a:gd name="connsiteY30" fmla="*/ 475 h 1307"/>
                  <a:gd name="connsiteX31" fmla="*/ 495 w 1496"/>
                  <a:gd name="connsiteY31" fmla="*/ 597 h 1307"/>
                  <a:gd name="connsiteX32" fmla="*/ 595 w 1496"/>
                  <a:gd name="connsiteY32" fmla="*/ 695 h 1307"/>
                  <a:gd name="connsiteX33" fmla="*/ 578 w 1496"/>
                  <a:gd name="connsiteY33" fmla="*/ 577 h 1307"/>
                  <a:gd name="connsiteX34" fmla="*/ 667 w 1496"/>
                  <a:gd name="connsiteY34" fmla="*/ 570 h 1307"/>
                  <a:gd name="connsiteX35" fmla="*/ 693 w 1496"/>
                  <a:gd name="connsiteY35" fmla="*/ 625 h 1307"/>
                  <a:gd name="connsiteX36" fmla="*/ 766 w 1496"/>
                  <a:gd name="connsiteY36" fmla="*/ 670 h 1307"/>
                  <a:gd name="connsiteX0" fmla="*/ 766 w 1496"/>
                  <a:gd name="connsiteY0" fmla="*/ 670 h 1307"/>
                  <a:gd name="connsiteX1" fmla="*/ 809 w 1496"/>
                  <a:gd name="connsiteY1" fmla="*/ 596 h 1307"/>
                  <a:gd name="connsiteX2" fmla="*/ 694 w 1496"/>
                  <a:gd name="connsiteY2" fmla="*/ 500 h 1307"/>
                  <a:gd name="connsiteX3" fmla="*/ 615 w 1496"/>
                  <a:gd name="connsiteY3" fmla="*/ 370 h 1307"/>
                  <a:gd name="connsiteX4" fmla="*/ 590 w 1496"/>
                  <a:gd name="connsiteY4" fmla="*/ 321 h 1307"/>
                  <a:gd name="connsiteX5" fmla="*/ 624 w 1496"/>
                  <a:gd name="connsiteY5" fmla="*/ 262 h 1307"/>
                  <a:gd name="connsiteX6" fmla="*/ 705 w 1496"/>
                  <a:gd name="connsiteY6" fmla="*/ 338 h 1307"/>
                  <a:gd name="connsiteX7" fmla="*/ 948 w 1496"/>
                  <a:gd name="connsiteY7" fmla="*/ 647 h 1307"/>
                  <a:gd name="connsiteX8" fmla="*/ 968 w 1496"/>
                  <a:gd name="connsiteY8" fmla="*/ 542 h 1307"/>
                  <a:gd name="connsiteX9" fmla="*/ 821 w 1496"/>
                  <a:gd name="connsiteY9" fmla="*/ 414 h 1307"/>
                  <a:gd name="connsiteX10" fmla="*/ 847 w 1496"/>
                  <a:gd name="connsiteY10" fmla="*/ 304 h 1307"/>
                  <a:gd name="connsiteX11" fmla="*/ 942 w 1496"/>
                  <a:gd name="connsiteY11" fmla="*/ 270 h 1307"/>
                  <a:gd name="connsiteX12" fmla="*/ 897 w 1496"/>
                  <a:gd name="connsiteY12" fmla="*/ 178 h 1307"/>
                  <a:gd name="connsiteX13" fmla="*/ 907 w 1496"/>
                  <a:gd name="connsiteY13" fmla="*/ 122 h 1307"/>
                  <a:gd name="connsiteX14" fmla="*/ 965 w 1496"/>
                  <a:gd name="connsiteY14" fmla="*/ 148 h 1307"/>
                  <a:gd name="connsiteX15" fmla="*/ 1092 w 1496"/>
                  <a:gd name="connsiteY15" fmla="*/ 365 h 1307"/>
                  <a:gd name="connsiteX16" fmla="*/ 1229 w 1496"/>
                  <a:gd name="connsiteY16" fmla="*/ 357 h 1307"/>
                  <a:gd name="connsiteX17" fmla="*/ 1228 w 1496"/>
                  <a:gd name="connsiteY17" fmla="*/ 206 h 1307"/>
                  <a:gd name="connsiteX18" fmla="*/ 1271 w 1496"/>
                  <a:gd name="connsiteY18" fmla="*/ 134 h 1307"/>
                  <a:gd name="connsiteX19" fmla="*/ 1235 w 1496"/>
                  <a:gd name="connsiteY19" fmla="*/ 132 h 1307"/>
                  <a:gd name="connsiteX20" fmla="*/ 1255 w 1496"/>
                  <a:gd name="connsiteY20" fmla="*/ 82 h 1307"/>
                  <a:gd name="connsiteX21" fmla="*/ 1375 w 1496"/>
                  <a:gd name="connsiteY21" fmla="*/ 183 h 1307"/>
                  <a:gd name="connsiteX22" fmla="*/ 1496 w 1496"/>
                  <a:gd name="connsiteY22" fmla="*/ 0 h 1307"/>
                  <a:gd name="connsiteX23" fmla="*/ 1202 w 1496"/>
                  <a:gd name="connsiteY23" fmla="*/ 1307 h 1307"/>
                  <a:gd name="connsiteX24" fmla="*/ 152 w 1496"/>
                  <a:gd name="connsiteY24" fmla="*/ 1103 h 1307"/>
                  <a:gd name="connsiteX25" fmla="*/ 411 w 1496"/>
                  <a:gd name="connsiteY25" fmla="*/ 825 h 1307"/>
                  <a:gd name="connsiteX26" fmla="*/ 341 w 1496"/>
                  <a:gd name="connsiteY26" fmla="*/ 811 h 1307"/>
                  <a:gd name="connsiteX27" fmla="*/ 476 w 1496"/>
                  <a:gd name="connsiteY27" fmla="*/ 720 h 1307"/>
                  <a:gd name="connsiteX28" fmla="*/ 497 w 1496"/>
                  <a:gd name="connsiteY28" fmla="*/ 721 h 1307"/>
                  <a:gd name="connsiteX29" fmla="*/ 499 w 1496"/>
                  <a:gd name="connsiteY29" fmla="*/ 729 h 1307"/>
                  <a:gd name="connsiteX30" fmla="*/ 388 w 1496"/>
                  <a:gd name="connsiteY30" fmla="*/ 475 h 1307"/>
                  <a:gd name="connsiteX31" fmla="*/ 495 w 1496"/>
                  <a:gd name="connsiteY31" fmla="*/ 597 h 1307"/>
                  <a:gd name="connsiteX32" fmla="*/ 595 w 1496"/>
                  <a:gd name="connsiteY32" fmla="*/ 695 h 1307"/>
                  <a:gd name="connsiteX33" fmla="*/ 578 w 1496"/>
                  <a:gd name="connsiteY33" fmla="*/ 577 h 1307"/>
                  <a:gd name="connsiteX34" fmla="*/ 667 w 1496"/>
                  <a:gd name="connsiteY34" fmla="*/ 570 h 1307"/>
                  <a:gd name="connsiteX35" fmla="*/ 693 w 1496"/>
                  <a:gd name="connsiteY35" fmla="*/ 625 h 1307"/>
                  <a:gd name="connsiteX36" fmla="*/ 766 w 1496"/>
                  <a:gd name="connsiteY36" fmla="*/ 670 h 1307"/>
                  <a:gd name="connsiteX0" fmla="*/ 766 w 1496"/>
                  <a:gd name="connsiteY0" fmla="*/ 670 h 1307"/>
                  <a:gd name="connsiteX1" fmla="*/ 809 w 1496"/>
                  <a:gd name="connsiteY1" fmla="*/ 596 h 1307"/>
                  <a:gd name="connsiteX2" fmla="*/ 694 w 1496"/>
                  <a:gd name="connsiteY2" fmla="*/ 500 h 1307"/>
                  <a:gd name="connsiteX3" fmla="*/ 615 w 1496"/>
                  <a:gd name="connsiteY3" fmla="*/ 370 h 1307"/>
                  <a:gd name="connsiteX4" fmla="*/ 590 w 1496"/>
                  <a:gd name="connsiteY4" fmla="*/ 321 h 1307"/>
                  <a:gd name="connsiteX5" fmla="*/ 624 w 1496"/>
                  <a:gd name="connsiteY5" fmla="*/ 262 h 1307"/>
                  <a:gd name="connsiteX6" fmla="*/ 705 w 1496"/>
                  <a:gd name="connsiteY6" fmla="*/ 338 h 1307"/>
                  <a:gd name="connsiteX7" fmla="*/ 948 w 1496"/>
                  <a:gd name="connsiteY7" fmla="*/ 647 h 1307"/>
                  <a:gd name="connsiteX8" fmla="*/ 968 w 1496"/>
                  <a:gd name="connsiteY8" fmla="*/ 542 h 1307"/>
                  <a:gd name="connsiteX9" fmla="*/ 821 w 1496"/>
                  <a:gd name="connsiteY9" fmla="*/ 414 h 1307"/>
                  <a:gd name="connsiteX10" fmla="*/ 847 w 1496"/>
                  <a:gd name="connsiteY10" fmla="*/ 304 h 1307"/>
                  <a:gd name="connsiteX11" fmla="*/ 942 w 1496"/>
                  <a:gd name="connsiteY11" fmla="*/ 270 h 1307"/>
                  <a:gd name="connsiteX12" fmla="*/ 897 w 1496"/>
                  <a:gd name="connsiteY12" fmla="*/ 178 h 1307"/>
                  <a:gd name="connsiteX13" fmla="*/ 907 w 1496"/>
                  <a:gd name="connsiteY13" fmla="*/ 122 h 1307"/>
                  <a:gd name="connsiteX14" fmla="*/ 965 w 1496"/>
                  <a:gd name="connsiteY14" fmla="*/ 148 h 1307"/>
                  <a:gd name="connsiteX15" fmla="*/ 1092 w 1496"/>
                  <a:gd name="connsiteY15" fmla="*/ 365 h 1307"/>
                  <a:gd name="connsiteX16" fmla="*/ 1229 w 1496"/>
                  <a:gd name="connsiteY16" fmla="*/ 357 h 1307"/>
                  <a:gd name="connsiteX17" fmla="*/ 1228 w 1496"/>
                  <a:gd name="connsiteY17" fmla="*/ 206 h 1307"/>
                  <a:gd name="connsiteX18" fmla="*/ 1271 w 1496"/>
                  <a:gd name="connsiteY18" fmla="*/ 134 h 1307"/>
                  <a:gd name="connsiteX19" fmla="*/ 1235 w 1496"/>
                  <a:gd name="connsiteY19" fmla="*/ 132 h 1307"/>
                  <a:gd name="connsiteX20" fmla="*/ 1255 w 1496"/>
                  <a:gd name="connsiteY20" fmla="*/ 82 h 1307"/>
                  <a:gd name="connsiteX21" fmla="*/ 1375 w 1496"/>
                  <a:gd name="connsiteY21" fmla="*/ 183 h 1307"/>
                  <a:gd name="connsiteX22" fmla="*/ 1496 w 1496"/>
                  <a:gd name="connsiteY22" fmla="*/ 0 h 1307"/>
                  <a:gd name="connsiteX23" fmla="*/ 1202 w 1496"/>
                  <a:gd name="connsiteY23" fmla="*/ 1307 h 1307"/>
                  <a:gd name="connsiteX24" fmla="*/ 152 w 1496"/>
                  <a:gd name="connsiteY24" fmla="*/ 1103 h 1307"/>
                  <a:gd name="connsiteX25" fmla="*/ 469 w 1496"/>
                  <a:gd name="connsiteY25" fmla="*/ 861 h 1307"/>
                  <a:gd name="connsiteX26" fmla="*/ 341 w 1496"/>
                  <a:gd name="connsiteY26" fmla="*/ 811 h 1307"/>
                  <a:gd name="connsiteX27" fmla="*/ 476 w 1496"/>
                  <a:gd name="connsiteY27" fmla="*/ 720 h 1307"/>
                  <a:gd name="connsiteX28" fmla="*/ 497 w 1496"/>
                  <a:gd name="connsiteY28" fmla="*/ 721 h 1307"/>
                  <a:gd name="connsiteX29" fmla="*/ 499 w 1496"/>
                  <a:gd name="connsiteY29" fmla="*/ 729 h 1307"/>
                  <a:gd name="connsiteX30" fmla="*/ 388 w 1496"/>
                  <a:gd name="connsiteY30" fmla="*/ 475 h 1307"/>
                  <a:gd name="connsiteX31" fmla="*/ 495 w 1496"/>
                  <a:gd name="connsiteY31" fmla="*/ 597 h 1307"/>
                  <a:gd name="connsiteX32" fmla="*/ 595 w 1496"/>
                  <a:gd name="connsiteY32" fmla="*/ 695 h 1307"/>
                  <a:gd name="connsiteX33" fmla="*/ 578 w 1496"/>
                  <a:gd name="connsiteY33" fmla="*/ 577 h 1307"/>
                  <a:gd name="connsiteX34" fmla="*/ 667 w 1496"/>
                  <a:gd name="connsiteY34" fmla="*/ 570 h 1307"/>
                  <a:gd name="connsiteX35" fmla="*/ 693 w 1496"/>
                  <a:gd name="connsiteY35" fmla="*/ 625 h 1307"/>
                  <a:gd name="connsiteX36" fmla="*/ 766 w 1496"/>
                  <a:gd name="connsiteY36" fmla="*/ 670 h 1307"/>
                  <a:gd name="connsiteX0" fmla="*/ 755 w 1485"/>
                  <a:gd name="connsiteY0" fmla="*/ 670 h 1307"/>
                  <a:gd name="connsiteX1" fmla="*/ 798 w 1485"/>
                  <a:gd name="connsiteY1" fmla="*/ 596 h 1307"/>
                  <a:gd name="connsiteX2" fmla="*/ 683 w 1485"/>
                  <a:gd name="connsiteY2" fmla="*/ 500 h 1307"/>
                  <a:gd name="connsiteX3" fmla="*/ 604 w 1485"/>
                  <a:gd name="connsiteY3" fmla="*/ 370 h 1307"/>
                  <a:gd name="connsiteX4" fmla="*/ 579 w 1485"/>
                  <a:gd name="connsiteY4" fmla="*/ 321 h 1307"/>
                  <a:gd name="connsiteX5" fmla="*/ 613 w 1485"/>
                  <a:gd name="connsiteY5" fmla="*/ 262 h 1307"/>
                  <a:gd name="connsiteX6" fmla="*/ 694 w 1485"/>
                  <a:gd name="connsiteY6" fmla="*/ 338 h 1307"/>
                  <a:gd name="connsiteX7" fmla="*/ 937 w 1485"/>
                  <a:gd name="connsiteY7" fmla="*/ 647 h 1307"/>
                  <a:gd name="connsiteX8" fmla="*/ 957 w 1485"/>
                  <a:gd name="connsiteY8" fmla="*/ 542 h 1307"/>
                  <a:gd name="connsiteX9" fmla="*/ 810 w 1485"/>
                  <a:gd name="connsiteY9" fmla="*/ 414 h 1307"/>
                  <a:gd name="connsiteX10" fmla="*/ 836 w 1485"/>
                  <a:gd name="connsiteY10" fmla="*/ 304 h 1307"/>
                  <a:gd name="connsiteX11" fmla="*/ 931 w 1485"/>
                  <a:gd name="connsiteY11" fmla="*/ 270 h 1307"/>
                  <a:gd name="connsiteX12" fmla="*/ 886 w 1485"/>
                  <a:gd name="connsiteY12" fmla="*/ 178 h 1307"/>
                  <a:gd name="connsiteX13" fmla="*/ 896 w 1485"/>
                  <a:gd name="connsiteY13" fmla="*/ 122 h 1307"/>
                  <a:gd name="connsiteX14" fmla="*/ 954 w 1485"/>
                  <a:gd name="connsiteY14" fmla="*/ 148 h 1307"/>
                  <a:gd name="connsiteX15" fmla="*/ 1081 w 1485"/>
                  <a:gd name="connsiteY15" fmla="*/ 365 h 1307"/>
                  <a:gd name="connsiteX16" fmla="*/ 1218 w 1485"/>
                  <a:gd name="connsiteY16" fmla="*/ 357 h 1307"/>
                  <a:gd name="connsiteX17" fmla="*/ 1217 w 1485"/>
                  <a:gd name="connsiteY17" fmla="*/ 206 h 1307"/>
                  <a:gd name="connsiteX18" fmla="*/ 1260 w 1485"/>
                  <a:gd name="connsiteY18" fmla="*/ 134 h 1307"/>
                  <a:gd name="connsiteX19" fmla="*/ 1224 w 1485"/>
                  <a:gd name="connsiteY19" fmla="*/ 132 h 1307"/>
                  <a:gd name="connsiteX20" fmla="*/ 1244 w 1485"/>
                  <a:gd name="connsiteY20" fmla="*/ 82 h 1307"/>
                  <a:gd name="connsiteX21" fmla="*/ 1364 w 1485"/>
                  <a:gd name="connsiteY21" fmla="*/ 183 h 1307"/>
                  <a:gd name="connsiteX22" fmla="*/ 1485 w 1485"/>
                  <a:gd name="connsiteY22" fmla="*/ 0 h 1307"/>
                  <a:gd name="connsiteX23" fmla="*/ 1191 w 1485"/>
                  <a:gd name="connsiteY23" fmla="*/ 1307 h 1307"/>
                  <a:gd name="connsiteX24" fmla="*/ 141 w 1485"/>
                  <a:gd name="connsiteY24" fmla="*/ 1103 h 1307"/>
                  <a:gd name="connsiteX25" fmla="*/ 448 w 1485"/>
                  <a:gd name="connsiteY25" fmla="*/ 984 h 1307"/>
                  <a:gd name="connsiteX26" fmla="*/ 458 w 1485"/>
                  <a:gd name="connsiteY26" fmla="*/ 861 h 1307"/>
                  <a:gd name="connsiteX27" fmla="*/ 330 w 1485"/>
                  <a:gd name="connsiteY27" fmla="*/ 811 h 1307"/>
                  <a:gd name="connsiteX28" fmla="*/ 465 w 1485"/>
                  <a:gd name="connsiteY28" fmla="*/ 720 h 1307"/>
                  <a:gd name="connsiteX29" fmla="*/ 486 w 1485"/>
                  <a:gd name="connsiteY29" fmla="*/ 721 h 1307"/>
                  <a:gd name="connsiteX30" fmla="*/ 488 w 1485"/>
                  <a:gd name="connsiteY30" fmla="*/ 729 h 1307"/>
                  <a:gd name="connsiteX31" fmla="*/ 377 w 1485"/>
                  <a:gd name="connsiteY31" fmla="*/ 475 h 1307"/>
                  <a:gd name="connsiteX32" fmla="*/ 484 w 1485"/>
                  <a:gd name="connsiteY32" fmla="*/ 597 h 1307"/>
                  <a:gd name="connsiteX33" fmla="*/ 584 w 1485"/>
                  <a:gd name="connsiteY33" fmla="*/ 695 h 1307"/>
                  <a:gd name="connsiteX34" fmla="*/ 567 w 1485"/>
                  <a:gd name="connsiteY34" fmla="*/ 577 h 1307"/>
                  <a:gd name="connsiteX35" fmla="*/ 656 w 1485"/>
                  <a:gd name="connsiteY35" fmla="*/ 570 h 1307"/>
                  <a:gd name="connsiteX36" fmla="*/ 682 w 1485"/>
                  <a:gd name="connsiteY36" fmla="*/ 625 h 1307"/>
                  <a:gd name="connsiteX37" fmla="*/ 755 w 1485"/>
                  <a:gd name="connsiteY37" fmla="*/ 670 h 1307"/>
                  <a:gd name="connsiteX0" fmla="*/ 788 w 1518"/>
                  <a:gd name="connsiteY0" fmla="*/ 670 h 1307"/>
                  <a:gd name="connsiteX1" fmla="*/ 831 w 1518"/>
                  <a:gd name="connsiteY1" fmla="*/ 596 h 1307"/>
                  <a:gd name="connsiteX2" fmla="*/ 716 w 1518"/>
                  <a:gd name="connsiteY2" fmla="*/ 500 h 1307"/>
                  <a:gd name="connsiteX3" fmla="*/ 637 w 1518"/>
                  <a:gd name="connsiteY3" fmla="*/ 370 h 1307"/>
                  <a:gd name="connsiteX4" fmla="*/ 612 w 1518"/>
                  <a:gd name="connsiteY4" fmla="*/ 321 h 1307"/>
                  <a:gd name="connsiteX5" fmla="*/ 646 w 1518"/>
                  <a:gd name="connsiteY5" fmla="*/ 262 h 1307"/>
                  <a:gd name="connsiteX6" fmla="*/ 727 w 1518"/>
                  <a:gd name="connsiteY6" fmla="*/ 338 h 1307"/>
                  <a:gd name="connsiteX7" fmla="*/ 970 w 1518"/>
                  <a:gd name="connsiteY7" fmla="*/ 647 h 1307"/>
                  <a:gd name="connsiteX8" fmla="*/ 990 w 1518"/>
                  <a:gd name="connsiteY8" fmla="*/ 542 h 1307"/>
                  <a:gd name="connsiteX9" fmla="*/ 843 w 1518"/>
                  <a:gd name="connsiteY9" fmla="*/ 414 h 1307"/>
                  <a:gd name="connsiteX10" fmla="*/ 869 w 1518"/>
                  <a:gd name="connsiteY10" fmla="*/ 304 h 1307"/>
                  <a:gd name="connsiteX11" fmla="*/ 964 w 1518"/>
                  <a:gd name="connsiteY11" fmla="*/ 270 h 1307"/>
                  <a:gd name="connsiteX12" fmla="*/ 919 w 1518"/>
                  <a:gd name="connsiteY12" fmla="*/ 178 h 1307"/>
                  <a:gd name="connsiteX13" fmla="*/ 929 w 1518"/>
                  <a:gd name="connsiteY13" fmla="*/ 122 h 1307"/>
                  <a:gd name="connsiteX14" fmla="*/ 987 w 1518"/>
                  <a:gd name="connsiteY14" fmla="*/ 148 h 1307"/>
                  <a:gd name="connsiteX15" fmla="*/ 1114 w 1518"/>
                  <a:gd name="connsiteY15" fmla="*/ 365 h 1307"/>
                  <a:gd name="connsiteX16" fmla="*/ 1251 w 1518"/>
                  <a:gd name="connsiteY16" fmla="*/ 357 h 1307"/>
                  <a:gd name="connsiteX17" fmla="*/ 1250 w 1518"/>
                  <a:gd name="connsiteY17" fmla="*/ 206 h 1307"/>
                  <a:gd name="connsiteX18" fmla="*/ 1293 w 1518"/>
                  <a:gd name="connsiteY18" fmla="*/ 134 h 1307"/>
                  <a:gd name="connsiteX19" fmla="*/ 1257 w 1518"/>
                  <a:gd name="connsiteY19" fmla="*/ 132 h 1307"/>
                  <a:gd name="connsiteX20" fmla="*/ 1277 w 1518"/>
                  <a:gd name="connsiteY20" fmla="*/ 82 h 1307"/>
                  <a:gd name="connsiteX21" fmla="*/ 1397 w 1518"/>
                  <a:gd name="connsiteY21" fmla="*/ 183 h 1307"/>
                  <a:gd name="connsiteX22" fmla="*/ 1518 w 1518"/>
                  <a:gd name="connsiteY22" fmla="*/ 0 h 1307"/>
                  <a:gd name="connsiteX23" fmla="*/ 1224 w 1518"/>
                  <a:gd name="connsiteY23" fmla="*/ 1307 h 1307"/>
                  <a:gd name="connsiteX24" fmla="*/ 174 w 1518"/>
                  <a:gd name="connsiteY24" fmla="*/ 1103 h 1307"/>
                  <a:gd name="connsiteX25" fmla="*/ 428 w 1518"/>
                  <a:gd name="connsiteY25" fmla="*/ 1114 h 1307"/>
                  <a:gd name="connsiteX26" fmla="*/ 481 w 1518"/>
                  <a:gd name="connsiteY26" fmla="*/ 984 h 1307"/>
                  <a:gd name="connsiteX27" fmla="*/ 491 w 1518"/>
                  <a:gd name="connsiteY27" fmla="*/ 861 h 1307"/>
                  <a:gd name="connsiteX28" fmla="*/ 363 w 1518"/>
                  <a:gd name="connsiteY28" fmla="*/ 811 h 1307"/>
                  <a:gd name="connsiteX29" fmla="*/ 498 w 1518"/>
                  <a:gd name="connsiteY29" fmla="*/ 720 h 1307"/>
                  <a:gd name="connsiteX30" fmla="*/ 519 w 1518"/>
                  <a:gd name="connsiteY30" fmla="*/ 721 h 1307"/>
                  <a:gd name="connsiteX31" fmla="*/ 521 w 1518"/>
                  <a:gd name="connsiteY31" fmla="*/ 729 h 1307"/>
                  <a:gd name="connsiteX32" fmla="*/ 410 w 1518"/>
                  <a:gd name="connsiteY32" fmla="*/ 475 h 1307"/>
                  <a:gd name="connsiteX33" fmla="*/ 517 w 1518"/>
                  <a:gd name="connsiteY33" fmla="*/ 597 h 1307"/>
                  <a:gd name="connsiteX34" fmla="*/ 617 w 1518"/>
                  <a:gd name="connsiteY34" fmla="*/ 695 h 1307"/>
                  <a:gd name="connsiteX35" fmla="*/ 600 w 1518"/>
                  <a:gd name="connsiteY35" fmla="*/ 577 h 1307"/>
                  <a:gd name="connsiteX36" fmla="*/ 689 w 1518"/>
                  <a:gd name="connsiteY36" fmla="*/ 570 h 1307"/>
                  <a:gd name="connsiteX37" fmla="*/ 715 w 1518"/>
                  <a:gd name="connsiteY37" fmla="*/ 625 h 1307"/>
                  <a:gd name="connsiteX38" fmla="*/ 788 w 1518"/>
                  <a:gd name="connsiteY38" fmla="*/ 670 h 1307"/>
                  <a:gd name="connsiteX0" fmla="*/ 788 w 1518"/>
                  <a:gd name="connsiteY0" fmla="*/ 670 h 1307"/>
                  <a:gd name="connsiteX1" fmla="*/ 831 w 1518"/>
                  <a:gd name="connsiteY1" fmla="*/ 596 h 1307"/>
                  <a:gd name="connsiteX2" fmla="*/ 716 w 1518"/>
                  <a:gd name="connsiteY2" fmla="*/ 500 h 1307"/>
                  <a:gd name="connsiteX3" fmla="*/ 637 w 1518"/>
                  <a:gd name="connsiteY3" fmla="*/ 370 h 1307"/>
                  <a:gd name="connsiteX4" fmla="*/ 612 w 1518"/>
                  <a:gd name="connsiteY4" fmla="*/ 321 h 1307"/>
                  <a:gd name="connsiteX5" fmla="*/ 646 w 1518"/>
                  <a:gd name="connsiteY5" fmla="*/ 262 h 1307"/>
                  <a:gd name="connsiteX6" fmla="*/ 727 w 1518"/>
                  <a:gd name="connsiteY6" fmla="*/ 338 h 1307"/>
                  <a:gd name="connsiteX7" fmla="*/ 970 w 1518"/>
                  <a:gd name="connsiteY7" fmla="*/ 647 h 1307"/>
                  <a:gd name="connsiteX8" fmla="*/ 990 w 1518"/>
                  <a:gd name="connsiteY8" fmla="*/ 542 h 1307"/>
                  <a:gd name="connsiteX9" fmla="*/ 843 w 1518"/>
                  <a:gd name="connsiteY9" fmla="*/ 414 h 1307"/>
                  <a:gd name="connsiteX10" fmla="*/ 869 w 1518"/>
                  <a:gd name="connsiteY10" fmla="*/ 304 h 1307"/>
                  <a:gd name="connsiteX11" fmla="*/ 964 w 1518"/>
                  <a:gd name="connsiteY11" fmla="*/ 270 h 1307"/>
                  <a:gd name="connsiteX12" fmla="*/ 919 w 1518"/>
                  <a:gd name="connsiteY12" fmla="*/ 178 h 1307"/>
                  <a:gd name="connsiteX13" fmla="*/ 929 w 1518"/>
                  <a:gd name="connsiteY13" fmla="*/ 122 h 1307"/>
                  <a:gd name="connsiteX14" fmla="*/ 987 w 1518"/>
                  <a:gd name="connsiteY14" fmla="*/ 148 h 1307"/>
                  <a:gd name="connsiteX15" fmla="*/ 1114 w 1518"/>
                  <a:gd name="connsiteY15" fmla="*/ 365 h 1307"/>
                  <a:gd name="connsiteX16" fmla="*/ 1251 w 1518"/>
                  <a:gd name="connsiteY16" fmla="*/ 357 h 1307"/>
                  <a:gd name="connsiteX17" fmla="*/ 1250 w 1518"/>
                  <a:gd name="connsiteY17" fmla="*/ 206 h 1307"/>
                  <a:gd name="connsiteX18" fmla="*/ 1293 w 1518"/>
                  <a:gd name="connsiteY18" fmla="*/ 134 h 1307"/>
                  <a:gd name="connsiteX19" fmla="*/ 1257 w 1518"/>
                  <a:gd name="connsiteY19" fmla="*/ 132 h 1307"/>
                  <a:gd name="connsiteX20" fmla="*/ 1277 w 1518"/>
                  <a:gd name="connsiteY20" fmla="*/ 82 h 1307"/>
                  <a:gd name="connsiteX21" fmla="*/ 1397 w 1518"/>
                  <a:gd name="connsiteY21" fmla="*/ 183 h 1307"/>
                  <a:gd name="connsiteX22" fmla="*/ 1518 w 1518"/>
                  <a:gd name="connsiteY22" fmla="*/ 0 h 1307"/>
                  <a:gd name="connsiteX23" fmla="*/ 1224 w 1518"/>
                  <a:gd name="connsiteY23" fmla="*/ 1307 h 1307"/>
                  <a:gd name="connsiteX24" fmla="*/ 174 w 1518"/>
                  <a:gd name="connsiteY24" fmla="*/ 1103 h 1307"/>
                  <a:gd name="connsiteX25" fmla="*/ 428 w 1518"/>
                  <a:gd name="connsiteY25" fmla="*/ 1114 h 1307"/>
                  <a:gd name="connsiteX26" fmla="*/ 481 w 1518"/>
                  <a:gd name="connsiteY26" fmla="*/ 984 h 1307"/>
                  <a:gd name="connsiteX27" fmla="*/ 491 w 1518"/>
                  <a:gd name="connsiteY27" fmla="*/ 861 h 1307"/>
                  <a:gd name="connsiteX28" fmla="*/ 363 w 1518"/>
                  <a:gd name="connsiteY28" fmla="*/ 811 h 1307"/>
                  <a:gd name="connsiteX29" fmla="*/ 498 w 1518"/>
                  <a:gd name="connsiteY29" fmla="*/ 720 h 1307"/>
                  <a:gd name="connsiteX30" fmla="*/ 519 w 1518"/>
                  <a:gd name="connsiteY30" fmla="*/ 721 h 1307"/>
                  <a:gd name="connsiteX31" fmla="*/ 521 w 1518"/>
                  <a:gd name="connsiteY31" fmla="*/ 729 h 1307"/>
                  <a:gd name="connsiteX32" fmla="*/ 410 w 1518"/>
                  <a:gd name="connsiteY32" fmla="*/ 475 h 1307"/>
                  <a:gd name="connsiteX33" fmla="*/ 517 w 1518"/>
                  <a:gd name="connsiteY33" fmla="*/ 597 h 1307"/>
                  <a:gd name="connsiteX34" fmla="*/ 617 w 1518"/>
                  <a:gd name="connsiteY34" fmla="*/ 695 h 1307"/>
                  <a:gd name="connsiteX35" fmla="*/ 600 w 1518"/>
                  <a:gd name="connsiteY35" fmla="*/ 577 h 1307"/>
                  <a:gd name="connsiteX36" fmla="*/ 689 w 1518"/>
                  <a:gd name="connsiteY36" fmla="*/ 570 h 1307"/>
                  <a:gd name="connsiteX37" fmla="*/ 715 w 1518"/>
                  <a:gd name="connsiteY37" fmla="*/ 625 h 1307"/>
                  <a:gd name="connsiteX38" fmla="*/ 788 w 1518"/>
                  <a:gd name="connsiteY38" fmla="*/ 670 h 1307"/>
                  <a:gd name="connsiteX0" fmla="*/ 788 w 1518"/>
                  <a:gd name="connsiteY0" fmla="*/ 670 h 1307"/>
                  <a:gd name="connsiteX1" fmla="*/ 831 w 1518"/>
                  <a:gd name="connsiteY1" fmla="*/ 596 h 1307"/>
                  <a:gd name="connsiteX2" fmla="*/ 716 w 1518"/>
                  <a:gd name="connsiteY2" fmla="*/ 500 h 1307"/>
                  <a:gd name="connsiteX3" fmla="*/ 637 w 1518"/>
                  <a:gd name="connsiteY3" fmla="*/ 370 h 1307"/>
                  <a:gd name="connsiteX4" fmla="*/ 612 w 1518"/>
                  <a:gd name="connsiteY4" fmla="*/ 321 h 1307"/>
                  <a:gd name="connsiteX5" fmla="*/ 646 w 1518"/>
                  <a:gd name="connsiteY5" fmla="*/ 262 h 1307"/>
                  <a:gd name="connsiteX6" fmla="*/ 727 w 1518"/>
                  <a:gd name="connsiteY6" fmla="*/ 338 h 1307"/>
                  <a:gd name="connsiteX7" fmla="*/ 970 w 1518"/>
                  <a:gd name="connsiteY7" fmla="*/ 647 h 1307"/>
                  <a:gd name="connsiteX8" fmla="*/ 990 w 1518"/>
                  <a:gd name="connsiteY8" fmla="*/ 542 h 1307"/>
                  <a:gd name="connsiteX9" fmla="*/ 843 w 1518"/>
                  <a:gd name="connsiteY9" fmla="*/ 414 h 1307"/>
                  <a:gd name="connsiteX10" fmla="*/ 869 w 1518"/>
                  <a:gd name="connsiteY10" fmla="*/ 304 h 1307"/>
                  <a:gd name="connsiteX11" fmla="*/ 964 w 1518"/>
                  <a:gd name="connsiteY11" fmla="*/ 270 h 1307"/>
                  <a:gd name="connsiteX12" fmla="*/ 919 w 1518"/>
                  <a:gd name="connsiteY12" fmla="*/ 178 h 1307"/>
                  <a:gd name="connsiteX13" fmla="*/ 929 w 1518"/>
                  <a:gd name="connsiteY13" fmla="*/ 122 h 1307"/>
                  <a:gd name="connsiteX14" fmla="*/ 987 w 1518"/>
                  <a:gd name="connsiteY14" fmla="*/ 148 h 1307"/>
                  <a:gd name="connsiteX15" fmla="*/ 1114 w 1518"/>
                  <a:gd name="connsiteY15" fmla="*/ 365 h 1307"/>
                  <a:gd name="connsiteX16" fmla="*/ 1251 w 1518"/>
                  <a:gd name="connsiteY16" fmla="*/ 357 h 1307"/>
                  <a:gd name="connsiteX17" fmla="*/ 1250 w 1518"/>
                  <a:gd name="connsiteY17" fmla="*/ 206 h 1307"/>
                  <a:gd name="connsiteX18" fmla="*/ 1293 w 1518"/>
                  <a:gd name="connsiteY18" fmla="*/ 134 h 1307"/>
                  <a:gd name="connsiteX19" fmla="*/ 1277 w 1518"/>
                  <a:gd name="connsiteY19" fmla="*/ 82 h 1307"/>
                  <a:gd name="connsiteX20" fmla="*/ 1397 w 1518"/>
                  <a:gd name="connsiteY20" fmla="*/ 183 h 1307"/>
                  <a:gd name="connsiteX21" fmla="*/ 1518 w 1518"/>
                  <a:gd name="connsiteY21" fmla="*/ 0 h 1307"/>
                  <a:gd name="connsiteX22" fmla="*/ 1224 w 1518"/>
                  <a:gd name="connsiteY22" fmla="*/ 1307 h 1307"/>
                  <a:gd name="connsiteX23" fmla="*/ 174 w 1518"/>
                  <a:gd name="connsiteY23" fmla="*/ 1103 h 1307"/>
                  <a:gd name="connsiteX24" fmla="*/ 428 w 1518"/>
                  <a:gd name="connsiteY24" fmla="*/ 1114 h 1307"/>
                  <a:gd name="connsiteX25" fmla="*/ 481 w 1518"/>
                  <a:gd name="connsiteY25" fmla="*/ 984 h 1307"/>
                  <a:gd name="connsiteX26" fmla="*/ 491 w 1518"/>
                  <a:gd name="connsiteY26" fmla="*/ 861 h 1307"/>
                  <a:gd name="connsiteX27" fmla="*/ 363 w 1518"/>
                  <a:gd name="connsiteY27" fmla="*/ 811 h 1307"/>
                  <a:gd name="connsiteX28" fmla="*/ 498 w 1518"/>
                  <a:gd name="connsiteY28" fmla="*/ 720 h 1307"/>
                  <a:gd name="connsiteX29" fmla="*/ 519 w 1518"/>
                  <a:gd name="connsiteY29" fmla="*/ 721 h 1307"/>
                  <a:gd name="connsiteX30" fmla="*/ 521 w 1518"/>
                  <a:gd name="connsiteY30" fmla="*/ 729 h 1307"/>
                  <a:gd name="connsiteX31" fmla="*/ 410 w 1518"/>
                  <a:gd name="connsiteY31" fmla="*/ 475 h 1307"/>
                  <a:gd name="connsiteX32" fmla="*/ 517 w 1518"/>
                  <a:gd name="connsiteY32" fmla="*/ 597 h 1307"/>
                  <a:gd name="connsiteX33" fmla="*/ 617 w 1518"/>
                  <a:gd name="connsiteY33" fmla="*/ 695 h 1307"/>
                  <a:gd name="connsiteX34" fmla="*/ 600 w 1518"/>
                  <a:gd name="connsiteY34" fmla="*/ 577 h 1307"/>
                  <a:gd name="connsiteX35" fmla="*/ 689 w 1518"/>
                  <a:gd name="connsiteY35" fmla="*/ 570 h 1307"/>
                  <a:gd name="connsiteX36" fmla="*/ 715 w 1518"/>
                  <a:gd name="connsiteY36" fmla="*/ 625 h 1307"/>
                  <a:gd name="connsiteX37" fmla="*/ 788 w 1518"/>
                  <a:gd name="connsiteY37" fmla="*/ 670 h 1307"/>
                  <a:gd name="connsiteX0" fmla="*/ 788 w 1518"/>
                  <a:gd name="connsiteY0" fmla="*/ 670 h 1307"/>
                  <a:gd name="connsiteX1" fmla="*/ 831 w 1518"/>
                  <a:gd name="connsiteY1" fmla="*/ 596 h 1307"/>
                  <a:gd name="connsiteX2" fmla="*/ 716 w 1518"/>
                  <a:gd name="connsiteY2" fmla="*/ 500 h 1307"/>
                  <a:gd name="connsiteX3" fmla="*/ 637 w 1518"/>
                  <a:gd name="connsiteY3" fmla="*/ 370 h 1307"/>
                  <a:gd name="connsiteX4" fmla="*/ 612 w 1518"/>
                  <a:gd name="connsiteY4" fmla="*/ 321 h 1307"/>
                  <a:gd name="connsiteX5" fmla="*/ 646 w 1518"/>
                  <a:gd name="connsiteY5" fmla="*/ 262 h 1307"/>
                  <a:gd name="connsiteX6" fmla="*/ 727 w 1518"/>
                  <a:gd name="connsiteY6" fmla="*/ 338 h 1307"/>
                  <a:gd name="connsiteX7" fmla="*/ 970 w 1518"/>
                  <a:gd name="connsiteY7" fmla="*/ 647 h 1307"/>
                  <a:gd name="connsiteX8" fmla="*/ 990 w 1518"/>
                  <a:gd name="connsiteY8" fmla="*/ 542 h 1307"/>
                  <a:gd name="connsiteX9" fmla="*/ 843 w 1518"/>
                  <a:gd name="connsiteY9" fmla="*/ 414 h 1307"/>
                  <a:gd name="connsiteX10" fmla="*/ 869 w 1518"/>
                  <a:gd name="connsiteY10" fmla="*/ 304 h 1307"/>
                  <a:gd name="connsiteX11" fmla="*/ 964 w 1518"/>
                  <a:gd name="connsiteY11" fmla="*/ 270 h 1307"/>
                  <a:gd name="connsiteX12" fmla="*/ 919 w 1518"/>
                  <a:gd name="connsiteY12" fmla="*/ 178 h 1307"/>
                  <a:gd name="connsiteX13" fmla="*/ 929 w 1518"/>
                  <a:gd name="connsiteY13" fmla="*/ 122 h 1307"/>
                  <a:gd name="connsiteX14" fmla="*/ 987 w 1518"/>
                  <a:gd name="connsiteY14" fmla="*/ 148 h 1307"/>
                  <a:gd name="connsiteX15" fmla="*/ 1114 w 1518"/>
                  <a:gd name="connsiteY15" fmla="*/ 365 h 1307"/>
                  <a:gd name="connsiteX16" fmla="*/ 1251 w 1518"/>
                  <a:gd name="connsiteY16" fmla="*/ 357 h 1307"/>
                  <a:gd name="connsiteX17" fmla="*/ 1250 w 1518"/>
                  <a:gd name="connsiteY17" fmla="*/ 206 h 1307"/>
                  <a:gd name="connsiteX18" fmla="*/ 1277 w 1518"/>
                  <a:gd name="connsiteY18" fmla="*/ 82 h 1307"/>
                  <a:gd name="connsiteX19" fmla="*/ 1397 w 1518"/>
                  <a:gd name="connsiteY19" fmla="*/ 183 h 1307"/>
                  <a:gd name="connsiteX20" fmla="*/ 1518 w 1518"/>
                  <a:gd name="connsiteY20" fmla="*/ 0 h 1307"/>
                  <a:gd name="connsiteX21" fmla="*/ 1224 w 1518"/>
                  <a:gd name="connsiteY21" fmla="*/ 1307 h 1307"/>
                  <a:gd name="connsiteX22" fmla="*/ 174 w 1518"/>
                  <a:gd name="connsiteY22" fmla="*/ 1103 h 1307"/>
                  <a:gd name="connsiteX23" fmla="*/ 428 w 1518"/>
                  <a:gd name="connsiteY23" fmla="*/ 1114 h 1307"/>
                  <a:gd name="connsiteX24" fmla="*/ 481 w 1518"/>
                  <a:gd name="connsiteY24" fmla="*/ 984 h 1307"/>
                  <a:gd name="connsiteX25" fmla="*/ 491 w 1518"/>
                  <a:gd name="connsiteY25" fmla="*/ 861 h 1307"/>
                  <a:gd name="connsiteX26" fmla="*/ 363 w 1518"/>
                  <a:gd name="connsiteY26" fmla="*/ 811 h 1307"/>
                  <a:gd name="connsiteX27" fmla="*/ 498 w 1518"/>
                  <a:gd name="connsiteY27" fmla="*/ 720 h 1307"/>
                  <a:gd name="connsiteX28" fmla="*/ 519 w 1518"/>
                  <a:gd name="connsiteY28" fmla="*/ 721 h 1307"/>
                  <a:gd name="connsiteX29" fmla="*/ 521 w 1518"/>
                  <a:gd name="connsiteY29" fmla="*/ 729 h 1307"/>
                  <a:gd name="connsiteX30" fmla="*/ 410 w 1518"/>
                  <a:gd name="connsiteY30" fmla="*/ 475 h 1307"/>
                  <a:gd name="connsiteX31" fmla="*/ 517 w 1518"/>
                  <a:gd name="connsiteY31" fmla="*/ 597 h 1307"/>
                  <a:gd name="connsiteX32" fmla="*/ 617 w 1518"/>
                  <a:gd name="connsiteY32" fmla="*/ 695 h 1307"/>
                  <a:gd name="connsiteX33" fmla="*/ 600 w 1518"/>
                  <a:gd name="connsiteY33" fmla="*/ 577 h 1307"/>
                  <a:gd name="connsiteX34" fmla="*/ 689 w 1518"/>
                  <a:gd name="connsiteY34" fmla="*/ 570 h 1307"/>
                  <a:gd name="connsiteX35" fmla="*/ 715 w 1518"/>
                  <a:gd name="connsiteY35" fmla="*/ 625 h 1307"/>
                  <a:gd name="connsiteX36" fmla="*/ 788 w 1518"/>
                  <a:gd name="connsiteY36" fmla="*/ 670 h 1307"/>
                  <a:gd name="connsiteX0" fmla="*/ 788 w 1518"/>
                  <a:gd name="connsiteY0" fmla="*/ 670 h 1307"/>
                  <a:gd name="connsiteX1" fmla="*/ 831 w 1518"/>
                  <a:gd name="connsiteY1" fmla="*/ 596 h 1307"/>
                  <a:gd name="connsiteX2" fmla="*/ 716 w 1518"/>
                  <a:gd name="connsiteY2" fmla="*/ 500 h 1307"/>
                  <a:gd name="connsiteX3" fmla="*/ 637 w 1518"/>
                  <a:gd name="connsiteY3" fmla="*/ 370 h 1307"/>
                  <a:gd name="connsiteX4" fmla="*/ 612 w 1518"/>
                  <a:gd name="connsiteY4" fmla="*/ 321 h 1307"/>
                  <a:gd name="connsiteX5" fmla="*/ 646 w 1518"/>
                  <a:gd name="connsiteY5" fmla="*/ 262 h 1307"/>
                  <a:gd name="connsiteX6" fmla="*/ 727 w 1518"/>
                  <a:gd name="connsiteY6" fmla="*/ 338 h 1307"/>
                  <a:gd name="connsiteX7" fmla="*/ 970 w 1518"/>
                  <a:gd name="connsiteY7" fmla="*/ 647 h 1307"/>
                  <a:gd name="connsiteX8" fmla="*/ 990 w 1518"/>
                  <a:gd name="connsiteY8" fmla="*/ 542 h 1307"/>
                  <a:gd name="connsiteX9" fmla="*/ 843 w 1518"/>
                  <a:gd name="connsiteY9" fmla="*/ 414 h 1307"/>
                  <a:gd name="connsiteX10" fmla="*/ 869 w 1518"/>
                  <a:gd name="connsiteY10" fmla="*/ 304 h 1307"/>
                  <a:gd name="connsiteX11" fmla="*/ 964 w 1518"/>
                  <a:gd name="connsiteY11" fmla="*/ 270 h 1307"/>
                  <a:gd name="connsiteX12" fmla="*/ 919 w 1518"/>
                  <a:gd name="connsiteY12" fmla="*/ 178 h 1307"/>
                  <a:gd name="connsiteX13" fmla="*/ 929 w 1518"/>
                  <a:gd name="connsiteY13" fmla="*/ 122 h 1307"/>
                  <a:gd name="connsiteX14" fmla="*/ 987 w 1518"/>
                  <a:gd name="connsiteY14" fmla="*/ 148 h 1307"/>
                  <a:gd name="connsiteX15" fmla="*/ 1114 w 1518"/>
                  <a:gd name="connsiteY15" fmla="*/ 365 h 1307"/>
                  <a:gd name="connsiteX16" fmla="*/ 1251 w 1518"/>
                  <a:gd name="connsiteY16" fmla="*/ 357 h 1307"/>
                  <a:gd name="connsiteX17" fmla="*/ 1250 w 1518"/>
                  <a:gd name="connsiteY17" fmla="*/ 206 h 1307"/>
                  <a:gd name="connsiteX18" fmla="*/ 1277 w 1518"/>
                  <a:gd name="connsiteY18" fmla="*/ 82 h 1307"/>
                  <a:gd name="connsiteX19" fmla="*/ 1397 w 1518"/>
                  <a:gd name="connsiteY19" fmla="*/ 183 h 1307"/>
                  <a:gd name="connsiteX20" fmla="*/ 1518 w 1518"/>
                  <a:gd name="connsiteY20" fmla="*/ 0 h 1307"/>
                  <a:gd name="connsiteX21" fmla="*/ 1224 w 1518"/>
                  <a:gd name="connsiteY21" fmla="*/ 1307 h 1307"/>
                  <a:gd name="connsiteX22" fmla="*/ 174 w 1518"/>
                  <a:gd name="connsiteY22" fmla="*/ 1103 h 1307"/>
                  <a:gd name="connsiteX23" fmla="*/ 428 w 1518"/>
                  <a:gd name="connsiteY23" fmla="*/ 1114 h 1307"/>
                  <a:gd name="connsiteX24" fmla="*/ 481 w 1518"/>
                  <a:gd name="connsiteY24" fmla="*/ 984 h 1307"/>
                  <a:gd name="connsiteX25" fmla="*/ 491 w 1518"/>
                  <a:gd name="connsiteY25" fmla="*/ 861 h 1307"/>
                  <a:gd name="connsiteX26" fmla="*/ 363 w 1518"/>
                  <a:gd name="connsiteY26" fmla="*/ 811 h 1307"/>
                  <a:gd name="connsiteX27" fmla="*/ 498 w 1518"/>
                  <a:gd name="connsiteY27" fmla="*/ 720 h 1307"/>
                  <a:gd name="connsiteX28" fmla="*/ 519 w 1518"/>
                  <a:gd name="connsiteY28" fmla="*/ 721 h 1307"/>
                  <a:gd name="connsiteX29" fmla="*/ 521 w 1518"/>
                  <a:gd name="connsiteY29" fmla="*/ 729 h 1307"/>
                  <a:gd name="connsiteX30" fmla="*/ 410 w 1518"/>
                  <a:gd name="connsiteY30" fmla="*/ 475 h 1307"/>
                  <a:gd name="connsiteX31" fmla="*/ 517 w 1518"/>
                  <a:gd name="connsiteY31" fmla="*/ 597 h 1307"/>
                  <a:gd name="connsiteX32" fmla="*/ 617 w 1518"/>
                  <a:gd name="connsiteY32" fmla="*/ 695 h 1307"/>
                  <a:gd name="connsiteX33" fmla="*/ 600 w 1518"/>
                  <a:gd name="connsiteY33" fmla="*/ 577 h 1307"/>
                  <a:gd name="connsiteX34" fmla="*/ 689 w 1518"/>
                  <a:gd name="connsiteY34" fmla="*/ 570 h 1307"/>
                  <a:gd name="connsiteX35" fmla="*/ 715 w 1518"/>
                  <a:gd name="connsiteY35" fmla="*/ 625 h 1307"/>
                  <a:gd name="connsiteX36" fmla="*/ 788 w 1518"/>
                  <a:gd name="connsiteY36" fmla="*/ 670 h 1307"/>
                  <a:gd name="connsiteX0" fmla="*/ 788 w 1518"/>
                  <a:gd name="connsiteY0" fmla="*/ 670 h 1307"/>
                  <a:gd name="connsiteX1" fmla="*/ 831 w 1518"/>
                  <a:gd name="connsiteY1" fmla="*/ 596 h 1307"/>
                  <a:gd name="connsiteX2" fmla="*/ 716 w 1518"/>
                  <a:gd name="connsiteY2" fmla="*/ 500 h 1307"/>
                  <a:gd name="connsiteX3" fmla="*/ 637 w 1518"/>
                  <a:gd name="connsiteY3" fmla="*/ 370 h 1307"/>
                  <a:gd name="connsiteX4" fmla="*/ 612 w 1518"/>
                  <a:gd name="connsiteY4" fmla="*/ 321 h 1307"/>
                  <a:gd name="connsiteX5" fmla="*/ 646 w 1518"/>
                  <a:gd name="connsiteY5" fmla="*/ 262 h 1307"/>
                  <a:gd name="connsiteX6" fmla="*/ 727 w 1518"/>
                  <a:gd name="connsiteY6" fmla="*/ 338 h 1307"/>
                  <a:gd name="connsiteX7" fmla="*/ 970 w 1518"/>
                  <a:gd name="connsiteY7" fmla="*/ 647 h 1307"/>
                  <a:gd name="connsiteX8" fmla="*/ 990 w 1518"/>
                  <a:gd name="connsiteY8" fmla="*/ 542 h 1307"/>
                  <a:gd name="connsiteX9" fmla="*/ 843 w 1518"/>
                  <a:gd name="connsiteY9" fmla="*/ 414 h 1307"/>
                  <a:gd name="connsiteX10" fmla="*/ 869 w 1518"/>
                  <a:gd name="connsiteY10" fmla="*/ 304 h 1307"/>
                  <a:gd name="connsiteX11" fmla="*/ 964 w 1518"/>
                  <a:gd name="connsiteY11" fmla="*/ 270 h 1307"/>
                  <a:gd name="connsiteX12" fmla="*/ 919 w 1518"/>
                  <a:gd name="connsiteY12" fmla="*/ 178 h 1307"/>
                  <a:gd name="connsiteX13" fmla="*/ 929 w 1518"/>
                  <a:gd name="connsiteY13" fmla="*/ 122 h 1307"/>
                  <a:gd name="connsiteX14" fmla="*/ 987 w 1518"/>
                  <a:gd name="connsiteY14" fmla="*/ 148 h 1307"/>
                  <a:gd name="connsiteX15" fmla="*/ 1114 w 1518"/>
                  <a:gd name="connsiteY15" fmla="*/ 365 h 1307"/>
                  <a:gd name="connsiteX16" fmla="*/ 1251 w 1518"/>
                  <a:gd name="connsiteY16" fmla="*/ 357 h 1307"/>
                  <a:gd name="connsiteX17" fmla="*/ 1250 w 1518"/>
                  <a:gd name="connsiteY17" fmla="*/ 206 h 1307"/>
                  <a:gd name="connsiteX18" fmla="*/ 1277 w 1518"/>
                  <a:gd name="connsiteY18" fmla="*/ 82 h 1307"/>
                  <a:gd name="connsiteX19" fmla="*/ 1397 w 1518"/>
                  <a:gd name="connsiteY19" fmla="*/ 183 h 1307"/>
                  <a:gd name="connsiteX20" fmla="*/ 1518 w 1518"/>
                  <a:gd name="connsiteY20" fmla="*/ 0 h 1307"/>
                  <a:gd name="connsiteX21" fmla="*/ 1224 w 1518"/>
                  <a:gd name="connsiteY21" fmla="*/ 1307 h 1307"/>
                  <a:gd name="connsiteX22" fmla="*/ 174 w 1518"/>
                  <a:gd name="connsiteY22" fmla="*/ 1103 h 1307"/>
                  <a:gd name="connsiteX23" fmla="*/ 428 w 1518"/>
                  <a:gd name="connsiteY23" fmla="*/ 1114 h 1307"/>
                  <a:gd name="connsiteX24" fmla="*/ 481 w 1518"/>
                  <a:gd name="connsiteY24" fmla="*/ 984 h 1307"/>
                  <a:gd name="connsiteX25" fmla="*/ 491 w 1518"/>
                  <a:gd name="connsiteY25" fmla="*/ 861 h 1307"/>
                  <a:gd name="connsiteX26" fmla="*/ 363 w 1518"/>
                  <a:gd name="connsiteY26" fmla="*/ 811 h 1307"/>
                  <a:gd name="connsiteX27" fmla="*/ 498 w 1518"/>
                  <a:gd name="connsiteY27" fmla="*/ 720 h 1307"/>
                  <a:gd name="connsiteX28" fmla="*/ 519 w 1518"/>
                  <a:gd name="connsiteY28" fmla="*/ 721 h 1307"/>
                  <a:gd name="connsiteX29" fmla="*/ 521 w 1518"/>
                  <a:gd name="connsiteY29" fmla="*/ 729 h 1307"/>
                  <a:gd name="connsiteX30" fmla="*/ 410 w 1518"/>
                  <a:gd name="connsiteY30" fmla="*/ 475 h 1307"/>
                  <a:gd name="connsiteX31" fmla="*/ 517 w 1518"/>
                  <a:gd name="connsiteY31" fmla="*/ 597 h 1307"/>
                  <a:gd name="connsiteX32" fmla="*/ 617 w 1518"/>
                  <a:gd name="connsiteY32" fmla="*/ 695 h 1307"/>
                  <a:gd name="connsiteX33" fmla="*/ 600 w 1518"/>
                  <a:gd name="connsiteY33" fmla="*/ 577 h 1307"/>
                  <a:gd name="connsiteX34" fmla="*/ 689 w 1518"/>
                  <a:gd name="connsiteY34" fmla="*/ 570 h 1307"/>
                  <a:gd name="connsiteX35" fmla="*/ 715 w 1518"/>
                  <a:gd name="connsiteY35" fmla="*/ 625 h 1307"/>
                  <a:gd name="connsiteX36" fmla="*/ 788 w 1518"/>
                  <a:gd name="connsiteY36" fmla="*/ 670 h 1307"/>
                  <a:gd name="connsiteX0" fmla="*/ 788 w 1518"/>
                  <a:gd name="connsiteY0" fmla="*/ 670 h 1307"/>
                  <a:gd name="connsiteX1" fmla="*/ 831 w 1518"/>
                  <a:gd name="connsiteY1" fmla="*/ 596 h 1307"/>
                  <a:gd name="connsiteX2" fmla="*/ 716 w 1518"/>
                  <a:gd name="connsiteY2" fmla="*/ 500 h 1307"/>
                  <a:gd name="connsiteX3" fmla="*/ 637 w 1518"/>
                  <a:gd name="connsiteY3" fmla="*/ 370 h 1307"/>
                  <a:gd name="connsiteX4" fmla="*/ 612 w 1518"/>
                  <a:gd name="connsiteY4" fmla="*/ 321 h 1307"/>
                  <a:gd name="connsiteX5" fmla="*/ 646 w 1518"/>
                  <a:gd name="connsiteY5" fmla="*/ 262 h 1307"/>
                  <a:gd name="connsiteX6" fmla="*/ 727 w 1518"/>
                  <a:gd name="connsiteY6" fmla="*/ 338 h 1307"/>
                  <a:gd name="connsiteX7" fmla="*/ 970 w 1518"/>
                  <a:gd name="connsiteY7" fmla="*/ 647 h 1307"/>
                  <a:gd name="connsiteX8" fmla="*/ 990 w 1518"/>
                  <a:gd name="connsiteY8" fmla="*/ 542 h 1307"/>
                  <a:gd name="connsiteX9" fmla="*/ 843 w 1518"/>
                  <a:gd name="connsiteY9" fmla="*/ 414 h 1307"/>
                  <a:gd name="connsiteX10" fmla="*/ 869 w 1518"/>
                  <a:gd name="connsiteY10" fmla="*/ 304 h 1307"/>
                  <a:gd name="connsiteX11" fmla="*/ 964 w 1518"/>
                  <a:gd name="connsiteY11" fmla="*/ 270 h 1307"/>
                  <a:gd name="connsiteX12" fmla="*/ 919 w 1518"/>
                  <a:gd name="connsiteY12" fmla="*/ 178 h 1307"/>
                  <a:gd name="connsiteX13" fmla="*/ 929 w 1518"/>
                  <a:gd name="connsiteY13" fmla="*/ 122 h 1307"/>
                  <a:gd name="connsiteX14" fmla="*/ 987 w 1518"/>
                  <a:gd name="connsiteY14" fmla="*/ 148 h 1307"/>
                  <a:gd name="connsiteX15" fmla="*/ 1114 w 1518"/>
                  <a:gd name="connsiteY15" fmla="*/ 365 h 1307"/>
                  <a:gd name="connsiteX16" fmla="*/ 1251 w 1518"/>
                  <a:gd name="connsiteY16" fmla="*/ 357 h 1307"/>
                  <a:gd name="connsiteX17" fmla="*/ 1250 w 1518"/>
                  <a:gd name="connsiteY17" fmla="*/ 206 h 1307"/>
                  <a:gd name="connsiteX18" fmla="*/ 1277 w 1518"/>
                  <a:gd name="connsiteY18" fmla="*/ 82 h 1307"/>
                  <a:gd name="connsiteX19" fmla="*/ 1397 w 1518"/>
                  <a:gd name="connsiteY19" fmla="*/ 183 h 1307"/>
                  <a:gd name="connsiteX20" fmla="*/ 1518 w 1518"/>
                  <a:gd name="connsiteY20" fmla="*/ 0 h 1307"/>
                  <a:gd name="connsiteX21" fmla="*/ 1224 w 1518"/>
                  <a:gd name="connsiteY21" fmla="*/ 1307 h 1307"/>
                  <a:gd name="connsiteX22" fmla="*/ 174 w 1518"/>
                  <a:gd name="connsiteY22" fmla="*/ 1103 h 1307"/>
                  <a:gd name="connsiteX23" fmla="*/ 428 w 1518"/>
                  <a:gd name="connsiteY23" fmla="*/ 1114 h 1307"/>
                  <a:gd name="connsiteX24" fmla="*/ 481 w 1518"/>
                  <a:gd name="connsiteY24" fmla="*/ 984 h 1307"/>
                  <a:gd name="connsiteX25" fmla="*/ 491 w 1518"/>
                  <a:gd name="connsiteY25" fmla="*/ 861 h 1307"/>
                  <a:gd name="connsiteX26" fmla="*/ 363 w 1518"/>
                  <a:gd name="connsiteY26" fmla="*/ 811 h 1307"/>
                  <a:gd name="connsiteX27" fmla="*/ 498 w 1518"/>
                  <a:gd name="connsiteY27" fmla="*/ 720 h 1307"/>
                  <a:gd name="connsiteX28" fmla="*/ 519 w 1518"/>
                  <a:gd name="connsiteY28" fmla="*/ 721 h 1307"/>
                  <a:gd name="connsiteX29" fmla="*/ 410 w 1518"/>
                  <a:gd name="connsiteY29" fmla="*/ 475 h 1307"/>
                  <a:gd name="connsiteX30" fmla="*/ 517 w 1518"/>
                  <a:gd name="connsiteY30" fmla="*/ 597 h 1307"/>
                  <a:gd name="connsiteX31" fmla="*/ 617 w 1518"/>
                  <a:gd name="connsiteY31" fmla="*/ 695 h 1307"/>
                  <a:gd name="connsiteX32" fmla="*/ 600 w 1518"/>
                  <a:gd name="connsiteY32" fmla="*/ 577 h 1307"/>
                  <a:gd name="connsiteX33" fmla="*/ 689 w 1518"/>
                  <a:gd name="connsiteY33" fmla="*/ 570 h 1307"/>
                  <a:gd name="connsiteX34" fmla="*/ 715 w 1518"/>
                  <a:gd name="connsiteY34" fmla="*/ 625 h 1307"/>
                  <a:gd name="connsiteX35" fmla="*/ 788 w 1518"/>
                  <a:gd name="connsiteY35" fmla="*/ 670 h 1307"/>
                  <a:gd name="connsiteX0" fmla="*/ 788 w 1518"/>
                  <a:gd name="connsiteY0" fmla="*/ 670 h 1307"/>
                  <a:gd name="connsiteX1" fmla="*/ 831 w 1518"/>
                  <a:gd name="connsiteY1" fmla="*/ 596 h 1307"/>
                  <a:gd name="connsiteX2" fmla="*/ 716 w 1518"/>
                  <a:gd name="connsiteY2" fmla="*/ 500 h 1307"/>
                  <a:gd name="connsiteX3" fmla="*/ 637 w 1518"/>
                  <a:gd name="connsiteY3" fmla="*/ 370 h 1307"/>
                  <a:gd name="connsiteX4" fmla="*/ 612 w 1518"/>
                  <a:gd name="connsiteY4" fmla="*/ 321 h 1307"/>
                  <a:gd name="connsiteX5" fmla="*/ 646 w 1518"/>
                  <a:gd name="connsiteY5" fmla="*/ 262 h 1307"/>
                  <a:gd name="connsiteX6" fmla="*/ 727 w 1518"/>
                  <a:gd name="connsiteY6" fmla="*/ 338 h 1307"/>
                  <a:gd name="connsiteX7" fmla="*/ 970 w 1518"/>
                  <a:gd name="connsiteY7" fmla="*/ 647 h 1307"/>
                  <a:gd name="connsiteX8" fmla="*/ 990 w 1518"/>
                  <a:gd name="connsiteY8" fmla="*/ 542 h 1307"/>
                  <a:gd name="connsiteX9" fmla="*/ 843 w 1518"/>
                  <a:gd name="connsiteY9" fmla="*/ 414 h 1307"/>
                  <a:gd name="connsiteX10" fmla="*/ 869 w 1518"/>
                  <a:gd name="connsiteY10" fmla="*/ 304 h 1307"/>
                  <a:gd name="connsiteX11" fmla="*/ 964 w 1518"/>
                  <a:gd name="connsiteY11" fmla="*/ 270 h 1307"/>
                  <a:gd name="connsiteX12" fmla="*/ 919 w 1518"/>
                  <a:gd name="connsiteY12" fmla="*/ 178 h 1307"/>
                  <a:gd name="connsiteX13" fmla="*/ 929 w 1518"/>
                  <a:gd name="connsiteY13" fmla="*/ 122 h 1307"/>
                  <a:gd name="connsiteX14" fmla="*/ 987 w 1518"/>
                  <a:gd name="connsiteY14" fmla="*/ 148 h 1307"/>
                  <a:gd name="connsiteX15" fmla="*/ 1114 w 1518"/>
                  <a:gd name="connsiteY15" fmla="*/ 365 h 1307"/>
                  <a:gd name="connsiteX16" fmla="*/ 1251 w 1518"/>
                  <a:gd name="connsiteY16" fmla="*/ 357 h 1307"/>
                  <a:gd name="connsiteX17" fmla="*/ 1250 w 1518"/>
                  <a:gd name="connsiteY17" fmla="*/ 206 h 1307"/>
                  <a:gd name="connsiteX18" fmla="*/ 1277 w 1518"/>
                  <a:gd name="connsiteY18" fmla="*/ 82 h 1307"/>
                  <a:gd name="connsiteX19" fmla="*/ 1397 w 1518"/>
                  <a:gd name="connsiteY19" fmla="*/ 183 h 1307"/>
                  <a:gd name="connsiteX20" fmla="*/ 1518 w 1518"/>
                  <a:gd name="connsiteY20" fmla="*/ 0 h 1307"/>
                  <a:gd name="connsiteX21" fmla="*/ 1224 w 1518"/>
                  <a:gd name="connsiteY21" fmla="*/ 1307 h 1307"/>
                  <a:gd name="connsiteX22" fmla="*/ 174 w 1518"/>
                  <a:gd name="connsiteY22" fmla="*/ 1103 h 1307"/>
                  <a:gd name="connsiteX23" fmla="*/ 428 w 1518"/>
                  <a:gd name="connsiteY23" fmla="*/ 1114 h 1307"/>
                  <a:gd name="connsiteX24" fmla="*/ 481 w 1518"/>
                  <a:gd name="connsiteY24" fmla="*/ 984 h 1307"/>
                  <a:gd name="connsiteX25" fmla="*/ 491 w 1518"/>
                  <a:gd name="connsiteY25" fmla="*/ 861 h 1307"/>
                  <a:gd name="connsiteX26" fmla="*/ 363 w 1518"/>
                  <a:gd name="connsiteY26" fmla="*/ 811 h 1307"/>
                  <a:gd name="connsiteX27" fmla="*/ 498 w 1518"/>
                  <a:gd name="connsiteY27" fmla="*/ 720 h 1307"/>
                  <a:gd name="connsiteX28" fmla="*/ 410 w 1518"/>
                  <a:gd name="connsiteY28" fmla="*/ 475 h 1307"/>
                  <a:gd name="connsiteX29" fmla="*/ 517 w 1518"/>
                  <a:gd name="connsiteY29" fmla="*/ 597 h 1307"/>
                  <a:gd name="connsiteX30" fmla="*/ 617 w 1518"/>
                  <a:gd name="connsiteY30" fmla="*/ 695 h 1307"/>
                  <a:gd name="connsiteX31" fmla="*/ 600 w 1518"/>
                  <a:gd name="connsiteY31" fmla="*/ 577 h 1307"/>
                  <a:gd name="connsiteX32" fmla="*/ 689 w 1518"/>
                  <a:gd name="connsiteY32" fmla="*/ 570 h 1307"/>
                  <a:gd name="connsiteX33" fmla="*/ 715 w 1518"/>
                  <a:gd name="connsiteY33" fmla="*/ 625 h 1307"/>
                  <a:gd name="connsiteX34" fmla="*/ 788 w 1518"/>
                  <a:gd name="connsiteY34" fmla="*/ 670 h 1307"/>
                  <a:gd name="connsiteX0" fmla="*/ 788 w 1518"/>
                  <a:gd name="connsiteY0" fmla="*/ 670 h 1307"/>
                  <a:gd name="connsiteX1" fmla="*/ 831 w 1518"/>
                  <a:gd name="connsiteY1" fmla="*/ 596 h 1307"/>
                  <a:gd name="connsiteX2" fmla="*/ 716 w 1518"/>
                  <a:gd name="connsiteY2" fmla="*/ 500 h 1307"/>
                  <a:gd name="connsiteX3" fmla="*/ 637 w 1518"/>
                  <a:gd name="connsiteY3" fmla="*/ 370 h 1307"/>
                  <a:gd name="connsiteX4" fmla="*/ 612 w 1518"/>
                  <a:gd name="connsiteY4" fmla="*/ 321 h 1307"/>
                  <a:gd name="connsiteX5" fmla="*/ 646 w 1518"/>
                  <a:gd name="connsiteY5" fmla="*/ 262 h 1307"/>
                  <a:gd name="connsiteX6" fmla="*/ 727 w 1518"/>
                  <a:gd name="connsiteY6" fmla="*/ 338 h 1307"/>
                  <a:gd name="connsiteX7" fmla="*/ 970 w 1518"/>
                  <a:gd name="connsiteY7" fmla="*/ 647 h 1307"/>
                  <a:gd name="connsiteX8" fmla="*/ 990 w 1518"/>
                  <a:gd name="connsiteY8" fmla="*/ 542 h 1307"/>
                  <a:gd name="connsiteX9" fmla="*/ 843 w 1518"/>
                  <a:gd name="connsiteY9" fmla="*/ 414 h 1307"/>
                  <a:gd name="connsiteX10" fmla="*/ 869 w 1518"/>
                  <a:gd name="connsiteY10" fmla="*/ 304 h 1307"/>
                  <a:gd name="connsiteX11" fmla="*/ 964 w 1518"/>
                  <a:gd name="connsiteY11" fmla="*/ 270 h 1307"/>
                  <a:gd name="connsiteX12" fmla="*/ 919 w 1518"/>
                  <a:gd name="connsiteY12" fmla="*/ 178 h 1307"/>
                  <a:gd name="connsiteX13" fmla="*/ 929 w 1518"/>
                  <a:gd name="connsiteY13" fmla="*/ 122 h 1307"/>
                  <a:gd name="connsiteX14" fmla="*/ 987 w 1518"/>
                  <a:gd name="connsiteY14" fmla="*/ 148 h 1307"/>
                  <a:gd name="connsiteX15" fmla="*/ 1114 w 1518"/>
                  <a:gd name="connsiteY15" fmla="*/ 365 h 1307"/>
                  <a:gd name="connsiteX16" fmla="*/ 1251 w 1518"/>
                  <a:gd name="connsiteY16" fmla="*/ 357 h 1307"/>
                  <a:gd name="connsiteX17" fmla="*/ 1250 w 1518"/>
                  <a:gd name="connsiteY17" fmla="*/ 206 h 1307"/>
                  <a:gd name="connsiteX18" fmla="*/ 1277 w 1518"/>
                  <a:gd name="connsiteY18" fmla="*/ 82 h 1307"/>
                  <a:gd name="connsiteX19" fmla="*/ 1397 w 1518"/>
                  <a:gd name="connsiteY19" fmla="*/ 183 h 1307"/>
                  <a:gd name="connsiteX20" fmla="*/ 1518 w 1518"/>
                  <a:gd name="connsiteY20" fmla="*/ 0 h 1307"/>
                  <a:gd name="connsiteX21" fmla="*/ 1224 w 1518"/>
                  <a:gd name="connsiteY21" fmla="*/ 1307 h 1307"/>
                  <a:gd name="connsiteX22" fmla="*/ 174 w 1518"/>
                  <a:gd name="connsiteY22" fmla="*/ 1103 h 1307"/>
                  <a:gd name="connsiteX23" fmla="*/ 428 w 1518"/>
                  <a:gd name="connsiteY23" fmla="*/ 1114 h 1307"/>
                  <a:gd name="connsiteX24" fmla="*/ 481 w 1518"/>
                  <a:gd name="connsiteY24" fmla="*/ 984 h 1307"/>
                  <a:gd name="connsiteX25" fmla="*/ 491 w 1518"/>
                  <a:gd name="connsiteY25" fmla="*/ 861 h 1307"/>
                  <a:gd name="connsiteX26" fmla="*/ 363 w 1518"/>
                  <a:gd name="connsiteY26" fmla="*/ 811 h 1307"/>
                  <a:gd name="connsiteX27" fmla="*/ 498 w 1518"/>
                  <a:gd name="connsiteY27" fmla="*/ 720 h 1307"/>
                  <a:gd name="connsiteX28" fmla="*/ 410 w 1518"/>
                  <a:gd name="connsiteY28" fmla="*/ 475 h 1307"/>
                  <a:gd name="connsiteX29" fmla="*/ 517 w 1518"/>
                  <a:gd name="connsiteY29" fmla="*/ 597 h 1307"/>
                  <a:gd name="connsiteX30" fmla="*/ 617 w 1518"/>
                  <a:gd name="connsiteY30" fmla="*/ 695 h 1307"/>
                  <a:gd name="connsiteX31" fmla="*/ 600 w 1518"/>
                  <a:gd name="connsiteY31" fmla="*/ 577 h 1307"/>
                  <a:gd name="connsiteX32" fmla="*/ 689 w 1518"/>
                  <a:gd name="connsiteY32" fmla="*/ 570 h 1307"/>
                  <a:gd name="connsiteX33" fmla="*/ 715 w 1518"/>
                  <a:gd name="connsiteY33" fmla="*/ 625 h 1307"/>
                  <a:gd name="connsiteX34" fmla="*/ 788 w 1518"/>
                  <a:gd name="connsiteY34" fmla="*/ 670 h 1307"/>
                  <a:gd name="connsiteX0" fmla="*/ 788 w 1518"/>
                  <a:gd name="connsiteY0" fmla="*/ 670 h 1307"/>
                  <a:gd name="connsiteX1" fmla="*/ 831 w 1518"/>
                  <a:gd name="connsiteY1" fmla="*/ 596 h 1307"/>
                  <a:gd name="connsiteX2" fmla="*/ 716 w 1518"/>
                  <a:gd name="connsiteY2" fmla="*/ 500 h 1307"/>
                  <a:gd name="connsiteX3" fmla="*/ 637 w 1518"/>
                  <a:gd name="connsiteY3" fmla="*/ 370 h 1307"/>
                  <a:gd name="connsiteX4" fmla="*/ 612 w 1518"/>
                  <a:gd name="connsiteY4" fmla="*/ 321 h 1307"/>
                  <a:gd name="connsiteX5" fmla="*/ 646 w 1518"/>
                  <a:gd name="connsiteY5" fmla="*/ 262 h 1307"/>
                  <a:gd name="connsiteX6" fmla="*/ 727 w 1518"/>
                  <a:gd name="connsiteY6" fmla="*/ 338 h 1307"/>
                  <a:gd name="connsiteX7" fmla="*/ 970 w 1518"/>
                  <a:gd name="connsiteY7" fmla="*/ 647 h 1307"/>
                  <a:gd name="connsiteX8" fmla="*/ 990 w 1518"/>
                  <a:gd name="connsiteY8" fmla="*/ 542 h 1307"/>
                  <a:gd name="connsiteX9" fmla="*/ 843 w 1518"/>
                  <a:gd name="connsiteY9" fmla="*/ 414 h 1307"/>
                  <a:gd name="connsiteX10" fmla="*/ 869 w 1518"/>
                  <a:gd name="connsiteY10" fmla="*/ 304 h 1307"/>
                  <a:gd name="connsiteX11" fmla="*/ 964 w 1518"/>
                  <a:gd name="connsiteY11" fmla="*/ 270 h 1307"/>
                  <a:gd name="connsiteX12" fmla="*/ 919 w 1518"/>
                  <a:gd name="connsiteY12" fmla="*/ 178 h 1307"/>
                  <a:gd name="connsiteX13" fmla="*/ 929 w 1518"/>
                  <a:gd name="connsiteY13" fmla="*/ 122 h 1307"/>
                  <a:gd name="connsiteX14" fmla="*/ 987 w 1518"/>
                  <a:gd name="connsiteY14" fmla="*/ 148 h 1307"/>
                  <a:gd name="connsiteX15" fmla="*/ 1114 w 1518"/>
                  <a:gd name="connsiteY15" fmla="*/ 365 h 1307"/>
                  <a:gd name="connsiteX16" fmla="*/ 1251 w 1518"/>
                  <a:gd name="connsiteY16" fmla="*/ 357 h 1307"/>
                  <a:gd name="connsiteX17" fmla="*/ 1250 w 1518"/>
                  <a:gd name="connsiteY17" fmla="*/ 206 h 1307"/>
                  <a:gd name="connsiteX18" fmla="*/ 1277 w 1518"/>
                  <a:gd name="connsiteY18" fmla="*/ 82 h 1307"/>
                  <a:gd name="connsiteX19" fmla="*/ 1397 w 1518"/>
                  <a:gd name="connsiteY19" fmla="*/ 183 h 1307"/>
                  <a:gd name="connsiteX20" fmla="*/ 1518 w 1518"/>
                  <a:gd name="connsiteY20" fmla="*/ 0 h 1307"/>
                  <a:gd name="connsiteX21" fmla="*/ 1224 w 1518"/>
                  <a:gd name="connsiteY21" fmla="*/ 1307 h 1307"/>
                  <a:gd name="connsiteX22" fmla="*/ 174 w 1518"/>
                  <a:gd name="connsiteY22" fmla="*/ 1103 h 1307"/>
                  <a:gd name="connsiteX23" fmla="*/ 428 w 1518"/>
                  <a:gd name="connsiteY23" fmla="*/ 1114 h 1307"/>
                  <a:gd name="connsiteX24" fmla="*/ 481 w 1518"/>
                  <a:gd name="connsiteY24" fmla="*/ 984 h 1307"/>
                  <a:gd name="connsiteX25" fmla="*/ 491 w 1518"/>
                  <a:gd name="connsiteY25" fmla="*/ 861 h 1307"/>
                  <a:gd name="connsiteX26" fmla="*/ 363 w 1518"/>
                  <a:gd name="connsiteY26" fmla="*/ 811 h 1307"/>
                  <a:gd name="connsiteX27" fmla="*/ 498 w 1518"/>
                  <a:gd name="connsiteY27" fmla="*/ 720 h 1307"/>
                  <a:gd name="connsiteX28" fmla="*/ 410 w 1518"/>
                  <a:gd name="connsiteY28" fmla="*/ 475 h 1307"/>
                  <a:gd name="connsiteX29" fmla="*/ 517 w 1518"/>
                  <a:gd name="connsiteY29" fmla="*/ 597 h 1307"/>
                  <a:gd name="connsiteX30" fmla="*/ 617 w 1518"/>
                  <a:gd name="connsiteY30" fmla="*/ 695 h 1307"/>
                  <a:gd name="connsiteX31" fmla="*/ 600 w 1518"/>
                  <a:gd name="connsiteY31" fmla="*/ 577 h 1307"/>
                  <a:gd name="connsiteX32" fmla="*/ 689 w 1518"/>
                  <a:gd name="connsiteY32" fmla="*/ 570 h 1307"/>
                  <a:gd name="connsiteX33" fmla="*/ 715 w 1518"/>
                  <a:gd name="connsiteY33" fmla="*/ 625 h 1307"/>
                  <a:gd name="connsiteX34" fmla="*/ 788 w 1518"/>
                  <a:gd name="connsiteY34" fmla="*/ 670 h 1307"/>
                  <a:gd name="connsiteX0" fmla="*/ 788 w 1518"/>
                  <a:gd name="connsiteY0" fmla="*/ 670 h 1307"/>
                  <a:gd name="connsiteX1" fmla="*/ 831 w 1518"/>
                  <a:gd name="connsiteY1" fmla="*/ 596 h 1307"/>
                  <a:gd name="connsiteX2" fmla="*/ 716 w 1518"/>
                  <a:gd name="connsiteY2" fmla="*/ 500 h 1307"/>
                  <a:gd name="connsiteX3" fmla="*/ 637 w 1518"/>
                  <a:gd name="connsiteY3" fmla="*/ 370 h 1307"/>
                  <a:gd name="connsiteX4" fmla="*/ 612 w 1518"/>
                  <a:gd name="connsiteY4" fmla="*/ 321 h 1307"/>
                  <a:gd name="connsiteX5" fmla="*/ 646 w 1518"/>
                  <a:gd name="connsiteY5" fmla="*/ 262 h 1307"/>
                  <a:gd name="connsiteX6" fmla="*/ 727 w 1518"/>
                  <a:gd name="connsiteY6" fmla="*/ 338 h 1307"/>
                  <a:gd name="connsiteX7" fmla="*/ 970 w 1518"/>
                  <a:gd name="connsiteY7" fmla="*/ 647 h 1307"/>
                  <a:gd name="connsiteX8" fmla="*/ 990 w 1518"/>
                  <a:gd name="connsiteY8" fmla="*/ 542 h 1307"/>
                  <a:gd name="connsiteX9" fmla="*/ 843 w 1518"/>
                  <a:gd name="connsiteY9" fmla="*/ 414 h 1307"/>
                  <a:gd name="connsiteX10" fmla="*/ 869 w 1518"/>
                  <a:gd name="connsiteY10" fmla="*/ 304 h 1307"/>
                  <a:gd name="connsiteX11" fmla="*/ 964 w 1518"/>
                  <a:gd name="connsiteY11" fmla="*/ 270 h 1307"/>
                  <a:gd name="connsiteX12" fmla="*/ 919 w 1518"/>
                  <a:gd name="connsiteY12" fmla="*/ 178 h 1307"/>
                  <a:gd name="connsiteX13" fmla="*/ 929 w 1518"/>
                  <a:gd name="connsiteY13" fmla="*/ 122 h 1307"/>
                  <a:gd name="connsiteX14" fmla="*/ 987 w 1518"/>
                  <a:gd name="connsiteY14" fmla="*/ 148 h 1307"/>
                  <a:gd name="connsiteX15" fmla="*/ 1114 w 1518"/>
                  <a:gd name="connsiteY15" fmla="*/ 365 h 1307"/>
                  <a:gd name="connsiteX16" fmla="*/ 1251 w 1518"/>
                  <a:gd name="connsiteY16" fmla="*/ 357 h 1307"/>
                  <a:gd name="connsiteX17" fmla="*/ 1250 w 1518"/>
                  <a:gd name="connsiteY17" fmla="*/ 206 h 1307"/>
                  <a:gd name="connsiteX18" fmla="*/ 1277 w 1518"/>
                  <a:gd name="connsiteY18" fmla="*/ 82 h 1307"/>
                  <a:gd name="connsiteX19" fmla="*/ 1397 w 1518"/>
                  <a:gd name="connsiteY19" fmla="*/ 183 h 1307"/>
                  <a:gd name="connsiteX20" fmla="*/ 1518 w 1518"/>
                  <a:gd name="connsiteY20" fmla="*/ 0 h 1307"/>
                  <a:gd name="connsiteX21" fmla="*/ 1224 w 1518"/>
                  <a:gd name="connsiteY21" fmla="*/ 1307 h 1307"/>
                  <a:gd name="connsiteX22" fmla="*/ 174 w 1518"/>
                  <a:gd name="connsiteY22" fmla="*/ 1103 h 1307"/>
                  <a:gd name="connsiteX23" fmla="*/ 428 w 1518"/>
                  <a:gd name="connsiteY23" fmla="*/ 1114 h 1307"/>
                  <a:gd name="connsiteX24" fmla="*/ 481 w 1518"/>
                  <a:gd name="connsiteY24" fmla="*/ 984 h 1307"/>
                  <a:gd name="connsiteX25" fmla="*/ 491 w 1518"/>
                  <a:gd name="connsiteY25" fmla="*/ 861 h 1307"/>
                  <a:gd name="connsiteX26" fmla="*/ 363 w 1518"/>
                  <a:gd name="connsiteY26" fmla="*/ 811 h 1307"/>
                  <a:gd name="connsiteX27" fmla="*/ 498 w 1518"/>
                  <a:gd name="connsiteY27" fmla="*/ 720 h 1307"/>
                  <a:gd name="connsiteX28" fmla="*/ 410 w 1518"/>
                  <a:gd name="connsiteY28" fmla="*/ 475 h 1307"/>
                  <a:gd name="connsiteX29" fmla="*/ 517 w 1518"/>
                  <a:gd name="connsiteY29" fmla="*/ 597 h 1307"/>
                  <a:gd name="connsiteX30" fmla="*/ 617 w 1518"/>
                  <a:gd name="connsiteY30" fmla="*/ 695 h 1307"/>
                  <a:gd name="connsiteX31" fmla="*/ 600 w 1518"/>
                  <a:gd name="connsiteY31" fmla="*/ 577 h 1307"/>
                  <a:gd name="connsiteX32" fmla="*/ 689 w 1518"/>
                  <a:gd name="connsiteY32" fmla="*/ 570 h 1307"/>
                  <a:gd name="connsiteX33" fmla="*/ 715 w 1518"/>
                  <a:gd name="connsiteY33" fmla="*/ 625 h 1307"/>
                  <a:gd name="connsiteX34" fmla="*/ 788 w 1518"/>
                  <a:gd name="connsiteY34" fmla="*/ 670 h 1307"/>
                  <a:gd name="connsiteX0" fmla="*/ 788 w 1518"/>
                  <a:gd name="connsiteY0" fmla="*/ 670 h 1307"/>
                  <a:gd name="connsiteX1" fmla="*/ 831 w 1518"/>
                  <a:gd name="connsiteY1" fmla="*/ 596 h 1307"/>
                  <a:gd name="connsiteX2" fmla="*/ 716 w 1518"/>
                  <a:gd name="connsiteY2" fmla="*/ 500 h 1307"/>
                  <a:gd name="connsiteX3" fmla="*/ 637 w 1518"/>
                  <a:gd name="connsiteY3" fmla="*/ 370 h 1307"/>
                  <a:gd name="connsiteX4" fmla="*/ 612 w 1518"/>
                  <a:gd name="connsiteY4" fmla="*/ 321 h 1307"/>
                  <a:gd name="connsiteX5" fmla="*/ 646 w 1518"/>
                  <a:gd name="connsiteY5" fmla="*/ 262 h 1307"/>
                  <a:gd name="connsiteX6" fmla="*/ 727 w 1518"/>
                  <a:gd name="connsiteY6" fmla="*/ 338 h 1307"/>
                  <a:gd name="connsiteX7" fmla="*/ 970 w 1518"/>
                  <a:gd name="connsiteY7" fmla="*/ 647 h 1307"/>
                  <a:gd name="connsiteX8" fmla="*/ 990 w 1518"/>
                  <a:gd name="connsiteY8" fmla="*/ 542 h 1307"/>
                  <a:gd name="connsiteX9" fmla="*/ 843 w 1518"/>
                  <a:gd name="connsiteY9" fmla="*/ 414 h 1307"/>
                  <a:gd name="connsiteX10" fmla="*/ 869 w 1518"/>
                  <a:gd name="connsiteY10" fmla="*/ 304 h 1307"/>
                  <a:gd name="connsiteX11" fmla="*/ 964 w 1518"/>
                  <a:gd name="connsiteY11" fmla="*/ 270 h 1307"/>
                  <a:gd name="connsiteX12" fmla="*/ 919 w 1518"/>
                  <a:gd name="connsiteY12" fmla="*/ 178 h 1307"/>
                  <a:gd name="connsiteX13" fmla="*/ 929 w 1518"/>
                  <a:gd name="connsiteY13" fmla="*/ 122 h 1307"/>
                  <a:gd name="connsiteX14" fmla="*/ 987 w 1518"/>
                  <a:gd name="connsiteY14" fmla="*/ 148 h 1307"/>
                  <a:gd name="connsiteX15" fmla="*/ 1114 w 1518"/>
                  <a:gd name="connsiteY15" fmla="*/ 365 h 1307"/>
                  <a:gd name="connsiteX16" fmla="*/ 1251 w 1518"/>
                  <a:gd name="connsiteY16" fmla="*/ 357 h 1307"/>
                  <a:gd name="connsiteX17" fmla="*/ 1250 w 1518"/>
                  <a:gd name="connsiteY17" fmla="*/ 206 h 1307"/>
                  <a:gd name="connsiteX18" fmla="*/ 1277 w 1518"/>
                  <a:gd name="connsiteY18" fmla="*/ 82 h 1307"/>
                  <a:gd name="connsiteX19" fmla="*/ 1397 w 1518"/>
                  <a:gd name="connsiteY19" fmla="*/ 183 h 1307"/>
                  <a:gd name="connsiteX20" fmla="*/ 1518 w 1518"/>
                  <a:gd name="connsiteY20" fmla="*/ 0 h 1307"/>
                  <a:gd name="connsiteX21" fmla="*/ 1224 w 1518"/>
                  <a:gd name="connsiteY21" fmla="*/ 1307 h 1307"/>
                  <a:gd name="connsiteX22" fmla="*/ 174 w 1518"/>
                  <a:gd name="connsiteY22" fmla="*/ 1103 h 1307"/>
                  <a:gd name="connsiteX23" fmla="*/ 428 w 1518"/>
                  <a:gd name="connsiteY23" fmla="*/ 1114 h 1307"/>
                  <a:gd name="connsiteX24" fmla="*/ 481 w 1518"/>
                  <a:gd name="connsiteY24" fmla="*/ 984 h 1307"/>
                  <a:gd name="connsiteX25" fmla="*/ 491 w 1518"/>
                  <a:gd name="connsiteY25" fmla="*/ 861 h 1307"/>
                  <a:gd name="connsiteX26" fmla="*/ 363 w 1518"/>
                  <a:gd name="connsiteY26" fmla="*/ 811 h 1307"/>
                  <a:gd name="connsiteX27" fmla="*/ 498 w 1518"/>
                  <a:gd name="connsiteY27" fmla="*/ 720 h 1307"/>
                  <a:gd name="connsiteX28" fmla="*/ 410 w 1518"/>
                  <a:gd name="connsiteY28" fmla="*/ 475 h 1307"/>
                  <a:gd name="connsiteX29" fmla="*/ 517 w 1518"/>
                  <a:gd name="connsiteY29" fmla="*/ 597 h 1307"/>
                  <a:gd name="connsiteX30" fmla="*/ 617 w 1518"/>
                  <a:gd name="connsiteY30" fmla="*/ 695 h 1307"/>
                  <a:gd name="connsiteX31" fmla="*/ 600 w 1518"/>
                  <a:gd name="connsiteY31" fmla="*/ 577 h 1307"/>
                  <a:gd name="connsiteX32" fmla="*/ 689 w 1518"/>
                  <a:gd name="connsiteY32" fmla="*/ 570 h 1307"/>
                  <a:gd name="connsiteX33" fmla="*/ 715 w 1518"/>
                  <a:gd name="connsiteY33" fmla="*/ 625 h 1307"/>
                  <a:gd name="connsiteX34" fmla="*/ 788 w 1518"/>
                  <a:gd name="connsiteY34" fmla="*/ 670 h 1307"/>
                  <a:gd name="connsiteX0" fmla="*/ 788 w 1518"/>
                  <a:gd name="connsiteY0" fmla="*/ 670 h 1307"/>
                  <a:gd name="connsiteX1" fmla="*/ 831 w 1518"/>
                  <a:gd name="connsiteY1" fmla="*/ 596 h 1307"/>
                  <a:gd name="connsiteX2" fmla="*/ 716 w 1518"/>
                  <a:gd name="connsiteY2" fmla="*/ 500 h 1307"/>
                  <a:gd name="connsiteX3" fmla="*/ 637 w 1518"/>
                  <a:gd name="connsiteY3" fmla="*/ 370 h 1307"/>
                  <a:gd name="connsiteX4" fmla="*/ 612 w 1518"/>
                  <a:gd name="connsiteY4" fmla="*/ 321 h 1307"/>
                  <a:gd name="connsiteX5" fmla="*/ 646 w 1518"/>
                  <a:gd name="connsiteY5" fmla="*/ 262 h 1307"/>
                  <a:gd name="connsiteX6" fmla="*/ 727 w 1518"/>
                  <a:gd name="connsiteY6" fmla="*/ 338 h 1307"/>
                  <a:gd name="connsiteX7" fmla="*/ 970 w 1518"/>
                  <a:gd name="connsiteY7" fmla="*/ 647 h 1307"/>
                  <a:gd name="connsiteX8" fmla="*/ 990 w 1518"/>
                  <a:gd name="connsiteY8" fmla="*/ 542 h 1307"/>
                  <a:gd name="connsiteX9" fmla="*/ 843 w 1518"/>
                  <a:gd name="connsiteY9" fmla="*/ 414 h 1307"/>
                  <a:gd name="connsiteX10" fmla="*/ 869 w 1518"/>
                  <a:gd name="connsiteY10" fmla="*/ 304 h 1307"/>
                  <a:gd name="connsiteX11" fmla="*/ 964 w 1518"/>
                  <a:gd name="connsiteY11" fmla="*/ 270 h 1307"/>
                  <a:gd name="connsiteX12" fmla="*/ 919 w 1518"/>
                  <a:gd name="connsiteY12" fmla="*/ 178 h 1307"/>
                  <a:gd name="connsiteX13" fmla="*/ 929 w 1518"/>
                  <a:gd name="connsiteY13" fmla="*/ 122 h 1307"/>
                  <a:gd name="connsiteX14" fmla="*/ 987 w 1518"/>
                  <a:gd name="connsiteY14" fmla="*/ 148 h 1307"/>
                  <a:gd name="connsiteX15" fmla="*/ 1114 w 1518"/>
                  <a:gd name="connsiteY15" fmla="*/ 365 h 1307"/>
                  <a:gd name="connsiteX16" fmla="*/ 1251 w 1518"/>
                  <a:gd name="connsiteY16" fmla="*/ 357 h 1307"/>
                  <a:gd name="connsiteX17" fmla="*/ 1250 w 1518"/>
                  <a:gd name="connsiteY17" fmla="*/ 206 h 1307"/>
                  <a:gd name="connsiteX18" fmla="*/ 1277 w 1518"/>
                  <a:gd name="connsiteY18" fmla="*/ 82 h 1307"/>
                  <a:gd name="connsiteX19" fmla="*/ 1397 w 1518"/>
                  <a:gd name="connsiteY19" fmla="*/ 183 h 1307"/>
                  <a:gd name="connsiteX20" fmla="*/ 1518 w 1518"/>
                  <a:gd name="connsiteY20" fmla="*/ 0 h 1307"/>
                  <a:gd name="connsiteX21" fmla="*/ 1224 w 1518"/>
                  <a:gd name="connsiteY21" fmla="*/ 1307 h 1307"/>
                  <a:gd name="connsiteX22" fmla="*/ 174 w 1518"/>
                  <a:gd name="connsiteY22" fmla="*/ 1103 h 1307"/>
                  <a:gd name="connsiteX23" fmla="*/ 428 w 1518"/>
                  <a:gd name="connsiteY23" fmla="*/ 1114 h 1307"/>
                  <a:gd name="connsiteX24" fmla="*/ 481 w 1518"/>
                  <a:gd name="connsiteY24" fmla="*/ 984 h 1307"/>
                  <a:gd name="connsiteX25" fmla="*/ 491 w 1518"/>
                  <a:gd name="connsiteY25" fmla="*/ 861 h 1307"/>
                  <a:gd name="connsiteX26" fmla="*/ 363 w 1518"/>
                  <a:gd name="connsiteY26" fmla="*/ 811 h 1307"/>
                  <a:gd name="connsiteX27" fmla="*/ 498 w 1518"/>
                  <a:gd name="connsiteY27" fmla="*/ 720 h 1307"/>
                  <a:gd name="connsiteX28" fmla="*/ 410 w 1518"/>
                  <a:gd name="connsiteY28" fmla="*/ 475 h 1307"/>
                  <a:gd name="connsiteX29" fmla="*/ 517 w 1518"/>
                  <a:gd name="connsiteY29" fmla="*/ 597 h 1307"/>
                  <a:gd name="connsiteX30" fmla="*/ 617 w 1518"/>
                  <a:gd name="connsiteY30" fmla="*/ 695 h 1307"/>
                  <a:gd name="connsiteX31" fmla="*/ 600 w 1518"/>
                  <a:gd name="connsiteY31" fmla="*/ 577 h 1307"/>
                  <a:gd name="connsiteX32" fmla="*/ 689 w 1518"/>
                  <a:gd name="connsiteY32" fmla="*/ 570 h 1307"/>
                  <a:gd name="connsiteX33" fmla="*/ 715 w 1518"/>
                  <a:gd name="connsiteY33" fmla="*/ 625 h 1307"/>
                  <a:gd name="connsiteX34" fmla="*/ 788 w 1518"/>
                  <a:gd name="connsiteY34" fmla="*/ 670 h 1307"/>
                  <a:gd name="connsiteX0" fmla="*/ 788 w 1518"/>
                  <a:gd name="connsiteY0" fmla="*/ 670 h 1307"/>
                  <a:gd name="connsiteX1" fmla="*/ 831 w 1518"/>
                  <a:gd name="connsiteY1" fmla="*/ 596 h 1307"/>
                  <a:gd name="connsiteX2" fmla="*/ 716 w 1518"/>
                  <a:gd name="connsiteY2" fmla="*/ 500 h 1307"/>
                  <a:gd name="connsiteX3" fmla="*/ 637 w 1518"/>
                  <a:gd name="connsiteY3" fmla="*/ 370 h 1307"/>
                  <a:gd name="connsiteX4" fmla="*/ 612 w 1518"/>
                  <a:gd name="connsiteY4" fmla="*/ 321 h 1307"/>
                  <a:gd name="connsiteX5" fmla="*/ 646 w 1518"/>
                  <a:gd name="connsiteY5" fmla="*/ 262 h 1307"/>
                  <a:gd name="connsiteX6" fmla="*/ 727 w 1518"/>
                  <a:gd name="connsiteY6" fmla="*/ 338 h 1307"/>
                  <a:gd name="connsiteX7" fmla="*/ 970 w 1518"/>
                  <a:gd name="connsiteY7" fmla="*/ 647 h 1307"/>
                  <a:gd name="connsiteX8" fmla="*/ 990 w 1518"/>
                  <a:gd name="connsiteY8" fmla="*/ 542 h 1307"/>
                  <a:gd name="connsiteX9" fmla="*/ 843 w 1518"/>
                  <a:gd name="connsiteY9" fmla="*/ 414 h 1307"/>
                  <a:gd name="connsiteX10" fmla="*/ 869 w 1518"/>
                  <a:gd name="connsiteY10" fmla="*/ 304 h 1307"/>
                  <a:gd name="connsiteX11" fmla="*/ 964 w 1518"/>
                  <a:gd name="connsiteY11" fmla="*/ 270 h 1307"/>
                  <a:gd name="connsiteX12" fmla="*/ 919 w 1518"/>
                  <a:gd name="connsiteY12" fmla="*/ 178 h 1307"/>
                  <a:gd name="connsiteX13" fmla="*/ 929 w 1518"/>
                  <a:gd name="connsiteY13" fmla="*/ 122 h 1307"/>
                  <a:gd name="connsiteX14" fmla="*/ 987 w 1518"/>
                  <a:gd name="connsiteY14" fmla="*/ 148 h 1307"/>
                  <a:gd name="connsiteX15" fmla="*/ 1114 w 1518"/>
                  <a:gd name="connsiteY15" fmla="*/ 365 h 1307"/>
                  <a:gd name="connsiteX16" fmla="*/ 1251 w 1518"/>
                  <a:gd name="connsiteY16" fmla="*/ 357 h 1307"/>
                  <a:gd name="connsiteX17" fmla="*/ 1250 w 1518"/>
                  <a:gd name="connsiteY17" fmla="*/ 206 h 1307"/>
                  <a:gd name="connsiteX18" fmla="*/ 1277 w 1518"/>
                  <a:gd name="connsiteY18" fmla="*/ 82 h 1307"/>
                  <a:gd name="connsiteX19" fmla="*/ 1397 w 1518"/>
                  <a:gd name="connsiteY19" fmla="*/ 183 h 1307"/>
                  <a:gd name="connsiteX20" fmla="*/ 1518 w 1518"/>
                  <a:gd name="connsiteY20" fmla="*/ 0 h 1307"/>
                  <a:gd name="connsiteX21" fmla="*/ 1224 w 1518"/>
                  <a:gd name="connsiteY21" fmla="*/ 1307 h 1307"/>
                  <a:gd name="connsiteX22" fmla="*/ 174 w 1518"/>
                  <a:gd name="connsiteY22" fmla="*/ 1103 h 1307"/>
                  <a:gd name="connsiteX23" fmla="*/ 428 w 1518"/>
                  <a:gd name="connsiteY23" fmla="*/ 1114 h 1307"/>
                  <a:gd name="connsiteX24" fmla="*/ 447 w 1518"/>
                  <a:gd name="connsiteY24" fmla="*/ 1004 h 1307"/>
                  <a:gd name="connsiteX25" fmla="*/ 491 w 1518"/>
                  <a:gd name="connsiteY25" fmla="*/ 861 h 1307"/>
                  <a:gd name="connsiteX26" fmla="*/ 363 w 1518"/>
                  <a:gd name="connsiteY26" fmla="*/ 811 h 1307"/>
                  <a:gd name="connsiteX27" fmla="*/ 498 w 1518"/>
                  <a:gd name="connsiteY27" fmla="*/ 720 h 1307"/>
                  <a:gd name="connsiteX28" fmla="*/ 410 w 1518"/>
                  <a:gd name="connsiteY28" fmla="*/ 475 h 1307"/>
                  <a:gd name="connsiteX29" fmla="*/ 517 w 1518"/>
                  <a:gd name="connsiteY29" fmla="*/ 597 h 1307"/>
                  <a:gd name="connsiteX30" fmla="*/ 617 w 1518"/>
                  <a:gd name="connsiteY30" fmla="*/ 695 h 1307"/>
                  <a:gd name="connsiteX31" fmla="*/ 600 w 1518"/>
                  <a:gd name="connsiteY31" fmla="*/ 577 h 1307"/>
                  <a:gd name="connsiteX32" fmla="*/ 689 w 1518"/>
                  <a:gd name="connsiteY32" fmla="*/ 570 h 1307"/>
                  <a:gd name="connsiteX33" fmla="*/ 715 w 1518"/>
                  <a:gd name="connsiteY33" fmla="*/ 625 h 1307"/>
                  <a:gd name="connsiteX34" fmla="*/ 788 w 1518"/>
                  <a:gd name="connsiteY34" fmla="*/ 670 h 13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</a:cxnLst>
                <a:rect l="l" t="t" r="r" b="b"/>
                <a:pathLst>
                  <a:path w="1518" h="1307">
                    <a:moveTo>
                      <a:pt x="788" y="670"/>
                    </a:moveTo>
                    <a:cubicBezTo>
                      <a:pt x="834" y="646"/>
                      <a:pt x="856" y="646"/>
                      <a:pt x="831" y="596"/>
                    </a:cubicBezTo>
                    <a:cubicBezTo>
                      <a:pt x="824" y="565"/>
                      <a:pt x="748" y="538"/>
                      <a:pt x="716" y="500"/>
                    </a:cubicBezTo>
                    <a:cubicBezTo>
                      <a:pt x="684" y="462"/>
                      <a:pt x="659" y="397"/>
                      <a:pt x="637" y="370"/>
                    </a:cubicBezTo>
                    <a:cubicBezTo>
                      <a:pt x="605" y="327"/>
                      <a:pt x="610" y="339"/>
                      <a:pt x="612" y="321"/>
                    </a:cubicBezTo>
                    <a:cubicBezTo>
                      <a:pt x="614" y="303"/>
                      <a:pt x="631" y="266"/>
                      <a:pt x="646" y="262"/>
                    </a:cubicBezTo>
                    <a:cubicBezTo>
                      <a:pt x="658" y="263"/>
                      <a:pt x="673" y="274"/>
                      <a:pt x="727" y="338"/>
                    </a:cubicBezTo>
                    <a:cubicBezTo>
                      <a:pt x="781" y="402"/>
                      <a:pt x="926" y="613"/>
                      <a:pt x="970" y="647"/>
                    </a:cubicBezTo>
                    <a:cubicBezTo>
                      <a:pt x="1014" y="681"/>
                      <a:pt x="1011" y="581"/>
                      <a:pt x="990" y="542"/>
                    </a:cubicBezTo>
                    <a:cubicBezTo>
                      <a:pt x="969" y="503"/>
                      <a:pt x="863" y="454"/>
                      <a:pt x="843" y="414"/>
                    </a:cubicBezTo>
                    <a:cubicBezTo>
                      <a:pt x="823" y="374"/>
                      <a:pt x="849" y="328"/>
                      <a:pt x="869" y="304"/>
                    </a:cubicBezTo>
                    <a:cubicBezTo>
                      <a:pt x="889" y="280"/>
                      <a:pt x="956" y="291"/>
                      <a:pt x="964" y="270"/>
                    </a:cubicBezTo>
                    <a:cubicBezTo>
                      <a:pt x="972" y="249"/>
                      <a:pt x="925" y="203"/>
                      <a:pt x="919" y="178"/>
                    </a:cubicBezTo>
                    <a:cubicBezTo>
                      <a:pt x="913" y="153"/>
                      <a:pt x="918" y="127"/>
                      <a:pt x="929" y="122"/>
                    </a:cubicBezTo>
                    <a:cubicBezTo>
                      <a:pt x="940" y="117"/>
                      <a:pt x="959" y="123"/>
                      <a:pt x="987" y="148"/>
                    </a:cubicBezTo>
                    <a:cubicBezTo>
                      <a:pt x="1028" y="158"/>
                      <a:pt x="1070" y="330"/>
                      <a:pt x="1114" y="365"/>
                    </a:cubicBezTo>
                    <a:cubicBezTo>
                      <a:pt x="1158" y="400"/>
                      <a:pt x="1228" y="384"/>
                      <a:pt x="1251" y="357"/>
                    </a:cubicBezTo>
                    <a:cubicBezTo>
                      <a:pt x="1274" y="331"/>
                      <a:pt x="1252" y="247"/>
                      <a:pt x="1250" y="206"/>
                    </a:cubicBezTo>
                    <a:cubicBezTo>
                      <a:pt x="1254" y="160"/>
                      <a:pt x="1226" y="140"/>
                      <a:pt x="1277" y="82"/>
                    </a:cubicBezTo>
                    <a:cubicBezTo>
                      <a:pt x="1338" y="84"/>
                      <a:pt x="1382" y="173"/>
                      <a:pt x="1397" y="183"/>
                    </a:cubicBezTo>
                    <a:cubicBezTo>
                      <a:pt x="1437" y="122"/>
                      <a:pt x="1478" y="61"/>
                      <a:pt x="1518" y="0"/>
                    </a:cubicBezTo>
                    <a:cubicBezTo>
                      <a:pt x="1501" y="231"/>
                      <a:pt x="1448" y="1123"/>
                      <a:pt x="1224" y="1307"/>
                    </a:cubicBezTo>
                    <a:lnTo>
                      <a:pt x="174" y="1103"/>
                    </a:lnTo>
                    <a:cubicBezTo>
                      <a:pt x="0" y="1067"/>
                      <a:pt x="383" y="1131"/>
                      <a:pt x="428" y="1114"/>
                    </a:cubicBezTo>
                    <a:cubicBezTo>
                      <a:pt x="474" y="1098"/>
                      <a:pt x="437" y="1046"/>
                      <a:pt x="447" y="1004"/>
                    </a:cubicBezTo>
                    <a:cubicBezTo>
                      <a:pt x="458" y="962"/>
                      <a:pt x="493" y="882"/>
                      <a:pt x="491" y="861"/>
                    </a:cubicBezTo>
                    <a:cubicBezTo>
                      <a:pt x="522" y="812"/>
                      <a:pt x="330" y="866"/>
                      <a:pt x="363" y="811"/>
                    </a:cubicBezTo>
                    <a:cubicBezTo>
                      <a:pt x="349" y="698"/>
                      <a:pt x="487" y="728"/>
                      <a:pt x="498" y="720"/>
                    </a:cubicBezTo>
                    <a:cubicBezTo>
                      <a:pt x="506" y="664"/>
                      <a:pt x="386" y="644"/>
                      <a:pt x="410" y="475"/>
                    </a:cubicBezTo>
                    <a:cubicBezTo>
                      <a:pt x="548" y="480"/>
                      <a:pt x="484" y="563"/>
                      <a:pt x="517" y="597"/>
                    </a:cubicBezTo>
                    <a:cubicBezTo>
                      <a:pt x="524" y="739"/>
                      <a:pt x="609" y="698"/>
                      <a:pt x="617" y="695"/>
                    </a:cubicBezTo>
                    <a:cubicBezTo>
                      <a:pt x="633" y="667"/>
                      <a:pt x="584" y="605"/>
                      <a:pt x="600" y="577"/>
                    </a:cubicBezTo>
                    <a:cubicBezTo>
                      <a:pt x="629" y="558"/>
                      <a:pt x="658" y="555"/>
                      <a:pt x="689" y="570"/>
                    </a:cubicBezTo>
                    <a:cubicBezTo>
                      <a:pt x="714" y="577"/>
                      <a:pt x="699" y="608"/>
                      <a:pt x="715" y="625"/>
                    </a:cubicBezTo>
                    <a:cubicBezTo>
                      <a:pt x="731" y="642"/>
                      <a:pt x="775" y="674"/>
                      <a:pt x="788" y="670"/>
                    </a:cubicBezTo>
                    <a:close/>
                  </a:path>
                </a:pathLst>
              </a:cu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7" name="Rectangle 206"/>
              <p:cNvSpPr/>
              <p:nvPr/>
            </p:nvSpPr>
            <p:spPr>
              <a:xfrm>
                <a:off x="7972422" y="2667000"/>
                <a:ext cx="304800" cy="22098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08" name="Rectangle 207"/>
              <p:cNvSpPr/>
              <p:nvPr/>
            </p:nvSpPr>
            <p:spPr>
              <a:xfrm rot="16200000">
                <a:off x="6867522" y="3848100"/>
                <a:ext cx="304800" cy="22098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cxnSp>
          <p:nvCxnSpPr>
            <p:cNvPr id="413" name="Straight Arrow Connector 412"/>
            <p:cNvCxnSpPr/>
            <p:nvPr/>
          </p:nvCxnSpPr>
          <p:spPr>
            <a:xfrm rot="5400000" flipH="1" flipV="1">
              <a:off x="2999027" y="4174966"/>
              <a:ext cx="2514600" cy="1588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4" name="Straight Arrow Connector 413"/>
            <p:cNvCxnSpPr/>
            <p:nvPr/>
          </p:nvCxnSpPr>
          <p:spPr>
            <a:xfrm>
              <a:off x="4256327" y="5432266"/>
              <a:ext cx="2666206" cy="1588"/>
            </a:xfrm>
            <a:prstGeom prst="straightConnector1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15" name="TextBox 414"/>
            <p:cNvSpPr txBox="1"/>
            <p:nvPr/>
          </p:nvSpPr>
          <p:spPr>
            <a:xfrm rot="16200000">
              <a:off x="3607836" y="4061463"/>
              <a:ext cx="86510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>
                  <a:solidFill>
                    <a:schemeClr val="bg1">
                      <a:lumMod val="50000"/>
                    </a:schemeClr>
                  </a:solidFill>
                </a:rPr>
                <a:t>Weight</a:t>
              </a:r>
              <a:endParaRPr lang="en-US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416" name="TextBox 415"/>
            <p:cNvSpPr txBox="1"/>
            <p:nvPr/>
          </p:nvSpPr>
          <p:spPr>
            <a:xfrm>
              <a:off x="5093733" y="5402818"/>
              <a:ext cx="80356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>
                  <a:solidFill>
                    <a:schemeClr val="bg1">
                      <a:lumMod val="50000"/>
                    </a:schemeClr>
                  </a:solidFill>
                </a:rPr>
                <a:t>Height</a:t>
              </a:r>
              <a:endParaRPr lang="en-US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Training Data vs. Test Data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8D0CB8-6FBF-4962-B578-A320F47C1A78}" type="slidenum">
              <a:rPr lang="en-US" smtClean="0"/>
              <a:pPr/>
              <a:t>36</a:t>
            </a:fld>
            <a:endParaRPr lang="en-US"/>
          </a:p>
        </p:txBody>
      </p:sp>
      <p:sp>
        <p:nvSpPr>
          <p:cNvPr id="404" name="Oval 101"/>
          <p:cNvSpPr>
            <a:spLocks noChangeArrowheads="1"/>
          </p:cNvSpPr>
          <p:nvPr/>
        </p:nvSpPr>
        <p:spPr bwMode="auto">
          <a:xfrm>
            <a:off x="2022872" y="2918460"/>
            <a:ext cx="137160" cy="137160"/>
          </a:xfrm>
          <a:prstGeom prst="ellipse">
            <a:avLst/>
          </a:prstGeom>
          <a:solidFill>
            <a:schemeClr val="bg1"/>
          </a:solidFill>
          <a:ln w="28575" algn="ctr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91425" tIns="45713" rIns="91425" bIns="45713" anchor="ctr"/>
          <a:lstStyle/>
          <a:p>
            <a:endParaRPr lang="en-US"/>
          </a:p>
        </p:txBody>
      </p:sp>
      <p:sp>
        <p:nvSpPr>
          <p:cNvPr id="405" name="Oval 101"/>
          <p:cNvSpPr>
            <a:spLocks noChangeArrowheads="1"/>
          </p:cNvSpPr>
          <p:nvPr/>
        </p:nvSpPr>
        <p:spPr bwMode="auto">
          <a:xfrm>
            <a:off x="5242322" y="2933700"/>
            <a:ext cx="137160" cy="137160"/>
          </a:xfrm>
          <a:prstGeom prst="ellipse">
            <a:avLst/>
          </a:prstGeom>
          <a:solidFill>
            <a:schemeClr val="bg1"/>
          </a:solidFill>
          <a:ln w="28575" algn="ctr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91425" tIns="45713" rIns="91425" bIns="45713" anchor="ctr"/>
          <a:lstStyle/>
          <a:p>
            <a:endParaRPr lang="en-US"/>
          </a:p>
        </p:txBody>
      </p:sp>
      <p:sp>
        <p:nvSpPr>
          <p:cNvPr id="406" name="Oval 101"/>
          <p:cNvSpPr>
            <a:spLocks noChangeArrowheads="1"/>
          </p:cNvSpPr>
          <p:nvPr/>
        </p:nvSpPr>
        <p:spPr bwMode="auto">
          <a:xfrm>
            <a:off x="7315199" y="3707070"/>
            <a:ext cx="114300" cy="114300"/>
          </a:xfrm>
          <a:prstGeom prst="ellipse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91425" tIns="45713" rIns="91425" bIns="45713" anchor="ctr"/>
          <a:lstStyle/>
          <a:p>
            <a:endParaRPr lang="en-US"/>
          </a:p>
        </p:txBody>
      </p:sp>
      <p:sp>
        <p:nvSpPr>
          <p:cNvPr id="407" name="TextBox 406"/>
          <p:cNvSpPr txBox="1"/>
          <p:nvPr/>
        </p:nvSpPr>
        <p:spPr>
          <a:xfrm>
            <a:off x="7490460" y="3487764"/>
            <a:ext cx="1340481" cy="461665"/>
          </a:xfrm>
          <a:prstGeom prst="rect">
            <a:avLst/>
          </a:prstGeom>
          <a:noFill/>
        </p:spPr>
        <p:txBody>
          <a:bodyPr wrap="none" lIns="91425" tIns="45713" rIns="91425" bIns="45713" rtlCol="0">
            <a:spAutoFit/>
          </a:bodyPr>
          <a:lstStyle/>
          <a:p>
            <a:r>
              <a:rPr lang="en-US" sz="2400" dirty="0"/>
              <a:t>Test data</a:t>
            </a:r>
          </a:p>
        </p:txBody>
      </p:sp>
    </p:spTree>
    <p:extLst>
      <p:ext uri="{BB962C8B-B14F-4D97-AF65-F5344CB8AC3E}">
        <p14:creationId xmlns:p14="http://schemas.microsoft.com/office/powerpoint/2010/main" val="366257333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4" grpId="0" animBg="1"/>
      <p:bldP spid="405" grpId="0" animBg="1"/>
      <p:bldP spid="406" grpId="0" animBg="1"/>
      <p:bldP spid="407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971800"/>
            <a:ext cx="8229600" cy="1143000"/>
          </a:xfrm>
        </p:spPr>
        <p:txBody>
          <a:bodyPr/>
          <a:lstStyle/>
          <a:p>
            <a:r>
              <a:rPr lang="en-US" dirty="0" smtClean="0">
                <a:solidFill>
                  <a:srgbClr val="BFBFBF"/>
                </a:solidFill>
              </a:rPr>
              <a:t>Tasks, Experience, </a:t>
            </a:r>
            <a:r>
              <a:rPr lang="en-US" dirty="0" smtClean="0"/>
              <a:t>Performance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8D0CB8-6FBF-4962-B578-A320F47C1A78}" type="slidenum">
              <a:rPr lang="en-US" smtClean="0"/>
              <a:pPr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021374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Performance </a:t>
            </a:r>
            <a:r>
              <a:rPr lang="en-US" dirty="0" smtClean="0"/>
              <a:t>Measure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8D0CB8-6FBF-4962-B578-A320F47C1A78}" type="slidenum">
              <a:rPr lang="en-US" smtClean="0"/>
              <a:pPr/>
              <a:t>38</a:t>
            </a:fld>
            <a:endParaRPr lang="en-US"/>
          </a:p>
        </p:txBody>
      </p:sp>
      <p:pic>
        <p:nvPicPr>
          <p:cNvPr id="6" name="Picture 5" descr="txp_fig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 cstate="print"/>
          <a:stretch>
            <a:fillRect/>
          </a:stretch>
        </p:blipFill>
        <p:spPr bwMode="auto">
          <a:xfrm>
            <a:off x="815542" y="2546792"/>
            <a:ext cx="1571206" cy="248401"/>
          </a:xfrm>
          <a:prstGeom prst="rect">
            <a:avLst/>
          </a:prstGeom>
          <a:noFill/>
          <a:ln/>
          <a:effectLst/>
        </p:spPr>
      </p:pic>
      <p:sp>
        <p:nvSpPr>
          <p:cNvPr id="7" name="TextBox 6"/>
          <p:cNvSpPr txBox="1"/>
          <p:nvPr/>
        </p:nvSpPr>
        <p:spPr>
          <a:xfrm>
            <a:off x="2377272" y="2440704"/>
            <a:ext cx="6248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- Measure of closeness between true label </a:t>
            </a:r>
            <a:r>
              <a:rPr lang="en-US" sz="2400" i="1" dirty="0" smtClean="0"/>
              <a:t>Y</a:t>
            </a:r>
            <a:r>
              <a:rPr lang="en-US" sz="2400" dirty="0" smtClean="0"/>
              <a:t> and   </a:t>
            </a:r>
          </a:p>
          <a:p>
            <a:r>
              <a:rPr lang="en-US" sz="2400" dirty="0" smtClean="0"/>
              <a:t>  prediction </a:t>
            </a:r>
            <a:r>
              <a:rPr lang="en-US" sz="2400" i="1" dirty="0" smtClean="0"/>
              <a:t>f</a:t>
            </a:r>
            <a:r>
              <a:rPr lang="en-US" sz="2400" dirty="0" smtClean="0"/>
              <a:t>(</a:t>
            </a:r>
            <a:r>
              <a:rPr lang="en-US" sz="2400" i="1" dirty="0" smtClean="0"/>
              <a:t>X</a:t>
            </a:r>
            <a:r>
              <a:rPr lang="en-US" sz="2400" dirty="0" smtClean="0"/>
              <a:t>)</a:t>
            </a:r>
            <a:endParaRPr lang="en-US" sz="2400" dirty="0"/>
          </a:p>
        </p:txBody>
      </p:sp>
      <p:sp>
        <p:nvSpPr>
          <p:cNvPr id="12" name="Text Box 13"/>
          <p:cNvSpPr txBox="1">
            <a:spLocks noChangeArrowheads="1"/>
          </p:cNvSpPr>
          <p:nvPr/>
        </p:nvSpPr>
        <p:spPr bwMode="auto">
          <a:xfrm>
            <a:off x="533400" y="1600200"/>
            <a:ext cx="22860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457200" indent="-457200">
              <a:tabLst>
                <a:tab pos="4914900" algn="l"/>
              </a:tabLst>
            </a:pPr>
            <a:r>
              <a:rPr lang="en-US" sz="2400" b="1" dirty="0" smtClean="0">
                <a:solidFill>
                  <a:srgbClr val="C00000"/>
                </a:solidFill>
                <a:latin typeface="Comic Sans MS" pitchFamily="66" charset="0"/>
              </a:rPr>
              <a:t>Performance:</a:t>
            </a:r>
            <a:endParaRPr lang="en-US" sz="2400" dirty="0">
              <a:solidFill>
                <a:srgbClr val="C00000"/>
              </a:solidFill>
              <a:latin typeface="Comic Sans MS" pitchFamily="66" charset="0"/>
            </a:endParaRPr>
          </a:p>
        </p:txBody>
      </p:sp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85800" y="4038600"/>
            <a:ext cx="1626719" cy="15189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5" name="TextBox 14"/>
          <p:cNvSpPr txBox="1"/>
          <p:nvPr/>
        </p:nvSpPr>
        <p:spPr>
          <a:xfrm>
            <a:off x="2895600" y="4343400"/>
            <a:ext cx="163467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/>
              <a:t>“Anemic cell”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1219200" y="3562290"/>
            <a:ext cx="31771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i="1" dirty="0" smtClean="0"/>
              <a:t>X</a:t>
            </a:r>
            <a:endParaRPr lang="en-US" sz="2000" i="1" dirty="0"/>
          </a:p>
        </p:txBody>
      </p:sp>
      <p:sp>
        <p:nvSpPr>
          <p:cNvPr id="25" name="TextBox 24"/>
          <p:cNvSpPr txBox="1"/>
          <p:nvPr/>
        </p:nvSpPr>
        <p:spPr>
          <a:xfrm>
            <a:off x="5486400" y="3543180"/>
            <a:ext cx="55335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i="1" dirty="0" smtClean="0"/>
              <a:t>f</a:t>
            </a:r>
            <a:r>
              <a:rPr lang="en-US" sz="2000" dirty="0" smtClean="0"/>
              <a:t>(</a:t>
            </a:r>
            <a:r>
              <a:rPr lang="en-US" sz="2000" i="1" dirty="0" smtClean="0"/>
              <a:t>X</a:t>
            </a:r>
            <a:r>
              <a:rPr lang="en-US" sz="2000" dirty="0" smtClean="0"/>
              <a:t>)</a:t>
            </a:r>
            <a:endParaRPr lang="en-US" sz="2000" dirty="0"/>
          </a:p>
        </p:txBody>
      </p:sp>
      <p:pic>
        <p:nvPicPr>
          <p:cNvPr id="26" name="Picture 25" descr="txp_fig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5" cstate="print"/>
          <a:stretch>
            <a:fillRect/>
          </a:stretch>
        </p:blipFill>
        <p:spPr bwMode="auto">
          <a:xfrm>
            <a:off x="6886994" y="3638490"/>
            <a:ext cx="1571206" cy="248401"/>
          </a:xfrm>
          <a:prstGeom prst="rect">
            <a:avLst/>
          </a:prstGeom>
          <a:noFill/>
          <a:ln/>
          <a:effectLst/>
        </p:spPr>
      </p:pic>
      <p:sp>
        <p:nvSpPr>
          <p:cNvPr id="27" name="TextBox 26"/>
          <p:cNvSpPr txBox="1"/>
          <p:nvPr/>
        </p:nvSpPr>
        <p:spPr>
          <a:xfrm>
            <a:off x="2971800" y="3543180"/>
            <a:ext cx="147990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/>
              <a:t>Diagnosis, </a:t>
            </a:r>
            <a:r>
              <a:rPr lang="en-US" sz="2000" i="1" dirty="0" smtClean="0"/>
              <a:t>Y</a:t>
            </a:r>
            <a:endParaRPr lang="en-US" sz="2000" dirty="0"/>
          </a:p>
        </p:txBody>
      </p:sp>
      <p:sp>
        <p:nvSpPr>
          <p:cNvPr id="28" name="TextBox 27"/>
          <p:cNvSpPr txBox="1"/>
          <p:nvPr/>
        </p:nvSpPr>
        <p:spPr>
          <a:xfrm>
            <a:off x="5070922" y="4343400"/>
            <a:ext cx="163467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/>
              <a:t>“Anemic cell”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7620000" y="4354830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0</a:t>
            </a:r>
            <a:endParaRPr lang="en-US" dirty="0"/>
          </a:p>
        </p:txBody>
      </p:sp>
      <p:sp>
        <p:nvSpPr>
          <p:cNvPr id="30" name="TextBox 29"/>
          <p:cNvSpPr txBox="1"/>
          <p:nvPr/>
        </p:nvSpPr>
        <p:spPr>
          <a:xfrm>
            <a:off x="5074036" y="4857690"/>
            <a:ext cx="161621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/>
              <a:t>“Healthy cell”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7623114" y="4869120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1</a:t>
            </a:r>
            <a:endParaRPr lang="en-US" dirty="0"/>
          </a:p>
        </p:txBody>
      </p:sp>
      <p:grpSp>
        <p:nvGrpSpPr>
          <p:cNvPr id="20" name="Group 19"/>
          <p:cNvGrpSpPr/>
          <p:nvPr/>
        </p:nvGrpSpPr>
        <p:grpSpPr>
          <a:xfrm>
            <a:off x="2209800" y="5867400"/>
            <a:ext cx="5410200" cy="609600"/>
            <a:chOff x="2209800" y="5867400"/>
            <a:chExt cx="5410200" cy="609600"/>
          </a:xfrm>
        </p:grpSpPr>
        <p:pic>
          <p:nvPicPr>
            <p:cNvPr id="34" name="Picture 33" descr="txp_fig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7" cstate="print"/>
            <a:stretch>
              <a:fillRect/>
            </a:stretch>
          </p:blipFill>
          <p:spPr bwMode="auto">
            <a:xfrm>
              <a:off x="2590800" y="6042660"/>
              <a:ext cx="3276600" cy="327964"/>
            </a:xfrm>
            <a:prstGeom prst="rect">
              <a:avLst/>
            </a:prstGeom>
            <a:noFill/>
            <a:ln/>
            <a:effectLst/>
          </p:spPr>
        </p:pic>
        <p:sp>
          <p:nvSpPr>
            <p:cNvPr id="35" name="TextBox 34"/>
            <p:cNvSpPr txBox="1"/>
            <p:nvPr/>
          </p:nvSpPr>
          <p:spPr>
            <a:xfrm>
              <a:off x="6324600" y="5966460"/>
              <a:ext cx="1196161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 smtClean="0">
                  <a:solidFill>
                    <a:srgbClr val="C00000"/>
                  </a:solidFill>
                  <a:latin typeface="Comic Sans MS" pitchFamily="66" charset="0"/>
                </a:rPr>
                <a:t>0/1 loss</a:t>
              </a:r>
              <a:endParaRPr lang="en-US" sz="2000" b="1" dirty="0">
                <a:solidFill>
                  <a:srgbClr val="C00000"/>
                </a:solidFill>
                <a:latin typeface="Comic Sans MS" pitchFamily="66" charset="0"/>
              </a:endParaRPr>
            </a:p>
          </p:txBody>
        </p:sp>
        <p:sp>
          <p:nvSpPr>
            <p:cNvPr id="36" name="Rectangle 35"/>
            <p:cNvSpPr/>
            <p:nvPr/>
          </p:nvSpPr>
          <p:spPr>
            <a:xfrm>
              <a:off x="2209800" y="5867400"/>
              <a:ext cx="5410200" cy="609600"/>
            </a:xfrm>
            <a:prstGeom prst="rect">
              <a:avLst/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21249976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24" grpId="0"/>
      <p:bldP spid="25" grpId="0"/>
      <p:bldP spid="27" grpId="0"/>
      <p:bldP spid="28" grpId="0"/>
      <p:bldP spid="29" grpId="0"/>
      <p:bldP spid="30" grpId="0"/>
      <p:bldP spid="31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Performance </a:t>
            </a:r>
            <a:r>
              <a:rPr lang="en-US" dirty="0" smtClean="0"/>
              <a:t>Measure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8D0CB8-6FBF-4962-B578-A320F47C1A78}" type="slidenum">
              <a:rPr lang="en-US" smtClean="0"/>
              <a:pPr/>
              <a:t>39</a:t>
            </a:fld>
            <a:endParaRPr lang="en-US"/>
          </a:p>
        </p:txBody>
      </p:sp>
      <p:pic>
        <p:nvPicPr>
          <p:cNvPr id="6" name="Picture 5" descr="txp_fig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 cstate="print"/>
          <a:stretch>
            <a:fillRect/>
          </a:stretch>
        </p:blipFill>
        <p:spPr bwMode="auto">
          <a:xfrm>
            <a:off x="815542" y="2546792"/>
            <a:ext cx="1571206" cy="248401"/>
          </a:xfrm>
          <a:prstGeom prst="rect">
            <a:avLst/>
          </a:prstGeom>
          <a:noFill/>
          <a:ln/>
          <a:effectLst/>
        </p:spPr>
      </p:pic>
      <p:sp>
        <p:nvSpPr>
          <p:cNvPr id="7" name="TextBox 6"/>
          <p:cNvSpPr txBox="1"/>
          <p:nvPr/>
        </p:nvSpPr>
        <p:spPr>
          <a:xfrm>
            <a:off x="2377272" y="2440704"/>
            <a:ext cx="6248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- Measure of closeness between true label </a:t>
            </a:r>
            <a:r>
              <a:rPr lang="en-US" sz="2400" i="1" dirty="0" smtClean="0"/>
              <a:t>Y</a:t>
            </a:r>
            <a:r>
              <a:rPr lang="en-US" sz="2400" dirty="0" smtClean="0"/>
              <a:t> and   </a:t>
            </a:r>
          </a:p>
          <a:p>
            <a:r>
              <a:rPr lang="en-US" sz="2400" dirty="0" smtClean="0"/>
              <a:t>  prediction </a:t>
            </a:r>
            <a:r>
              <a:rPr lang="en-US" sz="2400" i="1" dirty="0" smtClean="0"/>
              <a:t>f</a:t>
            </a:r>
            <a:r>
              <a:rPr lang="en-US" sz="2400" dirty="0" smtClean="0"/>
              <a:t>(</a:t>
            </a:r>
            <a:r>
              <a:rPr lang="en-US" sz="2400" i="1" dirty="0" smtClean="0"/>
              <a:t>X</a:t>
            </a:r>
            <a:r>
              <a:rPr lang="en-US" sz="2400" dirty="0" smtClean="0"/>
              <a:t>)</a:t>
            </a:r>
            <a:endParaRPr lang="en-US" sz="2400" dirty="0"/>
          </a:p>
        </p:txBody>
      </p:sp>
      <p:sp>
        <p:nvSpPr>
          <p:cNvPr id="12" name="Text Box 13"/>
          <p:cNvSpPr txBox="1">
            <a:spLocks noChangeArrowheads="1"/>
          </p:cNvSpPr>
          <p:nvPr/>
        </p:nvSpPr>
        <p:spPr bwMode="auto">
          <a:xfrm>
            <a:off x="533400" y="1600200"/>
            <a:ext cx="22860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457200" indent="-457200">
              <a:tabLst>
                <a:tab pos="4914900" algn="l"/>
              </a:tabLst>
            </a:pPr>
            <a:r>
              <a:rPr lang="en-US" sz="2400" b="1" dirty="0" smtClean="0">
                <a:solidFill>
                  <a:srgbClr val="C00000"/>
                </a:solidFill>
                <a:latin typeface="Comic Sans MS" pitchFamily="66" charset="0"/>
              </a:rPr>
              <a:t>Performance:</a:t>
            </a:r>
            <a:endParaRPr lang="en-US" sz="2400" dirty="0">
              <a:solidFill>
                <a:srgbClr val="C00000"/>
              </a:solidFill>
              <a:latin typeface="Comic Sans MS" pitchFamily="66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895600" y="4343400"/>
            <a:ext cx="111280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/>
              <a:t>“$24.50”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1066800" y="3562290"/>
            <a:ext cx="31771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i="1" dirty="0" smtClean="0"/>
              <a:t>X</a:t>
            </a:r>
            <a:endParaRPr lang="en-US" sz="2000" i="1" dirty="0"/>
          </a:p>
        </p:txBody>
      </p:sp>
      <p:sp>
        <p:nvSpPr>
          <p:cNvPr id="25" name="TextBox 24"/>
          <p:cNvSpPr txBox="1"/>
          <p:nvPr/>
        </p:nvSpPr>
        <p:spPr>
          <a:xfrm>
            <a:off x="5486400" y="3543180"/>
            <a:ext cx="55335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i="1" dirty="0" smtClean="0"/>
              <a:t>f</a:t>
            </a:r>
            <a:r>
              <a:rPr lang="en-US" sz="2000" dirty="0" smtClean="0"/>
              <a:t>(</a:t>
            </a:r>
            <a:r>
              <a:rPr lang="en-US" sz="2000" i="1" dirty="0" smtClean="0"/>
              <a:t>X</a:t>
            </a:r>
            <a:r>
              <a:rPr lang="en-US" sz="2000" dirty="0" smtClean="0"/>
              <a:t>)</a:t>
            </a:r>
            <a:endParaRPr lang="en-US" sz="2000" dirty="0"/>
          </a:p>
        </p:txBody>
      </p:sp>
      <p:pic>
        <p:nvPicPr>
          <p:cNvPr id="26" name="Picture 25" descr="txp_fig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5" cstate="print"/>
          <a:stretch>
            <a:fillRect/>
          </a:stretch>
        </p:blipFill>
        <p:spPr bwMode="auto">
          <a:xfrm>
            <a:off x="6886994" y="3638490"/>
            <a:ext cx="1571206" cy="248401"/>
          </a:xfrm>
          <a:prstGeom prst="rect">
            <a:avLst/>
          </a:prstGeom>
          <a:noFill/>
          <a:ln/>
          <a:effectLst/>
        </p:spPr>
      </p:pic>
      <p:sp>
        <p:nvSpPr>
          <p:cNvPr id="27" name="TextBox 26"/>
          <p:cNvSpPr txBox="1"/>
          <p:nvPr/>
        </p:nvSpPr>
        <p:spPr>
          <a:xfrm>
            <a:off x="2667000" y="3543180"/>
            <a:ext cx="160152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/>
              <a:t>Share price, </a:t>
            </a:r>
            <a:r>
              <a:rPr lang="en-US" sz="2000" i="1" dirty="0" smtClean="0"/>
              <a:t>Y</a:t>
            </a:r>
            <a:endParaRPr lang="en-US" sz="2000" dirty="0"/>
          </a:p>
        </p:txBody>
      </p:sp>
      <p:sp>
        <p:nvSpPr>
          <p:cNvPr id="28" name="TextBox 27"/>
          <p:cNvSpPr txBox="1"/>
          <p:nvPr/>
        </p:nvSpPr>
        <p:spPr>
          <a:xfrm>
            <a:off x="5070922" y="4343400"/>
            <a:ext cx="111280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/>
              <a:t>“$24.50”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7620000" y="4354830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0</a:t>
            </a:r>
            <a:endParaRPr lang="en-US" dirty="0"/>
          </a:p>
        </p:txBody>
      </p:sp>
      <p:sp>
        <p:nvSpPr>
          <p:cNvPr id="30" name="TextBox 29"/>
          <p:cNvSpPr txBox="1"/>
          <p:nvPr/>
        </p:nvSpPr>
        <p:spPr>
          <a:xfrm>
            <a:off x="5074036" y="4834830"/>
            <a:ext cx="111280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/>
              <a:t>“$26.00”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7623114" y="4869120"/>
            <a:ext cx="4090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1?</a:t>
            </a:r>
            <a:endParaRPr lang="en-US" dirty="0"/>
          </a:p>
        </p:txBody>
      </p:sp>
      <p:grpSp>
        <p:nvGrpSpPr>
          <p:cNvPr id="22" name="Group 21"/>
          <p:cNvGrpSpPr/>
          <p:nvPr/>
        </p:nvGrpSpPr>
        <p:grpSpPr>
          <a:xfrm>
            <a:off x="1981200" y="5867400"/>
            <a:ext cx="5715000" cy="609600"/>
            <a:chOff x="1981200" y="5867400"/>
            <a:chExt cx="5715000" cy="609600"/>
          </a:xfrm>
        </p:grpSpPr>
        <p:pic>
          <p:nvPicPr>
            <p:cNvPr id="37" name="Picture 36" descr="txp_fig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6" cstate="print"/>
            <a:stretch>
              <a:fillRect/>
            </a:stretch>
          </p:blipFill>
          <p:spPr bwMode="auto">
            <a:xfrm>
              <a:off x="2209800" y="6042659"/>
              <a:ext cx="3619195" cy="291479"/>
            </a:xfrm>
            <a:prstGeom prst="rect">
              <a:avLst/>
            </a:prstGeom>
            <a:noFill/>
            <a:ln/>
            <a:effectLst/>
          </p:spPr>
        </p:pic>
        <p:sp>
          <p:nvSpPr>
            <p:cNvPr id="35" name="TextBox 34"/>
            <p:cNvSpPr txBox="1"/>
            <p:nvPr/>
          </p:nvSpPr>
          <p:spPr>
            <a:xfrm>
              <a:off x="6145776" y="5966460"/>
              <a:ext cx="1550424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 smtClean="0">
                  <a:solidFill>
                    <a:srgbClr val="C00000"/>
                  </a:solidFill>
                  <a:latin typeface="Comic Sans MS" pitchFamily="66" charset="0"/>
                </a:rPr>
                <a:t>square loss</a:t>
              </a:r>
              <a:endParaRPr lang="en-US" sz="2000" b="1" dirty="0">
                <a:solidFill>
                  <a:srgbClr val="C00000"/>
                </a:solidFill>
                <a:latin typeface="Comic Sans MS" pitchFamily="66" charset="0"/>
              </a:endParaRPr>
            </a:p>
          </p:txBody>
        </p:sp>
        <p:sp>
          <p:nvSpPr>
            <p:cNvPr id="36" name="Rectangle 35"/>
            <p:cNvSpPr/>
            <p:nvPr/>
          </p:nvSpPr>
          <p:spPr>
            <a:xfrm>
              <a:off x="1981200" y="5867400"/>
              <a:ext cx="5715000" cy="609600"/>
            </a:xfrm>
            <a:prstGeom prst="rect">
              <a:avLst/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8" name="TextBox 37"/>
          <p:cNvSpPr txBox="1"/>
          <p:nvPr/>
        </p:nvSpPr>
        <p:spPr>
          <a:xfrm>
            <a:off x="7642860" y="5315188"/>
            <a:ext cx="4090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2?</a:t>
            </a:r>
            <a:endParaRPr lang="en-US" dirty="0"/>
          </a:p>
        </p:txBody>
      </p:sp>
      <p:sp>
        <p:nvSpPr>
          <p:cNvPr id="39" name="TextBox 38"/>
          <p:cNvSpPr txBox="1"/>
          <p:nvPr/>
        </p:nvSpPr>
        <p:spPr>
          <a:xfrm>
            <a:off x="5105400" y="5303460"/>
            <a:ext cx="111280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/>
              <a:t>“$26.10”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457200" y="4267200"/>
            <a:ext cx="189872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Past performance,</a:t>
            </a:r>
          </a:p>
          <a:p>
            <a:r>
              <a:rPr lang="en-US" dirty="0" smtClean="0"/>
              <a:t>trade volume etc.</a:t>
            </a:r>
          </a:p>
          <a:p>
            <a:r>
              <a:rPr lang="en-US" dirty="0" smtClean="0"/>
              <a:t>as of Sept 8, 2010</a:t>
            </a:r>
            <a:endParaRPr lang="en-US" dirty="0"/>
          </a:p>
        </p:txBody>
      </p:sp>
      <p:pic>
        <p:nvPicPr>
          <p:cNvPr id="3" name="Picture 2" descr="latex-image-1.pdf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6224" y="6000821"/>
            <a:ext cx="1752600" cy="372315"/>
          </a:xfrm>
          <a:prstGeom prst="rect">
            <a:avLst/>
          </a:prstGeom>
          <a:solidFill>
            <a:srgbClr val="FFFFFF"/>
          </a:solidFill>
        </p:spPr>
      </p:pic>
    </p:spTree>
    <p:extLst>
      <p:ext uri="{BB962C8B-B14F-4D97-AF65-F5344CB8AC3E}">
        <p14:creationId xmlns:p14="http://schemas.microsoft.com/office/powerpoint/2010/main" val="169792932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1" grpId="0"/>
      <p:bldP spid="38" grpId="0"/>
      <p:bldP spid="3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Communication channel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solidFill>
            <a:schemeClr val="bg1"/>
          </a:solidFill>
        </p:spPr>
        <p:txBody>
          <a:bodyPr>
            <a:normAutofit/>
          </a:bodyPr>
          <a:lstStyle/>
          <a:p>
            <a:r>
              <a:rPr lang="en-US" sz="2400" dirty="0" smtClean="0"/>
              <a:t>Ask questions in class!</a:t>
            </a:r>
          </a:p>
          <a:p>
            <a:r>
              <a:rPr lang="en-US" sz="2400" dirty="0" smtClean="0"/>
              <a:t>Office hours (M, T, </a:t>
            </a:r>
            <a:r>
              <a:rPr lang="en-US" sz="2400" dirty="0" err="1" smtClean="0"/>
              <a:t>Th</a:t>
            </a:r>
            <a:r>
              <a:rPr lang="en-US" sz="2400" dirty="0" smtClean="0"/>
              <a:t>, F)</a:t>
            </a:r>
          </a:p>
          <a:p>
            <a:r>
              <a:rPr lang="en-US" sz="2400" dirty="0" smtClean="0"/>
              <a:t>Recitations (W)</a:t>
            </a:r>
          </a:p>
          <a:p>
            <a:r>
              <a:rPr lang="en-US" sz="2400" dirty="0" smtClean="0"/>
              <a:t>Note to instructors on Piazza (limited)</a:t>
            </a:r>
          </a:p>
          <a:p>
            <a:r>
              <a:rPr lang="en-US" sz="2400" dirty="0" smtClean="0"/>
              <a:t>DO </a:t>
            </a:r>
            <a:r>
              <a:rPr lang="en-US" sz="2400" dirty="0"/>
              <a:t>NOT expect moderation by instructors or TAs on Piazza discussion </a:t>
            </a:r>
            <a:r>
              <a:rPr lang="en-US" sz="2400" dirty="0" smtClean="0"/>
              <a:t>forum</a:t>
            </a:r>
            <a:endParaRPr lang="en-US" sz="2400" dirty="0"/>
          </a:p>
          <a:p>
            <a:endParaRPr lang="en-US" sz="2400" dirty="0" smtClean="0"/>
          </a:p>
          <a:p>
            <a:endParaRPr lang="en-US" sz="2400" dirty="0" smtClean="0"/>
          </a:p>
          <a:p>
            <a:endParaRPr lang="en-US" sz="2400" dirty="0" smtClean="0"/>
          </a:p>
          <a:p>
            <a:endParaRPr lang="en-US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8D0CB8-6FBF-4962-B578-A320F47C1A78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566591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Performance Measure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dirty="0"/>
              <a:t>For a random test data X, measure of closeness between true label </a:t>
            </a:r>
            <a:r>
              <a:rPr lang="en-US" sz="2400" i="1" dirty="0"/>
              <a:t>Y</a:t>
            </a:r>
            <a:r>
              <a:rPr lang="en-US" sz="2400" dirty="0"/>
              <a:t> and prediction </a:t>
            </a:r>
            <a:r>
              <a:rPr lang="en-US" sz="2400" i="1" dirty="0"/>
              <a:t>f</a:t>
            </a:r>
            <a:r>
              <a:rPr lang="en-US" sz="2400" dirty="0"/>
              <a:t>(</a:t>
            </a:r>
            <a:r>
              <a:rPr lang="en-US" sz="2400" i="1" dirty="0"/>
              <a:t>X</a:t>
            </a:r>
            <a:r>
              <a:rPr lang="en-US" sz="2400" dirty="0"/>
              <a:t>)</a:t>
            </a:r>
          </a:p>
          <a:p>
            <a:pPr marL="0" indent="0">
              <a:buNone/>
            </a:pPr>
            <a:endParaRPr lang="en-US" sz="2400" dirty="0"/>
          </a:p>
          <a:p>
            <a:pPr marL="0" indent="0">
              <a:buNone/>
            </a:pPr>
            <a:r>
              <a:rPr lang="en-US" sz="2400" dirty="0"/>
              <a:t>Binary Classification</a:t>
            </a:r>
          </a:p>
          <a:p>
            <a:pPr marL="0" indent="0">
              <a:buNone/>
            </a:pPr>
            <a:endParaRPr lang="en-US" sz="2400" dirty="0"/>
          </a:p>
          <a:p>
            <a:pPr marL="0" indent="0">
              <a:buNone/>
            </a:pPr>
            <a:endParaRPr lang="en-US" sz="2400" dirty="0"/>
          </a:p>
          <a:p>
            <a:pPr marL="0" indent="0">
              <a:buNone/>
            </a:pPr>
            <a:r>
              <a:rPr lang="en-US" sz="2400" dirty="0"/>
              <a:t>Regression</a:t>
            </a:r>
          </a:p>
          <a:p>
            <a:pPr marL="0" indent="0">
              <a:buNone/>
            </a:pPr>
            <a:r>
              <a:rPr lang="en-US" sz="2400" dirty="0"/>
              <a:t> </a:t>
            </a:r>
          </a:p>
          <a:p>
            <a:pPr marL="0" indent="0">
              <a:buNone/>
            </a:pPr>
            <a:endParaRPr lang="en-US" sz="2400" dirty="0"/>
          </a:p>
          <a:p>
            <a:pPr marL="0" indent="0">
              <a:lnSpc>
                <a:spcPct val="60000"/>
              </a:lnSpc>
              <a:buNone/>
            </a:pPr>
            <a:r>
              <a:rPr lang="en-US" sz="2400" dirty="0"/>
              <a:t>Density Estimation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8D0CB8-6FBF-4962-B578-A320F47C1A78}" type="slidenum">
              <a:rPr lang="en-US" smtClean="0"/>
              <a:pPr/>
              <a:t>40</a:t>
            </a:fld>
            <a:endParaRPr lang="en-US"/>
          </a:p>
        </p:txBody>
      </p:sp>
      <p:grpSp>
        <p:nvGrpSpPr>
          <p:cNvPr id="6" name="Group 19"/>
          <p:cNvGrpSpPr/>
          <p:nvPr/>
        </p:nvGrpSpPr>
        <p:grpSpPr>
          <a:xfrm>
            <a:off x="2895601" y="2805890"/>
            <a:ext cx="5410200" cy="609600"/>
            <a:chOff x="2209800" y="5867400"/>
            <a:chExt cx="5410200" cy="609600"/>
          </a:xfrm>
        </p:grpSpPr>
        <p:pic>
          <p:nvPicPr>
            <p:cNvPr id="7" name="Picture 6" descr="txp_fig"/>
            <p:cNvPicPr>
              <a:picLocks noChangeAspect="1"/>
            </p:cNvPicPr>
            <p:nvPr>
              <p:custDataLst>
                <p:tags r:id="rId2"/>
              </p:custDataLst>
            </p:nvPr>
          </p:nvPicPr>
          <p:blipFill>
            <a:blip r:embed="rId4" cstate="print"/>
            <a:stretch>
              <a:fillRect/>
            </a:stretch>
          </p:blipFill>
          <p:spPr bwMode="auto">
            <a:xfrm>
              <a:off x="2590800" y="6042660"/>
              <a:ext cx="3657600" cy="366099"/>
            </a:xfrm>
            <a:prstGeom prst="rect">
              <a:avLst/>
            </a:prstGeom>
            <a:noFill/>
            <a:ln>
              <a:noFill/>
            </a:ln>
            <a:effectLst/>
          </p:spPr>
        </p:pic>
        <p:sp>
          <p:nvSpPr>
            <p:cNvPr id="8" name="TextBox 7"/>
            <p:cNvSpPr txBox="1"/>
            <p:nvPr/>
          </p:nvSpPr>
          <p:spPr>
            <a:xfrm>
              <a:off x="6324600" y="5966460"/>
              <a:ext cx="1195059" cy="400110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sz="2000" b="1" dirty="0">
                  <a:solidFill>
                    <a:srgbClr val="C00000"/>
                  </a:solidFill>
                  <a:latin typeface="Comic Sans MS" pitchFamily="66" charset="0"/>
                </a:rPr>
                <a:t>0/1 loss</a:t>
              </a:r>
            </a:p>
          </p:txBody>
        </p:sp>
        <p:sp>
          <p:nvSpPr>
            <p:cNvPr id="9" name="Rectangle 8"/>
            <p:cNvSpPr/>
            <p:nvPr/>
          </p:nvSpPr>
          <p:spPr>
            <a:xfrm>
              <a:off x="2209800" y="5867400"/>
              <a:ext cx="5410200" cy="6096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" name="Group 9"/>
          <p:cNvGrpSpPr/>
          <p:nvPr/>
        </p:nvGrpSpPr>
        <p:grpSpPr bwMode="auto">
          <a:xfrm>
            <a:off x="2590801" y="4074270"/>
            <a:ext cx="6020853" cy="609600"/>
            <a:chOff x="1981200" y="5867400"/>
            <a:chExt cx="6020852" cy="609600"/>
          </a:xfrm>
        </p:grpSpPr>
        <p:pic>
          <p:nvPicPr>
            <p:cNvPr id="11" name="Picture 10" descr="txp_fig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5" cstate="print"/>
            <a:stretch>
              <a:fillRect/>
            </a:stretch>
          </p:blipFill>
          <p:spPr bwMode="auto">
            <a:xfrm>
              <a:off x="2260828" y="6051035"/>
              <a:ext cx="3987572" cy="326906"/>
            </a:xfrm>
            <a:prstGeom prst="rect">
              <a:avLst/>
            </a:prstGeom>
            <a:noFill/>
            <a:ln/>
            <a:effectLst/>
          </p:spPr>
        </p:pic>
        <p:sp>
          <p:nvSpPr>
            <p:cNvPr id="12" name="TextBox 11"/>
            <p:cNvSpPr txBox="1"/>
            <p:nvPr/>
          </p:nvSpPr>
          <p:spPr bwMode="auto">
            <a:xfrm>
              <a:off x="6450576" y="5966460"/>
              <a:ext cx="1551476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>
                  <a:solidFill>
                    <a:srgbClr val="C00000"/>
                  </a:solidFill>
                  <a:latin typeface="Comic Sans MS" pitchFamily="66" charset="0"/>
                </a:rPr>
                <a:t>square loss</a:t>
              </a:r>
            </a:p>
          </p:txBody>
        </p:sp>
        <p:sp>
          <p:nvSpPr>
            <p:cNvPr id="13" name="Rectangle 12"/>
            <p:cNvSpPr/>
            <p:nvPr/>
          </p:nvSpPr>
          <p:spPr bwMode="auto">
            <a:xfrm>
              <a:off x="1981200" y="5867400"/>
              <a:ext cx="5715000" cy="6096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" name="Group 16"/>
          <p:cNvGrpSpPr/>
          <p:nvPr/>
        </p:nvGrpSpPr>
        <p:grpSpPr>
          <a:xfrm>
            <a:off x="3227424" y="5388123"/>
            <a:ext cx="6096000" cy="707886"/>
            <a:chOff x="3227424" y="5388114"/>
            <a:chExt cx="6096000" cy="707886"/>
          </a:xfrm>
        </p:grpSpPr>
        <p:sp>
          <p:nvSpPr>
            <p:cNvPr id="15" name="TextBox 14"/>
            <p:cNvSpPr txBox="1"/>
            <p:nvPr/>
          </p:nvSpPr>
          <p:spPr bwMode="auto">
            <a:xfrm>
              <a:off x="7056947" y="5388114"/>
              <a:ext cx="2266477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b="1" dirty="0">
                  <a:solidFill>
                    <a:srgbClr val="C00000"/>
                  </a:solidFill>
                  <a:latin typeface="Comic Sans MS" pitchFamily="66" charset="0"/>
                </a:rPr>
                <a:t>Negative log likelihood loss</a:t>
              </a:r>
            </a:p>
          </p:txBody>
        </p:sp>
        <p:pic>
          <p:nvPicPr>
            <p:cNvPr id="16" name="Picture 15" descr="latex-image-1.pdf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227424" y="5451113"/>
              <a:ext cx="3717090" cy="33711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69787443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End of Lecture 1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8D0CB8-6FBF-4962-B578-A320F47C1A78}" type="slidenum">
              <a:rPr lang="en-US" smtClean="0"/>
              <a:pPr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7362198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1120776"/>
            <a:ext cx="8229600" cy="1470025"/>
          </a:xfrm>
        </p:spPr>
        <p:txBody>
          <a:bodyPr>
            <a:noAutofit/>
          </a:bodyPr>
          <a:lstStyle/>
          <a:p>
            <a:r>
              <a:rPr lang="en-US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Classification - Naïve Bayes</a:t>
            </a:r>
            <a:endParaRPr lang="en-US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551961" y="2895603"/>
            <a:ext cx="4108817" cy="2554545"/>
          </a:xfrm>
          <a:prstGeom prst="rect">
            <a:avLst/>
          </a:prstGeom>
          <a:noFill/>
        </p:spPr>
        <p:txBody>
          <a:bodyPr wrap="none" lIns="91425" tIns="45713" rIns="91425" bIns="45713" rtlCol="0">
            <a:spAutoFit/>
          </a:bodyPr>
          <a:lstStyle/>
          <a:p>
            <a:pPr algn="ctr"/>
            <a:r>
              <a:rPr lang="en-US" sz="2800" dirty="0"/>
              <a:t>Aarti Singh</a:t>
            </a:r>
          </a:p>
          <a:p>
            <a:pPr algn="ctr">
              <a:lnSpc>
                <a:spcPct val="150000"/>
              </a:lnSpc>
            </a:pPr>
            <a:r>
              <a:rPr lang="en-US" sz="2400" dirty="0"/>
              <a:t>Co-instructor: </a:t>
            </a:r>
            <a:r>
              <a:rPr lang="en-US" sz="2400" dirty="0" smtClean="0"/>
              <a:t>Barnabas </a:t>
            </a:r>
            <a:r>
              <a:rPr lang="en-US" sz="2400" dirty="0" err="1" smtClean="0"/>
              <a:t>Poczos</a:t>
            </a:r>
            <a:endParaRPr lang="en-US" sz="2400" dirty="0"/>
          </a:p>
          <a:p>
            <a:pPr algn="ctr"/>
            <a:endParaRPr lang="en-US" sz="2400" dirty="0"/>
          </a:p>
          <a:p>
            <a:pPr algn="ctr"/>
            <a:endParaRPr lang="en-US" sz="2400" dirty="0"/>
          </a:p>
          <a:p>
            <a:pPr algn="ctr"/>
            <a:r>
              <a:rPr lang="en-US" sz="2400" dirty="0"/>
              <a:t>Machine Learning 10</a:t>
            </a:r>
            <a:r>
              <a:rPr lang="en-US" sz="2400" dirty="0" smtClean="0"/>
              <a:t>-401</a:t>
            </a:r>
            <a:endParaRPr lang="en-US" sz="2400" dirty="0"/>
          </a:p>
          <a:p>
            <a:pPr algn="ctr"/>
            <a:r>
              <a:rPr lang="en-US" sz="2400" dirty="0" smtClean="0"/>
              <a:t>Jan 12, 2016</a:t>
            </a:r>
            <a:endParaRPr lang="en-US" sz="2400" dirty="0"/>
          </a:p>
        </p:txBody>
      </p:sp>
      <p:pic>
        <p:nvPicPr>
          <p:cNvPr id="18433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" y="5867400"/>
            <a:ext cx="9144000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>
            <p:custDataLst>
              <p:tags r:id="rId1"/>
            </p:custDataLst>
          </p:nvPr>
        </p:nvSpPr>
        <p:spPr>
          <a:xfrm>
            <a:off x="0" y="7112001"/>
            <a:ext cx="9144000" cy="654986"/>
          </a:xfrm>
          <a:prstGeom prst="rect">
            <a:avLst/>
          </a:prstGeom>
          <a:noFill/>
        </p:spPr>
        <p:txBody>
          <a:bodyPr vert="horz" lIns="91425" tIns="45713" rIns="91425" bIns="45713" rtlCol="0">
            <a:spAutoFit/>
          </a:bodyPr>
          <a:lstStyle/>
          <a:p>
            <a:r>
              <a:rPr lang="en-US" smtClean="0"/>
              <a:t>TexPoint fonts used in EMF. </a:t>
            </a:r>
          </a:p>
          <a:p>
            <a:r>
              <a:rPr lang="en-US" smtClean="0"/>
              <a:t>Read the TexPoint manual before you delete this box.: </a:t>
            </a:r>
            <a:r>
              <a:rPr lang="en-US" smtClean="0">
                <a:latin typeface="CMMI10"/>
              </a:rPr>
              <a:t>A</a:t>
            </a:r>
            <a:r>
              <a:rPr lang="en-US" smtClean="0">
                <a:latin typeface="CMR10"/>
              </a:rPr>
              <a:t>A</a:t>
            </a:r>
            <a:r>
              <a:rPr lang="en-US" smtClean="0">
                <a:latin typeface="CMMI7"/>
              </a:rPr>
              <a:t>A</a:t>
            </a:r>
            <a:r>
              <a:rPr lang="en-US" smtClean="0">
                <a:latin typeface="CMSY7"/>
              </a:rPr>
              <a:t>A</a:t>
            </a:r>
            <a:r>
              <a:rPr lang="en-US" smtClean="0">
                <a:latin typeface="CMSY10ORIG"/>
              </a:rPr>
              <a:t>A</a:t>
            </a:r>
            <a:r>
              <a:rPr lang="en-US" smtClean="0">
                <a:latin typeface="CMR7"/>
              </a:rPr>
              <a:t>A</a:t>
            </a:r>
            <a:r>
              <a:rPr lang="en-US" smtClean="0">
                <a:latin typeface="CMEX10"/>
              </a:rPr>
              <a:t>A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658012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Logistics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 smtClean="0"/>
              <a:t>Add yourself to 10-401 on Piazza</a:t>
            </a:r>
          </a:p>
          <a:p>
            <a:r>
              <a:rPr lang="en-US" sz="2400" dirty="0" smtClean="0"/>
              <a:t>Recitation</a:t>
            </a:r>
          </a:p>
          <a:p>
            <a:r>
              <a:rPr lang="en-US" sz="2400" dirty="0" err="1" smtClean="0"/>
              <a:t>Autolab</a:t>
            </a:r>
            <a:endParaRPr lang="en-US" sz="2400" dirty="0" smtClean="0"/>
          </a:p>
          <a:p>
            <a:r>
              <a:rPr lang="en-US" sz="2400" dirty="0" smtClean="0"/>
              <a:t>Programming language – Octave (</a:t>
            </a:r>
            <a:r>
              <a:rPr lang="en-US" sz="2400" dirty="0" err="1" smtClean="0"/>
              <a:t>autolab</a:t>
            </a:r>
            <a:r>
              <a:rPr lang="en-US" sz="2400" dirty="0" smtClean="0"/>
              <a:t> supported)</a:t>
            </a:r>
          </a:p>
          <a:p>
            <a:r>
              <a:rPr lang="en-US" sz="2400" dirty="0" smtClean="0"/>
              <a:t>Waitlist</a:t>
            </a:r>
            <a:endParaRPr lang="en-US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8D0CB8-6FBF-4962-B578-A320F47C1A78}" type="slidenum">
              <a:rPr lang="en-US" smtClean="0"/>
              <a:pPr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1016186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Notion of “Features”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28803"/>
            <a:ext cx="8229600" cy="4724397"/>
          </a:xfrm>
        </p:spPr>
        <p:txBody>
          <a:bodyPr>
            <a:normAutofit fontScale="92500" lnSpcReduction="10000"/>
          </a:bodyPr>
          <a:lstStyle/>
          <a:p>
            <a:endParaRPr lang="en-US" sz="2400" dirty="0" smtClean="0"/>
          </a:p>
          <a:p>
            <a:endParaRPr lang="en-US" sz="2400" dirty="0" smtClean="0"/>
          </a:p>
          <a:p>
            <a:endParaRPr lang="en-US" sz="2400" dirty="0"/>
          </a:p>
          <a:p>
            <a:endParaRPr lang="en-US" sz="2400" dirty="0" smtClean="0"/>
          </a:p>
          <a:p>
            <a:endParaRPr lang="en-US" sz="2400" dirty="0"/>
          </a:p>
          <a:p>
            <a:r>
              <a:rPr lang="en-US" sz="2400" dirty="0" smtClean="0"/>
              <a:t>How to represent inputs mathematically?</a:t>
            </a:r>
          </a:p>
          <a:p>
            <a:r>
              <a:rPr lang="en-US" sz="2400" dirty="0" smtClean="0"/>
              <a:t>Document vector X = list of words (different length for each 			    	document)</a:t>
            </a:r>
          </a:p>
          <a:p>
            <a:pPr marL="0" indent="0">
              <a:buNone/>
            </a:pPr>
            <a:r>
              <a:rPr lang="en-US" sz="2400" dirty="0" smtClean="0"/>
              <a:t>			frequency of words (length of each 				document = size of vocabulary)</a:t>
            </a:r>
          </a:p>
          <a:p>
            <a:r>
              <a:rPr lang="en-US" sz="2400" dirty="0" smtClean="0"/>
              <a:t>Market information X = daily/monthly? price of share for past 			     10 years</a:t>
            </a:r>
          </a:p>
          <a:p>
            <a:r>
              <a:rPr lang="en-US" sz="2400" dirty="0" smtClean="0"/>
              <a:t>Image X = intensity at each pixel, </a:t>
            </a:r>
            <a:r>
              <a:rPr lang="en-US" sz="2400" dirty="0" err="1" smtClean="0"/>
              <a:t>fourier</a:t>
            </a:r>
            <a:r>
              <a:rPr lang="en-US" sz="2400" dirty="0" smtClean="0"/>
              <a:t> transform values, SIFT etc. </a:t>
            </a:r>
            <a:endParaRPr lang="en-US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8D0CB8-6FBF-4962-B578-A320F47C1A78}" type="slidenum">
              <a:rPr lang="en-US" smtClean="0"/>
              <a:pPr/>
              <a:t>44</a:t>
            </a:fld>
            <a:endParaRPr lang="en-US"/>
          </a:p>
        </p:txBody>
      </p:sp>
      <p:sp>
        <p:nvSpPr>
          <p:cNvPr id="5" name="TextBox 23"/>
          <p:cNvSpPr txBox="1">
            <a:spLocks noChangeArrowheads="1"/>
          </p:cNvSpPr>
          <p:nvPr/>
        </p:nvSpPr>
        <p:spPr bwMode="auto">
          <a:xfrm>
            <a:off x="1724087" y="1396235"/>
            <a:ext cx="868867" cy="4616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425" tIns="45713" rIns="91425" bIns="45713">
            <a:spAutoFit/>
          </a:bodyPr>
          <a:lstStyle/>
          <a:p>
            <a:r>
              <a:rPr lang="en-US" sz="2400" b="1" dirty="0" smtClean="0"/>
              <a:t>Input</a:t>
            </a:r>
            <a:endParaRPr lang="en-US" sz="2400" dirty="0"/>
          </a:p>
        </p:txBody>
      </p:sp>
      <p:pic>
        <p:nvPicPr>
          <p:cNvPr id="6" name="Picture 74" descr="webpages"/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bg2">
                <a:shade val="45000"/>
                <a:satMod val="135000"/>
              </a:schemeClr>
              <a:prstClr val="white"/>
            </a:duotone>
          </a:blip>
          <a:srcRect t="19646" b="43373"/>
          <a:stretch>
            <a:fillRect/>
          </a:stretch>
        </p:blipFill>
        <p:spPr bwMode="auto">
          <a:xfrm>
            <a:off x="685800" y="1889760"/>
            <a:ext cx="3733800" cy="1539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1524000" y="2433935"/>
            <a:ext cx="2421576" cy="461651"/>
          </a:xfrm>
          <a:prstGeom prst="rect">
            <a:avLst/>
          </a:prstGeom>
          <a:solidFill>
            <a:schemeClr val="bg1"/>
          </a:solidFill>
        </p:spPr>
        <p:txBody>
          <a:bodyPr wrap="none" lIns="91425" tIns="45713" rIns="91425" bIns="45713" rtlCol="0">
            <a:spAutoFit/>
          </a:bodyPr>
          <a:lstStyle/>
          <a:p>
            <a:r>
              <a:rPr lang="en-US" sz="2400" dirty="0" smtClean="0"/>
              <a:t>Document/Article</a:t>
            </a:r>
            <a:endParaRPr lang="en-US" sz="2400" dirty="0"/>
          </a:p>
        </p:txBody>
      </p:sp>
      <p:pic>
        <p:nvPicPr>
          <p:cNvPr id="8" name="Picture 7" descr="txp_fig"/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5" cstate="print"/>
          <a:srcRect l="21135" t="-11582" r="54726" b="-20855"/>
          <a:stretch/>
        </p:blipFill>
        <p:spPr bwMode="auto">
          <a:xfrm>
            <a:off x="2513942" y="1517477"/>
            <a:ext cx="991258" cy="348318"/>
          </a:xfrm>
          <a:prstGeom prst="rect">
            <a:avLst/>
          </a:prstGeom>
          <a:noFill/>
          <a:ln/>
          <a:effectLst/>
        </p:spPr>
      </p:pic>
      <p:grpSp>
        <p:nvGrpSpPr>
          <p:cNvPr id="9" name="Group 42"/>
          <p:cNvGrpSpPr/>
          <p:nvPr/>
        </p:nvGrpSpPr>
        <p:grpSpPr>
          <a:xfrm>
            <a:off x="4953000" y="1828800"/>
            <a:ext cx="3733800" cy="1676400"/>
            <a:chOff x="2564922" y="4436852"/>
            <a:chExt cx="4902678" cy="2294626"/>
          </a:xfrm>
        </p:grpSpPr>
        <p:pic>
          <p:nvPicPr>
            <p:cNvPr id="10" name="Picture 2"/>
            <p:cNvPicPr>
              <a:picLocks noChangeAspect="1" noChangeArrowheads="1"/>
            </p:cNvPicPr>
            <p:nvPr/>
          </p:nvPicPr>
          <p:blipFill>
            <a:blip r:embed="rId6" cstate="print">
              <a:duotone>
                <a:schemeClr val="bg2">
                  <a:shade val="45000"/>
                  <a:satMod val="135000"/>
                </a:schemeClr>
                <a:prstClr val="white"/>
              </a:duotone>
            </a:blip>
            <a:srcRect t="94444" b="-2778"/>
            <a:stretch>
              <a:fillRect/>
            </a:stretch>
          </p:blipFill>
          <p:spPr bwMode="auto">
            <a:xfrm>
              <a:off x="2590800" y="6400800"/>
              <a:ext cx="4876800" cy="228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1" name="Picture 3"/>
            <p:cNvPicPr>
              <a:picLocks noChangeAspect="1" noChangeArrowheads="1"/>
            </p:cNvPicPr>
            <p:nvPr/>
          </p:nvPicPr>
          <p:blipFill>
            <a:blip r:embed="rId7" cstate="print">
              <a:duotone>
                <a:schemeClr val="bg2">
                  <a:shade val="45000"/>
                  <a:satMod val="135000"/>
                </a:schemeClr>
                <a:prstClr val="white"/>
              </a:duotone>
            </a:blip>
            <a:srcRect b="27778"/>
            <a:stretch>
              <a:fillRect/>
            </a:stretch>
          </p:blipFill>
          <p:spPr bwMode="auto">
            <a:xfrm>
              <a:off x="2564922" y="4436852"/>
              <a:ext cx="4876800" cy="19812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12" name="Rectangle 11"/>
            <p:cNvSpPr/>
            <p:nvPr/>
          </p:nvSpPr>
          <p:spPr>
            <a:xfrm>
              <a:off x="7162800" y="5334000"/>
              <a:ext cx="152400" cy="3048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Rectangle 12"/>
            <p:cNvSpPr/>
            <p:nvPr/>
          </p:nvSpPr>
          <p:spPr>
            <a:xfrm>
              <a:off x="4572000" y="6426678"/>
              <a:ext cx="990600" cy="3048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4" name="TextBox 13"/>
          <p:cNvSpPr txBox="1"/>
          <p:nvPr/>
        </p:nvSpPr>
        <p:spPr>
          <a:xfrm>
            <a:off x="5585900" y="2270761"/>
            <a:ext cx="2652859" cy="461651"/>
          </a:xfrm>
          <a:prstGeom prst="rect">
            <a:avLst/>
          </a:prstGeom>
          <a:noFill/>
        </p:spPr>
        <p:txBody>
          <a:bodyPr wrap="none" lIns="91425" tIns="45713" rIns="91425" bIns="45713" rtlCol="0">
            <a:spAutoFit/>
          </a:bodyPr>
          <a:lstStyle/>
          <a:p>
            <a:pPr algn="ctr"/>
            <a:r>
              <a:rPr lang="en-US" sz="2400" dirty="0"/>
              <a:t>Market information </a:t>
            </a:r>
          </a:p>
        </p:txBody>
      </p:sp>
      <p:sp>
        <p:nvSpPr>
          <p:cNvPr id="15" name="TextBox 23"/>
          <p:cNvSpPr txBox="1">
            <a:spLocks noChangeArrowheads="1"/>
          </p:cNvSpPr>
          <p:nvPr/>
        </p:nvSpPr>
        <p:spPr bwMode="auto">
          <a:xfrm>
            <a:off x="5762687" y="1371600"/>
            <a:ext cx="868867" cy="4616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425" tIns="45713" rIns="91425" bIns="45713">
            <a:spAutoFit/>
          </a:bodyPr>
          <a:lstStyle/>
          <a:p>
            <a:r>
              <a:rPr lang="en-US" sz="2400" b="1" dirty="0" smtClean="0"/>
              <a:t>Input</a:t>
            </a:r>
            <a:endParaRPr lang="en-US" sz="2400" dirty="0"/>
          </a:p>
        </p:txBody>
      </p:sp>
      <p:pic>
        <p:nvPicPr>
          <p:cNvPr id="16" name="Picture 15" descr="txp_fig"/>
          <p:cNvPicPr>
            <a:picLocks noChangeAspect="1"/>
          </p:cNvPicPr>
          <p:nvPr>
            <p:custDataLst>
              <p:tags r:id="rId2"/>
            </p:custDataLst>
          </p:nvPr>
        </p:nvPicPr>
        <p:blipFill rotWithShape="1">
          <a:blip r:embed="rId5" cstate="print"/>
          <a:srcRect l="21135" t="-11582" r="54726" b="-20855"/>
          <a:stretch/>
        </p:blipFill>
        <p:spPr bwMode="auto">
          <a:xfrm>
            <a:off x="6552542" y="1492842"/>
            <a:ext cx="991258" cy="348318"/>
          </a:xfrm>
          <a:prstGeom prst="rect">
            <a:avLst/>
          </a:prstGeom>
          <a:noFill/>
          <a:ln/>
          <a:effectLst/>
        </p:spPr>
      </p:pic>
    </p:spTree>
    <p:extLst>
      <p:ext uri="{BB962C8B-B14F-4D97-AF65-F5344CB8AC3E}">
        <p14:creationId xmlns:p14="http://schemas.microsoft.com/office/powerpoint/2010/main" val="93815908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</p:spPr>
        <p:txBody>
          <a:bodyPr/>
          <a:lstStyle/>
          <a:p>
            <a:r>
              <a:rPr lang="en-US" b="1" dirty="0" smtClean="0">
                <a:solidFill>
                  <a:srgbClr val="C00000"/>
                </a:solidFill>
              </a:rPr>
              <a:t>Classification</a:t>
            </a:r>
            <a:endParaRPr lang="en-US" b="1" dirty="0">
              <a:solidFill>
                <a:srgbClr val="C00000"/>
              </a:solidFill>
            </a:endParaRPr>
          </a:p>
        </p:txBody>
      </p:sp>
      <p:grpSp>
        <p:nvGrpSpPr>
          <p:cNvPr id="3" name="Group 13"/>
          <p:cNvGrpSpPr/>
          <p:nvPr/>
        </p:nvGrpSpPr>
        <p:grpSpPr>
          <a:xfrm>
            <a:off x="1471913" y="2057400"/>
            <a:ext cx="5705524" cy="2514600"/>
            <a:chOff x="1471911" y="2667000"/>
            <a:chExt cx="5705523" cy="2514600"/>
          </a:xfrm>
        </p:grpSpPr>
        <p:pic>
          <p:nvPicPr>
            <p:cNvPr id="23" name="Picture 74" descr="webpages"/>
            <p:cNvPicPr>
              <a:picLocks noChangeAspect="1" noChangeArrowheads="1"/>
            </p:cNvPicPr>
            <p:nvPr/>
          </p:nvPicPr>
          <p:blipFill>
            <a:blip r:embed="rId4" cstate="print"/>
            <a:srcRect b="43373"/>
            <a:stretch>
              <a:fillRect/>
            </a:stretch>
          </p:blipFill>
          <p:spPr bwMode="auto">
            <a:xfrm>
              <a:off x="1606236" y="2667000"/>
              <a:ext cx="3118164" cy="19683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4" name="Right Arrow 23"/>
            <p:cNvSpPr/>
            <p:nvPr/>
          </p:nvSpPr>
          <p:spPr>
            <a:xfrm>
              <a:off x="5334000" y="3555684"/>
              <a:ext cx="304800" cy="228600"/>
            </a:xfrm>
            <a:prstGeom prst="rightArrow">
              <a:avLst/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6038659" y="3174684"/>
              <a:ext cx="968259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dirty="0">
                  <a:solidFill>
                    <a:srgbClr val="0000FF"/>
                  </a:solidFill>
                </a:rPr>
                <a:t>Sports</a:t>
              </a:r>
            </a:p>
            <a:p>
              <a:r>
                <a:rPr lang="en-US" sz="2000" dirty="0">
                  <a:solidFill>
                    <a:srgbClr val="0000FF"/>
                  </a:solidFill>
                </a:rPr>
                <a:t>Science</a:t>
              </a:r>
            </a:p>
            <a:p>
              <a:r>
                <a:rPr lang="en-US" sz="2000" dirty="0">
                  <a:solidFill>
                    <a:srgbClr val="0000FF"/>
                  </a:solidFill>
                </a:rPr>
                <a:t>News</a:t>
              </a:r>
            </a:p>
          </p:txBody>
        </p:sp>
        <p:sp>
          <p:nvSpPr>
            <p:cNvPr id="35" name="Rectangle 34"/>
            <p:cNvSpPr/>
            <p:nvPr/>
          </p:nvSpPr>
          <p:spPr>
            <a:xfrm>
              <a:off x="1471911" y="4711543"/>
              <a:ext cx="3077885" cy="461665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>
              <a:spAutoFit/>
            </a:bodyPr>
            <a:lstStyle/>
            <a:p>
              <a:pPr algn="ctr"/>
              <a:r>
                <a:rPr lang="en-US" sz="2400" b="1" dirty="0" smtClean="0">
                  <a:solidFill>
                    <a:srgbClr val="FF0000"/>
                  </a:solidFill>
                </a:rPr>
                <a:t>Input feature vector, </a:t>
              </a:r>
              <a:r>
                <a:rPr lang="en-US" sz="2400" b="1" dirty="0">
                  <a:solidFill>
                    <a:srgbClr val="FF0000"/>
                  </a:solidFill>
                </a:rPr>
                <a:t>X</a:t>
              </a:r>
            </a:p>
          </p:txBody>
        </p:sp>
        <p:sp>
          <p:nvSpPr>
            <p:cNvPr id="36" name="Rectangle 35"/>
            <p:cNvSpPr/>
            <p:nvPr/>
          </p:nvSpPr>
          <p:spPr>
            <a:xfrm>
              <a:off x="6005318" y="4719935"/>
              <a:ext cx="1172116" cy="461665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>
              <a:spAutoFit/>
            </a:bodyPr>
            <a:lstStyle/>
            <a:p>
              <a:pPr algn="ctr"/>
              <a:r>
                <a:rPr lang="en-US" sz="2400" b="1" dirty="0" smtClean="0">
                  <a:solidFill>
                    <a:srgbClr val="0000FF"/>
                  </a:solidFill>
                </a:rPr>
                <a:t>Label, </a:t>
              </a:r>
              <a:r>
                <a:rPr lang="en-US" sz="2400" b="1" dirty="0">
                  <a:solidFill>
                    <a:srgbClr val="0000FF"/>
                  </a:solidFill>
                </a:rPr>
                <a:t>Y</a:t>
              </a:r>
            </a:p>
          </p:txBody>
        </p:sp>
      </p:grpSp>
      <p:sp>
        <p:nvSpPr>
          <p:cNvPr id="16" name="Text Box 13"/>
          <p:cNvSpPr txBox="1">
            <a:spLocks noChangeArrowheads="1"/>
          </p:cNvSpPr>
          <p:nvPr/>
        </p:nvSpPr>
        <p:spPr bwMode="auto">
          <a:xfrm>
            <a:off x="533401" y="1447805"/>
            <a:ext cx="76200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1425" tIns="45713" rIns="91425" bIns="45713">
            <a:spAutoFit/>
          </a:bodyPr>
          <a:lstStyle/>
          <a:p>
            <a:pPr marL="457130" indent="-457130">
              <a:tabLst>
                <a:tab pos="4914147" algn="l"/>
              </a:tabLst>
            </a:pPr>
            <a:r>
              <a:rPr lang="en-US" sz="2400" u="sng" dirty="0" smtClean="0"/>
              <a:t>Goal</a:t>
            </a:r>
            <a:r>
              <a:rPr lang="en-US" sz="2400" dirty="0"/>
              <a:t>:</a:t>
            </a:r>
          </a:p>
        </p:txBody>
      </p:sp>
      <p:pic>
        <p:nvPicPr>
          <p:cNvPr id="27" name="Picture 26" descr="txp_fig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 cstate="print"/>
          <a:stretch>
            <a:fillRect/>
          </a:stretch>
        </p:blipFill>
        <p:spPr bwMode="auto">
          <a:xfrm>
            <a:off x="2133600" y="1579185"/>
            <a:ext cx="5177546" cy="272159"/>
          </a:xfrm>
          <a:prstGeom prst="rect">
            <a:avLst/>
          </a:prstGeom>
          <a:noFill/>
          <a:ln/>
          <a:effectLst/>
        </p:spPr>
      </p:pic>
      <p:sp>
        <p:nvSpPr>
          <p:cNvPr id="28" name="Rectangle 27"/>
          <p:cNvSpPr/>
          <p:nvPr/>
        </p:nvSpPr>
        <p:spPr>
          <a:xfrm>
            <a:off x="6019800" y="1447801"/>
            <a:ext cx="152400" cy="3048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5" tIns="45713" rIns="91425" bIns="45713" rtlCol="0" anchor="ctr"/>
          <a:lstStyle/>
          <a:p>
            <a:pPr algn="ctr"/>
            <a:endParaRPr lang="en-US"/>
          </a:p>
        </p:txBody>
      </p:sp>
      <p:sp>
        <p:nvSpPr>
          <p:cNvPr id="2" name="TextBox 1"/>
          <p:cNvSpPr txBox="1"/>
          <p:nvPr/>
        </p:nvSpPr>
        <p:spPr>
          <a:xfrm>
            <a:off x="304800" y="4648200"/>
            <a:ext cx="8839200" cy="19082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 smtClean="0"/>
              <a:t>In general: </a:t>
            </a:r>
            <a:r>
              <a:rPr lang="en-US" sz="2200" dirty="0"/>
              <a:t>label Y can belong to more than two </a:t>
            </a:r>
            <a:r>
              <a:rPr lang="en-US" sz="2200" dirty="0" smtClean="0"/>
              <a:t>classes</a:t>
            </a:r>
          </a:p>
          <a:p>
            <a:r>
              <a:rPr lang="en-US" sz="2200" dirty="0"/>
              <a:t> </a:t>
            </a:r>
            <a:r>
              <a:rPr lang="en-US" sz="2200" dirty="0" smtClean="0"/>
              <a:t>                   X is multi-dimensional (many features represent an input)</a:t>
            </a:r>
          </a:p>
          <a:p>
            <a:endParaRPr lang="en-US" sz="800" dirty="0"/>
          </a:p>
          <a:p>
            <a:r>
              <a:rPr lang="en-US" sz="2200" dirty="0" smtClean="0"/>
              <a:t>But lets start with a simple case: </a:t>
            </a:r>
          </a:p>
          <a:p>
            <a:r>
              <a:rPr lang="en-US" sz="2200" dirty="0"/>
              <a:t>	</a:t>
            </a:r>
            <a:r>
              <a:rPr lang="en-US" sz="2200" dirty="0" smtClean="0"/>
              <a:t>     label Y is binary (either “Sports” or “Science”)</a:t>
            </a:r>
          </a:p>
          <a:p>
            <a:r>
              <a:rPr lang="en-US" sz="2200" dirty="0"/>
              <a:t>	</a:t>
            </a:r>
            <a:r>
              <a:rPr lang="en-US" sz="2200" dirty="0" smtClean="0"/>
              <a:t>     X is frequency of word “play” = count/total length of document</a:t>
            </a:r>
            <a:endParaRPr lang="en-US" sz="2200" dirty="0"/>
          </a:p>
        </p:txBody>
      </p:sp>
    </p:spTree>
    <p:extLst>
      <p:ext uri="{BB962C8B-B14F-4D97-AF65-F5344CB8AC3E}">
        <p14:creationId xmlns:p14="http://schemas.microsoft.com/office/powerpoint/2010/main" val="369882795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Binary Classification</a:t>
            </a:r>
            <a:endParaRPr lang="en-US" dirty="0"/>
          </a:p>
        </p:txBody>
      </p:sp>
      <p:grpSp>
        <p:nvGrpSpPr>
          <p:cNvPr id="5" name="Group 302"/>
          <p:cNvGrpSpPr>
            <a:grpSpLocks/>
          </p:cNvGrpSpPr>
          <p:nvPr/>
        </p:nvGrpSpPr>
        <p:grpSpPr bwMode="auto">
          <a:xfrm>
            <a:off x="3111870" y="2819400"/>
            <a:ext cx="3276600" cy="152400"/>
            <a:chOff x="1872" y="2890"/>
            <a:chExt cx="2064" cy="96"/>
          </a:xfrm>
        </p:grpSpPr>
        <p:sp>
          <p:nvSpPr>
            <p:cNvPr id="6" name="Line 303"/>
            <p:cNvSpPr>
              <a:spLocks noChangeShapeType="1"/>
            </p:cNvSpPr>
            <p:nvPr/>
          </p:nvSpPr>
          <p:spPr bwMode="auto">
            <a:xfrm>
              <a:off x="1872" y="2938"/>
              <a:ext cx="1056" cy="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" name="Line 304"/>
            <p:cNvSpPr>
              <a:spLocks noChangeShapeType="1"/>
            </p:cNvSpPr>
            <p:nvPr/>
          </p:nvSpPr>
          <p:spPr bwMode="auto">
            <a:xfrm>
              <a:off x="2928" y="2938"/>
              <a:ext cx="1008" cy="0"/>
            </a:xfrm>
            <a:prstGeom prst="line">
              <a:avLst/>
            </a:prstGeom>
            <a:noFill/>
            <a:ln w="38100">
              <a:solidFill>
                <a:srgbClr val="00B05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8" name="Line 305"/>
            <p:cNvSpPr>
              <a:spLocks noChangeShapeType="1"/>
            </p:cNvSpPr>
            <p:nvPr/>
          </p:nvSpPr>
          <p:spPr bwMode="auto">
            <a:xfrm>
              <a:off x="2928" y="2890"/>
              <a:ext cx="0" cy="96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9" name="TextBox 8"/>
          <p:cNvSpPr txBox="1"/>
          <p:nvPr/>
        </p:nvSpPr>
        <p:spPr>
          <a:xfrm>
            <a:off x="7467492" y="1981200"/>
            <a:ext cx="914508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200" dirty="0" smtClean="0">
                <a:solidFill>
                  <a:srgbClr val="008A3E"/>
                </a:solidFill>
              </a:rPr>
              <a:t>Sports</a:t>
            </a:r>
            <a:endParaRPr lang="en-US" sz="2200" dirty="0">
              <a:solidFill>
                <a:srgbClr val="008A3E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463822" y="1438167"/>
            <a:ext cx="1046618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200" dirty="0" smtClean="0">
                <a:solidFill>
                  <a:srgbClr val="FF0000"/>
                </a:solidFill>
              </a:rPr>
              <a:t>Science</a:t>
            </a:r>
            <a:endParaRPr lang="en-US" sz="2200" dirty="0">
              <a:solidFill>
                <a:srgbClr val="FF0000"/>
              </a:solidFill>
            </a:endParaRPr>
          </a:p>
        </p:txBody>
      </p:sp>
      <p:cxnSp>
        <p:nvCxnSpPr>
          <p:cNvPr id="12" name="Straight Connector 11"/>
          <p:cNvCxnSpPr/>
          <p:nvPr/>
        </p:nvCxnSpPr>
        <p:spPr>
          <a:xfrm>
            <a:off x="3054223" y="1776564"/>
            <a:ext cx="3276600" cy="0"/>
          </a:xfrm>
          <a:prstGeom prst="line">
            <a:avLst/>
          </a:prstGeom>
          <a:ln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3" name="Group 321"/>
          <p:cNvGrpSpPr>
            <a:grpSpLocks/>
          </p:cNvGrpSpPr>
          <p:nvPr/>
        </p:nvGrpSpPr>
        <p:grpSpPr bwMode="auto">
          <a:xfrm>
            <a:off x="3066203" y="1756394"/>
            <a:ext cx="3276600" cy="0"/>
            <a:chOff x="2497137" y="4419600"/>
            <a:chExt cx="3276600" cy="0"/>
          </a:xfrm>
        </p:grpSpPr>
        <p:sp>
          <p:nvSpPr>
            <p:cNvPr id="14" name="Line 322"/>
            <p:cNvSpPr>
              <a:spLocks noChangeShapeType="1"/>
            </p:cNvSpPr>
            <p:nvPr/>
          </p:nvSpPr>
          <p:spPr bwMode="auto">
            <a:xfrm>
              <a:off x="2686" y="2870"/>
              <a:ext cx="1056" cy="0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5" name="Line 323"/>
            <p:cNvSpPr>
              <a:spLocks noChangeShapeType="1"/>
            </p:cNvSpPr>
            <p:nvPr/>
          </p:nvSpPr>
          <p:spPr bwMode="auto">
            <a:xfrm>
              <a:off x="3742" y="2870"/>
              <a:ext cx="1008" cy="0"/>
            </a:xfrm>
            <a:prstGeom prst="line">
              <a:avLst/>
            </a:prstGeom>
            <a:noFill/>
            <a:ln w="25400">
              <a:solidFill>
                <a:srgbClr val="008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0" name="Oval 19"/>
          <p:cNvSpPr/>
          <p:nvPr/>
        </p:nvSpPr>
        <p:spPr>
          <a:xfrm>
            <a:off x="4402358" y="1699284"/>
            <a:ext cx="152400" cy="1524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Oval 20"/>
          <p:cNvSpPr/>
          <p:nvPr/>
        </p:nvSpPr>
        <p:spPr>
          <a:xfrm>
            <a:off x="4021358" y="1687842"/>
            <a:ext cx="152400" cy="1524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Oval 21"/>
          <p:cNvSpPr/>
          <p:nvPr/>
        </p:nvSpPr>
        <p:spPr>
          <a:xfrm>
            <a:off x="3564158" y="1687842"/>
            <a:ext cx="152400" cy="1524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Oval 22"/>
          <p:cNvSpPr/>
          <p:nvPr/>
        </p:nvSpPr>
        <p:spPr>
          <a:xfrm>
            <a:off x="3259358" y="1676400"/>
            <a:ext cx="152400" cy="1524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Oval 23"/>
          <p:cNvSpPr/>
          <p:nvPr/>
        </p:nvSpPr>
        <p:spPr>
          <a:xfrm>
            <a:off x="3716558" y="1691736"/>
            <a:ext cx="152400" cy="1524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Oval 24"/>
          <p:cNvSpPr/>
          <p:nvPr/>
        </p:nvSpPr>
        <p:spPr>
          <a:xfrm>
            <a:off x="3106958" y="1680294"/>
            <a:ext cx="152400" cy="1524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Oval 25"/>
          <p:cNvSpPr/>
          <p:nvPr/>
        </p:nvSpPr>
        <p:spPr>
          <a:xfrm>
            <a:off x="5088158" y="1680294"/>
            <a:ext cx="152400" cy="1524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Oval 26"/>
          <p:cNvSpPr/>
          <p:nvPr/>
        </p:nvSpPr>
        <p:spPr>
          <a:xfrm>
            <a:off x="4242404" y="1687842"/>
            <a:ext cx="152400" cy="152400"/>
          </a:xfrm>
          <a:prstGeom prst="ellipse">
            <a:avLst/>
          </a:prstGeom>
          <a:solidFill>
            <a:srgbClr val="008A3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Oval 27"/>
          <p:cNvSpPr/>
          <p:nvPr/>
        </p:nvSpPr>
        <p:spPr>
          <a:xfrm>
            <a:off x="4802353" y="1680294"/>
            <a:ext cx="152400" cy="152400"/>
          </a:xfrm>
          <a:prstGeom prst="ellipse">
            <a:avLst/>
          </a:prstGeom>
          <a:solidFill>
            <a:srgbClr val="008A3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Oval 28"/>
          <p:cNvSpPr/>
          <p:nvPr/>
        </p:nvSpPr>
        <p:spPr>
          <a:xfrm>
            <a:off x="4924317" y="1680294"/>
            <a:ext cx="152400" cy="152400"/>
          </a:xfrm>
          <a:prstGeom prst="ellipse">
            <a:avLst/>
          </a:prstGeom>
          <a:solidFill>
            <a:srgbClr val="008A3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Oval 29"/>
          <p:cNvSpPr/>
          <p:nvPr/>
        </p:nvSpPr>
        <p:spPr>
          <a:xfrm>
            <a:off x="5240558" y="1691736"/>
            <a:ext cx="152400" cy="152400"/>
          </a:xfrm>
          <a:prstGeom prst="ellipse">
            <a:avLst/>
          </a:prstGeom>
          <a:solidFill>
            <a:srgbClr val="008A3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Oval 30"/>
          <p:cNvSpPr/>
          <p:nvPr/>
        </p:nvSpPr>
        <p:spPr>
          <a:xfrm>
            <a:off x="5545358" y="1691736"/>
            <a:ext cx="152400" cy="152400"/>
          </a:xfrm>
          <a:prstGeom prst="ellipse">
            <a:avLst/>
          </a:prstGeom>
          <a:solidFill>
            <a:srgbClr val="008A3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Oval 31"/>
          <p:cNvSpPr/>
          <p:nvPr/>
        </p:nvSpPr>
        <p:spPr>
          <a:xfrm>
            <a:off x="6071204" y="1680294"/>
            <a:ext cx="152400" cy="152400"/>
          </a:xfrm>
          <a:prstGeom prst="ellipse">
            <a:avLst/>
          </a:prstGeom>
          <a:solidFill>
            <a:srgbClr val="008A3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Oval 32"/>
          <p:cNvSpPr/>
          <p:nvPr/>
        </p:nvSpPr>
        <p:spPr>
          <a:xfrm>
            <a:off x="5876927" y="1680294"/>
            <a:ext cx="152400" cy="152400"/>
          </a:xfrm>
          <a:prstGeom prst="ellipse">
            <a:avLst/>
          </a:prstGeom>
          <a:solidFill>
            <a:srgbClr val="008A3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Oval 33"/>
          <p:cNvSpPr/>
          <p:nvPr/>
        </p:nvSpPr>
        <p:spPr>
          <a:xfrm>
            <a:off x="5392958" y="1687842"/>
            <a:ext cx="152400" cy="152400"/>
          </a:xfrm>
          <a:prstGeom prst="ellipse">
            <a:avLst/>
          </a:prstGeom>
          <a:solidFill>
            <a:srgbClr val="008A3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Oval 34"/>
          <p:cNvSpPr/>
          <p:nvPr/>
        </p:nvSpPr>
        <p:spPr>
          <a:xfrm>
            <a:off x="5762517" y="1687842"/>
            <a:ext cx="152400" cy="152400"/>
          </a:xfrm>
          <a:prstGeom prst="ellipse">
            <a:avLst/>
          </a:prstGeom>
          <a:solidFill>
            <a:srgbClr val="008A3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Oval 35"/>
          <p:cNvSpPr/>
          <p:nvPr/>
        </p:nvSpPr>
        <p:spPr>
          <a:xfrm>
            <a:off x="4554758" y="1699284"/>
            <a:ext cx="152400" cy="1524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TextBox 36"/>
          <p:cNvSpPr txBox="1"/>
          <p:nvPr/>
        </p:nvSpPr>
        <p:spPr>
          <a:xfrm>
            <a:off x="3124200" y="2209800"/>
            <a:ext cx="3357372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200" dirty="0" smtClean="0"/>
              <a:t>X, frequency of word “play”</a:t>
            </a:r>
            <a:endParaRPr lang="en-US" sz="2200" dirty="0"/>
          </a:p>
        </p:txBody>
      </p:sp>
      <p:sp>
        <p:nvSpPr>
          <p:cNvPr id="59" name="TextBox 58"/>
          <p:cNvSpPr txBox="1"/>
          <p:nvPr/>
        </p:nvSpPr>
        <p:spPr>
          <a:xfrm>
            <a:off x="2770426" y="1764268"/>
            <a:ext cx="5243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low</a:t>
            </a:r>
            <a:endParaRPr lang="en-US" dirty="0"/>
          </a:p>
        </p:txBody>
      </p:sp>
      <p:sp>
        <p:nvSpPr>
          <p:cNvPr id="60" name="TextBox 59"/>
          <p:cNvSpPr txBox="1"/>
          <p:nvPr/>
        </p:nvSpPr>
        <p:spPr>
          <a:xfrm>
            <a:off x="6047026" y="1764268"/>
            <a:ext cx="5888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high</a:t>
            </a:r>
            <a:endParaRPr lang="en-US" dirty="0"/>
          </a:p>
        </p:txBody>
      </p:sp>
      <p:sp>
        <p:nvSpPr>
          <p:cNvPr id="61" name="TextBox 60"/>
          <p:cNvSpPr txBox="1"/>
          <p:nvPr/>
        </p:nvSpPr>
        <p:spPr>
          <a:xfrm>
            <a:off x="2407867" y="2667000"/>
            <a:ext cx="588297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200" dirty="0"/>
              <a:t>f</a:t>
            </a:r>
            <a:r>
              <a:rPr lang="en-US" sz="2200" dirty="0" smtClean="0"/>
              <a:t>(X)</a:t>
            </a:r>
            <a:endParaRPr lang="en-US" sz="2200" dirty="0"/>
          </a:p>
        </p:txBody>
      </p:sp>
      <p:sp>
        <p:nvSpPr>
          <p:cNvPr id="62" name="TextBox 61"/>
          <p:cNvSpPr txBox="1"/>
          <p:nvPr/>
        </p:nvSpPr>
        <p:spPr>
          <a:xfrm>
            <a:off x="457200" y="3600034"/>
            <a:ext cx="8382000" cy="28007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 smtClean="0"/>
              <a:t>Model X and Y as random variables with joint distribution P</a:t>
            </a:r>
            <a:r>
              <a:rPr lang="en-US" sz="2200" baseline="-25000" dirty="0" smtClean="0"/>
              <a:t>XY</a:t>
            </a:r>
          </a:p>
          <a:p>
            <a:endParaRPr lang="en-US" sz="2200" baseline="-25000" dirty="0"/>
          </a:p>
          <a:p>
            <a:r>
              <a:rPr lang="en-US" sz="2200" dirty="0" smtClean="0"/>
              <a:t>Training data {X</a:t>
            </a:r>
            <a:r>
              <a:rPr lang="en-US" sz="2200" baseline="-25000" dirty="0" smtClean="0"/>
              <a:t>i</a:t>
            </a:r>
            <a:r>
              <a:rPr lang="en-US" sz="2200" dirty="0" smtClean="0"/>
              <a:t>, Y</a:t>
            </a:r>
            <a:r>
              <a:rPr lang="en-US" sz="2200" baseline="-25000" dirty="0" smtClean="0"/>
              <a:t>i</a:t>
            </a:r>
            <a:r>
              <a:rPr lang="en-US" sz="2200" dirty="0" smtClean="0"/>
              <a:t>}</a:t>
            </a:r>
            <a:r>
              <a:rPr lang="en-US" sz="2200" baseline="30000" dirty="0" err="1" smtClean="0"/>
              <a:t>n</a:t>
            </a:r>
            <a:r>
              <a:rPr lang="en-US" sz="2200" baseline="-25000" dirty="0" err="1" smtClean="0"/>
              <a:t>i</a:t>
            </a:r>
            <a:r>
              <a:rPr lang="en-US" sz="2200" baseline="-25000" dirty="0" smtClean="0"/>
              <a:t>=1</a:t>
            </a:r>
            <a:r>
              <a:rPr lang="en-US" sz="2200" dirty="0" smtClean="0"/>
              <a:t> ~ </a:t>
            </a:r>
            <a:r>
              <a:rPr lang="en-US" sz="2200" dirty="0" err="1" smtClean="0"/>
              <a:t>iid</a:t>
            </a:r>
            <a:r>
              <a:rPr lang="en-US" sz="2200" dirty="0" smtClean="0"/>
              <a:t> (independent and identically drawn) samples from </a:t>
            </a:r>
            <a:r>
              <a:rPr lang="en-US" sz="2200" dirty="0"/>
              <a:t>P</a:t>
            </a:r>
            <a:r>
              <a:rPr lang="en-US" sz="2200" baseline="-25000" dirty="0"/>
              <a:t>XY</a:t>
            </a:r>
          </a:p>
          <a:p>
            <a:endParaRPr lang="en-US" sz="2200" baseline="-25000" dirty="0" smtClean="0"/>
          </a:p>
          <a:p>
            <a:r>
              <a:rPr lang="en-US" sz="2200" dirty="0" smtClean="0"/>
              <a:t>Test data {X,Y} ~ </a:t>
            </a:r>
            <a:r>
              <a:rPr lang="en-US" sz="2200" dirty="0" err="1" smtClean="0"/>
              <a:t>iid</a:t>
            </a:r>
            <a:r>
              <a:rPr lang="en-US" sz="2200" dirty="0" smtClean="0"/>
              <a:t> sample from P</a:t>
            </a:r>
            <a:r>
              <a:rPr lang="en-US" sz="2200" baseline="-25000" dirty="0" smtClean="0"/>
              <a:t>XY</a:t>
            </a:r>
            <a:endParaRPr lang="en-US" sz="2200" dirty="0" smtClean="0"/>
          </a:p>
          <a:p>
            <a:r>
              <a:rPr lang="en-US" sz="2200" baseline="-25000" dirty="0" smtClean="0"/>
              <a:t>  </a:t>
            </a:r>
          </a:p>
          <a:p>
            <a:r>
              <a:rPr lang="en-US" sz="2200" dirty="0" smtClean="0"/>
              <a:t>Training and test data are independent draws from </a:t>
            </a:r>
            <a:r>
              <a:rPr lang="en-US" sz="2200" b="1" u="sng" dirty="0" smtClean="0"/>
              <a:t>same</a:t>
            </a:r>
            <a:r>
              <a:rPr lang="en-US" sz="2200" dirty="0" smtClean="0"/>
              <a:t> distribution</a:t>
            </a:r>
            <a:endParaRPr lang="en-US" sz="2200" dirty="0"/>
          </a:p>
          <a:p>
            <a:endParaRPr lang="en-US" sz="2200" dirty="0" smtClean="0"/>
          </a:p>
        </p:txBody>
      </p:sp>
      <p:sp>
        <p:nvSpPr>
          <p:cNvPr id="64" name="Oval 63"/>
          <p:cNvSpPr/>
          <p:nvPr/>
        </p:nvSpPr>
        <p:spPr>
          <a:xfrm>
            <a:off x="7315200" y="2133600"/>
            <a:ext cx="152400" cy="152400"/>
          </a:xfrm>
          <a:prstGeom prst="ellipse">
            <a:avLst/>
          </a:prstGeom>
          <a:solidFill>
            <a:srgbClr val="008A3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5" name="Oval 64"/>
          <p:cNvSpPr/>
          <p:nvPr/>
        </p:nvSpPr>
        <p:spPr>
          <a:xfrm>
            <a:off x="7315200" y="1600200"/>
            <a:ext cx="152400" cy="1524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1" name="Oval 80"/>
          <p:cNvSpPr/>
          <p:nvPr/>
        </p:nvSpPr>
        <p:spPr>
          <a:xfrm>
            <a:off x="4114800" y="1688382"/>
            <a:ext cx="152400" cy="152400"/>
          </a:xfrm>
          <a:prstGeom prst="ellipse">
            <a:avLst/>
          </a:prstGeom>
          <a:solidFill>
            <a:srgbClr val="FFFFFF"/>
          </a:solidFill>
          <a:ln w="38100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2" name="Oval 81"/>
          <p:cNvSpPr/>
          <p:nvPr/>
        </p:nvSpPr>
        <p:spPr>
          <a:xfrm>
            <a:off x="7327180" y="2695272"/>
            <a:ext cx="152400" cy="152400"/>
          </a:xfrm>
          <a:prstGeom prst="ellipse">
            <a:avLst/>
          </a:prstGeom>
          <a:solidFill>
            <a:srgbClr val="FFFFFF"/>
          </a:solidFill>
          <a:ln w="38100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3" name="TextBox 82"/>
          <p:cNvSpPr txBox="1"/>
          <p:nvPr/>
        </p:nvSpPr>
        <p:spPr>
          <a:xfrm>
            <a:off x="7519732" y="2502618"/>
            <a:ext cx="147186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 smtClean="0"/>
              <a:t>Test document</a:t>
            </a:r>
            <a:endParaRPr lang="en-US" sz="2200" dirty="0"/>
          </a:p>
        </p:txBody>
      </p:sp>
    </p:spTree>
    <p:extLst>
      <p:ext uri="{BB962C8B-B14F-4D97-AF65-F5344CB8AC3E}">
        <p14:creationId xmlns:p14="http://schemas.microsoft.com/office/powerpoint/2010/main" val="119741715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" grpId="0"/>
      <p:bldP spid="81" grpId="0" animBg="1"/>
      <p:bldP spid="82" grpId="0" animBg="1"/>
      <p:bldP spid="83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Binary Classification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8D0CB8-6FBF-4962-B578-A320F47C1A78}" type="slidenum">
              <a:rPr lang="en-US" smtClean="0"/>
              <a:pPr/>
              <a:t>47</a:t>
            </a:fld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7467492" y="1981200"/>
            <a:ext cx="914508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200" dirty="0" smtClean="0">
                <a:solidFill>
                  <a:srgbClr val="008A3E"/>
                </a:solidFill>
              </a:rPr>
              <a:t>Sports</a:t>
            </a:r>
            <a:endParaRPr lang="en-US" sz="2200" dirty="0">
              <a:solidFill>
                <a:srgbClr val="008A3E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463822" y="1438167"/>
            <a:ext cx="1046618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200" dirty="0" smtClean="0">
                <a:solidFill>
                  <a:srgbClr val="FF0000"/>
                </a:solidFill>
              </a:rPr>
              <a:t>Science</a:t>
            </a:r>
            <a:endParaRPr lang="en-US" sz="2200" dirty="0">
              <a:solidFill>
                <a:srgbClr val="FF0000"/>
              </a:solidFill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2222130" y="3733800"/>
            <a:ext cx="4842640" cy="1870772"/>
            <a:chOff x="2209800" y="3733800"/>
            <a:chExt cx="4842640" cy="1870772"/>
          </a:xfrm>
        </p:grpSpPr>
        <p:pic>
          <p:nvPicPr>
            <p:cNvPr id="38" name="Picture 37" descr="txp_fig"/>
            <p:cNvPicPr>
              <a:picLocks noChangeAspect="1"/>
            </p:cNvPicPr>
            <p:nvPr>
              <p:custDataLst>
                <p:tags r:id="rId2"/>
              </p:custDataLst>
            </p:nvPr>
          </p:nvPicPr>
          <p:blipFill>
            <a:blip r:embed="rId5" cstate="print"/>
            <a:srcRect l="33996" r="35407" b="53149"/>
            <a:stretch>
              <a:fillRect/>
            </a:stretch>
          </p:blipFill>
          <p:spPr bwMode="auto">
            <a:xfrm>
              <a:off x="2209800" y="3733800"/>
              <a:ext cx="1371600" cy="304800"/>
            </a:xfrm>
            <a:prstGeom prst="rect">
              <a:avLst/>
            </a:prstGeom>
            <a:noFill/>
            <a:ln/>
            <a:effectLst/>
          </p:spPr>
        </p:pic>
        <p:pic>
          <p:nvPicPr>
            <p:cNvPr id="39" name="Picture 38" descr="txp_fig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5" cstate="print"/>
            <a:srcRect l="33996" r="35407" b="53149"/>
            <a:stretch>
              <a:fillRect/>
            </a:stretch>
          </p:blipFill>
          <p:spPr bwMode="auto">
            <a:xfrm>
              <a:off x="5680840" y="3809999"/>
              <a:ext cx="1371600" cy="304800"/>
            </a:xfrm>
            <a:prstGeom prst="rect">
              <a:avLst/>
            </a:prstGeom>
            <a:noFill/>
            <a:ln/>
            <a:effectLst/>
          </p:spPr>
        </p:pic>
        <p:grpSp>
          <p:nvGrpSpPr>
            <p:cNvPr id="42" name="Group 41"/>
            <p:cNvGrpSpPr/>
            <p:nvPr/>
          </p:nvGrpSpPr>
          <p:grpSpPr>
            <a:xfrm>
              <a:off x="2537892" y="4049484"/>
              <a:ext cx="3744643" cy="1555088"/>
              <a:chOff x="1905000" y="3059668"/>
              <a:chExt cx="3744643" cy="1555088"/>
            </a:xfrm>
          </p:grpSpPr>
          <p:sp>
            <p:nvSpPr>
              <p:cNvPr id="43" name="Freeform 311"/>
              <p:cNvSpPr>
                <a:spLocks/>
              </p:cNvSpPr>
              <p:nvPr/>
            </p:nvSpPr>
            <p:spPr bwMode="auto">
              <a:xfrm>
                <a:off x="2427464" y="3200400"/>
                <a:ext cx="3222179" cy="1219199"/>
              </a:xfrm>
              <a:custGeom>
                <a:avLst/>
                <a:gdLst>
                  <a:gd name="connsiteX0" fmla="*/ 0 w 10000"/>
                  <a:gd name="connsiteY0" fmla="*/ 9463 h 9635"/>
                  <a:gd name="connsiteX1" fmla="*/ 2434 w 10000"/>
                  <a:gd name="connsiteY1" fmla="*/ 4864 h 9635"/>
                  <a:gd name="connsiteX2" fmla="*/ 3677 w 10000"/>
                  <a:gd name="connsiteY2" fmla="*/ 1080 h 9635"/>
                  <a:gd name="connsiteX3" fmla="*/ 5740 w 10000"/>
                  <a:gd name="connsiteY3" fmla="*/ 1149 h 9635"/>
                  <a:gd name="connsiteX4" fmla="*/ 8132 w 10000"/>
                  <a:gd name="connsiteY4" fmla="*/ 7972 h 9635"/>
                  <a:gd name="connsiteX5" fmla="*/ 10000 w 10000"/>
                  <a:gd name="connsiteY5" fmla="*/ 9635 h 9635"/>
                  <a:gd name="connsiteX0" fmla="*/ 0 w 10000"/>
                  <a:gd name="connsiteY0" fmla="*/ 9238 h 9417"/>
                  <a:gd name="connsiteX1" fmla="*/ 2434 w 10000"/>
                  <a:gd name="connsiteY1" fmla="*/ 4465 h 9417"/>
                  <a:gd name="connsiteX2" fmla="*/ 3677 w 10000"/>
                  <a:gd name="connsiteY2" fmla="*/ 538 h 9417"/>
                  <a:gd name="connsiteX3" fmla="*/ 8132 w 10000"/>
                  <a:gd name="connsiteY3" fmla="*/ 7691 h 9417"/>
                  <a:gd name="connsiteX4" fmla="*/ 10000 w 10000"/>
                  <a:gd name="connsiteY4" fmla="*/ 9417 h 9417"/>
                  <a:gd name="connsiteX0" fmla="*/ 0 w 10000"/>
                  <a:gd name="connsiteY0" fmla="*/ 10115 h 10305"/>
                  <a:gd name="connsiteX1" fmla="*/ 2434 w 10000"/>
                  <a:gd name="connsiteY1" fmla="*/ 5046 h 10305"/>
                  <a:gd name="connsiteX2" fmla="*/ 3677 w 10000"/>
                  <a:gd name="connsiteY2" fmla="*/ 876 h 10305"/>
                  <a:gd name="connsiteX3" fmla="*/ 10000 w 10000"/>
                  <a:gd name="connsiteY3" fmla="*/ 10305 h 10305"/>
                  <a:gd name="connsiteX0" fmla="*/ 0 w 10000"/>
                  <a:gd name="connsiteY0" fmla="*/ 8521 h 8711"/>
                  <a:gd name="connsiteX1" fmla="*/ 2434 w 10000"/>
                  <a:gd name="connsiteY1" fmla="*/ 3452 h 8711"/>
                  <a:gd name="connsiteX2" fmla="*/ 4783 w 10000"/>
                  <a:gd name="connsiteY2" fmla="*/ 876 h 8711"/>
                  <a:gd name="connsiteX3" fmla="*/ 10000 w 10000"/>
                  <a:gd name="connsiteY3" fmla="*/ 8711 h 8711"/>
                  <a:gd name="connsiteX0" fmla="*/ 0 w 9652"/>
                  <a:gd name="connsiteY0" fmla="*/ 11031 h 11031"/>
                  <a:gd name="connsiteX1" fmla="*/ 2434 w 9652"/>
                  <a:gd name="connsiteY1" fmla="*/ 5212 h 11031"/>
                  <a:gd name="connsiteX2" fmla="*/ 4783 w 9652"/>
                  <a:gd name="connsiteY2" fmla="*/ 2255 h 11031"/>
                  <a:gd name="connsiteX3" fmla="*/ 9652 w 9652"/>
                  <a:gd name="connsiteY3" fmla="*/ 2255 h 11031"/>
                  <a:gd name="connsiteX0" fmla="*/ 0 w 10000"/>
                  <a:gd name="connsiteY0" fmla="*/ 10000 h 10000"/>
                  <a:gd name="connsiteX1" fmla="*/ 2522 w 10000"/>
                  <a:gd name="connsiteY1" fmla="*/ 4725 h 10000"/>
                  <a:gd name="connsiteX2" fmla="*/ 4955 w 10000"/>
                  <a:gd name="connsiteY2" fmla="*/ 2044 h 10000"/>
                  <a:gd name="connsiteX3" fmla="*/ 10000 w 10000"/>
                  <a:gd name="connsiteY3" fmla="*/ 2044 h 10000"/>
                  <a:gd name="connsiteX0" fmla="*/ 0 w 10000"/>
                  <a:gd name="connsiteY0" fmla="*/ 10000 h 10000"/>
                  <a:gd name="connsiteX1" fmla="*/ 2522 w 10000"/>
                  <a:gd name="connsiteY1" fmla="*/ 4725 h 10000"/>
                  <a:gd name="connsiteX2" fmla="*/ 4955 w 10000"/>
                  <a:gd name="connsiteY2" fmla="*/ 2044 h 10000"/>
                  <a:gd name="connsiteX3" fmla="*/ 10000 w 10000"/>
                  <a:gd name="connsiteY3" fmla="*/ 2044 h 10000"/>
                  <a:gd name="connsiteX0" fmla="*/ 0 w 10000"/>
                  <a:gd name="connsiteY0" fmla="*/ 10000 h 10000"/>
                  <a:gd name="connsiteX1" fmla="*/ 2522 w 10000"/>
                  <a:gd name="connsiteY1" fmla="*/ 4725 h 10000"/>
                  <a:gd name="connsiteX2" fmla="*/ 4955 w 10000"/>
                  <a:gd name="connsiteY2" fmla="*/ 2044 h 10000"/>
                  <a:gd name="connsiteX3" fmla="*/ 10000 w 10000"/>
                  <a:gd name="connsiteY3" fmla="*/ 2044 h 10000"/>
                  <a:gd name="connsiteX0" fmla="*/ 0 w 10000"/>
                  <a:gd name="connsiteY0" fmla="*/ 8403 h 8403"/>
                  <a:gd name="connsiteX1" fmla="*/ 2522 w 10000"/>
                  <a:gd name="connsiteY1" fmla="*/ 3128 h 8403"/>
                  <a:gd name="connsiteX2" fmla="*/ 4955 w 10000"/>
                  <a:gd name="connsiteY2" fmla="*/ 447 h 8403"/>
                  <a:gd name="connsiteX3" fmla="*/ 8319 w 10000"/>
                  <a:gd name="connsiteY3" fmla="*/ 447 h 8403"/>
                  <a:gd name="connsiteX4" fmla="*/ 10000 w 10000"/>
                  <a:gd name="connsiteY4" fmla="*/ 447 h 8403"/>
                  <a:gd name="connsiteX0" fmla="*/ 0 w 10000"/>
                  <a:gd name="connsiteY0" fmla="*/ 10000 h 10000"/>
                  <a:gd name="connsiteX1" fmla="*/ 2522 w 10000"/>
                  <a:gd name="connsiteY1" fmla="*/ 3722 h 10000"/>
                  <a:gd name="connsiteX2" fmla="*/ 4955 w 10000"/>
                  <a:gd name="connsiteY2" fmla="*/ 532 h 10000"/>
                  <a:gd name="connsiteX3" fmla="*/ 8319 w 10000"/>
                  <a:gd name="connsiteY3" fmla="*/ 532 h 10000"/>
                  <a:gd name="connsiteX4" fmla="*/ 10000 w 10000"/>
                  <a:gd name="connsiteY4" fmla="*/ 532 h 10000"/>
                  <a:gd name="connsiteX0" fmla="*/ 0 w 10000"/>
                  <a:gd name="connsiteY0" fmla="*/ 10000 h 10000"/>
                  <a:gd name="connsiteX1" fmla="*/ 2522 w 10000"/>
                  <a:gd name="connsiteY1" fmla="*/ 3722 h 10000"/>
                  <a:gd name="connsiteX2" fmla="*/ 4955 w 10000"/>
                  <a:gd name="connsiteY2" fmla="*/ 532 h 10000"/>
                  <a:gd name="connsiteX3" fmla="*/ 8319 w 10000"/>
                  <a:gd name="connsiteY3" fmla="*/ 532 h 10000"/>
                  <a:gd name="connsiteX4" fmla="*/ 10000 w 10000"/>
                  <a:gd name="connsiteY4" fmla="*/ 532 h 10000"/>
                  <a:gd name="connsiteX0" fmla="*/ 0 w 10000"/>
                  <a:gd name="connsiteY0" fmla="*/ 10000 h 10000"/>
                  <a:gd name="connsiteX1" fmla="*/ 2522 w 10000"/>
                  <a:gd name="connsiteY1" fmla="*/ 3722 h 10000"/>
                  <a:gd name="connsiteX2" fmla="*/ 4955 w 10000"/>
                  <a:gd name="connsiteY2" fmla="*/ 532 h 10000"/>
                  <a:gd name="connsiteX3" fmla="*/ 8319 w 10000"/>
                  <a:gd name="connsiteY3" fmla="*/ 532 h 10000"/>
                  <a:gd name="connsiteX4" fmla="*/ 10000 w 10000"/>
                  <a:gd name="connsiteY4" fmla="*/ 532 h 10000"/>
                  <a:gd name="connsiteX0" fmla="*/ 0 w 10000"/>
                  <a:gd name="connsiteY0" fmla="*/ 10000 h 10000"/>
                  <a:gd name="connsiteX1" fmla="*/ 2522 w 10000"/>
                  <a:gd name="connsiteY1" fmla="*/ 3722 h 10000"/>
                  <a:gd name="connsiteX2" fmla="*/ 4955 w 10000"/>
                  <a:gd name="connsiteY2" fmla="*/ 532 h 10000"/>
                  <a:gd name="connsiteX3" fmla="*/ 8319 w 10000"/>
                  <a:gd name="connsiteY3" fmla="*/ 532 h 10000"/>
                  <a:gd name="connsiteX4" fmla="*/ 10000 w 10000"/>
                  <a:gd name="connsiteY4" fmla="*/ 532 h 10000"/>
                  <a:gd name="connsiteX0" fmla="*/ 0 w 10000"/>
                  <a:gd name="connsiteY0" fmla="*/ 10000 h 10000"/>
                  <a:gd name="connsiteX1" fmla="*/ 2522 w 10000"/>
                  <a:gd name="connsiteY1" fmla="*/ 3722 h 10000"/>
                  <a:gd name="connsiteX2" fmla="*/ 4955 w 10000"/>
                  <a:gd name="connsiteY2" fmla="*/ 532 h 10000"/>
                  <a:gd name="connsiteX3" fmla="*/ 10000 w 10000"/>
                  <a:gd name="connsiteY3" fmla="*/ 532 h 10000"/>
                  <a:gd name="connsiteX0" fmla="*/ 629 w 10629"/>
                  <a:gd name="connsiteY0" fmla="*/ 10000 h 11130"/>
                  <a:gd name="connsiteX1" fmla="*/ 420 w 10629"/>
                  <a:gd name="connsiteY1" fmla="*/ 10084 h 11130"/>
                  <a:gd name="connsiteX2" fmla="*/ 3151 w 10629"/>
                  <a:gd name="connsiteY2" fmla="*/ 3722 h 11130"/>
                  <a:gd name="connsiteX3" fmla="*/ 5584 w 10629"/>
                  <a:gd name="connsiteY3" fmla="*/ 532 h 11130"/>
                  <a:gd name="connsiteX4" fmla="*/ 10629 w 10629"/>
                  <a:gd name="connsiteY4" fmla="*/ 532 h 11130"/>
                  <a:gd name="connsiteX0" fmla="*/ 209 w 10209"/>
                  <a:gd name="connsiteY0" fmla="*/ 10000 h 10604"/>
                  <a:gd name="connsiteX1" fmla="*/ 420 w 10209"/>
                  <a:gd name="connsiteY1" fmla="*/ 9558 h 10604"/>
                  <a:gd name="connsiteX2" fmla="*/ 2731 w 10209"/>
                  <a:gd name="connsiteY2" fmla="*/ 3722 h 10604"/>
                  <a:gd name="connsiteX3" fmla="*/ 5164 w 10209"/>
                  <a:gd name="connsiteY3" fmla="*/ 532 h 10604"/>
                  <a:gd name="connsiteX4" fmla="*/ 10209 w 10209"/>
                  <a:gd name="connsiteY4" fmla="*/ 532 h 10604"/>
                  <a:gd name="connsiteX0" fmla="*/ 1110 w 11110"/>
                  <a:gd name="connsiteY0" fmla="*/ 10000 h 11549"/>
                  <a:gd name="connsiteX1" fmla="*/ 1321 w 11110"/>
                  <a:gd name="connsiteY1" fmla="*/ 9558 h 11549"/>
                  <a:gd name="connsiteX2" fmla="*/ 3632 w 11110"/>
                  <a:gd name="connsiteY2" fmla="*/ 3722 h 11549"/>
                  <a:gd name="connsiteX3" fmla="*/ 6065 w 11110"/>
                  <a:gd name="connsiteY3" fmla="*/ 532 h 11549"/>
                  <a:gd name="connsiteX4" fmla="*/ 11110 w 11110"/>
                  <a:gd name="connsiteY4" fmla="*/ 532 h 11549"/>
                  <a:gd name="connsiteX0" fmla="*/ 1950 w 11950"/>
                  <a:gd name="connsiteY0" fmla="*/ 10000 h 11549"/>
                  <a:gd name="connsiteX1" fmla="*/ 1321 w 11950"/>
                  <a:gd name="connsiteY1" fmla="*/ 9558 h 11549"/>
                  <a:gd name="connsiteX2" fmla="*/ 4472 w 11950"/>
                  <a:gd name="connsiteY2" fmla="*/ 3722 h 11549"/>
                  <a:gd name="connsiteX3" fmla="*/ 6905 w 11950"/>
                  <a:gd name="connsiteY3" fmla="*/ 532 h 11549"/>
                  <a:gd name="connsiteX4" fmla="*/ 11950 w 11950"/>
                  <a:gd name="connsiteY4" fmla="*/ 532 h 11549"/>
                  <a:gd name="connsiteX0" fmla="*/ 35 w 13607"/>
                  <a:gd name="connsiteY0" fmla="*/ 11029 h 11549"/>
                  <a:gd name="connsiteX1" fmla="*/ 2978 w 13607"/>
                  <a:gd name="connsiteY1" fmla="*/ 9558 h 11549"/>
                  <a:gd name="connsiteX2" fmla="*/ 6129 w 13607"/>
                  <a:gd name="connsiteY2" fmla="*/ 3722 h 11549"/>
                  <a:gd name="connsiteX3" fmla="*/ 8562 w 13607"/>
                  <a:gd name="connsiteY3" fmla="*/ 532 h 11549"/>
                  <a:gd name="connsiteX4" fmla="*/ 13607 w 13607"/>
                  <a:gd name="connsiteY4" fmla="*/ 532 h 11549"/>
                  <a:gd name="connsiteX0" fmla="*/ 35 w 13607"/>
                  <a:gd name="connsiteY0" fmla="*/ 11029 h 11549"/>
                  <a:gd name="connsiteX1" fmla="*/ 3398 w 13607"/>
                  <a:gd name="connsiteY1" fmla="*/ 9558 h 11549"/>
                  <a:gd name="connsiteX2" fmla="*/ 6129 w 13607"/>
                  <a:gd name="connsiteY2" fmla="*/ 3722 h 11549"/>
                  <a:gd name="connsiteX3" fmla="*/ 8562 w 13607"/>
                  <a:gd name="connsiteY3" fmla="*/ 532 h 11549"/>
                  <a:gd name="connsiteX4" fmla="*/ 13607 w 13607"/>
                  <a:gd name="connsiteY4" fmla="*/ 532 h 11549"/>
                  <a:gd name="connsiteX0" fmla="*/ 35 w 13607"/>
                  <a:gd name="connsiteY0" fmla="*/ 11029 h 11043"/>
                  <a:gd name="connsiteX1" fmla="*/ 3398 w 13607"/>
                  <a:gd name="connsiteY1" fmla="*/ 9558 h 11043"/>
                  <a:gd name="connsiteX2" fmla="*/ 6129 w 13607"/>
                  <a:gd name="connsiteY2" fmla="*/ 3722 h 11043"/>
                  <a:gd name="connsiteX3" fmla="*/ 8562 w 13607"/>
                  <a:gd name="connsiteY3" fmla="*/ 532 h 11043"/>
                  <a:gd name="connsiteX4" fmla="*/ 13607 w 13607"/>
                  <a:gd name="connsiteY4" fmla="*/ 532 h 11043"/>
                  <a:gd name="connsiteX0" fmla="*/ 35 w 13607"/>
                  <a:gd name="connsiteY0" fmla="*/ 11029 h 11043"/>
                  <a:gd name="connsiteX1" fmla="*/ 3398 w 13607"/>
                  <a:gd name="connsiteY1" fmla="*/ 9558 h 11043"/>
                  <a:gd name="connsiteX2" fmla="*/ 6129 w 13607"/>
                  <a:gd name="connsiteY2" fmla="*/ 3722 h 11043"/>
                  <a:gd name="connsiteX3" fmla="*/ 8562 w 13607"/>
                  <a:gd name="connsiteY3" fmla="*/ 532 h 11043"/>
                  <a:gd name="connsiteX4" fmla="*/ 13607 w 13607"/>
                  <a:gd name="connsiteY4" fmla="*/ 532 h 11043"/>
                  <a:gd name="connsiteX0" fmla="*/ 35 w 13607"/>
                  <a:gd name="connsiteY0" fmla="*/ 11029 h 11043"/>
                  <a:gd name="connsiteX1" fmla="*/ 3218 w 13607"/>
                  <a:gd name="connsiteY1" fmla="*/ 9348 h 11043"/>
                  <a:gd name="connsiteX2" fmla="*/ 6129 w 13607"/>
                  <a:gd name="connsiteY2" fmla="*/ 3722 h 11043"/>
                  <a:gd name="connsiteX3" fmla="*/ 8562 w 13607"/>
                  <a:gd name="connsiteY3" fmla="*/ 532 h 11043"/>
                  <a:gd name="connsiteX4" fmla="*/ 13607 w 13607"/>
                  <a:gd name="connsiteY4" fmla="*/ 532 h 11043"/>
                  <a:gd name="connsiteX0" fmla="*/ 35 w 13607"/>
                  <a:gd name="connsiteY0" fmla="*/ 11029 h 11043"/>
                  <a:gd name="connsiteX1" fmla="*/ 3638 w 13607"/>
                  <a:gd name="connsiteY1" fmla="*/ 9348 h 11043"/>
                  <a:gd name="connsiteX2" fmla="*/ 6129 w 13607"/>
                  <a:gd name="connsiteY2" fmla="*/ 3722 h 11043"/>
                  <a:gd name="connsiteX3" fmla="*/ 8562 w 13607"/>
                  <a:gd name="connsiteY3" fmla="*/ 532 h 11043"/>
                  <a:gd name="connsiteX4" fmla="*/ 13607 w 13607"/>
                  <a:gd name="connsiteY4" fmla="*/ 532 h 11043"/>
                  <a:gd name="connsiteX0" fmla="*/ 0 w 13572"/>
                  <a:gd name="connsiteY0" fmla="*/ 11029 h 11099"/>
                  <a:gd name="connsiteX1" fmla="*/ 2342 w 13572"/>
                  <a:gd name="connsiteY1" fmla="*/ 10819 h 11099"/>
                  <a:gd name="connsiteX2" fmla="*/ 3603 w 13572"/>
                  <a:gd name="connsiteY2" fmla="*/ 9348 h 11099"/>
                  <a:gd name="connsiteX3" fmla="*/ 6094 w 13572"/>
                  <a:gd name="connsiteY3" fmla="*/ 3722 h 11099"/>
                  <a:gd name="connsiteX4" fmla="*/ 8527 w 13572"/>
                  <a:gd name="connsiteY4" fmla="*/ 532 h 11099"/>
                  <a:gd name="connsiteX5" fmla="*/ 13572 w 13572"/>
                  <a:gd name="connsiteY5" fmla="*/ 532 h 11099"/>
                  <a:gd name="connsiteX0" fmla="*/ 0 w 17776"/>
                  <a:gd name="connsiteY0" fmla="*/ 11554 h 11554"/>
                  <a:gd name="connsiteX1" fmla="*/ 6546 w 17776"/>
                  <a:gd name="connsiteY1" fmla="*/ 10819 h 11554"/>
                  <a:gd name="connsiteX2" fmla="*/ 7807 w 17776"/>
                  <a:gd name="connsiteY2" fmla="*/ 9348 h 11554"/>
                  <a:gd name="connsiteX3" fmla="*/ 10298 w 17776"/>
                  <a:gd name="connsiteY3" fmla="*/ 3722 h 11554"/>
                  <a:gd name="connsiteX4" fmla="*/ 12731 w 17776"/>
                  <a:gd name="connsiteY4" fmla="*/ 532 h 11554"/>
                  <a:gd name="connsiteX5" fmla="*/ 17776 w 17776"/>
                  <a:gd name="connsiteY5" fmla="*/ 532 h 11554"/>
                  <a:gd name="connsiteX0" fmla="*/ 0 w 17776"/>
                  <a:gd name="connsiteY0" fmla="*/ 11554 h 11554"/>
                  <a:gd name="connsiteX1" fmla="*/ 5045 w 17776"/>
                  <a:gd name="connsiteY1" fmla="*/ 10819 h 11554"/>
                  <a:gd name="connsiteX2" fmla="*/ 7807 w 17776"/>
                  <a:gd name="connsiteY2" fmla="*/ 9348 h 11554"/>
                  <a:gd name="connsiteX3" fmla="*/ 10298 w 17776"/>
                  <a:gd name="connsiteY3" fmla="*/ 3722 h 11554"/>
                  <a:gd name="connsiteX4" fmla="*/ 12731 w 17776"/>
                  <a:gd name="connsiteY4" fmla="*/ 532 h 11554"/>
                  <a:gd name="connsiteX5" fmla="*/ 17776 w 17776"/>
                  <a:gd name="connsiteY5" fmla="*/ 532 h 115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7776" h="11554">
                    <a:moveTo>
                      <a:pt x="0" y="11554"/>
                    </a:moveTo>
                    <a:cubicBezTo>
                      <a:pt x="350" y="11449"/>
                      <a:pt x="3744" y="11187"/>
                      <a:pt x="5045" y="10819"/>
                    </a:cubicBezTo>
                    <a:cubicBezTo>
                      <a:pt x="6346" y="10451"/>
                      <a:pt x="6932" y="10531"/>
                      <a:pt x="7807" y="9348"/>
                    </a:cubicBezTo>
                    <a:cubicBezTo>
                      <a:pt x="8683" y="8165"/>
                      <a:pt x="9477" y="5191"/>
                      <a:pt x="10298" y="3722"/>
                    </a:cubicBezTo>
                    <a:cubicBezTo>
                      <a:pt x="11119" y="2253"/>
                      <a:pt x="11485" y="1064"/>
                      <a:pt x="12731" y="532"/>
                    </a:cubicBezTo>
                    <a:cubicBezTo>
                      <a:pt x="13977" y="0"/>
                      <a:pt x="16725" y="532"/>
                      <a:pt x="17776" y="532"/>
                    </a:cubicBezTo>
                  </a:path>
                </a:pathLst>
              </a:custGeom>
              <a:noFill/>
              <a:ln w="19050" cap="flat">
                <a:solidFill>
                  <a:srgbClr val="00B050"/>
                </a:solidFill>
                <a:prstDash val="solid"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4" name="TextBox 43"/>
              <p:cNvSpPr txBox="1"/>
              <p:nvPr/>
            </p:nvSpPr>
            <p:spPr>
              <a:xfrm>
                <a:off x="2057400" y="4245424"/>
                <a:ext cx="301660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dirty="0" smtClean="0"/>
                  <a:t>0</a:t>
                </a:r>
                <a:endParaRPr lang="en-US" dirty="0"/>
              </a:p>
            </p:txBody>
          </p:sp>
          <p:sp>
            <p:nvSpPr>
              <p:cNvPr id="45" name="TextBox 44"/>
              <p:cNvSpPr txBox="1"/>
              <p:nvPr/>
            </p:nvSpPr>
            <p:spPr>
              <a:xfrm>
                <a:off x="1905000" y="3701141"/>
                <a:ext cx="47692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dirty="0" smtClean="0"/>
                  <a:t>0.5</a:t>
                </a:r>
                <a:endParaRPr lang="en-US" dirty="0"/>
              </a:p>
            </p:txBody>
          </p:sp>
          <p:sp>
            <p:nvSpPr>
              <p:cNvPr id="46" name="TextBox 45"/>
              <p:cNvSpPr txBox="1"/>
              <p:nvPr/>
            </p:nvSpPr>
            <p:spPr>
              <a:xfrm>
                <a:off x="2060514" y="3059668"/>
                <a:ext cx="301660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dirty="0" smtClean="0"/>
                  <a:t>1</a:t>
                </a:r>
                <a:endParaRPr lang="en-US" dirty="0"/>
              </a:p>
            </p:txBody>
          </p:sp>
          <p:cxnSp>
            <p:nvCxnSpPr>
              <p:cNvPr id="47" name="Straight Connector 46"/>
              <p:cNvCxnSpPr>
                <a:stCxn id="45" idx="3"/>
              </p:cNvCxnSpPr>
              <p:nvPr/>
            </p:nvCxnSpPr>
            <p:spPr>
              <a:xfrm>
                <a:off x="2381926" y="3885807"/>
                <a:ext cx="1732875" cy="394"/>
              </a:xfrm>
              <a:prstGeom prst="line">
                <a:avLst/>
              </a:prstGeom>
              <a:ln>
                <a:solidFill>
                  <a:schemeClr val="tx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8" name="Freeform 309"/>
              <p:cNvSpPr>
                <a:spLocks/>
              </p:cNvSpPr>
              <p:nvPr/>
            </p:nvSpPr>
            <p:spPr bwMode="auto">
              <a:xfrm>
                <a:off x="2438402" y="3200401"/>
                <a:ext cx="3200319" cy="1219229"/>
              </a:xfrm>
              <a:custGeom>
                <a:avLst/>
                <a:gdLst>
                  <a:gd name="connsiteX0" fmla="*/ 0 w 11088"/>
                  <a:gd name="connsiteY0" fmla="*/ 2466 h 9886"/>
                  <a:gd name="connsiteX1" fmla="*/ 2493 w 11088"/>
                  <a:gd name="connsiteY1" fmla="*/ 9044 h 9886"/>
                  <a:gd name="connsiteX2" fmla="*/ 3898 w 11088"/>
                  <a:gd name="connsiteY2" fmla="*/ 5553 h 9886"/>
                  <a:gd name="connsiteX3" fmla="*/ 4953 w 11088"/>
                  <a:gd name="connsiteY3" fmla="*/ 1114 h 9886"/>
                  <a:gd name="connsiteX4" fmla="*/ 6001 w 11088"/>
                  <a:gd name="connsiteY4" fmla="*/ 158 h 9886"/>
                  <a:gd name="connsiteX5" fmla="*/ 7056 w 11088"/>
                  <a:gd name="connsiteY5" fmla="*/ 2061 h 9886"/>
                  <a:gd name="connsiteX6" fmla="*/ 8850 w 11088"/>
                  <a:gd name="connsiteY6" fmla="*/ 6702 h 9886"/>
                  <a:gd name="connsiteX7" fmla="*/ 11088 w 11088"/>
                  <a:gd name="connsiteY7" fmla="*/ 9886 h 9886"/>
                  <a:gd name="connsiteX0" fmla="*/ 0 w 10000"/>
                  <a:gd name="connsiteY0" fmla="*/ 2494 h 10000"/>
                  <a:gd name="connsiteX1" fmla="*/ 2405 w 10000"/>
                  <a:gd name="connsiteY1" fmla="*/ 2069 h 10000"/>
                  <a:gd name="connsiteX2" fmla="*/ 3516 w 10000"/>
                  <a:gd name="connsiteY2" fmla="*/ 5617 h 10000"/>
                  <a:gd name="connsiteX3" fmla="*/ 4467 w 10000"/>
                  <a:gd name="connsiteY3" fmla="*/ 1127 h 10000"/>
                  <a:gd name="connsiteX4" fmla="*/ 5412 w 10000"/>
                  <a:gd name="connsiteY4" fmla="*/ 160 h 10000"/>
                  <a:gd name="connsiteX5" fmla="*/ 6364 w 10000"/>
                  <a:gd name="connsiteY5" fmla="*/ 2085 h 10000"/>
                  <a:gd name="connsiteX6" fmla="*/ 7982 w 10000"/>
                  <a:gd name="connsiteY6" fmla="*/ 6779 h 10000"/>
                  <a:gd name="connsiteX7" fmla="*/ 10000 w 10000"/>
                  <a:gd name="connsiteY7" fmla="*/ 10000 h 10000"/>
                  <a:gd name="connsiteX0" fmla="*/ 0 w 10000"/>
                  <a:gd name="connsiteY0" fmla="*/ 2494 h 10000"/>
                  <a:gd name="connsiteX1" fmla="*/ 3516 w 10000"/>
                  <a:gd name="connsiteY1" fmla="*/ 5617 h 10000"/>
                  <a:gd name="connsiteX2" fmla="*/ 4467 w 10000"/>
                  <a:gd name="connsiteY2" fmla="*/ 1127 h 10000"/>
                  <a:gd name="connsiteX3" fmla="*/ 5412 w 10000"/>
                  <a:gd name="connsiteY3" fmla="*/ 160 h 10000"/>
                  <a:gd name="connsiteX4" fmla="*/ 6364 w 10000"/>
                  <a:gd name="connsiteY4" fmla="*/ 2085 h 10000"/>
                  <a:gd name="connsiteX5" fmla="*/ 7982 w 10000"/>
                  <a:gd name="connsiteY5" fmla="*/ 6779 h 10000"/>
                  <a:gd name="connsiteX6" fmla="*/ 10000 w 10000"/>
                  <a:gd name="connsiteY6" fmla="*/ 10000 h 10000"/>
                  <a:gd name="connsiteX0" fmla="*/ 0 w 10000"/>
                  <a:gd name="connsiteY0" fmla="*/ 2494 h 10000"/>
                  <a:gd name="connsiteX1" fmla="*/ 3435 w 10000"/>
                  <a:gd name="connsiteY1" fmla="*/ 2495 h 10000"/>
                  <a:gd name="connsiteX2" fmla="*/ 4467 w 10000"/>
                  <a:gd name="connsiteY2" fmla="*/ 1127 h 10000"/>
                  <a:gd name="connsiteX3" fmla="*/ 5412 w 10000"/>
                  <a:gd name="connsiteY3" fmla="*/ 160 h 10000"/>
                  <a:gd name="connsiteX4" fmla="*/ 6364 w 10000"/>
                  <a:gd name="connsiteY4" fmla="*/ 2085 h 10000"/>
                  <a:gd name="connsiteX5" fmla="*/ 7982 w 10000"/>
                  <a:gd name="connsiteY5" fmla="*/ 6779 h 10000"/>
                  <a:gd name="connsiteX6" fmla="*/ 10000 w 10000"/>
                  <a:gd name="connsiteY6" fmla="*/ 10000 h 10000"/>
                  <a:gd name="connsiteX0" fmla="*/ 0 w 10000"/>
                  <a:gd name="connsiteY0" fmla="*/ 2494 h 10000"/>
                  <a:gd name="connsiteX1" fmla="*/ 3435 w 10000"/>
                  <a:gd name="connsiteY1" fmla="*/ 2495 h 10000"/>
                  <a:gd name="connsiteX2" fmla="*/ 4467 w 10000"/>
                  <a:gd name="connsiteY2" fmla="*/ 1127 h 10000"/>
                  <a:gd name="connsiteX3" fmla="*/ 5412 w 10000"/>
                  <a:gd name="connsiteY3" fmla="*/ 160 h 10000"/>
                  <a:gd name="connsiteX4" fmla="*/ 7982 w 10000"/>
                  <a:gd name="connsiteY4" fmla="*/ 6779 h 10000"/>
                  <a:gd name="connsiteX5" fmla="*/ 10000 w 10000"/>
                  <a:gd name="connsiteY5" fmla="*/ 10000 h 10000"/>
                  <a:gd name="connsiteX0" fmla="*/ 0 w 10000"/>
                  <a:gd name="connsiteY0" fmla="*/ 2281 h 9787"/>
                  <a:gd name="connsiteX1" fmla="*/ 3435 w 10000"/>
                  <a:gd name="connsiteY1" fmla="*/ 2282 h 9787"/>
                  <a:gd name="connsiteX2" fmla="*/ 4467 w 10000"/>
                  <a:gd name="connsiteY2" fmla="*/ 914 h 9787"/>
                  <a:gd name="connsiteX3" fmla="*/ 6184 w 10000"/>
                  <a:gd name="connsiteY3" fmla="*/ 2282 h 9787"/>
                  <a:gd name="connsiteX4" fmla="*/ 7982 w 10000"/>
                  <a:gd name="connsiteY4" fmla="*/ 6566 h 9787"/>
                  <a:gd name="connsiteX5" fmla="*/ 10000 w 10000"/>
                  <a:gd name="connsiteY5" fmla="*/ 9787 h 9787"/>
                  <a:gd name="connsiteX0" fmla="*/ 0 w 10000"/>
                  <a:gd name="connsiteY0" fmla="*/ 729 h 8398"/>
                  <a:gd name="connsiteX1" fmla="*/ 3435 w 10000"/>
                  <a:gd name="connsiteY1" fmla="*/ 730 h 8398"/>
                  <a:gd name="connsiteX2" fmla="*/ 6184 w 10000"/>
                  <a:gd name="connsiteY2" fmla="*/ 730 h 8398"/>
                  <a:gd name="connsiteX3" fmla="*/ 7982 w 10000"/>
                  <a:gd name="connsiteY3" fmla="*/ 5107 h 8398"/>
                  <a:gd name="connsiteX4" fmla="*/ 10000 w 10000"/>
                  <a:gd name="connsiteY4" fmla="*/ 8398 h 8398"/>
                  <a:gd name="connsiteX0" fmla="*/ 0 w 10000"/>
                  <a:gd name="connsiteY0" fmla="*/ 0 h 9132"/>
                  <a:gd name="connsiteX1" fmla="*/ 3435 w 10000"/>
                  <a:gd name="connsiteY1" fmla="*/ 1 h 9132"/>
                  <a:gd name="connsiteX2" fmla="*/ 6527 w 10000"/>
                  <a:gd name="connsiteY2" fmla="*/ 1555 h 9132"/>
                  <a:gd name="connsiteX3" fmla="*/ 7982 w 10000"/>
                  <a:gd name="connsiteY3" fmla="*/ 5213 h 9132"/>
                  <a:gd name="connsiteX4" fmla="*/ 10000 w 10000"/>
                  <a:gd name="connsiteY4" fmla="*/ 9132 h 9132"/>
                  <a:gd name="connsiteX0" fmla="*/ 0 w 10000"/>
                  <a:gd name="connsiteY0" fmla="*/ 0 h 10000"/>
                  <a:gd name="connsiteX1" fmla="*/ 3435 w 10000"/>
                  <a:gd name="connsiteY1" fmla="*/ 1 h 10000"/>
                  <a:gd name="connsiteX2" fmla="*/ 6527 w 10000"/>
                  <a:gd name="connsiteY2" fmla="*/ 1703 h 10000"/>
                  <a:gd name="connsiteX3" fmla="*/ 7982 w 10000"/>
                  <a:gd name="connsiteY3" fmla="*/ 5708 h 10000"/>
                  <a:gd name="connsiteX4" fmla="*/ 10000 w 10000"/>
                  <a:gd name="connsiteY4" fmla="*/ 10000 h 10000"/>
                  <a:gd name="connsiteX0" fmla="*/ 0 w 10000"/>
                  <a:gd name="connsiteY0" fmla="*/ 0 h 10000"/>
                  <a:gd name="connsiteX1" fmla="*/ 3435 w 10000"/>
                  <a:gd name="connsiteY1" fmla="*/ 1 h 10000"/>
                  <a:gd name="connsiteX2" fmla="*/ 6527 w 10000"/>
                  <a:gd name="connsiteY2" fmla="*/ 1703 h 10000"/>
                  <a:gd name="connsiteX3" fmla="*/ 7982 w 10000"/>
                  <a:gd name="connsiteY3" fmla="*/ 5708 h 10000"/>
                  <a:gd name="connsiteX4" fmla="*/ 10000 w 10000"/>
                  <a:gd name="connsiteY4" fmla="*/ 10000 h 10000"/>
                  <a:gd name="connsiteX0" fmla="*/ 0 w 10348"/>
                  <a:gd name="connsiteY0" fmla="*/ 0 h 10727"/>
                  <a:gd name="connsiteX1" fmla="*/ 3435 w 10348"/>
                  <a:gd name="connsiteY1" fmla="*/ 1 h 10727"/>
                  <a:gd name="connsiteX2" fmla="*/ 6527 w 10348"/>
                  <a:gd name="connsiteY2" fmla="*/ 1703 h 10727"/>
                  <a:gd name="connsiteX3" fmla="*/ 7982 w 10348"/>
                  <a:gd name="connsiteY3" fmla="*/ 5708 h 10727"/>
                  <a:gd name="connsiteX4" fmla="*/ 10000 w 10348"/>
                  <a:gd name="connsiteY4" fmla="*/ 10000 h 10727"/>
                  <a:gd name="connsiteX5" fmla="*/ 10068 w 10348"/>
                  <a:gd name="connsiteY5" fmla="*/ 10067 h 10727"/>
                  <a:gd name="connsiteX0" fmla="*/ 0 w 10609"/>
                  <a:gd name="connsiteY0" fmla="*/ 0 h 10897"/>
                  <a:gd name="connsiteX1" fmla="*/ 3435 w 10609"/>
                  <a:gd name="connsiteY1" fmla="*/ 1 h 10897"/>
                  <a:gd name="connsiteX2" fmla="*/ 6527 w 10609"/>
                  <a:gd name="connsiteY2" fmla="*/ 1703 h 10897"/>
                  <a:gd name="connsiteX3" fmla="*/ 7982 w 10609"/>
                  <a:gd name="connsiteY3" fmla="*/ 5708 h 10897"/>
                  <a:gd name="connsiteX4" fmla="*/ 10000 w 10609"/>
                  <a:gd name="connsiteY4" fmla="*/ 10000 h 10897"/>
                  <a:gd name="connsiteX5" fmla="*/ 10609 w 10609"/>
                  <a:gd name="connsiteY5" fmla="*/ 10897 h 10897"/>
                  <a:gd name="connsiteX0" fmla="*/ 0 w 12124"/>
                  <a:gd name="connsiteY0" fmla="*/ 0 h 10897"/>
                  <a:gd name="connsiteX1" fmla="*/ 3435 w 12124"/>
                  <a:gd name="connsiteY1" fmla="*/ 1 h 10897"/>
                  <a:gd name="connsiteX2" fmla="*/ 6527 w 12124"/>
                  <a:gd name="connsiteY2" fmla="*/ 1703 h 10897"/>
                  <a:gd name="connsiteX3" fmla="*/ 7982 w 12124"/>
                  <a:gd name="connsiteY3" fmla="*/ 5708 h 10897"/>
                  <a:gd name="connsiteX4" fmla="*/ 10000 w 12124"/>
                  <a:gd name="connsiteY4" fmla="*/ 10000 h 10897"/>
                  <a:gd name="connsiteX5" fmla="*/ 12124 w 12124"/>
                  <a:gd name="connsiteY5" fmla="*/ 10897 h 10897"/>
                  <a:gd name="connsiteX0" fmla="*/ 0 w 12496"/>
                  <a:gd name="connsiteY0" fmla="*/ 0 h 11047"/>
                  <a:gd name="connsiteX1" fmla="*/ 3435 w 12496"/>
                  <a:gd name="connsiteY1" fmla="*/ 1 h 11047"/>
                  <a:gd name="connsiteX2" fmla="*/ 6527 w 12496"/>
                  <a:gd name="connsiteY2" fmla="*/ 1703 h 11047"/>
                  <a:gd name="connsiteX3" fmla="*/ 7982 w 12496"/>
                  <a:gd name="connsiteY3" fmla="*/ 5708 h 11047"/>
                  <a:gd name="connsiteX4" fmla="*/ 10000 w 12496"/>
                  <a:gd name="connsiteY4" fmla="*/ 10000 h 11047"/>
                  <a:gd name="connsiteX5" fmla="*/ 12124 w 12496"/>
                  <a:gd name="connsiteY5" fmla="*/ 10897 h 11047"/>
                  <a:gd name="connsiteX6" fmla="*/ 12233 w 12496"/>
                  <a:gd name="connsiteY6" fmla="*/ 10897 h 11047"/>
                  <a:gd name="connsiteX0" fmla="*/ 0 w 15913"/>
                  <a:gd name="connsiteY0" fmla="*/ 0 h 11624"/>
                  <a:gd name="connsiteX1" fmla="*/ 3435 w 15913"/>
                  <a:gd name="connsiteY1" fmla="*/ 1 h 11624"/>
                  <a:gd name="connsiteX2" fmla="*/ 6527 w 15913"/>
                  <a:gd name="connsiteY2" fmla="*/ 1703 h 11624"/>
                  <a:gd name="connsiteX3" fmla="*/ 7982 w 15913"/>
                  <a:gd name="connsiteY3" fmla="*/ 5708 h 11624"/>
                  <a:gd name="connsiteX4" fmla="*/ 10000 w 15913"/>
                  <a:gd name="connsiteY4" fmla="*/ 10000 h 11624"/>
                  <a:gd name="connsiteX5" fmla="*/ 12124 w 15913"/>
                  <a:gd name="connsiteY5" fmla="*/ 10897 h 11624"/>
                  <a:gd name="connsiteX6" fmla="*/ 15913 w 15913"/>
                  <a:gd name="connsiteY6" fmla="*/ 11624 h 116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5913" h="11624">
                    <a:moveTo>
                      <a:pt x="0" y="0"/>
                    </a:moveTo>
                    <a:lnTo>
                      <a:pt x="3435" y="1"/>
                    </a:lnTo>
                    <a:cubicBezTo>
                      <a:pt x="4466" y="1"/>
                      <a:pt x="5941" y="448"/>
                      <a:pt x="6527" y="1703"/>
                    </a:cubicBezTo>
                    <a:cubicBezTo>
                      <a:pt x="7113" y="2958"/>
                      <a:pt x="7217" y="3523"/>
                      <a:pt x="7982" y="5708"/>
                    </a:cubicBezTo>
                    <a:cubicBezTo>
                      <a:pt x="8590" y="7470"/>
                      <a:pt x="9578" y="9113"/>
                      <a:pt x="10000" y="10000"/>
                    </a:cubicBezTo>
                    <a:cubicBezTo>
                      <a:pt x="10348" y="10727"/>
                      <a:pt x="12110" y="10883"/>
                      <a:pt x="12124" y="10897"/>
                    </a:cubicBezTo>
                    <a:cubicBezTo>
                      <a:pt x="12496" y="11047"/>
                      <a:pt x="15890" y="11624"/>
                      <a:pt x="15913" y="11624"/>
                    </a:cubicBezTo>
                  </a:path>
                </a:pathLst>
              </a:custGeom>
              <a:noFill/>
              <a:ln w="19050" cap="flat">
                <a:solidFill>
                  <a:srgbClr val="FF0000"/>
                </a:solidFill>
                <a:prstDash val="solid"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</p:grpSp>
        <p:cxnSp>
          <p:nvCxnSpPr>
            <p:cNvPr id="52" name="Straight Connector 51"/>
            <p:cNvCxnSpPr/>
            <p:nvPr/>
          </p:nvCxnSpPr>
          <p:spPr>
            <a:xfrm>
              <a:off x="3048000" y="5452172"/>
              <a:ext cx="3276600" cy="0"/>
            </a:xfrm>
            <a:prstGeom prst="line">
              <a:avLst/>
            </a:prstGeom>
            <a:ln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55" name="Rectangle 54"/>
            <p:cNvSpPr/>
            <p:nvPr/>
          </p:nvSpPr>
          <p:spPr bwMode="auto">
            <a:xfrm>
              <a:off x="6488980" y="3851972"/>
              <a:ext cx="152400" cy="2286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25" tIns="45713" rIns="91425" bIns="45713" rtlCol="0" anchor="ctr"/>
            <a:lstStyle/>
            <a:p>
              <a:pPr algn="ctr"/>
              <a:endParaRPr lang="en-US"/>
            </a:p>
          </p:txBody>
        </p:sp>
        <p:sp>
          <p:nvSpPr>
            <p:cNvPr id="56" name="Oval 319"/>
            <p:cNvSpPr>
              <a:spLocks noChangeArrowheads="1"/>
            </p:cNvSpPr>
            <p:nvPr/>
          </p:nvSpPr>
          <p:spPr bwMode="auto">
            <a:xfrm>
              <a:off x="6558782" y="3938684"/>
              <a:ext cx="76200" cy="76200"/>
            </a:xfrm>
            <a:prstGeom prst="ellipse">
              <a:avLst/>
            </a:prstGeom>
            <a:solidFill>
              <a:srgbClr val="339966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lIns="91425" tIns="45713" rIns="91425" bIns="45713" anchor="ctr"/>
            <a:lstStyle/>
            <a:p>
              <a:endParaRPr lang="en-US"/>
            </a:p>
          </p:txBody>
        </p:sp>
        <p:sp>
          <p:nvSpPr>
            <p:cNvPr id="57" name="Rectangle 56"/>
            <p:cNvSpPr/>
            <p:nvPr/>
          </p:nvSpPr>
          <p:spPr bwMode="auto">
            <a:xfrm>
              <a:off x="3059980" y="3791591"/>
              <a:ext cx="152400" cy="2286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25" tIns="45713" rIns="91425" bIns="45713" rtlCol="0" anchor="ctr"/>
            <a:lstStyle/>
            <a:p>
              <a:pPr algn="ctr"/>
              <a:endParaRPr lang="en-US"/>
            </a:p>
          </p:txBody>
        </p:sp>
        <p:sp>
          <p:nvSpPr>
            <p:cNvPr id="58" name="Oval 314"/>
            <p:cNvSpPr>
              <a:spLocks noChangeArrowheads="1"/>
            </p:cNvSpPr>
            <p:nvPr/>
          </p:nvSpPr>
          <p:spPr bwMode="auto">
            <a:xfrm>
              <a:off x="3084424" y="3867791"/>
              <a:ext cx="76200" cy="76200"/>
            </a:xfrm>
            <a:prstGeom prst="ellipse">
              <a:avLst/>
            </a:prstGeom>
            <a:solidFill>
              <a:srgbClr val="FF0000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lIns="91425" tIns="45713" rIns="91425" bIns="45713" anchor="ctr"/>
            <a:lstStyle/>
            <a:p>
              <a:endParaRPr lang="en-US"/>
            </a:p>
          </p:txBody>
        </p:sp>
      </p:grpSp>
      <p:sp>
        <p:nvSpPr>
          <p:cNvPr id="62" name="TextBox 61"/>
          <p:cNvSpPr txBox="1"/>
          <p:nvPr/>
        </p:nvSpPr>
        <p:spPr>
          <a:xfrm>
            <a:off x="457200" y="3200400"/>
            <a:ext cx="5524169" cy="29238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200" dirty="0" smtClean="0"/>
              <a:t>Model X and Y as random variables</a:t>
            </a:r>
          </a:p>
          <a:p>
            <a:endParaRPr lang="en-US" sz="2200" dirty="0"/>
          </a:p>
          <a:p>
            <a:endParaRPr lang="en-US" sz="2200" dirty="0" smtClean="0"/>
          </a:p>
          <a:p>
            <a:endParaRPr lang="en-US" sz="2200" dirty="0"/>
          </a:p>
          <a:p>
            <a:endParaRPr lang="en-US" sz="2200" dirty="0" smtClean="0"/>
          </a:p>
          <a:p>
            <a:endParaRPr lang="en-US" sz="2200" dirty="0"/>
          </a:p>
          <a:p>
            <a:endParaRPr lang="en-US" sz="2200" dirty="0" smtClean="0"/>
          </a:p>
          <a:p>
            <a:endParaRPr lang="en-US" sz="800" dirty="0" smtClean="0"/>
          </a:p>
          <a:p>
            <a:r>
              <a:rPr lang="en-US" sz="2200" dirty="0" smtClean="0"/>
              <a:t>For a given X, f(X) = label Y which is more likely</a:t>
            </a:r>
            <a:endParaRPr lang="en-US" sz="2200" dirty="0"/>
          </a:p>
        </p:txBody>
      </p:sp>
      <p:pic>
        <p:nvPicPr>
          <p:cNvPr id="63" name="Picture 62" descr="txp_fig"/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6" cstate="print"/>
          <a:srcRect l="25384" b="-14726"/>
          <a:stretch/>
        </p:blipFill>
        <p:spPr bwMode="auto">
          <a:xfrm>
            <a:off x="3582124" y="6264349"/>
            <a:ext cx="3580676" cy="593651"/>
          </a:xfrm>
          <a:prstGeom prst="rect">
            <a:avLst/>
          </a:prstGeom>
          <a:noFill/>
          <a:ln/>
          <a:effectLst/>
        </p:spPr>
      </p:pic>
      <p:sp>
        <p:nvSpPr>
          <p:cNvPr id="64" name="Oval 63"/>
          <p:cNvSpPr/>
          <p:nvPr/>
        </p:nvSpPr>
        <p:spPr>
          <a:xfrm>
            <a:off x="7315200" y="2133600"/>
            <a:ext cx="152400" cy="152400"/>
          </a:xfrm>
          <a:prstGeom prst="ellipse">
            <a:avLst/>
          </a:prstGeom>
          <a:solidFill>
            <a:srgbClr val="008A3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5" name="Oval 64"/>
          <p:cNvSpPr/>
          <p:nvPr/>
        </p:nvSpPr>
        <p:spPr>
          <a:xfrm>
            <a:off x="7315200" y="1600200"/>
            <a:ext cx="152400" cy="1524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6" name="TextBox 65"/>
          <p:cNvSpPr txBox="1"/>
          <p:nvPr/>
        </p:nvSpPr>
        <p:spPr>
          <a:xfrm>
            <a:off x="2743200" y="6172200"/>
            <a:ext cx="792592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200" dirty="0"/>
              <a:t>f</a:t>
            </a:r>
            <a:r>
              <a:rPr lang="en-US" sz="2200" dirty="0" smtClean="0"/>
              <a:t>(X) = </a:t>
            </a:r>
            <a:endParaRPr lang="en-US" sz="2200" dirty="0"/>
          </a:p>
        </p:txBody>
      </p:sp>
      <p:sp>
        <p:nvSpPr>
          <p:cNvPr id="70" name="Oval 69"/>
          <p:cNvSpPr/>
          <p:nvPr/>
        </p:nvSpPr>
        <p:spPr>
          <a:xfrm>
            <a:off x="7327180" y="2695272"/>
            <a:ext cx="152400" cy="152400"/>
          </a:xfrm>
          <a:prstGeom prst="ellipse">
            <a:avLst/>
          </a:prstGeom>
          <a:solidFill>
            <a:srgbClr val="FFFFFF"/>
          </a:solidFill>
          <a:ln w="38100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TextBox 70"/>
          <p:cNvSpPr txBox="1"/>
          <p:nvPr/>
        </p:nvSpPr>
        <p:spPr>
          <a:xfrm>
            <a:off x="7519732" y="2502618"/>
            <a:ext cx="147186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 smtClean="0"/>
              <a:t>Test document</a:t>
            </a:r>
            <a:endParaRPr lang="en-US" sz="2200" dirty="0"/>
          </a:p>
        </p:txBody>
      </p:sp>
      <p:grpSp>
        <p:nvGrpSpPr>
          <p:cNvPr id="72" name="Group 302"/>
          <p:cNvGrpSpPr>
            <a:grpSpLocks/>
          </p:cNvGrpSpPr>
          <p:nvPr/>
        </p:nvGrpSpPr>
        <p:grpSpPr bwMode="auto">
          <a:xfrm>
            <a:off x="3111870" y="2819400"/>
            <a:ext cx="3276600" cy="152400"/>
            <a:chOff x="1872" y="2890"/>
            <a:chExt cx="2064" cy="96"/>
          </a:xfrm>
        </p:grpSpPr>
        <p:sp>
          <p:nvSpPr>
            <p:cNvPr id="73" name="Line 303"/>
            <p:cNvSpPr>
              <a:spLocks noChangeShapeType="1"/>
            </p:cNvSpPr>
            <p:nvPr/>
          </p:nvSpPr>
          <p:spPr bwMode="auto">
            <a:xfrm>
              <a:off x="1872" y="2938"/>
              <a:ext cx="1056" cy="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4" name="Line 304"/>
            <p:cNvSpPr>
              <a:spLocks noChangeShapeType="1"/>
            </p:cNvSpPr>
            <p:nvPr/>
          </p:nvSpPr>
          <p:spPr bwMode="auto">
            <a:xfrm>
              <a:off x="2928" y="2938"/>
              <a:ext cx="1008" cy="0"/>
            </a:xfrm>
            <a:prstGeom prst="line">
              <a:avLst/>
            </a:prstGeom>
            <a:noFill/>
            <a:ln w="38100">
              <a:solidFill>
                <a:srgbClr val="00B05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5" name="Line 305"/>
            <p:cNvSpPr>
              <a:spLocks noChangeShapeType="1"/>
            </p:cNvSpPr>
            <p:nvPr/>
          </p:nvSpPr>
          <p:spPr bwMode="auto">
            <a:xfrm>
              <a:off x="2928" y="2890"/>
              <a:ext cx="0" cy="96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cxnSp>
        <p:nvCxnSpPr>
          <p:cNvPr id="76" name="Straight Connector 75"/>
          <p:cNvCxnSpPr/>
          <p:nvPr/>
        </p:nvCxnSpPr>
        <p:spPr>
          <a:xfrm>
            <a:off x="3054223" y="1776564"/>
            <a:ext cx="3276600" cy="0"/>
          </a:xfrm>
          <a:prstGeom prst="line">
            <a:avLst/>
          </a:prstGeom>
          <a:ln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77" name="Group 321"/>
          <p:cNvGrpSpPr>
            <a:grpSpLocks/>
          </p:cNvGrpSpPr>
          <p:nvPr/>
        </p:nvGrpSpPr>
        <p:grpSpPr bwMode="auto">
          <a:xfrm>
            <a:off x="3066203" y="1756394"/>
            <a:ext cx="3276600" cy="0"/>
            <a:chOff x="2497137" y="4419600"/>
            <a:chExt cx="3276600" cy="0"/>
          </a:xfrm>
        </p:grpSpPr>
        <p:sp>
          <p:nvSpPr>
            <p:cNvPr id="78" name="Line 322"/>
            <p:cNvSpPr>
              <a:spLocks noChangeShapeType="1"/>
            </p:cNvSpPr>
            <p:nvPr/>
          </p:nvSpPr>
          <p:spPr bwMode="auto">
            <a:xfrm>
              <a:off x="2686" y="2870"/>
              <a:ext cx="1056" cy="0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9" name="Line 323"/>
            <p:cNvSpPr>
              <a:spLocks noChangeShapeType="1"/>
            </p:cNvSpPr>
            <p:nvPr/>
          </p:nvSpPr>
          <p:spPr bwMode="auto">
            <a:xfrm>
              <a:off x="3742" y="2870"/>
              <a:ext cx="1008" cy="0"/>
            </a:xfrm>
            <a:prstGeom prst="line">
              <a:avLst/>
            </a:prstGeom>
            <a:noFill/>
            <a:ln w="25400">
              <a:solidFill>
                <a:srgbClr val="008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80" name="Oval 79"/>
          <p:cNvSpPr/>
          <p:nvPr/>
        </p:nvSpPr>
        <p:spPr>
          <a:xfrm>
            <a:off x="4402358" y="1699284"/>
            <a:ext cx="152400" cy="1524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1" name="Oval 80"/>
          <p:cNvSpPr/>
          <p:nvPr/>
        </p:nvSpPr>
        <p:spPr>
          <a:xfrm>
            <a:off x="4021358" y="1687842"/>
            <a:ext cx="152400" cy="1524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2" name="Oval 81"/>
          <p:cNvSpPr/>
          <p:nvPr/>
        </p:nvSpPr>
        <p:spPr>
          <a:xfrm>
            <a:off x="3564158" y="1687842"/>
            <a:ext cx="152400" cy="1524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3" name="Oval 82"/>
          <p:cNvSpPr/>
          <p:nvPr/>
        </p:nvSpPr>
        <p:spPr>
          <a:xfrm>
            <a:off x="3259358" y="1676400"/>
            <a:ext cx="152400" cy="1524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4" name="Oval 83"/>
          <p:cNvSpPr/>
          <p:nvPr/>
        </p:nvSpPr>
        <p:spPr>
          <a:xfrm>
            <a:off x="3716558" y="1691736"/>
            <a:ext cx="152400" cy="1524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5" name="Oval 84"/>
          <p:cNvSpPr/>
          <p:nvPr/>
        </p:nvSpPr>
        <p:spPr>
          <a:xfrm>
            <a:off x="3106958" y="1680294"/>
            <a:ext cx="152400" cy="1524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6" name="Oval 85"/>
          <p:cNvSpPr/>
          <p:nvPr/>
        </p:nvSpPr>
        <p:spPr>
          <a:xfrm>
            <a:off x="5088158" y="1680294"/>
            <a:ext cx="152400" cy="1524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7" name="Oval 86"/>
          <p:cNvSpPr/>
          <p:nvPr/>
        </p:nvSpPr>
        <p:spPr>
          <a:xfrm>
            <a:off x="4242404" y="1687842"/>
            <a:ext cx="152400" cy="152400"/>
          </a:xfrm>
          <a:prstGeom prst="ellipse">
            <a:avLst/>
          </a:prstGeom>
          <a:solidFill>
            <a:srgbClr val="008A3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8" name="Oval 87"/>
          <p:cNvSpPr/>
          <p:nvPr/>
        </p:nvSpPr>
        <p:spPr>
          <a:xfrm>
            <a:off x="4802353" y="1680294"/>
            <a:ext cx="152400" cy="152400"/>
          </a:xfrm>
          <a:prstGeom prst="ellipse">
            <a:avLst/>
          </a:prstGeom>
          <a:solidFill>
            <a:srgbClr val="008A3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9" name="Oval 88"/>
          <p:cNvSpPr/>
          <p:nvPr/>
        </p:nvSpPr>
        <p:spPr>
          <a:xfrm>
            <a:off x="4924317" y="1680294"/>
            <a:ext cx="152400" cy="152400"/>
          </a:xfrm>
          <a:prstGeom prst="ellipse">
            <a:avLst/>
          </a:prstGeom>
          <a:solidFill>
            <a:srgbClr val="008A3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0" name="Oval 89"/>
          <p:cNvSpPr/>
          <p:nvPr/>
        </p:nvSpPr>
        <p:spPr>
          <a:xfrm>
            <a:off x="5240558" y="1691736"/>
            <a:ext cx="152400" cy="152400"/>
          </a:xfrm>
          <a:prstGeom prst="ellipse">
            <a:avLst/>
          </a:prstGeom>
          <a:solidFill>
            <a:srgbClr val="008A3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1" name="Oval 90"/>
          <p:cNvSpPr/>
          <p:nvPr/>
        </p:nvSpPr>
        <p:spPr>
          <a:xfrm>
            <a:off x="5545358" y="1691736"/>
            <a:ext cx="152400" cy="152400"/>
          </a:xfrm>
          <a:prstGeom prst="ellipse">
            <a:avLst/>
          </a:prstGeom>
          <a:solidFill>
            <a:srgbClr val="008A3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2" name="Oval 91"/>
          <p:cNvSpPr/>
          <p:nvPr/>
        </p:nvSpPr>
        <p:spPr>
          <a:xfrm>
            <a:off x="6071204" y="1680294"/>
            <a:ext cx="152400" cy="152400"/>
          </a:xfrm>
          <a:prstGeom prst="ellipse">
            <a:avLst/>
          </a:prstGeom>
          <a:solidFill>
            <a:srgbClr val="008A3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3" name="Oval 92"/>
          <p:cNvSpPr/>
          <p:nvPr/>
        </p:nvSpPr>
        <p:spPr>
          <a:xfrm>
            <a:off x="5876927" y="1680294"/>
            <a:ext cx="152400" cy="152400"/>
          </a:xfrm>
          <a:prstGeom prst="ellipse">
            <a:avLst/>
          </a:prstGeom>
          <a:solidFill>
            <a:srgbClr val="008A3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4" name="Oval 93"/>
          <p:cNvSpPr/>
          <p:nvPr/>
        </p:nvSpPr>
        <p:spPr>
          <a:xfrm>
            <a:off x="5392958" y="1687842"/>
            <a:ext cx="152400" cy="152400"/>
          </a:xfrm>
          <a:prstGeom prst="ellipse">
            <a:avLst/>
          </a:prstGeom>
          <a:solidFill>
            <a:srgbClr val="008A3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5" name="Oval 94"/>
          <p:cNvSpPr/>
          <p:nvPr/>
        </p:nvSpPr>
        <p:spPr>
          <a:xfrm>
            <a:off x="5762517" y="1687842"/>
            <a:ext cx="152400" cy="152400"/>
          </a:xfrm>
          <a:prstGeom prst="ellipse">
            <a:avLst/>
          </a:prstGeom>
          <a:solidFill>
            <a:srgbClr val="008A3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6" name="Oval 95"/>
          <p:cNvSpPr/>
          <p:nvPr/>
        </p:nvSpPr>
        <p:spPr>
          <a:xfrm>
            <a:off x="4554758" y="1699284"/>
            <a:ext cx="152400" cy="1524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7" name="TextBox 96"/>
          <p:cNvSpPr txBox="1"/>
          <p:nvPr/>
        </p:nvSpPr>
        <p:spPr>
          <a:xfrm>
            <a:off x="3124200" y="2209800"/>
            <a:ext cx="3357372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200" dirty="0" smtClean="0"/>
              <a:t>X, frequency of word “play”</a:t>
            </a:r>
            <a:endParaRPr lang="en-US" sz="2200" dirty="0"/>
          </a:p>
        </p:txBody>
      </p:sp>
      <p:sp>
        <p:nvSpPr>
          <p:cNvPr id="98" name="TextBox 97"/>
          <p:cNvSpPr txBox="1"/>
          <p:nvPr/>
        </p:nvSpPr>
        <p:spPr>
          <a:xfrm>
            <a:off x="2770426" y="1764268"/>
            <a:ext cx="5243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low</a:t>
            </a:r>
            <a:endParaRPr lang="en-US" dirty="0"/>
          </a:p>
        </p:txBody>
      </p:sp>
      <p:sp>
        <p:nvSpPr>
          <p:cNvPr id="99" name="TextBox 98"/>
          <p:cNvSpPr txBox="1"/>
          <p:nvPr/>
        </p:nvSpPr>
        <p:spPr>
          <a:xfrm>
            <a:off x="6047026" y="1764268"/>
            <a:ext cx="5888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high</a:t>
            </a:r>
            <a:endParaRPr lang="en-US" dirty="0"/>
          </a:p>
        </p:txBody>
      </p:sp>
      <p:sp>
        <p:nvSpPr>
          <p:cNvPr id="100" name="TextBox 99"/>
          <p:cNvSpPr txBox="1"/>
          <p:nvPr/>
        </p:nvSpPr>
        <p:spPr>
          <a:xfrm>
            <a:off x="2407867" y="2667000"/>
            <a:ext cx="588297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200" dirty="0"/>
              <a:t>f</a:t>
            </a:r>
            <a:r>
              <a:rPr lang="en-US" sz="2200" dirty="0" smtClean="0"/>
              <a:t>(X)</a:t>
            </a:r>
            <a:endParaRPr lang="en-US" sz="2200" dirty="0"/>
          </a:p>
        </p:txBody>
      </p:sp>
      <p:sp>
        <p:nvSpPr>
          <p:cNvPr id="101" name="Oval 100"/>
          <p:cNvSpPr/>
          <p:nvPr/>
        </p:nvSpPr>
        <p:spPr>
          <a:xfrm>
            <a:off x="4114800" y="1688382"/>
            <a:ext cx="152400" cy="152400"/>
          </a:xfrm>
          <a:prstGeom prst="ellipse">
            <a:avLst/>
          </a:prstGeom>
          <a:solidFill>
            <a:srgbClr val="FFFFFF"/>
          </a:solidFill>
          <a:ln w="38100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234731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C00000"/>
                </a:solidFill>
              </a:rPr>
              <a:t>Optimal </a:t>
            </a:r>
            <a:r>
              <a:rPr lang="en-US" b="1" dirty="0" smtClean="0">
                <a:solidFill>
                  <a:srgbClr val="C00000"/>
                </a:solidFill>
              </a:rPr>
              <a:t>Classifier</a:t>
            </a:r>
            <a:endParaRPr lang="en-US" b="1" dirty="0">
              <a:solidFill>
                <a:srgbClr val="C00000"/>
              </a:solidFill>
            </a:endParaRPr>
          </a:p>
        </p:txBody>
      </p:sp>
      <p:sp>
        <p:nvSpPr>
          <p:cNvPr id="26" name="Rectangle 17"/>
          <p:cNvSpPr>
            <a:spLocks noChangeArrowheads="1"/>
          </p:cNvSpPr>
          <p:nvPr/>
        </p:nvSpPr>
        <p:spPr bwMode="auto">
          <a:xfrm>
            <a:off x="502343" y="1524002"/>
            <a:ext cx="2836052" cy="4616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425" tIns="45713" rIns="91425" bIns="45713">
            <a:spAutoFit/>
          </a:bodyPr>
          <a:lstStyle/>
          <a:p>
            <a:pPr marL="457130" indent="-457130">
              <a:tabLst>
                <a:tab pos="4914147" algn="l"/>
              </a:tabLst>
            </a:pPr>
            <a:r>
              <a:rPr lang="en-US" sz="2400" dirty="0">
                <a:solidFill>
                  <a:srgbClr val="C00000"/>
                </a:solidFill>
                <a:latin typeface="Comic Sans MS" pitchFamily="66" charset="0"/>
              </a:rPr>
              <a:t>Optimal </a:t>
            </a:r>
            <a:r>
              <a:rPr lang="en-US" sz="2400" dirty="0" smtClean="0">
                <a:solidFill>
                  <a:srgbClr val="C00000"/>
                </a:solidFill>
                <a:latin typeface="Comic Sans MS" pitchFamily="66" charset="0"/>
              </a:rPr>
              <a:t>classifier</a:t>
            </a:r>
            <a:r>
              <a:rPr lang="en-US" sz="2400" dirty="0" smtClean="0">
                <a:solidFill>
                  <a:srgbClr val="C00000"/>
                </a:solidFill>
                <a:latin typeface="Comic Sans MS" pitchFamily="66" charset="0"/>
              </a:rPr>
              <a:t>:</a:t>
            </a:r>
            <a:endParaRPr lang="en-US" sz="2400" dirty="0">
              <a:solidFill>
                <a:srgbClr val="C00000"/>
              </a:solidFill>
              <a:latin typeface="Comic Sans MS" pitchFamily="66" charset="0"/>
            </a:endParaRPr>
          </a:p>
        </p:txBody>
      </p:sp>
      <p:sp>
        <p:nvSpPr>
          <p:cNvPr id="30" name="Slide Number Placeholder 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8D0CB8-6FBF-4962-B578-A320F47C1A78}" type="slidenum">
              <a:rPr lang="en-US" smtClean="0"/>
              <a:pPr/>
              <a:t>48</a:t>
            </a:fld>
            <a:endParaRPr lang="en-US"/>
          </a:p>
        </p:txBody>
      </p:sp>
      <p:pic>
        <p:nvPicPr>
          <p:cNvPr id="44" name="Picture 43" descr="txp_fig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7" cstate="print"/>
          <a:stretch>
            <a:fillRect/>
          </a:stretch>
        </p:blipFill>
        <p:spPr bwMode="auto">
          <a:xfrm>
            <a:off x="3429000" y="1600201"/>
            <a:ext cx="4798826" cy="517451"/>
          </a:xfrm>
          <a:prstGeom prst="rect">
            <a:avLst/>
          </a:prstGeom>
          <a:noFill/>
          <a:ln/>
          <a:effectLst/>
        </p:spPr>
      </p:pic>
      <p:sp>
        <p:nvSpPr>
          <p:cNvPr id="39" name="Rectangle 17"/>
          <p:cNvSpPr>
            <a:spLocks noChangeArrowheads="1"/>
          </p:cNvSpPr>
          <p:nvPr/>
        </p:nvSpPr>
        <p:spPr bwMode="auto">
          <a:xfrm>
            <a:off x="7086600" y="2133600"/>
            <a:ext cx="1165103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425" tIns="45713" rIns="91425" bIns="45713">
            <a:spAutoFit/>
          </a:bodyPr>
          <a:lstStyle/>
          <a:p>
            <a:pPr marL="457130" indent="-457130">
              <a:tabLst>
                <a:tab pos="4914147" algn="l"/>
              </a:tabLst>
            </a:pPr>
            <a:r>
              <a:rPr lang="en-US" sz="2400" dirty="0">
                <a:solidFill>
                  <a:srgbClr val="C00000"/>
                </a:solidFill>
                <a:latin typeface="Comic Sans MS" pitchFamily="66" charset="0"/>
              </a:rPr>
              <a:t>Why??</a:t>
            </a:r>
          </a:p>
        </p:txBody>
      </p:sp>
      <p:sp>
        <p:nvSpPr>
          <p:cNvPr id="50" name="Text Box 13"/>
          <p:cNvSpPr txBox="1">
            <a:spLocks noChangeArrowheads="1"/>
          </p:cNvSpPr>
          <p:nvPr/>
        </p:nvSpPr>
        <p:spPr bwMode="auto">
          <a:xfrm>
            <a:off x="533401" y="2891135"/>
            <a:ext cx="76200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1425" tIns="45713" rIns="91425" bIns="45713">
            <a:spAutoFit/>
          </a:bodyPr>
          <a:lstStyle/>
          <a:p>
            <a:pPr marL="457130" indent="-457130">
              <a:tabLst>
                <a:tab pos="4914147" algn="l"/>
              </a:tabLst>
            </a:pPr>
            <a:r>
              <a:rPr lang="en-US" sz="2400" u="sng" dirty="0" smtClean="0"/>
              <a:t>Goal</a:t>
            </a:r>
            <a:r>
              <a:rPr lang="en-US" sz="2400" dirty="0"/>
              <a:t>:</a:t>
            </a:r>
          </a:p>
        </p:txBody>
      </p:sp>
      <p:pic>
        <p:nvPicPr>
          <p:cNvPr id="54" name="Picture 53" descr="txp_fig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8" cstate="print"/>
          <a:stretch>
            <a:fillRect/>
          </a:stretch>
        </p:blipFill>
        <p:spPr bwMode="auto">
          <a:xfrm>
            <a:off x="2133600" y="3080641"/>
            <a:ext cx="5177546" cy="272159"/>
          </a:xfrm>
          <a:prstGeom prst="rect">
            <a:avLst/>
          </a:prstGeom>
          <a:noFill/>
          <a:ln/>
          <a:effectLst/>
        </p:spPr>
      </p:pic>
      <p:sp>
        <p:nvSpPr>
          <p:cNvPr id="57" name="Rectangle 56"/>
          <p:cNvSpPr/>
          <p:nvPr/>
        </p:nvSpPr>
        <p:spPr>
          <a:xfrm>
            <a:off x="6019800" y="2796857"/>
            <a:ext cx="152400" cy="3048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5" tIns="45713" rIns="91425" bIns="45713"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2090000" y="3345126"/>
            <a:ext cx="660003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t</a:t>
            </a:r>
            <a:r>
              <a:rPr lang="en-US" sz="2400" dirty="0" smtClean="0"/>
              <a:t>hat minimizes                          for a randomly drawn</a:t>
            </a:r>
          </a:p>
          <a:p>
            <a:r>
              <a:rPr lang="en-US" sz="2400" dirty="0"/>
              <a:t>t</a:t>
            </a:r>
            <a:r>
              <a:rPr lang="en-US" sz="2400" dirty="0" smtClean="0"/>
              <a:t>est data (X,Y) </a:t>
            </a:r>
            <a:endParaRPr lang="en-US" sz="2400" dirty="0"/>
          </a:p>
        </p:txBody>
      </p:sp>
      <p:pic>
        <p:nvPicPr>
          <p:cNvPr id="59" name="Picture 58" descr="txp_fig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9" cstate="print"/>
          <a:stretch>
            <a:fillRect/>
          </a:stretch>
        </p:blipFill>
        <p:spPr bwMode="auto">
          <a:xfrm>
            <a:off x="4114800" y="3505200"/>
            <a:ext cx="1571206" cy="248401"/>
          </a:xfrm>
          <a:prstGeom prst="rect">
            <a:avLst/>
          </a:prstGeom>
          <a:noFill/>
          <a:ln/>
          <a:effectLst/>
        </p:spPr>
      </p:pic>
      <p:sp>
        <p:nvSpPr>
          <p:cNvPr id="62" name="TextBox 61"/>
          <p:cNvSpPr txBox="1"/>
          <p:nvPr/>
        </p:nvSpPr>
        <p:spPr>
          <a:xfrm>
            <a:off x="5522752" y="5517606"/>
            <a:ext cx="2630648" cy="461665"/>
          </a:xfrm>
          <a:prstGeom prst="rect">
            <a:avLst/>
          </a:prstGeom>
          <a:noFill/>
        </p:spPr>
        <p:txBody>
          <a:bodyPr wrap="none" lIns="91425" tIns="45713" rIns="91425" bIns="45713" rtlCol="0">
            <a:spAutoFit/>
          </a:bodyPr>
          <a:lstStyle/>
          <a:p>
            <a:r>
              <a:rPr lang="en-US" sz="2400" b="1" dirty="0">
                <a:solidFill>
                  <a:srgbClr val="C00000"/>
                </a:solidFill>
              </a:rPr>
              <a:t>Probability of Error</a:t>
            </a:r>
            <a:endParaRPr lang="en-US" sz="2400" b="1" dirty="0">
              <a:solidFill>
                <a:srgbClr val="C00000"/>
              </a:solidFill>
              <a:latin typeface="Comic Sans MS" pitchFamily="66" charset="0"/>
            </a:endParaRPr>
          </a:p>
        </p:txBody>
      </p:sp>
      <p:pic>
        <p:nvPicPr>
          <p:cNvPr id="63" name="Picture 62" descr="txp_fig"/>
          <p:cNvPicPr>
            <a:picLocks noChangeAspect="1"/>
          </p:cNvPicPr>
          <p:nvPr>
            <p:custDataLst>
              <p:tags r:id="rId4"/>
            </p:custDataLst>
          </p:nvPr>
        </p:nvPicPr>
        <p:blipFill rotWithShape="1">
          <a:blip r:embed="rId10" cstate="print"/>
          <a:srcRect l="26545" t="-8959"/>
          <a:stretch/>
        </p:blipFill>
        <p:spPr bwMode="auto">
          <a:xfrm>
            <a:off x="2169959" y="4419600"/>
            <a:ext cx="3199021" cy="526045"/>
          </a:xfrm>
          <a:prstGeom prst="rect">
            <a:avLst/>
          </a:prstGeom>
          <a:noFill/>
          <a:ln/>
          <a:effectLst/>
        </p:spPr>
      </p:pic>
      <p:sp>
        <p:nvSpPr>
          <p:cNvPr id="64" name="TextBox 63"/>
          <p:cNvSpPr txBox="1"/>
          <p:nvPr/>
        </p:nvSpPr>
        <p:spPr>
          <a:xfrm>
            <a:off x="5927900" y="5010086"/>
            <a:ext cx="1195059" cy="400110"/>
          </a:xfrm>
          <a:prstGeom prst="rect">
            <a:avLst/>
          </a:prstGeom>
          <a:noFill/>
          <a:ln>
            <a:noFill/>
          </a:ln>
        </p:spPr>
        <p:txBody>
          <a:bodyPr wrap="none" lIns="91425" tIns="45713" rIns="91425" bIns="45713" rtlCol="0">
            <a:spAutoFit/>
          </a:bodyPr>
          <a:lstStyle/>
          <a:p>
            <a:r>
              <a:rPr lang="en-US" sz="2000" b="1" dirty="0">
                <a:solidFill>
                  <a:srgbClr val="C00000"/>
                </a:solidFill>
                <a:latin typeface="Comic Sans MS" pitchFamily="66" charset="0"/>
              </a:rPr>
              <a:t>0/1 loss</a:t>
            </a:r>
          </a:p>
        </p:txBody>
      </p:sp>
      <p:pic>
        <p:nvPicPr>
          <p:cNvPr id="65" name="Picture 64" descr="latex-image-1.pdf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7367" y="5029199"/>
            <a:ext cx="3036786" cy="480395"/>
          </a:xfrm>
          <a:prstGeom prst="rect">
            <a:avLst/>
          </a:prstGeom>
        </p:spPr>
      </p:pic>
      <p:pic>
        <p:nvPicPr>
          <p:cNvPr id="66" name="Picture 65" descr="latex-image-1.pdf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3176" y="5638797"/>
            <a:ext cx="2914650" cy="4572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33400" y="6198513"/>
            <a:ext cx="3367015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200" b="1" dirty="0">
                <a:solidFill>
                  <a:srgbClr val="C00000"/>
                </a:solidFill>
                <a:latin typeface="Comic Sans MS" pitchFamily="66" charset="0"/>
              </a:rPr>
              <a:t>Minimizer is indeed f*!!</a:t>
            </a:r>
            <a:endParaRPr lang="en-US" sz="2200" b="1" dirty="0">
              <a:solidFill>
                <a:srgbClr val="C00000"/>
              </a:solidFill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969657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  <p:bldP spid="50" grpId="0"/>
      <p:bldP spid="4" grpId="0"/>
      <p:bldP spid="62" grpId="0"/>
      <p:bldP spid="64" grpId="0"/>
      <p:bldP spid="5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C00000"/>
                </a:solidFill>
              </a:rPr>
              <a:t>Optimal </a:t>
            </a:r>
            <a:r>
              <a:rPr lang="en-US" b="1" dirty="0" smtClean="0">
                <a:solidFill>
                  <a:srgbClr val="C00000"/>
                </a:solidFill>
              </a:rPr>
              <a:t>Classifier</a:t>
            </a:r>
            <a:endParaRPr lang="en-US" b="1" dirty="0">
              <a:solidFill>
                <a:srgbClr val="C00000"/>
              </a:solidFill>
            </a:endParaRPr>
          </a:p>
        </p:txBody>
      </p:sp>
      <p:sp>
        <p:nvSpPr>
          <p:cNvPr id="26" name="Rectangle 17"/>
          <p:cNvSpPr>
            <a:spLocks noChangeArrowheads="1"/>
          </p:cNvSpPr>
          <p:nvPr/>
        </p:nvSpPr>
        <p:spPr bwMode="auto">
          <a:xfrm>
            <a:off x="502343" y="1524002"/>
            <a:ext cx="2836052" cy="4616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425" tIns="45713" rIns="91425" bIns="45713">
            <a:spAutoFit/>
          </a:bodyPr>
          <a:lstStyle/>
          <a:p>
            <a:pPr marL="457130" indent="-457130">
              <a:tabLst>
                <a:tab pos="4914147" algn="l"/>
              </a:tabLst>
            </a:pPr>
            <a:r>
              <a:rPr lang="en-US" sz="2400" dirty="0">
                <a:solidFill>
                  <a:srgbClr val="C00000"/>
                </a:solidFill>
                <a:latin typeface="Comic Sans MS" pitchFamily="66" charset="0"/>
              </a:rPr>
              <a:t>Optimal </a:t>
            </a:r>
            <a:r>
              <a:rPr lang="en-US" sz="2400" dirty="0" smtClean="0">
                <a:solidFill>
                  <a:srgbClr val="C00000"/>
                </a:solidFill>
                <a:latin typeface="Comic Sans MS" pitchFamily="66" charset="0"/>
              </a:rPr>
              <a:t>classifier:</a:t>
            </a:r>
            <a:endParaRPr lang="en-US" sz="2400" dirty="0">
              <a:solidFill>
                <a:srgbClr val="C00000"/>
              </a:solidFill>
              <a:latin typeface="Comic Sans MS" pitchFamily="66" charset="0"/>
            </a:endParaRPr>
          </a:p>
        </p:txBody>
      </p:sp>
      <p:sp>
        <p:nvSpPr>
          <p:cNvPr id="30" name="Slide Number Placeholder 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8D0CB8-6FBF-4962-B578-A320F47C1A78}" type="slidenum">
              <a:rPr lang="en-US" smtClean="0"/>
              <a:pPr/>
              <a:t>49</a:t>
            </a:fld>
            <a:endParaRPr lang="en-US"/>
          </a:p>
        </p:txBody>
      </p:sp>
      <p:grpSp>
        <p:nvGrpSpPr>
          <p:cNvPr id="3" name="Group 36"/>
          <p:cNvGrpSpPr/>
          <p:nvPr/>
        </p:nvGrpSpPr>
        <p:grpSpPr>
          <a:xfrm>
            <a:off x="533405" y="5638800"/>
            <a:ext cx="8077199" cy="924884"/>
            <a:chOff x="1752600" y="5867400"/>
            <a:chExt cx="5329285" cy="924884"/>
          </a:xfrm>
        </p:grpSpPr>
        <p:sp>
          <p:nvSpPr>
            <p:cNvPr id="19" name="TextBox 18"/>
            <p:cNvSpPr txBox="1"/>
            <p:nvPr/>
          </p:nvSpPr>
          <p:spPr>
            <a:xfrm>
              <a:off x="1828798" y="5961287"/>
              <a:ext cx="5253087" cy="83099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>
                <a:buFont typeface="Arial" pitchFamily="34" charset="0"/>
                <a:buChar char="•"/>
              </a:pPr>
              <a:r>
                <a:rPr lang="en-US" sz="2400" dirty="0"/>
                <a:t>  Even the optimal classifier makes mistakes: </a:t>
              </a:r>
              <a:r>
                <a:rPr lang="en-US" sz="2400" dirty="0" smtClean="0"/>
                <a:t>min probability  </a:t>
              </a:r>
            </a:p>
            <a:p>
              <a:r>
                <a:rPr lang="en-US" sz="2400" dirty="0" smtClean="0"/>
                <a:t>    of error </a:t>
              </a:r>
              <a:r>
                <a:rPr lang="en-US" sz="2400" dirty="0"/>
                <a:t>&gt; 0</a:t>
              </a:r>
            </a:p>
          </p:txBody>
        </p:sp>
        <p:sp>
          <p:nvSpPr>
            <p:cNvPr id="36" name="Rectangle 35"/>
            <p:cNvSpPr/>
            <p:nvPr/>
          </p:nvSpPr>
          <p:spPr>
            <a:xfrm>
              <a:off x="1752600" y="5867400"/>
              <a:ext cx="4876800" cy="6858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dirty="0">
                <a:solidFill>
                  <a:srgbClr val="C00000"/>
                </a:solidFill>
              </a:endParaRPr>
            </a:p>
          </p:txBody>
        </p:sp>
      </p:grpSp>
      <p:sp>
        <p:nvSpPr>
          <p:cNvPr id="56" name="Rectangle 17"/>
          <p:cNvSpPr>
            <a:spLocks noChangeArrowheads="1"/>
          </p:cNvSpPr>
          <p:nvPr/>
        </p:nvSpPr>
        <p:spPr bwMode="auto">
          <a:xfrm>
            <a:off x="6019805" y="4038602"/>
            <a:ext cx="2743195" cy="11079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1425" tIns="45713" rIns="91425" bIns="45713">
            <a:spAutoFit/>
          </a:bodyPr>
          <a:lstStyle/>
          <a:p>
            <a:pPr>
              <a:tabLst>
                <a:tab pos="4914147" algn="l"/>
              </a:tabLst>
            </a:pPr>
            <a:r>
              <a:rPr lang="en-US" sz="2200" dirty="0" smtClean="0">
                <a:solidFill>
                  <a:srgbClr val="C00000"/>
                </a:solidFill>
                <a:latin typeface="Comic Sans MS" pitchFamily="66" charset="0"/>
              </a:rPr>
              <a:t>Min probability of</a:t>
            </a:r>
            <a:r>
              <a:rPr lang="en-US" sz="2200" dirty="0">
                <a:solidFill>
                  <a:srgbClr val="C00000"/>
                </a:solidFill>
                <a:latin typeface="Comic Sans MS" pitchFamily="66" charset="0"/>
              </a:rPr>
              <a:t> </a:t>
            </a:r>
            <a:r>
              <a:rPr lang="en-US" sz="2200" dirty="0" smtClean="0">
                <a:solidFill>
                  <a:srgbClr val="C00000"/>
                </a:solidFill>
                <a:latin typeface="Comic Sans MS" pitchFamily="66" charset="0"/>
              </a:rPr>
              <a:t>error</a:t>
            </a:r>
          </a:p>
          <a:p>
            <a:pPr>
              <a:tabLst>
                <a:tab pos="4914147" algn="l"/>
              </a:tabLst>
            </a:pPr>
            <a:r>
              <a:rPr lang="en-US" sz="2200" dirty="0" smtClean="0">
                <a:solidFill>
                  <a:srgbClr val="C00000"/>
                </a:solidFill>
                <a:latin typeface="Comic Sans MS" pitchFamily="66" charset="0"/>
              </a:rPr>
              <a:t>P(f*(X) ≠ Y)</a:t>
            </a:r>
            <a:endParaRPr lang="en-US" sz="2200" dirty="0">
              <a:solidFill>
                <a:srgbClr val="C00000"/>
              </a:solidFill>
              <a:latin typeface="Comic Sans MS" pitchFamily="66" charset="0"/>
            </a:endParaRPr>
          </a:p>
        </p:txBody>
      </p:sp>
      <p:pic>
        <p:nvPicPr>
          <p:cNvPr id="44" name="Picture 43" descr="txp_fig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 cstate="print"/>
          <a:stretch>
            <a:fillRect/>
          </a:stretch>
        </p:blipFill>
        <p:spPr bwMode="auto">
          <a:xfrm>
            <a:off x="3429000" y="1600201"/>
            <a:ext cx="4798826" cy="517451"/>
          </a:xfrm>
          <a:prstGeom prst="rect">
            <a:avLst/>
          </a:prstGeom>
          <a:noFill/>
          <a:ln/>
          <a:effectLst/>
        </p:spPr>
      </p:pic>
      <p:grpSp>
        <p:nvGrpSpPr>
          <p:cNvPr id="7" name="Group 321"/>
          <p:cNvGrpSpPr>
            <a:grpSpLocks/>
          </p:cNvGrpSpPr>
          <p:nvPr/>
        </p:nvGrpSpPr>
        <p:grpSpPr bwMode="auto">
          <a:xfrm>
            <a:off x="2408535" y="4834828"/>
            <a:ext cx="3276600" cy="0"/>
            <a:chOff x="2497137" y="4419600"/>
            <a:chExt cx="3276600" cy="0"/>
          </a:xfrm>
        </p:grpSpPr>
        <p:sp>
          <p:nvSpPr>
            <p:cNvPr id="60" name="Line 322"/>
            <p:cNvSpPr>
              <a:spLocks noChangeShapeType="1"/>
            </p:cNvSpPr>
            <p:nvPr/>
          </p:nvSpPr>
          <p:spPr bwMode="auto">
            <a:xfrm>
              <a:off x="2686" y="2870"/>
              <a:ext cx="1056" cy="0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61" name="Line 323"/>
            <p:cNvSpPr>
              <a:spLocks noChangeShapeType="1"/>
            </p:cNvSpPr>
            <p:nvPr/>
          </p:nvSpPr>
          <p:spPr bwMode="auto">
            <a:xfrm>
              <a:off x="3742" y="2870"/>
              <a:ext cx="1008" cy="0"/>
            </a:xfrm>
            <a:prstGeom prst="line">
              <a:avLst/>
            </a:prstGeom>
            <a:noFill/>
            <a:ln w="25400">
              <a:solidFill>
                <a:srgbClr val="008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pic>
        <p:nvPicPr>
          <p:cNvPr id="72" name="Picture 71" descr="txp_fig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7" cstate="print"/>
          <a:srcRect l="33996" r="35407" b="53149"/>
          <a:stretch>
            <a:fillRect/>
          </a:stretch>
        </p:blipFill>
        <p:spPr bwMode="auto">
          <a:xfrm>
            <a:off x="1587798" y="3158429"/>
            <a:ext cx="1371600" cy="304800"/>
          </a:xfrm>
          <a:prstGeom prst="rect">
            <a:avLst/>
          </a:prstGeom>
          <a:noFill/>
          <a:ln/>
          <a:effectLst/>
        </p:spPr>
      </p:pic>
      <p:pic>
        <p:nvPicPr>
          <p:cNvPr id="73" name="Picture 72" descr="txp_fig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7" cstate="print"/>
          <a:srcRect l="33996" r="35407" b="53149"/>
          <a:stretch>
            <a:fillRect/>
          </a:stretch>
        </p:blipFill>
        <p:spPr bwMode="auto">
          <a:xfrm>
            <a:off x="5058838" y="3234628"/>
            <a:ext cx="1371600" cy="304800"/>
          </a:xfrm>
          <a:prstGeom prst="rect">
            <a:avLst/>
          </a:prstGeom>
          <a:noFill/>
          <a:ln/>
          <a:effectLst/>
        </p:spPr>
      </p:pic>
      <p:sp>
        <p:nvSpPr>
          <p:cNvPr id="74" name="Rectangle 73"/>
          <p:cNvSpPr/>
          <p:nvPr/>
        </p:nvSpPr>
        <p:spPr bwMode="auto">
          <a:xfrm>
            <a:off x="5854998" y="3269132"/>
            <a:ext cx="152400" cy="228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5" tIns="45713" rIns="91425" bIns="45713" rtlCol="0" anchor="ctr"/>
          <a:lstStyle/>
          <a:p>
            <a:pPr algn="ctr"/>
            <a:endParaRPr lang="en-US"/>
          </a:p>
        </p:txBody>
      </p:sp>
      <p:sp>
        <p:nvSpPr>
          <p:cNvPr id="75" name="Oval 319"/>
          <p:cNvSpPr>
            <a:spLocks noChangeArrowheads="1"/>
          </p:cNvSpPr>
          <p:nvPr/>
        </p:nvSpPr>
        <p:spPr bwMode="auto">
          <a:xfrm>
            <a:off x="5924800" y="3355844"/>
            <a:ext cx="76200" cy="76200"/>
          </a:xfrm>
          <a:prstGeom prst="ellipse">
            <a:avLst/>
          </a:prstGeom>
          <a:solidFill>
            <a:srgbClr val="339966"/>
          </a:solidFill>
          <a:ln w="9525">
            <a:noFill/>
            <a:round/>
            <a:headEnd/>
            <a:tailEnd/>
          </a:ln>
          <a:effectLst/>
        </p:spPr>
        <p:txBody>
          <a:bodyPr wrap="none" lIns="91425" tIns="45713" rIns="91425" bIns="45713" anchor="ctr"/>
          <a:lstStyle/>
          <a:p>
            <a:endParaRPr lang="en-US"/>
          </a:p>
        </p:txBody>
      </p:sp>
      <p:sp>
        <p:nvSpPr>
          <p:cNvPr id="76" name="Rectangle 75"/>
          <p:cNvSpPr/>
          <p:nvPr/>
        </p:nvSpPr>
        <p:spPr bwMode="auto">
          <a:xfrm>
            <a:off x="2425998" y="3208751"/>
            <a:ext cx="152400" cy="228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5" tIns="45713" rIns="91425" bIns="45713" rtlCol="0" anchor="ctr"/>
          <a:lstStyle/>
          <a:p>
            <a:pPr algn="ctr"/>
            <a:endParaRPr lang="en-US"/>
          </a:p>
        </p:txBody>
      </p:sp>
      <p:sp>
        <p:nvSpPr>
          <p:cNvPr id="77" name="Oval 314"/>
          <p:cNvSpPr>
            <a:spLocks noChangeArrowheads="1"/>
          </p:cNvSpPr>
          <p:nvPr/>
        </p:nvSpPr>
        <p:spPr bwMode="auto">
          <a:xfrm>
            <a:off x="2450442" y="3284951"/>
            <a:ext cx="76200" cy="76200"/>
          </a:xfrm>
          <a:prstGeom prst="ellipse">
            <a:avLst/>
          </a:prstGeom>
          <a:solidFill>
            <a:srgbClr val="FF0000"/>
          </a:solidFill>
          <a:ln w="9525">
            <a:noFill/>
            <a:round/>
            <a:headEnd/>
            <a:tailEnd/>
          </a:ln>
          <a:effectLst/>
        </p:spPr>
        <p:txBody>
          <a:bodyPr wrap="none" lIns="91425" tIns="45713" rIns="91425" bIns="45713" anchor="ctr"/>
          <a:lstStyle/>
          <a:p>
            <a:endParaRPr lang="en-US"/>
          </a:p>
        </p:txBody>
      </p:sp>
      <p:grpSp>
        <p:nvGrpSpPr>
          <p:cNvPr id="58" name="Group 57"/>
          <p:cNvGrpSpPr/>
          <p:nvPr/>
        </p:nvGrpSpPr>
        <p:grpSpPr>
          <a:xfrm>
            <a:off x="1915890" y="3474113"/>
            <a:ext cx="3744643" cy="1555088"/>
            <a:chOff x="2667000" y="7010400"/>
            <a:chExt cx="3744643" cy="1555088"/>
          </a:xfrm>
        </p:grpSpPr>
        <p:grpSp>
          <p:nvGrpSpPr>
            <p:cNvPr id="53" name="Group 52"/>
            <p:cNvGrpSpPr/>
            <p:nvPr/>
          </p:nvGrpSpPr>
          <p:grpSpPr>
            <a:xfrm>
              <a:off x="3603172" y="7836932"/>
              <a:ext cx="2373086" cy="533400"/>
              <a:chOff x="2841172" y="3886200"/>
              <a:chExt cx="2373086" cy="533400"/>
            </a:xfrm>
          </p:grpSpPr>
          <p:sp>
            <p:nvSpPr>
              <p:cNvPr id="52" name="Isosceles Triangle 51"/>
              <p:cNvSpPr/>
              <p:nvPr/>
            </p:nvSpPr>
            <p:spPr>
              <a:xfrm flipH="1">
                <a:off x="4093030" y="4267200"/>
                <a:ext cx="1121228" cy="141514"/>
              </a:xfrm>
              <a:prstGeom prst="triangle">
                <a:avLst>
                  <a:gd name="adj" fmla="val 86075"/>
                </a:avLst>
              </a:prstGeom>
              <a:blipFill>
                <a:blip r:embed="rId8" cstate="print"/>
                <a:tile tx="0" ty="0" sx="100000" sy="100000" flip="none" algn="tl"/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1" name="Isosceles Triangle 50"/>
              <p:cNvSpPr/>
              <p:nvPr/>
            </p:nvSpPr>
            <p:spPr>
              <a:xfrm>
                <a:off x="2841172" y="4267200"/>
                <a:ext cx="1121228" cy="141514"/>
              </a:xfrm>
              <a:prstGeom prst="triangle">
                <a:avLst>
                  <a:gd name="adj" fmla="val 86075"/>
                </a:avLst>
              </a:prstGeom>
              <a:blipFill>
                <a:blip r:embed="rId8" cstate="print"/>
                <a:tile tx="0" ty="0" sx="100000" sy="100000" flip="none" algn="tl"/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9" name="Isosceles Triangle 48"/>
              <p:cNvSpPr/>
              <p:nvPr/>
            </p:nvSpPr>
            <p:spPr>
              <a:xfrm>
                <a:off x="3646714" y="3886200"/>
                <a:ext cx="935420" cy="533400"/>
              </a:xfrm>
              <a:prstGeom prst="triangle">
                <a:avLst/>
              </a:prstGeom>
              <a:blipFill>
                <a:blip r:embed="rId8" cstate="print"/>
                <a:tile tx="0" ty="0" sx="100000" sy="100000" flip="none" algn="tl"/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42" name="Group 41"/>
            <p:cNvGrpSpPr/>
            <p:nvPr/>
          </p:nvGrpSpPr>
          <p:grpSpPr>
            <a:xfrm>
              <a:off x="2667000" y="7010400"/>
              <a:ext cx="3744643" cy="1555088"/>
              <a:chOff x="1905000" y="3059668"/>
              <a:chExt cx="3744643" cy="1555088"/>
            </a:xfrm>
          </p:grpSpPr>
          <p:sp>
            <p:nvSpPr>
              <p:cNvPr id="37" name="Freeform 311"/>
              <p:cNvSpPr>
                <a:spLocks/>
              </p:cNvSpPr>
              <p:nvPr/>
            </p:nvSpPr>
            <p:spPr bwMode="auto">
              <a:xfrm>
                <a:off x="2427464" y="3200400"/>
                <a:ext cx="3222179" cy="1219199"/>
              </a:xfrm>
              <a:custGeom>
                <a:avLst/>
                <a:gdLst>
                  <a:gd name="connsiteX0" fmla="*/ 0 w 10000"/>
                  <a:gd name="connsiteY0" fmla="*/ 9463 h 9635"/>
                  <a:gd name="connsiteX1" fmla="*/ 2434 w 10000"/>
                  <a:gd name="connsiteY1" fmla="*/ 4864 h 9635"/>
                  <a:gd name="connsiteX2" fmla="*/ 3677 w 10000"/>
                  <a:gd name="connsiteY2" fmla="*/ 1080 h 9635"/>
                  <a:gd name="connsiteX3" fmla="*/ 5740 w 10000"/>
                  <a:gd name="connsiteY3" fmla="*/ 1149 h 9635"/>
                  <a:gd name="connsiteX4" fmla="*/ 8132 w 10000"/>
                  <a:gd name="connsiteY4" fmla="*/ 7972 h 9635"/>
                  <a:gd name="connsiteX5" fmla="*/ 10000 w 10000"/>
                  <a:gd name="connsiteY5" fmla="*/ 9635 h 9635"/>
                  <a:gd name="connsiteX0" fmla="*/ 0 w 10000"/>
                  <a:gd name="connsiteY0" fmla="*/ 9238 h 9417"/>
                  <a:gd name="connsiteX1" fmla="*/ 2434 w 10000"/>
                  <a:gd name="connsiteY1" fmla="*/ 4465 h 9417"/>
                  <a:gd name="connsiteX2" fmla="*/ 3677 w 10000"/>
                  <a:gd name="connsiteY2" fmla="*/ 538 h 9417"/>
                  <a:gd name="connsiteX3" fmla="*/ 8132 w 10000"/>
                  <a:gd name="connsiteY3" fmla="*/ 7691 h 9417"/>
                  <a:gd name="connsiteX4" fmla="*/ 10000 w 10000"/>
                  <a:gd name="connsiteY4" fmla="*/ 9417 h 9417"/>
                  <a:gd name="connsiteX0" fmla="*/ 0 w 10000"/>
                  <a:gd name="connsiteY0" fmla="*/ 10115 h 10305"/>
                  <a:gd name="connsiteX1" fmla="*/ 2434 w 10000"/>
                  <a:gd name="connsiteY1" fmla="*/ 5046 h 10305"/>
                  <a:gd name="connsiteX2" fmla="*/ 3677 w 10000"/>
                  <a:gd name="connsiteY2" fmla="*/ 876 h 10305"/>
                  <a:gd name="connsiteX3" fmla="*/ 10000 w 10000"/>
                  <a:gd name="connsiteY3" fmla="*/ 10305 h 10305"/>
                  <a:gd name="connsiteX0" fmla="*/ 0 w 10000"/>
                  <a:gd name="connsiteY0" fmla="*/ 8521 h 8711"/>
                  <a:gd name="connsiteX1" fmla="*/ 2434 w 10000"/>
                  <a:gd name="connsiteY1" fmla="*/ 3452 h 8711"/>
                  <a:gd name="connsiteX2" fmla="*/ 4783 w 10000"/>
                  <a:gd name="connsiteY2" fmla="*/ 876 h 8711"/>
                  <a:gd name="connsiteX3" fmla="*/ 10000 w 10000"/>
                  <a:gd name="connsiteY3" fmla="*/ 8711 h 8711"/>
                  <a:gd name="connsiteX0" fmla="*/ 0 w 9652"/>
                  <a:gd name="connsiteY0" fmla="*/ 11031 h 11031"/>
                  <a:gd name="connsiteX1" fmla="*/ 2434 w 9652"/>
                  <a:gd name="connsiteY1" fmla="*/ 5212 h 11031"/>
                  <a:gd name="connsiteX2" fmla="*/ 4783 w 9652"/>
                  <a:gd name="connsiteY2" fmla="*/ 2255 h 11031"/>
                  <a:gd name="connsiteX3" fmla="*/ 9652 w 9652"/>
                  <a:gd name="connsiteY3" fmla="*/ 2255 h 11031"/>
                  <a:gd name="connsiteX0" fmla="*/ 0 w 10000"/>
                  <a:gd name="connsiteY0" fmla="*/ 10000 h 10000"/>
                  <a:gd name="connsiteX1" fmla="*/ 2522 w 10000"/>
                  <a:gd name="connsiteY1" fmla="*/ 4725 h 10000"/>
                  <a:gd name="connsiteX2" fmla="*/ 4955 w 10000"/>
                  <a:gd name="connsiteY2" fmla="*/ 2044 h 10000"/>
                  <a:gd name="connsiteX3" fmla="*/ 10000 w 10000"/>
                  <a:gd name="connsiteY3" fmla="*/ 2044 h 10000"/>
                  <a:gd name="connsiteX0" fmla="*/ 0 w 10000"/>
                  <a:gd name="connsiteY0" fmla="*/ 10000 h 10000"/>
                  <a:gd name="connsiteX1" fmla="*/ 2522 w 10000"/>
                  <a:gd name="connsiteY1" fmla="*/ 4725 h 10000"/>
                  <a:gd name="connsiteX2" fmla="*/ 4955 w 10000"/>
                  <a:gd name="connsiteY2" fmla="*/ 2044 h 10000"/>
                  <a:gd name="connsiteX3" fmla="*/ 10000 w 10000"/>
                  <a:gd name="connsiteY3" fmla="*/ 2044 h 10000"/>
                  <a:gd name="connsiteX0" fmla="*/ 0 w 10000"/>
                  <a:gd name="connsiteY0" fmla="*/ 10000 h 10000"/>
                  <a:gd name="connsiteX1" fmla="*/ 2522 w 10000"/>
                  <a:gd name="connsiteY1" fmla="*/ 4725 h 10000"/>
                  <a:gd name="connsiteX2" fmla="*/ 4955 w 10000"/>
                  <a:gd name="connsiteY2" fmla="*/ 2044 h 10000"/>
                  <a:gd name="connsiteX3" fmla="*/ 10000 w 10000"/>
                  <a:gd name="connsiteY3" fmla="*/ 2044 h 10000"/>
                  <a:gd name="connsiteX0" fmla="*/ 0 w 10000"/>
                  <a:gd name="connsiteY0" fmla="*/ 8403 h 8403"/>
                  <a:gd name="connsiteX1" fmla="*/ 2522 w 10000"/>
                  <a:gd name="connsiteY1" fmla="*/ 3128 h 8403"/>
                  <a:gd name="connsiteX2" fmla="*/ 4955 w 10000"/>
                  <a:gd name="connsiteY2" fmla="*/ 447 h 8403"/>
                  <a:gd name="connsiteX3" fmla="*/ 8319 w 10000"/>
                  <a:gd name="connsiteY3" fmla="*/ 447 h 8403"/>
                  <a:gd name="connsiteX4" fmla="*/ 10000 w 10000"/>
                  <a:gd name="connsiteY4" fmla="*/ 447 h 8403"/>
                  <a:gd name="connsiteX0" fmla="*/ 0 w 10000"/>
                  <a:gd name="connsiteY0" fmla="*/ 10000 h 10000"/>
                  <a:gd name="connsiteX1" fmla="*/ 2522 w 10000"/>
                  <a:gd name="connsiteY1" fmla="*/ 3722 h 10000"/>
                  <a:gd name="connsiteX2" fmla="*/ 4955 w 10000"/>
                  <a:gd name="connsiteY2" fmla="*/ 532 h 10000"/>
                  <a:gd name="connsiteX3" fmla="*/ 8319 w 10000"/>
                  <a:gd name="connsiteY3" fmla="*/ 532 h 10000"/>
                  <a:gd name="connsiteX4" fmla="*/ 10000 w 10000"/>
                  <a:gd name="connsiteY4" fmla="*/ 532 h 10000"/>
                  <a:gd name="connsiteX0" fmla="*/ 0 w 10000"/>
                  <a:gd name="connsiteY0" fmla="*/ 10000 h 10000"/>
                  <a:gd name="connsiteX1" fmla="*/ 2522 w 10000"/>
                  <a:gd name="connsiteY1" fmla="*/ 3722 h 10000"/>
                  <a:gd name="connsiteX2" fmla="*/ 4955 w 10000"/>
                  <a:gd name="connsiteY2" fmla="*/ 532 h 10000"/>
                  <a:gd name="connsiteX3" fmla="*/ 8319 w 10000"/>
                  <a:gd name="connsiteY3" fmla="*/ 532 h 10000"/>
                  <a:gd name="connsiteX4" fmla="*/ 10000 w 10000"/>
                  <a:gd name="connsiteY4" fmla="*/ 532 h 10000"/>
                  <a:gd name="connsiteX0" fmla="*/ 0 w 10000"/>
                  <a:gd name="connsiteY0" fmla="*/ 10000 h 10000"/>
                  <a:gd name="connsiteX1" fmla="*/ 2522 w 10000"/>
                  <a:gd name="connsiteY1" fmla="*/ 3722 h 10000"/>
                  <a:gd name="connsiteX2" fmla="*/ 4955 w 10000"/>
                  <a:gd name="connsiteY2" fmla="*/ 532 h 10000"/>
                  <a:gd name="connsiteX3" fmla="*/ 8319 w 10000"/>
                  <a:gd name="connsiteY3" fmla="*/ 532 h 10000"/>
                  <a:gd name="connsiteX4" fmla="*/ 10000 w 10000"/>
                  <a:gd name="connsiteY4" fmla="*/ 532 h 10000"/>
                  <a:gd name="connsiteX0" fmla="*/ 0 w 10000"/>
                  <a:gd name="connsiteY0" fmla="*/ 10000 h 10000"/>
                  <a:gd name="connsiteX1" fmla="*/ 2522 w 10000"/>
                  <a:gd name="connsiteY1" fmla="*/ 3722 h 10000"/>
                  <a:gd name="connsiteX2" fmla="*/ 4955 w 10000"/>
                  <a:gd name="connsiteY2" fmla="*/ 532 h 10000"/>
                  <a:gd name="connsiteX3" fmla="*/ 8319 w 10000"/>
                  <a:gd name="connsiteY3" fmla="*/ 532 h 10000"/>
                  <a:gd name="connsiteX4" fmla="*/ 10000 w 10000"/>
                  <a:gd name="connsiteY4" fmla="*/ 532 h 10000"/>
                  <a:gd name="connsiteX0" fmla="*/ 0 w 10000"/>
                  <a:gd name="connsiteY0" fmla="*/ 10000 h 10000"/>
                  <a:gd name="connsiteX1" fmla="*/ 2522 w 10000"/>
                  <a:gd name="connsiteY1" fmla="*/ 3722 h 10000"/>
                  <a:gd name="connsiteX2" fmla="*/ 4955 w 10000"/>
                  <a:gd name="connsiteY2" fmla="*/ 532 h 10000"/>
                  <a:gd name="connsiteX3" fmla="*/ 10000 w 10000"/>
                  <a:gd name="connsiteY3" fmla="*/ 532 h 10000"/>
                  <a:gd name="connsiteX0" fmla="*/ 629 w 10629"/>
                  <a:gd name="connsiteY0" fmla="*/ 10000 h 11130"/>
                  <a:gd name="connsiteX1" fmla="*/ 420 w 10629"/>
                  <a:gd name="connsiteY1" fmla="*/ 10084 h 11130"/>
                  <a:gd name="connsiteX2" fmla="*/ 3151 w 10629"/>
                  <a:gd name="connsiteY2" fmla="*/ 3722 h 11130"/>
                  <a:gd name="connsiteX3" fmla="*/ 5584 w 10629"/>
                  <a:gd name="connsiteY3" fmla="*/ 532 h 11130"/>
                  <a:gd name="connsiteX4" fmla="*/ 10629 w 10629"/>
                  <a:gd name="connsiteY4" fmla="*/ 532 h 11130"/>
                  <a:gd name="connsiteX0" fmla="*/ 209 w 10209"/>
                  <a:gd name="connsiteY0" fmla="*/ 10000 h 10604"/>
                  <a:gd name="connsiteX1" fmla="*/ 420 w 10209"/>
                  <a:gd name="connsiteY1" fmla="*/ 9558 h 10604"/>
                  <a:gd name="connsiteX2" fmla="*/ 2731 w 10209"/>
                  <a:gd name="connsiteY2" fmla="*/ 3722 h 10604"/>
                  <a:gd name="connsiteX3" fmla="*/ 5164 w 10209"/>
                  <a:gd name="connsiteY3" fmla="*/ 532 h 10604"/>
                  <a:gd name="connsiteX4" fmla="*/ 10209 w 10209"/>
                  <a:gd name="connsiteY4" fmla="*/ 532 h 10604"/>
                  <a:gd name="connsiteX0" fmla="*/ 1110 w 11110"/>
                  <a:gd name="connsiteY0" fmla="*/ 10000 h 11549"/>
                  <a:gd name="connsiteX1" fmla="*/ 1321 w 11110"/>
                  <a:gd name="connsiteY1" fmla="*/ 9558 h 11549"/>
                  <a:gd name="connsiteX2" fmla="*/ 3632 w 11110"/>
                  <a:gd name="connsiteY2" fmla="*/ 3722 h 11549"/>
                  <a:gd name="connsiteX3" fmla="*/ 6065 w 11110"/>
                  <a:gd name="connsiteY3" fmla="*/ 532 h 11549"/>
                  <a:gd name="connsiteX4" fmla="*/ 11110 w 11110"/>
                  <a:gd name="connsiteY4" fmla="*/ 532 h 11549"/>
                  <a:gd name="connsiteX0" fmla="*/ 1950 w 11950"/>
                  <a:gd name="connsiteY0" fmla="*/ 10000 h 11549"/>
                  <a:gd name="connsiteX1" fmla="*/ 1321 w 11950"/>
                  <a:gd name="connsiteY1" fmla="*/ 9558 h 11549"/>
                  <a:gd name="connsiteX2" fmla="*/ 4472 w 11950"/>
                  <a:gd name="connsiteY2" fmla="*/ 3722 h 11549"/>
                  <a:gd name="connsiteX3" fmla="*/ 6905 w 11950"/>
                  <a:gd name="connsiteY3" fmla="*/ 532 h 11549"/>
                  <a:gd name="connsiteX4" fmla="*/ 11950 w 11950"/>
                  <a:gd name="connsiteY4" fmla="*/ 532 h 11549"/>
                  <a:gd name="connsiteX0" fmla="*/ 35 w 13607"/>
                  <a:gd name="connsiteY0" fmla="*/ 11029 h 11549"/>
                  <a:gd name="connsiteX1" fmla="*/ 2978 w 13607"/>
                  <a:gd name="connsiteY1" fmla="*/ 9558 h 11549"/>
                  <a:gd name="connsiteX2" fmla="*/ 6129 w 13607"/>
                  <a:gd name="connsiteY2" fmla="*/ 3722 h 11549"/>
                  <a:gd name="connsiteX3" fmla="*/ 8562 w 13607"/>
                  <a:gd name="connsiteY3" fmla="*/ 532 h 11549"/>
                  <a:gd name="connsiteX4" fmla="*/ 13607 w 13607"/>
                  <a:gd name="connsiteY4" fmla="*/ 532 h 11549"/>
                  <a:gd name="connsiteX0" fmla="*/ 35 w 13607"/>
                  <a:gd name="connsiteY0" fmla="*/ 11029 h 11549"/>
                  <a:gd name="connsiteX1" fmla="*/ 3398 w 13607"/>
                  <a:gd name="connsiteY1" fmla="*/ 9558 h 11549"/>
                  <a:gd name="connsiteX2" fmla="*/ 6129 w 13607"/>
                  <a:gd name="connsiteY2" fmla="*/ 3722 h 11549"/>
                  <a:gd name="connsiteX3" fmla="*/ 8562 w 13607"/>
                  <a:gd name="connsiteY3" fmla="*/ 532 h 11549"/>
                  <a:gd name="connsiteX4" fmla="*/ 13607 w 13607"/>
                  <a:gd name="connsiteY4" fmla="*/ 532 h 11549"/>
                  <a:gd name="connsiteX0" fmla="*/ 35 w 13607"/>
                  <a:gd name="connsiteY0" fmla="*/ 11029 h 11043"/>
                  <a:gd name="connsiteX1" fmla="*/ 3398 w 13607"/>
                  <a:gd name="connsiteY1" fmla="*/ 9558 h 11043"/>
                  <a:gd name="connsiteX2" fmla="*/ 6129 w 13607"/>
                  <a:gd name="connsiteY2" fmla="*/ 3722 h 11043"/>
                  <a:gd name="connsiteX3" fmla="*/ 8562 w 13607"/>
                  <a:gd name="connsiteY3" fmla="*/ 532 h 11043"/>
                  <a:gd name="connsiteX4" fmla="*/ 13607 w 13607"/>
                  <a:gd name="connsiteY4" fmla="*/ 532 h 11043"/>
                  <a:gd name="connsiteX0" fmla="*/ 35 w 13607"/>
                  <a:gd name="connsiteY0" fmla="*/ 11029 h 11043"/>
                  <a:gd name="connsiteX1" fmla="*/ 3398 w 13607"/>
                  <a:gd name="connsiteY1" fmla="*/ 9558 h 11043"/>
                  <a:gd name="connsiteX2" fmla="*/ 6129 w 13607"/>
                  <a:gd name="connsiteY2" fmla="*/ 3722 h 11043"/>
                  <a:gd name="connsiteX3" fmla="*/ 8562 w 13607"/>
                  <a:gd name="connsiteY3" fmla="*/ 532 h 11043"/>
                  <a:gd name="connsiteX4" fmla="*/ 13607 w 13607"/>
                  <a:gd name="connsiteY4" fmla="*/ 532 h 11043"/>
                  <a:gd name="connsiteX0" fmla="*/ 35 w 13607"/>
                  <a:gd name="connsiteY0" fmla="*/ 11029 h 11043"/>
                  <a:gd name="connsiteX1" fmla="*/ 3218 w 13607"/>
                  <a:gd name="connsiteY1" fmla="*/ 9348 h 11043"/>
                  <a:gd name="connsiteX2" fmla="*/ 6129 w 13607"/>
                  <a:gd name="connsiteY2" fmla="*/ 3722 h 11043"/>
                  <a:gd name="connsiteX3" fmla="*/ 8562 w 13607"/>
                  <a:gd name="connsiteY3" fmla="*/ 532 h 11043"/>
                  <a:gd name="connsiteX4" fmla="*/ 13607 w 13607"/>
                  <a:gd name="connsiteY4" fmla="*/ 532 h 11043"/>
                  <a:gd name="connsiteX0" fmla="*/ 35 w 13607"/>
                  <a:gd name="connsiteY0" fmla="*/ 11029 h 11043"/>
                  <a:gd name="connsiteX1" fmla="*/ 3638 w 13607"/>
                  <a:gd name="connsiteY1" fmla="*/ 9348 h 11043"/>
                  <a:gd name="connsiteX2" fmla="*/ 6129 w 13607"/>
                  <a:gd name="connsiteY2" fmla="*/ 3722 h 11043"/>
                  <a:gd name="connsiteX3" fmla="*/ 8562 w 13607"/>
                  <a:gd name="connsiteY3" fmla="*/ 532 h 11043"/>
                  <a:gd name="connsiteX4" fmla="*/ 13607 w 13607"/>
                  <a:gd name="connsiteY4" fmla="*/ 532 h 11043"/>
                  <a:gd name="connsiteX0" fmla="*/ 0 w 13572"/>
                  <a:gd name="connsiteY0" fmla="*/ 11029 h 11099"/>
                  <a:gd name="connsiteX1" fmla="*/ 2342 w 13572"/>
                  <a:gd name="connsiteY1" fmla="*/ 10819 h 11099"/>
                  <a:gd name="connsiteX2" fmla="*/ 3603 w 13572"/>
                  <a:gd name="connsiteY2" fmla="*/ 9348 h 11099"/>
                  <a:gd name="connsiteX3" fmla="*/ 6094 w 13572"/>
                  <a:gd name="connsiteY3" fmla="*/ 3722 h 11099"/>
                  <a:gd name="connsiteX4" fmla="*/ 8527 w 13572"/>
                  <a:gd name="connsiteY4" fmla="*/ 532 h 11099"/>
                  <a:gd name="connsiteX5" fmla="*/ 13572 w 13572"/>
                  <a:gd name="connsiteY5" fmla="*/ 532 h 11099"/>
                  <a:gd name="connsiteX0" fmla="*/ 0 w 17776"/>
                  <a:gd name="connsiteY0" fmla="*/ 11554 h 11554"/>
                  <a:gd name="connsiteX1" fmla="*/ 6546 w 17776"/>
                  <a:gd name="connsiteY1" fmla="*/ 10819 h 11554"/>
                  <a:gd name="connsiteX2" fmla="*/ 7807 w 17776"/>
                  <a:gd name="connsiteY2" fmla="*/ 9348 h 11554"/>
                  <a:gd name="connsiteX3" fmla="*/ 10298 w 17776"/>
                  <a:gd name="connsiteY3" fmla="*/ 3722 h 11554"/>
                  <a:gd name="connsiteX4" fmla="*/ 12731 w 17776"/>
                  <a:gd name="connsiteY4" fmla="*/ 532 h 11554"/>
                  <a:gd name="connsiteX5" fmla="*/ 17776 w 17776"/>
                  <a:gd name="connsiteY5" fmla="*/ 532 h 11554"/>
                  <a:gd name="connsiteX0" fmla="*/ 0 w 17776"/>
                  <a:gd name="connsiteY0" fmla="*/ 11554 h 11554"/>
                  <a:gd name="connsiteX1" fmla="*/ 5045 w 17776"/>
                  <a:gd name="connsiteY1" fmla="*/ 10819 h 11554"/>
                  <a:gd name="connsiteX2" fmla="*/ 7807 w 17776"/>
                  <a:gd name="connsiteY2" fmla="*/ 9348 h 11554"/>
                  <a:gd name="connsiteX3" fmla="*/ 10298 w 17776"/>
                  <a:gd name="connsiteY3" fmla="*/ 3722 h 11554"/>
                  <a:gd name="connsiteX4" fmla="*/ 12731 w 17776"/>
                  <a:gd name="connsiteY4" fmla="*/ 532 h 11554"/>
                  <a:gd name="connsiteX5" fmla="*/ 17776 w 17776"/>
                  <a:gd name="connsiteY5" fmla="*/ 532 h 115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7776" h="11554">
                    <a:moveTo>
                      <a:pt x="0" y="11554"/>
                    </a:moveTo>
                    <a:cubicBezTo>
                      <a:pt x="350" y="11449"/>
                      <a:pt x="3744" y="11187"/>
                      <a:pt x="5045" y="10819"/>
                    </a:cubicBezTo>
                    <a:cubicBezTo>
                      <a:pt x="6346" y="10451"/>
                      <a:pt x="6932" y="10531"/>
                      <a:pt x="7807" y="9348"/>
                    </a:cubicBezTo>
                    <a:cubicBezTo>
                      <a:pt x="8683" y="8165"/>
                      <a:pt x="9477" y="5191"/>
                      <a:pt x="10298" y="3722"/>
                    </a:cubicBezTo>
                    <a:cubicBezTo>
                      <a:pt x="11119" y="2253"/>
                      <a:pt x="11485" y="1064"/>
                      <a:pt x="12731" y="532"/>
                    </a:cubicBezTo>
                    <a:cubicBezTo>
                      <a:pt x="13977" y="0"/>
                      <a:pt x="16725" y="532"/>
                      <a:pt x="17776" y="532"/>
                    </a:cubicBezTo>
                  </a:path>
                </a:pathLst>
              </a:custGeom>
              <a:noFill/>
              <a:ln w="19050" cap="flat">
                <a:solidFill>
                  <a:srgbClr val="00B050"/>
                </a:solidFill>
                <a:prstDash val="solid"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8" name="TextBox 37"/>
              <p:cNvSpPr txBox="1"/>
              <p:nvPr/>
            </p:nvSpPr>
            <p:spPr>
              <a:xfrm>
                <a:off x="2057400" y="4245424"/>
                <a:ext cx="301660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dirty="0" smtClean="0"/>
                  <a:t>0</a:t>
                </a:r>
                <a:endParaRPr lang="en-US" dirty="0"/>
              </a:p>
            </p:txBody>
          </p:sp>
          <p:sp>
            <p:nvSpPr>
              <p:cNvPr id="40" name="TextBox 39"/>
              <p:cNvSpPr txBox="1"/>
              <p:nvPr/>
            </p:nvSpPr>
            <p:spPr>
              <a:xfrm>
                <a:off x="1905000" y="3701141"/>
                <a:ext cx="47692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dirty="0" smtClean="0"/>
                  <a:t>0.5</a:t>
                </a:r>
                <a:endParaRPr lang="en-US" dirty="0"/>
              </a:p>
            </p:txBody>
          </p:sp>
          <p:sp>
            <p:nvSpPr>
              <p:cNvPr id="41" name="TextBox 40"/>
              <p:cNvSpPr txBox="1"/>
              <p:nvPr/>
            </p:nvSpPr>
            <p:spPr>
              <a:xfrm>
                <a:off x="2060514" y="3059668"/>
                <a:ext cx="301660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dirty="0" smtClean="0"/>
                  <a:t>1</a:t>
                </a:r>
                <a:endParaRPr lang="en-US" dirty="0"/>
              </a:p>
            </p:txBody>
          </p:sp>
          <p:cxnSp>
            <p:nvCxnSpPr>
              <p:cNvPr id="43" name="Straight Connector 42"/>
              <p:cNvCxnSpPr>
                <a:stCxn id="40" idx="3"/>
              </p:cNvCxnSpPr>
              <p:nvPr/>
            </p:nvCxnSpPr>
            <p:spPr>
              <a:xfrm>
                <a:off x="2381926" y="3885807"/>
                <a:ext cx="1732875" cy="394"/>
              </a:xfrm>
              <a:prstGeom prst="line">
                <a:avLst/>
              </a:prstGeom>
              <a:ln>
                <a:solidFill>
                  <a:schemeClr val="tx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5" name="Freeform 309"/>
              <p:cNvSpPr>
                <a:spLocks/>
              </p:cNvSpPr>
              <p:nvPr/>
            </p:nvSpPr>
            <p:spPr bwMode="auto">
              <a:xfrm>
                <a:off x="2438402" y="3200401"/>
                <a:ext cx="3200319" cy="1219229"/>
              </a:xfrm>
              <a:custGeom>
                <a:avLst/>
                <a:gdLst>
                  <a:gd name="connsiteX0" fmla="*/ 0 w 11088"/>
                  <a:gd name="connsiteY0" fmla="*/ 2466 h 9886"/>
                  <a:gd name="connsiteX1" fmla="*/ 2493 w 11088"/>
                  <a:gd name="connsiteY1" fmla="*/ 9044 h 9886"/>
                  <a:gd name="connsiteX2" fmla="*/ 3898 w 11088"/>
                  <a:gd name="connsiteY2" fmla="*/ 5553 h 9886"/>
                  <a:gd name="connsiteX3" fmla="*/ 4953 w 11088"/>
                  <a:gd name="connsiteY3" fmla="*/ 1114 h 9886"/>
                  <a:gd name="connsiteX4" fmla="*/ 6001 w 11088"/>
                  <a:gd name="connsiteY4" fmla="*/ 158 h 9886"/>
                  <a:gd name="connsiteX5" fmla="*/ 7056 w 11088"/>
                  <a:gd name="connsiteY5" fmla="*/ 2061 h 9886"/>
                  <a:gd name="connsiteX6" fmla="*/ 8850 w 11088"/>
                  <a:gd name="connsiteY6" fmla="*/ 6702 h 9886"/>
                  <a:gd name="connsiteX7" fmla="*/ 11088 w 11088"/>
                  <a:gd name="connsiteY7" fmla="*/ 9886 h 9886"/>
                  <a:gd name="connsiteX0" fmla="*/ 0 w 10000"/>
                  <a:gd name="connsiteY0" fmla="*/ 2494 h 10000"/>
                  <a:gd name="connsiteX1" fmla="*/ 2405 w 10000"/>
                  <a:gd name="connsiteY1" fmla="*/ 2069 h 10000"/>
                  <a:gd name="connsiteX2" fmla="*/ 3516 w 10000"/>
                  <a:gd name="connsiteY2" fmla="*/ 5617 h 10000"/>
                  <a:gd name="connsiteX3" fmla="*/ 4467 w 10000"/>
                  <a:gd name="connsiteY3" fmla="*/ 1127 h 10000"/>
                  <a:gd name="connsiteX4" fmla="*/ 5412 w 10000"/>
                  <a:gd name="connsiteY4" fmla="*/ 160 h 10000"/>
                  <a:gd name="connsiteX5" fmla="*/ 6364 w 10000"/>
                  <a:gd name="connsiteY5" fmla="*/ 2085 h 10000"/>
                  <a:gd name="connsiteX6" fmla="*/ 7982 w 10000"/>
                  <a:gd name="connsiteY6" fmla="*/ 6779 h 10000"/>
                  <a:gd name="connsiteX7" fmla="*/ 10000 w 10000"/>
                  <a:gd name="connsiteY7" fmla="*/ 10000 h 10000"/>
                  <a:gd name="connsiteX0" fmla="*/ 0 w 10000"/>
                  <a:gd name="connsiteY0" fmla="*/ 2494 h 10000"/>
                  <a:gd name="connsiteX1" fmla="*/ 3516 w 10000"/>
                  <a:gd name="connsiteY1" fmla="*/ 5617 h 10000"/>
                  <a:gd name="connsiteX2" fmla="*/ 4467 w 10000"/>
                  <a:gd name="connsiteY2" fmla="*/ 1127 h 10000"/>
                  <a:gd name="connsiteX3" fmla="*/ 5412 w 10000"/>
                  <a:gd name="connsiteY3" fmla="*/ 160 h 10000"/>
                  <a:gd name="connsiteX4" fmla="*/ 6364 w 10000"/>
                  <a:gd name="connsiteY4" fmla="*/ 2085 h 10000"/>
                  <a:gd name="connsiteX5" fmla="*/ 7982 w 10000"/>
                  <a:gd name="connsiteY5" fmla="*/ 6779 h 10000"/>
                  <a:gd name="connsiteX6" fmla="*/ 10000 w 10000"/>
                  <a:gd name="connsiteY6" fmla="*/ 10000 h 10000"/>
                  <a:gd name="connsiteX0" fmla="*/ 0 w 10000"/>
                  <a:gd name="connsiteY0" fmla="*/ 2494 h 10000"/>
                  <a:gd name="connsiteX1" fmla="*/ 3435 w 10000"/>
                  <a:gd name="connsiteY1" fmla="*/ 2495 h 10000"/>
                  <a:gd name="connsiteX2" fmla="*/ 4467 w 10000"/>
                  <a:gd name="connsiteY2" fmla="*/ 1127 h 10000"/>
                  <a:gd name="connsiteX3" fmla="*/ 5412 w 10000"/>
                  <a:gd name="connsiteY3" fmla="*/ 160 h 10000"/>
                  <a:gd name="connsiteX4" fmla="*/ 6364 w 10000"/>
                  <a:gd name="connsiteY4" fmla="*/ 2085 h 10000"/>
                  <a:gd name="connsiteX5" fmla="*/ 7982 w 10000"/>
                  <a:gd name="connsiteY5" fmla="*/ 6779 h 10000"/>
                  <a:gd name="connsiteX6" fmla="*/ 10000 w 10000"/>
                  <a:gd name="connsiteY6" fmla="*/ 10000 h 10000"/>
                  <a:gd name="connsiteX0" fmla="*/ 0 w 10000"/>
                  <a:gd name="connsiteY0" fmla="*/ 2494 h 10000"/>
                  <a:gd name="connsiteX1" fmla="*/ 3435 w 10000"/>
                  <a:gd name="connsiteY1" fmla="*/ 2495 h 10000"/>
                  <a:gd name="connsiteX2" fmla="*/ 4467 w 10000"/>
                  <a:gd name="connsiteY2" fmla="*/ 1127 h 10000"/>
                  <a:gd name="connsiteX3" fmla="*/ 5412 w 10000"/>
                  <a:gd name="connsiteY3" fmla="*/ 160 h 10000"/>
                  <a:gd name="connsiteX4" fmla="*/ 7982 w 10000"/>
                  <a:gd name="connsiteY4" fmla="*/ 6779 h 10000"/>
                  <a:gd name="connsiteX5" fmla="*/ 10000 w 10000"/>
                  <a:gd name="connsiteY5" fmla="*/ 10000 h 10000"/>
                  <a:gd name="connsiteX0" fmla="*/ 0 w 10000"/>
                  <a:gd name="connsiteY0" fmla="*/ 2281 h 9787"/>
                  <a:gd name="connsiteX1" fmla="*/ 3435 w 10000"/>
                  <a:gd name="connsiteY1" fmla="*/ 2282 h 9787"/>
                  <a:gd name="connsiteX2" fmla="*/ 4467 w 10000"/>
                  <a:gd name="connsiteY2" fmla="*/ 914 h 9787"/>
                  <a:gd name="connsiteX3" fmla="*/ 6184 w 10000"/>
                  <a:gd name="connsiteY3" fmla="*/ 2282 h 9787"/>
                  <a:gd name="connsiteX4" fmla="*/ 7982 w 10000"/>
                  <a:gd name="connsiteY4" fmla="*/ 6566 h 9787"/>
                  <a:gd name="connsiteX5" fmla="*/ 10000 w 10000"/>
                  <a:gd name="connsiteY5" fmla="*/ 9787 h 9787"/>
                  <a:gd name="connsiteX0" fmla="*/ 0 w 10000"/>
                  <a:gd name="connsiteY0" fmla="*/ 729 h 8398"/>
                  <a:gd name="connsiteX1" fmla="*/ 3435 w 10000"/>
                  <a:gd name="connsiteY1" fmla="*/ 730 h 8398"/>
                  <a:gd name="connsiteX2" fmla="*/ 6184 w 10000"/>
                  <a:gd name="connsiteY2" fmla="*/ 730 h 8398"/>
                  <a:gd name="connsiteX3" fmla="*/ 7982 w 10000"/>
                  <a:gd name="connsiteY3" fmla="*/ 5107 h 8398"/>
                  <a:gd name="connsiteX4" fmla="*/ 10000 w 10000"/>
                  <a:gd name="connsiteY4" fmla="*/ 8398 h 8398"/>
                  <a:gd name="connsiteX0" fmla="*/ 0 w 10000"/>
                  <a:gd name="connsiteY0" fmla="*/ 0 h 9132"/>
                  <a:gd name="connsiteX1" fmla="*/ 3435 w 10000"/>
                  <a:gd name="connsiteY1" fmla="*/ 1 h 9132"/>
                  <a:gd name="connsiteX2" fmla="*/ 6527 w 10000"/>
                  <a:gd name="connsiteY2" fmla="*/ 1555 h 9132"/>
                  <a:gd name="connsiteX3" fmla="*/ 7982 w 10000"/>
                  <a:gd name="connsiteY3" fmla="*/ 5213 h 9132"/>
                  <a:gd name="connsiteX4" fmla="*/ 10000 w 10000"/>
                  <a:gd name="connsiteY4" fmla="*/ 9132 h 9132"/>
                  <a:gd name="connsiteX0" fmla="*/ 0 w 10000"/>
                  <a:gd name="connsiteY0" fmla="*/ 0 h 10000"/>
                  <a:gd name="connsiteX1" fmla="*/ 3435 w 10000"/>
                  <a:gd name="connsiteY1" fmla="*/ 1 h 10000"/>
                  <a:gd name="connsiteX2" fmla="*/ 6527 w 10000"/>
                  <a:gd name="connsiteY2" fmla="*/ 1703 h 10000"/>
                  <a:gd name="connsiteX3" fmla="*/ 7982 w 10000"/>
                  <a:gd name="connsiteY3" fmla="*/ 5708 h 10000"/>
                  <a:gd name="connsiteX4" fmla="*/ 10000 w 10000"/>
                  <a:gd name="connsiteY4" fmla="*/ 10000 h 10000"/>
                  <a:gd name="connsiteX0" fmla="*/ 0 w 10000"/>
                  <a:gd name="connsiteY0" fmla="*/ 0 h 10000"/>
                  <a:gd name="connsiteX1" fmla="*/ 3435 w 10000"/>
                  <a:gd name="connsiteY1" fmla="*/ 1 h 10000"/>
                  <a:gd name="connsiteX2" fmla="*/ 6527 w 10000"/>
                  <a:gd name="connsiteY2" fmla="*/ 1703 h 10000"/>
                  <a:gd name="connsiteX3" fmla="*/ 7982 w 10000"/>
                  <a:gd name="connsiteY3" fmla="*/ 5708 h 10000"/>
                  <a:gd name="connsiteX4" fmla="*/ 10000 w 10000"/>
                  <a:gd name="connsiteY4" fmla="*/ 10000 h 10000"/>
                  <a:gd name="connsiteX0" fmla="*/ 0 w 10348"/>
                  <a:gd name="connsiteY0" fmla="*/ 0 h 10727"/>
                  <a:gd name="connsiteX1" fmla="*/ 3435 w 10348"/>
                  <a:gd name="connsiteY1" fmla="*/ 1 h 10727"/>
                  <a:gd name="connsiteX2" fmla="*/ 6527 w 10348"/>
                  <a:gd name="connsiteY2" fmla="*/ 1703 h 10727"/>
                  <a:gd name="connsiteX3" fmla="*/ 7982 w 10348"/>
                  <a:gd name="connsiteY3" fmla="*/ 5708 h 10727"/>
                  <a:gd name="connsiteX4" fmla="*/ 10000 w 10348"/>
                  <a:gd name="connsiteY4" fmla="*/ 10000 h 10727"/>
                  <a:gd name="connsiteX5" fmla="*/ 10068 w 10348"/>
                  <a:gd name="connsiteY5" fmla="*/ 10067 h 10727"/>
                  <a:gd name="connsiteX0" fmla="*/ 0 w 10609"/>
                  <a:gd name="connsiteY0" fmla="*/ 0 h 10897"/>
                  <a:gd name="connsiteX1" fmla="*/ 3435 w 10609"/>
                  <a:gd name="connsiteY1" fmla="*/ 1 h 10897"/>
                  <a:gd name="connsiteX2" fmla="*/ 6527 w 10609"/>
                  <a:gd name="connsiteY2" fmla="*/ 1703 h 10897"/>
                  <a:gd name="connsiteX3" fmla="*/ 7982 w 10609"/>
                  <a:gd name="connsiteY3" fmla="*/ 5708 h 10897"/>
                  <a:gd name="connsiteX4" fmla="*/ 10000 w 10609"/>
                  <a:gd name="connsiteY4" fmla="*/ 10000 h 10897"/>
                  <a:gd name="connsiteX5" fmla="*/ 10609 w 10609"/>
                  <a:gd name="connsiteY5" fmla="*/ 10897 h 10897"/>
                  <a:gd name="connsiteX0" fmla="*/ 0 w 12124"/>
                  <a:gd name="connsiteY0" fmla="*/ 0 h 10897"/>
                  <a:gd name="connsiteX1" fmla="*/ 3435 w 12124"/>
                  <a:gd name="connsiteY1" fmla="*/ 1 h 10897"/>
                  <a:gd name="connsiteX2" fmla="*/ 6527 w 12124"/>
                  <a:gd name="connsiteY2" fmla="*/ 1703 h 10897"/>
                  <a:gd name="connsiteX3" fmla="*/ 7982 w 12124"/>
                  <a:gd name="connsiteY3" fmla="*/ 5708 h 10897"/>
                  <a:gd name="connsiteX4" fmla="*/ 10000 w 12124"/>
                  <a:gd name="connsiteY4" fmla="*/ 10000 h 10897"/>
                  <a:gd name="connsiteX5" fmla="*/ 12124 w 12124"/>
                  <a:gd name="connsiteY5" fmla="*/ 10897 h 10897"/>
                  <a:gd name="connsiteX0" fmla="*/ 0 w 12496"/>
                  <a:gd name="connsiteY0" fmla="*/ 0 h 11047"/>
                  <a:gd name="connsiteX1" fmla="*/ 3435 w 12496"/>
                  <a:gd name="connsiteY1" fmla="*/ 1 h 11047"/>
                  <a:gd name="connsiteX2" fmla="*/ 6527 w 12496"/>
                  <a:gd name="connsiteY2" fmla="*/ 1703 h 11047"/>
                  <a:gd name="connsiteX3" fmla="*/ 7982 w 12496"/>
                  <a:gd name="connsiteY3" fmla="*/ 5708 h 11047"/>
                  <a:gd name="connsiteX4" fmla="*/ 10000 w 12496"/>
                  <a:gd name="connsiteY4" fmla="*/ 10000 h 11047"/>
                  <a:gd name="connsiteX5" fmla="*/ 12124 w 12496"/>
                  <a:gd name="connsiteY5" fmla="*/ 10897 h 11047"/>
                  <a:gd name="connsiteX6" fmla="*/ 12233 w 12496"/>
                  <a:gd name="connsiteY6" fmla="*/ 10897 h 11047"/>
                  <a:gd name="connsiteX0" fmla="*/ 0 w 15913"/>
                  <a:gd name="connsiteY0" fmla="*/ 0 h 11624"/>
                  <a:gd name="connsiteX1" fmla="*/ 3435 w 15913"/>
                  <a:gd name="connsiteY1" fmla="*/ 1 h 11624"/>
                  <a:gd name="connsiteX2" fmla="*/ 6527 w 15913"/>
                  <a:gd name="connsiteY2" fmla="*/ 1703 h 11624"/>
                  <a:gd name="connsiteX3" fmla="*/ 7982 w 15913"/>
                  <a:gd name="connsiteY3" fmla="*/ 5708 h 11624"/>
                  <a:gd name="connsiteX4" fmla="*/ 10000 w 15913"/>
                  <a:gd name="connsiteY4" fmla="*/ 10000 h 11624"/>
                  <a:gd name="connsiteX5" fmla="*/ 12124 w 15913"/>
                  <a:gd name="connsiteY5" fmla="*/ 10897 h 11624"/>
                  <a:gd name="connsiteX6" fmla="*/ 15913 w 15913"/>
                  <a:gd name="connsiteY6" fmla="*/ 11624 h 116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5913" h="11624">
                    <a:moveTo>
                      <a:pt x="0" y="0"/>
                    </a:moveTo>
                    <a:lnTo>
                      <a:pt x="3435" y="1"/>
                    </a:lnTo>
                    <a:cubicBezTo>
                      <a:pt x="4466" y="1"/>
                      <a:pt x="5941" y="448"/>
                      <a:pt x="6527" y="1703"/>
                    </a:cubicBezTo>
                    <a:cubicBezTo>
                      <a:pt x="7113" y="2958"/>
                      <a:pt x="7217" y="3523"/>
                      <a:pt x="7982" y="5708"/>
                    </a:cubicBezTo>
                    <a:cubicBezTo>
                      <a:pt x="8590" y="7470"/>
                      <a:pt x="9578" y="9113"/>
                      <a:pt x="10000" y="10000"/>
                    </a:cubicBezTo>
                    <a:cubicBezTo>
                      <a:pt x="10348" y="10727"/>
                      <a:pt x="12110" y="10883"/>
                      <a:pt x="12124" y="10897"/>
                    </a:cubicBezTo>
                    <a:cubicBezTo>
                      <a:pt x="12496" y="11047"/>
                      <a:pt x="15890" y="11624"/>
                      <a:pt x="15913" y="11624"/>
                    </a:cubicBezTo>
                  </a:path>
                </a:pathLst>
              </a:custGeom>
              <a:noFill/>
              <a:ln w="19050" cap="flat">
                <a:solidFill>
                  <a:srgbClr val="FF0000"/>
                </a:solidFill>
                <a:prstDash val="solid"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</p:grpSp>
      </p:grpSp>
      <p:grpSp>
        <p:nvGrpSpPr>
          <p:cNvPr id="6" name="Group 302"/>
          <p:cNvGrpSpPr>
            <a:grpSpLocks/>
          </p:cNvGrpSpPr>
          <p:nvPr/>
        </p:nvGrpSpPr>
        <p:grpSpPr bwMode="auto">
          <a:xfrm>
            <a:off x="2402185" y="4758628"/>
            <a:ext cx="3276600" cy="152400"/>
            <a:chOff x="1872" y="2890"/>
            <a:chExt cx="2064" cy="96"/>
          </a:xfrm>
        </p:grpSpPr>
        <p:sp>
          <p:nvSpPr>
            <p:cNvPr id="45" name="Line 303"/>
            <p:cNvSpPr>
              <a:spLocks noChangeShapeType="1"/>
            </p:cNvSpPr>
            <p:nvPr/>
          </p:nvSpPr>
          <p:spPr bwMode="auto">
            <a:xfrm>
              <a:off x="1872" y="2938"/>
              <a:ext cx="1056" cy="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46" name="Line 304"/>
            <p:cNvSpPr>
              <a:spLocks noChangeShapeType="1"/>
            </p:cNvSpPr>
            <p:nvPr/>
          </p:nvSpPr>
          <p:spPr bwMode="auto">
            <a:xfrm>
              <a:off x="2928" y="2938"/>
              <a:ext cx="1008" cy="0"/>
            </a:xfrm>
            <a:prstGeom prst="line">
              <a:avLst/>
            </a:prstGeom>
            <a:noFill/>
            <a:ln w="38100">
              <a:solidFill>
                <a:srgbClr val="00B05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47" name="Line 305"/>
            <p:cNvSpPr>
              <a:spLocks noChangeShapeType="1"/>
            </p:cNvSpPr>
            <p:nvPr/>
          </p:nvSpPr>
          <p:spPr bwMode="auto">
            <a:xfrm>
              <a:off x="2928" y="2890"/>
              <a:ext cx="0" cy="96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cxnSp>
        <p:nvCxnSpPr>
          <p:cNvPr id="55" name="Straight Arrow Connector 54"/>
          <p:cNvCxnSpPr/>
          <p:nvPr/>
        </p:nvCxnSpPr>
        <p:spPr>
          <a:xfrm rot="10800000" flipV="1">
            <a:off x="4071259" y="4331854"/>
            <a:ext cx="1905000" cy="296148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0795951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Grading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/>
              <a:t>Grading</a:t>
            </a:r>
          </a:p>
          <a:p>
            <a:pPr marL="0" indent="0">
              <a:buNone/>
            </a:pPr>
            <a:r>
              <a:rPr lang="en-US" sz="2400" dirty="0"/>
              <a:t>	- </a:t>
            </a:r>
            <a:r>
              <a:rPr lang="en-US" sz="2400" dirty="0" smtClean="0"/>
              <a:t>3 </a:t>
            </a:r>
            <a:r>
              <a:rPr lang="en-US" sz="2400" dirty="0"/>
              <a:t>homework </a:t>
            </a:r>
            <a:r>
              <a:rPr lang="en-US" sz="2400" dirty="0" smtClean="0"/>
              <a:t>assignments (3 x 15% = 45%) </a:t>
            </a:r>
          </a:p>
          <a:p>
            <a:pPr marL="0" indent="0">
              <a:buNone/>
            </a:pPr>
            <a:r>
              <a:rPr lang="en-US" sz="2400" dirty="0"/>
              <a:t>	- 1 </a:t>
            </a:r>
            <a:r>
              <a:rPr lang="en-US" sz="2400" dirty="0" smtClean="0"/>
              <a:t>midterm, </a:t>
            </a:r>
            <a:r>
              <a:rPr lang="en-US" sz="2400" dirty="0"/>
              <a:t>1 in-class final: </a:t>
            </a:r>
            <a:r>
              <a:rPr lang="en-US" sz="2400" dirty="0" smtClean="0"/>
              <a:t>(2 x 10 = 20%)</a:t>
            </a:r>
            <a:endParaRPr lang="en-US" sz="2400" dirty="0"/>
          </a:p>
          <a:p>
            <a:pPr marL="0" indent="0">
              <a:buNone/>
            </a:pPr>
            <a:r>
              <a:rPr lang="en-US" sz="2400" dirty="0"/>
              <a:t>	</a:t>
            </a:r>
            <a:r>
              <a:rPr lang="en-US" sz="2400" dirty="0" smtClean="0"/>
              <a:t>- paper implementation and presentation (15%)</a:t>
            </a:r>
          </a:p>
          <a:p>
            <a:pPr marL="0" indent="0">
              <a:buNone/>
            </a:pPr>
            <a:r>
              <a:rPr lang="en-US" sz="2400" dirty="0"/>
              <a:t>	</a:t>
            </a:r>
            <a:r>
              <a:rPr lang="en-US" sz="2400" dirty="0" smtClean="0"/>
              <a:t>- project (20%)</a:t>
            </a:r>
          </a:p>
          <a:p>
            <a:pPr marL="0" indent="0">
              <a:buNone/>
            </a:pPr>
            <a:r>
              <a:rPr lang="en-US" sz="2400" dirty="0"/>
              <a:t>	</a:t>
            </a:r>
            <a:endParaRPr lang="en-US" sz="2400" dirty="0"/>
          </a:p>
          <a:p>
            <a:r>
              <a:rPr lang="en-US" sz="2400" dirty="0"/>
              <a:t>Late days</a:t>
            </a:r>
            <a:endParaRPr lang="en-US" sz="1600" dirty="0"/>
          </a:p>
          <a:p>
            <a:pPr marL="0" indent="0">
              <a:buNone/>
            </a:pPr>
            <a:r>
              <a:rPr lang="en-US" sz="2400" dirty="0"/>
              <a:t>	- total </a:t>
            </a:r>
            <a:r>
              <a:rPr lang="en-US" sz="2400" dirty="0"/>
              <a:t>4</a:t>
            </a:r>
            <a:r>
              <a:rPr lang="en-US" sz="2400" dirty="0" smtClean="0"/>
              <a:t> for </a:t>
            </a:r>
            <a:r>
              <a:rPr lang="en-US" sz="2400" dirty="0" err="1" smtClean="0"/>
              <a:t>homeworks</a:t>
            </a:r>
            <a:r>
              <a:rPr lang="en-US" sz="2400" dirty="0" smtClean="0"/>
              <a:t> and project, </a:t>
            </a:r>
            <a:r>
              <a:rPr lang="en-US" sz="2400" dirty="0" smtClean="0"/>
              <a:t>use any way you like</a:t>
            </a:r>
          </a:p>
          <a:p>
            <a:pPr marL="0" indent="0">
              <a:buNone/>
            </a:pPr>
            <a:r>
              <a:rPr lang="en-US" sz="2400" dirty="0"/>
              <a:t>	</a:t>
            </a:r>
            <a:r>
              <a:rPr lang="en-US" sz="2400" dirty="0" smtClean="0"/>
              <a:t>- no late days for paper implementation and presentation</a:t>
            </a:r>
            <a:endParaRPr lang="en-US" sz="240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8D0CB8-6FBF-4962-B578-A320F47C1A78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220529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C00000"/>
                </a:solidFill>
              </a:rPr>
              <a:t>Bayes Optimal </a:t>
            </a:r>
            <a:r>
              <a:rPr lang="en-US" b="1" dirty="0" smtClean="0">
                <a:solidFill>
                  <a:srgbClr val="C00000"/>
                </a:solidFill>
              </a:rPr>
              <a:t>Classifier</a:t>
            </a:r>
            <a:endParaRPr lang="en-US" b="1" dirty="0">
              <a:solidFill>
                <a:srgbClr val="C0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US" sz="2800" b="1" dirty="0" err="1">
                <a:solidFill>
                  <a:srgbClr val="C00000"/>
                </a:solidFill>
              </a:rPr>
              <a:t>Bayes</a:t>
            </a:r>
            <a:r>
              <a:rPr lang="en-US" sz="2800" b="1" dirty="0">
                <a:solidFill>
                  <a:srgbClr val="C00000"/>
                </a:solidFill>
              </a:rPr>
              <a:t> Rule:</a:t>
            </a:r>
          </a:p>
          <a:p>
            <a:pPr>
              <a:buNone/>
            </a:pPr>
            <a:endParaRPr lang="en-US" sz="2800" b="1" dirty="0">
              <a:solidFill>
                <a:srgbClr val="C00000"/>
              </a:solidFill>
            </a:endParaRPr>
          </a:p>
          <a:p>
            <a:pPr>
              <a:buNone/>
            </a:pPr>
            <a:endParaRPr lang="en-US" sz="2800" b="1" dirty="0">
              <a:solidFill>
                <a:srgbClr val="C00000"/>
              </a:solidFill>
            </a:endParaRPr>
          </a:p>
          <a:p>
            <a:pPr>
              <a:buNone/>
            </a:pPr>
            <a:endParaRPr lang="en-US" sz="1600" b="1" dirty="0">
              <a:solidFill>
                <a:srgbClr val="C000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8D0CB8-6FBF-4962-B578-A320F47C1A78}" type="slidenum">
              <a:rPr lang="en-US" smtClean="0"/>
              <a:pPr/>
              <a:t>50</a:t>
            </a:fld>
            <a:endParaRPr lang="en-US"/>
          </a:p>
        </p:txBody>
      </p:sp>
      <p:pic>
        <p:nvPicPr>
          <p:cNvPr id="9" name="Picture 6" descr="txp_fig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667000" y="1545026"/>
            <a:ext cx="3429000" cy="7027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" name="Picture 12" descr="txp_fig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5" cstate="print"/>
          <a:stretch>
            <a:fillRect/>
          </a:stretch>
        </p:blipFill>
        <p:spPr bwMode="auto">
          <a:xfrm>
            <a:off x="1752600" y="2494654"/>
            <a:ext cx="6048922" cy="629551"/>
          </a:xfrm>
          <a:prstGeom prst="rect">
            <a:avLst/>
          </a:prstGeom>
          <a:noFill/>
          <a:ln/>
          <a:effectLst/>
        </p:spPr>
      </p:pic>
      <p:pic>
        <p:nvPicPr>
          <p:cNvPr id="19" name="Picture 5" descr="rev-bayes-white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096000" y="3810000"/>
            <a:ext cx="2503488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6553864" y="6324600"/>
            <a:ext cx="15233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Thomas Bayes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609600" y="3962400"/>
            <a:ext cx="3494775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To see this, recall:</a:t>
            </a:r>
          </a:p>
          <a:p>
            <a:endParaRPr lang="en-US" sz="2400" dirty="0"/>
          </a:p>
          <a:p>
            <a:r>
              <a:rPr lang="en-US" sz="2400" dirty="0" smtClean="0"/>
              <a:t>	P(X,Y) = P(X|Y) P(Y)</a:t>
            </a:r>
          </a:p>
          <a:p>
            <a:endParaRPr lang="en-US" sz="2400" dirty="0"/>
          </a:p>
          <a:p>
            <a:r>
              <a:rPr lang="en-US" sz="2400" dirty="0" smtClean="0"/>
              <a:t>	P(Y,X) = P(Y|X) P(X)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43100603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C00000"/>
                </a:solidFill>
              </a:rPr>
              <a:t>Bayes Optimal </a:t>
            </a:r>
            <a:r>
              <a:rPr lang="en-US" b="1" dirty="0" smtClean="0">
                <a:solidFill>
                  <a:srgbClr val="C00000"/>
                </a:solidFill>
              </a:rPr>
              <a:t>Classifier</a:t>
            </a:r>
            <a:endParaRPr lang="en-US" b="1" dirty="0">
              <a:solidFill>
                <a:srgbClr val="C0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US" sz="2800" b="1" dirty="0" err="1">
                <a:solidFill>
                  <a:srgbClr val="C00000"/>
                </a:solidFill>
              </a:rPr>
              <a:t>Bayes</a:t>
            </a:r>
            <a:r>
              <a:rPr lang="en-US" sz="2800" b="1" dirty="0">
                <a:solidFill>
                  <a:srgbClr val="C00000"/>
                </a:solidFill>
              </a:rPr>
              <a:t> Rule:</a:t>
            </a:r>
          </a:p>
          <a:p>
            <a:pPr>
              <a:buNone/>
            </a:pPr>
            <a:endParaRPr lang="en-US" sz="2800" b="1" dirty="0">
              <a:solidFill>
                <a:srgbClr val="C00000"/>
              </a:solidFill>
            </a:endParaRPr>
          </a:p>
          <a:p>
            <a:pPr>
              <a:buNone/>
            </a:pPr>
            <a:endParaRPr lang="en-US" sz="2800" b="1" dirty="0">
              <a:solidFill>
                <a:srgbClr val="C00000"/>
              </a:solidFill>
            </a:endParaRPr>
          </a:p>
          <a:p>
            <a:pPr>
              <a:buNone/>
            </a:pPr>
            <a:endParaRPr lang="en-US" sz="1600" b="1" dirty="0">
              <a:solidFill>
                <a:srgbClr val="C00000"/>
              </a:solidFill>
            </a:endParaRPr>
          </a:p>
          <a:p>
            <a:pPr>
              <a:buNone/>
            </a:pPr>
            <a:r>
              <a:rPr lang="en-US" sz="2800" b="1" dirty="0" smtClean="0">
                <a:solidFill>
                  <a:srgbClr val="C00000"/>
                </a:solidFill>
              </a:rPr>
              <a:t>Bayes Optimal </a:t>
            </a:r>
            <a:r>
              <a:rPr lang="en-US" sz="2800" b="1" dirty="0">
                <a:solidFill>
                  <a:srgbClr val="C00000"/>
                </a:solidFill>
              </a:rPr>
              <a:t>classifier: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8D0CB8-6FBF-4962-B578-A320F47C1A78}" type="slidenum">
              <a:rPr lang="en-US" smtClean="0"/>
              <a:pPr/>
              <a:t>51</a:t>
            </a:fld>
            <a:endParaRPr lang="en-US"/>
          </a:p>
        </p:txBody>
      </p:sp>
      <p:pic>
        <p:nvPicPr>
          <p:cNvPr id="9" name="Picture 6" descr="txp_fig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667000" y="1545026"/>
            <a:ext cx="3429000" cy="7027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" name="Picture 12" descr="txp_fig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7" cstate="print"/>
          <a:stretch>
            <a:fillRect/>
          </a:stretch>
        </p:blipFill>
        <p:spPr bwMode="auto">
          <a:xfrm>
            <a:off x="1752600" y="2494654"/>
            <a:ext cx="6048922" cy="629551"/>
          </a:xfrm>
          <a:prstGeom prst="rect">
            <a:avLst/>
          </a:prstGeom>
          <a:noFill/>
          <a:ln/>
          <a:effectLst/>
        </p:spPr>
      </p:pic>
      <p:pic>
        <p:nvPicPr>
          <p:cNvPr id="14" name="Picture 13" descr="txp_fig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8" cstate="print"/>
          <a:stretch>
            <a:fillRect/>
          </a:stretch>
        </p:blipFill>
        <p:spPr bwMode="auto">
          <a:xfrm>
            <a:off x="1676400" y="4114801"/>
            <a:ext cx="4798826" cy="517451"/>
          </a:xfrm>
          <a:prstGeom prst="rect">
            <a:avLst/>
          </a:prstGeom>
          <a:noFill/>
          <a:ln/>
          <a:effectLst/>
        </p:spPr>
      </p:pic>
      <p:grpSp>
        <p:nvGrpSpPr>
          <p:cNvPr id="18" name="Group 17"/>
          <p:cNvGrpSpPr/>
          <p:nvPr/>
        </p:nvGrpSpPr>
        <p:grpSpPr>
          <a:xfrm>
            <a:off x="2533988" y="4804961"/>
            <a:ext cx="6046375" cy="1664834"/>
            <a:chOff x="2533986" y="4804963"/>
            <a:chExt cx="6046375" cy="1664834"/>
          </a:xfrm>
        </p:grpSpPr>
        <p:pic>
          <p:nvPicPr>
            <p:cNvPr id="17" name="Picture 16" descr="txp_fig"/>
            <p:cNvPicPr>
              <a:picLocks noChangeAspect="1"/>
            </p:cNvPicPr>
            <p:nvPr>
              <p:custDataLst>
                <p:tags r:id="rId4"/>
              </p:custDataLst>
            </p:nvPr>
          </p:nvPicPr>
          <p:blipFill>
            <a:blip r:embed="rId9" cstate="print"/>
            <a:stretch>
              <a:fillRect/>
            </a:stretch>
          </p:blipFill>
          <p:spPr bwMode="auto">
            <a:xfrm>
              <a:off x="2533986" y="4804963"/>
              <a:ext cx="4764156" cy="436888"/>
            </a:xfrm>
            <a:prstGeom prst="rect">
              <a:avLst/>
            </a:prstGeom>
            <a:noFill/>
            <a:ln/>
            <a:effectLst/>
          </p:spPr>
        </p:pic>
        <p:sp>
          <p:nvSpPr>
            <p:cNvPr id="11" name="Left Brace 10"/>
            <p:cNvSpPr/>
            <p:nvPr/>
          </p:nvSpPr>
          <p:spPr>
            <a:xfrm rot="16200000">
              <a:off x="4953000" y="4343400"/>
              <a:ext cx="228600" cy="2057400"/>
            </a:xfrm>
            <a:prstGeom prst="leftBrac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Left Brace 11"/>
            <p:cNvSpPr/>
            <p:nvPr/>
          </p:nvSpPr>
          <p:spPr>
            <a:xfrm rot="16200000">
              <a:off x="6629399" y="4800601"/>
              <a:ext cx="228601" cy="1143000"/>
            </a:xfrm>
            <a:prstGeom prst="leftBrac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3962400" y="5638800"/>
              <a:ext cx="2277186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dirty="0">
                  <a:solidFill>
                    <a:srgbClr val="C00000"/>
                  </a:solidFill>
                </a:rPr>
                <a:t>Class conditional </a:t>
              </a:r>
            </a:p>
            <a:p>
              <a:pPr algn="ctr"/>
              <a:r>
                <a:rPr lang="en-US" sz="2400" dirty="0" smtClean="0">
                  <a:solidFill>
                    <a:srgbClr val="C00000"/>
                  </a:solidFill>
                </a:rPr>
                <a:t>distribution</a:t>
              </a:r>
              <a:endParaRPr lang="en-US" sz="2400" dirty="0">
                <a:solidFill>
                  <a:srgbClr val="C00000"/>
                </a:solidFill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6343851" y="5634335"/>
              <a:ext cx="223651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dirty="0">
                  <a:solidFill>
                    <a:srgbClr val="C00000"/>
                  </a:solidFill>
                </a:rPr>
                <a:t>Class </a:t>
              </a:r>
              <a:r>
                <a:rPr lang="en-US" sz="2400" dirty="0" smtClean="0">
                  <a:solidFill>
                    <a:srgbClr val="C00000"/>
                  </a:solidFill>
                </a:rPr>
                <a:t>probability</a:t>
              </a:r>
              <a:endParaRPr lang="en-US" sz="2400" dirty="0">
                <a:solidFill>
                  <a:srgbClr val="C000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6212821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Bayes Optimal Classifier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8D0CB8-6FBF-4962-B578-A320F47C1A78}" type="slidenum">
              <a:rPr lang="en-US" smtClean="0"/>
              <a:pPr/>
              <a:t>52</a:t>
            </a:fld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7467492" y="1981200"/>
            <a:ext cx="914508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200" dirty="0" smtClean="0">
                <a:solidFill>
                  <a:srgbClr val="008A3E"/>
                </a:solidFill>
              </a:rPr>
              <a:t>Sports</a:t>
            </a:r>
            <a:endParaRPr lang="en-US" sz="2200" dirty="0">
              <a:solidFill>
                <a:srgbClr val="008A3E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463822" y="1438167"/>
            <a:ext cx="1046618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200" dirty="0" smtClean="0">
                <a:solidFill>
                  <a:srgbClr val="FF0000"/>
                </a:solidFill>
              </a:rPr>
              <a:t>Science</a:t>
            </a:r>
            <a:endParaRPr lang="en-US" sz="2200" dirty="0">
              <a:solidFill>
                <a:srgbClr val="FF0000"/>
              </a:solidFill>
            </a:endParaRPr>
          </a:p>
        </p:txBody>
      </p:sp>
      <p:sp>
        <p:nvSpPr>
          <p:cNvPr id="64" name="Oval 63"/>
          <p:cNvSpPr/>
          <p:nvPr/>
        </p:nvSpPr>
        <p:spPr>
          <a:xfrm>
            <a:off x="7315200" y="2133600"/>
            <a:ext cx="152400" cy="152400"/>
          </a:xfrm>
          <a:prstGeom prst="ellipse">
            <a:avLst/>
          </a:prstGeom>
          <a:solidFill>
            <a:srgbClr val="008A3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5" name="Oval 64"/>
          <p:cNvSpPr/>
          <p:nvPr/>
        </p:nvSpPr>
        <p:spPr>
          <a:xfrm>
            <a:off x="7315200" y="1600200"/>
            <a:ext cx="152400" cy="1524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1" name="Group 50"/>
          <p:cNvGrpSpPr/>
          <p:nvPr/>
        </p:nvGrpSpPr>
        <p:grpSpPr>
          <a:xfrm>
            <a:off x="2335625" y="3482110"/>
            <a:ext cx="6046375" cy="1433496"/>
            <a:chOff x="2533986" y="4804963"/>
            <a:chExt cx="6046375" cy="1433496"/>
          </a:xfrm>
        </p:grpSpPr>
        <p:pic>
          <p:nvPicPr>
            <p:cNvPr id="52" name="Picture 51" descr="txp_fig"/>
            <p:cNvPicPr>
              <a:picLocks noChangeAspect="1"/>
            </p:cNvPicPr>
            <p:nvPr>
              <p:custDataLst>
                <p:tags r:id="rId2"/>
              </p:custDataLst>
            </p:nvPr>
          </p:nvPicPr>
          <p:blipFill>
            <a:blip r:embed="rId4" cstate="print"/>
            <a:stretch>
              <a:fillRect/>
            </a:stretch>
          </p:blipFill>
          <p:spPr bwMode="auto">
            <a:xfrm>
              <a:off x="2533986" y="4804963"/>
              <a:ext cx="4764156" cy="436888"/>
            </a:xfrm>
            <a:prstGeom prst="rect">
              <a:avLst/>
            </a:prstGeom>
            <a:noFill/>
            <a:ln/>
            <a:effectLst/>
          </p:spPr>
        </p:pic>
        <p:sp>
          <p:nvSpPr>
            <p:cNvPr id="53" name="Left Brace 52"/>
            <p:cNvSpPr/>
            <p:nvPr/>
          </p:nvSpPr>
          <p:spPr>
            <a:xfrm rot="16200000">
              <a:off x="4953000" y="4343400"/>
              <a:ext cx="228600" cy="2057400"/>
            </a:xfrm>
            <a:prstGeom prst="leftBrac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Left Brace 53"/>
            <p:cNvSpPr/>
            <p:nvPr/>
          </p:nvSpPr>
          <p:spPr>
            <a:xfrm rot="16200000">
              <a:off x="6629399" y="4800601"/>
              <a:ext cx="228601" cy="1143000"/>
            </a:xfrm>
            <a:prstGeom prst="leftBrac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TextBox 54"/>
            <p:cNvSpPr txBox="1"/>
            <p:nvPr/>
          </p:nvSpPr>
          <p:spPr>
            <a:xfrm>
              <a:off x="3962400" y="5407462"/>
              <a:ext cx="2277186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dirty="0">
                  <a:solidFill>
                    <a:srgbClr val="C00000"/>
                  </a:solidFill>
                </a:rPr>
                <a:t>Class conditional </a:t>
              </a:r>
            </a:p>
            <a:p>
              <a:pPr algn="ctr"/>
              <a:r>
                <a:rPr lang="en-US" sz="2400" dirty="0" smtClean="0">
                  <a:solidFill>
                    <a:srgbClr val="C00000"/>
                  </a:solidFill>
                </a:rPr>
                <a:t>distribution</a:t>
              </a:r>
              <a:endParaRPr lang="en-US" sz="2400" dirty="0">
                <a:solidFill>
                  <a:srgbClr val="C00000"/>
                </a:solidFill>
              </a:endParaRPr>
            </a:p>
          </p:txBody>
        </p:sp>
        <p:sp>
          <p:nvSpPr>
            <p:cNvPr id="56" name="TextBox 55"/>
            <p:cNvSpPr txBox="1"/>
            <p:nvPr/>
          </p:nvSpPr>
          <p:spPr>
            <a:xfrm>
              <a:off x="6343851" y="5402997"/>
              <a:ext cx="223651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dirty="0">
                  <a:solidFill>
                    <a:srgbClr val="C00000"/>
                  </a:solidFill>
                </a:rPr>
                <a:t>Class </a:t>
              </a:r>
              <a:r>
                <a:rPr lang="en-US" sz="2400" dirty="0" smtClean="0">
                  <a:solidFill>
                    <a:srgbClr val="C00000"/>
                  </a:solidFill>
                </a:rPr>
                <a:t>probability</a:t>
              </a:r>
              <a:endParaRPr lang="en-US" sz="2400" dirty="0">
                <a:solidFill>
                  <a:srgbClr val="C00000"/>
                </a:solidFill>
              </a:endParaRPr>
            </a:p>
          </p:txBody>
        </p:sp>
      </p:grpSp>
      <p:pic>
        <p:nvPicPr>
          <p:cNvPr id="57" name="Picture 56" descr="txp_fig"/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5" cstate="print"/>
          <a:srcRect r="83592" b="2273"/>
          <a:stretch/>
        </p:blipFill>
        <p:spPr bwMode="auto">
          <a:xfrm>
            <a:off x="1472025" y="3429000"/>
            <a:ext cx="787400" cy="505691"/>
          </a:xfrm>
          <a:prstGeom prst="rect">
            <a:avLst/>
          </a:prstGeom>
          <a:noFill/>
          <a:ln/>
          <a:effectLst/>
        </p:spPr>
      </p:pic>
      <p:sp>
        <p:nvSpPr>
          <p:cNvPr id="58" name="TextBox 57"/>
          <p:cNvSpPr txBox="1"/>
          <p:nvPr/>
        </p:nvSpPr>
        <p:spPr>
          <a:xfrm>
            <a:off x="457200" y="5029200"/>
            <a:ext cx="7133458" cy="179023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200" dirty="0" smtClean="0"/>
              <a:t>We can now consider appropriate models for the two terms:</a:t>
            </a:r>
          </a:p>
          <a:p>
            <a:pPr>
              <a:lnSpc>
                <a:spcPct val="150000"/>
              </a:lnSpc>
            </a:pPr>
            <a:r>
              <a:rPr lang="en-US" sz="2200" dirty="0" smtClean="0"/>
              <a:t>	Class probability P(Y=y)</a:t>
            </a:r>
          </a:p>
          <a:p>
            <a:pPr>
              <a:lnSpc>
                <a:spcPct val="150000"/>
              </a:lnSpc>
            </a:pPr>
            <a:r>
              <a:rPr lang="en-US" sz="2200" dirty="0" smtClean="0"/>
              <a:t>	Class conditional distribution of features P(X=</a:t>
            </a:r>
            <a:r>
              <a:rPr lang="en-US" sz="2200" dirty="0" err="1" smtClean="0"/>
              <a:t>x|Y</a:t>
            </a:r>
            <a:r>
              <a:rPr lang="en-US" sz="2200" dirty="0" smtClean="0"/>
              <a:t>=y)</a:t>
            </a:r>
          </a:p>
          <a:p>
            <a:pPr>
              <a:lnSpc>
                <a:spcPct val="150000"/>
              </a:lnSpc>
            </a:pPr>
            <a:endParaRPr lang="en-US" sz="800" dirty="0" smtClean="0"/>
          </a:p>
        </p:txBody>
      </p:sp>
      <p:grpSp>
        <p:nvGrpSpPr>
          <p:cNvPr id="96" name="Group 302"/>
          <p:cNvGrpSpPr>
            <a:grpSpLocks/>
          </p:cNvGrpSpPr>
          <p:nvPr/>
        </p:nvGrpSpPr>
        <p:grpSpPr bwMode="auto">
          <a:xfrm>
            <a:off x="3111870" y="2667000"/>
            <a:ext cx="3276600" cy="152400"/>
            <a:chOff x="1872" y="2890"/>
            <a:chExt cx="2064" cy="96"/>
          </a:xfrm>
        </p:grpSpPr>
        <p:sp>
          <p:nvSpPr>
            <p:cNvPr id="97" name="Line 303"/>
            <p:cNvSpPr>
              <a:spLocks noChangeShapeType="1"/>
            </p:cNvSpPr>
            <p:nvPr/>
          </p:nvSpPr>
          <p:spPr bwMode="auto">
            <a:xfrm>
              <a:off x="1872" y="2938"/>
              <a:ext cx="1056" cy="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98" name="Line 304"/>
            <p:cNvSpPr>
              <a:spLocks noChangeShapeType="1"/>
            </p:cNvSpPr>
            <p:nvPr/>
          </p:nvSpPr>
          <p:spPr bwMode="auto">
            <a:xfrm>
              <a:off x="2928" y="2938"/>
              <a:ext cx="1008" cy="0"/>
            </a:xfrm>
            <a:prstGeom prst="line">
              <a:avLst/>
            </a:prstGeom>
            <a:noFill/>
            <a:ln w="38100">
              <a:solidFill>
                <a:srgbClr val="00B05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99" name="Line 305"/>
            <p:cNvSpPr>
              <a:spLocks noChangeShapeType="1"/>
            </p:cNvSpPr>
            <p:nvPr/>
          </p:nvSpPr>
          <p:spPr bwMode="auto">
            <a:xfrm>
              <a:off x="2928" y="2890"/>
              <a:ext cx="0" cy="96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cxnSp>
        <p:nvCxnSpPr>
          <p:cNvPr id="100" name="Straight Connector 99"/>
          <p:cNvCxnSpPr/>
          <p:nvPr/>
        </p:nvCxnSpPr>
        <p:spPr>
          <a:xfrm>
            <a:off x="3054223" y="1624164"/>
            <a:ext cx="3276600" cy="0"/>
          </a:xfrm>
          <a:prstGeom prst="line">
            <a:avLst/>
          </a:prstGeom>
          <a:ln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01" name="Group 321"/>
          <p:cNvGrpSpPr>
            <a:grpSpLocks/>
          </p:cNvGrpSpPr>
          <p:nvPr/>
        </p:nvGrpSpPr>
        <p:grpSpPr bwMode="auto">
          <a:xfrm>
            <a:off x="3066203" y="1603994"/>
            <a:ext cx="3276600" cy="0"/>
            <a:chOff x="2497137" y="4419600"/>
            <a:chExt cx="3276600" cy="0"/>
          </a:xfrm>
        </p:grpSpPr>
        <p:sp>
          <p:nvSpPr>
            <p:cNvPr id="102" name="Line 322"/>
            <p:cNvSpPr>
              <a:spLocks noChangeShapeType="1"/>
            </p:cNvSpPr>
            <p:nvPr/>
          </p:nvSpPr>
          <p:spPr bwMode="auto">
            <a:xfrm>
              <a:off x="2686" y="2870"/>
              <a:ext cx="1056" cy="0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3" name="Line 323"/>
            <p:cNvSpPr>
              <a:spLocks noChangeShapeType="1"/>
            </p:cNvSpPr>
            <p:nvPr/>
          </p:nvSpPr>
          <p:spPr bwMode="auto">
            <a:xfrm>
              <a:off x="3742" y="2870"/>
              <a:ext cx="1008" cy="0"/>
            </a:xfrm>
            <a:prstGeom prst="line">
              <a:avLst/>
            </a:prstGeom>
            <a:noFill/>
            <a:ln w="25400">
              <a:solidFill>
                <a:srgbClr val="008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04" name="Oval 103"/>
          <p:cNvSpPr/>
          <p:nvPr/>
        </p:nvSpPr>
        <p:spPr>
          <a:xfrm>
            <a:off x="4402358" y="1546884"/>
            <a:ext cx="152400" cy="1524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Oval 104"/>
          <p:cNvSpPr/>
          <p:nvPr/>
        </p:nvSpPr>
        <p:spPr>
          <a:xfrm>
            <a:off x="4021358" y="1535442"/>
            <a:ext cx="152400" cy="1524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6" name="Oval 105"/>
          <p:cNvSpPr/>
          <p:nvPr/>
        </p:nvSpPr>
        <p:spPr>
          <a:xfrm>
            <a:off x="3564158" y="1535442"/>
            <a:ext cx="152400" cy="1524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7" name="Oval 106"/>
          <p:cNvSpPr/>
          <p:nvPr/>
        </p:nvSpPr>
        <p:spPr>
          <a:xfrm>
            <a:off x="3259358" y="1524000"/>
            <a:ext cx="152400" cy="1524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8" name="Oval 107"/>
          <p:cNvSpPr/>
          <p:nvPr/>
        </p:nvSpPr>
        <p:spPr>
          <a:xfrm>
            <a:off x="3716558" y="1539336"/>
            <a:ext cx="152400" cy="1524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9" name="Oval 108"/>
          <p:cNvSpPr/>
          <p:nvPr/>
        </p:nvSpPr>
        <p:spPr>
          <a:xfrm>
            <a:off x="3106958" y="1527894"/>
            <a:ext cx="152400" cy="1524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0" name="Oval 109"/>
          <p:cNvSpPr/>
          <p:nvPr/>
        </p:nvSpPr>
        <p:spPr>
          <a:xfrm>
            <a:off x="5088158" y="1527894"/>
            <a:ext cx="152400" cy="1524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1" name="Oval 110"/>
          <p:cNvSpPr/>
          <p:nvPr/>
        </p:nvSpPr>
        <p:spPr>
          <a:xfrm>
            <a:off x="4242404" y="1535442"/>
            <a:ext cx="152400" cy="152400"/>
          </a:xfrm>
          <a:prstGeom prst="ellipse">
            <a:avLst/>
          </a:prstGeom>
          <a:solidFill>
            <a:srgbClr val="008A3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2" name="Oval 111"/>
          <p:cNvSpPr/>
          <p:nvPr/>
        </p:nvSpPr>
        <p:spPr>
          <a:xfrm>
            <a:off x="4802353" y="1527894"/>
            <a:ext cx="152400" cy="152400"/>
          </a:xfrm>
          <a:prstGeom prst="ellipse">
            <a:avLst/>
          </a:prstGeom>
          <a:solidFill>
            <a:srgbClr val="008A3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3" name="Oval 112"/>
          <p:cNvSpPr/>
          <p:nvPr/>
        </p:nvSpPr>
        <p:spPr>
          <a:xfrm>
            <a:off x="4924317" y="1527894"/>
            <a:ext cx="152400" cy="152400"/>
          </a:xfrm>
          <a:prstGeom prst="ellipse">
            <a:avLst/>
          </a:prstGeom>
          <a:solidFill>
            <a:srgbClr val="008A3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4" name="Oval 113"/>
          <p:cNvSpPr/>
          <p:nvPr/>
        </p:nvSpPr>
        <p:spPr>
          <a:xfrm>
            <a:off x="5240558" y="1539336"/>
            <a:ext cx="152400" cy="152400"/>
          </a:xfrm>
          <a:prstGeom prst="ellipse">
            <a:avLst/>
          </a:prstGeom>
          <a:solidFill>
            <a:srgbClr val="008A3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5" name="Oval 114"/>
          <p:cNvSpPr/>
          <p:nvPr/>
        </p:nvSpPr>
        <p:spPr>
          <a:xfrm>
            <a:off x="5545358" y="1539336"/>
            <a:ext cx="152400" cy="152400"/>
          </a:xfrm>
          <a:prstGeom prst="ellipse">
            <a:avLst/>
          </a:prstGeom>
          <a:solidFill>
            <a:srgbClr val="008A3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6" name="Oval 115"/>
          <p:cNvSpPr/>
          <p:nvPr/>
        </p:nvSpPr>
        <p:spPr>
          <a:xfrm>
            <a:off x="6071204" y="1527894"/>
            <a:ext cx="152400" cy="152400"/>
          </a:xfrm>
          <a:prstGeom prst="ellipse">
            <a:avLst/>
          </a:prstGeom>
          <a:solidFill>
            <a:srgbClr val="008A3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7" name="Oval 116"/>
          <p:cNvSpPr/>
          <p:nvPr/>
        </p:nvSpPr>
        <p:spPr>
          <a:xfrm>
            <a:off x="5876927" y="1527894"/>
            <a:ext cx="152400" cy="152400"/>
          </a:xfrm>
          <a:prstGeom prst="ellipse">
            <a:avLst/>
          </a:prstGeom>
          <a:solidFill>
            <a:srgbClr val="008A3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8" name="Oval 117"/>
          <p:cNvSpPr/>
          <p:nvPr/>
        </p:nvSpPr>
        <p:spPr>
          <a:xfrm>
            <a:off x="5392958" y="1535442"/>
            <a:ext cx="152400" cy="152400"/>
          </a:xfrm>
          <a:prstGeom prst="ellipse">
            <a:avLst/>
          </a:prstGeom>
          <a:solidFill>
            <a:srgbClr val="008A3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9" name="Oval 118"/>
          <p:cNvSpPr/>
          <p:nvPr/>
        </p:nvSpPr>
        <p:spPr>
          <a:xfrm>
            <a:off x="5762517" y="1535442"/>
            <a:ext cx="152400" cy="152400"/>
          </a:xfrm>
          <a:prstGeom prst="ellipse">
            <a:avLst/>
          </a:prstGeom>
          <a:solidFill>
            <a:srgbClr val="008A3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0" name="Oval 119"/>
          <p:cNvSpPr/>
          <p:nvPr/>
        </p:nvSpPr>
        <p:spPr>
          <a:xfrm>
            <a:off x="4554758" y="1546884"/>
            <a:ext cx="152400" cy="1524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1" name="TextBox 120"/>
          <p:cNvSpPr txBox="1"/>
          <p:nvPr/>
        </p:nvSpPr>
        <p:spPr>
          <a:xfrm>
            <a:off x="3124200" y="2057400"/>
            <a:ext cx="3357372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200" dirty="0" smtClean="0"/>
              <a:t>X, frequency of word “play”</a:t>
            </a:r>
            <a:endParaRPr lang="en-US" sz="2200" dirty="0"/>
          </a:p>
        </p:txBody>
      </p:sp>
      <p:sp>
        <p:nvSpPr>
          <p:cNvPr id="122" name="TextBox 121"/>
          <p:cNvSpPr txBox="1"/>
          <p:nvPr/>
        </p:nvSpPr>
        <p:spPr>
          <a:xfrm>
            <a:off x="2770426" y="1611868"/>
            <a:ext cx="5243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low</a:t>
            </a:r>
            <a:endParaRPr lang="en-US" dirty="0"/>
          </a:p>
        </p:txBody>
      </p:sp>
      <p:sp>
        <p:nvSpPr>
          <p:cNvPr id="123" name="TextBox 122"/>
          <p:cNvSpPr txBox="1"/>
          <p:nvPr/>
        </p:nvSpPr>
        <p:spPr>
          <a:xfrm>
            <a:off x="6047026" y="1611868"/>
            <a:ext cx="5888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high</a:t>
            </a:r>
            <a:endParaRPr lang="en-US" dirty="0"/>
          </a:p>
        </p:txBody>
      </p:sp>
      <p:sp>
        <p:nvSpPr>
          <p:cNvPr id="124" name="TextBox 123"/>
          <p:cNvSpPr txBox="1"/>
          <p:nvPr/>
        </p:nvSpPr>
        <p:spPr>
          <a:xfrm>
            <a:off x="2407867" y="2514600"/>
            <a:ext cx="588297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200" dirty="0"/>
              <a:t>f</a:t>
            </a:r>
            <a:r>
              <a:rPr lang="en-US" sz="2200" dirty="0" smtClean="0"/>
              <a:t>(X)</a:t>
            </a:r>
            <a:endParaRPr lang="en-US" sz="2200" dirty="0"/>
          </a:p>
        </p:txBody>
      </p:sp>
      <p:sp>
        <p:nvSpPr>
          <p:cNvPr id="125" name="Oval 124"/>
          <p:cNvSpPr/>
          <p:nvPr/>
        </p:nvSpPr>
        <p:spPr>
          <a:xfrm>
            <a:off x="4114800" y="1535982"/>
            <a:ext cx="152400" cy="152400"/>
          </a:xfrm>
          <a:prstGeom prst="ellipse">
            <a:avLst/>
          </a:prstGeom>
          <a:solidFill>
            <a:srgbClr val="FFFFFF"/>
          </a:solidFill>
          <a:ln w="38100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6" name="Oval 125"/>
          <p:cNvSpPr/>
          <p:nvPr/>
        </p:nvSpPr>
        <p:spPr>
          <a:xfrm>
            <a:off x="7327180" y="2695272"/>
            <a:ext cx="152400" cy="152400"/>
          </a:xfrm>
          <a:prstGeom prst="ellipse">
            <a:avLst/>
          </a:prstGeom>
          <a:solidFill>
            <a:srgbClr val="FFFFFF"/>
          </a:solidFill>
          <a:ln w="38100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7" name="TextBox 126"/>
          <p:cNvSpPr txBox="1"/>
          <p:nvPr/>
        </p:nvSpPr>
        <p:spPr>
          <a:xfrm>
            <a:off x="7519732" y="2502618"/>
            <a:ext cx="147186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 smtClean="0"/>
              <a:t>Test document</a:t>
            </a:r>
            <a:endParaRPr lang="en-US" sz="2200" dirty="0"/>
          </a:p>
        </p:txBody>
      </p:sp>
    </p:spTree>
    <p:extLst>
      <p:ext uri="{BB962C8B-B14F-4D97-AF65-F5344CB8AC3E}">
        <p14:creationId xmlns:p14="http://schemas.microsoft.com/office/powerpoint/2010/main" val="296964108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Bernoulli distribution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8D0CB8-6FBF-4962-B578-A320F47C1A78}" type="slidenum">
              <a:rPr lang="en-US" smtClean="0"/>
              <a:pPr/>
              <a:t>53</a:t>
            </a:fld>
            <a:endParaRPr lang="en-US"/>
          </a:p>
        </p:txBody>
      </p:sp>
      <p:grpSp>
        <p:nvGrpSpPr>
          <p:cNvPr id="5" name="Group 4"/>
          <p:cNvGrpSpPr/>
          <p:nvPr/>
        </p:nvGrpSpPr>
        <p:grpSpPr>
          <a:xfrm>
            <a:off x="1219203" y="4473072"/>
            <a:ext cx="5448865" cy="360024"/>
            <a:chOff x="951935" y="1600200"/>
            <a:chExt cx="5966500" cy="381000"/>
          </a:xfrm>
        </p:grpSpPr>
        <p:pic>
          <p:nvPicPr>
            <p:cNvPr id="6" name="Picture 5" descr="txp_fig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4" cstate="print"/>
            <a:stretch>
              <a:fillRect/>
            </a:stretch>
          </p:blipFill>
          <p:spPr bwMode="auto">
            <a:xfrm>
              <a:off x="951935" y="1600200"/>
              <a:ext cx="1781059" cy="381000"/>
            </a:xfrm>
            <a:prstGeom prst="rect">
              <a:avLst/>
            </a:prstGeom>
            <a:noFill/>
            <a:ln/>
            <a:effectLst/>
          </p:spPr>
        </p:pic>
        <p:sp>
          <p:nvSpPr>
            <p:cNvPr id="7" name="Oval 314"/>
            <p:cNvSpPr>
              <a:spLocks noChangeArrowheads="1"/>
            </p:cNvSpPr>
            <p:nvPr/>
          </p:nvSpPr>
          <p:spPr bwMode="auto">
            <a:xfrm>
              <a:off x="2286000" y="1607074"/>
              <a:ext cx="304800" cy="334022"/>
            </a:xfrm>
            <a:prstGeom prst="ellipse">
              <a:avLst/>
            </a:prstGeom>
            <a:solidFill>
              <a:srgbClr val="FF0000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pic>
          <p:nvPicPr>
            <p:cNvPr id="8" name="Picture 7" descr="txp_fig"/>
            <p:cNvPicPr>
              <a:picLocks noChangeAspect="1"/>
            </p:cNvPicPr>
            <p:nvPr>
              <p:custDataLst>
                <p:tags r:id="rId2"/>
              </p:custDataLst>
            </p:nvPr>
          </p:nvPicPr>
          <p:blipFill>
            <a:blip r:embed="rId4" cstate="print"/>
            <a:stretch>
              <a:fillRect/>
            </a:stretch>
          </p:blipFill>
          <p:spPr bwMode="auto">
            <a:xfrm>
              <a:off x="5181600" y="1609660"/>
              <a:ext cx="1736835" cy="371540"/>
            </a:xfrm>
            <a:prstGeom prst="rect">
              <a:avLst/>
            </a:prstGeom>
            <a:noFill/>
            <a:ln/>
            <a:effectLst/>
          </p:spPr>
        </p:pic>
        <p:sp>
          <p:nvSpPr>
            <p:cNvPr id="9" name="Oval 319"/>
            <p:cNvSpPr>
              <a:spLocks noChangeArrowheads="1"/>
            </p:cNvSpPr>
            <p:nvPr/>
          </p:nvSpPr>
          <p:spPr bwMode="auto">
            <a:xfrm>
              <a:off x="6477000" y="1617385"/>
              <a:ext cx="304799" cy="337079"/>
            </a:xfrm>
            <a:prstGeom prst="ellipse">
              <a:avLst/>
            </a:prstGeom>
            <a:solidFill>
              <a:srgbClr val="339966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10" name="TextBox 9"/>
          <p:cNvSpPr txBox="1"/>
          <p:nvPr/>
        </p:nvSpPr>
        <p:spPr>
          <a:xfrm>
            <a:off x="2819401" y="4353580"/>
            <a:ext cx="658579" cy="523220"/>
          </a:xfrm>
          <a:prstGeom prst="rect">
            <a:avLst/>
          </a:prstGeom>
          <a:noFill/>
        </p:spPr>
        <p:txBody>
          <a:bodyPr wrap="none" lIns="91425" tIns="45713" rIns="91425" bIns="45713" rtlCol="0">
            <a:spAutoFit/>
          </a:bodyPr>
          <a:lstStyle/>
          <a:p>
            <a:r>
              <a:rPr lang="en-US" sz="2800" dirty="0">
                <a:latin typeface="Symbol" pitchFamily="48" charset="2"/>
                <a:sym typeface="Symbol" pitchFamily="48" charset="2"/>
              </a:rPr>
              <a:t>= </a:t>
            </a:r>
            <a:r>
              <a:rPr lang="en-US" sz="2800" dirty="0"/>
              <a:t> 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6705601" y="4347408"/>
            <a:ext cx="1197188" cy="523220"/>
          </a:xfrm>
          <a:prstGeom prst="rect">
            <a:avLst/>
          </a:prstGeom>
          <a:noFill/>
        </p:spPr>
        <p:txBody>
          <a:bodyPr wrap="none" lIns="91425" tIns="45713" rIns="91425" bIns="45713" rtlCol="0">
            <a:spAutoFit/>
          </a:bodyPr>
          <a:lstStyle/>
          <a:p>
            <a:r>
              <a:rPr lang="en-US" sz="2800" dirty="0">
                <a:latin typeface="Symbol" pitchFamily="48" charset="2"/>
                <a:sym typeface="Symbol" pitchFamily="48" charset="2"/>
              </a:rPr>
              <a:t>= 1 - </a:t>
            </a:r>
            <a:r>
              <a:rPr lang="en-US" sz="2800" dirty="0"/>
              <a:t> 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7467492" y="1981200"/>
            <a:ext cx="914508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200" dirty="0" smtClean="0">
                <a:solidFill>
                  <a:srgbClr val="008A3E"/>
                </a:solidFill>
              </a:rPr>
              <a:t>Sports</a:t>
            </a:r>
            <a:endParaRPr lang="en-US" sz="2200" dirty="0">
              <a:solidFill>
                <a:srgbClr val="008A3E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463822" y="1438167"/>
            <a:ext cx="1046618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200" dirty="0" smtClean="0">
                <a:solidFill>
                  <a:srgbClr val="FF0000"/>
                </a:solidFill>
              </a:rPr>
              <a:t>Science</a:t>
            </a:r>
            <a:endParaRPr lang="en-US" sz="2200" dirty="0">
              <a:solidFill>
                <a:srgbClr val="FF0000"/>
              </a:solidFill>
            </a:endParaRPr>
          </a:p>
        </p:txBody>
      </p:sp>
      <p:sp>
        <p:nvSpPr>
          <p:cNvPr id="14" name="Oval 13"/>
          <p:cNvSpPr/>
          <p:nvPr/>
        </p:nvSpPr>
        <p:spPr>
          <a:xfrm>
            <a:off x="7315200" y="2133600"/>
            <a:ext cx="152400" cy="152400"/>
          </a:xfrm>
          <a:prstGeom prst="ellipse">
            <a:avLst/>
          </a:prstGeom>
          <a:solidFill>
            <a:srgbClr val="008A3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/>
          <p:cNvSpPr/>
          <p:nvPr/>
        </p:nvSpPr>
        <p:spPr>
          <a:xfrm>
            <a:off x="7315200" y="1600200"/>
            <a:ext cx="152400" cy="1524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6" name="Group 302"/>
          <p:cNvGrpSpPr>
            <a:grpSpLocks/>
          </p:cNvGrpSpPr>
          <p:nvPr/>
        </p:nvGrpSpPr>
        <p:grpSpPr bwMode="auto">
          <a:xfrm>
            <a:off x="3111870" y="2667000"/>
            <a:ext cx="3276600" cy="152400"/>
            <a:chOff x="1872" y="2890"/>
            <a:chExt cx="2064" cy="96"/>
          </a:xfrm>
        </p:grpSpPr>
        <p:sp>
          <p:nvSpPr>
            <p:cNvPr id="17" name="Line 303"/>
            <p:cNvSpPr>
              <a:spLocks noChangeShapeType="1"/>
            </p:cNvSpPr>
            <p:nvPr/>
          </p:nvSpPr>
          <p:spPr bwMode="auto">
            <a:xfrm>
              <a:off x="1872" y="2938"/>
              <a:ext cx="1056" cy="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8" name="Line 304"/>
            <p:cNvSpPr>
              <a:spLocks noChangeShapeType="1"/>
            </p:cNvSpPr>
            <p:nvPr/>
          </p:nvSpPr>
          <p:spPr bwMode="auto">
            <a:xfrm>
              <a:off x="2928" y="2938"/>
              <a:ext cx="1008" cy="0"/>
            </a:xfrm>
            <a:prstGeom prst="line">
              <a:avLst/>
            </a:prstGeom>
            <a:noFill/>
            <a:ln w="38100">
              <a:solidFill>
                <a:srgbClr val="00B05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9" name="Line 305"/>
            <p:cNvSpPr>
              <a:spLocks noChangeShapeType="1"/>
            </p:cNvSpPr>
            <p:nvPr/>
          </p:nvSpPr>
          <p:spPr bwMode="auto">
            <a:xfrm>
              <a:off x="2928" y="2890"/>
              <a:ext cx="0" cy="96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cxnSp>
        <p:nvCxnSpPr>
          <p:cNvPr id="20" name="Straight Connector 19"/>
          <p:cNvCxnSpPr/>
          <p:nvPr/>
        </p:nvCxnSpPr>
        <p:spPr>
          <a:xfrm>
            <a:off x="3054223" y="1624164"/>
            <a:ext cx="3276600" cy="0"/>
          </a:xfrm>
          <a:prstGeom prst="line">
            <a:avLst/>
          </a:prstGeom>
          <a:ln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21" name="Group 321"/>
          <p:cNvGrpSpPr>
            <a:grpSpLocks/>
          </p:cNvGrpSpPr>
          <p:nvPr/>
        </p:nvGrpSpPr>
        <p:grpSpPr bwMode="auto">
          <a:xfrm>
            <a:off x="3066203" y="1603994"/>
            <a:ext cx="3276600" cy="0"/>
            <a:chOff x="2497137" y="4419600"/>
            <a:chExt cx="3276600" cy="0"/>
          </a:xfrm>
        </p:grpSpPr>
        <p:sp>
          <p:nvSpPr>
            <p:cNvPr id="22" name="Line 322"/>
            <p:cNvSpPr>
              <a:spLocks noChangeShapeType="1"/>
            </p:cNvSpPr>
            <p:nvPr/>
          </p:nvSpPr>
          <p:spPr bwMode="auto">
            <a:xfrm>
              <a:off x="2686" y="2870"/>
              <a:ext cx="1056" cy="0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3" name="Line 323"/>
            <p:cNvSpPr>
              <a:spLocks noChangeShapeType="1"/>
            </p:cNvSpPr>
            <p:nvPr/>
          </p:nvSpPr>
          <p:spPr bwMode="auto">
            <a:xfrm>
              <a:off x="3742" y="2870"/>
              <a:ext cx="1008" cy="0"/>
            </a:xfrm>
            <a:prstGeom prst="line">
              <a:avLst/>
            </a:prstGeom>
            <a:noFill/>
            <a:ln w="25400">
              <a:solidFill>
                <a:srgbClr val="008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4" name="Oval 23"/>
          <p:cNvSpPr/>
          <p:nvPr/>
        </p:nvSpPr>
        <p:spPr>
          <a:xfrm>
            <a:off x="4402358" y="1546884"/>
            <a:ext cx="152400" cy="1524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Oval 24"/>
          <p:cNvSpPr/>
          <p:nvPr/>
        </p:nvSpPr>
        <p:spPr>
          <a:xfrm>
            <a:off x="4021358" y="1535442"/>
            <a:ext cx="152400" cy="1524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Oval 25"/>
          <p:cNvSpPr/>
          <p:nvPr/>
        </p:nvSpPr>
        <p:spPr>
          <a:xfrm>
            <a:off x="3564158" y="1535442"/>
            <a:ext cx="152400" cy="1524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Oval 26"/>
          <p:cNvSpPr/>
          <p:nvPr/>
        </p:nvSpPr>
        <p:spPr>
          <a:xfrm>
            <a:off x="3259358" y="1524000"/>
            <a:ext cx="152400" cy="1524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Oval 27"/>
          <p:cNvSpPr/>
          <p:nvPr/>
        </p:nvSpPr>
        <p:spPr>
          <a:xfrm>
            <a:off x="3716558" y="1539336"/>
            <a:ext cx="152400" cy="1524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Oval 28"/>
          <p:cNvSpPr/>
          <p:nvPr/>
        </p:nvSpPr>
        <p:spPr>
          <a:xfrm>
            <a:off x="3106958" y="1527894"/>
            <a:ext cx="152400" cy="1524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Oval 29"/>
          <p:cNvSpPr/>
          <p:nvPr/>
        </p:nvSpPr>
        <p:spPr>
          <a:xfrm>
            <a:off x="5088158" y="1527894"/>
            <a:ext cx="152400" cy="1524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Oval 30"/>
          <p:cNvSpPr/>
          <p:nvPr/>
        </p:nvSpPr>
        <p:spPr>
          <a:xfrm>
            <a:off x="4242404" y="1535442"/>
            <a:ext cx="152400" cy="152400"/>
          </a:xfrm>
          <a:prstGeom prst="ellipse">
            <a:avLst/>
          </a:prstGeom>
          <a:solidFill>
            <a:srgbClr val="008A3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Oval 31"/>
          <p:cNvSpPr/>
          <p:nvPr/>
        </p:nvSpPr>
        <p:spPr>
          <a:xfrm>
            <a:off x="4802353" y="1527894"/>
            <a:ext cx="152400" cy="152400"/>
          </a:xfrm>
          <a:prstGeom prst="ellipse">
            <a:avLst/>
          </a:prstGeom>
          <a:solidFill>
            <a:srgbClr val="008A3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Oval 32"/>
          <p:cNvSpPr/>
          <p:nvPr/>
        </p:nvSpPr>
        <p:spPr>
          <a:xfrm>
            <a:off x="4924317" y="1527894"/>
            <a:ext cx="152400" cy="152400"/>
          </a:xfrm>
          <a:prstGeom prst="ellipse">
            <a:avLst/>
          </a:prstGeom>
          <a:solidFill>
            <a:srgbClr val="008A3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Oval 33"/>
          <p:cNvSpPr/>
          <p:nvPr/>
        </p:nvSpPr>
        <p:spPr>
          <a:xfrm>
            <a:off x="5240558" y="1539336"/>
            <a:ext cx="152400" cy="152400"/>
          </a:xfrm>
          <a:prstGeom prst="ellipse">
            <a:avLst/>
          </a:prstGeom>
          <a:solidFill>
            <a:srgbClr val="008A3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Oval 34"/>
          <p:cNvSpPr/>
          <p:nvPr/>
        </p:nvSpPr>
        <p:spPr>
          <a:xfrm>
            <a:off x="5545358" y="1539336"/>
            <a:ext cx="152400" cy="152400"/>
          </a:xfrm>
          <a:prstGeom prst="ellipse">
            <a:avLst/>
          </a:prstGeom>
          <a:solidFill>
            <a:srgbClr val="008A3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Oval 35"/>
          <p:cNvSpPr/>
          <p:nvPr/>
        </p:nvSpPr>
        <p:spPr>
          <a:xfrm>
            <a:off x="6071204" y="1527894"/>
            <a:ext cx="152400" cy="152400"/>
          </a:xfrm>
          <a:prstGeom prst="ellipse">
            <a:avLst/>
          </a:prstGeom>
          <a:solidFill>
            <a:srgbClr val="008A3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Oval 36"/>
          <p:cNvSpPr/>
          <p:nvPr/>
        </p:nvSpPr>
        <p:spPr>
          <a:xfrm>
            <a:off x="5876927" y="1527894"/>
            <a:ext cx="152400" cy="152400"/>
          </a:xfrm>
          <a:prstGeom prst="ellipse">
            <a:avLst/>
          </a:prstGeom>
          <a:solidFill>
            <a:srgbClr val="008A3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Oval 37"/>
          <p:cNvSpPr/>
          <p:nvPr/>
        </p:nvSpPr>
        <p:spPr>
          <a:xfrm>
            <a:off x="5392958" y="1535442"/>
            <a:ext cx="152400" cy="152400"/>
          </a:xfrm>
          <a:prstGeom prst="ellipse">
            <a:avLst/>
          </a:prstGeom>
          <a:solidFill>
            <a:srgbClr val="008A3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Oval 38"/>
          <p:cNvSpPr/>
          <p:nvPr/>
        </p:nvSpPr>
        <p:spPr>
          <a:xfrm>
            <a:off x="5762517" y="1535442"/>
            <a:ext cx="152400" cy="152400"/>
          </a:xfrm>
          <a:prstGeom prst="ellipse">
            <a:avLst/>
          </a:prstGeom>
          <a:solidFill>
            <a:srgbClr val="008A3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Oval 39"/>
          <p:cNvSpPr/>
          <p:nvPr/>
        </p:nvSpPr>
        <p:spPr>
          <a:xfrm>
            <a:off x="4554758" y="1546884"/>
            <a:ext cx="152400" cy="1524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TextBox 40"/>
          <p:cNvSpPr txBox="1"/>
          <p:nvPr/>
        </p:nvSpPr>
        <p:spPr>
          <a:xfrm>
            <a:off x="3124200" y="2057400"/>
            <a:ext cx="3357372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200" dirty="0" smtClean="0"/>
              <a:t>X, frequency of word “play”</a:t>
            </a:r>
            <a:endParaRPr lang="en-US" sz="2200" dirty="0"/>
          </a:p>
        </p:txBody>
      </p:sp>
      <p:sp>
        <p:nvSpPr>
          <p:cNvPr id="42" name="TextBox 41"/>
          <p:cNvSpPr txBox="1"/>
          <p:nvPr/>
        </p:nvSpPr>
        <p:spPr>
          <a:xfrm>
            <a:off x="2770426" y="1611868"/>
            <a:ext cx="5243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low</a:t>
            </a:r>
            <a:endParaRPr lang="en-US" dirty="0"/>
          </a:p>
        </p:txBody>
      </p:sp>
      <p:sp>
        <p:nvSpPr>
          <p:cNvPr id="43" name="TextBox 42"/>
          <p:cNvSpPr txBox="1"/>
          <p:nvPr/>
        </p:nvSpPr>
        <p:spPr>
          <a:xfrm>
            <a:off x="6047026" y="1611868"/>
            <a:ext cx="5888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high</a:t>
            </a:r>
            <a:endParaRPr lang="en-US" dirty="0"/>
          </a:p>
        </p:txBody>
      </p:sp>
      <p:sp>
        <p:nvSpPr>
          <p:cNvPr id="44" name="TextBox 43"/>
          <p:cNvSpPr txBox="1"/>
          <p:nvPr/>
        </p:nvSpPr>
        <p:spPr>
          <a:xfrm>
            <a:off x="2407867" y="2514600"/>
            <a:ext cx="588297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200" dirty="0"/>
              <a:t>f</a:t>
            </a:r>
            <a:r>
              <a:rPr lang="en-US" sz="2200" dirty="0" smtClean="0"/>
              <a:t>(X)</a:t>
            </a:r>
            <a:endParaRPr lang="en-US" sz="2200" dirty="0"/>
          </a:p>
        </p:txBody>
      </p:sp>
      <p:sp>
        <p:nvSpPr>
          <p:cNvPr id="45" name="Oval 44"/>
          <p:cNvSpPr/>
          <p:nvPr/>
        </p:nvSpPr>
        <p:spPr>
          <a:xfrm>
            <a:off x="4114800" y="1535982"/>
            <a:ext cx="152400" cy="152400"/>
          </a:xfrm>
          <a:prstGeom prst="ellipse">
            <a:avLst/>
          </a:prstGeom>
          <a:solidFill>
            <a:srgbClr val="FFFFFF"/>
          </a:solidFill>
          <a:ln w="38100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Oval 45"/>
          <p:cNvSpPr/>
          <p:nvPr/>
        </p:nvSpPr>
        <p:spPr>
          <a:xfrm>
            <a:off x="7327180" y="2695272"/>
            <a:ext cx="152400" cy="152400"/>
          </a:xfrm>
          <a:prstGeom prst="ellipse">
            <a:avLst/>
          </a:prstGeom>
          <a:solidFill>
            <a:srgbClr val="FFFFFF"/>
          </a:solidFill>
          <a:ln w="38100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TextBox 46"/>
          <p:cNvSpPr txBox="1"/>
          <p:nvPr/>
        </p:nvSpPr>
        <p:spPr>
          <a:xfrm>
            <a:off x="7519732" y="2502618"/>
            <a:ext cx="147186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 smtClean="0"/>
              <a:t>Test document</a:t>
            </a:r>
            <a:endParaRPr lang="en-US" sz="2200" dirty="0"/>
          </a:p>
        </p:txBody>
      </p:sp>
      <p:sp>
        <p:nvSpPr>
          <p:cNvPr id="48" name="Rectangle 47"/>
          <p:cNvSpPr/>
          <p:nvPr/>
        </p:nvSpPr>
        <p:spPr>
          <a:xfrm>
            <a:off x="609600" y="3505200"/>
            <a:ext cx="6114023" cy="227754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 dirty="0" smtClean="0"/>
              <a:t>Modeling Class </a:t>
            </a:r>
            <a:r>
              <a:rPr lang="en-US" sz="2400" dirty="0"/>
              <a:t>probability P(Y=y</a:t>
            </a:r>
            <a:r>
              <a:rPr lang="en-US" sz="2400" dirty="0" smtClean="0"/>
              <a:t>) = Bernoulli(</a:t>
            </a:r>
            <a:r>
              <a:rPr lang="en-US" sz="2400" dirty="0">
                <a:latin typeface="Symbol" pitchFamily="48" charset="2"/>
                <a:sym typeface="Symbol" pitchFamily="48" charset="2"/>
              </a:rPr>
              <a:t></a:t>
            </a:r>
            <a:r>
              <a:rPr lang="en-US" sz="2400" dirty="0" smtClean="0"/>
              <a:t>)</a:t>
            </a:r>
          </a:p>
          <a:p>
            <a:pPr>
              <a:lnSpc>
                <a:spcPct val="150000"/>
              </a:lnSpc>
            </a:pPr>
            <a:endParaRPr lang="en-US" sz="2400" dirty="0"/>
          </a:p>
          <a:p>
            <a:pPr>
              <a:lnSpc>
                <a:spcPct val="150000"/>
              </a:lnSpc>
            </a:pPr>
            <a:endParaRPr lang="en-US" sz="2400" dirty="0"/>
          </a:p>
          <a:p>
            <a:pPr>
              <a:lnSpc>
                <a:spcPct val="150000"/>
              </a:lnSpc>
            </a:pPr>
            <a:r>
              <a:rPr lang="en-US" sz="2400" dirty="0" smtClean="0"/>
              <a:t>Like a coin flip</a:t>
            </a:r>
            <a:endParaRPr lang="en-US" sz="2400" dirty="0"/>
          </a:p>
        </p:txBody>
      </p:sp>
      <p:pic>
        <p:nvPicPr>
          <p:cNvPr id="49" name="Picture 2"/>
          <p:cNvPicPr>
            <a:picLocks noChangeAspect="1" noChangeArrowheads="1"/>
          </p:cNvPicPr>
          <p:nvPr/>
        </p:nvPicPr>
        <p:blipFill>
          <a:blip r:embed="rId5" cstate="print"/>
          <a:srcRect t="16327" b="15673"/>
          <a:stretch>
            <a:fillRect/>
          </a:stretch>
        </p:blipFill>
        <p:spPr bwMode="auto">
          <a:xfrm>
            <a:off x="3429000" y="5410200"/>
            <a:ext cx="2447925" cy="12694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11687537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Bayes Optimal Classifier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8D0CB8-6FBF-4962-B578-A320F47C1A78}" type="slidenum">
              <a:rPr lang="en-US" smtClean="0"/>
              <a:pPr/>
              <a:t>54</a:t>
            </a:fld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7467492" y="1981200"/>
            <a:ext cx="914508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200" dirty="0" smtClean="0">
                <a:solidFill>
                  <a:srgbClr val="008A3E"/>
                </a:solidFill>
              </a:rPr>
              <a:t>Sports</a:t>
            </a:r>
            <a:endParaRPr lang="en-US" sz="2200" dirty="0">
              <a:solidFill>
                <a:srgbClr val="008A3E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463822" y="1438167"/>
            <a:ext cx="1046618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200" dirty="0" smtClean="0">
                <a:solidFill>
                  <a:srgbClr val="FF0000"/>
                </a:solidFill>
              </a:rPr>
              <a:t>Science</a:t>
            </a:r>
            <a:endParaRPr lang="en-US" sz="2200" dirty="0">
              <a:solidFill>
                <a:srgbClr val="FF0000"/>
              </a:solidFill>
            </a:endParaRPr>
          </a:p>
        </p:txBody>
      </p:sp>
      <p:sp>
        <p:nvSpPr>
          <p:cNvPr id="64" name="Oval 63"/>
          <p:cNvSpPr/>
          <p:nvPr/>
        </p:nvSpPr>
        <p:spPr>
          <a:xfrm>
            <a:off x="7315200" y="2133600"/>
            <a:ext cx="152400" cy="152400"/>
          </a:xfrm>
          <a:prstGeom prst="ellipse">
            <a:avLst/>
          </a:prstGeom>
          <a:solidFill>
            <a:srgbClr val="008A3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5" name="Oval 64"/>
          <p:cNvSpPr/>
          <p:nvPr/>
        </p:nvSpPr>
        <p:spPr>
          <a:xfrm>
            <a:off x="7315200" y="1600200"/>
            <a:ext cx="152400" cy="1524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TextBox 57"/>
          <p:cNvSpPr txBox="1"/>
          <p:nvPr/>
        </p:nvSpPr>
        <p:spPr>
          <a:xfrm>
            <a:off x="597414" y="4572000"/>
            <a:ext cx="4279386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200" dirty="0" smtClean="0"/>
              <a:t>E.g. P(X=</a:t>
            </a:r>
            <a:r>
              <a:rPr lang="en-US" sz="2200" dirty="0" err="1" smtClean="0"/>
              <a:t>x|Y</a:t>
            </a:r>
            <a:r>
              <a:rPr lang="en-US" sz="2200" dirty="0" smtClean="0"/>
              <a:t>=y) = Gaussian N(μ</a:t>
            </a:r>
            <a:r>
              <a:rPr lang="en-US" sz="2200" baseline="-25000" dirty="0" smtClean="0"/>
              <a:t>y</a:t>
            </a:r>
            <a:r>
              <a:rPr lang="en-US" sz="2200" dirty="0" smtClean="0"/>
              <a:t>,σ</a:t>
            </a:r>
            <a:r>
              <a:rPr lang="en-US" sz="2200" baseline="30000" dirty="0" smtClean="0"/>
              <a:t>2</a:t>
            </a:r>
            <a:r>
              <a:rPr lang="en-US" sz="2200" baseline="-25000" dirty="0" smtClean="0"/>
              <a:t>y</a:t>
            </a:r>
            <a:r>
              <a:rPr lang="en-US" sz="2200" dirty="0" smtClean="0"/>
              <a:t>)</a:t>
            </a:r>
          </a:p>
          <a:p>
            <a:endParaRPr lang="en-US" sz="800" dirty="0" smtClean="0"/>
          </a:p>
        </p:txBody>
      </p:sp>
      <p:sp>
        <p:nvSpPr>
          <p:cNvPr id="63" name="Freeform 311"/>
          <p:cNvSpPr>
            <a:spLocks/>
          </p:cNvSpPr>
          <p:nvPr/>
        </p:nvSpPr>
        <p:spPr bwMode="auto">
          <a:xfrm>
            <a:off x="4506427" y="4876800"/>
            <a:ext cx="1878013" cy="1384300"/>
          </a:xfrm>
          <a:custGeom>
            <a:avLst/>
            <a:gdLst/>
            <a:ahLst/>
            <a:cxnLst>
              <a:cxn ang="0">
                <a:pos x="0" y="857"/>
              </a:cxn>
              <a:cxn ang="0">
                <a:pos x="288" y="456"/>
              </a:cxn>
              <a:cxn ang="0">
                <a:pos x="435" y="126"/>
              </a:cxn>
              <a:cxn ang="0">
                <a:pos x="560" y="1"/>
              </a:cxn>
              <a:cxn ang="0">
                <a:pos x="679" y="132"/>
              </a:cxn>
              <a:cxn ang="0">
                <a:pos x="962" y="727"/>
              </a:cxn>
              <a:cxn ang="0">
                <a:pos x="1183" y="872"/>
              </a:cxn>
            </a:cxnLst>
            <a:rect l="0" t="0" r="r" b="b"/>
            <a:pathLst>
              <a:path w="1183" h="872">
                <a:moveTo>
                  <a:pt x="0" y="857"/>
                </a:moveTo>
                <a:cubicBezTo>
                  <a:pt x="48" y="789"/>
                  <a:pt x="216" y="578"/>
                  <a:pt x="288" y="456"/>
                </a:cubicBezTo>
                <a:cubicBezTo>
                  <a:pt x="360" y="334"/>
                  <a:pt x="390" y="202"/>
                  <a:pt x="435" y="126"/>
                </a:cubicBezTo>
                <a:cubicBezTo>
                  <a:pt x="480" y="50"/>
                  <a:pt x="519" y="0"/>
                  <a:pt x="560" y="1"/>
                </a:cubicBezTo>
                <a:cubicBezTo>
                  <a:pt x="601" y="2"/>
                  <a:pt x="612" y="11"/>
                  <a:pt x="679" y="132"/>
                </a:cubicBezTo>
                <a:cubicBezTo>
                  <a:pt x="746" y="253"/>
                  <a:pt x="878" y="604"/>
                  <a:pt x="962" y="727"/>
                </a:cubicBezTo>
                <a:cubicBezTo>
                  <a:pt x="1046" y="850"/>
                  <a:pt x="1146" y="848"/>
                  <a:pt x="1183" y="872"/>
                </a:cubicBezTo>
              </a:path>
            </a:pathLst>
          </a:custGeom>
          <a:noFill/>
          <a:ln w="19050" cap="flat">
            <a:solidFill>
              <a:srgbClr val="00B050"/>
            </a:solidFill>
            <a:prstDash val="solid"/>
            <a:round/>
            <a:headEnd/>
            <a:tailEnd/>
          </a:ln>
          <a:effectLst/>
        </p:spPr>
        <p:txBody>
          <a:bodyPr lIns="91425" tIns="45713" rIns="91425" bIns="45713"/>
          <a:lstStyle/>
          <a:p>
            <a:endParaRPr lang="en-US"/>
          </a:p>
        </p:txBody>
      </p:sp>
      <p:pic>
        <p:nvPicPr>
          <p:cNvPr id="66" name="Picture 65" descr="txp_fig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 cstate="print"/>
          <a:stretch>
            <a:fillRect/>
          </a:stretch>
        </p:blipFill>
        <p:spPr bwMode="auto">
          <a:xfrm>
            <a:off x="5943600" y="5256142"/>
            <a:ext cx="1817186" cy="238321"/>
          </a:xfrm>
          <a:prstGeom prst="rect">
            <a:avLst/>
          </a:prstGeom>
          <a:noFill/>
          <a:ln/>
          <a:effectLst/>
        </p:spPr>
      </p:pic>
      <p:sp>
        <p:nvSpPr>
          <p:cNvPr id="79" name="Rectangle 78"/>
          <p:cNvSpPr/>
          <p:nvPr/>
        </p:nvSpPr>
        <p:spPr bwMode="auto">
          <a:xfrm>
            <a:off x="7511142" y="5234365"/>
            <a:ext cx="152400" cy="228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5" tIns="45713" rIns="91425" bIns="45713" rtlCol="0" anchor="ctr"/>
          <a:lstStyle/>
          <a:p>
            <a:pPr algn="ctr"/>
            <a:endParaRPr lang="en-US"/>
          </a:p>
        </p:txBody>
      </p:sp>
      <p:sp>
        <p:nvSpPr>
          <p:cNvPr id="81" name="Oval 319"/>
          <p:cNvSpPr>
            <a:spLocks noChangeArrowheads="1"/>
          </p:cNvSpPr>
          <p:nvPr/>
        </p:nvSpPr>
        <p:spPr bwMode="auto">
          <a:xfrm>
            <a:off x="7580944" y="5321076"/>
            <a:ext cx="76200" cy="76200"/>
          </a:xfrm>
          <a:prstGeom prst="ellipse">
            <a:avLst/>
          </a:prstGeom>
          <a:solidFill>
            <a:srgbClr val="339966"/>
          </a:solidFill>
          <a:ln w="9525">
            <a:noFill/>
            <a:round/>
            <a:headEnd/>
            <a:tailEnd/>
          </a:ln>
          <a:effectLst/>
        </p:spPr>
        <p:txBody>
          <a:bodyPr wrap="none" lIns="91425" tIns="45713" rIns="91425" bIns="45713" anchor="ctr"/>
          <a:lstStyle/>
          <a:p>
            <a:endParaRPr lang="en-US"/>
          </a:p>
        </p:txBody>
      </p:sp>
      <p:cxnSp>
        <p:nvCxnSpPr>
          <p:cNvPr id="82" name="Straight Connector 81"/>
          <p:cNvCxnSpPr/>
          <p:nvPr/>
        </p:nvCxnSpPr>
        <p:spPr>
          <a:xfrm>
            <a:off x="3088260" y="6354761"/>
            <a:ext cx="3276600" cy="0"/>
          </a:xfrm>
          <a:prstGeom prst="line">
            <a:avLst/>
          </a:prstGeom>
          <a:ln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3" name="Rectangle 82"/>
          <p:cNvSpPr/>
          <p:nvPr/>
        </p:nvSpPr>
        <p:spPr>
          <a:xfrm>
            <a:off x="5257800" y="6317159"/>
            <a:ext cx="129540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200" dirty="0" err="1" smtClean="0">
                <a:solidFill>
                  <a:srgbClr val="008A3E"/>
                </a:solidFill>
              </a:rPr>
              <a:t>μ</a:t>
            </a:r>
            <a:r>
              <a:rPr lang="en-US" sz="2200" baseline="-25000" dirty="0" err="1" smtClean="0">
                <a:solidFill>
                  <a:srgbClr val="008A3E"/>
                </a:solidFill>
              </a:rPr>
              <a:t>y</a:t>
            </a:r>
            <a:endParaRPr lang="en-US" sz="2200" dirty="0">
              <a:solidFill>
                <a:srgbClr val="008A3E"/>
              </a:solidFill>
            </a:endParaRPr>
          </a:p>
          <a:p>
            <a:endParaRPr lang="en-US" sz="2200" dirty="0">
              <a:solidFill>
                <a:srgbClr val="008A3E"/>
              </a:solidFill>
            </a:endParaRPr>
          </a:p>
        </p:txBody>
      </p:sp>
      <p:sp>
        <p:nvSpPr>
          <p:cNvPr id="84" name="Rectangle 83"/>
          <p:cNvSpPr/>
          <p:nvPr/>
        </p:nvSpPr>
        <p:spPr>
          <a:xfrm>
            <a:off x="5225250" y="5553548"/>
            <a:ext cx="91440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200" dirty="0" smtClean="0">
                <a:solidFill>
                  <a:srgbClr val="008A3E"/>
                </a:solidFill>
              </a:rPr>
              <a:t>σ</a:t>
            </a:r>
            <a:r>
              <a:rPr lang="en-US" sz="2200" baseline="30000" dirty="0" smtClean="0">
                <a:solidFill>
                  <a:srgbClr val="008A3E"/>
                </a:solidFill>
              </a:rPr>
              <a:t>2</a:t>
            </a:r>
            <a:r>
              <a:rPr lang="en-US" sz="2200" baseline="-25000" dirty="0" smtClean="0">
                <a:solidFill>
                  <a:srgbClr val="008A3E"/>
                </a:solidFill>
              </a:rPr>
              <a:t>y</a:t>
            </a:r>
            <a:endParaRPr lang="en-US" sz="2200" dirty="0">
              <a:solidFill>
                <a:srgbClr val="008A3E"/>
              </a:solidFill>
            </a:endParaRPr>
          </a:p>
          <a:p>
            <a:endParaRPr lang="en-US" sz="2200" dirty="0">
              <a:solidFill>
                <a:srgbClr val="008A3E"/>
              </a:solidFill>
            </a:endParaRPr>
          </a:p>
        </p:txBody>
      </p:sp>
      <p:cxnSp>
        <p:nvCxnSpPr>
          <p:cNvPr id="86" name="Straight Arrow Connector 85"/>
          <p:cNvCxnSpPr/>
          <p:nvPr/>
        </p:nvCxnSpPr>
        <p:spPr>
          <a:xfrm>
            <a:off x="5029200" y="5592761"/>
            <a:ext cx="762000" cy="0"/>
          </a:xfrm>
          <a:prstGeom prst="straightConnector1">
            <a:avLst/>
          </a:prstGeom>
          <a:ln>
            <a:solidFill>
              <a:srgbClr val="000000"/>
            </a:solidFill>
            <a:headEnd type="arrow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7" name="Oval 86"/>
          <p:cNvSpPr/>
          <p:nvPr/>
        </p:nvSpPr>
        <p:spPr>
          <a:xfrm>
            <a:off x="4267200" y="6279912"/>
            <a:ext cx="152400" cy="152400"/>
          </a:xfrm>
          <a:prstGeom prst="ellipse">
            <a:avLst/>
          </a:prstGeom>
          <a:solidFill>
            <a:srgbClr val="008A3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8" name="Oval 87"/>
          <p:cNvSpPr/>
          <p:nvPr/>
        </p:nvSpPr>
        <p:spPr>
          <a:xfrm>
            <a:off x="4827149" y="6272364"/>
            <a:ext cx="152400" cy="152400"/>
          </a:xfrm>
          <a:prstGeom prst="ellipse">
            <a:avLst/>
          </a:prstGeom>
          <a:solidFill>
            <a:srgbClr val="008A3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9" name="Oval 88"/>
          <p:cNvSpPr/>
          <p:nvPr/>
        </p:nvSpPr>
        <p:spPr>
          <a:xfrm>
            <a:off x="4949113" y="6272364"/>
            <a:ext cx="152400" cy="152400"/>
          </a:xfrm>
          <a:prstGeom prst="ellipse">
            <a:avLst/>
          </a:prstGeom>
          <a:solidFill>
            <a:srgbClr val="008A3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0" name="Oval 89"/>
          <p:cNvSpPr/>
          <p:nvPr/>
        </p:nvSpPr>
        <p:spPr>
          <a:xfrm>
            <a:off x="5265354" y="6283806"/>
            <a:ext cx="152400" cy="152400"/>
          </a:xfrm>
          <a:prstGeom prst="ellipse">
            <a:avLst/>
          </a:prstGeom>
          <a:solidFill>
            <a:srgbClr val="008A3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1" name="Oval 90"/>
          <p:cNvSpPr/>
          <p:nvPr/>
        </p:nvSpPr>
        <p:spPr>
          <a:xfrm>
            <a:off x="5570154" y="6283806"/>
            <a:ext cx="152400" cy="152400"/>
          </a:xfrm>
          <a:prstGeom prst="ellipse">
            <a:avLst/>
          </a:prstGeom>
          <a:solidFill>
            <a:srgbClr val="008A3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2" name="Oval 91"/>
          <p:cNvSpPr/>
          <p:nvPr/>
        </p:nvSpPr>
        <p:spPr>
          <a:xfrm>
            <a:off x="6096000" y="6272364"/>
            <a:ext cx="152400" cy="152400"/>
          </a:xfrm>
          <a:prstGeom prst="ellipse">
            <a:avLst/>
          </a:prstGeom>
          <a:solidFill>
            <a:srgbClr val="008A3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3" name="Oval 92"/>
          <p:cNvSpPr/>
          <p:nvPr/>
        </p:nvSpPr>
        <p:spPr>
          <a:xfrm>
            <a:off x="5901723" y="6272364"/>
            <a:ext cx="152400" cy="152400"/>
          </a:xfrm>
          <a:prstGeom prst="ellipse">
            <a:avLst/>
          </a:prstGeom>
          <a:solidFill>
            <a:srgbClr val="008A3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4" name="Oval 93"/>
          <p:cNvSpPr/>
          <p:nvPr/>
        </p:nvSpPr>
        <p:spPr>
          <a:xfrm>
            <a:off x="5417754" y="6279912"/>
            <a:ext cx="152400" cy="152400"/>
          </a:xfrm>
          <a:prstGeom prst="ellipse">
            <a:avLst/>
          </a:prstGeom>
          <a:solidFill>
            <a:srgbClr val="008A3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5" name="Oval 94"/>
          <p:cNvSpPr/>
          <p:nvPr/>
        </p:nvSpPr>
        <p:spPr>
          <a:xfrm>
            <a:off x="5787313" y="6279912"/>
            <a:ext cx="152400" cy="152400"/>
          </a:xfrm>
          <a:prstGeom prst="ellipse">
            <a:avLst/>
          </a:prstGeom>
          <a:solidFill>
            <a:srgbClr val="008A3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5" name="Line 305"/>
          <p:cNvSpPr>
            <a:spLocks noChangeShapeType="1"/>
          </p:cNvSpPr>
          <p:nvPr/>
        </p:nvSpPr>
        <p:spPr bwMode="auto">
          <a:xfrm>
            <a:off x="5422180" y="6278561"/>
            <a:ext cx="0" cy="1524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grpSp>
        <p:nvGrpSpPr>
          <p:cNvPr id="96" name="Group 302"/>
          <p:cNvGrpSpPr>
            <a:grpSpLocks/>
          </p:cNvGrpSpPr>
          <p:nvPr/>
        </p:nvGrpSpPr>
        <p:grpSpPr bwMode="auto">
          <a:xfrm>
            <a:off x="3111870" y="2667000"/>
            <a:ext cx="3276600" cy="152400"/>
            <a:chOff x="1872" y="2890"/>
            <a:chExt cx="2064" cy="96"/>
          </a:xfrm>
        </p:grpSpPr>
        <p:sp>
          <p:nvSpPr>
            <p:cNvPr id="97" name="Line 303"/>
            <p:cNvSpPr>
              <a:spLocks noChangeShapeType="1"/>
            </p:cNvSpPr>
            <p:nvPr/>
          </p:nvSpPr>
          <p:spPr bwMode="auto">
            <a:xfrm>
              <a:off x="1872" y="2938"/>
              <a:ext cx="1056" cy="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98" name="Line 304"/>
            <p:cNvSpPr>
              <a:spLocks noChangeShapeType="1"/>
            </p:cNvSpPr>
            <p:nvPr/>
          </p:nvSpPr>
          <p:spPr bwMode="auto">
            <a:xfrm>
              <a:off x="2928" y="2938"/>
              <a:ext cx="1008" cy="0"/>
            </a:xfrm>
            <a:prstGeom prst="line">
              <a:avLst/>
            </a:prstGeom>
            <a:noFill/>
            <a:ln w="38100">
              <a:solidFill>
                <a:srgbClr val="00B05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99" name="Line 305"/>
            <p:cNvSpPr>
              <a:spLocks noChangeShapeType="1"/>
            </p:cNvSpPr>
            <p:nvPr/>
          </p:nvSpPr>
          <p:spPr bwMode="auto">
            <a:xfrm>
              <a:off x="2928" y="2890"/>
              <a:ext cx="0" cy="96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cxnSp>
        <p:nvCxnSpPr>
          <p:cNvPr id="100" name="Straight Connector 99"/>
          <p:cNvCxnSpPr/>
          <p:nvPr/>
        </p:nvCxnSpPr>
        <p:spPr>
          <a:xfrm>
            <a:off x="3054223" y="1624164"/>
            <a:ext cx="3276600" cy="0"/>
          </a:xfrm>
          <a:prstGeom prst="line">
            <a:avLst/>
          </a:prstGeom>
          <a:ln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01" name="Group 321"/>
          <p:cNvGrpSpPr>
            <a:grpSpLocks/>
          </p:cNvGrpSpPr>
          <p:nvPr/>
        </p:nvGrpSpPr>
        <p:grpSpPr bwMode="auto">
          <a:xfrm>
            <a:off x="3066203" y="1603994"/>
            <a:ext cx="3276600" cy="0"/>
            <a:chOff x="2497137" y="4419600"/>
            <a:chExt cx="3276600" cy="0"/>
          </a:xfrm>
        </p:grpSpPr>
        <p:sp>
          <p:nvSpPr>
            <p:cNvPr id="102" name="Line 322"/>
            <p:cNvSpPr>
              <a:spLocks noChangeShapeType="1"/>
            </p:cNvSpPr>
            <p:nvPr/>
          </p:nvSpPr>
          <p:spPr bwMode="auto">
            <a:xfrm>
              <a:off x="2686" y="2870"/>
              <a:ext cx="1056" cy="0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3" name="Line 323"/>
            <p:cNvSpPr>
              <a:spLocks noChangeShapeType="1"/>
            </p:cNvSpPr>
            <p:nvPr/>
          </p:nvSpPr>
          <p:spPr bwMode="auto">
            <a:xfrm>
              <a:off x="3742" y="2870"/>
              <a:ext cx="1008" cy="0"/>
            </a:xfrm>
            <a:prstGeom prst="line">
              <a:avLst/>
            </a:prstGeom>
            <a:noFill/>
            <a:ln w="25400">
              <a:solidFill>
                <a:srgbClr val="008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04" name="Oval 103"/>
          <p:cNvSpPr/>
          <p:nvPr/>
        </p:nvSpPr>
        <p:spPr>
          <a:xfrm>
            <a:off x="4402358" y="1546884"/>
            <a:ext cx="152400" cy="1524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Oval 104"/>
          <p:cNvSpPr/>
          <p:nvPr/>
        </p:nvSpPr>
        <p:spPr>
          <a:xfrm>
            <a:off x="4021358" y="1535442"/>
            <a:ext cx="152400" cy="1524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6" name="Oval 105"/>
          <p:cNvSpPr/>
          <p:nvPr/>
        </p:nvSpPr>
        <p:spPr>
          <a:xfrm>
            <a:off x="3564158" y="1535442"/>
            <a:ext cx="152400" cy="1524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7" name="Oval 106"/>
          <p:cNvSpPr/>
          <p:nvPr/>
        </p:nvSpPr>
        <p:spPr>
          <a:xfrm>
            <a:off x="3259358" y="1524000"/>
            <a:ext cx="152400" cy="1524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8" name="Oval 107"/>
          <p:cNvSpPr/>
          <p:nvPr/>
        </p:nvSpPr>
        <p:spPr>
          <a:xfrm>
            <a:off x="3716558" y="1539336"/>
            <a:ext cx="152400" cy="1524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9" name="Oval 108"/>
          <p:cNvSpPr/>
          <p:nvPr/>
        </p:nvSpPr>
        <p:spPr>
          <a:xfrm>
            <a:off x="3106958" y="1527894"/>
            <a:ext cx="152400" cy="1524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0" name="Oval 109"/>
          <p:cNvSpPr/>
          <p:nvPr/>
        </p:nvSpPr>
        <p:spPr>
          <a:xfrm>
            <a:off x="5088158" y="1527894"/>
            <a:ext cx="152400" cy="1524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1" name="Oval 110"/>
          <p:cNvSpPr/>
          <p:nvPr/>
        </p:nvSpPr>
        <p:spPr>
          <a:xfrm>
            <a:off x="4242404" y="1535442"/>
            <a:ext cx="152400" cy="152400"/>
          </a:xfrm>
          <a:prstGeom prst="ellipse">
            <a:avLst/>
          </a:prstGeom>
          <a:solidFill>
            <a:srgbClr val="008A3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2" name="Oval 111"/>
          <p:cNvSpPr/>
          <p:nvPr/>
        </p:nvSpPr>
        <p:spPr>
          <a:xfrm>
            <a:off x="4802353" y="1527894"/>
            <a:ext cx="152400" cy="152400"/>
          </a:xfrm>
          <a:prstGeom prst="ellipse">
            <a:avLst/>
          </a:prstGeom>
          <a:solidFill>
            <a:srgbClr val="008A3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3" name="Oval 112"/>
          <p:cNvSpPr/>
          <p:nvPr/>
        </p:nvSpPr>
        <p:spPr>
          <a:xfrm>
            <a:off x="4924317" y="1527894"/>
            <a:ext cx="152400" cy="152400"/>
          </a:xfrm>
          <a:prstGeom prst="ellipse">
            <a:avLst/>
          </a:prstGeom>
          <a:solidFill>
            <a:srgbClr val="008A3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4" name="Oval 113"/>
          <p:cNvSpPr/>
          <p:nvPr/>
        </p:nvSpPr>
        <p:spPr>
          <a:xfrm>
            <a:off x="5240558" y="1539336"/>
            <a:ext cx="152400" cy="152400"/>
          </a:xfrm>
          <a:prstGeom prst="ellipse">
            <a:avLst/>
          </a:prstGeom>
          <a:solidFill>
            <a:srgbClr val="008A3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5" name="Oval 114"/>
          <p:cNvSpPr/>
          <p:nvPr/>
        </p:nvSpPr>
        <p:spPr>
          <a:xfrm>
            <a:off x="5545358" y="1539336"/>
            <a:ext cx="152400" cy="152400"/>
          </a:xfrm>
          <a:prstGeom prst="ellipse">
            <a:avLst/>
          </a:prstGeom>
          <a:solidFill>
            <a:srgbClr val="008A3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6" name="Oval 115"/>
          <p:cNvSpPr/>
          <p:nvPr/>
        </p:nvSpPr>
        <p:spPr>
          <a:xfrm>
            <a:off x="6071204" y="1527894"/>
            <a:ext cx="152400" cy="152400"/>
          </a:xfrm>
          <a:prstGeom prst="ellipse">
            <a:avLst/>
          </a:prstGeom>
          <a:solidFill>
            <a:srgbClr val="008A3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7" name="Oval 116"/>
          <p:cNvSpPr/>
          <p:nvPr/>
        </p:nvSpPr>
        <p:spPr>
          <a:xfrm>
            <a:off x="5876927" y="1527894"/>
            <a:ext cx="152400" cy="152400"/>
          </a:xfrm>
          <a:prstGeom prst="ellipse">
            <a:avLst/>
          </a:prstGeom>
          <a:solidFill>
            <a:srgbClr val="008A3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8" name="Oval 117"/>
          <p:cNvSpPr/>
          <p:nvPr/>
        </p:nvSpPr>
        <p:spPr>
          <a:xfrm>
            <a:off x="5392958" y="1535442"/>
            <a:ext cx="152400" cy="152400"/>
          </a:xfrm>
          <a:prstGeom prst="ellipse">
            <a:avLst/>
          </a:prstGeom>
          <a:solidFill>
            <a:srgbClr val="008A3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9" name="Oval 118"/>
          <p:cNvSpPr/>
          <p:nvPr/>
        </p:nvSpPr>
        <p:spPr>
          <a:xfrm>
            <a:off x="5762517" y="1535442"/>
            <a:ext cx="152400" cy="152400"/>
          </a:xfrm>
          <a:prstGeom prst="ellipse">
            <a:avLst/>
          </a:prstGeom>
          <a:solidFill>
            <a:srgbClr val="008A3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0" name="Oval 119"/>
          <p:cNvSpPr/>
          <p:nvPr/>
        </p:nvSpPr>
        <p:spPr>
          <a:xfrm>
            <a:off x="4554758" y="1546884"/>
            <a:ext cx="152400" cy="1524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1" name="TextBox 120"/>
          <p:cNvSpPr txBox="1"/>
          <p:nvPr/>
        </p:nvSpPr>
        <p:spPr>
          <a:xfrm>
            <a:off x="3124200" y="2057400"/>
            <a:ext cx="3357372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200" dirty="0" smtClean="0"/>
              <a:t>X, frequency of word “play”</a:t>
            </a:r>
            <a:endParaRPr lang="en-US" sz="2200" dirty="0"/>
          </a:p>
        </p:txBody>
      </p:sp>
      <p:sp>
        <p:nvSpPr>
          <p:cNvPr id="122" name="TextBox 121"/>
          <p:cNvSpPr txBox="1"/>
          <p:nvPr/>
        </p:nvSpPr>
        <p:spPr>
          <a:xfrm>
            <a:off x="2770426" y="1611868"/>
            <a:ext cx="5243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low</a:t>
            </a:r>
            <a:endParaRPr lang="en-US" dirty="0"/>
          </a:p>
        </p:txBody>
      </p:sp>
      <p:sp>
        <p:nvSpPr>
          <p:cNvPr id="123" name="TextBox 122"/>
          <p:cNvSpPr txBox="1"/>
          <p:nvPr/>
        </p:nvSpPr>
        <p:spPr>
          <a:xfrm>
            <a:off x="6047026" y="1611868"/>
            <a:ext cx="5888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high</a:t>
            </a:r>
            <a:endParaRPr lang="en-US" dirty="0"/>
          </a:p>
        </p:txBody>
      </p:sp>
      <p:sp>
        <p:nvSpPr>
          <p:cNvPr id="124" name="TextBox 123"/>
          <p:cNvSpPr txBox="1"/>
          <p:nvPr/>
        </p:nvSpPr>
        <p:spPr>
          <a:xfrm>
            <a:off x="2407867" y="2514600"/>
            <a:ext cx="588297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200" dirty="0"/>
              <a:t>f</a:t>
            </a:r>
            <a:r>
              <a:rPr lang="en-US" sz="2200" dirty="0" smtClean="0"/>
              <a:t>(X)</a:t>
            </a:r>
            <a:endParaRPr lang="en-US" sz="2200" dirty="0"/>
          </a:p>
        </p:txBody>
      </p:sp>
      <p:sp>
        <p:nvSpPr>
          <p:cNvPr id="125" name="Oval 124"/>
          <p:cNvSpPr/>
          <p:nvPr/>
        </p:nvSpPr>
        <p:spPr>
          <a:xfrm>
            <a:off x="4114800" y="1535982"/>
            <a:ext cx="152400" cy="152400"/>
          </a:xfrm>
          <a:prstGeom prst="ellipse">
            <a:avLst/>
          </a:prstGeom>
          <a:solidFill>
            <a:srgbClr val="FFFFFF"/>
          </a:solidFill>
          <a:ln w="38100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6" name="Oval 125"/>
          <p:cNvSpPr/>
          <p:nvPr/>
        </p:nvSpPr>
        <p:spPr>
          <a:xfrm>
            <a:off x="7327180" y="2695272"/>
            <a:ext cx="152400" cy="152400"/>
          </a:xfrm>
          <a:prstGeom prst="ellipse">
            <a:avLst/>
          </a:prstGeom>
          <a:solidFill>
            <a:srgbClr val="FFFFFF"/>
          </a:solidFill>
          <a:ln w="38100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7" name="TextBox 126"/>
          <p:cNvSpPr txBox="1"/>
          <p:nvPr/>
        </p:nvSpPr>
        <p:spPr>
          <a:xfrm>
            <a:off x="7519732" y="2502618"/>
            <a:ext cx="147186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 smtClean="0"/>
              <a:t>Test document</a:t>
            </a:r>
            <a:endParaRPr lang="en-US" sz="2200" dirty="0"/>
          </a:p>
        </p:txBody>
      </p:sp>
      <p:sp>
        <p:nvSpPr>
          <p:cNvPr id="67" name="Rectangle 66"/>
          <p:cNvSpPr/>
          <p:nvPr/>
        </p:nvSpPr>
        <p:spPr>
          <a:xfrm>
            <a:off x="609600" y="3505200"/>
            <a:ext cx="7972405" cy="116955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 dirty="0" smtClean="0"/>
              <a:t>Modeling Class Conditional distribution of features P(X=</a:t>
            </a:r>
            <a:r>
              <a:rPr lang="en-US" sz="2400" dirty="0" err="1" smtClean="0"/>
              <a:t>x|Y</a:t>
            </a:r>
            <a:r>
              <a:rPr lang="en-US" sz="2400" dirty="0" smtClean="0"/>
              <a:t>=y)</a:t>
            </a:r>
          </a:p>
          <a:p>
            <a:pPr>
              <a:lnSpc>
                <a:spcPct val="150000"/>
              </a:lnSpc>
            </a:pP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84144057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/>
      <p:bldP spid="63" grpId="0" animBg="1"/>
      <p:bldP spid="79" grpId="0" animBg="1"/>
      <p:bldP spid="81" grpId="0" animBg="1"/>
      <p:bldP spid="83" grpId="0"/>
      <p:bldP spid="84" grpId="0"/>
      <p:bldP spid="87" grpId="0" animBg="1"/>
      <p:bldP spid="88" grpId="0" animBg="1"/>
      <p:bldP spid="89" grpId="0" animBg="1"/>
      <p:bldP spid="90" grpId="0" animBg="1"/>
      <p:bldP spid="91" grpId="0" animBg="1"/>
      <p:bldP spid="92" grpId="0" animBg="1"/>
      <p:bldP spid="93" grpId="0" animBg="1"/>
      <p:bldP spid="94" grpId="0" animBg="1"/>
      <p:bldP spid="95" grpId="0" animBg="1"/>
      <p:bldP spid="85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1-dim Gaussian distribution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8D0CB8-6FBF-4962-B578-A320F47C1A78}" type="slidenum">
              <a:rPr lang="en-US" smtClean="0"/>
              <a:pPr/>
              <a:t>55</a:t>
            </a:fld>
            <a:endParaRPr lang="en-US"/>
          </a:p>
        </p:txBody>
      </p:sp>
      <p:pic>
        <p:nvPicPr>
          <p:cNvPr id="5" name="Picture 6" descr="txp_fig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 rotWithShape="1">
          <a:blip r:embed="rId3" cstate="print"/>
          <a:srcRect l="71319"/>
          <a:stretch/>
        </p:blipFill>
        <p:spPr bwMode="auto">
          <a:xfrm>
            <a:off x="5215455" y="2286000"/>
            <a:ext cx="1484501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7" name="Group 6"/>
          <p:cNvGrpSpPr/>
          <p:nvPr/>
        </p:nvGrpSpPr>
        <p:grpSpPr>
          <a:xfrm>
            <a:off x="1066800" y="3886206"/>
            <a:ext cx="6629400" cy="2381452"/>
            <a:chOff x="1752600" y="4728486"/>
            <a:chExt cx="5467974" cy="2083270"/>
          </a:xfrm>
        </p:grpSpPr>
        <p:pic>
          <p:nvPicPr>
            <p:cNvPr id="8" name="Picture 5"/>
            <p:cNvPicPr>
              <a:picLocks noChangeAspect="1" noChangeArrowheads="1"/>
            </p:cNvPicPr>
            <p:nvPr/>
          </p:nvPicPr>
          <p:blipFill>
            <a:blip r:embed="rId4" cstate="print"/>
            <a:srcRect t="4986"/>
            <a:stretch>
              <a:fillRect/>
            </a:stretch>
          </p:blipFill>
          <p:spPr bwMode="auto">
            <a:xfrm>
              <a:off x="1752600" y="4728486"/>
              <a:ext cx="5467974" cy="190805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9" name="TextBox 8"/>
            <p:cNvSpPr txBox="1"/>
            <p:nvPr/>
          </p:nvSpPr>
          <p:spPr>
            <a:xfrm>
              <a:off x="2819400" y="6479316"/>
              <a:ext cx="459057" cy="323088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r>
                <a:rPr lang="en-US" b="1" dirty="0" smtClean="0">
                  <a:solidFill>
                    <a:srgbClr val="0000FF"/>
                  </a:solidFill>
                  <a:latin typeface="Symbol" pitchFamily="18" charset="2"/>
                </a:rPr>
                <a:t>m</a:t>
              </a:r>
              <a:r>
                <a:rPr lang="en-US" b="1" dirty="0" smtClean="0">
                  <a:solidFill>
                    <a:srgbClr val="0000FF"/>
                  </a:solidFill>
                </a:rPr>
                <a:t>=0</a:t>
              </a:r>
              <a:endParaRPr lang="en-US" b="1" dirty="0">
                <a:solidFill>
                  <a:srgbClr val="0000FF"/>
                </a:solidFill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5763939" y="6488668"/>
              <a:ext cx="459057" cy="323088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r>
                <a:rPr lang="en-US" b="1" dirty="0" smtClean="0">
                  <a:solidFill>
                    <a:srgbClr val="0000FF"/>
                  </a:solidFill>
                  <a:latin typeface="Symbol" pitchFamily="18" charset="2"/>
                </a:rPr>
                <a:t>m</a:t>
              </a:r>
              <a:r>
                <a:rPr lang="en-US" b="1" dirty="0" smtClean="0">
                  <a:solidFill>
                    <a:srgbClr val="0000FF"/>
                  </a:solidFill>
                </a:rPr>
                <a:t>=0</a:t>
              </a:r>
              <a:endParaRPr lang="en-US" b="1" dirty="0">
                <a:solidFill>
                  <a:srgbClr val="0000FF"/>
                </a:solidFill>
              </a:endParaRPr>
            </a:p>
          </p:txBody>
        </p:sp>
        <p:cxnSp>
          <p:nvCxnSpPr>
            <p:cNvPr id="11" name="Straight Arrow Connector 10"/>
            <p:cNvCxnSpPr/>
            <p:nvPr/>
          </p:nvCxnSpPr>
          <p:spPr>
            <a:xfrm>
              <a:off x="2667000" y="5542738"/>
              <a:ext cx="838200" cy="1588"/>
            </a:xfrm>
            <a:prstGeom prst="straightConnector1">
              <a:avLst/>
            </a:prstGeom>
            <a:ln w="19050">
              <a:solidFill>
                <a:schemeClr val="accent1"/>
              </a:solidFill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Arrow Connector 11"/>
            <p:cNvCxnSpPr/>
            <p:nvPr/>
          </p:nvCxnSpPr>
          <p:spPr>
            <a:xfrm>
              <a:off x="5940970" y="5541150"/>
              <a:ext cx="182880" cy="1588"/>
            </a:xfrm>
            <a:prstGeom prst="straightConnector1">
              <a:avLst/>
            </a:prstGeom>
            <a:ln w="19050">
              <a:solidFill>
                <a:schemeClr val="accent1"/>
              </a:solidFill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TextBox 12"/>
            <p:cNvSpPr txBox="1"/>
            <p:nvPr/>
          </p:nvSpPr>
          <p:spPr>
            <a:xfrm>
              <a:off x="2971800" y="5554406"/>
              <a:ext cx="342706" cy="323088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r>
                <a:rPr lang="en-US" b="1" dirty="0" smtClean="0">
                  <a:solidFill>
                    <a:srgbClr val="0000FF"/>
                  </a:solidFill>
                  <a:latin typeface="Symbol" pitchFamily="18" charset="2"/>
                </a:rPr>
                <a:t>s</a:t>
              </a:r>
              <a:r>
                <a:rPr lang="en-US" b="1" baseline="30000" dirty="0" smtClean="0">
                  <a:solidFill>
                    <a:srgbClr val="0000FF"/>
                  </a:solidFill>
                  <a:latin typeface="Symbol" pitchFamily="18" charset="2"/>
                </a:rPr>
                <a:t>2</a:t>
              </a:r>
              <a:endParaRPr lang="en-US" b="1" baseline="30000" dirty="0">
                <a:solidFill>
                  <a:srgbClr val="0000FF"/>
                </a:solidFill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6096000" y="5390338"/>
              <a:ext cx="342706" cy="323088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r>
                <a:rPr lang="en-US" b="1" dirty="0" smtClean="0">
                  <a:solidFill>
                    <a:srgbClr val="0000FF"/>
                  </a:solidFill>
                  <a:latin typeface="Symbol" pitchFamily="18" charset="2"/>
                </a:rPr>
                <a:t>s</a:t>
              </a:r>
              <a:r>
                <a:rPr lang="en-US" b="1" baseline="30000" dirty="0" smtClean="0">
                  <a:solidFill>
                    <a:srgbClr val="0000FF"/>
                  </a:solidFill>
                  <a:latin typeface="Symbol" pitchFamily="18" charset="2"/>
                </a:rPr>
                <a:t>2</a:t>
              </a:r>
              <a:endParaRPr lang="en-US" b="1" baseline="30000" dirty="0">
                <a:solidFill>
                  <a:srgbClr val="0000FF"/>
                </a:solidFill>
              </a:endParaRPr>
            </a:p>
          </p:txBody>
        </p:sp>
      </p:grpSp>
      <p:sp>
        <p:nvSpPr>
          <p:cNvPr id="15" name="Rectangle 14"/>
          <p:cNvSpPr/>
          <p:nvPr/>
        </p:nvSpPr>
        <p:spPr>
          <a:xfrm>
            <a:off x="685800" y="1600200"/>
            <a:ext cx="276695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 smtClean="0"/>
              <a:t>X is Gaussian </a:t>
            </a:r>
            <a:r>
              <a:rPr lang="en-US" sz="2400" dirty="0"/>
              <a:t>N(</a:t>
            </a:r>
            <a:r>
              <a:rPr lang="en-US" sz="2400" dirty="0" smtClean="0"/>
              <a:t>μ,σ</a:t>
            </a:r>
            <a:r>
              <a:rPr lang="en-US" sz="2400" baseline="30000" dirty="0" smtClean="0"/>
              <a:t>2</a:t>
            </a:r>
            <a:r>
              <a:rPr lang="en-US" sz="2400" dirty="0" smtClean="0"/>
              <a:t>)</a:t>
            </a:r>
            <a:endParaRPr lang="en-US" sz="2400" dirty="0"/>
          </a:p>
        </p:txBody>
      </p:sp>
      <p:pic>
        <p:nvPicPr>
          <p:cNvPr id="16" name="Picture 15" descr="latex-image-1.pdf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5117" y="2327887"/>
            <a:ext cx="3340283" cy="7201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88961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</a:t>
            </a:r>
            <a:r>
              <a:rPr lang="en-US" dirty="0" smtClean="0"/>
              <a:t>-dim Gaussian distribution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8D0CB8-6FBF-4962-B578-A320F47C1A78}" type="slidenum">
              <a:rPr lang="en-US" smtClean="0"/>
              <a:pPr/>
              <a:t>56</a:t>
            </a:fld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457200" y="1600200"/>
            <a:ext cx="84582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 smtClean="0"/>
              <a:t>X is Gaussian </a:t>
            </a:r>
            <a:r>
              <a:rPr lang="en-US" sz="2400" dirty="0"/>
              <a:t>N(</a:t>
            </a:r>
            <a:r>
              <a:rPr lang="en-US" sz="2400" dirty="0" smtClean="0"/>
              <a:t>μ,</a:t>
            </a:r>
            <a:r>
              <a:rPr lang="en-US" sz="2400" dirty="0"/>
              <a:t> </a:t>
            </a:r>
            <a:r>
              <a:rPr lang="en-US" sz="2400" dirty="0" err="1" smtClean="0"/>
              <a:t>Σ</a:t>
            </a:r>
            <a:r>
              <a:rPr lang="en-US" sz="2400" dirty="0" smtClean="0"/>
              <a:t>)		μ is d-dim vector, </a:t>
            </a:r>
            <a:r>
              <a:rPr lang="en-US" sz="2400" dirty="0" err="1" smtClean="0"/>
              <a:t>Σ</a:t>
            </a:r>
            <a:r>
              <a:rPr lang="en-US" sz="2400" dirty="0" smtClean="0"/>
              <a:t> is </a:t>
            </a:r>
            <a:r>
              <a:rPr lang="en-US" sz="2400" dirty="0" err="1" smtClean="0"/>
              <a:t>dxd</a:t>
            </a:r>
            <a:r>
              <a:rPr lang="en-US" sz="2400" dirty="0" smtClean="0"/>
              <a:t> dim matrix</a:t>
            </a:r>
            <a:endParaRPr lang="en-US" sz="2400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"/>
          <a:srcRect l="46189"/>
          <a:stretch/>
        </p:blipFill>
        <p:spPr>
          <a:xfrm>
            <a:off x="4315388" y="2667000"/>
            <a:ext cx="3533211" cy="6604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3">
            <a:duotone>
              <a:schemeClr val="accent3">
                <a:shade val="45000"/>
                <a:satMod val="135000"/>
              </a:schemeClr>
              <a:prstClr val="white"/>
            </a:duotone>
          </a:blip>
          <a:srcRect l="2939" t="27686" r="27134" b="3729"/>
          <a:stretch/>
        </p:blipFill>
        <p:spPr>
          <a:xfrm>
            <a:off x="1857120" y="4038429"/>
            <a:ext cx="2486280" cy="2438571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4">
            <a:duotone>
              <a:schemeClr val="accent3">
                <a:shade val="45000"/>
                <a:satMod val="135000"/>
              </a:schemeClr>
              <a:prstClr val="white"/>
            </a:duotone>
          </a:blip>
          <a:srcRect l="8584" t="10244" r="12534" b="2116"/>
          <a:stretch/>
        </p:blipFill>
        <p:spPr>
          <a:xfrm>
            <a:off x="5190796" y="4167198"/>
            <a:ext cx="2885145" cy="2404153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3706920" y="4572000"/>
            <a:ext cx="12954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 smtClean="0">
                <a:solidFill>
                  <a:srgbClr val="008A3E"/>
                </a:solidFill>
              </a:rPr>
              <a:t>μ</a:t>
            </a:r>
            <a:endParaRPr lang="en-US" sz="2400" dirty="0">
              <a:solidFill>
                <a:srgbClr val="008A3E"/>
              </a:solidFill>
            </a:endParaRPr>
          </a:p>
          <a:p>
            <a:endParaRPr lang="en-US" sz="2400" dirty="0">
              <a:solidFill>
                <a:srgbClr val="008A3E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7391400" y="3878759"/>
            <a:ext cx="91440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200" dirty="0" err="1" smtClean="0">
                <a:solidFill>
                  <a:srgbClr val="008A3E"/>
                </a:solidFill>
              </a:rPr>
              <a:t>Σ</a:t>
            </a:r>
            <a:endParaRPr lang="en-US" sz="2200" dirty="0">
              <a:solidFill>
                <a:srgbClr val="008A3E"/>
              </a:solidFill>
            </a:endParaRPr>
          </a:p>
          <a:p>
            <a:endParaRPr lang="en-US" sz="2200" dirty="0">
              <a:solidFill>
                <a:srgbClr val="008A3E"/>
              </a:solidFill>
            </a:endParaRPr>
          </a:p>
        </p:txBody>
      </p:sp>
      <p:cxnSp>
        <p:nvCxnSpPr>
          <p:cNvPr id="13" name="Straight Arrow Connector 12"/>
          <p:cNvCxnSpPr/>
          <p:nvPr/>
        </p:nvCxnSpPr>
        <p:spPr>
          <a:xfrm flipH="1">
            <a:off x="3200400" y="4876800"/>
            <a:ext cx="1066800" cy="38100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/>
          <p:nvPr/>
        </p:nvCxnSpPr>
        <p:spPr>
          <a:xfrm flipH="1">
            <a:off x="6705600" y="4876800"/>
            <a:ext cx="1066800" cy="38100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6" name="Rectangle 15"/>
          <p:cNvSpPr/>
          <p:nvPr/>
        </p:nvSpPr>
        <p:spPr>
          <a:xfrm>
            <a:off x="7733190" y="4579203"/>
            <a:ext cx="12954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 smtClean="0">
                <a:solidFill>
                  <a:srgbClr val="008A3E"/>
                </a:solidFill>
              </a:rPr>
              <a:t>μ</a:t>
            </a:r>
            <a:endParaRPr lang="en-US" sz="2400" dirty="0">
              <a:solidFill>
                <a:srgbClr val="008A3E"/>
              </a:solidFill>
            </a:endParaRPr>
          </a:p>
          <a:p>
            <a:endParaRPr lang="en-US" sz="2400" dirty="0">
              <a:solidFill>
                <a:srgbClr val="008A3E"/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3352800" y="4038600"/>
            <a:ext cx="91440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200" dirty="0" err="1" smtClean="0">
                <a:solidFill>
                  <a:srgbClr val="008A3E"/>
                </a:solidFill>
              </a:rPr>
              <a:t>Σ</a:t>
            </a:r>
            <a:r>
              <a:rPr lang="en-US" sz="2200" dirty="0" smtClean="0">
                <a:solidFill>
                  <a:srgbClr val="008A3E"/>
                </a:solidFill>
              </a:rPr>
              <a:t> = σ</a:t>
            </a:r>
            <a:r>
              <a:rPr lang="en-US" sz="2200" baseline="30000" dirty="0" smtClean="0">
                <a:solidFill>
                  <a:srgbClr val="008A3E"/>
                </a:solidFill>
              </a:rPr>
              <a:t>2</a:t>
            </a:r>
            <a:r>
              <a:rPr lang="en-US" sz="2200" dirty="0" smtClean="0">
                <a:solidFill>
                  <a:srgbClr val="008A3E"/>
                </a:solidFill>
              </a:rPr>
              <a:t>I</a:t>
            </a:r>
            <a:endParaRPr lang="en-US" sz="2200" dirty="0">
              <a:solidFill>
                <a:srgbClr val="008A3E"/>
              </a:solidFill>
            </a:endParaRPr>
          </a:p>
          <a:p>
            <a:endParaRPr lang="en-US" sz="2200" dirty="0">
              <a:solidFill>
                <a:srgbClr val="008A3E"/>
              </a:solidFill>
            </a:endParaRPr>
          </a:p>
        </p:txBody>
      </p:sp>
      <p:sp>
        <p:nvSpPr>
          <p:cNvPr id="18" name="Oval 17"/>
          <p:cNvSpPr/>
          <p:nvPr/>
        </p:nvSpPr>
        <p:spPr>
          <a:xfrm>
            <a:off x="2895600" y="4953000"/>
            <a:ext cx="533400" cy="533400"/>
          </a:xfrm>
          <a:prstGeom prst="ellipse">
            <a:avLst/>
          </a:prstGeom>
          <a:noFill/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Oval 18"/>
          <p:cNvSpPr/>
          <p:nvPr/>
        </p:nvSpPr>
        <p:spPr>
          <a:xfrm>
            <a:off x="2667000" y="4697516"/>
            <a:ext cx="990600" cy="990600"/>
          </a:xfrm>
          <a:prstGeom prst="ellipse">
            <a:avLst/>
          </a:prstGeom>
          <a:noFill/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Oval 19"/>
          <p:cNvSpPr/>
          <p:nvPr/>
        </p:nvSpPr>
        <p:spPr>
          <a:xfrm>
            <a:off x="2423160" y="4468231"/>
            <a:ext cx="1463040" cy="1463040"/>
          </a:xfrm>
          <a:prstGeom prst="ellipse">
            <a:avLst/>
          </a:prstGeom>
          <a:noFill/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Oval 20"/>
          <p:cNvSpPr/>
          <p:nvPr/>
        </p:nvSpPr>
        <p:spPr>
          <a:xfrm rot="19320443">
            <a:off x="6422942" y="5129875"/>
            <a:ext cx="624840" cy="206546"/>
          </a:xfrm>
          <a:prstGeom prst="ellipse">
            <a:avLst/>
          </a:prstGeom>
          <a:noFill/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Oval 21"/>
          <p:cNvSpPr/>
          <p:nvPr/>
        </p:nvSpPr>
        <p:spPr>
          <a:xfrm rot="2784292">
            <a:off x="6548316" y="4523417"/>
            <a:ext cx="325834" cy="1455684"/>
          </a:xfrm>
          <a:prstGeom prst="ellipse">
            <a:avLst/>
          </a:prstGeom>
          <a:noFill/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Oval 22"/>
          <p:cNvSpPr/>
          <p:nvPr/>
        </p:nvSpPr>
        <p:spPr>
          <a:xfrm rot="2876366">
            <a:off x="6589120" y="3910092"/>
            <a:ext cx="472440" cy="2458593"/>
          </a:xfrm>
          <a:prstGeom prst="ellipse">
            <a:avLst/>
          </a:prstGeom>
          <a:noFill/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4" name="Picture 23" descr="latex-image-1.pdf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1" y="2648630"/>
            <a:ext cx="3505199" cy="704170"/>
          </a:xfrm>
          <a:prstGeom prst="rect">
            <a:avLst/>
          </a:prstGeom>
        </p:spPr>
      </p:pic>
      <p:sp>
        <p:nvSpPr>
          <p:cNvPr id="25" name="TextBox 24"/>
          <p:cNvSpPr txBox="1"/>
          <p:nvPr/>
        </p:nvSpPr>
        <p:spPr>
          <a:xfrm>
            <a:off x="228600" y="4419600"/>
            <a:ext cx="155703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d</a:t>
            </a:r>
            <a:r>
              <a:rPr lang="en-US" sz="2400" dirty="0" smtClean="0"/>
              <a:t>=2</a:t>
            </a:r>
          </a:p>
          <a:p>
            <a:r>
              <a:rPr lang="en-US" sz="2400" dirty="0" smtClean="0"/>
              <a:t>X = [X</a:t>
            </a:r>
            <a:r>
              <a:rPr lang="en-US" sz="2400" baseline="-25000" dirty="0" smtClean="0"/>
              <a:t>1</a:t>
            </a:r>
            <a:r>
              <a:rPr lang="en-US" sz="2400" dirty="0" smtClean="0"/>
              <a:t>; X</a:t>
            </a:r>
            <a:r>
              <a:rPr lang="en-US" sz="2400" baseline="-25000" dirty="0" smtClean="0"/>
              <a:t>2</a:t>
            </a:r>
            <a:r>
              <a:rPr lang="en-US" sz="2400" dirty="0" smtClean="0"/>
              <a:t>]</a:t>
            </a:r>
            <a:endParaRPr lang="en-US" sz="2400" dirty="0"/>
          </a:p>
        </p:txBody>
      </p:sp>
      <p:sp>
        <p:nvSpPr>
          <p:cNvPr id="26" name="TextBox 25"/>
          <p:cNvSpPr txBox="1"/>
          <p:nvPr/>
        </p:nvSpPr>
        <p:spPr>
          <a:xfrm>
            <a:off x="4297969" y="6248400"/>
            <a:ext cx="426431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200" dirty="0" smtClean="0"/>
              <a:t>X</a:t>
            </a:r>
            <a:r>
              <a:rPr lang="en-US" sz="2200" baseline="-25000" dirty="0" smtClean="0"/>
              <a:t>1</a:t>
            </a:r>
            <a:endParaRPr lang="en-US" sz="2200" baseline="-25000" dirty="0"/>
          </a:p>
        </p:txBody>
      </p:sp>
      <p:sp>
        <p:nvSpPr>
          <p:cNvPr id="27" name="TextBox 26"/>
          <p:cNvSpPr txBox="1"/>
          <p:nvPr/>
        </p:nvSpPr>
        <p:spPr>
          <a:xfrm>
            <a:off x="1524000" y="3733800"/>
            <a:ext cx="426431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200" dirty="0" smtClean="0"/>
              <a:t>X</a:t>
            </a:r>
            <a:r>
              <a:rPr lang="en-US" sz="2200" baseline="-25000" dirty="0"/>
              <a:t>2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7955569" y="6274713"/>
            <a:ext cx="426431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200" dirty="0" smtClean="0"/>
              <a:t>X</a:t>
            </a:r>
            <a:r>
              <a:rPr lang="en-US" sz="2200" baseline="-25000" dirty="0" smtClean="0"/>
              <a:t>1</a:t>
            </a:r>
            <a:endParaRPr lang="en-US" sz="2200" baseline="-25000" dirty="0"/>
          </a:p>
        </p:txBody>
      </p:sp>
      <p:sp>
        <p:nvSpPr>
          <p:cNvPr id="29" name="TextBox 28"/>
          <p:cNvSpPr txBox="1"/>
          <p:nvPr/>
        </p:nvSpPr>
        <p:spPr>
          <a:xfrm>
            <a:off x="4907569" y="3836313"/>
            <a:ext cx="426431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200" dirty="0" smtClean="0"/>
              <a:t>X</a:t>
            </a:r>
            <a:r>
              <a:rPr lang="en-US" sz="2200" baseline="-25000" dirty="0"/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389656475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Gaussian Bayes classifier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8D0CB8-6FBF-4962-B578-A320F47C1A78}" type="slidenum">
              <a:rPr lang="en-US" smtClean="0"/>
              <a:pPr/>
              <a:t>57</a:t>
            </a:fld>
            <a:endParaRPr lang="en-US"/>
          </a:p>
        </p:txBody>
      </p:sp>
      <p:grpSp>
        <p:nvGrpSpPr>
          <p:cNvPr id="5" name="Group 4"/>
          <p:cNvGrpSpPr/>
          <p:nvPr/>
        </p:nvGrpSpPr>
        <p:grpSpPr>
          <a:xfrm>
            <a:off x="2692400" y="1676400"/>
            <a:ext cx="6046375" cy="1664834"/>
            <a:chOff x="2533986" y="4804963"/>
            <a:chExt cx="6046375" cy="1664834"/>
          </a:xfrm>
        </p:grpSpPr>
        <p:pic>
          <p:nvPicPr>
            <p:cNvPr id="6" name="Picture 5" descr="txp_fig"/>
            <p:cNvPicPr>
              <a:picLocks noChangeAspect="1"/>
            </p:cNvPicPr>
            <p:nvPr>
              <p:custDataLst>
                <p:tags r:id="rId6"/>
              </p:custDataLst>
            </p:nvPr>
          </p:nvPicPr>
          <p:blipFill>
            <a:blip r:embed="rId8" cstate="print"/>
            <a:stretch>
              <a:fillRect/>
            </a:stretch>
          </p:blipFill>
          <p:spPr bwMode="auto">
            <a:xfrm>
              <a:off x="2533986" y="4804963"/>
              <a:ext cx="4764156" cy="436888"/>
            </a:xfrm>
            <a:prstGeom prst="rect">
              <a:avLst/>
            </a:prstGeom>
            <a:noFill/>
            <a:ln/>
            <a:effectLst/>
          </p:spPr>
        </p:pic>
        <p:sp>
          <p:nvSpPr>
            <p:cNvPr id="7" name="Left Brace 6"/>
            <p:cNvSpPr/>
            <p:nvPr/>
          </p:nvSpPr>
          <p:spPr>
            <a:xfrm rot="16200000">
              <a:off x="4953000" y="4343400"/>
              <a:ext cx="228600" cy="2057400"/>
            </a:xfrm>
            <a:prstGeom prst="leftBrac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Left Brace 7"/>
            <p:cNvSpPr/>
            <p:nvPr/>
          </p:nvSpPr>
          <p:spPr>
            <a:xfrm rot="16200000">
              <a:off x="6629399" y="4800601"/>
              <a:ext cx="228601" cy="1143000"/>
            </a:xfrm>
            <a:prstGeom prst="leftBrac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3962400" y="5638800"/>
              <a:ext cx="2277186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dirty="0">
                  <a:solidFill>
                    <a:srgbClr val="C00000"/>
                  </a:solidFill>
                </a:rPr>
                <a:t>Class conditional </a:t>
              </a:r>
            </a:p>
            <a:p>
              <a:pPr algn="ctr"/>
              <a:r>
                <a:rPr lang="en-US" sz="2400" dirty="0">
                  <a:solidFill>
                    <a:srgbClr val="C00000"/>
                  </a:solidFill>
                </a:rPr>
                <a:t>density</a:t>
              </a: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6343851" y="5634335"/>
              <a:ext cx="223651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dirty="0">
                  <a:solidFill>
                    <a:srgbClr val="C00000"/>
                  </a:solidFill>
                </a:rPr>
                <a:t>Class </a:t>
              </a:r>
              <a:r>
                <a:rPr lang="en-US" sz="2400" dirty="0" smtClean="0">
                  <a:solidFill>
                    <a:srgbClr val="C00000"/>
                  </a:solidFill>
                </a:rPr>
                <a:t>probability</a:t>
              </a:r>
              <a:endParaRPr lang="en-US" sz="2400" dirty="0">
                <a:solidFill>
                  <a:srgbClr val="C00000"/>
                </a:solidFill>
              </a:endParaRPr>
            </a:p>
          </p:txBody>
        </p:sp>
      </p:grpSp>
      <p:pic>
        <p:nvPicPr>
          <p:cNvPr id="11" name="Picture 10" descr="txp_fig"/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9" cstate="print"/>
          <a:srcRect r="83592" b="2273"/>
          <a:stretch/>
        </p:blipFill>
        <p:spPr bwMode="auto">
          <a:xfrm>
            <a:off x="1828800" y="1623290"/>
            <a:ext cx="787400" cy="505691"/>
          </a:xfrm>
          <a:prstGeom prst="rect">
            <a:avLst/>
          </a:prstGeom>
          <a:noFill/>
          <a:ln/>
          <a:effectLst/>
        </p:spPr>
      </p:pic>
      <p:sp>
        <p:nvSpPr>
          <p:cNvPr id="12" name="TextBox 11"/>
          <p:cNvSpPr txBox="1"/>
          <p:nvPr/>
        </p:nvSpPr>
        <p:spPr>
          <a:xfrm>
            <a:off x="6553200" y="3810000"/>
            <a:ext cx="166043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Bernoulli(</a:t>
            </a:r>
            <a:r>
              <a:rPr lang="en-US" sz="2400" dirty="0" err="1" smtClean="0"/>
              <a:t>θ</a:t>
            </a:r>
            <a:r>
              <a:rPr lang="en-US" sz="2400" dirty="0" smtClean="0"/>
              <a:t>)</a:t>
            </a:r>
            <a:endParaRPr lang="en-US" sz="2400" dirty="0"/>
          </a:p>
        </p:txBody>
      </p:sp>
      <p:sp>
        <p:nvSpPr>
          <p:cNvPr id="13" name="TextBox 12"/>
          <p:cNvSpPr txBox="1"/>
          <p:nvPr/>
        </p:nvSpPr>
        <p:spPr>
          <a:xfrm>
            <a:off x="3429000" y="3810000"/>
            <a:ext cx="211443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Gaussian(</a:t>
            </a:r>
            <a:r>
              <a:rPr lang="en-US" sz="2400" dirty="0" err="1" smtClean="0"/>
              <a:t>μ</a:t>
            </a:r>
            <a:r>
              <a:rPr lang="en-US" sz="2400" baseline="-25000" dirty="0" err="1" smtClean="0"/>
              <a:t>y</a:t>
            </a:r>
            <a:r>
              <a:rPr lang="en-US" sz="2400" dirty="0" err="1" smtClean="0"/>
              <a:t>,Σ</a:t>
            </a:r>
            <a:r>
              <a:rPr lang="en-US" sz="2400" baseline="-25000" dirty="0" err="1" smtClean="0"/>
              <a:t>y</a:t>
            </a:r>
            <a:r>
              <a:rPr lang="en-US" sz="2400" dirty="0" smtClean="0"/>
              <a:t>)</a:t>
            </a:r>
            <a:endParaRPr lang="en-US" sz="2400" dirty="0"/>
          </a:p>
        </p:txBody>
      </p:sp>
      <p:cxnSp>
        <p:nvCxnSpPr>
          <p:cNvPr id="15" name="Straight Arrow Connector 14"/>
          <p:cNvCxnSpPr>
            <a:endCxn id="12" idx="0"/>
          </p:cNvCxnSpPr>
          <p:nvPr/>
        </p:nvCxnSpPr>
        <p:spPr>
          <a:xfrm>
            <a:off x="7086600" y="3048000"/>
            <a:ext cx="296816" cy="76200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/>
          <p:cNvCxnSpPr>
            <a:endCxn id="13" idx="0"/>
          </p:cNvCxnSpPr>
          <p:nvPr/>
        </p:nvCxnSpPr>
        <p:spPr>
          <a:xfrm flipH="1">
            <a:off x="4486216" y="3276600"/>
            <a:ext cx="161985" cy="53340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24" name="Group 302"/>
          <p:cNvGrpSpPr>
            <a:grpSpLocks/>
          </p:cNvGrpSpPr>
          <p:nvPr/>
        </p:nvGrpSpPr>
        <p:grpSpPr bwMode="auto">
          <a:xfrm>
            <a:off x="3087197" y="6400799"/>
            <a:ext cx="3276600" cy="152400"/>
            <a:chOff x="1872" y="2890"/>
            <a:chExt cx="2064" cy="4645236"/>
          </a:xfrm>
        </p:grpSpPr>
        <p:sp>
          <p:nvSpPr>
            <p:cNvPr id="25" name="Line 303"/>
            <p:cNvSpPr>
              <a:spLocks noChangeShapeType="1"/>
            </p:cNvSpPr>
            <p:nvPr/>
          </p:nvSpPr>
          <p:spPr bwMode="auto">
            <a:xfrm>
              <a:off x="1872" y="4648126"/>
              <a:ext cx="1056" cy="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6" name="Line 304"/>
            <p:cNvSpPr>
              <a:spLocks noChangeShapeType="1"/>
            </p:cNvSpPr>
            <p:nvPr/>
          </p:nvSpPr>
          <p:spPr bwMode="auto">
            <a:xfrm>
              <a:off x="2928" y="4648126"/>
              <a:ext cx="1008" cy="0"/>
            </a:xfrm>
            <a:prstGeom prst="line">
              <a:avLst/>
            </a:prstGeom>
            <a:noFill/>
            <a:ln w="38100">
              <a:solidFill>
                <a:srgbClr val="00B05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7" name="Line 305"/>
            <p:cNvSpPr>
              <a:spLocks noChangeShapeType="1"/>
            </p:cNvSpPr>
            <p:nvPr/>
          </p:nvSpPr>
          <p:spPr bwMode="auto">
            <a:xfrm>
              <a:off x="2928" y="2890"/>
              <a:ext cx="0" cy="96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8" name="Freeform 309"/>
          <p:cNvSpPr>
            <a:spLocks/>
          </p:cNvSpPr>
          <p:nvPr/>
        </p:nvSpPr>
        <p:spPr bwMode="auto">
          <a:xfrm>
            <a:off x="3107835" y="4603826"/>
            <a:ext cx="2000250" cy="1809751"/>
          </a:xfrm>
          <a:custGeom>
            <a:avLst/>
            <a:gdLst/>
            <a:ahLst/>
            <a:cxnLst>
              <a:cxn ang="0">
                <a:pos x="0" y="1140"/>
              </a:cxn>
              <a:cxn ang="0">
                <a:pos x="177" y="1031"/>
              </a:cxn>
              <a:cxn ang="0">
                <a:pos x="354" y="633"/>
              </a:cxn>
              <a:cxn ang="0">
                <a:pos x="487" y="127"/>
              </a:cxn>
              <a:cxn ang="0">
                <a:pos x="619" y="18"/>
              </a:cxn>
              <a:cxn ang="0">
                <a:pos x="752" y="235"/>
              </a:cxn>
              <a:cxn ang="0">
                <a:pos x="978" y="764"/>
              </a:cxn>
              <a:cxn ang="0">
                <a:pos x="1260" y="1127"/>
              </a:cxn>
            </a:cxnLst>
            <a:rect l="0" t="0" r="r" b="b"/>
            <a:pathLst>
              <a:path w="1260" h="1140">
                <a:moveTo>
                  <a:pt x="0" y="1140"/>
                </a:moveTo>
                <a:cubicBezTo>
                  <a:pt x="59" y="1128"/>
                  <a:pt x="118" y="1116"/>
                  <a:pt x="177" y="1031"/>
                </a:cubicBezTo>
                <a:cubicBezTo>
                  <a:pt x="236" y="947"/>
                  <a:pt x="302" y="784"/>
                  <a:pt x="354" y="633"/>
                </a:cubicBezTo>
                <a:cubicBezTo>
                  <a:pt x="405" y="482"/>
                  <a:pt x="442" y="229"/>
                  <a:pt x="487" y="127"/>
                </a:cubicBezTo>
                <a:cubicBezTo>
                  <a:pt x="531" y="24"/>
                  <a:pt x="575" y="0"/>
                  <a:pt x="619" y="18"/>
                </a:cubicBezTo>
                <a:cubicBezTo>
                  <a:pt x="664" y="36"/>
                  <a:pt x="692" y="111"/>
                  <a:pt x="752" y="235"/>
                </a:cubicBezTo>
                <a:cubicBezTo>
                  <a:pt x="812" y="359"/>
                  <a:pt x="893" y="615"/>
                  <a:pt x="978" y="764"/>
                </a:cubicBezTo>
                <a:cubicBezTo>
                  <a:pt x="1063" y="913"/>
                  <a:pt x="1201" y="1052"/>
                  <a:pt x="1260" y="1127"/>
                </a:cubicBezTo>
              </a:path>
            </a:pathLst>
          </a:custGeom>
          <a:noFill/>
          <a:ln w="19050" cap="flat">
            <a:solidFill>
              <a:srgbClr val="FF0000"/>
            </a:solidFill>
            <a:prstDash val="solid"/>
            <a:round/>
            <a:headEnd/>
            <a:tailEnd/>
          </a:ln>
          <a:effectLst/>
        </p:spPr>
        <p:txBody>
          <a:bodyPr lIns="91425" tIns="45713" rIns="91425" bIns="45713"/>
          <a:lstStyle/>
          <a:p>
            <a:endParaRPr lang="en-US"/>
          </a:p>
        </p:txBody>
      </p:sp>
      <p:sp>
        <p:nvSpPr>
          <p:cNvPr id="29" name="Freeform 311"/>
          <p:cNvSpPr>
            <a:spLocks/>
          </p:cNvSpPr>
          <p:nvPr/>
        </p:nvSpPr>
        <p:spPr bwMode="auto">
          <a:xfrm>
            <a:off x="4506427" y="5030862"/>
            <a:ext cx="1878013" cy="1384300"/>
          </a:xfrm>
          <a:custGeom>
            <a:avLst/>
            <a:gdLst/>
            <a:ahLst/>
            <a:cxnLst>
              <a:cxn ang="0">
                <a:pos x="0" y="857"/>
              </a:cxn>
              <a:cxn ang="0">
                <a:pos x="288" y="456"/>
              </a:cxn>
              <a:cxn ang="0">
                <a:pos x="435" y="126"/>
              </a:cxn>
              <a:cxn ang="0">
                <a:pos x="560" y="1"/>
              </a:cxn>
              <a:cxn ang="0">
                <a:pos x="679" y="132"/>
              </a:cxn>
              <a:cxn ang="0">
                <a:pos x="962" y="727"/>
              </a:cxn>
              <a:cxn ang="0">
                <a:pos x="1183" y="872"/>
              </a:cxn>
            </a:cxnLst>
            <a:rect l="0" t="0" r="r" b="b"/>
            <a:pathLst>
              <a:path w="1183" h="872">
                <a:moveTo>
                  <a:pt x="0" y="857"/>
                </a:moveTo>
                <a:cubicBezTo>
                  <a:pt x="48" y="789"/>
                  <a:pt x="216" y="578"/>
                  <a:pt x="288" y="456"/>
                </a:cubicBezTo>
                <a:cubicBezTo>
                  <a:pt x="360" y="334"/>
                  <a:pt x="390" y="202"/>
                  <a:pt x="435" y="126"/>
                </a:cubicBezTo>
                <a:cubicBezTo>
                  <a:pt x="480" y="50"/>
                  <a:pt x="519" y="0"/>
                  <a:pt x="560" y="1"/>
                </a:cubicBezTo>
                <a:cubicBezTo>
                  <a:pt x="601" y="2"/>
                  <a:pt x="612" y="11"/>
                  <a:pt x="679" y="132"/>
                </a:cubicBezTo>
                <a:cubicBezTo>
                  <a:pt x="746" y="253"/>
                  <a:pt x="878" y="604"/>
                  <a:pt x="962" y="727"/>
                </a:cubicBezTo>
                <a:cubicBezTo>
                  <a:pt x="1046" y="850"/>
                  <a:pt x="1146" y="848"/>
                  <a:pt x="1183" y="872"/>
                </a:cubicBezTo>
              </a:path>
            </a:pathLst>
          </a:custGeom>
          <a:noFill/>
          <a:ln w="19050" cap="flat">
            <a:solidFill>
              <a:srgbClr val="00B050"/>
            </a:solidFill>
            <a:prstDash val="solid"/>
            <a:round/>
            <a:headEnd/>
            <a:tailEnd/>
          </a:ln>
          <a:effectLst/>
        </p:spPr>
        <p:txBody>
          <a:bodyPr lIns="91425" tIns="45713" rIns="91425" bIns="45713"/>
          <a:lstStyle/>
          <a:p>
            <a:endParaRPr lang="en-US"/>
          </a:p>
        </p:txBody>
      </p:sp>
      <p:pic>
        <p:nvPicPr>
          <p:cNvPr id="30" name="Picture 29" descr="txp_fig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0" cstate="print"/>
          <a:stretch>
            <a:fillRect/>
          </a:stretch>
        </p:blipFill>
        <p:spPr bwMode="auto">
          <a:xfrm>
            <a:off x="1764214" y="4876804"/>
            <a:ext cx="1817186" cy="238321"/>
          </a:xfrm>
          <a:prstGeom prst="rect">
            <a:avLst/>
          </a:prstGeom>
          <a:noFill/>
          <a:ln/>
          <a:effectLst/>
        </p:spPr>
      </p:pic>
      <p:sp>
        <p:nvSpPr>
          <p:cNvPr id="31" name="Rectangle 30"/>
          <p:cNvSpPr/>
          <p:nvPr/>
        </p:nvSpPr>
        <p:spPr bwMode="auto">
          <a:xfrm>
            <a:off x="3320873" y="4865915"/>
            <a:ext cx="152400" cy="228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5" tIns="45713" rIns="91425" bIns="45713" rtlCol="0" anchor="ctr"/>
          <a:lstStyle/>
          <a:p>
            <a:pPr algn="ctr"/>
            <a:endParaRPr lang="en-US"/>
          </a:p>
        </p:txBody>
      </p:sp>
      <p:sp>
        <p:nvSpPr>
          <p:cNvPr id="32" name="Oval 314"/>
          <p:cNvSpPr>
            <a:spLocks noChangeArrowheads="1"/>
          </p:cNvSpPr>
          <p:nvPr/>
        </p:nvSpPr>
        <p:spPr bwMode="auto">
          <a:xfrm>
            <a:off x="3364415" y="4952999"/>
            <a:ext cx="76200" cy="76200"/>
          </a:xfrm>
          <a:prstGeom prst="ellipse">
            <a:avLst/>
          </a:prstGeom>
          <a:solidFill>
            <a:srgbClr val="FF0000"/>
          </a:solidFill>
          <a:ln w="9525">
            <a:noFill/>
            <a:round/>
            <a:headEnd/>
            <a:tailEnd/>
          </a:ln>
          <a:effectLst/>
        </p:spPr>
        <p:txBody>
          <a:bodyPr wrap="none" lIns="91425" tIns="45713" rIns="91425" bIns="45713" anchor="ctr"/>
          <a:lstStyle/>
          <a:p>
            <a:endParaRPr lang="en-US"/>
          </a:p>
        </p:txBody>
      </p:sp>
      <p:sp>
        <p:nvSpPr>
          <p:cNvPr id="33" name="Line 305"/>
          <p:cNvSpPr>
            <a:spLocks noChangeShapeType="1"/>
          </p:cNvSpPr>
          <p:nvPr/>
        </p:nvSpPr>
        <p:spPr bwMode="auto">
          <a:xfrm>
            <a:off x="4768670" y="6477000"/>
            <a:ext cx="0" cy="1524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</p:spPr>
        <p:txBody>
          <a:bodyPr lIns="91425" tIns="45713" rIns="91425" bIns="45713"/>
          <a:lstStyle/>
          <a:p>
            <a:endParaRPr lang="en-US"/>
          </a:p>
        </p:txBody>
      </p:sp>
      <p:pic>
        <p:nvPicPr>
          <p:cNvPr id="34" name="Picture 33" descr="txp_fig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0" cstate="print"/>
          <a:stretch>
            <a:fillRect/>
          </a:stretch>
        </p:blipFill>
        <p:spPr bwMode="auto">
          <a:xfrm>
            <a:off x="6717214" y="4953004"/>
            <a:ext cx="1817186" cy="238321"/>
          </a:xfrm>
          <a:prstGeom prst="rect">
            <a:avLst/>
          </a:prstGeom>
          <a:noFill/>
          <a:ln/>
          <a:effectLst/>
        </p:spPr>
      </p:pic>
      <p:sp>
        <p:nvSpPr>
          <p:cNvPr id="35" name="Rectangle 34"/>
          <p:cNvSpPr/>
          <p:nvPr/>
        </p:nvSpPr>
        <p:spPr bwMode="auto">
          <a:xfrm>
            <a:off x="8284756" y="4931227"/>
            <a:ext cx="152400" cy="228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5" tIns="45713" rIns="91425" bIns="45713" rtlCol="0" anchor="ctr"/>
          <a:lstStyle/>
          <a:p>
            <a:pPr algn="ctr"/>
            <a:endParaRPr lang="en-US"/>
          </a:p>
        </p:txBody>
      </p:sp>
      <p:sp>
        <p:nvSpPr>
          <p:cNvPr id="36" name="Oval 319"/>
          <p:cNvSpPr>
            <a:spLocks noChangeArrowheads="1"/>
          </p:cNvSpPr>
          <p:nvPr/>
        </p:nvSpPr>
        <p:spPr bwMode="auto">
          <a:xfrm>
            <a:off x="8354558" y="5017938"/>
            <a:ext cx="76200" cy="76200"/>
          </a:xfrm>
          <a:prstGeom prst="ellipse">
            <a:avLst/>
          </a:prstGeom>
          <a:solidFill>
            <a:srgbClr val="339966"/>
          </a:solidFill>
          <a:ln w="9525">
            <a:noFill/>
            <a:round/>
            <a:headEnd/>
            <a:tailEnd/>
          </a:ln>
          <a:effectLst/>
        </p:spPr>
        <p:txBody>
          <a:bodyPr wrap="none" lIns="91425" tIns="45713" rIns="91425" bIns="45713" anchor="ctr"/>
          <a:lstStyle/>
          <a:p>
            <a:endParaRPr lang="en-US"/>
          </a:p>
        </p:txBody>
      </p:sp>
      <p:pic>
        <p:nvPicPr>
          <p:cNvPr id="37" name="Picture 36" descr="txp_fig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1" cstate="print"/>
          <a:stretch>
            <a:fillRect/>
          </a:stretch>
        </p:blipFill>
        <p:spPr bwMode="auto">
          <a:xfrm>
            <a:off x="685805" y="4865086"/>
            <a:ext cx="1051035" cy="224835"/>
          </a:xfrm>
          <a:prstGeom prst="rect">
            <a:avLst/>
          </a:prstGeom>
          <a:noFill/>
          <a:ln/>
          <a:effectLst/>
        </p:spPr>
      </p:pic>
      <p:sp>
        <p:nvSpPr>
          <p:cNvPr id="38" name="Rectangle 37"/>
          <p:cNvSpPr/>
          <p:nvPr/>
        </p:nvSpPr>
        <p:spPr bwMode="auto">
          <a:xfrm>
            <a:off x="1491343" y="4865082"/>
            <a:ext cx="152400" cy="228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5" tIns="45713" rIns="91425" bIns="45713" rtlCol="0" anchor="ctr"/>
          <a:lstStyle/>
          <a:p>
            <a:pPr algn="ctr"/>
            <a:endParaRPr lang="en-US"/>
          </a:p>
        </p:txBody>
      </p:sp>
      <p:sp>
        <p:nvSpPr>
          <p:cNvPr id="39" name="Oval 314"/>
          <p:cNvSpPr>
            <a:spLocks noChangeArrowheads="1"/>
          </p:cNvSpPr>
          <p:nvPr/>
        </p:nvSpPr>
        <p:spPr bwMode="auto">
          <a:xfrm>
            <a:off x="1534884" y="4952167"/>
            <a:ext cx="76200" cy="76200"/>
          </a:xfrm>
          <a:prstGeom prst="ellipse">
            <a:avLst/>
          </a:prstGeom>
          <a:solidFill>
            <a:srgbClr val="FF0000"/>
          </a:solidFill>
          <a:ln w="9525">
            <a:noFill/>
            <a:round/>
            <a:headEnd/>
            <a:tailEnd/>
          </a:ln>
          <a:effectLst/>
        </p:spPr>
        <p:txBody>
          <a:bodyPr wrap="none" lIns="91425" tIns="45713" rIns="91425" bIns="45713" anchor="ctr"/>
          <a:lstStyle/>
          <a:p>
            <a:endParaRPr lang="en-US"/>
          </a:p>
        </p:txBody>
      </p:sp>
      <p:pic>
        <p:nvPicPr>
          <p:cNvPr id="40" name="Picture 39" descr="txp_fig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1" cstate="print"/>
          <a:stretch>
            <a:fillRect/>
          </a:stretch>
        </p:blipFill>
        <p:spPr bwMode="auto">
          <a:xfrm>
            <a:off x="5617035" y="4963055"/>
            <a:ext cx="1051035" cy="224835"/>
          </a:xfrm>
          <a:prstGeom prst="rect">
            <a:avLst/>
          </a:prstGeom>
          <a:noFill/>
          <a:ln/>
          <a:effectLst/>
        </p:spPr>
      </p:pic>
      <p:sp>
        <p:nvSpPr>
          <p:cNvPr id="41" name="Rectangle 40"/>
          <p:cNvSpPr/>
          <p:nvPr/>
        </p:nvSpPr>
        <p:spPr bwMode="auto">
          <a:xfrm>
            <a:off x="6400800" y="4963051"/>
            <a:ext cx="152400" cy="228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5" tIns="45713" rIns="91425" bIns="45713" rtlCol="0" anchor="ctr"/>
          <a:lstStyle/>
          <a:p>
            <a:pPr algn="ctr"/>
            <a:endParaRPr lang="en-US"/>
          </a:p>
        </p:txBody>
      </p:sp>
      <p:sp>
        <p:nvSpPr>
          <p:cNvPr id="42" name="Oval 319"/>
          <p:cNvSpPr>
            <a:spLocks noChangeArrowheads="1"/>
          </p:cNvSpPr>
          <p:nvPr/>
        </p:nvSpPr>
        <p:spPr bwMode="auto">
          <a:xfrm>
            <a:off x="6470602" y="5049762"/>
            <a:ext cx="76200" cy="76200"/>
          </a:xfrm>
          <a:prstGeom prst="ellipse">
            <a:avLst/>
          </a:prstGeom>
          <a:solidFill>
            <a:srgbClr val="339966"/>
          </a:solidFill>
          <a:ln w="9525">
            <a:noFill/>
            <a:round/>
            <a:headEnd/>
            <a:tailEnd/>
          </a:ln>
          <a:effectLst/>
        </p:spPr>
        <p:txBody>
          <a:bodyPr wrap="none" lIns="91425" tIns="45713" rIns="91425" bIns="45713" anchor="ctr"/>
          <a:lstStyle/>
          <a:p>
            <a:endParaRPr lang="en-US"/>
          </a:p>
        </p:txBody>
      </p:sp>
      <p:sp>
        <p:nvSpPr>
          <p:cNvPr id="43" name="TextBox 42"/>
          <p:cNvSpPr txBox="1"/>
          <p:nvPr/>
        </p:nvSpPr>
        <p:spPr>
          <a:xfrm>
            <a:off x="228600" y="2533472"/>
            <a:ext cx="3319839" cy="830997"/>
          </a:xfrm>
          <a:prstGeom prst="rect">
            <a:avLst/>
          </a:prstGeom>
          <a:noFill/>
          <a:ln>
            <a:solidFill>
              <a:srgbClr val="000000"/>
            </a:solidFill>
          </a:ln>
        </p:spPr>
        <p:txBody>
          <a:bodyPr wrap="none" rtlCol="0">
            <a:spAutoFit/>
          </a:bodyPr>
          <a:lstStyle/>
          <a:p>
            <a:r>
              <a:rPr lang="en-US" sz="2400" dirty="0" smtClean="0"/>
              <a:t>How to learn parameters</a:t>
            </a:r>
          </a:p>
          <a:p>
            <a:r>
              <a:rPr lang="en-US" sz="2400" dirty="0" err="1" smtClean="0"/>
              <a:t>θ</a:t>
            </a:r>
            <a:r>
              <a:rPr lang="en-US" sz="2400" dirty="0" smtClean="0"/>
              <a:t>, </a:t>
            </a:r>
            <a:r>
              <a:rPr lang="en-US" sz="2400" dirty="0" err="1" smtClean="0"/>
              <a:t>μ</a:t>
            </a:r>
            <a:r>
              <a:rPr lang="en-US" sz="2400" baseline="-25000" dirty="0" err="1" smtClean="0"/>
              <a:t>y</a:t>
            </a:r>
            <a:r>
              <a:rPr lang="en-US" sz="2400" dirty="0" smtClean="0"/>
              <a:t>, </a:t>
            </a:r>
            <a:r>
              <a:rPr lang="en-US" sz="2400" dirty="0" err="1" smtClean="0"/>
              <a:t>Σ</a:t>
            </a:r>
            <a:r>
              <a:rPr lang="en-US" sz="2400" baseline="-25000" dirty="0" err="1" smtClean="0"/>
              <a:t>y</a:t>
            </a:r>
            <a:r>
              <a:rPr lang="en-US" sz="2400" dirty="0" smtClean="0"/>
              <a:t> </a:t>
            </a:r>
            <a:r>
              <a:rPr lang="en-US" sz="2400" dirty="0" smtClean="0"/>
              <a:t>from data</a:t>
            </a:r>
            <a:r>
              <a:rPr lang="en-US" sz="2400" dirty="0" smtClean="0"/>
              <a:t>? </a:t>
            </a:r>
          </a:p>
        </p:txBody>
      </p:sp>
    </p:spTree>
    <p:extLst>
      <p:ext uri="{BB962C8B-B14F-4D97-AF65-F5344CB8AC3E}">
        <p14:creationId xmlns:p14="http://schemas.microsoft.com/office/powerpoint/2010/main" val="400427301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" name="Picture 39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03471" y="1219201"/>
            <a:ext cx="5282929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2" name="Picture 6"/>
          <p:cNvPicPr>
            <a:picLocks noChangeAspect="1" noChangeArrowheads="1"/>
          </p:cNvPicPr>
          <p:nvPr/>
        </p:nvPicPr>
        <p:blipFill rotWithShape="1">
          <a:blip r:embed="rId4">
            <a:biLevel thresh="25000"/>
          </a:blip>
          <a:srcRect l="22097" t="8348" r="9374" b="21855"/>
          <a:stretch/>
        </p:blipFill>
        <p:spPr bwMode="auto">
          <a:xfrm>
            <a:off x="1752600" y="2704532"/>
            <a:ext cx="5594899" cy="30866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" name="Picture 6"/>
          <p:cNvPicPr>
            <a:picLocks noChangeAspect="1" noChangeArrowheads="1"/>
          </p:cNvPicPr>
          <p:nvPr/>
        </p:nvPicPr>
        <p:blipFill rotWithShape="1">
          <a:blip r:embed="rId4"/>
          <a:srcRect l="22097" t="8348" r="9374" b="21855"/>
          <a:stretch/>
        </p:blipFill>
        <p:spPr bwMode="auto">
          <a:xfrm>
            <a:off x="1755648" y="2704532"/>
            <a:ext cx="5594899" cy="30866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6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1143000"/>
          </a:xfrm>
        </p:spPr>
        <p:txBody>
          <a:bodyPr>
            <a:normAutofit/>
          </a:bodyPr>
          <a:lstStyle/>
          <a:p>
            <a:r>
              <a:rPr lang="en-US" b="1" dirty="0" smtClean="0">
                <a:solidFill>
                  <a:srgbClr val="C00000"/>
                </a:solidFill>
              </a:rPr>
              <a:t>Handwritten digit </a:t>
            </a:r>
            <a:r>
              <a:rPr lang="en-US" b="1" dirty="0" smtClean="0">
                <a:solidFill>
                  <a:srgbClr val="C00000"/>
                </a:solidFill>
              </a:rPr>
              <a:t>recognition</a:t>
            </a:r>
            <a:endParaRPr lang="en-US" b="1" dirty="0">
              <a:solidFill>
                <a:srgbClr val="C00000"/>
              </a:solidFill>
            </a:endParaRPr>
          </a:p>
        </p:txBody>
      </p:sp>
      <p:sp>
        <p:nvSpPr>
          <p:cNvPr id="47" name="Slide Number Placeholder 4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8D0CB8-6FBF-4962-B578-A320F47C1A78}" type="slidenum">
              <a:rPr lang="en-US" smtClean="0"/>
              <a:pPr/>
              <a:t>58</a:t>
            </a:fld>
            <a:endParaRPr lang="en-US"/>
          </a:p>
        </p:txBody>
      </p:sp>
      <p:grpSp>
        <p:nvGrpSpPr>
          <p:cNvPr id="56" name="Group 11"/>
          <p:cNvGrpSpPr>
            <a:grpSpLocks/>
          </p:cNvGrpSpPr>
          <p:nvPr/>
        </p:nvGrpSpPr>
        <p:grpSpPr bwMode="auto">
          <a:xfrm>
            <a:off x="3962400" y="2704532"/>
            <a:ext cx="3352800" cy="1524000"/>
            <a:chOff x="1824" y="3216"/>
            <a:chExt cx="2112" cy="960"/>
          </a:xfrm>
        </p:grpSpPr>
        <p:pic>
          <p:nvPicPr>
            <p:cNvPr id="57" name="Picture 4"/>
            <p:cNvPicPr>
              <a:picLocks noChangeAspect="1" noChangeArrowheads="1"/>
            </p:cNvPicPr>
            <p:nvPr/>
          </p:nvPicPr>
          <p:blipFill>
            <a:blip r:embed="rId4"/>
            <a:srcRect l="50497" t="7500" r="9375" b="55075"/>
            <a:stretch>
              <a:fillRect/>
            </a:stretch>
          </p:blipFill>
          <p:spPr bwMode="auto">
            <a:xfrm>
              <a:off x="1872" y="3216"/>
              <a:ext cx="2064" cy="9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58" name="Oval 8"/>
            <p:cNvSpPr>
              <a:spLocks noChangeArrowheads="1"/>
            </p:cNvSpPr>
            <p:nvPr/>
          </p:nvSpPr>
          <p:spPr bwMode="auto">
            <a:xfrm rot="-1782057">
              <a:off x="1824" y="3378"/>
              <a:ext cx="1104" cy="336"/>
            </a:xfrm>
            <a:prstGeom prst="ellipse">
              <a:avLst/>
            </a:prstGeom>
            <a:noFill/>
            <a:ln w="38100">
              <a:solidFill>
                <a:srgbClr val="FF0066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9" name="Oval 9"/>
            <p:cNvSpPr>
              <a:spLocks noChangeArrowheads="1"/>
            </p:cNvSpPr>
            <p:nvPr/>
          </p:nvSpPr>
          <p:spPr bwMode="auto">
            <a:xfrm>
              <a:off x="2238" y="3819"/>
              <a:ext cx="1680" cy="336"/>
            </a:xfrm>
            <a:prstGeom prst="ellipse">
              <a:avLst/>
            </a:prstGeom>
            <a:noFill/>
            <a:ln w="38100">
              <a:solidFill>
                <a:srgbClr val="FF0066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442978" y="6096000"/>
            <a:ext cx="789568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Note: 8 digits shown out of 10 (0, 1, …, 9); </a:t>
            </a:r>
          </a:p>
          <a:p>
            <a:r>
              <a:rPr lang="en-US" dirty="0" smtClean="0"/>
              <a:t>           Axes are obtained by nonlinear dimensionality reduction (later in course)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5"/>
          <a:srcRect l="21780" t="25670" r="69508" b="67729"/>
          <a:stretch/>
        </p:blipFill>
        <p:spPr>
          <a:xfrm>
            <a:off x="7086600" y="3039181"/>
            <a:ext cx="700139" cy="681294"/>
          </a:xfrm>
          <a:prstGeom prst="rect">
            <a:avLst/>
          </a:prstGeom>
        </p:spPr>
      </p:pic>
      <p:pic>
        <p:nvPicPr>
          <p:cNvPr id="65" name="Picture 64"/>
          <p:cNvPicPr>
            <a:picLocks noChangeAspect="1"/>
          </p:cNvPicPr>
          <p:nvPr/>
        </p:nvPicPr>
        <p:blipFill rotWithShape="1">
          <a:blip r:embed="rId5"/>
          <a:srcRect l="22093" t="16289" r="69195" b="77110"/>
          <a:stretch/>
        </p:blipFill>
        <p:spPr>
          <a:xfrm>
            <a:off x="5703189" y="2438400"/>
            <a:ext cx="700139" cy="681294"/>
          </a:xfrm>
          <a:prstGeom prst="rect">
            <a:avLst/>
          </a:prstGeom>
        </p:spPr>
      </p:pic>
      <p:sp>
        <p:nvSpPr>
          <p:cNvPr id="66" name="TextBox 65"/>
          <p:cNvSpPr txBox="1"/>
          <p:nvPr/>
        </p:nvSpPr>
        <p:spPr>
          <a:xfrm>
            <a:off x="4191000" y="5715000"/>
            <a:ext cx="6728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φ</a:t>
            </a:r>
            <a:r>
              <a:rPr lang="en-US" baseline="-25000" dirty="0" smtClean="0"/>
              <a:t>2</a:t>
            </a:r>
            <a:r>
              <a:rPr lang="en-US" dirty="0" smtClean="0"/>
              <a:t>(X)</a:t>
            </a:r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 rot="16200000">
            <a:off x="1155324" y="3974725"/>
            <a:ext cx="67281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φ</a:t>
            </a:r>
            <a:r>
              <a:rPr lang="en-US" baseline="-25000" dirty="0"/>
              <a:t>1</a:t>
            </a:r>
            <a:r>
              <a:rPr lang="en-US" dirty="0"/>
              <a:t>(X)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9568352" y="2565266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6400800" y="1447800"/>
            <a:ext cx="21336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b="1" dirty="0" smtClean="0">
                <a:solidFill>
                  <a:srgbClr val="C00000"/>
                </a:solidFill>
                <a:latin typeface="Comic Sans MS"/>
                <a:ea typeface="+mj-ea"/>
                <a:cs typeface="Comic Sans MS"/>
              </a:rPr>
              <a:t>Multi-class classification</a:t>
            </a:r>
            <a:endParaRPr lang="en-US" sz="2200" b="1" dirty="0">
              <a:solidFill>
                <a:srgbClr val="C00000"/>
              </a:solidFill>
              <a:latin typeface="Comic Sans MS"/>
              <a:ea typeface="+mj-ea"/>
              <a:cs typeface="Comic Sans MS"/>
            </a:endParaRPr>
          </a:p>
        </p:txBody>
      </p:sp>
    </p:spTree>
    <p:extLst>
      <p:ext uri="{BB962C8B-B14F-4D97-AF65-F5344CB8AC3E}">
        <p14:creationId xmlns:p14="http://schemas.microsoft.com/office/powerpoint/2010/main" val="306059560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3" dur="2000" fill="hold"/>
                                        <p:tgtEl>
                                          <p:spTgt spid="5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 smtClean="0">
                <a:solidFill>
                  <a:srgbClr val="C00000"/>
                </a:solidFill>
              </a:rPr>
              <a:t>Handwritten </a:t>
            </a:r>
            <a:r>
              <a:rPr lang="en-US" dirty="0" smtClean="0"/>
              <a:t>digit</a:t>
            </a:r>
            <a:r>
              <a:rPr lang="en-US" b="1" dirty="0" smtClean="0">
                <a:solidFill>
                  <a:srgbClr val="C00000"/>
                </a:solidFill>
              </a:rPr>
              <a:t> </a:t>
            </a:r>
            <a:r>
              <a:rPr lang="en-US" b="1" dirty="0" smtClean="0">
                <a:solidFill>
                  <a:srgbClr val="C00000"/>
                </a:solidFill>
              </a:rPr>
              <a:t>recognition</a:t>
            </a:r>
            <a:endParaRPr lang="en-US" b="1" dirty="0">
              <a:solidFill>
                <a:srgbClr val="C000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8D0CB8-6FBF-4962-B578-A320F47C1A78}" type="slidenum">
              <a:rPr lang="en-US" smtClean="0"/>
              <a:pPr/>
              <a:t>59</a:t>
            </a:fld>
            <a:endParaRPr lang="en-US"/>
          </a:p>
        </p:txBody>
      </p:sp>
      <p:sp>
        <p:nvSpPr>
          <p:cNvPr id="13" name="Content Placeholder 2"/>
          <p:cNvSpPr txBox="1">
            <a:spLocks/>
          </p:cNvSpPr>
          <p:nvPr/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Arial" pitchFamily="34" charset="0"/>
              <a:buNone/>
            </a:pPr>
            <a:r>
              <a:rPr lang="en-US" sz="2400" b="1" dirty="0" smtClean="0">
                <a:solidFill>
                  <a:srgbClr val="C00000"/>
                </a:solidFill>
              </a:rPr>
              <a:t>Training Data:</a:t>
            </a:r>
          </a:p>
          <a:p>
            <a:pPr>
              <a:buFont typeface="Arial" pitchFamily="34" charset="0"/>
              <a:buNone/>
            </a:pPr>
            <a:endParaRPr lang="en-US" sz="2400" b="1" dirty="0">
              <a:solidFill>
                <a:srgbClr val="C00000"/>
              </a:solidFill>
            </a:endParaRPr>
          </a:p>
          <a:p>
            <a:pPr>
              <a:buFont typeface="Arial" pitchFamily="34" charset="0"/>
              <a:buNone/>
            </a:pPr>
            <a:endParaRPr lang="en-US" sz="2400" b="1" dirty="0" smtClean="0">
              <a:solidFill>
                <a:srgbClr val="C00000"/>
              </a:solidFill>
            </a:endParaRPr>
          </a:p>
          <a:p>
            <a:pPr>
              <a:buFont typeface="Arial" pitchFamily="34" charset="0"/>
              <a:buNone/>
            </a:pPr>
            <a:endParaRPr lang="en-US" sz="2400" b="1" dirty="0">
              <a:solidFill>
                <a:srgbClr val="C00000"/>
              </a:solidFill>
            </a:endParaRPr>
          </a:p>
          <a:p>
            <a:pPr>
              <a:buFont typeface="Arial" pitchFamily="34" charset="0"/>
              <a:buNone/>
            </a:pPr>
            <a:endParaRPr lang="en-US" sz="2400" b="1" dirty="0" smtClean="0">
              <a:solidFill>
                <a:srgbClr val="C00000"/>
              </a:solidFill>
            </a:endParaRPr>
          </a:p>
          <a:p>
            <a:pPr>
              <a:buFont typeface="Arial" pitchFamily="34" charset="0"/>
              <a:buNone/>
            </a:pPr>
            <a:endParaRPr lang="en-US" sz="2400" b="1" dirty="0">
              <a:solidFill>
                <a:srgbClr val="C00000"/>
              </a:solidFill>
            </a:endParaRPr>
          </a:p>
          <a:p>
            <a:pPr>
              <a:buFont typeface="Arial" pitchFamily="34" charset="0"/>
              <a:buNone/>
            </a:pPr>
            <a:endParaRPr lang="en-US" sz="2400" b="1" dirty="0">
              <a:solidFill>
                <a:srgbClr val="C00000"/>
              </a:solidFill>
            </a:endParaRPr>
          </a:p>
          <a:p>
            <a:pPr>
              <a:lnSpc>
                <a:spcPct val="150000"/>
              </a:lnSpc>
              <a:buFont typeface="Arial" pitchFamily="34" charset="0"/>
              <a:buNone/>
            </a:pPr>
            <a:r>
              <a:rPr lang="en-US" sz="2400" b="1" dirty="0" smtClean="0">
                <a:solidFill>
                  <a:srgbClr val="C00000"/>
                </a:solidFill>
              </a:rPr>
              <a:t>Gaussian Bayes model:</a:t>
            </a:r>
          </a:p>
          <a:p>
            <a:endParaRPr lang="en-US" sz="2400" dirty="0" smtClean="0"/>
          </a:p>
          <a:p>
            <a:endParaRPr lang="en-US" sz="2400" dirty="0" smtClean="0"/>
          </a:p>
          <a:p>
            <a:endParaRPr lang="en-US" sz="2400" dirty="0" smtClean="0"/>
          </a:p>
          <a:p>
            <a:endParaRPr lang="en-US" sz="2400" dirty="0" smtClean="0"/>
          </a:p>
          <a:p>
            <a:endParaRPr lang="en-US" sz="1400" dirty="0" smtClean="0"/>
          </a:p>
        </p:txBody>
      </p:sp>
      <p:sp>
        <p:nvSpPr>
          <p:cNvPr id="22" name="Text Box 7"/>
          <p:cNvSpPr txBox="1">
            <a:spLocks noChangeArrowheads="1"/>
          </p:cNvSpPr>
          <p:nvPr/>
        </p:nvSpPr>
        <p:spPr bwMode="auto">
          <a:xfrm>
            <a:off x="457200" y="5304472"/>
            <a:ext cx="8382000" cy="1477328"/>
          </a:xfrm>
          <a:prstGeom prst="rect">
            <a:avLst/>
          </a:prstGeom>
          <a:ln>
            <a:noFill/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dirty="0" smtClean="0"/>
              <a:t>P</a:t>
            </a:r>
            <a:r>
              <a:rPr lang="en-US" sz="2400" dirty="0" smtClean="0"/>
              <a:t>(Y = y</a:t>
            </a:r>
            <a:r>
              <a:rPr lang="en-US" sz="2400" dirty="0" smtClean="0"/>
              <a:t>) = </a:t>
            </a:r>
            <a:r>
              <a:rPr lang="en-US" sz="2400" dirty="0" err="1" smtClean="0"/>
              <a:t>p</a:t>
            </a:r>
            <a:r>
              <a:rPr lang="en-US" sz="2400" baseline="-25000" dirty="0" err="1" smtClean="0"/>
              <a:t>y</a:t>
            </a:r>
            <a:r>
              <a:rPr lang="en-US" sz="2400" dirty="0" smtClean="0"/>
              <a:t> </a:t>
            </a:r>
            <a:r>
              <a:rPr lang="en-US" sz="2400" dirty="0" smtClean="0"/>
              <a:t>for all y in</a:t>
            </a:r>
            <a:r>
              <a:rPr lang="en-US" sz="2400" dirty="0"/>
              <a:t> </a:t>
            </a:r>
            <a:r>
              <a:rPr lang="en-US" sz="2400" dirty="0" smtClean="0"/>
              <a:t>0</a:t>
            </a:r>
            <a:r>
              <a:rPr lang="en-US" sz="2400" dirty="0" smtClean="0"/>
              <a:t>, </a:t>
            </a:r>
            <a:r>
              <a:rPr lang="en-US" sz="2400" dirty="0"/>
              <a:t>1</a:t>
            </a:r>
            <a:r>
              <a:rPr lang="en-US" sz="2400" dirty="0" smtClean="0"/>
              <a:t>, </a:t>
            </a:r>
            <a:r>
              <a:rPr lang="en-US" sz="2400" dirty="0"/>
              <a:t>2</a:t>
            </a:r>
            <a:r>
              <a:rPr lang="en-US" sz="2400" dirty="0" smtClean="0"/>
              <a:t>, </a:t>
            </a:r>
            <a:r>
              <a:rPr lang="en-US" sz="2400" dirty="0" smtClean="0"/>
              <a:t>…, </a:t>
            </a:r>
            <a:r>
              <a:rPr lang="en-US" sz="2400" dirty="0"/>
              <a:t>9</a:t>
            </a:r>
            <a:r>
              <a:rPr lang="en-US" sz="2400" dirty="0" smtClean="0"/>
              <a:t>	</a:t>
            </a:r>
            <a:r>
              <a:rPr lang="en-US" sz="2400" dirty="0"/>
              <a:t> </a:t>
            </a:r>
            <a:r>
              <a:rPr lang="en-US" sz="2400" dirty="0" smtClean="0"/>
              <a:t>           </a:t>
            </a:r>
            <a:r>
              <a:rPr lang="en-US" sz="2400" dirty="0" smtClean="0"/>
              <a:t>p</a:t>
            </a:r>
            <a:r>
              <a:rPr lang="en-US" sz="2400" baseline="-25000" dirty="0" smtClean="0"/>
              <a:t>0</a:t>
            </a:r>
            <a:r>
              <a:rPr lang="en-US" sz="2400" dirty="0" smtClean="0"/>
              <a:t>, p</a:t>
            </a:r>
            <a:r>
              <a:rPr lang="en-US" sz="2400" baseline="-25000" dirty="0" smtClean="0"/>
              <a:t>1</a:t>
            </a:r>
            <a:r>
              <a:rPr lang="en-US" sz="2400" dirty="0" smtClean="0"/>
              <a:t>, </a:t>
            </a:r>
            <a:r>
              <a:rPr lang="en-US" sz="2400" dirty="0" smtClean="0"/>
              <a:t>…, </a:t>
            </a:r>
            <a:r>
              <a:rPr lang="en-US" sz="2400" dirty="0" smtClean="0"/>
              <a:t>p</a:t>
            </a:r>
            <a:r>
              <a:rPr lang="en-US" sz="2400" baseline="-25000" dirty="0" smtClean="0"/>
              <a:t>9</a:t>
            </a:r>
            <a:r>
              <a:rPr lang="en-US" sz="2400" dirty="0" smtClean="0"/>
              <a:t> </a:t>
            </a:r>
            <a:r>
              <a:rPr lang="en-US" sz="2400" dirty="0" smtClean="0"/>
              <a:t>(sum to 1)</a:t>
            </a:r>
          </a:p>
          <a:p>
            <a:pPr>
              <a:spcBef>
                <a:spcPct val="50000"/>
              </a:spcBef>
            </a:pPr>
            <a:r>
              <a:rPr lang="en-US" sz="2400" dirty="0" smtClean="0"/>
              <a:t>P</a:t>
            </a:r>
            <a:r>
              <a:rPr lang="en-US" sz="2400" dirty="0" smtClean="0"/>
              <a:t>(X=</a:t>
            </a:r>
            <a:r>
              <a:rPr lang="en-US" sz="2400" dirty="0" err="1" smtClean="0"/>
              <a:t>x|Y</a:t>
            </a:r>
            <a:r>
              <a:rPr lang="en-US" sz="2400" dirty="0" smtClean="0"/>
              <a:t> = y) ~ N(</a:t>
            </a:r>
            <a:r>
              <a:rPr lang="en-US" sz="2400" dirty="0" err="1" smtClean="0"/>
              <a:t>μ</a:t>
            </a:r>
            <a:r>
              <a:rPr lang="en-US" sz="2400" baseline="-25000" dirty="0" err="1"/>
              <a:t>y</a:t>
            </a:r>
            <a:r>
              <a:rPr lang="en-US" sz="2400" dirty="0" err="1" smtClean="0"/>
              <a:t>,Σ</a:t>
            </a:r>
            <a:r>
              <a:rPr lang="en-US" sz="2400" baseline="-25000" dirty="0" err="1" smtClean="0"/>
              <a:t>y</a:t>
            </a:r>
            <a:r>
              <a:rPr lang="en-US" sz="2400" dirty="0" smtClean="0"/>
              <a:t>) </a:t>
            </a:r>
            <a:r>
              <a:rPr lang="en-US" sz="2400" dirty="0" smtClean="0"/>
              <a:t>for each y</a:t>
            </a:r>
            <a:r>
              <a:rPr lang="en-US" sz="2400" dirty="0"/>
              <a:t> </a:t>
            </a:r>
            <a:r>
              <a:rPr lang="en-US" sz="2400" dirty="0" smtClean="0"/>
              <a:t>  </a:t>
            </a:r>
            <a:r>
              <a:rPr lang="en-US" sz="2400" dirty="0" smtClean="0"/>
              <a:t>	            </a:t>
            </a:r>
            <a:r>
              <a:rPr lang="en-US" sz="2400" dirty="0" err="1" smtClean="0"/>
              <a:t>μ</a:t>
            </a:r>
            <a:r>
              <a:rPr lang="en-US" sz="2400" baseline="-25000" dirty="0" err="1" smtClean="0"/>
              <a:t>y</a:t>
            </a:r>
            <a:r>
              <a:rPr lang="en-US" sz="2400" baseline="30000" dirty="0" smtClean="0"/>
              <a:t> </a:t>
            </a:r>
            <a:r>
              <a:rPr lang="en-US" sz="2400" dirty="0" smtClean="0"/>
              <a:t>– d-dim vector</a:t>
            </a:r>
          </a:p>
          <a:p>
            <a:pPr>
              <a:lnSpc>
                <a:spcPct val="70000"/>
              </a:lnSpc>
              <a:spcBef>
                <a:spcPct val="50000"/>
              </a:spcBef>
            </a:pPr>
            <a:r>
              <a:rPr lang="en-US" sz="2400" dirty="0"/>
              <a:t>	</a:t>
            </a:r>
            <a:r>
              <a:rPr lang="en-US" sz="2400" dirty="0" smtClean="0"/>
              <a:t>				</a:t>
            </a:r>
            <a:r>
              <a:rPr lang="en-US" sz="2400" dirty="0"/>
              <a:t> </a:t>
            </a:r>
            <a:r>
              <a:rPr lang="en-US" sz="2400" dirty="0" smtClean="0"/>
              <a:t>           </a:t>
            </a:r>
            <a:r>
              <a:rPr lang="en-US" sz="2400" dirty="0" err="1" smtClean="0"/>
              <a:t>Σ</a:t>
            </a:r>
            <a:r>
              <a:rPr lang="en-US" sz="2400" baseline="-25000" dirty="0" err="1" smtClean="0"/>
              <a:t>y</a:t>
            </a:r>
            <a:r>
              <a:rPr lang="en-US" sz="2400" baseline="30000" dirty="0" smtClean="0"/>
              <a:t> </a:t>
            </a:r>
            <a:r>
              <a:rPr lang="en-US" sz="2400" dirty="0" smtClean="0"/>
              <a:t>- </a:t>
            </a:r>
            <a:r>
              <a:rPr lang="en-US" sz="2400" dirty="0" err="1" smtClean="0"/>
              <a:t>dxd</a:t>
            </a:r>
            <a:r>
              <a:rPr lang="en-US" sz="2400" dirty="0" smtClean="0"/>
              <a:t> matrix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3088342" y="4110335"/>
            <a:ext cx="3406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1</a:t>
            </a:r>
            <a:endParaRPr lang="en-US" sz="2400" dirty="0"/>
          </a:p>
        </p:txBody>
      </p:sp>
      <p:sp>
        <p:nvSpPr>
          <p:cNvPr id="7" name="TextBox 6"/>
          <p:cNvSpPr txBox="1"/>
          <p:nvPr/>
        </p:nvSpPr>
        <p:spPr>
          <a:xfrm>
            <a:off x="5029200" y="2743200"/>
            <a:ext cx="1905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… n </a:t>
            </a:r>
            <a:r>
              <a:rPr lang="en-US" sz="2400" dirty="0" err="1" smtClean="0"/>
              <a:t>greyscale</a:t>
            </a:r>
            <a:r>
              <a:rPr lang="en-US" sz="2400" dirty="0" smtClean="0"/>
              <a:t>   </a:t>
            </a:r>
          </a:p>
          <a:p>
            <a:r>
              <a:rPr lang="en-US" sz="2400" dirty="0"/>
              <a:t> </a:t>
            </a:r>
            <a:r>
              <a:rPr lang="en-US" sz="2400" dirty="0" smtClean="0"/>
              <a:t>   </a:t>
            </a:r>
            <a:r>
              <a:rPr lang="en-US" sz="2400" dirty="0" smtClean="0"/>
              <a:t>images</a:t>
            </a:r>
            <a:endParaRPr lang="en-US" sz="2400" dirty="0"/>
          </a:p>
        </p:txBody>
      </p:sp>
      <p:sp>
        <p:nvSpPr>
          <p:cNvPr id="30" name="TextBox 29"/>
          <p:cNvSpPr txBox="1"/>
          <p:nvPr/>
        </p:nvSpPr>
        <p:spPr>
          <a:xfrm>
            <a:off x="5029200" y="4110335"/>
            <a:ext cx="142193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… n labels</a:t>
            </a:r>
            <a:endParaRPr lang="en-US" sz="2400" dirty="0"/>
          </a:p>
        </p:txBody>
      </p:sp>
      <p:sp>
        <p:nvSpPr>
          <p:cNvPr id="31" name="TextBox 30"/>
          <p:cNvSpPr txBox="1"/>
          <p:nvPr/>
        </p:nvSpPr>
        <p:spPr>
          <a:xfrm>
            <a:off x="977063" y="2743200"/>
            <a:ext cx="115653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Input, X</a:t>
            </a:r>
            <a:endParaRPr lang="en-US" sz="2400" dirty="0"/>
          </a:p>
        </p:txBody>
      </p:sp>
      <p:sp>
        <p:nvSpPr>
          <p:cNvPr id="32" name="TextBox 31"/>
          <p:cNvSpPr txBox="1"/>
          <p:nvPr/>
        </p:nvSpPr>
        <p:spPr>
          <a:xfrm>
            <a:off x="990600" y="4110335"/>
            <a:ext cx="114646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Label, Y</a:t>
            </a:r>
            <a:endParaRPr lang="en-US" sz="2400" dirty="0"/>
          </a:p>
        </p:txBody>
      </p:sp>
      <p:sp>
        <p:nvSpPr>
          <p:cNvPr id="8" name="TextBox 7"/>
          <p:cNvSpPr txBox="1"/>
          <p:nvPr/>
        </p:nvSpPr>
        <p:spPr>
          <a:xfrm>
            <a:off x="6019800" y="1270337"/>
            <a:ext cx="31242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Each image represented as a vector of </a:t>
            </a:r>
            <a:r>
              <a:rPr lang="en-US" sz="2000" b="1" dirty="0" smtClean="0"/>
              <a:t>intensity values at the d pixels (features)</a:t>
            </a:r>
            <a:endParaRPr lang="en-US" sz="2000" b="1" dirty="0"/>
          </a:p>
        </p:txBody>
      </p:sp>
      <p:pic>
        <p:nvPicPr>
          <p:cNvPr id="9" name="Picture 8" descr="latex-image-1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43800" y="2590800"/>
            <a:ext cx="1123654" cy="1243322"/>
          </a:xfrm>
          <a:prstGeom prst="rect">
            <a:avLst/>
          </a:prstGeom>
        </p:spPr>
      </p:pic>
      <p:sp>
        <p:nvSpPr>
          <p:cNvPr id="20" name="TextBox 19"/>
          <p:cNvSpPr txBox="1"/>
          <p:nvPr/>
        </p:nvSpPr>
        <p:spPr>
          <a:xfrm>
            <a:off x="3851354" y="4110335"/>
            <a:ext cx="3406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2</a:t>
            </a:r>
            <a:endParaRPr lang="en-US" sz="2400" dirty="0"/>
          </a:p>
        </p:txBody>
      </p:sp>
      <p:sp>
        <p:nvSpPr>
          <p:cNvPr id="21" name="TextBox 20"/>
          <p:cNvSpPr txBox="1"/>
          <p:nvPr/>
        </p:nvSpPr>
        <p:spPr>
          <a:xfrm>
            <a:off x="7123185" y="2967335"/>
            <a:ext cx="34441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X</a:t>
            </a:r>
            <a:endParaRPr lang="en-US" sz="2400" dirty="0"/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 rotWithShape="1">
          <a:blip r:embed="rId3"/>
          <a:srcRect l="21780" t="25670" r="69508" b="67729"/>
          <a:stretch/>
        </p:blipFill>
        <p:spPr>
          <a:xfrm>
            <a:off x="3657600" y="2590800"/>
            <a:ext cx="914400" cy="889788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 rotWithShape="1">
          <a:blip r:embed="rId3"/>
          <a:srcRect l="22093" t="16289" r="69195" b="77110"/>
          <a:stretch/>
        </p:blipFill>
        <p:spPr>
          <a:xfrm>
            <a:off x="2667000" y="2570694"/>
            <a:ext cx="935062" cy="9098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703639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8" grpId="0"/>
      <p:bldP spid="2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Homework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8D0CB8-6FBF-4962-B578-A320F47C1A78}" type="slidenum">
              <a:rPr lang="en-US" smtClean="0"/>
              <a:pPr/>
              <a:t>6</a:t>
            </a:fld>
            <a:endParaRPr lang="en-US"/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>
          <a:xfrm>
            <a:off x="457200" y="1447800"/>
            <a:ext cx="8534400" cy="52578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Wingdings" pitchFamily="48" charset="2"/>
              </a:rPr>
              <a:t>Collaboration</a:t>
            </a:r>
          </a:p>
          <a:p>
            <a:pPr marL="742950" marR="0" lvl="1" indent="-28575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–"/>
              <a:tabLst/>
              <a:defRPr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Wingdings" pitchFamily="48" charset="2"/>
              </a:rPr>
              <a:t>You may </a:t>
            </a:r>
            <a:r>
              <a:rPr kumimoji="0" 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Wingdings" pitchFamily="48" charset="2"/>
              </a:rPr>
              <a:t>discuss </a:t>
            </a: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Wingdings" pitchFamily="48" charset="2"/>
              </a:rPr>
              <a:t>the questions</a:t>
            </a:r>
          </a:p>
          <a:p>
            <a:pPr marL="742950" marR="0" lvl="1" indent="-28575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–"/>
              <a:tabLst/>
              <a:defRPr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Wingdings" pitchFamily="48" charset="2"/>
              </a:rPr>
              <a:t>Each student writes their own answers</a:t>
            </a:r>
          </a:p>
          <a:p>
            <a:pPr marL="742950" marR="0" lvl="1" indent="-28575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–"/>
              <a:tabLst/>
              <a:defRPr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Wingdings" pitchFamily="48" charset="2"/>
              </a:rPr>
              <a:t>Each student must write their own code for the programming part</a:t>
            </a:r>
          </a:p>
          <a:p>
            <a:pPr marL="742950" marR="0" lvl="1" indent="-28575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–"/>
              <a:tabLst/>
              <a:defRPr/>
            </a:pPr>
            <a:r>
              <a:rPr kumimoji="0" 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Wingdings" pitchFamily="48" charset="2"/>
              </a:rPr>
              <a:t>Please don’t search for answers on the web, Google, previous years’ </a:t>
            </a:r>
            <a:r>
              <a:rPr kumimoji="0" lang="en-US" sz="24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Wingdings" pitchFamily="48" charset="2"/>
              </a:rPr>
              <a:t>homeworks</a:t>
            </a:r>
            <a:r>
              <a:rPr kumimoji="0" 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Wingdings" pitchFamily="48" charset="2"/>
              </a:rPr>
              <a:t>, etc.  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Wingdings" pitchFamily="48" charset="2"/>
              </a:rPr>
              <a:t>please ask us if you are not sure if you can use a particular </a:t>
            </a: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Wingdings" pitchFamily="48" charset="2"/>
              </a:rPr>
              <a:t>reference</a:t>
            </a:r>
            <a:endParaRPr lang="en-US" sz="2400" dirty="0">
              <a:sym typeface="Wingdings" pitchFamily="48" charset="2"/>
            </a:endParaRPr>
          </a:p>
          <a:p>
            <a:pPr marL="342900" lvl="0" indent="-342900" defTabSz="914400">
              <a:lnSpc>
                <a:spcPct val="90000"/>
              </a:lnSpc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en-US" sz="2400" dirty="0" err="1"/>
              <a:t>Homeworks</a:t>
            </a:r>
            <a:r>
              <a:rPr lang="en-US" sz="2400" dirty="0"/>
              <a:t> are hard, start early </a:t>
            </a:r>
            <a:r>
              <a:rPr lang="en-US" sz="2400" dirty="0">
                <a:sym typeface="Wingdings" pitchFamily="48" charset="2"/>
              </a:rPr>
              <a:t></a:t>
            </a:r>
          </a:p>
          <a:p>
            <a:pPr marL="342900" lvl="0" indent="-342900" defTabSz="914400">
              <a:lnSpc>
                <a:spcPct val="90000"/>
              </a:lnSpc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en-US" sz="2400" dirty="0">
                <a:sym typeface="Wingdings" pitchFamily="48" charset="2"/>
              </a:rPr>
              <a:t>Due in the beginning of </a:t>
            </a:r>
            <a:r>
              <a:rPr lang="en-US" sz="2400" dirty="0" smtClean="0">
                <a:sym typeface="Wingdings" pitchFamily="48" charset="2"/>
              </a:rPr>
              <a:t>class</a:t>
            </a:r>
            <a:endParaRPr lang="en-US" sz="2400" dirty="0">
              <a:sym typeface="Wingdings" pitchFamily="48" charset="2"/>
            </a:endParaRPr>
          </a:p>
        </p:txBody>
      </p:sp>
    </p:spTree>
    <p:extLst>
      <p:ext uri="{BB962C8B-B14F-4D97-AF65-F5344CB8AC3E}">
        <p14:creationId xmlns:p14="http://schemas.microsoft.com/office/powerpoint/2010/main" val="286026433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1143000"/>
          </a:xfrm>
        </p:spPr>
        <p:txBody>
          <a:bodyPr>
            <a:normAutofit/>
          </a:bodyPr>
          <a:lstStyle/>
          <a:p>
            <a:r>
              <a:rPr lang="en-US" b="1" dirty="0" smtClean="0">
                <a:solidFill>
                  <a:srgbClr val="C00000"/>
                </a:solidFill>
              </a:rPr>
              <a:t>Gaussian </a:t>
            </a:r>
            <a:r>
              <a:rPr lang="en-US" b="1" dirty="0" smtClean="0">
                <a:solidFill>
                  <a:srgbClr val="C00000"/>
                </a:solidFill>
              </a:rPr>
              <a:t>Bayes classifier</a:t>
            </a:r>
            <a:endParaRPr lang="en-US" b="1" dirty="0">
              <a:solidFill>
                <a:srgbClr val="C00000"/>
              </a:solidFill>
            </a:endParaRPr>
          </a:p>
        </p:txBody>
      </p:sp>
      <p:sp>
        <p:nvSpPr>
          <p:cNvPr id="47" name="Slide Number Placeholder 4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8D0CB8-6FBF-4962-B578-A320F47C1A78}" type="slidenum">
              <a:rPr lang="en-US" smtClean="0"/>
              <a:pPr/>
              <a:t>60</a:t>
            </a:fld>
            <a:endParaRPr lang="en-US"/>
          </a:p>
        </p:txBody>
      </p:sp>
      <p:pic>
        <p:nvPicPr>
          <p:cNvPr id="60" name="Picture 6"/>
          <p:cNvPicPr>
            <a:picLocks noChangeAspect="1" noChangeArrowheads="1"/>
          </p:cNvPicPr>
          <p:nvPr/>
        </p:nvPicPr>
        <p:blipFill>
          <a:blip r:embed="rId2"/>
          <a:srcRect l="50497" t="7500" r="9375" b="55075"/>
          <a:stretch>
            <a:fillRect/>
          </a:stretch>
        </p:blipFill>
        <p:spPr bwMode="auto">
          <a:xfrm>
            <a:off x="545831" y="1585371"/>
            <a:ext cx="4833166" cy="32914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" name="Group 1"/>
          <p:cNvGrpSpPr/>
          <p:nvPr/>
        </p:nvGrpSpPr>
        <p:grpSpPr>
          <a:xfrm>
            <a:off x="228600" y="2362200"/>
            <a:ext cx="2755631" cy="663440"/>
            <a:chOff x="39072" y="2719311"/>
            <a:chExt cx="2755631" cy="663440"/>
          </a:xfrm>
        </p:grpSpPr>
        <p:sp>
          <p:nvSpPr>
            <p:cNvPr id="72" name="Oval 71"/>
            <p:cNvSpPr/>
            <p:nvPr/>
          </p:nvSpPr>
          <p:spPr>
            <a:xfrm rot="19015350">
              <a:off x="39072" y="2925551"/>
              <a:ext cx="2747405" cy="457200"/>
            </a:xfrm>
            <a:prstGeom prst="ellipse">
              <a:avLst/>
            </a:prstGeom>
            <a:noFill/>
            <a:ln w="38100" cmpd="sng"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Oval 72"/>
            <p:cNvSpPr/>
            <p:nvPr/>
          </p:nvSpPr>
          <p:spPr>
            <a:xfrm rot="19015350">
              <a:off x="517648" y="3008607"/>
              <a:ext cx="1854817" cy="291282"/>
            </a:xfrm>
            <a:prstGeom prst="ellipse">
              <a:avLst/>
            </a:prstGeom>
            <a:noFill/>
            <a:ln w="38100" cmpd="sng"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Oval 73"/>
            <p:cNvSpPr/>
            <p:nvPr/>
          </p:nvSpPr>
          <p:spPr>
            <a:xfrm rot="19015350">
              <a:off x="869066" y="3096555"/>
              <a:ext cx="1089118" cy="98081"/>
            </a:xfrm>
            <a:prstGeom prst="ellipse">
              <a:avLst/>
            </a:prstGeom>
            <a:noFill/>
            <a:ln w="38100" cmpd="sng"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TextBox 76"/>
            <p:cNvSpPr txBox="1"/>
            <p:nvPr/>
          </p:nvSpPr>
          <p:spPr>
            <a:xfrm rot="19087528">
              <a:off x="1656200" y="2719311"/>
              <a:ext cx="113850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 dirty="0">
                  <a:solidFill>
                    <a:schemeClr val="bg1"/>
                  </a:solidFill>
                </a:rPr>
                <a:t>p</a:t>
              </a:r>
              <a:r>
                <a:rPr lang="en-US" sz="2400" b="1" baseline="-25000" dirty="0" smtClean="0">
                  <a:solidFill>
                    <a:schemeClr val="bg1"/>
                  </a:solidFill>
                </a:rPr>
                <a:t>1</a:t>
              </a:r>
              <a:r>
                <a:rPr lang="en-US" sz="2400" b="1" dirty="0" smtClean="0">
                  <a:solidFill>
                    <a:schemeClr val="bg1"/>
                  </a:solidFill>
                </a:rPr>
                <a:t>,μ</a:t>
              </a:r>
              <a:r>
                <a:rPr lang="en-US" sz="2400" b="1" baseline="-25000" dirty="0" smtClean="0">
                  <a:solidFill>
                    <a:schemeClr val="bg1"/>
                  </a:solidFill>
                </a:rPr>
                <a:t>1</a:t>
              </a:r>
              <a:r>
                <a:rPr lang="en-US" sz="2400" b="1" dirty="0" smtClean="0">
                  <a:solidFill>
                    <a:schemeClr val="bg1"/>
                  </a:solidFill>
                </a:rPr>
                <a:t>,Σ</a:t>
              </a:r>
              <a:r>
                <a:rPr lang="en-US" sz="2400" b="1" baseline="-25000" dirty="0" smtClean="0">
                  <a:solidFill>
                    <a:schemeClr val="bg1"/>
                  </a:solidFill>
                </a:rPr>
                <a:t>1</a:t>
              </a:r>
              <a:endParaRPr lang="en-US" sz="2400" b="1" baseline="-250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3" name="Group 2"/>
          <p:cNvGrpSpPr/>
          <p:nvPr/>
        </p:nvGrpSpPr>
        <p:grpSpPr>
          <a:xfrm>
            <a:off x="2218026" y="3505200"/>
            <a:ext cx="2747405" cy="946348"/>
            <a:chOff x="1546077" y="3634822"/>
            <a:chExt cx="2747405" cy="946348"/>
          </a:xfrm>
        </p:grpSpPr>
        <p:sp>
          <p:nvSpPr>
            <p:cNvPr id="13" name="Oval 12"/>
            <p:cNvSpPr/>
            <p:nvPr/>
          </p:nvSpPr>
          <p:spPr>
            <a:xfrm rot="175810">
              <a:off x="1546077" y="4123970"/>
              <a:ext cx="2747405" cy="457200"/>
            </a:xfrm>
            <a:prstGeom prst="ellipse">
              <a:avLst/>
            </a:prstGeom>
            <a:noFill/>
            <a:ln w="38100" cmpd="sng">
              <a:solidFill>
                <a:srgbClr val="01B739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Oval 69"/>
            <p:cNvSpPr/>
            <p:nvPr/>
          </p:nvSpPr>
          <p:spPr>
            <a:xfrm rot="175810">
              <a:off x="2024653" y="4207026"/>
              <a:ext cx="1854817" cy="291282"/>
            </a:xfrm>
            <a:prstGeom prst="ellipse">
              <a:avLst/>
            </a:prstGeom>
            <a:noFill/>
            <a:ln w="38100" cmpd="sng">
              <a:solidFill>
                <a:srgbClr val="01B739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Oval 70"/>
            <p:cNvSpPr/>
            <p:nvPr/>
          </p:nvSpPr>
          <p:spPr>
            <a:xfrm rot="175810">
              <a:off x="2376071" y="4294974"/>
              <a:ext cx="1089118" cy="98081"/>
            </a:xfrm>
            <a:prstGeom prst="ellipse">
              <a:avLst/>
            </a:prstGeom>
            <a:noFill/>
            <a:ln w="38100" cmpd="sng">
              <a:solidFill>
                <a:srgbClr val="01B739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TextBox 77"/>
            <p:cNvSpPr txBox="1"/>
            <p:nvPr/>
          </p:nvSpPr>
          <p:spPr>
            <a:xfrm rot="161658">
              <a:off x="2760045" y="3634822"/>
              <a:ext cx="113850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 dirty="0">
                  <a:solidFill>
                    <a:srgbClr val="01B739"/>
                  </a:solidFill>
                </a:rPr>
                <a:t>p</a:t>
              </a:r>
              <a:r>
                <a:rPr lang="en-US" sz="2400" b="1" baseline="-25000" dirty="0" smtClean="0">
                  <a:solidFill>
                    <a:srgbClr val="01B739"/>
                  </a:solidFill>
                </a:rPr>
                <a:t>2</a:t>
              </a:r>
              <a:r>
                <a:rPr lang="en-US" sz="2400" b="1" dirty="0" smtClean="0">
                  <a:solidFill>
                    <a:srgbClr val="01B739"/>
                  </a:solidFill>
                </a:rPr>
                <a:t>,μ</a:t>
              </a:r>
              <a:r>
                <a:rPr lang="en-US" sz="2400" b="1" baseline="-25000" dirty="0" smtClean="0">
                  <a:solidFill>
                    <a:srgbClr val="01B739"/>
                  </a:solidFill>
                </a:rPr>
                <a:t>2</a:t>
              </a:r>
              <a:r>
                <a:rPr lang="en-US" sz="2400" b="1" dirty="0" smtClean="0">
                  <a:solidFill>
                    <a:srgbClr val="01B739"/>
                  </a:solidFill>
                </a:rPr>
                <a:t>,Σ</a:t>
              </a:r>
              <a:r>
                <a:rPr lang="en-US" sz="2400" b="1" baseline="-25000" dirty="0" smtClean="0">
                  <a:solidFill>
                    <a:srgbClr val="01B739"/>
                  </a:solidFill>
                </a:rPr>
                <a:t>2</a:t>
              </a:r>
              <a:endParaRPr lang="en-US" sz="2400" b="1" baseline="-25000" dirty="0">
                <a:solidFill>
                  <a:srgbClr val="01B739"/>
                </a:solidFill>
              </a:endParaRPr>
            </a:p>
          </p:txBody>
        </p:sp>
      </p:grpSp>
      <p:sp>
        <p:nvSpPr>
          <p:cNvPr id="18" name="Text Box 7"/>
          <p:cNvSpPr txBox="1">
            <a:spLocks noChangeArrowheads="1"/>
          </p:cNvSpPr>
          <p:nvPr/>
        </p:nvSpPr>
        <p:spPr bwMode="auto">
          <a:xfrm>
            <a:off x="457200" y="5304472"/>
            <a:ext cx="8382000" cy="1477328"/>
          </a:xfrm>
          <a:prstGeom prst="rect">
            <a:avLst/>
          </a:prstGeom>
          <a:ln>
            <a:noFill/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dirty="0" smtClean="0"/>
              <a:t>P</a:t>
            </a:r>
            <a:r>
              <a:rPr lang="en-US" sz="2400" dirty="0" smtClean="0"/>
              <a:t>(Y = y) </a:t>
            </a:r>
            <a:r>
              <a:rPr lang="en-US" sz="2400" dirty="0" smtClean="0"/>
              <a:t>= </a:t>
            </a:r>
            <a:r>
              <a:rPr lang="en-US" sz="2400" dirty="0" err="1" smtClean="0"/>
              <a:t>p</a:t>
            </a:r>
            <a:r>
              <a:rPr lang="en-US" sz="2400" baseline="-25000" dirty="0" err="1" smtClean="0"/>
              <a:t>y</a:t>
            </a:r>
            <a:r>
              <a:rPr lang="en-US" sz="2400" baseline="-25000" dirty="0" smtClean="0"/>
              <a:t> </a:t>
            </a:r>
            <a:r>
              <a:rPr lang="en-US" sz="2400" dirty="0" smtClean="0"/>
              <a:t>for </a:t>
            </a:r>
            <a:r>
              <a:rPr lang="en-US" sz="2400" dirty="0" smtClean="0"/>
              <a:t>all y in</a:t>
            </a:r>
            <a:r>
              <a:rPr lang="en-US" sz="2400" dirty="0"/>
              <a:t> </a:t>
            </a:r>
            <a:r>
              <a:rPr lang="en-US" sz="2400" dirty="0" smtClean="0"/>
              <a:t>0</a:t>
            </a:r>
            <a:r>
              <a:rPr lang="en-US" sz="2400" dirty="0" smtClean="0"/>
              <a:t>, </a:t>
            </a:r>
            <a:r>
              <a:rPr lang="en-US" sz="2400" dirty="0"/>
              <a:t>1</a:t>
            </a:r>
            <a:r>
              <a:rPr lang="en-US" sz="2400" dirty="0" smtClean="0"/>
              <a:t>, </a:t>
            </a:r>
            <a:r>
              <a:rPr lang="en-US" sz="2400" dirty="0"/>
              <a:t>2</a:t>
            </a:r>
            <a:r>
              <a:rPr lang="en-US" sz="2400" dirty="0" smtClean="0"/>
              <a:t>, </a:t>
            </a:r>
            <a:r>
              <a:rPr lang="en-US" sz="2400" dirty="0" smtClean="0"/>
              <a:t>…, </a:t>
            </a:r>
            <a:r>
              <a:rPr lang="en-US" sz="2400" dirty="0"/>
              <a:t>9</a:t>
            </a:r>
            <a:r>
              <a:rPr lang="en-US" sz="2400" dirty="0" smtClean="0"/>
              <a:t>	</a:t>
            </a:r>
            <a:r>
              <a:rPr lang="en-US" sz="2400" dirty="0"/>
              <a:t> </a:t>
            </a:r>
            <a:r>
              <a:rPr lang="en-US" sz="2400" dirty="0" smtClean="0"/>
              <a:t>           </a:t>
            </a:r>
            <a:r>
              <a:rPr lang="en-US" sz="2400" dirty="0" smtClean="0"/>
              <a:t>p</a:t>
            </a:r>
            <a:r>
              <a:rPr lang="en-US" sz="2400" baseline="-25000" dirty="0" smtClean="0"/>
              <a:t>0</a:t>
            </a:r>
            <a:r>
              <a:rPr lang="en-US" sz="2400" dirty="0" smtClean="0"/>
              <a:t>, p</a:t>
            </a:r>
            <a:r>
              <a:rPr lang="en-US" sz="2400" baseline="-25000" dirty="0" smtClean="0"/>
              <a:t>1</a:t>
            </a:r>
            <a:r>
              <a:rPr lang="en-US" sz="2400" dirty="0" smtClean="0"/>
              <a:t>, </a:t>
            </a:r>
            <a:r>
              <a:rPr lang="en-US" sz="2400" dirty="0" smtClean="0"/>
              <a:t>…, </a:t>
            </a:r>
            <a:r>
              <a:rPr lang="en-US" sz="2400" dirty="0" smtClean="0"/>
              <a:t>p</a:t>
            </a:r>
            <a:r>
              <a:rPr lang="en-US" sz="2400" baseline="-25000" dirty="0" smtClean="0"/>
              <a:t>9</a:t>
            </a:r>
            <a:r>
              <a:rPr lang="en-US" sz="2400" dirty="0" smtClean="0"/>
              <a:t> </a:t>
            </a:r>
            <a:r>
              <a:rPr lang="en-US" sz="2400" dirty="0" smtClean="0"/>
              <a:t>(sum to 1)</a:t>
            </a:r>
          </a:p>
          <a:p>
            <a:pPr>
              <a:spcBef>
                <a:spcPct val="50000"/>
              </a:spcBef>
            </a:pPr>
            <a:r>
              <a:rPr lang="en-US" sz="2400" dirty="0" smtClean="0"/>
              <a:t>P</a:t>
            </a:r>
            <a:r>
              <a:rPr lang="en-US" sz="2400" dirty="0" smtClean="0"/>
              <a:t>(X=</a:t>
            </a:r>
            <a:r>
              <a:rPr lang="en-US" sz="2400" dirty="0" err="1" smtClean="0"/>
              <a:t>x|Y</a:t>
            </a:r>
            <a:r>
              <a:rPr lang="en-US" sz="2400" dirty="0" smtClean="0"/>
              <a:t> = y) ~ N(</a:t>
            </a:r>
            <a:r>
              <a:rPr lang="en-US" sz="2400" dirty="0" err="1" smtClean="0"/>
              <a:t>μ</a:t>
            </a:r>
            <a:r>
              <a:rPr lang="en-US" sz="2400" baseline="-25000" dirty="0" err="1"/>
              <a:t>y</a:t>
            </a:r>
            <a:r>
              <a:rPr lang="en-US" sz="2400" dirty="0" err="1" smtClean="0"/>
              <a:t>,Σ</a:t>
            </a:r>
            <a:r>
              <a:rPr lang="en-US" sz="2400" baseline="-25000" dirty="0" err="1" smtClean="0"/>
              <a:t>y</a:t>
            </a:r>
            <a:r>
              <a:rPr lang="en-US" sz="2400" dirty="0" smtClean="0"/>
              <a:t>) </a:t>
            </a:r>
            <a:r>
              <a:rPr lang="en-US" sz="2400" dirty="0" smtClean="0"/>
              <a:t>for each y</a:t>
            </a:r>
            <a:r>
              <a:rPr lang="en-US" sz="2400" dirty="0"/>
              <a:t> </a:t>
            </a:r>
            <a:r>
              <a:rPr lang="en-US" sz="2400" dirty="0" smtClean="0"/>
              <a:t>  </a:t>
            </a:r>
            <a:r>
              <a:rPr lang="en-US" sz="2400" dirty="0" smtClean="0"/>
              <a:t>	            </a:t>
            </a:r>
            <a:r>
              <a:rPr lang="en-US" sz="2400" dirty="0" err="1" smtClean="0"/>
              <a:t>μ</a:t>
            </a:r>
            <a:r>
              <a:rPr lang="en-US" sz="2400" baseline="-25000" dirty="0" err="1" smtClean="0"/>
              <a:t>y</a:t>
            </a:r>
            <a:r>
              <a:rPr lang="en-US" sz="2400" baseline="30000" dirty="0" smtClean="0"/>
              <a:t> </a:t>
            </a:r>
            <a:r>
              <a:rPr lang="en-US" sz="2400" dirty="0" smtClean="0"/>
              <a:t>– d-dim vector</a:t>
            </a:r>
          </a:p>
          <a:p>
            <a:pPr>
              <a:lnSpc>
                <a:spcPct val="70000"/>
              </a:lnSpc>
              <a:spcBef>
                <a:spcPct val="50000"/>
              </a:spcBef>
            </a:pPr>
            <a:r>
              <a:rPr lang="en-US" sz="2400" dirty="0"/>
              <a:t>	</a:t>
            </a:r>
            <a:r>
              <a:rPr lang="en-US" sz="2400" dirty="0" smtClean="0"/>
              <a:t>				</a:t>
            </a:r>
            <a:r>
              <a:rPr lang="en-US" sz="2400" dirty="0"/>
              <a:t> </a:t>
            </a:r>
            <a:r>
              <a:rPr lang="en-US" sz="2400" dirty="0" smtClean="0"/>
              <a:t>           </a:t>
            </a:r>
            <a:r>
              <a:rPr lang="en-US" sz="2400" dirty="0" err="1" smtClean="0"/>
              <a:t>Σ</a:t>
            </a:r>
            <a:r>
              <a:rPr lang="en-US" sz="2400" baseline="-25000" dirty="0" err="1" smtClean="0"/>
              <a:t>y</a:t>
            </a:r>
            <a:r>
              <a:rPr lang="en-US" sz="2400" baseline="30000" dirty="0" smtClean="0"/>
              <a:t> </a:t>
            </a:r>
            <a:r>
              <a:rPr lang="en-US" sz="2400" dirty="0" smtClean="0"/>
              <a:t>- </a:t>
            </a:r>
            <a:r>
              <a:rPr lang="en-US" sz="2400" dirty="0" err="1" smtClean="0"/>
              <a:t>dxd</a:t>
            </a:r>
            <a:r>
              <a:rPr lang="en-US" sz="2400" dirty="0" smtClean="0"/>
              <a:t> matrix</a:t>
            </a:r>
          </a:p>
        </p:txBody>
      </p:sp>
      <p:pic>
        <p:nvPicPr>
          <p:cNvPr id="19" name="Picture 18"/>
          <p:cNvPicPr>
            <a:picLocks noChangeAspect="1"/>
          </p:cNvPicPr>
          <p:nvPr/>
        </p:nvPicPr>
        <p:blipFill rotWithShape="1">
          <a:blip r:embed="rId3"/>
          <a:srcRect l="21780" t="25670" r="69508" b="67729"/>
          <a:stretch/>
        </p:blipFill>
        <p:spPr>
          <a:xfrm>
            <a:off x="4570092" y="3128706"/>
            <a:ext cx="700139" cy="681294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 rotWithShape="1">
          <a:blip r:embed="rId3"/>
          <a:srcRect l="22093" t="16289" r="69195" b="77110"/>
          <a:stretch/>
        </p:blipFill>
        <p:spPr>
          <a:xfrm>
            <a:off x="2755631" y="1447800"/>
            <a:ext cx="700139" cy="681294"/>
          </a:xfrm>
          <a:prstGeom prst="rect">
            <a:avLst/>
          </a:prstGeom>
        </p:spPr>
      </p:pic>
      <p:sp>
        <p:nvSpPr>
          <p:cNvPr id="21" name="TextBox 20"/>
          <p:cNvSpPr txBox="1"/>
          <p:nvPr/>
        </p:nvSpPr>
        <p:spPr>
          <a:xfrm>
            <a:off x="5638800" y="2819400"/>
            <a:ext cx="3319839" cy="830997"/>
          </a:xfrm>
          <a:prstGeom prst="rect">
            <a:avLst/>
          </a:prstGeom>
          <a:noFill/>
          <a:ln>
            <a:solidFill>
              <a:srgbClr val="000000"/>
            </a:solidFill>
          </a:ln>
        </p:spPr>
        <p:txBody>
          <a:bodyPr wrap="none" rtlCol="0">
            <a:spAutoFit/>
          </a:bodyPr>
          <a:lstStyle/>
          <a:p>
            <a:r>
              <a:rPr lang="en-US" sz="2400" dirty="0" smtClean="0"/>
              <a:t>How to learn parameters</a:t>
            </a:r>
          </a:p>
          <a:p>
            <a:r>
              <a:rPr lang="en-US" sz="2400" dirty="0" err="1" smtClean="0"/>
              <a:t>p</a:t>
            </a:r>
            <a:r>
              <a:rPr lang="en-US" sz="2400" baseline="-25000" dirty="0" err="1" smtClean="0"/>
              <a:t>y</a:t>
            </a:r>
            <a:r>
              <a:rPr lang="en-US" sz="2400" dirty="0" smtClean="0"/>
              <a:t>, </a:t>
            </a:r>
            <a:r>
              <a:rPr lang="en-US" sz="2400" dirty="0" err="1" smtClean="0"/>
              <a:t>μ</a:t>
            </a:r>
            <a:r>
              <a:rPr lang="en-US" sz="2400" baseline="-25000" dirty="0" err="1" smtClean="0"/>
              <a:t>y</a:t>
            </a:r>
            <a:r>
              <a:rPr lang="en-US" sz="2400" dirty="0" smtClean="0"/>
              <a:t>, </a:t>
            </a:r>
            <a:r>
              <a:rPr lang="en-US" sz="2400" dirty="0" err="1" smtClean="0"/>
              <a:t>Σ</a:t>
            </a:r>
            <a:r>
              <a:rPr lang="en-US" sz="2400" baseline="-25000" dirty="0" err="1" smtClean="0"/>
              <a:t>y</a:t>
            </a:r>
            <a:r>
              <a:rPr lang="en-US" sz="2400" dirty="0" smtClean="0"/>
              <a:t> </a:t>
            </a:r>
            <a:r>
              <a:rPr lang="en-US" sz="2400" dirty="0" smtClean="0"/>
              <a:t>from data</a:t>
            </a:r>
            <a:r>
              <a:rPr lang="en-US" sz="2400" dirty="0" smtClean="0"/>
              <a:t>? </a:t>
            </a:r>
          </a:p>
        </p:txBody>
      </p:sp>
    </p:spTree>
    <p:extLst>
      <p:ext uri="{BB962C8B-B14F-4D97-AF65-F5344CB8AC3E}">
        <p14:creationId xmlns:p14="http://schemas.microsoft.com/office/powerpoint/2010/main" val="266673244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21" grpId="0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How many parameters do we need to learn?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8D0CB8-6FBF-4962-B578-A320F47C1A78}" type="slidenum">
              <a:rPr lang="en-US" smtClean="0"/>
              <a:pPr/>
              <a:t>61</a:t>
            </a:fld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1752600" y="5440740"/>
            <a:ext cx="586740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 dirty="0" err="1" smtClean="0">
                <a:solidFill>
                  <a:srgbClr val="FF0000"/>
                </a:solidFill>
              </a:rPr>
              <a:t>Kd</a:t>
            </a:r>
            <a:r>
              <a:rPr lang="en-US" sz="2400" b="1" dirty="0" smtClean="0">
                <a:solidFill>
                  <a:srgbClr val="FF0000"/>
                </a:solidFill>
              </a:rPr>
              <a:t> + </a:t>
            </a:r>
            <a:r>
              <a:rPr lang="en-US" sz="2400" b="1" dirty="0" err="1" smtClean="0">
                <a:solidFill>
                  <a:srgbClr val="FF0000"/>
                </a:solidFill>
              </a:rPr>
              <a:t>Kd</a:t>
            </a:r>
            <a:r>
              <a:rPr lang="en-US" sz="2400" b="1" dirty="0" smtClean="0">
                <a:solidFill>
                  <a:srgbClr val="FF0000"/>
                </a:solidFill>
              </a:rPr>
              <a:t>(d+1)/</a:t>
            </a:r>
            <a:r>
              <a:rPr lang="en-US" sz="2400" b="1" dirty="0" smtClean="0">
                <a:solidFill>
                  <a:srgbClr val="FF0000"/>
                </a:solidFill>
              </a:rPr>
              <a:t>2 </a:t>
            </a:r>
            <a:r>
              <a:rPr lang="en-US" sz="2400" b="1" dirty="0" smtClean="0">
                <a:solidFill>
                  <a:srgbClr val="FF0000"/>
                </a:solidFill>
              </a:rPr>
              <a:t>= O(Kd</a:t>
            </a:r>
            <a:r>
              <a:rPr lang="en-US" sz="2400" b="1" baseline="30000" dirty="0" smtClean="0">
                <a:solidFill>
                  <a:srgbClr val="FF0000"/>
                </a:solidFill>
              </a:rPr>
              <a:t>2</a:t>
            </a:r>
            <a:r>
              <a:rPr lang="en-US" sz="2400" b="1" dirty="0" smtClean="0">
                <a:solidFill>
                  <a:srgbClr val="FF0000"/>
                </a:solidFill>
              </a:rPr>
              <a:t>)</a:t>
            </a:r>
            <a:r>
              <a:rPr lang="en-US" sz="2400" b="1" baseline="30000" dirty="0" smtClean="0">
                <a:solidFill>
                  <a:srgbClr val="FF0000"/>
                </a:solidFill>
              </a:rPr>
              <a:t> </a:t>
            </a:r>
            <a:r>
              <a:rPr lang="en-US" sz="2400" b="1" dirty="0" smtClean="0">
                <a:solidFill>
                  <a:srgbClr val="FF0000"/>
                </a:solidFill>
              </a:rPr>
              <a:t> if </a:t>
            </a:r>
            <a:r>
              <a:rPr lang="en-US" sz="2400" b="1" dirty="0" smtClean="0">
                <a:solidFill>
                  <a:srgbClr val="FF0000"/>
                </a:solidFill>
              </a:rPr>
              <a:t>d </a:t>
            </a:r>
            <a:r>
              <a:rPr lang="en-US" sz="2400" b="1" dirty="0" smtClean="0">
                <a:solidFill>
                  <a:srgbClr val="FF0000"/>
                </a:solidFill>
              </a:rPr>
              <a:t>features</a:t>
            </a:r>
          </a:p>
          <a:p>
            <a:pPr>
              <a:spcBef>
                <a:spcPct val="50000"/>
              </a:spcBef>
            </a:pPr>
            <a:r>
              <a:rPr lang="en-US" sz="2400" b="1" dirty="0" smtClean="0">
                <a:solidFill>
                  <a:srgbClr val="FF0000"/>
                </a:solidFill>
              </a:rPr>
              <a:t>Quadratic in dimension d!  If d = 256x256 pixels, ~ 21.5 billion parameters!</a:t>
            </a:r>
            <a:endParaRPr lang="en-US" sz="2400" dirty="0"/>
          </a:p>
        </p:txBody>
      </p:sp>
      <p:sp>
        <p:nvSpPr>
          <p:cNvPr id="7" name="Text Box 7"/>
          <p:cNvSpPr txBox="1">
            <a:spLocks noChangeArrowheads="1"/>
          </p:cNvSpPr>
          <p:nvPr/>
        </p:nvSpPr>
        <p:spPr bwMode="auto">
          <a:xfrm>
            <a:off x="457200" y="1752600"/>
            <a:ext cx="8382000" cy="3693319"/>
          </a:xfrm>
          <a:prstGeom prst="rect">
            <a:avLst/>
          </a:prstGeom>
          <a:ln>
            <a:noFill/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dirty="0" smtClean="0"/>
              <a:t>Class probability:</a:t>
            </a:r>
            <a:endParaRPr lang="en-US" sz="2400" dirty="0"/>
          </a:p>
          <a:p>
            <a:pPr>
              <a:spcBef>
                <a:spcPct val="50000"/>
              </a:spcBef>
            </a:pPr>
            <a:r>
              <a:rPr lang="en-US" sz="2400" dirty="0" smtClean="0"/>
              <a:t>P</a:t>
            </a:r>
            <a:r>
              <a:rPr lang="en-US" sz="2400" dirty="0" smtClean="0"/>
              <a:t>(Y = y) </a:t>
            </a:r>
            <a:r>
              <a:rPr lang="en-US" sz="2400" dirty="0" smtClean="0"/>
              <a:t>= </a:t>
            </a:r>
            <a:r>
              <a:rPr lang="en-US" sz="2400" dirty="0" err="1" smtClean="0"/>
              <a:t>p</a:t>
            </a:r>
            <a:r>
              <a:rPr lang="en-US" sz="2400" baseline="-25000" dirty="0" err="1" smtClean="0"/>
              <a:t>y</a:t>
            </a:r>
            <a:r>
              <a:rPr lang="en-US" sz="2400" baseline="-25000" dirty="0" smtClean="0"/>
              <a:t> </a:t>
            </a:r>
            <a:r>
              <a:rPr lang="en-US" sz="2400" dirty="0" smtClean="0"/>
              <a:t>for </a:t>
            </a:r>
            <a:r>
              <a:rPr lang="en-US" sz="2400" dirty="0" smtClean="0"/>
              <a:t>all y in</a:t>
            </a:r>
            <a:r>
              <a:rPr lang="en-US" sz="2400" dirty="0"/>
              <a:t> </a:t>
            </a:r>
            <a:r>
              <a:rPr lang="en-US" sz="2400" dirty="0" smtClean="0"/>
              <a:t>0</a:t>
            </a:r>
            <a:r>
              <a:rPr lang="en-US" sz="2400" dirty="0" smtClean="0"/>
              <a:t>, </a:t>
            </a:r>
            <a:r>
              <a:rPr lang="en-US" sz="2400" dirty="0"/>
              <a:t>1</a:t>
            </a:r>
            <a:r>
              <a:rPr lang="en-US" sz="2400" dirty="0" smtClean="0"/>
              <a:t>, </a:t>
            </a:r>
            <a:r>
              <a:rPr lang="en-US" sz="2400" dirty="0"/>
              <a:t>2</a:t>
            </a:r>
            <a:r>
              <a:rPr lang="en-US" sz="2400" dirty="0" smtClean="0"/>
              <a:t>, </a:t>
            </a:r>
            <a:r>
              <a:rPr lang="en-US" sz="2400" dirty="0" smtClean="0"/>
              <a:t>…, </a:t>
            </a:r>
            <a:r>
              <a:rPr lang="en-US" sz="2400" dirty="0"/>
              <a:t>9</a:t>
            </a:r>
            <a:r>
              <a:rPr lang="en-US" sz="2400" dirty="0" smtClean="0"/>
              <a:t>	</a:t>
            </a:r>
            <a:r>
              <a:rPr lang="en-US" sz="2400" dirty="0"/>
              <a:t> </a:t>
            </a:r>
            <a:r>
              <a:rPr lang="en-US" sz="2400" dirty="0" smtClean="0"/>
              <a:t>           </a:t>
            </a:r>
            <a:r>
              <a:rPr lang="en-US" sz="2400" dirty="0" smtClean="0"/>
              <a:t>p</a:t>
            </a:r>
            <a:r>
              <a:rPr lang="en-US" sz="2400" baseline="-25000" dirty="0" smtClean="0"/>
              <a:t>0</a:t>
            </a:r>
            <a:r>
              <a:rPr lang="en-US" sz="2400" dirty="0" smtClean="0"/>
              <a:t>, p</a:t>
            </a:r>
            <a:r>
              <a:rPr lang="en-US" sz="2400" baseline="-25000" dirty="0" smtClean="0"/>
              <a:t>1</a:t>
            </a:r>
            <a:r>
              <a:rPr lang="en-US" sz="2400" dirty="0" smtClean="0"/>
              <a:t>, </a:t>
            </a:r>
            <a:r>
              <a:rPr lang="en-US" sz="2400" dirty="0" smtClean="0"/>
              <a:t>…, </a:t>
            </a:r>
            <a:r>
              <a:rPr lang="en-US" sz="2400" dirty="0" smtClean="0"/>
              <a:t>p</a:t>
            </a:r>
            <a:r>
              <a:rPr lang="en-US" sz="2400" baseline="-25000" dirty="0" smtClean="0"/>
              <a:t>9</a:t>
            </a:r>
            <a:r>
              <a:rPr lang="en-US" sz="2400" dirty="0" smtClean="0"/>
              <a:t> </a:t>
            </a:r>
            <a:r>
              <a:rPr lang="en-US" sz="2400" dirty="0" smtClean="0"/>
              <a:t>(sum to 1</a:t>
            </a:r>
            <a:r>
              <a:rPr lang="en-US" sz="2400" dirty="0" smtClean="0"/>
              <a:t>)</a:t>
            </a:r>
          </a:p>
          <a:p>
            <a:pPr>
              <a:spcBef>
                <a:spcPct val="50000"/>
              </a:spcBef>
            </a:pPr>
            <a:endParaRPr lang="en-US" sz="2400" dirty="0"/>
          </a:p>
          <a:p>
            <a:pPr>
              <a:spcBef>
                <a:spcPct val="50000"/>
              </a:spcBef>
            </a:pPr>
            <a:endParaRPr lang="en-US" sz="2400" dirty="0" smtClean="0"/>
          </a:p>
          <a:p>
            <a:pPr>
              <a:spcBef>
                <a:spcPct val="50000"/>
              </a:spcBef>
            </a:pPr>
            <a:r>
              <a:rPr lang="en-US" sz="2400" dirty="0" smtClean="0"/>
              <a:t>Class conditional distribution of features:</a:t>
            </a:r>
            <a:endParaRPr lang="en-US" sz="2400" dirty="0" smtClean="0"/>
          </a:p>
          <a:p>
            <a:pPr>
              <a:spcBef>
                <a:spcPct val="50000"/>
              </a:spcBef>
            </a:pPr>
            <a:r>
              <a:rPr lang="en-US" sz="2400" dirty="0" smtClean="0"/>
              <a:t>P</a:t>
            </a:r>
            <a:r>
              <a:rPr lang="en-US" sz="2400" dirty="0" smtClean="0"/>
              <a:t>(X=</a:t>
            </a:r>
            <a:r>
              <a:rPr lang="en-US" sz="2400" dirty="0" err="1" smtClean="0"/>
              <a:t>x|Y</a:t>
            </a:r>
            <a:r>
              <a:rPr lang="en-US" sz="2400" dirty="0" smtClean="0"/>
              <a:t> = y) ~ N(</a:t>
            </a:r>
            <a:r>
              <a:rPr lang="en-US" sz="2400" dirty="0" err="1" smtClean="0"/>
              <a:t>μ</a:t>
            </a:r>
            <a:r>
              <a:rPr lang="en-US" sz="2400" baseline="-25000" dirty="0" err="1"/>
              <a:t>y</a:t>
            </a:r>
            <a:r>
              <a:rPr lang="en-US" sz="2400" dirty="0" err="1" smtClean="0"/>
              <a:t>,Σ</a:t>
            </a:r>
            <a:r>
              <a:rPr lang="en-US" sz="2400" baseline="-25000" dirty="0" err="1" smtClean="0"/>
              <a:t>y</a:t>
            </a:r>
            <a:r>
              <a:rPr lang="en-US" sz="2400" dirty="0" smtClean="0"/>
              <a:t>) </a:t>
            </a:r>
            <a:r>
              <a:rPr lang="en-US" sz="2400" dirty="0" smtClean="0"/>
              <a:t>for each y</a:t>
            </a:r>
            <a:r>
              <a:rPr lang="en-US" sz="2400" dirty="0"/>
              <a:t> </a:t>
            </a:r>
            <a:r>
              <a:rPr lang="en-US" sz="2400" dirty="0" smtClean="0"/>
              <a:t>  </a:t>
            </a:r>
            <a:r>
              <a:rPr lang="en-US" sz="2400" dirty="0" smtClean="0"/>
              <a:t>	            </a:t>
            </a:r>
            <a:r>
              <a:rPr lang="en-US" sz="2400" dirty="0" err="1" smtClean="0"/>
              <a:t>μ</a:t>
            </a:r>
            <a:r>
              <a:rPr lang="en-US" sz="2400" baseline="-25000" dirty="0" err="1" smtClean="0"/>
              <a:t>y</a:t>
            </a:r>
            <a:r>
              <a:rPr lang="en-US" sz="2400" baseline="30000" dirty="0" smtClean="0"/>
              <a:t> </a:t>
            </a:r>
            <a:r>
              <a:rPr lang="en-US" sz="2400" dirty="0" smtClean="0"/>
              <a:t>– d-dim vector</a:t>
            </a:r>
          </a:p>
          <a:p>
            <a:pPr>
              <a:lnSpc>
                <a:spcPct val="70000"/>
              </a:lnSpc>
              <a:spcBef>
                <a:spcPct val="50000"/>
              </a:spcBef>
            </a:pPr>
            <a:r>
              <a:rPr lang="en-US" sz="2400" dirty="0"/>
              <a:t>	</a:t>
            </a:r>
            <a:r>
              <a:rPr lang="en-US" sz="2400" dirty="0" smtClean="0"/>
              <a:t>				</a:t>
            </a:r>
            <a:r>
              <a:rPr lang="en-US" sz="2400" dirty="0"/>
              <a:t> </a:t>
            </a:r>
            <a:r>
              <a:rPr lang="en-US" sz="2400" dirty="0" smtClean="0"/>
              <a:t>           </a:t>
            </a:r>
            <a:r>
              <a:rPr lang="en-US" sz="2400" dirty="0" err="1" smtClean="0"/>
              <a:t>Σ</a:t>
            </a:r>
            <a:r>
              <a:rPr lang="en-US" sz="2400" baseline="-25000" dirty="0" err="1" smtClean="0"/>
              <a:t>y</a:t>
            </a:r>
            <a:r>
              <a:rPr lang="en-US" sz="2400" baseline="30000" dirty="0" smtClean="0"/>
              <a:t> </a:t>
            </a:r>
            <a:r>
              <a:rPr lang="en-US" sz="2400" dirty="0" smtClean="0"/>
              <a:t>- </a:t>
            </a:r>
            <a:r>
              <a:rPr lang="en-US" sz="2400" dirty="0" err="1" smtClean="0"/>
              <a:t>dxd</a:t>
            </a:r>
            <a:r>
              <a:rPr lang="en-US" sz="2400" dirty="0" smtClean="0"/>
              <a:t> matrix</a:t>
            </a:r>
          </a:p>
        </p:txBody>
      </p:sp>
      <p:sp>
        <p:nvSpPr>
          <p:cNvPr id="5" name="Rectangle 4"/>
          <p:cNvSpPr/>
          <p:nvPr/>
        </p:nvSpPr>
        <p:spPr>
          <a:xfrm>
            <a:off x="1676400" y="2895600"/>
            <a:ext cx="189827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 dirty="0" smtClean="0">
                <a:solidFill>
                  <a:srgbClr val="FF0000"/>
                </a:solidFill>
              </a:rPr>
              <a:t>K-1 if K labels</a:t>
            </a:r>
            <a:endParaRPr lang="en-US" sz="2400" b="1" dirty="0" smtClean="0"/>
          </a:p>
        </p:txBody>
      </p:sp>
    </p:spTree>
    <p:extLst>
      <p:ext uri="{BB962C8B-B14F-4D97-AF65-F5344CB8AC3E}">
        <p14:creationId xmlns:p14="http://schemas.microsoft.com/office/powerpoint/2010/main" val="336381444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about discrete features?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8D0CB8-6FBF-4962-B578-A320F47C1A78}" type="slidenum">
              <a:rPr lang="en-US" smtClean="0"/>
              <a:pPr/>
              <a:t>62</a:t>
            </a:fld>
            <a:endParaRPr lang="en-US"/>
          </a:p>
        </p:txBody>
      </p:sp>
      <p:sp>
        <p:nvSpPr>
          <p:cNvPr id="5" name="Slide Number Placeholder 3"/>
          <p:cNvSpPr txBox="1">
            <a:spLocks/>
          </p:cNvSpPr>
          <p:nvPr/>
        </p:nvSpPr>
        <p:spPr>
          <a:xfrm>
            <a:off x="6553200" y="6356353"/>
            <a:ext cx="2133600" cy="365125"/>
          </a:xfrm>
          <a:prstGeom prst="rect">
            <a:avLst/>
          </a:prstGeom>
        </p:spPr>
        <p:txBody>
          <a:bodyPr vert="horz" lIns="91425" tIns="45713" rIns="91425" bIns="45713" rtlCol="0" anchor="ctr"/>
          <a:lstStyle>
            <a:defPPr>
              <a:defRPr lang="en-US"/>
            </a:defPPr>
            <a:lvl1pPr marL="0" algn="r" defTabSz="914259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130" algn="l" defTabSz="91425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259" algn="l" defTabSz="91425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390" algn="l" defTabSz="91425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519" algn="l" defTabSz="91425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649" algn="l" defTabSz="91425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780" algn="l" defTabSz="91425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908" algn="l" defTabSz="91425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039" algn="l" defTabSz="91425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528D0CB8-6FBF-4962-B578-A320F47C1A78}" type="slidenum">
              <a:rPr lang="en-US" smtClean="0"/>
              <a:pPr/>
              <a:t>62</a:t>
            </a:fld>
            <a:endParaRPr lang="en-US"/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Arial" pitchFamily="34" charset="0"/>
              <a:buNone/>
            </a:pPr>
            <a:r>
              <a:rPr lang="en-US" sz="2400" b="1" dirty="0" smtClean="0">
                <a:solidFill>
                  <a:srgbClr val="C00000"/>
                </a:solidFill>
              </a:rPr>
              <a:t>Training Data:</a:t>
            </a:r>
          </a:p>
          <a:p>
            <a:pPr>
              <a:buFont typeface="Arial" pitchFamily="34" charset="0"/>
              <a:buNone/>
            </a:pPr>
            <a:endParaRPr lang="en-US" sz="2400" b="1" dirty="0">
              <a:solidFill>
                <a:srgbClr val="C00000"/>
              </a:solidFill>
            </a:endParaRPr>
          </a:p>
          <a:p>
            <a:pPr>
              <a:buFont typeface="Arial" pitchFamily="34" charset="0"/>
              <a:buNone/>
            </a:pPr>
            <a:endParaRPr lang="en-US" sz="2400" b="1" dirty="0" smtClean="0">
              <a:solidFill>
                <a:srgbClr val="C00000"/>
              </a:solidFill>
            </a:endParaRPr>
          </a:p>
          <a:p>
            <a:pPr>
              <a:buFont typeface="Arial" pitchFamily="34" charset="0"/>
              <a:buNone/>
            </a:pPr>
            <a:endParaRPr lang="en-US" sz="2400" b="1" dirty="0">
              <a:solidFill>
                <a:srgbClr val="C00000"/>
              </a:solidFill>
            </a:endParaRPr>
          </a:p>
          <a:p>
            <a:pPr>
              <a:buFont typeface="Arial" pitchFamily="34" charset="0"/>
              <a:buNone/>
            </a:pPr>
            <a:endParaRPr lang="en-US" sz="2400" b="1" dirty="0" smtClean="0">
              <a:solidFill>
                <a:srgbClr val="C00000"/>
              </a:solidFill>
            </a:endParaRPr>
          </a:p>
          <a:p>
            <a:pPr>
              <a:buFont typeface="Arial" pitchFamily="34" charset="0"/>
              <a:buNone/>
            </a:pPr>
            <a:endParaRPr lang="en-US" sz="2400" b="1" dirty="0">
              <a:solidFill>
                <a:srgbClr val="C00000"/>
              </a:solidFill>
            </a:endParaRPr>
          </a:p>
          <a:p>
            <a:pPr>
              <a:buFont typeface="Arial" pitchFamily="34" charset="0"/>
              <a:buNone/>
            </a:pPr>
            <a:endParaRPr lang="en-US" sz="2400" b="1" dirty="0">
              <a:solidFill>
                <a:srgbClr val="C00000"/>
              </a:solidFill>
            </a:endParaRPr>
          </a:p>
          <a:p>
            <a:pPr>
              <a:lnSpc>
                <a:spcPct val="150000"/>
              </a:lnSpc>
              <a:buFont typeface="Arial" pitchFamily="34" charset="0"/>
              <a:buNone/>
            </a:pPr>
            <a:r>
              <a:rPr lang="en-US" sz="2400" b="1" dirty="0" smtClean="0">
                <a:solidFill>
                  <a:srgbClr val="C00000"/>
                </a:solidFill>
              </a:rPr>
              <a:t>Discrete Bayes </a:t>
            </a:r>
            <a:r>
              <a:rPr lang="en-US" sz="2400" b="1" dirty="0" smtClean="0">
                <a:solidFill>
                  <a:srgbClr val="C00000"/>
                </a:solidFill>
              </a:rPr>
              <a:t>model:</a:t>
            </a:r>
          </a:p>
          <a:p>
            <a:endParaRPr lang="en-US" sz="2400" dirty="0" smtClean="0"/>
          </a:p>
          <a:p>
            <a:endParaRPr lang="en-US" sz="2400" dirty="0" smtClean="0"/>
          </a:p>
          <a:p>
            <a:endParaRPr lang="en-US" sz="2400" dirty="0" smtClean="0"/>
          </a:p>
          <a:p>
            <a:endParaRPr lang="en-US" sz="2400" dirty="0" smtClean="0"/>
          </a:p>
          <a:p>
            <a:endParaRPr lang="en-US" sz="1400" dirty="0" smtClean="0"/>
          </a:p>
        </p:txBody>
      </p:sp>
      <p:sp>
        <p:nvSpPr>
          <p:cNvPr id="7" name="Text Box 7"/>
          <p:cNvSpPr txBox="1">
            <a:spLocks noChangeArrowheads="1"/>
          </p:cNvSpPr>
          <p:nvPr/>
        </p:nvSpPr>
        <p:spPr bwMode="auto">
          <a:xfrm>
            <a:off x="457200" y="5304472"/>
            <a:ext cx="8382000" cy="1384995"/>
          </a:xfrm>
          <a:prstGeom prst="rect">
            <a:avLst/>
          </a:prstGeom>
          <a:ln>
            <a:noFill/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dirty="0" smtClean="0"/>
              <a:t>P</a:t>
            </a:r>
            <a:r>
              <a:rPr lang="en-US" sz="2400" dirty="0" smtClean="0"/>
              <a:t>(Y = y</a:t>
            </a:r>
            <a:r>
              <a:rPr lang="en-US" sz="2400" dirty="0" smtClean="0"/>
              <a:t>) = </a:t>
            </a:r>
            <a:r>
              <a:rPr lang="en-US" sz="2400" dirty="0" err="1" smtClean="0"/>
              <a:t>p</a:t>
            </a:r>
            <a:r>
              <a:rPr lang="en-US" sz="2400" baseline="-25000" dirty="0" err="1" smtClean="0"/>
              <a:t>y</a:t>
            </a:r>
            <a:r>
              <a:rPr lang="en-US" sz="2400" dirty="0" smtClean="0"/>
              <a:t> </a:t>
            </a:r>
            <a:r>
              <a:rPr lang="en-US" sz="2400" dirty="0" smtClean="0"/>
              <a:t>for all y in</a:t>
            </a:r>
            <a:r>
              <a:rPr lang="en-US" sz="2400" dirty="0"/>
              <a:t> </a:t>
            </a:r>
            <a:r>
              <a:rPr lang="en-US" sz="2400" dirty="0" smtClean="0"/>
              <a:t>0</a:t>
            </a:r>
            <a:r>
              <a:rPr lang="en-US" sz="2400" dirty="0" smtClean="0"/>
              <a:t>, </a:t>
            </a:r>
            <a:r>
              <a:rPr lang="en-US" sz="2400" dirty="0"/>
              <a:t>1</a:t>
            </a:r>
            <a:r>
              <a:rPr lang="en-US" sz="2400" dirty="0" smtClean="0"/>
              <a:t>, </a:t>
            </a:r>
            <a:r>
              <a:rPr lang="en-US" sz="2400" dirty="0"/>
              <a:t>2</a:t>
            </a:r>
            <a:r>
              <a:rPr lang="en-US" sz="2400" dirty="0" smtClean="0"/>
              <a:t>, </a:t>
            </a:r>
            <a:r>
              <a:rPr lang="en-US" sz="2400" dirty="0" smtClean="0"/>
              <a:t>…, </a:t>
            </a:r>
            <a:r>
              <a:rPr lang="en-US" sz="2400" dirty="0"/>
              <a:t>9</a:t>
            </a:r>
            <a:r>
              <a:rPr lang="en-US" sz="2400" dirty="0" smtClean="0"/>
              <a:t>	</a:t>
            </a:r>
            <a:r>
              <a:rPr lang="en-US" sz="2400" dirty="0"/>
              <a:t> </a:t>
            </a:r>
            <a:r>
              <a:rPr lang="en-US" sz="2400" dirty="0" smtClean="0"/>
              <a:t>           </a:t>
            </a:r>
            <a:r>
              <a:rPr lang="en-US" sz="2400" dirty="0" smtClean="0"/>
              <a:t>p</a:t>
            </a:r>
            <a:r>
              <a:rPr lang="en-US" sz="2400" baseline="-25000" dirty="0" smtClean="0"/>
              <a:t>0</a:t>
            </a:r>
            <a:r>
              <a:rPr lang="en-US" sz="2400" dirty="0" smtClean="0"/>
              <a:t>, p</a:t>
            </a:r>
            <a:r>
              <a:rPr lang="en-US" sz="2400" baseline="-25000" dirty="0" smtClean="0"/>
              <a:t>1</a:t>
            </a:r>
            <a:r>
              <a:rPr lang="en-US" sz="2400" dirty="0" smtClean="0"/>
              <a:t>, </a:t>
            </a:r>
            <a:r>
              <a:rPr lang="en-US" sz="2400" dirty="0" smtClean="0"/>
              <a:t>…, </a:t>
            </a:r>
            <a:r>
              <a:rPr lang="en-US" sz="2400" dirty="0" smtClean="0"/>
              <a:t>p</a:t>
            </a:r>
            <a:r>
              <a:rPr lang="en-US" sz="2400" baseline="-25000" dirty="0" smtClean="0"/>
              <a:t>9</a:t>
            </a:r>
            <a:r>
              <a:rPr lang="en-US" sz="2400" dirty="0" smtClean="0"/>
              <a:t> </a:t>
            </a:r>
            <a:r>
              <a:rPr lang="en-US" sz="2400" dirty="0" smtClean="0"/>
              <a:t>(sum to 1)</a:t>
            </a:r>
          </a:p>
          <a:p>
            <a:pPr>
              <a:spcBef>
                <a:spcPct val="50000"/>
              </a:spcBef>
            </a:pPr>
            <a:r>
              <a:rPr lang="en-US" sz="2400" dirty="0" smtClean="0"/>
              <a:t>P</a:t>
            </a:r>
            <a:r>
              <a:rPr lang="en-US" sz="2400" dirty="0" smtClean="0"/>
              <a:t>(X=</a:t>
            </a:r>
            <a:r>
              <a:rPr lang="en-US" sz="2400" dirty="0" err="1" smtClean="0"/>
              <a:t>x|Y</a:t>
            </a:r>
            <a:r>
              <a:rPr lang="en-US" sz="2400" dirty="0" smtClean="0"/>
              <a:t> = y) </a:t>
            </a:r>
            <a:r>
              <a:rPr lang="en-US" sz="2400" dirty="0" smtClean="0"/>
              <a:t>~ For each label y, maintain probability table with 		2</a:t>
            </a:r>
            <a:r>
              <a:rPr lang="en-US" sz="2400" baseline="30000" dirty="0" smtClean="0"/>
              <a:t>d</a:t>
            </a:r>
            <a:r>
              <a:rPr lang="en-US" sz="2400" dirty="0" smtClean="0"/>
              <a:t>-1 entries </a:t>
            </a:r>
            <a:endParaRPr lang="en-US" sz="2400" dirty="0" smtClean="0"/>
          </a:p>
        </p:txBody>
      </p:sp>
      <p:sp>
        <p:nvSpPr>
          <p:cNvPr id="8" name="TextBox 7"/>
          <p:cNvSpPr txBox="1"/>
          <p:nvPr/>
        </p:nvSpPr>
        <p:spPr>
          <a:xfrm>
            <a:off x="3088342" y="4110335"/>
            <a:ext cx="3406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1</a:t>
            </a:r>
            <a:endParaRPr lang="en-US" sz="2400" dirty="0"/>
          </a:p>
        </p:txBody>
      </p:sp>
      <p:sp>
        <p:nvSpPr>
          <p:cNvPr id="9" name="TextBox 8"/>
          <p:cNvSpPr txBox="1"/>
          <p:nvPr/>
        </p:nvSpPr>
        <p:spPr>
          <a:xfrm>
            <a:off x="4876800" y="2743200"/>
            <a:ext cx="2286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… n </a:t>
            </a:r>
            <a:r>
              <a:rPr lang="en-US" sz="2400" b="1" dirty="0" smtClean="0"/>
              <a:t>black-white   </a:t>
            </a:r>
          </a:p>
          <a:p>
            <a:r>
              <a:rPr lang="en-US" sz="2400" dirty="0"/>
              <a:t> </a:t>
            </a:r>
            <a:r>
              <a:rPr lang="en-US" sz="2400" dirty="0" smtClean="0"/>
              <a:t>   </a:t>
            </a:r>
            <a:r>
              <a:rPr lang="en-US" sz="2400" dirty="0" smtClean="0"/>
              <a:t>images</a:t>
            </a:r>
            <a:endParaRPr lang="en-US" sz="2400" dirty="0"/>
          </a:p>
        </p:txBody>
      </p:sp>
      <p:sp>
        <p:nvSpPr>
          <p:cNvPr id="10" name="TextBox 9"/>
          <p:cNvSpPr txBox="1"/>
          <p:nvPr/>
        </p:nvSpPr>
        <p:spPr>
          <a:xfrm>
            <a:off x="4876800" y="4110335"/>
            <a:ext cx="142193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… n labels</a:t>
            </a:r>
            <a:endParaRPr lang="en-US" sz="2400" dirty="0"/>
          </a:p>
        </p:txBody>
      </p:sp>
      <p:sp>
        <p:nvSpPr>
          <p:cNvPr id="11" name="TextBox 10"/>
          <p:cNvSpPr txBox="1"/>
          <p:nvPr/>
        </p:nvSpPr>
        <p:spPr>
          <a:xfrm>
            <a:off x="977063" y="2743200"/>
            <a:ext cx="115653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Input, X</a:t>
            </a:r>
            <a:endParaRPr lang="en-US" sz="2400" dirty="0"/>
          </a:p>
        </p:txBody>
      </p:sp>
      <p:sp>
        <p:nvSpPr>
          <p:cNvPr id="12" name="TextBox 11"/>
          <p:cNvSpPr txBox="1"/>
          <p:nvPr/>
        </p:nvSpPr>
        <p:spPr>
          <a:xfrm>
            <a:off x="990600" y="4110335"/>
            <a:ext cx="114646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Label, Y</a:t>
            </a:r>
            <a:endParaRPr lang="en-US" sz="2400" dirty="0"/>
          </a:p>
        </p:txBody>
      </p:sp>
      <p:sp>
        <p:nvSpPr>
          <p:cNvPr id="13" name="TextBox 12"/>
          <p:cNvSpPr txBox="1"/>
          <p:nvPr/>
        </p:nvSpPr>
        <p:spPr>
          <a:xfrm>
            <a:off x="5867400" y="1270337"/>
            <a:ext cx="32766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Each image represented as a vector of </a:t>
            </a:r>
            <a:r>
              <a:rPr lang="en-US" sz="2000" b="1" dirty="0" smtClean="0"/>
              <a:t>d binary features</a:t>
            </a:r>
            <a:r>
              <a:rPr lang="en-US" sz="2000" b="1" dirty="0"/>
              <a:t> </a:t>
            </a:r>
            <a:r>
              <a:rPr lang="en-US" sz="2000" b="1" dirty="0" smtClean="0"/>
              <a:t>(black 1 or white 0)</a:t>
            </a:r>
            <a:endParaRPr lang="en-US" sz="2000" b="1" dirty="0"/>
          </a:p>
        </p:txBody>
      </p:sp>
      <p:pic>
        <p:nvPicPr>
          <p:cNvPr id="14" name="Picture 13" descr="latex-image-1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43800" y="2590800"/>
            <a:ext cx="1123654" cy="1243322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3851354" y="4110335"/>
            <a:ext cx="3406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2</a:t>
            </a:r>
            <a:endParaRPr lang="en-US" sz="2400" dirty="0"/>
          </a:p>
        </p:txBody>
      </p:sp>
      <p:sp>
        <p:nvSpPr>
          <p:cNvPr id="16" name="TextBox 15"/>
          <p:cNvSpPr txBox="1"/>
          <p:nvPr/>
        </p:nvSpPr>
        <p:spPr>
          <a:xfrm>
            <a:off x="7123185" y="2967335"/>
            <a:ext cx="34441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X</a:t>
            </a:r>
            <a:endParaRPr lang="en-US" sz="2400" dirty="0"/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 rotWithShape="1">
          <a:blip r:embed="rId3">
            <a:biLevel thresh="50000"/>
          </a:blip>
          <a:srcRect l="21780" t="25670" r="69508" b="67729"/>
          <a:stretch/>
        </p:blipFill>
        <p:spPr>
          <a:xfrm>
            <a:off x="3657600" y="2590800"/>
            <a:ext cx="914400" cy="889788"/>
          </a:xfrm>
          <a:prstGeom prst="rect">
            <a:avLst/>
          </a:prstGeom>
          <a:ln>
            <a:solidFill>
              <a:srgbClr val="000000"/>
            </a:solidFill>
          </a:ln>
        </p:spPr>
      </p:pic>
      <p:pic>
        <p:nvPicPr>
          <p:cNvPr id="18" name="Picture 17"/>
          <p:cNvPicPr>
            <a:picLocks noChangeAspect="1"/>
          </p:cNvPicPr>
          <p:nvPr/>
        </p:nvPicPr>
        <p:blipFill rotWithShape="1">
          <a:blip r:embed="rId3">
            <a:biLevel thresh="50000"/>
          </a:blip>
          <a:srcRect l="22093" t="16289" r="69195" b="77110"/>
          <a:stretch/>
        </p:blipFill>
        <p:spPr>
          <a:xfrm>
            <a:off x="2667000" y="2570694"/>
            <a:ext cx="935062" cy="909894"/>
          </a:xfrm>
          <a:prstGeom prst="rect">
            <a:avLst/>
          </a:prstGeom>
          <a:ln>
            <a:solidFill>
              <a:srgbClr val="000000"/>
            </a:solidFill>
          </a:ln>
        </p:spPr>
      </p:pic>
    </p:spTree>
    <p:extLst>
      <p:ext uri="{BB962C8B-B14F-4D97-AF65-F5344CB8AC3E}">
        <p14:creationId xmlns:p14="http://schemas.microsoft.com/office/powerpoint/2010/main" val="147727542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3" grpId="0"/>
      <p:bldP spid="16" grpId="0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How many parameters do we need to learn?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8D0CB8-6FBF-4962-B578-A320F47C1A78}" type="slidenum">
              <a:rPr lang="en-US" smtClean="0"/>
              <a:pPr/>
              <a:t>63</a:t>
            </a:fld>
            <a:endParaRPr lang="en-US"/>
          </a:p>
        </p:txBody>
      </p:sp>
      <p:sp>
        <p:nvSpPr>
          <p:cNvPr id="7" name="Text Box 7"/>
          <p:cNvSpPr txBox="1">
            <a:spLocks noChangeArrowheads="1"/>
          </p:cNvSpPr>
          <p:nvPr/>
        </p:nvSpPr>
        <p:spPr bwMode="auto">
          <a:xfrm>
            <a:off x="457200" y="1752600"/>
            <a:ext cx="8382000" cy="3693319"/>
          </a:xfrm>
          <a:prstGeom prst="rect">
            <a:avLst/>
          </a:prstGeom>
          <a:ln>
            <a:noFill/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dirty="0" smtClean="0"/>
              <a:t>Class probability:</a:t>
            </a:r>
            <a:endParaRPr lang="en-US" sz="2400" dirty="0"/>
          </a:p>
          <a:p>
            <a:pPr>
              <a:spcBef>
                <a:spcPct val="50000"/>
              </a:spcBef>
            </a:pPr>
            <a:r>
              <a:rPr lang="en-US" sz="2400" dirty="0" smtClean="0"/>
              <a:t>P</a:t>
            </a:r>
            <a:r>
              <a:rPr lang="en-US" sz="2400" dirty="0" smtClean="0"/>
              <a:t>(Y = y) </a:t>
            </a:r>
            <a:r>
              <a:rPr lang="en-US" sz="2400" dirty="0" smtClean="0"/>
              <a:t>= </a:t>
            </a:r>
            <a:r>
              <a:rPr lang="en-US" sz="2400" dirty="0" err="1" smtClean="0"/>
              <a:t>p</a:t>
            </a:r>
            <a:r>
              <a:rPr lang="en-US" sz="2400" baseline="-25000" dirty="0" err="1" smtClean="0"/>
              <a:t>y</a:t>
            </a:r>
            <a:r>
              <a:rPr lang="en-US" sz="2400" baseline="-25000" dirty="0" smtClean="0"/>
              <a:t> </a:t>
            </a:r>
            <a:r>
              <a:rPr lang="en-US" sz="2400" dirty="0" smtClean="0"/>
              <a:t>for </a:t>
            </a:r>
            <a:r>
              <a:rPr lang="en-US" sz="2400" dirty="0" smtClean="0"/>
              <a:t>all y in</a:t>
            </a:r>
            <a:r>
              <a:rPr lang="en-US" sz="2400" dirty="0"/>
              <a:t> </a:t>
            </a:r>
            <a:r>
              <a:rPr lang="en-US" sz="2400" dirty="0" smtClean="0"/>
              <a:t>0</a:t>
            </a:r>
            <a:r>
              <a:rPr lang="en-US" sz="2400" dirty="0" smtClean="0"/>
              <a:t>, </a:t>
            </a:r>
            <a:r>
              <a:rPr lang="en-US" sz="2400" dirty="0"/>
              <a:t>1</a:t>
            </a:r>
            <a:r>
              <a:rPr lang="en-US" sz="2400" dirty="0" smtClean="0"/>
              <a:t>, </a:t>
            </a:r>
            <a:r>
              <a:rPr lang="en-US" sz="2400" dirty="0"/>
              <a:t>2</a:t>
            </a:r>
            <a:r>
              <a:rPr lang="en-US" sz="2400" dirty="0" smtClean="0"/>
              <a:t>, </a:t>
            </a:r>
            <a:r>
              <a:rPr lang="en-US" sz="2400" dirty="0" smtClean="0"/>
              <a:t>…, </a:t>
            </a:r>
            <a:r>
              <a:rPr lang="en-US" sz="2400" dirty="0"/>
              <a:t>9</a:t>
            </a:r>
            <a:r>
              <a:rPr lang="en-US" sz="2400" dirty="0" smtClean="0"/>
              <a:t>	</a:t>
            </a:r>
            <a:r>
              <a:rPr lang="en-US" sz="2400" dirty="0"/>
              <a:t> </a:t>
            </a:r>
            <a:r>
              <a:rPr lang="en-US" sz="2400" dirty="0" smtClean="0"/>
              <a:t>           </a:t>
            </a:r>
            <a:r>
              <a:rPr lang="en-US" sz="2400" dirty="0" smtClean="0"/>
              <a:t>p</a:t>
            </a:r>
            <a:r>
              <a:rPr lang="en-US" sz="2400" baseline="-25000" dirty="0" smtClean="0"/>
              <a:t>0</a:t>
            </a:r>
            <a:r>
              <a:rPr lang="en-US" sz="2400" dirty="0" smtClean="0"/>
              <a:t>, p</a:t>
            </a:r>
            <a:r>
              <a:rPr lang="en-US" sz="2400" baseline="-25000" dirty="0" smtClean="0"/>
              <a:t>1</a:t>
            </a:r>
            <a:r>
              <a:rPr lang="en-US" sz="2400" dirty="0" smtClean="0"/>
              <a:t>, </a:t>
            </a:r>
            <a:r>
              <a:rPr lang="en-US" sz="2400" dirty="0" smtClean="0"/>
              <a:t>…, </a:t>
            </a:r>
            <a:r>
              <a:rPr lang="en-US" sz="2400" dirty="0" smtClean="0"/>
              <a:t>p</a:t>
            </a:r>
            <a:r>
              <a:rPr lang="en-US" sz="2400" baseline="-25000" dirty="0" smtClean="0"/>
              <a:t>9</a:t>
            </a:r>
            <a:r>
              <a:rPr lang="en-US" sz="2400" dirty="0" smtClean="0"/>
              <a:t> </a:t>
            </a:r>
            <a:r>
              <a:rPr lang="en-US" sz="2400" dirty="0" smtClean="0"/>
              <a:t>(sum to 1</a:t>
            </a:r>
            <a:r>
              <a:rPr lang="en-US" sz="2400" dirty="0" smtClean="0"/>
              <a:t>)</a:t>
            </a:r>
          </a:p>
          <a:p>
            <a:pPr>
              <a:spcBef>
                <a:spcPct val="50000"/>
              </a:spcBef>
            </a:pPr>
            <a:endParaRPr lang="en-US" sz="2400" dirty="0"/>
          </a:p>
          <a:p>
            <a:pPr>
              <a:spcBef>
                <a:spcPct val="50000"/>
              </a:spcBef>
            </a:pPr>
            <a:endParaRPr lang="en-US" sz="2400" dirty="0" smtClean="0"/>
          </a:p>
          <a:p>
            <a:pPr>
              <a:spcBef>
                <a:spcPct val="50000"/>
              </a:spcBef>
            </a:pPr>
            <a:r>
              <a:rPr lang="en-US" sz="2400" dirty="0" smtClean="0"/>
              <a:t>Class conditional distribution of features:</a:t>
            </a:r>
            <a:endParaRPr lang="en-US" sz="2400" dirty="0" smtClean="0"/>
          </a:p>
          <a:p>
            <a:pPr>
              <a:spcBef>
                <a:spcPct val="50000"/>
              </a:spcBef>
            </a:pPr>
            <a:r>
              <a:rPr lang="en-US" sz="2400" dirty="0" smtClean="0"/>
              <a:t>P</a:t>
            </a:r>
            <a:r>
              <a:rPr lang="en-US" sz="2400" dirty="0" smtClean="0"/>
              <a:t>(X=</a:t>
            </a:r>
            <a:r>
              <a:rPr lang="en-US" sz="2400" dirty="0" err="1" smtClean="0"/>
              <a:t>x|Y</a:t>
            </a:r>
            <a:r>
              <a:rPr lang="en-US" sz="2400" dirty="0" smtClean="0"/>
              <a:t> = y) ~ </a:t>
            </a:r>
            <a:r>
              <a:rPr lang="en-US" sz="2400" dirty="0"/>
              <a:t>For each label y, maintain probability table with 		2</a:t>
            </a:r>
            <a:r>
              <a:rPr lang="en-US" sz="2400" baseline="30000" dirty="0"/>
              <a:t>d</a:t>
            </a:r>
            <a:r>
              <a:rPr lang="en-US" sz="2400" dirty="0"/>
              <a:t>-1 entries </a:t>
            </a:r>
          </a:p>
        </p:txBody>
      </p:sp>
      <p:sp>
        <p:nvSpPr>
          <p:cNvPr id="5" name="Rectangle 4"/>
          <p:cNvSpPr/>
          <p:nvPr/>
        </p:nvSpPr>
        <p:spPr>
          <a:xfrm>
            <a:off x="1676400" y="2895600"/>
            <a:ext cx="189827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 dirty="0" smtClean="0">
                <a:solidFill>
                  <a:srgbClr val="FF0000"/>
                </a:solidFill>
              </a:rPr>
              <a:t>K-1 if K labels</a:t>
            </a:r>
            <a:endParaRPr lang="en-US" sz="2400" b="1" dirty="0" smtClean="0"/>
          </a:p>
        </p:txBody>
      </p:sp>
      <p:sp>
        <p:nvSpPr>
          <p:cNvPr id="8" name="Rectangle 7"/>
          <p:cNvSpPr/>
          <p:nvPr/>
        </p:nvSpPr>
        <p:spPr>
          <a:xfrm>
            <a:off x="1734401" y="5486400"/>
            <a:ext cx="3751999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 dirty="0" smtClean="0">
                <a:solidFill>
                  <a:srgbClr val="FF0000"/>
                </a:solidFill>
              </a:rPr>
              <a:t>K(</a:t>
            </a:r>
            <a:r>
              <a:rPr lang="en-US" sz="2400" b="1" dirty="0" smtClean="0">
                <a:solidFill>
                  <a:srgbClr val="FF0000"/>
                </a:solidFill>
              </a:rPr>
              <a:t>2</a:t>
            </a:r>
            <a:r>
              <a:rPr lang="en-US" sz="2400" b="1" baseline="30000" dirty="0" smtClean="0">
                <a:solidFill>
                  <a:srgbClr val="FF0000"/>
                </a:solidFill>
              </a:rPr>
              <a:t>d</a:t>
            </a:r>
            <a:r>
              <a:rPr lang="en-US" sz="2400" b="1" dirty="0" smtClean="0">
                <a:solidFill>
                  <a:srgbClr val="FF0000"/>
                </a:solidFill>
              </a:rPr>
              <a:t> – 1</a:t>
            </a:r>
            <a:r>
              <a:rPr lang="en-US" sz="2400" b="1" dirty="0" smtClean="0">
                <a:solidFill>
                  <a:srgbClr val="FF0000"/>
                </a:solidFill>
              </a:rPr>
              <a:t>) </a:t>
            </a:r>
            <a:r>
              <a:rPr lang="en-US" sz="2400" b="1" dirty="0" smtClean="0">
                <a:solidFill>
                  <a:srgbClr val="FF0000"/>
                </a:solidFill>
              </a:rPr>
              <a:t>if d binary </a:t>
            </a:r>
            <a:r>
              <a:rPr lang="en-US" sz="2400" b="1" dirty="0" smtClean="0">
                <a:solidFill>
                  <a:srgbClr val="FF0000"/>
                </a:solidFill>
              </a:rPr>
              <a:t>features</a:t>
            </a:r>
          </a:p>
          <a:p>
            <a:pPr>
              <a:spcBef>
                <a:spcPct val="50000"/>
              </a:spcBef>
            </a:pPr>
            <a:r>
              <a:rPr lang="en-US" sz="2400" b="1" dirty="0" smtClean="0">
                <a:solidFill>
                  <a:srgbClr val="FF0000"/>
                </a:solidFill>
              </a:rPr>
              <a:t>Exponential in dimension d!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20582118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What’s wrong with too many parameters?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 smtClean="0"/>
              <a:t>How many training data needed to learn one parameter (bias of a coin)?</a:t>
            </a:r>
          </a:p>
          <a:p>
            <a:endParaRPr lang="en-US" sz="2400" dirty="0"/>
          </a:p>
          <a:p>
            <a:endParaRPr lang="en-US" sz="2400" dirty="0" smtClean="0"/>
          </a:p>
          <a:p>
            <a:endParaRPr lang="en-US" sz="2400" dirty="0" smtClean="0"/>
          </a:p>
          <a:p>
            <a:endParaRPr lang="en-US" sz="2400" dirty="0"/>
          </a:p>
          <a:p>
            <a:endParaRPr lang="en-US" sz="2400" dirty="0" smtClean="0"/>
          </a:p>
          <a:p>
            <a:endParaRPr lang="en-US" sz="2400" dirty="0" smtClean="0"/>
          </a:p>
          <a:p>
            <a:r>
              <a:rPr lang="en-US" sz="2400" dirty="0" smtClean="0"/>
              <a:t>Need lots of training data to learn the parameters! </a:t>
            </a:r>
          </a:p>
          <a:p>
            <a:pPr lvl="1"/>
            <a:r>
              <a:rPr lang="en-US" sz="2400" dirty="0" smtClean="0"/>
              <a:t>Training data &gt; number of parameters</a:t>
            </a:r>
            <a:endParaRPr lang="en-US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8D0CB8-6FBF-4962-B578-A320F47C1A78}" type="slidenum">
              <a:rPr lang="en-US" smtClean="0"/>
              <a:pPr/>
              <a:t>64</a:t>
            </a:fld>
            <a:endParaRPr lang="en-US"/>
          </a:p>
        </p:txBody>
      </p:sp>
      <p:grpSp>
        <p:nvGrpSpPr>
          <p:cNvPr id="5" name="Group 4"/>
          <p:cNvGrpSpPr/>
          <p:nvPr/>
        </p:nvGrpSpPr>
        <p:grpSpPr>
          <a:xfrm>
            <a:off x="1728950" y="2895600"/>
            <a:ext cx="6043450" cy="1288264"/>
            <a:chOff x="2033750" y="3759703"/>
            <a:chExt cx="6043450" cy="1288264"/>
          </a:xfrm>
        </p:grpSpPr>
        <p:pic>
          <p:nvPicPr>
            <p:cNvPr id="6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 t="16327" b="15673"/>
            <a:stretch>
              <a:fillRect/>
            </a:stretch>
          </p:blipFill>
          <p:spPr bwMode="auto">
            <a:xfrm>
              <a:off x="2033750" y="3759703"/>
              <a:ext cx="2447925" cy="12694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 t="16327" b="15673"/>
            <a:stretch>
              <a:fillRect/>
            </a:stretch>
          </p:blipFill>
          <p:spPr bwMode="auto">
            <a:xfrm>
              <a:off x="5629275" y="3759703"/>
              <a:ext cx="2447925" cy="12694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8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 t="16327" r="50428" b="15673"/>
            <a:stretch>
              <a:fillRect/>
            </a:stretch>
          </p:blipFill>
          <p:spPr bwMode="auto">
            <a:xfrm>
              <a:off x="4451130" y="3778470"/>
              <a:ext cx="1213464" cy="12694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  <p:extLst>
      <p:ext uri="{BB962C8B-B14F-4D97-AF65-F5344CB8AC3E}">
        <p14:creationId xmlns:p14="http://schemas.microsoft.com/office/powerpoint/2010/main" val="210065259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C00000"/>
                </a:solidFill>
              </a:rPr>
              <a:t>Naïve Bayes </a:t>
            </a:r>
            <a:r>
              <a:rPr lang="en-US" b="1" dirty="0" smtClean="0">
                <a:solidFill>
                  <a:srgbClr val="C00000"/>
                </a:solidFill>
              </a:rPr>
              <a:t>Classifier</a:t>
            </a:r>
            <a:endParaRPr lang="en-US" b="1" dirty="0">
              <a:solidFill>
                <a:srgbClr val="C000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8D0CB8-6FBF-4962-B578-A320F47C1A78}" type="slidenum">
              <a:rPr lang="en-US" smtClean="0"/>
              <a:pPr/>
              <a:t>65</a:t>
            </a:fld>
            <a:endParaRPr lang="en-US"/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>
          <a:xfrm>
            <a:off x="457200" y="1447800"/>
            <a:ext cx="8229600" cy="5257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Bayes Classifier</a:t>
            </a:r>
            <a:r>
              <a:rPr kumimoji="0" lang="en-US" sz="24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with additional “n</a:t>
            </a: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aïve” assumption</a:t>
            </a: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:</a:t>
            </a: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–"/>
              <a:tabLst/>
              <a:defRPr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Features are independent given class:</a:t>
            </a: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–"/>
              <a:tabLst/>
              <a:defRPr/>
            </a:pPr>
            <a:endParaRPr kumimoji="0" lang="en-US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–"/>
              <a:tabLst/>
              <a:defRPr/>
            </a:pPr>
            <a:endParaRPr kumimoji="0" lang="en-US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–"/>
              <a:tabLst/>
              <a:defRPr/>
            </a:pPr>
            <a:endParaRPr kumimoji="0" lang="en-US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–"/>
              <a:tabLst/>
              <a:defRPr/>
            </a:pPr>
            <a:endParaRPr kumimoji="0" lang="en-US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–"/>
              <a:tabLst/>
              <a:defRPr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More </a:t>
            </a: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generally:</a:t>
            </a: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–"/>
              <a:tabLst/>
              <a:defRPr/>
            </a:pPr>
            <a:endParaRPr kumimoji="0" lang="en-US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en-US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6" name="Picture 5" descr="txp_fig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295400" y="2697824"/>
            <a:ext cx="5867400" cy="3390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6" descr="txp_fig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429000" y="3258802"/>
            <a:ext cx="2895600" cy="3114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" name="Picture 8" descr="txp_fig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7" cstate="print"/>
          <a:stretch>
            <a:fillRect/>
          </a:stretch>
        </p:blipFill>
        <p:spPr bwMode="auto">
          <a:xfrm>
            <a:off x="1180102" y="4587316"/>
            <a:ext cx="4369553" cy="899084"/>
          </a:xfrm>
          <a:prstGeom prst="rect">
            <a:avLst/>
          </a:prstGeom>
          <a:noFill/>
          <a:ln/>
          <a:effectLst/>
        </p:spPr>
      </p:pic>
      <p:sp>
        <p:nvSpPr>
          <p:cNvPr id="3" name="Rectangle 2"/>
          <p:cNvSpPr/>
          <p:nvPr/>
        </p:nvSpPr>
        <p:spPr>
          <a:xfrm>
            <a:off x="533400" y="5713714"/>
            <a:ext cx="7620000" cy="7632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defTabSz="914400">
              <a:lnSpc>
                <a:spcPct val="90000"/>
              </a:lnSpc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en-US" sz="2400" dirty="0">
                <a:solidFill>
                  <a:srgbClr val="C00000"/>
                </a:solidFill>
              </a:rPr>
              <a:t>If conditional independence assumption holds, NB is optimal classifier! But worse otherwise.</a:t>
            </a:r>
            <a:endParaRPr lang="en-US" sz="24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594218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C00000"/>
                </a:solidFill>
              </a:rPr>
              <a:t>Conditional Independence</a:t>
            </a:r>
            <a:endParaRPr lang="en-US" b="1" dirty="0">
              <a:solidFill>
                <a:srgbClr val="C000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8D0CB8-6FBF-4962-B578-A320F47C1A78}" type="slidenum">
              <a:rPr lang="en-US" smtClean="0"/>
              <a:pPr/>
              <a:t>66</a:t>
            </a:fld>
            <a:endParaRPr lang="en-US"/>
          </a:p>
        </p:txBody>
      </p:sp>
      <p:sp>
        <p:nvSpPr>
          <p:cNvPr id="5" name="Rectangle 6"/>
          <p:cNvSpPr txBox="1">
            <a:spLocks noChangeArrowheads="1"/>
          </p:cNvSpPr>
          <p:nvPr/>
        </p:nvSpPr>
        <p:spPr>
          <a:xfrm>
            <a:off x="304800" y="1600200"/>
            <a:ext cx="8534400" cy="5257800"/>
          </a:xfrm>
          <a:prstGeom prst="rect">
            <a:avLst/>
          </a:prstGeom>
          <a:noFill/>
          <a:ln/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X is </a:t>
            </a:r>
            <a:r>
              <a:rPr kumimoji="0" 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conditionally independent</a:t>
            </a: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of Y given Z: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sz="2400" dirty="0" smtClean="0"/>
              <a:t>   </a:t>
            </a: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probability distribution governing X is independent of the value of Y, given the value of Z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–"/>
              <a:tabLst/>
              <a:defRPr/>
            </a:pPr>
            <a:endParaRPr kumimoji="0" lang="en-US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Equivalent to: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endParaRPr kumimoji="0" lang="en-US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endParaRPr kumimoji="0" lang="en-US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en-US" sz="2800" dirty="0" smtClean="0"/>
              <a:t>e.g.,</a:t>
            </a:r>
          </a:p>
          <a:p>
            <a:pPr marL="342900" lvl="0" indent="-342900">
              <a:spcBef>
                <a:spcPct val="20000"/>
              </a:spcBef>
              <a:defRPr/>
            </a:pPr>
            <a:r>
              <a:rPr lang="en-US" sz="2400" dirty="0" smtClean="0"/>
              <a:t>		    </a:t>
            </a:r>
            <a:r>
              <a:rPr lang="en-US" sz="2400" b="1" dirty="0" smtClean="0">
                <a:solidFill>
                  <a:srgbClr val="C00000"/>
                </a:solidFill>
              </a:rPr>
              <a:t>Note:</a:t>
            </a:r>
            <a:r>
              <a:rPr lang="en-US" sz="2400" dirty="0" smtClean="0"/>
              <a:t> </a:t>
            </a:r>
            <a:r>
              <a:rPr lang="en-US" sz="2400" dirty="0" smtClean="0">
                <a:solidFill>
                  <a:srgbClr val="C00000"/>
                </a:solidFill>
              </a:rPr>
              <a:t>does NOT mean Thunder is independent of Rain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9" name="Picture 8" descr="txp_fig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 cstate="print"/>
          <a:stretch>
            <a:fillRect/>
          </a:stretch>
        </p:blipFill>
        <p:spPr bwMode="auto">
          <a:xfrm>
            <a:off x="699807" y="3200400"/>
            <a:ext cx="7758393" cy="325866"/>
          </a:xfrm>
          <a:prstGeom prst="rect">
            <a:avLst/>
          </a:prstGeom>
          <a:noFill/>
          <a:ln/>
          <a:effectLst/>
        </p:spPr>
      </p:pic>
      <p:pic>
        <p:nvPicPr>
          <p:cNvPr id="7" name="Picture 10" descr="txp_fig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524000" y="5399628"/>
            <a:ext cx="6724650" cy="3371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Picture 11" descr="txp_fig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971800" y="4467225"/>
            <a:ext cx="5004504" cy="33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319246280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274638"/>
            <a:ext cx="86106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Conditional vs. Marginal Independence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8D0CB8-6FBF-4962-B578-A320F47C1A78}" type="slidenum">
              <a:rPr lang="en-US" smtClean="0"/>
              <a:pPr/>
              <a:t>67</a:t>
            </a:fld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2"/>
          <a:srcRect r="3035"/>
          <a:stretch/>
        </p:blipFill>
        <p:spPr>
          <a:xfrm>
            <a:off x="138637" y="2171700"/>
            <a:ext cx="9005363" cy="27051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685800" y="5410200"/>
            <a:ext cx="7467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Wearing coats is independent of accidents conditioning on the fact that it rained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56955662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C00000"/>
                </a:solidFill>
              </a:rPr>
              <a:t>Naïve Bayes </a:t>
            </a:r>
            <a:r>
              <a:rPr lang="en-US" b="1" dirty="0" smtClean="0">
                <a:solidFill>
                  <a:srgbClr val="C00000"/>
                </a:solidFill>
              </a:rPr>
              <a:t>Classifier</a:t>
            </a:r>
            <a:endParaRPr lang="en-US" b="1" dirty="0">
              <a:solidFill>
                <a:srgbClr val="C000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8D0CB8-6FBF-4962-B578-A320F47C1A78}" type="slidenum">
              <a:rPr lang="en-US" smtClean="0"/>
              <a:pPr/>
              <a:t>68</a:t>
            </a:fld>
            <a:endParaRPr lang="en-US"/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>
          <a:xfrm>
            <a:off x="457200" y="1447800"/>
            <a:ext cx="8229600" cy="5257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Bayes Classifier</a:t>
            </a:r>
            <a:r>
              <a:rPr kumimoji="0" lang="en-US" sz="28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with additional “n</a:t>
            </a: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aïve” assumption</a:t>
            </a: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:</a:t>
            </a: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–"/>
              <a:tabLst/>
              <a:defRPr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Features are independent given class:</a:t>
            </a: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–"/>
              <a:tabLst/>
              <a:defRPr/>
            </a:pPr>
            <a:endParaRPr kumimoji="0" lang="en-US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–"/>
              <a:tabLst/>
              <a:defRPr/>
            </a:pPr>
            <a:endParaRPr kumimoji="0" lang="en-US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–"/>
              <a:tabLst/>
              <a:defRPr/>
            </a:pPr>
            <a:endParaRPr kumimoji="0" lang="en-US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–"/>
              <a:tabLst/>
              <a:defRPr/>
            </a:pPr>
            <a:endParaRPr lang="en-US" sz="2800" dirty="0"/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–"/>
              <a:tabLst/>
              <a:defRPr/>
            </a:pPr>
            <a:endParaRPr kumimoji="0" lang="en-US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lang="en-US" sz="2800" dirty="0"/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How many parameters now?	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9" name="Picture 8" descr="txp_fig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 cstate="print"/>
          <a:stretch>
            <a:fillRect/>
          </a:stretch>
        </p:blipFill>
        <p:spPr bwMode="auto">
          <a:xfrm>
            <a:off x="2438400" y="2590800"/>
            <a:ext cx="4369553" cy="899084"/>
          </a:xfrm>
          <a:prstGeom prst="rect">
            <a:avLst/>
          </a:prstGeom>
          <a:noFill/>
          <a:ln/>
          <a:effectLst/>
        </p:spPr>
      </p:pic>
      <p:pic>
        <p:nvPicPr>
          <p:cNvPr id="8" name="Picture 7" descr="txp_fig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5" cstate="print"/>
          <a:stretch>
            <a:fillRect/>
          </a:stretch>
        </p:blipFill>
        <p:spPr bwMode="auto">
          <a:xfrm>
            <a:off x="1524000" y="3973489"/>
            <a:ext cx="5947354" cy="1360511"/>
          </a:xfrm>
          <a:prstGeom prst="rect">
            <a:avLst/>
          </a:prstGeom>
          <a:noFill/>
          <a:ln/>
          <a:effectLst/>
        </p:spPr>
      </p:pic>
    </p:spTree>
    <p:extLst>
      <p:ext uri="{BB962C8B-B14F-4D97-AF65-F5344CB8AC3E}">
        <p14:creationId xmlns:p14="http://schemas.microsoft.com/office/powerpoint/2010/main" val="161387071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rgbClr val="C00000"/>
                </a:solidFill>
              </a:rPr>
              <a:t>Handwritten digit recognition (</a:t>
            </a:r>
            <a:r>
              <a:rPr lang="en-US" b="1" dirty="0" smtClean="0">
                <a:solidFill>
                  <a:srgbClr val="C00000"/>
                </a:solidFill>
              </a:rPr>
              <a:t>continuous features)</a:t>
            </a:r>
            <a:endParaRPr lang="en-US" b="1" dirty="0">
              <a:solidFill>
                <a:srgbClr val="C000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8D0CB8-6FBF-4962-B578-A320F47C1A78}" type="slidenum">
              <a:rPr lang="en-US" smtClean="0"/>
              <a:pPr/>
              <a:t>69</a:t>
            </a:fld>
            <a:endParaRPr lang="en-US"/>
          </a:p>
        </p:txBody>
      </p:sp>
      <p:sp>
        <p:nvSpPr>
          <p:cNvPr id="13" name="Content Placeholder 2"/>
          <p:cNvSpPr txBox="1">
            <a:spLocks/>
          </p:cNvSpPr>
          <p:nvPr/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Arial" pitchFamily="34" charset="0"/>
              <a:buNone/>
            </a:pPr>
            <a:r>
              <a:rPr lang="en-US" sz="2400" b="1" dirty="0" smtClean="0">
                <a:solidFill>
                  <a:srgbClr val="C00000"/>
                </a:solidFill>
              </a:rPr>
              <a:t>Training Data: </a:t>
            </a:r>
          </a:p>
          <a:p>
            <a:endParaRPr lang="en-US" sz="2400" dirty="0" smtClean="0"/>
          </a:p>
          <a:p>
            <a:endParaRPr lang="en-US" sz="2400" dirty="0" smtClean="0"/>
          </a:p>
          <a:p>
            <a:endParaRPr lang="en-US" sz="2400" dirty="0" smtClean="0"/>
          </a:p>
          <a:p>
            <a:endParaRPr lang="en-US" sz="2400" dirty="0" smtClean="0"/>
          </a:p>
          <a:p>
            <a:pPr>
              <a:buFont typeface="Arial" pitchFamily="34" charset="0"/>
              <a:buNone/>
            </a:pPr>
            <a:r>
              <a:rPr lang="en-US" sz="2400" b="1" dirty="0" smtClean="0">
                <a:solidFill>
                  <a:srgbClr val="C00000"/>
                </a:solidFill>
              </a:rPr>
              <a:t>How many parameters?</a:t>
            </a:r>
            <a:endParaRPr lang="en-US" sz="2400" b="1" dirty="0">
              <a:solidFill>
                <a:srgbClr val="C00000"/>
              </a:solidFill>
            </a:endParaRPr>
          </a:p>
        </p:txBody>
      </p:sp>
      <p:sp>
        <p:nvSpPr>
          <p:cNvPr id="22" name="Text Box 7"/>
          <p:cNvSpPr txBox="1">
            <a:spLocks noChangeArrowheads="1"/>
          </p:cNvSpPr>
          <p:nvPr/>
        </p:nvSpPr>
        <p:spPr bwMode="auto">
          <a:xfrm>
            <a:off x="533400" y="4267200"/>
            <a:ext cx="8382000" cy="1938992"/>
          </a:xfrm>
          <a:prstGeom prst="rect">
            <a:avLst/>
          </a:prstGeom>
          <a:ln>
            <a:noFill/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dirty="0" smtClean="0"/>
              <a:t>Class probability P</a:t>
            </a:r>
            <a:r>
              <a:rPr lang="en-US" sz="2400" dirty="0" smtClean="0"/>
              <a:t>(Y = y</a:t>
            </a:r>
            <a:r>
              <a:rPr lang="en-US" sz="2400" dirty="0" smtClean="0"/>
              <a:t>) =</a:t>
            </a:r>
            <a:r>
              <a:rPr lang="en-US" sz="2400" dirty="0" err="1" smtClean="0"/>
              <a:t>p</a:t>
            </a:r>
            <a:r>
              <a:rPr lang="en-US" sz="2400" baseline="-25000" dirty="0" err="1" smtClean="0"/>
              <a:t>y</a:t>
            </a:r>
            <a:r>
              <a:rPr lang="en-US" sz="2400" dirty="0" smtClean="0"/>
              <a:t> </a:t>
            </a:r>
            <a:r>
              <a:rPr lang="en-US" sz="2400" dirty="0" smtClean="0"/>
              <a:t>for all y		</a:t>
            </a:r>
          </a:p>
          <a:p>
            <a:pPr>
              <a:spcBef>
                <a:spcPct val="50000"/>
              </a:spcBef>
            </a:pPr>
            <a:r>
              <a:rPr lang="en-US" sz="2400" dirty="0" smtClean="0"/>
              <a:t>Class conditional distribution of features (using </a:t>
            </a:r>
            <a:r>
              <a:rPr lang="en-US" sz="2400" dirty="0" smtClean="0"/>
              <a:t>Naïve </a:t>
            </a:r>
            <a:r>
              <a:rPr lang="en-US" sz="2400" dirty="0" smtClean="0"/>
              <a:t>Bayes assumption) </a:t>
            </a:r>
          </a:p>
          <a:p>
            <a:pPr>
              <a:spcBef>
                <a:spcPct val="50000"/>
              </a:spcBef>
            </a:pPr>
            <a:r>
              <a:rPr lang="en-US" sz="2400" dirty="0" smtClean="0"/>
              <a:t>P</a:t>
            </a:r>
            <a:r>
              <a:rPr lang="en-US" sz="2400" dirty="0" smtClean="0"/>
              <a:t>(X</a:t>
            </a:r>
            <a:r>
              <a:rPr lang="en-US" sz="2400" baseline="-25000" dirty="0" smtClean="0"/>
              <a:t>i</a:t>
            </a:r>
            <a:r>
              <a:rPr lang="en-US" sz="2400" dirty="0" smtClean="0"/>
              <a:t> = </a:t>
            </a:r>
            <a:r>
              <a:rPr lang="en-US" sz="2400" dirty="0" err="1" smtClean="0"/>
              <a:t>x</a:t>
            </a:r>
            <a:r>
              <a:rPr lang="en-US" sz="2400" baseline="-25000" dirty="0" err="1" smtClean="0"/>
              <a:t>i</a:t>
            </a:r>
            <a:r>
              <a:rPr lang="en-US" sz="2400" dirty="0" err="1" smtClean="0"/>
              <a:t>|Y</a:t>
            </a:r>
            <a:r>
              <a:rPr lang="en-US" sz="2400" dirty="0" smtClean="0"/>
              <a:t> = y) ~ N(μ</a:t>
            </a:r>
            <a:r>
              <a:rPr lang="en-US" sz="2400" baseline="30000" dirty="0" smtClean="0"/>
              <a:t>(y)</a:t>
            </a:r>
            <a:r>
              <a:rPr lang="en-US" sz="2400" baseline="-25000" dirty="0" err="1" smtClean="0"/>
              <a:t>i</a:t>
            </a:r>
            <a:r>
              <a:rPr lang="en-US" sz="2400" dirty="0"/>
              <a:t>, </a:t>
            </a:r>
            <a:r>
              <a:rPr lang="en-US" sz="2400" dirty="0" smtClean="0"/>
              <a:t>σ</a:t>
            </a:r>
            <a:r>
              <a:rPr lang="en-US" sz="2400" baseline="30000" dirty="0" smtClean="0"/>
              <a:t>2</a:t>
            </a:r>
            <a:r>
              <a:rPr lang="en-US" sz="2400" baseline="-25000" dirty="0"/>
              <a:t>i </a:t>
            </a:r>
            <a:r>
              <a:rPr lang="en-US" sz="2400" baseline="30000" dirty="0" smtClean="0"/>
              <a:t>(</a:t>
            </a:r>
            <a:r>
              <a:rPr lang="en-US" sz="2400" baseline="30000" dirty="0"/>
              <a:t>y</a:t>
            </a:r>
            <a:r>
              <a:rPr lang="en-US" sz="2400" baseline="30000" dirty="0" smtClean="0"/>
              <a:t>)</a:t>
            </a:r>
            <a:r>
              <a:rPr lang="en-US" sz="2400" dirty="0" smtClean="0"/>
              <a:t>) </a:t>
            </a:r>
            <a:r>
              <a:rPr lang="en-US" sz="2400" dirty="0" smtClean="0"/>
              <a:t>for </a:t>
            </a:r>
            <a:r>
              <a:rPr lang="en-US" sz="2400" dirty="0" smtClean="0"/>
              <a:t>each</a:t>
            </a:r>
            <a:r>
              <a:rPr lang="en-US" sz="2400" dirty="0" smtClean="0"/>
              <a:t> y and each </a:t>
            </a:r>
            <a:r>
              <a:rPr lang="en-US" sz="2400" dirty="0" smtClean="0"/>
              <a:t>pixel </a:t>
            </a:r>
            <a:r>
              <a:rPr lang="en-US" sz="2400" dirty="0" err="1" smtClean="0"/>
              <a:t>i</a:t>
            </a:r>
            <a:r>
              <a:rPr lang="en-US" sz="2400" dirty="0" smtClean="0"/>
              <a:t>	</a:t>
            </a:r>
            <a:endParaRPr lang="en-US" sz="2400" dirty="0"/>
          </a:p>
        </p:txBody>
      </p:sp>
      <p:sp>
        <p:nvSpPr>
          <p:cNvPr id="25" name="Rectangle 24"/>
          <p:cNvSpPr/>
          <p:nvPr/>
        </p:nvSpPr>
        <p:spPr>
          <a:xfrm>
            <a:off x="5334000" y="4267200"/>
            <a:ext cx="189827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 dirty="0" smtClean="0">
                <a:solidFill>
                  <a:srgbClr val="FF0000"/>
                </a:solidFill>
              </a:rPr>
              <a:t>K-1 if K labels</a:t>
            </a:r>
            <a:endParaRPr lang="en-US" sz="2400" b="1" dirty="0" smtClean="0"/>
          </a:p>
        </p:txBody>
      </p:sp>
      <p:sp>
        <p:nvSpPr>
          <p:cNvPr id="26" name="Rectangle 25"/>
          <p:cNvSpPr/>
          <p:nvPr/>
        </p:nvSpPr>
        <p:spPr>
          <a:xfrm>
            <a:off x="7555467" y="5688687"/>
            <a:ext cx="67413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 dirty="0" smtClean="0">
                <a:solidFill>
                  <a:srgbClr val="FF0000"/>
                </a:solidFill>
              </a:rPr>
              <a:t>2K</a:t>
            </a:r>
            <a:r>
              <a:rPr lang="en-US" sz="2400" b="1" dirty="0" smtClean="0">
                <a:solidFill>
                  <a:srgbClr val="FF0000"/>
                </a:solidFill>
              </a:rPr>
              <a:t>d</a:t>
            </a:r>
            <a:r>
              <a:rPr lang="en-US" sz="2400" b="1" baseline="30000" dirty="0" smtClean="0">
                <a:solidFill>
                  <a:srgbClr val="FF0000"/>
                </a:solidFill>
              </a:rPr>
              <a:t> </a:t>
            </a:r>
            <a:endParaRPr lang="en-US" sz="2400" b="1" dirty="0" smtClean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759031" y="3352800"/>
            <a:ext cx="3406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1</a:t>
            </a:r>
            <a:endParaRPr lang="en-US" sz="2400" dirty="0"/>
          </a:p>
        </p:txBody>
      </p:sp>
      <p:sp>
        <p:nvSpPr>
          <p:cNvPr id="29" name="TextBox 28"/>
          <p:cNvSpPr txBox="1"/>
          <p:nvPr/>
        </p:nvSpPr>
        <p:spPr>
          <a:xfrm>
            <a:off x="5902031" y="3329916"/>
            <a:ext cx="3406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2</a:t>
            </a:r>
            <a:endParaRPr lang="en-US" sz="2400" dirty="0"/>
          </a:p>
        </p:txBody>
      </p:sp>
      <p:sp>
        <p:nvSpPr>
          <p:cNvPr id="7" name="TextBox 6"/>
          <p:cNvSpPr txBox="1"/>
          <p:nvPr/>
        </p:nvSpPr>
        <p:spPr>
          <a:xfrm>
            <a:off x="6781800" y="1752600"/>
            <a:ext cx="2057400" cy="1200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… n </a:t>
            </a:r>
            <a:r>
              <a:rPr lang="en-US" sz="2400" dirty="0" err="1" smtClean="0"/>
              <a:t>greyscale</a:t>
            </a:r>
            <a:r>
              <a:rPr lang="en-US" sz="2400" dirty="0" smtClean="0"/>
              <a:t> </a:t>
            </a:r>
          </a:p>
          <a:p>
            <a:r>
              <a:rPr lang="en-US" sz="2400" dirty="0"/>
              <a:t> </a:t>
            </a:r>
            <a:r>
              <a:rPr lang="en-US" sz="2400" dirty="0" smtClean="0"/>
              <a:t>   </a:t>
            </a:r>
            <a:r>
              <a:rPr lang="en-US" sz="2400" dirty="0" smtClean="0"/>
              <a:t>images with  </a:t>
            </a:r>
          </a:p>
          <a:p>
            <a:r>
              <a:rPr lang="en-US" sz="2400" dirty="0"/>
              <a:t> </a:t>
            </a:r>
            <a:r>
              <a:rPr lang="en-US" sz="2400" dirty="0" smtClean="0"/>
              <a:t>   </a:t>
            </a:r>
            <a:r>
              <a:rPr lang="en-US" sz="2400" dirty="0" smtClean="0"/>
              <a:t>d pixels</a:t>
            </a:r>
            <a:endParaRPr lang="en-US" sz="2400" dirty="0"/>
          </a:p>
        </p:txBody>
      </p:sp>
      <p:sp>
        <p:nvSpPr>
          <p:cNvPr id="30" name="TextBox 29"/>
          <p:cNvSpPr txBox="1"/>
          <p:nvPr/>
        </p:nvSpPr>
        <p:spPr>
          <a:xfrm>
            <a:off x="6781800" y="3348335"/>
            <a:ext cx="142193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… n labels</a:t>
            </a:r>
            <a:endParaRPr lang="en-US" sz="2400" dirty="0"/>
          </a:p>
        </p:txBody>
      </p:sp>
      <p:sp>
        <p:nvSpPr>
          <p:cNvPr id="31" name="TextBox 30"/>
          <p:cNvSpPr txBox="1"/>
          <p:nvPr/>
        </p:nvSpPr>
        <p:spPr>
          <a:xfrm>
            <a:off x="2533946" y="2167926"/>
            <a:ext cx="34441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X</a:t>
            </a:r>
            <a:endParaRPr lang="en-US" sz="2400" dirty="0"/>
          </a:p>
        </p:txBody>
      </p:sp>
      <p:sp>
        <p:nvSpPr>
          <p:cNvPr id="32" name="TextBox 31"/>
          <p:cNvSpPr txBox="1"/>
          <p:nvPr/>
        </p:nvSpPr>
        <p:spPr>
          <a:xfrm>
            <a:off x="2576392" y="3352800"/>
            <a:ext cx="3385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Y</a:t>
            </a:r>
          </a:p>
        </p:txBody>
      </p:sp>
      <p:pic>
        <p:nvPicPr>
          <p:cNvPr id="9" name="Picture 8" descr="latex-image-1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4946" y="1824906"/>
            <a:ext cx="1123654" cy="1243322"/>
          </a:xfrm>
          <a:prstGeom prst="rect">
            <a:avLst/>
          </a:prstGeom>
        </p:spPr>
      </p:pic>
      <p:sp>
        <p:nvSpPr>
          <p:cNvPr id="5" name="Oval Callout 4"/>
          <p:cNvSpPr/>
          <p:nvPr/>
        </p:nvSpPr>
        <p:spPr>
          <a:xfrm>
            <a:off x="7315200" y="4038600"/>
            <a:ext cx="1676400" cy="762000"/>
          </a:xfrm>
          <a:prstGeom prst="wedgeEllipseCallout">
            <a:avLst>
              <a:gd name="adj1" fmla="val -9048"/>
              <a:gd name="adj2" fmla="val 66204"/>
            </a:avLst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solidFill>
                  <a:srgbClr val="A60000"/>
                </a:solidFill>
                <a:latin typeface="Comic Sans MS"/>
                <a:cs typeface="Comic Sans MS"/>
              </a:rPr>
              <a:t>May not hold</a:t>
            </a:r>
            <a:endParaRPr lang="en-US" b="1" dirty="0">
              <a:solidFill>
                <a:srgbClr val="A60000"/>
              </a:solidFill>
              <a:latin typeface="Comic Sans MS"/>
              <a:cs typeface="Comic Sans MS"/>
            </a:endParaRPr>
          </a:p>
        </p:txBody>
      </p:sp>
      <p:pic>
        <p:nvPicPr>
          <p:cNvPr id="21" name="Picture 20"/>
          <p:cNvPicPr>
            <a:picLocks noChangeAspect="1"/>
          </p:cNvPicPr>
          <p:nvPr/>
        </p:nvPicPr>
        <p:blipFill rotWithShape="1">
          <a:blip r:embed="rId3">
            <a:grayscl/>
          </a:blip>
          <a:srcRect l="21780" t="25670" r="69508" b="67729"/>
          <a:stretch/>
        </p:blipFill>
        <p:spPr>
          <a:xfrm>
            <a:off x="5486400" y="2001306"/>
            <a:ext cx="914400" cy="889788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 rotWithShape="1">
          <a:blip r:embed="rId3">
            <a:grayscl/>
          </a:blip>
          <a:srcRect l="22093" t="16289" r="69195" b="77110"/>
          <a:stretch/>
        </p:blipFill>
        <p:spPr>
          <a:xfrm>
            <a:off x="4495800" y="1981200"/>
            <a:ext cx="935062" cy="909894"/>
          </a:xfrm>
          <a:prstGeom prst="rect">
            <a:avLst/>
          </a:prstGeom>
        </p:spPr>
      </p:pic>
      <p:sp>
        <p:nvSpPr>
          <p:cNvPr id="24" name="Rectangle 23"/>
          <p:cNvSpPr/>
          <p:nvPr/>
        </p:nvSpPr>
        <p:spPr>
          <a:xfrm>
            <a:off x="2667000" y="6243935"/>
            <a:ext cx="429471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 dirty="0" smtClean="0">
                <a:solidFill>
                  <a:srgbClr val="FF0000"/>
                </a:solidFill>
              </a:rPr>
              <a:t>Linear instead of Quadratic in d!</a:t>
            </a:r>
            <a:endParaRPr lang="en-US" sz="2400" b="1" dirty="0" smtClean="0"/>
          </a:p>
        </p:txBody>
      </p:sp>
    </p:spTree>
    <p:extLst>
      <p:ext uri="{BB962C8B-B14F-4D97-AF65-F5344CB8AC3E}">
        <p14:creationId xmlns:p14="http://schemas.microsoft.com/office/powerpoint/2010/main" val="46674591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Waitlist + Audits + Pass/Fail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93840"/>
            <a:ext cx="8229600" cy="4525963"/>
          </a:xfrm>
        </p:spPr>
        <p:txBody>
          <a:bodyPr>
            <a:noAutofit/>
          </a:bodyPr>
          <a:lstStyle/>
          <a:p>
            <a:r>
              <a:rPr lang="en-US" sz="2400" dirty="0"/>
              <a:t>Waitlist</a:t>
            </a:r>
          </a:p>
          <a:p>
            <a:pPr marL="0" indent="0">
              <a:buNone/>
            </a:pPr>
            <a:r>
              <a:rPr lang="en-US" sz="2400" dirty="0"/>
              <a:t>	we’ll let everyone in as long as there is space in room</a:t>
            </a:r>
          </a:p>
          <a:p>
            <a:pPr marL="0" indent="0">
              <a:buNone/>
            </a:pPr>
            <a:r>
              <a:rPr lang="en-US" sz="2400" dirty="0"/>
              <a:t>	wait to see how many students drop</a:t>
            </a:r>
          </a:p>
          <a:p>
            <a:pPr marL="0" indent="0">
              <a:buNone/>
            </a:pPr>
            <a:r>
              <a:rPr lang="en-US" sz="2400" dirty="0"/>
              <a:t>	keep attending </a:t>
            </a:r>
            <a:r>
              <a:rPr lang="en-US" sz="2400" dirty="0" smtClean="0"/>
              <a:t>lectures and doing </a:t>
            </a:r>
            <a:r>
              <a:rPr lang="en-US" sz="2400" dirty="0"/>
              <a:t>HW</a:t>
            </a:r>
          </a:p>
          <a:p>
            <a:pPr marL="0" indent="0">
              <a:buNone/>
            </a:pPr>
            <a:endParaRPr lang="en-US" sz="2400" dirty="0"/>
          </a:p>
          <a:p>
            <a:r>
              <a:rPr lang="en-US" sz="2400" dirty="0" smtClean="0"/>
              <a:t>Audits and Pass</a:t>
            </a:r>
            <a:r>
              <a:rPr lang="en-US" sz="2400" dirty="0"/>
              <a:t>/Fail</a:t>
            </a:r>
          </a:p>
          <a:p>
            <a:pPr marL="457130" lvl="1" indent="0">
              <a:buNone/>
            </a:pPr>
            <a:r>
              <a:rPr lang="en-US" sz="2400" dirty="0"/>
              <a:t>	NOT allowed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8D0CB8-6FBF-4962-B578-A320F47C1A78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551895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rgbClr val="C00000"/>
                </a:solidFill>
              </a:rPr>
              <a:t>Handwritten digit recognition (discrete </a:t>
            </a:r>
            <a:r>
              <a:rPr lang="en-US" b="1" dirty="0" smtClean="0">
                <a:solidFill>
                  <a:srgbClr val="C00000"/>
                </a:solidFill>
              </a:rPr>
              <a:t>features)</a:t>
            </a:r>
            <a:endParaRPr lang="en-US" b="1" dirty="0">
              <a:solidFill>
                <a:srgbClr val="C000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8D0CB8-6FBF-4962-B578-A320F47C1A78}" type="slidenum">
              <a:rPr lang="en-US" smtClean="0"/>
              <a:pPr/>
              <a:t>70</a:t>
            </a:fld>
            <a:endParaRPr lang="en-US"/>
          </a:p>
        </p:txBody>
      </p:sp>
      <p:sp>
        <p:nvSpPr>
          <p:cNvPr id="13" name="Content Placeholder 2"/>
          <p:cNvSpPr txBox="1">
            <a:spLocks/>
          </p:cNvSpPr>
          <p:nvPr/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Arial" pitchFamily="34" charset="0"/>
              <a:buNone/>
            </a:pPr>
            <a:r>
              <a:rPr lang="en-US" sz="2400" b="1" dirty="0" smtClean="0">
                <a:solidFill>
                  <a:srgbClr val="C00000"/>
                </a:solidFill>
              </a:rPr>
              <a:t>Training Data: </a:t>
            </a:r>
          </a:p>
          <a:p>
            <a:endParaRPr lang="en-US" sz="2400" dirty="0" smtClean="0"/>
          </a:p>
          <a:p>
            <a:endParaRPr lang="en-US" sz="2400" dirty="0" smtClean="0"/>
          </a:p>
          <a:p>
            <a:endParaRPr lang="en-US" sz="2400" dirty="0" smtClean="0"/>
          </a:p>
          <a:p>
            <a:endParaRPr lang="en-US" sz="2400" dirty="0" smtClean="0"/>
          </a:p>
          <a:p>
            <a:pPr>
              <a:buFont typeface="Arial" pitchFamily="34" charset="0"/>
              <a:buNone/>
            </a:pPr>
            <a:r>
              <a:rPr lang="en-US" sz="2400" b="1" dirty="0" smtClean="0">
                <a:solidFill>
                  <a:srgbClr val="C00000"/>
                </a:solidFill>
              </a:rPr>
              <a:t>How many parameters?</a:t>
            </a:r>
            <a:endParaRPr lang="en-US" sz="2400" b="1" dirty="0">
              <a:solidFill>
                <a:srgbClr val="C00000"/>
              </a:solidFill>
            </a:endParaRPr>
          </a:p>
        </p:txBody>
      </p:sp>
      <p:sp>
        <p:nvSpPr>
          <p:cNvPr id="22" name="Text Box 7"/>
          <p:cNvSpPr txBox="1">
            <a:spLocks noChangeArrowheads="1"/>
          </p:cNvSpPr>
          <p:nvPr/>
        </p:nvSpPr>
        <p:spPr bwMode="auto">
          <a:xfrm>
            <a:off x="533400" y="4267200"/>
            <a:ext cx="8382000" cy="1938992"/>
          </a:xfrm>
          <a:prstGeom prst="rect">
            <a:avLst/>
          </a:prstGeom>
          <a:ln>
            <a:noFill/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dirty="0" smtClean="0"/>
              <a:t>Class probability P</a:t>
            </a:r>
            <a:r>
              <a:rPr lang="en-US" sz="2400" dirty="0" smtClean="0"/>
              <a:t>(Y = y</a:t>
            </a:r>
            <a:r>
              <a:rPr lang="en-US" sz="2400" dirty="0" smtClean="0"/>
              <a:t>) =</a:t>
            </a:r>
            <a:r>
              <a:rPr lang="en-US" sz="2400" dirty="0" err="1" smtClean="0"/>
              <a:t>p</a:t>
            </a:r>
            <a:r>
              <a:rPr lang="en-US" sz="2400" baseline="-25000" dirty="0" err="1" smtClean="0"/>
              <a:t>y</a:t>
            </a:r>
            <a:r>
              <a:rPr lang="en-US" sz="2400" dirty="0" smtClean="0"/>
              <a:t> </a:t>
            </a:r>
            <a:r>
              <a:rPr lang="en-US" sz="2400" dirty="0" smtClean="0"/>
              <a:t>for all y		</a:t>
            </a:r>
          </a:p>
          <a:p>
            <a:pPr>
              <a:spcBef>
                <a:spcPct val="50000"/>
              </a:spcBef>
            </a:pPr>
            <a:r>
              <a:rPr lang="en-US" sz="2400" dirty="0" smtClean="0"/>
              <a:t>Class conditional distribution of features (using </a:t>
            </a:r>
            <a:r>
              <a:rPr lang="en-US" sz="2400" dirty="0" smtClean="0"/>
              <a:t>Naïve </a:t>
            </a:r>
            <a:r>
              <a:rPr lang="en-US" sz="2400" dirty="0" smtClean="0"/>
              <a:t>Bayes assumption) </a:t>
            </a:r>
          </a:p>
          <a:p>
            <a:pPr>
              <a:spcBef>
                <a:spcPct val="50000"/>
              </a:spcBef>
            </a:pPr>
            <a:r>
              <a:rPr lang="en-US" sz="2400" dirty="0" smtClean="0"/>
              <a:t>P</a:t>
            </a:r>
            <a:r>
              <a:rPr lang="en-US" sz="2400" dirty="0" smtClean="0"/>
              <a:t>(X</a:t>
            </a:r>
            <a:r>
              <a:rPr lang="en-US" sz="2400" baseline="-25000" dirty="0" smtClean="0"/>
              <a:t>i</a:t>
            </a:r>
            <a:r>
              <a:rPr lang="en-US" sz="2400" dirty="0" smtClean="0"/>
              <a:t> = </a:t>
            </a:r>
            <a:r>
              <a:rPr lang="en-US" sz="2400" dirty="0" err="1" smtClean="0"/>
              <a:t>x</a:t>
            </a:r>
            <a:r>
              <a:rPr lang="en-US" sz="2400" baseline="-25000" dirty="0" err="1" smtClean="0"/>
              <a:t>i</a:t>
            </a:r>
            <a:r>
              <a:rPr lang="en-US" sz="2400" dirty="0" err="1" smtClean="0"/>
              <a:t>|Y</a:t>
            </a:r>
            <a:r>
              <a:rPr lang="en-US" sz="2400" dirty="0" smtClean="0"/>
              <a:t> = y) </a:t>
            </a:r>
            <a:r>
              <a:rPr lang="en-US" sz="2400" dirty="0" smtClean="0"/>
              <a:t>– one probability value for </a:t>
            </a:r>
            <a:r>
              <a:rPr lang="en-US" sz="2400" dirty="0" smtClean="0"/>
              <a:t>each</a:t>
            </a:r>
            <a:r>
              <a:rPr lang="en-US" sz="2400" dirty="0" smtClean="0"/>
              <a:t> y, </a:t>
            </a:r>
            <a:r>
              <a:rPr lang="en-US" sz="2400" dirty="0" smtClean="0"/>
              <a:t>pixel </a:t>
            </a:r>
            <a:r>
              <a:rPr lang="en-US" sz="2400" dirty="0" err="1" smtClean="0"/>
              <a:t>i</a:t>
            </a:r>
            <a:r>
              <a:rPr lang="en-US" sz="2400" dirty="0" smtClean="0"/>
              <a:t>	</a:t>
            </a:r>
            <a:endParaRPr lang="en-US" sz="2400" dirty="0"/>
          </a:p>
        </p:txBody>
      </p:sp>
      <p:sp>
        <p:nvSpPr>
          <p:cNvPr id="25" name="Rectangle 24"/>
          <p:cNvSpPr/>
          <p:nvPr/>
        </p:nvSpPr>
        <p:spPr>
          <a:xfrm>
            <a:off x="5334000" y="4267200"/>
            <a:ext cx="189827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 dirty="0" smtClean="0">
                <a:solidFill>
                  <a:srgbClr val="FF0000"/>
                </a:solidFill>
              </a:rPr>
              <a:t>K-1 if K labels</a:t>
            </a:r>
            <a:endParaRPr lang="en-US" sz="2400" b="1" dirty="0" smtClean="0"/>
          </a:p>
        </p:txBody>
      </p:sp>
      <p:sp>
        <p:nvSpPr>
          <p:cNvPr id="26" name="Rectangle 25"/>
          <p:cNvSpPr/>
          <p:nvPr/>
        </p:nvSpPr>
        <p:spPr>
          <a:xfrm>
            <a:off x="7555467" y="5710535"/>
            <a:ext cx="51814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 dirty="0" err="1" smtClean="0">
                <a:solidFill>
                  <a:srgbClr val="FF0000"/>
                </a:solidFill>
              </a:rPr>
              <a:t>K</a:t>
            </a:r>
            <a:r>
              <a:rPr lang="en-US" sz="2400" b="1" dirty="0" err="1" smtClean="0">
                <a:solidFill>
                  <a:srgbClr val="FF0000"/>
                </a:solidFill>
              </a:rPr>
              <a:t>d</a:t>
            </a:r>
            <a:r>
              <a:rPr lang="en-US" sz="2400" b="1" baseline="30000" dirty="0" smtClean="0">
                <a:solidFill>
                  <a:srgbClr val="FF0000"/>
                </a:solidFill>
              </a:rPr>
              <a:t> </a:t>
            </a:r>
            <a:endParaRPr lang="en-US" sz="2400" b="1" dirty="0" smtClean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759031" y="3352800"/>
            <a:ext cx="3406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1</a:t>
            </a:r>
            <a:endParaRPr lang="en-US" sz="2400" dirty="0"/>
          </a:p>
        </p:txBody>
      </p:sp>
      <p:sp>
        <p:nvSpPr>
          <p:cNvPr id="29" name="TextBox 28"/>
          <p:cNvSpPr txBox="1"/>
          <p:nvPr/>
        </p:nvSpPr>
        <p:spPr>
          <a:xfrm>
            <a:off x="5902031" y="3329916"/>
            <a:ext cx="3406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2</a:t>
            </a:r>
            <a:endParaRPr lang="en-US" sz="2400" dirty="0"/>
          </a:p>
        </p:txBody>
      </p:sp>
      <p:sp>
        <p:nvSpPr>
          <p:cNvPr id="7" name="TextBox 6"/>
          <p:cNvSpPr txBox="1"/>
          <p:nvPr/>
        </p:nvSpPr>
        <p:spPr>
          <a:xfrm>
            <a:off x="6400800" y="1771472"/>
            <a:ext cx="2971800" cy="1200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… n </a:t>
            </a:r>
            <a:r>
              <a:rPr lang="en-US" sz="2400" dirty="0" smtClean="0"/>
              <a:t>black-white (1/0)</a:t>
            </a:r>
          </a:p>
          <a:p>
            <a:r>
              <a:rPr lang="en-US" sz="2400" dirty="0"/>
              <a:t> </a:t>
            </a:r>
            <a:r>
              <a:rPr lang="en-US" sz="2400" dirty="0" smtClean="0"/>
              <a:t>   </a:t>
            </a:r>
            <a:r>
              <a:rPr lang="en-US" sz="2400" dirty="0" smtClean="0"/>
              <a:t>images with  </a:t>
            </a:r>
          </a:p>
          <a:p>
            <a:r>
              <a:rPr lang="en-US" sz="2400" dirty="0"/>
              <a:t> </a:t>
            </a:r>
            <a:r>
              <a:rPr lang="en-US" sz="2400" dirty="0" smtClean="0"/>
              <a:t>   </a:t>
            </a:r>
            <a:r>
              <a:rPr lang="en-US" sz="2400" dirty="0" smtClean="0"/>
              <a:t>d pixels</a:t>
            </a:r>
            <a:endParaRPr lang="en-US" sz="2400" dirty="0"/>
          </a:p>
        </p:txBody>
      </p:sp>
      <p:sp>
        <p:nvSpPr>
          <p:cNvPr id="30" name="TextBox 29"/>
          <p:cNvSpPr txBox="1"/>
          <p:nvPr/>
        </p:nvSpPr>
        <p:spPr>
          <a:xfrm>
            <a:off x="6781800" y="3348335"/>
            <a:ext cx="142193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… n labels</a:t>
            </a:r>
            <a:endParaRPr lang="en-US" sz="2400" dirty="0"/>
          </a:p>
        </p:txBody>
      </p:sp>
      <p:sp>
        <p:nvSpPr>
          <p:cNvPr id="31" name="TextBox 30"/>
          <p:cNvSpPr txBox="1"/>
          <p:nvPr/>
        </p:nvSpPr>
        <p:spPr>
          <a:xfrm>
            <a:off x="2533946" y="2167926"/>
            <a:ext cx="34441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X</a:t>
            </a:r>
            <a:endParaRPr lang="en-US" sz="2400" dirty="0"/>
          </a:p>
        </p:txBody>
      </p:sp>
      <p:sp>
        <p:nvSpPr>
          <p:cNvPr id="32" name="TextBox 31"/>
          <p:cNvSpPr txBox="1"/>
          <p:nvPr/>
        </p:nvSpPr>
        <p:spPr>
          <a:xfrm>
            <a:off x="2576392" y="3352800"/>
            <a:ext cx="3385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Y</a:t>
            </a:r>
          </a:p>
        </p:txBody>
      </p:sp>
      <p:pic>
        <p:nvPicPr>
          <p:cNvPr id="9" name="Picture 8" descr="latex-image-1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4946" y="1824906"/>
            <a:ext cx="1123654" cy="1243322"/>
          </a:xfrm>
          <a:prstGeom prst="rect">
            <a:avLst/>
          </a:prstGeom>
        </p:spPr>
      </p:pic>
      <p:sp>
        <p:nvSpPr>
          <p:cNvPr id="5" name="Oval Callout 4"/>
          <p:cNvSpPr/>
          <p:nvPr/>
        </p:nvSpPr>
        <p:spPr>
          <a:xfrm>
            <a:off x="7315200" y="4038600"/>
            <a:ext cx="1676400" cy="762000"/>
          </a:xfrm>
          <a:prstGeom prst="wedgeEllipseCallout">
            <a:avLst>
              <a:gd name="adj1" fmla="val -9048"/>
              <a:gd name="adj2" fmla="val 66204"/>
            </a:avLst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solidFill>
                  <a:srgbClr val="A60000"/>
                </a:solidFill>
                <a:latin typeface="Comic Sans MS"/>
                <a:cs typeface="Comic Sans MS"/>
              </a:rPr>
              <a:t>May not hold</a:t>
            </a:r>
            <a:endParaRPr lang="en-US" b="1" dirty="0">
              <a:solidFill>
                <a:srgbClr val="A60000"/>
              </a:solidFill>
              <a:latin typeface="Comic Sans MS"/>
              <a:cs typeface="Comic Sans MS"/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2667000" y="6243935"/>
            <a:ext cx="454613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 dirty="0" smtClean="0">
                <a:solidFill>
                  <a:srgbClr val="FF0000"/>
                </a:solidFill>
              </a:rPr>
              <a:t>Linear instead of Exponential in d!</a:t>
            </a:r>
            <a:endParaRPr lang="en-US" sz="2400" b="1" dirty="0" smtClean="0"/>
          </a:p>
        </p:txBody>
      </p:sp>
      <p:pic>
        <p:nvPicPr>
          <p:cNvPr id="19" name="Picture 18"/>
          <p:cNvPicPr>
            <a:picLocks noChangeAspect="1"/>
          </p:cNvPicPr>
          <p:nvPr/>
        </p:nvPicPr>
        <p:blipFill rotWithShape="1">
          <a:blip r:embed="rId3">
            <a:biLevel thresh="50000"/>
          </a:blip>
          <a:srcRect l="21780" t="25670" r="69508" b="67729"/>
          <a:stretch/>
        </p:blipFill>
        <p:spPr>
          <a:xfrm>
            <a:off x="5410200" y="2005812"/>
            <a:ext cx="914400" cy="889788"/>
          </a:xfrm>
          <a:prstGeom prst="rect">
            <a:avLst/>
          </a:prstGeom>
          <a:ln>
            <a:solidFill>
              <a:srgbClr val="000000"/>
            </a:solidFill>
          </a:ln>
        </p:spPr>
      </p:pic>
      <p:pic>
        <p:nvPicPr>
          <p:cNvPr id="20" name="Picture 19"/>
          <p:cNvPicPr>
            <a:picLocks noChangeAspect="1"/>
          </p:cNvPicPr>
          <p:nvPr/>
        </p:nvPicPr>
        <p:blipFill rotWithShape="1">
          <a:blip r:embed="rId3">
            <a:biLevel thresh="50000"/>
          </a:blip>
          <a:srcRect l="22093" t="16289" r="69195" b="77110"/>
          <a:stretch/>
        </p:blipFill>
        <p:spPr>
          <a:xfrm>
            <a:off x="4419600" y="1985706"/>
            <a:ext cx="935062" cy="909894"/>
          </a:xfrm>
          <a:prstGeom prst="rect">
            <a:avLst/>
          </a:prstGeom>
          <a:ln>
            <a:solidFill>
              <a:srgbClr val="000000"/>
            </a:solidFill>
          </a:ln>
        </p:spPr>
      </p:pic>
    </p:spTree>
    <p:extLst>
      <p:ext uri="{BB962C8B-B14F-4D97-AF65-F5344CB8AC3E}">
        <p14:creationId xmlns:p14="http://schemas.microsoft.com/office/powerpoint/2010/main" val="72965805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5" grpId="0" animBg="1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C00000"/>
                </a:solidFill>
              </a:rPr>
              <a:t>Naïve Bayes </a:t>
            </a:r>
            <a:r>
              <a:rPr lang="en-US" b="1" dirty="0" smtClean="0">
                <a:solidFill>
                  <a:srgbClr val="C00000"/>
                </a:solidFill>
              </a:rPr>
              <a:t>Classifier</a:t>
            </a:r>
            <a:endParaRPr lang="en-US" b="1" dirty="0">
              <a:solidFill>
                <a:srgbClr val="C000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8D0CB8-6FBF-4962-B578-A320F47C1A78}" type="slidenum">
              <a:rPr lang="en-US" smtClean="0"/>
              <a:pPr/>
              <a:t>71</a:t>
            </a:fld>
            <a:endParaRPr lang="en-US"/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>
          <a:xfrm>
            <a:off x="457200" y="1447800"/>
            <a:ext cx="8229600" cy="5257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Bayes Classifier</a:t>
            </a:r>
            <a:r>
              <a:rPr kumimoji="0" lang="en-US" sz="28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with additional “n</a:t>
            </a: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aïve” assumption</a:t>
            </a: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:</a:t>
            </a: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–"/>
              <a:tabLst/>
              <a:defRPr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Features are independent given class:</a:t>
            </a: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–"/>
              <a:tabLst/>
              <a:defRPr/>
            </a:pPr>
            <a:endParaRPr kumimoji="0" lang="en-US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–"/>
              <a:tabLst/>
              <a:defRPr/>
            </a:pPr>
            <a:endParaRPr kumimoji="0" lang="en-US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–"/>
              <a:tabLst/>
              <a:defRPr/>
            </a:pPr>
            <a:endParaRPr kumimoji="0" lang="en-US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–"/>
              <a:tabLst/>
              <a:defRPr/>
            </a:pPr>
            <a:endParaRPr lang="en-US" sz="2800" dirty="0"/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–"/>
              <a:tabLst/>
              <a:defRPr/>
            </a:pPr>
            <a:endParaRPr kumimoji="0" lang="en-US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lang="en-US" sz="2800" dirty="0"/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2800" dirty="0" smtClean="0"/>
              <a:t>Requires fewer training data</a:t>
            </a: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, even though assumption may be violated in practice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9" name="Picture 8" descr="txp_fig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 cstate="print"/>
          <a:stretch>
            <a:fillRect/>
          </a:stretch>
        </p:blipFill>
        <p:spPr bwMode="auto">
          <a:xfrm>
            <a:off x="2438400" y="2590800"/>
            <a:ext cx="4369553" cy="899084"/>
          </a:xfrm>
          <a:prstGeom prst="rect">
            <a:avLst/>
          </a:prstGeom>
          <a:noFill/>
          <a:ln/>
          <a:effectLst/>
        </p:spPr>
      </p:pic>
      <p:pic>
        <p:nvPicPr>
          <p:cNvPr id="8" name="Picture 7" descr="txp_fig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5" cstate="print"/>
          <a:stretch>
            <a:fillRect/>
          </a:stretch>
        </p:blipFill>
        <p:spPr bwMode="auto">
          <a:xfrm>
            <a:off x="1524000" y="3973489"/>
            <a:ext cx="5947354" cy="1360511"/>
          </a:xfrm>
          <a:prstGeom prst="rect">
            <a:avLst/>
          </a:prstGeom>
          <a:noFill/>
          <a:ln/>
          <a:effectLst/>
        </p:spPr>
      </p:pic>
    </p:spTree>
    <p:extLst>
      <p:ext uri="{BB962C8B-B14F-4D97-AF65-F5344CB8AC3E}">
        <p14:creationId xmlns:p14="http://schemas.microsoft.com/office/powerpoint/2010/main" val="312983984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5908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How to learn parameters from data?</a:t>
            </a:r>
            <a:br>
              <a:rPr lang="en-US" dirty="0" smtClean="0"/>
            </a:br>
            <a:r>
              <a:rPr lang="en-US" dirty="0" smtClean="0"/>
              <a:t>MLE, MAP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8D0CB8-6FBF-4962-B578-A320F47C1A78}" type="slidenum">
              <a:rPr lang="en-US" smtClean="0"/>
              <a:pPr/>
              <a:t>72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237627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Learning parameters in distributions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8D0CB8-6FBF-4962-B578-A320F47C1A78}" type="slidenum">
              <a:rPr lang="en-US" smtClean="0"/>
              <a:pPr/>
              <a:t>73</a:t>
            </a:fld>
            <a:endParaRPr lang="en-US"/>
          </a:p>
        </p:txBody>
      </p:sp>
      <p:grpSp>
        <p:nvGrpSpPr>
          <p:cNvPr id="10" name="Group 9"/>
          <p:cNvGrpSpPr/>
          <p:nvPr/>
        </p:nvGrpSpPr>
        <p:grpSpPr>
          <a:xfrm>
            <a:off x="1219203" y="1600200"/>
            <a:ext cx="5448865" cy="360024"/>
            <a:chOff x="951935" y="1600200"/>
            <a:chExt cx="5966500" cy="381000"/>
          </a:xfrm>
        </p:grpSpPr>
        <p:pic>
          <p:nvPicPr>
            <p:cNvPr id="5" name="Picture 4" descr="txp_fig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4" cstate="print"/>
            <a:stretch>
              <a:fillRect/>
            </a:stretch>
          </p:blipFill>
          <p:spPr bwMode="auto">
            <a:xfrm>
              <a:off x="951935" y="1600200"/>
              <a:ext cx="1781059" cy="381000"/>
            </a:xfrm>
            <a:prstGeom prst="rect">
              <a:avLst/>
            </a:prstGeom>
            <a:noFill/>
            <a:ln/>
            <a:effectLst/>
          </p:spPr>
        </p:pic>
        <p:sp>
          <p:nvSpPr>
            <p:cNvPr id="6" name="Oval 314"/>
            <p:cNvSpPr>
              <a:spLocks noChangeArrowheads="1"/>
            </p:cNvSpPr>
            <p:nvPr/>
          </p:nvSpPr>
          <p:spPr bwMode="auto">
            <a:xfrm>
              <a:off x="2286000" y="1607074"/>
              <a:ext cx="304800" cy="334022"/>
            </a:xfrm>
            <a:prstGeom prst="ellipse">
              <a:avLst/>
            </a:prstGeom>
            <a:solidFill>
              <a:srgbClr val="FF0000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pic>
          <p:nvPicPr>
            <p:cNvPr id="7" name="Picture 6" descr="txp_fig"/>
            <p:cNvPicPr>
              <a:picLocks noChangeAspect="1"/>
            </p:cNvPicPr>
            <p:nvPr>
              <p:custDataLst>
                <p:tags r:id="rId2"/>
              </p:custDataLst>
            </p:nvPr>
          </p:nvPicPr>
          <p:blipFill>
            <a:blip r:embed="rId4" cstate="print"/>
            <a:stretch>
              <a:fillRect/>
            </a:stretch>
          </p:blipFill>
          <p:spPr bwMode="auto">
            <a:xfrm>
              <a:off x="5181600" y="1609660"/>
              <a:ext cx="1736835" cy="371540"/>
            </a:xfrm>
            <a:prstGeom prst="rect">
              <a:avLst/>
            </a:prstGeom>
            <a:noFill/>
            <a:ln/>
            <a:effectLst/>
          </p:spPr>
        </p:pic>
        <p:sp>
          <p:nvSpPr>
            <p:cNvPr id="8" name="Oval 319"/>
            <p:cNvSpPr>
              <a:spLocks noChangeArrowheads="1"/>
            </p:cNvSpPr>
            <p:nvPr/>
          </p:nvSpPr>
          <p:spPr bwMode="auto">
            <a:xfrm>
              <a:off x="6477000" y="1617385"/>
              <a:ext cx="304799" cy="337079"/>
            </a:xfrm>
            <a:prstGeom prst="ellipse">
              <a:avLst/>
            </a:prstGeom>
            <a:solidFill>
              <a:srgbClr val="339966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9" name="TextBox 8"/>
          <p:cNvSpPr txBox="1"/>
          <p:nvPr/>
        </p:nvSpPr>
        <p:spPr>
          <a:xfrm>
            <a:off x="2819401" y="1480708"/>
            <a:ext cx="658579" cy="523220"/>
          </a:xfrm>
          <a:prstGeom prst="rect">
            <a:avLst/>
          </a:prstGeom>
          <a:noFill/>
        </p:spPr>
        <p:txBody>
          <a:bodyPr wrap="none" lIns="91425" tIns="45713" rIns="91425" bIns="45713" rtlCol="0">
            <a:spAutoFit/>
          </a:bodyPr>
          <a:lstStyle/>
          <a:p>
            <a:r>
              <a:rPr lang="en-US" sz="2800" dirty="0">
                <a:latin typeface="Symbol" pitchFamily="48" charset="2"/>
                <a:sym typeface="Symbol" pitchFamily="48" charset="2"/>
              </a:rPr>
              <a:t>= </a:t>
            </a:r>
            <a:r>
              <a:rPr lang="en-US" sz="2800" dirty="0"/>
              <a:t> 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6705601" y="1474536"/>
            <a:ext cx="1197188" cy="523220"/>
          </a:xfrm>
          <a:prstGeom prst="rect">
            <a:avLst/>
          </a:prstGeom>
          <a:noFill/>
        </p:spPr>
        <p:txBody>
          <a:bodyPr wrap="none" lIns="91425" tIns="45713" rIns="91425" bIns="45713" rtlCol="0">
            <a:spAutoFit/>
          </a:bodyPr>
          <a:lstStyle/>
          <a:p>
            <a:r>
              <a:rPr lang="en-US" sz="2800" dirty="0">
                <a:latin typeface="Symbol" pitchFamily="48" charset="2"/>
                <a:sym typeface="Symbol" pitchFamily="48" charset="2"/>
              </a:rPr>
              <a:t>= 1 - </a:t>
            </a:r>
            <a:r>
              <a:rPr lang="en-US" sz="2800" dirty="0"/>
              <a:t> </a:t>
            </a:r>
          </a:p>
        </p:txBody>
      </p:sp>
      <p:grpSp>
        <p:nvGrpSpPr>
          <p:cNvPr id="12" name="Group 11"/>
          <p:cNvGrpSpPr/>
          <p:nvPr/>
        </p:nvGrpSpPr>
        <p:grpSpPr>
          <a:xfrm>
            <a:off x="1728950" y="3817136"/>
            <a:ext cx="6043450" cy="1288264"/>
            <a:chOff x="2033750" y="3759703"/>
            <a:chExt cx="6043450" cy="1288264"/>
          </a:xfrm>
        </p:grpSpPr>
        <p:pic>
          <p:nvPicPr>
            <p:cNvPr id="13" name="Picture 2"/>
            <p:cNvPicPr>
              <a:picLocks noChangeAspect="1" noChangeArrowheads="1"/>
            </p:cNvPicPr>
            <p:nvPr/>
          </p:nvPicPr>
          <p:blipFill>
            <a:blip r:embed="rId5" cstate="print"/>
            <a:srcRect t="16327" b="15673"/>
            <a:stretch>
              <a:fillRect/>
            </a:stretch>
          </p:blipFill>
          <p:spPr bwMode="auto">
            <a:xfrm>
              <a:off x="2033750" y="3759703"/>
              <a:ext cx="2447925" cy="12694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4" name="Picture 2"/>
            <p:cNvPicPr>
              <a:picLocks noChangeAspect="1" noChangeArrowheads="1"/>
            </p:cNvPicPr>
            <p:nvPr/>
          </p:nvPicPr>
          <p:blipFill>
            <a:blip r:embed="rId5" cstate="print"/>
            <a:srcRect t="16327" b="15673"/>
            <a:stretch>
              <a:fillRect/>
            </a:stretch>
          </p:blipFill>
          <p:spPr bwMode="auto">
            <a:xfrm>
              <a:off x="5629275" y="3759703"/>
              <a:ext cx="2447925" cy="12694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" name="Picture 2"/>
            <p:cNvPicPr>
              <a:picLocks noChangeAspect="1" noChangeArrowheads="1"/>
            </p:cNvPicPr>
            <p:nvPr/>
          </p:nvPicPr>
          <p:blipFill>
            <a:blip r:embed="rId5" cstate="print"/>
            <a:srcRect t="16327" r="50428" b="15673"/>
            <a:stretch>
              <a:fillRect/>
            </a:stretch>
          </p:blipFill>
          <p:spPr bwMode="auto">
            <a:xfrm>
              <a:off x="4451130" y="3778470"/>
              <a:ext cx="1213464" cy="12694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6" name="TextBox 15"/>
          <p:cNvSpPr txBox="1"/>
          <p:nvPr/>
        </p:nvSpPr>
        <p:spPr>
          <a:xfrm>
            <a:off x="457200" y="2362203"/>
            <a:ext cx="8452554" cy="4154983"/>
          </a:xfrm>
          <a:prstGeom prst="rect">
            <a:avLst/>
          </a:prstGeom>
          <a:noFill/>
        </p:spPr>
        <p:txBody>
          <a:bodyPr wrap="none" lIns="91425" tIns="45713" rIns="91425" bIns="45713" rtlCol="0">
            <a:spAutoFit/>
          </a:bodyPr>
          <a:lstStyle/>
          <a:p>
            <a:r>
              <a:rPr lang="en-US" sz="2400" dirty="0"/>
              <a:t>Learning </a:t>
            </a:r>
            <a:r>
              <a:rPr lang="en-US" sz="2400" dirty="0" err="1"/>
              <a:t>θ</a:t>
            </a:r>
            <a:r>
              <a:rPr lang="en-US" sz="2400" dirty="0"/>
              <a:t> is equivalent to learning probability of head in coin flip. </a:t>
            </a:r>
          </a:p>
          <a:p>
            <a:endParaRPr lang="en-US" sz="2400" dirty="0"/>
          </a:p>
          <a:p>
            <a:r>
              <a:rPr lang="en-US" sz="2400" dirty="0"/>
              <a:t>How do you learn that?</a:t>
            </a:r>
          </a:p>
          <a:p>
            <a:endParaRPr lang="en-US" sz="2400" dirty="0"/>
          </a:p>
          <a:p>
            <a:endParaRPr lang="en-US" sz="2400" dirty="0"/>
          </a:p>
          <a:p>
            <a:r>
              <a:rPr lang="en-US" sz="2400" dirty="0"/>
              <a:t>Data = </a:t>
            </a:r>
          </a:p>
          <a:p>
            <a:endParaRPr lang="en-US" sz="2400" dirty="0"/>
          </a:p>
          <a:p>
            <a:endParaRPr lang="en-US" sz="2400" dirty="0"/>
          </a:p>
          <a:p>
            <a:r>
              <a:rPr lang="en-US" sz="2400" dirty="0"/>
              <a:t>Answer: 3/5</a:t>
            </a:r>
          </a:p>
          <a:p>
            <a:endParaRPr lang="en-US" sz="2400" dirty="0"/>
          </a:p>
          <a:p>
            <a:r>
              <a:rPr lang="en-US" sz="2400" dirty="0"/>
              <a:t>Why??</a:t>
            </a:r>
          </a:p>
        </p:txBody>
      </p:sp>
    </p:spTree>
    <p:extLst>
      <p:ext uri="{BB962C8B-B14F-4D97-AF65-F5344CB8AC3E}">
        <p14:creationId xmlns:p14="http://schemas.microsoft.com/office/powerpoint/2010/main" val="180943650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Bernoulli distribution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8D0CB8-6FBF-4962-B578-A320F47C1A78}" type="slidenum">
              <a:rPr lang="en-US" smtClean="0"/>
              <a:pPr/>
              <a:t>74</a:t>
            </a:fld>
            <a:endParaRPr lang="en-US"/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>
          <a:xfrm>
            <a:off x="457200" y="1447800"/>
            <a:ext cx="8382000" cy="5029200"/>
          </a:xfrm>
          <a:prstGeom prst="rect">
            <a:avLst/>
          </a:prstGeom>
        </p:spPr>
        <p:txBody>
          <a:bodyPr vert="horz" lIns="91425" tIns="45713" rIns="91425" bIns="45713" rtlCol="0">
            <a:normAutofit fontScale="85000" lnSpcReduction="10000"/>
          </a:bodyPr>
          <a:lstStyle/>
          <a:p>
            <a:pPr marL="342848" indent="-342848">
              <a:spcBef>
                <a:spcPct val="20000"/>
              </a:spcBef>
              <a:buFont typeface="Arial" pitchFamily="34" charset="0"/>
              <a:buChar char="•"/>
              <a:defRPr/>
            </a:pPr>
            <a:endParaRPr lang="en-US" sz="3200" dirty="0"/>
          </a:p>
          <a:p>
            <a:pPr marL="342848" indent="-342848">
              <a:spcBef>
                <a:spcPct val="20000"/>
              </a:spcBef>
              <a:defRPr/>
            </a:pPr>
            <a:r>
              <a:rPr lang="en-US" sz="3200" dirty="0"/>
              <a:t>     Data, D =</a:t>
            </a:r>
          </a:p>
          <a:p>
            <a:pPr marL="342848" indent="-342848">
              <a:spcBef>
                <a:spcPct val="20000"/>
              </a:spcBef>
              <a:buFont typeface="Arial" pitchFamily="34" charset="0"/>
              <a:buChar char="•"/>
              <a:defRPr/>
            </a:pPr>
            <a:endParaRPr lang="en-US" sz="3200" dirty="0"/>
          </a:p>
          <a:p>
            <a:pPr marL="342848" indent="-342848">
              <a:spcBef>
                <a:spcPct val="20000"/>
              </a:spcBef>
              <a:buFont typeface="Arial" pitchFamily="34" charset="0"/>
              <a:buChar char="•"/>
              <a:defRPr/>
            </a:pPr>
            <a:endParaRPr lang="en-US" sz="3200" dirty="0"/>
          </a:p>
          <a:p>
            <a:pPr marL="342848" indent="-342848">
              <a:spcBef>
                <a:spcPct val="20000"/>
              </a:spcBef>
              <a:buFont typeface="Arial" pitchFamily="34" charset="0"/>
              <a:buChar char="•"/>
            </a:pPr>
            <a:r>
              <a:rPr lang="en-US" sz="3200" dirty="0"/>
              <a:t>P(Heads) = </a:t>
            </a:r>
            <a:r>
              <a:rPr lang="en-US" sz="3200" dirty="0">
                <a:latin typeface="Symbol" pitchFamily="48" charset="2"/>
                <a:sym typeface="Symbol" pitchFamily="48" charset="2"/>
              </a:rPr>
              <a:t></a:t>
            </a:r>
            <a:r>
              <a:rPr lang="en-US" sz="3200" dirty="0"/>
              <a:t>,  P(Tails) = 1-</a:t>
            </a:r>
            <a:r>
              <a:rPr lang="en-US" sz="3200" dirty="0">
                <a:latin typeface="Symbol" pitchFamily="48" charset="2"/>
                <a:sym typeface="Symbol" pitchFamily="48" charset="2"/>
              </a:rPr>
              <a:t></a:t>
            </a:r>
          </a:p>
          <a:p>
            <a:pPr marL="342848" indent="-342848">
              <a:spcBef>
                <a:spcPct val="20000"/>
              </a:spcBef>
              <a:buFont typeface="Arial" pitchFamily="34" charset="0"/>
              <a:buChar char="•"/>
              <a:defRPr/>
            </a:pPr>
            <a:endParaRPr lang="en-US" sz="1400" dirty="0"/>
          </a:p>
          <a:p>
            <a:pPr marL="342848" indent="-342848"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en-US" sz="3200" dirty="0"/>
              <a:t>Flips are </a:t>
            </a:r>
            <a:r>
              <a:rPr lang="en-US" sz="3200" b="1" dirty="0" err="1">
                <a:solidFill>
                  <a:srgbClr val="C00000"/>
                </a:solidFill>
              </a:rPr>
              <a:t>i.i.d</a:t>
            </a:r>
            <a:r>
              <a:rPr lang="en-US" sz="3200" b="1" dirty="0">
                <a:solidFill>
                  <a:srgbClr val="C00000"/>
                </a:solidFill>
              </a:rPr>
              <a:t>.</a:t>
            </a:r>
            <a:r>
              <a:rPr lang="en-US" sz="3200" dirty="0"/>
              <a:t>:</a:t>
            </a:r>
          </a:p>
          <a:p>
            <a:pPr marL="742836" lvl="1" indent="-285707">
              <a:spcBef>
                <a:spcPct val="20000"/>
              </a:spcBef>
              <a:buFont typeface="Arial" pitchFamily="34" charset="0"/>
              <a:buChar char="–"/>
              <a:defRPr/>
            </a:pPr>
            <a:r>
              <a:rPr lang="en-US" sz="2800" b="1" dirty="0">
                <a:solidFill>
                  <a:srgbClr val="C00000"/>
                </a:solidFill>
              </a:rPr>
              <a:t>Independent</a:t>
            </a:r>
            <a:r>
              <a:rPr lang="en-US" sz="2800" dirty="0"/>
              <a:t> events</a:t>
            </a:r>
          </a:p>
          <a:p>
            <a:pPr marL="742836" lvl="1" indent="-285707">
              <a:spcBef>
                <a:spcPct val="20000"/>
              </a:spcBef>
              <a:buFont typeface="Arial" pitchFamily="34" charset="0"/>
              <a:buChar char="–"/>
              <a:defRPr/>
            </a:pPr>
            <a:r>
              <a:rPr lang="en-US" sz="2800" b="1" dirty="0">
                <a:solidFill>
                  <a:srgbClr val="C00000"/>
                </a:solidFill>
              </a:rPr>
              <a:t>Identically distributed </a:t>
            </a:r>
            <a:r>
              <a:rPr lang="en-US" sz="2800" dirty="0"/>
              <a:t>according to Bernoulli distribution</a:t>
            </a:r>
          </a:p>
          <a:p>
            <a:pPr marL="342848" indent="-342848">
              <a:lnSpc>
                <a:spcPct val="110000"/>
              </a:lnSpc>
              <a:spcBef>
                <a:spcPct val="20000"/>
              </a:spcBef>
            </a:pPr>
            <a:endParaRPr lang="en-US" sz="3200" dirty="0"/>
          </a:p>
          <a:p>
            <a:pPr marL="342848" indent="-342848">
              <a:lnSpc>
                <a:spcPct val="110000"/>
              </a:lnSpc>
              <a:spcBef>
                <a:spcPct val="20000"/>
              </a:spcBef>
            </a:pPr>
            <a:r>
              <a:rPr lang="en-US" sz="3200" u="sng" dirty="0"/>
              <a:t>Choose </a:t>
            </a:r>
            <a:r>
              <a:rPr lang="en-US" sz="3200" u="sng" dirty="0">
                <a:sym typeface="Symbol" pitchFamily="48" charset="2"/>
              </a:rPr>
              <a:t></a:t>
            </a:r>
            <a:r>
              <a:rPr lang="en-US" sz="3200" u="sng" dirty="0"/>
              <a:t> that maximizes the probability of observed data</a:t>
            </a: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/>
          <a:srcRect t="16327" b="15673"/>
          <a:stretch>
            <a:fillRect/>
          </a:stretch>
        </p:blipFill>
        <p:spPr bwMode="auto">
          <a:xfrm>
            <a:off x="2490953" y="1454939"/>
            <a:ext cx="2447925" cy="12694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print"/>
          <a:srcRect t="16327" b="15673"/>
          <a:stretch>
            <a:fillRect/>
          </a:stretch>
        </p:blipFill>
        <p:spPr bwMode="auto">
          <a:xfrm>
            <a:off x="6086478" y="1454939"/>
            <a:ext cx="2447925" cy="12694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 cstate="print"/>
          <a:srcRect t="16327" r="50428" b="15673"/>
          <a:stretch>
            <a:fillRect/>
          </a:stretch>
        </p:blipFill>
        <p:spPr bwMode="auto">
          <a:xfrm>
            <a:off x="4908330" y="1473706"/>
            <a:ext cx="1213464" cy="12694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54921512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274638"/>
            <a:ext cx="84582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Maximum Likelihood </a:t>
            </a:r>
            <a:r>
              <a:rPr lang="en-US" dirty="0" smtClean="0"/>
              <a:t>Estimation (MLE)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600203"/>
            <a:ext cx="8534400" cy="4525963"/>
          </a:xfrm>
        </p:spPr>
        <p:txBody>
          <a:bodyPr/>
          <a:lstStyle/>
          <a:p>
            <a:pPr>
              <a:buNone/>
            </a:pPr>
            <a:r>
              <a:rPr lang="en-US" sz="2800" dirty="0"/>
              <a:t>Choose </a:t>
            </a:r>
            <a:r>
              <a:rPr lang="en-US" sz="2800" dirty="0">
                <a:sym typeface="Symbol" pitchFamily="48" charset="2"/>
              </a:rPr>
              <a:t></a:t>
            </a:r>
            <a:r>
              <a:rPr lang="en-US" sz="2800" dirty="0"/>
              <a:t> that maximizes the probability of observed data</a:t>
            </a:r>
          </a:p>
          <a:p>
            <a:pPr>
              <a:buNone/>
            </a:pPr>
            <a:endParaRPr lang="en-US" sz="2800" dirty="0"/>
          </a:p>
          <a:p>
            <a:pPr>
              <a:buNone/>
            </a:pPr>
            <a:endParaRPr lang="en-US" sz="2800" dirty="0"/>
          </a:p>
          <a:p>
            <a:pPr>
              <a:buNone/>
            </a:pPr>
            <a:endParaRPr lang="en-US" sz="2800" dirty="0"/>
          </a:p>
          <a:p>
            <a:pPr>
              <a:buNone/>
            </a:pPr>
            <a:endParaRPr lang="en-US" sz="2800" dirty="0"/>
          </a:p>
          <a:p>
            <a:pPr>
              <a:buNone/>
            </a:pPr>
            <a:r>
              <a:rPr lang="en-US" sz="2800" dirty="0"/>
              <a:t>MLE of probability of head:</a:t>
            </a:r>
          </a:p>
          <a:p>
            <a:pPr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8D0CB8-6FBF-4962-B578-A320F47C1A78}" type="slidenum">
              <a:rPr lang="en-US" smtClean="0"/>
              <a:pPr/>
              <a:t>75</a:t>
            </a:fld>
            <a:endParaRPr lang="en-US"/>
          </a:p>
        </p:txBody>
      </p:sp>
      <p:pic>
        <p:nvPicPr>
          <p:cNvPr id="9" name="Picture 8" descr="txp_fig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 cstate="print"/>
          <a:srcRect b="46582"/>
          <a:stretch>
            <a:fillRect/>
          </a:stretch>
        </p:blipFill>
        <p:spPr bwMode="auto">
          <a:xfrm>
            <a:off x="1676400" y="2602783"/>
            <a:ext cx="6013820" cy="750019"/>
          </a:xfrm>
          <a:prstGeom prst="rect">
            <a:avLst/>
          </a:prstGeom>
          <a:noFill/>
          <a:ln/>
          <a:effectLst/>
        </p:spPr>
      </p:pic>
      <p:pic>
        <p:nvPicPr>
          <p:cNvPr id="8" name="Picture 7" descr="txp_fig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897062" y="4868863"/>
            <a:ext cx="3436938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Rectangle 9"/>
          <p:cNvSpPr/>
          <p:nvPr/>
        </p:nvSpPr>
        <p:spPr>
          <a:xfrm>
            <a:off x="5715001" y="4931650"/>
            <a:ext cx="965329" cy="523220"/>
          </a:xfrm>
          <a:prstGeom prst="rect">
            <a:avLst/>
          </a:prstGeom>
        </p:spPr>
        <p:txBody>
          <a:bodyPr wrap="none" lIns="91425" tIns="45713" rIns="91425" bIns="45713">
            <a:spAutoFit/>
          </a:bodyPr>
          <a:lstStyle/>
          <a:p>
            <a:r>
              <a:rPr lang="en-US" sz="2800" b="1" dirty="0">
                <a:solidFill>
                  <a:srgbClr val="FF0000"/>
                </a:solidFill>
              </a:rPr>
              <a:t>= 3/5</a:t>
            </a:r>
            <a:endParaRPr lang="en-US" sz="2800" dirty="0"/>
          </a:p>
        </p:txBody>
      </p:sp>
      <p:sp>
        <p:nvSpPr>
          <p:cNvPr id="11" name="TextBox 10"/>
          <p:cNvSpPr txBox="1"/>
          <p:nvPr/>
        </p:nvSpPr>
        <p:spPr>
          <a:xfrm>
            <a:off x="3521371" y="6000690"/>
            <a:ext cx="3236784" cy="461665"/>
          </a:xfrm>
          <a:prstGeom prst="rect">
            <a:avLst/>
          </a:prstGeom>
          <a:noFill/>
        </p:spPr>
        <p:txBody>
          <a:bodyPr wrap="none" lIns="91425" tIns="45713" rIns="91425" bIns="45713" rtlCol="0">
            <a:spAutoFit/>
          </a:bodyPr>
          <a:lstStyle/>
          <a:p>
            <a:r>
              <a:rPr lang="en-US" sz="2400" dirty="0">
                <a:solidFill>
                  <a:srgbClr val="FF0000"/>
                </a:solidFill>
                <a:latin typeface="Comic Sans MS" pitchFamily="66" charset="0"/>
              </a:rPr>
              <a:t>“Frequency of heads”</a:t>
            </a:r>
          </a:p>
        </p:txBody>
      </p:sp>
    </p:spTree>
    <p:extLst>
      <p:ext uri="{BB962C8B-B14F-4D97-AF65-F5344CB8AC3E}">
        <p14:creationId xmlns:p14="http://schemas.microsoft.com/office/powerpoint/2010/main" val="80446612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Multinomial </a:t>
            </a:r>
            <a:r>
              <a:rPr lang="en-US" dirty="0" smtClean="0"/>
              <a:t>distribution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8D0CB8-6FBF-4962-B578-A320F47C1A78}" type="slidenum">
              <a:rPr lang="en-US" smtClean="0"/>
              <a:pPr/>
              <a:t>76</a:t>
            </a:fld>
            <a:endParaRPr lang="en-US"/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>
          <a:xfrm>
            <a:off x="457200" y="1447800"/>
            <a:ext cx="8382000" cy="5029200"/>
          </a:xfrm>
          <a:prstGeom prst="rect">
            <a:avLst/>
          </a:prstGeom>
        </p:spPr>
        <p:txBody>
          <a:bodyPr vert="horz" lIns="91425" tIns="45713" rIns="91425" bIns="45713" rtlCol="0">
            <a:normAutofit fontScale="85000" lnSpcReduction="20000"/>
          </a:bodyPr>
          <a:lstStyle/>
          <a:p>
            <a:pPr marL="342848" indent="-342848">
              <a:spcBef>
                <a:spcPct val="20000"/>
              </a:spcBef>
              <a:buFont typeface="Arial" pitchFamily="34" charset="0"/>
              <a:buChar char="•"/>
              <a:defRPr/>
            </a:pPr>
            <a:endParaRPr lang="en-US" sz="3200" dirty="0"/>
          </a:p>
          <a:p>
            <a:pPr marL="342848" indent="-342848">
              <a:spcBef>
                <a:spcPct val="20000"/>
              </a:spcBef>
              <a:defRPr/>
            </a:pPr>
            <a:r>
              <a:rPr lang="en-US" sz="3200" dirty="0"/>
              <a:t>     Data, D </a:t>
            </a:r>
            <a:r>
              <a:rPr lang="en-US" sz="3200" dirty="0" smtClean="0"/>
              <a:t>= rolls of a dice</a:t>
            </a:r>
            <a:endParaRPr lang="en-US" sz="3200" dirty="0"/>
          </a:p>
          <a:p>
            <a:pPr marL="342848" indent="-342848">
              <a:spcBef>
                <a:spcPct val="20000"/>
              </a:spcBef>
              <a:buFont typeface="Arial" pitchFamily="34" charset="0"/>
              <a:buChar char="•"/>
              <a:defRPr/>
            </a:pPr>
            <a:endParaRPr lang="en-US" sz="3200" dirty="0"/>
          </a:p>
          <a:p>
            <a:pPr marL="342848" indent="-342848">
              <a:spcBef>
                <a:spcPct val="20000"/>
              </a:spcBef>
              <a:buFont typeface="Arial" pitchFamily="34" charset="0"/>
              <a:buChar char="•"/>
              <a:defRPr/>
            </a:pPr>
            <a:endParaRPr lang="en-US" sz="3200" dirty="0"/>
          </a:p>
          <a:p>
            <a:pPr marL="342848" indent="-342848">
              <a:spcBef>
                <a:spcPct val="20000"/>
              </a:spcBef>
              <a:buFont typeface="Arial" pitchFamily="34" charset="0"/>
              <a:buChar char="•"/>
            </a:pPr>
            <a:r>
              <a:rPr lang="en-US" sz="3200" dirty="0"/>
              <a:t>P</a:t>
            </a:r>
            <a:r>
              <a:rPr lang="en-US" sz="3200" dirty="0" smtClean="0"/>
              <a:t>(</a:t>
            </a:r>
            <a:r>
              <a:rPr lang="en-US" sz="3200" dirty="0"/>
              <a:t>1</a:t>
            </a:r>
            <a:r>
              <a:rPr lang="en-US" sz="3200" dirty="0" smtClean="0"/>
              <a:t>) = p</a:t>
            </a:r>
            <a:r>
              <a:rPr lang="en-US" sz="3200" baseline="-25000" dirty="0" smtClean="0"/>
              <a:t>1</a:t>
            </a:r>
            <a:r>
              <a:rPr lang="en-US" sz="3200" dirty="0" smtClean="0"/>
              <a:t>,  </a:t>
            </a:r>
            <a:r>
              <a:rPr lang="en-US" sz="3200" dirty="0"/>
              <a:t>P</a:t>
            </a:r>
            <a:r>
              <a:rPr lang="en-US" sz="3200" dirty="0" smtClean="0"/>
              <a:t>(2) </a:t>
            </a:r>
            <a:r>
              <a:rPr lang="en-US" sz="3200" dirty="0"/>
              <a:t>= </a:t>
            </a:r>
            <a:r>
              <a:rPr lang="en-US" sz="3200" dirty="0" smtClean="0"/>
              <a:t>p</a:t>
            </a:r>
            <a:r>
              <a:rPr lang="en-US" sz="3200" baseline="-25000" dirty="0" smtClean="0"/>
              <a:t>2</a:t>
            </a:r>
            <a:r>
              <a:rPr lang="en-US" sz="3200" dirty="0" smtClean="0"/>
              <a:t>, …, P(6) = p</a:t>
            </a:r>
            <a:r>
              <a:rPr lang="en-US" sz="3200" baseline="-25000" dirty="0" smtClean="0"/>
              <a:t>6</a:t>
            </a:r>
            <a:r>
              <a:rPr lang="en-US" sz="3200" dirty="0" smtClean="0"/>
              <a:t>	p</a:t>
            </a:r>
            <a:r>
              <a:rPr lang="en-US" sz="3200" baseline="-25000" dirty="0" smtClean="0"/>
              <a:t>1</a:t>
            </a:r>
            <a:r>
              <a:rPr lang="en-US" sz="3200" dirty="0" smtClean="0"/>
              <a:t>+….+p</a:t>
            </a:r>
            <a:r>
              <a:rPr lang="en-US" sz="3200" baseline="-25000" dirty="0" smtClean="0"/>
              <a:t>6</a:t>
            </a:r>
            <a:r>
              <a:rPr lang="en-US" sz="3200" dirty="0" smtClean="0"/>
              <a:t> = 1</a:t>
            </a:r>
            <a:endParaRPr lang="en-US" sz="3200" baseline="-25000" dirty="0">
              <a:latin typeface="Symbol" pitchFamily="48" charset="2"/>
              <a:sym typeface="Symbol" pitchFamily="48" charset="2"/>
            </a:endParaRPr>
          </a:p>
          <a:p>
            <a:pPr marL="342848" indent="-342848">
              <a:spcBef>
                <a:spcPct val="20000"/>
              </a:spcBef>
              <a:buFont typeface="Arial" pitchFamily="34" charset="0"/>
              <a:buChar char="•"/>
              <a:defRPr/>
            </a:pPr>
            <a:endParaRPr lang="en-US" sz="1400" dirty="0"/>
          </a:p>
          <a:p>
            <a:pPr marL="342848" indent="-342848"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en-US" sz="3200" dirty="0" smtClean="0"/>
              <a:t>Roll</a:t>
            </a:r>
            <a:r>
              <a:rPr lang="en-US" sz="3200" dirty="0" smtClean="0"/>
              <a:t>s </a:t>
            </a:r>
            <a:r>
              <a:rPr lang="en-US" sz="3200" dirty="0"/>
              <a:t>are </a:t>
            </a:r>
            <a:r>
              <a:rPr lang="en-US" sz="3200" b="1" dirty="0" err="1">
                <a:solidFill>
                  <a:srgbClr val="C00000"/>
                </a:solidFill>
              </a:rPr>
              <a:t>i.i.d</a:t>
            </a:r>
            <a:r>
              <a:rPr lang="en-US" sz="3200" b="1" dirty="0">
                <a:solidFill>
                  <a:srgbClr val="C00000"/>
                </a:solidFill>
              </a:rPr>
              <a:t>.</a:t>
            </a:r>
            <a:r>
              <a:rPr lang="en-US" sz="3200" dirty="0"/>
              <a:t>:</a:t>
            </a:r>
          </a:p>
          <a:p>
            <a:pPr marL="742836" lvl="1" indent="-285707">
              <a:spcBef>
                <a:spcPct val="20000"/>
              </a:spcBef>
              <a:buFont typeface="Arial" pitchFamily="34" charset="0"/>
              <a:buChar char="–"/>
              <a:defRPr/>
            </a:pPr>
            <a:r>
              <a:rPr lang="en-US" sz="2800" b="1" dirty="0">
                <a:solidFill>
                  <a:srgbClr val="C00000"/>
                </a:solidFill>
              </a:rPr>
              <a:t>Independent</a:t>
            </a:r>
            <a:r>
              <a:rPr lang="en-US" sz="2800" dirty="0"/>
              <a:t> events</a:t>
            </a:r>
          </a:p>
          <a:p>
            <a:pPr marL="742836" lvl="1" indent="-285707">
              <a:lnSpc>
                <a:spcPct val="120000"/>
              </a:lnSpc>
              <a:spcBef>
                <a:spcPct val="20000"/>
              </a:spcBef>
              <a:buFont typeface="Arial" pitchFamily="34" charset="0"/>
              <a:buChar char="–"/>
              <a:defRPr/>
            </a:pPr>
            <a:r>
              <a:rPr lang="en-US" sz="2800" b="1" dirty="0">
                <a:solidFill>
                  <a:srgbClr val="C00000"/>
                </a:solidFill>
              </a:rPr>
              <a:t>Identically distributed </a:t>
            </a:r>
            <a:r>
              <a:rPr lang="en-US" sz="2800" dirty="0"/>
              <a:t>according to </a:t>
            </a:r>
            <a:r>
              <a:rPr lang="en-US" sz="2800" dirty="0" smtClean="0"/>
              <a:t>Multinomial(</a:t>
            </a:r>
            <a:r>
              <a:rPr lang="en-US" sz="2800" dirty="0">
                <a:sym typeface="Symbol" pitchFamily="48" charset="2"/>
              </a:rPr>
              <a:t></a:t>
            </a:r>
            <a:r>
              <a:rPr lang="en-US" sz="2800" dirty="0" smtClean="0"/>
              <a:t>) distribution where </a:t>
            </a:r>
            <a:endParaRPr lang="en-US" sz="2800" dirty="0"/>
          </a:p>
          <a:p>
            <a:pPr marL="342848" indent="-342848">
              <a:lnSpc>
                <a:spcPct val="110000"/>
              </a:lnSpc>
              <a:spcBef>
                <a:spcPct val="20000"/>
              </a:spcBef>
            </a:pPr>
            <a:endParaRPr lang="en-US" sz="3200" dirty="0"/>
          </a:p>
          <a:p>
            <a:pPr marL="342848" indent="-342848">
              <a:lnSpc>
                <a:spcPct val="110000"/>
              </a:lnSpc>
              <a:spcBef>
                <a:spcPct val="20000"/>
              </a:spcBef>
            </a:pPr>
            <a:r>
              <a:rPr lang="en-US" sz="3200" u="sng" dirty="0"/>
              <a:t>Choose </a:t>
            </a:r>
            <a:r>
              <a:rPr lang="en-US" sz="3200" u="sng" dirty="0">
                <a:sym typeface="Symbol" pitchFamily="48" charset="2"/>
              </a:rPr>
              <a:t></a:t>
            </a:r>
            <a:r>
              <a:rPr lang="en-US" sz="3200" u="sng" dirty="0"/>
              <a:t> that maximizes the probability of observed data</a:t>
            </a:r>
          </a:p>
        </p:txBody>
      </p:sp>
      <p:pic>
        <p:nvPicPr>
          <p:cNvPr id="10" name="Picture 13" descr="Dice"/>
          <p:cNvPicPr>
            <a:picLocks noChangeAspect="1" noChangeArrowheads="1"/>
          </p:cNvPicPr>
          <p:nvPr/>
        </p:nvPicPr>
        <p:blipFill>
          <a:blip r:embed="rId2" cstate="print"/>
          <a:srcRect l="45454" t="18182" b="27273"/>
          <a:stretch>
            <a:fillRect/>
          </a:stretch>
        </p:blipFill>
        <p:spPr bwMode="auto">
          <a:xfrm>
            <a:off x="6781800" y="1524000"/>
            <a:ext cx="1524000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Rectangle 10"/>
          <p:cNvSpPr/>
          <p:nvPr/>
        </p:nvSpPr>
        <p:spPr>
          <a:xfrm rot="19249760">
            <a:off x="6444619" y="2308137"/>
            <a:ext cx="609600" cy="838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5" tIns="45713" rIns="91425" bIns="45713" rtlCol="0" anchor="ctr"/>
          <a:lstStyle/>
          <a:p>
            <a:pPr algn="ctr"/>
            <a:endParaRPr lang="en-US"/>
          </a:p>
        </p:txBody>
      </p:sp>
      <p:sp>
        <p:nvSpPr>
          <p:cNvPr id="3" name="Rectangle 2"/>
          <p:cNvSpPr/>
          <p:nvPr/>
        </p:nvSpPr>
        <p:spPr>
          <a:xfrm>
            <a:off x="3581400" y="4814255"/>
            <a:ext cx="254428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lvl="1" indent="0">
              <a:buNone/>
            </a:pPr>
            <a:r>
              <a:rPr lang="en-US" sz="2400" dirty="0">
                <a:latin typeface="Symbol" pitchFamily="18" charset="2"/>
              </a:rPr>
              <a:t>q = </a:t>
            </a:r>
            <a:r>
              <a:rPr lang="en-US" sz="2400" dirty="0" smtClean="0">
                <a:latin typeface="Symbol" pitchFamily="18" charset="2"/>
              </a:rPr>
              <a:t>{</a:t>
            </a:r>
            <a:r>
              <a:rPr lang="en-US" sz="2400" dirty="0"/>
              <a:t>p</a:t>
            </a:r>
            <a:r>
              <a:rPr lang="en-US" sz="2400" baseline="-25000" dirty="0" smtClean="0">
                <a:latin typeface="Symbol" pitchFamily="18" charset="2"/>
              </a:rPr>
              <a:t>1</a:t>
            </a:r>
            <a:r>
              <a:rPr lang="en-US" sz="2400" dirty="0">
                <a:latin typeface="Symbol" pitchFamily="18" charset="2"/>
              </a:rPr>
              <a:t>, </a:t>
            </a:r>
            <a:r>
              <a:rPr lang="en-US" sz="2400" dirty="0"/>
              <a:t>p</a:t>
            </a:r>
            <a:r>
              <a:rPr lang="en-US" sz="2400" baseline="-25000" dirty="0" smtClean="0">
                <a:latin typeface="Symbol" pitchFamily="18" charset="2"/>
              </a:rPr>
              <a:t>2</a:t>
            </a:r>
            <a:r>
              <a:rPr lang="en-US" sz="2400" dirty="0">
                <a:latin typeface="Symbol" pitchFamily="18" charset="2"/>
              </a:rPr>
              <a:t>, </a:t>
            </a:r>
            <a:r>
              <a:rPr lang="en-US" sz="2400" dirty="0"/>
              <a:t>… , </a:t>
            </a:r>
            <a:r>
              <a:rPr lang="en-US" sz="2400" dirty="0" smtClean="0"/>
              <a:t>p</a:t>
            </a:r>
            <a:r>
              <a:rPr lang="en-US" sz="2400" baseline="-25000" dirty="0" smtClean="0"/>
              <a:t>6</a:t>
            </a:r>
            <a:r>
              <a:rPr lang="en-US" sz="2400" dirty="0" smtClean="0"/>
              <a:t>}</a:t>
            </a:r>
            <a:endParaRPr lang="en-US" sz="2400" dirty="0">
              <a:latin typeface="Symbol" pitchFamily="18" charset="2"/>
            </a:endParaRPr>
          </a:p>
        </p:txBody>
      </p:sp>
    </p:spTree>
    <p:extLst>
      <p:ext uri="{BB962C8B-B14F-4D97-AF65-F5344CB8AC3E}">
        <p14:creationId xmlns:p14="http://schemas.microsoft.com/office/powerpoint/2010/main" val="379708484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600203"/>
            <a:ext cx="8534400" cy="4525963"/>
          </a:xfrm>
        </p:spPr>
        <p:txBody>
          <a:bodyPr/>
          <a:lstStyle/>
          <a:p>
            <a:pPr>
              <a:buNone/>
            </a:pPr>
            <a:r>
              <a:rPr lang="en-US" sz="2800" dirty="0"/>
              <a:t>Choose </a:t>
            </a:r>
            <a:r>
              <a:rPr lang="en-US" sz="2800" dirty="0">
                <a:sym typeface="Symbol" pitchFamily="48" charset="2"/>
              </a:rPr>
              <a:t></a:t>
            </a:r>
            <a:r>
              <a:rPr lang="en-US" sz="2800" dirty="0"/>
              <a:t> that maximizes the probability of observed data</a:t>
            </a:r>
          </a:p>
          <a:p>
            <a:pPr>
              <a:buNone/>
            </a:pPr>
            <a:endParaRPr lang="en-US" sz="2800" dirty="0"/>
          </a:p>
          <a:p>
            <a:pPr>
              <a:buNone/>
            </a:pPr>
            <a:endParaRPr lang="en-US" sz="2800" dirty="0"/>
          </a:p>
          <a:p>
            <a:pPr>
              <a:buNone/>
            </a:pPr>
            <a:endParaRPr lang="en-US" sz="2800" dirty="0"/>
          </a:p>
          <a:p>
            <a:pPr>
              <a:buNone/>
            </a:pPr>
            <a:r>
              <a:rPr lang="en-US" sz="2800" dirty="0"/>
              <a:t>MLE of probability of </a:t>
            </a:r>
            <a:r>
              <a:rPr lang="en-US" sz="2800" dirty="0" smtClean="0"/>
              <a:t>rolls:</a:t>
            </a:r>
            <a:endParaRPr lang="en-US" sz="2800" dirty="0"/>
          </a:p>
          <a:p>
            <a:pPr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8D0CB8-6FBF-4962-B578-A320F47C1A78}" type="slidenum">
              <a:rPr lang="en-US" smtClean="0"/>
              <a:pPr/>
              <a:t>77</a:t>
            </a:fld>
            <a:endParaRPr lang="en-US"/>
          </a:p>
        </p:txBody>
      </p:sp>
      <p:pic>
        <p:nvPicPr>
          <p:cNvPr id="9" name="Picture 8" descr="txp_fig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 cstate="print"/>
          <a:srcRect b="46582"/>
          <a:stretch>
            <a:fillRect/>
          </a:stretch>
        </p:blipFill>
        <p:spPr bwMode="auto">
          <a:xfrm>
            <a:off x="1676400" y="2602783"/>
            <a:ext cx="6013820" cy="750019"/>
          </a:xfrm>
          <a:prstGeom prst="rect">
            <a:avLst/>
          </a:prstGeom>
          <a:noFill/>
          <a:ln/>
          <a:effectLst/>
        </p:spPr>
      </p:pic>
      <p:pic>
        <p:nvPicPr>
          <p:cNvPr id="8" name="Picture 7" descr="txp_fig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 rotWithShape="1">
          <a:blip r:embed="rId5" cstate="print"/>
          <a:srcRect r="52690"/>
          <a:stretch/>
        </p:blipFill>
        <p:spPr bwMode="auto">
          <a:xfrm>
            <a:off x="1066800" y="4259262"/>
            <a:ext cx="1626032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TextBox 10"/>
          <p:cNvSpPr txBox="1"/>
          <p:nvPr/>
        </p:nvSpPr>
        <p:spPr>
          <a:xfrm>
            <a:off x="838200" y="6243949"/>
            <a:ext cx="3131055" cy="461651"/>
          </a:xfrm>
          <a:prstGeom prst="rect">
            <a:avLst/>
          </a:prstGeom>
          <a:noFill/>
        </p:spPr>
        <p:txBody>
          <a:bodyPr wrap="none" lIns="91425" tIns="45713" rIns="91425" bIns="45713" rtlCol="0">
            <a:spAutoFit/>
          </a:bodyPr>
          <a:lstStyle/>
          <a:p>
            <a:r>
              <a:rPr lang="en-US" sz="2400" dirty="0">
                <a:solidFill>
                  <a:srgbClr val="FF0000"/>
                </a:solidFill>
                <a:latin typeface="Comic Sans MS" pitchFamily="66" charset="0"/>
              </a:rPr>
              <a:t>“Frequency of </a:t>
            </a:r>
            <a:r>
              <a:rPr lang="en-US" sz="2400" dirty="0" smtClean="0">
                <a:solidFill>
                  <a:srgbClr val="FF0000"/>
                </a:solidFill>
                <a:latin typeface="Comic Sans MS" pitchFamily="66" charset="0"/>
              </a:rPr>
              <a:t>roll y”</a:t>
            </a:r>
            <a:endParaRPr lang="en-US" sz="2400" dirty="0">
              <a:solidFill>
                <a:srgbClr val="FF0000"/>
              </a:solidFill>
              <a:latin typeface="Comic Sans MS" pitchFamily="66" charset="0"/>
            </a:endParaRPr>
          </a:p>
        </p:txBody>
      </p:sp>
      <p:pic>
        <p:nvPicPr>
          <p:cNvPr id="5" name="Picture 4" descr="latex-image-1.pdf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000" y="5181600"/>
            <a:ext cx="3441700" cy="1041400"/>
          </a:xfrm>
          <a:prstGeom prst="rect">
            <a:avLst/>
          </a:prstGeom>
        </p:spPr>
      </p:pic>
      <p:pic>
        <p:nvPicPr>
          <p:cNvPr id="6" name="Picture 5" descr="latex-image-1.pdf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1800" y="4335462"/>
            <a:ext cx="3911600" cy="4572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5029200" y="5029200"/>
            <a:ext cx="256993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Rolls that turn up y</a:t>
            </a:r>
            <a:endParaRPr lang="en-US" sz="2400" dirty="0"/>
          </a:p>
        </p:txBody>
      </p:sp>
      <p:sp>
        <p:nvSpPr>
          <p:cNvPr id="12" name="TextBox 11"/>
          <p:cNvSpPr txBox="1"/>
          <p:nvPr/>
        </p:nvSpPr>
        <p:spPr>
          <a:xfrm>
            <a:off x="5105400" y="5791200"/>
            <a:ext cx="280572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Total number of rolls</a:t>
            </a:r>
            <a:endParaRPr lang="en-US" sz="2400" dirty="0"/>
          </a:p>
        </p:txBody>
      </p:sp>
      <p:cxnSp>
        <p:nvCxnSpPr>
          <p:cNvPr id="14" name="Straight Arrow Connector 13"/>
          <p:cNvCxnSpPr>
            <a:stCxn id="7" idx="1"/>
          </p:cNvCxnSpPr>
          <p:nvPr/>
        </p:nvCxnSpPr>
        <p:spPr>
          <a:xfrm flipH="1">
            <a:off x="4267200" y="5260033"/>
            <a:ext cx="762000" cy="73967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>
            <a:stCxn id="12" idx="1"/>
          </p:cNvCxnSpPr>
          <p:nvPr/>
        </p:nvCxnSpPr>
        <p:spPr>
          <a:xfrm flipH="1" flipV="1">
            <a:off x="4648200" y="5943600"/>
            <a:ext cx="457200" cy="78433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9" name="Title 1"/>
          <p:cNvSpPr>
            <a:spLocks noGrp="1"/>
          </p:cNvSpPr>
          <p:nvPr>
            <p:ph type="title"/>
          </p:nvPr>
        </p:nvSpPr>
        <p:spPr>
          <a:xfrm>
            <a:off x="304800" y="274638"/>
            <a:ext cx="84582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Maximum Likelihood </a:t>
            </a:r>
            <a:r>
              <a:rPr lang="en-US" dirty="0" smtClean="0"/>
              <a:t>Estimation (MLE)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3947404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895600"/>
            <a:ext cx="8229600" cy="1143000"/>
          </a:xfrm>
        </p:spPr>
        <p:txBody>
          <a:bodyPr/>
          <a:lstStyle/>
          <a:p>
            <a:r>
              <a:rPr lang="en-US" dirty="0" smtClean="0"/>
              <a:t>Back to Naïve Bayes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8D0CB8-6FBF-4962-B578-A320F47C1A78}" type="slidenum">
              <a:rPr lang="en-US" smtClean="0"/>
              <a:pPr/>
              <a:t>78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884920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Naïve Bayes with discrete features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8D0CB8-6FBF-4962-B578-A320F47C1A78}" type="slidenum">
              <a:rPr lang="en-US" smtClean="0"/>
              <a:pPr/>
              <a:t>79</a:t>
            </a:fld>
            <a:endParaRPr lang="en-US"/>
          </a:p>
        </p:txBody>
      </p:sp>
      <p:sp>
        <p:nvSpPr>
          <p:cNvPr id="5" name="Slide Number Placeholder 3"/>
          <p:cNvSpPr txBox="1">
            <a:spLocks/>
          </p:cNvSpPr>
          <p:nvPr/>
        </p:nvSpPr>
        <p:spPr>
          <a:xfrm>
            <a:off x="6553200" y="6356353"/>
            <a:ext cx="2133600" cy="365125"/>
          </a:xfrm>
          <a:prstGeom prst="rect">
            <a:avLst/>
          </a:prstGeom>
        </p:spPr>
        <p:txBody>
          <a:bodyPr vert="horz" lIns="91425" tIns="45713" rIns="91425" bIns="45713" rtlCol="0" anchor="ctr"/>
          <a:lstStyle>
            <a:defPPr>
              <a:defRPr lang="en-US"/>
            </a:defPPr>
            <a:lvl1pPr marL="0" algn="r" defTabSz="914259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130" algn="l" defTabSz="91425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259" algn="l" defTabSz="91425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390" algn="l" defTabSz="91425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519" algn="l" defTabSz="91425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649" algn="l" defTabSz="91425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780" algn="l" defTabSz="91425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908" algn="l" defTabSz="91425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039" algn="l" defTabSz="91425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528D0CB8-6FBF-4962-B578-A320F47C1A78}" type="slidenum">
              <a:rPr lang="en-US" smtClean="0"/>
              <a:pPr/>
              <a:t>79</a:t>
            </a:fld>
            <a:endParaRPr lang="en-US"/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Arial" pitchFamily="34" charset="0"/>
              <a:buNone/>
            </a:pPr>
            <a:r>
              <a:rPr lang="en-US" sz="2400" b="1" dirty="0" smtClean="0">
                <a:solidFill>
                  <a:srgbClr val="C00000"/>
                </a:solidFill>
              </a:rPr>
              <a:t>Training Data:</a:t>
            </a:r>
          </a:p>
          <a:p>
            <a:pPr>
              <a:buFont typeface="Arial" pitchFamily="34" charset="0"/>
              <a:buNone/>
            </a:pPr>
            <a:endParaRPr lang="en-US" sz="2400" b="1" dirty="0">
              <a:solidFill>
                <a:srgbClr val="C00000"/>
              </a:solidFill>
            </a:endParaRPr>
          </a:p>
          <a:p>
            <a:pPr>
              <a:buFont typeface="Arial" pitchFamily="34" charset="0"/>
              <a:buNone/>
            </a:pPr>
            <a:endParaRPr lang="en-US" sz="2400" b="1" dirty="0" smtClean="0">
              <a:solidFill>
                <a:srgbClr val="C00000"/>
              </a:solidFill>
            </a:endParaRPr>
          </a:p>
          <a:p>
            <a:pPr>
              <a:buFont typeface="Arial" pitchFamily="34" charset="0"/>
              <a:buNone/>
            </a:pPr>
            <a:endParaRPr lang="en-US" sz="2400" b="1" dirty="0">
              <a:solidFill>
                <a:srgbClr val="C00000"/>
              </a:solidFill>
            </a:endParaRPr>
          </a:p>
          <a:p>
            <a:pPr>
              <a:buFont typeface="Arial" pitchFamily="34" charset="0"/>
              <a:buNone/>
            </a:pPr>
            <a:endParaRPr lang="en-US" sz="2400" b="1" dirty="0" smtClean="0">
              <a:solidFill>
                <a:srgbClr val="C00000"/>
              </a:solidFill>
            </a:endParaRPr>
          </a:p>
          <a:p>
            <a:pPr>
              <a:buFont typeface="Arial" pitchFamily="34" charset="0"/>
              <a:buNone/>
            </a:pPr>
            <a:endParaRPr lang="en-US" sz="2400" b="1" dirty="0">
              <a:solidFill>
                <a:srgbClr val="C00000"/>
              </a:solidFill>
            </a:endParaRPr>
          </a:p>
          <a:p>
            <a:pPr>
              <a:buFont typeface="Arial" pitchFamily="34" charset="0"/>
              <a:buNone/>
            </a:pPr>
            <a:endParaRPr lang="en-US" sz="2400" b="1" dirty="0">
              <a:solidFill>
                <a:srgbClr val="C00000"/>
              </a:solidFill>
            </a:endParaRPr>
          </a:p>
          <a:p>
            <a:pPr>
              <a:lnSpc>
                <a:spcPct val="150000"/>
              </a:lnSpc>
              <a:buFont typeface="Arial" pitchFamily="34" charset="0"/>
              <a:buNone/>
            </a:pPr>
            <a:r>
              <a:rPr lang="en-US" sz="2400" b="1" dirty="0" smtClean="0">
                <a:solidFill>
                  <a:srgbClr val="C00000"/>
                </a:solidFill>
              </a:rPr>
              <a:t>Discrete Naïve Bayes </a:t>
            </a:r>
            <a:r>
              <a:rPr lang="en-US" sz="2400" b="1" dirty="0" smtClean="0">
                <a:solidFill>
                  <a:srgbClr val="C00000"/>
                </a:solidFill>
              </a:rPr>
              <a:t>model:</a:t>
            </a:r>
          </a:p>
          <a:p>
            <a:endParaRPr lang="en-US" sz="2400" dirty="0" smtClean="0"/>
          </a:p>
          <a:p>
            <a:endParaRPr lang="en-US" sz="2400" dirty="0" smtClean="0"/>
          </a:p>
          <a:p>
            <a:endParaRPr lang="en-US" sz="2400" dirty="0" smtClean="0"/>
          </a:p>
          <a:p>
            <a:endParaRPr lang="en-US" sz="2400" dirty="0" smtClean="0"/>
          </a:p>
          <a:p>
            <a:endParaRPr lang="en-US" sz="1400" dirty="0" smtClean="0"/>
          </a:p>
        </p:txBody>
      </p:sp>
      <p:sp>
        <p:nvSpPr>
          <p:cNvPr id="7" name="Text Box 7"/>
          <p:cNvSpPr txBox="1">
            <a:spLocks noChangeArrowheads="1"/>
          </p:cNvSpPr>
          <p:nvPr/>
        </p:nvSpPr>
        <p:spPr bwMode="auto">
          <a:xfrm>
            <a:off x="457200" y="5304472"/>
            <a:ext cx="8382000" cy="1015663"/>
          </a:xfrm>
          <a:prstGeom prst="rect">
            <a:avLst/>
          </a:prstGeom>
          <a:ln>
            <a:noFill/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dirty="0" smtClean="0"/>
              <a:t>P</a:t>
            </a:r>
            <a:r>
              <a:rPr lang="en-US" sz="2400" dirty="0" smtClean="0"/>
              <a:t>(Y = y</a:t>
            </a:r>
            <a:r>
              <a:rPr lang="en-US" sz="2400" dirty="0" smtClean="0"/>
              <a:t>) = </a:t>
            </a:r>
            <a:r>
              <a:rPr lang="en-US" sz="2400" dirty="0" err="1" smtClean="0"/>
              <a:t>p</a:t>
            </a:r>
            <a:r>
              <a:rPr lang="en-US" sz="2400" baseline="-25000" dirty="0" err="1" smtClean="0"/>
              <a:t>y</a:t>
            </a:r>
            <a:r>
              <a:rPr lang="en-US" sz="2400" dirty="0" smtClean="0"/>
              <a:t> </a:t>
            </a:r>
            <a:r>
              <a:rPr lang="en-US" sz="2400" dirty="0" smtClean="0"/>
              <a:t>for all y in</a:t>
            </a:r>
            <a:r>
              <a:rPr lang="en-US" sz="2400" dirty="0"/>
              <a:t> </a:t>
            </a:r>
            <a:r>
              <a:rPr lang="en-US" sz="2400" dirty="0" smtClean="0"/>
              <a:t>0</a:t>
            </a:r>
            <a:r>
              <a:rPr lang="en-US" sz="2400" dirty="0" smtClean="0"/>
              <a:t>, </a:t>
            </a:r>
            <a:r>
              <a:rPr lang="en-US" sz="2400" dirty="0"/>
              <a:t>1</a:t>
            </a:r>
            <a:r>
              <a:rPr lang="en-US" sz="2400" dirty="0" smtClean="0"/>
              <a:t>, </a:t>
            </a:r>
            <a:r>
              <a:rPr lang="en-US" sz="2400" dirty="0"/>
              <a:t>2</a:t>
            </a:r>
            <a:r>
              <a:rPr lang="en-US" sz="2400" dirty="0" smtClean="0"/>
              <a:t>, </a:t>
            </a:r>
            <a:r>
              <a:rPr lang="en-US" sz="2400" dirty="0" smtClean="0"/>
              <a:t>…, </a:t>
            </a:r>
            <a:r>
              <a:rPr lang="en-US" sz="2400" dirty="0"/>
              <a:t>9</a:t>
            </a:r>
            <a:r>
              <a:rPr lang="en-US" sz="2400" dirty="0" smtClean="0"/>
              <a:t>	</a:t>
            </a:r>
            <a:r>
              <a:rPr lang="en-US" sz="2400" dirty="0"/>
              <a:t> </a:t>
            </a:r>
            <a:r>
              <a:rPr lang="en-US" sz="2400" dirty="0" smtClean="0"/>
              <a:t>           </a:t>
            </a:r>
            <a:r>
              <a:rPr lang="en-US" sz="2400" dirty="0" smtClean="0"/>
              <a:t>p</a:t>
            </a:r>
            <a:r>
              <a:rPr lang="en-US" sz="2400" baseline="-25000" dirty="0" smtClean="0"/>
              <a:t>0</a:t>
            </a:r>
            <a:r>
              <a:rPr lang="en-US" sz="2400" dirty="0" smtClean="0"/>
              <a:t>, p</a:t>
            </a:r>
            <a:r>
              <a:rPr lang="en-US" sz="2400" baseline="-25000" dirty="0" smtClean="0"/>
              <a:t>1</a:t>
            </a:r>
            <a:r>
              <a:rPr lang="en-US" sz="2400" dirty="0" smtClean="0"/>
              <a:t>, </a:t>
            </a:r>
            <a:r>
              <a:rPr lang="en-US" sz="2400" dirty="0" smtClean="0"/>
              <a:t>…, </a:t>
            </a:r>
            <a:r>
              <a:rPr lang="en-US" sz="2400" dirty="0" smtClean="0"/>
              <a:t>p</a:t>
            </a:r>
            <a:r>
              <a:rPr lang="en-US" sz="2400" baseline="-25000" dirty="0" smtClean="0"/>
              <a:t>9</a:t>
            </a:r>
            <a:r>
              <a:rPr lang="en-US" sz="2400" dirty="0" smtClean="0"/>
              <a:t> </a:t>
            </a:r>
            <a:r>
              <a:rPr lang="en-US" sz="2400" dirty="0" smtClean="0"/>
              <a:t>(sum to 1)</a:t>
            </a:r>
          </a:p>
          <a:p>
            <a:pPr>
              <a:spcBef>
                <a:spcPct val="50000"/>
              </a:spcBef>
            </a:pPr>
            <a:r>
              <a:rPr lang="en-US" sz="2400" dirty="0" smtClean="0"/>
              <a:t>P</a:t>
            </a:r>
            <a:r>
              <a:rPr lang="en-US" sz="2400" dirty="0" smtClean="0"/>
              <a:t>(</a:t>
            </a:r>
            <a:r>
              <a:rPr lang="en-US" sz="2400" dirty="0" smtClean="0"/>
              <a:t>X</a:t>
            </a:r>
            <a:r>
              <a:rPr lang="en-US" sz="2400" baseline="-25000" dirty="0" smtClean="0"/>
              <a:t>i</a:t>
            </a:r>
            <a:r>
              <a:rPr lang="en-US" sz="2400" dirty="0" smtClean="0"/>
              <a:t>=</a:t>
            </a:r>
            <a:r>
              <a:rPr lang="en-US" sz="2400" dirty="0" err="1" smtClean="0"/>
              <a:t>x</a:t>
            </a:r>
            <a:r>
              <a:rPr lang="en-US" sz="2400" baseline="-25000" dirty="0" err="1" smtClean="0"/>
              <a:t>i</a:t>
            </a:r>
            <a:r>
              <a:rPr lang="en-US" sz="2400" dirty="0" err="1" smtClean="0"/>
              <a:t>|</a:t>
            </a:r>
            <a:r>
              <a:rPr lang="en-US" sz="2400" dirty="0" err="1" smtClean="0"/>
              <a:t>Y</a:t>
            </a:r>
            <a:r>
              <a:rPr lang="en-US" sz="2400" dirty="0" smtClean="0"/>
              <a:t> = y) </a:t>
            </a:r>
            <a:r>
              <a:rPr lang="en-US" sz="2400" dirty="0" smtClean="0"/>
              <a:t>- </a:t>
            </a:r>
            <a:r>
              <a:rPr lang="en-US" sz="2400" dirty="0" smtClean="0"/>
              <a:t>one </a:t>
            </a:r>
            <a:r>
              <a:rPr lang="en-US" sz="2400" dirty="0"/>
              <a:t>probability value for each y, pixel </a:t>
            </a:r>
            <a:r>
              <a:rPr lang="en-US" sz="2400" dirty="0" err="1"/>
              <a:t>i</a:t>
            </a:r>
            <a:endParaRPr lang="en-US" sz="2400" dirty="0" smtClean="0"/>
          </a:p>
        </p:txBody>
      </p:sp>
      <p:sp>
        <p:nvSpPr>
          <p:cNvPr id="8" name="TextBox 7"/>
          <p:cNvSpPr txBox="1"/>
          <p:nvPr/>
        </p:nvSpPr>
        <p:spPr>
          <a:xfrm>
            <a:off x="3088342" y="4110335"/>
            <a:ext cx="3406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1</a:t>
            </a:r>
            <a:endParaRPr lang="en-US" sz="2400" dirty="0"/>
          </a:p>
        </p:txBody>
      </p:sp>
      <p:sp>
        <p:nvSpPr>
          <p:cNvPr id="9" name="TextBox 8"/>
          <p:cNvSpPr txBox="1"/>
          <p:nvPr/>
        </p:nvSpPr>
        <p:spPr>
          <a:xfrm>
            <a:off x="4876800" y="2743200"/>
            <a:ext cx="2286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… n </a:t>
            </a:r>
            <a:r>
              <a:rPr lang="en-US" sz="2400" b="1" dirty="0" smtClean="0"/>
              <a:t>black-white   </a:t>
            </a:r>
          </a:p>
          <a:p>
            <a:r>
              <a:rPr lang="en-US" sz="2400" dirty="0"/>
              <a:t> </a:t>
            </a:r>
            <a:r>
              <a:rPr lang="en-US" sz="2400" dirty="0" smtClean="0"/>
              <a:t>   </a:t>
            </a:r>
            <a:r>
              <a:rPr lang="en-US" sz="2400" dirty="0" smtClean="0"/>
              <a:t>images</a:t>
            </a:r>
            <a:endParaRPr lang="en-US" sz="2400" dirty="0"/>
          </a:p>
        </p:txBody>
      </p:sp>
      <p:sp>
        <p:nvSpPr>
          <p:cNvPr id="10" name="TextBox 9"/>
          <p:cNvSpPr txBox="1"/>
          <p:nvPr/>
        </p:nvSpPr>
        <p:spPr>
          <a:xfrm>
            <a:off x="4876800" y="4110335"/>
            <a:ext cx="142193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… n labels</a:t>
            </a:r>
            <a:endParaRPr lang="en-US" sz="2400" dirty="0"/>
          </a:p>
        </p:txBody>
      </p:sp>
      <p:sp>
        <p:nvSpPr>
          <p:cNvPr id="11" name="TextBox 10"/>
          <p:cNvSpPr txBox="1"/>
          <p:nvPr/>
        </p:nvSpPr>
        <p:spPr>
          <a:xfrm>
            <a:off x="977063" y="2743200"/>
            <a:ext cx="115653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Input, X</a:t>
            </a:r>
            <a:endParaRPr lang="en-US" sz="2400" dirty="0"/>
          </a:p>
        </p:txBody>
      </p:sp>
      <p:sp>
        <p:nvSpPr>
          <p:cNvPr id="12" name="TextBox 11"/>
          <p:cNvSpPr txBox="1"/>
          <p:nvPr/>
        </p:nvSpPr>
        <p:spPr>
          <a:xfrm>
            <a:off x="990600" y="4110335"/>
            <a:ext cx="114646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Label, Y</a:t>
            </a:r>
            <a:endParaRPr lang="en-US" sz="2400" dirty="0"/>
          </a:p>
        </p:txBody>
      </p:sp>
      <p:sp>
        <p:nvSpPr>
          <p:cNvPr id="13" name="TextBox 12"/>
          <p:cNvSpPr txBox="1"/>
          <p:nvPr/>
        </p:nvSpPr>
        <p:spPr>
          <a:xfrm>
            <a:off x="5867400" y="1270337"/>
            <a:ext cx="32766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Each image represented as a vector of </a:t>
            </a:r>
            <a:r>
              <a:rPr lang="en-US" sz="2000" b="1" dirty="0" smtClean="0"/>
              <a:t>d binary features</a:t>
            </a:r>
            <a:r>
              <a:rPr lang="en-US" sz="2000" b="1" dirty="0"/>
              <a:t> </a:t>
            </a:r>
            <a:r>
              <a:rPr lang="en-US" sz="2000" b="1" dirty="0" smtClean="0"/>
              <a:t>(black 1 or white 0)</a:t>
            </a:r>
            <a:endParaRPr lang="en-US" sz="2000" b="1" dirty="0"/>
          </a:p>
        </p:txBody>
      </p:sp>
      <p:pic>
        <p:nvPicPr>
          <p:cNvPr id="14" name="Picture 13" descr="latex-image-1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43800" y="2590800"/>
            <a:ext cx="1123654" cy="1243322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3851354" y="4110335"/>
            <a:ext cx="3406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2</a:t>
            </a:r>
            <a:endParaRPr lang="en-US" sz="2400" dirty="0"/>
          </a:p>
        </p:txBody>
      </p:sp>
      <p:sp>
        <p:nvSpPr>
          <p:cNvPr id="16" name="TextBox 15"/>
          <p:cNvSpPr txBox="1"/>
          <p:nvPr/>
        </p:nvSpPr>
        <p:spPr>
          <a:xfrm>
            <a:off x="7123185" y="2967335"/>
            <a:ext cx="34441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X</a:t>
            </a:r>
            <a:endParaRPr lang="en-US" sz="2400" dirty="0"/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 rotWithShape="1">
          <a:blip r:embed="rId3">
            <a:biLevel thresh="50000"/>
          </a:blip>
          <a:srcRect l="21780" t="25670" r="69508" b="67729"/>
          <a:stretch/>
        </p:blipFill>
        <p:spPr>
          <a:xfrm>
            <a:off x="3657600" y="2590800"/>
            <a:ext cx="914400" cy="889788"/>
          </a:xfrm>
          <a:prstGeom prst="rect">
            <a:avLst/>
          </a:prstGeom>
          <a:ln>
            <a:solidFill>
              <a:srgbClr val="000000"/>
            </a:solidFill>
          </a:ln>
        </p:spPr>
      </p:pic>
      <p:pic>
        <p:nvPicPr>
          <p:cNvPr id="18" name="Picture 17"/>
          <p:cNvPicPr>
            <a:picLocks noChangeAspect="1"/>
          </p:cNvPicPr>
          <p:nvPr/>
        </p:nvPicPr>
        <p:blipFill rotWithShape="1">
          <a:blip r:embed="rId3">
            <a:biLevel thresh="50000"/>
          </a:blip>
          <a:srcRect l="22093" t="16289" r="69195" b="77110"/>
          <a:stretch/>
        </p:blipFill>
        <p:spPr>
          <a:xfrm>
            <a:off x="2667000" y="2570694"/>
            <a:ext cx="935062" cy="909894"/>
          </a:xfrm>
          <a:prstGeom prst="rect">
            <a:avLst/>
          </a:prstGeom>
          <a:ln>
            <a:solidFill>
              <a:srgbClr val="000000"/>
            </a:solidFill>
          </a:ln>
        </p:spPr>
      </p:pic>
    </p:spTree>
    <p:extLst>
      <p:ext uri="{BB962C8B-B14F-4D97-AF65-F5344CB8AC3E}">
        <p14:creationId xmlns:p14="http://schemas.microsoft.com/office/powerpoint/2010/main" val="51920938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3" grpId="0"/>
      <p:bldP spid="1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About the course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6"/>
            <a:ext cx="8229600" cy="4724399"/>
          </a:xfrm>
          <a:noFill/>
        </p:spPr>
        <p:txBody>
          <a:bodyPr>
            <a:normAutofit/>
          </a:bodyPr>
          <a:lstStyle/>
          <a:p>
            <a:r>
              <a:rPr lang="en-US" sz="2400" dirty="0">
                <a:solidFill>
                  <a:srgbClr val="000000"/>
                </a:solidFill>
              </a:rPr>
              <a:t>Machine Learning </a:t>
            </a:r>
            <a:r>
              <a:rPr lang="en-US" sz="2400" b="1" dirty="0">
                <a:solidFill>
                  <a:srgbClr val="000000"/>
                </a:solidFill>
              </a:rPr>
              <a:t>Algorithms and Principles</a:t>
            </a:r>
          </a:p>
          <a:p>
            <a:pPr lvl="1"/>
            <a:r>
              <a:rPr lang="en-US" sz="2000" dirty="0"/>
              <a:t>Classification: Naïve Bayes, Logistic Regression, Perceptron, Support Vector Machines, k-NN</a:t>
            </a:r>
          </a:p>
          <a:p>
            <a:pPr lvl="1"/>
            <a:r>
              <a:rPr lang="en-US" sz="2000" dirty="0"/>
              <a:t>Regression: Linear regression, Gaussian Process regression, Kernel regression</a:t>
            </a:r>
          </a:p>
          <a:p>
            <a:pPr lvl="1"/>
            <a:r>
              <a:rPr lang="en-US" sz="2000" dirty="0"/>
              <a:t>Kernel density estimation, Hidden Markov Models, Graphical Models, k-means clustering, dimensionality reduction, neural networks, deep belief networks, Boosting, Decision Trees, etc.</a:t>
            </a:r>
          </a:p>
          <a:p>
            <a:pPr lvl="1"/>
            <a:r>
              <a:rPr lang="en-US" sz="2000" dirty="0"/>
              <a:t>Optimization, Theory, Model selection, </a:t>
            </a:r>
            <a:r>
              <a:rPr lang="en-US" sz="2000" dirty="0" err="1"/>
              <a:t>overfitting</a:t>
            </a:r>
            <a:r>
              <a:rPr lang="en-US" sz="2000" dirty="0"/>
              <a:t>, bias-variance tradeoffs …</a:t>
            </a:r>
          </a:p>
          <a:p>
            <a:endParaRPr lang="en-US" sz="2000" dirty="0" smtClean="0"/>
          </a:p>
          <a:p>
            <a:r>
              <a:rPr lang="en-US" sz="2400" dirty="0" smtClean="0"/>
              <a:t>See </a:t>
            </a:r>
            <a:r>
              <a:rPr lang="en-US" sz="2400" b="1" dirty="0" smtClean="0"/>
              <a:t>tentative</a:t>
            </a:r>
            <a:r>
              <a:rPr lang="en-US" sz="2400" dirty="0" smtClean="0"/>
              <a:t> lecture outline on Piazza – MAY CHANGE</a:t>
            </a:r>
            <a:endParaRPr lang="en-US" sz="2400" dirty="0"/>
          </a:p>
          <a:p>
            <a:r>
              <a:rPr lang="en-US" sz="2400" dirty="0"/>
              <a:t>Material: 	Class slides + </a:t>
            </a:r>
            <a:r>
              <a:rPr lang="en-US" sz="2400" dirty="0" smtClean="0"/>
              <a:t>Reading </a:t>
            </a:r>
            <a:r>
              <a:rPr lang="en-US" sz="2400" dirty="0"/>
              <a:t>material 	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8D0CB8-6FBF-4962-B578-A320F47C1A78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409415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rgbClr val="C00000"/>
                </a:solidFill>
              </a:rPr>
              <a:t>Naïve </a:t>
            </a:r>
            <a:r>
              <a:rPr lang="en-US" b="1" dirty="0" err="1" smtClean="0">
                <a:solidFill>
                  <a:srgbClr val="C00000"/>
                </a:solidFill>
              </a:rPr>
              <a:t>Bayes</a:t>
            </a:r>
            <a:r>
              <a:rPr lang="en-US" b="1" dirty="0" smtClean="0">
                <a:solidFill>
                  <a:srgbClr val="C00000"/>
                </a:solidFill>
              </a:rPr>
              <a:t> </a:t>
            </a:r>
            <a:r>
              <a:rPr lang="en-US" b="1" dirty="0" err="1" smtClean="0">
                <a:solidFill>
                  <a:srgbClr val="C00000"/>
                </a:solidFill>
              </a:rPr>
              <a:t>Algo</a:t>
            </a:r>
            <a:r>
              <a:rPr lang="en-US" b="1" dirty="0" smtClean="0">
                <a:solidFill>
                  <a:srgbClr val="C00000"/>
                </a:solidFill>
              </a:rPr>
              <a:t> – Discrete features</a:t>
            </a:r>
            <a:endParaRPr lang="en-US" b="1" dirty="0">
              <a:solidFill>
                <a:srgbClr val="C0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267200"/>
          </a:xfrm>
        </p:spPr>
        <p:txBody>
          <a:bodyPr>
            <a:normAutofit fontScale="92500" lnSpcReduction="20000"/>
          </a:bodyPr>
          <a:lstStyle/>
          <a:p>
            <a:r>
              <a:rPr lang="en-US" sz="2800" dirty="0" smtClean="0"/>
              <a:t>Training Data</a:t>
            </a:r>
          </a:p>
          <a:p>
            <a:pPr>
              <a:lnSpc>
                <a:spcPct val="150000"/>
              </a:lnSpc>
            </a:pPr>
            <a:r>
              <a:rPr lang="en-US" sz="2800" dirty="0" smtClean="0">
                <a:solidFill>
                  <a:srgbClr val="C00000"/>
                </a:solidFill>
              </a:rPr>
              <a:t>Maximum Likelihood Estimates</a:t>
            </a:r>
          </a:p>
          <a:p>
            <a:pPr lvl="1"/>
            <a:r>
              <a:rPr lang="en-US" dirty="0" smtClean="0"/>
              <a:t>For Class </a:t>
            </a:r>
            <a:r>
              <a:rPr lang="en-US" dirty="0" smtClean="0"/>
              <a:t>probability </a:t>
            </a:r>
            <a:endParaRPr lang="en-US" dirty="0" smtClean="0"/>
          </a:p>
          <a:p>
            <a:pPr lvl="1"/>
            <a:endParaRPr lang="en-US" dirty="0" smtClean="0"/>
          </a:p>
          <a:p>
            <a:pPr lvl="1"/>
            <a:r>
              <a:rPr lang="en-US" dirty="0" smtClean="0"/>
              <a:t>For </a:t>
            </a:r>
            <a:r>
              <a:rPr lang="en-US" dirty="0" smtClean="0"/>
              <a:t>class conditional distribution</a:t>
            </a:r>
            <a:endParaRPr lang="en-US" dirty="0" smtClean="0"/>
          </a:p>
          <a:p>
            <a:pPr lvl="1">
              <a:buNone/>
            </a:pPr>
            <a:endParaRPr lang="en-US" dirty="0" smtClean="0"/>
          </a:p>
          <a:p>
            <a:pPr lvl="1">
              <a:buNone/>
            </a:pPr>
            <a:endParaRPr lang="en-US" dirty="0" smtClean="0"/>
          </a:p>
          <a:p>
            <a:pPr lvl="1">
              <a:buNone/>
            </a:pPr>
            <a:endParaRPr lang="en-US" sz="3500" dirty="0" smtClean="0"/>
          </a:p>
          <a:p>
            <a:pPr>
              <a:lnSpc>
                <a:spcPct val="150000"/>
              </a:lnSpc>
            </a:pPr>
            <a:r>
              <a:rPr lang="en-US" sz="2800" dirty="0" smtClean="0"/>
              <a:t>NB Prediction for test data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8D0CB8-6FBF-4962-B578-A320F47C1A78}" type="slidenum">
              <a:rPr lang="en-US" smtClean="0"/>
              <a:pPr/>
              <a:t>80</a:t>
            </a:fld>
            <a:endParaRPr lang="en-US"/>
          </a:p>
        </p:txBody>
      </p:sp>
      <p:pic>
        <p:nvPicPr>
          <p:cNvPr id="22" name="Picture 21" descr="txp_fig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 cstate="print"/>
          <a:stretch>
            <a:fillRect/>
          </a:stretch>
        </p:blipFill>
        <p:spPr bwMode="auto">
          <a:xfrm>
            <a:off x="4180898" y="2743200"/>
            <a:ext cx="3134302" cy="675167"/>
          </a:xfrm>
          <a:prstGeom prst="rect">
            <a:avLst/>
          </a:prstGeom>
          <a:noFill/>
          <a:ln/>
          <a:effectLst/>
        </p:spPr>
      </p:pic>
      <p:pic>
        <p:nvPicPr>
          <p:cNvPr id="19" name="Picture 18" descr="txp_fig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9" cstate="print"/>
          <a:srcRect t="9240" r="33302"/>
          <a:stretch>
            <a:fillRect/>
          </a:stretch>
        </p:blipFill>
        <p:spPr bwMode="auto">
          <a:xfrm>
            <a:off x="2839996" y="1600200"/>
            <a:ext cx="2189204" cy="380999"/>
          </a:xfrm>
          <a:prstGeom prst="rect">
            <a:avLst/>
          </a:prstGeom>
          <a:noFill/>
          <a:ln/>
          <a:effectLst/>
        </p:spPr>
      </p:pic>
      <p:pic>
        <p:nvPicPr>
          <p:cNvPr id="23" name="Picture 22" descr="txp_fig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0" cstate="print"/>
          <a:stretch>
            <a:fillRect/>
          </a:stretch>
        </p:blipFill>
        <p:spPr bwMode="auto">
          <a:xfrm>
            <a:off x="2790884" y="3962400"/>
            <a:ext cx="5010029" cy="761537"/>
          </a:xfrm>
          <a:prstGeom prst="rect">
            <a:avLst/>
          </a:prstGeom>
          <a:noFill/>
          <a:ln/>
          <a:effectLst/>
        </p:spPr>
      </p:pic>
      <p:pic>
        <p:nvPicPr>
          <p:cNvPr id="21" name="Picture 20" descr="txp_fig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1" cstate="print"/>
          <a:stretch>
            <a:fillRect/>
          </a:stretch>
        </p:blipFill>
        <p:spPr bwMode="auto">
          <a:xfrm>
            <a:off x="5781665" y="1633117"/>
            <a:ext cx="2931173" cy="403115"/>
          </a:xfrm>
          <a:prstGeom prst="rect">
            <a:avLst/>
          </a:prstGeom>
          <a:noFill/>
          <a:ln/>
          <a:effectLst/>
        </p:spPr>
      </p:pic>
      <p:pic>
        <p:nvPicPr>
          <p:cNvPr id="25" name="Picture 24" descr="txp_fig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2" cstate="print"/>
          <a:stretch>
            <a:fillRect/>
          </a:stretch>
        </p:blipFill>
        <p:spPr bwMode="auto">
          <a:xfrm>
            <a:off x="4953000" y="5270943"/>
            <a:ext cx="2312166" cy="291657"/>
          </a:xfrm>
          <a:prstGeom prst="rect">
            <a:avLst/>
          </a:prstGeom>
          <a:noFill/>
          <a:ln/>
          <a:effectLst/>
        </p:spPr>
      </p:pic>
      <p:pic>
        <p:nvPicPr>
          <p:cNvPr id="27" name="Picture 26" descr="txp_fig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3" cstate="print"/>
          <a:stretch>
            <a:fillRect/>
          </a:stretch>
        </p:blipFill>
        <p:spPr bwMode="auto">
          <a:xfrm>
            <a:off x="2680382" y="5822555"/>
            <a:ext cx="4196138" cy="824815"/>
          </a:xfrm>
          <a:prstGeom prst="rect">
            <a:avLst/>
          </a:prstGeom>
          <a:noFill/>
          <a:ln/>
          <a:effectLst/>
        </p:spPr>
      </p:pic>
    </p:spTree>
    <p:extLst>
      <p:ext uri="{BB962C8B-B14F-4D97-AF65-F5344CB8AC3E}">
        <p14:creationId xmlns:p14="http://schemas.microsoft.com/office/powerpoint/2010/main" val="179505671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Issues with Naïve Bayes</a:t>
            </a:r>
            <a:endParaRPr lang="en-US" b="1" dirty="0">
              <a:solidFill>
                <a:srgbClr val="C000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8D0CB8-6FBF-4962-B578-A320F47C1A78}" type="slidenum">
              <a:rPr lang="en-US" smtClean="0"/>
              <a:pPr/>
              <a:t>81</a:t>
            </a:fld>
            <a:endParaRPr lang="en-US"/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>
          <a:xfrm>
            <a:off x="480850" y="1828800"/>
            <a:ext cx="8205950" cy="4724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2400" b="1" i="0" u="sng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Issue 1:</a:t>
            </a: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Usually</a:t>
            </a: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, features are not conditionally independent: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en-US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R="0" lvl="0" algn="l" defTabSz="914400" rtl="0" eaLnBrk="1" fontAlgn="auto" latinLnBrk="0" hangingPunct="1"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sz="2400" dirty="0"/>
              <a:t> </a:t>
            </a:r>
            <a:r>
              <a:rPr lang="en-US" sz="2400" dirty="0" smtClean="0"/>
              <a:t>    </a:t>
            </a: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Nonetheless</a:t>
            </a: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, NB is the single most used </a:t>
            </a: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classifier particularly </a:t>
            </a:r>
            <a:r>
              <a:rPr kumimoji="0" lang="en-US" sz="24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</a:t>
            </a:r>
          </a:p>
          <a:p>
            <a:pPr marR="0" lvl="0" algn="l" defTabSz="914400" rtl="0" eaLnBrk="1" fontAlgn="auto" latinLnBrk="0" hangingPunct="1"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sz="2400" dirty="0"/>
              <a:t> </a:t>
            </a:r>
            <a:r>
              <a:rPr lang="en-US" sz="2400" dirty="0" smtClean="0"/>
              <a:t>    </a:t>
            </a: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when data is limited, works</a:t>
            </a:r>
            <a:r>
              <a:rPr kumimoji="0" lang="en-US" sz="24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well</a:t>
            </a:r>
            <a:endParaRPr kumimoji="0" lang="en-US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R="0" lvl="0" algn="l" defTabSz="914400" rtl="0" eaLnBrk="1" fontAlgn="auto" latinLnBrk="0" hangingPunct="1"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en-US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lang="en-US" sz="2400" b="1" u="sng" dirty="0" smtClean="0"/>
              <a:t>Issue 2:</a:t>
            </a:r>
            <a:r>
              <a:rPr lang="en-US" sz="2400" dirty="0" smtClean="0"/>
              <a:t> Typically use MAP estimates instead of MLE since insufficient data may cause MLE to be zero.</a:t>
            </a:r>
            <a:endParaRPr kumimoji="0" lang="en-US" sz="2400" b="1" i="0" u="sng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</a:endParaRPr>
          </a:p>
        </p:txBody>
      </p:sp>
      <p:pic>
        <p:nvPicPr>
          <p:cNvPr id="7" name="Picture 6" descr="txp_fig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 cstate="print"/>
          <a:stretch>
            <a:fillRect/>
          </a:stretch>
        </p:blipFill>
        <p:spPr bwMode="auto">
          <a:xfrm>
            <a:off x="2020670" y="2514600"/>
            <a:ext cx="4225196" cy="648496"/>
          </a:xfrm>
          <a:prstGeom prst="rect">
            <a:avLst/>
          </a:prstGeom>
          <a:noFill/>
          <a:ln/>
          <a:effectLst/>
        </p:spPr>
      </p:pic>
    </p:spTree>
    <p:extLst>
      <p:ext uri="{BB962C8B-B14F-4D97-AF65-F5344CB8AC3E}">
        <p14:creationId xmlns:p14="http://schemas.microsoft.com/office/powerpoint/2010/main" val="105943009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 smtClean="0">
                <a:solidFill>
                  <a:srgbClr val="C00000"/>
                </a:solidFill>
              </a:rPr>
              <a:t>Insufficient data for MLE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8D0CB8-6FBF-4962-B578-A320F47C1A78}" type="slidenum">
              <a:rPr lang="en-US" smtClean="0"/>
              <a:pPr/>
              <a:t>82</a:t>
            </a:fld>
            <a:endParaRPr lang="en-US"/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>
          <a:xfrm>
            <a:off x="457200" y="1752600"/>
            <a:ext cx="8229600" cy="4495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rPr>
              <a:t>What if you never see a training instance where X</a:t>
            </a:r>
            <a:r>
              <a:rPr kumimoji="0" lang="en-US" sz="2400" b="0" i="0" u="none" strike="noStrike" kern="1200" cap="none" spc="0" normalizeH="0" baseline="-2500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rPr>
              <a:t>1</a:t>
            </a: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rPr>
              <a:t>=a </a:t>
            </a: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rPr>
              <a:t>when </a:t>
            </a: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rPr>
              <a:t>Y</a:t>
            </a:r>
            <a:r>
              <a:rPr lang="en-US" sz="2400" noProof="0" dirty="0" smtClean="0"/>
              <a:t>=</a:t>
            </a:r>
            <a:r>
              <a:rPr lang="en-US" sz="2400" dirty="0"/>
              <a:t>b</a:t>
            </a: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rPr>
              <a:t>?</a:t>
            </a:r>
            <a:endParaRPr kumimoji="0" lang="en-US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</a:endParaRP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–"/>
              <a:tabLst/>
              <a:defRPr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rPr>
              <a:t>e.g., </a:t>
            </a:r>
            <a:r>
              <a:rPr lang="en-US" sz="2400" dirty="0"/>
              <a:t>b</a:t>
            </a: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rPr>
              <a:t>=</a:t>
            </a: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rPr>
              <a:t>{</a:t>
            </a:r>
            <a:r>
              <a:rPr kumimoji="0" lang="en-US" sz="2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rPr>
              <a:t>SpamEmail</a:t>
            </a: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rPr>
              <a:t>}, </a:t>
            </a:r>
            <a:r>
              <a:rPr lang="en-US" sz="2400" dirty="0" smtClean="0"/>
              <a:t>a </a:t>
            </a: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rPr>
              <a:t>={‘Earn</a:t>
            </a: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rPr>
              <a:t>’}</a:t>
            </a: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–"/>
              <a:tabLst/>
              <a:defRPr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rPr>
              <a:t>P(X</a:t>
            </a:r>
            <a:r>
              <a:rPr kumimoji="0" lang="en-US" sz="2400" b="0" i="0" u="none" strike="noStrike" kern="1200" cap="none" spc="0" normalizeH="0" baseline="-2500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rPr>
              <a:t>1</a:t>
            </a: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rPr>
              <a:t>= a </a:t>
            </a: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rPr>
              <a:t>| </a:t>
            </a: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rPr>
              <a:t>Y = b) </a:t>
            </a: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rPr>
              <a:t>= 0</a:t>
            </a:r>
          </a:p>
          <a:p>
            <a:pPr marL="342900" marR="0" lvl="0" indent="-342900" algn="l" defTabSz="914400" rtl="0" eaLnBrk="1" fontAlgn="auto" latinLnBrk="0" hangingPunct="1">
              <a:lnSpc>
                <a:spcPct val="17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rPr>
              <a:t>Thus, no matter what the values X</a:t>
            </a:r>
            <a:r>
              <a:rPr kumimoji="0" lang="en-US" sz="2400" b="0" i="0" u="none" strike="noStrike" kern="1200" cap="none" spc="0" normalizeH="0" baseline="-2500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rPr>
              <a:t>2</a:t>
            </a: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rPr>
              <a:t>,…,X</a:t>
            </a:r>
            <a:r>
              <a:rPr lang="en-US" sz="2400" baseline="-25000" dirty="0" err="1" smtClean="0"/>
              <a:t>d</a:t>
            </a: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rPr>
              <a:t> take:</a:t>
            </a:r>
          </a:p>
          <a:p>
            <a:pPr marL="342900" marR="0" lvl="0" indent="-342900" algn="l" defTabSz="914400" rtl="0" eaLnBrk="1" fontAlgn="auto" latinLnBrk="0" hangingPunct="1">
              <a:lnSpc>
                <a:spcPct val="17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</a:endParaRP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–"/>
              <a:tabLst/>
              <a:defRPr/>
            </a:pPr>
            <a:endParaRPr kumimoji="0" lang="en-US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</a:endParaRP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–"/>
              <a:tabLst/>
              <a:defRPr/>
            </a:pPr>
            <a:endParaRPr kumimoji="0" lang="en-US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rPr>
              <a:t>What now???</a:t>
            </a: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–"/>
              <a:tabLst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</a:endParaRPr>
          </a:p>
        </p:txBody>
      </p:sp>
      <p:pic>
        <p:nvPicPr>
          <p:cNvPr id="6" name="Picture 5" descr="txp_fig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 cstate="print"/>
          <a:stretch>
            <a:fillRect/>
          </a:stretch>
        </p:blipFill>
        <p:spPr bwMode="auto">
          <a:xfrm>
            <a:off x="1722808" y="4724400"/>
            <a:ext cx="5668481" cy="658078"/>
          </a:xfrm>
          <a:prstGeom prst="rect">
            <a:avLst/>
          </a:prstGeom>
          <a:solidFill>
            <a:schemeClr val="lt1"/>
          </a:solidFill>
          <a:ln w="25400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</p:spPr>
      </p:pic>
      <p:sp>
        <p:nvSpPr>
          <p:cNvPr id="3" name="TextBox 2"/>
          <p:cNvSpPr txBox="1"/>
          <p:nvPr/>
        </p:nvSpPr>
        <p:spPr>
          <a:xfrm>
            <a:off x="7391400" y="4800600"/>
            <a:ext cx="56352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= 0</a:t>
            </a:r>
            <a:endParaRPr lang="en-US" sz="2400" dirty="0"/>
          </a:p>
        </p:txBody>
      </p:sp>
      <p:pic>
        <p:nvPicPr>
          <p:cNvPr id="8" name="Picture 7" descr="txp_fig"/>
          <p:cNvPicPr>
            <a:picLocks noChangeAspect="1"/>
          </p:cNvPicPr>
          <p:nvPr>
            <p:custDataLst>
              <p:tags r:id="rId2"/>
            </p:custDataLst>
          </p:nvPr>
        </p:nvPicPr>
        <p:blipFill rotWithShape="1">
          <a:blip r:embed="rId7" cstate="print"/>
          <a:srcRect l="45217" t="13255" r="48025" b="64273"/>
          <a:stretch/>
        </p:blipFill>
        <p:spPr bwMode="auto">
          <a:xfrm>
            <a:off x="1761547" y="4738131"/>
            <a:ext cx="283550" cy="185358"/>
          </a:xfrm>
          <a:prstGeom prst="rect">
            <a:avLst/>
          </a:prstGeom>
          <a:noFill/>
          <a:ln/>
          <a:effectLst/>
        </p:spPr>
      </p:pic>
      <p:pic>
        <p:nvPicPr>
          <p:cNvPr id="9" name="Picture 8" descr="txp_fig"/>
          <p:cNvPicPr>
            <a:picLocks noChangeAspect="1"/>
          </p:cNvPicPr>
          <p:nvPr>
            <p:custDataLst>
              <p:tags r:id="rId3"/>
            </p:custDataLst>
          </p:nvPr>
        </p:nvPicPr>
        <p:blipFill rotWithShape="1">
          <a:blip r:embed="rId7" cstate="print"/>
          <a:srcRect l="42863" t="15862" r="48025" b="64273"/>
          <a:stretch/>
        </p:blipFill>
        <p:spPr bwMode="auto">
          <a:xfrm>
            <a:off x="4419600" y="4800600"/>
            <a:ext cx="382352" cy="163853"/>
          </a:xfrm>
          <a:prstGeom prst="rect">
            <a:avLst/>
          </a:prstGeom>
          <a:noFill/>
          <a:ln/>
          <a:effectLst/>
        </p:spPr>
      </p:pic>
      <p:pic>
        <p:nvPicPr>
          <p:cNvPr id="10" name="Picture 9" descr="txp_fig"/>
          <p:cNvPicPr>
            <a:picLocks noChangeAspect="1"/>
          </p:cNvPicPr>
          <p:nvPr>
            <p:custDataLst>
              <p:tags r:id="rId4"/>
            </p:custDataLst>
          </p:nvPr>
        </p:nvPicPr>
        <p:blipFill rotWithShape="1">
          <a:blip r:embed="rId7" cstate="print"/>
          <a:srcRect l="42863" t="15862" r="48025" b="64273"/>
          <a:stretch/>
        </p:blipFill>
        <p:spPr bwMode="auto">
          <a:xfrm>
            <a:off x="6385793" y="4779020"/>
            <a:ext cx="382352" cy="163853"/>
          </a:xfrm>
          <a:prstGeom prst="rect">
            <a:avLst/>
          </a:prstGeom>
          <a:noFill/>
          <a:ln/>
          <a:effectLst/>
        </p:spPr>
      </p:pic>
    </p:spTree>
    <p:extLst>
      <p:ext uri="{BB962C8B-B14F-4D97-AF65-F5344CB8AC3E}">
        <p14:creationId xmlns:p14="http://schemas.microsoft.com/office/powerpoint/2010/main" val="58335668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rgbClr val="C00000"/>
                </a:solidFill>
              </a:rPr>
              <a:t>Naïve </a:t>
            </a:r>
            <a:r>
              <a:rPr lang="en-US" b="1" dirty="0" err="1" smtClean="0">
                <a:solidFill>
                  <a:srgbClr val="C00000"/>
                </a:solidFill>
              </a:rPr>
              <a:t>Bayes</a:t>
            </a:r>
            <a:r>
              <a:rPr lang="en-US" b="1" dirty="0" smtClean="0">
                <a:solidFill>
                  <a:srgbClr val="C00000"/>
                </a:solidFill>
              </a:rPr>
              <a:t> </a:t>
            </a:r>
            <a:r>
              <a:rPr lang="en-US" b="1" dirty="0" err="1" smtClean="0">
                <a:solidFill>
                  <a:srgbClr val="C00000"/>
                </a:solidFill>
              </a:rPr>
              <a:t>Algo</a:t>
            </a:r>
            <a:r>
              <a:rPr lang="en-US" b="1" dirty="0" smtClean="0">
                <a:solidFill>
                  <a:srgbClr val="C00000"/>
                </a:solidFill>
              </a:rPr>
              <a:t> – Discrete features</a:t>
            </a:r>
            <a:endParaRPr lang="en-US" b="1" dirty="0">
              <a:solidFill>
                <a:srgbClr val="C0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029200"/>
          </a:xfrm>
        </p:spPr>
        <p:txBody>
          <a:bodyPr>
            <a:normAutofit fontScale="77500" lnSpcReduction="20000"/>
          </a:bodyPr>
          <a:lstStyle/>
          <a:p>
            <a:r>
              <a:rPr lang="en-US" sz="3100" dirty="0" smtClean="0"/>
              <a:t>Training Data</a:t>
            </a:r>
          </a:p>
          <a:p>
            <a:pPr>
              <a:lnSpc>
                <a:spcPct val="170000"/>
              </a:lnSpc>
            </a:pPr>
            <a:r>
              <a:rPr lang="en-US" sz="3100" dirty="0" smtClean="0">
                <a:solidFill>
                  <a:srgbClr val="C00000"/>
                </a:solidFill>
              </a:rPr>
              <a:t>Maximum A Posteriori Estimates – add m “virtual” examples</a:t>
            </a:r>
          </a:p>
          <a:p>
            <a:pPr lvl="1">
              <a:buNone/>
            </a:pPr>
            <a:r>
              <a:rPr lang="en-US" sz="3100" dirty="0" smtClean="0"/>
              <a:t>Assume priors </a:t>
            </a:r>
          </a:p>
          <a:p>
            <a:pPr lvl="1">
              <a:buNone/>
            </a:pPr>
            <a:endParaRPr lang="en-US" sz="3100" dirty="0" smtClean="0"/>
          </a:p>
          <a:p>
            <a:pPr lvl="1">
              <a:buNone/>
            </a:pPr>
            <a:endParaRPr lang="en-US" sz="3100" dirty="0" smtClean="0"/>
          </a:p>
          <a:p>
            <a:pPr lvl="1">
              <a:lnSpc>
                <a:spcPct val="170000"/>
              </a:lnSpc>
              <a:buNone/>
            </a:pPr>
            <a:r>
              <a:rPr lang="en-US" sz="3100" dirty="0" smtClean="0"/>
              <a:t>MAP Estimate</a:t>
            </a:r>
          </a:p>
          <a:p>
            <a:pPr lvl="1">
              <a:buNone/>
            </a:pPr>
            <a:endParaRPr lang="en-US" sz="3100" dirty="0" smtClean="0"/>
          </a:p>
          <a:p>
            <a:pPr lvl="1">
              <a:buNone/>
            </a:pPr>
            <a:endParaRPr lang="en-US" sz="3100" dirty="0" smtClean="0"/>
          </a:p>
          <a:p>
            <a:pPr lvl="1">
              <a:buNone/>
            </a:pPr>
            <a:endParaRPr lang="en-US" sz="3100" dirty="0" smtClean="0"/>
          </a:p>
          <a:p>
            <a:pPr marL="457200" lvl="1" indent="0">
              <a:buNone/>
            </a:pPr>
            <a:endParaRPr lang="en-US" sz="3100" b="1" dirty="0" smtClean="0">
              <a:solidFill>
                <a:srgbClr val="00B050"/>
              </a:solidFill>
            </a:endParaRPr>
          </a:p>
          <a:p>
            <a:pPr marL="457200" lvl="1" indent="0">
              <a:buNone/>
            </a:pPr>
            <a:r>
              <a:rPr lang="en-US" sz="3100" b="1" dirty="0" smtClean="0">
                <a:solidFill>
                  <a:srgbClr val="00B050"/>
                </a:solidFill>
              </a:rPr>
              <a:t>Now, even if you never observe a class/feature posterior probability never zero.</a:t>
            </a:r>
            <a:endParaRPr lang="en-US" sz="3100" dirty="0" smtClean="0"/>
          </a:p>
          <a:p>
            <a:pPr lvl="1">
              <a:buNone/>
            </a:pPr>
            <a:endParaRPr lang="en-US" sz="220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8D0CB8-6FBF-4962-B578-A320F47C1A78}" type="slidenum">
              <a:rPr lang="en-US" smtClean="0"/>
              <a:pPr/>
              <a:t>83</a:t>
            </a:fld>
            <a:endParaRPr lang="en-US"/>
          </a:p>
        </p:txBody>
      </p:sp>
      <p:pic>
        <p:nvPicPr>
          <p:cNvPr id="27" name="Picture 26" descr="txp_fig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7" cstate="print"/>
          <a:stretch>
            <a:fillRect/>
          </a:stretch>
        </p:blipFill>
        <p:spPr bwMode="auto">
          <a:xfrm>
            <a:off x="971457" y="4191000"/>
            <a:ext cx="7723655" cy="692291"/>
          </a:xfrm>
          <a:prstGeom prst="rect">
            <a:avLst/>
          </a:prstGeom>
          <a:noFill/>
          <a:ln/>
          <a:effectLst/>
        </p:spPr>
      </p:pic>
      <p:pic>
        <p:nvPicPr>
          <p:cNvPr id="12" name="Picture 11" descr="txp_fig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8" cstate="print"/>
          <a:srcRect r="37740"/>
          <a:stretch>
            <a:fillRect/>
          </a:stretch>
        </p:blipFill>
        <p:spPr bwMode="auto">
          <a:xfrm>
            <a:off x="2133600" y="3161496"/>
            <a:ext cx="1295400" cy="648419"/>
          </a:xfrm>
          <a:prstGeom prst="rect">
            <a:avLst/>
          </a:prstGeom>
          <a:noFill/>
          <a:ln/>
          <a:effectLst/>
        </p:spPr>
      </p:pic>
      <p:pic>
        <p:nvPicPr>
          <p:cNvPr id="15" name="Picture 14" descr="txp_fig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9" cstate="print"/>
          <a:srcRect r="34182"/>
          <a:stretch>
            <a:fillRect/>
          </a:stretch>
        </p:blipFill>
        <p:spPr bwMode="auto">
          <a:xfrm>
            <a:off x="4815224" y="3161496"/>
            <a:ext cx="2347576" cy="648504"/>
          </a:xfrm>
          <a:prstGeom prst="rect">
            <a:avLst/>
          </a:prstGeom>
          <a:noFill/>
          <a:ln/>
          <a:effectLst/>
        </p:spPr>
      </p:pic>
      <p:pic>
        <p:nvPicPr>
          <p:cNvPr id="22" name="Picture 21" descr="txp_fig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0" cstate="print"/>
          <a:srcRect t="9240" r="33302"/>
          <a:stretch>
            <a:fillRect/>
          </a:stretch>
        </p:blipFill>
        <p:spPr bwMode="auto">
          <a:xfrm>
            <a:off x="2839996" y="1600200"/>
            <a:ext cx="2189204" cy="380999"/>
          </a:xfrm>
          <a:prstGeom prst="rect">
            <a:avLst/>
          </a:prstGeom>
          <a:noFill/>
          <a:ln/>
          <a:effectLst/>
        </p:spPr>
      </p:pic>
      <p:pic>
        <p:nvPicPr>
          <p:cNvPr id="24" name="Picture 23" descr="txp_fig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1" cstate="print"/>
          <a:stretch>
            <a:fillRect/>
          </a:stretch>
        </p:blipFill>
        <p:spPr bwMode="auto">
          <a:xfrm>
            <a:off x="5781665" y="1633117"/>
            <a:ext cx="2931173" cy="403115"/>
          </a:xfrm>
          <a:prstGeom prst="rect">
            <a:avLst/>
          </a:prstGeom>
          <a:noFill/>
          <a:ln/>
          <a:effectLst/>
        </p:spPr>
      </p:pic>
      <p:sp>
        <p:nvSpPr>
          <p:cNvPr id="11" name="TextBox 10"/>
          <p:cNvSpPr txBox="1"/>
          <p:nvPr/>
        </p:nvSpPr>
        <p:spPr>
          <a:xfrm>
            <a:off x="6574972" y="5007114"/>
            <a:ext cx="213661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rgbClr val="C00000"/>
                </a:solidFill>
              </a:rPr>
              <a:t># virtual examples </a:t>
            </a:r>
          </a:p>
          <a:p>
            <a:r>
              <a:rPr lang="en-US" sz="2000" dirty="0" smtClean="0">
                <a:solidFill>
                  <a:srgbClr val="C00000"/>
                </a:solidFill>
              </a:rPr>
              <a:t>with Y = b</a:t>
            </a:r>
            <a:endParaRPr lang="en-US" sz="2000" dirty="0">
              <a:solidFill>
                <a:srgbClr val="C00000"/>
              </a:solidFill>
            </a:endParaRPr>
          </a:p>
        </p:txBody>
      </p:sp>
      <p:sp>
        <p:nvSpPr>
          <p:cNvPr id="13" name="Left Brace 12"/>
          <p:cNvSpPr/>
          <p:nvPr/>
        </p:nvSpPr>
        <p:spPr>
          <a:xfrm rot="16200000">
            <a:off x="6934199" y="4332515"/>
            <a:ext cx="228601" cy="1295400"/>
          </a:xfrm>
          <a:prstGeom prst="leftBrace">
            <a:avLst/>
          </a:prstGeom>
          <a:ln w="190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366171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3" grpId="0" animBg="1"/>
    </p:bld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Max A Posteriori (MAP) estimation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dirty="0" smtClean="0"/>
              <a:t>Justification for adding virtual examples</a:t>
            </a:r>
          </a:p>
          <a:p>
            <a:r>
              <a:rPr lang="en-US" sz="2400" dirty="0" smtClean="0"/>
              <a:t>Assume a prior distribution for </a:t>
            </a:r>
            <a:r>
              <a:rPr lang="en-US" sz="2400" dirty="0" smtClean="0">
                <a:sym typeface="Symbol" pitchFamily="48" charset="2"/>
              </a:rPr>
              <a:t> (reflects prior belief in what values  is likely to take)</a:t>
            </a:r>
            <a:endParaRPr lang="en-US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8D0CB8-6FBF-4962-B578-A320F47C1A78}" type="slidenum">
              <a:rPr lang="en-US" smtClean="0"/>
              <a:pPr/>
              <a:t>84</a:t>
            </a:fld>
            <a:endParaRPr lang="en-US"/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381000" y="4648200"/>
            <a:ext cx="8534400" cy="5029200"/>
          </a:xfrm>
          <a:prstGeom prst="rect">
            <a:avLst/>
          </a:prstGeom>
        </p:spPr>
        <p:txBody>
          <a:bodyPr vert="horz" lIns="91425" tIns="45713" rIns="91425" bIns="45713" rtlCol="0">
            <a:normAutofit/>
          </a:bodyPr>
          <a:lstStyle>
            <a:lvl1pPr marL="342848" indent="-342848" algn="l" defTabSz="91425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836" indent="-285707" algn="l" defTabSz="914259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824" indent="-228564" algn="l" defTabSz="91425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99954" indent="-228564" algn="l" defTabSz="914259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085" indent="-228564" algn="l" defTabSz="914259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215" indent="-228564" algn="l" defTabSz="91425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344" indent="-228564" algn="l" defTabSz="91425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475" indent="-228564" algn="l" defTabSz="91425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603" indent="-228564" algn="l" defTabSz="91425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2400" dirty="0" smtClean="0"/>
          </a:p>
          <a:p>
            <a:r>
              <a:rPr lang="en-US" sz="2400" dirty="0" smtClean="0"/>
              <a:t>Choose </a:t>
            </a:r>
            <a:r>
              <a:rPr lang="en-US" sz="2400" dirty="0" smtClean="0">
                <a:sym typeface="Symbol" pitchFamily="48" charset="2"/>
              </a:rPr>
              <a:t></a:t>
            </a:r>
            <a:r>
              <a:rPr lang="en-US" sz="2400" dirty="0" smtClean="0"/>
              <a:t> that maximizes a posterior probability</a:t>
            </a:r>
          </a:p>
          <a:p>
            <a:pPr>
              <a:buFont typeface="Arial" pitchFamily="34" charset="0"/>
              <a:buNone/>
            </a:pPr>
            <a:endParaRPr lang="en-US" sz="2400" dirty="0" smtClean="0"/>
          </a:p>
          <a:p>
            <a:pPr>
              <a:buFont typeface="Arial" pitchFamily="34" charset="0"/>
              <a:buNone/>
            </a:pPr>
            <a:endParaRPr lang="en-US" sz="2400" dirty="0" smtClean="0"/>
          </a:p>
          <a:p>
            <a:pPr>
              <a:buFont typeface="Arial" pitchFamily="34" charset="0"/>
              <a:buNone/>
            </a:pPr>
            <a:endParaRPr lang="en-US" sz="2400" dirty="0" smtClean="0"/>
          </a:p>
          <a:p>
            <a:pPr>
              <a:buFont typeface="Arial" pitchFamily="34" charset="0"/>
              <a:buNone/>
            </a:pPr>
            <a:endParaRPr lang="en-US" sz="2400" dirty="0"/>
          </a:p>
        </p:txBody>
      </p:sp>
      <p:pic>
        <p:nvPicPr>
          <p:cNvPr id="8" name="Picture 7" descr="txp_fig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 cstate="print"/>
          <a:stretch>
            <a:fillRect/>
          </a:stretch>
        </p:blipFill>
        <p:spPr bwMode="auto">
          <a:xfrm>
            <a:off x="1714619" y="5678079"/>
            <a:ext cx="4762381" cy="1027521"/>
          </a:xfrm>
          <a:prstGeom prst="rect">
            <a:avLst/>
          </a:prstGeom>
          <a:noFill/>
          <a:ln/>
          <a:effectLst/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59004" y="2895600"/>
            <a:ext cx="6108596" cy="1981200"/>
          </a:xfrm>
          <a:prstGeom prst="rect">
            <a:avLst/>
          </a:prstGeom>
        </p:spPr>
      </p:pic>
      <p:pic>
        <p:nvPicPr>
          <p:cNvPr id="11" name="Picture 10" descr="txp_fig"/>
          <p:cNvPicPr>
            <a:picLocks noChangeAspect="1"/>
          </p:cNvPicPr>
          <p:nvPr>
            <p:custDataLst>
              <p:tags r:id="rId2"/>
            </p:custDataLst>
          </p:nvPr>
        </p:nvPicPr>
        <p:blipFill rotWithShape="1">
          <a:blip r:embed="rId4" cstate="print"/>
          <a:srcRect r="82212" b="52669"/>
          <a:stretch/>
        </p:blipFill>
        <p:spPr bwMode="auto">
          <a:xfrm>
            <a:off x="6526501" y="4572000"/>
            <a:ext cx="581679" cy="333930"/>
          </a:xfrm>
          <a:prstGeom prst="rect">
            <a:avLst/>
          </a:prstGeom>
          <a:noFill/>
          <a:ln/>
          <a:effectLst/>
        </p:spPr>
      </p:pic>
    </p:spTree>
    <p:extLst>
      <p:ext uri="{BB962C8B-B14F-4D97-AF65-F5344CB8AC3E}">
        <p14:creationId xmlns:p14="http://schemas.microsoft.com/office/powerpoint/2010/main" val="398827677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MLE vs. MAP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8D0CB8-6FBF-4962-B578-A320F47C1A78}" type="slidenum">
              <a:rPr lang="en-US" smtClean="0"/>
              <a:pPr/>
              <a:t>85</a:t>
            </a:fld>
            <a:endParaRPr lang="en-US"/>
          </a:p>
        </p:txBody>
      </p:sp>
      <p:pic>
        <p:nvPicPr>
          <p:cNvPr id="16" name="Picture 15" descr="txp_fig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 cstate="print"/>
          <a:stretch>
            <a:fillRect/>
          </a:stretch>
        </p:blipFill>
        <p:spPr bwMode="auto">
          <a:xfrm>
            <a:off x="2486348" y="2575606"/>
            <a:ext cx="3685853" cy="548597"/>
          </a:xfrm>
          <a:prstGeom prst="rect">
            <a:avLst/>
          </a:prstGeom>
          <a:noFill/>
          <a:ln/>
          <a:effectLst/>
        </p:spPr>
      </p:pic>
      <p:pic>
        <p:nvPicPr>
          <p:cNvPr id="17" name="Picture 16" descr="txp_fig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6" cstate="print"/>
          <a:stretch>
            <a:fillRect/>
          </a:stretch>
        </p:blipFill>
        <p:spPr bwMode="auto">
          <a:xfrm>
            <a:off x="2514600" y="4724403"/>
            <a:ext cx="3523226" cy="524391"/>
          </a:xfrm>
          <a:prstGeom prst="rect">
            <a:avLst/>
          </a:prstGeom>
          <a:noFill/>
          <a:ln/>
          <a:effectLst/>
        </p:spPr>
      </p:pic>
      <p:pic>
        <p:nvPicPr>
          <p:cNvPr id="18" name="Picture 17" descr="txp_fig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7" cstate="print"/>
          <a:stretch>
            <a:fillRect/>
          </a:stretch>
        </p:blipFill>
        <p:spPr bwMode="auto">
          <a:xfrm>
            <a:off x="3471389" y="5324949"/>
            <a:ext cx="3283074" cy="465027"/>
          </a:xfrm>
          <a:prstGeom prst="rect">
            <a:avLst/>
          </a:prstGeom>
          <a:noFill/>
          <a:ln/>
          <a:effectLst/>
        </p:spPr>
      </p:pic>
      <p:sp>
        <p:nvSpPr>
          <p:cNvPr id="19" name="TextBox 18"/>
          <p:cNvSpPr txBox="1"/>
          <p:nvPr/>
        </p:nvSpPr>
        <p:spPr>
          <a:xfrm>
            <a:off x="545054" y="6091535"/>
            <a:ext cx="4179349" cy="461665"/>
          </a:xfrm>
          <a:prstGeom prst="rect">
            <a:avLst/>
          </a:prstGeom>
          <a:noFill/>
        </p:spPr>
        <p:txBody>
          <a:bodyPr wrap="none" lIns="91425" tIns="45713" rIns="91425" bIns="45713" rtlCol="0">
            <a:spAutoFit/>
          </a:bodyPr>
          <a:lstStyle/>
          <a:p>
            <a:r>
              <a:rPr lang="en-US" sz="2400" dirty="0">
                <a:solidFill>
                  <a:srgbClr val="C00000"/>
                </a:solidFill>
                <a:latin typeface="Comic Sans MS" pitchFamily="66" charset="0"/>
              </a:rPr>
              <a:t>When is MAP same as MLE?</a:t>
            </a:r>
          </a:p>
        </p:txBody>
      </p:sp>
      <p:sp>
        <p:nvSpPr>
          <p:cNvPr id="20" name="Rectangle 3"/>
          <p:cNvSpPr txBox="1">
            <a:spLocks noChangeArrowheads="1"/>
          </p:cNvSpPr>
          <p:nvPr/>
        </p:nvSpPr>
        <p:spPr bwMode="auto">
          <a:xfrm>
            <a:off x="457200" y="1531940"/>
            <a:ext cx="8229600" cy="4411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25" tIns="45713" rIns="91425" bIns="45713" numCol="1" anchor="t" anchorCtr="0" compatLnSpc="1">
            <a:prstTxWarp prst="textNoShape">
              <a:avLst/>
            </a:prstTxWarp>
          </a:bodyPr>
          <a:lstStyle/>
          <a:p>
            <a:pPr marL="342848" indent="-342848" eaLnBrk="0" fontAlgn="base" hangingPunct="0">
              <a:spcBef>
                <a:spcPct val="3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itchFamily="2" charset="2"/>
              <a:buChar char="l"/>
              <a:defRPr/>
            </a:pPr>
            <a:r>
              <a:rPr lang="en-US" sz="2400" kern="0" dirty="0"/>
              <a:t>Maximum Likelihood estimation (MLE)</a:t>
            </a:r>
          </a:p>
          <a:p>
            <a:pPr marL="342848" indent="-342848" eaLnBrk="0" fontAlgn="base" hangingPunct="0">
              <a:spcBef>
                <a:spcPct val="30000"/>
              </a:spcBef>
              <a:spcAft>
                <a:spcPct val="0"/>
              </a:spcAft>
              <a:buClr>
                <a:schemeClr val="tx2"/>
              </a:buClr>
              <a:buSzPct val="70000"/>
              <a:defRPr/>
            </a:pPr>
            <a:r>
              <a:rPr lang="en-US" sz="2400" kern="0" dirty="0"/>
              <a:t>	Choose value that maximizes the probability of observed data</a:t>
            </a:r>
          </a:p>
          <a:p>
            <a:pPr marL="342848" indent="-342848" eaLnBrk="0" fontAlgn="base" hangingPunct="0">
              <a:spcBef>
                <a:spcPct val="3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itchFamily="2" charset="2"/>
              <a:buChar char="l"/>
              <a:defRPr/>
            </a:pPr>
            <a:endParaRPr lang="en-US" sz="2400" kern="0" dirty="0"/>
          </a:p>
          <a:p>
            <a:pPr marL="342848" indent="-342848" eaLnBrk="0" fontAlgn="base" hangingPunct="0">
              <a:spcBef>
                <a:spcPct val="3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itchFamily="2" charset="2"/>
              <a:buChar char="l"/>
              <a:defRPr/>
            </a:pPr>
            <a:endParaRPr lang="en-US" sz="2400" kern="0" dirty="0"/>
          </a:p>
          <a:p>
            <a:pPr marL="342848" indent="-342848" eaLnBrk="0" fontAlgn="base" hangingPunct="0">
              <a:spcBef>
                <a:spcPct val="3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itchFamily="2" charset="2"/>
              <a:buChar char="l"/>
              <a:defRPr/>
            </a:pPr>
            <a:r>
              <a:rPr lang="en-US" sz="2400" kern="0" dirty="0"/>
              <a:t>Maximum </a:t>
            </a:r>
            <a:r>
              <a:rPr lang="en-US" sz="2400" i="1" kern="0" dirty="0"/>
              <a:t>a posteriori</a:t>
            </a:r>
            <a:r>
              <a:rPr lang="en-US" sz="2400" kern="0" dirty="0"/>
              <a:t> (MAP) estimation</a:t>
            </a:r>
          </a:p>
          <a:p>
            <a:pPr marL="342848" indent="-342848" eaLnBrk="0" fontAlgn="base" hangingPunct="0">
              <a:spcBef>
                <a:spcPct val="30000"/>
              </a:spcBef>
              <a:spcAft>
                <a:spcPct val="0"/>
              </a:spcAft>
              <a:buClr>
                <a:schemeClr val="tx2"/>
              </a:buClr>
              <a:buSzPct val="70000"/>
              <a:defRPr/>
            </a:pPr>
            <a:r>
              <a:rPr lang="en-US" sz="2400" kern="0" dirty="0"/>
              <a:t>	Choose value that is most probable given observed data and prior belief</a:t>
            </a:r>
          </a:p>
          <a:p>
            <a:pPr marL="342848" indent="-342848" eaLnBrk="0" fontAlgn="base" hangingPunct="0">
              <a:spcBef>
                <a:spcPct val="30000"/>
              </a:spcBef>
              <a:spcAft>
                <a:spcPct val="0"/>
              </a:spcAft>
              <a:buClr>
                <a:schemeClr val="tx2"/>
              </a:buClr>
              <a:buSzPct val="70000"/>
              <a:defRPr/>
            </a:pPr>
            <a:endParaRPr lang="en-US" sz="2400" kern="0" dirty="0"/>
          </a:p>
          <a:p>
            <a:pPr marL="342848" indent="-342848" eaLnBrk="0" fontAlgn="base" hangingPunct="0">
              <a:spcBef>
                <a:spcPct val="30000"/>
              </a:spcBef>
              <a:spcAft>
                <a:spcPct val="0"/>
              </a:spcAft>
              <a:buClr>
                <a:schemeClr val="tx2"/>
              </a:buClr>
              <a:buSzPct val="70000"/>
              <a:defRPr/>
            </a:pPr>
            <a:endParaRPr lang="en-US" sz="2400" kern="0" dirty="0"/>
          </a:p>
          <a:p>
            <a:pPr marL="342848" indent="-342848" eaLnBrk="0" fontAlgn="base" hangingPunct="0">
              <a:spcBef>
                <a:spcPct val="30000"/>
              </a:spcBef>
              <a:spcAft>
                <a:spcPct val="0"/>
              </a:spcAft>
              <a:buClr>
                <a:schemeClr val="tx2"/>
              </a:buClr>
              <a:buSzPct val="70000"/>
              <a:defRPr/>
            </a:pPr>
            <a:endParaRPr lang="en-US" sz="2400" kern="0" dirty="0"/>
          </a:p>
        </p:txBody>
      </p:sp>
    </p:spTree>
    <p:extLst>
      <p:ext uri="{BB962C8B-B14F-4D97-AF65-F5344CB8AC3E}">
        <p14:creationId xmlns:p14="http://schemas.microsoft.com/office/powerpoint/2010/main" val="408200629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MAP estimation for Bernoulli </a:t>
            </a:r>
            <a:r>
              <a:rPr lang="en-US" dirty="0" err="1" smtClean="0"/>
              <a:t>r.v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8D0CB8-6FBF-4962-B578-A320F47C1A78}" type="slidenum">
              <a:rPr lang="en-US" smtClean="0"/>
              <a:pPr/>
              <a:t>86</a:t>
            </a:fld>
            <a:endParaRPr lang="en-US"/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381000" y="1295400"/>
            <a:ext cx="8534400" cy="5257800"/>
          </a:xfrm>
          <a:prstGeom prst="rect">
            <a:avLst/>
          </a:prstGeom>
        </p:spPr>
        <p:txBody>
          <a:bodyPr vert="horz" lIns="91425" tIns="45713" rIns="91425" bIns="45713" rtlCol="0">
            <a:normAutofit/>
          </a:bodyPr>
          <a:lstStyle>
            <a:lvl1pPr marL="342848" indent="-342848" algn="l" defTabSz="91425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836" indent="-285707" algn="l" defTabSz="914259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824" indent="-228564" algn="l" defTabSz="91425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99954" indent="-228564" algn="l" defTabSz="914259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085" indent="-228564" algn="l" defTabSz="914259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215" indent="-228564" algn="l" defTabSz="91425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344" indent="-228564" algn="l" defTabSz="91425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475" indent="-228564" algn="l" defTabSz="91425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603" indent="-228564" algn="l" defTabSz="91425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Arial" pitchFamily="34" charset="0"/>
              <a:buNone/>
            </a:pPr>
            <a:r>
              <a:rPr lang="en-US" sz="2400" dirty="0" smtClean="0"/>
              <a:t>Choose </a:t>
            </a:r>
            <a:r>
              <a:rPr lang="en-US" sz="2400" dirty="0" smtClean="0">
                <a:sym typeface="Symbol" pitchFamily="48" charset="2"/>
              </a:rPr>
              <a:t></a:t>
            </a:r>
            <a:r>
              <a:rPr lang="en-US" sz="2400" dirty="0" smtClean="0"/>
              <a:t> that maximizes a posterior probability</a:t>
            </a:r>
          </a:p>
          <a:p>
            <a:pPr>
              <a:buFont typeface="Arial" pitchFamily="34" charset="0"/>
              <a:buNone/>
            </a:pPr>
            <a:endParaRPr lang="en-US" sz="2400" dirty="0" smtClean="0"/>
          </a:p>
          <a:p>
            <a:pPr>
              <a:buFont typeface="Arial" pitchFamily="34" charset="0"/>
              <a:buNone/>
            </a:pPr>
            <a:endParaRPr lang="en-US" sz="2400" dirty="0" smtClean="0"/>
          </a:p>
          <a:p>
            <a:pPr>
              <a:buFont typeface="Arial" pitchFamily="34" charset="0"/>
              <a:buNone/>
            </a:pPr>
            <a:endParaRPr lang="en-US" sz="2400" dirty="0" smtClean="0"/>
          </a:p>
          <a:p>
            <a:pPr>
              <a:buFont typeface="Arial" pitchFamily="34" charset="0"/>
              <a:buNone/>
            </a:pPr>
            <a:r>
              <a:rPr lang="en-US" sz="2400" dirty="0" smtClean="0"/>
              <a:t>MAP estimate of probability of head:</a:t>
            </a:r>
          </a:p>
          <a:p>
            <a:pPr>
              <a:buFont typeface="Arial" pitchFamily="34" charset="0"/>
              <a:buNone/>
            </a:pPr>
            <a:endParaRPr lang="en-US" sz="2400" dirty="0" smtClean="0"/>
          </a:p>
          <a:p>
            <a:pPr>
              <a:buFont typeface="Arial" pitchFamily="34" charset="0"/>
              <a:buNone/>
            </a:pPr>
            <a:endParaRPr lang="en-US" sz="2400" dirty="0" smtClean="0"/>
          </a:p>
          <a:p>
            <a:pPr>
              <a:buFont typeface="Arial" pitchFamily="34" charset="0"/>
              <a:buNone/>
            </a:pPr>
            <a:endParaRPr lang="en-US" sz="2400" dirty="0" smtClean="0"/>
          </a:p>
          <a:p>
            <a:pPr>
              <a:buFont typeface="Arial" pitchFamily="34" charset="0"/>
              <a:buNone/>
            </a:pPr>
            <a:endParaRPr lang="en-US" sz="2400" dirty="0" smtClean="0"/>
          </a:p>
          <a:p>
            <a:pPr>
              <a:buFont typeface="Arial" pitchFamily="34" charset="0"/>
              <a:buNone/>
            </a:pPr>
            <a:endParaRPr lang="en-US" sz="2400" dirty="0" smtClean="0"/>
          </a:p>
          <a:p>
            <a:pPr>
              <a:lnSpc>
                <a:spcPct val="110000"/>
              </a:lnSpc>
              <a:buFont typeface="Arial" pitchFamily="34" charset="0"/>
              <a:buNone/>
            </a:pPr>
            <a:r>
              <a:rPr lang="en-US" sz="2400" dirty="0" smtClean="0"/>
              <a:t>Equivalent to adding extra coin flips (β</a:t>
            </a:r>
            <a:r>
              <a:rPr lang="en-US" sz="2400" baseline="-25000" dirty="0" smtClean="0"/>
              <a:t>H </a:t>
            </a:r>
            <a:r>
              <a:rPr lang="en-US" sz="2400" dirty="0" smtClean="0"/>
              <a:t>- 1 heads, β</a:t>
            </a:r>
            <a:r>
              <a:rPr lang="en-US" sz="2400" baseline="-25000" dirty="0" smtClean="0"/>
              <a:t>T</a:t>
            </a:r>
            <a:r>
              <a:rPr lang="en-US" sz="2400" dirty="0" smtClean="0"/>
              <a:t> - 1 tails)</a:t>
            </a:r>
          </a:p>
          <a:p>
            <a:pPr>
              <a:lnSpc>
                <a:spcPct val="110000"/>
              </a:lnSpc>
              <a:buFont typeface="Arial" pitchFamily="34" charset="0"/>
              <a:buNone/>
            </a:pPr>
            <a:endParaRPr lang="en-US" sz="2400" dirty="0" smtClean="0"/>
          </a:p>
          <a:p>
            <a:pPr>
              <a:buFont typeface="Arial" pitchFamily="34" charset="0"/>
              <a:buNone/>
            </a:pPr>
            <a:endParaRPr lang="en-US" sz="2400" dirty="0"/>
          </a:p>
        </p:txBody>
      </p:sp>
      <p:sp>
        <p:nvSpPr>
          <p:cNvPr id="6" name="TextBox 5"/>
          <p:cNvSpPr txBox="1"/>
          <p:nvPr/>
        </p:nvSpPr>
        <p:spPr>
          <a:xfrm>
            <a:off x="7159356" y="4702314"/>
            <a:ext cx="1603644" cy="707886"/>
          </a:xfrm>
          <a:prstGeom prst="rect">
            <a:avLst/>
          </a:prstGeom>
          <a:noFill/>
        </p:spPr>
        <p:txBody>
          <a:bodyPr wrap="none" lIns="91425" tIns="45713" rIns="91425" bIns="45713" rtlCol="0">
            <a:spAutoFit/>
          </a:bodyPr>
          <a:lstStyle/>
          <a:p>
            <a:r>
              <a:rPr lang="en-US" sz="2000" dirty="0"/>
              <a:t>Mode of Beta</a:t>
            </a:r>
          </a:p>
          <a:p>
            <a:r>
              <a:rPr lang="en-US" sz="2000" dirty="0"/>
              <a:t>distribution</a:t>
            </a:r>
          </a:p>
        </p:txBody>
      </p:sp>
      <p:pic>
        <p:nvPicPr>
          <p:cNvPr id="7" name="Picture 6" descr="txp_fig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7" cstate="print"/>
          <a:stretch>
            <a:fillRect/>
          </a:stretch>
        </p:blipFill>
        <p:spPr bwMode="auto">
          <a:xfrm>
            <a:off x="1828800" y="4756457"/>
            <a:ext cx="5008422" cy="702936"/>
          </a:xfrm>
          <a:prstGeom prst="rect">
            <a:avLst/>
          </a:prstGeom>
          <a:noFill/>
          <a:ln/>
          <a:effectLst/>
        </p:spPr>
      </p:pic>
      <p:pic>
        <p:nvPicPr>
          <p:cNvPr id="8" name="Picture 7" descr="txp_fig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8" cstate="print"/>
          <a:stretch>
            <a:fillRect/>
          </a:stretch>
        </p:blipFill>
        <p:spPr bwMode="auto">
          <a:xfrm>
            <a:off x="1905000" y="1828800"/>
            <a:ext cx="5067182" cy="1093284"/>
          </a:xfrm>
          <a:prstGeom prst="rect">
            <a:avLst/>
          </a:prstGeom>
          <a:noFill/>
          <a:ln/>
          <a:effectLst/>
        </p:spPr>
      </p:pic>
      <p:pic>
        <p:nvPicPr>
          <p:cNvPr id="9" name="Picture 8" descr="txp_fig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9" cstate="print"/>
          <a:stretch>
            <a:fillRect/>
          </a:stretch>
        </p:blipFill>
        <p:spPr bwMode="auto">
          <a:xfrm>
            <a:off x="1828802" y="4249740"/>
            <a:ext cx="4738383" cy="295253"/>
          </a:xfrm>
          <a:prstGeom prst="rect">
            <a:avLst/>
          </a:prstGeom>
          <a:noFill/>
          <a:ln/>
          <a:effectLst/>
        </p:spPr>
      </p:pic>
      <p:pic>
        <p:nvPicPr>
          <p:cNvPr id="11" name="Picture 15" descr="txp_fig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10" cstate="print"/>
          <a:srcRect l="62436"/>
          <a:stretch>
            <a:fillRect/>
          </a:stretch>
        </p:blipFill>
        <p:spPr bwMode="auto">
          <a:xfrm>
            <a:off x="2895600" y="3429000"/>
            <a:ext cx="2133600" cy="744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11" descr="txp_fig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1" cstate="print"/>
          <a:stretch>
            <a:fillRect/>
          </a:stretch>
        </p:blipFill>
        <p:spPr bwMode="auto">
          <a:xfrm>
            <a:off x="2262350" y="3692689"/>
            <a:ext cx="572910" cy="266080"/>
          </a:xfrm>
          <a:prstGeom prst="rect">
            <a:avLst/>
          </a:prstGeom>
          <a:noFill/>
          <a:ln/>
          <a:effectLst/>
        </p:spPr>
      </p:pic>
      <p:sp>
        <p:nvSpPr>
          <p:cNvPr id="13" name="TextBox 12"/>
          <p:cNvSpPr txBox="1"/>
          <p:nvPr/>
        </p:nvSpPr>
        <p:spPr>
          <a:xfrm>
            <a:off x="1025680" y="6172200"/>
            <a:ext cx="6827680" cy="461651"/>
          </a:xfrm>
          <a:prstGeom prst="rect">
            <a:avLst/>
          </a:prstGeom>
          <a:noFill/>
        </p:spPr>
        <p:txBody>
          <a:bodyPr wrap="none" lIns="91425" tIns="45713" rIns="91425" bIns="45713" rtlCol="0">
            <a:spAutoFit/>
          </a:bodyPr>
          <a:lstStyle/>
          <a:p>
            <a:r>
              <a:rPr lang="en-US" sz="2400" b="1" dirty="0">
                <a:solidFill>
                  <a:srgbClr val="A60101"/>
                </a:solidFill>
              </a:rPr>
              <a:t>As we get more </a:t>
            </a:r>
            <a:r>
              <a:rPr lang="en-US" sz="2400" b="1" dirty="0" smtClean="0">
                <a:solidFill>
                  <a:srgbClr val="A60101"/>
                </a:solidFill>
              </a:rPr>
              <a:t>data, </a:t>
            </a:r>
            <a:r>
              <a:rPr lang="en-US" sz="2400" b="1" dirty="0">
                <a:solidFill>
                  <a:srgbClr val="A60101"/>
                </a:solidFill>
              </a:rPr>
              <a:t>effect of prior is “washed out”</a:t>
            </a:r>
          </a:p>
        </p:txBody>
      </p:sp>
    </p:spTree>
    <p:extLst>
      <p:ext uri="{BB962C8B-B14F-4D97-AF65-F5344CB8AC3E}">
        <p14:creationId xmlns:p14="http://schemas.microsoft.com/office/powerpoint/2010/main" val="171165907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3" grpId="0"/>
    </p:bld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rgbClr val="C00000"/>
                </a:solidFill>
              </a:rPr>
              <a:t>Naïve Bayes with continuous features</a:t>
            </a:r>
            <a:endParaRPr lang="en-US" b="1" dirty="0">
              <a:solidFill>
                <a:srgbClr val="C000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8D0CB8-6FBF-4962-B578-A320F47C1A78}" type="slidenum">
              <a:rPr lang="en-US" smtClean="0"/>
              <a:pPr/>
              <a:t>87</a:t>
            </a:fld>
            <a:endParaRPr lang="en-US"/>
          </a:p>
        </p:txBody>
      </p:sp>
      <p:sp>
        <p:nvSpPr>
          <p:cNvPr id="13" name="Content Placeholder 2"/>
          <p:cNvSpPr txBox="1">
            <a:spLocks/>
          </p:cNvSpPr>
          <p:nvPr/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Arial" pitchFamily="34" charset="0"/>
              <a:buNone/>
            </a:pPr>
            <a:r>
              <a:rPr lang="en-US" sz="2400" b="1" dirty="0" smtClean="0">
                <a:solidFill>
                  <a:srgbClr val="C00000"/>
                </a:solidFill>
              </a:rPr>
              <a:t>Training Data:</a:t>
            </a:r>
          </a:p>
          <a:p>
            <a:pPr>
              <a:buFont typeface="Arial" pitchFamily="34" charset="0"/>
              <a:buNone/>
            </a:pPr>
            <a:endParaRPr lang="en-US" sz="2400" b="1" dirty="0">
              <a:solidFill>
                <a:srgbClr val="C00000"/>
              </a:solidFill>
            </a:endParaRPr>
          </a:p>
          <a:p>
            <a:pPr>
              <a:buFont typeface="Arial" pitchFamily="34" charset="0"/>
              <a:buNone/>
            </a:pPr>
            <a:endParaRPr lang="en-US" sz="2400" b="1" dirty="0" smtClean="0">
              <a:solidFill>
                <a:srgbClr val="C00000"/>
              </a:solidFill>
            </a:endParaRPr>
          </a:p>
          <a:p>
            <a:pPr>
              <a:buFont typeface="Arial" pitchFamily="34" charset="0"/>
              <a:buNone/>
            </a:pPr>
            <a:endParaRPr lang="en-US" sz="2400" b="1" dirty="0">
              <a:solidFill>
                <a:srgbClr val="C00000"/>
              </a:solidFill>
            </a:endParaRPr>
          </a:p>
          <a:p>
            <a:pPr>
              <a:buFont typeface="Arial" pitchFamily="34" charset="0"/>
              <a:buNone/>
            </a:pPr>
            <a:endParaRPr lang="en-US" sz="2400" b="1" dirty="0" smtClean="0">
              <a:solidFill>
                <a:srgbClr val="C00000"/>
              </a:solidFill>
            </a:endParaRPr>
          </a:p>
          <a:p>
            <a:pPr>
              <a:buFont typeface="Arial" pitchFamily="34" charset="0"/>
              <a:buNone/>
            </a:pPr>
            <a:endParaRPr lang="en-US" sz="2400" b="1" dirty="0">
              <a:solidFill>
                <a:srgbClr val="C00000"/>
              </a:solidFill>
            </a:endParaRPr>
          </a:p>
          <a:p>
            <a:pPr>
              <a:buFont typeface="Arial" pitchFamily="34" charset="0"/>
              <a:buNone/>
            </a:pPr>
            <a:endParaRPr lang="en-US" sz="2400" b="1" dirty="0">
              <a:solidFill>
                <a:srgbClr val="C00000"/>
              </a:solidFill>
            </a:endParaRPr>
          </a:p>
          <a:p>
            <a:pPr>
              <a:lnSpc>
                <a:spcPct val="150000"/>
              </a:lnSpc>
              <a:buFont typeface="Arial" pitchFamily="34" charset="0"/>
              <a:buNone/>
            </a:pPr>
            <a:r>
              <a:rPr lang="en-US" sz="2400" b="1" dirty="0" smtClean="0">
                <a:solidFill>
                  <a:srgbClr val="C00000"/>
                </a:solidFill>
              </a:rPr>
              <a:t>Gaussian </a:t>
            </a:r>
            <a:r>
              <a:rPr lang="en-US" sz="2400" b="1" dirty="0" smtClean="0">
                <a:solidFill>
                  <a:srgbClr val="C00000"/>
                </a:solidFill>
              </a:rPr>
              <a:t>Naïve Bayes </a:t>
            </a:r>
            <a:r>
              <a:rPr lang="en-US" sz="2400" b="1" dirty="0" smtClean="0">
                <a:solidFill>
                  <a:srgbClr val="C00000"/>
                </a:solidFill>
              </a:rPr>
              <a:t>model:</a:t>
            </a:r>
          </a:p>
          <a:p>
            <a:endParaRPr lang="en-US" sz="2400" dirty="0" smtClean="0"/>
          </a:p>
          <a:p>
            <a:endParaRPr lang="en-US" sz="2400" dirty="0" smtClean="0"/>
          </a:p>
          <a:p>
            <a:endParaRPr lang="en-US" sz="2400" dirty="0" smtClean="0"/>
          </a:p>
          <a:p>
            <a:endParaRPr lang="en-US" sz="2400" dirty="0" smtClean="0"/>
          </a:p>
          <a:p>
            <a:endParaRPr lang="en-US" sz="1400" dirty="0" smtClean="0"/>
          </a:p>
        </p:txBody>
      </p:sp>
      <p:sp>
        <p:nvSpPr>
          <p:cNvPr id="22" name="Text Box 7"/>
          <p:cNvSpPr txBox="1">
            <a:spLocks noChangeArrowheads="1"/>
          </p:cNvSpPr>
          <p:nvPr/>
        </p:nvSpPr>
        <p:spPr bwMode="auto">
          <a:xfrm>
            <a:off x="457200" y="5304472"/>
            <a:ext cx="8382000" cy="1015663"/>
          </a:xfrm>
          <a:prstGeom prst="rect">
            <a:avLst/>
          </a:prstGeom>
          <a:ln>
            <a:noFill/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dirty="0" smtClean="0"/>
              <a:t>P</a:t>
            </a:r>
            <a:r>
              <a:rPr lang="en-US" sz="2400" dirty="0" smtClean="0"/>
              <a:t>(Y = y</a:t>
            </a:r>
            <a:r>
              <a:rPr lang="en-US" sz="2400" dirty="0" smtClean="0"/>
              <a:t>) = </a:t>
            </a:r>
            <a:r>
              <a:rPr lang="en-US" sz="2400" dirty="0" err="1" smtClean="0"/>
              <a:t>p</a:t>
            </a:r>
            <a:r>
              <a:rPr lang="en-US" sz="2400" baseline="-25000" dirty="0" err="1" smtClean="0"/>
              <a:t>y</a:t>
            </a:r>
            <a:r>
              <a:rPr lang="en-US" sz="2400" dirty="0" smtClean="0"/>
              <a:t> </a:t>
            </a:r>
            <a:r>
              <a:rPr lang="en-US" sz="2400" dirty="0" smtClean="0"/>
              <a:t>for all y in</a:t>
            </a:r>
            <a:r>
              <a:rPr lang="en-US" sz="2400" dirty="0"/>
              <a:t> </a:t>
            </a:r>
            <a:r>
              <a:rPr lang="en-US" sz="2400" dirty="0" smtClean="0"/>
              <a:t>0</a:t>
            </a:r>
            <a:r>
              <a:rPr lang="en-US" sz="2400" dirty="0" smtClean="0"/>
              <a:t>, </a:t>
            </a:r>
            <a:r>
              <a:rPr lang="en-US" sz="2400" dirty="0"/>
              <a:t>1</a:t>
            </a:r>
            <a:r>
              <a:rPr lang="en-US" sz="2400" dirty="0" smtClean="0"/>
              <a:t>, </a:t>
            </a:r>
            <a:r>
              <a:rPr lang="en-US" sz="2400" dirty="0"/>
              <a:t>2</a:t>
            </a:r>
            <a:r>
              <a:rPr lang="en-US" sz="2400" dirty="0" smtClean="0"/>
              <a:t>, </a:t>
            </a:r>
            <a:r>
              <a:rPr lang="en-US" sz="2400" dirty="0" smtClean="0"/>
              <a:t>…, </a:t>
            </a:r>
            <a:r>
              <a:rPr lang="en-US" sz="2400" dirty="0"/>
              <a:t>9</a:t>
            </a:r>
            <a:r>
              <a:rPr lang="en-US" sz="2400" dirty="0" smtClean="0"/>
              <a:t>	</a:t>
            </a:r>
            <a:r>
              <a:rPr lang="en-US" sz="2400" dirty="0"/>
              <a:t> </a:t>
            </a:r>
            <a:r>
              <a:rPr lang="en-US" sz="2400" dirty="0" smtClean="0"/>
              <a:t>           </a:t>
            </a:r>
            <a:r>
              <a:rPr lang="en-US" sz="2400" dirty="0" smtClean="0"/>
              <a:t>p</a:t>
            </a:r>
            <a:r>
              <a:rPr lang="en-US" sz="2400" baseline="-25000" dirty="0" smtClean="0"/>
              <a:t>0</a:t>
            </a:r>
            <a:r>
              <a:rPr lang="en-US" sz="2400" dirty="0" smtClean="0"/>
              <a:t>, p</a:t>
            </a:r>
            <a:r>
              <a:rPr lang="en-US" sz="2400" baseline="-25000" dirty="0" smtClean="0"/>
              <a:t>1</a:t>
            </a:r>
            <a:r>
              <a:rPr lang="en-US" sz="2400" dirty="0" smtClean="0"/>
              <a:t>, </a:t>
            </a:r>
            <a:r>
              <a:rPr lang="en-US" sz="2400" dirty="0" smtClean="0"/>
              <a:t>…, </a:t>
            </a:r>
            <a:r>
              <a:rPr lang="en-US" sz="2400" dirty="0" smtClean="0"/>
              <a:t>p</a:t>
            </a:r>
            <a:r>
              <a:rPr lang="en-US" sz="2400" baseline="-25000" dirty="0" smtClean="0"/>
              <a:t>9</a:t>
            </a:r>
            <a:r>
              <a:rPr lang="en-US" sz="2400" dirty="0" smtClean="0"/>
              <a:t> </a:t>
            </a:r>
            <a:r>
              <a:rPr lang="en-US" sz="2400" dirty="0" smtClean="0"/>
              <a:t>(sum to 1)</a:t>
            </a:r>
          </a:p>
          <a:p>
            <a:pPr>
              <a:spcBef>
                <a:spcPct val="50000"/>
              </a:spcBef>
            </a:pPr>
            <a:r>
              <a:rPr lang="en-US" sz="2400" dirty="0" smtClean="0"/>
              <a:t>P</a:t>
            </a:r>
            <a:r>
              <a:rPr lang="en-US" sz="2400" dirty="0" smtClean="0"/>
              <a:t>(</a:t>
            </a:r>
            <a:r>
              <a:rPr lang="en-US" sz="2400" dirty="0" smtClean="0"/>
              <a:t>X</a:t>
            </a:r>
            <a:r>
              <a:rPr lang="en-US" sz="2400" baseline="-25000" dirty="0" smtClean="0"/>
              <a:t>i</a:t>
            </a:r>
            <a:r>
              <a:rPr lang="en-US" sz="2400" dirty="0" smtClean="0"/>
              <a:t>=</a:t>
            </a:r>
            <a:r>
              <a:rPr lang="en-US" sz="2400" dirty="0" err="1" smtClean="0"/>
              <a:t>x</a:t>
            </a:r>
            <a:r>
              <a:rPr lang="en-US" sz="2400" baseline="-25000" dirty="0" err="1" smtClean="0"/>
              <a:t>i</a:t>
            </a:r>
            <a:r>
              <a:rPr lang="en-US" sz="2400" dirty="0" err="1" smtClean="0"/>
              <a:t>|</a:t>
            </a:r>
            <a:r>
              <a:rPr lang="en-US" sz="2400" dirty="0" err="1" smtClean="0"/>
              <a:t>Y</a:t>
            </a:r>
            <a:r>
              <a:rPr lang="en-US" sz="2400" dirty="0" smtClean="0"/>
              <a:t> = y) ~ </a:t>
            </a:r>
            <a:r>
              <a:rPr lang="en-US" sz="2400" dirty="0" smtClean="0"/>
              <a:t>N</a:t>
            </a:r>
            <a:r>
              <a:rPr lang="en-US" sz="2400" dirty="0"/>
              <a:t>(μ</a:t>
            </a:r>
            <a:r>
              <a:rPr lang="en-US" sz="2400" baseline="30000" dirty="0"/>
              <a:t>(y)</a:t>
            </a:r>
            <a:r>
              <a:rPr lang="en-US" sz="2400" baseline="-25000" dirty="0" err="1"/>
              <a:t>i</a:t>
            </a:r>
            <a:r>
              <a:rPr lang="en-US" sz="2400" dirty="0"/>
              <a:t>, σ</a:t>
            </a:r>
            <a:r>
              <a:rPr lang="en-US" sz="2400" baseline="30000" dirty="0"/>
              <a:t>2</a:t>
            </a:r>
            <a:r>
              <a:rPr lang="en-US" sz="2400" baseline="-25000" dirty="0"/>
              <a:t>i </a:t>
            </a:r>
            <a:r>
              <a:rPr lang="en-US" sz="2400" baseline="30000" dirty="0"/>
              <a:t>(y)</a:t>
            </a:r>
            <a:r>
              <a:rPr lang="en-US" sz="2400" dirty="0" smtClean="0"/>
              <a:t>) </a:t>
            </a:r>
            <a:r>
              <a:rPr lang="en-US" sz="2400" dirty="0"/>
              <a:t>for each </a:t>
            </a:r>
            <a:r>
              <a:rPr lang="en-US" sz="2400" dirty="0" smtClean="0"/>
              <a:t>y and each </a:t>
            </a:r>
            <a:r>
              <a:rPr lang="en-US" sz="2400" dirty="0"/>
              <a:t>pixel </a:t>
            </a:r>
            <a:r>
              <a:rPr lang="en-US" sz="2400" dirty="0"/>
              <a:t>i</a:t>
            </a:r>
            <a:r>
              <a:rPr lang="en-US" sz="2400" dirty="0" smtClean="0"/>
              <a:t>	</a:t>
            </a:r>
            <a:endParaRPr lang="en-US" sz="2400" dirty="0" smtClean="0"/>
          </a:p>
        </p:txBody>
      </p:sp>
      <p:sp>
        <p:nvSpPr>
          <p:cNvPr id="29" name="TextBox 28"/>
          <p:cNvSpPr txBox="1"/>
          <p:nvPr/>
        </p:nvSpPr>
        <p:spPr>
          <a:xfrm>
            <a:off x="3088342" y="4110335"/>
            <a:ext cx="3406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1</a:t>
            </a:r>
            <a:endParaRPr lang="en-US" sz="2400" dirty="0"/>
          </a:p>
        </p:txBody>
      </p:sp>
      <p:sp>
        <p:nvSpPr>
          <p:cNvPr id="7" name="TextBox 6"/>
          <p:cNvSpPr txBox="1"/>
          <p:nvPr/>
        </p:nvSpPr>
        <p:spPr>
          <a:xfrm>
            <a:off x="5029200" y="2743200"/>
            <a:ext cx="1905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… n </a:t>
            </a:r>
            <a:r>
              <a:rPr lang="en-US" sz="2400" dirty="0" err="1" smtClean="0"/>
              <a:t>greyscale</a:t>
            </a:r>
            <a:r>
              <a:rPr lang="en-US" sz="2400" dirty="0" smtClean="0"/>
              <a:t>   </a:t>
            </a:r>
          </a:p>
          <a:p>
            <a:r>
              <a:rPr lang="en-US" sz="2400" dirty="0"/>
              <a:t> </a:t>
            </a:r>
            <a:r>
              <a:rPr lang="en-US" sz="2400" dirty="0" smtClean="0"/>
              <a:t>   </a:t>
            </a:r>
            <a:r>
              <a:rPr lang="en-US" sz="2400" dirty="0" smtClean="0"/>
              <a:t>images</a:t>
            </a:r>
            <a:endParaRPr lang="en-US" sz="2400" dirty="0"/>
          </a:p>
        </p:txBody>
      </p:sp>
      <p:sp>
        <p:nvSpPr>
          <p:cNvPr id="30" name="TextBox 29"/>
          <p:cNvSpPr txBox="1"/>
          <p:nvPr/>
        </p:nvSpPr>
        <p:spPr>
          <a:xfrm>
            <a:off x="5029200" y="4110335"/>
            <a:ext cx="142193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… n labels</a:t>
            </a:r>
            <a:endParaRPr lang="en-US" sz="2400" dirty="0"/>
          </a:p>
        </p:txBody>
      </p:sp>
      <p:sp>
        <p:nvSpPr>
          <p:cNvPr id="31" name="TextBox 30"/>
          <p:cNvSpPr txBox="1"/>
          <p:nvPr/>
        </p:nvSpPr>
        <p:spPr>
          <a:xfrm>
            <a:off x="977063" y="2743200"/>
            <a:ext cx="115653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Input, X</a:t>
            </a:r>
            <a:endParaRPr lang="en-US" sz="2400" dirty="0"/>
          </a:p>
        </p:txBody>
      </p:sp>
      <p:sp>
        <p:nvSpPr>
          <p:cNvPr id="32" name="TextBox 31"/>
          <p:cNvSpPr txBox="1"/>
          <p:nvPr/>
        </p:nvSpPr>
        <p:spPr>
          <a:xfrm>
            <a:off x="990600" y="4110335"/>
            <a:ext cx="114646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Label, Y</a:t>
            </a:r>
            <a:endParaRPr lang="en-US" sz="2400" dirty="0"/>
          </a:p>
        </p:txBody>
      </p:sp>
      <p:sp>
        <p:nvSpPr>
          <p:cNvPr id="8" name="TextBox 7"/>
          <p:cNvSpPr txBox="1"/>
          <p:nvPr/>
        </p:nvSpPr>
        <p:spPr>
          <a:xfrm>
            <a:off x="6019800" y="1270337"/>
            <a:ext cx="31242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Each image represented as a vector of </a:t>
            </a:r>
            <a:r>
              <a:rPr lang="en-US" sz="2000" b="1" dirty="0" smtClean="0"/>
              <a:t>intensity values at the d pixels (features)</a:t>
            </a:r>
            <a:endParaRPr lang="en-US" sz="2000" b="1" dirty="0"/>
          </a:p>
        </p:txBody>
      </p:sp>
      <p:pic>
        <p:nvPicPr>
          <p:cNvPr id="9" name="Picture 8" descr="latex-image-1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43800" y="2590800"/>
            <a:ext cx="1123654" cy="1243322"/>
          </a:xfrm>
          <a:prstGeom prst="rect">
            <a:avLst/>
          </a:prstGeom>
        </p:spPr>
      </p:pic>
      <p:sp>
        <p:nvSpPr>
          <p:cNvPr id="20" name="TextBox 19"/>
          <p:cNvSpPr txBox="1"/>
          <p:nvPr/>
        </p:nvSpPr>
        <p:spPr>
          <a:xfrm>
            <a:off x="3851354" y="4110335"/>
            <a:ext cx="3406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2</a:t>
            </a:r>
            <a:endParaRPr lang="en-US" sz="2400" dirty="0"/>
          </a:p>
        </p:txBody>
      </p:sp>
      <p:sp>
        <p:nvSpPr>
          <p:cNvPr id="21" name="TextBox 20"/>
          <p:cNvSpPr txBox="1"/>
          <p:nvPr/>
        </p:nvSpPr>
        <p:spPr>
          <a:xfrm>
            <a:off x="7123185" y="2967335"/>
            <a:ext cx="34441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X</a:t>
            </a:r>
            <a:endParaRPr lang="en-US" sz="2400" dirty="0"/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 rotWithShape="1">
          <a:blip r:embed="rId3"/>
          <a:srcRect l="21780" t="25670" r="69508" b="67729"/>
          <a:stretch/>
        </p:blipFill>
        <p:spPr>
          <a:xfrm>
            <a:off x="3657600" y="2590800"/>
            <a:ext cx="914400" cy="889788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 rotWithShape="1">
          <a:blip r:embed="rId3"/>
          <a:srcRect l="22093" t="16289" r="69195" b="77110"/>
          <a:stretch/>
        </p:blipFill>
        <p:spPr>
          <a:xfrm>
            <a:off x="2667000" y="2570694"/>
            <a:ext cx="935062" cy="9098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474320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8" grpId="0"/>
      <p:bldP spid="21" grpId="0"/>
    </p:bld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4" name="Straight Connector 23"/>
          <p:cNvCxnSpPr/>
          <p:nvPr/>
        </p:nvCxnSpPr>
        <p:spPr>
          <a:xfrm>
            <a:off x="2667000" y="2133600"/>
            <a:ext cx="4876800" cy="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Gaussian distribution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8D0CB8-6FBF-4962-B578-A320F47C1A78}" type="slidenum">
              <a:rPr lang="en-US" smtClean="0"/>
              <a:pPr/>
              <a:t>88</a:t>
            </a:fld>
            <a:endParaRPr lang="en-US"/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>
          <a:xfrm>
            <a:off x="457200" y="1447800"/>
            <a:ext cx="8382000" cy="5029200"/>
          </a:xfrm>
          <a:prstGeom prst="rect">
            <a:avLst/>
          </a:prstGeom>
        </p:spPr>
        <p:txBody>
          <a:bodyPr vert="horz" lIns="91425" tIns="45713" rIns="91425" bIns="45713" rtlCol="0">
            <a:normAutofit lnSpcReduction="10000"/>
          </a:bodyPr>
          <a:lstStyle/>
          <a:p>
            <a:pPr marL="342848" indent="-342848">
              <a:spcBef>
                <a:spcPct val="20000"/>
              </a:spcBef>
              <a:buFont typeface="Arial" pitchFamily="34" charset="0"/>
              <a:buChar char="•"/>
              <a:defRPr/>
            </a:pPr>
            <a:endParaRPr lang="en-US" sz="3200" dirty="0"/>
          </a:p>
          <a:p>
            <a:pPr marL="342848" indent="-342848">
              <a:spcBef>
                <a:spcPct val="20000"/>
              </a:spcBef>
              <a:defRPr/>
            </a:pPr>
            <a:r>
              <a:rPr lang="en-US" sz="3200" dirty="0"/>
              <a:t>     Data, D =</a:t>
            </a:r>
          </a:p>
          <a:p>
            <a:pPr marL="342848" indent="-342848">
              <a:spcBef>
                <a:spcPct val="20000"/>
              </a:spcBef>
              <a:buFont typeface="Arial" pitchFamily="34" charset="0"/>
              <a:buChar char="•"/>
              <a:defRPr/>
            </a:pPr>
            <a:endParaRPr lang="en-US" sz="3200" dirty="0"/>
          </a:p>
          <a:p>
            <a:pPr marL="342848" indent="-342848">
              <a:spcBef>
                <a:spcPct val="20000"/>
              </a:spcBef>
              <a:buFont typeface="Arial" pitchFamily="34" charset="0"/>
              <a:buChar char="•"/>
              <a:defRPr/>
            </a:pPr>
            <a:endParaRPr lang="en-US" sz="3200" dirty="0"/>
          </a:p>
          <a:p>
            <a:pPr marL="342848" indent="-342848">
              <a:spcBef>
                <a:spcPct val="20000"/>
              </a:spcBef>
              <a:buFont typeface="Arial" pitchFamily="34" charset="0"/>
              <a:buChar char="•"/>
            </a:pPr>
            <a:r>
              <a:rPr lang="en-US" sz="3200" dirty="0"/>
              <a:t>Parameters:   </a:t>
            </a:r>
            <a:r>
              <a:rPr lang="en-US" sz="3200" dirty="0">
                <a:latin typeface="Symbol" pitchFamily="18" charset="2"/>
              </a:rPr>
              <a:t>m</a:t>
            </a:r>
            <a:r>
              <a:rPr lang="en-US" sz="3200" dirty="0"/>
              <a:t> – mean, </a:t>
            </a:r>
            <a:r>
              <a:rPr lang="en-US" sz="3200" dirty="0">
                <a:latin typeface="Symbol" pitchFamily="18" charset="2"/>
              </a:rPr>
              <a:t>s</a:t>
            </a:r>
            <a:r>
              <a:rPr lang="en-US" sz="3200" baseline="30000" dirty="0"/>
              <a:t>2</a:t>
            </a:r>
            <a:r>
              <a:rPr lang="en-US" sz="3200" dirty="0"/>
              <a:t> - variance</a:t>
            </a:r>
            <a:endParaRPr lang="en-US" sz="3200" dirty="0">
              <a:latin typeface="Symbol" pitchFamily="48" charset="2"/>
              <a:sym typeface="Symbol" pitchFamily="48" charset="2"/>
            </a:endParaRPr>
          </a:p>
          <a:p>
            <a:pPr marL="342848" indent="-342848">
              <a:spcBef>
                <a:spcPct val="20000"/>
              </a:spcBef>
              <a:buFont typeface="Arial" pitchFamily="34" charset="0"/>
              <a:buChar char="•"/>
              <a:defRPr/>
            </a:pPr>
            <a:endParaRPr lang="en-US" sz="1400" dirty="0"/>
          </a:p>
          <a:p>
            <a:pPr marL="342848" indent="-342848"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en-US" sz="3200" dirty="0"/>
              <a:t>Sleep hrs are </a:t>
            </a:r>
            <a:r>
              <a:rPr lang="en-US" sz="3200" b="1" dirty="0" err="1">
                <a:solidFill>
                  <a:srgbClr val="C00000"/>
                </a:solidFill>
              </a:rPr>
              <a:t>i.i.d</a:t>
            </a:r>
            <a:r>
              <a:rPr lang="en-US" sz="3200" b="1" dirty="0">
                <a:solidFill>
                  <a:srgbClr val="C00000"/>
                </a:solidFill>
              </a:rPr>
              <a:t>.</a:t>
            </a:r>
            <a:r>
              <a:rPr lang="en-US" sz="3200" dirty="0"/>
              <a:t>:</a:t>
            </a:r>
          </a:p>
          <a:p>
            <a:pPr marL="742836" lvl="1" indent="-285707">
              <a:spcBef>
                <a:spcPct val="20000"/>
              </a:spcBef>
              <a:buFont typeface="Arial" pitchFamily="34" charset="0"/>
              <a:buChar char="–"/>
              <a:defRPr/>
            </a:pPr>
            <a:r>
              <a:rPr lang="en-US" sz="2800" b="1" dirty="0">
                <a:solidFill>
                  <a:srgbClr val="C00000"/>
                </a:solidFill>
              </a:rPr>
              <a:t>Independent</a:t>
            </a:r>
            <a:r>
              <a:rPr lang="en-US" sz="2800" dirty="0"/>
              <a:t> events</a:t>
            </a:r>
          </a:p>
          <a:p>
            <a:pPr marL="742836" lvl="1" indent="-285707">
              <a:spcBef>
                <a:spcPct val="20000"/>
              </a:spcBef>
              <a:buFont typeface="Arial" pitchFamily="34" charset="0"/>
              <a:buChar char="–"/>
              <a:defRPr/>
            </a:pPr>
            <a:r>
              <a:rPr lang="en-US" sz="2800" b="1" dirty="0">
                <a:solidFill>
                  <a:srgbClr val="C00000"/>
                </a:solidFill>
              </a:rPr>
              <a:t>Identically distributed </a:t>
            </a:r>
            <a:r>
              <a:rPr lang="en-US" sz="2800" dirty="0"/>
              <a:t>according to Gaussian distribution</a:t>
            </a:r>
          </a:p>
          <a:p>
            <a:pPr marL="742836" lvl="1" indent="-285707">
              <a:spcBef>
                <a:spcPct val="20000"/>
              </a:spcBef>
              <a:buFont typeface="Arial" pitchFamily="34" charset="0"/>
              <a:buChar char="–"/>
              <a:defRPr/>
            </a:pPr>
            <a:endParaRPr lang="en-US" sz="2800" dirty="0"/>
          </a:p>
          <a:p>
            <a:pPr marL="742836" lvl="1" indent="-285707">
              <a:spcBef>
                <a:spcPct val="20000"/>
              </a:spcBef>
              <a:buFont typeface="Arial" pitchFamily="34" charset="0"/>
              <a:buChar char="–"/>
              <a:defRPr/>
            </a:pPr>
            <a:endParaRPr lang="en-US" sz="2800" dirty="0"/>
          </a:p>
          <a:p>
            <a:pPr marL="342848" indent="-342848">
              <a:lnSpc>
                <a:spcPct val="110000"/>
              </a:lnSpc>
              <a:spcBef>
                <a:spcPct val="20000"/>
              </a:spcBef>
            </a:pPr>
            <a:endParaRPr lang="en-US" sz="3200" dirty="0"/>
          </a:p>
          <a:p>
            <a:pPr marL="342848" indent="-342848">
              <a:lnSpc>
                <a:spcPct val="110000"/>
              </a:lnSpc>
              <a:spcBef>
                <a:spcPct val="20000"/>
              </a:spcBef>
            </a:pPr>
            <a:endParaRPr lang="en-US" sz="3200" u="sng" dirty="0"/>
          </a:p>
          <a:p>
            <a:pPr marL="342848" indent="-342848">
              <a:lnSpc>
                <a:spcPct val="110000"/>
              </a:lnSpc>
              <a:spcBef>
                <a:spcPct val="20000"/>
              </a:spcBef>
            </a:pPr>
            <a:endParaRPr lang="en-US" sz="3200" u="sng" dirty="0"/>
          </a:p>
        </p:txBody>
      </p:sp>
      <p:sp>
        <p:nvSpPr>
          <p:cNvPr id="9" name="Oval 8"/>
          <p:cNvSpPr/>
          <p:nvPr/>
        </p:nvSpPr>
        <p:spPr>
          <a:xfrm>
            <a:off x="3581401" y="2057400"/>
            <a:ext cx="152400" cy="152400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91425" tIns="45713" rIns="91425" bIns="45713"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4038601" y="2067910"/>
            <a:ext cx="152400" cy="152400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91425" tIns="45713" rIns="91425" bIns="45713"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4876800" y="2057400"/>
            <a:ext cx="152400" cy="152400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91425" tIns="45713" rIns="91425" bIns="45713"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5181600" y="2057400"/>
            <a:ext cx="152400" cy="152400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91425" tIns="45713" rIns="91425" bIns="45713"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5410201" y="2057400"/>
            <a:ext cx="152400" cy="152400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91425" tIns="45713" rIns="91425" bIns="45713"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5867401" y="2057400"/>
            <a:ext cx="152400" cy="152400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91425" tIns="45713" rIns="91425" bIns="45713" rtlCol="0" anchor="ctr"/>
          <a:lstStyle/>
          <a:p>
            <a:pPr algn="ctr"/>
            <a:endParaRPr lang="en-US"/>
          </a:p>
        </p:txBody>
      </p:sp>
      <p:sp>
        <p:nvSpPr>
          <p:cNvPr id="15" name="Oval 14"/>
          <p:cNvSpPr/>
          <p:nvPr/>
        </p:nvSpPr>
        <p:spPr>
          <a:xfrm>
            <a:off x="6477000" y="2057400"/>
            <a:ext cx="152400" cy="152400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91425" tIns="45713" rIns="91425" bIns="45713" rtlCol="0" anchor="ctr"/>
          <a:lstStyle/>
          <a:p>
            <a:pPr algn="ctr"/>
            <a:endParaRPr lang="en-US"/>
          </a:p>
        </p:txBody>
      </p:sp>
      <p:sp>
        <p:nvSpPr>
          <p:cNvPr id="16" name="Oval 15"/>
          <p:cNvSpPr/>
          <p:nvPr/>
        </p:nvSpPr>
        <p:spPr>
          <a:xfrm>
            <a:off x="4648200" y="2057400"/>
            <a:ext cx="152400" cy="152400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91425" tIns="45713" rIns="91425" bIns="45713" rtlCol="0" anchor="ctr"/>
          <a:lstStyle/>
          <a:p>
            <a:pPr algn="ctr"/>
            <a:endParaRPr lang="en-US"/>
          </a:p>
        </p:txBody>
      </p:sp>
      <p:sp>
        <p:nvSpPr>
          <p:cNvPr id="17" name="Oval 16"/>
          <p:cNvSpPr/>
          <p:nvPr/>
        </p:nvSpPr>
        <p:spPr>
          <a:xfrm>
            <a:off x="5029200" y="2057400"/>
            <a:ext cx="152400" cy="152400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91425" tIns="45713" rIns="91425" bIns="45713" rtlCol="0" anchor="ctr"/>
          <a:lstStyle/>
          <a:p>
            <a:pPr algn="ctr"/>
            <a:endParaRPr lang="en-US"/>
          </a:p>
        </p:txBody>
      </p:sp>
      <p:sp>
        <p:nvSpPr>
          <p:cNvPr id="18" name="Oval 17"/>
          <p:cNvSpPr/>
          <p:nvPr/>
        </p:nvSpPr>
        <p:spPr>
          <a:xfrm>
            <a:off x="7086600" y="2057400"/>
            <a:ext cx="152400" cy="152400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91425" tIns="45713" rIns="91425" bIns="45713" rtlCol="0" anchor="ctr"/>
          <a:lstStyle/>
          <a:p>
            <a:pPr algn="ctr"/>
            <a:endParaRPr lang="en-US"/>
          </a:p>
        </p:txBody>
      </p:sp>
      <p:sp>
        <p:nvSpPr>
          <p:cNvPr id="19" name="Oval 18"/>
          <p:cNvSpPr/>
          <p:nvPr/>
        </p:nvSpPr>
        <p:spPr>
          <a:xfrm>
            <a:off x="5105400" y="2057400"/>
            <a:ext cx="152400" cy="152400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91425" tIns="45713" rIns="91425" bIns="45713" rtlCol="0" anchor="ctr"/>
          <a:lstStyle/>
          <a:p>
            <a:pPr algn="ctr"/>
            <a:endParaRPr lang="en-US"/>
          </a:p>
        </p:txBody>
      </p:sp>
      <p:sp>
        <p:nvSpPr>
          <p:cNvPr id="20" name="Oval 19"/>
          <p:cNvSpPr/>
          <p:nvPr/>
        </p:nvSpPr>
        <p:spPr>
          <a:xfrm>
            <a:off x="2971800" y="2057400"/>
            <a:ext cx="152400" cy="152400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91425" tIns="45713" rIns="91425" bIns="45713" rtlCol="0" anchor="ctr"/>
          <a:lstStyle/>
          <a:p>
            <a:pPr algn="ctr"/>
            <a:endParaRPr lang="en-US"/>
          </a:p>
        </p:txBody>
      </p:sp>
      <p:sp>
        <p:nvSpPr>
          <p:cNvPr id="21" name="Oval 20"/>
          <p:cNvSpPr/>
          <p:nvPr/>
        </p:nvSpPr>
        <p:spPr>
          <a:xfrm>
            <a:off x="4419600" y="2057400"/>
            <a:ext cx="152400" cy="152400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91425" tIns="45713" rIns="91425" bIns="45713" rtlCol="0" anchor="ctr"/>
          <a:lstStyle/>
          <a:p>
            <a:pPr algn="ctr"/>
            <a:endParaRPr lang="en-US"/>
          </a:p>
        </p:txBody>
      </p:sp>
      <p:sp>
        <p:nvSpPr>
          <p:cNvPr id="22" name="Oval 21"/>
          <p:cNvSpPr/>
          <p:nvPr/>
        </p:nvSpPr>
        <p:spPr>
          <a:xfrm>
            <a:off x="5617780" y="2057400"/>
            <a:ext cx="152400" cy="152400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91425" tIns="45713" rIns="91425" bIns="45713" rtlCol="0" anchor="ctr"/>
          <a:lstStyle/>
          <a:p>
            <a:pPr algn="ctr"/>
            <a:endParaRPr lang="en-US"/>
          </a:p>
        </p:txBody>
      </p:sp>
      <p:sp>
        <p:nvSpPr>
          <p:cNvPr id="27" name="TextBox 26"/>
          <p:cNvSpPr txBox="1"/>
          <p:nvPr/>
        </p:nvSpPr>
        <p:spPr>
          <a:xfrm>
            <a:off x="4879914" y="2286001"/>
            <a:ext cx="303486" cy="373659"/>
          </a:xfrm>
          <a:prstGeom prst="rect">
            <a:avLst/>
          </a:prstGeom>
          <a:noFill/>
        </p:spPr>
        <p:txBody>
          <a:bodyPr wrap="none" lIns="91425" tIns="45713" rIns="91425" bIns="45713" rtlCol="0">
            <a:spAutoFit/>
          </a:bodyPr>
          <a:lstStyle/>
          <a:p>
            <a:r>
              <a:rPr lang="en-US" b="1" dirty="0" smtClean="0">
                <a:solidFill>
                  <a:srgbClr val="C00000"/>
                </a:solidFill>
              </a:rPr>
              <a:t>6</a:t>
            </a:r>
            <a:endParaRPr lang="en-US" b="1" dirty="0">
              <a:solidFill>
                <a:srgbClr val="C00000"/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4194114" y="2286001"/>
            <a:ext cx="303486" cy="373659"/>
          </a:xfrm>
          <a:prstGeom prst="rect">
            <a:avLst/>
          </a:prstGeom>
          <a:noFill/>
        </p:spPr>
        <p:txBody>
          <a:bodyPr wrap="none" lIns="91425" tIns="45713" rIns="91425" bIns="45713" rtlCol="0">
            <a:spAutoFit/>
          </a:bodyPr>
          <a:lstStyle/>
          <a:p>
            <a:r>
              <a:rPr lang="en-US" b="1" dirty="0" smtClean="0">
                <a:solidFill>
                  <a:srgbClr val="C00000"/>
                </a:solidFill>
              </a:rPr>
              <a:t>5</a:t>
            </a:r>
            <a:endParaRPr lang="en-US" b="1" dirty="0">
              <a:solidFill>
                <a:srgbClr val="C00000"/>
              </a:solidFill>
            </a:endParaRPr>
          </a:p>
        </p:txBody>
      </p:sp>
      <p:sp>
        <p:nvSpPr>
          <p:cNvPr id="29" name="Freeform 28"/>
          <p:cNvSpPr/>
          <p:nvPr/>
        </p:nvSpPr>
        <p:spPr>
          <a:xfrm>
            <a:off x="2659117" y="1415394"/>
            <a:ext cx="4855780" cy="634124"/>
          </a:xfrm>
          <a:custGeom>
            <a:avLst/>
            <a:gdLst>
              <a:gd name="connsiteX0" fmla="*/ 0 w 4855780"/>
              <a:gd name="connsiteY0" fmla="*/ 623614 h 634124"/>
              <a:gd name="connsiteX1" fmla="*/ 1135117 w 4855780"/>
              <a:gd name="connsiteY1" fmla="*/ 497490 h 634124"/>
              <a:gd name="connsiteX2" fmla="*/ 2249214 w 4855780"/>
              <a:gd name="connsiteY2" fmla="*/ 77076 h 634124"/>
              <a:gd name="connsiteX3" fmla="*/ 2585545 w 4855780"/>
              <a:gd name="connsiteY3" fmla="*/ 35035 h 634124"/>
              <a:gd name="connsiteX4" fmla="*/ 2858814 w 4855780"/>
              <a:gd name="connsiteY4" fmla="*/ 129628 h 634124"/>
              <a:gd name="connsiteX5" fmla="*/ 3247697 w 4855780"/>
              <a:gd name="connsiteY5" fmla="*/ 350345 h 634124"/>
              <a:gd name="connsiteX6" fmla="*/ 3762704 w 4855780"/>
              <a:gd name="connsiteY6" fmla="*/ 529021 h 634124"/>
              <a:gd name="connsiteX7" fmla="*/ 4855780 w 4855780"/>
              <a:gd name="connsiteY7" fmla="*/ 634124 h 6341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855780" h="634124">
                <a:moveTo>
                  <a:pt x="0" y="623614"/>
                </a:moveTo>
                <a:cubicBezTo>
                  <a:pt x="380124" y="606097"/>
                  <a:pt x="760248" y="588580"/>
                  <a:pt x="1135117" y="497490"/>
                </a:cubicBezTo>
                <a:cubicBezTo>
                  <a:pt x="1509986" y="406400"/>
                  <a:pt x="2007476" y="154152"/>
                  <a:pt x="2249214" y="77076"/>
                </a:cubicBezTo>
                <a:cubicBezTo>
                  <a:pt x="2490952" y="0"/>
                  <a:pt x="2483945" y="26276"/>
                  <a:pt x="2585545" y="35035"/>
                </a:cubicBezTo>
                <a:cubicBezTo>
                  <a:pt x="2687145" y="43794"/>
                  <a:pt x="2748455" y="77076"/>
                  <a:pt x="2858814" y="129628"/>
                </a:cubicBezTo>
                <a:cubicBezTo>
                  <a:pt x="2969173" y="182180"/>
                  <a:pt x="3097049" y="283779"/>
                  <a:pt x="3247697" y="350345"/>
                </a:cubicBezTo>
                <a:cubicBezTo>
                  <a:pt x="3398345" y="416911"/>
                  <a:pt x="3494690" y="481725"/>
                  <a:pt x="3762704" y="529021"/>
                </a:cubicBezTo>
                <a:cubicBezTo>
                  <a:pt x="4030718" y="576317"/>
                  <a:pt x="4443249" y="605220"/>
                  <a:pt x="4855780" y="634124"/>
                </a:cubicBezTo>
              </a:path>
            </a:pathLst>
          </a:cu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91425" tIns="45713" rIns="91425" bIns="45713" rtlCol="0" anchor="ctr"/>
          <a:lstStyle/>
          <a:p>
            <a:pPr algn="ctr"/>
            <a:endParaRPr lang="en-US"/>
          </a:p>
        </p:txBody>
      </p:sp>
      <p:sp>
        <p:nvSpPr>
          <p:cNvPr id="30" name="TextBox 29"/>
          <p:cNvSpPr txBox="1"/>
          <p:nvPr/>
        </p:nvSpPr>
        <p:spPr>
          <a:xfrm>
            <a:off x="3505200" y="2286001"/>
            <a:ext cx="303486" cy="373659"/>
          </a:xfrm>
          <a:prstGeom prst="rect">
            <a:avLst/>
          </a:prstGeom>
          <a:noFill/>
        </p:spPr>
        <p:txBody>
          <a:bodyPr wrap="none" lIns="91425" tIns="45713" rIns="91425" bIns="45713" rtlCol="0">
            <a:spAutoFit/>
          </a:bodyPr>
          <a:lstStyle/>
          <a:p>
            <a:r>
              <a:rPr lang="en-US" b="1" dirty="0" smtClean="0">
                <a:solidFill>
                  <a:srgbClr val="C00000"/>
                </a:solidFill>
              </a:rPr>
              <a:t>4</a:t>
            </a:r>
            <a:endParaRPr lang="en-US" b="1" dirty="0">
              <a:solidFill>
                <a:srgbClr val="C00000"/>
              </a:solidFill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2819400" y="2286001"/>
            <a:ext cx="303486" cy="373659"/>
          </a:xfrm>
          <a:prstGeom prst="rect">
            <a:avLst/>
          </a:prstGeom>
          <a:noFill/>
        </p:spPr>
        <p:txBody>
          <a:bodyPr wrap="none" lIns="91425" tIns="45713" rIns="91425" bIns="45713" rtlCol="0">
            <a:spAutoFit/>
          </a:bodyPr>
          <a:lstStyle/>
          <a:p>
            <a:r>
              <a:rPr lang="en-US" b="1" dirty="0" smtClean="0">
                <a:solidFill>
                  <a:srgbClr val="C00000"/>
                </a:solidFill>
              </a:rPr>
              <a:t>3</a:t>
            </a:r>
            <a:endParaRPr lang="en-US" b="1" dirty="0">
              <a:solidFill>
                <a:srgbClr val="C00000"/>
              </a:solidFill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5489515" y="2286001"/>
            <a:ext cx="303486" cy="373659"/>
          </a:xfrm>
          <a:prstGeom prst="rect">
            <a:avLst/>
          </a:prstGeom>
          <a:noFill/>
        </p:spPr>
        <p:txBody>
          <a:bodyPr wrap="none" lIns="91425" tIns="45713" rIns="91425" bIns="45713" rtlCol="0">
            <a:spAutoFit/>
          </a:bodyPr>
          <a:lstStyle/>
          <a:p>
            <a:r>
              <a:rPr lang="en-US" b="1" dirty="0" smtClean="0">
                <a:solidFill>
                  <a:srgbClr val="C00000"/>
                </a:solidFill>
              </a:rPr>
              <a:t>7</a:t>
            </a:r>
            <a:endParaRPr lang="en-US" b="1" dirty="0">
              <a:solidFill>
                <a:srgbClr val="C00000"/>
              </a:solidFill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6095999" y="2286001"/>
            <a:ext cx="303486" cy="373659"/>
          </a:xfrm>
          <a:prstGeom prst="rect">
            <a:avLst/>
          </a:prstGeom>
          <a:noFill/>
        </p:spPr>
        <p:txBody>
          <a:bodyPr wrap="none" lIns="91425" tIns="45713" rIns="91425" bIns="45713" rtlCol="0">
            <a:spAutoFit/>
          </a:bodyPr>
          <a:lstStyle/>
          <a:p>
            <a:r>
              <a:rPr lang="en-US" b="1" dirty="0" smtClean="0">
                <a:solidFill>
                  <a:srgbClr val="C00000"/>
                </a:solidFill>
              </a:rPr>
              <a:t>8</a:t>
            </a:r>
            <a:endParaRPr lang="en-US" b="1" dirty="0">
              <a:solidFill>
                <a:srgbClr val="C00000"/>
              </a:solidFill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6708714" y="2286001"/>
            <a:ext cx="303486" cy="373659"/>
          </a:xfrm>
          <a:prstGeom prst="rect">
            <a:avLst/>
          </a:prstGeom>
          <a:noFill/>
        </p:spPr>
        <p:txBody>
          <a:bodyPr wrap="none" lIns="91425" tIns="45713" rIns="91425" bIns="45713" rtlCol="0">
            <a:spAutoFit/>
          </a:bodyPr>
          <a:lstStyle/>
          <a:p>
            <a:r>
              <a:rPr lang="en-US" b="1" dirty="0" smtClean="0">
                <a:solidFill>
                  <a:srgbClr val="C00000"/>
                </a:solidFill>
              </a:rPr>
              <a:t>9</a:t>
            </a:r>
            <a:endParaRPr lang="en-US" b="1" dirty="0">
              <a:solidFill>
                <a:srgbClr val="C00000"/>
              </a:solidFill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7467600" y="2209800"/>
            <a:ext cx="1319144" cy="461665"/>
          </a:xfrm>
          <a:prstGeom prst="rect">
            <a:avLst/>
          </a:prstGeom>
          <a:noFill/>
        </p:spPr>
        <p:txBody>
          <a:bodyPr wrap="none" lIns="91425" tIns="45713" rIns="91425" bIns="45713" rtlCol="0">
            <a:spAutoFit/>
          </a:bodyPr>
          <a:lstStyle/>
          <a:p>
            <a:r>
              <a:rPr lang="en-US" sz="2400" dirty="0">
                <a:solidFill>
                  <a:srgbClr val="C00000"/>
                </a:solidFill>
              </a:rPr>
              <a:t>Sleep hrs</a:t>
            </a:r>
          </a:p>
        </p:txBody>
      </p:sp>
    </p:spTree>
    <p:extLst>
      <p:ext uri="{BB962C8B-B14F-4D97-AF65-F5344CB8AC3E}">
        <p14:creationId xmlns:p14="http://schemas.microsoft.com/office/powerpoint/2010/main" val="284424591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8D0CB8-6FBF-4962-B578-A320F47C1A78}" type="slidenum">
              <a:rPr lang="en-US" smtClean="0"/>
              <a:pPr/>
              <a:t>89</a:t>
            </a:fld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grayscl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1313728"/>
            <a:ext cx="9144000" cy="5544273"/>
          </a:xfrm>
          <a:prstGeom prst="rect">
            <a:avLst/>
          </a:prstGeom>
        </p:spPr>
      </p:pic>
      <p:pic>
        <p:nvPicPr>
          <p:cNvPr id="3" name="Picture 2" descr="latex-image-1.pdf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6428" y="4063305"/>
            <a:ext cx="959372" cy="737295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5"/>
          <a:srcRect l="45376" t="46460" r="10785" b="36338"/>
          <a:stretch/>
        </p:blipFill>
        <p:spPr>
          <a:xfrm>
            <a:off x="4526235" y="3840432"/>
            <a:ext cx="4008545" cy="953732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5"/>
          <a:srcRect l="44875" t="65446" r="11286" b="17352"/>
          <a:stretch/>
        </p:blipFill>
        <p:spPr>
          <a:xfrm>
            <a:off x="4788778" y="4876800"/>
            <a:ext cx="4008545" cy="953732"/>
          </a:xfrm>
          <a:prstGeom prst="rect">
            <a:avLst/>
          </a:prstGeom>
        </p:spPr>
      </p:pic>
      <p:pic>
        <p:nvPicPr>
          <p:cNvPr id="9" name="Picture 8" descr="latex-image-1.pdf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5200" y="5165377"/>
            <a:ext cx="1295400" cy="702023"/>
          </a:xfrm>
          <a:prstGeom prst="rect">
            <a:avLst/>
          </a:prstGeom>
          <a:solidFill>
            <a:srgbClr val="FFFFFF"/>
          </a:solidFill>
        </p:spPr>
      </p:pic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304800" y="274638"/>
            <a:ext cx="84582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Maximum Likelihood </a:t>
            </a:r>
            <a:r>
              <a:rPr lang="en-US" dirty="0" smtClean="0"/>
              <a:t>Estimation (MLE)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9355083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About the course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4724399"/>
          </a:xfrm>
          <a:noFill/>
        </p:spPr>
        <p:txBody>
          <a:bodyPr>
            <a:noAutofit/>
          </a:bodyPr>
          <a:lstStyle/>
          <a:p>
            <a:r>
              <a:rPr lang="en-US" sz="2000" dirty="0"/>
              <a:t>Textbooks (Recommended, not required):</a:t>
            </a:r>
          </a:p>
          <a:p>
            <a:pPr marL="0" indent="0">
              <a:buNone/>
            </a:pPr>
            <a:r>
              <a:rPr lang="en-US" sz="2000" dirty="0"/>
              <a:t>     	Pattern Recognition and Machine Learning, Christopher Bishop</a:t>
            </a:r>
          </a:p>
          <a:p>
            <a:pPr marL="0" indent="0">
              <a:buNone/>
            </a:pPr>
            <a:r>
              <a:rPr lang="en-US" sz="2000" dirty="0"/>
              <a:t>	Machine Learning: A probabilistic perspective, Kevin Murphy</a:t>
            </a:r>
          </a:p>
          <a:p>
            <a:pPr marL="0" indent="0">
              <a:buNone/>
            </a:pPr>
            <a:r>
              <a:rPr lang="en-US" sz="2000" dirty="0"/>
              <a:t>	Machine Learning, Tom Mitchell</a:t>
            </a:r>
          </a:p>
          <a:p>
            <a:pPr marL="0" indent="0">
              <a:buNone/>
            </a:pPr>
            <a:r>
              <a:rPr lang="en-US" sz="2000" dirty="0"/>
              <a:t>	The elements of statistical learning: Data mining, inference and prediction, 	Trevor Hastie, Robert </a:t>
            </a:r>
            <a:r>
              <a:rPr lang="en-US" sz="2000" dirty="0" err="1"/>
              <a:t>Tibshirani</a:t>
            </a:r>
            <a:r>
              <a:rPr lang="en-US" sz="2000" dirty="0"/>
              <a:t>, Jerome Friedman</a:t>
            </a:r>
          </a:p>
          <a:p>
            <a:pPr marL="0" indent="0">
              <a:buNone/>
            </a:pPr>
            <a:endParaRPr lang="en-US" sz="800" dirty="0"/>
          </a:p>
          <a:p>
            <a:r>
              <a:rPr lang="en-US" sz="2000" dirty="0"/>
              <a:t>Related courses – Intro to ML algorithms and principles</a:t>
            </a:r>
          </a:p>
          <a:p>
            <a:pPr marL="0" indent="0">
              <a:buNone/>
            </a:pPr>
            <a:r>
              <a:rPr lang="en-US" sz="2000" dirty="0"/>
              <a:t>	10-601 – Masters </a:t>
            </a:r>
            <a:r>
              <a:rPr lang="en-US" sz="2000" dirty="0" smtClean="0"/>
              <a:t>version</a:t>
            </a:r>
          </a:p>
          <a:p>
            <a:pPr marL="0" indent="0">
              <a:buNone/>
            </a:pPr>
            <a:r>
              <a:rPr lang="en-US" sz="2000" dirty="0" smtClean="0"/>
              <a:t>	10-701 – PhD version</a:t>
            </a:r>
            <a:endParaRPr lang="en-US" sz="2000" dirty="0"/>
          </a:p>
          <a:p>
            <a:pPr marL="0" indent="0">
              <a:buNone/>
            </a:pPr>
            <a:r>
              <a:rPr lang="en-US" sz="2000" dirty="0"/>
              <a:t>	10-715 – PhD students doing research in machine learning (hardest, 		 most mathematical)</a:t>
            </a:r>
          </a:p>
          <a:p>
            <a:pPr marL="0" indent="0">
              <a:buNone/>
            </a:pPr>
            <a:r>
              <a:rPr lang="en-US" sz="2000" dirty="0"/>
              <a:t>      Other related courses</a:t>
            </a:r>
            <a:r>
              <a:rPr lang="en-US" sz="2000" dirty="0" smtClean="0"/>
              <a:t>:</a:t>
            </a:r>
          </a:p>
          <a:p>
            <a:pPr marL="0" indent="0">
              <a:buNone/>
            </a:pPr>
            <a:r>
              <a:rPr lang="en-US" sz="2000" dirty="0" smtClean="0"/>
              <a:t>	10-605, 10-805 – Machine Learning with Large Datasets</a:t>
            </a:r>
            <a:endParaRPr lang="en-US" sz="2000" dirty="0"/>
          </a:p>
          <a:p>
            <a:pPr marL="0" indent="0">
              <a:buNone/>
            </a:pPr>
            <a:r>
              <a:rPr lang="en-US" sz="2000" dirty="0"/>
              <a:t>	11-663 – Machine Learning in Practice (ML software to solve problems)</a:t>
            </a:r>
          </a:p>
          <a:p>
            <a:pPr marL="0" indent="0">
              <a:buNone/>
            </a:pPr>
            <a:r>
              <a:rPr lang="en-US" sz="2000" dirty="0"/>
              <a:t>	10-</a:t>
            </a:r>
            <a:r>
              <a:rPr lang="en-US" sz="2000" dirty="0" smtClean="0"/>
              <a:t>702,10</a:t>
            </a:r>
            <a:r>
              <a:rPr lang="en-US" sz="2000" dirty="0"/>
              <a:t>-704, 10-708, 15-859(B) – related advanced topics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8D0CB8-6FBF-4962-B578-A320F47C1A78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382607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MLE for Gaussian mean and variance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pPr>
              <a:buNone/>
            </a:pPr>
            <a:r>
              <a:rPr lang="en-US" u="sng" dirty="0" smtClean="0">
                <a:solidFill>
                  <a:srgbClr val="C00000"/>
                </a:solidFill>
              </a:rPr>
              <a:t>Note:</a:t>
            </a:r>
            <a:r>
              <a:rPr lang="en-US" dirty="0" smtClean="0"/>
              <a:t> MLE for the variance of a Gaussian is </a:t>
            </a:r>
            <a:r>
              <a:rPr lang="en-US" b="1" dirty="0" smtClean="0"/>
              <a:t>biased</a:t>
            </a:r>
          </a:p>
          <a:p>
            <a:pPr lvl="1"/>
            <a:r>
              <a:rPr lang="en-US" dirty="0" smtClean="0"/>
              <a:t>Expected result of estimation is </a:t>
            </a:r>
            <a:r>
              <a:rPr lang="en-US" b="1" dirty="0" smtClean="0"/>
              <a:t>not </a:t>
            </a:r>
            <a:r>
              <a:rPr lang="en-US" dirty="0" smtClean="0"/>
              <a:t>true parameter! </a:t>
            </a:r>
          </a:p>
          <a:p>
            <a:pPr lvl="1"/>
            <a:r>
              <a:rPr lang="en-US" dirty="0" smtClean="0"/>
              <a:t>Unbiased variance estimator: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8D0CB8-6FBF-4962-B578-A320F47C1A78}" type="slidenum">
              <a:rPr lang="en-US" smtClean="0"/>
              <a:pPr/>
              <a:t>90</a:t>
            </a:fld>
            <a:endParaRPr lang="en-US"/>
          </a:p>
        </p:txBody>
      </p:sp>
      <p:pic>
        <p:nvPicPr>
          <p:cNvPr id="7" name="Picture 6" descr="txp_fig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 cstate="print"/>
          <a:stretch>
            <a:fillRect/>
          </a:stretch>
        </p:blipFill>
        <p:spPr bwMode="auto">
          <a:xfrm>
            <a:off x="2407172" y="1493840"/>
            <a:ext cx="4509044" cy="2384773"/>
          </a:xfrm>
          <a:prstGeom prst="rect">
            <a:avLst/>
          </a:prstGeom>
          <a:noFill/>
          <a:ln/>
          <a:effectLst/>
        </p:spPr>
      </p:pic>
      <p:pic>
        <p:nvPicPr>
          <p:cNvPr id="8" name="Picture 7" descr="txp_fig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5" cstate="print"/>
          <a:stretch>
            <a:fillRect/>
          </a:stretch>
        </p:blipFill>
        <p:spPr bwMode="auto">
          <a:xfrm>
            <a:off x="3325105" y="5781678"/>
            <a:ext cx="4932195" cy="876055"/>
          </a:xfrm>
          <a:prstGeom prst="rect">
            <a:avLst/>
          </a:prstGeom>
          <a:noFill/>
          <a:ln/>
          <a:effectLst/>
        </p:spPr>
      </p:pic>
    </p:spTree>
    <p:extLst>
      <p:ext uri="{BB962C8B-B14F-4D97-AF65-F5344CB8AC3E}">
        <p14:creationId xmlns:p14="http://schemas.microsoft.com/office/powerpoint/2010/main" val="300957783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rgbClr val="C00000"/>
                </a:solidFill>
              </a:rPr>
              <a:t>Naïve Bayes with continuous features</a:t>
            </a:r>
            <a:endParaRPr lang="en-US" b="1" dirty="0">
              <a:solidFill>
                <a:srgbClr val="C000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8D0CB8-6FBF-4962-B578-A320F47C1A78}" type="slidenum">
              <a:rPr lang="en-US" smtClean="0"/>
              <a:pPr/>
              <a:t>91</a:t>
            </a:fld>
            <a:endParaRPr lang="en-US"/>
          </a:p>
        </p:txBody>
      </p:sp>
      <p:sp>
        <p:nvSpPr>
          <p:cNvPr id="13" name="Content Placeholder 2"/>
          <p:cNvSpPr txBox="1">
            <a:spLocks/>
          </p:cNvSpPr>
          <p:nvPr/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Arial" pitchFamily="34" charset="0"/>
              <a:buNone/>
            </a:pPr>
            <a:r>
              <a:rPr lang="en-US" sz="2400" b="1" dirty="0" smtClean="0">
                <a:solidFill>
                  <a:srgbClr val="C00000"/>
                </a:solidFill>
              </a:rPr>
              <a:t>Training Data:</a:t>
            </a:r>
          </a:p>
          <a:p>
            <a:pPr>
              <a:buFont typeface="Arial" pitchFamily="34" charset="0"/>
              <a:buNone/>
            </a:pPr>
            <a:endParaRPr lang="en-US" sz="2400" b="1" dirty="0">
              <a:solidFill>
                <a:srgbClr val="C00000"/>
              </a:solidFill>
            </a:endParaRPr>
          </a:p>
          <a:p>
            <a:pPr>
              <a:buFont typeface="Arial" pitchFamily="34" charset="0"/>
              <a:buNone/>
            </a:pPr>
            <a:endParaRPr lang="en-US" sz="2400" b="1" dirty="0" smtClean="0">
              <a:solidFill>
                <a:srgbClr val="C00000"/>
              </a:solidFill>
            </a:endParaRPr>
          </a:p>
          <a:p>
            <a:pPr>
              <a:buFont typeface="Arial" pitchFamily="34" charset="0"/>
              <a:buNone/>
            </a:pPr>
            <a:endParaRPr lang="en-US" sz="2400" b="1" dirty="0">
              <a:solidFill>
                <a:srgbClr val="C00000"/>
              </a:solidFill>
            </a:endParaRPr>
          </a:p>
          <a:p>
            <a:pPr>
              <a:buFont typeface="Arial" pitchFamily="34" charset="0"/>
              <a:buNone/>
            </a:pPr>
            <a:endParaRPr lang="en-US" sz="2400" b="1" dirty="0" smtClean="0">
              <a:solidFill>
                <a:srgbClr val="C00000"/>
              </a:solidFill>
            </a:endParaRPr>
          </a:p>
          <a:p>
            <a:pPr>
              <a:buFont typeface="Arial" pitchFamily="34" charset="0"/>
              <a:buNone/>
            </a:pPr>
            <a:endParaRPr lang="en-US" sz="2400" b="1" dirty="0">
              <a:solidFill>
                <a:srgbClr val="C00000"/>
              </a:solidFill>
            </a:endParaRPr>
          </a:p>
          <a:p>
            <a:pPr>
              <a:buFont typeface="Arial" pitchFamily="34" charset="0"/>
              <a:buNone/>
            </a:pPr>
            <a:endParaRPr lang="en-US" sz="2400" b="1" dirty="0">
              <a:solidFill>
                <a:srgbClr val="C00000"/>
              </a:solidFill>
            </a:endParaRPr>
          </a:p>
          <a:p>
            <a:pPr>
              <a:lnSpc>
                <a:spcPct val="150000"/>
              </a:lnSpc>
              <a:buFont typeface="Arial" pitchFamily="34" charset="0"/>
              <a:buNone/>
            </a:pPr>
            <a:r>
              <a:rPr lang="en-US" sz="2400" b="1" dirty="0" smtClean="0">
                <a:solidFill>
                  <a:srgbClr val="C00000"/>
                </a:solidFill>
              </a:rPr>
              <a:t>Gaussian </a:t>
            </a:r>
            <a:r>
              <a:rPr lang="en-US" sz="2400" b="1" dirty="0" smtClean="0">
                <a:solidFill>
                  <a:srgbClr val="C00000"/>
                </a:solidFill>
              </a:rPr>
              <a:t>Naïve Bayes </a:t>
            </a:r>
            <a:r>
              <a:rPr lang="en-US" sz="2400" b="1" dirty="0" smtClean="0">
                <a:solidFill>
                  <a:srgbClr val="C00000"/>
                </a:solidFill>
              </a:rPr>
              <a:t>model:</a:t>
            </a:r>
          </a:p>
          <a:p>
            <a:endParaRPr lang="en-US" sz="2400" dirty="0" smtClean="0"/>
          </a:p>
          <a:p>
            <a:endParaRPr lang="en-US" sz="2400" dirty="0" smtClean="0"/>
          </a:p>
          <a:p>
            <a:endParaRPr lang="en-US" sz="2400" dirty="0" smtClean="0"/>
          </a:p>
          <a:p>
            <a:endParaRPr lang="en-US" sz="2400" dirty="0" smtClean="0"/>
          </a:p>
          <a:p>
            <a:endParaRPr lang="en-US" sz="1400" dirty="0" smtClean="0"/>
          </a:p>
        </p:txBody>
      </p:sp>
      <p:sp>
        <p:nvSpPr>
          <p:cNvPr id="22" name="Text Box 7"/>
          <p:cNvSpPr txBox="1">
            <a:spLocks noChangeArrowheads="1"/>
          </p:cNvSpPr>
          <p:nvPr/>
        </p:nvSpPr>
        <p:spPr bwMode="auto">
          <a:xfrm>
            <a:off x="457200" y="5304472"/>
            <a:ext cx="8382000" cy="1477328"/>
          </a:xfrm>
          <a:prstGeom prst="rect">
            <a:avLst/>
          </a:prstGeom>
          <a:ln>
            <a:noFill/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dirty="0" smtClean="0"/>
              <a:t>P</a:t>
            </a:r>
            <a:r>
              <a:rPr lang="en-US" sz="2400" dirty="0" smtClean="0"/>
              <a:t>(Y = y</a:t>
            </a:r>
            <a:r>
              <a:rPr lang="en-US" sz="2400" dirty="0" smtClean="0"/>
              <a:t>) = </a:t>
            </a:r>
            <a:r>
              <a:rPr lang="en-US" sz="2400" dirty="0" err="1" smtClean="0"/>
              <a:t>p</a:t>
            </a:r>
            <a:r>
              <a:rPr lang="en-US" sz="2400" baseline="-25000" dirty="0" err="1" smtClean="0"/>
              <a:t>y</a:t>
            </a:r>
            <a:r>
              <a:rPr lang="en-US" sz="2400" dirty="0" smtClean="0"/>
              <a:t> </a:t>
            </a:r>
            <a:r>
              <a:rPr lang="en-US" sz="2400" dirty="0" smtClean="0"/>
              <a:t>for all y in</a:t>
            </a:r>
            <a:r>
              <a:rPr lang="en-US" sz="2400" dirty="0"/>
              <a:t> </a:t>
            </a:r>
            <a:r>
              <a:rPr lang="en-US" sz="2400" dirty="0" smtClean="0"/>
              <a:t>0</a:t>
            </a:r>
            <a:r>
              <a:rPr lang="en-US" sz="2400" dirty="0" smtClean="0"/>
              <a:t>, </a:t>
            </a:r>
            <a:r>
              <a:rPr lang="en-US" sz="2400" dirty="0"/>
              <a:t>1</a:t>
            </a:r>
            <a:r>
              <a:rPr lang="en-US" sz="2400" dirty="0" smtClean="0"/>
              <a:t>, </a:t>
            </a:r>
            <a:r>
              <a:rPr lang="en-US" sz="2400" dirty="0"/>
              <a:t>2</a:t>
            </a:r>
            <a:r>
              <a:rPr lang="en-US" sz="2400" dirty="0" smtClean="0"/>
              <a:t>, </a:t>
            </a:r>
            <a:r>
              <a:rPr lang="en-US" sz="2400" dirty="0" smtClean="0"/>
              <a:t>…, </a:t>
            </a:r>
            <a:r>
              <a:rPr lang="en-US" sz="2400" dirty="0"/>
              <a:t>9</a:t>
            </a:r>
            <a:r>
              <a:rPr lang="en-US" sz="2400" dirty="0" smtClean="0"/>
              <a:t>	</a:t>
            </a:r>
            <a:r>
              <a:rPr lang="en-US" sz="2400" dirty="0"/>
              <a:t> </a:t>
            </a:r>
            <a:r>
              <a:rPr lang="en-US" sz="2400" dirty="0" smtClean="0"/>
              <a:t>           </a:t>
            </a:r>
            <a:r>
              <a:rPr lang="en-US" sz="2400" dirty="0" smtClean="0"/>
              <a:t>p</a:t>
            </a:r>
            <a:r>
              <a:rPr lang="en-US" sz="2400" baseline="-25000" dirty="0" smtClean="0"/>
              <a:t>0</a:t>
            </a:r>
            <a:r>
              <a:rPr lang="en-US" sz="2400" dirty="0" smtClean="0"/>
              <a:t>, p</a:t>
            </a:r>
            <a:r>
              <a:rPr lang="en-US" sz="2400" baseline="-25000" dirty="0" smtClean="0"/>
              <a:t>1</a:t>
            </a:r>
            <a:r>
              <a:rPr lang="en-US" sz="2400" dirty="0" smtClean="0"/>
              <a:t>, </a:t>
            </a:r>
            <a:r>
              <a:rPr lang="en-US" sz="2400" dirty="0" smtClean="0"/>
              <a:t>…, </a:t>
            </a:r>
            <a:r>
              <a:rPr lang="en-US" sz="2400" dirty="0" smtClean="0"/>
              <a:t>p</a:t>
            </a:r>
            <a:r>
              <a:rPr lang="en-US" sz="2400" baseline="-25000" dirty="0" smtClean="0"/>
              <a:t>9</a:t>
            </a:r>
            <a:r>
              <a:rPr lang="en-US" sz="2400" dirty="0" smtClean="0"/>
              <a:t> </a:t>
            </a:r>
            <a:r>
              <a:rPr lang="en-US" sz="2400" dirty="0" smtClean="0"/>
              <a:t>(sum to 1)</a:t>
            </a:r>
          </a:p>
          <a:p>
            <a:pPr>
              <a:spcBef>
                <a:spcPct val="50000"/>
              </a:spcBef>
            </a:pPr>
            <a:r>
              <a:rPr lang="en-US" sz="2400" dirty="0" smtClean="0"/>
              <a:t>P</a:t>
            </a:r>
            <a:r>
              <a:rPr lang="en-US" sz="2400" dirty="0" smtClean="0"/>
              <a:t>(</a:t>
            </a:r>
            <a:r>
              <a:rPr lang="en-US" sz="2400" dirty="0" smtClean="0"/>
              <a:t>X</a:t>
            </a:r>
            <a:r>
              <a:rPr lang="en-US" sz="2400" baseline="-25000" dirty="0" smtClean="0"/>
              <a:t>i</a:t>
            </a:r>
            <a:r>
              <a:rPr lang="en-US" sz="2400" dirty="0" smtClean="0"/>
              <a:t>=</a:t>
            </a:r>
            <a:r>
              <a:rPr lang="en-US" sz="2400" dirty="0" err="1" smtClean="0"/>
              <a:t>x</a:t>
            </a:r>
            <a:r>
              <a:rPr lang="en-US" sz="2400" baseline="-25000" dirty="0" err="1" smtClean="0"/>
              <a:t>i</a:t>
            </a:r>
            <a:r>
              <a:rPr lang="en-US" sz="2400" dirty="0" err="1" smtClean="0"/>
              <a:t>|</a:t>
            </a:r>
            <a:r>
              <a:rPr lang="en-US" sz="2400" dirty="0" err="1" smtClean="0"/>
              <a:t>Y</a:t>
            </a:r>
            <a:r>
              <a:rPr lang="en-US" sz="2400" dirty="0" smtClean="0"/>
              <a:t> = y) ~ </a:t>
            </a:r>
            <a:r>
              <a:rPr lang="en-US" sz="2400" dirty="0" smtClean="0"/>
              <a:t>N</a:t>
            </a:r>
            <a:r>
              <a:rPr lang="en-US" sz="2400" dirty="0"/>
              <a:t>(μ</a:t>
            </a:r>
            <a:r>
              <a:rPr lang="en-US" sz="2400" baseline="30000" dirty="0"/>
              <a:t>(y)</a:t>
            </a:r>
            <a:r>
              <a:rPr lang="en-US" sz="2400" baseline="-25000" dirty="0" err="1"/>
              <a:t>i</a:t>
            </a:r>
            <a:r>
              <a:rPr lang="en-US" sz="2400" dirty="0"/>
              <a:t>, </a:t>
            </a:r>
            <a:r>
              <a:rPr lang="en-US" sz="2400" dirty="0" err="1"/>
              <a:t>Σ</a:t>
            </a:r>
            <a:r>
              <a:rPr lang="en-US" sz="2400" baseline="30000" dirty="0"/>
              <a:t>(y)</a:t>
            </a:r>
            <a:r>
              <a:rPr lang="en-US" sz="2400" baseline="-25000" dirty="0"/>
              <a:t>ii</a:t>
            </a:r>
            <a:r>
              <a:rPr lang="en-US" sz="2400" dirty="0"/>
              <a:t>) for each y, pixel </a:t>
            </a:r>
            <a:r>
              <a:rPr lang="en-US" sz="2400" dirty="0" err="1"/>
              <a:t>i</a:t>
            </a:r>
            <a:r>
              <a:rPr lang="en-US" sz="2400" dirty="0" smtClean="0"/>
              <a:t>	       </a:t>
            </a:r>
            <a:r>
              <a:rPr lang="en-US" sz="2400" dirty="0" err="1" smtClean="0"/>
              <a:t>μ</a:t>
            </a:r>
            <a:r>
              <a:rPr lang="en-US" sz="2400" baseline="-25000" dirty="0" err="1" smtClean="0"/>
              <a:t>y</a:t>
            </a:r>
            <a:r>
              <a:rPr lang="en-US" sz="2400" baseline="30000" dirty="0" smtClean="0"/>
              <a:t> </a:t>
            </a:r>
            <a:r>
              <a:rPr lang="en-US" sz="2400" dirty="0" smtClean="0"/>
              <a:t>– d-dim vector</a:t>
            </a:r>
          </a:p>
          <a:p>
            <a:pPr>
              <a:lnSpc>
                <a:spcPct val="70000"/>
              </a:lnSpc>
              <a:spcBef>
                <a:spcPct val="50000"/>
              </a:spcBef>
            </a:pPr>
            <a:r>
              <a:rPr lang="en-US" sz="2400" dirty="0"/>
              <a:t>	</a:t>
            </a:r>
            <a:r>
              <a:rPr lang="en-US" sz="2400" dirty="0" smtClean="0"/>
              <a:t>				</a:t>
            </a:r>
            <a:r>
              <a:rPr lang="en-US" sz="2400" dirty="0"/>
              <a:t> </a:t>
            </a:r>
            <a:r>
              <a:rPr lang="en-US" sz="2400" dirty="0" smtClean="0"/>
              <a:t>          	       </a:t>
            </a:r>
            <a:r>
              <a:rPr lang="en-US" sz="2400" dirty="0" err="1" smtClean="0"/>
              <a:t>Σ</a:t>
            </a:r>
            <a:r>
              <a:rPr lang="en-US" sz="2400" baseline="-25000" dirty="0" err="1" smtClean="0"/>
              <a:t>y</a:t>
            </a:r>
            <a:r>
              <a:rPr lang="en-US" sz="2400" baseline="30000" dirty="0" smtClean="0"/>
              <a:t> </a:t>
            </a:r>
            <a:r>
              <a:rPr lang="en-US" sz="2400" dirty="0" smtClean="0"/>
              <a:t>- </a:t>
            </a:r>
            <a:r>
              <a:rPr lang="en-US" sz="2400" dirty="0" err="1" smtClean="0"/>
              <a:t>dxd</a:t>
            </a:r>
            <a:r>
              <a:rPr lang="en-US" sz="2400" dirty="0" smtClean="0"/>
              <a:t> matrix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3088342" y="4110335"/>
            <a:ext cx="3406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1</a:t>
            </a:r>
            <a:endParaRPr lang="en-US" sz="2400" dirty="0"/>
          </a:p>
        </p:txBody>
      </p:sp>
      <p:sp>
        <p:nvSpPr>
          <p:cNvPr id="7" name="TextBox 6"/>
          <p:cNvSpPr txBox="1"/>
          <p:nvPr/>
        </p:nvSpPr>
        <p:spPr>
          <a:xfrm>
            <a:off x="5029200" y="2743200"/>
            <a:ext cx="1905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… n </a:t>
            </a:r>
            <a:r>
              <a:rPr lang="en-US" sz="2400" dirty="0" err="1" smtClean="0"/>
              <a:t>greyscale</a:t>
            </a:r>
            <a:r>
              <a:rPr lang="en-US" sz="2400" dirty="0" smtClean="0"/>
              <a:t>   </a:t>
            </a:r>
          </a:p>
          <a:p>
            <a:r>
              <a:rPr lang="en-US" sz="2400" dirty="0"/>
              <a:t> </a:t>
            </a:r>
            <a:r>
              <a:rPr lang="en-US" sz="2400" dirty="0" smtClean="0"/>
              <a:t>   </a:t>
            </a:r>
            <a:r>
              <a:rPr lang="en-US" sz="2400" dirty="0" smtClean="0"/>
              <a:t>images</a:t>
            </a:r>
            <a:endParaRPr lang="en-US" sz="2400" dirty="0"/>
          </a:p>
        </p:txBody>
      </p:sp>
      <p:sp>
        <p:nvSpPr>
          <p:cNvPr id="30" name="TextBox 29"/>
          <p:cNvSpPr txBox="1"/>
          <p:nvPr/>
        </p:nvSpPr>
        <p:spPr>
          <a:xfrm>
            <a:off x="5029200" y="4110335"/>
            <a:ext cx="142193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… n labels</a:t>
            </a:r>
            <a:endParaRPr lang="en-US" sz="2400" dirty="0"/>
          </a:p>
        </p:txBody>
      </p:sp>
      <p:sp>
        <p:nvSpPr>
          <p:cNvPr id="31" name="TextBox 30"/>
          <p:cNvSpPr txBox="1"/>
          <p:nvPr/>
        </p:nvSpPr>
        <p:spPr>
          <a:xfrm>
            <a:off x="977063" y="2743200"/>
            <a:ext cx="115653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Input, X</a:t>
            </a:r>
            <a:endParaRPr lang="en-US" sz="2400" dirty="0"/>
          </a:p>
        </p:txBody>
      </p:sp>
      <p:sp>
        <p:nvSpPr>
          <p:cNvPr id="32" name="TextBox 31"/>
          <p:cNvSpPr txBox="1"/>
          <p:nvPr/>
        </p:nvSpPr>
        <p:spPr>
          <a:xfrm>
            <a:off x="990600" y="4110335"/>
            <a:ext cx="114646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Label, Y</a:t>
            </a:r>
            <a:endParaRPr lang="en-US" sz="2400" dirty="0"/>
          </a:p>
        </p:txBody>
      </p:sp>
      <p:sp>
        <p:nvSpPr>
          <p:cNvPr id="8" name="TextBox 7"/>
          <p:cNvSpPr txBox="1"/>
          <p:nvPr/>
        </p:nvSpPr>
        <p:spPr>
          <a:xfrm>
            <a:off x="6019800" y="1270337"/>
            <a:ext cx="31242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Each image represented as a vector of </a:t>
            </a:r>
            <a:r>
              <a:rPr lang="en-US" sz="2000" b="1" dirty="0" smtClean="0"/>
              <a:t>intensity values at the d pixels (features)</a:t>
            </a:r>
            <a:endParaRPr lang="en-US" sz="2000" b="1" dirty="0"/>
          </a:p>
        </p:txBody>
      </p:sp>
      <p:pic>
        <p:nvPicPr>
          <p:cNvPr id="9" name="Picture 8" descr="latex-image-1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43800" y="2590800"/>
            <a:ext cx="1123654" cy="1243322"/>
          </a:xfrm>
          <a:prstGeom prst="rect">
            <a:avLst/>
          </a:prstGeom>
        </p:spPr>
      </p:pic>
      <p:sp>
        <p:nvSpPr>
          <p:cNvPr id="20" name="TextBox 19"/>
          <p:cNvSpPr txBox="1"/>
          <p:nvPr/>
        </p:nvSpPr>
        <p:spPr>
          <a:xfrm>
            <a:off x="3851354" y="4110335"/>
            <a:ext cx="3406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2</a:t>
            </a:r>
            <a:endParaRPr lang="en-US" sz="2400" dirty="0"/>
          </a:p>
        </p:txBody>
      </p:sp>
      <p:sp>
        <p:nvSpPr>
          <p:cNvPr id="21" name="TextBox 20"/>
          <p:cNvSpPr txBox="1"/>
          <p:nvPr/>
        </p:nvSpPr>
        <p:spPr>
          <a:xfrm>
            <a:off x="7123185" y="2967335"/>
            <a:ext cx="34441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X</a:t>
            </a:r>
            <a:endParaRPr lang="en-US" sz="2400" dirty="0"/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 rotWithShape="1">
          <a:blip r:embed="rId3"/>
          <a:srcRect l="21780" t="25670" r="69508" b="67729"/>
          <a:stretch/>
        </p:blipFill>
        <p:spPr>
          <a:xfrm>
            <a:off x="3657600" y="2590800"/>
            <a:ext cx="914400" cy="889788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 rotWithShape="1">
          <a:blip r:embed="rId3"/>
          <a:srcRect l="22093" t="16289" r="69195" b="77110"/>
          <a:stretch/>
        </p:blipFill>
        <p:spPr>
          <a:xfrm>
            <a:off x="2667000" y="2570694"/>
            <a:ext cx="935062" cy="9098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34193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8" grpId="0"/>
      <p:bldP spid="21" grpId="0"/>
    </p:bld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274638"/>
            <a:ext cx="8763000" cy="1143000"/>
          </a:xfrm>
        </p:spPr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rgbClr val="C00000"/>
                </a:solidFill>
              </a:rPr>
              <a:t>Naïve Bayes </a:t>
            </a:r>
            <a:r>
              <a:rPr lang="en-US" b="1" dirty="0" err="1" smtClean="0">
                <a:solidFill>
                  <a:srgbClr val="C00000"/>
                </a:solidFill>
              </a:rPr>
              <a:t>Algo</a:t>
            </a:r>
            <a:r>
              <a:rPr lang="en-US" b="1" dirty="0" smtClean="0">
                <a:solidFill>
                  <a:srgbClr val="C00000"/>
                </a:solidFill>
              </a:rPr>
              <a:t> – </a:t>
            </a:r>
            <a:r>
              <a:rPr lang="en-US" dirty="0"/>
              <a:t>c</a:t>
            </a:r>
            <a:r>
              <a:rPr lang="en-US" b="1" dirty="0" smtClean="0">
                <a:solidFill>
                  <a:srgbClr val="C00000"/>
                </a:solidFill>
              </a:rPr>
              <a:t>ontinuous </a:t>
            </a:r>
            <a:r>
              <a:rPr lang="en-US" b="1" dirty="0" smtClean="0">
                <a:solidFill>
                  <a:srgbClr val="C00000"/>
                </a:solidFill>
              </a:rPr>
              <a:t>features</a:t>
            </a:r>
            <a:endParaRPr lang="en-US" b="1" dirty="0">
              <a:solidFill>
                <a:srgbClr val="C0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267200"/>
          </a:xfrm>
        </p:spPr>
        <p:txBody>
          <a:bodyPr>
            <a:normAutofit fontScale="92500" lnSpcReduction="20000"/>
          </a:bodyPr>
          <a:lstStyle/>
          <a:p>
            <a:r>
              <a:rPr lang="en-US" sz="2800" dirty="0" smtClean="0"/>
              <a:t>Training Data</a:t>
            </a:r>
          </a:p>
          <a:p>
            <a:pPr>
              <a:lnSpc>
                <a:spcPct val="150000"/>
              </a:lnSpc>
            </a:pPr>
            <a:r>
              <a:rPr lang="en-US" sz="2800" dirty="0" smtClean="0">
                <a:solidFill>
                  <a:srgbClr val="C00000"/>
                </a:solidFill>
              </a:rPr>
              <a:t>Maximum Likelihood Estimates</a:t>
            </a:r>
          </a:p>
          <a:p>
            <a:pPr lvl="1"/>
            <a:r>
              <a:rPr lang="en-US" dirty="0" smtClean="0"/>
              <a:t>For Class </a:t>
            </a:r>
            <a:r>
              <a:rPr lang="en-US" dirty="0" smtClean="0"/>
              <a:t>probability </a:t>
            </a:r>
            <a:endParaRPr lang="en-US" dirty="0" smtClean="0"/>
          </a:p>
          <a:p>
            <a:pPr lvl="1"/>
            <a:endParaRPr lang="en-US" dirty="0" smtClean="0"/>
          </a:p>
          <a:p>
            <a:pPr lvl="1"/>
            <a:r>
              <a:rPr lang="en-US" dirty="0" smtClean="0"/>
              <a:t>For </a:t>
            </a:r>
            <a:r>
              <a:rPr lang="en-US" dirty="0" smtClean="0"/>
              <a:t>class conditional distribution</a:t>
            </a:r>
            <a:endParaRPr lang="en-US" dirty="0" smtClean="0"/>
          </a:p>
          <a:p>
            <a:pPr lvl="1">
              <a:buNone/>
            </a:pPr>
            <a:endParaRPr lang="en-US" dirty="0" smtClean="0"/>
          </a:p>
          <a:p>
            <a:pPr lvl="1">
              <a:buNone/>
            </a:pPr>
            <a:endParaRPr lang="en-US" dirty="0" smtClean="0"/>
          </a:p>
          <a:p>
            <a:pPr lvl="1">
              <a:buNone/>
            </a:pPr>
            <a:endParaRPr lang="en-US" sz="3500" dirty="0" smtClean="0"/>
          </a:p>
          <a:p>
            <a:pPr>
              <a:lnSpc>
                <a:spcPct val="150000"/>
              </a:lnSpc>
            </a:pPr>
            <a:r>
              <a:rPr lang="en-US" sz="2800" dirty="0" smtClean="0"/>
              <a:t>NB Prediction for test data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8D0CB8-6FBF-4962-B578-A320F47C1A78}" type="slidenum">
              <a:rPr lang="en-US" smtClean="0"/>
              <a:pPr/>
              <a:t>92</a:t>
            </a:fld>
            <a:endParaRPr lang="en-US"/>
          </a:p>
        </p:txBody>
      </p:sp>
      <p:pic>
        <p:nvPicPr>
          <p:cNvPr id="22" name="Picture 21" descr="txp_fig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7" cstate="print"/>
          <a:stretch>
            <a:fillRect/>
          </a:stretch>
        </p:blipFill>
        <p:spPr bwMode="auto">
          <a:xfrm>
            <a:off x="4180898" y="2743200"/>
            <a:ext cx="3134302" cy="675167"/>
          </a:xfrm>
          <a:prstGeom prst="rect">
            <a:avLst/>
          </a:prstGeom>
          <a:noFill/>
          <a:ln/>
          <a:effectLst/>
        </p:spPr>
      </p:pic>
      <p:pic>
        <p:nvPicPr>
          <p:cNvPr id="19" name="Picture 18" descr="txp_fig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8" cstate="print"/>
          <a:srcRect t="9240" r="33302"/>
          <a:stretch>
            <a:fillRect/>
          </a:stretch>
        </p:blipFill>
        <p:spPr bwMode="auto">
          <a:xfrm>
            <a:off x="2839996" y="1600200"/>
            <a:ext cx="2189204" cy="380999"/>
          </a:xfrm>
          <a:prstGeom prst="rect">
            <a:avLst/>
          </a:prstGeom>
          <a:noFill/>
          <a:ln/>
          <a:effectLst/>
        </p:spPr>
      </p:pic>
      <p:pic>
        <p:nvPicPr>
          <p:cNvPr id="21" name="Picture 20" descr="txp_fig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9" cstate="print"/>
          <a:stretch>
            <a:fillRect/>
          </a:stretch>
        </p:blipFill>
        <p:spPr bwMode="auto">
          <a:xfrm>
            <a:off x="5781665" y="1633117"/>
            <a:ext cx="2931173" cy="403115"/>
          </a:xfrm>
          <a:prstGeom prst="rect">
            <a:avLst/>
          </a:prstGeom>
          <a:noFill/>
          <a:ln/>
          <a:effectLst/>
        </p:spPr>
      </p:pic>
      <p:pic>
        <p:nvPicPr>
          <p:cNvPr id="25" name="Picture 24" descr="txp_fig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0" cstate="print"/>
          <a:stretch>
            <a:fillRect/>
          </a:stretch>
        </p:blipFill>
        <p:spPr bwMode="auto">
          <a:xfrm>
            <a:off x="4953000" y="5270943"/>
            <a:ext cx="2312166" cy="291657"/>
          </a:xfrm>
          <a:prstGeom prst="rect">
            <a:avLst/>
          </a:prstGeom>
          <a:noFill/>
          <a:ln/>
          <a:effectLst/>
        </p:spPr>
      </p:pic>
      <p:pic>
        <p:nvPicPr>
          <p:cNvPr id="27" name="Picture 26" descr="txp_fig"/>
          <p:cNvPicPr>
            <a:picLocks noChangeAspect="1"/>
          </p:cNvPicPr>
          <p:nvPr>
            <p:custDataLst>
              <p:tags r:id="rId5"/>
            </p:custDataLst>
          </p:nvPr>
        </p:nvPicPr>
        <p:blipFill rotWithShape="1">
          <a:blip r:embed="rId11" cstate="print"/>
          <a:srcRect r="26221"/>
          <a:stretch/>
        </p:blipFill>
        <p:spPr bwMode="auto">
          <a:xfrm>
            <a:off x="2680382" y="5822555"/>
            <a:ext cx="3095854" cy="824815"/>
          </a:xfrm>
          <a:prstGeom prst="rect">
            <a:avLst/>
          </a:prstGeom>
          <a:noFill/>
          <a:ln/>
          <a:effectLst/>
        </p:spPr>
      </p:pic>
      <p:pic>
        <p:nvPicPr>
          <p:cNvPr id="7" name="Picture 6" descr="latex-image-1.pdf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0400" y="3962400"/>
            <a:ext cx="3886200" cy="440501"/>
          </a:xfrm>
          <a:prstGeom prst="rect">
            <a:avLst/>
          </a:prstGeom>
        </p:spPr>
      </p:pic>
      <p:pic>
        <p:nvPicPr>
          <p:cNvPr id="14" name="Picture 13" descr="latex-image-1.pdf"/>
          <p:cNvPicPr>
            <a:picLocks noChangeAspect="1"/>
          </p:cNvPicPr>
          <p:nvPr/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r="69463" b="-18214"/>
          <a:stretch/>
        </p:blipFill>
        <p:spPr>
          <a:xfrm>
            <a:off x="5791200" y="5978835"/>
            <a:ext cx="1186712" cy="52073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562600" y="4648200"/>
            <a:ext cx="196399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rgbClr val="A60101"/>
                </a:solidFill>
                <a:latin typeface="Comic Sans MS"/>
                <a:cs typeface="Comic Sans MS"/>
              </a:rPr>
              <a:t>MLE estimates</a:t>
            </a:r>
            <a:endParaRPr lang="en-US" sz="2000" dirty="0">
              <a:solidFill>
                <a:srgbClr val="A60101"/>
              </a:solidFill>
              <a:latin typeface="Comic Sans MS"/>
              <a:cs typeface="Comic Sans MS"/>
            </a:endParaRPr>
          </a:p>
        </p:txBody>
      </p:sp>
      <p:cxnSp>
        <p:nvCxnSpPr>
          <p:cNvPr id="10" name="Straight Arrow Connector 9"/>
          <p:cNvCxnSpPr/>
          <p:nvPr/>
        </p:nvCxnSpPr>
        <p:spPr>
          <a:xfrm>
            <a:off x="5410200" y="4419600"/>
            <a:ext cx="228600" cy="381000"/>
          </a:xfrm>
          <a:prstGeom prst="straightConnector1">
            <a:avLst/>
          </a:prstGeom>
          <a:ln>
            <a:solidFill>
              <a:srgbClr val="A6010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/>
          <p:nvPr/>
        </p:nvCxnSpPr>
        <p:spPr>
          <a:xfrm flipH="1">
            <a:off x="6172200" y="4419600"/>
            <a:ext cx="76200" cy="304800"/>
          </a:xfrm>
          <a:prstGeom prst="straightConnector1">
            <a:avLst/>
          </a:prstGeom>
          <a:ln>
            <a:solidFill>
              <a:srgbClr val="A6010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0293216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8D0CB8-6FBF-4962-B578-A320F47C1A78}" type="slidenum">
              <a:rPr lang="en-US" smtClean="0"/>
              <a:pPr/>
              <a:t>93</a:t>
            </a:fld>
            <a:endParaRPr lang="en-US"/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>
          <a:xfrm>
            <a:off x="457200" y="1828800"/>
            <a:ext cx="8153400" cy="4876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Maximum likelihood estimates:</a:t>
            </a:r>
            <a:r>
              <a:rPr kumimoji="0" lang="en-US" sz="32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endParaRPr kumimoji="0" lang="en-US" sz="3200" b="0" i="1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endParaRPr kumimoji="0" lang="en-US" sz="3200" b="0" i="1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endParaRPr kumimoji="0" lang="en-US" sz="3200" b="0" i="1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endParaRPr kumimoji="0" lang="en-US" sz="3200" b="0" i="1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8" name="Picture 17" descr="txp_fig"/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4" cstate="print"/>
          <a:srcRect r="49869"/>
          <a:stretch/>
        </p:blipFill>
        <p:spPr bwMode="auto">
          <a:xfrm>
            <a:off x="6558178" y="1752600"/>
            <a:ext cx="1170781" cy="762000"/>
          </a:xfrm>
          <a:prstGeom prst="rect">
            <a:avLst/>
          </a:prstGeom>
          <a:noFill/>
          <a:ln/>
          <a:effectLst/>
        </p:spPr>
      </p:pic>
      <p:sp>
        <p:nvSpPr>
          <p:cNvPr id="10" name="Rectangle 9"/>
          <p:cNvSpPr/>
          <p:nvPr/>
        </p:nvSpPr>
        <p:spPr>
          <a:xfrm>
            <a:off x="6477000" y="1676400"/>
            <a:ext cx="2514600" cy="914400"/>
          </a:xfrm>
          <a:prstGeom prst="rect">
            <a:avLst/>
          </a:prstGeom>
          <a:noFill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2" name="Group 21"/>
          <p:cNvGrpSpPr/>
          <p:nvPr/>
        </p:nvGrpSpPr>
        <p:grpSpPr bwMode="auto">
          <a:xfrm>
            <a:off x="4876800" y="4495800"/>
            <a:ext cx="4267200" cy="914400"/>
            <a:chOff x="5181600" y="4495800"/>
            <a:chExt cx="4267200" cy="914400"/>
          </a:xfrm>
        </p:grpSpPr>
        <p:pic>
          <p:nvPicPr>
            <p:cNvPr id="20" name="Picture 19" descr="txp_fig"/>
            <p:cNvPicPr>
              <a:picLocks noChangeAspect="1"/>
            </p:cNvPicPr>
            <p:nvPr>
              <p:custDataLst>
                <p:tags r:id="rId2"/>
              </p:custDataLst>
            </p:nvPr>
          </p:nvPicPr>
          <p:blipFill rotWithShape="1">
            <a:blip r:embed="rId5" cstate="print"/>
            <a:srcRect r="60322"/>
            <a:stretch/>
          </p:blipFill>
          <p:spPr bwMode="auto">
            <a:xfrm>
              <a:off x="5258637" y="4562475"/>
              <a:ext cx="1521055" cy="732556"/>
            </a:xfrm>
            <a:prstGeom prst="rect">
              <a:avLst/>
            </a:prstGeom>
            <a:noFill/>
            <a:ln/>
            <a:effectLst/>
          </p:spPr>
        </p:pic>
        <p:sp>
          <p:nvSpPr>
            <p:cNvPr id="11" name="Rectangle 10"/>
            <p:cNvSpPr/>
            <p:nvPr/>
          </p:nvSpPr>
          <p:spPr bwMode="auto">
            <a:xfrm>
              <a:off x="5181600" y="4495800"/>
              <a:ext cx="4267200" cy="914400"/>
            </a:xfrm>
            <a:prstGeom prst="rect">
              <a:avLst/>
            </a:prstGeom>
            <a:noFill/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19" name="Elbow Connector 18"/>
          <p:cNvCxnSpPr>
            <a:endCxn id="23" idx="1"/>
          </p:cNvCxnSpPr>
          <p:nvPr/>
        </p:nvCxnSpPr>
        <p:spPr>
          <a:xfrm rot="16200000" flipH="1">
            <a:off x="6191171" y="3405172"/>
            <a:ext cx="714345" cy="609600"/>
          </a:xfrm>
          <a:prstGeom prst="bentConnector2">
            <a:avLst/>
          </a:prstGeom>
          <a:ln w="1905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/>
          <p:cNvSpPr txBox="1"/>
          <p:nvPr/>
        </p:nvSpPr>
        <p:spPr>
          <a:xfrm>
            <a:off x="6853143" y="3867090"/>
            <a:ext cx="198605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err="1" smtClean="0">
                <a:solidFill>
                  <a:srgbClr val="C00000"/>
                </a:solidFill>
              </a:rPr>
              <a:t>j</a:t>
            </a:r>
            <a:r>
              <a:rPr lang="en-US" sz="2000" b="1" baseline="30000" dirty="0" err="1" smtClean="0">
                <a:solidFill>
                  <a:srgbClr val="C00000"/>
                </a:solidFill>
              </a:rPr>
              <a:t>th</a:t>
            </a:r>
            <a:r>
              <a:rPr lang="en-US" sz="2000" b="1" dirty="0" smtClean="0">
                <a:solidFill>
                  <a:srgbClr val="C00000"/>
                </a:solidFill>
              </a:rPr>
              <a:t> training image</a:t>
            </a:r>
            <a:endParaRPr lang="en-US" sz="2000" b="1" dirty="0">
              <a:solidFill>
                <a:srgbClr val="C00000"/>
              </a:solidFill>
            </a:endParaRPr>
          </a:p>
        </p:txBody>
      </p:sp>
      <p:cxnSp>
        <p:nvCxnSpPr>
          <p:cNvPr id="24" name="Elbow Connector 23"/>
          <p:cNvCxnSpPr/>
          <p:nvPr/>
        </p:nvCxnSpPr>
        <p:spPr>
          <a:xfrm rot="10800000" flipV="1">
            <a:off x="4038600" y="3276600"/>
            <a:ext cx="990600" cy="762000"/>
          </a:xfrm>
          <a:prstGeom prst="bentConnector3">
            <a:avLst>
              <a:gd name="adj1" fmla="val -549"/>
            </a:avLst>
          </a:prstGeom>
          <a:ln w="1905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2060223" y="3805535"/>
            <a:ext cx="198605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000" b="1" dirty="0" err="1" smtClean="0">
                <a:solidFill>
                  <a:srgbClr val="C00000"/>
                </a:solidFill>
              </a:rPr>
              <a:t>i</a:t>
            </a:r>
            <a:r>
              <a:rPr lang="en-US" sz="2000" b="1" baseline="30000" dirty="0" err="1" smtClean="0">
                <a:solidFill>
                  <a:srgbClr val="C00000"/>
                </a:solidFill>
              </a:rPr>
              <a:t>th</a:t>
            </a:r>
            <a:r>
              <a:rPr lang="en-US" sz="2000" b="1" dirty="0" smtClean="0">
                <a:solidFill>
                  <a:srgbClr val="C00000"/>
                </a:solidFill>
              </a:rPr>
              <a:t> pixel in </a:t>
            </a:r>
          </a:p>
          <a:p>
            <a:pPr algn="r"/>
            <a:r>
              <a:rPr lang="en-US" sz="2000" b="1" dirty="0" err="1" smtClean="0">
                <a:solidFill>
                  <a:srgbClr val="C00000"/>
                </a:solidFill>
              </a:rPr>
              <a:t>j</a:t>
            </a:r>
            <a:r>
              <a:rPr lang="en-US" sz="2000" b="1" baseline="30000" dirty="0" err="1" smtClean="0">
                <a:solidFill>
                  <a:srgbClr val="C00000"/>
                </a:solidFill>
              </a:rPr>
              <a:t>th</a:t>
            </a:r>
            <a:r>
              <a:rPr lang="en-US" sz="2000" b="1" dirty="0" smtClean="0">
                <a:solidFill>
                  <a:srgbClr val="C00000"/>
                </a:solidFill>
              </a:rPr>
              <a:t> training image</a:t>
            </a:r>
            <a:endParaRPr lang="en-US" sz="2000" b="1" dirty="0">
              <a:solidFill>
                <a:srgbClr val="C00000"/>
              </a:solidFill>
            </a:endParaRPr>
          </a:p>
        </p:txBody>
      </p:sp>
      <p:cxnSp>
        <p:nvCxnSpPr>
          <p:cNvPr id="29" name="Elbow Connector 18"/>
          <p:cNvCxnSpPr>
            <a:endCxn id="31" idx="1"/>
          </p:cNvCxnSpPr>
          <p:nvPr/>
        </p:nvCxnSpPr>
        <p:spPr>
          <a:xfrm rot="16200000" flipH="1">
            <a:off x="6633070" y="3425330"/>
            <a:ext cx="409545" cy="264484"/>
          </a:xfrm>
          <a:prstGeom prst="bentConnector2">
            <a:avLst/>
          </a:prstGeom>
          <a:ln w="1905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/>
          <p:cNvSpPr txBox="1"/>
          <p:nvPr/>
        </p:nvSpPr>
        <p:spPr>
          <a:xfrm>
            <a:off x="6970084" y="3562290"/>
            <a:ext cx="87851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rgbClr val="C00000"/>
                </a:solidFill>
              </a:rPr>
              <a:t>y</a:t>
            </a:r>
            <a:r>
              <a:rPr lang="en-US" sz="2000" b="1" dirty="0" smtClean="0">
                <a:solidFill>
                  <a:srgbClr val="C00000"/>
                </a:solidFill>
              </a:rPr>
              <a:t> </a:t>
            </a:r>
            <a:r>
              <a:rPr lang="en-US" sz="2000" b="1" dirty="0" smtClean="0">
                <a:solidFill>
                  <a:srgbClr val="C00000"/>
                </a:solidFill>
              </a:rPr>
              <a:t>class</a:t>
            </a:r>
            <a:endParaRPr lang="en-US" sz="2000" b="1" dirty="0">
              <a:solidFill>
                <a:srgbClr val="C00000"/>
              </a:solidFill>
            </a:endParaRPr>
          </a:p>
        </p:txBody>
      </p:sp>
      <p:sp>
        <p:nvSpPr>
          <p:cNvPr id="21" name="Title 1"/>
          <p:cNvSpPr txBox="1">
            <a:spLocks/>
          </p:cNvSpPr>
          <p:nvPr/>
        </p:nvSpPr>
        <p:spPr>
          <a:xfrm>
            <a:off x="228600" y="274638"/>
            <a:ext cx="8763000" cy="1143000"/>
          </a:xfrm>
          <a:prstGeom prst="rect">
            <a:avLst/>
          </a:prstGeom>
        </p:spPr>
        <p:txBody>
          <a:bodyPr vert="horz" lIns="91425" tIns="45713" rIns="91425" bIns="45713" rtlCol="0" anchor="ctr">
            <a:normAutofit fontScale="90000"/>
          </a:bodyPr>
          <a:lstStyle>
            <a:lvl1pPr algn="ctr" defTabSz="914259" rtl="0" eaLnBrk="1" latinLnBrk="0" hangingPunct="1">
              <a:spcBef>
                <a:spcPct val="0"/>
              </a:spcBef>
              <a:buNone/>
              <a:defRPr sz="4400" b="1" kern="1200">
                <a:solidFill>
                  <a:srgbClr val="C00000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Naïve Bayes Algo – continuous features</a:t>
            </a:r>
            <a:endParaRPr lang="en-US" dirty="0"/>
          </a:p>
        </p:txBody>
      </p:sp>
      <p:pic>
        <p:nvPicPr>
          <p:cNvPr id="8" name="Picture 7" descr="latex-image-1.pdf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48599" y="1752083"/>
            <a:ext cx="966421" cy="817137"/>
          </a:xfrm>
          <a:prstGeom prst="rect">
            <a:avLst/>
          </a:prstGeom>
        </p:spPr>
      </p:pic>
      <p:pic>
        <p:nvPicPr>
          <p:cNvPr id="9" name="Picture 8" descr="latex-image-1.pdf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800" y="2743200"/>
            <a:ext cx="685800" cy="437322"/>
          </a:xfrm>
          <a:prstGeom prst="rect">
            <a:avLst/>
          </a:prstGeom>
        </p:spPr>
      </p:pic>
      <p:pic>
        <p:nvPicPr>
          <p:cNvPr id="13" name="Picture 12" descr="latex-image-1.pdf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2600" y="2667000"/>
            <a:ext cx="5147034" cy="990600"/>
          </a:xfrm>
          <a:prstGeom prst="rect">
            <a:avLst/>
          </a:prstGeom>
        </p:spPr>
      </p:pic>
      <p:pic>
        <p:nvPicPr>
          <p:cNvPr id="15" name="Picture 14" descr="latex-image-1.pdf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00800" y="4555183"/>
            <a:ext cx="2728430" cy="806127"/>
          </a:xfrm>
          <a:prstGeom prst="rect">
            <a:avLst/>
          </a:prstGeom>
        </p:spPr>
      </p:pic>
      <p:pic>
        <p:nvPicPr>
          <p:cNvPr id="17" name="Picture 16" descr="latex-image-1.pdf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0599" y="5715000"/>
            <a:ext cx="7033967" cy="8465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95562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3"/>
          <p:cNvSpPr txBox="1">
            <a:spLocks noChangeArrowheads="1"/>
          </p:cNvSpPr>
          <p:nvPr/>
        </p:nvSpPr>
        <p:spPr>
          <a:xfrm>
            <a:off x="457200" y="1447800"/>
            <a:ext cx="8229600" cy="5257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6350" lvl="1" defTabSz="914400">
              <a:spcBef>
                <a:spcPct val="20000"/>
              </a:spcBef>
              <a:defRPr/>
            </a:pPr>
            <a:r>
              <a:rPr lang="en-US" sz="2400" dirty="0" smtClean="0">
                <a:sym typeface="Symbol" pitchFamily="48" charset="2"/>
              </a:rPr>
              <a:t>Parameters  = (μ,σ</a:t>
            </a:r>
            <a:r>
              <a:rPr lang="en-US" sz="2400" baseline="30000" dirty="0" smtClean="0">
                <a:sym typeface="Symbol" pitchFamily="48" charset="2"/>
              </a:rPr>
              <a:t>2</a:t>
            </a:r>
            <a:r>
              <a:rPr lang="en-US" sz="2400" dirty="0" smtClean="0">
                <a:sym typeface="Symbol" pitchFamily="48" charset="2"/>
              </a:rPr>
              <a:t>)</a:t>
            </a:r>
            <a:endParaRPr lang="en-US" sz="2400" dirty="0">
              <a:sym typeface="Symbol" pitchFamily="48" charset="2"/>
            </a:endParaRPr>
          </a:p>
          <a:p>
            <a:pPr marL="349250" lvl="1" indent="-342900" defTabSz="914400">
              <a:spcBef>
                <a:spcPct val="20000"/>
              </a:spcBef>
              <a:buFont typeface="Arial"/>
              <a:buChar char="•"/>
              <a:defRPr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rPr>
              <a:t>Mean </a:t>
            </a:r>
            <a:r>
              <a:rPr lang="en-US" sz="2400" dirty="0" smtClean="0">
                <a:sym typeface="Symbol" pitchFamily="48" charset="2"/>
              </a:rPr>
              <a:t>μ</a:t>
            </a: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rPr>
              <a:t>: </a:t>
            </a: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rPr>
              <a:t>Gaussian </a:t>
            </a: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rPr>
              <a:t>prior</a:t>
            </a:r>
          </a:p>
          <a:p>
            <a:pPr marL="457200" lvl="1" defTabSz="914400">
              <a:spcBef>
                <a:spcPct val="20000"/>
              </a:spcBef>
              <a:defRPr/>
            </a:pPr>
            <a:endParaRPr lang="en-US" sz="2400" dirty="0"/>
          </a:p>
          <a:p>
            <a:pPr marL="457200" lvl="1" defTabSz="914400">
              <a:spcBef>
                <a:spcPct val="20000"/>
              </a:spcBef>
              <a:defRPr/>
            </a:pPr>
            <a:endParaRPr kumimoji="0" lang="en-US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</a:endParaRPr>
          </a:p>
          <a:p>
            <a:pPr marL="457200" lvl="1" defTabSz="914400">
              <a:spcBef>
                <a:spcPct val="20000"/>
              </a:spcBef>
              <a:defRPr/>
            </a:pPr>
            <a:endParaRPr lang="en-US" sz="2400" dirty="0"/>
          </a:p>
          <a:p>
            <a:pPr marL="457200" lvl="1" defTabSz="914400">
              <a:spcBef>
                <a:spcPct val="20000"/>
              </a:spcBef>
              <a:defRPr/>
            </a:pPr>
            <a:endParaRPr kumimoji="0" lang="en-US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</a:endParaRPr>
          </a:p>
          <a:p>
            <a:pPr marL="457200" lvl="1" defTabSz="914400">
              <a:spcBef>
                <a:spcPct val="20000"/>
              </a:spcBef>
              <a:defRPr/>
            </a:pPr>
            <a:endParaRPr kumimoji="0" lang="en-US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</a:endParaRPr>
          </a:p>
          <a:p>
            <a:pPr marL="457200" lvl="1" defTabSz="914400">
              <a:spcBef>
                <a:spcPct val="20000"/>
              </a:spcBef>
              <a:defRPr/>
            </a:pPr>
            <a:endParaRPr kumimoji="0" lang="en-US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</a:endParaRP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en-US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</a:endParaRPr>
          </a:p>
          <a:p>
            <a:pPr marL="342900" indent="-342900" defTabSz="914400"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en-US" sz="2400" dirty="0"/>
              <a:t>Variance </a:t>
            </a:r>
            <a:r>
              <a:rPr lang="en-US" sz="2400" dirty="0">
                <a:sym typeface="Symbol" pitchFamily="48" charset="2"/>
              </a:rPr>
              <a:t>σ</a:t>
            </a:r>
            <a:r>
              <a:rPr lang="en-US" sz="2400" baseline="30000" dirty="0">
                <a:sym typeface="Symbol" pitchFamily="48" charset="2"/>
              </a:rPr>
              <a:t>2</a:t>
            </a:r>
            <a:r>
              <a:rPr lang="en-US" sz="2400" dirty="0"/>
              <a:t>: </a:t>
            </a:r>
            <a:r>
              <a:rPr lang="en-US" sz="2400" dirty="0" err="1"/>
              <a:t>Wishart</a:t>
            </a:r>
            <a:r>
              <a:rPr lang="en-US" sz="2400" dirty="0"/>
              <a:t> Distribution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MAP estimation for Gaussian </a:t>
            </a:r>
            <a:r>
              <a:rPr lang="en-US" dirty="0" err="1" smtClean="0"/>
              <a:t>r.v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8D0CB8-6FBF-4962-B578-A320F47C1A78}" type="slidenum">
              <a:rPr lang="en-US" smtClean="0"/>
              <a:pPr/>
              <a:t>94</a:t>
            </a:fld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1025680" y="5181600"/>
            <a:ext cx="6827680" cy="461651"/>
          </a:xfrm>
          <a:prstGeom prst="rect">
            <a:avLst/>
          </a:prstGeom>
          <a:noFill/>
        </p:spPr>
        <p:txBody>
          <a:bodyPr wrap="none" lIns="91425" tIns="45713" rIns="91425" bIns="45713" rtlCol="0">
            <a:spAutoFit/>
          </a:bodyPr>
          <a:lstStyle/>
          <a:p>
            <a:r>
              <a:rPr lang="en-US" sz="2400" b="1" dirty="0">
                <a:solidFill>
                  <a:srgbClr val="A60101"/>
                </a:solidFill>
              </a:rPr>
              <a:t>As we get more </a:t>
            </a:r>
            <a:r>
              <a:rPr lang="en-US" sz="2400" b="1" dirty="0" smtClean="0">
                <a:solidFill>
                  <a:srgbClr val="A60101"/>
                </a:solidFill>
              </a:rPr>
              <a:t>data, </a:t>
            </a:r>
            <a:r>
              <a:rPr lang="en-US" sz="2400" b="1" dirty="0">
                <a:solidFill>
                  <a:srgbClr val="A60101"/>
                </a:solidFill>
              </a:rPr>
              <a:t>effect of prior is “washed out”</a:t>
            </a:r>
          </a:p>
        </p:txBody>
      </p:sp>
      <p:pic>
        <p:nvPicPr>
          <p:cNvPr id="6" name="Picture 5" descr="txp_fig"/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5" cstate="print"/>
          <a:srcRect l="-567" r="26144" b="58154"/>
          <a:stretch/>
        </p:blipFill>
        <p:spPr bwMode="auto">
          <a:xfrm>
            <a:off x="5867400" y="3960997"/>
            <a:ext cx="3055578" cy="915803"/>
          </a:xfrm>
          <a:prstGeom prst="rect">
            <a:avLst/>
          </a:prstGeom>
          <a:noFill/>
          <a:ln/>
          <a:effectLst/>
        </p:spPr>
      </p:pic>
      <p:pic>
        <p:nvPicPr>
          <p:cNvPr id="8" name="Picture 6" descr="txp_fig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209800" y="2514600"/>
            <a:ext cx="4495800" cy="9337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extBox 8"/>
          <p:cNvSpPr txBox="1"/>
          <p:nvPr/>
        </p:nvSpPr>
        <p:spPr>
          <a:xfrm>
            <a:off x="3962400" y="1900535"/>
            <a:ext cx="132760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rgbClr val="0000FF"/>
                </a:solidFill>
              </a:rPr>
              <a:t>= N(</a:t>
            </a:r>
            <a:r>
              <a:rPr lang="en-US" sz="2400" dirty="0" smtClean="0">
                <a:solidFill>
                  <a:srgbClr val="0000FF"/>
                </a:solidFill>
                <a:latin typeface="Symbol" pitchFamily="18" charset="2"/>
              </a:rPr>
              <a:t>h</a:t>
            </a:r>
            <a:r>
              <a:rPr lang="en-US" sz="2400" dirty="0" smtClean="0">
                <a:solidFill>
                  <a:srgbClr val="0000FF"/>
                </a:solidFill>
              </a:rPr>
              <a:t>,</a:t>
            </a:r>
            <a:r>
              <a:rPr lang="en-US" sz="2400" dirty="0" smtClean="0">
                <a:solidFill>
                  <a:srgbClr val="0000FF"/>
                </a:solidFill>
                <a:latin typeface="Symbol" pitchFamily="18" charset="2"/>
              </a:rPr>
              <a:t>l</a:t>
            </a:r>
            <a:r>
              <a:rPr lang="en-US" sz="2400" baseline="30000" dirty="0" smtClean="0">
                <a:solidFill>
                  <a:srgbClr val="0000FF"/>
                </a:solidFill>
              </a:rPr>
              <a:t>2</a:t>
            </a:r>
            <a:r>
              <a:rPr lang="en-US" sz="2400" dirty="0" smtClean="0">
                <a:solidFill>
                  <a:srgbClr val="0000FF"/>
                </a:solidFill>
              </a:rPr>
              <a:t>)</a:t>
            </a:r>
            <a:endParaRPr lang="en-US" sz="2400" dirty="0">
              <a:solidFill>
                <a:srgbClr val="0000FF"/>
              </a:solidFill>
            </a:endParaRPr>
          </a:p>
        </p:txBody>
      </p:sp>
      <p:pic>
        <p:nvPicPr>
          <p:cNvPr id="10" name="Picture 9" descr="txp_fig"/>
          <p:cNvPicPr>
            <a:picLocks noChangeAspect="1"/>
          </p:cNvPicPr>
          <p:nvPr>
            <p:custDataLst>
              <p:tags r:id="rId3"/>
            </p:custDataLst>
          </p:nvPr>
        </p:nvPicPr>
        <p:blipFill rotWithShape="1">
          <a:blip r:embed="rId5" cstate="print"/>
          <a:srcRect l="-2137" t="44486"/>
          <a:stretch/>
        </p:blipFill>
        <p:spPr bwMode="auto">
          <a:xfrm>
            <a:off x="914400" y="3657600"/>
            <a:ext cx="4445702" cy="1288021"/>
          </a:xfrm>
          <a:prstGeom prst="rect">
            <a:avLst/>
          </a:prstGeom>
          <a:noFill/>
          <a:ln/>
          <a:effectLst/>
        </p:spPr>
      </p:pic>
    </p:spTree>
    <p:extLst>
      <p:ext uri="{BB962C8B-B14F-4D97-AF65-F5344CB8AC3E}">
        <p14:creationId xmlns:p14="http://schemas.microsoft.com/office/powerpoint/2010/main" val="140094257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Applications of Naïve Bayes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 smtClean="0"/>
              <a:t>Text classification</a:t>
            </a:r>
          </a:p>
          <a:p>
            <a:pPr marL="0" indent="0">
              <a:buNone/>
            </a:pPr>
            <a:r>
              <a:rPr lang="en-US" sz="2400" dirty="0"/>
              <a:t>	</a:t>
            </a:r>
            <a:r>
              <a:rPr lang="en-US" sz="2400" dirty="0" smtClean="0"/>
              <a:t>Documents, Emails </a:t>
            </a:r>
            <a:r>
              <a:rPr lang="en-US" sz="2400" dirty="0" smtClean="0">
                <a:latin typeface="Wingdings"/>
                <a:ea typeface="Wingdings"/>
                <a:cs typeface="Wingdings"/>
                <a:sym typeface="Wingdings"/>
              </a:rPr>
              <a:t></a:t>
            </a:r>
            <a:r>
              <a:rPr lang="en-US" sz="2400" dirty="0" smtClean="0"/>
              <a:t> Topic, Spam</a:t>
            </a:r>
          </a:p>
          <a:p>
            <a:pPr marL="0" indent="0">
              <a:buNone/>
            </a:pPr>
            <a:r>
              <a:rPr lang="en-US" sz="2400" dirty="0"/>
              <a:t> </a:t>
            </a:r>
            <a:r>
              <a:rPr lang="en-US" sz="2400" dirty="0" smtClean="0"/>
              <a:t>     HW1</a:t>
            </a:r>
          </a:p>
          <a:p>
            <a:pPr marL="0" indent="0">
              <a:buNone/>
            </a:pPr>
            <a:endParaRPr lang="en-US" sz="2400" dirty="0"/>
          </a:p>
          <a:p>
            <a:r>
              <a:rPr lang="en-US" sz="2400" dirty="0" smtClean="0"/>
              <a:t>Image classification</a:t>
            </a:r>
          </a:p>
          <a:p>
            <a:pPr marL="0" indent="0">
              <a:buNone/>
            </a:pPr>
            <a:r>
              <a:rPr lang="en-US" sz="2400" dirty="0"/>
              <a:t>	</a:t>
            </a:r>
            <a:r>
              <a:rPr lang="en-US" sz="2400" dirty="0" smtClean="0"/>
              <a:t>Hand-written characters  </a:t>
            </a:r>
            <a:r>
              <a:rPr lang="en-US" sz="2000" dirty="0" smtClean="0">
                <a:latin typeface="Wingdings"/>
                <a:ea typeface="Wingdings"/>
                <a:cs typeface="Wingdings"/>
                <a:sym typeface="Wingdings"/>
              </a:rPr>
              <a:t></a:t>
            </a:r>
            <a:r>
              <a:rPr lang="en-US" sz="2400" dirty="0" smtClean="0">
                <a:latin typeface="Wingdings"/>
                <a:ea typeface="Wingdings"/>
                <a:cs typeface="Wingdings"/>
                <a:sym typeface="Wingdings"/>
              </a:rPr>
              <a:t> </a:t>
            </a:r>
            <a:r>
              <a:rPr lang="en-US" sz="2400" dirty="0" smtClean="0">
                <a:latin typeface="Calibri"/>
                <a:ea typeface="Wingdings"/>
                <a:cs typeface="Calibri"/>
                <a:sym typeface="Wingdings"/>
              </a:rPr>
              <a:t>Digit, Letter</a:t>
            </a:r>
            <a:endParaRPr lang="en-US" sz="2400" dirty="0" smtClean="0">
              <a:latin typeface="Calibri"/>
              <a:cs typeface="Calibri"/>
            </a:endParaRPr>
          </a:p>
          <a:p>
            <a:pPr marL="0" indent="0">
              <a:buNone/>
            </a:pPr>
            <a:r>
              <a:rPr lang="en-US" sz="2400" dirty="0"/>
              <a:t>	</a:t>
            </a:r>
            <a:r>
              <a:rPr lang="en-US" sz="2400" dirty="0" smtClean="0"/>
              <a:t>Brain scans 	</a:t>
            </a:r>
            <a:r>
              <a:rPr lang="en-US" sz="2400" dirty="0" smtClean="0">
                <a:latin typeface="Wingdings"/>
                <a:ea typeface="Wingdings"/>
                <a:cs typeface="Wingdings"/>
                <a:sym typeface="Wingdings"/>
              </a:rPr>
              <a:t> </a:t>
            </a:r>
            <a:r>
              <a:rPr lang="en-US" sz="2400" dirty="0" smtClean="0"/>
              <a:t>words, objects person is reading/			         watching</a:t>
            </a:r>
            <a:endParaRPr lang="en-US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8D0CB8-6FBF-4962-B578-A320F47C1A78}" type="slidenum">
              <a:rPr lang="en-US" smtClean="0"/>
              <a:pPr/>
              <a:t>95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208958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 smtClean="0">
                <a:solidFill>
                  <a:srgbClr val="C00000"/>
                </a:solidFill>
              </a:rPr>
              <a:t>GNB </a:t>
            </a:r>
            <a:r>
              <a:rPr lang="en-US" b="1" dirty="0" smtClean="0">
                <a:solidFill>
                  <a:srgbClr val="C00000"/>
                </a:solidFill>
              </a:rPr>
              <a:t>for classifying </a:t>
            </a:r>
            <a:r>
              <a:rPr lang="en-US" dirty="0" smtClean="0"/>
              <a:t>word category</a:t>
            </a:r>
            <a:endParaRPr lang="en-US" b="1" dirty="0">
              <a:solidFill>
                <a:srgbClr val="C000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8D0CB8-6FBF-4962-B578-A320F47C1A78}" type="slidenum">
              <a:rPr lang="en-US" smtClean="0"/>
              <a:pPr/>
              <a:t>96</a:t>
            </a:fld>
            <a:endParaRPr lang="en-US"/>
          </a:p>
        </p:txBody>
      </p:sp>
      <p:sp>
        <p:nvSpPr>
          <p:cNvPr id="5" name="Text Box 3"/>
          <p:cNvSpPr txBox="1">
            <a:spLocks noChangeAspect="1" noChangeArrowheads="1"/>
          </p:cNvSpPr>
          <p:nvPr/>
        </p:nvSpPr>
        <p:spPr bwMode="auto">
          <a:xfrm>
            <a:off x="762000" y="4038600"/>
            <a:ext cx="2971800" cy="2862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dirty="0"/>
              <a:t>~1 mm resolution</a:t>
            </a:r>
          </a:p>
          <a:p>
            <a:pPr>
              <a:spcBef>
                <a:spcPct val="50000"/>
              </a:spcBef>
            </a:pPr>
            <a:r>
              <a:rPr lang="en-US" sz="2000" dirty="0"/>
              <a:t>~2 images per sec.</a:t>
            </a:r>
          </a:p>
          <a:p>
            <a:pPr>
              <a:spcBef>
                <a:spcPct val="50000"/>
              </a:spcBef>
            </a:pPr>
            <a:r>
              <a:rPr lang="en-US" sz="2000" dirty="0"/>
              <a:t>15,000 </a:t>
            </a:r>
            <a:r>
              <a:rPr lang="en-US" sz="2000" dirty="0" err="1"/>
              <a:t>voxels</a:t>
            </a:r>
            <a:r>
              <a:rPr lang="en-US" sz="2000" dirty="0"/>
              <a:t>/image</a:t>
            </a:r>
          </a:p>
          <a:p>
            <a:pPr>
              <a:spcBef>
                <a:spcPct val="50000"/>
              </a:spcBef>
            </a:pPr>
            <a:r>
              <a:rPr lang="en-US" sz="2000" dirty="0"/>
              <a:t>non-invasive, safe</a:t>
            </a:r>
          </a:p>
          <a:p>
            <a:pPr>
              <a:spcBef>
                <a:spcPct val="50000"/>
              </a:spcBef>
            </a:pPr>
            <a:r>
              <a:rPr lang="en-US" sz="2000" dirty="0" smtClean="0"/>
              <a:t>measures </a:t>
            </a:r>
            <a:r>
              <a:rPr lang="en-US" sz="2000" dirty="0"/>
              <a:t>Blood Oxygen Level Dependent (BOLD) response</a:t>
            </a:r>
          </a:p>
        </p:txBody>
      </p:sp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2" cstate="print"/>
          <a:srcRect r="44949"/>
          <a:stretch>
            <a:fillRect/>
          </a:stretch>
        </p:blipFill>
        <p:spPr bwMode="auto">
          <a:xfrm>
            <a:off x="4724400" y="1600200"/>
            <a:ext cx="4419600" cy="4834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Text Box 10"/>
          <p:cNvSpPr txBox="1">
            <a:spLocks noChangeArrowheads="1"/>
          </p:cNvSpPr>
          <p:nvPr/>
        </p:nvSpPr>
        <p:spPr bwMode="auto">
          <a:xfrm>
            <a:off x="7239000" y="1157288"/>
            <a:ext cx="1845915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dirty="0"/>
              <a:t>[Mitchell et al</a:t>
            </a:r>
            <a:r>
              <a:rPr lang="en-US" dirty="0" smtClean="0"/>
              <a:t>.03]</a:t>
            </a:r>
            <a:endParaRPr lang="en-US" dirty="0"/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3" cstate="print"/>
          <a:srcRect l="16072" t="9059" r="14285"/>
          <a:stretch>
            <a:fillRect/>
          </a:stretch>
        </p:blipFill>
        <p:spPr bwMode="auto">
          <a:xfrm>
            <a:off x="685800" y="1219200"/>
            <a:ext cx="2667000" cy="2611959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</p:pic>
    </p:spTree>
    <p:extLst>
      <p:ext uri="{BB962C8B-B14F-4D97-AF65-F5344CB8AC3E}">
        <p14:creationId xmlns:p14="http://schemas.microsoft.com/office/powerpoint/2010/main" val="36817336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274638"/>
            <a:ext cx="8991600" cy="1143000"/>
          </a:xfrm>
        </p:spPr>
        <p:txBody>
          <a:bodyPr>
            <a:noAutofit/>
          </a:bodyPr>
          <a:lstStyle/>
          <a:p>
            <a:r>
              <a:rPr lang="en-US" sz="4000" b="1" dirty="0" smtClean="0">
                <a:solidFill>
                  <a:srgbClr val="C00000"/>
                </a:solidFill>
              </a:rPr>
              <a:t>Gaussian Naïve </a:t>
            </a:r>
            <a:r>
              <a:rPr lang="en-US" sz="4000" b="1" dirty="0" err="1" smtClean="0">
                <a:solidFill>
                  <a:srgbClr val="C00000"/>
                </a:solidFill>
              </a:rPr>
              <a:t>Bayes</a:t>
            </a:r>
            <a:r>
              <a:rPr lang="en-US" sz="4000" b="1" dirty="0" smtClean="0">
                <a:solidFill>
                  <a:srgbClr val="C00000"/>
                </a:solidFill>
              </a:rPr>
              <a:t>: Learned </a:t>
            </a:r>
            <a:r>
              <a:rPr lang="en-US" sz="4000" b="1" dirty="0" smtClean="0">
                <a:solidFill>
                  <a:srgbClr val="C00000"/>
                </a:solidFill>
                <a:latin typeface="Symbol" pitchFamily="18" charset="2"/>
                <a:sym typeface="Symbol" pitchFamily="18" charset="2"/>
              </a:rPr>
              <a:t></a:t>
            </a:r>
            <a:r>
              <a:rPr lang="en-US" sz="4000" b="1" baseline="-25000" dirty="0" err="1" smtClean="0">
                <a:solidFill>
                  <a:srgbClr val="C00000"/>
                </a:solidFill>
                <a:sym typeface="Symbol" pitchFamily="18" charset="2"/>
              </a:rPr>
              <a:t>voxel,word</a:t>
            </a:r>
            <a:endParaRPr lang="en-US" sz="4000" b="1" dirty="0">
              <a:solidFill>
                <a:srgbClr val="C000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8D0CB8-6FBF-4962-B578-A320F47C1A78}" type="slidenum">
              <a:rPr lang="en-US" smtClean="0"/>
              <a:pPr/>
              <a:t>97</a:t>
            </a:fld>
            <a:endParaRPr lang="en-US"/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2" cstate="print"/>
          <a:srcRect l="52090" t="30649" r="1616" b="21068"/>
          <a:stretch>
            <a:fillRect/>
          </a:stretch>
        </p:blipFill>
        <p:spPr bwMode="auto">
          <a:xfrm>
            <a:off x="762000" y="1524000"/>
            <a:ext cx="6502400" cy="5086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3" cstate="print"/>
          <a:srcRect l="50743" t="86322" r="39508" b="9337"/>
          <a:stretch>
            <a:fillRect/>
          </a:stretch>
        </p:blipFill>
        <p:spPr bwMode="auto">
          <a:xfrm>
            <a:off x="3886200" y="5181600"/>
            <a:ext cx="1027113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TextBox 9"/>
          <p:cNvSpPr txBox="1"/>
          <p:nvPr/>
        </p:nvSpPr>
        <p:spPr>
          <a:xfrm>
            <a:off x="7467600" y="2667000"/>
            <a:ext cx="167640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15,000 </a:t>
            </a:r>
            <a:r>
              <a:rPr lang="en-US" sz="2000" dirty="0" err="1" smtClean="0"/>
              <a:t>voxels</a:t>
            </a:r>
            <a:r>
              <a:rPr lang="en-US" sz="2000" dirty="0" smtClean="0"/>
              <a:t> </a:t>
            </a:r>
          </a:p>
          <a:p>
            <a:r>
              <a:rPr lang="en-US" sz="2000" dirty="0" smtClean="0"/>
              <a:t>or features</a:t>
            </a:r>
          </a:p>
          <a:p>
            <a:endParaRPr lang="en-US" sz="2000" dirty="0" smtClean="0"/>
          </a:p>
          <a:p>
            <a:r>
              <a:rPr lang="en-US" sz="2000" dirty="0" smtClean="0"/>
              <a:t>10 training </a:t>
            </a:r>
          </a:p>
          <a:p>
            <a:r>
              <a:rPr lang="en-US" sz="2000" dirty="0" smtClean="0"/>
              <a:t>examples or</a:t>
            </a:r>
          </a:p>
          <a:p>
            <a:r>
              <a:rPr lang="en-US" sz="2000" dirty="0" smtClean="0"/>
              <a:t>subjects per</a:t>
            </a:r>
          </a:p>
          <a:p>
            <a:r>
              <a:rPr lang="en-US" sz="2000" dirty="0" smtClean="0"/>
              <a:t>c</a:t>
            </a:r>
            <a:r>
              <a:rPr lang="en-US" sz="2000" dirty="0" smtClean="0"/>
              <a:t>lass (12 word categories)</a:t>
            </a:r>
            <a:endParaRPr lang="en-US" sz="2000" dirty="0"/>
          </a:p>
        </p:txBody>
      </p:sp>
      <p:sp>
        <p:nvSpPr>
          <p:cNvPr id="8" name="Text Box 10"/>
          <p:cNvSpPr txBox="1">
            <a:spLocks noChangeArrowheads="1"/>
          </p:cNvSpPr>
          <p:nvPr/>
        </p:nvSpPr>
        <p:spPr bwMode="auto">
          <a:xfrm>
            <a:off x="7239000" y="1535668"/>
            <a:ext cx="1845915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dirty="0"/>
              <a:t>[Mitchell et al</a:t>
            </a:r>
            <a:r>
              <a:rPr lang="en-US" dirty="0" smtClean="0"/>
              <a:t>.03]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7402184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rgbClr val="C00000"/>
                </a:solidFill>
              </a:rPr>
              <a:t>Learned Naïve </a:t>
            </a:r>
            <a:r>
              <a:rPr lang="en-US" b="1" dirty="0" err="1" smtClean="0">
                <a:solidFill>
                  <a:srgbClr val="C00000"/>
                </a:solidFill>
              </a:rPr>
              <a:t>Bayes</a:t>
            </a:r>
            <a:r>
              <a:rPr lang="en-US" b="1" dirty="0" smtClean="0">
                <a:solidFill>
                  <a:srgbClr val="C00000"/>
                </a:solidFill>
              </a:rPr>
              <a:t> Models – </a:t>
            </a:r>
            <a:br>
              <a:rPr lang="en-US" b="1" dirty="0" smtClean="0">
                <a:solidFill>
                  <a:srgbClr val="C00000"/>
                </a:solidFill>
              </a:rPr>
            </a:br>
            <a:r>
              <a:rPr lang="en-US" sz="3600" b="1" dirty="0" smtClean="0">
                <a:solidFill>
                  <a:srgbClr val="C00000"/>
                </a:solidFill>
              </a:rPr>
              <a:t>Means for P(</a:t>
            </a:r>
            <a:r>
              <a:rPr lang="en-US" sz="3600" b="1" dirty="0" err="1" smtClean="0">
                <a:solidFill>
                  <a:srgbClr val="C00000"/>
                </a:solidFill>
              </a:rPr>
              <a:t>BrainActivity</a:t>
            </a:r>
            <a:r>
              <a:rPr lang="en-US" sz="3600" b="1" dirty="0" smtClean="0">
                <a:solidFill>
                  <a:srgbClr val="C00000"/>
                </a:solidFill>
              </a:rPr>
              <a:t> | </a:t>
            </a:r>
            <a:r>
              <a:rPr lang="en-US" sz="3600" b="1" dirty="0" err="1" smtClean="0">
                <a:solidFill>
                  <a:srgbClr val="C00000"/>
                </a:solidFill>
              </a:rPr>
              <a:t>WordCategory</a:t>
            </a:r>
            <a:r>
              <a:rPr lang="en-US" sz="3600" b="1" dirty="0" smtClean="0">
                <a:solidFill>
                  <a:srgbClr val="C00000"/>
                </a:solidFill>
              </a:rPr>
              <a:t>)</a:t>
            </a:r>
            <a:endParaRPr lang="en-US" sz="3600" b="1" dirty="0">
              <a:solidFill>
                <a:srgbClr val="C000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8D0CB8-6FBF-4962-B578-A320F47C1A78}" type="slidenum">
              <a:rPr lang="en-US" smtClean="0"/>
              <a:pPr/>
              <a:t>98</a:t>
            </a:fld>
            <a:endParaRPr lang="en-US"/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2" cstate="print"/>
          <a:srcRect l="63802" t="47153" r="25868" b="36113"/>
          <a:stretch>
            <a:fillRect/>
          </a:stretch>
        </p:blipFill>
        <p:spPr bwMode="auto">
          <a:xfrm>
            <a:off x="631825" y="2598738"/>
            <a:ext cx="3440113" cy="417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5257800" y="2130425"/>
            <a:ext cx="275907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sz="2800"/>
              <a:t>Animal words</a:t>
            </a:r>
          </a:p>
        </p:txBody>
      </p:sp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1143000" y="2054225"/>
            <a:ext cx="275907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sz="2800"/>
              <a:t>People words</a:t>
            </a:r>
          </a:p>
        </p:txBody>
      </p:sp>
      <p:sp>
        <p:nvSpPr>
          <p:cNvPr id="8" name="Text Box 6"/>
          <p:cNvSpPr txBox="1">
            <a:spLocks noChangeArrowheads="1"/>
          </p:cNvSpPr>
          <p:nvPr/>
        </p:nvSpPr>
        <p:spPr bwMode="auto">
          <a:xfrm>
            <a:off x="1371600" y="1570945"/>
            <a:ext cx="63246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sz="2800" dirty="0" err="1"/>
              <a:t>Pairwise</a:t>
            </a:r>
            <a:r>
              <a:rPr lang="en-US" sz="2800" dirty="0"/>
              <a:t> classification accuracy: 85%</a:t>
            </a:r>
          </a:p>
        </p:txBody>
      </p:sp>
      <p:pic>
        <p:nvPicPr>
          <p:cNvPr id="9" name="Picture 7"/>
          <p:cNvPicPr>
            <a:picLocks noChangeAspect="1" noChangeArrowheads="1"/>
          </p:cNvPicPr>
          <p:nvPr/>
        </p:nvPicPr>
        <p:blipFill>
          <a:blip r:embed="rId2" cstate="print"/>
          <a:srcRect l="13820" t="46736" r="75711" b="36320"/>
          <a:stretch>
            <a:fillRect/>
          </a:stretch>
        </p:blipFill>
        <p:spPr bwMode="auto">
          <a:xfrm>
            <a:off x="4899025" y="2647950"/>
            <a:ext cx="3406775" cy="413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8"/>
          <p:cNvPicPr>
            <a:picLocks noChangeAspect="1" noChangeArrowheads="1"/>
          </p:cNvPicPr>
          <p:nvPr/>
        </p:nvPicPr>
        <p:blipFill>
          <a:blip r:embed="rId3" cstate="print"/>
          <a:srcRect l="50743" t="86322" r="39508" b="9337"/>
          <a:stretch>
            <a:fillRect/>
          </a:stretch>
        </p:blipFill>
        <p:spPr bwMode="auto">
          <a:xfrm>
            <a:off x="4057650" y="2101850"/>
            <a:ext cx="1027113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2" name="Text Box 10"/>
          <p:cNvSpPr txBox="1">
            <a:spLocks noChangeArrowheads="1"/>
          </p:cNvSpPr>
          <p:nvPr/>
        </p:nvSpPr>
        <p:spPr bwMode="auto">
          <a:xfrm>
            <a:off x="7239000" y="1447800"/>
            <a:ext cx="1845915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dirty="0"/>
              <a:t>[Mitchell et al</a:t>
            </a:r>
            <a:r>
              <a:rPr lang="en-US" dirty="0" smtClean="0"/>
              <a:t>.03]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6037874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C00000"/>
                </a:solidFill>
              </a:rPr>
              <a:t>What you should know…</a:t>
            </a:r>
            <a:endParaRPr lang="en-US" b="1" dirty="0">
              <a:solidFill>
                <a:srgbClr val="C000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8D0CB8-6FBF-4962-B578-A320F47C1A78}" type="slidenum">
              <a:rPr lang="en-US" smtClean="0"/>
              <a:pPr/>
              <a:t>99</a:t>
            </a:fld>
            <a:endParaRPr lang="en-US"/>
          </a:p>
        </p:txBody>
      </p:sp>
      <p:sp>
        <p:nvSpPr>
          <p:cNvPr id="5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US" sz="2400" dirty="0" smtClean="0"/>
              <a:t>Optimal </a:t>
            </a:r>
            <a:r>
              <a:rPr lang="en-US" sz="2400" dirty="0"/>
              <a:t>decision using </a:t>
            </a:r>
            <a:r>
              <a:rPr lang="en-US" sz="2400" dirty="0" err="1"/>
              <a:t>Bayes</a:t>
            </a:r>
            <a:r>
              <a:rPr lang="en-US" sz="2400" dirty="0"/>
              <a:t> Classifier</a:t>
            </a:r>
          </a:p>
          <a:p>
            <a:r>
              <a:rPr lang="en-US" sz="2400" dirty="0"/>
              <a:t>Naïve </a:t>
            </a:r>
            <a:r>
              <a:rPr lang="en-US" sz="2400" dirty="0" err="1"/>
              <a:t>Bayes</a:t>
            </a:r>
            <a:r>
              <a:rPr lang="en-US" sz="2400" dirty="0"/>
              <a:t> classifier</a:t>
            </a:r>
          </a:p>
          <a:p>
            <a:pPr lvl="1"/>
            <a:r>
              <a:rPr lang="en-US" sz="2400" dirty="0"/>
              <a:t>What’s the assumption</a:t>
            </a:r>
          </a:p>
          <a:p>
            <a:pPr lvl="1"/>
            <a:r>
              <a:rPr lang="en-US" sz="2400" dirty="0"/>
              <a:t>Why we use it</a:t>
            </a:r>
          </a:p>
          <a:p>
            <a:pPr lvl="1"/>
            <a:r>
              <a:rPr lang="en-US" sz="2400" dirty="0"/>
              <a:t>How do we learn </a:t>
            </a:r>
            <a:r>
              <a:rPr lang="en-US" sz="2400" dirty="0" smtClean="0"/>
              <a:t>it (MLE, MAP)</a:t>
            </a:r>
            <a:endParaRPr lang="en-US" sz="2400" dirty="0"/>
          </a:p>
          <a:p>
            <a:pPr lvl="1"/>
            <a:r>
              <a:rPr lang="en-US" sz="2400" dirty="0"/>
              <a:t>Why is </a:t>
            </a:r>
            <a:r>
              <a:rPr lang="en-US" sz="2400" dirty="0" smtClean="0"/>
              <a:t>MAP </a:t>
            </a:r>
            <a:r>
              <a:rPr lang="en-US" sz="2400" dirty="0"/>
              <a:t>estimation </a:t>
            </a:r>
            <a:r>
              <a:rPr lang="en-US" sz="2400" dirty="0" smtClean="0"/>
              <a:t>important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409310892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IRSTR2D2@EKQZOWQFUVWYY57I" val="3843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{graphicx,amsfonts,amsmath,amsthm,amsbsy}&#10;&#10;\newcommand{\dif}{\mathrm{d}}&#10;\renewcommand{\vec}[1]{{\boldsymbol{#1}}}&#10;&#10;\newtheorem{thm}{Theorem}&#10;\newtheorem{prop}{Proposition}&#10;\newtheorem{cor}{Corollary}&#10;\newtheorem{lemma}{Lemma}&#10;\newtheorem{defn}{Definition}&#10;\newtheorem{conj}{Conjecture}&#10;&#10;\def \eg{{\em e.g.}}&#10;\def \ie{{\em i.e.}}&#10;&#10;\def \1{\mathbf 1}&#10;\def \E{\mathbb E}&#10;\def \R{\mathbb R}&#10;\def \naturals{{\mathbb N}}&#10;\def \holder{{H\&quot;{o}lder }}&#10;\def \tactive{\Omega_{\mbox{\scriptsize active}}}&#10;\def \tpassive{\Omega_{\mbox{\scriptsize passive}}}&#10;\def \PC{\mbox{PC}}&#10;\def \hTheta{{\widehat{\Theta}}}&#10;\def \MSE{{\mbox{MSE}}}&#10;\def \N{{\cal N}}&#10;\def \X{{\cal X}}&#10;\def \Y{{\cal Y}}&#10;&#10;\begin{document}&#10;&#10;%\pagecolor[rgb]{1,1,0.6}&#10;%\color[rgb]{0,0,0}&#10;&#10;%Given $\{X_i, Y_i\}^n_{i=1}$, c&#10;Given $X \in \X$, predict $Y\in\Y$.&#10;\end{document}"/>
  <p:tag name="FILENAME" val="txp_fig"/>
  <p:tag name="FORMAT" val="png16m"/>
  <p:tag name="RES" val="300"/>
  <p:tag name="BLEND" val="0"/>
  <p:tag name="TRANSPARENT" val="0"/>
  <p:tag name="TBUG" val="0"/>
  <p:tag name="ALLOWFS" val="0"/>
  <p:tag name="ORIGWIDTH" val="281"/>
  <p:tag name="PICTUREFILESIZE" val="3605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begin{document}&#10;\begin{eqnarray*}&#10;\widehat{\mu}_{MLE} &amp; = &amp; \frac{1}{N}{\sum_{j=1}^N x_j}\\[5mm]&#10;%\widehat{\sigma}^2_{MLE} &amp; = &amp; \frac{1}{N}{\sum_{j=1}^N (x_j - \widehat{\mu})^2}&#10;\end{eqnarray*}&#10;\end{document}&#10;"/>
  <p:tag name="FILENAME" val="txp_fig"/>
  <p:tag name="FORMAT" val="pngmono"/>
  <p:tag name="RES" val="1200"/>
  <p:tag name="BLEND" val="0"/>
  <p:tag name="TRANSPARENT" val="0"/>
  <p:tag name="TBUG" val="0"/>
  <p:tag name="ALLOWFS" val="0"/>
  <p:tag name="ORIGWIDTH" val="187"/>
  <p:tag name="PICTUREFILESIZE" val="12829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begin{document}&#10;\begin{eqnarray*}&#10;\widehat{\sigma}^2_{unbiased} &amp; = &amp; \frac{1}{N-1}{\sum_{j=1}^N (x_j - \widehat{\mu})^2}&#10;\end{eqnarray*}&#10;\end{document}&#10;"/>
  <p:tag name="FILENAME" val="txp_fig"/>
  <p:tag name="FORMAT" val="pngmono"/>
  <p:tag name="RES" val="1200"/>
  <p:tag name="BLEND" val="0"/>
  <p:tag name="TRANSPARENT" val="0"/>
  <p:tag name="TBUG" val="0"/>
  <p:tag name="ALLOWFS" val="0"/>
  <p:tag name="ORIGWIDTH" val="314"/>
  <p:tag name="PICTUREFILESIZE" val="20605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begin{document}&#10;\begin{eqnarray*}&#10;\widehat{\mu}_{MLE} &amp; = &amp; \frac{1}{n}{\sum_{i=1}^n x_i}\\[5mm]&#10;\widehat{\mu}_{MAP} &amp; = &amp; \frac{\frac1{\sigma^2}{\sum_{i=1}^n x_i} + \frac{\eta}{\lambda^2}}{\frac{n}{\sigma^2}+ \frac1{\lambda^2}}&#10;\end{eqnarray*}&#10;\end{document}&#10;"/>
  <p:tag name="FILENAME" val="txp_fig"/>
  <p:tag name="FORMAT" val="pngmono"/>
  <p:tag name="RES" val="1200"/>
  <p:tag name="BLEND" val="0"/>
  <p:tag name="TRANSPARENT" val="0"/>
  <p:tag name="TBUG" val="0"/>
  <p:tag name="ALLOWFS" val="0"/>
  <p:tag name="ORIGWIDTH" val="257"/>
  <p:tag name="PICTUREFILESIZE" val="32374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slides}\pagestyle{empty}&#10;\begin{document}&#10;\[&#10;P(\mu\mid\eta,\lambda) = \frac{1}{\lambda \sqrt{2\pi}} e^{\frac{-(\mu-\eta)^2}{2\lambda^2}}&#10;\]&#10;\end{document}&#10;"/>
  <p:tag name="EXTERNALNAME" val="txp_fig"/>
  <p:tag name="BLEND" val="False"/>
  <p:tag name="TRANSPARENT" val="False"/>
  <p:tag name="KEEPFILES" val="False"/>
  <p:tag name="DEBUGPAUSE" val="False"/>
  <p:tag name="RESOLUTION" val="1200"/>
  <p:tag name="TIMEOUT" val="(none)"/>
  <p:tag name="BOXWIDTH" val="583"/>
  <p:tag name="BOXHEIGHT" val="353"/>
  <p:tag name="BOXFONT" val="10"/>
  <p:tag name="BOXWRAP" val="False"/>
  <p:tag name="WORKAROUNDTRANSPARENCYBUG" val="False"/>
  <p:tag name="ALLOWFONTSUBSTITUTION" val="False"/>
  <p:tag name="BITMAPFORMAT" val="pngmono"/>
  <p:tag name="ORIGWIDTH" val="260"/>
  <p:tag name="PICTUREFILESIZE" val="17204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begin{document}&#10;\begin{eqnarray*}&#10;\widehat{\mu}_{MLE} &amp; = &amp; \frac{1}{n}{\sum_{i=1}^n x_i}\\[5mm]&#10;\widehat{\mu}_{MAP} &amp; = &amp; \frac{\frac1{\sigma^2}{\sum_{i=1}^n x_i} + \frac{\eta}{\lambda^2}}{\frac{n}{\sigma^2}+ \frac1{\lambda^2}}&#10;\end{eqnarray*}&#10;\end{document}&#10;"/>
  <p:tag name="FILENAME" val="txp_fig"/>
  <p:tag name="FORMAT" val="pngmono"/>
  <p:tag name="RES" val="1200"/>
  <p:tag name="BLEND" val="0"/>
  <p:tag name="TRANSPARENT" val="0"/>
  <p:tag name="TBUG" val="0"/>
  <p:tag name="ALLOWFS" val="0"/>
  <p:tag name="ORIGWIDTH" val="257"/>
  <p:tag name="PICTUREFILESIZE" val="32374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begin{document}&#10;\begin{eqnarray*}&#10;P(\theta)&#10;\end{eqnarray*}&#10;\end{document}&#10;"/>
  <p:tag name="FILENAME" val="txp_fig"/>
  <p:tag name="FORMAT" val="pngmono"/>
  <p:tag name="RES" val="1200"/>
  <p:tag name="BLEND" val="0"/>
  <p:tag name="TRANSPARENT" val="0"/>
  <p:tag name="TBUG" val="0"/>
  <p:tag name="ALLOWFS" val="0"/>
  <p:tag name="ORIGWIDTH" val="43"/>
  <p:tag name="PICTUREFILESIZE" val="2853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begin{document}&#10;\begin{eqnarray*}&#10;\theta&#10;\end{eqnarray*}&#10;\end{document}&#10;"/>
  <p:tag name="FILENAME" val="txp_fig"/>
  <p:tag name="FORMAT" val="pngmono"/>
  <p:tag name="RES" val="1200"/>
  <p:tag name="BLEND" val="0"/>
  <p:tag name="TRANSPARENT" val="0"/>
  <p:tag name="TBUG" val="0"/>
  <p:tag name="ALLOWFS" val="0"/>
  <p:tag name="ORIGWIDTH" val="10"/>
  <p:tag name="PICTUREFILESIZE" val="874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slides}\pagestyle{empty}&#10;\begin{document}&#10;\begin{eqnarray*}&#10;P(\theta\mid{\cal D}) &amp;= &amp; \frac{P({\cal D} \mid \theta)P(\theta)}{P({\cal D})}&#10;\end{eqnarray*}&#10;\end{document}&#10;"/>
  <p:tag name="EXTERNALNAME" val="txp_fig"/>
  <p:tag name="BLEND" val="False"/>
  <p:tag name="TRANSPARENT" val="False"/>
  <p:tag name="KEEPFILES" val="False"/>
  <p:tag name="DEBUGPAUSE" val="False"/>
  <p:tag name="RESOLUTION" val="1200"/>
  <p:tag name="TIMEOUT" val="(none)"/>
  <p:tag name="BOXWIDTH" val="583"/>
  <p:tag name="BOXHEIGHT" val="353"/>
  <p:tag name="BOXFONT" val="10"/>
  <p:tag name="BOXWRAP" val="False"/>
  <p:tag name="WORKAROUNDTRANSPARENCYBUG" val="False"/>
  <p:tag name="ALLOWFONTSUBSTITUTION" val="False"/>
  <p:tag name="BITMAPFORMAT" val="pngmono"/>
  <p:tag name="ORIGWIDTH" val="259"/>
  <p:tag name="PICTUREFILESIZE" val="17400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slides}\pagestyle{empty}&#10;\begin{document}&#10;\begin{eqnarray*}&#10;P(\theta\mid{\cal D}) &amp; \propto &amp; {P({\cal D} \mid \theta)P(\theta)}&#10;\end{eqnarray*}&#10;\end{document}&#10;"/>
  <p:tag name="EXTERNALNAME" val="txp_fig"/>
  <p:tag name="BLEND" val="False"/>
  <p:tag name="TRANSPARENT" val="False"/>
  <p:tag name="KEEPFILES" val="False"/>
  <p:tag name="DEBUGPAUSE" val="False"/>
  <p:tag name="RESOLUTION" val="1200"/>
  <p:tag name="TIMEOUT" val="(none)"/>
  <p:tag name="BOXWIDTH" val="583"/>
  <p:tag name="BOXHEIGHT" val="353"/>
  <p:tag name="BOXFONT" val="10"/>
  <p:tag name="BOXWRAP" val="False"/>
  <p:tag name="WORKAROUNDTRANSPARENCYBUG" val="False"/>
  <p:tag name="ALLOWFONTSUBSTITUTION" val="False"/>
  <p:tag name="BITMAPFORMAT" val="pngmono"/>
  <p:tag name="ORIGWIDTH" val="253"/>
  <p:tag name="PICTUREFILESIZE" val="12712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slides}\pagestyle{empty}&#10;\begin{document}&#10;\[&#10;P({\cal D} \mid \theta) = \theta^{\alpha_H} (1-\theta)^{\alpha_T}&#10;\]&#10;\end{document}&#10;"/>
  <p:tag name="EXTERNALNAME" val="txp_fig"/>
  <p:tag name="BLEND" val="False"/>
  <p:tag name="TRANSPARENT" val="False"/>
  <p:tag name="KEEPFILES" val="False"/>
  <p:tag name="DEBUGPAUSE" val="False"/>
  <p:tag name="RESOLUTION" val="1200"/>
  <p:tag name="TIMEOUT" val="(none)"/>
  <p:tag name="BOXWIDTH" val="348"/>
  <p:tag name="BOXHEIGHT" val="200"/>
  <p:tag name="BOXFONT" val="10"/>
  <p:tag name="BOXWRAP" val="False"/>
  <p:tag name="WORKAROUNDTRANSPARENCYBUG" val="False"/>
  <p:tag name="ALLOWFONTSUBSTITUTION" val="False"/>
  <p:tag name="BITMAPFORMAT" val="pngmono"/>
  <p:tag name="ORIGWIDTH" val="236"/>
  <p:tag name="PICTUREFILESIZE" val="11073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{graphicx,amsfonts,amsmath,amsthm,amsbsy}&#10;&#10;\newcommand{\dif}{\mathrm{d}}&#10;\renewcommand{\vec}[1]{{\boldsymbol{#1}}}&#10;&#10;\newtheorem{thm}{Theorem}&#10;\newtheorem{prop}{Proposition}&#10;\newtheorem{cor}{Corollary}&#10;\newtheorem{lemma}{Lemma}&#10;\newtheorem{defn}{Definition}&#10;\newtheorem{conj}{Conjecture}&#10;&#10;\def \eg{{\em e.g.}}&#10;\def \ie{{\em i.e.}}&#10;&#10;\def \1{\mathbf 1}&#10;\def \E{\mathbb E}&#10;\def \R{\mathbb R}&#10;\def \naturals{{\mathbb N}}&#10;\def \holder{{H\&quot;{o}lder }}&#10;\def \tactive{\Omega_{\mbox{\scriptsize active}}}&#10;\def \tpassive{\Omega_{\mbox{\scriptsize passive}}}&#10;\def \PC{\mbox{PC}}&#10;\def \hTheta{{\widehat{\Theta}}}&#10;\def \MSE{{\mbox{MSE}}}&#10;\def \N{{\cal N}}&#10;\def \X{{\cal X}}&#10;\def \Y{{\cal Y}}&#10;&#10;\begin{document}&#10;&#10;%\pagecolor[rgb]{1,1,0.6}&#10;%\color[rgb]{0,0,0}&#10;&#10;%Given $\{X_i, Y_i\}^n_{i=1}$, c&#10;$\mbox{loss}(Y,f(X))$% - measure of closeness between true label $Y$ and prediction $f(X)$&#10;\end{document}"/>
  <p:tag name="FILENAME" val="txp_fig"/>
  <p:tag name="FORMAT" val="png16m"/>
  <p:tag name="RES" val="300"/>
  <p:tag name="BLEND" val="0"/>
  <p:tag name="TRANSPARENT" val="0"/>
  <p:tag name="TBUG" val="0"/>
  <p:tag name="ALLOWFS" val="0"/>
  <p:tag name="ORIGWIDTH" val="126"/>
  <p:tag name="PICTUREFILESIZE" val="2292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slides}\pagestyle{empty}&#10;\begin{document}&#10;\[&#10;P(\theta)  = \frac{\theta^{\beta_H-1}(1-\theta)^{\beta_T-1}}{B(\beta_H,\beta_T)} &#10;\sim Beta(\beta_H,\beta_T)&#10;\]&#10;\end{document}&#10;"/>
  <p:tag name="EXTERNALNAME" val="txp_fig"/>
  <p:tag name="BLEND" val="False"/>
  <p:tag name="TRANSPARENT" val="False"/>
  <p:tag name="KEEPFILES" val="False"/>
  <p:tag name="DEBUGPAUSE" val="False"/>
  <p:tag name="RESOLUTION" val="1200"/>
  <p:tag name="TIMEOUT" val="(none)"/>
  <p:tag name="BOXWIDTH" val="583"/>
  <p:tag name="BOXHEIGHT" val="353"/>
  <p:tag name="BOXFONT" val="10"/>
  <p:tag name="BOXWRAP" val="False"/>
  <p:tag name="WORKAROUNDTRANSPARENCYBUG" val="False"/>
  <p:tag name="ALLOWFONTSUBSTITUTION" val="False"/>
  <p:tag name="BITMAPFORMAT" val="pngmono"/>
  <p:tag name="ORIGWIDTH" val="404"/>
  <p:tag name="PICTUREFILESIZE" val="29411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begin{document}&#10;\[&#10;P(\theta|D)  \sim Beta(\beta_H+\alpha_H,\beta_T+\alpha_T)&#10;\]&#10;\end{document}&#10;"/>
  <p:tag name="FILENAME" val="txp_fig"/>
  <p:tag name="FORMAT" val="pngmono"/>
  <p:tag name="RES" val="1200"/>
  <p:tag name="BLEND" val="0"/>
  <p:tag name="TRANSPARENT" val="0"/>
  <p:tag name="TBUG" val="0"/>
  <p:tag name="ALLOWFS" val="0"/>
  <p:tag name="ORIGWIDTH" val="337"/>
  <p:tag name="PICTUREFILESIZE" val="17335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slides}\pagestyle{empty}&#10;\begin{document}&#10;\[&#10;P(\theta)  = \frac{\theta^{\beta_H-1}(1-\theta)^{\beta_T-1}}{B(\beta_H,\beta_T)} &#10;\sim Beta(\beta_H,\beta_T)&#10;\]&#10;\end{document}&#10;"/>
  <p:tag name="EXTERNALNAME" val="txp_fig"/>
  <p:tag name="BLEND" val="False"/>
  <p:tag name="TRANSPARENT" val="False"/>
  <p:tag name="KEEPFILES" val="False"/>
  <p:tag name="DEBUGPAUSE" val="False"/>
  <p:tag name="RESOLUTION" val="1200"/>
  <p:tag name="TIMEOUT" val="(none)"/>
  <p:tag name="BOXWIDTH" val="583"/>
  <p:tag name="BOXHEIGHT" val="353"/>
  <p:tag name="BOXFONT" val="10"/>
  <p:tag name="BOXWRAP" val="False"/>
  <p:tag name="WORKAROUNDTRANSPARENCYBUG" val="False"/>
  <p:tag name="ALLOWFONTSUBSTITUTION" val="False"/>
  <p:tag name="BITMAPFORMAT" val="pngmono"/>
  <p:tag name="ORIGWIDTH" val="404"/>
  <p:tag name="PICTUREFILESIZE" val="29411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slides}\pagestyle{empty}&#10;\begin{document}&#10;\[&#10;P(\theta)  = \frac{\theta^{\beta_H-1}(1-\theta)^{\beta_T-1}}{B(\beta_H,\beta_T)} &#10;\sim Beta(\beta_H,\beta_T)&#10;\]&#10;\end{document}&#10;"/>
  <p:tag name="EXTERNALNAME" val="txp_fig"/>
  <p:tag name="BLEND" val="False"/>
  <p:tag name="TRANSPARENT" val="False"/>
  <p:tag name="KEEPFILES" val="False"/>
  <p:tag name="DEBUGPAUSE" val="False"/>
  <p:tag name="RESOLUTION" val="1200"/>
  <p:tag name="TIMEOUT" val="(none)"/>
  <p:tag name="BOXWIDTH" val="583"/>
  <p:tag name="BOXHEIGHT" val="353"/>
  <p:tag name="BOXFONT" val="10"/>
  <p:tag name="BOXWRAP" val="False"/>
  <p:tag name="WORKAROUNDTRANSPARENCYBUG" val="False"/>
  <p:tag name="ALLOWFONTSUBSTITUTION" val="False"/>
  <p:tag name="BITMAPFORMAT" val="pngmono"/>
  <p:tag name="ORIGWIDTH" val="404"/>
  <p:tag name="PICTUREFILESIZE" val="29411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begin{document}&#10;\[&#10;P(\theta|D)  \sim Beta(\beta_H+\alpha_H,\beta_T+\alpha_T)&#10;\]&#10;\end{document}&#10;"/>
  <p:tag name="FILENAME" val="txp_fig"/>
  <p:tag name="FORMAT" val="pngmono"/>
  <p:tag name="RES" val="1200"/>
  <p:tag name="BLEND" val="0"/>
  <p:tag name="TRANSPARENT" val="0"/>
  <p:tag name="TBUG" val="0"/>
  <p:tag name="ALLOWFS" val="0"/>
  <p:tag name="ORIGWIDTH" val="337"/>
  <p:tag name="PICTUREFILESIZE" val="17335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begin{document}&#10;\begin{eqnarray*}&#10;P(\theta)&#10;\end{eqnarray*}&#10;\end{document}&#10;"/>
  <p:tag name="FILENAME" val="txp_fig"/>
  <p:tag name="FORMAT" val="pngmono"/>
  <p:tag name="RES" val="1200"/>
  <p:tag name="BLEND" val="0"/>
  <p:tag name="TRANSPARENT" val="0"/>
  <p:tag name="TBUG" val="0"/>
  <p:tag name="ALLOWFS" val="0"/>
  <p:tag name="ORIGWIDTH" val="43"/>
  <p:tag name="PICTUREFILESIZE" val="2853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begin{document}&#10;\begin{eqnarray*}&#10;\widehat{\theta}_{MAP} &amp; = &amp; \frac{\alpha_H + \beta_H-1}{\alpha_H+\beta_H+{\alpha_T}+ \beta_T -2}&#10;\end{eqnarray*}&#10;\end{document}&#10;"/>
  <p:tag name="FILENAME" val="txp_fig"/>
  <p:tag name="FORMAT" val="pngmono"/>
  <p:tag name="RES" val="1200"/>
  <p:tag name="BLEND" val="0"/>
  <p:tag name="TRANSPARENT" val="0"/>
  <p:tag name="TBUG" val="0"/>
  <p:tag name="ALLOWFS" val="0"/>
  <p:tag name="ORIGWIDTH" val="342"/>
  <p:tag name="PICTUREFILESIZE" val="18999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begin{document}&#10;\begin{eqnarray*}&#10;\widehat{\theta}_{MAP} &amp; = &amp; \arg\max_\theta \ \ P(\theta \mid D)\\&#10;&amp; = &amp; \arg\max_\theta \ \ P(D \mid \theta) P(\theta)&#10;\end{eqnarray*}&#10;\end{document}&#10;"/>
  <p:tag name="FILENAME" val="txp_fig"/>
  <p:tag name="FORMAT" val="pngmono"/>
  <p:tag name="RES" val="1200"/>
  <p:tag name="BLEND" val="0"/>
  <p:tag name="TRANSPARENT" val="0"/>
  <p:tag name="TBUG" val="0"/>
  <p:tag name="ALLOWFS" val="0"/>
  <p:tag name="ORIGWIDTH" val="329"/>
  <p:tag name="PICTUREFILESIZE" val="29872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begin{document}&#10;\[&#10;P(\theta|D)  \sim Beta(\beta_H+\alpha_H,\beta_T+\alpha_T)&#10;\]&#10;\end{document}&#10;"/>
  <p:tag name="FILENAME" val="txp_fig"/>
  <p:tag name="FORMAT" val="pngmono"/>
  <p:tag name="RES" val="1200"/>
  <p:tag name="BLEND" val="0"/>
  <p:tag name="TRANSPARENT" val="0"/>
  <p:tag name="TBUG" val="0"/>
  <p:tag name="ALLOWFS" val="0"/>
  <p:tag name="ORIGWIDTH" val="337"/>
  <p:tag name="PICTUREFILESIZE" val="17335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begin{document}&#10;\begin{eqnarray*}&#10;\widehat{\theta}_{MLE} = \arg\max_\theta P({D} | \theta)&#10;\end{eqnarray*}&#10;\end{document}&#10;"/>
  <p:tag name="FILENAME" val="txp_fig"/>
  <p:tag name="FORMAT" val="pngmono"/>
  <p:tag name="RES" val="1200"/>
  <p:tag name="BLEND" val="0"/>
  <p:tag name="TRANSPARENT" val="0"/>
  <p:tag name="TBUG" val="0"/>
  <p:tag name="ALLOWFS" val="0"/>
  <p:tag name="ORIGWIDTH" val="235"/>
  <p:tag name="PICTUREFILESIZE" val="14365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{graphicx,amsfonts,amsmath,amsthm,amsbsy}&#10;&#10;\newcommand{\dif}{\mathrm{d}}&#10;\renewcommand{\vec}[1]{{\boldsymbol{#1}}}&#10;&#10;\newtheorem{thm}{Theorem}&#10;\newtheorem{prop}{Proposition}&#10;\newtheorem{cor}{Corollary}&#10;\newtheorem{lemma}{Lemma}&#10;\newtheorem{defn}{Definition}&#10;\newtheorem{conj}{Conjecture}&#10;&#10;\def \eg{{\em e.g.}}&#10;\def \ie{{\em i.e.}}&#10;&#10;\def \1{\mathbf 1}&#10;\def \E{\mathbb E}&#10;\def \R{\mathbb R}&#10;\def \naturals{{\mathbb N}}&#10;\def \holder{{H\&quot;{o}lder }}&#10;\def \tactive{\Omega_{\mbox{\scriptsize active}}}&#10;\def \tpassive{\Omega_{\mbox{\scriptsize passive}}}&#10;\def \PC{\mbox{PC}}&#10;\def \hTheta{{\widehat{\Theta}}}&#10;\def \MSE{{\mbox{MSE}}}&#10;\def \N{{\cal N}}&#10;\def \X{{\cal X}}&#10;\def \Y{{\cal Y}}&#10;&#10;\begin{document}&#10;&#10;%\pagecolor[rgb]{1,1,0.6}&#10;%\color[rgb]{0,0,0}&#10;&#10;%Given $\{X_i, Y_i\}^n_{i=1}$, c&#10;$\mbox{loss}(Y,f(X))$% - measure of closeness between true label $Y$ and prediction $f(X)$&#10;\end{document}"/>
  <p:tag name="FILENAME" val="txp_fig"/>
  <p:tag name="FORMAT" val="png16m"/>
  <p:tag name="RES" val="300"/>
  <p:tag name="BLEND" val="0"/>
  <p:tag name="TRANSPARENT" val="0"/>
  <p:tag name="TBUG" val="0"/>
  <p:tag name="ALLOWFS" val="0"/>
  <p:tag name="ORIGWIDTH" val="126"/>
  <p:tag name="PICTUREFILESIZE" val="2292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begin{document}&#10;\begin{eqnarray*}&#10;\widehat{\theta}_{MAP} = \arg\max_\theta P(\theta| D)&#10;\end{eqnarray*}&#10;\end{document}&#10;"/>
  <p:tag name="FILENAME" val="txp_fig"/>
  <p:tag name="FORMAT" val="pngmono"/>
  <p:tag name="RES" val="1200"/>
  <p:tag name="BLEND" val="0"/>
  <p:tag name="TRANSPARENT" val="0"/>
  <p:tag name="TBUG" val="0"/>
  <p:tag name="ALLOWFS" val="0"/>
  <p:tag name="ORIGWIDTH" val="235"/>
  <p:tag name="PICTUREFILESIZE" val="14453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begin{document}&#10;\begin{eqnarray*}&#10;= \arg\max_\theta P(D | \theta) P(\theta)&#10;\end{eqnarray*}&#10;\end{document}&#10;"/>
  <p:tag name="FILENAME" val="txp_fig"/>
  <p:tag name="FORMAT" val="pngmono"/>
  <p:tag name="RES" val="1200"/>
  <p:tag name="BLEND" val="0"/>
  <p:tag name="TRANSPARENT" val="0"/>
  <p:tag name="TBUG" val="0"/>
  <p:tag name="ALLOWFS" val="0"/>
  <p:tag name="ORIGWIDTH" val="219"/>
  <p:tag name="PICTUREFILESIZE" val="12720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slides}\pagestyle{empty}&#10;\begin{document}&#10;\[&#10;P(\mu\mid\eta,\lambda) = \frac{1}{\lambda \sqrt{2\pi}} e^{\frac{-(\mu-\eta)^2}{2\lambda^2}}&#10;\]&#10;\end{document}&#10;"/>
  <p:tag name="EXTERNALNAME" val="txp_fig"/>
  <p:tag name="BLEND" val="False"/>
  <p:tag name="TRANSPARENT" val="False"/>
  <p:tag name="KEEPFILES" val="False"/>
  <p:tag name="DEBUGPAUSE" val="False"/>
  <p:tag name="RESOLUTION" val="1200"/>
  <p:tag name="TIMEOUT" val="(none)"/>
  <p:tag name="BOXWIDTH" val="583"/>
  <p:tag name="BOXHEIGHT" val="353"/>
  <p:tag name="BOXFONT" val="10"/>
  <p:tag name="BOXWRAP" val="False"/>
  <p:tag name="WORKAROUNDTRANSPARENCYBUG" val="False"/>
  <p:tag name="ALLOWFONTSUBSTITUTION" val="False"/>
  <p:tag name="BITMAPFORMAT" val="pngmono"/>
  <p:tag name="ORIGWIDTH" val="260"/>
  <p:tag name="PICTUREFILESIZE" val="17204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begin{document}&#10;\begin{eqnarray*}&#10;\widehat{\mu}_{MLE} &amp; = &amp; \frac{1}{n}{\sum_{i=1}^n x_i}\\[5mm]&#10;\widehat{\mu}_{MAP} &amp; = &amp; \frac{\frac1{\sigma^2}{\sum_{i=1}^n x_i} + \frac{\eta}{\lambda^2}}{\frac{n}{\sigma^2}+ \frac1{\lambda^2}}&#10;\end{eqnarray*}&#10;\end{document}&#10;"/>
  <p:tag name="FILENAME" val="txp_fig"/>
  <p:tag name="FORMAT" val="pngmono"/>
  <p:tag name="RES" val="1200"/>
  <p:tag name="BLEND" val="0"/>
  <p:tag name="TRANSPARENT" val="0"/>
  <p:tag name="TBUG" val="0"/>
  <p:tag name="ALLOWFS" val="0"/>
  <p:tag name="ORIGWIDTH" val="257"/>
  <p:tag name="PICTUREFILESIZE" val="32374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{graphicx,amsfonts,amsmath,amsthm,amsbsy}&#10;&#10;\begin{document}&#10;&#10;%\pagecolor[rgb]{1,1,0.6}&#10;%\color[rgb]{0,0,0}&#10;\begin{eqnarray*}&#10;P(X = x| Y = 1) &#10;\end{eqnarray*}&#10;\end{document}"/>
  <p:tag name="FILENAME" val="txp_fig"/>
  <p:tag name="FORMAT" val="png16m"/>
  <p:tag name="RES" val="300"/>
  <p:tag name="BLEND" val="0"/>
  <p:tag name="TRANSPARENT" val="0"/>
  <p:tag name="TBUG" val="0"/>
  <p:tag name="ALLOWFS" val="0"/>
  <p:tag name="ORIGWIDTH" val="161"/>
  <p:tag name="PICTUREFILESIZE" val="2027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{graphicx,amsfonts,amsmath,amsthm,amsbsy}&#10;&#10;\begin{document}&#10;&#10;%\pagecolor[rgb]{1,1,0.6}&#10;%\color[rgb]{0,0,0}&#10;\begin{eqnarray*}&#10;P(X = x| Y = 1) &#10;\end{eqnarray*}&#10;\end{document}"/>
  <p:tag name="FILENAME" val="txp_fig"/>
  <p:tag name="FORMAT" val="png16m"/>
  <p:tag name="RES" val="300"/>
  <p:tag name="BLEND" val="0"/>
  <p:tag name="TRANSPARENT" val="0"/>
  <p:tag name="TBUG" val="0"/>
  <p:tag name="ALLOWFS" val="0"/>
  <p:tag name="ORIGWIDTH" val="161"/>
  <p:tag name="PICTUREFILESIZE" val="2027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{graphicx,amsfonts,amsmath,amsthm,amsbsy}&#10;&#10;\begin{document}&#10;&#10;%\pagecolor[rgb]{1,1,0.6}&#10;%\color[rgb]{0,0,0}&#10;\begin{eqnarray*}&#10;P(X = x| Y = y) = \frac1{\sqrt{2\pi\sigma_y^2}} \exp\left(-\frac{(x-\mu_y)^2}{2\sigma_y^2}\right)&#10;\end{eqnarray*}&#10;\end{document}"/>
  <p:tag name="FILENAME" val="txp_fig"/>
  <p:tag name="FORMAT" val="png16m"/>
  <p:tag name="RES" val="300"/>
  <p:tag name="BLEND" val="0"/>
  <p:tag name="TRANSPARENT" val="0"/>
  <p:tag name="TBUG" val="0"/>
  <p:tag name="ALLOWFS" val="0"/>
  <p:tag name="ORIGWIDTH" val="435"/>
  <p:tag name="PICTUREFILESIZE" val="8960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{graphicx,amsfonts,amsmath,amsthm,amsbsy}&#10;&#10;\begin{document}&#10;&#10;%\pagecolor[rgb]{1,1,0.6}&#10;%\color[rgb]{0,0,0}&#10;\begin{eqnarray*}&#10;P(Y = 1) &#10;\end{eqnarray*}&#10;\end{document}"/>
  <p:tag name="FILENAME" val="txp_fig"/>
  <p:tag name="FORMAT" val="png16m"/>
  <p:tag name="RES" val="300"/>
  <p:tag name="BLEND" val="0"/>
  <p:tag name="TRANSPARENT" val="0"/>
  <p:tag name="TBUG" val="0"/>
  <p:tag name="ALLOWFS" val="0"/>
  <p:tag name="ORIGWIDTH" val="93"/>
  <p:tag name="PICTUREFILESIZE" val="1296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{graphicx,amsfonts,amsmath,amsthm,amsbsy}&#10;&#10;\begin{document}&#10;&#10;%\pagecolor[rgb]{1,1,0.6}&#10;%\color[rgb]{0,0,0}&#10;\begin{eqnarray*}&#10;P(Y = 1) &#10;\end{eqnarray*}&#10;\end{document}"/>
  <p:tag name="FILENAME" val="txp_fig"/>
  <p:tag name="FORMAT" val="png16m"/>
  <p:tag name="RES" val="300"/>
  <p:tag name="BLEND" val="0"/>
  <p:tag name="TRANSPARENT" val="0"/>
  <p:tag name="TBUG" val="0"/>
  <p:tag name="ALLOWFS" val="0"/>
  <p:tag name="ORIGWIDTH" val="93"/>
  <p:tag name="PICTUREFILESIZE" val="1296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{graphicx,amsfonts,amsmath,amsthm,amsbsy}&#10;&#10;\begin{document}&#10;&#10;%\pagecolor[rgb]{1,1,0.6}&#10;%\color[rgb]{0,0,0}&#10;\begin{eqnarray*}&#10;P(X = x| Y = y) = \frac1{\sqrt{2\pi|\Sigma_y|}} \exp\left(-\frac{(x-\mu_y)\Sigma_y^{-1}(x-\mu_y)'}{2}\right)&#10;\end{eqnarray*}&#10;\end{document}"/>
  <p:tag name="FILENAME" val="txp_fig"/>
  <p:tag name="FORMAT" val="png16m"/>
  <p:tag name="RES" val="300"/>
  <p:tag name="BLEND" val="0"/>
  <p:tag name="TRANSPARENT" val="0"/>
  <p:tag name="TBUG" val="0"/>
  <p:tag name="ALLOWFS" val="0"/>
  <p:tag name="ORIGWIDTH" val="569"/>
  <p:tag name="PICTUREFILESIZE" val="9958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{graphicx,amsfonts,amsmath,amsthm,amsbsy}&#10;&#10;\newcommand{\dif}{\mathrm{d}}&#10;\renewcommand{\vec}[1]{{\boldsymbol{#1}}}&#10;&#10;\newtheorem{thm}{Theorem}&#10;\newtheorem{prop}{Proposition}&#10;\newtheorem{cor}{Corollary}&#10;\newtheorem{lemma}{Lemma}&#10;\newtheorem{defn}{Definition}&#10;\newtheorem{conj}{Conjecture}&#10;&#10;\def \eg{{\em e.g.}}&#10;\def \ie{{\em i.e.}}&#10;&#10;\def \1{\mathbf 1}&#10;\def \E{\mathbb E}&#10;\def \R{\mathbb R}&#10;\def \naturals{{\mathbb N}}&#10;\def \holder{{H\&quot;{o}lder }}&#10;\def \tactive{\Omega_{\mbox{\scriptsize active}}}&#10;\def \tpassive{\Omega_{\mbox{\scriptsize passive}}}&#10;\def \PC{\mbox{PC}}&#10;\def \hTheta{{\widehat{\Theta}}}&#10;\def \MSE{{\mbox{MSE}}}&#10;\def \N{{\cal N}}&#10;\def \X{{\cal X}}&#10;\def \Y{{\cal Y}}&#10;&#10;\begin{document}&#10;&#10;%\pagecolor[rgb]{1,1,0.6}&#10;%\color[rgb]{0,0,0}&#10;&#10;%Given $\{X_i, Y_i\}^n_{i=1}$, c&#10;$\mbox{loss}(Y,f(X)) = \1_{\{f(X)\neq Y\}}$% - measure of closeness between true label $Y$ and prediction $f(X)$&#10;\end{document}"/>
  <p:tag name="FILENAME" val="txp_fig"/>
  <p:tag name="FORMAT" val="png16m"/>
  <p:tag name="RES" val="300"/>
  <p:tag name="BLEND" val="0"/>
  <p:tag name="TRANSPARENT" val="0"/>
  <p:tag name="TBUG" val="0"/>
  <p:tag name="ALLOWFS" val="0"/>
  <p:tag name="ORIGWIDTH" val="259"/>
  <p:tag name="PICTUREFILESIZE" val="4051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{graphicx,amsfonts,amsmath,amsthm,amsbsy}&#10;&#10;\begin{document}&#10;&#10;%\pagecolor[rgb]{1,1,0.6}&#10;%\color[rgb]{0,0,0}&#10;\begin{eqnarray*}&#10;P(X = x| Y = 1) &#10;\end{eqnarray*}&#10;\end{document}"/>
  <p:tag name="FILENAME" val="txp_fig"/>
  <p:tag name="FORMAT" val="png16m"/>
  <p:tag name="RES" val="300"/>
  <p:tag name="BLEND" val="0"/>
  <p:tag name="TRANSPARENT" val="0"/>
  <p:tag name="TBUG" val="0"/>
  <p:tag name="ALLOWFS" val="0"/>
  <p:tag name="ORIGWIDTH" val="161"/>
  <p:tag name="PICTUREFILESIZE" val="2027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{graphicx,amsfonts,amsmath,amsthm,amsbsy}&#10;&#10;\begin{document}&#10;&#10;%\pagecolor[rgb]{1,1,0.6}&#10;%\color[rgb]{0,0,0}&#10;\begin{eqnarray*}&#10;P(X = x| Y = 1) &#10;\end{eqnarray*}&#10;\end{document}"/>
  <p:tag name="FILENAME" val="txp_fig"/>
  <p:tag name="FORMAT" val="png16m"/>
  <p:tag name="RES" val="300"/>
  <p:tag name="BLEND" val="0"/>
  <p:tag name="TRANSPARENT" val="0"/>
  <p:tag name="TBUG" val="0"/>
  <p:tag name="ALLOWFS" val="0"/>
  <p:tag name="ORIGWIDTH" val="161"/>
  <p:tag name="PICTUREFILESIZE" val="2027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{graphicx,amsfonts,amsmath,amsthm,amsbsy}&#10;&#10;\newcommand{\dif}{\mathrm{d}}&#10;\renewcommand{\vec}[1]{{\boldsymbol{#1}}}&#10;&#10;\newtheorem{thm}{Theorem}&#10;\newtheorem{prop}{Proposition}&#10;\newtheorem{cor}{Corollary}&#10;\newtheorem{lemma}{Lemma}&#10;\newtheorem{defn}{Definition}&#10;\newtheorem{conj}{Conjecture}&#10;&#10;\def \eg{{\em e.g.}}&#10;\def \ie{{\em i.e.}}&#10;&#10;\def \1{\mathbf 1}&#10;\def \E{\mathbb E}&#10;\def \R{\mathbb R}&#10;\def \naturals{{\mathbb N}}&#10;\def \holder{{H\&quot;{o}lder }}&#10;\def \tactive{\Omega_{\mbox{\scriptsize active}}}&#10;\def \tpassive{\Omega_{\mbox{\scriptsize passive}}}&#10;\def \PC{\mbox{PC}}&#10;\def \hTheta{{\widehat{\Theta}}}&#10;\def \MSE{{\mbox{MSE}}}&#10;\def \N{{\cal N}}&#10;\def \X{{\cal X}}&#10;\def \Y{{\cal Y}}&#10;&#10;\begin{document}&#10;&#10;%\pagecolor[rgb]{1,1,0.6}&#10;%\color[rgb]{0,0,0}&#10;&#10;%Given $\{X_i, Y_i\}^n_{i=1}$, c&#10;$\mbox{loss}(Y,f(X))$% - measure of closeness between true label $Y$ and prediction $f(X)$&#10;\end{document}"/>
  <p:tag name="FILENAME" val="txp_fig"/>
  <p:tag name="FORMAT" val="png16m"/>
  <p:tag name="RES" val="300"/>
  <p:tag name="BLEND" val="0"/>
  <p:tag name="TRANSPARENT" val="0"/>
  <p:tag name="TBUG" val="0"/>
  <p:tag name="ALLOWFS" val="0"/>
  <p:tag name="ORIGWIDTH" val="126"/>
  <p:tag name="PICTUREFILESIZE" val="2292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{graphicx,amsfonts,amsmath,amsthm,amsbsy}&#10;&#10;\newcommand{\dif}{\mathrm{d}}&#10;\renewcommand{\vec}[1]{{\boldsymbol{#1}}}&#10;&#10;\newtheorem{thm}{Theorem}&#10;\newtheorem{prop}{Proposition}&#10;\newtheorem{cor}{Corollary}&#10;\newtheorem{lemma}{Lemma}&#10;\newtheorem{defn}{Definition}&#10;\newtheorem{conj}{Conjecture}&#10;&#10;\def \eg{{\em e.g.}}&#10;\def \ie{{\em i.e.}}&#10;&#10;\def \1{\mathbf 1}&#10;\def \E{\mathbb E}&#10;\def \R{\mathbb R}&#10;\def \naturals{{\mathbb N}}&#10;\def \holder{{H\&quot;{o}lder }}&#10;\def \tactive{\Omega_{\mbox{\scriptsize active}}}&#10;\def \tpassive{\Omega_{\mbox{\scriptsize passive}}}&#10;\def \PC{\mbox{PC}}&#10;\def \hTheta{{\widehat{\Theta}}}&#10;\def \MSE{{\mbox{MSE}}}&#10;\def \N{{\cal N}}&#10;\def \X{{\cal X}}&#10;\def \Y{{\cal Y}}&#10;&#10;\begin{document}&#10;&#10;%\pagecolor[rgb]{1,1,0.6}&#10;%\color[rgb]{0,0,0}&#10;&#10;%Given $\{X_i, Y_i\}^n_{i=1}$, c&#10;$(X, Y) \sim P_{XY}$&#10;\end{document}"/>
  <p:tag name="FILENAME" val="txp_fig"/>
  <p:tag name="FORMAT" val="png16m"/>
  <p:tag name="RES" val="300"/>
  <p:tag name="BLEND" val="0"/>
  <p:tag name="TRANSPARENT" val="0"/>
  <p:tag name="TBUG" val="0"/>
  <p:tag name="ALLOWFS" val="0"/>
  <p:tag name="ORIGWIDTH" val="133"/>
  <p:tag name="PICTUREFILESIZE" val="2137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{graphicx,amsfonts,amsmath,amsthm,amsbsy}&#10;&#10;\newcommand{\dif}{\mathrm{d}}&#10;\renewcommand{\vec}[1]{{\boldsymbol{#1}}}&#10;&#10;\newtheorem{thm}{Theorem}&#10;\newtheorem{prop}{Proposition}&#10;\newtheorem{cor}{Corollary}&#10;\newtheorem{lemma}{Lemma}&#10;\newtheorem{defn}{Definition}&#10;\newtheorem{conj}{Conjecture}&#10;&#10;\def \eg{{\em e.g.}}&#10;\def \ie{{\em i.e.}}&#10;&#10;\def \1{\mathbf 1}&#10;\def \E{\mathbb E}&#10;\def \R{\mathbb R}&#10;\def \naturals{{\mathbb N}}&#10;\def \holder{{H\&quot;{o}lder }}&#10;\def \tactive{\Omega_{\mbox{\scriptsize active}}}&#10;\def \tpassive{\Omega_{\mbox{\scriptsize passive}}}&#10;\def \PC{\mbox{PC}}&#10;\def \hTheta{{\widehat{\Theta}}}&#10;\def \MSE{{\mbox{MSE}}}&#10;\def \N{{\cal N}}&#10;\def \X{{\cal X}}&#10;\def \Y{{\cal Y}}&#10;&#10;\begin{document}&#10;&#10;%\pagecolor[rgb]{1,1,0.6}&#10;%\color[rgb]{0,0,0}&#10;&#10;%Given $\{X_i, Y_i\}^n_{i=1}$, c&#10;$X \in \X$&#10;\end{document}"/>
  <p:tag name="FILENAME" val="txp_fig"/>
  <p:tag name="FORMAT" val="png16m"/>
  <p:tag name="RES" val="300"/>
  <p:tag name="BLEND" val="0"/>
  <p:tag name="TRANSPARENT" val="0"/>
  <p:tag name="TBUG" val="0"/>
  <p:tag name="ALLOWFS" val="0"/>
  <p:tag name="ORIGWIDTH" val="61"/>
  <p:tag name="PICTUREFILESIZE" val="1135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{graphicx,amsfonts,amsmath,amsthm,amsbsy}&#10;&#10;\newcommand{\dif}{\mathrm{d}}&#10;\renewcommand{\vec}[1]{{\boldsymbol{#1}}}&#10;&#10;\newtheorem{thm}{Theorem}&#10;\newtheorem{prop}{Proposition}&#10;\newtheorem{cor}{Corollary}&#10;\newtheorem{lemma}{Lemma}&#10;\newtheorem{defn}{Definition}&#10;\newtheorem{conj}{Conjecture}&#10;&#10;\def \eg{{\em e.g.}}&#10;\def \ie{{\em i.e.}}&#10;&#10;\def \1{\mathbf 1}&#10;\def \E{\mathbb E}&#10;\def \R{\mathbb R}&#10;\def \naturals{{\mathbb N}}&#10;\def \holder{{H\&quot;{o}lder }}&#10;\def \tactive{\Omega_{\mbox{\scriptsize active}}}&#10;\def \tpassive{\Omega_{\mbox{\scriptsize passive}}}&#10;\def \PC{\mbox{PC}}&#10;\def \hTheta{{\widehat{\Theta}}}&#10;\def \MSE{{\mbox{MSE}}}&#10;\def \N{{\cal N}}&#10;\def \X{{\cal X}}&#10;\def \Y{{\cal Y}}&#10;&#10;\begin{document}&#10;&#10;%\pagecolor[rgb]{1,1,0.6}&#10;%\color[rgb]{0,0,0}&#10;&#10;%Given $\{X_i, Y_i\}^n_{i=1}$, c&#10;Risk $R(f)\equiv\E_{XY}\left[\mbox{loss}(Y,f(X))\right]$&#10;\end{document}"/>
  <p:tag name="FILENAME" val="txp_fig"/>
  <p:tag name="FORMAT" val="png16m"/>
  <p:tag name="RES" val="300"/>
  <p:tag name="BLEND" val="0"/>
  <p:tag name="TRANSPARENT" val="0"/>
  <p:tag name="TBUG" val="0"/>
  <p:tag name="ALLOWFS" val="0"/>
  <p:tag name="ORIGWIDTH" val="313"/>
  <p:tag name="PICTUREFILESIZE" val="4592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{graphicx,amsfonts,amsmath,amsthm,amsbsy}&#10;&#10;\newcommand{\dif}{\mathrm{d}}&#10;\renewcommand{\vec}[1]{{\boldsymbol{#1}}}&#10;&#10;\newtheorem{thm}{Theorem}&#10;\newtheorem{prop}{Proposition}&#10;\newtheorem{cor}{Corollary}&#10;\newtheorem{lemma}{Lemma}&#10;\newtheorem{defn}{Definition}&#10;\newtheorem{conj}{Conjecture}&#10;&#10;\def \eg{{\em e.g.}}&#10;\def \ie{{\em i.e.}}&#10;&#10;\def \1{\mathbf 1}&#10;\def \E{\mathbb E}&#10;\def \R{\mathbb R}&#10;\def \naturals{{\mathbb N}}&#10;\def \holder{{H\&quot;{o}lder }}&#10;\def \tactive{\Omega_{\mbox{\scriptsize active}}}&#10;\def \tpassive{\Omega_{\mbox{\scriptsize passive}}}&#10;\def \PC{\mbox{PC}}&#10;\def \hTheta{{\widehat{\Theta}}}&#10;\def \MSE{{\mbox{MSE}}}&#10;\def \N{{\cal N}}&#10;\def \X{{\cal X}}&#10;\def \Y{{\cal Y}}&#10;&#10;\begin{document}&#10;&#10;%\pagecolor[rgb]{1,1,0.6}&#10;%\color[rgb]{0,0,0}&#10;&#10;%Given $\{X_i, Y_i\}^n_{i=1}$, c&#10;Risk $R(f)\equiv\E_{XY}\left[\mbox{loss}(Y,f(X))\right]$&#10;\end{document}"/>
  <p:tag name="FILENAME" val="txp_fig"/>
  <p:tag name="FORMAT" val="png16m"/>
  <p:tag name="RES" val="300"/>
  <p:tag name="BLEND" val="0"/>
  <p:tag name="TRANSPARENT" val="0"/>
  <p:tag name="TBUG" val="0"/>
  <p:tag name="ALLOWFS" val="0"/>
  <p:tag name="ORIGWIDTH" val="313"/>
  <p:tag name="PICTUREFILESIZE" val="4592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{graphicx,amsfonts,amsmath,amsthm,amsbsy}&#10;&#10;\newcommand{\dif}{\mathrm{d}}&#10;\renewcommand{\vec}[1]{{\boldsymbol{#1}}}&#10;&#10;\newtheorem{thm}{Theorem}&#10;\newtheorem{prop}{Proposition}&#10;\newtheorem{cor}{Corollary}&#10;\newtheorem{lemma}{Lemma}&#10;\newtheorem{defn}{Definition}&#10;\newtheorem{conj}{Conjecture}&#10;&#10;\def \eg{{\em e.g.}}&#10;\def \ie{{\em i.e.}}&#10;&#10;\def \1{\mathbf 1}&#10;\def \E{\mathbb E}&#10;\def \R{\mathbb R}&#10;\def \naturals{{\mathbb N}}&#10;\def \holder{{H\&quot;{o}lder }}&#10;\def \tactive{\Omega_{\mbox{\scriptsize active}}}&#10;\def \tpassive{\Omega_{\mbox{\scriptsize passive}}}&#10;\def \PC{\mbox{PC}}&#10;\def \hTheta{{\widehat{\Theta}}}&#10;\def \MSE{{\mbox{MSE}}}&#10;\def \N{{\cal N}}&#10;\def \X{{\cal X}}&#10;\def \Y{{\cal Y}}&#10;&#10;\begin{document}&#10;&#10;%\pagecolor[rgb]{1,1,0.6}&#10;%\color[rgb]{0,0,0}&#10;&#10;%Given $\{X_i, Y_i\}^n_{i=1}$, c&#10;$\1_{\{f(X)\neq Y\}}$% - measure of closeness between true label $Y$ and prediction $f(X)$&#10;\end{document}"/>
  <p:tag name="FILENAME" val="txp_fig"/>
  <p:tag name="FORMAT" val="png16m"/>
  <p:tag name="RES" val="300"/>
  <p:tag name="BLEND" val="0"/>
  <p:tag name="TRANSPARENT" val="0"/>
  <p:tag name="TBUG" val="0"/>
  <p:tag name="ALLOWFS" val="0"/>
  <p:tag name="ORIGWIDTH" val="99"/>
  <p:tag name="PICTUREFILESIZE" val="1822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{graphicx,amsfonts,amsmath,amsthm,amsbsy}&#10;&#10;\newcommand{\dif}{\mathrm{d}}&#10;\renewcommand{\vec}[1]{{\boldsymbol{#1}}}&#10;&#10;\newtheorem{thm}{Theorem}&#10;\newtheorem{prop}{Proposition}&#10;\newtheorem{cor}{Corollary}&#10;\newtheorem{lemma}{Lemma}&#10;\newtheorem{defn}{Definition}&#10;\newtheorem{conj}{Conjecture}&#10;&#10;\def \eg{{\em e.g.}}&#10;\def \ie{{\em i.e.}}&#10;&#10;\def \1{\mathbf 1}&#10;\def \E{\mathbb E}&#10;\def \R{\mathbb R}&#10;\def \naturals{{\mathbb N}}&#10;\def \holder{{H\&quot;{o}lder }}&#10;\def \tactive{\Omega_{\mbox{\scriptsize active}}}&#10;\def \tpassive{\Omega_{\mbox{\scriptsize passive}}}&#10;\def \PC{\mbox{PC}}&#10;\def \hTheta{{\widehat{\Theta}}}&#10;\def \MSE{{\mbox{MSE}}}&#10;\def \N{{\cal N}}&#10;\def \X{{\cal X}}&#10;\def \Y{{\cal Y}}&#10;&#10;\begin{document}&#10;&#10;%\pagecolor[rgb]{1,1,0.6}&#10;%\color[rgb]{0,0,0}&#10;&#10;%Given $\{X_i, Y_i\}^n_{i=1}$, c&#10;Risk $R(f)$&#10;\end{document}"/>
  <p:tag name="FILENAME" val="txp_fig"/>
  <p:tag name="FORMAT" val="png16m"/>
  <p:tag name="RES" val="300"/>
  <p:tag name="BLEND" val="0"/>
  <p:tag name="TRANSPARENT" val="0"/>
  <p:tag name="TBUG" val="0"/>
  <p:tag name="ALLOWFS" val="0"/>
  <p:tag name="ORIGWIDTH" val="96"/>
  <p:tag name="PICTUREFILESIZE" val="1832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{graphicx,amsfonts,amsmath,amsthm,amsbsy}&#10;&#10;\newcommand{\dif}{\mathrm{d}}&#10;\renewcommand{\vec}[1]{{\boldsymbol{#1}}}&#10;&#10;\newtheorem{thm}{Theorem}&#10;\newtheorem{prop}{Proposition}&#10;\newtheorem{cor}{Corollary}&#10;\newtheorem{lemma}{Lemma}&#10;\newtheorem{defn}{Definition}&#10;\newtheorem{conj}{Conjecture}&#10;&#10;\def \eg{{\em e.g.}}&#10;\def \ie{{\em i.e.}}&#10;&#10;\def \1{\mathbf 1}&#10;\def \E{\mathbb E}&#10;\def \R{\mathbb R}&#10;\def \naturals{{\mathbb N}}&#10;\def \holder{{H\&quot;{o}lder }}&#10;\def \tactive{\Omega_{\mbox{\scriptsize active}}}&#10;\def \tpassive{\Omega_{\mbox{\scriptsize passive}}}&#10;\def \PC{\mbox{PC}}&#10;\def \hTheta{{\widehat{\Theta}}}&#10;\def \MSE{{\mbox{MSE}}}&#10;\def \N{{\cal N}}&#10;\def \X{{\cal X}}&#10;\def \Y{{\cal Y}}&#10;&#10;\begin{document}&#10;&#10;%\pagecolor[rgb]{1,1,0.6}&#10;%\color[rgb]{0,0,0}&#10;&#10;%Given $\{X_i, Y_i\}^n_{i=1}$, c&#10;$\mbox{loss}(Y,f(X))$% - measure of closeness between true label $Y$ and prediction $f(X)$&#10;\end{document}"/>
  <p:tag name="FILENAME" val="txp_fig"/>
  <p:tag name="FORMAT" val="png16m"/>
  <p:tag name="RES" val="300"/>
  <p:tag name="BLEND" val="0"/>
  <p:tag name="TRANSPARENT" val="0"/>
  <p:tag name="TBUG" val="0"/>
  <p:tag name="ALLOWFS" val="0"/>
  <p:tag name="ORIGWIDTH" val="126"/>
  <p:tag name="PICTUREFILESIZE" val="2292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{graphicx,amsfonts,amsmath,amsthm,amsbsy}&#10;&#10;\newcommand{\dif}{\mathrm{d}}&#10;\renewcommand{\vec}[1]{{\boldsymbol{#1}}}&#10;&#10;\newtheorem{thm}{Theorem}&#10;\newtheorem{prop}{Proposition}&#10;\newtheorem{cor}{Corollary}&#10;\newtheorem{lemma}{Lemma}&#10;\newtheorem{defn}{Definition}&#10;\newtheorem{conj}{Conjecture}&#10;&#10;\def \eg{{\em e.g.}}&#10;\def \ie{{\em i.e.}}&#10;&#10;\def \1{\mathbf 1}&#10;\def \E{\mathbb E}&#10;\def \R{\mathbb R}&#10;\def \naturals{{\mathbb N}}&#10;\def \holder{{H\&quot;{o}lder }}&#10;\def \tactive{\Omega_{\mbox{\scriptsize active}}}&#10;\def \tpassive{\Omega_{\mbox{\scriptsize passive}}}&#10;\def \PC{\mbox{PC}}&#10;\def \hTheta{{\widehat{\Theta}}}&#10;\def \MSE{{\mbox{MSE}}}&#10;\def \N{{\cal N}}&#10;\def \X{{\cal X}}&#10;\def \Y{{\cal Y}}&#10;&#10;\begin{document}&#10;&#10;%\pagecolor[rgb]{1,1,0.6}&#10;%\color[rgb]{0,0,0}&#10;&#10;%Given $\{X_i, Y_i\}^n_{i=1}$, c&#10;$\mbox{loss}(Y,f(X))$% - measure of closeness between true label $Y$ and prediction $f(X)$&#10;\end{document}"/>
  <p:tag name="FILENAME" val="txp_fig"/>
  <p:tag name="FORMAT" val="png16m"/>
  <p:tag name="RES" val="300"/>
  <p:tag name="BLEND" val="0"/>
  <p:tag name="TRANSPARENT" val="0"/>
  <p:tag name="TBUG" val="0"/>
  <p:tag name="ALLOWFS" val="0"/>
  <p:tag name="ORIGWIDTH" val="126"/>
  <p:tag name="PICTUREFILESIZE" val="2292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{graphicx,amsfonts,amsmath,amsthm,amsbsy}&#10;&#10;\newcommand{\dif}{\mathrm{d}}&#10;\renewcommand{\vec}[1]{{\boldsymbol{#1}}}&#10;&#10;\newtheorem{thm}{Theorem}&#10;\newtheorem{prop}{Proposition}&#10;\newtheorem{cor}{Corollary}&#10;\newtheorem{lemma}{Lemma}&#10;\newtheorem{defn}{Definition}&#10;\newtheorem{conj}{Conjecture}&#10;&#10;\def \eg{{\em e.g.}}&#10;\def \ie{{\em i.e.}}&#10;&#10;\def \1{\mathbf 1}&#10;\def \E{\mathbb E}&#10;\def \R{\mathbb R}&#10;\def \naturals{{\mathbb N}}&#10;\def \holder{{H\&quot;{o}lder }}&#10;\def \tactive{\Omega_{\mbox{\scriptsize active}}}&#10;\def \tpassive{\Omega_{\mbox{\scriptsize passive}}}&#10;\def \PC{\mbox{PC}}&#10;\def \hTheta{{\widehat{\Theta}}}&#10;\def \MSE{{\mbox{MSE}}}&#10;\def \N{{\cal N}}&#10;\def \X{{\cal X}}&#10;\def \Y{{\cal Y}}&#10;&#10;\begin{document}&#10;&#10;%\pagecolor[rgb]{1,1,0.6}&#10;%\color[rgb]{0,0,0}&#10;&#10;%Given $\{X_i, Y_i\}^n_{i=1}$, c&#10;$P(f(X)\neq Y)$% - measure of closeness between true label $Y$ and prediction $f(X)$&#10;\end{document}"/>
  <p:tag name="FILENAME" val="txp_fig"/>
  <p:tag name="FORMAT" val="png16m"/>
  <p:tag name="RES" val="300"/>
  <p:tag name="BLEND" val="0"/>
  <p:tag name="TRANSPARENT" val="0"/>
  <p:tag name="TBUG" val="0"/>
  <p:tag name="ALLOWFS" val="0"/>
  <p:tag name="ORIGWIDTH" val="132"/>
  <p:tag name="PICTUREFILESIZE" val="2193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{graphicx,amsfonts,amsmath,amsthm,amsbsy}&#10;&#10;\newcommand{\dif}{\mathrm{d}}&#10;\renewcommand{\vec}[1]{{\boldsymbol{#1}}}&#10;&#10;\newtheorem{thm}{Theorem}&#10;\newtheorem{prop}{Proposition}&#10;\newtheorem{cor}{Corollary}&#10;\newtheorem{lemma}{Lemma}&#10;\newtheorem{defn}{Definition}&#10;\newtheorem{conj}{Conjecture}&#10;&#10;\def \eg{{\em e.g.}}&#10;\def \ie{{\em i.e.}}&#10;&#10;\def \1{\mathbf 1}&#10;\def \E{\mathbb E}&#10;\def \R{\mathbb R}&#10;\def \naturals{{\mathbb N}}&#10;\def \holder{{H\&quot;{o}lder }}&#10;\def \tactive{\Omega_{\mbox{\scriptsize active}}}&#10;\def \tpassive{\Omega_{\mbox{\scriptsize passive}}}&#10;\def \PC{\mbox{PC}}&#10;\def \hTheta{{\widehat{\Theta}}}&#10;\def \MSE{{\mbox{MSE}}}&#10;\def \N{{\cal N}}&#10;\def \X{{\cal X}}&#10;\def \Y{{\cal Y}}&#10;&#10;\begin{document}&#10;&#10;%\pagecolor[rgb]{1,1,0.6}&#10;%\color[rgb]{0,0,0}&#10;&#10;%Given $\{X_i, Y_i\}^n_{i=1}$, c&#10;$(f(X)\neq Y)^2$% - measure of closeness between true label $Y$ and prediction $f(X)$&#10;\end{document}"/>
  <p:tag name="FILENAME" val="txp_fig"/>
  <p:tag name="FORMAT" val="png16m"/>
  <p:tag name="RES" val="300"/>
  <p:tag name="BLEND" val="0"/>
  <p:tag name="TRANSPARENT" val="0"/>
  <p:tag name="TBUG" val="0"/>
  <p:tag name="ALLOWFS" val="0"/>
  <p:tag name="ORIGWIDTH" val="126"/>
  <p:tag name="PICTUREFILESIZE" val="2291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{graphicx,amsfonts,amsmath,amsthm,amsbsy}&#10;&#10;\newcommand{\dif}{\mathrm{d}}&#10;\renewcommand{\vec}[1]{{\boldsymbol{#1}}}&#10;&#10;\newtheorem{thm}{Theorem}&#10;\newtheorem{prop}{Proposition}&#10;\newtheorem{cor}{Corollary}&#10;\newtheorem{lemma}{Lemma}&#10;\newtheorem{defn}{Definition}&#10;\newtheorem{conj}{Conjecture}&#10;&#10;\def \eg{{\em e.g.}}&#10;\def \ie{{\em i.e.}}&#10;&#10;\def \1{\mathbf 1}&#10;\def \E{\mathbb E}&#10;\def \R{\mathbb R}&#10;\def \naturals{{\mathbb N}}&#10;\def \holder{{H\&quot;{o}lder }}&#10;\def \tactive{\Omega_{\mbox{\scriptsize active}}}&#10;\def \tpassive{\Omega_{\mbox{\scriptsize passive}}}&#10;\def \PC{\mbox{PC}}&#10;\def \hTheta{{\widehat{\Theta}}}&#10;\def \MSE{{\mbox{MSE}}}&#10;\def \N{{\cal N}}&#10;\def \X{{\cal X}}&#10;\def \Y{{\cal Y}}&#10;&#10;\begin{document}&#10;&#10;%\pagecolor[rgb]{1,1,0.6}&#10;%\color[rgb]{0,0,0}&#10;&#10;%Given $\{X_i, Y_i\}^n_{i=1}$, c&#10;$\E[(f(X)\neq Y)^2]$% - measure of closeness between true label $Y$ and prediction $f(X)$&#10;\end{document}"/>
  <p:tag name="FILENAME" val="txp_fig"/>
  <p:tag name="FORMAT" val="png16m"/>
  <p:tag name="RES" val="300"/>
  <p:tag name="BLEND" val="0"/>
  <p:tag name="TRANSPARENT" val="0"/>
  <p:tag name="TBUG" val="0"/>
  <p:tag name="ALLOWFS" val="0"/>
  <p:tag name="ORIGWIDTH" val="154"/>
  <p:tag name="PICTUREFILESIZE" val="2639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{graphicx,amsfonts,amsmath,amsthm,amsbsy}&#10;&#10;\newcommand{\dif}{\mathrm{d}}&#10;\renewcommand{\vec}[1]{{\boldsymbol{#1}}}&#10;&#10;\newtheorem{thm}{Theorem}&#10;\newtheorem{prop}{Proposition}&#10;\newtheorem{cor}{Corollary}&#10;\newtheorem{lemma}{Lemma}&#10;\newtheorem{defn}{Definition}&#10;\newtheorem{conj}{Conjecture}&#10;&#10;\def \eg{{\em e.g.}}&#10;\def \ie{{\em i.e.}}&#10;&#10;\def \1{\mathbf 1}&#10;\def \E{\mathbb E}&#10;\def \R{\mathbb R}&#10;\def \naturals{{\mathbb N}}&#10;\def \holder{{H\&quot;{o}lder }}&#10;\def \tactive{\Omega_{\mbox{\scriptsize active}}}&#10;\def \tpassive{\Omega_{\mbox{\scriptsize passive}}}&#10;\def \PC{\mbox{PC}}&#10;\def \hTheta{{\widehat{\Theta}}}&#10;\def \MSE{{\mbox{MSE}}}&#10;\def \N{{\cal N}}&#10;\def \X{{\cal X}}&#10;\def \Y{{\cal Y}}&#10;&#10;\begin{document}&#10;&#10;%\pagecolor[rgb]{1,1,0.6}&#10;%\color[rgb]{0,0,0}&#10;&#10;%Given $\{X_i, Y_i\}^n_{i=1}$, c&#10;$$f^* = \arg\min_f \E_{XY}\left[\mbox{loss}(Y,f(X))\right]$$&#10;\end{document}"/>
  <p:tag name="FILENAME" val="txp_fig"/>
  <p:tag name="FORMAT" val="png16m"/>
  <p:tag name="RES" val="300"/>
  <p:tag name="BLEND" val="0"/>
  <p:tag name="TRANSPARENT" val="0"/>
  <p:tag name="TBUG" val="0"/>
  <p:tag name="ALLOWFS" val="0"/>
  <p:tag name="ORIGWIDTH" val="316"/>
  <p:tag name="PICTUREFILESIZE" val="5040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{graphicx,amsfonts,amsmath,amsthm,amsbsy}&#10;&#10;\newcommand{\dif}{\mathrm{d}}&#10;\renewcommand{\vec}[1]{{\boldsymbol{#1}}}&#10;&#10;\newtheorem{thm}{Theorem}&#10;\newtheorem{prop}{Proposition}&#10;\newtheorem{cor}{Corollary}&#10;\newtheorem{lemma}{Lemma}&#10;\newtheorem{defn}{Definition}&#10;\newtheorem{conj}{Conjecture}&#10;&#10;\def \eg{{\em e.g.}}&#10;\def \ie{{\em i.e.}}&#10;&#10;\def \1{\mathbf 1}&#10;\def \E{\mathbb E}&#10;\def \R{\mathbb R}&#10;\def \naturals{{\mathbb N}}&#10;\def \holder{{H\&quot;{o}lder }}&#10;\def \tactive{\Omega_{\mbox{\scriptsize active}}}&#10;\def \tpassive{\Omega_{\mbox{\scriptsize passive}}}&#10;\def \PC{\mbox{PC}}&#10;\def \hTheta{{\widehat{\Theta}}}&#10;\def \MSE{{\mbox{MSE}}}&#10;\def \N{{\cal N}}&#10;\def \X{{\cal X}}&#10;\def \Y{{\cal Y}}&#10;&#10;\begin{document}&#10;&#10;%\pagecolor[rgb]{1,1,0.6}&#10;%\color[rgb]{0,0,0}&#10;&#10;%Given $\{X_i, Y_i\}^n_{i=1}$, c&#10;Construct {\bf prediction rule} $f^*:\X\rightarrow \Y$ &#10;\end{document}"/>
  <p:tag name="FILENAME" val="txp_fig"/>
  <p:tag name="FORMAT" val="png16m"/>
  <p:tag name="RES" val="300"/>
  <p:tag name="BLEND" val="0"/>
  <p:tag name="TRANSPARENT" val="0"/>
  <p:tag name="TBUG" val="0"/>
  <p:tag name="ALLOWFS" val="0"/>
  <p:tag name="ORIGWIDTH" val="379"/>
  <p:tag name="PICTUREFILESIZE" val="4509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IDDENFONTSHAPE" val="true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{graphicx,amsfonts,amsmath,amsthm,amsbsy}&#10;&#10;\newcommand{\dif}{\mathrm{d}}&#10;\renewcommand{\vec}[1]{{\boldsymbol{#1}}}&#10;&#10;\newtheorem{thm}{Theorem}&#10;\newtheorem{prop}{Proposition}&#10;\newtheorem{cor}{Corollary}&#10;\newtheorem{lemma}{Lemma}&#10;\newtheorem{defn}{Definition}&#10;\newtheorem{conj}{Conjecture}&#10;&#10;\def \eg{{\em e.g.}}&#10;\def \ie{{\em i.e.}}&#10;&#10;\def \1{\mathbf 1}&#10;\def \E{\mathbb E}&#10;\def \R{\mathbb R}&#10;\def \naturals{{\mathbb N}}&#10;\def \holder{{H\&quot;{o}lder }}&#10;\def \tactive{\Omega_{\mbox{\scriptsize active}}}&#10;\def \tpassive{\Omega_{\mbox{\scriptsize passive}}}&#10;\def \PC{\mbox{PC}}&#10;\def \hTheta{{\widehat{\Theta}}}&#10;\def \MSE{{\mbox{MSE}}}&#10;\def \N{{\cal N}}&#10;\def \X{{\cal X}}&#10;\def \Y{{\cal Y}}&#10;&#10;\begin{document}&#10;&#10;%\pagecolor[rgb]{1,1,0.6}&#10;%\color[rgb]{0,0,0}&#10;Optimal prediction rule&#10;$$f^* = \arg \min_f P(f(X) \neq Y)$$&#10;depends on $P_{XY}$ (usually unknown)&#10;\end{document}"/>
  <p:tag name="FILENAME" val="txp_fig"/>
  <p:tag name="FORMAT" val="png16m"/>
  <p:tag name="RES" val="300"/>
  <p:tag name="BLEND" val="0"/>
  <p:tag name="TRANSPARENT" val="0"/>
  <p:tag name="TBUG" val="0"/>
  <p:tag name="ALLOWFS" val="0"/>
  <p:tag name="ORIGWIDTH" val="362"/>
  <p:tag name="PICTUREFILESIZE" val="12464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{graphicx,amsfonts,amsmath,amsthm,amsbsy}&#10;&#10;\begin{document}&#10;&#10;%\pagecolor[rgb]{1,1,0.6}&#10;%\color[rgb]{0,0,0}&#10;\begin{eqnarray*}&#10;f^*(x) = \arg\max_{Y=y} P(Y=y|X=x)&#10;%\left\{&#10;%\begin{tabular}{cc}&#10;%1 &amp; $P(Y = 1| X) &gt; P(Y = 0| X)$\\&#10;%0 &amp; otherwise&#10;%\end{tabular}&#10;%\right.&#10;\end{eqnarray*}&#10;\end{document}"/>
  <p:tag name="FILENAME" val="txp_fig"/>
  <p:tag name="FORMAT" val="png16m"/>
  <p:tag name="RES" val="300"/>
  <p:tag name="BLEND" val="0"/>
  <p:tag name="TRANSPARENT" val="0"/>
  <p:tag name="TBUG" val="0"/>
  <p:tag name="ALLOWFS" val="0"/>
  <p:tag name="ORIGWIDTH" val="325"/>
  <p:tag name="PICTUREFILESIZE" val="5035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{graphicx,amsfonts,amsmath,amsthm,amsbsy}&#10;&#10;\begin{document}&#10;&#10;%\pagecolor[rgb]{1,1,0.6}&#10;%\color[rgb]{0,0,0}&#10;\begin{eqnarray*}&#10;f^*(X) =\left\{&#10;\begin{tabular}{cc}&#10;1 &amp; $P(Y = 1| X) &gt; P(Y = 0| X)$\\&#10;0 &amp; otherwise&#10;\end{tabular}&#10;\right.&#10;\end{eqnarray*}&#10;\end{document}"/>
  <p:tag name="FILENAME" val="txp_fig"/>
  <p:tag name="FORMAT" val="png16m"/>
  <p:tag name="RES" val="300"/>
  <p:tag name="BLEND" val="0"/>
  <p:tag name="TRANSPARENT" val="0"/>
  <p:tag name="TBUG" val="0"/>
  <p:tag name="ALLOWFS" val="0"/>
  <p:tag name="ORIGWIDTH" val="414"/>
  <p:tag name="PICTUREFILESIZE" val="7189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{graphicx,amsfonts,amsmath,amsthm,amsbsy}&#10;&#10;\begin{document}&#10;&#10;%\pagecolor[rgb]{1,1,0.6}&#10;%\color[rgb]{0,0,0}&#10;\begin{eqnarray*}&#10;f^*(X) =\left\{&#10;\begin{tabular}{cc}&#10;1 &amp; $P(Y = 1| X) &gt; P(Y = 0| X)$\\&#10;0 &amp; otherwise&#10;\end{tabular}&#10;\right.&#10;\end{eqnarray*}&#10;\end{document}"/>
  <p:tag name="FILENAME" val="txp_fig"/>
  <p:tag name="FORMAT" val="png16m"/>
  <p:tag name="RES" val="300"/>
  <p:tag name="BLEND" val="0"/>
  <p:tag name="TRANSPARENT" val="0"/>
  <p:tag name="TBUG" val="0"/>
  <p:tag name="ALLOWFS" val="0"/>
  <p:tag name="ORIGWIDTH" val="414"/>
  <p:tag name="PICTUREFILESIZE" val="7189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{graphicx,amsfonts,amsmath,amsthm,amsbsy}&#10;&#10;\newcommand{\dif}{\mathrm{d}}&#10;\renewcommand{\vec}[1]{{\boldsymbol{#1}}}&#10;&#10;\newtheorem{thm}{Theorem}&#10;\newtheorem{prop}{Proposition}&#10;\newtheorem{cor}{Corollary}&#10;\newtheorem{lemma}{Lemma}&#10;\newtheorem{defn}{Definition}&#10;\newtheorem{conj}{Conjecture}&#10;&#10;\def \eg{{\em e.g.}}&#10;\def \ie{{\em i.e.}}&#10;&#10;\def \1{\mathbf 1}&#10;\def \E{\mathbb E}&#10;\def \R{\mathbb R}&#10;\def \naturals{{\mathbb N}}&#10;\def \holder{{H\&quot;{o}lder }}&#10;\def \tactive{\Omega_{\mbox{\scriptsize active}}}&#10;\def \tpassive{\Omega_{\mbox{\scriptsize passive}}}&#10;\def \PC{\mbox{PC}}&#10;\def \hTheta{{\widehat{\Theta}}}&#10;\def \MSE{{\mbox{MSE}}}&#10;\def \N{{\cal N}}&#10;\def \X{{\cal X}}&#10;\def \Y{{\cal Y}}&#10;&#10;\begin{document}&#10;&#10;%\pagecolor[rgb]{1,1,0.6}&#10;%\color[rgb]{0,0,0}&#10;&#10;%Given $\{X_i, Y_i\}^n_{i=1}$, c&#10;$\mbox{loss}(Y,f(X))$% - measure of closeness between true label $Y$ and prediction $f(X)$&#10;\end{document}"/>
  <p:tag name="FILENAME" val="txp_fig"/>
  <p:tag name="FORMAT" val="png16m"/>
  <p:tag name="RES" val="300"/>
  <p:tag name="BLEND" val="0"/>
  <p:tag name="TRANSPARENT" val="0"/>
  <p:tag name="TBUG" val="0"/>
  <p:tag name="ALLOWFS" val="0"/>
  <p:tag name="ORIGWIDTH" val="126"/>
  <p:tag name="PICTUREFILESIZE" val="2292"/>
</p:tagLst>
</file>

<file path=ppt/tags/tag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slides}\pagestyle{empty}&#10;\begin{document}&#10;\[P(Y|X) = \frac{P(X|Y)P(Y)}{P(X)}\]&#10;&#10;\end{document}&#10;"/>
  <p:tag name="EXTERNALNAME" val="txp_fig"/>
  <p:tag name="BLEND" val="False"/>
  <p:tag name="TRANSPARENT" val="False"/>
  <p:tag name="KEEPFILES" val="False"/>
  <p:tag name="DEBUGPAUSE" val="False"/>
  <p:tag name="RESOLUTION" val="1200"/>
  <p:tag name="TIMEOUT" val="(none)"/>
  <p:tag name="BOXWIDTH" val="348"/>
  <p:tag name="BOXHEIGHT" val="276"/>
  <p:tag name="BOXFONT" val="10"/>
  <p:tag name="BOXWRAP" val="False"/>
  <p:tag name="WORKAROUNDTRANSPARENCYBUG" val="False"/>
  <p:tag name="BITMAPFORMAT" val="pngmono"/>
  <p:tag name="DEBUGINTERACTIVE" val="True"/>
  <p:tag name="ORIGWIDTH" val="239"/>
  <p:tag name="PICTUREFILESIZE" val="17744"/>
</p:tagLst>
</file>

<file path=ppt/tags/tag1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begin{document}&#10;\begin{eqnarray*} &#10;P(Y=y|X=x) &amp;= &amp;\frac{P(X=x|Y=y)P(Y=y)}{P(X=x)}\\&#10;%&amp; = &amp; \frac{P(X=x_j|Y=y_i)P(Y=y_i)}{\sum_i P(X=x_j|Y=y_i)P(Y=y_i)}&#10;\end{eqnarray*}&#10;\end{document}&#10;"/>
  <p:tag name="FILENAME" val="txp_fig"/>
  <p:tag name="FORMAT" val="pngmono"/>
  <p:tag name="RES" val="1200"/>
  <p:tag name="BLEND" val="0"/>
  <p:tag name="TRANSPARENT" val="0"/>
  <p:tag name="TBUG" val="0"/>
  <p:tag name="ALLOWFS" val="0"/>
  <p:tag name="ORIGWIDTH" val="471"/>
  <p:tag name="PICTUREFILESIZE" val="26223"/>
</p:tagLst>
</file>

<file path=ppt/tags/tag1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{graphicx,amsfonts,amsmath,amsthm,amsbsy}&#10;&#10;\begin{document}&#10;&#10;%\pagecolor[rgb]{1,1,0.6}&#10;%\color[rgb]{0,0,0}&#10;\begin{eqnarray*}&#10;f^*(x) = \arg\max_{Y=y} P(Y=y|X=x)&#10;%\left\{&#10;%\begin{tabular}{cc}&#10;%1 &amp; $P(Y = 1| X) &gt; P(Y = 0| X)$\\&#10;%0 &amp; otherwise&#10;%\end{tabular}&#10;%\right.&#10;\end{eqnarray*}&#10;\end{document}"/>
  <p:tag name="FILENAME" val="txp_fig"/>
  <p:tag name="FORMAT" val="png16m"/>
  <p:tag name="RES" val="300"/>
  <p:tag name="BLEND" val="0"/>
  <p:tag name="TRANSPARENT" val="0"/>
  <p:tag name="TBUG" val="0"/>
  <p:tag name="ALLOWFS" val="0"/>
  <p:tag name="ORIGWIDTH" val="325"/>
  <p:tag name="PICTUREFILESIZE" val="5035"/>
</p:tagLst>
</file>

<file path=ppt/tags/tag1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begin{document}&#10;\begin{eqnarray*} &#10;&amp;= &amp;\arg\max_{Y = y} P(X=x|Y=y)P(Y=y)&#10;%&amp; = &amp; \frac{P(X=x_j|Y=y_i)P(Y=y_i)}{\sum_i P(X=x_j|Y=y_i)P(Y=y_i)}&#10;\end{eqnarray*}&#10;\end{document}&#10;"/>
  <p:tag name="FILENAME" val="txp_fig"/>
  <p:tag name="FORMAT" val="pngmono"/>
  <p:tag name="RES" val="1200"/>
  <p:tag name="BLEND" val="0"/>
  <p:tag name="TRANSPARENT" val="0"/>
  <p:tag name="TBUG" val="0"/>
  <p:tag name="ALLOWFS" val="0"/>
  <p:tag name="ORIGWIDTH" val="371"/>
  <p:tag name="PICTUREFILESIZE" val="17879"/>
</p:tagLst>
</file>

<file path=ppt/tags/tag1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{graphicx,amsfonts,amsmath,amsthm,amsbsy}&#10;&#10;\newcommand{\dif}{\mathrm{d}}&#10;\renewcommand{\vec}[1]{{\boldsymbol{#1}}}&#10;&#10;\newtheorem{thm}{Theorem}&#10;\newtheorem{prop}{Proposition}&#10;\newtheorem{cor}{Corollary}&#10;\newtheorem{lemma}{Lemma}&#10;\newtheorem{defn}{Definition}&#10;\newtheorem{conj}{Conjecture}&#10;&#10;\def \eg{{\em e.g.}}&#10;\def \ie{{\em i.e.}}&#10;&#10;\def \1{\mathbf 1}&#10;\def \E{\mathbb E}&#10;\def \R{\mathbb R}&#10;\def \naturals{{\mathbb N}}&#10;\def \holder{{H\&quot;{o}lder }}&#10;\def \tactive{\Omega_{\mbox{\scriptsize active}}}&#10;\def \tpassive{\Omega_{\mbox{\scriptsize passive}}}&#10;\def \PC{\mbox{PC}}&#10;\def \hTheta{{\widehat{\Theta}}}&#10;\def \MSE{{\mbox{MSE}}}&#10;\def \N{{\cal N}}&#10;\def \X{{\cal X}}&#10;\def \Y{{\cal Y}}&#10;&#10;\begin{document}&#10;&#10;%\pagecolor[rgb]{1,1,0.6}&#10;%\color[rgb]{0,0,0}&#10;&#10;%Given $\{X_i, Y_i\}^n_{i=1}$, c&#10;$\{(X_i, Y_i)\}^n_{i=1} \stackrel{i.i.d.}{\sim} P_{XY}$&#10;\end{document}"/>
  <p:tag name="FILENAME" val="txp_fig"/>
  <p:tag name="FORMAT" val="png16m"/>
  <p:tag name="RES" val="300"/>
  <p:tag name="BLEND" val="0"/>
  <p:tag name="TRANSPARENT" val="0"/>
  <p:tag name="TBUG" val="0"/>
  <p:tag name="ALLOWFS" val="0"/>
  <p:tag name="ORIGWIDTH" val="215"/>
  <p:tag name="PICTUREFILESIZE" val="3957"/>
</p:tagLst>
</file>

<file path=ppt/tags/tag1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{graphicx,amsfonts,amsmath,amsthm,amsbsy}&#10;&#10;\newcommand{\dif}{\mathrm{d}}&#10;\renewcommand{\vec}[1]{{\boldsymbol{#1}}}&#10;&#10;\newtheorem{thm}{Theorem}&#10;\newtheorem{prop}{Proposition}&#10;\newtheorem{cor}{Corollary}&#10;\newtheorem{lemma}{Lemma}&#10;\newtheorem{defn}{Definition}&#10;\newtheorem{conj}{Conjecture}&#10;&#10;\def \eg{{\em e.g.}}&#10;\def \ie{{\em i.e.}}&#10;&#10;\def \1{\mathbf 1}&#10;\def \E{\mathbb E}&#10;\def \R{\mathbb R}&#10;\def \naturals{{\mathbb N}}&#10;\def \holder{{H\&quot;{o}lder }}&#10;\def \tactive{\Omega_{\mbox{\scriptsize active}}}&#10;\def \tpassive{\Omega_{\mbox{\scriptsize passive}}}&#10;\def \PC{\mbox{PC}}&#10;\def \hTheta{{\widehat{\Theta}}}&#10;\def \MSE{{\mbox{MSE}}}&#10;\def \N{{\cal N}}&#10;\def \X{{\cal X}}&#10;\def \Y{{\cal Y}}&#10;&#10;\begin{document}&#10;&#10;%\pagecolor[rgb]{1,1,0.6}&#10;%\color[rgb]{0,0,0}&#10;&#10;%Given $\{X_i, Y_i\}^n_{i=1}$, c&#10;$\{(X_i, Y_i)\}^n_{i=1}$&#10;\end{document}"/>
  <p:tag name="FILENAME" val="txp_fig"/>
  <p:tag name="FORMAT" val="png16m"/>
  <p:tag name="RES" val="300"/>
  <p:tag name="BLEND" val="0"/>
  <p:tag name="TRANSPARENT" val="0"/>
  <p:tag name="TBUG" val="0"/>
  <p:tag name="ALLOWFS" val="0"/>
  <p:tag name="ORIGWIDTH" val="123"/>
  <p:tag name="PICTUREFILESIZE" val="2373"/>
</p:tagLst>
</file>

<file path=ppt/tags/tag1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\pagestyle{empty}&#10;\begin{document}&#10;$\widehat f_n$&#10;\end{document}&#10;"/>
  <p:tag name="FILENAME" val="TP_tmp"/>
  <p:tag name="FORMAT" val="pngmono"/>
  <p:tag name="RES" val="1200"/>
  <p:tag name="BLEND" val="0"/>
  <p:tag name="TRANSPARENT" val="0"/>
  <p:tag name="TBUG" val="0"/>
  <p:tag name="ALLOWFS" val="0"/>
  <p:tag name="ORIGWIDTH" val="10"/>
  <p:tag name="PICTUREFILESIZE" val="766"/>
</p:tagLst>
</file>

<file path=ppt/tags/tag1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\pagestyle{empty}&#10;\begin{document}&#10;$\widehat f_n$ is a mapping from $\mathcal{X}\rightarrow \mathcal{Y}$&#10;\end{document}&#10;"/>
  <p:tag name="FILENAME" val="TP_tmp"/>
  <p:tag name="FORMAT" val="pngmono"/>
  <p:tag name="RES" val="1200"/>
  <p:tag name="BLEND" val="0"/>
  <p:tag name="TRANSPARENT" val="0"/>
  <p:tag name="TBUG" val="0"/>
  <p:tag name="ALLOWFS" val="0"/>
  <p:tag name="ORIGWIDTH" val="128"/>
  <p:tag name="PICTUREFILESIZE" val="5431"/>
</p:tagLst>
</file>

<file path=ppt/tags/tag1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\pagestyle{empty}&#10;\begin{document}&#10;$\widehat f_n$&#10;\end{document}&#10;"/>
  <p:tag name="FILENAME" val="TP_tmp"/>
  <p:tag name="FORMAT" val="pngmono"/>
  <p:tag name="RES" val="1200"/>
  <p:tag name="BLEND" val="0"/>
  <p:tag name="TRANSPARENT" val="0"/>
  <p:tag name="TBUG" val="0"/>
  <p:tag name="ALLOWFS" val="0"/>
  <p:tag name="ORIGWIDTH" val="10"/>
  <p:tag name="PICTUREFILESIZE" val="766"/>
</p:tagLst>
</file>

<file path=ppt/tags/tag1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{graphicx,amsfonts,amsmath,amsthm,amsbsy}&#10;&#10;\newcommand{\dif}{\mathrm{d}}&#10;\renewcommand{\vec}[1]{{\boldsymbol{#1}}}&#10;&#10;\newtheorem{thm}{Theorem}&#10;\newtheorem{prop}{Proposition}&#10;\newtheorem{cor}{Corollary}&#10;\newtheorem{lemma}{Lemma}&#10;\newtheorem{defn}{Definition}&#10;\newtheorem{conj}{Conjecture}&#10;&#10;\def \eg{{\em e.g.}}&#10;\def \ie{{\em i.e.}}&#10;&#10;\def \1{\mathbf 1}&#10;\def \E{\mathbb E}&#10;\def \R{\mathbb R}&#10;\def \naturals{{\mathbb N}}&#10;\def \holder{{H\&quot;{o}lder }}&#10;\def \tactive{\Omega_{\mbox{\scriptsize active}}}&#10;\def \tpassive{\Omega_{\mbox{\scriptsize passive}}}&#10;\def \PC{\mbox{PC}}&#10;\def \hTheta{{\widehat{\Theta}}}&#10;\def \MSE{{\mbox{MSE}}}&#10;\def \N{{\cal N}}&#10;\def \X{{\cal X}}&#10;\def \Y{{\cal Y}}&#10;&#10;\begin{document}&#10;&#10;%\pagecolor[rgb]{1,1,0.6}&#10;%\color[rgb]{0,0,0}&#10;&#10;%Given $\{X_i, Y_i\}^n_{i=1}$, c&#10;$X$&#10;\end{document}"/>
  <p:tag name="FILENAME" val="txp_fig"/>
  <p:tag name="FORMAT" val="png16m"/>
  <p:tag name="RES" val="300"/>
  <p:tag name="BLEND" val="0"/>
  <p:tag name="TRANSPARENT" val="0"/>
  <p:tag name="TBUG" val="0"/>
  <p:tag name="ALLOWFS" val="0"/>
  <p:tag name="ORIGWIDTH" val="18"/>
  <p:tag name="PICTUREFILESIZE" val="553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{graphicx,amsfonts,amsmath,amsthm,amsbsy}&#10;&#10;\newcommand{\dif}{\mathrm{d}}&#10;\renewcommand{\vec}[1]{{\boldsymbol{#1}}}&#10;&#10;\newtheorem{thm}{Theorem}&#10;\newtheorem{prop}{Proposition}&#10;\newtheorem{cor}{Corollary}&#10;\newtheorem{lemma}{Lemma}&#10;\newtheorem{defn}{Definition}&#10;\newtheorem{conj}{Conjecture}&#10;&#10;\def \eg{{\em e.g.}}&#10;\def \ie{{\em i.e.}}&#10;&#10;\def \1{\mathbf 1}&#10;\def \E{\mathbb E}&#10;\def \R{\mathbb R}&#10;\def \naturals{{\mathbb N}}&#10;\def \holder{{H\&quot;{o}lder }}&#10;\def \tactive{\Omega_{\mbox{\scriptsize active}}}&#10;\def \tpassive{\Omega_{\mbox{\scriptsize passive}}}&#10;\def \PC{\mbox{PC}}&#10;\def \hTheta{{\widehat{\Theta}}}&#10;\def \MSE{{\mbox{MSE}}}&#10;\def \N{{\cal N}}&#10;\def \X{{\cal X}}&#10;\def \Y{{\cal Y}}&#10;&#10;\begin{document}&#10;&#10;%\pagecolor[rgb]{1,1,0.6}&#10;%\color[rgb]{0,0,0}&#10;&#10;%Given $\{X_i, Y_i\}^n_{i=1}$, c&#10;$\mbox{loss}(Y,f(X)) = (f(X)\neq Y)^2$% - measure of closeness between true label $Y$ and prediction $f(X)$&#10;\end{document}"/>
  <p:tag name="FILENAME" val="txp_fig"/>
  <p:tag name="FORMAT" val="png16m"/>
  <p:tag name="RES" val="300"/>
  <p:tag name="BLEND" val="0"/>
  <p:tag name="TRANSPARENT" val="0"/>
  <p:tag name="TBUG" val="0"/>
  <p:tag name="ALLOWFS" val="0"/>
  <p:tag name="ORIGWIDTH" val="286"/>
  <p:tag name="PICTUREFILESIZE" val="3939"/>
</p:tagLst>
</file>

<file path=ppt/tags/tag1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{graphicx,amsfonts,amsmath,amsthm,amsbsy}&#10;&#10;\begin{document}&#10;&#10;%\pagecolor[rgb]{1,1,0.6}&#10;%\color[rgb]{0,0,0}&#10;\begin{eqnarray*}&#10;P(Y = 1) &#10;\end{eqnarray*}&#10;\end{document}"/>
  <p:tag name="FILENAME" val="txp_fig"/>
  <p:tag name="FORMAT" val="png16m"/>
  <p:tag name="RES" val="300"/>
  <p:tag name="BLEND" val="0"/>
  <p:tag name="TRANSPARENT" val="0"/>
  <p:tag name="TBUG" val="0"/>
  <p:tag name="ALLOWFS" val="0"/>
  <p:tag name="ORIGWIDTH" val="93"/>
  <p:tag name="PICTUREFILESIZE" val="1296"/>
</p:tagLst>
</file>

<file path=ppt/tags/tag1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{graphicx,amsfonts,amsmath,amsthm,amsbsy}&#10;&#10;\begin{document}&#10;&#10;%\pagecolor[rgb]{1,1,0.6}&#10;%\color[rgb]{0,0,0}&#10;\begin{eqnarray*}&#10;P(Y = 1) &#10;\end{eqnarray*}&#10;\end{document}"/>
  <p:tag name="FILENAME" val="txp_fig"/>
  <p:tag name="FORMAT" val="png16m"/>
  <p:tag name="RES" val="300"/>
  <p:tag name="BLEND" val="0"/>
  <p:tag name="TRANSPARENT" val="0"/>
  <p:tag name="TBUG" val="0"/>
  <p:tag name="ALLOWFS" val="0"/>
  <p:tag name="ORIGWIDTH" val="93"/>
  <p:tag name="PICTUREFILESIZE" val="1296"/>
</p:tagLst>
</file>

<file path=ppt/tags/tag1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begin{document}&#10;\begin{eqnarray*}&#10;\widehat{\theta}_{MLE} &amp; = &amp; \arg\max_\theta \ \ P({D} \mid \theta)\\&#10;&amp;= &amp; \arg\max_\theta \ \ \ln P({D} \mid \theta)&#10;\end{eqnarray*}&#10;\end{document}&#10;"/>
  <p:tag name="FILENAME" val="txp_fig"/>
  <p:tag name="FORMAT" val="pngmono"/>
  <p:tag name="RES" val="1200"/>
  <p:tag name="BLEND" val="0"/>
  <p:tag name="TRANSPARENT" val="0"/>
  <p:tag name="TBUG" val="0"/>
  <p:tag name="ALLOWFS" val="0"/>
  <p:tag name="ORIGWIDTH" val="304"/>
  <p:tag name="PICTUREFILESIZE" val="27727"/>
</p:tagLst>
</file>

<file path=ppt/tags/tag1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begin{document}&#10;\begin{eqnarray*}&#10;\widehat{\theta}_{MLE} &amp; = &amp; \frac{\alpha_H}{\alpha_H+{\alpha_T}}&#10;\end{eqnarray*}&#10;\end{document}&#10;"/>
  <p:tag name="FILENAME" val="txp_fig"/>
  <p:tag name="FORMAT" val="pngmono"/>
  <p:tag name="RES" val="1200"/>
  <p:tag name="BLEND" val="0"/>
  <p:tag name="TRANSPARENT" val="0"/>
  <p:tag name="TBUG" val="0"/>
  <p:tag name="ALLOWFS" val="0"/>
  <p:tag name="ORIGWIDTH" val="192"/>
  <p:tag name="PICTUREFILESIZE" val="10473"/>
</p:tagLst>
</file>

<file path=ppt/tags/tag1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slides}\pagestyle{empty}&#10;\begin{document}&#10;\[&#10;P(x\mid\mu,\sigma) = \frac{1}{\sigma \sqrt{2\pi}} e^{\frac{-(x-\mu)^2}{2\sigma^2}}&#10;\]&#10;\end{document}&#10;"/>
  <p:tag name="EXTERNALNAME" val="txp_fig"/>
  <p:tag name="BLEND" val="False"/>
  <p:tag name="TRANSPARENT" val="False"/>
  <p:tag name="KEEPFILES" val="False"/>
  <p:tag name="DEBUGPAUSE" val="False"/>
  <p:tag name="RESOLUTION" val="1200"/>
  <p:tag name="TIMEOUT" val="(none)"/>
  <p:tag name="BOXWIDTH" val="583"/>
  <p:tag name="BOXHEIGHT" val="353"/>
  <p:tag name="BOXFONT" val="10"/>
  <p:tag name="BOXWRAP" val="False"/>
  <p:tag name="WORKAROUNDTRANSPARENCYBUG" val="False"/>
  <p:tag name="ALLOWFONTSUBSTITUTION" val="False"/>
  <p:tag name="BITMAPFORMAT" val="pngmono"/>
  <p:tag name="ORIGWIDTH" val="262"/>
  <p:tag name="PICTUREFILESIZE" val="16796"/>
</p:tagLst>
</file>

<file path=ppt/tags/tag1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begin{document}&#10;\begin{eqnarray*}&#10;\widehat{\mu}_{MLE} &amp; = &amp; \frac{1}{n}{\sum_{i=1}^n x_i}\\[5mm]&#10;\widehat{\sigma}^2_{MLE} &amp; = &amp; \frac{1}{n}{\sum_{i=1}^n (x_i - \widehat{\mu})^2}&#10;\end{eqnarray*}&#10;\end{document}&#10;"/>
  <p:tag name="FILENAME" val="txp_fig"/>
  <p:tag name="FORMAT" val="pngmono"/>
  <p:tag name="RES" val="1200"/>
  <p:tag name="BLEND" val="0"/>
  <p:tag name="TRANSPARENT" val="0"/>
  <p:tag name="TBUG" val="0"/>
  <p:tag name="ALLOWFS" val="0"/>
  <p:tag name="ORIGWIDTH" val="242"/>
  <p:tag name="PICTUREFILESIZE" val="28648"/>
</p:tagLst>
</file>

<file path=ppt/tags/tag1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begin{document}&#10;\begin{eqnarray*}&#10;\widehat{\sigma}^2_{unbiased} &amp; = &amp; \frac{1}{n-1}{\sum_{i=1}^n (x_i - \widehat{\mu})^2}&#10;\end{eqnarray*}&#10;\end{document}&#10;"/>
  <p:tag name="FILENAME" val="txp_fig"/>
  <p:tag name="FORMAT" val="pngmono"/>
  <p:tag name="RES" val="1200"/>
  <p:tag name="BLEND" val="0"/>
  <p:tag name="TRANSPARENT" val="0"/>
  <p:tag name="TBUG" val="0"/>
  <p:tag name="ALLOWFS" val="0"/>
  <p:tag name="ORIGWIDTH" val="304"/>
  <p:tag name="PICTUREFILESIZE" val="19249"/>
</p:tagLst>
</file>

<file path=ppt/tags/tag1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slides}\pagestyle{empty}&#10;\begin{document}&#10;\begin{eqnarray*}&#10;P(\theta\mid{\cal D}) &amp;= &amp; \frac{P({\cal D} \mid \theta)P(\theta)}{P({\cal D})}&#10;\end{eqnarray*}&#10;\end{document}&#10;"/>
  <p:tag name="EXTERNALNAME" val="txp_fig"/>
  <p:tag name="BLEND" val="False"/>
  <p:tag name="TRANSPARENT" val="False"/>
  <p:tag name="KEEPFILES" val="False"/>
  <p:tag name="DEBUGPAUSE" val="False"/>
  <p:tag name="RESOLUTION" val="1200"/>
  <p:tag name="TIMEOUT" val="(none)"/>
  <p:tag name="BOXWIDTH" val="583"/>
  <p:tag name="BOXHEIGHT" val="353"/>
  <p:tag name="BOXFONT" val="10"/>
  <p:tag name="BOXWRAP" val="False"/>
  <p:tag name="WORKAROUNDTRANSPARENCYBUG" val="False"/>
  <p:tag name="ALLOWFONTSUBSTITUTION" val="False"/>
  <p:tag name="BITMAPFORMAT" val="pngmono"/>
  <p:tag name="ORIGWIDTH" val="259"/>
  <p:tag name="PICTUREFILESIZE" val="17400"/>
</p:tagLst>
</file>

<file path=ppt/tags/tag1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slides}\pagestyle{empty}&#10;\begin{document}&#10;\begin{eqnarray*}&#10;P(\theta\mid{\cal D}) &amp; \propto &amp; {P({\cal D} \mid \theta)P(\theta)}&#10;\end{eqnarray*}&#10;\end{document}&#10;"/>
  <p:tag name="EXTERNALNAME" val="txp_fig"/>
  <p:tag name="BLEND" val="False"/>
  <p:tag name="TRANSPARENT" val="False"/>
  <p:tag name="KEEPFILES" val="False"/>
  <p:tag name="DEBUGPAUSE" val="False"/>
  <p:tag name="RESOLUTION" val="1200"/>
  <p:tag name="TIMEOUT" val="(none)"/>
  <p:tag name="BOXWIDTH" val="583"/>
  <p:tag name="BOXHEIGHT" val="353"/>
  <p:tag name="BOXFONT" val="10"/>
  <p:tag name="BOXWRAP" val="False"/>
  <p:tag name="WORKAROUNDTRANSPARENCYBUG" val="False"/>
  <p:tag name="ALLOWFONTSUBSTITUTION" val="False"/>
  <p:tag name="BITMAPFORMAT" val="pngmono"/>
  <p:tag name="ORIGWIDTH" val="253"/>
  <p:tag name="PICTUREFILESIZE" val="12712"/>
</p:tagLst>
</file>

<file path=ppt/tags/tag1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begin{document}&#10;\begin{eqnarray*}&#10;P(\theta)&#10;\end{eqnarray*}&#10;\end{document}&#10;"/>
  <p:tag name="FILENAME" val="txp_fig"/>
  <p:tag name="FORMAT" val="pngmono"/>
  <p:tag name="RES" val="1200"/>
  <p:tag name="BLEND" val="0"/>
  <p:tag name="TRANSPARENT" val="0"/>
  <p:tag name="TBUG" val="0"/>
  <p:tag name="ALLOWFS" val="0"/>
  <p:tag name="ORIGWIDTH" val="43"/>
  <p:tag name="PICTUREFILESIZE" val="2853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{graphicx,amsfonts,amsmath,amsthm,amsbsy}&#10;&#10;\newcommand{\dif}{\mathrm{d}}&#10;\renewcommand{\vec}[1]{{\boldsymbol{#1}}}&#10;&#10;\newtheorem{thm}{Theorem}&#10;\newtheorem{prop}{Proposition}&#10;\newtheorem{cor}{Corollary}&#10;\newtheorem{lemma}{Lemma}&#10;\newtheorem{defn}{Definition}&#10;\newtheorem{conj}{Conjecture}&#10;&#10;\def \eg{{\em e.g.}}&#10;\def \ie{{\em i.e.}}&#10;&#10;\def \1{\mathbf 1}&#10;\def \E{\mathbb E}&#10;\def \R{\mathbb R}&#10;\def \naturals{{\mathbb N}}&#10;\def \holder{{H\&quot;{o}lder }}&#10;\def \tactive{\Omega_{\mbox{\scriptsize active}}}&#10;\def \tpassive{\Omega_{\mbox{\scriptsize passive}}}&#10;\def \PC{\mbox{PC}}&#10;\def \hTheta{{\widehat{\Theta}}}&#10;\def \MSE{{\mbox{MSE}}}&#10;\def \N{{\cal N}}&#10;\def \X{{\cal X}}&#10;\def \Y{{\cal Y}}&#10;&#10;\begin{document}&#10;&#10;%\pagecolor[rgb]{1,1,0.6}&#10;%\color[rgb]{0,0,0}&#10;&#10;%Given $\{X_i, Y_i\}^n_{i=1}$, c&#10;$\mbox{loss}(Y,f(X)) = (f(X) - Y)^2$% - measure of closeness between true label $Y$ and prediction $f(X)$&#10;\end{document}"/>
  <p:tag name="FILENAME" val="txp_fig"/>
  <p:tag name="FORMAT" val="png16m"/>
  <p:tag name="RES" val="300"/>
  <p:tag name="BLEND" val="0"/>
  <p:tag name="TRANSPARENT" val="0"/>
  <p:tag name="TBUG" val="0"/>
  <p:tag name="ALLOWFS" val="0"/>
  <p:tag name="ORIGWIDTH" val="281"/>
  <p:tag name="PICTUREFILESIZE" val="3724"/>
</p:tagLst>
</file>

<file path=ppt/tags/tag1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begin{document}&#10;\begin{eqnarray*}&#10;\theta&#10;\end{eqnarray*}&#10;\end{document}&#10;"/>
  <p:tag name="FILENAME" val="txp_fig"/>
  <p:tag name="FORMAT" val="pngmono"/>
  <p:tag name="RES" val="1200"/>
  <p:tag name="BLEND" val="0"/>
  <p:tag name="TRANSPARENT" val="0"/>
  <p:tag name="TBUG" val="0"/>
  <p:tag name="ALLOWFS" val="0"/>
  <p:tag name="ORIGWIDTH" val="10"/>
  <p:tag name="PICTUREFILESIZE" val="874"/>
</p:tagLst>
</file>

<file path=ppt/tags/tag1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slides}\pagestyle{empty}&#10;\begin{document}&#10;\[&#10;P({\cal D} \mid \theta) = \theta^{\alpha_H} (1-\theta)^{\alpha_T}&#10;\]&#10;\end{document}&#10;"/>
  <p:tag name="EXTERNALNAME" val="txp_fig"/>
  <p:tag name="BLEND" val="False"/>
  <p:tag name="TRANSPARENT" val="False"/>
  <p:tag name="KEEPFILES" val="False"/>
  <p:tag name="DEBUGPAUSE" val="False"/>
  <p:tag name="RESOLUTION" val="1200"/>
  <p:tag name="TIMEOUT" val="(none)"/>
  <p:tag name="BOXWIDTH" val="348"/>
  <p:tag name="BOXHEIGHT" val="200"/>
  <p:tag name="BOXFONT" val="10"/>
  <p:tag name="BOXWRAP" val="False"/>
  <p:tag name="WORKAROUNDTRANSPARENCYBUG" val="False"/>
  <p:tag name="ALLOWFONTSUBSTITUTION" val="False"/>
  <p:tag name="BITMAPFORMAT" val="pngmono"/>
  <p:tag name="ORIGWIDTH" val="236"/>
  <p:tag name="PICTUREFILESIZE" val="11073"/>
</p:tagLst>
</file>

<file path=ppt/tags/tag1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slides}\pagestyle{empty}&#10;\begin{document}&#10;\[&#10;P(\theta)  = \frac{\theta^{\beta_H-1}(1-\theta)^{\beta_T-1}}{B(\beta_H,\beta_T)} &#10;\sim Beta(\beta_H,\beta_T)&#10;\]&#10;\end{document}&#10;"/>
  <p:tag name="EXTERNALNAME" val="txp_fig"/>
  <p:tag name="BLEND" val="False"/>
  <p:tag name="TRANSPARENT" val="False"/>
  <p:tag name="KEEPFILES" val="False"/>
  <p:tag name="DEBUGPAUSE" val="False"/>
  <p:tag name="RESOLUTION" val="1200"/>
  <p:tag name="TIMEOUT" val="(none)"/>
  <p:tag name="BOXWIDTH" val="583"/>
  <p:tag name="BOXHEIGHT" val="353"/>
  <p:tag name="BOXFONT" val="10"/>
  <p:tag name="BOXWRAP" val="False"/>
  <p:tag name="WORKAROUNDTRANSPARENCYBUG" val="False"/>
  <p:tag name="ALLOWFONTSUBSTITUTION" val="False"/>
  <p:tag name="BITMAPFORMAT" val="pngmono"/>
  <p:tag name="ORIGWIDTH" val="404"/>
  <p:tag name="PICTUREFILESIZE" val="29411"/>
</p:tagLst>
</file>

<file path=ppt/tags/tag1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begin{document}&#10;\[&#10;P(\theta|D)  \sim Beta(\beta_H+\alpha_H,\beta_T+\alpha_T)&#10;\]&#10;\end{document}&#10;"/>
  <p:tag name="FILENAME" val="txp_fig"/>
  <p:tag name="FORMAT" val="pngmono"/>
  <p:tag name="RES" val="1200"/>
  <p:tag name="BLEND" val="0"/>
  <p:tag name="TRANSPARENT" val="0"/>
  <p:tag name="TBUG" val="0"/>
  <p:tag name="ALLOWFS" val="0"/>
  <p:tag name="ORIGWIDTH" val="337"/>
  <p:tag name="PICTUREFILESIZE" val="17335"/>
</p:tagLst>
</file>

<file path=ppt/tags/tag1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slides}\pagestyle{empty}&#10;\begin{document}&#10;\[&#10;P(\theta)  = \frac{\theta^{\beta_H-1}(1-\theta)^{\beta_T-1}}{B(\beta_H,\beta_T)} &#10;\sim Beta(\beta_H,\beta_T)&#10;\]&#10;\end{document}&#10;"/>
  <p:tag name="EXTERNALNAME" val="txp_fig"/>
  <p:tag name="BLEND" val="False"/>
  <p:tag name="TRANSPARENT" val="False"/>
  <p:tag name="KEEPFILES" val="False"/>
  <p:tag name="DEBUGPAUSE" val="False"/>
  <p:tag name="RESOLUTION" val="1200"/>
  <p:tag name="TIMEOUT" val="(none)"/>
  <p:tag name="BOXWIDTH" val="583"/>
  <p:tag name="BOXHEIGHT" val="353"/>
  <p:tag name="BOXFONT" val="10"/>
  <p:tag name="BOXWRAP" val="False"/>
  <p:tag name="WORKAROUNDTRANSPARENCYBUG" val="False"/>
  <p:tag name="ALLOWFONTSUBSTITUTION" val="False"/>
  <p:tag name="BITMAPFORMAT" val="pngmono"/>
  <p:tag name="ORIGWIDTH" val="404"/>
  <p:tag name="PICTUREFILESIZE" val="29411"/>
</p:tagLst>
</file>

<file path=ppt/tags/tag1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slides}\pagestyle{empty}&#10;\begin{document}&#10;\[&#10;P(\theta)  = \frac{\theta^{\beta_H-1}(1-\theta)^{\beta_T-1}}{B(\beta_H,\beta_T)} &#10;\sim Beta(\beta_H,\beta_T)&#10;\]&#10;\end{document}&#10;"/>
  <p:tag name="EXTERNALNAME" val="txp_fig"/>
  <p:tag name="BLEND" val="False"/>
  <p:tag name="TRANSPARENT" val="False"/>
  <p:tag name="KEEPFILES" val="False"/>
  <p:tag name="DEBUGPAUSE" val="False"/>
  <p:tag name="RESOLUTION" val="1200"/>
  <p:tag name="TIMEOUT" val="(none)"/>
  <p:tag name="BOXWIDTH" val="583"/>
  <p:tag name="BOXHEIGHT" val="353"/>
  <p:tag name="BOXFONT" val="10"/>
  <p:tag name="BOXWRAP" val="False"/>
  <p:tag name="WORKAROUNDTRANSPARENCYBUG" val="False"/>
  <p:tag name="ALLOWFONTSUBSTITUTION" val="False"/>
  <p:tag name="BITMAPFORMAT" val="pngmono"/>
  <p:tag name="ORIGWIDTH" val="404"/>
  <p:tag name="PICTUREFILESIZE" val="29411"/>
</p:tagLst>
</file>

<file path=ppt/tags/tag1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begin{document}&#10;\[&#10;P(\theta|D)  \sim Beta(\beta_H+\alpha_H,\beta_T+\alpha_T)&#10;\]&#10;\end{document}&#10;"/>
  <p:tag name="FILENAME" val="txp_fig"/>
  <p:tag name="FORMAT" val="pngmono"/>
  <p:tag name="RES" val="1200"/>
  <p:tag name="BLEND" val="0"/>
  <p:tag name="TRANSPARENT" val="0"/>
  <p:tag name="TBUG" val="0"/>
  <p:tag name="ALLOWFS" val="0"/>
  <p:tag name="ORIGWIDTH" val="337"/>
  <p:tag name="PICTUREFILESIZE" val="17335"/>
</p:tagLst>
</file>

<file path=ppt/tags/tag1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begin{document}&#10;\begin{eqnarray*}&#10;P(\theta)&#10;\end{eqnarray*}&#10;\end{document}&#10;"/>
  <p:tag name="FILENAME" val="txp_fig"/>
  <p:tag name="FORMAT" val="pngmono"/>
  <p:tag name="RES" val="1200"/>
  <p:tag name="BLEND" val="0"/>
  <p:tag name="TRANSPARENT" val="0"/>
  <p:tag name="TBUG" val="0"/>
  <p:tag name="ALLOWFS" val="0"/>
  <p:tag name="ORIGWIDTH" val="43"/>
  <p:tag name="PICTUREFILESIZE" val="2853"/>
</p:tagLst>
</file>

<file path=ppt/tags/tag1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begin{document}&#10;\begin{eqnarray*}&#10;\widehat{\theta}_{MAP} &amp; = &amp; \frac{\alpha_H + \beta_H-1}{\alpha_H+\beta_H+{\alpha_T}+ \beta_T -2}&#10;\end{eqnarray*}&#10;\end{document}&#10;"/>
  <p:tag name="FILENAME" val="txp_fig"/>
  <p:tag name="FORMAT" val="pngmono"/>
  <p:tag name="RES" val="1200"/>
  <p:tag name="BLEND" val="0"/>
  <p:tag name="TRANSPARENT" val="0"/>
  <p:tag name="TBUG" val="0"/>
  <p:tag name="ALLOWFS" val="0"/>
  <p:tag name="ORIGWIDTH" val="342"/>
  <p:tag name="PICTUREFILESIZE" val="18999"/>
</p:tagLst>
</file>

<file path=ppt/tags/tag1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begin{document}&#10;\begin{eqnarray*}&#10;\widehat{\theta}_{MAP} &amp; = &amp; \arg\max_\theta \ \ P(\theta \mid D)\\&#10;&amp; = &amp; \arg\max_\theta \ \ P(D \mid \theta) P(\theta)&#10;\end{eqnarray*}&#10;\end{document}&#10;"/>
  <p:tag name="FILENAME" val="txp_fig"/>
  <p:tag name="FORMAT" val="pngmono"/>
  <p:tag name="RES" val="1200"/>
  <p:tag name="BLEND" val="0"/>
  <p:tag name="TRANSPARENT" val="0"/>
  <p:tag name="TBUG" val="0"/>
  <p:tag name="ALLOWFS" val="0"/>
  <p:tag name="ORIGWIDTH" val="329"/>
  <p:tag name="PICTUREFILESIZE" val="29872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{graphicx,amsfonts,amsmath,amsthm,amsbsy}&#10;&#10;\newcommand{\dif}{\mathrm{d}}&#10;\renewcommand{\vec}[1]{{\boldsymbol{#1}}}&#10;&#10;\newtheorem{thm}{Theorem}&#10;\newtheorem{prop}{Proposition}&#10;\newtheorem{cor}{Corollary}&#10;\newtheorem{lemma}{Lemma}&#10;\newtheorem{defn}{Definition}&#10;\newtheorem{conj}{Conjecture}&#10;&#10;\def \eg{{\em e.g.}}&#10;\def \ie{{\em i.e.}}&#10;&#10;\def \1{\mathbf 1}&#10;\def \E{\mathbb E}&#10;\def \R{\mathbb R}&#10;\def \naturals{{\mathbb N}}&#10;\def \holder{{H\&quot;{o}lder }}&#10;\def \tactive{\Omega_{\mbox{\scriptsize active}}}&#10;\def \tpassive{\Omega_{\mbox{\scriptsize passive}}}&#10;\def \PC{\mbox{PC}}&#10;\def \hTheta{{\widehat{\Theta}}}&#10;\def \MSE{{\mbox{MSE}}}&#10;\def \N{{\cal N}}&#10;\def \X{{\cal X}}&#10;\def \Y{{\cal Y}}&#10;&#10;\begin{document}&#10;&#10;%\pagecolor[rgb]{1,1,0.6}&#10;%\color[rgb]{0,0,0}&#10;&#10;%Given $\{X_i, Y_i\}^n_{i=1}$, c&#10;$\mbox{loss}(Y,f(X)) = \1_{\{f(X)\neq Y\}}$% - measure of closeness between true label $Y$ and prediction $f(X)$&#10;\end{document}"/>
  <p:tag name="FILENAME" val="txp_fig"/>
  <p:tag name="FORMAT" val="png16m"/>
  <p:tag name="RES" val="300"/>
  <p:tag name="BLEND" val="0"/>
  <p:tag name="TRANSPARENT" val="0"/>
  <p:tag name="TBUG" val="0"/>
  <p:tag name="ALLOWFS" val="0"/>
  <p:tag name="ORIGWIDTH" val="259"/>
  <p:tag name="PICTUREFILESIZE" val="4051"/>
</p:tagLst>
</file>

<file path=ppt/tags/tag1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begin{document}&#10;\[&#10;P(\theta|D)  \sim Beta(\beta_H+\alpha_H,\beta_T+\alpha_T)&#10;\]&#10;\end{document}&#10;"/>
  <p:tag name="FILENAME" val="txp_fig"/>
  <p:tag name="FORMAT" val="pngmono"/>
  <p:tag name="RES" val="1200"/>
  <p:tag name="BLEND" val="0"/>
  <p:tag name="TRANSPARENT" val="0"/>
  <p:tag name="TBUG" val="0"/>
  <p:tag name="ALLOWFS" val="0"/>
  <p:tag name="ORIGWIDTH" val="337"/>
  <p:tag name="PICTUREFILESIZE" val="17335"/>
</p:tagLst>
</file>

<file path=ppt/tags/tag1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begin{document}&#10;\begin{eqnarray*}&#10;\widehat{\theta}_{MLE} = \arg\max_\theta P({D} | \theta)&#10;\end{eqnarray*}&#10;\end{document}&#10;"/>
  <p:tag name="FILENAME" val="txp_fig"/>
  <p:tag name="FORMAT" val="pngmono"/>
  <p:tag name="RES" val="1200"/>
  <p:tag name="BLEND" val="0"/>
  <p:tag name="TRANSPARENT" val="0"/>
  <p:tag name="TBUG" val="0"/>
  <p:tag name="ALLOWFS" val="0"/>
  <p:tag name="ORIGWIDTH" val="235"/>
  <p:tag name="PICTUREFILESIZE" val="14365"/>
</p:tagLst>
</file>

<file path=ppt/tags/tag1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begin{document}&#10;\begin{eqnarray*}&#10;\widehat{\theta}_{MAP} = \arg\max_\theta P(\theta| D)&#10;\end{eqnarray*}&#10;\end{document}&#10;"/>
  <p:tag name="FILENAME" val="txp_fig"/>
  <p:tag name="FORMAT" val="pngmono"/>
  <p:tag name="RES" val="1200"/>
  <p:tag name="BLEND" val="0"/>
  <p:tag name="TRANSPARENT" val="0"/>
  <p:tag name="TBUG" val="0"/>
  <p:tag name="ALLOWFS" val="0"/>
  <p:tag name="ORIGWIDTH" val="235"/>
  <p:tag name="PICTUREFILESIZE" val="14453"/>
</p:tagLst>
</file>

<file path=ppt/tags/tag1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begin{document}&#10;\begin{eqnarray*}&#10;= \arg\max_\theta P(D | \theta) P(\theta)&#10;\end{eqnarray*}&#10;\end{document}&#10;"/>
  <p:tag name="FILENAME" val="txp_fig"/>
  <p:tag name="FORMAT" val="pngmono"/>
  <p:tag name="RES" val="1200"/>
  <p:tag name="BLEND" val="0"/>
  <p:tag name="TRANSPARENT" val="0"/>
  <p:tag name="TBUG" val="0"/>
  <p:tag name="ALLOWFS" val="0"/>
  <p:tag name="ORIGWIDTH" val="219"/>
  <p:tag name="PICTUREFILESIZE" val="12720"/>
</p:tagLst>
</file>

<file path=ppt/tags/tag1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slides}\pagestyle{empty}&#10;\begin{document}&#10;\[&#10;P(\mu\mid\eta,\lambda) = \frac{1}{\lambda \sqrt{2\pi}} e^{\frac{-(\mu-\eta)^2}{2\lambda^2}}&#10;\]&#10;\end{document}&#10;"/>
  <p:tag name="EXTERNALNAME" val="txp_fig"/>
  <p:tag name="BLEND" val="False"/>
  <p:tag name="TRANSPARENT" val="False"/>
  <p:tag name="KEEPFILES" val="False"/>
  <p:tag name="DEBUGPAUSE" val="False"/>
  <p:tag name="RESOLUTION" val="1200"/>
  <p:tag name="TIMEOUT" val="(none)"/>
  <p:tag name="BOXWIDTH" val="583"/>
  <p:tag name="BOXHEIGHT" val="353"/>
  <p:tag name="BOXFONT" val="10"/>
  <p:tag name="BOXWRAP" val="False"/>
  <p:tag name="WORKAROUNDTRANSPARENCYBUG" val="False"/>
  <p:tag name="ALLOWFONTSUBSTITUTION" val="False"/>
  <p:tag name="BITMAPFORMAT" val="pngmono"/>
  <p:tag name="ORIGWIDTH" val="260"/>
  <p:tag name="PICTUREFILESIZE" val="17204"/>
</p:tagLst>
</file>

<file path=ppt/tags/tag1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begin{document}&#10;\begin{eqnarray*}&#10;\widehat{\mu}_{MLE} &amp; = &amp; \frac{1}{n}{\sum_{i=1}^n x_i}\\[5mm]&#10;\widehat{\mu}_{MAP} &amp; = &amp; \frac{\frac1{\sigma^2}{\sum_{i=1}^n x_i} + \frac{\eta}{\lambda^2}}{\frac{n}{\sigma^2}+ \frac1{\lambda^2}}&#10;\end{eqnarray*}&#10;\end{document}&#10;"/>
  <p:tag name="FILENAME" val="txp_fig"/>
  <p:tag name="FORMAT" val="pngmono"/>
  <p:tag name="RES" val="1200"/>
  <p:tag name="BLEND" val="0"/>
  <p:tag name="TRANSPARENT" val="0"/>
  <p:tag name="TBUG" val="0"/>
  <p:tag name="ALLOWFS" val="0"/>
  <p:tag name="ORIGWIDTH" val="257"/>
  <p:tag name="PICTUREFILESIZE" val="32374"/>
</p:tagLst>
</file>

<file path=ppt/tags/tag1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{graphicx,amsfonts,amsmath,amsthm,amsbsy}&#10;&#10;\newcommand{\dif}{\mathrm{d}}&#10;\renewcommand{\vec}[1]{{\boldsymbol{#1}}}&#10;&#10;\newtheorem{thm}{Theorem}&#10;\newtheorem{prop}{Proposition}&#10;\newtheorem{cor}{Corollary}&#10;\newtheorem{lemma}{Lemma}&#10;\newtheorem{defn}{Definition}&#10;\newtheorem{conj}{Conjecture}&#10;&#10;\def \eg{{\em e.g.}}&#10;\def \ie{{\em i.e.}}&#10;&#10;\def \1{\mathbf 1}&#10;\def \E{\mathbb E}&#10;\def \R{\mathbb R}&#10;\def \naturals{{\mathbb N}}&#10;\def \holder{{H\&quot;{o}lder }}&#10;\def \tactive{\Omega_{\mbox{\scriptsize active}}}&#10;\def \tpassive{\Omega_{\mbox{\scriptsize passive}}}&#10;\def \PC{\mbox{PC}}&#10;\def \hTheta{{\widehat{\Theta}}}&#10;\def \MSE{{\mbox{MSE}}}&#10;\def \N{{\cal N}}&#10;\def \X{{\cal X}}&#10;\def \Y{{\cal Y}}&#10;&#10;\begin{document}&#10;&#10;%\pagecolor[rgb]{1,1,0.6}&#10;%\color[rgb]{0,0,0}&#10;Optimal prediction rule&#10;$$f^* = \arg \min_f P(f(X) \neq Y)$$&#10;depends on $P_{XY}$ (usually unknown)&#10;\end{document}"/>
  <p:tag name="FILENAME" val="txp_fig"/>
  <p:tag name="FORMAT" val="png16m"/>
  <p:tag name="RES" val="300"/>
  <p:tag name="BLEND" val="0"/>
  <p:tag name="TRANSPARENT" val="0"/>
  <p:tag name="TBUG" val="0"/>
  <p:tag name="ALLOWFS" val="0"/>
  <p:tag name="ORIGWIDTH" val="362"/>
  <p:tag name="PICTUREFILESIZE" val="12464"/>
</p:tagLst>
</file>

<file path=ppt/tags/tag1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{graphicx,amsfonts,amsmath,amsthm,amsbsy}&#10;&#10;\begin{document}&#10;&#10;%\pagecolor[rgb]{1,1,0.6}&#10;%\color[rgb]{0,0,0}&#10;\begin{eqnarray*}&#10;f^*(x) = \arg\max_{Y=y} P(Y=y|X=x)&#10;%\left\{&#10;%\begin{tabular}{cc}&#10;%1 &amp; $P(Y = 1| X) &gt; P(Y = 0| X)$\\&#10;%0 &amp; otherwise&#10;%\end{tabular}&#10;%\right.&#10;\end{eqnarray*}&#10;\end{document}"/>
  <p:tag name="FILENAME" val="txp_fig"/>
  <p:tag name="FORMAT" val="png16m"/>
  <p:tag name="RES" val="300"/>
  <p:tag name="BLEND" val="0"/>
  <p:tag name="TRANSPARENT" val="0"/>
  <p:tag name="TBUG" val="0"/>
  <p:tag name="ALLOWFS" val="0"/>
  <p:tag name="ORIGWIDTH" val="325"/>
  <p:tag name="PICTUREFILESIZE" val="5035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IDDENFONTSHAPE" val="tru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IDDENFONTSHAPE" val="true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{graphicx,amsfonts,amsmath,amsthm,amsbsy}&#10;&#10;\newcommand{\dif}{\mathrm{d}}&#10;\renewcommand{\vec}[1]{{\boldsymbol{#1}}}&#10;&#10;\newtheorem{thm}{Theorem}&#10;\newtheorem{prop}{Proposition}&#10;\newtheorem{cor}{Corollary}&#10;\newtheorem{lemma}{Lemma}&#10;\newtheorem{defn}{Definition}&#10;\newtheorem{conj}{Conjecture}&#10;&#10;\def \eg{{\em e.g.}}&#10;\def \ie{{\em i.e.}}&#10;&#10;\def \1{\mathbf 1}&#10;\def \E{\mathbb E}&#10;\def \R{\mathbb R}&#10;\def \naturals{{\mathbb N}}&#10;\def \holder{{H\&quot;{o}lder }}&#10;\def \tactive{\Omega_{\mbox{\scriptsize active}}}&#10;\def \tpassive{\Omega_{\mbox{\scriptsize passive}}}&#10;\def \PC{\mbox{PC}}&#10;\def \hTheta{{\widehat{\Theta}}}&#10;\def \MSE{{\mbox{MSE}}}&#10;\def \N{{\cal N}}&#10;\def \X{{\cal X}}&#10;\def \Y{{\cal Y}}&#10;&#10;\begin{document}&#10;&#10;%\pagecolor[rgb]{1,1,0.6}&#10;%\color[rgb]{0,0,0}&#10;&#10;%Given $\{X_i, Y_i\}^n_{i=1}$, c&#10;Given $X \in \X$, predict $Y\in\Y$.&#10;\end{document}"/>
  <p:tag name="FILENAME" val="txp_fig"/>
  <p:tag name="FORMAT" val="png16m"/>
  <p:tag name="RES" val="300"/>
  <p:tag name="BLEND" val="0"/>
  <p:tag name="TRANSPARENT" val="0"/>
  <p:tag name="TBUG" val="0"/>
  <p:tag name="ALLOWFS" val="0"/>
  <p:tag name="ORIGWIDTH" val="281"/>
  <p:tag name="PICTUREFILESIZE" val="3605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{graphicx,amsfonts,amsmath,amsthm,amsbsy}&#10;&#10;\newcommand{\dif}{\mathrm{d}}&#10;\renewcommand{\vec}[1]{{\boldsymbol{#1}}}&#10;&#10;\newtheorem{thm}{Theorem}&#10;\newtheorem{prop}{Proposition}&#10;\newtheorem{cor}{Corollary}&#10;\newtheorem{lemma}{Lemma}&#10;\newtheorem{defn}{Definition}&#10;\newtheorem{conj}{Conjecture}&#10;&#10;\def \eg{{\em e.g.}}&#10;\def \ie{{\em i.e.}}&#10;&#10;\def \1{\mathbf 1}&#10;\def \E{\mathbb E}&#10;\def \R{\mathbb R}&#10;\def \naturals{{\mathbb N}}&#10;\def \holder{{H\&quot;{o}lder }}&#10;\def \tactive{\Omega_{\mbox{\scriptsize active}}}&#10;\def \tpassive{\Omega_{\mbox{\scriptsize passive}}}&#10;\def \PC{\mbox{PC}}&#10;\def \hTheta{{\widehat{\Theta}}}&#10;\def \MSE{{\mbox{MSE}}}&#10;\def \N{{\cal N}}&#10;\def \X{{\cal X}}&#10;\def \Y{{\cal Y}}&#10;&#10;\begin{document}&#10;&#10;%\pagecolor[rgb]{1,1,0.6}&#10;%\color[rgb]{0,0,0}&#10;&#10;%Given $\{X_i, Y_i\}^n_{i=1}$, c&#10;Given $X \in \X$, predict $Y\in\Y$.&#10;\end{document}"/>
  <p:tag name="FILENAME" val="txp_fig"/>
  <p:tag name="FORMAT" val="png16m"/>
  <p:tag name="RES" val="300"/>
  <p:tag name="BLEND" val="0"/>
  <p:tag name="TRANSPARENT" val="0"/>
  <p:tag name="TBUG" val="0"/>
  <p:tag name="ALLOWFS" val="0"/>
  <p:tag name="ORIGWIDTH" val="281"/>
  <p:tag name="PICTUREFILESIZE" val="3605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{graphicx,amsfonts,amsmath,amsthm,amsbsy}&#10;&#10;\newcommand{\dif}{\mathrm{d}}&#10;\renewcommand{\vec}[1]{{\boldsymbol{#1}}}&#10;&#10;\newtheorem{thm}{Theorem}&#10;\newtheorem{prop}{Proposition}&#10;\newtheorem{cor}{Corollary}&#10;\newtheorem{lemma}{Lemma}&#10;\newtheorem{defn}{Definition}&#10;\newtheorem{conj}{Conjecture}&#10;&#10;\def \eg{{\em e.g.}}&#10;\def \ie{{\em i.e.}}&#10;&#10;\def \1{\mathbf 1}&#10;\def \E{\mathbb E}&#10;\def \R{\mathbb R}&#10;\def \naturals{{\mathbb N}}&#10;\def \holder{{H\&quot;{o}lder }}&#10;\def \tactive{\Omega_{\mbox{\scriptsize active}}}&#10;\def \tpassive{\Omega_{\mbox{\scriptsize passive}}}&#10;\def \PC{\mbox{PC}}&#10;\def \hTheta{{\widehat{\Theta}}}&#10;\def \MSE{{\mbox{MSE}}}&#10;\def \N{{\cal N}}&#10;\def \X{{\cal X}}&#10;\def \Y{{\cal Y}}&#10;&#10;\begin{document}&#10;&#10;%\pagecolor[rgb]{1,1,0.6}&#10;%\color[rgb]{0,0,0}&#10;&#10;%Given $\{X_i, Y_i\}^n_{i=1}$, c&#10;Construct {\bf prediction rule} $f^*:\X\rightarrow \Y$ &#10;\end{document}"/>
  <p:tag name="FILENAME" val="txp_fig"/>
  <p:tag name="FORMAT" val="png16m"/>
  <p:tag name="RES" val="300"/>
  <p:tag name="BLEND" val="0"/>
  <p:tag name="TRANSPARENT" val="0"/>
  <p:tag name="TBUG" val="0"/>
  <p:tag name="ALLOWFS" val="0"/>
  <p:tag name="ORIGWIDTH" val="379"/>
  <p:tag name="PICTUREFILESIZE" val="4509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{graphicx,amsfonts,amsmath,amsthm,amsbsy}&#10;&#10;\begin{document}&#10;&#10;%\pagecolor[rgb]{1,1,0.6}&#10;%\color[rgb]{0,0,0}&#10;\begin{eqnarray*}&#10;f^*(x) = \arg\max_{Y=y} P(Y=y|X=x)&#10;%\left\{&#10;%\begin{tabular}{cc}&#10;%1 &amp; $P(Y = 1| X) &gt; P(Y = 0| X)$\\&#10;%0 &amp; otherwise&#10;%\end{tabular}&#10;%\right.&#10;\end{eqnarray*}&#10;\end{document}"/>
  <p:tag name="FILENAME" val="txp_fig"/>
  <p:tag name="FORMAT" val="png16m"/>
  <p:tag name="RES" val="300"/>
  <p:tag name="BLEND" val="0"/>
  <p:tag name="TRANSPARENT" val="0"/>
  <p:tag name="TBUG" val="0"/>
  <p:tag name="ALLOWFS" val="0"/>
  <p:tag name="ORIGWIDTH" val="325"/>
  <p:tag name="PICTUREFILESIZE" val="5035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{graphicx,amsfonts,amsmath,amsthm,amsbsy}&#10;&#10;\begin{document}&#10;&#10;%\pagecolor[rgb]{1,1,0.6}&#10;%\color[rgb]{0,0,0}&#10;\begin{eqnarray*}&#10;f^*(X) =\left\{&#10;\begin{tabular}{cc}&#10;1 &amp; $P(Y = 1| X) &gt; P(Y = 0| X)$\\&#10;0 &amp; otherwise&#10;\end{tabular}&#10;\right.&#10;\end{eqnarray*}&#10;\end{document}"/>
  <p:tag name="FILENAME" val="txp_fig"/>
  <p:tag name="FORMAT" val="png16m"/>
  <p:tag name="RES" val="300"/>
  <p:tag name="BLEND" val="0"/>
  <p:tag name="TRANSPARENT" val="0"/>
  <p:tag name="TBUG" val="0"/>
  <p:tag name="ALLOWFS" val="0"/>
  <p:tag name="ORIGWIDTH" val="414"/>
  <p:tag name="PICTUREFILESIZE" val="7189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{graphicx,amsfonts,amsmath,amsthm,amsbsy}&#10;&#10;\begin{document}&#10;&#10;%\pagecolor[rgb]{1,1,0.6}&#10;%\color[rgb]{0,0,0}&#10;\begin{eqnarray*}&#10;f^*(X) =\left\{&#10;\begin{tabular}{cc}&#10;1 &amp; $P(Y = 1| X) &gt; P(Y = 0| X)$\\&#10;0 &amp; otherwise&#10;\end{tabular}&#10;\right.&#10;\end{eqnarray*}&#10;\end{document}"/>
  <p:tag name="FILENAME" val="txp_fig"/>
  <p:tag name="FORMAT" val="png16m"/>
  <p:tag name="RES" val="300"/>
  <p:tag name="BLEND" val="0"/>
  <p:tag name="TRANSPARENT" val="0"/>
  <p:tag name="TBUG" val="0"/>
  <p:tag name="ALLOWFS" val="0"/>
  <p:tag name="ORIGWIDTH" val="414"/>
  <p:tag name="PICTUREFILESIZE" val="7189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{graphicx,amsfonts,amsmath,amsthm,amsbsy}&#10;&#10;\begin{document}&#10;&#10;%\pagecolor[rgb]{1,1,0.6}&#10;%\color[rgb]{0,0,0}&#10;\begin{eqnarray*}&#10;f^*(x) = \arg\max_{Y=y} P(Y=y|X=x)&#10;%\left\{&#10;%\begin{tabular}{cc}&#10;%1 &amp; $P(Y = 1| X) &gt; P(Y = 0| X)$\\&#10;%0 &amp; otherwise&#10;%\end{tabular}&#10;%\right.&#10;\end{eqnarray*}&#10;\end{document}"/>
  <p:tag name="FILENAME" val="txp_fig"/>
  <p:tag name="FORMAT" val="png16m"/>
  <p:tag name="RES" val="300"/>
  <p:tag name="BLEND" val="0"/>
  <p:tag name="TRANSPARENT" val="0"/>
  <p:tag name="TBUG" val="0"/>
  <p:tag name="ALLOWFS" val="0"/>
  <p:tag name="ORIGWIDTH" val="325"/>
  <p:tag name="PICTUREFILESIZE" val="5035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{graphicx,amsfonts,amsmath,amsthm,amsbsy}&#10;&#10;\newcommand{\dif}{\mathrm{d}}&#10;\renewcommand{\vec}[1]{{\boldsymbol{#1}}}&#10;&#10;\newtheorem{thm}{Theorem}&#10;\newtheorem{prop}{Proposition}&#10;\newtheorem{cor}{Corollary}&#10;\newtheorem{lemma}{Lemma}&#10;\newtheorem{defn}{Definition}&#10;\newtheorem{conj}{Conjecture}&#10;&#10;\def \eg{{\em e.g.}}&#10;\def \ie{{\em i.e.}}&#10;&#10;\def \1{\mathbf 1}&#10;\def \E{\mathbb E}&#10;\def \R{\mathbb R}&#10;\def \naturals{{\mathbb N}}&#10;\def \holder{{H\&quot;{o}lder }}&#10;\def \tactive{\Omega_{\mbox{\scriptsize active}}}&#10;\def \tpassive{\Omega_{\mbox{\scriptsize passive}}}&#10;\def \PC{\mbox{PC}}&#10;\def \hTheta{{\widehat{\Theta}}}&#10;\def \MSE{{\mbox{MSE}}}&#10;\def \N{{\cal N}}&#10;\def \X{{\cal X}}&#10;\def \Y{{\cal Y}}&#10;&#10;\begin{document}&#10;&#10;%\pagecolor[rgb]{1,1,0.6}&#10;%\color[rgb]{0,0,0}&#10;&#10;%Given $\{X_i, Y_i\}^n_{i=1}$, c&#10;Construct {\bf prediction rule} $f^*:\X\rightarrow \Y$ &#10;\end{document}"/>
  <p:tag name="FILENAME" val="txp_fig"/>
  <p:tag name="FORMAT" val="png16m"/>
  <p:tag name="RES" val="300"/>
  <p:tag name="BLEND" val="0"/>
  <p:tag name="TRANSPARENT" val="0"/>
  <p:tag name="TBUG" val="0"/>
  <p:tag name="ALLOWFS" val="0"/>
  <p:tag name="ORIGWIDTH" val="379"/>
  <p:tag name="PICTUREFILESIZE" val="4509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{graphicx,amsfonts,amsmath,amsthm,amsbsy}&#10;&#10;\newcommand{\dif}{\mathrm{d}}&#10;\renewcommand{\vec}[1]{{\boldsymbol{#1}}}&#10;&#10;\newtheorem{thm}{Theorem}&#10;\newtheorem{prop}{Proposition}&#10;\newtheorem{cor}{Corollary}&#10;\newtheorem{lemma}{Lemma}&#10;\newtheorem{defn}{Definition}&#10;\newtheorem{conj}{Conjecture}&#10;&#10;\def \eg{{\em e.g.}}&#10;\def \ie{{\em i.e.}}&#10;&#10;\def \1{\mathbf 1}&#10;\def \E{\mathbb E}&#10;\def \R{\mathbb R}&#10;\def \naturals{{\mathbb N}}&#10;\def \holder{{H\&quot;{o}lder }}&#10;\def \tactive{\Omega_{\mbox{\scriptsize active}}}&#10;\def \tpassive{\Omega_{\mbox{\scriptsize passive}}}&#10;\def \PC{\mbox{PC}}&#10;\def \hTheta{{\widehat{\Theta}}}&#10;\def \MSE{{\mbox{MSE}}}&#10;\def \N{{\cal N}}&#10;\def \X{{\cal X}}&#10;\def \Y{{\cal Y}}&#10;&#10;\begin{document}&#10;&#10;%\pagecolor[rgb]{1,1,0.6}&#10;%\color[rgb]{0,0,0}&#10;&#10;%Given $\{X_i, Y_i\}^n_{i=1}$, c&#10;$\mbox{loss}(Y,f(X))$% - measure of closeness between true label $Y$ and prediction $f(X)$&#10;\end{document}"/>
  <p:tag name="FILENAME" val="txp_fig"/>
  <p:tag name="FORMAT" val="png16m"/>
  <p:tag name="RES" val="300"/>
  <p:tag name="BLEND" val="0"/>
  <p:tag name="TRANSPARENT" val="0"/>
  <p:tag name="TBUG" val="0"/>
  <p:tag name="ALLOWFS" val="0"/>
  <p:tag name="ORIGWIDTH" val="126"/>
  <p:tag name="PICTUREFILESIZE" val="2292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{graphicx,amsfonts,amsmath,amsthm,amsbsy}&#10;&#10;\newcommand{\dif}{\mathrm{d}}&#10;\renewcommand{\vec}[1]{{\boldsymbol{#1}}}&#10;&#10;\newtheorem{thm}{Theorem}&#10;\newtheorem{prop}{Proposition}&#10;\newtheorem{cor}{Corollary}&#10;\newtheorem{lemma}{Lemma}&#10;\newtheorem{defn}{Definition}&#10;\newtheorem{conj}{Conjecture}&#10;&#10;\def \eg{{\em e.g.}}&#10;\def \ie{{\em i.e.}}&#10;&#10;\def \1{\mathbf 1}&#10;\def \E{\mathbb E}&#10;\def \R{\mathbb R}&#10;\def \naturals{{\mathbb N}}&#10;\def \holder{{H\&quot;{o}lder }}&#10;\def \tactive{\Omega_{\mbox{\scriptsize active}}}&#10;\def \tpassive{\Omega_{\mbox{\scriptsize passive}}}&#10;\def \PC{\mbox{PC}}&#10;\def \hTheta{{\widehat{\Theta}}}&#10;\def \MSE{{\mbox{MSE}}}&#10;\def \N{{\cal N}}&#10;\def \X{{\cal X}}&#10;\def \Y{{\cal Y}}&#10;&#10;\begin{document}&#10;&#10;%\pagecolor[rgb]{1,1,0.6}&#10;%\color[rgb]{0,0,0}&#10;&#10;%Given $\{X_i, Y_i\}^n_{i=1}$, c&#10;$$f^* = \arg\min_f \E_{XY}\left[\mbox{loss}(Y,f(X))\right]$$&#10;\end{document}"/>
  <p:tag name="FILENAME" val="txp_fig"/>
  <p:tag name="FORMAT" val="png16m"/>
  <p:tag name="RES" val="300"/>
  <p:tag name="BLEND" val="0"/>
  <p:tag name="TRANSPARENT" val="0"/>
  <p:tag name="TBUG" val="0"/>
  <p:tag name="ALLOWFS" val="0"/>
  <p:tag name="ORIGWIDTH" val="316"/>
  <p:tag name="PICTUREFILESIZE" val="504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begin{document}&#10;Data&#10;\end{document}&#10;"/>
  <p:tag name="FILENAME" val="txp_fig"/>
  <p:tag name="FORMAT" val="pngmono"/>
  <p:tag name="RES" val="1200"/>
  <p:tag name="BLEND" val="0"/>
  <p:tag name="TRANSPARENT" val="0"/>
  <p:tag name="TBUG" val="0"/>
  <p:tag name="ALLOWFS" val="0"/>
  <p:tag name="ORIGWIDTH" val="47"/>
  <p:tag name="PICTUREFILESIZE" val="2016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{graphicx,amsfonts,amsmath,amsthm,amsbsy}&#10;&#10;\begin{document}&#10;&#10;%\pagecolor[rgb]{1,1,0.6}&#10;%\color[rgb]{0,0,0}&#10;\begin{eqnarray*}&#10;f^*(x) = \arg\max_{Y=y} P(Y=y|X=x)&#10;%\left\{&#10;%\begin{tabular}{cc}&#10;%1 &amp; $P(Y = 1| X) &gt; P(Y = 0| X)$\\&#10;%0 &amp; otherwise&#10;%\end{tabular}&#10;%\right.&#10;\end{eqnarray*}&#10;\end{document}"/>
  <p:tag name="FILENAME" val="txp_fig"/>
  <p:tag name="FORMAT" val="png16m"/>
  <p:tag name="RES" val="300"/>
  <p:tag name="BLEND" val="0"/>
  <p:tag name="TRANSPARENT" val="0"/>
  <p:tag name="TBUG" val="0"/>
  <p:tag name="ALLOWFS" val="0"/>
  <p:tag name="ORIGWIDTH" val="325"/>
  <p:tag name="PICTUREFILESIZE" val="5035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{graphicx,amsfonts,amsmath,amsthm,amsbsy}&#10;&#10;\begin{document}&#10;&#10;%\pagecolor[rgb]{1,1,0.6}&#10;%\color[rgb]{0,0,0}&#10;\begin{eqnarray*}&#10;f^*(X) =\left\{&#10;\begin{tabular}{cc}&#10;1 &amp; $P(Y = 1| X) &gt; P(Y = 0| X)$\\&#10;0 &amp; otherwise&#10;\end{tabular}&#10;\right.&#10;\end{eqnarray*}&#10;\end{document}"/>
  <p:tag name="FILENAME" val="txp_fig"/>
  <p:tag name="FORMAT" val="png16m"/>
  <p:tag name="RES" val="300"/>
  <p:tag name="BLEND" val="0"/>
  <p:tag name="TRANSPARENT" val="0"/>
  <p:tag name="TBUG" val="0"/>
  <p:tag name="ALLOWFS" val="0"/>
  <p:tag name="ORIGWIDTH" val="414"/>
  <p:tag name="PICTUREFILESIZE" val="7189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{graphicx,amsfonts,amsmath,amsthm,amsbsy}&#10;&#10;\begin{document}&#10;&#10;%\pagecolor[rgb]{1,1,0.6}&#10;%\color[rgb]{0,0,0}&#10;\begin{eqnarray*}&#10;f^*(X) =\left\{&#10;\begin{tabular}{cc}&#10;1 &amp; $P(Y = 1| X) &gt; P(Y = 0| X)$\\&#10;0 &amp; otherwise&#10;\end{tabular}&#10;\right.&#10;\end{eqnarray*}&#10;\end{document}"/>
  <p:tag name="FILENAME" val="txp_fig"/>
  <p:tag name="FORMAT" val="png16m"/>
  <p:tag name="RES" val="300"/>
  <p:tag name="BLEND" val="0"/>
  <p:tag name="TRANSPARENT" val="0"/>
  <p:tag name="TBUG" val="0"/>
  <p:tag name="ALLOWFS" val="0"/>
  <p:tag name="ORIGWIDTH" val="414"/>
  <p:tag name="PICTUREFILESIZE" val="7189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slides}\pagestyle{empty}&#10;\begin{document}&#10;\[P(Y|X) = \frac{P(X|Y)P(Y)}{P(X)}\]&#10;&#10;\end{document}&#10;"/>
  <p:tag name="EXTERNALNAME" val="txp_fig"/>
  <p:tag name="BLEND" val="False"/>
  <p:tag name="TRANSPARENT" val="False"/>
  <p:tag name="KEEPFILES" val="False"/>
  <p:tag name="DEBUGPAUSE" val="False"/>
  <p:tag name="RESOLUTION" val="1200"/>
  <p:tag name="TIMEOUT" val="(none)"/>
  <p:tag name="BOXWIDTH" val="348"/>
  <p:tag name="BOXHEIGHT" val="276"/>
  <p:tag name="BOXFONT" val="10"/>
  <p:tag name="BOXWRAP" val="False"/>
  <p:tag name="WORKAROUNDTRANSPARENCYBUG" val="False"/>
  <p:tag name="BITMAPFORMAT" val="pngmono"/>
  <p:tag name="DEBUGINTERACTIVE" val="True"/>
  <p:tag name="ORIGWIDTH" val="239"/>
  <p:tag name="PICTUREFILESIZE" val="17744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begin{document}&#10;\begin{eqnarray*} &#10;P(Y=y|X=x) &amp;= &amp;\frac{P(X=x|Y=y)P(Y=y)}{P(X=x)}\\&#10;%&amp; = &amp; \frac{P(X=x_j|Y=y_i)P(Y=y_i)}{\sum_i P(X=x_j|Y=y_i)P(Y=y_i)}&#10;\end{eqnarray*}&#10;\end{document}&#10;"/>
  <p:tag name="FILENAME" val="txp_fig"/>
  <p:tag name="FORMAT" val="pngmono"/>
  <p:tag name="RES" val="1200"/>
  <p:tag name="BLEND" val="0"/>
  <p:tag name="TRANSPARENT" val="0"/>
  <p:tag name="TBUG" val="0"/>
  <p:tag name="ALLOWFS" val="0"/>
  <p:tag name="ORIGWIDTH" val="471"/>
  <p:tag name="PICTUREFILESIZE" val="26223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slides}\pagestyle{empty}&#10;\begin{document}&#10;\[P(Y|X) = \frac{P(X|Y)P(Y)}{P(X)}\]&#10;&#10;\end{document}&#10;"/>
  <p:tag name="EXTERNALNAME" val="txp_fig"/>
  <p:tag name="BLEND" val="False"/>
  <p:tag name="TRANSPARENT" val="False"/>
  <p:tag name="KEEPFILES" val="False"/>
  <p:tag name="DEBUGPAUSE" val="False"/>
  <p:tag name="RESOLUTION" val="1200"/>
  <p:tag name="TIMEOUT" val="(none)"/>
  <p:tag name="BOXWIDTH" val="348"/>
  <p:tag name="BOXHEIGHT" val="276"/>
  <p:tag name="BOXFONT" val="10"/>
  <p:tag name="BOXWRAP" val="False"/>
  <p:tag name="WORKAROUNDTRANSPARENCYBUG" val="False"/>
  <p:tag name="BITMAPFORMAT" val="pngmono"/>
  <p:tag name="DEBUGINTERACTIVE" val="True"/>
  <p:tag name="ORIGWIDTH" val="239"/>
  <p:tag name="PICTUREFILESIZE" val="17744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begin{document}&#10;\begin{eqnarray*} &#10;P(Y=y|X=x) &amp;= &amp;\frac{P(X=x|Y=y)P(Y=y)}{P(X=x)}\\&#10;%&amp; = &amp; \frac{P(X=x_j|Y=y_i)P(Y=y_i)}{\sum_i P(X=x_j|Y=y_i)P(Y=y_i)}&#10;\end{eqnarray*}&#10;\end{document}&#10;"/>
  <p:tag name="FILENAME" val="txp_fig"/>
  <p:tag name="FORMAT" val="pngmono"/>
  <p:tag name="RES" val="1200"/>
  <p:tag name="BLEND" val="0"/>
  <p:tag name="TRANSPARENT" val="0"/>
  <p:tag name="TBUG" val="0"/>
  <p:tag name="ALLOWFS" val="0"/>
  <p:tag name="ORIGWIDTH" val="471"/>
  <p:tag name="PICTUREFILESIZE" val="26223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{graphicx,amsfonts,amsmath,amsthm,amsbsy}&#10;&#10;\begin{document}&#10;&#10;%\pagecolor[rgb]{1,1,0.6}&#10;%\color[rgb]{0,0,0}&#10;\begin{eqnarray*}&#10;f^*(x) = \arg\max_{Y=y} P(Y=y|X=x)&#10;%\left\{&#10;%\begin{tabular}{cc}&#10;%1 &amp; $P(Y = 1| X) &gt; P(Y = 0| X)$\\&#10;%0 &amp; otherwise&#10;%\end{tabular}&#10;%\right.&#10;\end{eqnarray*}&#10;\end{document}"/>
  <p:tag name="FILENAME" val="txp_fig"/>
  <p:tag name="FORMAT" val="png16m"/>
  <p:tag name="RES" val="300"/>
  <p:tag name="BLEND" val="0"/>
  <p:tag name="TRANSPARENT" val="0"/>
  <p:tag name="TBUG" val="0"/>
  <p:tag name="ALLOWFS" val="0"/>
  <p:tag name="ORIGWIDTH" val="325"/>
  <p:tag name="PICTUREFILESIZE" val="5035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begin{document}&#10;\begin{eqnarray*} &#10;&amp;= &amp;\arg\max_{Y = y} P(X=x|Y=y)P(Y=y)&#10;%&amp; = &amp; \frac{P(X=x_j|Y=y_i)P(Y=y_i)}{\sum_i P(X=x_j|Y=y_i)P(Y=y_i)}&#10;\end{eqnarray*}&#10;\end{document}&#10;"/>
  <p:tag name="FILENAME" val="txp_fig"/>
  <p:tag name="FORMAT" val="pngmono"/>
  <p:tag name="RES" val="1200"/>
  <p:tag name="BLEND" val="0"/>
  <p:tag name="TRANSPARENT" val="0"/>
  <p:tag name="TBUG" val="0"/>
  <p:tag name="ALLOWFS" val="0"/>
  <p:tag name="ORIGWIDTH" val="371"/>
  <p:tag name="PICTUREFILESIZE" val="17879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{graphicx,amsfonts,amsmath,amsthm,amsbsy}&#10;&#10;\begin{document}&#10;&#10;%\pagecolor[rgb]{1,1,0.6}&#10;%\color[rgb]{0,0,0}&#10;\begin{eqnarray*}&#10;f^*(x) = \arg\max_{Y=y} P(Y=y|X=x)&#10;%\left\{&#10;%\begin{tabular}{cc}&#10;%1 &amp; $P(Y = 1| X) &gt; P(Y = 0| X)$\\&#10;%0 &amp; otherwise&#10;%\end{tabular}&#10;%\right.&#10;\end{eqnarray*}&#10;\end{document}"/>
  <p:tag name="FILENAME" val="txp_fig"/>
  <p:tag name="FORMAT" val="png16m"/>
  <p:tag name="RES" val="300"/>
  <p:tag name="BLEND" val="0"/>
  <p:tag name="TRANSPARENT" val="0"/>
  <p:tag name="TBUG" val="0"/>
  <p:tag name="ALLOWFS" val="0"/>
  <p:tag name="ORIGWIDTH" val="325"/>
  <p:tag name="PICTUREFILESIZE" val="5035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slides}\pagestyle{empty}&#10;\begin{document}&#10;http://phillips-lab.biochem.wisc.edu/&#10;\end{document}&#10;"/>
  <p:tag name="EXTERNALNAME" val="txp_fig"/>
  <p:tag name="BLEND" val="False"/>
  <p:tag name="TRANSPARENT" val="False"/>
  <p:tag name="KEEPFILES" val="False"/>
  <p:tag name="DEBUGPAUSE" val="False"/>
  <p:tag name="RESOLUTION" val="1200"/>
  <p:tag name="TIMEOUT" val="(none)"/>
  <p:tag name="BOXWIDTH" val="542"/>
  <p:tag name="BOXHEIGHT" val="382"/>
  <p:tag name="BOXFONT" val="10"/>
  <p:tag name="BOXWRAP" val="False"/>
  <p:tag name="WORKAROUNDTRANSPARENCYBUG" val="False"/>
  <p:tag name="ALLOWFONTSUBSTITUTION" val="False"/>
  <p:tag name="BITMAPFORMAT" val="pngmono"/>
  <p:tag name="ORIGWIDTH" val="375"/>
  <p:tag name="PICTUREFILESIZE" val="16115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begin{document}&#10;\begin{eqnarray*} &#10;&amp;= &amp;\arg\max_{Y = y} P(X=x|Y=y)P(Y=y)&#10;%&amp; = &amp; \frac{P(X=x_j|Y=y_i)P(Y=y_i)}{\sum_i P(X=x_j|Y=y_i)P(Y=y_i)}&#10;\end{eqnarray*}&#10;\end{document}&#10;"/>
  <p:tag name="FILENAME" val="txp_fig"/>
  <p:tag name="FORMAT" val="pngmono"/>
  <p:tag name="RES" val="1200"/>
  <p:tag name="BLEND" val="0"/>
  <p:tag name="TRANSPARENT" val="0"/>
  <p:tag name="TBUG" val="0"/>
  <p:tag name="ALLOWFS" val="0"/>
  <p:tag name="ORIGWIDTH" val="371"/>
  <p:tag name="PICTUREFILESIZE" val="17879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{graphicx,amsfonts,amsmath,amsthm,amsbsy}&#10;&#10;\begin{document}&#10;&#10;%\pagecolor[rgb]{1,1,0.6}&#10;%\color[rgb]{0,0,0}&#10;\begin{eqnarray*}&#10;P(Y = 1) &#10;\end{eqnarray*}&#10;\end{document}"/>
  <p:tag name="FILENAME" val="txp_fig"/>
  <p:tag name="FORMAT" val="png16m"/>
  <p:tag name="RES" val="300"/>
  <p:tag name="BLEND" val="0"/>
  <p:tag name="TRANSPARENT" val="0"/>
  <p:tag name="TBUG" val="0"/>
  <p:tag name="ALLOWFS" val="0"/>
  <p:tag name="ORIGWIDTH" val="93"/>
  <p:tag name="PICTUREFILESIZE" val="1296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{graphicx,amsfonts,amsmath,amsthm,amsbsy}&#10;&#10;\begin{document}&#10;&#10;%\pagecolor[rgb]{1,1,0.6}&#10;%\color[rgb]{0,0,0}&#10;\begin{eqnarray*}&#10;P(Y = 1) &#10;\end{eqnarray*}&#10;\end{document}"/>
  <p:tag name="FILENAME" val="txp_fig"/>
  <p:tag name="FORMAT" val="png16m"/>
  <p:tag name="RES" val="300"/>
  <p:tag name="BLEND" val="0"/>
  <p:tag name="TRANSPARENT" val="0"/>
  <p:tag name="TBUG" val="0"/>
  <p:tag name="ALLOWFS" val="0"/>
  <p:tag name="ORIGWIDTH" val="93"/>
  <p:tag name="PICTUREFILESIZE" val="1296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{graphicx,amsfonts,amsmath,amsthm,amsbsy}&#10;&#10;\begin{document}&#10;&#10;%\pagecolor[rgb]{1,1,0.6}&#10;%\color[rgb]{0,0,0}&#10;\begin{eqnarray*}&#10;P(X = x| Y = 1) &#10;\end{eqnarray*}&#10;\end{document}"/>
  <p:tag name="FILENAME" val="txp_fig"/>
  <p:tag name="FORMAT" val="png16m"/>
  <p:tag name="RES" val="300"/>
  <p:tag name="BLEND" val="0"/>
  <p:tag name="TRANSPARENT" val="0"/>
  <p:tag name="TBUG" val="0"/>
  <p:tag name="ALLOWFS" val="0"/>
  <p:tag name="ORIGWIDTH" val="161"/>
  <p:tag name="PICTUREFILESIZE" val="2027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slides}\pagestyle{empty}&#10;\begin{document}&#10;\[&#10;P(x\mid\mu,\sigma) = \frac{1}{\sigma \sqrt{2\pi}} e^{\frac{-(x-\mu)^2}{2\sigma^2}}&#10;\]&#10;\end{document}&#10;"/>
  <p:tag name="EXTERNALNAME" val="txp_fig"/>
  <p:tag name="BLEND" val="False"/>
  <p:tag name="TRANSPARENT" val="False"/>
  <p:tag name="KEEPFILES" val="False"/>
  <p:tag name="DEBUGPAUSE" val="False"/>
  <p:tag name="RESOLUTION" val="1200"/>
  <p:tag name="TIMEOUT" val="(none)"/>
  <p:tag name="BOXWIDTH" val="583"/>
  <p:tag name="BOXHEIGHT" val="353"/>
  <p:tag name="BOXFONT" val="10"/>
  <p:tag name="BOXWRAP" val="False"/>
  <p:tag name="WORKAROUNDTRANSPARENCYBUG" val="False"/>
  <p:tag name="ALLOWFONTSUBSTITUTION" val="False"/>
  <p:tag name="BITMAPFORMAT" val="pngmono"/>
  <p:tag name="ORIGWIDTH" val="262"/>
  <p:tag name="PICTUREFILESIZE" val="16796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{graphicx,amsfonts,amsmath,amsthm,amsbsy}&#10;&#10;\begin{document}&#10;&#10;%\pagecolor[rgb]{1,1,0.6}&#10;%\color[rgb]{0,0,0}&#10;\begin{eqnarray*}&#10;f^*(x) = \arg\max_{Y=y} P(Y=y|X=x)&#10;%\left\{&#10;%\begin{tabular}{cc}&#10;%1 &amp; $P(Y = 1| X) &gt; P(Y = 0| X)$\\&#10;%0 &amp; otherwise&#10;%\end{tabular}&#10;%\right.&#10;\end{eqnarray*}&#10;\end{document}"/>
  <p:tag name="FILENAME" val="txp_fig"/>
  <p:tag name="FORMAT" val="png16m"/>
  <p:tag name="RES" val="300"/>
  <p:tag name="BLEND" val="0"/>
  <p:tag name="TRANSPARENT" val="0"/>
  <p:tag name="TBUG" val="0"/>
  <p:tag name="ALLOWFS" val="0"/>
  <p:tag name="ORIGWIDTH" val="325"/>
  <p:tag name="PICTUREFILESIZE" val="5035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{graphicx,amsfonts,amsmath,amsthm,amsbsy}&#10;&#10;\begin{document}&#10;&#10;%\pagecolor[rgb]{1,1,0.6}&#10;%\color[rgb]{0,0,0}&#10;\begin{eqnarray*}&#10;P(X = x| Y = 1) &#10;\end{eqnarray*}&#10;\end{document}"/>
  <p:tag name="FILENAME" val="txp_fig"/>
  <p:tag name="FORMAT" val="png16m"/>
  <p:tag name="RES" val="300"/>
  <p:tag name="BLEND" val="0"/>
  <p:tag name="TRANSPARENT" val="0"/>
  <p:tag name="TBUG" val="0"/>
  <p:tag name="ALLOWFS" val="0"/>
  <p:tag name="ORIGWIDTH" val="161"/>
  <p:tag name="PICTUREFILESIZE" val="2027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{graphicx,amsfonts,amsmath,amsthm,amsbsy}&#10;&#10;\begin{document}&#10;&#10;%\pagecolor[rgb]{1,1,0.6}&#10;%\color[rgb]{0,0,0}&#10;\begin{eqnarray*}&#10;P(X = x| Y = 1) &#10;\end{eqnarray*}&#10;\end{document}"/>
  <p:tag name="FILENAME" val="txp_fig"/>
  <p:tag name="FORMAT" val="png16m"/>
  <p:tag name="RES" val="300"/>
  <p:tag name="BLEND" val="0"/>
  <p:tag name="TRANSPARENT" val="0"/>
  <p:tag name="TBUG" val="0"/>
  <p:tag name="ALLOWFS" val="0"/>
  <p:tag name="ORIGWIDTH" val="161"/>
  <p:tag name="PICTUREFILESIZE" val="2027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{graphicx,amsfonts,amsmath,amsthm,amsbsy}&#10;&#10;\begin{document}&#10;&#10;%\pagecolor[rgb]{1,1,0.6}&#10;%\color[rgb]{0,0,0}&#10;\begin{eqnarray*}&#10;P(Y = 1) &#10;\end{eqnarray*}&#10;\end{document}"/>
  <p:tag name="FILENAME" val="txp_fig"/>
  <p:tag name="FORMAT" val="png16m"/>
  <p:tag name="RES" val="300"/>
  <p:tag name="BLEND" val="0"/>
  <p:tag name="TRANSPARENT" val="0"/>
  <p:tag name="TBUG" val="0"/>
  <p:tag name="ALLOWFS" val="0"/>
  <p:tag name="ORIGWIDTH" val="93"/>
  <p:tag name="PICTUREFILESIZE" val="1296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{graphicx,amsfonts,amsmath,amsthm,amsbsy}&#10;&#10;\begin{document}&#10;&#10;%\pagecolor[rgb]{1,1,0.6}&#10;%\color[rgb]{0,0,0}&#10;\begin{eqnarray*}&#10;P(Y = 1) &#10;\end{eqnarray*}&#10;\end{document}"/>
  <p:tag name="FILENAME" val="txp_fig"/>
  <p:tag name="FORMAT" val="png16m"/>
  <p:tag name="RES" val="300"/>
  <p:tag name="BLEND" val="0"/>
  <p:tag name="TRANSPARENT" val="0"/>
  <p:tag name="TBUG" val="0"/>
  <p:tag name="ALLOWFS" val="0"/>
  <p:tag name="ORIGWIDTH" val="93"/>
  <p:tag name="PICTUREFILESIZE" val="1296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{graphicx,amsfonts,amsmath,amsthm,amsbsy}&#10;&#10;\newcommand{\dif}{\mathrm{d}}&#10;\renewcommand{\vec}[1]{{\boldsymbol{#1}}}&#10;&#10;\newtheorem{thm}{Theorem}&#10;\newtheorem{prop}{Proposition}&#10;\newtheorem{cor}{Corollary}&#10;\newtheorem{lemma}{Lemma}&#10;\newtheorem{defn}{Definition}&#10;\newtheorem{conj}{Conjecture}&#10;&#10;\def \eg{{\em e.g.}}&#10;\def \ie{{\em i.e.}}&#10;&#10;\def \1{\mathbf 1}&#10;\def \E{\mathbb E}&#10;\def \R{\mathbb R}&#10;\def \naturals{{\mathbb N}}&#10;\def \holder{{H\&quot;{o}lder }}&#10;\def \tactive{\Omega_{\mbox{\scriptsize active}}}&#10;\def \tpassive{\Omega_{\mbox{\scriptsize passive}}}&#10;\def \PC{\mbox{PC}}&#10;\def \hTheta{{\widehat{\Theta}}}&#10;\def \MSE{{\mbox{MSE}}}&#10;\def \N{{\cal N}}&#10;\def \X{{\cal X}}&#10;\def \Y{{\cal Y}}&#10;&#10;\begin{document}&#10;&#10;%\pagecolor[rgb]{1,1,0.6}&#10;%\color[rgb]{0,0,0}&#10;&#10;%Given $\{X_i, Y_i\}^n_{i=1}$, c&#10;Given $X \in \X$, predict $Y\in\Y$.&#10;\end{document}"/>
  <p:tag name="FILENAME" val="txp_fig"/>
  <p:tag name="FORMAT" val="png16m"/>
  <p:tag name="RES" val="300"/>
  <p:tag name="BLEND" val="0"/>
  <p:tag name="TRANSPARENT" val="0"/>
  <p:tag name="TBUG" val="0"/>
  <p:tag name="ALLOWFS" val="0"/>
  <p:tag name="ORIGWIDTH" val="281"/>
  <p:tag name="PICTUREFILESIZE" val="3605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begin{document}&#10;\begin{eqnarray*} &#10;&amp;= &amp;\arg\max_{Y = y} P(X=x|Y=y)P(Y=y)&#10;%&amp; = &amp; \frac{P(X=x_j|Y=y_i)P(Y=y_i)}{\sum_i P(X=x_j|Y=y_i)P(Y=y_i)}&#10;\end{eqnarray*}&#10;\end{document}&#10;"/>
  <p:tag name="FILENAME" val="txp_fig"/>
  <p:tag name="FORMAT" val="pngmono"/>
  <p:tag name="RES" val="1200"/>
  <p:tag name="BLEND" val="0"/>
  <p:tag name="TRANSPARENT" val="0"/>
  <p:tag name="TBUG" val="0"/>
  <p:tag name="ALLOWFS" val="0"/>
  <p:tag name="ORIGWIDTH" val="371"/>
  <p:tag name="PICTUREFILESIZE" val="17879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slides}\pagestyle{empty}&#10;\begin{document}&#10;\[P(X_1, X_2 | Y) = P(X_1 | X_2, Y) P(X_2 | Y)\]&#10;\end{document}&#10;"/>
  <p:tag name="EXTERNALNAME" val="txp_fig"/>
  <p:tag name="BLEND" val="False"/>
  <p:tag name="TRANSPARENT" val="False"/>
  <p:tag name="KEEPFILES" val="False"/>
  <p:tag name="DEBUGPAUSE" val="False"/>
  <p:tag name="RESOLUTION" val="1200"/>
  <p:tag name="TIMEOUT" val="(none)"/>
  <p:tag name="BOXWIDTH" val="348"/>
  <p:tag name="BOXHEIGHT" val="291"/>
  <p:tag name="BOXFONT" val="10"/>
  <p:tag name="BOXWRAP" val="False"/>
  <p:tag name="WORKAROUNDTRANSPARENCYBUG" val="False"/>
  <p:tag name="ALLOWFONTSUBSTITUTION" val="False"/>
  <p:tag name="BITMAPFORMAT" val="pngmono"/>
  <p:tag name="ORIGWIDTH" val="363"/>
  <p:tag name="PICTUREFILESIZE" val="17988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slides}\pagestyle{empty}&#10;\begin{document}&#10;\[= P(X_1 | Y) P(X_2 | Y)\]&#10;\end{document}&#10;"/>
  <p:tag name="EXTERNALNAME" val="txp_fig"/>
  <p:tag name="BLEND" val="False"/>
  <p:tag name="TRANSPARENT" val="False"/>
  <p:tag name="KEEPFILES" val="False"/>
  <p:tag name="DEBUGPAUSE" val="False"/>
  <p:tag name="RESOLUTION" val="1200"/>
  <p:tag name="TIMEOUT" val="(none)"/>
  <p:tag name="BOXWIDTH" val="348"/>
  <p:tag name="BOXHEIGHT" val="291"/>
  <p:tag name="BOXFONT" val="10"/>
  <p:tag name="BOXWRAP" val="False"/>
  <p:tag name="WORKAROUNDTRANSPARENCYBUG" val="False"/>
  <p:tag name="ALLOWFONTSUBSTITUTION" val="False"/>
  <p:tag name="BITMAPFORMAT" val="pngmono"/>
  <p:tag name="ORIGWIDTH" val="195"/>
  <p:tag name="PICTUREFILESIZE" val="10305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begin{document}&#10;\[P(X_1 ... X_d | Y) = \prod^d_{i=1} P(X_i | Y)\]&#10;\end{document}&#10;"/>
  <p:tag name="FILENAME" val="txp_fig"/>
  <p:tag name="FORMAT" val="pngmono"/>
  <p:tag name="RES" val="1200"/>
  <p:tag name="BLEND" val="0"/>
  <p:tag name="TRANSPARENT" val="0"/>
  <p:tag name="TBUG" val="0"/>
  <p:tag name="ALLOWFS" val="0"/>
  <p:tag name="ORIGWIDTH" val="277"/>
  <p:tag name="PICTUREFILESIZE" val="17143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begin{document}&#10;\[(\forall x,y,z) P(X=x|Y=y,Z=z) = P(X=x|Z=z)  \]&#10;\end{document}&#10;"/>
  <p:tag name="FILENAME" val="txp_fig"/>
  <p:tag name="FORMAT" val="pngmono"/>
  <p:tag name="RES" val="1200"/>
  <p:tag name="BLEND" val="0"/>
  <p:tag name="TRANSPARENT" val="0"/>
  <p:tag name="TBUG" val="0"/>
  <p:tag name="ALLOWFS" val="0"/>
  <p:tag name="ORIGWIDTH" val="500"/>
  <p:tag name="PICTUREFILESIZE" val="22784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slides}\pagestyle{empty}&#10;\begin{document}&#10;\[ P(Thunder | Rain, Lightning) = P(Thunder | Lightning) \]&#10;\end{document}&#10;"/>
  <p:tag name="EXTERNALNAME" val="txp_fig"/>
  <p:tag name="BLEND" val="False"/>
  <p:tag name="TRANSPARENT" val="False"/>
  <p:tag name="KEEPFILES" val="False"/>
  <p:tag name="DEBUGPAUSE" val="False"/>
  <p:tag name="RESOLUTION" val="1200"/>
  <p:tag name="TIMEOUT" val="(none)"/>
  <p:tag name="BOXWIDTH" val="348"/>
  <p:tag name="BOXHEIGHT" val="291"/>
  <p:tag name="BOXFONT" val="10"/>
  <p:tag name="BOXWRAP" val="False"/>
  <p:tag name="WORKAROUNDTRANSPARENCYBUG" val="False"/>
  <p:tag name="ALLOWFONTSUBSTITUTION" val="False"/>
  <p:tag name="BITMAPFORMAT" val="pngmono"/>
  <p:tag name="ORIGWIDTH" val="525"/>
  <p:tag name="PICTUREFILESIZE" val="28826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slides}\pagestyle{empty}&#10;\begin{document}&#10;\[ P(X,Y \mid Z) = P(X \mid Z) P(Y \mid Z) \]&#10;\end{document}&#10;"/>
  <p:tag name="EXTERNALNAME" val="txp_fig"/>
  <p:tag name="BLEND" val="False"/>
  <p:tag name="TRANSPARENT" val="False"/>
  <p:tag name="KEEPFILES" val="False"/>
  <p:tag name="DEBUGPAUSE" val="False"/>
  <p:tag name="RESOLUTION" val="1200"/>
  <p:tag name="TIMEOUT" val="(none)"/>
  <p:tag name="BOXWIDTH" val="348"/>
  <p:tag name="BOXHEIGHT" val="291"/>
  <p:tag name="BOXFONT" val="10"/>
  <p:tag name="BOXWRAP" val="False"/>
  <p:tag name="WORKAROUNDTRANSPARENCYBUG" val="False"/>
  <p:tag name="ALLOWFONTSUBSTITUTION" val="False"/>
  <p:tag name="BITMAPFORMAT" val="pngmono"/>
  <p:tag name="ORIGWIDTH" val="315"/>
  <p:tag name="PICTUREFILESIZE" val="15512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begin{document}&#10;\[P(X_1 ... X_d | Y) = \prod^d_{i=1} P(X_i | Y)\]&#10;\end{document}&#10;"/>
  <p:tag name="FILENAME" val="txp_fig"/>
  <p:tag name="FORMAT" val="pngmono"/>
  <p:tag name="RES" val="1200"/>
  <p:tag name="BLEND" val="0"/>
  <p:tag name="TRANSPARENT" val="0"/>
  <p:tag name="TBUG" val="0"/>
  <p:tag name="ALLOWFS" val="0"/>
  <p:tag name="ORIGWIDTH" val="277"/>
  <p:tag name="PICTUREFILESIZE" val="17143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begin{document}&#10;\begin{eqnarray*}&#10;f_{NB}({\bf x}) &amp;=&amp; \arg\max_y \ P(x_1, \ldots, x_d \mid y)  P(y)&#10;\\&#10;&amp;=&amp; \arg\max_y \prod^d_{i=1} \ P(x_i | y) P(y)&#10;\end{eqnarray*}&#10;\end{document}&#10;"/>
  <p:tag name="FILENAME" val="txp_fig"/>
  <p:tag name="FORMAT" val="pngmono"/>
  <p:tag name="RES" val="1200"/>
  <p:tag name="BLEND" val="0"/>
  <p:tag name="TRANSPARENT" val="0"/>
  <p:tag name="TBUG" val="0"/>
  <p:tag name="ALLOWFS" val="0"/>
  <p:tag name="ORIGWIDTH" val="411"/>
  <p:tag name="PICTUREFILESIZE" val="42228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begin{document}&#10;\[P(X_1 ... X_d | Y) = \prod^d_{i=1} P(X_i | Y)\]&#10;\end{document}&#10;"/>
  <p:tag name="FILENAME" val="txp_fig"/>
  <p:tag name="FORMAT" val="pngmono"/>
  <p:tag name="RES" val="1200"/>
  <p:tag name="BLEND" val="0"/>
  <p:tag name="TRANSPARENT" val="0"/>
  <p:tag name="TBUG" val="0"/>
  <p:tag name="ALLOWFS" val="0"/>
  <p:tag name="ORIGWIDTH" val="277"/>
  <p:tag name="PICTUREFILESIZE" val="17143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{graphicx,amsfonts,amsmath,amsthm,amsbsy}&#10;&#10;\newcommand{\dif}{\mathrm{d}}&#10;\renewcommand{\vec}[1]{{\boldsymbol{#1}}}&#10;&#10;\newtheorem{thm}{Theorem}&#10;\newtheorem{prop}{Proposition}&#10;\newtheorem{cor}{Corollary}&#10;\newtheorem{lemma}{Lemma}&#10;\newtheorem{defn}{Definition}&#10;\newtheorem{conj}{Conjecture}&#10;&#10;\def \eg{{\em e.g.}}&#10;\def \ie{{\em i.e.}}&#10;&#10;\def \1{\mathbf 1}&#10;\def \E{\mathbb E}&#10;\def \R{\mathbb R}&#10;\def \naturals{{\mathbb N}}&#10;\def \holder{{H\&quot;{o}lder }}&#10;\def \tactive{\Omega_{\mbox{\scriptsize active}}}&#10;\def \tpassive{\Omega_{\mbox{\scriptsize passive}}}&#10;\def \PC{\mbox{PC}}&#10;\def \hTheta{{\widehat{\Theta}}}&#10;\def \MSE{{\mbox{MSE}}}&#10;\def \N{{\cal N}}&#10;\def \X{{\cal X}}&#10;\def \Y{{\cal Y}}&#10;&#10;\begin{document}&#10;&#10;%\pagecolor[rgb]{1,1,0.6}&#10;%\color[rgb]{0,0,0}&#10;&#10;%Given $\{X_i, Y_i\}^n_{i=1}$, c&#10;Given $X \in \X$, predict $Y\in\Y$.&#10;\end{document}"/>
  <p:tag name="FILENAME" val="txp_fig"/>
  <p:tag name="FORMAT" val="png16m"/>
  <p:tag name="RES" val="300"/>
  <p:tag name="BLEND" val="0"/>
  <p:tag name="TRANSPARENT" val="0"/>
  <p:tag name="TBUG" val="0"/>
  <p:tag name="ALLOWFS" val="0"/>
  <p:tag name="ORIGWIDTH" val="281"/>
  <p:tag name="PICTUREFILESIZE" val="3605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begin{document}&#10;\begin{eqnarray*}&#10;f_{NB}({\bf x}) &amp;=&amp; \arg\max_y \ P(x_1, \ldots, x_d \mid y)  P(y)&#10;\\&#10;&amp;=&amp; \arg\max_y \prod^d_{i=1} \ P(x_i | y) P(y)&#10;\end{eqnarray*}&#10;\end{document}&#10;"/>
  <p:tag name="FILENAME" val="txp_fig"/>
  <p:tag name="FORMAT" val="pngmono"/>
  <p:tag name="RES" val="1200"/>
  <p:tag name="BLEND" val="0"/>
  <p:tag name="TRANSPARENT" val="0"/>
  <p:tag name="TBUG" val="0"/>
  <p:tag name="ALLOWFS" val="0"/>
  <p:tag name="ORIGWIDTH" val="411"/>
  <p:tag name="PICTUREFILESIZE" val="42228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{graphicx,amsfonts,amsmath,amsthm,amsbsy}&#10;&#10;\begin{document}&#10;&#10;%\pagecolor[rgb]{1,1,0.6}&#10;%\color[rgb]{0,0,0}&#10;\begin{eqnarray*}&#10;P(Y = 1) &#10;\end{eqnarray*}&#10;\end{document}"/>
  <p:tag name="FILENAME" val="txp_fig"/>
  <p:tag name="FORMAT" val="png16m"/>
  <p:tag name="RES" val="300"/>
  <p:tag name="BLEND" val="0"/>
  <p:tag name="TRANSPARENT" val="0"/>
  <p:tag name="TBUG" val="0"/>
  <p:tag name="ALLOWFS" val="0"/>
  <p:tag name="ORIGWIDTH" val="93"/>
  <p:tag name="PICTUREFILESIZE" val="1296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{graphicx,amsfonts,amsmath,amsthm,amsbsy}&#10;&#10;\begin{document}&#10;&#10;%\pagecolor[rgb]{1,1,0.6}&#10;%\color[rgb]{0,0,0}&#10;\begin{eqnarray*}&#10;P(Y = 1) &#10;\end{eqnarray*}&#10;\end{document}"/>
  <p:tag name="FILENAME" val="txp_fig"/>
  <p:tag name="FORMAT" val="png16m"/>
  <p:tag name="RES" val="300"/>
  <p:tag name="BLEND" val="0"/>
  <p:tag name="TRANSPARENT" val="0"/>
  <p:tag name="TBUG" val="0"/>
  <p:tag name="ALLOWFS" val="0"/>
  <p:tag name="ORIGWIDTH" val="93"/>
  <p:tag name="PICTUREFILESIZE" val="1296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begin{document}&#10;\begin{eqnarray*}&#10;\widehat{\theta}_{MLE} &amp; = &amp; \arg\max_\theta \ \ P({D} \mid \theta)\\&#10;&amp;= &amp; \arg\max_\theta \ \ \ln P({D} \mid \theta)&#10;\end{eqnarray*}&#10;\end{document}&#10;"/>
  <p:tag name="FILENAME" val="txp_fig"/>
  <p:tag name="FORMAT" val="pngmono"/>
  <p:tag name="RES" val="1200"/>
  <p:tag name="BLEND" val="0"/>
  <p:tag name="TRANSPARENT" val="0"/>
  <p:tag name="TBUG" val="0"/>
  <p:tag name="ALLOWFS" val="0"/>
  <p:tag name="ORIGWIDTH" val="304"/>
  <p:tag name="PICTUREFILESIZE" val="27727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begin{document}&#10;\begin{eqnarray*}&#10;\widehat{\theta}_{MLE} &amp; = &amp; \frac{\alpha_H}{\alpha_H+{\alpha_T}}&#10;\end{eqnarray*}&#10;\end{document}&#10;"/>
  <p:tag name="FILENAME" val="txp_fig"/>
  <p:tag name="FORMAT" val="pngmono"/>
  <p:tag name="RES" val="1200"/>
  <p:tag name="BLEND" val="0"/>
  <p:tag name="TRANSPARENT" val="0"/>
  <p:tag name="TBUG" val="0"/>
  <p:tag name="ALLOWFS" val="0"/>
  <p:tag name="ORIGWIDTH" val="192"/>
  <p:tag name="PICTUREFILESIZE" val="10473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begin{document}&#10;\begin{eqnarray*}&#10;\widehat{\theta}_{MLE} &amp; = &amp; \arg\max_\theta \ \ P({D} \mid \theta)\\&#10;&amp;= &amp; \arg\max_\theta \ \ \ln P({D} \mid \theta)&#10;\end{eqnarray*}&#10;\end{document}&#10;"/>
  <p:tag name="FILENAME" val="txp_fig"/>
  <p:tag name="FORMAT" val="pngmono"/>
  <p:tag name="RES" val="1200"/>
  <p:tag name="BLEND" val="0"/>
  <p:tag name="TRANSPARENT" val="0"/>
  <p:tag name="TBUG" val="0"/>
  <p:tag name="ALLOWFS" val="0"/>
  <p:tag name="ORIGWIDTH" val="304"/>
  <p:tag name="PICTUREFILESIZE" val="27727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begin{document}&#10;\begin{eqnarray*}&#10;\widehat{\theta}_{MLE} &amp; = &amp; \frac{\alpha_H}{\alpha_H+{\alpha_T}}&#10;\end{eqnarray*}&#10;\end{document}&#10;"/>
  <p:tag name="FILENAME" val="txp_fig"/>
  <p:tag name="FORMAT" val="pngmono"/>
  <p:tag name="RES" val="1200"/>
  <p:tag name="BLEND" val="0"/>
  <p:tag name="TRANSPARENT" val="0"/>
  <p:tag name="TBUG" val="0"/>
  <p:tag name="ALLOWFS" val="0"/>
  <p:tag name="ORIGWIDTH" val="192"/>
  <p:tag name="PICTUREFILESIZE" val="10473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begin{document}&#10;\begin{eqnarray*}&#10;\widehat P(y) = \frac{\{\#j:Y^{(j)} = y\}}{n}&#10;%\frac{\sum^n_{i=1}1_{Y = y}}{n}&#10;\end{eqnarray*}&#10;\end{document}&#10;"/>
  <p:tag name="FILENAME" val="txp_fig"/>
  <p:tag name="FORMAT" val="pngmono"/>
  <p:tag name="RES" val="1200"/>
  <p:tag name="BLEND" val="0"/>
  <p:tag name="TRANSPARENT" val="0"/>
  <p:tag name="TBUG" val="0"/>
  <p:tag name="ALLOWFS" val="0"/>
  <p:tag name="ORIGWIDTH" val="232"/>
  <p:tag name="PICTUREFILESIZE" val="13667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{graphicx,amsfonts,amsmath,amsthm,amsbsy}&#10;&#10;\newcommand{\dif}{\mathrm{d}}&#10;\renewcommand{\vec}[1]{{\boldsymbol{#1}}}&#10;&#10;\newtheorem{thm}{Theorem}&#10;\newtheorem{prop}{Proposition}&#10;\newtheorem{cor}{Corollary}&#10;\newtheorem{lemma}{Lemma}&#10;\newtheorem{defn}{Definition}&#10;\newtheorem{conj}{Conjecture}&#10;&#10;\def \eg{{\em e.g.}}&#10;\def \ie{{\em i.e.}}&#10;&#10;\def \1{\mathbf 1}&#10;\def \E{\mathbb E}&#10;\def \R{\mathbb R}&#10;\def \naturals{{\mathbb N}}&#10;\def \holder{{H\&quot;{o}lder }}&#10;\def \tactive{\Omega_{\mbox{\scriptsize active}}}&#10;\def \tpassive{\Omega_{\mbox{\scriptsize passive}}}&#10;\def \PC{\mbox{PC}}&#10;\def \hTheta{{\widehat{\Theta}}}&#10;\def \MSE{{\mbox{MSE}}}&#10;\def \N{{\cal N}}&#10;\def \X{{\cal X}}&#10;\def \Y{{\cal Y}}&#10;&#10;\begin{document}&#10;&#10;%\pagecolor[rgb]{1,1,0.6}&#10;%\color[rgb]{0,0,0}&#10;&#10;%Given $\{X_i, Y_i\}^n_{i=1}$, c&#10;$\{(X^{(j)}, Y^{(j)})\}^n_{j=1} \stackrel{i.i.d.}{\sim} P_{XY}$&#10;\end{document}"/>
  <p:tag name="FILENAME" val="txp_fig"/>
  <p:tag name="FORMAT" val="png16m"/>
  <p:tag name="RES" val="300"/>
  <p:tag name="BLEND" val="0"/>
  <p:tag name="TRANSPARENT" val="0"/>
  <p:tag name="TBUG" val="0"/>
  <p:tag name="ALLOWFS" val="0"/>
  <p:tag name="ORIGWIDTH" val="259"/>
  <p:tag name="PICTUREFILESIZE" val="4595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begin{document}&#10;\begin{eqnarray*}&#10;%\widehat P(x_j|Y=y) = &#10;\frac{\widehat P(x_i, y)}{\widehat P(y)} = \frac{\{\#j: X^{(j)}_i = x_i, Y^{(j)} = y\}/n}{\{\#j:Y^{(j)} = y\}/n}&#10;%\frac{\sum^n_{i=1}1_{X_{i,j} = x_j, Y_i = y}}{\sum^n_{i=1}1_{Y_i = y}}&#10;\end{eqnarray*}&#10;\end{document}&#10;"/>
  <p:tag name="FILENAME" val="txp_fig"/>
  <p:tag name="FORMAT" val="pngmono"/>
  <p:tag name="RES" val="1200"/>
  <p:tag name="BLEND" val="0"/>
  <p:tag name="TRANSPARENT" val="0"/>
  <p:tag name="TBUG" val="0"/>
  <p:tag name="ALLOWFS" val="0"/>
  <p:tag name="ORIGWIDTH" val="388"/>
  <p:tag name="PICTUREFILESIZE" val="34172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{graphicx,amsfonts,amsmath,amsthm,amsbsy}&#10;&#10;\newcommand{\dif}{\mathrm{d}}&#10;\renewcommand{\vec}[1]{{\boldsymbol{#1}}}&#10;&#10;\newtheorem{thm}{Theorem}&#10;\newtheorem{prop}{Proposition}&#10;\newtheorem{cor}{Corollary}&#10;\newtheorem{lemma}{Lemma}&#10;\newtheorem{defn}{Definition}&#10;\newtheorem{conj}{Conjecture}&#10;&#10;\def \eg{{\em e.g.}}&#10;\def \ie{{\em i.e.}}&#10;&#10;\def \1{\mathbf 1}&#10;\def \E{\mathbb E}&#10;\def \R{\mathbb R}&#10;\def \naturals{{\mathbb N}}&#10;\def \holder{{H\&quot;{o}lder }}&#10;\def \tactive{\Omega_{\mbox{\scriptsize active}}}&#10;\def \tpassive{\Omega_{\mbox{\scriptsize passive}}}&#10;\def \PC{\mbox{PC}}&#10;\def \hTheta{{\widehat{\Theta}}}&#10;\def \MSE{{\mbox{MSE}}}&#10;\def \N{{\cal N}}&#10;\def \X{{\cal X}}&#10;\def \Y{{\cal Y}}&#10;&#10;\begin{document}&#10;&#10;%\pagecolor[rgb]{1,1,0.6}&#10;%\color[rgb]{0,0,0}&#10;&#10;%Given $\{X_i, Y_i\}^n_{i=1}$, c&#10;Given $X \in \X$, predict $Y\in\Y$.&#10;\end{document}"/>
  <p:tag name="FILENAME" val="txp_fig"/>
  <p:tag name="FORMAT" val="png16m"/>
  <p:tag name="RES" val="300"/>
  <p:tag name="BLEND" val="0"/>
  <p:tag name="TRANSPARENT" val="0"/>
  <p:tag name="TBUG" val="0"/>
  <p:tag name="ALLOWFS" val="0"/>
  <p:tag name="ORIGWIDTH" val="281"/>
  <p:tag name="PICTUREFILESIZE" val="3605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{graphicx,amsfonts,amsmath,amsthm,amsbsy}&#10;&#10;\newcommand{\dif}{\mathrm{d}}&#10;\renewcommand{\vec}[1]{{\boldsymbol{#1}}}&#10;&#10;\newtheorem{thm}{Theorem}&#10;\newtheorem{prop}{Proposition}&#10;\newtheorem{cor}{Corollary}&#10;\newtheorem{lemma}{Lemma}&#10;\newtheorem{defn}{Definition}&#10;\newtheorem{conj}{Conjecture}&#10;&#10;\def \eg{{\em e.g.}}&#10;\def \ie{{\em i.e.}}&#10;&#10;\def \1{\mathbf 1}&#10;\def \E{\mathbb E}&#10;\def \R{\mathbb R}&#10;\def \naturals{{\mathbb N}}&#10;\def \holder{{H\&quot;{o}lder }}&#10;\def \tactive{\Omega_{\mbox{\scriptsize active}}}&#10;\def \tpassive{\Omega_{\mbox{\scriptsize passive}}}&#10;\def \PC{\mbox{PC}}&#10;\def \hTheta{{\widehat{\Theta}}}&#10;\def \MSE{{\mbox{MSE}}}&#10;\def \N{{\cal N}}&#10;\def \X{{\cal X}}&#10;\def \Y{{\cal Y}}&#10;&#10;\begin{document}&#10;&#10;%\pagecolor[rgb]{1,1,0.6}&#10;%\color[rgb]{0,0,0}&#10;&#10;%Given $\{X_i, Y_i\}^n_{i=1}$, c&#10;$X^{(j)} = (X^{(j)}_{1}, \dots, X^{(j)}_{d})$&#10;\end{document}"/>
  <p:tag name="FILENAME" val="txp_fig"/>
  <p:tag name="FORMAT" val="png16m"/>
  <p:tag name="RES" val="300"/>
  <p:tag name="BLEND" val="0"/>
  <p:tag name="TRANSPARENT" val="0"/>
  <p:tag name="TBUG" val="0"/>
  <p:tag name="ALLOWFS" val="0"/>
  <p:tag name="ORIGWIDTH" val="225"/>
  <p:tag name="PICTUREFILESIZE" val="342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{graphicx,amsfonts,amsmath,amsthm,amsbsy}&#10;&#10;\newcommand{\dif}{\mathrm{d}}&#10;\renewcommand{\vec}[1]{{\boldsymbol{#1}}}&#10;&#10;\newtheorem{thm}{Theorem}&#10;\newtheorem{prop}{Proposition}&#10;\newtheorem{cor}{Corollary}&#10;\newtheorem{lemma}{Lemma}&#10;\newtheorem{defn}{Definition}&#10;\newtheorem{conj}{Conjecture}&#10;&#10;\def \eg{{\em e.g.}}&#10;\def \ie{{\em i.e.}}&#10;&#10;\def \1{\mathbf 1}&#10;\def \E{\mathbb E}&#10;\def \R{\mathbb R}&#10;\def \naturals{{\mathbb N}}&#10;\def \holder{{H\&quot;{o}lder }}&#10;\def \tactive{\Omega_{\mbox{\scriptsize active}}}&#10;\def \tpassive{\Omega_{\mbox{\scriptsize passive}}}&#10;\def \PC{\mbox{PC}}&#10;\def \hTheta{{\widehat{\Theta}}}&#10;\def \MSE{{\mbox{MSE}}}&#10;\def \N{{\cal N}}&#10;\def \X{{\cal X}}&#10;\def \Y{{\cal Y}}&#10;&#10;\begin{document}&#10;&#10;%\pagecolor[rgb]{1,1,0.6}&#10;%\color[rgb]{0,0,0}&#10;&#10;%Given $\{X_i, Y_i\}^n_{i=1}$, c&#10;$X = (x_{1}, \dots, x_{d})$&#10;\end{document}"/>
  <p:tag name="FILENAME" val="txp_fig"/>
  <p:tag name="FORMAT" val="png16m"/>
  <p:tag name="RES" val="300"/>
  <p:tag name="BLEND" val="0"/>
  <p:tag name="TRANSPARENT" val="0"/>
  <p:tag name="TBUG" val="0"/>
  <p:tag name="ALLOWFS" val="0"/>
  <p:tag name="ORIGWIDTH" val="158"/>
  <p:tag name="PICTUREFILESIZE" val="197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begin{document}&#10;\begin{eqnarray*}&#10;Y = \arg\max_y \widehat P(y) \prod^d_{i=1} \frac{\widehat P(x_i, y)}{\widehat P(y)}&#10;\end{eqnarray*}&#10;\end{document}&#10;"/>
  <p:tag name="FILENAME" val="txp_fig"/>
  <p:tag name="FORMAT" val="pngmono"/>
  <p:tag name="RES" val="1200"/>
  <p:tag name="BLEND" val="0"/>
  <p:tag name="TRANSPARENT" val="0"/>
  <p:tag name="TBUG" val="0"/>
  <p:tag name="ALLOWFS" val="0"/>
  <p:tag name="ORIGWIDTH" val="290"/>
  <p:tag name="PICTUREFILESIZE" val="23733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begin{document}&#10;\[P(X_1 ... X_d | Y) \neq \prod_i P(X_i | Y)\]&#10;\end{document}&#10;"/>
  <p:tag name="FILENAME" val="txp_fig"/>
  <p:tag name="FORMAT" val="pngmono"/>
  <p:tag name="RES" val="1200"/>
  <p:tag name="BLEND" val="0"/>
  <p:tag name="TRANSPARENT" val="0"/>
  <p:tag name="TBUG" val="0"/>
  <p:tag name="ALLOWFS" val="0"/>
  <p:tag name="ORIGWIDTH" val="267"/>
  <p:tag name="PICTUREFILESIZE" val="15842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begin{document}&#10;\[P(X_1=a, X_2 ... X_n | Y) = P(X_1=a|Y) \prod^d_{i=2} P(X_i | Y)\]&#10;\end{document}&#10;"/>
  <p:tag name="FILENAME" val="txp_fig"/>
  <p:tag name="FORMAT" val="pngmono"/>
  <p:tag name="RES" val="1200"/>
  <p:tag name="BLEND" val="0"/>
  <p:tag name="TRANSPARENT" val="0"/>
  <p:tag name="TBUG" val="0"/>
  <p:tag name="ALLOWFS" val="0"/>
  <p:tag name="ORIGWIDTH" val="491"/>
  <p:tag name="PICTUREFILESIZE" val="27315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begin{document}&#10;\begin{eqnarray*}&#10;Y = \arg\max_y \widehat P(y) \prod^d_{i=1} \frac{\widehat P(x_i, y)}{\widehat P(y)}&#10;\end{eqnarray*}&#10;\end{document}&#10;"/>
  <p:tag name="FILENAME" val="txp_fig"/>
  <p:tag name="FORMAT" val="pngmono"/>
  <p:tag name="RES" val="1200"/>
  <p:tag name="BLEND" val="0"/>
  <p:tag name="TRANSPARENT" val="0"/>
  <p:tag name="TBUG" val="0"/>
  <p:tag name="ALLOWFS" val="0"/>
  <p:tag name="ORIGWIDTH" val="290"/>
  <p:tag name="PICTUREFILESIZE" val="23733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begin{document}&#10;\begin{eqnarray*}&#10;Y = \arg\max_y \widehat P(y) \prod^d_{i=1} \frac{\widehat P(x_i, y)}{\widehat P(y)}&#10;\end{eqnarray*}&#10;\end{document}&#10;"/>
  <p:tag name="FILENAME" val="txp_fig"/>
  <p:tag name="FORMAT" val="pngmono"/>
  <p:tag name="RES" val="1200"/>
  <p:tag name="BLEND" val="0"/>
  <p:tag name="TRANSPARENT" val="0"/>
  <p:tag name="TBUG" val="0"/>
  <p:tag name="ALLOWFS" val="0"/>
  <p:tag name="ORIGWIDTH" val="290"/>
  <p:tag name="PICTUREFILESIZE" val="23733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begin{document}&#10;\begin{eqnarray*}&#10;Y = \arg\max_y \widehat P(y) \prod^d_{i=1} \frac{\widehat P(x_i, y)}{\widehat P(y)}&#10;\end{eqnarray*}&#10;\end{document}&#10;"/>
  <p:tag name="FILENAME" val="txp_fig"/>
  <p:tag name="FORMAT" val="pngmono"/>
  <p:tag name="RES" val="1200"/>
  <p:tag name="BLEND" val="0"/>
  <p:tag name="TRANSPARENT" val="0"/>
  <p:tag name="TBUG" val="0"/>
  <p:tag name="ALLOWFS" val="0"/>
  <p:tag name="ORIGWIDTH" val="290"/>
  <p:tag name="PICTUREFILESIZE" val="23733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begin{document}&#10;\begin{eqnarray*}&#10;%\widehat P(x_j|Y=y) = &#10;\widehat P(X_i=a| Y =b) = \frac{\{\#j: X^{(j)}_i = a, Y^{(j)} = b\}+m Q(X_i = a, Y=b)}{\{\#j:Y^{(j)} = b\}+m Q(Y=b)}&#10;%\frac{\sum^n_{i=1}1_{X_{i,j} = x_j, Y_i = y}}{\sum^n_{i=1}1_{Y_i = y}}&#10;\end{eqnarray*}&#10;\end{document}&#10;"/>
  <p:tag name="FILENAME" val="txp_fig"/>
  <p:tag name="FORMAT" val="pngmono"/>
  <p:tag name="RES" val="1200"/>
  <p:tag name="BLEND" val="0"/>
  <p:tag name="TRANSPARENT" val="0"/>
  <p:tag name="TBUG" val="0"/>
  <p:tag name="ALLOWFS" val="0"/>
  <p:tag name="ORIGWIDTH" val="658"/>
  <p:tag name="PICTUREFILESIZE" val="47838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begin{document}&#10;\begin{eqnarray*}&#10;Q(Y=b) = \frac1{|Y|}&#10;%\frac{\sum^n_{i=1}1_{Y_i = y}}{n}&#10;\end{eqnarray*}&#10;\end{document}&#10;"/>
  <p:tag name="FILENAME" val="txp_fig"/>
  <p:tag name="FORMAT" val="pngmono"/>
  <p:tag name="RES" val="1200"/>
  <p:tag name="BLEND" val="0"/>
  <p:tag name="TRANSPARENT" val="0"/>
  <p:tag name="TBUG" val="0"/>
  <p:tag name="ALLOWFS" val="0"/>
  <p:tag name="ORIGWIDTH" val="154"/>
  <p:tag name="PICTUREFILESIZE" val="8088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{graphicx,amsfonts,amsmath,amsthm,amsbsy}&#10;&#10;\newcommand{\dif}{\mathrm{d}}&#10;\renewcommand{\vec}[1]{{\boldsymbol{#1}}}&#10;&#10;\newtheorem{thm}{Theorem}&#10;\newtheorem{prop}{Proposition}&#10;\newtheorem{cor}{Corollary}&#10;\newtheorem{lemma}{Lemma}&#10;\newtheorem{defn}{Definition}&#10;\newtheorem{conj}{Conjecture}&#10;&#10;\def \eg{{\em e.g.}}&#10;\def \ie{{\em i.e.}}&#10;&#10;\def \1{\mathbf 1}&#10;\def \E{\mathbb E}&#10;\def \R{\mathbb R}&#10;\def \naturals{{\mathbb N}}&#10;\def \holder{{H\&quot;{o}lder }}&#10;\def \tactive{\Omega_{\mbox{\scriptsize active}}}&#10;\def \tpassive{\Omega_{\mbox{\scriptsize passive}}}&#10;\def \PC{\mbox{PC}}&#10;\def \hTheta{{\widehat{\Theta}}}&#10;\def \MSE{{\mbox{MSE}}}&#10;\def \N{{\cal N}}&#10;\def \X{{\cal X}}&#10;\def \Y{{\cal Y}}&#10;&#10;\begin{document}&#10;&#10;%\pagecolor[rgb]{1,1,0.6}&#10;%\color[rgb]{0,0,0}&#10;&#10;%Given $\{X_i, Y_i\}^n_{i=1}$, c&#10;$\equiv$ Construct {\bf prediction rule} $f:\X\rightarrow \Y$ &#10;\end{document}"/>
  <p:tag name="FILENAME" val="txp_fig"/>
  <p:tag name="FORMAT" val="png16m"/>
  <p:tag name="RES" val="300"/>
  <p:tag name="BLEND" val="0"/>
  <p:tag name="TRANSPARENT" val="0"/>
  <p:tag name="TBUG" val="0"/>
  <p:tag name="ALLOWFS" val="0"/>
  <p:tag name="ORIGWIDTH" val="396"/>
  <p:tag name="PICTUREFILESIZE" val="4396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begin{document}&#10;\begin{eqnarray*}&#10;Q(X_i=a, Y=b) = \frac1{|Y||X_i|}&#10;%\frac{\sum^n_{i=1}1_{Y_i = y}}{n}&#10;\end{eqnarray*}&#10;\end{document}&#10;"/>
  <p:tag name="FILENAME" val="txp_fig"/>
  <p:tag name="FORMAT" val="pngmono"/>
  <p:tag name="RES" val="1200"/>
  <p:tag name="BLEND" val="0"/>
  <p:tag name="TRANSPARENT" val="0"/>
  <p:tag name="TBUG" val="0"/>
  <p:tag name="ALLOWFS" val="0"/>
  <p:tag name="ORIGWIDTH" val="264"/>
  <p:tag name="PICTUREFILESIZE" val="14212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{graphicx,amsfonts,amsmath,amsthm,amsbsy}&#10;&#10;\newcommand{\dif}{\mathrm{d}}&#10;\renewcommand{\vec}[1]{{\boldsymbol{#1}}}&#10;&#10;\newtheorem{thm}{Theorem}&#10;\newtheorem{prop}{Proposition}&#10;\newtheorem{cor}{Corollary}&#10;\newtheorem{lemma}{Lemma}&#10;\newtheorem{defn}{Definition}&#10;\newtheorem{conj}{Conjecture}&#10;&#10;\def \eg{{\em e.g.}}&#10;\def \ie{{\em i.e.}}&#10;&#10;\def \1{\mathbf 1}&#10;\def \E{\mathbb E}&#10;\def \R{\mathbb R}&#10;\def \naturals{{\mathbb N}}&#10;\def \holder{{H\&quot;{o}lder }}&#10;\def \tactive{\Omega_{\mbox{\scriptsize active}}}&#10;\def \tpassive{\Omega_{\mbox{\scriptsize passive}}}&#10;\def \PC{\mbox{PC}}&#10;\def \hTheta{{\widehat{\Theta}}}&#10;\def \MSE{{\mbox{MSE}}}&#10;\def \N{{\cal N}}&#10;\def \X{{\cal X}}&#10;\def \Y{{\cal Y}}&#10;&#10;\begin{document}&#10;&#10;%\pagecolor[rgb]{1,1,0.6}&#10;%\color[rgb]{0,0,0}&#10;&#10;%Given $\{X_i, Y_i\}^n_{i=1}$, c&#10;$\{(X^{(j)}, Y^{(j)})\}^n_{j=1} \stackrel{i.i.d.}{\sim} P_{XY}$&#10;\end{document}"/>
  <p:tag name="FILENAME" val="txp_fig"/>
  <p:tag name="FORMAT" val="png16m"/>
  <p:tag name="RES" val="300"/>
  <p:tag name="BLEND" val="0"/>
  <p:tag name="TRANSPARENT" val="0"/>
  <p:tag name="TBUG" val="0"/>
  <p:tag name="ALLOWFS" val="0"/>
  <p:tag name="ORIGWIDTH" val="259"/>
  <p:tag name="PICTUREFILESIZE" val="4595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{graphicx,amsfonts,amsmath,amsthm,amsbsy}&#10;&#10;\newcommand{\dif}{\mathrm{d}}&#10;\renewcommand{\vec}[1]{{\boldsymbol{#1}}}&#10;&#10;\newtheorem{thm}{Theorem}&#10;\newtheorem{prop}{Proposition}&#10;\newtheorem{cor}{Corollary}&#10;\newtheorem{lemma}{Lemma}&#10;\newtheorem{defn}{Definition}&#10;\newtheorem{conj}{Conjecture}&#10;&#10;\def \eg{{\em e.g.}}&#10;\def \ie{{\em i.e.}}&#10;&#10;\def \1{\mathbf 1}&#10;\def \E{\mathbb E}&#10;\def \R{\mathbb R}&#10;\def \naturals{{\mathbb N}}&#10;\def \holder{{H\&quot;{o}lder }}&#10;\def \tactive{\Omega_{\mbox{\scriptsize active}}}&#10;\def \tpassive{\Omega_{\mbox{\scriptsize passive}}}&#10;\def \PC{\mbox{PC}}&#10;\def \hTheta{{\widehat{\Theta}}}&#10;\def \MSE{{\mbox{MSE}}}&#10;\def \N{{\cal N}}&#10;\def \X{{\cal X}}&#10;\def \Y{{\cal Y}}&#10;&#10;\begin{document}&#10;&#10;%\pagecolor[rgb]{1,1,0.6}&#10;%\color[rgb]{0,0,0}&#10;&#10;%Given $\{X_i, Y_i\}^n_{i=1}$, c&#10;$X^{(j)} = (X^{(j)}_{1}, \dots, X^{(j)}_{d})$&#10;\end{document}"/>
  <p:tag name="FILENAME" val="txp_fig"/>
  <p:tag name="FORMAT" val="png16m"/>
  <p:tag name="RES" val="300"/>
  <p:tag name="BLEND" val="0"/>
  <p:tag name="TRANSPARENT" val="0"/>
  <p:tag name="TBUG" val="0"/>
  <p:tag name="ALLOWFS" val="0"/>
  <p:tag name="ORIGWIDTH" val="225"/>
  <p:tag name="PICTUREFILESIZE" val="3421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begin{document}&#10;\begin{eqnarray*}&#10;\widehat{\theta}_{MAP} &amp; = &amp; \arg\max_\theta \ \ P(\theta \mid D)\\&#10;&amp; = &amp; \arg\max_\theta \ \ P(D \mid \theta) P(\theta)&#10;\end{eqnarray*}&#10;\end{document}&#10;"/>
  <p:tag name="FILENAME" val="txp_fig"/>
  <p:tag name="FORMAT" val="pngmono"/>
  <p:tag name="RES" val="1200"/>
  <p:tag name="BLEND" val="0"/>
  <p:tag name="TRANSPARENT" val="0"/>
  <p:tag name="TBUG" val="0"/>
  <p:tag name="ALLOWFS" val="0"/>
  <p:tag name="ORIGWIDTH" val="329"/>
  <p:tag name="PICTUREFILESIZE" val="29872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begin{document}&#10;\begin{eqnarray*}&#10;\widehat{\theta}_{MAP} &amp; = &amp; \arg\max_\theta \ \ P(\theta \mid D)\\&#10;&amp; = &amp; \arg\max_\theta \ \ P(D \mid \theta) P(\theta)&#10;\end{eqnarray*}&#10;\end{document}&#10;"/>
  <p:tag name="FILENAME" val="txp_fig"/>
  <p:tag name="FORMAT" val="pngmono"/>
  <p:tag name="RES" val="1200"/>
  <p:tag name="BLEND" val="0"/>
  <p:tag name="TRANSPARENT" val="0"/>
  <p:tag name="TBUG" val="0"/>
  <p:tag name="ALLOWFS" val="0"/>
  <p:tag name="ORIGWIDTH" val="329"/>
  <p:tag name="PICTUREFILESIZE" val="29872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begin{document}&#10;\begin{eqnarray*}&#10;\widehat{\theta}_{MLE} = \arg\max_\theta P({D} | \theta)&#10;\end{eqnarray*}&#10;\end{document}&#10;"/>
  <p:tag name="FILENAME" val="txp_fig"/>
  <p:tag name="FORMAT" val="pngmono"/>
  <p:tag name="RES" val="1200"/>
  <p:tag name="BLEND" val="0"/>
  <p:tag name="TRANSPARENT" val="0"/>
  <p:tag name="TBUG" val="0"/>
  <p:tag name="ALLOWFS" val="0"/>
  <p:tag name="ORIGWIDTH" val="235"/>
  <p:tag name="PICTUREFILESIZE" val="14365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begin{document}&#10;\begin{eqnarray*}&#10;\widehat{\theta}_{MAP} = \arg\max_\theta P(\theta| D)&#10;\end{eqnarray*}&#10;\end{document}&#10;"/>
  <p:tag name="FILENAME" val="txp_fig"/>
  <p:tag name="FORMAT" val="pngmono"/>
  <p:tag name="RES" val="1200"/>
  <p:tag name="BLEND" val="0"/>
  <p:tag name="TRANSPARENT" val="0"/>
  <p:tag name="TBUG" val="0"/>
  <p:tag name="ALLOWFS" val="0"/>
  <p:tag name="ORIGWIDTH" val="235"/>
  <p:tag name="PICTUREFILESIZE" val="14453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begin{document}&#10;\begin{eqnarray*}&#10;= \arg\max_\theta P(D | \theta) P(\theta)&#10;\end{eqnarray*}&#10;\end{document}&#10;"/>
  <p:tag name="FILENAME" val="txp_fig"/>
  <p:tag name="FORMAT" val="pngmono"/>
  <p:tag name="RES" val="1200"/>
  <p:tag name="BLEND" val="0"/>
  <p:tag name="TRANSPARENT" val="0"/>
  <p:tag name="TBUG" val="0"/>
  <p:tag name="ALLOWFS" val="0"/>
  <p:tag name="ORIGWIDTH" val="219"/>
  <p:tag name="PICTUREFILESIZE" val="12720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begin{document}&#10;\begin{eqnarray*}&#10;\widehat{\theta}_{MAP} &amp; = &amp; \frac{\alpha_H + \beta_H-1}{\alpha_H+\beta_H+{\alpha_T}+ \beta_T -2}&#10;\end{eqnarray*}&#10;\end{document}&#10;"/>
  <p:tag name="FILENAME" val="txp_fig"/>
  <p:tag name="FORMAT" val="pngmono"/>
  <p:tag name="RES" val="1200"/>
  <p:tag name="BLEND" val="0"/>
  <p:tag name="TRANSPARENT" val="0"/>
  <p:tag name="TBUG" val="0"/>
  <p:tag name="ALLOWFS" val="0"/>
  <p:tag name="ORIGWIDTH" val="342"/>
  <p:tag name="PICTUREFILESIZE" val="18999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begin{document}&#10;\begin{eqnarray*}&#10;\widehat{\theta}_{MAP} &amp; = &amp; \arg\max_\theta \ \ P(\theta \mid D)\\&#10;&amp; = &amp; \arg\max_\theta \ \ P(D \mid \theta) P(\theta)&#10;\end{eqnarray*}&#10;\end{document}&#10;"/>
  <p:tag name="FILENAME" val="txp_fig"/>
  <p:tag name="FORMAT" val="pngmono"/>
  <p:tag name="RES" val="1200"/>
  <p:tag name="BLEND" val="0"/>
  <p:tag name="TRANSPARENT" val="0"/>
  <p:tag name="TBUG" val="0"/>
  <p:tag name="ALLOWFS" val="0"/>
  <p:tag name="ORIGWIDTH" val="329"/>
  <p:tag name="PICTUREFILESIZE" val="29872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{graphicx,amsfonts,amsmath,amsthm,amsbsy}&#10;&#10;\newcommand{\dif}{\mathrm{d}}&#10;\renewcommand{\vec}[1]{{\boldsymbol{#1}}}&#10;&#10;\newtheorem{thm}{Theorem}&#10;\newtheorem{prop}{Proposition}&#10;\newtheorem{cor}{Corollary}&#10;\newtheorem{lemma}{Lemma}&#10;\newtheorem{defn}{Definition}&#10;\newtheorem{conj}{Conjecture}&#10;&#10;\def \eg{{\em e.g.}}&#10;\def \ie{{\em i.e.}}&#10;&#10;\def \1{\mathbf 1}&#10;\def \E{\mathbb E}&#10;\def \R{\mathbb R}&#10;\def \naturals{{\mathbb N}}&#10;\def \holder{{H\&quot;{o}lder }}&#10;\def \tactive{\Omega_{\mbox{\scriptsize active}}}&#10;\def \tpassive{\Omega_{\mbox{\scriptsize passive}}}&#10;\def \PC{\mbox{PC}}&#10;\def \hTheta{{\widehat{\Theta}}}&#10;\def \MSE{{\mbox{MSE}}}&#10;\def \N{{\cal N}}&#10;\def \X{{\cal X}}&#10;\def \Y{{\cal Y}}&#10;&#10;\begin{document}&#10;&#10;%\pagecolor[rgb]{1,1,0.6}&#10;%\color[rgb]{0,0,0}&#10;&#10;%Given $\{X_i, Y_i\}^n_{i=1}$, c&#10;Given $X \in \X$, learn $f(X)$.&#10;\end{document}"/>
  <p:tag name="FILENAME" val="txp_fig"/>
  <p:tag name="FORMAT" val="png16m"/>
  <p:tag name="RES" val="300"/>
  <p:tag name="BLEND" val="0"/>
  <p:tag name="TRANSPARENT" val="0"/>
  <p:tag name="TBUG" val="0"/>
  <p:tag name="ALLOWFS" val="0"/>
  <p:tag name="ORIGWIDTH" val="252"/>
  <p:tag name="PICTUREFILESIZE" val="3264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begin{document}&#10;\[&#10;P(\theta|D)  \sim Beta(\beta_H+\alpha_H,\beta_T+\alpha_T)&#10;\]&#10;\end{document}&#10;"/>
  <p:tag name="FILENAME" val="txp_fig"/>
  <p:tag name="FORMAT" val="pngmono"/>
  <p:tag name="RES" val="1200"/>
  <p:tag name="BLEND" val="0"/>
  <p:tag name="TRANSPARENT" val="0"/>
  <p:tag name="TBUG" val="0"/>
  <p:tag name="ALLOWFS" val="0"/>
  <p:tag name="ORIGWIDTH" val="337"/>
  <p:tag name="PICTUREFILESIZE" val="17335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slides}\pagestyle{empty}&#10;\begin{document}&#10;\[&#10;P(\theta)  = \frac{\theta^{\beta_H-1}(1-\theta)^{\beta_T-1}}{B(\beta_H,\beta_T)} &#10;\sim Beta(\beta_H,\beta_T)&#10;\]&#10;\end{document}&#10;"/>
  <p:tag name="EXTERNALNAME" val="txp_fig"/>
  <p:tag name="BLEND" val="False"/>
  <p:tag name="TRANSPARENT" val="False"/>
  <p:tag name="KEEPFILES" val="False"/>
  <p:tag name="DEBUGPAUSE" val="False"/>
  <p:tag name="RESOLUTION" val="1200"/>
  <p:tag name="TIMEOUT" val="(none)"/>
  <p:tag name="BOXWIDTH" val="583"/>
  <p:tag name="BOXHEIGHT" val="353"/>
  <p:tag name="BOXFONT" val="10"/>
  <p:tag name="BOXWRAP" val="False"/>
  <p:tag name="WORKAROUNDTRANSPARENCYBUG" val="False"/>
  <p:tag name="ALLOWFONTSUBSTITUTION" val="False"/>
  <p:tag name="BITMAPFORMAT" val="pngmono"/>
  <p:tag name="ORIGWIDTH" val="404"/>
  <p:tag name="PICTUREFILESIZE" val="29411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begin{document}&#10;\begin{eqnarray*}&#10;P(\theta)&#10;\end{eqnarray*}&#10;\end{document}&#10;"/>
  <p:tag name="FILENAME" val="txp_fig"/>
  <p:tag name="FORMAT" val="pngmono"/>
  <p:tag name="RES" val="1200"/>
  <p:tag name="BLEND" val="0"/>
  <p:tag name="TRANSPARENT" val="0"/>
  <p:tag name="TBUG" val="0"/>
  <p:tag name="ALLOWFS" val="0"/>
  <p:tag name="ORIGWIDTH" val="43"/>
  <p:tag name="PICTUREFILESIZE" val="2853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begin{document}&#10;\begin{eqnarray*}&#10;\widehat{\mu}_{MLE} &amp; = &amp; \frac{1}{n}{\sum_{i=1}^n x_i}\\[5mm]&#10;\widehat{\sigma}^2_{MLE} &amp; = &amp; \frac{1}{n}{\sum_{i=1}^n (x_i - \widehat{\mu})^2}&#10;\end{eqnarray*}&#10;\end{document}&#10;"/>
  <p:tag name="FILENAME" val="txp_fig"/>
  <p:tag name="FORMAT" val="pngmono"/>
  <p:tag name="RES" val="1200"/>
  <p:tag name="BLEND" val="0"/>
  <p:tag name="TRANSPARENT" val="0"/>
  <p:tag name="TBUG" val="0"/>
  <p:tag name="ALLOWFS" val="0"/>
  <p:tag name="ORIGWIDTH" val="242"/>
  <p:tag name="PICTUREFILESIZE" val="28648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begin{document}&#10;\begin{eqnarray*}&#10;\widehat{\sigma}^2_{unbiased} &amp; = &amp; \frac{1}{n-1}{\sum_{i=1}^n (x_i - \widehat{\mu})^2}&#10;\end{eqnarray*}&#10;\end{document}&#10;"/>
  <p:tag name="FILENAME" val="txp_fig"/>
  <p:tag name="FORMAT" val="pngmono"/>
  <p:tag name="RES" val="1200"/>
  <p:tag name="BLEND" val="0"/>
  <p:tag name="TRANSPARENT" val="0"/>
  <p:tag name="TBUG" val="0"/>
  <p:tag name="ALLOWFS" val="0"/>
  <p:tag name="ORIGWIDTH" val="304"/>
  <p:tag name="PICTUREFILESIZE" val="19249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begin{document}&#10;\begin{eqnarray*}&#10;\widehat P(y) = \frac{\{\#j:Y^{(j)} = y\}}{n}&#10;%\frac{\sum^n_{i=1}1_{Y = y}}{n}&#10;\end{eqnarray*}&#10;\end{document}&#10;"/>
  <p:tag name="FILENAME" val="txp_fig"/>
  <p:tag name="FORMAT" val="pngmono"/>
  <p:tag name="RES" val="1200"/>
  <p:tag name="BLEND" val="0"/>
  <p:tag name="TRANSPARENT" val="0"/>
  <p:tag name="TBUG" val="0"/>
  <p:tag name="ALLOWFS" val="0"/>
  <p:tag name="ORIGWIDTH" val="232"/>
  <p:tag name="PICTUREFILESIZE" val="13667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{graphicx,amsfonts,amsmath,amsthm,amsbsy}&#10;&#10;\newcommand{\dif}{\mathrm{d}}&#10;\renewcommand{\vec}[1]{{\boldsymbol{#1}}}&#10;&#10;\newtheorem{thm}{Theorem}&#10;\newtheorem{prop}{Proposition}&#10;\newtheorem{cor}{Corollary}&#10;\newtheorem{lemma}{Lemma}&#10;\newtheorem{defn}{Definition}&#10;\newtheorem{conj}{Conjecture}&#10;&#10;\def \eg{{\em e.g.}}&#10;\def \ie{{\em i.e.}}&#10;&#10;\def \1{\mathbf 1}&#10;\def \E{\mathbb E}&#10;\def \R{\mathbb R}&#10;\def \naturals{{\mathbb N}}&#10;\def \holder{{H\&quot;{o}lder }}&#10;\def \tactive{\Omega_{\mbox{\scriptsize active}}}&#10;\def \tpassive{\Omega_{\mbox{\scriptsize passive}}}&#10;\def \PC{\mbox{PC}}&#10;\def \hTheta{{\widehat{\Theta}}}&#10;\def \MSE{{\mbox{MSE}}}&#10;\def \N{{\cal N}}&#10;\def \X{{\cal X}}&#10;\def \Y{{\cal Y}}&#10;&#10;\begin{document}&#10;&#10;%\pagecolor[rgb]{1,1,0.6}&#10;%\color[rgb]{0,0,0}&#10;&#10;%Given $\{X_i, Y_i\}^n_{i=1}$, c&#10;$\{(X^{(j)}, Y^{(j)})\}^n_{j=1} \stackrel{i.i.d.}{\sim} P_{XY}$&#10;\end{document}"/>
  <p:tag name="FILENAME" val="txp_fig"/>
  <p:tag name="FORMAT" val="png16m"/>
  <p:tag name="RES" val="300"/>
  <p:tag name="BLEND" val="0"/>
  <p:tag name="TRANSPARENT" val="0"/>
  <p:tag name="TBUG" val="0"/>
  <p:tag name="ALLOWFS" val="0"/>
  <p:tag name="ORIGWIDTH" val="259"/>
  <p:tag name="PICTUREFILESIZE" val="4595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{graphicx,amsfonts,amsmath,amsthm,amsbsy}&#10;&#10;\newcommand{\dif}{\mathrm{d}}&#10;\renewcommand{\vec}[1]{{\boldsymbol{#1}}}&#10;&#10;\newtheorem{thm}{Theorem}&#10;\newtheorem{prop}{Proposition}&#10;\newtheorem{cor}{Corollary}&#10;\newtheorem{lemma}{Lemma}&#10;\newtheorem{defn}{Definition}&#10;\newtheorem{conj}{Conjecture}&#10;&#10;\def \eg{{\em e.g.}}&#10;\def \ie{{\em i.e.}}&#10;&#10;\def \1{\mathbf 1}&#10;\def \E{\mathbb E}&#10;\def \R{\mathbb R}&#10;\def \naturals{{\mathbb N}}&#10;\def \holder{{H\&quot;{o}lder }}&#10;\def \tactive{\Omega_{\mbox{\scriptsize active}}}&#10;\def \tpassive{\Omega_{\mbox{\scriptsize passive}}}&#10;\def \PC{\mbox{PC}}&#10;\def \hTheta{{\widehat{\Theta}}}&#10;\def \MSE{{\mbox{MSE}}}&#10;\def \N{{\cal N}}&#10;\def \X{{\cal X}}&#10;\def \Y{{\cal Y}}&#10;&#10;\begin{document}&#10;&#10;%\pagecolor[rgb]{1,1,0.6}&#10;%\color[rgb]{0,0,0}&#10;&#10;%Given $\{X_i, Y_i\}^n_{i=1}$, c&#10;$X^{(j)} = (X^{(j)}_{1}, \dots, X^{(j)}_{d})$&#10;\end{document}"/>
  <p:tag name="FILENAME" val="txp_fig"/>
  <p:tag name="FORMAT" val="png16m"/>
  <p:tag name="RES" val="300"/>
  <p:tag name="BLEND" val="0"/>
  <p:tag name="TRANSPARENT" val="0"/>
  <p:tag name="TBUG" val="0"/>
  <p:tag name="ALLOWFS" val="0"/>
  <p:tag name="ORIGWIDTH" val="225"/>
  <p:tag name="PICTUREFILESIZE" val="3421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{graphicx,amsfonts,amsmath,amsthm,amsbsy}&#10;&#10;\newcommand{\dif}{\mathrm{d}}&#10;\renewcommand{\vec}[1]{{\boldsymbol{#1}}}&#10;&#10;\newtheorem{thm}{Theorem}&#10;\newtheorem{prop}{Proposition}&#10;\newtheorem{cor}{Corollary}&#10;\newtheorem{lemma}{Lemma}&#10;\newtheorem{defn}{Definition}&#10;\newtheorem{conj}{Conjecture}&#10;&#10;\def \eg{{\em e.g.}}&#10;\def \ie{{\em i.e.}}&#10;&#10;\def \1{\mathbf 1}&#10;\def \E{\mathbb E}&#10;\def \R{\mathbb R}&#10;\def \naturals{{\mathbb N}}&#10;\def \holder{{H\&quot;{o}lder }}&#10;\def \tactive{\Omega_{\mbox{\scriptsize active}}}&#10;\def \tpassive{\Omega_{\mbox{\scriptsize passive}}}&#10;\def \PC{\mbox{PC}}&#10;\def \hTheta{{\widehat{\Theta}}}&#10;\def \MSE{{\mbox{MSE}}}&#10;\def \N{{\cal N}}&#10;\def \X{{\cal X}}&#10;\def \Y{{\cal Y}}&#10;&#10;\begin{document}&#10;&#10;%\pagecolor[rgb]{1,1,0.6}&#10;%\color[rgb]{0,0,0}&#10;&#10;%Given $\{X_i, Y_i\}^n_{i=1}$, c&#10;$X = (x_{1}, \dots, x_{d})$&#10;\end{document}"/>
  <p:tag name="FILENAME" val="txp_fig"/>
  <p:tag name="FORMAT" val="png16m"/>
  <p:tag name="RES" val="300"/>
  <p:tag name="BLEND" val="0"/>
  <p:tag name="TRANSPARENT" val="0"/>
  <p:tag name="TBUG" val="0"/>
  <p:tag name="ALLOWFS" val="0"/>
  <p:tag name="ORIGWIDTH" val="158"/>
  <p:tag name="PICTUREFILESIZE" val="1971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begin{document}&#10;\begin{eqnarray*}&#10;Y = \arg\max_y \widehat P(y) \prod^d_{i=1} \frac{\widehat P(x_i, y)}{\widehat P(y)}&#10;\end{eqnarray*}&#10;\end{document}&#10;"/>
  <p:tag name="FILENAME" val="txp_fig"/>
  <p:tag name="FORMAT" val="pngmono"/>
  <p:tag name="RES" val="1200"/>
  <p:tag name="BLEND" val="0"/>
  <p:tag name="TRANSPARENT" val="0"/>
  <p:tag name="TBUG" val="0"/>
  <p:tag name="ALLOWFS" val="0"/>
  <p:tag name="ORIGWIDTH" val="290"/>
  <p:tag name="PICTUREFILESIZE" val="23733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17525</TotalTime>
  <Words>5056</Words>
  <Application>Microsoft Macintosh PowerPoint</Application>
  <PresentationFormat>On-screen Show (4:3)</PresentationFormat>
  <Paragraphs>1563</Paragraphs>
  <Slides>153</Slides>
  <Notes>10</Notes>
  <HiddenSlides>4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153</vt:i4>
      </vt:variant>
    </vt:vector>
  </HeadingPairs>
  <TitlesOfParts>
    <vt:vector size="154" baseType="lpstr">
      <vt:lpstr>Office Theme</vt:lpstr>
      <vt:lpstr>Machine Learning - Intro</vt:lpstr>
      <vt:lpstr>Teaching team</vt:lpstr>
      <vt:lpstr>Logistics</vt:lpstr>
      <vt:lpstr>Communication channel</vt:lpstr>
      <vt:lpstr>Grading</vt:lpstr>
      <vt:lpstr>Homework</vt:lpstr>
      <vt:lpstr>Waitlist + Audits + Pass/Fail</vt:lpstr>
      <vt:lpstr>About the course</vt:lpstr>
      <vt:lpstr>About the course</vt:lpstr>
      <vt:lpstr>Pre-requisites</vt:lpstr>
      <vt:lpstr>Recitations</vt:lpstr>
      <vt:lpstr>What is Machine Learning?</vt:lpstr>
      <vt:lpstr>What is Machine Learning?</vt:lpstr>
      <vt:lpstr>PowerPoint Presentation</vt:lpstr>
      <vt:lpstr>Machine Learning in Action</vt:lpstr>
      <vt:lpstr>Machine Learning in Action</vt:lpstr>
      <vt:lpstr>Machine Learning in Action</vt:lpstr>
      <vt:lpstr>Machine Learning in Action</vt:lpstr>
      <vt:lpstr>Machine Learning in Action</vt:lpstr>
      <vt:lpstr>Machine Learning in Action</vt:lpstr>
      <vt:lpstr>ML is trending!</vt:lpstr>
      <vt:lpstr>Enjoy!</vt:lpstr>
      <vt:lpstr>What is Machine Learning?</vt:lpstr>
      <vt:lpstr>Human learning</vt:lpstr>
      <vt:lpstr>Tasks, Experience, Performance</vt:lpstr>
      <vt:lpstr>Tasks, Experience, Performance</vt:lpstr>
      <vt:lpstr>Machine Learning Tasks</vt:lpstr>
      <vt:lpstr>Supervised Learning</vt:lpstr>
      <vt:lpstr>Classification or Regression?</vt:lpstr>
      <vt:lpstr>Unsupervised Learning</vt:lpstr>
      <vt:lpstr>Unsupervised Learning</vt:lpstr>
      <vt:lpstr>Unsupervised Learning</vt:lpstr>
      <vt:lpstr>Unsupervised Learning</vt:lpstr>
      <vt:lpstr>Tasks, Experience, Performance</vt:lpstr>
      <vt:lpstr>Training Data vs. Test Data</vt:lpstr>
      <vt:lpstr>Training Data vs. Test Data</vt:lpstr>
      <vt:lpstr>Tasks, Experience, Performance</vt:lpstr>
      <vt:lpstr>Performance Measure</vt:lpstr>
      <vt:lpstr>Performance Measure</vt:lpstr>
      <vt:lpstr>Performance Measure</vt:lpstr>
      <vt:lpstr>End of Lecture 1</vt:lpstr>
      <vt:lpstr>Classification - Naïve Bayes</vt:lpstr>
      <vt:lpstr>Logistics</vt:lpstr>
      <vt:lpstr>Notion of “Features”</vt:lpstr>
      <vt:lpstr>Classification</vt:lpstr>
      <vt:lpstr>Binary Classification</vt:lpstr>
      <vt:lpstr>Binary Classification</vt:lpstr>
      <vt:lpstr>Optimal Classifier</vt:lpstr>
      <vt:lpstr>Optimal Classifier</vt:lpstr>
      <vt:lpstr>Bayes Optimal Classifier</vt:lpstr>
      <vt:lpstr>Bayes Optimal Classifier</vt:lpstr>
      <vt:lpstr>Bayes Optimal Classifier</vt:lpstr>
      <vt:lpstr>Bernoulli distribution</vt:lpstr>
      <vt:lpstr>Bayes Optimal Classifier</vt:lpstr>
      <vt:lpstr>1-dim Gaussian distribution</vt:lpstr>
      <vt:lpstr>d-dim Gaussian distribution</vt:lpstr>
      <vt:lpstr>Gaussian Bayes classifier</vt:lpstr>
      <vt:lpstr>Handwritten digit recognition</vt:lpstr>
      <vt:lpstr>Handwritten digit recognition</vt:lpstr>
      <vt:lpstr>Gaussian Bayes classifier</vt:lpstr>
      <vt:lpstr>How many parameters do we need to learn?</vt:lpstr>
      <vt:lpstr>What about discrete features?</vt:lpstr>
      <vt:lpstr>How many parameters do we need to learn?</vt:lpstr>
      <vt:lpstr>What’s wrong with too many parameters?</vt:lpstr>
      <vt:lpstr>Naïve Bayes Classifier</vt:lpstr>
      <vt:lpstr>Conditional Independence</vt:lpstr>
      <vt:lpstr>Conditional vs. Marginal Independence</vt:lpstr>
      <vt:lpstr>Naïve Bayes Classifier</vt:lpstr>
      <vt:lpstr>Handwritten digit recognition (continuous features)</vt:lpstr>
      <vt:lpstr>Handwritten digit recognition (discrete features)</vt:lpstr>
      <vt:lpstr>Naïve Bayes Classifier</vt:lpstr>
      <vt:lpstr>How to learn parameters from data? MLE, MAP</vt:lpstr>
      <vt:lpstr>Learning parameters in distributions</vt:lpstr>
      <vt:lpstr>Bernoulli distribution</vt:lpstr>
      <vt:lpstr>Maximum Likelihood Estimation (MLE)</vt:lpstr>
      <vt:lpstr>Multinomial distribution</vt:lpstr>
      <vt:lpstr>Maximum Likelihood Estimation (MLE)</vt:lpstr>
      <vt:lpstr>Back to Naïve Bayes</vt:lpstr>
      <vt:lpstr>Naïve Bayes with discrete features</vt:lpstr>
      <vt:lpstr>Naïve Bayes Algo – Discrete features</vt:lpstr>
      <vt:lpstr>Issues with Naïve Bayes</vt:lpstr>
      <vt:lpstr>Insufficient data for MLE</vt:lpstr>
      <vt:lpstr>Naïve Bayes Algo – Discrete features</vt:lpstr>
      <vt:lpstr>Max A Posteriori (MAP) estimation</vt:lpstr>
      <vt:lpstr>MLE vs. MAP</vt:lpstr>
      <vt:lpstr>MAP estimation for Bernoulli r.v.</vt:lpstr>
      <vt:lpstr>Naïve Bayes with continuous features</vt:lpstr>
      <vt:lpstr>Gaussian distribution</vt:lpstr>
      <vt:lpstr>Maximum Likelihood Estimation (MLE)</vt:lpstr>
      <vt:lpstr>MLE for Gaussian mean and variance</vt:lpstr>
      <vt:lpstr>Naïve Bayes with continuous features</vt:lpstr>
      <vt:lpstr>Naïve Bayes Algo – continuous features</vt:lpstr>
      <vt:lpstr>PowerPoint Presentation</vt:lpstr>
      <vt:lpstr>MAP estimation for Gaussian r.v.</vt:lpstr>
      <vt:lpstr>Applications of Naïve Bayes</vt:lpstr>
      <vt:lpstr>GNB for classifying word category</vt:lpstr>
      <vt:lpstr>Gaussian Naïve Bayes: Learned voxel,word</vt:lpstr>
      <vt:lpstr>Learned Naïve Bayes Models –  Means for P(BrainActivity | WordCategory)</vt:lpstr>
      <vt:lpstr>What you should know…</vt:lpstr>
      <vt:lpstr>PowerPoint Presentation</vt:lpstr>
      <vt:lpstr>What about prior knowledge?</vt:lpstr>
      <vt:lpstr>MAP, Case study discrete text, Case study cont fMRI</vt:lpstr>
      <vt:lpstr>What about prior knowledge?</vt:lpstr>
      <vt:lpstr>Conjugate Prior</vt:lpstr>
      <vt:lpstr>Beta distribution</vt:lpstr>
      <vt:lpstr>Beta conjugate prior</vt:lpstr>
      <vt:lpstr>Maximum A Posteriori Estimation</vt:lpstr>
      <vt:lpstr>MLE vs. MAP</vt:lpstr>
      <vt:lpstr>Bayesians vs. Frequentists</vt:lpstr>
      <vt:lpstr>Food for thought</vt:lpstr>
      <vt:lpstr>PowerPoint Presentation</vt:lpstr>
      <vt:lpstr>MLE-MAP, Case study</vt:lpstr>
      <vt:lpstr>PowerPoint Presentation</vt:lpstr>
      <vt:lpstr>Decision Boundary</vt:lpstr>
      <vt:lpstr>Example Decision Boundaries</vt:lpstr>
      <vt:lpstr>Example Decision Boundaries</vt:lpstr>
      <vt:lpstr>Next class</vt:lpstr>
      <vt:lpstr>Multi-class example?</vt:lpstr>
      <vt:lpstr>Handwritten digit recognition</vt:lpstr>
      <vt:lpstr>Generative Classifiers</vt:lpstr>
      <vt:lpstr>Hand-written character recognition</vt:lpstr>
      <vt:lpstr>Gaussian Bayes</vt:lpstr>
      <vt:lpstr>Bayes Optimal Classifier</vt:lpstr>
      <vt:lpstr>Performance Measure</vt:lpstr>
      <vt:lpstr>Performance Measure</vt:lpstr>
      <vt:lpstr>Classification</vt:lpstr>
      <vt:lpstr>MLE, MAP and Naïve Bayes</vt:lpstr>
      <vt:lpstr>Optimal Classification</vt:lpstr>
      <vt:lpstr>Optimal Classifier</vt:lpstr>
      <vt:lpstr>Classification</vt:lpstr>
      <vt:lpstr>Machine Learning Algorithm</vt:lpstr>
      <vt:lpstr>Learning parameters in distributions</vt:lpstr>
      <vt:lpstr>Bernoulli distribution</vt:lpstr>
      <vt:lpstr>Maximum Likelihood Estimation</vt:lpstr>
      <vt:lpstr>What about continuous variables?</vt:lpstr>
      <vt:lpstr>Gaussian distribution</vt:lpstr>
      <vt:lpstr>Maximum Likelihood Estimator</vt:lpstr>
      <vt:lpstr>MLE for Gaussian mean and variance</vt:lpstr>
      <vt:lpstr>What about prior knowledge?</vt:lpstr>
      <vt:lpstr>Prior distribution</vt:lpstr>
      <vt:lpstr>Conjugate Prior</vt:lpstr>
      <vt:lpstr>Beta distribution</vt:lpstr>
      <vt:lpstr>Beta conjugate prior</vt:lpstr>
      <vt:lpstr>Maximum A Posteriori Estimation</vt:lpstr>
      <vt:lpstr>MLE vs. MAP</vt:lpstr>
      <vt:lpstr>Bayesians vs. Frequentists</vt:lpstr>
      <vt:lpstr>Food for thought</vt:lpstr>
      <vt:lpstr>PowerPoint Presentation</vt:lpstr>
      <vt:lpstr>Online Q&amp;A/HW probs/Recitation </vt:lpstr>
      <vt:lpstr>Recitation</vt:lpstr>
      <vt:lpstr>Optimal Classification</vt:lpstr>
      <vt:lpstr>Derivation</vt:lpstr>
      <vt:lpstr>Derivation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Multi-resolution methods for</dc:title>
  <dc:creator>Aarti Singh</dc:creator>
  <cp:lastModifiedBy>Aarti Singh</cp:lastModifiedBy>
  <cp:revision>1803</cp:revision>
  <cp:lastPrinted>2012-09-10T14:10:53Z</cp:lastPrinted>
  <dcterms:created xsi:type="dcterms:W3CDTF">2009-10-22T01:36:55Z</dcterms:created>
  <dcterms:modified xsi:type="dcterms:W3CDTF">2016-01-14T16:02:33Z</dcterms:modified>
</cp:coreProperties>
</file>