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</p:sldMasterIdLst>
  <p:notesMasterIdLst>
    <p:notesMasterId r:id="rId73"/>
  </p:notesMasterIdLst>
  <p:handoutMasterIdLst>
    <p:handoutMasterId r:id="rId74"/>
  </p:handoutMasterIdLst>
  <p:sldIdLst>
    <p:sldId id="256" r:id="rId3"/>
    <p:sldId id="258" r:id="rId4"/>
    <p:sldId id="262" r:id="rId5"/>
    <p:sldId id="263" r:id="rId6"/>
    <p:sldId id="312" r:id="rId7"/>
    <p:sldId id="266" r:id="rId8"/>
    <p:sldId id="265" r:id="rId9"/>
    <p:sldId id="261" r:id="rId10"/>
    <p:sldId id="328" r:id="rId11"/>
    <p:sldId id="327" r:id="rId12"/>
    <p:sldId id="260" r:id="rId13"/>
    <p:sldId id="330" r:id="rId14"/>
    <p:sldId id="275" r:id="rId15"/>
    <p:sldId id="267" r:id="rId16"/>
    <p:sldId id="264" r:id="rId17"/>
    <p:sldId id="269" r:id="rId18"/>
    <p:sldId id="331" r:id="rId19"/>
    <p:sldId id="276" r:id="rId20"/>
    <p:sldId id="277" r:id="rId21"/>
    <p:sldId id="280" r:id="rId22"/>
    <p:sldId id="286" r:id="rId23"/>
    <p:sldId id="287" r:id="rId24"/>
    <p:sldId id="289" r:id="rId25"/>
    <p:sldId id="288" r:id="rId26"/>
    <p:sldId id="290" r:id="rId27"/>
    <p:sldId id="291" r:id="rId28"/>
    <p:sldId id="278" r:id="rId29"/>
    <p:sldId id="279" r:id="rId30"/>
    <p:sldId id="293" r:id="rId31"/>
    <p:sldId id="295" r:id="rId32"/>
    <p:sldId id="294" r:id="rId33"/>
    <p:sldId id="296" r:id="rId34"/>
    <p:sldId id="297" r:id="rId35"/>
    <p:sldId id="332" r:id="rId36"/>
    <p:sldId id="257" r:id="rId37"/>
    <p:sldId id="311" r:id="rId38"/>
    <p:sldId id="322" r:id="rId39"/>
    <p:sldId id="259" r:id="rId40"/>
    <p:sldId id="323" r:id="rId41"/>
    <p:sldId id="273" r:id="rId42"/>
    <p:sldId id="326" r:id="rId43"/>
    <p:sldId id="274" r:id="rId44"/>
    <p:sldId id="272" r:id="rId45"/>
    <p:sldId id="325" r:id="rId46"/>
    <p:sldId id="268" r:id="rId47"/>
    <p:sldId id="308" r:id="rId48"/>
    <p:sldId id="307" r:id="rId49"/>
    <p:sldId id="309" r:id="rId50"/>
    <p:sldId id="321" r:id="rId51"/>
    <p:sldId id="310" r:id="rId52"/>
    <p:sldId id="270" r:id="rId53"/>
    <p:sldId id="324" r:id="rId54"/>
    <p:sldId id="337" r:id="rId55"/>
    <p:sldId id="302" r:id="rId56"/>
    <p:sldId id="303" r:id="rId57"/>
    <p:sldId id="304" r:id="rId58"/>
    <p:sldId id="305" r:id="rId59"/>
    <p:sldId id="314" r:id="rId60"/>
    <p:sldId id="313" r:id="rId61"/>
    <p:sldId id="315" r:id="rId62"/>
    <p:sldId id="282" r:id="rId63"/>
    <p:sldId id="284" r:id="rId64"/>
    <p:sldId id="316" r:id="rId65"/>
    <p:sldId id="285" r:id="rId66"/>
    <p:sldId id="319" r:id="rId67"/>
    <p:sldId id="317" r:id="rId68"/>
    <p:sldId id="333" r:id="rId69"/>
    <p:sldId id="334" r:id="rId70"/>
    <p:sldId id="336" r:id="rId71"/>
    <p:sldId id="335" r:id="rId72"/>
  </p:sldIdLst>
  <p:sldSz cx="9144000" cy="6858000" type="screen4x3"/>
  <p:notesSz cx="7315200" cy="9601200"/>
  <p:custDataLst>
    <p:tags r:id="rId7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739"/>
    <a:srgbClr val="0000FF"/>
    <a:srgbClr val="008A3E"/>
    <a:srgbClr val="3333FF"/>
    <a:srgbClr val="FF99FF"/>
    <a:srgbClr val="00B050"/>
    <a:srgbClr val="487230"/>
    <a:srgbClr val="006C31"/>
    <a:srgbClr val="005828"/>
    <a:srgbClr val="29411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83" autoAdjust="0"/>
  </p:normalViewPr>
  <p:slideViewPr>
    <p:cSldViewPr>
      <p:cViewPr varScale="1">
        <p:scale>
          <a:sx n="83" d="100"/>
          <a:sy n="83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D0A1740-499E-4D92-9675-D3216C5C8AEC}" type="datetimeFigureOut">
              <a:rPr lang="en-US" smtClean="0"/>
              <a:pPr/>
              <a:t>9/19/2010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9853F8F-108C-4D6C-A9D4-C48791405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C3527D6-9AA9-45C0-B2A6-5633BBFC16FF}" type="datetimeFigureOut">
              <a:rPr lang="en-US" smtClean="0"/>
              <a:pPr/>
              <a:t>9/19/2010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1EB20E6-1778-4BC5-9ACA-D18679C1B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Feature</a:t>
            </a:r>
            <a:r>
              <a:rPr lang="en-US" baseline="0" dirty="0" smtClean="0"/>
              <a:t> = conditions at time t (satellite and radar images, pressure measurement)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Feature = color</a:t>
            </a:r>
            <a:r>
              <a:rPr lang="en-US" baseline="0" dirty="0" smtClean="0"/>
              <a:t> (skin), eyebrows	Label = Face/No face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Feature = location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 detection</a:t>
            </a:r>
            <a:r>
              <a:rPr lang="en-US" smtClean="0"/>
              <a:t>, classification, content-based image retrieval,</a:t>
            </a:r>
            <a:r>
              <a:rPr lang="en-US" baseline="0" smtClean="0"/>
              <a:t> </a:t>
            </a:r>
            <a:r>
              <a:rPr lang="en-US" smtClean="0"/>
              <a:t>3D </a:t>
            </a:r>
            <a:r>
              <a:rPr lang="en-US" dirty="0" smtClean="0"/>
              <a:t>reconstruction,</a:t>
            </a:r>
            <a:r>
              <a:rPr lang="en-US" baseline="0" dirty="0" smtClean="0"/>
              <a:t> </a:t>
            </a:r>
            <a:r>
              <a:rPr lang="en-US" baseline="0" smtClean="0"/>
              <a:t>tracking other cars, </a:t>
            </a:r>
            <a:r>
              <a:rPr lang="en-US" baseline="0" dirty="0" smtClean="0"/>
              <a:t>planning control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F7BB0C9-D68A-4CD7-96B4-042C6ACFEDBB}" type="slidenum">
              <a:rPr lang="en-US"/>
              <a:pPr/>
              <a:t>50</a:t>
            </a:fld>
            <a:endParaRPr lang="en-US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8006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8" y="4559662"/>
            <a:ext cx="5852459" cy="432023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16735" rIns="0" bIns="0"/>
          <a:lstStyle/>
          <a:p>
            <a:pPr>
              <a:lnSpc>
                <a:spcPct val="93000"/>
              </a:lnSpc>
              <a:spcBef>
                <a:spcPct val="0"/>
              </a:spcBef>
              <a:tabLst>
                <a:tab pos="686764" algn="l"/>
                <a:tab pos="1373528" algn="l"/>
                <a:tab pos="2060292" algn="l"/>
                <a:tab pos="2747056" algn="l"/>
                <a:tab pos="3433820" algn="l"/>
                <a:tab pos="4120584" algn="l"/>
                <a:tab pos="4807348" algn="l"/>
                <a:tab pos="5494111" algn="l"/>
              </a:tabLst>
            </a:pPr>
            <a:r>
              <a:rPr lang="en-US" sz="1900" dirty="0">
                <a:latin typeface="Arial" pitchFamily="34" charset="0"/>
                <a:ea typeface="DejaVu Sans" charset="0"/>
                <a:cs typeface="DejaVu Sans" charset="0"/>
              </a:rPr>
              <a:t>- include project </a:t>
            </a:r>
            <a:r>
              <a:rPr lang="en-US" sz="1900" dirty="0" err="1">
                <a:latin typeface="Arial" pitchFamily="34" charset="0"/>
                <a:ea typeface="DejaVu Sans" charset="0"/>
                <a:cs typeface="DejaVu Sans" charset="0"/>
              </a:rPr>
              <a:t>url</a:t>
            </a:r>
            <a:endParaRPr lang="en-US" sz="1900" dirty="0">
              <a:latin typeface="Arial" pitchFamily="34" charset="0"/>
              <a:ea typeface="DejaVu Sans" charset="0"/>
              <a:cs typeface="DejaVu Sans" charset="0"/>
            </a:endParaRPr>
          </a:p>
          <a:p>
            <a:pPr>
              <a:lnSpc>
                <a:spcPct val="93000"/>
              </a:lnSpc>
              <a:spcBef>
                <a:spcPct val="0"/>
              </a:spcBef>
              <a:tabLst>
                <a:tab pos="686764" algn="l"/>
                <a:tab pos="1373528" algn="l"/>
                <a:tab pos="2060292" algn="l"/>
                <a:tab pos="2747056" algn="l"/>
                <a:tab pos="3433820" algn="l"/>
                <a:tab pos="4120584" algn="l"/>
                <a:tab pos="4807348" algn="l"/>
                <a:tab pos="5494111" algn="l"/>
              </a:tabLst>
            </a:pPr>
            <a:r>
              <a:rPr lang="en-US" sz="1900" dirty="0">
                <a:latin typeface="Arial" pitchFamily="34" charset="0"/>
                <a:ea typeface="DejaVu Sans" charset="0"/>
                <a:cs typeface="DejaVu Sans" charset="0"/>
              </a:rPr>
              <a:t>-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1EB4-032B-4370-87DB-BCF3BDBCE417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977D-1312-4C35-AE10-D737A1EC8D92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71C3-8983-492B-9FD4-02DE13C83330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7EEA-D4D7-4F09-A006-A9D69AFE265C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E39DB-65A7-4732-A09C-21D69EF147A9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1CB7-08C8-4B6F-8AB0-6D331F029364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16A8-35B7-4499-9DDC-803A77ECFC5C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B235A-848E-49EC-A29A-DD3E8AE42457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CCF02-0AB8-40A5-A7A6-5FE58FD5CF2C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9EA6-5750-4218-AFCE-CAD2A293789B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286E-D27A-4326-AFFC-D4EB7A11A92F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BA735-A1B3-4D4F-9421-DD10E19D94F6}" type="datetime1">
              <a:rPr lang="en-US" smtClean="0"/>
              <a:pPr/>
              <a:t>9/19/2010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5104E12-1C5D-4A0C-AB8D-30EEF4FCB38D}" type="datetimeFigureOut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9/19/2010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E2BE7AA-80CF-45E8-A0C5-D749DF1AEF97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2D2\CMU_courses\701_Fall10\Lecture1_Intro\airshow080620_web640.mp4" TargetMode="External"/><Relationship Id="rId1" Type="http://schemas.openxmlformats.org/officeDocument/2006/relationships/video" Target="file:///C:\Users\R2D2\CMU_courses\701_Fall10\Lecture1_Intro\invertedFlight.wm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R2D2\CMU_courses\701_Fall10\Lecture1_Intro\STAIR%20-%20Stapler%20delivery%20(partially%206x%20speed).wmv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url?sa=t&amp;source=web&amp;cd=5&amp;ved=0CCwQtwIwBA&amp;url=http://video.google.com/videoplay?docid=-1123221217782777472&amp;rct=j&amp;q=bad%20speech%20recognition&amp;ei=nvyGTN3kOMOAlAezu_HHDg&amp;usg=AFQjCNHDTf0w6VudgJfbP3xAvDTFhbzWCQ&amp;cad=rja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7.xml"/><Relationship Id="rId7" Type="http://schemas.openxmlformats.org/officeDocument/2006/relationships/image" Target="../media/image2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2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2.jpeg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cmu.edu/~aarti/Class/10701/index.html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mailman.srv.cs.cmu.edu/mailman/listinfo/10701-announce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jpe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tags" Target="../tags/tag18.xml"/><Relationship Id="rId7" Type="http://schemas.openxmlformats.org/officeDocument/2006/relationships/image" Target="../media/image6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66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5.jpeg"/><Relationship Id="rId5" Type="http://schemas.openxmlformats.org/officeDocument/2006/relationships/image" Target="../media/image65.png"/><Relationship Id="rId4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67.png"/><Relationship Id="rId5" Type="http://schemas.openxmlformats.org/officeDocument/2006/relationships/image" Target="../media/image65.png"/><Relationship Id="rId4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tags" Target="../tags/tag27.xml"/><Relationship Id="rId7" Type="http://schemas.openxmlformats.org/officeDocument/2006/relationships/image" Target="../media/image6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6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Relationship Id="rId9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73.png"/><Relationship Id="rId18" Type="http://schemas.openxmlformats.org/officeDocument/2006/relationships/image" Target="../media/image75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65.png"/><Relationship Id="rId17" Type="http://schemas.openxmlformats.org/officeDocument/2006/relationships/image" Target="../media/image74.png"/><Relationship Id="rId2" Type="http://schemas.openxmlformats.org/officeDocument/2006/relationships/tags" Target="../tags/tag30.xml"/><Relationship Id="rId16" Type="http://schemas.openxmlformats.org/officeDocument/2006/relationships/image" Target="../media/image11.pn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72.png"/><Relationship Id="rId5" Type="http://schemas.openxmlformats.org/officeDocument/2006/relationships/tags" Target="../tags/tag33.xml"/><Relationship Id="rId15" Type="http://schemas.openxmlformats.org/officeDocument/2006/relationships/image" Target="../media/image10.png"/><Relationship Id="rId10" Type="http://schemas.openxmlformats.org/officeDocument/2006/relationships/image" Target="../media/image71.png"/><Relationship Id="rId4" Type="http://schemas.openxmlformats.org/officeDocument/2006/relationships/tags" Target="../tags/tag32.xml"/><Relationship Id="rId9" Type="http://schemas.openxmlformats.org/officeDocument/2006/relationships/image" Target="../media/image70.png"/><Relationship Id="rId14" Type="http://schemas.openxmlformats.org/officeDocument/2006/relationships/image" Target="../media/image2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78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81.png"/><Relationship Id="rId3" Type="http://schemas.openxmlformats.org/officeDocument/2006/relationships/tags" Target="../tags/tag42.xml"/><Relationship Id="rId7" Type="http://schemas.openxmlformats.org/officeDocument/2006/relationships/image" Target="../media/image22.png"/><Relationship Id="rId12" Type="http://schemas.openxmlformats.org/officeDocument/2006/relationships/image" Target="../media/image80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9.png"/><Relationship Id="rId5" Type="http://schemas.openxmlformats.org/officeDocument/2006/relationships/tags" Target="../tags/tag44.xml"/><Relationship Id="rId10" Type="http://schemas.openxmlformats.org/officeDocument/2006/relationships/image" Target="../media/image68.png"/><Relationship Id="rId4" Type="http://schemas.openxmlformats.org/officeDocument/2006/relationships/tags" Target="../tags/tag43.xml"/><Relationship Id="rId9" Type="http://schemas.openxmlformats.org/officeDocument/2006/relationships/image" Target="../media/image70.png"/><Relationship Id="rId14" Type="http://schemas.openxmlformats.org/officeDocument/2006/relationships/image" Target="../media/image8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tags" Target="../tags/tag47.xml"/><Relationship Id="rId7" Type="http://schemas.openxmlformats.org/officeDocument/2006/relationships/image" Target="../media/image4.jpeg"/><Relationship Id="rId12" Type="http://schemas.openxmlformats.org/officeDocument/2006/relationships/image" Target="../media/image84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83.png"/><Relationship Id="rId5" Type="http://schemas.openxmlformats.org/officeDocument/2006/relationships/tags" Target="../tags/tag49.xml"/><Relationship Id="rId15" Type="http://schemas.openxmlformats.org/officeDocument/2006/relationships/image" Target="../media/image86.png"/><Relationship Id="rId10" Type="http://schemas.openxmlformats.org/officeDocument/2006/relationships/image" Target="../media/image82.png"/><Relationship Id="rId4" Type="http://schemas.openxmlformats.org/officeDocument/2006/relationships/tags" Target="../tags/tag48.xml"/><Relationship Id="rId9" Type="http://schemas.openxmlformats.org/officeDocument/2006/relationships/image" Target="../media/image81.png"/><Relationship Id="rId14" Type="http://schemas.openxmlformats.org/officeDocument/2006/relationships/image" Target="../media/image25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tags" Target="../tags/tag5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image" Target="../media/image92.png"/><Relationship Id="rId5" Type="http://schemas.openxmlformats.org/officeDocument/2006/relationships/tags" Target="../tags/tag56.xml"/><Relationship Id="rId10" Type="http://schemas.openxmlformats.org/officeDocument/2006/relationships/image" Target="../media/image91.png"/><Relationship Id="rId4" Type="http://schemas.openxmlformats.org/officeDocument/2006/relationships/tags" Target="../tags/tag55.xml"/><Relationship Id="rId9" Type="http://schemas.openxmlformats.org/officeDocument/2006/relationships/image" Target="../media/image9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tags" Target="../tags/tag61.xml"/><Relationship Id="rId7" Type="http://schemas.openxmlformats.org/officeDocument/2006/relationships/image" Target="../media/image83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6.png"/><Relationship Id="rId5" Type="http://schemas.openxmlformats.org/officeDocument/2006/relationships/tags" Target="../tags/tag63.xml"/><Relationship Id="rId10" Type="http://schemas.openxmlformats.org/officeDocument/2006/relationships/image" Target="../media/image4.jpeg"/><Relationship Id="rId4" Type="http://schemas.openxmlformats.org/officeDocument/2006/relationships/tags" Target="../tags/tag62.xml"/><Relationship Id="rId9" Type="http://schemas.openxmlformats.org/officeDocument/2006/relationships/image" Target="../media/image9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tags" Target="../tags/tag66.xml"/><Relationship Id="rId7" Type="http://schemas.openxmlformats.org/officeDocument/2006/relationships/image" Target="../media/image83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9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20775"/>
            <a:ext cx="82296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Machine Learning - Intro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0929" y="3257252"/>
            <a:ext cx="435087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Aarti Singh</a:t>
            </a:r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Machine Learning 10-701/15-781</a:t>
            </a:r>
          </a:p>
          <a:p>
            <a:pPr algn="ctr"/>
            <a:r>
              <a:rPr lang="en-US" sz="2400" smtClean="0"/>
              <a:t>Sept 8, </a:t>
            </a:r>
            <a:r>
              <a:rPr lang="en-US" sz="2400" dirty="0" smtClean="0"/>
              <a:t>2010</a:t>
            </a:r>
            <a:endParaRPr 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0" y="7112000"/>
            <a:ext cx="9144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7"/>
              </a:rPr>
              <a:t>A</a:t>
            </a:r>
            <a:r>
              <a:rPr lang="en-US" smtClean="0">
                <a:latin typeface="CMSY7"/>
              </a:rPr>
              <a:t>A</a:t>
            </a:r>
            <a:r>
              <a:rPr lang="en-US" smtClean="0">
                <a:latin typeface="CMSY10ORIG"/>
              </a:rPr>
              <a:t>A</a:t>
            </a:r>
            <a:r>
              <a:rPr lang="en-US" smtClean="0">
                <a:latin typeface="CMR7"/>
              </a:rPr>
              <a:t>A</a:t>
            </a:r>
            <a:r>
              <a:rPr lang="en-US" smtClean="0">
                <a:latin typeface="CMEX10"/>
              </a:rPr>
              <a:t>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Cars navigating on their 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 descr="dsc014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667000"/>
            <a:ext cx="4597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800" t="20091" r="2400" b="21461"/>
          <a:stretch>
            <a:fillRect/>
          </a:stretch>
        </p:blipFill>
        <p:spPr bwMode="auto">
          <a:xfrm>
            <a:off x="228600" y="2667000"/>
            <a:ext cx="4114800" cy="242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28600" y="5124271"/>
            <a:ext cx="4114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Boss, the self-driving SUV </a:t>
            </a:r>
          </a:p>
          <a:p>
            <a:pPr algn="ctr"/>
            <a:r>
              <a:rPr lang="en-US" sz="2000" dirty="0" smtClean="0"/>
              <a:t>1st place in the DARPA Urban Challenge. </a:t>
            </a:r>
          </a:p>
          <a:p>
            <a:pPr algn="ctr"/>
            <a:r>
              <a:rPr lang="en-US" sz="2000" dirty="0" smtClean="0"/>
              <a:t>Photo courtesy of Tartan Racing.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>
                <a:solidFill>
                  <a:srgbClr val="CC3300"/>
                </a:solidFill>
              </a:rPr>
              <a:t>best </a:t>
            </a:r>
            <a:r>
              <a:rPr lang="en-US" dirty="0" smtClean="0"/>
              <a:t>helicopter pilot is now a computer!</a:t>
            </a:r>
          </a:p>
          <a:p>
            <a:pPr lvl="1"/>
            <a:r>
              <a:rPr lang="en-US" sz="2000" dirty="0" smtClean="0"/>
              <a:t>it runs a program that learns how to fly and make acrobatic maneuvers by itself! </a:t>
            </a:r>
          </a:p>
          <a:p>
            <a:pPr lvl="1"/>
            <a:r>
              <a:rPr lang="en-US" sz="2000" dirty="0" smtClean="0"/>
              <a:t>no taped instructions, joysticks, or things like that 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0" name="invertedFligh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8200" y="3581400"/>
            <a:ext cx="3556000" cy="2667000"/>
          </a:xfrm>
          <a:prstGeom prst="rect">
            <a:avLst/>
          </a:prstGeom>
        </p:spPr>
      </p:pic>
      <p:pic>
        <p:nvPicPr>
          <p:cNvPr id="11" name="airshow080620_web640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762000" y="3581400"/>
            <a:ext cx="3657600" cy="2743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06764" y="6367046"/>
            <a:ext cx="20990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[http://heli.stanford.edu/]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Robot assistant?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8" name="STAIR - Stapler delivery (partially 6x speed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2209800"/>
            <a:ext cx="6096000" cy="4572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568310" y="1752600"/>
            <a:ext cx="2127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[http://stair.stanford.edu/]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Many, many more…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Speech recognition, Natural language processing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Computer vision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Web forensics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Medical outcomes analysis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Computational biology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Sensor networks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Social networks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…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40206" y="6031468"/>
            <a:ext cx="63083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ML students and </a:t>
            </a:r>
            <a:r>
              <a:rPr lang="en-US" sz="2000" dirty="0" err="1" smtClean="0"/>
              <a:t>postdocs</a:t>
            </a:r>
            <a:r>
              <a:rPr lang="en-US" sz="2000" dirty="0" smtClean="0"/>
              <a:t> at G-20 Pittsburgh Summit 2009</a:t>
            </a: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1719" t="19635" r="11719" b="12628"/>
          <a:stretch>
            <a:fillRect/>
          </a:stretch>
        </p:blipFill>
        <p:spPr bwMode="auto">
          <a:xfrm>
            <a:off x="762000" y="1447800"/>
            <a:ext cx="7467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617222" y="6550223"/>
            <a:ext cx="17647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[courtesy: A. </a:t>
            </a:r>
            <a:r>
              <a:rPr lang="en-US" sz="1400" dirty="0" err="1" smtClean="0"/>
              <a:t>Gretton</a:t>
            </a:r>
            <a:r>
              <a:rPr lang="en-US" sz="1400" dirty="0" smtClean="0"/>
              <a:t>]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 is trending!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r>
              <a:rPr lang="en-US" sz="2400" dirty="0" smtClean="0"/>
              <a:t>Wide applicability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Very large-scale complex systems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Internet (billions of nodes), sensor network (new multi-modal sensing devices), genetics (human genome)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Huge multi-dimensional data sets</a:t>
            </a:r>
          </a:p>
          <a:p>
            <a:pPr lvl="2"/>
            <a:r>
              <a:rPr lang="en-US" sz="2000" dirty="0" smtClean="0"/>
              <a:t>30,000 genes x 10,000 drugs x 100 species x …</a:t>
            </a:r>
            <a:endParaRPr lang="en-US" sz="16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Software too complex to write by hand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Improved machine learning algorithms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Improved data capture (Terabytes, </a:t>
            </a:r>
            <a:r>
              <a:rPr lang="en-US" sz="2400" dirty="0" err="1" smtClean="0"/>
              <a:t>Petabytes</a:t>
            </a:r>
            <a:r>
              <a:rPr lang="en-US" sz="2400" dirty="0" smtClean="0"/>
              <a:t> of data), networking, faster computers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Demand for self-customization to user, environment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 has a long way to go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 descr="fmri_article.jpg"/>
          <p:cNvPicPr>
            <a:picLocks noChangeAspect="1"/>
          </p:cNvPicPr>
          <p:nvPr/>
        </p:nvPicPr>
        <p:blipFill>
          <a:blip r:embed="rId2" cstate="print"/>
          <a:srcRect l="11657" t="29257" r="36000" b="10924"/>
          <a:stretch>
            <a:fillRect/>
          </a:stretch>
        </p:blipFill>
        <p:spPr>
          <a:xfrm>
            <a:off x="1371600" y="1306285"/>
            <a:ext cx="6477000" cy="555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 has a long way to go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6">
            <a:hlinkClick r:id="rId2" tooltip="Speech Recognition gone Awry"/>
          </p:cNvPr>
          <p:cNvSpPr/>
          <p:nvPr/>
        </p:nvSpPr>
        <p:spPr>
          <a:xfrm>
            <a:off x="1752600" y="2539425"/>
            <a:ext cx="5867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hlinkClick r:id="rId2"/>
              </a:rPr>
              <a:t>Speech Recognition gone Awry</a:t>
            </a:r>
            <a:endParaRPr lang="en-US" sz="3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this course is 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Covers a wide range of Machine Learning techniques  –  from basic to state-of-the-art</a:t>
            </a:r>
          </a:p>
          <a:p>
            <a:r>
              <a:rPr lang="en-US" sz="2800" dirty="0" smtClean="0"/>
              <a:t>You will learn about the methods you heard about:</a:t>
            </a:r>
          </a:p>
          <a:p>
            <a:pPr lvl="1"/>
            <a:r>
              <a:rPr lang="en-US" sz="1800" dirty="0" smtClean="0"/>
              <a:t>Naïve </a:t>
            </a:r>
            <a:r>
              <a:rPr lang="en-US" sz="1800" dirty="0" err="1" smtClean="0"/>
              <a:t>Bayes</a:t>
            </a:r>
            <a:r>
              <a:rPr lang="en-US" sz="1800" dirty="0" smtClean="0"/>
              <a:t>, logistic regression, nearest-neighbor, decision trees, boosting, neural nets, </a:t>
            </a:r>
            <a:r>
              <a:rPr lang="en-US" sz="1800" dirty="0" err="1" smtClean="0"/>
              <a:t>overfitting</a:t>
            </a:r>
            <a:r>
              <a:rPr lang="en-US" sz="1800" dirty="0" smtClean="0"/>
              <a:t>, regularization, dimensionality reduction, PCA, error bounds, VC dimension, SVMs, kernels, margin bounds, K-means, EM, mixture models, semi-supervised learning, HMMs, graphical models, active learning, reinforcement learning… </a:t>
            </a:r>
          </a:p>
          <a:p>
            <a:r>
              <a:rPr lang="en-US" sz="2800" dirty="0" smtClean="0"/>
              <a:t>Covers algorithms, theory and applications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It’s going to be fun and hard work </a:t>
            </a:r>
            <a:r>
              <a:rPr lang="en-US" b="1" dirty="0" smtClean="0">
                <a:solidFill>
                  <a:srgbClr val="C00000"/>
                </a:solidFill>
                <a:sym typeface="Wingdings" pitchFamily="48" charset="2"/>
              </a:rPr>
              <a:t>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Tasks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48" charset="2"/>
              <a:buNone/>
              <a:tabLst/>
              <a:defRPr/>
            </a:pPr>
            <a:endParaRPr kumimoji="0" lang="en-US" sz="36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609600" y="1524000"/>
            <a:ext cx="78486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dirty="0" smtClean="0"/>
              <a:t>Broad categories - </a:t>
            </a:r>
          </a:p>
          <a:p>
            <a:pPr lvl="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Supervised learning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2600" dirty="0" smtClean="0"/>
              <a:t>	Classification, Regression</a:t>
            </a:r>
          </a:p>
          <a:p>
            <a:pPr lvl="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Unsupervised learning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2600" dirty="0" smtClean="0"/>
              <a:t>	Density estimation, Clustering, Dimensionality reduction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400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Semi-supervised learning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Active learning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baseline="0" dirty="0" smtClean="0"/>
              <a:t> Reinforcement</a:t>
            </a:r>
            <a:r>
              <a:rPr lang="en-US" sz="2800" dirty="0" smtClean="0"/>
              <a:t> learning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/>
              <a:t> Many more …</a:t>
            </a:r>
            <a:endParaRPr kumimoji="0" lang="en-US" sz="28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/>
          <a:p>
            <a:r>
              <a:rPr lang="en-US" dirty="0" smtClean="0"/>
              <a:t>What is Machine Learning?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You tell me …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	This class is going to be interactive!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36" name="Picture 3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3276599" y="6013174"/>
            <a:ext cx="3672673" cy="235226"/>
          </a:xfrm>
          <a:prstGeom prst="rect">
            <a:avLst/>
          </a:prstGeom>
          <a:noFill/>
          <a:ln/>
          <a:effectLst/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209800" y="5853842"/>
            <a:ext cx="1142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Task: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2" name="Picture 9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 r="93365"/>
          <a:stretch>
            <a:fillRect/>
          </a:stretch>
        </p:blipFill>
        <p:spPr bwMode="auto">
          <a:xfrm>
            <a:off x="3476313" y="1676400"/>
            <a:ext cx="371854" cy="40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 r="94365" b="19101"/>
          <a:stretch>
            <a:fillRect/>
          </a:stretch>
        </p:blipFill>
        <p:spPr bwMode="auto">
          <a:xfrm>
            <a:off x="7208574" y="1752600"/>
            <a:ext cx="408192" cy="30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1524000" y="1640075"/>
            <a:ext cx="19627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Feature</a:t>
            </a:r>
            <a:r>
              <a:rPr lang="en-US" sz="2400" dirty="0"/>
              <a:t> Space</a:t>
            </a:r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5542733" y="1671935"/>
            <a:ext cx="16658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Label</a:t>
            </a:r>
            <a:r>
              <a:rPr lang="en-US" sz="2400" dirty="0"/>
              <a:t> Space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133600" y="5791200"/>
            <a:ext cx="5105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71"/>
          <p:cNvSpPr txBox="1">
            <a:spLocks noChangeArrowheads="1"/>
          </p:cNvSpPr>
          <p:nvPr/>
        </p:nvSpPr>
        <p:spPr bwMode="auto">
          <a:xfrm>
            <a:off x="6096000" y="2209800"/>
            <a:ext cx="118654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/>
              <a:t>“Sports”</a:t>
            </a:r>
            <a:endParaRPr lang="en-US" sz="2000" dirty="0"/>
          </a:p>
          <a:p>
            <a:r>
              <a:rPr lang="en-US" sz="2000" dirty="0" smtClean="0"/>
              <a:t>“News”</a:t>
            </a:r>
            <a:endParaRPr lang="en-US" sz="2000" dirty="0"/>
          </a:p>
          <a:p>
            <a:r>
              <a:rPr lang="en-US" sz="2000" dirty="0" smtClean="0"/>
              <a:t>“Science”</a:t>
            </a:r>
            <a:endParaRPr lang="en-US" sz="2000" dirty="0"/>
          </a:p>
          <a:p>
            <a:r>
              <a:rPr lang="en-US" sz="2000" dirty="0" smtClean="0"/>
              <a:t>    …</a:t>
            </a:r>
            <a:endParaRPr lang="en-US" sz="2000" dirty="0"/>
          </a:p>
        </p:txBody>
      </p:sp>
      <p:pic>
        <p:nvPicPr>
          <p:cNvPr id="19" name="Picture 74" descr="webpages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9646" b="43373"/>
          <a:stretch>
            <a:fillRect/>
          </a:stretch>
        </p:blipFill>
        <p:spPr bwMode="auto">
          <a:xfrm>
            <a:off x="990600" y="2133600"/>
            <a:ext cx="3733800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42"/>
          <p:cNvGrpSpPr/>
          <p:nvPr/>
        </p:nvGrpSpPr>
        <p:grpSpPr>
          <a:xfrm>
            <a:off x="1143000" y="3901440"/>
            <a:ext cx="3733800" cy="1676400"/>
            <a:chOff x="2564922" y="4436852"/>
            <a:chExt cx="4902678" cy="2294626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Rectangle 22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447800" y="2677775"/>
            <a:ext cx="285603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Words in a document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1752600" y="4343400"/>
            <a:ext cx="2699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Market information </a:t>
            </a:r>
          </a:p>
          <a:p>
            <a:pPr algn="ctr"/>
            <a:r>
              <a:rPr lang="en-US" sz="2400" dirty="0" smtClean="0"/>
              <a:t>up to time t</a:t>
            </a:r>
            <a:endParaRPr lang="en-US" sz="2400" dirty="0"/>
          </a:p>
        </p:txBody>
      </p:sp>
      <p:sp>
        <p:nvSpPr>
          <p:cNvPr id="27" name="Text Box 71"/>
          <p:cNvSpPr txBox="1">
            <a:spLocks noChangeArrowheads="1"/>
          </p:cNvSpPr>
          <p:nvPr/>
        </p:nvSpPr>
        <p:spPr bwMode="auto">
          <a:xfrm>
            <a:off x="6013548" y="4336554"/>
            <a:ext cx="13530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/>
              <a:t>Share Price</a:t>
            </a:r>
          </a:p>
          <a:p>
            <a:pPr algn="ctr"/>
            <a:r>
              <a:rPr lang="en-US" sz="2000" dirty="0" smtClean="0"/>
              <a:t>“$ 24.50”</a:t>
            </a:r>
            <a:endParaRPr lang="en-US" sz="2000" dirty="0"/>
          </a:p>
        </p:txBody>
      </p:sp>
      <p:sp>
        <p:nvSpPr>
          <p:cNvPr id="28" name="Right Arrow 27"/>
          <p:cNvSpPr/>
          <p:nvPr/>
        </p:nvSpPr>
        <p:spPr>
          <a:xfrm>
            <a:off x="5181600" y="260604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5181600" y="458724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Supervised Learning - Classification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7" name="Picture 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 r="93365"/>
          <a:stretch>
            <a:fillRect/>
          </a:stretch>
        </p:blipFill>
        <p:spPr bwMode="auto">
          <a:xfrm>
            <a:off x="3476313" y="1661160"/>
            <a:ext cx="371854" cy="40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 r="94365" b="19101"/>
          <a:stretch>
            <a:fillRect/>
          </a:stretch>
        </p:blipFill>
        <p:spPr bwMode="auto">
          <a:xfrm>
            <a:off x="7208574" y="1737360"/>
            <a:ext cx="408192" cy="30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1524000" y="1624835"/>
            <a:ext cx="19627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Feature</a:t>
            </a:r>
            <a:r>
              <a:rPr lang="en-US" sz="2400" dirty="0"/>
              <a:t> Space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5542733" y="1656695"/>
            <a:ext cx="16658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Label</a:t>
            </a:r>
            <a:r>
              <a:rPr lang="en-US" sz="2400" dirty="0"/>
              <a:t> Space</a:t>
            </a:r>
          </a:p>
        </p:txBody>
      </p:sp>
      <p:sp>
        <p:nvSpPr>
          <p:cNvPr id="23" name="Text Box 71"/>
          <p:cNvSpPr txBox="1">
            <a:spLocks noChangeArrowheads="1"/>
          </p:cNvSpPr>
          <p:nvPr/>
        </p:nvSpPr>
        <p:spPr bwMode="auto">
          <a:xfrm>
            <a:off x="6096000" y="2194560"/>
            <a:ext cx="118654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/>
              <a:t>“Sports”</a:t>
            </a:r>
            <a:endParaRPr lang="en-US" sz="2000" dirty="0"/>
          </a:p>
          <a:p>
            <a:r>
              <a:rPr lang="en-US" sz="2000" dirty="0" smtClean="0"/>
              <a:t>“News”</a:t>
            </a:r>
            <a:endParaRPr lang="en-US" sz="2000" dirty="0"/>
          </a:p>
          <a:p>
            <a:r>
              <a:rPr lang="en-US" sz="2000" dirty="0" smtClean="0"/>
              <a:t>“Science”</a:t>
            </a:r>
            <a:endParaRPr lang="en-US" sz="2000" dirty="0"/>
          </a:p>
          <a:p>
            <a:r>
              <a:rPr lang="en-US" sz="2000" dirty="0" smtClean="0"/>
              <a:t>    …</a:t>
            </a:r>
            <a:endParaRPr lang="en-US" sz="2000" dirty="0"/>
          </a:p>
        </p:txBody>
      </p:sp>
      <p:pic>
        <p:nvPicPr>
          <p:cNvPr id="24" name="Picture 74" descr="webpages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9646" b="43373"/>
          <a:stretch>
            <a:fillRect/>
          </a:stretch>
        </p:blipFill>
        <p:spPr bwMode="auto">
          <a:xfrm>
            <a:off x="990600" y="2118360"/>
            <a:ext cx="3733800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1447800" y="2662535"/>
            <a:ext cx="285603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Words in a document</a:t>
            </a:r>
            <a:endParaRPr lang="en-US" sz="2400" dirty="0"/>
          </a:p>
        </p:txBody>
      </p:sp>
      <p:sp>
        <p:nvSpPr>
          <p:cNvPr id="27" name="Right Arrow 26"/>
          <p:cNvSpPr/>
          <p:nvPr/>
        </p:nvSpPr>
        <p:spPr>
          <a:xfrm>
            <a:off x="5181600" y="25908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3505200" y="6015335"/>
            <a:ext cx="249940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Discrete Labels</a:t>
            </a:r>
            <a:endParaRPr lang="en-US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5181600" y="46482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4119876"/>
            <a:ext cx="1626719" cy="15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19" descr="Blood smear in which the red cells show variation in size and shape typical of sickle cell anemia. …"/>
          <p:cNvPicPr>
            <a:picLocks noChangeAspect="1" noChangeArrowheads="1"/>
          </p:cNvPicPr>
          <p:nvPr/>
        </p:nvPicPr>
        <p:blipFill>
          <a:blip r:embed="rId8" cstate="print"/>
          <a:srcRect l="10280" t="19600" r="64487" b="48219"/>
          <a:stretch>
            <a:fillRect/>
          </a:stretch>
        </p:blipFill>
        <p:spPr bwMode="auto">
          <a:xfrm flipH="1">
            <a:off x="3200400" y="4114800"/>
            <a:ext cx="1600200" cy="154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6096000" y="4397514"/>
            <a:ext cx="16114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cell”</a:t>
            </a:r>
          </a:p>
          <a:p>
            <a:r>
              <a:rPr lang="en-US" sz="2000" dirty="0" smtClean="0"/>
              <a:t>“Healthy cell”</a:t>
            </a:r>
            <a:endParaRPr 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2133600" y="4643735"/>
            <a:ext cx="200875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Cell properties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- Regression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5" name="Group 42"/>
          <p:cNvGrpSpPr/>
          <p:nvPr/>
        </p:nvGrpSpPr>
        <p:grpSpPr>
          <a:xfrm>
            <a:off x="914400" y="2362200"/>
            <a:ext cx="3733800" cy="1676400"/>
            <a:chOff x="2564922" y="4436852"/>
            <a:chExt cx="4902678" cy="2294626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Rectangle 22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 Box 71"/>
          <p:cNvSpPr txBox="1">
            <a:spLocks noChangeArrowheads="1"/>
          </p:cNvSpPr>
          <p:nvPr/>
        </p:nvSpPr>
        <p:spPr bwMode="auto">
          <a:xfrm>
            <a:off x="5784948" y="2797314"/>
            <a:ext cx="13530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/>
              <a:t>Share Price</a:t>
            </a:r>
          </a:p>
          <a:p>
            <a:pPr algn="ctr"/>
            <a:r>
              <a:rPr lang="en-US" sz="2000" dirty="0" smtClean="0"/>
              <a:t>“$ 24.50”</a:t>
            </a:r>
            <a:endParaRPr lang="en-US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3505200" y="6015335"/>
            <a:ext cx="278634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Continuous Labels</a:t>
            </a:r>
            <a:endParaRPr lang="en-US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8" name="Picture 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 r="93365"/>
          <a:stretch>
            <a:fillRect/>
          </a:stretch>
        </p:blipFill>
        <p:spPr bwMode="auto">
          <a:xfrm>
            <a:off x="3476313" y="1661160"/>
            <a:ext cx="371854" cy="40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 r="94365" b="19101"/>
          <a:stretch>
            <a:fillRect/>
          </a:stretch>
        </p:blipFill>
        <p:spPr bwMode="auto">
          <a:xfrm>
            <a:off x="7208574" y="1737360"/>
            <a:ext cx="408192" cy="30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1524000" y="1624835"/>
            <a:ext cx="19627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Feature</a:t>
            </a:r>
            <a:r>
              <a:rPr lang="en-US" sz="2400" dirty="0"/>
              <a:t> Space</a:t>
            </a:r>
          </a:p>
        </p:txBody>
      </p:sp>
      <p:sp>
        <p:nvSpPr>
          <p:cNvPr id="33" name="TextBox 24"/>
          <p:cNvSpPr txBox="1">
            <a:spLocks noChangeArrowheads="1"/>
          </p:cNvSpPr>
          <p:nvPr/>
        </p:nvSpPr>
        <p:spPr bwMode="auto">
          <a:xfrm>
            <a:off x="5542733" y="1656695"/>
            <a:ext cx="16658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Label</a:t>
            </a:r>
            <a:r>
              <a:rPr lang="en-US" sz="2400" dirty="0"/>
              <a:t> Space</a:t>
            </a:r>
          </a:p>
        </p:txBody>
      </p:sp>
      <p:sp>
        <p:nvSpPr>
          <p:cNvPr id="34" name="Right Arrow 33"/>
          <p:cNvSpPr/>
          <p:nvPr/>
        </p:nvSpPr>
        <p:spPr>
          <a:xfrm>
            <a:off x="5004411" y="28194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71600" y="41148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644966" y="41148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1905000" y="4719935"/>
            <a:ext cx="178286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(Gene, Drug)</a:t>
            </a:r>
            <a:endParaRPr lang="en-US" sz="2400" dirty="0"/>
          </a:p>
        </p:txBody>
      </p:sp>
      <p:sp>
        <p:nvSpPr>
          <p:cNvPr id="38" name="Right Arrow 37"/>
          <p:cNvSpPr/>
          <p:nvPr/>
        </p:nvSpPr>
        <p:spPr>
          <a:xfrm>
            <a:off x="5029200" y="46482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Box 71"/>
          <p:cNvSpPr txBox="1">
            <a:spLocks noChangeArrowheads="1"/>
          </p:cNvSpPr>
          <p:nvPr/>
        </p:nvSpPr>
        <p:spPr bwMode="auto">
          <a:xfrm>
            <a:off x="5780183" y="4419600"/>
            <a:ext cx="18446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/>
              <a:t>Expression level</a:t>
            </a:r>
          </a:p>
          <a:p>
            <a:pPr algn="ctr"/>
            <a:r>
              <a:rPr lang="en-US" sz="2000" dirty="0" smtClean="0"/>
              <a:t>“0.01”</a:t>
            </a:r>
            <a:endParaRPr 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1524000" y="2750403"/>
            <a:ext cx="2699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Market information </a:t>
            </a:r>
          </a:p>
          <a:p>
            <a:pPr algn="ctr"/>
            <a:r>
              <a:rPr lang="en-US" sz="2400" dirty="0" smtClean="0"/>
              <a:t>up to time 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problems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990600" y="1524000"/>
            <a:ext cx="7212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/>
              <a:t>Features? 	Labels? 	Classification/Regression?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2873856" y="6091535"/>
            <a:ext cx="4441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Temperature/Weather prediction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print"/>
          <a:srcRect l="17143" t="45714" r="40571" b="42627"/>
          <a:stretch>
            <a:fillRect/>
          </a:stretch>
        </p:blipFill>
        <p:spPr bwMode="auto">
          <a:xfrm>
            <a:off x="1981200" y="2338684"/>
            <a:ext cx="6378102" cy="131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 cstate="print"/>
          <a:srcRect l="17143" t="57373" r="40571" b="18476"/>
          <a:stretch>
            <a:fillRect/>
          </a:stretch>
        </p:blipFill>
        <p:spPr bwMode="auto">
          <a:xfrm>
            <a:off x="1828800" y="3657600"/>
            <a:ext cx="65811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problems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990600" y="1524000"/>
            <a:ext cx="7212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/>
              <a:t>Features? 	Labels? 	Classification/Regression?</a:t>
            </a:r>
            <a:endParaRPr lang="en-US" sz="2400" dirty="0"/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3" cstate="print"/>
          <a:srcRect l="10938" t="23959" r="49219" b="36580"/>
          <a:stretch>
            <a:fillRect/>
          </a:stretch>
        </p:blipFill>
        <p:spPr bwMode="auto">
          <a:xfrm>
            <a:off x="2209800" y="2438400"/>
            <a:ext cx="47180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3416474" y="6091535"/>
            <a:ext cx="2069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Face Detection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problems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990600" y="1524000"/>
            <a:ext cx="7212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/>
              <a:t>Features? 	Labels? 	Classification/Regression?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2912590" y="5943600"/>
            <a:ext cx="3259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Environmental Mapping</a:t>
            </a:r>
            <a:endParaRPr lang="en-US" sz="2400" b="1" dirty="0">
              <a:solidFill>
                <a:srgbClr val="C0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133600" y="2514600"/>
            <a:ext cx="5334000" cy="3238500"/>
            <a:chOff x="2819400" y="4419600"/>
            <a:chExt cx="4419600" cy="2400300"/>
          </a:xfrm>
        </p:grpSpPr>
        <p:pic>
          <p:nvPicPr>
            <p:cNvPr id="11" name="Picture 3" descr="Pyramid oil spill"/>
            <p:cNvPicPr>
              <a:picLocks noChangeAspect="1" noChangeArrowheads="1"/>
            </p:cNvPicPr>
            <p:nvPr/>
          </p:nvPicPr>
          <p:blipFill>
            <a:blip r:embed="rId3" cstate="print"/>
            <a:srcRect l="7784" r="12973" b="6906"/>
            <a:stretch>
              <a:fillRect/>
            </a:stretch>
          </p:blipFill>
          <p:spPr bwMode="auto">
            <a:xfrm>
              <a:off x="2819400" y="4419600"/>
              <a:ext cx="4267200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2819400" y="4474952"/>
              <a:ext cx="4419600" cy="2176463"/>
            </a:xfrm>
            <a:custGeom>
              <a:avLst/>
              <a:gdLst/>
              <a:ahLst/>
              <a:cxnLst>
                <a:cxn ang="0">
                  <a:pos x="1766" y="16"/>
                </a:cxn>
                <a:cxn ang="0">
                  <a:pos x="2083" y="9"/>
                </a:cxn>
                <a:cxn ang="0">
                  <a:pos x="2137" y="68"/>
                </a:cxn>
                <a:cxn ang="0">
                  <a:pos x="2112" y="157"/>
                </a:cxn>
                <a:cxn ang="0">
                  <a:pos x="1923" y="169"/>
                </a:cxn>
                <a:cxn ang="0">
                  <a:pos x="1723" y="203"/>
                </a:cxn>
                <a:cxn ang="0">
                  <a:pos x="1758" y="262"/>
                </a:cxn>
                <a:cxn ang="0">
                  <a:pos x="1959" y="248"/>
                </a:cxn>
                <a:cxn ang="0">
                  <a:pos x="2108" y="300"/>
                </a:cxn>
                <a:cxn ang="0">
                  <a:pos x="1932" y="346"/>
                </a:cxn>
                <a:cxn ang="0">
                  <a:pos x="1421" y="369"/>
                </a:cxn>
                <a:cxn ang="0">
                  <a:pos x="1248" y="440"/>
                </a:cxn>
                <a:cxn ang="0">
                  <a:pos x="1305" y="511"/>
                </a:cxn>
                <a:cxn ang="0">
                  <a:pos x="1766" y="511"/>
                </a:cxn>
                <a:cxn ang="0">
                  <a:pos x="1603" y="645"/>
                </a:cxn>
                <a:cxn ang="0">
                  <a:pos x="1133" y="652"/>
                </a:cxn>
                <a:cxn ang="0">
                  <a:pos x="1055" y="749"/>
                </a:cxn>
                <a:cxn ang="0">
                  <a:pos x="1133" y="794"/>
                </a:cxn>
                <a:cxn ang="0">
                  <a:pos x="1552" y="802"/>
                </a:cxn>
                <a:cxn ang="0">
                  <a:pos x="1636" y="919"/>
                </a:cxn>
                <a:cxn ang="0">
                  <a:pos x="1421" y="1006"/>
                </a:cxn>
                <a:cxn ang="0">
                  <a:pos x="212" y="935"/>
                </a:cxn>
                <a:cxn ang="0">
                  <a:pos x="153" y="1006"/>
                </a:cxn>
                <a:cxn ang="0">
                  <a:pos x="326" y="1076"/>
                </a:cxn>
                <a:cxn ang="0">
                  <a:pos x="787" y="1148"/>
                </a:cxn>
                <a:cxn ang="0">
                  <a:pos x="1421" y="1148"/>
                </a:cxn>
                <a:cxn ang="0">
                  <a:pos x="1882" y="1218"/>
                </a:cxn>
                <a:cxn ang="0">
                  <a:pos x="2055" y="1218"/>
                </a:cxn>
                <a:cxn ang="0">
                  <a:pos x="2055" y="1359"/>
                </a:cxn>
                <a:cxn ang="0">
                  <a:pos x="845" y="1289"/>
                </a:cxn>
              </a:cxnLst>
              <a:rect l="0" t="0" r="r" b="b"/>
              <a:pathLst>
                <a:path w="2256" h="1371">
                  <a:moveTo>
                    <a:pt x="1766" y="16"/>
                  </a:moveTo>
                  <a:cubicBezTo>
                    <a:pt x="1819" y="15"/>
                    <a:pt x="2021" y="0"/>
                    <a:pt x="2083" y="9"/>
                  </a:cubicBezTo>
                  <a:cubicBezTo>
                    <a:pt x="2145" y="18"/>
                    <a:pt x="2132" y="43"/>
                    <a:pt x="2137" y="68"/>
                  </a:cubicBezTo>
                  <a:cubicBezTo>
                    <a:pt x="2142" y="93"/>
                    <a:pt x="2148" y="140"/>
                    <a:pt x="2112" y="157"/>
                  </a:cubicBezTo>
                  <a:cubicBezTo>
                    <a:pt x="2076" y="174"/>
                    <a:pt x="1988" y="161"/>
                    <a:pt x="1923" y="169"/>
                  </a:cubicBezTo>
                  <a:cubicBezTo>
                    <a:pt x="1858" y="177"/>
                    <a:pt x="1751" y="188"/>
                    <a:pt x="1723" y="203"/>
                  </a:cubicBezTo>
                  <a:cubicBezTo>
                    <a:pt x="1695" y="218"/>
                    <a:pt x="1719" y="254"/>
                    <a:pt x="1758" y="262"/>
                  </a:cubicBezTo>
                  <a:cubicBezTo>
                    <a:pt x="1797" y="270"/>
                    <a:pt x="1901" y="242"/>
                    <a:pt x="1959" y="248"/>
                  </a:cubicBezTo>
                  <a:cubicBezTo>
                    <a:pt x="2017" y="254"/>
                    <a:pt x="2112" y="284"/>
                    <a:pt x="2108" y="300"/>
                  </a:cubicBezTo>
                  <a:cubicBezTo>
                    <a:pt x="2104" y="316"/>
                    <a:pt x="2046" y="335"/>
                    <a:pt x="1932" y="346"/>
                  </a:cubicBezTo>
                  <a:cubicBezTo>
                    <a:pt x="1818" y="357"/>
                    <a:pt x="1535" y="354"/>
                    <a:pt x="1421" y="369"/>
                  </a:cubicBezTo>
                  <a:cubicBezTo>
                    <a:pt x="1307" y="385"/>
                    <a:pt x="1268" y="417"/>
                    <a:pt x="1248" y="440"/>
                  </a:cubicBezTo>
                  <a:cubicBezTo>
                    <a:pt x="1229" y="464"/>
                    <a:pt x="1219" y="499"/>
                    <a:pt x="1305" y="511"/>
                  </a:cubicBezTo>
                  <a:cubicBezTo>
                    <a:pt x="1392" y="522"/>
                    <a:pt x="1716" y="488"/>
                    <a:pt x="1766" y="511"/>
                  </a:cubicBezTo>
                  <a:cubicBezTo>
                    <a:pt x="1816" y="533"/>
                    <a:pt x="1709" y="622"/>
                    <a:pt x="1603" y="645"/>
                  </a:cubicBezTo>
                  <a:cubicBezTo>
                    <a:pt x="1498" y="669"/>
                    <a:pt x="1224" y="635"/>
                    <a:pt x="1133" y="652"/>
                  </a:cubicBezTo>
                  <a:cubicBezTo>
                    <a:pt x="1042" y="669"/>
                    <a:pt x="1055" y="725"/>
                    <a:pt x="1055" y="749"/>
                  </a:cubicBezTo>
                  <a:cubicBezTo>
                    <a:pt x="1055" y="773"/>
                    <a:pt x="1050" y="785"/>
                    <a:pt x="1133" y="794"/>
                  </a:cubicBezTo>
                  <a:cubicBezTo>
                    <a:pt x="1216" y="803"/>
                    <a:pt x="1468" y="782"/>
                    <a:pt x="1552" y="802"/>
                  </a:cubicBezTo>
                  <a:cubicBezTo>
                    <a:pt x="1636" y="823"/>
                    <a:pt x="1657" y="884"/>
                    <a:pt x="1636" y="919"/>
                  </a:cubicBezTo>
                  <a:cubicBezTo>
                    <a:pt x="1614" y="953"/>
                    <a:pt x="1658" y="1004"/>
                    <a:pt x="1421" y="1006"/>
                  </a:cubicBezTo>
                  <a:cubicBezTo>
                    <a:pt x="1184" y="1008"/>
                    <a:pt x="422" y="935"/>
                    <a:pt x="212" y="935"/>
                  </a:cubicBezTo>
                  <a:cubicBezTo>
                    <a:pt x="0" y="935"/>
                    <a:pt x="134" y="982"/>
                    <a:pt x="153" y="1006"/>
                  </a:cubicBezTo>
                  <a:cubicBezTo>
                    <a:pt x="173" y="1029"/>
                    <a:pt x="221" y="1053"/>
                    <a:pt x="326" y="1076"/>
                  </a:cubicBezTo>
                  <a:cubicBezTo>
                    <a:pt x="432" y="1100"/>
                    <a:pt x="605" y="1135"/>
                    <a:pt x="787" y="1148"/>
                  </a:cubicBezTo>
                  <a:cubicBezTo>
                    <a:pt x="970" y="1159"/>
                    <a:pt x="1238" y="1135"/>
                    <a:pt x="1421" y="1148"/>
                  </a:cubicBezTo>
                  <a:cubicBezTo>
                    <a:pt x="1603" y="1159"/>
                    <a:pt x="1776" y="1206"/>
                    <a:pt x="1882" y="1218"/>
                  </a:cubicBezTo>
                  <a:cubicBezTo>
                    <a:pt x="1987" y="1230"/>
                    <a:pt x="2026" y="1195"/>
                    <a:pt x="2055" y="1218"/>
                  </a:cubicBezTo>
                  <a:cubicBezTo>
                    <a:pt x="2083" y="1242"/>
                    <a:pt x="2256" y="1347"/>
                    <a:pt x="2055" y="1359"/>
                  </a:cubicBezTo>
                  <a:cubicBezTo>
                    <a:pt x="1853" y="1371"/>
                    <a:pt x="1018" y="1277"/>
                    <a:pt x="845" y="1289"/>
                  </a:cubicBezTo>
                </a:path>
              </a:pathLst>
            </a:custGeom>
            <a:noFill/>
            <a:ln w="28575" cap="rnd" cmpd="sng">
              <a:solidFill>
                <a:srgbClr val="FFFF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13" name="Picture 6" descr="MCj0295629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8763" y="5903913"/>
              <a:ext cx="427037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problems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990600" y="1524000"/>
            <a:ext cx="7212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/>
              <a:t>Features? 	Labels? 	Classification/Regression?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3314843" y="5943600"/>
            <a:ext cx="2171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Robotic Control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11" name="Picture 10" descr="dsc014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133600"/>
            <a:ext cx="50292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1676400"/>
            <a:ext cx="5094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Aka “learning without a teacher”</a:t>
            </a:r>
          </a:p>
        </p:txBody>
      </p:sp>
      <p:pic>
        <p:nvPicPr>
          <p:cNvPr id="17" name="Picture 1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466110" y="5838740"/>
            <a:ext cx="3293650" cy="260356"/>
          </a:xfrm>
          <a:prstGeom prst="rect">
            <a:avLst/>
          </a:prstGeom>
          <a:noFill/>
          <a:ln/>
          <a:effectLst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209800" y="5701442"/>
            <a:ext cx="1142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Task: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0" name="Picture 9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 r="93365"/>
          <a:stretch>
            <a:fillRect/>
          </a:stretch>
        </p:blipFill>
        <p:spPr bwMode="auto">
          <a:xfrm>
            <a:off x="3476313" y="2438400"/>
            <a:ext cx="371854" cy="40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524000" y="2402075"/>
            <a:ext cx="19627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Feature</a:t>
            </a:r>
            <a:r>
              <a:rPr lang="en-US" sz="2400" dirty="0"/>
              <a:t> Space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133600" y="5638800"/>
            <a:ext cx="5105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74" descr="webpages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9646" b="43373"/>
          <a:stretch>
            <a:fillRect/>
          </a:stretch>
        </p:blipFill>
        <p:spPr bwMode="auto">
          <a:xfrm>
            <a:off x="990600" y="2895600"/>
            <a:ext cx="3733800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447800" y="3439775"/>
            <a:ext cx="285603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Words in a document</a:t>
            </a:r>
            <a:endParaRPr lang="en-US" sz="2400" dirty="0"/>
          </a:p>
        </p:txBody>
      </p:sp>
      <p:sp>
        <p:nvSpPr>
          <p:cNvPr id="15" name="Right Arrow 14"/>
          <p:cNvSpPr/>
          <p:nvPr/>
        </p:nvSpPr>
        <p:spPr>
          <a:xfrm>
            <a:off x="5029200" y="35052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774426" y="3352800"/>
            <a:ext cx="29730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Word distribution</a:t>
            </a:r>
          </a:p>
          <a:p>
            <a:pPr algn="ctr"/>
            <a:r>
              <a:rPr lang="en-US" sz="2400" dirty="0" smtClean="0"/>
              <a:t>(Probability of a word)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Unsupervised Learning – Density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0037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Population density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09800"/>
            <a:ext cx="6553200" cy="447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Unsupervised Learning – clustering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>
          <a:blip r:embed="rId2" cstate="print"/>
          <a:srcRect t="40657" b="50125"/>
          <a:stretch>
            <a:fillRect/>
          </a:stretch>
        </p:blipFill>
        <p:spPr bwMode="auto">
          <a:xfrm>
            <a:off x="4775200" y="1828800"/>
            <a:ext cx="3378200" cy="73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/>
          </p:cNvPicPr>
          <p:nvPr/>
        </p:nvPicPr>
        <p:blipFill>
          <a:blip r:embed="rId2" cstate="print"/>
          <a:srcRect b="76777"/>
          <a:stretch>
            <a:fillRect/>
          </a:stretch>
        </p:blipFill>
        <p:spPr bwMode="auto">
          <a:xfrm>
            <a:off x="381001" y="2133600"/>
            <a:ext cx="3886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/>
          <a:srcRect t="23223" b="59343"/>
          <a:stretch>
            <a:fillRect/>
          </a:stretch>
        </p:blipFill>
        <p:spPr bwMode="auto">
          <a:xfrm>
            <a:off x="381000" y="4570520"/>
            <a:ext cx="3886200" cy="160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2" cstate="print"/>
          <a:srcRect t="50226" b="28390"/>
          <a:stretch>
            <a:fillRect/>
          </a:stretch>
        </p:blipFill>
        <p:spPr bwMode="auto">
          <a:xfrm>
            <a:off x="4724400" y="2753710"/>
            <a:ext cx="3378200" cy="17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2" cstate="print"/>
          <a:srcRect t="71565"/>
          <a:stretch>
            <a:fillRect/>
          </a:stretch>
        </p:blipFill>
        <p:spPr bwMode="auto">
          <a:xfrm>
            <a:off x="4775200" y="4599824"/>
            <a:ext cx="3378200" cy="227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7315200" y="1600200"/>
            <a:ext cx="1621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[Goldberger et al.]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Group similar things e.g. images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Machine Learning?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 descr="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579563"/>
            <a:ext cx="5410200" cy="497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Unsupervised Learning – clustering web search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 descr="Picture 4.png"/>
          <p:cNvPicPr>
            <a:picLocks noChangeAspect="1"/>
          </p:cNvPicPr>
          <p:nvPr/>
        </p:nvPicPr>
        <p:blipFill>
          <a:blip r:embed="rId2" cstate="print"/>
          <a:srcRect r="32500" b="13526"/>
          <a:stretch>
            <a:fillRect/>
          </a:stretch>
        </p:blipFill>
        <p:spPr>
          <a:xfrm>
            <a:off x="685800" y="1600200"/>
            <a:ext cx="7848600" cy="5257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957548" y="6422834"/>
            <a:ext cx="1077817" cy="1955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38200" y="2743200"/>
            <a:ext cx="990600" cy="2133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Unsupervised Learning - Embedding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Dimensionality Reduction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" y="2057400"/>
            <a:ext cx="3810000" cy="4648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Images have thousands or millions of pixels.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Can we give each image a coordinate, </a:t>
            </a:r>
          </a:p>
          <a:p>
            <a:pPr algn="ctr"/>
            <a:r>
              <a:rPr lang="en-US" sz="2400" dirty="0" smtClean="0"/>
              <a:t>such that similar images are near each other?</a:t>
            </a:r>
            <a:endParaRPr lang="en-US" sz="2400" dirty="0"/>
          </a:p>
        </p:txBody>
      </p:sp>
      <p:pic>
        <p:nvPicPr>
          <p:cNvPr id="6" name="Picture 5" descr="Picture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1981200"/>
            <a:ext cx="5257800" cy="486886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39000" y="1676400"/>
            <a:ext cx="17414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[Saul &amp; </a:t>
            </a:r>
            <a:r>
              <a:rPr lang="en-US" sz="1400" dirty="0" err="1" smtClean="0"/>
              <a:t>Roweis</a:t>
            </a:r>
            <a:r>
              <a:rPr lang="en-US" sz="1400" dirty="0" smtClean="0"/>
              <a:t> ‘03]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Unsupervised Learning - Embedding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Dimensionality Reduction - words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239000" y="1600200"/>
            <a:ext cx="1412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[Joseph </a:t>
            </a:r>
            <a:r>
              <a:rPr lang="en-US" sz="1400" dirty="0" err="1" smtClean="0"/>
              <a:t>Turian</a:t>
            </a:r>
            <a:r>
              <a:rPr lang="en-US" sz="1400" dirty="0" smtClean="0"/>
              <a:t>]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885950"/>
            <a:ext cx="66294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Unsupervised Learning - Embedding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Dimensionality Reduction - words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239000" y="1600200"/>
            <a:ext cx="1412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[Joseph </a:t>
            </a:r>
            <a:r>
              <a:rPr lang="en-US" sz="1400" dirty="0" err="1" smtClean="0"/>
              <a:t>Turian</a:t>
            </a:r>
            <a:r>
              <a:rPr lang="en-US" sz="1400" dirty="0" smtClean="0"/>
              <a:t>]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rcRect l="43010" t="4301" r="30108" b="72790"/>
          <a:stretch>
            <a:fillRect/>
          </a:stretch>
        </p:blipFill>
        <p:spPr>
          <a:xfrm>
            <a:off x="83575" y="1066800"/>
            <a:ext cx="9060425" cy="579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Tasks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48" charset="2"/>
              <a:buNone/>
              <a:tabLst/>
              <a:defRPr/>
            </a:pPr>
            <a:endParaRPr kumimoji="0" lang="en-US" sz="36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609600" y="1524000"/>
            <a:ext cx="78486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dirty="0" smtClean="0"/>
              <a:t>Broad categories - </a:t>
            </a:r>
          </a:p>
          <a:p>
            <a:pPr lvl="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Supervised learning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2600" dirty="0" smtClean="0"/>
              <a:t>	Classification, Regression</a:t>
            </a:r>
          </a:p>
          <a:p>
            <a:pPr lvl="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Unsupervised learning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2600" dirty="0" smtClean="0"/>
              <a:t>	Density estimation, Clustering, Dimensionality reduction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400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Semi-supervised learning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Active learning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baseline="0" dirty="0" smtClean="0"/>
              <a:t> Reinforcement</a:t>
            </a:r>
            <a:r>
              <a:rPr lang="en-US" sz="2800" dirty="0" smtClean="0"/>
              <a:t> learning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/>
              <a:t> Many more …</a:t>
            </a:r>
            <a:endParaRPr kumimoji="0" lang="en-US" sz="28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Class webpage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http://www.cs.cmu.edu/~aarti/Class/10701/index.html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 satisfy the auditing requirement, you must either: </a:t>
            </a:r>
          </a:p>
          <a:p>
            <a:pPr lvl="1"/>
            <a:r>
              <a:rPr lang="en-US" dirty="0" smtClean="0"/>
              <a:t>Do *two* </a:t>
            </a:r>
            <a:r>
              <a:rPr lang="en-US" dirty="0" err="1" smtClean="0"/>
              <a:t>homeworks</a:t>
            </a:r>
            <a:r>
              <a:rPr lang="en-US" dirty="0" smtClean="0"/>
              <a:t>, and get at least 75% of the points in each; or </a:t>
            </a:r>
          </a:p>
          <a:p>
            <a:pPr lvl="1"/>
            <a:r>
              <a:rPr lang="en-US" dirty="0" smtClean="0"/>
              <a:t>Take the final, and get at least 50% of the points; or </a:t>
            </a:r>
          </a:p>
          <a:p>
            <a:pPr lvl="1"/>
            <a:r>
              <a:rPr lang="en-US" dirty="0" smtClean="0"/>
              <a:t>Do a class project </a:t>
            </a:r>
          </a:p>
          <a:p>
            <a:pPr lvl="2"/>
            <a:r>
              <a:rPr lang="en-US" dirty="0" smtClean="0"/>
              <a:t>Only need to submit project proposal and present poster, and get at least 80% points in the poster</a:t>
            </a:r>
          </a:p>
          <a:p>
            <a:pPr lvl="2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Please, send the instructors an email saying that you will be auditing the class and what you plan to 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Prerequisites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3400" y="16002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Probabilities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Distributions, densities, marginalization…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Basic statistics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Moments, typical distributions, regression…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Algorithms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Dynamic programming, basic data structures, complexity…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Programming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Mostly your choice of language, but Matlab will be very useful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provide some background, but the class will be fast paced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Ability to deal with “abstract mathematical concepts”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Strongly recommended</a:t>
            </a:r>
          </a:p>
          <a:p>
            <a:pPr lvl="1"/>
            <a:r>
              <a:rPr lang="en-US" dirty="0" smtClean="0"/>
              <a:t>Brush up pre-requisites</a:t>
            </a:r>
          </a:p>
          <a:p>
            <a:pPr lvl="1"/>
            <a:r>
              <a:rPr lang="en-US" dirty="0" smtClean="0"/>
              <a:t>Review material (</a:t>
            </a:r>
            <a:r>
              <a:rPr lang="en-US" sz="2400" dirty="0" smtClean="0"/>
              <a:t>difficult topics, clear misunderstandings, extra new topics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Ask questions</a:t>
            </a:r>
          </a:p>
          <a:p>
            <a:endParaRPr lang="en-US" dirty="0" smtClean="0"/>
          </a:p>
          <a:p>
            <a:r>
              <a:rPr lang="en-US" dirty="0" smtClean="0"/>
              <a:t>Basics of Probability</a:t>
            </a:r>
          </a:p>
          <a:p>
            <a:r>
              <a:rPr lang="en-US" dirty="0" smtClean="0"/>
              <a:t>Thursday, Sept 9, Tomorrow!</a:t>
            </a:r>
          </a:p>
          <a:p>
            <a:r>
              <a:rPr lang="en-US" dirty="0" smtClean="0"/>
              <a:t>NSH 3305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23244" r="21906" b="39189"/>
          <a:stretch>
            <a:fillRect/>
          </a:stretch>
        </p:blipFill>
        <p:spPr bwMode="auto">
          <a:xfrm>
            <a:off x="6324600" y="3900783"/>
            <a:ext cx="1828800" cy="225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629400" y="6243935"/>
            <a:ext cx="1218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Rob Hall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Textbooks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890713"/>
            <a:ext cx="8229600" cy="40528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Recommended Textbook: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Pattern Recognition and Machine Learning; Chris Bishop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Secondary Textbooks: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Elements of Statistical Learning: Data Mining, Inference, and Prediction; Trevor Hastie, Robert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Tibshirani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Jerome Friedman (see online link)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Machine Learning; Tom Mitchell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Theory, Inference, and Learning Algorithms; David MacKay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Machine Learning?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48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Study of algorithms that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improve their </a:t>
            </a: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performance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 some </a:t>
            </a: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task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with </a:t>
            </a: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experience</a:t>
            </a:r>
            <a:r>
              <a:rPr kumimoji="0" lang="en-US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2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7" name="Group 26"/>
          <p:cNvGrpSpPr/>
          <p:nvPr/>
        </p:nvGrpSpPr>
        <p:grpSpPr bwMode="auto">
          <a:xfrm>
            <a:off x="856175" y="4724400"/>
            <a:ext cx="7900173" cy="762000"/>
            <a:chOff x="978987" y="4724400"/>
            <a:chExt cx="7900173" cy="762000"/>
          </a:xfrm>
        </p:grpSpPr>
        <p:pic>
          <p:nvPicPr>
            <p:cNvPr id="7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4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2937067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AutoShape 82"/>
            <p:cNvSpPr>
              <a:spLocks noChangeArrowheads="1"/>
            </p:cNvSpPr>
            <p:nvPr/>
          </p:nvSpPr>
          <p:spPr bwMode="auto">
            <a:xfrm>
              <a:off x="2958968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83"/>
            <p:cNvSpPr>
              <a:spLocks noChangeArrowheads="1"/>
            </p:cNvSpPr>
            <p:nvPr/>
          </p:nvSpPr>
          <p:spPr bwMode="auto">
            <a:xfrm>
              <a:off x="2230734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4"/>
            <p:cNvSpPr>
              <a:spLocks noChangeArrowheads="1"/>
            </p:cNvSpPr>
            <p:nvPr/>
          </p:nvSpPr>
          <p:spPr bwMode="auto">
            <a:xfrm>
              <a:off x="5910236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85"/>
            <p:cNvSpPr txBox="1">
              <a:spLocks noChangeArrowheads="1"/>
            </p:cNvSpPr>
            <p:nvPr/>
          </p:nvSpPr>
          <p:spPr bwMode="auto">
            <a:xfrm>
              <a:off x="2893643" y="4859107"/>
              <a:ext cx="2901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  <p:pic>
          <p:nvPicPr>
            <p:cNvPr id="16" name="Picture 15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 bwMode="auto">
            <a:xfrm>
              <a:off x="978987" y="4935508"/>
              <a:ext cx="678343" cy="201857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5" name="Picture 24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6828412" y="4967677"/>
              <a:ext cx="2050748" cy="259917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131770" y="5334000"/>
            <a:ext cx="2044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(experience)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2481" y="5486400"/>
            <a:ext cx="1024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(task)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3200" y="5344180"/>
            <a:ext cx="2333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(performance)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5 </a:t>
            </a:r>
            <a:r>
              <a:rPr lang="en-US" dirty="0" err="1" smtClean="0">
                <a:solidFill>
                  <a:srgbClr val="C00000"/>
                </a:solidFill>
              </a:rPr>
              <a:t>Homeworks</a:t>
            </a:r>
            <a:r>
              <a:rPr lang="en-US" dirty="0" smtClean="0">
                <a:solidFill>
                  <a:srgbClr val="C00000"/>
                </a:solidFill>
              </a:rPr>
              <a:t> (35%) </a:t>
            </a:r>
          </a:p>
          <a:p>
            <a:pPr lvl="1">
              <a:lnSpc>
                <a:spcPct val="90000"/>
              </a:lnSpc>
              <a:buNone/>
            </a:pPr>
            <a:r>
              <a:rPr lang="en-US" dirty="0" smtClean="0"/>
              <a:t>- First one goes out next week (watch email)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Start early, Start early, Start early, Start early, Start early, Start early, Start early, Start early, Start early, Start early</a:t>
            </a:r>
          </a:p>
          <a:p>
            <a:pPr>
              <a:lnSpc>
                <a:spcPct val="170000"/>
              </a:lnSpc>
            </a:pPr>
            <a:r>
              <a:rPr lang="en-US" dirty="0" smtClean="0">
                <a:solidFill>
                  <a:srgbClr val="C00000"/>
                </a:solidFill>
              </a:rPr>
              <a:t>Final project (25%) </a:t>
            </a:r>
          </a:p>
          <a:p>
            <a:pPr lvl="1">
              <a:lnSpc>
                <a:spcPct val="90000"/>
              </a:lnSpc>
              <a:buNone/>
            </a:pPr>
            <a:r>
              <a:rPr lang="en-US" dirty="0" smtClean="0"/>
              <a:t>- Details out around Sept. 30</a:t>
            </a:r>
            <a:r>
              <a:rPr lang="en-US" baseline="30000" dirty="0" smtClean="0"/>
              <a:t>th</a:t>
            </a:r>
          </a:p>
          <a:p>
            <a:pPr lvl="1">
              <a:lnSpc>
                <a:spcPct val="90000"/>
              </a:lnSpc>
              <a:buNone/>
            </a:pPr>
            <a:r>
              <a:rPr lang="en-US" dirty="0" smtClean="0"/>
              <a:t>- Projects done individually, or groups of two students  </a:t>
            </a:r>
          </a:p>
          <a:p>
            <a:pPr>
              <a:lnSpc>
                <a:spcPct val="170000"/>
              </a:lnSpc>
            </a:pPr>
            <a:r>
              <a:rPr lang="en-US" dirty="0" smtClean="0">
                <a:solidFill>
                  <a:srgbClr val="C00000"/>
                </a:solidFill>
              </a:rPr>
              <a:t>Midterm (20%) </a:t>
            </a:r>
          </a:p>
          <a:p>
            <a:pPr marL="342900" lvl="1" indent="-342900">
              <a:buNone/>
            </a:pPr>
            <a:r>
              <a:rPr lang="en-US" dirty="0" smtClean="0"/>
              <a:t>	- Wed., Oct 20 in class</a:t>
            </a:r>
          </a:p>
          <a:p>
            <a:pPr>
              <a:lnSpc>
                <a:spcPct val="170000"/>
              </a:lnSpc>
            </a:pPr>
            <a:r>
              <a:rPr lang="en-US" dirty="0" smtClean="0">
                <a:solidFill>
                  <a:srgbClr val="C00000"/>
                </a:solidFill>
              </a:rPr>
              <a:t>Final exam (20%)</a:t>
            </a:r>
          </a:p>
          <a:p>
            <a:pPr marL="342900" lvl="1" indent="-342900">
              <a:buNone/>
            </a:pPr>
            <a:r>
              <a:rPr lang="en-US" dirty="0" smtClean="0"/>
              <a:t>     - TBD by registrar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Homeworks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5344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Homeworks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are hard, start early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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Due in the beginning of class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sym typeface="Wingdings" pitchFamily="48" charset="2"/>
              </a:rPr>
              <a:t>2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 late days for the semester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After late days are used up: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Half credit within 48 hours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Zero credit after 48 hours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Atleast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 4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homeworks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must be handed in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, even for zero credit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Late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homeworks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 handed in to Michelle Martin, GHC 8001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4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Homeworks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5344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Collaboration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You may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discuss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the questions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Each student writes their own answers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Each student must write their own code for the programming part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Please don’t search for answers on the web, Google, previous years’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homeworks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, etc. 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please ask us if you are not sure if you can use a particular reference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Point of Contact for HWs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r>
              <a:rPr lang="en-US" dirty="0" smtClean="0"/>
              <a:t>To facilitate interaction, a TA will be assigned to each homework question – This will be your “first point of contact” for this question</a:t>
            </a:r>
          </a:p>
          <a:p>
            <a:pPr lvl="1"/>
            <a:r>
              <a:rPr lang="en-US" dirty="0" smtClean="0"/>
              <a:t>But, you can always ask any of 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Channel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e-mailing instructors, always use: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10701-instructors@cs.cmu.edu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announcements, subscribe to: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10701-announce@cs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https://mailman.srv.cs.cmu.edu/mailman/listinfo/10701-announce</a:t>
            </a:r>
            <a:endParaRPr lang="en-US" sz="2000" dirty="0" smtClean="0"/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For discussions, use blackboard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800" dirty="0" smtClean="0"/>
              <a:t>https://blackboard.andrew.cmu.edu/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 err="1" smtClean="0"/>
              <a:t>saviours</a:t>
            </a:r>
            <a:r>
              <a:rPr lang="en-US" dirty="0" smtClean="0"/>
              <a:t> - TAs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17500" t="15687" r="17500"/>
          <a:stretch>
            <a:fillRect/>
          </a:stretch>
        </p:blipFill>
        <p:spPr bwMode="auto">
          <a:xfrm>
            <a:off x="1011484" y="1447800"/>
            <a:ext cx="1828800" cy="226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3439" b="36799"/>
          <a:stretch>
            <a:fillRect/>
          </a:stretch>
        </p:blipFill>
        <p:spPr bwMode="auto">
          <a:xfrm>
            <a:off x="3373685" y="1466848"/>
            <a:ext cx="217856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 l="23244" r="21906" b="39189"/>
          <a:stretch>
            <a:fillRect/>
          </a:stretch>
        </p:blipFill>
        <p:spPr bwMode="auto">
          <a:xfrm>
            <a:off x="6096000" y="1447800"/>
            <a:ext cx="1828800" cy="225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44196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 l="15941" t="19048" r="43322" b="19047"/>
          <a:stretch>
            <a:fillRect/>
          </a:stretch>
        </p:blipFill>
        <p:spPr bwMode="auto">
          <a:xfrm>
            <a:off x="3352800" y="4455473"/>
            <a:ext cx="1828800" cy="191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143000" y="3810000"/>
            <a:ext cx="1502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Leman </a:t>
            </a:r>
            <a:r>
              <a:rPr lang="en-US" dirty="0" err="1" smtClean="0"/>
              <a:t>Akoglu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0" y="3810000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Min Chi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505414" y="3790952"/>
            <a:ext cx="9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Rob Hall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91636" y="6324600"/>
            <a:ext cx="122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T. K. Huang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200400" y="6412468"/>
            <a:ext cx="2204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Jayant</a:t>
            </a:r>
            <a:r>
              <a:rPr lang="en-US" dirty="0" smtClean="0"/>
              <a:t> Krishnamurthy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638800" y="48006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Great resources for learning,</a:t>
            </a:r>
          </a:p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Interact with them!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1981200"/>
            <a:ext cx="1244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" y="5715000"/>
            <a:ext cx="1117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itle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8229600" cy="792162"/>
          </a:xfrm>
        </p:spPr>
        <p:txBody>
          <a:bodyPr/>
          <a:lstStyle/>
          <a:p>
            <a:pPr algn="l"/>
            <a:r>
              <a:rPr lang="en-US" dirty="0" smtClean="0">
                <a:cs typeface="Tahoma" pitchFamily="34" charset="0"/>
              </a:rPr>
              <a:t>Leman’s research interests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905000"/>
            <a:ext cx="6096000" cy="4419600"/>
          </a:xfrm>
          <a:ln w="15875">
            <a:solidFill>
              <a:schemeClr val="tx2"/>
            </a:solidFill>
          </a:ln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300" b="1" dirty="0" smtClean="0">
                <a:latin typeface="Tahoma" pitchFamily="34" charset="0"/>
                <a:cs typeface="Tahoma" pitchFamily="34" charset="0"/>
              </a:rPr>
              <a:t>Graph mining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300" b="1" dirty="0" smtClean="0">
                <a:latin typeface="Tahoma" pitchFamily="34" charset="0"/>
                <a:cs typeface="Tahoma" pitchFamily="34" charset="0"/>
              </a:rPr>
              <a:t>(large, time-varying graphs)</a:t>
            </a:r>
            <a:endParaRPr lang="en-US" sz="2800" b="1" dirty="0" smtClean="0">
              <a:latin typeface="Tahoma" pitchFamily="34" charset="0"/>
              <a:cs typeface="Tahoma" pitchFamily="34" charset="0"/>
            </a:endParaRP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2800" dirty="0" smtClean="0">
                <a:latin typeface="Tahoma" pitchFamily="34" charset="0"/>
                <a:cs typeface="Tahoma" pitchFamily="34" charset="0"/>
              </a:rPr>
              <a:t>Patterns and generators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What characteristics do “real” graphs exhibit?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Can we model a given graph to generate realistic graphs?</a:t>
            </a: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2800" dirty="0" smtClean="0">
                <a:latin typeface="Tahoma" pitchFamily="34" charset="0"/>
                <a:cs typeface="Tahoma" pitchFamily="34" charset="0"/>
              </a:rPr>
              <a:t>Anomaly detection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Can we spot “suspicious” nodes?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Can we point “suspicious” events?</a:t>
            </a: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2800" dirty="0" smtClean="0">
                <a:latin typeface="Tahoma" pitchFamily="34" charset="0"/>
                <a:cs typeface="Tahoma" pitchFamily="34" charset="0"/>
              </a:rPr>
              <a:t>Recommendations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How can we answer “who’s-close to-whom” queries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    on disk-resident, time-varying graphs?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How do we recommend both “close” and “profitable” links?</a:t>
            </a:r>
          </a:p>
          <a:p>
            <a:pPr lvl="1"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en-US" sz="2000" dirty="0" smtClean="0">
              <a:latin typeface="Tahoma" pitchFamily="34" charset="0"/>
              <a:cs typeface="Tahoma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400" dirty="0" smtClean="0"/>
          </a:p>
        </p:txBody>
      </p:sp>
      <p:pic>
        <p:nvPicPr>
          <p:cNvPr id="2054" name="Picture 10" descr="http://www.abikecentral.com/images/ebay.gif"/>
          <p:cNvPicPr>
            <a:picLocks noChangeAspect="1" noChangeArrowheads="1"/>
          </p:cNvPicPr>
          <p:nvPr/>
        </p:nvPicPr>
        <p:blipFill>
          <a:blip r:embed="rId4" cstate="print"/>
          <a:srcRect l="557" t="28439" b="28717"/>
          <a:stretch>
            <a:fillRect/>
          </a:stretch>
        </p:blipFill>
        <p:spPr bwMode="auto">
          <a:xfrm>
            <a:off x="233363" y="3657600"/>
            <a:ext cx="1062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8" descr="http://www.daltondefendersbowl.com/Pictures/amazon%20logo.jpg"/>
          <p:cNvPicPr>
            <a:picLocks noChangeAspect="1" noChangeArrowheads="1"/>
          </p:cNvPicPr>
          <p:nvPr/>
        </p:nvPicPr>
        <p:blipFill>
          <a:blip r:embed="rId5" cstate="print"/>
          <a:srcRect l="12666" t="30750" r="12334" b="24750"/>
          <a:stretch>
            <a:fillRect/>
          </a:stretch>
        </p:blipFill>
        <p:spPr bwMode="auto">
          <a:xfrm>
            <a:off x="7620000" y="19812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600" y="2874963"/>
            <a:ext cx="12700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3581400"/>
            <a:ext cx="1295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4800" y="4724400"/>
            <a:ext cx="6858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4638" y="4419600"/>
            <a:ext cx="8683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20" descr="http://odproject.org/images/msn-logo.png"/>
          <p:cNvPicPr>
            <a:picLocks noChangeAspect="1" noChangeArrowheads="1"/>
          </p:cNvPicPr>
          <p:nvPr/>
        </p:nvPicPr>
        <p:blipFill>
          <a:blip r:embed="rId10" cstate="print"/>
          <a:srcRect t="7576"/>
          <a:stretch>
            <a:fillRect/>
          </a:stretch>
        </p:blipFill>
        <p:spPr bwMode="auto">
          <a:xfrm>
            <a:off x="7696200" y="5943600"/>
            <a:ext cx="1243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96200" y="2819400"/>
            <a:ext cx="1219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2" cstate="print"/>
          <a:srcRect l="25625" t="15687" r="31042" b="27669"/>
          <a:stretch>
            <a:fillRect/>
          </a:stretch>
        </p:blipFill>
        <p:spPr bwMode="auto">
          <a:xfrm>
            <a:off x="7608570" y="72390"/>
            <a:ext cx="14478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628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Applying Reinforcement Learning To Induce Pedagogical Strategies</a:t>
            </a:r>
            <a:endParaRPr lang="en-US" sz="3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05000"/>
            <a:ext cx="2971800" cy="2057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7" name="Picture 26" descr="direct-graph-tutor-stude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191000"/>
            <a:ext cx="3124200" cy="2362200"/>
          </a:xfrm>
          <a:prstGeom prst="rect">
            <a:avLst/>
          </a:prstGeom>
        </p:spPr>
      </p:pic>
      <p:pic>
        <p:nvPicPr>
          <p:cNvPr id="28" name="Picture 27" descr="general-proced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1828800"/>
            <a:ext cx="3886200" cy="2257425"/>
          </a:xfrm>
          <a:prstGeom prst="rect">
            <a:avLst/>
          </a:prstGeom>
        </p:spPr>
      </p:pic>
      <p:pic>
        <p:nvPicPr>
          <p:cNvPr id="30" name="Picture 29" descr="resul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4343400"/>
            <a:ext cx="4267200" cy="228600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 l="23226" t="1853" r="14386" b="53672"/>
          <a:stretch>
            <a:fillRect/>
          </a:stretch>
        </p:blipFill>
        <p:spPr bwMode="auto">
          <a:xfrm>
            <a:off x="7467600" y="76200"/>
            <a:ext cx="1600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6250" y="13716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 Chi, Machine Learning Department, Carnegie Mellon University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9"/>
          <p:cNvSpPr>
            <a:spLocks noChangeArrowheads="1"/>
          </p:cNvSpPr>
          <p:nvPr/>
        </p:nvSpPr>
        <p:spPr bwMode="auto">
          <a:xfrm>
            <a:off x="0" y="228600"/>
            <a:ext cx="89916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76202" tIns="188101" rIns="376202" bIns="188101"/>
          <a:lstStyle/>
          <a:p>
            <a:pPr marL="685800" indent="-685800" defTabSz="3762375">
              <a:spcAft>
                <a:spcPts val="600"/>
              </a:spcAft>
              <a:buFontTx/>
              <a:buChar char="•"/>
            </a:pPr>
            <a:r>
              <a:rPr lang="en-US" dirty="0"/>
              <a:t>Several parties have data on a common set of entities, but each party’s data is incomplete:</a:t>
            </a:r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/>
          </a:p>
          <a:p>
            <a:pPr marL="685800" indent="-685800" defTabSz="3762375">
              <a:spcAft>
                <a:spcPts val="600"/>
              </a:spcAft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endParaRPr lang="en-US" dirty="0" smtClean="0"/>
          </a:p>
          <a:p>
            <a:pPr marL="685800" indent="-685800" defTabSz="3762375">
              <a:spcAft>
                <a:spcPts val="600"/>
              </a:spcAft>
            </a:pPr>
            <a:endParaRPr lang="en-US" dirty="0" smtClean="0"/>
          </a:p>
          <a:p>
            <a:pPr marL="685800" indent="-685800" defTabSz="3762375">
              <a:spcAft>
                <a:spcPts val="600"/>
              </a:spcAft>
            </a:pPr>
            <a:endParaRPr lang="en-US" dirty="0"/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r>
              <a:rPr lang="en-US" dirty="0"/>
              <a:t>Each party’s data is private, and the parties are unwilling to share their data.</a:t>
            </a:r>
          </a:p>
          <a:p>
            <a:pPr marL="685800" indent="-685800" defTabSz="3762375">
              <a:spcAft>
                <a:spcPts val="600"/>
              </a:spcAft>
              <a:buFontTx/>
              <a:buChar char="•"/>
            </a:pPr>
            <a:r>
              <a:rPr lang="en-US" dirty="0"/>
              <a:t>We do regression on the unknown, full data matrix, without requiring the parties to reveal their private data. </a:t>
            </a:r>
          </a:p>
        </p:txBody>
      </p:sp>
      <p:pic>
        <p:nvPicPr>
          <p:cNvPr id="10" name="Picture 13" descr="C:\Users\rjhall\AppData\Local\Microsoft\Windows\Temporary Internet Files\Content.IE5\RGG13SN4\MPj043870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054100"/>
            <a:ext cx="905884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914400" y="1066800"/>
          <a:ext cx="3733798" cy="1219200"/>
        </p:xfrm>
        <a:graphic>
          <a:graphicData uri="http://schemas.openxmlformats.org/drawingml/2006/table">
            <a:tbl>
              <a:tblPr/>
              <a:tblGrid>
                <a:gridCol w="775028"/>
                <a:gridCol w="713664"/>
                <a:gridCol w="527558"/>
                <a:gridCol w="650749"/>
                <a:gridCol w="1066799"/>
              </a:tblGrid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Patient 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Tobacco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Heart Disease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1295400" y="4191000"/>
          <a:ext cx="3733798" cy="1219200"/>
        </p:xfrm>
        <a:graphic>
          <a:graphicData uri="http://schemas.openxmlformats.org/drawingml/2006/table">
            <a:tbl>
              <a:tblPr/>
              <a:tblGrid>
                <a:gridCol w="775028"/>
                <a:gridCol w="713664"/>
                <a:gridCol w="527558"/>
                <a:gridCol w="650749"/>
                <a:gridCol w="1066799"/>
              </a:tblGrid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Patient 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Tobacco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Heart Disease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</a:tr>
            </a:tbl>
          </a:graphicData>
        </a:graphic>
      </p:graphicFrame>
      <p:sp>
        <p:nvSpPr>
          <p:cNvPr id="21" name="Cloud 20"/>
          <p:cNvSpPr/>
          <p:nvPr/>
        </p:nvSpPr>
        <p:spPr>
          <a:xfrm>
            <a:off x="1524000" y="2209800"/>
            <a:ext cx="5791200" cy="2057400"/>
          </a:xfrm>
          <a:prstGeom prst="cloud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590800" y="2438400"/>
          <a:ext cx="3783583" cy="1266090"/>
        </p:xfrm>
        <a:graphic>
          <a:graphicData uri="http://schemas.openxmlformats.org/drawingml/2006/table">
            <a:tbl>
              <a:tblPr/>
              <a:tblGrid>
                <a:gridCol w="785362"/>
                <a:gridCol w="723180"/>
                <a:gridCol w="534592"/>
                <a:gridCol w="659426"/>
                <a:gridCol w="1081023"/>
              </a:tblGrid>
              <a:tr h="25321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Patient 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Tobacco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Heart Disease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0204"/>
                    </a:solidFill>
                  </a:tcPr>
                </a:tc>
              </a:tr>
              <a:tr h="25321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</a:tr>
              <a:tr h="25321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</a:tr>
              <a:tr h="25321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0003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CBCB"/>
                    </a:solidFill>
                  </a:tcPr>
                </a:tc>
              </a:tr>
              <a:tr h="25321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112" charset="-128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7E7"/>
                    </a:solidFill>
                  </a:tcPr>
                </a:tc>
              </a:tr>
            </a:tbl>
          </a:graphicData>
        </a:graphic>
      </p:graphicFrame>
      <p:pic>
        <p:nvPicPr>
          <p:cNvPr id="22" name="Picture 13" descr="C:\Users\rjhall\AppData\Local\Microsoft\Windows\Temporary Internet Files\Content.IE5\RGG13SN4\MPj043870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191000"/>
            <a:ext cx="905884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5715000" y="1295400"/>
            <a:ext cx="1058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Party 1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28600" y="3657600"/>
            <a:ext cx="1058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Party 2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2819400" y="3581400"/>
            <a:ext cx="3315417" cy="479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“Full Data” (unobserved)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7086600" y="42672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Regression</a:t>
            </a:r>
          </a:p>
          <a:p>
            <a:r>
              <a:rPr lang="en-US" sz="2400" dirty="0" smtClean="0"/>
              <a:t>Analysis</a:t>
            </a:r>
            <a:endParaRPr lang="en-US" sz="2400" dirty="0"/>
          </a:p>
        </p:txBody>
      </p:sp>
      <p:sp>
        <p:nvSpPr>
          <p:cNvPr id="27" name="Right Arrow 26"/>
          <p:cNvSpPr/>
          <p:nvPr/>
        </p:nvSpPr>
        <p:spPr>
          <a:xfrm rot="1940856">
            <a:off x="1507725" y="2530012"/>
            <a:ext cx="10668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20126640">
            <a:off x="1447800" y="3581400"/>
            <a:ext cx="10668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 rot="1940856">
            <a:off x="6308325" y="3749211"/>
            <a:ext cx="10668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/>
          <a:srcRect l="32386" r="26477" b="54855"/>
          <a:stretch>
            <a:fillRect/>
          </a:stretch>
        </p:blipFill>
        <p:spPr bwMode="auto">
          <a:xfrm>
            <a:off x="7467600" y="838199"/>
            <a:ext cx="1524000" cy="186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7772400" y="2743200"/>
            <a:ext cx="982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Rob Hall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458200" cy="11430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/>
              <a:t>Learning Dynamic Models </a:t>
            </a:r>
            <a:br>
              <a:rPr lang="en-US" sz="4000" dirty="0" smtClean="0"/>
            </a:br>
            <a:r>
              <a:rPr lang="en-US" sz="4000" dirty="0" smtClean="0"/>
              <a:t>from Non-sequenced Data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410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Dynamic models are useful for analyzing time-</a:t>
            </a:r>
          </a:p>
          <a:p>
            <a:pPr>
              <a:buNone/>
            </a:pPr>
            <a:r>
              <a:rPr lang="en-US" sz="2400" dirty="0" smtClean="0"/>
              <a:t>      evolving data, e.g., speech, video, robot movement</a:t>
            </a:r>
          </a:p>
          <a:p>
            <a:r>
              <a:rPr lang="en-US" sz="2400" dirty="0" smtClean="0"/>
              <a:t>Usual assumption: observations are </a:t>
            </a:r>
            <a:r>
              <a:rPr lang="en-US" sz="2400" dirty="0" smtClean="0">
                <a:solidFill>
                  <a:srgbClr val="FF0000"/>
                </a:solidFill>
              </a:rPr>
              <a:t>time-stamped</a:t>
            </a:r>
          </a:p>
          <a:p>
            <a:r>
              <a:rPr lang="en-US" sz="2400" dirty="0" smtClean="0"/>
              <a:t>But sometimes “time” is NOT easily available:</a:t>
            </a:r>
          </a:p>
          <a:p>
            <a:pPr lvl="1"/>
            <a:r>
              <a:rPr lang="en-US" sz="2000" dirty="0" smtClean="0"/>
              <a:t>Galaxy evolution (many static snapshots)</a:t>
            </a:r>
          </a:p>
          <a:p>
            <a:pPr lvl="1"/>
            <a:r>
              <a:rPr lang="en-US" sz="2000" dirty="0" smtClean="0"/>
              <a:t>Chronic disease, e.g., Alzheimer’s (tracking patients is expensive)</a:t>
            </a:r>
          </a:p>
          <a:p>
            <a:pPr lvl="1"/>
            <a:r>
              <a:rPr lang="en-US" sz="2000" dirty="0" smtClean="0"/>
              <a:t>Destructive measurement of biological p</a:t>
            </a:r>
            <a:r>
              <a:rPr lang="en-US" sz="2200" dirty="0" smtClean="0"/>
              <a:t>rocesses</a:t>
            </a:r>
          </a:p>
          <a:p>
            <a:r>
              <a:rPr lang="en-US" sz="2600" dirty="0" smtClean="0"/>
              <a:t>How can we learn dynamic models from such data?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4" name="Picture 13" descr="X0_2000_02_1_arro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4648200"/>
            <a:ext cx="2819400" cy="2057400"/>
          </a:xfrm>
          <a:prstGeom prst="rect">
            <a:avLst/>
          </a:prstGeom>
        </p:spPr>
      </p:pic>
      <p:pic>
        <p:nvPicPr>
          <p:cNvPr id="15" name="Picture 14" descr="X0_2000_02_1_msa_arro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4648200"/>
            <a:ext cx="2819400" cy="20759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495800" y="4800600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585CF">
                    <a:lumMod val="75000"/>
                  </a:srgbClr>
                </a:solidFill>
              </a:rPr>
              <a:t>True gradients </a:t>
            </a:r>
            <a:endParaRPr lang="en-US" sz="1600" dirty="0">
              <a:solidFill>
                <a:srgbClr val="6585CF">
                  <a:lumMod val="75000"/>
                </a:srgb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39000" y="4800600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585CF">
                    <a:lumMod val="75000"/>
                  </a:srgbClr>
                </a:solidFill>
              </a:rPr>
              <a:t>Learnt gradients </a:t>
            </a:r>
            <a:endParaRPr lang="en-US" sz="1600" dirty="0">
              <a:solidFill>
                <a:srgbClr val="6585CF">
                  <a:lumMod val="75000"/>
                </a:srgbClr>
              </a:solidFill>
            </a:endParaRPr>
          </a:p>
        </p:txBody>
      </p:sp>
      <p:pic>
        <p:nvPicPr>
          <p:cNvPr id="20" name="Picture 19" descr="X0_2000_02_1_dat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4648200"/>
            <a:ext cx="2819400" cy="20574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33600" y="4800600"/>
            <a:ext cx="76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solidFill>
                  <a:srgbClr val="6585CF">
                    <a:lumMod val="75000"/>
                  </a:srgbClr>
                </a:solidFill>
              </a:rPr>
              <a:t>Data</a:t>
            </a:r>
            <a:endParaRPr lang="en-US" sz="1600" dirty="0">
              <a:solidFill>
                <a:srgbClr val="6585CF">
                  <a:lumMod val="75000"/>
                </a:srgbClr>
              </a:solidFill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/>
          <a:srcRect l="12500" r="12500" b="12500"/>
          <a:stretch>
            <a:fillRect/>
          </a:stretch>
        </p:blipFill>
        <p:spPr bwMode="auto">
          <a:xfrm>
            <a:off x="7684770" y="76200"/>
            <a:ext cx="1371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696200" y="1600200"/>
            <a:ext cx="1409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T.K. Huang</a:t>
            </a:r>
            <a:endParaRPr 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6637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54619" y="2486561"/>
            <a:ext cx="67076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From Data to Understanding …</a:t>
            </a:r>
          </a:p>
          <a:p>
            <a:pPr algn="ctr"/>
            <a:endParaRPr lang="en-US" sz="20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Machine Learning in Action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Line 1"/>
          <p:cNvSpPr>
            <a:spLocks noChangeShapeType="1"/>
          </p:cNvSpPr>
          <p:nvPr/>
        </p:nvSpPr>
        <p:spPr bwMode="auto">
          <a:xfrm>
            <a:off x="5708160" y="3488270"/>
            <a:ext cx="145152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945" tIns="41473" rIns="82945" bIns="41473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273629"/>
            <a:ext cx="8228160" cy="1144921"/>
          </a:xfrm>
          <a:ln/>
        </p:spPr>
        <p:txBody>
          <a:bodyPr tIns="28802"/>
          <a:lstStyle/>
          <a:p>
            <a:pPr algn="l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3300" b="1" dirty="0">
                <a:solidFill>
                  <a:srgbClr val="C00000"/>
                </a:solidFill>
              </a:rPr>
              <a:t>Synonym Resolution for Read the Web</a:t>
            </a:r>
          </a:p>
        </p:txBody>
      </p:sp>
      <p:sp>
        <p:nvSpPr>
          <p:cNvPr id="3075" name="Oval 3"/>
          <p:cNvSpPr>
            <a:spLocks noChangeArrowheads="1"/>
          </p:cNvSpPr>
          <p:nvPr/>
        </p:nvSpPr>
        <p:spPr bwMode="auto">
          <a:xfrm>
            <a:off x="622080" y="3171437"/>
            <a:ext cx="1658880" cy="622145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“Apple”</a:t>
            </a:r>
          </a:p>
        </p:txBody>
      </p:sp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622080" y="4208346"/>
            <a:ext cx="1658880" cy="622145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“Apple inc.”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22080" y="2297267"/>
            <a:ext cx="1769760" cy="365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58420" rIns="81639" bIns="40820"/>
          <a:lstStyle/>
          <a:p>
            <a:pPr>
              <a:tabLst>
                <a:tab pos="656650" algn="l"/>
                <a:tab pos="1313299" algn="l"/>
              </a:tabLst>
            </a:pPr>
            <a:r>
              <a:rPr lang="en-US" sz="2000" dirty="0">
                <a:solidFill>
                  <a:srgbClr val="000000"/>
                </a:solidFill>
                <a:ea typeface="DejaVu Sans" charset="0"/>
                <a:cs typeface="DejaVu Sans" charset="0"/>
              </a:rPr>
              <a:t>Noun Phrases</a:t>
            </a:r>
          </a:p>
        </p:txBody>
      </p:sp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7161120" y="3171437"/>
            <a:ext cx="1658880" cy="622145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Apple (the fruit)</a:t>
            </a:r>
          </a:p>
        </p:txBody>
      </p:sp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7161120" y="5245255"/>
            <a:ext cx="1658880" cy="622145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Apple Computer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7368481" y="2297267"/>
            <a:ext cx="1235520" cy="365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58420" rIns="81639" bIns="40820"/>
          <a:lstStyle/>
          <a:p>
            <a:pPr>
              <a:tabLst>
                <a:tab pos="656650" algn="l"/>
              </a:tabLst>
            </a:pPr>
            <a:r>
              <a:rPr lang="en-US" sz="2000" dirty="0">
                <a:solidFill>
                  <a:srgbClr val="000000"/>
                </a:solidFill>
                <a:ea typeface="DejaVu Sans" charset="0"/>
                <a:cs typeface="DejaVu Sans" charset="0"/>
              </a:rPr>
              <a:t>Concepts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168800" y="2297267"/>
            <a:ext cx="1681920" cy="36579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58420" rIns="81639" bIns="40820"/>
          <a:lstStyle/>
          <a:p>
            <a:pPr>
              <a:tabLst>
                <a:tab pos="656650" algn="l"/>
                <a:tab pos="1313299" algn="l"/>
              </a:tabLst>
            </a:pPr>
            <a:r>
              <a:rPr lang="en-US" sz="2000" dirty="0">
                <a:solidFill>
                  <a:srgbClr val="000000"/>
                </a:solidFill>
                <a:ea typeface="DejaVu Sans" charset="0"/>
                <a:cs typeface="DejaVu Sans" charset="0"/>
              </a:rPr>
              <a:t>Word Senses</a:t>
            </a:r>
          </a:p>
        </p:txBody>
      </p:sp>
      <p:sp>
        <p:nvSpPr>
          <p:cNvPr id="3082" name="Oval 10"/>
          <p:cNvSpPr>
            <a:spLocks noChangeArrowheads="1"/>
          </p:cNvSpPr>
          <p:nvPr/>
        </p:nvSpPr>
        <p:spPr bwMode="auto">
          <a:xfrm>
            <a:off x="4181760" y="3171437"/>
            <a:ext cx="1658880" cy="622145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“Apple”</a:t>
            </a:r>
          </a:p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(fruit)</a:t>
            </a:r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5708160" y="5562088"/>
            <a:ext cx="145152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945" tIns="41473" rIns="82945" bIns="41473"/>
          <a:lstStyle/>
          <a:p>
            <a:endParaRPr lang="en-US"/>
          </a:p>
        </p:txBody>
      </p:sp>
      <p:sp>
        <p:nvSpPr>
          <p:cNvPr id="3084" name="Oval 12"/>
          <p:cNvSpPr>
            <a:spLocks noChangeArrowheads="1"/>
          </p:cNvSpPr>
          <p:nvPr/>
        </p:nvSpPr>
        <p:spPr bwMode="auto">
          <a:xfrm>
            <a:off x="4181760" y="5245255"/>
            <a:ext cx="1658880" cy="622145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“Apple inc.”</a:t>
            </a:r>
            <a:b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</a:b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(company)</a:t>
            </a:r>
          </a:p>
        </p:txBody>
      </p:sp>
      <p:sp>
        <p:nvSpPr>
          <p:cNvPr id="3085" name="Oval 13"/>
          <p:cNvSpPr>
            <a:spLocks noChangeArrowheads="1"/>
          </p:cNvSpPr>
          <p:nvPr/>
        </p:nvSpPr>
        <p:spPr bwMode="auto">
          <a:xfrm>
            <a:off x="4181760" y="4208346"/>
            <a:ext cx="1658880" cy="622145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“Apple”</a:t>
            </a:r>
          </a:p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(company)</a:t>
            </a:r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5807521" y="4589987"/>
            <a:ext cx="1383840" cy="82952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945" tIns="41473" rIns="82945" bIns="41473"/>
          <a:lstStyle/>
          <a:p>
            <a:endParaRPr lang="en-US"/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2501280" y="2089884"/>
            <a:ext cx="1658880" cy="82952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C0C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Word sense</a:t>
            </a:r>
          </a:p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disambiguation</a:t>
            </a:r>
          </a:p>
        </p:txBody>
      </p:sp>
      <p:sp>
        <p:nvSpPr>
          <p:cNvPr id="3088" name="AutoShape 16"/>
          <p:cNvSpPr>
            <a:spLocks noChangeArrowheads="1"/>
          </p:cNvSpPr>
          <p:nvPr/>
        </p:nvSpPr>
        <p:spPr bwMode="auto">
          <a:xfrm>
            <a:off x="5916960" y="2089884"/>
            <a:ext cx="1451520" cy="829527"/>
          </a:xfrm>
          <a:prstGeom prst="rightArrow">
            <a:avLst>
              <a:gd name="adj1" fmla="val 50000"/>
              <a:gd name="adj2" fmla="val 43750"/>
            </a:avLst>
          </a:prstGeom>
          <a:solidFill>
            <a:srgbClr val="C0C0C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55221" rIns="81639" bIns="40820" anchor="ctr"/>
          <a:lstStyle/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Synonym</a:t>
            </a:r>
          </a:p>
          <a:p>
            <a:pPr algn="ctr">
              <a:tabLst>
                <a:tab pos="656650" algn="l"/>
                <a:tab pos="1313299" algn="l"/>
              </a:tabLst>
            </a:pPr>
            <a:r>
              <a:rPr lang="en-US" dirty="0">
                <a:solidFill>
                  <a:srgbClr val="000000"/>
                </a:solidFill>
                <a:ea typeface="DejaVu Sans" charset="0"/>
                <a:cs typeface="DejaVu Sans" charset="0"/>
              </a:rPr>
              <a:t>Clustering</a:t>
            </a:r>
          </a:p>
        </p:txBody>
      </p:sp>
      <p:sp>
        <p:nvSpPr>
          <p:cNvPr id="3089" name="Line 17"/>
          <p:cNvSpPr>
            <a:spLocks noChangeShapeType="1"/>
          </p:cNvSpPr>
          <p:nvPr/>
        </p:nvSpPr>
        <p:spPr bwMode="auto">
          <a:xfrm>
            <a:off x="2314080" y="3476749"/>
            <a:ext cx="186624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945" tIns="41473" rIns="82945" bIns="41473"/>
          <a:lstStyle/>
          <a:p>
            <a:endParaRPr lang="en-US"/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>
            <a:off x="2314081" y="4513658"/>
            <a:ext cx="1833120" cy="93897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945" tIns="41473" rIns="82945" bIns="41473"/>
          <a:lstStyle/>
          <a:p>
            <a:endParaRPr lang="en-US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>
            <a:off x="2314081" y="3476749"/>
            <a:ext cx="1833120" cy="93897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945" tIns="41473" rIns="82945" bIns="41473"/>
          <a:lstStyle/>
          <a:p>
            <a:endParaRPr lang="en-US"/>
          </a:p>
        </p:txBody>
      </p:sp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3" cstate="print"/>
          <a:srcRect l="19336" t="21505" r="55204" b="32421"/>
          <a:stretch>
            <a:fillRect/>
          </a:stretch>
        </p:blipFill>
        <p:spPr bwMode="auto">
          <a:xfrm>
            <a:off x="7543800" y="76200"/>
            <a:ext cx="152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476250" y="1143000"/>
            <a:ext cx="655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Jayant</a:t>
            </a:r>
            <a:r>
              <a:rPr lang="en-US" sz="2000" dirty="0" smtClean="0"/>
              <a:t> Krishnamurthy</a:t>
            </a: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</a:t>
            </a:r>
            <a:r>
              <a:rPr lang="en-US" dirty="0" err="1" smtClean="0"/>
              <a:t>saviour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r>
              <a:rPr lang="en-US" dirty="0" smtClean="0"/>
              <a:t>Administrative Assistant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b="14385"/>
          <a:stretch>
            <a:fillRect/>
          </a:stretch>
        </p:blipFill>
        <p:spPr bwMode="auto">
          <a:xfrm>
            <a:off x="3657600" y="2438400"/>
            <a:ext cx="198596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802926" y="5105400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Michelle Martin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371600" y="56388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Late </a:t>
            </a:r>
            <a:r>
              <a:rPr lang="en-US" sz="2000" b="1" dirty="0" err="1" smtClean="0">
                <a:solidFill>
                  <a:srgbClr val="C00000"/>
                </a:solidFill>
                <a:latin typeface="Comic Sans MS" pitchFamily="66" charset="0"/>
              </a:rPr>
              <a:t>homeworks</a:t>
            </a:r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, administrative issues (registering, dropping, converting to audit …)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Enjoy!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764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ML is becoming ubiquitous in science, engineering and beyond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class should give you the basic foundation for applying ML and developing new methods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fun begins…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What is Machine Learning?</a:t>
            </a:r>
            <a:br>
              <a:rPr lang="en-US" dirty="0" smtClean="0"/>
            </a:br>
            <a:r>
              <a:rPr lang="en-US" dirty="0" smtClean="0"/>
              <a:t>(Formally)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Machine Learning?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48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Study of algorithms that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improve their </a:t>
            </a: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performance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 some </a:t>
            </a: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task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with </a:t>
            </a: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experience</a:t>
            </a:r>
            <a:r>
              <a:rPr kumimoji="0" lang="en-US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2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1770" y="5334000"/>
            <a:ext cx="2044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(experience)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2481" y="5486400"/>
            <a:ext cx="1024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(task)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5600" y="5344180"/>
            <a:ext cx="2333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(performance)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 bwMode="auto">
          <a:xfrm>
            <a:off x="856175" y="4724400"/>
            <a:ext cx="7900173" cy="762000"/>
            <a:chOff x="978987" y="4724400"/>
            <a:chExt cx="7900173" cy="762000"/>
          </a:xfrm>
        </p:grpSpPr>
        <p:pic>
          <p:nvPicPr>
            <p:cNvPr id="20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4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2937067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AutoShape 82"/>
            <p:cNvSpPr>
              <a:spLocks noChangeArrowheads="1"/>
            </p:cNvSpPr>
            <p:nvPr/>
          </p:nvSpPr>
          <p:spPr bwMode="auto">
            <a:xfrm>
              <a:off x="2958968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83"/>
            <p:cNvSpPr>
              <a:spLocks noChangeArrowheads="1"/>
            </p:cNvSpPr>
            <p:nvPr/>
          </p:nvSpPr>
          <p:spPr bwMode="auto">
            <a:xfrm>
              <a:off x="2230734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84"/>
            <p:cNvSpPr>
              <a:spLocks noChangeArrowheads="1"/>
            </p:cNvSpPr>
            <p:nvPr/>
          </p:nvSpPr>
          <p:spPr bwMode="auto">
            <a:xfrm>
              <a:off x="5910236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85"/>
            <p:cNvSpPr txBox="1">
              <a:spLocks noChangeArrowheads="1"/>
            </p:cNvSpPr>
            <p:nvPr/>
          </p:nvSpPr>
          <p:spPr bwMode="auto">
            <a:xfrm>
              <a:off x="2893643" y="4859107"/>
              <a:ext cx="2901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  <p:pic>
          <p:nvPicPr>
            <p:cNvPr id="25" name="Picture 24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 bwMode="auto">
            <a:xfrm>
              <a:off x="978987" y="4935508"/>
              <a:ext cx="678343" cy="201857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6" name="Picture 25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6828412" y="4967677"/>
              <a:ext cx="2050748" cy="259917"/>
            </a:xfrm>
            <a:prstGeom prst="rect">
              <a:avLst/>
            </a:prstGeom>
            <a:noFill/>
            <a:ln/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Task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30" name="Picture 2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600199" y="1759532"/>
            <a:ext cx="3672673" cy="235226"/>
          </a:xfrm>
          <a:prstGeom prst="rect">
            <a:avLst/>
          </a:prstGeom>
          <a:noFill/>
          <a:ln/>
          <a:effectLst/>
        </p:spPr>
      </p:pic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1142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Task: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1" name="Picture 6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6720672" y="1752600"/>
            <a:ext cx="1737791" cy="194482"/>
          </a:xfrm>
          <a:prstGeom prst="rect">
            <a:avLst/>
          </a:prstGeom>
          <a:noFill/>
          <a:ln/>
          <a:effectLst/>
        </p:spPr>
      </p:pic>
      <p:sp>
        <p:nvSpPr>
          <p:cNvPr id="62" name="Rounded Rectangle 61"/>
          <p:cNvSpPr/>
          <p:nvPr/>
        </p:nvSpPr>
        <p:spPr>
          <a:xfrm>
            <a:off x="6644472" y="1676400"/>
            <a:ext cx="1905000" cy="3810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600200" y="2286000"/>
            <a:ext cx="5406808" cy="258871"/>
          </a:xfrm>
          <a:prstGeom prst="rect">
            <a:avLst/>
          </a:prstGeom>
          <a:noFill/>
          <a:ln/>
          <a:effectLst/>
        </p:spPr>
      </p:pic>
      <p:sp>
        <p:nvSpPr>
          <p:cNvPr id="21" name="Right Arrow 20"/>
          <p:cNvSpPr/>
          <p:nvPr/>
        </p:nvSpPr>
        <p:spPr>
          <a:xfrm>
            <a:off x="4876800" y="36576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0800" y="3124200"/>
            <a:ext cx="1626719" cy="15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9" descr="Blood smear in which the red cells show variation in size and shape typical of sickle cell anemia. …"/>
          <p:cNvPicPr>
            <a:picLocks noChangeAspect="1" noChangeArrowheads="1"/>
          </p:cNvPicPr>
          <p:nvPr/>
        </p:nvPicPr>
        <p:blipFill>
          <a:blip r:embed="rId9" cstate="print"/>
          <a:srcRect l="10280" t="19600" r="64487" b="48219"/>
          <a:stretch>
            <a:fillRect/>
          </a:stretch>
        </p:blipFill>
        <p:spPr bwMode="auto">
          <a:xfrm flipH="1">
            <a:off x="2590800" y="4876800"/>
            <a:ext cx="1600200" cy="154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5562600" y="3623608"/>
            <a:ext cx="196085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 (0)”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“Healthy cell (1)”</a:t>
            </a:r>
            <a:endParaRPr lang="en-US" sz="2000" dirty="0"/>
          </a:p>
        </p:txBody>
      </p:sp>
      <p:sp>
        <p:nvSpPr>
          <p:cNvPr id="26" name="Right Arrow 25"/>
          <p:cNvSpPr/>
          <p:nvPr/>
        </p:nvSpPr>
        <p:spPr>
          <a:xfrm>
            <a:off x="4876800" y="54864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Measures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15542" y="2546792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2377272" y="2440704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Measure of closeness between true label </a:t>
            </a:r>
            <a:r>
              <a:rPr lang="en-US" sz="2400" i="1" dirty="0" smtClean="0"/>
              <a:t>Y</a:t>
            </a:r>
            <a:r>
              <a:rPr lang="en-US" sz="2400" dirty="0" smtClean="0"/>
              <a:t> and   </a:t>
            </a:r>
          </a:p>
          <a:p>
            <a:r>
              <a:rPr lang="en-US" sz="2400" dirty="0" smtClean="0"/>
              <a:t>  prediction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4038600"/>
            <a:ext cx="1626719" cy="15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895600" y="4343400"/>
            <a:ext cx="1634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cell”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19200" y="3562290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X</a:t>
            </a:r>
            <a:endParaRPr lang="en-US" sz="20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5486400" y="3543180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pic>
        <p:nvPicPr>
          <p:cNvPr id="26" name="Picture 2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6886994" y="3638490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27" name="TextBox 26"/>
          <p:cNvSpPr txBox="1"/>
          <p:nvPr/>
        </p:nvSpPr>
        <p:spPr>
          <a:xfrm>
            <a:off x="3429000" y="3543180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Y</a:t>
            </a:r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070922" y="4343400"/>
            <a:ext cx="1634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20000" y="43548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074036" y="4857690"/>
            <a:ext cx="1616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“Healthy cell”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3114" y="48691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209800" y="5867400"/>
            <a:ext cx="5410200" cy="609600"/>
            <a:chOff x="2209800" y="5867400"/>
            <a:chExt cx="5410200" cy="609600"/>
          </a:xfrm>
        </p:grpSpPr>
        <p:pic>
          <p:nvPicPr>
            <p:cNvPr id="34" name="Picture 33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2590800" y="6042660"/>
              <a:ext cx="3276600" cy="32796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5" name="TextBox 34"/>
            <p:cNvSpPr txBox="1"/>
            <p:nvPr/>
          </p:nvSpPr>
          <p:spPr>
            <a:xfrm>
              <a:off x="6324600" y="5966460"/>
              <a:ext cx="1196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Comic Sans MS" pitchFamily="66" charset="0"/>
                </a:rPr>
                <a:t>0/1 loss</a:t>
              </a:r>
              <a:endParaRPr lang="en-US" sz="20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209800" y="5867400"/>
              <a:ext cx="54102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Measures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15542" y="2546792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2377272" y="2440704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Measure of closeness between true label </a:t>
            </a:r>
            <a:r>
              <a:rPr lang="en-US" sz="2400" i="1" dirty="0" smtClean="0"/>
              <a:t>Y</a:t>
            </a:r>
            <a:r>
              <a:rPr lang="en-US" sz="2400" dirty="0" smtClean="0"/>
              <a:t> and   </a:t>
            </a:r>
          </a:p>
          <a:p>
            <a:r>
              <a:rPr lang="en-US" sz="2400" dirty="0" smtClean="0"/>
              <a:t>  prediction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5600" y="434340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“$24.50”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66800" y="3562290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X</a:t>
            </a:r>
            <a:endParaRPr lang="en-US" sz="20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5486400" y="3543180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pic>
        <p:nvPicPr>
          <p:cNvPr id="26" name="Picture 2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6886994" y="3638490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27" name="TextBox 26"/>
          <p:cNvSpPr txBox="1"/>
          <p:nvPr/>
        </p:nvSpPr>
        <p:spPr>
          <a:xfrm>
            <a:off x="2667000" y="3543180"/>
            <a:ext cx="16015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Share price, </a:t>
            </a:r>
            <a:r>
              <a:rPr lang="en-US" sz="2000" i="1" dirty="0" smtClean="0"/>
              <a:t>Y</a:t>
            </a:r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070922" y="434340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“$24.50”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20000" y="43548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074036" y="483483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“$26.00”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3114" y="4869120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1?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1981200" y="5867400"/>
            <a:ext cx="5715000" cy="609600"/>
            <a:chOff x="1981200" y="5867400"/>
            <a:chExt cx="5715000" cy="609600"/>
          </a:xfrm>
        </p:grpSpPr>
        <p:pic>
          <p:nvPicPr>
            <p:cNvPr id="37" name="Picture 36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2209800" y="6042659"/>
              <a:ext cx="3619195" cy="29147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5" name="TextBox 34"/>
            <p:cNvSpPr txBox="1"/>
            <p:nvPr/>
          </p:nvSpPr>
          <p:spPr>
            <a:xfrm>
              <a:off x="6145776" y="5966460"/>
              <a:ext cx="15504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Comic Sans MS" pitchFamily="66" charset="0"/>
                </a:rPr>
                <a:t>square loss</a:t>
              </a:r>
              <a:endParaRPr lang="en-US" sz="20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981200" y="5867400"/>
              <a:ext cx="57150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642860" y="5315188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2?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105400" y="530346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“$26.10”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57200" y="4267200"/>
            <a:ext cx="1898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Past performance,</a:t>
            </a:r>
          </a:p>
          <a:p>
            <a:r>
              <a:rPr lang="en-US" dirty="0" smtClean="0"/>
              <a:t>trade volume etc.</a:t>
            </a:r>
          </a:p>
          <a:p>
            <a:r>
              <a:rPr lang="en-US" dirty="0" smtClean="0"/>
              <a:t>as of Sept 8,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8" grpId="0"/>
      <p:bldP spid="3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Measures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59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815542" y="2546792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2377272" y="2440704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Measure of closeness between true label </a:t>
            </a:r>
            <a:r>
              <a:rPr lang="en-US" sz="2400" i="1" dirty="0" smtClean="0"/>
              <a:t>Y</a:t>
            </a:r>
            <a:r>
              <a:rPr lang="en-US" sz="2400" dirty="0" smtClean="0"/>
              <a:t> and   </a:t>
            </a:r>
          </a:p>
          <a:p>
            <a:r>
              <a:rPr lang="en-US" sz="2400" dirty="0" smtClean="0"/>
              <a:t>  prediction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581400" y="4238140"/>
            <a:ext cx="1719797" cy="257660"/>
          </a:xfrm>
          <a:prstGeom prst="rect">
            <a:avLst/>
          </a:prstGeom>
          <a:noFill/>
          <a:ln/>
          <a:effectLst/>
        </p:spPr>
      </p:pic>
      <p:sp>
        <p:nvSpPr>
          <p:cNvPr id="11" name="TextBox 10"/>
          <p:cNvSpPr txBox="1"/>
          <p:nvPr/>
        </p:nvSpPr>
        <p:spPr>
          <a:xfrm>
            <a:off x="685800" y="3512403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Don’t  just want label of one test data (cell image), but any cell image</a:t>
            </a:r>
            <a:endParaRPr lang="en-US" sz="2400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4" name="Picture 1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642110" y="3992463"/>
            <a:ext cx="796749" cy="210166"/>
          </a:xfrm>
          <a:prstGeom prst="rect">
            <a:avLst/>
          </a:prstGeom>
          <a:noFill/>
          <a:ln/>
          <a:effectLst/>
        </p:spPr>
      </p:pic>
      <p:grpSp>
        <p:nvGrpSpPr>
          <p:cNvPr id="13" name="Group 12"/>
          <p:cNvGrpSpPr/>
          <p:nvPr/>
        </p:nvGrpSpPr>
        <p:grpSpPr>
          <a:xfrm>
            <a:off x="2057400" y="5715000"/>
            <a:ext cx="4876800" cy="762000"/>
            <a:chOff x="2057400" y="5715000"/>
            <a:chExt cx="4876800" cy="762000"/>
          </a:xfrm>
        </p:grpSpPr>
        <p:pic>
          <p:nvPicPr>
            <p:cNvPr id="19" name="Picture 18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2358469" y="5943600"/>
              <a:ext cx="4310631" cy="27437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5" name="Rectangle 14"/>
            <p:cNvSpPr/>
            <p:nvPr/>
          </p:nvSpPr>
          <p:spPr>
            <a:xfrm>
              <a:off x="2057400" y="5715000"/>
              <a:ext cx="4876800" cy="7620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85800" y="46482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Given a cell image drawn randomly from the collection of all cell images, how well does the predictor perform on average?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99" t="19580" r="35734" b="41261"/>
          <a:stretch>
            <a:fillRect/>
          </a:stretch>
        </p:blipFill>
        <p:spPr bwMode="auto">
          <a:xfrm>
            <a:off x="604783" y="3962400"/>
            <a:ext cx="7139354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Decoding thoughts from brain scans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6072" t="9059" r="14285"/>
          <a:stretch>
            <a:fillRect/>
          </a:stretch>
        </p:blipFill>
        <p:spPr bwMode="auto">
          <a:xfrm>
            <a:off x="6167383" y="4006433"/>
            <a:ext cx="2367017" cy="231816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907351" y="2323794"/>
            <a:ext cx="1786303" cy="148620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9" name="Right Arrow 8"/>
          <p:cNvSpPr/>
          <p:nvPr/>
        </p:nvSpPr>
        <p:spPr>
          <a:xfrm>
            <a:off x="4267200" y="2893248"/>
            <a:ext cx="5334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163291" y="2893248"/>
            <a:ext cx="1847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Rob a bank …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Measures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30" name="Picture 2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3124200" y="1752600"/>
            <a:ext cx="4310631" cy="274374"/>
          </a:xfrm>
          <a:prstGeom prst="rect">
            <a:avLst/>
          </a:prstGeom>
          <a:noFill/>
          <a:ln/>
          <a:effectLst/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4401580" y="3300008"/>
            <a:ext cx="1250930" cy="315769"/>
          </a:xfrm>
          <a:prstGeom prst="rect">
            <a:avLst/>
          </a:prstGeom>
          <a:noFill/>
          <a:ln/>
          <a:effectLst/>
        </p:spPr>
      </p:pic>
      <p:sp>
        <p:nvSpPr>
          <p:cNvPr id="17" name="TextBox 16"/>
          <p:cNvSpPr txBox="1"/>
          <p:nvPr/>
        </p:nvSpPr>
        <p:spPr>
          <a:xfrm>
            <a:off x="4442639" y="3771780"/>
            <a:ext cx="1196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0/1 loss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4" name="Picture 3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6718213" y="2681350"/>
            <a:ext cx="1145192" cy="237628"/>
          </a:xfrm>
          <a:prstGeom prst="rect">
            <a:avLst/>
          </a:prstGeom>
          <a:noFill/>
          <a:ln/>
          <a:effectLst/>
        </p:spPr>
      </p:pic>
      <p:pic>
        <p:nvPicPr>
          <p:cNvPr id="21" name="Picture 20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4280910" y="2667000"/>
            <a:ext cx="1594024" cy="252008"/>
          </a:xfrm>
          <a:prstGeom prst="rect">
            <a:avLst/>
          </a:prstGeom>
          <a:noFill/>
          <a:ln/>
          <a:effectLst/>
        </p:spPr>
      </p:pic>
      <p:cxnSp>
        <p:nvCxnSpPr>
          <p:cNvPr id="24" name="Straight Connector 23"/>
          <p:cNvCxnSpPr/>
          <p:nvPr/>
        </p:nvCxnSpPr>
        <p:spPr>
          <a:xfrm rot="5400000">
            <a:off x="4343400" y="4495800"/>
            <a:ext cx="3810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976110" y="3048000"/>
            <a:ext cx="4953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6499201" y="3329697"/>
            <a:ext cx="1667909" cy="251703"/>
          </a:xfrm>
          <a:prstGeom prst="rect">
            <a:avLst/>
          </a:prstGeom>
          <a:noFill/>
          <a:ln/>
          <a:effectLst/>
        </p:spPr>
      </p:pic>
      <p:sp>
        <p:nvSpPr>
          <p:cNvPr id="28" name="TextBox 27"/>
          <p:cNvSpPr txBox="1"/>
          <p:nvPr/>
        </p:nvSpPr>
        <p:spPr>
          <a:xfrm>
            <a:off x="6338310" y="3790890"/>
            <a:ext cx="2653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Probability of Error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1905000" y="3276600"/>
            <a:ext cx="381000" cy="2286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5881" y="2667000"/>
            <a:ext cx="1626719" cy="15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TextBox 32"/>
          <p:cNvSpPr txBox="1"/>
          <p:nvPr/>
        </p:nvSpPr>
        <p:spPr>
          <a:xfrm>
            <a:off x="2286000" y="3166408"/>
            <a:ext cx="1634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cell”</a:t>
            </a:r>
          </a:p>
        </p:txBody>
      </p:sp>
      <p:sp>
        <p:nvSpPr>
          <p:cNvPr id="44" name="Text Box 71"/>
          <p:cNvSpPr txBox="1">
            <a:spLocks noChangeArrowheads="1"/>
          </p:cNvSpPr>
          <p:nvPr/>
        </p:nvSpPr>
        <p:spPr bwMode="auto">
          <a:xfrm>
            <a:off x="2286000" y="4930914"/>
            <a:ext cx="13530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/>
              <a:t>Share Price</a:t>
            </a:r>
          </a:p>
          <a:p>
            <a:pPr algn="ctr"/>
            <a:r>
              <a:rPr lang="en-US" sz="2000" dirty="0" smtClean="0"/>
              <a:t>“$ 24.50”</a:t>
            </a:r>
            <a:endParaRPr lang="en-US" sz="2000" dirty="0"/>
          </a:p>
        </p:txBody>
      </p:sp>
      <p:grpSp>
        <p:nvGrpSpPr>
          <p:cNvPr id="46" name="Group 42"/>
          <p:cNvGrpSpPr/>
          <p:nvPr/>
        </p:nvGrpSpPr>
        <p:grpSpPr>
          <a:xfrm>
            <a:off x="152400" y="4419600"/>
            <a:ext cx="1676400" cy="1828800"/>
            <a:chOff x="2564922" y="4436852"/>
            <a:chExt cx="4902678" cy="2294626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16" cstate="print"/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9" name="Rectangle 48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Right Arrow 50"/>
          <p:cNvSpPr/>
          <p:nvPr/>
        </p:nvSpPr>
        <p:spPr>
          <a:xfrm>
            <a:off x="1905000" y="5029200"/>
            <a:ext cx="381000" cy="2286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4343400" y="5029200"/>
            <a:ext cx="1594473" cy="291561"/>
          </a:xfrm>
          <a:prstGeom prst="rect">
            <a:avLst/>
          </a:prstGeom>
          <a:noFill/>
          <a:ln/>
          <a:effectLst/>
        </p:spPr>
      </p:pic>
      <p:sp>
        <p:nvSpPr>
          <p:cNvPr id="53" name="TextBox 52"/>
          <p:cNvSpPr txBox="1"/>
          <p:nvPr/>
        </p:nvSpPr>
        <p:spPr>
          <a:xfrm>
            <a:off x="4393176" y="5486400"/>
            <a:ext cx="1550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square loss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6" name="Picture 55" descr="txp_fi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6508384" y="4953000"/>
            <a:ext cx="1949816" cy="291562"/>
          </a:xfrm>
          <a:prstGeom prst="rect">
            <a:avLst/>
          </a:prstGeom>
          <a:noFill/>
          <a:ln/>
          <a:effectLst/>
        </p:spPr>
      </p:pic>
      <p:sp>
        <p:nvSpPr>
          <p:cNvPr id="57" name="TextBox 56"/>
          <p:cNvSpPr txBox="1"/>
          <p:nvPr/>
        </p:nvSpPr>
        <p:spPr>
          <a:xfrm>
            <a:off x="6347460" y="5478720"/>
            <a:ext cx="2569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Mean Square Error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Bayes</a:t>
            </a:r>
            <a:r>
              <a:rPr lang="en-US" dirty="0" smtClean="0"/>
              <a:t> Optimal Rule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61</a:t>
            </a:fld>
            <a:endParaRPr lang="en-US"/>
          </a:p>
        </p:txBody>
      </p:sp>
      <p:pic>
        <p:nvPicPr>
          <p:cNvPr id="5" name="Picture 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883937" y="2362200"/>
            <a:ext cx="4355063" cy="482794"/>
          </a:xfrm>
          <a:prstGeom prst="rect">
            <a:avLst/>
          </a:prstGeom>
          <a:noFill/>
          <a:ln/>
          <a:effectLst/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u="sng" dirty="0" smtClean="0"/>
              <a:t>Ideal goal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133600" y="1731580"/>
            <a:ext cx="5177546" cy="272158"/>
          </a:xfrm>
          <a:prstGeom prst="rect">
            <a:avLst/>
          </a:prstGeom>
          <a:noFill/>
          <a:ln/>
          <a:effectLst/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2971800" y="2971800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dirty="0" err="1" smtClean="0">
                <a:solidFill>
                  <a:srgbClr val="C00000"/>
                </a:solidFill>
                <a:latin typeface="Comic Sans MS" pitchFamily="66" charset="0"/>
              </a:rPr>
              <a:t>Bayes</a:t>
            </a:r>
            <a:r>
              <a:rPr lang="en-US" sz="2400" dirty="0" smtClean="0">
                <a:solidFill>
                  <a:srgbClr val="C00000"/>
                </a:solidFill>
                <a:latin typeface="Comic Sans MS" pitchFamily="66" charset="0"/>
              </a:rPr>
              <a:t> optimal rule</a:t>
            </a:r>
            <a:endParaRPr lang="en-US" sz="2400" i="1" u="sng" baseline="-25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3962400"/>
            <a:ext cx="3584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 smtClean="0"/>
              <a:t>Best possible performance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12" name="Picture 11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925127" y="4876800"/>
            <a:ext cx="3058603" cy="274448"/>
          </a:xfrm>
          <a:prstGeom prst="rect">
            <a:avLst/>
          </a:prstGeom>
          <a:noFill/>
          <a:ln/>
          <a:effectLst/>
        </p:spPr>
      </p:pic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828800" y="4773275"/>
            <a:ext cx="1828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dirty="0" err="1" smtClean="0">
                <a:solidFill>
                  <a:srgbClr val="C00000"/>
                </a:solidFill>
                <a:latin typeface="Comic Sans MS" pitchFamily="66" charset="0"/>
              </a:rPr>
              <a:t>Bayes</a:t>
            </a:r>
            <a:r>
              <a:rPr lang="en-US" sz="2400" dirty="0" smtClean="0">
                <a:solidFill>
                  <a:srgbClr val="C00000"/>
                </a:solidFill>
                <a:latin typeface="Comic Sans MS" pitchFamily="66" charset="0"/>
              </a:rPr>
              <a:t> Risk</a:t>
            </a:r>
            <a:endParaRPr lang="en-US" sz="2400" i="1" u="sng" baseline="-25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5786735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BUT… Optimal rule is not computable - depends on unknown P</a:t>
            </a:r>
            <a:r>
              <a:rPr lang="en-US" sz="2400" b="1" baseline="-25000" dirty="0" smtClean="0"/>
              <a:t>XY</a:t>
            </a:r>
            <a:r>
              <a:rPr lang="en-US" sz="2400" b="1" dirty="0" smtClean="0"/>
              <a:t> !</a:t>
            </a:r>
            <a:endParaRPr lang="en-US" sz="2400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Experience - Training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27840" y="1683603"/>
            <a:ext cx="65873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Can’t minimize risk since </a:t>
            </a:r>
            <a:r>
              <a:rPr lang="en-US" sz="2400" i="1" dirty="0" smtClean="0"/>
              <a:t>P</a:t>
            </a:r>
            <a:r>
              <a:rPr lang="en-US" sz="2400" i="1" baseline="-25000" dirty="0" smtClean="0"/>
              <a:t>XY</a:t>
            </a:r>
            <a:r>
              <a:rPr lang="en-US" sz="2400" dirty="0" smtClean="0"/>
              <a:t> unknown!</a:t>
            </a:r>
          </a:p>
          <a:p>
            <a:endParaRPr lang="en-US" sz="1000" dirty="0" smtClean="0"/>
          </a:p>
          <a:p>
            <a:r>
              <a:rPr lang="en-US" sz="2400" dirty="0" smtClean="0"/>
              <a:t>Training data (experience) provides a glimpse of </a:t>
            </a:r>
            <a:r>
              <a:rPr lang="en-US" sz="2400" i="1" dirty="0" smtClean="0"/>
              <a:t>P</a:t>
            </a:r>
            <a:r>
              <a:rPr lang="en-US" sz="2400" i="1" baseline="-25000" dirty="0" smtClean="0"/>
              <a:t>XY</a:t>
            </a:r>
            <a:endParaRPr lang="en-US" sz="2400" dirty="0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756736" y="3054967"/>
            <a:ext cx="2780646" cy="387925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4854238" y="3657600"/>
            <a:ext cx="390876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independent, identically distributed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336" y="3105090"/>
            <a:ext cx="1358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(unknown)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3072402"/>
            <a:ext cx="1470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(observed)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5000" y="4876800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Provided by expert, measuring device, </a:t>
            </a:r>
          </a:p>
          <a:p>
            <a:r>
              <a:rPr lang="en-US" sz="2000" dirty="0" smtClean="0"/>
              <a:t>some experiment, …</a:t>
            </a:r>
          </a:p>
        </p:txBody>
      </p:sp>
      <p:cxnSp>
        <p:nvCxnSpPr>
          <p:cNvPr id="23" name="Shape 22"/>
          <p:cNvCxnSpPr>
            <a:endCxn id="7" idx="1"/>
          </p:cNvCxnSpPr>
          <p:nvPr/>
        </p:nvCxnSpPr>
        <p:spPr>
          <a:xfrm rot="16200000" flipH="1">
            <a:off x="4498794" y="3502210"/>
            <a:ext cx="504853" cy="206036"/>
          </a:xfrm>
          <a:prstGeom prst="bentConnector2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838200" y="4366260"/>
            <a:ext cx="4267200" cy="2096453"/>
            <a:chOff x="838200" y="4366260"/>
            <a:chExt cx="4267200" cy="2096453"/>
          </a:xfrm>
        </p:grpSpPr>
        <p:sp>
          <p:nvSpPr>
            <p:cNvPr id="20" name="TextBox 19"/>
            <p:cNvSpPr txBox="1"/>
            <p:nvPr/>
          </p:nvSpPr>
          <p:spPr>
            <a:xfrm>
              <a:off x="1775460" y="4495800"/>
              <a:ext cx="11496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Anemic 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25" name="Double Bracket 24"/>
            <p:cNvSpPr/>
            <p:nvPr/>
          </p:nvSpPr>
          <p:spPr>
            <a:xfrm>
              <a:off x="838200" y="437769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lum bright="21000" contrast="33000"/>
            </a:blip>
            <a:srcRect l="26000" t="47714" r="23333" b="11143"/>
            <a:stretch>
              <a:fillRect/>
            </a:stretch>
          </p:blipFill>
          <p:spPr bwMode="auto">
            <a:xfrm>
              <a:off x="914400" y="4419601"/>
              <a:ext cx="914400" cy="866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Box 26"/>
            <p:cNvSpPr txBox="1"/>
            <p:nvPr/>
          </p:nvSpPr>
          <p:spPr>
            <a:xfrm>
              <a:off x="1775460" y="5604510"/>
              <a:ext cx="11673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Healthy 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28" name="Double Bracket 27"/>
            <p:cNvSpPr/>
            <p:nvPr/>
          </p:nvSpPr>
          <p:spPr>
            <a:xfrm>
              <a:off x="838200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55726" y="4484370"/>
              <a:ext cx="11096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Healthy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31" name="Double Bracket 30"/>
            <p:cNvSpPr/>
            <p:nvPr/>
          </p:nvSpPr>
          <p:spPr>
            <a:xfrm>
              <a:off x="3018466" y="436626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55726" y="5604510"/>
              <a:ext cx="11496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Anemic 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34" name="Double Bracket 33"/>
            <p:cNvSpPr/>
            <p:nvPr/>
          </p:nvSpPr>
          <p:spPr>
            <a:xfrm>
              <a:off x="3018466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7333" t="40857" r="63333" b="34000"/>
            <a:stretch>
              <a:fillRect/>
            </a:stretch>
          </p:blipFill>
          <p:spPr bwMode="auto">
            <a:xfrm>
              <a:off x="3105150" y="4419600"/>
              <a:ext cx="838200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l="7560" t="11905" r="47878"/>
            <a:stretch>
              <a:fillRect/>
            </a:stretch>
          </p:blipFill>
          <p:spPr bwMode="auto">
            <a:xfrm>
              <a:off x="914400" y="5486400"/>
              <a:ext cx="922760" cy="976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 l="58488" t="14952" r="7560" b="2762"/>
            <a:stretch>
              <a:fillRect/>
            </a:stretch>
          </p:blipFill>
          <p:spPr bwMode="auto">
            <a:xfrm>
              <a:off x="3112770" y="5478780"/>
              <a:ext cx="914399" cy="94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63</a:t>
            </a:fld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33400" y="1600200"/>
            <a:ext cx="6473608" cy="944671"/>
            <a:chOff x="533400" y="1600200"/>
            <a:chExt cx="6473608" cy="944671"/>
          </a:xfrm>
        </p:grpSpPr>
        <p:pic>
          <p:nvPicPr>
            <p:cNvPr id="30" name="Picture 29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1600199" y="1759532"/>
              <a:ext cx="3672673" cy="235226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1" name="Text Box 13"/>
            <p:cNvSpPr txBox="1">
              <a:spLocks noChangeArrowheads="1"/>
            </p:cNvSpPr>
            <p:nvPr/>
          </p:nvSpPr>
          <p:spPr bwMode="auto">
            <a:xfrm>
              <a:off x="533400" y="1600200"/>
              <a:ext cx="114299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tabLst>
                  <a:tab pos="4914900" algn="l"/>
                </a:tabLst>
              </a:pPr>
              <a:r>
                <a:rPr lang="en-US" sz="2400" b="1" dirty="0" smtClean="0">
                  <a:solidFill>
                    <a:srgbClr val="C00000"/>
                  </a:solidFill>
                  <a:latin typeface="Comic Sans MS" pitchFamily="66" charset="0"/>
                </a:rPr>
                <a:t>Task:</a:t>
              </a:r>
              <a:endParaRPr lang="en-US" sz="24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25" name="Picture 24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1600200" y="2286000"/>
              <a:ext cx="5406808" cy="258871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43" name="Group 42"/>
          <p:cNvGrpSpPr/>
          <p:nvPr/>
        </p:nvGrpSpPr>
        <p:grpSpPr>
          <a:xfrm>
            <a:off x="548472" y="3119735"/>
            <a:ext cx="7114925" cy="947925"/>
            <a:chOff x="548472" y="3119735"/>
            <a:chExt cx="7114925" cy="947925"/>
          </a:xfrm>
        </p:grpSpPr>
        <p:pic>
          <p:nvPicPr>
            <p:cNvPr id="41" name="Picture 40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2819400" y="3234559"/>
              <a:ext cx="4310631" cy="27437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2" name="Text Box 13"/>
            <p:cNvSpPr txBox="1">
              <a:spLocks noChangeArrowheads="1"/>
            </p:cNvSpPr>
            <p:nvPr/>
          </p:nvSpPr>
          <p:spPr bwMode="auto">
            <a:xfrm>
              <a:off x="548472" y="3119735"/>
              <a:ext cx="25908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tabLst>
                  <a:tab pos="4914900" algn="l"/>
                </a:tabLst>
              </a:pPr>
              <a:r>
                <a:rPr lang="en-US" sz="2400" b="1" dirty="0" smtClean="0">
                  <a:solidFill>
                    <a:srgbClr val="C00000"/>
                  </a:solidFill>
                  <a:latin typeface="Comic Sans MS" pitchFamily="66" charset="0"/>
                </a:rPr>
                <a:t>Performance:</a:t>
              </a:r>
              <a:endParaRPr lang="en-US" sz="24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18" name="Picture 17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5943600" y="3810000"/>
              <a:ext cx="1719797" cy="25766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44" name="Group 43"/>
          <p:cNvGrpSpPr/>
          <p:nvPr/>
        </p:nvGrpSpPr>
        <p:grpSpPr>
          <a:xfrm>
            <a:off x="554420" y="4415135"/>
            <a:ext cx="8437180" cy="2138065"/>
            <a:chOff x="554420" y="4415135"/>
            <a:chExt cx="8437180" cy="2138065"/>
          </a:xfrm>
        </p:grpSpPr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554420" y="4415135"/>
              <a:ext cx="25908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>
                <a:tabLst>
                  <a:tab pos="4914900" algn="l"/>
                </a:tabLst>
              </a:pPr>
              <a:r>
                <a:rPr lang="en-US" sz="2400" b="1" dirty="0" smtClean="0">
                  <a:solidFill>
                    <a:srgbClr val="C00000"/>
                  </a:solidFill>
                  <a:latin typeface="Comic Sans MS" pitchFamily="66" charset="0"/>
                </a:rPr>
                <a:t>Experience:</a:t>
              </a:r>
              <a:endParaRPr lang="en-US" sz="24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04240" y="4430110"/>
              <a:ext cx="6587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Training data</a:t>
              </a:r>
              <a:endParaRPr lang="en-US" sz="2400" dirty="0"/>
            </a:p>
          </p:txBody>
        </p:sp>
        <p:pic>
          <p:nvPicPr>
            <p:cNvPr id="21" name="Picture 20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4191000" y="4461640"/>
              <a:ext cx="2780646" cy="387925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7010400" y="4472150"/>
              <a:ext cx="13580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Comic Sans MS" pitchFamily="66" charset="0"/>
                </a:rPr>
                <a:t>(unknown)</a:t>
              </a:r>
              <a:endParaRPr lang="en-US" sz="20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2667000" y="5181600"/>
              <a:ext cx="2590800" cy="1371600"/>
              <a:chOff x="838200" y="4366260"/>
              <a:chExt cx="4282267" cy="2096453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775460" y="4495800"/>
                <a:ext cx="1164742" cy="709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/>
                  <a:t>, Anemic </a:t>
                </a:r>
              </a:p>
              <a:p>
                <a:r>
                  <a:rPr lang="en-US" sz="1000" dirty="0" smtClean="0"/>
                  <a:t>      cell</a:t>
                </a:r>
                <a:endParaRPr lang="en-US" sz="1000" dirty="0"/>
              </a:p>
            </p:txBody>
          </p:sp>
          <p:sp>
            <p:nvSpPr>
              <p:cNvPr id="27" name="Double Bracket 26"/>
              <p:cNvSpPr/>
              <p:nvPr/>
            </p:nvSpPr>
            <p:spPr>
              <a:xfrm>
                <a:off x="838200" y="4377690"/>
                <a:ext cx="1981200" cy="914400"/>
              </a:xfrm>
              <a:prstGeom prst="bracketPair">
                <a:avLst>
                  <a:gd name="adj" fmla="val 7122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  <p:pic>
            <p:nvPicPr>
              <p:cNvPr id="28" name="Picture 3"/>
              <p:cNvPicPr>
                <a:picLocks noChangeAspect="1" noChangeArrowheads="1"/>
              </p:cNvPicPr>
              <p:nvPr/>
            </p:nvPicPr>
            <p:blipFill>
              <a:blip r:embed="rId12" cstate="print">
                <a:lum bright="21000" contrast="33000"/>
              </a:blip>
              <a:srcRect l="26000" t="47714" r="23333" b="11143"/>
              <a:stretch>
                <a:fillRect/>
              </a:stretch>
            </p:blipFill>
            <p:spPr bwMode="auto">
              <a:xfrm>
                <a:off x="914400" y="4419601"/>
                <a:ext cx="914400" cy="866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" name="TextBox 28"/>
              <p:cNvSpPr txBox="1"/>
              <p:nvPr/>
            </p:nvSpPr>
            <p:spPr>
              <a:xfrm>
                <a:off x="1775460" y="5604509"/>
                <a:ext cx="1184379" cy="709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/>
                  <a:t>, Healthy </a:t>
                </a:r>
              </a:p>
              <a:p>
                <a:r>
                  <a:rPr lang="en-US" sz="1000" dirty="0" smtClean="0"/>
                  <a:t>      cell</a:t>
                </a:r>
                <a:endParaRPr lang="en-US" sz="1000" dirty="0"/>
              </a:p>
            </p:txBody>
          </p:sp>
          <p:sp>
            <p:nvSpPr>
              <p:cNvPr id="33" name="Double Bracket 32"/>
              <p:cNvSpPr/>
              <p:nvPr/>
            </p:nvSpPr>
            <p:spPr>
              <a:xfrm>
                <a:off x="838200" y="5486400"/>
                <a:ext cx="1981200" cy="914400"/>
              </a:xfrm>
              <a:prstGeom prst="bracketPair">
                <a:avLst>
                  <a:gd name="adj" fmla="val 7122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955725" y="4484371"/>
                <a:ext cx="1133885" cy="709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/>
                  <a:t>, Healthy</a:t>
                </a:r>
              </a:p>
              <a:p>
                <a:r>
                  <a:rPr lang="en-US" sz="1000" dirty="0" smtClean="0"/>
                  <a:t>      cell</a:t>
                </a:r>
                <a:endParaRPr lang="en-US" sz="1000" dirty="0"/>
              </a:p>
            </p:txBody>
          </p:sp>
          <p:sp>
            <p:nvSpPr>
              <p:cNvPr id="35" name="Double Bracket 34"/>
              <p:cNvSpPr/>
              <p:nvPr/>
            </p:nvSpPr>
            <p:spPr>
              <a:xfrm>
                <a:off x="3018466" y="4366260"/>
                <a:ext cx="1981200" cy="914400"/>
              </a:xfrm>
              <a:prstGeom prst="bracketPair">
                <a:avLst>
                  <a:gd name="adj" fmla="val 7122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955725" y="5604509"/>
                <a:ext cx="1164742" cy="709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/>
                  <a:t>, Anemic </a:t>
                </a:r>
              </a:p>
              <a:p>
                <a:r>
                  <a:rPr lang="en-US" sz="1000" dirty="0" smtClean="0"/>
                  <a:t>      cell</a:t>
                </a:r>
                <a:endParaRPr lang="en-US" sz="1000" dirty="0"/>
              </a:p>
            </p:txBody>
          </p:sp>
          <p:sp>
            <p:nvSpPr>
              <p:cNvPr id="37" name="Double Bracket 36"/>
              <p:cNvSpPr/>
              <p:nvPr/>
            </p:nvSpPr>
            <p:spPr>
              <a:xfrm>
                <a:off x="3018466" y="5486400"/>
                <a:ext cx="1981200" cy="914400"/>
              </a:xfrm>
              <a:prstGeom prst="bracketPair">
                <a:avLst>
                  <a:gd name="adj" fmla="val 7122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  <p:pic>
            <p:nvPicPr>
              <p:cNvPr id="38" name="Picture 4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 l="7333" t="40857" r="63333" b="34000"/>
              <a:stretch>
                <a:fillRect/>
              </a:stretch>
            </p:blipFill>
            <p:spPr bwMode="auto">
              <a:xfrm>
                <a:off x="3105150" y="4419600"/>
                <a:ext cx="8382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l="7560" t="11905" r="47878"/>
              <a:stretch>
                <a:fillRect/>
              </a:stretch>
            </p:blipFill>
            <p:spPr bwMode="auto">
              <a:xfrm>
                <a:off x="914400" y="5486400"/>
                <a:ext cx="922760" cy="9763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" name="Picture 6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 l="58488" t="14952" r="7560" b="2762"/>
              <a:stretch>
                <a:fillRect/>
              </a:stretch>
            </p:blipFill>
            <p:spPr bwMode="auto">
              <a:xfrm>
                <a:off x="3112770" y="5478780"/>
                <a:ext cx="914399" cy="942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52400" y="1543050"/>
            <a:ext cx="8763000" cy="2362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Algorithm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64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 bwMode="auto">
          <a:xfrm>
            <a:off x="3708298" y="2129135"/>
            <a:ext cx="4216552" cy="762000"/>
            <a:chOff x="2230734" y="4724400"/>
            <a:chExt cx="4216552" cy="762000"/>
          </a:xfrm>
        </p:grpSpPr>
        <p:pic>
          <p:nvPicPr>
            <p:cNvPr id="7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7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2937067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AutoShape 82"/>
            <p:cNvSpPr>
              <a:spLocks noChangeArrowheads="1"/>
            </p:cNvSpPr>
            <p:nvPr/>
          </p:nvSpPr>
          <p:spPr bwMode="auto">
            <a:xfrm>
              <a:off x="2958968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83"/>
            <p:cNvSpPr>
              <a:spLocks noChangeArrowheads="1"/>
            </p:cNvSpPr>
            <p:nvPr/>
          </p:nvSpPr>
          <p:spPr bwMode="auto">
            <a:xfrm>
              <a:off x="2230734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4"/>
            <p:cNvSpPr>
              <a:spLocks noChangeArrowheads="1"/>
            </p:cNvSpPr>
            <p:nvPr/>
          </p:nvSpPr>
          <p:spPr bwMode="auto">
            <a:xfrm>
              <a:off x="5834036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85"/>
            <p:cNvSpPr txBox="1">
              <a:spLocks noChangeArrowheads="1"/>
            </p:cNvSpPr>
            <p:nvPr/>
          </p:nvSpPr>
          <p:spPr bwMode="auto">
            <a:xfrm>
              <a:off x="2893643" y="4859107"/>
              <a:ext cx="2901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09600" y="1676400"/>
            <a:ext cx="2762061" cy="1519535"/>
            <a:chOff x="838200" y="4366260"/>
            <a:chExt cx="4311632" cy="2096453"/>
          </a:xfrm>
        </p:grpSpPr>
        <p:sp>
          <p:nvSpPr>
            <p:cNvPr id="15" name="TextBox 14"/>
            <p:cNvSpPr txBox="1"/>
            <p:nvPr/>
          </p:nvSpPr>
          <p:spPr>
            <a:xfrm>
              <a:off x="1775460" y="4495800"/>
              <a:ext cx="1194107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Anemic 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16" name="Double Bracket 15"/>
            <p:cNvSpPr/>
            <p:nvPr/>
          </p:nvSpPr>
          <p:spPr>
            <a:xfrm>
              <a:off x="838200" y="437769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8" cstate="print">
              <a:lum bright="21000" contrast="33000"/>
            </a:blip>
            <a:srcRect l="26000" t="47714" r="23333" b="11143"/>
            <a:stretch>
              <a:fillRect/>
            </a:stretch>
          </p:blipFill>
          <p:spPr bwMode="auto">
            <a:xfrm>
              <a:off x="914400" y="4419601"/>
              <a:ext cx="914400" cy="866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775460" y="5604509"/>
              <a:ext cx="1207119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Healthy 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19" name="Double Bracket 18"/>
            <p:cNvSpPr/>
            <p:nvPr/>
          </p:nvSpPr>
          <p:spPr>
            <a:xfrm>
              <a:off x="838200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55725" y="4484371"/>
              <a:ext cx="1152068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Healthy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21" name="Double Bracket 20"/>
            <p:cNvSpPr/>
            <p:nvPr/>
          </p:nvSpPr>
          <p:spPr>
            <a:xfrm>
              <a:off x="3018466" y="436626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55725" y="5604509"/>
              <a:ext cx="1194107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Anemic 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23" name="Double Bracket 22"/>
            <p:cNvSpPr/>
            <p:nvPr/>
          </p:nvSpPr>
          <p:spPr>
            <a:xfrm>
              <a:off x="3018466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l="7333" t="40857" r="63333" b="34000"/>
            <a:stretch>
              <a:fillRect/>
            </a:stretch>
          </p:blipFill>
          <p:spPr bwMode="auto">
            <a:xfrm>
              <a:off x="3105150" y="4419600"/>
              <a:ext cx="838200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 l="7560" t="11905" r="47878"/>
            <a:stretch>
              <a:fillRect/>
            </a:stretch>
          </p:blipFill>
          <p:spPr bwMode="auto">
            <a:xfrm>
              <a:off x="914400" y="5486400"/>
              <a:ext cx="922760" cy="976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6"/>
            <p:cNvPicPr>
              <a:picLocks noChangeAspect="1" noChangeArrowheads="1"/>
            </p:cNvPicPr>
            <p:nvPr/>
          </p:nvPicPr>
          <p:blipFill>
            <a:blip r:embed="rId10" cstate="print"/>
            <a:srcRect l="58488" t="14952" r="7560" b="2762"/>
            <a:stretch>
              <a:fillRect/>
            </a:stretch>
          </p:blipFill>
          <p:spPr bwMode="auto">
            <a:xfrm>
              <a:off x="3112770" y="5478780"/>
              <a:ext cx="914399" cy="94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TextBox 26"/>
          <p:cNvSpPr txBox="1"/>
          <p:nvPr/>
        </p:nvSpPr>
        <p:spPr>
          <a:xfrm>
            <a:off x="381050" y="3424535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Training data</a:t>
            </a:r>
            <a:endParaRPr lang="en-US" sz="2400" dirty="0"/>
          </a:p>
        </p:txBody>
      </p:sp>
      <p:pic>
        <p:nvPicPr>
          <p:cNvPr id="29" name="Picture 2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2209850" y="3535025"/>
            <a:ext cx="1589239" cy="297983"/>
          </a:xfrm>
          <a:prstGeom prst="rect">
            <a:avLst/>
          </a:prstGeom>
          <a:noFill/>
          <a:ln/>
          <a:effectLst/>
        </p:spPr>
      </p:pic>
      <p:pic>
        <p:nvPicPr>
          <p:cNvPr id="33" name="Picture 32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8305800" y="2216053"/>
            <a:ext cx="304800" cy="396057"/>
          </a:xfrm>
          <a:prstGeom prst="rect">
            <a:avLst/>
          </a:prstGeom>
          <a:noFill/>
          <a:ln/>
          <a:effectLst/>
        </p:spPr>
      </p:pic>
      <p:pic>
        <p:nvPicPr>
          <p:cNvPr id="34" name="Picture 33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598353" y="4572000"/>
            <a:ext cx="3745047" cy="381000"/>
          </a:xfrm>
          <a:prstGeom prst="rect">
            <a:avLst/>
          </a:prstGeom>
          <a:noFill/>
          <a:ln/>
          <a:effectLst/>
        </p:spPr>
      </p:pic>
      <p:grpSp>
        <p:nvGrpSpPr>
          <p:cNvPr id="43" name="Group 42"/>
          <p:cNvGrpSpPr/>
          <p:nvPr/>
        </p:nvGrpSpPr>
        <p:grpSpPr>
          <a:xfrm>
            <a:off x="4868627" y="4267200"/>
            <a:ext cx="3429000" cy="1447800"/>
            <a:chOff x="4868627" y="4267200"/>
            <a:chExt cx="3429000" cy="1447800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410200" y="4343400"/>
              <a:ext cx="914400" cy="85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" name="Picture 35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4911090" y="4484416"/>
              <a:ext cx="330606" cy="42958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7" name="Double Bracket 36"/>
            <p:cNvSpPr/>
            <p:nvPr/>
          </p:nvSpPr>
          <p:spPr>
            <a:xfrm>
              <a:off x="5334000" y="4267200"/>
              <a:ext cx="1066800" cy="990600"/>
            </a:xfrm>
            <a:prstGeom prst="bracketPair">
              <a:avLst>
                <a:gd name="adj" fmla="val 5129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77000" y="4572000"/>
              <a:ext cx="1820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=  “Anemic cell”</a:t>
              </a:r>
              <a:endParaRPr lang="en-US" sz="20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868627" y="5253335"/>
              <a:ext cx="2590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Test data</a:t>
              </a:r>
              <a:endParaRPr lang="en-US" sz="2400" dirty="0"/>
            </a:p>
          </p:txBody>
        </p:sp>
        <p:pic>
          <p:nvPicPr>
            <p:cNvPr id="42" name="Picture 41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6164027" y="5410200"/>
              <a:ext cx="232571" cy="179855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41" name="TextBox 40"/>
          <p:cNvSpPr txBox="1"/>
          <p:nvPr/>
        </p:nvSpPr>
        <p:spPr>
          <a:xfrm>
            <a:off x="2362200" y="6096000"/>
            <a:ext cx="4656339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Note: </a:t>
            </a:r>
            <a:r>
              <a:rPr lang="en-US" sz="2800" b="1" dirty="0" smtClean="0">
                <a:solidFill>
                  <a:schemeClr val="tx1"/>
                </a:solidFill>
              </a:rPr>
              <a:t>test data ≠ training data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" name="Group 418"/>
          <p:cNvGrpSpPr/>
          <p:nvPr/>
        </p:nvGrpSpPr>
        <p:grpSpPr>
          <a:xfrm>
            <a:off x="685801" y="2461260"/>
            <a:ext cx="8159561" cy="3310890"/>
            <a:chOff x="685801" y="2461260"/>
            <a:chExt cx="8159561" cy="3310890"/>
          </a:xfrm>
        </p:grpSpPr>
        <p:grpSp>
          <p:nvGrpSpPr>
            <p:cNvPr id="302" name="Group 301"/>
            <p:cNvGrpSpPr/>
            <p:nvPr/>
          </p:nvGrpSpPr>
          <p:grpSpPr>
            <a:xfrm rot="16200000">
              <a:off x="1085877" y="2506716"/>
              <a:ext cx="2895600" cy="2804688"/>
              <a:chOff x="2438400" y="2640624"/>
              <a:chExt cx="2411414" cy="2326174"/>
            </a:xfrm>
          </p:grpSpPr>
          <p:grpSp>
            <p:nvGrpSpPr>
              <p:cNvPr id="303" name="Group 253"/>
              <p:cNvGrpSpPr/>
              <p:nvPr/>
            </p:nvGrpSpPr>
            <p:grpSpPr>
              <a:xfrm>
                <a:off x="2438400" y="2698751"/>
                <a:ext cx="2411414" cy="2262188"/>
                <a:chOff x="1543054" y="2698751"/>
                <a:chExt cx="2411414" cy="2262188"/>
              </a:xfrm>
            </p:grpSpPr>
            <p:grpSp>
              <p:nvGrpSpPr>
                <p:cNvPr id="307" name="Group 3"/>
                <p:cNvGrpSpPr>
                  <a:grpSpLocks/>
                </p:cNvGrpSpPr>
                <p:nvPr/>
              </p:nvGrpSpPr>
              <p:grpSpPr bwMode="auto">
                <a:xfrm>
                  <a:off x="1543054" y="2698751"/>
                  <a:ext cx="2411414" cy="2262188"/>
                  <a:chOff x="4146" y="788"/>
                  <a:chExt cx="1519" cy="1425"/>
                </a:xfrm>
              </p:grpSpPr>
              <p:sp>
                <p:nvSpPr>
                  <p:cNvPr id="398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4146" y="788"/>
                    <a:ext cx="1324" cy="1324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9" name="Freeform 5"/>
                  <p:cNvSpPr>
                    <a:spLocks/>
                  </p:cNvSpPr>
                  <p:nvPr/>
                </p:nvSpPr>
                <p:spPr bwMode="auto">
                  <a:xfrm rot="20948446">
                    <a:off x="4276" y="872"/>
                    <a:ext cx="1389" cy="1341"/>
                  </a:xfrm>
                  <a:custGeom>
                    <a:avLst/>
                    <a:gdLst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46 w 1031"/>
                      <a:gd name="connsiteY0" fmla="*/ 1189 h 1354"/>
                      <a:gd name="connsiteX1" fmla="*/ 8 w 1031"/>
                      <a:gd name="connsiteY1" fmla="*/ 1045 h 1354"/>
                      <a:gd name="connsiteX2" fmla="*/ 98 w 1031"/>
                      <a:gd name="connsiteY2" fmla="*/ 805 h 1354"/>
                      <a:gd name="connsiteX3" fmla="*/ 290 w 1031"/>
                      <a:gd name="connsiteY3" fmla="*/ 469 h 1354"/>
                      <a:gd name="connsiteX4" fmla="*/ 674 w 1031"/>
                      <a:gd name="connsiteY4" fmla="*/ 277 h 1354"/>
                      <a:gd name="connsiteX5" fmla="*/ 927 w 1031"/>
                      <a:gd name="connsiteY5" fmla="*/ 150 h 1354"/>
                      <a:gd name="connsiteX6" fmla="*/ 901 w 1031"/>
                      <a:gd name="connsiteY6" fmla="*/ 1179 h 1354"/>
                      <a:gd name="connsiteX7" fmla="*/ 150 w 1031"/>
                      <a:gd name="connsiteY7" fmla="*/ 1197 h 1354"/>
                      <a:gd name="connsiteX8" fmla="*/ 146 w 1031"/>
                      <a:gd name="connsiteY8" fmla="*/ 1189 h 1354"/>
                      <a:gd name="connsiteX0" fmla="*/ 52 w 1030"/>
                      <a:gd name="connsiteY0" fmla="*/ 1284 h 1354"/>
                      <a:gd name="connsiteX1" fmla="*/ 7 w 1030"/>
                      <a:gd name="connsiteY1" fmla="*/ 1045 h 1354"/>
                      <a:gd name="connsiteX2" fmla="*/ 97 w 1030"/>
                      <a:gd name="connsiteY2" fmla="*/ 805 h 1354"/>
                      <a:gd name="connsiteX3" fmla="*/ 289 w 1030"/>
                      <a:gd name="connsiteY3" fmla="*/ 469 h 1354"/>
                      <a:gd name="connsiteX4" fmla="*/ 673 w 1030"/>
                      <a:gd name="connsiteY4" fmla="*/ 277 h 1354"/>
                      <a:gd name="connsiteX5" fmla="*/ 926 w 1030"/>
                      <a:gd name="connsiteY5" fmla="*/ 150 h 1354"/>
                      <a:gd name="connsiteX6" fmla="*/ 900 w 1030"/>
                      <a:gd name="connsiteY6" fmla="*/ 1179 h 1354"/>
                      <a:gd name="connsiteX7" fmla="*/ 149 w 1030"/>
                      <a:gd name="connsiteY7" fmla="*/ 1197 h 1354"/>
                      <a:gd name="connsiteX8" fmla="*/ 52 w 1030"/>
                      <a:gd name="connsiteY8" fmla="*/ 1284 h 1354"/>
                      <a:gd name="connsiteX0" fmla="*/ 66 w 1044"/>
                      <a:gd name="connsiteY0" fmla="*/ 1284 h 1354"/>
                      <a:gd name="connsiteX1" fmla="*/ 21 w 1044"/>
                      <a:gd name="connsiteY1" fmla="*/ 1045 h 1354"/>
                      <a:gd name="connsiteX2" fmla="*/ 111 w 1044"/>
                      <a:gd name="connsiteY2" fmla="*/ 805 h 1354"/>
                      <a:gd name="connsiteX3" fmla="*/ 687 w 1044"/>
                      <a:gd name="connsiteY3" fmla="*/ 277 h 1354"/>
                      <a:gd name="connsiteX4" fmla="*/ 940 w 1044"/>
                      <a:gd name="connsiteY4" fmla="*/ 150 h 1354"/>
                      <a:gd name="connsiteX5" fmla="*/ 914 w 1044"/>
                      <a:gd name="connsiteY5" fmla="*/ 1179 h 1354"/>
                      <a:gd name="connsiteX6" fmla="*/ 163 w 1044"/>
                      <a:gd name="connsiteY6" fmla="*/ 1197 h 1354"/>
                      <a:gd name="connsiteX7" fmla="*/ 66 w 1044"/>
                      <a:gd name="connsiteY7" fmla="*/ 1284 h 1354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940 w 1043"/>
                      <a:gd name="connsiteY4" fmla="*/ 150 h 1520"/>
                      <a:gd name="connsiteX5" fmla="*/ 914 w 1043"/>
                      <a:gd name="connsiteY5" fmla="*/ 1322 h 1520"/>
                      <a:gd name="connsiteX6" fmla="*/ 163 w 1043"/>
                      <a:gd name="connsiteY6" fmla="*/ 1340 h 1520"/>
                      <a:gd name="connsiteX7" fmla="*/ 66 w 1043"/>
                      <a:gd name="connsiteY7" fmla="*/ 1427 h 1520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8" fmla="*/ 66 w 1043"/>
                      <a:gd name="connsiteY8" fmla="*/ 1427 h 1520"/>
                      <a:gd name="connsiteX0" fmla="*/ 163 w 1043"/>
                      <a:gd name="connsiteY0" fmla="*/ 1340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914 w 1265"/>
                      <a:gd name="connsiteY4" fmla="*/ 423 h 1520"/>
                      <a:gd name="connsiteX5" fmla="*/ 1162 w 1265"/>
                      <a:gd name="connsiteY5" fmla="*/ 150 h 1520"/>
                      <a:gd name="connsiteX6" fmla="*/ 1136 w 1265"/>
                      <a:gd name="connsiteY6" fmla="*/ 1322 h 1520"/>
                      <a:gd name="connsiteX7" fmla="*/ 385 w 1265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1162 w 1265"/>
                      <a:gd name="connsiteY4" fmla="*/ 150 h 1520"/>
                      <a:gd name="connsiteX5" fmla="*/ 1136 w 1265"/>
                      <a:gd name="connsiteY5" fmla="*/ 1322 h 1520"/>
                      <a:gd name="connsiteX6" fmla="*/ 385 w 1265"/>
                      <a:gd name="connsiteY6" fmla="*/ 1340 h 1520"/>
                      <a:gd name="connsiteX0" fmla="*/ 385 w 1265"/>
                      <a:gd name="connsiteY0" fmla="*/ 1190 h 1370"/>
                      <a:gd name="connsiteX1" fmla="*/ 9 w 1265"/>
                      <a:gd name="connsiteY1" fmla="*/ 1181 h 1370"/>
                      <a:gd name="connsiteX2" fmla="*/ 333 w 1265"/>
                      <a:gd name="connsiteY2" fmla="*/ 798 h 1370"/>
                      <a:gd name="connsiteX3" fmla="*/ 909 w 1265"/>
                      <a:gd name="connsiteY3" fmla="*/ 270 h 1370"/>
                      <a:gd name="connsiteX4" fmla="*/ 1162 w 1265"/>
                      <a:gd name="connsiteY4" fmla="*/ 0 h 1370"/>
                      <a:gd name="connsiteX5" fmla="*/ 1136 w 1265"/>
                      <a:gd name="connsiteY5" fmla="*/ 1172 h 1370"/>
                      <a:gd name="connsiteX6" fmla="*/ 385 w 1265"/>
                      <a:gd name="connsiteY6" fmla="*/ 1190 h 1370"/>
                      <a:gd name="connsiteX0" fmla="*/ 385 w 1266"/>
                      <a:gd name="connsiteY0" fmla="*/ 1333 h 1394"/>
                      <a:gd name="connsiteX1" fmla="*/ 9 w 1266"/>
                      <a:gd name="connsiteY1" fmla="*/ 1181 h 1394"/>
                      <a:gd name="connsiteX2" fmla="*/ 333 w 1266"/>
                      <a:gd name="connsiteY2" fmla="*/ 798 h 1394"/>
                      <a:gd name="connsiteX3" fmla="*/ 909 w 1266"/>
                      <a:gd name="connsiteY3" fmla="*/ 270 h 1394"/>
                      <a:gd name="connsiteX4" fmla="*/ 1162 w 1266"/>
                      <a:gd name="connsiteY4" fmla="*/ 0 h 1394"/>
                      <a:gd name="connsiteX5" fmla="*/ 1136 w 1266"/>
                      <a:gd name="connsiteY5" fmla="*/ 1172 h 1394"/>
                      <a:gd name="connsiteX6" fmla="*/ 385 w 1266"/>
                      <a:gd name="connsiteY6" fmla="*/ 1333 h 1394"/>
                      <a:gd name="connsiteX0" fmla="*/ 385 w 1334"/>
                      <a:gd name="connsiteY0" fmla="*/ 1333 h 1368"/>
                      <a:gd name="connsiteX1" fmla="*/ 9 w 1334"/>
                      <a:gd name="connsiteY1" fmla="*/ 1181 h 1368"/>
                      <a:gd name="connsiteX2" fmla="*/ 333 w 1334"/>
                      <a:gd name="connsiteY2" fmla="*/ 798 h 1368"/>
                      <a:gd name="connsiteX3" fmla="*/ 909 w 1334"/>
                      <a:gd name="connsiteY3" fmla="*/ 270 h 1368"/>
                      <a:gd name="connsiteX4" fmla="*/ 1162 w 1334"/>
                      <a:gd name="connsiteY4" fmla="*/ 0 h 1368"/>
                      <a:gd name="connsiteX5" fmla="*/ 1136 w 1334"/>
                      <a:gd name="connsiteY5" fmla="*/ 1172 h 1368"/>
                      <a:gd name="connsiteX6" fmla="*/ 1209 w 1334"/>
                      <a:gd name="connsiteY6" fmla="*/ 1274 h 1368"/>
                      <a:gd name="connsiteX7" fmla="*/ 385 w 1334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76 w 1333"/>
                      <a:gd name="connsiteY0" fmla="*/ 1333 h 1368"/>
                      <a:gd name="connsiteX1" fmla="*/ 0 w 1333"/>
                      <a:gd name="connsiteY1" fmla="*/ 1181 h 1368"/>
                      <a:gd name="connsiteX2" fmla="*/ 324 w 1333"/>
                      <a:gd name="connsiteY2" fmla="*/ 798 h 1368"/>
                      <a:gd name="connsiteX3" fmla="*/ 900 w 1333"/>
                      <a:gd name="connsiteY3" fmla="*/ 270 h 1368"/>
                      <a:gd name="connsiteX4" fmla="*/ 1153 w 1333"/>
                      <a:gd name="connsiteY4" fmla="*/ 0 h 1368"/>
                      <a:gd name="connsiteX5" fmla="*/ 1174 w 1333"/>
                      <a:gd name="connsiteY5" fmla="*/ 1172 h 1368"/>
                      <a:gd name="connsiteX6" fmla="*/ 1200 w 1333"/>
                      <a:gd name="connsiteY6" fmla="*/ 1274 h 1368"/>
                      <a:gd name="connsiteX7" fmla="*/ 376 w 1333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85 w 1342"/>
                      <a:gd name="connsiteY0" fmla="*/ 1344 h 1379"/>
                      <a:gd name="connsiteX1" fmla="*/ 9 w 1342"/>
                      <a:gd name="connsiteY1" fmla="*/ 1192 h 1379"/>
                      <a:gd name="connsiteX2" fmla="*/ 333 w 1342"/>
                      <a:gd name="connsiteY2" fmla="*/ 809 h 1379"/>
                      <a:gd name="connsiteX3" fmla="*/ 909 w 1342"/>
                      <a:gd name="connsiteY3" fmla="*/ 281 h 1379"/>
                      <a:gd name="connsiteX4" fmla="*/ 1162 w 1342"/>
                      <a:gd name="connsiteY4" fmla="*/ 11 h 1379"/>
                      <a:gd name="connsiteX5" fmla="*/ 1204 w 1342"/>
                      <a:gd name="connsiteY5" fmla="*/ 214 h 1379"/>
                      <a:gd name="connsiteX6" fmla="*/ 1183 w 1342"/>
                      <a:gd name="connsiteY6" fmla="*/ 1183 h 1379"/>
                      <a:gd name="connsiteX7" fmla="*/ 1209 w 1342"/>
                      <a:gd name="connsiteY7" fmla="*/ 1285 h 1379"/>
                      <a:gd name="connsiteX8" fmla="*/ 385 w 1342"/>
                      <a:gd name="connsiteY8" fmla="*/ 1344 h 1379"/>
                      <a:gd name="connsiteX0" fmla="*/ 385 w 1356"/>
                      <a:gd name="connsiteY0" fmla="*/ 1416 h 1451"/>
                      <a:gd name="connsiteX1" fmla="*/ 9 w 1356"/>
                      <a:gd name="connsiteY1" fmla="*/ 1264 h 1451"/>
                      <a:gd name="connsiteX2" fmla="*/ 333 w 1356"/>
                      <a:gd name="connsiteY2" fmla="*/ 881 h 1451"/>
                      <a:gd name="connsiteX3" fmla="*/ 909 w 1356"/>
                      <a:gd name="connsiteY3" fmla="*/ 353 h 1451"/>
                      <a:gd name="connsiteX4" fmla="*/ 1162 w 1356"/>
                      <a:gd name="connsiteY4" fmla="*/ 83 h 1451"/>
                      <a:gd name="connsiteX5" fmla="*/ 1204 w 1356"/>
                      <a:gd name="connsiteY5" fmla="*/ 286 h 1451"/>
                      <a:gd name="connsiteX6" fmla="*/ 1353 w 1356"/>
                      <a:gd name="connsiteY6" fmla="*/ 161 h 1451"/>
                      <a:gd name="connsiteX7" fmla="*/ 1183 w 1356"/>
                      <a:gd name="connsiteY7" fmla="*/ 1255 h 1451"/>
                      <a:gd name="connsiteX8" fmla="*/ 1209 w 1356"/>
                      <a:gd name="connsiteY8" fmla="*/ 1357 h 1451"/>
                      <a:gd name="connsiteX9" fmla="*/ 385 w 1356"/>
                      <a:gd name="connsiteY9" fmla="*/ 1416 h 1451"/>
                      <a:gd name="connsiteX0" fmla="*/ 385 w 1353"/>
                      <a:gd name="connsiteY0" fmla="*/ 1450 h 1485"/>
                      <a:gd name="connsiteX1" fmla="*/ 9 w 1353"/>
                      <a:gd name="connsiteY1" fmla="*/ 1298 h 1485"/>
                      <a:gd name="connsiteX2" fmla="*/ 333 w 1353"/>
                      <a:gd name="connsiteY2" fmla="*/ 915 h 1485"/>
                      <a:gd name="connsiteX3" fmla="*/ 909 w 1353"/>
                      <a:gd name="connsiteY3" fmla="*/ 387 h 1485"/>
                      <a:gd name="connsiteX4" fmla="*/ 1162 w 1353"/>
                      <a:gd name="connsiteY4" fmla="*/ 117 h 1485"/>
                      <a:gd name="connsiteX5" fmla="*/ 1353 w 1353"/>
                      <a:gd name="connsiteY5" fmla="*/ 195 h 1485"/>
                      <a:gd name="connsiteX6" fmla="*/ 1183 w 1353"/>
                      <a:gd name="connsiteY6" fmla="*/ 1289 h 1485"/>
                      <a:gd name="connsiteX7" fmla="*/ 1209 w 1353"/>
                      <a:gd name="connsiteY7" fmla="*/ 1391 h 1485"/>
                      <a:gd name="connsiteX8" fmla="*/ 385 w 1353"/>
                      <a:gd name="connsiteY8" fmla="*/ 1450 h 1485"/>
                      <a:gd name="connsiteX0" fmla="*/ 385 w 1370"/>
                      <a:gd name="connsiteY0" fmla="*/ 1450 h 1451"/>
                      <a:gd name="connsiteX1" fmla="*/ 9 w 1370"/>
                      <a:gd name="connsiteY1" fmla="*/ 1298 h 1451"/>
                      <a:gd name="connsiteX2" fmla="*/ 333 w 1370"/>
                      <a:gd name="connsiteY2" fmla="*/ 915 h 1451"/>
                      <a:gd name="connsiteX3" fmla="*/ 909 w 1370"/>
                      <a:gd name="connsiteY3" fmla="*/ 387 h 1451"/>
                      <a:gd name="connsiteX4" fmla="*/ 1162 w 1370"/>
                      <a:gd name="connsiteY4" fmla="*/ 117 h 1451"/>
                      <a:gd name="connsiteX5" fmla="*/ 1353 w 1370"/>
                      <a:gd name="connsiteY5" fmla="*/ 195 h 1451"/>
                      <a:gd name="connsiteX6" fmla="*/ 1209 w 1370"/>
                      <a:gd name="connsiteY6" fmla="*/ 1391 h 1451"/>
                      <a:gd name="connsiteX7" fmla="*/ 385 w 1370"/>
                      <a:gd name="connsiteY7" fmla="*/ 1450 h 1451"/>
                      <a:gd name="connsiteX0" fmla="*/ 385 w 1370"/>
                      <a:gd name="connsiteY0" fmla="*/ 1450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8" fmla="*/ 385 w 1370"/>
                      <a:gd name="connsiteY8" fmla="*/ 1450 h 1591"/>
                      <a:gd name="connsiteX0" fmla="*/ 1059 w 1370"/>
                      <a:gd name="connsiteY0" fmla="*/ 1502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0" fmla="*/ 1059 w 1353"/>
                      <a:gd name="connsiteY0" fmla="*/ 1502 h 1502"/>
                      <a:gd name="connsiteX1" fmla="*/ 9 w 1353"/>
                      <a:gd name="connsiteY1" fmla="*/ 1298 h 1502"/>
                      <a:gd name="connsiteX2" fmla="*/ 333 w 1353"/>
                      <a:gd name="connsiteY2" fmla="*/ 915 h 1502"/>
                      <a:gd name="connsiteX3" fmla="*/ 909 w 1353"/>
                      <a:gd name="connsiteY3" fmla="*/ 387 h 1502"/>
                      <a:gd name="connsiteX4" fmla="*/ 1162 w 1353"/>
                      <a:gd name="connsiteY4" fmla="*/ 117 h 1502"/>
                      <a:gd name="connsiteX5" fmla="*/ 1353 w 1353"/>
                      <a:gd name="connsiteY5" fmla="*/ 195 h 1502"/>
                      <a:gd name="connsiteX6" fmla="*/ 1059 w 1353"/>
                      <a:gd name="connsiteY6" fmla="*/ 1502 h 1502"/>
                      <a:gd name="connsiteX0" fmla="*/ 1059 w 1367"/>
                      <a:gd name="connsiteY0" fmla="*/ 1501 h 1501"/>
                      <a:gd name="connsiteX1" fmla="*/ 9 w 1367"/>
                      <a:gd name="connsiteY1" fmla="*/ 1297 h 1501"/>
                      <a:gd name="connsiteX2" fmla="*/ 333 w 1367"/>
                      <a:gd name="connsiteY2" fmla="*/ 914 h 1501"/>
                      <a:gd name="connsiteX3" fmla="*/ 909 w 1367"/>
                      <a:gd name="connsiteY3" fmla="*/ 386 h 1501"/>
                      <a:gd name="connsiteX4" fmla="*/ 1162 w 1367"/>
                      <a:gd name="connsiteY4" fmla="*/ 116 h 1501"/>
                      <a:gd name="connsiteX5" fmla="*/ 1353 w 1367"/>
                      <a:gd name="connsiteY5" fmla="*/ 194 h 1501"/>
                      <a:gd name="connsiteX6" fmla="*/ 1059 w 1367"/>
                      <a:gd name="connsiteY6" fmla="*/ 1501 h 1501"/>
                      <a:gd name="connsiteX0" fmla="*/ 1353 w 1353"/>
                      <a:gd name="connsiteY0" fmla="*/ 21 h 1328"/>
                      <a:gd name="connsiteX1" fmla="*/ 1059 w 1353"/>
                      <a:gd name="connsiteY1" fmla="*/ 1328 h 1328"/>
                      <a:gd name="connsiteX2" fmla="*/ 9 w 1353"/>
                      <a:gd name="connsiteY2" fmla="*/ 1124 h 1328"/>
                      <a:gd name="connsiteX3" fmla="*/ 333 w 1353"/>
                      <a:gd name="connsiteY3" fmla="*/ 741 h 1328"/>
                      <a:gd name="connsiteX4" fmla="*/ 909 w 1353"/>
                      <a:gd name="connsiteY4" fmla="*/ 213 h 1328"/>
                      <a:gd name="connsiteX5" fmla="*/ 1218 w 1353"/>
                      <a:gd name="connsiteY5" fmla="*/ 0 h 1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3" h="1328">
                        <a:moveTo>
                          <a:pt x="1353" y="21"/>
                        </a:moveTo>
                        <a:cubicBezTo>
                          <a:pt x="1336" y="252"/>
                          <a:pt x="1283" y="1144"/>
                          <a:pt x="1059" y="1328"/>
                        </a:cubicBezTo>
                        <a:lnTo>
                          <a:pt x="9" y="1124"/>
                        </a:lnTo>
                        <a:cubicBezTo>
                          <a:pt x="0" y="1035"/>
                          <a:pt x="183" y="893"/>
                          <a:pt x="333" y="741"/>
                        </a:cubicBezTo>
                        <a:cubicBezTo>
                          <a:pt x="483" y="589"/>
                          <a:pt x="771" y="346"/>
                          <a:pt x="909" y="213"/>
                        </a:cubicBezTo>
                        <a:cubicBezTo>
                          <a:pt x="993" y="123"/>
                          <a:pt x="1218" y="0"/>
                          <a:pt x="1218" y="0"/>
                        </a:cubicBezTo>
                      </a:path>
                    </a:pathLst>
                  </a:custGeom>
                  <a:solidFill>
                    <a:srgbClr val="FF7C80"/>
                  </a:solidFill>
                  <a:ln w="25400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8" name="Group 7"/>
                <p:cNvGrpSpPr>
                  <a:grpSpLocks/>
                </p:cNvGrpSpPr>
                <p:nvPr/>
              </p:nvGrpSpPr>
              <p:grpSpPr bwMode="auto">
                <a:xfrm>
                  <a:off x="1571628" y="2705109"/>
                  <a:ext cx="2066926" cy="2085977"/>
                  <a:chOff x="2010" y="1176"/>
                  <a:chExt cx="1302" cy="1314"/>
                </a:xfrm>
              </p:grpSpPr>
              <p:sp>
                <p:nvSpPr>
                  <p:cNvPr id="310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1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2259" y="1685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2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3078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3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573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206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5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6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2186" y="16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7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2234" y="192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8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2355" y="190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9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6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0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1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549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2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3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1951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4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2766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5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2210" y="149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6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2428" y="146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7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8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2065" y="192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9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73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0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2283" y="178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1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202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2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742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3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296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4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226" y="185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5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6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352" y="21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7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6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8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2879" y="139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3096" y="17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0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276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1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2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3056" y="196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3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3066" y="212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4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844" y="201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5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6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622" y="21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7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8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16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9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5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0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99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1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2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2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08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3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268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4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2106" y="175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5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8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6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478" y="199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7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8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132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9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2596" y="139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0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1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1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228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2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21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3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3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4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2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5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3162" y="222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6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7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8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3240" y="21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9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240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0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2904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1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2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41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3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2850" y="240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4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5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6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134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7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14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8" name="Oval 8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5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9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230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0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2376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1" name="Oval 85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2" name="Oval 86"/>
                  <p:cNvSpPr>
                    <a:spLocks noChangeArrowheads="1"/>
                  </p:cNvSpPr>
                  <p:nvPr/>
                </p:nvSpPr>
                <p:spPr bwMode="auto">
                  <a:xfrm>
                    <a:off x="2010" y="201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3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8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4" name="Oval 88"/>
                  <p:cNvSpPr>
                    <a:spLocks noChangeArrowheads="1"/>
                  </p:cNvSpPr>
                  <p:nvPr/>
                </p:nvSpPr>
                <p:spPr bwMode="auto">
                  <a:xfrm>
                    <a:off x="2856" y="18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5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232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6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7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8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12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9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133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0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27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1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2088" y="136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2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3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4" name="Oval 10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5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6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117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7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09" name="Rectangle 209"/>
                <p:cNvSpPr>
                  <a:spLocks noChangeArrowheads="1"/>
                </p:cNvSpPr>
                <p:nvPr/>
              </p:nvSpPr>
              <p:spPr bwMode="auto">
                <a:xfrm rot="16200000">
                  <a:off x="2690813" y="3929063"/>
                  <a:ext cx="152400" cy="189547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4" name="Freeform 5"/>
              <p:cNvSpPr>
                <a:spLocks/>
              </p:cNvSpPr>
              <p:nvPr/>
            </p:nvSpPr>
            <p:spPr bwMode="auto">
              <a:xfrm rot="20948446">
                <a:off x="2640419" y="2838111"/>
                <a:ext cx="2205478" cy="2128687"/>
              </a:xfrm>
              <a:custGeom>
                <a:avLst/>
                <a:gdLst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46 w 1031"/>
                  <a:gd name="connsiteY0" fmla="*/ 1189 h 1354"/>
                  <a:gd name="connsiteX1" fmla="*/ 8 w 1031"/>
                  <a:gd name="connsiteY1" fmla="*/ 1045 h 1354"/>
                  <a:gd name="connsiteX2" fmla="*/ 98 w 1031"/>
                  <a:gd name="connsiteY2" fmla="*/ 805 h 1354"/>
                  <a:gd name="connsiteX3" fmla="*/ 290 w 1031"/>
                  <a:gd name="connsiteY3" fmla="*/ 469 h 1354"/>
                  <a:gd name="connsiteX4" fmla="*/ 674 w 1031"/>
                  <a:gd name="connsiteY4" fmla="*/ 277 h 1354"/>
                  <a:gd name="connsiteX5" fmla="*/ 927 w 1031"/>
                  <a:gd name="connsiteY5" fmla="*/ 150 h 1354"/>
                  <a:gd name="connsiteX6" fmla="*/ 901 w 1031"/>
                  <a:gd name="connsiteY6" fmla="*/ 1179 h 1354"/>
                  <a:gd name="connsiteX7" fmla="*/ 150 w 1031"/>
                  <a:gd name="connsiteY7" fmla="*/ 1197 h 1354"/>
                  <a:gd name="connsiteX8" fmla="*/ 146 w 1031"/>
                  <a:gd name="connsiteY8" fmla="*/ 1189 h 1354"/>
                  <a:gd name="connsiteX0" fmla="*/ 52 w 1030"/>
                  <a:gd name="connsiteY0" fmla="*/ 1284 h 1354"/>
                  <a:gd name="connsiteX1" fmla="*/ 7 w 1030"/>
                  <a:gd name="connsiteY1" fmla="*/ 1045 h 1354"/>
                  <a:gd name="connsiteX2" fmla="*/ 97 w 1030"/>
                  <a:gd name="connsiteY2" fmla="*/ 805 h 1354"/>
                  <a:gd name="connsiteX3" fmla="*/ 289 w 1030"/>
                  <a:gd name="connsiteY3" fmla="*/ 469 h 1354"/>
                  <a:gd name="connsiteX4" fmla="*/ 673 w 1030"/>
                  <a:gd name="connsiteY4" fmla="*/ 277 h 1354"/>
                  <a:gd name="connsiteX5" fmla="*/ 926 w 1030"/>
                  <a:gd name="connsiteY5" fmla="*/ 150 h 1354"/>
                  <a:gd name="connsiteX6" fmla="*/ 900 w 1030"/>
                  <a:gd name="connsiteY6" fmla="*/ 1179 h 1354"/>
                  <a:gd name="connsiteX7" fmla="*/ 149 w 1030"/>
                  <a:gd name="connsiteY7" fmla="*/ 1197 h 1354"/>
                  <a:gd name="connsiteX8" fmla="*/ 52 w 1030"/>
                  <a:gd name="connsiteY8" fmla="*/ 1284 h 1354"/>
                  <a:gd name="connsiteX0" fmla="*/ 66 w 1044"/>
                  <a:gd name="connsiteY0" fmla="*/ 1284 h 1354"/>
                  <a:gd name="connsiteX1" fmla="*/ 21 w 1044"/>
                  <a:gd name="connsiteY1" fmla="*/ 1045 h 1354"/>
                  <a:gd name="connsiteX2" fmla="*/ 111 w 1044"/>
                  <a:gd name="connsiteY2" fmla="*/ 805 h 1354"/>
                  <a:gd name="connsiteX3" fmla="*/ 687 w 1044"/>
                  <a:gd name="connsiteY3" fmla="*/ 277 h 1354"/>
                  <a:gd name="connsiteX4" fmla="*/ 940 w 1044"/>
                  <a:gd name="connsiteY4" fmla="*/ 150 h 1354"/>
                  <a:gd name="connsiteX5" fmla="*/ 914 w 1044"/>
                  <a:gd name="connsiteY5" fmla="*/ 1179 h 1354"/>
                  <a:gd name="connsiteX6" fmla="*/ 163 w 1044"/>
                  <a:gd name="connsiteY6" fmla="*/ 1197 h 1354"/>
                  <a:gd name="connsiteX7" fmla="*/ 66 w 1044"/>
                  <a:gd name="connsiteY7" fmla="*/ 1284 h 1354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940 w 1043"/>
                  <a:gd name="connsiteY4" fmla="*/ 150 h 1520"/>
                  <a:gd name="connsiteX5" fmla="*/ 914 w 1043"/>
                  <a:gd name="connsiteY5" fmla="*/ 1322 h 1520"/>
                  <a:gd name="connsiteX6" fmla="*/ 163 w 1043"/>
                  <a:gd name="connsiteY6" fmla="*/ 1340 h 1520"/>
                  <a:gd name="connsiteX7" fmla="*/ 66 w 1043"/>
                  <a:gd name="connsiteY7" fmla="*/ 1427 h 1520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8" fmla="*/ 66 w 1043"/>
                  <a:gd name="connsiteY8" fmla="*/ 1427 h 1520"/>
                  <a:gd name="connsiteX0" fmla="*/ 163 w 1043"/>
                  <a:gd name="connsiteY0" fmla="*/ 1340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914 w 1265"/>
                  <a:gd name="connsiteY4" fmla="*/ 423 h 1520"/>
                  <a:gd name="connsiteX5" fmla="*/ 1162 w 1265"/>
                  <a:gd name="connsiteY5" fmla="*/ 150 h 1520"/>
                  <a:gd name="connsiteX6" fmla="*/ 1136 w 1265"/>
                  <a:gd name="connsiteY6" fmla="*/ 1322 h 1520"/>
                  <a:gd name="connsiteX7" fmla="*/ 385 w 1265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1162 w 1265"/>
                  <a:gd name="connsiteY4" fmla="*/ 150 h 1520"/>
                  <a:gd name="connsiteX5" fmla="*/ 1136 w 1265"/>
                  <a:gd name="connsiteY5" fmla="*/ 1322 h 1520"/>
                  <a:gd name="connsiteX6" fmla="*/ 385 w 1265"/>
                  <a:gd name="connsiteY6" fmla="*/ 1340 h 1520"/>
                  <a:gd name="connsiteX0" fmla="*/ 385 w 1265"/>
                  <a:gd name="connsiteY0" fmla="*/ 1190 h 1370"/>
                  <a:gd name="connsiteX1" fmla="*/ 9 w 1265"/>
                  <a:gd name="connsiteY1" fmla="*/ 1181 h 1370"/>
                  <a:gd name="connsiteX2" fmla="*/ 333 w 1265"/>
                  <a:gd name="connsiteY2" fmla="*/ 798 h 1370"/>
                  <a:gd name="connsiteX3" fmla="*/ 909 w 1265"/>
                  <a:gd name="connsiteY3" fmla="*/ 270 h 1370"/>
                  <a:gd name="connsiteX4" fmla="*/ 1162 w 1265"/>
                  <a:gd name="connsiteY4" fmla="*/ 0 h 1370"/>
                  <a:gd name="connsiteX5" fmla="*/ 1136 w 1265"/>
                  <a:gd name="connsiteY5" fmla="*/ 1172 h 1370"/>
                  <a:gd name="connsiteX6" fmla="*/ 385 w 1265"/>
                  <a:gd name="connsiteY6" fmla="*/ 1190 h 1370"/>
                  <a:gd name="connsiteX0" fmla="*/ 385 w 1266"/>
                  <a:gd name="connsiteY0" fmla="*/ 1333 h 1394"/>
                  <a:gd name="connsiteX1" fmla="*/ 9 w 1266"/>
                  <a:gd name="connsiteY1" fmla="*/ 1181 h 1394"/>
                  <a:gd name="connsiteX2" fmla="*/ 333 w 1266"/>
                  <a:gd name="connsiteY2" fmla="*/ 798 h 1394"/>
                  <a:gd name="connsiteX3" fmla="*/ 909 w 1266"/>
                  <a:gd name="connsiteY3" fmla="*/ 270 h 1394"/>
                  <a:gd name="connsiteX4" fmla="*/ 1162 w 1266"/>
                  <a:gd name="connsiteY4" fmla="*/ 0 h 1394"/>
                  <a:gd name="connsiteX5" fmla="*/ 1136 w 1266"/>
                  <a:gd name="connsiteY5" fmla="*/ 1172 h 1394"/>
                  <a:gd name="connsiteX6" fmla="*/ 385 w 1266"/>
                  <a:gd name="connsiteY6" fmla="*/ 1333 h 1394"/>
                  <a:gd name="connsiteX0" fmla="*/ 385 w 1334"/>
                  <a:gd name="connsiteY0" fmla="*/ 1333 h 1368"/>
                  <a:gd name="connsiteX1" fmla="*/ 9 w 1334"/>
                  <a:gd name="connsiteY1" fmla="*/ 1181 h 1368"/>
                  <a:gd name="connsiteX2" fmla="*/ 333 w 1334"/>
                  <a:gd name="connsiteY2" fmla="*/ 798 h 1368"/>
                  <a:gd name="connsiteX3" fmla="*/ 909 w 1334"/>
                  <a:gd name="connsiteY3" fmla="*/ 270 h 1368"/>
                  <a:gd name="connsiteX4" fmla="*/ 1162 w 1334"/>
                  <a:gd name="connsiteY4" fmla="*/ 0 h 1368"/>
                  <a:gd name="connsiteX5" fmla="*/ 1136 w 1334"/>
                  <a:gd name="connsiteY5" fmla="*/ 1172 h 1368"/>
                  <a:gd name="connsiteX6" fmla="*/ 1209 w 1334"/>
                  <a:gd name="connsiteY6" fmla="*/ 1274 h 1368"/>
                  <a:gd name="connsiteX7" fmla="*/ 385 w 1334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76 w 1333"/>
                  <a:gd name="connsiteY0" fmla="*/ 1333 h 1368"/>
                  <a:gd name="connsiteX1" fmla="*/ 0 w 1333"/>
                  <a:gd name="connsiteY1" fmla="*/ 1181 h 1368"/>
                  <a:gd name="connsiteX2" fmla="*/ 324 w 1333"/>
                  <a:gd name="connsiteY2" fmla="*/ 798 h 1368"/>
                  <a:gd name="connsiteX3" fmla="*/ 900 w 1333"/>
                  <a:gd name="connsiteY3" fmla="*/ 270 h 1368"/>
                  <a:gd name="connsiteX4" fmla="*/ 1153 w 1333"/>
                  <a:gd name="connsiteY4" fmla="*/ 0 h 1368"/>
                  <a:gd name="connsiteX5" fmla="*/ 1174 w 1333"/>
                  <a:gd name="connsiteY5" fmla="*/ 1172 h 1368"/>
                  <a:gd name="connsiteX6" fmla="*/ 1200 w 1333"/>
                  <a:gd name="connsiteY6" fmla="*/ 1274 h 1368"/>
                  <a:gd name="connsiteX7" fmla="*/ 376 w 1333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85 w 1342"/>
                  <a:gd name="connsiteY0" fmla="*/ 1344 h 1379"/>
                  <a:gd name="connsiteX1" fmla="*/ 9 w 1342"/>
                  <a:gd name="connsiteY1" fmla="*/ 1192 h 1379"/>
                  <a:gd name="connsiteX2" fmla="*/ 333 w 1342"/>
                  <a:gd name="connsiteY2" fmla="*/ 809 h 1379"/>
                  <a:gd name="connsiteX3" fmla="*/ 909 w 1342"/>
                  <a:gd name="connsiteY3" fmla="*/ 281 h 1379"/>
                  <a:gd name="connsiteX4" fmla="*/ 1162 w 1342"/>
                  <a:gd name="connsiteY4" fmla="*/ 11 h 1379"/>
                  <a:gd name="connsiteX5" fmla="*/ 1204 w 1342"/>
                  <a:gd name="connsiteY5" fmla="*/ 214 h 1379"/>
                  <a:gd name="connsiteX6" fmla="*/ 1183 w 1342"/>
                  <a:gd name="connsiteY6" fmla="*/ 1183 h 1379"/>
                  <a:gd name="connsiteX7" fmla="*/ 1209 w 1342"/>
                  <a:gd name="connsiteY7" fmla="*/ 1285 h 1379"/>
                  <a:gd name="connsiteX8" fmla="*/ 385 w 1342"/>
                  <a:gd name="connsiteY8" fmla="*/ 1344 h 1379"/>
                  <a:gd name="connsiteX0" fmla="*/ 385 w 1356"/>
                  <a:gd name="connsiteY0" fmla="*/ 1416 h 1451"/>
                  <a:gd name="connsiteX1" fmla="*/ 9 w 1356"/>
                  <a:gd name="connsiteY1" fmla="*/ 1264 h 1451"/>
                  <a:gd name="connsiteX2" fmla="*/ 333 w 1356"/>
                  <a:gd name="connsiteY2" fmla="*/ 881 h 1451"/>
                  <a:gd name="connsiteX3" fmla="*/ 909 w 1356"/>
                  <a:gd name="connsiteY3" fmla="*/ 353 h 1451"/>
                  <a:gd name="connsiteX4" fmla="*/ 1162 w 1356"/>
                  <a:gd name="connsiteY4" fmla="*/ 83 h 1451"/>
                  <a:gd name="connsiteX5" fmla="*/ 1204 w 1356"/>
                  <a:gd name="connsiteY5" fmla="*/ 286 h 1451"/>
                  <a:gd name="connsiteX6" fmla="*/ 1353 w 1356"/>
                  <a:gd name="connsiteY6" fmla="*/ 161 h 1451"/>
                  <a:gd name="connsiteX7" fmla="*/ 1183 w 1356"/>
                  <a:gd name="connsiteY7" fmla="*/ 1255 h 1451"/>
                  <a:gd name="connsiteX8" fmla="*/ 1209 w 1356"/>
                  <a:gd name="connsiteY8" fmla="*/ 1357 h 1451"/>
                  <a:gd name="connsiteX9" fmla="*/ 385 w 1356"/>
                  <a:gd name="connsiteY9" fmla="*/ 1416 h 1451"/>
                  <a:gd name="connsiteX0" fmla="*/ 385 w 1353"/>
                  <a:gd name="connsiteY0" fmla="*/ 1450 h 1485"/>
                  <a:gd name="connsiteX1" fmla="*/ 9 w 1353"/>
                  <a:gd name="connsiteY1" fmla="*/ 1298 h 1485"/>
                  <a:gd name="connsiteX2" fmla="*/ 333 w 1353"/>
                  <a:gd name="connsiteY2" fmla="*/ 915 h 1485"/>
                  <a:gd name="connsiteX3" fmla="*/ 909 w 1353"/>
                  <a:gd name="connsiteY3" fmla="*/ 387 h 1485"/>
                  <a:gd name="connsiteX4" fmla="*/ 1162 w 1353"/>
                  <a:gd name="connsiteY4" fmla="*/ 117 h 1485"/>
                  <a:gd name="connsiteX5" fmla="*/ 1353 w 1353"/>
                  <a:gd name="connsiteY5" fmla="*/ 195 h 1485"/>
                  <a:gd name="connsiteX6" fmla="*/ 1183 w 1353"/>
                  <a:gd name="connsiteY6" fmla="*/ 1289 h 1485"/>
                  <a:gd name="connsiteX7" fmla="*/ 1209 w 1353"/>
                  <a:gd name="connsiteY7" fmla="*/ 1391 h 1485"/>
                  <a:gd name="connsiteX8" fmla="*/ 385 w 1353"/>
                  <a:gd name="connsiteY8" fmla="*/ 1450 h 1485"/>
                  <a:gd name="connsiteX0" fmla="*/ 385 w 1370"/>
                  <a:gd name="connsiteY0" fmla="*/ 1450 h 1451"/>
                  <a:gd name="connsiteX1" fmla="*/ 9 w 1370"/>
                  <a:gd name="connsiteY1" fmla="*/ 1298 h 1451"/>
                  <a:gd name="connsiteX2" fmla="*/ 333 w 1370"/>
                  <a:gd name="connsiteY2" fmla="*/ 915 h 1451"/>
                  <a:gd name="connsiteX3" fmla="*/ 909 w 1370"/>
                  <a:gd name="connsiteY3" fmla="*/ 387 h 1451"/>
                  <a:gd name="connsiteX4" fmla="*/ 1162 w 1370"/>
                  <a:gd name="connsiteY4" fmla="*/ 117 h 1451"/>
                  <a:gd name="connsiteX5" fmla="*/ 1353 w 1370"/>
                  <a:gd name="connsiteY5" fmla="*/ 195 h 1451"/>
                  <a:gd name="connsiteX6" fmla="*/ 1209 w 1370"/>
                  <a:gd name="connsiteY6" fmla="*/ 1391 h 1451"/>
                  <a:gd name="connsiteX7" fmla="*/ 385 w 1370"/>
                  <a:gd name="connsiteY7" fmla="*/ 1450 h 1451"/>
                  <a:gd name="connsiteX0" fmla="*/ 385 w 1370"/>
                  <a:gd name="connsiteY0" fmla="*/ 1450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8" fmla="*/ 385 w 1370"/>
                  <a:gd name="connsiteY8" fmla="*/ 1450 h 1591"/>
                  <a:gd name="connsiteX0" fmla="*/ 1059 w 1370"/>
                  <a:gd name="connsiteY0" fmla="*/ 1502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0" fmla="*/ 1059 w 1353"/>
                  <a:gd name="connsiteY0" fmla="*/ 1502 h 1502"/>
                  <a:gd name="connsiteX1" fmla="*/ 9 w 1353"/>
                  <a:gd name="connsiteY1" fmla="*/ 1298 h 1502"/>
                  <a:gd name="connsiteX2" fmla="*/ 333 w 1353"/>
                  <a:gd name="connsiteY2" fmla="*/ 915 h 1502"/>
                  <a:gd name="connsiteX3" fmla="*/ 909 w 1353"/>
                  <a:gd name="connsiteY3" fmla="*/ 387 h 1502"/>
                  <a:gd name="connsiteX4" fmla="*/ 1162 w 1353"/>
                  <a:gd name="connsiteY4" fmla="*/ 117 h 1502"/>
                  <a:gd name="connsiteX5" fmla="*/ 1353 w 1353"/>
                  <a:gd name="connsiteY5" fmla="*/ 195 h 1502"/>
                  <a:gd name="connsiteX6" fmla="*/ 1059 w 1353"/>
                  <a:gd name="connsiteY6" fmla="*/ 1502 h 1502"/>
                  <a:gd name="connsiteX0" fmla="*/ 1059 w 1367"/>
                  <a:gd name="connsiteY0" fmla="*/ 1501 h 1501"/>
                  <a:gd name="connsiteX1" fmla="*/ 9 w 1367"/>
                  <a:gd name="connsiteY1" fmla="*/ 1297 h 1501"/>
                  <a:gd name="connsiteX2" fmla="*/ 333 w 1367"/>
                  <a:gd name="connsiteY2" fmla="*/ 914 h 1501"/>
                  <a:gd name="connsiteX3" fmla="*/ 909 w 1367"/>
                  <a:gd name="connsiteY3" fmla="*/ 386 h 1501"/>
                  <a:gd name="connsiteX4" fmla="*/ 1162 w 1367"/>
                  <a:gd name="connsiteY4" fmla="*/ 116 h 1501"/>
                  <a:gd name="connsiteX5" fmla="*/ 1353 w 1367"/>
                  <a:gd name="connsiteY5" fmla="*/ 194 h 1501"/>
                  <a:gd name="connsiteX6" fmla="*/ 1059 w 1367"/>
                  <a:gd name="connsiteY6" fmla="*/ 1501 h 1501"/>
                  <a:gd name="connsiteX0" fmla="*/ 1353 w 1353"/>
                  <a:gd name="connsiteY0" fmla="*/ 21 h 1328"/>
                  <a:gd name="connsiteX1" fmla="*/ 1059 w 1353"/>
                  <a:gd name="connsiteY1" fmla="*/ 1328 h 1328"/>
                  <a:gd name="connsiteX2" fmla="*/ 9 w 1353"/>
                  <a:gd name="connsiteY2" fmla="*/ 1124 h 1328"/>
                  <a:gd name="connsiteX3" fmla="*/ 333 w 1353"/>
                  <a:gd name="connsiteY3" fmla="*/ 741 h 1328"/>
                  <a:gd name="connsiteX4" fmla="*/ 909 w 1353"/>
                  <a:gd name="connsiteY4" fmla="*/ 213 h 1328"/>
                  <a:gd name="connsiteX5" fmla="*/ 1218 w 1353"/>
                  <a:gd name="connsiteY5" fmla="*/ 0 h 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3" h="1328">
                    <a:moveTo>
                      <a:pt x="1353" y="21"/>
                    </a:moveTo>
                    <a:cubicBezTo>
                      <a:pt x="1336" y="252"/>
                      <a:pt x="1283" y="1144"/>
                      <a:pt x="1059" y="1328"/>
                    </a:cubicBezTo>
                    <a:lnTo>
                      <a:pt x="9" y="1124"/>
                    </a:lnTo>
                    <a:cubicBezTo>
                      <a:pt x="0" y="1035"/>
                      <a:pt x="183" y="893"/>
                      <a:pt x="333" y="741"/>
                    </a:cubicBezTo>
                    <a:cubicBezTo>
                      <a:pt x="483" y="589"/>
                      <a:pt x="771" y="346"/>
                      <a:pt x="909" y="213"/>
                    </a:cubicBezTo>
                    <a:cubicBezTo>
                      <a:pt x="993" y="123"/>
                      <a:pt x="1218" y="0"/>
                      <a:pt x="1218" y="0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Rectangle 304"/>
              <p:cNvSpPr/>
              <p:nvPr/>
            </p:nvSpPr>
            <p:spPr>
              <a:xfrm>
                <a:off x="4543422" y="2640624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6" name="Rectangle 305"/>
              <p:cNvSpPr/>
              <p:nvPr/>
            </p:nvSpPr>
            <p:spPr>
              <a:xfrm rot="16200000">
                <a:off x="3636283" y="3726539"/>
                <a:ext cx="61677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7" name="Group 416"/>
            <p:cNvGrpSpPr/>
            <p:nvPr/>
          </p:nvGrpSpPr>
          <p:grpSpPr>
            <a:xfrm>
              <a:off x="685801" y="2724090"/>
              <a:ext cx="8159561" cy="3048060"/>
              <a:chOff x="685801" y="2724090"/>
              <a:chExt cx="8159561" cy="3048060"/>
            </a:xfrm>
          </p:grpSpPr>
          <p:sp>
            <p:nvSpPr>
              <p:cNvPr id="400" name="Oval 101"/>
              <p:cNvSpPr>
                <a:spLocks noChangeArrowheads="1"/>
              </p:cNvSpPr>
              <p:nvPr/>
            </p:nvSpPr>
            <p:spPr bwMode="auto">
              <a:xfrm>
                <a:off x="7439282" y="3936024"/>
                <a:ext cx="114300" cy="114300"/>
              </a:xfrm>
              <a:prstGeom prst="ellipse">
                <a:avLst/>
              </a:prstGeom>
              <a:solidFill>
                <a:srgbClr val="9966FF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1" name="Oval 37"/>
              <p:cNvSpPr>
                <a:spLocks noChangeArrowheads="1"/>
              </p:cNvSpPr>
              <p:nvPr/>
            </p:nvSpPr>
            <p:spPr bwMode="auto">
              <a:xfrm>
                <a:off x="7439282" y="3242846"/>
                <a:ext cx="114300" cy="114300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2" name="TextBox 401"/>
              <p:cNvSpPr txBox="1"/>
              <p:nvPr/>
            </p:nvSpPr>
            <p:spPr>
              <a:xfrm>
                <a:off x="7669508" y="3810000"/>
                <a:ext cx="4844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No</a:t>
                </a:r>
                <a:endParaRPr lang="en-US" sz="20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03" name="TextBox 402"/>
              <p:cNvSpPr txBox="1"/>
              <p:nvPr/>
            </p:nvSpPr>
            <p:spPr>
              <a:xfrm>
                <a:off x="7667882" y="3102114"/>
                <a:ext cx="109004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Football </a:t>
                </a:r>
              </a:p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Player</a:t>
                </a:r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08" name="TextBox 407"/>
              <p:cNvSpPr txBox="1"/>
              <p:nvPr/>
            </p:nvSpPr>
            <p:spPr>
              <a:xfrm>
                <a:off x="7315200" y="2724090"/>
                <a:ext cx="15301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Training data</a:t>
                </a:r>
                <a:endParaRPr lang="en-US" sz="2000" dirty="0"/>
              </a:p>
            </p:txBody>
          </p:sp>
          <p:cxnSp>
            <p:nvCxnSpPr>
              <p:cNvPr id="409" name="Straight Arrow Connector 408"/>
              <p:cNvCxnSpPr/>
              <p:nvPr/>
            </p:nvCxnSpPr>
            <p:spPr>
              <a:xfrm rot="5400000" flipH="1" flipV="1">
                <a:off x="-170893" y="4174966"/>
                <a:ext cx="2514600" cy="1588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Arrow Connector 409"/>
              <p:cNvCxnSpPr/>
              <p:nvPr/>
            </p:nvCxnSpPr>
            <p:spPr>
              <a:xfrm>
                <a:off x="1086407" y="5432266"/>
                <a:ext cx="2666206" cy="1588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1" name="TextBox 410"/>
              <p:cNvSpPr txBox="1"/>
              <p:nvPr/>
            </p:nvSpPr>
            <p:spPr>
              <a:xfrm rot="16200000">
                <a:off x="442786" y="4061460"/>
                <a:ext cx="8553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>
                        <a:lumMod val="50000"/>
                      </a:schemeClr>
                    </a:solidFill>
                  </a:rPr>
                  <a:t>Weight</a:t>
                </a:r>
                <a:endParaRPr 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2" name="TextBox 411"/>
              <p:cNvSpPr txBox="1"/>
              <p:nvPr/>
            </p:nvSpPr>
            <p:spPr>
              <a:xfrm>
                <a:off x="1923813" y="5402818"/>
                <a:ext cx="8029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>
                        <a:lumMod val="50000"/>
                      </a:schemeClr>
                    </a:solidFill>
                  </a:rPr>
                  <a:t>Height</a:t>
                </a:r>
                <a:endParaRPr 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334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good machine learning algorithm</a:t>
            </a:r>
          </a:p>
          <a:p>
            <a:pPr lvl="1"/>
            <a:r>
              <a:rPr lang="en-US" dirty="0" smtClean="0"/>
              <a:t> Does not </a:t>
            </a:r>
            <a:r>
              <a:rPr lang="en-US" b="1" dirty="0" err="1" smtClean="0">
                <a:solidFill>
                  <a:srgbClr val="C00000"/>
                </a:solidFill>
              </a:rPr>
              <a:t>overfit</a:t>
            </a:r>
            <a:r>
              <a:rPr lang="en-US" dirty="0" smtClean="0"/>
              <a:t> training data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sz="2000" dirty="0" smtClean="0"/>
          </a:p>
          <a:p>
            <a:pPr lvl="1"/>
            <a:r>
              <a:rPr lang="en-US" b="1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Generalizes</a:t>
            </a:r>
            <a:r>
              <a:rPr lang="en-US" dirty="0" smtClean="0"/>
              <a:t> well to test data	</a:t>
            </a:r>
            <a:endParaRPr lang="en-US" dirty="0" smtClean="0">
              <a:solidFill>
                <a:srgbClr val="01B739"/>
              </a:solidFill>
            </a:endParaRPr>
          </a:p>
        </p:txBody>
      </p:sp>
      <p:grpSp>
        <p:nvGrpSpPr>
          <p:cNvPr id="418" name="Group 417"/>
          <p:cNvGrpSpPr/>
          <p:nvPr/>
        </p:nvGrpSpPr>
        <p:grpSpPr>
          <a:xfrm>
            <a:off x="3855721" y="2472688"/>
            <a:ext cx="3524013" cy="3299462"/>
            <a:chOff x="3855721" y="2472688"/>
            <a:chExt cx="3524013" cy="3299462"/>
          </a:xfrm>
        </p:grpSpPr>
        <p:grpSp>
          <p:nvGrpSpPr>
            <p:cNvPr id="202" name="Group 201"/>
            <p:cNvGrpSpPr/>
            <p:nvPr/>
          </p:nvGrpSpPr>
          <p:grpSpPr>
            <a:xfrm rot="16200000">
              <a:off x="4327923" y="2434588"/>
              <a:ext cx="3013711" cy="3089911"/>
              <a:chOff x="5765816" y="2634760"/>
              <a:chExt cx="2511406" cy="2470640"/>
            </a:xfrm>
          </p:grpSpPr>
          <p:sp>
            <p:nvSpPr>
              <p:cNvPr id="203" name="Rectangle 202"/>
              <p:cNvSpPr/>
              <p:nvPr/>
            </p:nvSpPr>
            <p:spPr>
              <a:xfrm>
                <a:off x="7970830" y="2634760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4" name="Group 465"/>
              <p:cNvGrpSpPr/>
              <p:nvPr/>
            </p:nvGrpSpPr>
            <p:grpSpPr>
              <a:xfrm>
                <a:off x="5772147" y="2692887"/>
                <a:ext cx="2473327" cy="2333626"/>
                <a:chOff x="1449392" y="2698751"/>
                <a:chExt cx="2473327" cy="2333626"/>
              </a:xfrm>
            </p:grpSpPr>
            <p:grpSp>
              <p:nvGrpSpPr>
                <p:cNvPr id="209" name="Group 3"/>
                <p:cNvGrpSpPr>
                  <a:grpSpLocks/>
                </p:cNvGrpSpPr>
                <p:nvPr/>
              </p:nvGrpSpPr>
              <p:grpSpPr bwMode="auto">
                <a:xfrm>
                  <a:off x="1449392" y="2698751"/>
                  <a:ext cx="2473327" cy="2333626"/>
                  <a:chOff x="4087" y="788"/>
                  <a:chExt cx="1558" cy="1470"/>
                </a:xfrm>
              </p:grpSpPr>
              <p:sp>
                <p:nvSpPr>
                  <p:cNvPr id="300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4146" y="788"/>
                    <a:ext cx="1324" cy="1324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01" name="Freeform 5"/>
                  <p:cNvSpPr>
                    <a:spLocks/>
                  </p:cNvSpPr>
                  <p:nvPr/>
                </p:nvSpPr>
                <p:spPr bwMode="auto">
                  <a:xfrm rot="20948446">
                    <a:off x="4087" y="938"/>
                    <a:ext cx="1558" cy="1320"/>
                  </a:xfrm>
                  <a:custGeom>
                    <a:avLst/>
                    <a:gdLst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46 w 1031"/>
                      <a:gd name="connsiteY0" fmla="*/ 1189 h 1354"/>
                      <a:gd name="connsiteX1" fmla="*/ 8 w 1031"/>
                      <a:gd name="connsiteY1" fmla="*/ 1045 h 1354"/>
                      <a:gd name="connsiteX2" fmla="*/ 98 w 1031"/>
                      <a:gd name="connsiteY2" fmla="*/ 805 h 1354"/>
                      <a:gd name="connsiteX3" fmla="*/ 290 w 1031"/>
                      <a:gd name="connsiteY3" fmla="*/ 469 h 1354"/>
                      <a:gd name="connsiteX4" fmla="*/ 674 w 1031"/>
                      <a:gd name="connsiteY4" fmla="*/ 277 h 1354"/>
                      <a:gd name="connsiteX5" fmla="*/ 927 w 1031"/>
                      <a:gd name="connsiteY5" fmla="*/ 150 h 1354"/>
                      <a:gd name="connsiteX6" fmla="*/ 901 w 1031"/>
                      <a:gd name="connsiteY6" fmla="*/ 1179 h 1354"/>
                      <a:gd name="connsiteX7" fmla="*/ 150 w 1031"/>
                      <a:gd name="connsiteY7" fmla="*/ 1197 h 1354"/>
                      <a:gd name="connsiteX8" fmla="*/ 146 w 1031"/>
                      <a:gd name="connsiteY8" fmla="*/ 1189 h 1354"/>
                      <a:gd name="connsiteX0" fmla="*/ 52 w 1030"/>
                      <a:gd name="connsiteY0" fmla="*/ 1284 h 1354"/>
                      <a:gd name="connsiteX1" fmla="*/ 7 w 1030"/>
                      <a:gd name="connsiteY1" fmla="*/ 1045 h 1354"/>
                      <a:gd name="connsiteX2" fmla="*/ 97 w 1030"/>
                      <a:gd name="connsiteY2" fmla="*/ 805 h 1354"/>
                      <a:gd name="connsiteX3" fmla="*/ 289 w 1030"/>
                      <a:gd name="connsiteY3" fmla="*/ 469 h 1354"/>
                      <a:gd name="connsiteX4" fmla="*/ 673 w 1030"/>
                      <a:gd name="connsiteY4" fmla="*/ 277 h 1354"/>
                      <a:gd name="connsiteX5" fmla="*/ 926 w 1030"/>
                      <a:gd name="connsiteY5" fmla="*/ 150 h 1354"/>
                      <a:gd name="connsiteX6" fmla="*/ 900 w 1030"/>
                      <a:gd name="connsiteY6" fmla="*/ 1179 h 1354"/>
                      <a:gd name="connsiteX7" fmla="*/ 149 w 1030"/>
                      <a:gd name="connsiteY7" fmla="*/ 1197 h 1354"/>
                      <a:gd name="connsiteX8" fmla="*/ 52 w 1030"/>
                      <a:gd name="connsiteY8" fmla="*/ 1284 h 1354"/>
                      <a:gd name="connsiteX0" fmla="*/ 66 w 1044"/>
                      <a:gd name="connsiteY0" fmla="*/ 1284 h 1354"/>
                      <a:gd name="connsiteX1" fmla="*/ 21 w 1044"/>
                      <a:gd name="connsiteY1" fmla="*/ 1045 h 1354"/>
                      <a:gd name="connsiteX2" fmla="*/ 111 w 1044"/>
                      <a:gd name="connsiteY2" fmla="*/ 805 h 1354"/>
                      <a:gd name="connsiteX3" fmla="*/ 687 w 1044"/>
                      <a:gd name="connsiteY3" fmla="*/ 277 h 1354"/>
                      <a:gd name="connsiteX4" fmla="*/ 940 w 1044"/>
                      <a:gd name="connsiteY4" fmla="*/ 150 h 1354"/>
                      <a:gd name="connsiteX5" fmla="*/ 914 w 1044"/>
                      <a:gd name="connsiteY5" fmla="*/ 1179 h 1354"/>
                      <a:gd name="connsiteX6" fmla="*/ 163 w 1044"/>
                      <a:gd name="connsiteY6" fmla="*/ 1197 h 1354"/>
                      <a:gd name="connsiteX7" fmla="*/ 66 w 1044"/>
                      <a:gd name="connsiteY7" fmla="*/ 1284 h 1354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940 w 1043"/>
                      <a:gd name="connsiteY4" fmla="*/ 150 h 1520"/>
                      <a:gd name="connsiteX5" fmla="*/ 914 w 1043"/>
                      <a:gd name="connsiteY5" fmla="*/ 1322 h 1520"/>
                      <a:gd name="connsiteX6" fmla="*/ 163 w 1043"/>
                      <a:gd name="connsiteY6" fmla="*/ 1340 h 1520"/>
                      <a:gd name="connsiteX7" fmla="*/ 66 w 1043"/>
                      <a:gd name="connsiteY7" fmla="*/ 1427 h 1520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8" fmla="*/ 66 w 1043"/>
                      <a:gd name="connsiteY8" fmla="*/ 1427 h 1520"/>
                      <a:gd name="connsiteX0" fmla="*/ 163 w 1043"/>
                      <a:gd name="connsiteY0" fmla="*/ 1340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914 w 1265"/>
                      <a:gd name="connsiteY4" fmla="*/ 423 h 1520"/>
                      <a:gd name="connsiteX5" fmla="*/ 1162 w 1265"/>
                      <a:gd name="connsiteY5" fmla="*/ 150 h 1520"/>
                      <a:gd name="connsiteX6" fmla="*/ 1136 w 1265"/>
                      <a:gd name="connsiteY6" fmla="*/ 1322 h 1520"/>
                      <a:gd name="connsiteX7" fmla="*/ 385 w 1265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1162 w 1265"/>
                      <a:gd name="connsiteY4" fmla="*/ 150 h 1520"/>
                      <a:gd name="connsiteX5" fmla="*/ 1136 w 1265"/>
                      <a:gd name="connsiteY5" fmla="*/ 1322 h 1520"/>
                      <a:gd name="connsiteX6" fmla="*/ 385 w 1265"/>
                      <a:gd name="connsiteY6" fmla="*/ 1340 h 1520"/>
                      <a:gd name="connsiteX0" fmla="*/ 385 w 1265"/>
                      <a:gd name="connsiteY0" fmla="*/ 1190 h 1370"/>
                      <a:gd name="connsiteX1" fmla="*/ 9 w 1265"/>
                      <a:gd name="connsiteY1" fmla="*/ 1181 h 1370"/>
                      <a:gd name="connsiteX2" fmla="*/ 333 w 1265"/>
                      <a:gd name="connsiteY2" fmla="*/ 798 h 1370"/>
                      <a:gd name="connsiteX3" fmla="*/ 909 w 1265"/>
                      <a:gd name="connsiteY3" fmla="*/ 270 h 1370"/>
                      <a:gd name="connsiteX4" fmla="*/ 1162 w 1265"/>
                      <a:gd name="connsiteY4" fmla="*/ 0 h 1370"/>
                      <a:gd name="connsiteX5" fmla="*/ 1136 w 1265"/>
                      <a:gd name="connsiteY5" fmla="*/ 1172 h 1370"/>
                      <a:gd name="connsiteX6" fmla="*/ 385 w 1265"/>
                      <a:gd name="connsiteY6" fmla="*/ 1190 h 1370"/>
                      <a:gd name="connsiteX0" fmla="*/ 385 w 1266"/>
                      <a:gd name="connsiteY0" fmla="*/ 1333 h 1394"/>
                      <a:gd name="connsiteX1" fmla="*/ 9 w 1266"/>
                      <a:gd name="connsiteY1" fmla="*/ 1181 h 1394"/>
                      <a:gd name="connsiteX2" fmla="*/ 333 w 1266"/>
                      <a:gd name="connsiteY2" fmla="*/ 798 h 1394"/>
                      <a:gd name="connsiteX3" fmla="*/ 909 w 1266"/>
                      <a:gd name="connsiteY3" fmla="*/ 270 h 1394"/>
                      <a:gd name="connsiteX4" fmla="*/ 1162 w 1266"/>
                      <a:gd name="connsiteY4" fmla="*/ 0 h 1394"/>
                      <a:gd name="connsiteX5" fmla="*/ 1136 w 1266"/>
                      <a:gd name="connsiteY5" fmla="*/ 1172 h 1394"/>
                      <a:gd name="connsiteX6" fmla="*/ 385 w 1266"/>
                      <a:gd name="connsiteY6" fmla="*/ 1333 h 1394"/>
                      <a:gd name="connsiteX0" fmla="*/ 385 w 1334"/>
                      <a:gd name="connsiteY0" fmla="*/ 1333 h 1368"/>
                      <a:gd name="connsiteX1" fmla="*/ 9 w 1334"/>
                      <a:gd name="connsiteY1" fmla="*/ 1181 h 1368"/>
                      <a:gd name="connsiteX2" fmla="*/ 333 w 1334"/>
                      <a:gd name="connsiteY2" fmla="*/ 798 h 1368"/>
                      <a:gd name="connsiteX3" fmla="*/ 909 w 1334"/>
                      <a:gd name="connsiteY3" fmla="*/ 270 h 1368"/>
                      <a:gd name="connsiteX4" fmla="*/ 1162 w 1334"/>
                      <a:gd name="connsiteY4" fmla="*/ 0 h 1368"/>
                      <a:gd name="connsiteX5" fmla="*/ 1136 w 1334"/>
                      <a:gd name="connsiteY5" fmla="*/ 1172 h 1368"/>
                      <a:gd name="connsiteX6" fmla="*/ 1209 w 1334"/>
                      <a:gd name="connsiteY6" fmla="*/ 1274 h 1368"/>
                      <a:gd name="connsiteX7" fmla="*/ 385 w 1334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76 w 1333"/>
                      <a:gd name="connsiteY0" fmla="*/ 1333 h 1368"/>
                      <a:gd name="connsiteX1" fmla="*/ 0 w 1333"/>
                      <a:gd name="connsiteY1" fmla="*/ 1181 h 1368"/>
                      <a:gd name="connsiteX2" fmla="*/ 324 w 1333"/>
                      <a:gd name="connsiteY2" fmla="*/ 798 h 1368"/>
                      <a:gd name="connsiteX3" fmla="*/ 900 w 1333"/>
                      <a:gd name="connsiteY3" fmla="*/ 270 h 1368"/>
                      <a:gd name="connsiteX4" fmla="*/ 1153 w 1333"/>
                      <a:gd name="connsiteY4" fmla="*/ 0 h 1368"/>
                      <a:gd name="connsiteX5" fmla="*/ 1174 w 1333"/>
                      <a:gd name="connsiteY5" fmla="*/ 1172 h 1368"/>
                      <a:gd name="connsiteX6" fmla="*/ 1200 w 1333"/>
                      <a:gd name="connsiteY6" fmla="*/ 1274 h 1368"/>
                      <a:gd name="connsiteX7" fmla="*/ 376 w 1333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85 w 1342"/>
                      <a:gd name="connsiteY0" fmla="*/ 1344 h 1379"/>
                      <a:gd name="connsiteX1" fmla="*/ 9 w 1342"/>
                      <a:gd name="connsiteY1" fmla="*/ 1192 h 1379"/>
                      <a:gd name="connsiteX2" fmla="*/ 333 w 1342"/>
                      <a:gd name="connsiteY2" fmla="*/ 809 h 1379"/>
                      <a:gd name="connsiteX3" fmla="*/ 909 w 1342"/>
                      <a:gd name="connsiteY3" fmla="*/ 281 h 1379"/>
                      <a:gd name="connsiteX4" fmla="*/ 1162 w 1342"/>
                      <a:gd name="connsiteY4" fmla="*/ 11 h 1379"/>
                      <a:gd name="connsiteX5" fmla="*/ 1204 w 1342"/>
                      <a:gd name="connsiteY5" fmla="*/ 214 h 1379"/>
                      <a:gd name="connsiteX6" fmla="*/ 1183 w 1342"/>
                      <a:gd name="connsiteY6" fmla="*/ 1183 h 1379"/>
                      <a:gd name="connsiteX7" fmla="*/ 1209 w 1342"/>
                      <a:gd name="connsiteY7" fmla="*/ 1285 h 1379"/>
                      <a:gd name="connsiteX8" fmla="*/ 385 w 1342"/>
                      <a:gd name="connsiteY8" fmla="*/ 1344 h 1379"/>
                      <a:gd name="connsiteX0" fmla="*/ 385 w 1356"/>
                      <a:gd name="connsiteY0" fmla="*/ 1416 h 1451"/>
                      <a:gd name="connsiteX1" fmla="*/ 9 w 1356"/>
                      <a:gd name="connsiteY1" fmla="*/ 1264 h 1451"/>
                      <a:gd name="connsiteX2" fmla="*/ 333 w 1356"/>
                      <a:gd name="connsiteY2" fmla="*/ 881 h 1451"/>
                      <a:gd name="connsiteX3" fmla="*/ 909 w 1356"/>
                      <a:gd name="connsiteY3" fmla="*/ 353 h 1451"/>
                      <a:gd name="connsiteX4" fmla="*/ 1162 w 1356"/>
                      <a:gd name="connsiteY4" fmla="*/ 83 h 1451"/>
                      <a:gd name="connsiteX5" fmla="*/ 1204 w 1356"/>
                      <a:gd name="connsiteY5" fmla="*/ 286 h 1451"/>
                      <a:gd name="connsiteX6" fmla="*/ 1353 w 1356"/>
                      <a:gd name="connsiteY6" fmla="*/ 161 h 1451"/>
                      <a:gd name="connsiteX7" fmla="*/ 1183 w 1356"/>
                      <a:gd name="connsiteY7" fmla="*/ 1255 h 1451"/>
                      <a:gd name="connsiteX8" fmla="*/ 1209 w 1356"/>
                      <a:gd name="connsiteY8" fmla="*/ 1357 h 1451"/>
                      <a:gd name="connsiteX9" fmla="*/ 385 w 1356"/>
                      <a:gd name="connsiteY9" fmla="*/ 1416 h 1451"/>
                      <a:gd name="connsiteX0" fmla="*/ 385 w 1353"/>
                      <a:gd name="connsiteY0" fmla="*/ 1450 h 1485"/>
                      <a:gd name="connsiteX1" fmla="*/ 9 w 1353"/>
                      <a:gd name="connsiteY1" fmla="*/ 1298 h 1485"/>
                      <a:gd name="connsiteX2" fmla="*/ 333 w 1353"/>
                      <a:gd name="connsiteY2" fmla="*/ 915 h 1485"/>
                      <a:gd name="connsiteX3" fmla="*/ 909 w 1353"/>
                      <a:gd name="connsiteY3" fmla="*/ 387 h 1485"/>
                      <a:gd name="connsiteX4" fmla="*/ 1162 w 1353"/>
                      <a:gd name="connsiteY4" fmla="*/ 117 h 1485"/>
                      <a:gd name="connsiteX5" fmla="*/ 1353 w 1353"/>
                      <a:gd name="connsiteY5" fmla="*/ 195 h 1485"/>
                      <a:gd name="connsiteX6" fmla="*/ 1183 w 1353"/>
                      <a:gd name="connsiteY6" fmla="*/ 1289 h 1485"/>
                      <a:gd name="connsiteX7" fmla="*/ 1209 w 1353"/>
                      <a:gd name="connsiteY7" fmla="*/ 1391 h 1485"/>
                      <a:gd name="connsiteX8" fmla="*/ 385 w 1353"/>
                      <a:gd name="connsiteY8" fmla="*/ 1450 h 1485"/>
                      <a:gd name="connsiteX0" fmla="*/ 385 w 1370"/>
                      <a:gd name="connsiteY0" fmla="*/ 1450 h 1451"/>
                      <a:gd name="connsiteX1" fmla="*/ 9 w 1370"/>
                      <a:gd name="connsiteY1" fmla="*/ 1298 h 1451"/>
                      <a:gd name="connsiteX2" fmla="*/ 333 w 1370"/>
                      <a:gd name="connsiteY2" fmla="*/ 915 h 1451"/>
                      <a:gd name="connsiteX3" fmla="*/ 909 w 1370"/>
                      <a:gd name="connsiteY3" fmla="*/ 387 h 1451"/>
                      <a:gd name="connsiteX4" fmla="*/ 1162 w 1370"/>
                      <a:gd name="connsiteY4" fmla="*/ 117 h 1451"/>
                      <a:gd name="connsiteX5" fmla="*/ 1353 w 1370"/>
                      <a:gd name="connsiteY5" fmla="*/ 195 h 1451"/>
                      <a:gd name="connsiteX6" fmla="*/ 1209 w 1370"/>
                      <a:gd name="connsiteY6" fmla="*/ 1391 h 1451"/>
                      <a:gd name="connsiteX7" fmla="*/ 385 w 1370"/>
                      <a:gd name="connsiteY7" fmla="*/ 1450 h 1451"/>
                      <a:gd name="connsiteX0" fmla="*/ 385 w 1370"/>
                      <a:gd name="connsiteY0" fmla="*/ 1450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8" fmla="*/ 385 w 1370"/>
                      <a:gd name="connsiteY8" fmla="*/ 1450 h 1591"/>
                      <a:gd name="connsiteX0" fmla="*/ 1059 w 1370"/>
                      <a:gd name="connsiteY0" fmla="*/ 1502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0" fmla="*/ 1059 w 1353"/>
                      <a:gd name="connsiteY0" fmla="*/ 1502 h 1502"/>
                      <a:gd name="connsiteX1" fmla="*/ 9 w 1353"/>
                      <a:gd name="connsiteY1" fmla="*/ 1298 h 1502"/>
                      <a:gd name="connsiteX2" fmla="*/ 333 w 1353"/>
                      <a:gd name="connsiteY2" fmla="*/ 915 h 1502"/>
                      <a:gd name="connsiteX3" fmla="*/ 909 w 1353"/>
                      <a:gd name="connsiteY3" fmla="*/ 387 h 1502"/>
                      <a:gd name="connsiteX4" fmla="*/ 1162 w 1353"/>
                      <a:gd name="connsiteY4" fmla="*/ 117 h 1502"/>
                      <a:gd name="connsiteX5" fmla="*/ 1353 w 1353"/>
                      <a:gd name="connsiteY5" fmla="*/ 195 h 1502"/>
                      <a:gd name="connsiteX6" fmla="*/ 1059 w 1353"/>
                      <a:gd name="connsiteY6" fmla="*/ 1502 h 1502"/>
                      <a:gd name="connsiteX0" fmla="*/ 1059 w 1367"/>
                      <a:gd name="connsiteY0" fmla="*/ 1501 h 1501"/>
                      <a:gd name="connsiteX1" fmla="*/ 9 w 1367"/>
                      <a:gd name="connsiteY1" fmla="*/ 1297 h 1501"/>
                      <a:gd name="connsiteX2" fmla="*/ 333 w 1367"/>
                      <a:gd name="connsiteY2" fmla="*/ 914 h 1501"/>
                      <a:gd name="connsiteX3" fmla="*/ 909 w 1367"/>
                      <a:gd name="connsiteY3" fmla="*/ 386 h 1501"/>
                      <a:gd name="connsiteX4" fmla="*/ 1162 w 1367"/>
                      <a:gd name="connsiteY4" fmla="*/ 116 h 1501"/>
                      <a:gd name="connsiteX5" fmla="*/ 1353 w 1367"/>
                      <a:gd name="connsiteY5" fmla="*/ 194 h 1501"/>
                      <a:gd name="connsiteX6" fmla="*/ 1059 w 1367"/>
                      <a:gd name="connsiteY6" fmla="*/ 1501 h 1501"/>
                      <a:gd name="connsiteX0" fmla="*/ 1353 w 1353"/>
                      <a:gd name="connsiteY0" fmla="*/ 21 h 1328"/>
                      <a:gd name="connsiteX1" fmla="*/ 1059 w 1353"/>
                      <a:gd name="connsiteY1" fmla="*/ 1328 h 1328"/>
                      <a:gd name="connsiteX2" fmla="*/ 9 w 1353"/>
                      <a:gd name="connsiteY2" fmla="*/ 1124 h 1328"/>
                      <a:gd name="connsiteX3" fmla="*/ 333 w 1353"/>
                      <a:gd name="connsiteY3" fmla="*/ 741 h 1328"/>
                      <a:gd name="connsiteX4" fmla="*/ 909 w 1353"/>
                      <a:gd name="connsiteY4" fmla="*/ 213 h 1328"/>
                      <a:gd name="connsiteX5" fmla="*/ 1218 w 1353"/>
                      <a:gd name="connsiteY5" fmla="*/ 0 h 1328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1232 w 1353"/>
                      <a:gd name="connsiteY5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1077 w 1353"/>
                      <a:gd name="connsiteY5" fmla="*/ 113 h 1307"/>
                      <a:gd name="connsiteX6" fmla="*/ 1232 w 1353"/>
                      <a:gd name="connsiteY6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1086 w 1353"/>
                      <a:gd name="connsiteY5" fmla="*/ 357 h 1307"/>
                      <a:gd name="connsiteX6" fmla="*/ 1077 w 1353"/>
                      <a:gd name="connsiteY6" fmla="*/ 113 h 1307"/>
                      <a:gd name="connsiteX7" fmla="*/ 1232 w 1353"/>
                      <a:gd name="connsiteY7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77 w 1353"/>
                      <a:gd name="connsiteY7" fmla="*/ 113 h 1307"/>
                      <a:gd name="connsiteX8" fmla="*/ 1232 w 1353"/>
                      <a:gd name="connsiteY8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77 w 1353"/>
                      <a:gd name="connsiteY7" fmla="*/ 113 h 1307"/>
                      <a:gd name="connsiteX8" fmla="*/ 1232 w 1353"/>
                      <a:gd name="connsiteY8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077 w 1353"/>
                      <a:gd name="connsiteY8" fmla="*/ 113 h 1307"/>
                      <a:gd name="connsiteX9" fmla="*/ 1232 w 1353"/>
                      <a:gd name="connsiteY9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128 w 1353"/>
                      <a:gd name="connsiteY8" fmla="*/ 134 h 1307"/>
                      <a:gd name="connsiteX9" fmla="*/ 1232 w 1353"/>
                      <a:gd name="connsiteY9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128 w 1353"/>
                      <a:gd name="connsiteY8" fmla="*/ 134 h 1307"/>
                      <a:gd name="connsiteX9" fmla="*/ 1112 w 1353"/>
                      <a:gd name="connsiteY9" fmla="*/ 82 h 1307"/>
                      <a:gd name="connsiteX10" fmla="*/ 1232 w 1353"/>
                      <a:gd name="connsiteY10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128 w 1353"/>
                      <a:gd name="connsiteY8" fmla="*/ 134 h 1307"/>
                      <a:gd name="connsiteX9" fmla="*/ 1092 w 1353"/>
                      <a:gd name="connsiteY9" fmla="*/ 132 h 1307"/>
                      <a:gd name="connsiteX10" fmla="*/ 1112 w 1353"/>
                      <a:gd name="connsiteY10" fmla="*/ 82 h 1307"/>
                      <a:gd name="connsiteX11" fmla="*/ 1232 w 1353"/>
                      <a:gd name="connsiteY11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841 w 1353"/>
                      <a:gd name="connsiteY5" fmla="*/ 238 h 1307"/>
                      <a:gd name="connsiteX6" fmla="*/ 949 w 1353"/>
                      <a:gd name="connsiteY6" fmla="*/ 365 h 1307"/>
                      <a:gd name="connsiteX7" fmla="*/ 1086 w 1353"/>
                      <a:gd name="connsiteY7" fmla="*/ 357 h 1307"/>
                      <a:gd name="connsiteX8" fmla="*/ 1085 w 1353"/>
                      <a:gd name="connsiteY8" fmla="*/ 206 h 1307"/>
                      <a:gd name="connsiteX9" fmla="*/ 1128 w 1353"/>
                      <a:gd name="connsiteY9" fmla="*/ 134 h 1307"/>
                      <a:gd name="connsiteX10" fmla="*/ 1092 w 1353"/>
                      <a:gd name="connsiteY10" fmla="*/ 132 h 1307"/>
                      <a:gd name="connsiteX11" fmla="*/ 1112 w 1353"/>
                      <a:gd name="connsiteY11" fmla="*/ 82 h 1307"/>
                      <a:gd name="connsiteX12" fmla="*/ 1232 w 1353"/>
                      <a:gd name="connsiteY12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841 w 1353"/>
                      <a:gd name="connsiteY5" fmla="*/ 238 h 1307"/>
                      <a:gd name="connsiteX6" fmla="*/ 949 w 1353"/>
                      <a:gd name="connsiteY6" fmla="*/ 365 h 1307"/>
                      <a:gd name="connsiteX7" fmla="*/ 1086 w 1353"/>
                      <a:gd name="connsiteY7" fmla="*/ 357 h 1307"/>
                      <a:gd name="connsiteX8" fmla="*/ 1085 w 1353"/>
                      <a:gd name="connsiteY8" fmla="*/ 206 h 1307"/>
                      <a:gd name="connsiteX9" fmla="*/ 1128 w 1353"/>
                      <a:gd name="connsiteY9" fmla="*/ 134 h 1307"/>
                      <a:gd name="connsiteX10" fmla="*/ 1092 w 1353"/>
                      <a:gd name="connsiteY10" fmla="*/ 132 h 1307"/>
                      <a:gd name="connsiteX11" fmla="*/ 1112 w 1353"/>
                      <a:gd name="connsiteY11" fmla="*/ 82 h 1307"/>
                      <a:gd name="connsiteX12" fmla="*/ 1232 w 1353"/>
                      <a:gd name="connsiteY12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764 w 1353"/>
                      <a:gd name="connsiteY5" fmla="*/ 122 h 1307"/>
                      <a:gd name="connsiteX6" fmla="*/ 841 w 1353"/>
                      <a:gd name="connsiteY6" fmla="*/ 238 h 1307"/>
                      <a:gd name="connsiteX7" fmla="*/ 949 w 1353"/>
                      <a:gd name="connsiteY7" fmla="*/ 365 h 1307"/>
                      <a:gd name="connsiteX8" fmla="*/ 1086 w 1353"/>
                      <a:gd name="connsiteY8" fmla="*/ 357 h 1307"/>
                      <a:gd name="connsiteX9" fmla="*/ 1085 w 1353"/>
                      <a:gd name="connsiteY9" fmla="*/ 206 h 1307"/>
                      <a:gd name="connsiteX10" fmla="*/ 1128 w 1353"/>
                      <a:gd name="connsiteY10" fmla="*/ 134 h 1307"/>
                      <a:gd name="connsiteX11" fmla="*/ 1092 w 1353"/>
                      <a:gd name="connsiteY11" fmla="*/ 132 h 1307"/>
                      <a:gd name="connsiteX12" fmla="*/ 1112 w 1353"/>
                      <a:gd name="connsiteY12" fmla="*/ 82 h 1307"/>
                      <a:gd name="connsiteX13" fmla="*/ 1232 w 1353"/>
                      <a:gd name="connsiteY13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861 w 1353"/>
                      <a:gd name="connsiteY5" fmla="*/ 539 h 1307"/>
                      <a:gd name="connsiteX6" fmla="*/ 678 w 1353"/>
                      <a:gd name="connsiteY6" fmla="*/ 414 h 1307"/>
                      <a:gd name="connsiteX7" fmla="*/ 704 w 1353"/>
                      <a:gd name="connsiteY7" fmla="*/ 304 h 1307"/>
                      <a:gd name="connsiteX8" fmla="*/ 799 w 1353"/>
                      <a:gd name="connsiteY8" fmla="*/ 270 h 1307"/>
                      <a:gd name="connsiteX9" fmla="*/ 764 w 1353"/>
                      <a:gd name="connsiteY9" fmla="*/ 122 h 1307"/>
                      <a:gd name="connsiteX10" fmla="*/ 841 w 1353"/>
                      <a:gd name="connsiteY10" fmla="*/ 238 h 1307"/>
                      <a:gd name="connsiteX11" fmla="*/ 949 w 1353"/>
                      <a:gd name="connsiteY11" fmla="*/ 365 h 1307"/>
                      <a:gd name="connsiteX12" fmla="*/ 1086 w 1353"/>
                      <a:gd name="connsiteY12" fmla="*/ 357 h 1307"/>
                      <a:gd name="connsiteX13" fmla="*/ 1085 w 1353"/>
                      <a:gd name="connsiteY13" fmla="*/ 206 h 1307"/>
                      <a:gd name="connsiteX14" fmla="*/ 1128 w 1353"/>
                      <a:gd name="connsiteY14" fmla="*/ 134 h 1307"/>
                      <a:gd name="connsiteX15" fmla="*/ 1092 w 1353"/>
                      <a:gd name="connsiteY15" fmla="*/ 132 h 1307"/>
                      <a:gd name="connsiteX16" fmla="*/ 1112 w 1353"/>
                      <a:gd name="connsiteY16" fmla="*/ 82 h 1307"/>
                      <a:gd name="connsiteX17" fmla="*/ 1232 w 1353"/>
                      <a:gd name="connsiteY17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50 w 1353"/>
                      <a:gd name="connsiteY5" fmla="*/ 626 h 1307"/>
                      <a:gd name="connsiteX6" fmla="*/ 861 w 1353"/>
                      <a:gd name="connsiteY6" fmla="*/ 539 h 1307"/>
                      <a:gd name="connsiteX7" fmla="*/ 678 w 1353"/>
                      <a:gd name="connsiteY7" fmla="*/ 414 h 1307"/>
                      <a:gd name="connsiteX8" fmla="*/ 704 w 1353"/>
                      <a:gd name="connsiteY8" fmla="*/ 304 h 1307"/>
                      <a:gd name="connsiteX9" fmla="*/ 799 w 1353"/>
                      <a:gd name="connsiteY9" fmla="*/ 270 h 1307"/>
                      <a:gd name="connsiteX10" fmla="*/ 764 w 1353"/>
                      <a:gd name="connsiteY10" fmla="*/ 122 h 1307"/>
                      <a:gd name="connsiteX11" fmla="*/ 841 w 1353"/>
                      <a:gd name="connsiteY11" fmla="*/ 238 h 1307"/>
                      <a:gd name="connsiteX12" fmla="*/ 949 w 1353"/>
                      <a:gd name="connsiteY12" fmla="*/ 365 h 1307"/>
                      <a:gd name="connsiteX13" fmla="*/ 1086 w 1353"/>
                      <a:gd name="connsiteY13" fmla="*/ 357 h 1307"/>
                      <a:gd name="connsiteX14" fmla="*/ 1085 w 1353"/>
                      <a:gd name="connsiteY14" fmla="*/ 206 h 1307"/>
                      <a:gd name="connsiteX15" fmla="*/ 1128 w 1353"/>
                      <a:gd name="connsiteY15" fmla="*/ 134 h 1307"/>
                      <a:gd name="connsiteX16" fmla="*/ 1092 w 1353"/>
                      <a:gd name="connsiteY16" fmla="*/ 132 h 1307"/>
                      <a:gd name="connsiteX17" fmla="*/ 1112 w 1353"/>
                      <a:gd name="connsiteY17" fmla="*/ 82 h 1307"/>
                      <a:gd name="connsiteX18" fmla="*/ 1232 w 1353"/>
                      <a:gd name="connsiteY18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13 w 1353"/>
                      <a:gd name="connsiteY5" fmla="*/ 570 h 1307"/>
                      <a:gd name="connsiteX6" fmla="*/ 750 w 1353"/>
                      <a:gd name="connsiteY6" fmla="*/ 626 h 1307"/>
                      <a:gd name="connsiteX7" fmla="*/ 861 w 1353"/>
                      <a:gd name="connsiteY7" fmla="*/ 539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64 w 1353"/>
                      <a:gd name="connsiteY11" fmla="*/ 122 h 1307"/>
                      <a:gd name="connsiteX12" fmla="*/ 841 w 1353"/>
                      <a:gd name="connsiteY12" fmla="*/ 23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13 w 1353"/>
                      <a:gd name="connsiteY5" fmla="*/ 570 h 1307"/>
                      <a:gd name="connsiteX6" fmla="*/ 750 w 1353"/>
                      <a:gd name="connsiteY6" fmla="*/ 626 h 1307"/>
                      <a:gd name="connsiteX7" fmla="*/ 861 w 1353"/>
                      <a:gd name="connsiteY7" fmla="*/ 539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64 w 1353"/>
                      <a:gd name="connsiteY11" fmla="*/ 122 h 1307"/>
                      <a:gd name="connsiteX12" fmla="*/ 841 w 1353"/>
                      <a:gd name="connsiteY12" fmla="*/ 23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65 w 1353"/>
                      <a:gd name="connsiteY5" fmla="*/ 489 h 1307"/>
                      <a:gd name="connsiteX6" fmla="*/ 713 w 1353"/>
                      <a:gd name="connsiteY6" fmla="*/ 570 h 1307"/>
                      <a:gd name="connsiteX7" fmla="*/ 750 w 1353"/>
                      <a:gd name="connsiteY7" fmla="*/ 626 h 1307"/>
                      <a:gd name="connsiteX8" fmla="*/ 861 w 1353"/>
                      <a:gd name="connsiteY8" fmla="*/ 539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64 w 1353"/>
                      <a:gd name="connsiteY12" fmla="*/ 122 h 1307"/>
                      <a:gd name="connsiteX13" fmla="*/ 841 w 1353"/>
                      <a:gd name="connsiteY13" fmla="*/ 238 h 1307"/>
                      <a:gd name="connsiteX14" fmla="*/ 949 w 1353"/>
                      <a:gd name="connsiteY14" fmla="*/ 365 h 1307"/>
                      <a:gd name="connsiteX15" fmla="*/ 1086 w 1353"/>
                      <a:gd name="connsiteY15" fmla="*/ 357 h 1307"/>
                      <a:gd name="connsiteX16" fmla="*/ 1085 w 1353"/>
                      <a:gd name="connsiteY16" fmla="*/ 206 h 1307"/>
                      <a:gd name="connsiteX17" fmla="*/ 1128 w 1353"/>
                      <a:gd name="connsiteY17" fmla="*/ 134 h 1307"/>
                      <a:gd name="connsiteX18" fmla="*/ 1092 w 1353"/>
                      <a:gd name="connsiteY18" fmla="*/ 132 h 1307"/>
                      <a:gd name="connsiteX19" fmla="*/ 1112 w 1353"/>
                      <a:gd name="connsiteY19" fmla="*/ 82 h 1307"/>
                      <a:gd name="connsiteX20" fmla="*/ 1232 w 1353"/>
                      <a:gd name="connsiteY20" fmla="*/ 183 h 1307"/>
                      <a:gd name="connsiteX21" fmla="*/ 1353 w 1353"/>
                      <a:gd name="connsiteY21" fmla="*/ 0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13 w 1353"/>
                      <a:gd name="connsiteY5" fmla="*/ 570 h 1307"/>
                      <a:gd name="connsiteX6" fmla="*/ 750 w 1353"/>
                      <a:gd name="connsiteY6" fmla="*/ 626 h 1307"/>
                      <a:gd name="connsiteX7" fmla="*/ 861 w 1353"/>
                      <a:gd name="connsiteY7" fmla="*/ 539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64 w 1353"/>
                      <a:gd name="connsiteY11" fmla="*/ 122 h 1307"/>
                      <a:gd name="connsiteX12" fmla="*/ 841 w 1353"/>
                      <a:gd name="connsiteY12" fmla="*/ 23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0" fmla="*/ 713 w 1353"/>
                      <a:gd name="connsiteY0" fmla="*/ 570 h 1307"/>
                      <a:gd name="connsiteX1" fmla="*/ 750 w 1353"/>
                      <a:gd name="connsiteY1" fmla="*/ 626 h 1307"/>
                      <a:gd name="connsiteX2" fmla="*/ 861 w 1353"/>
                      <a:gd name="connsiteY2" fmla="*/ 539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19" fmla="*/ 804 w 1353"/>
                      <a:gd name="connsiteY19" fmla="*/ 584 h 1307"/>
                      <a:gd name="connsiteX0" fmla="*/ 713 w 1353"/>
                      <a:gd name="connsiteY0" fmla="*/ 570 h 1307"/>
                      <a:gd name="connsiteX1" fmla="*/ 750 w 1353"/>
                      <a:gd name="connsiteY1" fmla="*/ 626 h 1307"/>
                      <a:gd name="connsiteX2" fmla="*/ 861 w 1353"/>
                      <a:gd name="connsiteY2" fmla="*/ 539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0" fmla="*/ 713 w 1353"/>
                      <a:gd name="connsiteY0" fmla="*/ 570 h 1307"/>
                      <a:gd name="connsiteX1" fmla="*/ 805 w 1353"/>
                      <a:gd name="connsiteY1" fmla="*/ 647 h 1307"/>
                      <a:gd name="connsiteX2" fmla="*/ 861 w 1353"/>
                      <a:gd name="connsiteY2" fmla="*/ 539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0" fmla="*/ 713 w 1353"/>
                      <a:gd name="connsiteY0" fmla="*/ 570 h 1307"/>
                      <a:gd name="connsiteX1" fmla="*/ 805 w 1353"/>
                      <a:gd name="connsiteY1" fmla="*/ 647 h 1307"/>
                      <a:gd name="connsiteX2" fmla="*/ 825 w 1353"/>
                      <a:gd name="connsiteY2" fmla="*/ 542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0" fmla="*/ 713 w 1353"/>
                      <a:gd name="connsiteY0" fmla="*/ 570 h 1307"/>
                      <a:gd name="connsiteX1" fmla="*/ 574 w 1353"/>
                      <a:gd name="connsiteY1" fmla="*/ 405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574 w 1353"/>
                      <a:gd name="connsiteY1" fmla="*/ 405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574 w 1353"/>
                      <a:gd name="connsiteY1" fmla="*/ 405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713 w 1353"/>
                      <a:gd name="connsiteY21" fmla="*/ 57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732 w 1353"/>
                      <a:gd name="connsiteY21" fmla="*/ 583 h 1307"/>
                      <a:gd name="connsiteX22" fmla="*/ 713 w 1353"/>
                      <a:gd name="connsiteY22" fmla="*/ 57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713 w 1353"/>
                      <a:gd name="connsiteY21" fmla="*/ 57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20" fmla="*/ 713 w 1353"/>
                      <a:gd name="connsiteY20" fmla="*/ 570 h 1307"/>
                      <a:gd name="connsiteX0" fmla="*/ 668 w 1353"/>
                      <a:gd name="connsiteY0" fmla="*/ 620 h 1307"/>
                      <a:gd name="connsiteX1" fmla="*/ 426 w 1353"/>
                      <a:gd name="connsiteY1" fmla="*/ 241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20" fmla="*/ 668 w 1353"/>
                      <a:gd name="connsiteY20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668 w 1353"/>
                      <a:gd name="connsiteY21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22 w 1353"/>
                      <a:gd name="connsiteY9" fmla="*/ 14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668 w 1353"/>
                      <a:gd name="connsiteY21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54 w 1353"/>
                      <a:gd name="connsiteY8" fmla="*/ 178 h 1307"/>
                      <a:gd name="connsiteX9" fmla="*/ 764 w 1353"/>
                      <a:gd name="connsiteY9" fmla="*/ 122 h 1307"/>
                      <a:gd name="connsiteX10" fmla="*/ 822 w 1353"/>
                      <a:gd name="connsiteY10" fmla="*/ 148 h 1307"/>
                      <a:gd name="connsiteX11" fmla="*/ 949 w 1353"/>
                      <a:gd name="connsiteY11" fmla="*/ 365 h 1307"/>
                      <a:gd name="connsiteX12" fmla="*/ 1086 w 1353"/>
                      <a:gd name="connsiteY12" fmla="*/ 357 h 1307"/>
                      <a:gd name="connsiteX13" fmla="*/ 1085 w 1353"/>
                      <a:gd name="connsiteY13" fmla="*/ 206 h 1307"/>
                      <a:gd name="connsiteX14" fmla="*/ 1128 w 1353"/>
                      <a:gd name="connsiteY14" fmla="*/ 134 h 1307"/>
                      <a:gd name="connsiteX15" fmla="*/ 1092 w 1353"/>
                      <a:gd name="connsiteY15" fmla="*/ 132 h 1307"/>
                      <a:gd name="connsiteX16" fmla="*/ 1112 w 1353"/>
                      <a:gd name="connsiteY16" fmla="*/ 82 h 1307"/>
                      <a:gd name="connsiteX17" fmla="*/ 1232 w 1353"/>
                      <a:gd name="connsiteY17" fmla="*/ 183 h 1307"/>
                      <a:gd name="connsiteX18" fmla="*/ 1353 w 1353"/>
                      <a:gd name="connsiteY18" fmla="*/ 0 h 1307"/>
                      <a:gd name="connsiteX19" fmla="*/ 1059 w 1353"/>
                      <a:gd name="connsiteY19" fmla="*/ 1307 h 1307"/>
                      <a:gd name="connsiteX20" fmla="*/ 9 w 1353"/>
                      <a:gd name="connsiteY20" fmla="*/ 1103 h 1307"/>
                      <a:gd name="connsiteX21" fmla="*/ 333 w 1353"/>
                      <a:gd name="connsiteY21" fmla="*/ 720 h 1307"/>
                      <a:gd name="connsiteX22" fmla="*/ 668 w 1353"/>
                      <a:gd name="connsiteY22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562 w 1353"/>
                      <a:gd name="connsiteY3" fmla="*/ 338 h 1307"/>
                      <a:gd name="connsiteX4" fmla="*/ 805 w 1353"/>
                      <a:gd name="connsiteY4" fmla="*/ 647 h 1307"/>
                      <a:gd name="connsiteX5" fmla="*/ 825 w 1353"/>
                      <a:gd name="connsiteY5" fmla="*/ 542 h 1307"/>
                      <a:gd name="connsiteX6" fmla="*/ 678 w 1353"/>
                      <a:gd name="connsiteY6" fmla="*/ 414 h 1307"/>
                      <a:gd name="connsiteX7" fmla="*/ 704 w 1353"/>
                      <a:gd name="connsiteY7" fmla="*/ 304 h 1307"/>
                      <a:gd name="connsiteX8" fmla="*/ 799 w 1353"/>
                      <a:gd name="connsiteY8" fmla="*/ 270 h 1307"/>
                      <a:gd name="connsiteX9" fmla="*/ 754 w 1353"/>
                      <a:gd name="connsiteY9" fmla="*/ 178 h 1307"/>
                      <a:gd name="connsiteX10" fmla="*/ 764 w 1353"/>
                      <a:gd name="connsiteY10" fmla="*/ 122 h 1307"/>
                      <a:gd name="connsiteX11" fmla="*/ 822 w 1353"/>
                      <a:gd name="connsiteY11" fmla="*/ 148 h 1307"/>
                      <a:gd name="connsiteX12" fmla="*/ 949 w 1353"/>
                      <a:gd name="connsiteY12" fmla="*/ 365 h 1307"/>
                      <a:gd name="connsiteX13" fmla="*/ 1086 w 1353"/>
                      <a:gd name="connsiteY13" fmla="*/ 357 h 1307"/>
                      <a:gd name="connsiteX14" fmla="*/ 1085 w 1353"/>
                      <a:gd name="connsiteY14" fmla="*/ 206 h 1307"/>
                      <a:gd name="connsiteX15" fmla="*/ 1128 w 1353"/>
                      <a:gd name="connsiteY15" fmla="*/ 134 h 1307"/>
                      <a:gd name="connsiteX16" fmla="*/ 1092 w 1353"/>
                      <a:gd name="connsiteY16" fmla="*/ 132 h 1307"/>
                      <a:gd name="connsiteX17" fmla="*/ 1112 w 1353"/>
                      <a:gd name="connsiteY17" fmla="*/ 82 h 1307"/>
                      <a:gd name="connsiteX18" fmla="*/ 1232 w 1353"/>
                      <a:gd name="connsiteY18" fmla="*/ 183 h 1307"/>
                      <a:gd name="connsiteX19" fmla="*/ 1353 w 1353"/>
                      <a:gd name="connsiteY19" fmla="*/ 0 h 1307"/>
                      <a:gd name="connsiteX20" fmla="*/ 1059 w 1353"/>
                      <a:gd name="connsiteY20" fmla="*/ 1307 h 1307"/>
                      <a:gd name="connsiteX21" fmla="*/ 9 w 1353"/>
                      <a:gd name="connsiteY21" fmla="*/ 1103 h 1307"/>
                      <a:gd name="connsiteX22" fmla="*/ 333 w 1353"/>
                      <a:gd name="connsiteY22" fmla="*/ 720 h 1307"/>
                      <a:gd name="connsiteX23" fmla="*/ 668 w 1353"/>
                      <a:gd name="connsiteY23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81 w 1353"/>
                      <a:gd name="connsiteY2" fmla="*/ 262 h 1307"/>
                      <a:gd name="connsiteX3" fmla="*/ 562 w 1353"/>
                      <a:gd name="connsiteY3" fmla="*/ 338 h 1307"/>
                      <a:gd name="connsiteX4" fmla="*/ 805 w 1353"/>
                      <a:gd name="connsiteY4" fmla="*/ 647 h 1307"/>
                      <a:gd name="connsiteX5" fmla="*/ 825 w 1353"/>
                      <a:gd name="connsiteY5" fmla="*/ 542 h 1307"/>
                      <a:gd name="connsiteX6" fmla="*/ 678 w 1353"/>
                      <a:gd name="connsiteY6" fmla="*/ 414 h 1307"/>
                      <a:gd name="connsiteX7" fmla="*/ 704 w 1353"/>
                      <a:gd name="connsiteY7" fmla="*/ 304 h 1307"/>
                      <a:gd name="connsiteX8" fmla="*/ 799 w 1353"/>
                      <a:gd name="connsiteY8" fmla="*/ 270 h 1307"/>
                      <a:gd name="connsiteX9" fmla="*/ 754 w 1353"/>
                      <a:gd name="connsiteY9" fmla="*/ 178 h 1307"/>
                      <a:gd name="connsiteX10" fmla="*/ 764 w 1353"/>
                      <a:gd name="connsiteY10" fmla="*/ 122 h 1307"/>
                      <a:gd name="connsiteX11" fmla="*/ 822 w 1353"/>
                      <a:gd name="connsiteY11" fmla="*/ 148 h 1307"/>
                      <a:gd name="connsiteX12" fmla="*/ 949 w 1353"/>
                      <a:gd name="connsiteY12" fmla="*/ 365 h 1307"/>
                      <a:gd name="connsiteX13" fmla="*/ 1086 w 1353"/>
                      <a:gd name="connsiteY13" fmla="*/ 357 h 1307"/>
                      <a:gd name="connsiteX14" fmla="*/ 1085 w 1353"/>
                      <a:gd name="connsiteY14" fmla="*/ 206 h 1307"/>
                      <a:gd name="connsiteX15" fmla="*/ 1128 w 1353"/>
                      <a:gd name="connsiteY15" fmla="*/ 134 h 1307"/>
                      <a:gd name="connsiteX16" fmla="*/ 1092 w 1353"/>
                      <a:gd name="connsiteY16" fmla="*/ 132 h 1307"/>
                      <a:gd name="connsiteX17" fmla="*/ 1112 w 1353"/>
                      <a:gd name="connsiteY17" fmla="*/ 82 h 1307"/>
                      <a:gd name="connsiteX18" fmla="*/ 1232 w 1353"/>
                      <a:gd name="connsiteY18" fmla="*/ 183 h 1307"/>
                      <a:gd name="connsiteX19" fmla="*/ 1353 w 1353"/>
                      <a:gd name="connsiteY19" fmla="*/ 0 h 1307"/>
                      <a:gd name="connsiteX20" fmla="*/ 1059 w 1353"/>
                      <a:gd name="connsiteY20" fmla="*/ 1307 h 1307"/>
                      <a:gd name="connsiteX21" fmla="*/ 9 w 1353"/>
                      <a:gd name="connsiteY21" fmla="*/ 1103 h 1307"/>
                      <a:gd name="connsiteX22" fmla="*/ 333 w 1353"/>
                      <a:gd name="connsiteY22" fmla="*/ 720 h 1307"/>
                      <a:gd name="connsiteX23" fmla="*/ 668 w 1353"/>
                      <a:gd name="connsiteY23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47 w 1353"/>
                      <a:gd name="connsiteY2" fmla="*/ 321 h 1307"/>
                      <a:gd name="connsiteX3" fmla="*/ 481 w 1353"/>
                      <a:gd name="connsiteY3" fmla="*/ 262 h 1307"/>
                      <a:gd name="connsiteX4" fmla="*/ 562 w 1353"/>
                      <a:gd name="connsiteY4" fmla="*/ 338 h 1307"/>
                      <a:gd name="connsiteX5" fmla="*/ 805 w 1353"/>
                      <a:gd name="connsiteY5" fmla="*/ 647 h 1307"/>
                      <a:gd name="connsiteX6" fmla="*/ 825 w 1353"/>
                      <a:gd name="connsiteY6" fmla="*/ 542 h 1307"/>
                      <a:gd name="connsiteX7" fmla="*/ 678 w 1353"/>
                      <a:gd name="connsiteY7" fmla="*/ 414 h 1307"/>
                      <a:gd name="connsiteX8" fmla="*/ 704 w 1353"/>
                      <a:gd name="connsiteY8" fmla="*/ 304 h 1307"/>
                      <a:gd name="connsiteX9" fmla="*/ 799 w 1353"/>
                      <a:gd name="connsiteY9" fmla="*/ 270 h 1307"/>
                      <a:gd name="connsiteX10" fmla="*/ 754 w 1353"/>
                      <a:gd name="connsiteY10" fmla="*/ 178 h 1307"/>
                      <a:gd name="connsiteX11" fmla="*/ 764 w 1353"/>
                      <a:gd name="connsiteY11" fmla="*/ 122 h 1307"/>
                      <a:gd name="connsiteX12" fmla="*/ 822 w 1353"/>
                      <a:gd name="connsiteY12" fmla="*/ 14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21" fmla="*/ 1059 w 1353"/>
                      <a:gd name="connsiteY21" fmla="*/ 1307 h 1307"/>
                      <a:gd name="connsiteX22" fmla="*/ 9 w 1353"/>
                      <a:gd name="connsiteY22" fmla="*/ 1103 h 1307"/>
                      <a:gd name="connsiteX23" fmla="*/ 333 w 1353"/>
                      <a:gd name="connsiteY23" fmla="*/ 720 h 1307"/>
                      <a:gd name="connsiteX24" fmla="*/ 668 w 1353"/>
                      <a:gd name="connsiteY24" fmla="*/ 620 h 1307"/>
                      <a:gd name="connsiteX0" fmla="*/ 623 w 1353"/>
                      <a:gd name="connsiteY0" fmla="*/ 670 h 1307"/>
                      <a:gd name="connsiteX1" fmla="*/ 472 w 1353"/>
                      <a:gd name="connsiteY1" fmla="*/ 370 h 1307"/>
                      <a:gd name="connsiteX2" fmla="*/ 447 w 1353"/>
                      <a:gd name="connsiteY2" fmla="*/ 321 h 1307"/>
                      <a:gd name="connsiteX3" fmla="*/ 481 w 1353"/>
                      <a:gd name="connsiteY3" fmla="*/ 262 h 1307"/>
                      <a:gd name="connsiteX4" fmla="*/ 562 w 1353"/>
                      <a:gd name="connsiteY4" fmla="*/ 338 h 1307"/>
                      <a:gd name="connsiteX5" fmla="*/ 805 w 1353"/>
                      <a:gd name="connsiteY5" fmla="*/ 647 h 1307"/>
                      <a:gd name="connsiteX6" fmla="*/ 825 w 1353"/>
                      <a:gd name="connsiteY6" fmla="*/ 542 h 1307"/>
                      <a:gd name="connsiteX7" fmla="*/ 678 w 1353"/>
                      <a:gd name="connsiteY7" fmla="*/ 414 h 1307"/>
                      <a:gd name="connsiteX8" fmla="*/ 704 w 1353"/>
                      <a:gd name="connsiteY8" fmla="*/ 304 h 1307"/>
                      <a:gd name="connsiteX9" fmla="*/ 799 w 1353"/>
                      <a:gd name="connsiteY9" fmla="*/ 270 h 1307"/>
                      <a:gd name="connsiteX10" fmla="*/ 754 w 1353"/>
                      <a:gd name="connsiteY10" fmla="*/ 178 h 1307"/>
                      <a:gd name="connsiteX11" fmla="*/ 764 w 1353"/>
                      <a:gd name="connsiteY11" fmla="*/ 122 h 1307"/>
                      <a:gd name="connsiteX12" fmla="*/ 822 w 1353"/>
                      <a:gd name="connsiteY12" fmla="*/ 14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21" fmla="*/ 1059 w 1353"/>
                      <a:gd name="connsiteY21" fmla="*/ 1307 h 1307"/>
                      <a:gd name="connsiteX22" fmla="*/ 9 w 1353"/>
                      <a:gd name="connsiteY22" fmla="*/ 1103 h 1307"/>
                      <a:gd name="connsiteX23" fmla="*/ 333 w 1353"/>
                      <a:gd name="connsiteY23" fmla="*/ 720 h 1307"/>
                      <a:gd name="connsiteX24" fmla="*/ 623 w 1353"/>
                      <a:gd name="connsiteY24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472 w 1353"/>
                      <a:gd name="connsiteY2" fmla="*/ 370 h 1307"/>
                      <a:gd name="connsiteX3" fmla="*/ 447 w 1353"/>
                      <a:gd name="connsiteY3" fmla="*/ 321 h 1307"/>
                      <a:gd name="connsiteX4" fmla="*/ 481 w 1353"/>
                      <a:gd name="connsiteY4" fmla="*/ 262 h 1307"/>
                      <a:gd name="connsiteX5" fmla="*/ 562 w 1353"/>
                      <a:gd name="connsiteY5" fmla="*/ 338 h 1307"/>
                      <a:gd name="connsiteX6" fmla="*/ 805 w 1353"/>
                      <a:gd name="connsiteY6" fmla="*/ 647 h 1307"/>
                      <a:gd name="connsiteX7" fmla="*/ 825 w 1353"/>
                      <a:gd name="connsiteY7" fmla="*/ 542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54 w 1353"/>
                      <a:gd name="connsiteY11" fmla="*/ 178 h 1307"/>
                      <a:gd name="connsiteX12" fmla="*/ 764 w 1353"/>
                      <a:gd name="connsiteY12" fmla="*/ 122 h 1307"/>
                      <a:gd name="connsiteX13" fmla="*/ 822 w 1353"/>
                      <a:gd name="connsiteY13" fmla="*/ 148 h 1307"/>
                      <a:gd name="connsiteX14" fmla="*/ 949 w 1353"/>
                      <a:gd name="connsiteY14" fmla="*/ 365 h 1307"/>
                      <a:gd name="connsiteX15" fmla="*/ 1086 w 1353"/>
                      <a:gd name="connsiteY15" fmla="*/ 357 h 1307"/>
                      <a:gd name="connsiteX16" fmla="*/ 1085 w 1353"/>
                      <a:gd name="connsiteY16" fmla="*/ 206 h 1307"/>
                      <a:gd name="connsiteX17" fmla="*/ 1128 w 1353"/>
                      <a:gd name="connsiteY17" fmla="*/ 134 h 1307"/>
                      <a:gd name="connsiteX18" fmla="*/ 1092 w 1353"/>
                      <a:gd name="connsiteY18" fmla="*/ 132 h 1307"/>
                      <a:gd name="connsiteX19" fmla="*/ 1112 w 1353"/>
                      <a:gd name="connsiteY19" fmla="*/ 82 h 1307"/>
                      <a:gd name="connsiteX20" fmla="*/ 1232 w 1353"/>
                      <a:gd name="connsiteY20" fmla="*/ 183 h 1307"/>
                      <a:gd name="connsiteX21" fmla="*/ 1353 w 1353"/>
                      <a:gd name="connsiteY21" fmla="*/ 0 h 1307"/>
                      <a:gd name="connsiteX22" fmla="*/ 1059 w 1353"/>
                      <a:gd name="connsiteY22" fmla="*/ 1307 h 1307"/>
                      <a:gd name="connsiteX23" fmla="*/ 9 w 1353"/>
                      <a:gd name="connsiteY23" fmla="*/ 1103 h 1307"/>
                      <a:gd name="connsiteX24" fmla="*/ 333 w 1353"/>
                      <a:gd name="connsiteY24" fmla="*/ 720 h 1307"/>
                      <a:gd name="connsiteX25" fmla="*/ 623 w 1353"/>
                      <a:gd name="connsiteY25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87 w 1353"/>
                      <a:gd name="connsiteY2" fmla="*/ 497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623 w 1353"/>
                      <a:gd name="connsiteY26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623 w 1353"/>
                      <a:gd name="connsiteY26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35 w 1353"/>
                      <a:gd name="connsiteY26" fmla="*/ 577 h 1307"/>
                      <a:gd name="connsiteX27" fmla="*/ 623 w 1353"/>
                      <a:gd name="connsiteY27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35 w 1353"/>
                      <a:gd name="connsiteY26" fmla="*/ 577 h 1307"/>
                      <a:gd name="connsiteX27" fmla="*/ 524 w 1353"/>
                      <a:gd name="connsiteY27" fmla="*/ 570 h 1307"/>
                      <a:gd name="connsiteX28" fmla="*/ 623 w 1353"/>
                      <a:gd name="connsiteY28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35 w 1353"/>
                      <a:gd name="connsiteY26" fmla="*/ 577 h 1307"/>
                      <a:gd name="connsiteX27" fmla="*/ 524 w 1353"/>
                      <a:gd name="connsiteY27" fmla="*/ 570 h 1307"/>
                      <a:gd name="connsiteX28" fmla="*/ 550 w 1353"/>
                      <a:gd name="connsiteY28" fmla="*/ 625 h 1307"/>
                      <a:gd name="connsiteX29" fmla="*/ 623 w 1353"/>
                      <a:gd name="connsiteY29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42 w 1353"/>
                      <a:gd name="connsiteY26" fmla="*/ 682 h 1307"/>
                      <a:gd name="connsiteX27" fmla="*/ 435 w 1353"/>
                      <a:gd name="connsiteY27" fmla="*/ 577 h 1307"/>
                      <a:gd name="connsiteX28" fmla="*/ 524 w 1353"/>
                      <a:gd name="connsiteY28" fmla="*/ 570 h 1307"/>
                      <a:gd name="connsiteX29" fmla="*/ 550 w 1353"/>
                      <a:gd name="connsiteY29" fmla="*/ 625 h 1307"/>
                      <a:gd name="connsiteX30" fmla="*/ 623 w 1353"/>
                      <a:gd name="connsiteY30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442 w 1353"/>
                      <a:gd name="connsiteY27" fmla="*/ 682 h 1307"/>
                      <a:gd name="connsiteX28" fmla="*/ 435 w 1353"/>
                      <a:gd name="connsiteY28" fmla="*/ 577 h 1307"/>
                      <a:gd name="connsiteX29" fmla="*/ 524 w 1353"/>
                      <a:gd name="connsiteY29" fmla="*/ 570 h 1307"/>
                      <a:gd name="connsiteX30" fmla="*/ 550 w 1353"/>
                      <a:gd name="connsiteY30" fmla="*/ 625 h 1307"/>
                      <a:gd name="connsiteX31" fmla="*/ 623 w 1353"/>
                      <a:gd name="connsiteY31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37 w 1353"/>
                      <a:gd name="connsiteY27" fmla="*/ 6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37 w 1353"/>
                      <a:gd name="connsiteY27" fmla="*/ 6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37 w 1353"/>
                      <a:gd name="connsiteY27" fmla="*/ 6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42 w 1353"/>
                      <a:gd name="connsiteY29" fmla="*/ 682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42 w 1353"/>
                      <a:gd name="connsiteY29" fmla="*/ 682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52 w 1353"/>
                      <a:gd name="connsiteY29" fmla="*/ 695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40 w 1353"/>
                      <a:gd name="connsiteY27" fmla="*/ 766 h 1307"/>
                      <a:gd name="connsiteX28" fmla="*/ 245 w 1353"/>
                      <a:gd name="connsiteY28" fmla="*/ 475 h 1307"/>
                      <a:gd name="connsiteX29" fmla="*/ 352 w 1353"/>
                      <a:gd name="connsiteY29" fmla="*/ 597 h 1307"/>
                      <a:gd name="connsiteX30" fmla="*/ 452 w 1353"/>
                      <a:gd name="connsiteY30" fmla="*/ 695 h 1307"/>
                      <a:gd name="connsiteX31" fmla="*/ 435 w 1353"/>
                      <a:gd name="connsiteY31" fmla="*/ 577 h 1307"/>
                      <a:gd name="connsiteX32" fmla="*/ 524 w 1353"/>
                      <a:gd name="connsiteY32" fmla="*/ 570 h 1307"/>
                      <a:gd name="connsiteX33" fmla="*/ 550 w 1353"/>
                      <a:gd name="connsiteY33" fmla="*/ 625 h 1307"/>
                      <a:gd name="connsiteX34" fmla="*/ 623 w 1353"/>
                      <a:gd name="connsiteY34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52 w 1353"/>
                      <a:gd name="connsiteY29" fmla="*/ 695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742 w 1472"/>
                      <a:gd name="connsiteY0" fmla="*/ 670 h 1307"/>
                      <a:gd name="connsiteX1" fmla="*/ 785 w 1472"/>
                      <a:gd name="connsiteY1" fmla="*/ 596 h 1307"/>
                      <a:gd name="connsiteX2" fmla="*/ 670 w 1472"/>
                      <a:gd name="connsiteY2" fmla="*/ 500 h 1307"/>
                      <a:gd name="connsiteX3" fmla="*/ 591 w 1472"/>
                      <a:gd name="connsiteY3" fmla="*/ 370 h 1307"/>
                      <a:gd name="connsiteX4" fmla="*/ 566 w 1472"/>
                      <a:gd name="connsiteY4" fmla="*/ 321 h 1307"/>
                      <a:gd name="connsiteX5" fmla="*/ 600 w 1472"/>
                      <a:gd name="connsiteY5" fmla="*/ 262 h 1307"/>
                      <a:gd name="connsiteX6" fmla="*/ 681 w 1472"/>
                      <a:gd name="connsiteY6" fmla="*/ 338 h 1307"/>
                      <a:gd name="connsiteX7" fmla="*/ 924 w 1472"/>
                      <a:gd name="connsiteY7" fmla="*/ 647 h 1307"/>
                      <a:gd name="connsiteX8" fmla="*/ 944 w 1472"/>
                      <a:gd name="connsiteY8" fmla="*/ 542 h 1307"/>
                      <a:gd name="connsiteX9" fmla="*/ 797 w 1472"/>
                      <a:gd name="connsiteY9" fmla="*/ 414 h 1307"/>
                      <a:gd name="connsiteX10" fmla="*/ 823 w 1472"/>
                      <a:gd name="connsiteY10" fmla="*/ 304 h 1307"/>
                      <a:gd name="connsiteX11" fmla="*/ 918 w 1472"/>
                      <a:gd name="connsiteY11" fmla="*/ 270 h 1307"/>
                      <a:gd name="connsiteX12" fmla="*/ 873 w 1472"/>
                      <a:gd name="connsiteY12" fmla="*/ 178 h 1307"/>
                      <a:gd name="connsiteX13" fmla="*/ 883 w 1472"/>
                      <a:gd name="connsiteY13" fmla="*/ 122 h 1307"/>
                      <a:gd name="connsiteX14" fmla="*/ 941 w 1472"/>
                      <a:gd name="connsiteY14" fmla="*/ 148 h 1307"/>
                      <a:gd name="connsiteX15" fmla="*/ 1068 w 1472"/>
                      <a:gd name="connsiteY15" fmla="*/ 365 h 1307"/>
                      <a:gd name="connsiteX16" fmla="*/ 1205 w 1472"/>
                      <a:gd name="connsiteY16" fmla="*/ 357 h 1307"/>
                      <a:gd name="connsiteX17" fmla="*/ 1204 w 1472"/>
                      <a:gd name="connsiteY17" fmla="*/ 206 h 1307"/>
                      <a:gd name="connsiteX18" fmla="*/ 1247 w 1472"/>
                      <a:gd name="connsiteY18" fmla="*/ 134 h 1307"/>
                      <a:gd name="connsiteX19" fmla="*/ 1211 w 1472"/>
                      <a:gd name="connsiteY19" fmla="*/ 132 h 1307"/>
                      <a:gd name="connsiteX20" fmla="*/ 1231 w 1472"/>
                      <a:gd name="connsiteY20" fmla="*/ 82 h 1307"/>
                      <a:gd name="connsiteX21" fmla="*/ 1351 w 1472"/>
                      <a:gd name="connsiteY21" fmla="*/ 183 h 1307"/>
                      <a:gd name="connsiteX22" fmla="*/ 1472 w 1472"/>
                      <a:gd name="connsiteY22" fmla="*/ 0 h 1307"/>
                      <a:gd name="connsiteX23" fmla="*/ 1178 w 1472"/>
                      <a:gd name="connsiteY23" fmla="*/ 1307 h 1307"/>
                      <a:gd name="connsiteX24" fmla="*/ 128 w 1472"/>
                      <a:gd name="connsiteY24" fmla="*/ 1103 h 1307"/>
                      <a:gd name="connsiteX25" fmla="*/ 317 w 1472"/>
                      <a:gd name="connsiteY25" fmla="*/ 811 h 1307"/>
                      <a:gd name="connsiteX26" fmla="*/ 452 w 1472"/>
                      <a:gd name="connsiteY26" fmla="*/ 720 h 1307"/>
                      <a:gd name="connsiteX27" fmla="*/ 473 w 1472"/>
                      <a:gd name="connsiteY27" fmla="*/ 721 h 1307"/>
                      <a:gd name="connsiteX28" fmla="*/ 364 w 1472"/>
                      <a:gd name="connsiteY28" fmla="*/ 475 h 1307"/>
                      <a:gd name="connsiteX29" fmla="*/ 471 w 1472"/>
                      <a:gd name="connsiteY29" fmla="*/ 597 h 1307"/>
                      <a:gd name="connsiteX30" fmla="*/ 571 w 1472"/>
                      <a:gd name="connsiteY30" fmla="*/ 695 h 1307"/>
                      <a:gd name="connsiteX31" fmla="*/ 554 w 1472"/>
                      <a:gd name="connsiteY31" fmla="*/ 577 h 1307"/>
                      <a:gd name="connsiteX32" fmla="*/ 643 w 1472"/>
                      <a:gd name="connsiteY32" fmla="*/ 570 h 1307"/>
                      <a:gd name="connsiteX33" fmla="*/ 669 w 1472"/>
                      <a:gd name="connsiteY33" fmla="*/ 625 h 1307"/>
                      <a:gd name="connsiteX34" fmla="*/ 742 w 1472"/>
                      <a:gd name="connsiteY34" fmla="*/ 670 h 1307"/>
                      <a:gd name="connsiteX0" fmla="*/ 742 w 1472"/>
                      <a:gd name="connsiteY0" fmla="*/ 670 h 1307"/>
                      <a:gd name="connsiteX1" fmla="*/ 785 w 1472"/>
                      <a:gd name="connsiteY1" fmla="*/ 596 h 1307"/>
                      <a:gd name="connsiteX2" fmla="*/ 670 w 1472"/>
                      <a:gd name="connsiteY2" fmla="*/ 500 h 1307"/>
                      <a:gd name="connsiteX3" fmla="*/ 591 w 1472"/>
                      <a:gd name="connsiteY3" fmla="*/ 370 h 1307"/>
                      <a:gd name="connsiteX4" fmla="*/ 566 w 1472"/>
                      <a:gd name="connsiteY4" fmla="*/ 321 h 1307"/>
                      <a:gd name="connsiteX5" fmla="*/ 600 w 1472"/>
                      <a:gd name="connsiteY5" fmla="*/ 262 h 1307"/>
                      <a:gd name="connsiteX6" fmla="*/ 681 w 1472"/>
                      <a:gd name="connsiteY6" fmla="*/ 338 h 1307"/>
                      <a:gd name="connsiteX7" fmla="*/ 924 w 1472"/>
                      <a:gd name="connsiteY7" fmla="*/ 647 h 1307"/>
                      <a:gd name="connsiteX8" fmla="*/ 944 w 1472"/>
                      <a:gd name="connsiteY8" fmla="*/ 542 h 1307"/>
                      <a:gd name="connsiteX9" fmla="*/ 797 w 1472"/>
                      <a:gd name="connsiteY9" fmla="*/ 414 h 1307"/>
                      <a:gd name="connsiteX10" fmla="*/ 823 w 1472"/>
                      <a:gd name="connsiteY10" fmla="*/ 304 h 1307"/>
                      <a:gd name="connsiteX11" fmla="*/ 918 w 1472"/>
                      <a:gd name="connsiteY11" fmla="*/ 270 h 1307"/>
                      <a:gd name="connsiteX12" fmla="*/ 873 w 1472"/>
                      <a:gd name="connsiteY12" fmla="*/ 178 h 1307"/>
                      <a:gd name="connsiteX13" fmla="*/ 883 w 1472"/>
                      <a:gd name="connsiteY13" fmla="*/ 122 h 1307"/>
                      <a:gd name="connsiteX14" fmla="*/ 941 w 1472"/>
                      <a:gd name="connsiteY14" fmla="*/ 148 h 1307"/>
                      <a:gd name="connsiteX15" fmla="*/ 1068 w 1472"/>
                      <a:gd name="connsiteY15" fmla="*/ 365 h 1307"/>
                      <a:gd name="connsiteX16" fmla="*/ 1205 w 1472"/>
                      <a:gd name="connsiteY16" fmla="*/ 357 h 1307"/>
                      <a:gd name="connsiteX17" fmla="*/ 1204 w 1472"/>
                      <a:gd name="connsiteY17" fmla="*/ 206 h 1307"/>
                      <a:gd name="connsiteX18" fmla="*/ 1247 w 1472"/>
                      <a:gd name="connsiteY18" fmla="*/ 134 h 1307"/>
                      <a:gd name="connsiteX19" fmla="*/ 1211 w 1472"/>
                      <a:gd name="connsiteY19" fmla="*/ 132 h 1307"/>
                      <a:gd name="connsiteX20" fmla="*/ 1231 w 1472"/>
                      <a:gd name="connsiteY20" fmla="*/ 82 h 1307"/>
                      <a:gd name="connsiteX21" fmla="*/ 1351 w 1472"/>
                      <a:gd name="connsiteY21" fmla="*/ 183 h 1307"/>
                      <a:gd name="connsiteX22" fmla="*/ 1472 w 1472"/>
                      <a:gd name="connsiteY22" fmla="*/ 0 h 1307"/>
                      <a:gd name="connsiteX23" fmla="*/ 1178 w 1472"/>
                      <a:gd name="connsiteY23" fmla="*/ 1307 h 1307"/>
                      <a:gd name="connsiteX24" fmla="*/ 128 w 1472"/>
                      <a:gd name="connsiteY24" fmla="*/ 1103 h 1307"/>
                      <a:gd name="connsiteX25" fmla="*/ 317 w 1472"/>
                      <a:gd name="connsiteY25" fmla="*/ 811 h 1307"/>
                      <a:gd name="connsiteX26" fmla="*/ 452 w 1472"/>
                      <a:gd name="connsiteY26" fmla="*/ 720 h 1307"/>
                      <a:gd name="connsiteX27" fmla="*/ 473 w 1472"/>
                      <a:gd name="connsiteY27" fmla="*/ 721 h 1307"/>
                      <a:gd name="connsiteX28" fmla="*/ 364 w 1472"/>
                      <a:gd name="connsiteY28" fmla="*/ 475 h 1307"/>
                      <a:gd name="connsiteX29" fmla="*/ 471 w 1472"/>
                      <a:gd name="connsiteY29" fmla="*/ 597 h 1307"/>
                      <a:gd name="connsiteX30" fmla="*/ 571 w 1472"/>
                      <a:gd name="connsiteY30" fmla="*/ 695 h 1307"/>
                      <a:gd name="connsiteX31" fmla="*/ 554 w 1472"/>
                      <a:gd name="connsiteY31" fmla="*/ 577 h 1307"/>
                      <a:gd name="connsiteX32" fmla="*/ 643 w 1472"/>
                      <a:gd name="connsiteY32" fmla="*/ 570 h 1307"/>
                      <a:gd name="connsiteX33" fmla="*/ 669 w 1472"/>
                      <a:gd name="connsiteY33" fmla="*/ 625 h 1307"/>
                      <a:gd name="connsiteX34" fmla="*/ 742 w 1472"/>
                      <a:gd name="connsiteY34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499 w 1496"/>
                      <a:gd name="connsiteY29" fmla="*/ 729 h 1307"/>
                      <a:gd name="connsiteX30" fmla="*/ 388 w 1496"/>
                      <a:gd name="connsiteY30" fmla="*/ 475 h 1307"/>
                      <a:gd name="connsiteX31" fmla="*/ 495 w 1496"/>
                      <a:gd name="connsiteY31" fmla="*/ 597 h 1307"/>
                      <a:gd name="connsiteX32" fmla="*/ 595 w 1496"/>
                      <a:gd name="connsiteY32" fmla="*/ 695 h 1307"/>
                      <a:gd name="connsiteX33" fmla="*/ 578 w 1496"/>
                      <a:gd name="connsiteY33" fmla="*/ 577 h 1307"/>
                      <a:gd name="connsiteX34" fmla="*/ 667 w 1496"/>
                      <a:gd name="connsiteY34" fmla="*/ 570 h 1307"/>
                      <a:gd name="connsiteX35" fmla="*/ 693 w 1496"/>
                      <a:gd name="connsiteY35" fmla="*/ 625 h 1307"/>
                      <a:gd name="connsiteX36" fmla="*/ 766 w 1496"/>
                      <a:gd name="connsiteY36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499 w 1496"/>
                      <a:gd name="connsiteY29" fmla="*/ 729 h 1307"/>
                      <a:gd name="connsiteX30" fmla="*/ 388 w 1496"/>
                      <a:gd name="connsiteY30" fmla="*/ 475 h 1307"/>
                      <a:gd name="connsiteX31" fmla="*/ 495 w 1496"/>
                      <a:gd name="connsiteY31" fmla="*/ 597 h 1307"/>
                      <a:gd name="connsiteX32" fmla="*/ 595 w 1496"/>
                      <a:gd name="connsiteY32" fmla="*/ 695 h 1307"/>
                      <a:gd name="connsiteX33" fmla="*/ 578 w 1496"/>
                      <a:gd name="connsiteY33" fmla="*/ 577 h 1307"/>
                      <a:gd name="connsiteX34" fmla="*/ 667 w 1496"/>
                      <a:gd name="connsiteY34" fmla="*/ 570 h 1307"/>
                      <a:gd name="connsiteX35" fmla="*/ 693 w 1496"/>
                      <a:gd name="connsiteY35" fmla="*/ 625 h 1307"/>
                      <a:gd name="connsiteX36" fmla="*/ 766 w 1496"/>
                      <a:gd name="connsiteY36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69 w 1496"/>
                      <a:gd name="connsiteY25" fmla="*/ 861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499 w 1496"/>
                      <a:gd name="connsiteY29" fmla="*/ 729 h 1307"/>
                      <a:gd name="connsiteX30" fmla="*/ 388 w 1496"/>
                      <a:gd name="connsiteY30" fmla="*/ 475 h 1307"/>
                      <a:gd name="connsiteX31" fmla="*/ 495 w 1496"/>
                      <a:gd name="connsiteY31" fmla="*/ 597 h 1307"/>
                      <a:gd name="connsiteX32" fmla="*/ 595 w 1496"/>
                      <a:gd name="connsiteY32" fmla="*/ 695 h 1307"/>
                      <a:gd name="connsiteX33" fmla="*/ 578 w 1496"/>
                      <a:gd name="connsiteY33" fmla="*/ 577 h 1307"/>
                      <a:gd name="connsiteX34" fmla="*/ 667 w 1496"/>
                      <a:gd name="connsiteY34" fmla="*/ 570 h 1307"/>
                      <a:gd name="connsiteX35" fmla="*/ 693 w 1496"/>
                      <a:gd name="connsiteY35" fmla="*/ 625 h 1307"/>
                      <a:gd name="connsiteX36" fmla="*/ 766 w 1496"/>
                      <a:gd name="connsiteY36" fmla="*/ 670 h 1307"/>
                      <a:gd name="connsiteX0" fmla="*/ 755 w 1485"/>
                      <a:gd name="connsiteY0" fmla="*/ 670 h 1307"/>
                      <a:gd name="connsiteX1" fmla="*/ 798 w 1485"/>
                      <a:gd name="connsiteY1" fmla="*/ 596 h 1307"/>
                      <a:gd name="connsiteX2" fmla="*/ 683 w 1485"/>
                      <a:gd name="connsiteY2" fmla="*/ 500 h 1307"/>
                      <a:gd name="connsiteX3" fmla="*/ 604 w 1485"/>
                      <a:gd name="connsiteY3" fmla="*/ 370 h 1307"/>
                      <a:gd name="connsiteX4" fmla="*/ 579 w 1485"/>
                      <a:gd name="connsiteY4" fmla="*/ 321 h 1307"/>
                      <a:gd name="connsiteX5" fmla="*/ 613 w 1485"/>
                      <a:gd name="connsiteY5" fmla="*/ 262 h 1307"/>
                      <a:gd name="connsiteX6" fmla="*/ 694 w 1485"/>
                      <a:gd name="connsiteY6" fmla="*/ 338 h 1307"/>
                      <a:gd name="connsiteX7" fmla="*/ 937 w 1485"/>
                      <a:gd name="connsiteY7" fmla="*/ 647 h 1307"/>
                      <a:gd name="connsiteX8" fmla="*/ 957 w 1485"/>
                      <a:gd name="connsiteY8" fmla="*/ 542 h 1307"/>
                      <a:gd name="connsiteX9" fmla="*/ 810 w 1485"/>
                      <a:gd name="connsiteY9" fmla="*/ 414 h 1307"/>
                      <a:gd name="connsiteX10" fmla="*/ 836 w 1485"/>
                      <a:gd name="connsiteY10" fmla="*/ 304 h 1307"/>
                      <a:gd name="connsiteX11" fmla="*/ 931 w 1485"/>
                      <a:gd name="connsiteY11" fmla="*/ 270 h 1307"/>
                      <a:gd name="connsiteX12" fmla="*/ 886 w 1485"/>
                      <a:gd name="connsiteY12" fmla="*/ 178 h 1307"/>
                      <a:gd name="connsiteX13" fmla="*/ 896 w 1485"/>
                      <a:gd name="connsiteY13" fmla="*/ 122 h 1307"/>
                      <a:gd name="connsiteX14" fmla="*/ 954 w 1485"/>
                      <a:gd name="connsiteY14" fmla="*/ 148 h 1307"/>
                      <a:gd name="connsiteX15" fmla="*/ 1081 w 1485"/>
                      <a:gd name="connsiteY15" fmla="*/ 365 h 1307"/>
                      <a:gd name="connsiteX16" fmla="*/ 1218 w 1485"/>
                      <a:gd name="connsiteY16" fmla="*/ 357 h 1307"/>
                      <a:gd name="connsiteX17" fmla="*/ 1217 w 1485"/>
                      <a:gd name="connsiteY17" fmla="*/ 206 h 1307"/>
                      <a:gd name="connsiteX18" fmla="*/ 1260 w 1485"/>
                      <a:gd name="connsiteY18" fmla="*/ 134 h 1307"/>
                      <a:gd name="connsiteX19" fmla="*/ 1224 w 1485"/>
                      <a:gd name="connsiteY19" fmla="*/ 132 h 1307"/>
                      <a:gd name="connsiteX20" fmla="*/ 1244 w 1485"/>
                      <a:gd name="connsiteY20" fmla="*/ 82 h 1307"/>
                      <a:gd name="connsiteX21" fmla="*/ 1364 w 1485"/>
                      <a:gd name="connsiteY21" fmla="*/ 183 h 1307"/>
                      <a:gd name="connsiteX22" fmla="*/ 1485 w 1485"/>
                      <a:gd name="connsiteY22" fmla="*/ 0 h 1307"/>
                      <a:gd name="connsiteX23" fmla="*/ 1191 w 1485"/>
                      <a:gd name="connsiteY23" fmla="*/ 1307 h 1307"/>
                      <a:gd name="connsiteX24" fmla="*/ 141 w 1485"/>
                      <a:gd name="connsiteY24" fmla="*/ 1103 h 1307"/>
                      <a:gd name="connsiteX25" fmla="*/ 448 w 1485"/>
                      <a:gd name="connsiteY25" fmla="*/ 984 h 1307"/>
                      <a:gd name="connsiteX26" fmla="*/ 458 w 1485"/>
                      <a:gd name="connsiteY26" fmla="*/ 861 h 1307"/>
                      <a:gd name="connsiteX27" fmla="*/ 330 w 1485"/>
                      <a:gd name="connsiteY27" fmla="*/ 811 h 1307"/>
                      <a:gd name="connsiteX28" fmla="*/ 465 w 1485"/>
                      <a:gd name="connsiteY28" fmla="*/ 720 h 1307"/>
                      <a:gd name="connsiteX29" fmla="*/ 486 w 1485"/>
                      <a:gd name="connsiteY29" fmla="*/ 721 h 1307"/>
                      <a:gd name="connsiteX30" fmla="*/ 488 w 1485"/>
                      <a:gd name="connsiteY30" fmla="*/ 729 h 1307"/>
                      <a:gd name="connsiteX31" fmla="*/ 377 w 1485"/>
                      <a:gd name="connsiteY31" fmla="*/ 475 h 1307"/>
                      <a:gd name="connsiteX32" fmla="*/ 484 w 1485"/>
                      <a:gd name="connsiteY32" fmla="*/ 597 h 1307"/>
                      <a:gd name="connsiteX33" fmla="*/ 584 w 1485"/>
                      <a:gd name="connsiteY33" fmla="*/ 695 h 1307"/>
                      <a:gd name="connsiteX34" fmla="*/ 567 w 1485"/>
                      <a:gd name="connsiteY34" fmla="*/ 577 h 1307"/>
                      <a:gd name="connsiteX35" fmla="*/ 656 w 1485"/>
                      <a:gd name="connsiteY35" fmla="*/ 570 h 1307"/>
                      <a:gd name="connsiteX36" fmla="*/ 682 w 1485"/>
                      <a:gd name="connsiteY36" fmla="*/ 625 h 1307"/>
                      <a:gd name="connsiteX37" fmla="*/ 755 w 1485"/>
                      <a:gd name="connsiteY37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93 w 1518"/>
                      <a:gd name="connsiteY18" fmla="*/ 134 h 1307"/>
                      <a:gd name="connsiteX19" fmla="*/ 1257 w 1518"/>
                      <a:gd name="connsiteY19" fmla="*/ 132 h 1307"/>
                      <a:gd name="connsiteX20" fmla="*/ 1277 w 1518"/>
                      <a:gd name="connsiteY20" fmla="*/ 82 h 1307"/>
                      <a:gd name="connsiteX21" fmla="*/ 1397 w 1518"/>
                      <a:gd name="connsiteY21" fmla="*/ 183 h 1307"/>
                      <a:gd name="connsiteX22" fmla="*/ 1518 w 1518"/>
                      <a:gd name="connsiteY22" fmla="*/ 0 h 1307"/>
                      <a:gd name="connsiteX23" fmla="*/ 1224 w 1518"/>
                      <a:gd name="connsiteY23" fmla="*/ 1307 h 1307"/>
                      <a:gd name="connsiteX24" fmla="*/ 174 w 1518"/>
                      <a:gd name="connsiteY24" fmla="*/ 1103 h 1307"/>
                      <a:gd name="connsiteX25" fmla="*/ 428 w 1518"/>
                      <a:gd name="connsiteY25" fmla="*/ 1114 h 1307"/>
                      <a:gd name="connsiteX26" fmla="*/ 481 w 1518"/>
                      <a:gd name="connsiteY26" fmla="*/ 984 h 1307"/>
                      <a:gd name="connsiteX27" fmla="*/ 491 w 1518"/>
                      <a:gd name="connsiteY27" fmla="*/ 861 h 1307"/>
                      <a:gd name="connsiteX28" fmla="*/ 363 w 1518"/>
                      <a:gd name="connsiteY28" fmla="*/ 811 h 1307"/>
                      <a:gd name="connsiteX29" fmla="*/ 498 w 1518"/>
                      <a:gd name="connsiteY29" fmla="*/ 720 h 1307"/>
                      <a:gd name="connsiteX30" fmla="*/ 519 w 1518"/>
                      <a:gd name="connsiteY30" fmla="*/ 721 h 1307"/>
                      <a:gd name="connsiteX31" fmla="*/ 521 w 1518"/>
                      <a:gd name="connsiteY31" fmla="*/ 729 h 1307"/>
                      <a:gd name="connsiteX32" fmla="*/ 410 w 1518"/>
                      <a:gd name="connsiteY32" fmla="*/ 475 h 1307"/>
                      <a:gd name="connsiteX33" fmla="*/ 517 w 1518"/>
                      <a:gd name="connsiteY33" fmla="*/ 597 h 1307"/>
                      <a:gd name="connsiteX34" fmla="*/ 617 w 1518"/>
                      <a:gd name="connsiteY34" fmla="*/ 695 h 1307"/>
                      <a:gd name="connsiteX35" fmla="*/ 600 w 1518"/>
                      <a:gd name="connsiteY35" fmla="*/ 577 h 1307"/>
                      <a:gd name="connsiteX36" fmla="*/ 689 w 1518"/>
                      <a:gd name="connsiteY36" fmla="*/ 570 h 1307"/>
                      <a:gd name="connsiteX37" fmla="*/ 715 w 1518"/>
                      <a:gd name="connsiteY37" fmla="*/ 625 h 1307"/>
                      <a:gd name="connsiteX38" fmla="*/ 788 w 1518"/>
                      <a:gd name="connsiteY38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93 w 1518"/>
                      <a:gd name="connsiteY18" fmla="*/ 134 h 1307"/>
                      <a:gd name="connsiteX19" fmla="*/ 1257 w 1518"/>
                      <a:gd name="connsiteY19" fmla="*/ 132 h 1307"/>
                      <a:gd name="connsiteX20" fmla="*/ 1277 w 1518"/>
                      <a:gd name="connsiteY20" fmla="*/ 82 h 1307"/>
                      <a:gd name="connsiteX21" fmla="*/ 1397 w 1518"/>
                      <a:gd name="connsiteY21" fmla="*/ 183 h 1307"/>
                      <a:gd name="connsiteX22" fmla="*/ 1518 w 1518"/>
                      <a:gd name="connsiteY22" fmla="*/ 0 h 1307"/>
                      <a:gd name="connsiteX23" fmla="*/ 1224 w 1518"/>
                      <a:gd name="connsiteY23" fmla="*/ 1307 h 1307"/>
                      <a:gd name="connsiteX24" fmla="*/ 174 w 1518"/>
                      <a:gd name="connsiteY24" fmla="*/ 1103 h 1307"/>
                      <a:gd name="connsiteX25" fmla="*/ 428 w 1518"/>
                      <a:gd name="connsiteY25" fmla="*/ 1114 h 1307"/>
                      <a:gd name="connsiteX26" fmla="*/ 481 w 1518"/>
                      <a:gd name="connsiteY26" fmla="*/ 984 h 1307"/>
                      <a:gd name="connsiteX27" fmla="*/ 491 w 1518"/>
                      <a:gd name="connsiteY27" fmla="*/ 861 h 1307"/>
                      <a:gd name="connsiteX28" fmla="*/ 363 w 1518"/>
                      <a:gd name="connsiteY28" fmla="*/ 811 h 1307"/>
                      <a:gd name="connsiteX29" fmla="*/ 498 w 1518"/>
                      <a:gd name="connsiteY29" fmla="*/ 720 h 1307"/>
                      <a:gd name="connsiteX30" fmla="*/ 519 w 1518"/>
                      <a:gd name="connsiteY30" fmla="*/ 721 h 1307"/>
                      <a:gd name="connsiteX31" fmla="*/ 521 w 1518"/>
                      <a:gd name="connsiteY31" fmla="*/ 729 h 1307"/>
                      <a:gd name="connsiteX32" fmla="*/ 410 w 1518"/>
                      <a:gd name="connsiteY32" fmla="*/ 475 h 1307"/>
                      <a:gd name="connsiteX33" fmla="*/ 517 w 1518"/>
                      <a:gd name="connsiteY33" fmla="*/ 597 h 1307"/>
                      <a:gd name="connsiteX34" fmla="*/ 617 w 1518"/>
                      <a:gd name="connsiteY34" fmla="*/ 695 h 1307"/>
                      <a:gd name="connsiteX35" fmla="*/ 600 w 1518"/>
                      <a:gd name="connsiteY35" fmla="*/ 577 h 1307"/>
                      <a:gd name="connsiteX36" fmla="*/ 689 w 1518"/>
                      <a:gd name="connsiteY36" fmla="*/ 570 h 1307"/>
                      <a:gd name="connsiteX37" fmla="*/ 715 w 1518"/>
                      <a:gd name="connsiteY37" fmla="*/ 625 h 1307"/>
                      <a:gd name="connsiteX38" fmla="*/ 788 w 1518"/>
                      <a:gd name="connsiteY38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93 w 1518"/>
                      <a:gd name="connsiteY18" fmla="*/ 134 h 1307"/>
                      <a:gd name="connsiteX19" fmla="*/ 1277 w 1518"/>
                      <a:gd name="connsiteY19" fmla="*/ 82 h 1307"/>
                      <a:gd name="connsiteX20" fmla="*/ 1397 w 1518"/>
                      <a:gd name="connsiteY20" fmla="*/ 183 h 1307"/>
                      <a:gd name="connsiteX21" fmla="*/ 1518 w 1518"/>
                      <a:gd name="connsiteY21" fmla="*/ 0 h 1307"/>
                      <a:gd name="connsiteX22" fmla="*/ 1224 w 1518"/>
                      <a:gd name="connsiteY22" fmla="*/ 1307 h 1307"/>
                      <a:gd name="connsiteX23" fmla="*/ 174 w 1518"/>
                      <a:gd name="connsiteY23" fmla="*/ 1103 h 1307"/>
                      <a:gd name="connsiteX24" fmla="*/ 428 w 1518"/>
                      <a:gd name="connsiteY24" fmla="*/ 1114 h 1307"/>
                      <a:gd name="connsiteX25" fmla="*/ 481 w 1518"/>
                      <a:gd name="connsiteY25" fmla="*/ 984 h 1307"/>
                      <a:gd name="connsiteX26" fmla="*/ 491 w 1518"/>
                      <a:gd name="connsiteY26" fmla="*/ 861 h 1307"/>
                      <a:gd name="connsiteX27" fmla="*/ 363 w 1518"/>
                      <a:gd name="connsiteY27" fmla="*/ 811 h 1307"/>
                      <a:gd name="connsiteX28" fmla="*/ 498 w 1518"/>
                      <a:gd name="connsiteY28" fmla="*/ 720 h 1307"/>
                      <a:gd name="connsiteX29" fmla="*/ 519 w 1518"/>
                      <a:gd name="connsiteY29" fmla="*/ 721 h 1307"/>
                      <a:gd name="connsiteX30" fmla="*/ 521 w 1518"/>
                      <a:gd name="connsiteY30" fmla="*/ 729 h 1307"/>
                      <a:gd name="connsiteX31" fmla="*/ 410 w 1518"/>
                      <a:gd name="connsiteY31" fmla="*/ 475 h 1307"/>
                      <a:gd name="connsiteX32" fmla="*/ 517 w 1518"/>
                      <a:gd name="connsiteY32" fmla="*/ 597 h 1307"/>
                      <a:gd name="connsiteX33" fmla="*/ 617 w 1518"/>
                      <a:gd name="connsiteY33" fmla="*/ 695 h 1307"/>
                      <a:gd name="connsiteX34" fmla="*/ 600 w 1518"/>
                      <a:gd name="connsiteY34" fmla="*/ 577 h 1307"/>
                      <a:gd name="connsiteX35" fmla="*/ 689 w 1518"/>
                      <a:gd name="connsiteY35" fmla="*/ 570 h 1307"/>
                      <a:gd name="connsiteX36" fmla="*/ 715 w 1518"/>
                      <a:gd name="connsiteY36" fmla="*/ 625 h 1307"/>
                      <a:gd name="connsiteX37" fmla="*/ 788 w 1518"/>
                      <a:gd name="connsiteY37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521 w 1518"/>
                      <a:gd name="connsiteY29" fmla="*/ 729 h 1307"/>
                      <a:gd name="connsiteX30" fmla="*/ 410 w 1518"/>
                      <a:gd name="connsiteY30" fmla="*/ 475 h 1307"/>
                      <a:gd name="connsiteX31" fmla="*/ 517 w 1518"/>
                      <a:gd name="connsiteY31" fmla="*/ 597 h 1307"/>
                      <a:gd name="connsiteX32" fmla="*/ 617 w 1518"/>
                      <a:gd name="connsiteY32" fmla="*/ 695 h 1307"/>
                      <a:gd name="connsiteX33" fmla="*/ 600 w 1518"/>
                      <a:gd name="connsiteY33" fmla="*/ 577 h 1307"/>
                      <a:gd name="connsiteX34" fmla="*/ 689 w 1518"/>
                      <a:gd name="connsiteY34" fmla="*/ 570 h 1307"/>
                      <a:gd name="connsiteX35" fmla="*/ 715 w 1518"/>
                      <a:gd name="connsiteY35" fmla="*/ 625 h 1307"/>
                      <a:gd name="connsiteX36" fmla="*/ 788 w 1518"/>
                      <a:gd name="connsiteY36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521 w 1518"/>
                      <a:gd name="connsiteY29" fmla="*/ 729 h 1307"/>
                      <a:gd name="connsiteX30" fmla="*/ 410 w 1518"/>
                      <a:gd name="connsiteY30" fmla="*/ 475 h 1307"/>
                      <a:gd name="connsiteX31" fmla="*/ 517 w 1518"/>
                      <a:gd name="connsiteY31" fmla="*/ 597 h 1307"/>
                      <a:gd name="connsiteX32" fmla="*/ 617 w 1518"/>
                      <a:gd name="connsiteY32" fmla="*/ 695 h 1307"/>
                      <a:gd name="connsiteX33" fmla="*/ 600 w 1518"/>
                      <a:gd name="connsiteY33" fmla="*/ 577 h 1307"/>
                      <a:gd name="connsiteX34" fmla="*/ 689 w 1518"/>
                      <a:gd name="connsiteY34" fmla="*/ 570 h 1307"/>
                      <a:gd name="connsiteX35" fmla="*/ 715 w 1518"/>
                      <a:gd name="connsiteY35" fmla="*/ 625 h 1307"/>
                      <a:gd name="connsiteX36" fmla="*/ 788 w 1518"/>
                      <a:gd name="connsiteY36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521 w 1518"/>
                      <a:gd name="connsiteY29" fmla="*/ 729 h 1307"/>
                      <a:gd name="connsiteX30" fmla="*/ 410 w 1518"/>
                      <a:gd name="connsiteY30" fmla="*/ 475 h 1307"/>
                      <a:gd name="connsiteX31" fmla="*/ 517 w 1518"/>
                      <a:gd name="connsiteY31" fmla="*/ 597 h 1307"/>
                      <a:gd name="connsiteX32" fmla="*/ 617 w 1518"/>
                      <a:gd name="connsiteY32" fmla="*/ 695 h 1307"/>
                      <a:gd name="connsiteX33" fmla="*/ 600 w 1518"/>
                      <a:gd name="connsiteY33" fmla="*/ 577 h 1307"/>
                      <a:gd name="connsiteX34" fmla="*/ 689 w 1518"/>
                      <a:gd name="connsiteY34" fmla="*/ 570 h 1307"/>
                      <a:gd name="connsiteX35" fmla="*/ 715 w 1518"/>
                      <a:gd name="connsiteY35" fmla="*/ 625 h 1307"/>
                      <a:gd name="connsiteX36" fmla="*/ 788 w 1518"/>
                      <a:gd name="connsiteY36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410 w 1518"/>
                      <a:gd name="connsiteY29" fmla="*/ 475 h 1307"/>
                      <a:gd name="connsiteX30" fmla="*/ 517 w 1518"/>
                      <a:gd name="connsiteY30" fmla="*/ 597 h 1307"/>
                      <a:gd name="connsiteX31" fmla="*/ 617 w 1518"/>
                      <a:gd name="connsiteY31" fmla="*/ 695 h 1307"/>
                      <a:gd name="connsiteX32" fmla="*/ 600 w 1518"/>
                      <a:gd name="connsiteY32" fmla="*/ 577 h 1307"/>
                      <a:gd name="connsiteX33" fmla="*/ 689 w 1518"/>
                      <a:gd name="connsiteY33" fmla="*/ 570 h 1307"/>
                      <a:gd name="connsiteX34" fmla="*/ 715 w 1518"/>
                      <a:gd name="connsiteY34" fmla="*/ 625 h 1307"/>
                      <a:gd name="connsiteX35" fmla="*/ 788 w 1518"/>
                      <a:gd name="connsiteY35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47 w 1518"/>
                      <a:gd name="connsiteY24" fmla="*/ 100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518" h="1307">
                        <a:moveTo>
                          <a:pt x="788" y="670"/>
                        </a:moveTo>
                        <a:cubicBezTo>
                          <a:pt x="834" y="646"/>
                          <a:pt x="856" y="646"/>
                          <a:pt x="831" y="596"/>
                        </a:cubicBezTo>
                        <a:cubicBezTo>
                          <a:pt x="824" y="565"/>
                          <a:pt x="748" y="538"/>
                          <a:pt x="716" y="500"/>
                        </a:cubicBezTo>
                        <a:cubicBezTo>
                          <a:pt x="684" y="462"/>
                          <a:pt x="659" y="397"/>
                          <a:pt x="637" y="370"/>
                        </a:cubicBezTo>
                        <a:cubicBezTo>
                          <a:pt x="605" y="327"/>
                          <a:pt x="610" y="339"/>
                          <a:pt x="612" y="321"/>
                        </a:cubicBezTo>
                        <a:cubicBezTo>
                          <a:pt x="614" y="303"/>
                          <a:pt x="631" y="266"/>
                          <a:pt x="646" y="262"/>
                        </a:cubicBezTo>
                        <a:cubicBezTo>
                          <a:pt x="658" y="263"/>
                          <a:pt x="673" y="274"/>
                          <a:pt x="727" y="338"/>
                        </a:cubicBezTo>
                        <a:cubicBezTo>
                          <a:pt x="781" y="402"/>
                          <a:pt x="926" y="613"/>
                          <a:pt x="970" y="647"/>
                        </a:cubicBezTo>
                        <a:cubicBezTo>
                          <a:pt x="1014" y="681"/>
                          <a:pt x="1011" y="581"/>
                          <a:pt x="990" y="542"/>
                        </a:cubicBezTo>
                        <a:cubicBezTo>
                          <a:pt x="969" y="503"/>
                          <a:pt x="863" y="454"/>
                          <a:pt x="843" y="414"/>
                        </a:cubicBezTo>
                        <a:cubicBezTo>
                          <a:pt x="823" y="374"/>
                          <a:pt x="849" y="328"/>
                          <a:pt x="869" y="304"/>
                        </a:cubicBezTo>
                        <a:cubicBezTo>
                          <a:pt x="889" y="280"/>
                          <a:pt x="956" y="291"/>
                          <a:pt x="964" y="270"/>
                        </a:cubicBezTo>
                        <a:cubicBezTo>
                          <a:pt x="972" y="249"/>
                          <a:pt x="925" y="203"/>
                          <a:pt x="919" y="178"/>
                        </a:cubicBezTo>
                        <a:cubicBezTo>
                          <a:pt x="913" y="153"/>
                          <a:pt x="918" y="127"/>
                          <a:pt x="929" y="122"/>
                        </a:cubicBezTo>
                        <a:cubicBezTo>
                          <a:pt x="940" y="117"/>
                          <a:pt x="959" y="123"/>
                          <a:pt x="987" y="148"/>
                        </a:cubicBezTo>
                        <a:cubicBezTo>
                          <a:pt x="1028" y="158"/>
                          <a:pt x="1070" y="330"/>
                          <a:pt x="1114" y="365"/>
                        </a:cubicBezTo>
                        <a:cubicBezTo>
                          <a:pt x="1158" y="400"/>
                          <a:pt x="1228" y="384"/>
                          <a:pt x="1251" y="357"/>
                        </a:cubicBezTo>
                        <a:cubicBezTo>
                          <a:pt x="1274" y="331"/>
                          <a:pt x="1252" y="247"/>
                          <a:pt x="1250" y="206"/>
                        </a:cubicBezTo>
                        <a:cubicBezTo>
                          <a:pt x="1254" y="160"/>
                          <a:pt x="1226" y="140"/>
                          <a:pt x="1277" y="82"/>
                        </a:cubicBezTo>
                        <a:cubicBezTo>
                          <a:pt x="1338" y="84"/>
                          <a:pt x="1382" y="173"/>
                          <a:pt x="1397" y="183"/>
                        </a:cubicBezTo>
                        <a:cubicBezTo>
                          <a:pt x="1437" y="122"/>
                          <a:pt x="1478" y="61"/>
                          <a:pt x="1518" y="0"/>
                        </a:cubicBezTo>
                        <a:cubicBezTo>
                          <a:pt x="1501" y="231"/>
                          <a:pt x="1448" y="1123"/>
                          <a:pt x="1224" y="1307"/>
                        </a:cubicBezTo>
                        <a:lnTo>
                          <a:pt x="174" y="1103"/>
                        </a:lnTo>
                        <a:cubicBezTo>
                          <a:pt x="0" y="1067"/>
                          <a:pt x="383" y="1131"/>
                          <a:pt x="428" y="1114"/>
                        </a:cubicBezTo>
                        <a:cubicBezTo>
                          <a:pt x="474" y="1098"/>
                          <a:pt x="437" y="1046"/>
                          <a:pt x="447" y="1004"/>
                        </a:cubicBezTo>
                        <a:cubicBezTo>
                          <a:pt x="458" y="962"/>
                          <a:pt x="493" y="882"/>
                          <a:pt x="491" y="861"/>
                        </a:cubicBezTo>
                        <a:cubicBezTo>
                          <a:pt x="522" y="812"/>
                          <a:pt x="330" y="866"/>
                          <a:pt x="363" y="811"/>
                        </a:cubicBezTo>
                        <a:cubicBezTo>
                          <a:pt x="349" y="698"/>
                          <a:pt x="487" y="728"/>
                          <a:pt x="498" y="720"/>
                        </a:cubicBezTo>
                        <a:cubicBezTo>
                          <a:pt x="506" y="664"/>
                          <a:pt x="386" y="644"/>
                          <a:pt x="410" y="475"/>
                        </a:cubicBezTo>
                        <a:cubicBezTo>
                          <a:pt x="548" y="480"/>
                          <a:pt x="484" y="563"/>
                          <a:pt x="517" y="597"/>
                        </a:cubicBezTo>
                        <a:cubicBezTo>
                          <a:pt x="524" y="739"/>
                          <a:pt x="609" y="698"/>
                          <a:pt x="617" y="695"/>
                        </a:cubicBezTo>
                        <a:cubicBezTo>
                          <a:pt x="633" y="667"/>
                          <a:pt x="584" y="605"/>
                          <a:pt x="600" y="577"/>
                        </a:cubicBezTo>
                        <a:cubicBezTo>
                          <a:pt x="629" y="558"/>
                          <a:pt x="658" y="555"/>
                          <a:pt x="689" y="570"/>
                        </a:cubicBezTo>
                        <a:cubicBezTo>
                          <a:pt x="714" y="577"/>
                          <a:pt x="699" y="608"/>
                          <a:pt x="715" y="625"/>
                        </a:cubicBezTo>
                        <a:cubicBezTo>
                          <a:pt x="731" y="642"/>
                          <a:pt x="775" y="674"/>
                          <a:pt x="788" y="670"/>
                        </a:cubicBezTo>
                        <a:close/>
                      </a:path>
                    </a:pathLst>
                  </a:custGeom>
                  <a:solidFill>
                    <a:srgbClr val="FF7C80"/>
                  </a:solidFill>
                  <a:ln w="25400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0" name="Group 7"/>
                <p:cNvGrpSpPr>
                  <a:grpSpLocks/>
                </p:cNvGrpSpPr>
                <p:nvPr/>
              </p:nvGrpSpPr>
              <p:grpSpPr bwMode="auto">
                <a:xfrm>
                  <a:off x="1571627" y="2705114"/>
                  <a:ext cx="2066926" cy="2085977"/>
                  <a:chOff x="2010" y="1176"/>
                  <a:chExt cx="1302" cy="1314"/>
                </a:xfrm>
              </p:grpSpPr>
              <p:sp>
                <p:nvSpPr>
                  <p:cNvPr id="212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2259" y="1685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3078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573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206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8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2186" y="16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9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2234" y="192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0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2355" y="190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1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6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2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3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549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4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5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1951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6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2766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7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2210" y="149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8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2428" y="146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0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2065" y="192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1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73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2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2283" y="178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3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202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4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742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5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296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6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226" y="185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7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8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352" y="21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9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6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0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2879" y="139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1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3096" y="17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2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276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3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4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3056" y="196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5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3066" y="212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6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844" y="201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7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8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622" y="21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9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0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16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1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5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2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99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3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2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4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08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5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268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6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2106" y="175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7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8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8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478" y="197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9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0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132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1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2596" y="139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2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1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3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228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4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21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5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3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6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2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7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3162" y="222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8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0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3240" y="21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1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240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2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2904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3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4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41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5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2850" y="240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6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7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8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134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9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14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0" name="Oval 8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5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1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230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2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2376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3" name="Oval 85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4" name="Oval 86"/>
                  <p:cNvSpPr>
                    <a:spLocks noChangeArrowheads="1"/>
                  </p:cNvSpPr>
                  <p:nvPr/>
                </p:nvSpPr>
                <p:spPr bwMode="auto">
                  <a:xfrm>
                    <a:off x="2010" y="201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5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8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" name="Oval 88"/>
                  <p:cNvSpPr>
                    <a:spLocks noChangeArrowheads="1"/>
                  </p:cNvSpPr>
                  <p:nvPr/>
                </p:nvSpPr>
                <p:spPr bwMode="auto">
                  <a:xfrm>
                    <a:off x="2856" y="18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7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232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8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9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0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12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1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133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2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27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3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2088" y="136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4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5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6" name="Oval 10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7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8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117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9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1" name="Rectangle 209"/>
                <p:cNvSpPr>
                  <a:spLocks noChangeArrowheads="1"/>
                </p:cNvSpPr>
                <p:nvPr/>
              </p:nvSpPr>
              <p:spPr bwMode="auto">
                <a:xfrm rot="16200000">
                  <a:off x="2690813" y="3929062"/>
                  <a:ext cx="152400" cy="189547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05" name="Rectangle 204"/>
              <p:cNvSpPr/>
              <p:nvPr/>
            </p:nvSpPr>
            <p:spPr>
              <a:xfrm rot="16200000">
                <a:off x="6942130" y="3842236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5"/>
              <p:cNvSpPr>
                <a:spLocks/>
              </p:cNvSpPr>
              <p:nvPr/>
            </p:nvSpPr>
            <p:spPr bwMode="auto">
              <a:xfrm rot="20948446">
                <a:off x="5765816" y="2925740"/>
                <a:ext cx="2473946" cy="2095174"/>
              </a:xfrm>
              <a:custGeom>
                <a:avLst/>
                <a:gdLst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46 w 1031"/>
                  <a:gd name="connsiteY0" fmla="*/ 1189 h 1354"/>
                  <a:gd name="connsiteX1" fmla="*/ 8 w 1031"/>
                  <a:gd name="connsiteY1" fmla="*/ 1045 h 1354"/>
                  <a:gd name="connsiteX2" fmla="*/ 98 w 1031"/>
                  <a:gd name="connsiteY2" fmla="*/ 805 h 1354"/>
                  <a:gd name="connsiteX3" fmla="*/ 290 w 1031"/>
                  <a:gd name="connsiteY3" fmla="*/ 469 h 1354"/>
                  <a:gd name="connsiteX4" fmla="*/ 674 w 1031"/>
                  <a:gd name="connsiteY4" fmla="*/ 277 h 1354"/>
                  <a:gd name="connsiteX5" fmla="*/ 927 w 1031"/>
                  <a:gd name="connsiteY5" fmla="*/ 150 h 1354"/>
                  <a:gd name="connsiteX6" fmla="*/ 901 w 1031"/>
                  <a:gd name="connsiteY6" fmla="*/ 1179 h 1354"/>
                  <a:gd name="connsiteX7" fmla="*/ 150 w 1031"/>
                  <a:gd name="connsiteY7" fmla="*/ 1197 h 1354"/>
                  <a:gd name="connsiteX8" fmla="*/ 146 w 1031"/>
                  <a:gd name="connsiteY8" fmla="*/ 1189 h 1354"/>
                  <a:gd name="connsiteX0" fmla="*/ 52 w 1030"/>
                  <a:gd name="connsiteY0" fmla="*/ 1284 h 1354"/>
                  <a:gd name="connsiteX1" fmla="*/ 7 w 1030"/>
                  <a:gd name="connsiteY1" fmla="*/ 1045 h 1354"/>
                  <a:gd name="connsiteX2" fmla="*/ 97 w 1030"/>
                  <a:gd name="connsiteY2" fmla="*/ 805 h 1354"/>
                  <a:gd name="connsiteX3" fmla="*/ 289 w 1030"/>
                  <a:gd name="connsiteY3" fmla="*/ 469 h 1354"/>
                  <a:gd name="connsiteX4" fmla="*/ 673 w 1030"/>
                  <a:gd name="connsiteY4" fmla="*/ 277 h 1354"/>
                  <a:gd name="connsiteX5" fmla="*/ 926 w 1030"/>
                  <a:gd name="connsiteY5" fmla="*/ 150 h 1354"/>
                  <a:gd name="connsiteX6" fmla="*/ 900 w 1030"/>
                  <a:gd name="connsiteY6" fmla="*/ 1179 h 1354"/>
                  <a:gd name="connsiteX7" fmla="*/ 149 w 1030"/>
                  <a:gd name="connsiteY7" fmla="*/ 1197 h 1354"/>
                  <a:gd name="connsiteX8" fmla="*/ 52 w 1030"/>
                  <a:gd name="connsiteY8" fmla="*/ 1284 h 1354"/>
                  <a:gd name="connsiteX0" fmla="*/ 66 w 1044"/>
                  <a:gd name="connsiteY0" fmla="*/ 1284 h 1354"/>
                  <a:gd name="connsiteX1" fmla="*/ 21 w 1044"/>
                  <a:gd name="connsiteY1" fmla="*/ 1045 h 1354"/>
                  <a:gd name="connsiteX2" fmla="*/ 111 w 1044"/>
                  <a:gd name="connsiteY2" fmla="*/ 805 h 1354"/>
                  <a:gd name="connsiteX3" fmla="*/ 687 w 1044"/>
                  <a:gd name="connsiteY3" fmla="*/ 277 h 1354"/>
                  <a:gd name="connsiteX4" fmla="*/ 940 w 1044"/>
                  <a:gd name="connsiteY4" fmla="*/ 150 h 1354"/>
                  <a:gd name="connsiteX5" fmla="*/ 914 w 1044"/>
                  <a:gd name="connsiteY5" fmla="*/ 1179 h 1354"/>
                  <a:gd name="connsiteX6" fmla="*/ 163 w 1044"/>
                  <a:gd name="connsiteY6" fmla="*/ 1197 h 1354"/>
                  <a:gd name="connsiteX7" fmla="*/ 66 w 1044"/>
                  <a:gd name="connsiteY7" fmla="*/ 1284 h 1354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940 w 1043"/>
                  <a:gd name="connsiteY4" fmla="*/ 150 h 1520"/>
                  <a:gd name="connsiteX5" fmla="*/ 914 w 1043"/>
                  <a:gd name="connsiteY5" fmla="*/ 1322 h 1520"/>
                  <a:gd name="connsiteX6" fmla="*/ 163 w 1043"/>
                  <a:gd name="connsiteY6" fmla="*/ 1340 h 1520"/>
                  <a:gd name="connsiteX7" fmla="*/ 66 w 1043"/>
                  <a:gd name="connsiteY7" fmla="*/ 1427 h 1520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8" fmla="*/ 66 w 1043"/>
                  <a:gd name="connsiteY8" fmla="*/ 1427 h 1520"/>
                  <a:gd name="connsiteX0" fmla="*/ 163 w 1043"/>
                  <a:gd name="connsiteY0" fmla="*/ 1340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914 w 1265"/>
                  <a:gd name="connsiteY4" fmla="*/ 423 h 1520"/>
                  <a:gd name="connsiteX5" fmla="*/ 1162 w 1265"/>
                  <a:gd name="connsiteY5" fmla="*/ 150 h 1520"/>
                  <a:gd name="connsiteX6" fmla="*/ 1136 w 1265"/>
                  <a:gd name="connsiteY6" fmla="*/ 1322 h 1520"/>
                  <a:gd name="connsiteX7" fmla="*/ 385 w 1265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1162 w 1265"/>
                  <a:gd name="connsiteY4" fmla="*/ 150 h 1520"/>
                  <a:gd name="connsiteX5" fmla="*/ 1136 w 1265"/>
                  <a:gd name="connsiteY5" fmla="*/ 1322 h 1520"/>
                  <a:gd name="connsiteX6" fmla="*/ 385 w 1265"/>
                  <a:gd name="connsiteY6" fmla="*/ 1340 h 1520"/>
                  <a:gd name="connsiteX0" fmla="*/ 385 w 1265"/>
                  <a:gd name="connsiteY0" fmla="*/ 1190 h 1370"/>
                  <a:gd name="connsiteX1" fmla="*/ 9 w 1265"/>
                  <a:gd name="connsiteY1" fmla="*/ 1181 h 1370"/>
                  <a:gd name="connsiteX2" fmla="*/ 333 w 1265"/>
                  <a:gd name="connsiteY2" fmla="*/ 798 h 1370"/>
                  <a:gd name="connsiteX3" fmla="*/ 909 w 1265"/>
                  <a:gd name="connsiteY3" fmla="*/ 270 h 1370"/>
                  <a:gd name="connsiteX4" fmla="*/ 1162 w 1265"/>
                  <a:gd name="connsiteY4" fmla="*/ 0 h 1370"/>
                  <a:gd name="connsiteX5" fmla="*/ 1136 w 1265"/>
                  <a:gd name="connsiteY5" fmla="*/ 1172 h 1370"/>
                  <a:gd name="connsiteX6" fmla="*/ 385 w 1265"/>
                  <a:gd name="connsiteY6" fmla="*/ 1190 h 1370"/>
                  <a:gd name="connsiteX0" fmla="*/ 385 w 1266"/>
                  <a:gd name="connsiteY0" fmla="*/ 1333 h 1394"/>
                  <a:gd name="connsiteX1" fmla="*/ 9 w 1266"/>
                  <a:gd name="connsiteY1" fmla="*/ 1181 h 1394"/>
                  <a:gd name="connsiteX2" fmla="*/ 333 w 1266"/>
                  <a:gd name="connsiteY2" fmla="*/ 798 h 1394"/>
                  <a:gd name="connsiteX3" fmla="*/ 909 w 1266"/>
                  <a:gd name="connsiteY3" fmla="*/ 270 h 1394"/>
                  <a:gd name="connsiteX4" fmla="*/ 1162 w 1266"/>
                  <a:gd name="connsiteY4" fmla="*/ 0 h 1394"/>
                  <a:gd name="connsiteX5" fmla="*/ 1136 w 1266"/>
                  <a:gd name="connsiteY5" fmla="*/ 1172 h 1394"/>
                  <a:gd name="connsiteX6" fmla="*/ 385 w 1266"/>
                  <a:gd name="connsiteY6" fmla="*/ 1333 h 1394"/>
                  <a:gd name="connsiteX0" fmla="*/ 385 w 1334"/>
                  <a:gd name="connsiteY0" fmla="*/ 1333 h 1368"/>
                  <a:gd name="connsiteX1" fmla="*/ 9 w 1334"/>
                  <a:gd name="connsiteY1" fmla="*/ 1181 h 1368"/>
                  <a:gd name="connsiteX2" fmla="*/ 333 w 1334"/>
                  <a:gd name="connsiteY2" fmla="*/ 798 h 1368"/>
                  <a:gd name="connsiteX3" fmla="*/ 909 w 1334"/>
                  <a:gd name="connsiteY3" fmla="*/ 270 h 1368"/>
                  <a:gd name="connsiteX4" fmla="*/ 1162 w 1334"/>
                  <a:gd name="connsiteY4" fmla="*/ 0 h 1368"/>
                  <a:gd name="connsiteX5" fmla="*/ 1136 w 1334"/>
                  <a:gd name="connsiteY5" fmla="*/ 1172 h 1368"/>
                  <a:gd name="connsiteX6" fmla="*/ 1209 w 1334"/>
                  <a:gd name="connsiteY6" fmla="*/ 1274 h 1368"/>
                  <a:gd name="connsiteX7" fmla="*/ 385 w 1334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76 w 1333"/>
                  <a:gd name="connsiteY0" fmla="*/ 1333 h 1368"/>
                  <a:gd name="connsiteX1" fmla="*/ 0 w 1333"/>
                  <a:gd name="connsiteY1" fmla="*/ 1181 h 1368"/>
                  <a:gd name="connsiteX2" fmla="*/ 324 w 1333"/>
                  <a:gd name="connsiteY2" fmla="*/ 798 h 1368"/>
                  <a:gd name="connsiteX3" fmla="*/ 900 w 1333"/>
                  <a:gd name="connsiteY3" fmla="*/ 270 h 1368"/>
                  <a:gd name="connsiteX4" fmla="*/ 1153 w 1333"/>
                  <a:gd name="connsiteY4" fmla="*/ 0 h 1368"/>
                  <a:gd name="connsiteX5" fmla="*/ 1174 w 1333"/>
                  <a:gd name="connsiteY5" fmla="*/ 1172 h 1368"/>
                  <a:gd name="connsiteX6" fmla="*/ 1200 w 1333"/>
                  <a:gd name="connsiteY6" fmla="*/ 1274 h 1368"/>
                  <a:gd name="connsiteX7" fmla="*/ 376 w 1333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85 w 1342"/>
                  <a:gd name="connsiteY0" fmla="*/ 1344 h 1379"/>
                  <a:gd name="connsiteX1" fmla="*/ 9 w 1342"/>
                  <a:gd name="connsiteY1" fmla="*/ 1192 h 1379"/>
                  <a:gd name="connsiteX2" fmla="*/ 333 w 1342"/>
                  <a:gd name="connsiteY2" fmla="*/ 809 h 1379"/>
                  <a:gd name="connsiteX3" fmla="*/ 909 w 1342"/>
                  <a:gd name="connsiteY3" fmla="*/ 281 h 1379"/>
                  <a:gd name="connsiteX4" fmla="*/ 1162 w 1342"/>
                  <a:gd name="connsiteY4" fmla="*/ 11 h 1379"/>
                  <a:gd name="connsiteX5" fmla="*/ 1204 w 1342"/>
                  <a:gd name="connsiteY5" fmla="*/ 214 h 1379"/>
                  <a:gd name="connsiteX6" fmla="*/ 1183 w 1342"/>
                  <a:gd name="connsiteY6" fmla="*/ 1183 h 1379"/>
                  <a:gd name="connsiteX7" fmla="*/ 1209 w 1342"/>
                  <a:gd name="connsiteY7" fmla="*/ 1285 h 1379"/>
                  <a:gd name="connsiteX8" fmla="*/ 385 w 1342"/>
                  <a:gd name="connsiteY8" fmla="*/ 1344 h 1379"/>
                  <a:gd name="connsiteX0" fmla="*/ 385 w 1356"/>
                  <a:gd name="connsiteY0" fmla="*/ 1416 h 1451"/>
                  <a:gd name="connsiteX1" fmla="*/ 9 w 1356"/>
                  <a:gd name="connsiteY1" fmla="*/ 1264 h 1451"/>
                  <a:gd name="connsiteX2" fmla="*/ 333 w 1356"/>
                  <a:gd name="connsiteY2" fmla="*/ 881 h 1451"/>
                  <a:gd name="connsiteX3" fmla="*/ 909 w 1356"/>
                  <a:gd name="connsiteY3" fmla="*/ 353 h 1451"/>
                  <a:gd name="connsiteX4" fmla="*/ 1162 w 1356"/>
                  <a:gd name="connsiteY4" fmla="*/ 83 h 1451"/>
                  <a:gd name="connsiteX5" fmla="*/ 1204 w 1356"/>
                  <a:gd name="connsiteY5" fmla="*/ 286 h 1451"/>
                  <a:gd name="connsiteX6" fmla="*/ 1353 w 1356"/>
                  <a:gd name="connsiteY6" fmla="*/ 161 h 1451"/>
                  <a:gd name="connsiteX7" fmla="*/ 1183 w 1356"/>
                  <a:gd name="connsiteY7" fmla="*/ 1255 h 1451"/>
                  <a:gd name="connsiteX8" fmla="*/ 1209 w 1356"/>
                  <a:gd name="connsiteY8" fmla="*/ 1357 h 1451"/>
                  <a:gd name="connsiteX9" fmla="*/ 385 w 1356"/>
                  <a:gd name="connsiteY9" fmla="*/ 1416 h 1451"/>
                  <a:gd name="connsiteX0" fmla="*/ 385 w 1353"/>
                  <a:gd name="connsiteY0" fmla="*/ 1450 h 1485"/>
                  <a:gd name="connsiteX1" fmla="*/ 9 w 1353"/>
                  <a:gd name="connsiteY1" fmla="*/ 1298 h 1485"/>
                  <a:gd name="connsiteX2" fmla="*/ 333 w 1353"/>
                  <a:gd name="connsiteY2" fmla="*/ 915 h 1485"/>
                  <a:gd name="connsiteX3" fmla="*/ 909 w 1353"/>
                  <a:gd name="connsiteY3" fmla="*/ 387 h 1485"/>
                  <a:gd name="connsiteX4" fmla="*/ 1162 w 1353"/>
                  <a:gd name="connsiteY4" fmla="*/ 117 h 1485"/>
                  <a:gd name="connsiteX5" fmla="*/ 1353 w 1353"/>
                  <a:gd name="connsiteY5" fmla="*/ 195 h 1485"/>
                  <a:gd name="connsiteX6" fmla="*/ 1183 w 1353"/>
                  <a:gd name="connsiteY6" fmla="*/ 1289 h 1485"/>
                  <a:gd name="connsiteX7" fmla="*/ 1209 w 1353"/>
                  <a:gd name="connsiteY7" fmla="*/ 1391 h 1485"/>
                  <a:gd name="connsiteX8" fmla="*/ 385 w 1353"/>
                  <a:gd name="connsiteY8" fmla="*/ 1450 h 1485"/>
                  <a:gd name="connsiteX0" fmla="*/ 385 w 1370"/>
                  <a:gd name="connsiteY0" fmla="*/ 1450 h 1451"/>
                  <a:gd name="connsiteX1" fmla="*/ 9 w 1370"/>
                  <a:gd name="connsiteY1" fmla="*/ 1298 h 1451"/>
                  <a:gd name="connsiteX2" fmla="*/ 333 w 1370"/>
                  <a:gd name="connsiteY2" fmla="*/ 915 h 1451"/>
                  <a:gd name="connsiteX3" fmla="*/ 909 w 1370"/>
                  <a:gd name="connsiteY3" fmla="*/ 387 h 1451"/>
                  <a:gd name="connsiteX4" fmla="*/ 1162 w 1370"/>
                  <a:gd name="connsiteY4" fmla="*/ 117 h 1451"/>
                  <a:gd name="connsiteX5" fmla="*/ 1353 w 1370"/>
                  <a:gd name="connsiteY5" fmla="*/ 195 h 1451"/>
                  <a:gd name="connsiteX6" fmla="*/ 1209 w 1370"/>
                  <a:gd name="connsiteY6" fmla="*/ 1391 h 1451"/>
                  <a:gd name="connsiteX7" fmla="*/ 385 w 1370"/>
                  <a:gd name="connsiteY7" fmla="*/ 1450 h 1451"/>
                  <a:gd name="connsiteX0" fmla="*/ 385 w 1370"/>
                  <a:gd name="connsiteY0" fmla="*/ 1450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8" fmla="*/ 385 w 1370"/>
                  <a:gd name="connsiteY8" fmla="*/ 1450 h 1591"/>
                  <a:gd name="connsiteX0" fmla="*/ 1059 w 1370"/>
                  <a:gd name="connsiteY0" fmla="*/ 1502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0" fmla="*/ 1059 w 1353"/>
                  <a:gd name="connsiteY0" fmla="*/ 1502 h 1502"/>
                  <a:gd name="connsiteX1" fmla="*/ 9 w 1353"/>
                  <a:gd name="connsiteY1" fmla="*/ 1298 h 1502"/>
                  <a:gd name="connsiteX2" fmla="*/ 333 w 1353"/>
                  <a:gd name="connsiteY2" fmla="*/ 915 h 1502"/>
                  <a:gd name="connsiteX3" fmla="*/ 909 w 1353"/>
                  <a:gd name="connsiteY3" fmla="*/ 387 h 1502"/>
                  <a:gd name="connsiteX4" fmla="*/ 1162 w 1353"/>
                  <a:gd name="connsiteY4" fmla="*/ 117 h 1502"/>
                  <a:gd name="connsiteX5" fmla="*/ 1353 w 1353"/>
                  <a:gd name="connsiteY5" fmla="*/ 195 h 1502"/>
                  <a:gd name="connsiteX6" fmla="*/ 1059 w 1353"/>
                  <a:gd name="connsiteY6" fmla="*/ 1502 h 1502"/>
                  <a:gd name="connsiteX0" fmla="*/ 1059 w 1367"/>
                  <a:gd name="connsiteY0" fmla="*/ 1501 h 1501"/>
                  <a:gd name="connsiteX1" fmla="*/ 9 w 1367"/>
                  <a:gd name="connsiteY1" fmla="*/ 1297 h 1501"/>
                  <a:gd name="connsiteX2" fmla="*/ 333 w 1367"/>
                  <a:gd name="connsiteY2" fmla="*/ 914 h 1501"/>
                  <a:gd name="connsiteX3" fmla="*/ 909 w 1367"/>
                  <a:gd name="connsiteY3" fmla="*/ 386 h 1501"/>
                  <a:gd name="connsiteX4" fmla="*/ 1162 w 1367"/>
                  <a:gd name="connsiteY4" fmla="*/ 116 h 1501"/>
                  <a:gd name="connsiteX5" fmla="*/ 1353 w 1367"/>
                  <a:gd name="connsiteY5" fmla="*/ 194 h 1501"/>
                  <a:gd name="connsiteX6" fmla="*/ 1059 w 1367"/>
                  <a:gd name="connsiteY6" fmla="*/ 1501 h 1501"/>
                  <a:gd name="connsiteX0" fmla="*/ 1353 w 1353"/>
                  <a:gd name="connsiteY0" fmla="*/ 21 h 1328"/>
                  <a:gd name="connsiteX1" fmla="*/ 1059 w 1353"/>
                  <a:gd name="connsiteY1" fmla="*/ 1328 h 1328"/>
                  <a:gd name="connsiteX2" fmla="*/ 9 w 1353"/>
                  <a:gd name="connsiteY2" fmla="*/ 1124 h 1328"/>
                  <a:gd name="connsiteX3" fmla="*/ 333 w 1353"/>
                  <a:gd name="connsiteY3" fmla="*/ 741 h 1328"/>
                  <a:gd name="connsiteX4" fmla="*/ 909 w 1353"/>
                  <a:gd name="connsiteY4" fmla="*/ 213 h 1328"/>
                  <a:gd name="connsiteX5" fmla="*/ 1218 w 1353"/>
                  <a:gd name="connsiteY5" fmla="*/ 0 h 1328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1232 w 1353"/>
                  <a:gd name="connsiteY5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1077 w 1353"/>
                  <a:gd name="connsiteY5" fmla="*/ 113 h 1307"/>
                  <a:gd name="connsiteX6" fmla="*/ 1232 w 1353"/>
                  <a:gd name="connsiteY6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1086 w 1353"/>
                  <a:gd name="connsiteY5" fmla="*/ 357 h 1307"/>
                  <a:gd name="connsiteX6" fmla="*/ 1077 w 1353"/>
                  <a:gd name="connsiteY6" fmla="*/ 113 h 1307"/>
                  <a:gd name="connsiteX7" fmla="*/ 1232 w 1353"/>
                  <a:gd name="connsiteY7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77 w 1353"/>
                  <a:gd name="connsiteY7" fmla="*/ 113 h 1307"/>
                  <a:gd name="connsiteX8" fmla="*/ 1232 w 1353"/>
                  <a:gd name="connsiteY8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77 w 1353"/>
                  <a:gd name="connsiteY7" fmla="*/ 113 h 1307"/>
                  <a:gd name="connsiteX8" fmla="*/ 1232 w 1353"/>
                  <a:gd name="connsiteY8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077 w 1353"/>
                  <a:gd name="connsiteY8" fmla="*/ 113 h 1307"/>
                  <a:gd name="connsiteX9" fmla="*/ 1232 w 1353"/>
                  <a:gd name="connsiteY9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128 w 1353"/>
                  <a:gd name="connsiteY8" fmla="*/ 134 h 1307"/>
                  <a:gd name="connsiteX9" fmla="*/ 1232 w 1353"/>
                  <a:gd name="connsiteY9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128 w 1353"/>
                  <a:gd name="connsiteY8" fmla="*/ 134 h 1307"/>
                  <a:gd name="connsiteX9" fmla="*/ 1112 w 1353"/>
                  <a:gd name="connsiteY9" fmla="*/ 82 h 1307"/>
                  <a:gd name="connsiteX10" fmla="*/ 1232 w 1353"/>
                  <a:gd name="connsiteY10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128 w 1353"/>
                  <a:gd name="connsiteY8" fmla="*/ 134 h 1307"/>
                  <a:gd name="connsiteX9" fmla="*/ 1092 w 1353"/>
                  <a:gd name="connsiteY9" fmla="*/ 132 h 1307"/>
                  <a:gd name="connsiteX10" fmla="*/ 1112 w 1353"/>
                  <a:gd name="connsiteY10" fmla="*/ 82 h 1307"/>
                  <a:gd name="connsiteX11" fmla="*/ 1232 w 1353"/>
                  <a:gd name="connsiteY11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841 w 1353"/>
                  <a:gd name="connsiteY5" fmla="*/ 238 h 1307"/>
                  <a:gd name="connsiteX6" fmla="*/ 949 w 1353"/>
                  <a:gd name="connsiteY6" fmla="*/ 365 h 1307"/>
                  <a:gd name="connsiteX7" fmla="*/ 1086 w 1353"/>
                  <a:gd name="connsiteY7" fmla="*/ 357 h 1307"/>
                  <a:gd name="connsiteX8" fmla="*/ 1085 w 1353"/>
                  <a:gd name="connsiteY8" fmla="*/ 206 h 1307"/>
                  <a:gd name="connsiteX9" fmla="*/ 1128 w 1353"/>
                  <a:gd name="connsiteY9" fmla="*/ 134 h 1307"/>
                  <a:gd name="connsiteX10" fmla="*/ 1092 w 1353"/>
                  <a:gd name="connsiteY10" fmla="*/ 132 h 1307"/>
                  <a:gd name="connsiteX11" fmla="*/ 1112 w 1353"/>
                  <a:gd name="connsiteY11" fmla="*/ 82 h 1307"/>
                  <a:gd name="connsiteX12" fmla="*/ 1232 w 1353"/>
                  <a:gd name="connsiteY12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841 w 1353"/>
                  <a:gd name="connsiteY5" fmla="*/ 238 h 1307"/>
                  <a:gd name="connsiteX6" fmla="*/ 949 w 1353"/>
                  <a:gd name="connsiteY6" fmla="*/ 365 h 1307"/>
                  <a:gd name="connsiteX7" fmla="*/ 1086 w 1353"/>
                  <a:gd name="connsiteY7" fmla="*/ 357 h 1307"/>
                  <a:gd name="connsiteX8" fmla="*/ 1085 w 1353"/>
                  <a:gd name="connsiteY8" fmla="*/ 206 h 1307"/>
                  <a:gd name="connsiteX9" fmla="*/ 1128 w 1353"/>
                  <a:gd name="connsiteY9" fmla="*/ 134 h 1307"/>
                  <a:gd name="connsiteX10" fmla="*/ 1092 w 1353"/>
                  <a:gd name="connsiteY10" fmla="*/ 132 h 1307"/>
                  <a:gd name="connsiteX11" fmla="*/ 1112 w 1353"/>
                  <a:gd name="connsiteY11" fmla="*/ 82 h 1307"/>
                  <a:gd name="connsiteX12" fmla="*/ 1232 w 1353"/>
                  <a:gd name="connsiteY12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764 w 1353"/>
                  <a:gd name="connsiteY5" fmla="*/ 122 h 1307"/>
                  <a:gd name="connsiteX6" fmla="*/ 841 w 1353"/>
                  <a:gd name="connsiteY6" fmla="*/ 238 h 1307"/>
                  <a:gd name="connsiteX7" fmla="*/ 949 w 1353"/>
                  <a:gd name="connsiteY7" fmla="*/ 365 h 1307"/>
                  <a:gd name="connsiteX8" fmla="*/ 1086 w 1353"/>
                  <a:gd name="connsiteY8" fmla="*/ 357 h 1307"/>
                  <a:gd name="connsiteX9" fmla="*/ 1085 w 1353"/>
                  <a:gd name="connsiteY9" fmla="*/ 206 h 1307"/>
                  <a:gd name="connsiteX10" fmla="*/ 1128 w 1353"/>
                  <a:gd name="connsiteY10" fmla="*/ 134 h 1307"/>
                  <a:gd name="connsiteX11" fmla="*/ 1092 w 1353"/>
                  <a:gd name="connsiteY11" fmla="*/ 132 h 1307"/>
                  <a:gd name="connsiteX12" fmla="*/ 1112 w 1353"/>
                  <a:gd name="connsiteY12" fmla="*/ 82 h 1307"/>
                  <a:gd name="connsiteX13" fmla="*/ 1232 w 1353"/>
                  <a:gd name="connsiteY13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861 w 1353"/>
                  <a:gd name="connsiteY5" fmla="*/ 539 h 1307"/>
                  <a:gd name="connsiteX6" fmla="*/ 678 w 1353"/>
                  <a:gd name="connsiteY6" fmla="*/ 414 h 1307"/>
                  <a:gd name="connsiteX7" fmla="*/ 704 w 1353"/>
                  <a:gd name="connsiteY7" fmla="*/ 304 h 1307"/>
                  <a:gd name="connsiteX8" fmla="*/ 799 w 1353"/>
                  <a:gd name="connsiteY8" fmla="*/ 270 h 1307"/>
                  <a:gd name="connsiteX9" fmla="*/ 764 w 1353"/>
                  <a:gd name="connsiteY9" fmla="*/ 122 h 1307"/>
                  <a:gd name="connsiteX10" fmla="*/ 841 w 1353"/>
                  <a:gd name="connsiteY10" fmla="*/ 238 h 1307"/>
                  <a:gd name="connsiteX11" fmla="*/ 949 w 1353"/>
                  <a:gd name="connsiteY11" fmla="*/ 365 h 1307"/>
                  <a:gd name="connsiteX12" fmla="*/ 1086 w 1353"/>
                  <a:gd name="connsiteY12" fmla="*/ 357 h 1307"/>
                  <a:gd name="connsiteX13" fmla="*/ 1085 w 1353"/>
                  <a:gd name="connsiteY13" fmla="*/ 206 h 1307"/>
                  <a:gd name="connsiteX14" fmla="*/ 1128 w 1353"/>
                  <a:gd name="connsiteY14" fmla="*/ 134 h 1307"/>
                  <a:gd name="connsiteX15" fmla="*/ 1092 w 1353"/>
                  <a:gd name="connsiteY15" fmla="*/ 132 h 1307"/>
                  <a:gd name="connsiteX16" fmla="*/ 1112 w 1353"/>
                  <a:gd name="connsiteY16" fmla="*/ 82 h 1307"/>
                  <a:gd name="connsiteX17" fmla="*/ 1232 w 1353"/>
                  <a:gd name="connsiteY17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50 w 1353"/>
                  <a:gd name="connsiteY5" fmla="*/ 626 h 1307"/>
                  <a:gd name="connsiteX6" fmla="*/ 861 w 1353"/>
                  <a:gd name="connsiteY6" fmla="*/ 539 h 1307"/>
                  <a:gd name="connsiteX7" fmla="*/ 678 w 1353"/>
                  <a:gd name="connsiteY7" fmla="*/ 414 h 1307"/>
                  <a:gd name="connsiteX8" fmla="*/ 704 w 1353"/>
                  <a:gd name="connsiteY8" fmla="*/ 304 h 1307"/>
                  <a:gd name="connsiteX9" fmla="*/ 799 w 1353"/>
                  <a:gd name="connsiteY9" fmla="*/ 270 h 1307"/>
                  <a:gd name="connsiteX10" fmla="*/ 764 w 1353"/>
                  <a:gd name="connsiteY10" fmla="*/ 122 h 1307"/>
                  <a:gd name="connsiteX11" fmla="*/ 841 w 1353"/>
                  <a:gd name="connsiteY11" fmla="*/ 238 h 1307"/>
                  <a:gd name="connsiteX12" fmla="*/ 949 w 1353"/>
                  <a:gd name="connsiteY12" fmla="*/ 365 h 1307"/>
                  <a:gd name="connsiteX13" fmla="*/ 1086 w 1353"/>
                  <a:gd name="connsiteY13" fmla="*/ 357 h 1307"/>
                  <a:gd name="connsiteX14" fmla="*/ 1085 w 1353"/>
                  <a:gd name="connsiteY14" fmla="*/ 206 h 1307"/>
                  <a:gd name="connsiteX15" fmla="*/ 1128 w 1353"/>
                  <a:gd name="connsiteY15" fmla="*/ 134 h 1307"/>
                  <a:gd name="connsiteX16" fmla="*/ 1092 w 1353"/>
                  <a:gd name="connsiteY16" fmla="*/ 132 h 1307"/>
                  <a:gd name="connsiteX17" fmla="*/ 1112 w 1353"/>
                  <a:gd name="connsiteY17" fmla="*/ 82 h 1307"/>
                  <a:gd name="connsiteX18" fmla="*/ 1232 w 1353"/>
                  <a:gd name="connsiteY18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13 w 1353"/>
                  <a:gd name="connsiteY5" fmla="*/ 570 h 1307"/>
                  <a:gd name="connsiteX6" fmla="*/ 750 w 1353"/>
                  <a:gd name="connsiteY6" fmla="*/ 626 h 1307"/>
                  <a:gd name="connsiteX7" fmla="*/ 861 w 1353"/>
                  <a:gd name="connsiteY7" fmla="*/ 539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64 w 1353"/>
                  <a:gd name="connsiteY11" fmla="*/ 122 h 1307"/>
                  <a:gd name="connsiteX12" fmla="*/ 841 w 1353"/>
                  <a:gd name="connsiteY12" fmla="*/ 23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13 w 1353"/>
                  <a:gd name="connsiteY5" fmla="*/ 570 h 1307"/>
                  <a:gd name="connsiteX6" fmla="*/ 750 w 1353"/>
                  <a:gd name="connsiteY6" fmla="*/ 626 h 1307"/>
                  <a:gd name="connsiteX7" fmla="*/ 861 w 1353"/>
                  <a:gd name="connsiteY7" fmla="*/ 539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64 w 1353"/>
                  <a:gd name="connsiteY11" fmla="*/ 122 h 1307"/>
                  <a:gd name="connsiteX12" fmla="*/ 841 w 1353"/>
                  <a:gd name="connsiteY12" fmla="*/ 23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65 w 1353"/>
                  <a:gd name="connsiteY5" fmla="*/ 489 h 1307"/>
                  <a:gd name="connsiteX6" fmla="*/ 713 w 1353"/>
                  <a:gd name="connsiteY6" fmla="*/ 570 h 1307"/>
                  <a:gd name="connsiteX7" fmla="*/ 750 w 1353"/>
                  <a:gd name="connsiteY7" fmla="*/ 626 h 1307"/>
                  <a:gd name="connsiteX8" fmla="*/ 861 w 1353"/>
                  <a:gd name="connsiteY8" fmla="*/ 539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64 w 1353"/>
                  <a:gd name="connsiteY12" fmla="*/ 122 h 1307"/>
                  <a:gd name="connsiteX13" fmla="*/ 841 w 1353"/>
                  <a:gd name="connsiteY13" fmla="*/ 238 h 1307"/>
                  <a:gd name="connsiteX14" fmla="*/ 949 w 1353"/>
                  <a:gd name="connsiteY14" fmla="*/ 365 h 1307"/>
                  <a:gd name="connsiteX15" fmla="*/ 1086 w 1353"/>
                  <a:gd name="connsiteY15" fmla="*/ 357 h 1307"/>
                  <a:gd name="connsiteX16" fmla="*/ 1085 w 1353"/>
                  <a:gd name="connsiteY16" fmla="*/ 206 h 1307"/>
                  <a:gd name="connsiteX17" fmla="*/ 1128 w 1353"/>
                  <a:gd name="connsiteY17" fmla="*/ 134 h 1307"/>
                  <a:gd name="connsiteX18" fmla="*/ 1092 w 1353"/>
                  <a:gd name="connsiteY18" fmla="*/ 132 h 1307"/>
                  <a:gd name="connsiteX19" fmla="*/ 1112 w 1353"/>
                  <a:gd name="connsiteY19" fmla="*/ 82 h 1307"/>
                  <a:gd name="connsiteX20" fmla="*/ 1232 w 1353"/>
                  <a:gd name="connsiteY20" fmla="*/ 183 h 1307"/>
                  <a:gd name="connsiteX21" fmla="*/ 1353 w 1353"/>
                  <a:gd name="connsiteY21" fmla="*/ 0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13 w 1353"/>
                  <a:gd name="connsiteY5" fmla="*/ 570 h 1307"/>
                  <a:gd name="connsiteX6" fmla="*/ 750 w 1353"/>
                  <a:gd name="connsiteY6" fmla="*/ 626 h 1307"/>
                  <a:gd name="connsiteX7" fmla="*/ 861 w 1353"/>
                  <a:gd name="connsiteY7" fmla="*/ 539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64 w 1353"/>
                  <a:gd name="connsiteY11" fmla="*/ 122 h 1307"/>
                  <a:gd name="connsiteX12" fmla="*/ 841 w 1353"/>
                  <a:gd name="connsiteY12" fmla="*/ 23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0" fmla="*/ 713 w 1353"/>
                  <a:gd name="connsiteY0" fmla="*/ 570 h 1307"/>
                  <a:gd name="connsiteX1" fmla="*/ 750 w 1353"/>
                  <a:gd name="connsiteY1" fmla="*/ 626 h 1307"/>
                  <a:gd name="connsiteX2" fmla="*/ 861 w 1353"/>
                  <a:gd name="connsiteY2" fmla="*/ 539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19" fmla="*/ 804 w 1353"/>
                  <a:gd name="connsiteY19" fmla="*/ 584 h 1307"/>
                  <a:gd name="connsiteX0" fmla="*/ 713 w 1353"/>
                  <a:gd name="connsiteY0" fmla="*/ 570 h 1307"/>
                  <a:gd name="connsiteX1" fmla="*/ 750 w 1353"/>
                  <a:gd name="connsiteY1" fmla="*/ 626 h 1307"/>
                  <a:gd name="connsiteX2" fmla="*/ 861 w 1353"/>
                  <a:gd name="connsiteY2" fmla="*/ 539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0" fmla="*/ 713 w 1353"/>
                  <a:gd name="connsiteY0" fmla="*/ 570 h 1307"/>
                  <a:gd name="connsiteX1" fmla="*/ 805 w 1353"/>
                  <a:gd name="connsiteY1" fmla="*/ 647 h 1307"/>
                  <a:gd name="connsiteX2" fmla="*/ 861 w 1353"/>
                  <a:gd name="connsiteY2" fmla="*/ 539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0" fmla="*/ 713 w 1353"/>
                  <a:gd name="connsiteY0" fmla="*/ 570 h 1307"/>
                  <a:gd name="connsiteX1" fmla="*/ 805 w 1353"/>
                  <a:gd name="connsiteY1" fmla="*/ 647 h 1307"/>
                  <a:gd name="connsiteX2" fmla="*/ 825 w 1353"/>
                  <a:gd name="connsiteY2" fmla="*/ 542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0" fmla="*/ 713 w 1353"/>
                  <a:gd name="connsiteY0" fmla="*/ 570 h 1307"/>
                  <a:gd name="connsiteX1" fmla="*/ 574 w 1353"/>
                  <a:gd name="connsiteY1" fmla="*/ 405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574 w 1353"/>
                  <a:gd name="connsiteY1" fmla="*/ 405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574 w 1353"/>
                  <a:gd name="connsiteY1" fmla="*/ 405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713 w 1353"/>
                  <a:gd name="connsiteY21" fmla="*/ 57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732 w 1353"/>
                  <a:gd name="connsiteY21" fmla="*/ 583 h 1307"/>
                  <a:gd name="connsiteX22" fmla="*/ 713 w 1353"/>
                  <a:gd name="connsiteY22" fmla="*/ 57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713 w 1353"/>
                  <a:gd name="connsiteY21" fmla="*/ 57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20" fmla="*/ 713 w 1353"/>
                  <a:gd name="connsiteY20" fmla="*/ 570 h 1307"/>
                  <a:gd name="connsiteX0" fmla="*/ 668 w 1353"/>
                  <a:gd name="connsiteY0" fmla="*/ 620 h 1307"/>
                  <a:gd name="connsiteX1" fmla="*/ 426 w 1353"/>
                  <a:gd name="connsiteY1" fmla="*/ 241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20" fmla="*/ 668 w 1353"/>
                  <a:gd name="connsiteY20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668 w 1353"/>
                  <a:gd name="connsiteY21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22 w 1353"/>
                  <a:gd name="connsiteY9" fmla="*/ 14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668 w 1353"/>
                  <a:gd name="connsiteY21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54 w 1353"/>
                  <a:gd name="connsiteY8" fmla="*/ 178 h 1307"/>
                  <a:gd name="connsiteX9" fmla="*/ 764 w 1353"/>
                  <a:gd name="connsiteY9" fmla="*/ 122 h 1307"/>
                  <a:gd name="connsiteX10" fmla="*/ 822 w 1353"/>
                  <a:gd name="connsiteY10" fmla="*/ 148 h 1307"/>
                  <a:gd name="connsiteX11" fmla="*/ 949 w 1353"/>
                  <a:gd name="connsiteY11" fmla="*/ 365 h 1307"/>
                  <a:gd name="connsiteX12" fmla="*/ 1086 w 1353"/>
                  <a:gd name="connsiteY12" fmla="*/ 357 h 1307"/>
                  <a:gd name="connsiteX13" fmla="*/ 1085 w 1353"/>
                  <a:gd name="connsiteY13" fmla="*/ 206 h 1307"/>
                  <a:gd name="connsiteX14" fmla="*/ 1128 w 1353"/>
                  <a:gd name="connsiteY14" fmla="*/ 134 h 1307"/>
                  <a:gd name="connsiteX15" fmla="*/ 1092 w 1353"/>
                  <a:gd name="connsiteY15" fmla="*/ 132 h 1307"/>
                  <a:gd name="connsiteX16" fmla="*/ 1112 w 1353"/>
                  <a:gd name="connsiteY16" fmla="*/ 82 h 1307"/>
                  <a:gd name="connsiteX17" fmla="*/ 1232 w 1353"/>
                  <a:gd name="connsiteY17" fmla="*/ 183 h 1307"/>
                  <a:gd name="connsiteX18" fmla="*/ 1353 w 1353"/>
                  <a:gd name="connsiteY18" fmla="*/ 0 h 1307"/>
                  <a:gd name="connsiteX19" fmla="*/ 1059 w 1353"/>
                  <a:gd name="connsiteY19" fmla="*/ 1307 h 1307"/>
                  <a:gd name="connsiteX20" fmla="*/ 9 w 1353"/>
                  <a:gd name="connsiteY20" fmla="*/ 1103 h 1307"/>
                  <a:gd name="connsiteX21" fmla="*/ 333 w 1353"/>
                  <a:gd name="connsiteY21" fmla="*/ 720 h 1307"/>
                  <a:gd name="connsiteX22" fmla="*/ 668 w 1353"/>
                  <a:gd name="connsiteY22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562 w 1353"/>
                  <a:gd name="connsiteY3" fmla="*/ 338 h 1307"/>
                  <a:gd name="connsiteX4" fmla="*/ 805 w 1353"/>
                  <a:gd name="connsiteY4" fmla="*/ 647 h 1307"/>
                  <a:gd name="connsiteX5" fmla="*/ 825 w 1353"/>
                  <a:gd name="connsiteY5" fmla="*/ 542 h 1307"/>
                  <a:gd name="connsiteX6" fmla="*/ 678 w 1353"/>
                  <a:gd name="connsiteY6" fmla="*/ 414 h 1307"/>
                  <a:gd name="connsiteX7" fmla="*/ 704 w 1353"/>
                  <a:gd name="connsiteY7" fmla="*/ 304 h 1307"/>
                  <a:gd name="connsiteX8" fmla="*/ 799 w 1353"/>
                  <a:gd name="connsiteY8" fmla="*/ 270 h 1307"/>
                  <a:gd name="connsiteX9" fmla="*/ 754 w 1353"/>
                  <a:gd name="connsiteY9" fmla="*/ 178 h 1307"/>
                  <a:gd name="connsiteX10" fmla="*/ 764 w 1353"/>
                  <a:gd name="connsiteY10" fmla="*/ 122 h 1307"/>
                  <a:gd name="connsiteX11" fmla="*/ 822 w 1353"/>
                  <a:gd name="connsiteY11" fmla="*/ 148 h 1307"/>
                  <a:gd name="connsiteX12" fmla="*/ 949 w 1353"/>
                  <a:gd name="connsiteY12" fmla="*/ 365 h 1307"/>
                  <a:gd name="connsiteX13" fmla="*/ 1086 w 1353"/>
                  <a:gd name="connsiteY13" fmla="*/ 357 h 1307"/>
                  <a:gd name="connsiteX14" fmla="*/ 1085 w 1353"/>
                  <a:gd name="connsiteY14" fmla="*/ 206 h 1307"/>
                  <a:gd name="connsiteX15" fmla="*/ 1128 w 1353"/>
                  <a:gd name="connsiteY15" fmla="*/ 134 h 1307"/>
                  <a:gd name="connsiteX16" fmla="*/ 1092 w 1353"/>
                  <a:gd name="connsiteY16" fmla="*/ 132 h 1307"/>
                  <a:gd name="connsiteX17" fmla="*/ 1112 w 1353"/>
                  <a:gd name="connsiteY17" fmla="*/ 82 h 1307"/>
                  <a:gd name="connsiteX18" fmla="*/ 1232 w 1353"/>
                  <a:gd name="connsiteY18" fmla="*/ 183 h 1307"/>
                  <a:gd name="connsiteX19" fmla="*/ 1353 w 1353"/>
                  <a:gd name="connsiteY19" fmla="*/ 0 h 1307"/>
                  <a:gd name="connsiteX20" fmla="*/ 1059 w 1353"/>
                  <a:gd name="connsiteY20" fmla="*/ 1307 h 1307"/>
                  <a:gd name="connsiteX21" fmla="*/ 9 w 1353"/>
                  <a:gd name="connsiteY21" fmla="*/ 1103 h 1307"/>
                  <a:gd name="connsiteX22" fmla="*/ 333 w 1353"/>
                  <a:gd name="connsiteY22" fmla="*/ 720 h 1307"/>
                  <a:gd name="connsiteX23" fmla="*/ 668 w 1353"/>
                  <a:gd name="connsiteY23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81 w 1353"/>
                  <a:gd name="connsiteY2" fmla="*/ 262 h 1307"/>
                  <a:gd name="connsiteX3" fmla="*/ 562 w 1353"/>
                  <a:gd name="connsiteY3" fmla="*/ 338 h 1307"/>
                  <a:gd name="connsiteX4" fmla="*/ 805 w 1353"/>
                  <a:gd name="connsiteY4" fmla="*/ 647 h 1307"/>
                  <a:gd name="connsiteX5" fmla="*/ 825 w 1353"/>
                  <a:gd name="connsiteY5" fmla="*/ 542 h 1307"/>
                  <a:gd name="connsiteX6" fmla="*/ 678 w 1353"/>
                  <a:gd name="connsiteY6" fmla="*/ 414 h 1307"/>
                  <a:gd name="connsiteX7" fmla="*/ 704 w 1353"/>
                  <a:gd name="connsiteY7" fmla="*/ 304 h 1307"/>
                  <a:gd name="connsiteX8" fmla="*/ 799 w 1353"/>
                  <a:gd name="connsiteY8" fmla="*/ 270 h 1307"/>
                  <a:gd name="connsiteX9" fmla="*/ 754 w 1353"/>
                  <a:gd name="connsiteY9" fmla="*/ 178 h 1307"/>
                  <a:gd name="connsiteX10" fmla="*/ 764 w 1353"/>
                  <a:gd name="connsiteY10" fmla="*/ 122 h 1307"/>
                  <a:gd name="connsiteX11" fmla="*/ 822 w 1353"/>
                  <a:gd name="connsiteY11" fmla="*/ 148 h 1307"/>
                  <a:gd name="connsiteX12" fmla="*/ 949 w 1353"/>
                  <a:gd name="connsiteY12" fmla="*/ 365 h 1307"/>
                  <a:gd name="connsiteX13" fmla="*/ 1086 w 1353"/>
                  <a:gd name="connsiteY13" fmla="*/ 357 h 1307"/>
                  <a:gd name="connsiteX14" fmla="*/ 1085 w 1353"/>
                  <a:gd name="connsiteY14" fmla="*/ 206 h 1307"/>
                  <a:gd name="connsiteX15" fmla="*/ 1128 w 1353"/>
                  <a:gd name="connsiteY15" fmla="*/ 134 h 1307"/>
                  <a:gd name="connsiteX16" fmla="*/ 1092 w 1353"/>
                  <a:gd name="connsiteY16" fmla="*/ 132 h 1307"/>
                  <a:gd name="connsiteX17" fmla="*/ 1112 w 1353"/>
                  <a:gd name="connsiteY17" fmla="*/ 82 h 1307"/>
                  <a:gd name="connsiteX18" fmla="*/ 1232 w 1353"/>
                  <a:gd name="connsiteY18" fmla="*/ 183 h 1307"/>
                  <a:gd name="connsiteX19" fmla="*/ 1353 w 1353"/>
                  <a:gd name="connsiteY19" fmla="*/ 0 h 1307"/>
                  <a:gd name="connsiteX20" fmla="*/ 1059 w 1353"/>
                  <a:gd name="connsiteY20" fmla="*/ 1307 h 1307"/>
                  <a:gd name="connsiteX21" fmla="*/ 9 w 1353"/>
                  <a:gd name="connsiteY21" fmla="*/ 1103 h 1307"/>
                  <a:gd name="connsiteX22" fmla="*/ 333 w 1353"/>
                  <a:gd name="connsiteY22" fmla="*/ 720 h 1307"/>
                  <a:gd name="connsiteX23" fmla="*/ 668 w 1353"/>
                  <a:gd name="connsiteY23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47 w 1353"/>
                  <a:gd name="connsiteY2" fmla="*/ 321 h 1307"/>
                  <a:gd name="connsiteX3" fmla="*/ 481 w 1353"/>
                  <a:gd name="connsiteY3" fmla="*/ 262 h 1307"/>
                  <a:gd name="connsiteX4" fmla="*/ 562 w 1353"/>
                  <a:gd name="connsiteY4" fmla="*/ 338 h 1307"/>
                  <a:gd name="connsiteX5" fmla="*/ 805 w 1353"/>
                  <a:gd name="connsiteY5" fmla="*/ 647 h 1307"/>
                  <a:gd name="connsiteX6" fmla="*/ 825 w 1353"/>
                  <a:gd name="connsiteY6" fmla="*/ 542 h 1307"/>
                  <a:gd name="connsiteX7" fmla="*/ 678 w 1353"/>
                  <a:gd name="connsiteY7" fmla="*/ 414 h 1307"/>
                  <a:gd name="connsiteX8" fmla="*/ 704 w 1353"/>
                  <a:gd name="connsiteY8" fmla="*/ 304 h 1307"/>
                  <a:gd name="connsiteX9" fmla="*/ 799 w 1353"/>
                  <a:gd name="connsiteY9" fmla="*/ 270 h 1307"/>
                  <a:gd name="connsiteX10" fmla="*/ 754 w 1353"/>
                  <a:gd name="connsiteY10" fmla="*/ 178 h 1307"/>
                  <a:gd name="connsiteX11" fmla="*/ 764 w 1353"/>
                  <a:gd name="connsiteY11" fmla="*/ 122 h 1307"/>
                  <a:gd name="connsiteX12" fmla="*/ 822 w 1353"/>
                  <a:gd name="connsiteY12" fmla="*/ 14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21" fmla="*/ 1059 w 1353"/>
                  <a:gd name="connsiteY21" fmla="*/ 1307 h 1307"/>
                  <a:gd name="connsiteX22" fmla="*/ 9 w 1353"/>
                  <a:gd name="connsiteY22" fmla="*/ 1103 h 1307"/>
                  <a:gd name="connsiteX23" fmla="*/ 333 w 1353"/>
                  <a:gd name="connsiteY23" fmla="*/ 720 h 1307"/>
                  <a:gd name="connsiteX24" fmla="*/ 668 w 1353"/>
                  <a:gd name="connsiteY24" fmla="*/ 620 h 1307"/>
                  <a:gd name="connsiteX0" fmla="*/ 623 w 1353"/>
                  <a:gd name="connsiteY0" fmla="*/ 670 h 1307"/>
                  <a:gd name="connsiteX1" fmla="*/ 472 w 1353"/>
                  <a:gd name="connsiteY1" fmla="*/ 370 h 1307"/>
                  <a:gd name="connsiteX2" fmla="*/ 447 w 1353"/>
                  <a:gd name="connsiteY2" fmla="*/ 321 h 1307"/>
                  <a:gd name="connsiteX3" fmla="*/ 481 w 1353"/>
                  <a:gd name="connsiteY3" fmla="*/ 262 h 1307"/>
                  <a:gd name="connsiteX4" fmla="*/ 562 w 1353"/>
                  <a:gd name="connsiteY4" fmla="*/ 338 h 1307"/>
                  <a:gd name="connsiteX5" fmla="*/ 805 w 1353"/>
                  <a:gd name="connsiteY5" fmla="*/ 647 h 1307"/>
                  <a:gd name="connsiteX6" fmla="*/ 825 w 1353"/>
                  <a:gd name="connsiteY6" fmla="*/ 542 h 1307"/>
                  <a:gd name="connsiteX7" fmla="*/ 678 w 1353"/>
                  <a:gd name="connsiteY7" fmla="*/ 414 h 1307"/>
                  <a:gd name="connsiteX8" fmla="*/ 704 w 1353"/>
                  <a:gd name="connsiteY8" fmla="*/ 304 h 1307"/>
                  <a:gd name="connsiteX9" fmla="*/ 799 w 1353"/>
                  <a:gd name="connsiteY9" fmla="*/ 270 h 1307"/>
                  <a:gd name="connsiteX10" fmla="*/ 754 w 1353"/>
                  <a:gd name="connsiteY10" fmla="*/ 178 h 1307"/>
                  <a:gd name="connsiteX11" fmla="*/ 764 w 1353"/>
                  <a:gd name="connsiteY11" fmla="*/ 122 h 1307"/>
                  <a:gd name="connsiteX12" fmla="*/ 822 w 1353"/>
                  <a:gd name="connsiteY12" fmla="*/ 14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21" fmla="*/ 1059 w 1353"/>
                  <a:gd name="connsiteY21" fmla="*/ 1307 h 1307"/>
                  <a:gd name="connsiteX22" fmla="*/ 9 w 1353"/>
                  <a:gd name="connsiteY22" fmla="*/ 1103 h 1307"/>
                  <a:gd name="connsiteX23" fmla="*/ 333 w 1353"/>
                  <a:gd name="connsiteY23" fmla="*/ 720 h 1307"/>
                  <a:gd name="connsiteX24" fmla="*/ 623 w 1353"/>
                  <a:gd name="connsiteY24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472 w 1353"/>
                  <a:gd name="connsiteY2" fmla="*/ 370 h 1307"/>
                  <a:gd name="connsiteX3" fmla="*/ 447 w 1353"/>
                  <a:gd name="connsiteY3" fmla="*/ 321 h 1307"/>
                  <a:gd name="connsiteX4" fmla="*/ 481 w 1353"/>
                  <a:gd name="connsiteY4" fmla="*/ 262 h 1307"/>
                  <a:gd name="connsiteX5" fmla="*/ 562 w 1353"/>
                  <a:gd name="connsiteY5" fmla="*/ 338 h 1307"/>
                  <a:gd name="connsiteX6" fmla="*/ 805 w 1353"/>
                  <a:gd name="connsiteY6" fmla="*/ 647 h 1307"/>
                  <a:gd name="connsiteX7" fmla="*/ 825 w 1353"/>
                  <a:gd name="connsiteY7" fmla="*/ 542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54 w 1353"/>
                  <a:gd name="connsiteY11" fmla="*/ 178 h 1307"/>
                  <a:gd name="connsiteX12" fmla="*/ 764 w 1353"/>
                  <a:gd name="connsiteY12" fmla="*/ 122 h 1307"/>
                  <a:gd name="connsiteX13" fmla="*/ 822 w 1353"/>
                  <a:gd name="connsiteY13" fmla="*/ 148 h 1307"/>
                  <a:gd name="connsiteX14" fmla="*/ 949 w 1353"/>
                  <a:gd name="connsiteY14" fmla="*/ 365 h 1307"/>
                  <a:gd name="connsiteX15" fmla="*/ 1086 w 1353"/>
                  <a:gd name="connsiteY15" fmla="*/ 357 h 1307"/>
                  <a:gd name="connsiteX16" fmla="*/ 1085 w 1353"/>
                  <a:gd name="connsiteY16" fmla="*/ 206 h 1307"/>
                  <a:gd name="connsiteX17" fmla="*/ 1128 w 1353"/>
                  <a:gd name="connsiteY17" fmla="*/ 134 h 1307"/>
                  <a:gd name="connsiteX18" fmla="*/ 1092 w 1353"/>
                  <a:gd name="connsiteY18" fmla="*/ 132 h 1307"/>
                  <a:gd name="connsiteX19" fmla="*/ 1112 w 1353"/>
                  <a:gd name="connsiteY19" fmla="*/ 82 h 1307"/>
                  <a:gd name="connsiteX20" fmla="*/ 1232 w 1353"/>
                  <a:gd name="connsiteY20" fmla="*/ 183 h 1307"/>
                  <a:gd name="connsiteX21" fmla="*/ 1353 w 1353"/>
                  <a:gd name="connsiteY21" fmla="*/ 0 h 1307"/>
                  <a:gd name="connsiteX22" fmla="*/ 1059 w 1353"/>
                  <a:gd name="connsiteY22" fmla="*/ 1307 h 1307"/>
                  <a:gd name="connsiteX23" fmla="*/ 9 w 1353"/>
                  <a:gd name="connsiteY23" fmla="*/ 1103 h 1307"/>
                  <a:gd name="connsiteX24" fmla="*/ 333 w 1353"/>
                  <a:gd name="connsiteY24" fmla="*/ 720 h 1307"/>
                  <a:gd name="connsiteX25" fmla="*/ 623 w 1353"/>
                  <a:gd name="connsiteY25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87 w 1353"/>
                  <a:gd name="connsiteY2" fmla="*/ 497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623 w 1353"/>
                  <a:gd name="connsiteY26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623 w 1353"/>
                  <a:gd name="connsiteY26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35 w 1353"/>
                  <a:gd name="connsiteY26" fmla="*/ 577 h 1307"/>
                  <a:gd name="connsiteX27" fmla="*/ 623 w 1353"/>
                  <a:gd name="connsiteY27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35 w 1353"/>
                  <a:gd name="connsiteY26" fmla="*/ 577 h 1307"/>
                  <a:gd name="connsiteX27" fmla="*/ 524 w 1353"/>
                  <a:gd name="connsiteY27" fmla="*/ 570 h 1307"/>
                  <a:gd name="connsiteX28" fmla="*/ 623 w 1353"/>
                  <a:gd name="connsiteY28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35 w 1353"/>
                  <a:gd name="connsiteY26" fmla="*/ 577 h 1307"/>
                  <a:gd name="connsiteX27" fmla="*/ 524 w 1353"/>
                  <a:gd name="connsiteY27" fmla="*/ 570 h 1307"/>
                  <a:gd name="connsiteX28" fmla="*/ 550 w 1353"/>
                  <a:gd name="connsiteY28" fmla="*/ 625 h 1307"/>
                  <a:gd name="connsiteX29" fmla="*/ 623 w 1353"/>
                  <a:gd name="connsiteY29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42 w 1353"/>
                  <a:gd name="connsiteY26" fmla="*/ 682 h 1307"/>
                  <a:gd name="connsiteX27" fmla="*/ 435 w 1353"/>
                  <a:gd name="connsiteY27" fmla="*/ 577 h 1307"/>
                  <a:gd name="connsiteX28" fmla="*/ 524 w 1353"/>
                  <a:gd name="connsiteY28" fmla="*/ 570 h 1307"/>
                  <a:gd name="connsiteX29" fmla="*/ 550 w 1353"/>
                  <a:gd name="connsiteY29" fmla="*/ 625 h 1307"/>
                  <a:gd name="connsiteX30" fmla="*/ 623 w 1353"/>
                  <a:gd name="connsiteY30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442 w 1353"/>
                  <a:gd name="connsiteY27" fmla="*/ 682 h 1307"/>
                  <a:gd name="connsiteX28" fmla="*/ 435 w 1353"/>
                  <a:gd name="connsiteY28" fmla="*/ 577 h 1307"/>
                  <a:gd name="connsiteX29" fmla="*/ 524 w 1353"/>
                  <a:gd name="connsiteY29" fmla="*/ 570 h 1307"/>
                  <a:gd name="connsiteX30" fmla="*/ 550 w 1353"/>
                  <a:gd name="connsiteY30" fmla="*/ 625 h 1307"/>
                  <a:gd name="connsiteX31" fmla="*/ 623 w 1353"/>
                  <a:gd name="connsiteY31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37 w 1353"/>
                  <a:gd name="connsiteY27" fmla="*/ 6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37 w 1353"/>
                  <a:gd name="connsiteY27" fmla="*/ 6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37 w 1353"/>
                  <a:gd name="connsiteY27" fmla="*/ 6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42 w 1353"/>
                  <a:gd name="connsiteY29" fmla="*/ 682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42 w 1353"/>
                  <a:gd name="connsiteY29" fmla="*/ 682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52 w 1353"/>
                  <a:gd name="connsiteY29" fmla="*/ 695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40 w 1353"/>
                  <a:gd name="connsiteY27" fmla="*/ 766 h 1307"/>
                  <a:gd name="connsiteX28" fmla="*/ 245 w 1353"/>
                  <a:gd name="connsiteY28" fmla="*/ 475 h 1307"/>
                  <a:gd name="connsiteX29" fmla="*/ 352 w 1353"/>
                  <a:gd name="connsiteY29" fmla="*/ 597 h 1307"/>
                  <a:gd name="connsiteX30" fmla="*/ 452 w 1353"/>
                  <a:gd name="connsiteY30" fmla="*/ 695 h 1307"/>
                  <a:gd name="connsiteX31" fmla="*/ 435 w 1353"/>
                  <a:gd name="connsiteY31" fmla="*/ 577 h 1307"/>
                  <a:gd name="connsiteX32" fmla="*/ 524 w 1353"/>
                  <a:gd name="connsiteY32" fmla="*/ 570 h 1307"/>
                  <a:gd name="connsiteX33" fmla="*/ 550 w 1353"/>
                  <a:gd name="connsiteY33" fmla="*/ 625 h 1307"/>
                  <a:gd name="connsiteX34" fmla="*/ 623 w 1353"/>
                  <a:gd name="connsiteY34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52 w 1353"/>
                  <a:gd name="connsiteY29" fmla="*/ 695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742 w 1472"/>
                  <a:gd name="connsiteY0" fmla="*/ 670 h 1307"/>
                  <a:gd name="connsiteX1" fmla="*/ 785 w 1472"/>
                  <a:gd name="connsiteY1" fmla="*/ 596 h 1307"/>
                  <a:gd name="connsiteX2" fmla="*/ 670 w 1472"/>
                  <a:gd name="connsiteY2" fmla="*/ 500 h 1307"/>
                  <a:gd name="connsiteX3" fmla="*/ 591 w 1472"/>
                  <a:gd name="connsiteY3" fmla="*/ 370 h 1307"/>
                  <a:gd name="connsiteX4" fmla="*/ 566 w 1472"/>
                  <a:gd name="connsiteY4" fmla="*/ 321 h 1307"/>
                  <a:gd name="connsiteX5" fmla="*/ 600 w 1472"/>
                  <a:gd name="connsiteY5" fmla="*/ 262 h 1307"/>
                  <a:gd name="connsiteX6" fmla="*/ 681 w 1472"/>
                  <a:gd name="connsiteY6" fmla="*/ 338 h 1307"/>
                  <a:gd name="connsiteX7" fmla="*/ 924 w 1472"/>
                  <a:gd name="connsiteY7" fmla="*/ 647 h 1307"/>
                  <a:gd name="connsiteX8" fmla="*/ 944 w 1472"/>
                  <a:gd name="connsiteY8" fmla="*/ 542 h 1307"/>
                  <a:gd name="connsiteX9" fmla="*/ 797 w 1472"/>
                  <a:gd name="connsiteY9" fmla="*/ 414 h 1307"/>
                  <a:gd name="connsiteX10" fmla="*/ 823 w 1472"/>
                  <a:gd name="connsiteY10" fmla="*/ 304 h 1307"/>
                  <a:gd name="connsiteX11" fmla="*/ 918 w 1472"/>
                  <a:gd name="connsiteY11" fmla="*/ 270 h 1307"/>
                  <a:gd name="connsiteX12" fmla="*/ 873 w 1472"/>
                  <a:gd name="connsiteY12" fmla="*/ 178 h 1307"/>
                  <a:gd name="connsiteX13" fmla="*/ 883 w 1472"/>
                  <a:gd name="connsiteY13" fmla="*/ 122 h 1307"/>
                  <a:gd name="connsiteX14" fmla="*/ 941 w 1472"/>
                  <a:gd name="connsiteY14" fmla="*/ 148 h 1307"/>
                  <a:gd name="connsiteX15" fmla="*/ 1068 w 1472"/>
                  <a:gd name="connsiteY15" fmla="*/ 365 h 1307"/>
                  <a:gd name="connsiteX16" fmla="*/ 1205 w 1472"/>
                  <a:gd name="connsiteY16" fmla="*/ 357 h 1307"/>
                  <a:gd name="connsiteX17" fmla="*/ 1204 w 1472"/>
                  <a:gd name="connsiteY17" fmla="*/ 206 h 1307"/>
                  <a:gd name="connsiteX18" fmla="*/ 1247 w 1472"/>
                  <a:gd name="connsiteY18" fmla="*/ 134 h 1307"/>
                  <a:gd name="connsiteX19" fmla="*/ 1211 w 1472"/>
                  <a:gd name="connsiteY19" fmla="*/ 132 h 1307"/>
                  <a:gd name="connsiteX20" fmla="*/ 1231 w 1472"/>
                  <a:gd name="connsiteY20" fmla="*/ 82 h 1307"/>
                  <a:gd name="connsiteX21" fmla="*/ 1351 w 1472"/>
                  <a:gd name="connsiteY21" fmla="*/ 183 h 1307"/>
                  <a:gd name="connsiteX22" fmla="*/ 1472 w 1472"/>
                  <a:gd name="connsiteY22" fmla="*/ 0 h 1307"/>
                  <a:gd name="connsiteX23" fmla="*/ 1178 w 1472"/>
                  <a:gd name="connsiteY23" fmla="*/ 1307 h 1307"/>
                  <a:gd name="connsiteX24" fmla="*/ 128 w 1472"/>
                  <a:gd name="connsiteY24" fmla="*/ 1103 h 1307"/>
                  <a:gd name="connsiteX25" fmla="*/ 317 w 1472"/>
                  <a:gd name="connsiteY25" fmla="*/ 811 h 1307"/>
                  <a:gd name="connsiteX26" fmla="*/ 452 w 1472"/>
                  <a:gd name="connsiteY26" fmla="*/ 720 h 1307"/>
                  <a:gd name="connsiteX27" fmla="*/ 473 w 1472"/>
                  <a:gd name="connsiteY27" fmla="*/ 721 h 1307"/>
                  <a:gd name="connsiteX28" fmla="*/ 364 w 1472"/>
                  <a:gd name="connsiteY28" fmla="*/ 475 h 1307"/>
                  <a:gd name="connsiteX29" fmla="*/ 471 w 1472"/>
                  <a:gd name="connsiteY29" fmla="*/ 597 h 1307"/>
                  <a:gd name="connsiteX30" fmla="*/ 571 w 1472"/>
                  <a:gd name="connsiteY30" fmla="*/ 695 h 1307"/>
                  <a:gd name="connsiteX31" fmla="*/ 554 w 1472"/>
                  <a:gd name="connsiteY31" fmla="*/ 577 h 1307"/>
                  <a:gd name="connsiteX32" fmla="*/ 643 w 1472"/>
                  <a:gd name="connsiteY32" fmla="*/ 570 h 1307"/>
                  <a:gd name="connsiteX33" fmla="*/ 669 w 1472"/>
                  <a:gd name="connsiteY33" fmla="*/ 625 h 1307"/>
                  <a:gd name="connsiteX34" fmla="*/ 742 w 1472"/>
                  <a:gd name="connsiteY34" fmla="*/ 670 h 1307"/>
                  <a:gd name="connsiteX0" fmla="*/ 742 w 1472"/>
                  <a:gd name="connsiteY0" fmla="*/ 670 h 1307"/>
                  <a:gd name="connsiteX1" fmla="*/ 785 w 1472"/>
                  <a:gd name="connsiteY1" fmla="*/ 596 h 1307"/>
                  <a:gd name="connsiteX2" fmla="*/ 670 w 1472"/>
                  <a:gd name="connsiteY2" fmla="*/ 500 h 1307"/>
                  <a:gd name="connsiteX3" fmla="*/ 591 w 1472"/>
                  <a:gd name="connsiteY3" fmla="*/ 370 h 1307"/>
                  <a:gd name="connsiteX4" fmla="*/ 566 w 1472"/>
                  <a:gd name="connsiteY4" fmla="*/ 321 h 1307"/>
                  <a:gd name="connsiteX5" fmla="*/ 600 w 1472"/>
                  <a:gd name="connsiteY5" fmla="*/ 262 h 1307"/>
                  <a:gd name="connsiteX6" fmla="*/ 681 w 1472"/>
                  <a:gd name="connsiteY6" fmla="*/ 338 h 1307"/>
                  <a:gd name="connsiteX7" fmla="*/ 924 w 1472"/>
                  <a:gd name="connsiteY7" fmla="*/ 647 h 1307"/>
                  <a:gd name="connsiteX8" fmla="*/ 944 w 1472"/>
                  <a:gd name="connsiteY8" fmla="*/ 542 h 1307"/>
                  <a:gd name="connsiteX9" fmla="*/ 797 w 1472"/>
                  <a:gd name="connsiteY9" fmla="*/ 414 h 1307"/>
                  <a:gd name="connsiteX10" fmla="*/ 823 w 1472"/>
                  <a:gd name="connsiteY10" fmla="*/ 304 h 1307"/>
                  <a:gd name="connsiteX11" fmla="*/ 918 w 1472"/>
                  <a:gd name="connsiteY11" fmla="*/ 270 h 1307"/>
                  <a:gd name="connsiteX12" fmla="*/ 873 w 1472"/>
                  <a:gd name="connsiteY12" fmla="*/ 178 h 1307"/>
                  <a:gd name="connsiteX13" fmla="*/ 883 w 1472"/>
                  <a:gd name="connsiteY13" fmla="*/ 122 h 1307"/>
                  <a:gd name="connsiteX14" fmla="*/ 941 w 1472"/>
                  <a:gd name="connsiteY14" fmla="*/ 148 h 1307"/>
                  <a:gd name="connsiteX15" fmla="*/ 1068 w 1472"/>
                  <a:gd name="connsiteY15" fmla="*/ 365 h 1307"/>
                  <a:gd name="connsiteX16" fmla="*/ 1205 w 1472"/>
                  <a:gd name="connsiteY16" fmla="*/ 357 h 1307"/>
                  <a:gd name="connsiteX17" fmla="*/ 1204 w 1472"/>
                  <a:gd name="connsiteY17" fmla="*/ 206 h 1307"/>
                  <a:gd name="connsiteX18" fmla="*/ 1247 w 1472"/>
                  <a:gd name="connsiteY18" fmla="*/ 134 h 1307"/>
                  <a:gd name="connsiteX19" fmla="*/ 1211 w 1472"/>
                  <a:gd name="connsiteY19" fmla="*/ 132 h 1307"/>
                  <a:gd name="connsiteX20" fmla="*/ 1231 w 1472"/>
                  <a:gd name="connsiteY20" fmla="*/ 82 h 1307"/>
                  <a:gd name="connsiteX21" fmla="*/ 1351 w 1472"/>
                  <a:gd name="connsiteY21" fmla="*/ 183 h 1307"/>
                  <a:gd name="connsiteX22" fmla="*/ 1472 w 1472"/>
                  <a:gd name="connsiteY22" fmla="*/ 0 h 1307"/>
                  <a:gd name="connsiteX23" fmla="*/ 1178 w 1472"/>
                  <a:gd name="connsiteY23" fmla="*/ 1307 h 1307"/>
                  <a:gd name="connsiteX24" fmla="*/ 128 w 1472"/>
                  <a:gd name="connsiteY24" fmla="*/ 1103 h 1307"/>
                  <a:gd name="connsiteX25" fmla="*/ 317 w 1472"/>
                  <a:gd name="connsiteY25" fmla="*/ 811 h 1307"/>
                  <a:gd name="connsiteX26" fmla="*/ 452 w 1472"/>
                  <a:gd name="connsiteY26" fmla="*/ 720 h 1307"/>
                  <a:gd name="connsiteX27" fmla="*/ 473 w 1472"/>
                  <a:gd name="connsiteY27" fmla="*/ 721 h 1307"/>
                  <a:gd name="connsiteX28" fmla="*/ 364 w 1472"/>
                  <a:gd name="connsiteY28" fmla="*/ 475 h 1307"/>
                  <a:gd name="connsiteX29" fmla="*/ 471 w 1472"/>
                  <a:gd name="connsiteY29" fmla="*/ 597 h 1307"/>
                  <a:gd name="connsiteX30" fmla="*/ 571 w 1472"/>
                  <a:gd name="connsiteY30" fmla="*/ 695 h 1307"/>
                  <a:gd name="connsiteX31" fmla="*/ 554 w 1472"/>
                  <a:gd name="connsiteY31" fmla="*/ 577 h 1307"/>
                  <a:gd name="connsiteX32" fmla="*/ 643 w 1472"/>
                  <a:gd name="connsiteY32" fmla="*/ 570 h 1307"/>
                  <a:gd name="connsiteX33" fmla="*/ 669 w 1472"/>
                  <a:gd name="connsiteY33" fmla="*/ 625 h 1307"/>
                  <a:gd name="connsiteX34" fmla="*/ 742 w 1472"/>
                  <a:gd name="connsiteY34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499 w 1496"/>
                  <a:gd name="connsiteY29" fmla="*/ 729 h 1307"/>
                  <a:gd name="connsiteX30" fmla="*/ 388 w 1496"/>
                  <a:gd name="connsiteY30" fmla="*/ 475 h 1307"/>
                  <a:gd name="connsiteX31" fmla="*/ 495 w 1496"/>
                  <a:gd name="connsiteY31" fmla="*/ 597 h 1307"/>
                  <a:gd name="connsiteX32" fmla="*/ 595 w 1496"/>
                  <a:gd name="connsiteY32" fmla="*/ 695 h 1307"/>
                  <a:gd name="connsiteX33" fmla="*/ 578 w 1496"/>
                  <a:gd name="connsiteY33" fmla="*/ 577 h 1307"/>
                  <a:gd name="connsiteX34" fmla="*/ 667 w 1496"/>
                  <a:gd name="connsiteY34" fmla="*/ 570 h 1307"/>
                  <a:gd name="connsiteX35" fmla="*/ 693 w 1496"/>
                  <a:gd name="connsiteY35" fmla="*/ 625 h 1307"/>
                  <a:gd name="connsiteX36" fmla="*/ 766 w 1496"/>
                  <a:gd name="connsiteY36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499 w 1496"/>
                  <a:gd name="connsiteY29" fmla="*/ 729 h 1307"/>
                  <a:gd name="connsiteX30" fmla="*/ 388 w 1496"/>
                  <a:gd name="connsiteY30" fmla="*/ 475 h 1307"/>
                  <a:gd name="connsiteX31" fmla="*/ 495 w 1496"/>
                  <a:gd name="connsiteY31" fmla="*/ 597 h 1307"/>
                  <a:gd name="connsiteX32" fmla="*/ 595 w 1496"/>
                  <a:gd name="connsiteY32" fmla="*/ 695 h 1307"/>
                  <a:gd name="connsiteX33" fmla="*/ 578 w 1496"/>
                  <a:gd name="connsiteY33" fmla="*/ 577 h 1307"/>
                  <a:gd name="connsiteX34" fmla="*/ 667 w 1496"/>
                  <a:gd name="connsiteY34" fmla="*/ 570 h 1307"/>
                  <a:gd name="connsiteX35" fmla="*/ 693 w 1496"/>
                  <a:gd name="connsiteY35" fmla="*/ 625 h 1307"/>
                  <a:gd name="connsiteX36" fmla="*/ 766 w 1496"/>
                  <a:gd name="connsiteY36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69 w 1496"/>
                  <a:gd name="connsiteY25" fmla="*/ 861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499 w 1496"/>
                  <a:gd name="connsiteY29" fmla="*/ 729 h 1307"/>
                  <a:gd name="connsiteX30" fmla="*/ 388 w 1496"/>
                  <a:gd name="connsiteY30" fmla="*/ 475 h 1307"/>
                  <a:gd name="connsiteX31" fmla="*/ 495 w 1496"/>
                  <a:gd name="connsiteY31" fmla="*/ 597 h 1307"/>
                  <a:gd name="connsiteX32" fmla="*/ 595 w 1496"/>
                  <a:gd name="connsiteY32" fmla="*/ 695 h 1307"/>
                  <a:gd name="connsiteX33" fmla="*/ 578 w 1496"/>
                  <a:gd name="connsiteY33" fmla="*/ 577 h 1307"/>
                  <a:gd name="connsiteX34" fmla="*/ 667 w 1496"/>
                  <a:gd name="connsiteY34" fmla="*/ 570 h 1307"/>
                  <a:gd name="connsiteX35" fmla="*/ 693 w 1496"/>
                  <a:gd name="connsiteY35" fmla="*/ 625 h 1307"/>
                  <a:gd name="connsiteX36" fmla="*/ 766 w 1496"/>
                  <a:gd name="connsiteY36" fmla="*/ 670 h 1307"/>
                  <a:gd name="connsiteX0" fmla="*/ 755 w 1485"/>
                  <a:gd name="connsiteY0" fmla="*/ 670 h 1307"/>
                  <a:gd name="connsiteX1" fmla="*/ 798 w 1485"/>
                  <a:gd name="connsiteY1" fmla="*/ 596 h 1307"/>
                  <a:gd name="connsiteX2" fmla="*/ 683 w 1485"/>
                  <a:gd name="connsiteY2" fmla="*/ 500 h 1307"/>
                  <a:gd name="connsiteX3" fmla="*/ 604 w 1485"/>
                  <a:gd name="connsiteY3" fmla="*/ 370 h 1307"/>
                  <a:gd name="connsiteX4" fmla="*/ 579 w 1485"/>
                  <a:gd name="connsiteY4" fmla="*/ 321 h 1307"/>
                  <a:gd name="connsiteX5" fmla="*/ 613 w 1485"/>
                  <a:gd name="connsiteY5" fmla="*/ 262 h 1307"/>
                  <a:gd name="connsiteX6" fmla="*/ 694 w 1485"/>
                  <a:gd name="connsiteY6" fmla="*/ 338 h 1307"/>
                  <a:gd name="connsiteX7" fmla="*/ 937 w 1485"/>
                  <a:gd name="connsiteY7" fmla="*/ 647 h 1307"/>
                  <a:gd name="connsiteX8" fmla="*/ 957 w 1485"/>
                  <a:gd name="connsiteY8" fmla="*/ 542 h 1307"/>
                  <a:gd name="connsiteX9" fmla="*/ 810 w 1485"/>
                  <a:gd name="connsiteY9" fmla="*/ 414 h 1307"/>
                  <a:gd name="connsiteX10" fmla="*/ 836 w 1485"/>
                  <a:gd name="connsiteY10" fmla="*/ 304 h 1307"/>
                  <a:gd name="connsiteX11" fmla="*/ 931 w 1485"/>
                  <a:gd name="connsiteY11" fmla="*/ 270 h 1307"/>
                  <a:gd name="connsiteX12" fmla="*/ 886 w 1485"/>
                  <a:gd name="connsiteY12" fmla="*/ 178 h 1307"/>
                  <a:gd name="connsiteX13" fmla="*/ 896 w 1485"/>
                  <a:gd name="connsiteY13" fmla="*/ 122 h 1307"/>
                  <a:gd name="connsiteX14" fmla="*/ 954 w 1485"/>
                  <a:gd name="connsiteY14" fmla="*/ 148 h 1307"/>
                  <a:gd name="connsiteX15" fmla="*/ 1081 w 1485"/>
                  <a:gd name="connsiteY15" fmla="*/ 365 h 1307"/>
                  <a:gd name="connsiteX16" fmla="*/ 1218 w 1485"/>
                  <a:gd name="connsiteY16" fmla="*/ 357 h 1307"/>
                  <a:gd name="connsiteX17" fmla="*/ 1217 w 1485"/>
                  <a:gd name="connsiteY17" fmla="*/ 206 h 1307"/>
                  <a:gd name="connsiteX18" fmla="*/ 1260 w 1485"/>
                  <a:gd name="connsiteY18" fmla="*/ 134 h 1307"/>
                  <a:gd name="connsiteX19" fmla="*/ 1224 w 1485"/>
                  <a:gd name="connsiteY19" fmla="*/ 132 h 1307"/>
                  <a:gd name="connsiteX20" fmla="*/ 1244 w 1485"/>
                  <a:gd name="connsiteY20" fmla="*/ 82 h 1307"/>
                  <a:gd name="connsiteX21" fmla="*/ 1364 w 1485"/>
                  <a:gd name="connsiteY21" fmla="*/ 183 h 1307"/>
                  <a:gd name="connsiteX22" fmla="*/ 1485 w 1485"/>
                  <a:gd name="connsiteY22" fmla="*/ 0 h 1307"/>
                  <a:gd name="connsiteX23" fmla="*/ 1191 w 1485"/>
                  <a:gd name="connsiteY23" fmla="*/ 1307 h 1307"/>
                  <a:gd name="connsiteX24" fmla="*/ 141 w 1485"/>
                  <a:gd name="connsiteY24" fmla="*/ 1103 h 1307"/>
                  <a:gd name="connsiteX25" fmla="*/ 448 w 1485"/>
                  <a:gd name="connsiteY25" fmla="*/ 984 h 1307"/>
                  <a:gd name="connsiteX26" fmla="*/ 458 w 1485"/>
                  <a:gd name="connsiteY26" fmla="*/ 861 h 1307"/>
                  <a:gd name="connsiteX27" fmla="*/ 330 w 1485"/>
                  <a:gd name="connsiteY27" fmla="*/ 811 h 1307"/>
                  <a:gd name="connsiteX28" fmla="*/ 465 w 1485"/>
                  <a:gd name="connsiteY28" fmla="*/ 720 h 1307"/>
                  <a:gd name="connsiteX29" fmla="*/ 486 w 1485"/>
                  <a:gd name="connsiteY29" fmla="*/ 721 h 1307"/>
                  <a:gd name="connsiteX30" fmla="*/ 488 w 1485"/>
                  <a:gd name="connsiteY30" fmla="*/ 729 h 1307"/>
                  <a:gd name="connsiteX31" fmla="*/ 377 w 1485"/>
                  <a:gd name="connsiteY31" fmla="*/ 475 h 1307"/>
                  <a:gd name="connsiteX32" fmla="*/ 484 w 1485"/>
                  <a:gd name="connsiteY32" fmla="*/ 597 h 1307"/>
                  <a:gd name="connsiteX33" fmla="*/ 584 w 1485"/>
                  <a:gd name="connsiteY33" fmla="*/ 695 h 1307"/>
                  <a:gd name="connsiteX34" fmla="*/ 567 w 1485"/>
                  <a:gd name="connsiteY34" fmla="*/ 577 h 1307"/>
                  <a:gd name="connsiteX35" fmla="*/ 656 w 1485"/>
                  <a:gd name="connsiteY35" fmla="*/ 570 h 1307"/>
                  <a:gd name="connsiteX36" fmla="*/ 682 w 1485"/>
                  <a:gd name="connsiteY36" fmla="*/ 625 h 1307"/>
                  <a:gd name="connsiteX37" fmla="*/ 755 w 1485"/>
                  <a:gd name="connsiteY37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93 w 1518"/>
                  <a:gd name="connsiteY18" fmla="*/ 134 h 1307"/>
                  <a:gd name="connsiteX19" fmla="*/ 1257 w 1518"/>
                  <a:gd name="connsiteY19" fmla="*/ 132 h 1307"/>
                  <a:gd name="connsiteX20" fmla="*/ 1277 w 1518"/>
                  <a:gd name="connsiteY20" fmla="*/ 82 h 1307"/>
                  <a:gd name="connsiteX21" fmla="*/ 1397 w 1518"/>
                  <a:gd name="connsiteY21" fmla="*/ 183 h 1307"/>
                  <a:gd name="connsiteX22" fmla="*/ 1518 w 1518"/>
                  <a:gd name="connsiteY22" fmla="*/ 0 h 1307"/>
                  <a:gd name="connsiteX23" fmla="*/ 1224 w 1518"/>
                  <a:gd name="connsiteY23" fmla="*/ 1307 h 1307"/>
                  <a:gd name="connsiteX24" fmla="*/ 174 w 1518"/>
                  <a:gd name="connsiteY24" fmla="*/ 1103 h 1307"/>
                  <a:gd name="connsiteX25" fmla="*/ 428 w 1518"/>
                  <a:gd name="connsiteY25" fmla="*/ 1114 h 1307"/>
                  <a:gd name="connsiteX26" fmla="*/ 481 w 1518"/>
                  <a:gd name="connsiteY26" fmla="*/ 984 h 1307"/>
                  <a:gd name="connsiteX27" fmla="*/ 491 w 1518"/>
                  <a:gd name="connsiteY27" fmla="*/ 861 h 1307"/>
                  <a:gd name="connsiteX28" fmla="*/ 363 w 1518"/>
                  <a:gd name="connsiteY28" fmla="*/ 811 h 1307"/>
                  <a:gd name="connsiteX29" fmla="*/ 498 w 1518"/>
                  <a:gd name="connsiteY29" fmla="*/ 720 h 1307"/>
                  <a:gd name="connsiteX30" fmla="*/ 519 w 1518"/>
                  <a:gd name="connsiteY30" fmla="*/ 721 h 1307"/>
                  <a:gd name="connsiteX31" fmla="*/ 521 w 1518"/>
                  <a:gd name="connsiteY31" fmla="*/ 729 h 1307"/>
                  <a:gd name="connsiteX32" fmla="*/ 410 w 1518"/>
                  <a:gd name="connsiteY32" fmla="*/ 475 h 1307"/>
                  <a:gd name="connsiteX33" fmla="*/ 517 w 1518"/>
                  <a:gd name="connsiteY33" fmla="*/ 597 h 1307"/>
                  <a:gd name="connsiteX34" fmla="*/ 617 w 1518"/>
                  <a:gd name="connsiteY34" fmla="*/ 695 h 1307"/>
                  <a:gd name="connsiteX35" fmla="*/ 600 w 1518"/>
                  <a:gd name="connsiteY35" fmla="*/ 577 h 1307"/>
                  <a:gd name="connsiteX36" fmla="*/ 689 w 1518"/>
                  <a:gd name="connsiteY36" fmla="*/ 570 h 1307"/>
                  <a:gd name="connsiteX37" fmla="*/ 715 w 1518"/>
                  <a:gd name="connsiteY37" fmla="*/ 625 h 1307"/>
                  <a:gd name="connsiteX38" fmla="*/ 788 w 1518"/>
                  <a:gd name="connsiteY38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93 w 1518"/>
                  <a:gd name="connsiteY18" fmla="*/ 134 h 1307"/>
                  <a:gd name="connsiteX19" fmla="*/ 1257 w 1518"/>
                  <a:gd name="connsiteY19" fmla="*/ 132 h 1307"/>
                  <a:gd name="connsiteX20" fmla="*/ 1277 w 1518"/>
                  <a:gd name="connsiteY20" fmla="*/ 82 h 1307"/>
                  <a:gd name="connsiteX21" fmla="*/ 1397 w 1518"/>
                  <a:gd name="connsiteY21" fmla="*/ 183 h 1307"/>
                  <a:gd name="connsiteX22" fmla="*/ 1518 w 1518"/>
                  <a:gd name="connsiteY22" fmla="*/ 0 h 1307"/>
                  <a:gd name="connsiteX23" fmla="*/ 1224 w 1518"/>
                  <a:gd name="connsiteY23" fmla="*/ 1307 h 1307"/>
                  <a:gd name="connsiteX24" fmla="*/ 174 w 1518"/>
                  <a:gd name="connsiteY24" fmla="*/ 1103 h 1307"/>
                  <a:gd name="connsiteX25" fmla="*/ 428 w 1518"/>
                  <a:gd name="connsiteY25" fmla="*/ 1114 h 1307"/>
                  <a:gd name="connsiteX26" fmla="*/ 481 w 1518"/>
                  <a:gd name="connsiteY26" fmla="*/ 984 h 1307"/>
                  <a:gd name="connsiteX27" fmla="*/ 491 w 1518"/>
                  <a:gd name="connsiteY27" fmla="*/ 861 h 1307"/>
                  <a:gd name="connsiteX28" fmla="*/ 363 w 1518"/>
                  <a:gd name="connsiteY28" fmla="*/ 811 h 1307"/>
                  <a:gd name="connsiteX29" fmla="*/ 498 w 1518"/>
                  <a:gd name="connsiteY29" fmla="*/ 720 h 1307"/>
                  <a:gd name="connsiteX30" fmla="*/ 519 w 1518"/>
                  <a:gd name="connsiteY30" fmla="*/ 721 h 1307"/>
                  <a:gd name="connsiteX31" fmla="*/ 521 w 1518"/>
                  <a:gd name="connsiteY31" fmla="*/ 729 h 1307"/>
                  <a:gd name="connsiteX32" fmla="*/ 410 w 1518"/>
                  <a:gd name="connsiteY32" fmla="*/ 475 h 1307"/>
                  <a:gd name="connsiteX33" fmla="*/ 517 w 1518"/>
                  <a:gd name="connsiteY33" fmla="*/ 597 h 1307"/>
                  <a:gd name="connsiteX34" fmla="*/ 617 w 1518"/>
                  <a:gd name="connsiteY34" fmla="*/ 695 h 1307"/>
                  <a:gd name="connsiteX35" fmla="*/ 600 w 1518"/>
                  <a:gd name="connsiteY35" fmla="*/ 577 h 1307"/>
                  <a:gd name="connsiteX36" fmla="*/ 689 w 1518"/>
                  <a:gd name="connsiteY36" fmla="*/ 570 h 1307"/>
                  <a:gd name="connsiteX37" fmla="*/ 715 w 1518"/>
                  <a:gd name="connsiteY37" fmla="*/ 625 h 1307"/>
                  <a:gd name="connsiteX38" fmla="*/ 788 w 1518"/>
                  <a:gd name="connsiteY38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93 w 1518"/>
                  <a:gd name="connsiteY18" fmla="*/ 134 h 1307"/>
                  <a:gd name="connsiteX19" fmla="*/ 1277 w 1518"/>
                  <a:gd name="connsiteY19" fmla="*/ 82 h 1307"/>
                  <a:gd name="connsiteX20" fmla="*/ 1397 w 1518"/>
                  <a:gd name="connsiteY20" fmla="*/ 183 h 1307"/>
                  <a:gd name="connsiteX21" fmla="*/ 1518 w 1518"/>
                  <a:gd name="connsiteY21" fmla="*/ 0 h 1307"/>
                  <a:gd name="connsiteX22" fmla="*/ 1224 w 1518"/>
                  <a:gd name="connsiteY22" fmla="*/ 1307 h 1307"/>
                  <a:gd name="connsiteX23" fmla="*/ 174 w 1518"/>
                  <a:gd name="connsiteY23" fmla="*/ 1103 h 1307"/>
                  <a:gd name="connsiteX24" fmla="*/ 428 w 1518"/>
                  <a:gd name="connsiteY24" fmla="*/ 1114 h 1307"/>
                  <a:gd name="connsiteX25" fmla="*/ 481 w 1518"/>
                  <a:gd name="connsiteY25" fmla="*/ 984 h 1307"/>
                  <a:gd name="connsiteX26" fmla="*/ 491 w 1518"/>
                  <a:gd name="connsiteY26" fmla="*/ 861 h 1307"/>
                  <a:gd name="connsiteX27" fmla="*/ 363 w 1518"/>
                  <a:gd name="connsiteY27" fmla="*/ 811 h 1307"/>
                  <a:gd name="connsiteX28" fmla="*/ 498 w 1518"/>
                  <a:gd name="connsiteY28" fmla="*/ 720 h 1307"/>
                  <a:gd name="connsiteX29" fmla="*/ 519 w 1518"/>
                  <a:gd name="connsiteY29" fmla="*/ 721 h 1307"/>
                  <a:gd name="connsiteX30" fmla="*/ 521 w 1518"/>
                  <a:gd name="connsiteY30" fmla="*/ 729 h 1307"/>
                  <a:gd name="connsiteX31" fmla="*/ 410 w 1518"/>
                  <a:gd name="connsiteY31" fmla="*/ 475 h 1307"/>
                  <a:gd name="connsiteX32" fmla="*/ 517 w 1518"/>
                  <a:gd name="connsiteY32" fmla="*/ 597 h 1307"/>
                  <a:gd name="connsiteX33" fmla="*/ 617 w 1518"/>
                  <a:gd name="connsiteY33" fmla="*/ 695 h 1307"/>
                  <a:gd name="connsiteX34" fmla="*/ 600 w 1518"/>
                  <a:gd name="connsiteY34" fmla="*/ 577 h 1307"/>
                  <a:gd name="connsiteX35" fmla="*/ 689 w 1518"/>
                  <a:gd name="connsiteY35" fmla="*/ 570 h 1307"/>
                  <a:gd name="connsiteX36" fmla="*/ 715 w 1518"/>
                  <a:gd name="connsiteY36" fmla="*/ 625 h 1307"/>
                  <a:gd name="connsiteX37" fmla="*/ 788 w 1518"/>
                  <a:gd name="connsiteY37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521 w 1518"/>
                  <a:gd name="connsiteY29" fmla="*/ 729 h 1307"/>
                  <a:gd name="connsiteX30" fmla="*/ 410 w 1518"/>
                  <a:gd name="connsiteY30" fmla="*/ 475 h 1307"/>
                  <a:gd name="connsiteX31" fmla="*/ 517 w 1518"/>
                  <a:gd name="connsiteY31" fmla="*/ 597 h 1307"/>
                  <a:gd name="connsiteX32" fmla="*/ 617 w 1518"/>
                  <a:gd name="connsiteY32" fmla="*/ 695 h 1307"/>
                  <a:gd name="connsiteX33" fmla="*/ 600 w 1518"/>
                  <a:gd name="connsiteY33" fmla="*/ 577 h 1307"/>
                  <a:gd name="connsiteX34" fmla="*/ 689 w 1518"/>
                  <a:gd name="connsiteY34" fmla="*/ 570 h 1307"/>
                  <a:gd name="connsiteX35" fmla="*/ 715 w 1518"/>
                  <a:gd name="connsiteY35" fmla="*/ 625 h 1307"/>
                  <a:gd name="connsiteX36" fmla="*/ 788 w 1518"/>
                  <a:gd name="connsiteY36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521 w 1518"/>
                  <a:gd name="connsiteY29" fmla="*/ 729 h 1307"/>
                  <a:gd name="connsiteX30" fmla="*/ 410 w 1518"/>
                  <a:gd name="connsiteY30" fmla="*/ 475 h 1307"/>
                  <a:gd name="connsiteX31" fmla="*/ 517 w 1518"/>
                  <a:gd name="connsiteY31" fmla="*/ 597 h 1307"/>
                  <a:gd name="connsiteX32" fmla="*/ 617 w 1518"/>
                  <a:gd name="connsiteY32" fmla="*/ 695 h 1307"/>
                  <a:gd name="connsiteX33" fmla="*/ 600 w 1518"/>
                  <a:gd name="connsiteY33" fmla="*/ 577 h 1307"/>
                  <a:gd name="connsiteX34" fmla="*/ 689 w 1518"/>
                  <a:gd name="connsiteY34" fmla="*/ 570 h 1307"/>
                  <a:gd name="connsiteX35" fmla="*/ 715 w 1518"/>
                  <a:gd name="connsiteY35" fmla="*/ 625 h 1307"/>
                  <a:gd name="connsiteX36" fmla="*/ 788 w 1518"/>
                  <a:gd name="connsiteY36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521 w 1518"/>
                  <a:gd name="connsiteY29" fmla="*/ 729 h 1307"/>
                  <a:gd name="connsiteX30" fmla="*/ 410 w 1518"/>
                  <a:gd name="connsiteY30" fmla="*/ 475 h 1307"/>
                  <a:gd name="connsiteX31" fmla="*/ 517 w 1518"/>
                  <a:gd name="connsiteY31" fmla="*/ 597 h 1307"/>
                  <a:gd name="connsiteX32" fmla="*/ 617 w 1518"/>
                  <a:gd name="connsiteY32" fmla="*/ 695 h 1307"/>
                  <a:gd name="connsiteX33" fmla="*/ 600 w 1518"/>
                  <a:gd name="connsiteY33" fmla="*/ 577 h 1307"/>
                  <a:gd name="connsiteX34" fmla="*/ 689 w 1518"/>
                  <a:gd name="connsiteY34" fmla="*/ 570 h 1307"/>
                  <a:gd name="connsiteX35" fmla="*/ 715 w 1518"/>
                  <a:gd name="connsiteY35" fmla="*/ 625 h 1307"/>
                  <a:gd name="connsiteX36" fmla="*/ 788 w 1518"/>
                  <a:gd name="connsiteY36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410 w 1518"/>
                  <a:gd name="connsiteY29" fmla="*/ 475 h 1307"/>
                  <a:gd name="connsiteX30" fmla="*/ 517 w 1518"/>
                  <a:gd name="connsiteY30" fmla="*/ 597 h 1307"/>
                  <a:gd name="connsiteX31" fmla="*/ 617 w 1518"/>
                  <a:gd name="connsiteY31" fmla="*/ 695 h 1307"/>
                  <a:gd name="connsiteX32" fmla="*/ 600 w 1518"/>
                  <a:gd name="connsiteY32" fmla="*/ 577 h 1307"/>
                  <a:gd name="connsiteX33" fmla="*/ 689 w 1518"/>
                  <a:gd name="connsiteY33" fmla="*/ 570 h 1307"/>
                  <a:gd name="connsiteX34" fmla="*/ 715 w 1518"/>
                  <a:gd name="connsiteY34" fmla="*/ 625 h 1307"/>
                  <a:gd name="connsiteX35" fmla="*/ 788 w 1518"/>
                  <a:gd name="connsiteY35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47 w 1518"/>
                  <a:gd name="connsiteY24" fmla="*/ 100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18" h="1307">
                    <a:moveTo>
                      <a:pt x="788" y="670"/>
                    </a:moveTo>
                    <a:cubicBezTo>
                      <a:pt x="834" y="646"/>
                      <a:pt x="856" y="646"/>
                      <a:pt x="831" y="596"/>
                    </a:cubicBezTo>
                    <a:cubicBezTo>
                      <a:pt x="824" y="565"/>
                      <a:pt x="748" y="538"/>
                      <a:pt x="716" y="500"/>
                    </a:cubicBezTo>
                    <a:cubicBezTo>
                      <a:pt x="684" y="462"/>
                      <a:pt x="659" y="397"/>
                      <a:pt x="637" y="370"/>
                    </a:cubicBezTo>
                    <a:cubicBezTo>
                      <a:pt x="605" y="327"/>
                      <a:pt x="610" y="339"/>
                      <a:pt x="612" y="321"/>
                    </a:cubicBezTo>
                    <a:cubicBezTo>
                      <a:pt x="614" y="303"/>
                      <a:pt x="631" y="266"/>
                      <a:pt x="646" y="262"/>
                    </a:cubicBezTo>
                    <a:cubicBezTo>
                      <a:pt x="658" y="263"/>
                      <a:pt x="673" y="274"/>
                      <a:pt x="727" y="338"/>
                    </a:cubicBezTo>
                    <a:cubicBezTo>
                      <a:pt x="781" y="402"/>
                      <a:pt x="926" y="613"/>
                      <a:pt x="970" y="647"/>
                    </a:cubicBezTo>
                    <a:cubicBezTo>
                      <a:pt x="1014" y="681"/>
                      <a:pt x="1011" y="581"/>
                      <a:pt x="990" y="542"/>
                    </a:cubicBezTo>
                    <a:cubicBezTo>
                      <a:pt x="969" y="503"/>
                      <a:pt x="863" y="454"/>
                      <a:pt x="843" y="414"/>
                    </a:cubicBezTo>
                    <a:cubicBezTo>
                      <a:pt x="823" y="374"/>
                      <a:pt x="849" y="328"/>
                      <a:pt x="869" y="304"/>
                    </a:cubicBezTo>
                    <a:cubicBezTo>
                      <a:pt x="889" y="280"/>
                      <a:pt x="956" y="291"/>
                      <a:pt x="964" y="270"/>
                    </a:cubicBezTo>
                    <a:cubicBezTo>
                      <a:pt x="972" y="249"/>
                      <a:pt x="925" y="203"/>
                      <a:pt x="919" y="178"/>
                    </a:cubicBezTo>
                    <a:cubicBezTo>
                      <a:pt x="913" y="153"/>
                      <a:pt x="918" y="127"/>
                      <a:pt x="929" y="122"/>
                    </a:cubicBezTo>
                    <a:cubicBezTo>
                      <a:pt x="940" y="117"/>
                      <a:pt x="959" y="123"/>
                      <a:pt x="987" y="148"/>
                    </a:cubicBezTo>
                    <a:cubicBezTo>
                      <a:pt x="1028" y="158"/>
                      <a:pt x="1070" y="330"/>
                      <a:pt x="1114" y="365"/>
                    </a:cubicBezTo>
                    <a:cubicBezTo>
                      <a:pt x="1158" y="400"/>
                      <a:pt x="1228" y="384"/>
                      <a:pt x="1251" y="357"/>
                    </a:cubicBezTo>
                    <a:cubicBezTo>
                      <a:pt x="1274" y="331"/>
                      <a:pt x="1252" y="247"/>
                      <a:pt x="1250" y="206"/>
                    </a:cubicBezTo>
                    <a:cubicBezTo>
                      <a:pt x="1254" y="160"/>
                      <a:pt x="1226" y="140"/>
                      <a:pt x="1277" y="82"/>
                    </a:cubicBezTo>
                    <a:cubicBezTo>
                      <a:pt x="1338" y="84"/>
                      <a:pt x="1382" y="173"/>
                      <a:pt x="1397" y="183"/>
                    </a:cubicBezTo>
                    <a:cubicBezTo>
                      <a:pt x="1437" y="122"/>
                      <a:pt x="1478" y="61"/>
                      <a:pt x="1518" y="0"/>
                    </a:cubicBezTo>
                    <a:cubicBezTo>
                      <a:pt x="1501" y="231"/>
                      <a:pt x="1448" y="1123"/>
                      <a:pt x="1224" y="1307"/>
                    </a:cubicBezTo>
                    <a:lnTo>
                      <a:pt x="174" y="1103"/>
                    </a:lnTo>
                    <a:cubicBezTo>
                      <a:pt x="0" y="1067"/>
                      <a:pt x="383" y="1131"/>
                      <a:pt x="428" y="1114"/>
                    </a:cubicBezTo>
                    <a:cubicBezTo>
                      <a:pt x="474" y="1098"/>
                      <a:pt x="437" y="1046"/>
                      <a:pt x="447" y="1004"/>
                    </a:cubicBezTo>
                    <a:cubicBezTo>
                      <a:pt x="458" y="962"/>
                      <a:pt x="493" y="882"/>
                      <a:pt x="491" y="861"/>
                    </a:cubicBezTo>
                    <a:cubicBezTo>
                      <a:pt x="522" y="812"/>
                      <a:pt x="330" y="866"/>
                      <a:pt x="363" y="811"/>
                    </a:cubicBezTo>
                    <a:cubicBezTo>
                      <a:pt x="349" y="698"/>
                      <a:pt x="487" y="728"/>
                      <a:pt x="498" y="720"/>
                    </a:cubicBezTo>
                    <a:cubicBezTo>
                      <a:pt x="506" y="664"/>
                      <a:pt x="386" y="644"/>
                      <a:pt x="410" y="475"/>
                    </a:cubicBezTo>
                    <a:cubicBezTo>
                      <a:pt x="548" y="480"/>
                      <a:pt x="484" y="563"/>
                      <a:pt x="517" y="597"/>
                    </a:cubicBezTo>
                    <a:cubicBezTo>
                      <a:pt x="524" y="739"/>
                      <a:pt x="609" y="698"/>
                      <a:pt x="617" y="695"/>
                    </a:cubicBezTo>
                    <a:cubicBezTo>
                      <a:pt x="633" y="667"/>
                      <a:pt x="584" y="605"/>
                      <a:pt x="600" y="577"/>
                    </a:cubicBezTo>
                    <a:cubicBezTo>
                      <a:pt x="629" y="558"/>
                      <a:pt x="658" y="555"/>
                      <a:pt x="689" y="570"/>
                    </a:cubicBezTo>
                    <a:cubicBezTo>
                      <a:pt x="714" y="577"/>
                      <a:pt x="699" y="608"/>
                      <a:pt x="715" y="625"/>
                    </a:cubicBezTo>
                    <a:cubicBezTo>
                      <a:pt x="731" y="642"/>
                      <a:pt x="775" y="674"/>
                      <a:pt x="788" y="67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7972422" y="2667000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Rectangle 207"/>
              <p:cNvSpPr/>
              <p:nvPr/>
            </p:nvSpPr>
            <p:spPr>
              <a:xfrm rot="16200000">
                <a:off x="6867522" y="3848100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3" name="Straight Arrow Connector 412"/>
            <p:cNvCxnSpPr/>
            <p:nvPr/>
          </p:nvCxnSpPr>
          <p:spPr>
            <a:xfrm rot="5400000" flipH="1" flipV="1">
              <a:off x="2999027" y="4174966"/>
              <a:ext cx="2514600" cy="158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Arrow Connector 413"/>
            <p:cNvCxnSpPr/>
            <p:nvPr/>
          </p:nvCxnSpPr>
          <p:spPr>
            <a:xfrm>
              <a:off x="4256327" y="5432266"/>
              <a:ext cx="2666206" cy="158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TextBox 414"/>
            <p:cNvSpPr txBox="1"/>
            <p:nvPr/>
          </p:nvSpPr>
          <p:spPr>
            <a:xfrm rot="16200000">
              <a:off x="3612706" y="4061460"/>
              <a:ext cx="855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Weight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6" name="TextBox 415"/>
            <p:cNvSpPr txBox="1"/>
            <p:nvPr/>
          </p:nvSpPr>
          <p:spPr>
            <a:xfrm>
              <a:off x="5093733" y="5402818"/>
              <a:ext cx="802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Height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in 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404" name="Oval 101"/>
          <p:cNvSpPr>
            <a:spLocks noChangeArrowheads="1"/>
          </p:cNvSpPr>
          <p:nvPr/>
        </p:nvSpPr>
        <p:spPr bwMode="auto">
          <a:xfrm>
            <a:off x="2175273" y="4118610"/>
            <a:ext cx="137160" cy="13716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5" name="Oval 101"/>
          <p:cNvSpPr>
            <a:spLocks noChangeArrowheads="1"/>
          </p:cNvSpPr>
          <p:nvPr/>
        </p:nvSpPr>
        <p:spPr bwMode="auto">
          <a:xfrm>
            <a:off x="5394723" y="4133850"/>
            <a:ext cx="137160" cy="13716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6" name="Oval 101"/>
          <p:cNvSpPr>
            <a:spLocks noChangeArrowheads="1"/>
          </p:cNvSpPr>
          <p:nvPr/>
        </p:nvSpPr>
        <p:spPr bwMode="auto">
          <a:xfrm>
            <a:off x="7467600" y="4907220"/>
            <a:ext cx="114300" cy="1143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7" name="TextBox 406"/>
          <p:cNvSpPr txBox="1"/>
          <p:nvPr/>
        </p:nvSpPr>
        <p:spPr>
          <a:xfrm>
            <a:off x="7642860" y="4781490"/>
            <a:ext cx="11201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Test data</a:t>
            </a:r>
            <a:endParaRPr lang="en-US" sz="2000" dirty="0"/>
          </a:p>
        </p:txBody>
      </p:sp>
      <p:sp>
        <p:nvSpPr>
          <p:cNvPr id="420" name="Rectangle 419"/>
          <p:cNvSpPr/>
          <p:nvPr/>
        </p:nvSpPr>
        <p:spPr>
          <a:xfrm>
            <a:off x="5943600" y="6061055"/>
            <a:ext cx="2292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2400" b="1" dirty="0" smtClean="0">
                <a:solidFill>
                  <a:srgbClr val="01B739"/>
                </a:solidFill>
              </a:rPr>
              <a:t>More later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" grpId="0" animBg="1"/>
      <p:bldP spid="405" grpId="0" animBg="1"/>
      <p:bldP spid="406" grpId="0" animBg="1"/>
      <p:bldP spid="407" grpId="0"/>
      <p:bldP spid="42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Revisited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815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 </a:t>
            </a:r>
            <a:r>
              <a:rPr lang="en-US" sz="2400" dirty="0" smtClean="0">
                <a:solidFill>
                  <a:srgbClr val="C00000"/>
                </a:solidFill>
              </a:rPr>
              <a:t>(of a learning algorithm)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15" name="Picture 1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057400" y="5334000"/>
            <a:ext cx="5480501" cy="439630"/>
          </a:xfrm>
          <a:prstGeom prst="rect">
            <a:avLst/>
          </a:prstGeom>
          <a:noFill/>
          <a:ln/>
          <a:effectLst/>
        </p:spPr>
      </p:pic>
      <p:sp>
        <p:nvSpPr>
          <p:cNvPr id="9" name="TextBox 8"/>
          <p:cNvSpPr txBox="1"/>
          <p:nvPr/>
        </p:nvSpPr>
        <p:spPr>
          <a:xfrm>
            <a:off x="762000" y="2209800"/>
            <a:ext cx="784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How well does the algorithm do on average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/>
              <a:t>for a test cell image </a:t>
            </a:r>
            <a:r>
              <a:rPr lang="en-US" sz="2400" dirty="0" smtClean="0">
                <a:latin typeface="cmmi10" pitchFamily="34" charset="0"/>
              </a:rPr>
              <a:t>X</a:t>
            </a:r>
            <a:r>
              <a:rPr lang="en-US" sz="2400" dirty="0" smtClean="0"/>
              <a:t> drawn at random, and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/>
              <a:t>for a set of training images and labels                            </a:t>
            </a:r>
          </a:p>
          <a:p>
            <a:pPr marL="457200" indent="-457200"/>
            <a:r>
              <a:rPr lang="en-US" sz="2400" dirty="0" smtClean="0"/>
              <a:t>       drawn at random</a:t>
            </a:r>
            <a:endParaRPr lang="en-US" sz="2400" dirty="0"/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5997182" y="3359907"/>
            <a:ext cx="2350528" cy="297693"/>
          </a:xfrm>
          <a:prstGeom prst="rect">
            <a:avLst/>
          </a:prstGeom>
          <a:noFill/>
          <a:ln/>
          <a:effectLst/>
        </p:spPr>
      </p:pic>
      <p:sp>
        <p:nvSpPr>
          <p:cNvPr id="18" name="TextBox 17"/>
          <p:cNvSpPr txBox="1"/>
          <p:nvPr/>
        </p:nvSpPr>
        <p:spPr>
          <a:xfrm>
            <a:off x="152400" y="451337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C00000"/>
                </a:solidFill>
              </a:rPr>
              <a:t>Expected Risk</a:t>
            </a:r>
            <a:r>
              <a:rPr lang="en-US" sz="2400" dirty="0" smtClean="0">
                <a:solidFill>
                  <a:srgbClr val="C00000"/>
                </a:solidFill>
              </a:rPr>
              <a:t> (aka Generalization Error)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67</a:t>
            </a:fld>
            <a:endParaRPr lang="en-US"/>
          </a:p>
        </p:txBody>
      </p:sp>
      <p:pic>
        <p:nvPicPr>
          <p:cNvPr id="18" name="Picture 1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2209800" y="2184083"/>
            <a:ext cx="4465326" cy="482917"/>
          </a:xfrm>
          <a:prstGeom prst="rect">
            <a:avLst/>
          </a:prstGeom>
          <a:noFill/>
          <a:ln/>
          <a:effectLst/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533400" y="1447800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u="sng" dirty="0" smtClean="0"/>
              <a:t>Ideal goal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13" name="Picture 1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2222392" y="1579179"/>
            <a:ext cx="4999961" cy="272130"/>
          </a:xfrm>
          <a:prstGeom prst="rect">
            <a:avLst/>
          </a:prstGeom>
          <a:noFill/>
          <a:ln/>
          <a:effectLst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7086600" y="2133600"/>
            <a:ext cx="2133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000" dirty="0" err="1" smtClean="0">
                <a:solidFill>
                  <a:srgbClr val="C00000"/>
                </a:solidFill>
                <a:latin typeface="Comic Sans MS" pitchFamily="66" charset="0"/>
              </a:rPr>
              <a:t>Bayes</a:t>
            </a:r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 optimal rule</a:t>
            </a:r>
            <a:endParaRPr lang="en-US" sz="2000" i="1" u="sng" baseline="-25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381000" y="3505200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u="sng" dirty="0" smtClean="0"/>
              <a:t>Practical goal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15" name="Picture 1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2286000" y="3662065"/>
            <a:ext cx="5343721" cy="656074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2286000" y="4607298"/>
            <a:ext cx="4714538" cy="731167"/>
          </a:xfrm>
          <a:prstGeom prst="rect">
            <a:avLst/>
          </a:prstGeom>
          <a:noFill/>
          <a:ln/>
          <a:effectLst/>
        </p:spPr>
      </p:pic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7162800" y="4626114"/>
            <a:ext cx="2057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Empirical Risk </a:t>
            </a:r>
            <a:r>
              <a:rPr lang="en-US" sz="2000" dirty="0" err="1" smtClean="0">
                <a:solidFill>
                  <a:srgbClr val="C00000"/>
                </a:solidFill>
                <a:latin typeface="Comic Sans MS" pitchFamily="66" charset="0"/>
              </a:rPr>
              <a:t>minimizer</a:t>
            </a:r>
            <a:endParaRPr lang="en-US" sz="2000" i="1" u="sng" baseline="-25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9200" y="4706005"/>
            <a:ext cx="979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Often:</a:t>
            </a:r>
            <a:endParaRPr lang="en-US" sz="2400" dirty="0"/>
          </a:p>
        </p:txBody>
      </p:sp>
      <p:sp>
        <p:nvSpPr>
          <p:cNvPr id="24" name="Oval 23"/>
          <p:cNvSpPr/>
          <p:nvPr/>
        </p:nvSpPr>
        <p:spPr>
          <a:xfrm>
            <a:off x="4111658" y="4446925"/>
            <a:ext cx="838200" cy="10668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761138" y="4991755"/>
            <a:ext cx="304800" cy="3810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rcRect l="38791"/>
          <a:stretch>
            <a:fillRect/>
          </a:stretch>
        </p:blipFill>
        <p:spPr bwMode="auto">
          <a:xfrm>
            <a:off x="1371600" y="5985163"/>
            <a:ext cx="2362200" cy="598517"/>
          </a:xfrm>
          <a:prstGeom prst="rect">
            <a:avLst/>
          </a:prstGeom>
          <a:noFill/>
          <a:ln/>
          <a:effectLst/>
        </p:spPr>
      </p:pic>
      <p:pic>
        <p:nvPicPr>
          <p:cNvPr id="31" name="Picture 30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 cstate="print"/>
          <a:srcRect l="40956"/>
          <a:stretch>
            <a:fillRect/>
          </a:stretch>
        </p:blipFill>
        <p:spPr bwMode="auto">
          <a:xfrm>
            <a:off x="5669274" y="6137910"/>
            <a:ext cx="2026926" cy="371260"/>
          </a:xfrm>
          <a:prstGeom prst="rect">
            <a:avLst/>
          </a:prstGeom>
          <a:noFill/>
          <a:ln/>
          <a:effectLst/>
        </p:spPr>
      </p:pic>
      <p:cxnSp>
        <p:nvCxnSpPr>
          <p:cNvPr id="32" name="Straight Arrow Connector 31"/>
          <p:cNvCxnSpPr/>
          <p:nvPr/>
        </p:nvCxnSpPr>
        <p:spPr>
          <a:xfrm>
            <a:off x="3962400" y="6301740"/>
            <a:ext cx="1447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25366" y="5967829"/>
            <a:ext cx="1362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Law of Large</a:t>
            </a:r>
          </a:p>
          <a:p>
            <a:pPr algn="ctr"/>
            <a:r>
              <a:rPr lang="en-US" dirty="0" smtClean="0"/>
              <a:t>Numbers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1143000" y="5897880"/>
            <a:ext cx="6705600" cy="7315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Consistency and Rate of Convergence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How does the performance of the algorithm compare with ideal performance?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b="1" dirty="0" smtClean="0">
                <a:solidFill>
                  <a:srgbClr val="C00000"/>
                </a:solidFill>
              </a:rPr>
              <a:t>Consistent</a:t>
            </a:r>
            <a:r>
              <a:rPr lang="en-US" sz="2800" dirty="0" smtClean="0"/>
              <a:t> algorithm if Excess Risk → 0  as n → ∞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Rate of Convergence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2814935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Excess Risk</a:t>
            </a:r>
            <a:endParaRPr lang="en-US" sz="2400" dirty="0"/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641077" y="2819400"/>
            <a:ext cx="2683523" cy="439543"/>
          </a:xfrm>
          <a:prstGeom prst="rect">
            <a:avLst/>
          </a:prstGeom>
          <a:noFill/>
          <a:ln/>
          <a:effectLst/>
        </p:spPr>
      </p:pic>
      <p:cxnSp>
        <p:nvCxnSpPr>
          <p:cNvPr id="16" name="Straight Connector 15"/>
          <p:cNvCxnSpPr/>
          <p:nvPr/>
        </p:nvCxnSpPr>
        <p:spPr>
          <a:xfrm rot="5400000">
            <a:off x="2705100" y="5600700"/>
            <a:ext cx="1600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>
            <a:off x="3516630" y="6412230"/>
            <a:ext cx="2057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3569970" y="4911091"/>
            <a:ext cx="1863090" cy="1428750"/>
          </a:xfrm>
          <a:custGeom>
            <a:avLst/>
            <a:gdLst>
              <a:gd name="connsiteX0" fmla="*/ 0 w 1863090"/>
              <a:gd name="connsiteY0" fmla="*/ 0 h 1428750"/>
              <a:gd name="connsiteX1" fmla="*/ 422910 w 1863090"/>
              <a:gd name="connsiteY1" fmla="*/ 1120140 h 1428750"/>
              <a:gd name="connsiteX2" fmla="*/ 1863090 w 1863090"/>
              <a:gd name="connsiteY2" fmla="*/ 142875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3090" h="1428750">
                <a:moveTo>
                  <a:pt x="0" y="0"/>
                </a:moveTo>
                <a:cubicBezTo>
                  <a:pt x="56197" y="441007"/>
                  <a:pt x="112395" y="882015"/>
                  <a:pt x="422910" y="1120140"/>
                </a:cubicBezTo>
                <a:cubicBezTo>
                  <a:pt x="733425" y="1358265"/>
                  <a:pt x="1298257" y="1393507"/>
                  <a:pt x="1863090" y="1428750"/>
                </a:cubicBezTo>
              </a:path>
            </a:pathLst>
          </a:cu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1907233" y="5407968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Excess Risk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3200400" y="6396335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n </a:t>
            </a:r>
            <a:r>
              <a:rPr lang="en-US" sz="2000" dirty="0" smtClean="0"/>
              <a:t>→</a:t>
            </a:r>
            <a:r>
              <a:rPr lang="en-US" sz="2400" dirty="0" smtClean="0"/>
              <a:t> ∞ 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819400" y="5481935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n</a:t>
            </a:r>
            <a:r>
              <a:rPr lang="en-US" sz="2400" baseline="30000" dirty="0" smtClean="0">
                <a:solidFill>
                  <a:srgbClr val="0000FF"/>
                </a:solidFill>
              </a:rPr>
              <a:t>-r</a:t>
            </a:r>
            <a:endParaRPr lang="en-US" sz="2400" baseline="30000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5334000"/>
            <a:ext cx="1793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1B739"/>
                </a:solidFill>
              </a:rPr>
              <a:t>More later …</a:t>
            </a:r>
            <a:endParaRPr lang="en-US" sz="2400" dirty="0">
              <a:solidFill>
                <a:srgbClr val="01B73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1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sense Generalization Error?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400" dirty="0" smtClean="0"/>
              <a:t>Can’t computer generalization error. How can we get a sense of how well algorithm is performing in practice?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One approach - </a:t>
            </a:r>
          </a:p>
          <a:p>
            <a:pPr lvl="1"/>
            <a:r>
              <a:rPr lang="en-US" sz="2400" dirty="0" smtClean="0"/>
              <a:t>Split available data into two sets</a:t>
            </a:r>
          </a:p>
          <a:p>
            <a:pPr lvl="1"/>
            <a:r>
              <a:rPr lang="en-US" sz="2400" dirty="0" smtClean="0"/>
              <a:t>Training Data – used for training the algorithm, E.g.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Test Data (a.k.a. Validation Data, Hold-out Data)	</a:t>
            </a:r>
            <a:r>
              <a:rPr lang="en-US" sz="2000" dirty="0" smtClean="0"/>
              <a:t>	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69</a:t>
            </a:fld>
            <a:endParaRPr lang="en-US"/>
          </a:p>
        </p:txBody>
      </p:sp>
      <p:pic>
        <p:nvPicPr>
          <p:cNvPr id="5" name="Picture 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5410200" y="2971800"/>
            <a:ext cx="1589239" cy="297983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071977" y="2955756"/>
            <a:ext cx="1640407" cy="310096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2914860" y="5715000"/>
            <a:ext cx="3017310" cy="731168"/>
          </a:xfrm>
          <a:prstGeom prst="rect">
            <a:avLst/>
          </a:prstGeom>
          <a:noFill/>
          <a:ln/>
          <a:effectLst/>
        </p:spPr>
      </p:pic>
      <p:grpSp>
        <p:nvGrpSpPr>
          <p:cNvPr id="11" name="Group 30"/>
          <p:cNvGrpSpPr/>
          <p:nvPr/>
        </p:nvGrpSpPr>
        <p:grpSpPr bwMode="auto">
          <a:xfrm>
            <a:off x="2895599" y="3962400"/>
            <a:ext cx="3962401" cy="762000"/>
            <a:chOff x="2585977" y="4724400"/>
            <a:chExt cx="3962401" cy="762000"/>
          </a:xfrm>
        </p:grpSpPr>
        <p:pic>
          <p:nvPicPr>
            <p:cNvPr id="12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10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3149746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AutoShape 82"/>
            <p:cNvSpPr>
              <a:spLocks noChangeArrowheads="1"/>
            </p:cNvSpPr>
            <p:nvPr/>
          </p:nvSpPr>
          <p:spPr bwMode="auto">
            <a:xfrm>
              <a:off x="3171647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83"/>
            <p:cNvSpPr>
              <a:spLocks noChangeArrowheads="1"/>
            </p:cNvSpPr>
            <p:nvPr/>
          </p:nvSpPr>
          <p:spPr bwMode="auto">
            <a:xfrm>
              <a:off x="2585977" y="4953000"/>
              <a:ext cx="470685" cy="348428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84"/>
            <p:cNvSpPr>
              <a:spLocks noChangeArrowheads="1"/>
            </p:cNvSpPr>
            <p:nvPr/>
          </p:nvSpPr>
          <p:spPr bwMode="auto">
            <a:xfrm>
              <a:off x="6055791" y="4962712"/>
              <a:ext cx="492587" cy="348428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85"/>
            <p:cNvSpPr txBox="1">
              <a:spLocks noChangeArrowheads="1"/>
            </p:cNvSpPr>
            <p:nvPr/>
          </p:nvSpPr>
          <p:spPr bwMode="auto">
            <a:xfrm>
              <a:off x="3106322" y="4859107"/>
              <a:ext cx="2901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</p:grpSp>
      <p:pic>
        <p:nvPicPr>
          <p:cNvPr id="19" name="Picture 18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219200" y="4191000"/>
            <a:ext cx="1589239" cy="297983"/>
          </a:xfrm>
          <a:prstGeom prst="rect">
            <a:avLst/>
          </a:prstGeom>
          <a:noFill/>
          <a:ln/>
          <a:effectLst/>
        </p:spPr>
      </p:pic>
      <p:pic>
        <p:nvPicPr>
          <p:cNvPr id="21" name="Picture 20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7010400" y="4191000"/>
            <a:ext cx="257380" cy="310096"/>
          </a:xfrm>
          <a:prstGeom prst="rect">
            <a:avLst/>
          </a:prstGeom>
          <a:noFill/>
          <a:ln/>
          <a:effectLst/>
        </p:spPr>
      </p:pic>
      <p:sp>
        <p:nvSpPr>
          <p:cNvPr id="22" name="TextBox 21"/>
          <p:cNvSpPr txBox="1"/>
          <p:nvPr/>
        </p:nvSpPr>
        <p:spPr>
          <a:xfrm>
            <a:off x="1295400" y="5814060"/>
            <a:ext cx="1692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Test Error = 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3600" y="5825490"/>
            <a:ext cx="24978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= Estimate of 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   Generalization Error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Stock Market Prediction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7" name="Group 42"/>
          <p:cNvGrpSpPr/>
          <p:nvPr/>
        </p:nvGrpSpPr>
        <p:grpSpPr>
          <a:xfrm>
            <a:off x="1295400" y="2658374"/>
            <a:ext cx="6400800" cy="3513826"/>
            <a:chOff x="2564922" y="4436852"/>
            <a:chExt cx="4902678" cy="2294626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412420" y="3970342"/>
            <a:ext cx="1229710" cy="1776188"/>
            <a:chOff x="7247626" y="5308122"/>
            <a:chExt cx="1229710" cy="1776188"/>
          </a:xfrm>
        </p:grpSpPr>
        <p:sp>
          <p:nvSpPr>
            <p:cNvPr id="13" name="TextBox 12"/>
            <p:cNvSpPr txBox="1"/>
            <p:nvPr/>
          </p:nvSpPr>
          <p:spPr>
            <a:xfrm>
              <a:off x="7585496" y="5638800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Y = ?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47626" y="5308122"/>
              <a:ext cx="372373" cy="559278"/>
            </a:xfrm>
            <a:custGeom>
              <a:avLst/>
              <a:gdLst>
                <a:gd name="connsiteX0" fmla="*/ 0 w 264249"/>
                <a:gd name="connsiteY0" fmla="*/ 0 h 396815"/>
                <a:gd name="connsiteX1" fmla="*/ 43132 w 264249"/>
                <a:gd name="connsiteY1" fmla="*/ 129396 h 396815"/>
                <a:gd name="connsiteX2" fmla="*/ 51759 w 264249"/>
                <a:gd name="connsiteY2" fmla="*/ 155275 h 396815"/>
                <a:gd name="connsiteX3" fmla="*/ 60385 w 264249"/>
                <a:gd name="connsiteY3" fmla="*/ 181154 h 396815"/>
                <a:gd name="connsiteX4" fmla="*/ 77638 w 264249"/>
                <a:gd name="connsiteY4" fmla="*/ 207034 h 396815"/>
                <a:gd name="connsiteX5" fmla="*/ 112144 w 264249"/>
                <a:gd name="connsiteY5" fmla="*/ 250166 h 396815"/>
                <a:gd name="connsiteX6" fmla="*/ 129397 w 264249"/>
                <a:gd name="connsiteY6" fmla="*/ 276045 h 396815"/>
                <a:gd name="connsiteX7" fmla="*/ 155276 w 264249"/>
                <a:gd name="connsiteY7" fmla="*/ 293298 h 396815"/>
                <a:gd name="connsiteX8" fmla="*/ 163902 w 264249"/>
                <a:gd name="connsiteY8" fmla="*/ 319177 h 396815"/>
                <a:gd name="connsiteX9" fmla="*/ 215661 w 264249"/>
                <a:gd name="connsiteY9" fmla="*/ 345056 h 396815"/>
                <a:gd name="connsiteX10" fmla="*/ 232914 w 264249"/>
                <a:gd name="connsiteY10" fmla="*/ 370936 h 396815"/>
                <a:gd name="connsiteX11" fmla="*/ 258793 w 264249"/>
                <a:gd name="connsiteY11" fmla="*/ 396815 h 39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4249" h="396815">
                  <a:moveTo>
                    <a:pt x="0" y="0"/>
                  </a:moveTo>
                  <a:lnTo>
                    <a:pt x="43132" y="129396"/>
                  </a:lnTo>
                  <a:lnTo>
                    <a:pt x="51759" y="155275"/>
                  </a:lnTo>
                  <a:cubicBezTo>
                    <a:pt x="54634" y="163901"/>
                    <a:pt x="55341" y="173588"/>
                    <a:pt x="60385" y="181154"/>
                  </a:cubicBezTo>
                  <a:cubicBezTo>
                    <a:pt x="66136" y="189781"/>
                    <a:pt x="73001" y="197761"/>
                    <a:pt x="77638" y="207034"/>
                  </a:cubicBezTo>
                  <a:cubicBezTo>
                    <a:pt x="98472" y="248701"/>
                    <a:pt x="68520" y="221083"/>
                    <a:pt x="112144" y="250166"/>
                  </a:cubicBezTo>
                  <a:cubicBezTo>
                    <a:pt x="117895" y="258792"/>
                    <a:pt x="122066" y="268714"/>
                    <a:pt x="129397" y="276045"/>
                  </a:cubicBezTo>
                  <a:cubicBezTo>
                    <a:pt x="136728" y="283376"/>
                    <a:pt x="148799" y="285202"/>
                    <a:pt x="155276" y="293298"/>
                  </a:cubicBezTo>
                  <a:cubicBezTo>
                    <a:pt x="160956" y="300398"/>
                    <a:pt x="158222" y="312077"/>
                    <a:pt x="163902" y="319177"/>
                  </a:cubicBezTo>
                  <a:cubicBezTo>
                    <a:pt x="176064" y="334379"/>
                    <a:pt x="198612" y="339373"/>
                    <a:pt x="215661" y="345056"/>
                  </a:cubicBezTo>
                  <a:cubicBezTo>
                    <a:pt x="221412" y="353683"/>
                    <a:pt x="224818" y="364459"/>
                    <a:pt x="232914" y="370936"/>
                  </a:cubicBezTo>
                  <a:cubicBezTo>
                    <a:pt x="264249" y="396004"/>
                    <a:pt x="258793" y="361220"/>
                    <a:pt x="258793" y="396815"/>
                  </a:cubicBezTo>
                </a:path>
              </a:pathLst>
            </a:cu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423650" y="6745756"/>
              <a:ext cx="1053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X = Feb01 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Supervised vs. Unsupervised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70</a:t>
            </a:fld>
            <a:endParaRPr lang="en-US"/>
          </a:p>
        </p:txBody>
      </p:sp>
      <p:grpSp>
        <p:nvGrpSpPr>
          <p:cNvPr id="3" name="Group 30"/>
          <p:cNvGrpSpPr/>
          <p:nvPr/>
        </p:nvGrpSpPr>
        <p:grpSpPr bwMode="auto">
          <a:xfrm>
            <a:off x="2816997" y="2438400"/>
            <a:ext cx="4292752" cy="762000"/>
            <a:chOff x="2443413" y="4724400"/>
            <a:chExt cx="4292752" cy="762000"/>
          </a:xfrm>
        </p:grpSpPr>
        <p:pic>
          <p:nvPicPr>
            <p:cNvPr id="20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6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3149746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AutoShape 82"/>
            <p:cNvSpPr>
              <a:spLocks noChangeArrowheads="1"/>
            </p:cNvSpPr>
            <p:nvPr/>
          </p:nvSpPr>
          <p:spPr bwMode="auto">
            <a:xfrm>
              <a:off x="3171647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83"/>
            <p:cNvSpPr>
              <a:spLocks noChangeArrowheads="1"/>
            </p:cNvSpPr>
            <p:nvPr/>
          </p:nvSpPr>
          <p:spPr bwMode="auto">
            <a:xfrm>
              <a:off x="2443413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84"/>
            <p:cNvSpPr>
              <a:spLocks noChangeArrowheads="1"/>
            </p:cNvSpPr>
            <p:nvPr/>
          </p:nvSpPr>
          <p:spPr bwMode="auto">
            <a:xfrm>
              <a:off x="6122915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85"/>
            <p:cNvSpPr txBox="1">
              <a:spLocks noChangeArrowheads="1"/>
            </p:cNvSpPr>
            <p:nvPr/>
          </p:nvSpPr>
          <p:spPr bwMode="auto">
            <a:xfrm>
              <a:off x="3106322" y="4859107"/>
              <a:ext cx="2901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</p:grpSp>
      <p:pic>
        <p:nvPicPr>
          <p:cNvPr id="25" name="Picture 2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002725" y="2636222"/>
            <a:ext cx="1589239" cy="297983"/>
          </a:xfrm>
          <a:prstGeom prst="rect">
            <a:avLst/>
          </a:prstGeom>
          <a:noFill/>
          <a:ln/>
          <a:effectLst/>
        </p:spPr>
      </p:pic>
      <p:sp>
        <p:nvSpPr>
          <p:cNvPr id="26" name="TextBox 25"/>
          <p:cNvSpPr txBox="1"/>
          <p:nvPr/>
        </p:nvSpPr>
        <p:spPr>
          <a:xfrm>
            <a:off x="381000" y="1600200"/>
            <a:ext cx="6892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Supervised Learning – Learning with a teacher</a:t>
            </a:r>
            <a:endParaRPr lang="en-US" sz="2800" dirty="0"/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315200" y="2585504"/>
            <a:ext cx="320626" cy="386296"/>
          </a:xfrm>
          <a:prstGeom prst="rect">
            <a:avLst/>
          </a:prstGeom>
          <a:noFill/>
          <a:ln/>
          <a:effectLst/>
        </p:spPr>
      </p:pic>
      <p:sp>
        <p:nvSpPr>
          <p:cNvPr id="28" name="TextBox 27"/>
          <p:cNvSpPr txBox="1"/>
          <p:nvPr/>
        </p:nvSpPr>
        <p:spPr>
          <a:xfrm>
            <a:off x="381000" y="4038600"/>
            <a:ext cx="7787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Unsupervised Learning – Learning without a teacher</a:t>
            </a:r>
            <a:endParaRPr lang="en-US" sz="2800" dirty="0"/>
          </a:p>
        </p:txBody>
      </p:sp>
      <p:grpSp>
        <p:nvGrpSpPr>
          <p:cNvPr id="30" name="Group 30"/>
          <p:cNvGrpSpPr/>
          <p:nvPr/>
        </p:nvGrpSpPr>
        <p:grpSpPr bwMode="auto">
          <a:xfrm>
            <a:off x="2877371" y="4876800"/>
            <a:ext cx="4292752" cy="762000"/>
            <a:chOff x="2443413" y="4724400"/>
            <a:chExt cx="4292752" cy="762000"/>
          </a:xfrm>
        </p:grpSpPr>
        <p:pic>
          <p:nvPicPr>
            <p:cNvPr id="31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6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3149746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AutoShape 82"/>
            <p:cNvSpPr>
              <a:spLocks noChangeArrowheads="1"/>
            </p:cNvSpPr>
            <p:nvPr/>
          </p:nvSpPr>
          <p:spPr bwMode="auto">
            <a:xfrm>
              <a:off x="3171647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83"/>
            <p:cNvSpPr>
              <a:spLocks noChangeArrowheads="1"/>
            </p:cNvSpPr>
            <p:nvPr/>
          </p:nvSpPr>
          <p:spPr bwMode="auto">
            <a:xfrm>
              <a:off x="2443413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84"/>
            <p:cNvSpPr>
              <a:spLocks noChangeArrowheads="1"/>
            </p:cNvSpPr>
            <p:nvPr/>
          </p:nvSpPr>
          <p:spPr bwMode="auto">
            <a:xfrm>
              <a:off x="6122915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Text Box 85"/>
            <p:cNvSpPr txBox="1">
              <a:spLocks noChangeArrowheads="1"/>
            </p:cNvSpPr>
            <p:nvPr/>
          </p:nvSpPr>
          <p:spPr bwMode="auto">
            <a:xfrm>
              <a:off x="3106322" y="4859107"/>
              <a:ext cx="2901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</p:grpSp>
      <p:pic>
        <p:nvPicPr>
          <p:cNvPr id="40" name="Picture 3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240184" y="5181600"/>
            <a:ext cx="983419" cy="297818"/>
          </a:xfrm>
          <a:prstGeom prst="rect">
            <a:avLst/>
          </a:prstGeom>
          <a:noFill/>
          <a:ln/>
          <a:effectLst/>
        </p:spPr>
      </p:pic>
      <p:pic>
        <p:nvPicPr>
          <p:cNvPr id="38" name="Picture 37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375574" y="5023904"/>
            <a:ext cx="320626" cy="386296"/>
          </a:xfrm>
          <a:prstGeom prst="rect">
            <a:avLst/>
          </a:prstGeom>
          <a:noFill/>
          <a:ln/>
          <a:effectLst/>
        </p:spPr>
      </p:pic>
      <p:sp>
        <p:nvSpPr>
          <p:cNvPr id="41" name="TextBox 40"/>
          <p:cNvSpPr txBox="1"/>
          <p:nvPr/>
        </p:nvSpPr>
        <p:spPr>
          <a:xfrm>
            <a:off x="6629400" y="3124200"/>
            <a:ext cx="25458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Mapping between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Documents and topics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05600" y="5505271"/>
            <a:ext cx="2186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Model for word distribution OR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Clustering of similar documents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20314" y="3028890"/>
            <a:ext cx="2151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Documents, topics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90600" y="5486400"/>
            <a:ext cx="13941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Documents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 classification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40858" y="2438400"/>
            <a:ext cx="6690929" cy="4167096"/>
            <a:chOff x="1325209" y="2457449"/>
            <a:chExt cx="5685191" cy="2864877"/>
          </a:xfrm>
        </p:grpSpPr>
        <p:pic>
          <p:nvPicPr>
            <p:cNvPr id="6" name="Picture 74" descr="webpag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25209" y="2457449"/>
              <a:ext cx="3842062" cy="2864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ight Arrow 6"/>
            <p:cNvSpPr/>
            <p:nvPr/>
          </p:nvSpPr>
          <p:spPr>
            <a:xfrm>
              <a:off x="5509932" y="3555682"/>
              <a:ext cx="304800" cy="2286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38659" y="3174684"/>
              <a:ext cx="97174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00FF"/>
                  </a:solidFill>
                </a:rPr>
                <a:t>Sports</a:t>
              </a:r>
            </a:p>
            <a:p>
              <a:r>
                <a:rPr lang="en-US" sz="2000" dirty="0" smtClean="0">
                  <a:solidFill>
                    <a:srgbClr val="0000FF"/>
                  </a:solidFill>
                </a:rPr>
                <a:t>Science</a:t>
              </a:r>
            </a:p>
            <a:p>
              <a:r>
                <a:rPr lang="en-US" sz="2000" dirty="0" smtClean="0">
                  <a:solidFill>
                    <a:srgbClr val="0000FF"/>
                  </a:solidFill>
                </a:rPr>
                <a:t>News</a:t>
              </a:r>
              <a:endParaRPr lang="en-US" sz="20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Spam filtering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8" descr="Picture 2.png"/>
          <p:cNvPicPr>
            <a:picLocks noChangeAspect="1"/>
          </p:cNvPicPr>
          <p:nvPr/>
        </p:nvPicPr>
        <p:blipFill>
          <a:blip r:embed="rId2" cstate="print"/>
          <a:srcRect b="43015"/>
          <a:stretch>
            <a:fillRect/>
          </a:stretch>
        </p:blipFill>
        <p:spPr>
          <a:xfrm>
            <a:off x="1066800" y="2286000"/>
            <a:ext cx="5635786" cy="2057400"/>
          </a:xfrm>
          <a:prstGeom prst="rect">
            <a:avLst/>
          </a:prstGeom>
        </p:spPr>
      </p:pic>
      <p:pic>
        <p:nvPicPr>
          <p:cNvPr id="10" name="Picture 9" descr="Picture 3.png"/>
          <p:cNvPicPr>
            <a:picLocks noChangeAspect="1"/>
          </p:cNvPicPr>
          <p:nvPr/>
        </p:nvPicPr>
        <p:blipFill>
          <a:blip r:embed="rId3" cstate="print"/>
          <a:srcRect b="34785"/>
          <a:stretch>
            <a:fillRect/>
          </a:stretch>
        </p:blipFill>
        <p:spPr>
          <a:xfrm>
            <a:off x="1066800" y="4320540"/>
            <a:ext cx="5715000" cy="238506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143000" y="2590800"/>
            <a:ext cx="5486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19200" y="4800600"/>
            <a:ext cx="5410200" cy="246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43000" y="4069080"/>
            <a:ext cx="5410200" cy="163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6934200" y="4035831"/>
            <a:ext cx="358721" cy="332509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556461" y="3810000"/>
            <a:ext cx="1192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Spam/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Not spam</a:t>
            </a:r>
            <a:endParaRPr 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R2D2@EKQZOWQFUVWYY57I" val="38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&#10;\begin{document}&#10;\begin{eqnarray*}&#10;\X=[0,1]^d &amp;-&amp; \mbox{The \textbf{feature} space}&#10;\end{eqnarray*}&#10;\end{document}&#10;"/>
  <p:tag name="FILENAME" val="txp_fig"/>
  <p:tag name="FORMAT" val="bmp256"/>
  <p:tag name="RES" val="300"/>
  <p:tag name="BLEND" val="0"/>
  <p:tag name="TRANSPARENT" val="0"/>
  <p:tag name="TBUG" val="0"/>
  <p:tag name="ALLOWFS" val="0"/>
  <p:tag name="ORIGWIDTH" val="345"/>
  <p:tag name="PICTUREFILESIZE" val="15125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&#10;\begin{document}&#10;\begin{eqnarray*}&#10;\Y=\{0,1\} \mbox{ or } [0,1] &amp;-&amp; \mbox{The \textbf{label} space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300"/>
  <p:tag name="TIMEOUT" val="(none)"/>
  <p:tag name="BOXWIDTH" val="354"/>
  <p:tag name="BOXHEIGHT" val="399"/>
  <p:tag name="BOXFONT" val="10"/>
  <p:tag name="BOXWRAP" val="False"/>
  <p:tag name="WORKAROUNDTRANSPARENCYBUG" val="False"/>
  <p:tag name="ALLOWFONTSUBSTITUTION" val="False"/>
  <p:tag name="BITMAPFORMAT" val="bmp256"/>
  <p:tag name="ORIGWIDTH" val="399.875"/>
  <p:tag name="PICTUREFILESIZE" val="14619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learn $f(X)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2"/>
  <p:tag name="PICTUREFILESIZE" val="326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&#10;\begin{document}&#10;\begin{eqnarray*}&#10;\X=[0,1]^d &amp;-&amp; \mbox{The \textbf{feature} space}&#10;\end{eqnarray*}&#10;\end{document}&#10;"/>
  <p:tag name="FILENAME" val="txp_fig"/>
  <p:tag name="FORMAT" val="bmp256"/>
  <p:tag name="RES" val="300"/>
  <p:tag name="BLEND" val="0"/>
  <p:tag name="TRANSPARENT" val="0"/>
  <p:tag name="TBUG" val="0"/>
  <p:tag name="ALLOWFS" val="0"/>
  <p:tag name="ORIGWIDTH" val="345"/>
  <p:tag name="PICTUREFILESIZE" val="1512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Data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7"/>
  <p:tag name="PICTUREFILESIZE" val="20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Understanding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42"/>
  <p:tag name="PICTUREFILESIZE" val="656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$ - test data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3"/>
  <p:tag name="PICTUREFILESIZE" val="17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equiv$ Construct {\bf prediction rule} $f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96"/>
  <p:tag name="PICTUREFILESIZE" val="439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 = \1_{\{f(X)\neq Y\}}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9"/>
  <p:tag name="PICTUREFILESIZE" val="40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 = (f(X)\neq Y)^2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6"/>
  <p:tag name="PICTUREFILESIZE" val="393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(X, Y) \sim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3"/>
  <p:tag name="PICTUREFILESIZE" val="213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 \in \X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61"/>
  <p:tag name="PICTUREFILESIZE" val="113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Risk $R(f)\equiv\E_{XY}\left[\mbox{loss}(Y,f(X))\right]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3"/>
  <p:tag name="PICTUREFILESIZE" val="459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Risk $R(f)\equiv\E_{XY}\left[\mbox{loss}(Y,f(X))\right]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3"/>
  <p:tag name="PICTUREFILESIZE" val="45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Data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7"/>
  <p:tag name="PICTUREFILESIZE" val="201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1_{\{f(X)\neq Y\}}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9"/>
  <p:tag name="PICTUREFILESIZE" val="18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Risk $R(f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6"/>
  <p:tag name="PICTUREFILESIZE" val="183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P(f(X)\neq Y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2"/>
  <p:tag name="PICTUREFILESIZE" val="219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(f(X)\neq Y)^2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E[(f(X)\neq Y)^2]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4"/>
  <p:tag name="PICTUREFILESIZE" val="263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f^* = \arg\min_f \E_{XY}\left[\mbox{loss}(Y,f(X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6"/>
  <p:tag name="PICTUREFILESIZE" val="504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Construct {\bf prediction rule} $f^*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79"/>
  <p:tag name="PICTUREFILESIZE" val="450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R(f^*) \leq R(f) \hspace{0.5cm}\mbox{for all} \hspace{0.2cm}f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2"/>
  <p:tag name="PICTUREFILESIZE" val="295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 \stackrel{i.i.d.}{\sim}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5"/>
  <p:tag name="PICTUREFILESIZE" val="39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Understanding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42"/>
  <p:tag name="PICTUREFILESIZE" val="656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 \stackrel{i.i.d.}{\sim}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5"/>
  <p:tag name="PICTUREFILESIZE" val="395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Risk $R(f)\equiv\E_{XY}\left[\mbox{loss}(Y,f(X))\right]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3"/>
  <p:tag name="PICTUREFILESIZE" val="459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(X, Y) \sim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3"/>
  <p:tag name="PICTUREFILESIZE" val="213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equiv$ Construct {\bf prediction rule} $f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96"/>
  <p:tag name="PICTUREFILESIZE" val="439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3"/>
  <p:tag name="PICTUREFILESIZE" val="237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widehat f_n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"/>
  <p:tag name="PICTUREFILESIZE" val="76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widehat f_n$ is a mapping from $\mathcal{X}\rightarrow \mathcal{Y}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28"/>
  <p:tag name="PICTUREFILESIZE" val="543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widehat f_n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"/>
  <p:tag name="PICTUREFILESIZE" val="76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"/>
  <p:tag name="PICTUREFILESIZE" val="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E_{D_n}\left[R(\widehat f_n)\right]\equiv\E_{D_n}\left[\E_{XY}\left[\mbox{loss}(Y,\widehat f_n(X))\right]\right]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98"/>
  <p:tag name="PICTUREFILESIZE" val="576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D_n = \{(X_i, Y_i)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2"/>
  <p:tag name="PICTUREFILESIZE" val="292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f^* = \arg\min_f \ \E_{XY}\left[\mbox{loss}(Y,f(X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4"/>
  <p:tag name="PICTUREFILESIZE" val="506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Construct prediction rule $f^*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66"/>
  <p:tag name="PICTUREFILESIZE" val="414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Given $\{X_i, Y_i\}^n_{i=1}$,&#10; {\bf learn} prediction rule \\$\widehat f_n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91"/>
  <p:tag name="PICTUREFILESIZE" val="720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\widehat f_n = \arg\min_{f\in\mathcal{F}}\  \frac1{n}\sum^n_{i=1}\left[\mbox{loss}(Y_i,f(X_i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42"/>
  <p:tag name="PICTUREFILESIZE" val="701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\widehat f_n = \arg\min_{f\in\mathcal{F}}\  \frac1{n}\sum^n_{i=1}\left[\mbox{loss}(Y_i,f(X_i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42"/>
  <p:tag name="PICTUREFILESIZE" val="701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f^* = \arg\min_f \ \E_{XY}\left[\mbox{loss}(Y,f(X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4"/>
  <p:tag name="PICTUREFILESIZE" val="506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E_{D_n}\left[R(\widehat f_n)\right] - R(f^*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95"/>
  <p:tag name="PICTUREFILESIZE" val="319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3"/>
  <p:tag name="PICTUREFILESIZE" val="237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&#10;\begin{document}&#10;\begin{eqnarray*}&#10;\X=[0,1]^d &amp;-&amp; \mbox{The \textbf{feature} space}&#10;\end{eqnarray*}&#10;\end{document}&#10;"/>
  <p:tag name="FILENAME" val="txp_fig"/>
  <p:tag name="FORMAT" val="bmp256"/>
  <p:tag name="RES" val="300"/>
  <p:tag name="BLEND" val="0"/>
  <p:tag name="TRANSPARENT" val="0"/>
  <p:tag name="TBUG" val="0"/>
  <p:tag name="ALLOWFS" val="0"/>
  <p:tag name="ORIGWIDTH" val="345"/>
  <p:tag name="PICTUREFILESIZE" val="15125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'_i, Y'_i)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7"/>
  <p:tag name="PICTUREFILESIZE" val="25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\frac1{n}\sum^n_{i=1}\left[\mbox{loss}(Y'_i,\widehat f_n(X'_i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9"/>
  <p:tag name="PICTUREFILESIZE" val="528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3"/>
  <p:tag name="PICTUREFILESIZE" val="237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widehat f_n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0"/>
  <p:tag name="PICTUREFILESIZE" val="79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3"/>
  <p:tag name="PICTUREFILESIZE" val="237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widehat f_n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0"/>
  <p:tag name="PICTUREFILESIZE" val="79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X_i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76"/>
  <p:tag name="PICTUREFILESIZE" val="160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widehat f_n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0"/>
  <p:tag name="PICTUREFILESIZE" val="79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&#10;\begin{document}&#10;\begin{eqnarray*}&#10;\Y=\{0,1\} \mbox{ or } [0,1] &amp;-&amp; \mbox{The \textbf{label} space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300"/>
  <p:tag name="TIMEOUT" val="(none)"/>
  <p:tag name="BOXWIDTH" val="354"/>
  <p:tag name="BOXHEIGHT" val="399"/>
  <p:tag name="BOXFONT" val="10"/>
  <p:tag name="BOXWRAP" val="False"/>
  <p:tag name="WORKAROUNDTRANSPARENCYBUG" val="False"/>
  <p:tag name="ALLOWFONTSUBSTITUTION" val="False"/>
  <p:tag name="BITMAPFORMAT" val="bmp256"/>
  <p:tag name="ORIGWIDTH" val="399.875"/>
  <p:tag name="PICTUREFILESIZE" val="14619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&#10;\begin{document}&#10;\begin{eqnarray*}&#10;\X=[0,1]^d &amp;-&amp; \mbox{The \textbf{feature} space}&#10;\end{eqnarray*}&#10;\end{document}&#10;"/>
  <p:tag name="FILENAME" val="txp_fig"/>
  <p:tag name="FORMAT" val="bmp256"/>
  <p:tag name="RES" val="300"/>
  <p:tag name="BLEND" val="0"/>
  <p:tag name="TRANSPARENT" val="0"/>
  <p:tag name="TBUG" val="0"/>
  <p:tag name="ALLOWFS" val="0"/>
  <p:tag name="ORIGWIDTH" val="345"/>
  <p:tag name="PICTUREFILESIZE" val="15125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&#10;\begin{document}&#10;\begin{eqnarray*}&#10;\Y=\{0,1\} \mbox{ or } [0,1] &amp;-&amp; \mbox{The \textbf{label} space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300"/>
  <p:tag name="TIMEOUT" val="(none)"/>
  <p:tag name="BOXWIDTH" val="354"/>
  <p:tag name="BOXHEIGHT" val="399"/>
  <p:tag name="BOXFONT" val="10"/>
  <p:tag name="BOXWRAP" val="False"/>
  <p:tag name="WORKAROUNDTRANSPARENCYBUG" val="False"/>
  <p:tag name="ALLOWFONTSUBSTITUTION" val="False"/>
  <p:tag name="BITMAPFORMAT" val="bmp256"/>
  <p:tag name="ORIGWIDTH" val="399.875"/>
  <p:tag name="PICTUREFILESIZE" val="146194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6935</TotalTime>
  <Words>2440</Words>
  <Application>Microsoft Office PowerPoint</Application>
  <PresentationFormat>On-screen Show (4:3)</PresentationFormat>
  <Paragraphs>688</Paragraphs>
  <Slides>70</Slides>
  <Notes>5</Notes>
  <HiddenSlides>0</HiddenSlides>
  <MMClips>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Office Theme</vt:lpstr>
      <vt:lpstr>1_Apex</vt:lpstr>
      <vt:lpstr>Machine Learning - Intro</vt:lpstr>
      <vt:lpstr>What is Machine Learning?</vt:lpstr>
      <vt:lpstr>What is Machine Learning?</vt:lpstr>
      <vt:lpstr>What is Machine Learning?</vt:lpstr>
      <vt:lpstr>Slide 5</vt:lpstr>
      <vt:lpstr>Machine Learning in Action</vt:lpstr>
      <vt:lpstr>Machine Learning in Action</vt:lpstr>
      <vt:lpstr>Machine Learning in Action</vt:lpstr>
      <vt:lpstr>Machine Learning in Action</vt:lpstr>
      <vt:lpstr>Machine Learning in Action</vt:lpstr>
      <vt:lpstr>Machine Learning in Action</vt:lpstr>
      <vt:lpstr>Machine Learning in Action</vt:lpstr>
      <vt:lpstr>Machine Learning in Action</vt:lpstr>
      <vt:lpstr>Machine Learning in Action</vt:lpstr>
      <vt:lpstr>ML is trending!</vt:lpstr>
      <vt:lpstr>ML has a long way to go …</vt:lpstr>
      <vt:lpstr>ML has a long way to go …</vt:lpstr>
      <vt:lpstr>What this course is about</vt:lpstr>
      <vt:lpstr>Machine Learning Tasks</vt:lpstr>
      <vt:lpstr>Supervised Learning</vt:lpstr>
      <vt:lpstr>Supervised Learning - Classification</vt:lpstr>
      <vt:lpstr>Supervised Learning - Regression</vt:lpstr>
      <vt:lpstr>Supervised Learning problems</vt:lpstr>
      <vt:lpstr>Supervised Learning problems</vt:lpstr>
      <vt:lpstr>Supervised Learning problems</vt:lpstr>
      <vt:lpstr>Supervised Learning problems</vt:lpstr>
      <vt:lpstr>Unsupervised Learning</vt:lpstr>
      <vt:lpstr>Unsupervised Learning – Density Estimation</vt:lpstr>
      <vt:lpstr>Unsupervised Learning – clustering</vt:lpstr>
      <vt:lpstr>Unsupervised Learning – clustering web search results</vt:lpstr>
      <vt:lpstr>Unsupervised Learning - Embedding</vt:lpstr>
      <vt:lpstr>Unsupervised Learning - Embedding</vt:lpstr>
      <vt:lpstr>Unsupervised Learning - Embedding</vt:lpstr>
      <vt:lpstr>Machine Learning Tasks</vt:lpstr>
      <vt:lpstr>Machine Learning Class webpage</vt:lpstr>
      <vt:lpstr>Auditing</vt:lpstr>
      <vt:lpstr>Prerequisites</vt:lpstr>
      <vt:lpstr>Recitations</vt:lpstr>
      <vt:lpstr>Textbooks</vt:lpstr>
      <vt:lpstr>Grading</vt:lpstr>
      <vt:lpstr>Homeworks</vt:lpstr>
      <vt:lpstr>Homeworks</vt:lpstr>
      <vt:lpstr>First Point of Contact for HWs</vt:lpstr>
      <vt:lpstr>Communication Channel</vt:lpstr>
      <vt:lpstr>Your saviours - TAs</vt:lpstr>
      <vt:lpstr>Leman’s research interests</vt:lpstr>
      <vt:lpstr>Applying Reinforcement Learning To Induce Pedagogical Strategies</vt:lpstr>
      <vt:lpstr>Slide 48</vt:lpstr>
      <vt:lpstr>Learning Dynamic Models  from Non-sequenced Data</vt:lpstr>
      <vt:lpstr>Synonym Resolution for Read the Web</vt:lpstr>
      <vt:lpstr>Your saviour</vt:lpstr>
      <vt:lpstr>Enjoy!</vt:lpstr>
      <vt:lpstr>Slide 53</vt:lpstr>
      <vt:lpstr>What is Machine Learning? (Formally)</vt:lpstr>
      <vt:lpstr>What is Machine Learning?</vt:lpstr>
      <vt:lpstr>Supervised Learning Task</vt:lpstr>
      <vt:lpstr>Performance Measures</vt:lpstr>
      <vt:lpstr>Performance Measures</vt:lpstr>
      <vt:lpstr>Performance Measures</vt:lpstr>
      <vt:lpstr>Performance Measures</vt:lpstr>
      <vt:lpstr>Bayes Optimal Rule</vt:lpstr>
      <vt:lpstr>Experience - Training Data</vt:lpstr>
      <vt:lpstr>Supervised Learning</vt:lpstr>
      <vt:lpstr>Machine Learning Algorithm</vt:lpstr>
      <vt:lpstr>Issues in ML</vt:lpstr>
      <vt:lpstr>Performance Revisited</vt:lpstr>
      <vt:lpstr>Supervised Learning</vt:lpstr>
      <vt:lpstr>Consistency and Rate of Convergence</vt:lpstr>
      <vt:lpstr>How to sense Generalization Error?</vt:lpstr>
      <vt:lpstr>Supervised vs. Unsupervised Learning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Multi-resolution methods for</dc:title>
  <dc:creator>Aarti Singh</dc:creator>
  <cp:lastModifiedBy>Aarti Singh</cp:lastModifiedBy>
  <cp:revision>908</cp:revision>
  <dcterms:created xsi:type="dcterms:W3CDTF">2009-10-22T01:36:55Z</dcterms:created>
  <dcterms:modified xsi:type="dcterms:W3CDTF">2010-09-19T20:27:31Z</dcterms:modified>
</cp:coreProperties>
</file>