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5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312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78" r:id="rId11"/>
    <p:sldId id="321" r:id="rId12"/>
    <p:sldId id="346" r:id="rId13"/>
    <p:sldId id="357" r:id="rId14"/>
    <p:sldId id="373" r:id="rId15"/>
    <p:sldId id="348" r:id="rId16"/>
    <p:sldId id="349" r:id="rId17"/>
    <p:sldId id="329" r:id="rId18"/>
    <p:sldId id="330" r:id="rId19"/>
    <p:sldId id="331" r:id="rId20"/>
    <p:sldId id="350" r:id="rId21"/>
    <p:sldId id="332" r:id="rId22"/>
    <p:sldId id="385" r:id="rId23"/>
    <p:sldId id="384" r:id="rId24"/>
    <p:sldId id="333" r:id="rId25"/>
    <p:sldId id="382" r:id="rId26"/>
    <p:sldId id="375" r:id="rId27"/>
    <p:sldId id="335" r:id="rId28"/>
    <p:sldId id="353" r:id="rId29"/>
    <p:sldId id="352" r:id="rId30"/>
    <p:sldId id="338" r:id="rId31"/>
    <p:sldId id="396" r:id="rId32"/>
    <p:sldId id="341" r:id="rId33"/>
    <p:sldId id="342" r:id="rId34"/>
    <p:sldId id="343" r:id="rId35"/>
    <p:sldId id="344" r:id="rId36"/>
    <p:sldId id="367" r:id="rId37"/>
    <p:sldId id="369" r:id="rId38"/>
    <p:sldId id="370" r:id="rId39"/>
    <p:sldId id="371" r:id="rId40"/>
    <p:sldId id="368" r:id="rId41"/>
    <p:sldId id="372" r:id="rId42"/>
    <p:sldId id="361" r:id="rId43"/>
    <p:sldId id="387" r:id="rId44"/>
    <p:sldId id="386" r:id="rId45"/>
    <p:sldId id="390" r:id="rId46"/>
    <p:sldId id="392" r:id="rId47"/>
    <p:sldId id="388" r:id="rId48"/>
    <p:sldId id="389" r:id="rId49"/>
    <p:sldId id="393" r:id="rId50"/>
    <p:sldId id="394" r:id="rId51"/>
    <p:sldId id="380" r:id="rId52"/>
    <p:sldId id="395" r:id="rId53"/>
    <p:sldId id="379" r:id="rId54"/>
    <p:sldId id="339" r:id="rId55"/>
    <p:sldId id="340" r:id="rId56"/>
    <p:sldId id="360" r:id="rId57"/>
    <p:sldId id="359" r:id="rId58"/>
    <p:sldId id="363" r:id="rId59"/>
    <p:sldId id="362" r:id="rId60"/>
    <p:sldId id="364" r:id="rId61"/>
    <p:sldId id="365" r:id="rId62"/>
    <p:sldId id="345" r:id="rId63"/>
    <p:sldId id="358" r:id="rId64"/>
    <p:sldId id="356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574D5"/>
    <a:srgbClr val="A80101"/>
    <a:srgbClr val="0000FF"/>
    <a:srgbClr val="FFFF00"/>
    <a:srgbClr val="FFCC66"/>
    <a:srgbClr val="FFCC99"/>
    <a:srgbClr val="00B050"/>
    <a:srgbClr val="01B739"/>
    <a:srgbClr val="008A3E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85424" autoAdjust="0"/>
  </p:normalViewPr>
  <p:slideViewPr>
    <p:cSldViewPr>
      <p:cViewPr varScale="1">
        <p:scale>
          <a:sx n="84" d="100"/>
          <a:sy n="84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notesMaster" Target="notesMasters/notesMaster1.xml"/><Relationship Id="rId67" Type="http://schemas.openxmlformats.org/officeDocument/2006/relationships/handoutMaster" Target="handoutMasters/handoutMaster1.xml"/><Relationship Id="rId68" Type="http://schemas.openxmlformats.org/officeDocument/2006/relationships/printerSettings" Target="printerSettings/printerSettings1.bin"/><Relationship Id="rId69" Type="http://schemas.openxmlformats.org/officeDocument/2006/relationships/presProps" Target="pres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viewProps" Target="viewProps.xml"/><Relationship Id="rId71" Type="http://schemas.openxmlformats.org/officeDocument/2006/relationships/theme" Target="theme/theme1.xml"/><Relationship Id="rId7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0A1740-499E-4D92-9675-D3216C5C8AEC}" type="datetimeFigureOut">
              <a:rPr lang="en-US" smtClean="0"/>
              <a:pPr/>
              <a:t>11/26/14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356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527D6-9AA9-45C0-B2A6-5633BBFC16FF}" type="datetimeFigureOut">
              <a:rPr lang="en-US" smtClean="0"/>
              <a:pPr/>
              <a:t>11/26/14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269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D793EF-BAED-406C-97C3-5D188B691BB0}" type="slidenum">
              <a:rPr lang="en-US"/>
              <a:pPr/>
              <a:t>17</a:t>
            </a:fld>
            <a:endParaRPr lang="en-US"/>
          </a:p>
        </p:txBody>
      </p:sp>
      <p:sp>
        <p:nvSpPr>
          <p:cNvPr id="107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1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AE64E5-5649-4221-A36B-D2B2146A3F22}" type="slidenum">
              <a:rPr lang="en-US"/>
              <a:pPr/>
              <a:t>30</a:t>
            </a:fld>
            <a:endParaRPr lang="en-US"/>
          </a:p>
        </p:txBody>
      </p:sp>
      <p:sp>
        <p:nvSpPr>
          <p:cNvPr id="112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47B005-DCFB-4D9E-991F-DAB07E88A147}" type="slidenum">
              <a:rPr lang="en-US"/>
              <a:pPr/>
              <a:t>31</a:t>
            </a:fld>
            <a:endParaRPr lang="en-US"/>
          </a:p>
        </p:txBody>
      </p:sp>
      <p:sp>
        <p:nvSpPr>
          <p:cNvPr id="113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0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CE55DC-06C7-4258-A8D7-84F5BB65FA5D}" type="slidenum">
              <a:rPr lang="en-US"/>
              <a:pPr/>
              <a:t>32</a:t>
            </a:fld>
            <a:endParaRPr lang="en-US"/>
          </a:p>
        </p:txBody>
      </p:sp>
      <p:sp>
        <p:nvSpPr>
          <p:cNvPr id="113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2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2DCD17-F18D-479F-A84C-1A5227AD7F12}" type="slidenum">
              <a:rPr lang="en-US"/>
              <a:pPr/>
              <a:t>33</a:t>
            </a:fld>
            <a:endParaRPr lang="en-US"/>
          </a:p>
        </p:txBody>
      </p:sp>
      <p:sp>
        <p:nvSpPr>
          <p:cNvPr id="113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4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ABDCF3-C37B-4CC9-9D37-72AF9D388EC4}" type="slidenum">
              <a:rPr lang="en-US"/>
              <a:pPr/>
              <a:t>34</a:t>
            </a:fld>
            <a:endParaRPr lang="en-US"/>
          </a:p>
        </p:txBody>
      </p:sp>
      <p:sp>
        <p:nvSpPr>
          <p:cNvPr id="113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AF45EF-AC42-4B62-83FD-1420D57827A9}" type="slidenum">
              <a:rPr lang="en-US"/>
              <a:pPr/>
              <a:t>35</a:t>
            </a:fld>
            <a:endParaRPr lang="en-US"/>
          </a:p>
        </p:txBody>
      </p:sp>
      <p:sp>
        <p:nvSpPr>
          <p:cNvPr id="113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86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2DCD17-F18D-479F-A84C-1A5227AD7F12}" type="slidenum">
              <a:rPr lang="en-US"/>
              <a:pPr/>
              <a:t>36</a:t>
            </a:fld>
            <a:endParaRPr lang="en-US"/>
          </a:p>
        </p:txBody>
      </p:sp>
      <p:sp>
        <p:nvSpPr>
          <p:cNvPr id="113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4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ABDCF3-C37B-4CC9-9D37-72AF9D388EC4}" type="slidenum">
              <a:rPr lang="en-US"/>
              <a:pPr/>
              <a:t>37</a:t>
            </a:fld>
            <a:endParaRPr lang="en-US"/>
          </a:p>
        </p:txBody>
      </p:sp>
      <p:sp>
        <p:nvSpPr>
          <p:cNvPr id="113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AF45EF-AC42-4B62-83FD-1420D57827A9}" type="slidenum">
              <a:rPr lang="en-US"/>
              <a:pPr/>
              <a:t>38</a:t>
            </a:fld>
            <a:endParaRPr lang="en-US"/>
          </a:p>
        </p:txBody>
      </p:sp>
      <p:sp>
        <p:nvSpPr>
          <p:cNvPr id="113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86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AF45EF-AC42-4B62-83FD-1420D57827A9}" type="slidenum">
              <a:rPr lang="en-US"/>
              <a:pPr/>
              <a:t>39</a:t>
            </a:fld>
            <a:endParaRPr lang="en-US"/>
          </a:p>
        </p:txBody>
      </p:sp>
      <p:sp>
        <p:nvSpPr>
          <p:cNvPr id="113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86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45E689-5870-4A35-9947-C031869CC99F}" type="slidenum">
              <a:rPr lang="en-US"/>
              <a:pPr/>
              <a:t>18</a:t>
            </a:fld>
            <a:endParaRPr 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2DCD17-F18D-479F-A84C-1A5227AD7F12}" type="slidenum">
              <a:rPr lang="en-US"/>
              <a:pPr/>
              <a:t>40</a:t>
            </a:fld>
            <a:endParaRPr lang="en-US"/>
          </a:p>
        </p:txBody>
      </p:sp>
      <p:sp>
        <p:nvSpPr>
          <p:cNvPr id="113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4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EA552D-4E64-45B2-A8C1-1F5C30359848}" type="slidenum">
              <a:rPr lang="en-US"/>
              <a:pPr/>
              <a:t>51</a:t>
            </a:fld>
            <a:endParaRPr lang="en-US"/>
          </a:p>
        </p:txBody>
      </p:sp>
      <p:sp>
        <p:nvSpPr>
          <p:cNvPr id="114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48FC23-41E3-41A3-ADEE-4B5F18B60A41}" type="slidenum">
              <a:rPr lang="en-US"/>
              <a:pPr/>
              <a:t>54</a:t>
            </a:fld>
            <a:endParaRPr lang="en-US"/>
          </a:p>
        </p:txBody>
      </p:sp>
      <p:sp>
        <p:nvSpPr>
          <p:cNvPr id="1128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8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47B005-DCFB-4D9E-991F-DAB07E88A147}" type="slidenum">
              <a:rPr lang="en-US"/>
              <a:pPr/>
              <a:t>55</a:t>
            </a:fld>
            <a:endParaRPr lang="en-US"/>
          </a:p>
        </p:txBody>
      </p:sp>
      <p:sp>
        <p:nvSpPr>
          <p:cNvPr id="113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0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EA552D-4E64-45B2-A8C1-1F5C30359848}" type="slidenum">
              <a:rPr lang="en-US"/>
              <a:pPr/>
              <a:t>62</a:t>
            </a:fld>
            <a:endParaRPr lang="en-US"/>
          </a:p>
        </p:txBody>
      </p:sp>
      <p:sp>
        <p:nvSpPr>
          <p:cNvPr id="114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F69BAE-5028-43B8-BB07-D508BF58C8CC}" type="slidenum">
              <a:rPr lang="en-US"/>
              <a:pPr/>
              <a:t>19</a:t>
            </a:fld>
            <a:endParaRPr lang="en-US"/>
          </a:p>
        </p:txBody>
      </p:sp>
      <p:sp>
        <p:nvSpPr>
          <p:cNvPr id="107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CD1D0E-0741-45F5-8F1E-37FD5168F1EE}" type="slidenum">
              <a:rPr lang="en-US"/>
              <a:pPr/>
              <a:t>21</a:t>
            </a:fld>
            <a:endParaRPr lang="en-US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3E874F-807D-4C80-AB9E-2CA7C16E11B9}" type="slidenum">
              <a:rPr lang="en-US"/>
              <a:pPr/>
              <a:t>24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50E19-2C39-4A1B-9156-92EB9F7B8935}" type="slidenum">
              <a:rPr lang="en-US"/>
              <a:pPr/>
              <a:t>26</a:t>
            </a:fld>
            <a:endParaRPr lang="en-US"/>
          </a:p>
        </p:txBody>
      </p:sp>
      <p:sp>
        <p:nvSpPr>
          <p:cNvPr id="111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8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2FBF72-385F-42C7-A208-9029F6BDF6CA}" type="slidenum">
              <a:rPr lang="en-US"/>
              <a:pPr/>
              <a:t>27</a:t>
            </a:fld>
            <a:endParaRPr lang="en-US"/>
          </a:p>
        </p:txBody>
      </p:sp>
      <p:sp>
        <p:nvSpPr>
          <p:cNvPr id="112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0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2FBF72-385F-42C7-A208-9029F6BDF6CA}" type="slidenum">
              <a:rPr lang="en-US"/>
              <a:pPr/>
              <a:t>28</a:t>
            </a:fld>
            <a:endParaRPr lang="en-US"/>
          </a:p>
        </p:txBody>
      </p:sp>
      <p:sp>
        <p:nvSpPr>
          <p:cNvPr id="112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0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2FBF72-385F-42C7-A208-9029F6BDF6CA}" type="slidenum">
              <a:rPr lang="en-US"/>
              <a:pPr/>
              <a:t>29</a:t>
            </a:fld>
            <a:endParaRPr lang="en-US"/>
          </a:p>
        </p:txBody>
      </p:sp>
      <p:sp>
        <p:nvSpPr>
          <p:cNvPr id="112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0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365125"/>
          </a:xfrm>
        </p:spPr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emf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5" Type="http://schemas.openxmlformats.org/officeDocument/2006/relationships/image" Target="../media/image12.emf"/><Relationship Id="rId6" Type="http://schemas.openxmlformats.org/officeDocument/2006/relationships/image" Target="../media/image13.png"/><Relationship Id="rId7" Type="http://schemas.openxmlformats.org/officeDocument/2006/relationships/image" Target="../media/image3.emf"/><Relationship Id="rId8" Type="http://schemas.openxmlformats.org/officeDocument/2006/relationships/image" Target="../media/image14.emf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15.png"/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5" Type="http://schemas.openxmlformats.org/officeDocument/2006/relationships/image" Target="../media/image3.emf"/><Relationship Id="rId6" Type="http://schemas.openxmlformats.org/officeDocument/2006/relationships/image" Target="../media/image14.emf"/><Relationship Id="rId7" Type="http://schemas.openxmlformats.org/officeDocument/2006/relationships/image" Target="../media/image4.emf"/><Relationship Id="rId8" Type="http://schemas.openxmlformats.org/officeDocument/2006/relationships/image" Target="../media/image16.png"/><Relationship Id="rId9" Type="http://schemas.openxmlformats.org/officeDocument/2006/relationships/image" Target="../media/image17.emf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5" Type="http://schemas.openxmlformats.org/officeDocument/2006/relationships/image" Target="../media/image17.emf"/><Relationship Id="rId6" Type="http://schemas.openxmlformats.org/officeDocument/2006/relationships/image" Target="../media/image13.png"/><Relationship Id="rId7" Type="http://schemas.openxmlformats.org/officeDocument/2006/relationships/image" Target="../media/image3.emf"/><Relationship Id="rId8" Type="http://schemas.openxmlformats.org/officeDocument/2006/relationships/image" Target="../media/image14.emf"/><Relationship Id="rId1" Type="http://schemas.openxmlformats.org/officeDocument/2006/relationships/tags" Target="../tags/tag12.xml"/><Relationship Id="rId2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8.png"/><Relationship Id="rId5" Type="http://schemas.openxmlformats.org/officeDocument/2006/relationships/image" Target="../media/image17.emf"/><Relationship Id="rId1" Type="http://schemas.openxmlformats.org/officeDocument/2006/relationships/tags" Target="../tags/tag14.x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.xml"/><Relationship Id="rId6" Type="http://schemas.openxmlformats.org/officeDocument/2006/relationships/image" Target="../media/image19.png"/><Relationship Id="rId7" Type="http://schemas.openxmlformats.org/officeDocument/2006/relationships/image" Target="../media/image17.emf"/><Relationship Id="rId1" Type="http://schemas.openxmlformats.org/officeDocument/2006/relationships/tags" Target="../tags/tag15.xml"/><Relationship Id="rId2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18.png"/><Relationship Id="rId5" Type="http://schemas.openxmlformats.org/officeDocument/2006/relationships/image" Target="../media/image20.emf"/><Relationship Id="rId6" Type="http://schemas.openxmlformats.org/officeDocument/2006/relationships/image" Target="../media/image21.emf"/><Relationship Id="rId7" Type="http://schemas.openxmlformats.org/officeDocument/2006/relationships/image" Target="../media/image17.emf"/><Relationship Id="rId1" Type="http://schemas.openxmlformats.org/officeDocument/2006/relationships/tags" Target="../tags/tag18.x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18.png"/><Relationship Id="rId5" Type="http://schemas.openxmlformats.org/officeDocument/2006/relationships/image" Target="../media/image17.emf"/><Relationship Id="rId1" Type="http://schemas.openxmlformats.org/officeDocument/2006/relationships/tags" Target="../tags/tag19.x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.xml"/><Relationship Id="rId5" Type="http://schemas.openxmlformats.org/officeDocument/2006/relationships/image" Target="../media/image15.png"/><Relationship Id="rId6" Type="http://schemas.openxmlformats.org/officeDocument/2006/relationships/image" Target="../media/image17.emf"/><Relationship Id="rId7" Type="http://schemas.openxmlformats.org/officeDocument/2006/relationships/image" Target="../media/image23.png"/><Relationship Id="rId8" Type="http://schemas.openxmlformats.org/officeDocument/2006/relationships/image" Target="../media/image21.emf"/><Relationship Id="rId9" Type="http://schemas.openxmlformats.org/officeDocument/2006/relationships/image" Target="../media/image24.emf"/><Relationship Id="rId1" Type="http://schemas.openxmlformats.org/officeDocument/2006/relationships/tags" Target="../tags/tag20.xml"/><Relationship Id="rId2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5" Type="http://schemas.openxmlformats.org/officeDocument/2006/relationships/image" Target="../media/image17.emf"/><Relationship Id="rId6" Type="http://schemas.openxmlformats.org/officeDocument/2006/relationships/image" Target="../media/image13.png"/><Relationship Id="rId7" Type="http://schemas.openxmlformats.org/officeDocument/2006/relationships/image" Target="../media/image3.emf"/><Relationship Id="rId8" Type="http://schemas.openxmlformats.org/officeDocument/2006/relationships/image" Target="../media/image14.emf"/><Relationship Id="rId1" Type="http://schemas.openxmlformats.org/officeDocument/2006/relationships/tags" Target="../tags/tag22.xml"/><Relationship Id="rId2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18.png"/><Relationship Id="rId5" Type="http://schemas.openxmlformats.org/officeDocument/2006/relationships/image" Target="../media/image17.emf"/><Relationship Id="rId1" Type="http://schemas.openxmlformats.org/officeDocument/2006/relationships/tags" Target="../tags/tag24.x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15.png"/><Relationship Id="rId1" Type="http://schemas.openxmlformats.org/officeDocument/2006/relationships/tags" Target="../tags/tag25.x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16.png"/><Relationship Id="rId5" Type="http://schemas.openxmlformats.org/officeDocument/2006/relationships/image" Target="../media/image17.emf"/><Relationship Id="rId1" Type="http://schemas.openxmlformats.org/officeDocument/2006/relationships/tags" Target="../tags/tag26.x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0.xml"/><Relationship Id="rId5" Type="http://schemas.openxmlformats.org/officeDocument/2006/relationships/image" Target="../media/image26.png"/><Relationship Id="rId6" Type="http://schemas.openxmlformats.org/officeDocument/2006/relationships/image" Target="../media/image27.emf"/><Relationship Id="rId7" Type="http://schemas.openxmlformats.org/officeDocument/2006/relationships/image" Target="../media/image17.emf"/><Relationship Id="rId1" Type="http://schemas.openxmlformats.org/officeDocument/2006/relationships/tags" Target="../tags/tag27.xml"/><Relationship Id="rId2" Type="http://schemas.openxmlformats.org/officeDocument/2006/relationships/tags" Target="../tags/tag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2.xml"/><Relationship Id="rId5" Type="http://schemas.openxmlformats.org/officeDocument/2006/relationships/image" Target="../media/image26.png"/><Relationship Id="rId6" Type="http://schemas.openxmlformats.org/officeDocument/2006/relationships/image" Target="../media/image27.emf"/><Relationship Id="rId7" Type="http://schemas.openxmlformats.org/officeDocument/2006/relationships/image" Target="../media/image17.emf"/><Relationship Id="rId1" Type="http://schemas.openxmlformats.org/officeDocument/2006/relationships/tags" Target="../tags/tag29.xml"/><Relationship Id="rId2" Type="http://schemas.openxmlformats.org/officeDocument/2006/relationships/tags" Target="../tags/tag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.emf"/><Relationship Id="rId5" Type="http://schemas.openxmlformats.org/officeDocument/2006/relationships/image" Target="../media/image15.png"/><Relationship Id="rId6" Type="http://schemas.openxmlformats.org/officeDocument/2006/relationships/image" Target="../media/image26.png"/><Relationship Id="rId7" Type="http://schemas.openxmlformats.org/officeDocument/2006/relationships/image" Target="../media/image27.emf"/><Relationship Id="rId8" Type="http://schemas.openxmlformats.org/officeDocument/2006/relationships/image" Target="../media/image17.emf"/><Relationship Id="rId1" Type="http://schemas.openxmlformats.org/officeDocument/2006/relationships/tags" Target="../tags/tag31.xml"/><Relationship Id="rId2" Type="http://schemas.openxmlformats.org/officeDocument/2006/relationships/tags" Target="../tags/tag3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9.emf"/><Relationship Id="rId5" Type="http://schemas.openxmlformats.org/officeDocument/2006/relationships/image" Target="../media/image28.emf"/><Relationship Id="rId1" Type="http://schemas.openxmlformats.org/officeDocument/2006/relationships/tags" Target="../tags/tag33.x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.emf"/><Relationship Id="rId5" Type="http://schemas.openxmlformats.org/officeDocument/2006/relationships/image" Target="../media/image15.png"/><Relationship Id="rId6" Type="http://schemas.openxmlformats.org/officeDocument/2006/relationships/image" Target="../media/image26.png"/><Relationship Id="rId7" Type="http://schemas.openxmlformats.org/officeDocument/2006/relationships/image" Target="../media/image27.emf"/><Relationship Id="rId8" Type="http://schemas.openxmlformats.org/officeDocument/2006/relationships/image" Target="../media/image17.emf"/><Relationship Id="rId9" Type="http://schemas.openxmlformats.org/officeDocument/2006/relationships/image" Target="../media/image29.emf"/><Relationship Id="rId1" Type="http://schemas.openxmlformats.org/officeDocument/2006/relationships/tags" Target="../tags/tag34.xml"/><Relationship Id="rId2" Type="http://schemas.openxmlformats.org/officeDocument/2006/relationships/tags" Target="../tags/tag3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Relationship Id="rId3" Type="http://schemas.openxmlformats.org/officeDocument/2006/relationships/image" Target="../media/image31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6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emf"/><Relationship Id="rId5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49.emf"/><Relationship Id="rId5" Type="http://schemas.openxmlformats.org/officeDocument/2006/relationships/image" Target="../media/image50.emf"/><Relationship Id="rId6" Type="http://schemas.openxmlformats.org/officeDocument/2006/relationships/image" Target="../media/image51.emf"/><Relationship Id="rId7" Type="http://schemas.openxmlformats.org/officeDocument/2006/relationships/image" Target="../media/image52.emf"/><Relationship Id="rId8" Type="http://schemas.openxmlformats.org/officeDocument/2006/relationships/image" Target="../media/image45.emf"/><Relationship Id="rId9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7" Type="http://schemas.openxmlformats.org/officeDocument/2006/relationships/image" Target="../media/image5.emf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2.png"/><Relationship Id="rId6" Type="http://schemas.openxmlformats.org/officeDocument/2006/relationships/image" Target="../media/image3.emf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68375"/>
            <a:ext cx="8534400" cy="1470025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Theory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5708" y="2514600"/>
            <a:ext cx="4801314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Co-instructor: Geoff Gordon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	</a:t>
            </a:r>
          </a:p>
          <a:p>
            <a:pPr algn="ctr"/>
            <a:r>
              <a:rPr lang="en-US" sz="2400" dirty="0" smtClean="0"/>
              <a:t>Nov 10, 2014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Slides courtesy: Carlos </a:t>
            </a:r>
            <a:r>
              <a:rPr lang="en-US" sz="2400" dirty="0" err="1" smtClean="0"/>
              <a:t>Guestrin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PAC bounds for finite hypothesis 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H - Finite hypothesis/classifier space 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e.g. decision trees of depth k</a:t>
            </a:r>
          </a:p>
          <a:p>
            <a:pPr marL="0" indent="0">
              <a:buNone/>
            </a:pPr>
            <a:r>
              <a:rPr lang="en-US" sz="2800" dirty="0"/>
              <a:t>	 </a:t>
            </a:r>
            <a:r>
              <a:rPr lang="en-US" sz="2800" dirty="0" smtClean="0"/>
              <a:t>       histogram classifiers with </a:t>
            </a:r>
            <a:r>
              <a:rPr lang="en-US" sz="2800" dirty="0" err="1" smtClean="0"/>
              <a:t>binwidth</a:t>
            </a:r>
            <a:r>
              <a:rPr lang="en-US" sz="2800" dirty="0" smtClean="0"/>
              <a:t> h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With probability ≥ 1-</a:t>
            </a:r>
            <a:r>
              <a:rPr lang="en-US" sz="2800" dirty="0" smtClean="0">
                <a:latin typeface="Symbol" charset="2"/>
                <a:cs typeface="Symbol" charset="2"/>
              </a:rPr>
              <a:t>d</a:t>
            </a:r>
            <a:r>
              <a:rPr lang="en-US" sz="2800" dirty="0" smtClean="0"/>
              <a:t>,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2800" dirty="0" smtClean="0"/>
              <a:t>1)  For all h </a:t>
            </a:r>
            <a:r>
              <a:rPr lang="en-US" sz="2800" dirty="0" smtClean="0">
                <a:sym typeface="Symbol" pitchFamily="-112" charset="2"/>
              </a:rPr>
              <a:t></a:t>
            </a:r>
            <a:r>
              <a:rPr lang="en-US" sz="2800" dirty="0" smtClean="0"/>
              <a:t> H</a:t>
            </a:r>
            <a:r>
              <a:rPr lang="en-US" sz="2800" dirty="0"/>
              <a:t> </a:t>
            </a:r>
            <a:r>
              <a:rPr lang="en-US" sz="2800" dirty="0" err="1" smtClean="0"/>
              <a:t>s.t.</a:t>
            </a:r>
            <a:r>
              <a:rPr lang="en-US" sz="2800" dirty="0" smtClean="0"/>
              <a:t> 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train</a:t>
            </a:r>
            <a:r>
              <a:rPr lang="en-US" sz="2800" dirty="0" smtClean="0"/>
              <a:t>(h) = 0, 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2800" dirty="0"/>
              <a:t>	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true</a:t>
            </a:r>
            <a:r>
              <a:rPr lang="en-US" sz="2800" dirty="0" smtClean="0"/>
              <a:t>(h) ≤ </a:t>
            </a:r>
            <a:r>
              <a:rPr lang="en-US" sz="2800" dirty="0" smtClean="0">
                <a:latin typeface="Symbol" charset="2"/>
                <a:cs typeface="Symbol" charset="2"/>
              </a:rPr>
              <a:t>e</a:t>
            </a:r>
            <a:r>
              <a:rPr lang="en-US" sz="2800" dirty="0" smtClean="0"/>
              <a:t> = </a:t>
            </a:r>
          </a:p>
          <a:p>
            <a:pPr marL="0" indent="0">
              <a:buNone/>
            </a:pPr>
            <a:endParaRPr lang="en-US" sz="2800" baseline="-25000" dirty="0" smtClean="0"/>
          </a:p>
          <a:p>
            <a:pPr marL="0" indent="0">
              <a:buNone/>
            </a:pPr>
            <a:endParaRPr lang="en-US" sz="2800" baseline="-250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514350" indent="-514350">
              <a:buAutoNum type="arabicParenR" startAt="2"/>
            </a:pPr>
            <a:endParaRPr lang="en-US" sz="2000" dirty="0" smtClean="0"/>
          </a:p>
          <a:p>
            <a:pPr marL="514350" indent="-514350">
              <a:buAutoNum type="arabicParenR" startAt="2"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7"/>
          <a:stretch/>
        </p:blipFill>
        <p:spPr>
          <a:xfrm>
            <a:off x="3962400" y="5105400"/>
            <a:ext cx="1706785" cy="7188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0" y="5105400"/>
            <a:ext cx="2333241" cy="461665"/>
          </a:xfrm>
          <a:prstGeom prst="rect">
            <a:avLst/>
          </a:prstGeom>
          <a:noFill/>
          <a:ln>
            <a:solidFill>
              <a:srgbClr val="A8010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A80101"/>
                </a:solidFill>
              </a:rPr>
              <a:t>Haussler’s bound</a:t>
            </a:r>
            <a:endParaRPr lang="en-US" sz="2400" dirty="0">
              <a:solidFill>
                <a:srgbClr val="A801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819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if our classifier does not have zero error on the training data?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A learner with </a:t>
            </a:r>
            <a:r>
              <a:rPr lang="en-US" sz="2800" dirty="0">
                <a:solidFill>
                  <a:srgbClr val="FF0000"/>
                </a:solidFill>
              </a:rPr>
              <a:t>zero </a:t>
            </a:r>
            <a:r>
              <a:rPr lang="en-US" sz="2800" dirty="0"/>
              <a:t>training errors may make mistakes in test set</a:t>
            </a:r>
          </a:p>
          <a:p>
            <a:r>
              <a:rPr lang="en-US" sz="2800" dirty="0"/>
              <a:t>What about a learner with </a:t>
            </a:r>
            <a:r>
              <a:rPr lang="en-US" sz="2800" i="1" dirty="0" err="1">
                <a:solidFill>
                  <a:srgbClr val="FF0000"/>
                </a:solidFill>
              </a:rPr>
              <a:t>error</a:t>
            </a:r>
            <a:r>
              <a:rPr lang="en-US" sz="2800" i="1" baseline="-25000" dirty="0" err="1">
                <a:solidFill>
                  <a:srgbClr val="FF0000"/>
                </a:solidFill>
              </a:rPr>
              <a:t>train</a:t>
            </a:r>
            <a:r>
              <a:rPr lang="en-US" sz="2800" dirty="0">
                <a:solidFill>
                  <a:srgbClr val="FF0000"/>
                </a:solidFill>
              </a:rPr>
              <a:t>(</a:t>
            </a:r>
            <a:r>
              <a:rPr lang="en-US" sz="2800" i="1" dirty="0">
                <a:solidFill>
                  <a:srgbClr val="FF0000"/>
                </a:solidFill>
              </a:rPr>
              <a:t>h</a:t>
            </a:r>
            <a:r>
              <a:rPr lang="en-US" sz="2800" dirty="0">
                <a:solidFill>
                  <a:srgbClr val="FF0000"/>
                </a:solidFill>
              </a:rPr>
              <a:t>)</a:t>
            </a:r>
            <a:r>
              <a:rPr lang="en-US" sz="2800" dirty="0"/>
              <a:t> </a:t>
            </a:r>
            <a:r>
              <a:rPr lang="en-US" sz="2800" dirty="0" smtClean="0"/>
              <a:t>≠ 0 in </a:t>
            </a:r>
            <a:r>
              <a:rPr lang="en-US" sz="2800" dirty="0"/>
              <a:t>training set? </a:t>
            </a:r>
          </a:p>
          <a:p>
            <a:r>
              <a:rPr lang="en-US" sz="2800" dirty="0"/>
              <a:t>The error of a hypothesis is like estimating the parameter of a coin</a:t>
            </a:r>
            <a:r>
              <a:rPr lang="en-US" sz="2800" dirty="0" smtClean="0"/>
              <a:t>!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       </a:t>
            </a:r>
            <a:r>
              <a:rPr lang="en-US" sz="2800" i="1" dirty="0" err="1" smtClean="0">
                <a:solidFill>
                  <a:srgbClr val="000000"/>
                </a:solidFill>
              </a:rPr>
              <a:t>error</a:t>
            </a:r>
            <a:r>
              <a:rPr lang="en-US" sz="2800" i="1" baseline="-25000" dirty="0" err="1" smtClean="0">
                <a:solidFill>
                  <a:srgbClr val="000000"/>
                </a:solidFill>
              </a:rPr>
              <a:t>true</a:t>
            </a:r>
            <a:r>
              <a:rPr lang="en-US" sz="2800" dirty="0" smtClean="0">
                <a:solidFill>
                  <a:srgbClr val="000000"/>
                </a:solidFill>
              </a:rPr>
              <a:t>(</a:t>
            </a:r>
            <a:r>
              <a:rPr lang="en-US" sz="2800" i="1" dirty="0">
                <a:solidFill>
                  <a:srgbClr val="000000"/>
                </a:solidFill>
              </a:rPr>
              <a:t>h</a:t>
            </a:r>
            <a:r>
              <a:rPr lang="en-US" sz="2800" dirty="0" smtClean="0">
                <a:solidFill>
                  <a:srgbClr val="000000"/>
                </a:solidFill>
              </a:rPr>
              <a:t>) := P(h(X) ≠ Y)             	P(H=1) =: </a:t>
            </a:r>
            <a:r>
              <a:rPr lang="en-US" sz="28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q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i="1" dirty="0" smtClean="0">
                <a:solidFill>
                  <a:srgbClr val="000000"/>
                </a:solidFill>
              </a:rPr>
              <a:t>      </a:t>
            </a:r>
            <a:r>
              <a:rPr lang="en-US" sz="2800" i="1" dirty="0" err="1" smtClean="0">
                <a:solidFill>
                  <a:srgbClr val="000000"/>
                </a:solidFill>
              </a:rPr>
              <a:t>error</a:t>
            </a:r>
            <a:r>
              <a:rPr lang="en-US" sz="2800" i="1" baseline="-25000" dirty="0" err="1" smtClean="0">
                <a:solidFill>
                  <a:srgbClr val="000000"/>
                </a:solidFill>
              </a:rPr>
              <a:t>train</a:t>
            </a:r>
            <a:r>
              <a:rPr lang="en-US" sz="2800" dirty="0" smtClean="0">
                <a:solidFill>
                  <a:srgbClr val="000000"/>
                </a:solidFill>
              </a:rPr>
              <a:t>(</a:t>
            </a:r>
            <a:r>
              <a:rPr lang="en-US" sz="2800" i="1" dirty="0" smtClean="0">
                <a:solidFill>
                  <a:srgbClr val="000000"/>
                </a:solidFill>
              </a:rPr>
              <a:t>h</a:t>
            </a:r>
            <a:r>
              <a:rPr lang="en-US" sz="2800" dirty="0" smtClean="0">
                <a:solidFill>
                  <a:srgbClr val="000000"/>
                </a:solidFill>
              </a:rPr>
              <a:t>) :=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2" y="5024875"/>
            <a:ext cx="221259" cy="156725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241" y="5460506"/>
            <a:ext cx="4949759" cy="86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933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Hoeffding’s</a:t>
            </a:r>
            <a:r>
              <a:rPr lang="en-US" dirty="0" smtClean="0"/>
              <a:t> bound for a single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Consider </a:t>
            </a:r>
            <a:r>
              <a:rPr lang="en-US" sz="3000" i="1" dirty="0" smtClean="0"/>
              <a:t>m</a:t>
            </a:r>
            <a:r>
              <a:rPr lang="en-US" sz="3000" dirty="0" smtClean="0"/>
              <a:t> </a:t>
            </a:r>
            <a:r>
              <a:rPr lang="en-US" sz="3000" dirty="0" err="1"/>
              <a:t>i.i.d</a:t>
            </a:r>
            <a:r>
              <a:rPr lang="en-US" sz="3000" dirty="0"/>
              <a:t>. </a:t>
            </a:r>
            <a:r>
              <a:rPr lang="en-US" sz="3000" dirty="0" smtClean="0"/>
              <a:t>flips </a:t>
            </a:r>
            <a:r>
              <a:rPr lang="en-US" sz="3000" dirty="0"/>
              <a:t>x</a:t>
            </a:r>
            <a:r>
              <a:rPr lang="en-US" sz="3000" baseline="-25000" dirty="0"/>
              <a:t>1</a:t>
            </a:r>
            <a:r>
              <a:rPr lang="en-US" sz="3000" dirty="0"/>
              <a:t>,…,</a:t>
            </a:r>
            <a:r>
              <a:rPr lang="en-US" sz="3000" dirty="0" err="1"/>
              <a:t>x</a:t>
            </a:r>
            <a:r>
              <a:rPr lang="en-US" sz="3000" baseline="-25000" dirty="0" err="1"/>
              <a:t>m</a:t>
            </a:r>
            <a:r>
              <a:rPr lang="en-US" sz="3000" dirty="0"/>
              <a:t>, where x</a:t>
            </a:r>
            <a:r>
              <a:rPr lang="en-US" sz="3000" baseline="-25000" dirty="0"/>
              <a:t>i</a:t>
            </a:r>
            <a:r>
              <a:rPr lang="en-US" sz="3000" dirty="0"/>
              <a:t> </a:t>
            </a:r>
            <a:r>
              <a:rPr lang="en-US" sz="3000" dirty="0">
                <a:sym typeface="Symbol" pitchFamily="-112" charset="2"/>
              </a:rPr>
              <a:t></a:t>
            </a:r>
            <a:r>
              <a:rPr lang="en-US" sz="3000" dirty="0"/>
              <a:t> {0,1</a:t>
            </a:r>
            <a:r>
              <a:rPr lang="en-US" sz="3000" dirty="0" smtClean="0"/>
              <a:t>} of a coin with parameter </a:t>
            </a:r>
            <a:r>
              <a:rPr lang="en-US" sz="3000" dirty="0" smtClean="0">
                <a:latin typeface="Symbol" charset="2"/>
                <a:cs typeface="Symbol" charset="2"/>
              </a:rPr>
              <a:t>q</a:t>
            </a:r>
            <a:r>
              <a:rPr lang="en-US" sz="3000" dirty="0" smtClean="0"/>
              <a:t>. </a:t>
            </a:r>
            <a:r>
              <a:rPr lang="en-US" sz="3000" dirty="0"/>
              <a:t>For 0&lt;</a:t>
            </a:r>
            <a:r>
              <a:rPr lang="en-US" sz="3000" dirty="0">
                <a:latin typeface="Symbol" pitchFamily="-112" charset="2"/>
                <a:sym typeface="Symbol" pitchFamily="-112" charset="2"/>
              </a:rPr>
              <a:t></a:t>
            </a:r>
            <a:r>
              <a:rPr lang="en-US" sz="3000" dirty="0"/>
              <a:t>&lt;1:</a:t>
            </a:r>
          </a:p>
          <a:p>
            <a:endParaRPr lang="en-US" sz="3000" dirty="0" smtClean="0"/>
          </a:p>
          <a:p>
            <a:endParaRPr lang="en-US" sz="3000" dirty="0"/>
          </a:p>
          <a:p>
            <a:pPr marL="0" indent="0">
              <a:buNone/>
            </a:pPr>
            <a:endParaRPr lang="en-US" sz="3000" dirty="0" smtClean="0"/>
          </a:p>
          <a:p>
            <a:r>
              <a:rPr lang="en-US" sz="3000" dirty="0" smtClean="0"/>
              <a:t>For a single hypothesis h</a:t>
            </a:r>
            <a:endParaRPr lang="en-U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2895600"/>
            <a:ext cx="4484688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Straight Connector 15"/>
          <p:cNvCxnSpPr/>
          <p:nvPr/>
        </p:nvCxnSpPr>
        <p:spPr>
          <a:xfrm flipH="1">
            <a:off x="4703688" y="3519630"/>
            <a:ext cx="1828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600200" y="4953000"/>
            <a:ext cx="6859588" cy="490110"/>
            <a:chOff x="1600200" y="4953000"/>
            <a:chExt cx="6859588" cy="490110"/>
          </a:xfrm>
        </p:grpSpPr>
        <p:pic>
          <p:nvPicPr>
            <p:cNvPr id="10" name="Picture 5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00200" y="4953000"/>
              <a:ext cx="6859588" cy="468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7" name="Straight Connector 16"/>
            <p:cNvCxnSpPr/>
            <p:nvPr/>
          </p:nvCxnSpPr>
          <p:spPr>
            <a:xfrm flipH="1">
              <a:off x="6403232" y="5395770"/>
              <a:ext cx="18287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3657600" y="5181600"/>
              <a:ext cx="152400" cy="228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019800" y="5214510"/>
              <a:ext cx="152400" cy="228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" name="Straight Connector 6"/>
          <p:cNvCxnSpPr/>
          <p:nvPr/>
        </p:nvCxnSpPr>
        <p:spPr>
          <a:xfrm>
            <a:off x="2867058" y="3048000"/>
            <a:ext cx="0" cy="6096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629084" y="3048000"/>
            <a:ext cx="0" cy="6096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013" y="3048001"/>
            <a:ext cx="1395045" cy="4572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329" y="4905338"/>
            <a:ext cx="1395045" cy="45720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22" name="Straight Connector 21"/>
          <p:cNvCxnSpPr/>
          <p:nvPr/>
        </p:nvCxnSpPr>
        <p:spPr>
          <a:xfrm>
            <a:off x="2043129" y="5095986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310329" y="5105400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532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Hoeffding’s</a:t>
            </a:r>
            <a:r>
              <a:rPr lang="en-US" dirty="0" smtClean="0"/>
              <a:t> bound for |H| hypotheses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For each hypothesis h</a:t>
            </a:r>
            <a:r>
              <a:rPr lang="en-US" sz="3000" baseline="-25000" dirty="0"/>
              <a:t>i</a:t>
            </a:r>
            <a:r>
              <a:rPr lang="en-US" sz="3000" dirty="0" smtClean="0"/>
              <a:t>:</a:t>
            </a:r>
          </a:p>
          <a:p>
            <a:endParaRPr lang="en-US" sz="3000" dirty="0"/>
          </a:p>
          <a:p>
            <a:pPr>
              <a:lnSpc>
                <a:spcPct val="120000"/>
              </a:lnSpc>
            </a:pPr>
            <a:r>
              <a:rPr lang="en-US" sz="3000" dirty="0" smtClean="0"/>
              <a:t>What if we are comparing |H| hypotheses? </a:t>
            </a:r>
          </a:p>
          <a:p>
            <a:pPr marL="0" indent="0">
              <a:buNone/>
            </a:pPr>
            <a:r>
              <a:rPr lang="en-US" sz="3000" dirty="0"/>
              <a:t>	</a:t>
            </a:r>
            <a:r>
              <a:rPr lang="en-US" sz="3000" dirty="0" smtClean="0"/>
              <a:t>Union bound 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2800" b="1" i="1" dirty="0"/>
              <a:t>Theorem</a:t>
            </a:r>
            <a:r>
              <a:rPr lang="en-US" sz="2800" dirty="0"/>
              <a:t>: Hypothesis space </a:t>
            </a:r>
            <a:r>
              <a:rPr lang="en-US" sz="2800" i="1" dirty="0"/>
              <a:t>H</a:t>
            </a:r>
            <a:r>
              <a:rPr lang="en-US" sz="2800" dirty="0"/>
              <a:t> finite, dataset </a:t>
            </a:r>
            <a:r>
              <a:rPr lang="en-US" sz="2800" i="1" dirty="0"/>
              <a:t>D</a:t>
            </a:r>
            <a:r>
              <a:rPr lang="en-US" sz="2800" dirty="0"/>
              <a:t> with </a:t>
            </a:r>
            <a:r>
              <a:rPr lang="en-US" sz="2800" i="1" dirty="0"/>
              <a:t>m</a:t>
            </a:r>
            <a:r>
              <a:rPr lang="en-US" sz="2800" dirty="0"/>
              <a:t> </a:t>
            </a:r>
            <a:r>
              <a:rPr lang="en-US" sz="2800" dirty="0" err="1"/>
              <a:t>i.i.d</a:t>
            </a:r>
            <a:r>
              <a:rPr lang="en-US" sz="2800" dirty="0"/>
              <a:t>. samples, 0 &lt; </a:t>
            </a:r>
            <a:r>
              <a:rPr lang="en-US" sz="2800" dirty="0">
                <a:sym typeface="Symbol" pitchFamily="-112" charset="2"/>
              </a:rPr>
              <a:t></a:t>
            </a:r>
            <a:r>
              <a:rPr lang="en-US" sz="2800" dirty="0"/>
              <a:t> &lt; 1 : for any learned hypothesis </a:t>
            </a:r>
            <a:r>
              <a:rPr lang="en-US" sz="2800" i="1" dirty="0"/>
              <a:t>h </a:t>
            </a:r>
            <a:r>
              <a:rPr lang="en-US" sz="2800" dirty="0">
                <a:sym typeface="Symbol" pitchFamily="-112" charset="2"/>
              </a:rPr>
              <a:t></a:t>
            </a:r>
            <a:r>
              <a:rPr lang="en-US" sz="2800" i="1" dirty="0"/>
              <a:t> H</a:t>
            </a:r>
            <a:r>
              <a:rPr lang="en-US" sz="2800" dirty="0"/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524000" y="2122488"/>
            <a:ext cx="6859588" cy="468312"/>
            <a:chOff x="1600200" y="4953000"/>
            <a:chExt cx="6859588" cy="468312"/>
          </a:xfrm>
        </p:grpSpPr>
        <p:pic>
          <p:nvPicPr>
            <p:cNvPr id="7" name="Picture 5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00200" y="4953000"/>
              <a:ext cx="6859588" cy="468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1" name="Straight Connector 10"/>
            <p:cNvCxnSpPr/>
            <p:nvPr/>
          </p:nvCxnSpPr>
          <p:spPr>
            <a:xfrm flipH="1">
              <a:off x="6403232" y="5395770"/>
              <a:ext cx="18287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152400" y="6019800"/>
            <a:ext cx="8915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Important: PAC bound holds for all </a:t>
            </a:r>
            <a:r>
              <a:rPr lang="en-US" sz="2400" b="1" i="1" dirty="0" smtClean="0">
                <a:solidFill>
                  <a:srgbClr val="FF0000"/>
                </a:solidFill>
              </a:rPr>
              <a:t>h, </a:t>
            </a:r>
            <a:r>
              <a:rPr lang="en-US" sz="2400" b="1" dirty="0" smtClean="0">
                <a:solidFill>
                  <a:srgbClr val="FF0000"/>
                </a:solidFill>
              </a:rPr>
              <a:t>but doesn’t guarantee that algorithm finds best </a:t>
            </a:r>
            <a:r>
              <a:rPr lang="en-US" sz="2400" b="1" i="1" dirty="0" smtClean="0">
                <a:solidFill>
                  <a:srgbClr val="FF0000"/>
                </a:solidFill>
              </a:rPr>
              <a:t>h</a:t>
            </a:r>
            <a:r>
              <a:rPr lang="en-US" sz="2400" b="1" dirty="0" smtClean="0">
                <a:solidFill>
                  <a:srgbClr val="FF0000"/>
                </a:solidFill>
              </a:rPr>
              <a:t>!!!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66929" y="2271731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248400" y="2286000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129" y="2113918"/>
            <a:ext cx="1309671" cy="42922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8" name="Group 7"/>
          <p:cNvGrpSpPr/>
          <p:nvPr/>
        </p:nvGrpSpPr>
        <p:grpSpPr>
          <a:xfrm>
            <a:off x="914400" y="5486400"/>
            <a:ext cx="7848600" cy="468313"/>
            <a:chOff x="914400" y="5486400"/>
            <a:chExt cx="7848600" cy="468313"/>
          </a:xfrm>
        </p:grpSpPr>
        <p:grpSp>
          <p:nvGrpSpPr>
            <p:cNvPr id="19" name="Group 18"/>
            <p:cNvGrpSpPr/>
            <p:nvPr/>
          </p:nvGrpSpPr>
          <p:grpSpPr>
            <a:xfrm>
              <a:off x="914400" y="5486400"/>
              <a:ext cx="7140575" cy="468313"/>
              <a:chOff x="1447800" y="4953000"/>
              <a:chExt cx="7140575" cy="468313"/>
            </a:xfrm>
          </p:grpSpPr>
          <p:pic>
            <p:nvPicPr>
              <p:cNvPr id="14" name="Picture 4" descr="txp_fig"/>
              <p:cNvPicPr>
                <a:picLocks noChangeAspect="1" noChangeArrowheads="1"/>
              </p:cNvPicPr>
              <p:nvPr>
                <p:custDataLst>
                  <p:tags r:id="rId1"/>
                </p:custDataLst>
              </p:nvPr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447800" y="4953000"/>
                <a:ext cx="7140575" cy="468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17" name="Straight Connector 16"/>
              <p:cNvCxnSpPr/>
              <p:nvPr/>
            </p:nvCxnSpPr>
            <p:spPr>
              <a:xfrm flipH="1">
                <a:off x="6065525" y="5403870"/>
                <a:ext cx="182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0" name="Picture 19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1723" y="5609940"/>
              <a:ext cx="511277" cy="304800"/>
            </a:xfrm>
            <a:prstGeom prst="rect">
              <a:avLst/>
            </a:prstGeom>
          </p:spPr>
        </p:pic>
        <p:cxnSp>
          <p:nvCxnSpPr>
            <p:cNvPr id="18" name="Straight Connector 17"/>
            <p:cNvCxnSpPr/>
            <p:nvPr/>
          </p:nvCxnSpPr>
          <p:spPr>
            <a:xfrm>
              <a:off x="1357329" y="5643655"/>
              <a:ext cx="0" cy="30480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424471" y="5629386"/>
              <a:ext cx="0" cy="30480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Picture 4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5486400"/>
              <a:ext cx="1650687" cy="463350"/>
            </a:xfrm>
            <a:prstGeom prst="rect">
              <a:avLst/>
            </a:prstGeom>
            <a:solidFill>
              <a:srgbClr val="FFFFFF"/>
            </a:solidFill>
          </p:spPr>
        </p:pic>
      </p:grpSp>
    </p:spTree>
    <p:extLst>
      <p:ext uri="{BB962C8B-B14F-4D97-AF65-F5344CB8AC3E}">
        <p14:creationId xmlns:p14="http://schemas.microsoft.com/office/powerpoint/2010/main" val="3695116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PAC bounds for finite hypothesis 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With probability ≥ 1-</a:t>
            </a:r>
            <a:r>
              <a:rPr lang="en-US" sz="2800" dirty="0" smtClean="0">
                <a:latin typeface="Symbol" charset="2"/>
                <a:cs typeface="Symbol" charset="2"/>
              </a:rPr>
              <a:t>d</a:t>
            </a:r>
            <a:r>
              <a:rPr lang="en-US" sz="2800" dirty="0" smtClean="0"/>
              <a:t>,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2800" dirty="0" smtClean="0"/>
              <a:t>1)  For all h </a:t>
            </a:r>
            <a:r>
              <a:rPr lang="en-US" sz="2800" dirty="0" smtClean="0">
                <a:sym typeface="Symbol" pitchFamily="-112" charset="2"/>
              </a:rPr>
              <a:t></a:t>
            </a:r>
            <a:r>
              <a:rPr lang="en-US" sz="2800" dirty="0" smtClean="0"/>
              <a:t> H</a:t>
            </a:r>
            <a:r>
              <a:rPr lang="en-US" sz="2800" dirty="0"/>
              <a:t> </a:t>
            </a:r>
            <a:r>
              <a:rPr lang="en-US" sz="2800" dirty="0" err="1" smtClean="0"/>
              <a:t>s.t.</a:t>
            </a:r>
            <a:r>
              <a:rPr lang="en-US" sz="2800" dirty="0" smtClean="0"/>
              <a:t> 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train</a:t>
            </a:r>
            <a:r>
              <a:rPr lang="en-US" sz="2800" dirty="0" smtClean="0"/>
              <a:t>(h) = 0, 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2800" dirty="0"/>
              <a:t>	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true</a:t>
            </a:r>
            <a:r>
              <a:rPr lang="en-US" sz="2800" dirty="0" smtClean="0"/>
              <a:t>(h) ≤ </a:t>
            </a:r>
            <a:r>
              <a:rPr lang="en-US" sz="2800" dirty="0" smtClean="0">
                <a:latin typeface="Symbol" charset="2"/>
                <a:cs typeface="Symbol" charset="2"/>
              </a:rPr>
              <a:t>e</a:t>
            </a:r>
            <a:r>
              <a:rPr lang="en-US" sz="2800" dirty="0" smtClean="0"/>
              <a:t> = </a:t>
            </a:r>
          </a:p>
          <a:p>
            <a:pPr marL="0" indent="0">
              <a:buNone/>
            </a:pPr>
            <a:endParaRPr lang="en-US" sz="2800" baseline="-25000" dirty="0" smtClean="0"/>
          </a:p>
          <a:p>
            <a:pPr marL="0" indent="0">
              <a:buNone/>
            </a:pPr>
            <a:endParaRPr lang="en-US" sz="2800" baseline="-25000" dirty="0" smtClean="0"/>
          </a:p>
          <a:p>
            <a:pPr marL="514350" indent="-514350">
              <a:buFont typeface="Arial" pitchFamily="34" charset="0"/>
              <a:buAutoNum type="arabicParenR" startAt="2"/>
            </a:pPr>
            <a:r>
              <a:rPr lang="en-US" sz="2800" dirty="0" smtClean="0"/>
              <a:t>For </a:t>
            </a:r>
            <a:r>
              <a:rPr lang="en-US" sz="2800" dirty="0"/>
              <a:t>all h </a:t>
            </a:r>
            <a:r>
              <a:rPr lang="en-US" sz="2800" dirty="0">
                <a:sym typeface="Symbol" pitchFamily="-112" charset="2"/>
              </a:rPr>
              <a:t></a:t>
            </a:r>
            <a:r>
              <a:rPr lang="en-US" sz="2800" dirty="0"/>
              <a:t> H</a:t>
            </a:r>
          </a:p>
          <a:p>
            <a:pPr marL="0" indent="0">
              <a:buNone/>
            </a:pPr>
            <a:r>
              <a:rPr lang="en-US" sz="2800" dirty="0" smtClean="0"/>
              <a:t>	|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true</a:t>
            </a:r>
            <a:r>
              <a:rPr lang="en-US" sz="2800" dirty="0" smtClean="0"/>
              <a:t>(h) – 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train</a:t>
            </a:r>
            <a:r>
              <a:rPr lang="en-US" sz="2800" dirty="0" smtClean="0"/>
              <a:t>(h)| ≤ </a:t>
            </a:r>
            <a:r>
              <a:rPr lang="en-US" sz="2800" dirty="0" smtClean="0">
                <a:latin typeface="Symbol" charset="2"/>
                <a:cs typeface="Symbol" charset="2"/>
              </a:rPr>
              <a:t>e</a:t>
            </a:r>
            <a:r>
              <a:rPr lang="en-US" sz="2800" dirty="0" smtClean="0"/>
              <a:t> = </a:t>
            </a:r>
          </a:p>
          <a:p>
            <a:pPr marL="514350" indent="-514350">
              <a:buAutoNum type="arabicParenR" startAt="2"/>
            </a:pPr>
            <a:endParaRPr lang="en-US" sz="2800" dirty="0" smtClean="0"/>
          </a:p>
          <a:p>
            <a:pPr marL="514350" indent="-514350">
              <a:buAutoNum type="arabicParenR" startAt="2"/>
            </a:pPr>
            <a:endParaRPr lang="en-US" sz="2000" dirty="0" smtClean="0"/>
          </a:p>
          <a:p>
            <a:pPr marL="514350" indent="-514350">
              <a:buAutoNum type="arabicParenR" startAt="2"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7"/>
          <a:stretch/>
        </p:blipFill>
        <p:spPr>
          <a:xfrm>
            <a:off x="3932015" y="3043549"/>
            <a:ext cx="1706785" cy="718826"/>
          </a:xfrm>
          <a:prstGeom prst="rect">
            <a:avLst/>
          </a:prstGeom>
        </p:spPr>
      </p:pic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313"/>
          <a:stretch/>
        </p:blipFill>
        <p:spPr bwMode="auto">
          <a:xfrm>
            <a:off x="6006927" y="4708525"/>
            <a:ext cx="1917873" cy="86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400800" y="3048000"/>
            <a:ext cx="2333241" cy="461665"/>
          </a:xfrm>
          <a:prstGeom prst="rect">
            <a:avLst/>
          </a:prstGeom>
          <a:noFill/>
          <a:ln>
            <a:solidFill>
              <a:srgbClr val="A8010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A80101"/>
                </a:solidFill>
              </a:rPr>
              <a:t>Haussler’s bound</a:t>
            </a:r>
            <a:endParaRPr lang="en-US" sz="2400" dirty="0">
              <a:solidFill>
                <a:srgbClr val="A8010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5715000"/>
            <a:ext cx="2486228" cy="461665"/>
          </a:xfrm>
          <a:prstGeom prst="rect">
            <a:avLst/>
          </a:prstGeom>
          <a:noFill/>
          <a:ln>
            <a:solidFill>
              <a:srgbClr val="A8010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A80101"/>
                </a:solidFill>
              </a:rPr>
              <a:t>Hoeffding’s</a:t>
            </a:r>
            <a:r>
              <a:rPr lang="en-US" sz="2400" dirty="0" smtClean="0">
                <a:solidFill>
                  <a:srgbClr val="A80101"/>
                </a:solidFill>
              </a:rPr>
              <a:t> bound</a:t>
            </a:r>
            <a:endParaRPr lang="en-US" sz="2400" dirty="0">
              <a:solidFill>
                <a:srgbClr val="A801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90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PAC bound and Bias-Variance tradeoff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2800" dirty="0" smtClean="0"/>
          </a:p>
          <a:p>
            <a:pPr>
              <a:lnSpc>
                <a:spcPct val="200000"/>
              </a:lnSpc>
            </a:pPr>
            <a:r>
              <a:rPr lang="en-US" sz="2800" dirty="0" smtClean="0"/>
              <a:t>Equivalently, with probability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dirty="0" smtClean="0"/>
          </a:p>
          <a:p>
            <a:endParaRPr lang="en-US" sz="2000" dirty="0" smtClean="0"/>
          </a:p>
          <a:p>
            <a:r>
              <a:rPr lang="en-US" sz="2800" dirty="0" smtClean="0"/>
              <a:t>Fixed m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sz="2800" dirty="0" smtClean="0"/>
              <a:t>    hypothesis </a:t>
            </a:r>
            <a:r>
              <a:rPr lang="en-US" sz="2800" dirty="0"/>
              <a:t>space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complex				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simple		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85800" y="1600200"/>
            <a:ext cx="7140575" cy="468313"/>
            <a:chOff x="1447800" y="4953000"/>
            <a:chExt cx="7140575" cy="468313"/>
          </a:xfrm>
        </p:grpSpPr>
        <p:pic>
          <p:nvPicPr>
            <p:cNvPr id="6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47800" y="4953000"/>
              <a:ext cx="7140575" cy="468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9" name="Straight Connector 8"/>
            <p:cNvCxnSpPr/>
            <p:nvPr/>
          </p:nvCxnSpPr>
          <p:spPr>
            <a:xfrm flipH="1">
              <a:off x="6065525" y="5403870"/>
              <a:ext cx="18287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123" y="1723740"/>
            <a:ext cx="511277" cy="304800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4495800" y="4038600"/>
            <a:ext cx="0" cy="768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749257" y="4044951"/>
            <a:ext cx="0" cy="7683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85538" y="5171220"/>
            <a:ext cx="6781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443431" y="4800600"/>
            <a:ext cx="0" cy="12954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445" y="1614469"/>
            <a:ext cx="1650687" cy="463350"/>
          </a:xfrm>
          <a:prstGeom prst="rect">
            <a:avLst/>
          </a:prstGeom>
          <a:solidFill>
            <a:srgbClr val="FFFFFF"/>
          </a:solidFill>
        </p:spPr>
      </p:pic>
      <p:cxnSp>
        <p:nvCxnSpPr>
          <p:cNvPr id="16" name="Straight Connector 15"/>
          <p:cNvCxnSpPr/>
          <p:nvPr/>
        </p:nvCxnSpPr>
        <p:spPr>
          <a:xfrm>
            <a:off x="1128729" y="1752600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195871" y="1738331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371600" y="2623155"/>
            <a:ext cx="6640513" cy="1332895"/>
            <a:chOff x="1371600" y="2623155"/>
            <a:chExt cx="6640513" cy="1332895"/>
          </a:xfrm>
        </p:grpSpPr>
        <p:pic>
          <p:nvPicPr>
            <p:cNvPr id="12" name="Picture 11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600" y="2623155"/>
              <a:ext cx="990600" cy="272445"/>
            </a:xfrm>
            <a:prstGeom prst="rect">
              <a:avLst/>
            </a:prstGeom>
          </p:spPr>
        </p:pic>
        <p:pic>
          <p:nvPicPr>
            <p:cNvPr id="14" name="Picture 8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71600" y="2971800"/>
              <a:ext cx="6640513" cy="984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6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03333" y="3064639"/>
              <a:ext cx="135738" cy="226230"/>
            </a:xfrm>
            <a:prstGeom prst="rect">
              <a:avLst/>
            </a:prstGeom>
            <a:solidFill>
              <a:srgbClr val="FFFFFF"/>
            </a:solidFill>
          </p:spPr>
        </p:pic>
      </p:grpSp>
      <p:sp>
        <p:nvSpPr>
          <p:cNvPr id="13" name="Rectangle 12"/>
          <p:cNvSpPr/>
          <p:nvPr/>
        </p:nvSpPr>
        <p:spPr>
          <a:xfrm>
            <a:off x="4038600" y="5191780"/>
            <a:ext cx="948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small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137853" y="5191780"/>
            <a:ext cx="911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large</a:t>
            </a:r>
            <a:endParaRPr lang="en-US" sz="2800" dirty="0"/>
          </a:p>
        </p:txBody>
      </p:sp>
      <p:sp>
        <p:nvSpPr>
          <p:cNvPr id="25" name="Rectangle 24"/>
          <p:cNvSpPr/>
          <p:nvPr/>
        </p:nvSpPr>
        <p:spPr>
          <a:xfrm>
            <a:off x="4038600" y="5648980"/>
            <a:ext cx="911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large</a:t>
            </a:r>
            <a:endParaRPr lang="en-US" sz="2800" dirty="0"/>
          </a:p>
        </p:txBody>
      </p:sp>
      <p:sp>
        <p:nvSpPr>
          <p:cNvPr id="26" name="Rectangle 25"/>
          <p:cNvSpPr/>
          <p:nvPr/>
        </p:nvSpPr>
        <p:spPr>
          <a:xfrm>
            <a:off x="6157929" y="5648980"/>
            <a:ext cx="948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small</a:t>
            </a:r>
          </a:p>
        </p:txBody>
      </p:sp>
    </p:spTree>
    <p:extLst>
      <p:ext uri="{BB962C8B-B14F-4D97-AF65-F5344CB8AC3E}">
        <p14:creationId xmlns:p14="http://schemas.microsoft.com/office/powerpoint/2010/main" val="1312967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/>
      <p:bldP spid="25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about the size of the hypothesis space?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11437" y="2284413"/>
            <a:ext cx="3484563" cy="6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Sample complexity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/>
              <a:t>How large is the hypothesis space?</a:t>
            </a:r>
          </a:p>
          <a:p>
            <a:endParaRPr lang="en-US" sz="2800" dirty="0" smtClean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813" y="2290855"/>
            <a:ext cx="135738" cy="226230"/>
          </a:xfrm>
          <a:prstGeom prst="rect">
            <a:avLst/>
          </a:prstGeom>
          <a:solidFill>
            <a:srgbClr val="FFFFFF"/>
          </a:solidFill>
        </p:spPr>
      </p:pic>
      <p:grpSp>
        <p:nvGrpSpPr>
          <p:cNvPr id="8" name="Group 7"/>
          <p:cNvGrpSpPr/>
          <p:nvPr/>
        </p:nvGrpSpPr>
        <p:grpSpPr>
          <a:xfrm>
            <a:off x="6400800" y="1295400"/>
            <a:ext cx="2246904" cy="601772"/>
            <a:chOff x="6516096" y="5486400"/>
            <a:chExt cx="2246904" cy="601772"/>
          </a:xfrm>
        </p:grpSpPr>
        <p:pic>
          <p:nvPicPr>
            <p:cNvPr id="14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6" cstate="print"/>
            <a:srcRect l="78449" b="-28498"/>
            <a:stretch/>
          </p:blipFill>
          <p:spPr bwMode="auto">
            <a:xfrm>
              <a:off x="6516096" y="5486400"/>
              <a:ext cx="1538879" cy="6017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9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1723" y="5609940"/>
              <a:ext cx="511277" cy="304800"/>
            </a:xfrm>
            <a:prstGeom prst="rect">
              <a:avLst/>
            </a:prstGeom>
          </p:spPr>
        </p:pic>
        <p:pic>
          <p:nvPicPr>
            <p:cNvPr id="13" name="Picture 12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5486400"/>
              <a:ext cx="1650687" cy="463350"/>
            </a:xfrm>
            <a:prstGeom prst="rect">
              <a:avLst/>
            </a:prstGeom>
            <a:solidFill>
              <a:srgbClr val="FFFFFF"/>
            </a:solidFill>
          </p:spPr>
        </p:pic>
      </p:grpSp>
    </p:spTree>
    <p:extLst>
      <p:ext uri="{BB962C8B-B14F-4D97-AF65-F5344CB8AC3E}">
        <p14:creationId xmlns:p14="http://schemas.microsoft.com/office/powerpoint/2010/main" val="302049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Number of </a:t>
            </a:r>
            <a:r>
              <a:rPr lang="en-US" sz="4000" dirty="0" smtClean="0"/>
              <a:t>decision </a:t>
            </a:r>
            <a:r>
              <a:rPr lang="en-US" sz="4000" dirty="0"/>
              <a:t>trees of depth k</a:t>
            </a:r>
          </a:p>
        </p:txBody>
      </p:sp>
      <p:sp>
        <p:nvSpPr>
          <p:cNvPr id="107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/>
              <a:t>Recursive </a:t>
            </a:r>
            <a:r>
              <a:rPr lang="en-US" sz="2400" dirty="0" smtClean="0"/>
              <a:t>solution: </a:t>
            </a:r>
            <a:endParaRPr lang="en-US" sz="2400" dirty="0"/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/>
              <a:t>Given </a:t>
            </a:r>
            <a:r>
              <a:rPr lang="en-US" sz="2400" i="1" dirty="0"/>
              <a:t>n</a:t>
            </a:r>
            <a:r>
              <a:rPr lang="en-US" sz="2400" dirty="0"/>
              <a:t> </a:t>
            </a:r>
            <a:r>
              <a:rPr lang="en-US" sz="2400" b="1" dirty="0" smtClean="0"/>
              <a:t>binary</a:t>
            </a:r>
            <a:r>
              <a:rPr lang="en-US" sz="2400" dirty="0" smtClean="0"/>
              <a:t> attributes</a:t>
            </a:r>
            <a:endParaRPr lang="en-US" sz="2400" dirty="0"/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 err="1"/>
              <a:t>H</a:t>
            </a:r>
            <a:r>
              <a:rPr lang="en-US" sz="2400" baseline="-25000" dirty="0" err="1"/>
              <a:t>k</a:t>
            </a:r>
            <a:r>
              <a:rPr lang="en-US" sz="2400" dirty="0"/>
              <a:t> = Number of </a:t>
            </a:r>
            <a:r>
              <a:rPr lang="en-US" sz="2400" b="1" dirty="0" smtClean="0"/>
              <a:t>binary</a:t>
            </a:r>
            <a:r>
              <a:rPr lang="en-US" sz="2400" dirty="0" smtClean="0"/>
              <a:t> decision </a:t>
            </a:r>
            <a:r>
              <a:rPr lang="en-US" sz="2400" dirty="0"/>
              <a:t>trees of depth k</a:t>
            </a:r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 smtClean="0"/>
              <a:t>         2</a:t>
            </a:r>
            <a:endParaRPr lang="en-US" sz="2400" dirty="0"/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/>
              <a:t>	</a:t>
            </a:r>
            <a:r>
              <a:rPr lang="en-US" sz="2400" dirty="0" smtClean="0"/>
              <a:t>     (</a:t>
            </a:r>
            <a:r>
              <a:rPr lang="en-US" sz="2400" dirty="0"/>
              <a:t>#choices of root attribute) </a:t>
            </a:r>
            <a:endParaRPr lang="en-US" sz="2400" dirty="0" smtClean="0"/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*(</a:t>
            </a:r>
            <a:r>
              <a:rPr lang="en-US" sz="2400" dirty="0"/>
              <a:t># possible left </a:t>
            </a:r>
            <a:r>
              <a:rPr lang="en-US" sz="2400" dirty="0" err="1"/>
              <a:t>subtrees</a:t>
            </a:r>
            <a:r>
              <a:rPr lang="en-US" sz="2400" dirty="0"/>
              <a:t>) </a:t>
            </a:r>
            <a:endParaRPr lang="en-US" sz="2400" dirty="0" smtClean="0"/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 smtClean="0"/>
              <a:t>	   *(</a:t>
            </a:r>
            <a:r>
              <a:rPr lang="en-US" sz="2400" dirty="0"/>
              <a:t># possible right </a:t>
            </a:r>
            <a:r>
              <a:rPr lang="en-US" sz="2400" dirty="0" err="1"/>
              <a:t>subtrees</a:t>
            </a:r>
            <a:r>
              <a:rPr lang="en-US" sz="2400" dirty="0" smtClean="0"/>
              <a:t>)     = </a:t>
            </a:r>
            <a:r>
              <a:rPr lang="en-US" sz="2400" dirty="0"/>
              <a:t>n * 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k-1</a:t>
            </a:r>
            <a:r>
              <a:rPr lang="en-US" sz="2400" dirty="0" smtClean="0"/>
              <a:t> </a:t>
            </a:r>
            <a:r>
              <a:rPr lang="en-US" sz="2400" dirty="0"/>
              <a:t>* 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k-1</a:t>
            </a:r>
            <a:endParaRPr lang="en-US" sz="2400" baseline="-25000" dirty="0"/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endParaRPr lang="en-US" sz="2400" baseline="-25000" dirty="0"/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/>
              <a:t>Write </a:t>
            </a:r>
            <a:r>
              <a:rPr lang="en-US" sz="2400" dirty="0" err="1"/>
              <a:t>L</a:t>
            </a:r>
            <a:r>
              <a:rPr lang="en-US" sz="2400" baseline="-25000" dirty="0" err="1"/>
              <a:t>k</a:t>
            </a:r>
            <a:r>
              <a:rPr lang="en-US" sz="2400" dirty="0"/>
              <a:t> = log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en-US" sz="2400" dirty="0" err="1" smtClean="0"/>
              <a:t>H</a:t>
            </a:r>
            <a:r>
              <a:rPr lang="en-US" sz="2400" baseline="-25000" dirty="0" err="1" smtClean="0"/>
              <a:t>k</a:t>
            </a:r>
            <a:r>
              <a:rPr lang="en-US" sz="2400" baseline="-25000" dirty="0"/>
              <a:t>	</a:t>
            </a:r>
            <a:r>
              <a:rPr lang="en-US" sz="2400" baseline="-25000" dirty="0" smtClean="0"/>
              <a:t>	</a:t>
            </a:r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 smtClean="0"/>
              <a:t>L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</a:t>
            </a:r>
            <a:r>
              <a:rPr lang="en-US" sz="2400" dirty="0"/>
              <a:t>= 1</a:t>
            </a:r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 err="1" smtClean="0"/>
              <a:t>L</a:t>
            </a:r>
            <a:r>
              <a:rPr lang="en-US" sz="2400" baseline="-25000" dirty="0" err="1" smtClean="0"/>
              <a:t>k</a:t>
            </a:r>
            <a:r>
              <a:rPr lang="en-US" sz="2400" dirty="0" smtClean="0"/>
              <a:t> </a:t>
            </a:r>
            <a:r>
              <a:rPr lang="en-US" sz="2400" dirty="0"/>
              <a:t>= log</a:t>
            </a:r>
            <a:r>
              <a:rPr lang="en-US" sz="2400" baseline="-25000" dirty="0"/>
              <a:t>2</a:t>
            </a:r>
            <a:r>
              <a:rPr lang="en-US" sz="2400" dirty="0"/>
              <a:t> n + </a:t>
            </a:r>
            <a:r>
              <a:rPr lang="en-US" sz="2400" dirty="0" smtClean="0"/>
              <a:t>2L</a:t>
            </a:r>
            <a:r>
              <a:rPr lang="en-US" sz="2400" baseline="-25000" dirty="0" smtClean="0"/>
              <a:t>k-1 </a:t>
            </a:r>
            <a:r>
              <a:rPr lang="en-US" sz="2400" dirty="0" smtClean="0"/>
              <a:t>= log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n + 2(log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n + 2L</a:t>
            </a:r>
            <a:r>
              <a:rPr lang="en-US" sz="2400" baseline="-25000" dirty="0" smtClean="0"/>
              <a:t>k-2</a:t>
            </a:r>
            <a:r>
              <a:rPr lang="en-US" sz="2400" dirty="0" smtClean="0"/>
              <a:t>) </a:t>
            </a:r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/>
              <a:t>	</a:t>
            </a:r>
            <a:r>
              <a:rPr lang="en-US" sz="2400" dirty="0" smtClean="0"/>
              <a:t>		    = </a:t>
            </a:r>
            <a:r>
              <a:rPr lang="en-US" sz="2400" dirty="0"/>
              <a:t>log</a:t>
            </a:r>
            <a:r>
              <a:rPr lang="en-US" sz="2400" baseline="-25000" dirty="0"/>
              <a:t>2</a:t>
            </a:r>
            <a:r>
              <a:rPr lang="en-US" sz="2400" dirty="0"/>
              <a:t> n + </a:t>
            </a:r>
            <a:r>
              <a:rPr lang="en-US" sz="2400" dirty="0" smtClean="0"/>
              <a:t>2log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/>
              <a:t>n + </a:t>
            </a:r>
            <a:r>
              <a:rPr lang="en-US" sz="2400" dirty="0" smtClean="0"/>
              <a:t>2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log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n + … +2</a:t>
            </a:r>
            <a:r>
              <a:rPr lang="en-US" sz="2400" baseline="30000" dirty="0" smtClean="0"/>
              <a:t>k-1</a:t>
            </a:r>
            <a:r>
              <a:rPr lang="en-US" sz="2400" dirty="0" smtClean="0"/>
              <a:t>(log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n + 2L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) </a:t>
            </a:r>
            <a:endParaRPr lang="en-US" sz="2400" baseline="-25000" dirty="0"/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/>
              <a:t>So </a:t>
            </a:r>
            <a:r>
              <a:rPr lang="en-US" sz="2400" dirty="0" err="1"/>
              <a:t>L</a:t>
            </a:r>
            <a:r>
              <a:rPr lang="en-US" sz="2400" baseline="-25000" dirty="0" err="1"/>
              <a:t>k</a:t>
            </a:r>
            <a:r>
              <a:rPr lang="en-US" sz="2400" dirty="0"/>
              <a:t> = (2</a:t>
            </a:r>
            <a:r>
              <a:rPr lang="en-US" sz="2400" baseline="30000" dirty="0"/>
              <a:t>k</a:t>
            </a:r>
            <a:r>
              <a:rPr lang="en-US" sz="2400" dirty="0"/>
              <a:t>-1)(1+log</a:t>
            </a:r>
            <a:r>
              <a:rPr lang="en-US" sz="2400" baseline="-25000" dirty="0"/>
              <a:t>2</a:t>
            </a:r>
            <a:r>
              <a:rPr lang="en-US" sz="2400" dirty="0"/>
              <a:t> n) +1</a:t>
            </a:r>
          </a:p>
        </p:txBody>
      </p:sp>
      <p:pic>
        <p:nvPicPr>
          <p:cNvPr id="1070084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9613" y="1428750"/>
            <a:ext cx="2798762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191" y="1433531"/>
            <a:ext cx="135738" cy="22623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Rectangle 2"/>
          <p:cNvSpPr/>
          <p:nvPr/>
        </p:nvSpPr>
        <p:spPr>
          <a:xfrm>
            <a:off x="478975" y="3029266"/>
            <a:ext cx="6925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/>
              <a:t>H</a:t>
            </a:r>
            <a:r>
              <a:rPr lang="en-US" sz="2400" baseline="-25000" dirty="0" err="1"/>
              <a:t>k</a:t>
            </a:r>
            <a:r>
              <a:rPr lang="en-US" sz="2400" dirty="0"/>
              <a:t> = 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" y="2609924"/>
            <a:ext cx="703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H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</a:t>
            </a:r>
            <a:r>
              <a:rPr lang="en-US" sz="2400" dirty="0"/>
              <a:t>= </a:t>
            </a:r>
          </a:p>
        </p:txBody>
      </p:sp>
    </p:spTree>
    <p:extLst>
      <p:ext uri="{BB962C8B-B14F-4D97-AF65-F5344CB8AC3E}">
        <p14:creationId xmlns:p14="http://schemas.microsoft.com/office/powerpoint/2010/main" val="2823061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0083" grpId="0" build="p"/>
      <p:bldP spid="3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371600"/>
          </a:xfrm>
        </p:spPr>
        <p:txBody>
          <a:bodyPr/>
          <a:lstStyle/>
          <a:p>
            <a:r>
              <a:rPr lang="en-US" sz="4000" dirty="0"/>
              <a:t>PAC bound for decision trees of depth k</a:t>
            </a:r>
          </a:p>
        </p:txBody>
      </p:sp>
      <p:pic>
        <p:nvPicPr>
          <p:cNvPr id="1072131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1524000"/>
            <a:ext cx="5183188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721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" y="2286000"/>
            <a:ext cx="9296400" cy="4419600"/>
          </a:xfrm>
        </p:spPr>
        <p:txBody>
          <a:bodyPr>
            <a:normAutofit/>
          </a:bodyPr>
          <a:lstStyle/>
          <a:p>
            <a:r>
              <a:rPr lang="en-US" sz="3000" dirty="0"/>
              <a:t>Bad!!!</a:t>
            </a:r>
          </a:p>
          <a:p>
            <a:pPr lvl="1"/>
            <a:r>
              <a:rPr lang="en-US" sz="3000" dirty="0"/>
              <a:t>Number of points is exponential in </a:t>
            </a:r>
            <a:r>
              <a:rPr lang="en-US" sz="3000" dirty="0" smtClean="0"/>
              <a:t>depth k!</a:t>
            </a:r>
            <a:endParaRPr lang="en-US" sz="3000" dirty="0"/>
          </a:p>
          <a:p>
            <a:pPr lvl="1"/>
            <a:endParaRPr lang="en-US" sz="3000" dirty="0"/>
          </a:p>
          <a:p>
            <a:endParaRPr lang="en-US" sz="3000" dirty="0"/>
          </a:p>
          <a:p>
            <a:r>
              <a:rPr lang="en-US" sz="3000" dirty="0">
                <a:solidFill>
                  <a:srgbClr val="009900"/>
                </a:solidFill>
              </a:rPr>
              <a:t>But, for </a:t>
            </a:r>
            <a:r>
              <a:rPr lang="en-US" sz="3000" i="1" dirty="0">
                <a:solidFill>
                  <a:srgbClr val="009900"/>
                </a:solidFill>
              </a:rPr>
              <a:t>m</a:t>
            </a:r>
            <a:r>
              <a:rPr lang="en-US" sz="3000" dirty="0">
                <a:solidFill>
                  <a:srgbClr val="009900"/>
                </a:solidFill>
              </a:rPr>
              <a:t> data points, decision tree can’t get too big…</a:t>
            </a:r>
          </a:p>
        </p:txBody>
      </p:sp>
      <p:sp>
        <p:nvSpPr>
          <p:cNvPr id="1072133" name="Rectangle 5"/>
          <p:cNvSpPr>
            <a:spLocks noChangeArrowheads="1"/>
          </p:cNvSpPr>
          <p:nvPr/>
        </p:nvSpPr>
        <p:spPr bwMode="auto">
          <a:xfrm>
            <a:off x="381000" y="5486400"/>
            <a:ext cx="9448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-112" charset="2"/>
              <a:buNone/>
            </a:pPr>
            <a:r>
              <a:rPr lang="en-US" sz="2700" b="1" dirty="0">
                <a:solidFill>
                  <a:srgbClr val="009900"/>
                </a:solidFill>
              </a:rPr>
              <a:t>Number of leaves never more than number data points</a:t>
            </a:r>
          </a:p>
        </p:txBody>
      </p:sp>
      <p:pic>
        <p:nvPicPr>
          <p:cNvPr id="8" name="Picture 3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6" cstate="print"/>
          <a:srcRect l="54926" r="33102" b="-4032"/>
          <a:stretch/>
        </p:blipFill>
        <p:spPr bwMode="auto">
          <a:xfrm>
            <a:off x="6248400" y="1524000"/>
            <a:ext cx="620543" cy="574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6" cstate="print"/>
          <a:srcRect l="94184" b="-4032"/>
          <a:stretch/>
        </p:blipFill>
        <p:spPr bwMode="auto">
          <a:xfrm>
            <a:off x="6843569" y="1542480"/>
            <a:ext cx="301457" cy="57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524000"/>
            <a:ext cx="135738" cy="22623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616882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2132" grpId="0" build="p"/>
      <p:bldP spid="10721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915400" cy="1371600"/>
          </a:xfrm>
        </p:spPr>
        <p:txBody>
          <a:bodyPr/>
          <a:lstStyle/>
          <a:p>
            <a:r>
              <a:rPr lang="en-US" sz="4000"/>
              <a:t>Number of decision trees with k leaves</a:t>
            </a:r>
          </a:p>
        </p:txBody>
      </p:sp>
      <p:sp>
        <p:nvSpPr>
          <p:cNvPr id="107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458200" cy="4525963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 err="1"/>
              <a:t>H</a:t>
            </a:r>
            <a:r>
              <a:rPr lang="en-US" sz="2400" baseline="-25000" dirty="0" err="1"/>
              <a:t>k</a:t>
            </a:r>
            <a:r>
              <a:rPr lang="en-US" sz="2400" dirty="0"/>
              <a:t> = Number of </a:t>
            </a:r>
            <a:r>
              <a:rPr lang="en-US" sz="2400" dirty="0" smtClean="0"/>
              <a:t>binary decision </a:t>
            </a:r>
            <a:r>
              <a:rPr lang="en-US" sz="2400" dirty="0"/>
              <a:t>trees with k leaves</a:t>
            </a:r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 smtClean="0"/>
              <a:t>H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</a:t>
            </a:r>
            <a:r>
              <a:rPr lang="en-US" sz="2400" dirty="0"/>
              <a:t>=</a:t>
            </a:r>
            <a:r>
              <a:rPr lang="en-US" sz="2400" dirty="0" smtClean="0"/>
              <a:t>2</a:t>
            </a:r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 err="1" smtClean="0"/>
              <a:t>H</a:t>
            </a:r>
            <a:r>
              <a:rPr lang="en-US" sz="2400" baseline="-25000" dirty="0" err="1" smtClean="0"/>
              <a:t>k</a:t>
            </a:r>
            <a:r>
              <a:rPr lang="en-US" sz="2400" dirty="0" smtClean="0"/>
              <a:t> = (</a:t>
            </a:r>
            <a:r>
              <a:rPr lang="en-US" sz="2400" dirty="0"/>
              <a:t>#choices of root attribute) </a:t>
            </a:r>
            <a:r>
              <a:rPr lang="en-US" sz="2400" dirty="0" smtClean="0"/>
              <a:t>*</a:t>
            </a:r>
            <a:endParaRPr lang="en-US" sz="2400" dirty="0"/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 smtClean="0"/>
              <a:t>      </a:t>
            </a:r>
            <a:r>
              <a:rPr lang="en-US" sz="2400" dirty="0"/>
              <a:t> </a:t>
            </a:r>
            <a:r>
              <a:rPr lang="en-US" sz="2400" dirty="0" smtClean="0"/>
              <a:t>[(</a:t>
            </a:r>
            <a:r>
              <a:rPr lang="en-US" sz="2400" dirty="0"/>
              <a:t># l</a:t>
            </a:r>
            <a:r>
              <a:rPr lang="en-US" sz="2400" dirty="0" smtClean="0"/>
              <a:t>eft </a:t>
            </a:r>
            <a:r>
              <a:rPr lang="en-US" sz="2400" dirty="0" err="1" smtClean="0"/>
              <a:t>subtrees</a:t>
            </a:r>
            <a:r>
              <a:rPr lang="en-US" sz="2400" dirty="0" smtClean="0"/>
              <a:t> </a:t>
            </a:r>
            <a:r>
              <a:rPr lang="en-US" sz="2400" dirty="0" err="1" smtClean="0"/>
              <a:t>wth</a:t>
            </a:r>
            <a:r>
              <a:rPr lang="en-US" sz="2400" dirty="0" smtClean="0"/>
              <a:t> 1 leaf)*</a:t>
            </a:r>
            <a:r>
              <a:rPr lang="en-US" sz="2400" dirty="0"/>
              <a:t>(</a:t>
            </a:r>
            <a:r>
              <a:rPr lang="en-US" sz="2400" dirty="0" smtClean="0"/>
              <a:t># right </a:t>
            </a:r>
            <a:r>
              <a:rPr lang="en-US" sz="2400" dirty="0" err="1"/>
              <a:t>subtrees</a:t>
            </a:r>
            <a:r>
              <a:rPr lang="en-US" sz="2400" dirty="0"/>
              <a:t> </a:t>
            </a:r>
            <a:r>
              <a:rPr lang="en-US" sz="2400" dirty="0" err="1"/>
              <a:t>wth</a:t>
            </a:r>
            <a:r>
              <a:rPr lang="en-US" sz="2400" dirty="0"/>
              <a:t> </a:t>
            </a:r>
            <a:r>
              <a:rPr lang="en-US" sz="2400" dirty="0" smtClean="0"/>
              <a:t>k-1 leaves) </a:t>
            </a:r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/>
              <a:t> </a:t>
            </a:r>
            <a:r>
              <a:rPr lang="en-US" sz="2400" dirty="0" smtClean="0"/>
              <a:t>    + (</a:t>
            </a:r>
            <a:r>
              <a:rPr lang="en-US" sz="2400" dirty="0"/>
              <a:t># left </a:t>
            </a:r>
            <a:r>
              <a:rPr lang="en-US" sz="2400" dirty="0" err="1"/>
              <a:t>subtrees</a:t>
            </a:r>
            <a:r>
              <a:rPr lang="en-US" sz="2400" dirty="0"/>
              <a:t> </a:t>
            </a:r>
            <a:r>
              <a:rPr lang="en-US" sz="2400" dirty="0" err="1"/>
              <a:t>wth</a:t>
            </a:r>
            <a:r>
              <a:rPr lang="en-US" sz="2400" dirty="0"/>
              <a:t> </a:t>
            </a:r>
            <a:r>
              <a:rPr lang="en-US" sz="2400" dirty="0" smtClean="0"/>
              <a:t>2 leaves)</a:t>
            </a:r>
            <a:r>
              <a:rPr lang="en-US" sz="2400" dirty="0"/>
              <a:t>*(# right </a:t>
            </a:r>
            <a:r>
              <a:rPr lang="en-US" sz="2400" dirty="0" err="1"/>
              <a:t>subtrees</a:t>
            </a:r>
            <a:r>
              <a:rPr lang="en-US" sz="2400" dirty="0"/>
              <a:t> </a:t>
            </a:r>
            <a:r>
              <a:rPr lang="en-US" sz="2400" dirty="0" err="1"/>
              <a:t>wth</a:t>
            </a:r>
            <a:r>
              <a:rPr lang="en-US" sz="2400" dirty="0"/>
              <a:t> </a:t>
            </a:r>
            <a:r>
              <a:rPr lang="en-US" sz="2400" dirty="0" smtClean="0"/>
              <a:t>k-2 </a:t>
            </a:r>
            <a:r>
              <a:rPr lang="en-US" sz="2400" dirty="0"/>
              <a:t>leaves) </a:t>
            </a:r>
            <a:endParaRPr lang="en-US" sz="2400" dirty="0" smtClean="0"/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/>
              <a:t> </a:t>
            </a:r>
            <a:r>
              <a:rPr lang="en-US" sz="2400" dirty="0" smtClean="0"/>
              <a:t>    + …</a:t>
            </a:r>
            <a:endParaRPr lang="en-US" sz="2400" dirty="0"/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     + </a:t>
            </a:r>
            <a:r>
              <a:rPr lang="en-US" sz="2400" dirty="0"/>
              <a:t>(# left </a:t>
            </a:r>
            <a:r>
              <a:rPr lang="en-US" sz="2400" dirty="0" err="1"/>
              <a:t>subtrees</a:t>
            </a:r>
            <a:r>
              <a:rPr lang="en-US" sz="2400" dirty="0"/>
              <a:t> </a:t>
            </a:r>
            <a:r>
              <a:rPr lang="en-US" sz="2400" dirty="0" err="1"/>
              <a:t>wth</a:t>
            </a:r>
            <a:r>
              <a:rPr lang="en-US" sz="2400" dirty="0"/>
              <a:t> </a:t>
            </a:r>
            <a:r>
              <a:rPr lang="en-US" sz="2400" dirty="0" smtClean="0"/>
              <a:t>k-1 </a:t>
            </a:r>
            <a:r>
              <a:rPr lang="en-US" sz="2400" dirty="0"/>
              <a:t>leaves)*(# right </a:t>
            </a:r>
            <a:r>
              <a:rPr lang="en-US" sz="2400" dirty="0" err="1"/>
              <a:t>subtrees</a:t>
            </a:r>
            <a:r>
              <a:rPr lang="en-US" sz="2400" dirty="0"/>
              <a:t> </a:t>
            </a:r>
            <a:r>
              <a:rPr lang="en-US" sz="2400" dirty="0" err="1"/>
              <a:t>wth</a:t>
            </a:r>
            <a:r>
              <a:rPr lang="en-US" sz="2400" dirty="0"/>
              <a:t> </a:t>
            </a:r>
            <a:r>
              <a:rPr lang="en-US" sz="2400" dirty="0" smtClean="0"/>
              <a:t>1 leaf)] </a:t>
            </a:r>
            <a:endParaRPr lang="en-US" sz="2400" dirty="0"/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 smtClean="0"/>
              <a:t> </a:t>
            </a:r>
          </a:p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2400" dirty="0" smtClean="0"/>
              <a:t>			         = n</a:t>
            </a:r>
            <a:r>
              <a:rPr lang="en-US" sz="2400" baseline="30000" dirty="0" smtClean="0"/>
              <a:t>k-1</a:t>
            </a:r>
            <a:r>
              <a:rPr lang="en-US" sz="2400" dirty="0" smtClean="0"/>
              <a:t> C</a:t>
            </a:r>
            <a:r>
              <a:rPr lang="en-US" sz="2400" baseline="-25000" dirty="0" smtClean="0"/>
              <a:t>k-1		</a:t>
            </a:r>
            <a:r>
              <a:rPr lang="en-US" sz="2400" dirty="0" smtClean="0"/>
              <a:t>(C</a:t>
            </a:r>
            <a:r>
              <a:rPr lang="en-US" sz="2400" baseline="-25000" dirty="0" smtClean="0"/>
              <a:t>k-1</a:t>
            </a:r>
            <a:r>
              <a:rPr lang="en-US" sz="2400" dirty="0" smtClean="0"/>
              <a:t> : Catalan Number)</a:t>
            </a:r>
            <a:endParaRPr lang="en-US" sz="2400" baseline="-25000" dirty="0"/>
          </a:p>
        </p:txBody>
      </p:sp>
      <p:pic>
        <p:nvPicPr>
          <p:cNvPr id="1074180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895350"/>
            <a:ext cx="2798762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74183" name="Text Box 7"/>
          <p:cNvSpPr txBox="1">
            <a:spLocks noChangeArrowheads="1"/>
          </p:cNvSpPr>
          <p:nvPr/>
        </p:nvSpPr>
        <p:spPr bwMode="auto">
          <a:xfrm>
            <a:off x="544512" y="5410204"/>
            <a:ext cx="604679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 smtClean="0"/>
              <a:t>Loose bound (using Sterling’s approximation):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62" y="4386690"/>
            <a:ext cx="2262438" cy="802068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437" y="5995502"/>
            <a:ext cx="2778563" cy="42831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875" y="909619"/>
            <a:ext cx="135738" cy="22623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434463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41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Theory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/>
              <a:t>We have explored </a:t>
            </a:r>
            <a:r>
              <a:rPr lang="en-US" sz="3000" b="1" dirty="0"/>
              <a:t>many</a:t>
            </a:r>
            <a:r>
              <a:rPr lang="en-US" sz="3000" dirty="0"/>
              <a:t> ways of learning from data</a:t>
            </a:r>
          </a:p>
          <a:p>
            <a:r>
              <a:rPr lang="en-US" sz="3000" dirty="0"/>
              <a:t>But…</a:t>
            </a:r>
          </a:p>
          <a:p>
            <a:pPr lvl="1"/>
            <a:r>
              <a:rPr lang="en-US" sz="2600" dirty="0"/>
              <a:t>How good is our classifier, really?</a:t>
            </a:r>
          </a:p>
          <a:p>
            <a:pPr lvl="1"/>
            <a:r>
              <a:rPr lang="en-US" sz="2600" dirty="0"/>
              <a:t>How much data do I need to make it “good enough”?</a:t>
            </a:r>
          </a:p>
        </p:txBody>
      </p:sp>
    </p:spTree>
    <p:extLst>
      <p:ext uri="{BB962C8B-B14F-4D97-AF65-F5344CB8AC3E}">
        <p14:creationId xmlns:p14="http://schemas.microsoft.com/office/powerpoint/2010/main" val="1851139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decision 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Autofit/>
          </a:bodyPr>
          <a:lstStyle/>
          <a:p>
            <a:r>
              <a:rPr lang="en-US" sz="3000" dirty="0" smtClean="0"/>
              <a:t>With k leaves</a:t>
            </a:r>
          </a:p>
          <a:p>
            <a:pPr marL="3657600" lvl="8" indent="0">
              <a:buNone/>
            </a:pPr>
            <a:endParaRPr lang="en-US" sz="3000" dirty="0"/>
          </a:p>
          <a:p>
            <a:pPr marL="3657600" lvl="8" indent="0">
              <a:lnSpc>
                <a:spcPct val="50000"/>
              </a:lnSpc>
              <a:buNone/>
            </a:pPr>
            <a:r>
              <a:rPr lang="en-US" sz="3000" dirty="0"/>
              <a:t>	 </a:t>
            </a:r>
            <a:r>
              <a:rPr lang="en-US" sz="3000" dirty="0" smtClean="0"/>
              <a:t>                     </a:t>
            </a:r>
            <a:r>
              <a:rPr lang="en-US" sz="3000" dirty="0" smtClean="0">
                <a:solidFill>
                  <a:srgbClr val="A80101"/>
                </a:solidFill>
              </a:rPr>
              <a:t>linear in k</a:t>
            </a:r>
            <a:endParaRPr lang="en-US" sz="30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3000" dirty="0"/>
              <a:t> </a:t>
            </a:r>
            <a:r>
              <a:rPr lang="en-US" sz="3000" dirty="0" smtClean="0"/>
              <a:t>   number of points m is linear in #leaves</a:t>
            </a:r>
          </a:p>
          <a:p>
            <a:endParaRPr lang="en-US" sz="3000" dirty="0" smtClean="0"/>
          </a:p>
          <a:p>
            <a:r>
              <a:rPr lang="en-US" sz="3000" dirty="0" smtClean="0"/>
              <a:t>With depth k </a:t>
            </a:r>
          </a:p>
          <a:p>
            <a:pPr marL="0" lvl="8" indent="0">
              <a:lnSpc>
                <a:spcPct val="140000"/>
              </a:lnSpc>
              <a:buNone/>
            </a:pPr>
            <a:r>
              <a:rPr lang="en-US" sz="3000" dirty="0" smtClean="0"/>
              <a:t>						 </a:t>
            </a:r>
            <a:r>
              <a:rPr lang="en-US" sz="3000" dirty="0" smtClean="0">
                <a:solidFill>
                  <a:srgbClr val="A80101"/>
                </a:solidFill>
              </a:rPr>
              <a:t>exponential </a:t>
            </a:r>
            <a:r>
              <a:rPr lang="en-US" sz="3000" dirty="0">
                <a:solidFill>
                  <a:srgbClr val="A80101"/>
                </a:solidFill>
              </a:rPr>
              <a:t>in </a:t>
            </a:r>
            <a:r>
              <a:rPr lang="en-US" sz="3000" dirty="0" smtClean="0">
                <a:solidFill>
                  <a:srgbClr val="A80101"/>
                </a:solidFill>
              </a:rPr>
              <a:t>k</a:t>
            </a:r>
            <a:endParaRPr lang="en-US" sz="3000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en-US" sz="3000" dirty="0" smtClean="0"/>
              <a:t>    number </a:t>
            </a:r>
            <a:r>
              <a:rPr lang="en-US" sz="3000" dirty="0"/>
              <a:t>of points m is </a:t>
            </a:r>
            <a:r>
              <a:rPr lang="en-US" sz="3000" dirty="0" smtClean="0"/>
              <a:t>exponential </a:t>
            </a:r>
            <a:r>
              <a:rPr lang="en-US" sz="3000" dirty="0"/>
              <a:t>in </a:t>
            </a:r>
            <a:r>
              <a:rPr lang="en-US" sz="3000" dirty="0" smtClean="0"/>
              <a:t>depth</a:t>
            </a:r>
            <a:endParaRPr lang="en-US" sz="3000" dirty="0"/>
          </a:p>
          <a:p>
            <a:pPr marL="0" indent="0">
              <a:buNone/>
            </a:pPr>
            <a:endParaRPr lang="en-U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52941" y="4953000"/>
            <a:ext cx="4438259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3000" dirty="0"/>
              <a:t>l</a:t>
            </a:r>
            <a:r>
              <a:rPr lang="en-US" sz="3000" dirty="0" smtClean="0"/>
              <a:t>og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 </a:t>
            </a:r>
            <a:r>
              <a:rPr lang="en-US" sz="3000" dirty="0" err="1" smtClean="0"/>
              <a:t>H</a:t>
            </a:r>
            <a:r>
              <a:rPr lang="en-US" sz="3000" baseline="-25000" dirty="0" err="1" smtClean="0"/>
              <a:t>k</a:t>
            </a:r>
            <a:r>
              <a:rPr lang="en-US" sz="3000" dirty="0" smtClean="0"/>
              <a:t> = </a:t>
            </a:r>
            <a:r>
              <a:rPr lang="en-US" sz="3000" dirty="0"/>
              <a:t>(2</a:t>
            </a:r>
            <a:r>
              <a:rPr lang="en-US" sz="3000" baseline="30000" dirty="0"/>
              <a:t>k</a:t>
            </a:r>
            <a:r>
              <a:rPr lang="en-US" sz="3000" dirty="0"/>
              <a:t>-1)(1+log</a:t>
            </a:r>
            <a:r>
              <a:rPr lang="en-US" sz="3000" baseline="-25000" dirty="0"/>
              <a:t>2</a:t>
            </a:r>
            <a:r>
              <a:rPr lang="en-US" sz="3000" dirty="0"/>
              <a:t> n) +1</a:t>
            </a: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86750"/>
            <a:ext cx="4921445" cy="357046"/>
          </a:xfrm>
          <a:prstGeom prst="rect">
            <a:avLst/>
          </a:prstGeom>
        </p:spPr>
      </p:pic>
      <p:pic>
        <p:nvPicPr>
          <p:cNvPr id="8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9613" y="1428750"/>
            <a:ext cx="2798762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462" y="1419262"/>
            <a:ext cx="135738" cy="22623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0705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915400" cy="1371600"/>
          </a:xfrm>
        </p:spPr>
        <p:txBody>
          <a:bodyPr/>
          <a:lstStyle/>
          <a:p>
            <a:r>
              <a:rPr lang="en-US" sz="4000" dirty="0"/>
              <a:t>PAC bound for decision trees with k leaves – Bias-Variance revisited</a:t>
            </a:r>
          </a:p>
        </p:txBody>
      </p:sp>
      <p:pic>
        <p:nvPicPr>
          <p:cNvPr id="1076228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2014110"/>
            <a:ext cx="5867400" cy="86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304800" y="5675293"/>
            <a:ext cx="861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	</a:t>
            </a:r>
            <a:r>
              <a:rPr lang="en-US" sz="2800" dirty="0" smtClean="0"/>
              <a:t>k = m</a:t>
            </a:r>
            <a:r>
              <a:rPr lang="en-US" sz="2800" dirty="0"/>
              <a:t>			</a:t>
            </a:r>
            <a:r>
              <a:rPr lang="en-US" sz="2800" dirty="0" smtClean="0"/>
              <a:t> 0</a:t>
            </a:r>
            <a:r>
              <a:rPr lang="en-US" sz="2800" dirty="0"/>
              <a:t>		    </a:t>
            </a:r>
            <a:r>
              <a:rPr lang="en-US" sz="2800" dirty="0" smtClean="0"/>
              <a:t>large (~ &gt; ½)</a:t>
            </a:r>
            <a:endParaRPr lang="en-US" sz="2800" dirty="0"/>
          </a:p>
          <a:p>
            <a:r>
              <a:rPr lang="en-US" sz="2800" dirty="0"/>
              <a:t>	</a:t>
            </a:r>
            <a:r>
              <a:rPr lang="en-US" sz="2800" dirty="0" smtClean="0"/>
              <a:t>k &lt; m</a:t>
            </a:r>
            <a:r>
              <a:rPr lang="en-US" sz="2800" dirty="0"/>
              <a:t>		</a:t>
            </a:r>
            <a:r>
              <a:rPr lang="en-US" sz="2800" dirty="0" smtClean="0"/>
              <a:t>	&gt;0</a:t>
            </a:r>
            <a:r>
              <a:rPr lang="en-US" sz="2800" dirty="0"/>
              <a:t>		    </a:t>
            </a:r>
            <a:r>
              <a:rPr lang="en-US" sz="2800" dirty="0" smtClean="0"/>
              <a:t>small (~ &lt;</a:t>
            </a:r>
            <a:r>
              <a:rPr lang="en-US" sz="2800" dirty="0"/>
              <a:t>½)</a:t>
            </a:r>
            <a:endParaRPr lang="en-US" sz="28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48093" y="2238660"/>
            <a:ext cx="5214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With </a:t>
            </a:r>
            <a:r>
              <a:rPr lang="en-US" sz="2800" dirty="0" err="1" smtClean="0"/>
              <a:t>prob</a:t>
            </a:r>
            <a:r>
              <a:rPr lang="en-US" sz="2800" dirty="0" smtClean="0"/>
              <a:t> ≥ 1-</a:t>
            </a:r>
            <a:r>
              <a:rPr lang="en-US" sz="2800" dirty="0" smtClean="0">
                <a:latin typeface="Symbol" charset="2"/>
                <a:cs typeface="Symbol" charset="2"/>
              </a:rPr>
              <a:t>d</a:t>
            </a:r>
            <a:endParaRPr lang="en-US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685800" y="4718050"/>
            <a:ext cx="6781800" cy="1925780"/>
            <a:chOff x="685800" y="4718050"/>
            <a:chExt cx="6781800" cy="1925780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4191000" y="4718050"/>
              <a:ext cx="0" cy="7683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6549519" y="4724400"/>
              <a:ext cx="0" cy="76834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85800" y="5719050"/>
              <a:ext cx="67818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243693" y="5348430"/>
              <a:ext cx="0" cy="12954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805" y="2085939"/>
            <a:ext cx="119278" cy="198796"/>
          </a:xfrm>
          <a:prstGeom prst="rect">
            <a:avLst/>
          </a:prstGeom>
          <a:solidFill>
            <a:srgbClr val="FFFFFF"/>
          </a:solidFill>
        </p:spPr>
      </p:pic>
      <p:grpSp>
        <p:nvGrpSpPr>
          <p:cNvPr id="3" name="Group 2"/>
          <p:cNvGrpSpPr/>
          <p:nvPr/>
        </p:nvGrpSpPr>
        <p:grpSpPr>
          <a:xfrm>
            <a:off x="348093" y="3149010"/>
            <a:ext cx="8719707" cy="1506977"/>
            <a:chOff x="348093" y="3149010"/>
            <a:chExt cx="8719707" cy="1506977"/>
          </a:xfrm>
        </p:grpSpPr>
        <p:pic>
          <p:nvPicPr>
            <p:cNvPr id="1076229" name="Picture 5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8523"/>
            <a:stretch/>
          </p:blipFill>
          <p:spPr bwMode="auto">
            <a:xfrm>
              <a:off x="1009773" y="3810000"/>
              <a:ext cx="3714627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7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0037" y="3247384"/>
              <a:ext cx="2473763" cy="381331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348093" y="3149010"/>
              <a:ext cx="5214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With			       , we get</a:t>
              </a:r>
              <a:endParaRPr lang="en-US" sz="2800" dirty="0"/>
            </a:p>
          </p:txBody>
        </p:sp>
        <p:pic>
          <p:nvPicPr>
            <p:cNvPr id="5" name="Picture 4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5200" y="3810000"/>
              <a:ext cx="4292600" cy="845987"/>
            </a:xfrm>
            <a:prstGeom prst="rect">
              <a:avLst/>
            </a:prstGeom>
          </p:spPr>
        </p:pic>
        <p:pic>
          <p:nvPicPr>
            <p:cNvPr id="18" name="Picture 17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6593" y="3882611"/>
              <a:ext cx="119278" cy="198796"/>
            </a:xfrm>
            <a:prstGeom prst="rect">
              <a:avLst/>
            </a:prstGeom>
            <a:solidFill>
              <a:srgbClr val="FFFFFF"/>
            </a:solidFill>
          </p:spPr>
        </p:pic>
      </p:grpSp>
    </p:spTree>
    <p:extLst>
      <p:ext uri="{BB962C8B-B14F-4D97-AF65-F5344CB8AC3E}">
        <p14:creationId xmlns:p14="http://schemas.microsoft.com/office/powerpoint/2010/main" val="84654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about the size of the hypothesis space?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11437" y="2284413"/>
            <a:ext cx="3484563" cy="6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Sample complexity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/>
              <a:t>How large is the hypothesis space?</a:t>
            </a:r>
          </a:p>
          <a:p>
            <a:endParaRPr lang="en-US" sz="2800" dirty="0" smtClean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813" y="2290855"/>
            <a:ext cx="135738" cy="226230"/>
          </a:xfrm>
          <a:prstGeom prst="rect">
            <a:avLst/>
          </a:prstGeom>
          <a:solidFill>
            <a:srgbClr val="FFFFFF"/>
          </a:solidFill>
        </p:spPr>
      </p:pic>
      <p:grpSp>
        <p:nvGrpSpPr>
          <p:cNvPr id="8" name="Group 7"/>
          <p:cNvGrpSpPr/>
          <p:nvPr/>
        </p:nvGrpSpPr>
        <p:grpSpPr>
          <a:xfrm>
            <a:off x="6400800" y="1295400"/>
            <a:ext cx="2246904" cy="601772"/>
            <a:chOff x="6516096" y="5486400"/>
            <a:chExt cx="2246904" cy="601772"/>
          </a:xfrm>
        </p:grpSpPr>
        <p:pic>
          <p:nvPicPr>
            <p:cNvPr id="14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6" cstate="print"/>
            <a:srcRect l="78449" b="-28498"/>
            <a:stretch/>
          </p:blipFill>
          <p:spPr bwMode="auto">
            <a:xfrm>
              <a:off x="6516096" y="5486400"/>
              <a:ext cx="1538879" cy="6017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9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1723" y="5609940"/>
              <a:ext cx="511277" cy="304800"/>
            </a:xfrm>
            <a:prstGeom prst="rect">
              <a:avLst/>
            </a:prstGeom>
          </p:spPr>
        </p:pic>
        <p:pic>
          <p:nvPicPr>
            <p:cNvPr id="13" name="Picture 12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5486400"/>
              <a:ext cx="1650687" cy="463350"/>
            </a:xfrm>
            <a:prstGeom prst="rect">
              <a:avLst/>
            </a:prstGeom>
            <a:solidFill>
              <a:srgbClr val="FFFFFF"/>
            </a:solidFill>
          </p:spPr>
        </p:pic>
      </p:grpSp>
    </p:spTree>
    <p:extLst>
      <p:ext uri="{BB962C8B-B14F-4D97-AF65-F5344CB8AC3E}">
        <p14:creationId xmlns:p14="http://schemas.microsoft.com/office/powerpoint/2010/main" val="565605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decision 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Autofit/>
          </a:bodyPr>
          <a:lstStyle/>
          <a:p>
            <a:r>
              <a:rPr lang="en-US" sz="3000" dirty="0" smtClean="0"/>
              <a:t>With k leaves</a:t>
            </a:r>
          </a:p>
          <a:p>
            <a:pPr marL="3657600" lvl="8" indent="0">
              <a:buNone/>
            </a:pPr>
            <a:endParaRPr lang="en-US" sz="3000" dirty="0"/>
          </a:p>
          <a:p>
            <a:pPr marL="3657600" lvl="8" indent="0">
              <a:lnSpc>
                <a:spcPct val="50000"/>
              </a:lnSpc>
              <a:buNone/>
            </a:pPr>
            <a:r>
              <a:rPr lang="en-US" sz="3000" dirty="0"/>
              <a:t>	 </a:t>
            </a:r>
            <a:r>
              <a:rPr lang="en-US" sz="3000" dirty="0" smtClean="0"/>
              <a:t>                     </a:t>
            </a:r>
            <a:r>
              <a:rPr lang="en-US" sz="3000" dirty="0" smtClean="0">
                <a:solidFill>
                  <a:srgbClr val="A80101"/>
                </a:solidFill>
              </a:rPr>
              <a:t>linear in k</a:t>
            </a:r>
            <a:endParaRPr lang="en-US" sz="30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3000" dirty="0"/>
              <a:t> </a:t>
            </a:r>
            <a:r>
              <a:rPr lang="en-US" sz="3000" dirty="0" smtClean="0"/>
              <a:t>   number of points m is linear in #leaves</a:t>
            </a:r>
          </a:p>
          <a:p>
            <a:endParaRPr lang="en-US" sz="3000" dirty="0" smtClean="0"/>
          </a:p>
          <a:p>
            <a:r>
              <a:rPr lang="en-US" sz="3000" dirty="0" smtClean="0"/>
              <a:t>With depth k </a:t>
            </a:r>
          </a:p>
          <a:p>
            <a:pPr marL="0" lvl="8" indent="0">
              <a:lnSpc>
                <a:spcPct val="140000"/>
              </a:lnSpc>
              <a:buNone/>
            </a:pPr>
            <a:r>
              <a:rPr lang="en-US" sz="3000" dirty="0" smtClean="0"/>
              <a:t>						 </a:t>
            </a:r>
            <a:r>
              <a:rPr lang="en-US" sz="3000" dirty="0" smtClean="0">
                <a:solidFill>
                  <a:srgbClr val="A80101"/>
                </a:solidFill>
              </a:rPr>
              <a:t>exponential </a:t>
            </a:r>
            <a:r>
              <a:rPr lang="en-US" sz="3000" dirty="0">
                <a:solidFill>
                  <a:srgbClr val="A80101"/>
                </a:solidFill>
              </a:rPr>
              <a:t>in </a:t>
            </a:r>
            <a:r>
              <a:rPr lang="en-US" sz="3000" dirty="0" smtClean="0">
                <a:solidFill>
                  <a:srgbClr val="A80101"/>
                </a:solidFill>
              </a:rPr>
              <a:t>k</a:t>
            </a:r>
            <a:endParaRPr lang="en-US" sz="3000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en-US" sz="3000" dirty="0" smtClean="0"/>
              <a:t>    number </a:t>
            </a:r>
            <a:r>
              <a:rPr lang="en-US" sz="3000" dirty="0"/>
              <a:t>of points m is </a:t>
            </a:r>
            <a:r>
              <a:rPr lang="en-US" sz="3000" dirty="0" smtClean="0"/>
              <a:t>exponential </a:t>
            </a:r>
            <a:r>
              <a:rPr lang="en-US" sz="3000" dirty="0"/>
              <a:t>in </a:t>
            </a:r>
            <a:r>
              <a:rPr lang="en-US" sz="3000" dirty="0" smtClean="0"/>
              <a:t>depth</a:t>
            </a:r>
            <a:endParaRPr lang="en-US" sz="3000" dirty="0"/>
          </a:p>
          <a:p>
            <a:pPr marL="0" indent="0">
              <a:buNone/>
            </a:pPr>
            <a:endParaRPr lang="en-U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52941" y="4953000"/>
            <a:ext cx="4438259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sz="3000" dirty="0"/>
              <a:t>l</a:t>
            </a:r>
            <a:r>
              <a:rPr lang="en-US" sz="3000" dirty="0" smtClean="0"/>
              <a:t>og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 </a:t>
            </a:r>
            <a:r>
              <a:rPr lang="en-US" sz="3000" dirty="0" err="1" smtClean="0"/>
              <a:t>H</a:t>
            </a:r>
            <a:r>
              <a:rPr lang="en-US" sz="3000" baseline="-25000" dirty="0" err="1" smtClean="0"/>
              <a:t>k</a:t>
            </a:r>
            <a:r>
              <a:rPr lang="en-US" sz="3000" dirty="0" smtClean="0"/>
              <a:t> = </a:t>
            </a:r>
            <a:r>
              <a:rPr lang="en-US" sz="3000" dirty="0"/>
              <a:t>(2</a:t>
            </a:r>
            <a:r>
              <a:rPr lang="en-US" sz="3000" baseline="30000" dirty="0"/>
              <a:t>k</a:t>
            </a:r>
            <a:r>
              <a:rPr lang="en-US" sz="3000" dirty="0"/>
              <a:t>-1)(1+log</a:t>
            </a:r>
            <a:r>
              <a:rPr lang="en-US" sz="3000" baseline="-25000" dirty="0"/>
              <a:t>2</a:t>
            </a:r>
            <a:r>
              <a:rPr lang="en-US" sz="3000" dirty="0"/>
              <a:t> n) +1</a:t>
            </a: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86750"/>
            <a:ext cx="4921445" cy="357046"/>
          </a:xfrm>
          <a:prstGeom prst="rect">
            <a:avLst/>
          </a:prstGeom>
        </p:spPr>
      </p:pic>
      <p:pic>
        <p:nvPicPr>
          <p:cNvPr id="8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9613" y="1428750"/>
            <a:ext cx="2798762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462" y="1419262"/>
            <a:ext cx="135738" cy="22623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876768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991600" cy="1371600"/>
          </a:xfrm>
        </p:spPr>
        <p:txBody>
          <a:bodyPr/>
          <a:lstStyle/>
          <a:p>
            <a:r>
              <a:rPr lang="en-US" sz="4000" dirty="0"/>
              <a:t>What did we learn from decision trees?</a:t>
            </a:r>
          </a:p>
        </p:txBody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Moral of the story:</a:t>
            </a:r>
          </a:p>
          <a:p>
            <a:endParaRPr lang="en-US" sz="2800" dirty="0" smtClean="0"/>
          </a:p>
          <a:p>
            <a:pPr>
              <a:buFont typeface="Wingdings" pitchFamily="-112" charset="2"/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A80101"/>
                </a:solidFill>
              </a:rPr>
              <a:t>Complexity of learning not measured in terms of size of hypothesis space, but in maximum </a:t>
            </a:r>
            <a:r>
              <a:rPr lang="en-US" sz="2800" i="1" dirty="0" smtClean="0">
                <a:solidFill>
                  <a:srgbClr val="A80101"/>
                </a:solidFill>
              </a:rPr>
              <a:t>number of points</a:t>
            </a:r>
            <a:r>
              <a:rPr lang="en-US" sz="2800" dirty="0" smtClean="0">
                <a:solidFill>
                  <a:srgbClr val="A80101"/>
                </a:solidFill>
              </a:rPr>
              <a:t> that allows consistent classification</a:t>
            </a:r>
          </a:p>
          <a:p>
            <a:pPr>
              <a:buFont typeface="Wingdings" pitchFamily="-112" charset="2"/>
              <a:buNone/>
            </a:pPr>
            <a:endParaRPr lang="en-US" sz="2800" dirty="0" smtClean="0"/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86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827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PAC bounds for finite hypothesis 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With probability ≥ 1-</a:t>
            </a:r>
            <a:r>
              <a:rPr lang="en-US" sz="2800" dirty="0" smtClean="0">
                <a:latin typeface="Symbol" charset="2"/>
                <a:cs typeface="Symbol" charset="2"/>
              </a:rPr>
              <a:t>d</a:t>
            </a:r>
            <a:r>
              <a:rPr lang="en-US" sz="2800" dirty="0" smtClean="0"/>
              <a:t>,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2800" dirty="0" smtClean="0"/>
              <a:t>1)  For all h </a:t>
            </a:r>
            <a:r>
              <a:rPr lang="en-US" sz="2800" dirty="0" smtClean="0">
                <a:sym typeface="Symbol" pitchFamily="-112" charset="2"/>
              </a:rPr>
              <a:t></a:t>
            </a:r>
            <a:r>
              <a:rPr lang="en-US" sz="2800" dirty="0" smtClean="0"/>
              <a:t> H</a:t>
            </a:r>
            <a:r>
              <a:rPr lang="en-US" sz="2800" dirty="0"/>
              <a:t> </a:t>
            </a:r>
            <a:r>
              <a:rPr lang="en-US" sz="2800" dirty="0" err="1" smtClean="0"/>
              <a:t>s.t.</a:t>
            </a:r>
            <a:r>
              <a:rPr lang="en-US" sz="2800" dirty="0" smtClean="0"/>
              <a:t> 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train</a:t>
            </a:r>
            <a:r>
              <a:rPr lang="en-US" sz="2800" dirty="0" smtClean="0"/>
              <a:t>(h) = 0, 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2800" dirty="0"/>
              <a:t>	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true</a:t>
            </a:r>
            <a:r>
              <a:rPr lang="en-US" sz="2800" dirty="0" smtClean="0"/>
              <a:t>(h) ≤ </a:t>
            </a:r>
            <a:r>
              <a:rPr lang="en-US" sz="2800" dirty="0" smtClean="0">
                <a:latin typeface="Symbol" charset="2"/>
                <a:cs typeface="Symbol" charset="2"/>
              </a:rPr>
              <a:t>e</a:t>
            </a:r>
            <a:r>
              <a:rPr lang="en-US" sz="2800" dirty="0" smtClean="0"/>
              <a:t> = </a:t>
            </a:r>
          </a:p>
          <a:p>
            <a:pPr marL="0" indent="0">
              <a:buNone/>
            </a:pPr>
            <a:endParaRPr lang="en-US" sz="2800" baseline="-25000" dirty="0" smtClean="0"/>
          </a:p>
          <a:p>
            <a:pPr marL="0" indent="0">
              <a:buNone/>
            </a:pPr>
            <a:endParaRPr lang="en-US" sz="2800" baseline="-25000" dirty="0" smtClean="0"/>
          </a:p>
          <a:p>
            <a:pPr marL="514350" indent="-514350">
              <a:buFont typeface="Arial" pitchFamily="34" charset="0"/>
              <a:buAutoNum type="arabicParenR" startAt="2"/>
            </a:pPr>
            <a:r>
              <a:rPr lang="en-US" sz="2800" dirty="0" smtClean="0"/>
              <a:t>For </a:t>
            </a:r>
            <a:r>
              <a:rPr lang="en-US" sz="2800" dirty="0"/>
              <a:t>all h </a:t>
            </a:r>
            <a:r>
              <a:rPr lang="en-US" sz="2800" dirty="0">
                <a:sym typeface="Symbol" pitchFamily="-112" charset="2"/>
              </a:rPr>
              <a:t></a:t>
            </a:r>
            <a:r>
              <a:rPr lang="en-US" sz="2800" dirty="0"/>
              <a:t> H</a:t>
            </a:r>
          </a:p>
          <a:p>
            <a:pPr marL="0" indent="0">
              <a:buNone/>
            </a:pPr>
            <a:r>
              <a:rPr lang="en-US" sz="2800" dirty="0" smtClean="0"/>
              <a:t>	|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true</a:t>
            </a:r>
            <a:r>
              <a:rPr lang="en-US" sz="2800" dirty="0" smtClean="0"/>
              <a:t>(h) – 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train</a:t>
            </a:r>
            <a:r>
              <a:rPr lang="en-US" sz="2800" dirty="0" smtClean="0"/>
              <a:t>(h)| ≤ </a:t>
            </a:r>
            <a:r>
              <a:rPr lang="en-US" sz="2800" dirty="0" smtClean="0">
                <a:latin typeface="Symbol" charset="2"/>
                <a:cs typeface="Symbol" charset="2"/>
              </a:rPr>
              <a:t>e</a:t>
            </a:r>
            <a:r>
              <a:rPr lang="en-US" sz="2800" dirty="0" smtClean="0"/>
              <a:t> = </a:t>
            </a:r>
          </a:p>
          <a:p>
            <a:pPr marL="514350" indent="-514350">
              <a:buAutoNum type="arabicParenR" startAt="2"/>
            </a:pPr>
            <a:endParaRPr lang="en-US" sz="2800" dirty="0" smtClean="0"/>
          </a:p>
          <a:p>
            <a:pPr marL="514350" indent="-514350">
              <a:buAutoNum type="arabicParenR" startAt="2"/>
            </a:pPr>
            <a:endParaRPr lang="en-US" sz="2000" dirty="0" smtClean="0"/>
          </a:p>
          <a:p>
            <a:pPr marL="514350" indent="-514350">
              <a:buAutoNum type="arabicParenR" startAt="2"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7"/>
          <a:stretch/>
        </p:blipFill>
        <p:spPr>
          <a:xfrm>
            <a:off x="3932015" y="3043549"/>
            <a:ext cx="1706785" cy="718826"/>
          </a:xfrm>
          <a:prstGeom prst="rect">
            <a:avLst/>
          </a:prstGeom>
        </p:spPr>
      </p:pic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313"/>
          <a:stretch/>
        </p:blipFill>
        <p:spPr bwMode="auto">
          <a:xfrm>
            <a:off x="6006927" y="4708525"/>
            <a:ext cx="1917873" cy="86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400800" y="3048000"/>
            <a:ext cx="2333241" cy="461665"/>
          </a:xfrm>
          <a:prstGeom prst="rect">
            <a:avLst/>
          </a:prstGeom>
          <a:noFill/>
          <a:ln>
            <a:solidFill>
              <a:srgbClr val="A8010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A80101"/>
                </a:solidFill>
              </a:rPr>
              <a:t>Haussler’s bound</a:t>
            </a:r>
            <a:endParaRPr lang="en-US" sz="2400" dirty="0">
              <a:solidFill>
                <a:srgbClr val="A8010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5715000"/>
            <a:ext cx="2486228" cy="461665"/>
          </a:xfrm>
          <a:prstGeom prst="rect">
            <a:avLst/>
          </a:prstGeom>
          <a:noFill/>
          <a:ln>
            <a:solidFill>
              <a:srgbClr val="A8010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A80101"/>
                </a:solidFill>
              </a:rPr>
              <a:t>Hoeffding’s</a:t>
            </a:r>
            <a:r>
              <a:rPr lang="en-US" sz="2400" dirty="0" smtClean="0">
                <a:solidFill>
                  <a:srgbClr val="A80101"/>
                </a:solidFill>
              </a:rPr>
              <a:t> bound</a:t>
            </a:r>
            <a:endParaRPr lang="en-US" sz="2400" dirty="0">
              <a:solidFill>
                <a:srgbClr val="A801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70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1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371600"/>
          </a:xfrm>
        </p:spPr>
        <p:txBody>
          <a:bodyPr/>
          <a:lstStyle/>
          <a:p>
            <a:r>
              <a:rPr lang="en-US" sz="4000" dirty="0"/>
              <a:t>What about continuous </a:t>
            </a:r>
            <a:r>
              <a:rPr lang="en-US" sz="4000" dirty="0" smtClean="0"/>
              <a:t>hypothesis spaces</a:t>
            </a:r>
            <a:r>
              <a:rPr lang="en-US" sz="4000" dirty="0"/>
              <a:t>?</a:t>
            </a:r>
          </a:p>
        </p:txBody>
      </p:sp>
      <p:sp>
        <p:nvSpPr>
          <p:cNvPr id="1117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67000"/>
            <a:ext cx="8305800" cy="4038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Continuous hypothesis space: </a:t>
            </a:r>
          </a:p>
          <a:p>
            <a:pPr lvl="1"/>
            <a:r>
              <a:rPr lang="en-US" dirty="0"/>
              <a:t>|H| = </a:t>
            </a:r>
            <a:r>
              <a:rPr lang="en-US" dirty="0">
                <a:sym typeface="Symbol" pitchFamily="96" charset="2"/>
              </a:rPr>
              <a:t></a:t>
            </a:r>
            <a:endParaRPr lang="en-US" dirty="0"/>
          </a:p>
          <a:p>
            <a:pPr lvl="1"/>
            <a:r>
              <a:rPr lang="en-US" dirty="0"/>
              <a:t>Infinite variance???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9900"/>
                </a:solidFill>
              </a:rPr>
              <a:t>As with decision trees, </a:t>
            </a:r>
            <a:r>
              <a:rPr lang="en-US" b="1" dirty="0" smtClean="0">
                <a:solidFill>
                  <a:srgbClr val="009900"/>
                </a:solidFill>
              </a:rPr>
              <a:t>complexity of hypothesis space only depends on maximum </a:t>
            </a:r>
            <a:r>
              <a:rPr lang="en-US" b="1" dirty="0">
                <a:solidFill>
                  <a:srgbClr val="009900"/>
                </a:solidFill>
              </a:rPr>
              <a:t>number of points that can be classified </a:t>
            </a:r>
            <a:r>
              <a:rPr lang="en-US" b="1" dirty="0" smtClean="0">
                <a:solidFill>
                  <a:srgbClr val="009900"/>
                </a:solidFill>
              </a:rPr>
              <a:t>exactly (and not necessarily its size)!</a:t>
            </a:r>
            <a:endParaRPr lang="en-US" b="1" dirty="0">
              <a:solidFill>
                <a:srgbClr val="009900"/>
              </a:solidFill>
            </a:endParaRPr>
          </a:p>
        </p:txBody>
      </p:sp>
      <p:pic>
        <p:nvPicPr>
          <p:cNvPr id="1117188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2325" y="1438275"/>
            <a:ext cx="73437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613" y="1571662"/>
            <a:ext cx="119278" cy="198796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18938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718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val 43"/>
          <p:cNvSpPr/>
          <p:nvPr/>
        </p:nvSpPr>
        <p:spPr>
          <a:xfrm>
            <a:off x="2133600" y="2895600"/>
            <a:ext cx="137160" cy="137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9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sz="4000" dirty="0"/>
              <a:t>How many points can a linear boundary classify exactly? (1-D)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27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2286000" y="2209800"/>
            <a:ext cx="457200" cy="160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1676400" y="4343400"/>
            <a:ext cx="1447800" cy="899160"/>
            <a:chOff x="1676400" y="4343400"/>
            <a:chExt cx="1447800" cy="899160"/>
          </a:xfrm>
        </p:grpSpPr>
        <p:sp>
          <p:nvSpPr>
            <p:cNvPr id="12" name="Oval 11"/>
            <p:cNvSpPr/>
            <p:nvPr/>
          </p:nvSpPr>
          <p:spPr>
            <a:xfrm>
              <a:off x="2743200" y="51054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898005" y="510540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751081" y="43434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76400" y="44958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H="1">
            <a:off x="2133600" y="4419600"/>
            <a:ext cx="457200" cy="1676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09600" y="1981200"/>
            <a:ext cx="795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dirty="0" err="1" smtClean="0"/>
              <a:t>pts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4919590" y="1981200"/>
            <a:ext cx="795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</a:t>
            </a:r>
            <a:r>
              <a:rPr lang="en-US" sz="2400" dirty="0" smtClean="0"/>
              <a:t> </a:t>
            </a:r>
            <a:r>
              <a:rPr lang="en-US" sz="2400" dirty="0" err="1" smtClean="0"/>
              <a:t>pts</a:t>
            </a:r>
            <a:endParaRPr lang="en-US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616565" y="1981200"/>
            <a:ext cx="2155835" cy="1447800"/>
            <a:chOff x="5616565" y="2286000"/>
            <a:chExt cx="2155835" cy="1447800"/>
          </a:xfrm>
        </p:grpSpPr>
        <p:sp>
          <p:nvSpPr>
            <p:cNvPr id="21" name="Oval 20"/>
            <p:cNvSpPr/>
            <p:nvPr/>
          </p:nvSpPr>
          <p:spPr>
            <a:xfrm>
              <a:off x="5768965" y="30480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6470005" y="3062269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616565" y="22860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570255" y="2452669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25" name="Oval 24"/>
            <p:cNvSpPr/>
            <p:nvPr/>
          </p:nvSpPr>
          <p:spPr>
            <a:xfrm>
              <a:off x="7232005" y="3043145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332255" y="2433545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6096000" y="2438400"/>
              <a:ext cx="304800" cy="1295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410200" y="3581400"/>
            <a:ext cx="2155835" cy="1356360"/>
            <a:chOff x="5410200" y="3977640"/>
            <a:chExt cx="2155835" cy="1356360"/>
          </a:xfrm>
        </p:grpSpPr>
        <p:sp>
          <p:nvSpPr>
            <p:cNvPr id="29" name="Oval 28"/>
            <p:cNvSpPr/>
            <p:nvPr/>
          </p:nvSpPr>
          <p:spPr>
            <a:xfrm>
              <a:off x="5562600" y="473964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263640" y="4753909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10200" y="397764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363890" y="4114800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7025640" y="4753909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125890" y="4158578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 flipH="1">
              <a:off x="6705600" y="4114800"/>
              <a:ext cx="228600" cy="1219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5410200" y="5257800"/>
            <a:ext cx="2057400" cy="945851"/>
            <a:chOff x="5410200" y="5425440"/>
            <a:chExt cx="2057400" cy="945851"/>
          </a:xfrm>
        </p:grpSpPr>
        <p:sp>
          <p:nvSpPr>
            <p:cNvPr id="38" name="Oval 37"/>
            <p:cNvSpPr/>
            <p:nvPr/>
          </p:nvSpPr>
          <p:spPr>
            <a:xfrm>
              <a:off x="5562600" y="618744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263640" y="6234131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10200" y="542544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363890" y="5624531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2" name="Oval 41"/>
            <p:cNvSpPr/>
            <p:nvPr/>
          </p:nvSpPr>
          <p:spPr>
            <a:xfrm>
              <a:off x="7025640" y="6215978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125890" y="5606378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620000" y="5562600"/>
            <a:ext cx="469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??</a:t>
            </a:r>
            <a:endParaRPr lang="en-US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228600" y="6400800"/>
            <a:ext cx="715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There exists placement </a:t>
            </a:r>
            <a:r>
              <a:rPr lang="en-US" sz="2400" dirty="0" err="1" smtClean="0"/>
              <a:t>s.t.</a:t>
            </a:r>
            <a:r>
              <a:rPr lang="en-US" sz="2400" dirty="0" smtClean="0"/>
              <a:t> all </a:t>
            </a:r>
            <a:r>
              <a:rPr lang="en-US" sz="2400" dirty="0" err="1" smtClean="0"/>
              <a:t>labelings</a:t>
            </a:r>
            <a:r>
              <a:rPr lang="en-US" sz="2400" dirty="0" smtClean="0"/>
              <a:t> can be classified</a:t>
            </a:r>
            <a:endParaRPr lang="en-US" sz="2400" dirty="0"/>
          </a:p>
        </p:txBody>
      </p:sp>
      <p:sp>
        <p:nvSpPr>
          <p:cNvPr id="45" name="Oval 44"/>
          <p:cNvSpPr/>
          <p:nvPr/>
        </p:nvSpPr>
        <p:spPr>
          <a:xfrm>
            <a:off x="2834640" y="2909869"/>
            <a:ext cx="137160" cy="137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981200" y="2133600"/>
            <a:ext cx="1278345" cy="914400"/>
            <a:chOff x="1981200" y="2133600"/>
            <a:chExt cx="1278345" cy="914400"/>
          </a:xfrm>
        </p:grpSpPr>
        <p:sp>
          <p:nvSpPr>
            <p:cNvPr id="3" name="Oval 2"/>
            <p:cNvSpPr/>
            <p:nvPr/>
          </p:nvSpPr>
          <p:spPr>
            <a:xfrm>
              <a:off x="2133600" y="28956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81200" y="21336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19400" y="22098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2834640" y="29108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41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sz="4000" dirty="0"/>
              <a:t>How many points can a linear boundary classify exactly? </a:t>
            </a:r>
            <a:r>
              <a:rPr lang="en-US" sz="4000" dirty="0" smtClean="0"/>
              <a:t>(2-</a:t>
            </a:r>
            <a:r>
              <a:rPr lang="en-US" sz="4000" dirty="0"/>
              <a:t>D)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133600" y="2895600"/>
            <a:ext cx="137160" cy="13716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834640" y="2910840"/>
            <a:ext cx="137160" cy="1371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81200" y="2133600"/>
            <a:ext cx="3731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</a:rPr>
              <a:t>-</a:t>
            </a:r>
            <a:endParaRPr lang="en-US" sz="48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9400" y="2209800"/>
            <a:ext cx="4401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+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2286000" y="2209800"/>
            <a:ext cx="457200" cy="160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09600" y="1981200"/>
            <a:ext cx="795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</a:t>
            </a:r>
            <a:r>
              <a:rPr lang="en-US" sz="2400" dirty="0" smtClean="0"/>
              <a:t> </a:t>
            </a:r>
            <a:r>
              <a:rPr lang="en-US" sz="2400" dirty="0" err="1" smtClean="0"/>
              <a:t>pts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4919590" y="1981200"/>
            <a:ext cx="795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 </a:t>
            </a:r>
            <a:r>
              <a:rPr lang="en-US" sz="2400" dirty="0" err="1" smtClean="0"/>
              <a:t>pts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5494281" y="2286000"/>
            <a:ext cx="1516119" cy="2057400"/>
            <a:chOff x="5494281" y="2286000"/>
            <a:chExt cx="1516119" cy="2057400"/>
          </a:xfrm>
        </p:grpSpPr>
        <p:sp>
          <p:nvSpPr>
            <p:cNvPr id="21" name="Oval 20"/>
            <p:cNvSpPr/>
            <p:nvPr/>
          </p:nvSpPr>
          <p:spPr>
            <a:xfrm>
              <a:off x="5768965" y="30480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6470005" y="3062269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616565" y="22860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570255" y="2452669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25" name="Oval 24"/>
            <p:cNvSpPr/>
            <p:nvPr/>
          </p:nvSpPr>
          <p:spPr>
            <a:xfrm>
              <a:off x="6400800" y="38252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501050" y="321564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5957871" y="2514600"/>
              <a:ext cx="381000" cy="1828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/>
            <p:cNvSpPr/>
            <p:nvPr/>
          </p:nvSpPr>
          <p:spPr>
            <a:xfrm>
              <a:off x="5646681" y="38100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94281" y="30480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</p:grpSp>
      <p:sp>
        <p:nvSpPr>
          <p:cNvPr id="37" name="Oval 36"/>
          <p:cNvSpPr/>
          <p:nvPr/>
        </p:nvSpPr>
        <p:spPr>
          <a:xfrm>
            <a:off x="2606040" y="3596640"/>
            <a:ext cx="137160" cy="1371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2760255" y="3178314"/>
            <a:ext cx="4401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45" name="Oval 44"/>
          <p:cNvSpPr/>
          <p:nvPr/>
        </p:nvSpPr>
        <p:spPr>
          <a:xfrm>
            <a:off x="2057400" y="5334000"/>
            <a:ext cx="137160" cy="13716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2758440" y="5349240"/>
            <a:ext cx="137160" cy="1371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1905000" y="4572000"/>
            <a:ext cx="3731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</a:rPr>
              <a:t>-</a:t>
            </a:r>
            <a:endParaRPr lang="en-US" sz="4800" dirty="0">
              <a:solidFill>
                <a:srgbClr val="0000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743200" y="4648200"/>
            <a:ext cx="4401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+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2028858" y="4795745"/>
            <a:ext cx="1066800" cy="1447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2529840" y="6035040"/>
            <a:ext cx="137160" cy="13716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2684055" y="5616714"/>
            <a:ext cx="3417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FF"/>
                </a:solidFill>
              </a:rPr>
              <a:t>-</a:t>
            </a:r>
            <a:endParaRPr lang="en-US" sz="4000" dirty="0">
              <a:solidFill>
                <a:srgbClr val="0000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34000" y="4419600"/>
            <a:ext cx="2451100" cy="1676400"/>
            <a:chOff x="5334000" y="4648200"/>
            <a:chExt cx="2451100" cy="1676400"/>
          </a:xfrm>
        </p:grpSpPr>
        <p:sp>
          <p:nvSpPr>
            <p:cNvPr id="46" name="TextBox 45"/>
            <p:cNvSpPr txBox="1"/>
            <p:nvPr/>
          </p:nvSpPr>
          <p:spPr>
            <a:xfrm>
              <a:off x="7315200" y="5562600"/>
              <a:ext cx="4699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??</a:t>
              </a:r>
              <a:endParaRPr lang="en-US" sz="2400" dirty="0"/>
            </a:p>
          </p:txBody>
        </p:sp>
        <p:sp>
          <p:nvSpPr>
            <p:cNvPr id="53" name="Oval 52"/>
            <p:cNvSpPr/>
            <p:nvPr/>
          </p:nvSpPr>
          <p:spPr>
            <a:xfrm>
              <a:off x="5608684" y="54102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309724" y="5424469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456284" y="46482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09974" y="4814869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FF0000"/>
                  </a:solidFill>
                </a:rPr>
                <a:t>+</a:t>
              </a:r>
              <a:endParaRPr lang="en-US" sz="4000" dirty="0">
                <a:solidFill>
                  <a:srgbClr val="FF0000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240519" y="618744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340769" y="5577840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5486400" y="617220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334000" y="54102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28600" y="6400800"/>
            <a:ext cx="715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There exists placement </a:t>
            </a:r>
            <a:r>
              <a:rPr lang="en-US" sz="2400" dirty="0" err="1" smtClean="0"/>
              <a:t>s.t.</a:t>
            </a:r>
            <a:r>
              <a:rPr lang="en-US" sz="2400" dirty="0" smtClean="0"/>
              <a:t> all </a:t>
            </a:r>
            <a:r>
              <a:rPr lang="en-US" sz="2400" dirty="0" err="1" smtClean="0"/>
              <a:t>labelings</a:t>
            </a:r>
            <a:r>
              <a:rPr lang="en-US" sz="2400" dirty="0" smtClean="0"/>
              <a:t> can be classified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8169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sz="4000" dirty="0"/>
              <a:t>How many points can a linear boundary classify exactly? </a:t>
            </a:r>
            <a:r>
              <a:rPr lang="en-US" sz="4000" dirty="0" smtClean="0"/>
              <a:t>(d-</a:t>
            </a:r>
            <a:r>
              <a:rPr lang="en-US" sz="4000" dirty="0"/>
              <a:t>D)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19590" y="1981200"/>
            <a:ext cx="11104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</a:t>
            </a:r>
            <a:r>
              <a:rPr lang="en-US" sz="2400" dirty="0" smtClean="0"/>
              <a:t>+1 </a:t>
            </a:r>
            <a:r>
              <a:rPr lang="en-US" sz="2400" dirty="0" err="1" smtClean="0"/>
              <a:t>pts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919590" y="3043535"/>
            <a:ext cx="412164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many parameters in linear</a:t>
            </a:r>
          </a:p>
          <a:p>
            <a:r>
              <a:rPr lang="en-US" sz="2400" dirty="0" smtClean="0"/>
              <a:t>Classifier in d-Dimensions?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d+1</a:t>
            </a:r>
            <a:endParaRPr lang="en-US" sz="2400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038600"/>
            <a:ext cx="1995176" cy="1002316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347324" y="3595669"/>
            <a:ext cx="137160" cy="1371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47574" y="2986069"/>
            <a:ext cx="4401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+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524000" y="4343400"/>
            <a:ext cx="137160" cy="1371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0" y="3711714"/>
            <a:ext cx="4401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6" name="Parallelogram 5"/>
          <p:cNvSpPr/>
          <p:nvPr/>
        </p:nvSpPr>
        <p:spPr>
          <a:xfrm>
            <a:off x="990600" y="3124200"/>
            <a:ext cx="2133600" cy="1524000"/>
          </a:xfrm>
          <a:prstGeom prst="parallelogram">
            <a:avLst/>
          </a:prstGeom>
          <a:solidFill>
            <a:schemeClr val="bg1">
              <a:lumMod val="65000"/>
              <a:alpha val="7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646284" y="3581400"/>
            <a:ext cx="137160" cy="13716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93884" y="2819400"/>
            <a:ext cx="3731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</a:rPr>
              <a:t>-</a:t>
            </a:r>
            <a:endParaRPr lang="en-US" sz="4800" dirty="0">
              <a:solidFill>
                <a:srgbClr val="0000FF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278119" y="4358640"/>
            <a:ext cx="137160" cy="13716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378369" y="3749040"/>
            <a:ext cx="3417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FF"/>
                </a:solidFill>
              </a:rPr>
              <a:t>-</a:t>
            </a:r>
            <a:endParaRPr lang="en-US" sz="4000" dirty="0">
              <a:solidFill>
                <a:srgbClr val="0000FF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09658" y="3976669"/>
            <a:ext cx="685800" cy="685800"/>
            <a:chOff x="809658" y="3976669"/>
            <a:chExt cx="685800" cy="685800"/>
          </a:xfrm>
        </p:grpSpPr>
        <p:cxnSp>
          <p:nvCxnSpPr>
            <p:cNvPr id="19" name="Straight Connector 18"/>
            <p:cNvCxnSpPr/>
            <p:nvPr/>
          </p:nvCxnSpPr>
          <p:spPr>
            <a:xfrm flipH="1" flipV="1">
              <a:off x="809658" y="3976669"/>
              <a:ext cx="152400" cy="68580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990600" y="4052869"/>
              <a:ext cx="152400" cy="60960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962058" y="4662469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228600" y="6400800"/>
            <a:ext cx="715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There exists placement </a:t>
            </a:r>
            <a:r>
              <a:rPr lang="en-US" sz="2400" dirty="0" err="1" smtClean="0"/>
              <a:t>s.t.</a:t>
            </a:r>
            <a:r>
              <a:rPr lang="en-US" sz="2400" dirty="0" smtClean="0"/>
              <a:t> all </a:t>
            </a:r>
            <a:r>
              <a:rPr lang="en-US" sz="2400" dirty="0" err="1" smtClean="0"/>
              <a:t>labelings</a:t>
            </a:r>
            <a:r>
              <a:rPr lang="en-US" sz="2400" dirty="0" smtClean="0"/>
              <a:t> can be classified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6846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setting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Classification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 </a:t>
            </a:r>
            <a:r>
              <a:rPr lang="en-US" dirty="0" err="1" smtClean="0"/>
              <a:t>i.i.d</a:t>
            </a:r>
            <a:r>
              <a:rPr lang="en-US" dirty="0" smtClean="0"/>
              <a:t>. data </a:t>
            </a:r>
            <a:r>
              <a:rPr lang="en-US" dirty="0"/>
              <a:t>points</a:t>
            </a:r>
          </a:p>
          <a:p>
            <a:pPr lvl="1"/>
            <a:r>
              <a:rPr lang="en-US" b="1" dirty="0"/>
              <a:t>Finite</a:t>
            </a:r>
            <a:r>
              <a:rPr lang="en-US" dirty="0"/>
              <a:t> number of possible hypothesis (e.g., </a:t>
            </a:r>
            <a:r>
              <a:rPr lang="en-US" dirty="0" err="1"/>
              <a:t>dec.</a:t>
            </a:r>
            <a:r>
              <a:rPr lang="en-US" dirty="0"/>
              <a:t> trees of depth d)</a:t>
            </a:r>
            <a:endParaRPr lang="en-US" b="1" dirty="0"/>
          </a:p>
          <a:p>
            <a:r>
              <a:rPr lang="en-US" dirty="0"/>
              <a:t>A learner finds a hypothesis </a:t>
            </a:r>
            <a:r>
              <a:rPr lang="en-US" i="1" dirty="0"/>
              <a:t>h</a:t>
            </a:r>
            <a:r>
              <a:rPr lang="en-US" dirty="0"/>
              <a:t> that is </a:t>
            </a:r>
            <a:r>
              <a:rPr lang="en-US" b="1" dirty="0"/>
              <a:t>consistent</a:t>
            </a:r>
            <a:r>
              <a:rPr lang="en-US" dirty="0"/>
              <a:t> with training data</a:t>
            </a:r>
          </a:p>
          <a:p>
            <a:pPr lvl="1"/>
            <a:r>
              <a:rPr lang="en-US" dirty="0"/>
              <a:t>Gets zero error in </a:t>
            </a:r>
            <a:r>
              <a:rPr lang="en-US" dirty="0" smtClean="0"/>
              <a:t>training, </a:t>
            </a:r>
            <a:r>
              <a:rPr lang="en-US" dirty="0" err="1"/>
              <a:t>error</a:t>
            </a:r>
            <a:r>
              <a:rPr lang="en-US" baseline="-25000" dirty="0" err="1"/>
              <a:t>train</a:t>
            </a:r>
            <a:r>
              <a:rPr lang="en-US" dirty="0"/>
              <a:t>(</a:t>
            </a:r>
            <a:r>
              <a:rPr lang="en-US" i="1" dirty="0"/>
              <a:t>h</a:t>
            </a:r>
            <a:r>
              <a:rPr lang="en-US" dirty="0"/>
              <a:t>) = 0</a:t>
            </a:r>
          </a:p>
          <a:p>
            <a:r>
              <a:rPr lang="en-US" dirty="0"/>
              <a:t>What is the probability that </a:t>
            </a:r>
            <a:r>
              <a:rPr lang="en-US" i="1" dirty="0"/>
              <a:t>h</a:t>
            </a:r>
            <a:r>
              <a:rPr lang="en-US" dirty="0"/>
              <a:t> has more than </a:t>
            </a:r>
            <a:r>
              <a:rPr lang="en-US" dirty="0">
                <a:latin typeface="Symbol" pitchFamily="-112" charset="2"/>
                <a:sym typeface="Symbol" pitchFamily="-112" charset="2"/>
              </a:rPr>
              <a:t></a:t>
            </a:r>
            <a:r>
              <a:rPr lang="en-US" dirty="0"/>
              <a:t> true error?</a:t>
            </a:r>
          </a:p>
          <a:p>
            <a:pPr lvl="1"/>
            <a:r>
              <a:rPr lang="en-US" dirty="0" err="1"/>
              <a:t>error</a:t>
            </a:r>
            <a:r>
              <a:rPr lang="en-US" baseline="-25000" dirty="0" err="1"/>
              <a:t>true</a:t>
            </a:r>
            <a:r>
              <a:rPr lang="en-US" dirty="0"/>
              <a:t>(</a:t>
            </a:r>
            <a:r>
              <a:rPr lang="en-US" i="1" dirty="0"/>
              <a:t>h</a:t>
            </a:r>
            <a:r>
              <a:rPr lang="en-US" dirty="0"/>
              <a:t>) ≥ </a:t>
            </a:r>
            <a:r>
              <a:rPr lang="en-US" dirty="0">
                <a:latin typeface="Symbol" pitchFamily="-112" charset="2"/>
                <a:sym typeface="Symbol" pitchFamily="-112" charset="2"/>
              </a:rPr>
              <a:t>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8600" y="6320135"/>
            <a:ext cx="88408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Even if </a:t>
            </a:r>
            <a:r>
              <a:rPr lang="en-US" sz="2400" b="1" i="1" dirty="0">
                <a:solidFill>
                  <a:srgbClr val="FF0000"/>
                </a:solidFill>
              </a:rPr>
              <a:t>h</a:t>
            </a:r>
            <a:r>
              <a:rPr lang="en-US" sz="2400" b="1" dirty="0">
                <a:solidFill>
                  <a:srgbClr val="FF0000"/>
                </a:solidFill>
              </a:rPr>
              <a:t> makes zero errors in training data, may make errors in test</a:t>
            </a:r>
          </a:p>
        </p:txBody>
      </p:sp>
    </p:spTree>
    <p:extLst>
      <p:ext uri="{BB962C8B-B14F-4D97-AF65-F5344CB8AC3E}">
        <p14:creationId xmlns:p14="http://schemas.microsoft.com/office/powerpoint/2010/main" val="508645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PAC bound using VC dimension</a:t>
            </a:r>
          </a:p>
        </p:txBody>
      </p:sp>
      <p:sp>
        <p:nvSpPr>
          <p:cNvPr id="1125379" name="Text Box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sz="2800" dirty="0"/>
              <a:t>Number of training points that can be classified exactly is VC dimension!!!</a:t>
            </a:r>
          </a:p>
          <a:p>
            <a:pPr lvl="1"/>
            <a:r>
              <a:rPr lang="en-US" sz="2400" dirty="0"/>
              <a:t>Measures relevant size of hypothesis space, as with decision trees with k leaves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410200" y="3962400"/>
            <a:ext cx="0" cy="12192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029200" y="5181600"/>
            <a:ext cx="2212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Instead of </a:t>
            </a:r>
            <a:r>
              <a:rPr lang="en-US" sz="2400" dirty="0" err="1" smtClean="0">
                <a:solidFill>
                  <a:srgbClr val="0000FF"/>
                </a:solidFill>
              </a:rPr>
              <a:t>ln|H</a:t>
            </a:r>
            <a:r>
              <a:rPr lang="en-US" sz="2400" dirty="0" smtClean="0">
                <a:solidFill>
                  <a:srgbClr val="0000FF"/>
                </a:solidFill>
              </a:rPr>
              <a:t>|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72301" y="3505200"/>
            <a:ext cx="6433299" cy="936625"/>
            <a:chOff x="467514" y="3505200"/>
            <a:chExt cx="6433299" cy="936625"/>
          </a:xfrm>
        </p:grpSpPr>
        <p:pic>
          <p:nvPicPr>
            <p:cNvPr id="1125380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1464"/>
            <a:stretch/>
          </p:blipFill>
          <p:spPr bwMode="auto">
            <a:xfrm>
              <a:off x="467514" y="3505200"/>
              <a:ext cx="4204658" cy="93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5"/>
            <p:cNvSpPr/>
            <p:nvPr/>
          </p:nvSpPr>
          <p:spPr>
            <a:xfrm>
              <a:off x="6672213" y="3600524"/>
              <a:ext cx="228600" cy="1798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60489" y="3581400"/>
            <a:ext cx="4683511" cy="936625"/>
            <a:chOff x="4446991" y="3505200"/>
            <a:chExt cx="4683511" cy="936625"/>
          </a:xfrm>
        </p:grpSpPr>
        <p:pic>
          <p:nvPicPr>
            <p:cNvPr id="14" name="Picture 4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977"/>
            <a:stretch/>
          </p:blipFill>
          <p:spPr bwMode="auto">
            <a:xfrm>
              <a:off x="4623800" y="3505200"/>
              <a:ext cx="4506702" cy="93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14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6991" y="3901318"/>
              <a:ext cx="150443" cy="244470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16" name="Picture 15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0746" y="3581401"/>
              <a:ext cx="127934" cy="207893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17" name="Picture 16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871" y="4206535"/>
              <a:ext cx="119278" cy="198796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18" name="Rectangle 17"/>
            <p:cNvSpPr/>
            <p:nvPr/>
          </p:nvSpPr>
          <p:spPr>
            <a:xfrm>
              <a:off x="6687333" y="3615050"/>
              <a:ext cx="228600" cy="1798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7615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3886200"/>
            <a:ext cx="853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You pick set of points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Adversary assigns labels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You find a hypothesis in H consistent with the labels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r>
              <a:rPr lang="en-US" sz="2400" dirty="0" smtClean="0"/>
              <a:t>If VC(H) = k, then for all k+1 points, there exists a labeling that cannot be shattered (can’t find a hypothesis in H consistent with it) </a:t>
            </a:r>
            <a:endParaRPr lang="en-US" sz="2400" dirty="0"/>
          </a:p>
        </p:txBody>
      </p:sp>
      <p:grpSp>
        <p:nvGrpSpPr>
          <p:cNvPr id="5" name="Group 4"/>
          <p:cNvGrpSpPr/>
          <p:nvPr/>
        </p:nvGrpSpPr>
        <p:grpSpPr>
          <a:xfrm>
            <a:off x="7562916" y="4057724"/>
            <a:ext cx="960484" cy="914400"/>
            <a:chOff x="7562916" y="4057724"/>
            <a:chExt cx="960484" cy="914400"/>
          </a:xfrm>
        </p:grpSpPr>
        <p:sp>
          <p:nvSpPr>
            <p:cNvPr id="15" name="Oval 14"/>
            <p:cNvSpPr/>
            <p:nvPr/>
          </p:nvSpPr>
          <p:spPr>
            <a:xfrm>
              <a:off x="7685200" y="4057724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8386240" y="4071993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8317035" y="4834964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7562916" y="4819724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1129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VC dimension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239000" y="3214669"/>
            <a:ext cx="1676400" cy="1752600"/>
            <a:chOff x="7239000" y="3200400"/>
            <a:chExt cx="1676400" cy="1752600"/>
          </a:xfrm>
        </p:grpSpPr>
        <p:sp>
          <p:nvSpPr>
            <p:cNvPr id="9" name="TextBox 8"/>
            <p:cNvSpPr txBox="1"/>
            <p:nvPr/>
          </p:nvSpPr>
          <p:spPr>
            <a:xfrm>
              <a:off x="7521565" y="32004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475255" y="3443269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FF0000"/>
                  </a:solidFill>
                </a:rPr>
                <a:t>+</a:t>
              </a:r>
              <a:endParaRPr lang="en-US" sz="4000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406050" y="4206240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7551681" y="4038600"/>
              <a:ext cx="960484" cy="914400"/>
              <a:chOff x="7551681" y="4038600"/>
              <a:chExt cx="960484" cy="91440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7673965" y="4038600"/>
                <a:ext cx="137160" cy="13716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8375005" y="4052869"/>
                <a:ext cx="137160" cy="13716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8305800" y="4815840"/>
                <a:ext cx="137160" cy="13716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7551681" y="4800600"/>
                <a:ext cx="137160" cy="13716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7239000" y="4092714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57200" y="1676400"/>
            <a:ext cx="8305800" cy="1692771"/>
          </a:xfrm>
          <a:prstGeom prst="rect">
            <a:avLst/>
          </a:prstGeom>
          <a:noFill/>
          <a:ln>
            <a:solidFill>
              <a:srgbClr val="A80101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u="sng" dirty="0" smtClean="0"/>
              <a:t>Definition</a:t>
            </a:r>
            <a:r>
              <a:rPr lang="en-US" sz="2600" dirty="0" smtClean="0"/>
              <a:t>: VC dimension of a hypothesis space H is the maximum number of points such that there exists a hypothesis in H that is consistent with </a:t>
            </a:r>
            <a:r>
              <a:rPr lang="en-US" sz="2600" dirty="0"/>
              <a:t>(can correctly classify</a:t>
            </a:r>
            <a:r>
              <a:rPr lang="en-US" sz="2600" dirty="0" smtClean="0"/>
              <a:t>) any labeling of the points.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286398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PAC bound using VC dimension</a:t>
            </a:r>
          </a:p>
        </p:txBody>
      </p:sp>
      <p:sp>
        <p:nvSpPr>
          <p:cNvPr id="1131523" name="Text Box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sz="2800" dirty="0"/>
              <a:t>Number of training points that can be classified exactly is VC dimension!!!</a:t>
            </a:r>
          </a:p>
          <a:p>
            <a:pPr lvl="1"/>
            <a:r>
              <a:rPr lang="en-US" sz="2400" dirty="0"/>
              <a:t>Measures relevant size of hypothesis space, as with decision trees with k leaves</a:t>
            </a:r>
          </a:p>
          <a:p>
            <a:pPr lvl="1"/>
            <a:r>
              <a:rPr lang="en-US" sz="2400" dirty="0"/>
              <a:t>Bound for infinite dimension hypothesis spaces: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8600" y="5334000"/>
            <a:ext cx="7924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linear classifiers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2D</a:t>
            </a:r>
            <a:r>
              <a:rPr lang="en-US" sz="2800" dirty="0"/>
              <a:t>		</a:t>
            </a:r>
            <a:r>
              <a:rPr lang="en-US" sz="2800" dirty="0" smtClean="0"/>
              <a:t>    large</a:t>
            </a:r>
            <a:r>
              <a:rPr lang="en-US" sz="2800" dirty="0"/>
              <a:t>		    </a:t>
            </a:r>
            <a:r>
              <a:rPr lang="en-US" sz="2800" dirty="0" smtClean="0"/>
              <a:t>small</a:t>
            </a:r>
            <a:endParaRPr lang="en-US" sz="2800" dirty="0"/>
          </a:p>
          <a:p>
            <a:r>
              <a:rPr lang="en-US" sz="2800" dirty="0" smtClean="0"/>
              <a:t>     10,000 D</a:t>
            </a:r>
            <a:r>
              <a:rPr lang="en-US" sz="2800" dirty="0"/>
              <a:t>	</a:t>
            </a:r>
            <a:r>
              <a:rPr lang="en-US" sz="2800" dirty="0" smtClean="0"/>
              <a:t>  	    small</a:t>
            </a:r>
            <a:r>
              <a:rPr lang="en-US" sz="2800" dirty="0"/>
              <a:t>		    </a:t>
            </a:r>
            <a:r>
              <a:rPr lang="en-US" sz="2800" dirty="0" smtClean="0"/>
              <a:t>large</a:t>
            </a: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228600" y="4856020"/>
            <a:ext cx="6781800" cy="1925780"/>
            <a:chOff x="228600" y="4856020"/>
            <a:chExt cx="6781800" cy="1925780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3733800" y="4856020"/>
              <a:ext cx="0" cy="7683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6092319" y="4862370"/>
              <a:ext cx="0" cy="76834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28600" y="5857020"/>
              <a:ext cx="67818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895600" y="5486400"/>
              <a:ext cx="0" cy="12954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183676" y="3881735"/>
            <a:ext cx="1416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w.p</a:t>
            </a:r>
            <a:r>
              <a:rPr lang="en-US" sz="2400" dirty="0" smtClean="0"/>
              <a:t>. ≥ 1-</a:t>
            </a:r>
            <a:r>
              <a:rPr lang="en-US" sz="2400" dirty="0" smtClean="0">
                <a:latin typeface="Symbol" charset="2"/>
                <a:cs typeface="Symbol" charset="2"/>
              </a:rPr>
              <a:t>d</a:t>
            </a:r>
            <a:endParaRPr lang="en-US" sz="2400" dirty="0">
              <a:latin typeface="Symbol" charset="2"/>
              <a:cs typeface="Symbol" charset="2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72301" y="4016375"/>
            <a:ext cx="6433299" cy="936625"/>
            <a:chOff x="467514" y="3505200"/>
            <a:chExt cx="6433299" cy="936625"/>
          </a:xfrm>
        </p:grpSpPr>
        <p:pic>
          <p:nvPicPr>
            <p:cNvPr id="19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1464"/>
            <a:stretch/>
          </p:blipFill>
          <p:spPr bwMode="auto">
            <a:xfrm>
              <a:off x="467514" y="3505200"/>
              <a:ext cx="4204658" cy="93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Rectangle 19"/>
            <p:cNvSpPr/>
            <p:nvPr/>
          </p:nvSpPr>
          <p:spPr>
            <a:xfrm>
              <a:off x="6672213" y="3600524"/>
              <a:ext cx="228600" cy="1798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460489" y="4092575"/>
            <a:ext cx="4683511" cy="936625"/>
            <a:chOff x="4446991" y="3505200"/>
            <a:chExt cx="4683511" cy="936625"/>
          </a:xfrm>
        </p:grpSpPr>
        <p:pic>
          <p:nvPicPr>
            <p:cNvPr id="22" name="Picture 4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977"/>
            <a:stretch/>
          </p:blipFill>
          <p:spPr bwMode="auto">
            <a:xfrm>
              <a:off x="4623800" y="3505200"/>
              <a:ext cx="4506702" cy="93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6991" y="3901318"/>
              <a:ext cx="150443" cy="244470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24" name="Picture 23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0746" y="3581401"/>
              <a:ext cx="127934" cy="207893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25" name="Picture 24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871" y="4206535"/>
              <a:ext cx="119278" cy="198796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26" name="Rectangle 25"/>
            <p:cNvSpPr/>
            <p:nvPr/>
          </p:nvSpPr>
          <p:spPr>
            <a:xfrm>
              <a:off x="6672213" y="3600524"/>
              <a:ext cx="228600" cy="1798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80828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570" name="Rectangle 2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Examples of VC dimension</a:t>
            </a:r>
          </a:p>
        </p:txBody>
      </p:sp>
      <p:sp>
        <p:nvSpPr>
          <p:cNvPr id="1133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86800" cy="5257800"/>
          </a:xfrm>
        </p:spPr>
        <p:txBody>
          <a:bodyPr/>
          <a:lstStyle/>
          <a:p>
            <a:r>
              <a:rPr lang="en-US" dirty="0"/>
              <a:t>Linear classifiers: </a:t>
            </a:r>
          </a:p>
          <a:p>
            <a:pPr lvl="1"/>
            <a:r>
              <a:rPr lang="en-US" dirty="0"/>
              <a:t>VC(H) = d+1, for </a:t>
            </a:r>
            <a:r>
              <a:rPr lang="en-US" i="1" dirty="0"/>
              <a:t>d</a:t>
            </a:r>
            <a:r>
              <a:rPr lang="en-US" dirty="0"/>
              <a:t> features plus constant </a:t>
            </a:r>
            <a:r>
              <a:rPr lang="en-US" dirty="0" smtClean="0"/>
              <a:t>term</a:t>
            </a:r>
          </a:p>
          <a:p>
            <a:pPr marL="57150" indent="0">
              <a:buNone/>
            </a:pPr>
            <a:endParaRPr lang="en-US" i="1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3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Another VC dim. example - What can we shatter?</a:t>
            </a:r>
          </a:p>
        </p:txBody>
      </p:sp>
      <p:sp>
        <p:nvSpPr>
          <p:cNvPr id="113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What’s the VC dim. of decision stumps in 2d?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135622" name="TextBox 1135621"/>
          <p:cNvSpPr txBox="1"/>
          <p:nvPr/>
        </p:nvSpPr>
        <p:spPr>
          <a:xfrm>
            <a:off x="3212991" y="5257800"/>
            <a:ext cx="1350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VC(H) ≥ 3 </a:t>
            </a:r>
            <a:endParaRPr lang="en-US" sz="2400" dirty="0"/>
          </a:p>
        </p:txBody>
      </p:sp>
      <p:grpSp>
        <p:nvGrpSpPr>
          <p:cNvPr id="1135623" name="Group 1135622"/>
          <p:cNvGrpSpPr/>
          <p:nvPr/>
        </p:nvGrpSpPr>
        <p:grpSpPr>
          <a:xfrm>
            <a:off x="838200" y="2514600"/>
            <a:ext cx="7315200" cy="1828800"/>
            <a:chOff x="838200" y="2514600"/>
            <a:chExt cx="7315200" cy="1828800"/>
          </a:xfrm>
        </p:grpSpPr>
        <p:sp>
          <p:nvSpPr>
            <p:cNvPr id="5" name="Oval 4"/>
            <p:cNvSpPr/>
            <p:nvPr/>
          </p:nvSpPr>
          <p:spPr>
            <a:xfrm>
              <a:off x="2438400" y="32766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139440" y="32918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86000" y="25146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24200" y="25908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757471" y="2743200"/>
              <a:ext cx="0" cy="1600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2847942" y="39776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912655" y="3559314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35" name="Oval 34"/>
            <p:cNvSpPr/>
            <p:nvPr/>
          </p:nvSpPr>
          <p:spPr>
            <a:xfrm>
              <a:off x="4817655" y="32766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5518695" y="32918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665255" y="25146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503455" y="25908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5453013" y="2743200"/>
              <a:ext cx="0" cy="1600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5227197" y="397764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876800" y="3559314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0000FF"/>
                  </a:solidFill>
                </a:rPr>
                <a:t>-</a:t>
              </a:r>
            </a:p>
          </p:txBody>
        </p:sp>
        <p:sp>
          <p:nvSpPr>
            <p:cNvPr id="42" name="Oval 41"/>
            <p:cNvSpPr/>
            <p:nvPr/>
          </p:nvSpPr>
          <p:spPr>
            <a:xfrm>
              <a:off x="6934200" y="327660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635240" y="32918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781800" y="2616376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FF0000"/>
                  </a:solidFill>
                </a:rPr>
                <a:t>+</a:t>
              </a:r>
              <a:endParaRPr lang="en-US" sz="4000" dirty="0">
                <a:solidFill>
                  <a:srgbClr val="FF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620000" y="25908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46" name="Straight Connector 45"/>
            <p:cNvCxnSpPr/>
            <p:nvPr/>
          </p:nvCxnSpPr>
          <p:spPr>
            <a:xfrm flipH="1">
              <a:off x="6705601" y="3657600"/>
              <a:ext cx="14477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>
              <a:off x="7343742" y="397764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408455" y="3559314"/>
              <a:ext cx="35741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>
                  <a:solidFill>
                    <a:srgbClr val="0000FF"/>
                  </a:solidFill>
                </a:rPr>
                <a:t>-</a:t>
              </a:r>
            </a:p>
          </p:txBody>
        </p:sp>
        <p:sp>
          <p:nvSpPr>
            <p:cNvPr id="53" name="Oval 52"/>
            <p:cNvSpPr/>
            <p:nvPr/>
          </p:nvSpPr>
          <p:spPr>
            <a:xfrm>
              <a:off x="838200" y="3276600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1539240" y="3291840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1247742" y="3977640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9624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562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Another VC dim. example - What can’t we shatter?</a:t>
            </a:r>
          </a:p>
        </p:txBody>
      </p:sp>
      <p:sp>
        <p:nvSpPr>
          <p:cNvPr id="113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What’s the VC dim. of decision stumps in 2d</a:t>
            </a:r>
            <a:r>
              <a:rPr lang="en-US" dirty="0" smtClean="0"/>
              <a:t>?</a:t>
            </a:r>
          </a:p>
          <a:p>
            <a:pPr indent="0">
              <a:buNone/>
            </a:pPr>
            <a:r>
              <a:rPr lang="en-US" sz="2400" dirty="0" smtClean="0"/>
              <a:t>If VC(H) = 3, then for all placements of 4 </a:t>
            </a:r>
            <a:r>
              <a:rPr lang="en-US" sz="2400" dirty="0" err="1" smtClean="0"/>
              <a:t>pts</a:t>
            </a:r>
            <a:r>
              <a:rPr lang="en-US" sz="2400" dirty="0" smtClean="0"/>
              <a:t>, there exists a labeling that can’t be shattered</a:t>
            </a:r>
          </a:p>
          <a:p>
            <a:pPr indent="0">
              <a:buNone/>
            </a:pP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685800" y="3729335"/>
            <a:ext cx="1905000" cy="1894225"/>
            <a:chOff x="685800" y="3729335"/>
            <a:chExt cx="1905000" cy="1894225"/>
          </a:xfrm>
        </p:grpSpPr>
        <p:sp>
          <p:nvSpPr>
            <p:cNvPr id="37" name="Oval 36"/>
            <p:cNvSpPr/>
            <p:nvPr/>
          </p:nvSpPr>
          <p:spPr>
            <a:xfrm>
              <a:off x="685800" y="4876800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1386840" y="4923491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2148840" y="4905338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371600" y="5486400"/>
              <a:ext cx="137160" cy="13716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762000" y="3729335"/>
              <a:ext cx="1828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0">
                <a:buNone/>
              </a:pPr>
              <a:r>
                <a:rPr lang="en-US" sz="2400" dirty="0"/>
                <a:t>3 </a:t>
              </a:r>
              <a:r>
                <a:rPr lang="en-US" sz="2400" dirty="0" smtClean="0"/>
                <a:t>collinear</a:t>
              </a:r>
              <a:endParaRPr lang="en-US" sz="2400" dirty="0"/>
            </a:p>
          </p:txBody>
        </p:sp>
      </p:grpSp>
      <p:sp>
        <p:nvSpPr>
          <p:cNvPr id="4" name="Rectangle 3"/>
          <p:cNvSpPr/>
          <p:nvPr/>
        </p:nvSpPr>
        <p:spPr>
          <a:xfrm>
            <a:off x="3581400" y="3505200"/>
            <a:ext cx="2133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None/>
            </a:pPr>
            <a:r>
              <a:rPr lang="en-US" sz="2400" dirty="0" smtClean="0"/>
              <a:t>1 </a:t>
            </a:r>
            <a:r>
              <a:rPr lang="en-US" sz="2400" dirty="0"/>
              <a:t>in convex hull of </a:t>
            </a:r>
            <a:r>
              <a:rPr lang="en-US" sz="2400" dirty="0" smtClean="0"/>
              <a:t>other </a:t>
            </a:r>
            <a:r>
              <a:rPr lang="en-US" sz="2400" dirty="0"/>
              <a:t>3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553200" y="3653135"/>
            <a:ext cx="213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None/>
            </a:pPr>
            <a:r>
              <a:rPr lang="en-US" sz="2400" dirty="0" smtClean="0"/>
              <a:t>quadrilateral</a:t>
            </a:r>
            <a:endParaRPr lang="en-US" sz="24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533400" y="4111887"/>
            <a:ext cx="2057400" cy="945851"/>
            <a:chOff x="533400" y="4114800"/>
            <a:chExt cx="2057400" cy="945851"/>
          </a:xfrm>
        </p:grpSpPr>
        <p:sp>
          <p:nvSpPr>
            <p:cNvPr id="5" name="Oval 4"/>
            <p:cNvSpPr/>
            <p:nvPr/>
          </p:nvSpPr>
          <p:spPr>
            <a:xfrm>
              <a:off x="685800" y="48768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386840" y="4923491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3400" y="41148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87090" y="4313891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2148840" y="4905338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49090" y="4295738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810000" y="4953000"/>
            <a:ext cx="1600200" cy="1295400"/>
            <a:chOff x="3810000" y="4953000"/>
            <a:chExt cx="1600200" cy="1295400"/>
          </a:xfrm>
          <a:solidFill>
            <a:srgbClr val="7F7F7F"/>
          </a:solidFill>
        </p:grpSpPr>
        <p:sp>
          <p:nvSpPr>
            <p:cNvPr id="44" name="Oval 43"/>
            <p:cNvSpPr/>
            <p:nvPr/>
          </p:nvSpPr>
          <p:spPr>
            <a:xfrm>
              <a:off x="3810000" y="4953000"/>
              <a:ext cx="137160" cy="137160"/>
            </a:xfrm>
            <a:prstGeom prst="ellipse">
              <a:avLst/>
            </a:prstGeom>
            <a:grpFill/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4511040" y="5501640"/>
              <a:ext cx="137160" cy="137160"/>
            </a:xfrm>
            <a:prstGeom prst="ellipse">
              <a:avLst/>
            </a:prstGeom>
            <a:grpFill/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273040" y="4981538"/>
              <a:ext cx="137160" cy="137160"/>
            </a:xfrm>
            <a:prstGeom prst="ellipse">
              <a:avLst/>
            </a:prstGeom>
            <a:grpFill/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4495800" y="6111240"/>
              <a:ext cx="137160" cy="137160"/>
            </a:xfrm>
            <a:prstGeom prst="ellipse">
              <a:avLst/>
            </a:prstGeom>
            <a:grpFill/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657600" y="4191000"/>
            <a:ext cx="2057400" cy="2209800"/>
            <a:chOff x="3657600" y="4191000"/>
            <a:chExt cx="2057400" cy="2209800"/>
          </a:xfrm>
        </p:grpSpPr>
        <p:sp>
          <p:nvSpPr>
            <p:cNvPr id="12" name="Oval 11"/>
            <p:cNvSpPr/>
            <p:nvPr/>
          </p:nvSpPr>
          <p:spPr>
            <a:xfrm>
              <a:off x="3810000" y="49530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511040" y="55016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57600" y="41910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11290" y="489204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5273040" y="4981538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73290" y="4371938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4495800" y="611124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48200" y="5692914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010400" y="4786331"/>
            <a:ext cx="1676400" cy="1295400"/>
            <a:chOff x="7010400" y="4785360"/>
            <a:chExt cx="1676400" cy="1295400"/>
          </a:xfrm>
          <a:solidFill>
            <a:srgbClr val="7F7F7F"/>
          </a:solidFill>
        </p:grpSpPr>
        <p:sp>
          <p:nvSpPr>
            <p:cNvPr id="54" name="Oval 53"/>
            <p:cNvSpPr/>
            <p:nvPr/>
          </p:nvSpPr>
          <p:spPr>
            <a:xfrm>
              <a:off x="7086600" y="4785360"/>
              <a:ext cx="137160" cy="137160"/>
            </a:xfrm>
            <a:prstGeom prst="ellipse">
              <a:avLst/>
            </a:prstGeom>
            <a:grpFill/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7010400" y="5638800"/>
              <a:ext cx="137160" cy="137160"/>
            </a:xfrm>
            <a:prstGeom prst="ellipse">
              <a:avLst/>
            </a:prstGeom>
            <a:grpFill/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8549640" y="4813898"/>
              <a:ext cx="137160" cy="137160"/>
            </a:xfrm>
            <a:prstGeom prst="ellipse">
              <a:avLst/>
            </a:prstGeom>
            <a:grpFill/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7772400" y="5943600"/>
              <a:ext cx="137160" cy="137160"/>
            </a:xfrm>
            <a:prstGeom prst="ellipse">
              <a:avLst/>
            </a:prstGeom>
            <a:grpFill/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858000" y="4038600"/>
            <a:ext cx="1981200" cy="2194560"/>
            <a:chOff x="6858000" y="4038600"/>
            <a:chExt cx="1981200" cy="2194560"/>
          </a:xfrm>
        </p:grpSpPr>
        <p:sp>
          <p:nvSpPr>
            <p:cNvPr id="20" name="Oval 19"/>
            <p:cNvSpPr/>
            <p:nvPr/>
          </p:nvSpPr>
          <p:spPr>
            <a:xfrm>
              <a:off x="7086600" y="478536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7010400" y="563880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10650" y="50292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23" name="Oval 22"/>
            <p:cNvSpPr/>
            <p:nvPr/>
          </p:nvSpPr>
          <p:spPr>
            <a:xfrm>
              <a:off x="8549640" y="4813898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7772400" y="59436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924800" y="5525274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399055" y="41910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858000" y="40386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5083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570" name="Rectangle 2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Examples of VC dimension</a:t>
            </a:r>
          </a:p>
        </p:txBody>
      </p:sp>
      <p:sp>
        <p:nvSpPr>
          <p:cNvPr id="1133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86800" cy="5257800"/>
          </a:xfrm>
        </p:spPr>
        <p:txBody>
          <a:bodyPr/>
          <a:lstStyle/>
          <a:p>
            <a:r>
              <a:rPr lang="en-US" dirty="0"/>
              <a:t>Linear classifiers: </a:t>
            </a:r>
          </a:p>
          <a:p>
            <a:pPr lvl="1"/>
            <a:r>
              <a:rPr lang="en-US" dirty="0"/>
              <a:t>VC(H) = d+1, for </a:t>
            </a:r>
            <a:r>
              <a:rPr lang="en-US" i="1" dirty="0"/>
              <a:t>d</a:t>
            </a:r>
            <a:r>
              <a:rPr lang="en-US" dirty="0"/>
              <a:t> features plus constant </a:t>
            </a:r>
            <a:r>
              <a:rPr lang="en-US" dirty="0" smtClean="0"/>
              <a:t>term</a:t>
            </a:r>
          </a:p>
          <a:p>
            <a:pPr marL="57150" indent="0">
              <a:buNone/>
            </a:pPr>
            <a:endParaRPr lang="en-US" i="1" dirty="0"/>
          </a:p>
          <a:p>
            <a:pPr marL="514350" indent="-457200"/>
            <a:r>
              <a:rPr lang="en-US" dirty="0" smtClean="0"/>
              <a:t>Decision stumps:  </a:t>
            </a:r>
            <a:r>
              <a:rPr lang="en-US" sz="2800" dirty="0" smtClean="0"/>
              <a:t>VC(H) = d+1	(3 if d=2)</a:t>
            </a:r>
          </a:p>
          <a:p>
            <a:pPr marL="514350" indent="-457200"/>
            <a:endParaRPr lang="en-US" sz="2800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381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Another VC dim. example - What can we shatter?</a:t>
            </a:r>
          </a:p>
        </p:txBody>
      </p:sp>
      <p:sp>
        <p:nvSpPr>
          <p:cNvPr id="113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What’s the VC dim. of </a:t>
            </a:r>
            <a:r>
              <a:rPr lang="en-US" dirty="0" smtClean="0"/>
              <a:t>axis parallel rectangles in </a:t>
            </a:r>
            <a:r>
              <a:rPr lang="en-US" dirty="0"/>
              <a:t>2d</a:t>
            </a:r>
            <a:r>
              <a:rPr lang="en-US" dirty="0" smtClean="0"/>
              <a:t>? 	</a:t>
            </a:r>
            <a:r>
              <a:rPr lang="en-US" sz="2800" dirty="0" smtClean="0"/>
              <a:t>sign(1- 2*</a:t>
            </a:r>
            <a:r>
              <a:rPr lang="en-US" sz="2800" b="1" dirty="0" smtClean="0"/>
              <a:t>1</a:t>
            </a:r>
            <a:r>
              <a:rPr lang="en-US" sz="2800" baseline="-25000" dirty="0" smtClean="0"/>
              <a:t>x </a:t>
            </a:r>
            <a:r>
              <a:rPr lang="en-US" sz="2800" baseline="-25000" dirty="0" smtClean="0">
                <a:sym typeface="Symbol" pitchFamily="-112" charset="2"/>
              </a:rPr>
              <a:t> </a:t>
            </a:r>
            <a:r>
              <a:rPr lang="en-US" sz="2800" baseline="-25000" dirty="0" smtClean="0"/>
              <a:t>rectangle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135622" name="TextBox 1135621"/>
          <p:cNvSpPr txBox="1"/>
          <p:nvPr/>
        </p:nvSpPr>
        <p:spPr>
          <a:xfrm>
            <a:off x="3212991" y="5257800"/>
            <a:ext cx="1350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VC(H) ≥ 3 </a:t>
            </a:r>
            <a:endParaRPr lang="en-US" sz="2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598455" y="2971800"/>
            <a:ext cx="1430745" cy="1752600"/>
            <a:chOff x="2074455" y="2971800"/>
            <a:chExt cx="1430745" cy="1752600"/>
          </a:xfrm>
        </p:grpSpPr>
        <p:sp>
          <p:nvSpPr>
            <p:cNvPr id="5" name="Oval 4"/>
            <p:cNvSpPr/>
            <p:nvPr/>
          </p:nvSpPr>
          <p:spPr>
            <a:xfrm>
              <a:off x="2379255" y="37338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080295" y="37490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26855" y="29718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65055" y="30480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2788797" y="44348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53510" y="4016514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2074455" y="3200400"/>
              <a:ext cx="609600" cy="1066800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248400" y="2971800"/>
            <a:ext cx="1371600" cy="1752600"/>
            <a:chOff x="4512855" y="2971800"/>
            <a:chExt cx="1371600" cy="1752600"/>
          </a:xfrm>
        </p:grpSpPr>
        <p:sp>
          <p:nvSpPr>
            <p:cNvPr id="35" name="Oval 34"/>
            <p:cNvSpPr/>
            <p:nvPr/>
          </p:nvSpPr>
          <p:spPr>
            <a:xfrm>
              <a:off x="4758510" y="37338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5459550" y="37490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606110" y="29718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444310" y="30480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0" name="Oval 39"/>
            <p:cNvSpPr/>
            <p:nvPr/>
          </p:nvSpPr>
          <p:spPr>
            <a:xfrm>
              <a:off x="5168052" y="443484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817655" y="4016514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0000FF"/>
                  </a:solidFill>
                </a:rPr>
                <a:t>-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512855" y="3276600"/>
              <a:ext cx="838200" cy="1371600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143000" y="3657600"/>
            <a:ext cx="838200" cy="838200"/>
            <a:chOff x="1143000" y="3657600"/>
            <a:chExt cx="838200" cy="838200"/>
          </a:xfrm>
        </p:grpSpPr>
        <p:sp>
          <p:nvSpPr>
            <p:cNvPr id="32" name="Oval 31"/>
            <p:cNvSpPr/>
            <p:nvPr/>
          </p:nvSpPr>
          <p:spPr>
            <a:xfrm>
              <a:off x="1143000" y="3657600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844040" y="3672840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1552542" y="4358640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6585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562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What’s the VC dim. of </a:t>
            </a:r>
            <a:r>
              <a:rPr lang="en-US" dirty="0" smtClean="0"/>
              <a:t>axis parallel rectangles in </a:t>
            </a:r>
            <a:r>
              <a:rPr lang="en-US" dirty="0"/>
              <a:t>2d?	</a:t>
            </a:r>
            <a:r>
              <a:rPr lang="en-US" sz="2800" dirty="0"/>
              <a:t>sign(1- 2*</a:t>
            </a:r>
            <a:r>
              <a:rPr lang="en-US" sz="2800" b="1" dirty="0"/>
              <a:t>1</a:t>
            </a:r>
            <a:r>
              <a:rPr lang="en-US" sz="2800" baseline="-25000" dirty="0"/>
              <a:t>x </a:t>
            </a:r>
            <a:r>
              <a:rPr lang="en-US" sz="2800" baseline="-25000" dirty="0">
                <a:sym typeface="Symbol" pitchFamily="-112" charset="2"/>
              </a:rPr>
              <a:t> </a:t>
            </a:r>
            <a:r>
              <a:rPr lang="en-US" sz="2800" baseline="-25000" dirty="0"/>
              <a:t>rectangle</a:t>
            </a:r>
            <a:r>
              <a:rPr lang="en-US" sz="2800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Some placement of 4 </a:t>
            </a:r>
            <a:r>
              <a:rPr lang="en-US" sz="2800" dirty="0" err="1" smtClean="0"/>
              <a:t>pts</a:t>
            </a:r>
            <a:r>
              <a:rPr lang="en-US" sz="2800" dirty="0" smtClean="0"/>
              <a:t> can’t be shattered</a:t>
            </a:r>
          </a:p>
          <a:p>
            <a:pPr indent="0">
              <a:buNone/>
            </a:pPr>
            <a:endParaRPr lang="en-US" sz="2400" dirty="0"/>
          </a:p>
        </p:txBody>
      </p:sp>
      <p:sp>
        <p:nvSpPr>
          <p:cNvPr id="1137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Another VC dim. example - What can’t we shatter?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7315200" y="4415135"/>
            <a:ext cx="1351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VC(H) ≥ 4 </a:t>
            </a:r>
            <a:endParaRPr lang="en-US" sz="2400" dirty="0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3352805" y="2971800"/>
            <a:ext cx="1195470" cy="984504"/>
            <a:chOff x="962025" y="3219453"/>
            <a:chExt cx="550864" cy="407988"/>
          </a:xfrm>
        </p:grpSpPr>
        <p:grpSp>
          <p:nvGrpSpPr>
            <p:cNvPr id="51" name="Group 53"/>
            <p:cNvGrpSpPr>
              <a:grpSpLocks/>
            </p:cNvGrpSpPr>
            <p:nvPr/>
          </p:nvGrpSpPr>
          <p:grpSpPr bwMode="auto">
            <a:xfrm>
              <a:off x="1009651" y="3219453"/>
              <a:ext cx="503238" cy="407988"/>
              <a:chOff x="807" y="1683"/>
              <a:chExt cx="317" cy="257"/>
            </a:xfrm>
          </p:grpSpPr>
          <p:sp>
            <p:nvSpPr>
              <p:cNvPr id="54" name="Oval 49"/>
              <p:cNvSpPr>
                <a:spLocks noChangeArrowheads="1"/>
              </p:cNvSpPr>
              <p:nvPr/>
            </p:nvSpPr>
            <p:spPr bwMode="auto">
              <a:xfrm>
                <a:off x="807" y="1800"/>
                <a:ext cx="35" cy="32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5" name="Oval 50"/>
              <p:cNvSpPr>
                <a:spLocks noChangeArrowheads="1"/>
              </p:cNvSpPr>
              <p:nvPr/>
            </p:nvSpPr>
            <p:spPr bwMode="auto">
              <a:xfrm>
                <a:off x="951" y="1908"/>
                <a:ext cx="35" cy="3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6" name="Oval 51"/>
              <p:cNvSpPr>
                <a:spLocks noChangeArrowheads="1"/>
              </p:cNvSpPr>
              <p:nvPr/>
            </p:nvSpPr>
            <p:spPr bwMode="auto">
              <a:xfrm>
                <a:off x="1089" y="1779"/>
                <a:ext cx="35" cy="3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7" name="Oval 52"/>
              <p:cNvSpPr>
                <a:spLocks noChangeArrowheads="1"/>
              </p:cNvSpPr>
              <p:nvPr/>
            </p:nvSpPr>
            <p:spPr bwMode="auto">
              <a:xfrm>
                <a:off x="924" y="1683"/>
                <a:ext cx="35" cy="3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63" name="Rectangle 159"/>
            <p:cNvSpPr>
              <a:spLocks noChangeArrowheads="1"/>
            </p:cNvSpPr>
            <p:nvPr/>
          </p:nvSpPr>
          <p:spPr bwMode="auto">
            <a:xfrm>
              <a:off x="962025" y="3324225"/>
              <a:ext cx="147637" cy="2000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87" name="Group 186"/>
          <p:cNvGrpSpPr>
            <a:grpSpLocks noChangeAspect="1"/>
          </p:cNvGrpSpPr>
          <p:nvPr/>
        </p:nvGrpSpPr>
        <p:grpSpPr>
          <a:xfrm>
            <a:off x="5410200" y="2899357"/>
            <a:ext cx="1125483" cy="1063043"/>
            <a:chOff x="4000500" y="3176588"/>
            <a:chExt cx="542926" cy="450853"/>
          </a:xfrm>
        </p:grpSpPr>
        <p:grpSp>
          <p:nvGrpSpPr>
            <p:cNvPr id="79" name="Group 75"/>
            <p:cNvGrpSpPr>
              <a:grpSpLocks/>
            </p:cNvGrpSpPr>
            <p:nvPr/>
          </p:nvGrpSpPr>
          <p:grpSpPr bwMode="auto">
            <a:xfrm>
              <a:off x="4040188" y="3219453"/>
              <a:ext cx="503238" cy="407988"/>
              <a:chOff x="807" y="1683"/>
              <a:chExt cx="317" cy="257"/>
            </a:xfrm>
          </p:grpSpPr>
          <p:sp>
            <p:nvSpPr>
              <p:cNvPr id="82" name="Oval 78"/>
              <p:cNvSpPr>
                <a:spLocks noChangeArrowheads="1"/>
              </p:cNvSpPr>
              <p:nvPr/>
            </p:nvSpPr>
            <p:spPr bwMode="auto">
              <a:xfrm>
                <a:off x="807" y="1800"/>
                <a:ext cx="35" cy="32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3" name="Oval 79"/>
              <p:cNvSpPr>
                <a:spLocks noChangeArrowheads="1"/>
              </p:cNvSpPr>
              <p:nvPr/>
            </p:nvSpPr>
            <p:spPr bwMode="auto">
              <a:xfrm>
                <a:off x="951" y="1908"/>
                <a:ext cx="35" cy="3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4" name="Oval 80"/>
              <p:cNvSpPr>
                <a:spLocks noChangeArrowheads="1"/>
              </p:cNvSpPr>
              <p:nvPr/>
            </p:nvSpPr>
            <p:spPr bwMode="auto">
              <a:xfrm>
                <a:off x="1089" y="1779"/>
                <a:ext cx="35" cy="3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5" name="Oval 81"/>
              <p:cNvSpPr>
                <a:spLocks noChangeArrowheads="1"/>
              </p:cNvSpPr>
              <p:nvPr/>
            </p:nvSpPr>
            <p:spPr bwMode="auto">
              <a:xfrm>
                <a:off x="924" y="1683"/>
                <a:ext cx="35" cy="32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67" name="Rectangle 163"/>
            <p:cNvSpPr>
              <a:spLocks noChangeArrowheads="1"/>
            </p:cNvSpPr>
            <p:nvPr/>
          </p:nvSpPr>
          <p:spPr bwMode="auto">
            <a:xfrm>
              <a:off x="4000500" y="3176588"/>
              <a:ext cx="357187" cy="30956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7391400" y="2819400"/>
            <a:ext cx="1219200" cy="1057279"/>
            <a:chOff x="957262" y="4078291"/>
            <a:chExt cx="581025" cy="407988"/>
          </a:xfrm>
        </p:grpSpPr>
        <p:grpSp>
          <p:nvGrpSpPr>
            <p:cNvPr id="107" name="Group 103"/>
            <p:cNvGrpSpPr>
              <a:grpSpLocks/>
            </p:cNvGrpSpPr>
            <p:nvPr/>
          </p:nvGrpSpPr>
          <p:grpSpPr bwMode="auto">
            <a:xfrm>
              <a:off x="993776" y="4078291"/>
              <a:ext cx="503238" cy="407988"/>
              <a:chOff x="807" y="1683"/>
              <a:chExt cx="317" cy="257"/>
            </a:xfrm>
          </p:grpSpPr>
          <p:sp>
            <p:nvSpPr>
              <p:cNvPr id="110" name="Oval 106"/>
              <p:cNvSpPr>
                <a:spLocks noChangeArrowheads="1"/>
              </p:cNvSpPr>
              <p:nvPr/>
            </p:nvSpPr>
            <p:spPr bwMode="auto">
              <a:xfrm>
                <a:off x="807" y="1800"/>
                <a:ext cx="35" cy="32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1" name="Oval 107"/>
              <p:cNvSpPr>
                <a:spLocks noChangeArrowheads="1"/>
              </p:cNvSpPr>
              <p:nvPr/>
            </p:nvSpPr>
            <p:spPr bwMode="auto">
              <a:xfrm>
                <a:off x="951" y="1908"/>
                <a:ext cx="35" cy="3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" name="Oval 108"/>
              <p:cNvSpPr>
                <a:spLocks noChangeArrowheads="1"/>
              </p:cNvSpPr>
              <p:nvPr/>
            </p:nvSpPr>
            <p:spPr bwMode="auto">
              <a:xfrm>
                <a:off x="1089" y="1779"/>
                <a:ext cx="35" cy="32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" name="Oval 109"/>
              <p:cNvSpPr>
                <a:spLocks noChangeArrowheads="1"/>
              </p:cNvSpPr>
              <p:nvPr/>
            </p:nvSpPr>
            <p:spPr bwMode="auto">
              <a:xfrm>
                <a:off x="924" y="1683"/>
                <a:ext cx="35" cy="3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71" name="Rectangle 167"/>
            <p:cNvSpPr>
              <a:spLocks noChangeArrowheads="1"/>
            </p:cNvSpPr>
            <p:nvPr/>
          </p:nvSpPr>
          <p:spPr bwMode="auto">
            <a:xfrm>
              <a:off x="957262" y="4186238"/>
              <a:ext cx="581025" cy="18573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1371600" y="4343400"/>
            <a:ext cx="1096964" cy="1143000"/>
            <a:chOff x="2481262" y="4038600"/>
            <a:chExt cx="520702" cy="519113"/>
          </a:xfrm>
        </p:grpSpPr>
        <p:grpSp>
          <p:nvGrpSpPr>
            <p:cNvPr id="121" name="Group 117"/>
            <p:cNvGrpSpPr>
              <a:grpSpLocks/>
            </p:cNvGrpSpPr>
            <p:nvPr/>
          </p:nvGrpSpPr>
          <p:grpSpPr bwMode="auto">
            <a:xfrm>
              <a:off x="2498726" y="4078291"/>
              <a:ext cx="503238" cy="407988"/>
              <a:chOff x="807" y="1683"/>
              <a:chExt cx="317" cy="257"/>
            </a:xfrm>
          </p:grpSpPr>
          <p:sp>
            <p:nvSpPr>
              <p:cNvPr id="124" name="Oval 120"/>
              <p:cNvSpPr>
                <a:spLocks noChangeArrowheads="1"/>
              </p:cNvSpPr>
              <p:nvPr/>
            </p:nvSpPr>
            <p:spPr bwMode="auto">
              <a:xfrm>
                <a:off x="807" y="1800"/>
                <a:ext cx="35" cy="32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5" name="Oval 121"/>
              <p:cNvSpPr>
                <a:spLocks noChangeArrowheads="1"/>
              </p:cNvSpPr>
              <p:nvPr/>
            </p:nvSpPr>
            <p:spPr bwMode="auto">
              <a:xfrm>
                <a:off x="951" y="1908"/>
                <a:ext cx="35" cy="32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6" name="Oval 122"/>
              <p:cNvSpPr>
                <a:spLocks noChangeArrowheads="1"/>
              </p:cNvSpPr>
              <p:nvPr/>
            </p:nvSpPr>
            <p:spPr bwMode="auto">
              <a:xfrm>
                <a:off x="1089" y="1779"/>
                <a:ext cx="35" cy="3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7" name="Oval 123"/>
              <p:cNvSpPr>
                <a:spLocks noChangeArrowheads="1"/>
              </p:cNvSpPr>
              <p:nvPr/>
            </p:nvSpPr>
            <p:spPr bwMode="auto">
              <a:xfrm>
                <a:off x="924" y="1683"/>
                <a:ext cx="35" cy="32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73" name="Rectangle 169"/>
            <p:cNvSpPr>
              <a:spLocks noChangeArrowheads="1"/>
            </p:cNvSpPr>
            <p:nvPr/>
          </p:nvSpPr>
          <p:spPr bwMode="auto">
            <a:xfrm>
              <a:off x="2481262" y="4038600"/>
              <a:ext cx="366713" cy="5191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91" name="Group 190"/>
          <p:cNvGrpSpPr/>
          <p:nvPr/>
        </p:nvGrpSpPr>
        <p:grpSpPr>
          <a:xfrm>
            <a:off x="3429000" y="4343400"/>
            <a:ext cx="1066800" cy="1027109"/>
            <a:chOff x="5529263" y="4078291"/>
            <a:chExt cx="503238" cy="407988"/>
          </a:xfrm>
        </p:grpSpPr>
        <p:grpSp>
          <p:nvGrpSpPr>
            <p:cNvPr id="149" name="Group 145"/>
            <p:cNvGrpSpPr>
              <a:grpSpLocks/>
            </p:cNvGrpSpPr>
            <p:nvPr/>
          </p:nvGrpSpPr>
          <p:grpSpPr bwMode="auto">
            <a:xfrm>
              <a:off x="5529263" y="4078291"/>
              <a:ext cx="503238" cy="407988"/>
              <a:chOff x="807" y="1683"/>
              <a:chExt cx="317" cy="257"/>
            </a:xfrm>
            <a:solidFill>
              <a:srgbClr val="FF0000"/>
            </a:solidFill>
          </p:grpSpPr>
          <p:sp>
            <p:nvSpPr>
              <p:cNvPr id="152" name="Oval 148"/>
              <p:cNvSpPr>
                <a:spLocks noChangeArrowheads="1"/>
              </p:cNvSpPr>
              <p:nvPr/>
            </p:nvSpPr>
            <p:spPr bwMode="auto">
              <a:xfrm>
                <a:off x="807" y="1800"/>
                <a:ext cx="35" cy="32"/>
              </a:xfrm>
              <a:prstGeom prst="ellipse">
                <a:avLst/>
              </a:prstGeom>
              <a:grp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" name="Oval 149"/>
              <p:cNvSpPr>
                <a:spLocks noChangeArrowheads="1"/>
              </p:cNvSpPr>
              <p:nvPr/>
            </p:nvSpPr>
            <p:spPr bwMode="auto">
              <a:xfrm>
                <a:off x="951" y="1908"/>
                <a:ext cx="35" cy="32"/>
              </a:xfrm>
              <a:prstGeom prst="ellipse">
                <a:avLst/>
              </a:prstGeom>
              <a:grp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" name="Oval 150"/>
              <p:cNvSpPr>
                <a:spLocks noChangeArrowheads="1"/>
              </p:cNvSpPr>
              <p:nvPr/>
            </p:nvSpPr>
            <p:spPr bwMode="auto">
              <a:xfrm>
                <a:off x="1089" y="1779"/>
                <a:ext cx="35" cy="32"/>
              </a:xfrm>
              <a:prstGeom prst="ellipse">
                <a:avLst/>
              </a:prstGeom>
              <a:grp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5" name="Oval 151"/>
              <p:cNvSpPr>
                <a:spLocks noChangeArrowheads="1"/>
              </p:cNvSpPr>
              <p:nvPr/>
            </p:nvSpPr>
            <p:spPr bwMode="auto">
              <a:xfrm>
                <a:off x="924" y="1683"/>
                <a:ext cx="35" cy="32"/>
              </a:xfrm>
              <a:prstGeom prst="ellipse">
                <a:avLst/>
              </a:prstGeom>
              <a:grp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77" name="Rectangle 173"/>
            <p:cNvSpPr>
              <a:spLocks noChangeArrowheads="1"/>
            </p:cNvSpPr>
            <p:nvPr/>
          </p:nvSpPr>
          <p:spPr bwMode="auto">
            <a:xfrm>
              <a:off x="5691187" y="4219575"/>
              <a:ext cx="176213" cy="14763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5495925" y="4267200"/>
            <a:ext cx="1133475" cy="1152525"/>
            <a:chOff x="6257925" y="4029075"/>
            <a:chExt cx="581025" cy="509588"/>
          </a:xfrm>
        </p:grpSpPr>
        <p:grpSp>
          <p:nvGrpSpPr>
            <p:cNvPr id="156" name="Group 152"/>
            <p:cNvGrpSpPr>
              <a:grpSpLocks/>
            </p:cNvGrpSpPr>
            <p:nvPr/>
          </p:nvGrpSpPr>
          <p:grpSpPr bwMode="auto">
            <a:xfrm>
              <a:off x="6276976" y="4078291"/>
              <a:ext cx="503238" cy="407988"/>
              <a:chOff x="807" y="1683"/>
              <a:chExt cx="317" cy="257"/>
            </a:xfrm>
          </p:grpSpPr>
          <p:sp>
            <p:nvSpPr>
              <p:cNvPr id="159" name="Oval 155"/>
              <p:cNvSpPr>
                <a:spLocks noChangeArrowheads="1"/>
              </p:cNvSpPr>
              <p:nvPr/>
            </p:nvSpPr>
            <p:spPr bwMode="auto">
              <a:xfrm>
                <a:off x="807" y="1800"/>
                <a:ext cx="35" cy="32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60" name="Oval 156"/>
              <p:cNvSpPr>
                <a:spLocks noChangeArrowheads="1"/>
              </p:cNvSpPr>
              <p:nvPr/>
            </p:nvSpPr>
            <p:spPr bwMode="auto">
              <a:xfrm>
                <a:off x="951" y="1908"/>
                <a:ext cx="35" cy="32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61" name="Oval 157"/>
              <p:cNvSpPr>
                <a:spLocks noChangeArrowheads="1"/>
              </p:cNvSpPr>
              <p:nvPr/>
            </p:nvSpPr>
            <p:spPr bwMode="auto">
              <a:xfrm>
                <a:off x="1089" y="1779"/>
                <a:ext cx="35" cy="32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62" name="Oval 158"/>
              <p:cNvSpPr>
                <a:spLocks noChangeArrowheads="1"/>
              </p:cNvSpPr>
              <p:nvPr/>
            </p:nvSpPr>
            <p:spPr bwMode="auto">
              <a:xfrm>
                <a:off x="924" y="1683"/>
                <a:ext cx="35" cy="32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78" name="Rectangle 174"/>
            <p:cNvSpPr>
              <a:spLocks noChangeArrowheads="1"/>
            </p:cNvSpPr>
            <p:nvPr/>
          </p:nvSpPr>
          <p:spPr bwMode="auto">
            <a:xfrm>
              <a:off x="6257925" y="4029075"/>
              <a:ext cx="581025" cy="509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79" name="Group 192"/>
          <p:cNvGrpSpPr>
            <a:grpSpLocks/>
          </p:cNvGrpSpPr>
          <p:nvPr/>
        </p:nvGrpSpPr>
        <p:grpSpPr bwMode="auto">
          <a:xfrm>
            <a:off x="7315200" y="5562600"/>
            <a:ext cx="819390" cy="878303"/>
            <a:chOff x="1377" y="3198"/>
            <a:chExt cx="225" cy="276"/>
          </a:xfrm>
        </p:grpSpPr>
        <p:sp>
          <p:nvSpPr>
            <p:cNvPr id="182" name="Oval 179"/>
            <p:cNvSpPr>
              <a:spLocks noChangeArrowheads="1"/>
            </p:cNvSpPr>
            <p:nvPr/>
          </p:nvSpPr>
          <p:spPr bwMode="auto">
            <a:xfrm>
              <a:off x="1455" y="3309"/>
              <a:ext cx="35" cy="32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83" name="Oval 180"/>
            <p:cNvSpPr>
              <a:spLocks noChangeArrowheads="1"/>
            </p:cNvSpPr>
            <p:nvPr/>
          </p:nvSpPr>
          <p:spPr bwMode="auto">
            <a:xfrm>
              <a:off x="1422" y="3432"/>
              <a:ext cx="35" cy="32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84" name="Oval 181"/>
            <p:cNvSpPr>
              <a:spLocks noChangeArrowheads="1"/>
            </p:cNvSpPr>
            <p:nvPr/>
          </p:nvSpPr>
          <p:spPr bwMode="auto">
            <a:xfrm>
              <a:off x="1560" y="3303"/>
              <a:ext cx="35" cy="32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85" name="Oval 182"/>
            <p:cNvSpPr>
              <a:spLocks noChangeArrowheads="1"/>
            </p:cNvSpPr>
            <p:nvPr/>
          </p:nvSpPr>
          <p:spPr bwMode="auto">
            <a:xfrm>
              <a:off x="1395" y="3207"/>
              <a:ext cx="35" cy="32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86" name="Rectangle 183"/>
            <p:cNvSpPr>
              <a:spLocks noChangeArrowheads="1"/>
            </p:cNvSpPr>
            <p:nvPr/>
          </p:nvSpPr>
          <p:spPr bwMode="auto">
            <a:xfrm>
              <a:off x="1377" y="3198"/>
              <a:ext cx="225" cy="27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97" name="Group 53"/>
          <p:cNvGrpSpPr>
            <a:grpSpLocks/>
          </p:cNvGrpSpPr>
          <p:nvPr/>
        </p:nvGrpSpPr>
        <p:grpSpPr bwMode="auto">
          <a:xfrm>
            <a:off x="1295400" y="2895600"/>
            <a:ext cx="1092113" cy="984504"/>
            <a:chOff x="807" y="1683"/>
            <a:chExt cx="317" cy="257"/>
          </a:xfrm>
          <a:solidFill>
            <a:srgbClr val="7F7F7F"/>
          </a:solidFill>
        </p:grpSpPr>
        <p:sp>
          <p:nvSpPr>
            <p:cNvPr id="199" name="Oval 49"/>
            <p:cNvSpPr>
              <a:spLocks noChangeArrowheads="1"/>
            </p:cNvSpPr>
            <p:nvPr/>
          </p:nvSpPr>
          <p:spPr bwMode="auto">
            <a:xfrm>
              <a:off x="807" y="1800"/>
              <a:ext cx="35" cy="32"/>
            </a:xfrm>
            <a:prstGeom prst="ellipse">
              <a:avLst/>
            </a:prstGeom>
            <a:grpFill/>
            <a:ln w="12700">
              <a:solidFill>
                <a:srgbClr val="7F7F7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00" name="Oval 50"/>
            <p:cNvSpPr>
              <a:spLocks noChangeArrowheads="1"/>
            </p:cNvSpPr>
            <p:nvPr/>
          </p:nvSpPr>
          <p:spPr bwMode="auto">
            <a:xfrm>
              <a:off x="951" y="1908"/>
              <a:ext cx="35" cy="32"/>
            </a:xfrm>
            <a:prstGeom prst="ellipse">
              <a:avLst/>
            </a:prstGeom>
            <a:grpFill/>
            <a:ln w="12700">
              <a:solidFill>
                <a:srgbClr val="7F7F7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01" name="Oval 51"/>
            <p:cNvSpPr>
              <a:spLocks noChangeArrowheads="1"/>
            </p:cNvSpPr>
            <p:nvPr/>
          </p:nvSpPr>
          <p:spPr bwMode="auto">
            <a:xfrm>
              <a:off x="1089" y="1779"/>
              <a:ext cx="35" cy="32"/>
            </a:xfrm>
            <a:prstGeom prst="ellipse">
              <a:avLst/>
            </a:prstGeom>
            <a:grpFill/>
            <a:ln w="12700">
              <a:solidFill>
                <a:srgbClr val="7F7F7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02" name="Oval 52"/>
            <p:cNvSpPr>
              <a:spLocks noChangeArrowheads="1"/>
            </p:cNvSpPr>
            <p:nvPr/>
          </p:nvSpPr>
          <p:spPr bwMode="auto">
            <a:xfrm>
              <a:off x="924" y="1683"/>
              <a:ext cx="35" cy="32"/>
            </a:xfrm>
            <a:prstGeom prst="ellipse">
              <a:avLst/>
            </a:prstGeom>
            <a:grpFill/>
            <a:ln w="12700">
              <a:solidFill>
                <a:srgbClr val="7F7F7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3919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Another VC dim. example - What can’t we shatter?</a:t>
            </a:r>
          </a:p>
        </p:txBody>
      </p:sp>
      <p:sp>
        <p:nvSpPr>
          <p:cNvPr id="113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What’s the VC dim. of </a:t>
            </a:r>
            <a:r>
              <a:rPr lang="en-US" dirty="0" smtClean="0"/>
              <a:t>axis parallel rectangles in </a:t>
            </a:r>
            <a:r>
              <a:rPr lang="en-US" dirty="0"/>
              <a:t>2d?	</a:t>
            </a:r>
            <a:r>
              <a:rPr lang="en-US" sz="2800" dirty="0"/>
              <a:t>sign(1- 2*</a:t>
            </a:r>
            <a:r>
              <a:rPr lang="en-US" sz="2800" b="1" dirty="0"/>
              <a:t>1</a:t>
            </a:r>
            <a:r>
              <a:rPr lang="en-US" sz="2800" baseline="-25000" dirty="0"/>
              <a:t>x </a:t>
            </a:r>
            <a:r>
              <a:rPr lang="en-US" sz="2800" baseline="-25000" dirty="0">
                <a:sym typeface="Symbol" pitchFamily="-112" charset="2"/>
              </a:rPr>
              <a:t> </a:t>
            </a:r>
            <a:r>
              <a:rPr lang="en-US" sz="2800" baseline="-25000" dirty="0"/>
              <a:t>rectangle</a:t>
            </a:r>
            <a:r>
              <a:rPr lang="en-US" sz="2800" dirty="0" smtClean="0"/>
              <a:t>)</a:t>
            </a:r>
          </a:p>
          <a:p>
            <a:pPr indent="0">
              <a:buNone/>
            </a:pPr>
            <a:r>
              <a:rPr lang="en-US" sz="2400" dirty="0" smtClean="0"/>
              <a:t>If VC(H) = 4, then for all placements of 5 </a:t>
            </a:r>
            <a:r>
              <a:rPr lang="en-US" sz="2400" dirty="0" err="1" smtClean="0"/>
              <a:t>pts</a:t>
            </a:r>
            <a:r>
              <a:rPr lang="en-US" sz="2400" dirty="0" smtClean="0"/>
              <a:t>, there exists a labeling that can’t be shattered</a:t>
            </a:r>
          </a:p>
          <a:p>
            <a:pPr indent="0">
              <a:lnSpc>
                <a:spcPct val="50000"/>
              </a:lnSpc>
              <a:buNone/>
            </a:pPr>
            <a:endParaRPr lang="en-US" sz="1400" dirty="0" smtClean="0"/>
          </a:p>
          <a:p>
            <a:pPr indent="0">
              <a:lnSpc>
                <a:spcPct val="50000"/>
              </a:lnSpc>
              <a:buNone/>
            </a:pPr>
            <a:endParaRPr lang="en-US" sz="1400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sz="2400" dirty="0" smtClean="0"/>
              <a:t>4 collinear	</a:t>
            </a:r>
            <a:r>
              <a:rPr lang="en-US" sz="2400" dirty="0"/>
              <a:t>2 in convex </a:t>
            </a:r>
            <a:r>
              <a:rPr lang="en-US" sz="2400" dirty="0" smtClean="0"/>
              <a:t>hull      1 in convex hull </a:t>
            </a:r>
            <a:r>
              <a:rPr lang="en-US" sz="2400" dirty="0"/>
              <a:t>	</a:t>
            </a:r>
            <a:r>
              <a:rPr lang="en-US" sz="2400" dirty="0" smtClean="0"/>
              <a:t>     pentagon</a:t>
            </a:r>
          </a:p>
          <a:p>
            <a:pPr indent="0">
              <a:lnSpc>
                <a:spcPct val="50000"/>
              </a:lnSpc>
              <a:buNone/>
            </a:pPr>
            <a:r>
              <a:rPr lang="en-US" sz="2400" dirty="0"/>
              <a:t>	</a:t>
            </a:r>
            <a:r>
              <a:rPr lang="en-US" sz="2400" dirty="0" smtClean="0"/>
              <a:t>	</a:t>
            </a:r>
            <a:r>
              <a:rPr lang="en-US" sz="2400" dirty="0"/>
              <a:t>of other </a:t>
            </a:r>
            <a:r>
              <a:rPr lang="en-US" sz="2400" dirty="0" smtClean="0"/>
              <a:t>3	        of other 4</a:t>
            </a:r>
          </a:p>
          <a:p>
            <a:pPr indent="0">
              <a:lnSpc>
                <a:spcPct val="50000"/>
              </a:lnSpc>
              <a:buNone/>
            </a:pPr>
            <a:endParaRPr lang="en-US" sz="2400" dirty="0"/>
          </a:p>
          <a:p>
            <a:pPr indent="0">
              <a:lnSpc>
                <a:spcPct val="50000"/>
              </a:lnSpc>
              <a:buNone/>
            </a:pPr>
            <a:endParaRPr lang="en-US" sz="2400" dirty="0" smtClean="0"/>
          </a:p>
          <a:p>
            <a:pPr indent="0">
              <a:lnSpc>
                <a:spcPct val="50000"/>
              </a:lnSpc>
              <a:buNone/>
            </a:pPr>
            <a:endParaRPr lang="en-US" sz="2400" dirty="0"/>
          </a:p>
          <a:p>
            <a:pPr indent="0">
              <a:lnSpc>
                <a:spcPct val="50000"/>
              </a:lnSpc>
              <a:buNone/>
            </a:pPr>
            <a:endParaRPr 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39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 rot="5400000">
            <a:off x="-397540" y="5042152"/>
            <a:ext cx="2747442" cy="885563"/>
            <a:chOff x="225012" y="3916979"/>
            <a:chExt cx="2747442" cy="885563"/>
          </a:xfrm>
        </p:grpSpPr>
        <p:sp>
          <p:nvSpPr>
            <p:cNvPr id="5" name="Oval 4"/>
            <p:cNvSpPr/>
            <p:nvPr/>
          </p:nvSpPr>
          <p:spPr>
            <a:xfrm>
              <a:off x="1041294" y="464820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639137" y="4665382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42607" y="3916979"/>
              <a:ext cx="46569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39387" y="4055782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2301240" y="4604422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72235" y="4224076"/>
              <a:ext cx="800219" cy="249377"/>
            </a:xfrm>
            <a:prstGeom prst="rect">
              <a:avLst/>
            </a:prstGeom>
            <a:noFill/>
          </p:spPr>
          <p:txBody>
            <a:bodyPr vert="vert"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447800" y="4267200"/>
              <a:ext cx="137160" cy="13716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304800" y="4623546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25012" y="4243201"/>
              <a:ext cx="800219" cy="249377"/>
            </a:xfrm>
            <a:prstGeom prst="rect">
              <a:avLst/>
            </a:prstGeom>
            <a:noFill/>
          </p:spPr>
          <p:txBody>
            <a:bodyPr vert="vert" wrap="none" rtlCol="0">
              <a:spAutoFit/>
            </a:bodyPr>
            <a:lstStyle/>
            <a:p>
              <a:r>
                <a:rPr lang="en-US" sz="4000" dirty="0">
                  <a:solidFill>
                    <a:srgbClr val="0000FF"/>
                  </a:solidFill>
                </a:rPr>
                <a:t>-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382908" y="4038600"/>
            <a:ext cx="1738857" cy="2194560"/>
            <a:chOff x="7382908" y="4038600"/>
            <a:chExt cx="1738857" cy="2194560"/>
          </a:xfrm>
        </p:grpSpPr>
        <p:sp>
          <p:nvSpPr>
            <p:cNvPr id="20" name="Oval 19"/>
            <p:cNvSpPr/>
            <p:nvPr/>
          </p:nvSpPr>
          <p:spPr>
            <a:xfrm>
              <a:off x="7620000" y="487680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7391400" y="56388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491650" y="5029200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0000FF"/>
                  </a:solidFill>
                </a:rPr>
                <a:t>-</a:t>
              </a:r>
            </a:p>
          </p:txBody>
        </p:sp>
        <p:sp>
          <p:nvSpPr>
            <p:cNvPr id="23" name="Oval 22"/>
            <p:cNvSpPr/>
            <p:nvPr/>
          </p:nvSpPr>
          <p:spPr>
            <a:xfrm>
              <a:off x="8930640" y="504444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8153400" y="59436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305800" y="5525274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780055" y="4397514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0000FF"/>
                  </a:solidFill>
                </a:rPr>
                <a:t>-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382908" y="4183559"/>
              <a:ext cx="46569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28" name="Oval 27"/>
            <p:cNvSpPr/>
            <p:nvPr/>
          </p:nvSpPr>
          <p:spPr>
            <a:xfrm>
              <a:off x="8116490" y="4456926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268890" y="4038600"/>
              <a:ext cx="34171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51" name="Rectangle 183"/>
            <p:cNvSpPr>
              <a:spLocks noChangeArrowheads="1"/>
            </p:cNvSpPr>
            <p:nvPr/>
          </p:nvSpPr>
          <p:spPr bwMode="auto">
            <a:xfrm>
              <a:off x="7391400" y="4419600"/>
              <a:ext cx="1676400" cy="170431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495800" y="4191000"/>
            <a:ext cx="2209800" cy="2085311"/>
            <a:chOff x="4495800" y="4191000"/>
            <a:chExt cx="2209800" cy="2085311"/>
          </a:xfrm>
        </p:grpSpPr>
        <p:sp>
          <p:nvSpPr>
            <p:cNvPr id="12" name="Oval 11"/>
            <p:cNvSpPr/>
            <p:nvPr/>
          </p:nvSpPr>
          <p:spPr>
            <a:xfrm>
              <a:off x="4800600" y="4808041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501640" y="5356681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68308" y="4191000"/>
              <a:ext cx="35741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 smtClean="0">
                  <a:solidFill>
                    <a:srgbClr val="0000FF"/>
                  </a:solidFill>
                </a:rPr>
                <a:t>-</a:t>
              </a:r>
              <a:endParaRPr lang="en-US" sz="4400" dirty="0">
                <a:solidFill>
                  <a:srgbClr val="0000FF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601890" y="4747081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FF0000"/>
                  </a:solidFill>
                </a:rPr>
                <a:t>+</a:t>
              </a:r>
              <a:endParaRPr lang="en-US" sz="4000" dirty="0">
                <a:solidFill>
                  <a:srgbClr val="FF000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263640" y="4990326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63890" y="4419600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5732055" y="611124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84455" y="5547955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4572000" y="5828526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724400" y="5410200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52" name="Rectangle 183"/>
            <p:cNvSpPr>
              <a:spLocks noChangeArrowheads="1"/>
            </p:cNvSpPr>
            <p:nvPr/>
          </p:nvSpPr>
          <p:spPr bwMode="auto">
            <a:xfrm>
              <a:off x="4495800" y="4572000"/>
              <a:ext cx="2133600" cy="170431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981200" y="4191000"/>
            <a:ext cx="2057400" cy="2590800"/>
            <a:chOff x="1981200" y="4191000"/>
            <a:chExt cx="2057400" cy="2590800"/>
          </a:xfrm>
        </p:grpSpPr>
        <p:sp>
          <p:nvSpPr>
            <p:cNvPr id="35" name="Oval 34"/>
            <p:cNvSpPr/>
            <p:nvPr/>
          </p:nvSpPr>
          <p:spPr>
            <a:xfrm>
              <a:off x="2133600" y="4808041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2682240" y="5204281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201308" y="4191000"/>
              <a:ext cx="35741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 smtClean="0">
                  <a:solidFill>
                    <a:srgbClr val="0000FF"/>
                  </a:solidFill>
                </a:rPr>
                <a:t>-</a:t>
              </a:r>
              <a:endParaRPr lang="en-US" sz="4400" dirty="0">
                <a:solidFill>
                  <a:srgbClr val="0000FF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782490" y="4930914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39" name="Oval 38"/>
            <p:cNvSpPr/>
            <p:nvPr/>
          </p:nvSpPr>
          <p:spPr>
            <a:xfrm>
              <a:off x="3596640" y="4975681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96890" y="4404955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2912655" y="5752326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65055" y="53340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4" name="Oval 43"/>
            <p:cNvSpPr/>
            <p:nvPr/>
          </p:nvSpPr>
          <p:spPr>
            <a:xfrm>
              <a:off x="2758440" y="633984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858690" y="6073914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53" name="Rectangle 183"/>
            <p:cNvSpPr>
              <a:spLocks noChangeArrowheads="1"/>
            </p:cNvSpPr>
            <p:nvPr/>
          </p:nvSpPr>
          <p:spPr bwMode="auto">
            <a:xfrm>
              <a:off x="1981200" y="4550187"/>
              <a:ext cx="1981200" cy="20792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54" name="Rectangle 183"/>
          <p:cNvSpPr>
            <a:spLocks noChangeArrowheads="1"/>
          </p:cNvSpPr>
          <p:nvPr/>
        </p:nvSpPr>
        <p:spPr bwMode="auto">
          <a:xfrm>
            <a:off x="457201" y="4114800"/>
            <a:ext cx="761999" cy="233524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13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likely is a bad hypothesis to get m data points right?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Consider a </a:t>
            </a:r>
            <a:r>
              <a:rPr lang="en-US" dirty="0"/>
              <a:t>b</a:t>
            </a:r>
            <a:r>
              <a:rPr lang="en-US" dirty="0" smtClean="0"/>
              <a:t>ad hypothesis </a:t>
            </a:r>
            <a:r>
              <a:rPr lang="en-US" i="1" dirty="0" smtClean="0"/>
              <a:t>h </a:t>
            </a:r>
            <a:r>
              <a:rPr lang="en-US" dirty="0" smtClean="0"/>
              <a:t>i.e. </a:t>
            </a:r>
            <a:r>
              <a:rPr lang="en-US" dirty="0" err="1" smtClean="0"/>
              <a:t>error</a:t>
            </a:r>
            <a:r>
              <a:rPr lang="en-US" baseline="-25000" dirty="0" err="1" smtClean="0"/>
              <a:t>true</a:t>
            </a:r>
            <a:r>
              <a:rPr lang="en-US" dirty="0" smtClean="0"/>
              <a:t>(h</a:t>
            </a:r>
            <a:r>
              <a:rPr lang="en-US" dirty="0"/>
              <a:t>) ≥ </a:t>
            </a:r>
            <a:r>
              <a:rPr lang="en-US" dirty="0">
                <a:latin typeface="Symbol" pitchFamily="-112" charset="2"/>
                <a:sym typeface="Symbol" pitchFamily="-112" charset="2"/>
              </a:rPr>
              <a:t></a:t>
            </a:r>
            <a:endParaRPr lang="en-US" i="1" baseline="-25000" dirty="0" smtClean="0"/>
          </a:p>
          <a:p>
            <a:pPr lvl="1"/>
            <a:endParaRPr lang="en-US" dirty="0"/>
          </a:p>
          <a:p>
            <a:r>
              <a:rPr lang="en-US" dirty="0" smtClean="0"/>
              <a:t>Probability that </a:t>
            </a:r>
            <a:r>
              <a:rPr lang="en-US" i="1" dirty="0" smtClean="0"/>
              <a:t>h</a:t>
            </a:r>
            <a:r>
              <a:rPr lang="en-US" dirty="0" smtClean="0">
                <a:latin typeface="Symbol" pitchFamily="-112" charset="2"/>
                <a:sym typeface="Symbol" pitchFamily="-112" charset="2"/>
              </a:rPr>
              <a:t> </a:t>
            </a:r>
            <a:r>
              <a:rPr lang="en-US" dirty="0" smtClean="0"/>
              <a:t>gets </a:t>
            </a:r>
            <a:r>
              <a:rPr lang="en-US" dirty="0"/>
              <a:t>one data point right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Probability </a:t>
            </a:r>
            <a:r>
              <a:rPr lang="en-US" dirty="0"/>
              <a:t>t</a:t>
            </a:r>
            <a:r>
              <a:rPr lang="en-US" dirty="0" smtClean="0"/>
              <a:t>hat </a:t>
            </a:r>
            <a:r>
              <a:rPr lang="en-US" i="1" dirty="0" smtClean="0"/>
              <a:t>h</a:t>
            </a:r>
            <a:r>
              <a:rPr lang="en-US" dirty="0" smtClean="0"/>
              <a:t> gets </a:t>
            </a:r>
            <a:r>
              <a:rPr lang="en-US" i="1" dirty="0"/>
              <a:t>m</a:t>
            </a:r>
            <a:r>
              <a:rPr lang="en-US" dirty="0"/>
              <a:t> data points right</a:t>
            </a:r>
          </a:p>
        </p:txBody>
      </p:sp>
      <p:sp>
        <p:nvSpPr>
          <p:cNvPr id="6" name="Rectangle 5"/>
          <p:cNvSpPr/>
          <p:nvPr/>
        </p:nvSpPr>
        <p:spPr>
          <a:xfrm>
            <a:off x="3581400" y="3505200"/>
            <a:ext cx="10565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A80101"/>
                </a:solidFill>
              </a:rPr>
              <a:t> ≤ 1- </a:t>
            </a:r>
            <a:r>
              <a:rPr lang="en-US" sz="2800" dirty="0" smtClean="0">
                <a:solidFill>
                  <a:srgbClr val="A80101"/>
                </a:solidFill>
                <a:latin typeface="Symbol" pitchFamily="-112" charset="2"/>
                <a:sym typeface="Symbol" pitchFamily="-112" charset="2"/>
              </a:rPr>
              <a:t></a:t>
            </a:r>
            <a:endParaRPr lang="en-US" sz="2800" dirty="0">
              <a:solidFill>
                <a:srgbClr val="A8010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05200" y="4876800"/>
            <a:ext cx="14655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A80101"/>
                </a:solidFill>
              </a:rPr>
              <a:t> ≤ (1- </a:t>
            </a:r>
            <a:r>
              <a:rPr lang="en-US" sz="2800" dirty="0" smtClean="0">
                <a:solidFill>
                  <a:srgbClr val="A80101"/>
                </a:solidFill>
                <a:latin typeface="Symbol" pitchFamily="-112" charset="2"/>
                <a:sym typeface="Symbol" pitchFamily="-112" charset="2"/>
              </a:rPr>
              <a:t></a:t>
            </a:r>
            <a:r>
              <a:rPr lang="en-US" sz="2800" dirty="0" smtClean="0">
                <a:solidFill>
                  <a:srgbClr val="A80101"/>
                </a:solidFill>
                <a:sym typeface="Symbol" pitchFamily="-112" charset="2"/>
              </a:rPr>
              <a:t>)</a:t>
            </a:r>
            <a:r>
              <a:rPr lang="en-US" sz="2800" baseline="30000" dirty="0" smtClean="0">
                <a:solidFill>
                  <a:srgbClr val="A80101"/>
                </a:solidFill>
                <a:sym typeface="Symbol" pitchFamily="-112" charset="2"/>
              </a:rPr>
              <a:t>m</a:t>
            </a:r>
            <a:endParaRPr lang="en-US" sz="2800" baseline="30000" dirty="0">
              <a:solidFill>
                <a:srgbClr val="A801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705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570" name="Rectangle 2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Examples of VC dimension</a:t>
            </a:r>
          </a:p>
        </p:txBody>
      </p:sp>
      <p:sp>
        <p:nvSpPr>
          <p:cNvPr id="1133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86800" cy="5257800"/>
          </a:xfrm>
        </p:spPr>
        <p:txBody>
          <a:bodyPr/>
          <a:lstStyle/>
          <a:p>
            <a:r>
              <a:rPr lang="en-US" dirty="0"/>
              <a:t>Linear classifiers: </a:t>
            </a:r>
          </a:p>
          <a:p>
            <a:pPr lvl="1"/>
            <a:r>
              <a:rPr lang="en-US" dirty="0"/>
              <a:t>VC(H) = d+1, for </a:t>
            </a:r>
            <a:r>
              <a:rPr lang="en-US" i="1" dirty="0"/>
              <a:t>d</a:t>
            </a:r>
            <a:r>
              <a:rPr lang="en-US" dirty="0"/>
              <a:t> features plus constant </a:t>
            </a:r>
            <a:r>
              <a:rPr lang="en-US" dirty="0" smtClean="0"/>
              <a:t>term</a:t>
            </a:r>
          </a:p>
          <a:p>
            <a:pPr marL="57150" indent="0">
              <a:buNone/>
            </a:pPr>
            <a:endParaRPr lang="en-US" i="1" dirty="0"/>
          </a:p>
          <a:p>
            <a:pPr marL="514350" indent="-457200"/>
            <a:r>
              <a:rPr lang="en-US" dirty="0" smtClean="0"/>
              <a:t>Decision stumps:  </a:t>
            </a:r>
            <a:r>
              <a:rPr lang="en-US" sz="2800" dirty="0" smtClean="0"/>
              <a:t>VC(H) = d+1</a:t>
            </a:r>
          </a:p>
          <a:p>
            <a:pPr marL="514350" indent="-457200"/>
            <a:endParaRPr lang="en-US" sz="2800" dirty="0"/>
          </a:p>
          <a:p>
            <a:pPr marL="514350" indent="-457200"/>
            <a:r>
              <a:rPr lang="en-US" dirty="0" smtClean="0"/>
              <a:t>Axis parallel rectangles:   </a:t>
            </a:r>
            <a:r>
              <a:rPr lang="en-US" sz="2800" dirty="0" smtClean="0"/>
              <a:t>VC(H) = 2d   (4 if d=2)</a:t>
            </a:r>
          </a:p>
          <a:p>
            <a:pPr marL="514350" indent="-457200"/>
            <a:endParaRPr lang="en-US" sz="2800" dirty="0"/>
          </a:p>
          <a:p>
            <a:pPr marL="514350" indent="-457200"/>
            <a:r>
              <a:rPr lang="en-US" dirty="0" smtClean="0"/>
              <a:t>1 Nearest Neighbor: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55779" y="5420380"/>
            <a:ext cx="1668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VC(H) = ∞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52249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VC dimension and size of hypothesis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To be able to shatter m points, how many hypothesis do we need?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2</a:t>
            </a:r>
            <a:r>
              <a:rPr lang="en-US" baseline="30000" dirty="0" smtClean="0"/>
              <a:t>m</a:t>
            </a:r>
            <a:r>
              <a:rPr lang="en-US" dirty="0" smtClean="0"/>
              <a:t> </a:t>
            </a:r>
            <a:r>
              <a:rPr lang="en-US" dirty="0" err="1" smtClean="0"/>
              <a:t>labelings</a:t>
            </a:r>
            <a:r>
              <a:rPr lang="en-US" dirty="0" smtClean="0"/>
              <a:t> 	</a:t>
            </a:r>
            <a:r>
              <a:rPr lang="en-US" dirty="0"/>
              <a:t>	</a:t>
            </a:r>
            <a:r>
              <a:rPr lang="en-US" dirty="0" smtClean="0"/>
              <a:t>|H|≥ 2</a:t>
            </a:r>
            <a:r>
              <a:rPr lang="en-US" baseline="30000" dirty="0" smtClean="0"/>
              <a:t>m</a:t>
            </a:r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 smtClean="0"/>
              <a:t>Given |H| hypothesis can hope to shatter max m=log</a:t>
            </a:r>
            <a:r>
              <a:rPr lang="en-US" baseline="-25000" dirty="0" smtClean="0"/>
              <a:t>2</a:t>
            </a:r>
            <a:r>
              <a:rPr lang="en-US" dirty="0" smtClean="0"/>
              <a:t>|H| points</a:t>
            </a:r>
            <a:endParaRPr lang="en-US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dirty="0" smtClean="0"/>
              <a:t>			VC(H) ≤ log</a:t>
            </a:r>
            <a:r>
              <a:rPr lang="en-US" baseline="-25000" dirty="0" smtClean="0"/>
              <a:t>2</a:t>
            </a:r>
            <a:r>
              <a:rPr lang="en-US" dirty="0" smtClean="0"/>
              <a:t>|H|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dirty="0" smtClean="0"/>
              <a:t>So VC bound is tighter.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47292" y="2819400"/>
            <a:ext cx="677108" cy="424956"/>
          </a:xfrm>
          <a:prstGeom prst="rect">
            <a:avLst/>
          </a:prstGeom>
        </p:spPr>
        <p:txBody>
          <a:bodyPr vert="vert" wrap="none">
            <a:spAutoFit/>
          </a:bodyPr>
          <a:lstStyle/>
          <a:p>
            <a:r>
              <a:rPr lang="en-US" sz="3200" dirty="0">
                <a:latin typeface="Wingdings"/>
                <a:ea typeface="Wingdings"/>
                <a:cs typeface="Wingdings"/>
                <a:sym typeface="Wingdings"/>
              </a:rPr>
              <a:t>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82726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PAC bounds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With probability ≥ 1-</a:t>
            </a:r>
            <a:r>
              <a:rPr lang="en-US" sz="2800" dirty="0" smtClean="0">
                <a:latin typeface="Symbol" charset="2"/>
                <a:cs typeface="Symbol" charset="2"/>
              </a:rPr>
              <a:t>d</a:t>
            </a:r>
            <a:r>
              <a:rPr lang="en-US" sz="2800" dirty="0" smtClean="0"/>
              <a:t>,  </a:t>
            </a:r>
          </a:p>
          <a:p>
            <a:pPr marL="514350" indent="-514350">
              <a:buAutoNum type="arabicParenR"/>
            </a:pPr>
            <a:r>
              <a:rPr lang="en-US" sz="2800" dirty="0"/>
              <a:t>for all h </a:t>
            </a:r>
            <a:r>
              <a:rPr lang="en-US" sz="2800" dirty="0">
                <a:sym typeface="Symbol" pitchFamily="-112" charset="2"/>
              </a:rPr>
              <a:t></a:t>
            </a:r>
            <a:r>
              <a:rPr lang="en-US" sz="2800" dirty="0"/>
              <a:t> </a:t>
            </a:r>
            <a:r>
              <a:rPr lang="en-US" sz="2800" dirty="0" smtClean="0"/>
              <a:t>H </a:t>
            </a:r>
            <a:r>
              <a:rPr lang="en-US" sz="2800" dirty="0" err="1" smtClean="0"/>
              <a:t>s.t.</a:t>
            </a:r>
            <a:r>
              <a:rPr lang="en-US" sz="2800" dirty="0" smtClean="0"/>
              <a:t> 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train</a:t>
            </a:r>
            <a:r>
              <a:rPr lang="en-US" sz="2800" dirty="0" smtClean="0"/>
              <a:t>(h) = 0, 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2800" dirty="0"/>
              <a:t>	</a:t>
            </a:r>
            <a:r>
              <a:rPr lang="en-US" sz="2800" dirty="0" smtClean="0"/>
              <a:t>	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true</a:t>
            </a:r>
            <a:r>
              <a:rPr lang="en-US" sz="2800" dirty="0" smtClean="0"/>
              <a:t>(h) ≤ </a:t>
            </a:r>
            <a:r>
              <a:rPr lang="en-US" sz="2800" dirty="0" smtClean="0">
                <a:latin typeface="Symbol" charset="2"/>
                <a:cs typeface="Symbol" charset="2"/>
              </a:rPr>
              <a:t>e</a:t>
            </a:r>
            <a:r>
              <a:rPr lang="en-US" sz="2800" dirty="0" smtClean="0"/>
              <a:t> = </a:t>
            </a:r>
          </a:p>
          <a:p>
            <a:pPr marL="0" indent="0">
              <a:buNone/>
            </a:pPr>
            <a:endParaRPr lang="en-US" sz="2800" baseline="-25000" dirty="0" smtClean="0"/>
          </a:p>
          <a:p>
            <a:pPr marL="0" indent="0">
              <a:buNone/>
            </a:pPr>
            <a:endParaRPr lang="en-US" sz="2800" baseline="-25000" dirty="0"/>
          </a:p>
          <a:p>
            <a:pPr marL="514350" indent="-514350">
              <a:lnSpc>
                <a:spcPct val="50000"/>
              </a:lnSpc>
              <a:buAutoNum type="arabicParenR" startAt="2"/>
            </a:pPr>
            <a:r>
              <a:rPr lang="en-US" sz="2800" dirty="0"/>
              <a:t>for all h </a:t>
            </a:r>
            <a:r>
              <a:rPr lang="en-US" sz="2800" dirty="0">
                <a:sym typeface="Symbol" pitchFamily="-112" charset="2"/>
              </a:rPr>
              <a:t></a:t>
            </a:r>
            <a:r>
              <a:rPr lang="en-US" sz="2800" dirty="0"/>
              <a:t> </a:t>
            </a:r>
            <a:r>
              <a:rPr lang="en-US" sz="2800" dirty="0" smtClean="0"/>
              <a:t>H,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2800" dirty="0" smtClean="0"/>
              <a:t>      |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true</a:t>
            </a:r>
            <a:r>
              <a:rPr lang="en-US" sz="2800" dirty="0" smtClean="0"/>
              <a:t>(h) – 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train</a:t>
            </a:r>
            <a:r>
              <a:rPr lang="en-US" sz="2800" dirty="0" smtClean="0"/>
              <a:t>(h)| ≤ </a:t>
            </a:r>
            <a:r>
              <a:rPr lang="en-US" sz="2800" dirty="0">
                <a:latin typeface="Symbol" charset="2"/>
                <a:cs typeface="Symbol" charset="2"/>
              </a:rPr>
              <a:t>e</a:t>
            </a:r>
            <a:r>
              <a:rPr lang="en-US" sz="2800" dirty="0"/>
              <a:t> = </a:t>
            </a:r>
            <a:endParaRPr lang="en-US" sz="2000" dirty="0"/>
          </a:p>
          <a:p>
            <a:pPr marL="0" indent="0">
              <a:lnSpc>
                <a:spcPct val="130000"/>
              </a:lnSpc>
              <a:buNone/>
            </a:pPr>
            <a:endParaRPr lang="en-US" sz="2000" dirty="0"/>
          </a:p>
          <a:p>
            <a:pPr marL="0" indent="0">
              <a:lnSpc>
                <a:spcPct val="130000"/>
              </a:lnSpc>
              <a:buNone/>
            </a:pPr>
            <a:r>
              <a:rPr lang="en-US" sz="2800" dirty="0" smtClean="0"/>
              <a:t>3)   for </a:t>
            </a:r>
            <a:r>
              <a:rPr lang="en-US" sz="2800" dirty="0"/>
              <a:t>all h </a:t>
            </a:r>
            <a:r>
              <a:rPr lang="en-US" sz="2800" dirty="0">
                <a:sym typeface="Symbol" pitchFamily="-112" charset="2"/>
              </a:rPr>
              <a:t></a:t>
            </a:r>
            <a:r>
              <a:rPr lang="en-US" sz="2800" dirty="0"/>
              <a:t> </a:t>
            </a:r>
            <a:r>
              <a:rPr lang="en-US" sz="2800" dirty="0" smtClean="0"/>
              <a:t>H,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|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true</a:t>
            </a:r>
            <a:r>
              <a:rPr lang="en-US" sz="2800" dirty="0" smtClean="0"/>
              <a:t>(h) </a:t>
            </a:r>
            <a:r>
              <a:rPr lang="en-US" sz="2800" dirty="0"/>
              <a:t>– 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train</a:t>
            </a:r>
            <a:r>
              <a:rPr lang="en-US" sz="2800" dirty="0" smtClean="0"/>
              <a:t>(h)| </a:t>
            </a:r>
            <a:r>
              <a:rPr lang="en-US" sz="2800" dirty="0"/>
              <a:t>≤ </a:t>
            </a:r>
            <a:r>
              <a:rPr lang="en-US" sz="2800" dirty="0">
                <a:latin typeface="Symbol" charset="2"/>
                <a:cs typeface="Symbol" charset="2"/>
              </a:rPr>
              <a:t>e</a:t>
            </a:r>
            <a:r>
              <a:rPr lang="en-US" sz="2800" dirty="0"/>
              <a:t> = </a:t>
            </a:r>
          </a:p>
          <a:p>
            <a:pPr marL="514350" indent="-514350">
              <a:buAutoNum type="arabicParenR" startAt="2"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7"/>
          <a:stretch/>
        </p:blipFill>
        <p:spPr>
          <a:xfrm>
            <a:off x="4694015" y="2514600"/>
            <a:ext cx="1706785" cy="718826"/>
          </a:xfrm>
          <a:prstGeom prst="rect">
            <a:avLst/>
          </a:prstGeom>
        </p:spPr>
      </p:pic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313"/>
          <a:stretch/>
        </p:blipFill>
        <p:spPr bwMode="auto">
          <a:xfrm>
            <a:off x="5244927" y="3733800"/>
            <a:ext cx="1917873" cy="86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ight Brace 6"/>
          <p:cNvSpPr/>
          <p:nvPr/>
        </p:nvSpPr>
        <p:spPr>
          <a:xfrm>
            <a:off x="7239000" y="2133600"/>
            <a:ext cx="228600" cy="2514600"/>
          </a:xfrm>
          <a:prstGeom prst="rightBrace">
            <a:avLst/>
          </a:prstGeom>
          <a:ln>
            <a:solidFill>
              <a:srgbClr val="A8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543800" y="2743200"/>
            <a:ext cx="1600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A80101"/>
                </a:solidFill>
              </a:rPr>
              <a:t>Finite hypothesis space</a:t>
            </a:r>
            <a:endParaRPr lang="en-US" sz="2400" dirty="0">
              <a:solidFill>
                <a:srgbClr val="A8010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0" y="6243935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A80101"/>
                </a:solidFill>
              </a:rPr>
              <a:t>Infinite hypothesis space</a:t>
            </a:r>
            <a:endParaRPr lang="en-US" sz="2400" dirty="0">
              <a:solidFill>
                <a:srgbClr val="A8010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288640" y="5196718"/>
            <a:ext cx="3810000" cy="838200"/>
            <a:chOff x="4446991" y="3505200"/>
            <a:chExt cx="4683511" cy="936625"/>
          </a:xfrm>
        </p:grpSpPr>
        <p:pic>
          <p:nvPicPr>
            <p:cNvPr id="20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977"/>
            <a:stretch/>
          </p:blipFill>
          <p:spPr bwMode="auto">
            <a:xfrm>
              <a:off x="4623800" y="3505200"/>
              <a:ext cx="4506702" cy="93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20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6991" y="3901318"/>
              <a:ext cx="150443" cy="244470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22" name="Picture 21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0746" y="3581401"/>
              <a:ext cx="127934" cy="207893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871" y="4206535"/>
              <a:ext cx="119278" cy="198796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24" name="Rectangle 23"/>
            <p:cNvSpPr/>
            <p:nvPr/>
          </p:nvSpPr>
          <p:spPr>
            <a:xfrm>
              <a:off x="6672213" y="3600524"/>
              <a:ext cx="228600" cy="1798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043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 of VC dimension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Hard to compute for many hypothesis spaces</a:t>
            </a:r>
          </a:p>
          <a:p>
            <a:endParaRPr lang="en-US" sz="1000" dirty="0" smtClean="0"/>
          </a:p>
          <a:p>
            <a:pPr marL="0" indent="0">
              <a:buNone/>
            </a:pPr>
            <a:r>
              <a:rPr lang="en-US" dirty="0" smtClean="0"/>
              <a:t>	VC(H) ≥ lower bound (easy)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VC(H) = …   (HARD!)</a:t>
            </a:r>
          </a:p>
          <a:p>
            <a:pPr marL="347663" indent="0">
              <a:buNone/>
            </a:pPr>
            <a:r>
              <a:rPr lang="en-US" dirty="0" smtClean="0"/>
              <a:t>For all placements of VC(H)+1 points, there exists a labeling that can’t be shattered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Too loose for many hypothesis spaces</a:t>
            </a:r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dirty="0" smtClean="0"/>
              <a:t>	linear SVMs, VC dim = d+1  (d features)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kernel SVMs, VC dim = ??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       = ∞ (Gaussian kernels) </a:t>
            </a:r>
          </a:p>
          <a:p>
            <a:pPr marL="0" indent="0">
              <a:buNone/>
            </a:pPr>
            <a:r>
              <a:rPr lang="en-US" dirty="0" smtClean="0"/>
              <a:t>Suggests Gaussian kernels are really BAD!!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29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Rademacher</a:t>
            </a:r>
            <a:r>
              <a:rPr lang="en-US" dirty="0" smtClean="0"/>
              <a:t>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Instead </a:t>
            </a:r>
            <a:r>
              <a:rPr lang="en-US" sz="2800" dirty="0"/>
              <a:t>of all possible </a:t>
            </a:r>
            <a:r>
              <a:rPr lang="en-US" sz="2800" dirty="0" err="1"/>
              <a:t>labelings</a:t>
            </a:r>
            <a:r>
              <a:rPr lang="en-US" sz="2800" dirty="0"/>
              <a:t>, measure complexity by how accurately a hypothesis space can match a random labeling of the data</a:t>
            </a:r>
            <a:r>
              <a:rPr lang="en-US" sz="2800" dirty="0" smtClean="0"/>
              <a:t>.</a:t>
            </a:r>
            <a:endParaRPr lang="en-US" dirty="0"/>
          </a:p>
          <a:p>
            <a:endParaRPr lang="en-US" sz="1200" dirty="0" smtClean="0"/>
          </a:p>
          <a:p>
            <a:pPr marL="287338" indent="0">
              <a:buNone/>
            </a:pPr>
            <a:r>
              <a:rPr lang="en-US" sz="2800" dirty="0" smtClean="0"/>
              <a:t>For each data point </a:t>
            </a:r>
            <a:r>
              <a:rPr lang="en-US" sz="2800" dirty="0" err="1" smtClean="0"/>
              <a:t>i</a:t>
            </a:r>
            <a:r>
              <a:rPr lang="en-US" sz="2800" dirty="0" smtClean="0"/>
              <a:t>, draw random label </a:t>
            </a:r>
          </a:p>
          <a:p>
            <a:pPr marL="287338" indent="0">
              <a:buNone/>
            </a:pPr>
            <a:r>
              <a:rPr lang="en-US" sz="2800" dirty="0"/>
              <a:t>	</a:t>
            </a:r>
            <a:r>
              <a:rPr lang="en-US" sz="2800" dirty="0" err="1" smtClean="0"/>
              <a:t>σ</a:t>
            </a:r>
            <a:r>
              <a:rPr lang="en-US" sz="2800" baseline="-25000" dirty="0" err="1" smtClean="0"/>
              <a:t>i</a:t>
            </a:r>
            <a:r>
              <a:rPr lang="en-US" sz="2800" baseline="-25000" dirty="0" smtClean="0"/>
              <a:t> 	</a:t>
            </a:r>
            <a:r>
              <a:rPr lang="en-US" sz="2800" dirty="0" err="1" smtClean="0"/>
              <a:t>s.t.</a:t>
            </a:r>
            <a:r>
              <a:rPr lang="en-US" sz="2800" dirty="0" smtClean="0"/>
              <a:t>	 P(</a:t>
            </a:r>
            <a:r>
              <a:rPr lang="en-US" sz="2800" dirty="0" err="1" smtClean="0"/>
              <a:t>σ</a:t>
            </a:r>
            <a:r>
              <a:rPr lang="en-US" sz="2800" baseline="-25000" dirty="0" err="1" smtClean="0"/>
              <a:t>i</a:t>
            </a:r>
            <a:r>
              <a:rPr lang="en-US" sz="2800" dirty="0" smtClean="0"/>
              <a:t> = +1) = ½ = </a:t>
            </a:r>
            <a:r>
              <a:rPr lang="en-US" sz="2800" dirty="0"/>
              <a:t>P(</a:t>
            </a:r>
            <a:r>
              <a:rPr lang="en-US" sz="2800" dirty="0" err="1"/>
              <a:t>σ</a:t>
            </a:r>
            <a:r>
              <a:rPr lang="en-US" sz="2800" baseline="-25000" dirty="0" err="1"/>
              <a:t>i</a:t>
            </a:r>
            <a:r>
              <a:rPr lang="en-US" sz="2800" dirty="0"/>
              <a:t> = </a:t>
            </a:r>
            <a:r>
              <a:rPr lang="en-US" sz="2800" dirty="0" smtClean="0"/>
              <a:t>-1)</a:t>
            </a:r>
          </a:p>
          <a:p>
            <a:pPr marL="287338" indent="0">
              <a:buNone/>
            </a:pPr>
            <a:endParaRPr lang="en-US" sz="800" dirty="0" smtClean="0"/>
          </a:p>
          <a:p>
            <a:pPr marL="287338" indent="0">
              <a:buNone/>
            </a:pPr>
            <a:r>
              <a:rPr lang="en-US" sz="2800" dirty="0" smtClean="0"/>
              <a:t>Then empirical </a:t>
            </a:r>
            <a:r>
              <a:rPr lang="en-US" sz="2800" dirty="0" err="1" smtClean="0"/>
              <a:t>Rademacher</a:t>
            </a:r>
            <a:r>
              <a:rPr lang="en-US" sz="2800" dirty="0" smtClean="0"/>
              <a:t> complexity of H is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545" y="5105400"/>
            <a:ext cx="5596855" cy="102703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924800" y="3657600"/>
            <a:ext cx="838200" cy="838200"/>
            <a:chOff x="1143000" y="3657600"/>
            <a:chExt cx="838200" cy="838200"/>
          </a:xfrm>
        </p:grpSpPr>
        <p:sp>
          <p:nvSpPr>
            <p:cNvPr id="7" name="Oval 6"/>
            <p:cNvSpPr/>
            <p:nvPr/>
          </p:nvSpPr>
          <p:spPr>
            <a:xfrm>
              <a:off x="1143000" y="3657600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844040" y="3672840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552542" y="4358640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773735" y="2895600"/>
            <a:ext cx="1278345" cy="1752600"/>
            <a:chOff x="381000" y="2362200"/>
            <a:chExt cx="1278345" cy="1752600"/>
          </a:xfrm>
        </p:grpSpPr>
        <p:sp>
          <p:nvSpPr>
            <p:cNvPr id="11" name="Oval 10"/>
            <p:cNvSpPr/>
            <p:nvPr/>
          </p:nvSpPr>
          <p:spPr>
            <a:xfrm>
              <a:off x="533400" y="31242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1234440" y="31394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1000" y="23622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19200" y="24384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960480" y="38252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60055" y="3406914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125621" y="6248400"/>
            <a:ext cx="6570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A80101"/>
                </a:solidFill>
                <a:latin typeface="Comic Sans MS"/>
                <a:cs typeface="Comic Sans MS"/>
              </a:rPr>
              <a:t>Max correlation possible with random  labels</a:t>
            </a:r>
            <a:endParaRPr lang="en-US" sz="2400" dirty="0">
              <a:solidFill>
                <a:srgbClr val="A80101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05361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Rademacher</a:t>
            </a:r>
            <a:r>
              <a:rPr lang="en-US" dirty="0" smtClean="0"/>
              <a:t> Bounds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5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1723"/>
          <a:stretch/>
        </p:blipFill>
        <p:spPr bwMode="auto">
          <a:xfrm>
            <a:off x="849261" y="2133600"/>
            <a:ext cx="456093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With probability ≥ 1-δ,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347663" indent="0">
              <a:buNone/>
            </a:pPr>
            <a:r>
              <a:rPr lang="en-US" sz="2800" dirty="0" smtClean="0"/>
              <a:t>where empirical </a:t>
            </a:r>
            <a:r>
              <a:rPr lang="en-US" sz="2800" dirty="0" err="1" smtClean="0"/>
              <a:t>Rademacher</a:t>
            </a:r>
            <a:r>
              <a:rPr lang="en-US" sz="2800" dirty="0" smtClean="0"/>
              <a:t> complexity of H</a:t>
            </a:r>
          </a:p>
          <a:p>
            <a:pPr marL="347663" indent="0">
              <a:buNone/>
            </a:pPr>
            <a:endParaRPr lang="en-US" sz="2800" dirty="0"/>
          </a:p>
          <a:p>
            <a:pPr marL="347663" indent="0">
              <a:buNone/>
            </a:pPr>
            <a:endParaRPr lang="en-US" sz="2800" dirty="0" smtClean="0"/>
          </a:p>
          <a:p>
            <a:pPr marL="347663" indent="0">
              <a:buNone/>
            </a:pPr>
            <a:endParaRPr lang="en-US" sz="2800" dirty="0"/>
          </a:p>
          <a:p>
            <a:pPr marL="347663" indent="0">
              <a:buNone/>
            </a:pPr>
            <a:endParaRPr lang="en-US" sz="2800" dirty="0" smtClean="0"/>
          </a:p>
          <a:p>
            <a:pPr marL="347663" indent="0">
              <a:buNone/>
            </a:pPr>
            <a:r>
              <a:rPr lang="en-US" sz="2800" dirty="0"/>
              <a:t>i</a:t>
            </a:r>
            <a:r>
              <a:rPr lang="en-US" sz="2800" dirty="0" smtClean="0"/>
              <a:t>s purely data-dependent.</a:t>
            </a:r>
          </a:p>
          <a:p>
            <a:endParaRPr lang="en-US" sz="2800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280" y="2240036"/>
            <a:ext cx="3200400" cy="8001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545" y="4495800"/>
            <a:ext cx="5596855" cy="102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034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PAC bounds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5638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 smtClean="0"/>
              <a:t>With probability ≥ 1-</a:t>
            </a:r>
            <a:r>
              <a:rPr lang="en-US" sz="2800" dirty="0" smtClean="0">
                <a:latin typeface="Symbol" charset="2"/>
                <a:cs typeface="Symbol" charset="2"/>
              </a:rPr>
              <a:t>d</a:t>
            </a:r>
            <a:r>
              <a:rPr lang="en-US" sz="2800" dirty="0" smtClean="0"/>
              <a:t>,  </a:t>
            </a:r>
          </a:p>
          <a:p>
            <a:pPr marL="514350" indent="-514350">
              <a:buAutoNum type="arabicParenR"/>
            </a:pPr>
            <a:r>
              <a:rPr lang="en-US" sz="2800" dirty="0"/>
              <a:t>for all h </a:t>
            </a:r>
            <a:r>
              <a:rPr lang="en-US" sz="2800" dirty="0">
                <a:sym typeface="Symbol" pitchFamily="-112" charset="2"/>
              </a:rPr>
              <a:t></a:t>
            </a:r>
            <a:r>
              <a:rPr lang="en-US" sz="2800" dirty="0"/>
              <a:t> </a:t>
            </a:r>
            <a:r>
              <a:rPr lang="en-US" sz="2800" dirty="0" smtClean="0"/>
              <a:t>H </a:t>
            </a:r>
            <a:r>
              <a:rPr lang="en-US" sz="2800" dirty="0" err="1" smtClean="0"/>
              <a:t>s.t.</a:t>
            </a:r>
            <a:r>
              <a:rPr lang="en-US" sz="2800" dirty="0" smtClean="0"/>
              <a:t> 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train</a:t>
            </a:r>
            <a:r>
              <a:rPr lang="en-US" sz="2800" dirty="0" smtClean="0"/>
              <a:t>(h) = 0, 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2800" dirty="0"/>
              <a:t>	</a:t>
            </a:r>
            <a:r>
              <a:rPr lang="en-US" sz="2800" dirty="0" smtClean="0"/>
              <a:t>	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true</a:t>
            </a:r>
            <a:r>
              <a:rPr lang="en-US" sz="2800" dirty="0" smtClean="0"/>
              <a:t>(h) ≤ </a:t>
            </a:r>
            <a:r>
              <a:rPr lang="en-US" sz="2800" dirty="0" smtClean="0">
                <a:latin typeface="Symbol" charset="2"/>
                <a:cs typeface="Symbol" charset="2"/>
              </a:rPr>
              <a:t>e</a:t>
            </a:r>
            <a:r>
              <a:rPr lang="en-US" sz="2800" dirty="0" smtClean="0"/>
              <a:t> = </a:t>
            </a:r>
          </a:p>
          <a:p>
            <a:pPr marL="0" indent="0">
              <a:buNone/>
            </a:pPr>
            <a:endParaRPr lang="en-US" sz="2800" baseline="-25000" dirty="0" smtClean="0"/>
          </a:p>
          <a:p>
            <a:pPr marL="0" indent="0">
              <a:buNone/>
            </a:pPr>
            <a:endParaRPr lang="en-US" sz="2800" baseline="-25000" dirty="0"/>
          </a:p>
          <a:p>
            <a:pPr marL="514350" indent="-514350">
              <a:lnSpc>
                <a:spcPct val="50000"/>
              </a:lnSpc>
              <a:buAutoNum type="arabicParenR" startAt="2"/>
            </a:pPr>
            <a:r>
              <a:rPr lang="en-US" sz="2800" dirty="0"/>
              <a:t>for all h </a:t>
            </a:r>
            <a:r>
              <a:rPr lang="en-US" sz="2800" dirty="0">
                <a:sym typeface="Symbol" pitchFamily="-112" charset="2"/>
              </a:rPr>
              <a:t></a:t>
            </a:r>
            <a:r>
              <a:rPr lang="en-US" sz="2800" dirty="0"/>
              <a:t> </a:t>
            </a:r>
            <a:r>
              <a:rPr lang="en-US" sz="2800" dirty="0" smtClean="0"/>
              <a:t>H,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2800" dirty="0" smtClean="0"/>
              <a:t>      |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true</a:t>
            </a:r>
            <a:r>
              <a:rPr lang="en-US" sz="2800" dirty="0" smtClean="0"/>
              <a:t>(h) – 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train</a:t>
            </a:r>
            <a:r>
              <a:rPr lang="en-US" sz="2800" dirty="0" smtClean="0"/>
              <a:t>(h)| ≤ </a:t>
            </a:r>
            <a:r>
              <a:rPr lang="en-US" sz="2800" dirty="0">
                <a:latin typeface="Symbol" charset="2"/>
                <a:cs typeface="Symbol" charset="2"/>
              </a:rPr>
              <a:t>e</a:t>
            </a:r>
            <a:r>
              <a:rPr lang="en-US" sz="2800" dirty="0"/>
              <a:t> = </a:t>
            </a:r>
            <a:endParaRPr lang="en-US" sz="2000" dirty="0"/>
          </a:p>
          <a:p>
            <a:pPr marL="0" indent="0">
              <a:lnSpc>
                <a:spcPct val="130000"/>
              </a:lnSpc>
              <a:buNone/>
            </a:pPr>
            <a:endParaRPr lang="en-US" sz="2000" dirty="0"/>
          </a:p>
          <a:p>
            <a:pPr marL="0" indent="0">
              <a:lnSpc>
                <a:spcPct val="130000"/>
              </a:lnSpc>
              <a:buNone/>
            </a:pPr>
            <a:r>
              <a:rPr lang="en-US" sz="2800" dirty="0" smtClean="0"/>
              <a:t>3)   for </a:t>
            </a:r>
            <a:r>
              <a:rPr lang="en-US" sz="2800" dirty="0"/>
              <a:t>all h </a:t>
            </a:r>
            <a:r>
              <a:rPr lang="en-US" sz="2800" dirty="0">
                <a:sym typeface="Symbol" pitchFamily="-112" charset="2"/>
              </a:rPr>
              <a:t></a:t>
            </a:r>
            <a:r>
              <a:rPr lang="en-US" sz="2800" dirty="0"/>
              <a:t> </a:t>
            </a:r>
            <a:r>
              <a:rPr lang="en-US" sz="2800" dirty="0" smtClean="0"/>
              <a:t>H,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|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true</a:t>
            </a:r>
            <a:r>
              <a:rPr lang="en-US" sz="2800" dirty="0" smtClean="0"/>
              <a:t>(h) </a:t>
            </a:r>
            <a:r>
              <a:rPr lang="en-US" sz="2800" dirty="0"/>
              <a:t>– </a:t>
            </a: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train</a:t>
            </a:r>
            <a:r>
              <a:rPr lang="en-US" sz="2800" dirty="0" smtClean="0"/>
              <a:t>(h)| </a:t>
            </a:r>
            <a:r>
              <a:rPr lang="en-US" sz="2800" dirty="0"/>
              <a:t>≤ </a:t>
            </a:r>
            <a:r>
              <a:rPr lang="en-US" sz="2800" dirty="0">
                <a:latin typeface="Symbol" charset="2"/>
                <a:cs typeface="Symbol" charset="2"/>
              </a:rPr>
              <a:t>e</a:t>
            </a:r>
            <a:r>
              <a:rPr lang="en-US" sz="2800" dirty="0"/>
              <a:t> =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lnSpc>
                <a:spcPct val="130000"/>
              </a:lnSpc>
              <a:buNone/>
            </a:pPr>
            <a:r>
              <a:rPr lang="en-US" sz="2800" dirty="0" smtClean="0"/>
              <a:t>4) For all </a:t>
            </a:r>
            <a:r>
              <a:rPr lang="en-US" sz="2800" dirty="0"/>
              <a:t>h  </a:t>
            </a:r>
            <a:r>
              <a:rPr lang="en-US" sz="2800" dirty="0">
                <a:sym typeface="Symbol" pitchFamily="-112" charset="2"/>
              </a:rPr>
              <a:t></a:t>
            </a:r>
            <a:r>
              <a:rPr lang="en-US" sz="2800" dirty="0"/>
              <a:t> H, </a:t>
            </a:r>
          </a:p>
          <a:p>
            <a:pPr marL="0" indent="0">
              <a:buNone/>
            </a:pPr>
            <a:r>
              <a:rPr lang="en-US" sz="2800" dirty="0"/>
              <a:t>      |</a:t>
            </a:r>
            <a:r>
              <a:rPr lang="en-US" sz="2800" dirty="0" err="1"/>
              <a:t>error</a:t>
            </a:r>
            <a:r>
              <a:rPr lang="en-US" sz="2800" baseline="-25000" dirty="0" err="1"/>
              <a:t>true</a:t>
            </a:r>
            <a:r>
              <a:rPr lang="en-US" sz="2800" dirty="0"/>
              <a:t>(h) – </a:t>
            </a:r>
            <a:r>
              <a:rPr lang="en-US" sz="2800" dirty="0" err="1"/>
              <a:t>error</a:t>
            </a:r>
            <a:r>
              <a:rPr lang="en-US" sz="2800" baseline="-25000" dirty="0" err="1"/>
              <a:t>train</a:t>
            </a:r>
            <a:r>
              <a:rPr lang="en-US" sz="2800" dirty="0"/>
              <a:t>(h)| ≤ </a:t>
            </a:r>
            <a:r>
              <a:rPr lang="en-US" sz="2800" dirty="0">
                <a:latin typeface="Symbol" charset="2"/>
                <a:cs typeface="Symbol" charset="2"/>
              </a:rPr>
              <a:t>e</a:t>
            </a:r>
            <a:r>
              <a:rPr lang="en-US" sz="2800" dirty="0"/>
              <a:t> = 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</p:spPr>
        <p:txBody>
          <a:bodyPr/>
          <a:lstStyle/>
          <a:p>
            <a:fld id="{528D0CB8-6FBF-4962-B578-A320F47C1A78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7"/>
          <a:stretch/>
        </p:blipFill>
        <p:spPr>
          <a:xfrm>
            <a:off x="4465415" y="2286000"/>
            <a:ext cx="1706785" cy="718826"/>
          </a:xfrm>
          <a:prstGeom prst="rect">
            <a:avLst/>
          </a:prstGeom>
        </p:spPr>
      </p:pic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313"/>
          <a:stretch/>
        </p:blipFill>
        <p:spPr bwMode="auto">
          <a:xfrm>
            <a:off x="5016327" y="3505200"/>
            <a:ext cx="1917873" cy="86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ight Brace 6"/>
          <p:cNvSpPr/>
          <p:nvPr/>
        </p:nvSpPr>
        <p:spPr>
          <a:xfrm>
            <a:off x="7010400" y="1905000"/>
            <a:ext cx="228600" cy="2514600"/>
          </a:xfrm>
          <a:prstGeom prst="rightBrace">
            <a:avLst/>
          </a:prstGeom>
          <a:ln>
            <a:solidFill>
              <a:srgbClr val="A8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315200" y="2362200"/>
            <a:ext cx="1600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A80101"/>
                </a:solidFill>
              </a:rPr>
              <a:t>Finite hypothesis space</a:t>
            </a:r>
            <a:endParaRPr lang="en-US" sz="2400" dirty="0">
              <a:solidFill>
                <a:srgbClr val="A8010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000" y="54102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A80101"/>
                </a:solidFill>
              </a:rPr>
              <a:t>Infinite hypothesis space</a:t>
            </a:r>
            <a:endParaRPr lang="en-US" sz="2400" dirty="0">
              <a:solidFill>
                <a:srgbClr val="A8010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248400" y="4392168"/>
            <a:ext cx="228600" cy="1798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060040" y="4724401"/>
            <a:ext cx="3321960" cy="658902"/>
            <a:chOff x="4446991" y="3505200"/>
            <a:chExt cx="4683511" cy="987876"/>
          </a:xfrm>
        </p:grpSpPr>
        <p:pic>
          <p:nvPicPr>
            <p:cNvPr id="20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977" b="-5472"/>
            <a:stretch/>
          </p:blipFill>
          <p:spPr bwMode="auto">
            <a:xfrm>
              <a:off x="4623801" y="3505200"/>
              <a:ext cx="4506701" cy="987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20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6991" y="3901318"/>
              <a:ext cx="150443" cy="244470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22" name="Picture 21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0746" y="3581401"/>
              <a:ext cx="127934" cy="207893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871" y="4206535"/>
              <a:ext cx="119278" cy="198796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24" name="Rectangle 23"/>
            <p:cNvSpPr/>
            <p:nvPr/>
          </p:nvSpPr>
          <p:spPr>
            <a:xfrm>
              <a:off x="6672213" y="3600524"/>
              <a:ext cx="228600" cy="1798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6004072"/>
            <a:ext cx="2590800" cy="647700"/>
          </a:xfrm>
          <a:prstGeom prst="rect">
            <a:avLst/>
          </a:prstGeom>
        </p:spPr>
      </p:pic>
      <p:sp>
        <p:nvSpPr>
          <p:cNvPr id="25" name="Right Brace 24"/>
          <p:cNvSpPr/>
          <p:nvPr/>
        </p:nvSpPr>
        <p:spPr>
          <a:xfrm>
            <a:off x="8610600" y="4648200"/>
            <a:ext cx="228600" cy="2193674"/>
          </a:xfrm>
          <a:prstGeom prst="rightBrace">
            <a:avLst/>
          </a:prstGeom>
          <a:ln>
            <a:solidFill>
              <a:srgbClr val="A8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445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Relation to size and VC dimension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124200"/>
            <a:ext cx="3276600" cy="893618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sz="2800" dirty="0" err="1" smtClean="0"/>
              <a:t>Rademacher</a:t>
            </a:r>
            <a:r>
              <a:rPr lang="en-US" sz="2800" dirty="0" smtClean="0"/>
              <a:t> complexity can be upper bounded in terms of hypothesis space size |H| and VC dimension: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Often </a:t>
            </a:r>
            <a:r>
              <a:rPr lang="en-US" sz="2800" dirty="0" err="1" smtClean="0"/>
              <a:t>Rademacher</a:t>
            </a:r>
            <a:r>
              <a:rPr lang="en-US" sz="2800" dirty="0" smtClean="0"/>
              <a:t> bounds are significantly better, e.g. …</a:t>
            </a:r>
            <a:endParaRPr lang="en-US" sz="2800" dirty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627418"/>
            <a:ext cx="4162292" cy="87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620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Tighter bounds for Kernel SVMs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Consider h(X</a:t>
            </a:r>
            <a:r>
              <a:rPr lang="en-US" sz="2800" baseline="-25000" dirty="0" smtClean="0"/>
              <a:t>i</a:t>
            </a:r>
            <a:r>
              <a:rPr lang="en-US" sz="2800" dirty="0" smtClean="0"/>
              <a:t>) = &lt; w, </a:t>
            </a:r>
            <a:r>
              <a:rPr lang="en-US" sz="2800" dirty="0" err="1" smtClean="0"/>
              <a:t>φ</a:t>
            </a:r>
            <a:r>
              <a:rPr lang="en-US" sz="2800" dirty="0" smtClean="0"/>
              <a:t>(X</a:t>
            </a:r>
            <a:r>
              <a:rPr lang="en-US" sz="2800" baseline="-25000" dirty="0" smtClean="0"/>
              <a:t>i</a:t>
            </a:r>
            <a:r>
              <a:rPr lang="en-US" sz="2800" dirty="0" smtClean="0"/>
              <a:t>) &gt;	with fixed        ,	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692785"/>
            <a:ext cx="5257800" cy="964815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02" t="-13222"/>
          <a:stretch/>
        </p:blipFill>
        <p:spPr>
          <a:xfrm>
            <a:off x="7294852" y="1676400"/>
            <a:ext cx="1772948" cy="37242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356" y="4572000"/>
            <a:ext cx="1052489" cy="8164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5675293"/>
            <a:ext cx="6739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Complexity of kernel SVMs measured by  </a:t>
            </a:r>
          </a:p>
          <a:p>
            <a:r>
              <a:rPr lang="en-US" sz="2800" dirty="0" smtClean="0"/>
              <a:t>whereas VC(dim) = ∞ (for Gaussian kernels)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 rot="5400000">
            <a:off x="3268051" y="3628077"/>
            <a:ext cx="5388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pic>
        <p:nvPicPr>
          <p:cNvPr id="15" name="Picture 14" descr="latex-image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82295" b="-16890"/>
          <a:stretch/>
        </p:blipFill>
        <p:spPr>
          <a:xfrm>
            <a:off x="2987478" y="4574200"/>
            <a:ext cx="539698" cy="36619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692080"/>
            <a:ext cx="531154" cy="363939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34" y="5777720"/>
            <a:ext cx="2527866" cy="37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841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Bounds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2800" dirty="0" smtClean="0"/>
              <a:t>With probability ≥ </a:t>
            </a:r>
            <a:r>
              <a:rPr lang="en-US" sz="2800" dirty="0"/>
              <a:t>1-</a:t>
            </a:r>
            <a:r>
              <a:rPr lang="en-US" sz="2800" dirty="0">
                <a:latin typeface="Symbol" charset="2"/>
                <a:cs typeface="Symbol" charset="2"/>
              </a:rPr>
              <a:t>d</a:t>
            </a:r>
            <a:r>
              <a:rPr lang="en-US" sz="2800" dirty="0"/>
              <a:t>, </a:t>
            </a:r>
            <a:r>
              <a:rPr lang="en-US" sz="2800" dirty="0" smtClean="0"/>
              <a:t> for </a:t>
            </a:r>
            <a:r>
              <a:rPr lang="en-US" sz="2800" dirty="0"/>
              <a:t>all h  </a:t>
            </a:r>
            <a:r>
              <a:rPr lang="en-US" sz="2800" dirty="0">
                <a:sym typeface="Symbol" pitchFamily="-112" charset="2"/>
              </a:rPr>
              <a:t></a:t>
            </a:r>
            <a:r>
              <a:rPr lang="en-US" sz="2800" dirty="0"/>
              <a:t> H, </a:t>
            </a:r>
          </a:p>
          <a:p>
            <a:pPr marL="0" indent="0">
              <a:buNone/>
            </a:pPr>
            <a:r>
              <a:rPr lang="en-US" sz="2800" dirty="0"/>
              <a:t>      |</a:t>
            </a:r>
            <a:r>
              <a:rPr lang="en-US" sz="2800" dirty="0" err="1"/>
              <a:t>error</a:t>
            </a:r>
            <a:r>
              <a:rPr lang="en-US" sz="2800" baseline="-25000" dirty="0" err="1"/>
              <a:t>true</a:t>
            </a:r>
            <a:r>
              <a:rPr lang="en-US" sz="2800" dirty="0"/>
              <a:t>(h) – </a:t>
            </a:r>
            <a:r>
              <a:rPr lang="en-US" sz="2800" dirty="0" err="1"/>
              <a:t>error</a:t>
            </a:r>
            <a:r>
              <a:rPr lang="en-US" sz="2800" baseline="-25000" dirty="0" err="1"/>
              <a:t>train</a:t>
            </a:r>
            <a:r>
              <a:rPr lang="en-US" sz="2800" dirty="0"/>
              <a:t>(h)| ≤ </a:t>
            </a:r>
            <a:r>
              <a:rPr lang="en-US" sz="2800" dirty="0" smtClean="0">
                <a:latin typeface="Symbol" charset="2"/>
                <a:cs typeface="Symbol" charset="2"/>
              </a:rPr>
              <a:t>e</a:t>
            </a:r>
            <a:r>
              <a:rPr lang="en-US" sz="2800" dirty="0" smtClean="0">
                <a:cs typeface="Symbol" charset="2"/>
              </a:rPr>
              <a:t>(H)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750" y="2514600"/>
            <a:ext cx="87970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838200" y="2590800"/>
            <a:ext cx="12954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8000" y="3886200"/>
            <a:ext cx="146371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True error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4648200"/>
            <a:ext cx="197647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Training error</a:t>
            </a:r>
            <a:endParaRPr lang="en-US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2575566" y="2304872"/>
            <a:ext cx="6611811" cy="2396342"/>
            <a:chOff x="2743201" y="3478785"/>
            <a:chExt cx="5027601" cy="1747385"/>
          </a:xfrm>
        </p:grpSpPr>
        <p:sp>
          <p:nvSpPr>
            <p:cNvPr id="10" name="Freeform 9"/>
            <p:cNvSpPr/>
            <p:nvPr/>
          </p:nvSpPr>
          <p:spPr>
            <a:xfrm>
              <a:off x="2743201" y="3962400"/>
              <a:ext cx="3047999" cy="1263770"/>
            </a:xfrm>
            <a:custGeom>
              <a:avLst/>
              <a:gdLst>
                <a:gd name="connsiteX0" fmla="*/ 0 w 2570672"/>
                <a:gd name="connsiteY0" fmla="*/ 0 h 1107057"/>
                <a:gd name="connsiteX1" fmla="*/ 690114 w 2570672"/>
                <a:gd name="connsiteY1" fmla="*/ 862642 h 1107057"/>
                <a:gd name="connsiteX2" fmla="*/ 1354348 w 2570672"/>
                <a:gd name="connsiteY2" fmla="*/ 1095555 h 1107057"/>
                <a:gd name="connsiteX3" fmla="*/ 2078966 w 2570672"/>
                <a:gd name="connsiteY3" fmla="*/ 793630 h 1107057"/>
                <a:gd name="connsiteX4" fmla="*/ 2570672 w 2570672"/>
                <a:gd name="connsiteY4" fmla="*/ 0 h 1107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0672" h="1107057">
                  <a:moveTo>
                    <a:pt x="0" y="0"/>
                  </a:moveTo>
                  <a:cubicBezTo>
                    <a:pt x="232194" y="340024"/>
                    <a:pt x="464389" y="680049"/>
                    <a:pt x="690114" y="862642"/>
                  </a:cubicBezTo>
                  <a:cubicBezTo>
                    <a:pt x="915839" y="1045235"/>
                    <a:pt x="1122873" y="1107057"/>
                    <a:pt x="1354348" y="1095555"/>
                  </a:cubicBezTo>
                  <a:cubicBezTo>
                    <a:pt x="1585823" y="1084053"/>
                    <a:pt x="1876245" y="976223"/>
                    <a:pt x="2078966" y="793630"/>
                  </a:cubicBezTo>
                  <a:cubicBezTo>
                    <a:pt x="2281687" y="611038"/>
                    <a:pt x="2426179" y="305519"/>
                    <a:pt x="2570672" y="0"/>
                  </a:cubicBezTo>
                </a:path>
              </a:pathLst>
            </a:cu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70090" y="3478785"/>
              <a:ext cx="1700712" cy="8752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C00000"/>
                  </a:solidFill>
                </a:rPr>
                <a:t>High probability</a:t>
              </a:r>
            </a:p>
            <a:p>
              <a:r>
                <a:rPr lang="en-US" sz="2400" b="1" dirty="0" smtClean="0">
                  <a:solidFill>
                    <a:srgbClr val="C00000"/>
                  </a:solidFill>
                </a:rPr>
                <a:t>Upper bound</a:t>
              </a:r>
            </a:p>
            <a:p>
              <a:r>
                <a:rPr lang="en-US" sz="2400" b="1" dirty="0" smtClean="0">
                  <a:solidFill>
                    <a:srgbClr val="C00000"/>
                  </a:solidFill>
                </a:rPr>
                <a:t>on true risk</a:t>
              </a:r>
              <a:endParaRPr lang="en-US" sz="2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10800000">
              <a:off x="5709840" y="4114800"/>
              <a:ext cx="381000" cy="1588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5102965" y="4572002"/>
            <a:ext cx="4185760" cy="914402"/>
            <a:chOff x="5029200" y="5182979"/>
            <a:chExt cx="3182840" cy="666771"/>
          </a:xfrm>
        </p:grpSpPr>
        <p:cxnSp>
          <p:nvCxnSpPr>
            <p:cNvPr id="14" name="Straight Arrow Connector 13"/>
            <p:cNvCxnSpPr/>
            <p:nvPr/>
          </p:nvCxnSpPr>
          <p:spPr>
            <a:xfrm flipH="1">
              <a:off x="5031052" y="5182979"/>
              <a:ext cx="1" cy="666771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029200" y="5339649"/>
              <a:ext cx="3182840" cy="336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C00000"/>
                  </a:solidFill>
                  <a:latin typeface="Symbol" charset="2"/>
                  <a:cs typeface="Symbol" charset="2"/>
                </a:rPr>
                <a:t>e</a:t>
              </a:r>
              <a:r>
                <a:rPr lang="en-US" sz="2400" b="1" dirty="0" smtClean="0">
                  <a:solidFill>
                    <a:srgbClr val="C00000"/>
                  </a:solidFill>
                </a:rPr>
                <a:t>(H) - large for complex models</a:t>
              </a:r>
              <a:endParaRPr lang="en-US" sz="24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3350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600200"/>
            <a:ext cx="8686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/>
              <a:t>Usually there are many (say k) bad hypothesis in the class</a:t>
            </a:r>
          </a:p>
          <a:p>
            <a:pPr marL="0" indent="0">
              <a:buNone/>
            </a:pPr>
            <a:r>
              <a:rPr lang="en-US" sz="2600" dirty="0"/>
              <a:t>	</a:t>
            </a:r>
            <a:r>
              <a:rPr lang="en-US" sz="2600" dirty="0" smtClean="0"/>
              <a:t>h</a:t>
            </a:r>
            <a:r>
              <a:rPr lang="en-US" sz="2600" baseline="-25000" dirty="0" smtClean="0"/>
              <a:t>1</a:t>
            </a:r>
            <a:r>
              <a:rPr lang="en-US" sz="2600" dirty="0" smtClean="0"/>
              <a:t>, h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, …, </a:t>
            </a:r>
            <a:r>
              <a:rPr lang="en-US" sz="2600" dirty="0" err="1" smtClean="0"/>
              <a:t>h</a:t>
            </a:r>
            <a:r>
              <a:rPr lang="en-US" sz="2600" baseline="-25000" dirty="0" err="1" smtClean="0"/>
              <a:t>k</a:t>
            </a:r>
            <a:r>
              <a:rPr lang="en-US" sz="2600" dirty="0"/>
              <a:t> </a:t>
            </a:r>
            <a:r>
              <a:rPr lang="en-US" sz="2600" dirty="0" smtClean="0"/>
              <a:t>  		</a:t>
            </a:r>
            <a:r>
              <a:rPr lang="en-US" sz="2600" dirty="0" err="1" smtClean="0"/>
              <a:t>s.t.</a:t>
            </a:r>
            <a:r>
              <a:rPr lang="en-US" sz="2600" dirty="0" smtClean="0"/>
              <a:t> error(h</a:t>
            </a:r>
            <a:r>
              <a:rPr lang="en-US" sz="2600" baseline="-25000" dirty="0"/>
              <a:t>i</a:t>
            </a:r>
            <a:r>
              <a:rPr lang="en-US" sz="2600" dirty="0" smtClean="0"/>
              <a:t>) </a:t>
            </a:r>
            <a:r>
              <a:rPr lang="en-US" sz="2800" dirty="0"/>
              <a:t>≥ </a:t>
            </a:r>
            <a:r>
              <a:rPr lang="en-US" sz="2800" dirty="0" smtClean="0">
                <a:latin typeface="Symbol" pitchFamily="-112" charset="2"/>
                <a:sym typeface="Symbol" pitchFamily="-112" charset="2"/>
              </a:rPr>
              <a:t>  	</a:t>
            </a:r>
            <a:r>
              <a:rPr lang="en-US" sz="2400" dirty="0" err="1" smtClean="0">
                <a:sym typeface="Symbol" pitchFamily="-112" charset="2"/>
              </a:rPr>
              <a:t>i</a:t>
            </a:r>
            <a:r>
              <a:rPr lang="en-US" sz="2400" dirty="0" smtClean="0">
                <a:sym typeface="Symbol" pitchFamily="-112" charset="2"/>
              </a:rPr>
              <a:t> = 1, …, k</a:t>
            </a:r>
            <a:endParaRPr lang="en-US" sz="2400" dirty="0" smtClean="0"/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sz="2600" dirty="0" smtClean="0"/>
              <a:t>Probability that learner picks a bad hypothesis = Probability that some bad hypothesis is consistent with m data points</a:t>
            </a:r>
            <a:endParaRPr lang="en-US" sz="2600" dirty="0" smtClean="0">
              <a:sym typeface="Symbol" pitchFamily="-112" charset="2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en-US" sz="2800" dirty="0" smtClean="0"/>
              <a:t>	</a:t>
            </a:r>
            <a:endParaRPr lang="en-US" sz="2800" baseline="30000" dirty="0" smtClean="0">
              <a:solidFill>
                <a:srgbClr val="A80101"/>
              </a:solidFill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en-US" sz="2800" baseline="30000" dirty="0" smtClean="0">
              <a:solidFill>
                <a:srgbClr val="A80101"/>
              </a:solidFill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likely is a learner to pick a bad hypothesis?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657600"/>
            <a:ext cx="86868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        </a:t>
            </a:r>
            <a:r>
              <a:rPr lang="en-US" sz="2400" dirty="0" err="1" smtClean="0"/>
              <a:t>Prob</a:t>
            </a:r>
            <a:r>
              <a:rPr lang="en-US" sz="2400" dirty="0" smtClean="0"/>
              <a:t>(</a:t>
            </a:r>
            <a:r>
              <a:rPr lang="en-US" sz="2400" dirty="0" smtClean="0">
                <a:sym typeface="Symbol" pitchFamily="-112" charset="2"/>
              </a:rPr>
              <a:t>h</a:t>
            </a:r>
            <a:r>
              <a:rPr lang="en-US" sz="2400" baseline="-25000" dirty="0" smtClean="0">
                <a:sym typeface="Symbol" pitchFamily="-112" charset="2"/>
              </a:rPr>
              <a:t>1</a:t>
            </a:r>
            <a:r>
              <a:rPr lang="en-US" sz="2400" dirty="0" smtClean="0">
                <a:sym typeface="Symbol" pitchFamily="-112" charset="2"/>
              </a:rPr>
              <a:t> consistent with m data points OR 		  	  	     h</a:t>
            </a:r>
            <a:r>
              <a:rPr lang="en-US" sz="2400" baseline="-25000" dirty="0" smtClean="0">
                <a:sym typeface="Symbol" pitchFamily="-112" charset="2"/>
              </a:rPr>
              <a:t>2</a:t>
            </a:r>
            <a:r>
              <a:rPr lang="en-US" sz="2400" dirty="0" smtClean="0">
                <a:sym typeface="Symbol" pitchFamily="-112" charset="2"/>
              </a:rPr>
              <a:t> consistent with m data points OR … OR   	          	   	     </a:t>
            </a:r>
            <a:r>
              <a:rPr lang="en-US" sz="2400" dirty="0" err="1" smtClean="0">
                <a:sym typeface="Symbol" pitchFamily="-112" charset="2"/>
              </a:rPr>
              <a:t>h</a:t>
            </a:r>
            <a:r>
              <a:rPr lang="en-US" sz="2400" baseline="-25000" dirty="0" err="1" smtClean="0">
                <a:sym typeface="Symbol" pitchFamily="-112" charset="2"/>
              </a:rPr>
              <a:t>k</a:t>
            </a:r>
            <a:r>
              <a:rPr lang="en-US" sz="2400" dirty="0" smtClean="0">
                <a:sym typeface="Symbol" pitchFamily="-112" charset="2"/>
              </a:rPr>
              <a:t> consistent with m data points</a:t>
            </a:r>
            <a:r>
              <a:rPr lang="en-US" sz="2400" dirty="0" smtClean="0"/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 smtClean="0"/>
              <a:t>     ≤ </a:t>
            </a:r>
            <a:r>
              <a:rPr lang="en-US" sz="2400" dirty="0" err="1" smtClean="0"/>
              <a:t>Prob</a:t>
            </a:r>
            <a:r>
              <a:rPr lang="en-US" sz="2400" dirty="0" smtClean="0"/>
              <a:t>(</a:t>
            </a:r>
            <a:r>
              <a:rPr lang="en-US" sz="2400" dirty="0" smtClean="0">
                <a:sym typeface="Symbol" pitchFamily="-112" charset="2"/>
              </a:rPr>
              <a:t>h</a:t>
            </a:r>
            <a:r>
              <a:rPr lang="en-US" sz="2400" baseline="-25000" dirty="0" smtClean="0">
                <a:sym typeface="Symbol" pitchFamily="-112" charset="2"/>
              </a:rPr>
              <a:t>1</a:t>
            </a:r>
            <a:r>
              <a:rPr lang="en-US" sz="2400" dirty="0" smtClean="0">
                <a:sym typeface="Symbol" pitchFamily="-112" charset="2"/>
              </a:rPr>
              <a:t> consistent with m data points</a:t>
            </a:r>
            <a:r>
              <a:rPr lang="en-US" sz="2400" dirty="0" smtClean="0">
                <a:latin typeface="Symbol" pitchFamily="-112" charset="2"/>
                <a:sym typeface="Symbol" pitchFamily="-112" charset="2"/>
              </a:rPr>
              <a:t>)</a:t>
            </a:r>
            <a:r>
              <a:rPr lang="en-US" sz="2400" dirty="0" smtClean="0">
                <a:sym typeface="Symbol" pitchFamily="-112" charset="2"/>
              </a:rPr>
              <a:t> + 			</a:t>
            </a:r>
            <a:r>
              <a:rPr lang="en-US" sz="2400" dirty="0" err="1" smtClean="0">
                <a:sym typeface="Symbol" pitchFamily="-112" charset="2"/>
              </a:rPr>
              <a:t>Prob</a:t>
            </a:r>
            <a:r>
              <a:rPr lang="en-US" sz="2400" dirty="0" smtClean="0">
                <a:sym typeface="Symbol" pitchFamily="-112" charset="2"/>
              </a:rPr>
              <a:t>(h</a:t>
            </a:r>
            <a:r>
              <a:rPr lang="en-US" sz="2400" baseline="-25000" dirty="0" smtClean="0">
                <a:sym typeface="Symbol" pitchFamily="-112" charset="2"/>
              </a:rPr>
              <a:t>2</a:t>
            </a:r>
            <a:r>
              <a:rPr lang="en-US" sz="2400" dirty="0" smtClean="0">
                <a:sym typeface="Symbol" pitchFamily="-112" charset="2"/>
              </a:rPr>
              <a:t> consistent with m data points</a:t>
            </a:r>
            <a:r>
              <a:rPr lang="en-US" sz="2400" dirty="0" smtClean="0">
                <a:latin typeface="Symbol" pitchFamily="-112" charset="2"/>
                <a:sym typeface="Symbol" pitchFamily="-112" charset="2"/>
              </a:rPr>
              <a:t>) + … +        		</a:t>
            </a:r>
            <a:r>
              <a:rPr lang="en-US" sz="2400" dirty="0" err="1" smtClean="0">
                <a:sym typeface="Symbol" pitchFamily="-112" charset="2"/>
              </a:rPr>
              <a:t>Prob</a:t>
            </a:r>
            <a:r>
              <a:rPr lang="en-US" sz="2400" dirty="0" smtClean="0">
                <a:sym typeface="Symbol" pitchFamily="-112" charset="2"/>
              </a:rPr>
              <a:t>(</a:t>
            </a:r>
            <a:r>
              <a:rPr lang="en-US" sz="2400" dirty="0" err="1" smtClean="0">
                <a:sym typeface="Symbol" pitchFamily="-112" charset="2"/>
              </a:rPr>
              <a:t>h</a:t>
            </a:r>
            <a:r>
              <a:rPr lang="en-US" sz="2400" baseline="-25000" dirty="0" err="1" smtClean="0">
                <a:sym typeface="Symbol" pitchFamily="-112" charset="2"/>
              </a:rPr>
              <a:t>k</a:t>
            </a:r>
            <a:r>
              <a:rPr lang="en-US" sz="2400" dirty="0" smtClean="0">
                <a:sym typeface="Symbol" pitchFamily="-112" charset="2"/>
              </a:rPr>
              <a:t> consistent with m data points</a:t>
            </a:r>
            <a:r>
              <a:rPr lang="en-US" sz="2400" dirty="0" smtClean="0"/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  </a:t>
            </a:r>
            <a:r>
              <a:rPr lang="en-US" sz="2400" dirty="0" smtClean="0"/>
              <a:t>  ≤   </a:t>
            </a:r>
            <a:r>
              <a:rPr lang="en-US" sz="2400" dirty="0" smtClean="0">
                <a:solidFill>
                  <a:srgbClr val="A80101"/>
                </a:solidFill>
              </a:rPr>
              <a:t>k (1-</a:t>
            </a:r>
            <a:r>
              <a:rPr lang="en-US" sz="2400" dirty="0">
                <a:solidFill>
                  <a:srgbClr val="A80101"/>
                </a:solidFill>
                <a:latin typeface="Symbol" pitchFamily="-112" charset="2"/>
                <a:sym typeface="Symbol" pitchFamily="-112" charset="2"/>
              </a:rPr>
              <a:t></a:t>
            </a:r>
            <a:r>
              <a:rPr lang="en-US" sz="2400" dirty="0" smtClean="0">
                <a:solidFill>
                  <a:srgbClr val="A80101"/>
                </a:solidFill>
              </a:rPr>
              <a:t>)</a:t>
            </a:r>
            <a:r>
              <a:rPr lang="en-US" sz="2400" baseline="30000" dirty="0" smtClean="0">
                <a:solidFill>
                  <a:srgbClr val="A80101"/>
                </a:solidFill>
              </a:rPr>
              <a:t>m</a:t>
            </a:r>
            <a:endParaRPr lang="en-US" sz="2400" baseline="30000" dirty="0">
              <a:solidFill>
                <a:srgbClr val="A8010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543800" y="4724400"/>
            <a:ext cx="12954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A80101"/>
                </a:solidFill>
                <a:latin typeface="Comic Sans MS"/>
                <a:cs typeface="Comic Sans MS"/>
              </a:rPr>
              <a:t>Union bound</a:t>
            </a:r>
          </a:p>
          <a:p>
            <a:r>
              <a:rPr lang="en-US" sz="2000" dirty="0" smtClean="0">
                <a:cs typeface=""/>
              </a:rPr>
              <a:t>Loose but works</a:t>
            </a:r>
            <a:endParaRPr lang="en-US" sz="2000" dirty="0"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284633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PAC Bounds to pick a hypothesis and model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7545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Empirical Risk Minimization (ERM):</a:t>
            </a:r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Structural Risk Minimization (SRM):</a:t>
            </a:r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Provide insights, but often too loose in practice: optimize </a:t>
            </a:r>
          </a:p>
          <a:p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  where </a:t>
            </a:r>
            <a:r>
              <a:rPr lang="en-US" sz="2800" dirty="0" err="1" smtClean="0"/>
              <a:t>λ</a:t>
            </a:r>
            <a:r>
              <a:rPr lang="en-US" sz="2800" dirty="0" smtClean="0"/>
              <a:t> is chosen by cross-validation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362200"/>
            <a:ext cx="4166239" cy="65948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72" y="3886200"/>
            <a:ext cx="5851028" cy="669572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5410200"/>
            <a:ext cx="5851028" cy="669572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5502081"/>
            <a:ext cx="1297458" cy="38100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712600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you need to know</a:t>
            </a:r>
          </a:p>
        </p:txBody>
      </p:sp>
      <p:sp>
        <p:nvSpPr>
          <p:cNvPr id="1139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PAC bounds on true error in terms of empirical/training error and complexity of hypothesis space</a:t>
            </a:r>
            <a:endParaRPr lang="en-US" sz="2800" dirty="0"/>
          </a:p>
          <a:p>
            <a:r>
              <a:rPr lang="en-US" sz="2800" dirty="0" smtClean="0"/>
              <a:t>Complexity </a:t>
            </a:r>
            <a:r>
              <a:rPr lang="en-US" sz="2800" dirty="0"/>
              <a:t>of the classifier depends on number of points that can be classified exactly</a:t>
            </a:r>
          </a:p>
          <a:p>
            <a:pPr lvl="1"/>
            <a:r>
              <a:rPr lang="en-US" dirty="0"/>
              <a:t>Finite case – N</a:t>
            </a:r>
            <a:r>
              <a:rPr lang="en-US" dirty="0" smtClean="0"/>
              <a:t>umber of hypothesis</a:t>
            </a:r>
            <a:endParaRPr lang="en-US" dirty="0"/>
          </a:p>
          <a:p>
            <a:pPr lvl="1"/>
            <a:r>
              <a:rPr lang="en-US" dirty="0"/>
              <a:t>Infinite case – VC </a:t>
            </a:r>
            <a:r>
              <a:rPr lang="en-US" dirty="0" smtClean="0"/>
              <a:t>dimension, </a:t>
            </a:r>
            <a:r>
              <a:rPr lang="en-US" dirty="0" err="1" smtClean="0"/>
              <a:t>Rademacher</a:t>
            </a:r>
            <a:r>
              <a:rPr lang="en-US" dirty="0" smtClean="0"/>
              <a:t> complexity</a:t>
            </a:r>
            <a:endParaRPr lang="en-US" sz="2800" dirty="0" smtClean="0"/>
          </a:p>
          <a:p>
            <a:r>
              <a:rPr lang="en-US" sz="2800" dirty="0" smtClean="0"/>
              <a:t>Other bounds – Margin based, Mistake bounds, 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654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Margin bounds for Kernel SVMs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		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33424" y="4760893"/>
            <a:ext cx="69961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Complexity of kernel SVMs depends on margin </a:t>
            </a:r>
          </a:p>
          <a:p>
            <a:r>
              <a:rPr lang="en-US" sz="2800" dirty="0" smtClean="0"/>
              <a:t>whereas VC(dim) = ∞ (for Gaussian kernels)</a:t>
            </a:r>
            <a:endParaRPr lang="en-US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" y="2806700"/>
            <a:ext cx="83185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054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3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Shattering a set of points</a:t>
            </a:r>
          </a:p>
        </p:txBody>
      </p:sp>
      <p:pic>
        <p:nvPicPr>
          <p:cNvPr id="1127427" name="Picture 3"/>
          <p:cNvPicPr>
            <a:picLocks noChangeAspect="1" noChangeArrowheads="1"/>
          </p:cNvPicPr>
          <p:nvPr/>
        </p:nvPicPr>
        <p:blipFill>
          <a:blip r:embed="rId3" cstate="print"/>
          <a:srcRect l="12857" t="31836" r="16667" b="40094"/>
          <a:stretch>
            <a:fillRect/>
          </a:stretch>
        </p:blipFill>
        <p:spPr bwMode="auto">
          <a:xfrm>
            <a:off x="1828800" y="1447800"/>
            <a:ext cx="5638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685800" y="5950803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all binary partitions of S into (S+,S-), there exists a classifier in H that classifies S+ as positive and S- as negative.</a:t>
            </a:r>
            <a:endParaRPr lang="en-US" sz="2400" dirty="0"/>
          </a:p>
        </p:txBody>
      </p:sp>
      <p:grpSp>
        <p:nvGrpSpPr>
          <p:cNvPr id="3" name="Group 2"/>
          <p:cNvGrpSpPr/>
          <p:nvPr/>
        </p:nvGrpSpPr>
        <p:grpSpPr>
          <a:xfrm>
            <a:off x="2514600" y="4114800"/>
            <a:ext cx="1278345" cy="1752600"/>
            <a:chOff x="381000" y="2362200"/>
            <a:chExt cx="1278345" cy="1752600"/>
          </a:xfrm>
        </p:grpSpPr>
        <p:sp>
          <p:nvSpPr>
            <p:cNvPr id="6" name="Oval 5"/>
            <p:cNvSpPr/>
            <p:nvPr/>
          </p:nvSpPr>
          <p:spPr>
            <a:xfrm>
              <a:off x="533400" y="31242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234440" y="31394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1000" y="23622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19200" y="24384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>
              <a:off x="685800" y="2438400"/>
              <a:ext cx="457200" cy="1600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1005840" y="38252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60055" y="3406914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257800" y="4191000"/>
            <a:ext cx="1278345" cy="1752600"/>
            <a:chOff x="304800" y="4800600"/>
            <a:chExt cx="1278345" cy="1752600"/>
          </a:xfrm>
        </p:grpSpPr>
        <p:sp>
          <p:nvSpPr>
            <p:cNvPr id="13" name="Oval 12"/>
            <p:cNvSpPr/>
            <p:nvPr/>
          </p:nvSpPr>
          <p:spPr>
            <a:xfrm>
              <a:off x="457200" y="556260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158240" y="5577840"/>
              <a:ext cx="137160" cy="1371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4800" y="48006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43000" y="4876800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428658" y="5024345"/>
              <a:ext cx="1066800" cy="1447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929640" y="6263640"/>
              <a:ext cx="137160" cy="13716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83855" y="5845314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239000" y="4648200"/>
            <a:ext cx="4679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76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562916" y="4057724"/>
            <a:ext cx="960484" cy="914400"/>
            <a:chOff x="7562916" y="4057724"/>
            <a:chExt cx="960484" cy="914400"/>
          </a:xfrm>
        </p:grpSpPr>
        <p:sp>
          <p:nvSpPr>
            <p:cNvPr id="15" name="Oval 14"/>
            <p:cNvSpPr/>
            <p:nvPr/>
          </p:nvSpPr>
          <p:spPr>
            <a:xfrm>
              <a:off x="7685200" y="4057724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8386240" y="4071993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8317035" y="4834964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7562916" y="4819724"/>
              <a:ext cx="137160" cy="137160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1129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VC dimension</a:t>
            </a:r>
          </a:p>
        </p:txBody>
      </p:sp>
      <p:pic>
        <p:nvPicPr>
          <p:cNvPr id="1129475" name="Picture 3"/>
          <p:cNvPicPr>
            <a:picLocks noChangeAspect="1" noChangeArrowheads="1"/>
          </p:cNvPicPr>
          <p:nvPr/>
        </p:nvPicPr>
        <p:blipFill>
          <a:blip r:embed="rId3" cstate="print"/>
          <a:srcRect l="13809" t="33488" r="16667" b="41743"/>
          <a:stretch>
            <a:fillRect/>
          </a:stretch>
        </p:blipFill>
        <p:spPr bwMode="auto">
          <a:xfrm>
            <a:off x="2057400" y="1447800"/>
            <a:ext cx="5562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4800" y="3886200"/>
            <a:ext cx="853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You pick set of points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Adversary assigns labels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You find a hypothesis in H consistent with the labels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r>
              <a:rPr lang="en-US" sz="2400" dirty="0" smtClean="0"/>
              <a:t>If VC(H) = k, then for all k+1 points, there exists a labeling that cannot be shattered (can’t find a hypothesis in H consistent with it) 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7239000" y="3214669"/>
            <a:ext cx="1676400" cy="1752600"/>
            <a:chOff x="7239000" y="3200400"/>
            <a:chExt cx="1676400" cy="1752600"/>
          </a:xfrm>
        </p:grpSpPr>
        <p:sp>
          <p:nvSpPr>
            <p:cNvPr id="9" name="TextBox 8"/>
            <p:cNvSpPr txBox="1"/>
            <p:nvPr/>
          </p:nvSpPr>
          <p:spPr>
            <a:xfrm>
              <a:off x="7521565" y="3200400"/>
              <a:ext cx="3731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0000FF"/>
                  </a:solidFill>
                </a:rPr>
                <a:t>-</a:t>
              </a:r>
              <a:endParaRPr lang="en-US" sz="4800" dirty="0">
                <a:solidFill>
                  <a:srgbClr val="0000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475255" y="3443269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FF0000"/>
                  </a:solidFill>
                </a:rPr>
                <a:t>+</a:t>
              </a:r>
              <a:endParaRPr lang="en-US" sz="4000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406050" y="4206240"/>
              <a:ext cx="341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-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7551681" y="4038600"/>
              <a:ext cx="960484" cy="914400"/>
              <a:chOff x="7551681" y="4038600"/>
              <a:chExt cx="960484" cy="91440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7673965" y="4038600"/>
                <a:ext cx="137160" cy="13716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8375005" y="4052869"/>
                <a:ext cx="137160" cy="13716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8305800" y="4815840"/>
                <a:ext cx="137160" cy="13716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7551681" y="4800600"/>
                <a:ext cx="137160" cy="13716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7239000" y="4092714"/>
              <a:ext cx="440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+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52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PAC bound to pick a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2578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Empirical Risk Minimization (ERM)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If training error is best possible in H, then true error is also close to best possible in H (with high probability)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56</a:t>
            </a:fld>
            <a:endParaRPr lang="en-US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438400"/>
            <a:ext cx="4166239" cy="65948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1" y="4216792"/>
            <a:ext cx="3727716" cy="547282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36078" b="-17525"/>
          <a:stretch/>
        </p:blipFill>
        <p:spPr>
          <a:xfrm>
            <a:off x="2628075" y="5010274"/>
            <a:ext cx="3936482" cy="644678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838201" y="3429000"/>
            <a:ext cx="7791586" cy="490990"/>
            <a:chOff x="838201" y="3429000"/>
            <a:chExt cx="7791586" cy="490990"/>
          </a:xfrm>
        </p:grpSpPr>
        <p:pic>
          <p:nvPicPr>
            <p:cNvPr id="7" name="Picture 6" descr="latex-image-1.pdf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39" r="29288"/>
            <a:stretch/>
          </p:blipFill>
          <p:spPr>
            <a:xfrm>
              <a:off x="838201" y="3429000"/>
              <a:ext cx="4898652" cy="438274"/>
            </a:xfrm>
            <a:prstGeom prst="rect">
              <a:avLst/>
            </a:prstGeom>
          </p:spPr>
        </p:pic>
        <p:pic>
          <p:nvPicPr>
            <p:cNvPr id="12" name="Picture 11" descr="latex-image-1.pdf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924" t="5136"/>
            <a:stretch/>
          </p:blipFill>
          <p:spPr>
            <a:xfrm>
              <a:off x="6477000" y="3486274"/>
              <a:ext cx="2152787" cy="4337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9658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PAC bound for model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Structural Risk Minimization (SRM)</a:t>
            </a:r>
          </a:p>
          <a:p>
            <a:pPr indent="0">
              <a:lnSpc>
                <a:spcPct val="120000"/>
              </a:lnSpc>
              <a:buNone/>
            </a:pPr>
            <a:r>
              <a:rPr lang="en-US" sz="2600" dirty="0" smtClean="0"/>
              <a:t>model spaces </a:t>
            </a:r>
            <a:r>
              <a:rPr lang="en-US" sz="2600" dirty="0"/>
              <a:t>H</a:t>
            </a:r>
            <a:r>
              <a:rPr lang="en-US" sz="2600" baseline="-25000" dirty="0"/>
              <a:t>1</a:t>
            </a:r>
            <a:r>
              <a:rPr lang="en-US" sz="2600" dirty="0"/>
              <a:t>,H</a:t>
            </a:r>
            <a:r>
              <a:rPr lang="en-US" sz="2600" baseline="-25000" dirty="0"/>
              <a:t>2</a:t>
            </a:r>
            <a:r>
              <a:rPr lang="en-US" sz="2600" dirty="0"/>
              <a:t>,…,</a:t>
            </a:r>
            <a:r>
              <a:rPr lang="en-US" sz="2600" dirty="0" err="1"/>
              <a:t>H</a:t>
            </a:r>
            <a:r>
              <a:rPr lang="en-US" sz="2600" baseline="-25000" dirty="0" err="1"/>
              <a:t>k</a:t>
            </a:r>
            <a:r>
              <a:rPr lang="en-US" sz="2600" dirty="0"/>
              <a:t>,</a:t>
            </a:r>
            <a:r>
              <a:rPr lang="en-US" sz="2600" dirty="0" smtClean="0"/>
              <a:t>…</a:t>
            </a:r>
            <a:r>
              <a:rPr lang="en-US" sz="2600" baseline="-25000" dirty="0" smtClean="0"/>
              <a:t> </a:t>
            </a:r>
            <a:r>
              <a:rPr lang="en-US" sz="2600" dirty="0" smtClean="0"/>
              <a:t>of increasing complexity</a:t>
            </a:r>
            <a:r>
              <a:rPr lang="en-US" sz="2600" dirty="0"/>
              <a:t>  </a:t>
            </a:r>
            <a:r>
              <a:rPr lang="en-US" sz="2600" dirty="0" smtClean="0"/>
              <a:t>    </a:t>
            </a:r>
          </a:p>
          <a:p>
            <a:pPr indent="0">
              <a:buNone/>
            </a:pPr>
            <a:r>
              <a:rPr lang="en-US" sz="2400" dirty="0" smtClean="0"/>
              <a:t>	|H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|≤|H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|≤ … ≤|</a:t>
            </a:r>
            <a:r>
              <a:rPr lang="en-US" sz="2400" dirty="0" err="1" smtClean="0"/>
              <a:t>H</a:t>
            </a:r>
            <a:r>
              <a:rPr lang="en-US" sz="2400" baseline="-25000" dirty="0" err="1" smtClean="0"/>
              <a:t>k</a:t>
            </a:r>
            <a:r>
              <a:rPr lang="en-US" sz="2400" dirty="0" smtClean="0"/>
              <a:t>|≤ …	</a:t>
            </a:r>
            <a:r>
              <a:rPr lang="en-US" sz="2400" dirty="0"/>
              <a:t> </a:t>
            </a:r>
            <a:r>
              <a:rPr lang="en-US" sz="2400" dirty="0" smtClean="0"/>
              <a:t>OR  </a:t>
            </a:r>
          </a:p>
          <a:p>
            <a:pPr indent="0">
              <a:buNone/>
            </a:pPr>
            <a:r>
              <a:rPr lang="en-US" sz="2400" dirty="0" smtClean="0"/>
              <a:t>	VC(H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) ≤ VC(H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) ≤ … ≤ VC(</a:t>
            </a:r>
            <a:r>
              <a:rPr lang="en-US" sz="2400" dirty="0" err="1" smtClean="0"/>
              <a:t>H</a:t>
            </a:r>
            <a:r>
              <a:rPr lang="en-US" sz="2400" baseline="-25000" dirty="0" err="1" smtClean="0"/>
              <a:t>k</a:t>
            </a:r>
            <a:r>
              <a:rPr lang="en-US" sz="2400" dirty="0" smtClean="0"/>
              <a:t>) ≤ …</a:t>
            </a:r>
          </a:p>
          <a:p>
            <a:pPr indent="0">
              <a:buNone/>
            </a:pPr>
            <a:endParaRPr lang="en-US" sz="1600" dirty="0" smtClean="0"/>
          </a:p>
          <a:p>
            <a:pPr marL="285750" lvl="0" indent="0">
              <a:spcBef>
                <a:spcPts val="0"/>
              </a:spcBef>
              <a:buNone/>
            </a:pPr>
            <a:r>
              <a:rPr lang="en-US" sz="2600" dirty="0" smtClean="0">
                <a:solidFill>
                  <a:prstClr val="black"/>
                </a:solidFill>
              </a:rPr>
              <a:t>For </a:t>
            </a:r>
            <a:r>
              <a:rPr lang="en-US" sz="2600" dirty="0">
                <a:solidFill>
                  <a:prstClr val="black"/>
                </a:solidFill>
              </a:rPr>
              <a:t>each hypothesis space </a:t>
            </a:r>
            <a:r>
              <a:rPr lang="en-US" sz="2600" dirty="0" err="1">
                <a:solidFill>
                  <a:prstClr val="black"/>
                </a:solidFill>
              </a:rPr>
              <a:t>H</a:t>
            </a:r>
            <a:r>
              <a:rPr lang="en-US" sz="2600" baseline="-25000" dirty="0" err="1">
                <a:solidFill>
                  <a:prstClr val="black"/>
                </a:solidFill>
              </a:rPr>
              <a:t>k</a:t>
            </a:r>
            <a:r>
              <a:rPr lang="en-US" sz="2600" dirty="0">
                <a:solidFill>
                  <a:prstClr val="black"/>
                </a:solidFill>
              </a:rPr>
              <a:t>, we know with probability ≥ 1-</a:t>
            </a:r>
            <a:r>
              <a:rPr lang="en-US" sz="2600" dirty="0">
                <a:solidFill>
                  <a:prstClr val="black"/>
                </a:solidFill>
                <a:latin typeface="Symbol" charset="2"/>
                <a:cs typeface="Symbol" charset="2"/>
              </a:rPr>
              <a:t>d</a:t>
            </a:r>
            <a:r>
              <a:rPr lang="en-US" sz="2600" baseline="-25000" dirty="0">
                <a:solidFill>
                  <a:prstClr val="black"/>
                </a:solidFill>
                <a:cs typeface="Symbol" charset="2"/>
              </a:rPr>
              <a:t>k</a:t>
            </a:r>
            <a:r>
              <a:rPr lang="en-US" sz="2600" dirty="0">
                <a:solidFill>
                  <a:prstClr val="black"/>
                </a:solidFill>
              </a:rPr>
              <a:t>,  for all h </a:t>
            </a:r>
            <a:r>
              <a:rPr lang="en-US" sz="2600" dirty="0">
                <a:solidFill>
                  <a:prstClr val="black"/>
                </a:solidFill>
                <a:sym typeface="Symbol" pitchFamily="-112" charset="2"/>
              </a:rPr>
              <a:t></a:t>
            </a:r>
            <a:r>
              <a:rPr lang="en-US" sz="2600" dirty="0">
                <a:solidFill>
                  <a:prstClr val="black"/>
                </a:solidFill>
              </a:rPr>
              <a:t> </a:t>
            </a:r>
            <a:r>
              <a:rPr lang="en-US" sz="2600" dirty="0" err="1" smtClean="0">
                <a:solidFill>
                  <a:prstClr val="black"/>
                </a:solidFill>
              </a:rPr>
              <a:t>H</a:t>
            </a:r>
            <a:r>
              <a:rPr lang="en-US" sz="2600" baseline="-25000" dirty="0" err="1" smtClean="0">
                <a:solidFill>
                  <a:prstClr val="black"/>
                </a:solidFill>
              </a:rPr>
              <a:t>k</a:t>
            </a:r>
            <a:endParaRPr lang="en-US" sz="2800" baseline="-25000" dirty="0">
              <a:solidFill>
                <a:prstClr val="black"/>
              </a:solidFill>
            </a:endParaRPr>
          </a:p>
          <a:p>
            <a:pPr marL="0" lv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smtClean="0">
                <a:solidFill>
                  <a:prstClr val="black"/>
                </a:solidFill>
              </a:rPr>
              <a:t>   </a:t>
            </a:r>
            <a:r>
              <a:rPr lang="en-US" sz="2400" dirty="0" err="1" smtClean="0">
                <a:solidFill>
                  <a:prstClr val="black"/>
                </a:solidFill>
              </a:rPr>
              <a:t>error</a:t>
            </a:r>
            <a:r>
              <a:rPr lang="en-US" sz="2400" baseline="-25000" dirty="0" err="1" smtClean="0">
                <a:solidFill>
                  <a:prstClr val="black"/>
                </a:solidFill>
              </a:rPr>
              <a:t>true</a:t>
            </a:r>
            <a:r>
              <a:rPr lang="en-US" sz="2400" dirty="0" smtClean="0">
                <a:solidFill>
                  <a:prstClr val="black"/>
                </a:solidFill>
              </a:rPr>
              <a:t>(h) ≤ </a:t>
            </a:r>
            <a:r>
              <a:rPr lang="en-US" sz="2400" dirty="0" err="1" smtClean="0">
                <a:solidFill>
                  <a:prstClr val="black"/>
                </a:solidFill>
              </a:rPr>
              <a:t>error</a:t>
            </a:r>
            <a:r>
              <a:rPr lang="en-US" sz="2400" baseline="-25000" dirty="0" err="1" smtClean="0">
                <a:solidFill>
                  <a:prstClr val="black"/>
                </a:solidFill>
              </a:rPr>
              <a:t>train</a:t>
            </a:r>
            <a:r>
              <a:rPr lang="en-US" sz="2400" dirty="0" smtClean="0">
                <a:solidFill>
                  <a:prstClr val="black"/>
                </a:solidFill>
              </a:rPr>
              <a:t>(h) + </a:t>
            </a:r>
            <a:r>
              <a:rPr lang="en-US" sz="2400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e</a:t>
            </a:r>
            <a:r>
              <a:rPr lang="en-US" sz="2400" dirty="0" smtClean="0">
                <a:solidFill>
                  <a:prstClr val="black"/>
                </a:solidFill>
              </a:rPr>
              <a:t>(</a:t>
            </a:r>
            <a:r>
              <a:rPr lang="en-US" sz="2400" dirty="0" err="1" smtClean="0">
                <a:solidFill>
                  <a:prstClr val="black"/>
                </a:solidFill>
              </a:rPr>
              <a:t>H</a:t>
            </a:r>
            <a:r>
              <a:rPr lang="en-US" sz="2400" baseline="-25000" dirty="0" err="1" smtClean="0">
                <a:solidFill>
                  <a:prstClr val="black"/>
                </a:solidFill>
              </a:rPr>
              <a:t>k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  <a:r>
              <a:rPr lang="en-US" sz="2400" baseline="-25000" dirty="0" smtClean="0">
                <a:solidFill>
                  <a:prstClr val="black"/>
                </a:solidFill>
              </a:rPr>
              <a:t>	</a:t>
            </a:r>
            <a:r>
              <a:rPr lang="en-US" sz="2400" dirty="0" smtClean="0">
                <a:solidFill>
                  <a:prstClr val="black"/>
                </a:solidFill>
              </a:rPr>
              <a:t> depends on |</a:t>
            </a:r>
            <a:r>
              <a:rPr lang="en-US" sz="2400" dirty="0" err="1" smtClean="0">
                <a:solidFill>
                  <a:prstClr val="black"/>
                </a:solidFill>
              </a:rPr>
              <a:t>H</a:t>
            </a:r>
            <a:r>
              <a:rPr lang="en-US" sz="2400" baseline="-25000" dirty="0" err="1" smtClean="0">
                <a:solidFill>
                  <a:prstClr val="black"/>
                </a:solidFill>
              </a:rPr>
              <a:t>k</a:t>
            </a:r>
            <a:r>
              <a:rPr lang="en-US" sz="2400" dirty="0" smtClean="0">
                <a:solidFill>
                  <a:prstClr val="black"/>
                </a:solidFill>
              </a:rPr>
              <a:t>| or VC(</a:t>
            </a:r>
            <a:r>
              <a:rPr lang="en-US" sz="2400" dirty="0" err="1" smtClean="0">
                <a:solidFill>
                  <a:prstClr val="black"/>
                </a:solidFill>
              </a:rPr>
              <a:t>H</a:t>
            </a:r>
            <a:r>
              <a:rPr lang="en-US" sz="2400" baseline="-25000" dirty="0" err="1" smtClean="0">
                <a:solidFill>
                  <a:prstClr val="black"/>
                </a:solidFill>
              </a:rPr>
              <a:t>k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2400" dirty="0">
              <a:solidFill>
                <a:prstClr val="black"/>
              </a:solidFill>
            </a:endParaRPr>
          </a:p>
          <a:p>
            <a:pPr marL="285750" lvl="0" indent="0">
              <a:spcBef>
                <a:spcPts val="0"/>
              </a:spcBef>
              <a:buNone/>
            </a:pPr>
            <a:r>
              <a:rPr lang="en-US" sz="2600" dirty="0" smtClean="0">
                <a:solidFill>
                  <a:prstClr val="black"/>
                </a:solidFill>
              </a:rPr>
              <a:t>As complexity k increases, </a:t>
            </a:r>
            <a:r>
              <a:rPr lang="en-US" sz="2600" dirty="0" err="1" smtClean="0">
                <a:solidFill>
                  <a:prstClr val="black"/>
                </a:solidFill>
              </a:rPr>
              <a:t>error</a:t>
            </a:r>
            <a:r>
              <a:rPr lang="en-US" sz="2600" baseline="-25000" dirty="0" err="1" smtClean="0">
                <a:solidFill>
                  <a:prstClr val="black"/>
                </a:solidFill>
              </a:rPr>
              <a:t>train</a:t>
            </a:r>
            <a:r>
              <a:rPr lang="en-US" sz="2600" dirty="0" smtClean="0">
                <a:solidFill>
                  <a:prstClr val="black"/>
                </a:solidFill>
              </a:rPr>
              <a:t> goes down but </a:t>
            </a:r>
            <a:r>
              <a:rPr lang="en-US" sz="2600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e</a:t>
            </a:r>
            <a:r>
              <a:rPr lang="en-US" sz="2600" dirty="0" smtClean="0">
                <a:solidFill>
                  <a:prstClr val="black"/>
                </a:solidFill>
                <a:latin typeface="Calibri"/>
                <a:cs typeface="Calibri"/>
              </a:rPr>
              <a:t>(</a:t>
            </a:r>
            <a:r>
              <a:rPr lang="en-US" sz="2600" dirty="0" err="1" smtClean="0">
                <a:solidFill>
                  <a:prstClr val="black"/>
                </a:solidFill>
                <a:latin typeface="Calibri"/>
                <a:cs typeface="Calibri"/>
              </a:rPr>
              <a:t>H</a:t>
            </a:r>
            <a:r>
              <a:rPr lang="en-US" sz="2600" baseline="-25000" dirty="0" err="1" smtClean="0">
                <a:solidFill>
                  <a:prstClr val="black"/>
                </a:solidFill>
              </a:rPr>
              <a:t>k</a:t>
            </a:r>
            <a:r>
              <a:rPr lang="en-US" sz="2600" dirty="0" smtClean="0">
                <a:solidFill>
                  <a:prstClr val="black"/>
                </a:solidFill>
              </a:rPr>
              <a:t>) goes up </a:t>
            </a:r>
            <a:r>
              <a:rPr lang="en-US" sz="2400" dirty="0" smtClean="0">
                <a:solidFill>
                  <a:prstClr val="black"/>
                </a:solidFill>
              </a:rPr>
              <a:t>– </a:t>
            </a:r>
            <a:r>
              <a:rPr lang="en-US" sz="2400" dirty="0" smtClean="0">
                <a:solidFill>
                  <a:srgbClr val="A80101"/>
                </a:solidFill>
                <a:latin typeface="Comic Sans MS"/>
                <a:cs typeface="Comic Sans MS"/>
              </a:rPr>
              <a:t>Bias variance tradeoff</a:t>
            </a:r>
            <a:endParaRPr lang="en-US" sz="2400" dirty="0">
              <a:solidFill>
                <a:srgbClr val="A80101"/>
              </a:solidFill>
              <a:latin typeface="Comic Sans MS"/>
              <a:cs typeface="Comic Sans MS"/>
            </a:endParaRPr>
          </a:p>
          <a:p>
            <a:pPr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46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PAC bound for model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51054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Structural Risk Minimization (SRM)</a:t>
            </a:r>
          </a:p>
          <a:p>
            <a:pPr indent="0">
              <a:buNone/>
            </a:pPr>
            <a:endParaRPr lang="en-US" sz="1600" dirty="0"/>
          </a:p>
          <a:p>
            <a:pPr indent="0">
              <a:buNone/>
            </a:pPr>
            <a:r>
              <a:rPr lang="en-US" sz="2800" dirty="0" smtClean="0"/>
              <a:t>ERM within each model space</a:t>
            </a:r>
          </a:p>
          <a:p>
            <a:pPr indent="0">
              <a:buNone/>
            </a:pPr>
            <a:endParaRPr lang="en-US" sz="2800" dirty="0"/>
          </a:p>
          <a:p>
            <a:pPr indent="0">
              <a:buNone/>
            </a:pPr>
            <a:endParaRPr lang="en-US" sz="2000" dirty="0" smtClean="0"/>
          </a:p>
          <a:p>
            <a:pPr indent="0">
              <a:buNone/>
            </a:pPr>
            <a:r>
              <a:rPr lang="en-US" sz="2800" dirty="0" smtClean="0"/>
              <a:t>Choose model space </a:t>
            </a:r>
            <a:r>
              <a:rPr lang="en-US" sz="2400" dirty="0" smtClean="0"/>
              <a:t>(minimize upper bound on true error)</a:t>
            </a:r>
          </a:p>
          <a:p>
            <a:pPr indent="0">
              <a:buNone/>
            </a:pPr>
            <a:endParaRPr lang="en-US" sz="2800" dirty="0" smtClean="0"/>
          </a:p>
          <a:p>
            <a:pPr indent="0">
              <a:buNone/>
            </a:pPr>
            <a:endParaRPr lang="en-US" sz="2800" dirty="0"/>
          </a:p>
          <a:p>
            <a:pPr indent="0">
              <a:buNone/>
            </a:pPr>
            <a:r>
              <a:rPr lang="en-US" sz="2800" dirty="0" smtClean="0"/>
              <a:t>Final hypothesis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58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514600" y="2819400"/>
            <a:ext cx="4166239" cy="807408"/>
            <a:chOff x="2514600" y="4114800"/>
            <a:chExt cx="4166239" cy="807408"/>
          </a:xfrm>
        </p:grpSpPr>
        <p:pic>
          <p:nvPicPr>
            <p:cNvPr id="6" name="Picture 5" descr="latex-image-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4600" y="4114800"/>
              <a:ext cx="4166239" cy="65948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343400" y="4552876"/>
              <a:ext cx="289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k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52729" y="4343400"/>
              <a:ext cx="289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k</a:t>
              </a:r>
              <a:endParaRPr lang="en-US" dirty="0"/>
            </a:p>
          </p:txBody>
        </p:sp>
      </p:grp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267200"/>
            <a:ext cx="5851028" cy="669572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5638800"/>
            <a:ext cx="941676" cy="44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13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PAC bound for model selection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71800"/>
            <a:ext cx="7871044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Group 5"/>
          <p:cNvGrpSpPr/>
          <p:nvPr/>
        </p:nvGrpSpPr>
        <p:grpSpPr>
          <a:xfrm>
            <a:off x="2599473" y="3098708"/>
            <a:ext cx="5309764" cy="1678708"/>
            <a:chOff x="2743201" y="3909536"/>
            <a:chExt cx="4802612" cy="1316634"/>
          </a:xfrm>
        </p:grpSpPr>
        <p:sp>
          <p:nvSpPr>
            <p:cNvPr id="7" name="Freeform 6"/>
            <p:cNvSpPr/>
            <p:nvPr/>
          </p:nvSpPr>
          <p:spPr>
            <a:xfrm>
              <a:off x="2743201" y="3962400"/>
              <a:ext cx="3047999" cy="1263770"/>
            </a:xfrm>
            <a:custGeom>
              <a:avLst/>
              <a:gdLst>
                <a:gd name="connsiteX0" fmla="*/ 0 w 2570672"/>
                <a:gd name="connsiteY0" fmla="*/ 0 h 1107057"/>
                <a:gd name="connsiteX1" fmla="*/ 690114 w 2570672"/>
                <a:gd name="connsiteY1" fmla="*/ 862642 h 1107057"/>
                <a:gd name="connsiteX2" fmla="*/ 1354348 w 2570672"/>
                <a:gd name="connsiteY2" fmla="*/ 1095555 h 1107057"/>
                <a:gd name="connsiteX3" fmla="*/ 2078966 w 2570672"/>
                <a:gd name="connsiteY3" fmla="*/ 793630 h 1107057"/>
                <a:gd name="connsiteX4" fmla="*/ 2570672 w 2570672"/>
                <a:gd name="connsiteY4" fmla="*/ 0 h 1107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0672" h="1107057">
                  <a:moveTo>
                    <a:pt x="0" y="0"/>
                  </a:moveTo>
                  <a:cubicBezTo>
                    <a:pt x="232194" y="340024"/>
                    <a:pt x="464389" y="680049"/>
                    <a:pt x="690114" y="862642"/>
                  </a:cubicBezTo>
                  <a:cubicBezTo>
                    <a:pt x="915839" y="1045235"/>
                    <a:pt x="1122873" y="1107057"/>
                    <a:pt x="1354348" y="1095555"/>
                  </a:cubicBezTo>
                  <a:cubicBezTo>
                    <a:pt x="1585823" y="1084053"/>
                    <a:pt x="1876245" y="976223"/>
                    <a:pt x="2078966" y="793630"/>
                  </a:cubicBezTo>
                  <a:cubicBezTo>
                    <a:pt x="2281687" y="611038"/>
                    <a:pt x="2426179" y="305519"/>
                    <a:pt x="2570672" y="0"/>
                  </a:cubicBezTo>
                </a:path>
              </a:pathLst>
            </a:cu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70090" y="3909536"/>
              <a:ext cx="1475723" cy="647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High probability</a:t>
              </a:r>
            </a:p>
            <a:p>
              <a:r>
                <a:rPr lang="en-US" b="1" dirty="0" smtClean="0">
                  <a:solidFill>
                    <a:srgbClr val="C00000"/>
                  </a:solidFill>
                </a:rPr>
                <a:t>Upper bound</a:t>
              </a:r>
            </a:p>
            <a:p>
              <a:r>
                <a:rPr lang="en-US" b="1" dirty="0" smtClean="0">
                  <a:solidFill>
                    <a:srgbClr val="C00000"/>
                  </a:solidFill>
                </a:rPr>
                <a:t>on true risk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10800000">
              <a:off x="5765290" y="4114800"/>
              <a:ext cx="381000" cy="1588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5126872" y="4549289"/>
            <a:ext cx="3896582" cy="1153850"/>
            <a:chOff x="5029200" y="5047246"/>
            <a:chExt cx="3524408" cy="904980"/>
          </a:xfrm>
        </p:grpSpPr>
        <p:cxnSp>
          <p:nvCxnSpPr>
            <p:cNvPr id="11" name="Straight Arrow Connector 10"/>
            <p:cNvCxnSpPr/>
            <p:nvPr/>
          </p:nvCxnSpPr>
          <p:spPr>
            <a:xfrm rot="5400000">
              <a:off x="4577107" y="5499339"/>
              <a:ext cx="904980" cy="794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029200" y="5339649"/>
              <a:ext cx="3524408" cy="2896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C(h) = </a:t>
              </a:r>
              <a:r>
                <a:rPr lang="en-US" b="1" dirty="0" smtClean="0">
                  <a:solidFill>
                    <a:srgbClr val="C00000"/>
                  </a:solidFill>
                  <a:latin typeface="Symbol" charset="2"/>
                  <a:cs typeface="Symbol" charset="2"/>
                </a:rPr>
                <a:t>e</a:t>
              </a:r>
              <a:r>
                <a:rPr lang="en-US" b="1" dirty="0" smtClean="0">
                  <a:solidFill>
                    <a:srgbClr val="C00000"/>
                  </a:solidFill>
                </a:rPr>
                <a:t>(</a:t>
              </a:r>
              <a:r>
                <a:rPr lang="en-US" b="1" dirty="0" err="1" smtClean="0">
                  <a:solidFill>
                    <a:srgbClr val="C00000"/>
                  </a:solidFill>
                </a:rPr>
                <a:t>H</a:t>
              </a:r>
              <a:r>
                <a:rPr lang="en-US" b="1" baseline="-25000" dirty="0" err="1" smtClean="0">
                  <a:solidFill>
                    <a:srgbClr val="C00000"/>
                  </a:solidFill>
                </a:rPr>
                <a:t>k</a:t>
              </a:r>
              <a:r>
                <a:rPr lang="en-US" b="1" dirty="0" smtClean="0">
                  <a:solidFill>
                    <a:srgbClr val="C00000"/>
                  </a:solidFill>
                </a:rPr>
                <a:t>) - large for complex models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457200" y="1447800"/>
            <a:ext cx="86868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u="sng" dirty="0" smtClean="0"/>
              <a:t>Structural Risk Minimization (SRM)</a:t>
            </a:r>
          </a:p>
        </p:txBody>
      </p:sp>
      <p:pic>
        <p:nvPicPr>
          <p:cNvPr id="25" name="Picture 2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133600"/>
            <a:ext cx="4953000" cy="56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06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likely is a learner to pick a bad hypothesis?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530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Usually there are many </a:t>
            </a:r>
            <a:r>
              <a:rPr lang="en-US" sz="2600" dirty="0"/>
              <a:t>many (say k) bad hypothesis in the class</a:t>
            </a:r>
          </a:p>
          <a:p>
            <a:pPr marL="0" indent="0">
              <a:buNone/>
            </a:pPr>
            <a:r>
              <a:rPr lang="en-US" sz="2600" dirty="0"/>
              <a:t>	h</a:t>
            </a:r>
            <a:r>
              <a:rPr lang="en-US" sz="2600" baseline="-25000" dirty="0"/>
              <a:t>1</a:t>
            </a:r>
            <a:r>
              <a:rPr lang="en-US" sz="2600" dirty="0"/>
              <a:t>, h</a:t>
            </a:r>
            <a:r>
              <a:rPr lang="en-US" sz="2600" baseline="-25000" dirty="0"/>
              <a:t>2</a:t>
            </a:r>
            <a:r>
              <a:rPr lang="en-US" sz="2600" dirty="0"/>
              <a:t>, …, </a:t>
            </a:r>
            <a:r>
              <a:rPr lang="en-US" sz="2600" dirty="0" err="1"/>
              <a:t>h</a:t>
            </a:r>
            <a:r>
              <a:rPr lang="en-US" sz="2600" baseline="-25000" dirty="0" err="1"/>
              <a:t>k</a:t>
            </a:r>
            <a:r>
              <a:rPr lang="en-US" sz="2600" dirty="0"/>
              <a:t>   		</a:t>
            </a:r>
            <a:r>
              <a:rPr lang="en-US" sz="2600" dirty="0" err="1"/>
              <a:t>s.t.</a:t>
            </a:r>
            <a:r>
              <a:rPr lang="en-US" sz="2600" dirty="0"/>
              <a:t> error(h</a:t>
            </a:r>
            <a:r>
              <a:rPr lang="en-US" sz="2600" baseline="-25000" dirty="0"/>
              <a:t>i</a:t>
            </a:r>
            <a:r>
              <a:rPr lang="en-US" sz="2600" dirty="0"/>
              <a:t>) </a:t>
            </a:r>
            <a:r>
              <a:rPr lang="en-US" sz="2800" dirty="0"/>
              <a:t>≥ </a:t>
            </a:r>
            <a:r>
              <a:rPr lang="en-US" sz="2800" dirty="0">
                <a:latin typeface="Symbol" pitchFamily="-112" charset="2"/>
                <a:sym typeface="Symbol" pitchFamily="-112" charset="2"/>
              </a:rPr>
              <a:t>  	</a:t>
            </a:r>
            <a:r>
              <a:rPr lang="en-US" sz="2400" dirty="0" err="1">
                <a:sym typeface="Symbol" pitchFamily="-112" charset="2"/>
              </a:rPr>
              <a:t>i</a:t>
            </a:r>
            <a:r>
              <a:rPr lang="en-US" sz="2400" dirty="0">
                <a:sym typeface="Symbol" pitchFamily="-112" charset="2"/>
              </a:rPr>
              <a:t> = 1, …, k</a:t>
            </a:r>
            <a:endParaRPr lang="en-US" sz="2400" dirty="0"/>
          </a:p>
          <a:p>
            <a:endParaRPr lang="en-US" sz="1000" dirty="0" smtClean="0"/>
          </a:p>
          <a:p>
            <a:r>
              <a:rPr lang="en-US" sz="2600" dirty="0" smtClean="0"/>
              <a:t>Probability that learner picks a bad hypothesis</a:t>
            </a:r>
            <a:endParaRPr lang="en-US" sz="2600" dirty="0" smtClean="0">
              <a:sym typeface="Symbol" pitchFamily="-112" charset="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2800" dirty="0" smtClean="0"/>
              <a:t>	≤   </a:t>
            </a:r>
            <a:r>
              <a:rPr lang="en-US" sz="2800" dirty="0" smtClean="0">
                <a:solidFill>
                  <a:srgbClr val="A80101"/>
                </a:solidFill>
              </a:rPr>
              <a:t>k (1-</a:t>
            </a:r>
            <a:r>
              <a:rPr lang="en-US" sz="2800" dirty="0">
                <a:solidFill>
                  <a:srgbClr val="A80101"/>
                </a:solidFill>
                <a:latin typeface="Symbol" pitchFamily="-112" charset="2"/>
                <a:sym typeface="Symbol" pitchFamily="-112" charset="2"/>
              </a:rPr>
              <a:t></a:t>
            </a:r>
            <a:r>
              <a:rPr lang="en-US" sz="2800" dirty="0" smtClean="0">
                <a:solidFill>
                  <a:srgbClr val="A80101"/>
                </a:solidFill>
              </a:rPr>
              <a:t>)</a:t>
            </a:r>
            <a:r>
              <a:rPr lang="en-US" sz="2800" baseline="30000" dirty="0" smtClean="0">
                <a:solidFill>
                  <a:srgbClr val="A80101"/>
                </a:solidFill>
              </a:rPr>
              <a:t>m</a:t>
            </a:r>
            <a:endParaRPr lang="en-US" sz="2800" baseline="30000" dirty="0">
              <a:solidFill>
                <a:srgbClr val="A8010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2800" baseline="30000" dirty="0">
              <a:solidFill>
                <a:srgbClr val="A8010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114800" y="4238366"/>
            <a:ext cx="3613089" cy="461665"/>
            <a:chOff x="4114800" y="4114800"/>
            <a:chExt cx="3613089" cy="461665"/>
          </a:xfrm>
        </p:grpSpPr>
        <p:cxnSp>
          <p:nvCxnSpPr>
            <p:cNvPr id="7" name="Elbow Connector 6"/>
            <p:cNvCxnSpPr>
              <a:endCxn id="12" idx="1"/>
            </p:cNvCxnSpPr>
            <p:nvPr/>
          </p:nvCxnSpPr>
          <p:spPr>
            <a:xfrm>
              <a:off x="4114800" y="4191000"/>
              <a:ext cx="533400" cy="154633"/>
            </a:xfrm>
            <a:prstGeom prst="bentConnector3">
              <a:avLst>
                <a:gd name="adj1" fmla="val -1405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48200" y="4114800"/>
              <a:ext cx="30796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Size of hypothesis class</a:t>
              </a:r>
              <a:endParaRPr lang="en-US" sz="24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53481" y="4876800"/>
            <a:ext cx="2044046" cy="1680865"/>
            <a:chOff x="1053481" y="5029200"/>
            <a:chExt cx="2044046" cy="1680865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066800" y="5029200"/>
              <a:ext cx="0" cy="1524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1828800" y="5791200"/>
              <a:ext cx="0" cy="1524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20"/>
            <p:cNvSpPr/>
            <p:nvPr/>
          </p:nvSpPr>
          <p:spPr>
            <a:xfrm>
              <a:off x="1053481" y="5295920"/>
              <a:ext cx="1559002" cy="1134114"/>
            </a:xfrm>
            <a:custGeom>
              <a:avLst/>
              <a:gdLst>
                <a:gd name="connsiteX0" fmla="*/ 0 w 1559002"/>
                <a:gd name="connsiteY0" fmla="*/ 0 h 1134114"/>
                <a:gd name="connsiteX1" fmla="*/ 230900 w 1559002"/>
                <a:gd name="connsiteY1" fmla="*/ 649364 h 1134114"/>
                <a:gd name="connsiteX2" fmla="*/ 649406 w 1559002"/>
                <a:gd name="connsiteY2" fmla="*/ 1010121 h 1134114"/>
                <a:gd name="connsiteX3" fmla="*/ 1486419 w 1559002"/>
                <a:gd name="connsiteY3" fmla="*/ 1125563 h 1134114"/>
                <a:gd name="connsiteX4" fmla="*/ 1515281 w 1559002"/>
                <a:gd name="connsiteY4" fmla="*/ 1125563 h 113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9002" h="1134114">
                  <a:moveTo>
                    <a:pt x="0" y="0"/>
                  </a:moveTo>
                  <a:cubicBezTo>
                    <a:pt x="61333" y="240505"/>
                    <a:pt x="122666" y="481011"/>
                    <a:pt x="230900" y="649364"/>
                  </a:cubicBezTo>
                  <a:cubicBezTo>
                    <a:pt x="339134" y="817717"/>
                    <a:pt x="440153" y="930755"/>
                    <a:pt x="649406" y="1010121"/>
                  </a:cubicBezTo>
                  <a:cubicBezTo>
                    <a:pt x="858659" y="1089488"/>
                    <a:pt x="1342107" y="1106323"/>
                    <a:pt x="1486419" y="1125563"/>
                  </a:cubicBezTo>
                  <a:cubicBezTo>
                    <a:pt x="1630732" y="1144803"/>
                    <a:pt x="1515281" y="1125563"/>
                    <a:pt x="1515281" y="1125563"/>
                  </a:cubicBezTo>
                </a:path>
              </a:pathLst>
            </a:custGeom>
            <a:ln>
              <a:solidFill>
                <a:srgbClr val="A8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667000" y="6248400"/>
              <a:ext cx="4305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m</a:t>
              </a:r>
              <a:endParaRPr lang="en-US" sz="24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823354" y="4876800"/>
            <a:ext cx="1933288" cy="1680865"/>
            <a:chOff x="3823354" y="5029200"/>
            <a:chExt cx="1933288" cy="1680865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836673" y="5029200"/>
              <a:ext cx="0" cy="1524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4598673" y="5791200"/>
              <a:ext cx="0" cy="1524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 24"/>
            <p:cNvSpPr/>
            <p:nvPr/>
          </p:nvSpPr>
          <p:spPr>
            <a:xfrm>
              <a:off x="3823354" y="5295920"/>
              <a:ext cx="1559002" cy="1134114"/>
            </a:xfrm>
            <a:custGeom>
              <a:avLst/>
              <a:gdLst>
                <a:gd name="connsiteX0" fmla="*/ 0 w 1559002"/>
                <a:gd name="connsiteY0" fmla="*/ 0 h 1134114"/>
                <a:gd name="connsiteX1" fmla="*/ 230900 w 1559002"/>
                <a:gd name="connsiteY1" fmla="*/ 649364 h 1134114"/>
                <a:gd name="connsiteX2" fmla="*/ 649406 w 1559002"/>
                <a:gd name="connsiteY2" fmla="*/ 1010121 h 1134114"/>
                <a:gd name="connsiteX3" fmla="*/ 1486419 w 1559002"/>
                <a:gd name="connsiteY3" fmla="*/ 1125563 h 1134114"/>
                <a:gd name="connsiteX4" fmla="*/ 1515281 w 1559002"/>
                <a:gd name="connsiteY4" fmla="*/ 1125563 h 113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9002" h="1134114">
                  <a:moveTo>
                    <a:pt x="0" y="0"/>
                  </a:moveTo>
                  <a:cubicBezTo>
                    <a:pt x="61333" y="240505"/>
                    <a:pt x="122666" y="481011"/>
                    <a:pt x="230900" y="649364"/>
                  </a:cubicBezTo>
                  <a:cubicBezTo>
                    <a:pt x="339134" y="817717"/>
                    <a:pt x="440153" y="930755"/>
                    <a:pt x="649406" y="1010121"/>
                  </a:cubicBezTo>
                  <a:cubicBezTo>
                    <a:pt x="858659" y="1089488"/>
                    <a:pt x="1342107" y="1106323"/>
                    <a:pt x="1486419" y="1125563"/>
                  </a:cubicBezTo>
                  <a:cubicBezTo>
                    <a:pt x="1630732" y="1144803"/>
                    <a:pt x="1515281" y="1125563"/>
                    <a:pt x="1515281" y="1125563"/>
                  </a:cubicBezTo>
                </a:path>
              </a:pathLst>
            </a:custGeom>
            <a:ln>
              <a:solidFill>
                <a:srgbClr val="A8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36873" y="6248400"/>
              <a:ext cx="31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Symbol" pitchFamily="-112" charset="2"/>
                  <a:sym typeface="Symbol" pitchFamily="-112" charset="2"/>
                </a:rPr>
                <a:t></a:t>
              </a:r>
              <a:endParaRPr lang="en-US" sz="24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233431" y="4876800"/>
            <a:ext cx="2130363" cy="1680865"/>
            <a:chOff x="6233431" y="5029200"/>
            <a:chExt cx="2130363" cy="1680865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6233431" y="5029200"/>
              <a:ext cx="0" cy="1524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6995431" y="5791200"/>
              <a:ext cx="0" cy="1524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7833631" y="6248400"/>
              <a:ext cx="5301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Symbol" pitchFamily="-112" charset="2"/>
                  <a:sym typeface="Symbol" pitchFamily="-112" charset="2"/>
                </a:rPr>
                <a:t>|H|</a:t>
              </a:r>
              <a:endParaRPr lang="en-US" sz="2400" dirty="0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6248400" y="5181600"/>
              <a:ext cx="1295400" cy="1371600"/>
            </a:xfrm>
            <a:prstGeom prst="line">
              <a:avLst/>
            </a:prstGeom>
            <a:ln>
              <a:solidFill>
                <a:srgbClr val="A8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/>
          <p:cNvSpPr/>
          <p:nvPr/>
        </p:nvSpPr>
        <p:spPr>
          <a:xfrm>
            <a:off x="3329994" y="3657600"/>
            <a:ext cx="3761424" cy="595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/>
              <a:t>≤   </a:t>
            </a:r>
            <a:r>
              <a:rPr lang="en-US" sz="2800" dirty="0">
                <a:solidFill>
                  <a:srgbClr val="A80101"/>
                </a:solidFill>
              </a:rPr>
              <a:t>|H| (1-</a:t>
            </a:r>
            <a:r>
              <a:rPr lang="en-US" sz="2800" dirty="0">
                <a:solidFill>
                  <a:srgbClr val="A80101"/>
                </a:solidFill>
                <a:latin typeface="Symbol" pitchFamily="-112" charset="2"/>
                <a:sym typeface="Symbol" pitchFamily="-112" charset="2"/>
              </a:rPr>
              <a:t></a:t>
            </a:r>
            <a:r>
              <a:rPr lang="en-US" sz="2800" dirty="0">
                <a:solidFill>
                  <a:srgbClr val="A80101"/>
                </a:solidFill>
              </a:rPr>
              <a:t>)</a:t>
            </a:r>
            <a:r>
              <a:rPr lang="en-US" sz="2800" baseline="30000" dirty="0">
                <a:solidFill>
                  <a:srgbClr val="A80101"/>
                </a:solidFill>
              </a:rPr>
              <a:t>m </a:t>
            </a:r>
            <a:r>
              <a:rPr lang="en-US" sz="2800" dirty="0"/>
              <a:t>≤   </a:t>
            </a:r>
            <a:r>
              <a:rPr lang="en-US" sz="2800" dirty="0">
                <a:solidFill>
                  <a:srgbClr val="A80101"/>
                </a:solidFill>
              </a:rPr>
              <a:t>|H| e</a:t>
            </a:r>
            <a:r>
              <a:rPr lang="en-US" sz="2800" baseline="30000" dirty="0">
                <a:solidFill>
                  <a:srgbClr val="A80101"/>
                </a:solidFill>
              </a:rPr>
              <a:t>-</a:t>
            </a:r>
            <a:r>
              <a:rPr lang="en-US" sz="2800" baseline="30000" dirty="0">
                <a:solidFill>
                  <a:srgbClr val="A80101"/>
                </a:solidFill>
                <a:latin typeface="Symbol" pitchFamily="-112" charset="2"/>
                <a:sym typeface="Symbol" pitchFamily="-112" charset="2"/>
              </a:rPr>
              <a:t></a:t>
            </a:r>
            <a:r>
              <a:rPr lang="en-US" sz="2800" baseline="30000" dirty="0">
                <a:solidFill>
                  <a:srgbClr val="A80101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1717025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PAC bound for model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715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How good is the final hypothesis picked by SRM relative to best hypothesis in the best class k*?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1" y="2400152"/>
            <a:ext cx="3962399" cy="475107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967068"/>
            <a:ext cx="3276600" cy="441591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932659"/>
            <a:ext cx="4724400" cy="470729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2743200" y="3561059"/>
            <a:ext cx="4267200" cy="565645"/>
            <a:chOff x="2743200" y="3561059"/>
            <a:chExt cx="4267200" cy="565645"/>
          </a:xfrm>
        </p:grpSpPr>
        <p:pic>
          <p:nvPicPr>
            <p:cNvPr id="15" name="Picture 14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200" y="3561059"/>
              <a:ext cx="4163518" cy="565645"/>
            </a:xfrm>
            <a:prstGeom prst="rect">
              <a:avLst/>
            </a:prstGeom>
          </p:spPr>
        </p:pic>
        <p:sp>
          <p:nvSpPr>
            <p:cNvPr id="18" name="Double Brace 17"/>
            <p:cNvSpPr/>
            <p:nvPr/>
          </p:nvSpPr>
          <p:spPr>
            <a:xfrm>
              <a:off x="3705258" y="3637259"/>
              <a:ext cx="3305142" cy="381000"/>
            </a:xfrm>
            <a:prstGeom prst="bracePair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743200" y="4274730"/>
            <a:ext cx="4800600" cy="505529"/>
            <a:chOff x="2743200" y="4274730"/>
            <a:chExt cx="4800600" cy="505529"/>
          </a:xfrm>
        </p:grpSpPr>
        <p:pic>
          <p:nvPicPr>
            <p:cNvPr id="16" name="Picture 15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200" y="4274730"/>
              <a:ext cx="4724400" cy="505529"/>
            </a:xfrm>
            <a:prstGeom prst="rect">
              <a:avLst/>
            </a:prstGeom>
          </p:spPr>
        </p:pic>
        <p:sp>
          <p:nvSpPr>
            <p:cNvPr id="19" name="Double Brace 18"/>
            <p:cNvSpPr/>
            <p:nvPr/>
          </p:nvSpPr>
          <p:spPr>
            <a:xfrm>
              <a:off x="3724374" y="4308124"/>
              <a:ext cx="3819426" cy="271407"/>
            </a:xfrm>
            <a:prstGeom prst="bracePair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6090005"/>
            <a:ext cx="4038600" cy="477134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2971800" y="6019800"/>
            <a:ext cx="2438400" cy="609600"/>
          </a:xfrm>
          <a:prstGeom prst="roundRect">
            <a:avLst/>
          </a:prstGeom>
          <a:noFill/>
          <a:ln>
            <a:solidFill>
              <a:srgbClr val="3574D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2514600" y="2286000"/>
            <a:ext cx="4876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659667" y="5467290"/>
            <a:ext cx="674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A80101"/>
                </a:solidFill>
                <a:latin typeface="Comic Sans MS"/>
                <a:cs typeface="Comic Sans MS"/>
              </a:rPr>
              <a:t>Bias</a:t>
            </a:r>
            <a:endParaRPr lang="en-US" sz="2000" dirty="0">
              <a:solidFill>
                <a:srgbClr val="A80101"/>
              </a:solidFill>
              <a:latin typeface="Comic Sans MS"/>
              <a:cs typeface="Comic Sans M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88467" y="5486400"/>
            <a:ext cx="121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A80101"/>
                </a:solidFill>
                <a:latin typeface="Comic Sans MS"/>
                <a:cs typeface="Comic Sans MS"/>
              </a:rPr>
              <a:t>Variance</a:t>
            </a:r>
            <a:endParaRPr lang="en-US" sz="2000" dirty="0">
              <a:solidFill>
                <a:srgbClr val="A80101"/>
              </a:solidFill>
              <a:latin typeface="Comic Sans MS"/>
              <a:cs typeface="Comic Sans MS"/>
            </a:endParaRPr>
          </a:p>
        </p:txBody>
      </p:sp>
      <p:sp>
        <p:nvSpPr>
          <p:cNvPr id="28" name="Left Brace 27"/>
          <p:cNvSpPr/>
          <p:nvPr/>
        </p:nvSpPr>
        <p:spPr>
          <a:xfrm rot="16200000">
            <a:off x="4781549" y="4324351"/>
            <a:ext cx="228601" cy="2247900"/>
          </a:xfrm>
          <a:prstGeom prst="leftBrace">
            <a:avLst/>
          </a:prstGeom>
          <a:ln>
            <a:solidFill>
              <a:srgbClr val="A8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 rot="16200000">
            <a:off x="6800850" y="5005442"/>
            <a:ext cx="152402" cy="876302"/>
          </a:xfrm>
          <a:prstGeom prst="leftBrace">
            <a:avLst/>
          </a:prstGeom>
          <a:ln>
            <a:solidFill>
              <a:srgbClr val="A8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latex-image-1.pd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24" t="5136"/>
          <a:stretch/>
        </p:blipFill>
        <p:spPr>
          <a:xfrm>
            <a:off x="-19187" y="5410200"/>
            <a:ext cx="2152787" cy="433716"/>
          </a:xfrm>
          <a:prstGeom prst="rect">
            <a:avLst/>
          </a:prstGeom>
        </p:spPr>
      </p:pic>
      <p:pic>
        <p:nvPicPr>
          <p:cNvPr id="32" name="Picture 31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1336431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16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7" grpId="0"/>
      <p:bldP spid="28" grpId="0" animBg="1"/>
      <p:bldP spid="29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PAC bound for model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7150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What if we picked the hypothesis using ERM over the union of all spaces </a:t>
            </a:r>
            <a:r>
              <a:rPr lang="en-US" sz="2600" dirty="0" err="1" smtClean="0"/>
              <a:t>U</a:t>
            </a:r>
            <a:r>
              <a:rPr lang="en-US" sz="2600" baseline="-25000" dirty="0" err="1" smtClean="0"/>
              <a:t>k</a:t>
            </a:r>
            <a:r>
              <a:rPr lang="en-US" sz="2600" dirty="0" smtClean="0"/>
              <a:t> </a:t>
            </a:r>
            <a:r>
              <a:rPr lang="en-US" sz="2600" dirty="0" err="1" smtClean="0"/>
              <a:t>H</a:t>
            </a:r>
            <a:r>
              <a:rPr lang="en-US" sz="2600" baseline="-25000" dirty="0" err="1" smtClean="0"/>
              <a:t>k</a:t>
            </a:r>
            <a:r>
              <a:rPr lang="en-US" sz="2600" baseline="-25000" dirty="0" smtClean="0"/>
              <a:t> </a:t>
            </a:r>
            <a:r>
              <a:rPr lang="en-US" sz="2600" dirty="0" smtClean="0"/>
              <a:t>?</a:t>
            </a:r>
            <a:endParaRPr lang="en-US" sz="2600" baseline="-25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358600" y="3257476"/>
            <a:ext cx="855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1,..,k,…</a:t>
            </a:r>
            <a:endParaRPr lang="en-US" dirty="0"/>
          </a:p>
        </p:txBody>
      </p:sp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819400"/>
            <a:ext cx="4166239" cy="65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052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you need to know</a:t>
            </a:r>
          </a:p>
        </p:txBody>
      </p:sp>
      <p:sp>
        <p:nvSpPr>
          <p:cNvPr id="1139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PAC bounds on true error in terms of empirical/training error and complexity of hypothesis space</a:t>
            </a:r>
            <a:endParaRPr lang="en-US" sz="2800" dirty="0"/>
          </a:p>
          <a:p>
            <a:r>
              <a:rPr lang="en-US" sz="2800" dirty="0" smtClean="0"/>
              <a:t>Complexity </a:t>
            </a:r>
            <a:r>
              <a:rPr lang="en-US" sz="2800" dirty="0"/>
              <a:t>of the classifier depends on number of points that can be classified exactly</a:t>
            </a:r>
          </a:p>
          <a:p>
            <a:pPr lvl="1"/>
            <a:r>
              <a:rPr lang="en-US" dirty="0"/>
              <a:t>Finite case – N</a:t>
            </a:r>
            <a:r>
              <a:rPr lang="en-US" dirty="0" smtClean="0"/>
              <a:t>umber of hypothesis</a:t>
            </a:r>
            <a:endParaRPr lang="en-US" dirty="0"/>
          </a:p>
          <a:p>
            <a:pPr lvl="1"/>
            <a:r>
              <a:rPr lang="en-US" dirty="0"/>
              <a:t>Infinite case – VC dimension</a:t>
            </a:r>
          </a:p>
          <a:p>
            <a:r>
              <a:rPr lang="en-US" sz="2800" dirty="0"/>
              <a:t>Bias-Variance tradeoff in learning theory</a:t>
            </a:r>
          </a:p>
          <a:p>
            <a:r>
              <a:rPr lang="en-US" sz="2800" dirty="0" smtClean="0"/>
              <a:t>Empirical and Structural Risk Minimization</a:t>
            </a:r>
          </a:p>
          <a:p>
            <a:pPr lvl="1"/>
            <a:r>
              <a:rPr lang="en-US" sz="2400" dirty="0"/>
              <a:t>But often bounds too loose in </a:t>
            </a:r>
            <a:r>
              <a:rPr lang="en-US" sz="2400" dirty="0" smtClean="0"/>
              <a:t>practice</a:t>
            </a:r>
          </a:p>
          <a:p>
            <a:r>
              <a:rPr lang="en-US" sz="2800" dirty="0" smtClean="0"/>
              <a:t>Other bounds – Margin based, Mistake bounds, 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49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357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Learnability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Target concept class C – true function space</a:t>
            </a:r>
          </a:p>
          <a:p>
            <a:r>
              <a:rPr lang="en-US" sz="2800" dirty="0" smtClean="0"/>
              <a:t>Hypothesis class H – model space</a:t>
            </a:r>
          </a:p>
          <a:p>
            <a:endParaRPr lang="en-US" sz="800" dirty="0"/>
          </a:p>
          <a:p>
            <a:pPr marL="0" indent="0">
              <a:buNone/>
            </a:pPr>
            <a:r>
              <a:rPr lang="en-US" sz="2800" dirty="0" smtClean="0"/>
              <a:t>C is </a:t>
            </a:r>
            <a:r>
              <a:rPr lang="en-US" sz="2800" b="1" dirty="0" smtClean="0">
                <a:solidFill>
                  <a:srgbClr val="A80101"/>
                </a:solidFill>
                <a:latin typeface="Comic Sans MS"/>
                <a:cs typeface="Comic Sans MS"/>
              </a:rPr>
              <a:t>PAC Learnable</a:t>
            </a:r>
            <a:r>
              <a:rPr lang="en-US" sz="2800" dirty="0" smtClean="0"/>
              <a:t> by a learner using H if </a:t>
            </a:r>
          </a:p>
          <a:p>
            <a:pPr marL="228600" indent="0">
              <a:buNone/>
            </a:pPr>
            <a:r>
              <a:rPr lang="en-US" sz="2800" dirty="0" smtClean="0"/>
              <a:t>there exists a learning algorithm </a:t>
            </a:r>
            <a:r>
              <a:rPr lang="en-US" sz="2800" dirty="0" err="1" smtClean="0"/>
              <a:t>s.t.</a:t>
            </a:r>
            <a:r>
              <a:rPr lang="en-US" sz="2800" dirty="0" smtClean="0"/>
              <a:t> for all concepts in C, for all distributions over inputs, for all 0 &lt; </a:t>
            </a:r>
            <a:r>
              <a:rPr lang="en-US" sz="2800" dirty="0" smtClean="0">
                <a:latin typeface="Symbol" charset="2"/>
                <a:cs typeface="Symbol" charset="2"/>
              </a:rPr>
              <a:t>e</a:t>
            </a:r>
            <a:r>
              <a:rPr lang="en-US" sz="2800" dirty="0" smtClean="0"/>
              <a:t>, </a:t>
            </a:r>
            <a:r>
              <a:rPr lang="en-US" sz="2800" dirty="0" smtClean="0">
                <a:latin typeface="Symbol" charset="2"/>
                <a:cs typeface="Symbol" charset="2"/>
              </a:rPr>
              <a:t>d </a:t>
            </a:r>
            <a:r>
              <a:rPr lang="en-US" sz="2800" dirty="0" smtClean="0"/>
              <a:t>&lt; 1, </a:t>
            </a:r>
          </a:p>
          <a:p>
            <a:pPr marL="228600" indent="0">
              <a:buNone/>
            </a:pPr>
            <a:r>
              <a:rPr lang="en-US" sz="2800" dirty="0" smtClean="0"/>
              <a:t>with probability &gt; 1-</a:t>
            </a:r>
            <a:r>
              <a:rPr lang="en-US" sz="2800" dirty="0" smtClean="0">
                <a:latin typeface="Symbol" charset="2"/>
                <a:cs typeface="Symbol" charset="2"/>
              </a:rPr>
              <a:t>d</a:t>
            </a:r>
            <a:r>
              <a:rPr lang="en-US" sz="2800" dirty="0" smtClean="0"/>
              <a:t>, the algorithm outputs a hypothesis h </a:t>
            </a:r>
            <a:r>
              <a:rPr lang="en-US" sz="2800" dirty="0" smtClean="0">
                <a:sym typeface="Symbol" pitchFamily="-112" charset="2"/>
              </a:rPr>
              <a:t> </a:t>
            </a:r>
            <a:r>
              <a:rPr lang="en-US" sz="2800" dirty="0" smtClean="0"/>
              <a:t>H </a:t>
            </a:r>
            <a:r>
              <a:rPr lang="en-US" sz="2800" dirty="0" err="1" smtClean="0"/>
              <a:t>s.t.</a:t>
            </a:r>
            <a:r>
              <a:rPr lang="en-US" sz="2800" dirty="0" smtClean="0"/>
              <a:t> </a:t>
            </a:r>
          </a:p>
          <a:p>
            <a:pPr marL="228600" indent="0">
              <a:buNone/>
            </a:pPr>
            <a:r>
              <a:rPr lang="en-US" sz="2800" dirty="0" err="1" smtClean="0"/>
              <a:t>error</a:t>
            </a:r>
            <a:r>
              <a:rPr lang="en-US" sz="2800" baseline="-25000" dirty="0" err="1" smtClean="0"/>
              <a:t>true</a:t>
            </a:r>
            <a:r>
              <a:rPr lang="en-US" sz="2800" dirty="0" smtClean="0"/>
              <a:t>(h) ≤ </a:t>
            </a:r>
            <a:r>
              <a:rPr lang="en-US" sz="2800" dirty="0" smtClean="0">
                <a:latin typeface="Symbol" charset="2"/>
                <a:cs typeface="Symbol" charset="2"/>
              </a:rPr>
              <a:t>e</a:t>
            </a:r>
            <a:r>
              <a:rPr lang="en-US" sz="2800" dirty="0" smtClean="0"/>
              <a:t> </a:t>
            </a:r>
          </a:p>
          <a:p>
            <a:pPr marL="228600" indent="0">
              <a:buNone/>
            </a:pPr>
            <a:r>
              <a:rPr lang="en-US" sz="2800" dirty="0" smtClean="0"/>
              <a:t>in time that is polynomial in 1/</a:t>
            </a:r>
            <a:r>
              <a:rPr lang="en-US" sz="2800" dirty="0" smtClean="0">
                <a:latin typeface="Symbol" charset="2"/>
                <a:cs typeface="Symbol" charset="2"/>
              </a:rPr>
              <a:t>e</a:t>
            </a:r>
            <a:r>
              <a:rPr lang="en-US" sz="2800" dirty="0" smtClean="0"/>
              <a:t>, 1/</a:t>
            </a:r>
            <a:r>
              <a:rPr lang="en-US" sz="2800" dirty="0" smtClean="0">
                <a:latin typeface="Symbol" charset="2"/>
                <a:cs typeface="Symbol" charset="2"/>
              </a:rPr>
              <a:t>d</a:t>
            </a:r>
            <a:r>
              <a:rPr lang="en-US" sz="2800" dirty="0"/>
              <a:t> </a:t>
            </a:r>
            <a:r>
              <a:rPr lang="en-US" sz="2800" dirty="0" smtClean="0"/>
              <a:t>and n.</a:t>
            </a:r>
          </a:p>
          <a:p>
            <a:pPr marL="285750" indent="0">
              <a:buNone/>
            </a:pPr>
            <a:endParaRPr lang="en-US" sz="800" dirty="0"/>
          </a:p>
          <a:p>
            <a:pPr marL="28575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89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PAC (Probably Approximately Correct) bound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Theorem [Haussler’88]</a:t>
            </a:r>
            <a:r>
              <a:rPr lang="en-US" sz="2800" dirty="0" smtClean="0"/>
              <a:t>: </a:t>
            </a:r>
            <a:r>
              <a:rPr lang="en-US" sz="2800" dirty="0"/>
              <a:t>Hypothesis space </a:t>
            </a:r>
            <a:r>
              <a:rPr lang="en-US" sz="2800" i="1" dirty="0"/>
              <a:t>H</a:t>
            </a:r>
            <a:r>
              <a:rPr lang="en-US" sz="2800" dirty="0"/>
              <a:t> finite, dataset </a:t>
            </a:r>
            <a:r>
              <a:rPr lang="en-US" sz="2800" i="1" dirty="0"/>
              <a:t>D</a:t>
            </a:r>
            <a:r>
              <a:rPr lang="en-US" sz="2800" dirty="0"/>
              <a:t> with </a:t>
            </a:r>
            <a:r>
              <a:rPr lang="en-US" sz="2800" i="1" dirty="0"/>
              <a:t>m</a:t>
            </a:r>
            <a:r>
              <a:rPr lang="en-US" sz="2800" dirty="0"/>
              <a:t> </a:t>
            </a:r>
            <a:r>
              <a:rPr lang="en-US" sz="2800" dirty="0" err="1"/>
              <a:t>i.i.d</a:t>
            </a:r>
            <a:r>
              <a:rPr lang="en-US" sz="2800" dirty="0"/>
              <a:t>. samples, 0 &lt; </a:t>
            </a:r>
            <a:r>
              <a:rPr lang="en-US" sz="2800" dirty="0">
                <a:latin typeface="Symbol" pitchFamily="-112" charset="2"/>
                <a:sym typeface="Symbol" pitchFamily="-112" charset="2"/>
              </a:rPr>
              <a:t></a:t>
            </a:r>
            <a:r>
              <a:rPr lang="en-US" sz="2800" dirty="0"/>
              <a:t> &lt; 1 : for any learned hypothesis </a:t>
            </a:r>
            <a:r>
              <a:rPr lang="en-US" sz="2800" i="1" dirty="0"/>
              <a:t>h</a:t>
            </a:r>
            <a:r>
              <a:rPr lang="en-US" sz="2800" dirty="0"/>
              <a:t> that is consistent on the training data</a:t>
            </a:r>
            <a:r>
              <a:rPr lang="en-US" sz="2800" dirty="0" smtClean="0"/>
              <a:t>:</a:t>
            </a:r>
          </a:p>
          <a:p>
            <a:endParaRPr lang="en-US" sz="2800" dirty="0"/>
          </a:p>
          <a:p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Equivalently, with probability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3733800"/>
            <a:ext cx="5486400" cy="417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 flipH="1">
            <a:off x="4191000" y="4129230"/>
            <a:ext cx="292608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3733800"/>
            <a:ext cx="660400" cy="393700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2500329" y="4695862"/>
            <a:ext cx="4157134" cy="1066800"/>
            <a:chOff x="2667000" y="5107130"/>
            <a:chExt cx="4648200" cy="1179370"/>
          </a:xfrm>
        </p:grpSpPr>
        <p:pic>
          <p:nvPicPr>
            <p:cNvPr id="18" name="Picture 17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7400" y="5107130"/>
              <a:ext cx="1447800" cy="393700"/>
            </a:xfrm>
            <a:prstGeom prst="rect">
              <a:avLst/>
            </a:prstGeom>
          </p:spPr>
        </p:pic>
        <p:pic>
          <p:nvPicPr>
            <p:cNvPr id="19" name="Picture 18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4" cstate="print"/>
            <a:srcRect l="8694" t="-2722" r="39215" b="-6123"/>
            <a:stretch/>
          </p:blipFill>
          <p:spPr bwMode="auto">
            <a:xfrm>
              <a:off x="2667000" y="5778500"/>
              <a:ext cx="3196167" cy="5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19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0462" y="5867400"/>
              <a:ext cx="279400" cy="35560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152400" y="6019800"/>
            <a:ext cx="8915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Important: PAC bound holds for all </a:t>
            </a:r>
            <a:r>
              <a:rPr lang="en-US" sz="2400" b="1" i="1" dirty="0" smtClean="0">
                <a:solidFill>
                  <a:srgbClr val="FF0000"/>
                </a:solidFill>
              </a:rPr>
              <a:t>h, </a:t>
            </a:r>
            <a:r>
              <a:rPr lang="en-US" sz="2400" b="1" dirty="0" smtClean="0">
                <a:solidFill>
                  <a:srgbClr val="FF0000"/>
                </a:solidFill>
              </a:rPr>
              <a:t>but doesn’t guarantee that algorithm finds best </a:t>
            </a:r>
            <a:r>
              <a:rPr lang="en-US" sz="2400" b="1" i="1" dirty="0" smtClean="0">
                <a:solidFill>
                  <a:srgbClr val="FF0000"/>
                </a:solidFill>
              </a:rPr>
              <a:t>h</a:t>
            </a:r>
            <a:r>
              <a:rPr lang="en-US" sz="2400" b="1" dirty="0" smtClean="0">
                <a:solidFill>
                  <a:srgbClr val="FF0000"/>
                </a:solidFill>
              </a:rPr>
              <a:t>!!!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266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PAC bound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Given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dirty="0" smtClean="0"/>
              <a:t> and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, yields sample complexity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#training data, 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Given m and </a:t>
            </a:r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, yields </a:t>
            </a:r>
            <a:r>
              <a:rPr lang="en-US" dirty="0" smtClean="0"/>
              <a:t>error bound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	        error,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652731"/>
            <a:ext cx="3029639" cy="9144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911" y="5097736"/>
            <a:ext cx="2810889" cy="907795"/>
          </a:xfrm>
          <a:prstGeom prst="rect">
            <a:avLst/>
          </a:prstGeom>
        </p:spPr>
      </p:pic>
      <p:pic>
        <p:nvPicPr>
          <p:cNvPr id="7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5" cstate="print"/>
          <a:srcRect l="72954" t="-10684"/>
          <a:stretch/>
        </p:blipFill>
        <p:spPr bwMode="auto">
          <a:xfrm>
            <a:off x="6390166" y="1219200"/>
            <a:ext cx="1483834" cy="4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200" y="1263790"/>
            <a:ext cx="6604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691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Haussler’</a:t>
            </a:r>
            <a:r>
              <a:rPr lang="en-US" dirty="0"/>
              <a:t>s</a:t>
            </a:r>
            <a:r>
              <a:rPr lang="en-US" dirty="0" smtClean="0"/>
              <a:t> bound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Consistent classifier</a:t>
            </a:r>
          </a:p>
          <a:p>
            <a:endParaRPr lang="en-US" dirty="0"/>
          </a:p>
          <a:p>
            <a:pPr marL="0" lvl="1" indent="0">
              <a:buNone/>
            </a:pPr>
            <a:r>
              <a:rPr lang="en-US" dirty="0" smtClean="0"/>
              <a:t>	h such that zero </a:t>
            </a:r>
            <a:r>
              <a:rPr lang="en-US" dirty="0"/>
              <a:t>error in training, </a:t>
            </a:r>
            <a:r>
              <a:rPr lang="en-US" dirty="0" err="1"/>
              <a:t>error</a:t>
            </a:r>
            <a:r>
              <a:rPr lang="en-US" baseline="-25000" dirty="0" err="1"/>
              <a:t>train</a:t>
            </a:r>
            <a:r>
              <a:rPr lang="en-US" dirty="0"/>
              <a:t>(</a:t>
            </a:r>
            <a:r>
              <a:rPr lang="en-US" i="1" dirty="0"/>
              <a:t>h</a:t>
            </a:r>
            <a:r>
              <a:rPr lang="en-US" dirty="0"/>
              <a:t>) = </a:t>
            </a:r>
            <a:r>
              <a:rPr lang="en-US" dirty="0" smtClean="0"/>
              <a:t>0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Dependence on size </a:t>
            </a:r>
            <a:r>
              <a:rPr lang="en-US" dirty="0"/>
              <a:t>of hypothesis </a:t>
            </a:r>
            <a:r>
              <a:rPr lang="en-US" dirty="0" smtClean="0"/>
              <a:t>space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800" dirty="0" smtClean="0"/>
              <a:t>what if |H| too big or H is continuous (e.g. linear 	classifiers)?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495800"/>
            <a:ext cx="3029639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16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\ln |H| + \ln \frac{1}{\delta}}{2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25"/>
  <p:tag name="PICTUREFILESIZE" val="2564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\left(\mbox{error}_{true}(h) - \mbox{error}_{train}(h) &gt; \epsilon\right) \leq |H|e^{-2m\epsilon^2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57"/>
  <p:tag name="PICTUREFILESIZE" val="2104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m \geq {\frac{1}{2\epsilon^2} &#10;\left( \ln |H| + \ln \frac{1}{\delta}\right)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3"/>
  <p:tag name="PICTUREFILESIZE" val="1173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\left(\mbox{error}_{true}(h) - \mbox{error}_{train}(h) &gt; \epsilon\right) \leq |H|e^{-2m\epsilon^2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57"/>
  <p:tag name="PICTUREFILESIZE" val="2104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m \geq {\frac{1}{2\epsilon^2} &#10;\left( \ln |H| + \ln \frac{1}{\delta}\right)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3"/>
  <p:tag name="PICTUREFILESIZE" val="1173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m \geq {\frac{\ln 2}{2\epsilon^2} &#10;\left( (2^k -1)(1+\log_2 n) + 1 + \ln \frac{1}{\delta}\right)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13"/>
  <p:tag name="PICTUREFILESIZE" val="2219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m \geq {\frac{\ln 2}{2\epsilon^2} &#10;\left( (2^k -1)(1+\log_2 n) + 1 + \ln \frac{1}{\delta}\right)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13"/>
  <p:tag name="PICTUREFILESIZE" val="2219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m \geq {\frac{\ln 2}{2\epsilon^2} &#10;\left( (2^k -1)(1+\log_2 n) + 1 + \ln \frac{1}{\delta}\right)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13"/>
  <p:tag name="PICTUREFILESIZE" val="2219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m \geq {\frac{1}{2\epsilon^2} &#10;\left( \ln |H| + \ln \frac{1}{\delta}\right)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3"/>
  <p:tag name="PICTUREFILESIZE" val="1173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m \geq {\frac{1}{2\epsilon^2} &#10;\left( \ln |H| + \ln \frac{1}{\delta}\right)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3"/>
  <p:tag name="PICTUREFILESIZE" val="1173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mbox{error}_{true}(h)&gt;\epsilon) \leq |H| e^{-m\epsilon}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289"/>
  <p:tag name="PICTUREFILESIZE" val="1434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\ln |H| + \ln \frac{1}{\delta}}{2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25"/>
  <p:tag name="PICTUREFILESIZE" val="256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(k-1)\ln n + (2k-1)\ln (k+1) + \ln \frac{1}{\delta}}{2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673"/>
  <p:tag name="PICTUREFILESIZE" val="3643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m \geq {\frac{1}{2\epsilon^2} &#10;\left( \ln |H| + \ln \frac{1}{\delta}\right)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3"/>
  <p:tag name="PICTUREFILESIZE" val="1173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\left(\mbox{error}_{true}(h) - \mbox{error}_{train}(h) &gt; \epsilon\right) \leq |H|e^{-2m\epsilon^2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57"/>
  <p:tag name="PICTUREFILESIZE" val="2104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m \geq {\frac{1}{2\epsilon^2} &#10;\left( \ln |H| + \ln \frac{1}{\delta}\right)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3"/>
  <p:tag name="PICTUREFILESIZE" val="1173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\ln |H| + \ln \frac{1}{\delta}}{2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25"/>
  <p:tag name="PICTUREFILESIZE" val="256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 \ln |H| + \ln \frac{1}{\delta}}{2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25"/>
  <p:tag name="PICTUREFILESIZE" val="2564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VC(H)\left( \ln \frac{2m}{VC(H)} +1 \right) + \ln \frac{4}{\delta}}{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583"/>
  <p:tag name="PICTUREFILESIZE" val="3699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VC(H)\left( \ln \frac{2m}{VC(H)} +1 \right) + \ln \frac{4}{\delta}}{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583"/>
  <p:tag name="PICTUREFILESIZE" val="3699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VC(H)\left( \ln \frac{2m}{VC(H)} +1 \right) + \ln \frac{4}{\delta}}{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583"/>
  <p:tag name="PICTUREFILESIZE" val="3699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mbox{error}_{true}(h)&gt;\epsilon) \leq |H| e^{-m\epsilon}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289"/>
  <p:tag name="PICTUREFILESIZE" val="1434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VC(H)\left( \ln \frac{2m}{VC(H)} +1 \right) + \ln \frac{4}{\delta}}{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583"/>
  <p:tag name="PICTUREFILESIZE" val="3699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\ln |H| + \ln \frac{1}{\delta}}{2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25"/>
  <p:tag name="PICTUREFILESIZE" val="2564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VC(H)\left( \ln \frac{2m}{VC(H)} +1 \right) + \ln \frac{4}{\delta}}{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583"/>
  <p:tag name="PICTUREFILESIZE" val="3699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 \ln |H| + \ln \frac{1}{\delta}}{2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25"/>
  <p:tag name="PICTUREFILESIZE" val="2564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\ln |H| + \ln \frac{1}{\delta}}{2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25"/>
  <p:tag name="PICTUREFILESIZE" val="2564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VC(H)\left( \ln \frac{2m}{VC(H)} +1 \right) + \ln \frac{4}{\delta}}{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583"/>
  <p:tag name="PICTUREFILESIZE" val="3699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mbox{error}_{true}(h)&gt;\epsilon) \leq |H| e^{-m\epsilon}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289"/>
  <p:tag name="PICTUREFILESIZE" val="1434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\left(\theta - \frac{1}{m}\sum_i x_i &gt; \epsilon\right) \leq e^{-2m\epsilon^2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87"/>
  <p:tag name="PICTUREFILESIZE" val="1917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\left(\mbox{error}_{true}(h_i) - \mbox{error}_{train}(h_i) &gt; \epsilon\right) \leq e^{-2m\epsilon^2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39"/>
  <p:tag name="PICTUREFILESIZE" val="2383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\left(\mbox{error}_{true}(h) - \mbox{error}_{train}(h) &gt; \epsilon\right) \leq |H|e^{-2m\epsilon^2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57"/>
  <p:tag name="PICTUREFILESIZE" val="2104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\left(\mbox{error}_{true}(h_i) - \mbox{error}_{train}(h_i) &gt; \epsilon\right) \leq e^{-2m\epsilon^2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39"/>
  <p:tag name="PICTUREFILESIZE" val="2383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error}_{true}(h) \leq \mbox{error}_{train}(h) + \sqrt{\frac{ &#10;\ln |H| + \ln \frac{1}{\delta}}{2m}}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25"/>
  <p:tag name="PICTUREFILESIZE" val="2564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20546</TotalTime>
  <Words>2602</Words>
  <Application>Microsoft Macintosh PowerPoint</Application>
  <PresentationFormat>On-screen Show (4:3)</PresentationFormat>
  <Paragraphs>686</Paragraphs>
  <Slides>64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Office Theme</vt:lpstr>
      <vt:lpstr>Learning Theory</vt:lpstr>
      <vt:lpstr>Learning Theory</vt:lpstr>
      <vt:lpstr>A simple setting</vt:lpstr>
      <vt:lpstr>How likely is a bad hypothesis to get m data points right?</vt:lpstr>
      <vt:lpstr>How likely is a learner to pick a bad hypothesis?</vt:lpstr>
      <vt:lpstr>How likely is a learner to pick a bad hypothesis?</vt:lpstr>
      <vt:lpstr>PAC (Probably Approximately Correct) bound</vt:lpstr>
      <vt:lpstr>Using a PAC bound</vt:lpstr>
      <vt:lpstr>Limitations of Haussler’s bound</vt:lpstr>
      <vt:lpstr>PAC bounds for finite hypothesis spaces</vt:lpstr>
      <vt:lpstr>What if our classifier does not have zero error on the training data?</vt:lpstr>
      <vt:lpstr>Hoeffding’s bound for a single hypothesis</vt:lpstr>
      <vt:lpstr>Hoeffding’s bound for |H| hypotheses</vt:lpstr>
      <vt:lpstr>Summary of PAC bounds for finite hypothesis spaces</vt:lpstr>
      <vt:lpstr>PAC bound and Bias-Variance tradeoff</vt:lpstr>
      <vt:lpstr>What about the size of the hypothesis space?</vt:lpstr>
      <vt:lpstr>Number of decision trees of depth k</vt:lpstr>
      <vt:lpstr>PAC bound for decision trees of depth k</vt:lpstr>
      <vt:lpstr>Number of decision trees with k leaves</vt:lpstr>
      <vt:lpstr>Number of decision trees</vt:lpstr>
      <vt:lpstr>PAC bound for decision trees with k leaves – Bias-Variance revisited</vt:lpstr>
      <vt:lpstr>What about the size of the hypothesis space?</vt:lpstr>
      <vt:lpstr>Number of decision trees</vt:lpstr>
      <vt:lpstr>What did we learn from decision trees?</vt:lpstr>
      <vt:lpstr>Summary of PAC bounds for finite hypothesis spaces</vt:lpstr>
      <vt:lpstr>What about continuous hypothesis spaces?</vt:lpstr>
      <vt:lpstr>How many points can a linear boundary classify exactly? (1-D)</vt:lpstr>
      <vt:lpstr>How many points can a linear boundary classify exactly? (2-D)</vt:lpstr>
      <vt:lpstr>How many points can a linear boundary classify exactly? (d-D)</vt:lpstr>
      <vt:lpstr>PAC bound using VC dimension</vt:lpstr>
      <vt:lpstr>VC dimension</vt:lpstr>
      <vt:lpstr>PAC bound using VC dimension</vt:lpstr>
      <vt:lpstr>Examples of VC dimension</vt:lpstr>
      <vt:lpstr>Another VC dim. example - What can we shatter?</vt:lpstr>
      <vt:lpstr>Another VC dim. example - What can’t we shatter?</vt:lpstr>
      <vt:lpstr>Examples of VC dimension</vt:lpstr>
      <vt:lpstr>Another VC dim. example - What can we shatter?</vt:lpstr>
      <vt:lpstr>Another VC dim. example - What can’t we shatter?</vt:lpstr>
      <vt:lpstr>Another VC dim. example - What can’t we shatter?</vt:lpstr>
      <vt:lpstr>Examples of VC dimension</vt:lpstr>
      <vt:lpstr>VC dimension and size of hypothesis space</vt:lpstr>
      <vt:lpstr>Summary of PAC bounds</vt:lpstr>
      <vt:lpstr>Limitation of VC dimension</vt:lpstr>
      <vt:lpstr>Rademacher Complexity</vt:lpstr>
      <vt:lpstr>Rademacher Bounds</vt:lpstr>
      <vt:lpstr>Summary of PAC bounds</vt:lpstr>
      <vt:lpstr>Relation to size and VC dimension</vt:lpstr>
      <vt:lpstr>Tighter bounds for Kernel SVMs</vt:lpstr>
      <vt:lpstr>PAC Bounds</vt:lpstr>
      <vt:lpstr>Using PAC Bounds to pick a hypothesis and model selection</vt:lpstr>
      <vt:lpstr>What you need to know</vt:lpstr>
      <vt:lpstr>Margin bounds for Kernel SVMs</vt:lpstr>
      <vt:lpstr>PowerPoint Presentation</vt:lpstr>
      <vt:lpstr>Shattering a set of points</vt:lpstr>
      <vt:lpstr>VC dimension</vt:lpstr>
      <vt:lpstr>Using PAC bound to pick a hypothesis</vt:lpstr>
      <vt:lpstr>Using PAC bound for model selection</vt:lpstr>
      <vt:lpstr>Using PAC bound for model selection</vt:lpstr>
      <vt:lpstr>Using PAC bound for model selection</vt:lpstr>
      <vt:lpstr>Using PAC bound for model selection</vt:lpstr>
      <vt:lpstr>Using PAC bound for model selection</vt:lpstr>
      <vt:lpstr>What you need to know</vt:lpstr>
      <vt:lpstr>PowerPoint Presentation</vt:lpstr>
      <vt:lpstr>PAC Learnability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1519</cp:revision>
  <cp:lastPrinted>2014-11-12T17:36:18Z</cp:lastPrinted>
  <dcterms:created xsi:type="dcterms:W3CDTF">2009-10-22T01:36:55Z</dcterms:created>
  <dcterms:modified xsi:type="dcterms:W3CDTF">2014-11-26T20:08:29Z</dcterms:modified>
</cp:coreProperties>
</file>