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86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E8A6B-FD79-446A-96DC-B5F6B33A1450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F5292-3575-4D51-A24A-2E1828D7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A8A06-96F2-45B7-A389-7D4F0FC1D71F}" type="slidenum">
              <a:rPr lang="en-US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16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20.png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image" Target="../media/image19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image" Target="../media/image18.png"/><Relationship Id="rId5" Type="http://schemas.openxmlformats.org/officeDocument/2006/relationships/tags" Target="../tags/tag33.xml"/><Relationship Id="rId10" Type="http://schemas.openxmlformats.org/officeDocument/2006/relationships/image" Target="../media/image16.png"/><Relationship Id="rId4" Type="http://schemas.openxmlformats.org/officeDocument/2006/relationships/tags" Target="../tags/tag32.xml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39.xml"/><Relationship Id="rId7" Type="http://schemas.openxmlformats.org/officeDocument/2006/relationships/image" Target="../media/image24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0.xml"/><Relationship Id="rId9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29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2.png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1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image" Target="../media/image26.png"/><Relationship Id="rId5" Type="http://schemas.openxmlformats.org/officeDocument/2006/relationships/tags" Target="../tags/tag48.xml"/><Relationship Id="rId10" Type="http://schemas.openxmlformats.org/officeDocument/2006/relationships/image" Target="../media/image25.png"/><Relationship Id="rId4" Type="http://schemas.openxmlformats.org/officeDocument/2006/relationships/tags" Target="../tags/tag47.xml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5" Type="http://schemas.openxmlformats.org/officeDocument/2006/relationships/image" Target="../media/image35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tags" Target="../tags/tag5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0.pn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image" Target="../media/image39.png"/><Relationship Id="rId5" Type="http://schemas.openxmlformats.org/officeDocument/2006/relationships/tags" Target="../tags/tag57.xml"/><Relationship Id="rId10" Type="http://schemas.openxmlformats.org/officeDocument/2006/relationships/image" Target="../media/image38.png"/><Relationship Id="rId4" Type="http://schemas.openxmlformats.org/officeDocument/2006/relationships/tags" Target="../tags/tag56.xml"/><Relationship Id="rId9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31.png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12" Type="http://schemas.openxmlformats.org/officeDocument/2006/relationships/image" Target="../media/image26.pn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11" Type="http://schemas.openxmlformats.org/officeDocument/2006/relationships/image" Target="../media/image25.png"/><Relationship Id="rId5" Type="http://schemas.openxmlformats.org/officeDocument/2006/relationships/tags" Target="../tags/tag63.xml"/><Relationship Id="rId15" Type="http://schemas.openxmlformats.org/officeDocument/2006/relationships/image" Target="../media/image43.png"/><Relationship Id="rId10" Type="http://schemas.openxmlformats.org/officeDocument/2006/relationships/image" Target="../media/image24.png"/><Relationship Id="rId4" Type="http://schemas.openxmlformats.org/officeDocument/2006/relationships/tags" Target="../tags/tag62.xml"/><Relationship Id="rId9" Type="http://schemas.openxmlformats.org/officeDocument/2006/relationships/image" Target="../media/image35.png"/><Relationship Id="rId1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tags" Target="../tags/tag68.xml"/><Relationship Id="rId7" Type="http://schemas.openxmlformats.org/officeDocument/2006/relationships/image" Target="../media/image45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4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9.xml"/><Relationship Id="rId9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42.png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image" Target="../media/image31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image" Target="../media/image26.png"/><Relationship Id="rId5" Type="http://schemas.openxmlformats.org/officeDocument/2006/relationships/tags" Target="../tags/tag74.xml"/><Relationship Id="rId15" Type="http://schemas.openxmlformats.org/officeDocument/2006/relationships/image" Target="../media/image48.png"/><Relationship Id="rId10" Type="http://schemas.openxmlformats.org/officeDocument/2006/relationships/image" Target="../media/image25.png"/><Relationship Id="rId4" Type="http://schemas.openxmlformats.org/officeDocument/2006/relationships/tags" Target="../tags/tag73.xml"/><Relationship Id="rId9" Type="http://schemas.openxmlformats.org/officeDocument/2006/relationships/image" Target="../media/image24.png"/><Relationship Id="rId1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tags" Target="../tags/tag79.xml"/><Relationship Id="rId7" Type="http://schemas.openxmlformats.org/officeDocument/2006/relationships/image" Target="../media/image50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image" Target="../media/image49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0.xml"/><Relationship Id="rId9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tags" Target="../tags/tag83.xml"/><Relationship Id="rId7" Type="http://schemas.openxmlformats.org/officeDocument/2006/relationships/image" Target="../media/image53.png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image" Target="../media/image5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57.png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3.png"/><Relationship Id="rId5" Type="http://schemas.openxmlformats.org/officeDocument/2006/relationships/tags" Target="../tags/tag6.xml"/><Relationship Id="rId10" Type="http://schemas.openxmlformats.org/officeDocument/2006/relationships/image" Target="../media/image2.png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4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3.png"/><Relationship Id="rId5" Type="http://schemas.openxmlformats.org/officeDocument/2006/relationships/tags" Target="../tags/tag14.xml"/><Relationship Id="rId10" Type="http://schemas.openxmlformats.org/officeDocument/2006/relationships/image" Target="../media/image2.png"/><Relationship Id="rId4" Type="http://schemas.openxmlformats.org/officeDocument/2006/relationships/tags" Target="../tags/tag13.xml"/><Relationship Id="rId9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0.xml"/><Relationship Id="rId7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.xml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4.xml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3.png"/><Relationship Id="rId5" Type="http://schemas.openxmlformats.org/officeDocument/2006/relationships/tags" Target="../tags/tag26.xml"/><Relationship Id="rId10" Type="http://schemas.openxmlformats.org/officeDocument/2006/relationships/image" Target="../media/image12.png"/><Relationship Id="rId4" Type="http://schemas.openxmlformats.org/officeDocument/2006/relationships/tags" Target="../tags/tag25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Vector Machines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</a:rPr>
              <a:t>Aarti Singh</a:t>
            </a:r>
          </a:p>
          <a:p>
            <a:pPr algn="ctr"/>
            <a:endParaRPr lang="en-US" sz="2400" dirty="0">
              <a:solidFill>
                <a:prstClr val="black"/>
              </a:solidFill>
            </a:endParaRPr>
          </a:p>
          <a:p>
            <a:pPr algn="ctr"/>
            <a:endParaRPr lang="en-US" sz="2400" dirty="0">
              <a:solidFill>
                <a:prstClr val="black"/>
              </a:solidFill>
            </a:endParaRPr>
          </a:p>
          <a:p>
            <a:pPr algn="ctr"/>
            <a:r>
              <a:rPr lang="en-US" sz="2400" dirty="0">
                <a:solidFill>
                  <a:prstClr val="black"/>
                </a:solidFill>
              </a:rPr>
              <a:t>Machine Learning 10-701/15-781</a:t>
            </a:r>
          </a:p>
          <a:p>
            <a:pPr algn="ctr"/>
            <a:r>
              <a:rPr lang="en-US" sz="2400" dirty="0">
                <a:solidFill>
                  <a:prstClr val="black"/>
                </a:solidFill>
              </a:rPr>
              <a:t>Oct 18, 2010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TexPoint fonts used in EMF. </a:t>
            </a:r>
          </a:p>
          <a:p>
            <a:r>
              <a:rPr lang="en-US">
                <a:solidFill>
                  <a:prstClr val="black"/>
                </a:solidFill>
              </a:rPr>
              <a:t>Read the TexPoint manual before you delete this box.: </a:t>
            </a:r>
            <a:r>
              <a:rPr lang="en-US">
                <a:solidFill>
                  <a:prstClr val="black"/>
                </a:solidFill>
                <a:latin typeface="CMMI10"/>
              </a:rPr>
              <a:t>A</a:t>
            </a:r>
            <a:r>
              <a:rPr lang="en-US">
                <a:solidFill>
                  <a:prstClr val="black"/>
                </a:solidFill>
                <a:latin typeface="CMR10"/>
              </a:rPr>
              <a:t>A</a:t>
            </a:r>
            <a:r>
              <a:rPr lang="en-US">
                <a:solidFill>
                  <a:prstClr val="black"/>
                </a:solidFill>
                <a:latin typeface="CMMI7"/>
              </a:rPr>
              <a:t>A</a:t>
            </a:r>
            <a:r>
              <a:rPr lang="en-US">
                <a:solidFill>
                  <a:prstClr val="black"/>
                </a:solidFill>
                <a:latin typeface="CMSY7"/>
              </a:rPr>
              <a:t>A</a:t>
            </a:r>
            <a:r>
              <a:rPr lang="en-US">
                <a:solidFill>
                  <a:prstClr val="black"/>
                </a:solidFill>
                <a:latin typeface="CMSY10ORIG"/>
              </a:rPr>
              <a:t>A</a:t>
            </a:r>
            <a:r>
              <a:rPr lang="en-US">
                <a:solidFill>
                  <a:prstClr val="black"/>
                </a:solidFill>
                <a:latin typeface="CMR7"/>
              </a:rPr>
              <a:t>A</a:t>
            </a:r>
            <a:r>
              <a:rPr lang="en-US">
                <a:solidFill>
                  <a:prstClr val="black"/>
                </a:solidFill>
                <a:latin typeface="CMEX10"/>
              </a:rPr>
              <a:t>A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Dual SVM – linearly separable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Primal problem: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Dual problem: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679120"/>
            <a:ext cx="3719513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873781" y="4648200"/>
            <a:ext cx="7979049" cy="1031516"/>
          </a:xfrm>
          <a:prstGeom prst="rect">
            <a:avLst/>
          </a:prstGeom>
          <a:noFill/>
          <a:ln/>
          <a:effectLst/>
        </p:spPr>
      </p:pic>
      <p:sp>
        <p:nvSpPr>
          <p:cNvPr id="8" name="TextBox 7"/>
          <p:cNvSpPr txBox="1"/>
          <p:nvPr/>
        </p:nvSpPr>
        <p:spPr>
          <a:xfrm>
            <a:off x="2953117" y="3124200"/>
            <a:ext cx="3762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itchFamily="66" charset="0"/>
              </a:rPr>
              <a:t>w – weights on features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71800" y="5715000"/>
            <a:ext cx="4204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dirty="0">
                <a:solidFill>
                  <a:srgbClr val="C00000"/>
                </a:solidFill>
                <a:latin typeface="Comic Sans MS" pitchFamily="66" charset="0"/>
              </a:rPr>
              <a:t> – weights on training 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Dual SVM – linearly separable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Dual problem: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914400" y="3886200"/>
            <a:ext cx="1098238" cy="71085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rcRect b="42220"/>
          <a:stretch>
            <a:fillRect/>
          </a:stretch>
        </p:blipFill>
        <p:spPr bwMode="auto">
          <a:xfrm>
            <a:off x="2307951" y="2325842"/>
            <a:ext cx="6607449" cy="493557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023223" y="5130453"/>
            <a:ext cx="1032992" cy="711273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2852056" y="4041881"/>
            <a:ext cx="3001641" cy="809791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775856" y="5267617"/>
            <a:ext cx="2541272" cy="809892"/>
          </a:xfrm>
          <a:prstGeom prst="rect">
            <a:avLst/>
          </a:prstGeom>
          <a:noFill/>
          <a:ln/>
          <a:effectLst/>
        </p:spPr>
      </p:pic>
      <p:sp>
        <p:nvSpPr>
          <p:cNvPr id="18" name="TextBox 17"/>
          <p:cNvSpPr txBox="1"/>
          <p:nvPr/>
        </p:nvSpPr>
        <p:spPr>
          <a:xfrm>
            <a:off x="6324600" y="4029661"/>
            <a:ext cx="259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If we can solve for </a:t>
            </a:r>
            <a:r>
              <a:rPr lang="en-US" sz="2400" dirty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srgbClr val="0000FF"/>
                </a:solidFill>
              </a:rPr>
              <a:t>s (dual problem), then we have a solution for </a:t>
            </a:r>
            <a:r>
              <a:rPr lang="en-US" sz="2400" b="1" dirty="0" err="1">
                <a:solidFill>
                  <a:srgbClr val="0000FF"/>
                </a:solidFill>
              </a:rPr>
              <a:t>w</a:t>
            </a:r>
            <a:r>
              <a:rPr lang="en-US" sz="2400" dirty="0" err="1">
                <a:solidFill>
                  <a:srgbClr val="0000FF"/>
                </a:solidFill>
              </a:rPr>
              <a:t>,b</a:t>
            </a:r>
            <a:r>
              <a:rPr lang="en-US" sz="2400" dirty="0">
                <a:solidFill>
                  <a:srgbClr val="0000FF"/>
                </a:solidFill>
              </a:rPr>
              <a:t> (primal problem) </a:t>
            </a: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412952" y="2413478"/>
            <a:ext cx="1796848" cy="329722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print"/>
          <a:srcRect t="49526" r="75764"/>
          <a:stretch>
            <a:fillRect/>
          </a:stretch>
        </p:blipFill>
        <p:spPr bwMode="auto">
          <a:xfrm>
            <a:off x="457200" y="2880901"/>
            <a:ext cx="1219200" cy="32825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SVM Interpretation: </a:t>
            </a:r>
            <a:r>
              <a:rPr lang="en-US" dirty="0" err="1" smtClean="0"/>
              <a:t>Sparsity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7" name="Picture 2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752600"/>
            <a:ext cx="2522538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40"/>
          <p:cNvGrpSpPr/>
          <p:nvPr/>
        </p:nvGrpSpPr>
        <p:grpSpPr>
          <a:xfrm>
            <a:off x="76200" y="1752600"/>
            <a:ext cx="5172176" cy="4552348"/>
            <a:chOff x="320675" y="1752600"/>
            <a:chExt cx="5394325" cy="4552348"/>
          </a:xfrm>
        </p:grpSpPr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320675" y="2362200"/>
              <a:ext cx="2422526" cy="3276600"/>
              <a:chOff x="586" y="1488"/>
              <a:chExt cx="1526" cy="2064"/>
            </a:xfrm>
          </p:grpSpPr>
          <p:sp>
            <p:nvSpPr>
              <p:cNvPr id="54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43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1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Text Box 24"/>
            <p:cNvSpPr txBox="1">
              <a:spLocks noChangeArrowheads="1"/>
            </p:cNvSpPr>
            <p:nvPr/>
          </p:nvSpPr>
          <p:spPr bwMode="auto">
            <a:xfrm rot="16884189">
              <a:off x="2019192" y="3318407"/>
              <a:ext cx="17629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800" b="1" dirty="0" err="1">
                  <a:solidFill>
                    <a:prstClr val="black"/>
                  </a:solidFill>
                </a:rPr>
                <a:t>w</a:t>
              </a:r>
              <a:r>
                <a:rPr lang="en-US" sz="2800" dirty="0" err="1">
                  <a:solidFill>
                    <a:prstClr val="black"/>
                  </a:solidFill>
                </a:rPr>
                <a:t>.</a:t>
              </a:r>
              <a:r>
                <a:rPr lang="en-US" sz="2800" b="1" dirty="0" err="1">
                  <a:solidFill>
                    <a:prstClr val="black"/>
                  </a:solidFill>
                </a:rPr>
                <a:t>x</a:t>
              </a:r>
              <a:r>
                <a:rPr lang="en-US" sz="2800" dirty="0">
                  <a:solidFill>
                    <a:prstClr val="black"/>
                  </a:solidFill>
                </a:rPr>
                <a:t> + b = 0</a:t>
              </a:r>
            </a:p>
          </p:txBody>
        </p:sp>
        <p:sp>
          <p:nvSpPr>
            <p:cNvPr id="35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943601" y="2971800"/>
            <a:ext cx="3048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Only few </a:t>
            </a:r>
            <a:r>
              <a:rPr lang="en-US" sz="2400" dirty="0" err="1">
                <a:solidFill>
                  <a:prstClr val="black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prstClr val="black"/>
                </a:solidFill>
              </a:rPr>
              <a:t>j</a:t>
            </a:r>
            <a:r>
              <a:rPr lang="en-US" sz="2400" dirty="0" err="1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 can be non-zero : where constraint is tight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prstClr val="black"/>
                </a:solidFill>
              </a:rPr>
              <a:t>    (</a:t>
            </a:r>
            <a:r>
              <a:rPr lang="en-US" sz="2800" b="1" dirty="0" err="1">
                <a:solidFill>
                  <a:prstClr val="black"/>
                </a:solidFill>
              </a:rPr>
              <a:t>w</a:t>
            </a:r>
            <a:r>
              <a:rPr lang="en-US" sz="2800" dirty="0" err="1">
                <a:solidFill>
                  <a:prstClr val="black"/>
                </a:solidFill>
              </a:rPr>
              <a:t>.</a:t>
            </a:r>
            <a:r>
              <a:rPr lang="en-US" sz="2800" b="1" dirty="0" err="1">
                <a:solidFill>
                  <a:prstClr val="black"/>
                </a:solidFill>
              </a:rPr>
              <a:t>x</a:t>
            </a:r>
            <a:r>
              <a:rPr lang="en-US" sz="2800" baseline="-25000" dirty="0" err="1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+ b)</a:t>
            </a:r>
            <a:r>
              <a:rPr lang="en-US" sz="2800" dirty="0" err="1">
                <a:solidFill>
                  <a:prstClr val="black"/>
                </a:solidFill>
              </a:rPr>
              <a:t>y</a:t>
            </a:r>
            <a:r>
              <a:rPr lang="en-US" sz="2800" baseline="-25000" dirty="0" err="1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= 1</a:t>
            </a:r>
          </a:p>
          <a:p>
            <a:endParaRPr lang="en-US" sz="2400" dirty="0">
              <a:solidFill>
                <a:prstClr val="black"/>
              </a:solidFill>
            </a:endParaRPr>
          </a:p>
          <a:p>
            <a:r>
              <a:rPr lang="en-US" sz="2400" b="1" dirty="0">
                <a:solidFill>
                  <a:srgbClr val="C00000"/>
                </a:solidFill>
              </a:rPr>
              <a:t>Support vectors</a:t>
            </a:r>
            <a:r>
              <a:rPr lang="en-US" sz="2400" dirty="0">
                <a:solidFill>
                  <a:prstClr val="black"/>
                </a:solidFill>
              </a:rPr>
              <a:t> – training points j whose </a:t>
            </a:r>
            <a:r>
              <a:rPr lang="en-US" sz="2400" dirty="0" err="1">
                <a:solidFill>
                  <a:prstClr val="black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prstClr val="black"/>
                </a:solidFill>
              </a:rPr>
              <a:t>j</a:t>
            </a:r>
            <a:r>
              <a:rPr lang="en-US" sz="2400" dirty="0" err="1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 are non-zero</a:t>
            </a:r>
          </a:p>
        </p:txBody>
      </p:sp>
      <p:sp>
        <p:nvSpPr>
          <p:cNvPr id="34" name="Oval 33"/>
          <p:cNvSpPr/>
          <p:nvPr/>
        </p:nvSpPr>
        <p:spPr>
          <a:xfrm>
            <a:off x="2100942" y="30480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1796144" y="48006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037114" y="39624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64433" y="2590800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>
                <a:solidFill>
                  <a:srgbClr val="C00000"/>
                </a:solidFill>
              </a:rPr>
              <a:t>j</a:t>
            </a:r>
            <a:r>
              <a:rPr lang="en-US" sz="2400" b="1" dirty="0">
                <a:solidFill>
                  <a:srgbClr val="C00000"/>
                </a:solidFill>
              </a:rPr>
              <a:t> &gt; 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48000" y="3500735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>
                <a:solidFill>
                  <a:srgbClr val="C00000"/>
                </a:solidFill>
              </a:rPr>
              <a:t>j</a:t>
            </a:r>
            <a:r>
              <a:rPr lang="en-US" sz="2400" b="1" dirty="0">
                <a:solidFill>
                  <a:srgbClr val="C00000"/>
                </a:solidFill>
              </a:rPr>
              <a:t> &gt; 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24000" y="4360707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>
                <a:solidFill>
                  <a:srgbClr val="C00000"/>
                </a:solidFill>
              </a:rPr>
              <a:t>j</a:t>
            </a:r>
            <a:r>
              <a:rPr lang="en-US" sz="2400" b="1" dirty="0">
                <a:solidFill>
                  <a:srgbClr val="C00000"/>
                </a:solidFill>
              </a:rPr>
              <a:t> &gt; 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379033" y="2667000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>
                <a:solidFill>
                  <a:srgbClr val="C00000"/>
                </a:solidFill>
              </a:rPr>
              <a:t>j</a:t>
            </a:r>
            <a:r>
              <a:rPr lang="en-US" sz="2400" b="1" dirty="0">
                <a:solidFill>
                  <a:srgbClr val="C00000"/>
                </a:solidFill>
              </a:rPr>
              <a:t> = 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312233" y="4796135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>
                <a:solidFill>
                  <a:srgbClr val="C00000"/>
                </a:solidFill>
              </a:rPr>
              <a:t>j</a:t>
            </a:r>
            <a:r>
              <a:rPr lang="en-US" sz="2400" b="1" dirty="0">
                <a:solidFill>
                  <a:srgbClr val="C00000"/>
                </a:solidFill>
              </a:rPr>
              <a:t> = 0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81000" y="2286000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>
                <a:solidFill>
                  <a:srgbClr val="C00000"/>
                </a:solidFill>
              </a:rPr>
              <a:t>j</a:t>
            </a:r>
            <a:r>
              <a:rPr lang="en-US" sz="2400" b="1" dirty="0">
                <a:solidFill>
                  <a:srgbClr val="C00000"/>
                </a:solidFill>
              </a:rPr>
              <a:t> = 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65" grpId="0"/>
      <p:bldP spid="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Dual SVM – linearly separable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Dual problem is also QP</a:t>
            </a:r>
          </a:p>
          <a:p>
            <a:pPr>
              <a:buNone/>
            </a:pPr>
            <a:r>
              <a:rPr lang="en-US" dirty="0" smtClean="0"/>
              <a:t>Solution gives </a:t>
            </a:r>
            <a:r>
              <a:rPr lang="en-US" dirty="0" err="1" smtClean="0">
                <a:latin typeface="Symbol" pitchFamily="18" charset="2"/>
              </a:rPr>
              <a:t>a</a:t>
            </a:r>
            <a:r>
              <a:rPr lang="en-US" baseline="-25000" dirty="0" err="1" smtClean="0"/>
              <a:t>j</a:t>
            </a:r>
            <a:r>
              <a:rPr lang="en-US" dirty="0" err="1" smtClean="0"/>
              <a:t>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402495" y="1600200"/>
            <a:ext cx="6884858" cy="1582865"/>
          </a:xfrm>
          <a:prstGeom prst="rect">
            <a:avLst/>
          </a:prstGeom>
          <a:noFill/>
          <a:ln/>
          <a:effectLst/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410200" y="3886200"/>
            <a:ext cx="2895600" cy="2133600"/>
            <a:chOff x="3888" y="1728"/>
            <a:chExt cx="1824" cy="1344"/>
          </a:xfrm>
        </p:grpSpPr>
        <p:pic>
          <p:nvPicPr>
            <p:cNvPr id="7" name="Picture 5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84" y="1824"/>
              <a:ext cx="152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6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84" y="2496"/>
              <a:ext cx="1509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888" y="1728"/>
              <a:ext cx="1824" cy="134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pic>
          <p:nvPicPr>
            <p:cNvPr id="10" name="Picture 8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84" y="2817"/>
              <a:ext cx="1664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12" name="Straight Arrow Connector 11"/>
          <p:cNvCxnSpPr/>
          <p:nvPr/>
        </p:nvCxnSpPr>
        <p:spPr>
          <a:xfrm>
            <a:off x="3733800" y="4876800"/>
            <a:ext cx="1371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50565" y="6107151"/>
            <a:ext cx="4417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Use support vectors to compute 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SVM – non-separable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2209800"/>
            <a:ext cx="47434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209610" y="4692465"/>
            <a:ext cx="4664857" cy="1327443"/>
          </a:xfrm>
          <a:prstGeom prst="rect">
            <a:avLst/>
          </a:prstGeom>
          <a:noFill/>
          <a:ln/>
          <a:effectLst/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Primal problem: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Dual problem:  </a:t>
            </a:r>
            <a:endParaRPr lang="en-US" dirty="0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 l="11435" t="36851" r="78763"/>
          <a:stretch>
            <a:fillRect/>
          </a:stretch>
        </p:blipFill>
        <p:spPr bwMode="auto">
          <a:xfrm>
            <a:off x="7772400" y="2743200"/>
            <a:ext cx="457200" cy="838200"/>
          </a:xfrm>
          <a:prstGeom prst="rect">
            <a:avLst/>
          </a:prstGeom>
          <a:noFill/>
          <a:ln/>
          <a:effectLst/>
        </p:spPr>
      </p:pic>
      <p:sp>
        <p:nvSpPr>
          <p:cNvPr id="15" name="TextBox 14"/>
          <p:cNvSpPr txBox="1"/>
          <p:nvPr/>
        </p:nvSpPr>
        <p:spPr>
          <a:xfrm>
            <a:off x="7414502" y="3733800"/>
            <a:ext cx="1577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Lagrange 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Multipliers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696200" y="2743200"/>
            <a:ext cx="533400" cy="914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SVM – non-separable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9" name="Picture 1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97805" y="1628775"/>
            <a:ext cx="6430614" cy="1478432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5410200" y="4877481"/>
            <a:ext cx="3352800" cy="1904320"/>
            <a:chOff x="3504" y="1924"/>
            <a:chExt cx="2208" cy="1244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3504" y="1924"/>
              <a:ext cx="2208" cy="1244"/>
              <a:chOff x="3504" y="1924"/>
              <a:chExt cx="2208" cy="1244"/>
            </a:xfrm>
          </p:grpSpPr>
          <p:pic>
            <p:nvPicPr>
              <p:cNvPr id="9" name="Picture 6" descr="txp_fig"/>
              <p:cNvPicPr>
                <a:picLocks noChangeAspect="1" noChangeArrowheads="1"/>
              </p:cNvPicPr>
              <p:nvPr>
                <p:custDataLst>
                  <p:tags r:id="rId4"/>
                </p:custDataLst>
              </p:nvPr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792" y="2045"/>
                <a:ext cx="1520" cy="4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" name="Picture 7" descr="txp_fig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92" y="2592"/>
                <a:ext cx="1509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3504" y="1924"/>
                <a:ext cx="2208" cy="124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pic>
            <p:nvPicPr>
              <p:cNvPr id="12" name="Picture 9" descr="txp_fig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792" y="2913"/>
                <a:ext cx="1664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8" name="Picture 10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629" y="2913"/>
              <a:ext cx="199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Dual problem is also QP</a:t>
            </a:r>
          </a:p>
          <a:p>
            <a:pPr>
              <a:buNone/>
            </a:pPr>
            <a:r>
              <a:rPr lang="en-US" sz="2800" dirty="0" smtClean="0"/>
              <a:t>Solution gives </a:t>
            </a:r>
            <a:r>
              <a:rPr lang="en-US" sz="2800" dirty="0" err="1" smtClean="0">
                <a:latin typeface="Symbol" pitchFamily="18" charset="2"/>
              </a:rPr>
              <a:t>a</a:t>
            </a:r>
            <a:r>
              <a:rPr lang="en-US" sz="2800" baseline="-25000" dirty="0" err="1" smtClean="0"/>
              <a:t>j</a:t>
            </a:r>
            <a:r>
              <a:rPr lang="en-US" sz="2800" dirty="0" err="1" smtClean="0"/>
              <a:t>s</a:t>
            </a:r>
            <a:endParaRPr lang="en-US" sz="2800" dirty="0" smtClean="0"/>
          </a:p>
          <a:p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81400" y="5867400"/>
            <a:ext cx="1371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129886" y="2732049"/>
            <a:ext cx="838200" cy="4572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7" name="Picture 1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129886" y="3417849"/>
            <a:ext cx="1032348" cy="774746"/>
          </a:xfrm>
          <a:prstGeom prst="rect">
            <a:avLst/>
          </a:prstGeom>
          <a:noFill/>
          <a:ln/>
          <a:effectLst/>
        </p:spPr>
      </p:pic>
      <p:sp>
        <p:nvSpPr>
          <p:cNvPr id="18" name="TextBox 17"/>
          <p:cNvSpPr txBox="1"/>
          <p:nvPr/>
        </p:nvSpPr>
        <p:spPr>
          <a:xfrm>
            <a:off x="311132" y="3511356"/>
            <a:ext cx="1666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comes from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10800000" flipV="1">
            <a:off x="1444086" y="3113049"/>
            <a:ext cx="685800" cy="4572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33800" y="3352800"/>
            <a:ext cx="47795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C00000"/>
                </a:solidFill>
                <a:latin typeface="Comic Sans MS" pitchFamily="66" charset="0"/>
              </a:rPr>
              <a:t>Intuition: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</a:p>
          <a:p>
            <a:r>
              <a:rPr lang="en-US" sz="2400" dirty="0">
                <a:solidFill>
                  <a:prstClr val="black"/>
                </a:solidFill>
              </a:rPr>
              <a:t>Earlier - If constraint violated, </a:t>
            </a:r>
            <a:r>
              <a:rPr lang="en-US" sz="2400" dirty="0" err="1">
                <a:solidFill>
                  <a:prstClr val="black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prstClr val="black"/>
                </a:solidFill>
              </a:rPr>
              <a:t>i</a:t>
            </a:r>
            <a:r>
              <a:rPr lang="en-US" sz="2400" dirty="0">
                <a:solidFill>
                  <a:prstClr val="black"/>
                </a:solidFill>
              </a:rPr>
              <a:t> →∞</a:t>
            </a:r>
          </a:p>
          <a:p>
            <a:r>
              <a:rPr lang="en-US" sz="2400" dirty="0">
                <a:solidFill>
                  <a:prstClr val="black"/>
                </a:solidFill>
              </a:rPr>
              <a:t>Now - If constraint violated, </a:t>
            </a:r>
            <a:r>
              <a:rPr lang="en-US" sz="2400" dirty="0" err="1">
                <a:solidFill>
                  <a:prstClr val="black"/>
                </a:solidFill>
                <a:latin typeface="Symbol" pitchFamily="18" charset="2"/>
              </a:rPr>
              <a:t>a</a:t>
            </a:r>
            <a:r>
              <a:rPr lang="en-US" sz="2400" baseline="-25000" dirty="0" err="1">
                <a:solidFill>
                  <a:prstClr val="black"/>
                </a:solidFill>
              </a:rPr>
              <a:t>i</a:t>
            </a:r>
            <a:r>
              <a:rPr lang="en-US" sz="2400" dirty="0">
                <a:solidFill>
                  <a:prstClr val="black"/>
                </a:solidFill>
              </a:rPr>
              <a:t> ≤ 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why solve the dual SVM?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some quadratic programming algorithms that can solve the dual faster than the primal, (specially in high dimensions m&gt;&gt;n)</a:t>
            </a:r>
          </a:p>
          <a:p>
            <a:endParaRPr lang="en-US" dirty="0" smtClean="0"/>
          </a:p>
          <a:p>
            <a:r>
              <a:rPr lang="en-US" dirty="0" smtClean="0"/>
              <a:t>But, more importantly, the “</a:t>
            </a:r>
            <a:r>
              <a:rPr lang="en-US" b="1" dirty="0" smtClean="0"/>
              <a:t>kernel trick</a:t>
            </a:r>
            <a:r>
              <a:rPr lang="en-US" dirty="0" smtClean="0"/>
              <a:t>”!!!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data is not linearly separable?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304800" y="2362200"/>
            <a:ext cx="1492250" cy="1981200"/>
            <a:chOff x="480" y="1488"/>
            <a:chExt cx="1632" cy="2064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523710" y="2729035"/>
            <a:ext cx="2078468" cy="1658815"/>
            <a:chOff x="1710" y="1776"/>
            <a:chExt cx="2274" cy="1728"/>
          </a:xfrm>
        </p:grpSpPr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710" y="2537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4114800" y="1600200"/>
            <a:ext cx="4972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</a:rPr>
              <a:t>Use features of features </a:t>
            </a:r>
          </a:p>
          <a:p>
            <a:r>
              <a:rPr lang="en-US" sz="3200" b="1" dirty="0">
                <a:solidFill>
                  <a:srgbClr val="009900"/>
                </a:solidFill>
              </a:rPr>
              <a:t>of features of features….</a:t>
            </a: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auto">
          <a:xfrm>
            <a:off x="2133600" y="3856835"/>
            <a:ext cx="131669" cy="13822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1381491" y="2318659"/>
            <a:ext cx="1002481" cy="2579914"/>
          </a:xfrm>
          <a:custGeom>
            <a:avLst/>
            <a:gdLst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435429 w 1077686"/>
              <a:gd name="connsiteY59" fmla="*/ 2209800 h 2659133"/>
              <a:gd name="connsiteX60" fmla="*/ 359229 w 1077686"/>
              <a:gd name="connsiteY60" fmla="*/ 2231571 h 2659133"/>
              <a:gd name="connsiteX61" fmla="*/ 315686 w 1077686"/>
              <a:gd name="connsiteY61" fmla="*/ 2253343 h 2659133"/>
              <a:gd name="connsiteX62" fmla="*/ 283029 w 1077686"/>
              <a:gd name="connsiteY62" fmla="*/ 2264228 h 2659133"/>
              <a:gd name="connsiteX63" fmla="*/ 261257 w 1077686"/>
              <a:gd name="connsiteY63" fmla="*/ 2286000 h 2659133"/>
              <a:gd name="connsiteX64" fmla="*/ 206829 w 1077686"/>
              <a:gd name="connsiteY64" fmla="*/ 2373086 h 2659133"/>
              <a:gd name="connsiteX65" fmla="*/ 195943 w 1077686"/>
              <a:gd name="connsiteY65" fmla="*/ 2405743 h 2659133"/>
              <a:gd name="connsiteX66" fmla="*/ 163286 w 1077686"/>
              <a:gd name="connsiteY66" fmla="*/ 2449286 h 2659133"/>
              <a:gd name="connsiteX67" fmla="*/ 141515 w 1077686"/>
              <a:gd name="connsiteY67" fmla="*/ 2492828 h 2659133"/>
              <a:gd name="connsiteX68" fmla="*/ 119743 w 1077686"/>
              <a:gd name="connsiteY68" fmla="*/ 2525486 h 2659133"/>
              <a:gd name="connsiteX69" fmla="*/ 87086 w 1077686"/>
              <a:gd name="connsiteY69" fmla="*/ 2579914 h 2659133"/>
              <a:gd name="connsiteX70" fmla="*/ 54429 w 1077686"/>
              <a:gd name="connsiteY70" fmla="*/ 2601686 h 2659133"/>
              <a:gd name="connsiteX71" fmla="*/ 32657 w 1077686"/>
              <a:gd name="connsiteY71" fmla="*/ 2623457 h 2659133"/>
              <a:gd name="connsiteX72" fmla="*/ 0 w 1077686"/>
              <a:gd name="connsiteY72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435429 w 1077686"/>
              <a:gd name="connsiteY59" fmla="*/ 2209800 h 2659133"/>
              <a:gd name="connsiteX60" fmla="*/ 359229 w 1077686"/>
              <a:gd name="connsiteY60" fmla="*/ 2231571 h 2659133"/>
              <a:gd name="connsiteX61" fmla="*/ 315686 w 1077686"/>
              <a:gd name="connsiteY61" fmla="*/ 2253343 h 2659133"/>
              <a:gd name="connsiteX62" fmla="*/ 283029 w 1077686"/>
              <a:gd name="connsiteY62" fmla="*/ 2264228 h 2659133"/>
              <a:gd name="connsiteX63" fmla="*/ 206829 w 1077686"/>
              <a:gd name="connsiteY63" fmla="*/ 2373086 h 2659133"/>
              <a:gd name="connsiteX64" fmla="*/ 195943 w 1077686"/>
              <a:gd name="connsiteY64" fmla="*/ 2405743 h 2659133"/>
              <a:gd name="connsiteX65" fmla="*/ 163286 w 1077686"/>
              <a:gd name="connsiteY65" fmla="*/ 2449286 h 2659133"/>
              <a:gd name="connsiteX66" fmla="*/ 141515 w 1077686"/>
              <a:gd name="connsiteY66" fmla="*/ 2492828 h 2659133"/>
              <a:gd name="connsiteX67" fmla="*/ 119743 w 1077686"/>
              <a:gd name="connsiteY67" fmla="*/ 2525486 h 2659133"/>
              <a:gd name="connsiteX68" fmla="*/ 87086 w 1077686"/>
              <a:gd name="connsiteY68" fmla="*/ 2579914 h 2659133"/>
              <a:gd name="connsiteX69" fmla="*/ 54429 w 1077686"/>
              <a:gd name="connsiteY69" fmla="*/ 2601686 h 2659133"/>
              <a:gd name="connsiteX70" fmla="*/ 32657 w 1077686"/>
              <a:gd name="connsiteY70" fmla="*/ 2623457 h 2659133"/>
              <a:gd name="connsiteX71" fmla="*/ 0 w 1077686"/>
              <a:gd name="connsiteY71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435429 w 1077686"/>
              <a:gd name="connsiteY59" fmla="*/ 2209800 h 2659133"/>
              <a:gd name="connsiteX60" fmla="*/ 359229 w 1077686"/>
              <a:gd name="connsiteY60" fmla="*/ 2231571 h 2659133"/>
              <a:gd name="connsiteX61" fmla="*/ 315686 w 1077686"/>
              <a:gd name="connsiteY61" fmla="*/ 2253343 h 2659133"/>
              <a:gd name="connsiteX62" fmla="*/ 206829 w 1077686"/>
              <a:gd name="connsiteY62" fmla="*/ 2373086 h 2659133"/>
              <a:gd name="connsiteX63" fmla="*/ 195943 w 1077686"/>
              <a:gd name="connsiteY63" fmla="*/ 2405743 h 2659133"/>
              <a:gd name="connsiteX64" fmla="*/ 163286 w 1077686"/>
              <a:gd name="connsiteY64" fmla="*/ 2449286 h 2659133"/>
              <a:gd name="connsiteX65" fmla="*/ 141515 w 1077686"/>
              <a:gd name="connsiteY65" fmla="*/ 2492828 h 2659133"/>
              <a:gd name="connsiteX66" fmla="*/ 119743 w 1077686"/>
              <a:gd name="connsiteY66" fmla="*/ 2525486 h 2659133"/>
              <a:gd name="connsiteX67" fmla="*/ 87086 w 1077686"/>
              <a:gd name="connsiteY67" fmla="*/ 2579914 h 2659133"/>
              <a:gd name="connsiteX68" fmla="*/ 54429 w 1077686"/>
              <a:gd name="connsiteY68" fmla="*/ 2601686 h 2659133"/>
              <a:gd name="connsiteX69" fmla="*/ 32657 w 1077686"/>
              <a:gd name="connsiteY69" fmla="*/ 2623457 h 2659133"/>
              <a:gd name="connsiteX70" fmla="*/ 0 w 1077686"/>
              <a:gd name="connsiteY70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435429 w 1077686"/>
              <a:gd name="connsiteY59" fmla="*/ 2209800 h 2659133"/>
              <a:gd name="connsiteX60" fmla="*/ 359229 w 1077686"/>
              <a:gd name="connsiteY60" fmla="*/ 2231571 h 2659133"/>
              <a:gd name="connsiteX61" fmla="*/ 206829 w 1077686"/>
              <a:gd name="connsiteY61" fmla="*/ 2373086 h 2659133"/>
              <a:gd name="connsiteX62" fmla="*/ 195943 w 1077686"/>
              <a:gd name="connsiteY62" fmla="*/ 2405743 h 2659133"/>
              <a:gd name="connsiteX63" fmla="*/ 163286 w 1077686"/>
              <a:gd name="connsiteY63" fmla="*/ 2449286 h 2659133"/>
              <a:gd name="connsiteX64" fmla="*/ 141515 w 1077686"/>
              <a:gd name="connsiteY64" fmla="*/ 2492828 h 2659133"/>
              <a:gd name="connsiteX65" fmla="*/ 119743 w 1077686"/>
              <a:gd name="connsiteY65" fmla="*/ 2525486 h 2659133"/>
              <a:gd name="connsiteX66" fmla="*/ 87086 w 1077686"/>
              <a:gd name="connsiteY66" fmla="*/ 2579914 h 2659133"/>
              <a:gd name="connsiteX67" fmla="*/ 54429 w 1077686"/>
              <a:gd name="connsiteY67" fmla="*/ 2601686 h 2659133"/>
              <a:gd name="connsiteX68" fmla="*/ 32657 w 1077686"/>
              <a:gd name="connsiteY68" fmla="*/ 2623457 h 2659133"/>
              <a:gd name="connsiteX69" fmla="*/ 0 w 1077686"/>
              <a:gd name="connsiteY69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359229 w 1077686"/>
              <a:gd name="connsiteY59" fmla="*/ 2231571 h 2659133"/>
              <a:gd name="connsiteX60" fmla="*/ 206829 w 1077686"/>
              <a:gd name="connsiteY60" fmla="*/ 2373086 h 2659133"/>
              <a:gd name="connsiteX61" fmla="*/ 195943 w 1077686"/>
              <a:gd name="connsiteY61" fmla="*/ 2405743 h 2659133"/>
              <a:gd name="connsiteX62" fmla="*/ 163286 w 1077686"/>
              <a:gd name="connsiteY62" fmla="*/ 2449286 h 2659133"/>
              <a:gd name="connsiteX63" fmla="*/ 141515 w 1077686"/>
              <a:gd name="connsiteY63" fmla="*/ 2492828 h 2659133"/>
              <a:gd name="connsiteX64" fmla="*/ 119743 w 1077686"/>
              <a:gd name="connsiteY64" fmla="*/ 2525486 h 2659133"/>
              <a:gd name="connsiteX65" fmla="*/ 87086 w 1077686"/>
              <a:gd name="connsiteY65" fmla="*/ 2579914 h 2659133"/>
              <a:gd name="connsiteX66" fmla="*/ 54429 w 1077686"/>
              <a:gd name="connsiteY66" fmla="*/ 2601686 h 2659133"/>
              <a:gd name="connsiteX67" fmla="*/ 32657 w 1077686"/>
              <a:gd name="connsiteY67" fmla="*/ 2623457 h 2659133"/>
              <a:gd name="connsiteX68" fmla="*/ 0 w 1077686"/>
              <a:gd name="connsiteY68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359229 w 1077686"/>
              <a:gd name="connsiteY58" fmla="*/ 2231571 h 2659133"/>
              <a:gd name="connsiteX59" fmla="*/ 206829 w 1077686"/>
              <a:gd name="connsiteY59" fmla="*/ 2373086 h 2659133"/>
              <a:gd name="connsiteX60" fmla="*/ 195943 w 1077686"/>
              <a:gd name="connsiteY60" fmla="*/ 2405743 h 2659133"/>
              <a:gd name="connsiteX61" fmla="*/ 163286 w 1077686"/>
              <a:gd name="connsiteY61" fmla="*/ 2449286 h 2659133"/>
              <a:gd name="connsiteX62" fmla="*/ 141515 w 1077686"/>
              <a:gd name="connsiteY62" fmla="*/ 2492828 h 2659133"/>
              <a:gd name="connsiteX63" fmla="*/ 119743 w 1077686"/>
              <a:gd name="connsiteY63" fmla="*/ 2525486 h 2659133"/>
              <a:gd name="connsiteX64" fmla="*/ 87086 w 1077686"/>
              <a:gd name="connsiteY64" fmla="*/ 2579914 h 2659133"/>
              <a:gd name="connsiteX65" fmla="*/ 54429 w 1077686"/>
              <a:gd name="connsiteY65" fmla="*/ 2601686 h 2659133"/>
              <a:gd name="connsiteX66" fmla="*/ 32657 w 1077686"/>
              <a:gd name="connsiteY66" fmla="*/ 2623457 h 2659133"/>
              <a:gd name="connsiteX67" fmla="*/ 0 w 1077686"/>
              <a:gd name="connsiteY67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359229 w 1077686"/>
              <a:gd name="connsiteY57" fmla="*/ 2231571 h 2659133"/>
              <a:gd name="connsiteX58" fmla="*/ 206829 w 1077686"/>
              <a:gd name="connsiteY58" fmla="*/ 2373086 h 2659133"/>
              <a:gd name="connsiteX59" fmla="*/ 195943 w 1077686"/>
              <a:gd name="connsiteY59" fmla="*/ 2405743 h 2659133"/>
              <a:gd name="connsiteX60" fmla="*/ 163286 w 1077686"/>
              <a:gd name="connsiteY60" fmla="*/ 2449286 h 2659133"/>
              <a:gd name="connsiteX61" fmla="*/ 141515 w 1077686"/>
              <a:gd name="connsiteY61" fmla="*/ 2492828 h 2659133"/>
              <a:gd name="connsiteX62" fmla="*/ 119743 w 1077686"/>
              <a:gd name="connsiteY62" fmla="*/ 2525486 h 2659133"/>
              <a:gd name="connsiteX63" fmla="*/ 87086 w 1077686"/>
              <a:gd name="connsiteY63" fmla="*/ 2579914 h 2659133"/>
              <a:gd name="connsiteX64" fmla="*/ 54429 w 1077686"/>
              <a:gd name="connsiteY64" fmla="*/ 2601686 h 2659133"/>
              <a:gd name="connsiteX65" fmla="*/ 32657 w 1077686"/>
              <a:gd name="connsiteY65" fmla="*/ 2623457 h 2659133"/>
              <a:gd name="connsiteX66" fmla="*/ 0 w 1077686"/>
              <a:gd name="connsiteY66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359229 w 1077686"/>
              <a:gd name="connsiteY57" fmla="*/ 2231571 h 2659133"/>
              <a:gd name="connsiteX58" fmla="*/ 206829 w 1077686"/>
              <a:gd name="connsiteY58" fmla="*/ 2373086 h 2659133"/>
              <a:gd name="connsiteX59" fmla="*/ 195943 w 1077686"/>
              <a:gd name="connsiteY59" fmla="*/ 2405743 h 2659133"/>
              <a:gd name="connsiteX60" fmla="*/ 163286 w 1077686"/>
              <a:gd name="connsiteY60" fmla="*/ 2449286 h 2659133"/>
              <a:gd name="connsiteX61" fmla="*/ 141515 w 1077686"/>
              <a:gd name="connsiteY61" fmla="*/ 2492828 h 2659133"/>
              <a:gd name="connsiteX62" fmla="*/ 119743 w 1077686"/>
              <a:gd name="connsiteY62" fmla="*/ 2525486 h 2659133"/>
              <a:gd name="connsiteX63" fmla="*/ 87086 w 1077686"/>
              <a:gd name="connsiteY63" fmla="*/ 2579914 h 2659133"/>
              <a:gd name="connsiteX64" fmla="*/ 54429 w 1077686"/>
              <a:gd name="connsiteY64" fmla="*/ 2601686 h 2659133"/>
              <a:gd name="connsiteX65" fmla="*/ 32657 w 1077686"/>
              <a:gd name="connsiteY65" fmla="*/ 2623457 h 2659133"/>
              <a:gd name="connsiteX66" fmla="*/ 0 w 1077686"/>
              <a:gd name="connsiteY66" fmla="*/ 2656114 h 2659133"/>
              <a:gd name="connsiteX0" fmla="*/ 653143 w 1045029"/>
              <a:gd name="connsiteY0" fmla="*/ 0 h 2623457"/>
              <a:gd name="connsiteX1" fmla="*/ 685800 w 1045029"/>
              <a:gd name="connsiteY1" fmla="*/ 21771 h 2623457"/>
              <a:gd name="connsiteX2" fmla="*/ 707572 w 1045029"/>
              <a:gd name="connsiteY2" fmla="*/ 65314 h 2623457"/>
              <a:gd name="connsiteX3" fmla="*/ 751115 w 1045029"/>
              <a:gd name="connsiteY3" fmla="*/ 119743 h 2623457"/>
              <a:gd name="connsiteX4" fmla="*/ 762000 w 1045029"/>
              <a:gd name="connsiteY4" fmla="*/ 152400 h 2623457"/>
              <a:gd name="connsiteX5" fmla="*/ 783772 w 1045029"/>
              <a:gd name="connsiteY5" fmla="*/ 174171 h 2623457"/>
              <a:gd name="connsiteX6" fmla="*/ 805543 w 1045029"/>
              <a:gd name="connsiteY6" fmla="*/ 206828 h 2623457"/>
              <a:gd name="connsiteX7" fmla="*/ 816429 w 1045029"/>
              <a:gd name="connsiteY7" fmla="*/ 239486 h 2623457"/>
              <a:gd name="connsiteX8" fmla="*/ 859972 w 1045029"/>
              <a:gd name="connsiteY8" fmla="*/ 304800 h 2623457"/>
              <a:gd name="connsiteX9" fmla="*/ 903515 w 1045029"/>
              <a:gd name="connsiteY9" fmla="*/ 381000 h 2623457"/>
              <a:gd name="connsiteX10" fmla="*/ 925286 w 1045029"/>
              <a:gd name="connsiteY10" fmla="*/ 446314 h 2623457"/>
              <a:gd name="connsiteX11" fmla="*/ 936172 w 1045029"/>
              <a:gd name="connsiteY11" fmla="*/ 478971 h 2623457"/>
              <a:gd name="connsiteX12" fmla="*/ 968829 w 1045029"/>
              <a:gd name="connsiteY12" fmla="*/ 544286 h 2623457"/>
              <a:gd name="connsiteX13" fmla="*/ 957943 w 1045029"/>
              <a:gd name="connsiteY13" fmla="*/ 707571 h 2623457"/>
              <a:gd name="connsiteX14" fmla="*/ 903515 w 1045029"/>
              <a:gd name="connsiteY14" fmla="*/ 762000 h 2623457"/>
              <a:gd name="connsiteX15" fmla="*/ 881743 w 1045029"/>
              <a:gd name="connsiteY15" fmla="*/ 783771 h 2623457"/>
              <a:gd name="connsiteX16" fmla="*/ 859972 w 1045029"/>
              <a:gd name="connsiteY16" fmla="*/ 805543 h 2623457"/>
              <a:gd name="connsiteX17" fmla="*/ 783772 w 1045029"/>
              <a:gd name="connsiteY17" fmla="*/ 827314 h 2623457"/>
              <a:gd name="connsiteX18" fmla="*/ 751115 w 1045029"/>
              <a:gd name="connsiteY18" fmla="*/ 838200 h 2623457"/>
              <a:gd name="connsiteX19" fmla="*/ 707572 w 1045029"/>
              <a:gd name="connsiteY19" fmla="*/ 849086 h 2623457"/>
              <a:gd name="connsiteX20" fmla="*/ 674915 w 1045029"/>
              <a:gd name="connsiteY20" fmla="*/ 859971 h 2623457"/>
              <a:gd name="connsiteX21" fmla="*/ 631372 w 1045029"/>
              <a:gd name="connsiteY21" fmla="*/ 870857 h 2623457"/>
              <a:gd name="connsiteX22" fmla="*/ 598715 w 1045029"/>
              <a:gd name="connsiteY22" fmla="*/ 881743 h 2623457"/>
              <a:gd name="connsiteX23" fmla="*/ 533400 w 1045029"/>
              <a:gd name="connsiteY23" fmla="*/ 892628 h 2623457"/>
              <a:gd name="connsiteX24" fmla="*/ 446315 w 1045029"/>
              <a:gd name="connsiteY24" fmla="*/ 925286 h 2623457"/>
              <a:gd name="connsiteX25" fmla="*/ 402772 w 1045029"/>
              <a:gd name="connsiteY25" fmla="*/ 936171 h 2623457"/>
              <a:gd name="connsiteX26" fmla="*/ 359229 w 1045029"/>
              <a:gd name="connsiteY26" fmla="*/ 957943 h 2623457"/>
              <a:gd name="connsiteX27" fmla="*/ 261258 w 1045029"/>
              <a:gd name="connsiteY27" fmla="*/ 990600 h 2623457"/>
              <a:gd name="connsiteX28" fmla="*/ 195943 w 1045029"/>
              <a:gd name="connsiteY28" fmla="*/ 1034143 h 2623457"/>
              <a:gd name="connsiteX29" fmla="*/ 152400 w 1045029"/>
              <a:gd name="connsiteY29" fmla="*/ 1055914 h 2623457"/>
              <a:gd name="connsiteX30" fmla="*/ 87086 w 1045029"/>
              <a:gd name="connsiteY30" fmla="*/ 1088571 h 2623457"/>
              <a:gd name="connsiteX31" fmla="*/ 65315 w 1045029"/>
              <a:gd name="connsiteY31" fmla="*/ 1110343 h 2623457"/>
              <a:gd name="connsiteX32" fmla="*/ 43543 w 1045029"/>
              <a:gd name="connsiteY32" fmla="*/ 1175657 h 2623457"/>
              <a:gd name="connsiteX33" fmla="*/ 54429 w 1045029"/>
              <a:gd name="connsiteY33" fmla="*/ 1262743 h 2623457"/>
              <a:gd name="connsiteX34" fmla="*/ 87086 w 1045029"/>
              <a:gd name="connsiteY34" fmla="*/ 1273628 h 2623457"/>
              <a:gd name="connsiteX35" fmla="*/ 119743 w 1045029"/>
              <a:gd name="connsiteY35" fmla="*/ 1295400 h 2623457"/>
              <a:gd name="connsiteX36" fmla="*/ 402772 w 1045029"/>
              <a:gd name="connsiteY36" fmla="*/ 1306286 h 2623457"/>
              <a:gd name="connsiteX37" fmla="*/ 522515 w 1045029"/>
              <a:gd name="connsiteY37" fmla="*/ 1317171 h 2623457"/>
              <a:gd name="connsiteX38" fmla="*/ 631372 w 1045029"/>
              <a:gd name="connsiteY38" fmla="*/ 1338943 h 2623457"/>
              <a:gd name="connsiteX39" fmla="*/ 664029 w 1045029"/>
              <a:gd name="connsiteY39" fmla="*/ 1360714 h 2623457"/>
              <a:gd name="connsiteX40" fmla="*/ 685800 w 1045029"/>
              <a:gd name="connsiteY40" fmla="*/ 1382486 h 2623457"/>
              <a:gd name="connsiteX41" fmla="*/ 772886 w 1045029"/>
              <a:gd name="connsiteY41" fmla="*/ 1404257 h 2623457"/>
              <a:gd name="connsiteX42" fmla="*/ 805543 w 1045029"/>
              <a:gd name="connsiteY42" fmla="*/ 1426028 h 2623457"/>
              <a:gd name="connsiteX43" fmla="*/ 881743 w 1045029"/>
              <a:gd name="connsiteY43" fmla="*/ 1447800 h 2623457"/>
              <a:gd name="connsiteX44" fmla="*/ 936172 w 1045029"/>
              <a:gd name="connsiteY44" fmla="*/ 1502228 h 2623457"/>
              <a:gd name="connsiteX45" fmla="*/ 968829 w 1045029"/>
              <a:gd name="connsiteY45" fmla="*/ 1524000 h 2623457"/>
              <a:gd name="connsiteX46" fmla="*/ 1012372 w 1045029"/>
              <a:gd name="connsiteY46" fmla="*/ 1567543 h 2623457"/>
              <a:gd name="connsiteX47" fmla="*/ 1045029 w 1045029"/>
              <a:gd name="connsiteY47" fmla="*/ 1643743 h 2623457"/>
              <a:gd name="connsiteX48" fmla="*/ 1034143 w 1045029"/>
              <a:gd name="connsiteY48" fmla="*/ 1741714 h 2623457"/>
              <a:gd name="connsiteX49" fmla="*/ 979715 w 1045029"/>
              <a:gd name="connsiteY49" fmla="*/ 1796143 h 2623457"/>
              <a:gd name="connsiteX50" fmla="*/ 947058 w 1045029"/>
              <a:gd name="connsiteY50" fmla="*/ 1828800 h 2623457"/>
              <a:gd name="connsiteX51" fmla="*/ 914400 w 1045029"/>
              <a:gd name="connsiteY51" fmla="*/ 1850571 h 2623457"/>
              <a:gd name="connsiteX52" fmla="*/ 881743 w 1045029"/>
              <a:gd name="connsiteY52" fmla="*/ 1883228 h 2623457"/>
              <a:gd name="connsiteX53" fmla="*/ 849086 w 1045029"/>
              <a:gd name="connsiteY53" fmla="*/ 1905000 h 2623457"/>
              <a:gd name="connsiteX54" fmla="*/ 816429 w 1045029"/>
              <a:gd name="connsiteY54" fmla="*/ 1948543 h 2623457"/>
              <a:gd name="connsiteX55" fmla="*/ 707572 w 1045029"/>
              <a:gd name="connsiteY55" fmla="*/ 2024743 h 2623457"/>
              <a:gd name="connsiteX56" fmla="*/ 544286 w 1045029"/>
              <a:gd name="connsiteY56" fmla="*/ 2122714 h 2623457"/>
              <a:gd name="connsiteX57" fmla="*/ 326572 w 1045029"/>
              <a:gd name="connsiteY57" fmla="*/ 2231571 h 2623457"/>
              <a:gd name="connsiteX58" fmla="*/ 174172 w 1045029"/>
              <a:gd name="connsiteY58" fmla="*/ 2373086 h 2623457"/>
              <a:gd name="connsiteX59" fmla="*/ 163286 w 1045029"/>
              <a:gd name="connsiteY59" fmla="*/ 2405743 h 2623457"/>
              <a:gd name="connsiteX60" fmla="*/ 130629 w 1045029"/>
              <a:gd name="connsiteY60" fmla="*/ 2449286 h 2623457"/>
              <a:gd name="connsiteX61" fmla="*/ 108858 w 1045029"/>
              <a:gd name="connsiteY61" fmla="*/ 2492828 h 2623457"/>
              <a:gd name="connsiteX62" fmla="*/ 87086 w 1045029"/>
              <a:gd name="connsiteY62" fmla="*/ 2525486 h 2623457"/>
              <a:gd name="connsiteX63" fmla="*/ 54429 w 1045029"/>
              <a:gd name="connsiteY63" fmla="*/ 2579914 h 2623457"/>
              <a:gd name="connsiteX64" fmla="*/ 21772 w 1045029"/>
              <a:gd name="connsiteY64" fmla="*/ 2601686 h 2623457"/>
              <a:gd name="connsiteX65" fmla="*/ 0 w 1045029"/>
              <a:gd name="connsiteY65" fmla="*/ 2623457 h 2623457"/>
              <a:gd name="connsiteX0" fmla="*/ 631371 w 1023257"/>
              <a:gd name="connsiteY0" fmla="*/ 0 h 2601686"/>
              <a:gd name="connsiteX1" fmla="*/ 664028 w 1023257"/>
              <a:gd name="connsiteY1" fmla="*/ 21771 h 2601686"/>
              <a:gd name="connsiteX2" fmla="*/ 685800 w 1023257"/>
              <a:gd name="connsiteY2" fmla="*/ 65314 h 2601686"/>
              <a:gd name="connsiteX3" fmla="*/ 729343 w 1023257"/>
              <a:gd name="connsiteY3" fmla="*/ 119743 h 2601686"/>
              <a:gd name="connsiteX4" fmla="*/ 740228 w 1023257"/>
              <a:gd name="connsiteY4" fmla="*/ 152400 h 2601686"/>
              <a:gd name="connsiteX5" fmla="*/ 762000 w 1023257"/>
              <a:gd name="connsiteY5" fmla="*/ 174171 h 2601686"/>
              <a:gd name="connsiteX6" fmla="*/ 783771 w 1023257"/>
              <a:gd name="connsiteY6" fmla="*/ 206828 h 2601686"/>
              <a:gd name="connsiteX7" fmla="*/ 794657 w 1023257"/>
              <a:gd name="connsiteY7" fmla="*/ 239486 h 2601686"/>
              <a:gd name="connsiteX8" fmla="*/ 838200 w 1023257"/>
              <a:gd name="connsiteY8" fmla="*/ 304800 h 2601686"/>
              <a:gd name="connsiteX9" fmla="*/ 881743 w 1023257"/>
              <a:gd name="connsiteY9" fmla="*/ 381000 h 2601686"/>
              <a:gd name="connsiteX10" fmla="*/ 903514 w 1023257"/>
              <a:gd name="connsiteY10" fmla="*/ 446314 h 2601686"/>
              <a:gd name="connsiteX11" fmla="*/ 914400 w 1023257"/>
              <a:gd name="connsiteY11" fmla="*/ 478971 h 2601686"/>
              <a:gd name="connsiteX12" fmla="*/ 947057 w 1023257"/>
              <a:gd name="connsiteY12" fmla="*/ 544286 h 2601686"/>
              <a:gd name="connsiteX13" fmla="*/ 936171 w 1023257"/>
              <a:gd name="connsiteY13" fmla="*/ 707571 h 2601686"/>
              <a:gd name="connsiteX14" fmla="*/ 881743 w 1023257"/>
              <a:gd name="connsiteY14" fmla="*/ 762000 h 2601686"/>
              <a:gd name="connsiteX15" fmla="*/ 859971 w 1023257"/>
              <a:gd name="connsiteY15" fmla="*/ 783771 h 2601686"/>
              <a:gd name="connsiteX16" fmla="*/ 838200 w 1023257"/>
              <a:gd name="connsiteY16" fmla="*/ 805543 h 2601686"/>
              <a:gd name="connsiteX17" fmla="*/ 762000 w 1023257"/>
              <a:gd name="connsiteY17" fmla="*/ 827314 h 2601686"/>
              <a:gd name="connsiteX18" fmla="*/ 729343 w 1023257"/>
              <a:gd name="connsiteY18" fmla="*/ 838200 h 2601686"/>
              <a:gd name="connsiteX19" fmla="*/ 685800 w 1023257"/>
              <a:gd name="connsiteY19" fmla="*/ 849086 h 2601686"/>
              <a:gd name="connsiteX20" fmla="*/ 653143 w 1023257"/>
              <a:gd name="connsiteY20" fmla="*/ 859971 h 2601686"/>
              <a:gd name="connsiteX21" fmla="*/ 609600 w 1023257"/>
              <a:gd name="connsiteY21" fmla="*/ 870857 h 2601686"/>
              <a:gd name="connsiteX22" fmla="*/ 576943 w 1023257"/>
              <a:gd name="connsiteY22" fmla="*/ 881743 h 2601686"/>
              <a:gd name="connsiteX23" fmla="*/ 511628 w 1023257"/>
              <a:gd name="connsiteY23" fmla="*/ 892628 h 2601686"/>
              <a:gd name="connsiteX24" fmla="*/ 424543 w 1023257"/>
              <a:gd name="connsiteY24" fmla="*/ 925286 h 2601686"/>
              <a:gd name="connsiteX25" fmla="*/ 381000 w 1023257"/>
              <a:gd name="connsiteY25" fmla="*/ 936171 h 2601686"/>
              <a:gd name="connsiteX26" fmla="*/ 337457 w 1023257"/>
              <a:gd name="connsiteY26" fmla="*/ 957943 h 2601686"/>
              <a:gd name="connsiteX27" fmla="*/ 239486 w 1023257"/>
              <a:gd name="connsiteY27" fmla="*/ 990600 h 2601686"/>
              <a:gd name="connsiteX28" fmla="*/ 174171 w 1023257"/>
              <a:gd name="connsiteY28" fmla="*/ 1034143 h 2601686"/>
              <a:gd name="connsiteX29" fmla="*/ 130628 w 1023257"/>
              <a:gd name="connsiteY29" fmla="*/ 1055914 h 2601686"/>
              <a:gd name="connsiteX30" fmla="*/ 65314 w 1023257"/>
              <a:gd name="connsiteY30" fmla="*/ 1088571 h 2601686"/>
              <a:gd name="connsiteX31" fmla="*/ 43543 w 1023257"/>
              <a:gd name="connsiteY31" fmla="*/ 1110343 h 2601686"/>
              <a:gd name="connsiteX32" fmla="*/ 21771 w 1023257"/>
              <a:gd name="connsiteY32" fmla="*/ 1175657 h 2601686"/>
              <a:gd name="connsiteX33" fmla="*/ 32657 w 1023257"/>
              <a:gd name="connsiteY33" fmla="*/ 1262743 h 2601686"/>
              <a:gd name="connsiteX34" fmla="*/ 65314 w 1023257"/>
              <a:gd name="connsiteY34" fmla="*/ 1273628 h 2601686"/>
              <a:gd name="connsiteX35" fmla="*/ 97971 w 1023257"/>
              <a:gd name="connsiteY35" fmla="*/ 1295400 h 2601686"/>
              <a:gd name="connsiteX36" fmla="*/ 381000 w 1023257"/>
              <a:gd name="connsiteY36" fmla="*/ 1306286 h 2601686"/>
              <a:gd name="connsiteX37" fmla="*/ 500743 w 1023257"/>
              <a:gd name="connsiteY37" fmla="*/ 1317171 h 2601686"/>
              <a:gd name="connsiteX38" fmla="*/ 609600 w 1023257"/>
              <a:gd name="connsiteY38" fmla="*/ 1338943 h 2601686"/>
              <a:gd name="connsiteX39" fmla="*/ 642257 w 1023257"/>
              <a:gd name="connsiteY39" fmla="*/ 1360714 h 2601686"/>
              <a:gd name="connsiteX40" fmla="*/ 664028 w 1023257"/>
              <a:gd name="connsiteY40" fmla="*/ 1382486 h 2601686"/>
              <a:gd name="connsiteX41" fmla="*/ 751114 w 1023257"/>
              <a:gd name="connsiteY41" fmla="*/ 1404257 h 2601686"/>
              <a:gd name="connsiteX42" fmla="*/ 783771 w 1023257"/>
              <a:gd name="connsiteY42" fmla="*/ 1426028 h 2601686"/>
              <a:gd name="connsiteX43" fmla="*/ 859971 w 1023257"/>
              <a:gd name="connsiteY43" fmla="*/ 1447800 h 2601686"/>
              <a:gd name="connsiteX44" fmla="*/ 914400 w 1023257"/>
              <a:gd name="connsiteY44" fmla="*/ 1502228 h 2601686"/>
              <a:gd name="connsiteX45" fmla="*/ 947057 w 1023257"/>
              <a:gd name="connsiteY45" fmla="*/ 1524000 h 2601686"/>
              <a:gd name="connsiteX46" fmla="*/ 990600 w 1023257"/>
              <a:gd name="connsiteY46" fmla="*/ 1567543 h 2601686"/>
              <a:gd name="connsiteX47" fmla="*/ 1023257 w 1023257"/>
              <a:gd name="connsiteY47" fmla="*/ 1643743 h 2601686"/>
              <a:gd name="connsiteX48" fmla="*/ 1012371 w 1023257"/>
              <a:gd name="connsiteY48" fmla="*/ 1741714 h 2601686"/>
              <a:gd name="connsiteX49" fmla="*/ 957943 w 1023257"/>
              <a:gd name="connsiteY49" fmla="*/ 1796143 h 2601686"/>
              <a:gd name="connsiteX50" fmla="*/ 925286 w 1023257"/>
              <a:gd name="connsiteY50" fmla="*/ 1828800 h 2601686"/>
              <a:gd name="connsiteX51" fmla="*/ 892628 w 1023257"/>
              <a:gd name="connsiteY51" fmla="*/ 1850571 h 2601686"/>
              <a:gd name="connsiteX52" fmla="*/ 859971 w 1023257"/>
              <a:gd name="connsiteY52" fmla="*/ 1883228 h 2601686"/>
              <a:gd name="connsiteX53" fmla="*/ 827314 w 1023257"/>
              <a:gd name="connsiteY53" fmla="*/ 1905000 h 2601686"/>
              <a:gd name="connsiteX54" fmla="*/ 794657 w 1023257"/>
              <a:gd name="connsiteY54" fmla="*/ 1948543 h 2601686"/>
              <a:gd name="connsiteX55" fmla="*/ 685800 w 1023257"/>
              <a:gd name="connsiteY55" fmla="*/ 2024743 h 2601686"/>
              <a:gd name="connsiteX56" fmla="*/ 522514 w 1023257"/>
              <a:gd name="connsiteY56" fmla="*/ 2122714 h 2601686"/>
              <a:gd name="connsiteX57" fmla="*/ 304800 w 1023257"/>
              <a:gd name="connsiteY57" fmla="*/ 2231571 h 2601686"/>
              <a:gd name="connsiteX58" fmla="*/ 152400 w 1023257"/>
              <a:gd name="connsiteY58" fmla="*/ 2373086 h 2601686"/>
              <a:gd name="connsiteX59" fmla="*/ 141514 w 1023257"/>
              <a:gd name="connsiteY59" fmla="*/ 2405743 h 2601686"/>
              <a:gd name="connsiteX60" fmla="*/ 108857 w 1023257"/>
              <a:gd name="connsiteY60" fmla="*/ 2449286 h 2601686"/>
              <a:gd name="connsiteX61" fmla="*/ 87086 w 1023257"/>
              <a:gd name="connsiteY61" fmla="*/ 2492828 h 2601686"/>
              <a:gd name="connsiteX62" fmla="*/ 65314 w 1023257"/>
              <a:gd name="connsiteY62" fmla="*/ 2525486 h 2601686"/>
              <a:gd name="connsiteX63" fmla="*/ 32657 w 1023257"/>
              <a:gd name="connsiteY63" fmla="*/ 2579914 h 2601686"/>
              <a:gd name="connsiteX64" fmla="*/ 0 w 1023257"/>
              <a:gd name="connsiteY64" fmla="*/ 2601686 h 2601686"/>
              <a:gd name="connsiteX0" fmla="*/ 610595 w 1002481"/>
              <a:gd name="connsiteY0" fmla="*/ 0 h 2579914"/>
              <a:gd name="connsiteX1" fmla="*/ 643252 w 1002481"/>
              <a:gd name="connsiteY1" fmla="*/ 21771 h 2579914"/>
              <a:gd name="connsiteX2" fmla="*/ 665024 w 1002481"/>
              <a:gd name="connsiteY2" fmla="*/ 65314 h 2579914"/>
              <a:gd name="connsiteX3" fmla="*/ 708567 w 1002481"/>
              <a:gd name="connsiteY3" fmla="*/ 119743 h 2579914"/>
              <a:gd name="connsiteX4" fmla="*/ 719452 w 1002481"/>
              <a:gd name="connsiteY4" fmla="*/ 152400 h 2579914"/>
              <a:gd name="connsiteX5" fmla="*/ 741224 w 1002481"/>
              <a:gd name="connsiteY5" fmla="*/ 174171 h 2579914"/>
              <a:gd name="connsiteX6" fmla="*/ 762995 w 1002481"/>
              <a:gd name="connsiteY6" fmla="*/ 206828 h 2579914"/>
              <a:gd name="connsiteX7" fmla="*/ 773881 w 1002481"/>
              <a:gd name="connsiteY7" fmla="*/ 239486 h 2579914"/>
              <a:gd name="connsiteX8" fmla="*/ 817424 w 1002481"/>
              <a:gd name="connsiteY8" fmla="*/ 304800 h 2579914"/>
              <a:gd name="connsiteX9" fmla="*/ 860967 w 1002481"/>
              <a:gd name="connsiteY9" fmla="*/ 381000 h 2579914"/>
              <a:gd name="connsiteX10" fmla="*/ 882738 w 1002481"/>
              <a:gd name="connsiteY10" fmla="*/ 446314 h 2579914"/>
              <a:gd name="connsiteX11" fmla="*/ 893624 w 1002481"/>
              <a:gd name="connsiteY11" fmla="*/ 478971 h 2579914"/>
              <a:gd name="connsiteX12" fmla="*/ 926281 w 1002481"/>
              <a:gd name="connsiteY12" fmla="*/ 544286 h 2579914"/>
              <a:gd name="connsiteX13" fmla="*/ 915395 w 1002481"/>
              <a:gd name="connsiteY13" fmla="*/ 707571 h 2579914"/>
              <a:gd name="connsiteX14" fmla="*/ 860967 w 1002481"/>
              <a:gd name="connsiteY14" fmla="*/ 762000 h 2579914"/>
              <a:gd name="connsiteX15" fmla="*/ 839195 w 1002481"/>
              <a:gd name="connsiteY15" fmla="*/ 783771 h 2579914"/>
              <a:gd name="connsiteX16" fmla="*/ 817424 w 1002481"/>
              <a:gd name="connsiteY16" fmla="*/ 805543 h 2579914"/>
              <a:gd name="connsiteX17" fmla="*/ 741224 w 1002481"/>
              <a:gd name="connsiteY17" fmla="*/ 827314 h 2579914"/>
              <a:gd name="connsiteX18" fmla="*/ 708567 w 1002481"/>
              <a:gd name="connsiteY18" fmla="*/ 838200 h 2579914"/>
              <a:gd name="connsiteX19" fmla="*/ 665024 w 1002481"/>
              <a:gd name="connsiteY19" fmla="*/ 849086 h 2579914"/>
              <a:gd name="connsiteX20" fmla="*/ 632367 w 1002481"/>
              <a:gd name="connsiteY20" fmla="*/ 859971 h 2579914"/>
              <a:gd name="connsiteX21" fmla="*/ 588824 w 1002481"/>
              <a:gd name="connsiteY21" fmla="*/ 870857 h 2579914"/>
              <a:gd name="connsiteX22" fmla="*/ 556167 w 1002481"/>
              <a:gd name="connsiteY22" fmla="*/ 881743 h 2579914"/>
              <a:gd name="connsiteX23" fmla="*/ 490852 w 1002481"/>
              <a:gd name="connsiteY23" fmla="*/ 892628 h 2579914"/>
              <a:gd name="connsiteX24" fmla="*/ 403767 w 1002481"/>
              <a:gd name="connsiteY24" fmla="*/ 925286 h 2579914"/>
              <a:gd name="connsiteX25" fmla="*/ 360224 w 1002481"/>
              <a:gd name="connsiteY25" fmla="*/ 936171 h 2579914"/>
              <a:gd name="connsiteX26" fmla="*/ 316681 w 1002481"/>
              <a:gd name="connsiteY26" fmla="*/ 957943 h 2579914"/>
              <a:gd name="connsiteX27" fmla="*/ 218710 w 1002481"/>
              <a:gd name="connsiteY27" fmla="*/ 990600 h 2579914"/>
              <a:gd name="connsiteX28" fmla="*/ 153395 w 1002481"/>
              <a:gd name="connsiteY28" fmla="*/ 1034143 h 2579914"/>
              <a:gd name="connsiteX29" fmla="*/ 109852 w 1002481"/>
              <a:gd name="connsiteY29" fmla="*/ 1055914 h 2579914"/>
              <a:gd name="connsiteX30" fmla="*/ 44538 w 1002481"/>
              <a:gd name="connsiteY30" fmla="*/ 1088571 h 2579914"/>
              <a:gd name="connsiteX31" fmla="*/ 22767 w 1002481"/>
              <a:gd name="connsiteY31" fmla="*/ 1110343 h 2579914"/>
              <a:gd name="connsiteX32" fmla="*/ 995 w 1002481"/>
              <a:gd name="connsiteY32" fmla="*/ 1175657 h 2579914"/>
              <a:gd name="connsiteX33" fmla="*/ 11881 w 1002481"/>
              <a:gd name="connsiteY33" fmla="*/ 1262743 h 2579914"/>
              <a:gd name="connsiteX34" fmla="*/ 44538 w 1002481"/>
              <a:gd name="connsiteY34" fmla="*/ 1273628 h 2579914"/>
              <a:gd name="connsiteX35" fmla="*/ 77195 w 1002481"/>
              <a:gd name="connsiteY35" fmla="*/ 1295400 h 2579914"/>
              <a:gd name="connsiteX36" fmla="*/ 360224 w 1002481"/>
              <a:gd name="connsiteY36" fmla="*/ 1306286 h 2579914"/>
              <a:gd name="connsiteX37" fmla="*/ 479967 w 1002481"/>
              <a:gd name="connsiteY37" fmla="*/ 1317171 h 2579914"/>
              <a:gd name="connsiteX38" fmla="*/ 588824 w 1002481"/>
              <a:gd name="connsiteY38" fmla="*/ 1338943 h 2579914"/>
              <a:gd name="connsiteX39" fmla="*/ 621481 w 1002481"/>
              <a:gd name="connsiteY39" fmla="*/ 1360714 h 2579914"/>
              <a:gd name="connsiteX40" fmla="*/ 643252 w 1002481"/>
              <a:gd name="connsiteY40" fmla="*/ 1382486 h 2579914"/>
              <a:gd name="connsiteX41" fmla="*/ 730338 w 1002481"/>
              <a:gd name="connsiteY41" fmla="*/ 1404257 h 2579914"/>
              <a:gd name="connsiteX42" fmla="*/ 762995 w 1002481"/>
              <a:gd name="connsiteY42" fmla="*/ 1426028 h 2579914"/>
              <a:gd name="connsiteX43" fmla="*/ 839195 w 1002481"/>
              <a:gd name="connsiteY43" fmla="*/ 1447800 h 2579914"/>
              <a:gd name="connsiteX44" fmla="*/ 893624 w 1002481"/>
              <a:gd name="connsiteY44" fmla="*/ 1502228 h 2579914"/>
              <a:gd name="connsiteX45" fmla="*/ 926281 w 1002481"/>
              <a:gd name="connsiteY45" fmla="*/ 1524000 h 2579914"/>
              <a:gd name="connsiteX46" fmla="*/ 969824 w 1002481"/>
              <a:gd name="connsiteY46" fmla="*/ 1567543 h 2579914"/>
              <a:gd name="connsiteX47" fmla="*/ 1002481 w 1002481"/>
              <a:gd name="connsiteY47" fmla="*/ 1643743 h 2579914"/>
              <a:gd name="connsiteX48" fmla="*/ 991595 w 1002481"/>
              <a:gd name="connsiteY48" fmla="*/ 1741714 h 2579914"/>
              <a:gd name="connsiteX49" fmla="*/ 937167 w 1002481"/>
              <a:gd name="connsiteY49" fmla="*/ 1796143 h 2579914"/>
              <a:gd name="connsiteX50" fmla="*/ 904510 w 1002481"/>
              <a:gd name="connsiteY50" fmla="*/ 1828800 h 2579914"/>
              <a:gd name="connsiteX51" fmla="*/ 871852 w 1002481"/>
              <a:gd name="connsiteY51" fmla="*/ 1850571 h 2579914"/>
              <a:gd name="connsiteX52" fmla="*/ 839195 w 1002481"/>
              <a:gd name="connsiteY52" fmla="*/ 1883228 h 2579914"/>
              <a:gd name="connsiteX53" fmla="*/ 806538 w 1002481"/>
              <a:gd name="connsiteY53" fmla="*/ 1905000 h 2579914"/>
              <a:gd name="connsiteX54" fmla="*/ 773881 w 1002481"/>
              <a:gd name="connsiteY54" fmla="*/ 1948543 h 2579914"/>
              <a:gd name="connsiteX55" fmla="*/ 665024 w 1002481"/>
              <a:gd name="connsiteY55" fmla="*/ 2024743 h 2579914"/>
              <a:gd name="connsiteX56" fmla="*/ 501738 w 1002481"/>
              <a:gd name="connsiteY56" fmla="*/ 2122714 h 2579914"/>
              <a:gd name="connsiteX57" fmla="*/ 284024 w 1002481"/>
              <a:gd name="connsiteY57" fmla="*/ 2231571 h 2579914"/>
              <a:gd name="connsiteX58" fmla="*/ 131624 w 1002481"/>
              <a:gd name="connsiteY58" fmla="*/ 2373086 h 2579914"/>
              <a:gd name="connsiteX59" fmla="*/ 120738 w 1002481"/>
              <a:gd name="connsiteY59" fmla="*/ 2405743 h 2579914"/>
              <a:gd name="connsiteX60" fmla="*/ 88081 w 1002481"/>
              <a:gd name="connsiteY60" fmla="*/ 2449286 h 2579914"/>
              <a:gd name="connsiteX61" fmla="*/ 66310 w 1002481"/>
              <a:gd name="connsiteY61" fmla="*/ 2492828 h 2579914"/>
              <a:gd name="connsiteX62" fmla="*/ 44538 w 1002481"/>
              <a:gd name="connsiteY62" fmla="*/ 2525486 h 2579914"/>
              <a:gd name="connsiteX63" fmla="*/ 11881 w 1002481"/>
              <a:gd name="connsiteY63" fmla="*/ 2579914 h 257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002481" h="2579914">
                <a:moveTo>
                  <a:pt x="610595" y="0"/>
                </a:moveTo>
                <a:cubicBezTo>
                  <a:pt x="621481" y="7257"/>
                  <a:pt x="634876" y="11721"/>
                  <a:pt x="643252" y="21771"/>
                </a:cubicBezTo>
                <a:cubicBezTo>
                  <a:pt x="653641" y="34237"/>
                  <a:pt x="656973" y="51225"/>
                  <a:pt x="665024" y="65314"/>
                </a:cubicBezTo>
                <a:cubicBezTo>
                  <a:pt x="683334" y="97357"/>
                  <a:pt x="684725" y="95901"/>
                  <a:pt x="708567" y="119743"/>
                </a:cubicBezTo>
                <a:cubicBezTo>
                  <a:pt x="712195" y="130629"/>
                  <a:pt x="713548" y="142561"/>
                  <a:pt x="719452" y="152400"/>
                </a:cubicBezTo>
                <a:cubicBezTo>
                  <a:pt x="724732" y="161201"/>
                  <a:pt x="734813" y="166157"/>
                  <a:pt x="741224" y="174171"/>
                </a:cubicBezTo>
                <a:cubicBezTo>
                  <a:pt x="749397" y="184387"/>
                  <a:pt x="757144" y="195126"/>
                  <a:pt x="762995" y="206828"/>
                </a:cubicBezTo>
                <a:cubicBezTo>
                  <a:pt x="768127" y="217091"/>
                  <a:pt x="768308" y="229455"/>
                  <a:pt x="773881" y="239486"/>
                </a:cubicBezTo>
                <a:cubicBezTo>
                  <a:pt x="786588" y="262359"/>
                  <a:pt x="805722" y="281396"/>
                  <a:pt x="817424" y="304800"/>
                </a:cubicBezTo>
                <a:cubicBezTo>
                  <a:pt x="845046" y="360045"/>
                  <a:pt x="830193" y="334841"/>
                  <a:pt x="860967" y="381000"/>
                </a:cubicBezTo>
                <a:lnTo>
                  <a:pt x="882738" y="446314"/>
                </a:lnTo>
                <a:cubicBezTo>
                  <a:pt x="886367" y="457200"/>
                  <a:pt x="887259" y="469424"/>
                  <a:pt x="893624" y="478971"/>
                </a:cubicBezTo>
                <a:cubicBezTo>
                  <a:pt x="921760" y="521176"/>
                  <a:pt x="911258" y="499216"/>
                  <a:pt x="926281" y="544286"/>
                </a:cubicBezTo>
                <a:cubicBezTo>
                  <a:pt x="922652" y="598714"/>
                  <a:pt x="931070" y="655322"/>
                  <a:pt x="915395" y="707571"/>
                </a:cubicBezTo>
                <a:cubicBezTo>
                  <a:pt x="908022" y="732147"/>
                  <a:pt x="879110" y="743857"/>
                  <a:pt x="860967" y="762000"/>
                </a:cubicBezTo>
                <a:lnTo>
                  <a:pt x="839195" y="783771"/>
                </a:lnTo>
                <a:cubicBezTo>
                  <a:pt x="831938" y="791028"/>
                  <a:pt x="827161" y="802298"/>
                  <a:pt x="817424" y="805543"/>
                </a:cubicBezTo>
                <a:cubicBezTo>
                  <a:pt x="739104" y="831648"/>
                  <a:pt x="836931" y="799968"/>
                  <a:pt x="741224" y="827314"/>
                </a:cubicBezTo>
                <a:cubicBezTo>
                  <a:pt x="730191" y="830466"/>
                  <a:pt x="719600" y="835048"/>
                  <a:pt x="708567" y="838200"/>
                </a:cubicBezTo>
                <a:cubicBezTo>
                  <a:pt x="694182" y="842310"/>
                  <a:pt x="679409" y="844976"/>
                  <a:pt x="665024" y="849086"/>
                </a:cubicBezTo>
                <a:cubicBezTo>
                  <a:pt x="653991" y="852238"/>
                  <a:pt x="643400" y="856819"/>
                  <a:pt x="632367" y="859971"/>
                </a:cubicBezTo>
                <a:cubicBezTo>
                  <a:pt x="617982" y="864081"/>
                  <a:pt x="603209" y="866747"/>
                  <a:pt x="588824" y="870857"/>
                </a:cubicBezTo>
                <a:cubicBezTo>
                  <a:pt x="577791" y="874009"/>
                  <a:pt x="567368" y="879254"/>
                  <a:pt x="556167" y="881743"/>
                </a:cubicBezTo>
                <a:cubicBezTo>
                  <a:pt x="534621" y="886531"/>
                  <a:pt x="512495" y="888299"/>
                  <a:pt x="490852" y="892628"/>
                </a:cubicBezTo>
                <a:cubicBezTo>
                  <a:pt x="411021" y="908594"/>
                  <a:pt x="482977" y="895582"/>
                  <a:pt x="403767" y="925286"/>
                </a:cubicBezTo>
                <a:cubicBezTo>
                  <a:pt x="389759" y="930539"/>
                  <a:pt x="374738" y="932543"/>
                  <a:pt x="360224" y="936171"/>
                </a:cubicBezTo>
                <a:cubicBezTo>
                  <a:pt x="345710" y="943428"/>
                  <a:pt x="332076" y="952811"/>
                  <a:pt x="316681" y="957943"/>
                </a:cubicBezTo>
                <a:cubicBezTo>
                  <a:pt x="236856" y="984551"/>
                  <a:pt x="287119" y="949554"/>
                  <a:pt x="218710" y="990600"/>
                </a:cubicBezTo>
                <a:cubicBezTo>
                  <a:pt x="196273" y="1004063"/>
                  <a:pt x="176799" y="1022441"/>
                  <a:pt x="153395" y="1034143"/>
                </a:cubicBezTo>
                <a:cubicBezTo>
                  <a:pt x="138881" y="1041400"/>
                  <a:pt x="123941" y="1047863"/>
                  <a:pt x="109852" y="1055914"/>
                </a:cubicBezTo>
                <a:cubicBezTo>
                  <a:pt x="50764" y="1089678"/>
                  <a:pt x="104414" y="1068613"/>
                  <a:pt x="44538" y="1088571"/>
                </a:cubicBezTo>
                <a:cubicBezTo>
                  <a:pt x="37281" y="1095828"/>
                  <a:pt x="27357" y="1101163"/>
                  <a:pt x="22767" y="1110343"/>
                </a:cubicBezTo>
                <a:cubicBezTo>
                  <a:pt x="12504" y="1130869"/>
                  <a:pt x="995" y="1175657"/>
                  <a:pt x="995" y="1175657"/>
                </a:cubicBezTo>
                <a:cubicBezTo>
                  <a:pt x="4624" y="1204686"/>
                  <a:pt x="0" y="1236010"/>
                  <a:pt x="11881" y="1262743"/>
                </a:cubicBezTo>
                <a:cubicBezTo>
                  <a:pt x="16541" y="1273228"/>
                  <a:pt x="34275" y="1268496"/>
                  <a:pt x="44538" y="1273628"/>
                </a:cubicBezTo>
                <a:cubicBezTo>
                  <a:pt x="56240" y="1279479"/>
                  <a:pt x="64181" y="1294054"/>
                  <a:pt x="77195" y="1295400"/>
                </a:cubicBezTo>
                <a:cubicBezTo>
                  <a:pt x="171107" y="1305115"/>
                  <a:pt x="265881" y="1302657"/>
                  <a:pt x="360224" y="1306286"/>
                </a:cubicBezTo>
                <a:cubicBezTo>
                  <a:pt x="400138" y="1309914"/>
                  <a:pt x="440291" y="1311503"/>
                  <a:pt x="479967" y="1317171"/>
                </a:cubicBezTo>
                <a:cubicBezTo>
                  <a:pt x="516599" y="1322404"/>
                  <a:pt x="588824" y="1338943"/>
                  <a:pt x="588824" y="1338943"/>
                </a:cubicBezTo>
                <a:cubicBezTo>
                  <a:pt x="599710" y="1346200"/>
                  <a:pt x="611265" y="1352541"/>
                  <a:pt x="621481" y="1360714"/>
                </a:cubicBezTo>
                <a:cubicBezTo>
                  <a:pt x="629495" y="1367125"/>
                  <a:pt x="633723" y="1378674"/>
                  <a:pt x="643252" y="1382486"/>
                </a:cubicBezTo>
                <a:cubicBezTo>
                  <a:pt x="671034" y="1393599"/>
                  <a:pt x="730338" y="1404257"/>
                  <a:pt x="730338" y="1404257"/>
                </a:cubicBezTo>
                <a:cubicBezTo>
                  <a:pt x="741224" y="1411514"/>
                  <a:pt x="751293" y="1420177"/>
                  <a:pt x="762995" y="1426028"/>
                </a:cubicBezTo>
                <a:cubicBezTo>
                  <a:pt x="778613" y="1433837"/>
                  <a:pt x="825242" y="1444312"/>
                  <a:pt x="839195" y="1447800"/>
                </a:cubicBezTo>
                <a:cubicBezTo>
                  <a:pt x="926276" y="1505853"/>
                  <a:pt x="821056" y="1429660"/>
                  <a:pt x="893624" y="1502228"/>
                </a:cubicBezTo>
                <a:cubicBezTo>
                  <a:pt x="902875" y="1511479"/>
                  <a:pt x="916348" y="1515486"/>
                  <a:pt x="926281" y="1524000"/>
                </a:cubicBezTo>
                <a:cubicBezTo>
                  <a:pt x="941866" y="1537358"/>
                  <a:pt x="955310" y="1553029"/>
                  <a:pt x="969824" y="1567543"/>
                </a:cubicBezTo>
                <a:cubicBezTo>
                  <a:pt x="974074" y="1576043"/>
                  <a:pt x="1002481" y="1627727"/>
                  <a:pt x="1002481" y="1643743"/>
                </a:cubicBezTo>
                <a:cubicBezTo>
                  <a:pt x="1002481" y="1676601"/>
                  <a:pt x="999564" y="1709837"/>
                  <a:pt x="991595" y="1741714"/>
                </a:cubicBezTo>
                <a:cubicBezTo>
                  <a:pt x="983192" y="1775325"/>
                  <a:pt x="960084" y="1777045"/>
                  <a:pt x="937167" y="1796143"/>
                </a:cubicBezTo>
                <a:cubicBezTo>
                  <a:pt x="925341" y="1805998"/>
                  <a:pt x="916337" y="1818945"/>
                  <a:pt x="904510" y="1828800"/>
                </a:cubicBezTo>
                <a:cubicBezTo>
                  <a:pt x="894459" y="1837176"/>
                  <a:pt x="881903" y="1842195"/>
                  <a:pt x="871852" y="1850571"/>
                </a:cubicBezTo>
                <a:cubicBezTo>
                  <a:pt x="860025" y="1860426"/>
                  <a:pt x="851021" y="1873373"/>
                  <a:pt x="839195" y="1883228"/>
                </a:cubicBezTo>
                <a:cubicBezTo>
                  <a:pt x="829144" y="1891604"/>
                  <a:pt x="815789" y="1895749"/>
                  <a:pt x="806538" y="1905000"/>
                </a:cubicBezTo>
                <a:cubicBezTo>
                  <a:pt x="793709" y="1917829"/>
                  <a:pt x="786710" y="1935714"/>
                  <a:pt x="773881" y="1948543"/>
                </a:cubicBezTo>
                <a:cubicBezTo>
                  <a:pt x="715322" y="2007102"/>
                  <a:pt x="728091" y="1978494"/>
                  <a:pt x="665024" y="2024743"/>
                </a:cubicBezTo>
                <a:cubicBezTo>
                  <a:pt x="526307" y="2126469"/>
                  <a:pt x="607870" y="2101487"/>
                  <a:pt x="501738" y="2122714"/>
                </a:cubicBezTo>
                <a:cubicBezTo>
                  <a:pt x="438238" y="2157185"/>
                  <a:pt x="345710" y="2189842"/>
                  <a:pt x="284024" y="2231571"/>
                </a:cubicBezTo>
                <a:cubicBezTo>
                  <a:pt x="245924" y="2258785"/>
                  <a:pt x="158838" y="2344057"/>
                  <a:pt x="131624" y="2373086"/>
                </a:cubicBezTo>
                <a:cubicBezTo>
                  <a:pt x="127995" y="2383972"/>
                  <a:pt x="126431" y="2395780"/>
                  <a:pt x="120738" y="2405743"/>
                </a:cubicBezTo>
                <a:cubicBezTo>
                  <a:pt x="111737" y="2421495"/>
                  <a:pt x="97697" y="2433901"/>
                  <a:pt x="88081" y="2449286"/>
                </a:cubicBezTo>
                <a:cubicBezTo>
                  <a:pt x="79481" y="2463047"/>
                  <a:pt x="74361" y="2478739"/>
                  <a:pt x="66310" y="2492828"/>
                </a:cubicBezTo>
                <a:cubicBezTo>
                  <a:pt x="59819" y="2504188"/>
                  <a:pt x="51472" y="2514391"/>
                  <a:pt x="44538" y="2525486"/>
                </a:cubicBezTo>
                <a:cubicBezTo>
                  <a:pt x="33324" y="2543428"/>
                  <a:pt x="25650" y="2563850"/>
                  <a:pt x="11881" y="2579914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00238" y="5715000"/>
            <a:ext cx="7205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Feature space becomes really large very quickly!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495800" y="3200400"/>
            <a:ext cx="4121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>
                <a:solidFill>
                  <a:prstClr val="black"/>
                </a:solidFill>
              </a:rPr>
              <a:t>Φ</a:t>
            </a:r>
            <a:r>
              <a:rPr lang="en-US" sz="2400" dirty="0">
                <a:solidFill>
                  <a:prstClr val="black"/>
                </a:solidFill>
              </a:rPr>
              <a:t>(</a:t>
            </a:r>
            <a:r>
              <a:rPr lang="en-US" sz="2400" b="1" dirty="0">
                <a:solidFill>
                  <a:prstClr val="black"/>
                </a:solidFill>
              </a:rPr>
              <a:t>x</a:t>
            </a:r>
            <a:r>
              <a:rPr lang="en-US" sz="2400" dirty="0">
                <a:solidFill>
                  <a:prstClr val="black"/>
                </a:solidFill>
              </a:rPr>
              <a:t>) = (x</a:t>
            </a:r>
            <a:r>
              <a:rPr lang="en-US" sz="2400" baseline="-25000" dirty="0">
                <a:solidFill>
                  <a:prstClr val="black"/>
                </a:solidFill>
              </a:rPr>
              <a:t>1</a:t>
            </a:r>
            <a:r>
              <a:rPr lang="en-US" sz="2400" baseline="30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, x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baseline="30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, x</a:t>
            </a:r>
            <a:r>
              <a:rPr lang="en-US" sz="2400" baseline="-25000" dirty="0">
                <a:solidFill>
                  <a:prstClr val="black"/>
                </a:solidFill>
              </a:rPr>
              <a:t>1</a:t>
            </a:r>
            <a:r>
              <a:rPr lang="en-US" sz="2400" dirty="0">
                <a:solidFill>
                  <a:prstClr val="black"/>
                </a:solidFill>
              </a:rPr>
              <a:t>x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, …., exp(x</a:t>
            </a:r>
            <a:r>
              <a:rPr lang="en-US" sz="2400" baseline="-25000" dirty="0">
                <a:solidFill>
                  <a:prstClr val="black"/>
                </a:solidFill>
              </a:rPr>
              <a:t>1</a:t>
            </a:r>
            <a:r>
              <a:rPr lang="en-US" sz="2400" dirty="0">
                <a:solidFill>
                  <a:prstClr val="black"/>
                </a:solidFill>
              </a:rPr>
              <a:t>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Order Polynomials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4219" t="20795" r="4219" b="3323"/>
          <a:stretch>
            <a:fillRect/>
          </a:stretch>
        </p:blipFill>
        <p:spPr bwMode="auto">
          <a:xfrm>
            <a:off x="762000" y="33909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088620" y="1447800"/>
            <a:ext cx="69885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m – input features 		d – degree of polynomial</a:t>
            </a: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51102" y="2132009"/>
            <a:ext cx="8054492" cy="839980"/>
          </a:xfrm>
          <a:prstGeom prst="rect">
            <a:avLst/>
          </a:prstGeom>
          <a:noFill/>
          <a:ln/>
          <a:effectLst/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867400" y="4038600"/>
            <a:ext cx="26685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grows fast!</a:t>
            </a:r>
          </a:p>
          <a:p>
            <a:r>
              <a:rPr lang="en-US" sz="2000" dirty="0">
                <a:solidFill>
                  <a:prstClr val="black"/>
                </a:solidFill>
              </a:rPr>
              <a:t>d = 6, m = 100</a:t>
            </a:r>
          </a:p>
          <a:p>
            <a:r>
              <a:rPr lang="en-US" sz="2000" dirty="0">
                <a:solidFill>
                  <a:prstClr val="black"/>
                </a:solidFill>
              </a:rPr>
              <a:t>about 1.6 billion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Dual formulation only depends on dot-products, not on w!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746118" y="1936750"/>
            <a:ext cx="5496393" cy="1263650"/>
          </a:xfrm>
          <a:prstGeom prst="rect">
            <a:avLst/>
          </a:prstGeom>
          <a:noFill/>
          <a:ln/>
          <a:effectLst/>
        </p:spPr>
      </p:pic>
      <p:pic>
        <p:nvPicPr>
          <p:cNvPr id="7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038600"/>
            <a:ext cx="6084695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eft Brace 7"/>
          <p:cNvSpPr/>
          <p:nvPr/>
        </p:nvSpPr>
        <p:spPr>
          <a:xfrm rot="16200000">
            <a:off x="5791200" y="2209801"/>
            <a:ext cx="152400" cy="45720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3505200" y="3429000"/>
            <a:ext cx="304800" cy="4572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58674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prstClr val="black"/>
                </a:solidFill>
              </a:rPr>
              <a:t>Φ</a:t>
            </a:r>
            <a:r>
              <a:rPr lang="en-US" sz="2000" dirty="0">
                <a:solidFill>
                  <a:prstClr val="black"/>
                </a:solidFill>
              </a:rPr>
              <a:t>(</a:t>
            </a:r>
            <a:r>
              <a:rPr lang="en-US" sz="2000" b="1" dirty="0">
                <a:solidFill>
                  <a:prstClr val="black"/>
                </a:solidFill>
              </a:rPr>
              <a:t>x</a:t>
            </a:r>
            <a:r>
              <a:rPr lang="en-US" sz="2000" dirty="0">
                <a:solidFill>
                  <a:prstClr val="black"/>
                </a:solidFill>
              </a:rPr>
              <a:t>) – High-dimensional feature space, but never need it explicitly as long as we can compute the dot product fast using some Kernel K</a:t>
            </a:r>
          </a:p>
        </p:txBody>
      </p:sp>
      <p:sp>
        <p:nvSpPr>
          <p:cNvPr id="12" name="Left Brace 11"/>
          <p:cNvSpPr/>
          <p:nvPr/>
        </p:nvSpPr>
        <p:spPr>
          <a:xfrm rot="16200000">
            <a:off x="6096000" y="3886200"/>
            <a:ext cx="152400" cy="121920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Vector Machines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40"/>
          <p:cNvGrpSpPr/>
          <p:nvPr/>
        </p:nvGrpSpPr>
        <p:grpSpPr>
          <a:xfrm>
            <a:off x="76200" y="1524000"/>
            <a:ext cx="5401255" cy="4780948"/>
            <a:chOff x="320675" y="1524000"/>
            <a:chExt cx="5633243" cy="4780948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20675" y="2362200"/>
              <a:ext cx="2422526" cy="3276600"/>
              <a:chOff x="586" y="1488"/>
              <a:chExt cx="1526" cy="2064"/>
            </a:xfrm>
          </p:grpSpPr>
          <p:sp>
            <p:nvSpPr>
              <p:cNvPr id="44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32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1066800" y="153418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0000FF"/>
                  </a:solidFill>
                </a:rPr>
                <a:t>w</a:t>
              </a:r>
              <a:r>
                <a:rPr lang="en-US" sz="2400" dirty="0" err="1">
                  <a:solidFill>
                    <a:srgbClr val="0000FF"/>
                  </a:solidFill>
                </a:rPr>
                <a:t>.</a:t>
              </a:r>
              <a:r>
                <a:rPr lang="en-US" sz="2400" b="1" dirty="0" err="1">
                  <a:solidFill>
                    <a:srgbClr val="0000FF"/>
                  </a:solidFill>
                </a:rPr>
                <a:t>x</a:t>
              </a:r>
              <a:r>
                <a:rPr lang="en-US" sz="2400" dirty="0">
                  <a:solidFill>
                    <a:srgbClr val="0000FF"/>
                  </a:solidFill>
                </a:rPr>
                <a:t> + b &gt; 0</a:t>
              </a:r>
            </a:p>
          </p:txBody>
        </p:sp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4191000" y="152400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FF0000"/>
                  </a:solidFill>
                </a:rPr>
                <a:t>w</a:t>
              </a:r>
              <a:r>
                <a:rPr lang="en-US" sz="2400" dirty="0" err="1">
                  <a:solidFill>
                    <a:srgbClr val="FF0000"/>
                  </a:solidFill>
                </a:rPr>
                <a:t>.</a:t>
              </a:r>
              <a:r>
                <a:rPr lang="en-US" sz="2400" b="1" dirty="0" err="1">
                  <a:solidFill>
                    <a:srgbClr val="FF0000"/>
                  </a:solidFill>
                </a:rPr>
                <a:t>x</a:t>
              </a:r>
              <a:r>
                <a:rPr lang="en-US" sz="2400" dirty="0">
                  <a:solidFill>
                    <a:srgbClr val="FF0000"/>
                  </a:solidFill>
                </a:rPr>
                <a:t> + b &lt; 0</a:t>
              </a: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2396360" y="466922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929760" y="477958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51540" y="46482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prstClr val="black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05960" y="475593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prstClr val="black"/>
                  </a:solidFill>
                  <a:latin typeface="Symbol" pitchFamily="18" charset="2"/>
                </a:rPr>
                <a:t>g</a:t>
              </a:r>
            </a:p>
          </p:txBody>
        </p:sp>
      </p:grpSp>
      <p:grpSp>
        <p:nvGrpSpPr>
          <p:cNvPr id="7" name="Group 53"/>
          <p:cNvGrpSpPr/>
          <p:nvPr/>
        </p:nvGrpSpPr>
        <p:grpSpPr>
          <a:xfrm>
            <a:off x="5421084" y="2057400"/>
            <a:ext cx="3657600" cy="1524000"/>
            <a:chOff x="2971800" y="5181600"/>
            <a:chExt cx="3657600" cy="1524000"/>
          </a:xfrm>
        </p:grpSpPr>
        <p:sp>
          <p:nvSpPr>
            <p:cNvPr id="55" name="Rectangle 54"/>
            <p:cNvSpPr/>
            <p:nvPr/>
          </p:nvSpPr>
          <p:spPr>
            <a:xfrm>
              <a:off x="2971800" y="5181600"/>
              <a:ext cx="3657600" cy="15240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8" name="Group 44"/>
            <p:cNvGrpSpPr/>
            <p:nvPr/>
          </p:nvGrpSpPr>
          <p:grpSpPr>
            <a:xfrm>
              <a:off x="2971800" y="5410200"/>
              <a:ext cx="3657600" cy="1132820"/>
              <a:chOff x="6096000" y="5496580"/>
              <a:chExt cx="3657600" cy="1132820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6096000" y="5496580"/>
                <a:ext cx="3071650" cy="9541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prstClr val="black"/>
                    </a:solidFill>
                  </a:rPr>
                  <a:t>   min  </a:t>
                </a:r>
                <a:r>
                  <a:rPr lang="en-US" sz="2800" b="1" dirty="0" err="1">
                    <a:solidFill>
                      <a:prstClr val="black"/>
                    </a:solidFill>
                  </a:rPr>
                  <a:t>w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.</a:t>
                </a:r>
                <a:r>
                  <a:rPr lang="en-US" sz="2800" b="1" dirty="0" err="1">
                    <a:solidFill>
                      <a:prstClr val="black"/>
                    </a:solidFill>
                  </a:rPr>
                  <a:t>w</a:t>
                </a:r>
                <a:endParaRPr lang="en-US" sz="2800" b="1" dirty="0">
                  <a:solidFill>
                    <a:prstClr val="black"/>
                  </a:solidFill>
                  <a:latin typeface="Symbol" pitchFamily="18" charset="2"/>
                </a:endParaRPr>
              </a:p>
              <a:p>
                <a:endParaRPr lang="en-US" sz="28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501183" y="5833240"/>
                <a:ext cx="585417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b="1" dirty="0" err="1">
                    <a:solidFill>
                      <a:prstClr val="black"/>
                    </a:solidFill>
                  </a:rPr>
                  <a:t>w</a:t>
                </a:r>
                <a:r>
                  <a:rPr lang="en-US" dirty="0" err="1">
                    <a:solidFill>
                      <a:prstClr val="black"/>
                    </a:solidFill>
                  </a:rPr>
                  <a:t>,</a:t>
                </a:r>
                <a:r>
                  <a:rPr lang="en-US" i="1" dirty="0" err="1">
                    <a:solidFill>
                      <a:prstClr val="black"/>
                    </a:solidFill>
                  </a:rPr>
                  <a:t>b</a:t>
                </a:r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6477000" y="6106180"/>
                <a:ext cx="3276600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err="1">
                    <a:solidFill>
                      <a:prstClr val="black"/>
                    </a:solidFill>
                  </a:rPr>
                  <a:t>s.t</a:t>
                </a:r>
                <a:r>
                  <a:rPr lang="en-US" sz="2800" dirty="0">
                    <a:solidFill>
                      <a:prstClr val="black"/>
                    </a:solidFill>
                  </a:rPr>
                  <a:t>. (</a:t>
                </a:r>
                <a:r>
                  <a:rPr lang="en-US" sz="2800" b="1" dirty="0" err="1">
                    <a:solidFill>
                      <a:prstClr val="black"/>
                    </a:solidFill>
                  </a:rPr>
                  <a:t>w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.</a:t>
                </a:r>
                <a:r>
                  <a:rPr lang="en-US" sz="2800" b="1" dirty="0" err="1">
                    <a:solidFill>
                      <a:prstClr val="black"/>
                    </a:solidFill>
                  </a:rPr>
                  <a:t>x</a:t>
                </a:r>
                <a:r>
                  <a:rPr lang="en-US" sz="2800" baseline="-25000" dirty="0" err="1">
                    <a:solidFill>
                      <a:prstClr val="black"/>
                    </a:solidFill>
                  </a:rPr>
                  <a:t>j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+</a:t>
                </a:r>
                <a:r>
                  <a:rPr lang="en-US" sz="2800" i="1" dirty="0" err="1">
                    <a:solidFill>
                      <a:prstClr val="black"/>
                    </a:solidFill>
                  </a:rPr>
                  <a:t>b</a:t>
                </a:r>
                <a:r>
                  <a:rPr lang="en-US" sz="2800" dirty="0">
                    <a:solidFill>
                      <a:prstClr val="black"/>
                    </a:solidFill>
                  </a:rPr>
                  <a:t>) 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y</a:t>
                </a:r>
                <a:r>
                  <a:rPr lang="en-US" sz="2800" baseline="-25000" dirty="0" err="1">
                    <a:solidFill>
                      <a:prstClr val="black"/>
                    </a:solidFill>
                  </a:rPr>
                  <a:t>j</a:t>
                </a:r>
                <a:r>
                  <a:rPr lang="en-US" sz="2800" dirty="0">
                    <a:solidFill>
                      <a:prstClr val="black"/>
                    </a:solidFill>
                  </a:rPr>
                  <a:t> ≥ 1</a:t>
                </a:r>
                <a:r>
                  <a:rPr lang="en-US" sz="2800" dirty="0">
                    <a:solidFill>
                      <a:prstClr val="black"/>
                    </a:solidFill>
                    <a:latin typeface="Symbol" pitchFamily="18" charset="2"/>
                  </a:rPr>
                  <a:t>  </a:t>
                </a:r>
                <a:r>
                  <a:rPr lang="en-US" sz="2800" dirty="0">
                    <a:solidFill>
                      <a:prstClr val="black"/>
                    </a:solidFill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>
                    <a:solidFill>
                      <a:prstClr val="black"/>
                    </a:solidFill>
                  </a:rPr>
                  <a:t>j </a:t>
                </a:r>
              </a:p>
            </p:txBody>
          </p:sp>
        </p:grpSp>
      </p:grpSp>
      <p:sp>
        <p:nvSpPr>
          <p:cNvPr id="60" name="Rectangle 33"/>
          <p:cNvSpPr txBox="1">
            <a:spLocks noChangeArrowheads="1"/>
          </p:cNvSpPr>
          <p:nvPr/>
        </p:nvSpPr>
        <p:spPr>
          <a:xfrm>
            <a:off x="5105400" y="3962400"/>
            <a:ext cx="4114800" cy="23622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200" dirty="0">
                <a:solidFill>
                  <a:prstClr val="black"/>
                </a:solidFill>
              </a:rPr>
              <a:t>     Solve efficiently by quadratic programming (QP)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>
                <a:solidFill>
                  <a:prstClr val="black"/>
                </a:solidFill>
              </a:rPr>
              <a:t>Well-studied solution algorithms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800" dirty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</a:rPr>
              <a:t>   </a:t>
            </a:r>
            <a:r>
              <a:rPr lang="en-US" sz="2200" dirty="0">
                <a:solidFill>
                  <a:prstClr val="black"/>
                </a:solidFill>
              </a:rPr>
              <a:t>  </a:t>
            </a:r>
          </a:p>
        </p:txBody>
      </p:sp>
      <p:sp>
        <p:nvSpPr>
          <p:cNvPr id="64" name="Text Box 24"/>
          <p:cNvSpPr txBox="1">
            <a:spLocks noChangeArrowheads="1"/>
          </p:cNvSpPr>
          <p:nvPr/>
        </p:nvSpPr>
        <p:spPr bwMode="auto">
          <a:xfrm rot="16884189">
            <a:off x="1668469" y="3329181"/>
            <a:ext cx="1762918" cy="50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prstClr val="black"/>
                </a:solidFill>
              </a:rPr>
              <a:t>w</a:t>
            </a:r>
            <a:r>
              <a:rPr lang="en-US" sz="2800" dirty="0" err="1">
                <a:solidFill>
                  <a:prstClr val="black"/>
                </a:solidFill>
              </a:rPr>
              <a:t>.</a:t>
            </a:r>
            <a:r>
              <a:rPr lang="en-US" sz="2800" b="1" dirty="0" err="1">
                <a:solidFill>
                  <a:prstClr val="black"/>
                </a:solidFill>
              </a:rPr>
              <a:t>x</a:t>
            </a:r>
            <a:r>
              <a:rPr lang="en-US" sz="2800" dirty="0">
                <a:solidFill>
                  <a:prstClr val="black"/>
                </a:solidFill>
              </a:rPr>
              <a:t> + b = 0</a:t>
            </a:r>
          </a:p>
        </p:txBody>
      </p:sp>
      <p:sp>
        <p:nvSpPr>
          <p:cNvPr id="65" name="Text Box 24"/>
          <p:cNvSpPr txBox="1">
            <a:spLocks noChangeArrowheads="1"/>
          </p:cNvSpPr>
          <p:nvPr/>
        </p:nvSpPr>
        <p:spPr bwMode="auto">
          <a:xfrm rot="16884189">
            <a:off x="1094050" y="3318408"/>
            <a:ext cx="1762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prstClr val="black"/>
                </a:solidFill>
              </a:rPr>
              <a:t>w</a:t>
            </a:r>
            <a:r>
              <a:rPr lang="en-US" sz="2800" dirty="0" err="1">
                <a:solidFill>
                  <a:prstClr val="black"/>
                </a:solidFill>
              </a:rPr>
              <a:t>.</a:t>
            </a:r>
            <a:r>
              <a:rPr lang="en-US" sz="2800" b="1" dirty="0" err="1">
                <a:solidFill>
                  <a:prstClr val="black"/>
                </a:solidFill>
              </a:rPr>
              <a:t>x</a:t>
            </a:r>
            <a:r>
              <a:rPr lang="en-US" sz="2800" dirty="0">
                <a:solidFill>
                  <a:prstClr val="black"/>
                </a:solidFill>
              </a:rPr>
              <a:t> + b = 1</a:t>
            </a:r>
          </a:p>
        </p:txBody>
      </p:sp>
      <p:sp>
        <p:nvSpPr>
          <p:cNvPr id="66" name="Text Box 24"/>
          <p:cNvSpPr txBox="1">
            <a:spLocks noChangeArrowheads="1"/>
          </p:cNvSpPr>
          <p:nvPr/>
        </p:nvSpPr>
        <p:spPr bwMode="auto">
          <a:xfrm rot="16884189">
            <a:off x="2081860" y="3327371"/>
            <a:ext cx="20555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prstClr val="black"/>
                </a:solidFill>
              </a:rPr>
              <a:t>w</a:t>
            </a:r>
            <a:r>
              <a:rPr lang="en-US" sz="2800" dirty="0" err="1">
                <a:solidFill>
                  <a:prstClr val="black"/>
                </a:solidFill>
              </a:rPr>
              <a:t>.</a:t>
            </a:r>
            <a:r>
              <a:rPr lang="en-US" sz="2800" b="1" dirty="0" err="1">
                <a:solidFill>
                  <a:prstClr val="black"/>
                </a:solidFill>
              </a:rPr>
              <a:t>x</a:t>
            </a:r>
            <a:r>
              <a:rPr lang="en-US" sz="2800" dirty="0">
                <a:solidFill>
                  <a:prstClr val="black"/>
                </a:solidFill>
              </a:rPr>
              <a:t> + b = -1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91200" y="1447800"/>
            <a:ext cx="3070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Linearly separable case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Dot Product of Polynomials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524000" y="1524000"/>
            <a:ext cx="6196809" cy="311102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57200" y="2133600"/>
            <a:ext cx="1449559" cy="711137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362200" y="2133600"/>
            <a:ext cx="1364293" cy="711139"/>
          </a:xfrm>
          <a:prstGeom prst="rect">
            <a:avLst/>
          </a:prstGeom>
          <a:noFill/>
          <a:ln/>
          <a:effectLst/>
        </p:spPr>
      </p:pic>
      <p:sp>
        <p:nvSpPr>
          <p:cNvPr id="15" name="TextBox 14"/>
          <p:cNvSpPr txBox="1"/>
          <p:nvPr/>
        </p:nvSpPr>
        <p:spPr>
          <a:xfrm>
            <a:off x="457200" y="3276600"/>
            <a:ext cx="655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d=1</a:t>
            </a:r>
          </a:p>
        </p:txBody>
      </p:sp>
      <p:pic>
        <p:nvPicPr>
          <p:cNvPr id="13" name="Picture 12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295400" y="3202258"/>
            <a:ext cx="6340093" cy="720780"/>
          </a:xfrm>
          <a:prstGeom prst="rect">
            <a:avLst/>
          </a:prstGeom>
          <a:noFill/>
          <a:ln/>
          <a:effectLst/>
        </p:spPr>
      </p:pic>
      <p:sp>
        <p:nvSpPr>
          <p:cNvPr id="16" name="TextBox 15"/>
          <p:cNvSpPr txBox="1"/>
          <p:nvPr/>
        </p:nvSpPr>
        <p:spPr>
          <a:xfrm>
            <a:off x="457200" y="4495800"/>
            <a:ext cx="655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d=2</a:t>
            </a:r>
          </a:p>
        </p:txBody>
      </p:sp>
      <p:pic>
        <p:nvPicPr>
          <p:cNvPr id="17" name="Picture 1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1143000" y="4362609"/>
            <a:ext cx="7962142" cy="1580991"/>
          </a:xfrm>
          <a:prstGeom prst="rect">
            <a:avLst/>
          </a:prstGeom>
          <a:noFill/>
          <a:ln/>
          <a:effectLst/>
        </p:spPr>
      </p:pic>
      <p:sp>
        <p:nvSpPr>
          <p:cNvPr id="22" name="TextBox 21"/>
          <p:cNvSpPr txBox="1"/>
          <p:nvPr/>
        </p:nvSpPr>
        <p:spPr>
          <a:xfrm>
            <a:off x="567830" y="6172200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d</a:t>
            </a:r>
          </a:p>
        </p:txBody>
      </p:sp>
      <p:pic>
        <p:nvPicPr>
          <p:cNvPr id="24" name="Picture 23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1295400" y="6232796"/>
            <a:ext cx="4239005" cy="32040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Finally: The Kernel Trick!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8975" y="1697929"/>
            <a:ext cx="6473825" cy="173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28600" y="3810000"/>
            <a:ext cx="51054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Never represent features explicitly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</a:rPr>
              <a:t>Compute dot products in closed form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Constant-time high-dimensional dot-products for many classes of features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Very interesting theory – Reproducing Kernel Hilbert Spaces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</a:rPr>
              <a:t>Not covered in detail in 10701/15781, more in 10702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5334000" y="3090864"/>
            <a:ext cx="3657600" cy="2133600"/>
            <a:chOff x="3408" y="1803"/>
            <a:chExt cx="2304" cy="1344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3408" y="1803"/>
              <a:ext cx="2304" cy="1344"/>
              <a:chOff x="3408" y="1803"/>
              <a:chExt cx="2304" cy="1344"/>
            </a:xfrm>
          </p:grpSpPr>
          <p:pic>
            <p:nvPicPr>
              <p:cNvPr id="19" name="Picture 7" descr="txp_fig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92" y="1920"/>
                <a:ext cx="1520" cy="4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" name="Picture 8" descr="txp_fig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792" y="2592"/>
                <a:ext cx="1509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1" name="Rectangle 9"/>
              <p:cNvSpPr>
                <a:spLocks noChangeArrowheads="1"/>
              </p:cNvSpPr>
              <p:nvPr/>
            </p:nvSpPr>
            <p:spPr bwMode="auto">
              <a:xfrm>
                <a:off x="3408" y="1803"/>
                <a:ext cx="2304" cy="134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pic>
            <p:nvPicPr>
              <p:cNvPr id="22" name="Picture 10" descr="txp_fig"/>
              <p:cNvPicPr>
                <a:picLocks noChangeAspect="1" noChangeArrowheads="1"/>
              </p:cNvPicPr>
              <p:nvPr>
                <p:custDataLst>
                  <p:tags r:id="rId7"/>
                </p:custDataLst>
              </p:nvPr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792" y="2913"/>
                <a:ext cx="1664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8" name="Picture 11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629" y="2913"/>
              <a:ext cx="199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3" name="Picture 12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603875" y="3279775"/>
            <a:ext cx="3094038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99113" y="4327525"/>
            <a:ext cx="30765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Kernels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Polynomials of degree 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Polynomials of degree up to 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800" dirty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Gaussian/Radial kernels (polynomials of all orders – recall series </a:t>
            </a:r>
            <a:r>
              <a:rPr lang="en-US" sz="2400" dirty="0" smtClean="0">
                <a:solidFill>
                  <a:prstClr val="black"/>
                </a:solidFill>
              </a:rPr>
              <a:t>expansion of exp)</a:t>
            </a:r>
            <a:endParaRPr lang="en-US" sz="2400" dirty="0">
              <a:solidFill>
                <a:prstClr val="black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8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Sigmoid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2057400"/>
            <a:ext cx="29083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12925" y="3276600"/>
            <a:ext cx="359727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52600" y="4654708"/>
            <a:ext cx="4522313" cy="907892"/>
          </a:xfrm>
          <a:prstGeom prst="rect">
            <a:avLst/>
          </a:prstGeom>
          <a:noFill/>
          <a:ln/>
          <a:effectLst/>
        </p:spPr>
      </p:pic>
      <p:pic>
        <p:nvPicPr>
          <p:cNvPr id="9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52600" y="6096000"/>
            <a:ext cx="4352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Overfitting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Huge feature space with kernels, what about </a:t>
            </a:r>
            <a:r>
              <a:rPr lang="en-US" dirty="0" err="1"/>
              <a:t>overfitting</a:t>
            </a:r>
            <a:r>
              <a:rPr lang="en-US" dirty="0"/>
              <a:t>???</a:t>
            </a:r>
          </a:p>
          <a:p>
            <a:pPr lvl="1"/>
            <a:r>
              <a:rPr lang="en-US" dirty="0"/>
              <a:t>Maximizing margin leads to sparse set of support vectors </a:t>
            </a:r>
          </a:p>
          <a:p>
            <a:pPr lvl="1"/>
            <a:r>
              <a:rPr lang="en-US" dirty="0"/>
              <a:t>Some interesting theory says that SVMs search for simple hypothesis with large margin</a:t>
            </a:r>
          </a:p>
          <a:p>
            <a:pPr lvl="1"/>
            <a:r>
              <a:rPr lang="en-US" dirty="0"/>
              <a:t>Often robust to </a:t>
            </a:r>
            <a:r>
              <a:rPr lang="en-US" dirty="0" err="1"/>
              <a:t>overfitting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classification time?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4114800"/>
            <a:ext cx="9296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For a new input </a:t>
            </a:r>
            <a:r>
              <a:rPr lang="en-US" sz="2400" b="1" dirty="0">
                <a:solidFill>
                  <a:prstClr val="black"/>
                </a:solidFill>
              </a:rPr>
              <a:t>x</a:t>
            </a:r>
            <a:r>
              <a:rPr lang="en-US" sz="2400" dirty="0">
                <a:solidFill>
                  <a:prstClr val="black"/>
                </a:solidFill>
              </a:rPr>
              <a:t>, if we need to represent 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  <a:sym typeface="Symbol" pitchFamily="18" charset="2"/>
              </a:rPr>
              <a:t></a:t>
            </a:r>
            <a:r>
              <a:rPr lang="en-US" sz="2400" dirty="0">
                <a:solidFill>
                  <a:prstClr val="black"/>
                </a:solidFill>
              </a:rPr>
              <a:t>(</a:t>
            </a:r>
            <a:r>
              <a:rPr lang="en-US" sz="2400" b="1" dirty="0">
                <a:solidFill>
                  <a:prstClr val="black"/>
                </a:solidFill>
              </a:rPr>
              <a:t>x</a:t>
            </a:r>
            <a:r>
              <a:rPr lang="en-US" sz="2400" dirty="0">
                <a:solidFill>
                  <a:prstClr val="black"/>
                </a:solidFill>
              </a:rPr>
              <a:t>), we are in trouble!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Recall classifier: sign(</a:t>
            </a:r>
            <a:r>
              <a:rPr lang="en-US" sz="2400" b="1" dirty="0">
                <a:solidFill>
                  <a:prstClr val="black"/>
                </a:solidFill>
              </a:rPr>
              <a:t>w</a:t>
            </a:r>
            <a:r>
              <a:rPr lang="en-US" sz="2400" dirty="0">
                <a:solidFill>
                  <a:prstClr val="black"/>
                </a:solidFill>
              </a:rPr>
              <a:t>.</a:t>
            </a:r>
            <a:r>
              <a:rPr lang="en-US" sz="2400" dirty="0">
                <a:solidFill>
                  <a:prstClr val="black"/>
                </a:solidFill>
                <a:latin typeface="Symbol" pitchFamily="18" charset="2"/>
                <a:sym typeface="Symbol" pitchFamily="18" charset="2"/>
              </a:rPr>
              <a:t></a:t>
            </a:r>
            <a:r>
              <a:rPr lang="en-US" sz="2400" dirty="0">
                <a:solidFill>
                  <a:prstClr val="black"/>
                </a:solidFill>
              </a:rPr>
              <a:t>(</a:t>
            </a:r>
            <a:r>
              <a:rPr lang="en-US" sz="2400" b="1" dirty="0">
                <a:solidFill>
                  <a:prstClr val="black"/>
                </a:solidFill>
              </a:rPr>
              <a:t>x</a:t>
            </a:r>
            <a:r>
              <a:rPr lang="en-US" sz="2400" dirty="0">
                <a:solidFill>
                  <a:prstClr val="black"/>
                </a:solidFill>
              </a:rPr>
              <a:t>)+b)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Using kernels we are cool!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2819400" y="1600200"/>
            <a:ext cx="3657600" cy="2133600"/>
            <a:chOff x="3504" y="1920"/>
            <a:chExt cx="2304" cy="1344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3504" y="1920"/>
              <a:ext cx="2304" cy="1344"/>
              <a:chOff x="3408" y="1824"/>
              <a:chExt cx="2304" cy="1344"/>
            </a:xfrm>
          </p:grpSpPr>
          <p:grpSp>
            <p:nvGrpSpPr>
              <p:cNvPr id="7" name="Group 9"/>
              <p:cNvGrpSpPr>
                <a:grpSpLocks/>
              </p:cNvGrpSpPr>
              <p:nvPr/>
            </p:nvGrpSpPr>
            <p:grpSpPr bwMode="auto">
              <a:xfrm>
                <a:off x="3408" y="1824"/>
                <a:ext cx="2304" cy="1344"/>
                <a:chOff x="3408" y="1824"/>
                <a:chExt cx="2304" cy="1344"/>
              </a:xfrm>
            </p:grpSpPr>
            <p:pic>
              <p:nvPicPr>
                <p:cNvPr id="12" name="Picture 7" descr="txp_fig"/>
                <p:cNvPicPr>
                  <a:picLocks noChangeAspect="1" noChangeArrowheads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3792" y="1920"/>
                  <a:ext cx="1520" cy="4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" name="Picture 8" descr="txp_fig"/>
                <p:cNvPicPr>
                  <a:picLocks noChangeAspect="1" noChangeArrowheads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3792" y="2592"/>
                  <a:ext cx="1509" cy="2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4" name="Rectangle 9"/>
                <p:cNvSpPr>
                  <a:spLocks noChangeArrowheads="1"/>
                </p:cNvSpPr>
                <p:nvPr/>
              </p:nvSpPr>
              <p:spPr bwMode="auto">
                <a:xfrm>
                  <a:off x="3408" y="1824"/>
                  <a:ext cx="2304" cy="134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pic>
              <p:nvPicPr>
                <p:cNvPr id="15" name="Picture 10" descr="txp_fig"/>
                <p:cNvPicPr>
                  <a:picLocks noChangeAspect="1" noChangeArrowheads="1"/>
                </p:cNvPicPr>
                <p:nvPr>
                  <p:custDataLst>
                    <p:tags r:id="rId7"/>
                  </p:custDataLst>
                </p:nvPr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3792" y="2913"/>
                  <a:ext cx="1664" cy="1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pic>
            <p:nvPicPr>
              <p:cNvPr id="11" name="Picture 11" descr="txp_fig"/>
              <p:cNvPicPr>
                <a:picLocks noChangeAspect="1" noChangeArrowheads="1"/>
              </p:cNvPicPr>
              <p:nvPr>
                <p:custDataLst>
                  <p:tags r:id="rId4"/>
                </p:custDataLst>
              </p:nvPr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629" y="2913"/>
                <a:ext cx="1991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8" name="Picture 12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674" y="2009"/>
              <a:ext cx="194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13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671" y="2669"/>
              <a:ext cx="1938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6" name="Picture 1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667000" y="5715000"/>
            <a:ext cx="394970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SVMs with Kernels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</a:rPr>
              <a:t>Choose a set of features and kernel function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</a:rPr>
              <a:t>Solve dual problem to obtain support vectors 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  <a:sym typeface="Symbol" pitchFamily="18" charset="2"/>
              </a:rPr>
              <a:t></a:t>
            </a:r>
            <a:r>
              <a:rPr lang="en-US" sz="2800" baseline="-25000" dirty="0" err="1">
                <a:solidFill>
                  <a:prstClr val="black"/>
                </a:solidFill>
                <a:sym typeface="Symbol" pitchFamily="18" charset="2"/>
              </a:rPr>
              <a:t>i</a:t>
            </a:r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</a:rPr>
              <a:t>At classification time, compute: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800" dirty="0">
              <a:solidFill>
                <a:prstClr val="black"/>
              </a:solidFill>
            </a:endParaRP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52400" y="3505835"/>
            <a:ext cx="4572000" cy="2590800"/>
            <a:chOff x="288" y="2447"/>
            <a:chExt cx="3072" cy="1680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88" y="2447"/>
              <a:ext cx="3072" cy="168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pic>
          <p:nvPicPr>
            <p:cNvPr id="8" name="Picture 6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56" y="3744"/>
              <a:ext cx="199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7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3" y="2640"/>
              <a:ext cx="295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8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36" y="3268"/>
              <a:ext cx="2774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4800600" y="4419600"/>
            <a:ext cx="1066800" cy="990600"/>
          </a:xfrm>
          <a:prstGeom prst="rightArrow">
            <a:avLst>
              <a:gd name="adj1" fmla="val 50000"/>
              <a:gd name="adj2" fmla="val 26923"/>
            </a:avLst>
          </a:prstGeom>
          <a:noFill/>
          <a:ln w="7620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solidFill>
                  <a:prstClr val="black"/>
                </a:solidFill>
              </a:rPr>
              <a:t>Classify as</a:t>
            </a:r>
          </a:p>
        </p:txBody>
      </p:sp>
      <p:pic>
        <p:nvPicPr>
          <p:cNvPr id="12" name="Picture 1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0" y="4724400"/>
            <a:ext cx="29972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019800" y="6356350"/>
            <a:ext cx="2895600" cy="365125"/>
          </a:xfrm>
        </p:spPr>
        <p:txBody>
          <a:bodyPr/>
          <a:lstStyle/>
          <a:p>
            <a:pPr algn="r"/>
            <a:fld id="{72E331F7-DC09-4090-B98C-2B609037D04B}" type="slidenum">
              <a:rPr lang="en-US">
                <a:solidFill>
                  <a:prstClr val="black">
                    <a:tint val="75000"/>
                  </a:prstClr>
                </a:solidFill>
              </a:rPr>
              <a:pPr algn="r"/>
              <a:t>26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15139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1938338"/>
            <a:ext cx="29972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5140" name="Text Box 4"/>
          <p:cNvSpPr txBox="1">
            <a:spLocks noChangeArrowheads="1"/>
          </p:cNvSpPr>
          <p:nvPr/>
        </p:nvSpPr>
        <p:spPr bwMode="auto">
          <a:xfrm>
            <a:off x="746125" y="1360488"/>
            <a:ext cx="1152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9900"/>
                </a:solidFill>
              </a:rPr>
              <a:t>SVMs</a:t>
            </a:r>
          </a:p>
        </p:txBody>
      </p:sp>
      <p:sp>
        <p:nvSpPr>
          <p:cNvPr id="1115141" name="Text Box 5"/>
          <p:cNvSpPr txBox="1">
            <a:spLocks noChangeArrowheads="1"/>
          </p:cNvSpPr>
          <p:nvPr/>
        </p:nvSpPr>
        <p:spPr bwMode="auto">
          <a:xfrm>
            <a:off x="5638800" y="1371600"/>
            <a:ext cx="3325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9900"/>
                </a:solidFill>
              </a:rPr>
              <a:t>Kernel Regression</a:t>
            </a:r>
          </a:p>
        </p:txBody>
      </p:sp>
      <p:pic>
        <p:nvPicPr>
          <p:cNvPr id="1115142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2743200"/>
            <a:ext cx="3429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5143" name="Text Box 7"/>
          <p:cNvSpPr txBox="1">
            <a:spLocks noChangeArrowheads="1"/>
          </p:cNvSpPr>
          <p:nvPr/>
        </p:nvSpPr>
        <p:spPr bwMode="auto">
          <a:xfrm>
            <a:off x="1289050" y="2376488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or</a:t>
            </a:r>
          </a:p>
        </p:txBody>
      </p:sp>
      <p:sp>
        <p:nvSpPr>
          <p:cNvPr id="1115144" name="Line 8"/>
          <p:cNvSpPr>
            <a:spLocks noChangeShapeType="1"/>
          </p:cNvSpPr>
          <p:nvPr/>
        </p:nvSpPr>
        <p:spPr bwMode="auto">
          <a:xfrm>
            <a:off x="4343400" y="1447800"/>
            <a:ext cx="0" cy="518160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115145" name="Picture 9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2133600"/>
            <a:ext cx="2647950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514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533400" y="3962400"/>
            <a:ext cx="7924800" cy="2895600"/>
          </a:xfrm>
          <a:solidFill>
            <a:schemeClr val="bg1"/>
          </a:solidFill>
          <a:ln w="76200">
            <a:noFill/>
          </a:ln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b="1" dirty="0"/>
              <a:t>Differences:</a:t>
            </a:r>
          </a:p>
          <a:p>
            <a:pPr>
              <a:lnSpc>
                <a:spcPct val="90000"/>
              </a:lnSpc>
            </a:pPr>
            <a:r>
              <a:rPr lang="en-US" dirty="0"/>
              <a:t>SVMs: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Learn weights </a:t>
            </a:r>
            <a:r>
              <a:rPr lang="en-US" dirty="0">
                <a:latin typeface="Symbol" pitchFamily="-112" charset="2"/>
                <a:sym typeface="Symbol" pitchFamily="-112" charset="2"/>
              </a:rPr>
              <a:t></a:t>
            </a:r>
            <a:r>
              <a:rPr lang="en-US" baseline="-25000" dirty="0" err="1">
                <a:sym typeface="Symbol" pitchFamily="-112" charset="2"/>
              </a:rPr>
              <a:t>i</a:t>
            </a:r>
            <a:r>
              <a:rPr lang="en-US" dirty="0"/>
              <a:t> (and bandwidth)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Often sparse solution</a:t>
            </a:r>
          </a:p>
          <a:p>
            <a:pPr>
              <a:lnSpc>
                <a:spcPct val="90000"/>
              </a:lnSpc>
            </a:pPr>
            <a:r>
              <a:rPr lang="en-US" dirty="0"/>
              <a:t>KR: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Fixed “weights”, learn bandwidth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Solution may not be sparse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Much simpler to implement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>
                <a:solidFill>
                  <a:srgbClr val="C00000"/>
                </a:solidFill>
              </a:rPr>
              <a:t>SVMs vs. Kernel Regression</a:t>
            </a:r>
          </a:p>
        </p:txBody>
      </p:sp>
      <p:sp>
        <p:nvSpPr>
          <p:cNvPr id="16" name="Oval 15"/>
          <p:cNvSpPr/>
          <p:nvPr/>
        </p:nvSpPr>
        <p:spPr>
          <a:xfrm>
            <a:off x="1219200" y="2971800"/>
            <a:ext cx="3810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6324600" y="2514600"/>
            <a:ext cx="16764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5146" grpId="0" build="p"/>
      <p:bldP spid="16" grpId="0" animBg="1"/>
      <p:bldP spid="1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SVMs vs. Logistic Regression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Group 3"/>
          <p:cNvGraphicFramePr>
            <a:graphicFrameLocks noGrp="1"/>
          </p:cNvGraphicFramePr>
          <p:nvPr/>
        </p:nvGraphicFramePr>
        <p:xfrm>
          <a:off x="304800" y="1600200"/>
          <a:ext cx="8610600" cy="5029200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127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SVMs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Logistic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Loss function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Hinge loss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Log-loss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High dimensional features with kernels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Solution sparse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Often 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Almost always no!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Semantics of output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“Margin”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Real probabilities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30"/>
          <p:cNvSpPr>
            <a:spLocks noChangeArrowheads="1"/>
          </p:cNvSpPr>
          <p:nvPr/>
        </p:nvSpPr>
        <p:spPr bwMode="auto">
          <a:xfrm>
            <a:off x="337458" y="4887686"/>
            <a:ext cx="8534400" cy="166551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Kernels in Logistic Regression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2743200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Define weights in terms of features: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Derive simple gradient descent rule on </a:t>
            </a:r>
            <a:r>
              <a:rPr lang="en-US" sz="3200" dirty="0">
                <a:solidFill>
                  <a:prstClr val="black"/>
                </a:solidFill>
                <a:latin typeface="Symbol" pitchFamily="18" charset="2"/>
                <a:sym typeface="Symbol" pitchFamily="18" charset="2"/>
              </a:rPr>
              <a:t></a:t>
            </a:r>
            <a:r>
              <a:rPr lang="en-US" sz="3200" baseline="-25000" dirty="0" err="1">
                <a:solidFill>
                  <a:prstClr val="black"/>
                </a:solidFill>
                <a:sym typeface="Symbol" pitchFamily="18" charset="2"/>
              </a:rPr>
              <a:t>i</a:t>
            </a:r>
            <a:endParaRPr lang="en-US" sz="3200" baseline="-25000" dirty="0">
              <a:solidFill>
                <a:prstClr val="black"/>
              </a:solidFill>
            </a:endParaRPr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9388" y="1674813"/>
            <a:ext cx="54070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3352800"/>
            <a:ext cx="2819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8088" y="4191000"/>
            <a:ext cx="656431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SVMs vs. Logistic Regression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Group 3"/>
          <p:cNvGraphicFramePr>
            <a:graphicFrameLocks noGrp="1"/>
          </p:cNvGraphicFramePr>
          <p:nvPr/>
        </p:nvGraphicFramePr>
        <p:xfrm>
          <a:off x="304800" y="1600200"/>
          <a:ext cx="8610600" cy="5029200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127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SVMs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Logistic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Loss function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Hinge loss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Log-loss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High dimensional features with kernels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Solution sparse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Often 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Almost always no!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Semantics of output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“Margin”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Real probabilities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Vectors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40"/>
          <p:cNvGrpSpPr/>
          <p:nvPr/>
        </p:nvGrpSpPr>
        <p:grpSpPr>
          <a:xfrm>
            <a:off x="76201" y="1905000"/>
            <a:ext cx="4952998" cy="4399948"/>
            <a:chOff x="320675" y="1524000"/>
            <a:chExt cx="5905817" cy="4780948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20675" y="2362200"/>
              <a:ext cx="2422526" cy="3276600"/>
              <a:chOff x="586" y="1488"/>
              <a:chExt cx="1526" cy="2064"/>
            </a:xfrm>
          </p:grpSpPr>
          <p:sp>
            <p:nvSpPr>
              <p:cNvPr id="44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32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593250" y="1534180"/>
              <a:ext cx="2236467" cy="501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0000FF"/>
                  </a:solidFill>
                </a:rPr>
                <a:t>w</a:t>
              </a:r>
              <a:r>
                <a:rPr lang="en-US" sz="2400" dirty="0" err="1">
                  <a:solidFill>
                    <a:srgbClr val="0000FF"/>
                  </a:solidFill>
                </a:rPr>
                <a:t>.</a:t>
              </a:r>
              <a:r>
                <a:rPr lang="en-US" sz="2400" b="1" dirty="0" err="1">
                  <a:solidFill>
                    <a:srgbClr val="0000FF"/>
                  </a:solidFill>
                </a:rPr>
                <a:t>x</a:t>
              </a:r>
              <a:r>
                <a:rPr lang="en-US" sz="2400" dirty="0">
                  <a:solidFill>
                    <a:srgbClr val="0000FF"/>
                  </a:solidFill>
                </a:rPr>
                <a:t> + b &gt; 0</a:t>
              </a:r>
            </a:p>
          </p:txBody>
        </p:sp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4190999" y="1524000"/>
              <a:ext cx="2035493" cy="501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FF0000"/>
                  </a:solidFill>
                </a:rPr>
                <a:t>w</a:t>
              </a:r>
              <a:r>
                <a:rPr lang="en-US" sz="2400" dirty="0" err="1">
                  <a:solidFill>
                    <a:srgbClr val="FF0000"/>
                  </a:solidFill>
                </a:rPr>
                <a:t>.</a:t>
              </a:r>
              <a:r>
                <a:rPr lang="en-US" sz="2400" b="1" dirty="0" err="1">
                  <a:solidFill>
                    <a:srgbClr val="FF0000"/>
                  </a:solidFill>
                </a:rPr>
                <a:t>x</a:t>
              </a:r>
              <a:r>
                <a:rPr lang="en-US" sz="2400" dirty="0">
                  <a:solidFill>
                    <a:srgbClr val="FF0000"/>
                  </a:solidFill>
                </a:rPr>
                <a:t> + b &lt; 0</a:t>
              </a: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2396360" y="466922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929760" y="477958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51540" y="46482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prstClr val="black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05960" y="475593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prstClr val="black"/>
                  </a:solidFill>
                  <a:latin typeface="Symbol" pitchFamily="18" charset="2"/>
                </a:rPr>
                <a:t>g</a:t>
              </a:r>
            </a:p>
          </p:txBody>
        </p:sp>
      </p:grpSp>
      <p:sp>
        <p:nvSpPr>
          <p:cNvPr id="60" name="Rectangle 33"/>
          <p:cNvSpPr txBox="1">
            <a:spLocks noChangeArrowheads="1"/>
          </p:cNvSpPr>
          <p:nvPr/>
        </p:nvSpPr>
        <p:spPr>
          <a:xfrm>
            <a:off x="4800600" y="1600200"/>
            <a:ext cx="4343400" cy="47244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200" dirty="0">
                <a:solidFill>
                  <a:prstClr val="black"/>
                </a:solidFill>
              </a:rPr>
              <a:t>Linear </a:t>
            </a:r>
            <a:r>
              <a:rPr lang="en-US" sz="2200" dirty="0" err="1">
                <a:solidFill>
                  <a:prstClr val="black"/>
                </a:solidFill>
              </a:rPr>
              <a:t>hyperplane</a:t>
            </a:r>
            <a:r>
              <a:rPr lang="en-US" sz="2200" dirty="0">
                <a:solidFill>
                  <a:prstClr val="black"/>
                </a:solidFill>
              </a:rPr>
              <a:t> defined by “</a:t>
            </a:r>
            <a:r>
              <a:rPr lang="en-US" sz="2200" u="sng" dirty="0">
                <a:solidFill>
                  <a:prstClr val="black"/>
                </a:solidFill>
              </a:rPr>
              <a:t>support vectors</a:t>
            </a:r>
            <a:r>
              <a:rPr lang="en-US" sz="2200" dirty="0">
                <a:solidFill>
                  <a:prstClr val="black"/>
                </a:solidFill>
              </a:rPr>
              <a:t>”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400" dirty="0">
                <a:solidFill>
                  <a:prstClr val="black"/>
                </a:solidFill>
              </a:rPr>
              <a:t>j: (</a:t>
            </a:r>
            <a:r>
              <a:rPr lang="en-US" sz="2400" b="1" dirty="0" err="1">
                <a:solidFill>
                  <a:prstClr val="black"/>
                </a:solidFill>
              </a:rPr>
              <a:t>w</a:t>
            </a:r>
            <a:r>
              <a:rPr lang="en-US" sz="2400" dirty="0" err="1">
                <a:solidFill>
                  <a:prstClr val="black"/>
                </a:solidFill>
              </a:rPr>
              <a:t>.</a:t>
            </a:r>
            <a:r>
              <a:rPr lang="en-US" sz="2400" b="1" dirty="0" err="1">
                <a:solidFill>
                  <a:prstClr val="black"/>
                </a:solidFill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</a:rPr>
              <a:t>j</a:t>
            </a:r>
            <a:r>
              <a:rPr lang="en-US" sz="2400" dirty="0" err="1">
                <a:solidFill>
                  <a:prstClr val="black"/>
                </a:solidFill>
              </a:rPr>
              <a:t>+</a:t>
            </a:r>
            <a:r>
              <a:rPr lang="en-US" sz="2400" i="1" dirty="0" err="1">
                <a:solidFill>
                  <a:prstClr val="black"/>
                </a:solidFill>
              </a:rPr>
              <a:t>b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r>
              <a:rPr lang="en-US" sz="2400" dirty="0" err="1">
                <a:solidFill>
                  <a:prstClr val="black"/>
                </a:solidFill>
              </a:rPr>
              <a:t>y</a:t>
            </a:r>
            <a:r>
              <a:rPr lang="en-US" sz="2400" baseline="-25000" dirty="0" err="1">
                <a:solidFill>
                  <a:prstClr val="black"/>
                </a:solidFill>
              </a:rPr>
              <a:t>j</a:t>
            </a:r>
            <a:r>
              <a:rPr lang="en-US" sz="2400" dirty="0">
                <a:solidFill>
                  <a:prstClr val="black"/>
                </a:solidFill>
              </a:rPr>
              <a:t> = 1</a:t>
            </a:r>
            <a:endParaRPr lang="en-US" sz="1200" dirty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  <a:defRPr/>
            </a:pPr>
            <a:r>
              <a:rPr lang="en-US" sz="2200" dirty="0">
                <a:solidFill>
                  <a:prstClr val="black"/>
                </a:solidFill>
              </a:rPr>
              <a:t>Moving other points a little doesn’t effect the decision boundary </a:t>
            </a:r>
          </a:p>
          <a:p>
            <a:pPr>
              <a:spcBef>
                <a:spcPct val="20000"/>
              </a:spcBef>
              <a:defRPr/>
            </a:pPr>
            <a:endParaRPr lang="en-US" sz="1200" dirty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  <a:defRPr/>
            </a:pPr>
            <a:r>
              <a:rPr lang="en-US" sz="2200" dirty="0">
                <a:solidFill>
                  <a:prstClr val="black"/>
                </a:solidFill>
              </a:rPr>
              <a:t>only need to store the support </a:t>
            </a:r>
            <a:r>
              <a:rPr lang="en-US" sz="2200" dirty="0" smtClean="0">
                <a:solidFill>
                  <a:prstClr val="black"/>
                </a:solidFill>
              </a:rPr>
              <a:t>vectors to </a:t>
            </a:r>
            <a:r>
              <a:rPr lang="en-US" sz="2200" dirty="0">
                <a:solidFill>
                  <a:prstClr val="black"/>
                </a:solidFill>
              </a:rPr>
              <a:t>predict labels of new points</a:t>
            </a:r>
          </a:p>
          <a:p>
            <a:pPr>
              <a:spcBef>
                <a:spcPct val="20000"/>
              </a:spcBef>
              <a:defRPr/>
            </a:pPr>
            <a:endParaRPr lang="en-US" sz="1200" dirty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  <a:defRPr/>
            </a:pP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How </a:t>
            </a:r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many support </a:t>
            </a: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vectors in linearly separable case?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≤ </a:t>
            </a: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m+1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spcBef>
                <a:spcPct val="20000"/>
              </a:spcBef>
              <a:defRPr/>
            </a:pPr>
            <a:endParaRPr lang="en-US" sz="2200" dirty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en-US" sz="2200" dirty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1850568" y="3306964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1589314" y="4928932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2688766" y="4156048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know…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Dual SVM formulation</a:t>
            </a:r>
          </a:p>
          <a:p>
            <a:pPr lvl="1"/>
            <a:r>
              <a:rPr lang="pt-BR" dirty="0"/>
              <a:t>How it’s derived</a:t>
            </a:r>
          </a:p>
          <a:p>
            <a:r>
              <a:rPr lang="pt-BR" dirty="0"/>
              <a:t>The kernel trick</a:t>
            </a:r>
          </a:p>
          <a:p>
            <a:r>
              <a:rPr lang="pt-BR" dirty="0" smtClean="0"/>
              <a:t>Common </a:t>
            </a:r>
            <a:r>
              <a:rPr lang="pt-BR" dirty="0"/>
              <a:t>kernels</a:t>
            </a:r>
          </a:p>
          <a:p>
            <a:r>
              <a:rPr lang="pt-BR" dirty="0" smtClean="0"/>
              <a:t>Differences between SVMs and kernel regression</a:t>
            </a:r>
          </a:p>
          <a:p>
            <a:r>
              <a:rPr lang="pt-BR" dirty="0" smtClean="0"/>
              <a:t>Differences </a:t>
            </a:r>
            <a:r>
              <a:rPr lang="pt-BR" dirty="0"/>
              <a:t>between SVMs and logistic </a:t>
            </a:r>
            <a:r>
              <a:rPr lang="pt-BR" dirty="0" smtClean="0"/>
              <a:t>regression</a:t>
            </a:r>
          </a:p>
          <a:p>
            <a:r>
              <a:rPr lang="pt-BR" dirty="0" smtClean="0"/>
              <a:t>Kernelized logistic regression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 - Midterm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When:  Wednesday, 10/20</a:t>
            </a:r>
          </a:p>
          <a:p>
            <a:endParaRPr lang="en-US" sz="900" dirty="0" smtClean="0"/>
          </a:p>
          <a:p>
            <a:r>
              <a:rPr lang="en-US" dirty="0" smtClean="0"/>
              <a:t>Where: In Class</a:t>
            </a:r>
          </a:p>
          <a:p>
            <a:endParaRPr lang="en-US" sz="900" dirty="0" smtClean="0"/>
          </a:p>
          <a:p>
            <a:r>
              <a:rPr lang="en-US" dirty="0" smtClean="0"/>
              <a:t>What:   You, your pencil, your textbook, your notes, course slides, </a:t>
            </a:r>
            <a:r>
              <a:rPr lang="en-US" strike="sngStrike" dirty="0" smtClean="0"/>
              <a:t>your calculator</a:t>
            </a:r>
            <a:r>
              <a:rPr lang="en-US" dirty="0" smtClean="0"/>
              <a:t>, your good mood :)</a:t>
            </a:r>
          </a:p>
          <a:p>
            <a:endParaRPr lang="en-US" sz="900" dirty="0" smtClean="0"/>
          </a:p>
          <a:p>
            <a:r>
              <a:rPr lang="en-US" dirty="0" smtClean="0"/>
              <a:t>What NOT: No computers, </a:t>
            </a:r>
            <a:r>
              <a:rPr lang="en-US" dirty="0" err="1" smtClean="0"/>
              <a:t>iphones</a:t>
            </a:r>
            <a:r>
              <a:rPr lang="en-US" dirty="0" smtClean="0"/>
              <a:t>, or anything else that has an internet connection.</a:t>
            </a:r>
          </a:p>
          <a:p>
            <a:endParaRPr lang="en-US" sz="900" dirty="0" smtClean="0"/>
          </a:p>
          <a:p>
            <a:r>
              <a:rPr lang="en-US" dirty="0" smtClean="0"/>
              <a:t>Material: Everything from the beginning of the semester, until, and including SVMs and the Kernel trick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Midterm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What is ML? loss functions</a:t>
            </a:r>
          </a:p>
          <a:p>
            <a:r>
              <a:rPr lang="en-US" sz="2000" dirty="0" err="1" smtClean="0"/>
              <a:t>Bayes</a:t>
            </a:r>
            <a:r>
              <a:rPr lang="en-US" sz="2000" dirty="0" smtClean="0"/>
              <a:t> optimal rules (classification, regression)</a:t>
            </a:r>
          </a:p>
          <a:p>
            <a:r>
              <a:rPr lang="en-US" sz="2000" dirty="0" smtClean="0"/>
              <a:t>Parametric approaches</a:t>
            </a:r>
          </a:p>
          <a:p>
            <a:pPr lvl="1"/>
            <a:r>
              <a:rPr lang="en-US" sz="2000" dirty="0" smtClean="0"/>
              <a:t>Learning distributions: MLE, MAP</a:t>
            </a:r>
          </a:p>
          <a:p>
            <a:pPr lvl="1"/>
            <a:r>
              <a:rPr lang="en-US" sz="2000" dirty="0" smtClean="0"/>
              <a:t>Classification: Naïve </a:t>
            </a:r>
            <a:r>
              <a:rPr lang="en-US" sz="2000" dirty="0" err="1" smtClean="0"/>
              <a:t>Bayes</a:t>
            </a:r>
            <a:r>
              <a:rPr lang="en-US" sz="2000" dirty="0" smtClean="0"/>
              <a:t>, Logistic Regression</a:t>
            </a:r>
          </a:p>
          <a:p>
            <a:pPr lvl="1"/>
            <a:r>
              <a:rPr lang="en-US" sz="2000" dirty="0" smtClean="0"/>
              <a:t>Regression: Linear</a:t>
            </a:r>
          </a:p>
          <a:p>
            <a:r>
              <a:rPr lang="en-US" sz="2000" dirty="0" smtClean="0"/>
              <a:t>Non-parametric approaches</a:t>
            </a:r>
          </a:p>
          <a:p>
            <a:pPr lvl="1"/>
            <a:r>
              <a:rPr lang="en-US" sz="2000" dirty="0" smtClean="0"/>
              <a:t>Density estimation: Histogram, Kernel density estimation</a:t>
            </a:r>
          </a:p>
          <a:p>
            <a:pPr lvl="1"/>
            <a:r>
              <a:rPr lang="en-US" sz="2000" dirty="0" smtClean="0"/>
              <a:t>Classification: </a:t>
            </a:r>
            <a:r>
              <a:rPr lang="en-US" sz="2000" dirty="0" err="1" smtClean="0"/>
              <a:t>kNN</a:t>
            </a:r>
            <a:r>
              <a:rPr lang="en-US" sz="2000" dirty="0" smtClean="0"/>
              <a:t>, Decision Trees</a:t>
            </a:r>
          </a:p>
          <a:p>
            <a:pPr lvl="1"/>
            <a:r>
              <a:rPr lang="en-US" sz="2000" dirty="0" smtClean="0"/>
              <a:t>Regression: Kernel regression</a:t>
            </a:r>
          </a:p>
          <a:p>
            <a:r>
              <a:rPr lang="en-US" sz="2000" dirty="0" smtClean="0"/>
              <a:t>Model Selection, </a:t>
            </a:r>
            <a:r>
              <a:rPr lang="en-US" sz="2000" dirty="0" err="1" smtClean="0"/>
              <a:t>Overfitting</a:t>
            </a:r>
            <a:r>
              <a:rPr lang="en-US" sz="2000" dirty="0" smtClean="0"/>
              <a:t>, Bias-variance tradeoff, estimating the generalization error</a:t>
            </a:r>
          </a:p>
          <a:p>
            <a:r>
              <a:rPr lang="en-US" sz="2000" dirty="0" smtClean="0"/>
              <a:t>Boosting, SVM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data is not linearly separable?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304800" y="2362200"/>
            <a:ext cx="1492250" cy="1981200"/>
            <a:chOff x="480" y="1488"/>
            <a:chExt cx="1632" cy="2064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523710" y="2729035"/>
            <a:ext cx="2078468" cy="1658815"/>
            <a:chOff x="1710" y="1776"/>
            <a:chExt cx="2274" cy="1728"/>
          </a:xfrm>
        </p:grpSpPr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710" y="2537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4114800" y="1600200"/>
            <a:ext cx="4972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</a:rPr>
              <a:t>Use features of features </a:t>
            </a:r>
          </a:p>
          <a:p>
            <a:r>
              <a:rPr lang="en-US" sz="3200" b="1" dirty="0">
                <a:solidFill>
                  <a:srgbClr val="009900"/>
                </a:solidFill>
              </a:rPr>
              <a:t>of features of features….</a:t>
            </a: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auto">
          <a:xfrm>
            <a:off x="2133600" y="3856835"/>
            <a:ext cx="131669" cy="13822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92436" y="5715000"/>
            <a:ext cx="396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But run risk of </a:t>
            </a:r>
            <a:r>
              <a:rPr lang="en-US" sz="2800" dirty="0" err="1">
                <a:solidFill>
                  <a:prstClr val="black"/>
                </a:solidFill>
              </a:rPr>
              <a:t>overfitting</a:t>
            </a:r>
            <a:r>
              <a:rPr lang="en-US" sz="2800" dirty="0">
                <a:solidFill>
                  <a:prstClr val="black"/>
                </a:solidFill>
              </a:rPr>
              <a:t>!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48200" y="3200400"/>
            <a:ext cx="3083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x</a:t>
            </a:r>
            <a:r>
              <a:rPr lang="en-US" sz="2400" baseline="-25000" dirty="0">
                <a:solidFill>
                  <a:prstClr val="black"/>
                </a:solidFill>
              </a:rPr>
              <a:t>1</a:t>
            </a:r>
            <a:r>
              <a:rPr lang="en-US" sz="2400" baseline="30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, x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baseline="30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, x</a:t>
            </a:r>
            <a:r>
              <a:rPr lang="en-US" sz="2400" baseline="-25000" dirty="0">
                <a:solidFill>
                  <a:prstClr val="black"/>
                </a:solidFill>
              </a:rPr>
              <a:t>1</a:t>
            </a:r>
            <a:r>
              <a:rPr lang="en-US" sz="2400" dirty="0">
                <a:solidFill>
                  <a:prstClr val="black"/>
                </a:solidFill>
              </a:rPr>
              <a:t>x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, …., exp(x</a:t>
            </a:r>
            <a:r>
              <a:rPr lang="en-US" sz="2400" baseline="-25000" dirty="0">
                <a:solidFill>
                  <a:prstClr val="black"/>
                </a:solidFill>
              </a:rPr>
              <a:t>1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34" name="Line 23"/>
          <p:cNvSpPr>
            <a:spLocks noChangeAspect="1" noChangeShapeType="1"/>
          </p:cNvSpPr>
          <p:nvPr/>
        </p:nvSpPr>
        <p:spPr bwMode="auto">
          <a:xfrm flipV="1">
            <a:off x="1752600" y="2133600"/>
            <a:ext cx="510153" cy="28346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data is still not linearly separable?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270000" y="31242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314450" y="38608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87400" y="4044950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919163" y="48291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92113" y="47371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665288" y="35845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182688" y="49672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489075" y="4645025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655638" y="33543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304800" y="3998913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647950" y="34909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254250" y="427513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3525838" y="3352800"/>
            <a:ext cx="131762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911475" y="3997325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3219450" y="4459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2824163" y="45513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2516188" y="49196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264795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220980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3219450" y="49657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3394075" y="3951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3175000" y="367506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AutoShape 25"/>
          <p:cNvSpPr>
            <a:spLocks noChangeArrowheads="1"/>
          </p:cNvSpPr>
          <p:nvPr/>
        </p:nvSpPr>
        <p:spPr bwMode="auto">
          <a:xfrm>
            <a:off x="2133600" y="40386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AutoShape 26"/>
          <p:cNvSpPr>
            <a:spLocks noChangeArrowheads="1"/>
          </p:cNvSpPr>
          <p:nvPr/>
        </p:nvSpPr>
        <p:spPr bwMode="auto">
          <a:xfrm>
            <a:off x="2403475" y="5424488"/>
            <a:ext cx="131763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914400" y="44196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1524000" y="29718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3" name="Group 30"/>
          <p:cNvGrpSpPr/>
          <p:nvPr/>
        </p:nvGrpSpPr>
        <p:grpSpPr>
          <a:xfrm>
            <a:off x="4648200" y="1981200"/>
            <a:ext cx="4114800" cy="2007751"/>
            <a:chOff x="2971800" y="5181600"/>
            <a:chExt cx="4114800" cy="2007751"/>
          </a:xfrm>
        </p:grpSpPr>
        <p:sp>
          <p:nvSpPr>
            <p:cNvPr id="32" name="Rectangle 31"/>
            <p:cNvSpPr/>
            <p:nvPr/>
          </p:nvSpPr>
          <p:spPr>
            <a:xfrm>
              <a:off x="2971800" y="5181600"/>
              <a:ext cx="4114800" cy="19812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31" name="Group 44"/>
            <p:cNvGrpSpPr/>
            <p:nvPr/>
          </p:nvGrpSpPr>
          <p:grpSpPr>
            <a:xfrm>
              <a:off x="2971800" y="5410200"/>
              <a:ext cx="4038600" cy="1779151"/>
              <a:chOff x="6096000" y="5496580"/>
              <a:chExt cx="4038600" cy="177915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096000" y="5496580"/>
                <a:ext cx="3071650" cy="9541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prstClr val="black"/>
                    </a:solidFill>
                  </a:rPr>
                  <a:t>   min  </a:t>
                </a:r>
                <a:r>
                  <a:rPr lang="en-US" sz="2800" b="1" dirty="0" err="1">
                    <a:solidFill>
                      <a:prstClr val="black"/>
                    </a:solidFill>
                  </a:rPr>
                  <a:t>w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.</a:t>
                </a:r>
                <a:r>
                  <a:rPr lang="en-US" sz="2800" b="1" dirty="0" err="1">
                    <a:solidFill>
                      <a:prstClr val="black"/>
                    </a:solidFill>
                  </a:rPr>
                  <a:t>w</a:t>
                </a:r>
                <a:r>
                  <a:rPr lang="en-US" sz="2800" dirty="0">
                    <a:solidFill>
                      <a:prstClr val="black"/>
                    </a:solidFill>
                  </a:rPr>
                  <a:t> + C </a:t>
                </a:r>
                <a:r>
                  <a:rPr lang="el-GR" sz="2800" dirty="0">
                    <a:solidFill>
                      <a:prstClr val="black"/>
                    </a:solidFill>
                  </a:rPr>
                  <a:t>Σ</a:t>
                </a:r>
                <a:r>
                  <a:rPr lang="en-US" sz="1000" dirty="0">
                    <a:solidFill>
                      <a:prstClr val="black"/>
                    </a:solidFill>
                  </a:rPr>
                  <a:t> </a:t>
                </a:r>
                <a:r>
                  <a:rPr lang="el-GR" sz="2800" dirty="0">
                    <a:solidFill>
                      <a:prstClr val="black"/>
                    </a:solidFill>
                  </a:rPr>
                  <a:t>ξ</a:t>
                </a:r>
                <a:r>
                  <a:rPr lang="en-US" sz="2800" baseline="-25000" dirty="0">
                    <a:solidFill>
                      <a:prstClr val="black"/>
                    </a:solidFill>
                  </a:rPr>
                  <a:t>j</a:t>
                </a:r>
                <a:r>
                  <a:rPr lang="en-US" sz="2800" dirty="0">
                    <a:solidFill>
                      <a:prstClr val="black"/>
                    </a:solidFill>
                  </a:rPr>
                  <a:t> </a:t>
                </a:r>
                <a:endParaRPr lang="en-US" sz="2800" dirty="0">
                  <a:solidFill>
                    <a:prstClr val="black"/>
                  </a:solidFill>
                  <a:latin typeface="Symbol" pitchFamily="18" charset="2"/>
                </a:endParaRPr>
              </a:p>
              <a:p>
                <a:endParaRPr lang="en-US" sz="28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501183" y="5833240"/>
                <a:ext cx="585417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b="1" dirty="0" err="1">
                    <a:solidFill>
                      <a:prstClr val="black"/>
                    </a:solidFill>
                  </a:rPr>
                  <a:t>w</a:t>
                </a:r>
                <a:r>
                  <a:rPr lang="en-US" dirty="0" err="1">
                    <a:solidFill>
                      <a:prstClr val="black"/>
                    </a:solidFill>
                  </a:rPr>
                  <a:t>,</a:t>
                </a:r>
                <a:r>
                  <a:rPr lang="en-US" i="1" dirty="0" err="1">
                    <a:solidFill>
                      <a:prstClr val="black"/>
                    </a:solidFill>
                  </a:rPr>
                  <a:t>b</a:t>
                </a:r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77000" y="6106180"/>
                <a:ext cx="3657600" cy="11695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err="1">
                    <a:solidFill>
                      <a:prstClr val="black"/>
                    </a:solidFill>
                  </a:rPr>
                  <a:t>s.t</a:t>
                </a:r>
                <a:r>
                  <a:rPr lang="en-US" sz="2800" dirty="0">
                    <a:solidFill>
                      <a:prstClr val="black"/>
                    </a:solidFill>
                  </a:rPr>
                  <a:t>. (</a:t>
                </a:r>
                <a:r>
                  <a:rPr lang="en-US" sz="2800" b="1" dirty="0" err="1">
                    <a:solidFill>
                      <a:prstClr val="black"/>
                    </a:solidFill>
                  </a:rPr>
                  <a:t>w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.</a:t>
                </a:r>
                <a:r>
                  <a:rPr lang="en-US" sz="2800" b="1" dirty="0" err="1">
                    <a:solidFill>
                      <a:prstClr val="black"/>
                    </a:solidFill>
                  </a:rPr>
                  <a:t>x</a:t>
                </a:r>
                <a:r>
                  <a:rPr lang="en-US" sz="2800" baseline="-25000" dirty="0" err="1">
                    <a:solidFill>
                      <a:prstClr val="black"/>
                    </a:solidFill>
                  </a:rPr>
                  <a:t>j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+</a:t>
                </a:r>
                <a:r>
                  <a:rPr lang="en-US" sz="2800" i="1" dirty="0" err="1">
                    <a:solidFill>
                      <a:prstClr val="black"/>
                    </a:solidFill>
                  </a:rPr>
                  <a:t>b</a:t>
                </a:r>
                <a:r>
                  <a:rPr lang="en-US" sz="2800" dirty="0">
                    <a:solidFill>
                      <a:prstClr val="black"/>
                    </a:solidFill>
                  </a:rPr>
                  <a:t>) 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y</a:t>
                </a:r>
                <a:r>
                  <a:rPr lang="en-US" sz="2800" baseline="-25000" dirty="0" err="1">
                    <a:solidFill>
                      <a:prstClr val="black"/>
                    </a:solidFill>
                  </a:rPr>
                  <a:t>j</a:t>
                </a:r>
                <a:r>
                  <a:rPr lang="en-US" sz="2800" dirty="0">
                    <a:solidFill>
                      <a:prstClr val="black"/>
                    </a:solidFill>
                  </a:rPr>
                  <a:t> ≥ 1-</a:t>
                </a:r>
                <a:r>
                  <a:rPr lang="el-GR" sz="2800" dirty="0">
                    <a:solidFill>
                      <a:prstClr val="black"/>
                    </a:solidFill>
                  </a:rPr>
                  <a:t>ξ</a:t>
                </a:r>
                <a:r>
                  <a:rPr lang="en-US" sz="2800" baseline="-25000" dirty="0">
                    <a:solidFill>
                      <a:prstClr val="black"/>
                    </a:solidFill>
                  </a:rPr>
                  <a:t>j</a:t>
                </a:r>
                <a:r>
                  <a:rPr lang="en-US" sz="2800" dirty="0">
                    <a:solidFill>
                      <a:prstClr val="black"/>
                    </a:solidFill>
                  </a:rPr>
                  <a:t> </a:t>
                </a:r>
                <a:r>
                  <a:rPr lang="en-US" sz="2800" dirty="0">
                    <a:solidFill>
                      <a:prstClr val="black"/>
                    </a:solidFill>
                    <a:latin typeface="Symbol" pitchFamily="18" charset="2"/>
                  </a:rPr>
                  <a:t>  </a:t>
                </a:r>
                <a:r>
                  <a:rPr lang="en-US" sz="2800" dirty="0">
                    <a:solidFill>
                      <a:prstClr val="black"/>
                    </a:solidFill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>
                    <a:solidFill>
                      <a:prstClr val="black"/>
                    </a:solidFill>
                  </a:rPr>
                  <a:t>j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800" dirty="0">
                    <a:solidFill>
                      <a:prstClr val="black"/>
                    </a:solidFill>
                  </a:rPr>
                  <a:t>	 	</a:t>
                </a:r>
                <a:r>
                  <a:rPr lang="el-GR" sz="2800" dirty="0">
                    <a:solidFill>
                      <a:prstClr val="black"/>
                    </a:solidFill>
                  </a:rPr>
                  <a:t>ξ</a:t>
                </a:r>
                <a:r>
                  <a:rPr lang="en-US" sz="2800" baseline="-25000" dirty="0">
                    <a:solidFill>
                      <a:prstClr val="black"/>
                    </a:solidFill>
                  </a:rPr>
                  <a:t>j</a:t>
                </a:r>
                <a:r>
                  <a:rPr lang="en-US" sz="2800" dirty="0">
                    <a:solidFill>
                      <a:prstClr val="black"/>
                    </a:solidFill>
                  </a:rPr>
                  <a:t> ≥ 0</a:t>
                </a:r>
                <a:r>
                  <a:rPr lang="en-US" sz="2800" dirty="0">
                    <a:solidFill>
                      <a:prstClr val="black"/>
                    </a:solidFill>
                    <a:latin typeface="Symbol" pitchFamily="18" charset="2"/>
                  </a:rPr>
                  <a:t>      </a:t>
                </a:r>
                <a:r>
                  <a:rPr lang="en-US" sz="2800" dirty="0">
                    <a:solidFill>
                      <a:prstClr val="black"/>
                    </a:solidFill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>
                    <a:solidFill>
                      <a:prstClr val="black"/>
                    </a:solidFill>
                  </a:rPr>
                  <a:t>j</a:t>
                </a:r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6879772" y="2514600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j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33400" y="1828800"/>
            <a:ext cx="3806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Allow “error” in classification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419600" y="4191000"/>
            <a:ext cx="47026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>
                <a:solidFill>
                  <a:prstClr val="black"/>
                </a:solidFill>
              </a:rPr>
              <a:t>ξ</a:t>
            </a:r>
            <a:r>
              <a:rPr lang="en-US" sz="2800" baseline="-25000" dirty="0">
                <a:solidFill>
                  <a:prstClr val="black"/>
                </a:solidFill>
              </a:rPr>
              <a:t>j 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  - “slack” variables </a:t>
            </a:r>
          </a:p>
          <a:p>
            <a:r>
              <a:rPr lang="en-US" sz="2400" dirty="0">
                <a:solidFill>
                  <a:prstClr val="black"/>
                </a:solidFill>
              </a:rPr>
              <a:t>           = (&gt;1 if </a:t>
            </a:r>
            <a:r>
              <a:rPr lang="en-US" sz="2400" dirty="0" err="1">
                <a:solidFill>
                  <a:prstClr val="black"/>
                </a:solidFill>
              </a:rPr>
              <a:t>x</a:t>
            </a:r>
            <a:r>
              <a:rPr lang="en-US" sz="2400" baseline="-25000" dirty="0" err="1">
                <a:solidFill>
                  <a:prstClr val="black"/>
                </a:solidFill>
              </a:rPr>
              <a:t>j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err="1">
                <a:solidFill>
                  <a:prstClr val="black"/>
                </a:solidFill>
              </a:rPr>
              <a:t>misclassifed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  <a:p>
            <a:r>
              <a:rPr lang="en-US" sz="2400" dirty="0">
                <a:solidFill>
                  <a:prstClr val="black"/>
                </a:solidFill>
              </a:rPr>
              <a:t> pay linear penalty if mistake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</a:rPr>
              <a:t>C  -  tradeoff parameter (chosen by </a:t>
            </a:r>
          </a:p>
          <a:p>
            <a:r>
              <a:rPr lang="en-US" sz="2400" dirty="0">
                <a:solidFill>
                  <a:prstClr val="black"/>
                </a:solidFill>
              </a:rPr>
              <a:t>        cross-validation)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</a:rPr>
              <a:t>Still QP </a:t>
            </a:r>
            <a:r>
              <a:rPr lang="en-US" sz="2400" dirty="0">
                <a:solidFill>
                  <a:prstClr val="black"/>
                </a:solidFill>
                <a:sym typeface="Wingdings" pitchFamily="2" charset="2"/>
              </a:rPr>
              <a:t>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42" name="Line 23"/>
          <p:cNvSpPr>
            <a:spLocks noChangeAspect="1" noChangeShapeType="1"/>
          </p:cNvSpPr>
          <p:nvPr/>
        </p:nvSpPr>
        <p:spPr bwMode="auto">
          <a:xfrm flipV="1">
            <a:off x="1707608" y="2869532"/>
            <a:ext cx="510153" cy="28346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Line 23"/>
          <p:cNvSpPr>
            <a:spLocks noChangeAspect="1" noChangeShapeType="1"/>
          </p:cNvSpPr>
          <p:nvPr/>
        </p:nvSpPr>
        <p:spPr bwMode="auto">
          <a:xfrm flipV="1">
            <a:off x="1360714" y="283937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4" name="Line 23"/>
          <p:cNvSpPr>
            <a:spLocks noChangeAspect="1" noChangeShapeType="1"/>
          </p:cNvSpPr>
          <p:nvPr/>
        </p:nvSpPr>
        <p:spPr bwMode="auto">
          <a:xfrm flipV="1">
            <a:off x="2043550" y="292608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64382" y="4023971"/>
            <a:ext cx="490990" cy="690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28" idx="1"/>
          </p:cNvCxnSpPr>
          <p:nvPr/>
        </p:nvCxnSpPr>
        <p:spPr>
          <a:xfrm>
            <a:off x="1774370" y="5388430"/>
            <a:ext cx="629105" cy="1051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9" idx="2"/>
          </p:cNvCxnSpPr>
          <p:nvPr/>
        </p:nvCxnSpPr>
        <p:spPr>
          <a:xfrm rot="16200000" flipH="1">
            <a:off x="1499055" y="3946864"/>
            <a:ext cx="211476" cy="12490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3"/>
          </p:cNvCxnSpPr>
          <p:nvPr/>
        </p:nvCxnSpPr>
        <p:spPr>
          <a:xfrm>
            <a:off x="1655763" y="2994819"/>
            <a:ext cx="858835" cy="1449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85800" y="5943600"/>
            <a:ext cx="287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Soft margin approach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Soft-margin SVM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48"/>
          <p:cNvGrpSpPr/>
          <p:nvPr/>
        </p:nvGrpSpPr>
        <p:grpSpPr>
          <a:xfrm>
            <a:off x="381000" y="1752600"/>
            <a:ext cx="4800600" cy="3911950"/>
            <a:chOff x="2743200" y="1879250"/>
            <a:chExt cx="3352800" cy="2921350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3708400" y="2164080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3752850" y="2900680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3225800" y="3084830"/>
              <a:ext cx="131763" cy="139700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3357563" y="3869055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2830513" y="3776980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4103688" y="2624455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3927475" y="3684905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3094038" y="2394268"/>
              <a:ext cx="131762" cy="138112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743200" y="3038793"/>
              <a:ext cx="131763" cy="139700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086350" y="25307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4692650" y="331501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964238" y="2392680"/>
              <a:ext cx="131762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5349875" y="3037205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657850" y="349916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5262563" y="3591243"/>
              <a:ext cx="131762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954588" y="3959543"/>
              <a:ext cx="131762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5086350" y="41436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648200" y="41436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5657850" y="4005580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832475" y="299116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5613400" y="271494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>
              <a:off x="4572000" y="3078480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auto">
            <a:xfrm>
              <a:off x="4841875" y="4464368"/>
              <a:ext cx="131763" cy="138112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352800" y="3459480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Line 23"/>
            <p:cNvSpPr>
              <a:spLocks noChangeAspect="1" noChangeShapeType="1"/>
            </p:cNvSpPr>
            <p:nvPr/>
          </p:nvSpPr>
          <p:spPr bwMode="auto">
            <a:xfrm flipV="1">
              <a:off x="4146008" y="1909412"/>
              <a:ext cx="510153" cy="28346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Line 23"/>
            <p:cNvSpPr>
              <a:spLocks noChangeAspect="1" noChangeShapeType="1"/>
            </p:cNvSpPr>
            <p:nvPr/>
          </p:nvSpPr>
          <p:spPr bwMode="auto">
            <a:xfrm flipV="1">
              <a:off x="3799114" y="1879250"/>
              <a:ext cx="510153" cy="2834640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Line 23"/>
            <p:cNvSpPr>
              <a:spLocks noChangeAspect="1" noChangeShapeType="1"/>
            </p:cNvSpPr>
            <p:nvPr/>
          </p:nvSpPr>
          <p:spPr bwMode="auto">
            <a:xfrm flipV="1">
              <a:off x="4481950" y="1965960"/>
              <a:ext cx="510153" cy="2834640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4102782" y="3063851"/>
              <a:ext cx="490990" cy="690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endCxn id="28" idx="1"/>
            </p:cNvCxnSpPr>
            <p:nvPr/>
          </p:nvCxnSpPr>
          <p:spPr>
            <a:xfrm>
              <a:off x="4212770" y="4428310"/>
              <a:ext cx="629105" cy="1051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29" idx="2"/>
            </p:cNvCxnSpPr>
            <p:nvPr/>
          </p:nvCxnSpPr>
          <p:spPr>
            <a:xfrm rot="16200000" flipH="1">
              <a:off x="3937455" y="2986744"/>
              <a:ext cx="211476" cy="12490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Picture 6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28600" y="2743200"/>
            <a:ext cx="686156" cy="268879"/>
          </a:xfrm>
          <a:prstGeom prst="rect">
            <a:avLst/>
          </a:prstGeom>
          <a:noFill/>
          <a:ln/>
          <a:effectLst/>
        </p:spPr>
      </p:pic>
      <p:sp>
        <p:nvSpPr>
          <p:cNvPr id="52" name="TextBox 51"/>
          <p:cNvSpPr txBox="1"/>
          <p:nvPr/>
        </p:nvSpPr>
        <p:spPr>
          <a:xfrm>
            <a:off x="5597457" y="2411849"/>
            <a:ext cx="3124200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(</a:t>
            </a:r>
            <a:r>
              <a:rPr lang="en-US" sz="2800" b="1" dirty="0" err="1">
                <a:solidFill>
                  <a:prstClr val="black"/>
                </a:solidFill>
              </a:rPr>
              <a:t>w</a:t>
            </a:r>
            <a:r>
              <a:rPr lang="en-US" sz="2800" dirty="0" err="1">
                <a:solidFill>
                  <a:prstClr val="black"/>
                </a:solidFill>
              </a:rPr>
              <a:t>.</a:t>
            </a:r>
            <a:r>
              <a:rPr lang="en-US" sz="2800" b="1" dirty="0" err="1">
                <a:solidFill>
                  <a:prstClr val="black"/>
                </a:solidFill>
              </a:rPr>
              <a:t>x</a:t>
            </a:r>
            <a:r>
              <a:rPr lang="en-US" sz="2800" baseline="-25000" dirty="0" err="1">
                <a:solidFill>
                  <a:prstClr val="black"/>
                </a:solidFill>
              </a:rPr>
              <a:t>j</a:t>
            </a:r>
            <a:r>
              <a:rPr lang="en-US" sz="2800" dirty="0" err="1">
                <a:solidFill>
                  <a:prstClr val="black"/>
                </a:solidFill>
              </a:rPr>
              <a:t>+</a:t>
            </a:r>
            <a:r>
              <a:rPr lang="en-US" sz="2800" i="1" dirty="0" err="1">
                <a:solidFill>
                  <a:prstClr val="black"/>
                </a:solidFill>
              </a:rPr>
              <a:t>b</a:t>
            </a:r>
            <a:r>
              <a:rPr lang="en-US" sz="2800" dirty="0">
                <a:solidFill>
                  <a:prstClr val="black"/>
                </a:solidFill>
              </a:rPr>
              <a:t>) </a:t>
            </a:r>
            <a:r>
              <a:rPr lang="en-US" sz="2800" dirty="0" err="1">
                <a:solidFill>
                  <a:prstClr val="black"/>
                </a:solidFill>
              </a:rPr>
              <a:t>y</a:t>
            </a:r>
            <a:r>
              <a:rPr lang="en-US" sz="2800" baseline="-25000" dirty="0" err="1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≥ 1-</a:t>
            </a:r>
            <a:r>
              <a:rPr lang="el-GR" sz="2800" dirty="0">
                <a:solidFill>
                  <a:prstClr val="black"/>
                </a:solidFill>
              </a:rPr>
              <a:t>ξ</a:t>
            </a:r>
            <a:r>
              <a:rPr lang="en-US" sz="2800" baseline="-25000" dirty="0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</a:rPr>
              <a:t>  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  <a:sym typeface="Symbol"/>
              </a:rPr>
              <a:t></a:t>
            </a:r>
            <a:r>
              <a:rPr lang="en-US" sz="2800" dirty="0">
                <a:solidFill>
                  <a:prstClr val="black"/>
                </a:solidFill>
              </a:rPr>
              <a:t>j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prstClr val="black"/>
                </a:solidFill>
              </a:rPr>
              <a:t>	    </a:t>
            </a:r>
            <a:r>
              <a:rPr lang="el-GR" sz="2800" dirty="0">
                <a:solidFill>
                  <a:prstClr val="black"/>
                </a:solidFill>
              </a:rPr>
              <a:t>ξ</a:t>
            </a:r>
            <a:r>
              <a:rPr lang="en-US" sz="2800" baseline="-25000" dirty="0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≥ 0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</a:rPr>
              <a:t>      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  <a:sym typeface="Symbol"/>
              </a:rPr>
              <a:t></a:t>
            </a:r>
            <a:r>
              <a:rPr lang="en-US" sz="2800" dirty="0">
                <a:solidFill>
                  <a:prstClr val="black"/>
                </a:solidFill>
              </a:rPr>
              <a:t>j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562600" y="1748135"/>
            <a:ext cx="3006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Soften the constraints: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562600" y="4038600"/>
            <a:ext cx="3397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Penalty for misclassifying: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694967" y="4572000"/>
            <a:ext cx="731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C </a:t>
            </a:r>
            <a:r>
              <a:rPr lang="el-GR" sz="2800" dirty="0">
                <a:solidFill>
                  <a:prstClr val="black"/>
                </a:solidFill>
              </a:rPr>
              <a:t>ξ</a:t>
            </a:r>
            <a:r>
              <a:rPr lang="en-US" sz="2800" baseline="-25000" dirty="0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61" name="AutoShape 3"/>
          <p:cNvSpPr>
            <a:spLocks noChangeArrowheads="1"/>
          </p:cNvSpPr>
          <p:nvPr/>
        </p:nvSpPr>
        <p:spPr bwMode="auto">
          <a:xfrm>
            <a:off x="2630739" y="2405854"/>
            <a:ext cx="188661" cy="184946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62" name="Straight Connector 61"/>
          <p:cNvCxnSpPr>
            <a:stCxn id="61" idx="1"/>
          </p:cNvCxnSpPr>
          <p:nvPr/>
        </p:nvCxnSpPr>
        <p:spPr>
          <a:xfrm rot="10800000" flipH="1" flipV="1">
            <a:off x="2630738" y="2498326"/>
            <a:ext cx="358271" cy="434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267200" y="3505200"/>
            <a:ext cx="686156" cy="268879"/>
          </a:xfrm>
          <a:prstGeom prst="rect">
            <a:avLst/>
          </a:prstGeom>
          <a:noFill/>
          <a:ln/>
          <a:effectLst/>
        </p:spPr>
      </p:pic>
      <p:pic>
        <p:nvPicPr>
          <p:cNvPr id="68" name="Picture 6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371600" y="35814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69" name="Picture 68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3200400" y="54102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70" name="Picture 6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971800" y="30480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72" name="Picture 71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2275041" y="2093128"/>
            <a:ext cx="1077759" cy="269072"/>
          </a:xfrm>
          <a:prstGeom prst="rect">
            <a:avLst/>
          </a:prstGeom>
          <a:noFill/>
          <a:ln/>
          <a:effectLst/>
        </p:spPr>
      </p:pic>
      <p:sp>
        <p:nvSpPr>
          <p:cNvPr id="73" name="TextBox 72"/>
          <p:cNvSpPr txBox="1"/>
          <p:nvPr/>
        </p:nvSpPr>
        <p:spPr>
          <a:xfrm>
            <a:off x="5564799" y="5329535"/>
            <a:ext cx="336342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How do we recover hard</a:t>
            </a:r>
          </a:p>
          <a:p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margin SVM?</a:t>
            </a:r>
          </a:p>
          <a:p>
            <a:r>
              <a:rPr lang="en-US" sz="2400" dirty="0">
                <a:solidFill>
                  <a:prstClr val="black"/>
                </a:solidFill>
              </a:rPr>
              <a:t>	Set C = ∞</a:t>
            </a:r>
          </a:p>
        </p:txBody>
      </p:sp>
      <p:sp>
        <p:nvSpPr>
          <p:cNvPr id="74" name="Text Box 24"/>
          <p:cNvSpPr txBox="1">
            <a:spLocks noChangeArrowheads="1"/>
          </p:cNvSpPr>
          <p:nvPr/>
        </p:nvSpPr>
        <p:spPr bwMode="auto">
          <a:xfrm rot="16921820">
            <a:off x="899112" y="5219058"/>
            <a:ext cx="1690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0000FF"/>
                </a:solidFill>
              </a:rPr>
              <a:t>w</a:t>
            </a:r>
            <a:r>
              <a:rPr lang="en-US" sz="2400" dirty="0" err="1">
                <a:solidFill>
                  <a:srgbClr val="0000FF"/>
                </a:solidFill>
              </a:rPr>
              <a:t>.</a:t>
            </a:r>
            <a:r>
              <a:rPr lang="en-US" sz="2400" b="1" dirty="0" err="1">
                <a:solidFill>
                  <a:srgbClr val="0000FF"/>
                </a:solidFill>
              </a:rPr>
              <a:t>x</a:t>
            </a:r>
            <a:r>
              <a:rPr lang="en-US" sz="2400" dirty="0">
                <a:solidFill>
                  <a:srgbClr val="0000FF"/>
                </a:solidFill>
              </a:rPr>
              <a:t> + b = 1</a:t>
            </a:r>
          </a:p>
        </p:txBody>
      </p:sp>
      <p:sp>
        <p:nvSpPr>
          <p:cNvPr id="75" name="Text Box 24"/>
          <p:cNvSpPr txBox="1">
            <a:spLocks noChangeArrowheads="1"/>
          </p:cNvSpPr>
          <p:nvPr/>
        </p:nvSpPr>
        <p:spPr bwMode="auto">
          <a:xfrm rot="16921820">
            <a:off x="1877122" y="5371458"/>
            <a:ext cx="1690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w</a:t>
            </a:r>
            <a:r>
              <a:rPr lang="en-US" sz="2400" dirty="0" err="1">
                <a:solidFill>
                  <a:srgbClr val="FF0000"/>
                </a:solidFill>
              </a:rPr>
              <a:t>.</a:t>
            </a:r>
            <a:r>
              <a:rPr lang="en-US" sz="2400" b="1" dirty="0" err="1">
                <a:solidFill>
                  <a:srgbClr val="FF0000"/>
                </a:solidFill>
              </a:rPr>
              <a:t>x</a:t>
            </a:r>
            <a:r>
              <a:rPr lang="en-US" sz="2400" dirty="0">
                <a:solidFill>
                  <a:srgbClr val="FF0000"/>
                </a:solidFill>
              </a:rPr>
              <a:t> + b = -1</a:t>
            </a:r>
          </a:p>
        </p:txBody>
      </p:sp>
      <p:pic>
        <p:nvPicPr>
          <p:cNvPr id="76" name="Picture 75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993572" y="3788228"/>
            <a:ext cx="686156" cy="268879"/>
          </a:xfrm>
          <a:prstGeom prst="rect">
            <a:avLst/>
          </a:prstGeom>
          <a:noFill/>
          <a:ln/>
          <a:effectLst/>
        </p:spPr>
      </p:pic>
      <p:pic>
        <p:nvPicPr>
          <p:cNvPr id="77" name="Picture 76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796142" y="4419600"/>
            <a:ext cx="686156" cy="26887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 Vectors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48"/>
          <p:cNvGrpSpPr/>
          <p:nvPr/>
        </p:nvGrpSpPr>
        <p:grpSpPr>
          <a:xfrm>
            <a:off x="381000" y="1752600"/>
            <a:ext cx="4800600" cy="3911950"/>
            <a:chOff x="2743200" y="1879250"/>
            <a:chExt cx="3352800" cy="2921350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3708400" y="2164080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3752850" y="2900680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3225800" y="3084830"/>
              <a:ext cx="131763" cy="139700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3357563" y="3869055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2830513" y="3776980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4103688" y="2624455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3927475" y="3684905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3094038" y="2394268"/>
              <a:ext cx="131762" cy="138112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743200" y="3038793"/>
              <a:ext cx="131763" cy="139700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086350" y="25307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4692650" y="331501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964238" y="2392680"/>
              <a:ext cx="131762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5349875" y="3037205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657850" y="349916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5262563" y="3591243"/>
              <a:ext cx="131762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954588" y="3959543"/>
              <a:ext cx="131762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5086350" y="41436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648200" y="41436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5657850" y="4005580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832475" y="299116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5613400" y="271494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>
              <a:off x="4572000" y="3078480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auto">
            <a:xfrm>
              <a:off x="4841875" y="4464368"/>
              <a:ext cx="131763" cy="138112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352800" y="3459480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Line 23"/>
            <p:cNvSpPr>
              <a:spLocks noChangeAspect="1" noChangeShapeType="1"/>
            </p:cNvSpPr>
            <p:nvPr/>
          </p:nvSpPr>
          <p:spPr bwMode="auto">
            <a:xfrm flipV="1">
              <a:off x="4146008" y="1909412"/>
              <a:ext cx="510153" cy="28346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Line 23"/>
            <p:cNvSpPr>
              <a:spLocks noChangeAspect="1" noChangeShapeType="1"/>
            </p:cNvSpPr>
            <p:nvPr/>
          </p:nvSpPr>
          <p:spPr bwMode="auto">
            <a:xfrm flipV="1">
              <a:off x="3799114" y="1879250"/>
              <a:ext cx="510153" cy="2834640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Line 23"/>
            <p:cNvSpPr>
              <a:spLocks noChangeAspect="1" noChangeShapeType="1"/>
            </p:cNvSpPr>
            <p:nvPr/>
          </p:nvSpPr>
          <p:spPr bwMode="auto">
            <a:xfrm flipV="1">
              <a:off x="4481950" y="1965960"/>
              <a:ext cx="510153" cy="2834640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4102782" y="3063851"/>
              <a:ext cx="490990" cy="690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endCxn id="28" idx="1"/>
            </p:cNvCxnSpPr>
            <p:nvPr/>
          </p:nvCxnSpPr>
          <p:spPr>
            <a:xfrm>
              <a:off x="4212770" y="4428310"/>
              <a:ext cx="629105" cy="1051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29" idx="2"/>
            </p:cNvCxnSpPr>
            <p:nvPr/>
          </p:nvCxnSpPr>
          <p:spPr>
            <a:xfrm rot="16200000" flipH="1">
              <a:off x="3937455" y="2986744"/>
              <a:ext cx="211476" cy="12490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Picture 6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28600" y="2743200"/>
            <a:ext cx="686156" cy="268879"/>
          </a:xfrm>
          <a:prstGeom prst="rect">
            <a:avLst/>
          </a:prstGeom>
          <a:noFill/>
          <a:ln/>
          <a:effectLst/>
        </p:spPr>
      </p:pic>
      <p:sp>
        <p:nvSpPr>
          <p:cNvPr id="52" name="TextBox 51"/>
          <p:cNvSpPr txBox="1"/>
          <p:nvPr/>
        </p:nvSpPr>
        <p:spPr>
          <a:xfrm>
            <a:off x="5597457" y="2411849"/>
            <a:ext cx="3124200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(</a:t>
            </a:r>
            <a:r>
              <a:rPr lang="en-US" sz="2800" b="1" dirty="0" err="1">
                <a:solidFill>
                  <a:prstClr val="black"/>
                </a:solidFill>
              </a:rPr>
              <a:t>w</a:t>
            </a:r>
            <a:r>
              <a:rPr lang="en-US" sz="2800" dirty="0" err="1">
                <a:solidFill>
                  <a:prstClr val="black"/>
                </a:solidFill>
              </a:rPr>
              <a:t>.</a:t>
            </a:r>
            <a:r>
              <a:rPr lang="en-US" sz="2800" b="1" dirty="0" err="1">
                <a:solidFill>
                  <a:prstClr val="black"/>
                </a:solidFill>
              </a:rPr>
              <a:t>x</a:t>
            </a:r>
            <a:r>
              <a:rPr lang="en-US" sz="2800" baseline="-25000" dirty="0" err="1">
                <a:solidFill>
                  <a:prstClr val="black"/>
                </a:solidFill>
              </a:rPr>
              <a:t>j</a:t>
            </a:r>
            <a:r>
              <a:rPr lang="en-US" sz="2800" dirty="0" err="1">
                <a:solidFill>
                  <a:prstClr val="black"/>
                </a:solidFill>
              </a:rPr>
              <a:t>+</a:t>
            </a:r>
            <a:r>
              <a:rPr lang="en-US" sz="2800" i="1" dirty="0" err="1">
                <a:solidFill>
                  <a:prstClr val="black"/>
                </a:solidFill>
              </a:rPr>
              <a:t>b</a:t>
            </a:r>
            <a:r>
              <a:rPr lang="en-US" sz="2800" dirty="0">
                <a:solidFill>
                  <a:prstClr val="black"/>
                </a:solidFill>
              </a:rPr>
              <a:t>) </a:t>
            </a:r>
            <a:r>
              <a:rPr lang="en-US" sz="2800" dirty="0" err="1">
                <a:solidFill>
                  <a:prstClr val="black"/>
                </a:solidFill>
              </a:rPr>
              <a:t>y</a:t>
            </a:r>
            <a:r>
              <a:rPr lang="en-US" sz="2800" baseline="-25000" dirty="0" err="1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≥ 1-</a:t>
            </a:r>
            <a:r>
              <a:rPr lang="el-GR" sz="2800" dirty="0">
                <a:solidFill>
                  <a:prstClr val="black"/>
                </a:solidFill>
              </a:rPr>
              <a:t>ξ</a:t>
            </a:r>
            <a:r>
              <a:rPr lang="en-US" sz="2800" baseline="-25000" dirty="0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</a:rPr>
              <a:t>  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  <a:sym typeface="Symbol"/>
              </a:rPr>
              <a:t></a:t>
            </a:r>
            <a:r>
              <a:rPr lang="en-US" sz="2800" dirty="0">
                <a:solidFill>
                  <a:prstClr val="black"/>
                </a:solidFill>
              </a:rPr>
              <a:t>j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prstClr val="black"/>
                </a:solidFill>
              </a:rPr>
              <a:t>	    </a:t>
            </a:r>
            <a:r>
              <a:rPr lang="el-GR" sz="2800" dirty="0">
                <a:solidFill>
                  <a:prstClr val="black"/>
                </a:solidFill>
              </a:rPr>
              <a:t>ξ</a:t>
            </a:r>
            <a:r>
              <a:rPr lang="en-US" sz="2800" baseline="-25000" dirty="0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≥ 0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</a:rPr>
              <a:t>      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  <a:sym typeface="Symbol"/>
              </a:rPr>
              <a:t></a:t>
            </a:r>
            <a:r>
              <a:rPr lang="en-US" sz="2800" dirty="0">
                <a:solidFill>
                  <a:prstClr val="black"/>
                </a:solidFill>
              </a:rPr>
              <a:t>j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562600" y="1748135"/>
            <a:ext cx="3006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Soften the constraints: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562600" y="4038600"/>
            <a:ext cx="3397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Penalty for misclassifying: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694967" y="4572000"/>
            <a:ext cx="731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C </a:t>
            </a:r>
            <a:r>
              <a:rPr lang="el-GR" sz="2800" dirty="0">
                <a:solidFill>
                  <a:prstClr val="black"/>
                </a:solidFill>
              </a:rPr>
              <a:t>ξ</a:t>
            </a:r>
            <a:r>
              <a:rPr lang="en-US" sz="2800" baseline="-25000" dirty="0">
                <a:solidFill>
                  <a:prstClr val="black"/>
                </a:solidFill>
              </a:rPr>
              <a:t>j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564799" y="5329535"/>
            <a:ext cx="336342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How do we recover hard</a:t>
            </a:r>
          </a:p>
          <a:p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margin SVM?</a:t>
            </a:r>
          </a:p>
          <a:p>
            <a:r>
              <a:rPr lang="en-US" sz="2400" dirty="0">
                <a:solidFill>
                  <a:prstClr val="black"/>
                </a:solidFill>
              </a:rPr>
              <a:t>	Set C = ∞</a:t>
            </a:r>
          </a:p>
        </p:txBody>
      </p:sp>
      <p:sp>
        <p:nvSpPr>
          <p:cNvPr id="61" name="AutoShape 3"/>
          <p:cNvSpPr>
            <a:spLocks noChangeArrowheads="1"/>
          </p:cNvSpPr>
          <p:nvPr/>
        </p:nvSpPr>
        <p:spPr bwMode="auto">
          <a:xfrm>
            <a:off x="2630739" y="2405854"/>
            <a:ext cx="188661" cy="184946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62" name="Straight Connector 61"/>
          <p:cNvCxnSpPr>
            <a:stCxn id="61" idx="1"/>
          </p:cNvCxnSpPr>
          <p:nvPr/>
        </p:nvCxnSpPr>
        <p:spPr>
          <a:xfrm rot="10800000" flipH="1" flipV="1">
            <a:off x="2630738" y="2498326"/>
            <a:ext cx="358271" cy="434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267200" y="3505200"/>
            <a:ext cx="686156" cy="268879"/>
          </a:xfrm>
          <a:prstGeom prst="rect">
            <a:avLst/>
          </a:prstGeom>
          <a:noFill/>
          <a:ln/>
          <a:effectLst/>
        </p:spPr>
      </p:pic>
      <p:pic>
        <p:nvPicPr>
          <p:cNvPr id="68" name="Picture 6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371600" y="35814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69" name="Picture 68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3200400" y="54102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70" name="Picture 6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971800" y="30480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72" name="Picture 71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2275041" y="2093128"/>
            <a:ext cx="1077759" cy="269072"/>
          </a:xfrm>
          <a:prstGeom prst="rect">
            <a:avLst/>
          </a:prstGeom>
          <a:noFill/>
          <a:ln/>
          <a:effectLst/>
        </p:spPr>
      </p:pic>
      <p:sp>
        <p:nvSpPr>
          <p:cNvPr id="51" name="Text Box 24"/>
          <p:cNvSpPr txBox="1">
            <a:spLocks noChangeArrowheads="1"/>
          </p:cNvSpPr>
          <p:nvPr/>
        </p:nvSpPr>
        <p:spPr bwMode="auto">
          <a:xfrm rot="16921820">
            <a:off x="899112" y="5219058"/>
            <a:ext cx="1690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0000FF"/>
                </a:solidFill>
              </a:rPr>
              <a:t>w</a:t>
            </a:r>
            <a:r>
              <a:rPr lang="en-US" sz="2400" dirty="0" err="1">
                <a:solidFill>
                  <a:srgbClr val="0000FF"/>
                </a:solidFill>
              </a:rPr>
              <a:t>.</a:t>
            </a:r>
            <a:r>
              <a:rPr lang="en-US" sz="2400" b="1" dirty="0" err="1">
                <a:solidFill>
                  <a:srgbClr val="0000FF"/>
                </a:solidFill>
              </a:rPr>
              <a:t>x</a:t>
            </a:r>
            <a:r>
              <a:rPr lang="en-US" sz="2400" dirty="0">
                <a:solidFill>
                  <a:srgbClr val="0000FF"/>
                </a:solidFill>
              </a:rPr>
              <a:t> + b = 1</a:t>
            </a:r>
          </a:p>
        </p:txBody>
      </p:sp>
      <p:sp>
        <p:nvSpPr>
          <p:cNvPr id="55" name="Text Box 24"/>
          <p:cNvSpPr txBox="1">
            <a:spLocks noChangeArrowheads="1"/>
          </p:cNvSpPr>
          <p:nvPr/>
        </p:nvSpPr>
        <p:spPr bwMode="auto">
          <a:xfrm rot="16921820">
            <a:off x="1877122" y="5371458"/>
            <a:ext cx="1690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w</a:t>
            </a:r>
            <a:r>
              <a:rPr lang="en-US" sz="2400" dirty="0" err="1">
                <a:solidFill>
                  <a:srgbClr val="FF0000"/>
                </a:solidFill>
              </a:rPr>
              <a:t>.</a:t>
            </a:r>
            <a:r>
              <a:rPr lang="en-US" sz="2400" b="1" dirty="0" err="1">
                <a:solidFill>
                  <a:srgbClr val="FF0000"/>
                </a:solidFill>
              </a:rPr>
              <a:t>x</a:t>
            </a:r>
            <a:r>
              <a:rPr lang="en-US" sz="2400" dirty="0">
                <a:solidFill>
                  <a:srgbClr val="FF0000"/>
                </a:solidFill>
              </a:rPr>
              <a:t> + b = -1</a:t>
            </a:r>
          </a:p>
        </p:txBody>
      </p:sp>
      <p:sp>
        <p:nvSpPr>
          <p:cNvPr id="59" name="Oval 58"/>
          <p:cNvSpPr/>
          <p:nvPr/>
        </p:nvSpPr>
        <p:spPr>
          <a:xfrm>
            <a:off x="2253344" y="2667000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7" name="Picture 66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993572" y="3788228"/>
            <a:ext cx="686156" cy="268879"/>
          </a:xfrm>
          <a:prstGeom prst="rect">
            <a:avLst/>
          </a:prstGeom>
          <a:noFill/>
          <a:ln/>
          <a:effectLst/>
        </p:spPr>
      </p:pic>
      <p:pic>
        <p:nvPicPr>
          <p:cNvPr id="71" name="Picture 70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796142" y="4419600"/>
            <a:ext cx="686156" cy="268879"/>
          </a:xfrm>
          <a:prstGeom prst="rect">
            <a:avLst/>
          </a:prstGeom>
          <a:noFill/>
          <a:ln/>
          <a:effectLst/>
        </p:spPr>
      </p:pic>
      <p:sp>
        <p:nvSpPr>
          <p:cNvPr id="66" name="Oval 65"/>
          <p:cNvSpPr/>
          <p:nvPr/>
        </p:nvSpPr>
        <p:spPr>
          <a:xfrm>
            <a:off x="3106631" y="3537858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2002972" y="4079846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3" name="Oval 72"/>
          <p:cNvSpPr/>
          <p:nvPr/>
        </p:nvSpPr>
        <p:spPr>
          <a:xfrm>
            <a:off x="1190745" y="3720618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3309256" y="5127172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2932457" y="3265716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6" name="Oval 75"/>
          <p:cNvSpPr/>
          <p:nvPr/>
        </p:nvSpPr>
        <p:spPr>
          <a:xfrm>
            <a:off x="2562345" y="2316362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Slack variables – Hinge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4"/>
          <p:cNvGrpSpPr/>
          <p:nvPr/>
        </p:nvGrpSpPr>
        <p:grpSpPr>
          <a:xfrm>
            <a:off x="4648200" y="1981200"/>
            <a:ext cx="4114800" cy="2007751"/>
            <a:chOff x="4648200" y="1981200"/>
            <a:chExt cx="4114800" cy="2007751"/>
          </a:xfrm>
        </p:grpSpPr>
        <p:grpSp>
          <p:nvGrpSpPr>
            <p:cNvPr id="5" name="Group 30"/>
            <p:cNvGrpSpPr/>
            <p:nvPr/>
          </p:nvGrpSpPr>
          <p:grpSpPr>
            <a:xfrm>
              <a:off x="4648200" y="1981200"/>
              <a:ext cx="4114800" cy="2007751"/>
              <a:chOff x="2971800" y="5181600"/>
              <a:chExt cx="4114800" cy="2007751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971800" y="5181600"/>
                <a:ext cx="4114800" cy="1981200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" name="Group 44"/>
              <p:cNvGrpSpPr/>
              <p:nvPr/>
            </p:nvGrpSpPr>
            <p:grpSpPr>
              <a:xfrm>
                <a:off x="2971800" y="5410200"/>
                <a:ext cx="4038600" cy="1779151"/>
                <a:chOff x="6096000" y="5496580"/>
                <a:chExt cx="4038600" cy="1779151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6096000" y="5496580"/>
                  <a:ext cx="3071650" cy="95410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2800" dirty="0">
                      <a:solidFill>
                        <a:prstClr val="black"/>
                      </a:solidFill>
                    </a:rPr>
                    <a:t>   min  </a:t>
                  </a:r>
                  <a:r>
                    <a:rPr lang="en-US" sz="2800" b="1" dirty="0" err="1">
                      <a:solidFill>
                        <a:prstClr val="black"/>
                      </a:solidFill>
                    </a:rPr>
                    <a:t>w</a:t>
                  </a:r>
                  <a:r>
                    <a:rPr lang="en-US" sz="2800" dirty="0" err="1">
                      <a:solidFill>
                        <a:prstClr val="black"/>
                      </a:solidFill>
                    </a:rPr>
                    <a:t>.</a:t>
                  </a:r>
                  <a:r>
                    <a:rPr lang="en-US" sz="2800" b="1" dirty="0" err="1">
                      <a:solidFill>
                        <a:prstClr val="black"/>
                      </a:solidFill>
                    </a:rPr>
                    <a:t>w</a:t>
                  </a:r>
                  <a:r>
                    <a:rPr lang="en-US" sz="2800" dirty="0">
                      <a:solidFill>
                        <a:prstClr val="black"/>
                      </a:solidFill>
                    </a:rPr>
                    <a:t> + C </a:t>
                  </a:r>
                  <a:r>
                    <a:rPr lang="el-GR" sz="2800" dirty="0">
                      <a:solidFill>
                        <a:prstClr val="black"/>
                      </a:solidFill>
                    </a:rPr>
                    <a:t>Σ</a:t>
                  </a:r>
                  <a:r>
                    <a:rPr lang="en-US" sz="1000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l-GR" sz="2800" dirty="0">
                      <a:solidFill>
                        <a:prstClr val="black"/>
                      </a:solidFill>
                    </a:rPr>
                    <a:t>ξ</a:t>
                  </a:r>
                  <a:r>
                    <a:rPr lang="en-US" sz="2800" baseline="-25000" dirty="0">
                      <a:solidFill>
                        <a:prstClr val="black"/>
                      </a:solidFill>
                    </a:rPr>
                    <a:t>j</a:t>
                  </a:r>
                  <a:r>
                    <a:rPr lang="en-US" sz="2800" dirty="0">
                      <a:solidFill>
                        <a:prstClr val="black"/>
                      </a:solidFill>
                    </a:rPr>
                    <a:t> </a:t>
                  </a:r>
                  <a:endParaRPr lang="en-US" sz="2800" dirty="0">
                    <a:solidFill>
                      <a:prstClr val="black"/>
                    </a:solidFill>
                    <a:latin typeface="Symbol" pitchFamily="18" charset="2"/>
                  </a:endParaRPr>
                </a:p>
                <a:p>
                  <a:endParaRPr lang="en-US" sz="28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6501183" y="5833240"/>
                  <a:ext cx="5854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b="1" dirty="0" err="1">
                      <a:solidFill>
                        <a:prstClr val="black"/>
                      </a:solidFill>
                    </a:rPr>
                    <a:t>w</a:t>
                  </a:r>
                  <a:r>
                    <a:rPr lang="en-US" dirty="0" err="1">
                      <a:solidFill>
                        <a:prstClr val="black"/>
                      </a:solidFill>
                    </a:rPr>
                    <a:t>,</a:t>
                  </a:r>
                  <a:r>
                    <a:rPr lang="en-US" i="1" dirty="0" err="1">
                      <a:solidFill>
                        <a:prstClr val="black"/>
                      </a:solidFill>
                    </a:rPr>
                    <a:t>b</a:t>
                  </a:r>
                  <a:r>
                    <a:rPr lang="en-US" dirty="0">
                      <a:solidFill>
                        <a:prstClr val="black"/>
                      </a:solidFill>
                    </a:rPr>
                    <a:t> 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6477000" y="6106180"/>
                  <a:ext cx="3657600" cy="116955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2800" dirty="0" err="1">
                      <a:solidFill>
                        <a:prstClr val="black"/>
                      </a:solidFill>
                    </a:rPr>
                    <a:t>s.t</a:t>
                  </a:r>
                  <a:r>
                    <a:rPr lang="en-US" sz="2800" dirty="0">
                      <a:solidFill>
                        <a:prstClr val="black"/>
                      </a:solidFill>
                    </a:rPr>
                    <a:t>. (</a:t>
                  </a:r>
                  <a:r>
                    <a:rPr lang="en-US" sz="2800" b="1" dirty="0" err="1">
                      <a:solidFill>
                        <a:prstClr val="black"/>
                      </a:solidFill>
                    </a:rPr>
                    <a:t>w</a:t>
                  </a:r>
                  <a:r>
                    <a:rPr lang="en-US" sz="2800" dirty="0" err="1">
                      <a:solidFill>
                        <a:prstClr val="black"/>
                      </a:solidFill>
                    </a:rPr>
                    <a:t>.</a:t>
                  </a:r>
                  <a:r>
                    <a:rPr lang="en-US" sz="2800" b="1" dirty="0" err="1">
                      <a:solidFill>
                        <a:prstClr val="black"/>
                      </a:solidFill>
                    </a:rPr>
                    <a:t>x</a:t>
                  </a:r>
                  <a:r>
                    <a:rPr lang="en-US" sz="2800" baseline="-25000" dirty="0" err="1">
                      <a:solidFill>
                        <a:prstClr val="black"/>
                      </a:solidFill>
                    </a:rPr>
                    <a:t>j</a:t>
                  </a:r>
                  <a:r>
                    <a:rPr lang="en-US" sz="2800" dirty="0" err="1">
                      <a:solidFill>
                        <a:prstClr val="black"/>
                      </a:solidFill>
                    </a:rPr>
                    <a:t>+</a:t>
                  </a:r>
                  <a:r>
                    <a:rPr lang="en-US" sz="2800" i="1" dirty="0" err="1">
                      <a:solidFill>
                        <a:prstClr val="black"/>
                      </a:solidFill>
                    </a:rPr>
                    <a:t>b</a:t>
                  </a:r>
                  <a:r>
                    <a:rPr lang="en-US" sz="2800" dirty="0">
                      <a:solidFill>
                        <a:prstClr val="black"/>
                      </a:solidFill>
                    </a:rPr>
                    <a:t>) </a:t>
                  </a:r>
                  <a:r>
                    <a:rPr lang="en-US" sz="2800" dirty="0" err="1">
                      <a:solidFill>
                        <a:prstClr val="black"/>
                      </a:solidFill>
                    </a:rPr>
                    <a:t>y</a:t>
                  </a:r>
                  <a:r>
                    <a:rPr lang="en-US" sz="2800" baseline="-25000" dirty="0" err="1">
                      <a:solidFill>
                        <a:prstClr val="black"/>
                      </a:solidFill>
                    </a:rPr>
                    <a:t>j</a:t>
                  </a:r>
                  <a:r>
                    <a:rPr lang="en-US" sz="2800" dirty="0">
                      <a:solidFill>
                        <a:prstClr val="black"/>
                      </a:solidFill>
                    </a:rPr>
                    <a:t> ≥ 1-</a:t>
                  </a:r>
                  <a:r>
                    <a:rPr lang="el-GR" sz="2800" dirty="0">
                      <a:solidFill>
                        <a:prstClr val="black"/>
                      </a:solidFill>
                    </a:rPr>
                    <a:t>ξ</a:t>
                  </a:r>
                  <a:r>
                    <a:rPr lang="en-US" sz="2800" baseline="-25000" dirty="0">
                      <a:solidFill>
                        <a:prstClr val="black"/>
                      </a:solidFill>
                    </a:rPr>
                    <a:t>j</a:t>
                  </a:r>
                  <a:r>
                    <a:rPr lang="en-US" sz="2800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2800" dirty="0">
                      <a:solidFill>
                        <a:prstClr val="black"/>
                      </a:solidFill>
                      <a:latin typeface="Symbol" pitchFamily="18" charset="2"/>
                    </a:rPr>
                    <a:t>  </a:t>
                  </a:r>
                  <a:r>
                    <a:rPr lang="en-US" sz="2800" dirty="0">
                      <a:solidFill>
                        <a:prstClr val="black"/>
                      </a:solidFill>
                      <a:latin typeface="Symbol" pitchFamily="18" charset="2"/>
                      <a:sym typeface="Symbol"/>
                    </a:rPr>
                    <a:t></a:t>
                  </a:r>
                  <a:r>
                    <a:rPr lang="en-US" sz="2800" dirty="0">
                      <a:solidFill>
                        <a:prstClr val="black"/>
                      </a:solidFill>
                    </a:rPr>
                    <a:t>j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2800" dirty="0">
                      <a:solidFill>
                        <a:prstClr val="black"/>
                      </a:solidFill>
                    </a:rPr>
                    <a:t>	 	</a:t>
                  </a:r>
                  <a:r>
                    <a:rPr lang="el-GR" sz="2800" dirty="0">
                      <a:solidFill>
                        <a:prstClr val="black"/>
                      </a:solidFill>
                    </a:rPr>
                    <a:t>ξ</a:t>
                  </a:r>
                  <a:r>
                    <a:rPr lang="en-US" sz="2800" baseline="-25000" dirty="0">
                      <a:solidFill>
                        <a:prstClr val="black"/>
                      </a:solidFill>
                    </a:rPr>
                    <a:t>j</a:t>
                  </a:r>
                  <a:r>
                    <a:rPr lang="en-US" sz="2800" dirty="0">
                      <a:solidFill>
                        <a:prstClr val="black"/>
                      </a:solidFill>
                    </a:rPr>
                    <a:t> ≥ 0</a:t>
                  </a:r>
                  <a:r>
                    <a:rPr lang="en-US" sz="2800" dirty="0">
                      <a:solidFill>
                        <a:prstClr val="black"/>
                      </a:solidFill>
                      <a:latin typeface="Symbol" pitchFamily="18" charset="2"/>
                    </a:rPr>
                    <a:t>      </a:t>
                  </a:r>
                  <a:r>
                    <a:rPr lang="en-US" sz="2800" dirty="0">
                      <a:solidFill>
                        <a:prstClr val="black"/>
                      </a:solidFill>
                      <a:latin typeface="Symbol" pitchFamily="18" charset="2"/>
                      <a:sym typeface="Symbol"/>
                    </a:rPr>
                    <a:t></a:t>
                  </a:r>
                  <a:r>
                    <a:rPr lang="en-US" sz="2800" dirty="0">
                      <a:solidFill>
                        <a:prstClr val="black"/>
                      </a:solidFill>
                    </a:rPr>
                    <a:t>j</a:t>
                  </a:r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6879772" y="2514600"/>
              <a:ext cx="239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j</a:t>
              </a:r>
            </a:p>
          </p:txBody>
        </p:sp>
      </p:grpSp>
      <p:pic>
        <p:nvPicPr>
          <p:cNvPr id="42" name="Picture 4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914400" y="4343400"/>
            <a:ext cx="3276600" cy="310200"/>
          </a:xfrm>
          <a:prstGeom prst="rect">
            <a:avLst/>
          </a:prstGeom>
          <a:noFill/>
          <a:ln/>
          <a:effectLst/>
        </p:spPr>
      </p:pic>
      <p:sp>
        <p:nvSpPr>
          <p:cNvPr id="76" name="Left Arrow 75"/>
          <p:cNvSpPr/>
          <p:nvPr/>
        </p:nvSpPr>
        <p:spPr>
          <a:xfrm>
            <a:off x="3886200" y="2362200"/>
            <a:ext cx="457200" cy="3048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57200" y="1828800"/>
            <a:ext cx="317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Complexity penalization</a:t>
            </a:r>
          </a:p>
        </p:txBody>
      </p:sp>
      <p:pic>
        <p:nvPicPr>
          <p:cNvPr id="78" name="Picture 7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33400" y="3271174"/>
            <a:ext cx="2825946" cy="310226"/>
          </a:xfrm>
          <a:prstGeom prst="rect">
            <a:avLst/>
          </a:prstGeom>
          <a:noFill/>
          <a:ln/>
          <a:effectLst/>
        </p:spPr>
      </p:pic>
      <p:pic>
        <p:nvPicPr>
          <p:cNvPr id="82" name="Picture 81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961060" y="2400562"/>
            <a:ext cx="2315540" cy="309980"/>
          </a:xfrm>
          <a:prstGeom prst="rect">
            <a:avLst/>
          </a:prstGeom>
          <a:noFill/>
          <a:ln/>
          <a:effectLst/>
        </p:spPr>
      </p:pic>
      <p:sp>
        <p:nvSpPr>
          <p:cNvPr id="85" name="TextBox 84"/>
          <p:cNvSpPr txBox="1"/>
          <p:nvPr/>
        </p:nvSpPr>
        <p:spPr>
          <a:xfrm>
            <a:off x="4648200" y="4299858"/>
            <a:ext cx="1473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Hinge loss</a:t>
            </a:r>
          </a:p>
        </p:txBody>
      </p:sp>
      <p:grpSp>
        <p:nvGrpSpPr>
          <p:cNvPr id="9" name="Group 28"/>
          <p:cNvGrpSpPr/>
          <p:nvPr/>
        </p:nvGrpSpPr>
        <p:grpSpPr>
          <a:xfrm>
            <a:off x="1426028" y="4800599"/>
            <a:ext cx="6193972" cy="1959429"/>
            <a:chOff x="1426028" y="4800599"/>
            <a:chExt cx="6193972" cy="1959429"/>
          </a:xfrm>
        </p:grpSpPr>
        <p:cxnSp>
          <p:nvCxnSpPr>
            <p:cNvPr id="75" name="Straight Connector 74"/>
            <p:cNvCxnSpPr/>
            <p:nvPr/>
          </p:nvCxnSpPr>
          <p:spPr>
            <a:xfrm rot="16200000" flipH="1">
              <a:off x="2895600" y="4800600"/>
              <a:ext cx="1524001" cy="152400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0800000">
              <a:off x="4419601" y="6324600"/>
              <a:ext cx="1524001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514600" y="5736772"/>
              <a:ext cx="1295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3510643" y="6047015"/>
              <a:ext cx="59871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3810000" y="6357258"/>
              <a:ext cx="2133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1426028" y="5486400"/>
              <a:ext cx="1146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prstClr val="black"/>
                  </a:solidFill>
                </a:rPr>
                <a:t>0-1 loss</a:t>
              </a:r>
            </a:p>
          </p:txBody>
        </p:sp>
        <p:pic>
          <p:nvPicPr>
            <p:cNvPr id="95" name="Picture 94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6009945" y="6395453"/>
              <a:ext cx="1610055" cy="310147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96" name="TextBox 95"/>
            <p:cNvSpPr txBox="1"/>
            <p:nvPr/>
          </p:nvSpPr>
          <p:spPr>
            <a:xfrm>
              <a:off x="3679372" y="6357256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prstClr val="black"/>
                  </a:solidFill>
                </a:rPr>
                <a:t>0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883544" y="6359918"/>
              <a:ext cx="393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prstClr val="black"/>
                  </a:solidFill>
                </a:rPr>
                <a:t>-1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321628" y="635725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prstClr val="black"/>
                  </a:solidFill>
                </a:rPr>
                <a:t>1</a:t>
              </a:r>
            </a:p>
          </p:txBody>
        </p:sp>
        <p:cxnSp>
          <p:nvCxnSpPr>
            <p:cNvPr id="102" name="Straight Connector 101"/>
            <p:cNvCxnSpPr/>
            <p:nvPr/>
          </p:nvCxnSpPr>
          <p:spPr>
            <a:xfrm rot="10800000">
              <a:off x="2318660" y="6357255"/>
              <a:ext cx="37338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Constrained Optimization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994" y="2027788"/>
            <a:ext cx="1833563" cy="8431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376737" y="3169200"/>
            <a:ext cx="5376863" cy="1449388"/>
            <a:chOff x="2376" y="1296"/>
            <a:chExt cx="3387" cy="913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376" y="1296"/>
              <a:ext cx="338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rgbClr val="009900"/>
                  </a:solidFill>
                </a:rPr>
                <a:t>Moving the constraint to objective function</a:t>
              </a:r>
            </a:p>
            <a:p>
              <a:r>
                <a:rPr lang="en-US" sz="2000" b="1" dirty="0" err="1">
                  <a:solidFill>
                    <a:srgbClr val="009900"/>
                  </a:solidFill>
                </a:rPr>
                <a:t>Lagrangian</a:t>
              </a:r>
              <a:r>
                <a:rPr lang="en-US" sz="2000" b="1" dirty="0">
                  <a:solidFill>
                    <a:srgbClr val="009900"/>
                  </a:solidFill>
                </a:rPr>
                <a:t>:</a:t>
              </a:r>
            </a:p>
          </p:txBody>
        </p:sp>
        <p:pic>
          <p:nvPicPr>
            <p:cNvPr id="9" name="Picture 7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784" y="1728"/>
              <a:ext cx="2352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" name="Group 33"/>
          <p:cNvGrpSpPr/>
          <p:nvPr/>
        </p:nvGrpSpPr>
        <p:grpSpPr bwMode="auto">
          <a:xfrm>
            <a:off x="4343400" y="5071145"/>
            <a:ext cx="2209800" cy="1217202"/>
            <a:chOff x="4343400" y="5071145"/>
            <a:chExt cx="2209800" cy="1217202"/>
          </a:xfrm>
        </p:grpSpPr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4343400" y="5071145"/>
              <a:ext cx="170497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rgbClr val="009900"/>
                  </a:solidFill>
                </a:rPr>
                <a:t>Dual problem:</a:t>
              </a:r>
            </a:p>
          </p:txBody>
        </p:sp>
        <p:pic>
          <p:nvPicPr>
            <p:cNvPr id="32" name="Picture 31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4937939" y="5638800"/>
              <a:ext cx="1615261" cy="649547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4" name="TextBox 13"/>
          <p:cNvSpPr txBox="1"/>
          <p:nvPr/>
        </p:nvSpPr>
        <p:spPr>
          <a:xfrm>
            <a:off x="326865" y="5493603"/>
            <a:ext cx="38641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Symbol"/>
              <a:buChar char="a"/>
            </a:pPr>
            <a:r>
              <a:rPr lang="en-US" sz="2400" b="1" dirty="0">
                <a:solidFill>
                  <a:srgbClr val="C00000"/>
                </a:solidFill>
              </a:rPr>
              <a:t> = 0 constraint is ineffective</a:t>
            </a:r>
          </a:p>
          <a:p>
            <a:pPr>
              <a:buFont typeface="Symbol"/>
              <a:buChar char="a"/>
            </a:pPr>
            <a:r>
              <a:rPr lang="en-US" sz="2400" b="1" dirty="0">
                <a:solidFill>
                  <a:srgbClr val="C00000"/>
                </a:solidFill>
              </a:rPr>
              <a:t> &gt; 0  constraint is effective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7741" t="20795" r="7741" b="3323"/>
          <a:stretch>
            <a:fillRect/>
          </a:stretch>
        </p:blipFill>
        <p:spPr bwMode="auto">
          <a:xfrm>
            <a:off x="223837" y="1654630"/>
            <a:ext cx="365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Straight Connector 16"/>
          <p:cNvCxnSpPr/>
          <p:nvPr/>
        </p:nvCxnSpPr>
        <p:spPr>
          <a:xfrm rot="16200000" flipV="1">
            <a:off x="1665007" y="3091545"/>
            <a:ext cx="259080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667000" y="4646151"/>
            <a:ext cx="837624" cy="230649"/>
          </a:xfrm>
          <a:prstGeom prst="rect">
            <a:avLst/>
          </a:prstGeom>
          <a:noFill/>
          <a:ln/>
          <a:effectLst/>
        </p:spPr>
      </p:pic>
      <p:cxnSp>
        <p:nvCxnSpPr>
          <p:cNvPr id="20" name="Straight Arrow Connector 19"/>
          <p:cNvCxnSpPr/>
          <p:nvPr/>
        </p:nvCxnSpPr>
        <p:spPr>
          <a:xfrm>
            <a:off x="2971800" y="2362200"/>
            <a:ext cx="45720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74605" y="2231575"/>
            <a:ext cx="757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b +</a:t>
            </a:r>
            <a:r>
              <a:rPr lang="en-US" sz="2000" b="1" dirty="0" err="1">
                <a:solidFill>
                  <a:srgbClr val="C00000"/>
                </a:solidFill>
              </a:rPr>
              <a:t>ve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4348157" y="1646788"/>
            <a:ext cx="19031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9900"/>
                </a:solidFill>
              </a:rPr>
              <a:t>Primal problem:</a:t>
            </a:r>
          </a:p>
        </p:txBody>
      </p:sp>
      <p:pic>
        <p:nvPicPr>
          <p:cNvPr id="31" name="Picture 3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rcRect l="38817"/>
          <a:stretch>
            <a:fillRect/>
          </a:stretch>
        </p:blipFill>
        <p:spPr bwMode="auto">
          <a:xfrm>
            <a:off x="7113836" y="5410200"/>
            <a:ext cx="1801564" cy="304800"/>
          </a:xfrm>
          <a:prstGeom prst="rect">
            <a:avLst/>
          </a:prstGeom>
          <a:noFill/>
          <a:ln/>
          <a:effectLst/>
        </p:spPr>
      </p:pic>
      <p:cxnSp>
        <p:nvCxnSpPr>
          <p:cNvPr id="36" name="Straight Arrow Connector 35"/>
          <p:cNvCxnSpPr/>
          <p:nvPr/>
        </p:nvCxnSpPr>
        <p:spPr>
          <a:xfrm flipV="1">
            <a:off x="6629400" y="5562600"/>
            <a:ext cx="4572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0&lt;\xi_j&l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4"/>
  <p:tag name="PICTUREFILESIZE" val="176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xi_j = (1-(\mathbf{w}\cdot x_j + b)y_j))_+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6"/>
  <p:tag name="PICTUREFILESIZE" val="455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f(x_j) = \rm{sgn}(\mathbf{w}\cdot x_j + b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0"/>
  <p:tag name="PICTUREFILESIZE" val="436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xi_j = {\rm loss}(f(x_j),y_j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2"/>
  <p:tag name="PICTUREFILESIZE" val="43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(\mathbf{w}\cdot x_j + b)y_j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7"/>
  <p:tag name="PICTUREFILESIZE" val="265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in_x \ x^2 \\&#10;\mbox{s.t. \ } x \geq b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00"/>
  <p:tag name="PICTUREFILESIZE" val="796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^*=b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"/>
  <p:tag name="PICTUREFILESIZE" val="102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 d(\alpha) = \min_x  L(x,\alpha)\\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3"/>
  <p:tag name="PICTUREFILESIZE" val="962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ax_\alpha \ d(\alpha) \\&#10;\mbox{s.t. \ } \alpha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07"/>
  <p:tag name="PICTUREFILESIZE" val="1029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L(x,\alpha) =  x^2 -\alpha(x-b)\\&#10;\mbox{s.t. \ } \alpha \geq 0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5"/>
  <p:tag name="PICTUREFILESIZE" val="1475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box{minimize}_{{\bf w},b} \ \ \ \frac{1}{2}{\bf w}.{\bf w} \\&#10;\left({\bf w}.{\bf x}_j + b\right)y_j \geq 1, \  \forall j&#10;\end{array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02"/>
  <p:tag name="PICTUREFILESIZE" val="1923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L({\bf w},b,{\bf \alpha}) = \frac{1}{2}{\bf w}.{\bf w}  &#10;- \sum_j \alpha_j \left[\left({\bf w}.{\bf x}_j + b\right)y_j - 1\right]&#10;\\&#10;\alpha_j \geq 0, \ 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3"/>
  <p:tag name="PICTUREFILESIZE" val="2831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frac{\partial L}{\partial \mathbf{w}} = 0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4"/>
  <p:tag name="PICTUREFILESIZE" val="21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L({\bf w},b,{\bf \alpha}) = \frac{1}{2}{\bf w}.{\bf w}  &#10;- \sum_j \alpha_j \left[\left({\bf w}.{\bf x}_j + b\right)y_j - 1\right]&#10;\\&#10;\alpha_j \geq 0, \ 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3"/>
  <p:tag name="PICTUREFILESIZE" val="2831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frac{\partial L}{\partial b} = 0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2"/>
  <p:tag name="PICTUREFILESIZE" val="205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Rightarrow {\bf w} = \sum_j \alpha_j y_j {\bf x}_j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63"/>
  <p:tag name="PICTUREFILESIZE" val="991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Rightarrow \sum_j \alpha_j y_j = 0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38"/>
  <p:tag name="PICTUREFILESIZE" val="839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ax_{{\mathbf \alpha}}\min_{{\bf w},b}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93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L({\bf w},b,{\bf \alpha}) = \frac{1}{2}{\bf w}.{\bf w}  &#10;- \sum_j \alpha_j \left[\left({\bf w}.{\bf x}_j + b\right)y_j - 1\right]&#10;\\&#10;\alpha_j \geq 0, \ 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3"/>
  <p:tag name="PICTUREFILESIZE" val="2831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j \alpha_j y_j {\bf x}_j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37"/>
  <p:tag name="PICTUREFILESIZE" val="905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l}&#10;\mbox{maximize}_{\bf \alpha} &amp; \sum_i \alpha_i - &#10;\frac{1}{2} \sum_{i,j} \alpha_i\alpha_j y_i y_j {\bf x}_i . {\bf x}_j&#10;\\[5mm]&#10;&amp;\sum_i \alpha_i y_i = 0 \\&#10;&amp; \alpha_i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4"/>
  <p:tag name="PICTUREFILESIZE" val="3396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{\bf x}_i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1"/>
  <p:tag name="PICTUREFILESIZE" val="856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{\bf x}_k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0"/>
  <p:tag name="PICTUREFILESIZE" val="556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9"/>
  <p:tag name="PICTUREFILESIZE" val="1121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box{minimize}_{{\bf w},b} \ \ \ \frac{1}{2}{\bf w}.{\bf w} + C \sum_j \xi_j\\&#10;\left({\bf w}.{\bf x}_j + b\right)y_j \geq 1 - \xi_j, \  \forall j\\&#10;\hfill \xi_j \geq 0, \  \forall j\\&#10;\end{array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88"/>
  <p:tag name="PICTUREFILESIZE" val="3333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ax_{{\mathbf \alpha},{\mathbf \mu}}\min_{{\bf w},b} L({\bf w},b,{\mathbf \alpha},{\mathbf \mu}) \\&#10;s.t. \alpha_j \geq 0 \ \ \forall j\\&#10;      \hspace{1cm}\mu_j \geq 0 \ \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3"/>
  <p:tag name="PICTUREFILESIZE" val="2736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in_{{\bf w},b}\max_{{\mathbf \alpha},{\mathbf \mu}}L({\bf w},b,{\mathbf \alpha},{\mathbf \mu}) \\&#10;s.t. \alpha_j \geq 0 \ \ \forall j\\&#10;      \hspace{1cm}\mu_j \geq 0 \ \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3"/>
  <p:tag name="PICTUREFILESIZE" val="2734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l}&#10;\mbox{maximize}_{\bf \alpha} &amp; \sum_i \alpha_i - &#10;\frac{1}{2} \sum_{i,j} \alpha_i\alpha_j y_i y_j {\bf x}_i .{\bf x}_j&#10;\\[5mm]&#10;&amp;\sum_i \alpha_i y_i = 0 \\&#10;&amp; C \geq \alpha_i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4"/>
  <p:tag name="PICTUREFILESIZE" val="3559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frac{\partial L}{\partial \mathbf{\mu}} = 0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2"/>
  <p:tag name="PICTUREFILESIZE" val="210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C &gt; 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74"/>
  <p:tag name="PICTUREFILESIZE" val="1328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{\bf x}_i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1"/>
  <p:tag name="PICTUREFILESIZE" val="856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{\bf x}_k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0"/>
  <p:tag name="PICTUREFILESIZE" val="556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9"/>
  <p:tag name="PICTUREFILESIZE" val="112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mbox{num. terms } = \left(\begin{array}{c}{d+m-1}\\{d}\end{array}\right) = \frac{(d+m-1)!}{d!(m-1)!} \sim m^d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08"/>
  <p:tag name="PICTUREFILESIZE" val="2771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l}&#10;\mbox{maximize}_{\bf \alpha} &amp; \sum_i \alpha_i - &#10;\frac{1}{2} \sum_{i,j} \alpha_i\alpha_j y_i y_j {\bf x}_i. {\bf x}_j&#10;\\[5mm]&#10;&amp;\sum_i \alpha_i y_i = 0 \\&#10;&amp; C \geq \alpha_i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4"/>
  <p:tag name="PICTUREFILESIZE" val="3559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l}&#10;\mbox{maximize}_{\bf \alpha} &amp; \sum_i \alpha_i - &#10;\frac{1}{2} \sum_{i,j} \alpha_i\alpha_j y_i y_j K({\bf x}_i,{\bf x}_j)&#10;\\[5mm]&#10;&amp; K({\bf x}_i,{\bf x}_j) = \Phi({\bf x}_i)\cdot \Phi({\bf x}_j)\\&#10;&amp;\sum_i \alpha_i y_i = 0 \\&#10;&amp; C \geq \alpha_i \geq 0&#10;\end{array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415"/>
  <p:tag name="PICTUREFILESIZE" val="5290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Phi({\bf x}) = \mbox{polynomials of degree exactly d}  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98"/>
  <p:tag name="PICTUREFILESIZE" val="1915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bf{x} = \left[&#10;\begin{tabular}{c}&#10;$x_1$\\&#10;$x_2$&#10;\end{tabular}&#10;\right]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1"/>
  <p:tag name="PICTUREFILESIZE" val="160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bf{z} = \left[&#10;\begin{tabular}{c}&#10;$z_1$\\&#10;$z_2$&#10;\end{tabular}&#10;\right]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8"/>
  <p:tag name="PICTUREFILESIZE" val="153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Phi({\bf x}) \cdot\Phi({\bf z}) = &#10;\left[ &#10;\begin{tabular}{c} &#10;$x_1$ \\&#10;$x_2$ &#10;\end{tabular} &#10;\right]&#10;\cdot &#10;\left[ &#10;\begin{tabular}{c} &#10;$z_1$ \\ &#10;$z_2 $&#10;\end{tabular} &#10;\right] = x_1 z_1 + x_2 z_2 = {\bf x}\cdot {\bf z}&#10;$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66"/>
  <p:tag name="PICTUREFILESIZE" val="2532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Phi({\bf x}) \cdot\Phi({\bf z}) = &#10;\left[ &#10;\begin{tabular}{c} &#10;$x_1^2$ \\&#10;$\sqrt{2}x_1 x_2$\\&#10;$x_2^2$ &#10;\end{tabular} &#10;\right]&#10;\cdot &#10;\left[ &#10;\begin{tabular}{c} &#10;$z_1^2$ \\ &#10;$\sqrt{2}z_1 z_2$\\&#10;$z_2^2 $&#10;\end{tabular} &#10;\right] &#10;&amp; = &amp; x_1^2 z_1^2 + x_2^2 z_2^2 + 2 x_1 x_2 z_1 z_2 \\&#10;&amp; = &amp; (x_1 z_1 + x_2 z_2)^2\\&#10;&amp; = &amp; ({\bf x}\cdot {\bf z})^2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85"/>
  <p:tag name="PICTUREFILESIZE" val="6779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Phi({\bf x}) \cdot\Phi({\bf z}) = &#10;K({\bf x},{\bf z})&#10;&amp; = &amp; ({\bf x}\cdot {\bf z})^d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1"/>
  <p:tag name="PICTUREFILESIZE" val="1525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l}&#10;\mbox{maximize}_{\bf \alpha} &amp; \sum_i \alpha_i - &#10;\frac{1}{2} \sum_{i,j} \alpha_i\alpha_j y_i y_j K({\bf x}_i,{\bf x}_j)&#10;\\[5mm]&#10;&amp; K({\bf x}_i,{\bf x}_j) = \Phi({\bf x}_i)\cdot \Phi({\bf x}_j)\\&#10;&amp;\sum_i \alpha_i y_i = 0 \\&#10;&amp; C \geq \alpha_i \geq 0&#10;\end{array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415"/>
  <p:tag name="PICTUREFILESIZE" val="5290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\Phi({\bf x}_i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68"/>
  <p:tag name="PICTUREFILESIZE" val="1137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\Phi({\bf x}_k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67"/>
  <p:tag name="PICTUREFILESIZE" val="8368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C &gt; 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74"/>
  <p:tag name="PICTUREFILESIZE" val="1328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{\bf x}_i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1"/>
  <p:tag name="PICTUREFILESIZE" val="856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{\bf x}_k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0"/>
  <p:tag name="PICTUREFILESIZE" val="556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9"/>
  <p:tag name="PICTUREFILESIZE" val="1121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K({\bf u},{\bf v}) = ({\bf u} \cdot {\bf v})^d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73"/>
  <p:tag name="PICTUREFILESIZE" val="754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K({\bf u},{\bf v}) = ({\bf u} \cdot {\bf v}+1)^d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14"/>
  <p:tag name="PICTUREFILESIZE" val="831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K({\bf u},{\bf v}) = \exp\left(-\frac{||{\bf u} - {\bf v}||^2}{2\sigma^2} \right) &#10;\]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69"/>
  <p:tag name="PICTUREFILESIZE" val="1666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K({\bf u},{\bf v}) = \tanh(\eta{\bf u} \cdot {\bf v}+\nu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59"/>
  <p:tag name="PICTUREFILESIZE" val="106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0&lt;\xi_j&l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4"/>
  <p:tag name="PICTUREFILESIZE" val="176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K({\bf u},{\bf v}) = \Phi({\bf u})\cdot \Phi({\bf v}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17"/>
  <p:tag name="PICTUREFILESIZE" val="992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\Phi({\bf x}_i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68"/>
  <p:tag name="PICTUREFILESIZE" val="1137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\Phi({\bf x}_k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67"/>
  <p:tag name="PICTUREFILESIZE" val="836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C &gt; 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74"/>
  <p:tag name="PICTUREFILESIZE" val="1328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{\bf x}_i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1"/>
  <p:tag name="PICTUREFILESIZE" val="856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{\bf x}_k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0"/>
  <p:tag name="PICTUREFILESIZE" val="556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9"/>
  <p:tag name="PICTUREFILESIZE" val="1121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sign\left({\bf w}\cdot\Phi({\bf x}) + b\righ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81"/>
  <p:tag name="PICTUREFILESIZE" val="1012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C &gt; 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74"/>
  <p:tag name="PICTUREFILESIZE" val="1328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\cdot\Phi({\bf x}) = \sum_i \alpha_i y_i K({\bf x},{\bf x}_i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55"/>
  <p:tag name="PICTUREFILESIZE" val="1621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\sum_i \alpha_i y_i K({\bf x}_k,{\bf x}_i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39"/>
  <p:tag name="PICTUREFILESIZE" val="1512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sign\left({\bf w}\cdot\Phi({\bf x}) + b\righ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81"/>
  <p:tag name="PICTUREFILESIZE" val="1012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sign\left(\sum_i \alpha_i y_i K({\bf x},{\bf x}_i)&#10; + b\righ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50"/>
  <p:tag name="PICTUREFILESIZE" val="19457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sign\left(\frac{\sum_i y_i K({\bf x},{\bf x}_i)}{\sum_j K({\bf x},{\bf x}_j)}&#10; \righ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93"/>
  <p:tag name="PICTUREFILESIZE" val="2209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P(Y=1\mid x,{\bf w}) &amp; = &amp; \frac{1}{1+e^{-({\bf w}\cdot\Phi({\bf x})+b)}} &#10;\end{eqnarray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369"/>
  <p:tag name="PICTUREFILESIZE" val="1642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\Phi({\bf x}_i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51"/>
  <p:tag name="PICTUREFILESIZE" val="988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P(Y=1\mid x,{\bf w}) &amp; = &amp; \frac{1}{1+e^{-\left(\sum_i \alpha_i \Phi({\bf x}_i) \cdot\Phi({\bf x})+b\right)}} \\&#10;&amp; = &amp; \frac{1}{1+e^{-\left(\sum_i \alpha_i K({\bf x},{\bf x}_i)+b\right)}} &#10;\end{eqnarray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48"/>
  <p:tag name="PICTUREFILESIZE" val="3800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1253</Words>
  <Application>Microsoft Office PowerPoint</Application>
  <PresentationFormat>On-screen Show (4:3)</PresentationFormat>
  <Paragraphs>322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1_Office Theme</vt:lpstr>
      <vt:lpstr>Support Vector Machines</vt:lpstr>
      <vt:lpstr>Support Vector Machines</vt:lpstr>
      <vt:lpstr>Support Vectors</vt:lpstr>
      <vt:lpstr>What if data is not linearly separable?</vt:lpstr>
      <vt:lpstr>What if data is still not linearly separable?</vt:lpstr>
      <vt:lpstr>Soft-margin SVM</vt:lpstr>
      <vt:lpstr>Support Vectors</vt:lpstr>
      <vt:lpstr>Slack variables – Hinge loss</vt:lpstr>
      <vt:lpstr>Constrained Optimization</vt:lpstr>
      <vt:lpstr>Dual SVM – linearly separable case</vt:lpstr>
      <vt:lpstr>Dual SVM – linearly separable case</vt:lpstr>
      <vt:lpstr>Dual SVM Interpretation: Sparsity</vt:lpstr>
      <vt:lpstr>Dual SVM – linearly separable case</vt:lpstr>
      <vt:lpstr>Dual SVM – non-separable case</vt:lpstr>
      <vt:lpstr>Dual SVM – non-separable case</vt:lpstr>
      <vt:lpstr>So why solve the dual SVM?</vt:lpstr>
      <vt:lpstr>What if data is not linearly separable?</vt:lpstr>
      <vt:lpstr>Higher Order Polynomials</vt:lpstr>
      <vt:lpstr>Dual formulation only depends on dot-products, not on w!</vt:lpstr>
      <vt:lpstr>Dot Product of Polynomials</vt:lpstr>
      <vt:lpstr>Finally: The Kernel Trick!</vt:lpstr>
      <vt:lpstr>Common Kernels</vt:lpstr>
      <vt:lpstr>Overfitting</vt:lpstr>
      <vt:lpstr>What about classification time?</vt:lpstr>
      <vt:lpstr>SVMs with Kernels</vt:lpstr>
      <vt:lpstr>Slide 26</vt:lpstr>
      <vt:lpstr>SVMs vs. Logistic Regression</vt:lpstr>
      <vt:lpstr>Kernels in Logistic Regression</vt:lpstr>
      <vt:lpstr>SVMs vs. Logistic Regression</vt:lpstr>
      <vt:lpstr>What you need to know…</vt:lpstr>
      <vt:lpstr>Announcements - Midterm</vt:lpstr>
      <vt:lpstr>Midterm Review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Vector Machines</dc:title>
  <dc:creator>Aarti Singh</dc:creator>
  <cp:lastModifiedBy>Aarti Singh</cp:lastModifiedBy>
  <cp:revision>17</cp:revision>
  <dcterms:created xsi:type="dcterms:W3CDTF">2010-10-18T02:51:05Z</dcterms:created>
  <dcterms:modified xsi:type="dcterms:W3CDTF">2010-10-18T20:31:17Z</dcterms:modified>
</cp:coreProperties>
</file>