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slides/slide36.xml" ContentType="application/vnd.openxmlformats-officedocument.presentationml.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slides/slide29.xml" ContentType="application/vnd.openxmlformats-officedocument.presentationml.slide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slides/slide32.xml" ContentType="application/vnd.openxmlformats-officedocument.presentationml.slide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308" r:id="rId2"/>
    <p:sldId id="310" r:id="rId3"/>
    <p:sldId id="285" r:id="rId4"/>
    <p:sldId id="309" r:id="rId5"/>
    <p:sldId id="256" r:id="rId6"/>
    <p:sldId id="257" r:id="rId7"/>
    <p:sldId id="258" r:id="rId8"/>
    <p:sldId id="259" r:id="rId9"/>
    <p:sldId id="260" r:id="rId10"/>
    <p:sldId id="306" r:id="rId11"/>
    <p:sldId id="261" r:id="rId12"/>
    <p:sldId id="264" r:id="rId13"/>
    <p:sldId id="263" r:id="rId14"/>
    <p:sldId id="265" r:id="rId15"/>
    <p:sldId id="266" r:id="rId16"/>
    <p:sldId id="267" r:id="rId17"/>
    <p:sldId id="270" r:id="rId18"/>
    <p:sldId id="269" r:id="rId19"/>
    <p:sldId id="271" r:id="rId20"/>
    <p:sldId id="272" r:id="rId21"/>
    <p:sldId id="273" r:id="rId22"/>
    <p:sldId id="274" r:id="rId23"/>
    <p:sldId id="307" r:id="rId24"/>
    <p:sldId id="275" r:id="rId25"/>
    <p:sldId id="276" r:id="rId26"/>
    <p:sldId id="277" r:id="rId27"/>
    <p:sldId id="278" r:id="rId28"/>
    <p:sldId id="321" r:id="rId29"/>
    <p:sldId id="283" r:id="rId30"/>
    <p:sldId id="280" r:id="rId31"/>
    <p:sldId id="316" r:id="rId32"/>
    <p:sldId id="317" r:id="rId33"/>
    <p:sldId id="311" r:id="rId34"/>
    <p:sldId id="312" r:id="rId35"/>
    <p:sldId id="313" r:id="rId36"/>
    <p:sldId id="314" r:id="rId37"/>
    <p:sldId id="319" r:id="rId38"/>
    <p:sldId id="320" r:id="rId39"/>
    <p:sldId id="315" r:id="rId40"/>
    <p:sldId id="279" r:id="rId41"/>
    <p:sldId id="281" r:id="rId42"/>
    <p:sldId id="286" r:id="rId43"/>
    <p:sldId id="282" r:id="rId44"/>
    <p:sldId id="287" r:id="rId45"/>
    <p:sldId id="288" r:id="rId46"/>
    <p:sldId id="290" r:id="rId47"/>
    <p:sldId id="284" r:id="rId48"/>
    <p:sldId id="291" r:id="rId49"/>
    <p:sldId id="292" r:id="rId50"/>
    <p:sldId id="293" r:id="rId51"/>
    <p:sldId id="294" r:id="rId52"/>
    <p:sldId id="295" r:id="rId53"/>
    <p:sldId id="296" r:id="rId54"/>
    <p:sldId id="297" r:id="rId55"/>
    <p:sldId id="298" r:id="rId56"/>
    <p:sldId id="299" r:id="rId57"/>
    <p:sldId id="305" r:id="rId58"/>
    <p:sldId id="302" r:id="rId59"/>
    <p:sldId id="304" r:id="rId60"/>
    <p:sldId id="303" r:id="rId61"/>
    <p:sldId id="300" r:id="rId62"/>
    <p:sldId id="318" r:id="rId63"/>
  </p:sldIdLst>
  <p:sldSz cx="9144000" cy="6858000" type="screen4x3"/>
  <p:notesSz cx="7315200" cy="9601200"/>
  <p:custDataLst>
    <p:tags r:id="rId6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A3E"/>
    <a:srgbClr val="01B739"/>
    <a:srgbClr val="3333FF"/>
    <a:srgbClr val="FF99FF"/>
    <a:srgbClr val="00B050"/>
    <a:srgbClr val="487230"/>
    <a:srgbClr val="006C31"/>
    <a:srgbClr val="005828"/>
    <a:srgbClr val="2941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8" autoAdjust="0"/>
    <p:restoredTop sz="94718" autoAdjust="0"/>
  </p:normalViewPr>
  <p:slideViewPr>
    <p:cSldViewPr>
      <p:cViewPr varScale="1">
        <p:scale>
          <a:sx n="85" d="100"/>
          <a:sy n="85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2D2\CMU_courses\701_Fall10\HW1\HW1_scor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v>HW1 total score</c:v>
          </c:tx>
          <c:cat>
            <c:strRef>
              <c:f>'gc_F10-10701_fullgc_2010-10-12-'!$C$107:$C$117</c:f>
              <c:strCache>
                <c:ptCount val="11"/>
                <c:pt idx="0">
                  <c:v>0~10</c:v>
                </c:pt>
                <c:pt idx="1">
                  <c:v>10~20</c:v>
                </c:pt>
                <c:pt idx="2">
                  <c:v>20~30</c:v>
                </c:pt>
                <c:pt idx="3">
                  <c:v>30~40</c:v>
                </c:pt>
                <c:pt idx="4">
                  <c:v>40~50</c:v>
                </c:pt>
                <c:pt idx="5">
                  <c:v>50~60</c:v>
                </c:pt>
                <c:pt idx="6">
                  <c:v>60~70</c:v>
                </c:pt>
                <c:pt idx="7">
                  <c:v>70~80</c:v>
                </c:pt>
                <c:pt idx="8">
                  <c:v>80~90</c:v>
                </c:pt>
                <c:pt idx="9">
                  <c:v>90~100</c:v>
                </c:pt>
                <c:pt idx="10">
                  <c:v>100~110</c:v>
                </c:pt>
              </c:strCache>
            </c:strRef>
          </c:cat>
          <c:val>
            <c:numRef>
              <c:f>'gc_F10-10701_fullgc_2010-10-12-'!$B$107:$B$117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5</c:v>
                </c:pt>
                <c:pt idx="6">
                  <c:v>7</c:v>
                </c:pt>
                <c:pt idx="7">
                  <c:v>18</c:v>
                </c:pt>
                <c:pt idx="8">
                  <c:v>37</c:v>
                </c:pt>
                <c:pt idx="9">
                  <c:v>19</c:v>
                </c:pt>
                <c:pt idx="10">
                  <c:v>2</c:v>
                </c:pt>
              </c:numCache>
            </c:numRef>
          </c:val>
        </c:ser>
        <c:axId val="80024320"/>
        <c:axId val="80025856"/>
      </c:barChart>
      <c:catAx>
        <c:axId val="800243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80025856"/>
        <c:crosses val="autoZero"/>
        <c:auto val="1"/>
        <c:lblAlgn val="ctr"/>
        <c:lblOffset val="100"/>
      </c:catAx>
      <c:valAx>
        <c:axId val="8002585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80024320"/>
        <c:crosses val="autoZero"/>
        <c:crossBetween val="between"/>
      </c:valAx>
    </c:plotArea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D0A1740-499E-4D92-9675-D3216C5C8AE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C3527D6-9AA9-45C0-B2A6-5633BBFC16FF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A8A06-96F2-45B7-A389-7D4F0FC1D71F}" type="slidenum">
              <a:rPr lang="en-US"/>
              <a:pPr/>
              <a:t>57</a:t>
            </a:fld>
            <a:endParaRPr lang="en-US"/>
          </a:p>
        </p:txBody>
      </p:sp>
      <p:sp>
        <p:nvSpPr>
          <p:cNvPr id="1116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BA735-A1B3-4D4F-9421-DD10E19D94F6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8.xml"/><Relationship Id="rId7" Type="http://schemas.openxmlformats.org/officeDocument/2006/relationships/image" Target="../media/image8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.xml"/><Relationship Id="rId9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2.xml"/><Relationship Id="rId7" Type="http://schemas.openxmlformats.org/officeDocument/2006/relationships/image" Target="../media/image11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4.xml"/><Relationship Id="rId10" Type="http://schemas.openxmlformats.org/officeDocument/2006/relationships/image" Target="../media/image13.png"/><Relationship Id="rId4" Type="http://schemas.openxmlformats.org/officeDocument/2006/relationships/tags" Target="../tags/tag13.xml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20.pn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image" Target="../media/image19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image" Target="../media/image18.png"/><Relationship Id="rId5" Type="http://schemas.openxmlformats.org/officeDocument/2006/relationships/tags" Target="../tags/tag21.xml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tags" Target="../tags/tag20.xml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tags" Target="../tags/tag26.xml"/><Relationship Id="rId7" Type="http://schemas.openxmlformats.org/officeDocument/2006/relationships/image" Target="../media/image23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image" Target="../media/image17.png"/><Relationship Id="rId18" Type="http://schemas.openxmlformats.org/officeDocument/2006/relationships/image" Target="../media/image29.png"/><Relationship Id="rId3" Type="http://schemas.openxmlformats.org/officeDocument/2006/relationships/tags" Target="../tags/tag29.xml"/><Relationship Id="rId21" Type="http://schemas.openxmlformats.org/officeDocument/2006/relationships/image" Target="../media/image32.png"/><Relationship Id="rId7" Type="http://schemas.openxmlformats.org/officeDocument/2006/relationships/tags" Target="../tags/tag33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28.png"/><Relationship Id="rId2" Type="http://schemas.openxmlformats.org/officeDocument/2006/relationships/tags" Target="../tags/tag28.xml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5" Type="http://schemas.openxmlformats.org/officeDocument/2006/relationships/image" Target="../media/image26.png"/><Relationship Id="rId10" Type="http://schemas.openxmlformats.org/officeDocument/2006/relationships/tags" Target="../tags/tag36.xml"/><Relationship Id="rId19" Type="http://schemas.openxmlformats.org/officeDocument/2006/relationships/image" Target="../media/image30.png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image" Target="../media/image25.png"/><Relationship Id="rId22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image" Target="../media/image35.png"/><Relationship Id="rId18" Type="http://schemas.openxmlformats.org/officeDocument/2006/relationships/image" Target="../media/image39.png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image" Target="../media/image23.png"/><Relationship Id="rId17" Type="http://schemas.openxmlformats.org/officeDocument/2006/relationships/image" Target="../media/image18.png"/><Relationship Id="rId2" Type="http://schemas.openxmlformats.org/officeDocument/2006/relationships/tags" Target="../tags/tag39.xml"/><Relationship Id="rId16" Type="http://schemas.openxmlformats.org/officeDocument/2006/relationships/image" Target="../media/image38.png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image" Target="../media/image34.png"/><Relationship Id="rId5" Type="http://schemas.openxmlformats.org/officeDocument/2006/relationships/tags" Target="../tags/tag42.xml"/><Relationship Id="rId15" Type="http://schemas.openxmlformats.org/officeDocument/2006/relationships/image" Target="../media/image37.png"/><Relationship Id="rId10" Type="http://schemas.openxmlformats.org/officeDocument/2006/relationships/image" Target="../media/image16.png"/><Relationship Id="rId4" Type="http://schemas.openxmlformats.org/officeDocument/2006/relationships/tags" Target="../tags/tag41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12" Type="http://schemas.openxmlformats.org/officeDocument/2006/relationships/image" Target="../media/image42.pn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image" Target="../media/image41.png"/><Relationship Id="rId5" Type="http://schemas.openxmlformats.org/officeDocument/2006/relationships/tags" Target="../tags/tag51.xml"/><Relationship Id="rId10" Type="http://schemas.openxmlformats.org/officeDocument/2006/relationships/image" Target="../media/image40.png"/><Relationship Id="rId4" Type="http://schemas.openxmlformats.org/officeDocument/2006/relationships/tags" Target="../tags/tag50.xml"/><Relationship Id="rId9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12" Type="http://schemas.openxmlformats.org/officeDocument/2006/relationships/image" Target="../media/image42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image" Target="../media/image41.png"/><Relationship Id="rId5" Type="http://schemas.openxmlformats.org/officeDocument/2006/relationships/tags" Target="../tags/tag59.xml"/><Relationship Id="rId10" Type="http://schemas.openxmlformats.org/officeDocument/2006/relationships/image" Target="../media/image40.png"/><Relationship Id="rId4" Type="http://schemas.openxmlformats.org/officeDocument/2006/relationships/tags" Target="../tags/tag58.xml"/><Relationship Id="rId9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65.xml"/><Relationship Id="rId7" Type="http://schemas.openxmlformats.org/officeDocument/2006/relationships/image" Target="../media/image8.png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6.xm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69.xml"/><Relationship Id="rId7" Type="http://schemas.openxmlformats.org/officeDocument/2006/relationships/image" Target="../media/image17.png"/><Relationship Id="rId12" Type="http://schemas.openxmlformats.org/officeDocument/2006/relationships/image" Target="../media/image44.pn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9.png"/><Relationship Id="rId5" Type="http://schemas.openxmlformats.org/officeDocument/2006/relationships/tags" Target="../tags/tag71.xml"/><Relationship Id="rId10" Type="http://schemas.openxmlformats.org/officeDocument/2006/relationships/image" Target="../media/image16.png"/><Relationship Id="rId4" Type="http://schemas.openxmlformats.org/officeDocument/2006/relationships/tags" Target="../tags/tag70.xml"/><Relationship Id="rId9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50.png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12" Type="http://schemas.openxmlformats.org/officeDocument/2006/relationships/image" Target="../media/image49.png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image" Target="../media/image48.png"/><Relationship Id="rId5" Type="http://schemas.openxmlformats.org/officeDocument/2006/relationships/tags" Target="../tags/tag78.xml"/><Relationship Id="rId10" Type="http://schemas.openxmlformats.org/officeDocument/2006/relationships/image" Target="../media/image46.png"/><Relationship Id="rId4" Type="http://schemas.openxmlformats.org/officeDocument/2006/relationships/tags" Target="../tags/tag77.xml"/><Relationship Id="rId9" Type="http://schemas.openxmlformats.org/officeDocument/2006/relationships/image" Target="../media/image47.png"/><Relationship Id="rId14" Type="http://schemas.openxmlformats.org/officeDocument/2006/relationships/image" Target="../media/image5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1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tags" Target="../tags/tag84.xml"/><Relationship Id="rId7" Type="http://schemas.openxmlformats.org/officeDocument/2006/relationships/image" Target="../media/image54.png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image" Target="../media/image53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5.xml"/><Relationship Id="rId9" Type="http://schemas.openxmlformats.org/officeDocument/2006/relationships/image" Target="../media/image5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59.png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2.png"/><Relationship Id="rId3" Type="http://schemas.openxmlformats.org/officeDocument/2006/relationships/tags" Target="../tags/tag9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1.png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11" Type="http://schemas.openxmlformats.org/officeDocument/2006/relationships/image" Target="../media/image56.png"/><Relationship Id="rId5" Type="http://schemas.openxmlformats.org/officeDocument/2006/relationships/tags" Target="../tags/tag93.xml"/><Relationship Id="rId10" Type="http://schemas.openxmlformats.org/officeDocument/2006/relationships/image" Target="../media/image55.png"/><Relationship Id="rId4" Type="http://schemas.openxmlformats.org/officeDocument/2006/relationships/tags" Target="../tags/tag92.xml"/><Relationship Id="rId9" Type="http://schemas.openxmlformats.org/officeDocument/2006/relationships/image" Target="../media/image5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5.xml"/><Relationship Id="rId4" Type="http://schemas.openxmlformats.org/officeDocument/2006/relationships/image" Target="../media/image6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5" Type="http://schemas.openxmlformats.org/officeDocument/2006/relationships/image" Target="../media/image65.png"/><Relationship Id="rId4" Type="http://schemas.openxmlformats.org/officeDocument/2006/relationships/image" Target="../media/image60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tags" Target="../tags/tag10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0.png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image" Target="../media/image69.png"/><Relationship Id="rId5" Type="http://schemas.openxmlformats.org/officeDocument/2006/relationships/tags" Target="../tags/tag102.xml"/><Relationship Id="rId10" Type="http://schemas.openxmlformats.org/officeDocument/2006/relationships/image" Target="../media/image68.png"/><Relationship Id="rId4" Type="http://schemas.openxmlformats.org/officeDocument/2006/relationships/tags" Target="../tags/tag101.xml"/><Relationship Id="rId9" Type="http://schemas.openxmlformats.org/officeDocument/2006/relationships/image" Target="../media/image6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61.png"/><Relationship Id="rId3" Type="http://schemas.openxmlformats.org/officeDocument/2006/relationships/tags" Target="../tags/tag106.xml"/><Relationship Id="rId7" Type="http://schemas.openxmlformats.org/officeDocument/2006/relationships/tags" Target="../tags/tag110.xml"/><Relationship Id="rId12" Type="http://schemas.openxmlformats.org/officeDocument/2006/relationships/image" Target="../media/image56.png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image" Target="../media/image55.png"/><Relationship Id="rId5" Type="http://schemas.openxmlformats.org/officeDocument/2006/relationships/tags" Target="../tags/tag108.xml"/><Relationship Id="rId15" Type="http://schemas.openxmlformats.org/officeDocument/2006/relationships/image" Target="../media/image73.png"/><Relationship Id="rId10" Type="http://schemas.openxmlformats.org/officeDocument/2006/relationships/image" Target="../media/image54.png"/><Relationship Id="rId4" Type="http://schemas.openxmlformats.org/officeDocument/2006/relationships/tags" Target="../tags/tag107.xml"/><Relationship Id="rId9" Type="http://schemas.openxmlformats.org/officeDocument/2006/relationships/image" Target="../media/image65.png"/><Relationship Id="rId14" Type="http://schemas.openxmlformats.org/officeDocument/2006/relationships/image" Target="../media/image72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tags" Target="../tags/tag113.xml"/><Relationship Id="rId7" Type="http://schemas.openxmlformats.org/officeDocument/2006/relationships/image" Target="../media/image75.png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image" Target="../media/image7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4.xml"/><Relationship Id="rId9" Type="http://schemas.openxmlformats.org/officeDocument/2006/relationships/image" Target="../media/image7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72.png"/><Relationship Id="rId3" Type="http://schemas.openxmlformats.org/officeDocument/2006/relationships/tags" Target="../tags/tag117.xml"/><Relationship Id="rId7" Type="http://schemas.openxmlformats.org/officeDocument/2006/relationships/tags" Target="../tags/tag121.xml"/><Relationship Id="rId12" Type="http://schemas.openxmlformats.org/officeDocument/2006/relationships/image" Target="../media/image61.png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11" Type="http://schemas.openxmlformats.org/officeDocument/2006/relationships/image" Target="../media/image56.png"/><Relationship Id="rId5" Type="http://schemas.openxmlformats.org/officeDocument/2006/relationships/tags" Target="../tags/tag119.xml"/><Relationship Id="rId15" Type="http://schemas.openxmlformats.org/officeDocument/2006/relationships/image" Target="../media/image78.png"/><Relationship Id="rId10" Type="http://schemas.openxmlformats.org/officeDocument/2006/relationships/image" Target="../media/image55.png"/><Relationship Id="rId4" Type="http://schemas.openxmlformats.org/officeDocument/2006/relationships/tags" Target="../tags/tag118.xml"/><Relationship Id="rId9" Type="http://schemas.openxmlformats.org/officeDocument/2006/relationships/image" Target="../media/image54.png"/><Relationship Id="rId14" Type="http://schemas.openxmlformats.org/officeDocument/2006/relationships/image" Target="../media/image73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tags" Target="../tags/tag124.xml"/><Relationship Id="rId7" Type="http://schemas.openxmlformats.org/officeDocument/2006/relationships/image" Target="../media/image80.png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image" Target="../media/image79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5.xml"/><Relationship Id="rId9" Type="http://schemas.openxmlformats.org/officeDocument/2006/relationships/image" Target="../media/image82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tags" Target="../tags/tag128.xml"/><Relationship Id="rId7" Type="http://schemas.openxmlformats.org/officeDocument/2006/relationships/image" Target="../media/image83.png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image" Target="../media/image8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tags" Target="../tags/tag131.xml"/><Relationship Id="rId7" Type="http://schemas.openxmlformats.org/officeDocument/2006/relationships/image" Target="../media/image87.png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Announcements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Homework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700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 1 is graded,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please collect at end </a:t>
            </a:r>
            <a:r>
              <a:rPr kumimoji="0" lang="en-US" sz="28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lecture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 2 due today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Homework 3 out soon (watch email)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– midterm review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Parameterizing</a:t>
            </a:r>
            <a:r>
              <a:rPr lang="en-US" dirty="0" smtClean="0"/>
              <a:t> the decision boundary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752600" y="2362200"/>
            <a:ext cx="2590800" cy="3276600"/>
            <a:chOff x="480" y="1488"/>
            <a:chExt cx="1632" cy="2064"/>
          </a:xfrm>
        </p:grpSpPr>
        <p:sp>
          <p:nvSpPr>
            <p:cNvPr id="8" name="AutoShape 4"/>
            <p:cNvSpPr>
              <a:spLocks noChangeArrowheads="1"/>
            </p:cNvSpPr>
            <p:nvPr/>
          </p:nvSpPr>
          <p:spPr bwMode="auto">
            <a:xfrm>
              <a:off x="1536" y="148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1584" y="2256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6"/>
            <p:cNvSpPr>
              <a:spLocks noChangeArrowheads="1"/>
            </p:cNvSpPr>
            <p:nvPr/>
          </p:nvSpPr>
          <p:spPr bwMode="auto">
            <a:xfrm>
              <a:off x="1008" y="244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1152" y="3264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8"/>
            <p:cNvSpPr>
              <a:spLocks noChangeArrowheads="1"/>
            </p:cNvSpPr>
            <p:nvPr/>
          </p:nvSpPr>
          <p:spPr bwMode="auto">
            <a:xfrm>
              <a:off x="576" y="31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auto">
            <a:xfrm>
              <a:off x="1968" y="19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0"/>
            <p:cNvSpPr>
              <a:spLocks noChangeArrowheads="1"/>
            </p:cNvSpPr>
            <p:nvPr/>
          </p:nvSpPr>
          <p:spPr bwMode="auto">
            <a:xfrm>
              <a:off x="1440" y="340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11"/>
            <p:cNvSpPr>
              <a:spLocks noChangeArrowheads="1"/>
            </p:cNvSpPr>
            <p:nvPr/>
          </p:nvSpPr>
          <p:spPr bwMode="auto">
            <a:xfrm>
              <a:off x="1776" y="3072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12"/>
            <p:cNvSpPr>
              <a:spLocks noChangeArrowheads="1"/>
            </p:cNvSpPr>
            <p:nvPr/>
          </p:nvSpPr>
          <p:spPr bwMode="auto">
            <a:xfrm>
              <a:off x="864" y="172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>
              <a:off x="480" y="2400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5029200" y="2590800"/>
            <a:ext cx="2514600" cy="2971800"/>
            <a:chOff x="2544" y="1632"/>
            <a:chExt cx="1584" cy="1872"/>
          </a:xfrm>
        </p:grpSpPr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3024" y="177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2592" y="259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3984" y="163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312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3648" y="278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216" y="2880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2880" y="326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302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254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3648" y="331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3840" y="22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3600" y="1968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" name="Line 23"/>
          <p:cNvSpPr>
            <a:spLocks noChangeShapeType="1"/>
          </p:cNvSpPr>
          <p:nvPr/>
        </p:nvSpPr>
        <p:spPr bwMode="auto">
          <a:xfrm flipV="1">
            <a:off x="4235670" y="1782762"/>
            <a:ext cx="838200" cy="44656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 rot="16884189">
            <a:off x="3619392" y="3318407"/>
            <a:ext cx="1762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/>
              <a:t>w</a:t>
            </a:r>
            <a:r>
              <a:rPr lang="en-US" sz="2800" dirty="0" err="1"/>
              <a:t>.</a:t>
            </a:r>
            <a:r>
              <a:rPr lang="en-US" sz="2800" b="1" dirty="0" err="1"/>
              <a:t>x</a:t>
            </a:r>
            <a:r>
              <a:rPr lang="en-US" sz="2800" dirty="0"/>
              <a:t> + b = 0</a:t>
            </a:r>
          </a:p>
        </p:txBody>
      </p: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2667000" y="1534180"/>
            <a:ext cx="1762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0000FF"/>
                </a:solidFill>
              </a:rPr>
              <a:t>w</a:t>
            </a:r>
            <a:r>
              <a:rPr lang="en-US" sz="2800" dirty="0" err="1">
                <a:solidFill>
                  <a:srgbClr val="0000FF"/>
                </a:solidFill>
              </a:rPr>
              <a:t>.</a:t>
            </a:r>
            <a:r>
              <a:rPr lang="en-US" sz="2800" b="1" dirty="0" err="1">
                <a:solidFill>
                  <a:srgbClr val="0000FF"/>
                </a:solidFill>
              </a:rPr>
              <a:t>x</a:t>
            </a:r>
            <a:r>
              <a:rPr lang="en-US" sz="2800" dirty="0">
                <a:solidFill>
                  <a:srgbClr val="0000FF"/>
                </a:solidFill>
              </a:rPr>
              <a:t> + b </a:t>
            </a:r>
            <a:r>
              <a:rPr lang="en-US" sz="2800" dirty="0" smtClean="0">
                <a:solidFill>
                  <a:srgbClr val="0000FF"/>
                </a:solidFill>
              </a:rPr>
              <a:t>&gt; </a:t>
            </a:r>
            <a:r>
              <a:rPr lang="en-US" sz="2800" dirty="0">
                <a:solidFill>
                  <a:srgbClr val="0000FF"/>
                </a:solidFill>
              </a:rPr>
              <a:t>0</a:t>
            </a:r>
          </a:p>
        </p:txBody>
      </p:sp>
      <p:sp>
        <p:nvSpPr>
          <p:cNvPr id="34" name="Text Box 24"/>
          <p:cNvSpPr txBox="1">
            <a:spLocks noChangeArrowheads="1"/>
          </p:cNvSpPr>
          <p:nvPr/>
        </p:nvSpPr>
        <p:spPr bwMode="auto">
          <a:xfrm>
            <a:off x="5791200" y="1524000"/>
            <a:ext cx="1762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</a:rPr>
              <a:t>w</a:t>
            </a:r>
            <a:r>
              <a:rPr lang="en-US" sz="2800" dirty="0" err="1">
                <a:solidFill>
                  <a:srgbClr val="FF0000"/>
                </a:solidFill>
              </a:rPr>
              <a:t>.</a:t>
            </a:r>
            <a:r>
              <a:rPr lang="en-US" sz="2800" b="1" dirty="0" err="1">
                <a:solidFill>
                  <a:srgbClr val="FF0000"/>
                </a:solidFill>
              </a:rPr>
              <a:t>x</a:t>
            </a:r>
            <a:r>
              <a:rPr lang="en-US" sz="2800" dirty="0">
                <a:solidFill>
                  <a:srgbClr val="FF0000"/>
                </a:solidFill>
              </a:rPr>
              <a:t> + b </a:t>
            </a:r>
            <a:r>
              <a:rPr lang="en-US" sz="2800" dirty="0" smtClean="0">
                <a:solidFill>
                  <a:srgbClr val="FF0000"/>
                </a:solidFill>
              </a:rPr>
              <a:t>&lt; </a:t>
            </a:r>
            <a:r>
              <a:rPr lang="en-US" sz="28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04800" y="5410200"/>
            <a:ext cx="81534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2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8500" y="5740400"/>
            <a:ext cx="47371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Maximizing the margin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867400" y="3276600"/>
            <a:ext cx="3124200" cy="5232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margin = </a:t>
            </a:r>
            <a:r>
              <a:rPr lang="en-US" sz="2800" dirty="0" smtClean="0">
                <a:latin typeface="Symbol" pitchFamily="18" charset="2"/>
              </a:rPr>
              <a:t>g </a:t>
            </a:r>
            <a:r>
              <a:rPr lang="en-US" sz="2800" dirty="0" smtClean="0"/>
              <a:t>= 2a/</a:t>
            </a:r>
            <a:r>
              <a:rPr lang="en-US" sz="2800" dirty="0" err="1" smtClean="0"/>
              <a:t>ǁwǁ</a:t>
            </a:r>
            <a:endParaRPr lang="en-US" sz="2800" dirty="0">
              <a:latin typeface="Symbol" pitchFamily="18" charset="2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76200" y="1524000"/>
            <a:ext cx="5401255" cy="4780948"/>
            <a:chOff x="320675" y="1524000"/>
            <a:chExt cx="5633243" cy="478094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320675" y="2362200"/>
              <a:ext cx="2422525" cy="3276600"/>
              <a:chOff x="586" y="1488"/>
              <a:chExt cx="1526" cy="2064"/>
            </a:xfrm>
          </p:grpSpPr>
          <p:sp>
            <p:nvSpPr>
              <p:cNvPr id="8" name="AutoShape 4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AutoShape 5"/>
              <p:cNvSpPr>
                <a:spLocks noChangeArrowheads="1"/>
              </p:cNvSpPr>
              <p:nvPr/>
            </p:nvSpPr>
            <p:spPr bwMode="auto">
              <a:xfrm>
                <a:off x="1584" y="2256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utoShape 6"/>
              <p:cNvSpPr>
                <a:spLocks noChangeArrowheads="1"/>
              </p:cNvSpPr>
              <p:nvPr/>
            </p:nvSpPr>
            <p:spPr bwMode="auto">
              <a:xfrm>
                <a:off x="1137" y="244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AutoShape 7"/>
              <p:cNvSpPr>
                <a:spLocks noChangeArrowheads="1"/>
              </p:cNvSpPr>
              <p:nvPr/>
            </p:nvSpPr>
            <p:spPr bwMode="auto">
              <a:xfrm>
                <a:off x="1152" y="3264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AutoShape 8"/>
              <p:cNvSpPr>
                <a:spLocks noChangeArrowheads="1"/>
              </p:cNvSpPr>
              <p:nvPr/>
            </p:nvSpPr>
            <p:spPr bwMode="auto">
              <a:xfrm>
                <a:off x="686" y="31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utoShape 9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utoShape 10"/>
              <p:cNvSpPr>
                <a:spLocks noChangeArrowheads="1"/>
              </p:cNvSpPr>
              <p:nvPr/>
            </p:nvSpPr>
            <p:spPr bwMode="auto">
              <a:xfrm>
                <a:off x="1440" y="340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AutoShape 11"/>
              <p:cNvSpPr>
                <a:spLocks noChangeArrowheads="1"/>
              </p:cNvSpPr>
              <p:nvPr/>
            </p:nvSpPr>
            <p:spPr bwMode="auto">
              <a:xfrm>
                <a:off x="1776" y="3072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utoShape 12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utoShape 13"/>
              <p:cNvSpPr>
                <a:spLocks noChangeArrowheads="1"/>
              </p:cNvSpPr>
              <p:nvPr/>
            </p:nvSpPr>
            <p:spPr bwMode="auto">
              <a:xfrm>
                <a:off x="586" y="2400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3429000" y="2819400"/>
              <a:ext cx="2286000" cy="2743200"/>
              <a:chOff x="2544" y="1776"/>
              <a:chExt cx="1440" cy="1728"/>
            </a:xfrm>
          </p:grpSpPr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16"/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Rectangle 18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Rectangle 19"/>
              <p:cNvSpPr>
                <a:spLocks noChangeArrowheads="1"/>
              </p:cNvSpPr>
              <p:nvPr/>
            </p:nvSpPr>
            <p:spPr bwMode="auto">
              <a:xfrm>
                <a:off x="3648" y="278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Rectangle 20"/>
              <p:cNvSpPr>
                <a:spLocks noChangeArrowheads="1"/>
              </p:cNvSpPr>
              <p:nvPr/>
            </p:nvSpPr>
            <p:spPr bwMode="auto">
              <a:xfrm>
                <a:off x="3216" y="2880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Rectangle 21"/>
              <p:cNvSpPr>
                <a:spLocks noChangeArrowheads="1"/>
              </p:cNvSpPr>
              <p:nvPr/>
            </p:nvSpPr>
            <p:spPr bwMode="auto">
              <a:xfrm>
                <a:off x="2880" y="326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Rectangle 22"/>
              <p:cNvSpPr>
                <a:spLocks noChangeArrowheads="1"/>
              </p:cNvSpPr>
              <p:nvPr/>
            </p:nvSpPr>
            <p:spPr bwMode="auto">
              <a:xfrm>
                <a:off x="302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Rectangle 23"/>
              <p:cNvSpPr>
                <a:spLocks noChangeArrowheads="1"/>
              </p:cNvSpPr>
              <p:nvPr/>
            </p:nvSpPr>
            <p:spPr bwMode="auto">
              <a:xfrm>
                <a:off x="254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Rectangle 24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Rectangle 25"/>
              <p:cNvSpPr>
                <a:spLocks noChangeArrowheads="1"/>
              </p:cNvSpPr>
              <p:nvPr/>
            </p:nvSpPr>
            <p:spPr bwMode="auto">
              <a:xfrm>
                <a:off x="3840" y="22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Rectangle 26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" name="Line 23"/>
            <p:cNvSpPr>
              <a:spLocks noChangeShapeType="1"/>
            </p:cNvSpPr>
            <p:nvPr/>
          </p:nvSpPr>
          <p:spPr bwMode="auto">
            <a:xfrm flipV="1">
              <a:off x="2635470" y="1782762"/>
              <a:ext cx="838200" cy="4465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 Box 24"/>
            <p:cNvSpPr txBox="1">
              <a:spLocks noChangeArrowheads="1"/>
            </p:cNvSpPr>
            <p:nvPr/>
          </p:nvSpPr>
          <p:spPr bwMode="auto">
            <a:xfrm rot="16884189">
              <a:off x="2019192" y="3318407"/>
              <a:ext cx="17629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800" b="1" dirty="0" err="1"/>
                <a:t>w</a:t>
              </a:r>
              <a:r>
                <a:rPr lang="en-US" sz="2800" dirty="0" err="1"/>
                <a:t>.</a:t>
              </a:r>
              <a:r>
                <a:rPr lang="en-US" sz="2800" b="1" dirty="0" err="1"/>
                <a:t>x</a:t>
              </a:r>
              <a:r>
                <a:rPr lang="en-US" sz="2800" dirty="0"/>
                <a:t> + b = 0</a:t>
              </a:r>
            </a:p>
          </p:txBody>
        </p:sp>
        <p:sp>
          <p:nvSpPr>
            <p:cNvPr id="32" name="Text Box 24"/>
            <p:cNvSpPr txBox="1">
              <a:spLocks noChangeArrowheads="1"/>
            </p:cNvSpPr>
            <p:nvPr/>
          </p:nvSpPr>
          <p:spPr bwMode="auto">
            <a:xfrm>
              <a:off x="1066800" y="1534180"/>
              <a:ext cx="17629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0000FF"/>
                  </a:solidFill>
                </a:rPr>
                <a:t>w</a:t>
              </a:r>
              <a:r>
                <a:rPr lang="en-US" sz="2400" dirty="0" err="1">
                  <a:solidFill>
                    <a:srgbClr val="0000FF"/>
                  </a:solidFill>
                </a:rPr>
                <a:t>.</a:t>
              </a:r>
              <a:r>
                <a:rPr lang="en-US" sz="2400" b="1" dirty="0" err="1">
                  <a:solidFill>
                    <a:srgbClr val="0000FF"/>
                  </a:solidFill>
                </a:rPr>
                <a:t>x</a:t>
              </a:r>
              <a:r>
                <a:rPr lang="en-US" sz="2400" dirty="0">
                  <a:solidFill>
                    <a:srgbClr val="0000FF"/>
                  </a:solidFill>
                </a:rPr>
                <a:t> + b </a:t>
              </a:r>
              <a:r>
                <a:rPr lang="en-US" sz="2400" dirty="0" smtClean="0">
                  <a:solidFill>
                    <a:srgbClr val="0000FF"/>
                  </a:solidFill>
                </a:rPr>
                <a:t>&gt; </a:t>
              </a:r>
              <a:r>
                <a:rPr lang="en-US" sz="2400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34" name="Text Box 24"/>
            <p:cNvSpPr txBox="1">
              <a:spLocks noChangeArrowheads="1"/>
            </p:cNvSpPr>
            <p:nvPr/>
          </p:nvSpPr>
          <p:spPr bwMode="auto">
            <a:xfrm>
              <a:off x="4191000" y="1524000"/>
              <a:ext cx="17629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FF0000"/>
                  </a:solidFill>
                </a:rPr>
                <a:t>w</a:t>
              </a:r>
              <a:r>
                <a:rPr lang="en-US" sz="2400" dirty="0" err="1">
                  <a:solidFill>
                    <a:srgbClr val="FF0000"/>
                  </a:solidFill>
                </a:rPr>
                <a:t>.</a:t>
              </a:r>
              <a:r>
                <a:rPr lang="en-US" sz="2400" b="1" dirty="0" err="1">
                  <a:solidFill>
                    <a:srgbClr val="FF0000"/>
                  </a:solidFill>
                </a:rPr>
                <a:t>x</a:t>
              </a:r>
              <a:r>
                <a:rPr lang="en-US" sz="2400" dirty="0">
                  <a:solidFill>
                    <a:srgbClr val="FF0000"/>
                  </a:solidFill>
                </a:rPr>
                <a:t> + b </a:t>
              </a:r>
              <a:r>
                <a:rPr lang="en-US" sz="2400" dirty="0" smtClean="0">
                  <a:solidFill>
                    <a:srgbClr val="FF0000"/>
                  </a:solidFill>
                </a:rPr>
                <a:t>&lt; </a:t>
              </a:r>
              <a:r>
                <a:rPr lang="en-US" sz="2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35" name="Line 23"/>
            <p:cNvSpPr>
              <a:spLocks noChangeShapeType="1"/>
            </p:cNvSpPr>
            <p:nvPr/>
          </p:nvSpPr>
          <p:spPr bwMode="auto">
            <a:xfrm flipV="1">
              <a:off x="2088930" y="175260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23"/>
            <p:cNvSpPr>
              <a:spLocks noChangeShapeType="1"/>
            </p:cNvSpPr>
            <p:nvPr/>
          </p:nvSpPr>
          <p:spPr bwMode="auto">
            <a:xfrm flipV="1">
              <a:off x="3200400" y="183931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 Box 24"/>
            <p:cNvSpPr txBox="1">
              <a:spLocks noChangeArrowheads="1"/>
            </p:cNvSpPr>
            <p:nvPr/>
          </p:nvSpPr>
          <p:spPr bwMode="auto">
            <a:xfrm rot="16884189">
              <a:off x="1420102" y="3318407"/>
              <a:ext cx="17629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800" b="1" dirty="0" err="1"/>
                <a:t>w</a:t>
              </a:r>
              <a:r>
                <a:rPr lang="en-US" sz="2800" dirty="0" err="1"/>
                <a:t>.</a:t>
              </a:r>
              <a:r>
                <a:rPr lang="en-US" sz="2800" b="1" dirty="0" err="1"/>
                <a:t>x</a:t>
              </a:r>
              <a:r>
                <a:rPr lang="en-US" sz="2800" dirty="0"/>
                <a:t> + b = </a:t>
              </a:r>
              <a:r>
                <a:rPr lang="en-US" sz="2800" dirty="0" smtClean="0"/>
                <a:t>a</a:t>
              </a:r>
              <a:endParaRPr lang="en-US" sz="2800" dirty="0"/>
            </a:p>
          </p:txBody>
        </p:sp>
        <p:sp>
          <p:nvSpPr>
            <p:cNvPr id="38" name="Text Box 24"/>
            <p:cNvSpPr txBox="1">
              <a:spLocks noChangeArrowheads="1"/>
            </p:cNvSpPr>
            <p:nvPr/>
          </p:nvSpPr>
          <p:spPr bwMode="auto">
            <a:xfrm rot="16884189">
              <a:off x="2456624" y="3327370"/>
              <a:ext cx="20555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800" b="1" dirty="0" err="1"/>
                <a:t>w</a:t>
              </a:r>
              <a:r>
                <a:rPr lang="en-US" sz="2800" dirty="0" err="1"/>
                <a:t>.</a:t>
              </a:r>
              <a:r>
                <a:rPr lang="en-US" sz="2800" b="1" dirty="0" err="1"/>
                <a:t>x</a:t>
              </a:r>
              <a:r>
                <a:rPr lang="en-US" sz="2800" dirty="0"/>
                <a:t> + b = </a:t>
              </a:r>
              <a:r>
                <a:rPr lang="en-US" sz="2800" dirty="0" smtClean="0"/>
                <a:t>-a</a:t>
              </a:r>
              <a:endParaRPr lang="en-US" sz="2800" dirty="0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2396360" y="466922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2929760" y="477958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2451540" y="46482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</a:rPr>
                <a:t>g</a:t>
              </a:r>
              <a:endParaRPr lang="en-US" sz="2800" dirty="0">
                <a:latin typeface="Symbol" pitchFamily="18" charset="2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005960" y="475593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</a:rPr>
                <a:t>g</a:t>
              </a:r>
              <a:endParaRPr lang="en-US" sz="2800" dirty="0">
                <a:latin typeface="Symbol" pitchFamily="18" charset="2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5410200" y="2249269"/>
            <a:ext cx="3816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Distance of closest examples </a:t>
            </a:r>
          </a:p>
          <a:p>
            <a:r>
              <a:rPr lang="en-US" sz="2400" dirty="0" smtClean="0"/>
              <a:t>from the line/</a:t>
            </a:r>
            <a:r>
              <a:rPr lang="en-US" sz="2400" dirty="0" err="1" smtClean="0"/>
              <a:t>hyperplane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Maximizing the margin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3" name="Group 40"/>
          <p:cNvGrpSpPr/>
          <p:nvPr/>
        </p:nvGrpSpPr>
        <p:grpSpPr>
          <a:xfrm>
            <a:off x="76200" y="1524000"/>
            <a:ext cx="5401255" cy="4780948"/>
            <a:chOff x="320675" y="1524000"/>
            <a:chExt cx="5633243" cy="478094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320675" y="2362200"/>
              <a:ext cx="2422525" cy="3276600"/>
              <a:chOff x="586" y="1488"/>
              <a:chExt cx="1526" cy="2064"/>
            </a:xfrm>
          </p:grpSpPr>
          <p:sp>
            <p:nvSpPr>
              <p:cNvPr id="8" name="AutoShape 4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AutoShape 5"/>
              <p:cNvSpPr>
                <a:spLocks noChangeArrowheads="1"/>
              </p:cNvSpPr>
              <p:nvPr/>
            </p:nvSpPr>
            <p:spPr bwMode="auto">
              <a:xfrm>
                <a:off x="1584" y="2256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utoShape 6"/>
              <p:cNvSpPr>
                <a:spLocks noChangeArrowheads="1"/>
              </p:cNvSpPr>
              <p:nvPr/>
            </p:nvSpPr>
            <p:spPr bwMode="auto">
              <a:xfrm>
                <a:off x="1137" y="244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AutoShape 7"/>
              <p:cNvSpPr>
                <a:spLocks noChangeArrowheads="1"/>
              </p:cNvSpPr>
              <p:nvPr/>
            </p:nvSpPr>
            <p:spPr bwMode="auto">
              <a:xfrm>
                <a:off x="1152" y="3264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AutoShape 8"/>
              <p:cNvSpPr>
                <a:spLocks noChangeArrowheads="1"/>
              </p:cNvSpPr>
              <p:nvPr/>
            </p:nvSpPr>
            <p:spPr bwMode="auto">
              <a:xfrm>
                <a:off x="686" y="31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utoShape 9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utoShape 10"/>
              <p:cNvSpPr>
                <a:spLocks noChangeArrowheads="1"/>
              </p:cNvSpPr>
              <p:nvPr/>
            </p:nvSpPr>
            <p:spPr bwMode="auto">
              <a:xfrm>
                <a:off x="1440" y="340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AutoShape 11"/>
              <p:cNvSpPr>
                <a:spLocks noChangeArrowheads="1"/>
              </p:cNvSpPr>
              <p:nvPr/>
            </p:nvSpPr>
            <p:spPr bwMode="auto">
              <a:xfrm>
                <a:off x="1776" y="3072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utoShape 12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utoShape 13"/>
              <p:cNvSpPr>
                <a:spLocks noChangeArrowheads="1"/>
              </p:cNvSpPr>
              <p:nvPr/>
            </p:nvSpPr>
            <p:spPr bwMode="auto">
              <a:xfrm>
                <a:off x="586" y="2400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3429000" y="2819400"/>
              <a:ext cx="2286000" cy="2743200"/>
              <a:chOff x="2544" y="1776"/>
              <a:chExt cx="1440" cy="1728"/>
            </a:xfrm>
          </p:grpSpPr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16"/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Rectangle 18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Rectangle 19"/>
              <p:cNvSpPr>
                <a:spLocks noChangeArrowheads="1"/>
              </p:cNvSpPr>
              <p:nvPr/>
            </p:nvSpPr>
            <p:spPr bwMode="auto">
              <a:xfrm>
                <a:off x="3648" y="278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Rectangle 20"/>
              <p:cNvSpPr>
                <a:spLocks noChangeArrowheads="1"/>
              </p:cNvSpPr>
              <p:nvPr/>
            </p:nvSpPr>
            <p:spPr bwMode="auto">
              <a:xfrm>
                <a:off x="3216" y="2880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Rectangle 21"/>
              <p:cNvSpPr>
                <a:spLocks noChangeArrowheads="1"/>
              </p:cNvSpPr>
              <p:nvPr/>
            </p:nvSpPr>
            <p:spPr bwMode="auto">
              <a:xfrm>
                <a:off x="2880" y="326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Rectangle 22"/>
              <p:cNvSpPr>
                <a:spLocks noChangeArrowheads="1"/>
              </p:cNvSpPr>
              <p:nvPr/>
            </p:nvSpPr>
            <p:spPr bwMode="auto">
              <a:xfrm>
                <a:off x="302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Rectangle 23"/>
              <p:cNvSpPr>
                <a:spLocks noChangeArrowheads="1"/>
              </p:cNvSpPr>
              <p:nvPr/>
            </p:nvSpPr>
            <p:spPr bwMode="auto">
              <a:xfrm>
                <a:off x="254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Rectangle 24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Rectangle 25"/>
              <p:cNvSpPr>
                <a:spLocks noChangeArrowheads="1"/>
              </p:cNvSpPr>
              <p:nvPr/>
            </p:nvSpPr>
            <p:spPr bwMode="auto">
              <a:xfrm>
                <a:off x="3840" y="22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Rectangle 26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" name="Line 23"/>
            <p:cNvSpPr>
              <a:spLocks noChangeShapeType="1"/>
            </p:cNvSpPr>
            <p:nvPr/>
          </p:nvSpPr>
          <p:spPr bwMode="auto">
            <a:xfrm flipV="1">
              <a:off x="2635470" y="1782762"/>
              <a:ext cx="838200" cy="4465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 Box 24"/>
            <p:cNvSpPr txBox="1">
              <a:spLocks noChangeArrowheads="1"/>
            </p:cNvSpPr>
            <p:nvPr/>
          </p:nvSpPr>
          <p:spPr bwMode="auto">
            <a:xfrm rot="16884189">
              <a:off x="2019192" y="3318407"/>
              <a:ext cx="17629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800" b="1" dirty="0" err="1"/>
                <a:t>w</a:t>
              </a:r>
              <a:r>
                <a:rPr lang="en-US" sz="2800" dirty="0" err="1"/>
                <a:t>.</a:t>
              </a:r>
              <a:r>
                <a:rPr lang="en-US" sz="2800" b="1" dirty="0" err="1"/>
                <a:t>x</a:t>
              </a:r>
              <a:r>
                <a:rPr lang="en-US" sz="2800" dirty="0"/>
                <a:t> + b = 0</a:t>
              </a:r>
            </a:p>
          </p:txBody>
        </p:sp>
        <p:sp>
          <p:nvSpPr>
            <p:cNvPr id="32" name="Text Box 24"/>
            <p:cNvSpPr txBox="1">
              <a:spLocks noChangeArrowheads="1"/>
            </p:cNvSpPr>
            <p:nvPr/>
          </p:nvSpPr>
          <p:spPr bwMode="auto">
            <a:xfrm>
              <a:off x="1066800" y="1534180"/>
              <a:ext cx="17629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0000FF"/>
                  </a:solidFill>
                </a:rPr>
                <a:t>w</a:t>
              </a:r>
              <a:r>
                <a:rPr lang="en-US" sz="2400" dirty="0" err="1">
                  <a:solidFill>
                    <a:srgbClr val="0000FF"/>
                  </a:solidFill>
                </a:rPr>
                <a:t>.</a:t>
              </a:r>
              <a:r>
                <a:rPr lang="en-US" sz="2400" b="1" dirty="0" err="1">
                  <a:solidFill>
                    <a:srgbClr val="0000FF"/>
                  </a:solidFill>
                </a:rPr>
                <a:t>x</a:t>
              </a:r>
              <a:r>
                <a:rPr lang="en-US" sz="2400" dirty="0">
                  <a:solidFill>
                    <a:srgbClr val="0000FF"/>
                  </a:solidFill>
                </a:rPr>
                <a:t> + b </a:t>
              </a:r>
              <a:r>
                <a:rPr lang="en-US" sz="2400" dirty="0" smtClean="0">
                  <a:solidFill>
                    <a:srgbClr val="0000FF"/>
                  </a:solidFill>
                </a:rPr>
                <a:t>&gt; </a:t>
              </a:r>
              <a:r>
                <a:rPr lang="en-US" sz="2400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34" name="Text Box 24"/>
            <p:cNvSpPr txBox="1">
              <a:spLocks noChangeArrowheads="1"/>
            </p:cNvSpPr>
            <p:nvPr/>
          </p:nvSpPr>
          <p:spPr bwMode="auto">
            <a:xfrm>
              <a:off x="4191000" y="1524000"/>
              <a:ext cx="17629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FF0000"/>
                  </a:solidFill>
                </a:rPr>
                <a:t>w</a:t>
              </a:r>
              <a:r>
                <a:rPr lang="en-US" sz="2400" dirty="0" err="1">
                  <a:solidFill>
                    <a:srgbClr val="FF0000"/>
                  </a:solidFill>
                </a:rPr>
                <a:t>.</a:t>
              </a:r>
              <a:r>
                <a:rPr lang="en-US" sz="2400" b="1" dirty="0" err="1">
                  <a:solidFill>
                    <a:srgbClr val="FF0000"/>
                  </a:solidFill>
                </a:rPr>
                <a:t>x</a:t>
              </a:r>
              <a:r>
                <a:rPr lang="en-US" sz="2400" dirty="0">
                  <a:solidFill>
                    <a:srgbClr val="FF0000"/>
                  </a:solidFill>
                </a:rPr>
                <a:t> + b </a:t>
              </a:r>
              <a:r>
                <a:rPr lang="en-US" sz="2400" dirty="0" smtClean="0">
                  <a:solidFill>
                    <a:srgbClr val="FF0000"/>
                  </a:solidFill>
                </a:rPr>
                <a:t>&lt; </a:t>
              </a:r>
              <a:r>
                <a:rPr lang="en-US" sz="2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35" name="Line 23"/>
            <p:cNvSpPr>
              <a:spLocks noChangeShapeType="1"/>
            </p:cNvSpPr>
            <p:nvPr/>
          </p:nvSpPr>
          <p:spPr bwMode="auto">
            <a:xfrm flipV="1">
              <a:off x="2088930" y="175260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23"/>
            <p:cNvSpPr>
              <a:spLocks noChangeShapeType="1"/>
            </p:cNvSpPr>
            <p:nvPr/>
          </p:nvSpPr>
          <p:spPr bwMode="auto">
            <a:xfrm flipV="1">
              <a:off x="3200400" y="183931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 Box 24"/>
            <p:cNvSpPr txBox="1">
              <a:spLocks noChangeArrowheads="1"/>
            </p:cNvSpPr>
            <p:nvPr/>
          </p:nvSpPr>
          <p:spPr bwMode="auto">
            <a:xfrm rot="16884189">
              <a:off x="1420102" y="3318407"/>
              <a:ext cx="17629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800" b="1" dirty="0" err="1"/>
                <a:t>w</a:t>
              </a:r>
              <a:r>
                <a:rPr lang="en-US" sz="2800" dirty="0" err="1"/>
                <a:t>.</a:t>
              </a:r>
              <a:r>
                <a:rPr lang="en-US" sz="2800" b="1" dirty="0" err="1"/>
                <a:t>x</a:t>
              </a:r>
              <a:r>
                <a:rPr lang="en-US" sz="2800" dirty="0"/>
                <a:t> + b = </a:t>
              </a:r>
              <a:r>
                <a:rPr lang="en-US" sz="2800" dirty="0" smtClean="0"/>
                <a:t>a</a:t>
              </a:r>
              <a:endParaRPr lang="en-US" sz="2800" dirty="0"/>
            </a:p>
          </p:txBody>
        </p:sp>
        <p:sp>
          <p:nvSpPr>
            <p:cNvPr id="38" name="Text Box 24"/>
            <p:cNvSpPr txBox="1">
              <a:spLocks noChangeArrowheads="1"/>
            </p:cNvSpPr>
            <p:nvPr/>
          </p:nvSpPr>
          <p:spPr bwMode="auto">
            <a:xfrm rot="16884189">
              <a:off x="2456624" y="3327370"/>
              <a:ext cx="20555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800" b="1" dirty="0" err="1"/>
                <a:t>w</a:t>
              </a:r>
              <a:r>
                <a:rPr lang="en-US" sz="2800" dirty="0" err="1"/>
                <a:t>.</a:t>
              </a:r>
              <a:r>
                <a:rPr lang="en-US" sz="2800" b="1" dirty="0" err="1"/>
                <a:t>x</a:t>
              </a:r>
              <a:r>
                <a:rPr lang="en-US" sz="2800" dirty="0"/>
                <a:t> + b = </a:t>
              </a:r>
              <a:r>
                <a:rPr lang="en-US" sz="2800" dirty="0" smtClean="0"/>
                <a:t>-a</a:t>
              </a:r>
              <a:endParaRPr lang="en-US" sz="2800" dirty="0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2396360" y="466922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2929760" y="477958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2451540" y="46482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</a:rPr>
                <a:t>g</a:t>
              </a:r>
              <a:endParaRPr lang="en-US" sz="2800" dirty="0">
                <a:latin typeface="Symbol" pitchFamily="18" charset="2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005960" y="475593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</a:rPr>
                <a:t>g</a:t>
              </a:r>
              <a:endParaRPr lang="en-US" sz="2800" dirty="0">
                <a:latin typeface="Symbol" pitchFamily="18" charset="2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410200" y="4267200"/>
            <a:ext cx="3657600" cy="1524000"/>
            <a:chOff x="2971800" y="5181600"/>
            <a:chExt cx="3657600" cy="1524000"/>
          </a:xfrm>
        </p:grpSpPr>
        <p:sp>
          <p:nvSpPr>
            <p:cNvPr id="43" name="Rectangle 42"/>
            <p:cNvSpPr/>
            <p:nvPr/>
          </p:nvSpPr>
          <p:spPr>
            <a:xfrm>
              <a:off x="2971800" y="5181600"/>
              <a:ext cx="3657600" cy="152400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4" name="Group 44"/>
            <p:cNvGrpSpPr/>
            <p:nvPr/>
          </p:nvGrpSpPr>
          <p:grpSpPr>
            <a:xfrm>
              <a:off x="2971800" y="5410200"/>
              <a:ext cx="3657600" cy="1132820"/>
              <a:chOff x="6096000" y="5496580"/>
              <a:chExt cx="3657600" cy="1132820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6096000" y="5496580"/>
                <a:ext cx="3071650" cy="9541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   max  </a:t>
                </a:r>
                <a:r>
                  <a:rPr lang="en-US" sz="2800" dirty="0" smtClean="0">
                    <a:latin typeface="Symbol" pitchFamily="18" charset="2"/>
                  </a:rPr>
                  <a:t>g </a:t>
                </a:r>
                <a:r>
                  <a:rPr lang="en-US" sz="2800" dirty="0" smtClean="0"/>
                  <a:t>= 2a/</a:t>
                </a:r>
                <a:r>
                  <a:rPr lang="en-US" sz="2800" dirty="0" err="1" smtClean="0"/>
                  <a:t>ǁwǁ</a:t>
                </a:r>
                <a:endParaRPr lang="en-US" sz="2800" dirty="0" smtClean="0">
                  <a:latin typeface="Symbol" pitchFamily="18" charset="2"/>
                </a:endParaRPr>
              </a:p>
              <a:p>
                <a:endParaRPr lang="en-US" sz="28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501183" y="5833240"/>
                <a:ext cx="585417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b="1" dirty="0" err="1" smtClean="0"/>
                  <a:t>w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b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6477000" y="6106180"/>
                <a:ext cx="3276600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err="1" smtClean="0"/>
                  <a:t>s.t</a:t>
                </a:r>
                <a:r>
                  <a:rPr lang="en-US" sz="2800" dirty="0" smtClean="0"/>
                  <a:t>. (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x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err="1" smtClean="0"/>
                  <a:t>+</a:t>
                </a:r>
                <a:r>
                  <a:rPr lang="en-US" sz="2800" i="1" dirty="0" err="1" smtClean="0"/>
                  <a:t>b</a:t>
                </a:r>
                <a:r>
                  <a:rPr lang="en-US" sz="2800" dirty="0" smtClean="0"/>
                  <a:t>) </a:t>
                </a:r>
                <a:r>
                  <a:rPr lang="en-US" sz="2800" dirty="0" err="1" smtClean="0"/>
                  <a:t>y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smtClean="0"/>
                  <a:t> ≥ a</a:t>
                </a:r>
                <a:r>
                  <a:rPr lang="en-US" sz="2800" dirty="0" smtClean="0">
                    <a:latin typeface="Symbol" pitchFamily="18" charset="2"/>
                  </a:rPr>
                  <a:t>  </a:t>
                </a:r>
                <a:r>
                  <a:rPr lang="en-US" sz="2800" dirty="0" smtClean="0"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 smtClean="0"/>
                  <a:t>j </a:t>
                </a:r>
                <a:endParaRPr lang="en-US" sz="2800" dirty="0"/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5867400" y="3276600"/>
            <a:ext cx="3124200" cy="5232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margin = </a:t>
            </a:r>
            <a:r>
              <a:rPr lang="en-US" sz="2800" dirty="0" smtClean="0">
                <a:latin typeface="Symbol" pitchFamily="18" charset="2"/>
              </a:rPr>
              <a:t>g </a:t>
            </a:r>
            <a:r>
              <a:rPr lang="en-US" sz="2800" dirty="0" smtClean="0"/>
              <a:t>= 2a/</a:t>
            </a:r>
            <a:r>
              <a:rPr lang="en-US" sz="2800" dirty="0" err="1" smtClean="0"/>
              <a:t>ǁwǁ</a:t>
            </a:r>
            <a:endParaRPr lang="en-US" sz="2800" dirty="0">
              <a:latin typeface="Symbol" pitchFamily="18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283823" y="6019800"/>
            <a:ext cx="4174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Note:</a:t>
            </a:r>
            <a:r>
              <a:rPr lang="en-US" sz="2000" dirty="0" smtClean="0"/>
              <a:t>  ‘a’ is arbitrary (can normalize </a:t>
            </a:r>
          </a:p>
          <a:p>
            <a:r>
              <a:rPr lang="en-US" sz="2000" dirty="0" smtClean="0"/>
              <a:t>            equations by a)</a:t>
            </a:r>
            <a:endParaRPr lang="en-US" sz="2000" dirty="0"/>
          </a:p>
        </p:txBody>
      </p:sp>
      <p:sp>
        <p:nvSpPr>
          <p:cNvPr id="55" name="TextBox 54"/>
          <p:cNvSpPr txBox="1"/>
          <p:nvPr/>
        </p:nvSpPr>
        <p:spPr>
          <a:xfrm>
            <a:off x="5410200" y="2249269"/>
            <a:ext cx="3816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Distance of closest examples </a:t>
            </a:r>
          </a:p>
          <a:p>
            <a:r>
              <a:rPr lang="en-US" sz="2400" dirty="0" smtClean="0"/>
              <a:t>from the line/</a:t>
            </a:r>
            <a:r>
              <a:rPr lang="en-US" sz="2400" dirty="0" err="1" smtClean="0"/>
              <a:t>hyperplane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Vector Machines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7" name="Group 40"/>
          <p:cNvGrpSpPr/>
          <p:nvPr/>
        </p:nvGrpSpPr>
        <p:grpSpPr>
          <a:xfrm>
            <a:off x="76200" y="1524000"/>
            <a:ext cx="5401255" cy="4780948"/>
            <a:chOff x="320675" y="1524000"/>
            <a:chExt cx="5633243" cy="4780948"/>
          </a:xfrm>
        </p:grpSpPr>
        <p:grpSp>
          <p:nvGrpSpPr>
            <p:cNvPr id="18" name="Group 17"/>
            <p:cNvGrpSpPr>
              <a:grpSpLocks/>
            </p:cNvGrpSpPr>
            <p:nvPr/>
          </p:nvGrpSpPr>
          <p:grpSpPr bwMode="auto">
            <a:xfrm>
              <a:off x="320675" y="2362200"/>
              <a:ext cx="2422526" cy="3276600"/>
              <a:chOff x="586" y="1488"/>
              <a:chExt cx="1526" cy="2064"/>
            </a:xfrm>
          </p:grpSpPr>
          <p:sp>
            <p:nvSpPr>
              <p:cNvPr id="44" name="AutoShape 4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AutoShape 5"/>
              <p:cNvSpPr>
                <a:spLocks noChangeArrowheads="1"/>
              </p:cNvSpPr>
              <p:nvPr/>
            </p:nvSpPr>
            <p:spPr bwMode="auto">
              <a:xfrm>
                <a:off x="1584" y="2256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AutoShape 6"/>
              <p:cNvSpPr>
                <a:spLocks noChangeArrowheads="1"/>
              </p:cNvSpPr>
              <p:nvPr/>
            </p:nvSpPr>
            <p:spPr bwMode="auto">
              <a:xfrm>
                <a:off x="1137" y="244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AutoShape 7"/>
              <p:cNvSpPr>
                <a:spLocks noChangeArrowheads="1"/>
              </p:cNvSpPr>
              <p:nvPr/>
            </p:nvSpPr>
            <p:spPr bwMode="auto">
              <a:xfrm>
                <a:off x="1152" y="3264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AutoShape 8"/>
              <p:cNvSpPr>
                <a:spLocks noChangeArrowheads="1"/>
              </p:cNvSpPr>
              <p:nvPr/>
            </p:nvSpPr>
            <p:spPr bwMode="auto">
              <a:xfrm>
                <a:off x="686" y="31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AutoShape 9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AutoShape 10"/>
              <p:cNvSpPr>
                <a:spLocks noChangeArrowheads="1"/>
              </p:cNvSpPr>
              <p:nvPr/>
            </p:nvSpPr>
            <p:spPr bwMode="auto">
              <a:xfrm>
                <a:off x="1440" y="340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AutoShape 11"/>
              <p:cNvSpPr>
                <a:spLocks noChangeArrowheads="1"/>
              </p:cNvSpPr>
              <p:nvPr/>
            </p:nvSpPr>
            <p:spPr bwMode="auto">
              <a:xfrm>
                <a:off x="1776" y="3072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AutoShape 12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AutoShape 13"/>
              <p:cNvSpPr>
                <a:spLocks noChangeArrowheads="1"/>
              </p:cNvSpPr>
              <p:nvPr/>
            </p:nvSpPr>
            <p:spPr bwMode="auto">
              <a:xfrm>
                <a:off x="586" y="2400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" name="Group 14"/>
            <p:cNvGrpSpPr>
              <a:grpSpLocks/>
            </p:cNvGrpSpPr>
            <p:nvPr/>
          </p:nvGrpSpPr>
          <p:grpSpPr bwMode="auto">
            <a:xfrm>
              <a:off x="3429000" y="2819400"/>
              <a:ext cx="2286000" cy="2743200"/>
              <a:chOff x="2544" y="1776"/>
              <a:chExt cx="1440" cy="1728"/>
            </a:xfrm>
          </p:grpSpPr>
          <p:sp>
            <p:nvSpPr>
              <p:cNvPr id="32" name="Rectangle 15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Rectangle 16"/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Rectangle 18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Rectangle 19"/>
              <p:cNvSpPr>
                <a:spLocks noChangeArrowheads="1"/>
              </p:cNvSpPr>
              <p:nvPr/>
            </p:nvSpPr>
            <p:spPr bwMode="auto">
              <a:xfrm>
                <a:off x="3648" y="278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Rectangle 20"/>
              <p:cNvSpPr>
                <a:spLocks noChangeArrowheads="1"/>
              </p:cNvSpPr>
              <p:nvPr/>
            </p:nvSpPr>
            <p:spPr bwMode="auto">
              <a:xfrm>
                <a:off x="3216" y="2880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Rectangle 21"/>
              <p:cNvSpPr>
                <a:spLocks noChangeArrowheads="1"/>
              </p:cNvSpPr>
              <p:nvPr/>
            </p:nvSpPr>
            <p:spPr bwMode="auto">
              <a:xfrm>
                <a:off x="2880" y="326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Rectangle 22"/>
              <p:cNvSpPr>
                <a:spLocks noChangeArrowheads="1"/>
              </p:cNvSpPr>
              <p:nvPr/>
            </p:nvSpPr>
            <p:spPr bwMode="auto">
              <a:xfrm>
                <a:off x="302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Rectangle 23"/>
              <p:cNvSpPr>
                <a:spLocks noChangeArrowheads="1"/>
              </p:cNvSpPr>
              <p:nvPr/>
            </p:nvSpPr>
            <p:spPr bwMode="auto">
              <a:xfrm>
                <a:off x="254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Rectangle 24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Rectangle 25"/>
              <p:cNvSpPr>
                <a:spLocks noChangeArrowheads="1"/>
              </p:cNvSpPr>
              <p:nvPr/>
            </p:nvSpPr>
            <p:spPr bwMode="auto">
              <a:xfrm>
                <a:off x="3840" y="22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Rectangle 26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 flipV="1">
              <a:off x="2635470" y="1782762"/>
              <a:ext cx="838200" cy="4465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1066800" y="1534180"/>
              <a:ext cx="17629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0000FF"/>
                  </a:solidFill>
                </a:rPr>
                <a:t>w</a:t>
              </a:r>
              <a:r>
                <a:rPr lang="en-US" sz="2400" dirty="0" err="1">
                  <a:solidFill>
                    <a:srgbClr val="0000FF"/>
                  </a:solidFill>
                </a:rPr>
                <a:t>.</a:t>
              </a:r>
              <a:r>
                <a:rPr lang="en-US" sz="2400" b="1" dirty="0" err="1">
                  <a:solidFill>
                    <a:srgbClr val="0000FF"/>
                  </a:solidFill>
                </a:rPr>
                <a:t>x</a:t>
              </a:r>
              <a:r>
                <a:rPr lang="en-US" sz="2400" dirty="0">
                  <a:solidFill>
                    <a:srgbClr val="0000FF"/>
                  </a:solidFill>
                </a:rPr>
                <a:t> + b </a:t>
              </a:r>
              <a:r>
                <a:rPr lang="en-US" sz="2400" dirty="0" smtClean="0">
                  <a:solidFill>
                    <a:srgbClr val="0000FF"/>
                  </a:solidFill>
                </a:rPr>
                <a:t>&gt; </a:t>
              </a:r>
              <a:r>
                <a:rPr lang="en-US" sz="2400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>
              <a:off x="4191000" y="1524000"/>
              <a:ext cx="17629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FF0000"/>
                  </a:solidFill>
                </a:rPr>
                <a:t>w</a:t>
              </a:r>
              <a:r>
                <a:rPr lang="en-US" sz="2400" dirty="0" err="1">
                  <a:solidFill>
                    <a:srgbClr val="FF0000"/>
                  </a:solidFill>
                </a:rPr>
                <a:t>.</a:t>
              </a:r>
              <a:r>
                <a:rPr lang="en-US" sz="2400" b="1" dirty="0" err="1">
                  <a:solidFill>
                    <a:srgbClr val="FF0000"/>
                  </a:solidFill>
                </a:rPr>
                <a:t>x</a:t>
              </a:r>
              <a:r>
                <a:rPr lang="en-US" sz="2400" dirty="0">
                  <a:solidFill>
                    <a:srgbClr val="FF0000"/>
                  </a:solidFill>
                </a:rPr>
                <a:t> + b </a:t>
              </a:r>
              <a:r>
                <a:rPr lang="en-US" sz="2400" dirty="0" smtClean="0">
                  <a:solidFill>
                    <a:srgbClr val="FF0000"/>
                  </a:solidFill>
                </a:rPr>
                <a:t>&lt; </a:t>
              </a:r>
              <a:r>
                <a:rPr lang="en-US" sz="2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 flipV="1">
              <a:off x="2088930" y="175260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3200400" y="183931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2396360" y="466922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2929760" y="477958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51540" y="46482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</a:rPr>
                <a:t>g</a:t>
              </a:r>
              <a:endParaRPr lang="en-US" sz="2800" dirty="0">
                <a:latin typeface="Symbol" pitchFamily="18" charset="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05960" y="475593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</a:rPr>
                <a:t>g</a:t>
              </a:r>
              <a:endParaRPr lang="en-US" sz="2800" dirty="0">
                <a:latin typeface="Symbol" pitchFamily="18" charset="2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421084" y="2057400"/>
            <a:ext cx="3657600" cy="1524000"/>
            <a:chOff x="2971800" y="5181600"/>
            <a:chExt cx="3657600" cy="1524000"/>
          </a:xfrm>
        </p:grpSpPr>
        <p:sp>
          <p:nvSpPr>
            <p:cNvPr id="55" name="Rectangle 54"/>
            <p:cNvSpPr/>
            <p:nvPr/>
          </p:nvSpPr>
          <p:spPr>
            <a:xfrm>
              <a:off x="2971800" y="5181600"/>
              <a:ext cx="3657600" cy="152400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44"/>
            <p:cNvGrpSpPr/>
            <p:nvPr/>
          </p:nvGrpSpPr>
          <p:grpSpPr>
            <a:xfrm>
              <a:off x="2971800" y="5410200"/>
              <a:ext cx="3657600" cy="1132820"/>
              <a:chOff x="6096000" y="5496580"/>
              <a:chExt cx="3657600" cy="1132820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6096000" y="5496580"/>
                <a:ext cx="3071650" cy="9541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   min  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w</a:t>
                </a:r>
                <a:endParaRPr lang="en-US" sz="2800" b="1" dirty="0" smtClean="0">
                  <a:latin typeface="Symbol" pitchFamily="18" charset="2"/>
                </a:endParaRPr>
              </a:p>
              <a:p>
                <a:endParaRPr lang="en-US" sz="2800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6501183" y="5833240"/>
                <a:ext cx="585417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b="1" dirty="0" err="1" smtClean="0"/>
                  <a:t>w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b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6477000" y="6106180"/>
                <a:ext cx="3276600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err="1" smtClean="0"/>
                  <a:t>s.t</a:t>
                </a:r>
                <a:r>
                  <a:rPr lang="en-US" sz="2800" dirty="0" smtClean="0"/>
                  <a:t>. (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x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err="1" smtClean="0"/>
                  <a:t>+</a:t>
                </a:r>
                <a:r>
                  <a:rPr lang="en-US" sz="2800" i="1" dirty="0" err="1" smtClean="0"/>
                  <a:t>b</a:t>
                </a:r>
                <a:r>
                  <a:rPr lang="en-US" sz="2800" dirty="0" smtClean="0"/>
                  <a:t>) </a:t>
                </a:r>
                <a:r>
                  <a:rPr lang="en-US" sz="2800" dirty="0" err="1" smtClean="0"/>
                  <a:t>y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smtClean="0"/>
                  <a:t> ≥ 1</a:t>
                </a:r>
                <a:r>
                  <a:rPr lang="en-US" sz="2800" dirty="0" smtClean="0">
                    <a:latin typeface="Symbol" pitchFamily="18" charset="2"/>
                  </a:rPr>
                  <a:t>  </a:t>
                </a:r>
                <a:r>
                  <a:rPr lang="en-US" sz="2800" dirty="0" smtClean="0"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 smtClean="0"/>
                  <a:t>j </a:t>
                </a:r>
                <a:endParaRPr lang="en-US" sz="2800" dirty="0"/>
              </a:p>
            </p:txBody>
          </p:sp>
        </p:grpSp>
      </p:grpSp>
      <p:sp>
        <p:nvSpPr>
          <p:cNvPr id="60" name="Rectangle 33"/>
          <p:cNvSpPr txBox="1">
            <a:spLocks noChangeArrowheads="1"/>
          </p:cNvSpPr>
          <p:nvPr/>
        </p:nvSpPr>
        <p:spPr>
          <a:xfrm>
            <a:off x="5105400" y="3962400"/>
            <a:ext cx="4114800" cy="23622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Solve efficiently by quadratic programming (QP)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Well-studied solution algorithms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Linear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hyperplane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defined by “</a:t>
            </a:r>
            <a:r>
              <a:rPr kumimoji="0" lang="en-US" sz="2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support vectors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Text Box 24"/>
          <p:cNvSpPr txBox="1">
            <a:spLocks noChangeArrowheads="1"/>
          </p:cNvSpPr>
          <p:nvPr/>
        </p:nvSpPr>
        <p:spPr bwMode="auto">
          <a:xfrm rot="16884189">
            <a:off x="1668469" y="3329181"/>
            <a:ext cx="1762918" cy="50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/>
              <a:t>w</a:t>
            </a:r>
            <a:r>
              <a:rPr lang="en-US" sz="2800" dirty="0" err="1"/>
              <a:t>.</a:t>
            </a:r>
            <a:r>
              <a:rPr lang="en-US" sz="2800" b="1" dirty="0" err="1"/>
              <a:t>x</a:t>
            </a:r>
            <a:r>
              <a:rPr lang="en-US" sz="2800" dirty="0"/>
              <a:t> + b = 0</a:t>
            </a:r>
          </a:p>
        </p:txBody>
      </p:sp>
      <p:sp>
        <p:nvSpPr>
          <p:cNvPr id="65" name="Text Box 24"/>
          <p:cNvSpPr txBox="1">
            <a:spLocks noChangeArrowheads="1"/>
          </p:cNvSpPr>
          <p:nvPr/>
        </p:nvSpPr>
        <p:spPr bwMode="auto">
          <a:xfrm rot="16884189">
            <a:off x="1094050" y="3318408"/>
            <a:ext cx="1762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/>
              <a:t>w</a:t>
            </a:r>
            <a:r>
              <a:rPr lang="en-US" sz="2800" dirty="0" err="1"/>
              <a:t>.</a:t>
            </a:r>
            <a:r>
              <a:rPr lang="en-US" sz="2800" b="1" dirty="0" err="1"/>
              <a:t>x</a:t>
            </a:r>
            <a:r>
              <a:rPr lang="en-US" sz="2800" dirty="0"/>
              <a:t> + b = </a:t>
            </a:r>
            <a:r>
              <a:rPr lang="en-US" sz="2800" dirty="0" smtClean="0"/>
              <a:t>1</a:t>
            </a:r>
            <a:endParaRPr lang="en-US" sz="2800" dirty="0"/>
          </a:p>
        </p:txBody>
      </p:sp>
      <p:sp>
        <p:nvSpPr>
          <p:cNvPr id="66" name="Text Box 24"/>
          <p:cNvSpPr txBox="1">
            <a:spLocks noChangeArrowheads="1"/>
          </p:cNvSpPr>
          <p:nvPr/>
        </p:nvSpPr>
        <p:spPr bwMode="auto">
          <a:xfrm rot="16884189">
            <a:off x="2081860" y="3327371"/>
            <a:ext cx="20555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/>
              <a:t>w</a:t>
            </a:r>
            <a:r>
              <a:rPr lang="en-US" sz="2800" dirty="0" err="1"/>
              <a:t>.</a:t>
            </a:r>
            <a:r>
              <a:rPr lang="en-US" sz="2800" b="1" dirty="0" err="1"/>
              <a:t>x</a:t>
            </a:r>
            <a:r>
              <a:rPr lang="en-US" sz="2800" dirty="0"/>
              <a:t> + b = </a:t>
            </a:r>
            <a:r>
              <a:rPr lang="en-US" sz="2800" dirty="0" smtClean="0"/>
              <a:t>-1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Vectors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3" name="Group 40"/>
          <p:cNvGrpSpPr/>
          <p:nvPr/>
        </p:nvGrpSpPr>
        <p:grpSpPr>
          <a:xfrm>
            <a:off x="76200" y="1524000"/>
            <a:ext cx="5401255" cy="4780948"/>
            <a:chOff x="320675" y="1524000"/>
            <a:chExt cx="5633243" cy="4780948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320675" y="2362200"/>
              <a:ext cx="2422526" cy="3276600"/>
              <a:chOff x="586" y="1488"/>
              <a:chExt cx="1526" cy="2064"/>
            </a:xfrm>
          </p:grpSpPr>
          <p:sp>
            <p:nvSpPr>
              <p:cNvPr id="44" name="AutoShape 4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AutoShape 5"/>
              <p:cNvSpPr>
                <a:spLocks noChangeArrowheads="1"/>
              </p:cNvSpPr>
              <p:nvPr/>
            </p:nvSpPr>
            <p:spPr bwMode="auto">
              <a:xfrm>
                <a:off x="1584" y="2256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AutoShape 6"/>
              <p:cNvSpPr>
                <a:spLocks noChangeArrowheads="1"/>
              </p:cNvSpPr>
              <p:nvPr/>
            </p:nvSpPr>
            <p:spPr bwMode="auto">
              <a:xfrm>
                <a:off x="1137" y="244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AutoShape 7"/>
              <p:cNvSpPr>
                <a:spLocks noChangeArrowheads="1"/>
              </p:cNvSpPr>
              <p:nvPr/>
            </p:nvSpPr>
            <p:spPr bwMode="auto">
              <a:xfrm>
                <a:off x="1152" y="3264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AutoShape 8"/>
              <p:cNvSpPr>
                <a:spLocks noChangeArrowheads="1"/>
              </p:cNvSpPr>
              <p:nvPr/>
            </p:nvSpPr>
            <p:spPr bwMode="auto">
              <a:xfrm>
                <a:off x="686" y="31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AutoShape 9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AutoShape 10"/>
              <p:cNvSpPr>
                <a:spLocks noChangeArrowheads="1"/>
              </p:cNvSpPr>
              <p:nvPr/>
            </p:nvSpPr>
            <p:spPr bwMode="auto">
              <a:xfrm>
                <a:off x="1440" y="340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AutoShape 11"/>
              <p:cNvSpPr>
                <a:spLocks noChangeArrowheads="1"/>
              </p:cNvSpPr>
              <p:nvPr/>
            </p:nvSpPr>
            <p:spPr bwMode="auto">
              <a:xfrm>
                <a:off x="1776" y="3072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AutoShape 12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AutoShape 13"/>
              <p:cNvSpPr>
                <a:spLocks noChangeArrowheads="1"/>
              </p:cNvSpPr>
              <p:nvPr/>
            </p:nvSpPr>
            <p:spPr bwMode="auto">
              <a:xfrm>
                <a:off x="586" y="2400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3429000" y="2819400"/>
              <a:ext cx="2286000" cy="2743200"/>
              <a:chOff x="2544" y="1776"/>
              <a:chExt cx="1440" cy="1728"/>
            </a:xfrm>
          </p:grpSpPr>
          <p:sp>
            <p:nvSpPr>
              <p:cNvPr id="32" name="Rectangle 15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Rectangle 16"/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Rectangle 18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Rectangle 19"/>
              <p:cNvSpPr>
                <a:spLocks noChangeArrowheads="1"/>
              </p:cNvSpPr>
              <p:nvPr/>
            </p:nvSpPr>
            <p:spPr bwMode="auto">
              <a:xfrm>
                <a:off x="3648" y="278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Rectangle 20"/>
              <p:cNvSpPr>
                <a:spLocks noChangeArrowheads="1"/>
              </p:cNvSpPr>
              <p:nvPr/>
            </p:nvSpPr>
            <p:spPr bwMode="auto">
              <a:xfrm>
                <a:off x="3216" y="2880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Rectangle 21"/>
              <p:cNvSpPr>
                <a:spLocks noChangeArrowheads="1"/>
              </p:cNvSpPr>
              <p:nvPr/>
            </p:nvSpPr>
            <p:spPr bwMode="auto">
              <a:xfrm>
                <a:off x="2880" y="326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Rectangle 22"/>
              <p:cNvSpPr>
                <a:spLocks noChangeArrowheads="1"/>
              </p:cNvSpPr>
              <p:nvPr/>
            </p:nvSpPr>
            <p:spPr bwMode="auto">
              <a:xfrm>
                <a:off x="302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Rectangle 23"/>
              <p:cNvSpPr>
                <a:spLocks noChangeArrowheads="1"/>
              </p:cNvSpPr>
              <p:nvPr/>
            </p:nvSpPr>
            <p:spPr bwMode="auto">
              <a:xfrm>
                <a:off x="254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Rectangle 24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Rectangle 25"/>
              <p:cNvSpPr>
                <a:spLocks noChangeArrowheads="1"/>
              </p:cNvSpPr>
              <p:nvPr/>
            </p:nvSpPr>
            <p:spPr bwMode="auto">
              <a:xfrm>
                <a:off x="3840" y="22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Rectangle 26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 flipV="1">
              <a:off x="2635470" y="1782762"/>
              <a:ext cx="838200" cy="4465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1066800" y="1534180"/>
              <a:ext cx="17629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0000FF"/>
                  </a:solidFill>
                </a:rPr>
                <a:t>w</a:t>
              </a:r>
              <a:r>
                <a:rPr lang="en-US" sz="2400" dirty="0" err="1">
                  <a:solidFill>
                    <a:srgbClr val="0000FF"/>
                  </a:solidFill>
                </a:rPr>
                <a:t>.</a:t>
              </a:r>
              <a:r>
                <a:rPr lang="en-US" sz="2400" b="1" dirty="0" err="1">
                  <a:solidFill>
                    <a:srgbClr val="0000FF"/>
                  </a:solidFill>
                </a:rPr>
                <a:t>x</a:t>
              </a:r>
              <a:r>
                <a:rPr lang="en-US" sz="2400" dirty="0">
                  <a:solidFill>
                    <a:srgbClr val="0000FF"/>
                  </a:solidFill>
                </a:rPr>
                <a:t> + b </a:t>
              </a:r>
              <a:r>
                <a:rPr lang="en-US" sz="2400" dirty="0" smtClean="0">
                  <a:solidFill>
                    <a:srgbClr val="0000FF"/>
                  </a:solidFill>
                </a:rPr>
                <a:t>&gt; </a:t>
              </a:r>
              <a:r>
                <a:rPr lang="en-US" sz="2400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>
              <a:off x="4191000" y="1524000"/>
              <a:ext cx="17629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FF0000"/>
                  </a:solidFill>
                </a:rPr>
                <a:t>w</a:t>
              </a:r>
              <a:r>
                <a:rPr lang="en-US" sz="2400" dirty="0" err="1">
                  <a:solidFill>
                    <a:srgbClr val="FF0000"/>
                  </a:solidFill>
                </a:rPr>
                <a:t>.</a:t>
              </a:r>
              <a:r>
                <a:rPr lang="en-US" sz="2400" b="1" dirty="0" err="1">
                  <a:solidFill>
                    <a:srgbClr val="FF0000"/>
                  </a:solidFill>
                </a:rPr>
                <a:t>x</a:t>
              </a:r>
              <a:r>
                <a:rPr lang="en-US" sz="2400" dirty="0">
                  <a:solidFill>
                    <a:srgbClr val="FF0000"/>
                  </a:solidFill>
                </a:rPr>
                <a:t> + b </a:t>
              </a:r>
              <a:r>
                <a:rPr lang="en-US" sz="2400" dirty="0" smtClean="0">
                  <a:solidFill>
                    <a:srgbClr val="FF0000"/>
                  </a:solidFill>
                </a:rPr>
                <a:t>&lt; </a:t>
              </a:r>
              <a:r>
                <a:rPr lang="en-US" sz="2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 flipV="1">
              <a:off x="2088930" y="175260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3200400" y="183931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2396360" y="466922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2929760" y="477958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51540" y="46482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</a:rPr>
                <a:t>g</a:t>
              </a:r>
              <a:endParaRPr lang="en-US" sz="2800" dirty="0">
                <a:latin typeface="Symbol" pitchFamily="18" charset="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05960" y="475593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</a:rPr>
                <a:t>g</a:t>
              </a:r>
              <a:endParaRPr lang="en-US" sz="2800" dirty="0">
                <a:latin typeface="Symbol" pitchFamily="18" charset="2"/>
              </a:endParaRPr>
            </a:p>
          </p:txBody>
        </p:sp>
      </p:grpSp>
      <p:sp>
        <p:nvSpPr>
          <p:cNvPr id="60" name="Rectangle 33"/>
          <p:cNvSpPr txBox="1">
            <a:spLocks noChangeArrowheads="1"/>
          </p:cNvSpPr>
          <p:nvPr/>
        </p:nvSpPr>
        <p:spPr>
          <a:xfrm>
            <a:off x="5486400" y="1752600"/>
            <a:ext cx="3505200" cy="47244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Linear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hyperplane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defined by “</a:t>
            </a:r>
            <a:r>
              <a:rPr kumimoji="0" lang="en-US" sz="2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support vectors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2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Moving other points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little doesn’t effect the decision boundary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2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only need to store the support vectors to predict labels of new points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2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many support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vectors in linearly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separable case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 smtClean="0"/>
              <a:t> </a:t>
            </a:r>
            <a:r>
              <a:rPr lang="en-US" sz="2200" dirty="0" smtClean="0"/>
              <a:t>	≤ m+1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 smtClean="0"/>
              <a:t>    </a:t>
            </a:r>
            <a:endParaRPr lang="en-US" sz="22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2100942" y="3048000"/>
            <a:ext cx="381000" cy="381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1796144" y="4800600"/>
            <a:ext cx="381000" cy="381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3037114" y="3962400"/>
            <a:ext cx="381000" cy="381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data is not linearly separable?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04800" y="2362200"/>
            <a:ext cx="1492250" cy="1981200"/>
            <a:chOff x="480" y="1488"/>
            <a:chExt cx="1632" cy="2064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536" y="148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584" y="2256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1008" y="244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1152" y="3264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576" y="31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1968" y="19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1440" y="340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1776" y="3072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864" y="172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480" y="2400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" name="Group 14"/>
          <p:cNvGrpSpPr>
            <a:grpSpLocks/>
          </p:cNvGrpSpPr>
          <p:nvPr/>
        </p:nvGrpSpPr>
        <p:grpSpPr bwMode="auto">
          <a:xfrm>
            <a:off x="1523710" y="2729035"/>
            <a:ext cx="2078468" cy="1658815"/>
            <a:chOff x="1710" y="1776"/>
            <a:chExt cx="2274" cy="1728"/>
          </a:xfrm>
        </p:grpSpPr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3024" y="177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592" y="259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710" y="2537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3312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648" y="278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3216" y="2880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2880" y="326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02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254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3648" y="331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3840" y="22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3600" y="1968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4114800" y="1600200"/>
            <a:ext cx="4972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</a:rPr>
              <a:t>Use features of features </a:t>
            </a:r>
          </a:p>
          <a:p>
            <a:r>
              <a:rPr lang="en-US" sz="3200" b="1" dirty="0">
                <a:solidFill>
                  <a:srgbClr val="009900"/>
                </a:solidFill>
              </a:rPr>
              <a:t>of features of features….</a:t>
            </a: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auto">
          <a:xfrm>
            <a:off x="2133600" y="3856835"/>
            <a:ext cx="131669" cy="13822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592436" y="5715000"/>
            <a:ext cx="396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But run risk of </a:t>
            </a:r>
            <a:r>
              <a:rPr lang="en-US" sz="2800" dirty="0" err="1" smtClean="0"/>
              <a:t>overfitting</a:t>
            </a:r>
            <a:r>
              <a:rPr lang="en-US" sz="2800" dirty="0" smtClean="0"/>
              <a:t>!</a:t>
            </a:r>
            <a:endParaRPr lang="en-US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4648200" y="3200400"/>
            <a:ext cx="3083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</a:t>
            </a:r>
            <a:r>
              <a:rPr lang="en-US" sz="2400" baseline="-25000" dirty="0" smtClean="0"/>
              <a:t>1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x</a:t>
            </a:r>
            <a:r>
              <a:rPr lang="en-US" sz="2400" baseline="-25000" dirty="0" smtClean="0"/>
              <a:t>2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x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…., exp(x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34" name="Line 23"/>
          <p:cNvSpPr>
            <a:spLocks noChangeAspect="1" noChangeShapeType="1"/>
          </p:cNvSpPr>
          <p:nvPr/>
        </p:nvSpPr>
        <p:spPr bwMode="auto">
          <a:xfrm flipV="1">
            <a:off x="1752600" y="2133600"/>
            <a:ext cx="510153" cy="28346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data is still not linearly separable?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270000" y="3124200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314450" y="3860800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87400" y="4044950"/>
            <a:ext cx="131763" cy="139700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919163" y="4829175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92113" y="4737100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1665288" y="3584575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1182688" y="4967288"/>
            <a:ext cx="131762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1489075" y="4645025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655638" y="3354388"/>
            <a:ext cx="131762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304800" y="3998913"/>
            <a:ext cx="131763" cy="139700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2647950" y="34909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254250" y="427513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3525838" y="3352800"/>
            <a:ext cx="131762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911475" y="3997325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3219450" y="445928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2824163" y="4551363"/>
            <a:ext cx="131762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2516188" y="4919663"/>
            <a:ext cx="131762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2647950" y="51038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2209800" y="51038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3219450" y="49657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3394075" y="395128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3175000" y="367506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utoShape 25"/>
          <p:cNvSpPr>
            <a:spLocks noChangeArrowheads="1"/>
          </p:cNvSpPr>
          <p:nvPr/>
        </p:nvSpPr>
        <p:spPr bwMode="auto">
          <a:xfrm>
            <a:off x="2133600" y="4038600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AutoShape 26"/>
          <p:cNvSpPr>
            <a:spLocks noChangeArrowheads="1"/>
          </p:cNvSpPr>
          <p:nvPr/>
        </p:nvSpPr>
        <p:spPr bwMode="auto">
          <a:xfrm>
            <a:off x="2403475" y="5424488"/>
            <a:ext cx="131763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914400" y="44196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1524000" y="29718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4648200" y="1981200"/>
            <a:ext cx="4114800" cy="1600200"/>
            <a:chOff x="2971800" y="5181600"/>
            <a:chExt cx="4114800" cy="1600200"/>
          </a:xfrm>
        </p:grpSpPr>
        <p:sp>
          <p:nvSpPr>
            <p:cNvPr id="32" name="Rectangle 31"/>
            <p:cNvSpPr/>
            <p:nvPr/>
          </p:nvSpPr>
          <p:spPr>
            <a:xfrm>
              <a:off x="2971800" y="5181600"/>
              <a:ext cx="4114800" cy="160020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44"/>
            <p:cNvGrpSpPr/>
            <p:nvPr/>
          </p:nvGrpSpPr>
          <p:grpSpPr>
            <a:xfrm>
              <a:off x="2971800" y="5410200"/>
              <a:ext cx="4038600" cy="1132821"/>
              <a:chOff x="6096000" y="5496580"/>
              <a:chExt cx="4038600" cy="1132821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6096000" y="5496580"/>
                <a:ext cx="3962400" cy="9541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   min  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w</a:t>
                </a:r>
                <a:r>
                  <a:rPr lang="en-US" sz="2800" dirty="0" smtClean="0"/>
                  <a:t> + C #mistakes </a:t>
                </a:r>
                <a:endParaRPr lang="en-US" sz="2800" dirty="0" smtClean="0">
                  <a:latin typeface="Symbol" pitchFamily="18" charset="2"/>
                </a:endParaRPr>
              </a:p>
              <a:p>
                <a:endParaRPr lang="en-US" sz="28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501183" y="5833240"/>
                <a:ext cx="585417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b="1" dirty="0" err="1" smtClean="0"/>
                  <a:t>w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b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477000" y="6106181"/>
                <a:ext cx="3657600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err="1" smtClean="0"/>
                  <a:t>s.t</a:t>
                </a:r>
                <a:r>
                  <a:rPr lang="en-US" sz="2800" dirty="0" smtClean="0"/>
                  <a:t>. (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x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err="1" smtClean="0"/>
                  <a:t>+</a:t>
                </a:r>
                <a:r>
                  <a:rPr lang="en-US" sz="2800" i="1" dirty="0" err="1" smtClean="0"/>
                  <a:t>b</a:t>
                </a:r>
                <a:r>
                  <a:rPr lang="en-US" sz="2800" dirty="0" smtClean="0"/>
                  <a:t>) </a:t>
                </a:r>
                <a:r>
                  <a:rPr lang="en-US" sz="2800" dirty="0" err="1" smtClean="0"/>
                  <a:t>y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smtClean="0"/>
                  <a:t> ≥ 1 </a:t>
                </a:r>
                <a:r>
                  <a:rPr lang="en-US" sz="2800" dirty="0" smtClean="0">
                    <a:latin typeface="Symbol" pitchFamily="18" charset="2"/>
                  </a:rPr>
                  <a:t>  </a:t>
                </a:r>
                <a:r>
                  <a:rPr lang="en-US" sz="2800" dirty="0" smtClean="0"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 smtClean="0"/>
                  <a:t>j</a:t>
                </a:r>
                <a:endParaRPr lang="en-US" sz="2800" dirty="0"/>
              </a:p>
            </p:txBody>
          </p:sp>
        </p:grpSp>
      </p:grpSp>
      <p:sp>
        <p:nvSpPr>
          <p:cNvPr id="38" name="TextBox 37"/>
          <p:cNvSpPr txBox="1"/>
          <p:nvPr/>
        </p:nvSpPr>
        <p:spPr>
          <a:xfrm>
            <a:off x="533400" y="1828800"/>
            <a:ext cx="3806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Allow “error” in classification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572000" y="3869591"/>
            <a:ext cx="45502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Maximize margin and minimize </a:t>
            </a:r>
          </a:p>
          <a:p>
            <a:r>
              <a:rPr lang="en-US" sz="2400" dirty="0" smtClean="0"/>
              <a:t># mistakes on training data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  -  tradeoff parameter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Not QP </a:t>
            </a:r>
            <a:r>
              <a:rPr lang="en-US" sz="2400" dirty="0" smtClean="0">
                <a:sym typeface="Wingdings" pitchFamily="2" charset="2"/>
              </a:rPr>
              <a:t></a:t>
            </a:r>
          </a:p>
          <a:p>
            <a:r>
              <a:rPr lang="en-US" sz="2400" dirty="0" smtClean="0"/>
              <a:t>0/1 loss</a:t>
            </a:r>
            <a:r>
              <a:rPr lang="en-US" sz="2400" dirty="0"/>
              <a:t> </a:t>
            </a:r>
            <a:r>
              <a:rPr lang="en-US" sz="2000" dirty="0" smtClean="0"/>
              <a:t>(doesn’t distinguish between near miss and bad mistake)</a:t>
            </a:r>
          </a:p>
        </p:txBody>
      </p:sp>
      <p:sp>
        <p:nvSpPr>
          <p:cNvPr id="42" name="Line 23"/>
          <p:cNvSpPr>
            <a:spLocks noChangeAspect="1" noChangeShapeType="1"/>
          </p:cNvSpPr>
          <p:nvPr/>
        </p:nvSpPr>
        <p:spPr bwMode="auto">
          <a:xfrm flipV="1">
            <a:off x="1707608" y="2869532"/>
            <a:ext cx="510153" cy="28346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" name="Line 23"/>
          <p:cNvSpPr>
            <a:spLocks noChangeAspect="1" noChangeShapeType="1"/>
          </p:cNvSpPr>
          <p:nvPr/>
        </p:nvSpPr>
        <p:spPr bwMode="auto">
          <a:xfrm flipV="1">
            <a:off x="1360714" y="2839370"/>
            <a:ext cx="510153" cy="2834640"/>
          </a:xfrm>
          <a:prstGeom prst="line">
            <a:avLst/>
          </a:prstGeom>
          <a:noFill/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Line 23"/>
          <p:cNvSpPr>
            <a:spLocks noChangeAspect="1" noChangeShapeType="1"/>
          </p:cNvSpPr>
          <p:nvPr/>
        </p:nvSpPr>
        <p:spPr bwMode="auto">
          <a:xfrm flipV="1">
            <a:off x="2043550" y="2926080"/>
            <a:ext cx="510153" cy="2834640"/>
          </a:xfrm>
          <a:prstGeom prst="line">
            <a:avLst/>
          </a:prstGeom>
          <a:noFill/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data is still not linearly separable?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270000" y="3124200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314450" y="3860800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87400" y="4044950"/>
            <a:ext cx="131763" cy="139700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919163" y="4829175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92113" y="4737100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1665288" y="3584575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1182688" y="4967288"/>
            <a:ext cx="131762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1489075" y="4645025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655638" y="3354388"/>
            <a:ext cx="131762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304800" y="3998913"/>
            <a:ext cx="131763" cy="139700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2647950" y="34909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254250" y="427513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3525838" y="3352800"/>
            <a:ext cx="131762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911475" y="3997325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3219450" y="445928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2824163" y="4551363"/>
            <a:ext cx="131762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2516188" y="4919663"/>
            <a:ext cx="131762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2647950" y="51038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2209800" y="51038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3219450" y="49657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3394075" y="395128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3175000" y="367506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utoShape 25"/>
          <p:cNvSpPr>
            <a:spLocks noChangeArrowheads="1"/>
          </p:cNvSpPr>
          <p:nvPr/>
        </p:nvSpPr>
        <p:spPr bwMode="auto">
          <a:xfrm>
            <a:off x="2133600" y="4038600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AutoShape 26"/>
          <p:cNvSpPr>
            <a:spLocks noChangeArrowheads="1"/>
          </p:cNvSpPr>
          <p:nvPr/>
        </p:nvSpPr>
        <p:spPr bwMode="auto">
          <a:xfrm>
            <a:off x="2403475" y="5424488"/>
            <a:ext cx="131763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914400" y="44196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1524000" y="29718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30"/>
          <p:cNvGrpSpPr/>
          <p:nvPr/>
        </p:nvGrpSpPr>
        <p:grpSpPr>
          <a:xfrm>
            <a:off x="4648200" y="1981200"/>
            <a:ext cx="4114800" cy="2007751"/>
            <a:chOff x="2971800" y="5181600"/>
            <a:chExt cx="4114800" cy="2007751"/>
          </a:xfrm>
        </p:grpSpPr>
        <p:sp>
          <p:nvSpPr>
            <p:cNvPr id="32" name="Rectangle 31"/>
            <p:cNvSpPr/>
            <p:nvPr/>
          </p:nvSpPr>
          <p:spPr>
            <a:xfrm>
              <a:off x="2971800" y="5181600"/>
              <a:ext cx="4114800" cy="198120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44"/>
            <p:cNvGrpSpPr/>
            <p:nvPr/>
          </p:nvGrpSpPr>
          <p:grpSpPr>
            <a:xfrm>
              <a:off x="2971800" y="5410200"/>
              <a:ext cx="4038600" cy="1779151"/>
              <a:chOff x="6096000" y="5496580"/>
              <a:chExt cx="4038600" cy="1779151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6096000" y="5496580"/>
                <a:ext cx="3071650" cy="9541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   min  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w</a:t>
                </a:r>
                <a:r>
                  <a:rPr lang="en-US" sz="2800" dirty="0" smtClean="0"/>
                  <a:t> + C </a:t>
                </a:r>
                <a:r>
                  <a:rPr lang="el-GR" sz="2800" dirty="0" smtClean="0"/>
                  <a:t>Σ</a:t>
                </a:r>
                <a:r>
                  <a:rPr lang="en-US" sz="1000" dirty="0" smtClean="0"/>
                  <a:t> </a:t>
                </a:r>
                <a:r>
                  <a:rPr lang="el-GR" sz="2800" dirty="0" smtClean="0"/>
                  <a:t>ξ</a:t>
                </a:r>
                <a:r>
                  <a:rPr lang="en-US" sz="2800" baseline="-25000" dirty="0" smtClean="0"/>
                  <a:t>j</a:t>
                </a:r>
                <a:r>
                  <a:rPr lang="en-US" sz="2800" dirty="0" smtClean="0"/>
                  <a:t> </a:t>
                </a:r>
                <a:endParaRPr lang="en-US" sz="2800" dirty="0" smtClean="0">
                  <a:latin typeface="Symbol" pitchFamily="18" charset="2"/>
                </a:endParaRPr>
              </a:p>
              <a:p>
                <a:endParaRPr lang="en-US" sz="28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501183" y="5833240"/>
                <a:ext cx="585417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b="1" dirty="0" err="1" smtClean="0"/>
                  <a:t>w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b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477000" y="6106180"/>
                <a:ext cx="3657600" cy="11695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err="1" smtClean="0"/>
                  <a:t>s.t</a:t>
                </a:r>
                <a:r>
                  <a:rPr lang="en-US" sz="2800" dirty="0" smtClean="0"/>
                  <a:t>. (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x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err="1" smtClean="0"/>
                  <a:t>+</a:t>
                </a:r>
                <a:r>
                  <a:rPr lang="en-US" sz="2800" i="1" dirty="0" err="1" smtClean="0"/>
                  <a:t>b</a:t>
                </a:r>
                <a:r>
                  <a:rPr lang="en-US" sz="2800" dirty="0" smtClean="0"/>
                  <a:t>) </a:t>
                </a:r>
                <a:r>
                  <a:rPr lang="en-US" sz="2800" dirty="0" err="1" smtClean="0"/>
                  <a:t>y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smtClean="0"/>
                  <a:t> ≥ 1-</a:t>
                </a:r>
                <a:r>
                  <a:rPr lang="el-GR" sz="2800" dirty="0" smtClean="0"/>
                  <a:t>ξ</a:t>
                </a:r>
                <a:r>
                  <a:rPr lang="en-US" sz="2800" baseline="-25000" dirty="0" smtClean="0"/>
                  <a:t>j</a:t>
                </a:r>
                <a:r>
                  <a:rPr lang="en-US" sz="2800" dirty="0" smtClean="0"/>
                  <a:t> </a:t>
                </a:r>
                <a:r>
                  <a:rPr lang="en-US" sz="2800" dirty="0" smtClean="0">
                    <a:latin typeface="Symbol" pitchFamily="18" charset="2"/>
                  </a:rPr>
                  <a:t>  </a:t>
                </a:r>
                <a:r>
                  <a:rPr lang="en-US" sz="2800" dirty="0" smtClean="0"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 smtClean="0"/>
                  <a:t>j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800" dirty="0" smtClean="0"/>
                  <a:t>	 	</a:t>
                </a:r>
                <a:r>
                  <a:rPr lang="el-GR" sz="2800" dirty="0" smtClean="0"/>
                  <a:t>ξ</a:t>
                </a:r>
                <a:r>
                  <a:rPr lang="en-US" sz="2800" baseline="-25000" dirty="0" smtClean="0"/>
                  <a:t>j</a:t>
                </a:r>
                <a:r>
                  <a:rPr lang="en-US" sz="2800" dirty="0" smtClean="0"/>
                  <a:t> ≥ 0</a:t>
                </a:r>
                <a:r>
                  <a:rPr lang="en-US" sz="2800" dirty="0" smtClean="0">
                    <a:latin typeface="Symbol" pitchFamily="18" charset="2"/>
                  </a:rPr>
                  <a:t>      </a:t>
                </a:r>
                <a:r>
                  <a:rPr lang="en-US" sz="2800" dirty="0" smtClean="0"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 smtClean="0"/>
                  <a:t>j</a:t>
                </a:r>
                <a:endParaRPr lang="en-US" sz="2800" dirty="0"/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6879772" y="2514600"/>
            <a:ext cx="239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33400" y="1828800"/>
            <a:ext cx="3806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Allow “error” in classification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419600" y="4191000"/>
            <a:ext cx="470262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dirty="0" smtClean="0"/>
              <a:t>ξ</a:t>
            </a:r>
            <a:r>
              <a:rPr lang="en-US" sz="2800" baseline="-25000" dirty="0" smtClean="0"/>
              <a:t>j </a:t>
            </a:r>
            <a:r>
              <a:rPr lang="en-US" sz="2800" dirty="0" smtClean="0"/>
              <a:t> </a:t>
            </a:r>
            <a:r>
              <a:rPr lang="en-US" sz="2400" dirty="0" smtClean="0"/>
              <a:t>  - “slack” variables </a:t>
            </a:r>
          </a:p>
          <a:p>
            <a:r>
              <a:rPr lang="en-US" sz="2400" dirty="0" smtClean="0"/>
              <a:t>           = (&gt;1 if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j</a:t>
            </a:r>
            <a:r>
              <a:rPr lang="en-US" sz="2400" dirty="0" smtClean="0"/>
              <a:t> </a:t>
            </a:r>
            <a:r>
              <a:rPr lang="en-US" sz="2400" dirty="0" err="1" smtClean="0"/>
              <a:t>misclassifed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 pay linear penalty if mistake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  -  tradeoff parameter (chosen by </a:t>
            </a:r>
          </a:p>
          <a:p>
            <a:r>
              <a:rPr lang="en-US" sz="2400" dirty="0" smtClean="0"/>
              <a:t>        cross-validation)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Still QP </a:t>
            </a:r>
            <a:r>
              <a:rPr lang="en-US" sz="2400" dirty="0" smtClean="0">
                <a:sym typeface="Wingdings" pitchFamily="2" charset="2"/>
              </a:rPr>
              <a:t></a:t>
            </a:r>
            <a:endParaRPr lang="en-US" sz="2400" dirty="0" smtClean="0"/>
          </a:p>
        </p:txBody>
      </p:sp>
      <p:sp>
        <p:nvSpPr>
          <p:cNvPr id="42" name="Line 23"/>
          <p:cNvSpPr>
            <a:spLocks noChangeAspect="1" noChangeShapeType="1"/>
          </p:cNvSpPr>
          <p:nvPr/>
        </p:nvSpPr>
        <p:spPr bwMode="auto">
          <a:xfrm flipV="1">
            <a:off x="1707608" y="2869532"/>
            <a:ext cx="510153" cy="28346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" name="Line 23"/>
          <p:cNvSpPr>
            <a:spLocks noChangeAspect="1" noChangeShapeType="1"/>
          </p:cNvSpPr>
          <p:nvPr/>
        </p:nvSpPr>
        <p:spPr bwMode="auto">
          <a:xfrm flipV="1">
            <a:off x="1360714" y="2839370"/>
            <a:ext cx="510153" cy="2834640"/>
          </a:xfrm>
          <a:prstGeom prst="line">
            <a:avLst/>
          </a:prstGeom>
          <a:noFill/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Line 23"/>
          <p:cNvSpPr>
            <a:spLocks noChangeAspect="1" noChangeShapeType="1"/>
          </p:cNvSpPr>
          <p:nvPr/>
        </p:nvSpPr>
        <p:spPr bwMode="auto">
          <a:xfrm flipV="1">
            <a:off x="2043550" y="2926080"/>
            <a:ext cx="510153" cy="2834640"/>
          </a:xfrm>
          <a:prstGeom prst="line">
            <a:avLst/>
          </a:prstGeom>
          <a:noFill/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1664382" y="4023971"/>
            <a:ext cx="490990" cy="690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28" idx="1"/>
          </p:cNvCxnSpPr>
          <p:nvPr/>
        </p:nvCxnSpPr>
        <p:spPr>
          <a:xfrm>
            <a:off x="1774370" y="5388430"/>
            <a:ext cx="629105" cy="1051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29" idx="2"/>
          </p:cNvCxnSpPr>
          <p:nvPr/>
        </p:nvCxnSpPr>
        <p:spPr>
          <a:xfrm rot="16200000" flipH="1">
            <a:off x="1499055" y="3946864"/>
            <a:ext cx="211476" cy="12490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3"/>
          </p:cNvCxnSpPr>
          <p:nvPr/>
        </p:nvCxnSpPr>
        <p:spPr>
          <a:xfrm>
            <a:off x="1655763" y="2994819"/>
            <a:ext cx="858835" cy="1449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85800" y="5943600"/>
            <a:ext cx="2874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Soft margin approach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Slack variables – Hinge loss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648200" y="1981200"/>
            <a:ext cx="4114800" cy="2007751"/>
            <a:chOff x="4648200" y="1981200"/>
            <a:chExt cx="4114800" cy="2007751"/>
          </a:xfrm>
        </p:grpSpPr>
        <p:grpSp>
          <p:nvGrpSpPr>
            <p:cNvPr id="6" name="Group 30"/>
            <p:cNvGrpSpPr/>
            <p:nvPr/>
          </p:nvGrpSpPr>
          <p:grpSpPr>
            <a:xfrm>
              <a:off x="4648200" y="1981200"/>
              <a:ext cx="4114800" cy="2007751"/>
              <a:chOff x="2971800" y="5181600"/>
              <a:chExt cx="4114800" cy="2007751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2971800" y="5181600"/>
                <a:ext cx="4114800" cy="1981200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" name="Group 44"/>
              <p:cNvGrpSpPr/>
              <p:nvPr/>
            </p:nvGrpSpPr>
            <p:grpSpPr>
              <a:xfrm>
                <a:off x="2971800" y="5410200"/>
                <a:ext cx="4038600" cy="1779151"/>
                <a:chOff x="6096000" y="5496580"/>
                <a:chExt cx="4038600" cy="1779151"/>
              </a:xfrm>
            </p:grpSpPr>
            <p:sp>
              <p:nvSpPr>
                <p:cNvPr id="10" name="TextBox 9"/>
                <p:cNvSpPr txBox="1"/>
                <p:nvPr/>
              </p:nvSpPr>
              <p:spPr>
                <a:xfrm>
                  <a:off x="6096000" y="5496580"/>
                  <a:ext cx="3071650" cy="95410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sz="2800" dirty="0" smtClean="0"/>
                    <a:t>   min  </a:t>
                  </a:r>
                  <a:r>
                    <a:rPr lang="en-US" sz="2800" b="1" dirty="0" err="1" smtClean="0"/>
                    <a:t>w</a:t>
                  </a:r>
                  <a:r>
                    <a:rPr lang="en-US" sz="2800" dirty="0" err="1" smtClean="0"/>
                    <a:t>.</a:t>
                  </a:r>
                  <a:r>
                    <a:rPr lang="en-US" sz="2800" b="1" dirty="0" err="1" smtClean="0"/>
                    <a:t>w</a:t>
                  </a:r>
                  <a:r>
                    <a:rPr lang="en-US" sz="2800" dirty="0" smtClean="0"/>
                    <a:t> + C </a:t>
                  </a:r>
                  <a:r>
                    <a:rPr lang="el-GR" sz="2800" dirty="0" smtClean="0"/>
                    <a:t>Σ</a:t>
                  </a:r>
                  <a:r>
                    <a:rPr lang="en-US" sz="1000" dirty="0" smtClean="0"/>
                    <a:t> </a:t>
                  </a:r>
                  <a:r>
                    <a:rPr lang="el-GR" sz="2800" dirty="0" smtClean="0"/>
                    <a:t>ξ</a:t>
                  </a:r>
                  <a:r>
                    <a:rPr lang="en-US" sz="2800" baseline="-25000" dirty="0" smtClean="0"/>
                    <a:t>j</a:t>
                  </a:r>
                  <a:r>
                    <a:rPr lang="en-US" sz="2800" dirty="0" smtClean="0"/>
                    <a:t> </a:t>
                  </a:r>
                  <a:endParaRPr lang="en-US" sz="2800" dirty="0" smtClean="0">
                    <a:latin typeface="Symbol" pitchFamily="18" charset="2"/>
                  </a:endParaRPr>
                </a:p>
                <a:p>
                  <a:endParaRPr lang="en-US" sz="2800" dirty="0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6501183" y="5833240"/>
                  <a:ext cx="5854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b="1" dirty="0" err="1" smtClean="0"/>
                    <a:t>w</a:t>
                  </a:r>
                  <a:r>
                    <a:rPr lang="en-US" dirty="0" err="1" smtClean="0"/>
                    <a:t>,</a:t>
                  </a:r>
                  <a:r>
                    <a:rPr lang="en-US" i="1" dirty="0" err="1" smtClean="0"/>
                    <a:t>b</a:t>
                  </a:r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6477000" y="6106180"/>
                  <a:ext cx="3657600" cy="116955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sz="2800" dirty="0" err="1" smtClean="0"/>
                    <a:t>s.t</a:t>
                  </a:r>
                  <a:r>
                    <a:rPr lang="en-US" sz="2800" dirty="0" smtClean="0"/>
                    <a:t>. (</a:t>
                  </a:r>
                  <a:r>
                    <a:rPr lang="en-US" sz="2800" b="1" dirty="0" err="1" smtClean="0"/>
                    <a:t>w</a:t>
                  </a:r>
                  <a:r>
                    <a:rPr lang="en-US" sz="2800" dirty="0" err="1" smtClean="0"/>
                    <a:t>.</a:t>
                  </a:r>
                  <a:r>
                    <a:rPr lang="en-US" sz="2800" b="1" dirty="0" err="1" smtClean="0"/>
                    <a:t>x</a:t>
                  </a:r>
                  <a:r>
                    <a:rPr lang="en-US" sz="2800" baseline="-25000" dirty="0" err="1" smtClean="0"/>
                    <a:t>j</a:t>
                  </a:r>
                  <a:r>
                    <a:rPr lang="en-US" sz="2800" dirty="0" err="1" smtClean="0"/>
                    <a:t>+</a:t>
                  </a:r>
                  <a:r>
                    <a:rPr lang="en-US" sz="2800" i="1" dirty="0" err="1" smtClean="0"/>
                    <a:t>b</a:t>
                  </a:r>
                  <a:r>
                    <a:rPr lang="en-US" sz="2800" dirty="0" smtClean="0"/>
                    <a:t>) </a:t>
                  </a:r>
                  <a:r>
                    <a:rPr lang="en-US" sz="2800" dirty="0" err="1" smtClean="0"/>
                    <a:t>y</a:t>
                  </a:r>
                  <a:r>
                    <a:rPr lang="en-US" sz="2800" baseline="-25000" dirty="0" err="1" smtClean="0"/>
                    <a:t>j</a:t>
                  </a:r>
                  <a:r>
                    <a:rPr lang="en-US" sz="2800" dirty="0" smtClean="0"/>
                    <a:t> ≥ 1-</a:t>
                  </a:r>
                  <a:r>
                    <a:rPr lang="el-GR" sz="2800" dirty="0" smtClean="0"/>
                    <a:t>ξ</a:t>
                  </a:r>
                  <a:r>
                    <a:rPr lang="en-US" sz="2800" baseline="-25000" dirty="0" smtClean="0"/>
                    <a:t>j</a:t>
                  </a:r>
                  <a:r>
                    <a:rPr lang="en-US" sz="2800" dirty="0" smtClean="0"/>
                    <a:t> </a:t>
                  </a:r>
                  <a:r>
                    <a:rPr lang="en-US" sz="2800" dirty="0" smtClean="0">
                      <a:latin typeface="Symbol" pitchFamily="18" charset="2"/>
                    </a:rPr>
                    <a:t>  </a:t>
                  </a:r>
                  <a:r>
                    <a:rPr lang="en-US" sz="2800" dirty="0" smtClean="0">
                      <a:latin typeface="Symbol" pitchFamily="18" charset="2"/>
                      <a:sym typeface="Symbol"/>
                    </a:rPr>
                    <a:t></a:t>
                  </a:r>
                  <a:r>
                    <a:rPr lang="en-US" sz="2800" dirty="0" smtClean="0"/>
                    <a:t>j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2800" dirty="0" smtClean="0"/>
                    <a:t>	 	</a:t>
                  </a:r>
                  <a:r>
                    <a:rPr lang="el-GR" sz="2800" dirty="0" smtClean="0"/>
                    <a:t>ξ</a:t>
                  </a:r>
                  <a:r>
                    <a:rPr lang="en-US" sz="2800" baseline="-25000" dirty="0" smtClean="0"/>
                    <a:t>j</a:t>
                  </a:r>
                  <a:r>
                    <a:rPr lang="en-US" sz="2800" dirty="0" smtClean="0"/>
                    <a:t> ≥ 0</a:t>
                  </a:r>
                  <a:r>
                    <a:rPr lang="en-US" sz="2800" dirty="0" smtClean="0">
                      <a:latin typeface="Symbol" pitchFamily="18" charset="2"/>
                    </a:rPr>
                    <a:t>      </a:t>
                  </a:r>
                  <a:r>
                    <a:rPr lang="en-US" sz="2800" dirty="0" smtClean="0">
                      <a:latin typeface="Symbol" pitchFamily="18" charset="2"/>
                      <a:sym typeface="Symbol"/>
                    </a:rPr>
                    <a:t></a:t>
                  </a:r>
                  <a:r>
                    <a:rPr lang="en-US" sz="2800" dirty="0" smtClean="0"/>
                    <a:t>j</a:t>
                  </a:r>
                  <a:endParaRPr lang="en-US" sz="2800" dirty="0"/>
                </a:p>
              </p:txBody>
            </p:sp>
          </p:grpSp>
        </p:grpSp>
        <p:sp>
          <p:nvSpPr>
            <p:cNvPr id="7" name="TextBox 6"/>
            <p:cNvSpPr txBox="1"/>
            <p:nvPr/>
          </p:nvSpPr>
          <p:spPr>
            <a:xfrm>
              <a:off x="6879772" y="2514600"/>
              <a:ext cx="2391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j</a:t>
              </a:r>
              <a:endParaRPr lang="en-US" dirty="0"/>
            </a:p>
          </p:txBody>
        </p:sp>
      </p:grpSp>
      <p:pic>
        <p:nvPicPr>
          <p:cNvPr id="42" name="Picture 4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914400" y="4343400"/>
            <a:ext cx="3276600" cy="310200"/>
          </a:xfrm>
          <a:prstGeom prst="rect">
            <a:avLst/>
          </a:prstGeom>
          <a:noFill/>
          <a:ln/>
          <a:effectLst/>
        </p:spPr>
      </p:pic>
      <p:sp>
        <p:nvSpPr>
          <p:cNvPr id="76" name="Left Arrow 75"/>
          <p:cNvSpPr/>
          <p:nvPr/>
        </p:nvSpPr>
        <p:spPr>
          <a:xfrm>
            <a:off x="3886200" y="2362200"/>
            <a:ext cx="457200" cy="3048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457200" y="1828800"/>
            <a:ext cx="317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Complexity penalization</a:t>
            </a:r>
            <a:endParaRPr lang="en-US" sz="2400" dirty="0"/>
          </a:p>
        </p:txBody>
      </p:sp>
      <p:pic>
        <p:nvPicPr>
          <p:cNvPr id="78" name="Picture 7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533400" y="3271174"/>
            <a:ext cx="2825946" cy="310226"/>
          </a:xfrm>
          <a:prstGeom prst="rect">
            <a:avLst/>
          </a:prstGeom>
          <a:noFill/>
          <a:ln/>
          <a:effectLst/>
        </p:spPr>
      </p:pic>
      <p:pic>
        <p:nvPicPr>
          <p:cNvPr id="82" name="Picture 81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961060" y="2400562"/>
            <a:ext cx="2315540" cy="309980"/>
          </a:xfrm>
          <a:prstGeom prst="rect">
            <a:avLst/>
          </a:prstGeom>
          <a:noFill/>
          <a:ln/>
          <a:effectLst/>
        </p:spPr>
      </p:pic>
      <p:sp>
        <p:nvSpPr>
          <p:cNvPr id="85" name="TextBox 84"/>
          <p:cNvSpPr txBox="1"/>
          <p:nvPr/>
        </p:nvSpPr>
        <p:spPr>
          <a:xfrm>
            <a:off x="4648200" y="4299858"/>
            <a:ext cx="1473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Hinge loss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426028" y="4800599"/>
            <a:ext cx="6193972" cy="1959429"/>
            <a:chOff x="1426028" y="4800599"/>
            <a:chExt cx="6193972" cy="1959429"/>
          </a:xfrm>
        </p:grpSpPr>
        <p:cxnSp>
          <p:nvCxnSpPr>
            <p:cNvPr id="75" name="Straight Connector 74"/>
            <p:cNvCxnSpPr/>
            <p:nvPr/>
          </p:nvCxnSpPr>
          <p:spPr>
            <a:xfrm rot="16200000" flipH="1">
              <a:off x="2895600" y="4800600"/>
              <a:ext cx="1524001" cy="152400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10800000">
              <a:off x="4419601" y="6324600"/>
              <a:ext cx="1524001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514600" y="5736772"/>
              <a:ext cx="1295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3510643" y="6047015"/>
              <a:ext cx="59871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3810000" y="6357258"/>
              <a:ext cx="21336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1426028" y="5486400"/>
              <a:ext cx="1146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0-1 loss</a:t>
              </a:r>
              <a:endParaRPr lang="en-US" sz="2400" b="1" dirty="0"/>
            </a:p>
          </p:txBody>
        </p:sp>
        <p:pic>
          <p:nvPicPr>
            <p:cNvPr id="95" name="Picture 94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6009945" y="6395453"/>
              <a:ext cx="1610055" cy="310147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96" name="TextBox 95"/>
            <p:cNvSpPr txBox="1"/>
            <p:nvPr/>
          </p:nvSpPr>
          <p:spPr>
            <a:xfrm>
              <a:off x="3679372" y="6357256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0</a:t>
              </a:r>
              <a:endParaRPr lang="en-US" sz="2000" b="1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883544" y="6359918"/>
              <a:ext cx="3930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-1</a:t>
              </a:r>
              <a:endParaRPr lang="en-US" sz="2000" b="1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321628" y="635725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1</a:t>
              </a:r>
              <a:endParaRPr lang="en-US" sz="2000" b="1" dirty="0"/>
            </a:p>
          </p:txBody>
        </p:sp>
        <p:cxnSp>
          <p:nvCxnSpPr>
            <p:cNvPr id="102" name="Straight Connector 101"/>
            <p:cNvCxnSpPr/>
            <p:nvPr/>
          </p:nvCxnSpPr>
          <p:spPr>
            <a:xfrm rot="10800000">
              <a:off x="2318660" y="6357255"/>
              <a:ext cx="37338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/>
      <p:bldP spid="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 vs. Logistic Regression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0" name="Picture 1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438400" y="2286000"/>
            <a:ext cx="2965894" cy="310147"/>
          </a:xfrm>
          <a:prstGeom prst="rect">
            <a:avLst/>
          </a:prstGeom>
          <a:noFill/>
          <a:ln/>
          <a:effectLst/>
        </p:spPr>
      </p:pic>
      <p:cxnSp>
        <p:nvCxnSpPr>
          <p:cNvPr id="6" name="Straight Connector 5"/>
          <p:cNvCxnSpPr/>
          <p:nvPr/>
        </p:nvCxnSpPr>
        <p:spPr>
          <a:xfrm rot="16200000" flipH="1">
            <a:off x="3200400" y="4517572"/>
            <a:ext cx="1524001" cy="1524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0800000">
            <a:off x="4724401" y="6041572"/>
            <a:ext cx="1524001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200" y="1671935"/>
            <a:ext cx="2269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SVM</a:t>
            </a:r>
            <a:r>
              <a:rPr lang="en-US" sz="2400" dirty="0" smtClean="0"/>
              <a:t> :</a:t>
            </a:r>
            <a:r>
              <a:rPr lang="en-US" sz="2400" b="1" dirty="0" smtClean="0">
                <a:solidFill>
                  <a:srgbClr val="C00000"/>
                </a:solidFill>
              </a:rPr>
              <a:t> Hinge loss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19400" y="5453744"/>
            <a:ext cx="1295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3815443" y="5763987"/>
            <a:ext cx="5987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114800" y="6074230"/>
            <a:ext cx="2133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30828" y="5203372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0-1 loss</a:t>
            </a:r>
            <a:endParaRPr lang="en-US" sz="2400" b="1" dirty="0"/>
          </a:p>
        </p:txBody>
      </p:sp>
      <p:pic>
        <p:nvPicPr>
          <p:cNvPr id="13" name="Picture 1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6314745" y="6112425"/>
            <a:ext cx="1610055" cy="310147"/>
          </a:xfrm>
          <a:prstGeom prst="rect">
            <a:avLst/>
          </a:prstGeom>
          <a:noFill/>
          <a:ln/>
          <a:effectLst/>
        </p:spPr>
      </p:pic>
      <p:sp>
        <p:nvSpPr>
          <p:cNvPr id="14" name="TextBox 13"/>
          <p:cNvSpPr txBox="1"/>
          <p:nvPr/>
        </p:nvSpPr>
        <p:spPr>
          <a:xfrm>
            <a:off x="3984172" y="607422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0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188344" y="6076890"/>
            <a:ext cx="393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-1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626428" y="607423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</a:t>
            </a:r>
            <a:endParaRPr lang="en-US" sz="2000" b="1" dirty="0"/>
          </a:p>
        </p:txBody>
      </p:sp>
      <p:cxnSp>
        <p:nvCxnSpPr>
          <p:cNvPr id="17" name="Straight Connector 16"/>
          <p:cNvCxnSpPr/>
          <p:nvPr/>
        </p:nvCxnSpPr>
        <p:spPr>
          <a:xfrm rot="10800000">
            <a:off x="2623460" y="6074227"/>
            <a:ext cx="373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609600" y="2286000"/>
            <a:ext cx="1694302" cy="310056"/>
          </a:xfrm>
          <a:prstGeom prst="rect">
            <a:avLst/>
          </a:prstGeom>
          <a:noFill/>
          <a:ln/>
          <a:effectLst/>
        </p:spPr>
      </p:pic>
      <p:sp>
        <p:nvSpPr>
          <p:cNvPr id="21" name="TextBox 20"/>
          <p:cNvSpPr txBox="1"/>
          <p:nvPr/>
        </p:nvSpPr>
        <p:spPr>
          <a:xfrm>
            <a:off x="457200" y="2895600"/>
            <a:ext cx="7009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Logistic Regression</a:t>
            </a:r>
            <a:r>
              <a:rPr lang="en-US" sz="2400" dirty="0" smtClean="0"/>
              <a:t> : </a:t>
            </a:r>
            <a:r>
              <a:rPr lang="en-US" sz="2400" b="1" dirty="0" smtClean="0">
                <a:solidFill>
                  <a:srgbClr val="0000FF"/>
                </a:solidFill>
              </a:rPr>
              <a:t>Log loss </a:t>
            </a:r>
            <a:r>
              <a:rPr lang="en-US" sz="2400" dirty="0" smtClean="0"/>
              <a:t> </a:t>
            </a:r>
            <a:r>
              <a:rPr lang="en-US" dirty="0" smtClean="0"/>
              <a:t>( -</a:t>
            </a:r>
            <a:r>
              <a:rPr lang="en-US" dirty="0" err="1" smtClean="0"/>
              <a:t>ve</a:t>
            </a:r>
            <a:r>
              <a:rPr lang="en-US" dirty="0" smtClean="0"/>
              <a:t> log conditional likelihood)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22" name="Picture 21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609600" y="3510828"/>
            <a:ext cx="1694302" cy="310056"/>
          </a:xfrm>
          <a:prstGeom prst="rect">
            <a:avLst/>
          </a:prstGeom>
          <a:noFill/>
          <a:ln/>
          <a:effectLst/>
        </p:spPr>
      </p:pic>
      <p:pic>
        <p:nvPicPr>
          <p:cNvPr id="29" name="Picture 28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514600" y="3467192"/>
            <a:ext cx="5677630" cy="367774"/>
          </a:xfrm>
          <a:prstGeom prst="rect">
            <a:avLst/>
          </a:prstGeom>
          <a:noFill/>
          <a:ln/>
          <a:effectLst/>
        </p:spPr>
      </p:pic>
      <p:sp>
        <p:nvSpPr>
          <p:cNvPr id="27" name="TextBox 26"/>
          <p:cNvSpPr txBox="1"/>
          <p:nvPr/>
        </p:nvSpPr>
        <p:spPr>
          <a:xfrm>
            <a:off x="3352800" y="4343400"/>
            <a:ext cx="1473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Hinge loss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2971800" y="4419600"/>
            <a:ext cx="3254829" cy="1589313"/>
          </a:xfrm>
          <a:custGeom>
            <a:avLst/>
            <a:gdLst>
              <a:gd name="connsiteX0" fmla="*/ 0 w 3592286"/>
              <a:gd name="connsiteY0" fmla="*/ 0 h 1540329"/>
              <a:gd name="connsiteX1" fmla="*/ 1502228 w 3592286"/>
              <a:gd name="connsiteY1" fmla="*/ 947057 h 1540329"/>
              <a:gd name="connsiteX2" fmla="*/ 2623457 w 3592286"/>
              <a:gd name="connsiteY2" fmla="*/ 1447800 h 1540329"/>
              <a:gd name="connsiteX3" fmla="*/ 3592286 w 3592286"/>
              <a:gd name="connsiteY3" fmla="*/ 1502229 h 1540329"/>
              <a:gd name="connsiteX0" fmla="*/ 0 w 3592286"/>
              <a:gd name="connsiteY0" fmla="*/ 0 h 1529444"/>
              <a:gd name="connsiteX1" fmla="*/ 1502228 w 3592286"/>
              <a:gd name="connsiteY1" fmla="*/ 947057 h 1529444"/>
              <a:gd name="connsiteX2" fmla="*/ 2471057 w 3592286"/>
              <a:gd name="connsiteY2" fmla="*/ 1436915 h 1529444"/>
              <a:gd name="connsiteX3" fmla="*/ 3592286 w 3592286"/>
              <a:gd name="connsiteY3" fmla="*/ 1502229 h 1529444"/>
              <a:gd name="connsiteX0" fmla="*/ 0 w 3592286"/>
              <a:gd name="connsiteY0" fmla="*/ 0 h 1502229"/>
              <a:gd name="connsiteX1" fmla="*/ 1502228 w 3592286"/>
              <a:gd name="connsiteY1" fmla="*/ 947057 h 1502229"/>
              <a:gd name="connsiteX2" fmla="*/ 2242457 w 3592286"/>
              <a:gd name="connsiteY2" fmla="*/ 1360715 h 1502229"/>
              <a:gd name="connsiteX3" fmla="*/ 3592286 w 3592286"/>
              <a:gd name="connsiteY3" fmla="*/ 1502229 h 1502229"/>
              <a:gd name="connsiteX0" fmla="*/ 0 w 3331029"/>
              <a:gd name="connsiteY0" fmla="*/ 0 h 1513113"/>
              <a:gd name="connsiteX1" fmla="*/ 1240971 w 3331029"/>
              <a:gd name="connsiteY1" fmla="*/ 957941 h 1513113"/>
              <a:gd name="connsiteX2" fmla="*/ 1981200 w 3331029"/>
              <a:gd name="connsiteY2" fmla="*/ 1371599 h 1513113"/>
              <a:gd name="connsiteX3" fmla="*/ 3331029 w 3331029"/>
              <a:gd name="connsiteY3" fmla="*/ 1513113 h 1513113"/>
              <a:gd name="connsiteX0" fmla="*/ 0 w 3331029"/>
              <a:gd name="connsiteY0" fmla="*/ 0 h 1513113"/>
              <a:gd name="connsiteX1" fmla="*/ 664029 w 3331029"/>
              <a:gd name="connsiteY1" fmla="*/ 511629 h 1513113"/>
              <a:gd name="connsiteX2" fmla="*/ 1240971 w 3331029"/>
              <a:gd name="connsiteY2" fmla="*/ 957941 h 1513113"/>
              <a:gd name="connsiteX3" fmla="*/ 1981200 w 3331029"/>
              <a:gd name="connsiteY3" fmla="*/ 1371599 h 1513113"/>
              <a:gd name="connsiteX4" fmla="*/ 3331029 w 3331029"/>
              <a:gd name="connsiteY4" fmla="*/ 1513113 h 1513113"/>
              <a:gd name="connsiteX0" fmla="*/ 0 w 3331029"/>
              <a:gd name="connsiteY0" fmla="*/ 0 h 1513113"/>
              <a:gd name="connsiteX1" fmla="*/ 609600 w 3331029"/>
              <a:gd name="connsiteY1" fmla="*/ 533400 h 1513113"/>
              <a:gd name="connsiteX2" fmla="*/ 1240971 w 3331029"/>
              <a:gd name="connsiteY2" fmla="*/ 957941 h 1513113"/>
              <a:gd name="connsiteX3" fmla="*/ 1981200 w 3331029"/>
              <a:gd name="connsiteY3" fmla="*/ 1371599 h 1513113"/>
              <a:gd name="connsiteX4" fmla="*/ 3331029 w 3331029"/>
              <a:gd name="connsiteY4" fmla="*/ 1513113 h 1513113"/>
              <a:gd name="connsiteX0" fmla="*/ 0 w 3331029"/>
              <a:gd name="connsiteY0" fmla="*/ 0 h 1540329"/>
              <a:gd name="connsiteX1" fmla="*/ 609600 w 3331029"/>
              <a:gd name="connsiteY1" fmla="*/ 533400 h 1540329"/>
              <a:gd name="connsiteX2" fmla="*/ 1240971 w 3331029"/>
              <a:gd name="connsiteY2" fmla="*/ 957941 h 1540329"/>
              <a:gd name="connsiteX3" fmla="*/ 2286000 w 3331029"/>
              <a:gd name="connsiteY3" fmla="*/ 1447800 h 1540329"/>
              <a:gd name="connsiteX4" fmla="*/ 3331029 w 3331029"/>
              <a:gd name="connsiteY4" fmla="*/ 1513113 h 1540329"/>
              <a:gd name="connsiteX0" fmla="*/ 0 w 3254829"/>
              <a:gd name="connsiteY0" fmla="*/ 0 h 1616529"/>
              <a:gd name="connsiteX1" fmla="*/ 533400 w 3254829"/>
              <a:gd name="connsiteY1" fmla="*/ 609600 h 1616529"/>
              <a:gd name="connsiteX2" fmla="*/ 1164771 w 3254829"/>
              <a:gd name="connsiteY2" fmla="*/ 1034141 h 1616529"/>
              <a:gd name="connsiteX3" fmla="*/ 2209800 w 3254829"/>
              <a:gd name="connsiteY3" fmla="*/ 1524000 h 1616529"/>
              <a:gd name="connsiteX4" fmla="*/ 3254829 w 3254829"/>
              <a:gd name="connsiteY4" fmla="*/ 1589313 h 1616529"/>
              <a:gd name="connsiteX0" fmla="*/ 0 w 3254829"/>
              <a:gd name="connsiteY0" fmla="*/ 0 h 1616529"/>
              <a:gd name="connsiteX1" fmla="*/ 152400 w 3254829"/>
              <a:gd name="connsiteY1" fmla="*/ 0 h 1616529"/>
              <a:gd name="connsiteX2" fmla="*/ 533400 w 3254829"/>
              <a:gd name="connsiteY2" fmla="*/ 609600 h 1616529"/>
              <a:gd name="connsiteX3" fmla="*/ 1164771 w 3254829"/>
              <a:gd name="connsiteY3" fmla="*/ 1034141 h 1616529"/>
              <a:gd name="connsiteX4" fmla="*/ 2209800 w 3254829"/>
              <a:gd name="connsiteY4" fmla="*/ 1524000 h 1616529"/>
              <a:gd name="connsiteX5" fmla="*/ 3254829 w 3254829"/>
              <a:gd name="connsiteY5" fmla="*/ 1589313 h 1616529"/>
              <a:gd name="connsiteX0" fmla="*/ 0 w 3254829"/>
              <a:gd name="connsiteY0" fmla="*/ 0 h 1616529"/>
              <a:gd name="connsiteX1" fmla="*/ 152400 w 3254829"/>
              <a:gd name="connsiteY1" fmla="*/ 0 h 1616529"/>
              <a:gd name="connsiteX2" fmla="*/ 533400 w 3254829"/>
              <a:gd name="connsiteY2" fmla="*/ 609600 h 1616529"/>
              <a:gd name="connsiteX3" fmla="*/ 1164771 w 3254829"/>
              <a:gd name="connsiteY3" fmla="*/ 1034141 h 1616529"/>
              <a:gd name="connsiteX4" fmla="*/ 2209800 w 3254829"/>
              <a:gd name="connsiteY4" fmla="*/ 1524000 h 1616529"/>
              <a:gd name="connsiteX5" fmla="*/ 3254829 w 3254829"/>
              <a:gd name="connsiteY5" fmla="*/ 1589313 h 1616529"/>
              <a:gd name="connsiteX0" fmla="*/ 0 w 3254829"/>
              <a:gd name="connsiteY0" fmla="*/ 0 h 1616529"/>
              <a:gd name="connsiteX1" fmla="*/ 0 w 3254829"/>
              <a:gd name="connsiteY1" fmla="*/ 0 h 1616529"/>
              <a:gd name="connsiteX2" fmla="*/ 533400 w 3254829"/>
              <a:gd name="connsiteY2" fmla="*/ 609600 h 1616529"/>
              <a:gd name="connsiteX3" fmla="*/ 1164771 w 3254829"/>
              <a:gd name="connsiteY3" fmla="*/ 1034141 h 1616529"/>
              <a:gd name="connsiteX4" fmla="*/ 2209800 w 3254829"/>
              <a:gd name="connsiteY4" fmla="*/ 1524000 h 1616529"/>
              <a:gd name="connsiteX5" fmla="*/ 3254829 w 3254829"/>
              <a:gd name="connsiteY5" fmla="*/ 1589313 h 1616529"/>
              <a:gd name="connsiteX0" fmla="*/ 0 w 3254829"/>
              <a:gd name="connsiteY0" fmla="*/ 0 h 1589313"/>
              <a:gd name="connsiteX1" fmla="*/ 0 w 3254829"/>
              <a:gd name="connsiteY1" fmla="*/ 0 h 1589313"/>
              <a:gd name="connsiteX2" fmla="*/ 533400 w 3254829"/>
              <a:gd name="connsiteY2" fmla="*/ 609600 h 1589313"/>
              <a:gd name="connsiteX3" fmla="*/ 1164771 w 3254829"/>
              <a:gd name="connsiteY3" fmla="*/ 1034141 h 1589313"/>
              <a:gd name="connsiteX4" fmla="*/ 1981200 w 3254829"/>
              <a:gd name="connsiteY4" fmla="*/ 1447800 h 1589313"/>
              <a:gd name="connsiteX5" fmla="*/ 3254829 w 3254829"/>
              <a:gd name="connsiteY5" fmla="*/ 1589313 h 1589313"/>
              <a:gd name="connsiteX0" fmla="*/ 0 w 3254829"/>
              <a:gd name="connsiteY0" fmla="*/ 0 h 1589313"/>
              <a:gd name="connsiteX1" fmla="*/ 0 w 3254829"/>
              <a:gd name="connsiteY1" fmla="*/ 0 h 1589313"/>
              <a:gd name="connsiteX2" fmla="*/ 533400 w 3254829"/>
              <a:gd name="connsiteY2" fmla="*/ 609600 h 1589313"/>
              <a:gd name="connsiteX3" fmla="*/ 1164771 w 3254829"/>
              <a:gd name="connsiteY3" fmla="*/ 1034141 h 1589313"/>
              <a:gd name="connsiteX4" fmla="*/ 1981200 w 3254829"/>
              <a:gd name="connsiteY4" fmla="*/ 1447800 h 1589313"/>
              <a:gd name="connsiteX5" fmla="*/ 3254829 w 3254829"/>
              <a:gd name="connsiteY5" fmla="*/ 1589313 h 1589313"/>
              <a:gd name="connsiteX0" fmla="*/ 0 w 3254829"/>
              <a:gd name="connsiteY0" fmla="*/ 0 h 1589313"/>
              <a:gd name="connsiteX1" fmla="*/ 0 w 3254829"/>
              <a:gd name="connsiteY1" fmla="*/ 0 h 1589313"/>
              <a:gd name="connsiteX2" fmla="*/ 609600 w 3254829"/>
              <a:gd name="connsiteY2" fmla="*/ 609600 h 1589313"/>
              <a:gd name="connsiteX3" fmla="*/ 1164771 w 3254829"/>
              <a:gd name="connsiteY3" fmla="*/ 1034141 h 1589313"/>
              <a:gd name="connsiteX4" fmla="*/ 1981200 w 3254829"/>
              <a:gd name="connsiteY4" fmla="*/ 1447800 h 1589313"/>
              <a:gd name="connsiteX5" fmla="*/ 3254829 w 3254829"/>
              <a:gd name="connsiteY5" fmla="*/ 1589313 h 158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54829" h="1589313">
                <a:moveTo>
                  <a:pt x="0" y="0"/>
                </a:moveTo>
                <a:lnTo>
                  <a:pt x="0" y="0"/>
                </a:lnTo>
                <a:cubicBezTo>
                  <a:pt x="88900" y="101600"/>
                  <a:pt x="415471" y="437243"/>
                  <a:pt x="609600" y="609600"/>
                </a:cubicBezTo>
                <a:cubicBezTo>
                  <a:pt x="803729" y="781957"/>
                  <a:pt x="936171" y="894441"/>
                  <a:pt x="1164771" y="1034141"/>
                </a:cubicBezTo>
                <a:cubicBezTo>
                  <a:pt x="1393371" y="1173841"/>
                  <a:pt x="1632857" y="1355271"/>
                  <a:pt x="1981200" y="1447800"/>
                </a:cubicBezTo>
                <a:cubicBezTo>
                  <a:pt x="2329543" y="1540329"/>
                  <a:pt x="3169558" y="1571170"/>
                  <a:pt x="3254829" y="1589313"/>
                </a:cubicBezTo>
              </a:path>
            </a:pathLst>
          </a:cu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866266" y="4267200"/>
            <a:ext cx="1181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Log loss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HW1 score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609600" y="1443037"/>
          <a:ext cx="7924799" cy="4957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multiple classes?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39" name="Group 3"/>
          <p:cNvGrpSpPr>
            <a:grpSpLocks/>
          </p:cNvGrpSpPr>
          <p:nvPr/>
        </p:nvGrpSpPr>
        <p:grpSpPr bwMode="auto">
          <a:xfrm>
            <a:off x="381000" y="3429000"/>
            <a:ext cx="2286000" cy="3048000"/>
            <a:chOff x="480" y="1488"/>
            <a:chExt cx="1632" cy="2064"/>
          </a:xfrm>
        </p:grpSpPr>
        <p:sp>
          <p:nvSpPr>
            <p:cNvPr id="40" name="AutoShape 4"/>
            <p:cNvSpPr>
              <a:spLocks noChangeArrowheads="1"/>
            </p:cNvSpPr>
            <p:nvPr/>
          </p:nvSpPr>
          <p:spPr bwMode="auto">
            <a:xfrm>
              <a:off x="1536" y="148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AutoShape 5"/>
            <p:cNvSpPr>
              <a:spLocks noChangeArrowheads="1"/>
            </p:cNvSpPr>
            <p:nvPr/>
          </p:nvSpPr>
          <p:spPr bwMode="auto">
            <a:xfrm>
              <a:off x="1584" y="2256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AutoShape 6"/>
            <p:cNvSpPr>
              <a:spLocks noChangeArrowheads="1"/>
            </p:cNvSpPr>
            <p:nvPr/>
          </p:nvSpPr>
          <p:spPr bwMode="auto">
            <a:xfrm>
              <a:off x="1008" y="244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AutoShape 7"/>
            <p:cNvSpPr>
              <a:spLocks noChangeArrowheads="1"/>
            </p:cNvSpPr>
            <p:nvPr/>
          </p:nvSpPr>
          <p:spPr bwMode="auto">
            <a:xfrm>
              <a:off x="1152" y="3264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AutoShape 8"/>
            <p:cNvSpPr>
              <a:spLocks noChangeArrowheads="1"/>
            </p:cNvSpPr>
            <p:nvPr/>
          </p:nvSpPr>
          <p:spPr bwMode="auto">
            <a:xfrm>
              <a:off x="576" y="31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AutoShape 9"/>
            <p:cNvSpPr>
              <a:spLocks noChangeArrowheads="1"/>
            </p:cNvSpPr>
            <p:nvPr/>
          </p:nvSpPr>
          <p:spPr bwMode="auto">
            <a:xfrm>
              <a:off x="1968" y="19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AutoShape 10"/>
            <p:cNvSpPr>
              <a:spLocks noChangeArrowheads="1"/>
            </p:cNvSpPr>
            <p:nvPr/>
          </p:nvSpPr>
          <p:spPr bwMode="auto">
            <a:xfrm>
              <a:off x="1440" y="340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11"/>
            <p:cNvSpPr>
              <a:spLocks noChangeArrowheads="1"/>
            </p:cNvSpPr>
            <p:nvPr/>
          </p:nvSpPr>
          <p:spPr bwMode="auto">
            <a:xfrm>
              <a:off x="1776" y="3072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AutoShape 12"/>
            <p:cNvSpPr>
              <a:spLocks noChangeArrowheads="1"/>
            </p:cNvSpPr>
            <p:nvPr/>
          </p:nvSpPr>
          <p:spPr bwMode="auto">
            <a:xfrm>
              <a:off x="864" y="172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AutoShape 13"/>
            <p:cNvSpPr>
              <a:spLocks noChangeArrowheads="1"/>
            </p:cNvSpPr>
            <p:nvPr/>
          </p:nvSpPr>
          <p:spPr bwMode="auto">
            <a:xfrm>
              <a:off x="480" y="2400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0" name="Group 14"/>
          <p:cNvGrpSpPr>
            <a:grpSpLocks/>
          </p:cNvGrpSpPr>
          <p:nvPr/>
        </p:nvGrpSpPr>
        <p:grpSpPr bwMode="auto">
          <a:xfrm>
            <a:off x="3648075" y="3636963"/>
            <a:ext cx="2219325" cy="2763837"/>
            <a:chOff x="2544" y="1632"/>
            <a:chExt cx="1584" cy="1872"/>
          </a:xfrm>
        </p:grpSpPr>
        <p:sp>
          <p:nvSpPr>
            <p:cNvPr id="51" name="Rectangle 15"/>
            <p:cNvSpPr>
              <a:spLocks noChangeArrowheads="1"/>
            </p:cNvSpPr>
            <p:nvPr/>
          </p:nvSpPr>
          <p:spPr bwMode="auto">
            <a:xfrm>
              <a:off x="3024" y="177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Rectangle 16"/>
            <p:cNvSpPr>
              <a:spLocks noChangeArrowheads="1"/>
            </p:cNvSpPr>
            <p:nvPr/>
          </p:nvSpPr>
          <p:spPr bwMode="auto">
            <a:xfrm>
              <a:off x="2592" y="259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17"/>
            <p:cNvSpPr>
              <a:spLocks noChangeArrowheads="1"/>
            </p:cNvSpPr>
            <p:nvPr/>
          </p:nvSpPr>
          <p:spPr bwMode="auto">
            <a:xfrm>
              <a:off x="3984" y="163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18"/>
            <p:cNvSpPr>
              <a:spLocks noChangeArrowheads="1"/>
            </p:cNvSpPr>
            <p:nvPr/>
          </p:nvSpPr>
          <p:spPr bwMode="auto">
            <a:xfrm>
              <a:off x="3312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19"/>
            <p:cNvSpPr>
              <a:spLocks noChangeArrowheads="1"/>
            </p:cNvSpPr>
            <p:nvPr/>
          </p:nvSpPr>
          <p:spPr bwMode="auto">
            <a:xfrm>
              <a:off x="3648" y="278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Rectangle 20"/>
            <p:cNvSpPr>
              <a:spLocks noChangeArrowheads="1"/>
            </p:cNvSpPr>
            <p:nvPr/>
          </p:nvSpPr>
          <p:spPr bwMode="auto">
            <a:xfrm>
              <a:off x="3216" y="2880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Rectangle 21"/>
            <p:cNvSpPr>
              <a:spLocks noChangeArrowheads="1"/>
            </p:cNvSpPr>
            <p:nvPr/>
          </p:nvSpPr>
          <p:spPr bwMode="auto">
            <a:xfrm>
              <a:off x="2880" y="326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Rectangle 22"/>
            <p:cNvSpPr>
              <a:spLocks noChangeArrowheads="1"/>
            </p:cNvSpPr>
            <p:nvPr/>
          </p:nvSpPr>
          <p:spPr bwMode="auto">
            <a:xfrm>
              <a:off x="302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Rectangle 23"/>
            <p:cNvSpPr>
              <a:spLocks noChangeArrowheads="1"/>
            </p:cNvSpPr>
            <p:nvPr/>
          </p:nvSpPr>
          <p:spPr bwMode="auto">
            <a:xfrm>
              <a:off x="254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Rectangle 24"/>
            <p:cNvSpPr>
              <a:spLocks noChangeArrowheads="1"/>
            </p:cNvSpPr>
            <p:nvPr/>
          </p:nvSpPr>
          <p:spPr bwMode="auto">
            <a:xfrm>
              <a:off x="3648" y="331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Rectangle 25"/>
            <p:cNvSpPr>
              <a:spLocks noChangeArrowheads="1"/>
            </p:cNvSpPr>
            <p:nvPr/>
          </p:nvSpPr>
          <p:spPr bwMode="auto">
            <a:xfrm>
              <a:off x="3840" y="22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Rectangle 26"/>
            <p:cNvSpPr>
              <a:spLocks noChangeArrowheads="1"/>
            </p:cNvSpPr>
            <p:nvPr/>
          </p:nvSpPr>
          <p:spPr bwMode="auto">
            <a:xfrm>
              <a:off x="3600" y="1968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" name="Group 27"/>
          <p:cNvGrpSpPr>
            <a:grpSpLocks/>
          </p:cNvGrpSpPr>
          <p:nvPr/>
        </p:nvGrpSpPr>
        <p:grpSpPr bwMode="auto">
          <a:xfrm>
            <a:off x="1600200" y="2057400"/>
            <a:ext cx="2819400" cy="1524000"/>
            <a:chOff x="960" y="1440"/>
            <a:chExt cx="1776" cy="960"/>
          </a:xfrm>
        </p:grpSpPr>
        <p:sp>
          <p:nvSpPr>
            <p:cNvPr id="64" name="AutoShape 28"/>
            <p:cNvSpPr>
              <a:spLocks noChangeArrowheads="1"/>
            </p:cNvSpPr>
            <p:nvPr/>
          </p:nvSpPr>
          <p:spPr bwMode="auto">
            <a:xfrm>
              <a:off x="1488" y="1872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65" name="AutoShape 29"/>
            <p:cNvSpPr>
              <a:spLocks noChangeArrowheads="1"/>
            </p:cNvSpPr>
            <p:nvPr/>
          </p:nvSpPr>
          <p:spPr bwMode="auto">
            <a:xfrm>
              <a:off x="2064" y="1488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66" name="AutoShape 30"/>
            <p:cNvSpPr>
              <a:spLocks noChangeArrowheads="1"/>
            </p:cNvSpPr>
            <p:nvPr/>
          </p:nvSpPr>
          <p:spPr bwMode="auto">
            <a:xfrm>
              <a:off x="2256" y="1968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67" name="AutoShape 31"/>
            <p:cNvSpPr>
              <a:spLocks noChangeArrowheads="1"/>
            </p:cNvSpPr>
            <p:nvPr/>
          </p:nvSpPr>
          <p:spPr bwMode="auto">
            <a:xfrm>
              <a:off x="1824" y="1680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68" name="AutoShape 32"/>
            <p:cNvSpPr>
              <a:spLocks noChangeArrowheads="1"/>
            </p:cNvSpPr>
            <p:nvPr/>
          </p:nvSpPr>
          <p:spPr bwMode="auto">
            <a:xfrm>
              <a:off x="1872" y="2256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69" name="AutoShape 33"/>
            <p:cNvSpPr>
              <a:spLocks noChangeArrowheads="1"/>
            </p:cNvSpPr>
            <p:nvPr/>
          </p:nvSpPr>
          <p:spPr bwMode="auto">
            <a:xfrm>
              <a:off x="960" y="1632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70" name="AutoShape 34"/>
            <p:cNvSpPr>
              <a:spLocks noChangeArrowheads="1"/>
            </p:cNvSpPr>
            <p:nvPr/>
          </p:nvSpPr>
          <p:spPr bwMode="auto">
            <a:xfrm>
              <a:off x="2592" y="2160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71" name="AutoShape 35"/>
            <p:cNvSpPr>
              <a:spLocks noChangeArrowheads="1"/>
            </p:cNvSpPr>
            <p:nvPr/>
          </p:nvSpPr>
          <p:spPr bwMode="auto">
            <a:xfrm>
              <a:off x="2592" y="1680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72" name="AutoShape 36"/>
            <p:cNvSpPr>
              <a:spLocks noChangeArrowheads="1"/>
            </p:cNvSpPr>
            <p:nvPr/>
          </p:nvSpPr>
          <p:spPr bwMode="auto">
            <a:xfrm>
              <a:off x="1488" y="1440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against 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381000" y="3429000"/>
            <a:ext cx="2286000" cy="3048000"/>
            <a:chOff x="480" y="1488"/>
            <a:chExt cx="1632" cy="2064"/>
          </a:xfrm>
        </p:grpSpPr>
        <p:sp>
          <p:nvSpPr>
            <p:cNvPr id="40" name="AutoShape 4"/>
            <p:cNvSpPr>
              <a:spLocks noChangeArrowheads="1"/>
            </p:cNvSpPr>
            <p:nvPr/>
          </p:nvSpPr>
          <p:spPr bwMode="auto">
            <a:xfrm>
              <a:off x="1536" y="148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AutoShape 5"/>
            <p:cNvSpPr>
              <a:spLocks noChangeArrowheads="1"/>
            </p:cNvSpPr>
            <p:nvPr/>
          </p:nvSpPr>
          <p:spPr bwMode="auto">
            <a:xfrm>
              <a:off x="1584" y="2256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AutoShape 6"/>
            <p:cNvSpPr>
              <a:spLocks noChangeArrowheads="1"/>
            </p:cNvSpPr>
            <p:nvPr/>
          </p:nvSpPr>
          <p:spPr bwMode="auto">
            <a:xfrm>
              <a:off x="1008" y="244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AutoShape 7"/>
            <p:cNvSpPr>
              <a:spLocks noChangeArrowheads="1"/>
            </p:cNvSpPr>
            <p:nvPr/>
          </p:nvSpPr>
          <p:spPr bwMode="auto">
            <a:xfrm>
              <a:off x="1152" y="3264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AutoShape 8"/>
            <p:cNvSpPr>
              <a:spLocks noChangeArrowheads="1"/>
            </p:cNvSpPr>
            <p:nvPr/>
          </p:nvSpPr>
          <p:spPr bwMode="auto">
            <a:xfrm>
              <a:off x="576" y="31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AutoShape 9"/>
            <p:cNvSpPr>
              <a:spLocks noChangeArrowheads="1"/>
            </p:cNvSpPr>
            <p:nvPr/>
          </p:nvSpPr>
          <p:spPr bwMode="auto">
            <a:xfrm>
              <a:off x="1968" y="19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AutoShape 10"/>
            <p:cNvSpPr>
              <a:spLocks noChangeArrowheads="1"/>
            </p:cNvSpPr>
            <p:nvPr/>
          </p:nvSpPr>
          <p:spPr bwMode="auto">
            <a:xfrm>
              <a:off x="1440" y="340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11"/>
            <p:cNvSpPr>
              <a:spLocks noChangeArrowheads="1"/>
            </p:cNvSpPr>
            <p:nvPr/>
          </p:nvSpPr>
          <p:spPr bwMode="auto">
            <a:xfrm>
              <a:off x="1776" y="3072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AutoShape 12"/>
            <p:cNvSpPr>
              <a:spLocks noChangeArrowheads="1"/>
            </p:cNvSpPr>
            <p:nvPr/>
          </p:nvSpPr>
          <p:spPr bwMode="auto">
            <a:xfrm>
              <a:off x="864" y="172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AutoShape 13"/>
            <p:cNvSpPr>
              <a:spLocks noChangeArrowheads="1"/>
            </p:cNvSpPr>
            <p:nvPr/>
          </p:nvSpPr>
          <p:spPr bwMode="auto">
            <a:xfrm>
              <a:off x="480" y="2400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3648075" y="3636963"/>
            <a:ext cx="2219325" cy="2763837"/>
            <a:chOff x="2544" y="1632"/>
            <a:chExt cx="1584" cy="1872"/>
          </a:xfrm>
        </p:grpSpPr>
        <p:sp>
          <p:nvSpPr>
            <p:cNvPr id="51" name="Rectangle 15"/>
            <p:cNvSpPr>
              <a:spLocks noChangeArrowheads="1"/>
            </p:cNvSpPr>
            <p:nvPr/>
          </p:nvSpPr>
          <p:spPr bwMode="auto">
            <a:xfrm>
              <a:off x="3024" y="177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Rectangle 16"/>
            <p:cNvSpPr>
              <a:spLocks noChangeArrowheads="1"/>
            </p:cNvSpPr>
            <p:nvPr/>
          </p:nvSpPr>
          <p:spPr bwMode="auto">
            <a:xfrm>
              <a:off x="2592" y="259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17"/>
            <p:cNvSpPr>
              <a:spLocks noChangeArrowheads="1"/>
            </p:cNvSpPr>
            <p:nvPr/>
          </p:nvSpPr>
          <p:spPr bwMode="auto">
            <a:xfrm>
              <a:off x="3984" y="163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18"/>
            <p:cNvSpPr>
              <a:spLocks noChangeArrowheads="1"/>
            </p:cNvSpPr>
            <p:nvPr/>
          </p:nvSpPr>
          <p:spPr bwMode="auto">
            <a:xfrm>
              <a:off x="3312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19"/>
            <p:cNvSpPr>
              <a:spLocks noChangeArrowheads="1"/>
            </p:cNvSpPr>
            <p:nvPr/>
          </p:nvSpPr>
          <p:spPr bwMode="auto">
            <a:xfrm>
              <a:off x="3648" y="278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Rectangle 20"/>
            <p:cNvSpPr>
              <a:spLocks noChangeArrowheads="1"/>
            </p:cNvSpPr>
            <p:nvPr/>
          </p:nvSpPr>
          <p:spPr bwMode="auto">
            <a:xfrm>
              <a:off x="3216" y="2880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Rectangle 21"/>
            <p:cNvSpPr>
              <a:spLocks noChangeArrowheads="1"/>
            </p:cNvSpPr>
            <p:nvPr/>
          </p:nvSpPr>
          <p:spPr bwMode="auto">
            <a:xfrm>
              <a:off x="2880" y="326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Rectangle 22"/>
            <p:cNvSpPr>
              <a:spLocks noChangeArrowheads="1"/>
            </p:cNvSpPr>
            <p:nvPr/>
          </p:nvSpPr>
          <p:spPr bwMode="auto">
            <a:xfrm>
              <a:off x="302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Rectangle 23"/>
            <p:cNvSpPr>
              <a:spLocks noChangeArrowheads="1"/>
            </p:cNvSpPr>
            <p:nvPr/>
          </p:nvSpPr>
          <p:spPr bwMode="auto">
            <a:xfrm>
              <a:off x="254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Rectangle 24"/>
            <p:cNvSpPr>
              <a:spLocks noChangeArrowheads="1"/>
            </p:cNvSpPr>
            <p:nvPr/>
          </p:nvSpPr>
          <p:spPr bwMode="auto">
            <a:xfrm>
              <a:off x="3648" y="331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Rectangle 25"/>
            <p:cNvSpPr>
              <a:spLocks noChangeArrowheads="1"/>
            </p:cNvSpPr>
            <p:nvPr/>
          </p:nvSpPr>
          <p:spPr bwMode="auto">
            <a:xfrm>
              <a:off x="3840" y="22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Rectangle 26"/>
            <p:cNvSpPr>
              <a:spLocks noChangeArrowheads="1"/>
            </p:cNvSpPr>
            <p:nvPr/>
          </p:nvSpPr>
          <p:spPr bwMode="auto">
            <a:xfrm>
              <a:off x="3600" y="1968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1600200" y="2057400"/>
            <a:ext cx="2819400" cy="1524000"/>
            <a:chOff x="960" y="1440"/>
            <a:chExt cx="1776" cy="960"/>
          </a:xfrm>
        </p:grpSpPr>
        <p:sp>
          <p:nvSpPr>
            <p:cNvPr id="64" name="AutoShape 28"/>
            <p:cNvSpPr>
              <a:spLocks noChangeArrowheads="1"/>
            </p:cNvSpPr>
            <p:nvPr/>
          </p:nvSpPr>
          <p:spPr bwMode="auto">
            <a:xfrm>
              <a:off x="1488" y="1872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65" name="AutoShape 29"/>
            <p:cNvSpPr>
              <a:spLocks noChangeArrowheads="1"/>
            </p:cNvSpPr>
            <p:nvPr/>
          </p:nvSpPr>
          <p:spPr bwMode="auto">
            <a:xfrm>
              <a:off x="2064" y="1488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66" name="AutoShape 30"/>
            <p:cNvSpPr>
              <a:spLocks noChangeArrowheads="1"/>
            </p:cNvSpPr>
            <p:nvPr/>
          </p:nvSpPr>
          <p:spPr bwMode="auto">
            <a:xfrm>
              <a:off x="2256" y="1968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67" name="AutoShape 31"/>
            <p:cNvSpPr>
              <a:spLocks noChangeArrowheads="1"/>
            </p:cNvSpPr>
            <p:nvPr/>
          </p:nvSpPr>
          <p:spPr bwMode="auto">
            <a:xfrm>
              <a:off x="1824" y="1680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68" name="AutoShape 32"/>
            <p:cNvSpPr>
              <a:spLocks noChangeArrowheads="1"/>
            </p:cNvSpPr>
            <p:nvPr/>
          </p:nvSpPr>
          <p:spPr bwMode="auto">
            <a:xfrm>
              <a:off x="1872" y="2256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69" name="AutoShape 33"/>
            <p:cNvSpPr>
              <a:spLocks noChangeArrowheads="1"/>
            </p:cNvSpPr>
            <p:nvPr/>
          </p:nvSpPr>
          <p:spPr bwMode="auto">
            <a:xfrm>
              <a:off x="960" y="1632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70" name="AutoShape 34"/>
            <p:cNvSpPr>
              <a:spLocks noChangeArrowheads="1"/>
            </p:cNvSpPr>
            <p:nvPr/>
          </p:nvSpPr>
          <p:spPr bwMode="auto">
            <a:xfrm>
              <a:off x="2592" y="2160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71" name="AutoShape 35"/>
            <p:cNvSpPr>
              <a:spLocks noChangeArrowheads="1"/>
            </p:cNvSpPr>
            <p:nvPr/>
          </p:nvSpPr>
          <p:spPr bwMode="auto">
            <a:xfrm>
              <a:off x="2592" y="1680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72" name="AutoShape 36"/>
            <p:cNvSpPr>
              <a:spLocks noChangeArrowheads="1"/>
            </p:cNvSpPr>
            <p:nvPr/>
          </p:nvSpPr>
          <p:spPr bwMode="auto">
            <a:xfrm>
              <a:off x="1488" y="1440"/>
              <a:ext cx="144" cy="14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0099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324600" y="1524000"/>
            <a:ext cx="24940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Learn 3 classifiers </a:t>
            </a:r>
          </a:p>
          <a:p>
            <a:r>
              <a:rPr lang="en-US" sz="2400" b="1" dirty="0" smtClean="0"/>
              <a:t>separately: </a:t>
            </a:r>
          </a:p>
          <a:p>
            <a:r>
              <a:rPr lang="en-US" sz="2400" dirty="0" smtClean="0"/>
              <a:t>Class k vs. rest</a:t>
            </a:r>
            <a:endParaRPr lang="en-US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6858000" y="2662535"/>
            <a:ext cx="1704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</a:t>
            </a:r>
            <a:r>
              <a:rPr lang="en-US" sz="2400" b="1" dirty="0" smtClean="0"/>
              <a:t>w</a:t>
            </a:r>
            <a:r>
              <a:rPr lang="en-US" sz="2400" baseline="-25000" dirty="0" smtClean="0"/>
              <a:t>k</a:t>
            </a:r>
            <a:r>
              <a:rPr lang="en-US" sz="2400" dirty="0" smtClean="0"/>
              <a:t>,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k</a:t>
            </a:r>
            <a:r>
              <a:rPr lang="en-US" sz="2400" dirty="0" smtClean="0"/>
              <a:t>)</a:t>
            </a:r>
            <a:r>
              <a:rPr lang="en-US" sz="2400" baseline="-25000" dirty="0" smtClean="0"/>
              <a:t>k=1,2,3</a:t>
            </a:r>
            <a:endParaRPr lang="en-US" sz="2400" baseline="-25000" dirty="0"/>
          </a:p>
        </p:txBody>
      </p:sp>
      <p:sp>
        <p:nvSpPr>
          <p:cNvPr id="63" name="TextBox 62"/>
          <p:cNvSpPr txBox="1"/>
          <p:nvPr/>
        </p:nvSpPr>
        <p:spPr>
          <a:xfrm>
            <a:off x="6324600" y="3729335"/>
            <a:ext cx="2750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 = </a:t>
            </a:r>
            <a:r>
              <a:rPr lang="en-US" sz="2400" dirty="0" err="1" smtClean="0"/>
              <a:t>arg</a:t>
            </a:r>
            <a:r>
              <a:rPr lang="en-US" sz="2400" dirty="0" smtClean="0"/>
              <a:t> max </a:t>
            </a:r>
            <a:r>
              <a:rPr lang="en-US" sz="2400" b="1" dirty="0" err="1" smtClean="0"/>
              <a:t>w</a:t>
            </a:r>
            <a:r>
              <a:rPr lang="en-US" sz="2400" baseline="-25000" dirty="0" err="1" smtClean="0"/>
              <a:t>k</a:t>
            </a:r>
            <a:r>
              <a:rPr lang="en-US" sz="2400" dirty="0" err="1" smtClean="0"/>
              <a:t>.x</a:t>
            </a:r>
            <a:r>
              <a:rPr lang="en-US" sz="2400" dirty="0" smtClean="0"/>
              <a:t> +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k</a:t>
            </a:r>
            <a:endParaRPr lang="en-US" sz="2400" baseline="-25000" dirty="0"/>
          </a:p>
        </p:txBody>
      </p:sp>
      <p:sp>
        <p:nvSpPr>
          <p:cNvPr id="73" name="TextBox 72"/>
          <p:cNvSpPr txBox="1"/>
          <p:nvPr/>
        </p:nvSpPr>
        <p:spPr>
          <a:xfrm>
            <a:off x="7467600" y="402849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grpSp>
        <p:nvGrpSpPr>
          <p:cNvPr id="74" name="Group 73"/>
          <p:cNvGrpSpPr/>
          <p:nvPr/>
        </p:nvGrpSpPr>
        <p:grpSpPr>
          <a:xfrm>
            <a:off x="381000" y="2895600"/>
            <a:ext cx="5715000" cy="468086"/>
            <a:chOff x="381000" y="2895600"/>
            <a:chExt cx="5715000" cy="468086"/>
          </a:xfrm>
        </p:grpSpPr>
        <p:cxnSp>
          <p:nvCxnSpPr>
            <p:cNvPr id="75" name="Straight Connector 74"/>
            <p:cNvCxnSpPr/>
            <p:nvPr/>
          </p:nvCxnSpPr>
          <p:spPr>
            <a:xfrm>
              <a:off x="381000" y="3363686"/>
              <a:ext cx="5715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rot="5400000" flipH="1" flipV="1">
              <a:off x="4952206" y="3124200"/>
              <a:ext cx="457994" cy="794"/>
            </a:xfrm>
            <a:prstGeom prst="straightConnector1">
              <a:avLst/>
            </a:prstGeom>
            <a:ln w="38100">
              <a:solidFill>
                <a:srgbClr val="008A3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2057400" y="2362200"/>
            <a:ext cx="3200400" cy="4267200"/>
            <a:chOff x="2057400" y="2362200"/>
            <a:chExt cx="3200400" cy="4267200"/>
          </a:xfrm>
        </p:grpSpPr>
        <p:cxnSp>
          <p:nvCxnSpPr>
            <p:cNvPr id="80" name="Straight Connector 79"/>
            <p:cNvCxnSpPr/>
            <p:nvPr/>
          </p:nvCxnSpPr>
          <p:spPr>
            <a:xfrm rot="5400000" flipH="1" flipV="1">
              <a:off x="1524000" y="2895600"/>
              <a:ext cx="4267200" cy="32004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3810000" y="4344194"/>
              <a:ext cx="381000" cy="30400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1219200" y="1981200"/>
            <a:ext cx="2743200" cy="4876800"/>
            <a:chOff x="1219200" y="1981200"/>
            <a:chExt cx="2743200" cy="4876800"/>
          </a:xfrm>
        </p:grpSpPr>
        <p:cxnSp>
          <p:nvCxnSpPr>
            <p:cNvPr id="84" name="Straight Connector 83"/>
            <p:cNvCxnSpPr/>
            <p:nvPr/>
          </p:nvCxnSpPr>
          <p:spPr>
            <a:xfrm rot="16200000" flipH="1">
              <a:off x="152400" y="3048000"/>
              <a:ext cx="4876800" cy="2743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rot="10800000" flipV="1">
              <a:off x="1295400" y="2895600"/>
              <a:ext cx="457200" cy="304800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TextBox 80"/>
          <p:cNvSpPr txBox="1"/>
          <p:nvPr/>
        </p:nvSpPr>
        <p:spPr>
          <a:xfrm>
            <a:off x="5791200" y="48006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But </a:t>
            </a:r>
            <a:r>
              <a:rPr lang="en-US" sz="2400" b="1" dirty="0" smtClean="0"/>
              <a:t>w</a:t>
            </a:r>
            <a:r>
              <a:rPr lang="en-US" sz="2400" baseline="-25000" dirty="0" smtClean="0"/>
              <a:t>k</a:t>
            </a:r>
            <a:r>
              <a:rPr lang="en-US" sz="2400" dirty="0" smtClean="0"/>
              <a:t>s may not be </a:t>
            </a:r>
          </a:p>
          <a:p>
            <a:r>
              <a:rPr lang="en-US" sz="2400" dirty="0" smtClean="0"/>
              <a:t>based on the same scale.</a:t>
            </a:r>
          </a:p>
          <a:p>
            <a:r>
              <a:rPr lang="en-US" sz="2400" dirty="0" smtClean="0"/>
              <a:t>Note: (a</a:t>
            </a:r>
            <a:r>
              <a:rPr lang="en-US" sz="2400" b="1" dirty="0" smtClean="0"/>
              <a:t>w)</a:t>
            </a:r>
            <a:r>
              <a:rPr lang="en-US" sz="2400" dirty="0" smtClean="0"/>
              <a:t>.x + (</a:t>
            </a:r>
            <a:r>
              <a:rPr lang="en-US" sz="2400" dirty="0" err="1" smtClean="0"/>
              <a:t>ab</a:t>
            </a:r>
            <a:r>
              <a:rPr lang="en-US" sz="2400" dirty="0" smtClean="0"/>
              <a:t>) is also a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1 classifier: Multi-class SVM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5" name="Text Box 38"/>
          <p:cNvSpPr txBox="1">
            <a:spLocks noChangeArrowheads="1"/>
          </p:cNvSpPr>
          <p:nvPr/>
        </p:nvSpPr>
        <p:spPr bwMode="auto">
          <a:xfrm>
            <a:off x="533400" y="1447800"/>
            <a:ext cx="50729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/>
              <a:t>Simultaneously learn 3 sets of weights</a:t>
            </a:r>
          </a:p>
        </p:txBody>
      </p:sp>
      <p:grpSp>
        <p:nvGrpSpPr>
          <p:cNvPr id="80" name="Group 79"/>
          <p:cNvGrpSpPr>
            <a:grpSpLocks noChangeAspect="1"/>
          </p:cNvGrpSpPr>
          <p:nvPr/>
        </p:nvGrpSpPr>
        <p:grpSpPr>
          <a:xfrm>
            <a:off x="1371600" y="3429000"/>
            <a:ext cx="4086419" cy="3291840"/>
            <a:chOff x="381000" y="2057400"/>
            <a:chExt cx="5486400" cy="4419600"/>
          </a:xfrm>
        </p:grpSpPr>
        <p:grpSp>
          <p:nvGrpSpPr>
            <p:cNvPr id="46" name="Group 3"/>
            <p:cNvGrpSpPr>
              <a:grpSpLocks/>
            </p:cNvGrpSpPr>
            <p:nvPr/>
          </p:nvGrpSpPr>
          <p:grpSpPr bwMode="auto">
            <a:xfrm>
              <a:off x="381000" y="3429000"/>
              <a:ext cx="2286000" cy="3048000"/>
              <a:chOff x="480" y="1488"/>
              <a:chExt cx="1632" cy="2064"/>
            </a:xfrm>
          </p:grpSpPr>
          <p:sp>
            <p:nvSpPr>
              <p:cNvPr id="47" name="AutoShape 4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AutoShape 5"/>
              <p:cNvSpPr>
                <a:spLocks noChangeArrowheads="1"/>
              </p:cNvSpPr>
              <p:nvPr/>
            </p:nvSpPr>
            <p:spPr bwMode="auto">
              <a:xfrm>
                <a:off x="1584" y="2256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AutoShape 6"/>
              <p:cNvSpPr>
                <a:spLocks noChangeArrowheads="1"/>
              </p:cNvSpPr>
              <p:nvPr/>
            </p:nvSpPr>
            <p:spPr bwMode="auto">
              <a:xfrm>
                <a:off x="1008" y="244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AutoShape 7"/>
              <p:cNvSpPr>
                <a:spLocks noChangeArrowheads="1"/>
              </p:cNvSpPr>
              <p:nvPr/>
            </p:nvSpPr>
            <p:spPr bwMode="auto">
              <a:xfrm>
                <a:off x="1152" y="3264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AutoShape 8"/>
              <p:cNvSpPr>
                <a:spLocks noChangeArrowheads="1"/>
              </p:cNvSpPr>
              <p:nvPr/>
            </p:nvSpPr>
            <p:spPr bwMode="auto">
              <a:xfrm>
                <a:off x="576" y="31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AutoShape 9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AutoShape 10"/>
              <p:cNvSpPr>
                <a:spLocks noChangeArrowheads="1"/>
              </p:cNvSpPr>
              <p:nvPr/>
            </p:nvSpPr>
            <p:spPr bwMode="auto">
              <a:xfrm>
                <a:off x="1440" y="340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AutoShape 11"/>
              <p:cNvSpPr>
                <a:spLocks noChangeArrowheads="1"/>
              </p:cNvSpPr>
              <p:nvPr/>
            </p:nvSpPr>
            <p:spPr bwMode="auto">
              <a:xfrm>
                <a:off x="1776" y="3072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AutoShape 12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AutoShape 13"/>
              <p:cNvSpPr>
                <a:spLocks noChangeArrowheads="1"/>
              </p:cNvSpPr>
              <p:nvPr/>
            </p:nvSpPr>
            <p:spPr bwMode="auto">
              <a:xfrm>
                <a:off x="480" y="2400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7" name="Group 14"/>
            <p:cNvGrpSpPr>
              <a:grpSpLocks/>
            </p:cNvGrpSpPr>
            <p:nvPr/>
          </p:nvGrpSpPr>
          <p:grpSpPr bwMode="auto">
            <a:xfrm>
              <a:off x="3648075" y="3636963"/>
              <a:ext cx="2219325" cy="2763837"/>
              <a:chOff x="2544" y="1632"/>
              <a:chExt cx="1584" cy="1872"/>
            </a:xfrm>
          </p:grpSpPr>
          <p:sp>
            <p:nvSpPr>
              <p:cNvPr id="58" name="Rectangle 15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Rectangle 16"/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Rectangle 17"/>
              <p:cNvSpPr>
                <a:spLocks noChangeArrowheads="1"/>
              </p:cNvSpPr>
              <p:nvPr/>
            </p:nvSpPr>
            <p:spPr bwMode="auto">
              <a:xfrm>
                <a:off x="3984" y="163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Rectangle 18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Rectangle 19"/>
              <p:cNvSpPr>
                <a:spLocks noChangeArrowheads="1"/>
              </p:cNvSpPr>
              <p:nvPr/>
            </p:nvSpPr>
            <p:spPr bwMode="auto">
              <a:xfrm>
                <a:off x="3648" y="278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Rectangle 20"/>
              <p:cNvSpPr>
                <a:spLocks noChangeArrowheads="1"/>
              </p:cNvSpPr>
              <p:nvPr/>
            </p:nvSpPr>
            <p:spPr bwMode="auto">
              <a:xfrm>
                <a:off x="3216" y="2880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Rectangle 21"/>
              <p:cNvSpPr>
                <a:spLocks noChangeArrowheads="1"/>
              </p:cNvSpPr>
              <p:nvPr/>
            </p:nvSpPr>
            <p:spPr bwMode="auto">
              <a:xfrm>
                <a:off x="2880" y="326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Rectangle 22"/>
              <p:cNvSpPr>
                <a:spLocks noChangeArrowheads="1"/>
              </p:cNvSpPr>
              <p:nvPr/>
            </p:nvSpPr>
            <p:spPr bwMode="auto">
              <a:xfrm>
                <a:off x="302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Rectangle 23"/>
              <p:cNvSpPr>
                <a:spLocks noChangeArrowheads="1"/>
              </p:cNvSpPr>
              <p:nvPr/>
            </p:nvSpPr>
            <p:spPr bwMode="auto">
              <a:xfrm>
                <a:off x="254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Rectangle 24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Rectangle 25"/>
              <p:cNvSpPr>
                <a:spLocks noChangeArrowheads="1"/>
              </p:cNvSpPr>
              <p:nvPr/>
            </p:nvSpPr>
            <p:spPr bwMode="auto">
              <a:xfrm>
                <a:off x="3840" y="22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Rectangle 26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" name="Group 27"/>
            <p:cNvGrpSpPr>
              <a:grpSpLocks/>
            </p:cNvGrpSpPr>
            <p:nvPr/>
          </p:nvGrpSpPr>
          <p:grpSpPr bwMode="auto">
            <a:xfrm>
              <a:off x="1600200" y="2057400"/>
              <a:ext cx="2819400" cy="1524000"/>
              <a:chOff x="960" y="1440"/>
              <a:chExt cx="1776" cy="960"/>
            </a:xfrm>
          </p:grpSpPr>
          <p:sp>
            <p:nvSpPr>
              <p:cNvPr id="71" name="AutoShape 28"/>
              <p:cNvSpPr>
                <a:spLocks noChangeArrowheads="1"/>
              </p:cNvSpPr>
              <p:nvPr/>
            </p:nvSpPr>
            <p:spPr bwMode="auto">
              <a:xfrm>
                <a:off x="1488" y="1872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2" name="AutoShape 29"/>
              <p:cNvSpPr>
                <a:spLocks noChangeArrowheads="1"/>
              </p:cNvSpPr>
              <p:nvPr/>
            </p:nvSpPr>
            <p:spPr bwMode="auto">
              <a:xfrm>
                <a:off x="2064" y="1488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3" name="AutoShape 30"/>
              <p:cNvSpPr>
                <a:spLocks noChangeArrowheads="1"/>
              </p:cNvSpPr>
              <p:nvPr/>
            </p:nvSpPr>
            <p:spPr bwMode="auto">
              <a:xfrm>
                <a:off x="2256" y="1968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4" name="AutoShape 31"/>
              <p:cNvSpPr>
                <a:spLocks noChangeArrowheads="1"/>
              </p:cNvSpPr>
              <p:nvPr/>
            </p:nvSpPr>
            <p:spPr bwMode="auto">
              <a:xfrm>
                <a:off x="1824" y="1680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5" name="AutoShape 32"/>
              <p:cNvSpPr>
                <a:spLocks noChangeArrowheads="1"/>
              </p:cNvSpPr>
              <p:nvPr/>
            </p:nvSpPr>
            <p:spPr bwMode="auto">
              <a:xfrm>
                <a:off x="1872" y="2256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6" name="AutoShape 33"/>
              <p:cNvSpPr>
                <a:spLocks noChangeArrowheads="1"/>
              </p:cNvSpPr>
              <p:nvPr/>
            </p:nvSpPr>
            <p:spPr bwMode="auto">
              <a:xfrm>
                <a:off x="960" y="1632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7" name="AutoShape 34"/>
              <p:cNvSpPr>
                <a:spLocks noChangeArrowheads="1"/>
              </p:cNvSpPr>
              <p:nvPr/>
            </p:nvSpPr>
            <p:spPr bwMode="auto">
              <a:xfrm>
                <a:off x="2592" y="2160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8" name="AutoShape 35"/>
              <p:cNvSpPr>
                <a:spLocks noChangeArrowheads="1"/>
              </p:cNvSpPr>
              <p:nvPr/>
            </p:nvSpPr>
            <p:spPr bwMode="auto">
              <a:xfrm>
                <a:off x="2592" y="1680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9" name="AutoShape 36"/>
              <p:cNvSpPr>
                <a:spLocks noChangeArrowheads="1"/>
              </p:cNvSpPr>
              <p:nvPr/>
            </p:nvSpPr>
            <p:spPr bwMode="auto">
              <a:xfrm>
                <a:off x="1488" y="1440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</p:grpSp>
      </p:grpSp>
      <p:sp>
        <p:nvSpPr>
          <p:cNvPr id="81" name="TextBox 80"/>
          <p:cNvSpPr txBox="1"/>
          <p:nvPr/>
        </p:nvSpPr>
        <p:spPr>
          <a:xfrm>
            <a:off x="6019800" y="4338935"/>
            <a:ext cx="3000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 = </a:t>
            </a:r>
            <a:r>
              <a:rPr lang="en-US" sz="2400" dirty="0" err="1" smtClean="0"/>
              <a:t>arg</a:t>
            </a:r>
            <a:r>
              <a:rPr lang="en-US" sz="2400" dirty="0" smtClean="0"/>
              <a:t> max </a:t>
            </a:r>
            <a:r>
              <a:rPr lang="en-US" sz="2400" b="1" dirty="0" smtClean="0"/>
              <a:t>w</a:t>
            </a:r>
            <a:r>
              <a:rPr lang="en-US" sz="2400" baseline="30000" dirty="0" smtClean="0"/>
              <a:t>(k)</a:t>
            </a:r>
            <a:r>
              <a:rPr lang="en-US" sz="2400" dirty="0" smtClean="0"/>
              <a:t>.x + b</a:t>
            </a:r>
            <a:r>
              <a:rPr lang="en-US" sz="2400" baseline="30000" dirty="0" smtClean="0"/>
              <a:t>(k)</a:t>
            </a:r>
            <a:endParaRPr lang="en-US" sz="2400" baseline="30000" dirty="0"/>
          </a:p>
        </p:txBody>
      </p:sp>
      <p:pic>
        <p:nvPicPr>
          <p:cNvPr id="87" name="Picture 3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425" y="2209800"/>
            <a:ext cx="81057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8" name="TextBox 87"/>
          <p:cNvSpPr txBox="1"/>
          <p:nvPr/>
        </p:nvSpPr>
        <p:spPr>
          <a:xfrm>
            <a:off x="5181600" y="3048000"/>
            <a:ext cx="3962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Margin - gap between correct class and nearest other class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1 classifier: Multi-class SVM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6" name="Picture 8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7545" y="1957857"/>
            <a:ext cx="7038531" cy="1318697"/>
          </a:xfrm>
          <a:prstGeom prst="rect">
            <a:avLst/>
          </a:prstGeom>
          <a:noFill/>
          <a:ln/>
          <a:effectLst/>
        </p:spPr>
      </p:pic>
      <p:sp>
        <p:nvSpPr>
          <p:cNvPr id="45" name="Text Box 38"/>
          <p:cNvSpPr txBox="1">
            <a:spLocks noChangeArrowheads="1"/>
          </p:cNvSpPr>
          <p:nvPr/>
        </p:nvSpPr>
        <p:spPr bwMode="auto">
          <a:xfrm>
            <a:off x="533400" y="1447800"/>
            <a:ext cx="50729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/>
              <a:t>Simultaneously learn 3 sets of weights</a:t>
            </a:r>
          </a:p>
        </p:txBody>
      </p:sp>
      <p:grpSp>
        <p:nvGrpSpPr>
          <p:cNvPr id="3" name="Group 79"/>
          <p:cNvGrpSpPr>
            <a:grpSpLocks noChangeAspect="1"/>
          </p:cNvGrpSpPr>
          <p:nvPr/>
        </p:nvGrpSpPr>
        <p:grpSpPr>
          <a:xfrm>
            <a:off x="1371600" y="3429000"/>
            <a:ext cx="4086419" cy="3291840"/>
            <a:chOff x="381000" y="2057400"/>
            <a:chExt cx="5486400" cy="441960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381000" y="3429000"/>
              <a:ext cx="2286000" cy="3048000"/>
              <a:chOff x="480" y="1488"/>
              <a:chExt cx="1632" cy="2064"/>
            </a:xfrm>
          </p:grpSpPr>
          <p:sp>
            <p:nvSpPr>
              <p:cNvPr id="47" name="AutoShape 4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AutoShape 5"/>
              <p:cNvSpPr>
                <a:spLocks noChangeArrowheads="1"/>
              </p:cNvSpPr>
              <p:nvPr/>
            </p:nvSpPr>
            <p:spPr bwMode="auto">
              <a:xfrm>
                <a:off x="1584" y="2256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AutoShape 6"/>
              <p:cNvSpPr>
                <a:spLocks noChangeArrowheads="1"/>
              </p:cNvSpPr>
              <p:nvPr/>
            </p:nvSpPr>
            <p:spPr bwMode="auto">
              <a:xfrm>
                <a:off x="1008" y="244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AutoShape 7"/>
              <p:cNvSpPr>
                <a:spLocks noChangeArrowheads="1"/>
              </p:cNvSpPr>
              <p:nvPr/>
            </p:nvSpPr>
            <p:spPr bwMode="auto">
              <a:xfrm>
                <a:off x="1152" y="3264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AutoShape 8"/>
              <p:cNvSpPr>
                <a:spLocks noChangeArrowheads="1"/>
              </p:cNvSpPr>
              <p:nvPr/>
            </p:nvSpPr>
            <p:spPr bwMode="auto">
              <a:xfrm>
                <a:off x="576" y="31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AutoShape 9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AutoShape 10"/>
              <p:cNvSpPr>
                <a:spLocks noChangeArrowheads="1"/>
              </p:cNvSpPr>
              <p:nvPr/>
            </p:nvSpPr>
            <p:spPr bwMode="auto">
              <a:xfrm>
                <a:off x="1440" y="340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AutoShape 11"/>
              <p:cNvSpPr>
                <a:spLocks noChangeArrowheads="1"/>
              </p:cNvSpPr>
              <p:nvPr/>
            </p:nvSpPr>
            <p:spPr bwMode="auto">
              <a:xfrm>
                <a:off x="1776" y="3072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AutoShape 12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AutoShape 13"/>
              <p:cNvSpPr>
                <a:spLocks noChangeArrowheads="1"/>
              </p:cNvSpPr>
              <p:nvPr/>
            </p:nvSpPr>
            <p:spPr bwMode="auto">
              <a:xfrm>
                <a:off x="480" y="2400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3648075" y="3636963"/>
              <a:ext cx="2219325" cy="2763837"/>
              <a:chOff x="2544" y="1632"/>
              <a:chExt cx="1584" cy="1872"/>
            </a:xfrm>
          </p:grpSpPr>
          <p:sp>
            <p:nvSpPr>
              <p:cNvPr id="58" name="Rectangle 15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Rectangle 16"/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Rectangle 17"/>
              <p:cNvSpPr>
                <a:spLocks noChangeArrowheads="1"/>
              </p:cNvSpPr>
              <p:nvPr/>
            </p:nvSpPr>
            <p:spPr bwMode="auto">
              <a:xfrm>
                <a:off x="3984" y="163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Rectangle 18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Rectangle 19"/>
              <p:cNvSpPr>
                <a:spLocks noChangeArrowheads="1"/>
              </p:cNvSpPr>
              <p:nvPr/>
            </p:nvSpPr>
            <p:spPr bwMode="auto">
              <a:xfrm>
                <a:off x="3648" y="278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Rectangle 20"/>
              <p:cNvSpPr>
                <a:spLocks noChangeArrowheads="1"/>
              </p:cNvSpPr>
              <p:nvPr/>
            </p:nvSpPr>
            <p:spPr bwMode="auto">
              <a:xfrm>
                <a:off x="3216" y="2880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Rectangle 21"/>
              <p:cNvSpPr>
                <a:spLocks noChangeArrowheads="1"/>
              </p:cNvSpPr>
              <p:nvPr/>
            </p:nvSpPr>
            <p:spPr bwMode="auto">
              <a:xfrm>
                <a:off x="2880" y="326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Rectangle 22"/>
              <p:cNvSpPr>
                <a:spLocks noChangeArrowheads="1"/>
              </p:cNvSpPr>
              <p:nvPr/>
            </p:nvSpPr>
            <p:spPr bwMode="auto">
              <a:xfrm>
                <a:off x="302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Rectangle 23"/>
              <p:cNvSpPr>
                <a:spLocks noChangeArrowheads="1"/>
              </p:cNvSpPr>
              <p:nvPr/>
            </p:nvSpPr>
            <p:spPr bwMode="auto">
              <a:xfrm>
                <a:off x="254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Rectangle 24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Rectangle 25"/>
              <p:cNvSpPr>
                <a:spLocks noChangeArrowheads="1"/>
              </p:cNvSpPr>
              <p:nvPr/>
            </p:nvSpPr>
            <p:spPr bwMode="auto">
              <a:xfrm>
                <a:off x="3840" y="22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Rectangle 26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27"/>
            <p:cNvGrpSpPr>
              <a:grpSpLocks/>
            </p:cNvGrpSpPr>
            <p:nvPr/>
          </p:nvGrpSpPr>
          <p:grpSpPr bwMode="auto">
            <a:xfrm>
              <a:off x="1600200" y="2057400"/>
              <a:ext cx="2819400" cy="1524000"/>
              <a:chOff x="960" y="1440"/>
              <a:chExt cx="1776" cy="960"/>
            </a:xfrm>
          </p:grpSpPr>
          <p:sp>
            <p:nvSpPr>
              <p:cNvPr id="71" name="AutoShape 28"/>
              <p:cNvSpPr>
                <a:spLocks noChangeArrowheads="1"/>
              </p:cNvSpPr>
              <p:nvPr/>
            </p:nvSpPr>
            <p:spPr bwMode="auto">
              <a:xfrm>
                <a:off x="1488" y="1872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2" name="AutoShape 29"/>
              <p:cNvSpPr>
                <a:spLocks noChangeArrowheads="1"/>
              </p:cNvSpPr>
              <p:nvPr/>
            </p:nvSpPr>
            <p:spPr bwMode="auto">
              <a:xfrm>
                <a:off x="2064" y="1488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3" name="AutoShape 30"/>
              <p:cNvSpPr>
                <a:spLocks noChangeArrowheads="1"/>
              </p:cNvSpPr>
              <p:nvPr/>
            </p:nvSpPr>
            <p:spPr bwMode="auto">
              <a:xfrm>
                <a:off x="2256" y="1968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4" name="AutoShape 31"/>
              <p:cNvSpPr>
                <a:spLocks noChangeArrowheads="1"/>
              </p:cNvSpPr>
              <p:nvPr/>
            </p:nvSpPr>
            <p:spPr bwMode="auto">
              <a:xfrm>
                <a:off x="1824" y="1680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5" name="AutoShape 32"/>
              <p:cNvSpPr>
                <a:spLocks noChangeArrowheads="1"/>
              </p:cNvSpPr>
              <p:nvPr/>
            </p:nvSpPr>
            <p:spPr bwMode="auto">
              <a:xfrm>
                <a:off x="1872" y="2256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6" name="AutoShape 33"/>
              <p:cNvSpPr>
                <a:spLocks noChangeArrowheads="1"/>
              </p:cNvSpPr>
              <p:nvPr/>
            </p:nvSpPr>
            <p:spPr bwMode="auto">
              <a:xfrm>
                <a:off x="960" y="1632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7" name="AutoShape 34"/>
              <p:cNvSpPr>
                <a:spLocks noChangeArrowheads="1"/>
              </p:cNvSpPr>
              <p:nvPr/>
            </p:nvSpPr>
            <p:spPr bwMode="auto">
              <a:xfrm>
                <a:off x="2592" y="2160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8" name="AutoShape 35"/>
              <p:cNvSpPr>
                <a:spLocks noChangeArrowheads="1"/>
              </p:cNvSpPr>
              <p:nvPr/>
            </p:nvSpPr>
            <p:spPr bwMode="auto">
              <a:xfrm>
                <a:off x="2592" y="1680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  <p:sp>
            <p:nvSpPr>
              <p:cNvPr id="79" name="AutoShape 36"/>
              <p:cNvSpPr>
                <a:spLocks noChangeArrowheads="1"/>
              </p:cNvSpPr>
              <p:nvPr/>
            </p:nvSpPr>
            <p:spPr bwMode="auto">
              <a:xfrm>
                <a:off x="1488" y="1440"/>
                <a:ext cx="144" cy="14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9900"/>
                  </a:solidFill>
                </a:endParaRPr>
              </a:p>
            </p:txBody>
          </p:sp>
        </p:grpSp>
      </p:grpSp>
      <p:sp>
        <p:nvSpPr>
          <p:cNvPr id="81" name="TextBox 80"/>
          <p:cNvSpPr txBox="1"/>
          <p:nvPr/>
        </p:nvSpPr>
        <p:spPr>
          <a:xfrm>
            <a:off x="6019800" y="4338935"/>
            <a:ext cx="3000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 = </a:t>
            </a:r>
            <a:r>
              <a:rPr lang="en-US" sz="2400" dirty="0" err="1" smtClean="0"/>
              <a:t>arg</a:t>
            </a:r>
            <a:r>
              <a:rPr lang="en-US" sz="2400" dirty="0" smtClean="0"/>
              <a:t> max </a:t>
            </a:r>
            <a:r>
              <a:rPr lang="en-US" sz="2400" b="1" dirty="0" smtClean="0"/>
              <a:t>w</a:t>
            </a:r>
            <a:r>
              <a:rPr lang="en-US" sz="2400" baseline="30000" dirty="0" smtClean="0"/>
              <a:t>(k)</a:t>
            </a:r>
            <a:r>
              <a:rPr lang="en-US" sz="2400" dirty="0" smtClean="0"/>
              <a:t>.x + b</a:t>
            </a:r>
            <a:r>
              <a:rPr lang="en-US" sz="2400" baseline="30000" dirty="0" smtClean="0"/>
              <a:t>(k)</a:t>
            </a:r>
            <a:endParaRPr lang="en-US" sz="2400" baseline="30000" dirty="0"/>
          </a:p>
        </p:txBody>
      </p:sp>
      <p:sp>
        <p:nvSpPr>
          <p:cNvPr id="42" name="TextBox 41"/>
          <p:cNvSpPr txBox="1"/>
          <p:nvPr/>
        </p:nvSpPr>
        <p:spPr>
          <a:xfrm>
            <a:off x="5791200" y="513594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Joint optimization: </a:t>
            </a:r>
            <a:r>
              <a:rPr lang="en-US" sz="2400" b="1" dirty="0" smtClean="0"/>
              <a:t>w</a:t>
            </a:r>
            <a:r>
              <a:rPr lang="en-US" sz="2400" baseline="-25000" dirty="0" smtClean="0"/>
              <a:t>k</a:t>
            </a:r>
            <a:r>
              <a:rPr lang="en-US" sz="2400" dirty="0" smtClean="0"/>
              <a:t>s have the same scale.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need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Maximizing margin</a:t>
            </a:r>
          </a:p>
          <a:p>
            <a:r>
              <a:rPr lang="pt-BR" dirty="0" smtClean="0"/>
              <a:t>Derivation of SVM formulation</a:t>
            </a:r>
          </a:p>
          <a:p>
            <a:r>
              <a:rPr lang="pt-BR" dirty="0" smtClean="0"/>
              <a:t>Slack variables and hinge loss</a:t>
            </a:r>
          </a:p>
          <a:p>
            <a:r>
              <a:rPr lang="pt-BR" dirty="0" smtClean="0"/>
              <a:t>Relationship between SVMs and logistic regression</a:t>
            </a:r>
          </a:p>
          <a:p>
            <a:pPr lvl="1"/>
            <a:r>
              <a:rPr lang="pt-BR" dirty="0" smtClean="0"/>
              <a:t>0/1 loss</a:t>
            </a:r>
          </a:p>
          <a:p>
            <a:pPr lvl="1"/>
            <a:r>
              <a:rPr lang="pt-BR" dirty="0" smtClean="0"/>
              <a:t>Hinge loss</a:t>
            </a:r>
          </a:p>
          <a:p>
            <a:pPr lvl="1"/>
            <a:r>
              <a:rPr lang="pt-BR" dirty="0" smtClean="0"/>
              <a:t>Log loss</a:t>
            </a:r>
          </a:p>
          <a:p>
            <a:r>
              <a:rPr lang="pt-BR" dirty="0" smtClean="0"/>
              <a:t>Tackling multiple class</a:t>
            </a:r>
          </a:p>
          <a:p>
            <a:pPr lvl="1"/>
            <a:r>
              <a:rPr lang="pt-BR" dirty="0" smtClean="0"/>
              <a:t>One against All</a:t>
            </a:r>
          </a:p>
          <a:p>
            <a:pPr lvl="1"/>
            <a:r>
              <a:rPr lang="pt-BR" dirty="0" smtClean="0"/>
              <a:t>Multiclass SVMs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SVMs reminder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270000" y="3124200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314450" y="3860800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87400" y="4044950"/>
            <a:ext cx="131763" cy="139700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919163" y="4829175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92113" y="4737100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1665288" y="3584575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1182688" y="4967288"/>
            <a:ext cx="131762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1489075" y="4645025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655638" y="3354388"/>
            <a:ext cx="131762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304800" y="3998913"/>
            <a:ext cx="131763" cy="139700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2647950" y="34909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254250" y="427513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3525838" y="3352800"/>
            <a:ext cx="131762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911475" y="3997325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3219450" y="445928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2824163" y="4551363"/>
            <a:ext cx="131762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2516188" y="4919663"/>
            <a:ext cx="131762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2647950" y="51038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2209800" y="51038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3219450" y="49657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3394075" y="395128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3175000" y="367506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utoShape 25"/>
          <p:cNvSpPr>
            <a:spLocks noChangeArrowheads="1"/>
          </p:cNvSpPr>
          <p:nvPr/>
        </p:nvSpPr>
        <p:spPr bwMode="auto">
          <a:xfrm>
            <a:off x="2133600" y="4038600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AutoShape 26"/>
          <p:cNvSpPr>
            <a:spLocks noChangeArrowheads="1"/>
          </p:cNvSpPr>
          <p:nvPr/>
        </p:nvSpPr>
        <p:spPr bwMode="auto">
          <a:xfrm>
            <a:off x="2403475" y="5424488"/>
            <a:ext cx="131763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914400" y="44196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1524000" y="29718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4648200" y="2362200"/>
            <a:ext cx="4114800" cy="2007751"/>
            <a:chOff x="2971800" y="5181600"/>
            <a:chExt cx="4114800" cy="2007751"/>
          </a:xfrm>
        </p:grpSpPr>
        <p:sp>
          <p:nvSpPr>
            <p:cNvPr id="32" name="Rectangle 31"/>
            <p:cNvSpPr/>
            <p:nvPr/>
          </p:nvSpPr>
          <p:spPr>
            <a:xfrm>
              <a:off x="2971800" y="5181600"/>
              <a:ext cx="4114800" cy="198120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44"/>
            <p:cNvGrpSpPr/>
            <p:nvPr/>
          </p:nvGrpSpPr>
          <p:grpSpPr>
            <a:xfrm>
              <a:off x="2971800" y="5410200"/>
              <a:ext cx="4038600" cy="1779151"/>
              <a:chOff x="6096000" y="5496580"/>
              <a:chExt cx="4038600" cy="1779151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6096000" y="5496580"/>
                <a:ext cx="3071650" cy="9541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   min  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w</a:t>
                </a:r>
                <a:r>
                  <a:rPr lang="en-US" sz="2800" dirty="0" smtClean="0"/>
                  <a:t> + C </a:t>
                </a:r>
                <a:r>
                  <a:rPr lang="el-GR" sz="2800" dirty="0" smtClean="0"/>
                  <a:t>Σ</a:t>
                </a:r>
                <a:r>
                  <a:rPr lang="en-US" sz="1000" dirty="0" smtClean="0"/>
                  <a:t> </a:t>
                </a:r>
                <a:r>
                  <a:rPr lang="el-GR" sz="2800" dirty="0" smtClean="0"/>
                  <a:t>ξ</a:t>
                </a:r>
                <a:r>
                  <a:rPr lang="en-US" sz="2800" baseline="-25000" dirty="0" smtClean="0"/>
                  <a:t>j</a:t>
                </a:r>
                <a:r>
                  <a:rPr lang="en-US" sz="2800" dirty="0" smtClean="0"/>
                  <a:t> </a:t>
                </a:r>
                <a:endParaRPr lang="en-US" sz="2800" dirty="0" smtClean="0">
                  <a:latin typeface="Symbol" pitchFamily="18" charset="2"/>
                </a:endParaRPr>
              </a:p>
              <a:p>
                <a:endParaRPr lang="en-US" sz="28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501183" y="5833240"/>
                <a:ext cx="585417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b="1" dirty="0" err="1" smtClean="0"/>
                  <a:t>w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b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477000" y="6106180"/>
                <a:ext cx="3657600" cy="11695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err="1" smtClean="0"/>
                  <a:t>s.t</a:t>
                </a:r>
                <a:r>
                  <a:rPr lang="en-US" sz="2800" dirty="0" smtClean="0"/>
                  <a:t>. (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x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err="1" smtClean="0"/>
                  <a:t>+</a:t>
                </a:r>
                <a:r>
                  <a:rPr lang="en-US" sz="2800" i="1" dirty="0" err="1" smtClean="0"/>
                  <a:t>b</a:t>
                </a:r>
                <a:r>
                  <a:rPr lang="en-US" sz="2800" dirty="0" smtClean="0"/>
                  <a:t>) </a:t>
                </a:r>
                <a:r>
                  <a:rPr lang="en-US" sz="2800" dirty="0" err="1" smtClean="0"/>
                  <a:t>y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smtClean="0"/>
                  <a:t> ≥ 1-</a:t>
                </a:r>
                <a:r>
                  <a:rPr lang="el-GR" sz="2800" dirty="0" smtClean="0"/>
                  <a:t>ξ</a:t>
                </a:r>
                <a:r>
                  <a:rPr lang="en-US" sz="2800" baseline="-25000" dirty="0" smtClean="0"/>
                  <a:t>j</a:t>
                </a:r>
                <a:r>
                  <a:rPr lang="en-US" sz="2800" dirty="0" smtClean="0"/>
                  <a:t> </a:t>
                </a:r>
                <a:r>
                  <a:rPr lang="en-US" sz="2800" dirty="0" smtClean="0">
                    <a:latin typeface="Symbol" pitchFamily="18" charset="2"/>
                  </a:rPr>
                  <a:t>  </a:t>
                </a:r>
                <a:r>
                  <a:rPr lang="en-US" sz="2800" dirty="0" smtClean="0"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 smtClean="0"/>
                  <a:t>j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800" dirty="0" smtClean="0"/>
                  <a:t>	 	</a:t>
                </a:r>
                <a:r>
                  <a:rPr lang="el-GR" sz="2800" dirty="0" smtClean="0"/>
                  <a:t>ξ</a:t>
                </a:r>
                <a:r>
                  <a:rPr lang="en-US" sz="2800" baseline="-25000" dirty="0" smtClean="0"/>
                  <a:t>j</a:t>
                </a:r>
                <a:r>
                  <a:rPr lang="en-US" sz="2800" dirty="0" smtClean="0"/>
                  <a:t> ≥ 0</a:t>
                </a:r>
                <a:r>
                  <a:rPr lang="en-US" sz="2800" dirty="0" smtClean="0">
                    <a:latin typeface="Symbol" pitchFamily="18" charset="2"/>
                  </a:rPr>
                  <a:t>      </a:t>
                </a:r>
                <a:r>
                  <a:rPr lang="en-US" sz="2800" dirty="0" smtClean="0"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 smtClean="0"/>
                  <a:t>j</a:t>
                </a:r>
                <a:endParaRPr lang="en-US" sz="2800" dirty="0"/>
              </a:p>
            </p:txBody>
          </p:sp>
        </p:grpSp>
      </p:grpSp>
      <p:sp>
        <p:nvSpPr>
          <p:cNvPr id="37" name="Line 23"/>
          <p:cNvSpPr>
            <a:spLocks noChangeAspect="1" noChangeShapeType="1"/>
          </p:cNvSpPr>
          <p:nvPr/>
        </p:nvSpPr>
        <p:spPr bwMode="auto">
          <a:xfrm flipV="1">
            <a:off x="1707608" y="2869532"/>
            <a:ext cx="510153" cy="28346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Line 23"/>
          <p:cNvSpPr>
            <a:spLocks noChangeAspect="1" noChangeShapeType="1"/>
          </p:cNvSpPr>
          <p:nvPr/>
        </p:nvSpPr>
        <p:spPr bwMode="auto">
          <a:xfrm flipV="1">
            <a:off x="1360714" y="2839370"/>
            <a:ext cx="510153" cy="2834640"/>
          </a:xfrm>
          <a:prstGeom prst="line">
            <a:avLst/>
          </a:prstGeom>
          <a:noFill/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" name="Line 23"/>
          <p:cNvSpPr>
            <a:spLocks noChangeAspect="1" noChangeShapeType="1"/>
          </p:cNvSpPr>
          <p:nvPr/>
        </p:nvSpPr>
        <p:spPr bwMode="auto">
          <a:xfrm flipV="1">
            <a:off x="2043550" y="2926080"/>
            <a:ext cx="510153" cy="2834640"/>
          </a:xfrm>
          <a:prstGeom prst="line">
            <a:avLst/>
          </a:prstGeom>
          <a:noFill/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1664382" y="4023971"/>
            <a:ext cx="490990" cy="690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28" idx="1"/>
          </p:cNvCxnSpPr>
          <p:nvPr/>
        </p:nvCxnSpPr>
        <p:spPr>
          <a:xfrm>
            <a:off x="1774370" y="5388430"/>
            <a:ext cx="629105" cy="1051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29" idx="2"/>
          </p:cNvCxnSpPr>
          <p:nvPr/>
        </p:nvCxnSpPr>
        <p:spPr>
          <a:xfrm rot="16200000" flipH="1">
            <a:off x="1499055" y="3946864"/>
            <a:ext cx="211476" cy="12490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0" idx="3"/>
          </p:cNvCxnSpPr>
          <p:nvPr/>
        </p:nvCxnSpPr>
        <p:spPr>
          <a:xfrm>
            <a:off x="1655763" y="2994819"/>
            <a:ext cx="858835" cy="1449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705600" y="1981200"/>
            <a:ext cx="1433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Hinge loss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5" name="Right Brace 44"/>
          <p:cNvSpPr/>
          <p:nvPr/>
        </p:nvSpPr>
        <p:spPr>
          <a:xfrm rot="16200000">
            <a:off x="7043056" y="2253343"/>
            <a:ext cx="163287" cy="533400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4718299" y="1981200"/>
            <a:ext cx="1911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Regularization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7" name="Right Brace 46"/>
          <p:cNvSpPr/>
          <p:nvPr/>
        </p:nvSpPr>
        <p:spPr>
          <a:xfrm rot="16200000">
            <a:off x="5938156" y="2139043"/>
            <a:ext cx="163287" cy="762000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685800" y="5943600"/>
            <a:ext cx="2874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Soft margin approach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one of the most interesting and exciting recent advancements in machine learning</a:t>
            </a:r>
          </a:p>
          <a:p>
            <a:pPr lvl="1"/>
            <a:r>
              <a:rPr lang="en-US" dirty="0" smtClean="0"/>
              <a:t>The “kernel trick”</a:t>
            </a:r>
          </a:p>
          <a:p>
            <a:pPr lvl="1"/>
            <a:r>
              <a:rPr lang="en-US" dirty="0" smtClean="0"/>
              <a:t>High dimensional feature spaces at no extra cost!</a:t>
            </a:r>
          </a:p>
          <a:p>
            <a:r>
              <a:rPr lang="en-US" dirty="0" smtClean="0"/>
              <a:t>But first, a detour</a:t>
            </a:r>
          </a:p>
          <a:p>
            <a:pPr lvl="1"/>
            <a:r>
              <a:rPr lang="en-US" dirty="0" smtClean="0"/>
              <a:t>Constrained optimization!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Constrained Optimization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 l="7741" t="20795" r="7741" b="3323"/>
          <a:stretch>
            <a:fillRect/>
          </a:stretch>
        </p:blipFill>
        <p:spPr bwMode="auto">
          <a:xfrm>
            <a:off x="3124200" y="3807792"/>
            <a:ext cx="2819400" cy="229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 l="7741" t="20795" r="7741" b="3323"/>
          <a:stretch>
            <a:fillRect/>
          </a:stretch>
        </p:blipFill>
        <p:spPr bwMode="auto">
          <a:xfrm>
            <a:off x="6096000" y="3807792"/>
            <a:ext cx="2819400" cy="229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 l="7741" t="20795" r="7741" b="3323"/>
          <a:stretch>
            <a:fillRect/>
          </a:stretch>
        </p:blipFill>
        <p:spPr bwMode="auto">
          <a:xfrm>
            <a:off x="152400" y="3807792"/>
            <a:ext cx="2819400" cy="229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81400" y="1524000"/>
            <a:ext cx="21336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24000" y="6141876"/>
            <a:ext cx="838200" cy="230808"/>
          </a:xfrm>
          <a:prstGeom prst="rect">
            <a:avLst/>
          </a:prstGeom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4267200" y="6169992"/>
            <a:ext cx="838200" cy="230808"/>
          </a:xfrm>
          <a:prstGeom prst="rect">
            <a:avLst/>
          </a:prstGeom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7772400" y="6148220"/>
            <a:ext cx="837624" cy="230649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1066800" y="3124200"/>
            <a:ext cx="1152916" cy="317420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3681698" y="3102428"/>
            <a:ext cx="1714318" cy="663077"/>
          </a:xfrm>
          <a:prstGeom prst="rect">
            <a:avLst/>
          </a:prstGeom>
          <a:noFill/>
          <a:ln/>
          <a:effectLst/>
        </p:spPr>
      </p:pic>
      <p:pic>
        <p:nvPicPr>
          <p:cNvPr id="20" name="Picture 19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6866332" y="3102428"/>
            <a:ext cx="1469418" cy="662966"/>
          </a:xfrm>
          <a:prstGeom prst="rect">
            <a:avLst/>
          </a:prstGeom>
          <a:noFill/>
          <a:ln/>
          <a:effectLst/>
        </p:spPr>
      </p:pic>
      <p:cxnSp>
        <p:nvCxnSpPr>
          <p:cNvPr id="22" name="Straight Connector 21"/>
          <p:cNvCxnSpPr/>
          <p:nvPr/>
        </p:nvCxnSpPr>
        <p:spPr>
          <a:xfrm rot="5400000" flipH="1" flipV="1">
            <a:off x="2911928" y="4914900"/>
            <a:ext cx="2057400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7179127" y="4914900"/>
            <a:ext cx="2057400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Lagrange Multiplier – Dual Variables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 l="7741" t="20795" r="7741" b="3323"/>
          <a:stretch>
            <a:fillRect/>
          </a:stretch>
        </p:blipFill>
        <p:spPr bwMode="auto">
          <a:xfrm>
            <a:off x="223837" y="1600200"/>
            <a:ext cx="3657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48237" y="1600200"/>
            <a:ext cx="2133600" cy="9810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4224337" y="2817812"/>
            <a:ext cx="5376863" cy="1449388"/>
            <a:chOff x="2376" y="1296"/>
            <a:chExt cx="3387" cy="913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376" y="1296"/>
              <a:ext cx="338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rgbClr val="009900"/>
                  </a:solidFill>
                </a:rPr>
                <a:t>Moving the constraint to objective function</a:t>
              </a:r>
            </a:p>
            <a:p>
              <a:r>
                <a:rPr lang="en-US" sz="2000" b="1" dirty="0" err="1">
                  <a:solidFill>
                    <a:srgbClr val="009900"/>
                  </a:solidFill>
                </a:rPr>
                <a:t>Lagrangian</a:t>
              </a:r>
              <a:r>
                <a:rPr lang="en-US" sz="2000" b="1" dirty="0">
                  <a:solidFill>
                    <a:srgbClr val="009900"/>
                  </a:solidFill>
                </a:rPr>
                <a:t>:</a:t>
              </a:r>
            </a:p>
          </p:txBody>
        </p:sp>
        <p:pic>
          <p:nvPicPr>
            <p:cNvPr id="9" name="Picture 7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784" y="1728"/>
              <a:ext cx="2352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376237" y="4648200"/>
            <a:ext cx="3886200" cy="1395413"/>
            <a:chOff x="144" y="2880"/>
            <a:chExt cx="2448" cy="879"/>
          </a:xfrm>
        </p:grpSpPr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144" y="2880"/>
              <a:ext cx="5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rgbClr val="009900"/>
                  </a:solidFill>
                </a:rPr>
                <a:t>Solve:</a:t>
              </a:r>
            </a:p>
          </p:txBody>
        </p:sp>
        <p:pic>
          <p:nvPicPr>
            <p:cNvPr id="12" name="Picture 10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91" y="3206"/>
              <a:ext cx="2301" cy="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TextBox 13"/>
          <p:cNvSpPr txBox="1"/>
          <p:nvPr/>
        </p:nvSpPr>
        <p:spPr>
          <a:xfrm>
            <a:off x="4876800" y="5486400"/>
            <a:ext cx="3934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Constraint is tight when </a:t>
            </a:r>
            <a:r>
              <a:rPr lang="en-US" sz="2400" b="1" dirty="0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dirty="0" smtClean="0">
                <a:solidFill>
                  <a:srgbClr val="C00000"/>
                </a:solidFill>
              </a:rPr>
              <a:t> &gt; 0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73628" y="2667000"/>
            <a:ext cx="1988598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304800" y="2725693"/>
            <a:ext cx="807287" cy="376735"/>
          </a:xfrm>
          <a:prstGeom prst="rect">
            <a:avLst/>
          </a:prstGeom>
          <a:solidFill>
            <a:schemeClr val="bg1"/>
          </a:solidFill>
          <a:ln/>
          <a:effectLst/>
        </p:spPr>
      </p:pic>
      <p:pic>
        <p:nvPicPr>
          <p:cNvPr id="26" name="Picture 25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3949324" y="2694576"/>
            <a:ext cx="807734" cy="376943"/>
          </a:xfrm>
          <a:prstGeom prst="rect">
            <a:avLst/>
          </a:prstGeom>
          <a:solidFill>
            <a:schemeClr val="bg1"/>
          </a:solidFill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214303" y="1447800"/>
            <a:ext cx="2528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Primal problem: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0" y="1447800"/>
            <a:ext cx="2259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Dual problem: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4330005"/>
            <a:ext cx="888602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Weak duality</a:t>
            </a:r>
            <a:r>
              <a:rPr lang="en-US" sz="2800" dirty="0" smtClean="0"/>
              <a:t> –</a:t>
            </a:r>
          </a:p>
          <a:p>
            <a:endParaRPr lang="en-US" sz="2000" dirty="0" smtClean="0"/>
          </a:p>
          <a:p>
            <a:r>
              <a:rPr lang="en-US" sz="2800" dirty="0" smtClean="0"/>
              <a:t>For all feasible points</a:t>
            </a:r>
          </a:p>
          <a:p>
            <a:endParaRPr lang="en-US" sz="2800" dirty="0" smtClean="0"/>
          </a:p>
          <a:p>
            <a:r>
              <a:rPr lang="en-US" sz="2800" b="1" dirty="0" smtClean="0">
                <a:solidFill>
                  <a:srgbClr val="C00000"/>
                </a:solidFill>
              </a:rPr>
              <a:t>Strong duality</a:t>
            </a:r>
            <a:r>
              <a:rPr lang="en-US" sz="2800" dirty="0" smtClean="0"/>
              <a:t> – 		</a:t>
            </a:r>
            <a:r>
              <a:rPr lang="en-US" sz="2800" dirty="0" smtClean="0"/>
              <a:t>           </a:t>
            </a:r>
            <a:r>
              <a:rPr lang="en-US" sz="2800" dirty="0" smtClean="0"/>
              <a:t>(holds under KKT </a:t>
            </a:r>
            <a:r>
              <a:rPr lang="en-US" sz="2800" dirty="0" smtClean="0"/>
              <a:t>conditions)</a:t>
            </a: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/>
          <a:stretch>
            <a:fillRect/>
          </a:stretch>
        </p:blipFill>
        <p:spPr bwMode="auto">
          <a:xfrm>
            <a:off x="2699656" y="4392335"/>
            <a:ext cx="1338944" cy="407505"/>
          </a:xfrm>
          <a:prstGeom prst="rect">
            <a:avLst/>
          </a:prstGeom>
          <a:solidFill>
            <a:schemeClr val="bg1"/>
          </a:solidFill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/>
          <a:srcRect b="37477"/>
          <a:stretch>
            <a:fillRect/>
          </a:stretch>
        </p:blipFill>
        <p:spPr bwMode="auto">
          <a:xfrm>
            <a:off x="4849580" y="2670140"/>
            <a:ext cx="4294420" cy="508488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/>
          <a:stretch>
            <a:fillRect/>
          </a:stretch>
        </p:blipFill>
        <p:spPr bwMode="auto">
          <a:xfrm>
            <a:off x="3499528" y="5192486"/>
            <a:ext cx="210366" cy="287386"/>
          </a:xfrm>
          <a:prstGeom prst="rect">
            <a:avLst/>
          </a:prstGeom>
          <a:solidFill>
            <a:schemeClr val="bg1"/>
          </a:solidFill>
          <a:ln/>
          <a:effectLst/>
        </p:spPr>
      </p:pic>
      <p:pic>
        <p:nvPicPr>
          <p:cNvPr id="24" name="Picture 23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print"/>
          <a:stretch>
            <a:fillRect/>
          </a:stretch>
        </p:blipFill>
        <p:spPr bwMode="auto">
          <a:xfrm>
            <a:off x="4407918" y="5138058"/>
            <a:ext cx="2983482" cy="391534"/>
          </a:xfrm>
          <a:prstGeom prst="rect">
            <a:avLst/>
          </a:prstGeom>
          <a:solidFill>
            <a:schemeClr val="bg1"/>
          </a:solidFill>
          <a:ln/>
          <a:effectLst/>
        </p:spPr>
      </p:pic>
      <p:sp>
        <p:nvSpPr>
          <p:cNvPr id="27" name="Right Brace 26"/>
          <p:cNvSpPr/>
          <p:nvPr/>
        </p:nvSpPr>
        <p:spPr>
          <a:xfrm rot="16200000">
            <a:off x="2705100" y="2226128"/>
            <a:ext cx="152400" cy="685800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txp_fi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 cstate="print"/>
          <a:stretch>
            <a:fillRect/>
          </a:stretch>
        </p:blipFill>
        <p:spPr bwMode="auto">
          <a:xfrm>
            <a:off x="2569028" y="2057400"/>
            <a:ext cx="735472" cy="358584"/>
          </a:xfrm>
          <a:prstGeom prst="rect">
            <a:avLst/>
          </a:prstGeom>
          <a:solidFill>
            <a:schemeClr val="bg1"/>
          </a:solidFill>
          <a:ln/>
          <a:effectLst/>
        </p:spPr>
      </p:pic>
      <p:sp>
        <p:nvSpPr>
          <p:cNvPr id="31" name="Right Brace 30"/>
          <p:cNvSpPr/>
          <p:nvPr/>
        </p:nvSpPr>
        <p:spPr>
          <a:xfrm rot="16200000">
            <a:off x="7344793" y="835135"/>
            <a:ext cx="217714" cy="3380700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txp_fi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 cstate="print"/>
          <a:stretch>
            <a:fillRect/>
          </a:stretch>
        </p:blipFill>
        <p:spPr bwMode="auto">
          <a:xfrm>
            <a:off x="7010400" y="1959428"/>
            <a:ext cx="717893" cy="358409"/>
          </a:xfrm>
          <a:prstGeom prst="rect">
            <a:avLst/>
          </a:prstGeom>
          <a:solidFill>
            <a:schemeClr val="bg1"/>
          </a:solidFill>
          <a:ln/>
          <a:effectLst/>
        </p:spPr>
      </p:pic>
      <p:pic>
        <p:nvPicPr>
          <p:cNvPr id="34" name="Picture 33" descr="txp_fig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7" cstate="print"/>
          <a:srcRect t="56216" r="52091"/>
          <a:stretch>
            <a:fillRect/>
          </a:stretch>
        </p:blipFill>
        <p:spPr bwMode="auto">
          <a:xfrm>
            <a:off x="5769428" y="3203540"/>
            <a:ext cx="2057400" cy="356088"/>
          </a:xfrm>
          <a:prstGeom prst="rect">
            <a:avLst/>
          </a:prstGeom>
          <a:noFill/>
          <a:ln/>
          <a:effectLst/>
        </p:spPr>
      </p:pic>
      <p:pic>
        <p:nvPicPr>
          <p:cNvPr id="36" name="Picture 35" descr="txp_fig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2" cstate="print"/>
          <a:stretch>
            <a:fillRect/>
          </a:stretch>
        </p:blipFill>
        <p:spPr bwMode="auto">
          <a:xfrm>
            <a:off x="2800187" y="5965371"/>
            <a:ext cx="1377368" cy="407506"/>
          </a:xfrm>
          <a:prstGeom prst="rect">
            <a:avLst/>
          </a:prstGeom>
          <a:solidFill>
            <a:schemeClr val="bg1"/>
          </a:solidFill>
          <a:ln/>
          <a:effectLst/>
        </p:spPr>
      </p:pic>
      <p:cxnSp>
        <p:nvCxnSpPr>
          <p:cNvPr id="22" name="Straight Connector 21"/>
          <p:cNvCxnSpPr/>
          <p:nvPr/>
        </p:nvCxnSpPr>
        <p:spPr>
          <a:xfrm rot="5400000">
            <a:off x="2514600" y="2667000"/>
            <a:ext cx="22860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 - Midterm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When:  Wednesday, 10/20</a:t>
            </a:r>
          </a:p>
          <a:p>
            <a:endParaRPr lang="en-US" sz="900" dirty="0" smtClean="0"/>
          </a:p>
          <a:p>
            <a:r>
              <a:rPr lang="en-US" dirty="0" smtClean="0"/>
              <a:t>Where: In Class</a:t>
            </a:r>
          </a:p>
          <a:p>
            <a:endParaRPr lang="en-US" sz="900" dirty="0" smtClean="0"/>
          </a:p>
          <a:p>
            <a:r>
              <a:rPr lang="en-US" dirty="0" smtClean="0"/>
              <a:t>What:   You, your pencil, your textbook, your notes, course slides, your calculator, your good mood :)</a:t>
            </a:r>
          </a:p>
          <a:p>
            <a:endParaRPr lang="en-US" sz="900" dirty="0" smtClean="0"/>
          </a:p>
          <a:p>
            <a:r>
              <a:rPr lang="en-US" dirty="0" smtClean="0"/>
              <a:t>What NOT: No computers, </a:t>
            </a:r>
            <a:r>
              <a:rPr lang="en-US" dirty="0" err="1" smtClean="0"/>
              <a:t>iphones</a:t>
            </a:r>
            <a:r>
              <a:rPr lang="en-US" dirty="0" smtClean="0"/>
              <a:t>, or anything else that has an internet connection.</a:t>
            </a:r>
          </a:p>
          <a:p>
            <a:endParaRPr lang="en-US" sz="900" dirty="0" smtClean="0"/>
          </a:p>
          <a:p>
            <a:r>
              <a:rPr lang="en-US" dirty="0" smtClean="0"/>
              <a:t>Material: Everything from the beginning of the semester, until, and including SVMs and the Kernel trick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Lagrange Multiplier – Dual Variables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 l="7741" t="20795" r="7741" b="3323"/>
          <a:stretch>
            <a:fillRect/>
          </a:stretch>
        </p:blipFill>
        <p:spPr bwMode="auto">
          <a:xfrm>
            <a:off x="223837" y="1730830"/>
            <a:ext cx="3657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038600" y="2193925"/>
            <a:ext cx="1185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9900"/>
                </a:solidFill>
              </a:rPr>
              <a:t>Solving:</a:t>
            </a:r>
          </a:p>
        </p:txBody>
      </p:sp>
      <p:pic>
        <p:nvPicPr>
          <p:cNvPr id="14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40350" y="2204163"/>
            <a:ext cx="3651250" cy="69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 cstate="print"/>
          <a:srcRect r="69260" b="39917"/>
          <a:stretch>
            <a:fillRect/>
          </a:stretch>
        </p:blipFill>
        <p:spPr bwMode="auto">
          <a:xfrm>
            <a:off x="7467600" y="1600200"/>
            <a:ext cx="1109795" cy="443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ight Brace 7"/>
          <p:cNvSpPr/>
          <p:nvPr/>
        </p:nvSpPr>
        <p:spPr>
          <a:xfrm rot="16200000">
            <a:off x="7976850" y="1167150"/>
            <a:ext cx="152400" cy="1932900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4540697" y="3429000"/>
            <a:ext cx="995997" cy="685800"/>
          </a:xfrm>
          <a:prstGeom prst="rect">
            <a:avLst/>
          </a:prstGeom>
        </p:spPr>
      </p:pic>
      <p:pic>
        <p:nvPicPr>
          <p:cNvPr id="26" name="Picture 25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6172166" y="3522805"/>
            <a:ext cx="1368941" cy="592024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4572000" y="4682978"/>
            <a:ext cx="997018" cy="686503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 cstate="print"/>
          <a:stretch>
            <a:fillRect/>
          </a:stretch>
        </p:blipFill>
        <p:spPr bwMode="auto">
          <a:xfrm>
            <a:off x="6153479" y="4894431"/>
            <a:ext cx="2519328" cy="341508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1632858" y="4700422"/>
            <a:ext cx="838200" cy="230808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 rot="16200000" flipV="1">
            <a:off x="0" y="3178630"/>
            <a:ext cx="2590800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64028" y="1883230"/>
            <a:ext cx="708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b -</a:t>
            </a:r>
            <a:r>
              <a:rPr lang="en-US" sz="2000" b="1" dirty="0" err="1" smtClean="0">
                <a:solidFill>
                  <a:srgbClr val="C00000"/>
                </a:solidFill>
              </a:rPr>
              <a:t>ve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rot="16200000" flipV="1">
            <a:off x="1665007" y="3167745"/>
            <a:ext cx="2590800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74605" y="1872345"/>
            <a:ext cx="757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b +</a:t>
            </a:r>
            <a:r>
              <a:rPr lang="en-US" sz="2000" b="1" dirty="0" err="1" smtClean="0">
                <a:solidFill>
                  <a:srgbClr val="C00000"/>
                </a:solidFill>
              </a:rPr>
              <a:t>ve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32" name="Picture 31" descr="TP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/>
          <a:stretch>
            <a:fillRect/>
          </a:stretch>
        </p:blipFill>
        <p:spPr bwMode="auto">
          <a:xfrm>
            <a:off x="2667000" y="4722351"/>
            <a:ext cx="837624" cy="230649"/>
          </a:xfrm>
          <a:prstGeom prst="rect">
            <a:avLst/>
          </a:prstGeom>
          <a:noFill/>
          <a:ln/>
          <a:effectLst/>
        </p:spPr>
      </p:pic>
      <p:sp>
        <p:nvSpPr>
          <p:cNvPr id="20" name="TextBox 19"/>
          <p:cNvSpPr txBox="1"/>
          <p:nvPr/>
        </p:nvSpPr>
        <p:spPr>
          <a:xfrm>
            <a:off x="2133600" y="5943600"/>
            <a:ext cx="4035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When</a:t>
            </a:r>
            <a:r>
              <a:rPr lang="en-US" sz="2400" b="1" dirty="0" smtClean="0">
                <a:solidFill>
                  <a:srgbClr val="C00000"/>
                </a:solidFill>
                <a:latin typeface="Symbol" pitchFamily="18" charset="2"/>
              </a:rPr>
              <a:t> a</a:t>
            </a:r>
            <a:r>
              <a:rPr lang="en-US" sz="2400" b="1" dirty="0" smtClean="0">
                <a:solidFill>
                  <a:srgbClr val="C00000"/>
                </a:solidFill>
              </a:rPr>
              <a:t> &gt; 0, constraint is tight</a:t>
            </a:r>
            <a:endParaRPr lang="en-US" sz="2400" b="1" dirty="0">
              <a:solidFill>
                <a:srgbClr val="C0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295400" y="2438400"/>
            <a:ext cx="457200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971800" y="2438400"/>
            <a:ext cx="457200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0" grpId="0"/>
      <p:bldP spid="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 - Midterm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When:  Wednesday, 10/20</a:t>
            </a:r>
          </a:p>
          <a:p>
            <a:endParaRPr lang="en-US" sz="900" dirty="0" smtClean="0"/>
          </a:p>
          <a:p>
            <a:r>
              <a:rPr lang="en-US" dirty="0" smtClean="0"/>
              <a:t>Where: In Class</a:t>
            </a:r>
          </a:p>
          <a:p>
            <a:endParaRPr lang="en-US" sz="900" dirty="0" smtClean="0"/>
          </a:p>
          <a:p>
            <a:r>
              <a:rPr lang="en-US" dirty="0" smtClean="0"/>
              <a:t>What:   You, your pencil, your textbook, your notes, course slides, </a:t>
            </a:r>
            <a:r>
              <a:rPr lang="en-US" strike="sngStrike" dirty="0" smtClean="0"/>
              <a:t>your calculator</a:t>
            </a:r>
            <a:r>
              <a:rPr lang="en-US" dirty="0" smtClean="0"/>
              <a:t>, your good mood :)</a:t>
            </a:r>
          </a:p>
          <a:p>
            <a:endParaRPr lang="en-US" sz="900" dirty="0" smtClean="0"/>
          </a:p>
          <a:p>
            <a:r>
              <a:rPr lang="en-US" dirty="0" smtClean="0"/>
              <a:t>What NOT: No computers, </a:t>
            </a:r>
            <a:r>
              <a:rPr lang="en-US" dirty="0" err="1" smtClean="0"/>
              <a:t>iphones</a:t>
            </a:r>
            <a:r>
              <a:rPr lang="en-US" dirty="0" smtClean="0"/>
              <a:t>, or anything else that has an internet connection.</a:t>
            </a:r>
          </a:p>
          <a:p>
            <a:endParaRPr lang="en-US" sz="900" dirty="0" smtClean="0"/>
          </a:p>
          <a:p>
            <a:r>
              <a:rPr lang="en-US" dirty="0" smtClean="0"/>
              <a:t>Material: Everything from the beginning of the semester, until, and including SVMs and the Kernel trick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Vector Machines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Oct 18, 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Vector Machines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3" name="Group 40"/>
          <p:cNvGrpSpPr/>
          <p:nvPr/>
        </p:nvGrpSpPr>
        <p:grpSpPr>
          <a:xfrm>
            <a:off x="76200" y="1524000"/>
            <a:ext cx="5401255" cy="4780948"/>
            <a:chOff x="320675" y="1524000"/>
            <a:chExt cx="5633243" cy="4780948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320675" y="2362200"/>
              <a:ext cx="2422526" cy="3276600"/>
              <a:chOff x="586" y="1488"/>
              <a:chExt cx="1526" cy="2064"/>
            </a:xfrm>
          </p:grpSpPr>
          <p:sp>
            <p:nvSpPr>
              <p:cNvPr id="44" name="AutoShape 4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AutoShape 5"/>
              <p:cNvSpPr>
                <a:spLocks noChangeArrowheads="1"/>
              </p:cNvSpPr>
              <p:nvPr/>
            </p:nvSpPr>
            <p:spPr bwMode="auto">
              <a:xfrm>
                <a:off x="1584" y="2256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AutoShape 6"/>
              <p:cNvSpPr>
                <a:spLocks noChangeArrowheads="1"/>
              </p:cNvSpPr>
              <p:nvPr/>
            </p:nvSpPr>
            <p:spPr bwMode="auto">
              <a:xfrm>
                <a:off x="1137" y="244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AutoShape 7"/>
              <p:cNvSpPr>
                <a:spLocks noChangeArrowheads="1"/>
              </p:cNvSpPr>
              <p:nvPr/>
            </p:nvSpPr>
            <p:spPr bwMode="auto">
              <a:xfrm>
                <a:off x="1152" y="3264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AutoShape 8"/>
              <p:cNvSpPr>
                <a:spLocks noChangeArrowheads="1"/>
              </p:cNvSpPr>
              <p:nvPr/>
            </p:nvSpPr>
            <p:spPr bwMode="auto">
              <a:xfrm>
                <a:off x="686" y="31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AutoShape 9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AutoShape 10"/>
              <p:cNvSpPr>
                <a:spLocks noChangeArrowheads="1"/>
              </p:cNvSpPr>
              <p:nvPr/>
            </p:nvSpPr>
            <p:spPr bwMode="auto">
              <a:xfrm>
                <a:off x="1440" y="340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AutoShape 11"/>
              <p:cNvSpPr>
                <a:spLocks noChangeArrowheads="1"/>
              </p:cNvSpPr>
              <p:nvPr/>
            </p:nvSpPr>
            <p:spPr bwMode="auto">
              <a:xfrm>
                <a:off x="1776" y="3072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AutoShape 12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AutoShape 13"/>
              <p:cNvSpPr>
                <a:spLocks noChangeArrowheads="1"/>
              </p:cNvSpPr>
              <p:nvPr/>
            </p:nvSpPr>
            <p:spPr bwMode="auto">
              <a:xfrm>
                <a:off x="586" y="2400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3429000" y="2819400"/>
              <a:ext cx="2286000" cy="2743200"/>
              <a:chOff x="2544" y="1776"/>
              <a:chExt cx="1440" cy="1728"/>
            </a:xfrm>
          </p:grpSpPr>
          <p:sp>
            <p:nvSpPr>
              <p:cNvPr id="32" name="Rectangle 15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Rectangle 16"/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Rectangle 18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Rectangle 19"/>
              <p:cNvSpPr>
                <a:spLocks noChangeArrowheads="1"/>
              </p:cNvSpPr>
              <p:nvPr/>
            </p:nvSpPr>
            <p:spPr bwMode="auto">
              <a:xfrm>
                <a:off x="3648" y="278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Rectangle 20"/>
              <p:cNvSpPr>
                <a:spLocks noChangeArrowheads="1"/>
              </p:cNvSpPr>
              <p:nvPr/>
            </p:nvSpPr>
            <p:spPr bwMode="auto">
              <a:xfrm>
                <a:off x="3216" y="2880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Rectangle 21"/>
              <p:cNvSpPr>
                <a:spLocks noChangeArrowheads="1"/>
              </p:cNvSpPr>
              <p:nvPr/>
            </p:nvSpPr>
            <p:spPr bwMode="auto">
              <a:xfrm>
                <a:off x="2880" y="326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Rectangle 22"/>
              <p:cNvSpPr>
                <a:spLocks noChangeArrowheads="1"/>
              </p:cNvSpPr>
              <p:nvPr/>
            </p:nvSpPr>
            <p:spPr bwMode="auto">
              <a:xfrm>
                <a:off x="302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Rectangle 23"/>
              <p:cNvSpPr>
                <a:spLocks noChangeArrowheads="1"/>
              </p:cNvSpPr>
              <p:nvPr/>
            </p:nvSpPr>
            <p:spPr bwMode="auto">
              <a:xfrm>
                <a:off x="254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Rectangle 24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Rectangle 25"/>
              <p:cNvSpPr>
                <a:spLocks noChangeArrowheads="1"/>
              </p:cNvSpPr>
              <p:nvPr/>
            </p:nvSpPr>
            <p:spPr bwMode="auto">
              <a:xfrm>
                <a:off x="3840" y="22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Rectangle 26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 flipV="1">
              <a:off x="2635470" y="1782762"/>
              <a:ext cx="838200" cy="4465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1066800" y="1534180"/>
              <a:ext cx="17629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0000FF"/>
                  </a:solidFill>
                </a:rPr>
                <a:t>w</a:t>
              </a:r>
              <a:r>
                <a:rPr lang="en-US" sz="2400" dirty="0" err="1">
                  <a:solidFill>
                    <a:srgbClr val="0000FF"/>
                  </a:solidFill>
                </a:rPr>
                <a:t>.</a:t>
              </a:r>
              <a:r>
                <a:rPr lang="en-US" sz="2400" b="1" dirty="0" err="1">
                  <a:solidFill>
                    <a:srgbClr val="0000FF"/>
                  </a:solidFill>
                </a:rPr>
                <a:t>x</a:t>
              </a:r>
              <a:r>
                <a:rPr lang="en-US" sz="2400" dirty="0">
                  <a:solidFill>
                    <a:srgbClr val="0000FF"/>
                  </a:solidFill>
                </a:rPr>
                <a:t> + b </a:t>
              </a:r>
              <a:r>
                <a:rPr lang="en-US" sz="2400" dirty="0" smtClean="0">
                  <a:solidFill>
                    <a:srgbClr val="0000FF"/>
                  </a:solidFill>
                </a:rPr>
                <a:t>&gt; </a:t>
              </a:r>
              <a:r>
                <a:rPr lang="en-US" sz="2400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>
              <a:off x="4191000" y="1524000"/>
              <a:ext cx="17629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FF0000"/>
                  </a:solidFill>
                </a:rPr>
                <a:t>w</a:t>
              </a:r>
              <a:r>
                <a:rPr lang="en-US" sz="2400" dirty="0" err="1">
                  <a:solidFill>
                    <a:srgbClr val="FF0000"/>
                  </a:solidFill>
                </a:rPr>
                <a:t>.</a:t>
              </a:r>
              <a:r>
                <a:rPr lang="en-US" sz="2400" b="1" dirty="0" err="1">
                  <a:solidFill>
                    <a:srgbClr val="FF0000"/>
                  </a:solidFill>
                </a:rPr>
                <a:t>x</a:t>
              </a:r>
              <a:r>
                <a:rPr lang="en-US" sz="2400" dirty="0">
                  <a:solidFill>
                    <a:srgbClr val="FF0000"/>
                  </a:solidFill>
                </a:rPr>
                <a:t> + b </a:t>
              </a:r>
              <a:r>
                <a:rPr lang="en-US" sz="2400" dirty="0" smtClean="0">
                  <a:solidFill>
                    <a:srgbClr val="FF0000"/>
                  </a:solidFill>
                </a:rPr>
                <a:t>&lt; </a:t>
              </a:r>
              <a:r>
                <a:rPr lang="en-US" sz="2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 flipV="1">
              <a:off x="2088930" y="175260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3200400" y="183931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2396360" y="466922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2929760" y="477958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51540" y="46482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</a:rPr>
                <a:t>g</a:t>
              </a:r>
              <a:endParaRPr lang="en-US" sz="2800" dirty="0">
                <a:latin typeface="Symbol" pitchFamily="18" charset="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05960" y="475593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</a:rPr>
                <a:t>g</a:t>
              </a:r>
              <a:endParaRPr lang="en-US" sz="2800" dirty="0">
                <a:latin typeface="Symbol" pitchFamily="18" charset="2"/>
              </a:endParaRPr>
            </a:p>
          </p:txBody>
        </p:sp>
      </p:grpSp>
      <p:grpSp>
        <p:nvGrpSpPr>
          <p:cNvPr id="7" name="Group 53"/>
          <p:cNvGrpSpPr/>
          <p:nvPr/>
        </p:nvGrpSpPr>
        <p:grpSpPr>
          <a:xfrm>
            <a:off x="5421084" y="2057400"/>
            <a:ext cx="3657600" cy="1524000"/>
            <a:chOff x="2971800" y="5181600"/>
            <a:chExt cx="3657600" cy="1524000"/>
          </a:xfrm>
        </p:grpSpPr>
        <p:sp>
          <p:nvSpPr>
            <p:cNvPr id="55" name="Rectangle 54"/>
            <p:cNvSpPr/>
            <p:nvPr/>
          </p:nvSpPr>
          <p:spPr>
            <a:xfrm>
              <a:off x="2971800" y="5181600"/>
              <a:ext cx="3657600" cy="152400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44"/>
            <p:cNvGrpSpPr/>
            <p:nvPr/>
          </p:nvGrpSpPr>
          <p:grpSpPr>
            <a:xfrm>
              <a:off x="2971800" y="5410200"/>
              <a:ext cx="3657600" cy="1132820"/>
              <a:chOff x="6096000" y="5496580"/>
              <a:chExt cx="3657600" cy="1132820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6096000" y="5496580"/>
                <a:ext cx="3071650" cy="9541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   min  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w</a:t>
                </a:r>
                <a:endParaRPr lang="en-US" sz="2800" b="1" dirty="0" smtClean="0">
                  <a:latin typeface="Symbol" pitchFamily="18" charset="2"/>
                </a:endParaRPr>
              </a:p>
              <a:p>
                <a:endParaRPr lang="en-US" sz="2800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6501183" y="5833240"/>
                <a:ext cx="585417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b="1" dirty="0" err="1" smtClean="0"/>
                  <a:t>w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b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6477000" y="6106180"/>
                <a:ext cx="3276600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err="1" smtClean="0"/>
                  <a:t>s.t</a:t>
                </a:r>
                <a:r>
                  <a:rPr lang="en-US" sz="2800" dirty="0" smtClean="0"/>
                  <a:t>. (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x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err="1" smtClean="0"/>
                  <a:t>+</a:t>
                </a:r>
                <a:r>
                  <a:rPr lang="en-US" sz="2800" i="1" dirty="0" err="1" smtClean="0"/>
                  <a:t>b</a:t>
                </a:r>
                <a:r>
                  <a:rPr lang="en-US" sz="2800" dirty="0" smtClean="0"/>
                  <a:t>) </a:t>
                </a:r>
                <a:r>
                  <a:rPr lang="en-US" sz="2800" dirty="0" err="1" smtClean="0"/>
                  <a:t>y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smtClean="0"/>
                  <a:t> ≥ 1</a:t>
                </a:r>
                <a:r>
                  <a:rPr lang="en-US" sz="2800" dirty="0" smtClean="0">
                    <a:latin typeface="Symbol" pitchFamily="18" charset="2"/>
                  </a:rPr>
                  <a:t>  </a:t>
                </a:r>
                <a:r>
                  <a:rPr lang="en-US" sz="2800" dirty="0" smtClean="0"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 smtClean="0"/>
                  <a:t>j </a:t>
                </a:r>
                <a:endParaRPr lang="en-US" sz="2800" dirty="0"/>
              </a:p>
            </p:txBody>
          </p:sp>
        </p:grpSp>
      </p:grpSp>
      <p:sp>
        <p:nvSpPr>
          <p:cNvPr id="60" name="Rectangle 33"/>
          <p:cNvSpPr txBox="1">
            <a:spLocks noChangeArrowheads="1"/>
          </p:cNvSpPr>
          <p:nvPr/>
        </p:nvSpPr>
        <p:spPr>
          <a:xfrm>
            <a:off x="5105400" y="3962400"/>
            <a:ext cx="4114800" cy="23622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Solve efficiently by quadratic programming (QP)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Well-studied solution algorithms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Text Box 24"/>
          <p:cNvSpPr txBox="1">
            <a:spLocks noChangeArrowheads="1"/>
          </p:cNvSpPr>
          <p:nvPr/>
        </p:nvSpPr>
        <p:spPr bwMode="auto">
          <a:xfrm rot="16884189">
            <a:off x="1668469" y="3329181"/>
            <a:ext cx="1762918" cy="50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/>
              <a:t>w</a:t>
            </a:r>
            <a:r>
              <a:rPr lang="en-US" sz="2800" dirty="0" err="1"/>
              <a:t>.</a:t>
            </a:r>
            <a:r>
              <a:rPr lang="en-US" sz="2800" b="1" dirty="0" err="1"/>
              <a:t>x</a:t>
            </a:r>
            <a:r>
              <a:rPr lang="en-US" sz="2800" dirty="0"/>
              <a:t> + b = 0</a:t>
            </a:r>
          </a:p>
        </p:txBody>
      </p:sp>
      <p:sp>
        <p:nvSpPr>
          <p:cNvPr id="65" name="Text Box 24"/>
          <p:cNvSpPr txBox="1">
            <a:spLocks noChangeArrowheads="1"/>
          </p:cNvSpPr>
          <p:nvPr/>
        </p:nvSpPr>
        <p:spPr bwMode="auto">
          <a:xfrm rot="16884189">
            <a:off x="1094050" y="3318408"/>
            <a:ext cx="1762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/>
              <a:t>w</a:t>
            </a:r>
            <a:r>
              <a:rPr lang="en-US" sz="2800" dirty="0" err="1"/>
              <a:t>.</a:t>
            </a:r>
            <a:r>
              <a:rPr lang="en-US" sz="2800" b="1" dirty="0" err="1"/>
              <a:t>x</a:t>
            </a:r>
            <a:r>
              <a:rPr lang="en-US" sz="2800" dirty="0"/>
              <a:t> + b = </a:t>
            </a:r>
            <a:r>
              <a:rPr lang="en-US" sz="2800" dirty="0" smtClean="0"/>
              <a:t>1</a:t>
            </a:r>
            <a:endParaRPr lang="en-US" sz="2800" dirty="0"/>
          </a:p>
        </p:txBody>
      </p:sp>
      <p:sp>
        <p:nvSpPr>
          <p:cNvPr id="66" name="Text Box 24"/>
          <p:cNvSpPr txBox="1">
            <a:spLocks noChangeArrowheads="1"/>
          </p:cNvSpPr>
          <p:nvPr/>
        </p:nvSpPr>
        <p:spPr bwMode="auto">
          <a:xfrm rot="16884189">
            <a:off x="2081860" y="3327371"/>
            <a:ext cx="20555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/>
              <a:t>w</a:t>
            </a:r>
            <a:r>
              <a:rPr lang="en-US" sz="2800" dirty="0" err="1"/>
              <a:t>.</a:t>
            </a:r>
            <a:r>
              <a:rPr lang="en-US" sz="2800" b="1" dirty="0" err="1"/>
              <a:t>x</a:t>
            </a:r>
            <a:r>
              <a:rPr lang="en-US" sz="2800" dirty="0"/>
              <a:t> + b = </a:t>
            </a:r>
            <a:r>
              <a:rPr lang="en-US" sz="2800" dirty="0" smtClean="0"/>
              <a:t>-1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Vectors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34</a:t>
            </a:fld>
            <a:endParaRPr lang="en-US"/>
          </a:p>
        </p:txBody>
      </p:sp>
      <p:grpSp>
        <p:nvGrpSpPr>
          <p:cNvPr id="3" name="Group 40"/>
          <p:cNvGrpSpPr/>
          <p:nvPr/>
        </p:nvGrpSpPr>
        <p:grpSpPr>
          <a:xfrm>
            <a:off x="76201" y="1905000"/>
            <a:ext cx="4952998" cy="4399948"/>
            <a:chOff x="320675" y="1524000"/>
            <a:chExt cx="5905817" cy="4780948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320675" y="2362200"/>
              <a:ext cx="2422526" cy="3276600"/>
              <a:chOff x="586" y="1488"/>
              <a:chExt cx="1526" cy="2064"/>
            </a:xfrm>
          </p:grpSpPr>
          <p:sp>
            <p:nvSpPr>
              <p:cNvPr id="44" name="AutoShape 4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AutoShape 5"/>
              <p:cNvSpPr>
                <a:spLocks noChangeArrowheads="1"/>
              </p:cNvSpPr>
              <p:nvPr/>
            </p:nvSpPr>
            <p:spPr bwMode="auto">
              <a:xfrm>
                <a:off x="1584" y="2256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AutoShape 6"/>
              <p:cNvSpPr>
                <a:spLocks noChangeArrowheads="1"/>
              </p:cNvSpPr>
              <p:nvPr/>
            </p:nvSpPr>
            <p:spPr bwMode="auto">
              <a:xfrm>
                <a:off x="1137" y="244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AutoShape 7"/>
              <p:cNvSpPr>
                <a:spLocks noChangeArrowheads="1"/>
              </p:cNvSpPr>
              <p:nvPr/>
            </p:nvSpPr>
            <p:spPr bwMode="auto">
              <a:xfrm>
                <a:off x="1152" y="3264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AutoShape 8"/>
              <p:cNvSpPr>
                <a:spLocks noChangeArrowheads="1"/>
              </p:cNvSpPr>
              <p:nvPr/>
            </p:nvSpPr>
            <p:spPr bwMode="auto">
              <a:xfrm>
                <a:off x="686" y="31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AutoShape 9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AutoShape 10"/>
              <p:cNvSpPr>
                <a:spLocks noChangeArrowheads="1"/>
              </p:cNvSpPr>
              <p:nvPr/>
            </p:nvSpPr>
            <p:spPr bwMode="auto">
              <a:xfrm>
                <a:off x="1440" y="340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AutoShape 11"/>
              <p:cNvSpPr>
                <a:spLocks noChangeArrowheads="1"/>
              </p:cNvSpPr>
              <p:nvPr/>
            </p:nvSpPr>
            <p:spPr bwMode="auto">
              <a:xfrm>
                <a:off x="1776" y="3072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AutoShape 12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AutoShape 13"/>
              <p:cNvSpPr>
                <a:spLocks noChangeArrowheads="1"/>
              </p:cNvSpPr>
              <p:nvPr/>
            </p:nvSpPr>
            <p:spPr bwMode="auto">
              <a:xfrm>
                <a:off x="586" y="2400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3429000" y="2819400"/>
              <a:ext cx="2286000" cy="2743200"/>
              <a:chOff x="2544" y="1776"/>
              <a:chExt cx="1440" cy="1728"/>
            </a:xfrm>
          </p:grpSpPr>
          <p:sp>
            <p:nvSpPr>
              <p:cNvPr id="32" name="Rectangle 15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Rectangle 16"/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Rectangle 18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Rectangle 19"/>
              <p:cNvSpPr>
                <a:spLocks noChangeArrowheads="1"/>
              </p:cNvSpPr>
              <p:nvPr/>
            </p:nvSpPr>
            <p:spPr bwMode="auto">
              <a:xfrm>
                <a:off x="3648" y="278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Rectangle 20"/>
              <p:cNvSpPr>
                <a:spLocks noChangeArrowheads="1"/>
              </p:cNvSpPr>
              <p:nvPr/>
            </p:nvSpPr>
            <p:spPr bwMode="auto">
              <a:xfrm>
                <a:off x="3216" y="2880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Rectangle 21"/>
              <p:cNvSpPr>
                <a:spLocks noChangeArrowheads="1"/>
              </p:cNvSpPr>
              <p:nvPr/>
            </p:nvSpPr>
            <p:spPr bwMode="auto">
              <a:xfrm>
                <a:off x="2880" y="326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Rectangle 22"/>
              <p:cNvSpPr>
                <a:spLocks noChangeArrowheads="1"/>
              </p:cNvSpPr>
              <p:nvPr/>
            </p:nvSpPr>
            <p:spPr bwMode="auto">
              <a:xfrm>
                <a:off x="302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Rectangle 23"/>
              <p:cNvSpPr>
                <a:spLocks noChangeArrowheads="1"/>
              </p:cNvSpPr>
              <p:nvPr/>
            </p:nvSpPr>
            <p:spPr bwMode="auto">
              <a:xfrm>
                <a:off x="254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Rectangle 24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Rectangle 25"/>
              <p:cNvSpPr>
                <a:spLocks noChangeArrowheads="1"/>
              </p:cNvSpPr>
              <p:nvPr/>
            </p:nvSpPr>
            <p:spPr bwMode="auto">
              <a:xfrm>
                <a:off x="3840" y="22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Rectangle 26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 flipV="1">
              <a:off x="2635470" y="1782762"/>
              <a:ext cx="838200" cy="4465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593250" y="1534180"/>
              <a:ext cx="2236467" cy="501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0000FF"/>
                  </a:solidFill>
                </a:rPr>
                <a:t>w</a:t>
              </a:r>
              <a:r>
                <a:rPr lang="en-US" sz="2400" dirty="0" err="1">
                  <a:solidFill>
                    <a:srgbClr val="0000FF"/>
                  </a:solidFill>
                </a:rPr>
                <a:t>.</a:t>
              </a:r>
              <a:r>
                <a:rPr lang="en-US" sz="2400" b="1" dirty="0" err="1">
                  <a:solidFill>
                    <a:srgbClr val="0000FF"/>
                  </a:solidFill>
                </a:rPr>
                <a:t>x</a:t>
              </a:r>
              <a:r>
                <a:rPr lang="en-US" sz="2400" dirty="0">
                  <a:solidFill>
                    <a:srgbClr val="0000FF"/>
                  </a:solidFill>
                </a:rPr>
                <a:t> + b </a:t>
              </a:r>
              <a:r>
                <a:rPr lang="en-US" sz="2400" dirty="0" smtClean="0">
                  <a:solidFill>
                    <a:srgbClr val="0000FF"/>
                  </a:solidFill>
                </a:rPr>
                <a:t>&gt; </a:t>
              </a:r>
              <a:r>
                <a:rPr lang="en-US" sz="2400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>
              <a:off x="4190999" y="1524000"/>
              <a:ext cx="2035493" cy="501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err="1">
                  <a:solidFill>
                    <a:srgbClr val="FF0000"/>
                  </a:solidFill>
                </a:rPr>
                <a:t>w</a:t>
              </a:r>
              <a:r>
                <a:rPr lang="en-US" sz="2400" dirty="0" err="1">
                  <a:solidFill>
                    <a:srgbClr val="FF0000"/>
                  </a:solidFill>
                </a:rPr>
                <a:t>.</a:t>
              </a:r>
              <a:r>
                <a:rPr lang="en-US" sz="2400" b="1" dirty="0" err="1">
                  <a:solidFill>
                    <a:srgbClr val="FF0000"/>
                  </a:solidFill>
                </a:rPr>
                <a:t>x</a:t>
              </a:r>
              <a:r>
                <a:rPr lang="en-US" sz="2400" dirty="0">
                  <a:solidFill>
                    <a:srgbClr val="FF0000"/>
                  </a:solidFill>
                </a:rPr>
                <a:t> + b </a:t>
              </a:r>
              <a:r>
                <a:rPr lang="en-US" sz="2400" dirty="0" smtClean="0">
                  <a:solidFill>
                    <a:srgbClr val="FF0000"/>
                  </a:solidFill>
                </a:rPr>
                <a:t>&lt; </a:t>
              </a:r>
              <a:r>
                <a:rPr lang="en-US" sz="2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 flipV="1">
              <a:off x="2088930" y="175260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3200400" y="183931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2396360" y="466922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2929760" y="4779580"/>
              <a:ext cx="4572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51540" y="46482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</a:rPr>
                <a:t>g</a:t>
              </a:r>
              <a:endParaRPr lang="en-US" sz="2800" dirty="0">
                <a:latin typeface="Symbol" pitchFamily="18" charset="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05960" y="475593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</a:rPr>
                <a:t>g</a:t>
              </a:r>
              <a:endParaRPr lang="en-US" sz="2800" dirty="0">
                <a:latin typeface="Symbol" pitchFamily="18" charset="2"/>
              </a:endParaRPr>
            </a:p>
          </p:txBody>
        </p:sp>
      </p:grpSp>
      <p:sp>
        <p:nvSpPr>
          <p:cNvPr id="60" name="Rectangle 33"/>
          <p:cNvSpPr txBox="1">
            <a:spLocks noChangeArrowheads="1"/>
          </p:cNvSpPr>
          <p:nvPr/>
        </p:nvSpPr>
        <p:spPr>
          <a:xfrm>
            <a:off x="4876800" y="1371600"/>
            <a:ext cx="4267200" cy="47244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Linear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hyperplane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defined by “</a:t>
            </a:r>
            <a:r>
              <a:rPr kumimoji="0" lang="en-US" sz="2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support vectors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400" dirty="0" smtClean="0"/>
              <a:t>j: (</a:t>
            </a:r>
            <a:r>
              <a:rPr lang="en-US" sz="2400" b="1" dirty="0" err="1" smtClean="0"/>
              <a:t>w</a:t>
            </a:r>
            <a:r>
              <a:rPr lang="en-US" sz="2400" dirty="0" err="1" smtClean="0"/>
              <a:t>.</a:t>
            </a:r>
            <a:r>
              <a:rPr lang="en-US" sz="2400" b="1" dirty="0" err="1" smtClean="0"/>
              <a:t>x</a:t>
            </a:r>
            <a:r>
              <a:rPr lang="en-US" sz="2400" baseline="-25000" dirty="0" err="1" smtClean="0"/>
              <a:t>j</a:t>
            </a:r>
            <a:r>
              <a:rPr lang="en-US" sz="2400" dirty="0" err="1" smtClean="0"/>
              <a:t>+</a:t>
            </a:r>
            <a:r>
              <a:rPr lang="en-US" sz="2400" i="1" dirty="0" err="1" smtClean="0"/>
              <a:t>b</a:t>
            </a:r>
            <a:r>
              <a:rPr lang="en-US" sz="2400" dirty="0" smtClean="0"/>
              <a:t>)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j</a:t>
            </a:r>
            <a:r>
              <a:rPr lang="en-US" sz="2400" dirty="0" smtClean="0"/>
              <a:t> = 1</a:t>
            </a:r>
            <a:endParaRPr lang="en-US" sz="12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Moving other points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little doesn’t effect the decision boundary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2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only need to store the support vectors to predict labels of new points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200" dirty="0" smtClean="0"/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How many support vectors?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≤ n (typically much less)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How many decision boundary parameters?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m+1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2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1850568" y="3306964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1589314" y="4928932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688766" y="4156048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data is not linearly separable?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304800" y="2362200"/>
            <a:ext cx="1492250" cy="1981200"/>
            <a:chOff x="480" y="1488"/>
            <a:chExt cx="1632" cy="2064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536" y="148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584" y="2256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1008" y="244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1152" y="3264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576" y="31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1968" y="19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1440" y="340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1776" y="3072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864" y="172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480" y="2400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523710" y="2729035"/>
            <a:ext cx="2078468" cy="1658815"/>
            <a:chOff x="1710" y="1776"/>
            <a:chExt cx="2274" cy="1728"/>
          </a:xfrm>
        </p:grpSpPr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3024" y="177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592" y="259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710" y="2537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3312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648" y="278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3216" y="2880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2880" y="326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02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254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3648" y="331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3840" y="22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3600" y="1968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4114800" y="1600200"/>
            <a:ext cx="4972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</a:rPr>
              <a:t>Use features of features </a:t>
            </a:r>
          </a:p>
          <a:p>
            <a:r>
              <a:rPr lang="en-US" sz="3200" b="1" dirty="0">
                <a:solidFill>
                  <a:srgbClr val="009900"/>
                </a:solidFill>
              </a:rPr>
              <a:t>of features of features….</a:t>
            </a: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auto">
          <a:xfrm>
            <a:off x="2133600" y="3856835"/>
            <a:ext cx="131669" cy="13822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592436" y="5715000"/>
            <a:ext cx="396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But run risk of </a:t>
            </a:r>
            <a:r>
              <a:rPr lang="en-US" sz="2800" dirty="0" err="1" smtClean="0"/>
              <a:t>overfitting</a:t>
            </a:r>
            <a:r>
              <a:rPr lang="en-US" sz="2800" dirty="0" smtClean="0"/>
              <a:t>!</a:t>
            </a:r>
            <a:endParaRPr lang="en-US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4648200" y="3200400"/>
            <a:ext cx="3083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</a:t>
            </a:r>
            <a:r>
              <a:rPr lang="en-US" sz="2400" baseline="-25000" dirty="0" smtClean="0"/>
              <a:t>1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x</a:t>
            </a:r>
            <a:r>
              <a:rPr lang="en-US" sz="2400" baseline="-25000" dirty="0" smtClean="0"/>
              <a:t>2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x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…., exp(x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34" name="Line 23"/>
          <p:cNvSpPr>
            <a:spLocks noChangeAspect="1" noChangeShapeType="1"/>
          </p:cNvSpPr>
          <p:nvPr/>
        </p:nvSpPr>
        <p:spPr bwMode="auto">
          <a:xfrm flipV="1">
            <a:off x="1752600" y="2133600"/>
            <a:ext cx="510153" cy="28346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data is still not linearly separable?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270000" y="3124200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314450" y="3860800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87400" y="4044950"/>
            <a:ext cx="131763" cy="139700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919163" y="4829175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92113" y="4737100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1665288" y="3584575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1182688" y="4967288"/>
            <a:ext cx="131762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1489075" y="4645025"/>
            <a:ext cx="131763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655638" y="3354388"/>
            <a:ext cx="131762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304800" y="3998913"/>
            <a:ext cx="131763" cy="139700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2647950" y="34909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254250" y="427513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3525838" y="3352800"/>
            <a:ext cx="131762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911475" y="3997325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3219450" y="445928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2824163" y="4551363"/>
            <a:ext cx="131762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2516188" y="4919663"/>
            <a:ext cx="131762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2647950" y="51038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2209800" y="510381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3219450" y="49657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3394075" y="3951288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3175000" y="3675063"/>
            <a:ext cx="131763" cy="460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utoShape 25"/>
          <p:cNvSpPr>
            <a:spLocks noChangeArrowheads="1"/>
          </p:cNvSpPr>
          <p:nvPr/>
        </p:nvSpPr>
        <p:spPr bwMode="auto">
          <a:xfrm>
            <a:off x="2133600" y="4038600"/>
            <a:ext cx="131762" cy="13811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AutoShape 26"/>
          <p:cNvSpPr>
            <a:spLocks noChangeArrowheads="1"/>
          </p:cNvSpPr>
          <p:nvPr/>
        </p:nvSpPr>
        <p:spPr bwMode="auto">
          <a:xfrm>
            <a:off x="2403475" y="5424488"/>
            <a:ext cx="131763" cy="138112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914400" y="44196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1524000" y="2971800"/>
            <a:ext cx="131763" cy="460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30"/>
          <p:cNvGrpSpPr/>
          <p:nvPr/>
        </p:nvGrpSpPr>
        <p:grpSpPr>
          <a:xfrm>
            <a:off x="4648200" y="1981200"/>
            <a:ext cx="4114800" cy="2007751"/>
            <a:chOff x="2971800" y="5181600"/>
            <a:chExt cx="4114800" cy="2007751"/>
          </a:xfrm>
        </p:grpSpPr>
        <p:sp>
          <p:nvSpPr>
            <p:cNvPr id="32" name="Rectangle 31"/>
            <p:cNvSpPr/>
            <p:nvPr/>
          </p:nvSpPr>
          <p:spPr>
            <a:xfrm>
              <a:off x="2971800" y="5181600"/>
              <a:ext cx="4114800" cy="198120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44"/>
            <p:cNvGrpSpPr/>
            <p:nvPr/>
          </p:nvGrpSpPr>
          <p:grpSpPr>
            <a:xfrm>
              <a:off x="2971800" y="5410200"/>
              <a:ext cx="4038600" cy="1779151"/>
              <a:chOff x="6096000" y="5496580"/>
              <a:chExt cx="4038600" cy="1779151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6096000" y="5496580"/>
                <a:ext cx="3071650" cy="9541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   min  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w</a:t>
                </a:r>
                <a:r>
                  <a:rPr lang="en-US" sz="2800" dirty="0" smtClean="0"/>
                  <a:t> + C </a:t>
                </a:r>
                <a:r>
                  <a:rPr lang="el-GR" sz="2800" dirty="0" smtClean="0"/>
                  <a:t>Σ</a:t>
                </a:r>
                <a:r>
                  <a:rPr lang="en-US" sz="1000" dirty="0" smtClean="0"/>
                  <a:t> </a:t>
                </a:r>
                <a:r>
                  <a:rPr lang="el-GR" sz="2800" dirty="0" smtClean="0"/>
                  <a:t>ξ</a:t>
                </a:r>
                <a:r>
                  <a:rPr lang="en-US" sz="2800" baseline="-25000" dirty="0" smtClean="0"/>
                  <a:t>j</a:t>
                </a:r>
                <a:r>
                  <a:rPr lang="en-US" sz="2800" dirty="0" smtClean="0"/>
                  <a:t> </a:t>
                </a:r>
                <a:endParaRPr lang="en-US" sz="2800" dirty="0" smtClean="0">
                  <a:latin typeface="Symbol" pitchFamily="18" charset="2"/>
                </a:endParaRPr>
              </a:p>
              <a:p>
                <a:endParaRPr lang="en-US" sz="28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501183" y="5833240"/>
                <a:ext cx="585417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b="1" dirty="0" err="1" smtClean="0"/>
                  <a:t>w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b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477000" y="6106180"/>
                <a:ext cx="3657600" cy="11695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err="1" smtClean="0"/>
                  <a:t>s.t</a:t>
                </a:r>
                <a:r>
                  <a:rPr lang="en-US" sz="2800" dirty="0" smtClean="0"/>
                  <a:t>. (</a:t>
                </a:r>
                <a:r>
                  <a:rPr lang="en-US" sz="2800" b="1" dirty="0" err="1" smtClean="0"/>
                  <a:t>w</a:t>
                </a:r>
                <a:r>
                  <a:rPr lang="en-US" sz="2800" dirty="0" err="1" smtClean="0"/>
                  <a:t>.</a:t>
                </a:r>
                <a:r>
                  <a:rPr lang="en-US" sz="2800" b="1" dirty="0" err="1" smtClean="0"/>
                  <a:t>x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err="1" smtClean="0"/>
                  <a:t>+</a:t>
                </a:r>
                <a:r>
                  <a:rPr lang="en-US" sz="2800" i="1" dirty="0" err="1" smtClean="0"/>
                  <a:t>b</a:t>
                </a:r>
                <a:r>
                  <a:rPr lang="en-US" sz="2800" dirty="0" smtClean="0"/>
                  <a:t>) </a:t>
                </a:r>
                <a:r>
                  <a:rPr lang="en-US" sz="2800" dirty="0" err="1" smtClean="0"/>
                  <a:t>y</a:t>
                </a:r>
                <a:r>
                  <a:rPr lang="en-US" sz="2800" baseline="-25000" dirty="0" err="1" smtClean="0"/>
                  <a:t>j</a:t>
                </a:r>
                <a:r>
                  <a:rPr lang="en-US" sz="2800" dirty="0" smtClean="0"/>
                  <a:t> ≥ 1-</a:t>
                </a:r>
                <a:r>
                  <a:rPr lang="el-GR" sz="2800" dirty="0" smtClean="0"/>
                  <a:t>ξ</a:t>
                </a:r>
                <a:r>
                  <a:rPr lang="en-US" sz="2800" baseline="-25000" dirty="0" smtClean="0"/>
                  <a:t>j</a:t>
                </a:r>
                <a:r>
                  <a:rPr lang="en-US" sz="2800" dirty="0" smtClean="0"/>
                  <a:t> </a:t>
                </a:r>
                <a:r>
                  <a:rPr lang="en-US" sz="2800" dirty="0" smtClean="0">
                    <a:latin typeface="Symbol" pitchFamily="18" charset="2"/>
                  </a:rPr>
                  <a:t>  </a:t>
                </a:r>
                <a:r>
                  <a:rPr lang="en-US" sz="2800" dirty="0" smtClean="0"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 smtClean="0"/>
                  <a:t>j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800" dirty="0" smtClean="0"/>
                  <a:t>	 	</a:t>
                </a:r>
                <a:r>
                  <a:rPr lang="el-GR" sz="2800" dirty="0" smtClean="0"/>
                  <a:t>ξ</a:t>
                </a:r>
                <a:r>
                  <a:rPr lang="en-US" sz="2800" baseline="-25000" dirty="0" smtClean="0"/>
                  <a:t>j</a:t>
                </a:r>
                <a:r>
                  <a:rPr lang="en-US" sz="2800" dirty="0" smtClean="0"/>
                  <a:t> ≥ 0</a:t>
                </a:r>
                <a:r>
                  <a:rPr lang="en-US" sz="2800" dirty="0" smtClean="0">
                    <a:latin typeface="Symbol" pitchFamily="18" charset="2"/>
                  </a:rPr>
                  <a:t>      </a:t>
                </a:r>
                <a:r>
                  <a:rPr lang="en-US" sz="2800" dirty="0" smtClean="0">
                    <a:latin typeface="Symbol" pitchFamily="18" charset="2"/>
                    <a:sym typeface="Symbol"/>
                  </a:rPr>
                  <a:t></a:t>
                </a:r>
                <a:r>
                  <a:rPr lang="en-US" sz="2800" dirty="0" smtClean="0"/>
                  <a:t>j</a:t>
                </a:r>
                <a:endParaRPr lang="en-US" sz="2800" dirty="0"/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6879772" y="2514600"/>
            <a:ext cx="239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33400" y="1828800"/>
            <a:ext cx="3806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Allow “error” in classification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419600" y="4191000"/>
            <a:ext cx="470262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dirty="0" smtClean="0"/>
              <a:t>ξ</a:t>
            </a:r>
            <a:r>
              <a:rPr lang="en-US" sz="2800" baseline="-25000" dirty="0" smtClean="0"/>
              <a:t>j </a:t>
            </a:r>
            <a:r>
              <a:rPr lang="en-US" sz="2800" dirty="0" smtClean="0"/>
              <a:t> </a:t>
            </a:r>
            <a:r>
              <a:rPr lang="en-US" sz="2400" dirty="0" smtClean="0"/>
              <a:t>  - “slack” variables </a:t>
            </a:r>
          </a:p>
          <a:p>
            <a:r>
              <a:rPr lang="en-US" sz="2400" dirty="0" smtClean="0"/>
              <a:t>           = (&gt;1 if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j</a:t>
            </a:r>
            <a:r>
              <a:rPr lang="en-US" sz="2400" dirty="0" smtClean="0"/>
              <a:t> </a:t>
            </a:r>
            <a:r>
              <a:rPr lang="en-US" sz="2400" dirty="0" err="1" smtClean="0"/>
              <a:t>misclassifed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 pay linear penalty if mistake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  -  tradeoff parameter (chosen by </a:t>
            </a:r>
          </a:p>
          <a:p>
            <a:r>
              <a:rPr lang="en-US" sz="2400" dirty="0" smtClean="0"/>
              <a:t>        cross-validation)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Still QP </a:t>
            </a:r>
            <a:r>
              <a:rPr lang="en-US" sz="2400" dirty="0" smtClean="0">
                <a:sym typeface="Wingdings" pitchFamily="2" charset="2"/>
              </a:rPr>
              <a:t></a:t>
            </a:r>
            <a:endParaRPr lang="en-US" sz="2400" dirty="0" smtClean="0"/>
          </a:p>
        </p:txBody>
      </p:sp>
      <p:sp>
        <p:nvSpPr>
          <p:cNvPr id="42" name="Line 23"/>
          <p:cNvSpPr>
            <a:spLocks noChangeAspect="1" noChangeShapeType="1"/>
          </p:cNvSpPr>
          <p:nvPr/>
        </p:nvSpPr>
        <p:spPr bwMode="auto">
          <a:xfrm flipV="1">
            <a:off x="1707608" y="2869532"/>
            <a:ext cx="510153" cy="28346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" name="Line 23"/>
          <p:cNvSpPr>
            <a:spLocks noChangeAspect="1" noChangeShapeType="1"/>
          </p:cNvSpPr>
          <p:nvPr/>
        </p:nvSpPr>
        <p:spPr bwMode="auto">
          <a:xfrm flipV="1">
            <a:off x="1360714" y="2839370"/>
            <a:ext cx="510153" cy="2834640"/>
          </a:xfrm>
          <a:prstGeom prst="line">
            <a:avLst/>
          </a:prstGeom>
          <a:noFill/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Line 23"/>
          <p:cNvSpPr>
            <a:spLocks noChangeAspect="1" noChangeShapeType="1"/>
          </p:cNvSpPr>
          <p:nvPr/>
        </p:nvSpPr>
        <p:spPr bwMode="auto">
          <a:xfrm flipV="1">
            <a:off x="2043550" y="2926080"/>
            <a:ext cx="510153" cy="2834640"/>
          </a:xfrm>
          <a:prstGeom prst="line">
            <a:avLst/>
          </a:prstGeom>
          <a:noFill/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1664382" y="4023971"/>
            <a:ext cx="490990" cy="690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28" idx="1"/>
          </p:cNvCxnSpPr>
          <p:nvPr/>
        </p:nvCxnSpPr>
        <p:spPr>
          <a:xfrm>
            <a:off x="1774370" y="5388430"/>
            <a:ext cx="629105" cy="1051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29" idx="2"/>
          </p:cNvCxnSpPr>
          <p:nvPr/>
        </p:nvCxnSpPr>
        <p:spPr>
          <a:xfrm rot="16200000" flipH="1">
            <a:off x="1499055" y="3946864"/>
            <a:ext cx="211476" cy="12490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3"/>
          </p:cNvCxnSpPr>
          <p:nvPr/>
        </p:nvCxnSpPr>
        <p:spPr>
          <a:xfrm>
            <a:off x="1655763" y="2994819"/>
            <a:ext cx="858835" cy="1449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85800" y="5943600"/>
            <a:ext cx="2874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Soft margin approach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Soft-margin SVM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37</a:t>
            </a:fld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381000" y="1752600"/>
            <a:ext cx="4800600" cy="3911950"/>
            <a:chOff x="2743200" y="1879250"/>
            <a:chExt cx="3352800" cy="2921350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3708400" y="2164080"/>
              <a:ext cx="131763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3752850" y="2900680"/>
              <a:ext cx="131763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3225800" y="3084830"/>
              <a:ext cx="131763" cy="139700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3357563" y="3869055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2830513" y="3776980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4103688" y="2624455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3927475" y="3684905"/>
              <a:ext cx="131763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3094038" y="2394268"/>
              <a:ext cx="131762" cy="138112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743200" y="3038793"/>
              <a:ext cx="131763" cy="139700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5086350" y="253079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4692650" y="3315018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5964238" y="2392680"/>
              <a:ext cx="131762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5349875" y="3037205"/>
              <a:ext cx="131763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5657850" y="3499168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5262563" y="3591243"/>
              <a:ext cx="131762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4954588" y="3959543"/>
              <a:ext cx="131762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5086350" y="414369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648200" y="414369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5657850" y="4005580"/>
              <a:ext cx="131763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5832475" y="2991168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5613400" y="271494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>
              <a:off x="4572000" y="3078480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AutoShape 26"/>
            <p:cNvSpPr>
              <a:spLocks noChangeArrowheads="1"/>
            </p:cNvSpPr>
            <p:nvPr/>
          </p:nvSpPr>
          <p:spPr bwMode="auto">
            <a:xfrm>
              <a:off x="4841875" y="4464368"/>
              <a:ext cx="131763" cy="138112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3352800" y="3459480"/>
              <a:ext cx="131763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23"/>
            <p:cNvSpPr>
              <a:spLocks noChangeAspect="1" noChangeShapeType="1"/>
            </p:cNvSpPr>
            <p:nvPr/>
          </p:nvSpPr>
          <p:spPr bwMode="auto">
            <a:xfrm flipV="1">
              <a:off x="4146008" y="1909412"/>
              <a:ext cx="510153" cy="28346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23"/>
            <p:cNvSpPr>
              <a:spLocks noChangeAspect="1" noChangeShapeType="1"/>
            </p:cNvSpPr>
            <p:nvPr/>
          </p:nvSpPr>
          <p:spPr bwMode="auto">
            <a:xfrm flipV="1">
              <a:off x="3799114" y="1879250"/>
              <a:ext cx="510153" cy="2834640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23"/>
            <p:cNvSpPr>
              <a:spLocks noChangeAspect="1" noChangeShapeType="1"/>
            </p:cNvSpPr>
            <p:nvPr/>
          </p:nvSpPr>
          <p:spPr bwMode="auto">
            <a:xfrm flipV="1">
              <a:off x="4481950" y="1965960"/>
              <a:ext cx="510153" cy="2834640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4102782" y="3063851"/>
              <a:ext cx="490990" cy="690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endCxn id="28" idx="1"/>
            </p:cNvCxnSpPr>
            <p:nvPr/>
          </p:nvCxnSpPr>
          <p:spPr>
            <a:xfrm>
              <a:off x="4212770" y="4428310"/>
              <a:ext cx="629105" cy="1051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29" idx="2"/>
            </p:cNvCxnSpPr>
            <p:nvPr/>
          </p:nvCxnSpPr>
          <p:spPr>
            <a:xfrm rot="16200000" flipH="1">
              <a:off x="3937455" y="2986744"/>
              <a:ext cx="211476" cy="12490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Picture 6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28600" y="2743200"/>
            <a:ext cx="686156" cy="268879"/>
          </a:xfrm>
          <a:prstGeom prst="rect">
            <a:avLst/>
          </a:prstGeom>
          <a:noFill/>
          <a:ln/>
          <a:effectLst/>
        </p:spPr>
      </p:pic>
      <p:sp>
        <p:nvSpPr>
          <p:cNvPr id="52" name="TextBox 51"/>
          <p:cNvSpPr txBox="1"/>
          <p:nvPr/>
        </p:nvSpPr>
        <p:spPr>
          <a:xfrm>
            <a:off x="5597457" y="2411849"/>
            <a:ext cx="3124200" cy="116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(</a:t>
            </a:r>
            <a:r>
              <a:rPr lang="en-US" sz="2800" b="1" dirty="0" err="1" smtClean="0"/>
              <a:t>w</a:t>
            </a:r>
            <a:r>
              <a:rPr lang="en-US" sz="2800" dirty="0" err="1" smtClean="0"/>
              <a:t>.</a:t>
            </a:r>
            <a:r>
              <a:rPr lang="en-US" sz="2800" b="1" dirty="0" err="1" smtClean="0"/>
              <a:t>x</a:t>
            </a:r>
            <a:r>
              <a:rPr lang="en-US" sz="2800" baseline="-25000" dirty="0" err="1" smtClean="0"/>
              <a:t>j</a:t>
            </a:r>
            <a:r>
              <a:rPr lang="en-US" sz="2800" dirty="0" err="1" smtClean="0"/>
              <a:t>+</a:t>
            </a:r>
            <a:r>
              <a:rPr lang="en-US" sz="2800" i="1" dirty="0" err="1" smtClean="0"/>
              <a:t>b</a:t>
            </a:r>
            <a:r>
              <a:rPr lang="en-US" sz="2800" dirty="0" smtClean="0"/>
              <a:t>) </a:t>
            </a:r>
            <a:r>
              <a:rPr lang="en-US" sz="2800" dirty="0" err="1" smtClean="0"/>
              <a:t>y</a:t>
            </a:r>
            <a:r>
              <a:rPr lang="en-US" sz="2800" baseline="-25000" dirty="0" err="1" smtClean="0"/>
              <a:t>j</a:t>
            </a:r>
            <a:r>
              <a:rPr lang="en-US" sz="2800" dirty="0" smtClean="0"/>
              <a:t> ≥ 1-</a:t>
            </a:r>
            <a:r>
              <a:rPr lang="el-GR" sz="2800" dirty="0" smtClean="0"/>
              <a:t>ξ</a:t>
            </a:r>
            <a:r>
              <a:rPr lang="en-US" sz="2800" baseline="-25000" dirty="0" smtClean="0"/>
              <a:t>j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Symbol" pitchFamily="18" charset="2"/>
              </a:rPr>
              <a:t>  </a:t>
            </a:r>
            <a:r>
              <a:rPr lang="en-US" sz="2800" dirty="0" smtClean="0">
                <a:latin typeface="Symbol" pitchFamily="18" charset="2"/>
                <a:sym typeface="Symbol"/>
              </a:rPr>
              <a:t></a:t>
            </a:r>
            <a:r>
              <a:rPr lang="en-US" sz="2800" dirty="0" smtClean="0"/>
              <a:t>j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	    </a:t>
            </a:r>
            <a:r>
              <a:rPr lang="el-GR" sz="2800" dirty="0" smtClean="0"/>
              <a:t>ξ</a:t>
            </a:r>
            <a:r>
              <a:rPr lang="en-US" sz="2800" baseline="-25000" dirty="0" smtClean="0"/>
              <a:t>j</a:t>
            </a:r>
            <a:r>
              <a:rPr lang="en-US" sz="2800" dirty="0" smtClean="0"/>
              <a:t> ≥ 0</a:t>
            </a:r>
            <a:r>
              <a:rPr lang="en-US" sz="2800" dirty="0" smtClean="0">
                <a:latin typeface="Symbol" pitchFamily="18" charset="2"/>
              </a:rPr>
              <a:t>      </a:t>
            </a:r>
            <a:r>
              <a:rPr lang="en-US" sz="2800" dirty="0" smtClean="0">
                <a:latin typeface="Symbol" pitchFamily="18" charset="2"/>
                <a:sym typeface="Symbol"/>
              </a:rPr>
              <a:t></a:t>
            </a:r>
            <a:r>
              <a:rPr lang="en-US" sz="2800" dirty="0" smtClean="0"/>
              <a:t>j</a:t>
            </a:r>
            <a:endParaRPr lang="en-US" sz="2800" dirty="0"/>
          </a:p>
        </p:txBody>
      </p:sp>
      <p:sp>
        <p:nvSpPr>
          <p:cNvPr id="54" name="TextBox 53"/>
          <p:cNvSpPr txBox="1"/>
          <p:nvPr/>
        </p:nvSpPr>
        <p:spPr>
          <a:xfrm>
            <a:off x="5562600" y="1748135"/>
            <a:ext cx="3006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Soften the constraints:</a:t>
            </a:r>
            <a:endParaRPr lang="en-US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5562600" y="4038600"/>
            <a:ext cx="3397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Penalty for misclassifying:</a:t>
            </a:r>
            <a:endParaRPr lang="en-US" sz="2400" dirty="0"/>
          </a:p>
        </p:txBody>
      </p:sp>
      <p:sp>
        <p:nvSpPr>
          <p:cNvPr id="57" name="Rectangle 56"/>
          <p:cNvSpPr/>
          <p:nvPr/>
        </p:nvSpPr>
        <p:spPr>
          <a:xfrm>
            <a:off x="6694967" y="4572000"/>
            <a:ext cx="731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C </a:t>
            </a:r>
            <a:r>
              <a:rPr lang="el-GR" sz="2800" dirty="0" smtClean="0"/>
              <a:t>ξ</a:t>
            </a:r>
            <a:r>
              <a:rPr lang="en-US" sz="2800" baseline="-25000" dirty="0" smtClean="0"/>
              <a:t>j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61" name="AutoShape 3"/>
          <p:cNvSpPr>
            <a:spLocks noChangeArrowheads="1"/>
          </p:cNvSpPr>
          <p:nvPr/>
        </p:nvSpPr>
        <p:spPr bwMode="auto">
          <a:xfrm>
            <a:off x="2630739" y="2405854"/>
            <a:ext cx="188661" cy="184946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2" name="Straight Connector 61"/>
          <p:cNvCxnSpPr>
            <a:stCxn id="61" idx="1"/>
          </p:cNvCxnSpPr>
          <p:nvPr/>
        </p:nvCxnSpPr>
        <p:spPr>
          <a:xfrm rot="10800000" flipH="1" flipV="1">
            <a:off x="2630738" y="2498326"/>
            <a:ext cx="358271" cy="434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267200" y="3505200"/>
            <a:ext cx="686156" cy="268879"/>
          </a:xfrm>
          <a:prstGeom prst="rect">
            <a:avLst/>
          </a:prstGeom>
          <a:noFill/>
          <a:ln/>
          <a:effectLst/>
        </p:spPr>
      </p:pic>
      <p:pic>
        <p:nvPicPr>
          <p:cNvPr id="68" name="Picture 6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371600" y="3581400"/>
            <a:ext cx="661652" cy="269071"/>
          </a:xfrm>
          <a:prstGeom prst="rect">
            <a:avLst/>
          </a:prstGeom>
          <a:noFill/>
          <a:ln/>
          <a:effectLst/>
        </p:spPr>
      </p:pic>
      <p:pic>
        <p:nvPicPr>
          <p:cNvPr id="69" name="Picture 68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3200400" y="5410200"/>
            <a:ext cx="661652" cy="269071"/>
          </a:xfrm>
          <a:prstGeom prst="rect">
            <a:avLst/>
          </a:prstGeom>
          <a:noFill/>
          <a:ln/>
          <a:effectLst/>
        </p:spPr>
      </p:pic>
      <p:pic>
        <p:nvPicPr>
          <p:cNvPr id="70" name="Picture 6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971800" y="3048000"/>
            <a:ext cx="661652" cy="269071"/>
          </a:xfrm>
          <a:prstGeom prst="rect">
            <a:avLst/>
          </a:prstGeom>
          <a:noFill/>
          <a:ln/>
          <a:effectLst/>
        </p:spPr>
      </p:pic>
      <p:pic>
        <p:nvPicPr>
          <p:cNvPr id="72" name="Picture 71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2275041" y="2093128"/>
            <a:ext cx="1077759" cy="269072"/>
          </a:xfrm>
          <a:prstGeom prst="rect">
            <a:avLst/>
          </a:prstGeom>
          <a:noFill/>
          <a:ln/>
          <a:effectLst/>
        </p:spPr>
      </p:pic>
      <p:sp>
        <p:nvSpPr>
          <p:cNvPr id="73" name="TextBox 72"/>
          <p:cNvSpPr txBox="1"/>
          <p:nvPr/>
        </p:nvSpPr>
        <p:spPr>
          <a:xfrm>
            <a:off x="5564799" y="5329535"/>
            <a:ext cx="336342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How do we recover hard</a:t>
            </a:r>
          </a:p>
          <a:p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margin SVM?</a:t>
            </a:r>
          </a:p>
          <a:p>
            <a:r>
              <a:rPr lang="en-US" sz="2400" dirty="0" smtClean="0"/>
              <a:t>	Set C = ∞</a:t>
            </a:r>
            <a:endParaRPr lang="en-US" sz="2400" dirty="0"/>
          </a:p>
        </p:txBody>
      </p:sp>
      <p:sp>
        <p:nvSpPr>
          <p:cNvPr id="74" name="Text Box 24"/>
          <p:cNvSpPr txBox="1">
            <a:spLocks noChangeArrowheads="1"/>
          </p:cNvSpPr>
          <p:nvPr/>
        </p:nvSpPr>
        <p:spPr bwMode="auto">
          <a:xfrm rot="16921820">
            <a:off x="899112" y="5219058"/>
            <a:ext cx="16903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0000FF"/>
                </a:solidFill>
              </a:rPr>
              <a:t>w</a:t>
            </a:r>
            <a:r>
              <a:rPr lang="en-US" sz="2400" dirty="0" err="1">
                <a:solidFill>
                  <a:srgbClr val="0000FF"/>
                </a:solidFill>
              </a:rPr>
              <a:t>.</a:t>
            </a:r>
            <a:r>
              <a:rPr lang="en-US" sz="2400" b="1" dirty="0" err="1">
                <a:solidFill>
                  <a:srgbClr val="0000FF"/>
                </a:solidFill>
              </a:rPr>
              <a:t>x</a:t>
            </a:r>
            <a:r>
              <a:rPr lang="en-US" sz="2400" dirty="0">
                <a:solidFill>
                  <a:srgbClr val="0000FF"/>
                </a:solidFill>
              </a:rPr>
              <a:t> + b </a:t>
            </a:r>
            <a:r>
              <a:rPr lang="en-US" sz="2400" dirty="0" smtClean="0">
                <a:solidFill>
                  <a:srgbClr val="0000FF"/>
                </a:solidFill>
              </a:rPr>
              <a:t>= 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75" name="Text Box 24"/>
          <p:cNvSpPr txBox="1">
            <a:spLocks noChangeArrowheads="1"/>
          </p:cNvSpPr>
          <p:nvPr/>
        </p:nvSpPr>
        <p:spPr bwMode="auto">
          <a:xfrm rot="16921820">
            <a:off x="1877122" y="5371458"/>
            <a:ext cx="16903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w</a:t>
            </a:r>
            <a:r>
              <a:rPr lang="en-US" sz="2400" dirty="0" err="1">
                <a:solidFill>
                  <a:srgbClr val="FF0000"/>
                </a:solidFill>
              </a:rPr>
              <a:t>.</a:t>
            </a:r>
            <a:r>
              <a:rPr lang="en-US" sz="2400" b="1" dirty="0" err="1">
                <a:solidFill>
                  <a:srgbClr val="FF0000"/>
                </a:solidFill>
              </a:rPr>
              <a:t>x</a:t>
            </a:r>
            <a:r>
              <a:rPr lang="en-US" sz="2400" dirty="0">
                <a:solidFill>
                  <a:srgbClr val="FF0000"/>
                </a:solidFill>
              </a:rPr>
              <a:t> + b </a:t>
            </a:r>
            <a:r>
              <a:rPr lang="en-US" sz="2400" dirty="0" smtClean="0">
                <a:solidFill>
                  <a:srgbClr val="FF0000"/>
                </a:solidFill>
              </a:rPr>
              <a:t>= -1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76" name="Picture 75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993572" y="3788228"/>
            <a:ext cx="686156" cy="268879"/>
          </a:xfrm>
          <a:prstGeom prst="rect">
            <a:avLst/>
          </a:prstGeom>
          <a:noFill/>
          <a:ln/>
          <a:effectLst/>
        </p:spPr>
      </p:pic>
      <p:pic>
        <p:nvPicPr>
          <p:cNvPr id="77" name="Picture 76" descr="TP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796142" y="4419600"/>
            <a:ext cx="686156" cy="26887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 Vectors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38</a:t>
            </a:fld>
            <a:endParaRPr lang="en-US"/>
          </a:p>
        </p:txBody>
      </p:sp>
      <p:grpSp>
        <p:nvGrpSpPr>
          <p:cNvPr id="3" name="Group 48"/>
          <p:cNvGrpSpPr/>
          <p:nvPr/>
        </p:nvGrpSpPr>
        <p:grpSpPr>
          <a:xfrm>
            <a:off x="381000" y="1752600"/>
            <a:ext cx="4800600" cy="3911950"/>
            <a:chOff x="2743200" y="1879250"/>
            <a:chExt cx="3352800" cy="2921350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3708400" y="2164080"/>
              <a:ext cx="131763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3752850" y="2900680"/>
              <a:ext cx="131763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3225800" y="3084830"/>
              <a:ext cx="131763" cy="139700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3357563" y="3869055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2830513" y="3776980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4103688" y="2624455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3927475" y="3684905"/>
              <a:ext cx="131763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3094038" y="2394268"/>
              <a:ext cx="131762" cy="138112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743200" y="3038793"/>
              <a:ext cx="131763" cy="139700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5086350" y="253079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4692650" y="3315018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5964238" y="2392680"/>
              <a:ext cx="131762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5349875" y="3037205"/>
              <a:ext cx="131763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5657850" y="3499168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5262563" y="3591243"/>
              <a:ext cx="131762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4954588" y="3959543"/>
              <a:ext cx="131762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5086350" y="414369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648200" y="414369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5657850" y="4005580"/>
              <a:ext cx="131763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5832475" y="2991168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5613400" y="2714943"/>
              <a:ext cx="131763" cy="460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>
              <a:off x="4572000" y="3078480"/>
              <a:ext cx="131762" cy="138113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AutoShape 26"/>
            <p:cNvSpPr>
              <a:spLocks noChangeArrowheads="1"/>
            </p:cNvSpPr>
            <p:nvPr/>
          </p:nvSpPr>
          <p:spPr bwMode="auto">
            <a:xfrm>
              <a:off x="4841875" y="4464368"/>
              <a:ext cx="131763" cy="138112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3352800" y="3459480"/>
              <a:ext cx="131763" cy="4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23"/>
            <p:cNvSpPr>
              <a:spLocks noChangeAspect="1" noChangeShapeType="1"/>
            </p:cNvSpPr>
            <p:nvPr/>
          </p:nvSpPr>
          <p:spPr bwMode="auto">
            <a:xfrm flipV="1">
              <a:off x="4146008" y="1909412"/>
              <a:ext cx="510153" cy="28346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23"/>
            <p:cNvSpPr>
              <a:spLocks noChangeAspect="1" noChangeShapeType="1"/>
            </p:cNvSpPr>
            <p:nvPr/>
          </p:nvSpPr>
          <p:spPr bwMode="auto">
            <a:xfrm flipV="1">
              <a:off x="3799114" y="1879250"/>
              <a:ext cx="510153" cy="2834640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23"/>
            <p:cNvSpPr>
              <a:spLocks noChangeAspect="1" noChangeShapeType="1"/>
            </p:cNvSpPr>
            <p:nvPr/>
          </p:nvSpPr>
          <p:spPr bwMode="auto">
            <a:xfrm flipV="1">
              <a:off x="4481950" y="1965960"/>
              <a:ext cx="510153" cy="2834640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4102782" y="3063851"/>
              <a:ext cx="490990" cy="690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endCxn id="28" idx="1"/>
            </p:cNvCxnSpPr>
            <p:nvPr/>
          </p:nvCxnSpPr>
          <p:spPr>
            <a:xfrm>
              <a:off x="4212770" y="4428310"/>
              <a:ext cx="629105" cy="1051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29" idx="2"/>
            </p:cNvCxnSpPr>
            <p:nvPr/>
          </p:nvCxnSpPr>
          <p:spPr>
            <a:xfrm rot="16200000" flipH="1">
              <a:off x="3937455" y="2986744"/>
              <a:ext cx="211476" cy="12490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Picture 6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28600" y="2743200"/>
            <a:ext cx="686156" cy="268879"/>
          </a:xfrm>
          <a:prstGeom prst="rect">
            <a:avLst/>
          </a:prstGeom>
          <a:noFill/>
          <a:ln/>
          <a:effectLst/>
        </p:spPr>
      </p:pic>
      <p:sp>
        <p:nvSpPr>
          <p:cNvPr id="52" name="TextBox 51"/>
          <p:cNvSpPr txBox="1"/>
          <p:nvPr/>
        </p:nvSpPr>
        <p:spPr>
          <a:xfrm>
            <a:off x="5597457" y="2411849"/>
            <a:ext cx="3124200" cy="116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(</a:t>
            </a:r>
            <a:r>
              <a:rPr lang="en-US" sz="2800" b="1" dirty="0" err="1" smtClean="0"/>
              <a:t>w</a:t>
            </a:r>
            <a:r>
              <a:rPr lang="en-US" sz="2800" dirty="0" err="1" smtClean="0"/>
              <a:t>.</a:t>
            </a:r>
            <a:r>
              <a:rPr lang="en-US" sz="2800" b="1" dirty="0" err="1" smtClean="0"/>
              <a:t>x</a:t>
            </a:r>
            <a:r>
              <a:rPr lang="en-US" sz="2800" baseline="-25000" dirty="0" err="1" smtClean="0"/>
              <a:t>j</a:t>
            </a:r>
            <a:r>
              <a:rPr lang="en-US" sz="2800" dirty="0" err="1" smtClean="0"/>
              <a:t>+</a:t>
            </a:r>
            <a:r>
              <a:rPr lang="en-US" sz="2800" i="1" dirty="0" err="1" smtClean="0"/>
              <a:t>b</a:t>
            </a:r>
            <a:r>
              <a:rPr lang="en-US" sz="2800" dirty="0" smtClean="0"/>
              <a:t>) </a:t>
            </a:r>
            <a:r>
              <a:rPr lang="en-US" sz="2800" dirty="0" err="1" smtClean="0"/>
              <a:t>y</a:t>
            </a:r>
            <a:r>
              <a:rPr lang="en-US" sz="2800" baseline="-25000" dirty="0" err="1" smtClean="0"/>
              <a:t>j</a:t>
            </a:r>
            <a:r>
              <a:rPr lang="en-US" sz="2800" dirty="0" smtClean="0"/>
              <a:t> ≥ 1-</a:t>
            </a:r>
            <a:r>
              <a:rPr lang="el-GR" sz="2800" dirty="0" smtClean="0"/>
              <a:t>ξ</a:t>
            </a:r>
            <a:r>
              <a:rPr lang="en-US" sz="2800" baseline="-25000" dirty="0" smtClean="0"/>
              <a:t>j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Symbol" pitchFamily="18" charset="2"/>
              </a:rPr>
              <a:t>  </a:t>
            </a:r>
            <a:r>
              <a:rPr lang="en-US" sz="2800" dirty="0" smtClean="0">
                <a:latin typeface="Symbol" pitchFamily="18" charset="2"/>
                <a:sym typeface="Symbol"/>
              </a:rPr>
              <a:t></a:t>
            </a:r>
            <a:r>
              <a:rPr lang="en-US" sz="2800" dirty="0" smtClean="0"/>
              <a:t>j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	    </a:t>
            </a:r>
            <a:r>
              <a:rPr lang="el-GR" sz="2800" dirty="0" smtClean="0"/>
              <a:t>ξ</a:t>
            </a:r>
            <a:r>
              <a:rPr lang="en-US" sz="2800" baseline="-25000" dirty="0" smtClean="0"/>
              <a:t>j</a:t>
            </a:r>
            <a:r>
              <a:rPr lang="en-US" sz="2800" dirty="0" smtClean="0"/>
              <a:t> ≥ 0</a:t>
            </a:r>
            <a:r>
              <a:rPr lang="en-US" sz="2800" dirty="0" smtClean="0">
                <a:latin typeface="Symbol" pitchFamily="18" charset="2"/>
              </a:rPr>
              <a:t>      </a:t>
            </a:r>
            <a:r>
              <a:rPr lang="en-US" sz="2800" dirty="0" smtClean="0">
                <a:latin typeface="Symbol" pitchFamily="18" charset="2"/>
                <a:sym typeface="Symbol"/>
              </a:rPr>
              <a:t></a:t>
            </a:r>
            <a:r>
              <a:rPr lang="en-US" sz="2800" dirty="0" smtClean="0"/>
              <a:t>j</a:t>
            </a:r>
            <a:endParaRPr lang="en-US" sz="2800" dirty="0"/>
          </a:p>
        </p:txBody>
      </p:sp>
      <p:sp>
        <p:nvSpPr>
          <p:cNvPr id="54" name="TextBox 53"/>
          <p:cNvSpPr txBox="1"/>
          <p:nvPr/>
        </p:nvSpPr>
        <p:spPr>
          <a:xfrm>
            <a:off x="5562600" y="1748135"/>
            <a:ext cx="3006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Soften the constraints:</a:t>
            </a:r>
            <a:endParaRPr lang="en-US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5562600" y="4038600"/>
            <a:ext cx="3397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Penalty for misclassifying:</a:t>
            </a:r>
            <a:endParaRPr lang="en-US" sz="2400" dirty="0"/>
          </a:p>
        </p:txBody>
      </p:sp>
      <p:sp>
        <p:nvSpPr>
          <p:cNvPr id="57" name="Rectangle 56"/>
          <p:cNvSpPr/>
          <p:nvPr/>
        </p:nvSpPr>
        <p:spPr>
          <a:xfrm>
            <a:off x="6694967" y="4572000"/>
            <a:ext cx="731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C </a:t>
            </a:r>
            <a:r>
              <a:rPr lang="el-GR" sz="2800" dirty="0" smtClean="0"/>
              <a:t>ξ</a:t>
            </a:r>
            <a:r>
              <a:rPr lang="en-US" sz="2800" baseline="-25000" dirty="0" smtClean="0"/>
              <a:t>j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58" name="TextBox 57"/>
          <p:cNvSpPr txBox="1"/>
          <p:nvPr/>
        </p:nvSpPr>
        <p:spPr>
          <a:xfrm>
            <a:off x="5564799" y="5329535"/>
            <a:ext cx="336342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How do we recover hard</a:t>
            </a:r>
          </a:p>
          <a:p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margin SVM?</a:t>
            </a:r>
          </a:p>
          <a:p>
            <a:r>
              <a:rPr lang="en-US" sz="2400" dirty="0" smtClean="0"/>
              <a:t>	Set C = ∞</a:t>
            </a:r>
            <a:endParaRPr lang="en-US" sz="2400" dirty="0"/>
          </a:p>
        </p:txBody>
      </p:sp>
      <p:sp>
        <p:nvSpPr>
          <p:cNvPr id="61" name="AutoShape 3"/>
          <p:cNvSpPr>
            <a:spLocks noChangeArrowheads="1"/>
          </p:cNvSpPr>
          <p:nvPr/>
        </p:nvSpPr>
        <p:spPr bwMode="auto">
          <a:xfrm>
            <a:off x="2630739" y="2405854"/>
            <a:ext cx="188661" cy="184946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2" name="Straight Connector 61"/>
          <p:cNvCxnSpPr>
            <a:stCxn id="61" idx="1"/>
          </p:cNvCxnSpPr>
          <p:nvPr/>
        </p:nvCxnSpPr>
        <p:spPr>
          <a:xfrm rot="10800000" flipH="1" flipV="1">
            <a:off x="2630738" y="2498326"/>
            <a:ext cx="358271" cy="434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267200" y="3505200"/>
            <a:ext cx="686156" cy="268879"/>
          </a:xfrm>
          <a:prstGeom prst="rect">
            <a:avLst/>
          </a:prstGeom>
          <a:noFill/>
          <a:ln/>
          <a:effectLst/>
        </p:spPr>
      </p:pic>
      <p:pic>
        <p:nvPicPr>
          <p:cNvPr id="68" name="Picture 6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371600" y="3581400"/>
            <a:ext cx="661652" cy="269071"/>
          </a:xfrm>
          <a:prstGeom prst="rect">
            <a:avLst/>
          </a:prstGeom>
          <a:noFill/>
          <a:ln/>
          <a:effectLst/>
        </p:spPr>
      </p:pic>
      <p:pic>
        <p:nvPicPr>
          <p:cNvPr id="69" name="Picture 68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3200400" y="5410200"/>
            <a:ext cx="661652" cy="269071"/>
          </a:xfrm>
          <a:prstGeom prst="rect">
            <a:avLst/>
          </a:prstGeom>
          <a:noFill/>
          <a:ln/>
          <a:effectLst/>
        </p:spPr>
      </p:pic>
      <p:pic>
        <p:nvPicPr>
          <p:cNvPr id="70" name="Picture 6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971800" y="3048000"/>
            <a:ext cx="661652" cy="269071"/>
          </a:xfrm>
          <a:prstGeom prst="rect">
            <a:avLst/>
          </a:prstGeom>
          <a:noFill/>
          <a:ln/>
          <a:effectLst/>
        </p:spPr>
      </p:pic>
      <p:pic>
        <p:nvPicPr>
          <p:cNvPr id="72" name="Picture 71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2275041" y="2093128"/>
            <a:ext cx="1077759" cy="269072"/>
          </a:xfrm>
          <a:prstGeom prst="rect">
            <a:avLst/>
          </a:prstGeom>
          <a:noFill/>
          <a:ln/>
          <a:effectLst/>
        </p:spPr>
      </p:pic>
      <p:sp>
        <p:nvSpPr>
          <p:cNvPr id="51" name="Text Box 24"/>
          <p:cNvSpPr txBox="1">
            <a:spLocks noChangeArrowheads="1"/>
          </p:cNvSpPr>
          <p:nvPr/>
        </p:nvSpPr>
        <p:spPr bwMode="auto">
          <a:xfrm rot="16921820">
            <a:off x="899112" y="5219058"/>
            <a:ext cx="16903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0000FF"/>
                </a:solidFill>
              </a:rPr>
              <a:t>w</a:t>
            </a:r>
            <a:r>
              <a:rPr lang="en-US" sz="2400" dirty="0" err="1">
                <a:solidFill>
                  <a:srgbClr val="0000FF"/>
                </a:solidFill>
              </a:rPr>
              <a:t>.</a:t>
            </a:r>
            <a:r>
              <a:rPr lang="en-US" sz="2400" b="1" dirty="0" err="1">
                <a:solidFill>
                  <a:srgbClr val="0000FF"/>
                </a:solidFill>
              </a:rPr>
              <a:t>x</a:t>
            </a:r>
            <a:r>
              <a:rPr lang="en-US" sz="2400" dirty="0">
                <a:solidFill>
                  <a:srgbClr val="0000FF"/>
                </a:solidFill>
              </a:rPr>
              <a:t> + b </a:t>
            </a:r>
            <a:r>
              <a:rPr lang="en-US" sz="2400" dirty="0" smtClean="0">
                <a:solidFill>
                  <a:srgbClr val="0000FF"/>
                </a:solidFill>
              </a:rPr>
              <a:t>= 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55" name="Text Box 24"/>
          <p:cNvSpPr txBox="1">
            <a:spLocks noChangeArrowheads="1"/>
          </p:cNvSpPr>
          <p:nvPr/>
        </p:nvSpPr>
        <p:spPr bwMode="auto">
          <a:xfrm rot="16921820">
            <a:off x="1877122" y="5371458"/>
            <a:ext cx="16903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w</a:t>
            </a:r>
            <a:r>
              <a:rPr lang="en-US" sz="2400" dirty="0" err="1">
                <a:solidFill>
                  <a:srgbClr val="FF0000"/>
                </a:solidFill>
              </a:rPr>
              <a:t>.</a:t>
            </a:r>
            <a:r>
              <a:rPr lang="en-US" sz="2400" b="1" dirty="0" err="1">
                <a:solidFill>
                  <a:srgbClr val="FF0000"/>
                </a:solidFill>
              </a:rPr>
              <a:t>x</a:t>
            </a:r>
            <a:r>
              <a:rPr lang="en-US" sz="2400" dirty="0">
                <a:solidFill>
                  <a:srgbClr val="FF0000"/>
                </a:solidFill>
              </a:rPr>
              <a:t> + b </a:t>
            </a:r>
            <a:r>
              <a:rPr lang="en-US" sz="2400" dirty="0" smtClean="0">
                <a:solidFill>
                  <a:srgbClr val="FF0000"/>
                </a:solidFill>
              </a:rPr>
              <a:t>= -1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2253344" y="2667000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icture 66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993572" y="3788228"/>
            <a:ext cx="686156" cy="268879"/>
          </a:xfrm>
          <a:prstGeom prst="rect">
            <a:avLst/>
          </a:prstGeom>
          <a:noFill/>
          <a:ln/>
          <a:effectLst/>
        </p:spPr>
      </p:pic>
      <p:pic>
        <p:nvPicPr>
          <p:cNvPr id="71" name="Picture 70" descr="TP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796142" y="4419600"/>
            <a:ext cx="686156" cy="268879"/>
          </a:xfrm>
          <a:prstGeom prst="rect">
            <a:avLst/>
          </a:prstGeom>
          <a:noFill/>
          <a:ln/>
          <a:effectLst/>
        </p:spPr>
      </p:pic>
      <p:sp>
        <p:nvSpPr>
          <p:cNvPr id="66" name="Oval 65"/>
          <p:cNvSpPr/>
          <p:nvPr/>
        </p:nvSpPr>
        <p:spPr>
          <a:xfrm>
            <a:off x="3106631" y="3537858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002972" y="4079846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1190745" y="3720618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309256" y="5127172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2932457" y="3265716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2562345" y="2316362"/>
            <a:ext cx="333255" cy="3506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Slack variables – Hinge loss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39</a:t>
            </a:fld>
            <a:endParaRPr lang="en-US" dirty="0"/>
          </a:p>
        </p:txBody>
      </p:sp>
      <p:grpSp>
        <p:nvGrpSpPr>
          <p:cNvPr id="3" name="Group 4"/>
          <p:cNvGrpSpPr/>
          <p:nvPr/>
        </p:nvGrpSpPr>
        <p:grpSpPr>
          <a:xfrm>
            <a:off x="4648200" y="1981200"/>
            <a:ext cx="4114800" cy="2007751"/>
            <a:chOff x="4648200" y="1981200"/>
            <a:chExt cx="4114800" cy="2007751"/>
          </a:xfrm>
        </p:grpSpPr>
        <p:grpSp>
          <p:nvGrpSpPr>
            <p:cNvPr id="5" name="Group 30"/>
            <p:cNvGrpSpPr/>
            <p:nvPr/>
          </p:nvGrpSpPr>
          <p:grpSpPr>
            <a:xfrm>
              <a:off x="4648200" y="1981200"/>
              <a:ext cx="4114800" cy="2007751"/>
              <a:chOff x="2971800" y="5181600"/>
              <a:chExt cx="4114800" cy="2007751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2971800" y="5181600"/>
                <a:ext cx="4114800" cy="1981200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" name="Group 44"/>
              <p:cNvGrpSpPr/>
              <p:nvPr/>
            </p:nvGrpSpPr>
            <p:grpSpPr>
              <a:xfrm>
                <a:off x="2971800" y="5410200"/>
                <a:ext cx="4038600" cy="1779151"/>
                <a:chOff x="6096000" y="5496580"/>
                <a:chExt cx="4038600" cy="1779151"/>
              </a:xfrm>
            </p:grpSpPr>
            <p:sp>
              <p:nvSpPr>
                <p:cNvPr id="10" name="TextBox 9"/>
                <p:cNvSpPr txBox="1"/>
                <p:nvPr/>
              </p:nvSpPr>
              <p:spPr>
                <a:xfrm>
                  <a:off x="6096000" y="5496580"/>
                  <a:ext cx="3071650" cy="95410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sz="2800" dirty="0" smtClean="0"/>
                    <a:t>   min  </a:t>
                  </a:r>
                  <a:r>
                    <a:rPr lang="en-US" sz="2800" b="1" dirty="0" err="1" smtClean="0"/>
                    <a:t>w</a:t>
                  </a:r>
                  <a:r>
                    <a:rPr lang="en-US" sz="2800" dirty="0" err="1" smtClean="0"/>
                    <a:t>.</a:t>
                  </a:r>
                  <a:r>
                    <a:rPr lang="en-US" sz="2800" b="1" dirty="0" err="1" smtClean="0"/>
                    <a:t>w</a:t>
                  </a:r>
                  <a:r>
                    <a:rPr lang="en-US" sz="2800" dirty="0" smtClean="0"/>
                    <a:t> + C </a:t>
                  </a:r>
                  <a:r>
                    <a:rPr lang="el-GR" sz="2800" dirty="0" smtClean="0"/>
                    <a:t>Σ</a:t>
                  </a:r>
                  <a:r>
                    <a:rPr lang="en-US" sz="1000" dirty="0" smtClean="0"/>
                    <a:t> </a:t>
                  </a:r>
                  <a:r>
                    <a:rPr lang="el-GR" sz="2800" dirty="0" smtClean="0"/>
                    <a:t>ξ</a:t>
                  </a:r>
                  <a:r>
                    <a:rPr lang="en-US" sz="2800" baseline="-25000" dirty="0" smtClean="0"/>
                    <a:t>j</a:t>
                  </a:r>
                  <a:r>
                    <a:rPr lang="en-US" sz="2800" dirty="0" smtClean="0"/>
                    <a:t> </a:t>
                  </a:r>
                  <a:endParaRPr lang="en-US" sz="2800" dirty="0" smtClean="0">
                    <a:latin typeface="Symbol" pitchFamily="18" charset="2"/>
                  </a:endParaRPr>
                </a:p>
                <a:p>
                  <a:endParaRPr lang="en-US" sz="2800" dirty="0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6501183" y="5833240"/>
                  <a:ext cx="5854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b="1" dirty="0" err="1" smtClean="0"/>
                    <a:t>w</a:t>
                  </a:r>
                  <a:r>
                    <a:rPr lang="en-US" dirty="0" err="1" smtClean="0"/>
                    <a:t>,</a:t>
                  </a:r>
                  <a:r>
                    <a:rPr lang="en-US" i="1" dirty="0" err="1" smtClean="0"/>
                    <a:t>b</a:t>
                  </a:r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6477000" y="6106180"/>
                  <a:ext cx="3657600" cy="116955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sz="2800" dirty="0" err="1" smtClean="0"/>
                    <a:t>s.t</a:t>
                  </a:r>
                  <a:r>
                    <a:rPr lang="en-US" sz="2800" dirty="0" smtClean="0"/>
                    <a:t>. (</a:t>
                  </a:r>
                  <a:r>
                    <a:rPr lang="en-US" sz="2800" b="1" dirty="0" err="1" smtClean="0"/>
                    <a:t>w</a:t>
                  </a:r>
                  <a:r>
                    <a:rPr lang="en-US" sz="2800" dirty="0" err="1" smtClean="0"/>
                    <a:t>.</a:t>
                  </a:r>
                  <a:r>
                    <a:rPr lang="en-US" sz="2800" b="1" dirty="0" err="1" smtClean="0"/>
                    <a:t>x</a:t>
                  </a:r>
                  <a:r>
                    <a:rPr lang="en-US" sz="2800" baseline="-25000" dirty="0" err="1" smtClean="0"/>
                    <a:t>j</a:t>
                  </a:r>
                  <a:r>
                    <a:rPr lang="en-US" sz="2800" dirty="0" err="1" smtClean="0"/>
                    <a:t>+</a:t>
                  </a:r>
                  <a:r>
                    <a:rPr lang="en-US" sz="2800" i="1" dirty="0" err="1" smtClean="0"/>
                    <a:t>b</a:t>
                  </a:r>
                  <a:r>
                    <a:rPr lang="en-US" sz="2800" dirty="0" smtClean="0"/>
                    <a:t>) </a:t>
                  </a:r>
                  <a:r>
                    <a:rPr lang="en-US" sz="2800" dirty="0" err="1" smtClean="0"/>
                    <a:t>y</a:t>
                  </a:r>
                  <a:r>
                    <a:rPr lang="en-US" sz="2800" baseline="-25000" dirty="0" err="1" smtClean="0"/>
                    <a:t>j</a:t>
                  </a:r>
                  <a:r>
                    <a:rPr lang="en-US" sz="2800" dirty="0" smtClean="0"/>
                    <a:t> ≥ 1-</a:t>
                  </a:r>
                  <a:r>
                    <a:rPr lang="el-GR" sz="2800" dirty="0" smtClean="0"/>
                    <a:t>ξ</a:t>
                  </a:r>
                  <a:r>
                    <a:rPr lang="en-US" sz="2800" baseline="-25000" dirty="0" smtClean="0"/>
                    <a:t>j</a:t>
                  </a:r>
                  <a:r>
                    <a:rPr lang="en-US" sz="2800" dirty="0" smtClean="0"/>
                    <a:t> </a:t>
                  </a:r>
                  <a:r>
                    <a:rPr lang="en-US" sz="2800" dirty="0" smtClean="0">
                      <a:latin typeface="Symbol" pitchFamily="18" charset="2"/>
                    </a:rPr>
                    <a:t>  </a:t>
                  </a:r>
                  <a:r>
                    <a:rPr lang="en-US" sz="2800" dirty="0" smtClean="0">
                      <a:latin typeface="Symbol" pitchFamily="18" charset="2"/>
                      <a:sym typeface="Symbol"/>
                    </a:rPr>
                    <a:t></a:t>
                  </a:r>
                  <a:r>
                    <a:rPr lang="en-US" sz="2800" dirty="0" smtClean="0"/>
                    <a:t>j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2800" dirty="0" smtClean="0"/>
                    <a:t>	 	</a:t>
                  </a:r>
                  <a:r>
                    <a:rPr lang="el-GR" sz="2800" dirty="0" smtClean="0"/>
                    <a:t>ξ</a:t>
                  </a:r>
                  <a:r>
                    <a:rPr lang="en-US" sz="2800" baseline="-25000" dirty="0" smtClean="0"/>
                    <a:t>j</a:t>
                  </a:r>
                  <a:r>
                    <a:rPr lang="en-US" sz="2800" dirty="0" smtClean="0"/>
                    <a:t> ≥ 0</a:t>
                  </a:r>
                  <a:r>
                    <a:rPr lang="en-US" sz="2800" dirty="0" smtClean="0">
                      <a:latin typeface="Symbol" pitchFamily="18" charset="2"/>
                    </a:rPr>
                    <a:t>      </a:t>
                  </a:r>
                  <a:r>
                    <a:rPr lang="en-US" sz="2800" dirty="0" smtClean="0">
                      <a:latin typeface="Symbol" pitchFamily="18" charset="2"/>
                      <a:sym typeface="Symbol"/>
                    </a:rPr>
                    <a:t></a:t>
                  </a:r>
                  <a:r>
                    <a:rPr lang="en-US" sz="2800" dirty="0" smtClean="0"/>
                    <a:t>j</a:t>
                  </a:r>
                  <a:endParaRPr lang="en-US" sz="2800" dirty="0"/>
                </a:p>
              </p:txBody>
            </p:sp>
          </p:grpSp>
        </p:grpSp>
        <p:sp>
          <p:nvSpPr>
            <p:cNvPr id="7" name="TextBox 6"/>
            <p:cNvSpPr txBox="1"/>
            <p:nvPr/>
          </p:nvSpPr>
          <p:spPr>
            <a:xfrm>
              <a:off x="6879772" y="2514600"/>
              <a:ext cx="2391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j</a:t>
              </a:r>
              <a:endParaRPr lang="en-US" dirty="0"/>
            </a:p>
          </p:txBody>
        </p:sp>
      </p:grpSp>
      <p:pic>
        <p:nvPicPr>
          <p:cNvPr id="42" name="Picture 4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914400" y="4343400"/>
            <a:ext cx="3276600" cy="310200"/>
          </a:xfrm>
          <a:prstGeom prst="rect">
            <a:avLst/>
          </a:prstGeom>
          <a:noFill/>
          <a:ln/>
          <a:effectLst/>
        </p:spPr>
      </p:pic>
      <p:sp>
        <p:nvSpPr>
          <p:cNvPr id="76" name="Left Arrow 75"/>
          <p:cNvSpPr/>
          <p:nvPr/>
        </p:nvSpPr>
        <p:spPr>
          <a:xfrm>
            <a:off x="3886200" y="2362200"/>
            <a:ext cx="457200" cy="3048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457200" y="1828800"/>
            <a:ext cx="317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Complexity penalization</a:t>
            </a:r>
            <a:endParaRPr lang="en-US" sz="2400" dirty="0"/>
          </a:p>
        </p:txBody>
      </p:sp>
      <p:pic>
        <p:nvPicPr>
          <p:cNvPr id="78" name="Picture 7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533400" y="3271174"/>
            <a:ext cx="2825946" cy="310226"/>
          </a:xfrm>
          <a:prstGeom prst="rect">
            <a:avLst/>
          </a:prstGeom>
          <a:noFill/>
          <a:ln/>
          <a:effectLst/>
        </p:spPr>
      </p:pic>
      <p:pic>
        <p:nvPicPr>
          <p:cNvPr id="82" name="Picture 81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961060" y="2400562"/>
            <a:ext cx="2315540" cy="309980"/>
          </a:xfrm>
          <a:prstGeom prst="rect">
            <a:avLst/>
          </a:prstGeom>
          <a:noFill/>
          <a:ln/>
          <a:effectLst/>
        </p:spPr>
      </p:pic>
      <p:sp>
        <p:nvSpPr>
          <p:cNvPr id="85" name="TextBox 84"/>
          <p:cNvSpPr txBox="1"/>
          <p:nvPr/>
        </p:nvSpPr>
        <p:spPr>
          <a:xfrm>
            <a:off x="4648200" y="4299858"/>
            <a:ext cx="1473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Hinge loss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grpSp>
        <p:nvGrpSpPr>
          <p:cNvPr id="9" name="Group 28"/>
          <p:cNvGrpSpPr/>
          <p:nvPr/>
        </p:nvGrpSpPr>
        <p:grpSpPr>
          <a:xfrm>
            <a:off x="1426028" y="4800599"/>
            <a:ext cx="6193972" cy="1959429"/>
            <a:chOff x="1426028" y="4800599"/>
            <a:chExt cx="6193972" cy="1959429"/>
          </a:xfrm>
        </p:grpSpPr>
        <p:cxnSp>
          <p:nvCxnSpPr>
            <p:cNvPr id="75" name="Straight Connector 74"/>
            <p:cNvCxnSpPr/>
            <p:nvPr/>
          </p:nvCxnSpPr>
          <p:spPr>
            <a:xfrm rot="16200000" flipH="1">
              <a:off x="2895600" y="4800600"/>
              <a:ext cx="1524001" cy="152400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10800000">
              <a:off x="4419601" y="6324600"/>
              <a:ext cx="1524001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514600" y="5736772"/>
              <a:ext cx="1295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3510643" y="6047015"/>
              <a:ext cx="59871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3810000" y="6357258"/>
              <a:ext cx="21336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1426028" y="5486400"/>
              <a:ext cx="1146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0-1 loss</a:t>
              </a:r>
              <a:endParaRPr lang="en-US" sz="2400" b="1" dirty="0"/>
            </a:p>
          </p:txBody>
        </p:sp>
        <p:pic>
          <p:nvPicPr>
            <p:cNvPr id="95" name="Picture 94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6009945" y="6395453"/>
              <a:ext cx="1610055" cy="310147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96" name="TextBox 95"/>
            <p:cNvSpPr txBox="1"/>
            <p:nvPr/>
          </p:nvSpPr>
          <p:spPr>
            <a:xfrm>
              <a:off x="3679372" y="6357256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0</a:t>
              </a:r>
              <a:endParaRPr lang="en-US" sz="2000" b="1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883544" y="6359918"/>
              <a:ext cx="3930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-1</a:t>
              </a:r>
              <a:endParaRPr lang="en-US" sz="2000" b="1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321628" y="635725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1</a:t>
              </a:r>
              <a:endParaRPr lang="en-US" sz="2000" b="1" dirty="0"/>
            </a:p>
          </p:txBody>
        </p:sp>
        <p:cxnSp>
          <p:nvCxnSpPr>
            <p:cNvPr id="102" name="Straight Connector 101"/>
            <p:cNvCxnSpPr/>
            <p:nvPr/>
          </p:nvCxnSpPr>
          <p:spPr>
            <a:xfrm rot="10800000">
              <a:off x="2318660" y="6357255"/>
              <a:ext cx="37338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Recitation Tomorrow!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700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Boosting, SVM (convex optimization)</a:t>
            </a:r>
            <a:r>
              <a:rPr lang="en-US" sz="2800" dirty="0" smtClean="0"/>
              <a:t>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b="1" dirty="0" smtClean="0"/>
              <a:t>	Midterm review</a:t>
            </a:r>
            <a:r>
              <a:rPr lang="en-US" sz="2800" dirty="0" smtClean="0"/>
              <a:t>!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Strongly recommended!!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Place: NSH </a:t>
            </a:r>
            <a:r>
              <a:rPr lang="en-US" sz="2800" dirty="0" smtClean="0"/>
              <a:t>3305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Note: change from last time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Time: 5-6 pm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00" y="6107668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Rob</a:t>
            </a:r>
            <a:endParaRPr lang="en-US" sz="2000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 l="32386" r="26477" b="54855"/>
          <a:stretch>
            <a:fillRect/>
          </a:stretch>
        </p:blipFill>
        <p:spPr bwMode="auto">
          <a:xfrm>
            <a:off x="5943600" y="4114800"/>
            <a:ext cx="1524000" cy="1862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Constrained Optimization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994" y="2027788"/>
            <a:ext cx="1833563" cy="8431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4376737" y="3169200"/>
            <a:ext cx="5376863" cy="1449388"/>
            <a:chOff x="2376" y="1296"/>
            <a:chExt cx="3387" cy="913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376" y="1296"/>
              <a:ext cx="338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rgbClr val="009900"/>
                  </a:solidFill>
                </a:rPr>
                <a:t>Moving the constraint to objective function</a:t>
              </a:r>
            </a:p>
            <a:p>
              <a:r>
                <a:rPr lang="en-US" sz="2000" b="1" dirty="0" err="1">
                  <a:solidFill>
                    <a:srgbClr val="009900"/>
                  </a:solidFill>
                </a:rPr>
                <a:t>Lagrangian</a:t>
              </a:r>
              <a:r>
                <a:rPr lang="en-US" sz="2000" b="1" dirty="0">
                  <a:solidFill>
                    <a:srgbClr val="009900"/>
                  </a:solidFill>
                </a:rPr>
                <a:t>:</a:t>
              </a:r>
            </a:p>
          </p:txBody>
        </p:sp>
        <p:pic>
          <p:nvPicPr>
            <p:cNvPr id="9" name="Picture 7" descr="txp_fi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784" y="1728"/>
              <a:ext cx="2352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4" name="Group 33"/>
          <p:cNvGrpSpPr/>
          <p:nvPr/>
        </p:nvGrpSpPr>
        <p:grpSpPr bwMode="auto">
          <a:xfrm>
            <a:off x="4343400" y="5071145"/>
            <a:ext cx="2209800" cy="1217202"/>
            <a:chOff x="4343400" y="5071145"/>
            <a:chExt cx="2209800" cy="1217202"/>
          </a:xfrm>
        </p:grpSpPr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4343400" y="5071145"/>
              <a:ext cx="170497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rgbClr val="009900"/>
                  </a:solidFill>
                </a:rPr>
                <a:t>Dual problem:</a:t>
              </a:r>
              <a:endParaRPr lang="en-US" sz="2000" b="1" dirty="0">
                <a:solidFill>
                  <a:srgbClr val="009900"/>
                </a:solidFill>
              </a:endParaRPr>
            </a:p>
          </p:txBody>
        </p:sp>
        <p:pic>
          <p:nvPicPr>
            <p:cNvPr id="32" name="Picture 31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4937939" y="5638800"/>
              <a:ext cx="1615261" cy="649547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4" name="TextBox 13"/>
          <p:cNvSpPr txBox="1"/>
          <p:nvPr/>
        </p:nvSpPr>
        <p:spPr>
          <a:xfrm>
            <a:off x="326865" y="5493603"/>
            <a:ext cx="38641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Symbol"/>
              <a:buChar char="a"/>
            </a:pPr>
            <a:r>
              <a:rPr lang="en-US" sz="2400" b="1" dirty="0" smtClean="0">
                <a:solidFill>
                  <a:srgbClr val="C00000"/>
                </a:solidFill>
              </a:rPr>
              <a:t> = 0 constraint is ineffective</a:t>
            </a:r>
          </a:p>
          <a:p>
            <a:pPr>
              <a:buFont typeface="Symbol"/>
              <a:buChar char="a"/>
            </a:pPr>
            <a:r>
              <a:rPr lang="en-US" sz="2400" b="1" dirty="0" smtClean="0">
                <a:solidFill>
                  <a:srgbClr val="C00000"/>
                </a:solidFill>
              </a:rPr>
              <a:t> &gt; 0  constraint is effective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 l="7741" t="20795" r="7741" b="3323"/>
          <a:stretch>
            <a:fillRect/>
          </a:stretch>
        </p:blipFill>
        <p:spPr bwMode="auto">
          <a:xfrm>
            <a:off x="223837" y="1654630"/>
            <a:ext cx="3657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Straight Connector 16"/>
          <p:cNvCxnSpPr/>
          <p:nvPr/>
        </p:nvCxnSpPr>
        <p:spPr>
          <a:xfrm rot="16200000" flipV="1">
            <a:off x="1665007" y="3091545"/>
            <a:ext cx="2590800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667000" y="4646151"/>
            <a:ext cx="837624" cy="230649"/>
          </a:xfrm>
          <a:prstGeom prst="rect">
            <a:avLst/>
          </a:prstGeom>
          <a:noFill/>
          <a:ln/>
          <a:effectLst/>
        </p:spPr>
      </p:pic>
      <p:cxnSp>
        <p:nvCxnSpPr>
          <p:cNvPr id="20" name="Straight Arrow Connector 19"/>
          <p:cNvCxnSpPr/>
          <p:nvPr/>
        </p:nvCxnSpPr>
        <p:spPr>
          <a:xfrm>
            <a:off x="2971800" y="2362200"/>
            <a:ext cx="457200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74605" y="2231575"/>
            <a:ext cx="757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b +</a:t>
            </a:r>
            <a:r>
              <a:rPr lang="en-US" sz="2000" b="1" dirty="0" err="1" smtClean="0">
                <a:solidFill>
                  <a:srgbClr val="C00000"/>
                </a:solidFill>
              </a:rPr>
              <a:t>ve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4348157" y="1646788"/>
            <a:ext cx="19031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9900"/>
                </a:solidFill>
              </a:rPr>
              <a:t>Primal problem:</a:t>
            </a:r>
            <a:endParaRPr lang="en-US" sz="2000" b="1" dirty="0">
              <a:solidFill>
                <a:srgbClr val="009900"/>
              </a:solidFill>
            </a:endParaRPr>
          </a:p>
        </p:txBody>
      </p:sp>
      <p:pic>
        <p:nvPicPr>
          <p:cNvPr id="31" name="Picture 3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rcRect l="38817"/>
          <a:stretch>
            <a:fillRect/>
          </a:stretch>
        </p:blipFill>
        <p:spPr bwMode="auto">
          <a:xfrm>
            <a:off x="7113836" y="5410200"/>
            <a:ext cx="1801564" cy="304800"/>
          </a:xfrm>
          <a:prstGeom prst="rect">
            <a:avLst/>
          </a:prstGeom>
          <a:noFill/>
          <a:ln/>
          <a:effectLst/>
        </p:spPr>
      </p:pic>
      <p:cxnSp>
        <p:nvCxnSpPr>
          <p:cNvPr id="36" name="Straight Arrow Connector 35"/>
          <p:cNvCxnSpPr/>
          <p:nvPr/>
        </p:nvCxnSpPr>
        <p:spPr>
          <a:xfrm flipV="1">
            <a:off x="6629400" y="5562600"/>
            <a:ext cx="4572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Dual SVM – linearly separable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Primal problem: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Dual problem: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6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1679120"/>
            <a:ext cx="3719513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873781" y="4648200"/>
            <a:ext cx="7979049" cy="1031516"/>
          </a:xfrm>
          <a:prstGeom prst="rect">
            <a:avLst/>
          </a:prstGeom>
          <a:noFill/>
          <a:ln/>
          <a:effectLst/>
        </p:spPr>
      </p:pic>
      <p:sp>
        <p:nvSpPr>
          <p:cNvPr id="8" name="TextBox 7"/>
          <p:cNvSpPr txBox="1"/>
          <p:nvPr/>
        </p:nvSpPr>
        <p:spPr>
          <a:xfrm>
            <a:off x="2953117" y="3124200"/>
            <a:ext cx="3762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w – weights on features</a:t>
            </a:r>
            <a:endParaRPr lang="en-US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800" y="5715000"/>
            <a:ext cx="4204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 – weights on training pts</a:t>
            </a:r>
            <a:endParaRPr lang="en-US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Dual SVM – linearly separable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Dual problem: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10" name="Picture 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914400" y="3886200"/>
            <a:ext cx="1098238" cy="710853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rcRect b="42220"/>
          <a:stretch>
            <a:fillRect/>
          </a:stretch>
        </p:blipFill>
        <p:spPr bwMode="auto">
          <a:xfrm>
            <a:off x="2307951" y="2325842"/>
            <a:ext cx="6607449" cy="493557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023223" y="5130453"/>
            <a:ext cx="1032992" cy="711273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2852056" y="4041881"/>
            <a:ext cx="3001641" cy="809791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775856" y="5267617"/>
            <a:ext cx="2541272" cy="809892"/>
          </a:xfrm>
          <a:prstGeom prst="rect">
            <a:avLst/>
          </a:prstGeom>
          <a:noFill/>
          <a:ln/>
          <a:effectLst/>
        </p:spPr>
      </p:pic>
      <p:sp>
        <p:nvSpPr>
          <p:cNvPr id="18" name="TextBox 17"/>
          <p:cNvSpPr txBox="1"/>
          <p:nvPr/>
        </p:nvSpPr>
        <p:spPr>
          <a:xfrm>
            <a:off x="6324600" y="4029661"/>
            <a:ext cx="259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If we can solve for </a:t>
            </a:r>
            <a:r>
              <a:rPr lang="en-US" sz="2400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sz="2400" dirty="0" smtClean="0">
                <a:solidFill>
                  <a:srgbClr val="0000FF"/>
                </a:solidFill>
              </a:rPr>
              <a:t>s (dual problem), then we have a solution for </a:t>
            </a:r>
            <a:r>
              <a:rPr lang="en-US" sz="2400" b="1" dirty="0" err="1" smtClean="0">
                <a:solidFill>
                  <a:srgbClr val="0000FF"/>
                </a:solidFill>
              </a:rPr>
              <a:t>w</a:t>
            </a:r>
            <a:r>
              <a:rPr lang="en-US" sz="2400" dirty="0" err="1" smtClean="0">
                <a:solidFill>
                  <a:srgbClr val="0000FF"/>
                </a:solidFill>
              </a:rPr>
              <a:t>,b</a:t>
            </a:r>
            <a:r>
              <a:rPr lang="en-US" sz="2400" dirty="0" smtClean="0">
                <a:solidFill>
                  <a:srgbClr val="0000FF"/>
                </a:solidFill>
              </a:rPr>
              <a:t> (primal problem) 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412952" y="2413478"/>
            <a:ext cx="1796848" cy="329722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0" cstate="print"/>
          <a:srcRect t="49526" r="75764"/>
          <a:stretch>
            <a:fillRect/>
          </a:stretch>
        </p:blipFill>
        <p:spPr bwMode="auto">
          <a:xfrm>
            <a:off x="457200" y="2880901"/>
            <a:ext cx="1219200" cy="32825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SVM Interpretation: </a:t>
            </a:r>
            <a:r>
              <a:rPr lang="en-US" dirty="0" err="1" smtClean="0"/>
              <a:t>Sparsity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27" name="Picture 2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752600"/>
            <a:ext cx="2522538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8" name="Group 40"/>
          <p:cNvGrpSpPr/>
          <p:nvPr/>
        </p:nvGrpSpPr>
        <p:grpSpPr>
          <a:xfrm>
            <a:off x="76200" y="1752600"/>
            <a:ext cx="5172176" cy="4552348"/>
            <a:chOff x="320675" y="1752600"/>
            <a:chExt cx="5394325" cy="4552348"/>
          </a:xfrm>
        </p:grpSpPr>
        <p:grpSp>
          <p:nvGrpSpPr>
            <p:cNvPr id="29" name="Group 28"/>
            <p:cNvGrpSpPr>
              <a:grpSpLocks/>
            </p:cNvGrpSpPr>
            <p:nvPr/>
          </p:nvGrpSpPr>
          <p:grpSpPr bwMode="auto">
            <a:xfrm>
              <a:off x="320675" y="2362200"/>
              <a:ext cx="2422526" cy="3276600"/>
              <a:chOff x="586" y="1488"/>
              <a:chExt cx="1526" cy="2064"/>
            </a:xfrm>
          </p:grpSpPr>
          <p:sp>
            <p:nvSpPr>
              <p:cNvPr id="54" name="AutoShape 4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AutoShape 5"/>
              <p:cNvSpPr>
                <a:spLocks noChangeArrowheads="1"/>
              </p:cNvSpPr>
              <p:nvPr/>
            </p:nvSpPr>
            <p:spPr bwMode="auto">
              <a:xfrm>
                <a:off x="1584" y="2256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AutoShape 6"/>
              <p:cNvSpPr>
                <a:spLocks noChangeArrowheads="1"/>
              </p:cNvSpPr>
              <p:nvPr/>
            </p:nvSpPr>
            <p:spPr bwMode="auto">
              <a:xfrm>
                <a:off x="1137" y="244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AutoShape 7"/>
              <p:cNvSpPr>
                <a:spLocks noChangeArrowheads="1"/>
              </p:cNvSpPr>
              <p:nvPr/>
            </p:nvSpPr>
            <p:spPr bwMode="auto">
              <a:xfrm>
                <a:off x="1152" y="3264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AutoShape 8"/>
              <p:cNvSpPr>
                <a:spLocks noChangeArrowheads="1"/>
              </p:cNvSpPr>
              <p:nvPr/>
            </p:nvSpPr>
            <p:spPr bwMode="auto">
              <a:xfrm>
                <a:off x="686" y="31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AutoShape 9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AutoShape 10"/>
              <p:cNvSpPr>
                <a:spLocks noChangeArrowheads="1"/>
              </p:cNvSpPr>
              <p:nvPr/>
            </p:nvSpPr>
            <p:spPr bwMode="auto">
              <a:xfrm>
                <a:off x="1440" y="340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AutoShape 11"/>
              <p:cNvSpPr>
                <a:spLocks noChangeArrowheads="1"/>
              </p:cNvSpPr>
              <p:nvPr/>
            </p:nvSpPr>
            <p:spPr bwMode="auto">
              <a:xfrm>
                <a:off x="1776" y="3072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AutoShape 12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AutoShape 13"/>
              <p:cNvSpPr>
                <a:spLocks noChangeArrowheads="1"/>
              </p:cNvSpPr>
              <p:nvPr/>
            </p:nvSpPr>
            <p:spPr bwMode="auto">
              <a:xfrm>
                <a:off x="586" y="2400"/>
                <a:ext cx="144" cy="144"/>
              </a:xfrm>
              <a:prstGeom prst="plus">
                <a:avLst>
                  <a:gd name="adj" fmla="val 406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" name="Group 14"/>
            <p:cNvGrpSpPr>
              <a:grpSpLocks/>
            </p:cNvGrpSpPr>
            <p:nvPr/>
          </p:nvGrpSpPr>
          <p:grpSpPr bwMode="auto">
            <a:xfrm>
              <a:off x="3429000" y="2819400"/>
              <a:ext cx="2286000" cy="2743200"/>
              <a:chOff x="2544" y="1776"/>
              <a:chExt cx="1440" cy="1728"/>
            </a:xfrm>
          </p:grpSpPr>
          <p:sp>
            <p:nvSpPr>
              <p:cNvPr id="43" name="Rectangle 15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Rectangle 16"/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Rectangle 18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Rectangle 19"/>
              <p:cNvSpPr>
                <a:spLocks noChangeArrowheads="1"/>
              </p:cNvSpPr>
              <p:nvPr/>
            </p:nvSpPr>
            <p:spPr bwMode="auto">
              <a:xfrm>
                <a:off x="3648" y="278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Rectangle 20"/>
              <p:cNvSpPr>
                <a:spLocks noChangeArrowheads="1"/>
              </p:cNvSpPr>
              <p:nvPr/>
            </p:nvSpPr>
            <p:spPr bwMode="auto">
              <a:xfrm>
                <a:off x="3216" y="2880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Rectangle 21"/>
              <p:cNvSpPr>
                <a:spLocks noChangeArrowheads="1"/>
              </p:cNvSpPr>
              <p:nvPr/>
            </p:nvSpPr>
            <p:spPr bwMode="auto">
              <a:xfrm>
                <a:off x="2880" y="3264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Rectangle 22"/>
              <p:cNvSpPr>
                <a:spLocks noChangeArrowheads="1"/>
              </p:cNvSpPr>
              <p:nvPr/>
            </p:nvSpPr>
            <p:spPr bwMode="auto">
              <a:xfrm>
                <a:off x="302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Rectangle 23"/>
              <p:cNvSpPr>
                <a:spLocks noChangeArrowheads="1"/>
              </p:cNvSpPr>
              <p:nvPr/>
            </p:nvSpPr>
            <p:spPr bwMode="auto">
              <a:xfrm>
                <a:off x="2544" y="34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Rectangle 24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Rectangle 25"/>
              <p:cNvSpPr>
                <a:spLocks noChangeArrowheads="1"/>
              </p:cNvSpPr>
              <p:nvPr/>
            </p:nvSpPr>
            <p:spPr bwMode="auto">
              <a:xfrm>
                <a:off x="3840" y="2256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Rectangle 26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1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" name="Line 23"/>
            <p:cNvSpPr>
              <a:spLocks noChangeShapeType="1"/>
            </p:cNvSpPr>
            <p:nvPr/>
          </p:nvSpPr>
          <p:spPr bwMode="auto">
            <a:xfrm flipV="1">
              <a:off x="2635470" y="1782762"/>
              <a:ext cx="838200" cy="4465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 Box 24"/>
            <p:cNvSpPr txBox="1">
              <a:spLocks noChangeArrowheads="1"/>
            </p:cNvSpPr>
            <p:nvPr/>
          </p:nvSpPr>
          <p:spPr bwMode="auto">
            <a:xfrm rot="16884189">
              <a:off x="2019192" y="3318407"/>
              <a:ext cx="17629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800" b="1" dirty="0" err="1"/>
                <a:t>w</a:t>
              </a:r>
              <a:r>
                <a:rPr lang="en-US" sz="2800" dirty="0" err="1"/>
                <a:t>.</a:t>
              </a:r>
              <a:r>
                <a:rPr lang="en-US" sz="2800" b="1" dirty="0" err="1"/>
                <a:t>x</a:t>
              </a:r>
              <a:r>
                <a:rPr lang="en-US" sz="2800" dirty="0"/>
                <a:t> + b = 0</a:t>
              </a:r>
            </a:p>
          </p:txBody>
        </p:sp>
        <p:sp>
          <p:nvSpPr>
            <p:cNvPr id="35" name="Line 23"/>
            <p:cNvSpPr>
              <a:spLocks noChangeShapeType="1"/>
            </p:cNvSpPr>
            <p:nvPr/>
          </p:nvSpPr>
          <p:spPr bwMode="auto">
            <a:xfrm flipV="1">
              <a:off x="2088930" y="175260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23"/>
            <p:cNvSpPr>
              <a:spLocks noChangeShapeType="1"/>
            </p:cNvSpPr>
            <p:nvPr/>
          </p:nvSpPr>
          <p:spPr bwMode="auto">
            <a:xfrm flipV="1">
              <a:off x="3200400" y="1839310"/>
              <a:ext cx="838200" cy="4465638"/>
            </a:xfrm>
            <a:prstGeom prst="line">
              <a:avLst/>
            </a:prstGeom>
            <a:noFill/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5943601" y="2971800"/>
            <a:ext cx="3048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Only few </a:t>
            </a:r>
            <a:r>
              <a:rPr lang="en-US" sz="2400" dirty="0" err="1" smtClean="0">
                <a:latin typeface="Symbol" pitchFamily="18" charset="2"/>
              </a:rPr>
              <a:t>a</a:t>
            </a:r>
            <a:r>
              <a:rPr lang="en-US" sz="2400" baseline="-25000" dirty="0" err="1" smtClean="0"/>
              <a:t>j</a:t>
            </a:r>
            <a:r>
              <a:rPr lang="en-US" sz="2400" dirty="0" err="1" smtClean="0"/>
              <a:t>s</a:t>
            </a:r>
            <a:r>
              <a:rPr lang="en-US" sz="2400" dirty="0" smtClean="0"/>
              <a:t> can be non-zero : where constraint is tight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    (</a:t>
            </a:r>
            <a:r>
              <a:rPr lang="en-US" sz="2800" b="1" dirty="0" err="1" smtClean="0"/>
              <a:t>w</a:t>
            </a:r>
            <a:r>
              <a:rPr lang="en-US" sz="2800" dirty="0" err="1" smtClean="0"/>
              <a:t>.</a:t>
            </a:r>
            <a:r>
              <a:rPr lang="en-US" sz="2800" b="1" dirty="0" err="1" smtClean="0"/>
              <a:t>x</a:t>
            </a:r>
            <a:r>
              <a:rPr lang="en-US" sz="2800" baseline="-25000" dirty="0" err="1" smtClean="0"/>
              <a:t>j</a:t>
            </a:r>
            <a:r>
              <a:rPr lang="en-US" sz="2800" dirty="0" smtClean="0"/>
              <a:t> + b)</a:t>
            </a:r>
            <a:r>
              <a:rPr lang="en-US" sz="2800" dirty="0" err="1" smtClean="0"/>
              <a:t>y</a:t>
            </a:r>
            <a:r>
              <a:rPr lang="en-US" sz="2800" baseline="-25000" dirty="0" err="1" smtClean="0"/>
              <a:t>j</a:t>
            </a:r>
            <a:r>
              <a:rPr lang="en-US" sz="2800" dirty="0" smtClean="0"/>
              <a:t> = 1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C00000"/>
                </a:solidFill>
              </a:rPr>
              <a:t>Support vectors</a:t>
            </a:r>
            <a:r>
              <a:rPr lang="en-US" sz="2400" dirty="0" smtClean="0"/>
              <a:t> – training points j whose </a:t>
            </a:r>
            <a:r>
              <a:rPr lang="en-US" sz="2400" dirty="0" err="1" smtClean="0">
                <a:latin typeface="Symbol" pitchFamily="18" charset="2"/>
              </a:rPr>
              <a:t>a</a:t>
            </a:r>
            <a:r>
              <a:rPr lang="en-US" sz="2400" baseline="-25000" dirty="0" err="1" smtClean="0"/>
              <a:t>j</a:t>
            </a:r>
            <a:r>
              <a:rPr lang="en-US" sz="2400" dirty="0" err="1" smtClean="0"/>
              <a:t>s</a:t>
            </a:r>
            <a:r>
              <a:rPr lang="en-US" sz="2400" dirty="0" smtClean="0"/>
              <a:t> are non-zero</a:t>
            </a:r>
            <a:endParaRPr lang="en-US" sz="2400" dirty="0"/>
          </a:p>
        </p:txBody>
      </p:sp>
      <p:sp>
        <p:nvSpPr>
          <p:cNvPr id="34" name="Oval 33"/>
          <p:cNvSpPr/>
          <p:nvPr/>
        </p:nvSpPr>
        <p:spPr>
          <a:xfrm>
            <a:off x="2100942" y="3048000"/>
            <a:ext cx="381000" cy="381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796144" y="4800600"/>
            <a:ext cx="381000" cy="381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037114" y="3962400"/>
            <a:ext cx="381000" cy="381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1864433" y="2590800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baseline="-25000" dirty="0" err="1" smtClean="0">
                <a:solidFill>
                  <a:srgbClr val="C00000"/>
                </a:solidFill>
              </a:rPr>
              <a:t>j</a:t>
            </a:r>
            <a:r>
              <a:rPr lang="en-US" sz="2400" b="1" dirty="0" smtClean="0">
                <a:solidFill>
                  <a:srgbClr val="C00000"/>
                </a:solidFill>
              </a:rPr>
              <a:t> &gt; 0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48000" y="3500735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baseline="-25000" dirty="0" err="1" smtClean="0">
                <a:solidFill>
                  <a:srgbClr val="C00000"/>
                </a:solidFill>
              </a:rPr>
              <a:t>j</a:t>
            </a:r>
            <a:r>
              <a:rPr lang="en-US" sz="2400" b="1" dirty="0" smtClean="0">
                <a:solidFill>
                  <a:srgbClr val="C00000"/>
                </a:solidFill>
              </a:rPr>
              <a:t> &gt; 0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24000" y="4360707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baseline="-25000" dirty="0" err="1" smtClean="0">
                <a:solidFill>
                  <a:srgbClr val="C00000"/>
                </a:solidFill>
              </a:rPr>
              <a:t>j</a:t>
            </a:r>
            <a:r>
              <a:rPr lang="en-US" sz="2400" b="1" dirty="0" smtClean="0">
                <a:solidFill>
                  <a:srgbClr val="C00000"/>
                </a:solidFill>
              </a:rPr>
              <a:t> &gt; 0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79033" y="2667000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baseline="-25000" dirty="0" err="1" smtClean="0">
                <a:solidFill>
                  <a:srgbClr val="C00000"/>
                </a:solidFill>
              </a:rPr>
              <a:t>j</a:t>
            </a:r>
            <a:r>
              <a:rPr lang="en-US" sz="2400" b="1" dirty="0" smtClean="0">
                <a:solidFill>
                  <a:srgbClr val="C00000"/>
                </a:solidFill>
              </a:rPr>
              <a:t> = 0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312233" y="4796135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baseline="-25000" dirty="0" err="1" smtClean="0">
                <a:solidFill>
                  <a:srgbClr val="C00000"/>
                </a:solidFill>
              </a:rPr>
              <a:t>j</a:t>
            </a:r>
            <a:r>
              <a:rPr lang="en-US" sz="2400" b="1" dirty="0" smtClean="0">
                <a:solidFill>
                  <a:srgbClr val="C00000"/>
                </a:solidFill>
              </a:rPr>
              <a:t> = 0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81000" y="2286000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="1" baseline="-25000" dirty="0" err="1" smtClean="0">
                <a:solidFill>
                  <a:srgbClr val="C00000"/>
                </a:solidFill>
              </a:rPr>
              <a:t>j</a:t>
            </a:r>
            <a:r>
              <a:rPr lang="en-US" sz="2400" b="1" dirty="0" smtClean="0">
                <a:solidFill>
                  <a:srgbClr val="C00000"/>
                </a:solidFill>
              </a:rPr>
              <a:t> = 0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65" grpId="0"/>
      <p:bldP spid="6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Dual SVM – linearly separable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Dual problem is also QP</a:t>
            </a:r>
          </a:p>
          <a:p>
            <a:pPr>
              <a:buNone/>
            </a:pPr>
            <a:r>
              <a:rPr lang="en-US" dirty="0" smtClean="0"/>
              <a:t>Solution gives </a:t>
            </a:r>
            <a:r>
              <a:rPr lang="en-US" dirty="0" err="1" smtClean="0">
                <a:latin typeface="Symbol" pitchFamily="18" charset="2"/>
              </a:rPr>
              <a:t>a</a:t>
            </a:r>
            <a:r>
              <a:rPr lang="en-US" baseline="-25000" dirty="0" err="1" smtClean="0"/>
              <a:t>j</a:t>
            </a:r>
            <a:r>
              <a:rPr lang="en-US" dirty="0" err="1" smtClean="0"/>
              <a:t>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402495" y="1600200"/>
            <a:ext cx="6884858" cy="1582865"/>
          </a:xfrm>
          <a:prstGeom prst="rect">
            <a:avLst/>
          </a:prstGeom>
          <a:noFill/>
          <a:ln/>
          <a:effectLst/>
        </p:spPr>
      </p:pic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5410200" y="3886200"/>
            <a:ext cx="2895600" cy="2133600"/>
            <a:chOff x="3888" y="1728"/>
            <a:chExt cx="1824" cy="1344"/>
          </a:xfrm>
        </p:grpSpPr>
        <p:pic>
          <p:nvPicPr>
            <p:cNvPr id="7" name="Picture 5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84" y="1824"/>
              <a:ext cx="152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6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984" y="2496"/>
              <a:ext cx="1509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888" y="1728"/>
              <a:ext cx="1824" cy="134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8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984" y="2817"/>
              <a:ext cx="1664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12" name="Straight Arrow Connector 11"/>
          <p:cNvCxnSpPr/>
          <p:nvPr/>
        </p:nvCxnSpPr>
        <p:spPr>
          <a:xfrm>
            <a:off x="3733800" y="4876800"/>
            <a:ext cx="1371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50565" y="6107151"/>
            <a:ext cx="4417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Use support vectors to compute b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SVM – non-separable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5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2209800"/>
            <a:ext cx="47434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209610" y="4692465"/>
            <a:ext cx="4664857" cy="1327443"/>
          </a:xfrm>
          <a:prstGeom prst="rect">
            <a:avLst/>
          </a:prstGeom>
          <a:noFill/>
          <a:ln/>
          <a:effectLst/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Primal problem: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Dual problem:  </a:t>
            </a:r>
            <a:endParaRPr lang="en-US" dirty="0"/>
          </a:p>
        </p:txBody>
      </p:sp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rcRect l="11435" t="36851" r="78763"/>
          <a:stretch>
            <a:fillRect/>
          </a:stretch>
        </p:blipFill>
        <p:spPr bwMode="auto">
          <a:xfrm>
            <a:off x="7772400" y="2743200"/>
            <a:ext cx="457200" cy="838200"/>
          </a:xfrm>
          <a:prstGeom prst="rect">
            <a:avLst/>
          </a:prstGeom>
          <a:noFill/>
          <a:ln/>
          <a:effectLst/>
        </p:spPr>
      </p:pic>
      <p:sp>
        <p:nvSpPr>
          <p:cNvPr id="15" name="TextBox 14"/>
          <p:cNvSpPr txBox="1"/>
          <p:nvPr/>
        </p:nvSpPr>
        <p:spPr>
          <a:xfrm>
            <a:off x="7414502" y="3733800"/>
            <a:ext cx="1577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Lagrange 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Multipliers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696200" y="2743200"/>
            <a:ext cx="533400" cy="914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SVM – non-separable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19" name="Picture 1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97805" y="1628775"/>
            <a:ext cx="6430614" cy="1478432"/>
          </a:xfrm>
          <a:prstGeom prst="rect">
            <a:avLst/>
          </a:prstGeom>
          <a:noFill/>
          <a:ln/>
          <a:effectLst/>
        </p:spPr>
      </p:pic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5410200" y="4877481"/>
            <a:ext cx="3352800" cy="1904320"/>
            <a:chOff x="3504" y="1924"/>
            <a:chExt cx="2208" cy="1244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3504" y="1924"/>
              <a:ext cx="2208" cy="1244"/>
              <a:chOff x="3504" y="1924"/>
              <a:chExt cx="2208" cy="1244"/>
            </a:xfrm>
          </p:grpSpPr>
          <p:pic>
            <p:nvPicPr>
              <p:cNvPr id="9" name="Picture 6" descr="txp_fig"/>
              <p:cNvPicPr>
                <a:picLocks noChangeAspect="1" noChangeArrowheads="1"/>
              </p:cNvPicPr>
              <p:nvPr>
                <p:custDataLst>
                  <p:tags r:id="rId4"/>
                </p:custDataLst>
              </p:nvPr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792" y="2045"/>
                <a:ext cx="1520" cy="4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" name="Picture 7" descr="txp_fig"/>
              <p:cNvPicPr>
                <a:picLocks noChangeAspect="1" noChangeArrowheads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792" y="2592"/>
                <a:ext cx="1509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3504" y="1924"/>
                <a:ext cx="2208" cy="124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2" name="Picture 9" descr="txp_fig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792" y="2913"/>
                <a:ext cx="1664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8" name="Picture 10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629" y="2913"/>
              <a:ext cx="1991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Dual problem is also QP</a:t>
            </a:r>
          </a:p>
          <a:p>
            <a:pPr>
              <a:buNone/>
            </a:pPr>
            <a:r>
              <a:rPr lang="en-US" sz="2800" dirty="0" smtClean="0"/>
              <a:t>Solution gives </a:t>
            </a:r>
            <a:r>
              <a:rPr lang="en-US" sz="2800" dirty="0" err="1" smtClean="0">
                <a:latin typeface="Symbol" pitchFamily="18" charset="2"/>
              </a:rPr>
              <a:t>a</a:t>
            </a:r>
            <a:r>
              <a:rPr lang="en-US" sz="2800" baseline="-25000" dirty="0" err="1" smtClean="0"/>
              <a:t>j</a:t>
            </a:r>
            <a:r>
              <a:rPr lang="en-US" sz="2800" dirty="0" err="1" smtClean="0"/>
              <a:t>s</a:t>
            </a:r>
            <a:endParaRPr lang="en-US" sz="2800" dirty="0" smtClean="0"/>
          </a:p>
          <a:p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581400" y="5867400"/>
            <a:ext cx="1371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2129886" y="2732049"/>
            <a:ext cx="838200" cy="45720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129886" y="3417849"/>
            <a:ext cx="1032348" cy="774746"/>
          </a:xfrm>
          <a:prstGeom prst="rect">
            <a:avLst/>
          </a:prstGeom>
          <a:noFill/>
          <a:ln/>
          <a:effectLst/>
        </p:spPr>
      </p:pic>
      <p:sp>
        <p:nvSpPr>
          <p:cNvPr id="18" name="TextBox 17"/>
          <p:cNvSpPr txBox="1"/>
          <p:nvPr/>
        </p:nvSpPr>
        <p:spPr>
          <a:xfrm>
            <a:off x="311132" y="3511356"/>
            <a:ext cx="1666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comes from</a:t>
            </a:r>
            <a:endParaRPr lang="en-US" sz="2400" dirty="0"/>
          </a:p>
        </p:txBody>
      </p:sp>
      <p:cxnSp>
        <p:nvCxnSpPr>
          <p:cNvPr id="22" name="Straight Arrow Connector 21"/>
          <p:cNvCxnSpPr/>
          <p:nvPr/>
        </p:nvCxnSpPr>
        <p:spPr>
          <a:xfrm rot="10800000" flipV="1">
            <a:off x="1444086" y="3113049"/>
            <a:ext cx="685800" cy="4572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733800" y="3352800"/>
            <a:ext cx="47795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C00000"/>
                </a:solidFill>
                <a:latin typeface="Comic Sans MS" pitchFamily="66" charset="0"/>
              </a:rPr>
              <a:t>Intuition: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Earlier - If constraint violated, </a:t>
            </a:r>
            <a:r>
              <a:rPr lang="en-US" sz="2400" dirty="0" err="1" smtClean="0">
                <a:latin typeface="Symbol" pitchFamily="18" charset="2"/>
              </a:rPr>
              <a:t>a</a:t>
            </a:r>
            <a:r>
              <a:rPr lang="en-US" sz="2400" baseline="-25000" dirty="0" err="1" smtClean="0"/>
              <a:t>i</a:t>
            </a:r>
            <a:r>
              <a:rPr lang="en-US" sz="2400" dirty="0" smtClean="0"/>
              <a:t> →∞</a:t>
            </a:r>
          </a:p>
          <a:p>
            <a:r>
              <a:rPr lang="en-US" sz="2400" dirty="0" smtClean="0"/>
              <a:t>Now - If constraint violated, </a:t>
            </a:r>
            <a:r>
              <a:rPr lang="en-US" sz="2400" dirty="0" err="1" smtClean="0">
                <a:latin typeface="Symbol" pitchFamily="18" charset="2"/>
              </a:rPr>
              <a:t>a</a:t>
            </a:r>
            <a:r>
              <a:rPr lang="en-US" sz="2400" baseline="-25000" dirty="0" err="1" smtClean="0"/>
              <a:t>i</a:t>
            </a:r>
            <a:r>
              <a:rPr lang="en-US" sz="2400" dirty="0" smtClean="0"/>
              <a:t> ≤ C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why solve the dual SVM?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some quadratic programming algorithms that can solve the dual faster than the primal, specially in high dimensions m&gt;&gt;n</a:t>
            </a:r>
          </a:p>
          <a:p>
            <a:endParaRPr lang="en-US" dirty="0" smtClean="0"/>
          </a:p>
          <a:p>
            <a:r>
              <a:rPr lang="en-US" dirty="0" smtClean="0"/>
              <a:t>But, more importantly, the “</a:t>
            </a:r>
            <a:r>
              <a:rPr lang="en-US" b="1" dirty="0" smtClean="0"/>
              <a:t>kernel trick</a:t>
            </a:r>
            <a:r>
              <a:rPr lang="en-US" dirty="0" smtClean="0"/>
              <a:t>”!!!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data is not linearly separable?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48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304800" y="2362200"/>
            <a:ext cx="1492250" cy="1981200"/>
            <a:chOff x="480" y="1488"/>
            <a:chExt cx="1632" cy="2064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536" y="148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584" y="2256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1008" y="244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1152" y="3264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576" y="31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1968" y="19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1440" y="340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1776" y="3072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864" y="172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480" y="2400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523710" y="2729035"/>
            <a:ext cx="2078468" cy="1658815"/>
            <a:chOff x="1710" y="1776"/>
            <a:chExt cx="2274" cy="1728"/>
          </a:xfrm>
        </p:grpSpPr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3024" y="177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592" y="259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710" y="2537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3312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648" y="278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3216" y="2880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2880" y="326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02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254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3648" y="331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3840" y="22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3600" y="1968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4114800" y="1600200"/>
            <a:ext cx="4972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</a:rPr>
              <a:t>Use features of features </a:t>
            </a:r>
          </a:p>
          <a:p>
            <a:r>
              <a:rPr lang="en-US" sz="3200" b="1" dirty="0">
                <a:solidFill>
                  <a:srgbClr val="009900"/>
                </a:solidFill>
              </a:rPr>
              <a:t>of features of features….</a:t>
            </a: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auto">
          <a:xfrm>
            <a:off x="2133600" y="3856835"/>
            <a:ext cx="131669" cy="138223"/>
          </a:xfrm>
          <a:prstGeom prst="plus">
            <a:avLst>
              <a:gd name="adj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1381491" y="2318659"/>
            <a:ext cx="1002481" cy="2579914"/>
          </a:xfrm>
          <a:custGeom>
            <a:avLst/>
            <a:gdLst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511629 w 1077686"/>
              <a:gd name="connsiteY57" fmla="*/ 2177143 h 2659133"/>
              <a:gd name="connsiteX58" fmla="*/ 468086 w 1077686"/>
              <a:gd name="connsiteY58" fmla="*/ 2188028 h 2659133"/>
              <a:gd name="connsiteX59" fmla="*/ 435429 w 1077686"/>
              <a:gd name="connsiteY59" fmla="*/ 2209800 h 2659133"/>
              <a:gd name="connsiteX60" fmla="*/ 359229 w 1077686"/>
              <a:gd name="connsiteY60" fmla="*/ 2231571 h 2659133"/>
              <a:gd name="connsiteX61" fmla="*/ 315686 w 1077686"/>
              <a:gd name="connsiteY61" fmla="*/ 2253343 h 2659133"/>
              <a:gd name="connsiteX62" fmla="*/ 283029 w 1077686"/>
              <a:gd name="connsiteY62" fmla="*/ 2264228 h 2659133"/>
              <a:gd name="connsiteX63" fmla="*/ 261257 w 1077686"/>
              <a:gd name="connsiteY63" fmla="*/ 2286000 h 2659133"/>
              <a:gd name="connsiteX64" fmla="*/ 206829 w 1077686"/>
              <a:gd name="connsiteY64" fmla="*/ 2373086 h 2659133"/>
              <a:gd name="connsiteX65" fmla="*/ 195943 w 1077686"/>
              <a:gd name="connsiteY65" fmla="*/ 2405743 h 2659133"/>
              <a:gd name="connsiteX66" fmla="*/ 163286 w 1077686"/>
              <a:gd name="connsiteY66" fmla="*/ 2449286 h 2659133"/>
              <a:gd name="connsiteX67" fmla="*/ 141515 w 1077686"/>
              <a:gd name="connsiteY67" fmla="*/ 2492828 h 2659133"/>
              <a:gd name="connsiteX68" fmla="*/ 119743 w 1077686"/>
              <a:gd name="connsiteY68" fmla="*/ 2525486 h 2659133"/>
              <a:gd name="connsiteX69" fmla="*/ 87086 w 1077686"/>
              <a:gd name="connsiteY69" fmla="*/ 2579914 h 2659133"/>
              <a:gd name="connsiteX70" fmla="*/ 54429 w 1077686"/>
              <a:gd name="connsiteY70" fmla="*/ 2601686 h 2659133"/>
              <a:gd name="connsiteX71" fmla="*/ 32657 w 1077686"/>
              <a:gd name="connsiteY71" fmla="*/ 2623457 h 2659133"/>
              <a:gd name="connsiteX72" fmla="*/ 0 w 1077686"/>
              <a:gd name="connsiteY72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511629 w 1077686"/>
              <a:gd name="connsiteY57" fmla="*/ 2177143 h 2659133"/>
              <a:gd name="connsiteX58" fmla="*/ 468086 w 1077686"/>
              <a:gd name="connsiteY58" fmla="*/ 2188028 h 2659133"/>
              <a:gd name="connsiteX59" fmla="*/ 435429 w 1077686"/>
              <a:gd name="connsiteY59" fmla="*/ 2209800 h 2659133"/>
              <a:gd name="connsiteX60" fmla="*/ 359229 w 1077686"/>
              <a:gd name="connsiteY60" fmla="*/ 2231571 h 2659133"/>
              <a:gd name="connsiteX61" fmla="*/ 315686 w 1077686"/>
              <a:gd name="connsiteY61" fmla="*/ 2253343 h 2659133"/>
              <a:gd name="connsiteX62" fmla="*/ 283029 w 1077686"/>
              <a:gd name="connsiteY62" fmla="*/ 2264228 h 2659133"/>
              <a:gd name="connsiteX63" fmla="*/ 206829 w 1077686"/>
              <a:gd name="connsiteY63" fmla="*/ 2373086 h 2659133"/>
              <a:gd name="connsiteX64" fmla="*/ 195943 w 1077686"/>
              <a:gd name="connsiteY64" fmla="*/ 2405743 h 2659133"/>
              <a:gd name="connsiteX65" fmla="*/ 163286 w 1077686"/>
              <a:gd name="connsiteY65" fmla="*/ 2449286 h 2659133"/>
              <a:gd name="connsiteX66" fmla="*/ 141515 w 1077686"/>
              <a:gd name="connsiteY66" fmla="*/ 2492828 h 2659133"/>
              <a:gd name="connsiteX67" fmla="*/ 119743 w 1077686"/>
              <a:gd name="connsiteY67" fmla="*/ 2525486 h 2659133"/>
              <a:gd name="connsiteX68" fmla="*/ 87086 w 1077686"/>
              <a:gd name="connsiteY68" fmla="*/ 2579914 h 2659133"/>
              <a:gd name="connsiteX69" fmla="*/ 54429 w 1077686"/>
              <a:gd name="connsiteY69" fmla="*/ 2601686 h 2659133"/>
              <a:gd name="connsiteX70" fmla="*/ 32657 w 1077686"/>
              <a:gd name="connsiteY70" fmla="*/ 2623457 h 2659133"/>
              <a:gd name="connsiteX71" fmla="*/ 0 w 1077686"/>
              <a:gd name="connsiteY71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511629 w 1077686"/>
              <a:gd name="connsiteY57" fmla="*/ 2177143 h 2659133"/>
              <a:gd name="connsiteX58" fmla="*/ 468086 w 1077686"/>
              <a:gd name="connsiteY58" fmla="*/ 2188028 h 2659133"/>
              <a:gd name="connsiteX59" fmla="*/ 435429 w 1077686"/>
              <a:gd name="connsiteY59" fmla="*/ 2209800 h 2659133"/>
              <a:gd name="connsiteX60" fmla="*/ 359229 w 1077686"/>
              <a:gd name="connsiteY60" fmla="*/ 2231571 h 2659133"/>
              <a:gd name="connsiteX61" fmla="*/ 315686 w 1077686"/>
              <a:gd name="connsiteY61" fmla="*/ 2253343 h 2659133"/>
              <a:gd name="connsiteX62" fmla="*/ 206829 w 1077686"/>
              <a:gd name="connsiteY62" fmla="*/ 2373086 h 2659133"/>
              <a:gd name="connsiteX63" fmla="*/ 195943 w 1077686"/>
              <a:gd name="connsiteY63" fmla="*/ 2405743 h 2659133"/>
              <a:gd name="connsiteX64" fmla="*/ 163286 w 1077686"/>
              <a:gd name="connsiteY64" fmla="*/ 2449286 h 2659133"/>
              <a:gd name="connsiteX65" fmla="*/ 141515 w 1077686"/>
              <a:gd name="connsiteY65" fmla="*/ 2492828 h 2659133"/>
              <a:gd name="connsiteX66" fmla="*/ 119743 w 1077686"/>
              <a:gd name="connsiteY66" fmla="*/ 2525486 h 2659133"/>
              <a:gd name="connsiteX67" fmla="*/ 87086 w 1077686"/>
              <a:gd name="connsiteY67" fmla="*/ 2579914 h 2659133"/>
              <a:gd name="connsiteX68" fmla="*/ 54429 w 1077686"/>
              <a:gd name="connsiteY68" fmla="*/ 2601686 h 2659133"/>
              <a:gd name="connsiteX69" fmla="*/ 32657 w 1077686"/>
              <a:gd name="connsiteY69" fmla="*/ 2623457 h 2659133"/>
              <a:gd name="connsiteX70" fmla="*/ 0 w 1077686"/>
              <a:gd name="connsiteY70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511629 w 1077686"/>
              <a:gd name="connsiteY57" fmla="*/ 2177143 h 2659133"/>
              <a:gd name="connsiteX58" fmla="*/ 468086 w 1077686"/>
              <a:gd name="connsiteY58" fmla="*/ 2188028 h 2659133"/>
              <a:gd name="connsiteX59" fmla="*/ 435429 w 1077686"/>
              <a:gd name="connsiteY59" fmla="*/ 2209800 h 2659133"/>
              <a:gd name="connsiteX60" fmla="*/ 359229 w 1077686"/>
              <a:gd name="connsiteY60" fmla="*/ 2231571 h 2659133"/>
              <a:gd name="connsiteX61" fmla="*/ 206829 w 1077686"/>
              <a:gd name="connsiteY61" fmla="*/ 2373086 h 2659133"/>
              <a:gd name="connsiteX62" fmla="*/ 195943 w 1077686"/>
              <a:gd name="connsiteY62" fmla="*/ 2405743 h 2659133"/>
              <a:gd name="connsiteX63" fmla="*/ 163286 w 1077686"/>
              <a:gd name="connsiteY63" fmla="*/ 2449286 h 2659133"/>
              <a:gd name="connsiteX64" fmla="*/ 141515 w 1077686"/>
              <a:gd name="connsiteY64" fmla="*/ 2492828 h 2659133"/>
              <a:gd name="connsiteX65" fmla="*/ 119743 w 1077686"/>
              <a:gd name="connsiteY65" fmla="*/ 2525486 h 2659133"/>
              <a:gd name="connsiteX66" fmla="*/ 87086 w 1077686"/>
              <a:gd name="connsiteY66" fmla="*/ 2579914 h 2659133"/>
              <a:gd name="connsiteX67" fmla="*/ 54429 w 1077686"/>
              <a:gd name="connsiteY67" fmla="*/ 2601686 h 2659133"/>
              <a:gd name="connsiteX68" fmla="*/ 32657 w 1077686"/>
              <a:gd name="connsiteY68" fmla="*/ 2623457 h 2659133"/>
              <a:gd name="connsiteX69" fmla="*/ 0 w 1077686"/>
              <a:gd name="connsiteY69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511629 w 1077686"/>
              <a:gd name="connsiteY57" fmla="*/ 2177143 h 2659133"/>
              <a:gd name="connsiteX58" fmla="*/ 468086 w 1077686"/>
              <a:gd name="connsiteY58" fmla="*/ 2188028 h 2659133"/>
              <a:gd name="connsiteX59" fmla="*/ 359229 w 1077686"/>
              <a:gd name="connsiteY59" fmla="*/ 2231571 h 2659133"/>
              <a:gd name="connsiteX60" fmla="*/ 206829 w 1077686"/>
              <a:gd name="connsiteY60" fmla="*/ 2373086 h 2659133"/>
              <a:gd name="connsiteX61" fmla="*/ 195943 w 1077686"/>
              <a:gd name="connsiteY61" fmla="*/ 2405743 h 2659133"/>
              <a:gd name="connsiteX62" fmla="*/ 163286 w 1077686"/>
              <a:gd name="connsiteY62" fmla="*/ 2449286 h 2659133"/>
              <a:gd name="connsiteX63" fmla="*/ 141515 w 1077686"/>
              <a:gd name="connsiteY63" fmla="*/ 2492828 h 2659133"/>
              <a:gd name="connsiteX64" fmla="*/ 119743 w 1077686"/>
              <a:gd name="connsiteY64" fmla="*/ 2525486 h 2659133"/>
              <a:gd name="connsiteX65" fmla="*/ 87086 w 1077686"/>
              <a:gd name="connsiteY65" fmla="*/ 2579914 h 2659133"/>
              <a:gd name="connsiteX66" fmla="*/ 54429 w 1077686"/>
              <a:gd name="connsiteY66" fmla="*/ 2601686 h 2659133"/>
              <a:gd name="connsiteX67" fmla="*/ 32657 w 1077686"/>
              <a:gd name="connsiteY67" fmla="*/ 2623457 h 2659133"/>
              <a:gd name="connsiteX68" fmla="*/ 0 w 1077686"/>
              <a:gd name="connsiteY68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511629 w 1077686"/>
              <a:gd name="connsiteY57" fmla="*/ 2177143 h 2659133"/>
              <a:gd name="connsiteX58" fmla="*/ 359229 w 1077686"/>
              <a:gd name="connsiteY58" fmla="*/ 2231571 h 2659133"/>
              <a:gd name="connsiteX59" fmla="*/ 206829 w 1077686"/>
              <a:gd name="connsiteY59" fmla="*/ 2373086 h 2659133"/>
              <a:gd name="connsiteX60" fmla="*/ 195943 w 1077686"/>
              <a:gd name="connsiteY60" fmla="*/ 2405743 h 2659133"/>
              <a:gd name="connsiteX61" fmla="*/ 163286 w 1077686"/>
              <a:gd name="connsiteY61" fmla="*/ 2449286 h 2659133"/>
              <a:gd name="connsiteX62" fmla="*/ 141515 w 1077686"/>
              <a:gd name="connsiteY62" fmla="*/ 2492828 h 2659133"/>
              <a:gd name="connsiteX63" fmla="*/ 119743 w 1077686"/>
              <a:gd name="connsiteY63" fmla="*/ 2525486 h 2659133"/>
              <a:gd name="connsiteX64" fmla="*/ 87086 w 1077686"/>
              <a:gd name="connsiteY64" fmla="*/ 2579914 h 2659133"/>
              <a:gd name="connsiteX65" fmla="*/ 54429 w 1077686"/>
              <a:gd name="connsiteY65" fmla="*/ 2601686 h 2659133"/>
              <a:gd name="connsiteX66" fmla="*/ 32657 w 1077686"/>
              <a:gd name="connsiteY66" fmla="*/ 2623457 h 2659133"/>
              <a:gd name="connsiteX67" fmla="*/ 0 w 1077686"/>
              <a:gd name="connsiteY67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359229 w 1077686"/>
              <a:gd name="connsiteY57" fmla="*/ 2231571 h 2659133"/>
              <a:gd name="connsiteX58" fmla="*/ 206829 w 1077686"/>
              <a:gd name="connsiteY58" fmla="*/ 2373086 h 2659133"/>
              <a:gd name="connsiteX59" fmla="*/ 195943 w 1077686"/>
              <a:gd name="connsiteY59" fmla="*/ 2405743 h 2659133"/>
              <a:gd name="connsiteX60" fmla="*/ 163286 w 1077686"/>
              <a:gd name="connsiteY60" fmla="*/ 2449286 h 2659133"/>
              <a:gd name="connsiteX61" fmla="*/ 141515 w 1077686"/>
              <a:gd name="connsiteY61" fmla="*/ 2492828 h 2659133"/>
              <a:gd name="connsiteX62" fmla="*/ 119743 w 1077686"/>
              <a:gd name="connsiteY62" fmla="*/ 2525486 h 2659133"/>
              <a:gd name="connsiteX63" fmla="*/ 87086 w 1077686"/>
              <a:gd name="connsiteY63" fmla="*/ 2579914 h 2659133"/>
              <a:gd name="connsiteX64" fmla="*/ 54429 w 1077686"/>
              <a:gd name="connsiteY64" fmla="*/ 2601686 h 2659133"/>
              <a:gd name="connsiteX65" fmla="*/ 32657 w 1077686"/>
              <a:gd name="connsiteY65" fmla="*/ 2623457 h 2659133"/>
              <a:gd name="connsiteX66" fmla="*/ 0 w 1077686"/>
              <a:gd name="connsiteY66" fmla="*/ 2656114 h 2659133"/>
              <a:gd name="connsiteX0" fmla="*/ 685800 w 1077686"/>
              <a:gd name="connsiteY0" fmla="*/ 0 h 2659133"/>
              <a:gd name="connsiteX1" fmla="*/ 718457 w 1077686"/>
              <a:gd name="connsiteY1" fmla="*/ 21771 h 2659133"/>
              <a:gd name="connsiteX2" fmla="*/ 740229 w 1077686"/>
              <a:gd name="connsiteY2" fmla="*/ 65314 h 2659133"/>
              <a:gd name="connsiteX3" fmla="*/ 783772 w 1077686"/>
              <a:gd name="connsiteY3" fmla="*/ 119743 h 2659133"/>
              <a:gd name="connsiteX4" fmla="*/ 794657 w 1077686"/>
              <a:gd name="connsiteY4" fmla="*/ 152400 h 2659133"/>
              <a:gd name="connsiteX5" fmla="*/ 816429 w 1077686"/>
              <a:gd name="connsiteY5" fmla="*/ 174171 h 2659133"/>
              <a:gd name="connsiteX6" fmla="*/ 838200 w 1077686"/>
              <a:gd name="connsiteY6" fmla="*/ 206828 h 2659133"/>
              <a:gd name="connsiteX7" fmla="*/ 849086 w 1077686"/>
              <a:gd name="connsiteY7" fmla="*/ 239486 h 2659133"/>
              <a:gd name="connsiteX8" fmla="*/ 892629 w 1077686"/>
              <a:gd name="connsiteY8" fmla="*/ 304800 h 2659133"/>
              <a:gd name="connsiteX9" fmla="*/ 936172 w 1077686"/>
              <a:gd name="connsiteY9" fmla="*/ 381000 h 2659133"/>
              <a:gd name="connsiteX10" fmla="*/ 957943 w 1077686"/>
              <a:gd name="connsiteY10" fmla="*/ 446314 h 2659133"/>
              <a:gd name="connsiteX11" fmla="*/ 968829 w 1077686"/>
              <a:gd name="connsiteY11" fmla="*/ 478971 h 2659133"/>
              <a:gd name="connsiteX12" fmla="*/ 1001486 w 1077686"/>
              <a:gd name="connsiteY12" fmla="*/ 544286 h 2659133"/>
              <a:gd name="connsiteX13" fmla="*/ 990600 w 1077686"/>
              <a:gd name="connsiteY13" fmla="*/ 707571 h 2659133"/>
              <a:gd name="connsiteX14" fmla="*/ 936172 w 1077686"/>
              <a:gd name="connsiteY14" fmla="*/ 762000 h 2659133"/>
              <a:gd name="connsiteX15" fmla="*/ 914400 w 1077686"/>
              <a:gd name="connsiteY15" fmla="*/ 783771 h 2659133"/>
              <a:gd name="connsiteX16" fmla="*/ 892629 w 1077686"/>
              <a:gd name="connsiteY16" fmla="*/ 805543 h 2659133"/>
              <a:gd name="connsiteX17" fmla="*/ 816429 w 1077686"/>
              <a:gd name="connsiteY17" fmla="*/ 827314 h 2659133"/>
              <a:gd name="connsiteX18" fmla="*/ 783772 w 1077686"/>
              <a:gd name="connsiteY18" fmla="*/ 838200 h 2659133"/>
              <a:gd name="connsiteX19" fmla="*/ 740229 w 1077686"/>
              <a:gd name="connsiteY19" fmla="*/ 849086 h 2659133"/>
              <a:gd name="connsiteX20" fmla="*/ 707572 w 1077686"/>
              <a:gd name="connsiteY20" fmla="*/ 859971 h 2659133"/>
              <a:gd name="connsiteX21" fmla="*/ 664029 w 1077686"/>
              <a:gd name="connsiteY21" fmla="*/ 870857 h 2659133"/>
              <a:gd name="connsiteX22" fmla="*/ 631372 w 1077686"/>
              <a:gd name="connsiteY22" fmla="*/ 881743 h 2659133"/>
              <a:gd name="connsiteX23" fmla="*/ 566057 w 1077686"/>
              <a:gd name="connsiteY23" fmla="*/ 892628 h 2659133"/>
              <a:gd name="connsiteX24" fmla="*/ 478972 w 1077686"/>
              <a:gd name="connsiteY24" fmla="*/ 925286 h 2659133"/>
              <a:gd name="connsiteX25" fmla="*/ 435429 w 1077686"/>
              <a:gd name="connsiteY25" fmla="*/ 936171 h 2659133"/>
              <a:gd name="connsiteX26" fmla="*/ 391886 w 1077686"/>
              <a:gd name="connsiteY26" fmla="*/ 957943 h 2659133"/>
              <a:gd name="connsiteX27" fmla="*/ 293915 w 1077686"/>
              <a:gd name="connsiteY27" fmla="*/ 990600 h 2659133"/>
              <a:gd name="connsiteX28" fmla="*/ 228600 w 1077686"/>
              <a:gd name="connsiteY28" fmla="*/ 1034143 h 2659133"/>
              <a:gd name="connsiteX29" fmla="*/ 185057 w 1077686"/>
              <a:gd name="connsiteY29" fmla="*/ 1055914 h 2659133"/>
              <a:gd name="connsiteX30" fmla="*/ 119743 w 1077686"/>
              <a:gd name="connsiteY30" fmla="*/ 1088571 h 2659133"/>
              <a:gd name="connsiteX31" fmla="*/ 97972 w 1077686"/>
              <a:gd name="connsiteY31" fmla="*/ 1110343 h 2659133"/>
              <a:gd name="connsiteX32" fmla="*/ 76200 w 1077686"/>
              <a:gd name="connsiteY32" fmla="*/ 1175657 h 2659133"/>
              <a:gd name="connsiteX33" fmla="*/ 87086 w 1077686"/>
              <a:gd name="connsiteY33" fmla="*/ 1262743 h 2659133"/>
              <a:gd name="connsiteX34" fmla="*/ 119743 w 1077686"/>
              <a:gd name="connsiteY34" fmla="*/ 1273628 h 2659133"/>
              <a:gd name="connsiteX35" fmla="*/ 152400 w 1077686"/>
              <a:gd name="connsiteY35" fmla="*/ 1295400 h 2659133"/>
              <a:gd name="connsiteX36" fmla="*/ 435429 w 1077686"/>
              <a:gd name="connsiteY36" fmla="*/ 1306286 h 2659133"/>
              <a:gd name="connsiteX37" fmla="*/ 555172 w 1077686"/>
              <a:gd name="connsiteY37" fmla="*/ 1317171 h 2659133"/>
              <a:gd name="connsiteX38" fmla="*/ 664029 w 1077686"/>
              <a:gd name="connsiteY38" fmla="*/ 1338943 h 2659133"/>
              <a:gd name="connsiteX39" fmla="*/ 696686 w 1077686"/>
              <a:gd name="connsiteY39" fmla="*/ 1360714 h 2659133"/>
              <a:gd name="connsiteX40" fmla="*/ 718457 w 1077686"/>
              <a:gd name="connsiteY40" fmla="*/ 1382486 h 2659133"/>
              <a:gd name="connsiteX41" fmla="*/ 805543 w 1077686"/>
              <a:gd name="connsiteY41" fmla="*/ 1404257 h 2659133"/>
              <a:gd name="connsiteX42" fmla="*/ 838200 w 1077686"/>
              <a:gd name="connsiteY42" fmla="*/ 1426028 h 2659133"/>
              <a:gd name="connsiteX43" fmla="*/ 914400 w 1077686"/>
              <a:gd name="connsiteY43" fmla="*/ 1447800 h 2659133"/>
              <a:gd name="connsiteX44" fmla="*/ 968829 w 1077686"/>
              <a:gd name="connsiteY44" fmla="*/ 1502228 h 2659133"/>
              <a:gd name="connsiteX45" fmla="*/ 1001486 w 1077686"/>
              <a:gd name="connsiteY45" fmla="*/ 1524000 h 2659133"/>
              <a:gd name="connsiteX46" fmla="*/ 1045029 w 1077686"/>
              <a:gd name="connsiteY46" fmla="*/ 1567543 h 2659133"/>
              <a:gd name="connsiteX47" fmla="*/ 1077686 w 1077686"/>
              <a:gd name="connsiteY47" fmla="*/ 1643743 h 2659133"/>
              <a:gd name="connsiteX48" fmla="*/ 1066800 w 1077686"/>
              <a:gd name="connsiteY48" fmla="*/ 1741714 h 2659133"/>
              <a:gd name="connsiteX49" fmla="*/ 1012372 w 1077686"/>
              <a:gd name="connsiteY49" fmla="*/ 1796143 h 2659133"/>
              <a:gd name="connsiteX50" fmla="*/ 979715 w 1077686"/>
              <a:gd name="connsiteY50" fmla="*/ 1828800 h 2659133"/>
              <a:gd name="connsiteX51" fmla="*/ 947057 w 1077686"/>
              <a:gd name="connsiteY51" fmla="*/ 1850571 h 2659133"/>
              <a:gd name="connsiteX52" fmla="*/ 914400 w 1077686"/>
              <a:gd name="connsiteY52" fmla="*/ 1883228 h 2659133"/>
              <a:gd name="connsiteX53" fmla="*/ 881743 w 1077686"/>
              <a:gd name="connsiteY53" fmla="*/ 1905000 h 2659133"/>
              <a:gd name="connsiteX54" fmla="*/ 849086 w 1077686"/>
              <a:gd name="connsiteY54" fmla="*/ 1948543 h 2659133"/>
              <a:gd name="connsiteX55" fmla="*/ 740229 w 1077686"/>
              <a:gd name="connsiteY55" fmla="*/ 2024743 h 2659133"/>
              <a:gd name="connsiteX56" fmla="*/ 576943 w 1077686"/>
              <a:gd name="connsiteY56" fmla="*/ 2122714 h 2659133"/>
              <a:gd name="connsiteX57" fmla="*/ 359229 w 1077686"/>
              <a:gd name="connsiteY57" fmla="*/ 2231571 h 2659133"/>
              <a:gd name="connsiteX58" fmla="*/ 206829 w 1077686"/>
              <a:gd name="connsiteY58" fmla="*/ 2373086 h 2659133"/>
              <a:gd name="connsiteX59" fmla="*/ 195943 w 1077686"/>
              <a:gd name="connsiteY59" fmla="*/ 2405743 h 2659133"/>
              <a:gd name="connsiteX60" fmla="*/ 163286 w 1077686"/>
              <a:gd name="connsiteY60" fmla="*/ 2449286 h 2659133"/>
              <a:gd name="connsiteX61" fmla="*/ 141515 w 1077686"/>
              <a:gd name="connsiteY61" fmla="*/ 2492828 h 2659133"/>
              <a:gd name="connsiteX62" fmla="*/ 119743 w 1077686"/>
              <a:gd name="connsiteY62" fmla="*/ 2525486 h 2659133"/>
              <a:gd name="connsiteX63" fmla="*/ 87086 w 1077686"/>
              <a:gd name="connsiteY63" fmla="*/ 2579914 h 2659133"/>
              <a:gd name="connsiteX64" fmla="*/ 54429 w 1077686"/>
              <a:gd name="connsiteY64" fmla="*/ 2601686 h 2659133"/>
              <a:gd name="connsiteX65" fmla="*/ 32657 w 1077686"/>
              <a:gd name="connsiteY65" fmla="*/ 2623457 h 2659133"/>
              <a:gd name="connsiteX66" fmla="*/ 0 w 1077686"/>
              <a:gd name="connsiteY66" fmla="*/ 2656114 h 2659133"/>
              <a:gd name="connsiteX0" fmla="*/ 653143 w 1045029"/>
              <a:gd name="connsiteY0" fmla="*/ 0 h 2623457"/>
              <a:gd name="connsiteX1" fmla="*/ 685800 w 1045029"/>
              <a:gd name="connsiteY1" fmla="*/ 21771 h 2623457"/>
              <a:gd name="connsiteX2" fmla="*/ 707572 w 1045029"/>
              <a:gd name="connsiteY2" fmla="*/ 65314 h 2623457"/>
              <a:gd name="connsiteX3" fmla="*/ 751115 w 1045029"/>
              <a:gd name="connsiteY3" fmla="*/ 119743 h 2623457"/>
              <a:gd name="connsiteX4" fmla="*/ 762000 w 1045029"/>
              <a:gd name="connsiteY4" fmla="*/ 152400 h 2623457"/>
              <a:gd name="connsiteX5" fmla="*/ 783772 w 1045029"/>
              <a:gd name="connsiteY5" fmla="*/ 174171 h 2623457"/>
              <a:gd name="connsiteX6" fmla="*/ 805543 w 1045029"/>
              <a:gd name="connsiteY6" fmla="*/ 206828 h 2623457"/>
              <a:gd name="connsiteX7" fmla="*/ 816429 w 1045029"/>
              <a:gd name="connsiteY7" fmla="*/ 239486 h 2623457"/>
              <a:gd name="connsiteX8" fmla="*/ 859972 w 1045029"/>
              <a:gd name="connsiteY8" fmla="*/ 304800 h 2623457"/>
              <a:gd name="connsiteX9" fmla="*/ 903515 w 1045029"/>
              <a:gd name="connsiteY9" fmla="*/ 381000 h 2623457"/>
              <a:gd name="connsiteX10" fmla="*/ 925286 w 1045029"/>
              <a:gd name="connsiteY10" fmla="*/ 446314 h 2623457"/>
              <a:gd name="connsiteX11" fmla="*/ 936172 w 1045029"/>
              <a:gd name="connsiteY11" fmla="*/ 478971 h 2623457"/>
              <a:gd name="connsiteX12" fmla="*/ 968829 w 1045029"/>
              <a:gd name="connsiteY12" fmla="*/ 544286 h 2623457"/>
              <a:gd name="connsiteX13" fmla="*/ 957943 w 1045029"/>
              <a:gd name="connsiteY13" fmla="*/ 707571 h 2623457"/>
              <a:gd name="connsiteX14" fmla="*/ 903515 w 1045029"/>
              <a:gd name="connsiteY14" fmla="*/ 762000 h 2623457"/>
              <a:gd name="connsiteX15" fmla="*/ 881743 w 1045029"/>
              <a:gd name="connsiteY15" fmla="*/ 783771 h 2623457"/>
              <a:gd name="connsiteX16" fmla="*/ 859972 w 1045029"/>
              <a:gd name="connsiteY16" fmla="*/ 805543 h 2623457"/>
              <a:gd name="connsiteX17" fmla="*/ 783772 w 1045029"/>
              <a:gd name="connsiteY17" fmla="*/ 827314 h 2623457"/>
              <a:gd name="connsiteX18" fmla="*/ 751115 w 1045029"/>
              <a:gd name="connsiteY18" fmla="*/ 838200 h 2623457"/>
              <a:gd name="connsiteX19" fmla="*/ 707572 w 1045029"/>
              <a:gd name="connsiteY19" fmla="*/ 849086 h 2623457"/>
              <a:gd name="connsiteX20" fmla="*/ 674915 w 1045029"/>
              <a:gd name="connsiteY20" fmla="*/ 859971 h 2623457"/>
              <a:gd name="connsiteX21" fmla="*/ 631372 w 1045029"/>
              <a:gd name="connsiteY21" fmla="*/ 870857 h 2623457"/>
              <a:gd name="connsiteX22" fmla="*/ 598715 w 1045029"/>
              <a:gd name="connsiteY22" fmla="*/ 881743 h 2623457"/>
              <a:gd name="connsiteX23" fmla="*/ 533400 w 1045029"/>
              <a:gd name="connsiteY23" fmla="*/ 892628 h 2623457"/>
              <a:gd name="connsiteX24" fmla="*/ 446315 w 1045029"/>
              <a:gd name="connsiteY24" fmla="*/ 925286 h 2623457"/>
              <a:gd name="connsiteX25" fmla="*/ 402772 w 1045029"/>
              <a:gd name="connsiteY25" fmla="*/ 936171 h 2623457"/>
              <a:gd name="connsiteX26" fmla="*/ 359229 w 1045029"/>
              <a:gd name="connsiteY26" fmla="*/ 957943 h 2623457"/>
              <a:gd name="connsiteX27" fmla="*/ 261258 w 1045029"/>
              <a:gd name="connsiteY27" fmla="*/ 990600 h 2623457"/>
              <a:gd name="connsiteX28" fmla="*/ 195943 w 1045029"/>
              <a:gd name="connsiteY28" fmla="*/ 1034143 h 2623457"/>
              <a:gd name="connsiteX29" fmla="*/ 152400 w 1045029"/>
              <a:gd name="connsiteY29" fmla="*/ 1055914 h 2623457"/>
              <a:gd name="connsiteX30" fmla="*/ 87086 w 1045029"/>
              <a:gd name="connsiteY30" fmla="*/ 1088571 h 2623457"/>
              <a:gd name="connsiteX31" fmla="*/ 65315 w 1045029"/>
              <a:gd name="connsiteY31" fmla="*/ 1110343 h 2623457"/>
              <a:gd name="connsiteX32" fmla="*/ 43543 w 1045029"/>
              <a:gd name="connsiteY32" fmla="*/ 1175657 h 2623457"/>
              <a:gd name="connsiteX33" fmla="*/ 54429 w 1045029"/>
              <a:gd name="connsiteY33" fmla="*/ 1262743 h 2623457"/>
              <a:gd name="connsiteX34" fmla="*/ 87086 w 1045029"/>
              <a:gd name="connsiteY34" fmla="*/ 1273628 h 2623457"/>
              <a:gd name="connsiteX35" fmla="*/ 119743 w 1045029"/>
              <a:gd name="connsiteY35" fmla="*/ 1295400 h 2623457"/>
              <a:gd name="connsiteX36" fmla="*/ 402772 w 1045029"/>
              <a:gd name="connsiteY36" fmla="*/ 1306286 h 2623457"/>
              <a:gd name="connsiteX37" fmla="*/ 522515 w 1045029"/>
              <a:gd name="connsiteY37" fmla="*/ 1317171 h 2623457"/>
              <a:gd name="connsiteX38" fmla="*/ 631372 w 1045029"/>
              <a:gd name="connsiteY38" fmla="*/ 1338943 h 2623457"/>
              <a:gd name="connsiteX39" fmla="*/ 664029 w 1045029"/>
              <a:gd name="connsiteY39" fmla="*/ 1360714 h 2623457"/>
              <a:gd name="connsiteX40" fmla="*/ 685800 w 1045029"/>
              <a:gd name="connsiteY40" fmla="*/ 1382486 h 2623457"/>
              <a:gd name="connsiteX41" fmla="*/ 772886 w 1045029"/>
              <a:gd name="connsiteY41" fmla="*/ 1404257 h 2623457"/>
              <a:gd name="connsiteX42" fmla="*/ 805543 w 1045029"/>
              <a:gd name="connsiteY42" fmla="*/ 1426028 h 2623457"/>
              <a:gd name="connsiteX43" fmla="*/ 881743 w 1045029"/>
              <a:gd name="connsiteY43" fmla="*/ 1447800 h 2623457"/>
              <a:gd name="connsiteX44" fmla="*/ 936172 w 1045029"/>
              <a:gd name="connsiteY44" fmla="*/ 1502228 h 2623457"/>
              <a:gd name="connsiteX45" fmla="*/ 968829 w 1045029"/>
              <a:gd name="connsiteY45" fmla="*/ 1524000 h 2623457"/>
              <a:gd name="connsiteX46" fmla="*/ 1012372 w 1045029"/>
              <a:gd name="connsiteY46" fmla="*/ 1567543 h 2623457"/>
              <a:gd name="connsiteX47" fmla="*/ 1045029 w 1045029"/>
              <a:gd name="connsiteY47" fmla="*/ 1643743 h 2623457"/>
              <a:gd name="connsiteX48" fmla="*/ 1034143 w 1045029"/>
              <a:gd name="connsiteY48" fmla="*/ 1741714 h 2623457"/>
              <a:gd name="connsiteX49" fmla="*/ 979715 w 1045029"/>
              <a:gd name="connsiteY49" fmla="*/ 1796143 h 2623457"/>
              <a:gd name="connsiteX50" fmla="*/ 947058 w 1045029"/>
              <a:gd name="connsiteY50" fmla="*/ 1828800 h 2623457"/>
              <a:gd name="connsiteX51" fmla="*/ 914400 w 1045029"/>
              <a:gd name="connsiteY51" fmla="*/ 1850571 h 2623457"/>
              <a:gd name="connsiteX52" fmla="*/ 881743 w 1045029"/>
              <a:gd name="connsiteY52" fmla="*/ 1883228 h 2623457"/>
              <a:gd name="connsiteX53" fmla="*/ 849086 w 1045029"/>
              <a:gd name="connsiteY53" fmla="*/ 1905000 h 2623457"/>
              <a:gd name="connsiteX54" fmla="*/ 816429 w 1045029"/>
              <a:gd name="connsiteY54" fmla="*/ 1948543 h 2623457"/>
              <a:gd name="connsiteX55" fmla="*/ 707572 w 1045029"/>
              <a:gd name="connsiteY55" fmla="*/ 2024743 h 2623457"/>
              <a:gd name="connsiteX56" fmla="*/ 544286 w 1045029"/>
              <a:gd name="connsiteY56" fmla="*/ 2122714 h 2623457"/>
              <a:gd name="connsiteX57" fmla="*/ 326572 w 1045029"/>
              <a:gd name="connsiteY57" fmla="*/ 2231571 h 2623457"/>
              <a:gd name="connsiteX58" fmla="*/ 174172 w 1045029"/>
              <a:gd name="connsiteY58" fmla="*/ 2373086 h 2623457"/>
              <a:gd name="connsiteX59" fmla="*/ 163286 w 1045029"/>
              <a:gd name="connsiteY59" fmla="*/ 2405743 h 2623457"/>
              <a:gd name="connsiteX60" fmla="*/ 130629 w 1045029"/>
              <a:gd name="connsiteY60" fmla="*/ 2449286 h 2623457"/>
              <a:gd name="connsiteX61" fmla="*/ 108858 w 1045029"/>
              <a:gd name="connsiteY61" fmla="*/ 2492828 h 2623457"/>
              <a:gd name="connsiteX62" fmla="*/ 87086 w 1045029"/>
              <a:gd name="connsiteY62" fmla="*/ 2525486 h 2623457"/>
              <a:gd name="connsiteX63" fmla="*/ 54429 w 1045029"/>
              <a:gd name="connsiteY63" fmla="*/ 2579914 h 2623457"/>
              <a:gd name="connsiteX64" fmla="*/ 21772 w 1045029"/>
              <a:gd name="connsiteY64" fmla="*/ 2601686 h 2623457"/>
              <a:gd name="connsiteX65" fmla="*/ 0 w 1045029"/>
              <a:gd name="connsiteY65" fmla="*/ 2623457 h 2623457"/>
              <a:gd name="connsiteX0" fmla="*/ 631371 w 1023257"/>
              <a:gd name="connsiteY0" fmla="*/ 0 h 2601686"/>
              <a:gd name="connsiteX1" fmla="*/ 664028 w 1023257"/>
              <a:gd name="connsiteY1" fmla="*/ 21771 h 2601686"/>
              <a:gd name="connsiteX2" fmla="*/ 685800 w 1023257"/>
              <a:gd name="connsiteY2" fmla="*/ 65314 h 2601686"/>
              <a:gd name="connsiteX3" fmla="*/ 729343 w 1023257"/>
              <a:gd name="connsiteY3" fmla="*/ 119743 h 2601686"/>
              <a:gd name="connsiteX4" fmla="*/ 740228 w 1023257"/>
              <a:gd name="connsiteY4" fmla="*/ 152400 h 2601686"/>
              <a:gd name="connsiteX5" fmla="*/ 762000 w 1023257"/>
              <a:gd name="connsiteY5" fmla="*/ 174171 h 2601686"/>
              <a:gd name="connsiteX6" fmla="*/ 783771 w 1023257"/>
              <a:gd name="connsiteY6" fmla="*/ 206828 h 2601686"/>
              <a:gd name="connsiteX7" fmla="*/ 794657 w 1023257"/>
              <a:gd name="connsiteY7" fmla="*/ 239486 h 2601686"/>
              <a:gd name="connsiteX8" fmla="*/ 838200 w 1023257"/>
              <a:gd name="connsiteY8" fmla="*/ 304800 h 2601686"/>
              <a:gd name="connsiteX9" fmla="*/ 881743 w 1023257"/>
              <a:gd name="connsiteY9" fmla="*/ 381000 h 2601686"/>
              <a:gd name="connsiteX10" fmla="*/ 903514 w 1023257"/>
              <a:gd name="connsiteY10" fmla="*/ 446314 h 2601686"/>
              <a:gd name="connsiteX11" fmla="*/ 914400 w 1023257"/>
              <a:gd name="connsiteY11" fmla="*/ 478971 h 2601686"/>
              <a:gd name="connsiteX12" fmla="*/ 947057 w 1023257"/>
              <a:gd name="connsiteY12" fmla="*/ 544286 h 2601686"/>
              <a:gd name="connsiteX13" fmla="*/ 936171 w 1023257"/>
              <a:gd name="connsiteY13" fmla="*/ 707571 h 2601686"/>
              <a:gd name="connsiteX14" fmla="*/ 881743 w 1023257"/>
              <a:gd name="connsiteY14" fmla="*/ 762000 h 2601686"/>
              <a:gd name="connsiteX15" fmla="*/ 859971 w 1023257"/>
              <a:gd name="connsiteY15" fmla="*/ 783771 h 2601686"/>
              <a:gd name="connsiteX16" fmla="*/ 838200 w 1023257"/>
              <a:gd name="connsiteY16" fmla="*/ 805543 h 2601686"/>
              <a:gd name="connsiteX17" fmla="*/ 762000 w 1023257"/>
              <a:gd name="connsiteY17" fmla="*/ 827314 h 2601686"/>
              <a:gd name="connsiteX18" fmla="*/ 729343 w 1023257"/>
              <a:gd name="connsiteY18" fmla="*/ 838200 h 2601686"/>
              <a:gd name="connsiteX19" fmla="*/ 685800 w 1023257"/>
              <a:gd name="connsiteY19" fmla="*/ 849086 h 2601686"/>
              <a:gd name="connsiteX20" fmla="*/ 653143 w 1023257"/>
              <a:gd name="connsiteY20" fmla="*/ 859971 h 2601686"/>
              <a:gd name="connsiteX21" fmla="*/ 609600 w 1023257"/>
              <a:gd name="connsiteY21" fmla="*/ 870857 h 2601686"/>
              <a:gd name="connsiteX22" fmla="*/ 576943 w 1023257"/>
              <a:gd name="connsiteY22" fmla="*/ 881743 h 2601686"/>
              <a:gd name="connsiteX23" fmla="*/ 511628 w 1023257"/>
              <a:gd name="connsiteY23" fmla="*/ 892628 h 2601686"/>
              <a:gd name="connsiteX24" fmla="*/ 424543 w 1023257"/>
              <a:gd name="connsiteY24" fmla="*/ 925286 h 2601686"/>
              <a:gd name="connsiteX25" fmla="*/ 381000 w 1023257"/>
              <a:gd name="connsiteY25" fmla="*/ 936171 h 2601686"/>
              <a:gd name="connsiteX26" fmla="*/ 337457 w 1023257"/>
              <a:gd name="connsiteY26" fmla="*/ 957943 h 2601686"/>
              <a:gd name="connsiteX27" fmla="*/ 239486 w 1023257"/>
              <a:gd name="connsiteY27" fmla="*/ 990600 h 2601686"/>
              <a:gd name="connsiteX28" fmla="*/ 174171 w 1023257"/>
              <a:gd name="connsiteY28" fmla="*/ 1034143 h 2601686"/>
              <a:gd name="connsiteX29" fmla="*/ 130628 w 1023257"/>
              <a:gd name="connsiteY29" fmla="*/ 1055914 h 2601686"/>
              <a:gd name="connsiteX30" fmla="*/ 65314 w 1023257"/>
              <a:gd name="connsiteY30" fmla="*/ 1088571 h 2601686"/>
              <a:gd name="connsiteX31" fmla="*/ 43543 w 1023257"/>
              <a:gd name="connsiteY31" fmla="*/ 1110343 h 2601686"/>
              <a:gd name="connsiteX32" fmla="*/ 21771 w 1023257"/>
              <a:gd name="connsiteY32" fmla="*/ 1175657 h 2601686"/>
              <a:gd name="connsiteX33" fmla="*/ 32657 w 1023257"/>
              <a:gd name="connsiteY33" fmla="*/ 1262743 h 2601686"/>
              <a:gd name="connsiteX34" fmla="*/ 65314 w 1023257"/>
              <a:gd name="connsiteY34" fmla="*/ 1273628 h 2601686"/>
              <a:gd name="connsiteX35" fmla="*/ 97971 w 1023257"/>
              <a:gd name="connsiteY35" fmla="*/ 1295400 h 2601686"/>
              <a:gd name="connsiteX36" fmla="*/ 381000 w 1023257"/>
              <a:gd name="connsiteY36" fmla="*/ 1306286 h 2601686"/>
              <a:gd name="connsiteX37" fmla="*/ 500743 w 1023257"/>
              <a:gd name="connsiteY37" fmla="*/ 1317171 h 2601686"/>
              <a:gd name="connsiteX38" fmla="*/ 609600 w 1023257"/>
              <a:gd name="connsiteY38" fmla="*/ 1338943 h 2601686"/>
              <a:gd name="connsiteX39" fmla="*/ 642257 w 1023257"/>
              <a:gd name="connsiteY39" fmla="*/ 1360714 h 2601686"/>
              <a:gd name="connsiteX40" fmla="*/ 664028 w 1023257"/>
              <a:gd name="connsiteY40" fmla="*/ 1382486 h 2601686"/>
              <a:gd name="connsiteX41" fmla="*/ 751114 w 1023257"/>
              <a:gd name="connsiteY41" fmla="*/ 1404257 h 2601686"/>
              <a:gd name="connsiteX42" fmla="*/ 783771 w 1023257"/>
              <a:gd name="connsiteY42" fmla="*/ 1426028 h 2601686"/>
              <a:gd name="connsiteX43" fmla="*/ 859971 w 1023257"/>
              <a:gd name="connsiteY43" fmla="*/ 1447800 h 2601686"/>
              <a:gd name="connsiteX44" fmla="*/ 914400 w 1023257"/>
              <a:gd name="connsiteY44" fmla="*/ 1502228 h 2601686"/>
              <a:gd name="connsiteX45" fmla="*/ 947057 w 1023257"/>
              <a:gd name="connsiteY45" fmla="*/ 1524000 h 2601686"/>
              <a:gd name="connsiteX46" fmla="*/ 990600 w 1023257"/>
              <a:gd name="connsiteY46" fmla="*/ 1567543 h 2601686"/>
              <a:gd name="connsiteX47" fmla="*/ 1023257 w 1023257"/>
              <a:gd name="connsiteY47" fmla="*/ 1643743 h 2601686"/>
              <a:gd name="connsiteX48" fmla="*/ 1012371 w 1023257"/>
              <a:gd name="connsiteY48" fmla="*/ 1741714 h 2601686"/>
              <a:gd name="connsiteX49" fmla="*/ 957943 w 1023257"/>
              <a:gd name="connsiteY49" fmla="*/ 1796143 h 2601686"/>
              <a:gd name="connsiteX50" fmla="*/ 925286 w 1023257"/>
              <a:gd name="connsiteY50" fmla="*/ 1828800 h 2601686"/>
              <a:gd name="connsiteX51" fmla="*/ 892628 w 1023257"/>
              <a:gd name="connsiteY51" fmla="*/ 1850571 h 2601686"/>
              <a:gd name="connsiteX52" fmla="*/ 859971 w 1023257"/>
              <a:gd name="connsiteY52" fmla="*/ 1883228 h 2601686"/>
              <a:gd name="connsiteX53" fmla="*/ 827314 w 1023257"/>
              <a:gd name="connsiteY53" fmla="*/ 1905000 h 2601686"/>
              <a:gd name="connsiteX54" fmla="*/ 794657 w 1023257"/>
              <a:gd name="connsiteY54" fmla="*/ 1948543 h 2601686"/>
              <a:gd name="connsiteX55" fmla="*/ 685800 w 1023257"/>
              <a:gd name="connsiteY55" fmla="*/ 2024743 h 2601686"/>
              <a:gd name="connsiteX56" fmla="*/ 522514 w 1023257"/>
              <a:gd name="connsiteY56" fmla="*/ 2122714 h 2601686"/>
              <a:gd name="connsiteX57" fmla="*/ 304800 w 1023257"/>
              <a:gd name="connsiteY57" fmla="*/ 2231571 h 2601686"/>
              <a:gd name="connsiteX58" fmla="*/ 152400 w 1023257"/>
              <a:gd name="connsiteY58" fmla="*/ 2373086 h 2601686"/>
              <a:gd name="connsiteX59" fmla="*/ 141514 w 1023257"/>
              <a:gd name="connsiteY59" fmla="*/ 2405743 h 2601686"/>
              <a:gd name="connsiteX60" fmla="*/ 108857 w 1023257"/>
              <a:gd name="connsiteY60" fmla="*/ 2449286 h 2601686"/>
              <a:gd name="connsiteX61" fmla="*/ 87086 w 1023257"/>
              <a:gd name="connsiteY61" fmla="*/ 2492828 h 2601686"/>
              <a:gd name="connsiteX62" fmla="*/ 65314 w 1023257"/>
              <a:gd name="connsiteY62" fmla="*/ 2525486 h 2601686"/>
              <a:gd name="connsiteX63" fmla="*/ 32657 w 1023257"/>
              <a:gd name="connsiteY63" fmla="*/ 2579914 h 2601686"/>
              <a:gd name="connsiteX64" fmla="*/ 0 w 1023257"/>
              <a:gd name="connsiteY64" fmla="*/ 2601686 h 2601686"/>
              <a:gd name="connsiteX0" fmla="*/ 610595 w 1002481"/>
              <a:gd name="connsiteY0" fmla="*/ 0 h 2579914"/>
              <a:gd name="connsiteX1" fmla="*/ 643252 w 1002481"/>
              <a:gd name="connsiteY1" fmla="*/ 21771 h 2579914"/>
              <a:gd name="connsiteX2" fmla="*/ 665024 w 1002481"/>
              <a:gd name="connsiteY2" fmla="*/ 65314 h 2579914"/>
              <a:gd name="connsiteX3" fmla="*/ 708567 w 1002481"/>
              <a:gd name="connsiteY3" fmla="*/ 119743 h 2579914"/>
              <a:gd name="connsiteX4" fmla="*/ 719452 w 1002481"/>
              <a:gd name="connsiteY4" fmla="*/ 152400 h 2579914"/>
              <a:gd name="connsiteX5" fmla="*/ 741224 w 1002481"/>
              <a:gd name="connsiteY5" fmla="*/ 174171 h 2579914"/>
              <a:gd name="connsiteX6" fmla="*/ 762995 w 1002481"/>
              <a:gd name="connsiteY6" fmla="*/ 206828 h 2579914"/>
              <a:gd name="connsiteX7" fmla="*/ 773881 w 1002481"/>
              <a:gd name="connsiteY7" fmla="*/ 239486 h 2579914"/>
              <a:gd name="connsiteX8" fmla="*/ 817424 w 1002481"/>
              <a:gd name="connsiteY8" fmla="*/ 304800 h 2579914"/>
              <a:gd name="connsiteX9" fmla="*/ 860967 w 1002481"/>
              <a:gd name="connsiteY9" fmla="*/ 381000 h 2579914"/>
              <a:gd name="connsiteX10" fmla="*/ 882738 w 1002481"/>
              <a:gd name="connsiteY10" fmla="*/ 446314 h 2579914"/>
              <a:gd name="connsiteX11" fmla="*/ 893624 w 1002481"/>
              <a:gd name="connsiteY11" fmla="*/ 478971 h 2579914"/>
              <a:gd name="connsiteX12" fmla="*/ 926281 w 1002481"/>
              <a:gd name="connsiteY12" fmla="*/ 544286 h 2579914"/>
              <a:gd name="connsiteX13" fmla="*/ 915395 w 1002481"/>
              <a:gd name="connsiteY13" fmla="*/ 707571 h 2579914"/>
              <a:gd name="connsiteX14" fmla="*/ 860967 w 1002481"/>
              <a:gd name="connsiteY14" fmla="*/ 762000 h 2579914"/>
              <a:gd name="connsiteX15" fmla="*/ 839195 w 1002481"/>
              <a:gd name="connsiteY15" fmla="*/ 783771 h 2579914"/>
              <a:gd name="connsiteX16" fmla="*/ 817424 w 1002481"/>
              <a:gd name="connsiteY16" fmla="*/ 805543 h 2579914"/>
              <a:gd name="connsiteX17" fmla="*/ 741224 w 1002481"/>
              <a:gd name="connsiteY17" fmla="*/ 827314 h 2579914"/>
              <a:gd name="connsiteX18" fmla="*/ 708567 w 1002481"/>
              <a:gd name="connsiteY18" fmla="*/ 838200 h 2579914"/>
              <a:gd name="connsiteX19" fmla="*/ 665024 w 1002481"/>
              <a:gd name="connsiteY19" fmla="*/ 849086 h 2579914"/>
              <a:gd name="connsiteX20" fmla="*/ 632367 w 1002481"/>
              <a:gd name="connsiteY20" fmla="*/ 859971 h 2579914"/>
              <a:gd name="connsiteX21" fmla="*/ 588824 w 1002481"/>
              <a:gd name="connsiteY21" fmla="*/ 870857 h 2579914"/>
              <a:gd name="connsiteX22" fmla="*/ 556167 w 1002481"/>
              <a:gd name="connsiteY22" fmla="*/ 881743 h 2579914"/>
              <a:gd name="connsiteX23" fmla="*/ 490852 w 1002481"/>
              <a:gd name="connsiteY23" fmla="*/ 892628 h 2579914"/>
              <a:gd name="connsiteX24" fmla="*/ 403767 w 1002481"/>
              <a:gd name="connsiteY24" fmla="*/ 925286 h 2579914"/>
              <a:gd name="connsiteX25" fmla="*/ 360224 w 1002481"/>
              <a:gd name="connsiteY25" fmla="*/ 936171 h 2579914"/>
              <a:gd name="connsiteX26" fmla="*/ 316681 w 1002481"/>
              <a:gd name="connsiteY26" fmla="*/ 957943 h 2579914"/>
              <a:gd name="connsiteX27" fmla="*/ 218710 w 1002481"/>
              <a:gd name="connsiteY27" fmla="*/ 990600 h 2579914"/>
              <a:gd name="connsiteX28" fmla="*/ 153395 w 1002481"/>
              <a:gd name="connsiteY28" fmla="*/ 1034143 h 2579914"/>
              <a:gd name="connsiteX29" fmla="*/ 109852 w 1002481"/>
              <a:gd name="connsiteY29" fmla="*/ 1055914 h 2579914"/>
              <a:gd name="connsiteX30" fmla="*/ 44538 w 1002481"/>
              <a:gd name="connsiteY30" fmla="*/ 1088571 h 2579914"/>
              <a:gd name="connsiteX31" fmla="*/ 22767 w 1002481"/>
              <a:gd name="connsiteY31" fmla="*/ 1110343 h 2579914"/>
              <a:gd name="connsiteX32" fmla="*/ 995 w 1002481"/>
              <a:gd name="connsiteY32" fmla="*/ 1175657 h 2579914"/>
              <a:gd name="connsiteX33" fmla="*/ 11881 w 1002481"/>
              <a:gd name="connsiteY33" fmla="*/ 1262743 h 2579914"/>
              <a:gd name="connsiteX34" fmla="*/ 44538 w 1002481"/>
              <a:gd name="connsiteY34" fmla="*/ 1273628 h 2579914"/>
              <a:gd name="connsiteX35" fmla="*/ 77195 w 1002481"/>
              <a:gd name="connsiteY35" fmla="*/ 1295400 h 2579914"/>
              <a:gd name="connsiteX36" fmla="*/ 360224 w 1002481"/>
              <a:gd name="connsiteY36" fmla="*/ 1306286 h 2579914"/>
              <a:gd name="connsiteX37" fmla="*/ 479967 w 1002481"/>
              <a:gd name="connsiteY37" fmla="*/ 1317171 h 2579914"/>
              <a:gd name="connsiteX38" fmla="*/ 588824 w 1002481"/>
              <a:gd name="connsiteY38" fmla="*/ 1338943 h 2579914"/>
              <a:gd name="connsiteX39" fmla="*/ 621481 w 1002481"/>
              <a:gd name="connsiteY39" fmla="*/ 1360714 h 2579914"/>
              <a:gd name="connsiteX40" fmla="*/ 643252 w 1002481"/>
              <a:gd name="connsiteY40" fmla="*/ 1382486 h 2579914"/>
              <a:gd name="connsiteX41" fmla="*/ 730338 w 1002481"/>
              <a:gd name="connsiteY41" fmla="*/ 1404257 h 2579914"/>
              <a:gd name="connsiteX42" fmla="*/ 762995 w 1002481"/>
              <a:gd name="connsiteY42" fmla="*/ 1426028 h 2579914"/>
              <a:gd name="connsiteX43" fmla="*/ 839195 w 1002481"/>
              <a:gd name="connsiteY43" fmla="*/ 1447800 h 2579914"/>
              <a:gd name="connsiteX44" fmla="*/ 893624 w 1002481"/>
              <a:gd name="connsiteY44" fmla="*/ 1502228 h 2579914"/>
              <a:gd name="connsiteX45" fmla="*/ 926281 w 1002481"/>
              <a:gd name="connsiteY45" fmla="*/ 1524000 h 2579914"/>
              <a:gd name="connsiteX46" fmla="*/ 969824 w 1002481"/>
              <a:gd name="connsiteY46" fmla="*/ 1567543 h 2579914"/>
              <a:gd name="connsiteX47" fmla="*/ 1002481 w 1002481"/>
              <a:gd name="connsiteY47" fmla="*/ 1643743 h 2579914"/>
              <a:gd name="connsiteX48" fmla="*/ 991595 w 1002481"/>
              <a:gd name="connsiteY48" fmla="*/ 1741714 h 2579914"/>
              <a:gd name="connsiteX49" fmla="*/ 937167 w 1002481"/>
              <a:gd name="connsiteY49" fmla="*/ 1796143 h 2579914"/>
              <a:gd name="connsiteX50" fmla="*/ 904510 w 1002481"/>
              <a:gd name="connsiteY50" fmla="*/ 1828800 h 2579914"/>
              <a:gd name="connsiteX51" fmla="*/ 871852 w 1002481"/>
              <a:gd name="connsiteY51" fmla="*/ 1850571 h 2579914"/>
              <a:gd name="connsiteX52" fmla="*/ 839195 w 1002481"/>
              <a:gd name="connsiteY52" fmla="*/ 1883228 h 2579914"/>
              <a:gd name="connsiteX53" fmla="*/ 806538 w 1002481"/>
              <a:gd name="connsiteY53" fmla="*/ 1905000 h 2579914"/>
              <a:gd name="connsiteX54" fmla="*/ 773881 w 1002481"/>
              <a:gd name="connsiteY54" fmla="*/ 1948543 h 2579914"/>
              <a:gd name="connsiteX55" fmla="*/ 665024 w 1002481"/>
              <a:gd name="connsiteY55" fmla="*/ 2024743 h 2579914"/>
              <a:gd name="connsiteX56" fmla="*/ 501738 w 1002481"/>
              <a:gd name="connsiteY56" fmla="*/ 2122714 h 2579914"/>
              <a:gd name="connsiteX57" fmla="*/ 284024 w 1002481"/>
              <a:gd name="connsiteY57" fmla="*/ 2231571 h 2579914"/>
              <a:gd name="connsiteX58" fmla="*/ 131624 w 1002481"/>
              <a:gd name="connsiteY58" fmla="*/ 2373086 h 2579914"/>
              <a:gd name="connsiteX59" fmla="*/ 120738 w 1002481"/>
              <a:gd name="connsiteY59" fmla="*/ 2405743 h 2579914"/>
              <a:gd name="connsiteX60" fmla="*/ 88081 w 1002481"/>
              <a:gd name="connsiteY60" fmla="*/ 2449286 h 2579914"/>
              <a:gd name="connsiteX61" fmla="*/ 66310 w 1002481"/>
              <a:gd name="connsiteY61" fmla="*/ 2492828 h 2579914"/>
              <a:gd name="connsiteX62" fmla="*/ 44538 w 1002481"/>
              <a:gd name="connsiteY62" fmla="*/ 2525486 h 2579914"/>
              <a:gd name="connsiteX63" fmla="*/ 11881 w 1002481"/>
              <a:gd name="connsiteY63" fmla="*/ 2579914 h 257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002481" h="2579914">
                <a:moveTo>
                  <a:pt x="610595" y="0"/>
                </a:moveTo>
                <a:cubicBezTo>
                  <a:pt x="621481" y="7257"/>
                  <a:pt x="634876" y="11721"/>
                  <a:pt x="643252" y="21771"/>
                </a:cubicBezTo>
                <a:cubicBezTo>
                  <a:pt x="653641" y="34237"/>
                  <a:pt x="656973" y="51225"/>
                  <a:pt x="665024" y="65314"/>
                </a:cubicBezTo>
                <a:cubicBezTo>
                  <a:pt x="683334" y="97357"/>
                  <a:pt x="684725" y="95901"/>
                  <a:pt x="708567" y="119743"/>
                </a:cubicBezTo>
                <a:cubicBezTo>
                  <a:pt x="712195" y="130629"/>
                  <a:pt x="713548" y="142561"/>
                  <a:pt x="719452" y="152400"/>
                </a:cubicBezTo>
                <a:cubicBezTo>
                  <a:pt x="724732" y="161201"/>
                  <a:pt x="734813" y="166157"/>
                  <a:pt x="741224" y="174171"/>
                </a:cubicBezTo>
                <a:cubicBezTo>
                  <a:pt x="749397" y="184387"/>
                  <a:pt x="757144" y="195126"/>
                  <a:pt x="762995" y="206828"/>
                </a:cubicBezTo>
                <a:cubicBezTo>
                  <a:pt x="768127" y="217091"/>
                  <a:pt x="768308" y="229455"/>
                  <a:pt x="773881" y="239486"/>
                </a:cubicBezTo>
                <a:cubicBezTo>
                  <a:pt x="786588" y="262359"/>
                  <a:pt x="805722" y="281396"/>
                  <a:pt x="817424" y="304800"/>
                </a:cubicBezTo>
                <a:cubicBezTo>
                  <a:pt x="845046" y="360045"/>
                  <a:pt x="830193" y="334841"/>
                  <a:pt x="860967" y="381000"/>
                </a:cubicBezTo>
                <a:lnTo>
                  <a:pt x="882738" y="446314"/>
                </a:lnTo>
                <a:cubicBezTo>
                  <a:pt x="886367" y="457200"/>
                  <a:pt x="887259" y="469424"/>
                  <a:pt x="893624" y="478971"/>
                </a:cubicBezTo>
                <a:cubicBezTo>
                  <a:pt x="921760" y="521176"/>
                  <a:pt x="911258" y="499216"/>
                  <a:pt x="926281" y="544286"/>
                </a:cubicBezTo>
                <a:cubicBezTo>
                  <a:pt x="922652" y="598714"/>
                  <a:pt x="931070" y="655322"/>
                  <a:pt x="915395" y="707571"/>
                </a:cubicBezTo>
                <a:cubicBezTo>
                  <a:pt x="908022" y="732147"/>
                  <a:pt x="879110" y="743857"/>
                  <a:pt x="860967" y="762000"/>
                </a:cubicBezTo>
                <a:lnTo>
                  <a:pt x="839195" y="783771"/>
                </a:lnTo>
                <a:cubicBezTo>
                  <a:pt x="831938" y="791028"/>
                  <a:pt x="827161" y="802298"/>
                  <a:pt x="817424" y="805543"/>
                </a:cubicBezTo>
                <a:cubicBezTo>
                  <a:pt x="739104" y="831648"/>
                  <a:pt x="836931" y="799968"/>
                  <a:pt x="741224" y="827314"/>
                </a:cubicBezTo>
                <a:cubicBezTo>
                  <a:pt x="730191" y="830466"/>
                  <a:pt x="719600" y="835048"/>
                  <a:pt x="708567" y="838200"/>
                </a:cubicBezTo>
                <a:cubicBezTo>
                  <a:pt x="694182" y="842310"/>
                  <a:pt x="679409" y="844976"/>
                  <a:pt x="665024" y="849086"/>
                </a:cubicBezTo>
                <a:cubicBezTo>
                  <a:pt x="653991" y="852238"/>
                  <a:pt x="643400" y="856819"/>
                  <a:pt x="632367" y="859971"/>
                </a:cubicBezTo>
                <a:cubicBezTo>
                  <a:pt x="617982" y="864081"/>
                  <a:pt x="603209" y="866747"/>
                  <a:pt x="588824" y="870857"/>
                </a:cubicBezTo>
                <a:cubicBezTo>
                  <a:pt x="577791" y="874009"/>
                  <a:pt x="567368" y="879254"/>
                  <a:pt x="556167" y="881743"/>
                </a:cubicBezTo>
                <a:cubicBezTo>
                  <a:pt x="534621" y="886531"/>
                  <a:pt x="512495" y="888299"/>
                  <a:pt x="490852" y="892628"/>
                </a:cubicBezTo>
                <a:cubicBezTo>
                  <a:pt x="411021" y="908594"/>
                  <a:pt x="482977" y="895582"/>
                  <a:pt x="403767" y="925286"/>
                </a:cubicBezTo>
                <a:cubicBezTo>
                  <a:pt x="389759" y="930539"/>
                  <a:pt x="374738" y="932543"/>
                  <a:pt x="360224" y="936171"/>
                </a:cubicBezTo>
                <a:cubicBezTo>
                  <a:pt x="345710" y="943428"/>
                  <a:pt x="332076" y="952811"/>
                  <a:pt x="316681" y="957943"/>
                </a:cubicBezTo>
                <a:cubicBezTo>
                  <a:pt x="236856" y="984551"/>
                  <a:pt x="287119" y="949554"/>
                  <a:pt x="218710" y="990600"/>
                </a:cubicBezTo>
                <a:cubicBezTo>
                  <a:pt x="196273" y="1004063"/>
                  <a:pt x="176799" y="1022441"/>
                  <a:pt x="153395" y="1034143"/>
                </a:cubicBezTo>
                <a:cubicBezTo>
                  <a:pt x="138881" y="1041400"/>
                  <a:pt x="123941" y="1047863"/>
                  <a:pt x="109852" y="1055914"/>
                </a:cubicBezTo>
                <a:cubicBezTo>
                  <a:pt x="50764" y="1089678"/>
                  <a:pt x="104414" y="1068613"/>
                  <a:pt x="44538" y="1088571"/>
                </a:cubicBezTo>
                <a:cubicBezTo>
                  <a:pt x="37281" y="1095828"/>
                  <a:pt x="27357" y="1101163"/>
                  <a:pt x="22767" y="1110343"/>
                </a:cubicBezTo>
                <a:cubicBezTo>
                  <a:pt x="12504" y="1130869"/>
                  <a:pt x="995" y="1175657"/>
                  <a:pt x="995" y="1175657"/>
                </a:cubicBezTo>
                <a:cubicBezTo>
                  <a:pt x="4624" y="1204686"/>
                  <a:pt x="0" y="1236010"/>
                  <a:pt x="11881" y="1262743"/>
                </a:cubicBezTo>
                <a:cubicBezTo>
                  <a:pt x="16541" y="1273228"/>
                  <a:pt x="34275" y="1268496"/>
                  <a:pt x="44538" y="1273628"/>
                </a:cubicBezTo>
                <a:cubicBezTo>
                  <a:pt x="56240" y="1279479"/>
                  <a:pt x="64181" y="1294054"/>
                  <a:pt x="77195" y="1295400"/>
                </a:cubicBezTo>
                <a:cubicBezTo>
                  <a:pt x="171107" y="1305115"/>
                  <a:pt x="265881" y="1302657"/>
                  <a:pt x="360224" y="1306286"/>
                </a:cubicBezTo>
                <a:cubicBezTo>
                  <a:pt x="400138" y="1309914"/>
                  <a:pt x="440291" y="1311503"/>
                  <a:pt x="479967" y="1317171"/>
                </a:cubicBezTo>
                <a:cubicBezTo>
                  <a:pt x="516599" y="1322404"/>
                  <a:pt x="588824" y="1338943"/>
                  <a:pt x="588824" y="1338943"/>
                </a:cubicBezTo>
                <a:cubicBezTo>
                  <a:pt x="599710" y="1346200"/>
                  <a:pt x="611265" y="1352541"/>
                  <a:pt x="621481" y="1360714"/>
                </a:cubicBezTo>
                <a:cubicBezTo>
                  <a:pt x="629495" y="1367125"/>
                  <a:pt x="633723" y="1378674"/>
                  <a:pt x="643252" y="1382486"/>
                </a:cubicBezTo>
                <a:cubicBezTo>
                  <a:pt x="671034" y="1393599"/>
                  <a:pt x="730338" y="1404257"/>
                  <a:pt x="730338" y="1404257"/>
                </a:cubicBezTo>
                <a:cubicBezTo>
                  <a:pt x="741224" y="1411514"/>
                  <a:pt x="751293" y="1420177"/>
                  <a:pt x="762995" y="1426028"/>
                </a:cubicBezTo>
                <a:cubicBezTo>
                  <a:pt x="778613" y="1433837"/>
                  <a:pt x="825242" y="1444312"/>
                  <a:pt x="839195" y="1447800"/>
                </a:cubicBezTo>
                <a:cubicBezTo>
                  <a:pt x="926276" y="1505853"/>
                  <a:pt x="821056" y="1429660"/>
                  <a:pt x="893624" y="1502228"/>
                </a:cubicBezTo>
                <a:cubicBezTo>
                  <a:pt x="902875" y="1511479"/>
                  <a:pt x="916348" y="1515486"/>
                  <a:pt x="926281" y="1524000"/>
                </a:cubicBezTo>
                <a:cubicBezTo>
                  <a:pt x="941866" y="1537358"/>
                  <a:pt x="955310" y="1553029"/>
                  <a:pt x="969824" y="1567543"/>
                </a:cubicBezTo>
                <a:cubicBezTo>
                  <a:pt x="974074" y="1576043"/>
                  <a:pt x="1002481" y="1627727"/>
                  <a:pt x="1002481" y="1643743"/>
                </a:cubicBezTo>
                <a:cubicBezTo>
                  <a:pt x="1002481" y="1676601"/>
                  <a:pt x="999564" y="1709837"/>
                  <a:pt x="991595" y="1741714"/>
                </a:cubicBezTo>
                <a:cubicBezTo>
                  <a:pt x="983192" y="1775325"/>
                  <a:pt x="960084" y="1777045"/>
                  <a:pt x="937167" y="1796143"/>
                </a:cubicBezTo>
                <a:cubicBezTo>
                  <a:pt x="925341" y="1805998"/>
                  <a:pt x="916337" y="1818945"/>
                  <a:pt x="904510" y="1828800"/>
                </a:cubicBezTo>
                <a:cubicBezTo>
                  <a:pt x="894459" y="1837176"/>
                  <a:pt x="881903" y="1842195"/>
                  <a:pt x="871852" y="1850571"/>
                </a:cubicBezTo>
                <a:cubicBezTo>
                  <a:pt x="860025" y="1860426"/>
                  <a:pt x="851021" y="1873373"/>
                  <a:pt x="839195" y="1883228"/>
                </a:cubicBezTo>
                <a:cubicBezTo>
                  <a:pt x="829144" y="1891604"/>
                  <a:pt x="815789" y="1895749"/>
                  <a:pt x="806538" y="1905000"/>
                </a:cubicBezTo>
                <a:cubicBezTo>
                  <a:pt x="793709" y="1917829"/>
                  <a:pt x="786710" y="1935714"/>
                  <a:pt x="773881" y="1948543"/>
                </a:cubicBezTo>
                <a:cubicBezTo>
                  <a:pt x="715322" y="2007102"/>
                  <a:pt x="728091" y="1978494"/>
                  <a:pt x="665024" y="2024743"/>
                </a:cubicBezTo>
                <a:cubicBezTo>
                  <a:pt x="526307" y="2126469"/>
                  <a:pt x="607870" y="2101487"/>
                  <a:pt x="501738" y="2122714"/>
                </a:cubicBezTo>
                <a:cubicBezTo>
                  <a:pt x="438238" y="2157185"/>
                  <a:pt x="345710" y="2189842"/>
                  <a:pt x="284024" y="2231571"/>
                </a:cubicBezTo>
                <a:cubicBezTo>
                  <a:pt x="245924" y="2258785"/>
                  <a:pt x="158838" y="2344057"/>
                  <a:pt x="131624" y="2373086"/>
                </a:cubicBezTo>
                <a:cubicBezTo>
                  <a:pt x="127995" y="2383972"/>
                  <a:pt x="126431" y="2395780"/>
                  <a:pt x="120738" y="2405743"/>
                </a:cubicBezTo>
                <a:cubicBezTo>
                  <a:pt x="111737" y="2421495"/>
                  <a:pt x="97697" y="2433901"/>
                  <a:pt x="88081" y="2449286"/>
                </a:cubicBezTo>
                <a:cubicBezTo>
                  <a:pt x="79481" y="2463047"/>
                  <a:pt x="74361" y="2478739"/>
                  <a:pt x="66310" y="2492828"/>
                </a:cubicBezTo>
                <a:cubicBezTo>
                  <a:pt x="59819" y="2504188"/>
                  <a:pt x="51472" y="2514391"/>
                  <a:pt x="44538" y="2525486"/>
                </a:cubicBezTo>
                <a:cubicBezTo>
                  <a:pt x="33324" y="2543428"/>
                  <a:pt x="25650" y="2563850"/>
                  <a:pt x="11881" y="2579914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100238" y="5715000"/>
            <a:ext cx="7205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Feature space becomes really large very quickly!</a:t>
            </a:r>
            <a:endParaRPr lang="en-US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4495800" y="3200400"/>
            <a:ext cx="4121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 smtClean="0"/>
              <a:t>Φ</a:t>
            </a:r>
            <a:r>
              <a:rPr lang="en-US" sz="2400" dirty="0" smtClean="0"/>
              <a:t>(</a:t>
            </a:r>
            <a:r>
              <a:rPr lang="en-US" sz="2400" b="1" dirty="0" smtClean="0"/>
              <a:t>x</a:t>
            </a:r>
            <a:r>
              <a:rPr lang="en-US" sz="2400" dirty="0" smtClean="0"/>
              <a:t>) = (x</a:t>
            </a:r>
            <a:r>
              <a:rPr lang="en-US" sz="2400" baseline="-25000" dirty="0" smtClean="0"/>
              <a:t>1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x</a:t>
            </a:r>
            <a:r>
              <a:rPr lang="en-US" sz="2400" baseline="-25000" dirty="0" smtClean="0"/>
              <a:t>2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x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…., exp(x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))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Order Polynomials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 l="4219" t="20795" r="4219" b="3323"/>
          <a:stretch>
            <a:fillRect/>
          </a:stretch>
        </p:blipFill>
        <p:spPr bwMode="auto">
          <a:xfrm>
            <a:off x="762000" y="33909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088620" y="1447800"/>
            <a:ext cx="69885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m – input </a:t>
            </a:r>
            <a:r>
              <a:rPr lang="en-US" sz="2400" dirty="0" smtClean="0"/>
              <a:t>features 		d </a:t>
            </a:r>
            <a:r>
              <a:rPr lang="en-US" sz="2400" dirty="0"/>
              <a:t>– degree of polynomial</a:t>
            </a:r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51102" y="2132009"/>
            <a:ext cx="8054492" cy="839980"/>
          </a:xfrm>
          <a:prstGeom prst="rect">
            <a:avLst/>
          </a:prstGeom>
          <a:noFill/>
          <a:ln/>
          <a:effectLst/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5867400" y="4038600"/>
            <a:ext cx="26685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grows fast!</a:t>
            </a:r>
          </a:p>
          <a:p>
            <a:r>
              <a:rPr lang="en-US" sz="2000" dirty="0"/>
              <a:t>d = 6, m = 100</a:t>
            </a:r>
          </a:p>
          <a:p>
            <a:r>
              <a:rPr lang="en-US" sz="2000" dirty="0"/>
              <a:t>about 1.6 billion terms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Vector Machines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Oct 13, 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Dual formulation only depends on dot-products, not on w!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746118" y="1936750"/>
            <a:ext cx="5496393" cy="1263650"/>
          </a:xfrm>
          <a:prstGeom prst="rect">
            <a:avLst/>
          </a:prstGeom>
          <a:noFill/>
          <a:ln/>
          <a:effectLst/>
        </p:spPr>
      </p:pic>
      <p:pic>
        <p:nvPicPr>
          <p:cNvPr id="7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038600"/>
            <a:ext cx="6084695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eft Brace 7"/>
          <p:cNvSpPr/>
          <p:nvPr/>
        </p:nvSpPr>
        <p:spPr>
          <a:xfrm rot="16200000">
            <a:off x="5791200" y="2209801"/>
            <a:ext cx="152400" cy="457200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3505200" y="3429000"/>
            <a:ext cx="304800" cy="4572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3400" y="58674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Φ</a:t>
            </a:r>
            <a:r>
              <a:rPr lang="en-US" sz="2000" dirty="0" smtClean="0"/>
              <a:t>(</a:t>
            </a:r>
            <a:r>
              <a:rPr lang="en-US" sz="2000" b="1" dirty="0" smtClean="0"/>
              <a:t>x</a:t>
            </a:r>
            <a:r>
              <a:rPr lang="en-US" sz="2000" dirty="0" smtClean="0"/>
              <a:t>) – High-dimensional feature space, but never need it explicitly as long as we can compute the dot product fast using some Kernel K</a:t>
            </a:r>
            <a:endParaRPr lang="en-US" sz="2000" dirty="0"/>
          </a:p>
        </p:txBody>
      </p:sp>
      <p:sp>
        <p:nvSpPr>
          <p:cNvPr id="12" name="Left Brace 11"/>
          <p:cNvSpPr/>
          <p:nvPr/>
        </p:nvSpPr>
        <p:spPr>
          <a:xfrm rot="16200000">
            <a:off x="6096000" y="3886200"/>
            <a:ext cx="152400" cy="1219200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Dot Product of Polynomials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524000" y="1524000"/>
            <a:ext cx="6196809" cy="311102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57200" y="2133600"/>
            <a:ext cx="1449559" cy="711137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362200" y="2133600"/>
            <a:ext cx="1364293" cy="711139"/>
          </a:xfrm>
          <a:prstGeom prst="rect">
            <a:avLst/>
          </a:prstGeom>
          <a:noFill/>
          <a:ln/>
          <a:effectLst/>
        </p:spPr>
      </p:pic>
      <p:sp>
        <p:nvSpPr>
          <p:cNvPr id="15" name="TextBox 14"/>
          <p:cNvSpPr txBox="1"/>
          <p:nvPr/>
        </p:nvSpPr>
        <p:spPr>
          <a:xfrm>
            <a:off x="457200" y="3276600"/>
            <a:ext cx="655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d=1</a:t>
            </a:r>
            <a:endParaRPr lang="en-US" sz="2400" dirty="0"/>
          </a:p>
        </p:txBody>
      </p:sp>
      <p:pic>
        <p:nvPicPr>
          <p:cNvPr id="13" name="Picture 12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295400" y="3202258"/>
            <a:ext cx="6340093" cy="720780"/>
          </a:xfrm>
          <a:prstGeom prst="rect">
            <a:avLst/>
          </a:prstGeom>
          <a:noFill/>
          <a:ln/>
          <a:effectLst/>
        </p:spPr>
      </p:pic>
      <p:sp>
        <p:nvSpPr>
          <p:cNvPr id="16" name="TextBox 15"/>
          <p:cNvSpPr txBox="1"/>
          <p:nvPr/>
        </p:nvSpPr>
        <p:spPr>
          <a:xfrm>
            <a:off x="457200" y="4495800"/>
            <a:ext cx="655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d=2</a:t>
            </a:r>
            <a:endParaRPr lang="en-US" sz="2400" dirty="0"/>
          </a:p>
        </p:txBody>
      </p:sp>
      <p:pic>
        <p:nvPicPr>
          <p:cNvPr id="21" name="Picture 20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1295400" y="4304127"/>
            <a:ext cx="7849993" cy="1715673"/>
          </a:xfrm>
          <a:prstGeom prst="rect">
            <a:avLst/>
          </a:prstGeom>
          <a:noFill/>
          <a:ln/>
          <a:effectLst/>
        </p:spPr>
      </p:pic>
      <p:sp>
        <p:nvSpPr>
          <p:cNvPr id="22" name="TextBox 21"/>
          <p:cNvSpPr txBox="1"/>
          <p:nvPr/>
        </p:nvSpPr>
        <p:spPr>
          <a:xfrm>
            <a:off x="567830" y="6172200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</a:t>
            </a:r>
            <a:endParaRPr lang="en-US" sz="2400" dirty="0"/>
          </a:p>
        </p:txBody>
      </p:sp>
      <p:pic>
        <p:nvPicPr>
          <p:cNvPr id="24" name="Picture 23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1295400" y="6232796"/>
            <a:ext cx="4239005" cy="32040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Finally: The Kernel Trick!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5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8975" y="1697929"/>
            <a:ext cx="6473825" cy="173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228600" y="3810000"/>
            <a:ext cx="51054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Never represent features explicitly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 dot products in closed form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Constant-time high-dimensional dot-products for many classes of features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interesting theory – Reproducing Kernel Hilbert Spaces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 covered in detail in 10701/15781, more in 10702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5334000" y="3090864"/>
            <a:ext cx="3657600" cy="2133600"/>
            <a:chOff x="3408" y="1803"/>
            <a:chExt cx="2304" cy="1344"/>
          </a:xfrm>
        </p:grpSpPr>
        <p:grpSp>
          <p:nvGrpSpPr>
            <p:cNvPr id="17" name="Group 6"/>
            <p:cNvGrpSpPr>
              <a:grpSpLocks/>
            </p:cNvGrpSpPr>
            <p:nvPr/>
          </p:nvGrpSpPr>
          <p:grpSpPr bwMode="auto">
            <a:xfrm>
              <a:off x="3408" y="1803"/>
              <a:ext cx="2304" cy="1344"/>
              <a:chOff x="3408" y="1803"/>
              <a:chExt cx="2304" cy="1344"/>
            </a:xfrm>
          </p:grpSpPr>
          <p:pic>
            <p:nvPicPr>
              <p:cNvPr id="19" name="Picture 7" descr="txp_fig"/>
              <p:cNvPicPr>
                <a:picLocks noChangeAspect="1" noChangeArrowheads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792" y="1920"/>
                <a:ext cx="1520" cy="4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" name="Picture 8" descr="txp_fig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792" y="2592"/>
                <a:ext cx="1509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1" name="Rectangle 9"/>
              <p:cNvSpPr>
                <a:spLocks noChangeArrowheads="1"/>
              </p:cNvSpPr>
              <p:nvPr/>
            </p:nvSpPr>
            <p:spPr bwMode="auto">
              <a:xfrm>
                <a:off x="3408" y="1803"/>
                <a:ext cx="2304" cy="134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2" name="Picture 10" descr="txp_fig"/>
              <p:cNvPicPr>
                <a:picLocks noChangeAspect="1" noChangeArrowheads="1"/>
              </p:cNvPicPr>
              <p:nvPr>
                <p:custDataLst>
                  <p:tags r:id="rId7"/>
                </p:custDataLst>
              </p:nvPr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792" y="2913"/>
                <a:ext cx="1664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18" name="Picture 11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629" y="2913"/>
              <a:ext cx="1991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3" name="Picture 12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603875" y="3279775"/>
            <a:ext cx="3094038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3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99113" y="4327525"/>
            <a:ext cx="30765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Kernels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Polynomials of degree d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Polynomials of degree up to d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Gaussian/Radial kernels (polynomials of all orders – recall series expansion)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Sigmoid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8800" y="2057400"/>
            <a:ext cx="29083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12925" y="3276600"/>
            <a:ext cx="359727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752600" y="4654708"/>
            <a:ext cx="4522313" cy="907892"/>
          </a:xfrm>
          <a:prstGeom prst="rect">
            <a:avLst/>
          </a:prstGeom>
          <a:noFill/>
          <a:ln/>
          <a:effectLst/>
        </p:spPr>
      </p:pic>
      <p:pic>
        <p:nvPicPr>
          <p:cNvPr id="9" name="Picture 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52600" y="6096000"/>
            <a:ext cx="4352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Overfitting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Huge feature space with kernels, what about </a:t>
            </a:r>
            <a:r>
              <a:rPr lang="en-US" dirty="0" err="1"/>
              <a:t>overfitting</a:t>
            </a:r>
            <a:r>
              <a:rPr lang="en-US" dirty="0"/>
              <a:t>???</a:t>
            </a:r>
          </a:p>
          <a:p>
            <a:pPr lvl="1"/>
            <a:r>
              <a:rPr lang="en-US" dirty="0"/>
              <a:t>Maximizing margin leads to sparse set of support vectors </a:t>
            </a:r>
          </a:p>
          <a:p>
            <a:pPr lvl="1"/>
            <a:r>
              <a:rPr lang="en-US" dirty="0"/>
              <a:t>Some interesting theory says that SVMs search for simple hypothesis with large margin</a:t>
            </a:r>
          </a:p>
          <a:p>
            <a:pPr lvl="1"/>
            <a:r>
              <a:rPr lang="en-US" dirty="0"/>
              <a:t>Often robust to </a:t>
            </a:r>
            <a:r>
              <a:rPr lang="en-US" dirty="0" err="1"/>
              <a:t>overfitting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classification time?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4114800"/>
            <a:ext cx="92964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a new input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if we need to represent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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), we are in trouble!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Recall classifier: sign(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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)+b)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kernels we are cool!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819400" y="1600200"/>
            <a:ext cx="3657600" cy="2133600"/>
            <a:chOff x="3504" y="1920"/>
            <a:chExt cx="2304" cy="1344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3504" y="1920"/>
              <a:ext cx="2304" cy="1344"/>
              <a:chOff x="3408" y="1824"/>
              <a:chExt cx="2304" cy="1344"/>
            </a:xfrm>
          </p:grpSpPr>
          <p:grpSp>
            <p:nvGrpSpPr>
              <p:cNvPr id="10" name="Group 9"/>
              <p:cNvGrpSpPr>
                <a:grpSpLocks/>
              </p:cNvGrpSpPr>
              <p:nvPr/>
            </p:nvGrpSpPr>
            <p:grpSpPr bwMode="auto">
              <a:xfrm>
                <a:off x="3408" y="1824"/>
                <a:ext cx="2304" cy="1344"/>
                <a:chOff x="3408" y="1824"/>
                <a:chExt cx="2304" cy="1344"/>
              </a:xfrm>
            </p:grpSpPr>
            <p:pic>
              <p:nvPicPr>
                <p:cNvPr id="12" name="Picture 7" descr="txp_fig"/>
                <p:cNvPicPr>
                  <a:picLocks noChangeAspect="1" noChangeArrowheads="1"/>
                </p:cNvPicPr>
                <p:nvPr>
                  <p:custDataLst>
                    <p:tags r:id="rId5"/>
                  </p:custDataLst>
                </p:nvPr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3792" y="1920"/>
                  <a:ext cx="1520" cy="4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" name="Picture 8" descr="txp_fig"/>
                <p:cNvPicPr>
                  <a:picLocks noChangeAspect="1" noChangeArrowheads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3792" y="2592"/>
                  <a:ext cx="1509" cy="2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4" name="Rectangle 9"/>
                <p:cNvSpPr>
                  <a:spLocks noChangeArrowheads="1"/>
                </p:cNvSpPr>
                <p:nvPr/>
              </p:nvSpPr>
              <p:spPr bwMode="auto">
                <a:xfrm>
                  <a:off x="3408" y="1824"/>
                  <a:ext cx="2304" cy="1344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15" name="Picture 10" descr="txp_fig"/>
                <p:cNvPicPr>
                  <a:picLocks noChangeAspect="1" noChangeArrowheads="1"/>
                </p:cNvPicPr>
                <p:nvPr>
                  <p:custDataLst>
                    <p:tags r:id="rId7"/>
                  </p:custDataLst>
                </p:nvPr>
              </p:nvPicPr>
              <p:blipFill>
                <a:blip r:embed="rId11" cstate="print"/>
                <a:srcRect/>
                <a:stretch>
                  <a:fillRect/>
                </a:stretch>
              </p:blipFill>
              <p:spPr bwMode="auto">
                <a:xfrm>
                  <a:off x="3792" y="2913"/>
                  <a:ext cx="1664" cy="1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pic>
            <p:nvPicPr>
              <p:cNvPr id="11" name="Picture 11" descr="txp_fig"/>
              <p:cNvPicPr>
                <a:picLocks noChangeAspect="1" noChangeArrowheads="1"/>
              </p:cNvPicPr>
              <p:nvPr>
                <p:custDataLst>
                  <p:tags r:id="rId4"/>
                </p:custDataLst>
              </p:nvPr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629" y="2913"/>
                <a:ext cx="1991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8" name="Picture 12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674" y="2009"/>
              <a:ext cx="194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13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671" y="2669"/>
              <a:ext cx="1938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6" name="Picture 1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667000" y="5715000"/>
            <a:ext cx="3949700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SVMs with Kernels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Choose a set of features and kernel function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Solve dual problem to obtain support vectors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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i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classification time, compute: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52400" y="3505835"/>
            <a:ext cx="4572000" cy="2590800"/>
            <a:chOff x="288" y="2447"/>
            <a:chExt cx="3072" cy="1680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88" y="2447"/>
              <a:ext cx="3072" cy="168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6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56" y="3744"/>
              <a:ext cx="199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7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3" y="2640"/>
              <a:ext cx="295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8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36" y="3268"/>
              <a:ext cx="2774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4800600" y="4419600"/>
            <a:ext cx="1066800" cy="990600"/>
          </a:xfrm>
          <a:prstGeom prst="rightArrow">
            <a:avLst>
              <a:gd name="adj1" fmla="val 50000"/>
              <a:gd name="adj2" fmla="val 26923"/>
            </a:avLst>
          </a:prstGeom>
          <a:noFill/>
          <a:ln w="76200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/>
              <a:t>Classify as</a:t>
            </a:r>
          </a:p>
        </p:txBody>
      </p:sp>
      <p:pic>
        <p:nvPicPr>
          <p:cNvPr id="12" name="Picture 10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0" y="4724400"/>
            <a:ext cx="29972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019800" y="6356350"/>
            <a:ext cx="2895600" cy="365125"/>
          </a:xfrm>
        </p:spPr>
        <p:txBody>
          <a:bodyPr/>
          <a:lstStyle/>
          <a:p>
            <a:pPr algn="r"/>
            <a:fld id="{72E331F7-DC09-4090-B98C-2B609037D04B}" type="slidenum">
              <a:rPr lang="en-US"/>
              <a:pPr algn="r"/>
              <a:t>57</a:t>
            </a:fld>
            <a:endParaRPr lang="en-US" dirty="0"/>
          </a:p>
        </p:txBody>
      </p:sp>
      <p:pic>
        <p:nvPicPr>
          <p:cNvPr id="1115139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1938338"/>
            <a:ext cx="29972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5140" name="Text Box 4"/>
          <p:cNvSpPr txBox="1">
            <a:spLocks noChangeArrowheads="1"/>
          </p:cNvSpPr>
          <p:nvPr/>
        </p:nvSpPr>
        <p:spPr bwMode="auto">
          <a:xfrm>
            <a:off x="746125" y="1360488"/>
            <a:ext cx="11525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9900"/>
                </a:solidFill>
              </a:rPr>
              <a:t>SVMs</a:t>
            </a:r>
          </a:p>
        </p:txBody>
      </p:sp>
      <p:sp>
        <p:nvSpPr>
          <p:cNvPr id="1115141" name="Text Box 5"/>
          <p:cNvSpPr txBox="1">
            <a:spLocks noChangeArrowheads="1"/>
          </p:cNvSpPr>
          <p:nvPr/>
        </p:nvSpPr>
        <p:spPr bwMode="auto">
          <a:xfrm>
            <a:off x="5638800" y="1371600"/>
            <a:ext cx="33258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9900"/>
                </a:solidFill>
              </a:rPr>
              <a:t>Kernel Regression</a:t>
            </a:r>
          </a:p>
        </p:txBody>
      </p:sp>
      <p:pic>
        <p:nvPicPr>
          <p:cNvPr id="1115142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2743200"/>
            <a:ext cx="3429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5143" name="Text Box 7"/>
          <p:cNvSpPr txBox="1">
            <a:spLocks noChangeArrowheads="1"/>
          </p:cNvSpPr>
          <p:nvPr/>
        </p:nvSpPr>
        <p:spPr bwMode="auto">
          <a:xfrm>
            <a:off x="1289050" y="2376488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or</a:t>
            </a:r>
          </a:p>
        </p:txBody>
      </p:sp>
      <p:sp>
        <p:nvSpPr>
          <p:cNvPr id="1115144" name="Line 8"/>
          <p:cNvSpPr>
            <a:spLocks noChangeShapeType="1"/>
          </p:cNvSpPr>
          <p:nvPr/>
        </p:nvSpPr>
        <p:spPr bwMode="auto">
          <a:xfrm>
            <a:off x="4343400" y="1447800"/>
            <a:ext cx="0" cy="518160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115145" name="Picture 9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62600" y="2133600"/>
            <a:ext cx="2647950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514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533400" y="3962400"/>
            <a:ext cx="7924800" cy="2895600"/>
          </a:xfrm>
          <a:solidFill>
            <a:schemeClr val="bg1"/>
          </a:solidFill>
          <a:ln w="76200">
            <a:noFill/>
          </a:ln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Font typeface="Wingdings" pitchFamily="-112" charset="2"/>
              <a:buNone/>
            </a:pPr>
            <a:r>
              <a:rPr lang="en-US" b="1" dirty="0"/>
              <a:t>Differences:</a:t>
            </a:r>
          </a:p>
          <a:p>
            <a:pPr>
              <a:lnSpc>
                <a:spcPct val="90000"/>
              </a:lnSpc>
            </a:pPr>
            <a:r>
              <a:rPr lang="en-US" dirty="0"/>
              <a:t>SVMs: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Learn weights </a:t>
            </a:r>
            <a:r>
              <a:rPr lang="en-US" dirty="0">
                <a:latin typeface="Symbol" pitchFamily="-112" charset="2"/>
                <a:sym typeface="Symbol" pitchFamily="-112" charset="2"/>
              </a:rPr>
              <a:t></a:t>
            </a:r>
            <a:r>
              <a:rPr lang="en-US" baseline="-25000" dirty="0" err="1">
                <a:sym typeface="Symbol" pitchFamily="-112" charset="2"/>
              </a:rPr>
              <a:t>i</a:t>
            </a:r>
            <a:r>
              <a:rPr lang="en-US" dirty="0"/>
              <a:t> (and bandwidth)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Often sparse solution</a:t>
            </a:r>
          </a:p>
          <a:p>
            <a:pPr>
              <a:lnSpc>
                <a:spcPct val="90000"/>
              </a:lnSpc>
            </a:pPr>
            <a:r>
              <a:rPr lang="en-US" dirty="0"/>
              <a:t>KR: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Fixed “weights”, learn bandwidth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Solution may not be sparse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Much simpler to implement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SVMs vs. Kernel Regression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219200" y="2971800"/>
            <a:ext cx="3810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4600" y="2514600"/>
            <a:ext cx="16764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5146" grpId="0" uiExpand="1" build="p"/>
      <p:bldP spid="16" grpId="0" animBg="1"/>
      <p:bldP spid="1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SVMs vs. Logistic Regression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58</a:t>
            </a:fld>
            <a:endParaRPr lang="en-US"/>
          </a:p>
        </p:txBody>
      </p:sp>
      <p:graphicFrame>
        <p:nvGraphicFramePr>
          <p:cNvPr id="7" name="Group 3"/>
          <p:cNvGraphicFramePr>
            <a:graphicFrameLocks noGrp="1"/>
          </p:cNvGraphicFramePr>
          <p:nvPr/>
        </p:nvGraphicFramePr>
        <p:xfrm>
          <a:off x="304800" y="1600200"/>
          <a:ext cx="8610600" cy="5029200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127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SVMs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Logistic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Regression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Loss function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Hinge loss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Log-loss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High dimensional features with kernels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Yes!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Yes!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Solution sparse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Often yes!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Almost always no!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Semantics of output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“Margin”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Real probabilities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30"/>
          <p:cNvSpPr>
            <a:spLocks noChangeArrowheads="1"/>
          </p:cNvSpPr>
          <p:nvPr/>
        </p:nvSpPr>
        <p:spPr bwMode="auto">
          <a:xfrm>
            <a:off x="337458" y="4887686"/>
            <a:ext cx="8534400" cy="166551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Kernels in Logistic Regression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2743200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Define weights in terms of features: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Derive simple gradient descent rule on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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i</a:t>
            </a:r>
            <a:endParaRPr kumimoji="0" lang="en-US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9388" y="1674813"/>
            <a:ext cx="54070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3352800"/>
            <a:ext cx="28194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8088" y="4191000"/>
            <a:ext cx="656431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Pittsburgh G-20 summit …</a:t>
            </a:r>
            <a:endParaRPr lang="en-US" dirty="0"/>
          </a:p>
        </p:txBody>
      </p:sp>
      <p:pic>
        <p:nvPicPr>
          <p:cNvPr id="5" name="Content Placeholder 4" descr="sv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445134"/>
            <a:ext cx="5257800" cy="518426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SVMs vs. Logistic Regression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60</a:t>
            </a:fld>
            <a:endParaRPr lang="en-US"/>
          </a:p>
        </p:txBody>
      </p:sp>
      <p:graphicFrame>
        <p:nvGraphicFramePr>
          <p:cNvPr id="7" name="Group 3"/>
          <p:cNvGraphicFramePr>
            <a:graphicFrameLocks noGrp="1"/>
          </p:cNvGraphicFramePr>
          <p:nvPr/>
        </p:nvGraphicFramePr>
        <p:xfrm>
          <a:off x="304800" y="1600200"/>
          <a:ext cx="8610600" cy="5029200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127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SVMs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Logistic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Regression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Loss function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Hinge loss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Log-loss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High dimensional features with kernels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Yes!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Yes!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Solution sparse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Often yes!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Almost always no!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Semantics of output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“Margin”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Real probabilities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3429002" y="4887686"/>
            <a:ext cx="2286000" cy="59871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30"/>
          <p:cNvSpPr>
            <a:spLocks noChangeArrowheads="1"/>
          </p:cNvSpPr>
          <p:nvPr/>
        </p:nvSpPr>
        <p:spPr bwMode="auto">
          <a:xfrm>
            <a:off x="6172202" y="4887686"/>
            <a:ext cx="2514600" cy="67491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3429002" y="5725886"/>
            <a:ext cx="22860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6172202" y="5725886"/>
            <a:ext cx="25146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need to know…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/>
              <a:t>Dual SVM formulation</a:t>
            </a:r>
          </a:p>
          <a:p>
            <a:pPr lvl="1"/>
            <a:r>
              <a:rPr lang="pt-BR" dirty="0"/>
              <a:t>How it’s derived</a:t>
            </a:r>
          </a:p>
          <a:p>
            <a:r>
              <a:rPr lang="pt-BR" dirty="0"/>
              <a:t>The kernel trick</a:t>
            </a:r>
          </a:p>
          <a:p>
            <a:r>
              <a:rPr lang="pt-BR" dirty="0" smtClean="0"/>
              <a:t>Common </a:t>
            </a:r>
            <a:r>
              <a:rPr lang="pt-BR" dirty="0"/>
              <a:t>kernels</a:t>
            </a:r>
          </a:p>
          <a:p>
            <a:r>
              <a:rPr lang="pt-BR" dirty="0" smtClean="0"/>
              <a:t>Differences between SVMs and kernel regression</a:t>
            </a:r>
          </a:p>
          <a:p>
            <a:r>
              <a:rPr lang="pt-BR" dirty="0" smtClean="0"/>
              <a:t>Differences </a:t>
            </a:r>
            <a:r>
              <a:rPr lang="pt-BR" dirty="0"/>
              <a:t>between SVMs and logistic </a:t>
            </a:r>
            <a:r>
              <a:rPr lang="pt-BR" dirty="0" smtClean="0"/>
              <a:t>regression</a:t>
            </a:r>
          </a:p>
          <a:p>
            <a:r>
              <a:rPr lang="pt-BR" dirty="0" smtClean="0"/>
              <a:t>Kernelized logistic regression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3790418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7161" y="-10886"/>
            <a:ext cx="3779623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228" y="3474720"/>
            <a:ext cx="3774105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9342" y="3429000"/>
            <a:ext cx="3776283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classifiers – which line is better?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1752600" y="2362200"/>
            <a:ext cx="2590800" cy="3276600"/>
            <a:chOff x="480" y="1488"/>
            <a:chExt cx="1632" cy="2064"/>
          </a:xfrm>
        </p:grpSpPr>
        <p:sp>
          <p:nvSpPr>
            <p:cNvPr id="8" name="AutoShape 4"/>
            <p:cNvSpPr>
              <a:spLocks noChangeArrowheads="1"/>
            </p:cNvSpPr>
            <p:nvPr/>
          </p:nvSpPr>
          <p:spPr bwMode="auto">
            <a:xfrm>
              <a:off x="1536" y="148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1584" y="2256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6"/>
            <p:cNvSpPr>
              <a:spLocks noChangeArrowheads="1"/>
            </p:cNvSpPr>
            <p:nvPr/>
          </p:nvSpPr>
          <p:spPr bwMode="auto">
            <a:xfrm>
              <a:off x="1008" y="244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1152" y="3264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8"/>
            <p:cNvSpPr>
              <a:spLocks noChangeArrowheads="1"/>
            </p:cNvSpPr>
            <p:nvPr/>
          </p:nvSpPr>
          <p:spPr bwMode="auto">
            <a:xfrm>
              <a:off x="576" y="31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auto">
            <a:xfrm>
              <a:off x="1968" y="19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0"/>
            <p:cNvSpPr>
              <a:spLocks noChangeArrowheads="1"/>
            </p:cNvSpPr>
            <p:nvPr/>
          </p:nvSpPr>
          <p:spPr bwMode="auto">
            <a:xfrm>
              <a:off x="1440" y="340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11"/>
            <p:cNvSpPr>
              <a:spLocks noChangeArrowheads="1"/>
            </p:cNvSpPr>
            <p:nvPr/>
          </p:nvSpPr>
          <p:spPr bwMode="auto">
            <a:xfrm>
              <a:off x="1776" y="3072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12"/>
            <p:cNvSpPr>
              <a:spLocks noChangeArrowheads="1"/>
            </p:cNvSpPr>
            <p:nvPr/>
          </p:nvSpPr>
          <p:spPr bwMode="auto">
            <a:xfrm>
              <a:off x="864" y="172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>
              <a:off x="480" y="2400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" name="Group 14"/>
          <p:cNvGrpSpPr>
            <a:grpSpLocks/>
          </p:cNvGrpSpPr>
          <p:nvPr/>
        </p:nvGrpSpPr>
        <p:grpSpPr bwMode="auto">
          <a:xfrm>
            <a:off x="5029200" y="2590800"/>
            <a:ext cx="2514600" cy="2971800"/>
            <a:chOff x="2544" y="1632"/>
            <a:chExt cx="1584" cy="1872"/>
          </a:xfrm>
        </p:grpSpPr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3024" y="177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2592" y="259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3984" y="163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312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3648" y="278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216" y="2880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2880" y="326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302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254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3648" y="331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3840" y="22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3600" y="1968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" name="Line 23"/>
          <p:cNvSpPr>
            <a:spLocks noChangeShapeType="1"/>
          </p:cNvSpPr>
          <p:nvPr/>
        </p:nvSpPr>
        <p:spPr bwMode="auto">
          <a:xfrm flipV="1">
            <a:off x="4235670" y="1782762"/>
            <a:ext cx="838200" cy="44656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Line 23"/>
          <p:cNvSpPr>
            <a:spLocks noChangeShapeType="1"/>
          </p:cNvSpPr>
          <p:nvPr/>
        </p:nvSpPr>
        <p:spPr bwMode="auto">
          <a:xfrm flipH="1" flipV="1">
            <a:off x="4495800" y="1905000"/>
            <a:ext cx="273270" cy="4495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23"/>
          <p:cNvSpPr>
            <a:spLocks noChangeShapeType="1"/>
          </p:cNvSpPr>
          <p:nvPr/>
        </p:nvSpPr>
        <p:spPr bwMode="auto">
          <a:xfrm flipV="1">
            <a:off x="3810000" y="1981200"/>
            <a:ext cx="2057400" cy="457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4" grpId="1" animBg="1"/>
      <p:bldP spid="35" grpId="0" animBg="1"/>
      <p:bldP spid="3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Pick the one with the largest margin!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752600" y="2362200"/>
            <a:ext cx="2590800" cy="3276600"/>
            <a:chOff x="480" y="1488"/>
            <a:chExt cx="1632" cy="2064"/>
          </a:xfrm>
        </p:grpSpPr>
        <p:sp>
          <p:nvSpPr>
            <p:cNvPr id="8" name="AutoShape 4"/>
            <p:cNvSpPr>
              <a:spLocks noChangeArrowheads="1"/>
            </p:cNvSpPr>
            <p:nvPr/>
          </p:nvSpPr>
          <p:spPr bwMode="auto">
            <a:xfrm>
              <a:off x="1536" y="148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1584" y="2256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6"/>
            <p:cNvSpPr>
              <a:spLocks noChangeArrowheads="1"/>
            </p:cNvSpPr>
            <p:nvPr/>
          </p:nvSpPr>
          <p:spPr bwMode="auto">
            <a:xfrm>
              <a:off x="1008" y="244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1152" y="3264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8"/>
            <p:cNvSpPr>
              <a:spLocks noChangeArrowheads="1"/>
            </p:cNvSpPr>
            <p:nvPr/>
          </p:nvSpPr>
          <p:spPr bwMode="auto">
            <a:xfrm>
              <a:off x="576" y="31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auto">
            <a:xfrm>
              <a:off x="1968" y="19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0"/>
            <p:cNvSpPr>
              <a:spLocks noChangeArrowheads="1"/>
            </p:cNvSpPr>
            <p:nvPr/>
          </p:nvSpPr>
          <p:spPr bwMode="auto">
            <a:xfrm>
              <a:off x="1440" y="340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11"/>
            <p:cNvSpPr>
              <a:spLocks noChangeArrowheads="1"/>
            </p:cNvSpPr>
            <p:nvPr/>
          </p:nvSpPr>
          <p:spPr bwMode="auto">
            <a:xfrm>
              <a:off x="1776" y="3072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12"/>
            <p:cNvSpPr>
              <a:spLocks noChangeArrowheads="1"/>
            </p:cNvSpPr>
            <p:nvPr/>
          </p:nvSpPr>
          <p:spPr bwMode="auto">
            <a:xfrm>
              <a:off x="864" y="172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>
              <a:off x="480" y="2400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5029200" y="2590800"/>
            <a:ext cx="2514600" cy="2971800"/>
            <a:chOff x="2544" y="1632"/>
            <a:chExt cx="1584" cy="1872"/>
          </a:xfrm>
        </p:grpSpPr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3024" y="177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2592" y="259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3984" y="163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312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3648" y="278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216" y="2880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2880" y="326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302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254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3648" y="331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3840" y="22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3600" y="1968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" name="Line 23"/>
          <p:cNvSpPr>
            <a:spLocks noChangeShapeType="1"/>
          </p:cNvSpPr>
          <p:nvPr/>
        </p:nvSpPr>
        <p:spPr bwMode="auto">
          <a:xfrm flipV="1">
            <a:off x="4235670" y="1782762"/>
            <a:ext cx="838200" cy="44656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rot="10800000" flipH="1" flipV="1">
            <a:off x="4191000" y="3238500"/>
            <a:ext cx="609600" cy="114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 flipH="1" flipV="1">
            <a:off x="3886200" y="5007428"/>
            <a:ext cx="609600" cy="114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0800000" flipH="1" flipV="1">
            <a:off x="4648200" y="4038600"/>
            <a:ext cx="609600" cy="114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Parameterizing</a:t>
            </a:r>
            <a:r>
              <a:rPr lang="en-US" dirty="0" smtClean="0"/>
              <a:t> the decision boundary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752600" y="2362200"/>
            <a:ext cx="2590800" cy="3276600"/>
            <a:chOff x="480" y="1488"/>
            <a:chExt cx="1632" cy="2064"/>
          </a:xfrm>
        </p:grpSpPr>
        <p:sp>
          <p:nvSpPr>
            <p:cNvPr id="8" name="AutoShape 4"/>
            <p:cNvSpPr>
              <a:spLocks noChangeArrowheads="1"/>
            </p:cNvSpPr>
            <p:nvPr/>
          </p:nvSpPr>
          <p:spPr bwMode="auto">
            <a:xfrm>
              <a:off x="1536" y="148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1584" y="2256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6"/>
            <p:cNvSpPr>
              <a:spLocks noChangeArrowheads="1"/>
            </p:cNvSpPr>
            <p:nvPr/>
          </p:nvSpPr>
          <p:spPr bwMode="auto">
            <a:xfrm>
              <a:off x="1008" y="244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1152" y="3264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8"/>
            <p:cNvSpPr>
              <a:spLocks noChangeArrowheads="1"/>
            </p:cNvSpPr>
            <p:nvPr/>
          </p:nvSpPr>
          <p:spPr bwMode="auto">
            <a:xfrm>
              <a:off x="576" y="31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auto">
            <a:xfrm>
              <a:off x="1968" y="196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0"/>
            <p:cNvSpPr>
              <a:spLocks noChangeArrowheads="1"/>
            </p:cNvSpPr>
            <p:nvPr/>
          </p:nvSpPr>
          <p:spPr bwMode="auto">
            <a:xfrm>
              <a:off x="1440" y="340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11"/>
            <p:cNvSpPr>
              <a:spLocks noChangeArrowheads="1"/>
            </p:cNvSpPr>
            <p:nvPr/>
          </p:nvSpPr>
          <p:spPr bwMode="auto">
            <a:xfrm>
              <a:off x="1776" y="3072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12"/>
            <p:cNvSpPr>
              <a:spLocks noChangeArrowheads="1"/>
            </p:cNvSpPr>
            <p:nvPr/>
          </p:nvSpPr>
          <p:spPr bwMode="auto">
            <a:xfrm>
              <a:off x="864" y="1728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>
              <a:off x="480" y="2400"/>
              <a:ext cx="144" cy="144"/>
            </a:xfrm>
            <a:prstGeom prst="plus">
              <a:avLst>
                <a:gd name="adj" fmla="val 406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5029200" y="2590800"/>
            <a:ext cx="2514600" cy="2971800"/>
            <a:chOff x="2544" y="1632"/>
            <a:chExt cx="1584" cy="1872"/>
          </a:xfrm>
        </p:grpSpPr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3024" y="177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2592" y="259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3984" y="163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312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3648" y="278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216" y="2880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2880" y="326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302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2544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3648" y="331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3840" y="22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3600" y="1968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" name="Line 23"/>
          <p:cNvSpPr>
            <a:spLocks noChangeShapeType="1"/>
          </p:cNvSpPr>
          <p:nvPr/>
        </p:nvSpPr>
        <p:spPr bwMode="auto">
          <a:xfrm flipV="1">
            <a:off x="4235670" y="1782762"/>
            <a:ext cx="838200" cy="44656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 rot="16884189">
            <a:off x="3619392" y="3318407"/>
            <a:ext cx="1762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/>
              <a:t>w</a:t>
            </a:r>
            <a:r>
              <a:rPr lang="en-US" sz="2800" dirty="0" err="1"/>
              <a:t>.</a:t>
            </a:r>
            <a:r>
              <a:rPr lang="en-US" sz="2800" b="1" dirty="0" err="1"/>
              <a:t>x</a:t>
            </a:r>
            <a:r>
              <a:rPr lang="en-US" sz="2800" dirty="0"/>
              <a:t> + b = 0</a:t>
            </a:r>
          </a:p>
        </p:txBody>
      </p: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2667000" y="1534180"/>
            <a:ext cx="1762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0000FF"/>
                </a:solidFill>
              </a:rPr>
              <a:t>w</a:t>
            </a:r>
            <a:r>
              <a:rPr lang="en-US" sz="2800" dirty="0" err="1">
                <a:solidFill>
                  <a:srgbClr val="0000FF"/>
                </a:solidFill>
              </a:rPr>
              <a:t>.</a:t>
            </a:r>
            <a:r>
              <a:rPr lang="en-US" sz="2800" b="1" dirty="0" err="1">
                <a:solidFill>
                  <a:srgbClr val="0000FF"/>
                </a:solidFill>
              </a:rPr>
              <a:t>x</a:t>
            </a:r>
            <a:r>
              <a:rPr lang="en-US" sz="2800" dirty="0">
                <a:solidFill>
                  <a:srgbClr val="0000FF"/>
                </a:solidFill>
              </a:rPr>
              <a:t> + b </a:t>
            </a:r>
            <a:r>
              <a:rPr lang="en-US" sz="2800" dirty="0" smtClean="0">
                <a:solidFill>
                  <a:srgbClr val="0000FF"/>
                </a:solidFill>
              </a:rPr>
              <a:t>&gt; </a:t>
            </a:r>
            <a:r>
              <a:rPr lang="en-US" sz="2800" dirty="0">
                <a:solidFill>
                  <a:srgbClr val="0000FF"/>
                </a:solidFill>
              </a:rPr>
              <a:t>0</a:t>
            </a:r>
          </a:p>
        </p:txBody>
      </p:sp>
      <p:sp>
        <p:nvSpPr>
          <p:cNvPr id="34" name="Text Box 24"/>
          <p:cNvSpPr txBox="1">
            <a:spLocks noChangeArrowheads="1"/>
          </p:cNvSpPr>
          <p:nvPr/>
        </p:nvSpPr>
        <p:spPr bwMode="auto">
          <a:xfrm>
            <a:off x="5791200" y="1524000"/>
            <a:ext cx="1762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</a:rPr>
              <a:t>w</a:t>
            </a:r>
            <a:r>
              <a:rPr lang="en-US" sz="2800" dirty="0" err="1">
                <a:solidFill>
                  <a:srgbClr val="FF0000"/>
                </a:solidFill>
              </a:rPr>
              <a:t>.</a:t>
            </a:r>
            <a:r>
              <a:rPr lang="en-US" sz="2800" b="1" dirty="0" err="1">
                <a:solidFill>
                  <a:srgbClr val="FF0000"/>
                </a:solidFill>
              </a:rPr>
              <a:t>x</a:t>
            </a:r>
            <a:r>
              <a:rPr lang="en-US" sz="2800" dirty="0">
                <a:solidFill>
                  <a:srgbClr val="FF0000"/>
                </a:solidFill>
              </a:rPr>
              <a:t> + b </a:t>
            </a:r>
            <a:r>
              <a:rPr lang="en-US" sz="2800" dirty="0" smtClean="0">
                <a:solidFill>
                  <a:srgbClr val="FF0000"/>
                </a:solidFill>
              </a:rPr>
              <a:t>&lt; </a:t>
            </a:r>
            <a:r>
              <a:rPr lang="en-US" sz="2800" dirty="0">
                <a:solidFill>
                  <a:srgbClr val="FF0000"/>
                </a:solidFill>
              </a:rPr>
              <a:t>0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04800" y="4800600"/>
            <a:ext cx="8153400" cy="1752600"/>
            <a:chOff x="304800" y="4800600"/>
            <a:chExt cx="8153400" cy="1752600"/>
          </a:xfrm>
        </p:grpSpPr>
        <p:sp>
          <p:nvSpPr>
            <p:cNvPr id="41" name="Rectangle 40"/>
            <p:cNvSpPr/>
            <p:nvPr/>
          </p:nvSpPr>
          <p:spPr>
            <a:xfrm>
              <a:off x="304800" y="4800600"/>
              <a:ext cx="8153400" cy="1752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 Box 27"/>
            <p:cNvSpPr txBox="1">
              <a:spLocks noChangeArrowheads="1"/>
            </p:cNvSpPr>
            <p:nvPr/>
          </p:nvSpPr>
          <p:spPr bwMode="auto">
            <a:xfrm>
              <a:off x="4800600" y="5029200"/>
              <a:ext cx="8696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Data:</a:t>
              </a:r>
            </a:p>
          </p:txBody>
        </p:sp>
        <p:sp>
          <p:nvSpPr>
            <p:cNvPr id="36" name="Text Box 28"/>
            <p:cNvSpPr txBox="1">
              <a:spLocks noChangeArrowheads="1"/>
            </p:cNvSpPr>
            <p:nvPr/>
          </p:nvSpPr>
          <p:spPr bwMode="auto">
            <a:xfrm>
              <a:off x="304800" y="5029200"/>
              <a:ext cx="291938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Example </a:t>
              </a:r>
              <a:r>
                <a:rPr lang="en-US" sz="2400" b="1" dirty="0" err="1" smtClean="0"/>
                <a:t>i</a:t>
              </a:r>
              <a:r>
                <a:rPr lang="en-US" sz="2400" b="1" dirty="0" smtClean="0"/>
                <a:t> (= 1,2,…,n):</a:t>
              </a:r>
              <a:endParaRPr lang="en-US" sz="2400" b="1" dirty="0"/>
            </a:p>
          </p:txBody>
        </p:sp>
        <p:pic>
          <p:nvPicPr>
            <p:cNvPr id="37" name="Picture 29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0" y="5105400"/>
              <a:ext cx="2257425" cy="1319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8" name="Picture 30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43000" y="5562600"/>
              <a:ext cx="3135313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0" name="Text Box 31"/>
          <p:cNvSpPr txBox="1">
            <a:spLocks noChangeArrowheads="1"/>
          </p:cNvSpPr>
          <p:nvPr/>
        </p:nvSpPr>
        <p:spPr bwMode="auto">
          <a:xfrm>
            <a:off x="76200" y="1538287"/>
            <a:ext cx="2362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err="1"/>
              <a:t>w</a:t>
            </a:r>
            <a:r>
              <a:rPr lang="en-US" sz="2800" dirty="0" err="1"/>
              <a:t>.</a:t>
            </a:r>
            <a:r>
              <a:rPr lang="en-US" sz="2800" b="1" dirty="0" err="1"/>
              <a:t>x</a:t>
            </a:r>
            <a:r>
              <a:rPr lang="en-US" sz="2800" dirty="0"/>
              <a:t> = </a:t>
            </a:r>
            <a:r>
              <a:rPr lang="en-US" sz="2800" dirty="0">
                <a:latin typeface="Symbol" pitchFamily="18" charset="2"/>
                <a:sym typeface="Symbol" pitchFamily="18" charset="2"/>
              </a:rPr>
              <a:t></a:t>
            </a:r>
            <a:r>
              <a:rPr lang="en-US" sz="2800" baseline="-25000" dirty="0">
                <a:sym typeface="Symbol" pitchFamily="18" charset="2"/>
              </a:rPr>
              <a:t>j</a:t>
            </a:r>
            <a:r>
              <a:rPr lang="en-US" sz="2800" dirty="0"/>
              <a:t> w</a:t>
            </a:r>
            <a:r>
              <a:rPr lang="en-US" sz="2800" baseline="30000" dirty="0"/>
              <a:t>(j)</a:t>
            </a:r>
            <a:r>
              <a:rPr lang="en-US" sz="2800" dirty="0"/>
              <a:t> x</a:t>
            </a:r>
            <a:r>
              <a:rPr lang="en-US" sz="2800" baseline="30000" dirty="0"/>
              <a:t>(j)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R2D2@EKQZOWQFUVWYY57I" val="384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= (1-(\mathbf{w}\cdot x_j + b)y_j))_+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5"/>
  <p:tag name="PICTUREFILESIZE" val="386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thbf{z} = \left[&#10;\begin{tabular}{c}&#10;$z_1$\\&#10;$z_2$&#10;\end{tabular}&#10;\right]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8"/>
  <p:tag name="PICTUREFILESIZE" val="153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Phi({\bf x}) \cdot\Phi({\bf z}) = &#10;\left[ &#10;\begin{tabular}{c} &#10;$x_1$ \\&#10;$x_2$ &#10;\end{tabular} &#10;\right]&#10;\cdot &#10;\left[ &#10;\begin{tabular}{c} &#10;$z_1$ \\ &#10;$z_2 $&#10;\end{tabular} &#10;\right] = x_1 z_1 + x_2 z_2 = {\bf x}\cdot {\bf z}&#10;$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66"/>
  <p:tag name="PICTUREFILESIZE" val="2532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Phi({\bf x}) \cdot\Phi({\bf z}) = &#10;\left[ &#10;\begin{tabular}{c} &#10;$x_1^2$ \\&#10;$x_1 x_2$\\&#10;$x_2^2$ &#10;\end{tabular} &#10;\right]&#10;\cdot &#10;\left[ &#10;\begin{tabular}{c} &#10;$z_1^2$ \\ &#10;$z_1 z_2$\\&#10;$z_2^2 $&#10;\end{tabular} &#10;\right] &#10;&amp; = &amp; x_1^2 z_1^2 + x_2^2 z_2^2 + x_1 x_2 z_1 z_2 \\&#10;&amp; = &amp; (x_1 z_1 + x_2 z_2)^2\\&#10;&amp; = &amp; ({\bf x}\cdot {\bf z})^2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13"/>
  <p:tag name="PICTUREFILESIZE" val="60807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Phi({\bf x}) \cdot\Phi({\bf z}) = &#10;K({\bf x},{\bf z})&#10;&amp; = &amp; ({\bf x}\cdot {\bf z})^d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1"/>
  <p:tag name="PICTUREFILESIZE" val="1525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l}&#10;\mbox{maximize}_{\bf \alpha} &amp; \sum_i \alpha_i - &#10;\frac{1}{2} \sum_{i,j} \alpha_i\alpha_j y_i y_j K({\bf x}_i,{\bf x}_j)&#10;\\[5mm]&#10;&amp; K({\bf x}_i,{\bf x}_j) = \Phi({\bf x}_i)\cdot \Phi({\bf x}_j)\\&#10;&amp;\sum_i \alpha_i y_i = 0 \\&#10;&amp; C \geq \alpha_i \geq 0&#10;\end{array}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415"/>
  <p:tag name="PICTUREFILESIZE" val="52903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y_i \Phi({\bf x}_i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68"/>
  <p:tag name="PICTUREFILESIZE" val="1137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{\bf w}.\Phi({\bf x}_k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67"/>
  <p:tag name="PICTUREFILESIZE" val="8368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C &gt; 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74"/>
  <p:tag name="PICTUREFILESIZE" val="1328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y_i {\bf x}_i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1"/>
  <p:tag name="PICTUREFILESIZE" val="8563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{\bf w}.{\bf x}_k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0"/>
  <p:tag name="PICTUREFILESIZE" val="556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(\mathbf{w}\cdot x_j + b)y_j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7"/>
  <p:tag name="PICTUREFILESIZE" val="265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9"/>
  <p:tag name="PICTUREFILESIZE" val="1121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K({\bf u},{\bf v}) = ({\bf u} \cdot {\bf v})^d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73"/>
  <p:tag name="PICTUREFILESIZE" val="754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K({\bf u},{\bf v}) = ({\bf u} \cdot {\bf v}+1)^d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14"/>
  <p:tag name="PICTUREFILESIZE" val="831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K({\bf u},{\bf v}) = \exp\left(-\frac{||{\bf u} - {\bf v}||^2}{2\sigma^2} \right) &#10;\]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69"/>
  <p:tag name="PICTUREFILESIZE" val="16665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K({\bf u},{\bf v}) = \tanh(\eta{\bf u} \cdot {\bf v}+\nu)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59"/>
  <p:tag name="PICTUREFILESIZE" val="10653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K({\bf u},{\bf v}) = \Phi({\bf u})\cdot \Phi({\bf v}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17"/>
  <p:tag name="PICTUREFILESIZE" val="9926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y_i \Phi({\bf x}_i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68"/>
  <p:tag name="PICTUREFILESIZE" val="1137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{\bf w}.\Phi({\bf x}_k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67"/>
  <p:tag name="PICTUREFILESIZE" val="8368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C &gt; 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74"/>
  <p:tag name="PICTUREFILESIZE" val="1328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y_i {\bf x}_i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1"/>
  <p:tag name="PICTUREFILESIZE" val="856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{\rm loss}(f(x_j),y_j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60"/>
  <p:tag name="PICTUREFILESIZE" val="338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{\bf w}.{\bf x}_k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0"/>
  <p:tag name="PICTUREFILESIZE" val="556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9"/>
  <p:tag name="PICTUREFILESIZE" val="11215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sign\left({\bf w}\cdot\Phi({\bf x}) + b\righ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81"/>
  <p:tag name="PICTUREFILESIZE" val="1012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C &gt; 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74"/>
  <p:tag name="PICTUREFILESIZE" val="1328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\cdot\Phi({\bf x}) = \sum_i \alpha_i y_i K({\bf x},{\bf x}_i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55"/>
  <p:tag name="PICTUREFILESIZE" val="1621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\sum_i \alpha_i y_i K({\bf x}_k,{\bf x}_i)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39"/>
  <p:tag name="PICTUREFILESIZE" val="15124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sign\left({\bf w}\cdot\Phi({\bf x}) + b\righ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81"/>
  <p:tag name="PICTUREFILESIZE" val="1012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sign\left(\sum_i \alpha_i y_i K({\bf x},{\bf x}_i)&#10; + b\righ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50"/>
  <p:tag name="PICTUREFILESIZE" val="19457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sign\left(\frac{\sum_i y_i K({\bf x},{\bf x}_i)}{\sum_j K({\bf x},{\bf x}_j)}&#10; \righ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93"/>
  <p:tag name="PICTUREFILESIZE" val="22097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P(Y=1\mid x,{\bf w}) &amp; = &amp; \frac{1}{1+e^{-({\bf w}\cdot\Phi({\bf x})+b)}} &#10;\end{eqnarray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369"/>
  <p:tag name="PICTUREFILESIZE" val="1642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{\rm loss}(f(x_j),y_j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60"/>
  <p:tag name="PICTUREFILESIZE" val="3382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\Phi({\bf x}_i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51"/>
  <p:tag name="PICTUREFILESIZE" val="9889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P(Y=1\mid x,{\bf w}) &amp; = &amp; \frac{1}{1+e^{-\left(\sum_i \alpha_i \Phi({\bf x}_i) \cdot\Phi({\bf x})+b\right)}} \\&#10;&amp; = &amp; \frac{1}{1+e^{-\left(\sum_i \alpha_i K({\bf x},{\bf x}_i)+b\right)}} &#10;\end{eqnarray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48"/>
  <p:tag name="PICTUREFILESIZE" val="3800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= -\log P(y_j \mid x_j, \mathbf{w},b) = \log(1+e^{-(\mathbf{w}\cdot x_j + b)y_j}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01"/>
  <p:tag name="PICTUREFILESIZE" val="777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{\bf w}^{(y_j)}.{\bf x}_j + b^{(y_j)} \geq &#10;{\bf w}^{(y')}.{\bf x}_j + b^{(y')} + 1 , \  \forall y' \neq y_j, \ \forall j&#10;\end{array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92"/>
  <p:tag name="PICTUREFILESIZE" val="2506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box{minimize}_{{\bf w},b} \ \ \ \sum_y {\bf w}^{(y)}.{\bf w}^{(y)} + C \sum_j \sum_{y\neq y_j}\xi^{(y)}_j\\&#10;{\bf w}^{(y_j)}.{\bf x}_j + b^{(y_j)} \geq&#10;{\bf w}^{(y)}.{\bf x}_j + b^{(y)} + 1 - \xi^{(y)}_j, \  \forall y \neq y_j, \ \forall j\\&#10;\hspace{4.5cm} \xi^{(y)}_j \geq 0\hfill, \  \forall y \neq y_j, \  \forall j\\&#10;\end{array}&#10;\]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539"/>
  <p:tag name="PICTUREFILESIZE" val="7030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in_x \ x^2 \\&#10;\mbox{s.t. \ } x \geq b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00"/>
  <p:tag name="PICTUREFILESIZE" val="796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^*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9"/>
  <p:tag name="PICTUREFILESIZE" val="96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^*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9"/>
  <p:tag name="PICTUREFILESIZE" val="96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^*=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9"/>
  <p:tag name="PICTUREFILESIZE" val="80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in_x \ x^2 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80"/>
  <p:tag name="PICTUREFILESIZE" val="370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in_x \ x^2 \\&#10;\mbox{s.t. \ } x \geq -1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19"/>
  <p:tag name="PICTUREFILESIZE" val="757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in_x \ x^2 \\&#10;\mbox{s.t. \ } x \geq 1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02"/>
  <p:tag name="PICTUREFILESIZE" val="748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\min_x \ x^2 \\&#10;\mbox{s.t. \ } x \geq b&#10;\end{array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00"/>
  <p:tag name="PICTUREFILESIZE" val="796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\min_x \max_\alpha \ L(x,\alpha)\\&#10;\mbox{s.t. \ } \alpha \geq 0&#10;\end{array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83"/>
  <p:tag name="PICTUREFILESIZE" val="1382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L(x,\alpha) =  x^2 -\alpha(x-b)\\&#10;\mbox{s.t. \ } \alpha \geq 0&#10;\end{array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5"/>
  <p:tag name="PICTUREFILESIZE" val="1475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\min_x \ x^2 \\&#10;\mbox{s.t. \ } x \geq b&#10;\end{array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00"/>
  <p:tag name="PICTUREFILESIZE" val="796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f^* =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5"/>
  <p:tag name="PICTUREFILESIZE" val="153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g^* =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5"/>
  <p:tag name="PICTUREFILESIZE" val="173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c}&#10;\left\langle x_1^{(1)},\ldots,x_1^{(m)},y_1\right\rangle\\&#10;\vdots\\&#10;\left\langle x_n^{(1)},\ldots,x_n^{(m)},y_n\right\rangle\\&#10;\end{array}&#10;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83"/>
  <p:tag name="PICTUREFILESIZE" val="2565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g^* \leq f^*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9"/>
  <p:tag name="PICTUREFILESIZE" val="355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in_x \max_\alpha \ x^2 -\alpha(x-b)\\&#10;\mbox{s.t. \ } \alpha \geq 0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43"/>
  <p:tag name="PICTUREFILESIZE" val="1593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tilde x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1"/>
  <p:tag name="PICTUREFILESIZE" val="102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g^* \leq g(\tilde x) \leq f(\tilde x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60"/>
  <p:tag name="PICTUREFILESIZE" val="868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f(x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"/>
  <p:tag name="PICTUREFILESIZE" val="292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g(x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0"/>
  <p:tag name="PICTUREFILESIZE" val="310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in_x \max_\alpha \ x^2 -\alpha(x-b)\\&#10;\mbox{s.t. \ } \alpha \geq 0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43"/>
  <p:tag name="PICTUREFILESIZE" val="1593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g^* = f^*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71"/>
  <p:tag name="PICTUREFILESIZE" val="298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\min_x \max_\alpha \   x^2 -\alpha(x-b)\\&#10;\mbox{s.t. \ } \alpha \geq 0&#10;\end{array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43"/>
  <p:tag name="PICTUREFILESIZE" val="1595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L(x,\alpha) =  x^2 -\alpha(x-b)\\&#10;\mbox{s.t. \ } \alpha \geq 0&#10;\end{array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5"/>
  <p:tag name="PICTUREFILESIZE" val="1475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rl}&#10;\left\langle x_i^{(1)},\ldots,x_i^{(m)}\right\rangle &amp; \mbox{--- $m$ features}\\[10mm]&#10;y_i \in \{-1,+1\} &amp; \mbox{--- class}\\&#10;\end{array}&#10;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310"/>
  <p:tag name="PICTUREFILESIZE" val="2715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\frac{\partial L}{\partial x} = 0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2"/>
  <p:tag name="PICTUREFILESIZE" val="212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\Rightarrow x^* = \frac{\alpha}{2}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4"/>
  <p:tag name="PICTUREFILESIZE" val="188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\frac{\partial L}{\partial \alpha} = 0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2"/>
  <p:tag name="PICTUREFILESIZE" val="212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\Rightarrow \alpha^* =  \max(2b,0)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50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^*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9"/>
  <p:tag name="PICTUREFILESIZE" val="96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^*=b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9"/>
  <p:tag name="PICTUREFILESIZE" val="102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&g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20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mbox{``confidence'' } = \left({\bf w}.{\bf x}_j + b\right)y_j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89"/>
  <p:tag name="PICTUREFILESIZE" val="1404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&g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20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&g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20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0&lt;\xi_j&l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4"/>
  <p:tag name="PICTUREFILESIZE" val="176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&g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20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&g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20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&g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20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xi_j = (1-(\mathbf{w}\cdot x_j + b)y_j))_+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6"/>
  <p:tag name="PICTUREFILESIZE" val="455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0&lt;\xi_j&lt;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4"/>
  <p:tag name="PICTUREFILESIZE" val="176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xi_j=0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8"/>
  <p:tag name="PICTUREFILESIZE" val="111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xi_j = (1-(\mathbf{w}\cdot x_j + b)y_j))_+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6"/>
  <p:tag name="PICTUREFILESIZE" val="455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f(x_j) = \rm{sgn}(\mathbf{w}\cdot x_j + b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0"/>
  <p:tag name="PICTUREFILESIZE" val="436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xi_j = {\rm loss}(f(x_j),y_j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2"/>
  <p:tag name="PICTUREFILESIZE" val="431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(\mathbf{w}\cdot x_j + b)y_j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7"/>
  <p:tag name="PICTUREFILESIZE" val="265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\min_x \ x^2 \\&#10;\mbox{s.t. \ } x \geq b&#10;\end{array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00"/>
  <p:tag name="PICTUREFILESIZE" val="796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^*=b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9"/>
  <p:tag name="PICTUREFILESIZE" val="102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 d(\alpha) = \min_x  L(x,\alpha)\\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3"/>
  <p:tag name="PICTUREFILESIZE" val="962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f(x_j) = \rm{sgn}(\mathbf{w}\cdot x_j + b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0"/>
  <p:tag name="PICTUREFILESIZE" val="436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ax_\alpha \ d(\alpha) \\&#10;\mbox{s.t. \ } \alpha \geq 0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07"/>
  <p:tag name="PICTUREFILESIZE" val="1029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L(x,\alpha) =  x^2 -\alpha(x-b)\\&#10;\mbox{s.t. \ } \alpha \geq 0&#10;\end{array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5"/>
  <p:tag name="PICTUREFILESIZE" val="1475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\mbox{minimize}_{{\bf w},b} \ \ \ \frac{1}{2}{\bf w}.{\bf w} \\&#10;\left({\bf w}.{\bf x}_j + b\right)y_j \geq 1, \  \forall j&#10;\end{array}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202"/>
  <p:tag name="PICTUREFILESIZE" val="19235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L({\bf w},b,{\bf \alpha}) = \frac{1}{2}{\bf w}.{\bf w}  &#10;- \sum_j \alpha_j \left[\left({\bf w}.{\bf x}_j + b\right)y_j - 1\right]&#10;\\&#10;\alpha_j \geq 0, \  \forall j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3"/>
  <p:tag name="PICTUREFILESIZE" val="2831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\frac{\partial L}{\partial \mathbf{w}} = 0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4"/>
  <p:tag name="PICTUREFILESIZE" val="214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L({\bf w},b,{\bf \alpha}) = \frac{1}{2}{\bf w}.{\bf w}  &#10;- \sum_j \alpha_j \left[\left({\bf w}.{\bf x}_j + b\right)y_j - 1\right]&#10;\\&#10;\alpha_j \geq 0, \  \forall j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3"/>
  <p:tag name="PICTUREFILESIZE" val="28316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\frac{\partial L}{\partial b} = 0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2"/>
  <p:tag name="PICTUREFILESIZE" val="205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Rightarrow {\bf w} = \sum_j \alpha_j y_j {\bf x}_j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63"/>
  <p:tag name="PICTUREFILESIZE" val="991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Rightarrow \sum_j \alpha_j y_j = 0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38"/>
  <p:tag name="PICTUREFILESIZE" val="839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ax_{{\mathbf \alpha}}\min_{{\bf w},b}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93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xi_j = {\rm loss}(f(x_j),y_j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2"/>
  <p:tag name="PICTUREFILESIZE" val="431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L({\bf w},b,{\bf \alpha}) = \frac{1}{2}{\bf w}.{\bf w}  &#10;- \sum_j \alpha_j \left[\left({\bf w}.{\bf x}_j + b\right)y_j - 1\right]&#10;\\&#10;\alpha_j \geq 0, \  \forall j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3"/>
  <p:tag name="PICTUREFILESIZE" val="2831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j \alpha_j y_j {\bf x}_j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37"/>
  <p:tag name="PICTUREFILESIZE" val="905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l}&#10;\mbox{maximize}_{\bf \alpha} &amp; \sum_i \alpha_i - &#10;\frac{1}{2} \sum_{i,j} \alpha_i\alpha_j y_i y_j {\bf x}_i . {\bf x}_j&#10;\\[5mm]&#10;&amp;\sum_i \alpha_i y_i = 0 \\&#10;&amp; \alpha_i \geq 0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4"/>
  <p:tag name="PICTUREFILESIZE" val="3396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y_i {\bf x}_i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1"/>
  <p:tag name="PICTUREFILESIZE" val="8563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{\bf w}.{\bf x}_k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0"/>
  <p:tag name="PICTUREFILESIZE" val="556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9"/>
  <p:tag name="PICTUREFILESIZE" val="1121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}&#10;\mbox{minimize}_{{\bf w},b} \ \ \ \frac{1}{2}{\bf w}.{\bf w} + C \sum_j \xi_j\\&#10;\left({\bf w}.{\bf x}_j + b\right)y_j \geq 1 - \xi_j, \  \forall j\\&#10;\hfill \xi_j \geq 0, \  \forall j\\&#10;\end{array}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288"/>
  <p:tag name="PICTUREFILESIZE" val="3333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ax_{{\mathbf \alpha},{\mathbf \mu}}\min_{{\bf w},b} L({\bf w},b,{\mathbf \alpha},{\mathbf \mu}) \\&#10;s.t. \alpha_j \geq 0 \ \ \forall j\\&#10;      \hspace{1cm}\mu_j \geq 0 \ \ \forall j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3"/>
  <p:tag name="PICTUREFILESIZE" val="27367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}&#10;\min_{{\bf w},b}\max_{{\mathbf \alpha},{\mathbf \mu}}L({\bf w},b,{\mathbf \alpha},{\mathbf \mu}) \\&#10;s.t. \alpha_j \geq 0 \ \ \forall j\\&#10;      \hspace{1cm}\mu_j \geq 0 \ \ \forall j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3"/>
  <p:tag name="PICTUREFILESIZE" val="2734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l}&#10;\mbox{maximize}_{\bf \alpha} &amp; \sum_i \alpha_i - &#10;\frac{1}{2} \sum_{i,j} \alpha_i\alpha_j y_i y_j {\bf x}_i .{\bf x}_j&#10;\\[5mm]&#10;&amp;\sum_i \alpha_i y_i = 0 \\&#10;&amp; C \geq \alpha_i \geq 0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4"/>
  <p:tag name="PICTUREFILESIZE" val="3559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(\mathbf{w}\cdot x_j + b)y_j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7"/>
  <p:tag name="PICTUREFILESIZE" val="265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\frac{\partial L}{\partial \mathbf{\mu}} = 0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2"/>
  <p:tag name="PICTUREFILESIZE" val="210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C &gt; 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74"/>
  <p:tag name="PICTUREFILESIZE" val="1328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{\bf w} = \sum_i \alpha_i y_i {\bf x}_i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1"/>
  <p:tag name="PICTUREFILESIZE" val="856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b = y_k - {\bf w}.{\bf x}_k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130"/>
  <p:tag name="PICTUREFILESIZE" val="556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for any $k$ where $\alpha_k &gt;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9"/>
  <p:tag name="PICTUREFILESIZE" val="1121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mbox{num. terms } = \left(\begin{array}{c}{d+m-1}\\{d}\end{array}\right) = \frac{(d+m-1)!}{d!(m-1)!} \sim m^d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08"/>
  <p:tag name="PICTUREFILESIZE" val="27718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begin{array}{ll}&#10;\mbox{maximize}_{\bf \alpha} &amp; \sum_i \alpha_i - &#10;\frac{1}{2} \sum_{i,j} \alpha_i\alpha_j y_i y_j {\bf x}_i. {\bf x}_j&#10;\\[5mm]&#10;&amp;\sum_i \alpha_i y_i = 0 \\&#10;&amp; C \geq \alpha_i \geq 0&#10;\end{array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4"/>
  <p:tag name="PICTUREFILESIZE" val="3559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begin{array}{ll}&#10;\mbox{maximize}_{\bf \alpha} &amp; \sum_i \alpha_i - &#10;\frac{1}{2} \sum_{i,j} \alpha_i\alpha_j y_i y_j K({\bf x}_i,{\bf x}_j)&#10;\\[5mm]&#10;&amp; K({\bf x}_i,{\bf x}_j) = \Phi({\bf x}_i)\cdot \Phi({\bf x}_j)\\&#10;&amp;\sum_i \alpha_i y_i = 0 \\&#10;&amp; C \geq \alpha_i \geq 0&#10;\end{array}&#10;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415"/>
  <p:tag name="PICTUREFILESIZE" val="52903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Phi({\bf x}) = \mbox{polynomials of degree exactly d}  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98"/>
  <p:tag name="PICTUREFILESIZE" val="1915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thbf{x} = \left[&#10;\begin{tabular}{c}&#10;$x_1$\\&#10;$x_2$&#10;\end{tabular}&#10;\right]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1"/>
  <p:tag name="PICTUREFILESIZE" val="160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7238</TotalTime>
  <Words>2191</Words>
  <Application>Microsoft Office PowerPoint</Application>
  <PresentationFormat>On-screen Show (4:3)</PresentationFormat>
  <Paragraphs>556</Paragraphs>
  <Slides>62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Office Theme</vt:lpstr>
      <vt:lpstr>Slide 1</vt:lpstr>
      <vt:lpstr>HW1 score distribution</vt:lpstr>
      <vt:lpstr>Announcements - Midterm</vt:lpstr>
      <vt:lpstr>Slide 4</vt:lpstr>
      <vt:lpstr>Support Vector Machines</vt:lpstr>
      <vt:lpstr>At Pittsburgh G-20 summit …</vt:lpstr>
      <vt:lpstr>Linear classifiers – which line is better?</vt:lpstr>
      <vt:lpstr>Pick the one with the largest margin!</vt:lpstr>
      <vt:lpstr>Parameterizing the decision boundary</vt:lpstr>
      <vt:lpstr>Parameterizing the decision boundary</vt:lpstr>
      <vt:lpstr>Maximizing the margin</vt:lpstr>
      <vt:lpstr>Maximizing the margin</vt:lpstr>
      <vt:lpstr>Support Vector Machines</vt:lpstr>
      <vt:lpstr>Support Vectors</vt:lpstr>
      <vt:lpstr>What if data is not linearly separable?</vt:lpstr>
      <vt:lpstr>What if data is still not linearly separable?</vt:lpstr>
      <vt:lpstr>What if data is still not linearly separable?</vt:lpstr>
      <vt:lpstr>Slack variables – Hinge loss</vt:lpstr>
      <vt:lpstr>SVM vs. Logistic Regression</vt:lpstr>
      <vt:lpstr>What about multiple classes?</vt:lpstr>
      <vt:lpstr>One against all</vt:lpstr>
      <vt:lpstr>Learn 1 classifier: Multi-class SVM</vt:lpstr>
      <vt:lpstr>Learn 1 classifier: Multi-class SVM</vt:lpstr>
      <vt:lpstr>What you need to know</vt:lpstr>
      <vt:lpstr>SVMs reminder</vt:lpstr>
      <vt:lpstr>Today’s Lecture</vt:lpstr>
      <vt:lpstr>Constrained Optimization</vt:lpstr>
      <vt:lpstr>Lagrange Multiplier – Dual Variables</vt:lpstr>
      <vt:lpstr>Duality</vt:lpstr>
      <vt:lpstr>Lagrange Multiplier – Dual Variables</vt:lpstr>
      <vt:lpstr>Announcements - Midterm</vt:lpstr>
      <vt:lpstr>Support Vector Machines</vt:lpstr>
      <vt:lpstr>Support Vector Machines</vt:lpstr>
      <vt:lpstr>Support Vectors</vt:lpstr>
      <vt:lpstr>What if data is not linearly separable?</vt:lpstr>
      <vt:lpstr>What if data is still not linearly separable?</vt:lpstr>
      <vt:lpstr>Soft-margin SVM</vt:lpstr>
      <vt:lpstr>Support Vectors</vt:lpstr>
      <vt:lpstr>Slack variables – Hinge loss</vt:lpstr>
      <vt:lpstr>Constrained Optimization</vt:lpstr>
      <vt:lpstr>Dual SVM – linearly separable case</vt:lpstr>
      <vt:lpstr>Dual SVM – linearly separable case</vt:lpstr>
      <vt:lpstr>Dual SVM Interpretation: Sparsity</vt:lpstr>
      <vt:lpstr>Dual SVM – linearly separable case</vt:lpstr>
      <vt:lpstr>Dual SVM – non-separable case</vt:lpstr>
      <vt:lpstr>Dual SVM – non-separable case</vt:lpstr>
      <vt:lpstr>So why solve the dual SVM?</vt:lpstr>
      <vt:lpstr>What if data is not linearly separable?</vt:lpstr>
      <vt:lpstr>Higher Order Polynomials</vt:lpstr>
      <vt:lpstr>Dual formulation only depends on dot-products, not on w!</vt:lpstr>
      <vt:lpstr>Dot Product of Polynomials</vt:lpstr>
      <vt:lpstr>Finally: The Kernel Trick!</vt:lpstr>
      <vt:lpstr>Common Kernels</vt:lpstr>
      <vt:lpstr>Overfitting</vt:lpstr>
      <vt:lpstr>What about classification time?</vt:lpstr>
      <vt:lpstr>SVMs with Kernels</vt:lpstr>
      <vt:lpstr>Slide 57</vt:lpstr>
      <vt:lpstr>SVMs vs. Logistic Regression</vt:lpstr>
      <vt:lpstr>Kernels in Logistic Regression</vt:lpstr>
      <vt:lpstr>SVMs vs. Logistic Regression</vt:lpstr>
      <vt:lpstr>What you need to know…</vt:lpstr>
      <vt:lpstr>Slide 62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921</cp:revision>
  <dcterms:created xsi:type="dcterms:W3CDTF">2009-10-22T01:36:55Z</dcterms:created>
  <dcterms:modified xsi:type="dcterms:W3CDTF">2010-10-18T20:27:57Z</dcterms:modified>
</cp:coreProperties>
</file>