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tags/tag8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tags/tag4.xml" ContentType="application/vnd.openxmlformats-officedocument.presentationml.tag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ags/tag2.xml" ContentType="application/vnd.openxmlformats-officedocument.presentationml.tags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tags/tag16.xml" ContentType="application/vnd.openxmlformats-officedocument.presentationml.tags+xml"/>
  <Override PartName="/ppt/tags/tag18.xml" ContentType="application/vnd.openxmlformats-officedocument.presentationml.tags+xml"/>
  <Override PartName="/ppt/tags/tag27.xml" ContentType="application/vnd.openxmlformats-officedocument.presentationml.tags+xml"/>
  <Override PartName="/ppt/tags/tag14.xml" ContentType="application/vnd.openxmlformats-officedocument.presentationml.tags+xml"/>
  <Override PartName="/ppt/tags/tag25.xml" ContentType="application/vnd.openxmlformats-officedocument.presentationml.tags+xml"/>
  <Override PartName="/ppt/tags/tag12.xml" ContentType="application/vnd.openxmlformats-officedocument.presentationml.tags+xml"/>
  <Override PartName="/ppt/tags/tag23.xml" ContentType="application/vnd.openxmlformats-officedocument.presentationml.tags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21.xml" ContentType="application/vnd.openxmlformats-officedocument.presentationml.tag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tags/tag7.xml" ContentType="application/vnd.openxmlformats-officedocument.presentationml.tag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Override PartName="/ppt/tags/tag3.xml" ContentType="application/vnd.openxmlformats-officedocument.presentationml.tags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ppt/tags/tag19.xml" ContentType="application/vnd.openxmlformats-officedocument.presentationml.tags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tags/tag17.xml" ContentType="application/vnd.openxmlformats-officedocument.presentationml.tags+xml"/>
  <Override PartName="/ppt/tags/tag26.xml" ContentType="application/vnd.openxmlformats-officedocument.presentationml.tags+xml"/>
  <Override PartName="/ppt/slideLayouts/slideLayout10.xml" ContentType="application/vnd.openxmlformats-officedocument.presentationml.slideLayout+xml"/>
  <Override PartName="/ppt/tags/tag15.xml" ContentType="application/vnd.openxmlformats-officedocument.presentationml.tags+xml"/>
  <Override PartName="/ppt/tags/tag24.xml" ContentType="application/vnd.openxmlformats-officedocument.presentationml.tags+xml"/>
  <Override PartName="/ppt/tags/tag13.xml" ContentType="application/vnd.openxmlformats-officedocument.presentationml.tags+xml"/>
  <Override PartName="/ppt/tags/tag22.xml" ContentType="application/vnd.openxmlformats-officedocument.presentationml.tags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tags/tag11.xml" ContentType="application/vnd.openxmlformats-officedocument.presentationml.tags+xml"/>
  <Override PartName="/ppt/tags/tag20.xml" ContentType="application/vnd.openxmlformats-officedocument.presentationml.tags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tags/tag6.xml" ContentType="application/vnd.openxmlformats-officedocument.presentationml.tag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7" r:id="rId1"/>
  </p:sldMasterIdLst>
  <p:notesMasterIdLst>
    <p:notesMasterId r:id="rId45"/>
  </p:notesMasterIdLst>
  <p:handoutMasterIdLst>
    <p:handoutMasterId r:id="rId46"/>
  </p:handoutMasterIdLst>
  <p:sldIdLst>
    <p:sldId id="343" r:id="rId2"/>
    <p:sldId id="376" r:id="rId3"/>
    <p:sldId id="345" r:id="rId4"/>
    <p:sldId id="346" r:id="rId5"/>
    <p:sldId id="347" r:id="rId6"/>
    <p:sldId id="349" r:id="rId7"/>
    <p:sldId id="386" r:id="rId8"/>
    <p:sldId id="350" r:id="rId9"/>
    <p:sldId id="361" r:id="rId10"/>
    <p:sldId id="399" r:id="rId11"/>
    <p:sldId id="352" r:id="rId12"/>
    <p:sldId id="355" r:id="rId13"/>
    <p:sldId id="356" r:id="rId14"/>
    <p:sldId id="357" r:id="rId15"/>
    <p:sldId id="358" r:id="rId16"/>
    <p:sldId id="359" r:id="rId17"/>
    <p:sldId id="360" r:id="rId18"/>
    <p:sldId id="364" r:id="rId19"/>
    <p:sldId id="365" r:id="rId20"/>
    <p:sldId id="366" r:id="rId21"/>
    <p:sldId id="367" r:id="rId22"/>
    <p:sldId id="368" r:id="rId23"/>
    <p:sldId id="369" r:id="rId24"/>
    <p:sldId id="370" r:id="rId25"/>
    <p:sldId id="397" r:id="rId26"/>
    <p:sldId id="393" r:id="rId27"/>
    <p:sldId id="394" r:id="rId28"/>
    <p:sldId id="395" r:id="rId29"/>
    <p:sldId id="398" r:id="rId30"/>
    <p:sldId id="353" r:id="rId31"/>
    <p:sldId id="371" r:id="rId32"/>
    <p:sldId id="372" r:id="rId33"/>
    <p:sldId id="373" r:id="rId34"/>
    <p:sldId id="374" r:id="rId35"/>
    <p:sldId id="381" r:id="rId36"/>
    <p:sldId id="375" r:id="rId37"/>
    <p:sldId id="388" r:id="rId38"/>
    <p:sldId id="385" r:id="rId39"/>
    <p:sldId id="387" r:id="rId40"/>
    <p:sldId id="377" r:id="rId41"/>
    <p:sldId id="378" r:id="rId42"/>
    <p:sldId id="379" r:id="rId43"/>
    <p:sldId id="380" r:id="rId44"/>
  </p:sldIdLst>
  <p:sldSz cx="9144000" cy="6858000" type="screen4x3"/>
  <p:notesSz cx="7315200" cy="9601200"/>
  <p:custDataLst>
    <p:tags r:id="rId47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009900"/>
    <a:srgbClr val="0000FF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392" autoAdjust="0"/>
    <p:restoredTop sz="97246" autoAdjust="0"/>
  </p:normalViewPr>
  <p:slideViewPr>
    <p:cSldViewPr>
      <p:cViewPr varScale="1">
        <p:scale>
          <a:sx n="88" d="100"/>
          <a:sy n="88" d="100"/>
        </p:scale>
        <p:origin x="-94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gs" Target="tags/tag1.xml"/><Relationship Id="rId50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2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endParaRPr lang="en-US"/>
          </a:p>
        </p:txBody>
      </p:sp>
      <p:sp>
        <p:nvSpPr>
          <p:cNvPr id="2222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5280" y="0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endParaRPr lang="en-US"/>
          </a:p>
        </p:txBody>
      </p:sp>
      <p:sp>
        <p:nvSpPr>
          <p:cNvPr id="2222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1140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endParaRPr lang="en-US"/>
          </a:p>
        </p:txBody>
      </p:sp>
      <p:sp>
        <p:nvSpPr>
          <p:cNvPr id="2222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5280" y="9121140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fld id="{5728099C-3B11-42E4-AE38-C7AED863A719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endParaRPr lang="en-US"/>
          </a:p>
        </p:txBody>
      </p:sp>
      <p:sp>
        <p:nvSpPr>
          <p:cNvPr id="137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587" y="0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endParaRPr lang="en-US"/>
          </a:p>
        </p:txBody>
      </p:sp>
      <p:sp>
        <p:nvSpPr>
          <p:cNvPr id="137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37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520" y="4560570"/>
            <a:ext cx="5852160" cy="43205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37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19474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endParaRPr lang="en-US"/>
          </a:p>
        </p:txBody>
      </p:sp>
      <p:sp>
        <p:nvSpPr>
          <p:cNvPr id="137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587" y="9119474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fld id="{6A8AF0E0-3D89-40A5-918B-75BAF79808D5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©Carlos Guestrin 2005-2009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4B69B-9D2C-4B75-952C-EDB5EB194A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©Carlos Guestrin 2005-2009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11F9A9-7843-4098-81A3-14D5030890B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©Carlos Guestrin 2005-2009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9E72E-C33A-4B30-8E6B-F05DF736B9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©Carlos Guestrin 2005-2009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3E760-12C4-46DF-8980-D4F75633FC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©Carlos Guestrin 2005-2009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21503-CF41-488E-ABD0-1BC625D886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©Carlos Guestrin 2005-2009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747EBD-4E9B-4114-92AE-FD2285B5D2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©Carlos Guestrin 2005-2009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74BE1-20C7-4EBF-9F92-7B9C228859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©Carlos Guestrin 2005-2009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BA594-F3ED-4464-B2B9-79B65B2219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©Carlos Guestrin 2005-2009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69292-B8F8-4228-9668-7A0005921F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©Carlos Guestrin 2005-2009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CE6CE-B39D-438C-85F7-3C1AB5D5868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©Carlos Guestrin 2005-2009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B68E0A-CE36-4298-A2C1-1E4FCE70D03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8" r:id="rId1"/>
    <p:sldLayoutId id="2147483759" r:id="rId2"/>
    <p:sldLayoutId id="2147483760" r:id="rId3"/>
    <p:sldLayoutId id="2147483761" r:id="rId4"/>
    <p:sldLayoutId id="2147483762" r:id="rId5"/>
    <p:sldLayoutId id="2147483763" r:id="rId6"/>
    <p:sldLayoutId id="2147483764" r:id="rId7"/>
    <p:sldLayoutId id="2147483765" r:id="rId8"/>
    <p:sldLayoutId id="2147483766" r:id="rId9"/>
    <p:sldLayoutId id="2147483767" r:id="rId10"/>
    <p:sldLayoutId id="2147483768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tags" Target="../tags/tag10.xml"/><Relationship Id="rId13" Type="http://schemas.openxmlformats.org/officeDocument/2006/relationships/image" Target="../media/image5.png"/><Relationship Id="rId18" Type="http://schemas.openxmlformats.org/officeDocument/2006/relationships/image" Target="../media/image10.png"/><Relationship Id="rId3" Type="http://schemas.openxmlformats.org/officeDocument/2006/relationships/tags" Target="../tags/tag5.xml"/><Relationship Id="rId7" Type="http://schemas.openxmlformats.org/officeDocument/2006/relationships/tags" Target="../tags/tag9.xml"/><Relationship Id="rId12" Type="http://schemas.openxmlformats.org/officeDocument/2006/relationships/image" Target="../media/image4.png"/><Relationship Id="rId17" Type="http://schemas.openxmlformats.org/officeDocument/2006/relationships/image" Target="../media/image9.png"/><Relationship Id="rId2" Type="http://schemas.openxmlformats.org/officeDocument/2006/relationships/tags" Target="../tags/tag4.xml"/><Relationship Id="rId16" Type="http://schemas.openxmlformats.org/officeDocument/2006/relationships/image" Target="../media/image8.png"/><Relationship Id="rId1" Type="http://schemas.openxmlformats.org/officeDocument/2006/relationships/tags" Target="../tags/tag3.xml"/><Relationship Id="rId6" Type="http://schemas.openxmlformats.org/officeDocument/2006/relationships/tags" Target="../tags/tag8.xml"/><Relationship Id="rId11" Type="http://schemas.openxmlformats.org/officeDocument/2006/relationships/image" Target="../media/image3.jpeg"/><Relationship Id="rId5" Type="http://schemas.openxmlformats.org/officeDocument/2006/relationships/tags" Target="../tags/tag7.xml"/><Relationship Id="rId15" Type="http://schemas.openxmlformats.org/officeDocument/2006/relationships/image" Target="../media/image7.png"/><Relationship Id="rId10" Type="http://schemas.openxmlformats.org/officeDocument/2006/relationships/image" Target="../media/image2.png"/><Relationship Id="rId4" Type="http://schemas.openxmlformats.org/officeDocument/2006/relationships/tags" Target="../tags/tag6.xml"/><Relationship Id="rId9" Type="http://schemas.openxmlformats.org/officeDocument/2006/relationships/slideLayout" Target="../slideLayouts/slideLayout2.xml"/><Relationship Id="rId14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6.xml"/><Relationship Id="rId6" Type="http://schemas.openxmlformats.org/officeDocument/2006/relationships/image" Target="../media/image61.png"/><Relationship Id="rId5" Type="http://schemas.openxmlformats.org/officeDocument/2006/relationships/image" Target="../media/image60.png"/><Relationship Id="rId4" Type="http://schemas.openxmlformats.org/officeDocument/2006/relationships/image" Target="../media/image59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7.xml"/><Relationship Id="rId4" Type="http://schemas.openxmlformats.org/officeDocument/2006/relationships/image" Target="../media/image63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14.jpeg"/><Relationship Id="rId2" Type="http://schemas.openxmlformats.org/officeDocument/2006/relationships/tags" Target="../tags/tag12.xml"/><Relationship Id="rId1" Type="http://schemas.openxmlformats.org/officeDocument/2006/relationships/tags" Target="../tags/tag11.xml"/><Relationship Id="rId6" Type="http://schemas.openxmlformats.org/officeDocument/2006/relationships/image" Target="../media/image13.jpeg"/><Relationship Id="rId11" Type="http://schemas.openxmlformats.org/officeDocument/2006/relationships/image" Target="../media/image18.png"/><Relationship Id="rId5" Type="http://schemas.openxmlformats.org/officeDocument/2006/relationships/image" Target="../media/image12.wmf"/><Relationship Id="rId10" Type="http://schemas.openxmlformats.org/officeDocument/2006/relationships/image" Target="../media/image17.png"/><Relationship Id="rId4" Type="http://schemas.openxmlformats.org/officeDocument/2006/relationships/image" Target="../media/image11.wmf"/><Relationship Id="rId9" Type="http://schemas.openxmlformats.org/officeDocument/2006/relationships/image" Target="../media/image16.jpe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tags" Target="../tags/tag20.xml"/><Relationship Id="rId13" Type="http://schemas.openxmlformats.org/officeDocument/2006/relationships/image" Target="../media/image20.png"/><Relationship Id="rId18" Type="http://schemas.openxmlformats.org/officeDocument/2006/relationships/image" Target="../media/image5.png"/><Relationship Id="rId3" Type="http://schemas.openxmlformats.org/officeDocument/2006/relationships/tags" Target="../tags/tag15.xml"/><Relationship Id="rId21" Type="http://schemas.openxmlformats.org/officeDocument/2006/relationships/image" Target="../media/image13.jpeg"/><Relationship Id="rId7" Type="http://schemas.openxmlformats.org/officeDocument/2006/relationships/tags" Target="../tags/tag19.xml"/><Relationship Id="rId12" Type="http://schemas.openxmlformats.org/officeDocument/2006/relationships/slideLayout" Target="../slideLayouts/slideLayout2.xml"/><Relationship Id="rId17" Type="http://schemas.openxmlformats.org/officeDocument/2006/relationships/image" Target="../media/image4.png"/><Relationship Id="rId2" Type="http://schemas.openxmlformats.org/officeDocument/2006/relationships/tags" Target="../tags/tag14.xml"/><Relationship Id="rId16" Type="http://schemas.openxmlformats.org/officeDocument/2006/relationships/image" Target="../media/image3.jpeg"/><Relationship Id="rId20" Type="http://schemas.openxmlformats.org/officeDocument/2006/relationships/image" Target="../media/image7.png"/><Relationship Id="rId1" Type="http://schemas.openxmlformats.org/officeDocument/2006/relationships/tags" Target="../tags/tag13.xml"/><Relationship Id="rId6" Type="http://schemas.openxmlformats.org/officeDocument/2006/relationships/tags" Target="../tags/tag18.xml"/><Relationship Id="rId11" Type="http://schemas.openxmlformats.org/officeDocument/2006/relationships/tags" Target="../tags/tag23.xml"/><Relationship Id="rId24" Type="http://schemas.openxmlformats.org/officeDocument/2006/relationships/image" Target="../media/image25.png"/><Relationship Id="rId5" Type="http://schemas.openxmlformats.org/officeDocument/2006/relationships/tags" Target="../tags/tag17.xml"/><Relationship Id="rId15" Type="http://schemas.openxmlformats.org/officeDocument/2006/relationships/image" Target="../media/image22.png"/><Relationship Id="rId23" Type="http://schemas.openxmlformats.org/officeDocument/2006/relationships/image" Target="../media/image24.png"/><Relationship Id="rId10" Type="http://schemas.openxmlformats.org/officeDocument/2006/relationships/tags" Target="../tags/tag22.xml"/><Relationship Id="rId19" Type="http://schemas.openxmlformats.org/officeDocument/2006/relationships/image" Target="../media/image6.png"/><Relationship Id="rId4" Type="http://schemas.openxmlformats.org/officeDocument/2006/relationships/tags" Target="../tags/tag16.xml"/><Relationship Id="rId9" Type="http://schemas.openxmlformats.org/officeDocument/2006/relationships/tags" Target="../tags/tag21.xml"/><Relationship Id="rId14" Type="http://schemas.openxmlformats.org/officeDocument/2006/relationships/image" Target="../media/image21.png"/><Relationship Id="rId22" Type="http://schemas.openxmlformats.org/officeDocument/2006/relationships/image" Target="../media/image23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29.png"/><Relationship Id="rId2" Type="http://schemas.openxmlformats.org/officeDocument/2006/relationships/tags" Target="../tags/tag25.xml"/><Relationship Id="rId1" Type="http://schemas.openxmlformats.org/officeDocument/2006/relationships/tags" Target="../tags/tag24.xml"/><Relationship Id="rId6" Type="http://schemas.openxmlformats.org/officeDocument/2006/relationships/image" Target="../media/image28.png"/><Relationship Id="rId5" Type="http://schemas.openxmlformats.org/officeDocument/2006/relationships/image" Target="../media/image12.wmf"/><Relationship Id="rId4" Type="http://schemas.openxmlformats.org/officeDocument/2006/relationships/image" Target="../media/image27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968375"/>
            <a:ext cx="8534400" cy="1470025"/>
          </a:xfrm>
        </p:spPr>
        <p:txBody>
          <a:bodyPr>
            <a:noAutofit/>
          </a:bodyPr>
          <a:lstStyle/>
          <a:p>
            <a:r>
              <a:rPr lang="en-US" sz="5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Semi-Supervised Learning</a:t>
            </a:r>
            <a:endParaRPr lang="en-US" sz="54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625700" y="3200400"/>
            <a:ext cx="3961341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 smtClean="0"/>
              <a:t>Aarti Singh</a:t>
            </a:r>
          </a:p>
          <a:p>
            <a:pPr algn="ctr"/>
            <a:endParaRPr lang="en-US" sz="2000" dirty="0" smtClean="0"/>
          </a:p>
          <a:p>
            <a:pPr algn="ctr"/>
            <a:endParaRPr lang="en-US" sz="2000" dirty="0" smtClean="0"/>
          </a:p>
          <a:p>
            <a:pPr algn="ctr"/>
            <a:r>
              <a:rPr lang="en-US" sz="2000" dirty="0" smtClean="0"/>
              <a:t>Machine Learning 10-701/15-781</a:t>
            </a:r>
          </a:p>
          <a:p>
            <a:pPr algn="ctr"/>
            <a:r>
              <a:rPr lang="en-US" sz="2000" dirty="0" smtClean="0"/>
              <a:t>Dec 1, 2010</a:t>
            </a:r>
          </a:p>
          <a:p>
            <a:pPr algn="ctr"/>
            <a:endParaRPr lang="en-US" sz="2000" dirty="0" smtClean="0"/>
          </a:p>
          <a:p>
            <a:pPr algn="ctr"/>
            <a:r>
              <a:rPr lang="en-US" dirty="0" smtClean="0"/>
              <a:t>Slides Courtesy: Jerry Zhu</a:t>
            </a:r>
            <a:endParaRPr lang="en-US" dirty="0"/>
          </a:p>
        </p:txBody>
      </p:sp>
      <p:pic>
        <p:nvPicPr>
          <p:cNvPr id="18433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5867400"/>
            <a:ext cx="91440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>
            <p:custDataLst>
              <p:tags r:id="rId1"/>
            </p:custDataLst>
          </p:nvPr>
        </p:nvSpPr>
        <p:spPr>
          <a:xfrm>
            <a:off x="0" y="7112000"/>
            <a:ext cx="9144000" cy="64633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TexPoint fonts used in EMF. </a:t>
            </a:r>
          </a:p>
          <a:p>
            <a:r>
              <a:rPr lang="en-US" smtClean="0"/>
              <a:t>Read the TexPoint manual before you delete this box.: </a:t>
            </a:r>
            <a:r>
              <a:rPr lang="en-US" smtClean="0">
                <a:latin typeface="CMMI10"/>
              </a:rPr>
              <a:t>A</a:t>
            </a:r>
            <a:r>
              <a:rPr lang="en-US" smtClean="0">
                <a:latin typeface="CMR10"/>
              </a:rPr>
              <a:t>A</a:t>
            </a:r>
            <a:r>
              <a:rPr lang="en-US" smtClean="0">
                <a:latin typeface="CMMI7"/>
              </a:rPr>
              <a:t>A</a:t>
            </a:r>
            <a:r>
              <a:rPr lang="en-US" smtClean="0">
                <a:latin typeface="CMSY7"/>
              </a:rPr>
              <a:t>A</a:t>
            </a:r>
            <a:r>
              <a:rPr lang="en-US" smtClean="0">
                <a:latin typeface="CMSY10ORIG"/>
              </a:rPr>
              <a:t>A</a:t>
            </a:r>
            <a:r>
              <a:rPr lang="en-US" smtClean="0">
                <a:latin typeface="CMR7"/>
              </a:rPr>
              <a:t>A</a:t>
            </a:r>
            <a:r>
              <a:rPr lang="en-US" smtClean="0">
                <a:latin typeface="CMEX10"/>
              </a:rPr>
              <a:t>A</a:t>
            </a:r>
            <a:r>
              <a:rPr lang="en-US" smtClean="0">
                <a:latin typeface="CMR5"/>
              </a:rPr>
              <a:t>A</a:t>
            </a:r>
            <a:r>
              <a:rPr lang="en-US" smtClean="0">
                <a:latin typeface="CMMI5"/>
              </a:rPr>
              <a:t>A</a:t>
            </a:r>
            <a:r>
              <a:rPr lang="en-US" smtClean="0">
                <a:latin typeface="LCMSS8"/>
              </a:rPr>
              <a:t>A</a:t>
            </a:r>
            <a:r>
              <a:rPr lang="en-US" smtClean="0">
                <a:latin typeface="CMMI8"/>
              </a:rPr>
              <a:t>A</a:t>
            </a:r>
            <a:r>
              <a:rPr lang="en-US" smtClean="0">
                <a:latin typeface="CMSY8"/>
              </a:rPr>
              <a:t>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4B69B-9D2C-4B75-952C-EDB5EB194A11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762000" y="1808252"/>
            <a:ext cx="7696200" cy="99060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SSL Algorithms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762000" y="1828800"/>
            <a:ext cx="7620000" cy="38779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en-US" sz="2000" dirty="0" smtClean="0"/>
              <a:t>  Generative methods – assume a model for p(</a:t>
            </a:r>
            <a:r>
              <a:rPr lang="en-US" sz="2000" dirty="0" err="1" smtClean="0"/>
              <a:t>x,y</a:t>
            </a:r>
            <a:r>
              <a:rPr lang="en-US" sz="2000" dirty="0" smtClean="0"/>
              <a:t>) and maximize 			 joint likelihood</a:t>
            </a:r>
          </a:p>
          <a:p>
            <a:r>
              <a:rPr lang="en-US" dirty="0" smtClean="0"/>
              <a:t>	Mixture models</a:t>
            </a:r>
          </a:p>
          <a:p>
            <a:endParaRPr lang="en-US" dirty="0" smtClean="0"/>
          </a:p>
          <a:p>
            <a:pPr>
              <a:buFont typeface="Wingdings" pitchFamily="2" charset="2"/>
              <a:buChar char="§"/>
            </a:pPr>
            <a:r>
              <a:rPr lang="en-US" sz="2000" dirty="0" smtClean="0"/>
              <a:t>  Graph-based methods – assume the target function p(</a:t>
            </a:r>
            <a:r>
              <a:rPr lang="en-US" sz="2000" dirty="0" err="1" smtClean="0"/>
              <a:t>y|x</a:t>
            </a:r>
            <a:r>
              <a:rPr lang="en-US" sz="2000" dirty="0" smtClean="0"/>
              <a:t>) is </a:t>
            </a:r>
          </a:p>
          <a:p>
            <a:pPr lvl="3"/>
            <a:r>
              <a:rPr lang="en-US" sz="2000" dirty="0" smtClean="0"/>
              <a:t>		     smooth </a:t>
            </a:r>
            <a:r>
              <a:rPr lang="en-US" sz="2000" dirty="0" err="1" smtClean="0"/>
              <a:t>wrt</a:t>
            </a:r>
            <a:r>
              <a:rPr lang="en-US" sz="2000" dirty="0" smtClean="0"/>
              <a:t> a graph or manifold</a:t>
            </a:r>
          </a:p>
          <a:p>
            <a:r>
              <a:rPr lang="en-US" dirty="0" smtClean="0"/>
              <a:t>	Graph/Manifold Regularization</a:t>
            </a:r>
          </a:p>
          <a:p>
            <a:endParaRPr lang="en-US" dirty="0" smtClean="0"/>
          </a:p>
          <a:p>
            <a:pPr>
              <a:buFont typeface="Wingdings" pitchFamily="2" charset="2"/>
              <a:buChar char="§"/>
            </a:pPr>
            <a:r>
              <a:rPr lang="en-US" sz="2000" dirty="0" smtClean="0"/>
              <a:t>  Multi-view methods – multiple independent learners that agree 		            on prediction for unlabeled data</a:t>
            </a:r>
          </a:p>
          <a:p>
            <a:r>
              <a:rPr lang="en-US" dirty="0" smtClean="0"/>
              <a:t>	Co-training</a:t>
            </a:r>
          </a:p>
          <a:p>
            <a:endParaRPr lang="en-US" dirty="0" smtClean="0"/>
          </a:p>
          <a:p>
            <a:r>
              <a:rPr lang="en-US" dirty="0" smtClean="0"/>
              <a:t>	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Mixture Models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6700" y="1438275"/>
            <a:ext cx="8610600" cy="473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Mixture Models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6250" y="1604963"/>
            <a:ext cx="8191500" cy="364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5181600" y="4038600"/>
            <a:ext cx="70403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&gt; 1/2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5181600" y="4149904"/>
            <a:ext cx="3193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&lt;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Mixture Models</a:t>
            </a:r>
            <a:endParaRPr lang="en-US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 t="7692"/>
          <a:stretch>
            <a:fillRect/>
          </a:stretch>
        </p:blipFill>
        <p:spPr bwMode="auto">
          <a:xfrm>
            <a:off x="822884" y="1981200"/>
            <a:ext cx="6797116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775" y="1352550"/>
            <a:ext cx="60674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Mixture Models</a:t>
            </a:r>
            <a:endParaRPr lang="en-US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62200" y="1904798"/>
            <a:ext cx="4800601" cy="4724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1447800"/>
            <a:ext cx="2924175" cy="485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Mixture Models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40684" y="1828800"/>
            <a:ext cx="4898316" cy="4754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1398677"/>
            <a:ext cx="8534400" cy="40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Mixture Models</a:t>
            </a:r>
            <a:endParaRPr lang="en-US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7675" y="1447800"/>
            <a:ext cx="77819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4400" y="2157413"/>
            <a:ext cx="7346945" cy="4014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Mixture Models</a:t>
            </a:r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8135" y="1219200"/>
            <a:ext cx="8919665" cy="24517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print"/>
          <a:srcRect r="3316"/>
          <a:stretch>
            <a:fillRect/>
          </a:stretch>
        </p:blipFill>
        <p:spPr bwMode="auto">
          <a:xfrm>
            <a:off x="104774" y="3667874"/>
            <a:ext cx="8582026" cy="8094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7022" y="4553526"/>
            <a:ext cx="8258924" cy="1531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3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8296" y="6094676"/>
            <a:ext cx="7162800" cy="66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Gaussian Mixture Models</a:t>
            </a:r>
            <a:endParaRPr 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685925"/>
            <a:ext cx="6505575" cy="166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3733800"/>
            <a:ext cx="8382000" cy="219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EM for Gaussian Mixture Models</a:t>
            </a:r>
            <a:endParaRPr lang="en-US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628775"/>
            <a:ext cx="6172200" cy="202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3810000"/>
            <a:ext cx="8696325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2875" y="5648325"/>
            <a:ext cx="70961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Picture 23" descr="txp_fi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0" cstate="print"/>
          <a:srcRect l="10811" t="47431" r="39640"/>
          <a:stretch>
            <a:fillRect/>
          </a:stretch>
        </p:blipFill>
        <p:spPr bwMode="auto">
          <a:xfrm>
            <a:off x="4572000" y="4166507"/>
            <a:ext cx="3733800" cy="3762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Supervised Learning</a:t>
            </a:r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685800" y="5105400"/>
            <a:ext cx="7688263" cy="906462"/>
            <a:chOff x="590550" y="4884738"/>
            <a:chExt cx="7688263" cy="906462"/>
          </a:xfrm>
        </p:grpSpPr>
        <p:pic>
          <p:nvPicPr>
            <p:cNvPr id="5" name="Picture 81" descr="math%20pi%20decimal%20matrix"/>
            <p:cNvPicPr>
              <a:picLocks noChangeAspect="1" noChangeArrowheads="1"/>
            </p:cNvPicPr>
            <p:nvPr/>
          </p:nvPicPr>
          <p:blipFill>
            <a:blip r:embed="rId11" cstate="print">
              <a:lum bright="80000" contrast="-62000"/>
              <a:grayscl/>
            </a:blip>
            <a:srcRect l="24001" t="36000" r="24001" b="42000"/>
            <a:stretch>
              <a:fillRect/>
            </a:stretch>
          </p:blipFill>
          <p:spPr bwMode="auto">
            <a:xfrm>
              <a:off x="3111500" y="4899025"/>
              <a:ext cx="2438400" cy="5857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AutoShape 82"/>
            <p:cNvSpPr>
              <a:spLocks noChangeArrowheads="1"/>
            </p:cNvSpPr>
            <p:nvPr/>
          </p:nvSpPr>
          <p:spPr bwMode="auto">
            <a:xfrm>
              <a:off x="3130550" y="4884738"/>
              <a:ext cx="2400300" cy="601662"/>
            </a:xfrm>
            <a:prstGeom prst="roundRect">
              <a:avLst>
                <a:gd name="adj" fmla="val 2829"/>
              </a:avLst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" name="AutoShape 83"/>
            <p:cNvSpPr>
              <a:spLocks noChangeArrowheads="1"/>
            </p:cNvSpPr>
            <p:nvPr/>
          </p:nvSpPr>
          <p:spPr bwMode="auto">
            <a:xfrm>
              <a:off x="2497138" y="4959350"/>
              <a:ext cx="533400" cy="381000"/>
            </a:xfrm>
            <a:prstGeom prst="rightArrow">
              <a:avLst>
                <a:gd name="adj1" fmla="val 50000"/>
                <a:gd name="adj2" fmla="val 35000"/>
              </a:avLst>
            </a:prstGeom>
            <a:noFill/>
            <a:ln w="158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" name="AutoShape 84"/>
            <p:cNvSpPr>
              <a:spLocks noChangeArrowheads="1"/>
            </p:cNvSpPr>
            <p:nvPr/>
          </p:nvSpPr>
          <p:spPr bwMode="auto">
            <a:xfrm>
              <a:off x="5697538" y="4959350"/>
              <a:ext cx="533400" cy="381000"/>
            </a:xfrm>
            <a:prstGeom prst="rightArrow">
              <a:avLst>
                <a:gd name="adj1" fmla="val 50000"/>
                <a:gd name="adj2" fmla="val 35000"/>
              </a:avLst>
            </a:prstGeom>
            <a:noFill/>
            <a:ln w="158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" name="Text Box 85"/>
            <p:cNvSpPr txBox="1">
              <a:spLocks noChangeArrowheads="1"/>
            </p:cNvSpPr>
            <p:nvPr/>
          </p:nvSpPr>
          <p:spPr bwMode="auto">
            <a:xfrm>
              <a:off x="3119438" y="4991100"/>
              <a:ext cx="2425700" cy="396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000" b="1" dirty="0">
                  <a:latin typeface="Trebuchet MS" pitchFamily="34" charset="0"/>
                </a:rPr>
                <a:t>Learning algorithm</a:t>
              </a:r>
            </a:p>
          </p:txBody>
        </p:sp>
        <p:pic>
          <p:nvPicPr>
            <p:cNvPr id="10" name="Picture 20" descr="txp_fig"/>
            <p:cNvPicPr>
              <a:picLocks noChangeAspect="1"/>
            </p:cNvPicPr>
            <p:nvPr>
              <p:custDataLst>
                <p:tags r:id="rId5"/>
              </p:custDataLst>
            </p:nvPr>
          </p:nvPicPr>
          <p:blipFill>
            <a:blip r:embed="rId12" cstate="print"/>
            <a:srcRect/>
            <a:stretch>
              <a:fillRect/>
            </a:stretch>
          </p:blipFill>
          <p:spPr bwMode="auto">
            <a:xfrm>
              <a:off x="590550" y="5051425"/>
              <a:ext cx="1695450" cy="2254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" name="Picture 88" descr="txp_fig"/>
            <p:cNvPicPr>
              <a:picLocks noChangeAspect="1" noChangeArrowheads="1"/>
            </p:cNvPicPr>
            <p:nvPr>
              <p:custDataLst>
                <p:tags r:id="rId6"/>
              </p:custDataLst>
            </p:nvPr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6432550" y="5076825"/>
              <a:ext cx="1846263" cy="1889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" name="Picture 11" descr="txp_fig"/>
            <p:cNvPicPr>
              <a:picLocks noChangeAspect="1"/>
            </p:cNvPicPr>
            <p:nvPr>
              <p:custDataLst>
                <p:tags r:id="rId7"/>
              </p:custDataLst>
            </p:nvPr>
          </p:nvPicPr>
          <p:blipFill>
            <a:blip r:embed="rId14" cstate="print"/>
            <a:srcRect/>
            <a:stretch>
              <a:fillRect/>
            </a:stretch>
          </p:blipFill>
          <p:spPr bwMode="auto">
            <a:xfrm>
              <a:off x="712788" y="5486400"/>
              <a:ext cx="1627187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3" name="Picture 17" descr="txp_fig"/>
            <p:cNvPicPr>
              <a:picLocks noChangeAspect="1"/>
            </p:cNvPicPr>
            <p:nvPr>
              <p:custDataLst>
                <p:tags r:id="rId8"/>
              </p:custDataLst>
            </p:nvPr>
          </p:nvPicPr>
          <p:blipFill>
            <a:blip r:embed="rId15" cstate="print"/>
            <a:srcRect/>
            <a:stretch>
              <a:fillRect/>
            </a:stretch>
          </p:blipFill>
          <p:spPr bwMode="auto">
            <a:xfrm>
              <a:off x="7165975" y="5456238"/>
              <a:ext cx="263525" cy="317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4" name="TextBox 22"/>
          <p:cNvSpPr txBox="1">
            <a:spLocks noChangeArrowheads="1"/>
          </p:cNvSpPr>
          <p:nvPr/>
        </p:nvSpPr>
        <p:spPr bwMode="auto">
          <a:xfrm>
            <a:off x="862013" y="6107113"/>
            <a:ext cx="1035050" cy="369887"/>
          </a:xfrm>
          <a:prstGeom prst="rect">
            <a:avLst/>
          </a:prstGeom>
          <a:noFill/>
          <a:ln w="19050">
            <a:solidFill>
              <a:srgbClr val="C00000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b="1" dirty="0">
                <a:solidFill>
                  <a:srgbClr val="C00000"/>
                </a:solidFill>
                <a:latin typeface="Comic Sans MS" pitchFamily="66" charset="0"/>
              </a:rPr>
              <a:t>Labeled</a:t>
            </a:r>
          </a:p>
        </p:txBody>
      </p:sp>
      <p:grpSp>
        <p:nvGrpSpPr>
          <p:cNvPr id="15" name="Group 32"/>
          <p:cNvGrpSpPr>
            <a:grpSpLocks/>
          </p:cNvGrpSpPr>
          <p:nvPr/>
        </p:nvGrpSpPr>
        <p:grpSpPr bwMode="auto">
          <a:xfrm>
            <a:off x="1066800" y="2362200"/>
            <a:ext cx="7696200" cy="838200"/>
            <a:chOff x="457200" y="4397820"/>
            <a:chExt cx="7924800" cy="875015"/>
          </a:xfrm>
        </p:grpSpPr>
        <p:sp>
          <p:nvSpPr>
            <p:cNvPr id="16" name="Text Box 13"/>
            <p:cNvSpPr txBox="1">
              <a:spLocks noChangeArrowheads="1"/>
            </p:cNvSpPr>
            <p:nvPr/>
          </p:nvSpPr>
          <p:spPr bwMode="auto">
            <a:xfrm>
              <a:off x="457200" y="4397820"/>
              <a:ext cx="7924800" cy="41768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457200" indent="-457200">
                <a:tabLst>
                  <a:tab pos="4914900" algn="l"/>
                </a:tabLst>
              </a:pPr>
              <a:r>
                <a:rPr lang="en-US" sz="2000" b="1" dirty="0">
                  <a:solidFill>
                    <a:schemeClr val="accent2"/>
                  </a:solidFill>
                  <a:latin typeface="Comic Sans MS" pitchFamily="66" charset="0"/>
                </a:rPr>
                <a:t>Goal:</a:t>
              </a:r>
              <a:endParaRPr lang="en-US" sz="2000" dirty="0">
                <a:solidFill>
                  <a:schemeClr val="accent2"/>
                </a:solidFill>
                <a:latin typeface="Comic Sans MS" pitchFamily="66" charset="0"/>
              </a:endParaRPr>
            </a:p>
          </p:txBody>
        </p:sp>
        <p:pic>
          <p:nvPicPr>
            <p:cNvPr id="17" name="Picture 30" descr="txp_fig"/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>
            <a:blip r:embed="rId16" cstate="print"/>
            <a:srcRect/>
            <a:stretch>
              <a:fillRect/>
            </a:stretch>
          </p:blipFill>
          <p:spPr bwMode="auto">
            <a:xfrm>
              <a:off x="1219655" y="4484701"/>
              <a:ext cx="5715474" cy="78813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8" name="Picture 9" descr="txp_fig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17" cstate="print"/>
          <a:srcRect r="93365"/>
          <a:stretch>
            <a:fillRect/>
          </a:stretch>
        </p:blipFill>
        <p:spPr bwMode="auto">
          <a:xfrm>
            <a:off x="2962779" y="1663010"/>
            <a:ext cx="304800" cy="331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15" descr="txp_fig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18" cstate="print"/>
          <a:srcRect r="94365" b="19101"/>
          <a:stretch>
            <a:fillRect/>
          </a:stretch>
        </p:blipFill>
        <p:spPr bwMode="auto">
          <a:xfrm>
            <a:off x="7010400" y="1743764"/>
            <a:ext cx="304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TextBox 23"/>
          <p:cNvSpPr txBox="1">
            <a:spLocks noChangeArrowheads="1"/>
          </p:cNvSpPr>
          <p:nvPr/>
        </p:nvSpPr>
        <p:spPr bwMode="auto">
          <a:xfrm>
            <a:off x="1053106" y="1652736"/>
            <a:ext cx="1909497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b="1" dirty="0"/>
              <a:t>Feature</a:t>
            </a:r>
            <a:r>
              <a:rPr lang="en-US" sz="2000" dirty="0"/>
              <a:t> Space</a:t>
            </a:r>
          </a:p>
        </p:txBody>
      </p:sp>
      <p:sp>
        <p:nvSpPr>
          <p:cNvPr id="21" name="TextBox 24"/>
          <p:cNvSpPr txBox="1">
            <a:spLocks noChangeArrowheads="1"/>
          </p:cNvSpPr>
          <p:nvPr/>
        </p:nvSpPr>
        <p:spPr bwMode="auto">
          <a:xfrm>
            <a:off x="5329327" y="1657290"/>
            <a:ext cx="1653017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b="1" dirty="0"/>
              <a:t>Label</a:t>
            </a:r>
            <a:r>
              <a:rPr lang="en-US" sz="2000" dirty="0"/>
              <a:t> Space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174763" y="3886200"/>
            <a:ext cx="881683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Optimal predictor (</a:t>
            </a:r>
            <a:r>
              <a:rPr lang="en-US" sz="2000" dirty="0" err="1" smtClean="0"/>
              <a:t>Bayes</a:t>
            </a:r>
            <a:r>
              <a:rPr lang="en-US" sz="2000" dirty="0" smtClean="0"/>
              <a:t> Rule) depends on unknown </a:t>
            </a:r>
            <a:r>
              <a:rPr lang="en-US" sz="2000" i="1" dirty="0" smtClean="0"/>
              <a:t>P</a:t>
            </a:r>
            <a:r>
              <a:rPr lang="en-US" sz="2000" i="1" baseline="-25000" dirty="0" smtClean="0"/>
              <a:t>XY</a:t>
            </a:r>
            <a:r>
              <a:rPr lang="en-US" sz="2000" dirty="0" smtClean="0"/>
              <a:t>, so instead </a:t>
            </a:r>
            <a:r>
              <a:rPr lang="en-US" sz="2000" i="1" dirty="0" smtClean="0"/>
              <a:t>learn</a:t>
            </a:r>
            <a:r>
              <a:rPr lang="en-US" sz="2000" dirty="0" smtClean="0"/>
              <a:t> a </a:t>
            </a:r>
          </a:p>
          <a:p>
            <a:r>
              <a:rPr lang="en-US" sz="2000" dirty="0" smtClean="0"/>
              <a:t>good prediction rule from training data </a:t>
            </a:r>
            <a:endParaRPr lang="en-US" sz="2000" dirty="0"/>
          </a:p>
        </p:txBody>
      </p:sp>
      <p:sp>
        <p:nvSpPr>
          <p:cNvPr id="28" name="Rounded Rectangle 27"/>
          <p:cNvSpPr/>
          <p:nvPr/>
        </p:nvSpPr>
        <p:spPr>
          <a:xfrm>
            <a:off x="762000" y="1371600"/>
            <a:ext cx="7620000" cy="2133600"/>
          </a:xfrm>
          <a:prstGeom prst="round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2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Assumption for GMMs</a:t>
            </a:r>
            <a:endParaRPr lang="en-US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3825" y="1437526"/>
            <a:ext cx="8896350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1450" y="2609850"/>
            <a:ext cx="6686550" cy="424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Assumption for GMMs</a:t>
            </a:r>
            <a:endParaRPr lang="en-US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9138" y="1924050"/>
            <a:ext cx="7705725" cy="3333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Assumption for GMMs</a:t>
            </a:r>
            <a:endParaRPr lang="en-US" dirty="0"/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676400"/>
            <a:ext cx="8382000" cy="1095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5074" y="3067050"/>
            <a:ext cx="7543800" cy="127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Related: Cluster and Label</a:t>
            </a:r>
            <a:endParaRPr lang="en-US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/>
          <a:srcRect b="31481"/>
          <a:stretch>
            <a:fillRect/>
          </a:stretch>
        </p:blipFill>
        <p:spPr bwMode="auto">
          <a:xfrm>
            <a:off x="141711" y="1905000"/>
            <a:ext cx="9002289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 t="66667"/>
          <a:stretch>
            <a:fillRect/>
          </a:stretch>
        </p:blipFill>
        <p:spPr bwMode="auto">
          <a:xfrm>
            <a:off x="76200" y="4800600"/>
            <a:ext cx="9002289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/>
          <a:srcRect b="45489"/>
          <a:stretch>
            <a:fillRect/>
          </a:stretch>
        </p:blipFill>
        <p:spPr bwMode="auto">
          <a:xfrm>
            <a:off x="115049" y="807378"/>
            <a:ext cx="8963025" cy="3307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152400"/>
            <a:ext cx="7353300" cy="55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 t="54511"/>
          <a:stretch>
            <a:fillRect/>
          </a:stretch>
        </p:blipFill>
        <p:spPr bwMode="auto">
          <a:xfrm>
            <a:off x="76200" y="4097997"/>
            <a:ext cx="8963025" cy="27600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762000" y="2982686"/>
            <a:ext cx="7696200" cy="99060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SSL Algorithms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762000" y="1828800"/>
            <a:ext cx="7620000" cy="38779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en-US" sz="2000" dirty="0" smtClean="0"/>
              <a:t>  Generative methods – assume a model for p(</a:t>
            </a:r>
            <a:r>
              <a:rPr lang="en-US" sz="2000" dirty="0" err="1" smtClean="0"/>
              <a:t>x,y</a:t>
            </a:r>
            <a:r>
              <a:rPr lang="en-US" sz="2000" dirty="0" smtClean="0"/>
              <a:t>) and maximize 			 joint likelihood</a:t>
            </a:r>
          </a:p>
          <a:p>
            <a:r>
              <a:rPr lang="en-US" dirty="0" smtClean="0"/>
              <a:t>	Mixture models</a:t>
            </a:r>
          </a:p>
          <a:p>
            <a:endParaRPr lang="en-US" dirty="0" smtClean="0"/>
          </a:p>
          <a:p>
            <a:pPr>
              <a:buFont typeface="Wingdings" pitchFamily="2" charset="2"/>
              <a:buChar char="§"/>
            </a:pPr>
            <a:r>
              <a:rPr lang="en-US" sz="2000" dirty="0" smtClean="0"/>
              <a:t>  Graph-based methods – assume the target function p(</a:t>
            </a:r>
            <a:r>
              <a:rPr lang="en-US" sz="2000" dirty="0" err="1" smtClean="0"/>
              <a:t>y|x</a:t>
            </a:r>
            <a:r>
              <a:rPr lang="en-US" sz="2000" dirty="0" smtClean="0"/>
              <a:t>) is </a:t>
            </a:r>
          </a:p>
          <a:p>
            <a:pPr lvl="3"/>
            <a:r>
              <a:rPr lang="en-US" sz="2000" dirty="0" smtClean="0"/>
              <a:t>		     smooth </a:t>
            </a:r>
            <a:r>
              <a:rPr lang="en-US" sz="2000" dirty="0" err="1" smtClean="0"/>
              <a:t>wrt</a:t>
            </a:r>
            <a:r>
              <a:rPr lang="en-US" sz="2000" dirty="0" smtClean="0"/>
              <a:t> a graph or manifold</a:t>
            </a:r>
          </a:p>
          <a:p>
            <a:r>
              <a:rPr lang="en-US" dirty="0" smtClean="0"/>
              <a:t>	Graph/Manifold Regularization</a:t>
            </a:r>
          </a:p>
          <a:p>
            <a:endParaRPr lang="en-US" dirty="0" smtClean="0"/>
          </a:p>
          <a:p>
            <a:pPr>
              <a:buFont typeface="Wingdings" pitchFamily="2" charset="2"/>
              <a:buChar char="§"/>
            </a:pPr>
            <a:r>
              <a:rPr lang="en-US" sz="2000" dirty="0" smtClean="0"/>
              <a:t>  Multi-view methods – multiple independent learners that agree 		            on prediction for unlabeled data</a:t>
            </a:r>
          </a:p>
          <a:p>
            <a:r>
              <a:rPr lang="en-US" dirty="0" smtClean="0"/>
              <a:t>	Co-training</a:t>
            </a:r>
          </a:p>
          <a:p>
            <a:endParaRPr lang="en-US" dirty="0" smtClean="0"/>
          </a:p>
          <a:p>
            <a:r>
              <a:rPr lang="en-US" dirty="0" smtClean="0"/>
              <a:t>	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Graph Regularization</a:t>
            </a:r>
            <a:endParaRPr lang="en-US" dirty="0"/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8125" y="2790825"/>
            <a:ext cx="8667750" cy="284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304800" y="1657290"/>
            <a:ext cx="668484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C00000"/>
                </a:solidFill>
              </a:rPr>
              <a:t>Assumption: </a:t>
            </a:r>
            <a:r>
              <a:rPr lang="en-US" sz="2000" dirty="0" smtClean="0"/>
              <a:t>Similar unlabeled data have similar labels.</a:t>
            </a:r>
            <a:r>
              <a:rPr lang="en-US" sz="2000" dirty="0" smtClean="0">
                <a:solidFill>
                  <a:srgbClr val="C00000"/>
                </a:solidFill>
              </a:rPr>
              <a:t> </a:t>
            </a:r>
            <a:endParaRPr lang="en-US" sz="20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Graph Regularization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81000" y="1628269"/>
            <a:ext cx="838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Similarity Graphs: Model local neighborhood relations between data points</a:t>
            </a:r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2362200"/>
            <a:ext cx="2438400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7" name="Picture 3"/>
          <p:cNvPicPr>
            <a:picLocks noChangeAspect="1" noChangeArrowheads="1"/>
          </p:cNvPicPr>
          <p:nvPr/>
        </p:nvPicPr>
        <p:blipFill>
          <a:blip r:embed="rId4" cstate="print"/>
          <a:srcRect t="4598"/>
          <a:stretch>
            <a:fillRect/>
          </a:stretch>
        </p:blipFill>
        <p:spPr bwMode="auto">
          <a:xfrm>
            <a:off x="533400" y="3276600"/>
            <a:ext cx="7143750" cy="158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/>
          <p:nvPr/>
        </p:nvSpPr>
        <p:spPr>
          <a:xfrm>
            <a:off x="4145622" y="3581400"/>
            <a:ext cx="3124200" cy="381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5" cstate="print">
            <a:grayscl/>
          </a:blip>
          <a:srcRect/>
          <a:stretch>
            <a:fillRect/>
          </a:stretch>
        </p:blipFill>
        <p:spPr bwMode="auto">
          <a:xfrm>
            <a:off x="5105400" y="4419600"/>
            <a:ext cx="2209800" cy="22229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Oval 9"/>
          <p:cNvSpPr/>
          <p:nvPr/>
        </p:nvSpPr>
        <p:spPr>
          <a:xfrm>
            <a:off x="6324600" y="5105400"/>
            <a:ext cx="76200" cy="762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5791200" y="5257800"/>
            <a:ext cx="76200" cy="762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5943600" y="5867400"/>
            <a:ext cx="76200" cy="762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6553200" y="5715000"/>
            <a:ext cx="76200" cy="762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7010400" y="5257800"/>
            <a:ext cx="76200" cy="76200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5562600" y="4800600"/>
            <a:ext cx="76200" cy="76200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6858000" y="6248400"/>
            <a:ext cx="76200" cy="76200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5486400" y="6019800"/>
            <a:ext cx="76200" cy="76200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9" name="Picture 18" descr="TP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 cstate="print"/>
          <a:srcRect l="60271" r="28966"/>
          <a:stretch>
            <a:fillRect/>
          </a:stretch>
        </p:blipFill>
        <p:spPr>
          <a:xfrm>
            <a:off x="1274852" y="4191000"/>
            <a:ext cx="381000" cy="4692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Graph Regularization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457200" y="1411069"/>
            <a:ext cx="823494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If data points </a:t>
            </a:r>
            <a:r>
              <a:rPr lang="en-US" sz="2000" dirty="0" err="1" smtClean="0"/>
              <a:t>i</a:t>
            </a:r>
            <a:r>
              <a:rPr lang="en-US" sz="2000" dirty="0" smtClean="0"/>
              <a:t> and j are similar (i.e. weight </a:t>
            </a:r>
            <a:r>
              <a:rPr lang="en-US" sz="2000" i="1" dirty="0" err="1" smtClean="0"/>
              <a:t>w</a:t>
            </a:r>
            <a:r>
              <a:rPr lang="en-US" sz="2000" i="1" baseline="-25000" dirty="0" err="1" smtClean="0"/>
              <a:t>ij</a:t>
            </a:r>
            <a:r>
              <a:rPr lang="en-US" sz="2000" dirty="0" smtClean="0"/>
              <a:t> is large), then their labels</a:t>
            </a:r>
          </a:p>
          <a:p>
            <a:r>
              <a:rPr lang="en-US" sz="2000" dirty="0" smtClean="0"/>
              <a:t>are similar </a:t>
            </a:r>
            <a:r>
              <a:rPr lang="en-US" sz="2000" i="1" dirty="0" err="1" smtClean="0"/>
              <a:t>f</a:t>
            </a:r>
            <a:r>
              <a:rPr lang="en-US" sz="2000" i="1" baseline="-25000" dirty="0" err="1" smtClean="0"/>
              <a:t>i</a:t>
            </a:r>
            <a:r>
              <a:rPr lang="en-US" sz="2000" i="1" dirty="0" smtClean="0"/>
              <a:t> </a:t>
            </a:r>
            <a:r>
              <a:rPr lang="en-US" sz="2000" dirty="0" smtClean="0"/>
              <a:t>= </a:t>
            </a:r>
            <a:r>
              <a:rPr lang="en-US" sz="2000" i="1" dirty="0" err="1" smtClean="0"/>
              <a:t>f</a:t>
            </a:r>
            <a:r>
              <a:rPr lang="en-US" sz="2000" i="1" baseline="-25000" dirty="0" err="1" smtClean="0"/>
              <a:t>j</a:t>
            </a:r>
            <a:endParaRPr lang="en-US" sz="2000" i="1" baseline="-25000" dirty="0"/>
          </a:p>
        </p:txBody>
      </p:sp>
      <p:pic>
        <p:nvPicPr>
          <p:cNvPr id="33" name="Picture 32" descr="TP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 cstate="print"/>
          <a:stretch>
            <a:fillRect/>
          </a:stretch>
        </p:blipFill>
        <p:spPr bwMode="auto">
          <a:xfrm>
            <a:off x="1676400" y="2288738"/>
            <a:ext cx="5627912" cy="710751"/>
          </a:xfrm>
          <a:prstGeom prst="rect">
            <a:avLst/>
          </a:prstGeom>
          <a:noFill/>
          <a:ln/>
          <a:effectLst/>
        </p:spPr>
      </p:pic>
      <p:grpSp>
        <p:nvGrpSpPr>
          <p:cNvPr id="3" name="Group 10"/>
          <p:cNvGrpSpPr/>
          <p:nvPr/>
        </p:nvGrpSpPr>
        <p:grpSpPr>
          <a:xfrm>
            <a:off x="1981200" y="2984812"/>
            <a:ext cx="2390398" cy="825188"/>
            <a:chOff x="2057400" y="4582274"/>
            <a:chExt cx="2390398" cy="825188"/>
          </a:xfrm>
        </p:grpSpPr>
        <p:sp>
          <p:nvSpPr>
            <p:cNvPr id="34" name="Left Brace 33"/>
            <p:cNvSpPr/>
            <p:nvPr/>
          </p:nvSpPr>
          <p:spPr>
            <a:xfrm rot="16200000">
              <a:off x="3009900" y="3934574"/>
              <a:ext cx="228600" cy="1524000"/>
            </a:xfrm>
            <a:prstGeom prst="leftBrac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2057400" y="4761131"/>
              <a:ext cx="2390398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C00000"/>
                  </a:solidFill>
                </a:rPr>
                <a:t>Loss on labeled data</a:t>
              </a:r>
            </a:p>
            <a:p>
              <a:r>
                <a:rPr lang="en-US" dirty="0" smtClean="0">
                  <a:solidFill>
                    <a:srgbClr val="C00000"/>
                  </a:solidFill>
                </a:rPr>
                <a:t>(mean square,0-1)</a:t>
              </a:r>
              <a:endParaRPr lang="en-US" dirty="0">
                <a:solidFill>
                  <a:srgbClr val="C00000"/>
                </a:solidFill>
              </a:endParaRPr>
            </a:p>
          </p:txBody>
        </p:sp>
      </p:grpSp>
      <p:grpSp>
        <p:nvGrpSpPr>
          <p:cNvPr id="4" name="Group 11"/>
          <p:cNvGrpSpPr/>
          <p:nvPr/>
        </p:nvGrpSpPr>
        <p:grpSpPr>
          <a:xfrm>
            <a:off x="4648200" y="2974538"/>
            <a:ext cx="3400946" cy="835462"/>
            <a:chOff x="4724400" y="4572000"/>
            <a:chExt cx="3400946" cy="835462"/>
          </a:xfrm>
        </p:grpSpPr>
        <p:sp>
          <p:nvSpPr>
            <p:cNvPr id="35" name="Left Brace 34"/>
            <p:cNvSpPr/>
            <p:nvPr/>
          </p:nvSpPr>
          <p:spPr>
            <a:xfrm rot="16200000">
              <a:off x="5981700" y="3314700"/>
              <a:ext cx="228600" cy="2743200"/>
            </a:xfrm>
            <a:prstGeom prst="leftBrac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4773146" y="4761131"/>
              <a:ext cx="3352200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C00000"/>
                  </a:solidFill>
                </a:rPr>
                <a:t>Graph based smoothness prior</a:t>
              </a:r>
            </a:p>
            <a:p>
              <a:r>
                <a:rPr lang="en-US" dirty="0" smtClean="0">
                  <a:solidFill>
                    <a:srgbClr val="C00000"/>
                  </a:solidFill>
                </a:rPr>
                <a:t>on labeled and unlabeled data</a:t>
              </a:r>
              <a:endParaRPr lang="en-US" dirty="0">
                <a:solidFill>
                  <a:srgbClr val="C00000"/>
                </a:solidFill>
              </a:endParaRPr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304800" y="4058960"/>
            <a:ext cx="8610049" cy="104644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From previous lecture, recall the second term is simply the min-cut objective.</a:t>
            </a:r>
          </a:p>
          <a:p>
            <a:endParaRPr lang="en-US" sz="800" dirty="0" smtClean="0"/>
          </a:p>
          <a:p>
            <a:r>
              <a:rPr lang="en-US" dirty="0" smtClean="0"/>
              <a:t>If binary label, can be solved by min-cut on a modified graph - add source and sink</a:t>
            </a:r>
          </a:p>
          <a:p>
            <a:r>
              <a:rPr lang="en-US" dirty="0" smtClean="0"/>
              <a:t>nodes with large weight to labeled examples.</a:t>
            </a:r>
          </a:p>
        </p:txBody>
      </p:sp>
      <p:pic>
        <p:nvPicPr>
          <p:cNvPr id="14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8059" y="5029200"/>
            <a:ext cx="3426941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Box 14"/>
          <p:cNvSpPr txBox="1"/>
          <p:nvPr/>
        </p:nvSpPr>
        <p:spPr>
          <a:xfrm>
            <a:off x="6629400" y="5269468"/>
            <a:ext cx="20697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Blum &amp; Chawla’01</a:t>
            </a:r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 rot="900000">
            <a:off x="3012896" y="5095126"/>
            <a:ext cx="228600" cy="3048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19444911">
            <a:off x="4701211" y="5397837"/>
            <a:ext cx="292871" cy="28707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8" name="Group 26"/>
          <p:cNvGrpSpPr/>
          <p:nvPr/>
        </p:nvGrpSpPr>
        <p:grpSpPr>
          <a:xfrm>
            <a:off x="2535148" y="5624244"/>
            <a:ext cx="2905874" cy="1077074"/>
            <a:chOff x="2535148" y="5319444"/>
            <a:chExt cx="2905874" cy="1077074"/>
          </a:xfrm>
        </p:grpSpPr>
        <p:sp>
          <p:nvSpPr>
            <p:cNvPr id="20" name="Oval 19"/>
            <p:cNvSpPr/>
            <p:nvPr/>
          </p:nvSpPr>
          <p:spPr>
            <a:xfrm>
              <a:off x="2535148" y="5424756"/>
              <a:ext cx="76200" cy="76200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Oval 21"/>
            <p:cNvSpPr/>
            <p:nvPr/>
          </p:nvSpPr>
          <p:spPr>
            <a:xfrm>
              <a:off x="3124200" y="5994970"/>
              <a:ext cx="76200" cy="76200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Oval 22"/>
            <p:cNvSpPr/>
            <p:nvPr/>
          </p:nvSpPr>
          <p:spPr>
            <a:xfrm>
              <a:off x="5364822" y="6320318"/>
              <a:ext cx="76200" cy="7620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Oval 23"/>
            <p:cNvSpPr/>
            <p:nvPr/>
          </p:nvSpPr>
          <p:spPr>
            <a:xfrm>
              <a:off x="5014644" y="5319444"/>
              <a:ext cx="76200" cy="7620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5" name="Group 25"/>
          <p:cNvGrpSpPr/>
          <p:nvPr/>
        </p:nvGrpSpPr>
        <p:grpSpPr>
          <a:xfrm>
            <a:off x="685800" y="5486400"/>
            <a:ext cx="2438400" cy="838199"/>
            <a:chOff x="685800" y="5181600"/>
            <a:chExt cx="2438400" cy="838199"/>
          </a:xfrm>
        </p:grpSpPr>
        <p:sp>
          <p:nvSpPr>
            <p:cNvPr id="27" name="Oval 26"/>
            <p:cNvSpPr/>
            <p:nvPr/>
          </p:nvSpPr>
          <p:spPr>
            <a:xfrm>
              <a:off x="1524000" y="5562600"/>
              <a:ext cx="76200" cy="76200"/>
            </a:xfrm>
            <a:prstGeom prst="ellips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8" name="Straight Connector 27"/>
            <p:cNvCxnSpPr>
              <a:stCxn id="27" idx="7"/>
            </p:cNvCxnSpPr>
            <p:nvPr/>
          </p:nvCxnSpPr>
          <p:spPr>
            <a:xfrm rot="5400000" flipH="1" flipV="1">
              <a:off x="2008141" y="4991101"/>
              <a:ext cx="163559" cy="1001759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>
              <a:stCxn id="27" idx="5"/>
            </p:cNvCxnSpPr>
            <p:nvPr/>
          </p:nvCxnSpPr>
          <p:spPr>
            <a:xfrm rot="16200000" flipH="1">
              <a:off x="2160541" y="5056140"/>
              <a:ext cx="392159" cy="1535159"/>
            </a:xfrm>
            <a:prstGeom prst="line">
              <a:avLst/>
            </a:prstGeom>
            <a:ln w="190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TextBox 29"/>
            <p:cNvSpPr txBox="1"/>
            <p:nvPr/>
          </p:nvSpPr>
          <p:spPr>
            <a:xfrm>
              <a:off x="685800" y="5181600"/>
              <a:ext cx="915635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smtClean="0">
                  <a:solidFill>
                    <a:srgbClr val="FF0000"/>
                  </a:solidFill>
                </a:rPr>
                <a:t>Source</a:t>
              </a:r>
            </a:p>
            <a:p>
              <a:pPr algn="ctr"/>
              <a:r>
                <a:rPr lang="en-US" dirty="0" smtClean="0">
                  <a:solidFill>
                    <a:srgbClr val="FF0000"/>
                  </a:solidFill>
                </a:rPr>
                <a:t>+1</a:t>
              </a:r>
              <a:endParaRPr lang="en-US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31" name="Group 28"/>
          <p:cNvGrpSpPr/>
          <p:nvPr/>
        </p:nvGrpSpPr>
        <p:grpSpPr>
          <a:xfrm>
            <a:off x="5105401" y="5638800"/>
            <a:ext cx="1928906" cy="990600"/>
            <a:chOff x="5105401" y="5334000"/>
            <a:chExt cx="1928906" cy="990600"/>
          </a:xfrm>
        </p:grpSpPr>
        <p:sp>
          <p:nvSpPr>
            <p:cNvPr id="32" name="Oval 31"/>
            <p:cNvSpPr/>
            <p:nvPr/>
          </p:nvSpPr>
          <p:spPr>
            <a:xfrm>
              <a:off x="6324600" y="5715000"/>
              <a:ext cx="76200" cy="76200"/>
            </a:xfrm>
            <a:prstGeom prst="ellipse">
              <a:avLst/>
            </a:prstGeom>
            <a:solidFill>
              <a:srgbClr val="0000FF"/>
            </a:solidFill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8" name="Straight Connector 37"/>
            <p:cNvCxnSpPr>
              <a:stCxn id="32" idx="1"/>
            </p:cNvCxnSpPr>
            <p:nvPr/>
          </p:nvCxnSpPr>
          <p:spPr>
            <a:xfrm rot="16200000" flipV="1">
              <a:off x="5524501" y="4914900"/>
              <a:ext cx="392159" cy="1230359"/>
            </a:xfrm>
            <a:prstGeom prst="line">
              <a:avLst/>
            </a:prstGeom>
            <a:ln w="1905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>
              <a:stCxn id="32" idx="3"/>
            </p:cNvCxnSpPr>
            <p:nvPr/>
          </p:nvCxnSpPr>
          <p:spPr>
            <a:xfrm rot="5400000">
              <a:off x="5600701" y="5589541"/>
              <a:ext cx="544559" cy="925559"/>
            </a:xfrm>
            <a:prstGeom prst="line">
              <a:avLst/>
            </a:prstGeom>
            <a:ln w="1905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TextBox 39"/>
            <p:cNvSpPr txBox="1"/>
            <p:nvPr/>
          </p:nvSpPr>
          <p:spPr>
            <a:xfrm>
              <a:off x="6400800" y="5449669"/>
              <a:ext cx="633507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smtClean="0">
                  <a:solidFill>
                    <a:srgbClr val="0000FF"/>
                  </a:solidFill>
                </a:rPr>
                <a:t>Sink</a:t>
              </a:r>
            </a:p>
            <a:p>
              <a:pPr algn="ctr"/>
              <a:r>
                <a:rPr lang="en-US" dirty="0" smtClean="0">
                  <a:solidFill>
                    <a:srgbClr val="0000FF"/>
                  </a:solidFill>
                </a:rPr>
                <a:t>-1</a:t>
              </a:r>
              <a:endParaRPr lang="en-US" dirty="0">
                <a:solidFill>
                  <a:srgbClr val="0000FF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762000" y="4136572"/>
            <a:ext cx="7696200" cy="990600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SSL Algorithms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762000" y="1828800"/>
            <a:ext cx="7620000" cy="38779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en-US" sz="2000" dirty="0" smtClean="0"/>
              <a:t>  Generative methods – assume a model for p(</a:t>
            </a:r>
            <a:r>
              <a:rPr lang="en-US" sz="2000" dirty="0" err="1" smtClean="0"/>
              <a:t>x,y</a:t>
            </a:r>
            <a:r>
              <a:rPr lang="en-US" sz="2000" dirty="0" smtClean="0"/>
              <a:t>) and maximize 			 joint likelihood</a:t>
            </a:r>
          </a:p>
          <a:p>
            <a:r>
              <a:rPr lang="en-US" dirty="0" smtClean="0"/>
              <a:t>	Mixture models</a:t>
            </a:r>
          </a:p>
          <a:p>
            <a:endParaRPr lang="en-US" dirty="0" smtClean="0"/>
          </a:p>
          <a:p>
            <a:pPr>
              <a:buFont typeface="Wingdings" pitchFamily="2" charset="2"/>
              <a:buChar char="§"/>
            </a:pPr>
            <a:r>
              <a:rPr lang="en-US" sz="2000" dirty="0" smtClean="0"/>
              <a:t>  Graph-based methods – assume the target function p(</a:t>
            </a:r>
            <a:r>
              <a:rPr lang="en-US" sz="2000" dirty="0" err="1" smtClean="0"/>
              <a:t>y|x</a:t>
            </a:r>
            <a:r>
              <a:rPr lang="en-US" sz="2000" dirty="0" smtClean="0"/>
              <a:t>) is </a:t>
            </a:r>
          </a:p>
          <a:p>
            <a:pPr lvl="3"/>
            <a:r>
              <a:rPr lang="en-US" sz="2000" dirty="0" smtClean="0"/>
              <a:t>		     smooth </a:t>
            </a:r>
            <a:r>
              <a:rPr lang="en-US" sz="2000" dirty="0" err="1" smtClean="0"/>
              <a:t>wrt</a:t>
            </a:r>
            <a:r>
              <a:rPr lang="en-US" sz="2000" dirty="0" smtClean="0"/>
              <a:t> a graph or manifold</a:t>
            </a:r>
          </a:p>
          <a:p>
            <a:r>
              <a:rPr lang="en-US" dirty="0" smtClean="0"/>
              <a:t>	Graph/Manifold Regularization</a:t>
            </a:r>
          </a:p>
          <a:p>
            <a:endParaRPr lang="en-US" dirty="0" smtClean="0"/>
          </a:p>
          <a:p>
            <a:pPr>
              <a:buFont typeface="Wingdings" pitchFamily="2" charset="2"/>
              <a:buChar char="§"/>
            </a:pPr>
            <a:r>
              <a:rPr lang="en-US" sz="2000" dirty="0" smtClean="0"/>
              <a:t>  Multi-view methods – multiple independent learners that agree 		            on prediction for unlabeled data</a:t>
            </a:r>
          </a:p>
          <a:p>
            <a:r>
              <a:rPr lang="en-US" dirty="0" smtClean="0"/>
              <a:t>	Co-training</a:t>
            </a:r>
          </a:p>
          <a:p>
            <a:endParaRPr lang="en-US" dirty="0" smtClean="0"/>
          </a:p>
          <a:p>
            <a:r>
              <a:rPr lang="en-US" dirty="0" smtClean="0"/>
              <a:t>	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Labeled and Unlabeled data</a:t>
            </a:r>
            <a:endParaRPr lang="en-US" dirty="0"/>
          </a:p>
        </p:txBody>
      </p:sp>
      <p:sp>
        <p:nvSpPr>
          <p:cNvPr id="4" name="Text Box 4"/>
          <p:cNvSpPr txBox="1">
            <a:spLocks noChangeArrowheads="1"/>
          </p:cNvSpPr>
          <p:nvPr/>
        </p:nvSpPr>
        <p:spPr bwMode="auto">
          <a:xfrm>
            <a:off x="4063123" y="4053245"/>
            <a:ext cx="1996059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1600" dirty="0">
                <a:solidFill>
                  <a:srgbClr val="C00000"/>
                </a:solidFill>
                <a:latin typeface="Trebuchet MS" pitchFamily="34" charset="0"/>
              </a:rPr>
              <a:t>Human </a:t>
            </a:r>
            <a:r>
              <a:rPr lang="en-US" sz="1600" dirty="0" smtClean="0">
                <a:solidFill>
                  <a:srgbClr val="C00000"/>
                </a:solidFill>
                <a:latin typeface="Trebuchet MS" pitchFamily="34" charset="0"/>
              </a:rPr>
              <a:t>expert/</a:t>
            </a:r>
          </a:p>
          <a:p>
            <a:pPr algn="ctr"/>
            <a:r>
              <a:rPr lang="en-US" sz="1600" dirty="0" smtClean="0">
                <a:solidFill>
                  <a:srgbClr val="C00000"/>
                </a:solidFill>
                <a:latin typeface="Trebuchet MS" pitchFamily="34" charset="0"/>
              </a:rPr>
              <a:t>Special equipment/</a:t>
            </a:r>
          </a:p>
          <a:p>
            <a:pPr algn="ctr"/>
            <a:r>
              <a:rPr lang="en-US" sz="1600" dirty="0" smtClean="0">
                <a:solidFill>
                  <a:srgbClr val="C00000"/>
                </a:solidFill>
                <a:latin typeface="Trebuchet MS" pitchFamily="34" charset="0"/>
              </a:rPr>
              <a:t>Experiment</a:t>
            </a:r>
          </a:p>
        </p:txBody>
      </p:sp>
      <p:pic>
        <p:nvPicPr>
          <p:cNvPr id="5" name="Picture 24" descr="j0292020"/>
          <p:cNvPicPr>
            <a:picLocks noChangeAspect="1" noChangeArrowheads="1"/>
          </p:cNvPicPr>
          <p:nvPr/>
        </p:nvPicPr>
        <p:blipFill>
          <a:blip r:embed="rId4" cstate="print"/>
          <a:srcRect r="9785"/>
          <a:stretch>
            <a:fillRect/>
          </a:stretch>
        </p:blipFill>
        <p:spPr bwMode="auto">
          <a:xfrm>
            <a:off x="4212895" y="2456220"/>
            <a:ext cx="1502105" cy="158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Line 25"/>
          <p:cNvSpPr>
            <a:spLocks noChangeShapeType="1"/>
          </p:cNvSpPr>
          <p:nvPr/>
        </p:nvSpPr>
        <p:spPr bwMode="auto">
          <a:xfrm>
            <a:off x="3810000" y="3446820"/>
            <a:ext cx="3048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7" name="Line 26"/>
          <p:cNvSpPr>
            <a:spLocks noChangeShapeType="1"/>
          </p:cNvSpPr>
          <p:nvPr/>
        </p:nvSpPr>
        <p:spPr bwMode="auto">
          <a:xfrm>
            <a:off x="5791200" y="3446820"/>
            <a:ext cx="304800" cy="0"/>
          </a:xfrm>
          <a:prstGeom prst="line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8" name="Text Box 27"/>
          <p:cNvSpPr txBox="1">
            <a:spLocks noChangeArrowheads="1"/>
          </p:cNvSpPr>
          <p:nvPr/>
        </p:nvSpPr>
        <p:spPr bwMode="auto">
          <a:xfrm>
            <a:off x="6248400" y="1965067"/>
            <a:ext cx="29718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600" dirty="0"/>
              <a:t>“Crystal</a:t>
            </a:r>
            <a:r>
              <a:rPr lang="en-US" sz="1600" dirty="0" smtClean="0"/>
              <a:t>” “</a:t>
            </a:r>
            <a:r>
              <a:rPr lang="en-US" sz="1600" dirty="0"/>
              <a:t>Needle</a:t>
            </a:r>
            <a:r>
              <a:rPr lang="en-US" sz="1600" dirty="0" smtClean="0"/>
              <a:t>” “</a:t>
            </a:r>
            <a:r>
              <a:rPr lang="en-US" sz="1600" dirty="0"/>
              <a:t>Empty</a:t>
            </a:r>
            <a:r>
              <a:rPr lang="en-US" sz="1600" dirty="0" smtClean="0"/>
              <a:t>”</a:t>
            </a:r>
            <a:endParaRPr lang="en-US" sz="1600" dirty="0"/>
          </a:p>
        </p:txBody>
      </p:sp>
      <p:sp>
        <p:nvSpPr>
          <p:cNvPr id="9" name="TextBox 3"/>
          <p:cNvSpPr txBox="1">
            <a:spLocks noChangeArrowheads="1"/>
          </p:cNvSpPr>
          <p:nvPr/>
        </p:nvSpPr>
        <p:spPr bwMode="auto">
          <a:xfrm>
            <a:off x="0" y="6183868"/>
            <a:ext cx="89154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000" b="1" dirty="0" smtClean="0">
                <a:solidFill>
                  <a:srgbClr val="C00000"/>
                </a:solidFill>
                <a:latin typeface="Comic Sans MS" pitchFamily="66" charset="0"/>
              </a:rPr>
              <a:t>     Cheap and abundant ! 	  	            Expensive and scarce !</a:t>
            </a:r>
          </a:p>
        </p:txBody>
      </p:sp>
      <p:pic>
        <p:nvPicPr>
          <p:cNvPr id="10" name="Picture 43"/>
          <p:cNvPicPr>
            <a:picLocks noChangeAspect="1" noChangeArrowheads="1"/>
          </p:cNvPicPr>
          <p:nvPr/>
        </p:nvPicPr>
        <p:blipFill>
          <a:blip r:embed="rId5" cstate="print"/>
          <a:srcRect r="45557" b="60568"/>
          <a:stretch>
            <a:fillRect/>
          </a:stretch>
        </p:blipFill>
        <p:spPr bwMode="auto">
          <a:xfrm>
            <a:off x="346164" y="3153691"/>
            <a:ext cx="3124200" cy="5872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 Box 50"/>
          <p:cNvSpPr txBox="1">
            <a:spLocks noChangeArrowheads="1"/>
          </p:cNvSpPr>
          <p:nvPr/>
        </p:nvSpPr>
        <p:spPr bwMode="auto">
          <a:xfrm>
            <a:off x="6324600" y="3096399"/>
            <a:ext cx="24384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/>
              <a:t>“0” “1” “</a:t>
            </a:r>
            <a:r>
              <a:rPr lang="en-US" dirty="0" smtClean="0"/>
              <a:t>2”  </a:t>
            </a:r>
            <a:r>
              <a:rPr lang="en-US" dirty="0"/>
              <a:t>…</a:t>
            </a:r>
          </a:p>
        </p:txBody>
      </p:sp>
      <p:pic>
        <p:nvPicPr>
          <p:cNvPr id="12" name="Picture 100" descr="i_9_10"/>
          <p:cNvPicPr>
            <a:picLocks noChangeAspect="1" noChangeArrowheads="1"/>
          </p:cNvPicPr>
          <p:nvPr/>
        </p:nvPicPr>
        <p:blipFill>
          <a:blip r:embed="rId6" cstate="print"/>
          <a:srcRect l="28235" t="27800" r="56471" b="46332"/>
          <a:stretch>
            <a:fillRect/>
          </a:stretch>
        </p:blipFill>
        <p:spPr bwMode="auto">
          <a:xfrm>
            <a:off x="354013" y="1800999"/>
            <a:ext cx="941387" cy="94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22"/>
          <p:cNvPicPr>
            <a:picLocks noChangeAspect="1" noChangeArrowheads="1"/>
          </p:cNvPicPr>
          <p:nvPr/>
        </p:nvPicPr>
        <p:blipFill>
          <a:blip r:embed="rId7" cstate="print"/>
          <a:srcRect l="42352" t="41699" r="42352" b="41699"/>
          <a:stretch>
            <a:fillRect/>
          </a:stretch>
        </p:blipFill>
        <p:spPr bwMode="auto">
          <a:xfrm>
            <a:off x="1447800" y="1800999"/>
            <a:ext cx="915987" cy="94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23" descr="i_7_7"/>
          <p:cNvPicPr>
            <a:picLocks noChangeAspect="1" noChangeArrowheads="1"/>
          </p:cNvPicPr>
          <p:nvPr/>
        </p:nvPicPr>
        <p:blipFill>
          <a:blip r:embed="rId8" cstate="print"/>
          <a:srcRect l="28235" t="23166" r="45882" b="32433"/>
          <a:stretch>
            <a:fillRect/>
          </a:stretch>
        </p:blipFill>
        <p:spPr bwMode="auto">
          <a:xfrm>
            <a:off x="2514600" y="1800999"/>
            <a:ext cx="941387" cy="94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 Box 71"/>
          <p:cNvSpPr txBox="1">
            <a:spLocks noChangeArrowheads="1"/>
          </p:cNvSpPr>
          <p:nvPr/>
        </p:nvSpPr>
        <p:spPr bwMode="auto">
          <a:xfrm>
            <a:off x="6400800" y="3999686"/>
            <a:ext cx="979755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dirty="0" smtClean="0"/>
              <a:t>“Sports”</a:t>
            </a:r>
            <a:endParaRPr lang="en-US" sz="1600" dirty="0"/>
          </a:p>
          <a:p>
            <a:r>
              <a:rPr lang="en-US" sz="1600" dirty="0" smtClean="0"/>
              <a:t>“News”</a:t>
            </a:r>
            <a:endParaRPr lang="en-US" sz="1600" dirty="0"/>
          </a:p>
          <a:p>
            <a:r>
              <a:rPr lang="en-US" sz="1600" dirty="0" smtClean="0"/>
              <a:t>“Science”</a:t>
            </a:r>
            <a:endParaRPr lang="en-US" sz="1600" dirty="0"/>
          </a:p>
          <a:p>
            <a:r>
              <a:rPr lang="en-US" sz="1600" dirty="0" smtClean="0"/>
              <a:t>    …</a:t>
            </a:r>
            <a:endParaRPr lang="en-US" sz="1600" dirty="0"/>
          </a:p>
        </p:txBody>
      </p:sp>
      <p:pic>
        <p:nvPicPr>
          <p:cNvPr id="16" name="Picture 74" descr="webpages"/>
          <p:cNvPicPr>
            <a:picLocks noChangeAspect="1" noChangeArrowheads="1"/>
          </p:cNvPicPr>
          <p:nvPr/>
        </p:nvPicPr>
        <p:blipFill>
          <a:blip r:embed="rId9" cstate="print"/>
          <a:srcRect b="43373"/>
          <a:stretch>
            <a:fillRect/>
          </a:stretch>
        </p:blipFill>
        <p:spPr bwMode="auto">
          <a:xfrm>
            <a:off x="762000" y="3934599"/>
            <a:ext cx="2286000" cy="1443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39" descr="txp_fi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838200" y="5775325"/>
            <a:ext cx="2008188" cy="20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" name="Picture 40" descr="txp_fig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546850" y="5816600"/>
            <a:ext cx="1739900" cy="20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Two views of an Instance</a:t>
            </a:r>
            <a:endParaRPr lang="en-US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print"/>
          <a:srcRect b="47964"/>
          <a:stretch>
            <a:fillRect/>
          </a:stretch>
        </p:blipFill>
        <p:spPr bwMode="auto">
          <a:xfrm>
            <a:off x="271463" y="1557338"/>
            <a:ext cx="8601075" cy="1947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 t="58142"/>
          <a:stretch>
            <a:fillRect/>
          </a:stretch>
        </p:blipFill>
        <p:spPr bwMode="auto">
          <a:xfrm>
            <a:off x="76200" y="3886200"/>
            <a:ext cx="8601075" cy="1566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Two views of an Instance</a:t>
            </a:r>
            <a:endParaRPr lang="en-US" dirty="0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4363" y="2438400"/>
            <a:ext cx="7915275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Two views of an Instance</a:t>
            </a:r>
            <a:endParaRPr lang="en-US" dirty="0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1938" y="1766888"/>
            <a:ext cx="8620125" cy="3324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Co-training Algorithm</a:t>
            </a:r>
            <a:endParaRPr lang="en-US" dirty="0"/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 cstate="print"/>
          <a:srcRect b="65542"/>
          <a:stretch>
            <a:fillRect/>
          </a:stretch>
        </p:blipFill>
        <p:spPr bwMode="auto">
          <a:xfrm>
            <a:off x="133350" y="1685925"/>
            <a:ext cx="8877300" cy="1362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6781800" y="1230868"/>
            <a:ext cx="20826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Blum &amp; Mitchell’98</a:t>
            </a:r>
            <a:endParaRPr lang="en-US" dirty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/>
          <a:srcRect t="34458" b="55903"/>
          <a:stretch>
            <a:fillRect/>
          </a:stretch>
        </p:blipFill>
        <p:spPr bwMode="auto">
          <a:xfrm>
            <a:off x="190500" y="3200400"/>
            <a:ext cx="88773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print"/>
          <a:srcRect t="44097" b="28655"/>
          <a:stretch>
            <a:fillRect/>
          </a:stretch>
        </p:blipFill>
        <p:spPr bwMode="auto">
          <a:xfrm>
            <a:off x="190500" y="3647326"/>
            <a:ext cx="8877300" cy="1077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print"/>
          <a:srcRect t="71085"/>
          <a:stretch>
            <a:fillRect/>
          </a:stretch>
        </p:blipFill>
        <p:spPr bwMode="auto">
          <a:xfrm>
            <a:off x="152400" y="4734674"/>
            <a:ext cx="88773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Co-training</a:t>
            </a:r>
            <a:endParaRPr lang="en-US" dirty="0"/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59018"/>
            <a:ext cx="9144000" cy="5170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Semi-Supervised Learning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685800" y="1592282"/>
            <a:ext cx="784860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en-US" sz="2000" dirty="0" smtClean="0"/>
              <a:t>  Generative methods – </a:t>
            </a:r>
            <a:r>
              <a:rPr lang="en-US" dirty="0" smtClean="0"/>
              <a:t>Mixture models</a:t>
            </a:r>
          </a:p>
          <a:p>
            <a:endParaRPr lang="en-US" dirty="0" smtClean="0"/>
          </a:p>
          <a:p>
            <a:pPr>
              <a:buFont typeface="Wingdings" pitchFamily="2" charset="2"/>
              <a:buChar char="§"/>
            </a:pPr>
            <a:r>
              <a:rPr lang="en-US" sz="2000" dirty="0" smtClean="0"/>
              <a:t>  Graph-based methods – Manifold Regularization</a:t>
            </a:r>
          </a:p>
          <a:p>
            <a:pPr>
              <a:buFont typeface="Wingdings" pitchFamily="2" charset="2"/>
              <a:buChar char="§"/>
            </a:pPr>
            <a:endParaRPr lang="en-US" sz="2000" dirty="0" smtClean="0"/>
          </a:p>
          <a:p>
            <a:pPr>
              <a:buFont typeface="Wingdings" pitchFamily="2" charset="2"/>
              <a:buChar char="§"/>
            </a:pPr>
            <a:r>
              <a:rPr lang="en-US" sz="2000" dirty="0" smtClean="0"/>
              <a:t>  Multi-view methods – </a:t>
            </a:r>
            <a:r>
              <a:rPr lang="en-US" dirty="0" smtClean="0"/>
              <a:t>Co-training</a:t>
            </a:r>
          </a:p>
          <a:p>
            <a:endParaRPr lang="en-US" dirty="0" smtClean="0"/>
          </a:p>
          <a:p>
            <a:pPr>
              <a:buFont typeface="Wingdings" pitchFamily="2" charset="2"/>
              <a:buChar char="§"/>
            </a:pPr>
            <a:r>
              <a:rPr lang="en-US" sz="2000" dirty="0" smtClean="0"/>
              <a:t>  Semi-Supervised SVMs – assume unlabeled data from different 			       classes have large margin</a:t>
            </a:r>
          </a:p>
          <a:p>
            <a:pPr>
              <a:buFont typeface="Wingdings" pitchFamily="2" charset="2"/>
              <a:buChar char="§"/>
            </a:pPr>
            <a:r>
              <a:rPr lang="en-US" sz="2000" dirty="0" smtClean="0"/>
              <a:t>  Many other methods</a:t>
            </a:r>
          </a:p>
          <a:p>
            <a:pPr>
              <a:buFont typeface="Wingdings" pitchFamily="2" charset="2"/>
              <a:buChar char="§"/>
            </a:pPr>
            <a:endParaRPr lang="en-US" sz="2000" dirty="0" smtClean="0"/>
          </a:p>
          <a:p>
            <a:r>
              <a:rPr lang="en-US" sz="2000" dirty="0" smtClean="0">
                <a:solidFill>
                  <a:srgbClr val="C00000"/>
                </a:solidFill>
                <a:latin typeface="Comic Sans MS" pitchFamily="66" charset="0"/>
              </a:rPr>
              <a:t>SSL algorithms can use unlabeled data to help improve prediction accuracy </a:t>
            </a:r>
            <a:r>
              <a:rPr lang="en-US" sz="2000" b="1" dirty="0" smtClean="0">
                <a:solidFill>
                  <a:srgbClr val="C00000"/>
                </a:solidFill>
                <a:latin typeface="Comic Sans MS" pitchFamily="66" charset="0"/>
              </a:rPr>
              <a:t>if data satisfies appropriate assumptions</a:t>
            </a:r>
          </a:p>
          <a:p>
            <a:r>
              <a:rPr lang="en-US" sz="2000" dirty="0" smtClean="0">
                <a:solidFill>
                  <a:srgbClr val="C00000"/>
                </a:solidFill>
                <a:latin typeface="Comic Sans MS" pitchFamily="66" charset="0"/>
              </a:rPr>
              <a:t>	</a:t>
            </a:r>
          </a:p>
          <a:p>
            <a:r>
              <a:rPr lang="en-US" sz="2000" dirty="0" smtClean="0">
                <a:solidFill>
                  <a:srgbClr val="C00000"/>
                </a:solidFill>
                <a:latin typeface="Comic Sans MS" pitchFamily="66" charset="0"/>
              </a:rPr>
              <a:t>	</a:t>
            </a:r>
            <a:r>
              <a:rPr lang="en-US" dirty="0" smtClean="0"/>
              <a:t>	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Multi-view learning</a:t>
            </a:r>
            <a:endParaRPr lang="en-US" dirty="0"/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3375" y="1700213"/>
            <a:ext cx="8477250" cy="3457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Multi-view learning</a:t>
            </a:r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1752600"/>
            <a:ext cx="853440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Left Brace 5"/>
          <p:cNvSpPr/>
          <p:nvPr/>
        </p:nvSpPr>
        <p:spPr>
          <a:xfrm rot="16200000">
            <a:off x="5448300" y="3390900"/>
            <a:ext cx="228600" cy="3505200"/>
          </a:xfrm>
          <a:prstGeom prst="leftBrac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3637191" y="5269468"/>
            <a:ext cx="421140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The k learners agree on unlabeled data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860964" y="2439794"/>
            <a:ext cx="32367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Each of the k learners is good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9" name="Left Brace 8"/>
          <p:cNvSpPr/>
          <p:nvPr/>
        </p:nvSpPr>
        <p:spPr>
          <a:xfrm rot="5400000" flipV="1">
            <a:off x="5676900" y="744448"/>
            <a:ext cx="228600" cy="4267200"/>
          </a:xfrm>
          <a:prstGeom prst="leftBrac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  <p:bldP spid="8" grpId="0"/>
      <p:bldP spid="9" grpId="0" animBg="1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Example: Hard to obtain labels</a:t>
            </a:r>
            <a:endParaRPr lang="en-US" dirty="0"/>
          </a:p>
        </p:txBody>
      </p:sp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9188" y="1600200"/>
            <a:ext cx="6905625" cy="279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Example: Hard to obtain labels</a:t>
            </a:r>
            <a:endParaRPr lang="en-US" dirty="0"/>
          </a:p>
        </p:txBody>
      </p:sp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1475" y="1638300"/>
            <a:ext cx="8401050" cy="461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Free-of-cost labels?</a:t>
            </a:r>
            <a:endParaRPr lang="en-US" dirty="0"/>
          </a:p>
        </p:txBody>
      </p:sp>
      <p:sp>
        <p:nvSpPr>
          <p:cNvPr id="4" name="Text Box 30"/>
          <p:cNvSpPr txBox="1">
            <a:spLocks noChangeArrowheads="1"/>
          </p:cNvSpPr>
          <p:nvPr/>
        </p:nvSpPr>
        <p:spPr bwMode="auto">
          <a:xfrm>
            <a:off x="533400" y="1614488"/>
            <a:ext cx="52133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>
                <a:solidFill>
                  <a:srgbClr val="C00000"/>
                </a:solidFill>
                <a:latin typeface="Trebuchet MS" pitchFamily="34" charset="0"/>
              </a:rPr>
              <a:t>Luis von </a:t>
            </a:r>
            <a:r>
              <a:rPr lang="en-US" dirty="0" err="1">
                <a:solidFill>
                  <a:srgbClr val="C00000"/>
                </a:solidFill>
                <a:latin typeface="Trebuchet MS" pitchFamily="34" charset="0"/>
              </a:rPr>
              <a:t>Ahn</a:t>
            </a:r>
            <a:r>
              <a:rPr lang="en-US" dirty="0">
                <a:solidFill>
                  <a:srgbClr val="C00000"/>
                </a:solidFill>
                <a:latin typeface="Trebuchet MS" pitchFamily="34" charset="0"/>
              </a:rPr>
              <a:t>: Games with a purpose (</a:t>
            </a:r>
            <a:r>
              <a:rPr lang="en-US" dirty="0" err="1">
                <a:solidFill>
                  <a:srgbClr val="C00000"/>
                </a:solidFill>
                <a:latin typeface="Trebuchet MS" pitchFamily="34" charset="0"/>
              </a:rPr>
              <a:t>ReCaptcha</a:t>
            </a:r>
            <a:r>
              <a:rPr lang="en-US" dirty="0">
                <a:solidFill>
                  <a:srgbClr val="C00000"/>
                </a:solidFill>
                <a:latin typeface="Trebuchet MS" pitchFamily="34" charset="0"/>
              </a:rPr>
              <a:t>)</a:t>
            </a:r>
          </a:p>
        </p:txBody>
      </p:sp>
      <p:pic>
        <p:nvPicPr>
          <p:cNvPr id="5" name="Picture 19"/>
          <p:cNvPicPr>
            <a:picLocks noChangeAspect="1" noChangeArrowheads="1"/>
          </p:cNvPicPr>
          <p:nvPr/>
        </p:nvPicPr>
        <p:blipFill>
          <a:blip r:embed="rId2" cstate="print"/>
          <a:srcRect l="10284" t="43891" r="63769" b="36575"/>
          <a:stretch>
            <a:fillRect/>
          </a:stretch>
        </p:blipFill>
        <p:spPr bwMode="auto">
          <a:xfrm>
            <a:off x="990600" y="2590800"/>
            <a:ext cx="5259717" cy="297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6" name="Group 5"/>
          <p:cNvGrpSpPr/>
          <p:nvPr/>
        </p:nvGrpSpPr>
        <p:grpSpPr>
          <a:xfrm>
            <a:off x="4419600" y="3352800"/>
            <a:ext cx="4746172" cy="1822290"/>
            <a:chOff x="4419600" y="3352800"/>
            <a:chExt cx="4746172" cy="1822290"/>
          </a:xfrm>
        </p:grpSpPr>
        <p:sp>
          <p:nvSpPr>
            <p:cNvPr id="7" name="Oval 6"/>
            <p:cNvSpPr/>
            <p:nvPr/>
          </p:nvSpPr>
          <p:spPr>
            <a:xfrm>
              <a:off x="4419600" y="3352800"/>
              <a:ext cx="1295400" cy="533400"/>
            </a:xfrm>
            <a:prstGeom prst="ellipse">
              <a:avLst/>
            </a:prstGeom>
            <a:noFill/>
            <a:ln w="28575"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8" name="Straight Arrow Connector 7"/>
            <p:cNvCxnSpPr/>
            <p:nvPr/>
          </p:nvCxnSpPr>
          <p:spPr>
            <a:xfrm>
              <a:off x="5486400" y="3842658"/>
              <a:ext cx="1143000" cy="283028"/>
            </a:xfrm>
            <a:prstGeom prst="straightConnector1">
              <a:avLst/>
            </a:prstGeom>
            <a:ln w="28575"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" name="TextBox 8"/>
            <p:cNvSpPr txBox="1"/>
            <p:nvPr/>
          </p:nvSpPr>
          <p:spPr>
            <a:xfrm>
              <a:off x="6053061" y="4114800"/>
              <a:ext cx="3112711" cy="106029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smtClean="0">
                  <a:latin typeface="+mn-lt"/>
                </a:rPr>
                <a:t>Word rejected by OCR </a:t>
              </a:r>
            </a:p>
            <a:p>
              <a:pPr algn="ctr"/>
              <a:r>
                <a:rPr lang="en-US" dirty="0" smtClean="0">
                  <a:latin typeface="+mn-lt"/>
                </a:rPr>
                <a:t>(Optical Character </a:t>
              </a:r>
              <a:r>
                <a:rPr lang="en-US" dirty="0" err="1" smtClean="0">
                  <a:latin typeface="+mn-lt"/>
                </a:rPr>
                <a:t>Recogintion</a:t>
              </a:r>
              <a:r>
                <a:rPr lang="en-US" dirty="0" smtClean="0">
                  <a:latin typeface="+mn-lt"/>
                </a:rPr>
                <a:t>)</a:t>
              </a:r>
            </a:p>
            <a:p>
              <a:pPr algn="ctr">
                <a:lnSpc>
                  <a:spcPct val="150000"/>
                </a:lnSpc>
              </a:pPr>
              <a:r>
                <a:rPr lang="en-US" sz="2000" b="1" dirty="0" smtClean="0">
                  <a:solidFill>
                    <a:srgbClr val="C00000"/>
                  </a:solidFill>
                  <a:latin typeface="+mn-lt"/>
                </a:rPr>
                <a:t>You provide a free label!</a:t>
              </a:r>
              <a:endParaRPr lang="en-US" sz="2000" b="1" dirty="0">
                <a:solidFill>
                  <a:srgbClr val="C00000"/>
                </a:solidFill>
                <a:latin typeface="+mn-lt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Self-training</a:t>
            </a:r>
            <a:endParaRPr lang="en-US" dirty="0"/>
          </a:p>
        </p:txBody>
      </p:sp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2" cstate="print"/>
          <a:srcRect b="35229"/>
          <a:stretch>
            <a:fillRect/>
          </a:stretch>
        </p:blipFill>
        <p:spPr bwMode="auto">
          <a:xfrm>
            <a:off x="304800" y="1362075"/>
            <a:ext cx="8543925" cy="336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 t="64771"/>
          <a:stretch>
            <a:fillRect/>
          </a:stretch>
        </p:blipFill>
        <p:spPr bwMode="auto">
          <a:xfrm>
            <a:off x="304800" y="4876800"/>
            <a:ext cx="8543925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Self-training Example</a:t>
            </a:r>
            <a:endParaRPr lang="en-US" dirty="0"/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3438" y="2438400"/>
            <a:ext cx="7477125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762000" y="1733490"/>
            <a:ext cx="235192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C00000"/>
                </a:solidFill>
              </a:rPr>
              <a:t>Propagating 1-NN</a:t>
            </a:r>
            <a:endParaRPr lang="en-US" sz="20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7663" y="185738"/>
            <a:ext cx="8448675" cy="648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5" y="204788"/>
            <a:ext cx="8201025" cy="644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Oval 2"/>
          <p:cNvSpPr/>
          <p:nvPr/>
        </p:nvSpPr>
        <p:spPr>
          <a:xfrm>
            <a:off x="3505200" y="1600200"/>
            <a:ext cx="685800" cy="381000"/>
          </a:xfrm>
          <a:prstGeom prst="ellipse">
            <a:avLst/>
          </a:prstGeom>
          <a:noFill/>
          <a:ln w="38100"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Semi-Supervised learning</a:t>
            </a:r>
            <a:endParaRPr lang="en-US" dirty="0"/>
          </a:p>
        </p:txBody>
      </p:sp>
      <p:sp>
        <p:nvSpPr>
          <p:cNvPr id="4" name="Text Box 10"/>
          <p:cNvSpPr txBox="1">
            <a:spLocks noChangeArrowheads="1"/>
          </p:cNvSpPr>
          <p:nvPr/>
        </p:nvSpPr>
        <p:spPr bwMode="auto">
          <a:xfrm>
            <a:off x="381000" y="3326266"/>
            <a:ext cx="280640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  <a:latin typeface="Trebuchet MS" pitchFamily="34" charset="0"/>
              </a:rPr>
              <a:t>Supervised learning (SL)</a:t>
            </a:r>
          </a:p>
        </p:txBody>
      </p:sp>
      <p:sp>
        <p:nvSpPr>
          <p:cNvPr id="5" name="Text Box 11"/>
          <p:cNvSpPr txBox="1">
            <a:spLocks noChangeArrowheads="1"/>
          </p:cNvSpPr>
          <p:nvPr/>
        </p:nvSpPr>
        <p:spPr bwMode="auto">
          <a:xfrm>
            <a:off x="396875" y="4738688"/>
            <a:ext cx="352936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>
                <a:solidFill>
                  <a:srgbClr val="C00000"/>
                </a:solidFill>
                <a:latin typeface="Trebuchet MS" pitchFamily="34" charset="0"/>
              </a:rPr>
              <a:t>Semi-Supervised learning (SSL)</a:t>
            </a:r>
          </a:p>
        </p:txBody>
      </p:sp>
      <p:pic>
        <p:nvPicPr>
          <p:cNvPr id="6" name="Picture 12" descr="txp_fi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143000" y="3991257"/>
            <a:ext cx="2914650" cy="2759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17" descr="txp_fig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533401" y="5410200"/>
            <a:ext cx="6705599" cy="2872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18" descr="txp_fig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7924800" y="5410200"/>
            <a:ext cx="945222" cy="222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Oval 19"/>
          <p:cNvSpPr>
            <a:spLocks noChangeArrowheads="1"/>
          </p:cNvSpPr>
          <p:nvPr/>
        </p:nvSpPr>
        <p:spPr bwMode="auto">
          <a:xfrm>
            <a:off x="7727022" y="5181600"/>
            <a:ext cx="1295400" cy="609600"/>
          </a:xfrm>
          <a:prstGeom prst="ellipse">
            <a:avLst/>
          </a:prstGeom>
          <a:noFill/>
          <a:ln w="19050">
            <a:solidFill>
              <a:srgbClr val="C0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 dirty="0">
              <a:solidFill>
                <a:srgbClr val="C00000"/>
              </a:solidFill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769937" y="1760538"/>
            <a:ext cx="7688263" cy="906462"/>
            <a:chOff x="590550" y="4884738"/>
            <a:chExt cx="7688263" cy="906462"/>
          </a:xfrm>
        </p:grpSpPr>
        <p:pic>
          <p:nvPicPr>
            <p:cNvPr id="17" name="Picture 81" descr="math%20pi%20decimal%20matrix"/>
            <p:cNvPicPr>
              <a:picLocks noChangeAspect="1" noChangeArrowheads="1"/>
            </p:cNvPicPr>
            <p:nvPr/>
          </p:nvPicPr>
          <p:blipFill>
            <a:blip r:embed="rId16" cstate="print">
              <a:lum bright="80000" contrast="-62000"/>
              <a:grayscl/>
            </a:blip>
            <a:srcRect l="24001" t="36000" r="24001" b="42000"/>
            <a:stretch>
              <a:fillRect/>
            </a:stretch>
          </p:blipFill>
          <p:spPr bwMode="auto">
            <a:xfrm>
              <a:off x="3111500" y="4899025"/>
              <a:ext cx="2438400" cy="5857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8" name="AutoShape 82"/>
            <p:cNvSpPr>
              <a:spLocks noChangeArrowheads="1"/>
            </p:cNvSpPr>
            <p:nvPr/>
          </p:nvSpPr>
          <p:spPr bwMode="auto">
            <a:xfrm>
              <a:off x="3130550" y="4884738"/>
              <a:ext cx="2400300" cy="601662"/>
            </a:xfrm>
            <a:prstGeom prst="roundRect">
              <a:avLst>
                <a:gd name="adj" fmla="val 2829"/>
              </a:avLst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" name="AutoShape 83"/>
            <p:cNvSpPr>
              <a:spLocks noChangeArrowheads="1"/>
            </p:cNvSpPr>
            <p:nvPr/>
          </p:nvSpPr>
          <p:spPr bwMode="auto">
            <a:xfrm>
              <a:off x="2497138" y="4959350"/>
              <a:ext cx="533400" cy="381000"/>
            </a:xfrm>
            <a:prstGeom prst="rightArrow">
              <a:avLst>
                <a:gd name="adj1" fmla="val 50000"/>
                <a:gd name="adj2" fmla="val 35000"/>
              </a:avLst>
            </a:prstGeom>
            <a:noFill/>
            <a:ln w="158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" name="AutoShape 84"/>
            <p:cNvSpPr>
              <a:spLocks noChangeArrowheads="1"/>
            </p:cNvSpPr>
            <p:nvPr/>
          </p:nvSpPr>
          <p:spPr bwMode="auto">
            <a:xfrm>
              <a:off x="5697538" y="4959350"/>
              <a:ext cx="533400" cy="381000"/>
            </a:xfrm>
            <a:prstGeom prst="rightArrow">
              <a:avLst>
                <a:gd name="adj1" fmla="val 50000"/>
                <a:gd name="adj2" fmla="val 35000"/>
              </a:avLst>
            </a:prstGeom>
            <a:noFill/>
            <a:ln w="158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" name="Text Box 85"/>
            <p:cNvSpPr txBox="1">
              <a:spLocks noChangeArrowheads="1"/>
            </p:cNvSpPr>
            <p:nvPr/>
          </p:nvSpPr>
          <p:spPr bwMode="auto">
            <a:xfrm>
              <a:off x="3119438" y="4991100"/>
              <a:ext cx="2425700" cy="396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000" b="1">
                  <a:latin typeface="Trebuchet MS" pitchFamily="34" charset="0"/>
                </a:rPr>
                <a:t>Learning algorithm</a:t>
              </a:r>
            </a:p>
          </p:txBody>
        </p:sp>
        <p:pic>
          <p:nvPicPr>
            <p:cNvPr id="22" name="Picture 20" descr="txp_fig"/>
            <p:cNvPicPr>
              <a:picLocks noChangeAspect="1"/>
            </p:cNvPicPr>
            <p:nvPr>
              <p:custDataLst>
                <p:tags r:id="rId8"/>
              </p:custDataLst>
            </p:nvPr>
          </p:nvPicPr>
          <p:blipFill>
            <a:blip r:embed="rId17" cstate="print"/>
            <a:srcRect/>
            <a:stretch>
              <a:fillRect/>
            </a:stretch>
          </p:blipFill>
          <p:spPr bwMode="auto">
            <a:xfrm>
              <a:off x="590550" y="5051425"/>
              <a:ext cx="1695450" cy="2254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3" name="Picture 88" descr="txp_fig"/>
            <p:cNvPicPr>
              <a:picLocks noChangeAspect="1" noChangeArrowheads="1"/>
            </p:cNvPicPr>
            <p:nvPr>
              <p:custDataLst>
                <p:tags r:id="rId9"/>
              </p:custDataLst>
            </p:nvPr>
          </p:nvPicPr>
          <p:blipFill>
            <a:blip r:embed="rId18" cstate="print"/>
            <a:srcRect/>
            <a:stretch>
              <a:fillRect/>
            </a:stretch>
          </p:blipFill>
          <p:spPr bwMode="auto">
            <a:xfrm>
              <a:off x="6432550" y="5076825"/>
              <a:ext cx="1846263" cy="1889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4" name="Picture 23" descr="txp_fig"/>
            <p:cNvPicPr>
              <a:picLocks noChangeAspect="1"/>
            </p:cNvPicPr>
            <p:nvPr>
              <p:custDataLst>
                <p:tags r:id="rId10"/>
              </p:custDataLst>
            </p:nvPr>
          </p:nvPicPr>
          <p:blipFill>
            <a:blip r:embed="rId19" cstate="print"/>
            <a:srcRect/>
            <a:stretch>
              <a:fillRect/>
            </a:stretch>
          </p:blipFill>
          <p:spPr bwMode="auto">
            <a:xfrm>
              <a:off x="712788" y="5486400"/>
              <a:ext cx="1627187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5" name="Picture 17" descr="txp_fig"/>
            <p:cNvPicPr>
              <a:picLocks noChangeAspect="1"/>
            </p:cNvPicPr>
            <p:nvPr>
              <p:custDataLst>
                <p:tags r:id="rId11"/>
              </p:custDataLst>
            </p:nvPr>
          </p:nvPicPr>
          <p:blipFill>
            <a:blip r:embed="rId20" cstate="print"/>
            <a:srcRect/>
            <a:stretch>
              <a:fillRect/>
            </a:stretch>
          </p:blipFill>
          <p:spPr bwMode="auto">
            <a:xfrm>
              <a:off x="7165975" y="5456238"/>
              <a:ext cx="263525" cy="3175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7" name="TextBox 26"/>
          <p:cNvSpPr txBox="1"/>
          <p:nvPr/>
        </p:nvSpPr>
        <p:spPr>
          <a:xfrm>
            <a:off x="762000" y="6248400"/>
            <a:ext cx="7543800" cy="400110"/>
          </a:xfrm>
          <a:prstGeom prst="rect">
            <a:avLst/>
          </a:prstGeo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C00000"/>
                </a:solidFill>
              </a:rPr>
              <a:t>Goal: Learn a better prediction rule than based on labeled data alone.</a:t>
            </a:r>
            <a:endParaRPr lang="en-US" sz="2000" b="1" dirty="0">
              <a:solidFill>
                <a:srgbClr val="C00000"/>
              </a:solidFill>
            </a:endParaRPr>
          </a:p>
        </p:txBody>
      </p:sp>
      <p:pic>
        <p:nvPicPr>
          <p:cNvPr id="28" name="Picture 13" descr="i_9_10"/>
          <p:cNvPicPr>
            <a:picLocks noChangeAspect="1" noChangeArrowheads="1"/>
          </p:cNvPicPr>
          <p:nvPr/>
        </p:nvPicPr>
        <p:blipFill>
          <a:blip r:embed="rId21" cstate="print"/>
          <a:srcRect l="28235" t="27800" r="56471" b="46332"/>
          <a:stretch>
            <a:fillRect/>
          </a:stretch>
        </p:blipFill>
        <p:spPr bwMode="auto">
          <a:xfrm>
            <a:off x="6145213" y="3373438"/>
            <a:ext cx="941387" cy="944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" name="Picture 14" descr="txp_fig"/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22" cstate="print"/>
          <a:srcRect/>
          <a:stretch>
            <a:fillRect/>
          </a:stretch>
        </p:blipFill>
        <p:spPr bwMode="auto">
          <a:xfrm>
            <a:off x="6400800" y="4470400"/>
            <a:ext cx="304800" cy="252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" name="Picture 15" descr="txp_fig"/>
          <p:cNvPicPr>
            <a:picLocks noChangeAspect="1" noChangeArrowheads="1"/>
          </p:cNvPicPr>
          <p:nvPr>
            <p:custDataLst>
              <p:tags r:id="rId5"/>
            </p:custDataLst>
          </p:nvPr>
        </p:nvPicPr>
        <p:blipFill>
          <a:blip r:embed="rId23" cstate="print"/>
          <a:srcRect/>
          <a:stretch>
            <a:fillRect/>
          </a:stretch>
        </p:blipFill>
        <p:spPr bwMode="auto">
          <a:xfrm>
            <a:off x="7964488" y="4471988"/>
            <a:ext cx="225425" cy="252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1" name="Text Box 16"/>
          <p:cNvSpPr txBox="1">
            <a:spLocks noChangeArrowheads="1"/>
          </p:cNvSpPr>
          <p:nvPr/>
        </p:nvSpPr>
        <p:spPr bwMode="auto">
          <a:xfrm>
            <a:off x="7527925" y="3744913"/>
            <a:ext cx="10477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“Crystal”</a:t>
            </a:r>
          </a:p>
        </p:txBody>
      </p:sp>
      <p:pic>
        <p:nvPicPr>
          <p:cNvPr id="26" name="Picture 17" descr="txp_fig"/>
          <p:cNvPicPr>
            <a:picLocks noChangeAspect="1" noChangeArrowheads="1"/>
          </p:cNvPicPr>
          <p:nvPr>
            <p:custDataLst>
              <p:tags r:id="rId6"/>
            </p:custDataLst>
          </p:nvPr>
        </p:nvPicPr>
        <p:blipFill>
          <a:blip r:embed="rId14" cstate="print"/>
          <a:srcRect l="85714" t="-2610"/>
          <a:stretch>
            <a:fillRect/>
          </a:stretch>
        </p:blipFill>
        <p:spPr bwMode="auto">
          <a:xfrm>
            <a:off x="1066800" y="2743200"/>
            <a:ext cx="990601" cy="3047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3" name="Picture 32" descr="txp_fig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24" cstate="print"/>
          <a:stretch>
            <a:fillRect/>
          </a:stretch>
        </p:blipFill>
        <p:spPr bwMode="auto">
          <a:xfrm>
            <a:off x="7344923" y="2327096"/>
            <a:ext cx="528105" cy="341529"/>
          </a:xfrm>
          <a:prstGeom prst="rect">
            <a:avLst/>
          </a:prstGeom>
          <a:noFill/>
          <a:ln/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1" grpId="0" animBg="1"/>
      <p:bldP spid="2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Semi-Supervised learning in Humans</a:t>
            </a:r>
            <a:endParaRPr lang="en-US" dirty="0"/>
          </a:p>
        </p:txBody>
      </p:sp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129210"/>
            <a:ext cx="9144000" cy="26380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Can unlabeled data help?</a:t>
            </a:r>
            <a:endParaRPr lang="en-US" dirty="0"/>
          </a:p>
        </p:txBody>
      </p:sp>
      <p:sp>
        <p:nvSpPr>
          <p:cNvPr id="48" name="TextBox 47"/>
          <p:cNvSpPr txBox="1"/>
          <p:nvPr/>
        </p:nvSpPr>
        <p:spPr>
          <a:xfrm>
            <a:off x="941913" y="5300166"/>
            <a:ext cx="7182287" cy="87203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dirty="0" smtClean="0"/>
              <a:t>Assume each class is a coherent group (e.g. Gaussian)</a:t>
            </a:r>
          </a:p>
          <a:p>
            <a:pPr>
              <a:lnSpc>
                <a:spcPct val="150000"/>
              </a:lnSpc>
            </a:pPr>
            <a:r>
              <a:rPr lang="en-US" dirty="0" smtClean="0"/>
              <a:t>Then unlabeled data can help identify the boundary more accurately.</a:t>
            </a:r>
            <a:endParaRPr lang="en-US" dirty="0"/>
          </a:p>
        </p:txBody>
      </p:sp>
      <p:cxnSp>
        <p:nvCxnSpPr>
          <p:cNvPr id="50" name="Straight Connector 49"/>
          <p:cNvCxnSpPr/>
          <p:nvPr/>
        </p:nvCxnSpPr>
        <p:spPr>
          <a:xfrm>
            <a:off x="1447800" y="4572000"/>
            <a:ext cx="60198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Oval 50"/>
          <p:cNvSpPr/>
          <p:nvPr/>
        </p:nvSpPr>
        <p:spPr>
          <a:xfrm>
            <a:off x="762000" y="1600200"/>
            <a:ext cx="152400" cy="1524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Oval 51"/>
          <p:cNvSpPr/>
          <p:nvPr/>
        </p:nvSpPr>
        <p:spPr>
          <a:xfrm>
            <a:off x="762000" y="1981200"/>
            <a:ext cx="152400" cy="152400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Oval 52"/>
          <p:cNvSpPr/>
          <p:nvPr/>
        </p:nvSpPr>
        <p:spPr>
          <a:xfrm>
            <a:off x="762000" y="2362200"/>
            <a:ext cx="152400" cy="15240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4" name="TextBox 53"/>
          <p:cNvSpPr txBox="1"/>
          <p:nvPr/>
        </p:nvSpPr>
        <p:spPr>
          <a:xfrm>
            <a:off x="970052" y="1453792"/>
            <a:ext cx="216597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600" dirty="0" smtClean="0">
                <a:solidFill>
                  <a:srgbClr val="FF0000"/>
                </a:solidFill>
              </a:rPr>
              <a:t>Positive labeled data</a:t>
            </a:r>
          </a:p>
          <a:p>
            <a:pPr>
              <a:lnSpc>
                <a:spcPct val="150000"/>
              </a:lnSpc>
            </a:pPr>
            <a:r>
              <a:rPr lang="en-US" sz="1600" dirty="0" smtClean="0">
                <a:solidFill>
                  <a:srgbClr val="0000FF"/>
                </a:solidFill>
              </a:rPr>
              <a:t>Negative labeled data</a:t>
            </a:r>
          </a:p>
          <a:p>
            <a:pPr>
              <a:lnSpc>
                <a:spcPct val="150000"/>
              </a:lnSpc>
            </a:pPr>
            <a:r>
              <a:rPr lang="en-US" sz="1600" dirty="0" smtClean="0"/>
              <a:t>Unlabeled data</a:t>
            </a:r>
            <a:endParaRPr lang="en-US" sz="1600" dirty="0"/>
          </a:p>
        </p:txBody>
      </p:sp>
      <p:sp>
        <p:nvSpPr>
          <p:cNvPr id="55" name="Oval 54"/>
          <p:cNvSpPr/>
          <p:nvPr/>
        </p:nvSpPr>
        <p:spPr>
          <a:xfrm>
            <a:off x="2209800" y="4495800"/>
            <a:ext cx="152400" cy="1524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Oval 55"/>
          <p:cNvSpPr/>
          <p:nvPr/>
        </p:nvSpPr>
        <p:spPr>
          <a:xfrm>
            <a:off x="5334000" y="4495800"/>
            <a:ext cx="152400" cy="152400"/>
          </a:xfrm>
          <a:prstGeom prst="ellipse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7" name="Group 26"/>
          <p:cNvGrpSpPr/>
          <p:nvPr/>
        </p:nvGrpSpPr>
        <p:grpSpPr>
          <a:xfrm>
            <a:off x="2362200" y="2819400"/>
            <a:ext cx="3214341" cy="1981200"/>
            <a:chOff x="2362200" y="2819400"/>
            <a:chExt cx="3214341" cy="1981200"/>
          </a:xfrm>
        </p:grpSpPr>
        <p:cxnSp>
          <p:nvCxnSpPr>
            <p:cNvPr id="58" name="Straight Connector 57"/>
            <p:cNvCxnSpPr/>
            <p:nvPr/>
          </p:nvCxnSpPr>
          <p:spPr>
            <a:xfrm rot="5400000">
              <a:off x="3075826" y="4000500"/>
              <a:ext cx="1600200" cy="0"/>
            </a:xfrm>
            <a:prstGeom prst="line">
              <a:avLst/>
            </a:prstGeom>
            <a:ln w="38100">
              <a:solidFill>
                <a:srgbClr val="0099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9" name="TextBox 58"/>
            <p:cNvSpPr txBox="1"/>
            <p:nvPr/>
          </p:nvSpPr>
          <p:spPr>
            <a:xfrm>
              <a:off x="2362200" y="2819400"/>
              <a:ext cx="321434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>
                  <a:solidFill>
                    <a:srgbClr val="009900"/>
                  </a:solidFill>
                </a:rPr>
                <a:t>Supervised Decision Boundary</a:t>
              </a:r>
              <a:endParaRPr lang="en-US" sz="1600" b="1" dirty="0">
                <a:solidFill>
                  <a:srgbClr val="009900"/>
                </a:solidFill>
              </a:endParaRPr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4298022" y="3505200"/>
            <a:ext cx="3803852" cy="1295401"/>
            <a:chOff x="4298022" y="3505200"/>
            <a:chExt cx="3803852" cy="1295401"/>
          </a:xfrm>
        </p:grpSpPr>
        <p:cxnSp>
          <p:nvCxnSpPr>
            <p:cNvPr id="70" name="Straight Connector 69"/>
            <p:cNvCxnSpPr/>
            <p:nvPr/>
          </p:nvCxnSpPr>
          <p:spPr>
            <a:xfrm rot="5400000">
              <a:off x="3726523" y="4229100"/>
              <a:ext cx="1143000" cy="1"/>
            </a:xfrm>
            <a:prstGeom prst="line">
              <a:avLst/>
            </a:prstGeom>
            <a:ln w="38100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2" name="TextBox 71"/>
            <p:cNvSpPr txBox="1"/>
            <p:nvPr/>
          </p:nvSpPr>
          <p:spPr>
            <a:xfrm>
              <a:off x="4328084" y="3505200"/>
              <a:ext cx="377379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>
                  <a:solidFill>
                    <a:srgbClr val="FF9900"/>
                  </a:solidFill>
                </a:rPr>
                <a:t>Semi-Supervised Decision Boundary</a:t>
              </a:r>
              <a:endParaRPr lang="en-US" sz="1600" b="1" dirty="0">
                <a:solidFill>
                  <a:srgbClr val="FF9900"/>
                </a:solidFill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1828800" y="4495800"/>
            <a:ext cx="4648200" cy="152400"/>
            <a:chOff x="1828800" y="4495800"/>
            <a:chExt cx="4648200" cy="152400"/>
          </a:xfrm>
        </p:grpSpPr>
        <p:sp>
          <p:nvSpPr>
            <p:cNvPr id="60" name="Oval 59"/>
            <p:cNvSpPr/>
            <p:nvPr/>
          </p:nvSpPr>
          <p:spPr>
            <a:xfrm>
              <a:off x="2438400" y="4495800"/>
              <a:ext cx="152400" cy="15240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Oval 60"/>
            <p:cNvSpPr/>
            <p:nvPr/>
          </p:nvSpPr>
          <p:spPr>
            <a:xfrm>
              <a:off x="2743200" y="4495800"/>
              <a:ext cx="152400" cy="15240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Oval 61"/>
            <p:cNvSpPr/>
            <p:nvPr/>
          </p:nvSpPr>
          <p:spPr>
            <a:xfrm>
              <a:off x="3012896" y="4495800"/>
              <a:ext cx="152400" cy="15240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Oval 62"/>
            <p:cNvSpPr/>
            <p:nvPr/>
          </p:nvSpPr>
          <p:spPr>
            <a:xfrm>
              <a:off x="1828800" y="4495800"/>
              <a:ext cx="152400" cy="15240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Oval 63"/>
            <p:cNvSpPr/>
            <p:nvPr/>
          </p:nvSpPr>
          <p:spPr>
            <a:xfrm>
              <a:off x="3408452" y="4495800"/>
              <a:ext cx="152400" cy="15240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Oval 64"/>
            <p:cNvSpPr/>
            <p:nvPr/>
          </p:nvSpPr>
          <p:spPr>
            <a:xfrm>
              <a:off x="4648200" y="4495800"/>
              <a:ext cx="152400" cy="15240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Oval 65"/>
            <p:cNvSpPr/>
            <p:nvPr/>
          </p:nvSpPr>
          <p:spPr>
            <a:xfrm>
              <a:off x="5029200" y="4495800"/>
              <a:ext cx="152400" cy="15240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Oval 66"/>
            <p:cNvSpPr/>
            <p:nvPr/>
          </p:nvSpPr>
          <p:spPr>
            <a:xfrm>
              <a:off x="5562600" y="4495800"/>
              <a:ext cx="152400" cy="15240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Oval 67"/>
            <p:cNvSpPr/>
            <p:nvPr/>
          </p:nvSpPr>
          <p:spPr>
            <a:xfrm>
              <a:off x="5867400" y="4495800"/>
              <a:ext cx="152400" cy="15240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Oval 68"/>
            <p:cNvSpPr/>
            <p:nvPr/>
          </p:nvSpPr>
          <p:spPr>
            <a:xfrm>
              <a:off x="6324600" y="4495800"/>
              <a:ext cx="152400" cy="15240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Oval 72"/>
            <p:cNvSpPr/>
            <p:nvPr/>
          </p:nvSpPr>
          <p:spPr>
            <a:xfrm>
              <a:off x="3799726" y="4495800"/>
              <a:ext cx="152400" cy="15240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6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Can unlabeled data help?</a:t>
            </a:r>
            <a:endParaRPr lang="en-US" dirty="0"/>
          </a:p>
        </p:txBody>
      </p:sp>
      <p:grpSp>
        <p:nvGrpSpPr>
          <p:cNvPr id="3" name="Group 3"/>
          <p:cNvGrpSpPr>
            <a:grpSpLocks noChangeAspect="1"/>
          </p:cNvGrpSpPr>
          <p:nvPr/>
        </p:nvGrpSpPr>
        <p:grpSpPr bwMode="auto">
          <a:xfrm>
            <a:off x="2287588" y="2620963"/>
            <a:ext cx="4799012" cy="2743200"/>
            <a:chOff x="2496" y="1113"/>
            <a:chExt cx="2304" cy="1383"/>
          </a:xfrm>
        </p:grpSpPr>
        <p:grpSp>
          <p:nvGrpSpPr>
            <p:cNvPr id="4" name="Group 4"/>
            <p:cNvGrpSpPr>
              <a:grpSpLocks noChangeAspect="1"/>
            </p:cNvGrpSpPr>
            <p:nvPr/>
          </p:nvGrpSpPr>
          <p:grpSpPr bwMode="auto">
            <a:xfrm>
              <a:off x="2496" y="1113"/>
              <a:ext cx="2304" cy="1383"/>
              <a:chOff x="2160" y="960"/>
              <a:chExt cx="2304" cy="1383"/>
            </a:xfrm>
          </p:grpSpPr>
          <p:pic>
            <p:nvPicPr>
              <p:cNvPr id="7" name="Picture 5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 l="22501" t="7500" r="9375" b="14999"/>
              <a:stretch>
                <a:fillRect/>
              </a:stretch>
            </p:blipFill>
            <p:spPr bwMode="auto">
              <a:xfrm>
                <a:off x="2160" y="1005"/>
                <a:ext cx="2304" cy="133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8" name="Text Box 6"/>
              <p:cNvSpPr txBox="1">
                <a:spLocks noChangeAspect="1" noChangeArrowheads="1"/>
              </p:cNvSpPr>
              <p:nvPr/>
            </p:nvSpPr>
            <p:spPr bwMode="auto">
              <a:xfrm>
                <a:off x="3403" y="1929"/>
                <a:ext cx="149" cy="18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b="1">
                    <a:solidFill>
                      <a:srgbClr val="FFFF00"/>
                    </a:solidFill>
                  </a:rPr>
                  <a:t>3</a:t>
                </a:r>
              </a:p>
            </p:txBody>
          </p:sp>
          <p:sp>
            <p:nvSpPr>
              <p:cNvPr id="9" name="Text Box 7"/>
              <p:cNvSpPr txBox="1">
                <a:spLocks noChangeAspect="1" noChangeArrowheads="1"/>
              </p:cNvSpPr>
              <p:nvPr/>
            </p:nvSpPr>
            <p:spPr bwMode="auto">
              <a:xfrm>
                <a:off x="2837" y="2016"/>
                <a:ext cx="149" cy="18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b="1">
                    <a:solidFill>
                      <a:srgbClr val="009999"/>
                    </a:solidFill>
                  </a:rPr>
                  <a:t>5</a:t>
                </a:r>
              </a:p>
            </p:txBody>
          </p:sp>
          <p:sp>
            <p:nvSpPr>
              <p:cNvPr id="10" name="Text Box 8"/>
              <p:cNvSpPr txBox="1">
                <a:spLocks noChangeAspect="1" noChangeArrowheads="1"/>
              </p:cNvSpPr>
              <p:nvPr/>
            </p:nvSpPr>
            <p:spPr bwMode="auto">
              <a:xfrm>
                <a:off x="2979" y="1623"/>
                <a:ext cx="150" cy="18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b="1">
                    <a:solidFill>
                      <a:srgbClr val="FF0000"/>
                    </a:solidFill>
                  </a:rPr>
                  <a:t>8</a:t>
                </a:r>
              </a:p>
            </p:txBody>
          </p:sp>
          <p:sp>
            <p:nvSpPr>
              <p:cNvPr id="11" name="Text Box 9"/>
              <p:cNvSpPr txBox="1">
                <a:spLocks noChangeAspect="1" noChangeArrowheads="1"/>
              </p:cNvSpPr>
              <p:nvPr/>
            </p:nvSpPr>
            <p:spPr bwMode="auto">
              <a:xfrm>
                <a:off x="2344" y="960"/>
                <a:ext cx="149" cy="18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b="1">
                    <a:solidFill>
                      <a:srgbClr val="CCFF33"/>
                    </a:solidFill>
                  </a:rPr>
                  <a:t>7</a:t>
                </a:r>
              </a:p>
            </p:txBody>
          </p:sp>
          <p:sp>
            <p:nvSpPr>
              <p:cNvPr id="12" name="Text Box 10"/>
              <p:cNvSpPr txBox="1">
                <a:spLocks noChangeAspect="1" noChangeArrowheads="1"/>
              </p:cNvSpPr>
              <p:nvPr/>
            </p:nvSpPr>
            <p:spPr bwMode="auto">
              <a:xfrm>
                <a:off x="2490" y="1344"/>
                <a:ext cx="149" cy="18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b="1">
                    <a:solidFill>
                      <a:srgbClr val="FFFFCC"/>
                    </a:solidFill>
                  </a:rPr>
                  <a:t>9</a:t>
                </a:r>
              </a:p>
            </p:txBody>
          </p:sp>
          <p:sp>
            <p:nvSpPr>
              <p:cNvPr id="13" name="Text Box 11"/>
              <p:cNvSpPr txBox="1">
                <a:spLocks noChangeAspect="1" noChangeArrowheads="1"/>
              </p:cNvSpPr>
              <p:nvPr/>
            </p:nvSpPr>
            <p:spPr bwMode="auto">
              <a:xfrm>
                <a:off x="2208" y="1575"/>
                <a:ext cx="149" cy="18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b="1">
                    <a:solidFill>
                      <a:srgbClr val="FF0000"/>
                    </a:solidFill>
                  </a:rPr>
                  <a:t>4</a:t>
                </a:r>
              </a:p>
            </p:txBody>
          </p:sp>
        </p:grpSp>
        <p:sp>
          <p:nvSpPr>
            <p:cNvPr id="5" name="Text Box 12"/>
            <p:cNvSpPr txBox="1">
              <a:spLocks noChangeAspect="1" noChangeArrowheads="1"/>
            </p:cNvSpPr>
            <p:nvPr/>
          </p:nvSpPr>
          <p:spPr bwMode="auto">
            <a:xfrm>
              <a:off x="4053" y="1441"/>
              <a:ext cx="149" cy="1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b="1">
                  <a:solidFill>
                    <a:srgbClr val="009900"/>
                  </a:solidFill>
                </a:rPr>
                <a:t>2</a:t>
              </a:r>
            </a:p>
          </p:txBody>
        </p:sp>
        <p:sp>
          <p:nvSpPr>
            <p:cNvPr id="6" name="Text Box 13"/>
            <p:cNvSpPr txBox="1">
              <a:spLocks noChangeAspect="1" noChangeArrowheads="1"/>
            </p:cNvSpPr>
            <p:nvPr/>
          </p:nvSpPr>
          <p:spPr bwMode="auto">
            <a:xfrm>
              <a:off x="3549" y="1161"/>
              <a:ext cx="150" cy="1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b="1">
                  <a:solidFill>
                    <a:schemeClr val="bg1"/>
                  </a:solidFill>
                </a:rPr>
                <a:t>1</a:t>
              </a:r>
            </a:p>
          </p:txBody>
        </p:sp>
      </p:grpSp>
      <p:pic>
        <p:nvPicPr>
          <p:cNvPr id="14" name="Picture 14"/>
          <p:cNvPicPr>
            <a:picLocks noChangeAspect="1" noChangeArrowheads="1"/>
          </p:cNvPicPr>
          <p:nvPr/>
        </p:nvPicPr>
        <p:blipFill>
          <a:blip r:embed="rId4" cstate="print">
            <a:lum bright="26000" contrast="-20000"/>
            <a:grayscl/>
            <a:biLevel thresh="50000"/>
          </a:blip>
          <a:srcRect l="22501" t="7500" r="9375" b="14999"/>
          <a:stretch>
            <a:fillRect/>
          </a:stretch>
        </p:blipFill>
        <p:spPr bwMode="auto">
          <a:xfrm>
            <a:off x="2286000" y="2705100"/>
            <a:ext cx="4800600" cy="265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5" name="Group 15"/>
          <p:cNvGrpSpPr>
            <a:grpSpLocks/>
          </p:cNvGrpSpPr>
          <p:nvPr/>
        </p:nvGrpSpPr>
        <p:grpSpPr bwMode="auto">
          <a:xfrm>
            <a:off x="2400300" y="2620963"/>
            <a:ext cx="4267200" cy="2414587"/>
            <a:chOff x="570" y="2520"/>
            <a:chExt cx="1824" cy="1009"/>
          </a:xfrm>
        </p:grpSpPr>
        <p:sp>
          <p:nvSpPr>
            <p:cNvPr id="16" name="Text Box 16"/>
            <p:cNvSpPr txBox="1">
              <a:spLocks noChangeArrowheads="1"/>
            </p:cNvSpPr>
            <p:nvPr/>
          </p:nvSpPr>
          <p:spPr bwMode="auto">
            <a:xfrm>
              <a:off x="1120" y="3376"/>
              <a:ext cx="133" cy="1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b="1">
                  <a:solidFill>
                    <a:srgbClr val="009999"/>
                  </a:solidFill>
                </a:rPr>
                <a:t>5</a:t>
              </a:r>
            </a:p>
          </p:txBody>
        </p:sp>
        <p:grpSp>
          <p:nvGrpSpPr>
            <p:cNvPr id="17" name="Group 17"/>
            <p:cNvGrpSpPr>
              <a:grpSpLocks/>
            </p:cNvGrpSpPr>
            <p:nvPr/>
          </p:nvGrpSpPr>
          <p:grpSpPr bwMode="auto">
            <a:xfrm>
              <a:off x="570" y="2520"/>
              <a:ext cx="1824" cy="1008"/>
              <a:chOff x="570" y="2496"/>
              <a:chExt cx="1824" cy="1008"/>
            </a:xfrm>
          </p:grpSpPr>
          <p:sp>
            <p:nvSpPr>
              <p:cNvPr id="18" name="Text Box 18"/>
              <p:cNvSpPr txBox="1">
                <a:spLocks noChangeArrowheads="1"/>
              </p:cNvSpPr>
              <p:nvPr/>
            </p:nvSpPr>
            <p:spPr bwMode="auto">
              <a:xfrm>
                <a:off x="1616" y="3303"/>
                <a:ext cx="133" cy="15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b="1">
                    <a:solidFill>
                      <a:srgbClr val="FFFF00"/>
                    </a:solidFill>
                  </a:rPr>
                  <a:t>3</a:t>
                </a:r>
              </a:p>
            </p:txBody>
          </p:sp>
          <p:sp>
            <p:nvSpPr>
              <p:cNvPr id="19" name="Text Box 19"/>
              <p:cNvSpPr txBox="1">
                <a:spLocks noChangeArrowheads="1"/>
              </p:cNvSpPr>
              <p:nvPr/>
            </p:nvSpPr>
            <p:spPr bwMode="auto">
              <a:xfrm>
                <a:off x="1245" y="3048"/>
                <a:ext cx="133" cy="15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b="1">
                    <a:solidFill>
                      <a:srgbClr val="FF0000"/>
                    </a:solidFill>
                  </a:rPr>
                  <a:t>8</a:t>
                </a:r>
              </a:p>
            </p:txBody>
          </p:sp>
          <p:sp>
            <p:nvSpPr>
              <p:cNvPr id="20" name="Text Box 20"/>
              <p:cNvSpPr txBox="1">
                <a:spLocks noChangeArrowheads="1"/>
              </p:cNvSpPr>
              <p:nvPr/>
            </p:nvSpPr>
            <p:spPr bwMode="auto">
              <a:xfrm>
                <a:off x="689" y="2496"/>
                <a:ext cx="133" cy="15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b="1">
                    <a:solidFill>
                      <a:srgbClr val="CCFF33"/>
                    </a:solidFill>
                  </a:rPr>
                  <a:t>7</a:t>
                </a:r>
              </a:p>
            </p:txBody>
          </p:sp>
          <p:sp>
            <p:nvSpPr>
              <p:cNvPr id="21" name="Text Box 21"/>
              <p:cNvSpPr txBox="1">
                <a:spLocks noChangeArrowheads="1"/>
              </p:cNvSpPr>
              <p:nvPr/>
            </p:nvSpPr>
            <p:spPr bwMode="auto">
              <a:xfrm>
                <a:off x="817" y="2816"/>
                <a:ext cx="133" cy="15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b="1">
                    <a:solidFill>
                      <a:srgbClr val="FFFFCC"/>
                    </a:solidFill>
                  </a:rPr>
                  <a:t>9</a:t>
                </a:r>
              </a:p>
            </p:txBody>
          </p:sp>
          <p:sp>
            <p:nvSpPr>
              <p:cNvPr id="22" name="Text Box 22"/>
              <p:cNvSpPr txBox="1">
                <a:spLocks noChangeArrowheads="1"/>
              </p:cNvSpPr>
              <p:nvPr/>
            </p:nvSpPr>
            <p:spPr bwMode="auto">
              <a:xfrm>
                <a:off x="570" y="3008"/>
                <a:ext cx="133" cy="1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b="1">
                    <a:solidFill>
                      <a:srgbClr val="FF0000"/>
                    </a:solidFill>
                  </a:rPr>
                  <a:t>4</a:t>
                </a:r>
              </a:p>
            </p:txBody>
          </p:sp>
          <p:sp>
            <p:nvSpPr>
              <p:cNvPr id="23" name="Text Box 23"/>
              <p:cNvSpPr txBox="1">
                <a:spLocks noChangeArrowheads="1"/>
              </p:cNvSpPr>
              <p:nvPr/>
            </p:nvSpPr>
            <p:spPr bwMode="auto">
              <a:xfrm>
                <a:off x="1964" y="2769"/>
                <a:ext cx="133" cy="15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b="1">
                    <a:solidFill>
                      <a:srgbClr val="009900"/>
                    </a:solidFill>
                  </a:rPr>
                  <a:t>2</a:t>
                </a:r>
              </a:p>
            </p:txBody>
          </p:sp>
          <p:sp>
            <p:nvSpPr>
              <p:cNvPr id="24" name="Text Box 24"/>
              <p:cNvSpPr txBox="1">
                <a:spLocks noChangeArrowheads="1"/>
              </p:cNvSpPr>
              <p:nvPr/>
            </p:nvSpPr>
            <p:spPr bwMode="auto">
              <a:xfrm>
                <a:off x="1449" y="2536"/>
                <a:ext cx="133" cy="15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b="1">
                    <a:solidFill>
                      <a:schemeClr val="bg1"/>
                    </a:solidFill>
                  </a:rPr>
                  <a:t>1</a:t>
                </a:r>
              </a:p>
            </p:txBody>
          </p:sp>
          <p:sp>
            <p:nvSpPr>
              <p:cNvPr id="25" name="Oval 25"/>
              <p:cNvSpPr>
                <a:spLocks noChangeArrowheads="1"/>
              </p:cNvSpPr>
              <p:nvPr/>
            </p:nvSpPr>
            <p:spPr bwMode="auto">
              <a:xfrm>
                <a:off x="2160" y="2928"/>
                <a:ext cx="48" cy="48"/>
              </a:xfrm>
              <a:prstGeom prst="ellipse">
                <a:avLst/>
              </a:prstGeom>
              <a:solidFill>
                <a:srgbClr val="0099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" name="Oval 26"/>
              <p:cNvSpPr>
                <a:spLocks noChangeArrowheads="1"/>
              </p:cNvSpPr>
              <p:nvPr/>
            </p:nvSpPr>
            <p:spPr bwMode="auto">
              <a:xfrm>
                <a:off x="2346" y="2952"/>
                <a:ext cx="48" cy="48"/>
              </a:xfrm>
              <a:prstGeom prst="ellipse">
                <a:avLst/>
              </a:prstGeom>
              <a:solidFill>
                <a:srgbClr val="0099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7" name="Oval 27"/>
              <p:cNvSpPr>
                <a:spLocks noChangeArrowheads="1"/>
              </p:cNvSpPr>
              <p:nvPr/>
            </p:nvSpPr>
            <p:spPr bwMode="auto">
              <a:xfrm>
                <a:off x="1920" y="2928"/>
                <a:ext cx="48" cy="48"/>
              </a:xfrm>
              <a:prstGeom prst="ellipse">
                <a:avLst/>
              </a:prstGeom>
              <a:solidFill>
                <a:srgbClr val="0099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8" name="Oval 28"/>
              <p:cNvSpPr>
                <a:spLocks noChangeArrowheads="1"/>
              </p:cNvSpPr>
              <p:nvPr/>
            </p:nvSpPr>
            <p:spPr bwMode="auto">
              <a:xfrm>
                <a:off x="1536" y="2736"/>
                <a:ext cx="48" cy="4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9" name="Oval 29"/>
              <p:cNvSpPr>
                <a:spLocks noChangeArrowheads="1"/>
              </p:cNvSpPr>
              <p:nvPr/>
            </p:nvSpPr>
            <p:spPr bwMode="auto">
              <a:xfrm>
                <a:off x="1668" y="2658"/>
                <a:ext cx="48" cy="48"/>
              </a:xfrm>
              <a:prstGeom prst="ellipse">
                <a:avLst/>
              </a:pr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" name="Oval 30"/>
              <p:cNvSpPr>
                <a:spLocks noChangeArrowheads="1"/>
              </p:cNvSpPr>
              <p:nvPr/>
            </p:nvSpPr>
            <p:spPr bwMode="auto">
              <a:xfrm>
                <a:off x="1008" y="2592"/>
                <a:ext cx="48" cy="48"/>
              </a:xfrm>
              <a:prstGeom prst="ellipse">
                <a:avLst/>
              </a:prstGeom>
              <a:solidFill>
                <a:srgbClr val="D3F74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1" name="Oval 31"/>
              <p:cNvSpPr>
                <a:spLocks noChangeArrowheads="1"/>
              </p:cNvSpPr>
              <p:nvPr/>
            </p:nvSpPr>
            <p:spPr bwMode="auto">
              <a:xfrm>
                <a:off x="906" y="2616"/>
                <a:ext cx="48" cy="48"/>
              </a:xfrm>
              <a:prstGeom prst="ellipse">
                <a:avLst/>
              </a:prstGeom>
              <a:solidFill>
                <a:srgbClr val="D3F74F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" name="Oval 32"/>
              <p:cNvSpPr>
                <a:spLocks noChangeArrowheads="1"/>
              </p:cNvSpPr>
              <p:nvPr/>
            </p:nvSpPr>
            <p:spPr bwMode="auto">
              <a:xfrm>
                <a:off x="576" y="2910"/>
                <a:ext cx="48" cy="48"/>
              </a:xfrm>
              <a:prstGeom prst="ellips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" name="Oval 33"/>
              <p:cNvSpPr>
                <a:spLocks noChangeArrowheads="1"/>
              </p:cNvSpPr>
              <p:nvPr/>
            </p:nvSpPr>
            <p:spPr bwMode="auto">
              <a:xfrm>
                <a:off x="648" y="2814"/>
                <a:ext cx="48" cy="48"/>
              </a:xfrm>
              <a:prstGeom prst="ellips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4" name="Oval 34"/>
              <p:cNvSpPr>
                <a:spLocks noChangeArrowheads="1"/>
              </p:cNvSpPr>
              <p:nvPr/>
            </p:nvSpPr>
            <p:spPr bwMode="auto">
              <a:xfrm>
                <a:off x="1440" y="3120"/>
                <a:ext cx="48" cy="48"/>
              </a:xfrm>
              <a:prstGeom prst="ellips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5" name="Oval 35"/>
              <p:cNvSpPr>
                <a:spLocks noChangeArrowheads="1"/>
              </p:cNvSpPr>
              <p:nvPr/>
            </p:nvSpPr>
            <p:spPr bwMode="auto">
              <a:xfrm>
                <a:off x="1392" y="3216"/>
                <a:ext cx="48" cy="48"/>
              </a:xfrm>
              <a:prstGeom prst="ellipse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6" name="Oval 36"/>
              <p:cNvSpPr>
                <a:spLocks noChangeArrowheads="1"/>
              </p:cNvSpPr>
              <p:nvPr/>
            </p:nvSpPr>
            <p:spPr bwMode="auto">
              <a:xfrm>
                <a:off x="1584" y="3312"/>
                <a:ext cx="48" cy="48"/>
              </a:xfrm>
              <a:prstGeom prst="ellipse">
                <a:avLst/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7" name="Oval 37"/>
              <p:cNvSpPr>
                <a:spLocks noChangeArrowheads="1"/>
              </p:cNvSpPr>
              <p:nvPr/>
            </p:nvSpPr>
            <p:spPr bwMode="auto">
              <a:xfrm>
                <a:off x="1536" y="3456"/>
                <a:ext cx="48" cy="48"/>
              </a:xfrm>
              <a:prstGeom prst="ellipse">
                <a:avLst/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8" name="Oval 38"/>
              <p:cNvSpPr>
                <a:spLocks noChangeArrowheads="1"/>
              </p:cNvSpPr>
              <p:nvPr/>
            </p:nvSpPr>
            <p:spPr bwMode="auto">
              <a:xfrm>
                <a:off x="1476" y="3342"/>
                <a:ext cx="48" cy="48"/>
              </a:xfrm>
              <a:prstGeom prst="ellipse">
                <a:avLst/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9" name="Oval 39"/>
              <p:cNvSpPr>
                <a:spLocks noChangeArrowheads="1"/>
              </p:cNvSpPr>
              <p:nvPr/>
            </p:nvSpPr>
            <p:spPr bwMode="auto">
              <a:xfrm>
                <a:off x="1344" y="3378"/>
                <a:ext cx="48" cy="48"/>
              </a:xfrm>
              <a:prstGeom prst="ellipse">
                <a:avLst/>
              </a:prstGeom>
              <a:solidFill>
                <a:srgbClr val="33CCCC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0" name="Oval 40"/>
              <p:cNvSpPr>
                <a:spLocks noChangeArrowheads="1"/>
              </p:cNvSpPr>
              <p:nvPr/>
            </p:nvSpPr>
            <p:spPr bwMode="auto">
              <a:xfrm>
                <a:off x="1392" y="3438"/>
                <a:ext cx="48" cy="48"/>
              </a:xfrm>
              <a:prstGeom prst="ellipse">
                <a:avLst/>
              </a:prstGeom>
              <a:solidFill>
                <a:srgbClr val="33CCCC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1" name="Oval 41"/>
              <p:cNvSpPr>
                <a:spLocks noChangeArrowheads="1"/>
              </p:cNvSpPr>
              <p:nvPr/>
            </p:nvSpPr>
            <p:spPr bwMode="auto">
              <a:xfrm>
                <a:off x="864" y="2784"/>
                <a:ext cx="48" cy="48"/>
              </a:xfrm>
              <a:prstGeom prst="ellipse">
                <a:avLst/>
              </a:prstGeom>
              <a:solidFill>
                <a:srgbClr val="FFFF99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2" name="Oval 42"/>
              <p:cNvSpPr>
                <a:spLocks noChangeArrowheads="1"/>
              </p:cNvSpPr>
              <p:nvPr/>
            </p:nvSpPr>
            <p:spPr bwMode="auto">
              <a:xfrm>
                <a:off x="786" y="2874"/>
                <a:ext cx="48" cy="48"/>
              </a:xfrm>
              <a:prstGeom prst="ellipse">
                <a:avLst/>
              </a:prstGeom>
              <a:solidFill>
                <a:srgbClr val="FFFF99"/>
              </a:solidFill>
              <a:ln w="9525">
                <a:noFill/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pic>
        <p:nvPicPr>
          <p:cNvPr id="43" name="Picture 43"/>
          <p:cNvPicPr>
            <a:picLocks noChangeAspect="1" noChangeArrowheads="1"/>
          </p:cNvPicPr>
          <p:nvPr/>
        </p:nvPicPr>
        <p:blipFill>
          <a:blip r:embed="rId5" cstate="print"/>
          <a:srcRect r="45557" b="41905"/>
          <a:stretch>
            <a:fillRect/>
          </a:stretch>
        </p:blipFill>
        <p:spPr bwMode="auto">
          <a:xfrm>
            <a:off x="2667000" y="1676400"/>
            <a:ext cx="2513013" cy="69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" name="Picture 47" descr="txp_fi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33400" y="1712913"/>
            <a:ext cx="1879600" cy="19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5" name="Picture 49" descr="txp_fig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096000" y="1752600"/>
            <a:ext cx="673100" cy="16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6" name="Text Box 50"/>
          <p:cNvSpPr txBox="1">
            <a:spLocks noChangeArrowheads="1"/>
          </p:cNvSpPr>
          <p:nvPr/>
        </p:nvSpPr>
        <p:spPr bwMode="auto">
          <a:xfrm>
            <a:off x="6934200" y="1676400"/>
            <a:ext cx="14414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/>
              <a:t>“0” “1” “2” …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2057400" y="5791200"/>
            <a:ext cx="532870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C00000"/>
                </a:solidFill>
              </a:rPr>
              <a:t>“Similar” data points have “similar” labels</a:t>
            </a:r>
            <a:endParaRPr lang="en-US" sz="20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SSL Algorithms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762000" y="1828800"/>
            <a:ext cx="7620000" cy="38779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§"/>
            </a:pPr>
            <a:r>
              <a:rPr lang="en-US" sz="2000" dirty="0" smtClean="0"/>
              <a:t>  Generative methods – assume a model for p(</a:t>
            </a:r>
            <a:r>
              <a:rPr lang="en-US" sz="2000" dirty="0" err="1" smtClean="0"/>
              <a:t>x,y</a:t>
            </a:r>
            <a:r>
              <a:rPr lang="en-US" sz="2000" dirty="0" smtClean="0"/>
              <a:t>) and maximize 			 joint likelihood</a:t>
            </a:r>
          </a:p>
          <a:p>
            <a:r>
              <a:rPr lang="en-US" dirty="0" smtClean="0"/>
              <a:t>	Mixture models</a:t>
            </a:r>
          </a:p>
          <a:p>
            <a:endParaRPr lang="en-US" dirty="0" smtClean="0"/>
          </a:p>
          <a:p>
            <a:pPr>
              <a:buFont typeface="Wingdings" pitchFamily="2" charset="2"/>
              <a:buChar char="§"/>
            </a:pPr>
            <a:r>
              <a:rPr lang="en-US" sz="2000" dirty="0" smtClean="0"/>
              <a:t>  Graph-based methods – assume the target function p(</a:t>
            </a:r>
            <a:r>
              <a:rPr lang="en-US" sz="2000" dirty="0" err="1" smtClean="0"/>
              <a:t>y|x</a:t>
            </a:r>
            <a:r>
              <a:rPr lang="en-US" sz="2000" dirty="0" smtClean="0"/>
              <a:t>) is </a:t>
            </a:r>
          </a:p>
          <a:p>
            <a:pPr lvl="3"/>
            <a:r>
              <a:rPr lang="en-US" sz="2000" dirty="0" smtClean="0"/>
              <a:t>		     smooth </a:t>
            </a:r>
            <a:r>
              <a:rPr lang="en-US" sz="2000" dirty="0" err="1" smtClean="0"/>
              <a:t>wrt</a:t>
            </a:r>
            <a:r>
              <a:rPr lang="en-US" sz="2000" dirty="0" smtClean="0"/>
              <a:t> a graph or manifold</a:t>
            </a:r>
          </a:p>
          <a:p>
            <a:r>
              <a:rPr lang="en-US" dirty="0" smtClean="0"/>
              <a:t>	Graph/Manifold Regularization</a:t>
            </a:r>
          </a:p>
          <a:p>
            <a:endParaRPr lang="en-US" dirty="0" smtClean="0"/>
          </a:p>
          <a:p>
            <a:pPr>
              <a:buFont typeface="Wingdings" pitchFamily="2" charset="2"/>
              <a:buChar char="§"/>
            </a:pPr>
            <a:r>
              <a:rPr lang="en-US" sz="2000" dirty="0" smtClean="0"/>
              <a:t>  Multi-view methods – multiple independent learners that agree 		            on prediction for unlabeled data</a:t>
            </a:r>
          </a:p>
          <a:p>
            <a:r>
              <a:rPr lang="en-US" dirty="0" smtClean="0"/>
              <a:t>	Co-training</a:t>
            </a:r>
          </a:p>
          <a:p>
            <a:endParaRPr lang="en-US" dirty="0" smtClean="0"/>
          </a:p>
          <a:p>
            <a:r>
              <a:rPr lang="en-US" dirty="0" smtClean="0"/>
              <a:t>	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USEAMSFONTS" val="True"/>
  <p:tag name="USEBOLDAMS" val="False"/>
  <p:tag name="TEX2PS" val="latex $(base).tex; dvips -D $(res) -E -o $(base).ps $(base).dvi"/>
  <p:tag name="EXTERNALEDITCOMMAND" val="notepad %"/>
  <p:tag name="GHOSTSCRIPTCOMMAND" val="gswin32c"/>
  <p:tag name="DEFAULTFONTSIZE" val="10"/>
  <p:tag name="DEFAULTBITMAP" val="pngmono"/>
  <p:tag name="DEFAULTBLEND" val="False"/>
  <p:tag name="DEFAULTTRANSPARENT" val="False"/>
  <p:tag name="DEFAULTWORKAROUNDTRANSPARENCYBUG" val="False"/>
  <p:tag name="DEFAULTRESOLUTION" val="1200"/>
  <p:tag name="DEFAULTWIDTH" val="583"/>
  <p:tag name="DEFAULTHEIGHT" val="353"/>
  <p:tag name="DEFAULTMAGNIFICATION" val="2"/>
  <p:tag name="FIRSTAARTI@EKQZOWQFUVWYY57I" val="3739"/>
  <p:tag name="DEFAULTDISPLAYSOURCE" val="\documentclass{slides}\pagestyle{empty}&#10;\begin{document}&#10;&#10;\end{document}&#10;"/>
  <p:tag name="EMBEDFONTS" val="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\begin{document}&#10;$\widehat f_n$&#10;\end{document}&#10;"/>
  <p:tag name="FILENAME" val="txp_fig"/>
  <p:tag name="FORMAT" val="bmpmono"/>
  <p:tag name="RES" val="300"/>
  <p:tag name="BLEND" val="0"/>
  <p:tag name="TRANSPARENT" val="0"/>
  <p:tag name="TBUG" val="0"/>
  <p:tag name="ALLOWFS" val="0"/>
  <p:tag name="ORIGWIDTH" val="20"/>
  <p:tag name="PICTUREFILESIZE" val="1262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usepackage{color}&#10;\begin{document}&#10;\color{blue} Unlabeled data, $X_i$ 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542"/>
  <p:tag name="BOXHEIGHT" val="382"/>
  <p:tag name="BOXFONT" val="10"/>
  <p:tag name="BOXWRAP" val="False"/>
  <p:tag name="WORKAROUNDTRANSPARENCYBUG" val="False"/>
  <p:tag name="ALLOWFONTSUBSTITUTION" val="False"/>
  <p:tag name="BITMAPFORMAT" val="pngmono"/>
  <p:tag name="ORIGWIDTH" val="188"/>
  <p:tag name="PICTUREFILESIZE" val="12059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usepackage{color}&#10;\begin{document}&#10;\color{blue} Labeled data, $Y_i$ 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542"/>
  <p:tag name="BOXHEIGHT" val="382"/>
  <p:tag name="BOXFONT" val="10"/>
  <p:tag name="BOXWRAP" val="False"/>
  <p:tag name="WORKAROUNDTRANSPARENCYBUG" val="False"/>
  <p:tag name="ALLOWFONTSUBSTITUTION" val="False"/>
  <p:tag name="BITMAPFORMAT" val="pngmono"/>
  <p:tag name="ORIGWIDTH" val="163"/>
  <p:tag name="PICTUREFILESIZE" val="10526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usepackage{graphicx,amsfonts,amsmath,amsthm,amsbsy}&#10;\begin{document}&#10;Labeled data $\{X_i,Y_i\}^n_{i=1}$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542"/>
  <p:tag name="BOXHEIGHT" val="382"/>
  <p:tag name="BOXFONT" val="10"/>
  <p:tag name="BOXWRAP" val="False"/>
  <p:tag name="WORKAROUNDTRANSPARENCYBUG" val="False"/>
  <p:tag name="ALLOWFONTSUBSTITUTION" val="False"/>
  <p:tag name="BITMAPFORMAT" val="pngmono"/>
  <p:tag name="ORIGWIDTH" val="243"/>
  <p:tag name="PICTUREFILESIZE" val="11989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usepackage{graphicx,amsfonts,amsmath,amsthm,amsbsy}&#10;\begin{document}&#10;$\mbox{Labeled data $\{X_i,Y_i\}^n_{i=1}$ \textbf{and} Unlabeled data $\{X_i\}^m_{i=1}$}$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542"/>
  <p:tag name="BOXHEIGHT" val="382"/>
  <p:tag name="BOXFONT" val="10"/>
  <p:tag name="BOXWRAP" val="False"/>
  <p:tag name="WORKAROUNDTRANSPARENCYBUG" val="False"/>
  <p:tag name="ALLOWFONTSUBSTITUTION" val="False"/>
  <p:tag name="BITMAPFORMAT" val="pngmono"/>
  <p:tag name="ORIGWIDTH" val="537"/>
  <p:tag name="PICTUREFILESIZE" val="24423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usepackage{amssymb,color}&#10;\begin{document}&#10;\begin{tabular}{c c c c}&#10;&amp; &amp; \color{blue}$m \gg n$ &amp; \\&#10;%&amp; SL lower bnd &amp; SSL upper bnd &amp; \\&#10;%$\gamma$ &amp; $\epsilon_n$ &amp; $\epsilon_{mn} \sim \epsilon_{\infty n}$ &amp; helps?\\&#10;%\hline\\&#10;%$\gamma \succcurlyeq n^{-1/D}$ &amp; $n^{-\frac{2\alpha}{2\alpha+D}}$ &amp; $n^{-\frac{2\alpha}{2\alpha+D}}$ &amp; No\\&#10;%$n^{-1/D} \succ \gamma \succcurlyeq m^{-1/D}$ &amp; $n^{-\frac1{D}}$ &amp; $n^{-\frac{2\alpha}{2\alpha+D}}$ &amp; Yes\\&#10;%$m^{-1/D} \succ \gamma \succcurlyeq -m^{-1/D}$ &amp; $n^{-\frac1{D}}$ &amp; $n^{-\frac1{D}}$ &amp; No\\&#10;%$-m^{-1/D} \succ \gamma$ &amp; $n^{-\frac1{D}}$ &amp; $n^{-\frac{2\alpha}{2\alpha+D}}$ &amp; Yes&#10;\end{tabular}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439"/>
  <p:tag name="BOXHEIGHT" val="386"/>
  <p:tag name="BOXFONT" val="10"/>
  <p:tag name="BOXWRAP" val="False"/>
  <p:tag name="WORKAROUNDTRANSPARENCYBUG" val="False"/>
  <p:tag name="ALLOWFONTSUBSTITUTION" val="False"/>
  <p:tag name="BITMAPFORMAT" val="pngmono"/>
  <p:tag name="ORIGWIDTH" val="64"/>
  <p:tag name="PICTUREFILESIZE" val="4371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usepackage{graphicx,amsfonts,amsmath,amsthm,amsbsy}&#10;\begin{document}&#10;$X_i$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542"/>
  <p:tag name="BOXHEIGHT" val="382"/>
  <p:tag name="BOXFONT" val="10"/>
  <p:tag name="BOXWRAP" val="False"/>
  <p:tag name="WORKAROUNDTRANSPARENCYBUG" val="False"/>
  <p:tag name="ALLOWFONTSUBSTITUTION" val="False"/>
  <p:tag name="BITMAPFORMAT" val="pngmono"/>
  <p:tag name="ORIGWIDTH" val="23"/>
  <p:tag name="PICTUREFILESIZE" val="1758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usepackage{graphicx,amsfonts,amsmath,amsthm,amsbsy}&#10;\begin{document}&#10;$Y_i$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542"/>
  <p:tag name="BOXHEIGHT" val="382"/>
  <p:tag name="BOXFONT" val="10"/>
  <p:tag name="BOXWRAP" val="False"/>
  <p:tag name="WORKAROUNDTRANSPARENCYBUG" val="False"/>
  <p:tag name="ALLOWFONTSUBSTITUTION" val="False"/>
  <p:tag name="BITMAPFORMAT" val="pngmono"/>
  <p:tag name="ORIGWIDTH" val="17"/>
  <p:tag name="PICTUREFILESIZE" val="1352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usepackage{graphicx,amsfonts,amsmath,amsthm,amsbsy}&#10;\begin{document}&#10;$\mbox{Labeled data $\{X_i,Y_i\}^n_{i=1}$ \textbf{and} Unlabeled data $\{X_i\}^m_{i=1}$}$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542"/>
  <p:tag name="BOXHEIGHT" val="382"/>
  <p:tag name="BOXFONT" val="10"/>
  <p:tag name="BOXWRAP" val="False"/>
  <p:tag name="WORKAROUNDTRANSPARENCYBUG" val="False"/>
  <p:tag name="ALLOWFONTSUBSTITUTION" val="False"/>
  <p:tag name="BITMAPFORMAT" val="pngmono"/>
  <p:tag name="ORIGWIDTH" val="537"/>
  <p:tag name="PICTUREFILESIZE" val="24423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\begin{document}&#10;$\widehat f_{n,m}$&#10;\end{document}&#10;"/>
  <p:tag name="FILENAME" val="txp_fig"/>
  <p:tag name="FORMAT" val="bmpmono"/>
  <p:tag name="RES" val="300"/>
  <p:tag name="BLEND" val="0"/>
  <p:tag name="TRANSPARENT" val="0"/>
  <p:tag name="TBUG" val="0"/>
  <p:tag name="ALLOWFS" val="0"/>
  <p:tag name="ORIGWIDTH" val="40"/>
  <p:tag name="PICTUREFILESIZE" val="265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IDDENFONTSHAPE" val="true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Training data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135"/>
  <p:tag name="PICTUREFILESIZE" val="5239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Prediction rule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348"/>
  <p:tag name="BOXHEIGHT" val="200"/>
  <p:tag name="BOXFONT" val="10"/>
  <p:tag name="BOXWRAP" val="False"/>
  <p:tag name="WORKAROUNDTRANSPARENCYBUG" val="False"/>
  <p:tag name="ALLOWFONTSUBSTITUTION" val="False"/>
  <p:tag name="BITMAPFORMAT" val="pngmono"/>
  <p:tag name="ORIGWIDTH" val="147"/>
  <p:tag name="PICTUREFILESIZE" val="5889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\begin{document}&#10;$\{(X_i,Y_i)\}^n_{i=1}$&#10;\end{document}&#10;"/>
  <p:tag name="FILENAME" val="txp_fig"/>
  <p:tag name="FORMAT" val="bmpmono"/>
  <p:tag name="RES" val="300"/>
  <p:tag name="BLEND" val="0"/>
  <p:tag name="TRANSPARENT" val="0"/>
  <p:tag name="TBUG" val="0"/>
  <p:tag name="ALLOWFS" val="0"/>
  <p:tag name="ORIGWIDTH" val="123"/>
  <p:tag name="PICTUREFILESIZE" val="6206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\begin{document}&#10;$\widehat f_n$&#10;\end{document}&#10;"/>
  <p:tag name="FILENAME" val="txp_fig"/>
  <p:tag name="FORMAT" val="bmpmono"/>
  <p:tag name="RES" val="300"/>
  <p:tag name="BLEND" val="0"/>
  <p:tag name="TRANSPARENT" val="0"/>
  <p:tag name="TBUG" val="0"/>
  <p:tag name="ALLOWFS" val="0"/>
  <p:tag name="ORIGWIDTH" val="20"/>
  <p:tag name="PICTUREFILESIZE" val="1262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usepackage{color}&#10;\begin{document}&#10;\color{blue} Unlabeled Images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542"/>
  <p:tag name="BOXHEIGHT" val="382"/>
  <p:tag name="BOXFONT" val="10"/>
  <p:tag name="BOXWRAP" val="False"/>
  <p:tag name="WORKAROUNDTRANSPARENCYBUG" val="False"/>
  <p:tag name="ALLOWFONTSUBSTITUTION" val="False"/>
  <p:tag name="BITMAPFORMAT" val="pngmono"/>
  <p:tag name="ORIGWIDTH" val="176"/>
  <p:tag name="PICTUREFILESIZE" val="11467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usepackage{color}&#10;\begin{document}&#10;\color{blue} Labels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542"/>
  <p:tag name="BOXHEIGHT" val="382"/>
  <p:tag name="BOXFONT" val="10"/>
  <p:tag name="BOXWRAP" val="False"/>
  <p:tag name="WORKAROUNDTRANSPARENCYBUG" val="False"/>
  <p:tag name="ALLOWFONTSUBSTITUTION" val="False"/>
  <p:tag name="BITMAPFORMAT" val="pngmono"/>
  <p:tag name="ORIGWIDTH" val="63"/>
  <p:tag name="PICTUREFILESIZE" val="4401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$$p(f) \propto e^{-\sum_{i\sim j} w_{ij}(f_i - f_j)^2}$$&#10;\end{document}&#10;"/>
  <p:tag name="FILENAME" val="TP_tmp"/>
  <p:tag name="FORMAT" val="png16m"/>
  <p:tag name="RES" val="1200"/>
  <p:tag name="BLEND" val="0"/>
  <p:tag name="TRANSPARENT" val="0"/>
  <p:tag name="TBUG" val="0"/>
  <p:tag name="ALLOWFS" val="0"/>
  <p:tag name="ORIGWIDTH" val="234"/>
  <p:tag name="PICTUREFILESIZE" val="22865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$$\min_f \sum_{i\in l}(y_i-f_i)^2+ \lambda \sum_{i,j \in l,u} w_{ij}(f_i - f_j)^2$$&#10;\end{document}&#10;"/>
  <p:tag name="FILENAME" val="TP_tmp"/>
  <p:tag name="FORMAT" val="png16m"/>
  <p:tag name="RES" val="1200"/>
  <p:tag name="BLEND" val="0"/>
  <p:tag name="TRANSPARENT" val="0"/>
  <p:tag name="TBUG" val="0"/>
  <p:tag name="ALLOWFS" val="0"/>
  <p:tag name="ORIGWIDTH" val="372"/>
  <p:tag name="PICTUREFILESIZE" val="4056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$\mbox{However, we can {\em learn} a good prediction rule from {\bf training data}}$&#10;$$\{(X_i,Y_i)\}_{i=1}^n \ \overset{\mbox{\tiny iid}}{\sim} \ P_{XY} \mbox{(unknown)}$$&#10;\end{document}"/>
  <p:tag name="FILENAME" val="txp_fig"/>
  <p:tag name="FORMAT" val="bmpmono"/>
  <p:tag name="RES" val="300"/>
  <p:tag name="BLEND" val="0"/>
  <p:tag name="TRANSPARENT" val="0"/>
  <p:tag name="TBUG" val="0"/>
  <p:tag name="ALLOWFS" val="0"/>
  <p:tag name="ORIGWIDTH" val="662"/>
  <p:tag name="PICTUREFILESIZE" val="91238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&#10;\begin{document}&#10;\begin{eqnarray*}&#10;\X=[0,1]^d &amp;-&amp; \mbox{The \textbf{feature} space}&#10;\end{eqnarray*}&#10;\end{document}&#10;"/>
  <p:tag name="FILENAME" val="txp_fig"/>
  <p:tag name="FORMAT" val="bmp256"/>
  <p:tag name="RES" val="300"/>
  <p:tag name="BLEND" val="0"/>
  <p:tag name="TRANSPARENT" val="0"/>
  <p:tag name="TBUG" val="0"/>
  <p:tag name="ALLOWFS" val="0"/>
  <p:tag name="ORIGWIDTH" val="345"/>
  <p:tag name="PICTUREFILESIZE" val="151254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&#10;\begin{document}&#10;\begin{eqnarray*}&#10;\Y=\{0,1\} \mbox{ or } [0,1] &amp;-&amp; \mbox{The \textbf{label} space}&#10;\end{eqnarray*}&#10;\end{document}&#10;"/>
  <p:tag name="EXTERNALNAME" val="txp_fig"/>
  <p:tag name="BLEND" val="False"/>
  <p:tag name="TRANSPARENT" val="False"/>
  <p:tag name="KEEPFILES" val="False"/>
  <p:tag name="DEBUGPAUSE" val="False"/>
  <p:tag name="RESOLUTION" val="300"/>
  <p:tag name="TIMEOUT" val="(none)"/>
  <p:tag name="BOXWIDTH" val="354"/>
  <p:tag name="BOXHEIGHT" val="399"/>
  <p:tag name="BOXFONT" val="10"/>
  <p:tag name="BOXWRAP" val="False"/>
  <p:tag name="WORKAROUNDTRANSPARENCYBUG" val="False"/>
  <p:tag name="ALLOWFONTSUBSTITUTION" val="False"/>
  <p:tag name="BITMAPFORMAT" val="bmp256"/>
  <p:tag name="ORIGWIDTH" val="399.875"/>
  <p:tag name="PICTUREFILESIZE" val="146194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&#10;Construct a {\bf predictor} $f:\X\rightarrow \Y$ to minimize&#10;$$R(f)\equiv\E_{XY}\left[\mbox{loss}(Y,f(X))\right]$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456"/>
  <p:tag name="PICTUREFILESIZE" val="992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Training data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135"/>
  <p:tag name="PICTUREFILESIZE" val="5239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Prediction rule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348"/>
  <p:tag name="BOXHEIGHT" val="200"/>
  <p:tag name="BOXFONT" val="10"/>
  <p:tag name="BOXWRAP" val="False"/>
  <p:tag name="WORKAROUNDTRANSPARENCYBUG" val="False"/>
  <p:tag name="ALLOWFONTSUBSTITUTION" val="False"/>
  <p:tag name="BITMAPFORMAT" val="pngmono"/>
  <p:tag name="ORIGWIDTH" val="147"/>
  <p:tag name="PICTUREFILESIZE" val="5889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\begin{document}&#10;$\{(X_i,Y_i)\}^n_{i=1}$&#10;\end{document}&#10;"/>
  <p:tag name="FILENAME" val="txp_fig"/>
  <p:tag name="FORMAT" val="bmpmono"/>
  <p:tag name="RES" val="300"/>
  <p:tag name="BLEND" val="0"/>
  <p:tag name="TRANSPARENT" val="0"/>
  <p:tag name="TBUG" val="0"/>
  <p:tag name="ALLOWFS" val="0"/>
  <p:tag name="ORIGWIDTH" val="123"/>
  <p:tag name="PICTUREFILESIZE" val="6206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5746</TotalTime>
  <Words>557</Words>
  <Application>Microsoft Office PowerPoint</Application>
  <PresentationFormat>On-screen Show (4:3)</PresentationFormat>
  <Paragraphs>180</Paragraphs>
  <Slides>43</Slides>
  <Notes>0</Notes>
  <HiddenSlides>6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43</vt:i4>
      </vt:variant>
    </vt:vector>
  </HeadingPairs>
  <TitlesOfParts>
    <vt:vector size="44" baseType="lpstr">
      <vt:lpstr>Office Theme</vt:lpstr>
      <vt:lpstr>Semi-Supervised Learning</vt:lpstr>
      <vt:lpstr>Supervised Learning</vt:lpstr>
      <vt:lpstr>Labeled and Unlabeled data</vt:lpstr>
      <vt:lpstr>Free-of-cost labels?</vt:lpstr>
      <vt:lpstr>Semi-Supervised learning</vt:lpstr>
      <vt:lpstr>Semi-Supervised learning in Humans</vt:lpstr>
      <vt:lpstr>Can unlabeled data help?</vt:lpstr>
      <vt:lpstr>Can unlabeled data help?</vt:lpstr>
      <vt:lpstr>Some SSL Algorithms</vt:lpstr>
      <vt:lpstr>Some SSL Algorithms</vt:lpstr>
      <vt:lpstr>Mixture Models</vt:lpstr>
      <vt:lpstr>Mixture Models</vt:lpstr>
      <vt:lpstr>Mixture Models</vt:lpstr>
      <vt:lpstr>Mixture Models</vt:lpstr>
      <vt:lpstr>Mixture Models</vt:lpstr>
      <vt:lpstr>Mixture Models</vt:lpstr>
      <vt:lpstr>Mixture Models</vt:lpstr>
      <vt:lpstr>Gaussian Mixture Models</vt:lpstr>
      <vt:lpstr>EM for Gaussian Mixture Models</vt:lpstr>
      <vt:lpstr>Assumption for GMMs</vt:lpstr>
      <vt:lpstr>Assumption for GMMs</vt:lpstr>
      <vt:lpstr>Assumption for GMMs</vt:lpstr>
      <vt:lpstr>Related: Cluster and Label</vt:lpstr>
      <vt:lpstr>Slide 24</vt:lpstr>
      <vt:lpstr>Some SSL Algorithms</vt:lpstr>
      <vt:lpstr>Graph Regularization</vt:lpstr>
      <vt:lpstr>Graph Regularization</vt:lpstr>
      <vt:lpstr>Graph Regularization</vt:lpstr>
      <vt:lpstr>Some SSL Algorithms</vt:lpstr>
      <vt:lpstr>Two views of an Instance</vt:lpstr>
      <vt:lpstr>Two views of an Instance</vt:lpstr>
      <vt:lpstr>Two views of an Instance</vt:lpstr>
      <vt:lpstr>Co-training Algorithm</vt:lpstr>
      <vt:lpstr>Co-training</vt:lpstr>
      <vt:lpstr>Semi-Supervised Learning</vt:lpstr>
      <vt:lpstr>Multi-view learning</vt:lpstr>
      <vt:lpstr>Multi-view learning</vt:lpstr>
      <vt:lpstr>Example: Hard to obtain labels</vt:lpstr>
      <vt:lpstr>Example: Hard to obtain labels</vt:lpstr>
      <vt:lpstr>Self-training</vt:lpstr>
      <vt:lpstr>Self-training Example</vt:lpstr>
      <vt:lpstr>Slide 42</vt:lpstr>
      <vt:lpstr>Slide 43</vt:lpstr>
    </vt:vector>
  </TitlesOfParts>
  <Company>Carnegie Mellon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Carlos Guestrin</dc:creator>
  <cp:lastModifiedBy>Aarti Singh</cp:lastModifiedBy>
  <cp:revision>519</cp:revision>
  <cp:lastPrinted>2007-01-17T02:47:27Z</cp:lastPrinted>
  <dcterms:created xsi:type="dcterms:W3CDTF">2005-01-12T01:22:55Z</dcterms:created>
  <dcterms:modified xsi:type="dcterms:W3CDTF">2010-12-01T15:21:29Z</dcterms:modified>
</cp:coreProperties>
</file>