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29.xml" ContentType="application/vnd.openxmlformats-officedocument.presentationml.slide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ags/tag16.xml" ContentType="application/vnd.openxmlformats-officedocument.presentationml.tags+xml"/>
  <Override PartName="/ppt/notesSlides/notesSlide12.xml" ContentType="application/vnd.openxmlformats-officedocument.presentationml.notesSlide+xml"/>
  <Override PartName="/ppt/tags/tag12.xml" ContentType="application/vnd.openxmlformats-officedocument.presentationml.tags+xml"/>
  <Override PartName="/ppt/notesSlides/notesSlide7.xml" ContentType="application/vnd.openxmlformats-officedocument.presentationml.notesSlid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tags/tag7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tags/tag3.xml" ContentType="application/vnd.openxmlformats-officedocument.presentationml.tags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tags/tag19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tags/tag17.xml" ContentType="application/vnd.openxmlformats-officedocument.presentationml.tags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tags/tag2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  <p:sldMasterId id="2147483769" r:id="rId2"/>
    <p:sldMasterId id="2147483781" r:id="rId3"/>
    <p:sldMasterId id="2147483793" r:id="rId4"/>
  </p:sldMasterIdLst>
  <p:notesMasterIdLst>
    <p:notesMasterId r:id="rId40"/>
  </p:notesMasterIdLst>
  <p:handoutMasterIdLst>
    <p:handoutMasterId r:id="rId41"/>
  </p:handoutMasterIdLst>
  <p:sldIdLst>
    <p:sldId id="343" r:id="rId5"/>
    <p:sldId id="345" r:id="rId6"/>
    <p:sldId id="346" r:id="rId7"/>
    <p:sldId id="347" r:id="rId8"/>
    <p:sldId id="350" r:id="rId9"/>
    <p:sldId id="352" r:id="rId10"/>
    <p:sldId id="353" r:id="rId11"/>
    <p:sldId id="354" r:id="rId12"/>
    <p:sldId id="356" r:id="rId13"/>
    <p:sldId id="355" r:id="rId14"/>
    <p:sldId id="357" r:id="rId15"/>
    <p:sldId id="378" r:id="rId16"/>
    <p:sldId id="358" r:id="rId17"/>
    <p:sldId id="359" r:id="rId18"/>
    <p:sldId id="361" r:id="rId19"/>
    <p:sldId id="362" r:id="rId20"/>
    <p:sldId id="363" r:id="rId21"/>
    <p:sldId id="379" r:id="rId22"/>
    <p:sldId id="380" r:id="rId23"/>
    <p:sldId id="381" r:id="rId24"/>
    <p:sldId id="382" r:id="rId25"/>
    <p:sldId id="383" r:id="rId26"/>
    <p:sldId id="384" r:id="rId27"/>
    <p:sldId id="366" r:id="rId28"/>
    <p:sldId id="367" r:id="rId29"/>
    <p:sldId id="368" r:id="rId30"/>
    <p:sldId id="376" r:id="rId31"/>
    <p:sldId id="369" r:id="rId32"/>
    <p:sldId id="370" r:id="rId33"/>
    <p:sldId id="374" r:id="rId34"/>
    <p:sldId id="375" r:id="rId35"/>
    <p:sldId id="377" r:id="rId36"/>
    <p:sldId id="371" r:id="rId37"/>
    <p:sldId id="372" r:id="rId38"/>
    <p:sldId id="373" r:id="rId39"/>
  </p:sldIdLst>
  <p:sldSz cx="9144000" cy="6858000" type="screen4x3"/>
  <p:notesSz cx="7315200" cy="9601200"/>
  <p:custDataLst>
    <p:tags r:id="rId42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CC"/>
    <a:srgbClr val="009900"/>
    <a:srgbClr val="00CC00"/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83857" autoAdjust="0"/>
  </p:normalViewPr>
  <p:slideViewPr>
    <p:cSldViewPr>
      <p:cViewPr varScale="1">
        <p:scale>
          <a:sx n="69" d="100"/>
          <a:sy n="69" d="100"/>
        </p:scale>
        <p:origin x="-456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gs" Target="tags/tag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46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45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2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2222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2222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5728099C-3B11-42E4-AE38-C7AED863A719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3587" y="0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endParaRPr lang="en-US"/>
          </a:p>
        </p:txBody>
      </p:sp>
      <p:sp>
        <p:nvSpPr>
          <p:cNvPr id="137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7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570"/>
            <a:ext cx="5852160" cy="43205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7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>
              <a:defRPr sz="1300"/>
            </a:lvl1pPr>
          </a:lstStyle>
          <a:p>
            <a:endParaRPr lang="en-US"/>
          </a:p>
        </p:txBody>
      </p:sp>
      <p:sp>
        <p:nvSpPr>
          <p:cNvPr id="137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3587" y="9119474"/>
            <a:ext cx="3169920" cy="4800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>
              <a:defRPr sz="1300"/>
            </a:lvl1pPr>
          </a:lstStyle>
          <a:p>
            <a:fld id="{6A8AF0E0-3D89-40A5-918B-75BAF79808D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3009E59-9049-4A80-8B6B-6FED4BA97EED}" type="slidenum">
              <a:rPr lang="en-US">
                <a:solidFill>
                  <a:prstClr val="black"/>
                </a:solidFill>
              </a:rPr>
              <a:pPr/>
              <a:t>13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286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86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DA675D4-4FB0-441C-922B-2CB4007E2B46}" type="slidenum">
              <a:rPr lang="en-US"/>
              <a:pPr/>
              <a:t>32</a:t>
            </a:fld>
            <a:endParaRPr lang="en-US"/>
          </a:p>
        </p:txBody>
      </p:sp>
      <p:sp>
        <p:nvSpPr>
          <p:cNvPr id="1054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54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6E8C25A-9DA1-45D4-8309-7C2BB1ABD3EE}" type="slidenum">
              <a:rPr lang="en-US">
                <a:solidFill>
                  <a:prstClr val="black"/>
                </a:solidFill>
              </a:rPr>
              <a:pPr/>
              <a:t>33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86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861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D981E8D-C281-450E-998D-FC4F87E92B6A}" type="slidenum">
              <a:rPr lang="en-US">
                <a:solidFill>
                  <a:prstClr val="black"/>
                </a:solidFill>
              </a:rPr>
              <a:pPr/>
              <a:t>34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06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7768AFA-60C7-4B8A-8038-C07364B491CF}" type="slidenum">
              <a:rPr lang="en-US">
                <a:solidFill>
                  <a:prstClr val="black"/>
                </a:solidFill>
              </a:rPr>
              <a:pPr/>
              <a:t>35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27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7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98C582-FE85-426B-A541-504C8A91A816}" type="slidenum">
              <a:rPr lang="en-US">
                <a:solidFill>
                  <a:prstClr val="black"/>
                </a:solidFill>
              </a:rPr>
              <a:pPr/>
              <a:t>14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C475D4E-B572-4CAA-B202-F3789E8994FD}" type="slidenum">
              <a:rPr lang="en-US">
                <a:solidFill>
                  <a:prstClr val="black"/>
                </a:solidFill>
              </a:rPr>
              <a:pPr/>
              <a:t>24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3F3E357-28FA-4E1D-A010-564949C9F743}" type="slidenum">
              <a:rPr lang="en-US">
                <a:solidFill>
                  <a:prstClr val="black"/>
                </a:solidFill>
              </a:rPr>
              <a:pPr/>
              <a:t>25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A2BF05E-DE8C-4608-B257-07A7DC720A41}" type="slidenum">
              <a:rPr lang="en-US">
                <a:solidFill>
                  <a:prstClr val="black"/>
                </a:solidFill>
              </a:rPr>
              <a:pPr/>
              <a:t>26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440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67C3240-DDC2-41E3-A017-82725B2CCBF2}" type="slidenum">
              <a:rPr lang="en-US">
                <a:solidFill>
                  <a:prstClr val="black"/>
                </a:solidFill>
              </a:rPr>
              <a:pPr/>
              <a:t>28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45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359FF02-DDD9-411F-AB36-8A88CE04AB93}" type="slidenum">
              <a:rPr lang="en-US">
                <a:solidFill>
                  <a:prstClr val="black"/>
                </a:solidFill>
              </a:rPr>
              <a:pPr/>
              <a:t>29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665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656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DA0868D-0708-4641-95D7-9E1F0BE98846}" type="slidenum">
              <a:rPr lang="en-US">
                <a:solidFill>
                  <a:prstClr val="black"/>
                </a:solidFill>
              </a:rPr>
              <a:pPr/>
              <a:t>30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2CE1F3B-0D32-46F1-9E87-FF66AD8EDC9C}" type="slidenum">
              <a:rPr lang="en-US">
                <a:solidFill>
                  <a:prstClr val="black"/>
                </a:solidFill>
              </a:rPr>
              <a:pPr/>
              <a:t>31</a:t>
            </a:fld>
            <a:endParaRPr lang="en-US">
              <a:solidFill>
                <a:prstClr val="black"/>
              </a:solidFill>
            </a:endParaRPr>
          </a:p>
        </p:txBody>
      </p:sp>
      <p:sp>
        <p:nvSpPr>
          <p:cNvPr id="768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68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6313" y="4560888"/>
            <a:ext cx="5362575" cy="4319587"/>
          </a:xfrm>
          <a:noFill/>
          <a:ln/>
        </p:spPr>
        <p:txBody>
          <a:bodyPr/>
          <a:lstStyle/>
          <a:p>
            <a:pPr eaLnBrk="1" hangingPunct="1"/>
            <a:endParaRPr lang="en-US" smtClean="0">
              <a:latin typeface="Times New Roman" pitchFamily="-111" charset="0"/>
              <a:ea typeface="ＭＳ Ｐゴシック" pitchFamily="-111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11F9A9-7843-4098-81A3-14D5030890B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A9E72E-C33A-4B30-8E6B-F05DF736B96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8A98D4-CE9D-4EA3-9DCE-E4A197B80A6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42F60-A112-4263-8EBA-036E2B7952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18A5E-69E9-4C26-8998-AC1929E7E1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412B9B-0141-49CB-957C-AE216749A3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49C5E-5878-4C3F-893D-53E72B9CABF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81B845-7722-46F7-84DD-C90E1D299D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6AA02-A39E-49AC-A320-09426641FF3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A14AE2-F620-4497-AB10-BE00FDF2A47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FCFB5-0D77-40F1-B796-99374AB05A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5C13D1-E96A-4ED1-9F08-55D25C15100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7D1009-9619-46FD-B0ED-7F29ACD00A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8A98D4-CE9D-4EA3-9DCE-E4A197B80A6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42F60-A112-4263-8EBA-036E2B7952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18A5E-69E9-4C26-8998-AC1929E7E1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412B9B-0141-49CB-957C-AE216749A3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49C5E-5878-4C3F-893D-53E72B9CABF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81B845-7722-46F7-84DD-C90E1D299D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6AA02-A39E-49AC-A320-09426641FF3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D3E760-12C4-46DF-8980-D4F75633FCCF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A14AE2-F620-4497-AB10-BE00FDF2A47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FCFB5-0D77-40F1-B796-99374AB05A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5C13D1-E96A-4ED1-9F08-55D25C15100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7D1009-9619-46FD-B0ED-7F29ACD00A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98A98D4-CE9D-4EA3-9DCE-E4A197B80A6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6E42F60-A112-4263-8EBA-036E2B7952EA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118A5E-69E9-4C26-8998-AC1929E7E158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1430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43000"/>
            <a:ext cx="3810000" cy="5257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412B9B-0141-49CB-957C-AE216749A38B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A49C5E-5878-4C3F-893D-53E72B9CABF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B81B845-7722-46F7-84DD-C90E1D299DFC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121503-CF41-488E-ABD0-1BC625D886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3E6AA02-A39E-49AC-A320-09426641FF3E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6A14AE2-F620-4497-AB10-BE00FDF2A47D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80FCFB5-0D77-40F1-B796-99374AB05A83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D5C13D1-E96A-4ED1-9F08-55D25C151007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228600"/>
            <a:ext cx="19431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228600"/>
            <a:ext cx="56769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D7D1009-9619-46FD-B0ED-7F29ACD00A34}" type="slidenum">
              <a:rPr lang="en-US">
                <a:solidFill>
                  <a:srgbClr val="000000"/>
                </a:solidFill>
              </a:rPr>
              <a:pPr/>
              <a:t>‹#›</a:t>
            </a:fld>
            <a:endParaRPr lang="en-US">
              <a:solidFill>
                <a:srgbClr val="000000"/>
              </a:solidFill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747EBD-4E9B-4114-92AE-FD2285B5D29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74BE1-20C7-4EBF-9F92-7B9C228859F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3BA594-F3ED-4464-B2B9-79B65B2219E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369292-B8F8-4228-9668-7A0005921F2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B4CE6CE-B39D-438C-85F7-3C1AB5D5868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©Carlos Guestrin 2005-2009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B68E0A-CE36-4298-A2C1-1E4FCE70D0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8" r:id="rId1"/>
    <p:sldLayoutId id="2147483759" r:id="rId2"/>
    <p:sldLayoutId id="2147483760" r:id="rId3"/>
    <p:sldLayoutId id="2147483761" r:id="rId4"/>
    <p:sldLayoutId id="2147483762" r:id="rId5"/>
    <p:sldLayoutId id="2147483763" r:id="rId6"/>
    <p:sldLayoutId id="2147483764" r:id="rId7"/>
    <p:sldLayoutId id="2147483765" r:id="rId8"/>
    <p:sldLayoutId id="2147483766" r:id="rId9"/>
    <p:sldLayoutId id="2147483767" r:id="rId10"/>
    <p:sldLayoutId id="2147483768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pitchFamily="-111" charset="0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fld id="{0380FBC1-8069-430C-AAC5-B532ABCF6C1B}" type="slidenum">
              <a:rPr lang="en-US" smtClean="0">
                <a:solidFill>
                  <a:srgbClr val="000000"/>
                </a:solidFill>
                <a:ea typeface="ＭＳ Ｐゴシック" pitchFamily="-111" charset="-128"/>
                <a:cs typeface="+mn-cs"/>
              </a:rPr>
              <a:pPr/>
              <a:t>‹#›</a:t>
            </a:fld>
            <a:endParaRPr lang="en-US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77" r:id="rId8"/>
    <p:sldLayoutId id="2147483778" r:id="rId9"/>
    <p:sldLayoutId id="2147483779" r:id="rId10"/>
    <p:sldLayoutId id="214748378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pitchFamily="-111" charset="0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fld id="{0380FBC1-8069-430C-AAC5-B532ABCF6C1B}" type="slidenum">
              <a:rPr lang="en-US" smtClean="0">
                <a:solidFill>
                  <a:srgbClr val="000000"/>
                </a:solidFill>
                <a:ea typeface="ＭＳ Ｐゴシック" pitchFamily="-111" charset="-128"/>
                <a:cs typeface="+mn-cs"/>
              </a:rPr>
              <a:pPr/>
              <a:t>‹#›</a:t>
            </a:fld>
            <a:endParaRPr lang="en-US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2" r:id="rId1"/>
    <p:sldLayoutId id="2147483783" r:id="rId2"/>
    <p:sldLayoutId id="2147483784" r:id="rId3"/>
    <p:sldLayoutId id="2147483785" r:id="rId4"/>
    <p:sldLayoutId id="2147483786" r:id="rId5"/>
    <p:sldLayoutId id="2147483787" r:id="rId6"/>
    <p:sldLayoutId id="2147483788" r:id="rId7"/>
    <p:sldLayoutId id="2147483789" r:id="rId8"/>
    <p:sldLayoutId id="2147483790" r:id="rId9"/>
    <p:sldLayoutId id="2147483791" r:id="rId10"/>
    <p:sldLayoutId id="214748379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228600"/>
            <a:ext cx="77724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143000"/>
            <a:ext cx="7772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defRPr sz="1400">
                <a:latin typeface="Arial" pitchFamily="-111" charset="0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srgbClr val="000000"/>
              </a:solidFill>
              <a:cs typeface="+mn-cs"/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57200" y="64008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400"/>
            </a:lvl1pPr>
          </a:lstStyle>
          <a:p>
            <a:fld id="{0380FBC1-8069-430C-AAC5-B532ABCF6C1B}" type="slidenum">
              <a:rPr lang="en-US" smtClean="0">
                <a:solidFill>
                  <a:srgbClr val="000000"/>
                </a:solidFill>
                <a:ea typeface="ＭＳ Ｐゴシック" pitchFamily="-111" charset="-128"/>
                <a:cs typeface="+mn-cs"/>
              </a:rPr>
              <a:pPr/>
              <a:t>‹#›</a:t>
            </a:fld>
            <a:endParaRPr lang="en-US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4" r:id="rId1"/>
    <p:sldLayoutId id="2147483795" r:id="rId2"/>
    <p:sldLayoutId id="2147483796" r:id="rId3"/>
    <p:sldLayoutId id="2147483797" r:id="rId4"/>
    <p:sldLayoutId id="2147483798" r:id="rId5"/>
    <p:sldLayoutId id="2147483799" r:id="rId6"/>
    <p:sldLayoutId id="2147483800" r:id="rId7"/>
    <p:sldLayoutId id="2147483801" r:id="rId8"/>
    <p:sldLayoutId id="2147483802" r:id="rId9"/>
    <p:sldLayoutId id="2147483803" r:id="rId10"/>
    <p:sldLayoutId id="214748380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  <a:ea typeface="ＭＳ Ｐゴシック" pitchFamily="-106" charset="-128"/>
          <a:cs typeface="ＭＳ Ｐゴシック" pitchFamily="-106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accent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1"/>
          </a:solidFill>
          <a:latin typeface="+mn-lt"/>
          <a:ea typeface="ＭＳ Ｐゴシック" pitchFamily="-110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ＭＳ Ｐゴシック" pitchFamily="-110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pitchFamily="-110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  <a:ea typeface="ＭＳ Ｐゴシック" pitchFamily="-110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8.xml"/><Relationship Id="rId1" Type="http://schemas.openxmlformats.org/officeDocument/2006/relationships/tags" Target="../tags/tag17.xml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notesSlide" Target="../notesSlides/notesSlide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4" Type="http://schemas.openxmlformats.org/officeDocument/2006/relationships/notesSlide" Target="../notesSlides/notesSlide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cmu.edu/~aarti/Class/10701/readings/Notes.pdf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http://cmu.onlinecourseevaluations.com/" TargetMode="Externa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1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9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tags" Target="../tags/tag7.xml"/><Relationship Id="rId7" Type="http://schemas.openxmlformats.org/officeDocument/2006/relationships/image" Target="../media/image5.png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4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.png"/><Relationship Id="rId4" Type="http://schemas.openxmlformats.org/officeDocument/2006/relationships/tags" Target="../tags/tag8.xml"/><Relationship Id="rId9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5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1.xml"/><Relationship Id="rId7" Type="http://schemas.openxmlformats.org/officeDocument/2006/relationships/image" Target="../media/image11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4.xml"/><Relationship Id="rId7" Type="http://schemas.openxmlformats.org/officeDocument/2006/relationships/image" Target="../media/image13.png"/><Relationship Id="rId2" Type="http://schemas.openxmlformats.org/officeDocument/2006/relationships/tags" Target="../tags/tag13.xml"/><Relationship Id="rId1" Type="http://schemas.openxmlformats.org/officeDocument/2006/relationships/tags" Target="../tags/tag12.xml"/><Relationship Id="rId6" Type="http://schemas.openxmlformats.org/officeDocument/2006/relationships/image" Target="../media/image12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6.png"/><Relationship Id="rId4" Type="http://schemas.openxmlformats.org/officeDocument/2006/relationships/tags" Target="../tags/tag15.xml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Relationship Id="rId4" Type="http://schemas.openxmlformats.org/officeDocument/2006/relationships/image" Target="../media/image1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sz="48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Neural Networks</a:t>
            </a:r>
            <a:endParaRPr lang="en-US" sz="48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625702" y="3505200"/>
            <a:ext cx="3961341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dirty="0" smtClean="0"/>
              <a:t>Aarti Singh</a:t>
            </a:r>
          </a:p>
          <a:p>
            <a:pPr algn="ctr"/>
            <a:endParaRPr lang="en-US" sz="2000" dirty="0" smtClean="0"/>
          </a:p>
          <a:p>
            <a:pPr algn="ctr"/>
            <a:endParaRPr lang="en-US" sz="2000" dirty="0" smtClean="0"/>
          </a:p>
          <a:p>
            <a:pPr algn="ctr"/>
            <a:r>
              <a:rPr lang="en-US" sz="2000" dirty="0" smtClean="0"/>
              <a:t>Machine Learning 10-701/15-781</a:t>
            </a:r>
          </a:p>
          <a:p>
            <a:pPr algn="ctr"/>
            <a:r>
              <a:rPr lang="en-US" sz="2000" dirty="0" smtClean="0"/>
              <a:t>Nov 29, 2010</a:t>
            </a:r>
          </a:p>
          <a:p>
            <a:pPr algn="ctr"/>
            <a:endParaRPr lang="en-US" sz="2000" dirty="0" smtClean="0"/>
          </a:p>
          <a:p>
            <a:pPr algn="ctr"/>
            <a:r>
              <a:rPr lang="en-US" dirty="0" smtClean="0"/>
              <a:t>Slides Courtesy: Tom Mitchell</a:t>
            </a:r>
            <a:endParaRPr lang="en-US" sz="2000" dirty="0" smtClean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r>
              <a:rPr lang="en-US" smtClean="0">
                <a:latin typeface="LCMSS8"/>
              </a:rPr>
              <a:t>A</a:t>
            </a:r>
            <a:r>
              <a:rPr lang="en-US" smtClean="0">
                <a:latin typeface="CMMI8"/>
              </a:rPr>
              <a:t>A</a:t>
            </a:r>
            <a:r>
              <a:rPr lang="en-US" smtClean="0">
                <a:latin typeface="CMSY8"/>
              </a:rPr>
              <a:t>A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4B69B-9D2C-4B75-952C-EDB5EB194A11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037" t="13741" r="6218" b="8456"/>
          <a:stretch>
            <a:fillRect/>
          </a:stretch>
        </p:blipFill>
        <p:spPr bwMode="auto">
          <a:xfrm>
            <a:off x="381000" y="136525"/>
            <a:ext cx="8305800" cy="664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5019" t="6805" r="5019" b="33192"/>
          <a:stretch>
            <a:fillRect/>
          </a:stretch>
        </p:blipFill>
        <p:spPr bwMode="auto">
          <a:xfrm>
            <a:off x="609600" y="152400"/>
            <a:ext cx="7050087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65170" y="3396342"/>
            <a:ext cx="4429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/activation function (also linear, threshold)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87435" y="4604656"/>
            <a:ext cx="16039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Differentiable 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53886" y="2928258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d</a:t>
            </a:r>
            <a:endParaRPr lang="en-US" sz="1100" i="1" dirty="0"/>
          </a:p>
        </p:txBody>
      </p:sp>
      <p:sp>
        <p:nvSpPr>
          <p:cNvPr id="8" name="TextBox 7"/>
          <p:cNvSpPr txBox="1"/>
          <p:nvPr/>
        </p:nvSpPr>
        <p:spPr>
          <a:xfrm>
            <a:off x="1665514" y="2677886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d</a:t>
            </a:r>
            <a:endParaRPr lang="en-US" sz="1100" i="1" dirty="0"/>
          </a:p>
        </p:txBody>
      </p:sp>
      <p:sp>
        <p:nvSpPr>
          <p:cNvPr id="9" name="TextBox 8"/>
          <p:cNvSpPr txBox="1"/>
          <p:nvPr/>
        </p:nvSpPr>
        <p:spPr>
          <a:xfrm>
            <a:off x="3818928" y="2307770"/>
            <a:ext cx="26321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100" i="1" dirty="0" smtClean="0"/>
              <a:t>d</a:t>
            </a:r>
            <a:endParaRPr lang="en-US" sz="1100" i="1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 cstate="print"/>
          <a:srcRect l="5019" t="66808" r="5019" b="11629"/>
          <a:stretch>
            <a:fillRect/>
          </a:stretch>
        </p:blipFill>
        <p:spPr bwMode="auto">
          <a:xfrm>
            <a:off x="566058" y="5105400"/>
            <a:ext cx="7050087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Forward Propagation for prediction</a:t>
            </a:r>
            <a:endParaRPr lang="en-US" dirty="0"/>
          </a:p>
        </p:txBody>
      </p:sp>
      <p:pic>
        <p:nvPicPr>
          <p:cNvPr id="6" name="Content Placeholder 5" descr="txp_fig"/>
          <p:cNvPicPr>
            <a:picLocks noGrp="1" noChangeAspect="1"/>
          </p:cNvPicPr>
          <p:nvPr>
            <p:ph idx="1"/>
            <p:custDataLst>
              <p:tags r:id="rId1"/>
            </p:custDataLst>
          </p:nvPr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639312" y="1689100"/>
            <a:ext cx="3881499" cy="646601"/>
          </a:xfr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820077" y="2649837"/>
            <a:ext cx="5561923" cy="855363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533400" y="1752600"/>
            <a:ext cx="815339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Sigmoid unit: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1-Hidden layer, </a:t>
            </a:r>
          </a:p>
          <a:p>
            <a:r>
              <a:rPr lang="en-US" dirty="0" smtClean="0"/>
              <a:t>1 output NN: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Prediction</a:t>
            </a:r>
            <a:r>
              <a:rPr lang="en-US" dirty="0" smtClean="0"/>
              <a:t> – Given neural network (hidden units and weights), use it to predict 	        the label of a test point</a:t>
            </a:r>
          </a:p>
          <a:p>
            <a:endParaRPr lang="en-US" dirty="0" smtClean="0"/>
          </a:p>
          <a:p>
            <a:r>
              <a:rPr lang="en-US" b="1" dirty="0" smtClean="0">
                <a:solidFill>
                  <a:srgbClr val="C00000"/>
                </a:solidFill>
              </a:rPr>
              <a:t>Forward Propagation</a:t>
            </a:r>
            <a:r>
              <a:rPr lang="en-US" dirty="0" smtClean="0"/>
              <a:t> – </a:t>
            </a:r>
          </a:p>
          <a:p>
            <a:r>
              <a:rPr lang="en-US" dirty="0" smtClean="0"/>
              <a:t>		Start from input layer</a:t>
            </a:r>
          </a:p>
          <a:p>
            <a:r>
              <a:rPr lang="en-US" dirty="0" smtClean="0"/>
              <a:t>		For each subsequent layer, compute output of sigmoid unit</a:t>
            </a:r>
            <a:endParaRPr lang="en-US" dirty="0"/>
          </a:p>
        </p:txBody>
      </p:sp>
      <p:sp>
        <p:nvSpPr>
          <p:cNvPr id="10" name="Left Brace 9"/>
          <p:cNvSpPr/>
          <p:nvPr/>
        </p:nvSpPr>
        <p:spPr>
          <a:xfrm rot="16200000">
            <a:off x="7010400" y="2438400"/>
            <a:ext cx="304800" cy="21336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Left Brace 10"/>
          <p:cNvSpPr/>
          <p:nvPr/>
        </p:nvSpPr>
        <p:spPr>
          <a:xfrm rot="16200000">
            <a:off x="6019800" y="1828801"/>
            <a:ext cx="304800" cy="4267200"/>
          </a:xfrm>
          <a:prstGeom prst="leftBrac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7069734" y="3581400"/>
            <a:ext cx="4219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o</a:t>
            </a:r>
            <a:r>
              <a:rPr lang="en-US" sz="2000" baseline="-25000" dirty="0" smtClean="0">
                <a:solidFill>
                  <a:srgbClr val="C00000"/>
                </a:solidFill>
              </a:rPr>
              <a:t>h</a:t>
            </a:r>
            <a:endParaRPr lang="en-US" sz="2000" baseline="-25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387475"/>
            <a:ext cx="7772400" cy="19812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ea typeface="ＭＳ Ｐゴシック" pitchFamily="-111" charset="-128"/>
              </a:rPr>
              <a:t>Consider regression problem f:X</a:t>
            </a:r>
            <a:r>
              <a:rPr lang="en-US" sz="2400" dirty="0" smtClean="0">
                <a:ea typeface="ＭＳ Ｐゴシック" pitchFamily="-111" charset="-128"/>
                <a:sym typeface="Wingdings" pitchFamily="-111" charset="2"/>
              </a:rPr>
              <a:t>Y , for scalar Y</a:t>
            </a:r>
          </a:p>
          <a:p>
            <a:pPr lvl="1" eaLnBrk="1" hangingPunct="1">
              <a:buFontTx/>
              <a:buNone/>
            </a:pPr>
            <a:r>
              <a:rPr lang="en-US" sz="2800" dirty="0" smtClean="0">
                <a:ea typeface="ＭＳ Ｐゴシック" pitchFamily="-111" charset="-128"/>
              </a:rPr>
              <a:t>y = f(x) + </a:t>
            </a:r>
            <a:r>
              <a:rPr lang="en-US" sz="2800" dirty="0" smtClean="0">
                <a:latin typeface="Symbol" pitchFamily="-111" charset="2"/>
                <a:ea typeface="ＭＳ Ｐゴシック" pitchFamily="-111" charset="-128"/>
                <a:sym typeface="Symbol" pitchFamily="-111" charset="2"/>
              </a:rPr>
              <a:t></a:t>
            </a:r>
          </a:p>
          <a:p>
            <a:pPr lvl="1" eaLnBrk="1" hangingPunct="1">
              <a:buFontTx/>
              <a:buNone/>
            </a:pPr>
            <a:endParaRPr lang="en-US" sz="2800" dirty="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lvl="1" eaLnBrk="1" hangingPunct="1">
              <a:buFontTx/>
              <a:buNone/>
            </a:pPr>
            <a:endParaRPr lang="en-US" sz="2800" dirty="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lvl="1" eaLnBrk="1" hangingPunct="1">
              <a:buFontTx/>
              <a:buNone/>
            </a:pPr>
            <a:endParaRPr lang="en-US" sz="2800" dirty="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lvl="1" eaLnBrk="1" hangingPunct="1">
              <a:buFontTx/>
              <a:buNone/>
            </a:pPr>
            <a:endParaRPr lang="en-US" sz="2800" dirty="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eaLnBrk="1" hangingPunct="1">
              <a:buFontTx/>
              <a:buNone/>
            </a:pPr>
            <a:r>
              <a:rPr lang="en-US" dirty="0" smtClean="0">
                <a:ea typeface="ＭＳ Ｐゴシック" pitchFamily="-111" charset="-128"/>
              </a:rPr>
              <a:t>	</a:t>
            </a:r>
          </a:p>
          <a:p>
            <a:pPr eaLnBrk="1" hangingPunct="1"/>
            <a:endParaRPr lang="en-US" dirty="0" smtClean="0">
              <a:ea typeface="ＭＳ Ｐゴシック" pitchFamily="-111" charset="-128"/>
            </a:endParaRPr>
          </a:p>
        </p:txBody>
      </p:sp>
      <p:sp>
        <p:nvSpPr>
          <p:cNvPr id="27651" name="Text Box 3"/>
          <p:cNvSpPr txBox="1">
            <a:spLocks noChangeArrowheads="1"/>
          </p:cNvSpPr>
          <p:nvPr/>
        </p:nvSpPr>
        <p:spPr bwMode="auto">
          <a:xfrm>
            <a:off x="3733800" y="1920875"/>
            <a:ext cx="4495800" cy="461963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assume noise N(0,</a:t>
            </a:r>
            <a:r>
              <a:rPr lang="en-US" sz="2400" smtClean="0">
                <a:solidFill>
                  <a:srgbClr val="000000"/>
                </a:solidFill>
                <a:latin typeface="Symbol" pitchFamily="-111" charset="2"/>
                <a:ea typeface="Dotum" pitchFamily="34" charset="-127"/>
                <a:cs typeface="+mn-cs"/>
                <a:sym typeface="Symbol" pitchFamily="-111" charset="2"/>
              </a:rPr>
              <a:t></a:t>
            </a:r>
            <a:r>
              <a:rPr lang="en-US" sz="2400" baseline="-25000" smtClean="0">
                <a:solidFill>
                  <a:srgbClr val="000000"/>
                </a:solidFill>
                <a:latin typeface="Symbol" pitchFamily="-111" charset="2"/>
                <a:ea typeface="Dotum" pitchFamily="34" charset="-127"/>
                <a:cs typeface="+mn-cs"/>
                <a:sym typeface="Symbol" pitchFamily="-111" charset="2"/>
              </a:rPr>
              <a:t></a:t>
            </a: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), iid</a:t>
            </a:r>
          </a:p>
        </p:txBody>
      </p:sp>
      <p:sp>
        <p:nvSpPr>
          <p:cNvPr id="27652" name="Line 4"/>
          <p:cNvSpPr>
            <a:spLocks noChangeShapeType="1"/>
          </p:cNvSpPr>
          <p:nvPr/>
        </p:nvSpPr>
        <p:spPr bwMode="auto">
          <a:xfrm flipH="1" flipV="1">
            <a:off x="3048000" y="2149475"/>
            <a:ext cx="6858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27653" name="Text Box 5"/>
          <p:cNvSpPr txBox="1">
            <a:spLocks noChangeArrowheads="1"/>
          </p:cNvSpPr>
          <p:nvPr/>
        </p:nvSpPr>
        <p:spPr bwMode="auto">
          <a:xfrm>
            <a:off x="2438400" y="2530475"/>
            <a:ext cx="19812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deterministic</a:t>
            </a:r>
          </a:p>
        </p:txBody>
      </p:sp>
      <p:sp>
        <p:nvSpPr>
          <p:cNvPr id="27654" name="Line 6"/>
          <p:cNvSpPr>
            <a:spLocks noChangeShapeType="1"/>
          </p:cNvSpPr>
          <p:nvPr/>
        </p:nvSpPr>
        <p:spPr bwMode="auto">
          <a:xfrm flipH="1" flipV="1">
            <a:off x="1905000" y="2301875"/>
            <a:ext cx="609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304800" y="228600"/>
            <a:ext cx="838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M(C)LE Training for Neural Networks</a:t>
            </a:r>
          </a:p>
        </p:txBody>
      </p:sp>
      <p:pic>
        <p:nvPicPr>
          <p:cNvPr id="27656" name="Picture 8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76400" y="4130675"/>
            <a:ext cx="4722813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7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76400" y="4968875"/>
            <a:ext cx="4327525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8" name="Text Box 11"/>
          <p:cNvSpPr txBox="1">
            <a:spLocks noChangeArrowheads="1"/>
          </p:cNvSpPr>
          <p:nvPr/>
        </p:nvSpPr>
        <p:spPr bwMode="auto">
          <a:xfrm>
            <a:off x="4038600" y="5883275"/>
            <a:ext cx="2209800" cy="822325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Learned neural network</a:t>
            </a:r>
          </a:p>
        </p:txBody>
      </p:sp>
      <p:sp>
        <p:nvSpPr>
          <p:cNvPr id="27659" name="Line 12"/>
          <p:cNvSpPr>
            <a:spLocks noChangeShapeType="1"/>
          </p:cNvSpPr>
          <p:nvPr/>
        </p:nvSpPr>
        <p:spPr bwMode="auto">
          <a:xfrm flipV="1">
            <a:off x="5029200" y="5426075"/>
            <a:ext cx="0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27660" name="Rectangle 13"/>
          <p:cNvSpPr>
            <a:spLocks noChangeArrowheads="1"/>
          </p:cNvSpPr>
          <p:nvPr/>
        </p:nvSpPr>
        <p:spPr bwMode="auto">
          <a:xfrm>
            <a:off x="762000" y="3444875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FontTx/>
              <a:buChar char="•"/>
            </a:pPr>
            <a:r>
              <a:rPr lang="en-US" sz="2400" smtClean="0">
                <a:solidFill>
                  <a:srgbClr val="000000"/>
                </a:solidFill>
                <a:ea typeface="ＭＳ Ｐゴシック" pitchFamily="-111" charset="-128"/>
                <a:cs typeface="+mn-cs"/>
                <a:sym typeface="Symbol" pitchFamily="-111" charset="2"/>
              </a:rPr>
              <a:t>Let’s maximize the conditional data likelihood</a:t>
            </a:r>
            <a:endParaRPr lang="en-US" sz="28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685800" y="1295400"/>
            <a:ext cx="7772400" cy="1981200"/>
          </a:xfrm>
        </p:spPr>
        <p:txBody>
          <a:bodyPr/>
          <a:lstStyle/>
          <a:p>
            <a:pPr eaLnBrk="1" hangingPunct="1"/>
            <a:r>
              <a:rPr lang="en-US" sz="2400" smtClean="0">
                <a:ea typeface="ＭＳ Ｐゴシック" pitchFamily="-111" charset="-128"/>
              </a:rPr>
              <a:t>Consider regression problem f:X</a:t>
            </a:r>
            <a:r>
              <a:rPr lang="en-US" sz="2400" smtClean="0">
                <a:ea typeface="ＭＳ Ｐゴシック" pitchFamily="-111" charset="-128"/>
                <a:sym typeface="Wingdings" pitchFamily="-111" charset="2"/>
              </a:rPr>
              <a:t>Y , for scalar Y</a:t>
            </a:r>
          </a:p>
          <a:p>
            <a:pPr lvl="1" eaLnBrk="1" hangingPunct="1">
              <a:buFontTx/>
              <a:buNone/>
            </a:pPr>
            <a:r>
              <a:rPr lang="en-US" sz="2800" smtClean="0">
                <a:ea typeface="ＭＳ Ｐゴシック" pitchFamily="-111" charset="-128"/>
              </a:rPr>
              <a:t>y = f(x) + </a:t>
            </a:r>
            <a:r>
              <a:rPr lang="en-US" sz="2800" smtClean="0">
                <a:latin typeface="Symbol" pitchFamily="-111" charset="2"/>
                <a:ea typeface="ＭＳ Ｐゴシック" pitchFamily="-111" charset="-128"/>
                <a:sym typeface="Symbol" pitchFamily="-111" charset="2"/>
              </a:rPr>
              <a:t></a:t>
            </a:r>
          </a:p>
          <a:p>
            <a:pPr lvl="1" eaLnBrk="1" hangingPunct="1">
              <a:buFontTx/>
              <a:buNone/>
            </a:pPr>
            <a:endParaRPr lang="en-US" sz="280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lvl="1" eaLnBrk="1" hangingPunct="1">
              <a:buFontTx/>
              <a:buNone/>
            </a:pPr>
            <a:endParaRPr lang="en-US" sz="280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lvl="1" eaLnBrk="1" hangingPunct="1">
              <a:buFontTx/>
              <a:buNone/>
            </a:pPr>
            <a:endParaRPr lang="en-US" sz="280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lvl="1" eaLnBrk="1" hangingPunct="1">
              <a:buFontTx/>
              <a:buNone/>
            </a:pPr>
            <a:endParaRPr lang="en-US" sz="2800" smtClean="0">
              <a:latin typeface="Symbol" pitchFamily="-111" charset="2"/>
              <a:ea typeface="ＭＳ Ｐゴシック" pitchFamily="-111" charset="-128"/>
              <a:sym typeface="Symbol" pitchFamily="-111" charset="2"/>
            </a:endParaRPr>
          </a:p>
          <a:p>
            <a:pPr eaLnBrk="1" hangingPunct="1">
              <a:buFontTx/>
              <a:buNone/>
            </a:pPr>
            <a:r>
              <a:rPr lang="en-US" smtClean="0">
                <a:ea typeface="ＭＳ Ｐゴシック" pitchFamily="-111" charset="-128"/>
              </a:rPr>
              <a:t>	</a:t>
            </a:r>
          </a:p>
          <a:p>
            <a:pPr eaLnBrk="1" hangingPunct="1"/>
            <a:endParaRPr lang="en-US" smtClean="0">
              <a:ea typeface="ＭＳ Ｐゴシック" pitchFamily="-111" charset="-128"/>
            </a:endParaRPr>
          </a:p>
        </p:txBody>
      </p:sp>
      <p:sp>
        <p:nvSpPr>
          <p:cNvPr id="29699" name="Text Box 3"/>
          <p:cNvSpPr txBox="1">
            <a:spLocks noChangeArrowheads="1"/>
          </p:cNvSpPr>
          <p:nvPr/>
        </p:nvSpPr>
        <p:spPr bwMode="auto">
          <a:xfrm>
            <a:off x="3657600" y="1828800"/>
            <a:ext cx="1981200" cy="461963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noise N(0,</a:t>
            </a:r>
            <a:r>
              <a:rPr lang="el-GR" sz="2400" smtClean="0">
                <a:solidFill>
                  <a:srgbClr val="000000"/>
                </a:solidFill>
                <a:latin typeface="Times New Roman" pitchFamily="-111" charset="0"/>
                <a:ea typeface="Dotum" pitchFamily="34" charset="-127"/>
                <a:cs typeface="+mn-cs"/>
                <a:sym typeface="Symbol" pitchFamily="-111" charset="2"/>
              </a:rPr>
              <a:t>σ</a:t>
            </a:r>
            <a:r>
              <a:rPr lang="en-US" sz="2400" baseline="-25000" smtClean="0">
                <a:solidFill>
                  <a:srgbClr val="000000"/>
                </a:solidFill>
                <a:latin typeface="Symbol" pitchFamily="-111" charset="2"/>
                <a:ea typeface="Dotum" pitchFamily="34" charset="-127"/>
                <a:cs typeface="+mn-cs"/>
                <a:sym typeface="Symbol" pitchFamily="-111" charset="2"/>
              </a:rPr>
              <a:t></a:t>
            </a: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)</a:t>
            </a:r>
          </a:p>
        </p:txBody>
      </p:sp>
      <p:sp>
        <p:nvSpPr>
          <p:cNvPr id="29700" name="Line 4"/>
          <p:cNvSpPr>
            <a:spLocks noChangeShapeType="1"/>
          </p:cNvSpPr>
          <p:nvPr/>
        </p:nvSpPr>
        <p:spPr bwMode="auto">
          <a:xfrm flipH="1" flipV="1">
            <a:off x="3048000" y="20574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2590800" y="2514600"/>
            <a:ext cx="19812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deterministic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 flipH="1" flipV="1">
            <a:off x="2133600" y="2362200"/>
            <a:ext cx="5334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29703" name="Rectangle 7"/>
          <p:cNvSpPr>
            <a:spLocks noChangeArrowheads="1"/>
          </p:cNvSpPr>
          <p:nvPr/>
        </p:nvSpPr>
        <p:spPr bwMode="auto">
          <a:xfrm>
            <a:off x="304800" y="228600"/>
            <a:ext cx="8382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MAP Training for Neural Networks</a:t>
            </a:r>
          </a:p>
        </p:txBody>
      </p:sp>
      <p:pic>
        <p:nvPicPr>
          <p:cNvPr id="29704" name="Picture 10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3000" y="3962400"/>
            <a:ext cx="5786438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5" name="Text Box 11"/>
          <p:cNvSpPr txBox="1">
            <a:spLocks noChangeArrowheads="1"/>
          </p:cNvSpPr>
          <p:nvPr/>
        </p:nvSpPr>
        <p:spPr bwMode="auto">
          <a:xfrm>
            <a:off x="3962400" y="3352800"/>
            <a:ext cx="4648200" cy="457200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 Gaussian P(W) = N(0,</a:t>
            </a:r>
            <a:r>
              <a:rPr lang="el-GR" sz="2400" smtClean="0">
                <a:solidFill>
                  <a:srgbClr val="000000"/>
                </a:solidFill>
                <a:latin typeface="Times New Roman" pitchFamily="-111" charset="0"/>
                <a:ea typeface="Dotum" pitchFamily="34" charset="-127"/>
                <a:cs typeface="+mn-cs"/>
                <a:sym typeface="Symbol" pitchFamily="-111" charset="2"/>
              </a:rPr>
              <a:t>σ</a:t>
            </a:r>
            <a:r>
              <a:rPr lang="en-US" sz="2400" smtClean="0">
                <a:solidFill>
                  <a:srgbClr val="000000"/>
                </a:solidFill>
                <a:latin typeface="Symbol" pitchFamily="-111" charset="2"/>
                <a:ea typeface="Dotum" pitchFamily="34" charset="-127"/>
                <a:cs typeface="+mn-cs"/>
                <a:sym typeface="Symbol" pitchFamily="-111" charset="2"/>
              </a:rPr>
              <a:t>I</a:t>
            </a: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)</a:t>
            </a:r>
          </a:p>
        </p:txBody>
      </p:sp>
      <p:sp>
        <p:nvSpPr>
          <p:cNvPr id="29706" name="Text Box 12"/>
          <p:cNvSpPr txBox="1">
            <a:spLocks noChangeArrowheads="1"/>
          </p:cNvSpPr>
          <p:nvPr/>
        </p:nvSpPr>
        <p:spPr bwMode="auto">
          <a:xfrm>
            <a:off x="2971800" y="5867400"/>
            <a:ext cx="4648200" cy="519113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8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ln P(W)  </a:t>
            </a:r>
            <a:r>
              <a:rPr lang="en-US" sz="2800" smtClean="0">
                <a:solidFill>
                  <a:srgbClr val="000000"/>
                </a:solidFill>
                <a:ea typeface="Dotum" pitchFamily="34" charset="-127"/>
                <a:cs typeface="+mn-cs"/>
                <a:sym typeface="Symbol" pitchFamily="-111" charset="2"/>
              </a:rPr>
              <a:t></a:t>
            </a:r>
            <a:r>
              <a:rPr lang="en-US" sz="28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 c </a:t>
            </a:r>
            <a:r>
              <a:rPr lang="en-US" sz="2800" smtClean="0">
                <a:solidFill>
                  <a:srgbClr val="000000"/>
                </a:solidFill>
                <a:latin typeface="Symbol" pitchFamily="-111" charset="2"/>
                <a:ea typeface="Dotum" pitchFamily="34" charset="-127"/>
                <a:cs typeface="+mn-cs"/>
                <a:sym typeface="Symbol" pitchFamily="-111" charset="2"/>
              </a:rPr>
              <a:t></a:t>
            </a:r>
            <a:r>
              <a:rPr lang="en-US" sz="2800" baseline="-25000" smtClean="0">
                <a:solidFill>
                  <a:srgbClr val="000000"/>
                </a:solidFill>
                <a:ea typeface="Dotum" pitchFamily="34" charset="-127"/>
                <a:cs typeface="+mn-cs"/>
                <a:sym typeface="Symbol" pitchFamily="-111" charset="2"/>
              </a:rPr>
              <a:t>i</a:t>
            </a:r>
            <a:r>
              <a:rPr lang="en-US" sz="28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 w</a:t>
            </a:r>
            <a:r>
              <a:rPr lang="en-US" sz="2800" baseline="-250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i</a:t>
            </a:r>
            <a:r>
              <a:rPr lang="en-US" sz="2800" baseline="300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2</a:t>
            </a:r>
          </a:p>
        </p:txBody>
      </p:sp>
      <p:pic>
        <p:nvPicPr>
          <p:cNvPr id="29707" name="Picture 14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19200" y="4724400"/>
            <a:ext cx="6421438" cy="941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08" name="Line 15"/>
          <p:cNvSpPr>
            <a:spLocks noChangeShapeType="1"/>
          </p:cNvSpPr>
          <p:nvPr/>
        </p:nvSpPr>
        <p:spPr bwMode="auto">
          <a:xfrm>
            <a:off x="4038600" y="37338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29709" name="Line 16"/>
          <p:cNvSpPr>
            <a:spLocks noChangeShapeType="1"/>
          </p:cNvSpPr>
          <p:nvPr/>
        </p:nvSpPr>
        <p:spPr bwMode="auto">
          <a:xfrm flipV="1">
            <a:off x="3962400" y="5715000"/>
            <a:ext cx="0" cy="228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7647" t="6337" r="18823" b="3716"/>
          <a:stretch>
            <a:fillRect/>
          </a:stretch>
        </p:blipFill>
        <p:spPr bwMode="auto">
          <a:xfrm>
            <a:off x="1447800" y="76200"/>
            <a:ext cx="606742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91200" y="4898574"/>
            <a:ext cx="2840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d</a:t>
            </a:r>
            <a:endParaRPr lang="en-US" sz="1400" i="1" dirty="0"/>
          </a:p>
        </p:txBody>
      </p:sp>
      <p:sp>
        <p:nvSpPr>
          <p:cNvPr id="6" name="TextBox 5"/>
          <p:cNvSpPr txBox="1"/>
          <p:nvPr/>
        </p:nvSpPr>
        <p:spPr>
          <a:xfrm>
            <a:off x="6400800" y="3581400"/>
            <a:ext cx="2557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i="1" dirty="0" smtClean="0"/>
              <a:t>E</a:t>
            </a:r>
            <a:r>
              <a:rPr lang="en-US" dirty="0" smtClean="0"/>
              <a:t> – Mean Square Error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096000" y="5906869"/>
            <a:ext cx="2929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For Neural Networks, </a:t>
            </a:r>
          </a:p>
          <a:p>
            <a:r>
              <a:rPr lang="en-US" i="1" dirty="0" smtClean="0">
                <a:solidFill>
                  <a:srgbClr val="C00000"/>
                </a:solidFill>
              </a:rPr>
              <a:t>E</a:t>
            </a:r>
            <a:r>
              <a:rPr lang="en-US" dirty="0" smtClean="0">
                <a:solidFill>
                  <a:srgbClr val="C00000"/>
                </a:solidFill>
              </a:rPr>
              <a:t>[</a:t>
            </a:r>
            <a:r>
              <a:rPr lang="en-US" i="1" dirty="0" smtClean="0">
                <a:solidFill>
                  <a:srgbClr val="C00000"/>
                </a:solidFill>
              </a:rPr>
              <a:t>w</a:t>
            </a:r>
            <a:r>
              <a:rPr lang="en-US" dirty="0" smtClean="0">
                <a:solidFill>
                  <a:srgbClr val="C00000"/>
                </a:solidFill>
              </a:rPr>
              <a:t>] no longer convex in w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4105" t="6789" r="5896" b="58722"/>
          <a:stretch>
            <a:fillRect/>
          </a:stretch>
        </p:blipFill>
        <p:spPr bwMode="auto">
          <a:xfrm>
            <a:off x="1306513" y="0"/>
            <a:ext cx="6415087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5000" y="1949326"/>
            <a:ext cx="26340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Using all training data </a:t>
            </a:r>
            <a:r>
              <a:rPr lang="en-US" i="1" dirty="0" smtClean="0">
                <a:solidFill>
                  <a:srgbClr val="C00000"/>
                </a:solidFill>
              </a:rPr>
              <a:t>D</a:t>
            </a:r>
            <a:endParaRPr lang="en-US" i="1" dirty="0">
              <a:solidFill>
                <a:srgbClr val="C00000"/>
              </a:solidFill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1143000" y="2667000"/>
            <a:ext cx="6415087" cy="618894"/>
            <a:chOff x="1143000" y="2971800"/>
            <a:chExt cx="6415087" cy="618894"/>
          </a:xfrm>
        </p:grpSpPr>
        <p:pic>
          <p:nvPicPr>
            <p:cNvPr id="29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105" t="67883" r="5896" b="24234"/>
            <a:stretch>
              <a:fillRect/>
            </a:stretch>
          </p:blipFill>
          <p:spPr bwMode="auto">
            <a:xfrm>
              <a:off x="1143000" y="2971800"/>
              <a:ext cx="6415087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2" name="Rectangle 11"/>
            <p:cNvSpPr/>
            <p:nvPr/>
          </p:nvSpPr>
          <p:spPr>
            <a:xfrm>
              <a:off x="4188878" y="3414702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178785" y="3272658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288866" y="3284072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12132" y="3009580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6" name="Rectangle 15"/>
            <p:cNvSpPr/>
            <p:nvPr/>
          </p:nvSpPr>
          <p:spPr>
            <a:xfrm>
              <a:off x="4744052" y="3270840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711388" y="3011932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656964" y="3175218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570143" y="309980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y</a:t>
              </a:r>
              <a:endParaRPr lang="en-US" i="1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1295400" y="3352800"/>
            <a:ext cx="6422572" cy="3418114"/>
            <a:chOff x="1295400" y="3429000"/>
            <a:chExt cx="6422572" cy="3418114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105" t="75766" r="5896" b="4526"/>
            <a:stretch>
              <a:fillRect/>
            </a:stretch>
          </p:blipFill>
          <p:spPr bwMode="auto">
            <a:xfrm>
              <a:off x="1302885" y="5323114"/>
              <a:ext cx="6415087" cy="1524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4105" t="41278" r="5896" b="33102"/>
            <a:stretch>
              <a:fillRect/>
            </a:stretch>
          </p:blipFill>
          <p:spPr bwMode="auto">
            <a:xfrm>
              <a:off x="1295400" y="3429000"/>
              <a:ext cx="6415087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4782950" y="4249971"/>
              <a:ext cx="268022" cy="430887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200" dirty="0" smtClean="0">
                  <a:latin typeface="cmmi10" pitchFamily="34" charset="0"/>
                </a:rPr>
                <a:t>l</a:t>
              </a:r>
              <a:endParaRPr lang="en-US" sz="2200" dirty="0">
                <a:latin typeface="cmmi10" pitchFamily="34" charset="0"/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061858" y="4865912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4996544" y="4776478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3755574" y="5201020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679370" y="5103048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8" name="Rectangle 17"/>
            <p:cNvSpPr/>
            <p:nvPr/>
          </p:nvSpPr>
          <p:spPr>
            <a:xfrm>
              <a:off x="5203372" y="5641146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148940" y="5388428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680860" y="5627914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637310" y="5399314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04658" y="5529944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4495800" y="5465410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y</a:t>
              </a:r>
              <a:endParaRPr lang="en-US" i="1" dirty="0"/>
            </a:p>
          </p:txBody>
        </p:sp>
        <p:sp>
          <p:nvSpPr>
            <p:cNvPr id="26" name="Rectangle 25"/>
            <p:cNvSpPr/>
            <p:nvPr/>
          </p:nvSpPr>
          <p:spPr>
            <a:xfrm>
              <a:off x="3581400" y="5636450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505196" y="5538478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Error Gradient for a Sigmoid Unit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grpSp>
        <p:nvGrpSpPr>
          <p:cNvPr id="159" name="Group 158"/>
          <p:cNvGrpSpPr/>
          <p:nvPr/>
        </p:nvGrpSpPr>
        <p:grpSpPr>
          <a:xfrm>
            <a:off x="76200" y="3352800"/>
            <a:ext cx="5357813" cy="3398694"/>
            <a:chOff x="76200" y="3472542"/>
            <a:chExt cx="5357813" cy="3398694"/>
          </a:xfrm>
        </p:grpSpPr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22941" t="18586" r="5481" b="38218"/>
            <a:stretch>
              <a:fillRect/>
            </a:stretch>
          </p:blipFill>
          <p:spPr bwMode="auto">
            <a:xfrm>
              <a:off x="76200" y="3472542"/>
              <a:ext cx="5357813" cy="3352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19" name="Group 18"/>
            <p:cNvGrpSpPr/>
            <p:nvPr/>
          </p:nvGrpSpPr>
          <p:grpSpPr>
            <a:xfrm>
              <a:off x="2852058" y="3820886"/>
              <a:ext cx="185060" cy="391886"/>
              <a:chOff x="5007426" y="3853542"/>
              <a:chExt cx="185060" cy="391886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5007426" y="38535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20" name="Group 19"/>
            <p:cNvGrpSpPr/>
            <p:nvPr/>
          </p:nvGrpSpPr>
          <p:grpSpPr>
            <a:xfrm>
              <a:off x="1763482" y="4093028"/>
              <a:ext cx="185060" cy="318036"/>
              <a:chOff x="5007426" y="4005942"/>
              <a:chExt cx="185060" cy="318036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23" name="Group 22"/>
            <p:cNvGrpSpPr/>
            <p:nvPr/>
          </p:nvGrpSpPr>
          <p:grpSpPr>
            <a:xfrm>
              <a:off x="2634340" y="4452256"/>
              <a:ext cx="185060" cy="367766"/>
              <a:chOff x="5018312" y="3877662"/>
              <a:chExt cx="185060" cy="367766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5" name="TextBox 24"/>
              <p:cNvSpPr txBox="1"/>
              <p:nvPr/>
            </p:nvSpPr>
            <p:spPr>
              <a:xfrm>
                <a:off x="5018312" y="387766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26" name="Group 25"/>
            <p:cNvGrpSpPr/>
            <p:nvPr/>
          </p:nvGrpSpPr>
          <p:grpSpPr>
            <a:xfrm>
              <a:off x="1295400" y="4711164"/>
              <a:ext cx="185060" cy="318036"/>
              <a:chOff x="5007426" y="4005942"/>
              <a:chExt cx="185060" cy="318036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32" name="Group 31"/>
            <p:cNvGrpSpPr/>
            <p:nvPr/>
          </p:nvGrpSpPr>
          <p:grpSpPr>
            <a:xfrm>
              <a:off x="1295400" y="5320764"/>
              <a:ext cx="185060" cy="318036"/>
              <a:chOff x="5007426" y="4005942"/>
              <a:chExt cx="185060" cy="318036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35" name="Group 34"/>
            <p:cNvGrpSpPr/>
            <p:nvPr/>
          </p:nvGrpSpPr>
          <p:grpSpPr>
            <a:xfrm>
              <a:off x="1099454" y="5930364"/>
              <a:ext cx="185060" cy="318036"/>
              <a:chOff x="5007426" y="4005942"/>
              <a:chExt cx="185060" cy="318036"/>
            </a:xfrm>
          </p:grpSpPr>
          <p:sp>
            <p:nvSpPr>
              <p:cNvPr id="36" name="Rectangle 35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38" name="Group 37"/>
            <p:cNvGrpSpPr/>
            <p:nvPr/>
          </p:nvGrpSpPr>
          <p:grpSpPr>
            <a:xfrm>
              <a:off x="2329540" y="5072744"/>
              <a:ext cx="185060" cy="348342"/>
              <a:chOff x="5018312" y="3897086"/>
              <a:chExt cx="185060" cy="348342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5018312" y="3897086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41" name="Group 40"/>
            <p:cNvGrpSpPr/>
            <p:nvPr/>
          </p:nvGrpSpPr>
          <p:grpSpPr>
            <a:xfrm>
              <a:off x="3755568" y="5061858"/>
              <a:ext cx="185060" cy="367764"/>
              <a:chOff x="5007426" y="3877664"/>
              <a:chExt cx="185060" cy="367764"/>
            </a:xfrm>
          </p:grpSpPr>
          <p:sp>
            <p:nvSpPr>
              <p:cNvPr id="42" name="Rectangle 41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3" name="TextBox 42"/>
              <p:cNvSpPr txBox="1"/>
              <p:nvPr/>
            </p:nvSpPr>
            <p:spPr>
              <a:xfrm>
                <a:off x="5007426" y="3877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44" name="Group 43"/>
            <p:cNvGrpSpPr/>
            <p:nvPr/>
          </p:nvGrpSpPr>
          <p:grpSpPr>
            <a:xfrm>
              <a:off x="2808514" y="5508172"/>
              <a:ext cx="185060" cy="359228"/>
              <a:chOff x="5018312" y="3886200"/>
              <a:chExt cx="185060" cy="359228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6" name="TextBox 45"/>
              <p:cNvSpPr txBox="1"/>
              <p:nvPr/>
            </p:nvSpPr>
            <p:spPr>
              <a:xfrm>
                <a:off x="5018312" y="3886200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1959426" y="5682342"/>
              <a:ext cx="185060" cy="345994"/>
              <a:chOff x="5018312" y="3899434"/>
              <a:chExt cx="185060" cy="34599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TextBox 48"/>
              <p:cNvSpPr txBox="1"/>
              <p:nvPr/>
            </p:nvSpPr>
            <p:spPr>
              <a:xfrm>
                <a:off x="5018312" y="389943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1338942" y="6553200"/>
              <a:ext cx="185060" cy="318036"/>
              <a:chOff x="5007426" y="4005942"/>
              <a:chExt cx="185060" cy="318036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2" name="TextBox 51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2895600" y="6117772"/>
              <a:ext cx="185060" cy="345992"/>
              <a:chOff x="5018312" y="3899436"/>
              <a:chExt cx="185060" cy="345992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5" name="TextBox 54"/>
              <p:cNvSpPr txBox="1"/>
              <p:nvPr/>
            </p:nvSpPr>
            <p:spPr>
              <a:xfrm>
                <a:off x="5018312" y="3899436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3733800" y="6085114"/>
              <a:ext cx="185060" cy="378650"/>
              <a:chOff x="5007426" y="3866778"/>
              <a:chExt cx="185060" cy="378650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5007426" y="3866778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59" name="Group 58"/>
            <p:cNvGrpSpPr/>
            <p:nvPr/>
          </p:nvGrpSpPr>
          <p:grpSpPr>
            <a:xfrm>
              <a:off x="2209800" y="6281058"/>
              <a:ext cx="185060" cy="367764"/>
              <a:chOff x="5018312" y="3877664"/>
              <a:chExt cx="185060" cy="367764"/>
            </a:xfrm>
          </p:grpSpPr>
          <p:sp>
            <p:nvSpPr>
              <p:cNvPr id="60" name="Rectangle 59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1" name="TextBox 60"/>
              <p:cNvSpPr txBox="1"/>
              <p:nvPr/>
            </p:nvSpPr>
            <p:spPr>
              <a:xfrm>
                <a:off x="5018312" y="3877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62" name="Group 61"/>
            <p:cNvGrpSpPr/>
            <p:nvPr/>
          </p:nvGrpSpPr>
          <p:grpSpPr>
            <a:xfrm>
              <a:off x="3004458" y="6433458"/>
              <a:ext cx="185060" cy="367764"/>
              <a:chOff x="5007426" y="3877664"/>
              <a:chExt cx="185060" cy="367764"/>
            </a:xfrm>
          </p:grpSpPr>
          <p:sp>
            <p:nvSpPr>
              <p:cNvPr id="63" name="Rectangle 62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4" name="TextBox 63"/>
              <p:cNvSpPr txBox="1"/>
              <p:nvPr/>
            </p:nvSpPr>
            <p:spPr>
              <a:xfrm>
                <a:off x="5007426" y="3877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23" name="Group 122"/>
            <p:cNvGrpSpPr/>
            <p:nvPr/>
          </p:nvGrpSpPr>
          <p:grpSpPr>
            <a:xfrm>
              <a:off x="2203632" y="3831772"/>
              <a:ext cx="337460" cy="433078"/>
              <a:chOff x="4495800" y="5401664"/>
              <a:chExt cx="337460" cy="433078"/>
            </a:xfrm>
          </p:grpSpPr>
          <p:sp>
            <p:nvSpPr>
              <p:cNvPr id="124" name="Rectangle 123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5" name="TextBox 124"/>
              <p:cNvSpPr txBox="1"/>
              <p:nvPr/>
            </p:nvSpPr>
            <p:spPr>
              <a:xfrm>
                <a:off x="4648200" y="5401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26" name="Rectangle 125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7" name="TextBox 126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  <p:grpSp>
          <p:nvGrpSpPr>
            <p:cNvPr id="128" name="Group 127"/>
            <p:cNvGrpSpPr/>
            <p:nvPr/>
          </p:nvGrpSpPr>
          <p:grpSpPr>
            <a:xfrm>
              <a:off x="1981200" y="4452256"/>
              <a:ext cx="326574" cy="422194"/>
              <a:chOff x="4495800" y="5412548"/>
              <a:chExt cx="326574" cy="422194"/>
            </a:xfrm>
          </p:grpSpPr>
          <p:sp>
            <p:nvSpPr>
              <p:cNvPr id="129" name="Rectangle 128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0" name="TextBox 129"/>
              <p:cNvSpPr txBox="1"/>
              <p:nvPr/>
            </p:nvSpPr>
            <p:spPr>
              <a:xfrm>
                <a:off x="4637314" y="5412548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31" name="Rectangle 130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2" name="TextBox 131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  <p:sp>
          <p:nvSpPr>
            <p:cNvPr id="134" name="Rectangle 133"/>
            <p:cNvSpPr/>
            <p:nvPr/>
          </p:nvSpPr>
          <p:spPr>
            <a:xfrm>
              <a:off x="1861460" y="5278790"/>
              <a:ext cx="97970" cy="14151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TextBox 134"/>
            <p:cNvSpPr txBox="1"/>
            <p:nvPr/>
          </p:nvSpPr>
          <p:spPr>
            <a:xfrm>
              <a:off x="1817914" y="5061858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36" name="Rectangle 135"/>
            <p:cNvSpPr/>
            <p:nvPr/>
          </p:nvSpPr>
          <p:spPr>
            <a:xfrm>
              <a:off x="1785258" y="5180820"/>
              <a:ext cx="762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TextBox 136"/>
            <p:cNvSpPr txBox="1"/>
            <p:nvPr/>
          </p:nvSpPr>
          <p:spPr>
            <a:xfrm>
              <a:off x="1676400" y="5116286"/>
              <a:ext cx="3000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i="1" dirty="0" smtClean="0"/>
                <a:t>y</a:t>
              </a:r>
              <a:endParaRPr lang="en-US" i="1" dirty="0"/>
            </a:p>
          </p:txBody>
        </p:sp>
        <p:grpSp>
          <p:nvGrpSpPr>
            <p:cNvPr id="138" name="Group 137"/>
            <p:cNvGrpSpPr/>
            <p:nvPr/>
          </p:nvGrpSpPr>
          <p:grpSpPr>
            <a:xfrm>
              <a:off x="3107146" y="5061858"/>
              <a:ext cx="326574" cy="422192"/>
              <a:chOff x="4495800" y="5412550"/>
              <a:chExt cx="326574" cy="422192"/>
            </a:xfrm>
          </p:grpSpPr>
          <p:sp>
            <p:nvSpPr>
              <p:cNvPr id="139" name="Rectangle 138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0" name="TextBox 139"/>
              <p:cNvSpPr txBox="1"/>
              <p:nvPr/>
            </p:nvSpPr>
            <p:spPr>
              <a:xfrm>
                <a:off x="4637314" y="5412550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41" name="Rectangle 140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2" name="TextBox 141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  <p:grpSp>
          <p:nvGrpSpPr>
            <p:cNvPr id="143" name="Group 142"/>
            <p:cNvGrpSpPr/>
            <p:nvPr/>
          </p:nvGrpSpPr>
          <p:grpSpPr>
            <a:xfrm>
              <a:off x="1311002" y="5671458"/>
              <a:ext cx="332744" cy="423760"/>
              <a:chOff x="4495800" y="5410982"/>
              <a:chExt cx="332744" cy="423760"/>
            </a:xfrm>
          </p:grpSpPr>
          <p:sp>
            <p:nvSpPr>
              <p:cNvPr id="144" name="Rectangle 143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TextBox 144"/>
              <p:cNvSpPr txBox="1"/>
              <p:nvPr/>
            </p:nvSpPr>
            <p:spPr>
              <a:xfrm>
                <a:off x="4643484" y="541098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46" name="Rectangle 145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TextBox 146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  <p:grpSp>
          <p:nvGrpSpPr>
            <p:cNvPr id="148" name="Group 147"/>
            <p:cNvGrpSpPr/>
            <p:nvPr/>
          </p:nvGrpSpPr>
          <p:grpSpPr>
            <a:xfrm>
              <a:off x="1556658" y="6281058"/>
              <a:ext cx="326570" cy="422192"/>
              <a:chOff x="4495800" y="5412550"/>
              <a:chExt cx="326570" cy="422192"/>
            </a:xfrm>
          </p:grpSpPr>
          <p:sp>
            <p:nvSpPr>
              <p:cNvPr id="149" name="Rectangle 148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0" name="TextBox 149"/>
              <p:cNvSpPr txBox="1"/>
              <p:nvPr/>
            </p:nvSpPr>
            <p:spPr>
              <a:xfrm>
                <a:off x="4637310" y="5412550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51" name="Rectangle 150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2" name="TextBox 151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</p:grpSp>
      <p:grpSp>
        <p:nvGrpSpPr>
          <p:cNvPr id="158" name="Group 157"/>
          <p:cNvGrpSpPr/>
          <p:nvPr/>
        </p:nvGrpSpPr>
        <p:grpSpPr>
          <a:xfrm>
            <a:off x="4267200" y="3886200"/>
            <a:ext cx="4996542" cy="2590800"/>
            <a:chOff x="4267200" y="3886200"/>
            <a:chExt cx="4996542" cy="2590800"/>
          </a:xfrm>
        </p:grpSpPr>
        <p:pic>
          <p:nvPicPr>
            <p:cNvPr id="1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l="10725" t="62203" r="24123" b="4418"/>
            <a:stretch>
              <a:fillRect/>
            </a:stretch>
          </p:blipFill>
          <p:spPr bwMode="auto">
            <a:xfrm>
              <a:off x="4267200" y="3886200"/>
              <a:ext cx="4876800" cy="2590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65" name="Group 64"/>
            <p:cNvGrpSpPr/>
            <p:nvPr/>
          </p:nvGrpSpPr>
          <p:grpSpPr>
            <a:xfrm>
              <a:off x="5910940" y="4060372"/>
              <a:ext cx="185060" cy="348344"/>
              <a:chOff x="5018312" y="3897084"/>
              <a:chExt cx="185060" cy="348344"/>
            </a:xfrm>
          </p:grpSpPr>
          <p:sp>
            <p:nvSpPr>
              <p:cNvPr id="66" name="Rectangle 65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67" name="TextBox 66"/>
              <p:cNvSpPr txBox="1"/>
              <p:nvPr/>
            </p:nvSpPr>
            <p:spPr>
              <a:xfrm>
                <a:off x="5018312" y="389708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008914" y="4365172"/>
              <a:ext cx="185060" cy="389536"/>
              <a:chOff x="5007426" y="3855892"/>
              <a:chExt cx="185060" cy="389536"/>
            </a:xfrm>
          </p:grpSpPr>
          <p:sp>
            <p:nvSpPr>
              <p:cNvPr id="69" name="Rectangle 68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0" name="TextBox 69"/>
              <p:cNvSpPr txBox="1"/>
              <p:nvPr/>
            </p:nvSpPr>
            <p:spPr>
              <a:xfrm>
                <a:off x="5007426" y="385589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71" name="Group 70"/>
            <p:cNvGrpSpPr/>
            <p:nvPr/>
          </p:nvGrpSpPr>
          <p:grpSpPr>
            <a:xfrm>
              <a:off x="7249886" y="4005944"/>
              <a:ext cx="185060" cy="391886"/>
              <a:chOff x="5018312" y="3853542"/>
              <a:chExt cx="185060" cy="391886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3" name="TextBox 72"/>
              <p:cNvSpPr txBox="1"/>
              <p:nvPr/>
            </p:nvSpPr>
            <p:spPr>
              <a:xfrm>
                <a:off x="5018312" y="38535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74" name="Group 73"/>
            <p:cNvGrpSpPr/>
            <p:nvPr/>
          </p:nvGrpSpPr>
          <p:grpSpPr>
            <a:xfrm>
              <a:off x="7162800" y="4365172"/>
              <a:ext cx="185060" cy="378650"/>
              <a:chOff x="5007426" y="3866778"/>
              <a:chExt cx="185060" cy="378650"/>
            </a:xfrm>
          </p:grpSpPr>
          <p:sp>
            <p:nvSpPr>
              <p:cNvPr id="75" name="Rectangle 74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TextBox 75"/>
              <p:cNvSpPr txBox="1"/>
              <p:nvPr/>
            </p:nvSpPr>
            <p:spPr>
              <a:xfrm>
                <a:off x="5007426" y="3866778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77" name="Group 76"/>
            <p:cNvGrpSpPr/>
            <p:nvPr/>
          </p:nvGrpSpPr>
          <p:grpSpPr>
            <a:xfrm>
              <a:off x="7913914" y="4212772"/>
              <a:ext cx="185060" cy="356876"/>
              <a:chOff x="5007426" y="3888552"/>
              <a:chExt cx="185060" cy="356876"/>
            </a:xfrm>
          </p:grpSpPr>
          <p:sp>
            <p:nvSpPr>
              <p:cNvPr id="78" name="Rectangle 77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TextBox 78"/>
              <p:cNvSpPr txBox="1"/>
              <p:nvPr/>
            </p:nvSpPr>
            <p:spPr>
              <a:xfrm>
                <a:off x="5007426" y="388855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80" name="Group 79"/>
            <p:cNvGrpSpPr/>
            <p:nvPr/>
          </p:nvGrpSpPr>
          <p:grpSpPr>
            <a:xfrm>
              <a:off x="8665024" y="4191000"/>
              <a:ext cx="185060" cy="389536"/>
              <a:chOff x="5007426" y="3855892"/>
              <a:chExt cx="185060" cy="389536"/>
            </a:xfrm>
          </p:grpSpPr>
          <p:sp>
            <p:nvSpPr>
              <p:cNvPr id="81" name="Rectangle 80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2" name="TextBox 81"/>
              <p:cNvSpPr txBox="1"/>
              <p:nvPr/>
            </p:nvSpPr>
            <p:spPr>
              <a:xfrm>
                <a:off x="5007426" y="385589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83" name="Group 82"/>
            <p:cNvGrpSpPr/>
            <p:nvPr/>
          </p:nvGrpSpPr>
          <p:grpSpPr>
            <a:xfrm>
              <a:off x="6368144" y="4724400"/>
              <a:ext cx="185060" cy="400422"/>
              <a:chOff x="5007426" y="3845006"/>
              <a:chExt cx="185060" cy="400422"/>
            </a:xfrm>
          </p:grpSpPr>
          <p:sp>
            <p:nvSpPr>
              <p:cNvPr id="84" name="Rectangle 83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5" name="TextBox 84"/>
              <p:cNvSpPr txBox="1"/>
              <p:nvPr/>
            </p:nvSpPr>
            <p:spPr>
              <a:xfrm>
                <a:off x="5007426" y="3845006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86" name="Group 85"/>
            <p:cNvGrpSpPr/>
            <p:nvPr/>
          </p:nvGrpSpPr>
          <p:grpSpPr>
            <a:xfrm>
              <a:off x="7630886" y="4700278"/>
              <a:ext cx="185060" cy="318036"/>
              <a:chOff x="5007426" y="4005942"/>
              <a:chExt cx="185060" cy="318036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8" name="TextBox 87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89" name="Group 88"/>
            <p:cNvGrpSpPr/>
            <p:nvPr/>
          </p:nvGrpSpPr>
          <p:grpSpPr>
            <a:xfrm>
              <a:off x="8294914" y="4876800"/>
              <a:ext cx="185060" cy="318036"/>
              <a:chOff x="5007426" y="4005942"/>
              <a:chExt cx="185060" cy="318036"/>
            </a:xfrm>
          </p:grpSpPr>
          <p:sp>
            <p:nvSpPr>
              <p:cNvPr id="90" name="Rectangle 89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1" name="TextBox 90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92" name="Group 91"/>
            <p:cNvGrpSpPr/>
            <p:nvPr/>
          </p:nvGrpSpPr>
          <p:grpSpPr>
            <a:xfrm>
              <a:off x="6379028" y="6085112"/>
              <a:ext cx="185060" cy="318036"/>
              <a:chOff x="5007426" y="4005942"/>
              <a:chExt cx="185060" cy="318036"/>
            </a:xfrm>
          </p:grpSpPr>
          <p:sp>
            <p:nvSpPr>
              <p:cNvPr id="93" name="Rectangle 92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95" name="Group 94"/>
            <p:cNvGrpSpPr/>
            <p:nvPr/>
          </p:nvGrpSpPr>
          <p:grpSpPr>
            <a:xfrm>
              <a:off x="7467600" y="5834744"/>
              <a:ext cx="185060" cy="356878"/>
              <a:chOff x="5018312" y="3888550"/>
              <a:chExt cx="185060" cy="356878"/>
            </a:xfrm>
          </p:grpSpPr>
          <p:sp>
            <p:nvSpPr>
              <p:cNvPr id="96" name="Rectangle 95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7" name="TextBox 96"/>
              <p:cNvSpPr txBox="1"/>
              <p:nvPr/>
            </p:nvSpPr>
            <p:spPr>
              <a:xfrm>
                <a:off x="5018312" y="3888550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98" name="Group 97"/>
            <p:cNvGrpSpPr/>
            <p:nvPr/>
          </p:nvGrpSpPr>
          <p:grpSpPr>
            <a:xfrm>
              <a:off x="7783286" y="5823856"/>
              <a:ext cx="185060" cy="367764"/>
              <a:chOff x="5018312" y="3877664"/>
              <a:chExt cx="185060" cy="367764"/>
            </a:xfrm>
          </p:grpSpPr>
          <p:sp>
            <p:nvSpPr>
              <p:cNvPr id="99" name="Rectangle 98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5018312" y="3877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01" name="Group 100"/>
            <p:cNvGrpSpPr/>
            <p:nvPr/>
          </p:nvGrpSpPr>
          <p:grpSpPr>
            <a:xfrm>
              <a:off x="8556172" y="5823858"/>
              <a:ext cx="185060" cy="367764"/>
              <a:chOff x="5029198" y="3877664"/>
              <a:chExt cx="185060" cy="367764"/>
            </a:xfrm>
          </p:grpSpPr>
          <p:sp>
            <p:nvSpPr>
              <p:cNvPr id="102" name="Rectangle 101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3" name="TextBox 102"/>
              <p:cNvSpPr txBox="1"/>
              <p:nvPr/>
            </p:nvSpPr>
            <p:spPr>
              <a:xfrm>
                <a:off x="5029198" y="3877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04" name="Group 103"/>
            <p:cNvGrpSpPr/>
            <p:nvPr/>
          </p:nvGrpSpPr>
          <p:grpSpPr>
            <a:xfrm>
              <a:off x="8882740" y="5777964"/>
              <a:ext cx="185060" cy="318036"/>
              <a:chOff x="5007426" y="4005942"/>
              <a:chExt cx="185060" cy="318036"/>
            </a:xfrm>
          </p:grpSpPr>
          <p:sp>
            <p:nvSpPr>
              <p:cNvPr id="105" name="Rectangle 104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07" name="Group 106"/>
            <p:cNvGrpSpPr/>
            <p:nvPr/>
          </p:nvGrpSpPr>
          <p:grpSpPr>
            <a:xfrm>
              <a:off x="7598226" y="4887686"/>
              <a:ext cx="185060" cy="318036"/>
              <a:chOff x="5007426" y="4005942"/>
              <a:chExt cx="185060" cy="318036"/>
            </a:xfrm>
          </p:grpSpPr>
          <p:sp>
            <p:nvSpPr>
              <p:cNvPr id="108" name="Rectangle 107"/>
              <p:cNvSpPr/>
              <p:nvPr/>
            </p:nvSpPr>
            <p:spPr>
              <a:xfrm>
                <a:off x="5083630" y="4103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9" name="TextBox 108"/>
              <p:cNvSpPr txBox="1"/>
              <p:nvPr/>
            </p:nvSpPr>
            <p:spPr>
              <a:xfrm>
                <a:off x="5007426" y="4005942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13" name="Group 112"/>
            <p:cNvGrpSpPr/>
            <p:nvPr/>
          </p:nvGrpSpPr>
          <p:grpSpPr>
            <a:xfrm>
              <a:off x="8360224" y="5092164"/>
              <a:ext cx="326576" cy="318036"/>
              <a:chOff x="5007426" y="4005942"/>
              <a:chExt cx="326576" cy="318036"/>
            </a:xfrm>
          </p:grpSpPr>
          <p:sp>
            <p:nvSpPr>
              <p:cNvPr id="114" name="Rectangle 113"/>
              <p:cNvSpPr/>
              <p:nvPr/>
            </p:nvSpPr>
            <p:spPr>
              <a:xfrm>
                <a:off x="5083630" y="4073606"/>
                <a:ext cx="174172" cy="15005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5" name="TextBox 114"/>
              <p:cNvSpPr txBox="1"/>
              <p:nvPr/>
            </p:nvSpPr>
            <p:spPr>
              <a:xfrm>
                <a:off x="5007426" y="4005942"/>
                <a:ext cx="326576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16" name="Group 115"/>
            <p:cNvGrpSpPr/>
            <p:nvPr/>
          </p:nvGrpSpPr>
          <p:grpSpPr>
            <a:xfrm>
              <a:off x="8937166" y="5984794"/>
              <a:ext cx="326576" cy="318036"/>
              <a:chOff x="5007426" y="4005942"/>
              <a:chExt cx="326576" cy="318036"/>
            </a:xfrm>
          </p:grpSpPr>
          <p:sp>
            <p:nvSpPr>
              <p:cNvPr id="117" name="Rectangle 116"/>
              <p:cNvSpPr/>
              <p:nvPr/>
            </p:nvSpPr>
            <p:spPr>
              <a:xfrm>
                <a:off x="5083630" y="4040948"/>
                <a:ext cx="130630" cy="1827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8" name="TextBox 117"/>
              <p:cNvSpPr txBox="1"/>
              <p:nvPr/>
            </p:nvSpPr>
            <p:spPr>
              <a:xfrm>
                <a:off x="5007426" y="4005942"/>
                <a:ext cx="326576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2200" baseline="-25000" dirty="0">
                  <a:latin typeface="cmmi10" pitchFamily="34" charset="0"/>
                </a:endParaRPr>
              </a:p>
            </p:txBody>
          </p:sp>
        </p:grpSp>
        <p:grpSp>
          <p:nvGrpSpPr>
            <p:cNvPr id="153" name="Group 152"/>
            <p:cNvGrpSpPr/>
            <p:nvPr/>
          </p:nvGrpSpPr>
          <p:grpSpPr>
            <a:xfrm>
              <a:off x="6814456" y="5823858"/>
              <a:ext cx="326574" cy="422192"/>
              <a:chOff x="4495800" y="5412550"/>
              <a:chExt cx="326574" cy="422192"/>
            </a:xfrm>
          </p:grpSpPr>
          <p:sp>
            <p:nvSpPr>
              <p:cNvPr id="154" name="Rectangle 153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5" name="TextBox 154"/>
              <p:cNvSpPr txBox="1"/>
              <p:nvPr/>
            </p:nvSpPr>
            <p:spPr>
              <a:xfrm>
                <a:off x="4637314" y="5412550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56" name="Rectangle 155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7" name="TextBox 156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838200" y="1447800"/>
            <a:ext cx="7315200" cy="2057400"/>
            <a:chOff x="76200" y="1447800"/>
            <a:chExt cx="9008533" cy="2695903"/>
          </a:xfrm>
        </p:grpSpPr>
        <p:pic>
          <p:nvPicPr>
            <p:cNvPr id="1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10311" t="20868" r="15603" b="55564"/>
            <a:stretch>
              <a:fillRect/>
            </a:stretch>
          </p:blipFill>
          <p:spPr bwMode="auto">
            <a:xfrm>
              <a:off x="76200" y="1447800"/>
              <a:ext cx="9008533" cy="269590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6508284" y="1524000"/>
              <a:ext cx="2019867" cy="5242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</a:rPr>
                <a:t>Sigmoid Unit</a:t>
              </a:r>
              <a:endParaRPr lang="en-US" sz="2000" dirty="0">
                <a:solidFill>
                  <a:srgbClr val="C0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4447217" y="2824281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d</a:t>
              </a:r>
              <a:endParaRPr lang="en-US" sz="1600" i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087330" y="3359963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d</a:t>
              </a:r>
              <a:endParaRPr lang="en-US" sz="1600" i="1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295194" y="3712778"/>
              <a:ext cx="29848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i="1" dirty="0" smtClean="0"/>
                <a:t>d</a:t>
              </a:r>
              <a:endParaRPr lang="en-US" sz="1600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Error Gradient for 1-Hidden layer, 1-output neural network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2">
              <a:buNone/>
            </a:pPr>
            <a:r>
              <a:rPr lang="en-US" dirty="0" smtClean="0"/>
              <a:t>			see </a:t>
            </a:r>
            <a:r>
              <a:rPr lang="en-US" dirty="0" smtClean="0">
                <a:hlinkClick r:id="rId2"/>
              </a:rPr>
              <a:t>Notes.pdf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Poster Session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When: Dec 2 (tomorrow!), 3-6 pm</a:t>
            </a:r>
          </a:p>
          <a:p>
            <a:r>
              <a:rPr lang="en-US" sz="2800" dirty="0" smtClean="0"/>
              <a:t>Where: NSH Atrium</a:t>
            </a:r>
          </a:p>
          <a:p>
            <a:endParaRPr lang="en-US" sz="2800" dirty="0" smtClean="0"/>
          </a:p>
          <a:p>
            <a:r>
              <a:rPr lang="en-US" sz="2800" dirty="0" smtClean="0"/>
              <a:t>Poster boards, tacks will be provided</a:t>
            </a:r>
          </a:p>
          <a:p>
            <a:r>
              <a:rPr lang="en-US" sz="2800" dirty="0" smtClean="0"/>
              <a:t>Be on </a:t>
            </a:r>
            <a:r>
              <a:rPr lang="en-US" sz="2800" dirty="0" smtClean="0"/>
              <a:t>time </a:t>
            </a:r>
          </a:p>
          <a:p>
            <a:pPr lvl="1"/>
            <a:r>
              <a:rPr lang="en-US" sz="2400" dirty="0" smtClean="0"/>
              <a:t>check </a:t>
            </a:r>
            <a:r>
              <a:rPr lang="en-US" sz="2400" dirty="0" smtClean="0"/>
              <a:t>with Michelle or TAs on the spot to get your </a:t>
            </a:r>
            <a:r>
              <a:rPr lang="en-US" sz="2400" dirty="0" smtClean="0"/>
              <a:t>poster number and board</a:t>
            </a:r>
          </a:p>
          <a:p>
            <a:pPr lvl="1"/>
            <a:r>
              <a:rPr lang="en-US" sz="2400" dirty="0" smtClean="0"/>
              <a:t>put your posters </a:t>
            </a:r>
            <a:r>
              <a:rPr lang="en-US" sz="2400" dirty="0" smtClean="0"/>
              <a:t>in order according </a:t>
            </a:r>
            <a:r>
              <a:rPr lang="en-US" sz="2400" dirty="0" smtClean="0"/>
              <a:t>to </a:t>
            </a:r>
            <a:r>
              <a:rPr lang="en-US" sz="2400" dirty="0" smtClean="0"/>
              <a:t>the assigned </a:t>
            </a:r>
            <a:r>
              <a:rPr lang="en-US" sz="2400" dirty="0" smtClean="0"/>
              <a:t>number</a:t>
            </a:r>
            <a:endParaRPr lang="en-US" sz="2400" dirty="0" smtClean="0"/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6366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+mn-lt"/>
              </a:rPr>
              <a:t>Assumes the following functional form for P(Y|X):</a:t>
            </a:r>
          </a:p>
        </p:txBody>
      </p:sp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5800" y="4572000"/>
            <a:ext cx="1606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Logistic</a:t>
            </a:r>
          </a:p>
          <a:p>
            <a:r>
              <a:rPr lang="en-US" b="1" dirty="0"/>
              <a:t>function</a:t>
            </a:r>
          </a:p>
          <a:p>
            <a:r>
              <a:rPr lang="en-US" b="1" dirty="0"/>
              <a:t>(or Sigmoid):</a:t>
            </a:r>
          </a:p>
        </p:txBody>
      </p:sp>
      <p:pic>
        <p:nvPicPr>
          <p:cNvPr id="13" name="Picture 9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362200" y="4876800"/>
            <a:ext cx="13652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85800" y="3581400"/>
            <a:ext cx="4181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  <a:latin typeface="+mn-lt"/>
              </a:rPr>
              <a:t>Logistic function applied to a linear</a:t>
            </a:r>
          </a:p>
          <a:p>
            <a:r>
              <a:rPr lang="en-US" sz="2200" dirty="0" smtClean="0">
                <a:solidFill>
                  <a:srgbClr val="C00000"/>
                </a:solidFill>
                <a:latin typeface="+mn-lt"/>
              </a:rPr>
              <a:t>function of the data</a:t>
            </a:r>
            <a:endParaRPr lang="en-US" sz="2200" dirty="0">
              <a:solidFill>
                <a:srgbClr val="C00000"/>
              </a:solidFill>
              <a:latin typeface="+mn-lt"/>
            </a:endParaRPr>
          </a:p>
        </p:txBody>
      </p:sp>
      <p:grpSp>
        <p:nvGrpSpPr>
          <p:cNvPr id="2" name="Group 15"/>
          <p:cNvGrpSpPr/>
          <p:nvPr/>
        </p:nvGrpSpPr>
        <p:grpSpPr>
          <a:xfrm>
            <a:off x="4804213" y="3570514"/>
            <a:ext cx="3295847" cy="2775076"/>
            <a:chOff x="4781353" y="3570514"/>
            <a:chExt cx="3295847" cy="2775076"/>
          </a:xfrm>
        </p:grpSpPr>
        <p:grpSp>
          <p:nvGrpSpPr>
            <p:cNvPr id="3" name="Group 22"/>
            <p:cNvGrpSpPr/>
            <p:nvPr/>
          </p:nvGrpSpPr>
          <p:grpSpPr>
            <a:xfrm>
              <a:off x="5105400" y="3570514"/>
              <a:ext cx="2971800" cy="2525486"/>
              <a:chOff x="4572000" y="3570514"/>
              <a:chExt cx="3505200" cy="2890168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5" cstate="print"/>
              <a:srcRect l="398" t="14740" r="3308" b="5338"/>
              <a:stretch>
                <a:fillRect/>
              </a:stretch>
            </p:blipFill>
            <p:spPr bwMode="auto">
              <a:xfrm>
                <a:off x="4572000" y="3570514"/>
                <a:ext cx="3505200" cy="2890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4876800" y="3668486"/>
                <a:ext cx="3200400" cy="2514600"/>
              </a:xfrm>
              <a:custGeom>
                <a:avLst/>
                <a:gdLst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02228 w 2144485"/>
                  <a:gd name="connsiteY4" fmla="*/ 185057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89314 w 2144485"/>
                  <a:gd name="connsiteY4" fmla="*/ 163286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7886 w 2144485"/>
                  <a:gd name="connsiteY1" fmla="*/ 1598079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4485" h="1709057">
                    <a:moveTo>
                      <a:pt x="0" y="1709057"/>
                    </a:moveTo>
                    <a:cubicBezTo>
                      <a:pt x="185057" y="1704521"/>
                      <a:pt x="376372" y="1676093"/>
                      <a:pt x="517886" y="1598079"/>
                    </a:cubicBezTo>
                    <a:cubicBezTo>
                      <a:pt x="659400" y="1520065"/>
                      <a:pt x="732199" y="1414789"/>
                      <a:pt x="849085" y="1240971"/>
                    </a:cubicBezTo>
                    <a:cubicBezTo>
                      <a:pt x="965971" y="1067153"/>
                      <a:pt x="1095693" y="737338"/>
                      <a:pt x="1219200" y="555171"/>
                    </a:cubicBezTo>
                    <a:cubicBezTo>
                      <a:pt x="1342707" y="373004"/>
                      <a:pt x="1435915" y="240498"/>
                      <a:pt x="1590129" y="147970"/>
                    </a:cubicBezTo>
                    <a:cubicBezTo>
                      <a:pt x="1744343" y="55442"/>
                      <a:pt x="2144485" y="0"/>
                      <a:pt x="2144485" y="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68886" y="4800600"/>
                <a:ext cx="10668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85856" y="5976258"/>
              <a:ext cx="2760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81353" y="4343400"/>
              <a:ext cx="461665" cy="791242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dirty="0" err="1" smtClean="0"/>
                <a:t>logit</a:t>
              </a:r>
              <a:r>
                <a:rPr lang="en-US" dirty="0" smtClean="0"/>
                <a:t> (z)</a:t>
              </a:r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88792" y="6172200"/>
            <a:ext cx="43642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009900"/>
                </a:solidFill>
              </a:rPr>
              <a:t>Features can be discrete or continuous!</a:t>
            </a:r>
            <a:endParaRPr lang="en-US" sz="2000" b="1" dirty="0">
              <a:solidFill>
                <a:srgbClr val="009900"/>
              </a:solidFill>
            </a:endParaRPr>
          </a:p>
        </p:txBody>
      </p:sp>
      <p:pic>
        <p:nvPicPr>
          <p:cNvPr id="21" name="Picture 20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168373" y="2285861"/>
            <a:ext cx="4724926" cy="60966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HW5 &amp; Project Report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Due: Dec 7</a:t>
            </a:r>
          </a:p>
          <a:p>
            <a:r>
              <a:rPr lang="en-US" dirty="0" smtClean="0"/>
              <a:t>By: 10:30 am (</a:t>
            </a:r>
            <a:r>
              <a:rPr lang="en-US" u="sng" dirty="0" smtClean="0"/>
              <a:t>strictly enforced</a:t>
            </a:r>
            <a:r>
              <a:rPr lang="en-US" dirty="0" smtClean="0"/>
              <a:t>)</a:t>
            </a:r>
          </a:p>
          <a:p>
            <a:r>
              <a:rPr lang="en-US" dirty="0" smtClean="0"/>
              <a:t>Where: Michelle’s office, GHC 8001</a:t>
            </a:r>
          </a:p>
          <a:p>
            <a:endParaRPr lang="en-US" dirty="0" smtClean="0"/>
          </a:p>
          <a:p>
            <a:r>
              <a:rPr lang="en-US" dirty="0" smtClean="0"/>
              <a:t>If Michelle is not there, please write your name and time of submission on the front and slide your HW and report under the door.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Final Exam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When: Dec 14, 1-4 pm</a:t>
            </a:r>
          </a:p>
          <a:p>
            <a:r>
              <a:rPr lang="en-US" dirty="0" smtClean="0"/>
              <a:t>Where: DH 2210</a:t>
            </a:r>
          </a:p>
          <a:p>
            <a:endParaRPr lang="en-US" dirty="0" smtClean="0"/>
          </a:p>
          <a:p>
            <a:r>
              <a:rPr lang="en-US" dirty="0" smtClean="0"/>
              <a:t>Open book, open notes, no calculator needed, no internet access</a:t>
            </a:r>
          </a:p>
          <a:p>
            <a:r>
              <a:rPr lang="en-US" dirty="0" smtClean="0"/>
              <a:t>Material - Everything from beginning of semester to last class. More emphasis on what we did since midterm.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Recitations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Dec 3, </a:t>
            </a:r>
            <a:r>
              <a:rPr lang="en-US" u="sng" dirty="0" smtClean="0"/>
              <a:t>Friday</a:t>
            </a:r>
            <a:r>
              <a:rPr lang="en-US" dirty="0" smtClean="0"/>
              <a:t>, 5-6 pm, room?</a:t>
            </a:r>
          </a:p>
          <a:p>
            <a:r>
              <a:rPr lang="en-US" dirty="0" smtClean="0"/>
              <a:t>PCA, spectral clustering, neural nets - TK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Dec 9, Thursday, 5-6 pm, room?</a:t>
            </a:r>
          </a:p>
          <a:p>
            <a:r>
              <a:rPr lang="en-US" dirty="0" smtClean="0"/>
              <a:t>Final review – all TAs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Course and Instructor Evaluations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By Dec 14, 4pm</a:t>
            </a:r>
          </a:p>
          <a:p>
            <a:r>
              <a:rPr lang="en-US" u="sng" dirty="0" smtClean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cmu.onlinecourseevaluations.com</a:t>
            </a:r>
            <a:endParaRPr lang="en-US" u="sng" dirty="0" smtClean="0"/>
          </a:p>
          <a:p>
            <a:endParaRPr lang="en-US" u="sng" dirty="0" smtClean="0"/>
          </a:p>
          <a:p>
            <a:endParaRPr lang="en-US" u="sng" dirty="0" smtClean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4" name="Picture 2"/>
          <p:cNvPicPr>
            <a:picLocks noChangeAspect="1" noChangeArrowheads="1"/>
          </p:cNvPicPr>
          <p:nvPr/>
        </p:nvPicPr>
        <p:blipFill>
          <a:blip r:embed="rId3" cstate="print"/>
          <a:srcRect l="7211" t="6491" r="9079" b="54702"/>
          <a:stretch>
            <a:fillRect/>
          </a:stretch>
        </p:blipFill>
        <p:spPr bwMode="auto">
          <a:xfrm>
            <a:off x="0" y="0"/>
            <a:ext cx="6340475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8917" name="Picture 2"/>
          <p:cNvPicPr>
            <a:picLocks noChangeAspect="1" noChangeArrowheads="1"/>
          </p:cNvPicPr>
          <p:nvPr/>
        </p:nvPicPr>
        <p:blipFill>
          <a:blip r:embed="rId4" cstate="print"/>
          <a:srcRect l="4230" t="43750" r="57802" b="25394"/>
          <a:stretch>
            <a:fillRect/>
          </a:stretch>
        </p:blipFill>
        <p:spPr bwMode="auto">
          <a:xfrm>
            <a:off x="5837238" y="0"/>
            <a:ext cx="3306762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8" name="Rectangle 5"/>
          <p:cNvSpPr>
            <a:spLocks noChangeArrowheads="1"/>
          </p:cNvSpPr>
          <p:nvPr/>
        </p:nvSpPr>
        <p:spPr bwMode="auto">
          <a:xfrm>
            <a:off x="4267200" y="0"/>
            <a:ext cx="10223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(MLE)</a:t>
            </a:r>
          </a:p>
        </p:txBody>
      </p:sp>
      <p:grpSp>
        <p:nvGrpSpPr>
          <p:cNvPr id="32" name="Group 31"/>
          <p:cNvGrpSpPr/>
          <p:nvPr/>
        </p:nvGrpSpPr>
        <p:grpSpPr>
          <a:xfrm>
            <a:off x="-11151" y="3036849"/>
            <a:ext cx="6340475" cy="2057400"/>
            <a:chOff x="-11151" y="3036849"/>
            <a:chExt cx="6340475" cy="2057400"/>
          </a:xfrm>
        </p:grpSpPr>
        <p:pic>
          <p:nvPicPr>
            <p:cNvPr id="3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211" t="45298" r="9079" b="28508"/>
            <a:stretch>
              <a:fillRect/>
            </a:stretch>
          </p:blipFill>
          <p:spPr bwMode="auto">
            <a:xfrm>
              <a:off x="-11151" y="3036849"/>
              <a:ext cx="6340475" cy="2057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TextBox 6"/>
            <p:cNvSpPr txBox="1"/>
            <p:nvPr/>
          </p:nvSpPr>
          <p:spPr>
            <a:xfrm>
              <a:off x="2307772" y="3429000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2895596" y="3429000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657596" y="3439886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4615540" y="3459306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grpSp>
          <p:nvGrpSpPr>
            <p:cNvPr id="11" name="Group 10"/>
            <p:cNvGrpSpPr/>
            <p:nvPr/>
          </p:nvGrpSpPr>
          <p:grpSpPr>
            <a:xfrm>
              <a:off x="3962396" y="3494314"/>
              <a:ext cx="337460" cy="433078"/>
              <a:chOff x="4495800" y="5401664"/>
              <a:chExt cx="337460" cy="433078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4680860" y="5627914"/>
                <a:ext cx="97970" cy="141514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648200" y="5401664"/>
                <a:ext cx="185060" cy="3180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baseline="-25000" dirty="0" smtClean="0">
                    <a:latin typeface="cmmi10" pitchFamily="34" charset="0"/>
                  </a:rPr>
                  <a:t>l</a:t>
                </a:r>
                <a:endParaRPr lang="en-US" sz="2200" baseline="-25000" dirty="0">
                  <a:latin typeface="cmmi10" pitchFamily="34" charset="0"/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4604658" y="5529944"/>
                <a:ext cx="76200" cy="2286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495800" y="5465410"/>
                <a:ext cx="300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i="1" dirty="0" smtClean="0"/>
                  <a:t>y</a:t>
                </a:r>
                <a:endParaRPr lang="en-US" i="1" dirty="0"/>
              </a:p>
            </p:txBody>
          </p:sp>
        </p:grpSp>
        <p:sp>
          <p:nvSpPr>
            <p:cNvPr id="16" name="TextBox 15"/>
            <p:cNvSpPr txBox="1"/>
            <p:nvPr/>
          </p:nvSpPr>
          <p:spPr>
            <a:xfrm>
              <a:off x="4049486" y="3646714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k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992086" y="4351936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601686" y="4365172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74568" y="4384592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050968" y="4341050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-11151" y="5094249"/>
            <a:ext cx="6340475" cy="1763751"/>
            <a:chOff x="-11151" y="5094249"/>
            <a:chExt cx="6340475" cy="1763751"/>
          </a:xfrm>
        </p:grpSpPr>
        <p:pic>
          <p:nvPicPr>
            <p:cNvPr id="31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 l="7211" t="71492" r="9079" b="6194"/>
            <a:stretch>
              <a:fillRect/>
            </a:stretch>
          </p:blipFill>
          <p:spPr bwMode="auto">
            <a:xfrm>
              <a:off x="-11151" y="5094249"/>
              <a:ext cx="6340475" cy="1752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916" name="Rectangle 4"/>
            <p:cNvSpPr>
              <a:spLocks noChangeArrowheads="1"/>
            </p:cNvSpPr>
            <p:nvPr/>
          </p:nvSpPr>
          <p:spPr bwMode="auto">
            <a:xfrm>
              <a:off x="4267200" y="6553200"/>
              <a:ext cx="228600" cy="30480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>
                <a:spcBef>
                  <a:spcPct val="50000"/>
                </a:spcBef>
              </a:pPr>
              <a:endParaRPr lang="en-US" sz="2400" smtClean="0">
                <a:solidFill>
                  <a:srgbClr val="000000"/>
                </a:solidFill>
                <a:ea typeface="ＭＳ Ｐゴシック" pitchFamily="-111" charset="-128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4343400" y="5396964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091540" y="6311364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3897086" y="6311364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4125686" y="6311364"/>
              <a:ext cx="185060" cy="3180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200" baseline="-25000" dirty="0" smtClean="0">
                  <a:latin typeface="cmmi10" pitchFamily="34" charset="0"/>
                </a:rPr>
                <a:t>l</a:t>
              </a:r>
              <a:endParaRPr lang="en-US" sz="2200" baseline="-25000" dirty="0">
                <a:latin typeface="cmmi10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 bwMode="auto">
            <a:xfrm>
              <a:off x="4049486" y="6553200"/>
              <a:ext cx="119742" cy="18288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5000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3973286" y="6412468"/>
              <a:ext cx="32733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i="1" dirty="0" smtClean="0"/>
                <a:t>o</a:t>
              </a:r>
              <a:endParaRPr lang="en-US" sz="2000" i="1" dirty="0"/>
            </a:p>
          </p:txBody>
        </p:sp>
      </p:grpSp>
      <p:sp>
        <p:nvSpPr>
          <p:cNvPr id="27" name="TextBox 26"/>
          <p:cNvSpPr txBox="1"/>
          <p:nvPr/>
        </p:nvSpPr>
        <p:spPr>
          <a:xfrm>
            <a:off x="6019800" y="2667000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Using Forward propagation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29" name="Straight Arrow Connector 28"/>
          <p:cNvCxnSpPr/>
          <p:nvPr/>
        </p:nvCxnSpPr>
        <p:spPr bwMode="auto">
          <a:xfrm>
            <a:off x="4953000" y="2852058"/>
            <a:ext cx="1066800" cy="0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915" name="Text Box 3"/>
          <p:cNvSpPr txBox="1">
            <a:spLocks noChangeArrowheads="1"/>
          </p:cNvSpPr>
          <p:nvPr/>
        </p:nvSpPr>
        <p:spPr bwMode="auto">
          <a:xfrm>
            <a:off x="6096000" y="3352800"/>
            <a:ext cx="2895600" cy="3247043"/>
          </a:xfrm>
          <a:prstGeom prst="rect">
            <a:avLst/>
          </a:prstGeom>
          <a:solidFill>
            <a:srgbClr val="FFCCCC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 err="1" smtClean="0">
                <a:solidFill>
                  <a:srgbClr val="000000"/>
                </a:solidFill>
                <a:ea typeface="Dotum" pitchFamily="34" charset="-127"/>
                <a:cs typeface="+mn-cs"/>
              </a:rPr>
              <a:t>y</a:t>
            </a:r>
            <a:r>
              <a:rPr lang="en-US" sz="2000" baseline="-25000" dirty="0" err="1" smtClean="0">
                <a:solidFill>
                  <a:srgbClr val="000000"/>
                </a:solidFill>
                <a:ea typeface="Dotum" pitchFamily="34" charset="-127"/>
                <a:cs typeface="+mn-cs"/>
              </a:rPr>
              <a:t>k</a:t>
            </a:r>
            <a:r>
              <a:rPr lang="en-US" sz="2000" dirty="0" smtClean="0">
                <a:solidFill>
                  <a:srgbClr val="000000"/>
                </a:solidFill>
                <a:ea typeface="Dotum" pitchFamily="34" charset="-127"/>
                <a:cs typeface="+mn-cs"/>
              </a:rPr>
              <a:t> = target output (label)                  of output unit k</a:t>
            </a:r>
          </a:p>
          <a:p>
            <a:pPr>
              <a:spcBef>
                <a:spcPct val="50000"/>
              </a:spcBef>
            </a:pPr>
            <a:r>
              <a:rPr lang="en-US" sz="2000" dirty="0" smtClean="0">
                <a:solidFill>
                  <a:srgbClr val="000000"/>
                </a:solidFill>
                <a:ea typeface="Dotum" pitchFamily="34" charset="-127"/>
                <a:cs typeface="+mn-cs"/>
              </a:rPr>
              <a:t>o</a:t>
            </a:r>
            <a:r>
              <a:rPr lang="en-US" sz="2000" baseline="-25000" dirty="0" smtClean="0">
                <a:solidFill>
                  <a:srgbClr val="000000"/>
                </a:solidFill>
                <a:ea typeface="Dotum" pitchFamily="34" charset="-127"/>
                <a:cs typeface="+mn-cs"/>
              </a:rPr>
              <a:t>k(h)</a:t>
            </a:r>
            <a:r>
              <a:rPr lang="en-US" sz="2000" dirty="0" smtClean="0">
                <a:solidFill>
                  <a:srgbClr val="000000"/>
                </a:solidFill>
                <a:ea typeface="Dotum" pitchFamily="34" charset="-127"/>
                <a:cs typeface="+mn-cs"/>
              </a:rPr>
              <a:t> = unit output (obtained by forward propagation)</a:t>
            </a:r>
          </a:p>
          <a:p>
            <a:pPr>
              <a:spcBef>
                <a:spcPct val="50000"/>
              </a:spcBef>
            </a:pPr>
            <a:r>
              <a:rPr lang="en-US" sz="2000" dirty="0" err="1" smtClean="0">
                <a:solidFill>
                  <a:srgbClr val="000000"/>
                </a:solidFill>
                <a:ea typeface="Dotum" pitchFamily="34" charset="-127"/>
                <a:cs typeface="+mn-cs"/>
              </a:rPr>
              <a:t>w</a:t>
            </a:r>
            <a:r>
              <a:rPr lang="en-US" sz="2000" baseline="-25000" dirty="0" err="1" smtClean="0">
                <a:solidFill>
                  <a:srgbClr val="000000"/>
                </a:solidFill>
                <a:ea typeface="Dotum" pitchFamily="34" charset="-127"/>
                <a:cs typeface="+mn-cs"/>
              </a:rPr>
              <a:t>ij</a:t>
            </a:r>
            <a:r>
              <a:rPr lang="en-US" sz="2000" dirty="0" smtClean="0">
                <a:solidFill>
                  <a:srgbClr val="000000"/>
                </a:solidFill>
                <a:ea typeface="Dotum" pitchFamily="34" charset="-127"/>
                <a:cs typeface="+mn-cs"/>
              </a:rPr>
              <a:t> = wt from </a:t>
            </a:r>
            <a:r>
              <a:rPr lang="en-US" sz="2000" dirty="0" err="1" smtClean="0">
                <a:solidFill>
                  <a:srgbClr val="000000"/>
                </a:solidFill>
                <a:ea typeface="Dotum" pitchFamily="34" charset="-127"/>
                <a:cs typeface="+mn-cs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 to j</a:t>
            </a:r>
          </a:p>
          <a:p>
            <a:pPr>
              <a:spcBef>
                <a:spcPct val="50000"/>
              </a:spcBef>
            </a:pPr>
            <a:endParaRPr lang="en-US" sz="2000" baseline="30000" dirty="0" smtClean="0">
              <a:solidFill>
                <a:srgbClr val="000000"/>
              </a:solidFill>
              <a:ea typeface="Dotum" pitchFamily="34" charset="-127"/>
              <a:cs typeface="+mn-cs"/>
              <a:sym typeface="Wingdings" pitchFamily="-111" charset="2"/>
            </a:endParaRPr>
          </a:p>
          <a:p>
            <a:pPr>
              <a:spcBef>
                <a:spcPct val="50000"/>
              </a:spcBef>
            </a:pPr>
            <a:r>
              <a:rPr lang="en-US" u="sng" dirty="0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Note</a:t>
            </a:r>
            <a:r>
              <a:rPr lang="en-US" dirty="0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: if </a:t>
            </a:r>
            <a:r>
              <a:rPr lang="en-US" dirty="0" err="1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i</a:t>
            </a:r>
            <a:r>
              <a:rPr lang="en-US" dirty="0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 is input variable, </a:t>
            </a:r>
            <a:r>
              <a:rPr lang="en-US" dirty="0" err="1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o</a:t>
            </a:r>
            <a:r>
              <a:rPr lang="en-US" baseline="-25000" dirty="0" err="1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i</a:t>
            </a:r>
            <a:r>
              <a:rPr lang="en-US" dirty="0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 = x</a:t>
            </a:r>
            <a:r>
              <a:rPr lang="en-US" baseline="-25000" dirty="0" smtClean="0">
                <a:solidFill>
                  <a:srgbClr val="000000"/>
                </a:solidFill>
                <a:ea typeface="Dotum" pitchFamily="34" charset="-127"/>
                <a:cs typeface="+mn-cs"/>
                <a:sym typeface="Wingdings" pitchFamily="-111" charset="2"/>
              </a:rPr>
              <a:t>i</a:t>
            </a:r>
            <a:endParaRPr lang="en-US" baseline="-25000" dirty="0" smtClean="0">
              <a:solidFill>
                <a:srgbClr val="000000"/>
              </a:solidFill>
              <a:ea typeface="Dotum" pitchFamily="34" charset="-127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 l="9079" t="6508" r="5327" b="44149"/>
          <a:stretch>
            <a:fillRect/>
          </a:stretch>
        </p:blipFill>
        <p:spPr bwMode="auto">
          <a:xfrm>
            <a:off x="560387" y="0"/>
            <a:ext cx="6373813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9079" t="66706" r="5327" b="4675"/>
          <a:stretch>
            <a:fillRect/>
          </a:stretch>
        </p:blipFill>
        <p:spPr bwMode="auto">
          <a:xfrm>
            <a:off x="609600" y="4343400"/>
            <a:ext cx="6373813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6781800" y="2438400"/>
            <a:ext cx="2133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Objective/Error no longer convex in weights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/>
          <p:cNvPicPr>
            <a:picLocks noChangeAspect="1" noChangeArrowheads="1"/>
          </p:cNvPicPr>
          <p:nvPr/>
        </p:nvPicPr>
        <p:blipFill>
          <a:blip r:embed="rId3" cstate="print"/>
          <a:srcRect l="9079" t="6641" r="13155" b="4988"/>
          <a:stretch>
            <a:fillRect/>
          </a:stretch>
        </p:blipFill>
        <p:spPr bwMode="auto">
          <a:xfrm>
            <a:off x="990600" y="52554"/>
            <a:ext cx="6705599" cy="6729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5800" y="1718608"/>
            <a:ext cx="744614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Regularization – train neural network by maximize M(C)AP</a:t>
            </a:r>
          </a:p>
          <a:p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Early stopping </a:t>
            </a:r>
          </a:p>
          <a:p>
            <a:endParaRPr lang="en-US" sz="2400" dirty="0" smtClean="0">
              <a:latin typeface="Calibri" pitchFamily="34" charset="0"/>
              <a:cs typeface="Calibri" pitchFamily="34" charset="0"/>
            </a:endParaRP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Regulate # hidden units – prevents overly complex models</a:t>
            </a:r>
          </a:p>
          <a:p>
            <a:r>
              <a:rPr lang="en-US" sz="2400" dirty="0" smtClean="0">
                <a:latin typeface="Calibri" pitchFamily="34" charset="0"/>
                <a:cs typeface="Calibri" pitchFamily="34" charset="0"/>
              </a:rPr>
              <a:t>			       ≡ dimensionality reduction</a:t>
            </a:r>
            <a:endParaRPr lang="en-US" sz="2400" dirty="0">
              <a:latin typeface="Calibri" pitchFamily="34" charset="0"/>
              <a:cs typeface="Calibri" pitchFamily="34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Calibri"/>
                <a:ea typeface="+mj-ea"/>
                <a:cs typeface="+mj-cs"/>
              </a:rPr>
              <a:t>How to avoid</a:t>
            </a: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 </a:t>
            </a:r>
            <a:r>
              <a:rPr lang="en-US" sz="4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overfitting</a:t>
            </a:r>
            <a:r>
              <a:rPr lang="en-US" sz="4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j-ea"/>
                <a:cs typeface="+mj-cs"/>
              </a:rPr>
              <a:t>?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490" name="Picture 2"/>
          <p:cNvPicPr>
            <a:picLocks noChangeAspect="1" noChangeArrowheads="1"/>
          </p:cNvPicPr>
          <p:nvPr/>
        </p:nvPicPr>
        <p:blipFill>
          <a:blip r:embed="rId3" cstate="print"/>
          <a:srcRect l="7520" t="6491" r="7040" b="4080"/>
          <a:stretch>
            <a:fillRect/>
          </a:stretch>
        </p:blipFill>
        <p:spPr bwMode="auto">
          <a:xfrm>
            <a:off x="1089025" y="0"/>
            <a:ext cx="631825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538" name="Picture 2"/>
          <p:cNvPicPr>
            <a:picLocks noChangeAspect="1" noChangeArrowheads="1"/>
          </p:cNvPicPr>
          <p:nvPr/>
        </p:nvPicPr>
        <p:blipFill>
          <a:blip r:embed="rId3" cstate="print"/>
          <a:srcRect l="7365" t="6641" r="4539" b="3915"/>
          <a:stretch>
            <a:fillRect/>
          </a:stretch>
        </p:blipFill>
        <p:spPr bwMode="auto">
          <a:xfrm>
            <a:off x="1765300" y="388937"/>
            <a:ext cx="5854700" cy="6164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 is a Linear Classifier!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730276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Assumes the following functional form for P(Y|X):</a:t>
            </a:r>
          </a:p>
          <a:p>
            <a:endParaRPr lang="en-US" sz="2400" dirty="0" smtClean="0">
              <a:latin typeface="+mn-lt"/>
            </a:endParaRPr>
          </a:p>
          <a:p>
            <a:endParaRPr lang="en-US" sz="2400" dirty="0" smtClean="0">
              <a:latin typeface="+mn-lt"/>
            </a:endParaRPr>
          </a:p>
          <a:p>
            <a:endParaRPr lang="en-US" sz="2400" dirty="0" smtClean="0">
              <a:latin typeface="+mn-lt"/>
            </a:endParaRPr>
          </a:p>
          <a:p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latin typeface="+mn-lt"/>
              </a:rPr>
              <a:t>Decision boundary:</a:t>
            </a:r>
          </a:p>
        </p:txBody>
      </p:sp>
      <p:pic>
        <p:nvPicPr>
          <p:cNvPr id="16" name="Picture 15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168373" y="2285861"/>
            <a:ext cx="4724926" cy="609669"/>
          </a:xfrm>
          <a:prstGeom prst="rect">
            <a:avLst/>
          </a:prstGeom>
          <a:noFill/>
          <a:ln/>
          <a:effectLst/>
        </p:spPr>
      </p:pic>
      <p:sp>
        <p:nvSpPr>
          <p:cNvPr id="10" name="TextBox 9"/>
          <p:cNvSpPr txBox="1"/>
          <p:nvPr/>
        </p:nvSpPr>
        <p:spPr>
          <a:xfrm>
            <a:off x="1066800" y="6076890"/>
            <a:ext cx="3470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(Linear Decision Boundary)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3736041"/>
            <a:ext cx="2761262" cy="274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21" name="Group 20"/>
          <p:cNvGrpSpPr/>
          <p:nvPr/>
        </p:nvGrpSpPr>
        <p:grpSpPr bwMode="auto">
          <a:xfrm>
            <a:off x="2634342" y="5127172"/>
            <a:ext cx="2111250" cy="717674"/>
            <a:chOff x="3354748" y="5127172"/>
            <a:chExt cx="2111250" cy="717674"/>
          </a:xfrm>
        </p:grpSpPr>
        <p:pic>
          <p:nvPicPr>
            <p:cNvPr id="17" name="Picture 16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3354748" y="5127172"/>
              <a:ext cx="2111250" cy="68580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" name="TextBox 19"/>
            <p:cNvSpPr txBox="1"/>
            <p:nvPr/>
          </p:nvSpPr>
          <p:spPr bwMode="auto">
            <a:xfrm>
              <a:off x="3520920" y="547551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3" name="Group 13"/>
          <p:cNvGrpSpPr/>
          <p:nvPr/>
        </p:nvGrpSpPr>
        <p:grpSpPr>
          <a:xfrm>
            <a:off x="1523661" y="4191000"/>
            <a:ext cx="3048339" cy="728558"/>
            <a:chOff x="2057061" y="4191000"/>
            <a:chExt cx="3048339" cy="728558"/>
          </a:xfrm>
        </p:grpSpPr>
        <p:pic>
          <p:nvPicPr>
            <p:cNvPr id="22" name="Picture 21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2057061" y="4191000"/>
              <a:ext cx="3048339" cy="43133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3461658" y="45502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pic>
        <p:nvPicPr>
          <p:cNvPr id="26" name="Picture 2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7238999" y="3075063"/>
            <a:ext cx="1862545" cy="5063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36" name="Curved Connector 35"/>
          <p:cNvCxnSpPr/>
          <p:nvPr/>
        </p:nvCxnSpPr>
        <p:spPr>
          <a:xfrm rot="5400000">
            <a:off x="6667500" y="3924300"/>
            <a:ext cx="1371600" cy="5334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730" name="Picture 2"/>
          <p:cNvPicPr>
            <a:picLocks noChangeAspect="1" noChangeArrowheads="1"/>
          </p:cNvPicPr>
          <p:nvPr/>
        </p:nvPicPr>
        <p:blipFill>
          <a:blip r:embed="rId3" cstate="print"/>
          <a:srcRect l="2980" t="6657" r="2826" b="10126"/>
          <a:stretch>
            <a:fillRect/>
          </a:stretch>
        </p:blipFill>
        <p:spPr bwMode="auto">
          <a:xfrm>
            <a:off x="1069975" y="0"/>
            <a:ext cx="7235825" cy="662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3" cstate="print"/>
          <a:srcRect l="4539" t="6641" r="7211" b="6953"/>
          <a:stretch>
            <a:fillRect/>
          </a:stretch>
        </p:blipFill>
        <p:spPr bwMode="auto">
          <a:xfrm>
            <a:off x="0" y="0"/>
            <a:ext cx="6362700" cy="6459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5779" name="Text Box 3"/>
          <p:cNvSpPr txBox="1">
            <a:spLocks noChangeArrowheads="1"/>
          </p:cNvSpPr>
          <p:nvPr/>
        </p:nvSpPr>
        <p:spPr bwMode="auto">
          <a:xfrm>
            <a:off x="6477000" y="609600"/>
            <a:ext cx="533400" cy="461963"/>
          </a:xfrm>
          <a:prstGeom prst="rect">
            <a:avLst/>
          </a:prstGeom>
          <a:solidFill>
            <a:schemeClr val="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w</a:t>
            </a:r>
            <a:r>
              <a:rPr lang="en-US" sz="2400" baseline="-250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0</a:t>
            </a:r>
          </a:p>
        </p:txBody>
      </p:sp>
      <p:sp>
        <p:nvSpPr>
          <p:cNvPr id="75780" name="Line 4"/>
          <p:cNvSpPr>
            <a:spLocks noChangeShapeType="1"/>
          </p:cNvSpPr>
          <p:nvPr/>
        </p:nvSpPr>
        <p:spPr bwMode="auto">
          <a:xfrm flipH="1">
            <a:off x="4495800" y="914400"/>
            <a:ext cx="19812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75781" name="Line 4"/>
          <p:cNvSpPr>
            <a:spLocks noChangeShapeType="1"/>
          </p:cNvSpPr>
          <p:nvPr/>
        </p:nvSpPr>
        <p:spPr bwMode="auto">
          <a:xfrm flipH="1">
            <a:off x="5486400" y="914400"/>
            <a:ext cx="990600" cy="381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pPr>
              <a:spcBef>
                <a:spcPct val="50000"/>
              </a:spcBef>
            </a:pPr>
            <a:endParaRPr lang="en-US" sz="2400" smtClean="0">
              <a:solidFill>
                <a:srgbClr val="000000"/>
              </a:solidFill>
              <a:ea typeface="ＭＳ Ｐゴシック" pitchFamily="-111" charset="-128"/>
              <a:cs typeface="+mn-cs"/>
            </a:endParaRPr>
          </a:p>
        </p:txBody>
      </p:sp>
      <p:sp>
        <p:nvSpPr>
          <p:cNvPr id="75782" name="Rectangle 5"/>
          <p:cNvSpPr>
            <a:spLocks noChangeArrowheads="1"/>
          </p:cNvSpPr>
          <p:nvPr/>
        </p:nvSpPr>
        <p:spPr bwMode="auto">
          <a:xfrm>
            <a:off x="2667000" y="1143000"/>
            <a:ext cx="37306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left</a:t>
            </a:r>
            <a:endParaRPr lang="en-US" sz="1100" baseline="-25000" smtClean="0">
              <a:solidFill>
                <a:srgbClr val="000000"/>
              </a:solidFill>
              <a:ea typeface="Dotum" pitchFamily="34" charset="-127"/>
              <a:cs typeface="+mn-cs"/>
            </a:endParaRPr>
          </a:p>
        </p:txBody>
      </p:sp>
      <p:sp>
        <p:nvSpPr>
          <p:cNvPr id="75783" name="Rectangle 6"/>
          <p:cNvSpPr>
            <a:spLocks noChangeArrowheads="1"/>
          </p:cNvSpPr>
          <p:nvPr/>
        </p:nvSpPr>
        <p:spPr bwMode="auto">
          <a:xfrm>
            <a:off x="3657600" y="1143000"/>
            <a:ext cx="381000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strt</a:t>
            </a:r>
            <a:endParaRPr lang="en-US" sz="1100" baseline="-25000" smtClean="0">
              <a:solidFill>
                <a:srgbClr val="000000"/>
              </a:solidFill>
              <a:ea typeface="Dotum" pitchFamily="34" charset="-127"/>
              <a:cs typeface="+mn-cs"/>
            </a:endParaRPr>
          </a:p>
        </p:txBody>
      </p:sp>
      <p:sp>
        <p:nvSpPr>
          <p:cNvPr id="75784" name="Rectangle 7"/>
          <p:cNvSpPr>
            <a:spLocks noChangeArrowheads="1"/>
          </p:cNvSpPr>
          <p:nvPr/>
        </p:nvSpPr>
        <p:spPr bwMode="auto">
          <a:xfrm>
            <a:off x="4572000" y="1143000"/>
            <a:ext cx="458788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right</a:t>
            </a:r>
            <a:endParaRPr lang="en-US" sz="1100" baseline="-25000" smtClean="0">
              <a:solidFill>
                <a:srgbClr val="000000"/>
              </a:solidFill>
              <a:ea typeface="Dotum" pitchFamily="34" charset="-127"/>
              <a:cs typeface="+mn-cs"/>
            </a:endParaRPr>
          </a:p>
        </p:txBody>
      </p:sp>
      <p:sp>
        <p:nvSpPr>
          <p:cNvPr id="75785" name="Rectangle 8"/>
          <p:cNvSpPr>
            <a:spLocks noChangeArrowheads="1"/>
          </p:cNvSpPr>
          <p:nvPr/>
        </p:nvSpPr>
        <p:spPr bwMode="auto">
          <a:xfrm>
            <a:off x="5562600" y="1143000"/>
            <a:ext cx="341313" cy="261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100" smtClean="0">
                <a:solidFill>
                  <a:srgbClr val="000000"/>
                </a:solidFill>
                <a:ea typeface="Dotum" pitchFamily="34" charset="-127"/>
                <a:cs typeface="+mn-cs"/>
              </a:rPr>
              <a:t>up</a:t>
            </a:r>
            <a:endParaRPr lang="en-US" sz="1100" baseline="-25000" smtClean="0">
              <a:solidFill>
                <a:srgbClr val="000000"/>
              </a:solidFill>
              <a:ea typeface="Dotum" pitchFamily="34" charset="-127"/>
              <a:cs typeface="+mn-cs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81000"/>
            <a:ext cx="8534400" cy="762000"/>
          </a:xfrm>
        </p:spPr>
        <p:txBody>
          <a:bodyPr/>
          <a:lstStyle/>
          <a:p>
            <a:pPr algn="ctr" eaLnBrk="1" hangingPunct="1"/>
            <a:r>
              <a:rPr lang="en-US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Artificial Neural Networks: Summary</a:t>
            </a:r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524000"/>
            <a:ext cx="8382000" cy="5257800"/>
          </a:xfrm>
        </p:spPr>
        <p:txBody>
          <a:bodyPr/>
          <a:lstStyle/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Actively used to model distributed computation in brain</a:t>
            </a: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Highly non-linear regression/classification</a:t>
            </a: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Vector-valued inputs and outputs</a:t>
            </a: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Potentially millions of parameters to estimate - </a:t>
            </a:r>
            <a:r>
              <a:rPr lang="en-US" sz="2400" dirty="0" err="1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overfitting</a:t>
            </a:r>
            <a:endParaRPr lang="en-US" sz="2400" dirty="0" smtClean="0">
              <a:latin typeface="Calibri" pitchFamily="34" charset="0"/>
              <a:ea typeface="ＭＳ Ｐゴシック" pitchFamily="-111" charset="-128"/>
              <a:cs typeface="Calibri" pitchFamily="34" charset="0"/>
            </a:endParaRP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Hidden layers learn intermediate representations – how many to use?</a:t>
            </a:r>
          </a:p>
          <a:p>
            <a:pPr eaLnBrk="1" hangingPunct="1"/>
            <a:endParaRPr lang="en-US" sz="1400" dirty="0" smtClean="0">
              <a:latin typeface="Calibri" pitchFamily="34" charset="0"/>
              <a:ea typeface="ＭＳ Ｐゴシック" pitchFamily="-111" charset="-128"/>
              <a:cs typeface="Calibri" pitchFamily="34" charset="0"/>
            </a:endParaRP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Prediction – Forward propagation</a:t>
            </a: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Gradient descent (Back-propagation), local minima problems</a:t>
            </a:r>
          </a:p>
          <a:p>
            <a:pPr eaLnBrk="1" hangingPunct="1"/>
            <a:endParaRPr lang="en-US" sz="1600" dirty="0" smtClean="0">
              <a:latin typeface="Calibri" pitchFamily="34" charset="0"/>
              <a:ea typeface="ＭＳ Ｐゴシック" pitchFamily="-111" charset="-128"/>
              <a:cs typeface="Calibri" pitchFamily="34" charset="0"/>
            </a:endParaRPr>
          </a:p>
          <a:p>
            <a:pPr eaLnBrk="1" hangingPunct="1"/>
            <a:r>
              <a:rPr lang="en-US" sz="2400" dirty="0" smtClean="0">
                <a:latin typeface="Calibri" pitchFamily="34" charset="0"/>
                <a:ea typeface="ＭＳ Ｐゴシック" pitchFamily="-111" charset="-128"/>
                <a:cs typeface="Calibri" pitchFamily="34" charset="0"/>
              </a:rPr>
              <a:t>Mostly obsolete – kernel tricks are more popular, but coming back in new form as deep belief networks (probabilistic interpretation)</a:t>
            </a:r>
          </a:p>
          <a:p>
            <a:pPr eaLnBrk="1" hangingPunct="1"/>
            <a:endParaRPr lang="en-US" sz="2400" dirty="0" smtClean="0">
              <a:latin typeface="Calibri" pitchFamily="34" charset="0"/>
              <a:ea typeface="ＭＳ Ｐゴシック" pitchFamily="-111" charset="-128"/>
              <a:cs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5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/>
          <p:cNvPicPr>
            <a:picLocks noChangeAspect="1" noChangeArrowheads="1"/>
          </p:cNvPicPr>
          <p:nvPr/>
        </p:nvPicPr>
        <p:blipFill>
          <a:blip r:embed="rId3" cstate="print"/>
          <a:srcRect l="3923" t="6805" r="7982" b="26875"/>
          <a:stretch>
            <a:fillRect/>
          </a:stretch>
        </p:blipFill>
        <p:spPr bwMode="auto">
          <a:xfrm>
            <a:off x="431800" y="0"/>
            <a:ext cx="8164513" cy="6373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3" cstate="print"/>
          <a:srcRect l="5327" t="6641" r="5635" b="16914"/>
          <a:stretch>
            <a:fillRect/>
          </a:stretch>
        </p:blipFill>
        <p:spPr bwMode="auto">
          <a:xfrm>
            <a:off x="892175" y="0"/>
            <a:ext cx="8251825" cy="7346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82" name="Picture 2"/>
          <p:cNvPicPr>
            <a:picLocks noChangeAspect="1" noChangeArrowheads="1"/>
          </p:cNvPicPr>
          <p:nvPr/>
        </p:nvPicPr>
        <p:blipFill>
          <a:blip r:embed="rId3" cstate="print"/>
          <a:srcRect l="3751" t="6491" r="4385" b="18863"/>
          <a:stretch>
            <a:fillRect/>
          </a:stretch>
        </p:blipFill>
        <p:spPr bwMode="auto">
          <a:xfrm>
            <a:off x="630238" y="0"/>
            <a:ext cx="8513762" cy="7173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Training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1" y="1524000"/>
            <a:ext cx="8229600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How to learn the parameters w</a:t>
            </a:r>
            <a:r>
              <a:rPr lang="en-US" sz="2400" b="1" baseline="-25000" dirty="0" smtClean="0">
                <a:solidFill>
                  <a:srgbClr val="C00000"/>
                </a:solidFill>
                <a:latin typeface="+mn-lt"/>
              </a:rPr>
              <a:t>0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, w</a:t>
            </a:r>
            <a:r>
              <a:rPr lang="en-US" sz="2400" b="1" baseline="-25000" dirty="0" smtClean="0">
                <a:solidFill>
                  <a:srgbClr val="C00000"/>
                </a:solidFill>
                <a:latin typeface="+mn-lt"/>
              </a:rPr>
              <a:t>1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, … w</a:t>
            </a:r>
            <a:r>
              <a:rPr lang="en-US" sz="2400" b="1" baseline="-25000" dirty="0" smtClean="0">
                <a:solidFill>
                  <a:srgbClr val="C00000"/>
                </a:solidFill>
                <a:latin typeface="+mn-lt"/>
              </a:rPr>
              <a:t>d</a:t>
            </a:r>
            <a:r>
              <a:rPr lang="en-US" sz="2400" b="1" dirty="0" smtClean="0">
                <a:solidFill>
                  <a:srgbClr val="C00000"/>
                </a:solidFill>
                <a:latin typeface="+mn-lt"/>
              </a:rPr>
              <a:t>?</a:t>
            </a:r>
          </a:p>
          <a:p>
            <a:pPr>
              <a:lnSpc>
                <a:spcPct val="200000"/>
              </a:lnSpc>
            </a:pPr>
            <a:r>
              <a:rPr lang="en-US" sz="2400" dirty="0" smtClean="0">
                <a:latin typeface="+mn-lt"/>
              </a:rPr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latin typeface="+mn-lt"/>
              </a:rPr>
              <a:t>Maximum (</a:t>
            </a:r>
            <a:r>
              <a:rPr lang="en-US" sz="2400" u="sng" dirty="0" smtClean="0">
                <a:latin typeface="+mn-lt"/>
              </a:rPr>
              <a:t>Conditional</a:t>
            </a:r>
            <a:r>
              <a:rPr lang="en-US" sz="2400" dirty="0" smtClean="0">
                <a:latin typeface="+mn-lt"/>
              </a:rPr>
              <a:t>) Likelihood Estimates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+mn-lt"/>
            </a:endParaRPr>
          </a:p>
          <a:p>
            <a:pPr>
              <a:lnSpc>
                <a:spcPct val="150000"/>
              </a:lnSpc>
            </a:pPr>
            <a:endParaRPr lang="en-US" sz="2400" dirty="0" smtClean="0">
              <a:latin typeface="+mn-lt"/>
            </a:endParaRPr>
          </a:p>
          <a:p>
            <a:r>
              <a:rPr lang="en-US" sz="2400" dirty="0" smtClean="0">
                <a:solidFill>
                  <a:srgbClr val="C00000"/>
                </a:solidFill>
                <a:latin typeface="+mn-lt"/>
              </a:rPr>
              <a:t>Discriminative philosophy</a:t>
            </a:r>
            <a:r>
              <a:rPr lang="en-US" sz="2400" dirty="0" smtClean="0">
                <a:latin typeface="+mn-lt"/>
              </a:rPr>
              <a:t> – Don’t waste effort learning P(X), focus on P(Y|X) – that’s all that matters for classification!</a:t>
            </a:r>
          </a:p>
          <a:p>
            <a:pPr>
              <a:lnSpc>
                <a:spcPct val="150000"/>
              </a:lnSpc>
            </a:pPr>
            <a:endParaRPr lang="en-US" sz="2400" dirty="0" smtClean="0">
              <a:latin typeface="+mn-lt"/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t="9240" r="33302"/>
          <a:stretch>
            <a:fillRect/>
          </a:stretch>
        </p:blipFill>
        <p:spPr bwMode="auto">
          <a:xfrm>
            <a:off x="2971800" y="2188028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913469" y="2188028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585594" y="3505200"/>
            <a:ext cx="6256228" cy="85726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Optimizing concave/convex 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176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 likelihood for Logistic Regression is concave </a:t>
            </a:r>
            <a:endParaRPr lang="en-US" sz="2200" dirty="0" smtClean="0">
              <a:latin typeface="cmsy10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lang="en-US" sz="2200" dirty="0" err="1" smtClean="0"/>
              <a:t>aximum</a:t>
            </a:r>
            <a:r>
              <a:rPr lang="en-US" sz="2200" dirty="0" smtClean="0"/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a concave function = minimum of a convex function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Gradient Ascent (concave)/ Gradient Descent (convex)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 l="17647" t="25981" r="18823" b="36800"/>
          <a:stretch>
            <a:fillRect/>
          </a:stretch>
        </p:blipFill>
        <p:spPr bwMode="auto">
          <a:xfrm>
            <a:off x="-6369" y="3124200"/>
            <a:ext cx="724536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2" name="Group 31"/>
          <p:cNvGrpSpPr/>
          <p:nvPr/>
        </p:nvGrpSpPr>
        <p:grpSpPr bwMode="auto">
          <a:xfrm>
            <a:off x="5029130" y="3114675"/>
            <a:ext cx="4038740" cy="1155061"/>
            <a:chOff x="5029200" y="3114675"/>
            <a:chExt cx="4038740" cy="1155061"/>
          </a:xfrm>
        </p:grpSpPr>
        <p:pic>
          <p:nvPicPr>
            <p:cNvPr id="29" name="Picture 28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5156060" y="3586162"/>
              <a:ext cx="3911880" cy="6835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5029200" y="3114675"/>
              <a:ext cx="120015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/>
                <a:t>Gradient:</a:t>
              </a:r>
            </a:p>
          </p:txBody>
        </p:sp>
      </p:grp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6672261" y="4419600"/>
            <a:ext cx="2228850" cy="528638"/>
            <a:chOff x="3936" y="2115"/>
            <a:chExt cx="1404" cy="333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4128" y="2115"/>
              <a:ext cx="12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Learning rate, </a:t>
              </a:r>
              <a:r>
                <a:rPr lang="en-US" b="1" dirty="0">
                  <a:solidFill>
                    <a:srgbClr val="C00000"/>
                  </a:solidFill>
                  <a:latin typeface="Symbol" pitchFamily="18" charset="2"/>
                  <a:sym typeface="Symbol" pitchFamily="18" charset="2"/>
                </a:rPr>
                <a:t></a:t>
              </a:r>
              <a:r>
                <a:rPr lang="en-US" b="1" dirty="0">
                  <a:solidFill>
                    <a:srgbClr val="C00000"/>
                  </a:solidFill>
                </a:rPr>
                <a:t>&gt;0</a:t>
              </a:r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>
              <a:off x="3936" y="2256"/>
              <a:ext cx="213" cy="19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44"/>
          <p:cNvGrpSpPr/>
          <p:nvPr/>
        </p:nvGrpSpPr>
        <p:grpSpPr bwMode="auto">
          <a:xfrm>
            <a:off x="4968892" y="4411662"/>
            <a:ext cx="3582944" cy="1832201"/>
            <a:chOff x="4976067" y="4411662"/>
            <a:chExt cx="3582944" cy="1832201"/>
          </a:xfrm>
        </p:grpSpPr>
        <p:grpSp>
          <p:nvGrpSpPr>
            <p:cNvPr id="9" name="Group 12"/>
            <p:cNvGrpSpPr>
              <a:grpSpLocks/>
            </p:cNvGrpSpPr>
            <p:nvPr/>
          </p:nvGrpSpPr>
          <p:grpSpPr bwMode="auto">
            <a:xfrm>
              <a:off x="4976067" y="4411662"/>
              <a:ext cx="2819400" cy="836613"/>
              <a:chOff x="3024" y="2304"/>
              <a:chExt cx="1776" cy="527"/>
            </a:xfrm>
          </p:grpSpPr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3024" y="2304"/>
                <a:ext cx="9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Update rule:</a:t>
                </a:r>
              </a:p>
            </p:txBody>
          </p:sp>
          <p:pic>
            <p:nvPicPr>
              <p:cNvPr id="22" name="Picture 14" descr="txp_fig"/>
              <p:cNvPicPr>
                <a:picLocks noChangeAspect="1" noChangeArrowheads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30" y="2652"/>
                <a:ext cx="137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3" name="Picture 42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5007855" y="5476875"/>
              <a:ext cx="3551156" cy="76698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3" name="Oval 22"/>
          <p:cNvSpPr/>
          <p:nvPr/>
        </p:nvSpPr>
        <p:spPr>
          <a:xfrm>
            <a:off x="1153886" y="4038600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447800" y="44531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06881" y="48341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981200" y="50627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209800" y="52151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68881" y="5334000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 rot="16200000">
            <a:off x="74499" y="4178413"/>
            <a:ext cx="580122" cy="20705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Logistic Regression as a Graph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 l="10311" t="20868" r="15603" b="53818"/>
          <a:stretch>
            <a:fillRect/>
          </a:stretch>
        </p:blipFill>
        <p:spPr bwMode="auto">
          <a:xfrm>
            <a:off x="76200" y="2971800"/>
            <a:ext cx="9008533" cy="28956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9" name="Picture 8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990751" y="1676400"/>
            <a:ext cx="7060560" cy="659880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6508284" y="3048000"/>
            <a:ext cx="19319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Sigmoid Unit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474028" y="441960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d</a:t>
            </a:r>
            <a:endParaRPr lang="en-US" sz="1600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1127548" y="4941020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d</a:t>
            </a:r>
            <a:endParaRPr lang="en-US" sz="1600" i="1" dirty="0"/>
          </a:p>
        </p:txBody>
      </p:sp>
      <p:sp>
        <p:nvSpPr>
          <p:cNvPr id="19" name="TextBox 18"/>
          <p:cNvSpPr txBox="1"/>
          <p:nvPr/>
        </p:nvSpPr>
        <p:spPr>
          <a:xfrm>
            <a:off x="322006" y="5279572"/>
            <a:ext cx="29848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i="1" dirty="0" smtClean="0"/>
              <a:t>d</a:t>
            </a:r>
            <a:endParaRPr lang="en-US" sz="16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304800" y="457200"/>
            <a:ext cx="8534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+mj-cs"/>
              </a:rPr>
              <a:t>Neural Networks to learn f: X </a:t>
            </a: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ＭＳ Ｐゴシック" pitchFamily="-111" charset="-128"/>
                <a:cs typeface="+mj-cs"/>
                <a:sym typeface="Wingdings" pitchFamily="-111" charset="2"/>
              </a:rPr>
              <a:t> Y</a:t>
            </a:r>
            <a:endParaRPr kumimoji="0" lang="en-US" sz="4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ＭＳ Ｐゴシック" pitchFamily="-111" charset="-128"/>
              <a:cs typeface="+mj-cs"/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f can be a non-linear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X (vector of) continuous and/or discrete variables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Y (vector of) continuous and/or discrete variables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1" charset="-128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Neural networks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 -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Represent f by </a:t>
            </a:r>
            <a:r>
              <a:rPr kumimoji="0" lang="en-US" sz="2400" b="0" i="1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network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 of logistic/sigmoid units, we will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ＭＳ Ｐゴシック" pitchFamily="-111" charset="-128"/>
                <a:cs typeface="+mn-cs"/>
              </a:rPr>
              <a:t>focu</a:t>
            </a:r>
            <a:r>
              <a:rPr lang="en-US" sz="2400" dirty="0" smtClean="0">
                <a:latin typeface="+mn-lt"/>
                <a:ea typeface="ＭＳ Ｐゴシック" pitchFamily="-111" charset="-128"/>
                <a:cs typeface="+mn-cs"/>
              </a:rPr>
              <a:t>s on </a:t>
            </a:r>
            <a:r>
              <a:rPr lang="en-US" sz="2400" dirty="0" err="1" smtClean="0">
                <a:latin typeface="+mn-lt"/>
                <a:ea typeface="ＭＳ Ｐゴシック" pitchFamily="-111" charset="-128"/>
                <a:cs typeface="+mn-cs"/>
              </a:rPr>
              <a:t>feedforward</a:t>
            </a:r>
            <a:r>
              <a:rPr lang="en-US" sz="2400" dirty="0" smtClean="0">
                <a:latin typeface="+mn-lt"/>
                <a:ea typeface="ＭＳ Ｐゴシック" pitchFamily="-111" charset="-128"/>
                <a:cs typeface="+mn-cs"/>
              </a:rPr>
              <a:t> networks: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ＭＳ Ｐゴシック" pitchFamily="-111" charset="-128"/>
              <a:cs typeface="+mn-cs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l="6554" t="42868" r="57802" b="23629"/>
          <a:stretch>
            <a:fillRect/>
          </a:stretch>
        </p:blipFill>
        <p:spPr bwMode="auto">
          <a:xfrm>
            <a:off x="2906486" y="3820886"/>
            <a:ext cx="35052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/>
          <p:nvPr/>
        </p:nvSpPr>
        <p:spPr>
          <a:xfrm>
            <a:off x="2590800" y="3973286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5257800" y="3973286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200400" y="62484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6248400"/>
            <a:ext cx="11430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456179" y="5867400"/>
            <a:ext cx="15312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Input layer, X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18179" y="4114800"/>
            <a:ext cx="1706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Output layer, Y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5851174" y="5029200"/>
            <a:ext cx="17620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Hidden layer, H</a:t>
            </a:r>
            <a:endParaRPr lang="en-US" dirty="0"/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3" cstate="print"/>
          <a:srcRect l="10311" t="20868" r="15603" b="53818"/>
          <a:stretch>
            <a:fillRect/>
          </a:stretch>
        </p:blipFill>
        <p:spPr bwMode="auto">
          <a:xfrm>
            <a:off x="304800" y="4724400"/>
            <a:ext cx="2133600" cy="8382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19" name="Curved Connector 18"/>
          <p:cNvCxnSpPr/>
          <p:nvPr/>
        </p:nvCxnSpPr>
        <p:spPr>
          <a:xfrm rot="10800000">
            <a:off x="2438400" y="4953000"/>
            <a:ext cx="990600" cy="2286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55794" y="4354286"/>
            <a:ext cx="17540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Sigmoid Unit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4" name="Curved Connector 23"/>
          <p:cNvCxnSpPr/>
          <p:nvPr/>
        </p:nvCxnSpPr>
        <p:spPr>
          <a:xfrm rot="10800000" flipV="1">
            <a:off x="2438400" y="4343400"/>
            <a:ext cx="609600" cy="4572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2438" t="9366" r="2788" b="8458"/>
          <a:stretch>
            <a:fillRect/>
          </a:stretch>
        </p:blipFill>
        <p:spPr bwMode="auto">
          <a:xfrm>
            <a:off x="-176213" y="0"/>
            <a:ext cx="9320213" cy="710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740" t="7401" r="6218" b="14374"/>
          <a:stretch>
            <a:fillRect/>
          </a:stretch>
        </p:blipFill>
        <p:spPr bwMode="auto">
          <a:xfrm>
            <a:off x="685800" y="76200"/>
            <a:ext cx="7239000" cy="667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USEAMSFONTS" val="True"/>
  <p:tag name="USEBOLDAMS" val="False"/>
  <p:tag name="TEX2PS" val="latex $(base).tex; dvips -D $(res) -E -o $(base).ps $(base).dvi"/>
  <p:tag name="EXTERNALEDITCOMMAND" val="notepad %"/>
  <p:tag name="GHOSTSCRIPTCOMMAND" val="gswin32c"/>
  <p:tag name="DEFAULTFONTSIZE" val="10"/>
  <p:tag name="DEFAULTBITMAP" val="pngmono"/>
  <p:tag name="DEFAULTBLEND" val="False"/>
  <p:tag name="DEFAULTTRANSPARENT" val="False"/>
  <p:tag name="DEFAULTWORKAROUNDTRANSPARENCYBUG" val="False"/>
  <p:tag name="DEFAULTRESOLUTION" val="1200"/>
  <p:tag name="DEFAULTWIDTH" val="583"/>
  <p:tag name="DEFAULTHEIGHT" val="353"/>
  <p:tag name="DEFAULTMAGNIFICATION" val="2"/>
  <p:tag name="FIRSTAARTI@EKQZOWQFUVWYY57I" val="3739"/>
  <p:tag name="DEFAULTDISPLAYSOURCE" val="\documentclass{slides}\pagestyle{empty}&#10;\begin{document}&#10;&#10;\end{document}&#10;"/>
  <p:tag name="EMBEDFONTS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athbf{w}}_{MCLE} &amp; = &amp; \arg\max_{\mathbf{w}} \ \prod^n_{j=1} P(Y^{(j)} \mid X^{(j)}, \mathbf{w}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6"/>
  <p:tag name="PICTUREFILESIZE" val="2588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- l({\bf w}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937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w_i^{(t+1)} \leftarrow w_i^{(t)} + \eta \left. \frac{\partial l({\bf w})}{\partial w_i}\right |_t&#10;\]&#10;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0"/>
  <p:tag name="PICTUREFILESIZE" val="1822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Delta{\bf w} = \eta \nabla_{\bf w} l({\bf w})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153"/>
  <p:tag name="PICTUREFILESIZE" val="809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nabla_{\bf w} l({\bf w}) = [ \frac{\partial l({\bf w})}{\partial w_0},\ldots,\frac{\partial l({\bf w})}{\partial w_d}]'&#10;\]&#10;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86"/>
  <p:tag name="PICTUREFILESIZE" val="2250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mbox{Output,} \ o(\mathbf{x}) = \sigma(w_0 + \sum_i w_i X_i) = \frac1{1+\exp(-(w_0 + \sum_i w_i X_i)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78"/>
  <p:tag name="PICTUREFILESIZE" val="1352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o({\bf x}) &amp; = &amp; \sigma(w_0 + \sum_i w_i x_i) &#10;\end{eqnarray*}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246"/>
  <p:tag name="PICTUREFILESIZE" val="1393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o({\bf x}) &amp; = &amp; \sigma\left(w_0 + \sum_h w_h \sigma(w_0^h + \sum_i w_i^h x_i)\right) &#10;\end{eqnarray*}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403"/>
  <p:tag name="PICTUREFILESIZE" val="27759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W \leftarrow \arg \max_W \ \ln \prod_{l} P(Y^l | X^l, W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11"/>
  <p:tag name="PICTUREFILESIZE" val="1851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W \leftarrow \arg \min_W \ \sum_l (y^l - \hat{f}(x^l))^2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5"/>
  <p:tag name="PICTUREFILESIZE" val="1769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W \leftarrow \arg \max_W \ \ln \ P(W) \prod_{l} P(Y^l | X^l, W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81"/>
  <p:tag name="PICTUREFILESIZE" val="2145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W \leftarrow \arg \min_W \ \left[ c\sum_i w_i^2 \right] + \left[ \sum_l (y^l - \hat{f}(x^l))^2 \right]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423"/>
  <p:tag name="PICTUREFILESIZE" val="2723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1+ exp(-z) }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0"/>
  <p:tag name="PICTUREFILESIZE" val="628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-(w_0 + \sum_i w_i X_i)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6"/>
  <p:tag name="PICTUREFILESIZE" val="835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-(w_0 + \sum_i w_i X_i)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6"/>
  <p:tag name="PICTUREFILESIZE" val="835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w_0 + \sum_i w_i X_i =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83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0 \stackrel{0}{\gtrless} w_0 + \sum_i w_i X_i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0"/>
  <p:tag name="PICTUREFILESIZE" val="4756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330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10064</TotalTime>
  <Words>860</Words>
  <Application>Microsoft Office PowerPoint</Application>
  <PresentationFormat>On-screen Show (4:3)</PresentationFormat>
  <Paragraphs>273</Paragraphs>
  <Slides>35</Slides>
  <Notes>13</Notes>
  <HiddenSlides>3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35</vt:i4>
      </vt:variant>
    </vt:vector>
  </HeadingPairs>
  <TitlesOfParts>
    <vt:vector size="39" baseType="lpstr">
      <vt:lpstr>Office Theme</vt:lpstr>
      <vt:lpstr>Default Design</vt:lpstr>
      <vt:lpstr>1_Default Design</vt:lpstr>
      <vt:lpstr>2_Default Design</vt:lpstr>
      <vt:lpstr>Neural Networks</vt:lpstr>
      <vt:lpstr>Logistic Regression</vt:lpstr>
      <vt:lpstr>Logistic Regression is a Linear Classifier!</vt:lpstr>
      <vt:lpstr>Training Logistic Regression</vt:lpstr>
      <vt:lpstr>Optimizing concave/convex function</vt:lpstr>
      <vt:lpstr>Logistic Regression as a Graph</vt:lpstr>
      <vt:lpstr>Slide 7</vt:lpstr>
      <vt:lpstr>Slide 8</vt:lpstr>
      <vt:lpstr>Slide 9</vt:lpstr>
      <vt:lpstr>Slide 10</vt:lpstr>
      <vt:lpstr>Slide 11</vt:lpstr>
      <vt:lpstr>Forward Propagation for prediction</vt:lpstr>
      <vt:lpstr>Slide 13</vt:lpstr>
      <vt:lpstr>Slide 14</vt:lpstr>
      <vt:lpstr>Slide 15</vt:lpstr>
      <vt:lpstr>Slide 16</vt:lpstr>
      <vt:lpstr>Error Gradient for a Sigmoid Unit</vt:lpstr>
      <vt:lpstr>Error Gradient for 1-Hidden layer, 1-output neural network</vt:lpstr>
      <vt:lpstr>Poster Session</vt:lpstr>
      <vt:lpstr>HW5 &amp; Project Report</vt:lpstr>
      <vt:lpstr>Final Exam</vt:lpstr>
      <vt:lpstr>Recitations</vt:lpstr>
      <vt:lpstr>Course and Instructor Evaluations</vt:lpstr>
      <vt:lpstr>Slide 24</vt:lpstr>
      <vt:lpstr>Slide 25</vt:lpstr>
      <vt:lpstr>Slide 26</vt:lpstr>
      <vt:lpstr>Slide 27</vt:lpstr>
      <vt:lpstr>Slide 28</vt:lpstr>
      <vt:lpstr>Slide 29</vt:lpstr>
      <vt:lpstr>Slide 30</vt:lpstr>
      <vt:lpstr>Slide 31</vt:lpstr>
      <vt:lpstr>Artificial Neural Networks: Summary</vt:lpstr>
      <vt:lpstr>Slide 33</vt:lpstr>
      <vt:lpstr>Slide 34</vt:lpstr>
      <vt:lpstr>Slide 35</vt:lpstr>
    </vt:vector>
  </TitlesOfParts>
  <Company>Carnegie Mellon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Carlos Guestrin</dc:creator>
  <cp:lastModifiedBy>Aarti Singh</cp:lastModifiedBy>
  <cp:revision>882</cp:revision>
  <cp:lastPrinted>2007-01-17T02:47:27Z</cp:lastPrinted>
  <dcterms:created xsi:type="dcterms:W3CDTF">2005-01-12T01:22:55Z</dcterms:created>
  <dcterms:modified xsi:type="dcterms:W3CDTF">2010-12-01T15:32:11Z</dcterms:modified>
</cp:coreProperties>
</file>