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89.xml" ContentType="application/vnd.openxmlformats-officedocument.presentationml.tags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78.xml" ContentType="application/vnd.openxmlformats-officedocument.presentationml.tags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38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tags/tag85.xml" ContentType="application/vnd.openxmlformats-officedocument.presentationml.tags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45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92.xml" ContentType="application/vnd.openxmlformats-officedocument.presentationml.tags+xml"/>
  <Override PartName="/ppt/tags/tag34.xml" ContentType="application/vnd.openxmlformats-officedocument.presentationml.tags+xml"/>
  <Override PartName="/ppt/tags/tag52.xml" ContentType="application/vnd.openxmlformats-officedocument.presentationml.tags+xml"/>
  <Override PartName="/ppt/tags/tag81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41.xml" ContentType="application/vnd.openxmlformats-officedocument.presentationml.tags+xml"/>
  <Override PartName="/ppt/tags/tag70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79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9.xml" ContentType="application/vnd.openxmlformats-officedocument.presentationml.tags+xml"/>
  <Override PartName="/ppt/tags/tag68.xml" ContentType="application/vnd.openxmlformats-officedocument.presentationml.tags+xml"/>
  <Override PartName="/ppt/tags/tag86.xml" ContentType="application/vnd.openxmlformats-officedocument.presentationml.tags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tags/tag28.xml" ContentType="application/vnd.openxmlformats-officedocument.presentationml.tags+xml"/>
  <Override PartName="/ppt/tags/tag57.xml" ContentType="application/vnd.openxmlformats-officedocument.presentationml.tags+xml"/>
  <Override PartName="/ppt/tags/tag75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tags/tag17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64.xml" ContentType="application/vnd.openxmlformats-officedocument.presentationml.tags+xml"/>
  <Override PartName="/ppt/tags/tag82.xml" ContentType="application/vnd.openxmlformats-officedocument.presentationml.tags+xml"/>
  <Override PartName="/ppt/tags/tag93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53.xml" ContentType="application/vnd.openxmlformats-officedocument.presentationml.tags+xml"/>
  <Override PartName="/ppt/tags/tag62.xml" ContentType="application/vnd.openxmlformats-officedocument.presentationml.tags+xml"/>
  <Override PartName="/ppt/tags/tag71.xml" ContentType="application/vnd.openxmlformats-officedocument.presentationml.tags+xml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ppt/tags/tag60.xml" ContentType="application/vnd.openxmlformats-officedocument.presentationml.tag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tags/tag2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Default Extension="wmf" ContentType="image/x-wmf"/>
  <Override PartName="/ppt/tags/tag87.xml" ContentType="application/vnd.openxmlformats-officedocument.presentationml.tags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tags/tag94.xml" ContentType="application/vnd.openxmlformats-officedocument.presentationml.tags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90.xml" ContentType="application/vnd.openxmlformats-officedocument.presentationml.tags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4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24.xml" ContentType="application/vnd.openxmlformats-officedocument.presentationml.slide+xml"/>
  <Override PartName="/ppt/slides/slide35.xml" ContentType="application/vnd.openxmlformats-officedocument.presentationml.slide+xml"/>
  <Override PartName="/ppt/tags/tag3.xml" ContentType="application/vnd.openxmlformats-officedocument.presentationml.tags+xml"/>
  <Default Extension="jpeg" ContentType="image/jpeg"/>
  <Override PartName="/ppt/tags/tag59.xml" ContentType="application/vnd.openxmlformats-officedocument.presentationml.tags+xml"/>
  <Override PartName="/ppt/tags/tag77.xml" ContentType="application/vnd.openxmlformats-officedocument.presentationml.tags+xml"/>
  <Override PartName="/ppt/tags/tag88.xml" ContentType="application/vnd.openxmlformats-officedocument.presentationml.tags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66.xml" ContentType="application/vnd.openxmlformats-officedocument.presentationml.tags+xml"/>
  <Override PartName="/ppt/tags/tag84.xml" ContentType="application/vnd.openxmlformats-officedocument.presentationml.tags+xml"/>
  <Override PartName="/ppt/tags/tag95.xml" ContentType="application/vnd.openxmlformats-officedocument.presentationml.tags+xml"/>
  <Override PartName="/ppt/slides/slide20.xml" ContentType="application/vnd.openxmlformats-officedocument.presentationml.slide+xml"/>
  <Override PartName="/ppt/tags/tag26.xml" ContentType="application/vnd.openxmlformats-officedocument.presentationml.tags+xml"/>
  <Override PartName="/ppt/tags/tag55.xml" ContentType="application/vnd.openxmlformats-officedocument.presentationml.tags+xml"/>
  <Override PartName="/ppt/tags/tag73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50"/>
  </p:notesMasterIdLst>
  <p:handoutMasterIdLst>
    <p:handoutMasterId r:id="rId51"/>
  </p:handoutMasterIdLst>
  <p:sldIdLst>
    <p:sldId id="305" r:id="rId2"/>
    <p:sldId id="285" r:id="rId3"/>
    <p:sldId id="286" r:id="rId4"/>
    <p:sldId id="287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96" r:id="rId14"/>
    <p:sldId id="297" r:id="rId15"/>
    <p:sldId id="300" r:id="rId16"/>
    <p:sldId id="301" r:id="rId17"/>
    <p:sldId id="302" r:id="rId18"/>
    <p:sldId id="256" r:id="rId19"/>
    <p:sldId id="257" r:id="rId20"/>
    <p:sldId id="258" r:id="rId21"/>
    <p:sldId id="259" r:id="rId22"/>
    <p:sldId id="261" r:id="rId23"/>
    <p:sldId id="262" r:id="rId24"/>
    <p:sldId id="263" r:id="rId25"/>
    <p:sldId id="264" r:id="rId26"/>
    <p:sldId id="266" r:id="rId27"/>
    <p:sldId id="267" r:id="rId28"/>
    <p:sldId id="268" r:id="rId29"/>
    <p:sldId id="269" r:id="rId30"/>
    <p:sldId id="270" r:id="rId31"/>
    <p:sldId id="278" r:id="rId32"/>
    <p:sldId id="265" r:id="rId33"/>
    <p:sldId id="271" r:id="rId34"/>
    <p:sldId id="273" r:id="rId35"/>
    <p:sldId id="272" r:id="rId36"/>
    <p:sldId id="274" r:id="rId37"/>
    <p:sldId id="279" r:id="rId38"/>
    <p:sldId id="276" r:id="rId39"/>
    <p:sldId id="280" r:id="rId40"/>
    <p:sldId id="282" r:id="rId41"/>
    <p:sldId id="281" r:id="rId42"/>
    <p:sldId id="303" r:id="rId43"/>
    <p:sldId id="275" r:id="rId44"/>
    <p:sldId id="284" r:id="rId45"/>
    <p:sldId id="304" r:id="rId46"/>
    <p:sldId id="298" r:id="rId47"/>
    <p:sldId id="299" r:id="rId48"/>
    <p:sldId id="283" r:id="rId49"/>
  </p:sldIdLst>
  <p:sldSz cx="9144000" cy="6858000" type="screen4x3"/>
  <p:notesSz cx="7315200" cy="9601200"/>
  <p:custDataLst>
    <p:tags r:id="rId52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01B739"/>
    <a:srgbClr val="008A3E"/>
    <a:srgbClr val="3333FF"/>
    <a:srgbClr val="FF99FF"/>
    <a:srgbClr val="00B050"/>
    <a:srgbClr val="487230"/>
    <a:srgbClr val="006C31"/>
    <a:srgbClr val="005828"/>
    <a:srgbClr val="29411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886" autoAdjust="0"/>
    <p:restoredTop sz="94718" autoAdjust="0"/>
  </p:normalViewPr>
  <p:slideViewPr>
    <p:cSldViewPr>
      <p:cViewPr varScale="1">
        <p:scale>
          <a:sx n="88" d="100"/>
          <a:sy n="88" d="100"/>
        </p:scale>
        <p:origin x="-91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notesMaster" Target="notesMasters/notesMaster1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gs" Target="tags/tag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handoutMaster" Target="handoutMasters/handoutMaster1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2D0A1740-499E-4D92-9675-D3216C5C8AEC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79853F8F-108C-4D6C-A9D4-C48791405E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C3527D6-9AA9-45C0-B2A6-5633BBFC16FF}" type="datetimeFigureOut">
              <a:rPr lang="en-US" smtClean="0"/>
              <a:pPr/>
              <a:t>9/13/2010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1EB20E6-1778-4BC5-9ACA-D18679C1BD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F1EB4-032B-4370-87DB-BCF3BDBCE417}" type="datetime1">
              <a:rPr lang="en-US" smtClean="0"/>
              <a:pPr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977D-1312-4C35-AE10-D737A1EC8D92}" type="datetime1">
              <a:rPr lang="en-US" smtClean="0"/>
              <a:pPr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A71C3-8983-492B-9FD4-02DE13C83330}" type="datetime1">
              <a:rPr lang="en-US" smtClean="0"/>
              <a:pPr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>
                <a:solidFill>
                  <a:srgbClr val="C0000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07EEA-D4D7-4F09-A006-A9D69AFE265C}" type="datetime1">
              <a:rPr lang="en-US" smtClean="0"/>
              <a:pPr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E39DB-65A7-4732-A09C-21D69EF147A9}" type="datetime1">
              <a:rPr lang="en-US" smtClean="0"/>
              <a:pPr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F1CB7-08C8-4B6F-8AB0-6D331F029364}" type="datetime1">
              <a:rPr lang="en-US" smtClean="0"/>
              <a:pPr/>
              <a:t>9/13/2010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16A8-35B7-4499-9DDC-803A77ECFC5C}" type="datetime1">
              <a:rPr lang="en-US" smtClean="0"/>
              <a:pPr/>
              <a:t>9/13/2010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35A-848E-49EC-A29A-DD3E8AE42457}" type="datetime1">
              <a:rPr lang="en-US" smtClean="0"/>
              <a:pPr/>
              <a:t>9/13/2010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CCF02-0AB8-40A5-A7A6-5FE58FD5CF2C}" type="datetime1">
              <a:rPr lang="en-US" smtClean="0"/>
              <a:pPr/>
              <a:t>9/13/2010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9EA6-5750-4218-AFCE-CAD2A293789B}" type="datetime1">
              <a:rPr lang="en-US" smtClean="0"/>
              <a:pPr/>
              <a:t>9/13/2010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286E-D27A-4326-AFFC-D4EB7A11A92F}" type="datetime1">
              <a:rPr lang="en-US" smtClean="0"/>
              <a:pPr/>
              <a:t>9/13/2010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BA735-A1B3-4D4F-9421-DD10E19D94F6}" type="datetime1">
              <a:rPr lang="en-US" smtClean="0"/>
              <a:pPr/>
              <a:t>9/13/2010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27.png"/><Relationship Id="rId3" Type="http://schemas.openxmlformats.org/officeDocument/2006/relationships/tags" Target="../tags/tag30.xml"/><Relationship Id="rId7" Type="http://schemas.openxmlformats.org/officeDocument/2006/relationships/image" Target="../media/image4.png"/><Relationship Id="rId12" Type="http://schemas.openxmlformats.org/officeDocument/2006/relationships/image" Target="../media/image26.png"/><Relationship Id="rId2" Type="http://schemas.openxmlformats.org/officeDocument/2006/relationships/tags" Target="../tags/tag29.xml"/><Relationship Id="rId1" Type="http://schemas.openxmlformats.org/officeDocument/2006/relationships/tags" Target="../tags/tag28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25.png"/><Relationship Id="rId5" Type="http://schemas.openxmlformats.org/officeDocument/2006/relationships/tags" Target="../tags/tag32.xml"/><Relationship Id="rId10" Type="http://schemas.openxmlformats.org/officeDocument/2006/relationships/image" Target="../media/image12.png"/><Relationship Id="rId4" Type="http://schemas.openxmlformats.org/officeDocument/2006/relationships/tags" Target="../tags/tag31.xml"/><Relationship Id="rId9" Type="http://schemas.openxmlformats.org/officeDocument/2006/relationships/image" Target="../media/image14.png"/><Relationship Id="rId14" Type="http://schemas.openxmlformats.org/officeDocument/2006/relationships/image" Target="../media/image2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13" Type="http://schemas.openxmlformats.org/officeDocument/2006/relationships/image" Target="../media/image31.png"/><Relationship Id="rId3" Type="http://schemas.openxmlformats.org/officeDocument/2006/relationships/tags" Target="../tags/tag35.xml"/><Relationship Id="rId7" Type="http://schemas.openxmlformats.org/officeDocument/2006/relationships/image" Target="../media/image1.jpeg"/><Relationship Id="rId12" Type="http://schemas.openxmlformats.org/officeDocument/2006/relationships/image" Target="../media/image30.png"/><Relationship Id="rId2" Type="http://schemas.openxmlformats.org/officeDocument/2006/relationships/tags" Target="../tags/tag34.xml"/><Relationship Id="rId1" Type="http://schemas.openxmlformats.org/officeDocument/2006/relationships/tags" Target="../tags/tag33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29.png"/><Relationship Id="rId5" Type="http://schemas.openxmlformats.org/officeDocument/2006/relationships/tags" Target="../tags/tag37.xml"/><Relationship Id="rId15" Type="http://schemas.openxmlformats.org/officeDocument/2006/relationships/image" Target="../media/image32.png"/><Relationship Id="rId10" Type="http://schemas.openxmlformats.org/officeDocument/2006/relationships/image" Target="../media/image28.png"/><Relationship Id="rId4" Type="http://schemas.openxmlformats.org/officeDocument/2006/relationships/tags" Target="../tags/tag36.xml"/><Relationship Id="rId9" Type="http://schemas.openxmlformats.org/officeDocument/2006/relationships/image" Target="../media/image27.png"/><Relationship Id="rId14" Type="http://schemas.openxmlformats.org/officeDocument/2006/relationships/image" Target="../media/image7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tags" Target="../tags/tag42.xml"/><Relationship Id="rId7" Type="http://schemas.openxmlformats.org/officeDocument/2006/relationships/image" Target="../media/image29.png"/><Relationship Id="rId2" Type="http://schemas.openxmlformats.org/officeDocument/2006/relationships/tags" Target="../tags/tag41.xml"/><Relationship Id="rId1" Type="http://schemas.openxmlformats.org/officeDocument/2006/relationships/tags" Target="../tags/tag40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37.png"/><Relationship Id="rId5" Type="http://schemas.openxmlformats.org/officeDocument/2006/relationships/tags" Target="../tags/tag44.xml"/><Relationship Id="rId10" Type="http://schemas.openxmlformats.org/officeDocument/2006/relationships/image" Target="../media/image1.jpeg"/><Relationship Id="rId4" Type="http://schemas.openxmlformats.org/officeDocument/2006/relationships/tags" Target="../tags/tag43.xml"/><Relationship Id="rId9" Type="http://schemas.openxmlformats.org/officeDocument/2006/relationships/image" Target="../media/image3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tags" Target="../tags/tag47.xml"/><Relationship Id="rId7" Type="http://schemas.openxmlformats.org/officeDocument/2006/relationships/image" Target="../media/image29.png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8.xml"/><Relationship Id="rId9" Type="http://schemas.openxmlformats.org/officeDocument/2006/relationships/image" Target="../media/image3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5" Type="http://schemas.openxmlformats.org/officeDocument/2006/relationships/image" Target="../media/image42.png"/><Relationship Id="rId4" Type="http://schemas.openxmlformats.org/officeDocument/2006/relationships/image" Target="../media/image43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5" Type="http://schemas.openxmlformats.org/officeDocument/2006/relationships/image" Target="../media/image44.png"/><Relationship Id="rId4" Type="http://schemas.openxmlformats.org/officeDocument/2006/relationships/image" Target="../media/image43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tags" Target="../tags/tag59.xml"/><Relationship Id="rId7" Type="http://schemas.openxmlformats.org/officeDocument/2006/relationships/image" Target="../media/image45.png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61.xml"/><Relationship Id="rId10" Type="http://schemas.openxmlformats.org/officeDocument/2006/relationships/image" Target="../media/image48.png"/><Relationship Id="rId4" Type="http://schemas.openxmlformats.org/officeDocument/2006/relationships/tags" Target="../tags/tag60.xml"/><Relationship Id="rId9" Type="http://schemas.openxmlformats.org/officeDocument/2006/relationships/image" Target="../media/image4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52.png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5.xml"/><Relationship Id="rId1" Type="http://schemas.openxmlformats.org/officeDocument/2006/relationships/tags" Target="../tags/tag64.xml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tags" Target="../tags/tag68.xml"/><Relationship Id="rId7" Type="http://schemas.openxmlformats.org/officeDocument/2006/relationships/image" Target="../media/image55.png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wmf"/><Relationship Id="rId7" Type="http://schemas.openxmlformats.org/officeDocument/2006/relationships/image" Target="../media/image5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9.xml"/><Relationship Id="rId6" Type="http://schemas.openxmlformats.org/officeDocument/2006/relationships/image" Target="../media/image59.wmf"/><Relationship Id="rId5" Type="http://schemas.openxmlformats.org/officeDocument/2006/relationships/image" Target="../media/image58.wmf"/><Relationship Id="rId4" Type="http://schemas.openxmlformats.org/officeDocument/2006/relationships/image" Target="../media/image57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tags" Target="../tags/tag72.xml"/><Relationship Id="rId7" Type="http://schemas.openxmlformats.org/officeDocument/2006/relationships/image" Target="../media/image55.png"/><Relationship Id="rId2" Type="http://schemas.openxmlformats.org/officeDocument/2006/relationships/tags" Target="../tags/tag71.xml"/><Relationship Id="rId1" Type="http://schemas.openxmlformats.org/officeDocument/2006/relationships/tags" Target="../tags/tag70.xml"/><Relationship Id="rId6" Type="http://schemas.openxmlformats.org/officeDocument/2006/relationships/image" Target="../media/image54.png"/><Relationship Id="rId5" Type="http://schemas.openxmlformats.org/officeDocument/2006/relationships/image" Target="../media/image58.wmf"/><Relationship Id="rId10" Type="http://schemas.openxmlformats.org/officeDocument/2006/relationships/image" Target="../media/image57.wmf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59.wmf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3.png"/><Relationship Id="rId3" Type="http://schemas.openxmlformats.org/officeDocument/2006/relationships/tags" Target="../tags/tag75.xml"/><Relationship Id="rId7" Type="http://schemas.openxmlformats.org/officeDocument/2006/relationships/image" Target="../media/image62.png"/><Relationship Id="rId2" Type="http://schemas.openxmlformats.org/officeDocument/2006/relationships/tags" Target="../tags/tag74.xml"/><Relationship Id="rId1" Type="http://schemas.openxmlformats.org/officeDocument/2006/relationships/tags" Target="../tags/tag73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tags" Target="../tags/tag78.xml"/><Relationship Id="rId7" Type="http://schemas.openxmlformats.org/officeDocument/2006/relationships/image" Target="../media/image55.png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6" Type="http://schemas.openxmlformats.org/officeDocument/2006/relationships/image" Target="../media/image65.png"/><Relationship Id="rId5" Type="http://schemas.openxmlformats.org/officeDocument/2006/relationships/image" Target="../media/image64.png"/><Relationship Id="rId4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tags" Target="../tags/tag81.xml"/><Relationship Id="rId7" Type="http://schemas.openxmlformats.org/officeDocument/2006/relationships/image" Target="../media/image68.png"/><Relationship Id="rId2" Type="http://schemas.openxmlformats.org/officeDocument/2006/relationships/tags" Target="../tags/tag80.xml"/><Relationship Id="rId1" Type="http://schemas.openxmlformats.org/officeDocument/2006/relationships/tags" Target="../tags/tag79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6" Type="http://schemas.openxmlformats.org/officeDocument/2006/relationships/image" Target="../media/image40.png"/><Relationship Id="rId5" Type="http://schemas.openxmlformats.org/officeDocument/2006/relationships/image" Target="../media/image64.png"/><Relationship Id="rId4" Type="http://schemas.openxmlformats.org/officeDocument/2006/relationships/image" Target="../media/image42.png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9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4.xml"/><Relationship Id="rId4" Type="http://schemas.openxmlformats.org/officeDocument/2006/relationships/image" Target="../media/image71.png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tags" Target="../tags/tag6.xml"/><Relationship Id="rId7" Type="http://schemas.openxmlformats.org/officeDocument/2006/relationships/image" Target="../media/image6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8.jpeg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86.xml"/><Relationship Id="rId1" Type="http://schemas.openxmlformats.org/officeDocument/2006/relationships/tags" Target="../tags/tag85.xml"/><Relationship Id="rId5" Type="http://schemas.openxmlformats.org/officeDocument/2006/relationships/image" Target="../media/image73.png"/><Relationship Id="rId4" Type="http://schemas.openxmlformats.org/officeDocument/2006/relationships/image" Target="../media/image72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7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88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tags" Target="../tags/tag91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80.png"/><Relationship Id="rId2" Type="http://schemas.openxmlformats.org/officeDocument/2006/relationships/tags" Target="../tags/tag90.xml"/><Relationship Id="rId1" Type="http://schemas.openxmlformats.org/officeDocument/2006/relationships/tags" Target="../tags/tag89.xml"/><Relationship Id="rId6" Type="http://schemas.openxmlformats.org/officeDocument/2006/relationships/tags" Target="../tags/tag94.xml"/><Relationship Id="rId11" Type="http://schemas.openxmlformats.org/officeDocument/2006/relationships/image" Target="../media/image79.png"/><Relationship Id="rId5" Type="http://schemas.openxmlformats.org/officeDocument/2006/relationships/tags" Target="../tags/tag93.xml"/><Relationship Id="rId10" Type="http://schemas.openxmlformats.org/officeDocument/2006/relationships/image" Target="../media/image78.png"/><Relationship Id="rId4" Type="http://schemas.openxmlformats.org/officeDocument/2006/relationships/tags" Target="../tags/tag92.xml"/><Relationship Id="rId9" Type="http://schemas.openxmlformats.org/officeDocument/2006/relationships/image" Target="../media/image77.png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95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image" Target="../media/image10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7.jpeg"/><Relationship Id="rId5" Type="http://schemas.openxmlformats.org/officeDocument/2006/relationships/image" Target="../media/image9.png"/><Relationship Id="rId4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11.png"/><Relationship Id="rId5" Type="http://schemas.openxmlformats.org/officeDocument/2006/relationships/image" Target="../media/image9.png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tags" Target="../tags/tag15.xml"/><Relationship Id="rId7" Type="http://schemas.openxmlformats.org/officeDocument/2006/relationships/image" Target="../media/image12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image" Target="../media/image9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6.xml"/><Relationship Id="rId9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17.png"/><Relationship Id="rId18" Type="http://schemas.openxmlformats.org/officeDocument/2006/relationships/image" Target="../media/image21.png"/><Relationship Id="rId3" Type="http://schemas.openxmlformats.org/officeDocument/2006/relationships/tags" Target="../tags/tag19.xml"/><Relationship Id="rId7" Type="http://schemas.openxmlformats.org/officeDocument/2006/relationships/tags" Target="../tags/tag23.xml"/><Relationship Id="rId12" Type="http://schemas.openxmlformats.org/officeDocument/2006/relationships/image" Target="../media/image9.png"/><Relationship Id="rId17" Type="http://schemas.openxmlformats.org/officeDocument/2006/relationships/image" Target="../media/image20.png"/><Relationship Id="rId2" Type="http://schemas.openxmlformats.org/officeDocument/2006/relationships/tags" Target="../tags/tag18.xml"/><Relationship Id="rId16" Type="http://schemas.openxmlformats.org/officeDocument/2006/relationships/image" Target="../media/image19.png"/><Relationship Id="rId1" Type="http://schemas.openxmlformats.org/officeDocument/2006/relationships/tags" Target="../tags/tag17.xml"/><Relationship Id="rId6" Type="http://schemas.openxmlformats.org/officeDocument/2006/relationships/tags" Target="../tags/tag22.xml"/><Relationship Id="rId11" Type="http://schemas.openxmlformats.org/officeDocument/2006/relationships/image" Target="../media/image16.png"/><Relationship Id="rId5" Type="http://schemas.openxmlformats.org/officeDocument/2006/relationships/tags" Target="../tags/tag21.xml"/><Relationship Id="rId15" Type="http://schemas.openxmlformats.org/officeDocument/2006/relationships/image" Target="../media/image18.png"/><Relationship Id="rId10" Type="http://schemas.openxmlformats.org/officeDocument/2006/relationships/image" Target="../media/image15.png"/><Relationship Id="rId4" Type="http://schemas.openxmlformats.org/officeDocument/2006/relationships/tags" Target="../tags/tag20.xml"/><Relationship Id="rId9" Type="http://schemas.openxmlformats.org/officeDocument/2006/relationships/image" Target="../media/image14.png"/><Relationship Id="rId1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6.xml"/><Relationship Id="rId7" Type="http://schemas.openxmlformats.org/officeDocument/2006/relationships/image" Target="../media/image24.png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Announcement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HW 1 out TODAY – Watch your email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Experience - Training Data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27840" y="1683603"/>
            <a:ext cx="6587360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Can’t minimize risk since </a:t>
            </a:r>
            <a:r>
              <a:rPr lang="en-US" sz="2400" i="1" dirty="0" smtClean="0"/>
              <a:t>P</a:t>
            </a:r>
            <a:r>
              <a:rPr lang="en-US" sz="2400" i="1" baseline="-25000" dirty="0" smtClean="0"/>
              <a:t>XY</a:t>
            </a:r>
            <a:r>
              <a:rPr lang="en-US" sz="2400" dirty="0" smtClean="0"/>
              <a:t> unknown!</a:t>
            </a:r>
          </a:p>
          <a:p>
            <a:endParaRPr lang="en-US" sz="1000" dirty="0" smtClean="0"/>
          </a:p>
          <a:p>
            <a:r>
              <a:rPr lang="en-US" sz="2400" dirty="0" smtClean="0"/>
              <a:t>Training data (experience) provides a glimpse of </a:t>
            </a:r>
            <a:r>
              <a:rPr lang="en-US" sz="2400" i="1" dirty="0" smtClean="0"/>
              <a:t>P</a:t>
            </a:r>
            <a:r>
              <a:rPr lang="en-US" sz="2400" i="1" baseline="-25000" dirty="0" smtClean="0"/>
              <a:t>XY</a:t>
            </a:r>
            <a:endParaRPr lang="en-US" sz="2400" dirty="0"/>
          </a:p>
        </p:txBody>
      </p:sp>
      <p:pic>
        <p:nvPicPr>
          <p:cNvPr id="6" name="Picture 5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756736" y="3054967"/>
            <a:ext cx="2780646" cy="387925"/>
          </a:xfrm>
          <a:prstGeom prst="rect">
            <a:avLst/>
          </a:prstGeom>
          <a:noFill/>
          <a:ln/>
          <a:effectLst/>
        </p:spPr>
      </p:pic>
      <p:sp>
        <p:nvSpPr>
          <p:cNvPr id="7" name="TextBox 6"/>
          <p:cNvSpPr txBox="1"/>
          <p:nvPr/>
        </p:nvSpPr>
        <p:spPr>
          <a:xfrm>
            <a:off x="4854238" y="3657600"/>
            <a:ext cx="3908762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independent, identically distributed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52336" y="3105090"/>
            <a:ext cx="13580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(unknown)</a:t>
            </a: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219200" y="3072402"/>
            <a:ext cx="14702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(observed)</a:t>
            </a: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715000" y="4876800"/>
            <a:ext cx="2667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Provided by expert, measuring device, </a:t>
            </a:r>
          </a:p>
          <a:p>
            <a:r>
              <a:rPr lang="en-US" sz="2000" dirty="0" smtClean="0"/>
              <a:t>some experiment, …</a:t>
            </a:r>
          </a:p>
        </p:txBody>
      </p:sp>
      <p:cxnSp>
        <p:nvCxnSpPr>
          <p:cNvPr id="23" name="Shape 22"/>
          <p:cNvCxnSpPr>
            <a:endCxn id="7" idx="1"/>
          </p:cNvCxnSpPr>
          <p:nvPr/>
        </p:nvCxnSpPr>
        <p:spPr>
          <a:xfrm rot="16200000" flipH="1">
            <a:off x="4498794" y="3502210"/>
            <a:ext cx="504853" cy="206036"/>
          </a:xfrm>
          <a:prstGeom prst="bentConnector2">
            <a:avLst/>
          </a:prstGeom>
          <a:ln w="19050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Group 41"/>
          <p:cNvGrpSpPr/>
          <p:nvPr/>
        </p:nvGrpSpPr>
        <p:grpSpPr>
          <a:xfrm>
            <a:off x="838200" y="4366260"/>
            <a:ext cx="4267200" cy="2096453"/>
            <a:chOff x="838200" y="4366260"/>
            <a:chExt cx="4267200" cy="2096453"/>
          </a:xfrm>
        </p:grpSpPr>
        <p:sp>
          <p:nvSpPr>
            <p:cNvPr id="20" name="TextBox 19"/>
            <p:cNvSpPr txBox="1"/>
            <p:nvPr/>
          </p:nvSpPr>
          <p:spPr>
            <a:xfrm>
              <a:off x="1775460" y="4495800"/>
              <a:ext cx="114967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, Anemic </a:t>
              </a:r>
            </a:p>
            <a:p>
              <a:r>
                <a:rPr lang="en-US" sz="2000" dirty="0" smtClean="0"/>
                <a:t>      cell</a:t>
              </a:r>
              <a:endParaRPr lang="en-US" sz="2000" dirty="0"/>
            </a:p>
          </p:txBody>
        </p:sp>
        <p:sp>
          <p:nvSpPr>
            <p:cNvPr id="25" name="Double Bracket 24"/>
            <p:cNvSpPr/>
            <p:nvPr/>
          </p:nvSpPr>
          <p:spPr>
            <a:xfrm>
              <a:off x="838200" y="4377690"/>
              <a:ext cx="1981200" cy="914400"/>
            </a:xfrm>
            <a:prstGeom prst="bracketPair">
              <a:avLst>
                <a:gd name="adj" fmla="val 7122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27" name="Picture 3"/>
            <p:cNvPicPr>
              <a:picLocks noChangeAspect="1" noChangeArrowheads="1"/>
            </p:cNvPicPr>
            <p:nvPr/>
          </p:nvPicPr>
          <p:blipFill>
            <a:blip r:embed="rId4" cstate="print">
              <a:lum bright="21000" contrast="33000"/>
            </a:blip>
            <a:srcRect l="26000" t="47714" r="23333" b="11143"/>
            <a:stretch>
              <a:fillRect/>
            </a:stretch>
          </p:blipFill>
          <p:spPr bwMode="auto">
            <a:xfrm>
              <a:off x="914400" y="4419601"/>
              <a:ext cx="914400" cy="866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7" name="TextBox 26"/>
            <p:cNvSpPr txBox="1"/>
            <p:nvPr/>
          </p:nvSpPr>
          <p:spPr>
            <a:xfrm>
              <a:off x="1775460" y="5604510"/>
              <a:ext cx="116737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, Healthy </a:t>
              </a:r>
            </a:p>
            <a:p>
              <a:r>
                <a:rPr lang="en-US" sz="2000" dirty="0" smtClean="0"/>
                <a:t>      cell</a:t>
              </a:r>
              <a:endParaRPr lang="en-US" sz="2000" dirty="0"/>
            </a:p>
          </p:txBody>
        </p:sp>
        <p:sp>
          <p:nvSpPr>
            <p:cNvPr id="28" name="Double Bracket 27"/>
            <p:cNvSpPr/>
            <p:nvPr/>
          </p:nvSpPr>
          <p:spPr>
            <a:xfrm>
              <a:off x="838200" y="5486400"/>
              <a:ext cx="1981200" cy="914400"/>
            </a:xfrm>
            <a:prstGeom prst="bracketPair">
              <a:avLst>
                <a:gd name="adj" fmla="val 7122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955726" y="4484370"/>
              <a:ext cx="1109663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, Healthy</a:t>
              </a:r>
            </a:p>
            <a:p>
              <a:r>
                <a:rPr lang="en-US" sz="2000" dirty="0" smtClean="0"/>
                <a:t>      cell</a:t>
              </a:r>
              <a:endParaRPr lang="en-US" sz="2000" dirty="0"/>
            </a:p>
          </p:txBody>
        </p:sp>
        <p:sp>
          <p:nvSpPr>
            <p:cNvPr id="31" name="Double Bracket 30"/>
            <p:cNvSpPr/>
            <p:nvPr/>
          </p:nvSpPr>
          <p:spPr>
            <a:xfrm>
              <a:off x="3018466" y="4366260"/>
              <a:ext cx="1981200" cy="914400"/>
            </a:xfrm>
            <a:prstGeom prst="bracketPair">
              <a:avLst>
                <a:gd name="adj" fmla="val 7122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955726" y="5604510"/>
              <a:ext cx="114967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, Anemic </a:t>
              </a:r>
            </a:p>
            <a:p>
              <a:r>
                <a:rPr lang="en-US" sz="2000" dirty="0" smtClean="0"/>
                <a:t>      cell</a:t>
              </a:r>
              <a:endParaRPr lang="en-US" sz="2000" dirty="0"/>
            </a:p>
          </p:txBody>
        </p:sp>
        <p:sp>
          <p:nvSpPr>
            <p:cNvPr id="34" name="Double Bracket 33"/>
            <p:cNvSpPr/>
            <p:nvPr/>
          </p:nvSpPr>
          <p:spPr>
            <a:xfrm>
              <a:off x="3018466" y="5486400"/>
              <a:ext cx="1981200" cy="914400"/>
            </a:xfrm>
            <a:prstGeom prst="bracketPair">
              <a:avLst>
                <a:gd name="adj" fmla="val 7122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028" name="Picture 4"/>
            <p:cNvPicPr>
              <a:picLocks noChangeAspect="1" noChangeArrowheads="1"/>
            </p:cNvPicPr>
            <p:nvPr/>
          </p:nvPicPr>
          <p:blipFill>
            <a:blip r:embed="rId4" cstate="print"/>
            <a:srcRect l="7333" t="40857" r="63333" b="34000"/>
            <a:stretch>
              <a:fillRect/>
            </a:stretch>
          </p:blipFill>
          <p:spPr bwMode="auto">
            <a:xfrm>
              <a:off x="3105150" y="4419600"/>
              <a:ext cx="8382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5" cstate="print"/>
            <a:srcRect l="7560" t="11905" r="47878"/>
            <a:stretch>
              <a:fillRect/>
            </a:stretch>
          </p:blipFill>
          <p:spPr bwMode="auto">
            <a:xfrm>
              <a:off x="914400" y="5486400"/>
              <a:ext cx="922760" cy="976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6" cstate="print"/>
            <a:srcRect l="58488" t="14952" r="7560" b="2762"/>
            <a:stretch>
              <a:fillRect/>
            </a:stretch>
          </p:blipFill>
          <p:spPr bwMode="auto">
            <a:xfrm>
              <a:off x="3112770" y="5478780"/>
              <a:ext cx="914399" cy="942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Supervised Learning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11</a:t>
            </a:fld>
            <a:endParaRPr lang="en-US"/>
          </a:p>
        </p:txBody>
      </p:sp>
      <p:grpSp>
        <p:nvGrpSpPr>
          <p:cNvPr id="3" name="Group 41"/>
          <p:cNvGrpSpPr/>
          <p:nvPr/>
        </p:nvGrpSpPr>
        <p:grpSpPr>
          <a:xfrm>
            <a:off x="533400" y="1600200"/>
            <a:ext cx="6473608" cy="944671"/>
            <a:chOff x="533400" y="1600200"/>
            <a:chExt cx="6473608" cy="944671"/>
          </a:xfrm>
        </p:grpSpPr>
        <p:pic>
          <p:nvPicPr>
            <p:cNvPr id="30" name="Picture 29" descr="txp_fi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7" cstate="print"/>
            <a:stretch>
              <a:fillRect/>
            </a:stretch>
          </p:blipFill>
          <p:spPr bwMode="auto">
            <a:xfrm>
              <a:off x="1600199" y="1759532"/>
              <a:ext cx="3672673" cy="235226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31" name="Text Box 13"/>
            <p:cNvSpPr txBox="1">
              <a:spLocks noChangeArrowheads="1"/>
            </p:cNvSpPr>
            <p:nvPr/>
          </p:nvSpPr>
          <p:spPr bwMode="auto">
            <a:xfrm>
              <a:off x="533400" y="1600200"/>
              <a:ext cx="1142999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457200" indent="-457200">
                <a:tabLst>
                  <a:tab pos="4914900" algn="l"/>
                </a:tabLst>
              </a:pPr>
              <a:r>
                <a:rPr lang="en-US" sz="2400" b="1" dirty="0" smtClean="0">
                  <a:solidFill>
                    <a:srgbClr val="C00000"/>
                  </a:solidFill>
                  <a:latin typeface="Comic Sans MS" pitchFamily="66" charset="0"/>
                </a:rPr>
                <a:t>Task:</a:t>
              </a:r>
              <a:endParaRPr lang="en-US" sz="2400" dirty="0">
                <a:solidFill>
                  <a:srgbClr val="C00000"/>
                </a:solidFill>
                <a:latin typeface="Comic Sans MS" pitchFamily="66" charset="0"/>
              </a:endParaRPr>
            </a:p>
          </p:txBody>
        </p:sp>
        <p:pic>
          <p:nvPicPr>
            <p:cNvPr id="25" name="Picture 24" descr="txp_fi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8" cstate="print"/>
            <a:stretch>
              <a:fillRect/>
            </a:stretch>
          </p:blipFill>
          <p:spPr bwMode="auto">
            <a:xfrm>
              <a:off x="1600200" y="2286000"/>
              <a:ext cx="5406808" cy="258871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5" name="Group 42"/>
          <p:cNvGrpSpPr/>
          <p:nvPr/>
        </p:nvGrpSpPr>
        <p:grpSpPr>
          <a:xfrm>
            <a:off x="548472" y="3119735"/>
            <a:ext cx="7114925" cy="947925"/>
            <a:chOff x="548472" y="3119735"/>
            <a:chExt cx="7114925" cy="947925"/>
          </a:xfrm>
        </p:grpSpPr>
        <p:pic>
          <p:nvPicPr>
            <p:cNvPr id="41" name="Picture 40" descr="txp_fi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9" cstate="print"/>
            <a:stretch>
              <a:fillRect/>
            </a:stretch>
          </p:blipFill>
          <p:spPr bwMode="auto">
            <a:xfrm>
              <a:off x="2819400" y="3234559"/>
              <a:ext cx="4310631" cy="274374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32" name="Text Box 13"/>
            <p:cNvSpPr txBox="1">
              <a:spLocks noChangeArrowheads="1"/>
            </p:cNvSpPr>
            <p:nvPr/>
          </p:nvSpPr>
          <p:spPr bwMode="auto">
            <a:xfrm>
              <a:off x="548472" y="3119735"/>
              <a:ext cx="25908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457200" indent="-457200">
                <a:tabLst>
                  <a:tab pos="4914900" algn="l"/>
                </a:tabLst>
              </a:pPr>
              <a:r>
                <a:rPr lang="en-US" sz="2400" b="1" dirty="0" smtClean="0">
                  <a:solidFill>
                    <a:srgbClr val="C00000"/>
                  </a:solidFill>
                  <a:latin typeface="Comic Sans MS" pitchFamily="66" charset="0"/>
                </a:rPr>
                <a:t>Performance:</a:t>
              </a:r>
              <a:endParaRPr lang="en-US" sz="2400" dirty="0">
                <a:solidFill>
                  <a:srgbClr val="C00000"/>
                </a:solidFill>
                <a:latin typeface="Comic Sans MS" pitchFamily="66" charset="0"/>
              </a:endParaRPr>
            </a:p>
          </p:txBody>
        </p:sp>
        <p:pic>
          <p:nvPicPr>
            <p:cNvPr id="18" name="Picture 17" descr="txp_fi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0" cstate="print"/>
            <a:stretch>
              <a:fillRect/>
            </a:stretch>
          </p:blipFill>
          <p:spPr bwMode="auto">
            <a:xfrm>
              <a:off x="5943600" y="3810000"/>
              <a:ext cx="1719797" cy="257660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6" name="Group 43"/>
          <p:cNvGrpSpPr/>
          <p:nvPr/>
        </p:nvGrpSpPr>
        <p:grpSpPr>
          <a:xfrm>
            <a:off x="554420" y="4415135"/>
            <a:ext cx="8437180" cy="2138065"/>
            <a:chOff x="554420" y="4415135"/>
            <a:chExt cx="8437180" cy="2138065"/>
          </a:xfrm>
        </p:grpSpPr>
        <p:sp>
          <p:nvSpPr>
            <p:cNvPr id="17" name="Text Box 13"/>
            <p:cNvSpPr txBox="1">
              <a:spLocks noChangeArrowheads="1"/>
            </p:cNvSpPr>
            <p:nvPr/>
          </p:nvSpPr>
          <p:spPr bwMode="auto">
            <a:xfrm>
              <a:off x="554420" y="4415135"/>
              <a:ext cx="25908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457200" indent="-457200">
                <a:tabLst>
                  <a:tab pos="4914900" algn="l"/>
                </a:tabLst>
              </a:pPr>
              <a:r>
                <a:rPr lang="en-US" sz="2400" b="1" dirty="0" smtClean="0">
                  <a:solidFill>
                    <a:srgbClr val="C00000"/>
                  </a:solidFill>
                  <a:latin typeface="Comic Sans MS" pitchFamily="66" charset="0"/>
                </a:rPr>
                <a:t>Experience:</a:t>
              </a:r>
              <a:endParaRPr lang="en-US" sz="2400" dirty="0">
                <a:solidFill>
                  <a:srgbClr val="C00000"/>
                </a:solidFill>
                <a:latin typeface="Comic Sans MS" pitchFamily="66" charset="0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2404240" y="4430110"/>
              <a:ext cx="658736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Training data</a:t>
              </a:r>
              <a:endParaRPr lang="en-US" sz="2400" dirty="0"/>
            </a:p>
          </p:txBody>
        </p:sp>
        <p:pic>
          <p:nvPicPr>
            <p:cNvPr id="21" name="Picture 20" descr="txp_fig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11" cstate="print"/>
            <a:stretch>
              <a:fillRect/>
            </a:stretch>
          </p:blipFill>
          <p:spPr bwMode="auto">
            <a:xfrm>
              <a:off x="4191000" y="4461640"/>
              <a:ext cx="2780646" cy="387925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23" name="TextBox 22"/>
            <p:cNvSpPr txBox="1"/>
            <p:nvPr/>
          </p:nvSpPr>
          <p:spPr>
            <a:xfrm>
              <a:off x="7010400" y="4472150"/>
              <a:ext cx="13580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C00000"/>
                  </a:solidFill>
                  <a:latin typeface="Comic Sans MS" pitchFamily="66" charset="0"/>
                </a:rPr>
                <a:t>(unknown)</a:t>
              </a:r>
              <a:endParaRPr lang="en-US" sz="2000" b="1" dirty="0">
                <a:solidFill>
                  <a:srgbClr val="C00000"/>
                </a:solidFill>
                <a:latin typeface="Comic Sans MS" pitchFamily="66" charset="0"/>
              </a:endParaRPr>
            </a:p>
          </p:txBody>
        </p:sp>
        <p:grpSp>
          <p:nvGrpSpPr>
            <p:cNvPr id="7" name="Group 23"/>
            <p:cNvGrpSpPr/>
            <p:nvPr/>
          </p:nvGrpSpPr>
          <p:grpSpPr>
            <a:xfrm>
              <a:off x="2667000" y="5181600"/>
              <a:ext cx="2590800" cy="1371600"/>
              <a:chOff x="838200" y="4366260"/>
              <a:chExt cx="4282267" cy="2096453"/>
            </a:xfrm>
          </p:grpSpPr>
          <p:sp>
            <p:nvSpPr>
              <p:cNvPr id="26" name="TextBox 25"/>
              <p:cNvSpPr txBox="1"/>
              <p:nvPr/>
            </p:nvSpPr>
            <p:spPr>
              <a:xfrm>
                <a:off x="1775460" y="4495800"/>
                <a:ext cx="1164742" cy="7096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, Anemic </a:t>
                </a:r>
              </a:p>
              <a:p>
                <a:r>
                  <a:rPr lang="en-US" sz="1000" dirty="0" smtClean="0"/>
                  <a:t>      cell</a:t>
                </a:r>
                <a:endParaRPr lang="en-US" sz="1000" dirty="0"/>
              </a:p>
            </p:txBody>
          </p:sp>
          <p:sp>
            <p:nvSpPr>
              <p:cNvPr id="27" name="Double Bracket 26"/>
              <p:cNvSpPr/>
              <p:nvPr/>
            </p:nvSpPr>
            <p:spPr>
              <a:xfrm>
                <a:off x="838200" y="4377690"/>
                <a:ext cx="1981200" cy="914400"/>
              </a:xfrm>
              <a:prstGeom prst="bracketPair">
                <a:avLst>
                  <a:gd name="adj" fmla="val 7122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pic>
            <p:nvPicPr>
              <p:cNvPr id="28" name="Picture 3"/>
              <p:cNvPicPr>
                <a:picLocks noChangeAspect="1" noChangeArrowheads="1"/>
              </p:cNvPicPr>
              <p:nvPr/>
            </p:nvPicPr>
            <p:blipFill>
              <a:blip r:embed="rId12" cstate="print">
                <a:lum bright="21000" contrast="33000"/>
              </a:blip>
              <a:srcRect l="26000" t="47714" r="23333" b="11143"/>
              <a:stretch>
                <a:fillRect/>
              </a:stretch>
            </p:blipFill>
            <p:spPr bwMode="auto">
              <a:xfrm>
                <a:off x="914400" y="4419601"/>
                <a:ext cx="914400" cy="86627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29" name="TextBox 28"/>
              <p:cNvSpPr txBox="1"/>
              <p:nvPr/>
            </p:nvSpPr>
            <p:spPr>
              <a:xfrm>
                <a:off x="1775460" y="5604509"/>
                <a:ext cx="1184379" cy="7096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, Healthy </a:t>
                </a:r>
              </a:p>
              <a:p>
                <a:r>
                  <a:rPr lang="en-US" sz="1000" dirty="0" smtClean="0"/>
                  <a:t>      cell</a:t>
                </a:r>
                <a:endParaRPr lang="en-US" sz="1000" dirty="0"/>
              </a:p>
            </p:txBody>
          </p:sp>
          <p:sp>
            <p:nvSpPr>
              <p:cNvPr id="33" name="Double Bracket 32"/>
              <p:cNvSpPr/>
              <p:nvPr/>
            </p:nvSpPr>
            <p:spPr>
              <a:xfrm>
                <a:off x="838200" y="5486400"/>
                <a:ext cx="1981200" cy="914400"/>
              </a:xfrm>
              <a:prstGeom prst="bracketPair">
                <a:avLst>
                  <a:gd name="adj" fmla="val 7122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34" name="TextBox 33"/>
              <p:cNvSpPr txBox="1"/>
              <p:nvPr/>
            </p:nvSpPr>
            <p:spPr>
              <a:xfrm>
                <a:off x="3955725" y="4484371"/>
                <a:ext cx="1133885" cy="7096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, Healthy</a:t>
                </a:r>
              </a:p>
              <a:p>
                <a:r>
                  <a:rPr lang="en-US" sz="1000" dirty="0" smtClean="0"/>
                  <a:t>      cell</a:t>
                </a:r>
                <a:endParaRPr lang="en-US" sz="1000" dirty="0"/>
              </a:p>
            </p:txBody>
          </p:sp>
          <p:sp>
            <p:nvSpPr>
              <p:cNvPr id="35" name="Double Bracket 34"/>
              <p:cNvSpPr/>
              <p:nvPr/>
            </p:nvSpPr>
            <p:spPr>
              <a:xfrm>
                <a:off x="3018466" y="4366260"/>
                <a:ext cx="1981200" cy="914400"/>
              </a:xfrm>
              <a:prstGeom prst="bracketPair">
                <a:avLst>
                  <a:gd name="adj" fmla="val 7122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3955725" y="5604509"/>
                <a:ext cx="1164742" cy="709623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00" dirty="0" smtClean="0"/>
                  <a:t>, Anemic </a:t>
                </a:r>
              </a:p>
              <a:p>
                <a:r>
                  <a:rPr lang="en-US" sz="1000" dirty="0" smtClean="0"/>
                  <a:t>      cell</a:t>
                </a:r>
                <a:endParaRPr lang="en-US" sz="1000" dirty="0"/>
              </a:p>
            </p:txBody>
          </p:sp>
          <p:sp>
            <p:nvSpPr>
              <p:cNvPr id="37" name="Double Bracket 36"/>
              <p:cNvSpPr/>
              <p:nvPr/>
            </p:nvSpPr>
            <p:spPr>
              <a:xfrm>
                <a:off x="3018466" y="5486400"/>
                <a:ext cx="1981200" cy="914400"/>
              </a:xfrm>
              <a:prstGeom prst="bracketPair">
                <a:avLst>
                  <a:gd name="adj" fmla="val 7122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sz="1000"/>
              </a:p>
            </p:txBody>
          </p:sp>
          <p:pic>
            <p:nvPicPr>
              <p:cNvPr id="38" name="Picture 4"/>
              <p:cNvPicPr>
                <a:picLocks noChangeAspect="1" noChangeArrowheads="1"/>
              </p:cNvPicPr>
              <p:nvPr/>
            </p:nvPicPr>
            <p:blipFill>
              <a:blip r:embed="rId12" cstate="print"/>
              <a:srcRect l="7333" t="40857" r="63333" b="34000"/>
              <a:stretch>
                <a:fillRect/>
              </a:stretch>
            </p:blipFill>
            <p:spPr bwMode="auto">
              <a:xfrm>
                <a:off x="3105150" y="4419600"/>
                <a:ext cx="838200" cy="838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39" name="Picture 5"/>
              <p:cNvPicPr>
                <a:picLocks noChangeAspect="1" noChangeArrowheads="1"/>
              </p:cNvPicPr>
              <p:nvPr/>
            </p:nvPicPr>
            <p:blipFill>
              <a:blip r:embed="rId13" cstate="print"/>
              <a:srcRect l="7560" t="11905" r="47878"/>
              <a:stretch>
                <a:fillRect/>
              </a:stretch>
            </p:blipFill>
            <p:spPr bwMode="auto">
              <a:xfrm>
                <a:off x="914400" y="5486400"/>
                <a:ext cx="922760" cy="9763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40" name="Picture 6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 l="58488" t="14952" r="7560" b="2762"/>
              <a:stretch>
                <a:fillRect/>
              </a:stretch>
            </p:blipFill>
            <p:spPr bwMode="auto">
              <a:xfrm>
                <a:off x="3112770" y="5478780"/>
                <a:ext cx="914399" cy="94297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Rectangle 38"/>
          <p:cNvSpPr/>
          <p:nvPr/>
        </p:nvSpPr>
        <p:spPr>
          <a:xfrm>
            <a:off x="152400" y="1543050"/>
            <a:ext cx="8763000" cy="23622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Machine Learning Algorithm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12</a:t>
            </a:fld>
            <a:endParaRPr lang="en-US"/>
          </a:p>
        </p:txBody>
      </p:sp>
      <p:grpSp>
        <p:nvGrpSpPr>
          <p:cNvPr id="3" name="Group 5"/>
          <p:cNvGrpSpPr/>
          <p:nvPr/>
        </p:nvGrpSpPr>
        <p:grpSpPr bwMode="auto">
          <a:xfrm>
            <a:off x="3708298" y="2129135"/>
            <a:ext cx="4216552" cy="762000"/>
            <a:chOff x="2230734" y="4724400"/>
            <a:chExt cx="4216552" cy="762000"/>
          </a:xfrm>
        </p:grpSpPr>
        <p:pic>
          <p:nvPicPr>
            <p:cNvPr id="7" name="Picture 81" descr="math%20pi%20decimal%20matrix"/>
            <p:cNvPicPr>
              <a:picLocks noChangeAspect="1" noChangeArrowheads="1"/>
            </p:cNvPicPr>
            <p:nvPr/>
          </p:nvPicPr>
          <p:blipFill>
            <a:blip r:embed="rId7" cstate="print">
              <a:lum bright="80000" contrast="-62000"/>
              <a:grayscl/>
            </a:blip>
            <a:srcRect l="24001" t="36000" r="24001" b="42000"/>
            <a:stretch>
              <a:fillRect/>
            </a:stretch>
          </p:blipFill>
          <p:spPr bwMode="auto">
            <a:xfrm>
              <a:off x="2937067" y="4742494"/>
              <a:ext cx="2803430" cy="7418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8" name="AutoShape 82"/>
            <p:cNvSpPr>
              <a:spLocks noChangeArrowheads="1"/>
            </p:cNvSpPr>
            <p:nvPr/>
          </p:nvSpPr>
          <p:spPr bwMode="auto">
            <a:xfrm>
              <a:off x="2958968" y="4724400"/>
              <a:ext cx="2759626" cy="762000"/>
            </a:xfrm>
            <a:prstGeom prst="roundRect">
              <a:avLst>
                <a:gd name="adj" fmla="val 2829"/>
              </a:avLst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AutoShape 83"/>
            <p:cNvSpPr>
              <a:spLocks noChangeArrowheads="1"/>
            </p:cNvSpPr>
            <p:nvPr/>
          </p:nvSpPr>
          <p:spPr bwMode="auto">
            <a:xfrm>
              <a:off x="2230734" y="4818895"/>
              <a:ext cx="613250" cy="482533"/>
            </a:xfrm>
            <a:prstGeom prst="rightArrow">
              <a:avLst>
                <a:gd name="adj1" fmla="val 50000"/>
                <a:gd name="adj2" fmla="val 35000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AutoShape 84"/>
            <p:cNvSpPr>
              <a:spLocks noChangeArrowheads="1"/>
            </p:cNvSpPr>
            <p:nvPr/>
          </p:nvSpPr>
          <p:spPr bwMode="auto">
            <a:xfrm>
              <a:off x="5834036" y="4818895"/>
              <a:ext cx="613250" cy="482533"/>
            </a:xfrm>
            <a:prstGeom prst="rightArrow">
              <a:avLst>
                <a:gd name="adj1" fmla="val 50000"/>
                <a:gd name="adj2" fmla="val 35000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Text Box 85"/>
            <p:cNvSpPr txBox="1">
              <a:spLocks noChangeArrowheads="1"/>
            </p:cNvSpPr>
            <p:nvPr/>
          </p:nvSpPr>
          <p:spPr bwMode="auto">
            <a:xfrm>
              <a:off x="2893643" y="4859107"/>
              <a:ext cx="290175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 dirty="0">
                  <a:latin typeface="Trebuchet MS" pitchFamily="34" charset="0"/>
                </a:rPr>
                <a:t>Learning algorithm</a:t>
              </a:r>
            </a:p>
          </p:txBody>
        </p:sp>
      </p:grpSp>
      <p:grpSp>
        <p:nvGrpSpPr>
          <p:cNvPr id="5" name="Group 13"/>
          <p:cNvGrpSpPr/>
          <p:nvPr/>
        </p:nvGrpSpPr>
        <p:grpSpPr>
          <a:xfrm>
            <a:off x="609600" y="1676400"/>
            <a:ext cx="2762061" cy="1519535"/>
            <a:chOff x="838200" y="4366260"/>
            <a:chExt cx="4311632" cy="2096453"/>
          </a:xfrm>
        </p:grpSpPr>
        <p:sp>
          <p:nvSpPr>
            <p:cNvPr id="15" name="TextBox 14"/>
            <p:cNvSpPr txBox="1"/>
            <p:nvPr/>
          </p:nvSpPr>
          <p:spPr>
            <a:xfrm>
              <a:off x="1775460" y="4495800"/>
              <a:ext cx="1194107" cy="636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, Anemic </a:t>
              </a:r>
            </a:p>
            <a:p>
              <a:r>
                <a:rPr lang="en-US" sz="1200" dirty="0" smtClean="0"/>
                <a:t>      cell</a:t>
              </a:r>
              <a:endParaRPr lang="en-US" sz="1200" dirty="0"/>
            </a:p>
          </p:txBody>
        </p:sp>
        <p:sp>
          <p:nvSpPr>
            <p:cNvPr id="16" name="Double Bracket 15"/>
            <p:cNvSpPr/>
            <p:nvPr/>
          </p:nvSpPr>
          <p:spPr>
            <a:xfrm>
              <a:off x="838200" y="4377690"/>
              <a:ext cx="1981200" cy="914400"/>
            </a:xfrm>
            <a:prstGeom prst="bracketPair">
              <a:avLst>
                <a:gd name="adj" fmla="val 7122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pic>
          <p:nvPicPr>
            <p:cNvPr id="17" name="Picture 3"/>
            <p:cNvPicPr>
              <a:picLocks noChangeAspect="1" noChangeArrowheads="1"/>
            </p:cNvPicPr>
            <p:nvPr/>
          </p:nvPicPr>
          <p:blipFill>
            <a:blip r:embed="rId8" cstate="print">
              <a:lum bright="21000" contrast="33000"/>
            </a:blip>
            <a:srcRect l="26000" t="47714" r="23333" b="11143"/>
            <a:stretch>
              <a:fillRect/>
            </a:stretch>
          </p:blipFill>
          <p:spPr bwMode="auto">
            <a:xfrm>
              <a:off x="914400" y="4419601"/>
              <a:ext cx="914400" cy="8662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" name="TextBox 17"/>
            <p:cNvSpPr txBox="1"/>
            <p:nvPr/>
          </p:nvSpPr>
          <p:spPr>
            <a:xfrm>
              <a:off x="1775460" y="5604509"/>
              <a:ext cx="1207119" cy="636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, Healthy </a:t>
              </a:r>
            </a:p>
            <a:p>
              <a:r>
                <a:rPr lang="en-US" sz="1200" dirty="0" smtClean="0"/>
                <a:t>      cell</a:t>
              </a:r>
              <a:endParaRPr lang="en-US" sz="1200" dirty="0"/>
            </a:p>
          </p:txBody>
        </p:sp>
        <p:sp>
          <p:nvSpPr>
            <p:cNvPr id="19" name="Double Bracket 18"/>
            <p:cNvSpPr/>
            <p:nvPr/>
          </p:nvSpPr>
          <p:spPr>
            <a:xfrm>
              <a:off x="838200" y="5486400"/>
              <a:ext cx="1981200" cy="914400"/>
            </a:xfrm>
            <a:prstGeom prst="bracketPair">
              <a:avLst>
                <a:gd name="adj" fmla="val 7122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955725" y="4484371"/>
              <a:ext cx="1152068" cy="636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, Healthy</a:t>
              </a:r>
            </a:p>
            <a:p>
              <a:r>
                <a:rPr lang="en-US" sz="1200" dirty="0" smtClean="0"/>
                <a:t>      cell</a:t>
              </a:r>
              <a:endParaRPr lang="en-US" sz="1200" dirty="0"/>
            </a:p>
          </p:txBody>
        </p:sp>
        <p:sp>
          <p:nvSpPr>
            <p:cNvPr id="21" name="Double Bracket 20"/>
            <p:cNvSpPr/>
            <p:nvPr/>
          </p:nvSpPr>
          <p:spPr>
            <a:xfrm>
              <a:off x="3018466" y="4366260"/>
              <a:ext cx="1981200" cy="914400"/>
            </a:xfrm>
            <a:prstGeom prst="bracketPair">
              <a:avLst>
                <a:gd name="adj" fmla="val 7122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955725" y="5604509"/>
              <a:ext cx="1194107" cy="6369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, Anemic </a:t>
              </a:r>
            </a:p>
            <a:p>
              <a:r>
                <a:rPr lang="en-US" sz="1200" dirty="0" smtClean="0"/>
                <a:t>      cell</a:t>
              </a:r>
              <a:endParaRPr lang="en-US" sz="1200" dirty="0"/>
            </a:p>
          </p:txBody>
        </p:sp>
        <p:sp>
          <p:nvSpPr>
            <p:cNvPr id="23" name="Double Bracket 22"/>
            <p:cNvSpPr/>
            <p:nvPr/>
          </p:nvSpPr>
          <p:spPr>
            <a:xfrm>
              <a:off x="3018466" y="5486400"/>
              <a:ext cx="1981200" cy="914400"/>
            </a:xfrm>
            <a:prstGeom prst="bracketPair">
              <a:avLst>
                <a:gd name="adj" fmla="val 7122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200"/>
            </a:p>
          </p:txBody>
        </p:sp>
        <p:pic>
          <p:nvPicPr>
            <p:cNvPr id="24" name="Picture 4"/>
            <p:cNvPicPr>
              <a:picLocks noChangeAspect="1" noChangeArrowheads="1"/>
            </p:cNvPicPr>
            <p:nvPr/>
          </p:nvPicPr>
          <p:blipFill>
            <a:blip r:embed="rId8" cstate="print"/>
            <a:srcRect l="7333" t="40857" r="63333" b="34000"/>
            <a:stretch>
              <a:fillRect/>
            </a:stretch>
          </p:blipFill>
          <p:spPr bwMode="auto">
            <a:xfrm>
              <a:off x="3105150" y="4419600"/>
              <a:ext cx="838200" cy="838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5" name="Picture 5"/>
            <p:cNvPicPr>
              <a:picLocks noChangeAspect="1" noChangeArrowheads="1"/>
            </p:cNvPicPr>
            <p:nvPr/>
          </p:nvPicPr>
          <p:blipFill>
            <a:blip r:embed="rId9" cstate="print"/>
            <a:srcRect l="7560" t="11905" r="47878"/>
            <a:stretch>
              <a:fillRect/>
            </a:stretch>
          </p:blipFill>
          <p:spPr bwMode="auto">
            <a:xfrm>
              <a:off x="914400" y="5486400"/>
              <a:ext cx="922760" cy="9763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" name="Picture 6"/>
            <p:cNvPicPr>
              <a:picLocks noChangeAspect="1" noChangeArrowheads="1"/>
            </p:cNvPicPr>
            <p:nvPr/>
          </p:nvPicPr>
          <p:blipFill>
            <a:blip r:embed="rId10" cstate="print"/>
            <a:srcRect l="58488" t="14952" r="7560" b="2762"/>
            <a:stretch>
              <a:fillRect/>
            </a:stretch>
          </p:blipFill>
          <p:spPr bwMode="auto">
            <a:xfrm>
              <a:off x="3112770" y="5478780"/>
              <a:ext cx="914399" cy="9429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7" name="TextBox 26"/>
          <p:cNvSpPr txBox="1"/>
          <p:nvPr/>
        </p:nvSpPr>
        <p:spPr>
          <a:xfrm>
            <a:off x="381050" y="3424535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Training data</a:t>
            </a:r>
            <a:endParaRPr lang="en-US" sz="2400" dirty="0"/>
          </a:p>
        </p:txBody>
      </p:sp>
      <p:pic>
        <p:nvPicPr>
          <p:cNvPr id="29" name="Picture 28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2209850" y="3535025"/>
            <a:ext cx="1589239" cy="297983"/>
          </a:xfrm>
          <a:prstGeom prst="rect">
            <a:avLst/>
          </a:prstGeom>
          <a:noFill/>
          <a:ln/>
          <a:effectLst/>
        </p:spPr>
      </p:pic>
      <p:pic>
        <p:nvPicPr>
          <p:cNvPr id="33" name="Picture 32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8305800" y="2216053"/>
            <a:ext cx="304800" cy="396057"/>
          </a:xfrm>
          <a:prstGeom prst="rect">
            <a:avLst/>
          </a:prstGeom>
          <a:noFill/>
          <a:ln/>
          <a:effectLst/>
        </p:spPr>
      </p:pic>
      <p:pic>
        <p:nvPicPr>
          <p:cNvPr id="34" name="Picture 33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598353" y="4572000"/>
            <a:ext cx="3745047" cy="381000"/>
          </a:xfrm>
          <a:prstGeom prst="rect">
            <a:avLst/>
          </a:prstGeom>
          <a:noFill/>
          <a:ln/>
          <a:effectLst/>
        </p:spPr>
      </p:pic>
      <p:grpSp>
        <p:nvGrpSpPr>
          <p:cNvPr id="6" name="Group 42"/>
          <p:cNvGrpSpPr/>
          <p:nvPr/>
        </p:nvGrpSpPr>
        <p:grpSpPr>
          <a:xfrm>
            <a:off x="4868627" y="4267200"/>
            <a:ext cx="3429000" cy="1447800"/>
            <a:chOff x="4868627" y="4267200"/>
            <a:chExt cx="3429000" cy="1447800"/>
          </a:xfrm>
        </p:grpSpPr>
        <p:pic>
          <p:nvPicPr>
            <p:cNvPr id="35" name="Picture 2"/>
            <p:cNvPicPr>
              <a:picLocks noChangeAspect="1" noChangeArrowheads="1"/>
            </p:cNvPicPr>
            <p:nvPr/>
          </p:nvPicPr>
          <p:blipFill>
            <a:blip r:embed="rId14" cstate="print"/>
            <a:srcRect/>
            <a:stretch>
              <a:fillRect/>
            </a:stretch>
          </p:blipFill>
          <p:spPr bwMode="auto">
            <a:xfrm>
              <a:off x="5410200" y="4343400"/>
              <a:ext cx="914400" cy="85380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6" name="Picture 35" descr="TP_tmp.pn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2" cstate="print"/>
            <a:stretch>
              <a:fillRect/>
            </a:stretch>
          </p:blipFill>
          <p:spPr bwMode="auto">
            <a:xfrm>
              <a:off x="4911090" y="4484416"/>
              <a:ext cx="330606" cy="429589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37" name="Double Bracket 36"/>
            <p:cNvSpPr/>
            <p:nvPr/>
          </p:nvSpPr>
          <p:spPr>
            <a:xfrm>
              <a:off x="5334000" y="4267200"/>
              <a:ext cx="1066800" cy="990600"/>
            </a:xfrm>
            <a:prstGeom prst="bracketPair">
              <a:avLst>
                <a:gd name="adj" fmla="val 5129"/>
              </a:avLst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6477000" y="4572000"/>
              <a:ext cx="182062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=  “Anemic cell”</a:t>
              </a:r>
              <a:endParaRPr lang="en-US" sz="2000" dirty="0"/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4868627" y="5253335"/>
              <a:ext cx="2590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Test data</a:t>
              </a:r>
              <a:endParaRPr lang="en-US" sz="2400" dirty="0"/>
            </a:p>
          </p:txBody>
        </p:sp>
        <p:pic>
          <p:nvPicPr>
            <p:cNvPr id="42" name="Picture 41" descr="txp_fi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5" cstate="print"/>
            <a:stretch>
              <a:fillRect/>
            </a:stretch>
          </p:blipFill>
          <p:spPr bwMode="auto">
            <a:xfrm>
              <a:off x="6164027" y="5410200"/>
              <a:ext cx="232571" cy="179855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41" name="TextBox 40"/>
          <p:cNvSpPr txBox="1"/>
          <p:nvPr/>
        </p:nvSpPr>
        <p:spPr>
          <a:xfrm>
            <a:off x="2362200" y="6096000"/>
            <a:ext cx="4656339" cy="523220"/>
          </a:xfrm>
          <a:prstGeom prst="rect">
            <a:avLst/>
          </a:prstGeom>
          <a:ln>
            <a:solidFill>
              <a:srgbClr val="FF00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Note: </a:t>
            </a:r>
            <a:r>
              <a:rPr lang="en-US" sz="2800" b="1" dirty="0" smtClean="0">
                <a:solidFill>
                  <a:schemeClr val="tx1"/>
                </a:solidFill>
              </a:rPr>
              <a:t>test data ≠ training data</a:t>
            </a:r>
            <a:endParaRPr lang="en-US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18"/>
          <p:cNvGrpSpPr/>
          <p:nvPr/>
        </p:nvGrpSpPr>
        <p:grpSpPr>
          <a:xfrm>
            <a:off x="685801" y="2461260"/>
            <a:ext cx="8159561" cy="3310890"/>
            <a:chOff x="685801" y="2461260"/>
            <a:chExt cx="8159561" cy="3310890"/>
          </a:xfrm>
        </p:grpSpPr>
        <p:grpSp>
          <p:nvGrpSpPr>
            <p:cNvPr id="6" name="Group 301"/>
            <p:cNvGrpSpPr/>
            <p:nvPr/>
          </p:nvGrpSpPr>
          <p:grpSpPr>
            <a:xfrm rot="16200000">
              <a:off x="1085877" y="2506716"/>
              <a:ext cx="2895600" cy="2804688"/>
              <a:chOff x="2438400" y="2640624"/>
              <a:chExt cx="2411414" cy="2326174"/>
            </a:xfrm>
          </p:grpSpPr>
          <p:grpSp>
            <p:nvGrpSpPr>
              <p:cNvPr id="7" name="Group 253"/>
              <p:cNvGrpSpPr/>
              <p:nvPr/>
            </p:nvGrpSpPr>
            <p:grpSpPr>
              <a:xfrm>
                <a:off x="2438400" y="2698751"/>
                <a:ext cx="2411414" cy="2262188"/>
                <a:chOff x="1543054" y="2698751"/>
                <a:chExt cx="2411414" cy="2262188"/>
              </a:xfrm>
            </p:grpSpPr>
            <p:grpSp>
              <p:nvGrpSpPr>
                <p:cNvPr id="8" name="Group 3"/>
                <p:cNvGrpSpPr>
                  <a:grpSpLocks/>
                </p:cNvGrpSpPr>
                <p:nvPr/>
              </p:nvGrpSpPr>
              <p:grpSpPr bwMode="auto">
                <a:xfrm>
                  <a:off x="1543054" y="2698751"/>
                  <a:ext cx="2411414" cy="2262188"/>
                  <a:chOff x="4146" y="788"/>
                  <a:chExt cx="1519" cy="1425"/>
                </a:xfrm>
              </p:grpSpPr>
              <p:sp>
                <p:nvSpPr>
                  <p:cNvPr id="398" name="Rectangle 4"/>
                  <p:cNvSpPr>
                    <a:spLocks noChangeArrowheads="1"/>
                  </p:cNvSpPr>
                  <p:nvPr/>
                </p:nvSpPr>
                <p:spPr bwMode="auto">
                  <a:xfrm>
                    <a:off x="4146" y="788"/>
                    <a:ext cx="1324" cy="1324"/>
                  </a:xfrm>
                  <a:prstGeom prst="rect">
                    <a:avLst/>
                  </a:prstGeom>
                  <a:solidFill>
                    <a:srgbClr val="CCCCFF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99" name="Freeform 5"/>
                  <p:cNvSpPr>
                    <a:spLocks/>
                  </p:cNvSpPr>
                  <p:nvPr/>
                </p:nvSpPr>
                <p:spPr bwMode="auto">
                  <a:xfrm rot="20948446">
                    <a:off x="4276" y="872"/>
                    <a:ext cx="1389" cy="1341"/>
                  </a:xfrm>
                  <a:custGeom>
                    <a:avLst/>
                    <a:gdLst>
                      <a:gd name="connsiteX0" fmla="*/ 122 w 1007"/>
                      <a:gd name="connsiteY0" fmla="*/ 1189 h 1354"/>
                      <a:gd name="connsiteX1" fmla="*/ 218 w 1007"/>
                      <a:gd name="connsiteY1" fmla="*/ 1045 h 1354"/>
                      <a:gd name="connsiteX2" fmla="*/ 74 w 1007"/>
                      <a:gd name="connsiteY2" fmla="*/ 805 h 1354"/>
                      <a:gd name="connsiteX3" fmla="*/ 266 w 1007"/>
                      <a:gd name="connsiteY3" fmla="*/ 469 h 1354"/>
                      <a:gd name="connsiteX4" fmla="*/ 650 w 1007"/>
                      <a:gd name="connsiteY4" fmla="*/ 277 h 1354"/>
                      <a:gd name="connsiteX5" fmla="*/ 903 w 1007"/>
                      <a:gd name="connsiteY5" fmla="*/ 150 h 1354"/>
                      <a:gd name="connsiteX6" fmla="*/ 877 w 1007"/>
                      <a:gd name="connsiteY6" fmla="*/ 1179 h 1354"/>
                      <a:gd name="connsiteX7" fmla="*/ 126 w 1007"/>
                      <a:gd name="connsiteY7" fmla="*/ 1197 h 1354"/>
                      <a:gd name="connsiteX8" fmla="*/ 122 w 1007"/>
                      <a:gd name="connsiteY8" fmla="*/ 1189 h 1354"/>
                      <a:gd name="connsiteX0" fmla="*/ 122 w 1007"/>
                      <a:gd name="connsiteY0" fmla="*/ 1189 h 1354"/>
                      <a:gd name="connsiteX1" fmla="*/ 218 w 1007"/>
                      <a:gd name="connsiteY1" fmla="*/ 1045 h 1354"/>
                      <a:gd name="connsiteX2" fmla="*/ 74 w 1007"/>
                      <a:gd name="connsiteY2" fmla="*/ 805 h 1354"/>
                      <a:gd name="connsiteX3" fmla="*/ 266 w 1007"/>
                      <a:gd name="connsiteY3" fmla="*/ 469 h 1354"/>
                      <a:gd name="connsiteX4" fmla="*/ 650 w 1007"/>
                      <a:gd name="connsiteY4" fmla="*/ 277 h 1354"/>
                      <a:gd name="connsiteX5" fmla="*/ 903 w 1007"/>
                      <a:gd name="connsiteY5" fmla="*/ 150 h 1354"/>
                      <a:gd name="connsiteX6" fmla="*/ 877 w 1007"/>
                      <a:gd name="connsiteY6" fmla="*/ 1179 h 1354"/>
                      <a:gd name="connsiteX7" fmla="*/ 126 w 1007"/>
                      <a:gd name="connsiteY7" fmla="*/ 1197 h 1354"/>
                      <a:gd name="connsiteX8" fmla="*/ 122 w 1007"/>
                      <a:gd name="connsiteY8" fmla="*/ 1189 h 1354"/>
                      <a:gd name="connsiteX0" fmla="*/ 146 w 1031"/>
                      <a:gd name="connsiteY0" fmla="*/ 1189 h 1354"/>
                      <a:gd name="connsiteX1" fmla="*/ 8 w 1031"/>
                      <a:gd name="connsiteY1" fmla="*/ 1045 h 1354"/>
                      <a:gd name="connsiteX2" fmla="*/ 98 w 1031"/>
                      <a:gd name="connsiteY2" fmla="*/ 805 h 1354"/>
                      <a:gd name="connsiteX3" fmla="*/ 290 w 1031"/>
                      <a:gd name="connsiteY3" fmla="*/ 469 h 1354"/>
                      <a:gd name="connsiteX4" fmla="*/ 674 w 1031"/>
                      <a:gd name="connsiteY4" fmla="*/ 277 h 1354"/>
                      <a:gd name="connsiteX5" fmla="*/ 927 w 1031"/>
                      <a:gd name="connsiteY5" fmla="*/ 150 h 1354"/>
                      <a:gd name="connsiteX6" fmla="*/ 901 w 1031"/>
                      <a:gd name="connsiteY6" fmla="*/ 1179 h 1354"/>
                      <a:gd name="connsiteX7" fmla="*/ 150 w 1031"/>
                      <a:gd name="connsiteY7" fmla="*/ 1197 h 1354"/>
                      <a:gd name="connsiteX8" fmla="*/ 146 w 1031"/>
                      <a:gd name="connsiteY8" fmla="*/ 1189 h 1354"/>
                      <a:gd name="connsiteX0" fmla="*/ 52 w 1030"/>
                      <a:gd name="connsiteY0" fmla="*/ 1284 h 1354"/>
                      <a:gd name="connsiteX1" fmla="*/ 7 w 1030"/>
                      <a:gd name="connsiteY1" fmla="*/ 1045 h 1354"/>
                      <a:gd name="connsiteX2" fmla="*/ 97 w 1030"/>
                      <a:gd name="connsiteY2" fmla="*/ 805 h 1354"/>
                      <a:gd name="connsiteX3" fmla="*/ 289 w 1030"/>
                      <a:gd name="connsiteY3" fmla="*/ 469 h 1354"/>
                      <a:gd name="connsiteX4" fmla="*/ 673 w 1030"/>
                      <a:gd name="connsiteY4" fmla="*/ 277 h 1354"/>
                      <a:gd name="connsiteX5" fmla="*/ 926 w 1030"/>
                      <a:gd name="connsiteY5" fmla="*/ 150 h 1354"/>
                      <a:gd name="connsiteX6" fmla="*/ 900 w 1030"/>
                      <a:gd name="connsiteY6" fmla="*/ 1179 h 1354"/>
                      <a:gd name="connsiteX7" fmla="*/ 149 w 1030"/>
                      <a:gd name="connsiteY7" fmla="*/ 1197 h 1354"/>
                      <a:gd name="connsiteX8" fmla="*/ 52 w 1030"/>
                      <a:gd name="connsiteY8" fmla="*/ 1284 h 1354"/>
                      <a:gd name="connsiteX0" fmla="*/ 66 w 1044"/>
                      <a:gd name="connsiteY0" fmla="*/ 1284 h 1354"/>
                      <a:gd name="connsiteX1" fmla="*/ 21 w 1044"/>
                      <a:gd name="connsiteY1" fmla="*/ 1045 h 1354"/>
                      <a:gd name="connsiteX2" fmla="*/ 111 w 1044"/>
                      <a:gd name="connsiteY2" fmla="*/ 805 h 1354"/>
                      <a:gd name="connsiteX3" fmla="*/ 687 w 1044"/>
                      <a:gd name="connsiteY3" fmla="*/ 277 h 1354"/>
                      <a:gd name="connsiteX4" fmla="*/ 940 w 1044"/>
                      <a:gd name="connsiteY4" fmla="*/ 150 h 1354"/>
                      <a:gd name="connsiteX5" fmla="*/ 914 w 1044"/>
                      <a:gd name="connsiteY5" fmla="*/ 1179 h 1354"/>
                      <a:gd name="connsiteX6" fmla="*/ 163 w 1044"/>
                      <a:gd name="connsiteY6" fmla="*/ 1197 h 1354"/>
                      <a:gd name="connsiteX7" fmla="*/ 66 w 1044"/>
                      <a:gd name="connsiteY7" fmla="*/ 1284 h 1354"/>
                      <a:gd name="connsiteX0" fmla="*/ 66 w 1043"/>
                      <a:gd name="connsiteY0" fmla="*/ 1427 h 1520"/>
                      <a:gd name="connsiteX1" fmla="*/ 21 w 1043"/>
                      <a:gd name="connsiteY1" fmla="*/ 1188 h 1520"/>
                      <a:gd name="connsiteX2" fmla="*/ 111 w 1043"/>
                      <a:gd name="connsiteY2" fmla="*/ 948 h 1520"/>
                      <a:gd name="connsiteX3" fmla="*/ 687 w 1043"/>
                      <a:gd name="connsiteY3" fmla="*/ 420 h 1520"/>
                      <a:gd name="connsiteX4" fmla="*/ 940 w 1043"/>
                      <a:gd name="connsiteY4" fmla="*/ 150 h 1520"/>
                      <a:gd name="connsiteX5" fmla="*/ 914 w 1043"/>
                      <a:gd name="connsiteY5" fmla="*/ 1322 h 1520"/>
                      <a:gd name="connsiteX6" fmla="*/ 163 w 1043"/>
                      <a:gd name="connsiteY6" fmla="*/ 1340 h 1520"/>
                      <a:gd name="connsiteX7" fmla="*/ 66 w 1043"/>
                      <a:gd name="connsiteY7" fmla="*/ 1427 h 1520"/>
                      <a:gd name="connsiteX0" fmla="*/ 66 w 1043"/>
                      <a:gd name="connsiteY0" fmla="*/ 1427 h 1520"/>
                      <a:gd name="connsiteX1" fmla="*/ 21 w 1043"/>
                      <a:gd name="connsiteY1" fmla="*/ 1188 h 1520"/>
                      <a:gd name="connsiteX2" fmla="*/ 111 w 1043"/>
                      <a:gd name="connsiteY2" fmla="*/ 948 h 1520"/>
                      <a:gd name="connsiteX3" fmla="*/ 687 w 1043"/>
                      <a:gd name="connsiteY3" fmla="*/ 420 h 1520"/>
                      <a:gd name="connsiteX4" fmla="*/ 692 w 1043"/>
                      <a:gd name="connsiteY4" fmla="*/ 423 h 1520"/>
                      <a:gd name="connsiteX5" fmla="*/ 940 w 1043"/>
                      <a:gd name="connsiteY5" fmla="*/ 150 h 1520"/>
                      <a:gd name="connsiteX6" fmla="*/ 914 w 1043"/>
                      <a:gd name="connsiteY6" fmla="*/ 1322 h 1520"/>
                      <a:gd name="connsiteX7" fmla="*/ 163 w 1043"/>
                      <a:gd name="connsiteY7" fmla="*/ 1340 h 1520"/>
                      <a:gd name="connsiteX8" fmla="*/ 66 w 1043"/>
                      <a:gd name="connsiteY8" fmla="*/ 1427 h 1520"/>
                      <a:gd name="connsiteX0" fmla="*/ 163 w 1043"/>
                      <a:gd name="connsiteY0" fmla="*/ 1340 h 1520"/>
                      <a:gd name="connsiteX1" fmla="*/ 21 w 1043"/>
                      <a:gd name="connsiteY1" fmla="*/ 1188 h 1520"/>
                      <a:gd name="connsiteX2" fmla="*/ 111 w 1043"/>
                      <a:gd name="connsiteY2" fmla="*/ 948 h 1520"/>
                      <a:gd name="connsiteX3" fmla="*/ 687 w 1043"/>
                      <a:gd name="connsiteY3" fmla="*/ 420 h 1520"/>
                      <a:gd name="connsiteX4" fmla="*/ 692 w 1043"/>
                      <a:gd name="connsiteY4" fmla="*/ 423 h 1520"/>
                      <a:gd name="connsiteX5" fmla="*/ 940 w 1043"/>
                      <a:gd name="connsiteY5" fmla="*/ 150 h 1520"/>
                      <a:gd name="connsiteX6" fmla="*/ 914 w 1043"/>
                      <a:gd name="connsiteY6" fmla="*/ 1322 h 1520"/>
                      <a:gd name="connsiteX7" fmla="*/ 163 w 1043"/>
                      <a:gd name="connsiteY7" fmla="*/ 1340 h 1520"/>
                      <a:gd name="connsiteX0" fmla="*/ 385 w 1265"/>
                      <a:gd name="connsiteY0" fmla="*/ 1340 h 1520"/>
                      <a:gd name="connsiteX1" fmla="*/ 9 w 1265"/>
                      <a:gd name="connsiteY1" fmla="*/ 1331 h 1520"/>
                      <a:gd name="connsiteX2" fmla="*/ 333 w 1265"/>
                      <a:gd name="connsiteY2" fmla="*/ 948 h 1520"/>
                      <a:gd name="connsiteX3" fmla="*/ 909 w 1265"/>
                      <a:gd name="connsiteY3" fmla="*/ 420 h 1520"/>
                      <a:gd name="connsiteX4" fmla="*/ 914 w 1265"/>
                      <a:gd name="connsiteY4" fmla="*/ 423 h 1520"/>
                      <a:gd name="connsiteX5" fmla="*/ 1162 w 1265"/>
                      <a:gd name="connsiteY5" fmla="*/ 150 h 1520"/>
                      <a:gd name="connsiteX6" fmla="*/ 1136 w 1265"/>
                      <a:gd name="connsiteY6" fmla="*/ 1322 h 1520"/>
                      <a:gd name="connsiteX7" fmla="*/ 385 w 1265"/>
                      <a:gd name="connsiteY7" fmla="*/ 1340 h 1520"/>
                      <a:gd name="connsiteX0" fmla="*/ 385 w 1265"/>
                      <a:gd name="connsiteY0" fmla="*/ 1340 h 1520"/>
                      <a:gd name="connsiteX1" fmla="*/ 9 w 1265"/>
                      <a:gd name="connsiteY1" fmla="*/ 1331 h 1520"/>
                      <a:gd name="connsiteX2" fmla="*/ 333 w 1265"/>
                      <a:gd name="connsiteY2" fmla="*/ 948 h 1520"/>
                      <a:gd name="connsiteX3" fmla="*/ 909 w 1265"/>
                      <a:gd name="connsiteY3" fmla="*/ 420 h 1520"/>
                      <a:gd name="connsiteX4" fmla="*/ 1162 w 1265"/>
                      <a:gd name="connsiteY4" fmla="*/ 150 h 1520"/>
                      <a:gd name="connsiteX5" fmla="*/ 1136 w 1265"/>
                      <a:gd name="connsiteY5" fmla="*/ 1322 h 1520"/>
                      <a:gd name="connsiteX6" fmla="*/ 385 w 1265"/>
                      <a:gd name="connsiteY6" fmla="*/ 1340 h 1520"/>
                      <a:gd name="connsiteX0" fmla="*/ 385 w 1265"/>
                      <a:gd name="connsiteY0" fmla="*/ 1190 h 1370"/>
                      <a:gd name="connsiteX1" fmla="*/ 9 w 1265"/>
                      <a:gd name="connsiteY1" fmla="*/ 1181 h 1370"/>
                      <a:gd name="connsiteX2" fmla="*/ 333 w 1265"/>
                      <a:gd name="connsiteY2" fmla="*/ 798 h 1370"/>
                      <a:gd name="connsiteX3" fmla="*/ 909 w 1265"/>
                      <a:gd name="connsiteY3" fmla="*/ 270 h 1370"/>
                      <a:gd name="connsiteX4" fmla="*/ 1162 w 1265"/>
                      <a:gd name="connsiteY4" fmla="*/ 0 h 1370"/>
                      <a:gd name="connsiteX5" fmla="*/ 1136 w 1265"/>
                      <a:gd name="connsiteY5" fmla="*/ 1172 h 1370"/>
                      <a:gd name="connsiteX6" fmla="*/ 385 w 1265"/>
                      <a:gd name="connsiteY6" fmla="*/ 1190 h 1370"/>
                      <a:gd name="connsiteX0" fmla="*/ 385 w 1266"/>
                      <a:gd name="connsiteY0" fmla="*/ 1333 h 1394"/>
                      <a:gd name="connsiteX1" fmla="*/ 9 w 1266"/>
                      <a:gd name="connsiteY1" fmla="*/ 1181 h 1394"/>
                      <a:gd name="connsiteX2" fmla="*/ 333 w 1266"/>
                      <a:gd name="connsiteY2" fmla="*/ 798 h 1394"/>
                      <a:gd name="connsiteX3" fmla="*/ 909 w 1266"/>
                      <a:gd name="connsiteY3" fmla="*/ 270 h 1394"/>
                      <a:gd name="connsiteX4" fmla="*/ 1162 w 1266"/>
                      <a:gd name="connsiteY4" fmla="*/ 0 h 1394"/>
                      <a:gd name="connsiteX5" fmla="*/ 1136 w 1266"/>
                      <a:gd name="connsiteY5" fmla="*/ 1172 h 1394"/>
                      <a:gd name="connsiteX6" fmla="*/ 385 w 1266"/>
                      <a:gd name="connsiteY6" fmla="*/ 1333 h 1394"/>
                      <a:gd name="connsiteX0" fmla="*/ 385 w 1334"/>
                      <a:gd name="connsiteY0" fmla="*/ 1333 h 1368"/>
                      <a:gd name="connsiteX1" fmla="*/ 9 w 1334"/>
                      <a:gd name="connsiteY1" fmla="*/ 1181 h 1368"/>
                      <a:gd name="connsiteX2" fmla="*/ 333 w 1334"/>
                      <a:gd name="connsiteY2" fmla="*/ 798 h 1368"/>
                      <a:gd name="connsiteX3" fmla="*/ 909 w 1334"/>
                      <a:gd name="connsiteY3" fmla="*/ 270 h 1368"/>
                      <a:gd name="connsiteX4" fmla="*/ 1162 w 1334"/>
                      <a:gd name="connsiteY4" fmla="*/ 0 h 1368"/>
                      <a:gd name="connsiteX5" fmla="*/ 1136 w 1334"/>
                      <a:gd name="connsiteY5" fmla="*/ 1172 h 1368"/>
                      <a:gd name="connsiteX6" fmla="*/ 1209 w 1334"/>
                      <a:gd name="connsiteY6" fmla="*/ 1274 h 1368"/>
                      <a:gd name="connsiteX7" fmla="*/ 385 w 1334"/>
                      <a:gd name="connsiteY7" fmla="*/ 1333 h 1368"/>
                      <a:gd name="connsiteX0" fmla="*/ 385 w 1342"/>
                      <a:gd name="connsiteY0" fmla="*/ 1333 h 1368"/>
                      <a:gd name="connsiteX1" fmla="*/ 9 w 1342"/>
                      <a:gd name="connsiteY1" fmla="*/ 1181 h 1368"/>
                      <a:gd name="connsiteX2" fmla="*/ 333 w 1342"/>
                      <a:gd name="connsiteY2" fmla="*/ 798 h 1368"/>
                      <a:gd name="connsiteX3" fmla="*/ 909 w 1342"/>
                      <a:gd name="connsiteY3" fmla="*/ 270 h 1368"/>
                      <a:gd name="connsiteX4" fmla="*/ 1162 w 1342"/>
                      <a:gd name="connsiteY4" fmla="*/ 0 h 1368"/>
                      <a:gd name="connsiteX5" fmla="*/ 1183 w 1342"/>
                      <a:gd name="connsiteY5" fmla="*/ 1172 h 1368"/>
                      <a:gd name="connsiteX6" fmla="*/ 1209 w 1342"/>
                      <a:gd name="connsiteY6" fmla="*/ 1274 h 1368"/>
                      <a:gd name="connsiteX7" fmla="*/ 385 w 1342"/>
                      <a:gd name="connsiteY7" fmla="*/ 1333 h 1368"/>
                      <a:gd name="connsiteX0" fmla="*/ 376 w 1333"/>
                      <a:gd name="connsiteY0" fmla="*/ 1333 h 1368"/>
                      <a:gd name="connsiteX1" fmla="*/ 0 w 1333"/>
                      <a:gd name="connsiteY1" fmla="*/ 1181 h 1368"/>
                      <a:gd name="connsiteX2" fmla="*/ 324 w 1333"/>
                      <a:gd name="connsiteY2" fmla="*/ 798 h 1368"/>
                      <a:gd name="connsiteX3" fmla="*/ 900 w 1333"/>
                      <a:gd name="connsiteY3" fmla="*/ 270 h 1368"/>
                      <a:gd name="connsiteX4" fmla="*/ 1153 w 1333"/>
                      <a:gd name="connsiteY4" fmla="*/ 0 h 1368"/>
                      <a:gd name="connsiteX5" fmla="*/ 1174 w 1333"/>
                      <a:gd name="connsiteY5" fmla="*/ 1172 h 1368"/>
                      <a:gd name="connsiteX6" fmla="*/ 1200 w 1333"/>
                      <a:gd name="connsiteY6" fmla="*/ 1274 h 1368"/>
                      <a:gd name="connsiteX7" fmla="*/ 376 w 1333"/>
                      <a:gd name="connsiteY7" fmla="*/ 1333 h 1368"/>
                      <a:gd name="connsiteX0" fmla="*/ 385 w 1342"/>
                      <a:gd name="connsiteY0" fmla="*/ 1333 h 1368"/>
                      <a:gd name="connsiteX1" fmla="*/ 9 w 1342"/>
                      <a:gd name="connsiteY1" fmla="*/ 1181 h 1368"/>
                      <a:gd name="connsiteX2" fmla="*/ 333 w 1342"/>
                      <a:gd name="connsiteY2" fmla="*/ 798 h 1368"/>
                      <a:gd name="connsiteX3" fmla="*/ 909 w 1342"/>
                      <a:gd name="connsiteY3" fmla="*/ 270 h 1368"/>
                      <a:gd name="connsiteX4" fmla="*/ 1162 w 1342"/>
                      <a:gd name="connsiteY4" fmla="*/ 0 h 1368"/>
                      <a:gd name="connsiteX5" fmla="*/ 1183 w 1342"/>
                      <a:gd name="connsiteY5" fmla="*/ 1172 h 1368"/>
                      <a:gd name="connsiteX6" fmla="*/ 1209 w 1342"/>
                      <a:gd name="connsiteY6" fmla="*/ 1274 h 1368"/>
                      <a:gd name="connsiteX7" fmla="*/ 385 w 1342"/>
                      <a:gd name="connsiteY7" fmla="*/ 1333 h 1368"/>
                      <a:gd name="connsiteX0" fmla="*/ 385 w 1342"/>
                      <a:gd name="connsiteY0" fmla="*/ 1344 h 1379"/>
                      <a:gd name="connsiteX1" fmla="*/ 9 w 1342"/>
                      <a:gd name="connsiteY1" fmla="*/ 1192 h 1379"/>
                      <a:gd name="connsiteX2" fmla="*/ 333 w 1342"/>
                      <a:gd name="connsiteY2" fmla="*/ 809 h 1379"/>
                      <a:gd name="connsiteX3" fmla="*/ 909 w 1342"/>
                      <a:gd name="connsiteY3" fmla="*/ 281 h 1379"/>
                      <a:gd name="connsiteX4" fmla="*/ 1162 w 1342"/>
                      <a:gd name="connsiteY4" fmla="*/ 11 h 1379"/>
                      <a:gd name="connsiteX5" fmla="*/ 1204 w 1342"/>
                      <a:gd name="connsiteY5" fmla="*/ 214 h 1379"/>
                      <a:gd name="connsiteX6" fmla="*/ 1183 w 1342"/>
                      <a:gd name="connsiteY6" fmla="*/ 1183 h 1379"/>
                      <a:gd name="connsiteX7" fmla="*/ 1209 w 1342"/>
                      <a:gd name="connsiteY7" fmla="*/ 1285 h 1379"/>
                      <a:gd name="connsiteX8" fmla="*/ 385 w 1342"/>
                      <a:gd name="connsiteY8" fmla="*/ 1344 h 1379"/>
                      <a:gd name="connsiteX0" fmla="*/ 385 w 1356"/>
                      <a:gd name="connsiteY0" fmla="*/ 1416 h 1451"/>
                      <a:gd name="connsiteX1" fmla="*/ 9 w 1356"/>
                      <a:gd name="connsiteY1" fmla="*/ 1264 h 1451"/>
                      <a:gd name="connsiteX2" fmla="*/ 333 w 1356"/>
                      <a:gd name="connsiteY2" fmla="*/ 881 h 1451"/>
                      <a:gd name="connsiteX3" fmla="*/ 909 w 1356"/>
                      <a:gd name="connsiteY3" fmla="*/ 353 h 1451"/>
                      <a:gd name="connsiteX4" fmla="*/ 1162 w 1356"/>
                      <a:gd name="connsiteY4" fmla="*/ 83 h 1451"/>
                      <a:gd name="connsiteX5" fmla="*/ 1204 w 1356"/>
                      <a:gd name="connsiteY5" fmla="*/ 286 h 1451"/>
                      <a:gd name="connsiteX6" fmla="*/ 1353 w 1356"/>
                      <a:gd name="connsiteY6" fmla="*/ 161 h 1451"/>
                      <a:gd name="connsiteX7" fmla="*/ 1183 w 1356"/>
                      <a:gd name="connsiteY7" fmla="*/ 1255 h 1451"/>
                      <a:gd name="connsiteX8" fmla="*/ 1209 w 1356"/>
                      <a:gd name="connsiteY8" fmla="*/ 1357 h 1451"/>
                      <a:gd name="connsiteX9" fmla="*/ 385 w 1356"/>
                      <a:gd name="connsiteY9" fmla="*/ 1416 h 1451"/>
                      <a:gd name="connsiteX0" fmla="*/ 385 w 1353"/>
                      <a:gd name="connsiteY0" fmla="*/ 1450 h 1485"/>
                      <a:gd name="connsiteX1" fmla="*/ 9 w 1353"/>
                      <a:gd name="connsiteY1" fmla="*/ 1298 h 1485"/>
                      <a:gd name="connsiteX2" fmla="*/ 333 w 1353"/>
                      <a:gd name="connsiteY2" fmla="*/ 915 h 1485"/>
                      <a:gd name="connsiteX3" fmla="*/ 909 w 1353"/>
                      <a:gd name="connsiteY3" fmla="*/ 387 h 1485"/>
                      <a:gd name="connsiteX4" fmla="*/ 1162 w 1353"/>
                      <a:gd name="connsiteY4" fmla="*/ 117 h 1485"/>
                      <a:gd name="connsiteX5" fmla="*/ 1353 w 1353"/>
                      <a:gd name="connsiteY5" fmla="*/ 195 h 1485"/>
                      <a:gd name="connsiteX6" fmla="*/ 1183 w 1353"/>
                      <a:gd name="connsiteY6" fmla="*/ 1289 h 1485"/>
                      <a:gd name="connsiteX7" fmla="*/ 1209 w 1353"/>
                      <a:gd name="connsiteY7" fmla="*/ 1391 h 1485"/>
                      <a:gd name="connsiteX8" fmla="*/ 385 w 1353"/>
                      <a:gd name="connsiteY8" fmla="*/ 1450 h 1485"/>
                      <a:gd name="connsiteX0" fmla="*/ 385 w 1370"/>
                      <a:gd name="connsiteY0" fmla="*/ 1450 h 1451"/>
                      <a:gd name="connsiteX1" fmla="*/ 9 w 1370"/>
                      <a:gd name="connsiteY1" fmla="*/ 1298 h 1451"/>
                      <a:gd name="connsiteX2" fmla="*/ 333 w 1370"/>
                      <a:gd name="connsiteY2" fmla="*/ 915 h 1451"/>
                      <a:gd name="connsiteX3" fmla="*/ 909 w 1370"/>
                      <a:gd name="connsiteY3" fmla="*/ 387 h 1451"/>
                      <a:gd name="connsiteX4" fmla="*/ 1162 w 1370"/>
                      <a:gd name="connsiteY4" fmla="*/ 117 h 1451"/>
                      <a:gd name="connsiteX5" fmla="*/ 1353 w 1370"/>
                      <a:gd name="connsiteY5" fmla="*/ 195 h 1451"/>
                      <a:gd name="connsiteX6" fmla="*/ 1209 w 1370"/>
                      <a:gd name="connsiteY6" fmla="*/ 1391 h 1451"/>
                      <a:gd name="connsiteX7" fmla="*/ 385 w 1370"/>
                      <a:gd name="connsiteY7" fmla="*/ 1450 h 1451"/>
                      <a:gd name="connsiteX0" fmla="*/ 385 w 1370"/>
                      <a:gd name="connsiteY0" fmla="*/ 1450 h 1591"/>
                      <a:gd name="connsiteX1" fmla="*/ 9 w 1370"/>
                      <a:gd name="connsiteY1" fmla="*/ 1298 h 1591"/>
                      <a:gd name="connsiteX2" fmla="*/ 333 w 1370"/>
                      <a:gd name="connsiteY2" fmla="*/ 915 h 1591"/>
                      <a:gd name="connsiteX3" fmla="*/ 909 w 1370"/>
                      <a:gd name="connsiteY3" fmla="*/ 387 h 1591"/>
                      <a:gd name="connsiteX4" fmla="*/ 1162 w 1370"/>
                      <a:gd name="connsiteY4" fmla="*/ 117 h 1591"/>
                      <a:gd name="connsiteX5" fmla="*/ 1353 w 1370"/>
                      <a:gd name="connsiteY5" fmla="*/ 195 h 1591"/>
                      <a:gd name="connsiteX6" fmla="*/ 1209 w 1370"/>
                      <a:gd name="connsiteY6" fmla="*/ 1391 h 1591"/>
                      <a:gd name="connsiteX7" fmla="*/ 1059 w 1370"/>
                      <a:gd name="connsiteY7" fmla="*/ 1502 h 1591"/>
                      <a:gd name="connsiteX8" fmla="*/ 385 w 1370"/>
                      <a:gd name="connsiteY8" fmla="*/ 1450 h 1591"/>
                      <a:gd name="connsiteX0" fmla="*/ 1059 w 1370"/>
                      <a:gd name="connsiteY0" fmla="*/ 1502 h 1591"/>
                      <a:gd name="connsiteX1" fmla="*/ 9 w 1370"/>
                      <a:gd name="connsiteY1" fmla="*/ 1298 h 1591"/>
                      <a:gd name="connsiteX2" fmla="*/ 333 w 1370"/>
                      <a:gd name="connsiteY2" fmla="*/ 915 h 1591"/>
                      <a:gd name="connsiteX3" fmla="*/ 909 w 1370"/>
                      <a:gd name="connsiteY3" fmla="*/ 387 h 1591"/>
                      <a:gd name="connsiteX4" fmla="*/ 1162 w 1370"/>
                      <a:gd name="connsiteY4" fmla="*/ 117 h 1591"/>
                      <a:gd name="connsiteX5" fmla="*/ 1353 w 1370"/>
                      <a:gd name="connsiteY5" fmla="*/ 195 h 1591"/>
                      <a:gd name="connsiteX6" fmla="*/ 1209 w 1370"/>
                      <a:gd name="connsiteY6" fmla="*/ 1391 h 1591"/>
                      <a:gd name="connsiteX7" fmla="*/ 1059 w 1370"/>
                      <a:gd name="connsiteY7" fmla="*/ 1502 h 1591"/>
                      <a:gd name="connsiteX0" fmla="*/ 1059 w 1353"/>
                      <a:gd name="connsiteY0" fmla="*/ 1502 h 1502"/>
                      <a:gd name="connsiteX1" fmla="*/ 9 w 1353"/>
                      <a:gd name="connsiteY1" fmla="*/ 1298 h 1502"/>
                      <a:gd name="connsiteX2" fmla="*/ 333 w 1353"/>
                      <a:gd name="connsiteY2" fmla="*/ 915 h 1502"/>
                      <a:gd name="connsiteX3" fmla="*/ 909 w 1353"/>
                      <a:gd name="connsiteY3" fmla="*/ 387 h 1502"/>
                      <a:gd name="connsiteX4" fmla="*/ 1162 w 1353"/>
                      <a:gd name="connsiteY4" fmla="*/ 117 h 1502"/>
                      <a:gd name="connsiteX5" fmla="*/ 1353 w 1353"/>
                      <a:gd name="connsiteY5" fmla="*/ 195 h 1502"/>
                      <a:gd name="connsiteX6" fmla="*/ 1059 w 1353"/>
                      <a:gd name="connsiteY6" fmla="*/ 1502 h 1502"/>
                      <a:gd name="connsiteX0" fmla="*/ 1059 w 1367"/>
                      <a:gd name="connsiteY0" fmla="*/ 1501 h 1501"/>
                      <a:gd name="connsiteX1" fmla="*/ 9 w 1367"/>
                      <a:gd name="connsiteY1" fmla="*/ 1297 h 1501"/>
                      <a:gd name="connsiteX2" fmla="*/ 333 w 1367"/>
                      <a:gd name="connsiteY2" fmla="*/ 914 h 1501"/>
                      <a:gd name="connsiteX3" fmla="*/ 909 w 1367"/>
                      <a:gd name="connsiteY3" fmla="*/ 386 h 1501"/>
                      <a:gd name="connsiteX4" fmla="*/ 1162 w 1367"/>
                      <a:gd name="connsiteY4" fmla="*/ 116 h 1501"/>
                      <a:gd name="connsiteX5" fmla="*/ 1353 w 1367"/>
                      <a:gd name="connsiteY5" fmla="*/ 194 h 1501"/>
                      <a:gd name="connsiteX6" fmla="*/ 1059 w 1367"/>
                      <a:gd name="connsiteY6" fmla="*/ 1501 h 1501"/>
                      <a:gd name="connsiteX0" fmla="*/ 1353 w 1353"/>
                      <a:gd name="connsiteY0" fmla="*/ 21 h 1328"/>
                      <a:gd name="connsiteX1" fmla="*/ 1059 w 1353"/>
                      <a:gd name="connsiteY1" fmla="*/ 1328 h 1328"/>
                      <a:gd name="connsiteX2" fmla="*/ 9 w 1353"/>
                      <a:gd name="connsiteY2" fmla="*/ 1124 h 1328"/>
                      <a:gd name="connsiteX3" fmla="*/ 333 w 1353"/>
                      <a:gd name="connsiteY3" fmla="*/ 741 h 1328"/>
                      <a:gd name="connsiteX4" fmla="*/ 909 w 1353"/>
                      <a:gd name="connsiteY4" fmla="*/ 213 h 1328"/>
                      <a:gd name="connsiteX5" fmla="*/ 1218 w 1353"/>
                      <a:gd name="connsiteY5" fmla="*/ 0 h 13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53" h="1328">
                        <a:moveTo>
                          <a:pt x="1353" y="21"/>
                        </a:moveTo>
                        <a:cubicBezTo>
                          <a:pt x="1336" y="252"/>
                          <a:pt x="1283" y="1144"/>
                          <a:pt x="1059" y="1328"/>
                        </a:cubicBezTo>
                        <a:lnTo>
                          <a:pt x="9" y="1124"/>
                        </a:lnTo>
                        <a:cubicBezTo>
                          <a:pt x="0" y="1035"/>
                          <a:pt x="183" y="893"/>
                          <a:pt x="333" y="741"/>
                        </a:cubicBezTo>
                        <a:cubicBezTo>
                          <a:pt x="483" y="589"/>
                          <a:pt x="771" y="346"/>
                          <a:pt x="909" y="213"/>
                        </a:cubicBezTo>
                        <a:cubicBezTo>
                          <a:pt x="993" y="123"/>
                          <a:pt x="1218" y="0"/>
                          <a:pt x="1218" y="0"/>
                        </a:cubicBezTo>
                      </a:path>
                    </a:pathLst>
                  </a:custGeom>
                  <a:solidFill>
                    <a:srgbClr val="FF7C80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9" name="Group 7"/>
                <p:cNvGrpSpPr>
                  <a:grpSpLocks/>
                </p:cNvGrpSpPr>
                <p:nvPr/>
              </p:nvGrpSpPr>
              <p:grpSpPr bwMode="auto">
                <a:xfrm>
                  <a:off x="1571628" y="2705109"/>
                  <a:ext cx="2066926" cy="2085977"/>
                  <a:chOff x="2010" y="1176"/>
                  <a:chExt cx="1302" cy="1314"/>
                </a:xfrm>
              </p:grpSpPr>
              <p:sp>
                <p:nvSpPr>
                  <p:cNvPr id="310" name="Oval 8"/>
                  <p:cNvSpPr>
                    <a:spLocks noChangeArrowheads="1"/>
                  </p:cNvSpPr>
                  <p:nvPr/>
                </p:nvSpPr>
                <p:spPr bwMode="auto">
                  <a:xfrm>
                    <a:off x="2928" y="148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11" name="Oval 9"/>
                  <p:cNvSpPr>
                    <a:spLocks noChangeArrowheads="1"/>
                  </p:cNvSpPr>
                  <p:nvPr/>
                </p:nvSpPr>
                <p:spPr bwMode="auto">
                  <a:xfrm>
                    <a:off x="2259" y="1685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12" name="Oval 10"/>
                  <p:cNvSpPr>
                    <a:spLocks noChangeArrowheads="1"/>
                  </p:cNvSpPr>
                  <p:nvPr/>
                </p:nvSpPr>
                <p:spPr bwMode="auto">
                  <a:xfrm>
                    <a:off x="3078" y="1512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13" name="Oval 11"/>
                  <p:cNvSpPr>
                    <a:spLocks noChangeArrowheads="1"/>
                  </p:cNvSpPr>
                  <p:nvPr/>
                </p:nvSpPr>
                <p:spPr bwMode="auto">
                  <a:xfrm>
                    <a:off x="2573" y="1539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14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160" y="206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15" name="Oval 13"/>
                  <p:cNvSpPr>
                    <a:spLocks noChangeArrowheads="1"/>
                  </p:cNvSpPr>
                  <p:nvPr/>
                </p:nvSpPr>
                <p:spPr bwMode="auto">
                  <a:xfrm>
                    <a:off x="2403" y="1636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16" name="Oval 14"/>
                  <p:cNvSpPr>
                    <a:spLocks noChangeArrowheads="1"/>
                  </p:cNvSpPr>
                  <p:nvPr/>
                </p:nvSpPr>
                <p:spPr bwMode="auto">
                  <a:xfrm>
                    <a:off x="2186" y="168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17" name="Oval 15"/>
                  <p:cNvSpPr>
                    <a:spLocks noChangeArrowheads="1"/>
                  </p:cNvSpPr>
                  <p:nvPr/>
                </p:nvSpPr>
                <p:spPr bwMode="auto">
                  <a:xfrm>
                    <a:off x="2234" y="1926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18" name="Oval 16"/>
                  <p:cNvSpPr>
                    <a:spLocks noChangeArrowheads="1"/>
                  </p:cNvSpPr>
                  <p:nvPr/>
                </p:nvSpPr>
                <p:spPr bwMode="auto">
                  <a:xfrm>
                    <a:off x="2355" y="190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19" name="Oval 17"/>
                  <p:cNvSpPr>
                    <a:spLocks noChangeArrowheads="1"/>
                  </p:cNvSpPr>
                  <p:nvPr/>
                </p:nvSpPr>
                <p:spPr bwMode="auto">
                  <a:xfrm>
                    <a:off x="2016" y="166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20" name="Oval 18"/>
                  <p:cNvSpPr>
                    <a:spLocks noChangeArrowheads="1"/>
                  </p:cNvSpPr>
                  <p:nvPr/>
                </p:nvSpPr>
                <p:spPr bwMode="auto">
                  <a:xfrm>
                    <a:off x="2331" y="1539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21" name="Oval 19"/>
                  <p:cNvSpPr>
                    <a:spLocks noChangeArrowheads="1"/>
                  </p:cNvSpPr>
                  <p:nvPr/>
                </p:nvSpPr>
                <p:spPr bwMode="auto">
                  <a:xfrm>
                    <a:off x="2549" y="192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22" name="Oval 20"/>
                  <p:cNvSpPr>
                    <a:spLocks noChangeArrowheads="1"/>
                  </p:cNvSpPr>
                  <p:nvPr/>
                </p:nvSpPr>
                <p:spPr bwMode="auto">
                  <a:xfrm>
                    <a:off x="2670" y="1805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23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2936" y="1951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24" name="Oval 22"/>
                  <p:cNvSpPr>
                    <a:spLocks noChangeArrowheads="1"/>
                  </p:cNvSpPr>
                  <p:nvPr/>
                </p:nvSpPr>
                <p:spPr bwMode="auto">
                  <a:xfrm>
                    <a:off x="2766" y="192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25" name="Oval 23"/>
                  <p:cNvSpPr>
                    <a:spLocks noChangeArrowheads="1"/>
                  </p:cNvSpPr>
                  <p:nvPr/>
                </p:nvSpPr>
                <p:spPr bwMode="auto">
                  <a:xfrm>
                    <a:off x="2210" y="1491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26" name="Oval 24"/>
                  <p:cNvSpPr>
                    <a:spLocks noChangeArrowheads="1"/>
                  </p:cNvSpPr>
                  <p:nvPr/>
                </p:nvSpPr>
                <p:spPr bwMode="auto">
                  <a:xfrm>
                    <a:off x="2428" y="1467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27" name="Oval 25"/>
                  <p:cNvSpPr>
                    <a:spLocks noChangeArrowheads="1"/>
                  </p:cNvSpPr>
                  <p:nvPr/>
                </p:nvSpPr>
                <p:spPr bwMode="auto">
                  <a:xfrm>
                    <a:off x="2670" y="1636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28" name="Oval 26"/>
                  <p:cNvSpPr>
                    <a:spLocks noChangeArrowheads="1"/>
                  </p:cNvSpPr>
                  <p:nvPr/>
                </p:nvSpPr>
                <p:spPr bwMode="auto">
                  <a:xfrm>
                    <a:off x="2065" y="1927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29" name="Oval 27"/>
                  <p:cNvSpPr>
                    <a:spLocks noChangeArrowheads="1"/>
                  </p:cNvSpPr>
                  <p:nvPr/>
                </p:nvSpPr>
                <p:spPr bwMode="auto">
                  <a:xfrm>
                    <a:off x="2500" y="1733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30" name="Oval 28"/>
                  <p:cNvSpPr>
                    <a:spLocks noChangeArrowheads="1"/>
                  </p:cNvSpPr>
                  <p:nvPr/>
                </p:nvSpPr>
                <p:spPr bwMode="auto">
                  <a:xfrm>
                    <a:off x="2283" y="1781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31" name="Oval 29"/>
                  <p:cNvSpPr>
                    <a:spLocks noChangeArrowheads="1"/>
                  </p:cNvSpPr>
                  <p:nvPr/>
                </p:nvSpPr>
                <p:spPr bwMode="auto">
                  <a:xfrm>
                    <a:off x="2331" y="2023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32" name="Oval 30"/>
                  <p:cNvSpPr>
                    <a:spLocks noChangeArrowheads="1"/>
                  </p:cNvSpPr>
                  <p:nvPr/>
                </p:nvSpPr>
                <p:spPr bwMode="auto">
                  <a:xfrm>
                    <a:off x="2742" y="207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33" name="Oval 31"/>
                  <p:cNvSpPr>
                    <a:spLocks noChangeArrowheads="1"/>
                  </p:cNvSpPr>
                  <p:nvPr/>
                </p:nvSpPr>
                <p:spPr bwMode="auto">
                  <a:xfrm>
                    <a:off x="2960" y="1805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34" name="Oval 32"/>
                  <p:cNvSpPr>
                    <a:spLocks noChangeArrowheads="1"/>
                  </p:cNvSpPr>
                  <p:nvPr/>
                </p:nvSpPr>
                <p:spPr bwMode="auto">
                  <a:xfrm>
                    <a:off x="3226" y="1854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35" name="Oval 33"/>
                  <p:cNvSpPr>
                    <a:spLocks noChangeArrowheads="1"/>
                  </p:cNvSpPr>
                  <p:nvPr/>
                </p:nvSpPr>
                <p:spPr bwMode="auto">
                  <a:xfrm>
                    <a:off x="2936" y="207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36" name="Oval 35"/>
                  <p:cNvSpPr>
                    <a:spLocks noChangeArrowheads="1"/>
                  </p:cNvSpPr>
                  <p:nvPr/>
                </p:nvSpPr>
                <p:spPr bwMode="auto">
                  <a:xfrm>
                    <a:off x="2352" y="216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37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500" y="161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38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879" y="139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39" name="Oval 39"/>
                  <p:cNvSpPr>
                    <a:spLocks noChangeArrowheads="1"/>
                  </p:cNvSpPr>
                  <p:nvPr/>
                </p:nvSpPr>
                <p:spPr bwMode="auto">
                  <a:xfrm>
                    <a:off x="3096" y="177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40" name="Oval 40"/>
                  <p:cNvSpPr>
                    <a:spLocks noChangeArrowheads="1"/>
                  </p:cNvSpPr>
                  <p:nvPr/>
                </p:nvSpPr>
                <p:spPr bwMode="auto">
                  <a:xfrm>
                    <a:off x="2760" y="168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41" name="Oval 41"/>
                  <p:cNvSpPr>
                    <a:spLocks noChangeArrowheads="1"/>
                  </p:cNvSpPr>
                  <p:nvPr/>
                </p:nvSpPr>
                <p:spPr bwMode="auto">
                  <a:xfrm>
                    <a:off x="2880" y="168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42" name="Oval 42"/>
                  <p:cNvSpPr>
                    <a:spLocks noChangeArrowheads="1"/>
                  </p:cNvSpPr>
                  <p:nvPr/>
                </p:nvSpPr>
                <p:spPr bwMode="auto">
                  <a:xfrm>
                    <a:off x="3056" y="1968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43" name="Oval 43"/>
                  <p:cNvSpPr>
                    <a:spLocks noChangeArrowheads="1"/>
                  </p:cNvSpPr>
                  <p:nvPr/>
                </p:nvSpPr>
                <p:spPr bwMode="auto">
                  <a:xfrm>
                    <a:off x="3066" y="2124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44" name="Oval 44"/>
                  <p:cNvSpPr>
                    <a:spLocks noChangeArrowheads="1"/>
                  </p:cNvSpPr>
                  <p:nvPr/>
                </p:nvSpPr>
                <p:spPr bwMode="auto">
                  <a:xfrm>
                    <a:off x="2844" y="201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45" name="Oval 45"/>
                  <p:cNvSpPr>
                    <a:spLocks noChangeArrowheads="1"/>
                  </p:cNvSpPr>
                  <p:nvPr/>
                </p:nvSpPr>
                <p:spPr bwMode="auto">
                  <a:xfrm>
                    <a:off x="2832" y="2208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46" name="Oval 46"/>
                  <p:cNvSpPr>
                    <a:spLocks noChangeArrowheads="1"/>
                  </p:cNvSpPr>
                  <p:nvPr/>
                </p:nvSpPr>
                <p:spPr bwMode="auto">
                  <a:xfrm>
                    <a:off x="2622" y="2184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47" name="Oval 47"/>
                  <p:cNvSpPr>
                    <a:spLocks noChangeArrowheads="1"/>
                  </p:cNvSpPr>
                  <p:nvPr/>
                </p:nvSpPr>
                <p:spPr bwMode="auto">
                  <a:xfrm>
                    <a:off x="3192" y="168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48" name="Oval 48"/>
                  <p:cNvSpPr>
                    <a:spLocks noChangeArrowheads="1"/>
                  </p:cNvSpPr>
                  <p:nvPr/>
                </p:nvSpPr>
                <p:spPr bwMode="auto">
                  <a:xfrm>
                    <a:off x="3024" y="163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49" name="Oval 49"/>
                  <p:cNvSpPr>
                    <a:spLocks noChangeArrowheads="1"/>
                  </p:cNvSpPr>
                  <p:nvPr/>
                </p:nvSpPr>
                <p:spPr bwMode="auto">
                  <a:xfrm>
                    <a:off x="2808" y="1584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50" name="Oval 50"/>
                  <p:cNvSpPr>
                    <a:spLocks noChangeArrowheads="1"/>
                  </p:cNvSpPr>
                  <p:nvPr/>
                </p:nvSpPr>
                <p:spPr bwMode="auto">
                  <a:xfrm>
                    <a:off x="3192" y="199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51" name="Oval 51"/>
                  <p:cNvSpPr>
                    <a:spLocks noChangeArrowheads="1"/>
                  </p:cNvSpPr>
                  <p:nvPr/>
                </p:nvSpPr>
                <p:spPr bwMode="auto">
                  <a:xfrm>
                    <a:off x="2976" y="223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52" name="Oval 52"/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2088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53" name="Oval 53"/>
                  <p:cNvSpPr>
                    <a:spLocks noChangeArrowheads="1"/>
                  </p:cNvSpPr>
                  <p:nvPr/>
                </p:nvSpPr>
                <p:spPr bwMode="auto">
                  <a:xfrm>
                    <a:off x="2688" y="134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54" name="Oval 55"/>
                  <p:cNvSpPr>
                    <a:spLocks noChangeArrowheads="1"/>
                  </p:cNvSpPr>
                  <p:nvPr/>
                </p:nvSpPr>
                <p:spPr bwMode="auto">
                  <a:xfrm>
                    <a:off x="2106" y="1752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55" name="Oval 56"/>
                  <p:cNvSpPr>
                    <a:spLocks noChangeArrowheads="1"/>
                  </p:cNvSpPr>
                  <p:nvPr/>
                </p:nvSpPr>
                <p:spPr bwMode="auto">
                  <a:xfrm>
                    <a:off x="2664" y="1896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56" name="Oval 57"/>
                  <p:cNvSpPr>
                    <a:spLocks noChangeArrowheads="1"/>
                  </p:cNvSpPr>
                  <p:nvPr/>
                </p:nvSpPr>
                <p:spPr bwMode="auto">
                  <a:xfrm>
                    <a:off x="2478" y="1992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57" name="Oval 58"/>
                  <p:cNvSpPr>
                    <a:spLocks noChangeArrowheads="1"/>
                  </p:cNvSpPr>
                  <p:nvPr/>
                </p:nvSpPr>
                <p:spPr bwMode="auto">
                  <a:xfrm>
                    <a:off x="2736" y="148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58" name="Oval 60"/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132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59" name="Oval 61"/>
                  <p:cNvSpPr>
                    <a:spLocks noChangeArrowheads="1"/>
                  </p:cNvSpPr>
                  <p:nvPr/>
                </p:nvSpPr>
                <p:spPr bwMode="auto">
                  <a:xfrm>
                    <a:off x="2596" y="1392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0" name="Oval 63"/>
                  <p:cNvSpPr>
                    <a:spLocks noChangeArrowheads="1"/>
                  </p:cNvSpPr>
                  <p:nvPr/>
                </p:nvSpPr>
                <p:spPr bwMode="auto">
                  <a:xfrm>
                    <a:off x="2016" y="216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1" name="Oval 64"/>
                  <p:cNvSpPr>
                    <a:spLocks noChangeArrowheads="1"/>
                  </p:cNvSpPr>
                  <p:nvPr/>
                </p:nvSpPr>
                <p:spPr bwMode="auto">
                  <a:xfrm>
                    <a:off x="2112" y="228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2" name="Oval 65"/>
                  <p:cNvSpPr>
                    <a:spLocks noChangeArrowheads="1"/>
                  </p:cNvSpPr>
                  <p:nvPr/>
                </p:nvSpPr>
                <p:spPr bwMode="auto">
                  <a:xfrm>
                    <a:off x="2208" y="218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3" name="Oval 66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2232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4" name="Oval 67"/>
                  <p:cNvSpPr>
                    <a:spLocks noChangeArrowheads="1"/>
                  </p:cNvSpPr>
                  <p:nvPr/>
                </p:nvSpPr>
                <p:spPr bwMode="auto">
                  <a:xfrm>
                    <a:off x="2808" y="1296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5" name="Oval 68"/>
                  <p:cNvSpPr>
                    <a:spLocks noChangeArrowheads="1"/>
                  </p:cNvSpPr>
                  <p:nvPr/>
                </p:nvSpPr>
                <p:spPr bwMode="auto">
                  <a:xfrm>
                    <a:off x="3162" y="222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6" name="Oval 69"/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231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7" name="Oval 70"/>
                  <p:cNvSpPr>
                    <a:spLocks noChangeArrowheads="1"/>
                  </p:cNvSpPr>
                  <p:nvPr/>
                </p:nvSpPr>
                <p:spPr bwMode="auto">
                  <a:xfrm>
                    <a:off x="3216" y="237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8" name="Oval 71"/>
                  <p:cNvSpPr>
                    <a:spLocks noChangeArrowheads="1"/>
                  </p:cNvSpPr>
                  <p:nvPr/>
                </p:nvSpPr>
                <p:spPr bwMode="auto">
                  <a:xfrm>
                    <a:off x="3240" y="211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69" name="Oval 72"/>
                  <p:cNvSpPr>
                    <a:spLocks noChangeArrowheads="1"/>
                  </p:cNvSpPr>
                  <p:nvPr/>
                </p:nvSpPr>
                <p:spPr bwMode="auto">
                  <a:xfrm>
                    <a:off x="3024" y="240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70" name="Oval 73"/>
                  <p:cNvSpPr>
                    <a:spLocks noChangeArrowheads="1"/>
                  </p:cNvSpPr>
                  <p:nvPr/>
                </p:nvSpPr>
                <p:spPr bwMode="auto">
                  <a:xfrm>
                    <a:off x="2904" y="231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71" name="Oval 74"/>
                  <p:cNvSpPr>
                    <a:spLocks noChangeArrowheads="1"/>
                  </p:cNvSpPr>
                  <p:nvPr/>
                </p:nvSpPr>
                <p:spPr bwMode="auto">
                  <a:xfrm>
                    <a:off x="2736" y="231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72" name="Oval 75"/>
                  <p:cNvSpPr>
                    <a:spLocks noChangeArrowheads="1"/>
                  </p:cNvSpPr>
                  <p:nvPr/>
                </p:nvSpPr>
                <p:spPr bwMode="auto">
                  <a:xfrm>
                    <a:off x="2640" y="2418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73" name="Oval 76"/>
                  <p:cNvSpPr>
                    <a:spLocks noChangeArrowheads="1"/>
                  </p:cNvSpPr>
                  <p:nvPr/>
                </p:nvSpPr>
                <p:spPr bwMode="auto">
                  <a:xfrm>
                    <a:off x="2850" y="240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74" name="Oval 77"/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237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75" name="Oval 78"/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2208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76" name="Oval 79"/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1344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77" name="Oval 80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41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78" name="Oval 81"/>
                  <p:cNvSpPr>
                    <a:spLocks noChangeArrowheads="1"/>
                  </p:cNvSpPr>
                  <p:nvPr/>
                </p:nvSpPr>
                <p:spPr bwMode="auto">
                  <a:xfrm>
                    <a:off x="3216" y="156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79" name="Oval 83"/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230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80" name="Oval 84"/>
                  <p:cNvSpPr>
                    <a:spLocks noChangeArrowheads="1"/>
                  </p:cNvSpPr>
                  <p:nvPr/>
                </p:nvSpPr>
                <p:spPr bwMode="auto">
                  <a:xfrm>
                    <a:off x="2376" y="240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81" name="Oval 85"/>
                  <p:cNvSpPr>
                    <a:spLocks noChangeArrowheads="1"/>
                  </p:cNvSpPr>
                  <p:nvPr/>
                </p:nvSpPr>
                <p:spPr bwMode="auto">
                  <a:xfrm>
                    <a:off x="2064" y="240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82" name="Oval 86"/>
                  <p:cNvSpPr>
                    <a:spLocks noChangeArrowheads="1"/>
                  </p:cNvSpPr>
                  <p:nvPr/>
                </p:nvSpPr>
                <p:spPr bwMode="auto">
                  <a:xfrm>
                    <a:off x="2010" y="2016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83" name="Oval 87"/>
                  <p:cNvSpPr>
                    <a:spLocks noChangeArrowheads="1"/>
                  </p:cNvSpPr>
                  <p:nvPr/>
                </p:nvSpPr>
                <p:spPr bwMode="auto">
                  <a:xfrm>
                    <a:off x="2472" y="184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84" name="Oval 88"/>
                  <p:cNvSpPr>
                    <a:spLocks noChangeArrowheads="1"/>
                  </p:cNvSpPr>
                  <p:nvPr/>
                </p:nvSpPr>
                <p:spPr bwMode="auto">
                  <a:xfrm>
                    <a:off x="2856" y="182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85" name="Oval 91"/>
                  <p:cNvSpPr>
                    <a:spLocks noChangeArrowheads="1"/>
                  </p:cNvSpPr>
                  <p:nvPr/>
                </p:nvSpPr>
                <p:spPr bwMode="auto">
                  <a:xfrm>
                    <a:off x="2328" y="134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86" name="Oval 92"/>
                  <p:cNvSpPr>
                    <a:spLocks noChangeArrowheads="1"/>
                  </p:cNvSpPr>
                  <p:nvPr/>
                </p:nvSpPr>
                <p:spPr bwMode="auto">
                  <a:xfrm>
                    <a:off x="2064" y="1512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87" name="Oval 93"/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120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88" name="Oval 94"/>
                  <p:cNvSpPr>
                    <a:spLocks noChangeArrowheads="1"/>
                  </p:cNvSpPr>
                  <p:nvPr/>
                </p:nvSpPr>
                <p:spPr bwMode="auto">
                  <a:xfrm>
                    <a:off x="2160" y="122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89" name="Oval 95"/>
                  <p:cNvSpPr>
                    <a:spLocks noChangeArrowheads="1"/>
                  </p:cNvSpPr>
                  <p:nvPr/>
                </p:nvSpPr>
                <p:spPr bwMode="auto">
                  <a:xfrm>
                    <a:off x="2208" y="133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90" name="Oval 96"/>
                  <p:cNvSpPr>
                    <a:spLocks noChangeArrowheads="1"/>
                  </p:cNvSpPr>
                  <p:nvPr/>
                </p:nvSpPr>
                <p:spPr bwMode="auto">
                  <a:xfrm>
                    <a:off x="2016" y="1272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91" name="Oval 97"/>
                  <p:cNvSpPr>
                    <a:spLocks noChangeArrowheads="1"/>
                  </p:cNvSpPr>
                  <p:nvPr/>
                </p:nvSpPr>
                <p:spPr bwMode="auto">
                  <a:xfrm>
                    <a:off x="2088" y="136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92" name="Oval 98"/>
                  <p:cNvSpPr>
                    <a:spLocks noChangeArrowheads="1"/>
                  </p:cNvSpPr>
                  <p:nvPr/>
                </p:nvSpPr>
                <p:spPr bwMode="auto">
                  <a:xfrm>
                    <a:off x="2664" y="124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93" name="Oval 99"/>
                  <p:cNvSpPr>
                    <a:spLocks noChangeArrowheads="1"/>
                  </p:cNvSpPr>
                  <p:nvPr/>
                </p:nvSpPr>
                <p:spPr bwMode="auto">
                  <a:xfrm>
                    <a:off x="2472" y="120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94" name="Oval 100"/>
                  <p:cNvSpPr>
                    <a:spLocks noChangeArrowheads="1"/>
                  </p:cNvSpPr>
                  <p:nvPr/>
                </p:nvSpPr>
                <p:spPr bwMode="auto">
                  <a:xfrm>
                    <a:off x="2880" y="120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95" name="Oval 101"/>
                  <p:cNvSpPr>
                    <a:spLocks noChangeArrowheads="1"/>
                  </p:cNvSpPr>
                  <p:nvPr/>
                </p:nvSpPr>
                <p:spPr bwMode="auto">
                  <a:xfrm>
                    <a:off x="3216" y="124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96" name="Oval 102"/>
                  <p:cNvSpPr>
                    <a:spLocks noChangeArrowheads="1"/>
                  </p:cNvSpPr>
                  <p:nvPr/>
                </p:nvSpPr>
                <p:spPr bwMode="auto">
                  <a:xfrm>
                    <a:off x="3072" y="1176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97" name="Oval 103"/>
                  <p:cNvSpPr>
                    <a:spLocks noChangeArrowheads="1"/>
                  </p:cNvSpPr>
                  <p:nvPr/>
                </p:nvSpPr>
                <p:spPr bwMode="auto">
                  <a:xfrm>
                    <a:off x="2976" y="124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309" name="Rectangle 209"/>
                <p:cNvSpPr>
                  <a:spLocks noChangeArrowheads="1"/>
                </p:cNvSpPr>
                <p:nvPr/>
              </p:nvSpPr>
              <p:spPr bwMode="auto">
                <a:xfrm rot="16200000">
                  <a:off x="2690813" y="3929063"/>
                  <a:ext cx="152400" cy="1895475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304" name="Freeform 5"/>
              <p:cNvSpPr>
                <a:spLocks/>
              </p:cNvSpPr>
              <p:nvPr/>
            </p:nvSpPr>
            <p:spPr bwMode="auto">
              <a:xfrm rot="20948446">
                <a:off x="2640419" y="2838111"/>
                <a:ext cx="2205478" cy="2128687"/>
              </a:xfrm>
              <a:custGeom>
                <a:avLst/>
                <a:gdLst>
                  <a:gd name="connsiteX0" fmla="*/ 122 w 1007"/>
                  <a:gd name="connsiteY0" fmla="*/ 1189 h 1354"/>
                  <a:gd name="connsiteX1" fmla="*/ 218 w 1007"/>
                  <a:gd name="connsiteY1" fmla="*/ 1045 h 1354"/>
                  <a:gd name="connsiteX2" fmla="*/ 74 w 1007"/>
                  <a:gd name="connsiteY2" fmla="*/ 805 h 1354"/>
                  <a:gd name="connsiteX3" fmla="*/ 266 w 1007"/>
                  <a:gd name="connsiteY3" fmla="*/ 469 h 1354"/>
                  <a:gd name="connsiteX4" fmla="*/ 650 w 1007"/>
                  <a:gd name="connsiteY4" fmla="*/ 277 h 1354"/>
                  <a:gd name="connsiteX5" fmla="*/ 903 w 1007"/>
                  <a:gd name="connsiteY5" fmla="*/ 150 h 1354"/>
                  <a:gd name="connsiteX6" fmla="*/ 877 w 1007"/>
                  <a:gd name="connsiteY6" fmla="*/ 1179 h 1354"/>
                  <a:gd name="connsiteX7" fmla="*/ 126 w 1007"/>
                  <a:gd name="connsiteY7" fmla="*/ 1197 h 1354"/>
                  <a:gd name="connsiteX8" fmla="*/ 122 w 1007"/>
                  <a:gd name="connsiteY8" fmla="*/ 1189 h 1354"/>
                  <a:gd name="connsiteX0" fmla="*/ 122 w 1007"/>
                  <a:gd name="connsiteY0" fmla="*/ 1189 h 1354"/>
                  <a:gd name="connsiteX1" fmla="*/ 218 w 1007"/>
                  <a:gd name="connsiteY1" fmla="*/ 1045 h 1354"/>
                  <a:gd name="connsiteX2" fmla="*/ 74 w 1007"/>
                  <a:gd name="connsiteY2" fmla="*/ 805 h 1354"/>
                  <a:gd name="connsiteX3" fmla="*/ 266 w 1007"/>
                  <a:gd name="connsiteY3" fmla="*/ 469 h 1354"/>
                  <a:gd name="connsiteX4" fmla="*/ 650 w 1007"/>
                  <a:gd name="connsiteY4" fmla="*/ 277 h 1354"/>
                  <a:gd name="connsiteX5" fmla="*/ 903 w 1007"/>
                  <a:gd name="connsiteY5" fmla="*/ 150 h 1354"/>
                  <a:gd name="connsiteX6" fmla="*/ 877 w 1007"/>
                  <a:gd name="connsiteY6" fmla="*/ 1179 h 1354"/>
                  <a:gd name="connsiteX7" fmla="*/ 126 w 1007"/>
                  <a:gd name="connsiteY7" fmla="*/ 1197 h 1354"/>
                  <a:gd name="connsiteX8" fmla="*/ 122 w 1007"/>
                  <a:gd name="connsiteY8" fmla="*/ 1189 h 1354"/>
                  <a:gd name="connsiteX0" fmla="*/ 146 w 1031"/>
                  <a:gd name="connsiteY0" fmla="*/ 1189 h 1354"/>
                  <a:gd name="connsiteX1" fmla="*/ 8 w 1031"/>
                  <a:gd name="connsiteY1" fmla="*/ 1045 h 1354"/>
                  <a:gd name="connsiteX2" fmla="*/ 98 w 1031"/>
                  <a:gd name="connsiteY2" fmla="*/ 805 h 1354"/>
                  <a:gd name="connsiteX3" fmla="*/ 290 w 1031"/>
                  <a:gd name="connsiteY3" fmla="*/ 469 h 1354"/>
                  <a:gd name="connsiteX4" fmla="*/ 674 w 1031"/>
                  <a:gd name="connsiteY4" fmla="*/ 277 h 1354"/>
                  <a:gd name="connsiteX5" fmla="*/ 927 w 1031"/>
                  <a:gd name="connsiteY5" fmla="*/ 150 h 1354"/>
                  <a:gd name="connsiteX6" fmla="*/ 901 w 1031"/>
                  <a:gd name="connsiteY6" fmla="*/ 1179 h 1354"/>
                  <a:gd name="connsiteX7" fmla="*/ 150 w 1031"/>
                  <a:gd name="connsiteY7" fmla="*/ 1197 h 1354"/>
                  <a:gd name="connsiteX8" fmla="*/ 146 w 1031"/>
                  <a:gd name="connsiteY8" fmla="*/ 1189 h 1354"/>
                  <a:gd name="connsiteX0" fmla="*/ 52 w 1030"/>
                  <a:gd name="connsiteY0" fmla="*/ 1284 h 1354"/>
                  <a:gd name="connsiteX1" fmla="*/ 7 w 1030"/>
                  <a:gd name="connsiteY1" fmla="*/ 1045 h 1354"/>
                  <a:gd name="connsiteX2" fmla="*/ 97 w 1030"/>
                  <a:gd name="connsiteY2" fmla="*/ 805 h 1354"/>
                  <a:gd name="connsiteX3" fmla="*/ 289 w 1030"/>
                  <a:gd name="connsiteY3" fmla="*/ 469 h 1354"/>
                  <a:gd name="connsiteX4" fmla="*/ 673 w 1030"/>
                  <a:gd name="connsiteY4" fmla="*/ 277 h 1354"/>
                  <a:gd name="connsiteX5" fmla="*/ 926 w 1030"/>
                  <a:gd name="connsiteY5" fmla="*/ 150 h 1354"/>
                  <a:gd name="connsiteX6" fmla="*/ 900 w 1030"/>
                  <a:gd name="connsiteY6" fmla="*/ 1179 h 1354"/>
                  <a:gd name="connsiteX7" fmla="*/ 149 w 1030"/>
                  <a:gd name="connsiteY7" fmla="*/ 1197 h 1354"/>
                  <a:gd name="connsiteX8" fmla="*/ 52 w 1030"/>
                  <a:gd name="connsiteY8" fmla="*/ 1284 h 1354"/>
                  <a:gd name="connsiteX0" fmla="*/ 66 w 1044"/>
                  <a:gd name="connsiteY0" fmla="*/ 1284 h 1354"/>
                  <a:gd name="connsiteX1" fmla="*/ 21 w 1044"/>
                  <a:gd name="connsiteY1" fmla="*/ 1045 h 1354"/>
                  <a:gd name="connsiteX2" fmla="*/ 111 w 1044"/>
                  <a:gd name="connsiteY2" fmla="*/ 805 h 1354"/>
                  <a:gd name="connsiteX3" fmla="*/ 687 w 1044"/>
                  <a:gd name="connsiteY3" fmla="*/ 277 h 1354"/>
                  <a:gd name="connsiteX4" fmla="*/ 940 w 1044"/>
                  <a:gd name="connsiteY4" fmla="*/ 150 h 1354"/>
                  <a:gd name="connsiteX5" fmla="*/ 914 w 1044"/>
                  <a:gd name="connsiteY5" fmla="*/ 1179 h 1354"/>
                  <a:gd name="connsiteX6" fmla="*/ 163 w 1044"/>
                  <a:gd name="connsiteY6" fmla="*/ 1197 h 1354"/>
                  <a:gd name="connsiteX7" fmla="*/ 66 w 1044"/>
                  <a:gd name="connsiteY7" fmla="*/ 1284 h 1354"/>
                  <a:gd name="connsiteX0" fmla="*/ 66 w 1043"/>
                  <a:gd name="connsiteY0" fmla="*/ 1427 h 1520"/>
                  <a:gd name="connsiteX1" fmla="*/ 21 w 1043"/>
                  <a:gd name="connsiteY1" fmla="*/ 1188 h 1520"/>
                  <a:gd name="connsiteX2" fmla="*/ 111 w 1043"/>
                  <a:gd name="connsiteY2" fmla="*/ 948 h 1520"/>
                  <a:gd name="connsiteX3" fmla="*/ 687 w 1043"/>
                  <a:gd name="connsiteY3" fmla="*/ 420 h 1520"/>
                  <a:gd name="connsiteX4" fmla="*/ 940 w 1043"/>
                  <a:gd name="connsiteY4" fmla="*/ 150 h 1520"/>
                  <a:gd name="connsiteX5" fmla="*/ 914 w 1043"/>
                  <a:gd name="connsiteY5" fmla="*/ 1322 h 1520"/>
                  <a:gd name="connsiteX6" fmla="*/ 163 w 1043"/>
                  <a:gd name="connsiteY6" fmla="*/ 1340 h 1520"/>
                  <a:gd name="connsiteX7" fmla="*/ 66 w 1043"/>
                  <a:gd name="connsiteY7" fmla="*/ 1427 h 1520"/>
                  <a:gd name="connsiteX0" fmla="*/ 66 w 1043"/>
                  <a:gd name="connsiteY0" fmla="*/ 1427 h 1520"/>
                  <a:gd name="connsiteX1" fmla="*/ 21 w 1043"/>
                  <a:gd name="connsiteY1" fmla="*/ 1188 h 1520"/>
                  <a:gd name="connsiteX2" fmla="*/ 111 w 1043"/>
                  <a:gd name="connsiteY2" fmla="*/ 948 h 1520"/>
                  <a:gd name="connsiteX3" fmla="*/ 687 w 1043"/>
                  <a:gd name="connsiteY3" fmla="*/ 420 h 1520"/>
                  <a:gd name="connsiteX4" fmla="*/ 692 w 1043"/>
                  <a:gd name="connsiteY4" fmla="*/ 423 h 1520"/>
                  <a:gd name="connsiteX5" fmla="*/ 940 w 1043"/>
                  <a:gd name="connsiteY5" fmla="*/ 150 h 1520"/>
                  <a:gd name="connsiteX6" fmla="*/ 914 w 1043"/>
                  <a:gd name="connsiteY6" fmla="*/ 1322 h 1520"/>
                  <a:gd name="connsiteX7" fmla="*/ 163 w 1043"/>
                  <a:gd name="connsiteY7" fmla="*/ 1340 h 1520"/>
                  <a:gd name="connsiteX8" fmla="*/ 66 w 1043"/>
                  <a:gd name="connsiteY8" fmla="*/ 1427 h 1520"/>
                  <a:gd name="connsiteX0" fmla="*/ 163 w 1043"/>
                  <a:gd name="connsiteY0" fmla="*/ 1340 h 1520"/>
                  <a:gd name="connsiteX1" fmla="*/ 21 w 1043"/>
                  <a:gd name="connsiteY1" fmla="*/ 1188 h 1520"/>
                  <a:gd name="connsiteX2" fmla="*/ 111 w 1043"/>
                  <a:gd name="connsiteY2" fmla="*/ 948 h 1520"/>
                  <a:gd name="connsiteX3" fmla="*/ 687 w 1043"/>
                  <a:gd name="connsiteY3" fmla="*/ 420 h 1520"/>
                  <a:gd name="connsiteX4" fmla="*/ 692 w 1043"/>
                  <a:gd name="connsiteY4" fmla="*/ 423 h 1520"/>
                  <a:gd name="connsiteX5" fmla="*/ 940 w 1043"/>
                  <a:gd name="connsiteY5" fmla="*/ 150 h 1520"/>
                  <a:gd name="connsiteX6" fmla="*/ 914 w 1043"/>
                  <a:gd name="connsiteY6" fmla="*/ 1322 h 1520"/>
                  <a:gd name="connsiteX7" fmla="*/ 163 w 1043"/>
                  <a:gd name="connsiteY7" fmla="*/ 1340 h 1520"/>
                  <a:gd name="connsiteX0" fmla="*/ 385 w 1265"/>
                  <a:gd name="connsiteY0" fmla="*/ 1340 h 1520"/>
                  <a:gd name="connsiteX1" fmla="*/ 9 w 1265"/>
                  <a:gd name="connsiteY1" fmla="*/ 1331 h 1520"/>
                  <a:gd name="connsiteX2" fmla="*/ 333 w 1265"/>
                  <a:gd name="connsiteY2" fmla="*/ 948 h 1520"/>
                  <a:gd name="connsiteX3" fmla="*/ 909 w 1265"/>
                  <a:gd name="connsiteY3" fmla="*/ 420 h 1520"/>
                  <a:gd name="connsiteX4" fmla="*/ 914 w 1265"/>
                  <a:gd name="connsiteY4" fmla="*/ 423 h 1520"/>
                  <a:gd name="connsiteX5" fmla="*/ 1162 w 1265"/>
                  <a:gd name="connsiteY5" fmla="*/ 150 h 1520"/>
                  <a:gd name="connsiteX6" fmla="*/ 1136 w 1265"/>
                  <a:gd name="connsiteY6" fmla="*/ 1322 h 1520"/>
                  <a:gd name="connsiteX7" fmla="*/ 385 w 1265"/>
                  <a:gd name="connsiteY7" fmla="*/ 1340 h 1520"/>
                  <a:gd name="connsiteX0" fmla="*/ 385 w 1265"/>
                  <a:gd name="connsiteY0" fmla="*/ 1340 h 1520"/>
                  <a:gd name="connsiteX1" fmla="*/ 9 w 1265"/>
                  <a:gd name="connsiteY1" fmla="*/ 1331 h 1520"/>
                  <a:gd name="connsiteX2" fmla="*/ 333 w 1265"/>
                  <a:gd name="connsiteY2" fmla="*/ 948 h 1520"/>
                  <a:gd name="connsiteX3" fmla="*/ 909 w 1265"/>
                  <a:gd name="connsiteY3" fmla="*/ 420 h 1520"/>
                  <a:gd name="connsiteX4" fmla="*/ 1162 w 1265"/>
                  <a:gd name="connsiteY4" fmla="*/ 150 h 1520"/>
                  <a:gd name="connsiteX5" fmla="*/ 1136 w 1265"/>
                  <a:gd name="connsiteY5" fmla="*/ 1322 h 1520"/>
                  <a:gd name="connsiteX6" fmla="*/ 385 w 1265"/>
                  <a:gd name="connsiteY6" fmla="*/ 1340 h 1520"/>
                  <a:gd name="connsiteX0" fmla="*/ 385 w 1265"/>
                  <a:gd name="connsiteY0" fmla="*/ 1190 h 1370"/>
                  <a:gd name="connsiteX1" fmla="*/ 9 w 1265"/>
                  <a:gd name="connsiteY1" fmla="*/ 1181 h 1370"/>
                  <a:gd name="connsiteX2" fmla="*/ 333 w 1265"/>
                  <a:gd name="connsiteY2" fmla="*/ 798 h 1370"/>
                  <a:gd name="connsiteX3" fmla="*/ 909 w 1265"/>
                  <a:gd name="connsiteY3" fmla="*/ 270 h 1370"/>
                  <a:gd name="connsiteX4" fmla="*/ 1162 w 1265"/>
                  <a:gd name="connsiteY4" fmla="*/ 0 h 1370"/>
                  <a:gd name="connsiteX5" fmla="*/ 1136 w 1265"/>
                  <a:gd name="connsiteY5" fmla="*/ 1172 h 1370"/>
                  <a:gd name="connsiteX6" fmla="*/ 385 w 1265"/>
                  <a:gd name="connsiteY6" fmla="*/ 1190 h 1370"/>
                  <a:gd name="connsiteX0" fmla="*/ 385 w 1266"/>
                  <a:gd name="connsiteY0" fmla="*/ 1333 h 1394"/>
                  <a:gd name="connsiteX1" fmla="*/ 9 w 1266"/>
                  <a:gd name="connsiteY1" fmla="*/ 1181 h 1394"/>
                  <a:gd name="connsiteX2" fmla="*/ 333 w 1266"/>
                  <a:gd name="connsiteY2" fmla="*/ 798 h 1394"/>
                  <a:gd name="connsiteX3" fmla="*/ 909 w 1266"/>
                  <a:gd name="connsiteY3" fmla="*/ 270 h 1394"/>
                  <a:gd name="connsiteX4" fmla="*/ 1162 w 1266"/>
                  <a:gd name="connsiteY4" fmla="*/ 0 h 1394"/>
                  <a:gd name="connsiteX5" fmla="*/ 1136 w 1266"/>
                  <a:gd name="connsiteY5" fmla="*/ 1172 h 1394"/>
                  <a:gd name="connsiteX6" fmla="*/ 385 w 1266"/>
                  <a:gd name="connsiteY6" fmla="*/ 1333 h 1394"/>
                  <a:gd name="connsiteX0" fmla="*/ 385 w 1334"/>
                  <a:gd name="connsiteY0" fmla="*/ 1333 h 1368"/>
                  <a:gd name="connsiteX1" fmla="*/ 9 w 1334"/>
                  <a:gd name="connsiteY1" fmla="*/ 1181 h 1368"/>
                  <a:gd name="connsiteX2" fmla="*/ 333 w 1334"/>
                  <a:gd name="connsiteY2" fmla="*/ 798 h 1368"/>
                  <a:gd name="connsiteX3" fmla="*/ 909 w 1334"/>
                  <a:gd name="connsiteY3" fmla="*/ 270 h 1368"/>
                  <a:gd name="connsiteX4" fmla="*/ 1162 w 1334"/>
                  <a:gd name="connsiteY4" fmla="*/ 0 h 1368"/>
                  <a:gd name="connsiteX5" fmla="*/ 1136 w 1334"/>
                  <a:gd name="connsiteY5" fmla="*/ 1172 h 1368"/>
                  <a:gd name="connsiteX6" fmla="*/ 1209 w 1334"/>
                  <a:gd name="connsiteY6" fmla="*/ 1274 h 1368"/>
                  <a:gd name="connsiteX7" fmla="*/ 385 w 1334"/>
                  <a:gd name="connsiteY7" fmla="*/ 1333 h 1368"/>
                  <a:gd name="connsiteX0" fmla="*/ 385 w 1342"/>
                  <a:gd name="connsiteY0" fmla="*/ 1333 h 1368"/>
                  <a:gd name="connsiteX1" fmla="*/ 9 w 1342"/>
                  <a:gd name="connsiteY1" fmla="*/ 1181 h 1368"/>
                  <a:gd name="connsiteX2" fmla="*/ 333 w 1342"/>
                  <a:gd name="connsiteY2" fmla="*/ 798 h 1368"/>
                  <a:gd name="connsiteX3" fmla="*/ 909 w 1342"/>
                  <a:gd name="connsiteY3" fmla="*/ 270 h 1368"/>
                  <a:gd name="connsiteX4" fmla="*/ 1162 w 1342"/>
                  <a:gd name="connsiteY4" fmla="*/ 0 h 1368"/>
                  <a:gd name="connsiteX5" fmla="*/ 1183 w 1342"/>
                  <a:gd name="connsiteY5" fmla="*/ 1172 h 1368"/>
                  <a:gd name="connsiteX6" fmla="*/ 1209 w 1342"/>
                  <a:gd name="connsiteY6" fmla="*/ 1274 h 1368"/>
                  <a:gd name="connsiteX7" fmla="*/ 385 w 1342"/>
                  <a:gd name="connsiteY7" fmla="*/ 1333 h 1368"/>
                  <a:gd name="connsiteX0" fmla="*/ 376 w 1333"/>
                  <a:gd name="connsiteY0" fmla="*/ 1333 h 1368"/>
                  <a:gd name="connsiteX1" fmla="*/ 0 w 1333"/>
                  <a:gd name="connsiteY1" fmla="*/ 1181 h 1368"/>
                  <a:gd name="connsiteX2" fmla="*/ 324 w 1333"/>
                  <a:gd name="connsiteY2" fmla="*/ 798 h 1368"/>
                  <a:gd name="connsiteX3" fmla="*/ 900 w 1333"/>
                  <a:gd name="connsiteY3" fmla="*/ 270 h 1368"/>
                  <a:gd name="connsiteX4" fmla="*/ 1153 w 1333"/>
                  <a:gd name="connsiteY4" fmla="*/ 0 h 1368"/>
                  <a:gd name="connsiteX5" fmla="*/ 1174 w 1333"/>
                  <a:gd name="connsiteY5" fmla="*/ 1172 h 1368"/>
                  <a:gd name="connsiteX6" fmla="*/ 1200 w 1333"/>
                  <a:gd name="connsiteY6" fmla="*/ 1274 h 1368"/>
                  <a:gd name="connsiteX7" fmla="*/ 376 w 1333"/>
                  <a:gd name="connsiteY7" fmla="*/ 1333 h 1368"/>
                  <a:gd name="connsiteX0" fmla="*/ 385 w 1342"/>
                  <a:gd name="connsiteY0" fmla="*/ 1333 h 1368"/>
                  <a:gd name="connsiteX1" fmla="*/ 9 w 1342"/>
                  <a:gd name="connsiteY1" fmla="*/ 1181 h 1368"/>
                  <a:gd name="connsiteX2" fmla="*/ 333 w 1342"/>
                  <a:gd name="connsiteY2" fmla="*/ 798 h 1368"/>
                  <a:gd name="connsiteX3" fmla="*/ 909 w 1342"/>
                  <a:gd name="connsiteY3" fmla="*/ 270 h 1368"/>
                  <a:gd name="connsiteX4" fmla="*/ 1162 w 1342"/>
                  <a:gd name="connsiteY4" fmla="*/ 0 h 1368"/>
                  <a:gd name="connsiteX5" fmla="*/ 1183 w 1342"/>
                  <a:gd name="connsiteY5" fmla="*/ 1172 h 1368"/>
                  <a:gd name="connsiteX6" fmla="*/ 1209 w 1342"/>
                  <a:gd name="connsiteY6" fmla="*/ 1274 h 1368"/>
                  <a:gd name="connsiteX7" fmla="*/ 385 w 1342"/>
                  <a:gd name="connsiteY7" fmla="*/ 1333 h 1368"/>
                  <a:gd name="connsiteX0" fmla="*/ 385 w 1342"/>
                  <a:gd name="connsiteY0" fmla="*/ 1344 h 1379"/>
                  <a:gd name="connsiteX1" fmla="*/ 9 w 1342"/>
                  <a:gd name="connsiteY1" fmla="*/ 1192 h 1379"/>
                  <a:gd name="connsiteX2" fmla="*/ 333 w 1342"/>
                  <a:gd name="connsiteY2" fmla="*/ 809 h 1379"/>
                  <a:gd name="connsiteX3" fmla="*/ 909 w 1342"/>
                  <a:gd name="connsiteY3" fmla="*/ 281 h 1379"/>
                  <a:gd name="connsiteX4" fmla="*/ 1162 w 1342"/>
                  <a:gd name="connsiteY4" fmla="*/ 11 h 1379"/>
                  <a:gd name="connsiteX5" fmla="*/ 1204 w 1342"/>
                  <a:gd name="connsiteY5" fmla="*/ 214 h 1379"/>
                  <a:gd name="connsiteX6" fmla="*/ 1183 w 1342"/>
                  <a:gd name="connsiteY6" fmla="*/ 1183 h 1379"/>
                  <a:gd name="connsiteX7" fmla="*/ 1209 w 1342"/>
                  <a:gd name="connsiteY7" fmla="*/ 1285 h 1379"/>
                  <a:gd name="connsiteX8" fmla="*/ 385 w 1342"/>
                  <a:gd name="connsiteY8" fmla="*/ 1344 h 1379"/>
                  <a:gd name="connsiteX0" fmla="*/ 385 w 1356"/>
                  <a:gd name="connsiteY0" fmla="*/ 1416 h 1451"/>
                  <a:gd name="connsiteX1" fmla="*/ 9 w 1356"/>
                  <a:gd name="connsiteY1" fmla="*/ 1264 h 1451"/>
                  <a:gd name="connsiteX2" fmla="*/ 333 w 1356"/>
                  <a:gd name="connsiteY2" fmla="*/ 881 h 1451"/>
                  <a:gd name="connsiteX3" fmla="*/ 909 w 1356"/>
                  <a:gd name="connsiteY3" fmla="*/ 353 h 1451"/>
                  <a:gd name="connsiteX4" fmla="*/ 1162 w 1356"/>
                  <a:gd name="connsiteY4" fmla="*/ 83 h 1451"/>
                  <a:gd name="connsiteX5" fmla="*/ 1204 w 1356"/>
                  <a:gd name="connsiteY5" fmla="*/ 286 h 1451"/>
                  <a:gd name="connsiteX6" fmla="*/ 1353 w 1356"/>
                  <a:gd name="connsiteY6" fmla="*/ 161 h 1451"/>
                  <a:gd name="connsiteX7" fmla="*/ 1183 w 1356"/>
                  <a:gd name="connsiteY7" fmla="*/ 1255 h 1451"/>
                  <a:gd name="connsiteX8" fmla="*/ 1209 w 1356"/>
                  <a:gd name="connsiteY8" fmla="*/ 1357 h 1451"/>
                  <a:gd name="connsiteX9" fmla="*/ 385 w 1356"/>
                  <a:gd name="connsiteY9" fmla="*/ 1416 h 1451"/>
                  <a:gd name="connsiteX0" fmla="*/ 385 w 1353"/>
                  <a:gd name="connsiteY0" fmla="*/ 1450 h 1485"/>
                  <a:gd name="connsiteX1" fmla="*/ 9 w 1353"/>
                  <a:gd name="connsiteY1" fmla="*/ 1298 h 1485"/>
                  <a:gd name="connsiteX2" fmla="*/ 333 w 1353"/>
                  <a:gd name="connsiteY2" fmla="*/ 915 h 1485"/>
                  <a:gd name="connsiteX3" fmla="*/ 909 w 1353"/>
                  <a:gd name="connsiteY3" fmla="*/ 387 h 1485"/>
                  <a:gd name="connsiteX4" fmla="*/ 1162 w 1353"/>
                  <a:gd name="connsiteY4" fmla="*/ 117 h 1485"/>
                  <a:gd name="connsiteX5" fmla="*/ 1353 w 1353"/>
                  <a:gd name="connsiteY5" fmla="*/ 195 h 1485"/>
                  <a:gd name="connsiteX6" fmla="*/ 1183 w 1353"/>
                  <a:gd name="connsiteY6" fmla="*/ 1289 h 1485"/>
                  <a:gd name="connsiteX7" fmla="*/ 1209 w 1353"/>
                  <a:gd name="connsiteY7" fmla="*/ 1391 h 1485"/>
                  <a:gd name="connsiteX8" fmla="*/ 385 w 1353"/>
                  <a:gd name="connsiteY8" fmla="*/ 1450 h 1485"/>
                  <a:gd name="connsiteX0" fmla="*/ 385 w 1370"/>
                  <a:gd name="connsiteY0" fmla="*/ 1450 h 1451"/>
                  <a:gd name="connsiteX1" fmla="*/ 9 w 1370"/>
                  <a:gd name="connsiteY1" fmla="*/ 1298 h 1451"/>
                  <a:gd name="connsiteX2" fmla="*/ 333 w 1370"/>
                  <a:gd name="connsiteY2" fmla="*/ 915 h 1451"/>
                  <a:gd name="connsiteX3" fmla="*/ 909 w 1370"/>
                  <a:gd name="connsiteY3" fmla="*/ 387 h 1451"/>
                  <a:gd name="connsiteX4" fmla="*/ 1162 w 1370"/>
                  <a:gd name="connsiteY4" fmla="*/ 117 h 1451"/>
                  <a:gd name="connsiteX5" fmla="*/ 1353 w 1370"/>
                  <a:gd name="connsiteY5" fmla="*/ 195 h 1451"/>
                  <a:gd name="connsiteX6" fmla="*/ 1209 w 1370"/>
                  <a:gd name="connsiteY6" fmla="*/ 1391 h 1451"/>
                  <a:gd name="connsiteX7" fmla="*/ 385 w 1370"/>
                  <a:gd name="connsiteY7" fmla="*/ 1450 h 1451"/>
                  <a:gd name="connsiteX0" fmla="*/ 385 w 1370"/>
                  <a:gd name="connsiteY0" fmla="*/ 1450 h 1591"/>
                  <a:gd name="connsiteX1" fmla="*/ 9 w 1370"/>
                  <a:gd name="connsiteY1" fmla="*/ 1298 h 1591"/>
                  <a:gd name="connsiteX2" fmla="*/ 333 w 1370"/>
                  <a:gd name="connsiteY2" fmla="*/ 915 h 1591"/>
                  <a:gd name="connsiteX3" fmla="*/ 909 w 1370"/>
                  <a:gd name="connsiteY3" fmla="*/ 387 h 1591"/>
                  <a:gd name="connsiteX4" fmla="*/ 1162 w 1370"/>
                  <a:gd name="connsiteY4" fmla="*/ 117 h 1591"/>
                  <a:gd name="connsiteX5" fmla="*/ 1353 w 1370"/>
                  <a:gd name="connsiteY5" fmla="*/ 195 h 1591"/>
                  <a:gd name="connsiteX6" fmla="*/ 1209 w 1370"/>
                  <a:gd name="connsiteY6" fmla="*/ 1391 h 1591"/>
                  <a:gd name="connsiteX7" fmla="*/ 1059 w 1370"/>
                  <a:gd name="connsiteY7" fmla="*/ 1502 h 1591"/>
                  <a:gd name="connsiteX8" fmla="*/ 385 w 1370"/>
                  <a:gd name="connsiteY8" fmla="*/ 1450 h 1591"/>
                  <a:gd name="connsiteX0" fmla="*/ 1059 w 1370"/>
                  <a:gd name="connsiteY0" fmla="*/ 1502 h 1591"/>
                  <a:gd name="connsiteX1" fmla="*/ 9 w 1370"/>
                  <a:gd name="connsiteY1" fmla="*/ 1298 h 1591"/>
                  <a:gd name="connsiteX2" fmla="*/ 333 w 1370"/>
                  <a:gd name="connsiteY2" fmla="*/ 915 h 1591"/>
                  <a:gd name="connsiteX3" fmla="*/ 909 w 1370"/>
                  <a:gd name="connsiteY3" fmla="*/ 387 h 1591"/>
                  <a:gd name="connsiteX4" fmla="*/ 1162 w 1370"/>
                  <a:gd name="connsiteY4" fmla="*/ 117 h 1591"/>
                  <a:gd name="connsiteX5" fmla="*/ 1353 w 1370"/>
                  <a:gd name="connsiteY5" fmla="*/ 195 h 1591"/>
                  <a:gd name="connsiteX6" fmla="*/ 1209 w 1370"/>
                  <a:gd name="connsiteY6" fmla="*/ 1391 h 1591"/>
                  <a:gd name="connsiteX7" fmla="*/ 1059 w 1370"/>
                  <a:gd name="connsiteY7" fmla="*/ 1502 h 1591"/>
                  <a:gd name="connsiteX0" fmla="*/ 1059 w 1353"/>
                  <a:gd name="connsiteY0" fmla="*/ 1502 h 1502"/>
                  <a:gd name="connsiteX1" fmla="*/ 9 w 1353"/>
                  <a:gd name="connsiteY1" fmla="*/ 1298 h 1502"/>
                  <a:gd name="connsiteX2" fmla="*/ 333 w 1353"/>
                  <a:gd name="connsiteY2" fmla="*/ 915 h 1502"/>
                  <a:gd name="connsiteX3" fmla="*/ 909 w 1353"/>
                  <a:gd name="connsiteY3" fmla="*/ 387 h 1502"/>
                  <a:gd name="connsiteX4" fmla="*/ 1162 w 1353"/>
                  <a:gd name="connsiteY4" fmla="*/ 117 h 1502"/>
                  <a:gd name="connsiteX5" fmla="*/ 1353 w 1353"/>
                  <a:gd name="connsiteY5" fmla="*/ 195 h 1502"/>
                  <a:gd name="connsiteX6" fmla="*/ 1059 w 1353"/>
                  <a:gd name="connsiteY6" fmla="*/ 1502 h 1502"/>
                  <a:gd name="connsiteX0" fmla="*/ 1059 w 1367"/>
                  <a:gd name="connsiteY0" fmla="*/ 1501 h 1501"/>
                  <a:gd name="connsiteX1" fmla="*/ 9 w 1367"/>
                  <a:gd name="connsiteY1" fmla="*/ 1297 h 1501"/>
                  <a:gd name="connsiteX2" fmla="*/ 333 w 1367"/>
                  <a:gd name="connsiteY2" fmla="*/ 914 h 1501"/>
                  <a:gd name="connsiteX3" fmla="*/ 909 w 1367"/>
                  <a:gd name="connsiteY3" fmla="*/ 386 h 1501"/>
                  <a:gd name="connsiteX4" fmla="*/ 1162 w 1367"/>
                  <a:gd name="connsiteY4" fmla="*/ 116 h 1501"/>
                  <a:gd name="connsiteX5" fmla="*/ 1353 w 1367"/>
                  <a:gd name="connsiteY5" fmla="*/ 194 h 1501"/>
                  <a:gd name="connsiteX6" fmla="*/ 1059 w 1367"/>
                  <a:gd name="connsiteY6" fmla="*/ 1501 h 1501"/>
                  <a:gd name="connsiteX0" fmla="*/ 1353 w 1353"/>
                  <a:gd name="connsiteY0" fmla="*/ 21 h 1328"/>
                  <a:gd name="connsiteX1" fmla="*/ 1059 w 1353"/>
                  <a:gd name="connsiteY1" fmla="*/ 1328 h 1328"/>
                  <a:gd name="connsiteX2" fmla="*/ 9 w 1353"/>
                  <a:gd name="connsiteY2" fmla="*/ 1124 h 1328"/>
                  <a:gd name="connsiteX3" fmla="*/ 333 w 1353"/>
                  <a:gd name="connsiteY3" fmla="*/ 741 h 1328"/>
                  <a:gd name="connsiteX4" fmla="*/ 909 w 1353"/>
                  <a:gd name="connsiteY4" fmla="*/ 213 h 1328"/>
                  <a:gd name="connsiteX5" fmla="*/ 1218 w 1353"/>
                  <a:gd name="connsiteY5" fmla="*/ 0 h 13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53" h="1328">
                    <a:moveTo>
                      <a:pt x="1353" y="21"/>
                    </a:moveTo>
                    <a:cubicBezTo>
                      <a:pt x="1336" y="252"/>
                      <a:pt x="1283" y="1144"/>
                      <a:pt x="1059" y="1328"/>
                    </a:cubicBezTo>
                    <a:lnTo>
                      <a:pt x="9" y="1124"/>
                    </a:lnTo>
                    <a:cubicBezTo>
                      <a:pt x="0" y="1035"/>
                      <a:pt x="183" y="893"/>
                      <a:pt x="333" y="741"/>
                    </a:cubicBezTo>
                    <a:cubicBezTo>
                      <a:pt x="483" y="589"/>
                      <a:pt x="771" y="346"/>
                      <a:pt x="909" y="213"/>
                    </a:cubicBezTo>
                    <a:cubicBezTo>
                      <a:pt x="993" y="123"/>
                      <a:pt x="1218" y="0"/>
                      <a:pt x="1218" y="0"/>
                    </a:cubicBezTo>
                  </a:path>
                </a:pathLst>
              </a:custGeom>
              <a:noFill/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05" name="Rectangle 304"/>
              <p:cNvSpPr/>
              <p:nvPr/>
            </p:nvSpPr>
            <p:spPr>
              <a:xfrm>
                <a:off x="4543422" y="2640624"/>
                <a:ext cx="304800" cy="2209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6" name="Rectangle 305"/>
              <p:cNvSpPr/>
              <p:nvPr/>
            </p:nvSpPr>
            <p:spPr>
              <a:xfrm rot="16200000">
                <a:off x="3636283" y="3726539"/>
                <a:ext cx="61677" cy="2209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0" name="Group 416"/>
            <p:cNvGrpSpPr/>
            <p:nvPr/>
          </p:nvGrpSpPr>
          <p:grpSpPr>
            <a:xfrm>
              <a:off x="685801" y="2724090"/>
              <a:ext cx="8159561" cy="3048060"/>
              <a:chOff x="685801" y="2724090"/>
              <a:chExt cx="8159561" cy="3048060"/>
            </a:xfrm>
          </p:grpSpPr>
          <p:sp>
            <p:nvSpPr>
              <p:cNvPr id="400" name="Oval 101"/>
              <p:cNvSpPr>
                <a:spLocks noChangeArrowheads="1"/>
              </p:cNvSpPr>
              <p:nvPr/>
            </p:nvSpPr>
            <p:spPr bwMode="auto">
              <a:xfrm>
                <a:off x="7439282" y="3936024"/>
                <a:ext cx="114300" cy="114300"/>
              </a:xfrm>
              <a:prstGeom prst="ellipse">
                <a:avLst/>
              </a:prstGeom>
              <a:solidFill>
                <a:srgbClr val="9966FF"/>
              </a:solidFill>
              <a:ln w="127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1" name="Oval 37"/>
              <p:cNvSpPr>
                <a:spLocks noChangeArrowheads="1"/>
              </p:cNvSpPr>
              <p:nvPr/>
            </p:nvSpPr>
            <p:spPr bwMode="auto">
              <a:xfrm>
                <a:off x="7439282" y="3242846"/>
                <a:ext cx="114300" cy="114300"/>
              </a:xfrm>
              <a:prstGeom prst="ellipse">
                <a:avLst/>
              </a:prstGeom>
              <a:solidFill>
                <a:srgbClr val="FF5050"/>
              </a:solidFill>
              <a:ln w="12700" algn="ctr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2" name="TextBox 401"/>
              <p:cNvSpPr txBox="1"/>
              <p:nvPr/>
            </p:nvSpPr>
            <p:spPr>
              <a:xfrm>
                <a:off x="7669508" y="3810000"/>
                <a:ext cx="484428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chemeClr val="accent4">
                        <a:lumMod val="75000"/>
                      </a:schemeClr>
                    </a:solidFill>
                  </a:rPr>
                  <a:t>No</a:t>
                </a:r>
                <a:endParaRPr lang="en-US" sz="2000" dirty="0">
                  <a:solidFill>
                    <a:schemeClr val="accent4">
                      <a:lumMod val="75000"/>
                    </a:schemeClr>
                  </a:solidFill>
                </a:endParaRPr>
              </a:p>
            </p:txBody>
          </p:sp>
          <p:sp>
            <p:nvSpPr>
              <p:cNvPr id="403" name="TextBox 402"/>
              <p:cNvSpPr txBox="1"/>
              <p:nvPr/>
            </p:nvSpPr>
            <p:spPr>
              <a:xfrm>
                <a:off x="7667882" y="3102114"/>
                <a:ext cx="1090042" cy="70788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>
                    <a:solidFill>
                      <a:srgbClr val="FF0000"/>
                    </a:solidFill>
                  </a:rPr>
                  <a:t>Football </a:t>
                </a:r>
              </a:p>
              <a:p>
                <a:r>
                  <a:rPr lang="en-US" sz="2000" dirty="0" smtClean="0">
                    <a:solidFill>
                      <a:srgbClr val="FF0000"/>
                    </a:solidFill>
                  </a:rPr>
                  <a:t>Player</a:t>
                </a:r>
                <a:endParaRPr lang="en-US" sz="2000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408" name="TextBox 407"/>
              <p:cNvSpPr txBox="1"/>
              <p:nvPr/>
            </p:nvSpPr>
            <p:spPr>
              <a:xfrm>
                <a:off x="7315200" y="2724090"/>
                <a:ext cx="153016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/>
                  <a:t>Training data</a:t>
                </a:r>
                <a:endParaRPr lang="en-US" sz="2000" dirty="0"/>
              </a:p>
            </p:txBody>
          </p:sp>
          <p:cxnSp>
            <p:nvCxnSpPr>
              <p:cNvPr id="409" name="Straight Arrow Connector 408"/>
              <p:cNvCxnSpPr/>
              <p:nvPr/>
            </p:nvCxnSpPr>
            <p:spPr>
              <a:xfrm rot="5400000" flipH="1" flipV="1">
                <a:off x="-170893" y="4174966"/>
                <a:ext cx="2514600" cy="1588"/>
              </a:xfrm>
              <a:prstGeom prst="straightConnector1">
                <a:avLst/>
              </a:prstGeom>
              <a:ln w="19050">
                <a:solidFill>
                  <a:schemeClr val="bg1">
                    <a:lumMod val="6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0" name="Straight Arrow Connector 409"/>
              <p:cNvCxnSpPr/>
              <p:nvPr/>
            </p:nvCxnSpPr>
            <p:spPr>
              <a:xfrm>
                <a:off x="1086407" y="5432266"/>
                <a:ext cx="2666206" cy="1588"/>
              </a:xfrm>
              <a:prstGeom prst="straightConnector1">
                <a:avLst/>
              </a:prstGeom>
              <a:ln w="19050">
                <a:solidFill>
                  <a:schemeClr val="bg1">
                    <a:lumMod val="65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1" name="TextBox 410"/>
              <p:cNvSpPr txBox="1"/>
              <p:nvPr/>
            </p:nvSpPr>
            <p:spPr>
              <a:xfrm rot="16200000">
                <a:off x="442786" y="4061460"/>
                <a:ext cx="85536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Weight</a:t>
                </a:r>
                <a:endParaRPr lang="en-US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  <p:sp>
            <p:nvSpPr>
              <p:cNvPr id="412" name="TextBox 411"/>
              <p:cNvSpPr txBox="1"/>
              <p:nvPr/>
            </p:nvSpPr>
            <p:spPr>
              <a:xfrm>
                <a:off x="1923813" y="5402818"/>
                <a:ext cx="8029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dirty="0" smtClean="0">
                    <a:solidFill>
                      <a:schemeClr val="bg1">
                        <a:lumMod val="50000"/>
                      </a:schemeClr>
                    </a:solidFill>
                  </a:rPr>
                  <a:t>Height</a:t>
                </a:r>
                <a:endParaRPr lang="en-US" dirty="0">
                  <a:solidFill>
                    <a:schemeClr val="bg1">
                      <a:lumMod val="50000"/>
                    </a:schemeClr>
                  </a:solidFill>
                </a:endParaRPr>
              </a:p>
            </p:txBody>
          </p:sp>
        </p:grpSp>
      </p:grp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334000"/>
          </a:xfrm>
        </p:spPr>
        <p:txBody>
          <a:bodyPr>
            <a:normAutofit/>
          </a:bodyPr>
          <a:lstStyle/>
          <a:p>
            <a:r>
              <a:rPr lang="en-US" sz="2800" dirty="0" smtClean="0"/>
              <a:t>A good machine learning algorithm</a:t>
            </a:r>
          </a:p>
          <a:p>
            <a:pPr lvl="1"/>
            <a:r>
              <a:rPr lang="en-US" dirty="0" smtClean="0"/>
              <a:t> Does not </a:t>
            </a:r>
            <a:r>
              <a:rPr lang="en-US" b="1" dirty="0" err="1" smtClean="0">
                <a:solidFill>
                  <a:srgbClr val="C00000"/>
                </a:solidFill>
              </a:rPr>
              <a:t>overfit</a:t>
            </a:r>
            <a:r>
              <a:rPr lang="en-US" dirty="0" smtClean="0"/>
              <a:t> training data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sz="2000" dirty="0" smtClean="0"/>
          </a:p>
          <a:p>
            <a:pPr lvl="1"/>
            <a:r>
              <a:rPr lang="en-US" b="1" dirty="0" smtClean="0"/>
              <a:t> </a:t>
            </a:r>
            <a:r>
              <a:rPr lang="en-US" b="1" dirty="0" smtClean="0">
                <a:solidFill>
                  <a:srgbClr val="C00000"/>
                </a:solidFill>
              </a:rPr>
              <a:t>Generalizes</a:t>
            </a:r>
            <a:r>
              <a:rPr lang="en-US" dirty="0" smtClean="0"/>
              <a:t> well to test data	</a:t>
            </a:r>
            <a:endParaRPr lang="en-US" dirty="0" smtClean="0">
              <a:solidFill>
                <a:srgbClr val="01B739"/>
              </a:solidFill>
            </a:endParaRPr>
          </a:p>
        </p:txBody>
      </p:sp>
      <p:grpSp>
        <p:nvGrpSpPr>
          <p:cNvPr id="11" name="Group 417"/>
          <p:cNvGrpSpPr/>
          <p:nvPr/>
        </p:nvGrpSpPr>
        <p:grpSpPr>
          <a:xfrm>
            <a:off x="3855721" y="2472688"/>
            <a:ext cx="3524013" cy="3299462"/>
            <a:chOff x="3855721" y="2472688"/>
            <a:chExt cx="3524013" cy="3299462"/>
          </a:xfrm>
        </p:grpSpPr>
        <p:grpSp>
          <p:nvGrpSpPr>
            <p:cNvPr id="12" name="Group 201"/>
            <p:cNvGrpSpPr/>
            <p:nvPr/>
          </p:nvGrpSpPr>
          <p:grpSpPr>
            <a:xfrm rot="16200000">
              <a:off x="4327923" y="2434588"/>
              <a:ext cx="3013711" cy="3089911"/>
              <a:chOff x="5765816" y="2634760"/>
              <a:chExt cx="2511406" cy="2470640"/>
            </a:xfrm>
          </p:grpSpPr>
          <p:sp>
            <p:nvSpPr>
              <p:cNvPr id="203" name="Rectangle 202"/>
              <p:cNvSpPr/>
              <p:nvPr/>
            </p:nvSpPr>
            <p:spPr>
              <a:xfrm>
                <a:off x="7970830" y="2634760"/>
                <a:ext cx="304800" cy="2209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3" name="Group 465"/>
              <p:cNvGrpSpPr/>
              <p:nvPr/>
            </p:nvGrpSpPr>
            <p:grpSpPr>
              <a:xfrm>
                <a:off x="5772147" y="2692887"/>
                <a:ext cx="2473327" cy="2333626"/>
                <a:chOff x="1449392" y="2698751"/>
                <a:chExt cx="2473327" cy="2333626"/>
              </a:xfrm>
            </p:grpSpPr>
            <p:grpSp>
              <p:nvGrpSpPr>
                <p:cNvPr id="14" name="Group 3"/>
                <p:cNvGrpSpPr>
                  <a:grpSpLocks/>
                </p:cNvGrpSpPr>
                <p:nvPr/>
              </p:nvGrpSpPr>
              <p:grpSpPr bwMode="auto">
                <a:xfrm>
                  <a:off x="1449392" y="2698751"/>
                  <a:ext cx="2473327" cy="2333626"/>
                  <a:chOff x="4087" y="788"/>
                  <a:chExt cx="1558" cy="1470"/>
                </a:xfrm>
              </p:grpSpPr>
              <p:sp>
                <p:nvSpPr>
                  <p:cNvPr id="300" name="Rectangle 4"/>
                  <p:cNvSpPr>
                    <a:spLocks noChangeArrowheads="1"/>
                  </p:cNvSpPr>
                  <p:nvPr/>
                </p:nvSpPr>
                <p:spPr bwMode="auto">
                  <a:xfrm>
                    <a:off x="4146" y="788"/>
                    <a:ext cx="1324" cy="1324"/>
                  </a:xfrm>
                  <a:prstGeom prst="rect">
                    <a:avLst/>
                  </a:prstGeom>
                  <a:solidFill>
                    <a:srgbClr val="CCCCFF"/>
                  </a:solidFill>
                  <a:ln w="9525">
                    <a:noFill/>
                    <a:miter lim="800000"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301" name="Freeform 5"/>
                  <p:cNvSpPr>
                    <a:spLocks/>
                  </p:cNvSpPr>
                  <p:nvPr/>
                </p:nvSpPr>
                <p:spPr bwMode="auto">
                  <a:xfrm rot="20948446">
                    <a:off x="4087" y="938"/>
                    <a:ext cx="1558" cy="1320"/>
                  </a:xfrm>
                  <a:custGeom>
                    <a:avLst/>
                    <a:gdLst>
                      <a:gd name="connsiteX0" fmla="*/ 122 w 1007"/>
                      <a:gd name="connsiteY0" fmla="*/ 1189 h 1354"/>
                      <a:gd name="connsiteX1" fmla="*/ 218 w 1007"/>
                      <a:gd name="connsiteY1" fmla="*/ 1045 h 1354"/>
                      <a:gd name="connsiteX2" fmla="*/ 74 w 1007"/>
                      <a:gd name="connsiteY2" fmla="*/ 805 h 1354"/>
                      <a:gd name="connsiteX3" fmla="*/ 266 w 1007"/>
                      <a:gd name="connsiteY3" fmla="*/ 469 h 1354"/>
                      <a:gd name="connsiteX4" fmla="*/ 650 w 1007"/>
                      <a:gd name="connsiteY4" fmla="*/ 277 h 1354"/>
                      <a:gd name="connsiteX5" fmla="*/ 903 w 1007"/>
                      <a:gd name="connsiteY5" fmla="*/ 150 h 1354"/>
                      <a:gd name="connsiteX6" fmla="*/ 877 w 1007"/>
                      <a:gd name="connsiteY6" fmla="*/ 1179 h 1354"/>
                      <a:gd name="connsiteX7" fmla="*/ 126 w 1007"/>
                      <a:gd name="connsiteY7" fmla="*/ 1197 h 1354"/>
                      <a:gd name="connsiteX8" fmla="*/ 122 w 1007"/>
                      <a:gd name="connsiteY8" fmla="*/ 1189 h 1354"/>
                      <a:gd name="connsiteX0" fmla="*/ 122 w 1007"/>
                      <a:gd name="connsiteY0" fmla="*/ 1189 h 1354"/>
                      <a:gd name="connsiteX1" fmla="*/ 218 w 1007"/>
                      <a:gd name="connsiteY1" fmla="*/ 1045 h 1354"/>
                      <a:gd name="connsiteX2" fmla="*/ 74 w 1007"/>
                      <a:gd name="connsiteY2" fmla="*/ 805 h 1354"/>
                      <a:gd name="connsiteX3" fmla="*/ 266 w 1007"/>
                      <a:gd name="connsiteY3" fmla="*/ 469 h 1354"/>
                      <a:gd name="connsiteX4" fmla="*/ 650 w 1007"/>
                      <a:gd name="connsiteY4" fmla="*/ 277 h 1354"/>
                      <a:gd name="connsiteX5" fmla="*/ 903 w 1007"/>
                      <a:gd name="connsiteY5" fmla="*/ 150 h 1354"/>
                      <a:gd name="connsiteX6" fmla="*/ 877 w 1007"/>
                      <a:gd name="connsiteY6" fmla="*/ 1179 h 1354"/>
                      <a:gd name="connsiteX7" fmla="*/ 126 w 1007"/>
                      <a:gd name="connsiteY7" fmla="*/ 1197 h 1354"/>
                      <a:gd name="connsiteX8" fmla="*/ 122 w 1007"/>
                      <a:gd name="connsiteY8" fmla="*/ 1189 h 1354"/>
                      <a:gd name="connsiteX0" fmla="*/ 146 w 1031"/>
                      <a:gd name="connsiteY0" fmla="*/ 1189 h 1354"/>
                      <a:gd name="connsiteX1" fmla="*/ 8 w 1031"/>
                      <a:gd name="connsiteY1" fmla="*/ 1045 h 1354"/>
                      <a:gd name="connsiteX2" fmla="*/ 98 w 1031"/>
                      <a:gd name="connsiteY2" fmla="*/ 805 h 1354"/>
                      <a:gd name="connsiteX3" fmla="*/ 290 w 1031"/>
                      <a:gd name="connsiteY3" fmla="*/ 469 h 1354"/>
                      <a:gd name="connsiteX4" fmla="*/ 674 w 1031"/>
                      <a:gd name="connsiteY4" fmla="*/ 277 h 1354"/>
                      <a:gd name="connsiteX5" fmla="*/ 927 w 1031"/>
                      <a:gd name="connsiteY5" fmla="*/ 150 h 1354"/>
                      <a:gd name="connsiteX6" fmla="*/ 901 w 1031"/>
                      <a:gd name="connsiteY6" fmla="*/ 1179 h 1354"/>
                      <a:gd name="connsiteX7" fmla="*/ 150 w 1031"/>
                      <a:gd name="connsiteY7" fmla="*/ 1197 h 1354"/>
                      <a:gd name="connsiteX8" fmla="*/ 146 w 1031"/>
                      <a:gd name="connsiteY8" fmla="*/ 1189 h 1354"/>
                      <a:gd name="connsiteX0" fmla="*/ 52 w 1030"/>
                      <a:gd name="connsiteY0" fmla="*/ 1284 h 1354"/>
                      <a:gd name="connsiteX1" fmla="*/ 7 w 1030"/>
                      <a:gd name="connsiteY1" fmla="*/ 1045 h 1354"/>
                      <a:gd name="connsiteX2" fmla="*/ 97 w 1030"/>
                      <a:gd name="connsiteY2" fmla="*/ 805 h 1354"/>
                      <a:gd name="connsiteX3" fmla="*/ 289 w 1030"/>
                      <a:gd name="connsiteY3" fmla="*/ 469 h 1354"/>
                      <a:gd name="connsiteX4" fmla="*/ 673 w 1030"/>
                      <a:gd name="connsiteY4" fmla="*/ 277 h 1354"/>
                      <a:gd name="connsiteX5" fmla="*/ 926 w 1030"/>
                      <a:gd name="connsiteY5" fmla="*/ 150 h 1354"/>
                      <a:gd name="connsiteX6" fmla="*/ 900 w 1030"/>
                      <a:gd name="connsiteY6" fmla="*/ 1179 h 1354"/>
                      <a:gd name="connsiteX7" fmla="*/ 149 w 1030"/>
                      <a:gd name="connsiteY7" fmla="*/ 1197 h 1354"/>
                      <a:gd name="connsiteX8" fmla="*/ 52 w 1030"/>
                      <a:gd name="connsiteY8" fmla="*/ 1284 h 1354"/>
                      <a:gd name="connsiteX0" fmla="*/ 66 w 1044"/>
                      <a:gd name="connsiteY0" fmla="*/ 1284 h 1354"/>
                      <a:gd name="connsiteX1" fmla="*/ 21 w 1044"/>
                      <a:gd name="connsiteY1" fmla="*/ 1045 h 1354"/>
                      <a:gd name="connsiteX2" fmla="*/ 111 w 1044"/>
                      <a:gd name="connsiteY2" fmla="*/ 805 h 1354"/>
                      <a:gd name="connsiteX3" fmla="*/ 687 w 1044"/>
                      <a:gd name="connsiteY3" fmla="*/ 277 h 1354"/>
                      <a:gd name="connsiteX4" fmla="*/ 940 w 1044"/>
                      <a:gd name="connsiteY4" fmla="*/ 150 h 1354"/>
                      <a:gd name="connsiteX5" fmla="*/ 914 w 1044"/>
                      <a:gd name="connsiteY5" fmla="*/ 1179 h 1354"/>
                      <a:gd name="connsiteX6" fmla="*/ 163 w 1044"/>
                      <a:gd name="connsiteY6" fmla="*/ 1197 h 1354"/>
                      <a:gd name="connsiteX7" fmla="*/ 66 w 1044"/>
                      <a:gd name="connsiteY7" fmla="*/ 1284 h 1354"/>
                      <a:gd name="connsiteX0" fmla="*/ 66 w 1043"/>
                      <a:gd name="connsiteY0" fmla="*/ 1427 h 1520"/>
                      <a:gd name="connsiteX1" fmla="*/ 21 w 1043"/>
                      <a:gd name="connsiteY1" fmla="*/ 1188 h 1520"/>
                      <a:gd name="connsiteX2" fmla="*/ 111 w 1043"/>
                      <a:gd name="connsiteY2" fmla="*/ 948 h 1520"/>
                      <a:gd name="connsiteX3" fmla="*/ 687 w 1043"/>
                      <a:gd name="connsiteY3" fmla="*/ 420 h 1520"/>
                      <a:gd name="connsiteX4" fmla="*/ 940 w 1043"/>
                      <a:gd name="connsiteY4" fmla="*/ 150 h 1520"/>
                      <a:gd name="connsiteX5" fmla="*/ 914 w 1043"/>
                      <a:gd name="connsiteY5" fmla="*/ 1322 h 1520"/>
                      <a:gd name="connsiteX6" fmla="*/ 163 w 1043"/>
                      <a:gd name="connsiteY6" fmla="*/ 1340 h 1520"/>
                      <a:gd name="connsiteX7" fmla="*/ 66 w 1043"/>
                      <a:gd name="connsiteY7" fmla="*/ 1427 h 1520"/>
                      <a:gd name="connsiteX0" fmla="*/ 66 w 1043"/>
                      <a:gd name="connsiteY0" fmla="*/ 1427 h 1520"/>
                      <a:gd name="connsiteX1" fmla="*/ 21 w 1043"/>
                      <a:gd name="connsiteY1" fmla="*/ 1188 h 1520"/>
                      <a:gd name="connsiteX2" fmla="*/ 111 w 1043"/>
                      <a:gd name="connsiteY2" fmla="*/ 948 h 1520"/>
                      <a:gd name="connsiteX3" fmla="*/ 687 w 1043"/>
                      <a:gd name="connsiteY3" fmla="*/ 420 h 1520"/>
                      <a:gd name="connsiteX4" fmla="*/ 692 w 1043"/>
                      <a:gd name="connsiteY4" fmla="*/ 423 h 1520"/>
                      <a:gd name="connsiteX5" fmla="*/ 940 w 1043"/>
                      <a:gd name="connsiteY5" fmla="*/ 150 h 1520"/>
                      <a:gd name="connsiteX6" fmla="*/ 914 w 1043"/>
                      <a:gd name="connsiteY6" fmla="*/ 1322 h 1520"/>
                      <a:gd name="connsiteX7" fmla="*/ 163 w 1043"/>
                      <a:gd name="connsiteY7" fmla="*/ 1340 h 1520"/>
                      <a:gd name="connsiteX8" fmla="*/ 66 w 1043"/>
                      <a:gd name="connsiteY8" fmla="*/ 1427 h 1520"/>
                      <a:gd name="connsiteX0" fmla="*/ 163 w 1043"/>
                      <a:gd name="connsiteY0" fmla="*/ 1340 h 1520"/>
                      <a:gd name="connsiteX1" fmla="*/ 21 w 1043"/>
                      <a:gd name="connsiteY1" fmla="*/ 1188 h 1520"/>
                      <a:gd name="connsiteX2" fmla="*/ 111 w 1043"/>
                      <a:gd name="connsiteY2" fmla="*/ 948 h 1520"/>
                      <a:gd name="connsiteX3" fmla="*/ 687 w 1043"/>
                      <a:gd name="connsiteY3" fmla="*/ 420 h 1520"/>
                      <a:gd name="connsiteX4" fmla="*/ 692 w 1043"/>
                      <a:gd name="connsiteY4" fmla="*/ 423 h 1520"/>
                      <a:gd name="connsiteX5" fmla="*/ 940 w 1043"/>
                      <a:gd name="connsiteY5" fmla="*/ 150 h 1520"/>
                      <a:gd name="connsiteX6" fmla="*/ 914 w 1043"/>
                      <a:gd name="connsiteY6" fmla="*/ 1322 h 1520"/>
                      <a:gd name="connsiteX7" fmla="*/ 163 w 1043"/>
                      <a:gd name="connsiteY7" fmla="*/ 1340 h 1520"/>
                      <a:gd name="connsiteX0" fmla="*/ 385 w 1265"/>
                      <a:gd name="connsiteY0" fmla="*/ 1340 h 1520"/>
                      <a:gd name="connsiteX1" fmla="*/ 9 w 1265"/>
                      <a:gd name="connsiteY1" fmla="*/ 1331 h 1520"/>
                      <a:gd name="connsiteX2" fmla="*/ 333 w 1265"/>
                      <a:gd name="connsiteY2" fmla="*/ 948 h 1520"/>
                      <a:gd name="connsiteX3" fmla="*/ 909 w 1265"/>
                      <a:gd name="connsiteY3" fmla="*/ 420 h 1520"/>
                      <a:gd name="connsiteX4" fmla="*/ 914 w 1265"/>
                      <a:gd name="connsiteY4" fmla="*/ 423 h 1520"/>
                      <a:gd name="connsiteX5" fmla="*/ 1162 w 1265"/>
                      <a:gd name="connsiteY5" fmla="*/ 150 h 1520"/>
                      <a:gd name="connsiteX6" fmla="*/ 1136 w 1265"/>
                      <a:gd name="connsiteY6" fmla="*/ 1322 h 1520"/>
                      <a:gd name="connsiteX7" fmla="*/ 385 w 1265"/>
                      <a:gd name="connsiteY7" fmla="*/ 1340 h 1520"/>
                      <a:gd name="connsiteX0" fmla="*/ 385 w 1265"/>
                      <a:gd name="connsiteY0" fmla="*/ 1340 h 1520"/>
                      <a:gd name="connsiteX1" fmla="*/ 9 w 1265"/>
                      <a:gd name="connsiteY1" fmla="*/ 1331 h 1520"/>
                      <a:gd name="connsiteX2" fmla="*/ 333 w 1265"/>
                      <a:gd name="connsiteY2" fmla="*/ 948 h 1520"/>
                      <a:gd name="connsiteX3" fmla="*/ 909 w 1265"/>
                      <a:gd name="connsiteY3" fmla="*/ 420 h 1520"/>
                      <a:gd name="connsiteX4" fmla="*/ 1162 w 1265"/>
                      <a:gd name="connsiteY4" fmla="*/ 150 h 1520"/>
                      <a:gd name="connsiteX5" fmla="*/ 1136 w 1265"/>
                      <a:gd name="connsiteY5" fmla="*/ 1322 h 1520"/>
                      <a:gd name="connsiteX6" fmla="*/ 385 w 1265"/>
                      <a:gd name="connsiteY6" fmla="*/ 1340 h 1520"/>
                      <a:gd name="connsiteX0" fmla="*/ 385 w 1265"/>
                      <a:gd name="connsiteY0" fmla="*/ 1190 h 1370"/>
                      <a:gd name="connsiteX1" fmla="*/ 9 w 1265"/>
                      <a:gd name="connsiteY1" fmla="*/ 1181 h 1370"/>
                      <a:gd name="connsiteX2" fmla="*/ 333 w 1265"/>
                      <a:gd name="connsiteY2" fmla="*/ 798 h 1370"/>
                      <a:gd name="connsiteX3" fmla="*/ 909 w 1265"/>
                      <a:gd name="connsiteY3" fmla="*/ 270 h 1370"/>
                      <a:gd name="connsiteX4" fmla="*/ 1162 w 1265"/>
                      <a:gd name="connsiteY4" fmla="*/ 0 h 1370"/>
                      <a:gd name="connsiteX5" fmla="*/ 1136 w 1265"/>
                      <a:gd name="connsiteY5" fmla="*/ 1172 h 1370"/>
                      <a:gd name="connsiteX6" fmla="*/ 385 w 1265"/>
                      <a:gd name="connsiteY6" fmla="*/ 1190 h 1370"/>
                      <a:gd name="connsiteX0" fmla="*/ 385 w 1266"/>
                      <a:gd name="connsiteY0" fmla="*/ 1333 h 1394"/>
                      <a:gd name="connsiteX1" fmla="*/ 9 w 1266"/>
                      <a:gd name="connsiteY1" fmla="*/ 1181 h 1394"/>
                      <a:gd name="connsiteX2" fmla="*/ 333 w 1266"/>
                      <a:gd name="connsiteY2" fmla="*/ 798 h 1394"/>
                      <a:gd name="connsiteX3" fmla="*/ 909 w 1266"/>
                      <a:gd name="connsiteY3" fmla="*/ 270 h 1394"/>
                      <a:gd name="connsiteX4" fmla="*/ 1162 w 1266"/>
                      <a:gd name="connsiteY4" fmla="*/ 0 h 1394"/>
                      <a:gd name="connsiteX5" fmla="*/ 1136 w 1266"/>
                      <a:gd name="connsiteY5" fmla="*/ 1172 h 1394"/>
                      <a:gd name="connsiteX6" fmla="*/ 385 w 1266"/>
                      <a:gd name="connsiteY6" fmla="*/ 1333 h 1394"/>
                      <a:gd name="connsiteX0" fmla="*/ 385 w 1334"/>
                      <a:gd name="connsiteY0" fmla="*/ 1333 h 1368"/>
                      <a:gd name="connsiteX1" fmla="*/ 9 w 1334"/>
                      <a:gd name="connsiteY1" fmla="*/ 1181 h 1368"/>
                      <a:gd name="connsiteX2" fmla="*/ 333 w 1334"/>
                      <a:gd name="connsiteY2" fmla="*/ 798 h 1368"/>
                      <a:gd name="connsiteX3" fmla="*/ 909 w 1334"/>
                      <a:gd name="connsiteY3" fmla="*/ 270 h 1368"/>
                      <a:gd name="connsiteX4" fmla="*/ 1162 w 1334"/>
                      <a:gd name="connsiteY4" fmla="*/ 0 h 1368"/>
                      <a:gd name="connsiteX5" fmla="*/ 1136 w 1334"/>
                      <a:gd name="connsiteY5" fmla="*/ 1172 h 1368"/>
                      <a:gd name="connsiteX6" fmla="*/ 1209 w 1334"/>
                      <a:gd name="connsiteY6" fmla="*/ 1274 h 1368"/>
                      <a:gd name="connsiteX7" fmla="*/ 385 w 1334"/>
                      <a:gd name="connsiteY7" fmla="*/ 1333 h 1368"/>
                      <a:gd name="connsiteX0" fmla="*/ 385 w 1342"/>
                      <a:gd name="connsiteY0" fmla="*/ 1333 h 1368"/>
                      <a:gd name="connsiteX1" fmla="*/ 9 w 1342"/>
                      <a:gd name="connsiteY1" fmla="*/ 1181 h 1368"/>
                      <a:gd name="connsiteX2" fmla="*/ 333 w 1342"/>
                      <a:gd name="connsiteY2" fmla="*/ 798 h 1368"/>
                      <a:gd name="connsiteX3" fmla="*/ 909 w 1342"/>
                      <a:gd name="connsiteY3" fmla="*/ 270 h 1368"/>
                      <a:gd name="connsiteX4" fmla="*/ 1162 w 1342"/>
                      <a:gd name="connsiteY4" fmla="*/ 0 h 1368"/>
                      <a:gd name="connsiteX5" fmla="*/ 1183 w 1342"/>
                      <a:gd name="connsiteY5" fmla="*/ 1172 h 1368"/>
                      <a:gd name="connsiteX6" fmla="*/ 1209 w 1342"/>
                      <a:gd name="connsiteY6" fmla="*/ 1274 h 1368"/>
                      <a:gd name="connsiteX7" fmla="*/ 385 w 1342"/>
                      <a:gd name="connsiteY7" fmla="*/ 1333 h 1368"/>
                      <a:gd name="connsiteX0" fmla="*/ 376 w 1333"/>
                      <a:gd name="connsiteY0" fmla="*/ 1333 h 1368"/>
                      <a:gd name="connsiteX1" fmla="*/ 0 w 1333"/>
                      <a:gd name="connsiteY1" fmla="*/ 1181 h 1368"/>
                      <a:gd name="connsiteX2" fmla="*/ 324 w 1333"/>
                      <a:gd name="connsiteY2" fmla="*/ 798 h 1368"/>
                      <a:gd name="connsiteX3" fmla="*/ 900 w 1333"/>
                      <a:gd name="connsiteY3" fmla="*/ 270 h 1368"/>
                      <a:gd name="connsiteX4" fmla="*/ 1153 w 1333"/>
                      <a:gd name="connsiteY4" fmla="*/ 0 h 1368"/>
                      <a:gd name="connsiteX5" fmla="*/ 1174 w 1333"/>
                      <a:gd name="connsiteY5" fmla="*/ 1172 h 1368"/>
                      <a:gd name="connsiteX6" fmla="*/ 1200 w 1333"/>
                      <a:gd name="connsiteY6" fmla="*/ 1274 h 1368"/>
                      <a:gd name="connsiteX7" fmla="*/ 376 w 1333"/>
                      <a:gd name="connsiteY7" fmla="*/ 1333 h 1368"/>
                      <a:gd name="connsiteX0" fmla="*/ 385 w 1342"/>
                      <a:gd name="connsiteY0" fmla="*/ 1333 h 1368"/>
                      <a:gd name="connsiteX1" fmla="*/ 9 w 1342"/>
                      <a:gd name="connsiteY1" fmla="*/ 1181 h 1368"/>
                      <a:gd name="connsiteX2" fmla="*/ 333 w 1342"/>
                      <a:gd name="connsiteY2" fmla="*/ 798 h 1368"/>
                      <a:gd name="connsiteX3" fmla="*/ 909 w 1342"/>
                      <a:gd name="connsiteY3" fmla="*/ 270 h 1368"/>
                      <a:gd name="connsiteX4" fmla="*/ 1162 w 1342"/>
                      <a:gd name="connsiteY4" fmla="*/ 0 h 1368"/>
                      <a:gd name="connsiteX5" fmla="*/ 1183 w 1342"/>
                      <a:gd name="connsiteY5" fmla="*/ 1172 h 1368"/>
                      <a:gd name="connsiteX6" fmla="*/ 1209 w 1342"/>
                      <a:gd name="connsiteY6" fmla="*/ 1274 h 1368"/>
                      <a:gd name="connsiteX7" fmla="*/ 385 w 1342"/>
                      <a:gd name="connsiteY7" fmla="*/ 1333 h 1368"/>
                      <a:gd name="connsiteX0" fmla="*/ 385 w 1342"/>
                      <a:gd name="connsiteY0" fmla="*/ 1344 h 1379"/>
                      <a:gd name="connsiteX1" fmla="*/ 9 w 1342"/>
                      <a:gd name="connsiteY1" fmla="*/ 1192 h 1379"/>
                      <a:gd name="connsiteX2" fmla="*/ 333 w 1342"/>
                      <a:gd name="connsiteY2" fmla="*/ 809 h 1379"/>
                      <a:gd name="connsiteX3" fmla="*/ 909 w 1342"/>
                      <a:gd name="connsiteY3" fmla="*/ 281 h 1379"/>
                      <a:gd name="connsiteX4" fmla="*/ 1162 w 1342"/>
                      <a:gd name="connsiteY4" fmla="*/ 11 h 1379"/>
                      <a:gd name="connsiteX5" fmla="*/ 1204 w 1342"/>
                      <a:gd name="connsiteY5" fmla="*/ 214 h 1379"/>
                      <a:gd name="connsiteX6" fmla="*/ 1183 w 1342"/>
                      <a:gd name="connsiteY6" fmla="*/ 1183 h 1379"/>
                      <a:gd name="connsiteX7" fmla="*/ 1209 w 1342"/>
                      <a:gd name="connsiteY7" fmla="*/ 1285 h 1379"/>
                      <a:gd name="connsiteX8" fmla="*/ 385 w 1342"/>
                      <a:gd name="connsiteY8" fmla="*/ 1344 h 1379"/>
                      <a:gd name="connsiteX0" fmla="*/ 385 w 1356"/>
                      <a:gd name="connsiteY0" fmla="*/ 1416 h 1451"/>
                      <a:gd name="connsiteX1" fmla="*/ 9 w 1356"/>
                      <a:gd name="connsiteY1" fmla="*/ 1264 h 1451"/>
                      <a:gd name="connsiteX2" fmla="*/ 333 w 1356"/>
                      <a:gd name="connsiteY2" fmla="*/ 881 h 1451"/>
                      <a:gd name="connsiteX3" fmla="*/ 909 w 1356"/>
                      <a:gd name="connsiteY3" fmla="*/ 353 h 1451"/>
                      <a:gd name="connsiteX4" fmla="*/ 1162 w 1356"/>
                      <a:gd name="connsiteY4" fmla="*/ 83 h 1451"/>
                      <a:gd name="connsiteX5" fmla="*/ 1204 w 1356"/>
                      <a:gd name="connsiteY5" fmla="*/ 286 h 1451"/>
                      <a:gd name="connsiteX6" fmla="*/ 1353 w 1356"/>
                      <a:gd name="connsiteY6" fmla="*/ 161 h 1451"/>
                      <a:gd name="connsiteX7" fmla="*/ 1183 w 1356"/>
                      <a:gd name="connsiteY7" fmla="*/ 1255 h 1451"/>
                      <a:gd name="connsiteX8" fmla="*/ 1209 w 1356"/>
                      <a:gd name="connsiteY8" fmla="*/ 1357 h 1451"/>
                      <a:gd name="connsiteX9" fmla="*/ 385 w 1356"/>
                      <a:gd name="connsiteY9" fmla="*/ 1416 h 1451"/>
                      <a:gd name="connsiteX0" fmla="*/ 385 w 1353"/>
                      <a:gd name="connsiteY0" fmla="*/ 1450 h 1485"/>
                      <a:gd name="connsiteX1" fmla="*/ 9 w 1353"/>
                      <a:gd name="connsiteY1" fmla="*/ 1298 h 1485"/>
                      <a:gd name="connsiteX2" fmla="*/ 333 w 1353"/>
                      <a:gd name="connsiteY2" fmla="*/ 915 h 1485"/>
                      <a:gd name="connsiteX3" fmla="*/ 909 w 1353"/>
                      <a:gd name="connsiteY3" fmla="*/ 387 h 1485"/>
                      <a:gd name="connsiteX4" fmla="*/ 1162 w 1353"/>
                      <a:gd name="connsiteY4" fmla="*/ 117 h 1485"/>
                      <a:gd name="connsiteX5" fmla="*/ 1353 w 1353"/>
                      <a:gd name="connsiteY5" fmla="*/ 195 h 1485"/>
                      <a:gd name="connsiteX6" fmla="*/ 1183 w 1353"/>
                      <a:gd name="connsiteY6" fmla="*/ 1289 h 1485"/>
                      <a:gd name="connsiteX7" fmla="*/ 1209 w 1353"/>
                      <a:gd name="connsiteY7" fmla="*/ 1391 h 1485"/>
                      <a:gd name="connsiteX8" fmla="*/ 385 w 1353"/>
                      <a:gd name="connsiteY8" fmla="*/ 1450 h 1485"/>
                      <a:gd name="connsiteX0" fmla="*/ 385 w 1370"/>
                      <a:gd name="connsiteY0" fmla="*/ 1450 h 1451"/>
                      <a:gd name="connsiteX1" fmla="*/ 9 w 1370"/>
                      <a:gd name="connsiteY1" fmla="*/ 1298 h 1451"/>
                      <a:gd name="connsiteX2" fmla="*/ 333 w 1370"/>
                      <a:gd name="connsiteY2" fmla="*/ 915 h 1451"/>
                      <a:gd name="connsiteX3" fmla="*/ 909 w 1370"/>
                      <a:gd name="connsiteY3" fmla="*/ 387 h 1451"/>
                      <a:gd name="connsiteX4" fmla="*/ 1162 w 1370"/>
                      <a:gd name="connsiteY4" fmla="*/ 117 h 1451"/>
                      <a:gd name="connsiteX5" fmla="*/ 1353 w 1370"/>
                      <a:gd name="connsiteY5" fmla="*/ 195 h 1451"/>
                      <a:gd name="connsiteX6" fmla="*/ 1209 w 1370"/>
                      <a:gd name="connsiteY6" fmla="*/ 1391 h 1451"/>
                      <a:gd name="connsiteX7" fmla="*/ 385 w 1370"/>
                      <a:gd name="connsiteY7" fmla="*/ 1450 h 1451"/>
                      <a:gd name="connsiteX0" fmla="*/ 385 w 1370"/>
                      <a:gd name="connsiteY0" fmla="*/ 1450 h 1591"/>
                      <a:gd name="connsiteX1" fmla="*/ 9 w 1370"/>
                      <a:gd name="connsiteY1" fmla="*/ 1298 h 1591"/>
                      <a:gd name="connsiteX2" fmla="*/ 333 w 1370"/>
                      <a:gd name="connsiteY2" fmla="*/ 915 h 1591"/>
                      <a:gd name="connsiteX3" fmla="*/ 909 w 1370"/>
                      <a:gd name="connsiteY3" fmla="*/ 387 h 1591"/>
                      <a:gd name="connsiteX4" fmla="*/ 1162 w 1370"/>
                      <a:gd name="connsiteY4" fmla="*/ 117 h 1591"/>
                      <a:gd name="connsiteX5" fmla="*/ 1353 w 1370"/>
                      <a:gd name="connsiteY5" fmla="*/ 195 h 1591"/>
                      <a:gd name="connsiteX6" fmla="*/ 1209 w 1370"/>
                      <a:gd name="connsiteY6" fmla="*/ 1391 h 1591"/>
                      <a:gd name="connsiteX7" fmla="*/ 1059 w 1370"/>
                      <a:gd name="connsiteY7" fmla="*/ 1502 h 1591"/>
                      <a:gd name="connsiteX8" fmla="*/ 385 w 1370"/>
                      <a:gd name="connsiteY8" fmla="*/ 1450 h 1591"/>
                      <a:gd name="connsiteX0" fmla="*/ 1059 w 1370"/>
                      <a:gd name="connsiteY0" fmla="*/ 1502 h 1591"/>
                      <a:gd name="connsiteX1" fmla="*/ 9 w 1370"/>
                      <a:gd name="connsiteY1" fmla="*/ 1298 h 1591"/>
                      <a:gd name="connsiteX2" fmla="*/ 333 w 1370"/>
                      <a:gd name="connsiteY2" fmla="*/ 915 h 1591"/>
                      <a:gd name="connsiteX3" fmla="*/ 909 w 1370"/>
                      <a:gd name="connsiteY3" fmla="*/ 387 h 1591"/>
                      <a:gd name="connsiteX4" fmla="*/ 1162 w 1370"/>
                      <a:gd name="connsiteY4" fmla="*/ 117 h 1591"/>
                      <a:gd name="connsiteX5" fmla="*/ 1353 w 1370"/>
                      <a:gd name="connsiteY5" fmla="*/ 195 h 1591"/>
                      <a:gd name="connsiteX6" fmla="*/ 1209 w 1370"/>
                      <a:gd name="connsiteY6" fmla="*/ 1391 h 1591"/>
                      <a:gd name="connsiteX7" fmla="*/ 1059 w 1370"/>
                      <a:gd name="connsiteY7" fmla="*/ 1502 h 1591"/>
                      <a:gd name="connsiteX0" fmla="*/ 1059 w 1353"/>
                      <a:gd name="connsiteY0" fmla="*/ 1502 h 1502"/>
                      <a:gd name="connsiteX1" fmla="*/ 9 w 1353"/>
                      <a:gd name="connsiteY1" fmla="*/ 1298 h 1502"/>
                      <a:gd name="connsiteX2" fmla="*/ 333 w 1353"/>
                      <a:gd name="connsiteY2" fmla="*/ 915 h 1502"/>
                      <a:gd name="connsiteX3" fmla="*/ 909 w 1353"/>
                      <a:gd name="connsiteY3" fmla="*/ 387 h 1502"/>
                      <a:gd name="connsiteX4" fmla="*/ 1162 w 1353"/>
                      <a:gd name="connsiteY4" fmla="*/ 117 h 1502"/>
                      <a:gd name="connsiteX5" fmla="*/ 1353 w 1353"/>
                      <a:gd name="connsiteY5" fmla="*/ 195 h 1502"/>
                      <a:gd name="connsiteX6" fmla="*/ 1059 w 1353"/>
                      <a:gd name="connsiteY6" fmla="*/ 1502 h 1502"/>
                      <a:gd name="connsiteX0" fmla="*/ 1059 w 1367"/>
                      <a:gd name="connsiteY0" fmla="*/ 1501 h 1501"/>
                      <a:gd name="connsiteX1" fmla="*/ 9 w 1367"/>
                      <a:gd name="connsiteY1" fmla="*/ 1297 h 1501"/>
                      <a:gd name="connsiteX2" fmla="*/ 333 w 1367"/>
                      <a:gd name="connsiteY2" fmla="*/ 914 h 1501"/>
                      <a:gd name="connsiteX3" fmla="*/ 909 w 1367"/>
                      <a:gd name="connsiteY3" fmla="*/ 386 h 1501"/>
                      <a:gd name="connsiteX4" fmla="*/ 1162 w 1367"/>
                      <a:gd name="connsiteY4" fmla="*/ 116 h 1501"/>
                      <a:gd name="connsiteX5" fmla="*/ 1353 w 1367"/>
                      <a:gd name="connsiteY5" fmla="*/ 194 h 1501"/>
                      <a:gd name="connsiteX6" fmla="*/ 1059 w 1367"/>
                      <a:gd name="connsiteY6" fmla="*/ 1501 h 1501"/>
                      <a:gd name="connsiteX0" fmla="*/ 1353 w 1353"/>
                      <a:gd name="connsiteY0" fmla="*/ 21 h 1328"/>
                      <a:gd name="connsiteX1" fmla="*/ 1059 w 1353"/>
                      <a:gd name="connsiteY1" fmla="*/ 1328 h 1328"/>
                      <a:gd name="connsiteX2" fmla="*/ 9 w 1353"/>
                      <a:gd name="connsiteY2" fmla="*/ 1124 h 1328"/>
                      <a:gd name="connsiteX3" fmla="*/ 333 w 1353"/>
                      <a:gd name="connsiteY3" fmla="*/ 741 h 1328"/>
                      <a:gd name="connsiteX4" fmla="*/ 909 w 1353"/>
                      <a:gd name="connsiteY4" fmla="*/ 213 h 1328"/>
                      <a:gd name="connsiteX5" fmla="*/ 1218 w 1353"/>
                      <a:gd name="connsiteY5" fmla="*/ 0 h 1328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909 w 1353"/>
                      <a:gd name="connsiteY4" fmla="*/ 192 h 1307"/>
                      <a:gd name="connsiteX5" fmla="*/ 1232 w 1353"/>
                      <a:gd name="connsiteY5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909 w 1353"/>
                      <a:gd name="connsiteY4" fmla="*/ 192 h 1307"/>
                      <a:gd name="connsiteX5" fmla="*/ 1077 w 1353"/>
                      <a:gd name="connsiteY5" fmla="*/ 113 h 1307"/>
                      <a:gd name="connsiteX6" fmla="*/ 1232 w 1353"/>
                      <a:gd name="connsiteY6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909 w 1353"/>
                      <a:gd name="connsiteY4" fmla="*/ 192 h 1307"/>
                      <a:gd name="connsiteX5" fmla="*/ 1086 w 1353"/>
                      <a:gd name="connsiteY5" fmla="*/ 357 h 1307"/>
                      <a:gd name="connsiteX6" fmla="*/ 1077 w 1353"/>
                      <a:gd name="connsiteY6" fmla="*/ 113 h 1307"/>
                      <a:gd name="connsiteX7" fmla="*/ 1232 w 1353"/>
                      <a:gd name="connsiteY7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909 w 1353"/>
                      <a:gd name="connsiteY4" fmla="*/ 192 h 1307"/>
                      <a:gd name="connsiteX5" fmla="*/ 949 w 1353"/>
                      <a:gd name="connsiteY5" fmla="*/ 365 h 1307"/>
                      <a:gd name="connsiteX6" fmla="*/ 1086 w 1353"/>
                      <a:gd name="connsiteY6" fmla="*/ 357 h 1307"/>
                      <a:gd name="connsiteX7" fmla="*/ 1077 w 1353"/>
                      <a:gd name="connsiteY7" fmla="*/ 113 h 1307"/>
                      <a:gd name="connsiteX8" fmla="*/ 1232 w 1353"/>
                      <a:gd name="connsiteY8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04 w 1353"/>
                      <a:gd name="connsiteY4" fmla="*/ 304 h 1307"/>
                      <a:gd name="connsiteX5" fmla="*/ 949 w 1353"/>
                      <a:gd name="connsiteY5" fmla="*/ 365 h 1307"/>
                      <a:gd name="connsiteX6" fmla="*/ 1086 w 1353"/>
                      <a:gd name="connsiteY6" fmla="*/ 357 h 1307"/>
                      <a:gd name="connsiteX7" fmla="*/ 1077 w 1353"/>
                      <a:gd name="connsiteY7" fmla="*/ 113 h 1307"/>
                      <a:gd name="connsiteX8" fmla="*/ 1232 w 1353"/>
                      <a:gd name="connsiteY8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04 w 1353"/>
                      <a:gd name="connsiteY4" fmla="*/ 304 h 1307"/>
                      <a:gd name="connsiteX5" fmla="*/ 949 w 1353"/>
                      <a:gd name="connsiteY5" fmla="*/ 365 h 1307"/>
                      <a:gd name="connsiteX6" fmla="*/ 1086 w 1353"/>
                      <a:gd name="connsiteY6" fmla="*/ 357 h 1307"/>
                      <a:gd name="connsiteX7" fmla="*/ 1085 w 1353"/>
                      <a:gd name="connsiteY7" fmla="*/ 206 h 1307"/>
                      <a:gd name="connsiteX8" fmla="*/ 1077 w 1353"/>
                      <a:gd name="connsiteY8" fmla="*/ 113 h 1307"/>
                      <a:gd name="connsiteX9" fmla="*/ 1232 w 1353"/>
                      <a:gd name="connsiteY9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04 w 1353"/>
                      <a:gd name="connsiteY4" fmla="*/ 304 h 1307"/>
                      <a:gd name="connsiteX5" fmla="*/ 949 w 1353"/>
                      <a:gd name="connsiteY5" fmla="*/ 365 h 1307"/>
                      <a:gd name="connsiteX6" fmla="*/ 1086 w 1353"/>
                      <a:gd name="connsiteY6" fmla="*/ 357 h 1307"/>
                      <a:gd name="connsiteX7" fmla="*/ 1085 w 1353"/>
                      <a:gd name="connsiteY7" fmla="*/ 206 h 1307"/>
                      <a:gd name="connsiteX8" fmla="*/ 1128 w 1353"/>
                      <a:gd name="connsiteY8" fmla="*/ 134 h 1307"/>
                      <a:gd name="connsiteX9" fmla="*/ 1232 w 1353"/>
                      <a:gd name="connsiteY9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04 w 1353"/>
                      <a:gd name="connsiteY4" fmla="*/ 304 h 1307"/>
                      <a:gd name="connsiteX5" fmla="*/ 949 w 1353"/>
                      <a:gd name="connsiteY5" fmla="*/ 365 h 1307"/>
                      <a:gd name="connsiteX6" fmla="*/ 1086 w 1353"/>
                      <a:gd name="connsiteY6" fmla="*/ 357 h 1307"/>
                      <a:gd name="connsiteX7" fmla="*/ 1085 w 1353"/>
                      <a:gd name="connsiteY7" fmla="*/ 206 h 1307"/>
                      <a:gd name="connsiteX8" fmla="*/ 1128 w 1353"/>
                      <a:gd name="connsiteY8" fmla="*/ 134 h 1307"/>
                      <a:gd name="connsiteX9" fmla="*/ 1112 w 1353"/>
                      <a:gd name="connsiteY9" fmla="*/ 82 h 1307"/>
                      <a:gd name="connsiteX10" fmla="*/ 1232 w 1353"/>
                      <a:gd name="connsiteY10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04 w 1353"/>
                      <a:gd name="connsiteY4" fmla="*/ 304 h 1307"/>
                      <a:gd name="connsiteX5" fmla="*/ 949 w 1353"/>
                      <a:gd name="connsiteY5" fmla="*/ 365 h 1307"/>
                      <a:gd name="connsiteX6" fmla="*/ 1086 w 1353"/>
                      <a:gd name="connsiteY6" fmla="*/ 357 h 1307"/>
                      <a:gd name="connsiteX7" fmla="*/ 1085 w 1353"/>
                      <a:gd name="connsiteY7" fmla="*/ 206 h 1307"/>
                      <a:gd name="connsiteX8" fmla="*/ 1128 w 1353"/>
                      <a:gd name="connsiteY8" fmla="*/ 134 h 1307"/>
                      <a:gd name="connsiteX9" fmla="*/ 1092 w 1353"/>
                      <a:gd name="connsiteY9" fmla="*/ 132 h 1307"/>
                      <a:gd name="connsiteX10" fmla="*/ 1112 w 1353"/>
                      <a:gd name="connsiteY10" fmla="*/ 82 h 1307"/>
                      <a:gd name="connsiteX11" fmla="*/ 1232 w 1353"/>
                      <a:gd name="connsiteY11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04 w 1353"/>
                      <a:gd name="connsiteY4" fmla="*/ 304 h 1307"/>
                      <a:gd name="connsiteX5" fmla="*/ 841 w 1353"/>
                      <a:gd name="connsiteY5" fmla="*/ 238 h 1307"/>
                      <a:gd name="connsiteX6" fmla="*/ 949 w 1353"/>
                      <a:gd name="connsiteY6" fmla="*/ 365 h 1307"/>
                      <a:gd name="connsiteX7" fmla="*/ 1086 w 1353"/>
                      <a:gd name="connsiteY7" fmla="*/ 357 h 1307"/>
                      <a:gd name="connsiteX8" fmla="*/ 1085 w 1353"/>
                      <a:gd name="connsiteY8" fmla="*/ 206 h 1307"/>
                      <a:gd name="connsiteX9" fmla="*/ 1128 w 1353"/>
                      <a:gd name="connsiteY9" fmla="*/ 134 h 1307"/>
                      <a:gd name="connsiteX10" fmla="*/ 1092 w 1353"/>
                      <a:gd name="connsiteY10" fmla="*/ 132 h 1307"/>
                      <a:gd name="connsiteX11" fmla="*/ 1112 w 1353"/>
                      <a:gd name="connsiteY11" fmla="*/ 82 h 1307"/>
                      <a:gd name="connsiteX12" fmla="*/ 1232 w 1353"/>
                      <a:gd name="connsiteY12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04 w 1353"/>
                      <a:gd name="connsiteY4" fmla="*/ 304 h 1307"/>
                      <a:gd name="connsiteX5" fmla="*/ 841 w 1353"/>
                      <a:gd name="connsiteY5" fmla="*/ 238 h 1307"/>
                      <a:gd name="connsiteX6" fmla="*/ 949 w 1353"/>
                      <a:gd name="connsiteY6" fmla="*/ 365 h 1307"/>
                      <a:gd name="connsiteX7" fmla="*/ 1086 w 1353"/>
                      <a:gd name="connsiteY7" fmla="*/ 357 h 1307"/>
                      <a:gd name="connsiteX8" fmla="*/ 1085 w 1353"/>
                      <a:gd name="connsiteY8" fmla="*/ 206 h 1307"/>
                      <a:gd name="connsiteX9" fmla="*/ 1128 w 1353"/>
                      <a:gd name="connsiteY9" fmla="*/ 134 h 1307"/>
                      <a:gd name="connsiteX10" fmla="*/ 1092 w 1353"/>
                      <a:gd name="connsiteY10" fmla="*/ 132 h 1307"/>
                      <a:gd name="connsiteX11" fmla="*/ 1112 w 1353"/>
                      <a:gd name="connsiteY11" fmla="*/ 82 h 1307"/>
                      <a:gd name="connsiteX12" fmla="*/ 1232 w 1353"/>
                      <a:gd name="connsiteY12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04 w 1353"/>
                      <a:gd name="connsiteY4" fmla="*/ 304 h 1307"/>
                      <a:gd name="connsiteX5" fmla="*/ 764 w 1353"/>
                      <a:gd name="connsiteY5" fmla="*/ 122 h 1307"/>
                      <a:gd name="connsiteX6" fmla="*/ 841 w 1353"/>
                      <a:gd name="connsiteY6" fmla="*/ 238 h 1307"/>
                      <a:gd name="connsiteX7" fmla="*/ 949 w 1353"/>
                      <a:gd name="connsiteY7" fmla="*/ 365 h 1307"/>
                      <a:gd name="connsiteX8" fmla="*/ 1086 w 1353"/>
                      <a:gd name="connsiteY8" fmla="*/ 357 h 1307"/>
                      <a:gd name="connsiteX9" fmla="*/ 1085 w 1353"/>
                      <a:gd name="connsiteY9" fmla="*/ 206 h 1307"/>
                      <a:gd name="connsiteX10" fmla="*/ 1128 w 1353"/>
                      <a:gd name="connsiteY10" fmla="*/ 134 h 1307"/>
                      <a:gd name="connsiteX11" fmla="*/ 1092 w 1353"/>
                      <a:gd name="connsiteY11" fmla="*/ 132 h 1307"/>
                      <a:gd name="connsiteX12" fmla="*/ 1112 w 1353"/>
                      <a:gd name="connsiteY12" fmla="*/ 82 h 1307"/>
                      <a:gd name="connsiteX13" fmla="*/ 1232 w 1353"/>
                      <a:gd name="connsiteY13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04 w 1353"/>
                      <a:gd name="connsiteY4" fmla="*/ 304 h 1307"/>
                      <a:gd name="connsiteX5" fmla="*/ 799 w 1353"/>
                      <a:gd name="connsiteY5" fmla="*/ 270 h 1307"/>
                      <a:gd name="connsiteX6" fmla="*/ 764 w 1353"/>
                      <a:gd name="connsiteY6" fmla="*/ 122 h 1307"/>
                      <a:gd name="connsiteX7" fmla="*/ 841 w 1353"/>
                      <a:gd name="connsiteY7" fmla="*/ 238 h 1307"/>
                      <a:gd name="connsiteX8" fmla="*/ 949 w 1353"/>
                      <a:gd name="connsiteY8" fmla="*/ 365 h 1307"/>
                      <a:gd name="connsiteX9" fmla="*/ 1086 w 1353"/>
                      <a:gd name="connsiteY9" fmla="*/ 357 h 1307"/>
                      <a:gd name="connsiteX10" fmla="*/ 1085 w 1353"/>
                      <a:gd name="connsiteY10" fmla="*/ 206 h 1307"/>
                      <a:gd name="connsiteX11" fmla="*/ 1128 w 1353"/>
                      <a:gd name="connsiteY11" fmla="*/ 134 h 1307"/>
                      <a:gd name="connsiteX12" fmla="*/ 1092 w 1353"/>
                      <a:gd name="connsiteY12" fmla="*/ 132 h 1307"/>
                      <a:gd name="connsiteX13" fmla="*/ 1112 w 1353"/>
                      <a:gd name="connsiteY13" fmla="*/ 82 h 1307"/>
                      <a:gd name="connsiteX14" fmla="*/ 1232 w 1353"/>
                      <a:gd name="connsiteY14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678 w 1353"/>
                      <a:gd name="connsiteY4" fmla="*/ 414 h 1307"/>
                      <a:gd name="connsiteX5" fmla="*/ 704 w 1353"/>
                      <a:gd name="connsiteY5" fmla="*/ 304 h 1307"/>
                      <a:gd name="connsiteX6" fmla="*/ 799 w 1353"/>
                      <a:gd name="connsiteY6" fmla="*/ 270 h 1307"/>
                      <a:gd name="connsiteX7" fmla="*/ 764 w 1353"/>
                      <a:gd name="connsiteY7" fmla="*/ 122 h 1307"/>
                      <a:gd name="connsiteX8" fmla="*/ 841 w 1353"/>
                      <a:gd name="connsiteY8" fmla="*/ 238 h 1307"/>
                      <a:gd name="connsiteX9" fmla="*/ 949 w 1353"/>
                      <a:gd name="connsiteY9" fmla="*/ 365 h 1307"/>
                      <a:gd name="connsiteX10" fmla="*/ 1086 w 1353"/>
                      <a:gd name="connsiteY10" fmla="*/ 357 h 1307"/>
                      <a:gd name="connsiteX11" fmla="*/ 1085 w 1353"/>
                      <a:gd name="connsiteY11" fmla="*/ 206 h 1307"/>
                      <a:gd name="connsiteX12" fmla="*/ 1128 w 1353"/>
                      <a:gd name="connsiteY12" fmla="*/ 134 h 1307"/>
                      <a:gd name="connsiteX13" fmla="*/ 1092 w 1353"/>
                      <a:gd name="connsiteY13" fmla="*/ 132 h 1307"/>
                      <a:gd name="connsiteX14" fmla="*/ 1112 w 1353"/>
                      <a:gd name="connsiteY14" fmla="*/ 82 h 1307"/>
                      <a:gd name="connsiteX15" fmla="*/ 1232 w 1353"/>
                      <a:gd name="connsiteY15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48 w 1353"/>
                      <a:gd name="connsiteY4" fmla="*/ 527 h 1307"/>
                      <a:gd name="connsiteX5" fmla="*/ 678 w 1353"/>
                      <a:gd name="connsiteY5" fmla="*/ 414 h 1307"/>
                      <a:gd name="connsiteX6" fmla="*/ 704 w 1353"/>
                      <a:gd name="connsiteY6" fmla="*/ 304 h 1307"/>
                      <a:gd name="connsiteX7" fmla="*/ 799 w 1353"/>
                      <a:gd name="connsiteY7" fmla="*/ 270 h 1307"/>
                      <a:gd name="connsiteX8" fmla="*/ 764 w 1353"/>
                      <a:gd name="connsiteY8" fmla="*/ 122 h 1307"/>
                      <a:gd name="connsiteX9" fmla="*/ 841 w 1353"/>
                      <a:gd name="connsiteY9" fmla="*/ 238 h 1307"/>
                      <a:gd name="connsiteX10" fmla="*/ 949 w 1353"/>
                      <a:gd name="connsiteY10" fmla="*/ 365 h 1307"/>
                      <a:gd name="connsiteX11" fmla="*/ 1086 w 1353"/>
                      <a:gd name="connsiteY11" fmla="*/ 357 h 1307"/>
                      <a:gd name="connsiteX12" fmla="*/ 1085 w 1353"/>
                      <a:gd name="connsiteY12" fmla="*/ 206 h 1307"/>
                      <a:gd name="connsiteX13" fmla="*/ 1128 w 1353"/>
                      <a:gd name="connsiteY13" fmla="*/ 134 h 1307"/>
                      <a:gd name="connsiteX14" fmla="*/ 1092 w 1353"/>
                      <a:gd name="connsiteY14" fmla="*/ 132 h 1307"/>
                      <a:gd name="connsiteX15" fmla="*/ 1112 w 1353"/>
                      <a:gd name="connsiteY15" fmla="*/ 82 h 1307"/>
                      <a:gd name="connsiteX16" fmla="*/ 1232 w 1353"/>
                      <a:gd name="connsiteY16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48 w 1353"/>
                      <a:gd name="connsiteY4" fmla="*/ 527 h 1307"/>
                      <a:gd name="connsiteX5" fmla="*/ 861 w 1353"/>
                      <a:gd name="connsiteY5" fmla="*/ 539 h 1307"/>
                      <a:gd name="connsiteX6" fmla="*/ 678 w 1353"/>
                      <a:gd name="connsiteY6" fmla="*/ 414 h 1307"/>
                      <a:gd name="connsiteX7" fmla="*/ 704 w 1353"/>
                      <a:gd name="connsiteY7" fmla="*/ 304 h 1307"/>
                      <a:gd name="connsiteX8" fmla="*/ 799 w 1353"/>
                      <a:gd name="connsiteY8" fmla="*/ 270 h 1307"/>
                      <a:gd name="connsiteX9" fmla="*/ 764 w 1353"/>
                      <a:gd name="connsiteY9" fmla="*/ 122 h 1307"/>
                      <a:gd name="connsiteX10" fmla="*/ 841 w 1353"/>
                      <a:gd name="connsiteY10" fmla="*/ 238 h 1307"/>
                      <a:gd name="connsiteX11" fmla="*/ 949 w 1353"/>
                      <a:gd name="connsiteY11" fmla="*/ 365 h 1307"/>
                      <a:gd name="connsiteX12" fmla="*/ 1086 w 1353"/>
                      <a:gd name="connsiteY12" fmla="*/ 357 h 1307"/>
                      <a:gd name="connsiteX13" fmla="*/ 1085 w 1353"/>
                      <a:gd name="connsiteY13" fmla="*/ 206 h 1307"/>
                      <a:gd name="connsiteX14" fmla="*/ 1128 w 1353"/>
                      <a:gd name="connsiteY14" fmla="*/ 134 h 1307"/>
                      <a:gd name="connsiteX15" fmla="*/ 1092 w 1353"/>
                      <a:gd name="connsiteY15" fmla="*/ 132 h 1307"/>
                      <a:gd name="connsiteX16" fmla="*/ 1112 w 1353"/>
                      <a:gd name="connsiteY16" fmla="*/ 82 h 1307"/>
                      <a:gd name="connsiteX17" fmla="*/ 1232 w 1353"/>
                      <a:gd name="connsiteY17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48 w 1353"/>
                      <a:gd name="connsiteY4" fmla="*/ 527 h 1307"/>
                      <a:gd name="connsiteX5" fmla="*/ 750 w 1353"/>
                      <a:gd name="connsiteY5" fmla="*/ 626 h 1307"/>
                      <a:gd name="connsiteX6" fmla="*/ 861 w 1353"/>
                      <a:gd name="connsiteY6" fmla="*/ 539 h 1307"/>
                      <a:gd name="connsiteX7" fmla="*/ 678 w 1353"/>
                      <a:gd name="connsiteY7" fmla="*/ 414 h 1307"/>
                      <a:gd name="connsiteX8" fmla="*/ 704 w 1353"/>
                      <a:gd name="connsiteY8" fmla="*/ 304 h 1307"/>
                      <a:gd name="connsiteX9" fmla="*/ 799 w 1353"/>
                      <a:gd name="connsiteY9" fmla="*/ 270 h 1307"/>
                      <a:gd name="connsiteX10" fmla="*/ 764 w 1353"/>
                      <a:gd name="connsiteY10" fmla="*/ 122 h 1307"/>
                      <a:gd name="connsiteX11" fmla="*/ 841 w 1353"/>
                      <a:gd name="connsiteY11" fmla="*/ 238 h 1307"/>
                      <a:gd name="connsiteX12" fmla="*/ 949 w 1353"/>
                      <a:gd name="connsiteY12" fmla="*/ 365 h 1307"/>
                      <a:gd name="connsiteX13" fmla="*/ 1086 w 1353"/>
                      <a:gd name="connsiteY13" fmla="*/ 357 h 1307"/>
                      <a:gd name="connsiteX14" fmla="*/ 1085 w 1353"/>
                      <a:gd name="connsiteY14" fmla="*/ 206 h 1307"/>
                      <a:gd name="connsiteX15" fmla="*/ 1128 w 1353"/>
                      <a:gd name="connsiteY15" fmla="*/ 134 h 1307"/>
                      <a:gd name="connsiteX16" fmla="*/ 1092 w 1353"/>
                      <a:gd name="connsiteY16" fmla="*/ 132 h 1307"/>
                      <a:gd name="connsiteX17" fmla="*/ 1112 w 1353"/>
                      <a:gd name="connsiteY17" fmla="*/ 82 h 1307"/>
                      <a:gd name="connsiteX18" fmla="*/ 1232 w 1353"/>
                      <a:gd name="connsiteY18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48 w 1353"/>
                      <a:gd name="connsiteY4" fmla="*/ 527 h 1307"/>
                      <a:gd name="connsiteX5" fmla="*/ 713 w 1353"/>
                      <a:gd name="connsiteY5" fmla="*/ 570 h 1307"/>
                      <a:gd name="connsiteX6" fmla="*/ 750 w 1353"/>
                      <a:gd name="connsiteY6" fmla="*/ 626 h 1307"/>
                      <a:gd name="connsiteX7" fmla="*/ 861 w 1353"/>
                      <a:gd name="connsiteY7" fmla="*/ 539 h 1307"/>
                      <a:gd name="connsiteX8" fmla="*/ 678 w 1353"/>
                      <a:gd name="connsiteY8" fmla="*/ 414 h 1307"/>
                      <a:gd name="connsiteX9" fmla="*/ 704 w 1353"/>
                      <a:gd name="connsiteY9" fmla="*/ 304 h 1307"/>
                      <a:gd name="connsiteX10" fmla="*/ 799 w 1353"/>
                      <a:gd name="connsiteY10" fmla="*/ 270 h 1307"/>
                      <a:gd name="connsiteX11" fmla="*/ 764 w 1353"/>
                      <a:gd name="connsiteY11" fmla="*/ 122 h 1307"/>
                      <a:gd name="connsiteX12" fmla="*/ 841 w 1353"/>
                      <a:gd name="connsiteY12" fmla="*/ 238 h 1307"/>
                      <a:gd name="connsiteX13" fmla="*/ 949 w 1353"/>
                      <a:gd name="connsiteY13" fmla="*/ 365 h 1307"/>
                      <a:gd name="connsiteX14" fmla="*/ 1086 w 1353"/>
                      <a:gd name="connsiteY14" fmla="*/ 357 h 1307"/>
                      <a:gd name="connsiteX15" fmla="*/ 1085 w 1353"/>
                      <a:gd name="connsiteY15" fmla="*/ 206 h 1307"/>
                      <a:gd name="connsiteX16" fmla="*/ 1128 w 1353"/>
                      <a:gd name="connsiteY16" fmla="*/ 134 h 1307"/>
                      <a:gd name="connsiteX17" fmla="*/ 1092 w 1353"/>
                      <a:gd name="connsiteY17" fmla="*/ 132 h 1307"/>
                      <a:gd name="connsiteX18" fmla="*/ 1112 w 1353"/>
                      <a:gd name="connsiteY18" fmla="*/ 82 h 1307"/>
                      <a:gd name="connsiteX19" fmla="*/ 1232 w 1353"/>
                      <a:gd name="connsiteY19" fmla="*/ 183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48 w 1353"/>
                      <a:gd name="connsiteY4" fmla="*/ 527 h 1307"/>
                      <a:gd name="connsiteX5" fmla="*/ 713 w 1353"/>
                      <a:gd name="connsiteY5" fmla="*/ 570 h 1307"/>
                      <a:gd name="connsiteX6" fmla="*/ 750 w 1353"/>
                      <a:gd name="connsiteY6" fmla="*/ 626 h 1307"/>
                      <a:gd name="connsiteX7" fmla="*/ 861 w 1353"/>
                      <a:gd name="connsiteY7" fmla="*/ 539 h 1307"/>
                      <a:gd name="connsiteX8" fmla="*/ 678 w 1353"/>
                      <a:gd name="connsiteY8" fmla="*/ 414 h 1307"/>
                      <a:gd name="connsiteX9" fmla="*/ 704 w 1353"/>
                      <a:gd name="connsiteY9" fmla="*/ 304 h 1307"/>
                      <a:gd name="connsiteX10" fmla="*/ 799 w 1353"/>
                      <a:gd name="connsiteY10" fmla="*/ 270 h 1307"/>
                      <a:gd name="connsiteX11" fmla="*/ 764 w 1353"/>
                      <a:gd name="connsiteY11" fmla="*/ 122 h 1307"/>
                      <a:gd name="connsiteX12" fmla="*/ 841 w 1353"/>
                      <a:gd name="connsiteY12" fmla="*/ 238 h 1307"/>
                      <a:gd name="connsiteX13" fmla="*/ 949 w 1353"/>
                      <a:gd name="connsiteY13" fmla="*/ 365 h 1307"/>
                      <a:gd name="connsiteX14" fmla="*/ 1086 w 1353"/>
                      <a:gd name="connsiteY14" fmla="*/ 357 h 1307"/>
                      <a:gd name="connsiteX15" fmla="*/ 1085 w 1353"/>
                      <a:gd name="connsiteY15" fmla="*/ 206 h 1307"/>
                      <a:gd name="connsiteX16" fmla="*/ 1128 w 1353"/>
                      <a:gd name="connsiteY16" fmla="*/ 134 h 1307"/>
                      <a:gd name="connsiteX17" fmla="*/ 1092 w 1353"/>
                      <a:gd name="connsiteY17" fmla="*/ 132 h 1307"/>
                      <a:gd name="connsiteX18" fmla="*/ 1112 w 1353"/>
                      <a:gd name="connsiteY18" fmla="*/ 82 h 1307"/>
                      <a:gd name="connsiteX19" fmla="*/ 1232 w 1353"/>
                      <a:gd name="connsiteY19" fmla="*/ 183 h 1307"/>
                      <a:gd name="connsiteX20" fmla="*/ 1353 w 1353"/>
                      <a:gd name="connsiteY20" fmla="*/ 0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48 w 1353"/>
                      <a:gd name="connsiteY4" fmla="*/ 527 h 1307"/>
                      <a:gd name="connsiteX5" fmla="*/ 765 w 1353"/>
                      <a:gd name="connsiteY5" fmla="*/ 489 h 1307"/>
                      <a:gd name="connsiteX6" fmla="*/ 713 w 1353"/>
                      <a:gd name="connsiteY6" fmla="*/ 570 h 1307"/>
                      <a:gd name="connsiteX7" fmla="*/ 750 w 1353"/>
                      <a:gd name="connsiteY7" fmla="*/ 626 h 1307"/>
                      <a:gd name="connsiteX8" fmla="*/ 861 w 1353"/>
                      <a:gd name="connsiteY8" fmla="*/ 539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64 w 1353"/>
                      <a:gd name="connsiteY12" fmla="*/ 122 h 1307"/>
                      <a:gd name="connsiteX13" fmla="*/ 841 w 1353"/>
                      <a:gd name="connsiteY13" fmla="*/ 238 h 1307"/>
                      <a:gd name="connsiteX14" fmla="*/ 949 w 1353"/>
                      <a:gd name="connsiteY14" fmla="*/ 365 h 1307"/>
                      <a:gd name="connsiteX15" fmla="*/ 1086 w 1353"/>
                      <a:gd name="connsiteY15" fmla="*/ 357 h 1307"/>
                      <a:gd name="connsiteX16" fmla="*/ 1085 w 1353"/>
                      <a:gd name="connsiteY16" fmla="*/ 206 h 1307"/>
                      <a:gd name="connsiteX17" fmla="*/ 1128 w 1353"/>
                      <a:gd name="connsiteY17" fmla="*/ 134 h 1307"/>
                      <a:gd name="connsiteX18" fmla="*/ 1092 w 1353"/>
                      <a:gd name="connsiteY18" fmla="*/ 132 h 1307"/>
                      <a:gd name="connsiteX19" fmla="*/ 1112 w 1353"/>
                      <a:gd name="connsiteY19" fmla="*/ 82 h 1307"/>
                      <a:gd name="connsiteX20" fmla="*/ 1232 w 1353"/>
                      <a:gd name="connsiteY20" fmla="*/ 183 h 1307"/>
                      <a:gd name="connsiteX21" fmla="*/ 1353 w 1353"/>
                      <a:gd name="connsiteY21" fmla="*/ 0 h 1307"/>
                      <a:gd name="connsiteX0" fmla="*/ 1353 w 1353"/>
                      <a:gd name="connsiteY0" fmla="*/ 0 h 1307"/>
                      <a:gd name="connsiteX1" fmla="*/ 1059 w 1353"/>
                      <a:gd name="connsiteY1" fmla="*/ 1307 h 1307"/>
                      <a:gd name="connsiteX2" fmla="*/ 9 w 1353"/>
                      <a:gd name="connsiteY2" fmla="*/ 1103 h 1307"/>
                      <a:gd name="connsiteX3" fmla="*/ 333 w 1353"/>
                      <a:gd name="connsiteY3" fmla="*/ 720 h 1307"/>
                      <a:gd name="connsiteX4" fmla="*/ 748 w 1353"/>
                      <a:gd name="connsiteY4" fmla="*/ 527 h 1307"/>
                      <a:gd name="connsiteX5" fmla="*/ 713 w 1353"/>
                      <a:gd name="connsiteY5" fmla="*/ 570 h 1307"/>
                      <a:gd name="connsiteX6" fmla="*/ 750 w 1353"/>
                      <a:gd name="connsiteY6" fmla="*/ 626 h 1307"/>
                      <a:gd name="connsiteX7" fmla="*/ 861 w 1353"/>
                      <a:gd name="connsiteY7" fmla="*/ 539 h 1307"/>
                      <a:gd name="connsiteX8" fmla="*/ 678 w 1353"/>
                      <a:gd name="connsiteY8" fmla="*/ 414 h 1307"/>
                      <a:gd name="connsiteX9" fmla="*/ 704 w 1353"/>
                      <a:gd name="connsiteY9" fmla="*/ 304 h 1307"/>
                      <a:gd name="connsiteX10" fmla="*/ 799 w 1353"/>
                      <a:gd name="connsiteY10" fmla="*/ 270 h 1307"/>
                      <a:gd name="connsiteX11" fmla="*/ 764 w 1353"/>
                      <a:gd name="connsiteY11" fmla="*/ 122 h 1307"/>
                      <a:gd name="connsiteX12" fmla="*/ 841 w 1353"/>
                      <a:gd name="connsiteY12" fmla="*/ 238 h 1307"/>
                      <a:gd name="connsiteX13" fmla="*/ 949 w 1353"/>
                      <a:gd name="connsiteY13" fmla="*/ 365 h 1307"/>
                      <a:gd name="connsiteX14" fmla="*/ 1086 w 1353"/>
                      <a:gd name="connsiteY14" fmla="*/ 357 h 1307"/>
                      <a:gd name="connsiteX15" fmla="*/ 1085 w 1353"/>
                      <a:gd name="connsiteY15" fmla="*/ 206 h 1307"/>
                      <a:gd name="connsiteX16" fmla="*/ 1128 w 1353"/>
                      <a:gd name="connsiteY16" fmla="*/ 134 h 1307"/>
                      <a:gd name="connsiteX17" fmla="*/ 1092 w 1353"/>
                      <a:gd name="connsiteY17" fmla="*/ 132 h 1307"/>
                      <a:gd name="connsiteX18" fmla="*/ 1112 w 1353"/>
                      <a:gd name="connsiteY18" fmla="*/ 82 h 1307"/>
                      <a:gd name="connsiteX19" fmla="*/ 1232 w 1353"/>
                      <a:gd name="connsiteY19" fmla="*/ 183 h 1307"/>
                      <a:gd name="connsiteX20" fmla="*/ 1353 w 1353"/>
                      <a:gd name="connsiteY20" fmla="*/ 0 h 1307"/>
                      <a:gd name="connsiteX0" fmla="*/ 713 w 1353"/>
                      <a:gd name="connsiteY0" fmla="*/ 570 h 1307"/>
                      <a:gd name="connsiteX1" fmla="*/ 750 w 1353"/>
                      <a:gd name="connsiteY1" fmla="*/ 626 h 1307"/>
                      <a:gd name="connsiteX2" fmla="*/ 861 w 1353"/>
                      <a:gd name="connsiteY2" fmla="*/ 539 h 1307"/>
                      <a:gd name="connsiteX3" fmla="*/ 678 w 1353"/>
                      <a:gd name="connsiteY3" fmla="*/ 414 h 1307"/>
                      <a:gd name="connsiteX4" fmla="*/ 704 w 1353"/>
                      <a:gd name="connsiteY4" fmla="*/ 304 h 1307"/>
                      <a:gd name="connsiteX5" fmla="*/ 799 w 1353"/>
                      <a:gd name="connsiteY5" fmla="*/ 270 h 1307"/>
                      <a:gd name="connsiteX6" fmla="*/ 764 w 1353"/>
                      <a:gd name="connsiteY6" fmla="*/ 122 h 1307"/>
                      <a:gd name="connsiteX7" fmla="*/ 841 w 1353"/>
                      <a:gd name="connsiteY7" fmla="*/ 238 h 1307"/>
                      <a:gd name="connsiteX8" fmla="*/ 949 w 1353"/>
                      <a:gd name="connsiteY8" fmla="*/ 365 h 1307"/>
                      <a:gd name="connsiteX9" fmla="*/ 1086 w 1353"/>
                      <a:gd name="connsiteY9" fmla="*/ 357 h 1307"/>
                      <a:gd name="connsiteX10" fmla="*/ 1085 w 1353"/>
                      <a:gd name="connsiteY10" fmla="*/ 206 h 1307"/>
                      <a:gd name="connsiteX11" fmla="*/ 1128 w 1353"/>
                      <a:gd name="connsiteY11" fmla="*/ 134 h 1307"/>
                      <a:gd name="connsiteX12" fmla="*/ 1092 w 1353"/>
                      <a:gd name="connsiteY12" fmla="*/ 132 h 1307"/>
                      <a:gd name="connsiteX13" fmla="*/ 1112 w 1353"/>
                      <a:gd name="connsiteY13" fmla="*/ 82 h 1307"/>
                      <a:gd name="connsiteX14" fmla="*/ 1232 w 1353"/>
                      <a:gd name="connsiteY14" fmla="*/ 183 h 1307"/>
                      <a:gd name="connsiteX15" fmla="*/ 1353 w 1353"/>
                      <a:gd name="connsiteY15" fmla="*/ 0 h 1307"/>
                      <a:gd name="connsiteX16" fmla="*/ 1059 w 1353"/>
                      <a:gd name="connsiteY16" fmla="*/ 1307 h 1307"/>
                      <a:gd name="connsiteX17" fmla="*/ 9 w 1353"/>
                      <a:gd name="connsiteY17" fmla="*/ 1103 h 1307"/>
                      <a:gd name="connsiteX18" fmla="*/ 333 w 1353"/>
                      <a:gd name="connsiteY18" fmla="*/ 720 h 1307"/>
                      <a:gd name="connsiteX19" fmla="*/ 804 w 1353"/>
                      <a:gd name="connsiteY19" fmla="*/ 584 h 1307"/>
                      <a:gd name="connsiteX0" fmla="*/ 713 w 1353"/>
                      <a:gd name="connsiteY0" fmla="*/ 570 h 1307"/>
                      <a:gd name="connsiteX1" fmla="*/ 750 w 1353"/>
                      <a:gd name="connsiteY1" fmla="*/ 626 h 1307"/>
                      <a:gd name="connsiteX2" fmla="*/ 861 w 1353"/>
                      <a:gd name="connsiteY2" fmla="*/ 539 h 1307"/>
                      <a:gd name="connsiteX3" fmla="*/ 678 w 1353"/>
                      <a:gd name="connsiteY3" fmla="*/ 414 h 1307"/>
                      <a:gd name="connsiteX4" fmla="*/ 704 w 1353"/>
                      <a:gd name="connsiteY4" fmla="*/ 304 h 1307"/>
                      <a:gd name="connsiteX5" fmla="*/ 799 w 1353"/>
                      <a:gd name="connsiteY5" fmla="*/ 270 h 1307"/>
                      <a:gd name="connsiteX6" fmla="*/ 764 w 1353"/>
                      <a:gd name="connsiteY6" fmla="*/ 122 h 1307"/>
                      <a:gd name="connsiteX7" fmla="*/ 841 w 1353"/>
                      <a:gd name="connsiteY7" fmla="*/ 238 h 1307"/>
                      <a:gd name="connsiteX8" fmla="*/ 949 w 1353"/>
                      <a:gd name="connsiteY8" fmla="*/ 365 h 1307"/>
                      <a:gd name="connsiteX9" fmla="*/ 1086 w 1353"/>
                      <a:gd name="connsiteY9" fmla="*/ 357 h 1307"/>
                      <a:gd name="connsiteX10" fmla="*/ 1085 w 1353"/>
                      <a:gd name="connsiteY10" fmla="*/ 206 h 1307"/>
                      <a:gd name="connsiteX11" fmla="*/ 1128 w 1353"/>
                      <a:gd name="connsiteY11" fmla="*/ 134 h 1307"/>
                      <a:gd name="connsiteX12" fmla="*/ 1092 w 1353"/>
                      <a:gd name="connsiteY12" fmla="*/ 132 h 1307"/>
                      <a:gd name="connsiteX13" fmla="*/ 1112 w 1353"/>
                      <a:gd name="connsiteY13" fmla="*/ 82 h 1307"/>
                      <a:gd name="connsiteX14" fmla="*/ 1232 w 1353"/>
                      <a:gd name="connsiteY14" fmla="*/ 183 h 1307"/>
                      <a:gd name="connsiteX15" fmla="*/ 1353 w 1353"/>
                      <a:gd name="connsiteY15" fmla="*/ 0 h 1307"/>
                      <a:gd name="connsiteX16" fmla="*/ 1059 w 1353"/>
                      <a:gd name="connsiteY16" fmla="*/ 1307 h 1307"/>
                      <a:gd name="connsiteX17" fmla="*/ 9 w 1353"/>
                      <a:gd name="connsiteY17" fmla="*/ 1103 h 1307"/>
                      <a:gd name="connsiteX18" fmla="*/ 333 w 1353"/>
                      <a:gd name="connsiteY18" fmla="*/ 720 h 1307"/>
                      <a:gd name="connsiteX0" fmla="*/ 713 w 1353"/>
                      <a:gd name="connsiteY0" fmla="*/ 570 h 1307"/>
                      <a:gd name="connsiteX1" fmla="*/ 805 w 1353"/>
                      <a:gd name="connsiteY1" fmla="*/ 647 h 1307"/>
                      <a:gd name="connsiteX2" fmla="*/ 861 w 1353"/>
                      <a:gd name="connsiteY2" fmla="*/ 539 h 1307"/>
                      <a:gd name="connsiteX3" fmla="*/ 678 w 1353"/>
                      <a:gd name="connsiteY3" fmla="*/ 414 h 1307"/>
                      <a:gd name="connsiteX4" fmla="*/ 704 w 1353"/>
                      <a:gd name="connsiteY4" fmla="*/ 304 h 1307"/>
                      <a:gd name="connsiteX5" fmla="*/ 799 w 1353"/>
                      <a:gd name="connsiteY5" fmla="*/ 270 h 1307"/>
                      <a:gd name="connsiteX6" fmla="*/ 764 w 1353"/>
                      <a:gd name="connsiteY6" fmla="*/ 122 h 1307"/>
                      <a:gd name="connsiteX7" fmla="*/ 841 w 1353"/>
                      <a:gd name="connsiteY7" fmla="*/ 238 h 1307"/>
                      <a:gd name="connsiteX8" fmla="*/ 949 w 1353"/>
                      <a:gd name="connsiteY8" fmla="*/ 365 h 1307"/>
                      <a:gd name="connsiteX9" fmla="*/ 1086 w 1353"/>
                      <a:gd name="connsiteY9" fmla="*/ 357 h 1307"/>
                      <a:gd name="connsiteX10" fmla="*/ 1085 w 1353"/>
                      <a:gd name="connsiteY10" fmla="*/ 206 h 1307"/>
                      <a:gd name="connsiteX11" fmla="*/ 1128 w 1353"/>
                      <a:gd name="connsiteY11" fmla="*/ 134 h 1307"/>
                      <a:gd name="connsiteX12" fmla="*/ 1092 w 1353"/>
                      <a:gd name="connsiteY12" fmla="*/ 132 h 1307"/>
                      <a:gd name="connsiteX13" fmla="*/ 1112 w 1353"/>
                      <a:gd name="connsiteY13" fmla="*/ 82 h 1307"/>
                      <a:gd name="connsiteX14" fmla="*/ 1232 w 1353"/>
                      <a:gd name="connsiteY14" fmla="*/ 183 h 1307"/>
                      <a:gd name="connsiteX15" fmla="*/ 1353 w 1353"/>
                      <a:gd name="connsiteY15" fmla="*/ 0 h 1307"/>
                      <a:gd name="connsiteX16" fmla="*/ 1059 w 1353"/>
                      <a:gd name="connsiteY16" fmla="*/ 1307 h 1307"/>
                      <a:gd name="connsiteX17" fmla="*/ 9 w 1353"/>
                      <a:gd name="connsiteY17" fmla="*/ 1103 h 1307"/>
                      <a:gd name="connsiteX18" fmla="*/ 333 w 1353"/>
                      <a:gd name="connsiteY18" fmla="*/ 720 h 1307"/>
                      <a:gd name="connsiteX0" fmla="*/ 713 w 1353"/>
                      <a:gd name="connsiteY0" fmla="*/ 570 h 1307"/>
                      <a:gd name="connsiteX1" fmla="*/ 805 w 1353"/>
                      <a:gd name="connsiteY1" fmla="*/ 647 h 1307"/>
                      <a:gd name="connsiteX2" fmla="*/ 825 w 1353"/>
                      <a:gd name="connsiteY2" fmla="*/ 542 h 1307"/>
                      <a:gd name="connsiteX3" fmla="*/ 678 w 1353"/>
                      <a:gd name="connsiteY3" fmla="*/ 414 h 1307"/>
                      <a:gd name="connsiteX4" fmla="*/ 704 w 1353"/>
                      <a:gd name="connsiteY4" fmla="*/ 304 h 1307"/>
                      <a:gd name="connsiteX5" fmla="*/ 799 w 1353"/>
                      <a:gd name="connsiteY5" fmla="*/ 270 h 1307"/>
                      <a:gd name="connsiteX6" fmla="*/ 764 w 1353"/>
                      <a:gd name="connsiteY6" fmla="*/ 122 h 1307"/>
                      <a:gd name="connsiteX7" fmla="*/ 841 w 1353"/>
                      <a:gd name="connsiteY7" fmla="*/ 238 h 1307"/>
                      <a:gd name="connsiteX8" fmla="*/ 949 w 1353"/>
                      <a:gd name="connsiteY8" fmla="*/ 365 h 1307"/>
                      <a:gd name="connsiteX9" fmla="*/ 1086 w 1353"/>
                      <a:gd name="connsiteY9" fmla="*/ 357 h 1307"/>
                      <a:gd name="connsiteX10" fmla="*/ 1085 w 1353"/>
                      <a:gd name="connsiteY10" fmla="*/ 206 h 1307"/>
                      <a:gd name="connsiteX11" fmla="*/ 1128 w 1353"/>
                      <a:gd name="connsiteY11" fmla="*/ 134 h 1307"/>
                      <a:gd name="connsiteX12" fmla="*/ 1092 w 1353"/>
                      <a:gd name="connsiteY12" fmla="*/ 132 h 1307"/>
                      <a:gd name="connsiteX13" fmla="*/ 1112 w 1353"/>
                      <a:gd name="connsiteY13" fmla="*/ 82 h 1307"/>
                      <a:gd name="connsiteX14" fmla="*/ 1232 w 1353"/>
                      <a:gd name="connsiteY14" fmla="*/ 183 h 1307"/>
                      <a:gd name="connsiteX15" fmla="*/ 1353 w 1353"/>
                      <a:gd name="connsiteY15" fmla="*/ 0 h 1307"/>
                      <a:gd name="connsiteX16" fmla="*/ 1059 w 1353"/>
                      <a:gd name="connsiteY16" fmla="*/ 1307 h 1307"/>
                      <a:gd name="connsiteX17" fmla="*/ 9 w 1353"/>
                      <a:gd name="connsiteY17" fmla="*/ 1103 h 1307"/>
                      <a:gd name="connsiteX18" fmla="*/ 333 w 1353"/>
                      <a:gd name="connsiteY18" fmla="*/ 720 h 1307"/>
                      <a:gd name="connsiteX0" fmla="*/ 713 w 1353"/>
                      <a:gd name="connsiteY0" fmla="*/ 570 h 1307"/>
                      <a:gd name="connsiteX1" fmla="*/ 574 w 1353"/>
                      <a:gd name="connsiteY1" fmla="*/ 405 h 1307"/>
                      <a:gd name="connsiteX2" fmla="*/ 805 w 1353"/>
                      <a:gd name="connsiteY2" fmla="*/ 647 h 1307"/>
                      <a:gd name="connsiteX3" fmla="*/ 825 w 1353"/>
                      <a:gd name="connsiteY3" fmla="*/ 542 h 1307"/>
                      <a:gd name="connsiteX4" fmla="*/ 678 w 1353"/>
                      <a:gd name="connsiteY4" fmla="*/ 414 h 1307"/>
                      <a:gd name="connsiteX5" fmla="*/ 704 w 1353"/>
                      <a:gd name="connsiteY5" fmla="*/ 304 h 1307"/>
                      <a:gd name="connsiteX6" fmla="*/ 799 w 1353"/>
                      <a:gd name="connsiteY6" fmla="*/ 270 h 1307"/>
                      <a:gd name="connsiteX7" fmla="*/ 764 w 1353"/>
                      <a:gd name="connsiteY7" fmla="*/ 122 h 1307"/>
                      <a:gd name="connsiteX8" fmla="*/ 841 w 1353"/>
                      <a:gd name="connsiteY8" fmla="*/ 238 h 1307"/>
                      <a:gd name="connsiteX9" fmla="*/ 949 w 1353"/>
                      <a:gd name="connsiteY9" fmla="*/ 365 h 1307"/>
                      <a:gd name="connsiteX10" fmla="*/ 1086 w 1353"/>
                      <a:gd name="connsiteY10" fmla="*/ 357 h 1307"/>
                      <a:gd name="connsiteX11" fmla="*/ 1085 w 1353"/>
                      <a:gd name="connsiteY11" fmla="*/ 206 h 1307"/>
                      <a:gd name="connsiteX12" fmla="*/ 1128 w 1353"/>
                      <a:gd name="connsiteY12" fmla="*/ 134 h 1307"/>
                      <a:gd name="connsiteX13" fmla="*/ 1092 w 1353"/>
                      <a:gd name="connsiteY13" fmla="*/ 132 h 1307"/>
                      <a:gd name="connsiteX14" fmla="*/ 1112 w 1353"/>
                      <a:gd name="connsiteY14" fmla="*/ 82 h 1307"/>
                      <a:gd name="connsiteX15" fmla="*/ 1232 w 1353"/>
                      <a:gd name="connsiteY15" fmla="*/ 183 h 1307"/>
                      <a:gd name="connsiteX16" fmla="*/ 1353 w 1353"/>
                      <a:gd name="connsiteY16" fmla="*/ 0 h 1307"/>
                      <a:gd name="connsiteX17" fmla="*/ 1059 w 1353"/>
                      <a:gd name="connsiteY17" fmla="*/ 1307 h 1307"/>
                      <a:gd name="connsiteX18" fmla="*/ 9 w 1353"/>
                      <a:gd name="connsiteY18" fmla="*/ 1103 h 1307"/>
                      <a:gd name="connsiteX19" fmla="*/ 333 w 1353"/>
                      <a:gd name="connsiteY19" fmla="*/ 720 h 1307"/>
                      <a:gd name="connsiteX0" fmla="*/ 713 w 1353"/>
                      <a:gd name="connsiteY0" fmla="*/ 570 h 1307"/>
                      <a:gd name="connsiteX1" fmla="*/ 574 w 1353"/>
                      <a:gd name="connsiteY1" fmla="*/ 405 h 1307"/>
                      <a:gd name="connsiteX2" fmla="*/ 805 w 1353"/>
                      <a:gd name="connsiteY2" fmla="*/ 647 h 1307"/>
                      <a:gd name="connsiteX3" fmla="*/ 825 w 1353"/>
                      <a:gd name="connsiteY3" fmla="*/ 542 h 1307"/>
                      <a:gd name="connsiteX4" fmla="*/ 678 w 1353"/>
                      <a:gd name="connsiteY4" fmla="*/ 414 h 1307"/>
                      <a:gd name="connsiteX5" fmla="*/ 704 w 1353"/>
                      <a:gd name="connsiteY5" fmla="*/ 304 h 1307"/>
                      <a:gd name="connsiteX6" fmla="*/ 799 w 1353"/>
                      <a:gd name="connsiteY6" fmla="*/ 270 h 1307"/>
                      <a:gd name="connsiteX7" fmla="*/ 764 w 1353"/>
                      <a:gd name="connsiteY7" fmla="*/ 122 h 1307"/>
                      <a:gd name="connsiteX8" fmla="*/ 841 w 1353"/>
                      <a:gd name="connsiteY8" fmla="*/ 238 h 1307"/>
                      <a:gd name="connsiteX9" fmla="*/ 949 w 1353"/>
                      <a:gd name="connsiteY9" fmla="*/ 365 h 1307"/>
                      <a:gd name="connsiteX10" fmla="*/ 1086 w 1353"/>
                      <a:gd name="connsiteY10" fmla="*/ 357 h 1307"/>
                      <a:gd name="connsiteX11" fmla="*/ 1085 w 1353"/>
                      <a:gd name="connsiteY11" fmla="*/ 206 h 1307"/>
                      <a:gd name="connsiteX12" fmla="*/ 1128 w 1353"/>
                      <a:gd name="connsiteY12" fmla="*/ 134 h 1307"/>
                      <a:gd name="connsiteX13" fmla="*/ 1092 w 1353"/>
                      <a:gd name="connsiteY13" fmla="*/ 132 h 1307"/>
                      <a:gd name="connsiteX14" fmla="*/ 1112 w 1353"/>
                      <a:gd name="connsiteY14" fmla="*/ 82 h 1307"/>
                      <a:gd name="connsiteX15" fmla="*/ 1232 w 1353"/>
                      <a:gd name="connsiteY15" fmla="*/ 183 h 1307"/>
                      <a:gd name="connsiteX16" fmla="*/ 1353 w 1353"/>
                      <a:gd name="connsiteY16" fmla="*/ 0 h 1307"/>
                      <a:gd name="connsiteX17" fmla="*/ 1059 w 1353"/>
                      <a:gd name="connsiteY17" fmla="*/ 1307 h 1307"/>
                      <a:gd name="connsiteX18" fmla="*/ 9 w 1353"/>
                      <a:gd name="connsiteY18" fmla="*/ 1103 h 1307"/>
                      <a:gd name="connsiteX19" fmla="*/ 333 w 1353"/>
                      <a:gd name="connsiteY19" fmla="*/ 720 h 1307"/>
                      <a:gd name="connsiteX0" fmla="*/ 713 w 1353"/>
                      <a:gd name="connsiteY0" fmla="*/ 570 h 1307"/>
                      <a:gd name="connsiteX1" fmla="*/ 574 w 1353"/>
                      <a:gd name="connsiteY1" fmla="*/ 405 h 1307"/>
                      <a:gd name="connsiteX2" fmla="*/ 805 w 1353"/>
                      <a:gd name="connsiteY2" fmla="*/ 647 h 1307"/>
                      <a:gd name="connsiteX3" fmla="*/ 825 w 1353"/>
                      <a:gd name="connsiteY3" fmla="*/ 542 h 1307"/>
                      <a:gd name="connsiteX4" fmla="*/ 678 w 1353"/>
                      <a:gd name="connsiteY4" fmla="*/ 414 h 1307"/>
                      <a:gd name="connsiteX5" fmla="*/ 704 w 1353"/>
                      <a:gd name="connsiteY5" fmla="*/ 304 h 1307"/>
                      <a:gd name="connsiteX6" fmla="*/ 799 w 1353"/>
                      <a:gd name="connsiteY6" fmla="*/ 270 h 1307"/>
                      <a:gd name="connsiteX7" fmla="*/ 764 w 1353"/>
                      <a:gd name="connsiteY7" fmla="*/ 122 h 1307"/>
                      <a:gd name="connsiteX8" fmla="*/ 841 w 1353"/>
                      <a:gd name="connsiteY8" fmla="*/ 238 h 1307"/>
                      <a:gd name="connsiteX9" fmla="*/ 949 w 1353"/>
                      <a:gd name="connsiteY9" fmla="*/ 365 h 1307"/>
                      <a:gd name="connsiteX10" fmla="*/ 1086 w 1353"/>
                      <a:gd name="connsiteY10" fmla="*/ 357 h 1307"/>
                      <a:gd name="connsiteX11" fmla="*/ 1085 w 1353"/>
                      <a:gd name="connsiteY11" fmla="*/ 206 h 1307"/>
                      <a:gd name="connsiteX12" fmla="*/ 1128 w 1353"/>
                      <a:gd name="connsiteY12" fmla="*/ 134 h 1307"/>
                      <a:gd name="connsiteX13" fmla="*/ 1092 w 1353"/>
                      <a:gd name="connsiteY13" fmla="*/ 132 h 1307"/>
                      <a:gd name="connsiteX14" fmla="*/ 1112 w 1353"/>
                      <a:gd name="connsiteY14" fmla="*/ 82 h 1307"/>
                      <a:gd name="connsiteX15" fmla="*/ 1232 w 1353"/>
                      <a:gd name="connsiteY15" fmla="*/ 183 h 1307"/>
                      <a:gd name="connsiteX16" fmla="*/ 1353 w 1353"/>
                      <a:gd name="connsiteY16" fmla="*/ 0 h 1307"/>
                      <a:gd name="connsiteX17" fmla="*/ 1059 w 1353"/>
                      <a:gd name="connsiteY17" fmla="*/ 1307 h 1307"/>
                      <a:gd name="connsiteX18" fmla="*/ 9 w 1353"/>
                      <a:gd name="connsiteY18" fmla="*/ 1103 h 1307"/>
                      <a:gd name="connsiteX19" fmla="*/ 333 w 1353"/>
                      <a:gd name="connsiteY19" fmla="*/ 720 h 1307"/>
                      <a:gd name="connsiteX0" fmla="*/ 713 w 1353"/>
                      <a:gd name="connsiteY0" fmla="*/ 570 h 1307"/>
                      <a:gd name="connsiteX1" fmla="*/ 426 w 1353"/>
                      <a:gd name="connsiteY1" fmla="*/ 241 h 1307"/>
                      <a:gd name="connsiteX2" fmla="*/ 805 w 1353"/>
                      <a:gd name="connsiteY2" fmla="*/ 647 h 1307"/>
                      <a:gd name="connsiteX3" fmla="*/ 825 w 1353"/>
                      <a:gd name="connsiteY3" fmla="*/ 542 h 1307"/>
                      <a:gd name="connsiteX4" fmla="*/ 678 w 1353"/>
                      <a:gd name="connsiteY4" fmla="*/ 414 h 1307"/>
                      <a:gd name="connsiteX5" fmla="*/ 704 w 1353"/>
                      <a:gd name="connsiteY5" fmla="*/ 304 h 1307"/>
                      <a:gd name="connsiteX6" fmla="*/ 799 w 1353"/>
                      <a:gd name="connsiteY6" fmla="*/ 270 h 1307"/>
                      <a:gd name="connsiteX7" fmla="*/ 764 w 1353"/>
                      <a:gd name="connsiteY7" fmla="*/ 122 h 1307"/>
                      <a:gd name="connsiteX8" fmla="*/ 841 w 1353"/>
                      <a:gd name="connsiteY8" fmla="*/ 238 h 1307"/>
                      <a:gd name="connsiteX9" fmla="*/ 949 w 1353"/>
                      <a:gd name="connsiteY9" fmla="*/ 365 h 1307"/>
                      <a:gd name="connsiteX10" fmla="*/ 1086 w 1353"/>
                      <a:gd name="connsiteY10" fmla="*/ 357 h 1307"/>
                      <a:gd name="connsiteX11" fmla="*/ 1085 w 1353"/>
                      <a:gd name="connsiteY11" fmla="*/ 206 h 1307"/>
                      <a:gd name="connsiteX12" fmla="*/ 1128 w 1353"/>
                      <a:gd name="connsiteY12" fmla="*/ 134 h 1307"/>
                      <a:gd name="connsiteX13" fmla="*/ 1092 w 1353"/>
                      <a:gd name="connsiteY13" fmla="*/ 132 h 1307"/>
                      <a:gd name="connsiteX14" fmla="*/ 1112 w 1353"/>
                      <a:gd name="connsiteY14" fmla="*/ 82 h 1307"/>
                      <a:gd name="connsiteX15" fmla="*/ 1232 w 1353"/>
                      <a:gd name="connsiteY15" fmla="*/ 183 h 1307"/>
                      <a:gd name="connsiteX16" fmla="*/ 1353 w 1353"/>
                      <a:gd name="connsiteY16" fmla="*/ 0 h 1307"/>
                      <a:gd name="connsiteX17" fmla="*/ 1059 w 1353"/>
                      <a:gd name="connsiteY17" fmla="*/ 1307 h 1307"/>
                      <a:gd name="connsiteX18" fmla="*/ 9 w 1353"/>
                      <a:gd name="connsiteY18" fmla="*/ 1103 h 1307"/>
                      <a:gd name="connsiteX19" fmla="*/ 333 w 1353"/>
                      <a:gd name="connsiteY19" fmla="*/ 720 h 1307"/>
                      <a:gd name="connsiteX0" fmla="*/ 713 w 1353"/>
                      <a:gd name="connsiteY0" fmla="*/ 570 h 1307"/>
                      <a:gd name="connsiteX1" fmla="*/ 426 w 1353"/>
                      <a:gd name="connsiteY1" fmla="*/ 241 h 1307"/>
                      <a:gd name="connsiteX2" fmla="*/ 619 w 1353"/>
                      <a:gd name="connsiteY2" fmla="*/ 613 h 1307"/>
                      <a:gd name="connsiteX3" fmla="*/ 805 w 1353"/>
                      <a:gd name="connsiteY3" fmla="*/ 647 h 1307"/>
                      <a:gd name="connsiteX4" fmla="*/ 825 w 1353"/>
                      <a:gd name="connsiteY4" fmla="*/ 542 h 1307"/>
                      <a:gd name="connsiteX5" fmla="*/ 678 w 1353"/>
                      <a:gd name="connsiteY5" fmla="*/ 414 h 1307"/>
                      <a:gd name="connsiteX6" fmla="*/ 704 w 1353"/>
                      <a:gd name="connsiteY6" fmla="*/ 304 h 1307"/>
                      <a:gd name="connsiteX7" fmla="*/ 799 w 1353"/>
                      <a:gd name="connsiteY7" fmla="*/ 270 h 1307"/>
                      <a:gd name="connsiteX8" fmla="*/ 764 w 1353"/>
                      <a:gd name="connsiteY8" fmla="*/ 122 h 1307"/>
                      <a:gd name="connsiteX9" fmla="*/ 841 w 1353"/>
                      <a:gd name="connsiteY9" fmla="*/ 238 h 1307"/>
                      <a:gd name="connsiteX10" fmla="*/ 949 w 1353"/>
                      <a:gd name="connsiteY10" fmla="*/ 365 h 1307"/>
                      <a:gd name="connsiteX11" fmla="*/ 1086 w 1353"/>
                      <a:gd name="connsiteY11" fmla="*/ 357 h 1307"/>
                      <a:gd name="connsiteX12" fmla="*/ 1085 w 1353"/>
                      <a:gd name="connsiteY12" fmla="*/ 206 h 1307"/>
                      <a:gd name="connsiteX13" fmla="*/ 1128 w 1353"/>
                      <a:gd name="connsiteY13" fmla="*/ 134 h 1307"/>
                      <a:gd name="connsiteX14" fmla="*/ 1092 w 1353"/>
                      <a:gd name="connsiteY14" fmla="*/ 132 h 1307"/>
                      <a:gd name="connsiteX15" fmla="*/ 1112 w 1353"/>
                      <a:gd name="connsiteY15" fmla="*/ 82 h 1307"/>
                      <a:gd name="connsiteX16" fmla="*/ 1232 w 1353"/>
                      <a:gd name="connsiteY16" fmla="*/ 183 h 1307"/>
                      <a:gd name="connsiteX17" fmla="*/ 1353 w 1353"/>
                      <a:gd name="connsiteY17" fmla="*/ 0 h 1307"/>
                      <a:gd name="connsiteX18" fmla="*/ 1059 w 1353"/>
                      <a:gd name="connsiteY18" fmla="*/ 1307 h 1307"/>
                      <a:gd name="connsiteX19" fmla="*/ 9 w 1353"/>
                      <a:gd name="connsiteY19" fmla="*/ 1103 h 1307"/>
                      <a:gd name="connsiteX20" fmla="*/ 333 w 1353"/>
                      <a:gd name="connsiteY20" fmla="*/ 720 h 1307"/>
                      <a:gd name="connsiteX0" fmla="*/ 713 w 1353"/>
                      <a:gd name="connsiteY0" fmla="*/ 570 h 1307"/>
                      <a:gd name="connsiteX1" fmla="*/ 426 w 1353"/>
                      <a:gd name="connsiteY1" fmla="*/ 241 h 1307"/>
                      <a:gd name="connsiteX2" fmla="*/ 619 w 1353"/>
                      <a:gd name="connsiteY2" fmla="*/ 613 h 1307"/>
                      <a:gd name="connsiteX3" fmla="*/ 805 w 1353"/>
                      <a:gd name="connsiteY3" fmla="*/ 647 h 1307"/>
                      <a:gd name="connsiteX4" fmla="*/ 825 w 1353"/>
                      <a:gd name="connsiteY4" fmla="*/ 542 h 1307"/>
                      <a:gd name="connsiteX5" fmla="*/ 678 w 1353"/>
                      <a:gd name="connsiteY5" fmla="*/ 414 h 1307"/>
                      <a:gd name="connsiteX6" fmla="*/ 704 w 1353"/>
                      <a:gd name="connsiteY6" fmla="*/ 304 h 1307"/>
                      <a:gd name="connsiteX7" fmla="*/ 799 w 1353"/>
                      <a:gd name="connsiteY7" fmla="*/ 270 h 1307"/>
                      <a:gd name="connsiteX8" fmla="*/ 764 w 1353"/>
                      <a:gd name="connsiteY8" fmla="*/ 122 h 1307"/>
                      <a:gd name="connsiteX9" fmla="*/ 841 w 1353"/>
                      <a:gd name="connsiteY9" fmla="*/ 238 h 1307"/>
                      <a:gd name="connsiteX10" fmla="*/ 949 w 1353"/>
                      <a:gd name="connsiteY10" fmla="*/ 365 h 1307"/>
                      <a:gd name="connsiteX11" fmla="*/ 1086 w 1353"/>
                      <a:gd name="connsiteY11" fmla="*/ 357 h 1307"/>
                      <a:gd name="connsiteX12" fmla="*/ 1085 w 1353"/>
                      <a:gd name="connsiteY12" fmla="*/ 206 h 1307"/>
                      <a:gd name="connsiteX13" fmla="*/ 1128 w 1353"/>
                      <a:gd name="connsiteY13" fmla="*/ 134 h 1307"/>
                      <a:gd name="connsiteX14" fmla="*/ 1092 w 1353"/>
                      <a:gd name="connsiteY14" fmla="*/ 132 h 1307"/>
                      <a:gd name="connsiteX15" fmla="*/ 1112 w 1353"/>
                      <a:gd name="connsiteY15" fmla="*/ 82 h 1307"/>
                      <a:gd name="connsiteX16" fmla="*/ 1232 w 1353"/>
                      <a:gd name="connsiteY16" fmla="*/ 183 h 1307"/>
                      <a:gd name="connsiteX17" fmla="*/ 1353 w 1353"/>
                      <a:gd name="connsiteY17" fmla="*/ 0 h 1307"/>
                      <a:gd name="connsiteX18" fmla="*/ 1059 w 1353"/>
                      <a:gd name="connsiteY18" fmla="*/ 1307 h 1307"/>
                      <a:gd name="connsiteX19" fmla="*/ 9 w 1353"/>
                      <a:gd name="connsiteY19" fmla="*/ 1103 h 1307"/>
                      <a:gd name="connsiteX20" fmla="*/ 333 w 1353"/>
                      <a:gd name="connsiteY20" fmla="*/ 720 h 1307"/>
                      <a:gd name="connsiteX21" fmla="*/ 713 w 1353"/>
                      <a:gd name="connsiteY21" fmla="*/ 570 h 1307"/>
                      <a:gd name="connsiteX0" fmla="*/ 713 w 1353"/>
                      <a:gd name="connsiteY0" fmla="*/ 570 h 1307"/>
                      <a:gd name="connsiteX1" fmla="*/ 426 w 1353"/>
                      <a:gd name="connsiteY1" fmla="*/ 241 h 1307"/>
                      <a:gd name="connsiteX2" fmla="*/ 619 w 1353"/>
                      <a:gd name="connsiteY2" fmla="*/ 613 h 1307"/>
                      <a:gd name="connsiteX3" fmla="*/ 805 w 1353"/>
                      <a:gd name="connsiteY3" fmla="*/ 647 h 1307"/>
                      <a:gd name="connsiteX4" fmla="*/ 825 w 1353"/>
                      <a:gd name="connsiteY4" fmla="*/ 542 h 1307"/>
                      <a:gd name="connsiteX5" fmla="*/ 678 w 1353"/>
                      <a:gd name="connsiteY5" fmla="*/ 414 h 1307"/>
                      <a:gd name="connsiteX6" fmla="*/ 704 w 1353"/>
                      <a:gd name="connsiteY6" fmla="*/ 304 h 1307"/>
                      <a:gd name="connsiteX7" fmla="*/ 799 w 1353"/>
                      <a:gd name="connsiteY7" fmla="*/ 270 h 1307"/>
                      <a:gd name="connsiteX8" fmla="*/ 764 w 1353"/>
                      <a:gd name="connsiteY8" fmla="*/ 122 h 1307"/>
                      <a:gd name="connsiteX9" fmla="*/ 841 w 1353"/>
                      <a:gd name="connsiteY9" fmla="*/ 238 h 1307"/>
                      <a:gd name="connsiteX10" fmla="*/ 949 w 1353"/>
                      <a:gd name="connsiteY10" fmla="*/ 365 h 1307"/>
                      <a:gd name="connsiteX11" fmla="*/ 1086 w 1353"/>
                      <a:gd name="connsiteY11" fmla="*/ 357 h 1307"/>
                      <a:gd name="connsiteX12" fmla="*/ 1085 w 1353"/>
                      <a:gd name="connsiteY12" fmla="*/ 206 h 1307"/>
                      <a:gd name="connsiteX13" fmla="*/ 1128 w 1353"/>
                      <a:gd name="connsiteY13" fmla="*/ 134 h 1307"/>
                      <a:gd name="connsiteX14" fmla="*/ 1092 w 1353"/>
                      <a:gd name="connsiteY14" fmla="*/ 132 h 1307"/>
                      <a:gd name="connsiteX15" fmla="*/ 1112 w 1353"/>
                      <a:gd name="connsiteY15" fmla="*/ 82 h 1307"/>
                      <a:gd name="connsiteX16" fmla="*/ 1232 w 1353"/>
                      <a:gd name="connsiteY16" fmla="*/ 183 h 1307"/>
                      <a:gd name="connsiteX17" fmla="*/ 1353 w 1353"/>
                      <a:gd name="connsiteY17" fmla="*/ 0 h 1307"/>
                      <a:gd name="connsiteX18" fmla="*/ 1059 w 1353"/>
                      <a:gd name="connsiteY18" fmla="*/ 1307 h 1307"/>
                      <a:gd name="connsiteX19" fmla="*/ 9 w 1353"/>
                      <a:gd name="connsiteY19" fmla="*/ 1103 h 1307"/>
                      <a:gd name="connsiteX20" fmla="*/ 333 w 1353"/>
                      <a:gd name="connsiteY20" fmla="*/ 720 h 1307"/>
                      <a:gd name="connsiteX21" fmla="*/ 732 w 1353"/>
                      <a:gd name="connsiteY21" fmla="*/ 583 h 1307"/>
                      <a:gd name="connsiteX22" fmla="*/ 713 w 1353"/>
                      <a:gd name="connsiteY22" fmla="*/ 570 h 1307"/>
                      <a:gd name="connsiteX0" fmla="*/ 713 w 1353"/>
                      <a:gd name="connsiteY0" fmla="*/ 570 h 1307"/>
                      <a:gd name="connsiteX1" fmla="*/ 426 w 1353"/>
                      <a:gd name="connsiteY1" fmla="*/ 241 h 1307"/>
                      <a:gd name="connsiteX2" fmla="*/ 619 w 1353"/>
                      <a:gd name="connsiteY2" fmla="*/ 613 h 1307"/>
                      <a:gd name="connsiteX3" fmla="*/ 805 w 1353"/>
                      <a:gd name="connsiteY3" fmla="*/ 647 h 1307"/>
                      <a:gd name="connsiteX4" fmla="*/ 825 w 1353"/>
                      <a:gd name="connsiteY4" fmla="*/ 542 h 1307"/>
                      <a:gd name="connsiteX5" fmla="*/ 678 w 1353"/>
                      <a:gd name="connsiteY5" fmla="*/ 414 h 1307"/>
                      <a:gd name="connsiteX6" fmla="*/ 704 w 1353"/>
                      <a:gd name="connsiteY6" fmla="*/ 304 h 1307"/>
                      <a:gd name="connsiteX7" fmla="*/ 799 w 1353"/>
                      <a:gd name="connsiteY7" fmla="*/ 270 h 1307"/>
                      <a:gd name="connsiteX8" fmla="*/ 764 w 1353"/>
                      <a:gd name="connsiteY8" fmla="*/ 122 h 1307"/>
                      <a:gd name="connsiteX9" fmla="*/ 841 w 1353"/>
                      <a:gd name="connsiteY9" fmla="*/ 238 h 1307"/>
                      <a:gd name="connsiteX10" fmla="*/ 949 w 1353"/>
                      <a:gd name="connsiteY10" fmla="*/ 365 h 1307"/>
                      <a:gd name="connsiteX11" fmla="*/ 1086 w 1353"/>
                      <a:gd name="connsiteY11" fmla="*/ 357 h 1307"/>
                      <a:gd name="connsiteX12" fmla="*/ 1085 w 1353"/>
                      <a:gd name="connsiteY12" fmla="*/ 206 h 1307"/>
                      <a:gd name="connsiteX13" fmla="*/ 1128 w 1353"/>
                      <a:gd name="connsiteY13" fmla="*/ 134 h 1307"/>
                      <a:gd name="connsiteX14" fmla="*/ 1092 w 1353"/>
                      <a:gd name="connsiteY14" fmla="*/ 132 h 1307"/>
                      <a:gd name="connsiteX15" fmla="*/ 1112 w 1353"/>
                      <a:gd name="connsiteY15" fmla="*/ 82 h 1307"/>
                      <a:gd name="connsiteX16" fmla="*/ 1232 w 1353"/>
                      <a:gd name="connsiteY16" fmla="*/ 183 h 1307"/>
                      <a:gd name="connsiteX17" fmla="*/ 1353 w 1353"/>
                      <a:gd name="connsiteY17" fmla="*/ 0 h 1307"/>
                      <a:gd name="connsiteX18" fmla="*/ 1059 w 1353"/>
                      <a:gd name="connsiteY18" fmla="*/ 1307 h 1307"/>
                      <a:gd name="connsiteX19" fmla="*/ 9 w 1353"/>
                      <a:gd name="connsiteY19" fmla="*/ 1103 h 1307"/>
                      <a:gd name="connsiteX20" fmla="*/ 333 w 1353"/>
                      <a:gd name="connsiteY20" fmla="*/ 720 h 1307"/>
                      <a:gd name="connsiteX21" fmla="*/ 713 w 1353"/>
                      <a:gd name="connsiteY21" fmla="*/ 570 h 1307"/>
                      <a:gd name="connsiteX0" fmla="*/ 713 w 1353"/>
                      <a:gd name="connsiteY0" fmla="*/ 570 h 1307"/>
                      <a:gd name="connsiteX1" fmla="*/ 426 w 1353"/>
                      <a:gd name="connsiteY1" fmla="*/ 241 h 1307"/>
                      <a:gd name="connsiteX2" fmla="*/ 805 w 1353"/>
                      <a:gd name="connsiteY2" fmla="*/ 647 h 1307"/>
                      <a:gd name="connsiteX3" fmla="*/ 825 w 1353"/>
                      <a:gd name="connsiteY3" fmla="*/ 542 h 1307"/>
                      <a:gd name="connsiteX4" fmla="*/ 678 w 1353"/>
                      <a:gd name="connsiteY4" fmla="*/ 414 h 1307"/>
                      <a:gd name="connsiteX5" fmla="*/ 704 w 1353"/>
                      <a:gd name="connsiteY5" fmla="*/ 304 h 1307"/>
                      <a:gd name="connsiteX6" fmla="*/ 799 w 1353"/>
                      <a:gd name="connsiteY6" fmla="*/ 270 h 1307"/>
                      <a:gd name="connsiteX7" fmla="*/ 764 w 1353"/>
                      <a:gd name="connsiteY7" fmla="*/ 122 h 1307"/>
                      <a:gd name="connsiteX8" fmla="*/ 841 w 1353"/>
                      <a:gd name="connsiteY8" fmla="*/ 238 h 1307"/>
                      <a:gd name="connsiteX9" fmla="*/ 949 w 1353"/>
                      <a:gd name="connsiteY9" fmla="*/ 365 h 1307"/>
                      <a:gd name="connsiteX10" fmla="*/ 1086 w 1353"/>
                      <a:gd name="connsiteY10" fmla="*/ 357 h 1307"/>
                      <a:gd name="connsiteX11" fmla="*/ 1085 w 1353"/>
                      <a:gd name="connsiteY11" fmla="*/ 206 h 1307"/>
                      <a:gd name="connsiteX12" fmla="*/ 1128 w 1353"/>
                      <a:gd name="connsiteY12" fmla="*/ 134 h 1307"/>
                      <a:gd name="connsiteX13" fmla="*/ 1092 w 1353"/>
                      <a:gd name="connsiteY13" fmla="*/ 132 h 1307"/>
                      <a:gd name="connsiteX14" fmla="*/ 1112 w 1353"/>
                      <a:gd name="connsiteY14" fmla="*/ 82 h 1307"/>
                      <a:gd name="connsiteX15" fmla="*/ 1232 w 1353"/>
                      <a:gd name="connsiteY15" fmla="*/ 183 h 1307"/>
                      <a:gd name="connsiteX16" fmla="*/ 1353 w 1353"/>
                      <a:gd name="connsiteY16" fmla="*/ 0 h 1307"/>
                      <a:gd name="connsiteX17" fmla="*/ 1059 w 1353"/>
                      <a:gd name="connsiteY17" fmla="*/ 1307 h 1307"/>
                      <a:gd name="connsiteX18" fmla="*/ 9 w 1353"/>
                      <a:gd name="connsiteY18" fmla="*/ 1103 h 1307"/>
                      <a:gd name="connsiteX19" fmla="*/ 333 w 1353"/>
                      <a:gd name="connsiteY19" fmla="*/ 720 h 1307"/>
                      <a:gd name="connsiteX20" fmla="*/ 713 w 1353"/>
                      <a:gd name="connsiteY20" fmla="*/ 570 h 1307"/>
                      <a:gd name="connsiteX0" fmla="*/ 668 w 1353"/>
                      <a:gd name="connsiteY0" fmla="*/ 620 h 1307"/>
                      <a:gd name="connsiteX1" fmla="*/ 426 w 1353"/>
                      <a:gd name="connsiteY1" fmla="*/ 241 h 1307"/>
                      <a:gd name="connsiteX2" fmla="*/ 805 w 1353"/>
                      <a:gd name="connsiteY2" fmla="*/ 647 h 1307"/>
                      <a:gd name="connsiteX3" fmla="*/ 825 w 1353"/>
                      <a:gd name="connsiteY3" fmla="*/ 542 h 1307"/>
                      <a:gd name="connsiteX4" fmla="*/ 678 w 1353"/>
                      <a:gd name="connsiteY4" fmla="*/ 414 h 1307"/>
                      <a:gd name="connsiteX5" fmla="*/ 704 w 1353"/>
                      <a:gd name="connsiteY5" fmla="*/ 304 h 1307"/>
                      <a:gd name="connsiteX6" fmla="*/ 799 w 1353"/>
                      <a:gd name="connsiteY6" fmla="*/ 270 h 1307"/>
                      <a:gd name="connsiteX7" fmla="*/ 764 w 1353"/>
                      <a:gd name="connsiteY7" fmla="*/ 122 h 1307"/>
                      <a:gd name="connsiteX8" fmla="*/ 841 w 1353"/>
                      <a:gd name="connsiteY8" fmla="*/ 238 h 1307"/>
                      <a:gd name="connsiteX9" fmla="*/ 949 w 1353"/>
                      <a:gd name="connsiteY9" fmla="*/ 365 h 1307"/>
                      <a:gd name="connsiteX10" fmla="*/ 1086 w 1353"/>
                      <a:gd name="connsiteY10" fmla="*/ 357 h 1307"/>
                      <a:gd name="connsiteX11" fmla="*/ 1085 w 1353"/>
                      <a:gd name="connsiteY11" fmla="*/ 206 h 1307"/>
                      <a:gd name="connsiteX12" fmla="*/ 1128 w 1353"/>
                      <a:gd name="connsiteY12" fmla="*/ 134 h 1307"/>
                      <a:gd name="connsiteX13" fmla="*/ 1092 w 1353"/>
                      <a:gd name="connsiteY13" fmla="*/ 132 h 1307"/>
                      <a:gd name="connsiteX14" fmla="*/ 1112 w 1353"/>
                      <a:gd name="connsiteY14" fmla="*/ 82 h 1307"/>
                      <a:gd name="connsiteX15" fmla="*/ 1232 w 1353"/>
                      <a:gd name="connsiteY15" fmla="*/ 183 h 1307"/>
                      <a:gd name="connsiteX16" fmla="*/ 1353 w 1353"/>
                      <a:gd name="connsiteY16" fmla="*/ 0 h 1307"/>
                      <a:gd name="connsiteX17" fmla="*/ 1059 w 1353"/>
                      <a:gd name="connsiteY17" fmla="*/ 1307 h 1307"/>
                      <a:gd name="connsiteX18" fmla="*/ 9 w 1353"/>
                      <a:gd name="connsiteY18" fmla="*/ 1103 h 1307"/>
                      <a:gd name="connsiteX19" fmla="*/ 333 w 1353"/>
                      <a:gd name="connsiteY19" fmla="*/ 720 h 1307"/>
                      <a:gd name="connsiteX20" fmla="*/ 668 w 1353"/>
                      <a:gd name="connsiteY20" fmla="*/ 620 h 1307"/>
                      <a:gd name="connsiteX0" fmla="*/ 668 w 1353"/>
                      <a:gd name="connsiteY0" fmla="*/ 620 h 1307"/>
                      <a:gd name="connsiteX1" fmla="*/ 472 w 1353"/>
                      <a:gd name="connsiteY1" fmla="*/ 370 h 1307"/>
                      <a:gd name="connsiteX2" fmla="*/ 426 w 1353"/>
                      <a:gd name="connsiteY2" fmla="*/ 241 h 1307"/>
                      <a:gd name="connsiteX3" fmla="*/ 805 w 1353"/>
                      <a:gd name="connsiteY3" fmla="*/ 647 h 1307"/>
                      <a:gd name="connsiteX4" fmla="*/ 825 w 1353"/>
                      <a:gd name="connsiteY4" fmla="*/ 542 h 1307"/>
                      <a:gd name="connsiteX5" fmla="*/ 678 w 1353"/>
                      <a:gd name="connsiteY5" fmla="*/ 414 h 1307"/>
                      <a:gd name="connsiteX6" fmla="*/ 704 w 1353"/>
                      <a:gd name="connsiteY6" fmla="*/ 304 h 1307"/>
                      <a:gd name="connsiteX7" fmla="*/ 799 w 1353"/>
                      <a:gd name="connsiteY7" fmla="*/ 270 h 1307"/>
                      <a:gd name="connsiteX8" fmla="*/ 764 w 1353"/>
                      <a:gd name="connsiteY8" fmla="*/ 122 h 1307"/>
                      <a:gd name="connsiteX9" fmla="*/ 841 w 1353"/>
                      <a:gd name="connsiteY9" fmla="*/ 238 h 1307"/>
                      <a:gd name="connsiteX10" fmla="*/ 949 w 1353"/>
                      <a:gd name="connsiteY10" fmla="*/ 365 h 1307"/>
                      <a:gd name="connsiteX11" fmla="*/ 1086 w 1353"/>
                      <a:gd name="connsiteY11" fmla="*/ 357 h 1307"/>
                      <a:gd name="connsiteX12" fmla="*/ 1085 w 1353"/>
                      <a:gd name="connsiteY12" fmla="*/ 206 h 1307"/>
                      <a:gd name="connsiteX13" fmla="*/ 1128 w 1353"/>
                      <a:gd name="connsiteY13" fmla="*/ 134 h 1307"/>
                      <a:gd name="connsiteX14" fmla="*/ 1092 w 1353"/>
                      <a:gd name="connsiteY14" fmla="*/ 132 h 1307"/>
                      <a:gd name="connsiteX15" fmla="*/ 1112 w 1353"/>
                      <a:gd name="connsiteY15" fmla="*/ 82 h 1307"/>
                      <a:gd name="connsiteX16" fmla="*/ 1232 w 1353"/>
                      <a:gd name="connsiteY16" fmla="*/ 183 h 1307"/>
                      <a:gd name="connsiteX17" fmla="*/ 1353 w 1353"/>
                      <a:gd name="connsiteY17" fmla="*/ 0 h 1307"/>
                      <a:gd name="connsiteX18" fmla="*/ 1059 w 1353"/>
                      <a:gd name="connsiteY18" fmla="*/ 1307 h 1307"/>
                      <a:gd name="connsiteX19" fmla="*/ 9 w 1353"/>
                      <a:gd name="connsiteY19" fmla="*/ 1103 h 1307"/>
                      <a:gd name="connsiteX20" fmla="*/ 333 w 1353"/>
                      <a:gd name="connsiteY20" fmla="*/ 720 h 1307"/>
                      <a:gd name="connsiteX21" fmla="*/ 668 w 1353"/>
                      <a:gd name="connsiteY21" fmla="*/ 620 h 1307"/>
                      <a:gd name="connsiteX0" fmla="*/ 668 w 1353"/>
                      <a:gd name="connsiteY0" fmla="*/ 620 h 1307"/>
                      <a:gd name="connsiteX1" fmla="*/ 472 w 1353"/>
                      <a:gd name="connsiteY1" fmla="*/ 370 h 1307"/>
                      <a:gd name="connsiteX2" fmla="*/ 426 w 1353"/>
                      <a:gd name="connsiteY2" fmla="*/ 241 h 1307"/>
                      <a:gd name="connsiteX3" fmla="*/ 805 w 1353"/>
                      <a:gd name="connsiteY3" fmla="*/ 647 h 1307"/>
                      <a:gd name="connsiteX4" fmla="*/ 825 w 1353"/>
                      <a:gd name="connsiteY4" fmla="*/ 542 h 1307"/>
                      <a:gd name="connsiteX5" fmla="*/ 678 w 1353"/>
                      <a:gd name="connsiteY5" fmla="*/ 414 h 1307"/>
                      <a:gd name="connsiteX6" fmla="*/ 704 w 1353"/>
                      <a:gd name="connsiteY6" fmla="*/ 304 h 1307"/>
                      <a:gd name="connsiteX7" fmla="*/ 799 w 1353"/>
                      <a:gd name="connsiteY7" fmla="*/ 270 h 1307"/>
                      <a:gd name="connsiteX8" fmla="*/ 764 w 1353"/>
                      <a:gd name="connsiteY8" fmla="*/ 122 h 1307"/>
                      <a:gd name="connsiteX9" fmla="*/ 822 w 1353"/>
                      <a:gd name="connsiteY9" fmla="*/ 148 h 1307"/>
                      <a:gd name="connsiteX10" fmla="*/ 949 w 1353"/>
                      <a:gd name="connsiteY10" fmla="*/ 365 h 1307"/>
                      <a:gd name="connsiteX11" fmla="*/ 1086 w 1353"/>
                      <a:gd name="connsiteY11" fmla="*/ 357 h 1307"/>
                      <a:gd name="connsiteX12" fmla="*/ 1085 w 1353"/>
                      <a:gd name="connsiteY12" fmla="*/ 206 h 1307"/>
                      <a:gd name="connsiteX13" fmla="*/ 1128 w 1353"/>
                      <a:gd name="connsiteY13" fmla="*/ 134 h 1307"/>
                      <a:gd name="connsiteX14" fmla="*/ 1092 w 1353"/>
                      <a:gd name="connsiteY14" fmla="*/ 132 h 1307"/>
                      <a:gd name="connsiteX15" fmla="*/ 1112 w 1353"/>
                      <a:gd name="connsiteY15" fmla="*/ 82 h 1307"/>
                      <a:gd name="connsiteX16" fmla="*/ 1232 w 1353"/>
                      <a:gd name="connsiteY16" fmla="*/ 183 h 1307"/>
                      <a:gd name="connsiteX17" fmla="*/ 1353 w 1353"/>
                      <a:gd name="connsiteY17" fmla="*/ 0 h 1307"/>
                      <a:gd name="connsiteX18" fmla="*/ 1059 w 1353"/>
                      <a:gd name="connsiteY18" fmla="*/ 1307 h 1307"/>
                      <a:gd name="connsiteX19" fmla="*/ 9 w 1353"/>
                      <a:gd name="connsiteY19" fmla="*/ 1103 h 1307"/>
                      <a:gd name="connsiteX20" fmla="*/ 333 w 1353"/>
                      <a:gd name="connsiteY20" fmla="*/ 720 h 1307"/>
                      <a:gd name="connsiteX21" fmla="*/ 668 w 1353"/>
                      <a:gd name="connsiteY21" fmla="*/ 620 h 1307"/>
                      <a:gd name="connsiteX0" fmla="*/ 668 w 1353"/>
                      <a:gd name="connsiteY0" fmla="*/ 620 h 1307"/>
                      <a:gd name="connsiteX1" fmla="*/ 472 w 1353"/>
                      <a:gd name="connsiteY1" fmla="*/ 370 h 1307"/>
                      <a:gd name="connsiteX2" fmla="*/ 426 w 1353"/>
                      <a:gd name="connsiteY2" fmla="*/ 241 h 1307"/>
                      <a:gd name="connsiteX3" fmla="*/ 805 w 1353"/>
                      <a:gd name="connsiteY3" fmla="*/ 647 h 1307"/>
                      <a:gd name="connsiteX4" fmla="*/ 825 w 1353"/>
                      <a:gd name="connsiteY4" fmla="*/ 542 h 1307"/>
                      <a:gd name="connsiteX5" fmla="*/ 678 w 1353"/>
                      <a:gd name="connsiteY5" fmla="*/ 414 h 1307"/>
                      <a:gd name="connsiteX6" fmla="*/ 704 w 1353"/>
                      <a:gd name="connsiteY6" fmla="*/ 304 h 1307"/>
                      <a:gd name="connsiteX7" fmla="*/ 799 w 1353"/>
                      <a:gd name="connsiteY7" fmla="*/ 270 h 1307"/>
                      <a:gd name="connsiteX8" fmla="*/ 754 w 1353"/>
                      <a:gd name="connsiteY8" fmla="*/ 178 h 1307"/>
                      <a:gd name="connsiteX9" fmla="*/ 764 w 1353"/>
                      <a:gd name="connsiteY9" fmla="*/ 122 h 1307"/>
                      <a:gd name="connsiteX10" fmla="*/ 822 w 1353"/>
                      <a:gd name="connsiteY10" fmla="*/ 148 h 1307"/>
                      <a:gd name="connsiteX11" fmla="*/ 949 w 1353"/>
                      <a:gd name="connsiteY11" fmla="*/ 365 h 1307"/>
                      <a:gd name="connsiteX12" fmla="*/ 1086 w 1353"/>
                      <a:gd name="connsiteY12" fmla="*/ 357 h 1307"/>
                      <a:gd name="connsiteX13" fmla="*/ 1085 w 1353"/>
                      <a:gd name="connsiteY13" fmla="*/ 206 h 1307"/>
                      <a:gd name="connsiteX14" fmla="*/ 1128 w 1353"/>
                      <a:gd name="connsiteY14" fmla="*/ 134 h 1307"/>
                      <a:gd name="connsiteX15" fmla="*/ 1092 w 1353"/>
                      <a:gd name="connsiteY15" fmla="*/ 132 h 1307"/>
                      <a:gd name="connsiteX16" fmla="*/ 1112 w 1353"/>
                      <a:gd name="connsiteY16" fmla="*/ 82 h 1307"/>
                      <a:gd name="connsiteX17" fmla="*/ 1232 w 1353"/>
                      <a:gd name="connsiteY17" fmla="*/ 183 h 1307"/>
                      <a:gd name="connsiteX18" fmla="*/ 1353 w 1353"/>
                      <a:gd name="connsiteY18" fmla="*/ 0 h 1307"/>
                      <a:gd name="connsiteX19" fmla="*/ 1059 w 1353"/>
                      <a:gd name="connsiteY19" fmla="*/ 1307 h 1307"/>
                      <a:gd name="connsiteX20" fmla="*/ 9 w 1353"/>
                      <a:gd name="connsiteY20" fmla="*/ 1103 h 1307"/>
                      <a:gd name="connsiteX21" fmla="*/ 333 w 1353"/>
                      <a:gd name="connsiteY21" fmla="*/ 720 h 1307"/>
                      <a:gd name="connsiteX22" fmla="*/ 668 w 1353"/>
                      <a:gd name="connsiteY22" fmla="*/ 620 h 1307"/>
                      <a:gd name="connsiteX0" fmla="*/ 668 w 1353"/>
                      <a:gd name="connsiteY0" fmla="*/ 620 h 1307"/>
                      <a:gd name="connsiteX1" fmla="*/ 472 w 1353"/>
                      <a:gd name="connsiteY1" fmla="*/ 370 h 1307"/>
                      <a:gd name="connsiteX2" fmla="*/ 426 w 1353"/>
                      <a:gd name="connsiteY2" fmla="*/ 241 h 1307"/>
                      <a:gd name="connsiteX3" fmla="*/ 562 w 1353"/>
                      <a:gd name="connsiteY3" fmla="*/ 338 h 1307"/>
                      <a:gd name="connsiteX4" fmla="*/ 805 w 1353"/>
                      <a:gd name="connsiteY4" fmla="*/ 647 h 1307"/>
                      <a:gd name="connsiteX5" fmla="*/ 825 w 1353"/>
                      <a:gd name="connsiteY5" fmla="*/ 542 h 1307"/>
                      <a:gd name="connsiteX6" fmla="*/ 678 w 1353"/>
                      <a:gd name="connsiteY6" fmla="*/ 414 h 1307"/>
                      <a:gd name="connsiteX7" fmla="*/ 704 w 1353"/>
                      <a:gd name="connsiteY7" fmla="*/ 304 h 1307"/>
                      <a:gd name="connsiteX8" fmla="*/ 799 w 1353"/>
                      <a:gd name="connsiteY8" fmla="*/ 270 h 1307"/>
                      <a:gd name="connsiteX9" fmla="*/ 754 w 1353"/>
                      <a:gd name="connsiteY9" fmla="*/ 178 h 1307"/>
                      <a:gd name="connsiteX10" fmla="*/ 764 w 1353"/>
                      <a:gd name="connsiteY10" fmla="*/ 122 h 1307"/>
                      <a:gd name="connsiteX11" fmla="*/ 822 w 1353"/>
                      <a:gd name="connsiteY11" fmla="*/ 148 h 1307"/>
                      <a:gd name="connsiteX12" fmla="*/ 949 w 1353"/>
                      <a:gd name="connsiteY12" fmla="*/ 365 h 1307"/>
                      <a:gd name="connsiteX13" fmla="*/ 1086 w 1353"/>
                      <a:gd name="connsiteY13" fmla="*/ 357 h 1307"/>
                      <a:gd name="connsiteX14" fmla="*/ 1085 w 1353"/>
                      <a:gd name="connsiteY14" fmla="*/ 206 h 1307"/>
                      <a:gd name="connsiteX15" fmla="*/ 1128 w 1353"/>
                      <a:gd name="connsiteY15" fmla="*/ 134 h 1307"/>
                      <a:gd name="connsiteX16" fmla="*/ 1092 w 1353"/>
                      <a:gd name="connsiteY16" fmla="*/ 132 h 1307"/>
                      <a:gd name="connsiteX17" fmla="*/ 1112 w 1353"/>
                      <a:gd name="connsiteY17" fmla="*/ 82 h 1307"/>
                      <a:gd name="connsiteX18" fmla="*/ 1232 w 1353"/>
                      <a:gd name="connsiteY18" fmla="*/ 183 h 1307"/>
                      <a:gd name="connsiteX19" fmla="*/ 1353 w 1353"/>
                      <a:gd name="connsiteY19" fmla="*/ 0 h 1307"/>
                      <a:gd name="connsiteX20" fmla="*/ 1059 w 1353"/>
                      <a:gd name="connsiteY20" fmla="*/ 1307 h 1307"/>
                      <a:gd name="connsiteX21" fmla="*/ 9 w 1353"/>
                      <a:gd name="connsiteY21" fmla="*/ 1103 h 1307"/>
                      <a:gd name="connsiteX22" fmla="*/ 333 w 1353"/>
                      <a:gd name="connsiteY22" fmla="*/ 720 h 1307"/>
                      <a:gd name="connsiteX23" fmla="*/ 668 w 1353"/>
                      <a:gd name="connsiteY23" fmla="*/ 620 h 1307"/>
                      <a:gd name="connsiteX0" fmla="*/ 668 w 1353"/>
                      <a:gd name="connsiteY0" fmla="*/ 620 h 1307"/>
                      <a:gd name="connsiteX1" fmla="*/ 472 w 1353"/>
                      <a:gd name="connsiteY1" fmla="*/ 370 h 1307"/>
                      <a:gd name="connsiteX2" fmla="*/ 481 w 1353"/>
                      <a:gd name="connsiteY2" fmla="*/ 262 h 1307"/>
                      <a:gd name="connsiteX3" fmla="*/ 562 w 1353"/>
                      <a:gd name="connsiteY3" fmla="*/ 338 h 1307"/>
                      <a:gd name="connsiteX4" fmla="*/ 805 w 1353"/>
                      <a:gd name="connsiteY4" fmla="*/ 647 h 1307"/>
                      <a:gd name="connsiteX5" fmla="*/ 825 w 1353"/>
                      <a:gd name="connsiteY5" fmla="*/ 542 h 1307"/>
                      <a:gd name="connsiteX6" fmla="*/ 678 w 1353"/>
                      <a:gd name="connsiteY6" fmla="*/ 414 h 1307"/>
                      <a:gd name="connsiteX7" fmla="*/ 704 w 1353"/>
                      <a:gd name="connsiteY7" fmla="*/ 304 h 1307"/>
                      <a:gd name="connsiteX8" fmla="*/ 799 w 1353"/>
                      <a:gd name="connsiteY8" fmla="*/ 270 h 1307"/>
                      <a:gd name="connsiteX9" fmla="*/ 754 w 1353"/>
                      <a:gd name="connsiteY9" fmla="*/ 178 h 1307"/>
                      <a:gd name="connsiteX10" fmla="*/ 764 w 1353"/>
                      <a:gd name="connsiteY10" fmla="*/ 122 h 1307"/>
                      <a:gd name="connsiteX11" fmla="*/ 822 w 1353"/>
                      <a:gd name="connsiteY11" fmla="*/ 148 h 1307"/>
                      <a:gd name="connsiteX12" fmla="*/ 949 w 1353"/>
                      <a:gd name="connsiteY12" fmla="*/ 365 h 1307"/>
                      <a:gd name="connsiteX13" fmla="*/ 1086 w 1353"/>
                      <a:gd name="connsiteY13" fmla="*/ 357 h 1307"/>
                      <a:gd name="connsiteX14" fmla="*/ 1085 w 1353"/>
                      <a:gd name="connsiteY14" fmla="*/ 206 h 1307"/>
                      <a:gd name="connsiteX15" fmla="*/ 1128 w 1353"/>
                      <a:gd name="connsiteY15" fmla="*/ 134 h 1307"/>
                      <a:gd name="connsiteX16" fmla="*/ 1092 w 1353"/>
                      <a:gd name="connsiteY16" fmla="*/ 132 h 1307"/>
                      <a:gd name="connsiteX17" fmla="*/ 1112 w 1353"/>
                      <a:gd name="connsiteY17" fmla="*/ 82 h 1307"/>
                      <a:gd name="connsiteX18" fmla="*/ 1232 w 1353"/>
                      <a:gd name="connsiteY18" fmla="*/ 183 h 1307"/>
                      <a:gd name="connsiteX19" fmla="*/ 1353 w 1353"/>
                      <a:gd name="connsiteY19" fmla="*/ 0 h 1307"/>
                      <a:gd name="connsiteX20" fmla="*/ 1059 w 1353"/>
                      <a:gd name="connsiteY20" fmla="*/ 1307 h 1307"/>
                      <a:gd name="connsiteX21" fmla="*/ 9 w 1353"/>
                      <a:gd name="connsiteY21" fmla="*/ 1103 h 1307"/>
                      <a:gd name="connsiteX22" fmla="*/ 333 w 1353"/>
                      <a:gd name="connsiteY22" fmla="*/ 720 h 1307"/>
                      <a:gd name="connsiteX23" fmla="*/ 668 w 1353"/>
                      <a:gd name="connsiteY23" fmla="*/ 620 h 1307"/>
                      <a:gd name="connsiteX0" fmla="*/ 668 w 1353"/>
                      <a:gd name="connsiteY0" fmla="*/ 620 h 1307"/>
                      <a:gd name="connsiteX1" fmla="*/ 472 w 1353"/>
                      <a:gd name="connsiteY1" fmla="*/ 370 h 1307"/>
                      <a:gd name="connsiteX2" fmla="*/ 447 w 1353"/>
                      <a:gd name="connsiteY2" fmla="*/ 321 h 1307"/>
                      <a:gd name="connsiteX3" fmla="*/ 481 w 1353"/>
                      <a:gd name="connsiteY3" fmla="*/ 262 h 1307"/>
                      <a:gd name="connsiteX4" fmla="*/ 562 w 1353"/>
                      <a:gd name="connsiteY4" fmla="*/ 338 h 1307"/>
                      <a:gd name="connsiteX5" fmla="*/ 805 w 1353"/>
                      <a:gd name="connsiteY5" fmla="*/ 647 h 1307"/>
                      <a:gd name="connsiteX6" fmla="*/ 825 w 1353"/>
                      <a:gd name="connsiteY6" fmla="*/ 542 h 1307"/>
                      <a:gd name="connsiteX7" fmla="*/ 678 w 1353"/>
                      <a:gd name="connsiteY7" fmla="*/ 414 h 1307"/>
                      <a:gd name="connsiteX8" fmla="*/ 704 w 1353"/>
                      <a:gd name="connsiteY8" fmla="*/ 304 h 1307"/>
                      <a:gd name="connsiteX9" fmla="*/ 799 w 1353"/>
                      <a:gd name="connsiteY9" fmla="*/ 270 h 1307"/>
                      <a:gd name="connsiteX10" fmla="*/ 754 w 1353"/>
                      <a:gd name="connsiteY10" fmla="*/ 178 h 1307"/>
                      <a:gd name="connsiteX11" fmla="*/ 764 w 1353"/>
                      <a:gd name="connsiteY11" fmla="*/ 122 h 1307"/>
                      <a:gd name="connsiteX12" fmla="*/ 822 w 1353"/>
                      <a:gd name="connsiteY12" fmla="*/ 148 h 1307"/>
                      <a:gd name="connsiteX13" fmla="*/ 949 w 1353"/>
                      <a:gd name="connsiteY13" fmla="*/ 365 h 1307"/>
                      <a:gd name="connsiteX14" fmla="*/ 1086 w 1353"/>
                      <a:gd name="connsiteY14" fmla="*/ 357 h 1307"/>
                      <a:gd name="connsiteX15" fmla="*/ 1085 w 1353"/>
                      <a:gd name="connsiteY15" fmla="*/ 206 h 1307"/>
                      <a:gd name="connsiteX16" fmla="*/ 1128 w 1353"/>
                      <a:gd name="connsiteY16" fmla="*/ 134 h 1307"/>
                      <a:gd name="connsiteX17" fmla="*/ 1092 w 1353"/>
                      <a:gd name="connsiteY17" fmla="*/ 132 h 1307"/>
                      <a:gd name="connsiteX18" fmla="*/ 1112 w 1353"/>
                      <a:gd name="connsiteY18" fmla="*/ 82 h 1307"/>
                      <a:gd name="connsiteX19" fmla="*/ 1232 w 1353"/>
                      <a:gd name="connsiteY19" fmla="*/ 183 h 1307"/>
                      <a:gd name="connsiteX20" fmla="*/ 1353 w 1353"/>
                      <a:gd name="connsiteY20" fmla="*/ 0 h 1307"/>
                      <a:gd name="connsiteX21" fmla="*/ 1059 w 1353"/>
                      <a:gd name="connsiteY21" fmla="*/ 1307 h 1307"/>
                      <a:gd name="connsiteX22" fmla="*/ 9 w 1353"/>
                      <a:gd name="connsiteY22" fmla="*/ 1103 h 1307"/>
                      <a:gd name="connsiteX23" fmla="*/ 333 w 1353"/>
                      <a:gd name="connsiteY23" fmla="*/ 720 h 1307"/>
                      <a:gd name="connsiteX24" fmla="*/ 668 w 1353"/>
                      <a:gd name="connsiteY24" fmla="*/ 620 h 1307"/>
                      <a:gd name="connsiteX0" fmla="*/ 623 w 1353"/>
                      <a:gd name="connsiteY0" fmla="*/ 670 h 1307"/>
                      <a:gd name="connsiteX1" fmla="*/ 472 w 1353"/>
                      <a:gd name="connsiteY1" fmla="*/ 370 h 1307"/>
                      <a:gd name="connsiteX2" fmla="*/ 447 w 1353"/>
                      <a:gd name="connsiteY2" fmla="*/ 321 h 1307"/>
                      <a:gd name="connsiteX3" fmla="*/ 481 w 1353"/>
                      <a:gd name="connsiteY3" fmla="*/ 262 h 1307"/>
                      <a:gd name="connsiteX4" fmla="*/ 562 w 1353"/>
                      <a:gd name="connsiteY4" fmla="*/ 338 h 1307"/>
                      <a:gd name="connsiteX5" fmla="*/ 805 w 1353"/>
                      <a:gd name="connsiteY5" fmla="*/ 647 h 1307"/>
                      <a:gd name="connsiteX6" fmla="*/ 825 w 1353"/>
                      <a:gd name="connsiteY6" fmla="*/ 542 h 1307"/>
                      <a:gd name="connsiteX7" fmla="*/ 678 w 1353"/>
                      <a:gd name="connsiteY7" fmla="*/ 414 h 1307"/>
                      <a:gd name="connsiteX8" fmla="*/ 704 w 1353"/>
                      <a:gd name="connsiteY8" fmla="*/ 304 h 1307"/>
                      <a:gd name="connsiteX9" fmla="*/ 799 w 1353"/>
                      <a:gd name="connsiteY9" fmla="*/ 270 h 1307"/>
                      <a:gd name="connsiteX10" fmla="*/ 754 w 1353"/>
                      <a:gd name="connsiteY10" fmla="*/ 178 h 1307"/>
                      <a:gd name="connsiteX11" fmla="*/ 764 w 1353"/>
                      <a:gd name="connsiteY11" fmla="*/ 122 h 1307"/>
                      <a:gd name="connsiteX12" fmla="*/ 822 w 1353"/>
                      <a:gd name="connsiteY12" fmla="*/ 148 h 1307"/>
                      <a:gd name="connsiteX13" fmla="*/ 949 w 1353"/>
                      <a:gd name="connsiteY13" fmla="*/ 365 h 1307"/>
                      <a:gd name="connsiteX14" fmla="*/ 1086 w 1353"/>
                      <a:gd name="connsiteY14" fmla="*/ 357 h 1307"/>
                      <a:gd name="connsiteX15" fmla="*/ 1085 w 1353"/>
                      <a:gd name="connsiteY15" fmla="*/ 206 h 1307"/>
                      <a:gd name="connsiteX16" fmla="*/ 1128 w 1353"/>
                      <a:gd name="connsiteY16" fmla="*/ 134 h 1307"/>
                      <a:gd name="connsiteX17" fmla="*/ 1092 w 1353"/>
                      <a:gd name="connsiteY17" fmla="*/ 132 h 1307"/>
                      <a:gd name="connsiteX18" fmla="*/ 1112 w 1353"/>
                      <a:gd name="connsiteY18" fmla="*/ 82 h 1307"/>
                      <a:gd name="connsiteX19" fmla="*/ 1232 w 1353"/>
                      <a:gd name="connsiteY19" fmla="*/ 183 h 1307"/>
                      <a:gd name="connsiteX20" fmla="*/ 1353 w 1353"/>
                      <a:gd name="connsiteY20" fmla="*/ 0 h 1307"/>
                      <a:gd name="connsiteX21" fmla="*/ 1059 w 1353"/>
                      <a:gd name="connsiteY21" fmla="*/ 1307 h 1307"/>
                      <a:gd name="connsiteX22" fmla="*/ 9 w 1353"/>
                      <a:gd name="connsiteY22" fmla="*/ 1103 h 1307"/>
                      <a:gd name="connsiteX23" fmla="*/ 333 w 1353"/>
                      <a:gd name="connsiteY23" fmla="*/ 720 h 1307"/>
                      <a:gd name="connsiteX24" fmla="*/ 623 w 1353"/>
                      <a:gd name="connsiteY24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472 w 1353"/>
                      <a:gd name="connsiteY2" fmla="*/ 370 h 1307"/>
                      <a:gd name="connsiteX3" fmla="*/ 447 w 1353"/>
                      <a:gd name="connsiteY3" fmla="*/ 321 h 1307"/>
                      <a:gd name="connsiteX4" fmla="*/ 481 w 1353"/>
                      <a:gd name="connsiteY4" fmla="*/ 262 h 1307"/>
                      <a:gd name="connsiteX5" fmla="*/ 562 w 1353"/>
                      <a:gd name="connsiteY5" fmla="*/ 338 h 1307"/>
                      <a:gd name="connsiteX6" fmla="*/ 805 w 1353"/>
                      <a:gd name="connsiteY6" fmla="*/ 647 h 1307"/>
                      <a:gd name="connsiteX7" fmla="*/ 825 w 1353"/>
                      <a:gd name="connsiteY7" fmla="*/ 542 h 1307"/>
                      <a:gd name="connsiteX8" fmla="*/ 678 w 1353"/>
                      <a:gd name="connsiteY8" fmla="*/ 414 h 1307"/>
                      <a:gd name="connsiteX9" fmla="*/ 704 w 1353"/>
                      <a:gd name="connsiteY9" fmla="*/ 304 h 1307"/>
                      <a:gd name="connsiteX10" fmla="*/ 799 w 1353"/>
                      <a:gd name="connsiteY10" fmla="*/ 270 h 1307"/>
                      <a:gd name="connsiteX11" fmla="*/ 754 w 1353"/>
                      <a:gd name="connsiteY11" fmla="*/ 178 h 1307"/>
                      <a:gd name="connsiteX12" fmla="*/ 764 w 1353"/>
                      <a:gd name="connsiteY12" fmla="*/ 122 h 1307"/>
                      <a:gd name="connsiteX13" fmla="*/ 822 w 1353"/>
                      <a:gd name="connsiteY13" fmla="*/ 148 h 1307"/>
                      <a:gd name="connsiteX14" fmla="*/ 949 w 1353"/>
                      <a:gd name="connsiteY14" fmla="*/ 365 h 1307"/>
                      <a:gd name="connsiteX15" fmla="*/ 1086 w 1353"/>
                      <a:gd name="connsiteY15" fmla="*/ 357 h 1307"/>
                      <a:gd name="connsiteX16" fmla="*/ 1085 w 1353"/>
                      <a:gd name="connsiteY16" fmla="*/ 206 h 1307"/>
                      <a:gd name="connsiteX17" fmla="*/ 1128 w 1353"/>
                      <a:gd name="connsiteY17" fmla="*/ 134 h 1307"/>
                      <a:gd name="connsiteX18" fmla="*/ 1092 w 1353"/>
                      <a:gd name="connsiteY18" fmla="*/ 132 h 1307"/>
                      <a:gd name="connsiteX19" fmla="*/ 1112 w 1353"/>
                      <a:gd name="connsiteY19" fmla="*/ 82 h 1307"/>
                      <a:gd name="connsiteX20" fmla="*/ 1232 w 1353"/>
                      <a:gd name="connsiteY20" fmla="*/ 183 h 1307"/>
                      <a:gd name="connsiteX21" fmla="*/ 1353 w 1353"/>
                      <a:gd name="connsiteY21" fmla="*/ 0 h 1307"/>
                      <a:gd name="connsiteX22" fmla="*/ 1059 w 1353"/>
                      <a:gd name="connsiteY22" fmla="*/ 1307 h 1307"/>
                      <a:gd name="connsiteX23" fmla="*/ 9 w 1353"/>
                      <a:gd name="connsiteY23" fmla="*/ 1103 h 1307"/>
                      <a:gd name="connsiteX24" fmla="*/ 333 w 1353"/>
                      <a:gd name="connsiteY24" fmla="*/ 720 h 1307"/>
                      <a:gd name="connsiteX25" fmla="*/ 623 w 1353"/>
                      <a:gd name="connsiteY25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87 w 1353"/>
                      <a:gd name="connsiteY2" fmla="*/ 497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623 w 1353"/>
                      <a:gd name="connsiteY26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623 w 1353"/>
                      <a:gd name="connsiteY26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435 w 1353"/>
                      <a:gd name="connsiteY26" fmla="*/ 577 h 1307"/>
                      <a:gd name="connsiteX27" fmla="*/ 623 w 1353"/>
                      <a:gd name="connsiteY27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435 w 1353"/>
                      <a:gd name="connsiteY26" fmla="*/ 577 h 1307"/>
                      <a:gd name="connsiteX27" fmla="*/ 524 w 1353"/>
                      <a:gd name="connsiteY27" fmla="*/ 570 h 1307"/>
                      <a:gd name="connsiteX28" fmla="*/ 623 w 1353"/>
                      <a:gd name="connsiteY28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435 w 1353"/>
                      <a:gd name="connsiteY26" fmla="*/ 577 h 1307"/>
                      <a:gd name="connsiteX27" fmla="*/ 524 w 1353"/>
                      <a:gd name="connsiteY27" fmla="*/ 570 h 1307"/>
                      <a:gd name="connsiteX28" fmla="*/ 550 w 1353"/>
                      <a:gd name="connsiteY28" fmla="*/ 625 h 1307"/>
                      <a:gd name="connsiteX29" fmla="*/ 623 w 1353"/>
                      <a:gd name="connsiteY29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442 w 1353"/>
                      <a:gd name="connsiteY26" fmla="*/ 682 h 1307"/>
                      <a:gd name="connsiteX27" fmla="*/ 435 w 1353"/>
                      <a:gd name="connsiteY27" fmla="*/ 577 h 1307"/>
                      <a:gd name="connsiteX28" fmla="*/ 524 w 1353"/>
                      <a:gd name="connsiteY28" fmla="*/ 570 h 1307"/>
                      <a:gd name="connsiteX29" fmla="*/ 550 w 1353"/>
                      <a:gd name="connsiteY29" fmla="*/ 625 h 1307"/>
                      <a:gd name="connsiteX30" fmla="*/ 623 w 1353"/>
                      <a:gd name="connsiteY30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354 w 1353"/>
                      <a:gd name="connsiteY26" fmla="*/ 721 h 1307"/>
                      <a:gd name="connsiteX27" fmla="*/ 442 w 1353"/>
                      <a:gd name="connsiteY27" fmla="*/ 682 h 1307"/>
                      <a:gd name="connsiteX28" fmla="*/ 435 w 1353"/>
                      <a:gd name="connsiteY28" fmla="*/ 577 h 1307"/>
                      <a:gd name="connsiteX29" fmla="*/ 524 w 1353"/>
                      <a:gd name="connsiteY29" fmla="*/ 570 h 1307"/>
                      <a:gd name="connsiteX30" fmla="*/ 550 w 1353"/>
                      <a:gd name="connsiteY30" fmla="*/ 625 h 1307"/>
                      <a:gd name="connsiteX31" fmla="*/ 623 w 1353"/>
                      <a:gd name="connsiteY31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354 w 1353"/>
                      <a:gd name="connsiteY26" fmla="*/ 721 h 1307"/>
                      <a:gd name="connsiteX27" fmla="*/ 337 w 1353"/>
                      <a:gd name="connsiteY27" fmla="*/ 675 h 1307"/>
                      <a:gd name="connsiteX28" fmla="*/ 442 w 1353"/>
                      <a:gd name="connsiteY28" fmla="*/ 682 h 1307"/>
                      <a:gd name="connsiteX29" fmla="*/ 435 w 1353"/>
                      <a:gd name="connsiteY29" fmla="*/ 577 h 1307"/>
                      <a:gd name="connsiteX30" fmla="*/ 524 w 1353"/>
                      <a:gd name="connsiteY30" fmla="*/ 570 h 1307"/>
                      <a:gd name="connsiteX31" fmla="*/ 550 w 1353"/>
                      <a:gd name="connsiteY31" fmla="*/ 625 h 1307"/>
                      <a:gd name="connsiteX32" fmla="*/ 623 w 1353"/>
                      <a:gd name="connsiteY32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354 w 1353"/>
                      <a:gd name="connsiteY26" fmla="*/ 721 h 1307"/>
                      <a:gd name="connsiteX27" fmla="*/ 337 w 1353"/>
                      <a:gd name="connsiteY27" fmla="*/ 675 h 1307"/>
                      <a:gd name="connsiteX28" fmla="*/ 442 w 1353"/>
                      <a:gd name="connsiteY28" fmla="*/ 682 h 1307"/>
                      <a:gd name="connsiteX29" fmla="*/ 435 w 1353"/>
                      <a:gd name="connsiteY29" fmla="*/ 577 h 1307"/>
                      <a:gd name="connsiteX30" fmla="*/ 524 w 1353"/>
                      <a:gd name="connsiteY30" fmla="*/ 570 h 1307"/>
                      <a:gd name="connsiteX31" fmla="*/ 550 w 1353"/>
                      <a:gd name="connsiteY31" fmla="*/ 625 h 1307"/>
                      <a:gd name="connsiteX32" fmla="*/ 623 w 1353"/>
                      <a:gd name="connsiteY32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354 w 1353"/>
                      <a:gd name="connsiteY26" fmla="*/ 721 h 1307"/>
                      <a:gd name="connsiteX27" fmla="*/ 337 w 1353"/>
                      <a:gd name="connsiteY27" fmla="*/ 675 h 1307"/>
                      <a:gd name="connsiteX28" fmla="*/ 442 w 1353"/>
                      <a:gd name="connsiteY28" fmla="*/ 682 h 1307"/>
                      <a:gd name="connsiteX29" fmla="*/ 435 w 1353"/>
                      <a:gd name="connsiteY29" fmla="*/ 577 h 1307"/>
                      <a:gd name="connsiteX30" fmla="*/ 524 w 1353"/>
                      <a:gd name="connsiteY30" fmla="*/ 570 h 1307"/>
                      <a:gd name="connsiteX31" fmla="*/ 550 w 1353"/>
                      <a:gd name="connsiteY31" fmla="*/ 625 h 1307"/>
                      <a:gd name="connsiteX32" fmla="*/ 623 w 1353"/>
                      <a:gd name="connsiteY32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354 w 1353"/>
                      <a:gd name="connsiteY26" fmla="*/ 721 h 1307"/>
                      <a:gd name="connsiteX27" fmla="*/ 245 w 1353"/>
                      <a:gd name="connsiteY27" fmla="*/ 475 h 1307"/>
                      <a:gd name="connsiteX28" fmla="*/ 442 w 1353"/>
                      <a:gd name="connsiteY28" fmla="*/ 682 h 1307"/>
                      <a:gd name="connsiteX29" fmla="*/ 435 w 1353"/>
                      <a:gd name="connsiteY29" fmla="*/ 577 h 1307"/>
                      <a:gd name="connsiteX30" fmla="*/ 524 w 1353"/>
                      <a:gd name="connsiteY30" fmla="*/ 570 h 1307"/>
                      <a:gd name="connsiteX31" fmla="*/ 550 w 1353"/>
                      <a:gd name="connsiteY31" fmla="*/ 625 h 1307"/>
                      <a:gd name="connsiteX32" fmla="*/ 623 w 1353"/>
                      <a:gd name="connsiteY32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354 w 1353"/>
                      <a:gd name="connsiteY26" fmla="*/ 721 h 1307"/>
                      <a:gd name="connsiteX27" fmla="*/ 245 w 1353"/>
                      <a:gd name="connsiteY27" fmla="*/ 475 h 1307"/>
                      <a:gd name="connsiteX28" fmla="*/ 442 w 1353"/>
                      <a:gd name="connsiteY28" fmla="*/ 682 h 1307"/>
                      <a:gd name="connsiteX29" fmla="*/ 435 w 1353"/>
                      <a:gd name="connsiteY29" fmla="*/ 577 h 1307"/>
                      <a:gd name="connsiteX30" fmla="*/ 524 w 1353"/>
                      <a:gd name="connsiteY30" fmla="*/ 570 h 1307"/>
                      <a:gd name="connsiteX31" fmla="*/ 550 w 1353"/>
                      <a:gd name="connsiteY31" fmla="*/ 625 h 1307"/>
                      <a:gd name="connsiteX32" fmla="*/ 623 w 1353"/>
                      <a:gd name="connsiteY32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354 w 1353"/>
                      <a:gd name="connsiteY26" fmla="*/ 721 h 1307"/>
                      <a:gd name="connsiteX27" fmla="*/ 245 w 1353"/>
                      <a:gd name="connsiteY27" fmla="*/ 475 h 1307"/>
                      <a:gd name="connsiteX28" fmla="*/ 442 w 1353"/>
                      <a:gd name="connsiteY28" fmla="*/ 682 h 1307"/>
                      <a:gd name="connsiteX29" fmla="*/ 435 w 1353"/>
                      <a:gd name="connsiteY29" fmla="*/ 577 h 1307"/>
                      <a:gd name="connsiteX30" fmla="*/ 524 w 1353"/>
                      <a:gd name="connsiteY30" fmla="*/ 570 h 1307"/>
                      <a:gd name="connsiteX31" fmla="*/ 550 w 1353"/>
                      <a:gd name="connsiteY31" fmla="*/ 625 h 1307"/>
                      <a:gd name="connsiteX32" fmla="*/ 623 w 1353"/>
                      <a:gd name="connsiteY32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354 w 1353"/>
                      <a:gd name="connsiteY26" fmla="*/ 721 h 1307"/>
                      <a:gd name="connsiteX27" fmla="*/ 245 w 1353"/>
                      <a:gd name="connsiteY27" fmla="*/ 475 h 1307"/>
                      <a:gd name="connsiteX28" fmla="*/ 442 w 1353"/>
                      <a:gd name="connsiteY28" fmla="*/ 682 h 1307"/>
                      <a:gd name="connsiteX29" fmla="*/ 435 w 1353"/>
                      <a:gd name="connsiteY29" fmla="*/ 577 h 1307"/>
                      <a:gd name="connsiteX30" fmla="*/ 524 w 1353"/>
                      <a:gd name="connsiteY30" fmla="*/ 570 h 1307"/>
                      <a:gd name="connsiteX31" fmla="*/ 550 w 1353"/>
                      <a:gd name="connsiteY31" fmla="*/ 625 h 1307"/>
                      <a:gd name="connsiteX32" fmla="*/ 623 w 1353"/>
                      <a:gd name="connsiteY32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354 w 1353"/>
                      <a:gd name="connsiteY26" fmla="*/ 721 h 1307"/>
                      <a:gd name="connsiteX27" fmla="*/ 245 w 1353"/>
                      <a:gd name="connsiteY27" fmla="*/ 475 h 1307"/>
                      <a:gd name="connsiteX28" fmla="*/ 352 w 1353"/>
                      <a:gd name="connsiteY28" fmla="*/ 597 h 1307"/>
                      <a:gd name="connsiteX29" fmla="*/ 442 w 1353"/>
                      <a:gd name="connsiteY29" fmla="*/ 682 h 1307"/>
                      <a:gd name="connsiteX30" fmla="*/ 435 w 1353"/>
                      <a:gd name="connsiteY30" fmla="*/ 577 h 1307"/>
                      <a:gd name="connsiteX31" fmla="*/ 524 w 1353"/>
                      <a:gd name="connsiteY31" fmla="*/ 570 h 1307"/>
                      <a:gd name="connsiteX32" fmla="*/ 550 w 1353"/>
                      <a:gd name="connsiteY32" fmla="*/ 625 h 1307"/>
                      <a:gd name="connsiteX33" fmla="*/ 623 w 1353"/>
                      <a:gd name="connsiteY33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354 w 1353"/>
                      <a:gd name="connsiteY26" fmla="*/ 721 h 1307"/>
                      <a:gd name="connsiteX27" fmla="*/ 245 w 1353"/>
                      <a:gd name="connsiteY27" fmla="*/ 475 h 1307"/>
                      <a:gd name="connsiteX28" fmla="*/ 352 w 1353"/>
                      <a:gd name="connsiteY28" fmla="*/ 597 h 1307"/>
                      <a:gd name="connsiteX29" fmla="*/ 442 w 1353"/>
                      <a:gd name="connsiteY29" fmla="*/ 682 h 1307"/>
                      <a:gd name="connsiteX30" fmla="*/ 435 w 1353"/>
                      <a:gd name="connsiteY30" fmla="*/ 577 h 1307"/>
                      <a:gd name="connsiteX31" fmla="*/ 524 w 1353"/>
                      <a:gd name="connsiteY31" fmla="*/ 570 h 1307"/>
                      <a:gd name="connsiteX32" fmla="*/ 550 w 1353"/>
                      <a:gd name="connsiteY32" fmla="*/ 625 h 1307"/>
                      <a:gd name="connsiteX33" fmla="*/ 623 w 1353"/>
                      <a:gd name="connsiteY33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354 w 1353"/>
                      <a:gd name="connsiteY26" fmla="*/ 721 h 1307"/>
                      <a:gd name="connsiteX27" fmla="*/ 245 w 1353"/>
                      <a:gd name="connsiteY27" fmla="*/ 475 h 1307"/>
                      <a:gd name="connsiteX28" fmla="*/ 352 w 1353"/>
                      <a:gd name="connsiteY28" fmla="*/ 597 h 1307"/>
                      <a:gd name="connsiteX29" fmla="*/ 452 w 1353"/>
                      <a:gd name="connsiteY29" fmla="*/ 695 h 1307"/>
                      <a:gd name="connsiteX30" fmla="*/ 435 w 1353"/>
                      <a:gd name="connsiteY30" fmla="*/ 577 h 1307"/>
                      <a:gd name="connsiteX31" fmla="*/ 524 w 1353"/>
                      <a:gd name="connsiteY31" fmla="*/ 570 h 1307"/>
                      <a:gd name="connsiteX32" fmla="*/ 550 w 1353"/>
                      <a:gd name="connsiteY32" fmla="*/ 625 h 1307"/>
                      <a:gd name="connsiteX33" fmla="*/ 623 w 1353"/>
                      <a:gd name="connsiteY33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354 w 1353"/>
                      <a:gd name="connsiteY26" fmla="*/ 721 h 1307"/>
                      <a:gd name="connsiteX27" fmla="*/ 340 w 1353"/>
                      <a:gd name="connsiteY27" fmla="*/ 766 h 1307"/>
                      <a:gd name="connsiteX28" fmla="*/ 245 w 1353"/>
                      <a:gd name="connsiteY28" fmla="*/ 475 h 1307"/>
                      <a:gd name="connsiteX29" fmla="*/ 352 w 1353"/>
                      <a:gd name="connsiteY29" fmla="*/ 597 h 1307"/>
                      <a:gd name="connsiteX30" fmla="*/ 452 w 1353"/>
                      <a:gd name="connsiteY30" fmla="*/ 695 h 1307"/>
                      <a:gd name="connsiteX31" fmla="*/ 435 w 1353"/>
                      <a:gd name="connsiteY31" fmla="*/ 577 h 1307"/>
                      <a:gd name="connsiteX32" fmla="*/ 524 w 1353"/>
                      <a:gd name="connsiteY32" fmla="*/ 570 h 1307"/>
                      <a:gd name="connsiteX33" fmla="*/ 550 w 1353"/>
                      <a:gd name="connsiteY33" fmla="*/ 625 h 1307"/>
                      <a:gd name="connsiteX34" fmla="*/ 623 w 1353"/>
                      <a:gd name="connsiteY34" fmla="*/ 670 h 1307"/>
                      <a:gd name="connsiteX0" fmla="*/ 623 w 1353"/>
                      <a:gd name="connsiteY0" fmla="*/ 670 h 1307"/>
                      <a:gd name="connsiteX1" fmla="*/ 666 w 1353"/>
                      <a:gd name="connsiteY1" fmla="*/ 596 h 1307"/>
                      <a:gd name="connsiteX2" fmla="*/ 551 w 1353"/>
                      <a:gd name="connsiteY2" fmla="*/ 500 h 1307"/>
                      <a:gd name="connsiteX3" fmla="*/ 472 w 1353"/>
                      <a:gd name="connsiteY3" fmla="*/ 370 h 1307"/>
                      <a:gd name="connsiteX4" fmla="*/ 447 w 1353"/>
                      <a:gd name="connsiteY4" fmla="*/ 321 h 1307"/>
                      <a:gd name="connsiteX5" fmla="*/ 481 w 1353"/>
                      <a:gd name="connsiteY5" fmla="*/ 262 h 1307"/>
                      <a:gd name="connsiteX6" fmla="*/ 562 w 1353"/>
                      <a:gd name="connsiteY6" fmla="*/ 338 h 1307"/>
                      <a:gd name="connsiteX7" fmla="*/ 805 w 1353"/>
                      <a:gd name="connsiteY7" fmla="*/ 647 h 1307"/>
                      <a:gd name="connsiteX8" fmla="*/ 825 w 1353"/>
                      <a:gd name="connsiteY8" fmla="*/ 542 h 1307"/>
                      <a:gd name="connsiteX9" fmla="*/ 678 w 1353"/>
                      <a:gd name="connsiteY9" fmla="*/ 414 h 1307"/>
                      <a:gd name="connsiteX10" fmla="*/ 704 w 1353"/>
                      <a:gd name="connsiteY10" fmla="*/ 304 h 1307"/>
                      <a:gd name="connsiteX11" fmla="*/ 799 w 1353"/>
                      <a:gd name="connsiteY11" fmla="*/ 270 h 1307"/>
                      <a:gd name="connsiteX12" fmla="*/ 754 w 1353"/>
                      <a:gd name="connsiteY12" fmla="*/ 178 h 1307"/>
                      <a:gd name="connsiteX13" fmla="*/ 764 w 1353"/>
                      <a:gd name="connsiteY13" fmla="*/ 122 h 1307"/>
                      <a:gd name="connsiteX14" fmla="*/ 822 w 1353"/>
                      <a:gd name="connsiteY14" fmla="*/ 148 h 1307"/>
                      <a:gd name="connsiteX15" fmla="*/ 949 w 1353"/>
                      <a:gd name="connsiteY15" fmla="*/ 365 h 1307"/>
                      <a:gd name="connsiteX16" fmla="*/ 1086 w 1353"/>
                      <a:gd name="connsiteY16" fmla="*/ 357 h 1307"/>
                      <a:gd name="connsiteX17" fmla="*/ 1085 w 1353"/>
                      <a:gd name="connsiteY17" fmla="*/ 206 h 1307"/>
                      <a:gd name="connsiteX18" fmla="*/ 1128 w 1353"/>
                      <a:gd name="connsiteY18" fmla="*/ 134 h 1307"/>
                      <a:gd name="connsiteX19" fmla="*/ 1092 w 1353"/>
                      <a:gd name="connsiteY19" fmla="*/ 132 h 1307"/>
                      <a:gd name="connsiteX20" fmla="*/ 1112 w 1353"/>
                      <a:gd name="connsiteY20" fmla="*/ 82 h 1307"/>
                      <a:gd name="connsiteX21" fmla="*/ 1232 w 1353"/>
                      <a:gd name="connsiteY21" fmla="*/ 183 h 1307"/>
                      <a:gd name="connsiteX22" fmla="*/ 1353 w 1353"/>
                      <a:gd name="connsiteY22" fmla="*/ 0 h 1307"/>
                      <a:gd name="connsiteX23" fmla="*/ 1059 w 1353"/>
                      <a:gd name="connsiteY23" fmla="*/ 1307 h 1307"/>
                      <a:gd name="connsiteX24" fmla="*/ 9 w 1353"/>
                      <a:gd name="connsiteY24" fmla="*/ 1103 h 1307"/>
                      <a:gd name="connsiteX25" fmla="*/ 333 w 1353"/>
                      <a:gd name="connsiteY25" fmla="*/ 720 h 1307"/>
                      <a:gd name="connsiteX26" fmla="*/ 354 w 1353"/>
                      <a:gd name="connsiteY26" fmla="*/ 721 h 1307"/>
                      <a:gd name="connsiteX27" fmla="*/ 245 w 1353"/>
                      <a:gd name="connsiteY27" fmla="*/ 475 h 1307"/>
                      <a:gd name="connsiteX28" fmla="*/ 352 w 1353"/>
                      <a:gd name="connsiteY28" fmla="*/ 597 h 1307"/>
                      <a:gd name="connsiteX29" fmla="*/ 452 w 1353"/>
                      <a:gd name="connsiteY29" fmla="*/ 695 h 1307"/>
                      <a:gd name="connsiteX30" fmla="*/ 435 w 1353"/>
                      <a:gd name="connsiteY30" fmla="*/ 577 h 1307"/>
                      <a:gd name="connsiteX31" fmla="*/ 524 w 1353"/>
                      <a:gd name="connsiteY31" fmla="*/ 570 h 1307"/>
                      <a:gd name="connsiteX32" fmla="*/ 550 w 1353"/>
                      <a:gd name="connsiteY32" fmla="*/ 625 h 1307"/>
                      <a:gd name="connsiteX33" fmla="*/ 623 w 1353"/>
                      <a:gd name="connsiteY33" fmla="*/ 670 h 1307"/>
                      <a:gd name="connsiteX0" fmla="*/ 742 w 1472"/>
                      <a:gd name="connsiteY0" fmla="*/ 670 h 1307"/>
                      <a:gd name="connsiteX1" fmla="*/ 785 w 1472"/>
                      <a:gd name="connsiteY1" fmla="*/ 596 h 1307"/>
                      <a:gd name="connsiteX2" fmla="*/ 670 w 1472"/>
                      <a:gd name="connsiteY2" fmla="*/ 500 h 1307"/>
                      <a:gd name="connsiteX3" fmla="*/ 591 w 1472"/>
                      <a:gd name="connsiteY3" fmla="*/ 370 h 1307"/>
                      <a:gd name="connsiteX4" fmla="*/ 566 w 1472"/>
                      <a:gd name="connsiteY4" fmla="*/ 321 h 1307"/>
                      <a:gd name="connsiteX5" fmla="*/ 600 w 1472"/>
                      <a:gd name="connsiteY5" fmla="*/ 262 h 1307"/>
                      <a:gd name="connsiteX6" fmla="*/ 681 w 1472"/>
                      <a:gd name="connsiteY6" fmla="*/ 338 h 1307"/>
                      <a:gd name="connsiteX7" fmla="*/ 924 w 1472"/>
                      <a:gd name="connsiteY7" fmla="*/ 647 h 1307"/>
                      <a:gd name="connsiteX8" fmla="*/ 944 w 1472"/>
                      <a:gd name="connsiteY8" fmla="*/ 542 h 1307"/>
                      <a:gd name="connsiteX9" fmla="*/ 797 w 1472"/>
                      <a:gd name="connsiteY9" fmla="*/ 414 h 1307"/>
                      <a:gd name="connsiteX10" fmla="*/ 823 w 1472"/>
                      <a:gd name="connsiteY10" fmla="*/ 304 h 1307"/>
                      <a:gd name="connsiteX11" fmla="*/ 918 w 1472"/>
                      <a:gd name="connsiteY11" fmla="*/ 270 h 1307"/>
                      <a:gd name="connsiteX12" fmla="*/ 873 w 1472"/>
                      <a:gd name="connsiteY12" fmla="*/ 178 h 1307"/>
                      <a:gd name="connsiteX13" fmla="*/ 883 w 1472"/>
                      <a:gd name="connsiteY13" fmla="*/ 122 h 1307"/>
                      <a:gd name="connsiteX14" fmla="*/ 941 w 1472"/>
                      <a:gd name="connsiteY14" fmla="*/ 148 h 1307"/>
                      <a:gd name="connsiteX15" fmla="*/ 1068 w 1472"/>
                      <a:gd name="connsiteY15" fmla="*/ 365 h 1307"/>
                      <a:gd name="connsiteX16" fmla="*/ 1205 w 1472"/>
                      <a:gd name="connsiteY16" fmla="*/ 357 h 1307"/>
                      <a:gd name="connsiteX17" fmla="*/ 1204 w 1472"/>
                      <a:gd name="connsiteY17" fmla="*/ 206 h 1307"/>
                      <a:gd name="connsiteX18" fmla="*/ 1247 w 1472"/>
                      <a:gd name="connsiteY18" fmla="*/ 134 h 1307"/>
                      <a:gd name="connsiteX19" fmla="*/ 1211 w 1472"/>
                      <a:gd name="connsiteY19" fmla="*/ 132 h 1307"/>
                      <a:gd name="connsiteX20" fmla="*/ 1231 w 1472"/>
                      <a:gd name="connsiteY20" fmla="*/ 82 h 1307"/>
                      <a:gd name="connsiteX21" fmla="*/ 1351 w 1472"/>
                      <a:gd name="connsiteY21" fmla="*/ 183 h 1307"/>
                      <a:gd name="connsiteX22" fmla="*/ 1472 w 1472"/>
                      <a:gd name="connsiteY22" fmla="*/ 0 h 1307"/>
                      <a:gd name="connsiteX23" fmla="*/ 1178 w 1472"/>
                      <a:gd name="connsiteY23" fmla="*/ 1307 h 1307"/>
                      <a:gd name="connsiteX24" fmla="*/ 128 w 1472"/>
                      <a:gd name="connsiteY24" fmla="*/ 1103 h 1307"/>
                      <a:gd name="connsiteX25" fmla="*/ 317 w 1472"/>
                      <a:gd name="connsiteY25" fmla="*/ 811 h 1307"/>
                      <a:gd name="connsiteX26" fmla="*/ 452 w 1472"/>
                      <a:gd name="connsiteY26" fmla="*/ 720 h 1307"/>
                      <a:gd name="connsiteX27" fmla="*/ 473 w 1472"/>
                      <a:gd name="connsiteY27" fmla="*/ 721 h 1307"/>
                      <a:gd name="connsiteX28" fmla="*/ 364 w 1472"/>
                      <a:gd name="connsiteY28" fmla="*/ 475 h 1307"/>
                      <a:gd name="connsiteX29" fmla="*/ 471 w 1472"/>
                      <a:gd name="connsiteY29" fmla="*/ 597 h 1307"/>
                      <a:gd name="connsiteX30" fmla="*/ 571 w 1472"/>
                      <a:gd name="connsiteY30" fmla="*/ 695 h 1307"/>
                      <a:gd name="connsiteX31" fmla="*/ 554 w 1472"/>
                      <a:gd name="connsiteY31" fmla="*/ 577 h 1307"/>
                      <a:gd name="connsiteX32" fmla="*/ 643 w 1472"/>
                      <a:gd name="connsiteY32" fmla="*/ 570 h 1307"/>
                      <a:gd name="connsiteX33" fmla="*/ 669 w 1472"/>
                      <a:gd name="connsiteY33" fmla="*/ 625 h 1307"/>
                      <a:gd name="connsiteX34" fmla="*/ 742 w 1472"/>
                      <a:gd name="connsiteY34" fmla="*/ 670 h 1307"/>
                      <a:gd name="connsiteX0" fmla="*/ 742 w 1472"/>
                      <a:gd name="connsiteY0" fmla="*/ 670 h 1307"/>
                      <a:gd name="connsiteX1" fmla="*/ 785 w 1472"/>
                      <a:gd name="connsiteY1" fmla="*/ 596 h 1307"/>
                      <a:gd name="connsiteX2" fmla="*/ 670 w 1472"/>
                      <a:gd name="connsiteY2" fmla="*/ 500 h 1307"/>
                      <a:gd name="connsiteX3" fmla="*/ 591 w 1472"/>
                      <a:gd name="connsiteY3" fmla="*/ 370 h 1307"/>
                      <a:gd name="connsiteX4" fmla="*/ 566 w 1472"/>
                      <a:gd name="connsiteY4" fmla="*/ 321 h 1307"/>
                      <a:gd name="connsiteX5" fmla="*/ 600 w 1472"/>
                      <a:gd name="connsiteY5" fmla="*/ 262 h 1307"/>
                      <a:gd name="connsiteX6" fmla="*/ 681 w 1472"/>
                      <a:gd name="connsiteY6" fmla="*/ 338 h 1307"/>
                      <a:gd name="connsiteX7" fmla="*/ 924 w 1472"/>
                      <a:gd name="connsiteY7" fmla="*/ 647 h 1307"/>
                      <a:gd name="connsiteX8" fmla="*/ 944 w 1472"/>
                      <a:gd name="connsiteY8" fmla="*/ 542 h 1307"/>
                      <a:gd name="connsiteX9" fmla="*/ 797 w 1472"/>
                      <a:gd name="connsiteY9" fmla="*/ 414 h 1307"/>
                      <a:gd name="connsiteX10" fmla="*/ 823 w 1472"/>
                      <a:gd name="connsiteY10" fmla="*/ 304 h 1307"/>
                      <a:gd name="connsiteX11" fmla="*/ 918 w 1472"/>
                      <a:gd name="connsiteY11" fmla="*/ 270 h 1307"/>
                      <a:gd name="connsiteX12" fmla="*/ 873 w 1472"/>
                      <a:gd name="connsiteY12" fmla="*/ 178 h 1307"/>
                      <a:gd name="connsiteX13" fmla="*/ 883 w 1472"/>
                      <a:gd name="connsiteY13" fmla="*/ 122 h 1307"/>
                      <a:gd name="connsiteX14" fmla="*/ 941 w 1472"/>
                      <a:gd name="connsiteY14" fmla="*/ 148 h 1307"/>
                      <a:gd name="connsiteX15" fmla="*/ 1068 w 1472"/>
                      <a:gd name="connsiteY15" fmla="*/ 365 h 1307"/>
                      <a:gd name="connsiteX16" fmla="*/ 1205 w 1472"/>
                      <a:gd name="connsiteY16" fmla="*/ 357 h 1307"/>
                      <a:gd name="connsiteX17" fmla="*/ 1204 w 1472"/>
                      <a:gd name="connsiteY17" fmla="*/ 206 h 1307"/>
                      <a:gd name="connsiteX18" fmla="*/ 1247 w 1472"/>
                      <a:gd name="connsiteY18" fmla="*/ 134 h 1307"/>
                      <a:gd name="connsiteX19" fmla="*/ 1211 w 1472"/>
                      <a:gd name="connsiteY19" fmla="*/ 132 h 1307"/>
                      <a:gd name="connsiteX20" fmla="*/ 1231 w 1472"/>
                      <a:gd name="connsiteY20" fmla="*/ 82 h 1307"/>
                      <a:gd name="connsiteX21" fmla="*/ 1351 w 1472"/>
                      <a:gd name="connsiteY21" fmla="*/ 183 h 1307"/>
                      <a:gd name="connsiteX22" fmla="*/ 1472 w 1472"/>
                      <a:gd name="connsiteY22" fmla="*/ 0 h 1307"/>
                      <a:gd name="connsiteX23" fmla="*/ 1178 w 1472"/>
                      <a:gd name="connsiteY23" fmla="*/ 1307 h 1307"/>
                      <a:gd name="connsiteX24" fmla="*/ 128 w 1472"/>
                      <a:gd name="connsiteY24" fmla="*/ 1103 h 1307"/>
                      <a:gd name="connsiteX25" fmla="*/ 317 w 1472"/>
                      <a:gd name="connsiteY25" fmla="*/ 811 h 1307"/>
                      <a:gd name="connsiteX26" fmla="*/ 452 w 1472"/>
                      <a:gd name="connsiteY26" fmla="*/ 720 h 1307"/>
                      <a:gd name="connsiteX27" fmla="*/ 473 w 1472"/>
                      <a:gd name="connsiteY27" fmla="*/ 721 h 1307"/>
                      <a:gd name="connsiteX28" fmla="*/ 364 w 1472"/>
                      <a:gd name="connsiteY28" fmla="*/ 475 h 1307"/>
                      <a:gd name="connsiteX29" fmla="*/ 471 w 1472"/>
                      <a:gd name="connsiteY29" fmla="*/ 597 h 1307"/>
                      <a:gd name="connsiteX30" fmla="*/ 571 w 1472"/>
                      <a:gd name="connsiteY30" fmla="*/ 695 h 1307"/>
                      <a:gd name="connsiteX31" fmla="*/ 554 w 1472"/>
                      <a:gd name="connsiteY31" fmla="*/ 577 h 1307"/>
                      <a:gd name="connsiteX32" fmla="*/ 643 w 1472"/>
                      <a:gd name="connsiteY32" fmla="*/ 570 h 1307"/>
                      <a:gd name="connsiteX33" fmla="*/ 669 w 1472"/>
                      <a:gd name="connsiteY33" fmla="*/ 625 h 1307"/>
                      <a:gd name="connsiteX34" fmla="*/ 742 w 1472"/>
                      <a:gd name="connsiteY34" fmla="*/ 670 h 1307"/>
                      <a:gd name="connsiteX0" fmla="*/ 766 w 1496"/>
                      <a:gd name="connsiteY0" fmla="*/ 670 h 1307"/>
                      <a:gd name="connsiteX1" fmla="*/ 809 w 1496"/>
                      <a:gd name="connsiteY1" fmla="*/ 596 h 1307"/>
                      <a:gd name="connsiteX2" fmla="*/ 694 w 1496"/>
                      <a:gd name="connsiteY2" fmla="*/ 500 h 1307"/>
                      <a:gd name="connsiteX3" fmla="*/ 615 w 1496"/>
                      <a:gd name="connsiteY3" fmla="*/ 370 h 1307"/>
                      <a:gd name="connsiteX4" fmla="*/ 590 w 1496"/>
                      <a:gd name="connsiteY4" fmla="*/ 321 h 1307"/>
                      <a:gd name="connsiteX5" fmla="*/ 624 w 1496"/>
                      <a:gd name="connsiteY5" fmla="*/ 262 h 1307"/>
                      <a:gd name="connsiteX6" fmla="*/ 705 w 1496"/>
                      <a:gd name="connsiteY6" fmla="*/ 338 h 1307"/>
                      <a:gd name="connsiteX7" fmla="*/ 948 w 1496"/>
                      <a:gd name="connsiteY7" fmla="*/ 647 h 1307"/>
                      <a:gd name="connsiteX8" fmla="*/ 968 w 1496"/>
                      <a:gd name="connsiteY8" fmla="*/ 542 h 1307"/>
                      <a:gd name="connsiteX9" fmla="*/ 821 w 1496"/>
                      <a:gd name="connsiteY9" fmla="*/ 414 h 1307"/>
                      <a:gd name="connsiteX10" fmla="*/ 847 w 1496"/>
                      <a:gd name="connsiteY10" fmla="*/ 304 h 1307"/>
                      <a:gd name="connsiteX11" fmla="*/ 942 w 1496"/>
                      <a:gd name="connsiteY11" fmla="*/ 270 h 1307"/>
                      <a:gd name="connsiteX12" fmla="*/ 897 w 1496"/>
                      <a:gd name="connsiteY12" fmla="*/ 178 h 1307"/>
                      <a:gd name="connsiteX13" fmla="*/ 907 w 1496"/>
                      <a:gd name="connsiteY13" fmla="*/ 122 h 1307"/>
                      <a:gd name="connsiteX14" fmla="*/ 965 w 1496"/>
                      <a:gd name="connsiteY14" fmla="*/ 148 h 1307"/>
                      <a:gd name="connsiteX15" fmla="*/ 1092 w 1496"/>
                      <a:gd name="connsiteY15" fmla="*/ 365 h 1307"/>
                      <a:gd name="connsiteX16" fmla="*/ 1229 w 1496"/>
                      <a:gd name="connsiteY16" fmla="*/ 357 h 1307"/>
                      <a:gd name="connsiteX17" fmla="*/ 1228 w 1496"/>
                      <a:gd name="connsiteY17" fmla="*/ 206 h 1307"/>
                      <a:gd name="connsiteX18" fmla="*/ 1271 w 1496"/>
                      <a:gd name="connsiteY18" fmla="*/ 134 h 1307"/>
                      <a:gd name="connsiteX19" fmla="*/ 1235 w 1496"/>
                      <a:gd name="connsiteY19" fmla="*/ 132 h 1307"/>
                      <a:gd name="connsiteX20" fmla="*/ 1255 w 1496"/>
                      <a:gd name="connsiteY20" fmla="*/ 82 h 1307"/>
                      <a:gd name="connsiteX21" fmla="*/ 1375 w 1496"/>
                      <a:gd name="connsiteY21" fmla="*/ 183 h 1307"/>
                      <a:gd name="connsiteX22" fmla="*/ 1496 w 1496"/>
                      <a:gd name="connsiteY22" fmla="*/ 0 h 1307"/>
                      <a:gd name="connsiteX23" fmla="*/ 1202 w 1496"/>
                      <a:gd name="connsiteY23" fmla="*/ 1307 h 1307"/>
                      <a:gd name="connsiteX24" fmla="*/ 152 w 1496"/>
                      <a:gd name="connsiteY24" fmla="*/ 1103 h 1307"/>
                      <a:gd name="connsiteX25" fmla="*/ 411 w 1496"/>
                      <a:gd name="connsiteY25" fmla="*/ 825 h 1307"/>
                      <a:gd name="connsiteX26" fmla="*/ 341 w 1496"/>
                      <a:gd name="connsiteY26" fmla="*/ 811 h 1307"/>
                      <a:gd name="connsiteX27" fmla="*/ 476 w 1496"/>
                      <a:gd name="connsiteY27" fmla="*/ 720 h 1307"/>
                      <a:gd name="connsiteX28" fmla="*/ 497 w 1496"/>
                      <a:gd name="connsiteY28" fmla="*/ 721 h 1307"/>
                      <a:gd name="connsiteX29" fmla="*/ 388 w 1496"/>
                      <a:gd name="connsiteY29" fmla="*/ 475 h 1307"/>
                      <a:gd name="connsiteX30" fmla="*/ 495 w 1496"/>
                      <a:gd name="connsiteY30" fmla="*/ 597 h 1307"/>
                      <a:gd name="connsiteX31" fmla="*/ 595 w 1496"/>
                      <a:gd name="connsiteY31" fmla="*/ 695 h 1307"/>
                      <a:gd name="connsiteX32" fmla="*/ 578 w 1496"/>
                      <a:gd name="connsiteY32" fmla="*/ 577 h 1307"/>
                      <a:gd name="connsiteX33" fmla="*/ 667 w 1496"/>
                      <a:gd name="connsiteY33" fmla="*/ 570 h 1307"/>
                      <a:gd name="connsiteX34" fmla="*/ 693 w 1496"/>
                      <a:gd name="connsiteY34" fmla="*/ 625 h 1307"/>
                      <a:gd name="connsiteX35" fmla="*/ 766 w 1496"/>
                      <a:gd name="connsiteY35" fmla="*/ 670 h 1307"/>
                      <a:gd name="connsiteX0" fmla="*/ 766 w 1496"/>
                      <a:gd name="connsiteY0" fmla="*/ 670 h 1307"/>
                      <a:gd name="connsiteX1" fmla="*/ 809 w 1496"/>
                      <a:gd name="connsiteY1" fmla="*/ 596 h 1307"/>
                      <a:gd name="connsiteX2" fmla="*/ 694 w 1496"/>
                      <a:gd name="connsiteY2" fmla="*/ 500 h 1307"/>
                      <a:gd name="connsiteX3" fmla="*/ 615 w 1496"/>
                      <a:gd name="connsiteY3" fmla="*/ 370 h 1307"/>
                      <a:gd name="connsiteX4" fmla="*/ 590 w 1496"/>
                      <a:gd name="connsiteY4" fmla="*/ 321 h 1307"/>
                      <a:gd name="connsiteX5" fmla="*/ 624 w 1496"/>
                      <a:gd name="connsiteY5" fmla="*/ 262 h 1307"/>
                      <a:gd name="connsiteX6" fmla="*/ 705 w 1496"/>
                      <a:gd name="connsiteY6" fmla="*/ 338 h 1307"/>
                      <a:gd name="connsiteX7" fmla="*/ 948 w 1496"/>
                      <a:gd name="connsiteY7" fmla="*/ 647 h 1307"/>
                      <a:gd name="connsiteX8" fmla="*/ 968 w 1496"/>
                      <a:gd name="connsiteY8" fmla="*/ 542 h 1307"/>
                      <a:gd name="connsiteX9" fmla="*/ 821 w 1496"/>
                      <a:gd name="connsiteY9" fmla="*/ 414 h 1307"/>
                      <a:gd name="connsiteX10" fmla="*/ 847 w 1496"/>
                      <a:gd name="connsiteY10" fmla="*/ 304 h 1307"/>
                      <a:gd name="connsiteX11" fmla="*/ 942 w 1496"/>
                      <a:gd name="connsiteY11" fmla="*/ 270 h 1307"/>
                      <a:gd name="connsiteX12" fmla="*/ 897 w 1496"/>
                      <a:gd name="connsiteY12" fmla="*/ 178 h 1307"/>
                      <a:gd name="connsiteX13" fmla="*/ 907 w 1496"/>
                      <a:gd name="connsiteY13" fmla="*/ 122 h 1307"/>
                      <a:gd name="connsiteX14" fmla="*/ 965 w 1496"/>
                      <a:gd name="connsiteY14" fmla="*/ 148 h 1307"/>
                      <a:gd name="connsiteX15" fmla="*/ 1092 w 1496"/>
                      <a:gd name="connsiteY15" fmla="*/ 365 h 1307"/>
                      <a:gd name="connsiteX16" fmla="*/ 1229 w 1496"/>
                      <a:gd name="connsiteY16" fmla="*/ 357 h 1307"/>
                      <a:gd name="connsiteX17" fmla="*/ 1228 w 1496"/>
                      <a:gd name="connsiteY17" fmla="*/ 206 h 1307"/>
                      <a:gd name="connsiteX18" fmla="*/ 1271 w 1496"/>
                      <a:gd name="connsiteY18" fmla="*/ 134 h 1307"/>
                      <a:gd name="connsiteX19" fmla="*/ 1235 w 1496"/>
                      <a:gd name="connsiteY19" fmla="*/ 132 h 1307"/>
                      <a:gd name="connsiteX20" fmla="*/ 1255 w 1496"/>
                      <a:gd name="connsiteY20" fmla="*/ 82 h 1307"/>
                      <a:gd name="connsiteX21" fmla="*/ 1375 w 1496"/>
                      <a:gd name="connsiteY21" fmla="*/ 183 h 1307"/>
                      <a:gd name="connsiteX22" fmla="*/ 1496 w 1496"/>
                      <a:gd name="connsiteY22" fmla="*/ 0 h 1307"/>
                      <a:gd name="connsiteX23" fmla="*/ 1202 w 1496"/>
                      <a:gd name="connsiteY23" fmla="*/ 1307 h 1307"/>
                      <a:gd name="connsiteX24" fmla="*/ 152 w 1496"/>
                      <a:gd name="connsiteY24" fmla="*/ 1103 h 1307"/>
                      <a:gd name="connsiteX25" fmla="*/ 411 w 1496"/>
                      <a:gd name="connsiteY25" fmla="*/ 825 h 1307"/>
                      <a:gd name="connsiteX26" fmla="*/ 341 w 1496"/>
                      <a:gd name="connsiteY26" fmla="*/ 811 h 1307"/>
                      <a:gd name="connsiteX27" fmla="*/ 476 w 1496"/>
                      <a:gd name="connsiteY27" fmla="*/ 720 h 1307"/>
                      <a:gd name="connsiteX28" fmla="*/ 497 w 1496"/>
                      <a:gd name="connsiteY28" fmla="*/ 721 h 1307"/>
                      <a:gd name="connsiteX29" fmla="*/ 388 w 1496"/>
                      <a:gd name="connsiteY29" fmla="*/ 475 h 1307"/>
                      <a:gd name="connsiteX30" fmla="*/ 495 w 1496"/>
                      <a:gd name="connsiteY30" fmla="*/ 597 h 1307"/>
                      <a:gd name="connsiteX31" fmla="*/ 595 w 1496"/>
                      <a:gd name="connsiteY31" fmla="*/ 695 h 1307"/>
                      <a:gd name="connsiteX32" fmla="*/ 578 w 1496"/>
                      <a:gd name="connsiteY32" fmla="*/ 577 h 1307"/>
                      <a:gd name="connsiteX33" fmla="*/ 667 w 1496"/>
                      <a:gd name="connsiteY33" fmla="*/ 570 h 1307"/>
                      <a:gd name="connsiteX34" fmla="*/ 693 w 1496"/>
                      <a:gd name="connsiteY34" fmla="*/ 625 h 1307"/>
                      <a:gd name="connsiteX35" fmla="*/ 766 w 1496"/>
                      <a:gd name="connsiteY35" fmla="*/ 670 h 1307"/>
                      <a:gd name="connsiteX0" fmla="*/ 766 w 1496"/>
                      <a:gd name="connsiteY0" fmla="*/ 670 h 1307"/>
                      <a:gd name="connsiteX1" fmla="*/ 809 w 1496"/>
                      <a:gd name="connsiteY1" fmla="*/ 596 h 1307"/>
                      <a:gd name="connsiteX2" fmla="*/ 694 w 1496"/>
                      <a:gd name="connsiteY2" fmla="*/ 500 h 1307"/>
                      <a:gd name="connsiteX3" fmla="*/ 615 w 1496"/>
                      <a:gd name="connsiteY3" fmla="*/ 370 h 1307"/>
                      <a:gd name="connsiteX4" fmla="*/ 590 w 1496"/>
                      <a:gd name="connsiteY4" fmla="*/ 321 h 1307"/>
                      <a:gd name="connsiteX5" fmla="*/ 624 w 1496"/>
                      <a:gd name="connsiteY5" fmla="*/ 262 h 1307"/>
                      <a:gd name="connsiteX6" fmla="*/ 705 w 1496"/>
                      <a:gd name="connsiteY6" fmla="*/ 338 h 1307"/>
                      <a:gd name="connsiteX7" fmla="*/ 948 w 1496"/>
                      <a:gd name="connsiteY7" fmla="*/ 647 h 1307"/>
                      <a:gd name="connsiteX8" fmla="*/ 968 w 1496"/>
                      <a:gd name="connsiteY8" fmla="*/ 542 h 1307"/>
                      <a:gd name="connsiteX9" fmla="*/ 821 w 1496"/>
                      <a:gd name="connsiteY9" fmla="*/ 414 h 1307"/>
                      <a:gd name="connsiteX10" fmla="*/ 847 w 1496"/>
                      <a:gd name="connsiteY10" fmla="*/ 304 h 1307"/>
                      <a:gd name="connsiteX11" fmla="*/ 942 w 1496"/>
                      <a:gd name="connsiteY11" fmla="*/ 270 h 1307"/>
                      <a:gd name="connsiteX12" fmla="*/ 897 w 1496"/>
                      <a:gd name="connsiteY12" fmla="*/ 178 h 1307"/>
                      <a:gd name="connsiteX13" fmla="*/ 907 w 1496"/>
                      <a:gd name="connsiteY13" fmla="*/ 122 h 1307"/>
                      <a:gd name="connsiteX14" fmla="*/ 965 w 1496"/>
                      <a:gd name="connsiteY14" fmla="*/ 148 h 1307"/>
                      <a:gd name="connsiteX15" fmla="*/ 1092 w 1496"/>
                      <a:gd name="connsiteY15" fmla="*/ 365 h 1307"/>
                      <a:gd name="connsiteX16" fmla="*/ 1229 w 1496"/>
                      <a:gd name="connsiteY16" fmla="*/ 357 h 1307"/>
                      <a:gd name="connsiteX17" fmla="*/ 1228 w 1496"/>
                      <a:gd name="connsiteY17" fmla="*/ 206 h 1307"/>
                      <a:gd name="connsiteX18" fmla="*/ 1271 w 1496"/>
                      <a:gd name="connsiteY18" fmla="*/ 134 h 1307"/>
                      <a:gd name="connsiteX19" fmla="*/ 1235 w 1496"/>
                      <a:gd name="connsiteY19" fmla="*/ 132 h 1307"/>
                      <a:gd name="connsiteX20" fmla="*/ 1255 w 1496"/>
                      <a:gd name="connsiteY20" fmla="*/ 82 h 1307"/>
                      <a:gd name="connsiteX21" fmla="*/ 1375 w 1496"/>
                      <a:gd name="connsiteY21" fmla="*/ 183 h 1307"/>
                      <a:gd name="connsiteX22" fmla="*/ 1496 w 1496"/>
                      <a:gd name="connsiteY22" fmla="*/ 0 h 1307"/>
                      <a:gd name="connsiteX23" fmla="*/ 1202 w 1496"/>
                      <a:gd name="connsiteY23" fmla="*/ 1307 h 1307"/>
                      <a:gd name="connsiteX24" fmla="*/ 152 w 1496"/>
                      <a:gd name="connsiteY24" fmla="*/ 1103 h 1307"/>
                      <a:gd name="connsiteX25" fmla="*/ 411 w 1496"/>
                      <a:gd name="connsiteY25" fmla="*/ 825 h 1307"/>
                      <a:gd name="connsiteX26" fmla="*/ 341 w 1496"/>
                      <a:gd name="connsiteY26" fmla="*/ 811 h 1307"/>
                      <a:gd name="connsiteX27" fmla="*/ 476 w 1496"/>
                      <a:gd name="connsiteY27" fmla="*/ 720 h 1307"/>
                      <a:gd name="connsiteX28" fmla="*/ 497 w 1496"/>
                      <a:gd name="connsiteY28" fmla="*/ 721 h 1307"/>
                      <a:gd name="connsiteX29" fmla="*/ 388 w 1496"/>
                      <a:gd name="connsiteY29" fmla="*/ 475 h 1307"/>
                      <a:gd name="connsiteX30" fmla="*/ 495 w 1496"/>
                      <a:gd name="connsiteY30" fmla="*/ 597 h 1307"/>
                      <a:gd name="connsiteX31" fmla="*/ 595 w 1496"/>
                      <a:gd name="connsiteY31" fmla="*/ 695 h 1307"/>
                      <a:gd name="connsiteX32" fmla="*/ 578 w 1496"/>
                      <a:gd name="connsiteY32" fmla="*/ 577 h 1307"/>
                      <a:gd name="connsiteX33" fmla="*/ 667 w 1496"/>
                      <a:gd name="connsiteY33" fmla="*/ 570 h 1307"/>
                      <a:gd name="connsiteX34" fmla="*/ 693 w 1496"/>
                      <a:gd name="connsiteY34" fmla="*/ 625 h 1307"/>
                      <a:gd name="connsiteX35" fmla="*/ 766 w 1496"/>
                      <a:gd name="connsiteY35" fmla="*/ 670 h 1307"/>
                      <a:gd name="connsiteX0" fmla="*/ 766 w 1496"/>
                      <a:gd name="connsiteY0" fmla="*/ 670 h 1307"/>
                      <a:gd name="connsiteX1" fmla="*/ 809 w 1496"/>
                      <a:gd name="connsiteY1" fmla="*/ 596 h 1307"/>
                      <a:gd name="connsiteX2" fmla="*/ 694 w 1496"/>
                      <a:gd name="connsiteY2" fmla="*/ 500 h 1307"/>
                      <a:gd name="connsiteX3" fmla="*/ 615 w 1496"/>
                      <a:gd name="connsiteY3" fmla="*/ 370 h 1307"/>
                      <a:gd name="connsiteX4" fmla="*/ 590 w 1496"/>
                      <a:gd name="connsiteY4" fmla="*/ 321 h 1307"/>
                      <a:gd name="connsiteX5" fmla="*/ 624 w 1496"/>
                      <a:gd name="connsiteY5" fmla="*/ 262 h 1307"/>
                      <a:gd name="connsiteX6" fmla="*/ 705 w 1496"/>
                      <a:gd name="connsiteY6" fmla="*/ 338 h 1307"/>
                      <a:gd name="connsiteX7" fmla="*/ 948 w 1496"/>
                      <a:gd name="connsiteY7" fmla="*/ 647 h 1307"/>
                      <a:gd name="connsiteX8" fmla="*/ 968 w 1496"/>
                      <a:gd name="connsiteY8" fmla="*/ 542 h 1307"/>
                      <a:gd name="connsiteX9" fmla="*/ 821 w 1496"/>
                      <a:gd name="connsiteY9" fmla="*/ 414 h 1307"/>
                      <a:gd name="connsiteX10" fmla="*/ 847 w 1496"/>
                      <a:gd name="connsiteY10" fmla="*/ 304 h 1307"/>
                      <a:gd name="connsiteX11" fmla="*/ 942 w 1496"/>
                      <a:gd name="connsiteY11" fmla="*/ 270 h 1307"/>
                      <a:gd name="connsiteX12" fmla="*/ 897 w 1496"/>
                      <a:gd name="connsiteY12" fmla="*/ 178 h 1307"/>
                      <a:gd name="connsiteX13" fmla="*/ 907 w 1496"/>
                      <a:gd name="connsiteY13" fmla="*/ 122 h 1307"/>
                      <a:gd name="connsiteX14" fmla="*/ 965 w 1496"/>
                      <a:gd name="connsiteY14" fmla="*/ 148 h 1307"/>
                      <a:gd name="connsiteX15" fmla="*/ 1092 w 1496"/>
                      <a:gd name="connsiteY15" fmla="*/ 365 h 1307"/>
                      <a:gd name="connsiteX16" fmla="*/ 1229 w 1496"/>
                      <a:gd name="connsiteY16" fmla="*/ 357 h 1307"/>
                      <a:gd name="connsiteX17" fmla="*/ 1228 w 1496"/>
                      <a:gd name="connsiteY17" fmla="*/ 206 h 1307"/>
                      <a:gd name="connsiteX18" fmla="*/ 1271 w 1496"/>
                      <a:gd name="connsiteY18" fmla="*/ 134 h 1307"/>
                      <a:gd name="connsiteX19" fmla="*/ 1235 w 1496"/>
                      <a:gd name="connsiteY19" fmla="*/ 132 h 1307"/>
                      <a:gd name="connsiteX20" fmla="*/ 1255 w 1496"/>
                      <a:gd name="connsiteY20" fmla="*/ 82 h 1307"/>
                      <a:gd name="connsiteX21" fmla="*/ 1375 w 1496"/>
                      <a:gd name="connsiteY21" fmla="*/ 183 h 1307"/>
                      <a:gd name="connsiteX22" fmla="*/ 1496 w 1496"/>
                      <a:gd name="connsiteY22" fmla="*/ 0 h 1307"/>
                      <a:gd name="connsiteX23" fmla="*/ 1202 w 1496"/>
                      <a:gd name="connsiteY23" fmla="*/ 1307 h 1307"/>
                      <a:gd name="connsiteX24" fmla="*/ 152 w 1496"/>
                      <a:gd name="connsiteY24" fmla="*/ 1103 h 1307"/>
                      <a:gd name="connsiteX25" fmla="*/ 411 w 1496"/>
                      <a:gd name="connsiteY25" fmla="*/ 825 h 1307"/>
                      <a:gd name="connsiteX26" fmla="*/ 341 w 1496"/>
                      <a:gd name="connsiteY26" fmla="*/ 811 h 1307"/>
                      <a:gd name="connsiteX27" fmla="*/ 476 w 1496"/>
                      <a:gd name="connsiteY27" fmla="*/ 720 h 1307"/>
                      <a:gd name="connsiteX28" fmla="*/ 497 w 1496"/>
                      <a:gd name="connsiteY28" fmla="*/ 721 h 1307"/>
                      <a:gd name="connsiteX29" fmla="*/ 388 w 1496"/>
                      <a:gd name="connsiteY29" fmla="*/ 475 h 1307"/>
                      <a:gd name="connsiteX30" fmla="*/ 495 w 1496"/>
                      <a:gd name="connsiteY30" fmla="*/ 597 h 1307"/>
                      <a:gd name="connsiteX31" fmla="*/ 595 w 1496"/>
                      <a:gd name="connsiteY31" fmla="*/ 695 h 1307"/>
                      <a:gd name="connsiteX32" fmla="*/ 578 w 1496"/>
                      <a:gd name="connsiteY32" fmla="*/ 577 h 1307"/>
                      <a:gd name="connsiteX33" fmla="*/ 667 w 1496"/>
                      <a:gd name="connsiteY33" fmla="*/ 570 h 1307"/>
                      <a:gd name="connsiteX34" fmla="*/ 693 w 1496"/>
                      <a:gd name="connsiteY34" fmla="*/ 625 h 1307"/>
                      <a:gd name="connsiteX35" fmla="*/ 766 w 1496"/>
                      <a:gd name="connsiteY35" fmla="*/ 670 h 1307"/>
                      <a:gd name="connsiteX0" fmla="*/ 766 w 1496"/>
                      <a:gd name="connsiteY0" fmla="*/ 670 h 1307"/>
                      <a:gd name="connsiteX1" fmla="*/ 809 w 1496"/>
                      <a:gd name="connsiteY1" fmla="*/ 596 h 1307"/>
                      <a:gd name="connsiteX2" fmla="*/ 694 w 1496"/>
                      <a:gd name="connsiteY2" fmla="*/ 500 h 1307"/>
                      <a:gd name="connsiteX3" fmla="*/ 615 w 1496"/>
                      <a:gd name="connsiteY3" fmla="*/ 370 h 1307"/>
                      <a:gd name="connsiteX4" fmla="*/ 590 w 1496"/>
                      <a:gd name="connsiteY4" fmla="*/ 321 h 1307"/>
                      <a:gd name="connsiteX5" fmla="*/ 624 w 1496"/>
                      <a:gd name="connsiteY5" fmla="*/ 262 h 1307"/>
                      <a:gd name="connsiteX6" fmla="*/ 705 w 1496"/>
                      <a:gd name="connsiteY6" fmla="*/ 338 h 1307"/>
                      <a:gd name="connsiteX7" fmla="*/ 948 w 1496"/>
                      <a:gd name="connsiteY7" fmla="*/ 647 h 1307"/>
                      <a:gd name="connsiteX8" fmla="*/ 968 w 1496"/>
                      <a:gd name="connsiteY8" fmla="*/ 542 h 1307"/>
                      <a:gd name="connsiteX9" fmla="*/ 821 w 1496"/>
                      <a:gd name="connsiteY9" fmla="*/ 414 h 1307"/>
                      <a:gd name="connsiteX10" fmla="*/ 847 w 1496"/>
                      <a:gd name="connsiteY10" fmla="*/ 304 h 1307"/>
                      <a:gd name="connsiteX11" fmla="*/ 942 w 1496"/>
                      <a:gd name="connsiteY11" fmla="*/ 270 h 1307"/>
                      <a:gd name="connsiteX12" fmla="*/ 897 w 1496"/>
                      <a:gd name="connsiteY12" fmla="*/ 178 h 1307"/>
                      <a:gd name="connsiteX13" fmla="*/ 907 w 1496"/>
                      <a:gd name="connsiteY13" fmla="*/ 122 h 1307"/>
                      <a:gd name="connsiteX14" fmla="*/ 965 w 1496"/>
                      <a:gd name="connsiteY14" fmla="*/ 148 h 1307"/>
                      <a:gd name="connsiteX15" fmla="*/ 1092 w 1496"/>
                      <a:gd name="connsiteY15" fmla="*/ 365 h 1307"/>
                      <a:gd name="connsiteX16" fmla="*/ 1229 w 1496"/>
                      <a:gd name="connsiteY16" fmla="*/ 357 h 1307"/>
                      <a:gd name="connsiteX17" fmla="*/ 1228 w 1496"/>
                      <a:gd name="connsiteY17" fmla="*/ 206 h 1307"/>
                      <a:gd name="connsiteX18" fmla="*/ 1271 w 1496"/>
                      <a:gd name="connsiteY18" fmla="*/ 134 h 1307"/>
                      <a:gd name="connsiteX19" fmla="*/ 1235 w 1496"/>
                      <a:gd name="connsiteY19" fmla="*/ 132 h 1307"/>
                      <a:gd name="connsiteX20" fmla="*/ 1255 w 1496"/>
                      <a:gd name="connsiteY20" fmla="*/ 82 h 1307"/>
                      <a:gd name="connsiteX21" fmla="*/ 1375 w 1496"/>
                      <a:gd name="connsiteY21" fmla="*/ 183 h 1307"/>
                      <a:gd name="connsiteX22" fmla="*/ 1496 w 1496"/>
                      <a:gd name="connsiteY22" fmla="*/ 0 h 1307"/>
                      <a:gd name="connsiteX23" fmla="*/ 1202 w 1496"/>
                      <a:gd name="connsiteY23" fmla="*/ 1307 h 1307"/>
                      <a:gd name="connsiteX24" fmla="*/ 152 w 1496"/>
                      <a:gd name="connsiteY24" fmla="*/ 1103 h 1307"/>
                      <a:gd name="connsiteX25" fmla="*/ 411 w 1496"/>
                      <a:gd name="connsiteY25" fmla="*/ 825 h 1307"/>
                      <a:gd name="connsiteX26" fmla="*/ 341 w 1496"/>
                      <a:gd name="connsiteY26" fmla="*/ 811 h 1307"/>
                      <a:gd name="connsiteX27" fmla="*/ 476 w 1496"/>
                      <a:gd name="connsiteY27" fmla="*/ 720 h 1307"/>
                      <a:gd name="connsiteX28" fmla="*/ 497 w 1496"/>
                      <a:gd name="connsiteY28" fmla="*/ 721 h 1307"/>
                      <a:gd name="connsiteX29" fmla="*/ 388 w 1496"/>
                      <a:gd name="connsiteY29" fmla="*/ 475 h 1307"/>
                      <a:gd name="connsiteX30" fmla="*/ 495 w 1496"/>
                      <a:gd name="connsiteY30" fmla="*/ 597 h 1307"/>
                      <a:gd name="connsiteX31" fmla="*/ 595 w 1496"/>
                      <a:gd name="connsiteY31" fmla="*/ 695 h 1307"/>
                      <a:gd name="connsiteX32" fmla="*/ 578 w 1496"/>
                      <a:gd name="connsiteY32" fmla="*/ 577 h 1307"/>
                      <a:gd name="connsiteX33" fmla="*/ 667 w 1496"/>
                      <a:gd name="connsiteY33" fmla="*/ 570 h 1307"/>
                      <a:gd name="connsiteX34" fmla="*/ 693 w 1496"/>
                      <a:gd name="connsiteY34" fmla="*/ 625 h 1307"/>
                      <a:gd name="connsiteX35" fmla="*/ 766 w 1496"/>
                      <a:gd name="connsiteY35" fmla="*/ 670 h 1307"/>
                      <a:gd name="connsiteX0" fmla="*/ 766 w 1496"/>
                      <a:gd name="connsiteY0" fmla="*/ 670 h 1307"/>
                      <a:gd name="connsiteX1" fmla="*/ 809 w 1496"/>
                      <a:gd name="connsiteY1" fmla="*/ 596 h 1307"/>
                      <a:gd name="connsiteX2" fmla="*/ 694 w 1496"/>
                      <a:gd name="connsiteY2" fmla="*/ 500 h 1307"/>
                      <a:gd name="connsiteX3" fmla="*/ 615 w 1496"/>
                      <a:gd name="connsiteY3" fmla="*/ 370 h 1307"/>
                      <a:gd name="connsiteX4" fmla="*/ 590 w 1496"/>
                      <a:gd name="connsiteY4" fmla="*/ 321 h 1307"/>
                      <a:gd name="connsiteX5" fmla="*/ 624 w 1496"/>
                      <a:gd name="connsiteY5" fmla="*/ 262 h 1307"/>
                      <a:gd name="connsiteX6" fmla="*/ 705 w 1496"/>
                      <a:gd name="connsiteY6" fmla="*/ 338 h 1307"/>
                      <a:gd name="connsiteX7" fmla="*/ 948 w 1496"/>
                      <a:gd name="connsiteY7" fmla="*/ 647 h 1307"/>
                      <a:gd name="connsiteX8" fmla="*/ 968 w 1496"/>
                      <a:gd name="connsiteY8" fmla="*/ 542 h 1307"/>
                      <a:gd name="connsiteX9" fmla="*/ 821 w 1496"/>
                      <a:gd name="connsiteY9" fmla="*/ 414 h 1307"/>
                      <a:gd name="connsiteX10" fmla="*/ 847 w 1496"/>
                      <a:gd name="connsiteY10" fmla="*/ 304 h 1307"/>
                      <a:gd name="connsiteX11" fmla="*/ 942 w 1496"/>
                      <a:gd name="connsiteY11" fmla="*/ 270 h 1307"/>
                      <a:gd name="connsiteX12" fmla="*/ 897 w 1496"/>
                      <a:gd name="connsiteY12" fmla="*/ 178 h 1307"/>
                      <a:gd name="connsiteX13" fmla="*/ 907 w 1496"/>
                      <a:gd name="connsiteY13" fmla="*/ 122 h 1307"/>
                      <a:gd name="connsiteX14" fmla="*/ 965 w 1496"/>
                      <a:gd name="connsiteY14" fmla="*/ 148 h 1307"/>
                      <a:gd name="connsiteX15" fmla="*/ 1092 w 1496"/>
                      <a:gd name="connsiteY15" fmla="*/ 365 h 1307"/>
                      <a:gd name="connsiteX16" fmla="*/ 1229 w 1496"/>
                      <a:gd name="connsiteY16" fmla="*/ 357 h 1307"/>
                      <a:gd name="connsiteX17" fmla="*/ 1228 w 1496"/>
                      <a:gd name="connsiteY17" fmla="*/ 206 h 1307"/>
                      <a:gd name="connsiteX18" fmla="*/ 1271 w 1496"/>
                      <a:gd name="connsiteY18" fmla="*/ 134 h 1307"/>
                      <a:gd name="connsiteX19" fmla="*/ 1235 w 1496"/>
                      <a:gd name="connsiteY19" fmla="*/ 132 h 1307"/>
                      <a:gd name="connsiteX20" fmla="*/ 1255 w 1496"/>
                      <a:gd name="connsiteY20" fmla="*/ 82 h 1307"/>
                      <a:gd name="connsiteX21" fmla="*/ 1375 w 1496"/>
                      <a:gd name="connsiteY21" fmla="*/ 183 h 1307"/>
                      <a:gd name="connsiteX22" fmla="*/ 1496 w 1496"/>
                      <a:gd name="connsiteY22" fmla="*/ 0 h 1307"/>
                      <a:gd name="connsiteX23" fmla="*/ 1202 w 1496"/>
                      <a:gd name="connsiteY23" fmla="*/ 1307 h 1307"/>
                      <a:gd name="connsiteX24" fmla="*/ 152 w 1496"/>
                      <a:gd name="connsiteY24" fmla="*/ 1103 h 1307"/>
                      <a:gd name="connsiteX25" fmla="*/ 411 w 1496"/>
                      <a:gd name="connsiteY25" fmla="*/ 825 h 1307"/>
                      <a:gd name="connsiteX26" fmla="*/ 341 w 1496"/>
                      <a:gd name="connsiteY26" fmla="*/ 811 h 1307"/>
                      <a:gd name="connsiteX27" fmla="*/ 476 w 1496"/>
                      <a:gd name="connsiteY27" fmla="*/ 720 h 1307"/>
                      <a:gd name="connsiteX28" fmla="*/ 497 w 1496"/>
                      <a:gd name="connsiteY28" fmla="*/ 721 h 1307"/>
                      <a:gd name="connsiteX29" fmla="*/ 388 w 1496"/>
                      <a:gd name="connsiteY29" fmla="*/ 475 h 1307"/>
                      <a:gd name="connsiteX30" fmla="*/ 495 w 1496"/>
                      <a:gd name="connsiteY30" fmla="*/ 597 h 1307"/>
                      <a:gd name="connsiteX31" fmla="*/ 595 w 1496"/>
                      <a:gd name="connsiteY31" fmla="*/ 695 h 1307"/>
                      <a:gd name="connsiteX32" fmla="*/ 578 w 1496"/>
                      <a:gd name="connsiteY32" fmla="*/ 577 h 1307"/>
                      <a:gd name="connsiteX33" fmla="*/ 667 w 1496"/>
                      <a:gd name="connsiteY33" fmla="*/ 570 h 1307"/>
                      <a:gd name="connsiteX34" fmla="*/ 693 w 1496"/>
                      <a:gd name="connsiteY34" fmla="*/ 625 h 1307"/>
                      <a:gd name="connsiteX35" fmla="*/ 766 w 1496"/>
                      <a:gd name="connsiteY35" fmla="*/ 670 h 1307"/>
                      <a:gd name="connsiteX0" fmla="*/ 766 w 1496"/>
                      <a:gd name="connsiteY0" fmla="*/ 670 h 1307"/>
                      <a:gd name="connsiteX1" fmla="*/ 809 w 1496"/>
                      <a:gd name="connsiteY1" fmla="*/ 596 h 1307"/>
                      <a:gd name="connsiteX2" fmla="*/ 694 w 1496"/>
                      <a:gd name="connsiteY2" fmla="*/ 500 h 1307"/>
                      <a:gd name="connsiteX3" fmla="*/ 615 w 1496"/>
                      <a:gd name="connsiteY3" fmla="*/ 370 h 1307"/>
                      <a:gd name="connsiteX4" fmla="*/ 590 w 1496"/>
                      <a:gd name="connsiteY4" fmla="*/ 321 h 1307"/>
                      <a:gd name="connsiteX5" fmla="*/ 624 w 1496"/>
                      <a:gd name="connsiteY5" fmla="*/ 262 h 1307"/>
                      <a:gd name="connsiteX6" fmla="*/ 705 w 1496"/>
                      <a:gd name="connsiteY6" fmla="*/ 338 h 1307"/>
                      <a:gd name="connsiteX7" fmla="*/ 948 w 1496"/>
                      <a:gd name="connsiteY7" fmla="*/ 647 h 1307"/>
                      <a:gd name="connsiteX8" fmla="*/ 968 w 1496"/>
                      <a:gd name="connsiteY8" fmla="*/ 542 h 1307"/>
                      <a:gd name="connsiteX9" fmla="*/ 821 w 1496"/>
                      <a:gd name="connsiteY9" fmla="*/ 414 h 1307"/>
                      <a:gd name="connsiteX10" fmla="*/ 847 w 1496"/>
                      <a:gd name="connsiteY10" fmla="*/ 304 h 1307"/>
                      <a:gd name="connsiteX11" fmla="*/ 942 w 1496"/>
                      <a:gd name="connsiteY11" fmla="*/ 270 h 1307"/>
                      <a:gd name="connsiteX12" fmla="*/ 897 w 1496"/>
                      <a:gd name="connsiteY12" fmla="*/ 178 h 1307"/>
                      <a:gd name="connsiteX13" fmla="*/ 907 w 1496"/>
                      <a:gd name="connsiteY13" fmla="*/ 122 h 1307"/>
                      <a:gd name="connsiteX14" fmla="*/ 965 w 1496"/>
                      <a:gd name="connsiteY14" fmla="*/ 148 h 1307"/>
                      <a:gd name="connsiteX15" fmla="*/ 1092 w 1496"/>
                      <a:gd name="connsiteY15" fmla="*/ 365 h 1307"/>
                      <a:gd name="connsiteX16" fmla="*/ 1229 w 1496"/>
                      <a:gd name="connsiteY16" fmla="*/ 357 h 1307"/>
                      <a:gd name="connsiteX17" fmla="*/ 1228 w 1496"/>
                      <a:gd name="connsiteY17" fmla="*/ 206 h 1307"/>
                      <a:gd name="connsiteX18" fmla="*/ 1271 w 1496"/>
                      <a:gd name="connsiteY18" fmla="*/ 134 h 1307"/>
                      <a:gd name="connsiteX19" fmla="*/ 1235 w 1496"/>
                      <a:gd name="connsiteY19" fmla="*/ 132 h 1307"/>
                      <a:gd name="connsiteX20" fmla="*/ 1255 w 1496"/>
                      <a:gd name="connsiteY20" fmla="*/ 82 h 1307"/>
                      <a:gd name="connsiteX21" fmla="*/ 1375 w 1496"/>
                      <a:gd name="connsiteY21" fmla="*/ 183 h 1307"/>
                      <a:gd name="connsiteX22" fmla="*/ 1496 w 1496"/>
                      <a:gd name="connsiteY22" fmla="*/ 0 h 1307"/>
                      <a:gd name="connsiteX23" fmla="*/ 1202 w 1496"/>
                      <a:gd name="connsiteY23" fmla="*/ 1307 h 1307"/>
                      <a:gd name="connsiteX24" fmla="*/ 152 w 1496"/>
                      <a:gd name="connsiteY24" fmla="*/ 1103 h 1307"/>
                      <a:gd name="connsiteX25" fmla="*/ 411 w 1496"/>
                      <a:gd name="connsiteY25" fmla="*/ 825 h 1307"/>
                      <a:gd name="connsiteX26" fmla="*/ 341 w 1496"/>
                      <a:gd name="connsiteY26" fmla="*/ 811 h 1307"/>
                      <a:gd name="connsiteX27" fmla="*/ 476 w 1496"/>
                      <a:gd name="connsiteY27" fmla="*/ 720 h 1307"/>
                      <a:gd name="connsiteX28" fmla="*/ 497 w 1496"/>
                      <a:gd name="connsiteY28" fmla="*/ 721 h 1307"/>
                      <a:gd name="connsiteX29" fmla="*/ 499 w 1496"/>
                      <a:gd name="connsiteY29" fmla="*/ 729 h 1307"/>
                      <a:gd name="connsiteX30" fmla="*/ 388 w 1496"/>
                      <a:gd name="connsiteY30" fmla="*/ 475 h 1307"/>
                      <a:gd name="connsiteX31" fmla="*/ 495 w 1496"/>
                      <a:gd name="connsiteY31" fmla="*/ 597 h 1307"/>
                      <a:gd name="connsiteX32" fmla="*/ 595 w 1496"/>
                      <a:gd name="connsiteY32" fmla="*/ 695 h 1307"/>
                      <a:gd name="connsiteX33" fmla="*/ 578 w 1496"/>
                      <a:gd name="connsiteY33" fmla="*/ 577 h 1307"/>
                      <a:gd name="connsiteX34" fmla="*/ 667 w 1496"/>
                      <a:gd name="connsiteY34" fmla="*/ 570 h 1307"/>
                      <a:gd name="connsiteX35" fmla="*/ 693 w 1496"/>
                      <a:gd name="connsiteY35" fmla="*/ 625 h 1307"/>
                      <a:gd name="connsiteX36" fmla="*/ 766 w 1496"/>
                      <a:gd name="connsiteY36" fmla="*/ 670 h 1307"/>
                      <a:gd name="connsiteX0" fmla="*/ 766 w 1496"/>
                      <a:gd name="connsiteY0" fmla="*/ 670 h 1307"/>
                      <a:gd name="connsiteX1" fmla="*/ 809 w 1496"/>
                      <a:gd name="connsiteY1" fmla="*/ 596 h 1307"/>
                      <a:gd name="connsiteX2" fmla="*/ 694 w 1496"/>
                      <a:gd name="connsiteY2" fmla="*/ 500 h 1307"/>
                      <a:gd name="connsiteX3" fmla="*/ 615 w 1496"/>
                      <a:gd name="connsiteY3" fmla="*/ 370 h 1307"/>
                      <a:gd name="connsiteX4" fmla="*/ 590 w 1496"/>
                      <a:gd name="connsiteY4" fmla="*/ 321 h 1307"/>
                      <a:gd name="connsiteX5" fmla="*/ 624 w 1496"/>
                      <a:gd name="connsiteY5" fmla="*/ 262 h 1307"/>
                      <a:gd name="connsiteX6" fmla="*/ 705 w 1496"/>
                      <a:gd name="connsiteY6" fmla="*/ 338 h 1307"/>
                      <a:gd name="connsiteX7" fmla="*/ 948 w 1496"/>
                      <a:gd name="connsiteY7" fmla="*/ 647 h 1307"/>
                      <a:gd name="connsiteX8" fmla="*/ 968 w 1496"/>
                      <a:gd name="connsiteY8" fmla="*/ 542 h 1307"/>
                      <a:gd name="connsiteX9" fmla="*/ 821 w 1496"/>
                      <a:gd name="connsiteY9" fmla="*/ 414 h 1307"/>
                      <a:gd name="connsiteX10" fmla="*/ 847 w 1496"/>
                      <a:gd name="connsiteY10" fmla="*/ 304 h 1307"/>
                      <a:gd name="connsiteX11" fmla="*/ 942 w 1496"/>
                      <a:gd name="connsiteY11" fmla="*/ 270 h 1307"/>
                      <a:gd name="connsiteX12" fmla="*/ 897 w 1496"/>
                      <a:gd name="connsiteY12" fmla="*/ 178 h 1307"/>
                      <a:gd name="connsiteX13" fmla="*/ 907 w 1496"/>
                      <a:gd name="connsiteY13" fmla="*/ 122 h 1307"/>
                      <a:gd name="connsiteX14" fmla="*/ 965 w 1496"/>
                      <a:gd name="connsiteY14" fmla="*/ 148 h 1307"/>
                      <a:gd name="connsiteX15" fmla="*/ 1092 w 1496"/>
                      <a:gd name="connsiteY15" fmla="*/ 365 h 1307"/>
                      <a:gd name="connsiteX16" fmla="*/ 1229 w 1496"/>
                      <a:gd name="connsiteY16" fmla="*/ 357 h 1307"/>
                      <a:gd name="connsiteX17" fmla="*/ 1228 w 1496"/>
                      <a:gd name="connsiteY17" fmla="*/ 206 h 1307"/>
                      <a:gd name="connsiteX18" fmla="*/ 1271 w 1496"/>
                      <a:gd name="connsiteY18" fmla="*/ 134 h 1307"/>
                      <a:gd name="connsiteX19" fmla="*/ 1235 w 1496"/>
                      <a:gd name="connsiteY19" fmla="*/ 132 h 1307"/>
                      <a:gd name="connsiteX20" fmla="*/ 1255 w 1496"/>
                      <a:gd name="connsiteY20" fmla="*/ 82 h 1307"/>
                      <a:gd name="connsiteX21" fmla="*/ 1375 w 1496"/>
                      <a:gd name="connsiteY21" fmla="*/ 183 h 1307"/>
                      <a:gd name="connsiteX22" fmla="*/ 1496 w 1496"/>
                      <a:gd name="connsiteY22" fmla="*/ 0 h 1307"/>
                      <a:gd name="connsiteX23" fmla="*/ 1202 w 1496"/>
                      <a:gd name="connsiteY23" fmla="*/ 1307 h 1307"/>
                      <a:gd name="connsiteX24" fmla="*/ 152 w 1496"/>
                      <a:gd name="connsiteY24" fmla="*/ 1103 h 1307"/>
                      <a:gd name="connsiteX25" fmla="*/ 411 w 1496"/>
                      <a:gd name="connsiteY25" fmla="*/ 825 h 1307"/>
                      <a:gd name="connsiteX26" fmla="*/ 341 w 1496"/>
                      <a:gd name="connsiteY26" fmla="*/ 811 h 1307"/>
                      <a:gd name="connsiteX27" fmla="*/ 476 w 1496"/>
                      <a:gd name="connsiteY27" fmla="*/ 720 h 1307"/>
                      <a:gd name="connsiteX28" fmla="*/ 497 w 1496"/>
                      <a:gd name="connsiteY28" fmla="*/ 721 h 1307"/>
                      <a:gd name="connsiteX29" fmla="*/ 499 w 1496"/>
                      <a:gd name="connsiteY29" fmla="*/ 729 h 1307"/>
                      <a:gd name="connsiteX30" fmla="*/ 388 w 1496"/>
                      <a:gd name="connsiteY30" fmla="*/ 475 h 1307"/>
                      <a:gd name="connsiteX31" fmla="*/ 495 w 1496"/>
                      <a:gd name="connsiteY31" fmla="*/ 597 h 1307"/>
                      <a:gd name="connsiteX32" fmla="*/ 595 w 1496"/>
                      <a:gd name="connsiteY32" fmla="*/ 695 h 1307"/>
                      <a:gd name="connsiteX33" fmla="*/ 578 w 1496"/>
                      <a:gd name="connsiteY33" fmla="*/ 577 h 1307"/>
                      <a:gd name="connsiteX34" fmla="*/ 667 w 1496"/>
                      <a:gd name="connsiteY34" fmla="*/ 570 h 1307"/>
                      <a:gd name="connsiteX35" fmla="*/ 693 w 1496"/>
                      <a:gd name="connsiteY35" fmla="*/ 625 h 1307"/>
                      <a:gd name="connsiteX36" fmla="*/ 766 w 1496"/>
                      <a:gd name="connsiteY36" fmla="*/ 670 h 1307"/>
                      <a:gd name="connsiteX0" fmla="*/ 766 w 1496"/>
                      <a:gd name="connsiteY0" fmla="*/ 670 h 1307"/>
                      <a:gd name="connsiteX1" fmla="*/ 809 w 1496"/>
                      <a:gd name="connsiteY1" fmla="*/ 596 h 1307"/>
                      <a:gd name="connsiteX2" fmla="*/ 694 w 1496"/>
                      <a:gd name="connsiteY2" fmla="*/ 500 h 1307"/>
                      <a:gd name="connsiteX3" fmla="*/ 615 w 1496"/>
                      <a:gd name="connsiteY3" fmla="*/ 370 h 1307"/>
                      <a:gd name="connsiteX4" fmla="*/ 590 w 1496"/>
                      <a:gd name="connsiteY4" fmla="*/ 321 h 1307"/>
                      <a:gd name="connsiteX5" fmla="*/ 624 w 1496"/>
                      <a:gd name="connsiteY5" fmla="*/ 262 h 1307"/>
                      <a:gd name="connsiteX6" fmla="*/ 705 w 1496"/>
                      <a:gd name="connsiteY6" fmla="*/ 338 h 1307"/>
                      <a:gd name="connsiteX7" fmla="*/ 948 w 1496"/>
                      <a:gd name="connsiteY7" fmla="*/ 647 h 1307"/>
                      <a:gd name="connsiteX8" fmla="*/ 968 w 1496"/>
                      <a:gd name="connsiteY8" fmla="*/ 542 h 1307"/>
                      <a:gd name="connsiteX9" fmla="*/ 821 w 1496"/>
                      <a:gd name="connsiteY9" fmla="*/ 414 h 1307"/>
                      <a:gd name="connsiteX10" fmla="*/ 847 w 1496"/>
                      <a:gd name="connsiteY10" fmla="*/ 304 h 1307"/>
                      <a:gd name="connsiteX11" fmla="*/ 942 w 1496"/>
                      <a:gd name="connsiteY11" fmla="*/ 270 h 1307"/>
                      <a:gd name="connsiteX12" fmla="*/ 897 w 1496"/>
                      <a:gd name="connsiteY12" fmla="*/ 178 h 1307"/>
                      <a:gd name="connsiteX13" fmla="*/ 907 w 1496"/>
                      <a:gd name="connsiteY13" fmla="*/ 122 h 1307"/>
                      <a:gd name="connsiteX14" fmla="*/ 965 w 1496"/>
                      <a:gd name="connsiteY14" fmla="*/ 148 h 1307"/>
                      <a:gd name="connsiteX15" fmla="*/ 1092 w 1496"/>
                      <a:gd name="connsiteY15" fmla="*/ 365 h 1307"/>
                      <a:gd name="connsiteX16" fmla="*/ 1229 w 1496"/>
                      <a:gd name="connsiteY16" fmla="*/ 357 h 1307"/>
                      <a:gd name="connsiteX17" fmla="*/ 1228 w 1496"/>
                      <a:gd name="connsiteY17" fmla="*/ 206 h 1307"/>
                      <a:gd name="connsiteX18" fmla="*/ 1271 w 1496"/>
                      <a:gd name="connsiteY18" fmla="*/ 134 h 1307"/>
                      <a:gd name="connsiteX19" fmla="*/ 1235 w 1496"/>
                      <a:gd name="connsiteY19" fmla="*/ 132 h 1307"/>
                      <a:gd name="connsiteX20" fmla="*/ 1255 w 1496"/>
                      <a:gd name="connsiteY20" fmla="*/ 82 h 1307"/>
                      <a:gd name="connsiteX21" fmla="*/ 1375 w 1496"/>
                      <a:gd name="connsiteY21" fmla="*/ 183 h 1307"/>
                      <a:gd name="connsiteX22" fmla="*/ 1496 w 1496"/>
                      <a:gd name="connsiteY22" fmla="*/ 0 h 1307"/>
                      <a:gd name="connsiteX23" fmla="*/ 1202 w 1496"/>
                      <a:gd name="connsiteY23" fmla="*/ 1307 h 1307"/>
                      <a:gd name="connsiteX24" fmla="*/ 152 w 1496"/>
                      <a:gd name="connsiteY24" fmla="*/ 1103 h 1307"/>
                      <a:gd name="connsiteX25" fmla="*/ 469 w 1496"/>
                      <a:gd name="connsiteY25" fmla="*/ 861 h 1307"/>
                      <a:gd name="connsiteX26" fmla="*/ 341 w 1496"/>
                      <a:gd name="connsiteY26" fmla="*/ 811 h 1307"/>
                      <a:gd name="connsiteX27" fmla="*/ 476 w 1496"/>
                      <a:gd name="connsiteY27" fmla="*/ 720 h 1307"/>
                      <a:gd name="connsiteX28" fmla="*/ 497 w 1496"/>
                      <a:gd name="connsiteY28" fmla="*/ 721 h 1307"/>
                      <a:gd name="connsiteX29" fmla="*/ 499 w 1496"/>
                      <a:gd name="connsiteY29" fmla="*/ 729 h 1307"/>
                      <a:gd name="connsiteX30" fmla="*/ 388 w 1496"/>
                      <a:gd name="connsiteY30" fmla="*/ 475 h 1307"/>
                      <a:gd name="connsiteX31" fmla="*/ 495 w 1496"/>
                      <a:gd name="connsiteY31" fmla="*/ 597 h 1307"/>
                      <a:gd name="connsiteX32" fmla="*/ 595 w 1496"/>
                      <a:gd name="connsiteY32" fmla="*/ 695 h 1307"/>
                      <a:gd name="connsiteX33" fmla="*/ 578 w 1496"/>
                      <a:gd name="connsiteY33" fmla="*/ 577 h 1307"/>
                      <a:gd name="connsiteX34" fmla="*/ 667 w 1496"/>
                      <a:gd name="connsiteY34" fmla="*/ 570 h 1307"/>
                      <a:gd name="connsiteX35" fmla="*/ 693 w 1496"/>
                      <a:gd name="connsiteY35" fmla="*/ 625 h 1307"/>
                      <a:gd name="connsiteX36" fmla="*/ 766 w 1496"/>
                      <a:gd name="connsiteY36" fmla="*/ 670 h 1307"/>
                      <a:gd name="connsiteX0" fmla="*/ 755 w 1485"/>
                      <a:gd name="connsiteY0" fmla="*/ 670 h 1307"/>
                      <a:gd name="connsiteX1" fmla="*/ 798 w 1485"/>
                      <a:gd name="connsiteY1" fmla="*/ 596 h 1307"/>
                      <a:gd name="connsiteX2" fmla="*/ 683 w 1485"/>
                      <a:gd name="connsiteY2" fmla="*/ 500 h 1307"/>
                      <a:gd name="connsiteX3" fmla="*/ 604 w 1485"/>
                      <a:gd name="connsiteY3" fmla="*/ 370 h 1307"/>
                      <a:gd name="connsiteX4" fmla="*/ 579 w 1485"/>
                      <a:gd name="connsiteY4" fmla="*/ 321 h 1307"/>
                      <a:gd name="connsiteX5" fmla="*/ 613 w 1485"/>
                      <a:gd name="connsiteY5" fmla="*/ 262 h 1307"/>
                      <a:gd name="connsiteX6" fmla="*/ 694 w 1485"/>
                      <a:gd name="connsiteY6" fmla="*/ 338 h 1307"/>
                      <a:gd name="connsiteX7" fmla="*/ 937 w 1485"/>
                      <a:gd name="connsiteY7" fmla="*/ 647 h 1307"/>
                      <a:gd name="connsiteX8" fmla="*/ 957 w 1485"/>
                      <a:gd name="connsiteY8" fmla="*/ 542 h 1307"/>
                      <a:gd name="connsiteX9" fmla="*/ 810 w 1485"/>
                      <a:gd name="connsiteY9" fmla="*/ 414 h 1307"/>
                      <a:gd name="connsiteX10" fmla="*/ 836 w 1485"/>
                      <a:gd name="connsiteY10" fmla="*/ 304 h 1307"/>
                      <a:gd name="connsiteX11" fmla="*/ 931 w 1485"/>
                      <a:gd name="connsiteY11" fmla="*/ 270 h 1307"/>
                      <a:gd name="connsiteX12" fmla="*/ 886 w 1485"/>
                      <a:gd name="connsiteY12" fmla="*/ 178 h 1307"/>
                      <a:gd name="connsiteX13" fmla="*/ 896 w 1485"/>
                      <a:gd name="connsiteY13" fmla="*/ 122 h 1307"/>
                      <a:gd name="connsiteX14" fmla="*/ 954 w 1485"/>
                      <a:gd name="connsiteY14" fmla="*/ 148 h 1307"/>
                      <a:gd name="connsiteX15" fmla="*/ 1081 w 1485"/>
                      <a:gd name="connsiteY15" fmla="*/ 365 h 1307"/>
                      <a:gd name="connsiteX16" fmla="*/ 1218 w 1485"/>
                      <a:gd name="connsiteY16" fmla="*/ 357 h 1307"/>
                      <a:gd name="connsiteX17" fmla="*/ 1217 w 1485"/>
                      <a:gd name="connsiteY17" fmla="*/ 206 h 1307"/>
                      <a:gd name="connsiteX18" fmla="*/ 1260 w 1485"/>
                      <a:gd name="connsiteY18" fmla="*/ 134 h 1307"/>
                      <a:gd name="connsiteX19" fmla="*/ 1224 w 1485"/>
                      <a:gd name="connsiteY19" fmla="*/ 132 h 1307"/>
                      <a:gd name="connsiteX20" fmla="*/ 1244 w 1485"/>
                      <a:gd name="connsiteY20" fmla="*/ 82 h 1307"/>
                      <a:gd name="connsiteX21" fmla="*/ 1364 w 1485"/>
                      <a:gd name="connsiteY21" fmla="*/ 183 h 1307"/>
                      <a:gd name="connsiteX22" fmla="*/ 1485 w 1485"/>
                      <a:gd name="connsiteY22" fmla="*/ 0 h 1307"/>
                      <a:gd name="connsiteX23" fmla="*/ 1191 w 1485"/>
                      <a:gd name="connsiteY23" fmla="*/ 1307 h 1307"/>
                      <a:gd name="connsiteX24" fmla="*/ 141 w 1485"/>
                      <a:gd name="connsiteY24" fmla="*/ 1103 h 1307"/>
                      <a:gd name="connsiteX25" fmla="*/ 448 w 1485"/>
                      <a:gd name="connsiteY25" fmla="*/ 984 h 1307"/>
                      <a:gd name="connsiteX26" fmla="*/ 458 w 1485"/>
                      <a:gd name="connsiteY26" fmla="*/ 861 h 1307"/>
                      <a:gd name="connsiteX27" fmla="*/ 330 w 1485"/>
                      <a:gd name="connsiteY27" fmla="*/ 811 h 1307"/>
                      <a:gd name="connsiteX28" fmla="*/ 465 w 1485"/>
                      <a:gd name="connsiteY28" fmla="*/ 720 h 1307"/>
                      <a:gd name="connsiteX29" fmla="*/ 486 w 1485"/>
                      <a:gd name="connsiteY29" fmla="*/ 721 h 1307"/>
                      <a:gd name="connsiteX30" fmla="*/ 488 w 1485"/>
                      <a:gd name="connsiteY30" fmla="*/ 729 h 1307"/>
                      <a:gd name="connsiteX31" fmla="*/ 377 w 1485"/>
                      <a:gd name="connsiteY31" fmla="*/ 475 h 1307"/>
                      <a:gd name="connsiteX32" fmla="*/ 484 w 1485"/>
                      <a:gd name="connsiteY32" fmla="*/ 597 h 1307"/>
                      <a:gd name="connsiteX33" fmla="*/ 584 w 1485"/>
                      <a:gd name="connsiteY33" fmla="*/ 695 h 1307"/>
                      <a:gd name="connsiteX34" fmla="*/ 567 w 1485"/>
                      <a:gd name="connsiteY34" fmla="*/ 577 h 1307"/>
                      <a:gd name="connsiteX35" fmla="*/ 656 w 1485"/>
                      <a:gd name="connsiteY35" fmla="*/ 570 h 1307"/>
                      <a:gd name="connsiteX36" fmla="*/ 682 w 1485"/>
                      <a:gd name="connsiteY36" fmla="*/ 625 h 1307"/>
                      <a:gd name="connsiteX37" fmla="*/ 755 w 1485"/>
                      <a:gd name="connsiteY37" fmla="*/ 670 h 1307"/>
                      <a:gd name="connsiteX0" fmla="*/ 788 w 1518"/>
                      <a:gd name="connsiteY0" fmla="*/ 670 h 1307"/>
                      <a:gd name="connsiteX1" fmla="*/ 831 w 1518"/>
                      <a:gd name="connsiteY1" fmla="*/ 596 h 1307"/>
                      <a:gd name="connsiteX2" fmla="*/ 716 w 1518"/>
                      <a:gd name="connsiteY2" fmla="*/ 500 h 1307"/>
                      <a:gd name="connsiteX3" fmla="*/ 637 w 1518"/>
                      <a:gd name="connsiteY3" fmla="*/ 370 h 1307"/>
                      <a:gd name="connsiteX4" fmla="*/ 612 w 1518"/>
                      <a:gd name="connsiteY4" fmla="*/ 321 h 1307"/>
                      <a:gd name="connsiteX5" fmla="*/ 646 w 1518"/>
                      <a:gd name="connsiteY5" fmla="*/ 262 h 1307"/>
                      <a:gd name="connsiteX6" fmla="*/ 727 w 1518"/>
                      <a:gd name="connsiteY6" fmla="*/ 338 h 1307"/>
                      <a:gd name="connsiteX7" fmla="*/ 970 w 1518"/>
                      <a:gd name="connsiteY7" fmla="*/ 647 h 1307"/>
                      <a:gd name="connsiteX8" fmla="*/ 990 w 1518"/>
                      <a:gd name="connsiteY8" fmla="*/ 542 h 1307"/>
                      <a:gd name="connsiteX9" fmla="*/ 843 w 1518"/>
                      <a:gd name="connsiteY9" fmla="*/ 414 h 1307"/>
                      <a:gd name="connsiteX10" fmla="*/ 869 w 1518"/>
                      <a:gd name="connsiteY10" fmla="*/ 304 h 1307"/>
                      <a:gd name="connsiteX11" fmla="*/ 964 w 1518"/>
                      <a:gd name="connsiteY11" fmla="*/ 270 h 1307"/>
                      <a:gd name="connsiteX12" fmla="*/ 919 w 1518"/>
                      <a:gd name="connsiteY12" fmla="*/ 178 h 1307"/>
                      <a:gd name="connsiteX13" fmla="*/ 929 w 1518"/>
                      <a:gd name="connsiteY13" fmla="*/ 122 h 1307"/>
                      <a:gd name="connsiteX14" fmla="*/ 987 w 1518"/>
                      <a:gd name="connsiteY14" fmla="*/ 148 h 1307"/>
                      <a:gd name="connsiteX15" fmla="*/ 1114 w 1518"/>
                      <a:gd name="connsiteY15" fmla="*/ 365 h 1307"/>
                      <a:gd name="connsiteX16" fmla="*/ 1251 w 1518"/>
                      <a:gd name="connsiteY16" fmla="*/ 357 h 1307"/>
                      <a:gd name="connsiteX17" fmla="*/ 1250 w 1518"/>
                      <a:gd name="connsiteY17" fmla="*/ 206 h 1307"/>
                      <a:gd name="connsiteX18" fmla="*/ 1293 w 1518"/>
                      <a:gd name="connsiteY18" fmla="*/ 134 h 1307"/>
                      <a:gd name="connsiteX19" fmla="*/ 1257 w 1518"/>
                      <a:gd name="connsiteY19" fmla="*/ 132 h 1307"/>
                      <a:gd name="connsiteX20" fmla="*/ 1277 w 1518"/>
                      <a:gd name="connsiteY20" fmla="*/ 82 h 1307"/>
                      <a:gd name="connsiteX21" fmla="*/ 1397 w 1518"/>
                      <a:gd name="connsiteY21" fmla="*/ 183 h 1307"/>
                      <a:gd name="connsiteX22" fmla="*/ 1518 w 1518"/>
                      <a:gd name="connsiteY22" fmla="*/ 0 h 1307"/>
                      <a:gd name="connsiteX23" fmla="*/ 1224 w 1518"/>
                      <a:gd name="connsiteY23" fmla="*/ 1307 h 1307"/>
                      <a:gd name="connsiteX24" fmla="*/ 174 w 1518"/>
                      <a:gd name="connsiteY24" fmla="*/ 1103 h 1307"/>
                      <a:gd name="connsiteX25" fmla="*/ 428 w 1518"/>
                      <a:gd name="connsiteY25" fmla="*/ 1114 h 1307"/>
                      <a:gd name="connsiteX26" fmla="*/ 481 w 1518"/>
                      <a:gd name="connsiteY26" fmla="*/ 984 h 1307"/>
                      <a:gd name="connsiteX27" fmla="*/ 491 w 1518"/>
                      <a:gd name="connsiteY27" fmla="*/ 861 h 1307"/>
                      <a:gd name="connsiteX28" fmla="*/ 363 w 1518"/>
                      <a:gd name="connsiteY28" fmla="*/ 811 h 1307"/>
                      <a:gd name="connsiteX29" fmla="*/ 498 w 1518"/>
                      <a:gd name="connsiteY29" fmla="*/ 720 h 1307"/>
                      <a:gd name="connsiteX30" fmla="*/ 519 w 1518"/>
                      <a:gd name="connsiteY30" fmla="*/ 721 h 1307"/>
                      <a:gd name="connsiteX31" fmla="*/ 521 w 1518"/>
                      <a:gd name="connsiteY31" fmla="*/ 729 h 1307"/>
                      <a:gd name="connsiteX32" fmla="*/ 410 w 1518"/>
                      <a:gd name="connsiteY32" fmla="*/ 475 h 1307"/>
                      <a:gd name="connsiteX33" fmla="*/ 517 w 1518"/>
                      <a:gd name="connsiteY33" fmla="*/ 597 h 1307"/>
                      <a:gd name="connsiteX34" fmla="*/ 617 w 1518"/>
                      <a:gd name="connsiteY34" fmla="*/ 695 h 1307"/>
                      <a:gd name="connsiteX35" fmla="*/ 600 w 1518"/>
                      <a:gd name="connsiteY35" fmla="*/ 577 h 1307"/>
                      <a:gd name="connsiteX36" fmla="*/ 689 w 1518"/>
                      <a:gd name="connsiteY36" fmla="*/ 570 h 1307"/>
                      <a:gd name="connsiteX37" fmla="*/ 715 w 1518"/>
                      <a:gd name="connsiteY37" fmla="*/ 625 h 1307"/>
                      <a:gd name="connsiteX38" fmla="*/ 788 w 1518"/>
                      <a:gd name="connsiteY38" fmla="*/ 670 h 1307"/>
                      <a:gd name="connsiteX0" fmla="*/ 788 w 1518"/>
                      <a:gd name="connsiteY0" fmla="*/ 670 h 1307"/>
                      <a:gd name="connsiteX1" fmla="*/ 831 w 1518"/>
                      <a:gd name="connsiteY1" fmla="*/ 596 h 1307"/>
                      <a:gd name="connsiteX2" fmla="*/ 716 w 1518"/>
                      <a:gd name="connsiteY2" fmla="*/ 500 h 1307"/>
                      <a:gd name="connsiteX3" fmla="*/ 637 w 1518"/>
                      <a:gd name="connsiteY3" fmla="*/ 370 h 1307"/>
                      <a:gd name="connsiteX4" fmla="*/ 612 w 1518"/>
                      <a:gd name="connsiteY4" fmla="*/ 321 h 1307"/>
                      <a:gd name="connsiteX5" fmla="*/ 646 w 1518"/>
                      <a:gd name="connsiteY5" fmla="*/ 262 h 1307"/>
                      <a:gd name="connsiteX6" fmla="*/ 727 w 1518"/>
                      <a:gd name="connsiteY6" fmla="*/ 338 h 1307"/>
                      <a:gd name="connsiteX7" fmla="*/ 970 w 1518"/>
                      <a:gd name="connsiteY7" fmla="*/ 647 h 1307"/>
                      <a:gd name="connsiteX8" fmla="*/ 990 w 1518"/>
                      <a:gd name="connsiteY8" fmla="*/ 542 h 1307"/>
                      <a:gd name="connsiteX9" fmla="*/ 843 w 1518"/>
                      <a:gd name="connsiteY9" fmla="*/ 414 h 1307"/>
                      <a:gd name="connsiteX10" fmla="*/ 869 w 1518"/>
                      <a:gd name="connsiteY10" fmla="*/ 304 h 1307"/>
                      <a:gd name="connsiteX11" fmla="*/ 964 w 1518"/>
                      <a:gd name="connsiteY11" fmla="*/ 270 h 1307"/>
                      <a:gd name="connsiteX12" fmla="*/ 919 w 1518"/>
                      <a:gd name="connsiteY12" fmla="*/ 178 h 1307"/>
                      <a:gd name="connsiteX13" fmla="*/ 929 w 1518"/>
                      <a:gd name="connsiteY13" fmla="*/ 122 h 1307"/>
                      <a:gd name="connsiteX14" fmla="*/ 987 w 1518"/>
                      <a:gd name="connsiteY14" fmla="*/ 148 h 1307"/>
                      <a:gd name="connsiteX15" fmla="*/ 1114 w 1518"/>
                      <a:gd name="connsiteY15" fmla="*/ 365 h 1307"/>
                      <a:gd name="connsiteX16" fmla="*/ 1251 w 1518"/>
                      <a:gd name="connsiteY16" fmla="*/ 357 h 1307"/>
                      <a:gd name="connsiteX17" fmla="*/ 1250 w 1518"/>
                      <a:gd name="connsiteY17" fmla="*/ 206 h 1307"/>
                      <a:gd name="connsiteX18" fmla="*/ 1293 w 1518"/>
                      <a:gd name="connsiteY18" fmla="*/ 134 h 1307"/>
                      <a:gd name="connsiteX19" fmla="*/ 1257 w 1518"/>
                      <a:gd name="connsiteY19" fmla="*/ 132 h 1307"/>
                      <a:gd name="connsiteX20" fmla="*/ 1277 w 1518"/>
                      <a:gd name="connsiteY20" fmla="*/ 82 h 1307"/>
                      <a:gd name="connsiteX21" fmla="*/ 1397 w 1518"/>
                      <a:gd name="connsiteY21" fmla="*/ 183 h 1307"/>
                      <a:gd name="connsiteX22" fmla="*/ 1518 w 1518"/>
                      <a:gd name="connsiteY22" fmla="*/ 0 h 1307"/>
                      <a:gd name="connsiteX23" fmla="*/ 1224 w 1518"/>
                      <a:gd name="connsiteY23" fmla="*/ 1307 h 1307"/>
                      <a:gd name="connsiteX24" fmla="*/ 174 w 1518"/>
                      <a:gd name="connsiteY24" fmla="*/ 1103 h 1307"/>
                      <a:gd name="connsiteX25" fmla="*/ 428 w 1518"/>
                      <a:gd name="connsiteY25" fmla="*/ 1114 h 1307"/>
                      <a:gd name="connsiteX26" fmla="*/ 481 w 1518"/>
                      <a:gd name="connsiteY26" fmla="*/ 984 h 1307"/>
                      <a:gd name="connsiteX27" fmla="*/ 491 w 1518"/>
                      <a:gd name="connsiteY27" fmla="*/ 861 h 1307"/>
                      <a:gd name="connsiteX28" fmla="*/ 363 w 1518"/>
                      <a:gd name="connsiteY28" fmla="*/ 811 h 1307"/>
                      <a:gd name="connsiteX29" fmla="*/ 498 w 1518"/>
                      <a:gd name="connsiteY29" fmla="*/ 720 h 1307"/>
                      <a:gd name="connsiteX30" fmla="*/ 519 w 1518"/>
                      <a:gd name="connsiteY30" fmla="*/ 721 h 1307"/>
                      <a:gd name="connsiteX31" fmla="*/ 521 w 1518"/>
                      <a:gd name="connsiteY31" fmla="*/ 729 h 1307"/>
                      <a:gd name="connsiteX32" fmla="*/ 410 w 1518"/>
                      <a:gd name="connsiteY32" fmla="*/ 475 h 1307"/>
                      <a:gd name="connsiteX33" fmla="*/ 517 w 1518"/>
                      <a:gd name="connsiteY33" fmla="*/ 597 h 1307"/>
                      <a:gd name="connsiteX34" fmla="*/ 617 w 1518"/>
                      <a:gd name="connsiteY34" fmla="*/ 695 h 1307"/>
                      <a:gd name="connsiteX35" fmla="*/ 600 w 1518"/>
                      <a:gd name="connsiteY35" fmla="*/ 577 h 1307"/>
                      <a:gd name="connsiteX36" fmla="*/ 689 w 1518"/>
                      <a:gd name="connsiteY36" fmla="*/ 570 h 1307"/>
                      <a:gd name="connsiteX37" fmla="*/ 715 w 1518"/>
                      <a:gd name="connsiteY37" fmla="*/ 625 h 1307"/>
                      <a:gd name="connsiteX38" fmla="*/ 788 w 1518"/>
                      <a:gd name="connsiteY38" fmla="*/ 670 h 1307"/>
                      <a:gd name="connsiteX0" fmla="*/ 788 w 1518"/>
                      <a:gd name="connsiteY0" fmla="*/ 670 h 1307"/>
                      <a:gd name="connsiteX1" fmla="*/ 831 w 1518"/>
                      <a:gd name="connsiteY1" fmla="*/ 596 h 1307"/>
                      <a:gd name="connsiteX2" fmla="*/ 716 w 1518"/>
                      <a:gd name="connsiteY2" fmla="*/ 500 h 1307"/>
                      <a:gd name="connsiteX3" fmla="*/ 637 w 1518"/>
                      <a:gd name="connsiteY3" fmla="*/ 370 h 1307"/>
                      <a:gd name="connsiteX4" fmla="*/ 612 w 1518"/>
                      <a:gd name="connsiteY4" fmla="*/ 321 h 1307"/>
                      <a:gd name="connsiteX5" fmla="*/ 646 w 1518"/>
                      <a:gd name="connsiteY5" fmla="*/ 262 h 1307"/>
                      <a:gd name="connsiteX6" fmla="*/ 727 w 1518"/>
                      <a:gd name="connsiteY6" fmla="*/ 338 h 1307"/>
                      <a:gd name="connsiteX7" fmla="*/ 970 w 1518"/>
                      <a:gd name="connsiteY7" fmla="*/ 647 h 1307"/>
                      <a:gd name="connsiteX8" fmla="*/ 990 w 1518"/>
                      <a:gd name="connsiteY8" fmla="*/ 542 h 1307"/>
                      <a:gd name="connsiteX9" fmla="*/ 843 w 1518"/>
                      <a:gd name="connsiteY9" fmla="*/ 414 h 1307"/>
                      <a:gd name="connsiteX10" fmla="*/ 869 w 1518"/>
                      <a:gd name="connsiteY10" fmla="*/ 304 h 1307"/>
                      <a:gd name="connsiteX11" fmla="*/ 964 w 1518"/>
                      <a:gd name="connsiteY11" fmla="*/ 270 h 1307"/>
                      <a:gd name="connsiteX12" fmla="*/ 919 w 1518"/>
                      <a:gd name="connsiteY12" fmla="*/ 178 h 1307"/>
                      <a:gd name="connsiteX13" fmla="*/ 929 w 1518"/>
                      <a:gd name="connsiteY13" fmla="*/ 122 h 1307"/>
                      <a:gd name="connsiteX14" fmla="*/ 987 w 1518"/>
                      <a:gd name="connsiteY14" fmla="*/ 148 h 1307"/>
                      <a:gd name="connsiteX15" fmla="*/ 1114 w 1518"/>
                      <a:gd name="connsiteY15" fmla="*/ 365 h 1307"/>
                      <a:gd name="connsiteX16" fmla="*/ 1251 w 1518"/>
                      <a:gd name="connsiteY16" fmla="*/ 357 h 1307"/>
                      <a:gd name="connsiteX17" fmla="*/ 1250 w 1518"/>
                      <a:gd name="connsiteY17" fmla="*/ 206 h 1307"/>
                      <a:gd name="connsiteX18" fmla="*/ 1293 w 1518"/>
                      <a:gd name="connsiteY18" fmla="*/ 134 h 1307"/>
                      <a:gd name="connsiteX19" fmla="*/ 1277 w 1518"/>
                      <a:gd name="connsiteY19" fmla="*/ 82 h 1307"/>
                      <a:gd name="connsiteX20" fmla="*/ 1397 w 1518"/>
                      <a:gd name="connsiteY20" fmla="*/ 183 h 1307"/>
                      <a:gd name="connsiteX21" fmla="*/ 1518 w 1518"/>
                      <a:gd name="connsiteY21" fmla="*/ 0 h 1307"/>
                      <a:gd name="connsiteX22" fmla="*/ 1224 w 1518"/>
                      <a:gd name="connsiteY22" fmla="*/ 1307 h 1307"/>
                      <a:gd name="connsiteX23" fmla="*/ 174 w 1518"/>
                      <a:gd name="connsiteY23" fmla="*/ 1103 h 1307"/>
                      <a:gd name="connsiteX24" fmla="*/ 428 w 1518"/>
                      <a:gd name="connsiteY24" fmla="*/ 1114 h 1307"/>
                      <a:gd name="connsiteX25" fmla="*/ 481 w 1518"/>
                      <a:gd name="connsiteY25" fmla="*/ 984 h 1307"/>
                      <a:gd name="connsiteX26" fmla="*/ 491 w 1518"/>
                      <a:gd name="connsiteY26" fmla="*/ 861 h 1307"/>
                      <a:gd name="connsiteX27" fmla="*/ 363 w 1518"/>
                      <a:gd name="connsiteY27" fmla="*/ 811 h 1307"/>
                      <a:gd name="connsiteX28" fmla="*/ 498 w 1518"/>
                      <a:gd name="connsiteY28" fmla="*/ 720 h 1307"/>
                      <a:gd name="connsiteX29" fmla="*/ 519 w 1518"/>
                      <a:gd name="connsiteY29" fmla="*/ 721 h 1307"/>
                      <a:gd name="connsiteX30" fmla="*/ 521 w 1518"/>
                      <a:gd name="connsiteY30" fmla="*/ 729 h 1307"/>
                      <a:gd name="connsiteX31" fmla="*/ 410 w 1518"/>
                      <a:gd name="connsiteY31" fmla="*/ 475 h 1307"/>
                      <a:gd name="connsiteX32" fmla="*/ 517 w 1518"/>
                      <a:gd name="connsiteY32" fmla="*/ 597 h 1307"/>
                      <a:gd name="connsiteX33" fmla="*/ 617 w 1518"/>
                      <a:gd name="connsiteY33" fmla="*/ 695 h 1307"/>
                      <a:gd name="connsiteX34" fmla="*/ 600 w 1518"/>
                      <a:gd name="connsiteY34" fmla="*/ 577 h 1307"/>
                      <a:gd name="connsiteX35" fmla="*/ 689 w 1518"/>
                      <a:gd name="connsiteY35" fmla="*/ 570 h 1307"/>
                      <a:gd name="connsiteX36" fmla="*/ 715 w 1518"/>
                      <a:gd name="connsiteY36" fmla="*/ 625 h 1307"/>
                      <a:gd name="connsiteX37" fmla="*/ 788 w 1518"/>
                      <a:gd name="connsiteY37" fmla="*/ 670 h 1307"/>
                      <a:gd name="connsiteX0" fmla="*/ 788 w 1518"/>
                      <a:gd name="connsiteY0" fmla="*/ 670 h 1307"/>
                      <a:gd name="connsiteX1" fmla="*/ 831 w 1518"/>
                      <a:gd name="connsiteY1" fmla="*/ 596 h 1307"/>
                      <a:gd name="connsiteX2" fmla="*/ 716 w 1518"/>
                      <a:gd name="connsiteY2" fmla="*/ 500 h 1307"/>
                      <a:gd name="connsiteX3" fmla="*/ 637 w 1518"/>
                      <a:gd name="connsiteY3" fmla="*/ 370 h 1307"/>
                      <a:gd name="connsiteX4" fmla="*/ 612 w 1518"/>
                      <a:gd name="connsiteY4" fmla="*/ 321 h 1307"/>
                      <a:gd name="connsiteX5" fmla="*/ 646 w 1518"/>
                      <a:gd name="connsiteY5" fmla="*/ 262 h 1307"/>
                      <a:gd name="connsiteX6" fmla="*/ 727 w 1518"/>
                      <a:gd name="connsiteY6" fmla="*/ 338 h 1307"/>
                      <a:gd name="connsiteX7" fmla="*/ 970 w 1518"/>
                      <a:gd name="connsiteY7" fmla="*/ 647 h 1307"/>
                      <a:gd name="connsiteX8" fmla="*/ 990 w 1518"/>
                      <a:gd name="connsiteY8" fmla="*/ 542 h 1307"/>
                      <a:gd name="connsiteX9" fmla="*/ 843 w 1518"/>
                      <a:gd name="connsiteY9" fmla="*/ 414 h 1307"/>
                      <a:gd name="connsiteX10" fmla="*/ 869 w 1518"/>
                      <a:gd name="connsiteY10" fmla="*/ 304 h 1307"/>
                      <a:gd name="connsiteX11" fmla="*/ 964 w 1518"/>
                      <a:gd name="connsiteY11" fmla="*/ 270 h 1307"/>
                      <a:gd name="connsiteX12" fmla="*/ 919 w 1518"/>
                      <a:gd name="connsiteY12" fmla="*/ 178 h 1307"/>
                      <a:gd name="connsiteX13" fmla="*/ 929 w 1518"/>
                      <a:gd name="connsiteY13" fmla="*/ 122 h 1307"/>
                      <a:gd name="connsiteX14" fmla="*/ 987 w 1518"/>
                      <a:gd name="connsiteY14" fmla="*/ 148 h 1307"/>
                      <a:gd name="connsiteX15" fmla="*/ 1114 w 1518"/>
                      <a:gd name="connsiteY15" fmla="*/ 365 h 1307"/>
                      <a:gd name="connsiteX16" fmla="*/ 1251 w 1518"/>
                      <a:gd name="connsiteY16" fmla="*/ 357 h 1307"/>
                      <a:gd name="connsiteX17" fmla="*/ 1250 w 1518"/>
                      <a:gd name="connsiteY17" fmla="*/ 206 h 1307"/>
                      <a:gd name="connsiteX18" fmla="*/ 1277 w 1518"/>
                      <a:gd name="connsiteY18" fmla="*/ 82 h 1307"/>
                      <a:gd name="connsiteX19" fmla="*/ 1397 w 1518"/>
                      <a:gd name="connsiteY19" fmla="*/ 183 h 1307"/>
                      <a:gd name="connsiteX20" fmla="*/ 1518 w 1518"/>
                      <a:gd name="connsiteY20" fmla="*/ 0 h 1307"/>
                      <a:gd name="connsiteX21" fmla="*/ 1224 w 1518"/>
                      <a:gd name="connsiteY21" fmla="*/ 1307 h 1307"/>
                      <a:gd name="connsiteX22" fmla="*/ 174 w 1518"/>
                      <a:gd name="connsiteY22" fmla="*/ 1103 h 1307"/>
                      <a:gd name="connsiteX23" fmla="*/ 428 w 1518"/>
                      <a:gd name="connsiteY23" fmla="*/ 1114 h 1307"/>
                      <a:gd name="connsiteX24" fmla="*/ 481 w 1518"/>
                      <a:gd name="connsiteY24" fmla="*/ 984 h 1307"/>
                      <a:gd name="connsiteX25" fmla="*/ 491 w 1518"/>
                      <a:gd name="connsiteY25" fmla="*/ 861 h 1307"/>
                      <a:gd name="connsiteX26" fmla="*/ 363 w 1518"/>
                      <a:gd name="connsiteY26" fmla="*/ 811 h 1307"/>
                      <a:gd name="connsiteX27" fmla="*/ 498 w 1518"/>
                      <a:gd name="connsiteY27" fmla="*/ 720 h 1307"/>
                      <a:gd name="connsiteX28" fmla="*/ 519 w 1518"/>
                      <a:gd name="connsiteY28" fmla="*/ 721 h 1307"/>
                      <a:gd name="connsiteX29" fmla="*/ 521 w 1518"/>
                      <a:gd name="connsiteY29" fmla="*/ 729 h 1307"/>
                      <a:gd name="connsiteX30" fmla="*/ 410 w 1518"/>
                      <a:gd name="connsiteY30" fmla="*/ 475 h 1307"/>
                      <a:gd name="connsiteX31" fmla="*/ 517 w 1518"/>
                      <a:gd name="connsiteY31" fmla="*/ 597 h 1307"/>
                      <a:gd name="connsiteX32" fmla="*/ 617 w 1518"/>
                      <a:gd name="connsiteY32" fmla="*/ 695 h 1307"/>
                      <a:gd name="connsiteX33" fmla="*/ 600 w 1518"/>
                      <a:gd name="connsiteY33" fmla="*/ 577 h 1307"/>
                      <a:gd name="connsiteX34" fmla="*/ 689 w 1518"/>
                      <a:gd name="connsiteY34" fmla="*/ 570 h 1307"/>
                      <a:gd name="connsiteX35" fmla="*/ 715 w 1518"/>
                      <a:gd name="connsiteY35" fmla="*/ 625 h 1307"/>
                      <a:gd name="connsiteX36" fmla="*/ 788 w 1518"/>
                      <a:gd name="connsiteY36" fmla="*/ 670 h 1307"/>
                      <a:gd name="connsiteX0" fmla="*/ 788 w 1518"/>
                      <a:gd name="connsiteY0" fmla="*/ 670 h 1307"/>
                      <a:gd name="connsiteX1" fmla="*/ 831 w 1518"/>
                      <a:gd name="connsiteY1" fmla="*/ 596 h 1307"/>
                      <a:gd name="connsiteX2" fmla="*/ 716 w 1518"/>
                      <a:gd name="connsiteY2" fmla="*/ 500 h 1307"/>
                      <a:gd name="connsiteX3" fmla="*/ 637 w 1518"/>
                      <a:gd name="connsiteY3" fmla="*/ 370 h 1307"/>
                      <a:gd name="connsiteX4" fmla="*/ 612 w 1518"/>
                      <a:gd name="connsiteY4" fmla="*/ 321 h 1307"/>
                      <a:gd name="connsiteX5" fmla="*/ 646 w 1518"/>
                      <a:gd name="connsiteY5" fmla="*/ 262 h 1307"/>
                      <a:gd name="connsiteX6" fmla="*/ 727 w 1518"/>
                      <a:gd name="connsiteY6" fmla="*/ 338 h 1307"/>
                      <a:gd name="connsiteX7" fmla="*/ 970 w 1518"/>
                      <a:gd name="connsiteY7" fmla="*/ 647 h 1307"/>
                      <a:gd name="connsiteX8" fmla="*/ 990 w 1518"/>
                      <a:gd name="connsiteY8" fmla="*/ 542 h 1307"/>
                      <a:gd name="connsiteX9" fmla="*/ 843 w 1518"/>
                      <a:gd name="connsiteY9" fmla="*/ 414 h 1307"/>
                      <a:gd name="connsiteX10" fmla="*/ 869 w 1518"/>
                      <a:gd name="connsiteY10" fmla="*/ 304 h 1307"/>
                      <a:gd name="connsiteX11" fmla="*/ 964 w 1518"/>
                      <a:gd name="connsiteY11" fmla="*/ 270 h 1307"/>
                      <a:gd name="connsiteX12" fmla="*/ 919 w 1518"/>
                      <a:gd name="connsiteY12" fmla="*/ 178 h 1307"/>
                      <a:gd name="connsiteX13" fmla="*/ 929 w 1518"/>
                      <a:gd name="connsiteY13" fmla="*/ 122 h 1307"/>
                      <a:gd name="connsiteX14" fmla="*/ 987 w 1518"/>
                      <a:gd name="connsiteY14" fmla="*/ 148 h 1307"/>
                      <a:gd name="connsiteX15" fmla="*/ 1114 w 1518"/>
                      <a:gd name="connsiteY15" fmla="*/ 365 h 1307"/>
                      <a:gd name="connsiteX16" fmla="*/ 1251 w 1518"/>
                      <a:gd name="connsiteY16" fmla="*/ 357 h 1307"/>
                      <a:gd name="connsiteX17" fmla="*/ 1250 w 1518"/>
                      <a:gd name="connsiteY17" fmla="*/ 206 h 1307"/>
                      <a:gd name="connsiteX18" fmla="*/ 1277 w 1518"/>
                      <a:gd name="connsiteY18" fmla="*/ 82 h 1307"/>
                      <a:gd name="connsiteX19" fmla="*/ 1397 w 1518"/>
                      <a:gd name="connsiteY19" fmla="*/ 183 h 1307"/>
                      <a:gd name="connsiteX20" fmla="*/ 1518 w 1518"/>
                      <a:gd name="connsiteY20" fmla="*/ 0 h 1307"/>
                      <a:gd name="connsiteX21" fmla="*/ 1224 w 1518"/>
                      <a:gd name="connsiteY21" fmla="*/ 1307 h 1307"/>
                      <a:gd name="connsiteX22" fmla="*/ 174 w 1518"/>
                      <a:gd name="connsiteY22" fmla="*/ 1103 h 1307"/>
                      <a:gd name="connsiteX23" fmla="*/ 428 w 1518"/>
                      <a:gd name="connsiteY23" fmla="*/ 1114 h 1307"/>
                      <a:gd name="connsiteX24" fmla="*/ 481 w 1518"/>
                      <a:gd name="connsiteY24" fmla="*/ 984 h 1307"/>
                      <a:gd name="connsiteX25" fmla="*/ 491 w 1518"/>
                      <a:gd name="connsiteY25" fmla="*/ 861 h 1307"/>
                      <a:gd name="connsiteX26" fmla="*/ 363 w 1518"/>
                      <a:gd name="connsiteY26" fmla="*/ 811 h 1307"/>
                      <a:gd name="connsiteX27" fmla="*/ 498 w 1518"/>
                      <a:gd name="connsiteY27" fmla="*/ 720 h 1307"/>
                      <a:gd name="connsiteX28" fmla="*/ 519 w 1518"/>
                      <a:gd name="connsiteY28" fmla="*/ 721 h 1307"/>
                      <a:gd name="connsiteX29" fmla="*/ 521 w 1518"/>
                      <a:gd name="connsiteY29" fmla="*/ 729 h 1307"/>
                      <a:gd name="connsiteX30" fmla="*/ 410 w 1518"/>
                      <a:gd name="connsiteY30" fmla="*/ 475 h 1307"/>
                      <a:gd name="connsiteX31" fmla="*/ 517 w 1518"/>
                      <a:gd name="connsiteY31" fmla="*/ 597 h 1307"/>
                      <a:gd name="connsiteX32" fmla="*/ 617 w 1518"/>
                      <a:gd name="connsiteY32" fmla="*/ 695 h 1307"/>
                      <a:gd name="connsiteX33" fmla="*/ 600 w 1518"/>
                      <a:gd name="connsiteY33" fmla="*/ 577 h 1307"/>
                      <a:gd name="connsiteX34" fmla="*/ 689 w 1518"/>
                      <a:gd name="connsiteY34" fmla="*/ 570 h 1307"/>
                      <a:gd name="connsiteX35" fmla="*/ 715 w 1518"/>
                      <a:gd name="connsiteY35" fmla="*/ 625 h 1307"/>
                      <a:gd name="connsiteX36" fmla="*/ 788 w 1518"/>
                      <a:gd name="connsiteY36" fmla="*/ 670 h 1307"/>
                      <a:gd name="connsiteX0" fmla="*/ 788 w 1518"/>
                      <a:gd name="connsiteY0" fmla="*/ 670 h 1307"/>
                      <a:gd name="connsiteX1" fmla="*/ 831 w 1518"/>
                      <a:gd name="connsiteY1" fmla="*/ 596 h 1307"/>
                      <a:gd name="connsiteX2" fmla="*/ 716 w 1518"/>
                      <a:gd name="connsiteY2" fmla="*/ 500 h 1307"/>
                      <a:gd name="connsiteX3" fmla="*/ 637 w 1518"/>
                      <a:gd name="connsiteY3" fmla="*/ 370 h 1307"/>
                      <a:gd name="connsiteX4" fmla="*/ 612 w 1518"/>
                      <a:gd name="connsiteY4" fmla="*/ 321 h 1307"/>
                      <a:gd name="connsiteX5" fmla="*/ 646 w 1518"/>
                      <a:gd name="connsiteY5" fmla="*/ 262 h 1307"/>
                      <a:gd name="connsiteX6" fmla="*/ 727 w 1518"/>
                      <a:gd name="connsiteY6" fmla="*/ 338 h 1307"/>
                      <a:gd name="connsiteX7" fmla="*/ 970 w 1518"/>
                      <a:gd name="connsiteY7" fmla="*/ 647 h 1307"/>
                      <a:gd name="connsiteX8" fmla="*/ 990 w 1518"/>
                      <a:gd name="connsiteY8" fmla="*/ 542 h 1307"/>
                      <a:gd name="connsiteX9" fmla="*/ 843 w 1518"/>
                      <a:gd name="connsiteY9" fmla="*/ 414 h 1307"/>
                      <a:gd name="connsiteX10" fmla="*/ 869 w 1518"/>
                      <a:gd name="connsiteY10" fmla="*/ 304 h 1307"/>
                      <a:gd name="connsiteX11" fmla="*/ 964 w 1518"/>
                      <a:gd name="connsiteY11" fmla="*/ 270 h 1307"/>
                      <a:gd name="connsiteX12" fmla="*/ 919 w 1518"/>
                      <a:gd name="connsiteY12" fmla="*/ 178 h 1307"/>
                      <a:gd name="connsiteX13" fmla="*/ 929 w 1518"/>
                      <a:gd name="connsiteY13" fmla="*/ 122 h 1307"/>
                      <a:gd name="connsiteX14" fmla="*/ 987 w 1518"/>
                      <a:gd name="connsiteY14" fmla="*/ 148 h 1307"/>
                      <a:gd name="connsiteX15" fmla="*/ 1114 w 1518"/>
                      <a:gd name="connsiteY15" fmla="*/ 365 h 1307"/>
                      <a:gd name="connsiteX16" fmla="*/ 1251 w 1518"/>
                      <a:gd name="connsiteY16" fmla="*/ 357 h 1307"/>
                      <a:gd name="connsiteX17" fmla="*/ 1250 w 1518"/>
                      <a:gd name="connsiteY17" fmla="*/ 206 h 1307"/>
                      <a:gd name="connsiteX18" fmla="*/ 1277 w 1518"/>
                      <a:gd name="connsiteY18" fmla="*/ 82 h 1307"/>
                      <a:gd name="connsiteX19" fmla="*/ 1397 w 1518"/>
                      <a:gd name="connsiteY19" fmla="*/ 183 h 1307"/>
                      <a:gd name="connsiteX20" fmla="*/ 1518 w 1518"/>
                      <a:gd name="connsiteY20" fmla="*/ 0 h 1307"/>
                      <a:gd name="connsiteX21" fmla="*/ 1224 w 1518"/>
                      <a:gd name="connsiteY21" fmla="*/ 1307 h 1307"/>
                      <a:gd name="connsiteX22" fmla="*/ 174 w 1518"/>
                      <a:gd name="connsiteY22" fmla="*/ 1103 h 1307"/>
                      <a:gd name="connsiteX23" fmla="*/ 428 w 1518"/>
                      <a:gd name="connsiteY23" fmla="*/ 1114 h 1307"/>
                      <a:gd name="connsiteX24" fmla="*/ 481 w 1518"/>
                      <a:gd name="connsiteY24" fmla="*/ 984 h 1307"/>
                      <a:gd name="connsiteX25" fmla="*/ 491 w 1518"/>
                      <a:gd name="connsiteY25" fmla="*/ 861 h 1307"/>
                      <a:gd name="connsiteX26" fmla="*/ 363 w 1518"/>
                      <a:gd name="connsiteY26" fmla="*/ 811 h 1307"/>
                      <a:gd name="connsiteX27" fmla="*/ 498 w 1518"/>
                      <a:gd name="connsiteY27" fmla="*/ 720 h 1307"/>
                      <a:gd name="connsiteX28" fmla="*/ 519 w 1518"/>
                      <a:gd name="connsiteY28" fmla="*/ 721 h 1307"/>
                      <a:gd name="connsiteX29" fmla="*/ 521 w 1518"/>
                      <a:gd name="connsiteY29" fmla="*/ 729 h 1307"/>
                      <a:gd name="connsiteX30" fmla="*/ 410 w 1518"/>
                      <a:gd name="connsiteY30" fmla="*/ 475 h 1307"/>
                      <a:gd name="connsiteX31" fmla="*/ 517 w 1518"/>
                      <a:gd name="connsiteY31" fmla="*/ 597 h 1307"/>
                      <a:gd name="connsiteX32" fmla="*/ 617 w 1518"/>
                      <a:gd name="connsiteY32" fmla="*/ 695 h 1307"/>
                      <a:gd name="connsiteX33" fmla="*/ 600 w 1518"/>
                      <a:gd name="connsiteY33" fmla="*/ 577 h 1307"/>
                      <a:gd name="connsiteX34" fmla="*/ 689 w 1518"/>
                      <a:gd name="connsiteY34" fmla="*/ 570 h 1307"/>
                      <a:gd name="connsiteX35" fmla="*/ 715 w 1518"/>
                      <a:gd name="connsiteY35" fmla="*/ 625 h 1307"/>
                      <a:gd name="connsiteX36" fmla="*/ 788 w 1518"/>
                      <a:gd name="connsiteY36" fmla="*/ 670 h 1307"/>
                      <a:gd name="connsiteX0" fmla="*/ 788 w 1518"/>
                      <a:gd name="connsiteY0" fmla="*/ 670 h 1307"/>
                      <a:gd name="connsiteX1" fmla="*/ 831 w 1518"/>
                      <a:gd name="connsiteY1" fmla="*/ 596 h 1307"/>
                      <a:gd name="connsiteX2" fmla="*/ 716 w 1518"/>
                      <a:gd name="connsiteY2" fmla="*/ 500 h 1307"/>
                      <a:gd name="connsiteX3" fmla="*/ 637 w 1518"/>
                      <a:gd name="connsiteY3" fmla="*/ 370 h 1307"/>
                      <a:gd name="connsiteX4" fmla="*/ 612 w 1518"/>
                      <a:gd name="connsiteY4" fmla="*/ 321 h 1307"/>
                      <a:gd name="connsiteX5" fmla="*/ 646 w 1518"/>
                      <a:gd name="connsiteY5" fmla="*/ 262 h 1307"/>
                      <a:gd name="connsiteX6" fmla="*/ 727 w 1518"/>
                      <a:gd name="connsiteY6" fmla="*/ 338 h 1307"/>
                      <a:gd name="connsiteX7" fmla="*/ 970 w 1518"/>
                      <a:gd name="connsiteY7" fmla="*/ 647 h 1307"/>
                      <a:gd name="connsiteX8" fmla="*/ 990 w 1518"/>
                      <a:gd name="connsiteY8" fmla="*/ 542 h 1307"/>
                      <a:gd name="connsiteX9" fmla="*/ 843 w 1518"/>
                      <a:gd name="connsiteY9" fmla="*/ 414 h 1307"/>
                      <a:gd name="connsiteX10" fmla="*/ 869 w 1518"/>
                      <a:gd name="connsiteY10" fmla="*/ 304 h 1307"/>
                      <a:gd name="connsiteX11" fmla="*/ 964 w 1518"/>
                      <a:gd name="connsiteY11" fmla="*/ 270 h 1307"/>
                      <a:gd name="connsiteX12" fmla="*/ 919 w 1518"/>
                      <a:gd name="connsiteY12" fmla="*/ 178 h 1307"/>
                      <a:gd name="connsiteX13" fmla="*/ 929 w 1518"/>
                      <a:gd name="connsiteY13" fmla="*/ 122 h 1307"/>
                      <a:gd name="connsiteX14" fmla="*/ 987 w 1518"/>
                      <a:gd name="connsiteY14" fmla="*/ 148 h 1307"/>
                      <a:gd name="connsiteX15" fmla="*/ 1114 w 1518"/>
                      <a:gd name="connsiteY15" fmla="*/ 365 h 1307"/>
                      <a:gd name="connsiteX16" fmla="*/ 1251 w 1518"/>
                      <a:gd name="connsiteY16" fmla="*/ 357 h 1307"/>
                      <a:gd name="connsiteX17" fmla="*/ 1250 w 1518"/>
                      <a:gd name="connsiteY17" fmla="*/ 206 h 1307"/>
                      <a:gd name="connsiteX18" fmla="*/ 1277 w 1518"/>
                      <a:gd name="connsiteY18" fmla="*/ 82 h 1307"/>
                      <a:gd name="connsiteX19" fmla="*/ 1397 w 1518"/>
                      <a:gd name="connsiteY19" fmla="*/ 183 h 1307"/>
                      <a:gd name="connsiteX20" fmla="*/ 1518 w 1518"/>
                      <a:gd name="connsiteY20" fmla="*/ 0 h 1307"/>
                      <a:gd name="connsiteX21" fmla="*/ 1224 w 1518"/>
                      <a:gd name="connsiteY21" fmla="*/ 1307 h 1307"/>
                      <a:gd name="connsiteX22" fmla="*/ 174 w 1518"/>
                      <a:gd name="connsiteY22" fmla="*/ 1103 h 1307"/>
                      <a:gd name="connsiteX23" fmla="*/ 428 w 1518"/>
                      <a:gd name="connsiteY23" fmla="*/ 1114 h 1307"/>
                      <a:gd name="connsiteX24" fmla="*/ 481 w 1518"/>
                      <a:gd name="connsiteY24" fmla="*/ 984 h 1307"/>
                      <a:gd name="connsiteX25" fmla="*/ 491 w 1518"/>
                      <a:gd name="connsiteY25" fmla="*/ 861 h 1307"/>
                      <a:gd name="connsiteX26" fmla="*/ 363 w 1518"/>
                      <a:gd name="connsiteY26" fmla="*/ 811 h 1307"/>
                      <a:gd name="connsiteX27" fmla="*/ 498 w 1518"/>
                      <a:gd name="connsiteY27" fmla="*/ 720 h 1307"/>
                      <a:gd name="connsiteX28" fmla="*/ 519 w 1518"/>
                      <a:gd name="connsiteY28" fmla="*/ 721 h 1307"/>
                      <a:gd name="connsiteX29" fmla="*/ 410 w 1518"/>
                      <a:gd name="connsiteY29" fmla="*/ 475 h 1307"/>
                      <a:gd name="connsiteX30" fmla="*/ 517 w 1518"/>
                      <a:gd name="connsiteY30" fmla="*/ 597 h 1307"/>
                      <a:gd name="connsiteX31" fmla="*/ 617 w 1518"/>
                      <a:gd name="connsiteY31" fmla="*/ 695 h 1307"/>
                      <a:gd name="connsiteX32" fmla="*/ 600 w 1518"/>
                      <a:gd name="connsiteY32" fmla="*/ 577 h 1307"/>
                      <a:gd name="connsiteX33" fmla="*/ 689 w 1518"/>
                      <a:gd name="connsiteY33" fmla="*/ 570 h 1307"/>
                      <a:gd name="connsiteX34" fmla="*/ 715 w 1518"/>
                      <a:gd name="connsiteY34" fmla="*/ 625 h 1307"/>
                      <a:gd name="connsiteX35" fmla="*/ 788 w 1518"/>
                      <a:gd name="connsiteY35" fmla="*/ 670 h 1307"/>
                      <a:gd name="connsiteX0" fmla="*/ 788 w 1518"/>
                      <a:gd name="connsiteY0" fmla="*/ 670 h 1307"/>
                      <a:gd name="connsiteX1" fmla="*/ 831 w 1518"/>
                      <a:gd name="connsiteY1" fmla="*/ 596 h 1307"/>
                      <a:gd name="connsiteX2" fmla="*/ 716 w 1518"/>
                      <a:gd name="connsiteY2" fmla="*/ 500 h 1307"/>
                      <a:gd name="connsiteX3" fmla="*/ 637 w 1518"/>
                      <a:gd name="connsiteY3" fmla="*/ 370 h 1307"/>
                      <a:gd name="connsiteX4" fmla="*/ 612 w 1518"/>
                      <a:gd name="connsiteY4" fmla="*/ 321 h 1307"/>
                      <a:gd name="connsiteX5" fmla="*/ 646 w 1518"/>
                      <a:gd name="connsiteY5" fmla="*/ 262 h 1307"/>
                      <a:gd name="connsiteX6" fmla="*/ 727 w 1518"/>
                      <a:gd name="connsiteY6" fmla="*/ 338 h 1307"/>
                      <a:gd name="connsiteX7" fmla="*/ 970 w 1518"/>
                      <a:gd name="connsiteY7" fmla="*/ 647 h 1307"/>
                      <a:gd name="connsiteX8" fmla="*/ 990 w 1518"/>
                      <a:gd name="connsiteY8" fmla="*/ 542 h 1307"/>
                      <a:gd name="connsiteX9" fmla="*/ 843 w 1518"/>
                      <a:gd name="connsiteY9" fmla="*/ 414 h 1307"/>
                      <a:gd name="connsiteX10" fmla="*/ 869 w 1518"/>
                      <a:gd name="connsiteY10" fmla="*/ 304 h 1307"/>
                      <a:gd name="connsiteX11" fmla="*/ 964 w 1518"/>
                      <a:gd name="connsiteY11" fmla="*/ 270 h 1307"/>
                      <a:gd name="connsiteX12" fmla="*/ 919 w 1518"/>
                      <a:gd name="connsiteY12" fmla="*/ 178 h 1307"/>
                      <a:gd name="connsiteX13" fmla="*/ 929 w 1518"/>
                      <a:gd name="connsiteY13" fmla="*/ 122 h 1307"/>
                      <a:gd name="connsiteX14" fmla="*/ 987 w 1518"/>
                      <a:gd name="connsiteY14" fmla="*/ 148 h 1307"/>
                      <a:gd name="connsiteX15" fmla="*/ 1114 w 1518"/>
                      <a:gd name="connsiteY15" fmla="*/ 365 h 1307"/>
                      <a:gd name="connsiteX16" fmla="*/ 1251 w 1518"/>
                      <a:gd name="connsiteY16" fmla="*/ 357 h 1307"/>
                      <a:gd name="connsiteX17" fmla="*/ 1250 w 1518"/>
                      <a:gd name="connsiteY17" fmla="*/ 206 h 1307"/>
                      <a:gd name="connsiteX18" fmla="*/ 1277 w 1518"/>
                      <a:gd name="connsiteY18" fmla="*/ 82 h 1307"/>
                      <a:gd name="connsiteX19" fmla="*/ 1397 w 1518"/>
                      <a:gd name="connsiteY19" fmla="*/ 183 h 1307"/>
                      <a:gd name="connsiteX20" fmla="*/ 1518 w 1518"/>
                      <a:gd name="connsiteY20" fmla="*/ 0 h 1307"/>
                      <a:gd name="connsiteX21" fmla="*/ 1224 w 1518"/>
                      <a:gd name="connsiteY21" fmla="*/ 1307 h 1307"/>
                      <a:gd name="connsiteX22" fmla="*/ 174 w 1518"/>
                      <a:gd name="connsiteY22" fmla="*/ 1103 h 1307"/>
                      <a:gd name="connsiteX23" fmla="*/ 428 w 1518"/>
                      <a:gd name="connsiteY23" fmla="*/ 1114 h 1307"/>
                      <a:gd name="connsiteX24" fmla="*/ 481 w 1518"/>
                      <a:gd name="connsiteY24" fmla="*/ 984 h 1307"/>
                      <a:gd name="connsiteX25" fmla="*/ 491 w 1518"/>
                      <a:gd name="connsiteY25" fmla="*/ 861 h 1307"/>
                      <a:gd name="connsiteX26" fmla="*/ 363 w 1518"/>
                      <a:gd name="connsiteY26" fmla="*/ 811 h 1307"/>
                      <a:gd name="connsiteX27" fmla="*/ 498 w 1518"/>
                      <a:gd name="connsiteY27" fmla="*/ 720 h 1307"/>
                      <a:gd name="connsiteX28" fmla="*/ 410 w 1518"/>
                      <a:gd name="connsiteY28" fmla="*/ 475 h 1307"/>
                      <a:gd name="connsiteX29" fmla="*/ 517 w 1518"/>
                      <a:gd name="connsiteY29" fmla="*/ 597 h 1307"/>
                      <a:gd name="connsiteX30" fmla="*/ 617 w 1518"/>
                      <a:gd name="connsiteY30" fmla="*/ 695 h 1307"/>
                      <a:gd name="connsiteX31" fmla="*/ 600 w 1518"/>
                      <a:gd name="connsiteY31" fmla="*/ 577 h 1307"/>
                      <a:gd name="connsiteX32" fmla="*/ 689 w 1518"/>
                      <a:gd name="connsiteY32" fmla="*/ 570 h 1307"/>
                      <a:gd name="connsiteX33" fmla="*/ 715 w 1518"/>
                      <a:gd name="connsiteY33" fmla="*/ 625 h 1307"/>
                      <a:gd name="connsiteX34" fmla="*/ 788 w 1518"/>
                      <a:gd name="connsiteY34" fmla="*/ 670 h 1307"/>
                      <a:gd name="connsiteX0" fmla="*/ 788 w 1518"/>
                      <a:gd name="connsiteY0" fmla="*/ 670 h 1307"/>
                      <a:gd name="connsiteX1" fmla="*/ 831 w 1518"/>
                      <a:gd name="connsiteY1" fmla="*/ 596 h 1307"/>
                      <a:gd name="connsiteX2" fmla="*/ 716 w 1518"/>
                      <a:gd name="connsiteY2" fmla="*/ 500 h 1307"/>
                      <a:gd name="connsiteX3" fmla="*/ 637 w 1518"/>
                      <a:gd name="connsiteY3" fmla="*/ 370 h 1307"/>
                      <a:gd name="connsiteX4" fmla="*/ 612 w 1518"/>
                      <a:gd name="connsiteY4" fmla="*/ 321 h 1307"/>
                      <a:gd name="connsiteX5" fmla="*/ 646 w 1518"/>
                      <a:gd name="connsiteY5" fmla="*/ 262 h 1307"/>
                      <a:gd name="connsiteX6" fmla="*/ 727 w 1518"/>
                      <a:gd name="connsiteY6" fmla="*/ 338 h 1307"/>
                      <a:gd name="connsiteX7" fmla="*/ 970 w 1518"/>
                      <a:gd name="connsiteY7" fmla="*/ 647 h 1307"/>
                      <a:gd name="connsiteX8" fmla="*/ 990 w 1518"/>
                      <a:gd name="connsiteY8" fmla="*/ 542 h 1307"/>
                      <a:gd name="connsiteX9" fmla="*/ 843 w 1518"/>
                      <a:gd name="connsiteY9" fmla="*/ 414 h 1307"/>
                      <a:gd name="connsiteX10" fmla="*/ 869 w 1518"/>
                      <a:gd name="connsiteY10" fmla="*/ 304 h 1307"/>
                      <a:gd name="connsiteX11" fmla="*/ 964 w 1518"/>
                      <a:gd name="connsiteY11" fmla="*/ 270 h 1307"/>
                      <a:gd name="connsiteX12" fmla="*/ 919 w 1518"/>
                      <a:gd name="connsiteY12" fmla="*/ 178 h 1307"/>
                      <a:gd name="connsiteX13" fmla="*/ 929 w 1518"/>
                      <a:gd name="connsiteY13" fmla="*/ 122 h 1307"/>
                      <a:gd name="connsiteX14" fmla="*/ 987 w 1518"/>
                      <a:gd name="connsiteY14" fmla="*/ 148 h 1307"/>
                      <a:gd name="connsiteX15" fmla="*/ 1114 w 1518"/>
                      <a:gd name="connsiteY15" fmla="*/ 365 h 1307"/>
                      <a:gd name="connsiteX16" fmla="*/ 1251 w 1518"/>
                      <a:gd name="connsiteY16" fmla="*/ 357 h 1307"/>
                      <a:gd name="connsiteX17" fmla="*/ 1250 w 1518"/>
                      <a:gd name="connsiteY17" fmla="*/ 206 h 1307"/>
                      <a:gd name="connsiteX18" fmla="*/ 1277 w 1518"/>
                      <a:gd name="connsiteY18" fmla="*/ 82 h 1307"/>
                      <a:gd name="connsiteX19" fmla="*/ 1397 w 1518"/>
                      <a:gd name="connsiteY19" fmla="*/ 183 h 1307"/>
                      <a:gd name="connsiteX20" fmla="*/ 1518 w 1518"/>
                      <a:gd name="connsiteY20" fmla="*/ 0 h 1307"/>
                      <a:gd name="connsiteX21" fmla="*/ 1224 w 1518"/>
                      <a:gd name="connsiteY21" fmla="*/ 1307 h 1307"/>
                      <a:gd name="connsiteX22" fmla="*/ 174 w 1518"/>
                      <a:gd name="connsiteY22" fmla="*/ 1103 h 1307"/>
                      <a:gd name="connsiteX23" fmla="*/ 428 w 1518"/>
                      <a:gd name="connsiteY23" fmla="*/ 1114 h 1307"/>
                      <a:gd name="connsiteX24" fmla="*/ 481 w 1518"/>
                      <a:gd name="connsiteY24" fmla="*/ 984 h 1307"/>
                      <a:gd name="connsiteX25" fmla="*/ 491 w 1518"/>
                      <a:gd name="connsiteY25" fmla="*/ 861 h 1307"/>
                      <a:gd name="connsiteX26" fmla="*/ 363 w 1518"/>
                      <a:gd name="connsiteY26" fmla="*/ 811 h 1307"/>
                      <a:gd name="connsiteX27" fmla="*/ 498 w 1518"/>
                      <a:gd name="connsiteY27" fmla="*/ 720 h 1307"/>
                      <a:gd name="connsiteX28" fmla="*/ 410 w 1518"/>
                      <a:gd name="connsiteY28" fmla="*/ 475 h 1307"/>
                      <a:gd name="connsiteX29" fmla="*/ 517 w 1518"/>
                      <a:gd name="connsiteY29" fmla="*/ 597 h 1307"/>
                      <a:gd name="connsiteX30" fmla="*/ 617 w 1518"/>
                      <a:gd name="connsiteY30" fmla="*/ 695 h 1307"/>
                      <a:gd name="connsiteX31" fmla="*/ 600 w 1518"/>
                      <a:gd name="connsiteY31" fmla="*/ 577 h 1307"/>
                      <a:gd name="connsiteX32" fmla="*/ 689 w 1518"/>
                      <a:gd name="connsiteY32" fmla="*/ 570 h 1307"/>
                      <a:gd name="connsiteX33" fmla="*/ 715 w 1518"/>
                      <a:gd name="connsiteY33" fmla="*/ 625 h 1307"/>
                      <a:gd name="connsiteX34" fmla="*/ 788 w 1518"/>
                      <a:gd name="connsiteY34" fmla="*/ 670 h 1307"/>
                      <a:gd name="connsiteX0" fmla="*/ 788 w 1518"/>
                      <a:gd name="connsiteY0" fmla="*/ 670 h 1307"/>
                      <a:gd name="connsiteX1" fmla="*/ 831 w 1518"/>
                      <a:gd name="connsiteY1" fmla="*/ 596 h 1307"/>
                      <a:gd name="connsiteX2" fmla="*/ 716 w 1518"/>
                      <a:gd name="connsiteY2" fmla="*/ 500 h 1307"/>
                      <a:gd name="connsiteX3" fmla="*/ 637 w 1518"/>
                      <a:gd name="connsiteY3" fmla="*/ 370 h 1307"/>
                      <a:gd name="connsiteX4" fmla="*/ 612 w 1518"/>
                      <a:gd name="connsiteY4" fmla="*/ 321 h 1307"/>
                      <a:gd name="connsiteX5" fmla="*/ 646 w 1518"/>
                      <a:gd name="connsiteY5" fmla="*/ 262 h 1307"/>
                      <a:gd name="connsiteX6" fmla="*/ 727 w 1518"/>
                      <a:gd name="connsiteY6" fmla="*/ 338 h 1307"/>
                      <a:gd name="connsiteX7" fmla="*/ 970 w 1518"/>
                      <a:gd name="connsiteY7" fmla="*/ 647 h 1307"/>
                      <a:gd name="connsiteX8" fmla="*/ 990 w 1518"/>
                      <a:gd name="connsiteY8" fmla="*/ 542 h 1307"/>
                      <a:gd name="connsiteX9" fmla="*/ 843 w 1518"/>
                      <a:gd name="connsiteY9" fmla="*/ 414 h 1307"/>
                      <a:gd name="connsiteX10" fmla="*/ 869 w 1518"/>
                      <a:gd name="connsiteY10" fmla="*/ 304 h 1307"/>
                      <a:gd name="connsiteX11" fmla="*/ 964 w 1518"/>
                      <a:gd name="connsiteY11" fmla="*/ 270 h 1307"/>
                      <a:gd name="connsiteX12" fmla="*/ 919 w 1518"/>
                      <a:gd name="connsiteY12" fmla="*/ 178 h 1307"/>
                      <a:gd name="connsiteX13" fmla="*/ 929 w 1518"/>
                      <a:gd name="connsiteY13" fmla="*/ 122 h 1307"/>
                      <a:gd name="connsiteX14" fmla="*/ 987 w 1518"/>
                      <a:gd name="connsiteY14" fmla="*/ 148 h 1307"/>
                      <a:gd name="connsiteX15" fmla="*/ 1114 w 1518"/>
                      <a:gd name="connsiteY15" fmla="*/ 365 h 1307"/>
                      <a:gd name="connsiteX16" fmla="*/ 1251 w 1518"/>
                      <a:gd name="connsiteY16" fmla="*/ 357 h 1307"/>
                      <a:gd name="connsiteX17" fmla="*/ 1250 w 1518"/>
                      <a:gd name="connsiteY17" fmla="*/ 206 h 1307"/>
                      <a:gd name="connsiteX18" fmla="*/ 1277 w 1518"/>
                      <a:gd name="connsiteY18" fmla="*/ 82 h 1307"/>
                      <a:gd name="connsiteX19" fmla="*/ 1397 w 1518"/>
                      <a:gd name="connsiteY19" fmla="*/ 183 h 1307"/>
                      <a:gd name="connsiteX20" fmla="*/ 1518 w 1518"/>
                      <a:gd name="connsiteY20" fmla="*/ 0 h 1307"/>
                      <a:gd name="connsiteX21" fmla="*/ 1224 w 1518"/>
                      <a:gd name="connsiteY21" fmla="*/ 1307 h 1307"/>
                      <a:gd name="connsiteX22" fmla="*/ 174 w 1518"/>
                      <a:gd name="connsiteY22" fmla="*/ 1103 h 1307"/>
                      <a:gd name="connsiteX23" fmla="*/ 428 w 1518"/>
                      <a:gd name="connsiteY23" fmla="*/ 1114 h 1307"/>
                      <a:gd name="connsiteX24" fmla="*/ 481 w 1518"/>
                      <a:gd name="connsiteY24" fmla="*/ 984 h 1307"/>
                      <a:gd name="connsiteX25" fmla="*/ 491 w 1518"/>
                      <a:gd name="connsiteY25" fmla="*/ 861 h 1307"/>
                      <a:gd name="connsiteX26" fmla="*/ 363 w 1518"/>
                      <a:gd name="connsiteY26" fmla="*/ 811 h 1307"/>
                      <a:gd name="connsiteX27" fmla="*/ 498 w 1518"/>
                      <a:gd name="connsiteY27" fmla="*/ 720 h 1307"/>
                      <a:gd name="connsiteX28" fmla="*/ 410 w 1518"/>
                      <a:gd name="connsiteY28" fmla="*/ 475 h 1307"/>
                      <a:gd name="connsiteX29" fmla="*/ 517 w 1518"/>
                      <a:gd name="connsiteY29" fmla="*/ 597 h 1307"/>
                      <a:gd name="connsiteX30" fmla="*/ 617 w 1518"/>
                      <a:gd name="connsiteY30" fmla="*/ 695 h 1307"/>
                      <a:gd name="connsiteX31" fmla="*/ 600 w 1518"/>
                      <a:gd name="connsiteY31" fmla="*/ 577 h 1307"/>
                      <a:gd name="connsiteX32" fmla="*/ 689 w 1518"/>
                      <a:gd name="connsiteY32" fmla="*/ 570 h 1307"/>
                      <a:gd name="connsiteX33" fmla="*/ 715 w 1518"/>
                      <a:gd name="connsiteY33" fmla="*/ 625 h 1307"/>
                      <a:gd name="connsiteX34" fmla="*/ 788 w 1518"/>
                      <a:gd name="connsiteY34" fmla="*/ 670 h 1307"/>
                      <a:gd name="connsiteX0" fmla="*/ 788 w 1518"/>
                      <a:gd name="connsiteY0" fmla="*/ 670 h 1307"/>
                      <a:gd name="connsiteX1" fmla="*/ 831 w 1518"/>
                      <a:gd name="connsiteY1" fmla="*/ 596 h 1307"/>
                      <a:gd name="connsiteX2" fmla="*/ 716 w 1518"/>
                      <a:gd name="connsiteY2" fmla="*/ 500 h 1307"/>
                      <a:gd name="connsiteX3" fmla="*/ 637 w 1518"/>
                      <a:gd name="connsiteY3" fmla="*/ 370 h 1307"/>
                      <a:gd name="connsiteX4" fmla="*/ 612 w 1518"/>
                      <a:gd name="connsiteY4" fmla="*/ 321 h 1307"/>
                      <a:gd name="connsiteX5" fmla="*/ 646 w 1518"/>
                      <a:gd name="connsiteY5" fmla="*/ 262 h 1307"/>
                      <a:gd name="connsiteX6" fmla="*/ 727 w 1518"/>
                      <a:gd name="connsiteY6" fmla="*/ 338 h 1307"/>
                      <a:gd name="connsiteX7" fmla="*/ 970 w 1518"/>
                      <a:gd name="connsiteY7" fmla="*/ 647 h 1307"/>
                      <a:gd name="connsiteX8" fmla="*/ 990 w 1518"/>
                      <a:gd name="connsiteY8" fmla="*/ 542 h 1307"/>
                      <a:gd name="connsiteX9" fmla="*/ 843 w 1518"/>
                      <a:gd name="connsiteY9" fmla="*/ 414 h 1307"/>
                      <a:gd name="connsiteX10" fmla="*/ 869 w 1518"/>
                      <a:gd name="connsiteY10" fmla="*/ 304 h 1307"/>
                      <a:gd name="connsiteX11" fmla="*/ 964 w 1518"/>
                      <a:gd name="connsiteY11" fmla="*/ 270 h 1307"/>
                      <a:gd name="connsiteX12" fmla="*/ 919 w 1518"/>
                      <a:gd name="connsiteY12" fmla="*/ 178 h 1307"/>
                      <a:gd name="connsiteX13" fmla="*/ 929 w 1518"/>
                      <a:gd name="connsiteY13" fmla="*/ 122 h 1307"/>
                      <a:gd name="connsiteX14" fmla="*/ 987 w 1518"/>
                      <a:gd name="connsiteY14" fmla="*/ 148 h 1307"/>
                      <a:gd name="connsiteX15" fmla="*/ 1114 w 1518"/>
                      <a:gd name="connsiteY15" fmla="*/ 365 h 1307"/>
                      <a:gd name="connsiteX16" fmla="*/ 1251 w 1518"/>
                      <a:gd name="connsiteY16" fmla="*/ 357 h 1307"/>
                      <a:gd name="connsiteX17" fmla="*/ 1250 w 1518"/>
                      <a:gd name="connsiteY17" fmla="*/ 206 h 1307"/>
                      <a:gd name="connsiteX18" fmla="*/ 1277 w 1518"/>
                      <a:gd name="connsiteY18" fmla="*/ 82 h 1307"/>
                      <a:gd name="connsiteX19" fmla="*/ 1397 w 1518"/>
                      <a:gd name="connsiteY19" fmla="*/ 183 h 1307"/>
                      <a:gd name="connsiteX20" fmla="*/ 1518 w 1518"/>
                      <a:gd name="connsiteY20" fmla="*/ 0 h 1307"/>
                      <a:gd name="connsiteX21" fmla="*/ 1224 w 1518"/>
                      <a:gd name="connsiteY21" fmla="*/ 1307 h 1307"/>
                      <a:gd name="connsiteX22" fmla="*/ 174 w 1518"/>
                      <a:gd name="connsiteY22" fmla="*/ 1103 h 1307"/>
                      <a:gd name="connsiteX23" fmla="*/ 428 w 1518"/>
                      <a:gd name="connsiteY23" fmla="*/ 1114 h 1307"/>
                      <a:gd name="connsiteX24" fmla="*/ 481 w 1518"/>
                      <a:gd name="connsiteY24" fmla="*/ 984 h 1307"/>
                      <a:gd name="connsiteX25" fmla="*/ 491 w 1518"/>
                      <a:gd name="connsiteY25" fmla="*/ 861 h 1307"/>
                      <a:gd name="connsiteX26" fmla="*/ 363 w 1518"/>
                      <a:gd name="connsiteY26" fmla="*/ 811 h 1307"/>
                      <a:gd name="connsiteX27" fmla="*/ 498 w 1518"/>
                      <a:gd name="connsiteY27" fmla="*/ 720 h 1307"/>
                      <a:gd name="connsiteX28" fmla="*/ 410 w 1518"/>
                      <a:gd name="connsiteY28" fmla="*/ 475 h 1307"/>
                      <a:gd name="connsiteX29" fmla="*/ 517 w 1518"/>
                      <a:gd name="connsiteY29" fmla="*/ 597 h 1307"/>
                      <a:gd name="connsiteX30" fmla="*/ 617 w 1518"/>
                      <a:gd name="connsiteY30" fmla="*/ 695 h 1307"/>
                      <a:gd name="connsiteX31" fmla="*/ 600 w 1518"/>
                      <a:gd name="connsiteY31" fmla="*/ 577 h 1307"/>
                      <a:gd name="connsiteX32" fmla="*/ 689 w 1518"/>
                      <a:gd name="connsiteY32" fmla="*/ 570 h 1307"/>
                      <a:gd name="connsiteX33" fmla="*/ 715 w 1518"/>
                      <a:gd name="connsiteY33" fmla="*/ 625 h 1307"/>
                      <a:gd name="connsiteX34" fmla="*/ 788 w 1518"/>
                      <a:gd name="connsiteY34" fmla="*/ 670 h 1307"/>
                      <a:gd name="connsiteX0" fmla="*/ 788 w 1518"/>
                      <a:gd name="connsiteY0" fmla="*/ 670 h 1307"/>
                      <a:gd name="connsiteX1" fmla="*/ 831 w 1518"/>
                      <a:gd name="connsiteY1" fmla="*/ 596 h 1307"/>
                      <a:gd name="connsiteX2" fmla="*/ 716 w 1518"/>
                      <a:gd name="connsiteY2" fmla="*/ 500 h 1307"/>
                      <a:gd name="connsiteX3" fmla="*/ 637 w 1518"/>
                      <a:gd name="connsiteY3" fmla="*/ 370 h 1307"/>
                      <a:gd name="connsiteX4" fmla="*/ 612 w 1518"/>
                      <a:gd name="connsiteY4" fmla="*/ 321 h 1307"/>
                      <a:gd name="connsiteX5" fmla="*/ 646 w 1518"/>
                      <a:gd name="connsiteY5" fmla="*/ 262 h 1307"/>
                      <a:gd name="connsiteX6" fmla="*/ 727 w 1518"/>
                      <a:gd name="connsiteY6" fmla="*/ 338 h 1307"/>
                      <a:gd name="connsiteX7" fmla="*/ 970 w 1518"/>
                      <a:gd name="connsiteY7" fmla="*/ 647 h 1307"/>
                      <a:gd name="connsiteX8" fmla="*/ 990 w 1518"/>
                      <a:gd name="connsiteY8" fmla="*/ 542 h 1307"/>
                      <a:gd name="connsiteX9" fmla="*/ 843 w 1518"/>
                      <a:gd name="connsiteY9" fmla="*/ 414 h 1307"/>
                      <a:gd name="connsiteX10" fmla="*/ 869 w 1518"/>
                      <a:gd name="connsiteY10" fmla="*/ 304 h 1307"/>
                      <a:gd name="connsiteX11" fmla="*/ 964 w 1518"/>
                      <a:gd name="connsiteY11" fmla="*/ 270 h 1307"/>
                      <a:gd name="connsiteX12" fmla="*/ 919 w 1518"/>
                      <a:gd name="connsiteY12" fmla="*/ 178 h 1307"/>
                      <a:gd name="connsiteX13" fmla="*/ 929 w 1518"/>
                      <a:gd name="connsiteY13" fmla="*/ 122 h 1307"/>
                      <a:gd name="connsiteX14" fmla="*/ 987 w 1518"/>
                      <a:gd name="connsiteY14" fmla="*/ 148 h 1307"/>
                      <a:gd name="connsiteX15" fmla="*/ 1114 w 1518"/>
                      <a:gd name="connsiteY15" fmla="*/ 365 h 1307"/>
                      <a:gd name="connsiteX16" fmla="*/ 1251 w 1518"/>
                      <a:gd name="connsiteY16" fmla="*/ 357 h 1307"/>
                      <a:gd name="connsiteX17" fmla="*/ 1250 w 1518"/>
                      <a:gd name="connsiteY17" fmla="*/ 206 h 1307"/>
                      <a:gd name="connsiteX18" fmla="*/ 1277 w 1518"/>
                      <a:gd name="connsiteY18" fmla="*/ 82 h 1307"/>
                      <a:gd name="connsiteX19" fmla="*/ 1397 w 1518"/>
                      <a:gd name="connsiteY19" fmla="*/ 183 h 1307"/>
                      <a:gd name="connsiteX20" fmla="*/ 1518 w 1518"/>
                      <a:gd name="connsiteY20" fmla="*/ 0 h 1307"/>
                      <a:gd name="connsiteX21" fmla="*/ 1224 w 1518"/>
                      <a:gd name="connsiteY21" fmla="*/ 1307 h 1307"/>
                      <a:gd name="connsiteX22" fmla="*/ 174 w 1518"/>
                      <a:gd name="connsiteY22" fmla="*/ 1103 h 1307"/>
                      <a:gd name="connsiteX23" fmla="*/ 428 w 1518"/>
                      <a:gd name="connsiteY23" fmla="*/ 1114 h 1307"/>
                      <a:gd name="connsiteX24" fmla="*/ 481 w 1518"/>
                      <a:gd name="connsiteY24" fmla="*/ 984 h 1307"/>
                      <a:gd name="connsiteX25" fmla="*/ 491 w 1518"/>
                      <a:gd name="connsiteY25" fmla="*/ 861 h 1307"/>
                      <a:gd name="connsiteX26" fmla="*/ 363 w 1518"/>
                      <a:gd name="connsiteY26" fmla="*/ 811 h 1307"/>
                      <a:gd name="connsiteX27" fmla="*/ 498 w 1518"/>
                      <a:gd name="connsiteY27" fmla="*/ 720 h 1307"/>
                      <a:gd name="connsiteX28" fmla="*/ 410 w 1518"/>
                      <a:gd name="connsiteY28" fmla="*/ 475 h 1307"/>
                      <a:gd name="connsiteX29" fmla="*/ 517 w 1518"/>
                      <a:gd name="connsiteY29" fmla="*/ 597 h 1307"/>
                      <a:gd name="connsiteX30" fmla="*/ 617 w 1518"/>
                      <a:gd name="connsiteY30" fmla="*/ 695 h 1307"/>
                      <a:gd name="connsiteX31" fmla="*/ 600 w 1518"/>
                      <a:gd name="connsiteY31" fmla="*/ 577 h 1307"/>
                      <a:gd name="connsiteX32" fmla="*/ 689 w 1518"/>
                      <a:gd name="connsiteY32" fmla="*/ 570 h 1307"/>
                      <a:gd name="connsiteX33" fmla="*/ 715 w 1518"/>
                      <a:gd name="connsiteY33" fmla="*/ 625 h 1307"/>
                      <a:gd name="connsiteX34" fmla="*/ 788 w 1518"/>
                      <a:gd name="connsiteY34" fmla="*/ 670 h 1307"/>
                      <a:gd name="connsiteX0" fmla="*/ 788 w 1518"/>
                      <a:gd name="connsiteY0" fmla="*/ 670 h 1307"/>
                      <a:gd name="connsiteX1" fmla="*/ 831 w 1518"/>
                      <a:gd name="connsiteY1" fmla="*/ 596 h 1307"/>
                      <a:gd name="connsiteX2" fmla="*/ 716 w 1518"/>
                      <a:gd name="connsiteY2" fmla="*/ 500 h 1307"/>
                      <a:gd name="connsiteX3" fmla="*/ 637 w 1518"/>
                      <a:gd name="connsiteY3" fmla="*/ 370 h 1307"/>
                      <a:gd name="connsiteX4" fmla="*/ 612 w 1518"/>
                      <a:gd name="connsiteY4" fmla="*/ 321 h 1307"/>
                      <a:gd name="connsiteX5" fmla="*/ 646 w 1518"/>
                      <a:gd name="connsiteY5" fmla="*/ 262 h 1307"/>
                      <a:gd name="connsiteX6" fmla="*/ 727 w 1518"/>
                      <a:gd name="connsiteY6" fmla="*/ 338 h 1307"/>
                      <a:gd name="connsiteX7" fmla="*/ 970 w 1518"/>
                      <a:gd name="connsiteY7" fmla="*/ 647 h 1307"/>
                      <a:gd name="connsiteX8" fmla="*/ 990 w 1518"/>
                      <a:gd name="connsiteY8" fmla="*/ 542 h 1307"/>
                      <a:gd name="connsiteX9" fmla="*/ 843 w 1518"/>
                      <a:gd name="connsiteY9" fmla="*/ 414 h 1307"/>
                      <a:gd name="connsiteX10" fmla="*/ 869 w 1518"/>
                      <a:gd name="connsiteY10" fmla="*/ 304 h 1307"/>
                      <a:gd name="connsiteX11" fmla="*/ 964 w 1518"/>
                      <a:gd name="connsiteY11" fmla="*/ 270 h 1307"/>
                      <a:gd name="connsiteX12" fmla="*/ 919 w 1518"/>
                      <a:gd name="connsiteY12" fmla="*/ 178 h 1307"/>
                      <a:gd name="connsiteX13" fmla="*/ 929 w 1518"/>
                      <a:gd name="connsiteY13" fmla="*/ 122 h 1307"/>
                      <a:gd name="connsiteX14" fmla="*/ 987 w 1518"/>
                      <a:gd name="connsiteY14" fmla="*/ 148 h 1307"/>
                      <a:gd name="connsiteX15" fmla="*/ 1114 w 1518"/>
                      <a:gd name="connsiteY15" fmla="*/ 365 h 1307"/>
                      <a:gd name="connsiteX16" fmla="*/ 1251 w 1518"/>
                      <a:gd name="connsiteY16" fmla="*/ 357 h 1307"/>
                      <a:gd name="connsiteX17" fmla="*/ 1250 w 1518"/>
                      <a:gd name="connsiteY17" fmla="*/ 206 h 1307"/>
                      <a:gd name="connsiteX18" fmla="*/ 1277 w 1518"/>
                      <a:gd name="connsiteY18" fmla="*/ 82 h 1307"/>
                      <a:gd name="connsiteX19" fmla="*/ 1397 w 1518"/>
                      <a:gd name="connsiteY19" fmla="*/ 183 h 1307"/>
                      <a:gd name="connsiteX20" fmla="*/ 1518 w 1518"/>
                      <a:gd name="connsiteY20" fmla="*/ 0 h 1307"/>
                      <a:gd name="connsiteX21" fmla="*/ 1224 w 1518"/>
                      <a:gd name="connsiteY21" fmla="*/ 1307 h 1307"/>
                      <a:gd name="connsiteX22" fmla="*/ 174 w 1518"/>
                      <a:gd name="connsiteY22" fmla="*/ 1103 h 1307"/>
                      <a:gd name="connsiteX23" fmla="*/ 428 w 1518"/>
                      <a:gd name="connsiteY23" fmla="*/ 1114 h 1307"/>
                      <a:gd name="connsiteX24" fmla="*/ 481 w 1518"/>
                      <a:gd name="connsiteY24" fmla="*/ 984 h 1307"/>
                      <a:gd name="connsiteX25" fmla="*/ 491 w 1518"/>
                      <a:gd name="connsiteY25" fmla="*/ 861 h 1307"/>
                      <a:gd name="connsiteX26" fmla="*/ 363 w 1518"/>
                      <a:gd name="connsiteY26" fmla="*/ 811 h 1307"/>
                      <a:gd name="connsiteX27" fmla="*/ 498 w 1518"/>
                      <a:gd name="connsiteY27" fmla="*/ 720 h 1307"/>
                      <a:gd name="connsiteX28" fmla="*/ 410 w 1518"/>
                      <a:gd name="connsiteY28" fmla="*/ 475 h 1307"/>
                      <a:gd name="connsiteX29" fmla="*/ 517 w 1518"/>
                      <a:gd name="connsiteY29" fmla="*/ 597 h 1307"/>
                      <a:gd name="connsiteX30" fmla="*/ 617 w 1518"/>
                      <a:gd name="connsiteY30" fmla="*/ 695 h 1307"/>
                      <a:gd name="connsiteX31" fmla="*/ 600 w 1518"/>
                      <a:gd name="connsiteY31" fmla="*/ 577 h 1307"/>
                      <a:gd name="connsiteX32" fmla="*/ 689 w 1518"/>
                      <a:gd name="connsiteY32" fmla="*/ 570 h 1307"/>
                      <a:gd name="connsiteX33" fmla="*/ 715 w 1518"/>
                      <a:gd name="connsiteY33" fmla="*/ 625 h 1307"/>
                      <a:gd name="connsiteX34" fmla="*/ 788 w 1518"/>
                      <a:gd name="connsiteY34" fmla="*/ 670 h 1307"/>
                      <a:gd name="connsiteX0" fmla="*/ 788 w 1518"/>
                      <a:gd name="connsiteY0" fmla="*/ 670 h 1307"/>
                      <a:gd name="connsiteX1" fmla="*/ 831 w 1518"/>
                      <a:gd name="connsiteY1" fmla="*/ 596 h 1307"/>
                      <a:gd name="connsiteX2" fmla="*/ 716 w 1518"/>
                      <a:gd name="connsiteY2" fmla="*/ 500 h 1307"/>
                      <a:gd name="connsiteX3" fmla="*/ 637 w 1518"/>
                      <a:gd name="connsiteY3" fmla="*/ 370 h 1307"/>
                      <a:gd name="connsiteX4" fmla="*/ 612 w 1518"/>
                      <a:gd name="connsiteY4" fmla="*/ 321 h 1307"/>
                      <a:gd name="connsiteX5" fmla="*/ 646 w 1518"/>
                      <a:gd name="connsiteY5" fmla="*/ 262 h 1307"/>
                      <a:gd name="connsiteX6" fmla="*/ 727 w 1518"/>
                      <a:gd name="connsiteY6" fmla="*/ 338 h 1307"/>
                      <a:gd name="connsiteX7" fmla="*/ 970 w 1518"/>
                      <a:gd name="connsiteY7" fmla="*/ 647 h 1307"/>
                      <a:gd name="connsiteX8" fmla="*/ 990 w 1518"/>
                      <a:gd name="connsiteY8" fmla="*/ 542 h 1307"/>
                      <a:gd name="connsiteX9" fmla="*/ 843 w 1518"/>
                      <a:gd name="connsiteY9" fmla="*/ 414 h 1307"/>
                      <a:gd name="connsiteX10" fmla="*/ 869 w 1518"/>
                      <a:gd name="connsiteY10" fmla="*/ 304 h 1307"/>
                      <a:gd name="connsiteX11" fmla="*/ 964 w 1518"/>
                      <a:gd name="connsiteY11" fmla="*/ 270 h 1307"/>
                      <a:gd name="connsiteX12" fmla="*/ 919 w 1518"/>
                      <a:gd name="connsiteY12" fmla="*/ 178 h 1307"/>
                      <a:gd name="connsiteX13" fmla="*/ 929 w 1518"/>
                      <a:gd name="connsiteY13" fmla="*/ 122 h 1307"/>
                      <a:gd name="connsiteX14" fmla="*/ 987 w 1518"/>
                      <a:gd name="connsiteY14" fmla="*/ 148 h 1307"/>
                      <a:gd name="connsiteX15" fmla="*/ 1114 w 1518"/>
                      <a:gd name="connsiteY15" fmla="*/ 365 h 1307"/>
                      <a:gd name="connsiteX16" fmla="*/ 1251 w 1518"/>
                      <a:gd name="connsiteY16" fmla="*/ 357 h 1307"/>
                      <a:gd name="connsiteX17" fmla="*/ 1250 w 1518"/>
                      <a:gd name="connsiteY17" fmla="*/ 206 h 1307"/>
                      <a:gd name="connsiteX18" fmla="*/ 1277 w 1518"/>
                      <a:gd name="connsiteY18" fmla="*/ 82 h 1307"/>
                      <a:gd name="connsiteX19" fmla="*/ 1397 w 1518"/>
                      <a:gd name="connsiteY19" fmla="*/ 183 h 1307"/>
                      <a:gd name="connsiteX20" fmla="*/ 1518 w 1518"/>
                      <a:gd name="connsiteY20" fmla="*/ 0 h 1307"/>
                      <a:gd name="connsiteX21" fmla="*/ 1224 w 1518"/>
                      <a:gd name="connsiteY21" fmla="*/ 1307 h 1307"/>
                      <a:gd name="connsiteX22" fmla="*/ 174 w 1518"/>
                      <a:gd name="connsiteY22" fmla="*/ 1103 h 1307"/>
                      <a:gd name="connsiteX23" fmla="*/ 428 w 1518"/>
                      <a:gd name="connsiteY23" fmla="*/ 1114 h 1307"/>
                      <a:gd name="connsiteX24" fmla="*/ 447 w 1518"/>
                      <a:gd name="connsiteY24" fmla="*/ 1004 h 1307"/>
                      <a:gd name="connsiteX25" fmla="*/ 491 w 1518"/>
                      <a:gd name="connsiteY25" fmla="*/ 861 h 1307"/>
                      <a:gd name="connsiteX26" fmla="*/ 363 w 1518"/>
                      <a:gd name="connsiteY26" fmla="*/ 811 h 1307"/>
                      <a:gd name="connsiteX27" fmla="*/ 498 w 1518"/>
                      <a:gd name="connsiteY27" fmla="*/ 720 h 1307"/>
                      <a:gd name="connsiteX28" fmla="*/ 410 w 1518"/>
                      <a:gd name="connsiteY28" fmla="*/ 475 h 1307"/>
                      <a:gd name="connsiteX29" fmla="*/ 517 w 1518"/>
                      <a:gd name="connsiteY29" fmla="*/ 597 h 1307"/>
                      <a:gd name="connsiteX30" fmla="*/ 617 w 1518"/>
                      <a:gd name="connsiteY30" fmla="*/ 695 h 1307"/>
                      <a:gd name="connsiteX31" fmla="*/ 600 w 1518"/>
                      <a:gd name="connsiteY31" fmla="*/ 577 h 1307"/>
                      <a:gd name="connsiteX32" fmla="*/ 689 w 1518"/>
                      <a:gd name="connsiteY32" fmla="*/ 570 h 1307"/>
                      <a:gd name="connsiteX33" fmla="*/ 715 w 1518"/>
                      <a:gd name="connsiteY33" fmla="*/ 625 h 1307"/>
                      <a:gd name="connsiteX34" fmla="*/ 788 w 1518"/>
                      <a:gd name="connsiteY34" fmla="*/ 670 h 13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</a:cxnLst>
                    <a:rect l="l" t="t" r="r" b="b"/>
                    <a:pathLst>
                      <a:path w="1518" h="1307">
                        <a:moveTo>
                          <a:pt x="788" y="670"/>
                        </a:moveTo>
                        <a:cubicBezTo>
                          <a:pt x="834" y="646"/>
                          <a:pt x="856" y="646"/>
                          <a:pt x="831" y="596"/>
                        </a:cubicBezTo>
                        <a:cubicBezTo>
                          <a:pt x="824" y="565"/>
                          <a:pt x="748" y="538"/>
                          <a:pt x="716" y="500"/>
                        </a:cubicBezTo>
                        <a:cubicBezTo>
                          <a:pt x="684" y="462"/>
                          <a:pt x="659" y="397"/>
                          <a:pt x="637" y="370"/>
                        </a:cubicBezTo>
                        <a:cubicBezTo>
                          <a:pt x="605" y="327"/>
                          <a:pt x="610" y="339"/>
                          <a:pt x="612" y="321"/>
                        </a:cubicBezTo>
                        <a:cubicBezTo>
                          <a:pt x="614" y="303"/>
                          <a:pt x="631" y="266"/>
                          <a:pt x="646" y="262"/>
                        </a:cubicBezTo>
                        <a:cubicBezTo>
                          <a:pt x="658" y="263"/>
                          <a:pt x="673" y="274"/>
                          <a:pt x="727" y="338"/>
                        </a:cubicBezTo>
                        <a:cubicBezTo>
                          <a:pt x="781" y="402"/>
                          <a:pt x="926" y="613"/>
                          <a:pt x="970" y="647"/>
                        </a:cubicBezTo>
                        <a:cubicBezTo>
                          <a:pt x="1014" y="681"/>
                          <a:pt x="1011" y="581"/>
                          <a:pt x="990" y="542"/>
                        </a:cubicBezTo>
                        <a:cubicBezTo>
                          <a:pt x="969" y="503"/>
                          <a:pt x="863" y="454"/>
                          <a:pt x="843" y="414"/>
                        </a:cubicBezTo>
                        <a:cubicBezTo>
                          <a:pt x="823" y="374"/>
                          <a:pt x="849" y="328"/>
                          <a:pt x="869" y="304"/>
                        </a:cubicBezTo>
                        <a:cubicBezTo>
                          <a:pt x="889" y="280"/>
                          <a:pt x="956" y="291"/>
                          <a:pt x="964" y="270"/>
                        </a:cubicBezTo>
                        <a:cubicBezTo>
                          <a:pt x="972" y="249"/>
                          <a:pt x="925" y="203"/>
                          <a:pt x="919" y="178"/>
                        </a:cubicBezTo>
                        <a:cubicBezTo>
                          <a:pt x="913" y="153"/>
                          <a:pt x="918" y="127"/>
                          <a:pt x="929" y="122"/>
                        </a:cubicBezTo>
                        <a:cubicBezTo>
                          <a:pt x="940" y="117"/>
                          <a:pt x="959" y="123"/>
                          <a:pt x="987" y="148"/>
                        </a:cubicBezTo>
                        <a:cubicBezTo>
                          <a:pt x="1028" y="158"/>
                          <a:pt x="1070" y="330"/>
                          <a:pt x="1114" y="365"/>
                        </a:cubicBezTo>
                        <a:cubicBezTo>
                          <a:pt x="1158" y="400"/>
                          <a:pt x="1228" y="384"/>
                          <a:pt x="1251" y="357"/>
                        </a:cubicBezTo>
                        <a:cubicBezTo>
                          <a:pt x="1274" y="331"/>
                          <a:pt x="1252" y="247"/>
                          <a:pt x="1250" y="206"/>
                        </a:cubicBezTo>
                        <a:cubicBezTo>
                          <a:pt x="1254" y="160"/>
                          <a:pt x="1226" y="140"/>
                          <a:pt x="1277" y="82"/>
                        </a:cubicBezTo>
                        <a:cubicBezTo>
                          <a:pt x="1338" y="84"/>
                          <a:pt x="1382" y="173"/>
                          <a:pt x="1397" y="183"/>
                        </a:cubicBezTo>
                        <a:cubicBezTo>
                          <a:pt x="1437" y="122"/>
                          <a:pt x="1478" y="61"/>
                          <a:pt x="1518" y="0"/>
                        </a:cubicBezTo>
                        <a:cubicBezTo>
                          <a:pt x="1501" y="231"/>
                          <a:pt x="1448" y="1123"/>
                          <a:pt x="1224" y="1307"/>
                        </a:cubicBezTo>
                        <a:lnTo>
                          <a:pt x="174" y="1103"/>
                        </a:lnTo>
                        <a:cubicBezTo>
                          <a:pt x="0" y="1067"/>
                          <a:pt x="383" y="1131"/>
                          <a:pt x="428" y="1114"/>
                        </a:cubicBezTo>
                        <a:cubicBezTo>
                          <a:pt x="474" y="1098"/>
                          <a:pt x="437" y="1046"/>
                          <a:pt x="447" y="1004"/>
                        </a:cubicBezTo>
                        <a:cubicBezTo>
                          <a:pt x="458" y="962"/>
                          <a:pt x="493" y="882"/>
                          <a:pt x="491" y="861"/>
                        </a:cubicBezTo>
                        <a:cubicBezTo>
                          <a:pt x="522" y="812"/>
                          <a:pt x="330" y="866"/>
                          <a:pt x="363" y="811"/>
                        </a:cubicBezTo>
                        <a:cubicBezTo>
                          <a:pt x="349" y="698"/>
                          <a:pt x="487" y="728"/>
                          <a:pt x="498" y="720"/>
                        </a:cubicBezTo>
                        <a:cubicBezTo>
                          <a:pt x="506" y="664"/>
                          <a:pt x="386" y="644"/>
                          <a:pt x="410" y="475"/>
                        </a:cubicBezTo>
                        <a:cubicBezTo>
                          <a:pt x="548" y="480"/>
                          <a:pt x="484" y="563"/>
                          <a:pt x="517" y="597"/>
                        </a:cubicBezTo>
                        <a:cubicBezTo>
                          <a:pt x="524" y="739"/>
                          <a:pt x="609" y="698"/>
                          <a:pt x="617" y="695"/>
                        </a:cubicBezTo>
                        <a:cubicBezTo>
                          <a:pt x="633" y="667"/>
                          <a:pt x="584" y="605"/>
                          <a:pt x="600" y="577"/>
                        </a:cubicBezTo>
                        <a:cubicBezTo>
                          <a:pt x="629" y="558"/>
                          <a:pt x="658" y="555"/>
                          <a:pt x="689" y="570"/>
                        </a:cubicBezTo>
                        <a:cubicBezTo>
                          <a:pt x="714" y="577"/>
                          <a:pt x="699" y="608"/>
                          <a:pt x="715" y="625"/>
                        </a:cubicBezTo>
                        <a:cubicBezTo>
                          <a:pt x="731" y="642"/>
                          <a:pt x="775" y="674"/>
                          <a:pt x="788" y="670"/>
                        </a:cubicBezTo>
                        <a:close/>
                      </a:path>
                    </a:pathLst>
                  </a:custGeom>
                  <a:solidFill>
                    <a:srgbClr val="FF7C80"/>
                  </a:solidFill>
                  <a:ln w="25400">
                    <a:noFill/>
                    <a:round/>
                    <a:headEnd/>
                    <a:tailEnd/>
                  </a:ln>
                  <a:effectLst/>
                </p:spPr>
                <p:txBody>
                  <a:bodyPr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15" name="Group 7"/>
                <p:cNvGrpSpPr>
                  <a:grpSpLocks/>
                </p:cNvGrpSpPr>
                <p:nvPr/>
              </p:nvGrpSpPr>
              <p:grpSpPr bwMode="auto">
                <a:xfrm>
                  <a:off x="1571627" y="2705114"/>
                  <a:ext cx="2066926" cy="2085977"/>
                  <a:chOff x="2010" y="1176"/>
                  <a:chExt cx="1302" cy="1314"/>
                </a:xfrm>
              </p:grpSpPr>
              <p:sp>
                <p:nvSpPr>
                  <p:cNvPr id="212" name="Oval 8"/>
                  <p:cNvSpPr>
                    <a:spLocks noChangeArrowheads="1"/>
                  </p:cNvSpPr>
                  <p:nvPr/>
                </p:nvSpPr>
                <p:spPr bwMode="auto">
                  <a:xfrm>
                    <a:off x="2928" y="148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13" name="Oval 9"/>
                  <p:cNvSpPr>
                    <a:spLocks noChangeArrowheads="1"/>
                  </p:cNvSpPr>
                  <p:nvPr/>
                </p:nvSpPr>
                <p:spPr bwMode="auto">
                  <a:xfrm>
                    <a:off x="2259" y="1685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14" name="Oval 10"/>
                  <p:cNvSpPr>
                    <a:spLocks noChangeArrowheads="1"/>
                  </p:cNvSpPr>
                  <p:nvPr/>
                </p:nvSpPr>
                <p:spPr bwMode="auto">
                  <a:xfrm>
                    <a:off x="3078" y="1512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15" name="Oval 11"/>
                  <p:cNvSpPr>
                    <a:spLocks noChangeArrowheads="1"/>
                  </p:cNvSpPr>
                  <p:nvPr/>
                </p:nvSpPr>
                <p:spPr bwMode="auto">
                  <a:xfrm>
                    <a:off x="2573" y="1539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16" name="Oval 12"/>
                  <p:cNvSpPr>
                    <a:spLocks noChangeArrowheads="1"/>
                  </p:cNvSpPr>
                  <p:nvPr/>
                </p:nvSpPr>
                <p:spPr bwMode="auto">
                  <a:xfrm>
                    <a:off x="2160" y="206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17" name="Oval 13"/>
                  <p:cNvSpPr>
                    <a:spLocks noChangeArrowheads="1"/>
                  </p:cNvSpPr>
                  <p:nvPr/>
                </p:nvSpPr>
                <p:spPr bwMode="auto">
                  <a:xfrm>
                    <a:off x="2403" y="1636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18" name="Oval 14"/>
                  <p:cNvSpPr>
                    <a:spLocks noChangeArrowheads="1"/>
                  </p:cNvSpPr>
                  <p:nvPr/>
                </p:nvSpPr>
                <p:spPr bwMode="auto">
                  <a:xfrm>
                    <a:off x="2186" y="168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19" name="Oval 15"/>
                  <p:cNvSpPr>
                    <a:spLocks noChangeArrowheads="1"/>
                  </p:cNvSpPr>
                  <p:nvPr/>
                </p:nvSpPr>
                <p:spPr bwMode="auto">
                  <a:xfrm>
                    <a:off x="2234" y="1926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0" name="Oval 16"/>
                  <p:cNvSpPr>
                    <a:spLocks noChangeArrowheads="1"/>
                  </p:cNvSpPr>
                  <p:nvPr/>
                </p:nvSpPr>
                <p:spPr bwMode="auto">
                  <a:xfrm>
                    <a:off x="2355" y="190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1" name="Oval 17"/>
                  <p:cNvSpPr>
                    <a:spLocks noChangeArrowheads="1"/>
                  </p:cNvSpPr>
                  <p:nvPr/>
                </p:nvSpPr>
                <p:spPr bwMode="auto">
                  <a:xfrm>
                    <a:off x="2016" y="166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2" name="Oval 18"/>
                  <p:cNvSpPr>
                    <a:spLocks noChangeArrowheads="1"/>
                  </p:cNvSpPr>
                  <p:nvPr/>
                </p:nvSpPr>
                <p:spPr bwMode="auto">
                  <a:xfrm>
                    <a:off x="2331" y="1539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3" name="Oval 19"/>
                  <p:cNvSpPr>
                    <a:spLocks noChangeArrowheads="1"/>
                  </p:cNvSpPr>
                  <p:nvPr/>
                </p:nvSpPr>
                <p:spPr bwMode="auto">
                  <a:xfrm>
                    <a:off x="2549" y="192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4" name="Oval 20"/>
                  <p:cNvSpPr>
                    <a:spLocks noChangeArrowheads="1"/>
                  </p:cNvSpPr>
                  <p:nvPr/>
                </p:nvSpPr>
                <p:spPr bwMode="auto">
                  <a:xfrm>
                    <a:off x="2670" y="1805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5" name="Oval 21"/>
                  <p:cNvSpPr>
                    <a:spLocks noChangeArrowheads="1"/>
                  </p:cNvSpPr>
                  <p:nvPr/>
                </p:nvSpPr>
                <p:spPr bwMode="auto">
                  <a:xfrm>
                    <a:off x="2936" y="1951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6" name="Oval 22"/>
                  <p:cNvSpPr>
                    <a:spLocks noChangeArrowheads="1"/>
                  </p:cNvSpPr>
                  <p:nvPr/>
                </p:nvSpPr>
                <p:spPr bwMode="auto">
                  <a:xfrm>
                    <a:off x="2766" y="192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7" name="Oval 23"/>
                  <p:cNvSpPr>
                    <a:spLocks noChangeArrowheads="1"/>
                  </p:cNvSpPr>
                  <p:nvPr/>
                </p:nvSpPr>
                <p:spPr bwMode="auto">
                  <a:xfrm>
                    <a:off x="2210" y="1491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8" name="Oval 24"/>
                  <p:cNvSpPr>
                    <a:spLocks noChangeArrowheads="1"/>
                  </p:cNvSpPr>
                  <p:nvPr/>
                </p:nvSpPr>
                <p:spPr bwMode="auto">
                  <a:xfrm>
                    <a:off x="2428" y="1467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29" name="Oval 25"/>
                  <p:cNvSpPr>
                    <a:spLocks noChangeArrowheads="1"/>
                  </p:cNvSpPr>
                  <p:nvPr/>
                </p:nvSpPr>
                <p:spPr bwMode="auto">
                  <a:xfrm>
                    <a:off x="2670" y="1636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30" name="Oval 26"/>
                  <p:cNvSpPr>
                    <a:spLocks noChangeArrowheads="1"/>
                  </p:cNvSpPr>
                  <p:nvPr/>
                </p:nvSpPr>
                <p:spPr bwMode="auto">
                  <a:xfrm>
                    <a:off x="2065" y="1927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31" name="Oval 27"/>
                  <p:cNvSpPr>
                    <a:spLocks noChangeArrowheads="1"/>
                  </p:cNvSpPr>
                  <p:nvPr/>
                </p:nvSpPr>
                <p:spPr bwMode="auto">
                  <a:xfrm>
                    <a:off x="2500" y="1733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32" name="Oval 28"/>
                  <p:cNvSpPr>
                    <a:spLocks noChangeArrowheads="1"/>
                  </p:cNvSpPr>
                  <p:nvPr/>
                </p:nvSpPr>
                <p:spPr bwMode="auto">
                  <a:xfrm>
                    <a:off x="2283" y="1781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33" name="Oval 29"/>
                  <p:cNvSpPr>
                    <a:spLocks noChangeArrowheads="1"/>
                  </p:cNvSpPr>
                  <p:nvPr/>
                </p:nvSpPr>
                <p:spPr bwMode="auto">
                  <a:xfrm>
                    <a:off x="2331" y="2023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34" name="Oval 30"/>
                  <p:cNvSpPr>
                    <a:spLocks noChangeArrowheads="1"/>
                  </p:cNvSpPr>
                  <p:nvPr/>
                </p:nvSpPr>
                <p:spPr bwMode="auto">
                  <a:xfrm>
                    <a:off x="2742" y="207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35" name="Oval 31"/>
                  <p:cNvSpPr>
                    <a:spLocks noChangeArrowheads="1"/>
                  </p:cNvSpPr>
                  <p:nvPr/>
                </p:nvSpPr>
                <p:spPr bwMode="auto">
                  <a:xfrm>
                    <a:off x="2960" y="1805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36" name="Oval 32"/>
                  <p:cNvSpPr>
                    <a:spLocks noChangeArrowheads="1"/>
                  </p:cNvSpPr>
                  <p:nvPr/>
                </p:nvSpPr>
                <p:spPr bwMode="auto">
                  <a:xfrm>
                    <a:off x="3226" y="1854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37" name="Oval 33"/>
                  <p:cNvSpPr>
                    <a:spLocks noChangeArrowheads="1"/>
                  </p:cNvSpPr>
                  <p:nvPr/>
                </p:nvSpPr>
                <p:spPr bwMode="auto">
                  <a:xfrm>
                    <a:off x="2936" y="207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38" name="Oval 35"/>
                  <p:cNvSpPr>
                    <a:spLocks noChangeArrowheads="1"/>
                  </p:cNvSpPr>
                  <p:nvPr/>
                </p:nvSpPr>
                <p:spPr bwMode="auto">
                  <a:xfrm>
                    <a:off x="2352" y="216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39" name="Oval 37"/>
                  <p:cNvSpPr>
                    <a:spLocks noChangeArrowheads="1"/>
                  </p:cNvSpPr>
                  <p:nvPr/>
                </p:nvSpPr>
                <p:spPr bwMode="auto">
                  <a:xfrm>
                    <a:off x="2500" y="161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40" name="Oval 38"/>
                  <p:cNvSpPr>
                    <a:spLocks noChangeArrowheads="1"/>
                  </p:cNvSpPr>
                  <p:nvPr/>
                </p:nvSpPr>
                <p:spPr bwMode="auto">
                  <a:xfrm>
                    <a:off x="2879" y="139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41" name="Oval 39"/>
                  <p:cNvSpPr>
                    <a:spLocks noChangeArrowheads="1"/>
                  </p:cNvSpPr>
                  <p:nvPr/>
                </p:nvSpPr>
                <p:spPr bwMode="auto">
                  <a:xfrm>
                    <a:off x="3096" y="177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42" name="Oval 40"/>
                  <p:cNvSpPr>
                    <a:spLocks noChangeArrowheads="1"/>
                  </p:cNvSpPr>
                  <p:nvPr/>
                </p:nvSpPr>
                <p:spPr bwMode="auto">
                  <a:xfrm>
                    <a:off x="2760" y="168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43" name="Oval 41"/>
                  <p:cNvSpPr>
                    <a:spLocks noChangeArrowheads="1"/>
                  </p:cNvSpPr>
                  <p:nvPr/>
                </p:nvSpPr>
                <p:spPr bwMode="auto">
                  <a:xfrm>
                    <a:off x="2880" y="168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44" name="Oval 42"/>
                  <p:cNvSpPr>
                    <a:spLocks noChangeArrowheads="1"/>
                  </p:cNvSpPr>
                  <p:nvPr/>
                </p:nvSpPr>
                <p:spPr bwMode="auto">
                  <a:xfrm>
                    <a:off x="3056" y="1968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45" name="Oval 43"/>
                  <p:cNvSpPr>
                    <a:spLocks noChangeArrowheads="1"/>
                  </p:cNvSpPr>
                  <p:nvPr/>
                </p:nvSpPr>
                <p:spPr bwMode="auto">
                  <a:xfrm>
                    <a:off x="3066" y="2124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46" name="Oval 44"/>
                  <p:cNvSpPr>
                    <a:spLocks noChangeArrowheads="1"/>
                  </p:cNvSpPr>
                  <p:nvPr/>
                </p:nvSpPr>
                <p:spPr bwMode="auto">
                  <a:xfrm>
                    <a:off x="2844" y="201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47" name="Oval 45"/>
                  <p:cNvSpPr>
                    <a:spLocks noChangeArrowheads="1"/>
                  </p:cNvSpPr>
                  <p:nvPr/>
                </p:nvSpPr>
                <p:spPr bwMode="auto">
                  <a:xfrm>
                    <a:off x="2832" y="2208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48" name="Oval 46"/>
                  <p:cNvSpPr>
                    <a:spLocks noChangeArrowheads="1"/>
                  </p:cNvSpPr>
                  <p:nvPr/>
                </p:nvSpPr>
                <p:spPr bwMode="auto">
                  <a:xfrm>
                    <a:off x="2622" y="2184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49" name="Oval 47"/>
                  <p:cNvSpPr>
                    <a:spLocks noChangeArrowheads="1"/>
                  </p:cNvSpPr>
                  <p:nvPr/>
                </p:nvSpPr>
                <p:spPr bwMode="auto">
                  <a:xfrm>
                    <a:off x="3192" y="168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50" name="Oval 48"/>
                  <p:cNvSpPr>
                    <a:spLocks noChangeArrowheads="1"/>
                  </p:cNvSpPr>
                  <p:nvPr/>
                </p:nvSpPr>
                <p:spPr bwMode="auto">
                  <a:xfrm>
                    <a:off x="3024" y="163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51" name="Oval 49"/>
                  <p:cNvSpPr>
                    <a:spLocks noChangeArrowheads="1"/>
                  </p:cNvSpPr>
                  <p:nvPr/>
                </p:nvSpPr>
                <p:spPr bwMode="auto">
                  <a:xfrm>
                    <a:off x="2808" y="1584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52" name="Oval 50"/>
                  <p:cNvSpPr>
                    <a:spLocks noChangeArrowheads="1"/>
                  </p:cNvSpPr>
                  <p:nvPr/>
                </p:nvSpPr>
                <p:spPr bwMode="auto">
                  <a:xfrm>
                    <a:off x="3192" y="199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53" name="Oval 51"/>
                  <p:cNvSpPr>
                    <a:spLocks noChangeArrowheads="1"/>
                  </p:cNvSpPr>
                  <p:nvPr/>
                </p:nvSpPr>
                <p:spPr bwMode="auto">
                  <a:xfrm>
                    <a:off x="2976" y="223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54" name="Oval 52"/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2088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55" name="Oval 53"/>
                  <p:cNvSpPr>
                    <a:spLocks noChangeArrowheads="1"/>
                  </p:cNvSpPr>
                  <p:nvPr/>
                </p:nvSpPr>
                <p:spPr bwMode="auto">
                  <a:xfrm>
                    <a:off x="2688" y="134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56" name="Oval 55"/>
                  <p:cNvSpPr>
                    <a:spLocks noChangeArrowheads="1"/>
                  </p:cNvSpPr>
                  <p:nvPr/>
                </p:nvSpPr>
                <p:spPr bwMode="auto">
                  <a:xfrm>
                    <a:off x="2106" y="1752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57" name="Oval 56"/>
                  <p:cNvSpPr>
                    <a:spLocks noChangeArrowheads="1"/>
                  </p:cNvSpPr>
                  <p:nvPr/>
                </p:nvSpPr>
                <p:spPr bwMode="auto">
                  <a:xfrm>
                    <a:off x="2664" y="1896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58" name="Oval 57"/>
                  <p:cNvSpPr>
                    <a:spLocks noChangeArrowheads="1"/>
                  </p:cNvSpPr>
                  <p:nvPr/>
                </p:nvSpPr>
                <p:spPr bwMode="auto">
                  <a:xfrm>
                    <a:off x="2478" y="1972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59" name="Oval 58"/>
                  <p:cNvSpPr>
                    <a:spLocks noChangeArrowheads="1"/>
                  </p:cNvSpPr>
                  <p:nvPr/>
                </p:nvSpPr>
                <p:spPr bwMode="auto">
                  <a:xfrm>
                    <a:off x="2736" y="148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60" name="Oval 60"/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132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61" name="Oval 61"/>
                  <p:cNvSpPr>
                    <a:spLocks noChangeArrowheads="1"/>
                  </p:cNvSpPr>
                  <p:nvPr/>
                </p:nvSpPr>
                <p:spPr bwMode="auto">
                  <a:xfrm>
                    <a:off x="2596" y="1392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62" name="Oval 63"/>
                  <p:cNvSpPr>
                    <a:spLocks noChangeArrowheads="1"/>
                  </p:cNvSpPr>
                  <p:nvPr/>
                </p:nvSpPr>
                <p:spPr bwMode="auto">
                  <a:xfrm>
                    <a:off x="2016" y="216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63" name="Oval 64"/>
                  <p:cNvSpPr>
                    <a:spLocks noChangeArrowheads="1"/>
                  </p:cNvSpPr>
                  <p:nvPr/>
                </p:nvSpPr>
                <p:spPr bwMode="auto">
                  <a:xfrm>
                    <a:off x="2112" y="228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64" name="Oval 65"/>
                  <p:cNvSpPr>
                    <a:spLocks noChangeArrowheads="1"/>
                  </p:cNvSpPr>
                  <p:nvPr/>
                </p:nvSpPr>
                <p:spPr bwMode="auto">
                  <a:xfrm>
                    <a:off x="2208" y="218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65" name="Oval 66"/>
                  <p:cNvSpPr>
                    <a:spLocks noChangeArrowheads="1"/>
                  </p:cNvSpPr>
                  <p:nvPr/>
                </p:nvSpPr>
                <p:spPr bwMode="auto">
                  <a:xfrm>
                    <a:off x="2400" y="2232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66" name="Oval 67"/>
                  <p:cNvSpPr>
                    <a:spLocks noChangeArrowheads="1"/>
                  </p:cNvSpPr>
                  <p:nvPr/>
                </p:nvSpPr>
                <p:spPr bwMode="auto">
                  <a:xfrm>
                    <a:off x="2808" y="1296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67" name="Oval 68"/>
                  <p:cNvSpPr>
                    <a:spLocks noChangeArrowheads="1"/>
                  </p:cNvSpPr>
                  <p:nvPr/>
                </p:nvSpPr>
                <p:spPr bwMode="auto">
                  <a:xfrm>
                    <a:off x="3162" y="222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68" name="Oval 69"/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231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69" name="Oval 70"/>
                  <p:cNvSpPr>
                    <a:spLocks noChangeArrowheads="1"/>
                  </p:cNvSpPr>
                  <p:nvPr/>
                </p:nvSpPr>
                <p:spPr bwMode="auto">
                  <a:xfrm>
                    <a:off x="3216" y="237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70" name="Oval 71"/>
                  <p:cNvSpPr>
                    <a:spLocks noChangeArrowheads="1"/>
                  </p:cNvSpPr>
                  <p:nvPr/>
                </p:nvSpPr>
                <p:spPr bwMode="auto">
                  <a:xfrm>
                    <a:off x="3240" y="2112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71" name="Oval 72"/>
                  <p:cNvSpPr>
                    <a:spLocks noChangeArrowheads="1"/>
                  </p:cNvSpPr>
                  <p:nvPr/>
                </p:nvSpPr>
                <p:spPr bwMode="auto">
                  <a:xfrm>
                    <a:off x="3024" y="240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72" name="Oval 73"/>
                  <p:cNvSpPr>
                    <a:spLocks noChangeArrowheads="1"/>
                  </p:cNvSpPr>
                  <p:nvPr/>
                </p:nvSpPr>
                <p:spPr bwMode="auto">
                  <a:xfrm>
                    <a:off x="2904" y="231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73" name="Oval 74"/>
                  <p:cNvSpPr>
                    <a:spLocks noChangeArrowheads="1"/>
                  </p:cNvSpPr>
                  <p:nvPr/>
                </p:nvSpPr>
                <p:spPr bwMode="auto">
                  <a:xfrm>
                    <a:off x="2736" y="231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74" name="Oval 75"/>
                  <p:cNvSpPr>
                    <a:spLocks noChangeArrowheads="1"/>
                  </p:cNvSpPr>
                  <p:nvPr/>
                </p:nvSpPr>
                <p:spPr bwMode="auto">
                  <a:xfrm>
                    <a:off x="2640" y="2418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75" name="Oval 76"/>
                  <p:cNvSpPr>
                    <a:spLocks noChangeArrowheads="1"/>
                  </p:cNvSpPr>
                  <p:nvPr/>
                </p:nvSpPr>
                <p:spPr bwMode="auto">
                  <a:xfrm>
                    <a:off x="2850" y="240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76" name="Oval 77"/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237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77" name="Oval 78"/>
                  <p:cNvSpPr>
                    <a:spLocks noChangeArrowheads="1"/>
                  </p:cNvSpPr>
                  <p:nvPr/>
                </p:nvSpPr>
                <p:spPr bwMode="auto">
                  <a:xfrm>
                    <a:off x="2496" y="2208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78" name="Oval 79"/>
                  <p:cNvSpPr>
                    <a:spLocks noChangeArrowheads="1"/>
                  </p:cNvSpPr>
                  <p:nvPr/>
                </p:nvSpPr>
                <p:spPr bwMode="auto">
                  <a:xfrm>
                    <a:off x="3120" y="1344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79" name="Oval 80"/>
                  <p:cNvSpPr>
                    <a:spLocks noChangeArrowheads="1"/>
                  </p:cNvSpPr>
                  <p:nvPr/>
                </p:nvSpPr>
                <p:spPr bwMode="auto">
                  <a:xfrm>
                    <a:off x="2784" y="1416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80" name="Oval 81"/>
                  <p:cNvSpPr>
                    <a:spLocks noChangeArrowheads="1"/>
                  </p:cNvSpPr>
                  <p:nvPr/>
                </p:nvSpPr>
                <p:spPr bwMode="auto">
                  <a:xfrm>
                    <a:off x="3216" y="1560"/>
                    <a:ext cx="72" cy="72"/>
                  </a:xfrm>
                  <a:prstGeom prst="ellipse">
                    <a:avLst/>
                  </a:prstGeom>
                  <a:solidFill>
                    <a:srgbClr val="FF5050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81" name="Oval 83"/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230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82" name="Oval 84"/>
                  <p:cNvSpPr>
                    <a:spLocks noChangeArrowheads="1"/>
                  </p:cNvSpPr>
                  <p:nvPr/>
                </p:nvSpPr>
                <p:spPr bwMode="auto">
                  <a:xfrm>
                    <a:off x="2376" y="240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83" name="Oval 85"/>
                  <p:cNvSpPr>
                    <a:spLocks noChangeArrowheads="1"/>
                  </p:cNvSpPr>
                  <p:nvPr/>
                </p:nvSpPr>
                <p:spPr bwMode="auto">
                  <a:xfrm>
                    <a:off x="2064" y="240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84" name="Oval 86"/>
                  <p:cNvSpPr>
                    <a:spLocks noChangeArrowheads="1"/>
                  </p:cNvSpPr>
                  <p:nvPr/>
                </p:nvSpPr>
                <p:spPr bwMode="auto">
                  <a:xfrm>
                    <a:off x="2010" y="2016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85" name="Oval 87"/>
                  <p:cNvSpPr>
                    <a:spLocks noChangeArrowheads="1"/>
                  </p:cNvSpPr>
                  <p:nvPr/>
                </p:nvSpPr>
                <p:spPr bwMode="auto">
                  <a:xfrm>
                    <a:off x="2472" y="184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86" name="Oval 88"/>
                  <p:cNvSpPr>
                    <a:spLocks noChangeArrowheads="1"/>
                  </p:cNvSpPr>
                  <p:nvPr/>
                </p:nvSpPr>
                <p:spPr bwMode="auto">
                  <a:xfrm>
                    <a:off x="2856" y="182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87" name="Oval 91"/>
                  <p:cNvSpPr>
                    <a:spLocks noChangeArrowheads="1"/>
                  </p:cNvSpPr>
                  <p:nvPr/>
                </p:nvSpPr>
                <p:spPr bwMode="auto">
                  <a:xfrm>
                    <a:off x="2328" y="134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88" name="Oval 92"/>
                  <p:cNvSpPr>
                    <a:spLocks noChangeArrowheads="1"/>
                  </p:cNvSpPr>
                  <p:nvPr/>
                </p:nvSpPr>
                <p:spPr bwMode="auto">
                  <a:xfrm>
                    <a:off x="2064" y="1512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89" name="Oval 93"/>
                  <p:cNvSpPr>
                    <a:spLocks noChangeArrowheads="1"/>
                  </p:cNvSpPr>
                  <p:nvPr/>
                </p:nvSpPr>
                <p:spPr bwMode="auto">
                  <a:xfrm>
                    <a:off x="2304" y="120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90" name="Oval 94"/>
                  <p:cNvSpPr>
                    <a:spLocks noChangeArrowheads="1"/>
                  </p:cNvSpPr>
                  <p:nvPr/>
                </p:nvSpPr>
                <p:spPr bwMode="auto">
                  <a:xfrm>
                    <a:off x="2160" y="1224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91" name="Oval 95"/>
                  <p:cNvSpPr>
                    <a:spLocks noChangeArrowheads="1"/>
                  </p:cNvSpPr>
                  <p:nvPr/>
                </p:nvSpPr>
                <p:spPr bwMode="auto">
                  <a:xfrm>
                    <a:off x="2208" y="133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92" name="Oval 96"/>
                  <p:cNvSpPr>
                    <a:spLocks noChangeArrowheads="1"/>
                  </p:cNvSpPr>
                  <p:nvPr/>
                </p:nvSpPr>
                <p:spPr bwMode="auto">
                  <a:xfrm>
                    <a:off x="2016" y="1272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93" name="Oval 97"/>
                  <p:cNvSpPr>
                    <a:spLocks noChangeArrowheads="1"/>
                  </p:cNvSpPr>
                  <p:nvPr/>
                </p:nvSpPr>
                <p:spPr bwMode="auto">
                  <a:xfrm>
                    <a:off x="2088" y="136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94" name="Oval 98"/>
                  <p:cNvSpPr>
                    <a:spLocks noChangeArrowheads="1"/>
                  </p:cNvSpPr>
                  <p:nvPr/>
                </p:nvSpPr>
                <p:spPr bwMode="auto">
                  <a:xfrm>
                    <a:off x="2664" y="124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95" name="Oval 99"/>
                  <p:cNvSpPr>
                    <a:spLocks noChangeArrowheads="1"/>
                  </p:cNvSpPr>
                  <p:nvPr/>
                </p:nvSpPr>
                <p:spPr bwMode="auto">
                  <a:xfrm>
                    <a:off x="2472" y="120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96" name="Oval 100"/>
                  <p:cNvSpPr>
                    <a:spLocks noChangeArrowheads="1"/>
                  </p:cNvSpPr>
                  <p:nvPr/>
                </p:nvSpPr>
                <p:spPr bwMode="auto">
                  <a:xfrm>
                    <a:off x="2880" y="1200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97" name="Oval 101"/>
                  <p:cNvSpPr>
                    <a:spLocks noChangeArrowheads="1"/>
                  </p:cNvSpPr>
                  <p:nvPr/>
                </p:nvSpPr>
                <p:spPr bwMode="auto">
                  <a:xfrm>
                    <a:off x="3216" y="124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98" name="Oval 102"/>
                  <p:cNvSpPr>
                    <a:spLocks noChangeArrowheads="1"/>
                  </p:cNvSpPr>
                  <p:nvPr/>
                </p:nvSpPr>
                <p:spPr bwMode="auto">
                  <a:xfrm>
                    <a:off x="3072" y="1176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  <p:sp>
                <p:nvSpPr>
                  <p:cNvPr id="299" name="Oval 103"/>
                  <p:cNvSpPr>
                    <a:spLocks noChangeArrowheads="1"/>
                  </p:cNvSpPr>
                  <p:nvPr/>
                </p:nvSpPr>
                <p:spPr bwMode="auto">
                  <a:xfrm>
                    <a:off x="2976" y="1248"/>
                    <a:ext cx="72" cy="72"/>
                  </a:xfrm>
                  <a:prstGeom prst="ellipse">
                    <a:avLst/>
                  </a:prstGeom>
                  <a:solidFill>
                    <a:srgbClr val="9966FF"/>
                  </a:solidFill>
                  <a:ln w="12700" algn="ctr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none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211" name="Rectangle 209"/>
                <p:cNvSpPr>
                  <a:spLocks noChangeArrowheads="1"/>
                </p:cNvSpPr>
                <p:nvPr/>
              </p:nvSpPr>
              <p:spPr bwMode="auto">
                <a:xfrm rot="16200000">
                  <a:off x="2690813" y="3929062"/>
                  <a:ext cx="152400" cy="1895475"/>
                </a:xfrm>
                <a:prstGeom prst="rect">
                  <a:avLst/>
                </a:prstGeom>
                <a:solidFill>
                  <a:schemeClr val="bg1"/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05" name="Rectangle 204"/>
              <p:cNvSpPr/>
              <p:nvPr/>
            </p:nvSpPr>
            <p:spPr>
              <a:xfrm rot="16200000">
                <a:off x="6942130" y="3842236"/>
                <a:ext cx="304800" cy="2209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6" name="Freeform 5"/>
              <p:cNvSpPr>
                <a:spLocks/>
              </p:cNvSpPr>
              <p:nvPr/>
            </p:nvSpPr>
            <p:spPr bwMode="auto">
              <a:xfrm rot="20948446">
                <a:off x="5765816" y="2925740"/>
                <a:ext cx="2473946" cy="2095174"/>
              </a:xfrm>
              <a:custGeom>
                <a:avLst/>
                <a:gdLst>
                  <a:gd name="connsiteX0" fmla="*/ 122 w 1007"/>
                  <a:gd name="connsiteY0" fmla="*/ 1189 h 1354"/>
                  <a:gd name="connsiteX1" fmla="*/ 218 w 1007"/>
                  <a:gd name="connsiteY1" fmla="*/ 1045 h 1354"/>
                  <a:gd name="connsiteX2" fmla="*/ 74 w 1007"/>
                  <a:gd name="connsiteY2" fmla="*/ 805 h 1354"/>
                  <a:gd name="connsiteX3" fmla="*/ 266 w 1007"/>
                  <a:gd name="connsiteY3" fmla="*/ 469 h 1354"/>
                  <a:gd name="connsiteX4" fmla="*/ 650 w 1007"/>
                  <a:gd name="connsiteY4" fmla="*/ 277 h 1354"/>
                  <a:gd name="connsiteX5" fmla="*/ 903 w 1007"/>
                  <a:gd name="connsiteY5" fmla="*/ 150 h 1354"/>
                  <a:gd name="connsiteX6" fmla="*/ 877 w 1007"/>
                  <a:gd name="connsiteY6" fmla="*/ 1179 h 1354"/>
                  <a:gd name="connsiteX7" fmla="*/ 126 w 1007"/>
                  <a:gd name="connsiteY7" fmla="*/ 1197 h 1354"/>
                  <a:gd name="connsiteX8" fmla="*/ 122 w 1007"/>
                  <a:gd name="connsiteY8" fmla="*/ 1189 h 1354"/>
                  <a:gd name="connsiteX0" fmla="*/ 122 w 1007"/>
                  <a:gd name="connsiteY0" fmla="*/ 1189 h 1354"/>
                  <a:gd name="connsiteX1" fmla="*/ 218 w 1007"/>
                  <a:gd name="connsiteY1" fmla="*/ 1045 h 1354"/>
                  <a:gd name="connsiteX2" fmla="*/ 74 w 1007"/>
                  <a:gd name="connsiteY2" fmla="*/ 805 h 1354"/>
                  <a:gd name="connsiteX3" fmla="*/ 266 w 1007"/>
                  <a:gd name="connsiteY3" fmla="*/ 469 h 1354"/>
                  <a:gd name="connsiteX4" fmla="*/ 650 w 1007"/>
                  <a:gd name="connsiteY4" fmla="*/ 277 h 1354"/>
                  <a:gd name="connsiteX5" fmla="*/ 903 w 1007"/>
                  <a:gd name="connsiteY5" fmla="*/ 150 h 1354"/>
                  <a:gd name="connsiteX6" fmla="*/ 877 w 1007"/>
                  <a:gd name="connsiteY6" fmla="*/ 1179 h 1354"/>
                  <a:gd name="connsiteX7" fmla="*/ 126 w 1007"/>
                  <a:gd name="connsiteY7" fmla="*/ 1197 h 1354"/>
                  <a:gd name="connsiteX8" fmla="*/ 122 w 1007"/>
                  <a:gd name="connsiteY8" fmla="*/ 1189 h 1354"/>
                  <a:gd name="connsiteX0" fmla="*/ 146 w 1031"/>
                  <a:gd name="connsiteY0" fmla="*/ 1189 h 1354"/>
                  <a:gd name="connsiteX1" fmla="*/ 8 w 1031"/>
                  <a:gd name="connsiteY1" fmla="*/ 1045 h 1354"/>
                  <a:gd name="connsiteX2" fmla="*/ 98 w 1031"/>
                  <a:gd name="connsiteY2" fmla="*/ 805 h 1354"/>
                  <a:gd name="connsiteX3" fmla="*/ 290 w 1031"/>
                  <a:gd name="connsiteY3" fmla="*/ 469 h 1354"/>
                  <a:gd name="connsiteX4" fmla="*/ 674 w 1031"/>
                  <a:gd name="connsiteY4" fmla="*/ 277 h 1354"/>
                  <a:gd name="connsiteX5" fmla="*/ 927 w 1031"/>
                  <a:gd name="connsiteY5" fmla="*/ 150 h 1354"/>
                  <a:gd name="connsiteX6" fmla="*/ 901 w 1031"/>
                  <a:gd name="connsiteY6" fmla="*/ 1179 h 1354"/>
                  <a:gd name="connsiteX7" fmla="*/ 150 w 1031"/>
                  <a:gd name="connsiteY7" fmla="*/ 1197 h 1354"/>
                  <a:gd name="connsiteX8" fmla="*/ 146 w 1031"/>
                  <a:gd name="connsiteY8" fmla="*/ 1189 h 1354"/>
                  <a:gd name="connsiteX0" fmla="*/ 52 w 1030"/>
                  <a:gd name="connsiteY0" fmla="*/ 1284 h 1354"/>
                  <a:gd name="connsiteX1" fmla="*/ 7 w 1030"/>
                  <a:gd name="connsiteY1" fmla="*/ 1045 h 1354"/>
                  <a:gd name="connsiteX2" fmla="*/ 97 w 1030"/>
                  <a:gd name="connsiteY2" fmla="*/ 805 h 1354"/>
                  <a:gd name="connsiteX3" fmla="*/ 289 w 1030"/>
                  <a:gd name="connsiteY3" fmla="*/ 469 h 1354"/>
                  <a:gd name="connsiteX4" fmla="*/ 673 w 1030"/>
                  <a:gd name="connsiteY4" fmla="*/ 277 h 1354"/>
                  <a:gd name="connsiteX5" fmla="*/ 926 w 1030"/>
                  <a:gd name="connsiteY5" fmla="*/ 150 h 1354"/>
                  <a:gd name="connsiteX6" fmla="*/ 900 w 1030"/>
                  <a:gd name="connsiteY6" fmla="*/ 1179 h 1354"/>
                  <a:gd name="connsiteX7" fmla="*/ 149 w 1030"/>
                  <a:gd name="connsiteY7" fmla="*/ 1197 h 1354"/>
                  <a:gd name="connsiteX8" fmla="*/ 52 w 1030"/>
                  <a:gd name="connsiteY8" fmla="*/ 1284 h 1354"/>
                  <a:gd name="connsiteX0" fmla="*/ 66 w 1044"/>
                  <a:gd name="connsiteY0" fmla="*/ 1284 h 1354"/>
                  <a:gd name="connsiteX1" fmla="*/ 21 w 1044"/>
                  <a:gd name="connsiteY1" fmla="*/ 1045 h 1354"/>
                  <a:gd name="connsiteX2" fmla="*/ 111 w 1044"/>
                  <a:gd name="connsiteY2" fmla="*/ 805 h 1354"/>
                  <a:gd name="connsiteX3" fmla="*/ 687 w 1044"/>
                  <a:gd name="connsiteY3" fmla="*/ 277 h 1354"/>
                  <a:gd name="connsiteX4" fmla="*/ 940 w 1044"/>
                  <a:gd name="connsiteY4" fmla="*/ 150 h 1354"/>
                  <a:gd name="connsiteX5" fmla="*/ 914 w 1044"/>
                  <a:gd name="connsiteY5" fmla="*/ 1179 h 1354"/>
                  <a:gd name="connsiteX6" fmla="*/ 163 w 1044"/>
                  <a:gd name="connsiteY6" fmla="*/ 1197 h 1354"/>
                  <a:gd name="connsiteX7" fmla="*/ 66 w 1044"/>
                  <a:gd name="connsiteY7" fmla="*/ 1284 h 1354"/>
                  <a:gd name="connsiteX0" fmla="*/ 66 w 1043"/>
                  <a:gd name="connsiteY0" fmla="*/ 1427 h 1520"/>
                  <a:gd name="connsiteX1" fmla="*/ 21 w 1043"/>
                  <a:gd name="connsiteY1" fmla="*/ 1188 h 1520"/>
                  <a:gd name="connsiteX2" fmla="*/ 111 w 1043"/>
                  <a:gd name="connsiteY2" fmla="*/ 948 h 1520"/>
                  <a:gd name="connsiteX3" fmla="*/ 687 w 1043"/>
                  <a:gd name="connsiteY3" fmla="*/ 420 h 1520"/>
                  <a:gd name="connsiteX4" fmla="*/ 940 w 1043"/>
                  <a:gd name="connsiteY4" fmla="*/ 150 h 1520"/>
                  <a:gd name="connsiteX5" fmla="*/ 914 w 1043"/>
                  <a:gd name="connsiteY5" fmla="*/ 1322 h 1520"/>
                  <a:gd name="connsiteX6" fmla="*/ 163 w 1043"/>
                  <a:gd name="connsiteY6" fmla="*/ 1340 h 1520"/>
                  <a:gd name="connsiteX7" fmla="*/ 66 w 1043"/>
                  <a:gd name="connsiteY7" fmla="*/ 1427 h 1520"/>
                  <a:gd name="connsiteX0" fmla="*/ 66 w 1043"/>
                  <a:gd name="connsiteY0" fmla="*/ 1427 h 1520"/>
                  <a:gd name="connsiteX1" fmla="*/ 21 w 1043"/>
                  <a:gd name="connsiteY1" fmla="*/ 1188 h 1520"/>
                  <a:gd name="connsiteX2" fmla="*/ 111 w 1043"/>
                  <a:gd name="connsiteY2" fmla="*/ 948 h 1520"/>
                  <a:gd name="connsiteX3" fmla="*/ 687 w 1043"/>
                  <a:gd name="connsiteY3" fmla="*/ 420 h 1520"/>
                  <a:gd name="connsiteX4" fmla="*/ 692 w 1043"/>
                  <a:gd name="connsiteY4" fmla="*/ 423 h 1520"/>
                  <a:gd name="connsiteX5" fmla="*/ 940 w 1043"/>
                  <a:gd name="connsiteY5" fmla="*/ 150 h 1520"/>
                  <a:gd name="connsiteX6" fmla="*/ 914 w 1043"/>
                  <a:gd name="connsiteY6" fmla="*/ 1322 h 1520"/>
                  <a:gd name="connsiteX7" fmla="*/ 163 w 1043"/>
                  <a:gd name="connsiteY7" fmla="*/ 1340 h 1520"/>
                  <a:gd name="connsiteX8" fmla="*/ 66 w 1043"/>
                  <a:gd name="connsiteY8" fmla="*/ 1427 h 1520"/>
                  <a:gd name="connsiteX0" fmla="*/ 163 w 1043"/>
                  <a:gd name="connsiteY0" fmla="*/ 1340 h 1520"/>
                  <a:gd name="connsiteX1" fmla="*/ 21 w 1043"/>
                  <a:gd name="connsiteY1" fmla="*/ 1188 h 1520"/>
                  <a:gd name="connsiteX2" fmla="*/ 111 w 1043"/>
                  <a:gd name="connsiteY2" fmla="*/ 948 h 1520"/>
                  <a:gd name="connsiteX3" fmla="*/ 687 w 1043"/>
                  <a:gd name="connsiteY3" fmla="*/ 420 h 1520"/>
                  <a:gd name="connsiteX4" fmla="*/ 692 w 1043"/>
                  <a:gd name="connsiteY4" fmla="*/ 423 h 1520"/>
                  <a:gd name="connsiteX5" fmla="*/ 940 w 1043"/>
                  <a:gd name="connsiteY5" fmla="*/ 150 h 1520"/>
                  <a:gd name="connsiteX6" fmla="*/ 914 w 1043"/>
                  <a:gd name="connsiteY6" fmla="*/ 1322 h 1520"/>
                  <a:gd name="connsiteX7" fmla="*/ 163 w 1043"/>
                  <a:gd name="connsiteY7" fmla="*/ 1340 h 1520"/>
                  <a:gd name="connsiteX0" fmla="*/ 385 w 1265"/>
                  <a:gd name="connsiteY0" fmla="*/ 1340 h 1520"/>
                  <a:gd name="connsiteX1" fmla="*/ 9 w 1265"/>
                  <a:gd name="connsiteY1" fmla="*/ 1331 h 1520"/>
                  <a:gd name="connsiteX2" fmla="*/ 333 w 1265"/>
                  <a:gd name="connsiteY2" fmla="*/ 948 h 1520"/>
                  <a:gd name="connsiteX3" fmla="*/ 909 w 1265"/>
                  <a:gd name="connsiteY3" fmla="*/ 420 h 1520"/>
                  <a:gd name="connsiteX4" fmla="*/ 914 w 1265"/>
                  <a:gd name="connsiteY4" fmla="*/ 423 h 1520"/>
                  <a:gd name="connsiteX5" fmla="*/ 1162 w 1265"/>
                  <a:gd name="connsiteY5" fmla="*/ 150 h 1520"/>
                  <a:gd name="connsiteX6" fmla="*/ 1136 w 1265"/>
                  <a:gd name="connsiteY6" fmla="*/ 1322 h 1520"/>
                  <a:gd name="connsiteX7" fmla="*/ 385 w 1265"/>
                  <a:gd name="connsiteY7" fmla="*/ 1340 h 1520"/>
                  <a:gd name="connsiteX0" fmla="*/ 385 w 1265"/>
                  <a:gd name="connsiteY0" fmla="*/ 1340 h 1520"/>
                  <a:gd name="connsiteX1" fmla="*/ 9 w 1265"/>
                  <a:gd name="connsiteY1" fmla="*/ 1331 h 1520"/>
                  <a:gd name="connsiteX2" fmla="*/ 333 w 1265"/>
                  <a:gd name="connsiteY2" fmla="*/ 948 h 1520"/>
                  <a:gd name="connsiteX3" fmla="*/ 909 w 1265"/>
                  <a:gd name="connsiteY3" fmla="*/ 420 h 1520"/>
                  <a:gd name="connsiteX4" fmla="*/ 1162 w 1265"/>
                  <a:gd name="connsiteY4" fmla="*/ 150 h 1520"/>
                  <a:gd name="connsiteX5" fmla="*/ 1136 w 1265"/>
                  <a:gd name="connsiteY5" fmla="*/ 1322 h 1520"/>
                  <a:gd name="connsiteX6" fmla="*/ 385 w 1265"/>
                  <a:gd name="connsiteY6" fmla="*/ 1340 h 1520"/>
                  <a:gd name="connsiteX0" fmla="*/ 385 w 1265"/>
                  <a:gd name="connsiteY0" fmla="*/ 1190 h 1370"/>
                  <a:gd name="connsiteX1" fmla="*/ 9 w 1265"/>
                  <a:gd name="connsiteY1" fmla="*/ 1181 h 1370"/>
                  <a:gd name="connsiteX2" fmla="*/ 333 w 1265"/>
                  <a:gd name="connsiteY2" fmla="*/ 798 h 1370"/>
                  <a:gd name="connsiteX3" fmla="*/ 909 w 1265"/>
                  <a:gd name="connsiteY3" fmla="*/ 270 h 1370"/>
                  <a:gd name="connsiteX4" fmla="*/ 1162 w 1265"/>
                  <a:gd name="connsiteY4" fmla="*/ 0 h 1370"/>
                  <a:gd name="connsiteX5" fmla="*/ 1136 w 1265"/>
                  <a:gd name="connsiteY5" fmla="*/ 1172 h 1370"/>
                  <a:gd name="connsiteX6" fmla="*/ 385 w 1265"/>
                  <a:gd name="connsiteY6" fmla="*/ 1190 h 1370"/>
                  <a:gd name="connsiteX0" fmla="*/ 385 w 1266"/>
                  <a:gd name="connsiteY0" fmla="*/ 1333 h 1394"/>
                  <a:gd name="connsiteX1" fmla="*/ 9 w 1266"/>
                  <a:gd name="connsiteY1" fmla="*/ 1181 h 1394"/>
                  <a:gd name="connsiteX2" fmla="*/ 333 w 1266"/>
                  <a:gd name="connsiteY2" fmla="*/ 798 h 1394"/>
                  <a:gd name="connsiteX3" fmla="*/ 909 w 1266"/>
                  <a:gd name="connsiteY3" fmla="*/ 270 h 1394"/>
                  <a:gd name="connsiteX4" fmla="*/ 1162 w 1266"/>
                  <a:gd name="connsiteY4" fmla="*/ 0 h 1394"/>
                  <a:gd name="connsiteX5" fmla="*/ 1136 w 1266"/>
                  <a:gd name="connsiteY5" fmla="*/ 1172 h 1394"/>
                  <a:gd name="connsiteX6" fmla="*/ 385 w 1266"/>
                  <a:gd name="connsiteY6" fmla="*/ 1333 h 1394"/>
                  <a:gd name="connsiteX0" fmla="*/ 385 w 1334"/>
                  <a:gd name="connsiteY0" fmla="*/ 1333 h 1368"/>
                  <a:gd name="connsiteX1" fmla="*/ 9 w 1334"/>
                  <a:gd name="connsiteY1" fmla="*/ 1181 h 1368"/>
                  <a:gd name="connsiteX2" fmla="*/ 333 w 1334"/>
                  <a:gd name="connsiteY2" fmla="*/ 798 h 1368"/>
                  <a:gd name="connsiteX3" fmla="*/ 909 w 1334"/>
                  <a:gd name="connsiteY3" fmla="*/ 270 h 1368"/>
                  <a:gd name="connsiteX4" fmla="*/ 1162 w 1334"/>
                  <a:gd name="connsiteY4" fmla="*/ 0 h 1368"/>
                  <a:gd name="connsiteX5" fmla="*/ 1136 w 1334"/>
                  <a:gd name="connsiteY5" fmla="*/ 1172 h 1368"/>
                  <a:gd name="connsiteX6" fmla="*/ 1209 w 1334"/>
                  <a:gd name="connsiteY6" fmla="*/ 1274 h 1368"/>
                  <a:gd name="connsiteX7" fmla="*/ 385 w 1334"/>
                  <a:gd name="connsiteY7" fmla="*/ 1333 h 1368"/>
                  <a:gd name="connsiteX0" fmla="*/ 385 w 1342"/>
                  <a:gd name="connsiteY0" fmla="*/ 1333 h 1368"/>
                  <a:gd name="connsiteX1" fmla="*/ 9 w 1342"/>
                  <a:gd name="connsiteY1" fmla="*/ 1181 h 1368"/>
                  <a:gd name="connsiteX2" fmla="*/ 333 w 1342"/>
                  <a:gd name="connsiteY2" fmla="*/ 798 h 1368"/>
                  <a:gd name="connsiteX3" fmla="*/ 909 w 1342"/>
                  <a:gd name="connsiteY3" fmla="*/ 270 h 1368"/>
                  <a:gd name="connsiteX4" fmla="*/ 1162 w 1342"/>
                  <a:gd name="connsiteY4" fmla="*/ 0 h 1368"/>
                  <a:gd name="connsiteX5" fmla="*/ 1183 w 1342"/>
                  <a:gd name="connsiteY5" fmla="*/ 1172 h 1368"/>
                  <a:gd name="connsiteX6" fmla="*/ 1209 w 1342"/>
                  <a:gd name="connsiteY6" fmla="*/ 1274 h 1368"/>
                  <a:gd name="connsiteX7" fmla="*/ 385 w 1342"/>
                  <a:gd name="connsiteY7" fmla="*/ 1333 h 1368"/>
                  <a:gd name="connsiteX0" fmla="*/ 376 w 1333"/>
                  <a:gd name="connsiteY0" fmla="*/ 1333 h 1368"/>
                  <a:gd name="connsiteX1" fmla="*/ 0 w 1333"/>
                  <a:gd name="connsiteY1" fmla="*/ 1181 h 1368"/>
                  <a:gd name="connsiteX2" fmla="*/ 324 w 1333"/>
                  <a:gd name="connsiteY2" fmla="*/ 798 h 1368"/>
                  <a:gd name="connsiteX3" fmla="*/ 900 w 1333"/>
                  <a:gd name="connsiteY3" fmla="*/ 270 h 1368"/>
                  <a:gd name="connsiteX4" fmla="*/ 1153 w 1333"/>
                  <a:gd name="connsiteY4" fmla="*/ 0 h 1368"/>
                  <a:gd name="connsiteX5" fmla="*/ 1174 w 1333"/>
                  <a:gd name="connsiteY5" fmla="*/ 1172 h 1368"/>
                  <a:gd name="connsiteX6" fmla="*/ 1200 w 1333"/>
                  <a:gd name="connsiteY6" fmla="*/ 1274 h 1368"/>
                  <a:gd name="connsiteX7" fmla="*/ 376 w 1333"/>
                  <a:gd name="connsiteY7" fmla="*/ 1333 h 1368"/>
                  <a:gd name="connsiteX0" fmla="*/ 385 w 1342"/>
                  <a:gd name="connsiteY0" fmla="*/ 1333 h 1368"/>
                  <a:gd name="connsiteX1" fmla="*/ 9 w 1342"/>
                  <a:gd name="connsiteY1" fmla="*/ 1181 h 1368"/>
                  <a:gd name="connsiteX2" fmla="*/ 333 w 1342"/>
                  <a:gd name="connsiteY2" fmla="*/ 798 h 1368"/>
                  <a:gd name="connsiteX3" fmla="*/ 909 w 1342"/>
                  <a:gd name="connsiteY3" fmla="*/ 270 h 1368"/>
                  <a:gd name="connsiteX4" fmla="*/ 1162 w 1342"/>
                  <a:gd name="connsiteY4" fmla="*/ 0 h 1368"/>
                  <a:gd name="connsiteX5" fmla="*/ 1183 w 1342"/>
                  <a:gd name="connsiteY5" fmla="*/ 1172 h 1368"/>
                  <a:gd name="connsiteX6" fmla="*/ 1209 w 1342"/>
                  <a:gd name="connsiteY6" fmla="*/ 1274 h 1368"/>
                  <a:gd name="connsiteX7" fmla="*/ 385 w 1342"/>
                  <a:gd name="connsiteY7" fmla="*/ 1333 h 1368"/>
                  <a:gd name="connsiteX0" fmla="*/ 385 w 1342"/>
                  <a:gd name="connsiteY0" fmla="*/ 1344 h 1379"/>
                  <a:gd name="connsiteX1" fmla="*/ 9 w 1342"/>
                  <a:gd name="connsiteY1" fmla="*/ 1192 h 1379"/>
                  <a:gd name="connsiteX2" fmla="*/ 333 w 1342"/>
                  <a:gd name="connsiteY2" fmla="*/ 809 h 1379"/>
                  <a:gd name="connsiteX3" fmla="*/ 909 w 1342"/>
                  <a:gd name="connsiteY3" fmla="*/ 281 h 1379"/>
                  <a:gd name="connsiteX4" fmla="*/ 1162 w 1342"/>
                  <a:gd name="connsiteY4" fmla="*/ 11 h 1379"/>
                  <a:gd name="connsiteX5" fmla="*/ 1204 w 1342"/>
                  <a:gd name="connsiteY5" fmla="*/ 214 h 1379"/>
                  <a:gd name="connsiteX6" fmla="*/ 1183 w 1342"/>
                  <a:gd name="connsiteY6" fmla="*/ 1183 h 1379"/>
                  <a:gd name="connsiteX7" fmla="*/ 1209 w 1342"/>
                  <a:gd name="connsiteY7" fmla="*/ 1285 h 1379"/>
                  <a:gd name="connsiteX8" fmla="*/ 385 w 1342"/>
                  <a:gd name="connsiteY8" fmla="*/ 1344 h 1379"/>
                  <a:gd name="connsiteX0" fmla="*/ 385 w 1356"/>
                  <a:gd name="connsiteY0" fmla="*/ 1416 h 1451"/>
                  <a:gd name="connsiteX1" fmla="*/ 9 w 1356"/>
                  <a:gd name="connsiteY1" fmla="*/ 1264 h 1451"/>
                  <a:gd name="connsiteX2" fmla="*/ 333 w 1356"/>
                  <a:gd name="connsiteY2" fmla="*/ 881 h 1451"/>
                  <a:gd name="connsiteX3" fmla="*/ 909 w 1356"/>
                  <a:gd name="connsiteY3" fmla="*/ 353 h 1451"/>
                  <a:gd name="connsiteX4" fmla="*/ 1162 w 1356"/>
                  <a:gd name="connsiteY4" fmla="*/ 83 h 1451"/>
                  <a:gd name="connsiteX5" fmla="*/ 1204 w 1356"/>
                  <a:gd name="connsiteY5" fmla="*/ 286 h 1451"/>
                  <a:gd name="connsiteX6" fmla="*/ 1353 w 1356"/>
                  <a:gd name="connsiteY6" fmla="*/ 161 h 1451"/>
                  <a:gd name="connsiteX7" fmla="*/ 1183 w 1356"/>
                  <a:gd name="connsiteY7" fmla="*/ 1255 h 1451"/>
                  <a:gd name="connsiteX8" fmla="*/ 1209 w 1356"/>
                  <a:gd name="connsiteY8" fmla="*/ 1357 h 1451"/>
                  <a:gd name="connsiteX9" fmla="*/ 385 w 1356"/>
                  <a:gd name="connsiteY9" fmla="*/ 1416 h 1451"/>
                  <a:gd name="connsiteX0" fmla="*/ 385 w 1353"/>
                  <a:gd name="connsiteY0" fmla="*/ 1450 h 1485"/>
                  <a:gd name="connsiteX1" fmla="*/ 9 w 1353"/>
                  <a:gd name="connsiteY1" fmla="*/ 1298 h 1485"/>
                  <a:gd name="connsiteX2" fmla="*/ 333 w 1353"/>
                  <a:gd name="connsiteY2" fmla="*/ 915 h 1485"/>
                  <a:gd name="connsiteX3" fmla="*/ 909 w 1353"/>
                  <a:gd name="connsiteY3" fmla="*/ 387 h 1485"/>
                  <a:gd name="connsiteX4" fmla="*/ 1162 w 1353"/>
                  <a:gd name="connsiteY4" fmla="*/ 117 h 1485"/>
                  <a:gd name="connsiteX5" fmla="*/ 1353 w 1353"/>
                  <a:gd name="connsiteY5" fmla="*/ 195 h 1485"/>
                  <a:gd name="connsiteX6" fmla="*/ 1183 w 1353"/>
                  <a:gd name="connsiteY6" fmla="*/ 1289 h 1485"/>
                  <a:gd name="connsiteX7" fmla="*/ 1209 w 1353"/>
                  <a:gd name="connsiteY7" fmla="*/ 1391 h 1485"/>
                  <a:gd name="connsiteX8" fmla="*/ 385 w 1353"/>
                  <a:gd name="connsiteY8" fmla="*/ 1450 h 1485"/>
                  <a:gd name="connsiteX0" fmla="*/ 385 w 1370"/>
                  <a:gd name="connsiteY0" fmla="*/ 1450 h 1451"/>
                  <a:gd name="connsiteX1" fmla="*/ 9 w 1370"/>
                  <a:gd name="connsiteY1" fmla="*/ 1298 h 1451"/>
                  <a:gd name="connsiteX2" fmla="*/ 333 w 1370"/>
                  <a:gd name="connsiteY2" fmla="*/ 915 h 1451"/>
                  <a:gd name="connsiteX3" fmla="*/ 909 w 1370"/>
                  <a:gd name="connsiteY3" fmla="*/ 387 h 1451"/>
                  <a:gd name="connsiteX4" fmla="*/ 1162 w 1370"/>
                  <a:gd name="connsiteY4" fmla="*/ 117 h 1451"/>
                  <a:gd name="connsiteX5" fmla="*/ 1353 w 1370"/>
                  <a:gd name="connsiteY5" fmla="*/ 195 h 1451"/>
                  <a:gd name="connsiteX6" fmla="*/ 1209 w 1370"/>
                  <a:gd name="connsiteY6" fmla="*/ 1391 h 1451"/>
                  <a:gd name="connsiteX7" fmla="*/ 385 w 1370"/>
                  <a:gd name="connsiteY7" fmla="*/ 1450 h 1451"/>
                  <a:gd name="connsiteX0" fmla="*/ 385 w 1370"/>
                  <a:gd name="connsiteY0" fmla="*/ 1450 h 1591"/>
                  <a:gd name="connsiteX1" fmla="*/ 9 w 1370"/>
                  <a:gd name="connsiteY1" fmla="*/ 1298 h 1591"/>
                  <a:gd name="connsiteX2" fmla="*/ 333 w 1370"/>
                  <a:gd name="connsiteY2" fmla="*/ 915 h 1591"/>
                  <a:gd name="connsiteX3" fmla="*/ 909 w 1370"/>
                  <a:gd name="connsiteY3" fmla="*/ 387 h 1591"/>
                  <a:gd name="connsiteX4" fmla="*/ 1162 w 1370"/>
                  <a:gd name="connsiteY4" fmla="*/ 117 h 1591"/>
                  <a:gd name="connsiteX5" fmla="*/ 1353 w 1370"/>
                  <a:gd name="connsiteY5" fmla="*/ 195 h 1591"/>
                  <a:gd name="connsiteX6" fmla="*/ 1209 w 1370"/>
                  <a:gd name="connsiteY6" fmla="*/ 1391 h 1591"/>
                  <a:gd name="connsiteX7" fmla="*/ 1059 w 1370"/>
                  <a:gd name="connsiteY7" fmla="*/ 1502 h 1591"/>
                  <a:gd name="connsiteX8" fmla="*/ 385 w 1370"/>
                  <a:gd name="connsiteY8" fmla="*/ 1450 h 1591"/>
                  <a:gd name="connsiteX0" fmla="*/ 1059 w 1370"/>
                  <a:gd name="connsiteY0" fmla="*/ 1502 h 1591"/>
                  <a:gd name="connsiteX1" fmla="*/ 9 w 1370"/>
                  <a:gd name="connsiteY1" fmla="*/ 1298 h 1591"/>
                  <a:gd name="connsiteX2" fmla="*/ 333 w 1370"/>
                  <a:gd name="connsiteY2" fmla="*/ 915 h 1591"/>
                  <a:gd name="connsiteX3" fmla="*/ 909 w 1370"/>
                  <a:gd name="connsiteY3" fmla="*/ 387 h 1591"/>
                  <a:gd name="connsiteX4" fmla="*/ 1162 w 1370"/>
                  <a:gd name="connsiteY4" fmla="*/ 117 h 1591"/>
                  <a:gd name="connsiteX5" fmla="*/ 1353 w 1370"/>
                  <a:gd name="connsiteY5" fmla="*/ 195 h 1591"/>
                  <a:gd name="connsiteX6" fmla="*/ 1209 w 1370"/>
                  <a:gd name="connsiteY6" fmla="*/ 1391 h 1591"/>
                  <a:gd name="connsiteX7" fmla="*/ 1059 w 1370"/>
                  <a:gd name="connsiteY7" fmla="*/ 1502 h 1591"/>
                  <a:gd name="connsiteX0" fmla="*/ 1059 w 1353"/>
                  <a:gd name="connsiteY0" fmla="*/ 1502 h 1502"/>
                  <a:gd name="connsiteX1" fmla="*/ 9 w 1353"/>
                  <a:gd name="connsiteY1" fmla="*/ 1298 h 1502"/>
                  <a:gd name="connsiteX2" fmla="*/ 333 w 1353"/>
                  <a:gd name="connsiteY2" fmla="*/ 915 h 1502"/>
                  <a:gd name="connsiteX3" fmla="*/ 909 w 1353"/>
                  <a:gd name="connsiteY3" fmla="*/ 387 h 1502"/>
                  <a:gd name="connsiteX4" fmla="*/ 1162 w 1353"/>
                  <a:gd name="connsiteY4" fmla="*/ 117 h 1502"/>
                  <a:gd name="connsiteX5" fmla="*/ 1353 w 1353"/>
                  <a:gd name="connsiteY5" fmla="*/ 195 h 1502"/>
                  <a:gd name="connsiteX6" fmla="*/ 1059 w 1353"/>
                  <a:gd name="connsiteY6" fmla="*/ 1502 h 1502"/>
                  <a:gd name="connsiteX0" fmla="*/ 1059 w 1367"/>
                  <a:gd name="connsiteY0" fmla="*/ 1501 h 1501"/>
                  <a:gd name="connsiteX1" fmla="*/ 9 w 1367"/>
                  <a:gd name="connsiteY1" fmla="*/ 1297 h 1501"/>
                  <a:gd name="connsiteX2" fmla="*/ 333 w 1367"/>
                  <a:gd name="connsiteY2" fmla="*/ 914 h 1501"/>
                  <a:gd name="connsiteX3" fmla="*/ 909 w 1367"/>
                  <a:gd name="connsiteY3" fmla="*/ 386 h 1501"/>
                  <a:gd name="connsiteX4" fmla="*/ 1162 w 1367"/>
                  <a:gd name="connsiteY4" fmla="*/ 116 h 1501"/>
                  <a:gd name="connsiteX5" fmla="*/ 1353 w 1367"/>
                  <a:gd name="connsiteY5" fmla="*/ 194 h 1501"/>
                  <a:gd name="connsiteX6" fmla="*/ 1059 w 1367"/>
                  <a:gd name="connsiteY6" fmla="*/ 1501 h 1501"/>
                  <a:gd name="connsiteX0" fmla="*/ 1353 w 1353"/>
                  <a:gd name="connsiteY0" fmla="*/ 21 h 1328"/>
                  <a:gd name="connsiteX1" fmla="*/ 1059 w 1353"/>
                  <a:gd name="connsiteY1" fmla="*/ 1328 h 1328"/>
                  <a:gd name="connsiteX2" fmla="*/ 9 w 1353"/>
                  <a:gd name="connsiteY2" fmla="*/ 1124 h 1328"/>
                  <a:gd name="connsiteX3" fmla="*/ 333 w 1353"/>
                  <a:gd name="connsiteY3" fmla="*/ 741 h 1328"/>
                  <a:gd name="connsiteX4" fmla="*/ 909 w 1353"/>
                  <a:gd name="connsiteY4" fmla="*/ 213 h 1328"/>
                  <a:gd name="connsiteX5" fmla="*/ 1218 w 1353"/>
                  <a:gd name="connsiteY5" fmla="*/ 0 h 1328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909 w 1353"/>
                  <a:gd name="connsiteY4" fmla="*/ 192 h 1307"/>
                  <a:gd name="connsiteX5" fmla="*/ 1232 w 1353"/>
                  <a:gd name="connsiteY5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909 w 1353"/>
                  <a:gd name="connsiteY4" fmla="*/ 192 h 1307"/>
                  <a:gd name="connsiteX5" fmla="*/ 1077 w 1353"/>
                  <a:gd name="connsiteY5" fmla="*/ 113 h 1307"/>
                  <a:gd name="connsiteX6" fmla="*/ 1232 w 1353"/>
                  <a:gd name="connsiteY6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909 w 1353"/>
                  <a:gd name="connsiteY4" fmla="*/ 192 h 1307"/>
                  <a:gd name="connsiteX5" fmla="*/ 1086 w 1353"/>
                  <a:gd name="connsiteY5" fmla="*/ 357 h 1307"/>
                  <a:gd name="connsiteX6" fmla="*/ 1077 w 1353"/>
                  <a:gd name="connsiteY6" fmla="*/ 113 h 1307"/>
                  <a:gd name="connsiteX7" fmla="*/ 1232 w 1353"/>
                  <a:gd name="connsiteY7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909 w 1353"/>
                  <a:gd name="connsiteY4" fmla="*/ 192 h 1307"/>
                  <a:gd name="connsiteX5" fmla="*/ 949 w 1353"/>
                  <a:gd name="connsiteY5" fmla="*/ 365 h 1307"/>
                  <a:gd name="connsiteX6" fmla="*/ 1086 w 1353"/>
                  <a:gd name="connsiteY6" fmla="*/ 357 h 1307"/>
                  <a:gd name="connsiteX7" fmla="*/ 1077 w 1353"/>
                  <a:gd name="connsiteY7" fmla="*/ 113 h 1307"/>
                  <a:gd name="connsiteX8" fmla="*/ 1232 w 1353"/>
                  <a:gd name="connsiteY8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04 w 1353"/>
                  <a:gd name="connsiteY4" fmla="*/ 304 h 1307"/>
                  <a:gd name="connsiteX5" fmla="*/ 949 w 1353"/>
                  <a:gd name="connsiteY5" fmla="*/ 365 h 1307"/>
                  <a:gd name="connsiteX6" fmla="*/ 1086 w 1353"/>
                  <a:gd name="connsiteY6" fmla="*/ 357 h 1307"/>
                  <a:gd name="connsiteX7" fmla="*/ 1077 w 1353"/>
                  <a:gd name="connsiteY7" fmla="*/ 113 h 1307"/>
                  <a:gd name="connsiteX8" fmla="*/ 1232 w 1353"/>
                  <a:gd name="connsiteY8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04 w 1353"/>
                  <a:gd name="connsiteY4" fmla="*/ 304 h 1307"/>
                  <a:gd name="connsiteX5" fmla="*/ 949 w 1353"/>
                  <a:gd name="connsiteY5" fmla="*/ 365 h 1307"/>
                  <a:gd name="connsiteX6" fmla="*/ 1086 w 1353"/>
                  <a:gd name="connsiteY6" fmla="*/ 357 h 1307"/>
                  <a:gd name="connsiteX7" fmla="*/ 1085 w 1353"/>
                  <a:gd name="connsiteY7" fmla="*/ 206 h 1307"/>
                  <a:gd name="connsiteX8" fmla="*/ 1077 w 1353"/>
                  <a:gd name="connsiteY8" fmla="*/ 113 h 1307"/>
                  <a:gd name="connsiteX9" fmla="*/ 1232 w 1353"/>
                  <a:gd name="connsiteY9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04 w 1353"/>
                  <a:gd name="connsiteY4" fmla="*/ 304 h 1307"/>
                  <a:gd name="connsiteX5" fmla="*/ 949 w 1353"/>
                  <a:gd name="connsiteY5" fmla="*/ 365 h 1307"/>
                  <a:gd name="connsiteX6" fmla="*/ 1086 w 1353"/>
                  <a:gd name="connsiteY6" fmla="*/ 357 h 1307"/>
                  <a:gd name="connsiteX7" fmla="*/ 1085 w 1353"/>
                  <a:gd name="connsiteY7" fmla="*/ 206 h 1307"/>
                  <a:gd name="connsiteX8" fmla="*/ 1128 w 1353"/>
                  <a:gd name="connsiteY8" fmla="*/ 134 h 1307"/>
                  <a:gd name="connsiteX9" fmla="*/ 1232 w 1353"/>
                  <a:gd name="connsiteY9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04 w 1353"/>
                  <a:gd name="connsiteY4" fmla="*/ 304 h 1307"/>
                  <a:gd name="connsiteX5" fmla="*/ 949 w 1353"/>
                  <a:gd name="connsiteY5" fmla="*/ 365 h 1307"/>
                  <a:gd name="connsiteX6" fmla="*/ 1086 w 1353"/>
                  <a:gd name="connsiteY6" fmla="*/ 357 h 1307"/>
                  <a:gd name="connsiteX7" fmla="*/ 1085 w 1353"/>
                  <a:gd name="connsiteY7" fmla="*/ 206 h 1307"/>
                  <a:gd name="connsiteX8" fmla="*/ 1128 w 1353"/>
                  <a:gd name="connsiteY8" fmla="*/ 134 h 1307"/>
                  <a:gd name="connsiteX9" fmla="*/ 1112 w 1353"/>
                  <a:gd name="connsiteY9" fmla="*/ 82 h 1307"/>
                  <a:gd name="connsiteX10" fmla="*/ 1232 w 1353"/>
                  <a:gd name="connsiteY10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04 w 1353"/>
                  <a:gd name="connsiteY4" fmla="*/ 304 h 1307"/>
                  <a:gd name="connsiteX5" fmla="*/ 949 w 1353"/>
                  <a:gd name="connsiteY5" fmla="*/ 365 h 1307"/>
                  <a:gd name="connsiteX6" fmla="*/ 1086 w 1353"/>
                  <a:gd name="connsiteY6" fmla="*/ 357 h 1307"/>
                  <a:gd name="connsiteX7" fmla="*/ 1085 w 1353"/>
                  <a:gd name="connsiteY7" fmla="*/ 206 h 1307"/>
                  <a:gd name="connsiteX8" fmla="*/ 1128 w 1353"/>
                  <a:gd name="connsiteY8" fmla="*/ 134 h 1307"/>
                  <a:gd name="connsiteX9" fmla="*/ 1092 w 1353"/>
                  <a:gd name="connsiteY9" fmla="*/ 132 h 1307"/>
                  <a:gd name="connsiteX10" fmla="*/ 1112 w 1353"/>
                  <a:gd name="connsiteY10" fmla="*/ 82 h 1307"/>
                  <a:gd name="connsiteX11" fmla="*/ 1232 w 1353"/>
                  <a:gd name="connsiteY11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04 w 1353"/>
                  <a:gd name="connsiteY4" fmla="*/ 304 h 1307"/>
                  <a:gd name="connsiteX5" fmla="*/ 841 w 1353"/>
                  <a:gd name="connsiteY5" fmla="*/ 238 h 1307"/>
                  <a:gd name="connsiteX6" fmla="*/ 949 w 1353"/>
                  <a:gd name="connsiteY6" fmla="*/ 365 h 1307"/>
                  <a:gd name="connsiteX7" fmla="*/ 1086 w 1353"/>
                  <a:gd name="connsiteY7" fmla="*/ 357 h 1307"/>
                  <a:gd name="connsiteX8" fmla="*/ 1085 w 1353"/>
                  <a:gd name="connsiteY8" fmla="*/ 206 h 1307"/>
                  <a:gd name="connsiteX9" fmla="*/ 1128 w 1353"/>
                  <a:gd name="connsiteY9" fmla="*/ 134 h 1307"/>
                  <a:gd name="connsiteX10" fmla="*/ 1092 w 1353"/>
                  <a:gd name="connsiteY10" fmla="*/ 132 h 1307"/>
                  <a:gd name="connsiteX11" fmla="*/ 1112 w 1353"/>
                  <a:gd name="connsiteY11" fmla="*/ 82 h 1307"/>
                  <a:gd name="connsiteX12" fmla="*/ 1232 w 1353"/>
                  <a:gd name="connsiteY12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04 w 1353"/>
                  <a:gd name="connsiteY4" fmla="*/ 304 h 1307"/>
                  <a:gd name="connsiteX5" fmla="*/ 841 w 1353"/>
                  <a:gd name="connsiteY5" fmla="*/ 238 h 1307"/>
                  <a:gd name="connsiteX6" fmla="*/ 949 w 1353"/>
                  <a:gd name="connsiteY6" fmla="*/ 365 h 1307"/>
                  <a:gd name="connsiteX7" fmla="*/ 1086 w 1353"/>
                  <a:gd name="connsiteY7" fmla="*/ 357 h 1307"/>
                  <a:gd name="connsiteX8" fmla="*/ 1085 w 1353"/>
                  <a:gd name="connsiteY8" fmla="*/ 206 h 1307"/>
                  <a:gd name="connsiteX9" fmla="*/ 1128 w 1353"/>
                  <a:gd name="connsiteY9" fmla="*/ 134 h 1307"/>
                  <a:gd name="connsiteX10" fmla="*/ 1092 w 1353"/>
                  <a:gd name="connsiteY10" fmla="*/ 132 h 1307"/>
                  <a:gd name="connsiteX11" fmla="*/ 1112 w 1353"/>
                  <a:gd name="connsiteY11" fmla="*/ 82 h 1307"/>
                  <a:gd name="connsiteX12" fmla="*/ 1232 w 1353"/>
                  <a:gd name="connsiteY12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04 w 1353"/>
                  <a:gd name="connsiteY4" fmla="*/ 304 h 1307"/>
                  <a:gd name="connsiteX5" fmla="*/ 764 w 1353"/>
                  <a:gd name="connsiteY5" fmla="*/ 122 h 1307"/>
                  <a:gd name="connsiteX6" fmla="*/ 841 w 1353"/>
                  <a:gd name="connsiteY6" fmla="*/ 238 h 1307"/>
                  <a:gd name="connsiteX7" fmla="*/ 949 w 1353"/>
                  <a:gd name="connsiteY7" fmla="*/ 365 h 1307"/>
                  <a:gd name="connsiteX8" fmla="*/ 1086 w 1353"/>
                  <a:gd name="connsiteY8" fmla="*/ 357 h 1307"/>
                  <a:gd name="connsiteX9" fmla="*/ 1085 w 1353"/>
                  <a:gd name="connsiteY9" fmla="*/ 206 h 1307"/>
                  <a:gd name="connsiteX10" fmla="*/ 1128 w 1353"/>
                  <a:gd name="connsiteY10" fmla="*/ 134 h 1307"/>
                  <a:gd name="connsiteX11" fmla="*/ 1092 w 1353"/>
                  <a:gd name="connsiteY11" fmla="*/ 132 h 1307"/>
                  <a:gd name="connsiteX12" fmla="*/ 1112 w 1353"/>
                  <a:gd name="connsiteY12" fmla="*/ 82 h 1307"/>
                  <a:gd name="connsiteX13" fmla="*/ 1232 w 1353"/>
                  <a:gd name="connsiteY13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04 w 1353"/>
                  <a:gd name="connsiteY4" fmla="*/ 304 h 1307"/>
                  <a:gd name="connsiteX5" fmla="*/ 799 w 1353"/>
                  <a:gd name="connsiteY5" fmla="*/ 270 h 1307"/>
                  <a:gd name="connsiteX6" fmla="*/ 764 w 1353"/>
                  <a:gd name="connsiteY6" fmla="*/ 122 h 1307"/>
                  <a:gd name="connsiteX7" fmla="*/ 841 w 1353"/>
                  <a:gd name="connsiteY7" fmla="*/ 238 h 1307"/>
                  <a:gd name="connsiteX8" fmla="*/ 949 w 1353"/>
                  <a:gd name="connsiteY8" fmla="*/ 365 h 1307"/>
                  <a:gd name="connsiteX9" fmla="*/ 1086 w 1353"/>
                  <a:gd name="connsiteY9" fmla="*/ 357 h 1307"/>
                  <a:gd name="connsiteX10" fmla="*/ 1085 w 1353"/>
                  <a:gd name="connsiteY10" fmla="*/ 206 h 1307"/>
                  <a:gd name="connsiteX11" fmla="*/ 1128 w 1353"/>
                  <a:gd name="connsiteY11" fmla="*/ 134 h 1307"/>
                  <a:gd name="connsiteX12" fmla="*/ 1092 w 1353"/>
                  <a:gd name="connsiteY12" fmla="*/ 132 h 1307"/>
                  <a:gd name="connsiteX13" fmla="*/ 1112 w 1353"/>
                  <a:gd name="connsiteY13" fmla="*/ 82 h 1307"/>
                  <a:gd name="connsiteX14" fmla="*/ 1232 w 1353"/>
                  <a:gd name="connsiteY14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678 w 1353"/>
                  <a:gd name="connsiteY4" fmla="*/ 414 h 1307"/>
                  <a:gd name="connsiteX5" fmla="*/ 704 w 1353"/>
                  <a:gd name="connsiteY5" fmla="*/ 304 h 1307"/>
                  <a:gd name="connsiteX6" fmla="*/ 799 w 1353"/>
                  <a:gd name="connsiteY6" fmla="*/ 270 h 1307"/>
                  <a:gd name="connsiteX7" fmla="*/ 764 w 1353"/>
                  <a:gd name="connsiteY7" fmla="*/ 122 h 1307"/>
                  <a:gd name="connsiteX8" fmla="*/ 841 w 1353"/>
                  <a:gd name="connsiteY8" fmla="*/ 238 h 1307"/>
                  <a:gd name="connsiteX9" fmla="*/ 949 w 1353"/>
                  <a:gd name="connsiteY9" fmla="*/ 365 h 1307"/>
                  <a:gd name="connsiteX10" fmla="*/ 1086 w 1353"/>
                  <a:gd name="connsiteY10" fmla="*/ 357 h 1307"/>
                  <a:gd name="connsiteX11" fmla="*/ 1085 w 1353"/>
                  <a:gd name="connsiteY11" fmla="*/ 206 h 1307"/>
                  <a:gd name="connsiteX12" fmla="*/ 1128 w 1353"/>
                  <a:gd name="connsiteY12" fmla="*/ 134 h 1307"/>
                  <a:gd name="connsiteX13" fmla="*/ 1092 w 1353"/>
                  <a:gd name="connsiteY13" fmla="*/ 132 h 1307"/>
                  <a:gd name="connsiteX14" fmla="*/ 1112 w 1353"/>
                  <a:gd name="connsiteY14" fmla="*/ 82 h 1307"/>
                  <a:gd name="connsiteX15" fmla="*/ 1232 w 1353"/>
                  <a:gd name="connsiteY15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48 w 1353"/>
                  <a:gd name="connsiteY4" fmla="*/ 527 h 1307"/>
                  <a:gd name="connsiteX5" fmla="*/ 678 w 1353"/>
                  <a:gd name="connsiteY5" fmla="*/ 414 h 1307"/>
                  <a:gd name="connsiteX6" fmla="*/ 704 w 1353"/>
                  <a:gd name="connsiteY6" fmla="*/ 304 h 1307"/>
                  <a:gd name="connsiteX7" fmla="*/ 799 w 1353"/>
                  <a:gd name="connsiteY7" fmla="*/ 270 h 1307"/>
                  <a:gd name="connsiteX8" fmla="*/ 764 w 1353"/>
                  <a:gd name="connsiteY8" fmla="*/ 122 h 1307"/>
                  <a:gd name="connsiteX9" fmla="*/ 841 w 1353"/>
                  <a:gd name="connsiteY9" fmla="*/ 238 h 1307"/>
                  <a:gd name="connsiteX10" fmla="*/ 949 w 1353"/>
                  <a:gd name="connsiteY10" fmla="*/ 365 h 1307"/>
                  <a:gd name="connsiteX11" fmla="*/ 1086 w 1353"/>
                  <a:gd name="connsiteY11" fmla="*/ 357 h 1307"/>
                  <a:gd name="connsiteX12" fmla="*/ 1085 w 1353"/>
                  <a:gd name="connsiteY12" fmla="*/ 206 h 1307"/>
                  <a:gd name="connsiteX13" fmla="*/ 1128 w 1353"/>
                  <a:gd name="connsiteY13" fmla="*/ 134 h 1307"/>
                  <a:gd name="connsiteX14" fmla="*/ 1092 w 1353"/>
                  <a:gd name="connsiteY14" fmla="*/ 132 h 1307"/>
                  <a:gd name="connsiteX15" fmla="*/ 1112 w 1353"/>
                  <a:gd name="connsiteY15" fmla="*/ 82 h 1307"/>
                  <a:gd name="connsiteX16" fmla="*/ 1232 w 1353"/>
                  <a:gd name="connsiteY16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48 w 1353"/>
                  <a:gd name="connsiteY4" fmla="*/ 527 h 1307"/>
                  <a:gd name="connsiteX5" fmla="*/ 861 w 1353"/>
                  <a:gd name="connsiteY5" fmla="*/ 539 h 1307"/>
                  <a:gd name="connsiteX6" fmla="*/ 678 w 1353"/>
                  <a:gd name="connsiteY6" fmla="*/ 414 h 1307"/>
                  <a:gd name="connsiteX7" fmla="*/ 704 w 1353"/>
                  <a:gd name="connsiteY7" fmla="*/ 304 h 1307"/>
                  <a:gd name="connsiteX8" fmla="*/ 799 w 1353"/>
                  <a:gd name="connsiteY8" fmla="*/ 270 h 1307"/>
                  <a:gd name="connsiteX9" fmla="*/ 764 w 1353"/>
                  <a:gd name="connsiteY9" fmla="*/ 122 h 1307"/>
                  <a:gd name="connsiteX10" fmla="*/ 841 w 1353"/>
                  <a:gd name="connsiteY10" fmla="*/ 238 h 1307"/>
                  <a:gd name="connsiteX11" fmla="*/ 949 w 1353"/>
                  <a:gd name="connsiteY11" fmla="*/ 365 h 1307"/>
                  <a:gd name="connsiteX12" fmla="*/ 1086 w 1353"/>
                  <a:gd name="connsiteY12" fmla="*/ 357 h 1307"/>
                  <a:gd name="connsiteX13" fmla="*/ 1085 w 1353"/>
                  <a:gd name="connsiteY13" fmla="*/ 206 h 1307"/>
                  <a:gd name="connsiteX14" fmla="*/ 1128 w 1353"/>
                  <a:gd name="connsiteY14" fmla="*/ 134 h 1307"/>
                  <a:gd name="connsiteX15" fmla="*/ 1092 w 1353"/>
                  <a:gd name="connsiteY15" fmla="*/ 132 h 1307"/>
                  <a:gd name="connsiteX16" fmla="*/ 1112 w 1353"/>
                  <a:gd name="connsiteY16" fmla="*/ 82 h 1307"/>
                  <a:gd name="connsiteX17" fmla="*/ 1232 w 1353"/>
                  <a:gd name="connsiteY17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48 w 1353"/>
                  <a:gd name="connsiteY4" fmla="*/ 527 h 1307"/>
                  <a:gd name="connsiteX5" fmla="*/ 750 w 1353"/>
                  <a:gd name="connsiteY5" fmla="*/ 626 h 1307"/>
                  <a:gd name="connsiteX6" fmla="*/ 861 w 1353"/>
                  <a:gd name="connsiteY6" fmla="*/ 539 h 1307"/>
                  <a:gd name="connsiteX7" fmla="*/ 678 w 1353"/>
                  <a:gd name="connsiteY7" fmla="*/ 414 h 1307"/>
                  <a:gd name="connsiteX8" fmla="*/ 704 w 1353"/>
                  <a:gd name="connsiteY8" fmla="*/ 304 h 1307"/>
                  <a:gd name="connsiteX9" fmla="*/ 799 w 1353"/>
                  <a:gd name="connsiteY9" fmla="*/ 270 h 1307"/>
                  <a:gd name="connsiteX10" fmla="*/ 764 w 1353"/>
                  <a:gd name="connsiteY10" fmla="*/ 122 h 1307"/>
                  <a:gd name="connsiteX11" fmla="*/ 841 w 1353"/>
                  <a:gd name="connsiteY11" fmla="*/ 238 h 1307"/>
                  <a:gd name="connsiteX12" fmla="*/ 949 w 1353"/>
                  <a:gd name="connsiteY12" fmla="*/ 365 h 1307"/>
                  <a:gd name="connsiteX13" fmla="*/ 1086 w 1353"/>
                  <a:gd name="connsiteY13" fmla="*/ 357 h 1307"/>
                  <a:gd name="connsiteX14" fmla="*/ 1085 w 1353"/>
                  <a:gd name="connsiteY14" fmla="*/ 206 h 1307"/>
                  <a:gd name="connsiteX15" fmla="*/ 1128 w 1353"/>
                  <a:gd name="connsiteY15" fmla="*/ 134 h 1307"/>
                  <a:gd name="connsiteX16" fmla="*/ 1092 w 1353"/>
                  <a:gd name="connsiteY16" fmla="*/ 132 h 1307"/>
                  <a:gd name="connsiteX17" fmla="*/ 1112 w 1353"/>
                  <a:gd name="connsiteY17" fmla="*/ 82 h 1307"/>
                  <a:gd name="connsiteX18" fmla="*/ 1232 w 1353"/>
                  <a:gd name="connsiteY18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48 w 1353"/>
                  <a:gd name="connsiteY4" fmla="*/ 527 h 1307"/>
                  <a:gd name="connsiteX5" fmla="*/ 713 w 1353"/>
                  <a:gd name="connsiteY5" fmla="*/ 570 h 1307"/>
                  <a:gd name="connsiteX6" fmla="*/ 750 w 1353"/>
                  <a:gd name="connsiteY6" fmla="*/ 626 h 1307"/>
                  <a:gd name="connsiteX7" fmla="*/ 861 w 1353"/>
                  <a:gd name="connsiteY7" fmla="*/ 539 h 1307"/>
                  <a:gd name="connsiteX8" fmla="*/ 678 w 1353"/>
                  <a:gd name="connsiteY8" fmla="*/ 414 h 1307"/>
                  <a:gd name="connsiteX9" fmla="*/ 704 w 1353"/>
                  <a:gd name="connsiteY9" fmla="*/ 304 h 1307"/>
                  <a:gd name="connsiteX10" fmla="*/ 799 w 1353"/>
                  <a:gd name="connsiteY10" fmla="*/ 270 h 1307"/>
                  <a:gd name="connsiteX11" fmla="*/ 764 w 1353"/>
                  <a:gd name="connsiteY11" fmla="*/ 122 h 1307"/>
                  <a:gd name="connsiteX12" fmla="*/ 841 w 1353"/>
                  <a:gd name="connsiteY12" fmla="*/ 238 h 1307"/>
                  <a:gd name="connsiteX13" fmla="*/ 949 w 1353"/>
                  <a:gd name="connsiteY13" fmla="*/ 365 h 1307"/>
                  <a:gd name="connsiteX14" fmla="*/ 1086 w 1353"/>
                  <a:gd name="connsiteY14" fmla="*/ 357 h 1307"/>
                  <a:gd name="connsiteX15" fmla="*/ 1085 w 1353"/>
                  <a:gd name="connsiteY15" fmla="*/ 206 h 1307"/>
                  <a:gd name="connsiteX16" fmla="*/ 1128 w 1353"/>
                  <a:gd name="connsiteY16" fmla="*/ 134 h 1307"/>
                  <a:gd name="connsiteX17" fmla="*/ 1092 w 1353"/>
                  <a:gd name="connsiteY17" fmla="*/ 132 h 1307"/>
                  <a:gd name="connsiteX18" fmla="*/ 1112 w 1353"/>
                  <a:gd name="connsiteY18" fmla="*/ 82 h 1307"/>
                  <a:gd name="connsiteX19" fmla="*/ 1232 w 1353"/>
                  <a:gd name="connsiteY19" fmla="*/ 183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48 w 1353"/>
                  <a:gd name="connsiteY4" fmla="*/ 527 h 1307"/>
                  <a:gd name="connsiteX5" fmla="*/ 713 w 1353"/>
                  <a:gd name="connsiteY5" fmla="*/ 570 h 1307"/>
                  <a:gd name="connsiteX6" fmla="*/ 750 w 1353"/>
                  <a:gd name="connsiteY6" fmla="*/ 626 h 1307"/>
                  <a:gd name="connsiteX7" fmla="*/ 861 w 1353"/>
                  <a:gd name="connsiteY7" fmla="*/ 539 h 1307"/>
                  <a:gd name="connsiteX8" fmla="*/ 678 w 1353"/>
                  <a:gd name="connsiteY8" fmla="*/ 414 h 1307"/>
                  <a:gd name="connsiteX9" fmla="*/ 704 w 1353"/>
                  <a:gd name="connsiteY9" fmla="*/ 304 h 1307"/>
                  <a:gd name="connsiteX10" fmla="*/ 799 w 1353"/>
                  <a:gd name="connsiteY10" fmla="*/ 270 h 1307"/>
                  <a:gd name="connsiteX11" fmla="*/ 764 w 1353"/>
                  <a:gd name="connsiteY11" fmla="*/ 122 h 1307"/>
                  <a:gd name="connsiteX12" fmla="*/ 841 w 1353"/>
                  <a:gd name="connsiteY12" fmla="*/ 238 h 1307"/>
                  <a:gd name="connsiteX13" fmla="*/ 949 w 1353"/>
                  <a:gd name="connsiteY13" fmla="*/ 365 h 1307"/>
                  <a:gd name="connsiteX14" fmla="*/ 1086 w 1353"/>
                  <a:gd name="connsiteY14" fmla="*/ 357 h 1307"/>
                  <a:gd name="connsiteX15" fmla="*/ 1085 w 1353"/>
                  <a:gd name="connsiteY15" fmla="*/ 206 h 1307"/>
                  <a:gd name="connsiteX16" fmla="*/ 1128 w 1353"/>
                  <a:gd name="connsiteY16" fmla="*/ 134 h 1307"/>
                  <a:gd name="connsiteX17" fmla="*/ 1092 w 1353"/>
                  <a:gd name="connsiteY17" fmla="*/ 132 h 1307"/>
                  <a:gd name="connsiteX18" fmla="*/ 1112 w 1353"/>
                  <a:gd name="connsiteY18" fmla="*/ 82 h 1307"/>
                  <a:gd name="connsiteX19" fmla="*/ 1232 w 1353"/>
                  <a:gd name="connsiteY19" fmla="*/ 183 h 1307"/>
                  <a:gd name="connsiteX20" fmla="*/ 1353 w 1353"/>
                  <a:gd name="connsiteY20" fmla="*/ 0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48 w 1353"/>
                  <a:gd name="connsiteY4" fmla="*/ 527 h 1307"/>
                  <a:gd name="connsiteX5" fmla="*/ 765 w 1353"/>
                  <a:gd name="connsiteY5" fmla="*/ 489 h 1307"/>
                  <a:gd name="connsiteX6" fmla="*/ 713 w 1353"/>
                  <a:gd name="connsiteY6" fmla="*/ 570 h 1307"/>
                  <a:gd name="connsiteX7" fmla="*/ 750 w 1353"/>
                  <a:gd name="connsiteY7" fmla="*/ 626 h 1307"/>
                  <a:gd name="connsiteX8" fmla="*/ 861 w 1353"/>
                  <a:gd name="connsiteY8" fmla="*/ 539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64 w 1353"/>
                  <a:gd name="connsiteY12" fmla="*/ 122 h 1307"/>
                  <a:gd name="connsiteX13" fmla="*/ 841 w 1353"/>
                  <a:gd name="connsiteY13" fmla="*/ 238 h 1307"/>
                  <a:gd name="connsiteX14" fmla="*/ 949 w 1353"/>
                  <a:gd name="connsiteY14" fmla="*/ 365 h 1307"/>
                  <a:gd name="connsiteX15" fmla="*/ 1086 w 1353"/>
                  <a:gd name="connsiteY15" fmla="*/ 357 h 1307"/>
                  <a:gd name="connsiteX16" fmla="*/ 1085 w 1353"/>
                  <a:gd name="connsiteY16" fmla="*/ 206 h 1307"/>
                  <a:gd name="connsiteX17" fmla="*/ 1128 w 1353"/>
                  <a:gd name="connsiteY17" fmla="*/ 134 h 1307"/>
                  <a:gd name="connsiteX18" fmla="*/ 1092 w 1353"/>
                  <a:gd name="connsiteY18" fmla="*/ 132 h 1307"/>
                  <a:gd name="connsiteX19" fmla="*/ 1112 w 1353"/>
                  <a:gd name="connsiteY19" fmla="*/ 82 h 1307"/>
                  <a:gd name="connsiteX20" fmla="*/ 1232 w 1353"/>
                  <a:gd name="connsiteY20" fmla="*/ 183 h 1307"/>
                  <a:gd name="connsiteX21" fmla="*/ 1353 w 1353"/>
                  <a:gd name="connsiteY21" fmla="*/ 0 h 1307"/>
                  <a:gd name="connsiteX0" fmla="*/ 1353 w 1353"/>
                  <a:gd name="connsiteY0" fmla="*/ 0 h 1307"/>
                  <a:gd name="connsiteX1" fmla="*/ 1059 w 1353"/>
                  <a:gd name="connsiteY1" fmla="*/ 1307 h 1307"/>
                  <a:gd name="connsiteX2" fmla="*/ 9 w 1353"/>
                  <a:gd name="connsiteY2" fmla="*/ 1103 h 1307"/>
                  <a:gd name="connsiteX3" fmla="*/ 333 w 1353"/>
                  <a:gd name="connsiteY3" fmla="*/ 720 h 1307"/>
                  <a:gd name="connsiteX4" fmla="*/ 748 w 1353"/>
                  <a:gd name="connsiteY4" fmla="*/ 527 h 1307"/>
                  <a:gd name="connsiteX5" fmla="*/ 713 w 1353"/>
                  <a:gd name="connsiteY5" fmla="*/ 570 h 1307"/>
                  <a:gd name="connsiteX6" fmla="*/ 750 w 1353"/>
                  <a:gd name="connsiteY6" fmla="*/ 626 h 1307"/>
                  <a:gd name="connsiteX7" fmla="*/ 861 w 1353"/>
                  <a:gd name="connsiteY7" fmla="*/ 539 h 1307"/>
                  <a:gd name="connsiteX8" fmla="*/ 678 w 1353"/>
                  <a:gd name="connsiteY8" fmla="*/ 414 h 1307"/>
                  <a:gd name="connsiteX9" fmla="*/ 704 w 1353"/>
                  <a:gd name="connsiteY9" fmla="*/ 304 h 1307"/>
                  <a:gd name="connsiteX10" fmla="*/ 799 w 1353"/>
                  <a:gd name="connsiteY10" fmla="*/ 270 h 1307"/>
                  <a:gd name="connsiteX11" fmla="*/ 764 w 1353"/>
                  <a:gd name="connsiteY11" fmla="*/ 122 h 1307"/>
                  <a:gd name="connsiteX12" fmla="*/ 841 w 1353"/>
                  <a:gd name="connsiteY12" fmla="*/ 238 h 1307"/>
                  <a:gd name="connsiteX13" fmla="*/ 949 w 1353"/>
                  <a:gd name="connsiteY13" fmla="*/ 365 h 1307"/>
                  <a:gd name="connsiteX14" fmla="*/ 1086 w 1353"/>
                  <a:gd name="connsiteY14" fmla="*/ 357 h 1307"/>
                  <a:gd name="connsiteX15" fmla="*/ 1085 w 1353"/>
                  <a:gd name="connsiteY15" fmla="*/ 206 h 1307"/>
                  <a:gd name="connsiteX16" fmla="*/ 1128 w 1353"/>
                  <a:gd name="connsiteY16" fmla="*/ 134 h 1307"/>
                  <a:gd name="connsiteX17" fmla="*/ 1092 w 1353"/>
                  <a:gd name="connsiteY17" fmla="*/ 132 h 1307"/>
                  <a:gd name="connsiteX18" fmla="*/ 1112 w 1353"/>
                  <a:gd name="connsiteY18" fmla="*/ 82 h 1307"/>
                  <a:gd name="connsiteX19" fmla="*/ 1232 w 1353"/>
                  <a:gd name="connsiteY19" fmla="*/ 183 h 1307"/>
                  <a:gd name="connsiteX20" fmla="*/ 1353 w 1353"/>
                  <a:gd name="connsiteY20" fmla="*/ 0 h 1307"/>
                  <a:gd name="connsiteX0" fmla="*/ 713 w 1353"/>
                  <a:gd name="connsiteY0" fmla="*/ 570 h 1307"/>
                  <a:gd name="connsiteX1" fmla="*/ 750 w 1353"/>
                  <a:gd name="connsiteY1" fmla="*/ 626 h 1307"/>
                  <a:gd name="connsiteX2" fmla="*/ 861 w 1353"/>
                  <a:gd name="connsiteY2" fmla="*/ 539 h 1307"/>
                  <a:gd name="connsiteX3" fmla="*/ 678 w 1353"/>
                  <a:gd name="connsiteY3" fmla="*/ 414 h 1307"/>
                  <a:gd name="connsiteX4" fmla="*/ 704 w 1353"/>
                  <a:gd name="connsiteY4" fmla="*/ 304 h 1307"/>
                  <a:gd name="connsiteX5" fmla="*/ 799 w 1353"/>
                  <a:gd name="connsiteY5" fmla="*/ 270 h 1307"/>
                  <a:gd name="connsiteX6" fmla="*/ 764 w 1353"/>
                  <a:gd name="connsiteY6" fmla="*/ 122 h 1307"/>
                  <a:gd name="connsiteX7" fmla="*/ 841 w 1353"/>
                  <a:gd name="connsiteY7" fmla="*/ 238 h 1307"/>
                  <a:gd name="connsiteX8" fmla="*/ 949 w 1353"/>
                  <a:gd name="connsiteY8" fmla="*/ 365 h 1307"/>
                  <a:gd name="connsiteX9" fmla="*/ 1086 w 1353"/>
                  <a:gd name="connsiteY9" fmla="*/ 357 h 1307"/>
                  <a:gd name="connsiteX10" fmla="*/ 1085 w 1353"/>
                  <a:gd name="connsiteY10" fmla="*/ 206 h 1307"/>
                  <a:gd name="connsiteX11" fmla="*/ 1128 w 1353"/>
                  <a:gd name="connsiteY11" fmla="*/ 134 h 1307"/>
                  <a:gd name="connsiteX12" fmla="*/ 1092 w 1353"/>
                  <a:gd name="connsiteY12" fmla="*/ 132 h 1307"/>
                  <a:gd name="connsiteX13" fmla="*/ 1112 w 1353"/>
                  <a:gd name="connsiteY13" fmla="*/ 82 h 1307"/>
                  <a:gd name="connsiteX14" fmla="*/ 1232 w 1353"/>
                  <a:gd name="connsiteY14" fmla="*/ 183 h 1307"/>
                  <a:gd name="connsiteX15" fmla="*/ 1353 w 1353"/>
                  <a:gd name="connsiteY15" fmla="*/ 0 h 1307"/>
                  <a:gd name="connsiteX16" fmla="*/ 1059 w 1353"/>
                  <a:gd name="connsiteY16" fmla="*/ 1307 h 1307"/>
                  <a:gd name="connsiteX17" fmla="*/ 9 w 1353"/>
                  <a:gd name="connsiteY17" fmla="*/ 1103 h 1307"/>
                  <a:gd name="connsiteX18" fmla="*/ 333 w 1353"/>
                  <a:gd name="connsiteY18" fmla="*/ 720 h 1307"/>
                  <a:gd name="connsiteX19" fmla="*/ 804 w 1353"/>
                  <a:gd name="connsiteY19" fmla="*/ 584 h 1307"/>
                  <a:gd name="connsiteX0" fmla="*/ 713 w 1353"/>
                  <a:gd name="connsiteY0" fmla="*/ 570 h 1307"/>
                  <a:gd name="connsiteX1" fmla="*/ 750 w 1353"/>
                  <a:gd name="connsiteY1" fmla="*/ 626 h 1307"/>
                  <a:gd name="connsiteX2" fmla="*/ 861 w 1353"/>
                  <a:gd name="connsiteY2" fmla="*/ 539 h 1307"/>
                  <a:gd name="connsiteX3" fmla="*/ 678 w 1353"/>
                  <a:gd name="connsiteY3" fmla="*/ 414 h 1307"/>
                  <a:gd name="connsiteX4" fmla="*/ 704 w 1353"/>
                  <a:gd name="connsiteY4" fmla="*/ 304 h 1307"/>
                  <a:gd name="connsiteX5" fmla="*/ 799 w 1353"/>
                  <a:gd name="connsiteY5" fmla="*/ 270 h 1307"/>
                  <a:gd name="connsiteX6" fmla="*/ 764 w 1353"/>
                  <a:gd name="connsiteY6" fmla="*/ 122 h 1307"/>
                  <a:gd name="connsiteX7" fmla="*/ 841 w 1353"/>
                  <a:gd name="connsiteY7" fmla="*/ 238 h 1307"/>
                  <a:gd name="connsiteX8" fmla="*/ 949 w 1353"/>
                  <a:gd name="connsiteY8" fmla="*/ 365 h 1307"/>
                  <a:gd name="connsiteX9" fmla="*/ 1086 w 1353"/>
                  <a:gd name="connsiteY9" fmla="*/ 357 h 1307"/>
                  <a:gd name="connsiteX10" fmla="*/ 1085 w 1353"/>
                  <a:gd name="connsiteY10" fmla="*/ 206 h 1307"/>
                  <a:gd name="connsiteX11" fmla="*/ 1128 w 1353"/>
                  <a:gd name="connsiteY11" fmla="*/ 134 h 1307"/>
                  <a:gd name="connsiteX12" fmla="*/ 1092 w 1353"/>
                  <a:gd name="connsiteY12" fmla="*/ 132 h 1307"/>
                  <a:gd name="connsiteX13" fmla="*/ 1112 w 1353"/>
                  <a:gd name="connsiteY13" fmla="*/ 82 h 1307"/>
                  <a:gd name="connsiteX14" fmla="*/ 1232 w 1353"/>
                  <a:gd name="connsiteY14" fmla="*/ 183 h 1307"/>
                  <a:gd name="connsiteX15" fmla="*/ 1353 w 1353"/>
                  <a:gd name="connsiteY15" fmla="*/ 0 h 1307"/>
                  <a:gd name="connsiteX16" fmla="*/ 1059 w 1353"/>
                  <a:gd name="connsiteY16" fmla="*/ 1307 h 1307"/>
                  <a:gd name="connsiteX17" fmla="*/ 9 w 1353"/>
                  <a:gd name="connsiteY17" fmla="*/ 1103 h 1307"/>
                  <a:gd name="connsiteX18" fmla="*/ 333 w 1353"/>
                  <a:gd name="connsiteY18" fmla="*/ 720 h 1307"/>
                  <a:gd name="connsiteX0" fmla="*/ 713 w 1353"/>
                  <a:gd name="connsiteY0" fmla="*/ 570 h 1307"/>
                  <a:gd name="connsiteX1" fmla="*/ 805 w 1353"/>
                  <a:gd name="connsiteY1" fmla="*/ 647 h 1307"/>
                  <a:gd name="connsiteX2" fmla="*/ 861 w 1353"/>
                  <a:gd name="connsiteY2" fmla="*/ 539 h 1307"/>
                  <a:gd name="connsiteX3" fmla="*/ 678 w 1353"/>
                  <a:gd name="connsiteY3" fmla="*/ 414 h 1307"/>
                  <a:gd name="connsiteX4" fmla="*/ 704 w 1353"/>
                  <a:gd name="connsiteY4" fmla="*/ 304 h 1307"/>
                  <a:gd name="connsiteX5" fmla="*/ 799 w 1353"/>
                  <a:gd name="connsiteY5" fmla="*/ 270 h 1307"/>
                  <a:gd name="connsiteX6" fmla="*/ 764 w 1353"/>
                  <a:gd name="connsiteY6" fmla="*/ 122 h 1307"/>
                  <a:gd name="connsiteX7" fmla="*/ 841 w 1353"/>
                  <a:gd name="connsiteY7" fmla="*/ 238 h 1307"/>
                  <a:gd name="connsiteX8" fmla="*/ 949 w 1353"/>
                  <a:gd name="connsiteY8" fmla="*/ 365 h 1307"/>
                  <a:gd name="connsiteX9" fmla="*/ 1086 w 1353"/>
                  <a:gd name="connsiteY9" fmla="*/ 357 h 1307"/>
                  <a:gd name="connsiteX10" fmla="*/ 1085 w 1353"/>
                  <a:gd name="connsiteY10" fmla="*/ 206 h 1307"/>
                  <a:gd name="connsiteX11" fmla="*/ 1128 w 1353"/>
                  <a:gd name="connsiteY11" fmla="*/ 134 h 1307"/>
                  <a:gd name="connsiteX12" fmla="*/ 1092 w 1353"/>
                  <a:gd name="connsiteY12" fmla="*/ 132 h 1307"/>
                  <a:gd name="connsiteX13" fmla="*/ 1112 w 1353"/>
                  <a:gd name="connsiteY13" fmla="*/ 82 h 1307"/>
                  <a:gd name="connsiteX14" fmla="*/ 1232 w 1353"/>
                  <a:gd name="connsiteY14" fmla="*/ 183 h 1307"/>
                  <a:gd name="connsiteX15" fmla="*/ 1353 w 1353"/>
                  <a:gd name="connsiteY15" fmla="*/ 0 h 1307"/>
                  <a:gd name="connsiteX16" fmla="*/ 1059 w 1353"/>
                  <a:gd name="connsiteY16" fmla="*/ 1307 h 1307"/>
                  <a:gd name="connsiteX17" fmla="*/ 9 w 1353"/>
                  <a:gd name="connsiteY17" fmla="*/ 1103 h 1307"/>
                  <a:gd name="connsiteX18" fmla="*/ 333 w 1353"/>
                  <a:gd name="connsiteY18" fmla="*/ 720 h 1307"/>
                  <a:gd name="connsiteX0" fmla="*/ 713 w 1353"/>
                  <a:gd name="connsiteY0" fmla="*/ 570 h 1307"/>
                  <a:gd name="connsiteX1" fmla="*/ 805 w 1353"/>
                  <a:gd name="connsiteY1" fmla="*/ 647 h 1307"/>
                  <a:gd name="connsiteX2" fmla="*/ 825 w 1353"/>
                  <a:gd name="connsiteY2" fmla="*/ 542 h 1307"/>
                  <a:gd name="connsiteX3" fmla="*/ 678 w 1353"/>
                  <a:gd name="connsiteY3" fmla="*/ 414 h 1307"/>
                  <a:gd name="connsiteX4" fmla="*/ 704 w 1353"/>
                  <a:gd name="connsiteY4" fmla="*/ 304 h 1307"/>
                  <a:gd name="connsiteX5" fmla="*/ 799 w 1353"/>
                  <a:gd name="connsiteY5" fmla="*/ 270 h 1307"/>
                  <a:gd name="connsiteX6" fmla="*/ 764 w 1353"/>
                  <a:gd name="connsiteY6" fmla="*/ 122 h 1307"/>
                  <a:gd name="connsiteX7" fmla="*/ 841 w 1353"/>
                  <a:gd name="connsiteY7" fmla="*/ 238 h 1307"/>
                  <a:gd name="connsiteX8" fmla="*/ 949 w 1353"/>
                  <a:gd name="connsiteY8" fmla="*/ 365 h 1307"/>
                  <a:gd name="connsiteX9" fmla="*/ 1086 w 1353"/>
                  <a:gd name="connsiteY9" fmla="*/ 357 h 1307"/>
                  <a:gd name="connsiteX10" fmla="*/ 1085 w 1353"/>
                  <a:gd name="connsiteY10" fmla="*/ 206 h 1307"/>
                  <a:gd name="connsiteX11" fmla="*/ 1128 w 1353"/>
                  <a:gd name="connsiteY11" fmla="*/ 134 h 1307"/>
                  <a:gd name="connsiteX12" fmla="*/ 1092 w 1353"/>
                  <a:gd name="connsiteY12" fmla="*/ 132 h 1307"/>
                  <a:gd name="connsiteX13" fmla="*/ 1112 w 1353"/>
                  <a:gd name="connsiteY13" fmla="*/ 82 h 1307"/>
                  <a:gd name="connsiteX14" fmla="*/ 1232 w 1353"/>
                  <a:gd name="connsiteY14" fmla="*/ 183 h 1307"/>
                  <a:gd name="connsiteX15" fmla="*/ 1353 w 1353"/>
                  <a:gd name="connsiteY15" fmla="*/ 0 h 1307"/>
                  <a:gd name="connsiteX16" fmla="*/ 1059 w 1353"/>
                  <a:gd name="connsiteY16" fmla="*/ 1307 h 1307"/>
                  <a:gd name="connsiteX17" fmla="*/ 9 w 1353"/>
                  <a:gd name="connsiteY17" fmla="*/ 1103 h 1307"/>
                  <a:gd name="connsiteX18" fmla="*/ 333 w 1353"/>
                  <a:gd name="connsiteY18" fmla="*/ 720 h 1307"/>
                  <a:gd name="connsiteX0" fmla="*/ 713 w 1353"/>
                  <a:gd name="connsiteY0" fmla="*/ 570 h 1307"/>
                  <a:gd name="connsiteX1" fmla="*/ 574 w 1353"/>
                  <a:gd name="connsiteY1" fmla="*/ 405 h 1307"/>
                  <a:gd name="connsiteX2" fmla="*/ 805 w 1353"/>
                  <a:gd name="connsiteY2" fmla="*/ 647 h 1307"/>
                  <a:gd name="connsiteX3" fmla="*/ 825 w 1353"/>
                  <a:gd name="connsiteY3" fmla="*/ 542 h 1307"/>
                  <a:gd name="connsiteX4" fmla="*/ 678 w 1353"/>
                  <a:gd name="connsiteY4" fmla="*/ 414 h 1307"/>
                  <a:gd name="connsiteX5" fmla="*/ 704 w 1353"/>
                  <a:gd name="connsiteY5" fmla="*/ 304 h 1307"/>
                  <a:gd name="connsiteX6" fmla="*/ 799 w 1353"/>
                  <a:gd name="connsiteY6" fmla="*/ 270 h 1307"/>
                  <a:gd name="connsiteX7" fmla="*/ 764 w 1353"/>
                  <a:gd name="connsiteY7" fmla="*/ 122 h 1307"/>
                  <a:gd name="connsiteX8" fmla="*/ 841 w 1353"/>
                  <a:gd name="connsiteY8" fmla="*/ 238 h 1307"/>
                  <a:gd name="connsiteX9" fmla="*/ 949 w 1353"/>
                  <a:gd name="connsiteY9" fmla="*/ 365 h 1307"/>
                  <a:gd name="connsiteX10" fmla="*/ 1086 w 1353"/>
                  <a:gd name="connsiteY10" fmla="*/ 357 h 1307"/>
                  <a:gd name="connsiteX11" fmla="*/ 1085 w 1353"/>
                  <a:gd name="connsiteY11" fmla="*/ 206 h 1307"/>
                  <a:gd name="connsiteX12" fmla="*/ 1128 w 1353"/>
                  <a:gd name="connsiteY12" fmla="*/ 134 h 1307"/>
                  <a:gd name="connsiteX13" fmla="*/ 1092 w 1353"/>
                  <a:gd name="connsiteY13" fmla="*/ 132 h 1307"/>
                  <a:gd name="connsiteX14" fmla="*/ 1112 w 1353"/>
                  <a:gd name="connsiteY14" fmla="*/ 82 h 1307"/>
                  <a:gd name="connsiteX15" fmla="*/ 1232 w 1353"/>
                  <a:gd name="connsiteY15" fmla="*/ 183 h 1307"/>
                  <a:gd name="connsiteX16" fmla="*/ 1353 w 1353"/>
                  <a:gd name="connsiteY16" fmla="*/ 0 h 1307"/>
                  <a:gd name="connsiteX17" fmla="*/ 1059 w 1353"/>
                  <a:gd name="connsiteY17" fmla="*/ 1307 h 1307"/>
                  <a:gd name="connsiteX18" fmla="*/ 9 w 1353"/>
                  <a:gd name="connsiteY18" fmla="*/ 1103 h 1307"/>
                  <a:gd name="connsiteX19" fmla="*/ 333 w 1353"/>
                  <a:gd name="connsiteY19" fmla="*/ 720 h 1307"/>
                  <a:gd name="connsiteX0" fmla="*/ 713 w 1353"/>
                  <a:gd name="connsiteY0" fmla="*/ 570 h 1307"/>
                  <a:gd name="connsiteX1" fmla="*/ 574 w 1353"/>
                  <a:gd name="connsiteY1" fmla="*/ 405 h 1307"/>
                  <a:gd name="connsiteX2" fmla="*/ 805 w 1353"/>
                  <a:gd name="connsiteY2" fmla="*/ 647 h 1307"/>
                  <a:gd name="connsiteX3" fmla="*/ 825 w 1353"/>
                  <a:gd name="connsiteY3" fmla="*/ 542 h 1307"/>
                  <a:gd name="connsiteX4" fmla="*/ 678 w 1353"/>
                  <a:gd name="connsiteY4" fmla="*/ 414 h 1307"/>
                  <a:gd name="connsiteX5" fmla="*/ 704 w 1353"/>
                  <a:gd name="connsiteY5" fmla="*/ 304 h 1307"/>
                  <a:gd name="connsiteX6" fmla="*/ 799 w 1353"/>
                  <a:gd name="connsiteY6" fmla="*/ 270 h 1307"/>
                  <a:gd name="connsiteX7" fmla="*/ 764 w 1353"/>
                  <a:gd name="connsiteY7" fmla="*/ 122 h 1307"/>
                  <a:gd name="connsiteX8" fmla="*/ 841 w 1353"/>
                  <a:gd name="connsiteY8" fmla="*/ 238 h 1307"/>
                  <a:gd name="connsiteX9" fmla="*/ 949 w 1353"/>
                  <a:gd name="connsiteY9" fmla="*/ 365 h 1307"/>
                  <a:gd name="connsiteX10" fmla="*/ 1086 w 1353"/>
                  <a:gd name="connsiteY10" fmla="*/ 357 h 1307"/>
                  <a:gd name="connsiteX11" fmla="*/ 1085 w 1353"/>
                  <a:gd name="connsiteY11" fmla="*/ 206 h 1307"/>
                  <a:gd name="connsiteX12" fmla="*/ 1128 w 1353"/>
                  <a:gd name="connsiteY12" fmla="*/ 134 h 1307"/>
                  <a:gd name="connsiteX13" fmla="*/ 1092 w 1353"/>
                  <a:gd name="connsiteY13" fmla="*/ 132 h 1307"/>
                  <a:gd name="connsiteX14" fmla="*/ 1112 w 1353"/>
                  <a:gd name="connsiteY14" fmla="*/ 82 h 1307"/>
                  <a:gd name="connsiteX15" fmla="*/ 1232 w 1353"/>
                  <a:gd name="connsiteY15" fmla="*/ 183 h 1307"/>
                  <a:gd name="connsiteX16" fmla="*/ 1353 w 1353"/>
                  <a:gd name="connsiteY16" fmla="*/ 0 h 1307"/>
                  <a:gd name="connsiteX17" fmla="*/ 1059 w 1353"/>
                  <a:gd name="connsiteY17" fmla="*/ 1307 h 1307"/>
                  <a:gd name="connsiteX18" fmla="*/ 9 w 1353"/>
                  <a:gd name="connsiteY18" fmla="*/ 1103 h 1307"/>
                  <a:gd name="connsiteX19" fmla="*/ 333 w 1353"/>
                  <a:gd name="connsiteY19" fmla="*/ 720 h 1307"/>
                  <a:gd name="connsiteX0" fmla="*/ 713 w 1353"/>
                  <a:gd name="connsiteY0" fmla="*/ 570 h 1307"/>
                  <a:gd name="connsiteX1" fmla="*/ 574 w 1353"/>
                  <a:gd name="connsiteY1" fmla="*/ 405 h 1307"/>
                  <a:gd name="connsiteX2" fmla="*/ 805 w 1353"/>
                  <a:gd name="connsiteY2" fmla="*/ 647 h 1307"/>
                  <a:gd name="connsiteX3" fmla="*/ 825 w 1353"/>
                  <a:gd name="connsiteY3" fmla="*/ 542 h 1307"/>
                  <a:gd name="connsiteX4" fmla="*/ 678 w 1353"/>
                  <a:gd name="connsiteY4" fmla="*/ 414 h 1307"/>
                  <a:gd name="connsiteX5" fmla="*/ 704 w 1353"/>
                  <a:gd name="connsiteY5" fmla="*/ 304 h 1307"/>
                  <a:gd name="connsiteX6" fmla="*/ 799 w 1353"/>
                  <a:gd name="connsiteY6" fmla="*/ 270 h 1307"/>
                  <a:gd name="connsiteX7" fmla="*/ 764 w 1353"/>
                  <a:gd name="connsiteY7" fmla="*/ 122 h 1307"/>
                  <a:gd name="connsiteX8" fmla="*/ 841 w 1353"/>
                  <a:gd name="connsiteY8" fmla="*/ 238 h 1307"/>
                  <a:gd name="connsiteX9" fmla="*/ 949 w 1353"/>
                  <a:gd name="connsiteY9" fmla="*/ 365 h 1307"/>
                  <a:gd name="connsiteX10" fmla="*/ 1086 w 1353"/>
                  <a:gd name="connsiteY10" fmla="*/ 357 h 1307"/>
                  <a:gd name="connsiteX11" fmla="*/ 1085 w 1353"/>
                  <a:gd name="connsiteY11" fmla="*/ 206 h 1307"/>
                  <a:gd name="connsiteX12" fmla="*/ 1128 w 1353"/>
                  <a:gd name="connsiteY12" fmla="*/ 134 h 1307"/>
                  <a:gd name="connsiteX13" fmla="*/ 1092 w 1353"/>
                  <a:gd name="connsiteY13" fmla="*/ 132 h 1307"/>
                  <a:gd name="connsiteX14" fmla="*/ 1112 w 1353"/>
                  <a:gd name="connsiteY14" fmla="*/ 82 h 1307"/>
                  <a:gd name="connsiteX15" fmla="*/ 1232 w 1353"/>
                  <a:gd name="connsiteY15" fmla="*/ 183 h 1307"/>
                  <a:gd name="connsiteX16" fmla="*/ 1353 w 1353"/>
                  <a:gd name="connsiteY16" fmla="*/ 0 h 1307"/>
                  <a:gd name="connsiteX17" fmla="*/ 1059 w 1353"/>
                  <a:gd name="connsiteY17" fmla="*/ 1307 h 1307"/>
                  <a:gd name="connsiteX18" fmla="*/ 9 w 1353"/>
                  <a:gd name="connsiteY18" fmla="*/ 1103 h 1307"/>
                  <a:gd name="connsiteX19" fmla="*/ 333 w 1353"/>
                  <a:gd name="connsiteY19" fmla="*/ 720 h 1307"/>
                  <a:gd name="connsiteX0" fmla="*/ 713 w 1353"/>
                  <a:gd name="connsiteY0" fmla="*/ 570 h 1307"/>
                  <a:gd name="connsiteX1" fmla="*/ 426 w 1353"/>
                  <a:gd name="connsiteY1" fmla="*/ 241 h 1307"/>
                  <a:gd name="connsiteX2" fmla="*/ 805 w 1353"/>
                  <a:gd name="connsiteY2" fmla="*/ 647 h 1307"/>
                  <a:gd name="connsiteX3" fmla="*/ 825 w 1353"/>
                  <a:gd name="connsiteY3" fmla="*/ 542 h 1307"/>
                  <a:gd name="connsiteX4" fmla="*/ 678 w 1353"/>
                  <a:gd name="connsiteY4" fmla="*/ 414 h 1307"/>
                  <a:gd name="connsiteX5" fmla="*/ 704 w 1353"/>
                  <a:gd name="connsiteY5" fmla="*/ 304 h 1307"/>
                  <a:gd name="connsiteX6" fmla="*/ 799 w 1353"/>
                  <a:gd name="connsiteY6" fmla="*/ 270 h 1307"/>
                  <a:gd name="connsiteX7" fmla="*/ 764 w 1353"/>
                  <a:gd name="connsiteY7" fmla="*/ 122 h 1307"/>
                  <a:gd name="connsiteX8" fmla="*/ 841 w 1353"/>
                  <a:gd name="connsiteY8" fmla="*/ 238 h 1307"/>
                  <a:gd name="connsiteX9" fmla="*/ 949 w 1353"/>
                  <a:gd name="connsiteY9" fmla="*/ 365 h 1307"/>
                  <a:gd name="connsiteX10" fmla="*/ 1086 w 1353"/>
                  <a:gd name="connsiteY10" fmla="*/ 357 h 1307"/>
                  <a:gd name="connsiteX11" fmla="*/ 1085 w 1353"/>
                  <a:gd name="connsiteY11" fmla="*/ 206 h 1307"/>
                  <a:gd name="connsiteX12" fmla="*/ 1128 w 1353"/>
                  <a:gd name="connsiteY12" fmla="*/ 134 h 1307"/>
                  <a:gd name="connsiteX13" fmla="*/ 1092 w 1353"/>
                  <a:gd name="connsiteY13" fmla="*/ 132 h 1307"/>
                  <a:gd name="connsiteX14" fmla="*/ 1112 w 1353"/>
                  <a:gd name="connsiteY14" fmla="*/ 82 h 1307"/>
                  <a:gd name="connsiteX15" fmla="*/ 1232 w 1353"/>
                  <a:gd name="connsiteY15" fmla="*/ 183 h 1307"/>
                  <a:gd name="connsiteX16" fmla="*/ 1353 w 1353"/>
                  <a:gd name="connsiteY16" fmla="*/ 0 h 1307"/>
                  <a:gd name="connsiteX17" fmla="*/ 1059 w 1353"/>
                  <a:gd name="connsiteY17" fmla="*/ 1307 h 1307"/>
                  <a:gd name="connsiteX18" fmla="*/ 9 w 1353"/>
                  <a:gd name="connsiteY18" fmla="*/ 1103 h 1307"/>
                  <a:gd name="connsiteX19" fmla="*/ 333 w 1353"/>
                  <a:gd name="connsiteY19" fmla="*/ 720 h 1307"/>
                  <a:gd name="connsiteX0" fmla="*/ 713 w 1353"/>
                  <a:gd name="connsiteY0" fmla="*/ 570 h 1307"/>
                  <a:gd name="connsiteX1" fmla="*/ 426 w 1353"/>
                  <a:gd name="connsiteY1" fmla="*/ 241 h 1307"/>
                  <a:gd name="connsiteX2" fmla="*/ 619 w 1353"/>
                  <a:gd name="connsiteY2" fmla="*/ 613 h 1307"/>
                  <a:gd name="connsiteX3" fmla="*/ 805 w 1353"/>
                  <a:gd name="connsiteY3" fmla="*/ 647 h 1307"/>
                  <a:gd name="connsiteX4" fmla="*/ 825 w 1353"/>
                  <a:gd name="connsiteY4" fmla="*/ 542 h 1307"/>
                  <a:gd name="connsiteX5" fmla="*/ 678 w 1353"/>
                  <a:gd name="connsiteY5" fmla="*/ 414 h 1307"/>
                  <a:gd name="connsiteX6" fmla="*/ 704 w 1353"/>
                  <a:gd name="connsiteY6" fmla="*/ 304 h 1307"/>
                  <a:gd name="connsiteX7" fmla="*/ 799 w 1353"/>
                  <a:gd name="connsiteY7" fmla="*/ 270 h 1307"/>
                  <a:gd name="connsiteX8" fmla="*/ 764 w 1353"/>
                  <a:gd name="connsiteY8" fmla="*/ 122 h 1307"/>
                  <a:gd name="connsiteX9" fmla="*/ 841 w 1353"/>
                  <a:gd name="connsiteY9" fmla="*/ 238 h 1307"/>
                  <a:gd name="connsiteX10" fmla="*/ 949 w 1353"/>
                  <a:gd name="connsiteY10" fmla="*/ 365 h 1307"/>
                  <a:gd name="connsiteX11" fmla="*/ 1086 w 1353"/>
                  <a:gd name="connsiteY11" fmla="*/ 357 h 1307"/>
                  <a:gd name="connsiteX12" fmla="*/ 1085 w 1353"/>
                  <a:gd name="connsiteY12" fmla="*/ 206 h 1307"/>
                  <a:gd name="connsiteX13" fmla="*/ 1128 w 1353"/>
                  <a:gd name="connsiteY13" fmla="*/ 134 h 1307"/>
                  <a:gd name="connsiteX14" fmla="*/ 1092 w 1353"/>
                  <a:gd name="connsiteY14" fmla="*/ 132 h 1307"/>
                  <a:gd name="connsiteX15" fmla="*/ 1112 w 1353"/>
                  <a:gd name="connsiteY15" fmla="*/ 82 h 1307"/>
                  <a:gd name="connsiteX16" fmla="*/ 1232 w 1353"/>
                  <a:gd name="connsiteY16" fmla="*/ 183 h 1307"/>
                  <a:gd name="connsiteX17" fmla="*/ 1353 w 1353"/>
                  <a:gd name="connsiteY17" fmla="*/ 0 h 1307"/>
                  <a:gd name="connsiteX18" fmla="*/ 1059 w 1353"/>
                  <a:gd name="connsiteY18" fmla="*/ 1307 h 1307"/>
                  <a:gd name="connsiteX19" fmla="*/ 9 w 1353"/>
                  <a:gd name="connsiteY19" fmla="*/ 1103 h 1307"/>
                  <a:gd name="connsiteX20" fmla="*/ 333 w 1353"/>
                  <a:gd name="connsiteY20" fmla="*/ 720 h 1307"/>
                  <a:gd name="connsiteX0" fmla="*/ 713 w 1353"/>
                  <a:gd name="connsiteY0" fmla="*/ 570 h 1307"/>
                  <a:gd name="connsiteX1" fmla="*/ 426 w 1353"/>
                  <a:gd name="connsiteY1" fmla="*/ 241 h 1307"/>
                  <a:gd name="connsiteX2" fmla="*/ 619 w 1353"/>
                  <a:gd name="connsiteY2" fmla="*/ 613 h 1307"/>
                  <a:gd name="connsiteX3" fmla="*/ 805 w 1353"/>
                  <a:gd name="connsiteY3" fmla="*/ 647 h 1307"/>
                  <a:gd name="connsiteX4" fmla="*/ 825 w 1353"/>
                  <a:gd name="connsiteY4" fmla="*/ 542 h 1307"/>
                  <a:gd name="connsiteX5" fmla="*/ 678 w 1353"/>
                  <a:gd name="connsiteY5" fmla="*/ 414 h 1307"/>
                  <a:gd name="connsiteX6" fmla="*/ 704 w 1353"/>
                  <a:gd name="connsiteY6" fmla="*/ 304 h 1307"/>
                  <a:gd name="connsiteX7" fmla="*/ 799 w 1353"/>
                  <a:gd name="connsiteY7" fmla="*/ 270 h 1307"/>
                  <a:gd name="connsiteX8" fmla="*/ 764 w 1353"/>
                  <a:gd name="connsiteY8" fmla="*/ 122 h 1307"/>
                  <a:gd name="connsiteX9" fmla="*/ 841 w 1353"/>
                  <a:gd name="connsiteY9" fmla="*/ 238 h 1307"/>
                  <a:gd name="connsiteX10" fmla="*/ 949 w 1353"/>
                  <a:gd name="connsiteY10" fmla="*/ 365 h 1307"/>
                  <a:gd name="connsiteX11" fmla="*/ 1086 w 1353"/>
                  <a:gd name="connsiteY11" fmla="*/ 357 h 1307"/>
                  <a:gd name="connsiteX12" fmla="*/ 1085 w 1353"/>
                  <a:gd name="connsiteY12" fmla="*/ 206 h 1307"/>
                  <a:gd name="connsiteX13" fmla="*/ 1128 w 1353"/>
                  <a:gd name="connsiteY13" fmla="*/ 134 h 1307"/>
                  <a:gd name="connsiteX14" fmla="*/ 1092 w 1353"/>
                  <a:gd name="connsiteY14" fmla="*/ 132 h 1307"/>
                  <a:gd name="connsiteX15" fmla="*/ 1112 w 1353"/>
                  <a:gd name="connsiteY15" fmla="*/ 82 h 1307"/>
                  <a:gd name="connsiteX16" fmla="*/ 1232 w 1353"/>
                  <a:gd name="connsiteY16" fmla="*/ 183 h 1307"/>
                  <a:gd name="connsiteX17" fmla="*/ 1353 w 1353"/>
                  <a:gd name="connsiteY17" fmla="*/ 0 h 1307"/>
                  <a:gd name="connsiteX18" fmla="*/ 1059 w 1353"/>
                  <a:gd name="connsiteY18" fmla="*/ 1307 h 1307"/>
                  <a:gd name="connsiteX19" fmla="*/ 9 w 1353"/>
                  <a:gd name="connsiteY19" fmla="*/ 1103 h 1307"/>
                  <a:gd name="connsiteX20" fmla="*/ 333 w 1353"/>
                  <a:gd name="connsiteY20" fmla="*/ 720 h 1307"/>
                  <a:gd name="connsiteX21" fmla="*/ 713 w 1353"/>
                  <a:gd name="connsiteY21" fmla="*/ 570 h 1307"/>
                  <a:gd name="connsiteX0" fmla="*/ 713 w 1353"/>
                  <a:gd name="connsiteY0" fmla="*/ 570 h 1307"/>
                  <a:gd name="connsiteX1" fmla="*/ 426 w 1353"/>
                  <a:gd name="connsiteY1" fmla="*/ 241 h 1307"/>
                  <a:gd name="connsiteX2" fmla="*/ 619 w 1353"/>
                  <a:gd name="connsiteY2" fmla="*/ 613 h 1307"/>
                  <a:gd name="connsiteX3" fmla="*/ 805 w 1353"/>
                  <a:gd name="connsiteY3" fmla="*/ 647 h 1307"/>
                  <a:gd name="connsiteX4" fmla="*/ 825 w 1353"/>
                  <a:gd name="connsiteY4" fmla="*/ 542 h 1307"/>
                  <a:gd name="connsiteX5" fmla="*/ 678 w 1353"/>
                  <a:gd name="connsiteY5" fmla="*/ 414 h 1307"/>
                  <a:gd name="connsiteX6" fmla="*/ 704 w 1353"/>
                  <a:gd name="connsiteY6" fmla="*/ 304 h 1307"/>
                  <a:gd name="connsiteX7" fmla="*/ 799 w 1353"/>
                  <a:gd name="connsiteY7" fmla="*/ 270 h 1307"/>
                  <a:gd name="connsiteX8" fmla="*/ 764 w 1353"/>
                  <a:gd name="connsiteY8" fmla="*/ 122 h 1307"/>
                  <a:gd name="connsiteX9" fmla="*/ 841 w 1353"/>
                  <a:gd name="connsiteY9" fmla="*/ 238 h 1307"/>
                  <a:gd name="connsiteX10" fmla="*/ 949 w 1353"/>
                  <a:gd name="connsiteY10" fmla="*/ 365 h 1307"/>
                  <a:gd name="connsiteX11" fmla="*/ 1086 w 1353"/>
                  <a:gd name="connsiteY11" fmla="*/ 357 h 1307"/>
                  <a:gd name="connsiteX12" fmla="*/ 1085 w 1353"/>
                  <a:gd name="connsiteY12" fmla="*/ 206 h 1307"/>
                  <a:gd name="connsiteX13" fmla="*/ 1128 w 1353"/>
                  <a:gd name="connsiteY13" fmla="*/ 134 h 1307"/>
                  <a:gd name="connsiteX14" fmla="*/ 1092 w 1353"/>
                  <a:gd name="connsiteY14" fmla="*/ 132 h 1307"/>
                  <a:gd name="connsiteX15" fmla="*/ 1112 w 1353"/>
                  <a:gd name="connsiteY15" fmla="*/ 82 h 1307"/>
                  <a:gd name="connsiteX16" fmla="*/ 1232 w 1353"/>
                  <a:gd name="connsiteY16" fmla="*/ 183 h 1307"/>
                  <a:gd name="connsiteX17" fmla="*/ 1353 w 1353"/>
                  <a:gd name="connsiteY17" fmla="*/ 0 h 1307"/>
                  <a:gd name="connsiteX18" fmla="*/ 1059 w 1353"/>
                  <a:gd name="connsiteY18" fmla="*/ 1307 h 1307"/>
                  <a:gd name="connsiteX19" fmla="*/ 9 w 1353"/>
                  <a:gd name="connsiteY19" fmla="*/ 1103 h 1307"/>
                  <a:gd name="connsiteX20" fmla="*/ 333 w 1353"/>
                  <a:gd name="connsiteY20" fmla="*/ 720 h 1307"/>
                  <a:gd name="connsiteX21" fmla="*/ 732 w 1353"/>
                  <a:gd name="connsiteY21" fmla="*/ 583 h 1307"/>
                  <a:gd name="connsiteX22" fmla="*/ 713 w 1353"/>
                  <a:gd name="connsiteY22" fmla="*/ 570 h 1307"/>
                  <a:gd name="connsiteX0" fmla="*/ 713 w 1353"/>
                  <a:gd name="connsiteY0" fmla="*/ 570 h 1307"/>
                  <a:gd name="connsiteX1" fmla="*/ 426 w 1353"/>
                  <a:gd name="connsiteY1" fmla="*/ 241 h 1307"/>
                  <a:gd name="connsiteX2" fmla="*/ 619 w 1353"/>
                  <a:gd name="connsiteY2" fmla="*/ 613 h 1307"/>
                  <a:gd name="connsiteX3" fmla="*/ 805 w 1353"/>
                  <a:gd name="connsiteY3" fmla="*/ 647 h 1307"/>
                  <a:gd name="connsiteX4" fmla="*/ 825 w 1353"/>
                  <a:gd name="connsiteY4" fmla="*/ 542 h 1307"/>
                  <a:gd name="connsiteX5" fmla="*/ 678 w 1353"/>
                  <a:gd name="connsiteY5" fmla="*/ 414 h 1307"/>
                  <a:gd name="connsiteX6" fmla="*/ 704 w 1353"/>
                  <a:gd name="connsiteY6" fmla="*/ 304 h 1307"/>
                  <a:gd name="connsiteX7" fmla="*/ 799 w 1353"/>
                  <a:gd name="connsiteY7" fmla="*/ 270 h 1307"/>
                  <a:gd name="connsiteX8" fmla="*/ 764 w 1353"/>
                  <a:gd name="connsiteY8" fmla="*/ 122 h 1307"/>
                  <a:gd name="connsiteX9" fmla="*/ 841 w 1353"/>
                  <a:gd name="connsiteY9" fmla="*/ 238 h 1307"/>
                  <a:gd name="connsiteX10" fmla="*/ 949 w 1353"/>
                  <a:gd name="connsiteY10" fmla="*/ 365 h 1307"/>
                  <a:gd name="connsiteX11" fmla="*/ 1086 w 1353"/>
                  <a:gd name="connsiteY11" fmla="*/ 357 h 1307"/>
                  <a:gd name="connsiteX12" fmla="*/ 1085 w 1353"/>
                  <a:gd name="connsiteY12" fmla="*/ 206 h 1307"/>
                  <a:gd name="connsiteX13" fmla="*/ 1128 w 1353"/>
                  <a:gd name="connsiteY13" fmla="*/ 134 h 1307"/>
                  <a:gd name="connsiteX14" fmla="*/ 1092 w 1353"/>
                  <a:gd name="connsiteY14" fmla="*/ 132 h 1307"/>
                  <a:gd name="connsiteX15" fmla="*/ 1112 w 1353"/>
                  <a:gd name="connsiteY15" fmla="*/ 82 h 1307"/>
                  <a:gd name="connsiteX16" fmla="*/ 1232 w 1353"/>
                  <a:gd name="connsiteY16" fmla="*/ 183 h 1307"/>
                  <a:gd name="connsiteX17" fmla="*/ 1353 w 1353"/>
                  <a:gd name="connsiteY17" fmla="*/ 0 h 1307"/>
                  <a:gd name="connsiteX18" fmla="*/ 1059 w 1353"/>
                  <a:gd name="connsiteY18" fmla="*/ 1307 h 1307"/>
                  <a:gd name="connsiteX19" fmla="*/ 9 w 1353"/>
                  <a:gd name="connsiteY19" fmla="*/ 1103 h 1307"/>
                  <a:gd name="connsiteX20" fmla="*/ 333 w 1353"/>
                  <a:gd name="connsiteY20" fmla="*/ 720 h 1307"/>
                  <a:gd name="connsiteX21" fmla="*/ 713 w 1353"/>
                  <a:gd name="connsiteY21" fmla="*/ 570 h 1307"/>
                  <a:gd name="connsiteX0" fmla="*/ 713 w 1353"/>
                  <a:gd name="connsiteY0" fmla="*/ 570 h 1307"/>
                  <a:gd name="connsiteX1" fmla="*/ 426 w 1353"/>
                  <a:gd name="connsiteY1" fmla="*/ 241 h 1307"/>
                  <a:gd name="connsiteX2" fmla="*/ 805 w 1353"/>
                  <a:gd name="connsiteY2" fmla="*/ 647 h 1307"/>
                  <a:gd name="connsiteX3" fmla="*/ 825 w 1353"/>
                  <a:gd name="connsiteY3" fmla="*/ 542 h 1307"/>
                  <a:gd name="connsiteX4" fmla="*/ 678 w 1353"/>
                  <a:gd name="connsiteY4" fmla="*/ 414 h 1307"/>
                  <a:gd name="connsiteX5" fmla="*/ 704 w 1353"/>
                  <a:gd name="connsiteY5" fmla="*/ 304 h 1307"/>
                  <a:gd name="connsiteX6" fmla="*/ 799 w 1353"/>
                  <a:gd name="connsiteY6" fmla="*/ 270 h 1307"/>
                  <a:gd name="connsiteX7" fmla="*/ 764 w 1353"/>
                  <a:gd name="connsiteY7" fmla="*/ 122 h 1307"/>
                  <a:gd name="connsiteX8" fmla="*/ 841 w 1353"/>
                  <a:gd name="connsiteY8" fmla="*/ 238 h 1307"/>
                  <a:gd name="connsiteX9" fmla="*/ 949 w 1353"/>
                  <a:gd name="connsiteY9" fmla="*/ 365 h 1307"/>
                  <a:gd name="connsiteX10" fmla="*/ 1086 w 1353"/>
                  <a:gd name="connsiteY10" fmla="*/ 357 h 1307"/>
                  <a:gd name="connsiteX11" fmla="*/ 1085 w 1353"/>
                  <a:gd name="connsiteY11" fmla="*/ 206 h 1307"/>
                  <a:gd name="connsiteX12" fmla="*/ 1128 w 1353"/>
                  <a:gd name="connsiteY12" fmla="*/ 134 h 1307"/>
                  <a:gd name="connsiteX13" fmla="*/ 1092 w 1353"/>
                  <a:gd name="connsiteY13" fmla="*/ 132 h 1307"/>
                  <a:gd name="connsiteX14" fmla="*/ 1112 w 1353"/>
                  <a:gd name="connsiteY14" fmla="*/ 82 h 1307"/>
                  <a:gd name="connsiteX15" fmla="*/ 1232 w 1353"/>
                  <a:gd name="connsiteY15" fmla="*/ 183 h 1307"/>
                  <a:gd name="connsiteX16" fmla="*/ 1353 w 1353"/>
                  <a:gd name="connsiteY16" fmla="*/ 0 h 1307"/>
                  <a:gd name="connsiteX17" fmla="*/ 1059 w 1353"/>
                  <a:gd name="connsiteY17" fmla="*/ 1307 h 1307"/>
                  <a:gd name="connsiteX18" fmla="*/ 9 w 1353"/>
                  <a:gd name="connsiteY18" fmla="*/ 1103 h 1307"/>
                  <a:gd name="connsiteX19" fmla="*/ 333 w 1353"/>
                  <a:gd name="connsiteY19" fmla="*/ 720 h 1307"/>
                  <a:gd name="connsiteX20" fmla="*/ 713 w 1353"/>
                  <a:gd name="connsiteY20" fmla="*/ 570 h 1307"/>
                  <a:gd name="connsiteX0" fmla="*/ 668 w 1353"/>
                  <a:gd name="connsiteY0" fmla="*/ 620 h 1307"/>
                  <a:gd name="connsiteX1" fmla="*/ 426 w 1353"/>
                  <a:gd name="connsiteY1" fmla="*/ 241 h 1307"/>
                  <a:gd name="connsiteX2" fmla="*/ 805 w 1353"/>
                  <a:gd name="connsiteY2" fmla="*/ 647 h 1307"/>
                  <a:gd name="connsiteX3" fmla="*/ 825 w 1353"/>
                  <a:gd name="connsiteY3" fmla="*/ 542 h 1307"/>
                  <a:gd name="connsiteX4" fmla="*/ 678 w 1353"/>
                  <a:gd name="connsiteY4" fmla="*/ 414 h 1307"/>
                  <a:gd name="connsiteX5" fmla="*/ 704 w 1353"/>
                  <a:gd name="connsiteY5" fmla="*/ 304 h 1307"/>
                  <a:gd name="connsiteX6" fmla="*/ 799 w 1353"/>
                  <a:gd name="connsiteY6" fmla="*/ 270 h 1307"/>
                  <a:gd name="connsiteX7" fmla="*/ 764 w 1353"/>
                  <a:gd name="connsiteY7" fmla="*/ 122 h 1307"/>
                  <a:gd name="connsiteX8" fmla="*/ 841 w 1353"/>
                  <a:gd name="connsiteY8" fmla="*/ 238 h 1307"/>
                  <a:gd name="connsiteX9" fmla="*/ 949 w 1353"/>
                  <a:gd name="connsiteY9" fmla="*/ 365 h 1307"/>
                  <a:gd name="connsiteX10" fmla="*/ 1086 w 1353"/>
                  <a:gd name="connsiteY10" fmla="*/ 357 h 1307"/>
                  <a:gd name="connsiteX11" fmla="*/ 1085 w 1353"/>
                  <a:gd name="connsiteY11" fmla="*/ 206 h 1307"/>
                  <a:gd name="connsiteX12" fmla="*/ 1128 w 1353"/>
                  <a:gd name="connsiteY12" fmla="*/ 134 h 1307"/>
                  <a:gd name="connsiteX13" fmla="*/ 1092 w 1353"/>
                  <a:gd name="connsiteY13" fmla="*/ 132 h 1307"/>
                  <a:gd name="connsiteX14" fmla="*/ 1112 w 1353"/>
                  <a:gd name="connsiteY14" fmla="*/ 82 h 1307"/>
                  <a:gd name="connsiteX15" fmla="*/ 1232 w 1353"/>
                  <a:gd name="connsiteY15" fmla="*/ 183 h 1307"/>
                  <a:gd name="connsiteX16" fmla="*/ 1353 w 1353"/>
                  <a:gd name="connsiteY16" fmla="*/ 0 h 1307"/>
                  <a:gd name="connsiteX17" fmla="*/ 1059 w 1353"/>
                  <a:gd name="connsiteY17" fmla="*/ 1307 h 1307"/>
                  <a:gd name="connsiteX18" fmla="*/ 9 w 1353"/>
                  <a:gd name="connsiteY18" fmla="*/ 1103 h 1307"/>
                  <a:gd name="connsiteX19" fmla="*/ 333 w 1353"/>
                  <a:gd name="connsiteY19" fmla="*/ 720 h 1307"/>
                  <a:gd name="connsiteX20" fmla="*/ 668 w 1353"/>
                  <a:gd name="connsiteY20" fmla="*/ 620 h 1307"/>
                  <a:gd name="connsiteX0" fmla="*/ 668 w 1353"/>
                  <a:gd name="connsiteY0" fmla="*/ 620 h 1307"/>
                  <a:gd name="connsiteX1" fmla="*/ 472 w 1353"/>
                  <a:gd name="connsiteY1" fmla="*/ 370 h 1307"/>
                  <a:gd name="connsiteX2" fmla="*/ 426 w 1353"/>
                  <a:gd name="connsiteY2" fmla="*/ 241 h 1307"/>
                  <a:gd name="connsiteX3" fmla="*/ 805 w 1353"/>
                  <a:gd name="connsiteY3" fmla="*/ 647 h 1307"/>
                  <a:gd name="connsiteX4" fmla="*/ 825 w 1353"/>
                  <a:gd name="connsiteY4" fmla="*/ 542 h 1307"/>
                  <a:gd name="connsiteX5" fmla="*/ 678 w 1353"/>
                  <a:gd name="connsiteY5" fmla="*/ 414 h 1307"/>
                  <a:gd name="connsiteX6" fmla="*/ 704 w 1353"/>
                  <a:gd name="connsiteY6" fmla="*/ 304 h 1307"/>
                  <a:gd name="connsiteX7" fmla="*/ 799 w 1353"/>
                  <a:gd name="connsiteY7" fmla="*/ 270 h 1307"/>
                  <a:gd name="connsiteX8" fmla="*/ 764 w 1353"/>
                  <a:gd name="connsiteY8" fmla="*/ 122 h 1307"/>
                  <a:gd name="connsiteX9" fmla="*/ 841 w 1353"/>
                  <a:gd name="connsiteY9" fmla="*/ 238 h 1307"/>
                  <a:gd name="connsiteX10" fmla="*/ 949 w 1353"/>
                  <a:gd name="connsiteY10" fmla="*/ 365 h 1307"/>
                  <a:gd name="connsiteX11" fmla="*/ 1086 w 1353"/>
                  <a:gd name="connsiteY11" fmla="*/ 357 h 1307"/>
                  <a:gd name="connsiteX12" fmla="*/ 1085 w 1353"/>
                  <a:gd name="connsiteY12" fmla="*/ 206 h 1307"/>
                  <a:gd name="connsiteX13" fmla="*/ 1128 w 1353"/>
                  <a:gd name="connsiteY13" fmla="*/ 134 h 1307"/>
                  <a:gd name="connsiteX14" fmla="*/ 1092 w 1353"/>
                  <a:gd name="connsiteY14" fmla="*/ 132 h 1307"/>
                  <a:gd name="connsiteX15" fmla="*/ 1112 w 1353"/>
                  <a:gd name="connsiteY15" fmla="*/ 82 h 1307"/>
                  <a:gd name="connsiteX16" fmla="*/ 1232 w 1353"/>
                  <a:gd name="connsiteY16" fmla="*/ 183 h 1307"/>
                  <a:gd name="connsiteX17" fmla="*/ 1353 w 1353"/>
                  <a:gd name="connsiteY17" fmla="*/ 0 h 1307"/>
                  <a:gd name="connsiteX18" fmla="*/ 1059 w 1353"/>
                  <a:gd name="connsiteY18" fmla="*/ 1307 h 1307"/>
                  <a:gd name="connsiteX19" fmla="*/ 9 w 1353"/>
                  <a:gd name="connsiteY19" fmla="*/ 1103 h 1307"/>
                  <a:gd name="connsiteX20" fmla="*/ 333 w 1353"/>
                  <a:gd name="connsiteY20" fmla="*/ 720 h 1307"/>
                  <a:gd name="connsiteX21" fmla="*/ 668 w 1353"/>
                  <a:gd name="connsiteY21" fmla="*/ 620 h 1307"/>
                  <a:gd name="connsiteX0" fmla="*/ 668 w 1353"/>
                  <a:gd name="connsiteY0" fmla="*/ 620 h 1307"/>
                  <a:gd name="connsiteX1" fmla="*/ 472 w 1353"/>
                  <a:gd name="connsiteY1" fmla="*/ 370 h 1307"/>
                  <a:gd name="connsiteX2" fmla="*/ 426 w 1353"/>
                  <a:gd name="connsiteY2" fmla="*/ 241 h 1307"/>
                  <a:gd name="connsiteX3" fmla="*/ 805 w 1353"/>
                  <a:gd name="connsiteY3" fmla="*/ 647 h 1307"/>
                  <a:gd name="connsiteX4" fmla="*/ 825 w 1353"/>
                  <a:gd name="connsiteY4" fmla="*/ 542 h 1307"/>
                  <a:gd name="connsiteX5" fmla="*/ 678 w 1353"/>
                  <a:gd name="connsiteY5" fmla="*/ 414 h 1307"/>
                  <a:gd name="connsiteX6" fmla="*/ 704 w 1353"/>
                  <a:gd name="connsiteY6" fmla="*/ 304 h 1307"/>
                  <a:gd name="connsiteX7" fmla="*/ 799 w 1353"/>
                  <a:gd name="connsiteY7" fmla="*/ 270 h 1307"/>
                  <a:gd name="connsiteX8" fmla="*/ 764 w 1353"/>
                  <a:gd name="connsiteY8" fmla="*/ 122 h 1307"/>
                  <a:gd name="connsiteX9" fmla="*/ 822 w 1353"/>
                  <a:gd name="connsiteY9" fmla="*/ 148 h 1307"/>
                  <a:gd name="connsiteX10" fmla="*/ 949 w 1353"/>
                  <a:gd name="connsiteY10" fmla="*/ 365 h 1307"/>
                  <a:gd name="connsiteX11" fmla="*/ 1086 w 1353"/>
                  <a:gd name="connsiteY11" fmla="*/ 357 h 1307"/>
                  <a:gd name="connsiteX12" fmla="*/ 1085 w 1353"/>
                  <a:gd name="connsiteY12" fmla="*/ 206 h 1307"/>
                  <a:gd name="connsiteX13" fmla="*/ 1128 w 1353"/>
                  <a:gd name="connsiteY13" fmla="*/ 134 h 1307"/>
                  <a:gd name="connsiteX14" fmla="*/ 1092 w 1353"/>
                  <a:gd name="connsiteY14" fmla="*/ 132 h 1307"/>
                  <a:gd name="connsiteX15" fmla="*/ 1112 w 1353"/>
                  <a:gd name="connsiteY15" fmla="*/ 82 h 1307"/>
                  <a:gd name="connsiteX16" fmla="*/ 1232 w 1353"/>
                  <a:gd name="connsiteY16" fmla="*/ 183 h 1307"/>
                  <a:gd name="connsiteX17" fmla="*/ 1353 w 1353"/>
                  <a:gd name="connsiteY17" fmla="*/ 0 h 1307"/>
                  <a:gd name="connsiteX18" fmla="*/ 1059 w 1353"/>
                  <a:gd name="connsiteY18" fmla="*/ 1307 h 1307"/>
                  <a:gd name="connsiteX19" fmla="*/ 9 w 1353"/>
                  <a:gd name="connsiteY19" fmla="*/ 1103 h 1307"/>
                  <a:gd name="connsiteX20" fmla="*/ 333 w 1353"/>
                  <a:gd name="connsiteY20" fmla="*/ 720 h 1307"/>
                  <a:gd name="connsiteX21" fmla="*/ 668 w 1353"/>
                  <a:gd name="connsiteY21" fmla="*/ 620 h 1307"/>
                  <a:gd name="connsiteX0" fmla="*/ 668 w 1353"/>
                  <a:gd name="connsiteY0" fmla="*/ 620 h 1307"/>
                  <a:gd name="connsiteX1" fmla="*/ 472 w 1353"/>
                  <a:gd name="connsiteY1" fmla="*/ 370 h 1307"/>
                  <a:gd name="connsiteX2" fmla="*/ 426 w 1353"/>
                  <a:gd name="connsiteY2" fmla="*/ 241 h 1307"/>
                  <a:gd name="connsiteX3" fmla="*/ 805 w 1353"/>
                  <a:gd name="connsiteY3" fmla="*/ 647 h 1307"/>
                  <a:gd name="connsiteX4" fmla="*/ 825 w 1353"/>
                  <a:gd name="connsiteY4" fmla="*/ 542 h 1307"/>
                  <a:gd name="connsiteX5" fmla="*/ 678 w 1353"/>
                  <a:gd name="connsiteY5" fmla="*/ 414 h 1307"/>
                  <a:gd name="connsiteX6" fmla="*/ 704 w 1353"/>
                  <a:gd name="connsiteY6" fmla="*/ 304 h 1307"/>
                  <a:gd name="connsiteX7" fmla="*/ 799 w 1353"/>
                  <a:gd name="connsiteY7" fmla="*/ 270 h 1307"/>
                  <a:gd name="connsiteX8" fmla="*/ 754 w 1353"/>
                  <a:gd name="connsiteY8" fmla="*/ 178 h 1307"/>
                  <a:gd name="connsiteX9" fmla="*/ 764 w 1353"/>
                  <a:gd name="connsiteY9" fmla="*/ 122 h 1307"/>
                  <a:gd name="connsiteX10" fmla="*/ 822 w 1353"/>
                  <a:gd name="connsiteY10" fmla="*/ 148 h 1307"/>
                  <a:gd name="connsiteX11" fmla="*/ 949 w 1353"/>
                  <a:gd name="connsiteY11" fmla="*/ 365 h 1307"/>
                  <a:gd name="connsiteX12" fmla="*/ 1086 w 1353"/>
                  <a:gd name="connsiteY12" fmla="*/ 357 h 1307"/>
                  <a:gd name="connsiteX13" fmla="*/ 1085 w 1353"/>
                  <a:gd name="connsiteY13" fmla="*/ 206 h 1307"/>
                  <a:gd name="connsiteX14" fmla="*/ 1128 w 1353"/>
                  <a:gd name="connsiteY14" fmla="*/ 134 h 1307"/>
                  <a:gd name="connsiteX15" fmla="*/ 1092 w 1353"/>
                  <a:gd name="connsiteY15" fmla="*/ 132 h 1307"/>
                  <a:gd name="connsiteX16" fmla="*/ 1112 w 1353"/>
                  <a:gd name="connsiteY16" fmla="*/ 82 h 1307"/>
                  <a:gd name="connsiteX17" fmla="*/ 1232 w 1353"/>
                  <a:gd name="connsiteY17" fmla="*/ 183 h 1307"/>
                  <a:gd name="connsiteX18" fmla="*/ 1353 w 1353"/>
                  <a:gd name="connsiteY18" fmla="*/ 0 h 1307"/>
                  <a:gd name="connsiteX19" fmla="*/ 1059 w 1353"/>
                  <a:gd name="connsiteY19" fmla="*/ 1307 h 1307"/>
                  <a:gd name="connsiteX20" fmla="*/ 9 w 1353"/>
                  <a:gd name="connsiteY20" fmla="*/ 1103 h 1307"/>
                  <a:gd name="connsiteX21" fmla="*/ 333 w 1353"/>
                  <a:gd name="connsiteY21" fmla="*/ 720 h 1307"/>
                  <a:gd name="connsiteX22" fmla="*/ 668 w 1353"/>
                  <a:gd name="connsiteY22" fmla="*/ 620 h 1307"/>
                  <a:gd name="connsiteX0" fmla="*/ 668 w 1353"/>
                  <a:gd name="connsiteY0" fmla="*/ 620 h 1307"/>
                  <a:gd name="connsiteX1" fmla="*/ 472 w 1353"/>
                  <a:gd name="connsiteY1" fmla="*/ 370 h 1307"/>
                  <a:gd name="connsiteX2" fmla="*/ 426 w 1353"/>
                  <a:gd name="connsiteY2" fmla="*/ 241 h 1307"/>
                  <a:gd name="connsiteX3" fmla="*/ 562 w 1353"/>
                  <a:gd name="connsiteY3" fmla="*/ 338 h 1307"/>
                  <a:gd name="connsiteX4" fmla="*/ 805 w 1353"/>
                  <a:gd name="connsiteY4" fmla="*/ 647 h 1307"/>
                  <a:gd name="connsiteX5" fmla="*/ 825 w 1353"/>
                  <a:gd name="connsiteY5" fmla="*/ 542 h 1307"/>
                  <a:gd name="connsiteX6" fmla="*/ 678 w 1353"/>
                  <a:gd name="connsiteY6" fmla="*/ 414 h 1307"/>
                  <a:gd name="connsiteX7" fmla="*/ 704 w 1353"/>
                  <a:gd name="connsiteY7" fmla="*/ 304 h 1307"/>
                  <a:gd name="connsiteX8" fmla="*/ 799 w 1353"/>
                  <a:gd name="connsiteY8" fmla="*/ 270 h 1307"/>
                  <a:gd name="connsiteX9" fmla="*/ 754 w 1353"/>
                  <a:gd name="connsiteY9" fmla="*/ 178 h 1307"/>
                  <a:gd name="connsiteX10" fmla="*/ 764 w 1353"/>
                  <a:gd name="connsiteY10" fmla="*/ 122 h 1307"/>
                  <a:gd name="connsiteX11" fmla="*/ 822 w 1353"/>
                  <a:gd name="connsiteY11" fmla="*/ 148 h 1307"/>
                  <a:gd name="connsiteX12" fmla="*/ 949 w 1353"/>
                  <a:gd name="connsiteY12" fmla="*/ 365 h 1307"/>
                  <a:gd name="connsiteX13" fmla="*/ 1086 w 1353"/>
                  <a:gd name="connsiteY13" fmla="*/ 357 h 1307"/>
                  <a:gd name="connsiteX14" fmla="*/ 1085 w 1353"/>
                  <a:gd name="connsiteY14" fmla="*/ 206 h 1307"/>
                  <a:gd name="connsiteX15" fmla="*/ 1128 w 1353"/>
                  <a:gd name="connsiteY15" fmla="*/ 134 h 1307"/>
                  <a:gd name="connsiteX16" fmla="*/ 1092 w 1353"/>
                  <a:gd name="connsiteY16" fmla="*/ 132 h 1307"/>
                  <a:gd name="connsiteX17" fmla="*/ 1112 w 1353"/>
                  <a:gd name="connsiteY17" fmla="*/ 82 h 1307"/>
                  <a:gd name="connsiteX18" fmla="*/ 1232 w 1353"/>
                  <a:gd name="connsiteY18" fmla="*/ 183 h 1307"/>
                  <a:gd name="connsiteX19" fmla="*/ 1353 w 1353"/>
                  <a:gd name="connsiteY19" fmla="*/ 0 h 1307"/>
                  <a:gd name="connsiteX20" fmla="*/ 1059 w 1353"/>
                  <a:gd name="connsiteY20" fmla="*/ 1307 h 1307"/>
                  <a:gd name="connsiteX21" fmla="*/ 9 w 1353"/>
                  <a:gd name="connsiteY21" fmla="*/ 1103 h 1307"/>
                  <a:gd name="connsiteX22" fmla="*/ 333 w 1353"/>
                  <a:gd name="connsiteY22" fmla="*/ 720 h 1307"/>
                  <a:gd name="connsiteX23" fmla="*/ 668 w 1353"/>
                  <a:gd name="connsiteY23" fmla="*/ 620 h 1307"/>
                  <a:gd name="connsiteX0" fmla="*/ 668 w 1353"/>
                  <a:gd name="connsiteY0" fmla="*/ 620 h 1307"/>
                  <a:gd name="connsiteX1" fmla="*/ 472 w 1353"/>
                  <a:gd name="connsiteY1" fmla="*/ 370 h 1307"/>
                  <a:gd name="connsiteX2" fmla="*/ 481 w 1353"/>
                  <a:gd name="connsiteY2" fmla="*/ 262 h 1307"/>
                  <a:gd name="connsiteX3" fmla="*/ 562 w 1353"/>
                  <a:gd name="connsiteY3" fmla="*/ 338 h 1307"/>
                  <a:gd name="connsiteX4" fmla="*/ 805 w 1353"/>
                  <a:gd name="connsiteY4" fmla="*/ 647 h 1307"/>
                  <a:gd name="connsiteX5" fmla="*/ 825 w 1353"/>
                  <a:gd name="connsiteY5" fmla="*/ 542 h 1307"/>
                  <a:gd name="connsiteX6" fmla="*/ 678 w 1353"/>
                  <a:gd name="connsiteY6" fmla="*/ 414 h 1307"/>
                  <a:gd name="connsiteX7" fmla="*/ 704 w 1353"/>
                  <a:gd name="connsiteY7" fmla="*/ 304 h 1307"/>
                  <a:gd name="connsiteX8" fmla="*/ 799 w 1353"/>
                  <a:gd name="connsiteY8" fmla="*/ 270 h 1307"/>
                  <a:gd name="connsiteX9" fmla="*/ 754 w 1353"/>
                  <a:gd name="connsiteY9" fmla="*/ 178 h 1307"/>
                  <a:gd name="connsiteX10" fmla="*/ 764 w 1353"/>
                  <a:gd name="connsiteY10" fmla="*/ 122 h 1307"/>
                  <a:gd name="connsiteX11" fmla="*/ 822 w 1353"/>
                  <a:gd name="connsiteY11" fmla="*/ 148 h 1307"/>
                  <a:gd name="connsiteX12" fmla="*/ 949 w 1353"/>
                  <a:gd name="connsiteY12" fmla="*/ 365 h 1307"/>
                  <a:gd name="connsiteX13" fmla="*/ 1086 w 1353"/>
                  <a:gd name="connsiteY13" fmla="*/ 357 h 1307"/>
                  <a:gd name="connsiteX14" fmla="*/ 1085 w 1353"/>
                  <a:gd name="connsiteY14" fmla="*/ 206 h 1307"/>
                  <a:gd name="connsiteX15" fmla="*/ 1128 w 1353"/>
                  <a:gd name="connsiteY15" fmla="*/ 134 h 1307"/>
                  <a:gd name="connsiteX16" fmla="*/ 1092 w 1353"/>
                  <a:gd name="connsiteY16" fmla="*/ 132 h 1307"/>
                  <a:gd name="connsiteX17" fmla="*/ 1112 w 1353"/>
                  <a:gd name="connsiteY17" fmla="*/ 82 h 1307"/>
                  <a:gd name="connsiteX18" fmla="*/ 1232 w 1353"/>
                  <a:gd name="connsiteY18" fmla="*/ 183 h 1307"/>
                  <a:gd name="connsiteX19" fmla="*/ 1353 w 1353"/>
                  <a:gd name="connsiteY19" fmla="*/ 0 h 1307"/>
                  <a:gd name="connsiteX20" fmla="*/ 1059 w 1353"/>
                  <a:gd name="connsiteY20" fmla="*/ 1307 h 1307"/>
                  <a:gd name="connsiteX21" fmla="*/ 9 w 1353"/>
                  <a:gd name="connsiteY21" fmla="*/ 1103 h 1307"/>
                  <a:gd name="connsiteX22" fmla="*/ 333 w 1353"/>
                  <a:gd name="connsiteY22" fmla="*/ 720 h 1307"/>
                  <a:gd name="connsiteX23" fmla="*/ 668 w 1353"/>
                  <a:gd name="connsiteY23" fmla="*/ 620 h 1307"/>
                  <a:gd name="connsiteX0" fmla="*/ 668 w 1353"/>
                  <a:gd name="connsiteY0" fmla="*/ 620 h 1307"/>
                  <a:gd name="connsiteX1" fmla="*/ 472 w 1353"/>
                  <a:gd name="connsiteY1" fmla="*/ 370 h 1307"/>
                  <a:gd name="connsiteX2" fmla="*/ 447 w 1353"/>
                  <a:gd name="connsiteY2" fmla="*/ 321 h 1307"/>
                  <a:gd name="connsiteX3" fmla="*/ 481 w 1353"/>
                  <a:gd name="connsiteY3" fmla="*/ 262 h 1307"/>
                  <a:gd name="connsiteX4" fmla="*/ 562 w 1353"/>
                  <a:gd name="connsiteY4" fmla="*/ 338 h 1307"/>
                  <a:gd name="connsiteX5" fmla="*/ 805 w 1353"/>
                  <a:gd name="connsiteY5" fmla="*/ 647 h 1307"/>
                  <a:gd name="connsiteX6" fmla="*/ 825 w 1353"/>
                  <a:gd name="connsiteY6" fmla="*/ 542 h 1307"/>
                  <a:gd name="connsiteX7" fmla="*/ 678 w 1353"/>
                  <a:gd name="connsiteY7" fmla="*/ 414 h 1307"/>
                  <a:gd name="connsiteX8" fmla="*/ 704 w 1353"/>
                  <a:gd name="connsiteY8" fmla="*/ 304 h 1307"/>
                  <a:gd name="connsiteX9" fmla="*/ 799 w 1353"/>
                  <a:gd name="connsiteY9" fmla="*/ 270 h 1307"/>
                  <a:gd name="connsiteX10" fmla="*/ 754 w 1353"/>
                  <a:gd name="connsiteY10" fmla="*/ 178 h 1307"/>
                  <a:gd name="connsiteX11" fmla="*/ 764 w 1353"/>
                  <a:gd name="connsiteY11" fmla="*/ 122 h 1307"/>
                  <a:gd name="connsiteX12" fmla="*/ 822 w 1353"/>
                  <a:gd name="connsiteY12" fmla="*/ 148 h 1307"/>
                  <a:gd name="connsiteX13" fmla="*/ 949 w 1353"/>
                  <a:gd name="connsiteY13" fmla="*/ 365 h 1307"/>
                  <a:gd name="connsiteX14" fmla="*/ 1086 w 1353"/>
                  <a:gd name="connsiteY14" fmla="*/ 357 h 1307"/>
                  <a:gd name="connsiteX15" fmla="*/ 1085 w 1353"/>
                  <a:gd name="connsiteY15" fmla="*/ 206 h 1307"/>
                  <a:gd name="connsiteX16" fmla="*/ 1128 w 1353"/>
                  <a:gd name="connsiteY16" fmla="*/ 134 h 1307"/>
                  <a:gd name="connsiteX17" fmla="*/ 1092 w 1353"/>
                  <a:gd name="connsiteY17" fmla="*/ 132 h 1307"/>
                  <a:gd name="connsiteX18" fmla="*/ 1112 w 1353"/>
                  <a:gd name="connsiteY18" fmla="*/ 82 h 1307"/>
                  <a:gd name="connsiteX19" fmla="*/ 1232 w 1353"/>
                  <a:gd name="connsiteY19" fmla="*/ 183 h 1307"/>
                  <a:gd name="connsiteX20" fmla="*/ 1353 w 1353"/>
                  <a:gd name="connsiteY20" fmla="*/ 0 h 1307"/>
                  <a:gd name="connsiteX21" fmla="*/ 1059 w 1353"/>
                  <a:gd name="connsiteY21" fmla="*/ 1307 h 1307"/>
                  <a:gd name="connsiteX22" fmla="*/ 9 w 1353"/>
                  <a:gd name="connsiteY22" fmla="*/ 1103 h 1307"/>
                  <a:gd name="connsiteX23" fmla="*/ 333 w 1353"/>
                  <a:gd name="connsiteY23" fmla="*/ 720 h 1307"/>
                  <a:gd name="connsiteX24" fmla="*/ 668 w 1353"/>
                  <a:gd name="connsiteY24" fmla="*/ 620 h 1307"/>
                  <a:gd name="connsiteX0" fmla="*/ 623 w 1353"/>
                  <a:gd name="connsiteY0" fmla="*/ 670 h 1307"/>
                  <a:gd name="connsiteX1" fmla="*/ 472 w 1353"/>
                  <a:gd name="connsiteY1" fmla="*/ 370 h 1307"/>
                  <a:gd name="connsiteX2" fmla="*/ 447 w 1353"/>
                  <a:gd name="connsiteY2" fmla="*/ 321 h 1307"/>
                  <a:gd name="connsiteX3" fmla="*/ 481 w 1353"/>
                  <a:gd name="connsiteY3" fmla="*/ 262 h 1307"/>
                  <a:gd name="connsiteX4" fmla="*/ 562 w 1353"/>
                  <a:gd name="connsiteY4" fmla="*/ 338 h 1307"/>
                  <a:gd name="connsiteX5" fmla="*/ 805 w 1353"/>
                  <a:gd name="connsiteY5" fmla="*/ 647 h 1307"/>
                  <a:gd name="connsiteX6" fmla="*/ 825 w 1353"/>
                  <a:gd name="connsiteY6" fmla="*/ 542 h 1307"/>
                  <a:gd name="connsiteX7" fmla="*/ 678 w 1353"/>
                  <a:gd name="connsiteY7" fmla="*/ 414 h 1307"/>
                  <a:gd name="connsiteX8" fmla="*/ 704 w 1353"/>
                  <a:gd name="connsiteY8" fmla="*/ 304 h 1307"/>
                  <a:gd name="connsiteX9" fmla="*/ 799 w 1353"/>
                  <a:gd name="connsiteY9" fmla="*/ 270 h 1307"/>
                  <a:gd name="connsiteX10" fmla="*/ 754 w 1353"/>
                  <a:gd name="connsiteY10" fmla="*/ 178 h 1307"/>
                  <a:gd name="connsiteX11" fmla="*/ 764 w 1353"/>
                  <a:gd name="connsiteY11" fmla="*/ 122 h 1307"/>
                  <a:gd name="connsiteX12" fmla="*/ 822 w 1353"/>
                  <a:gd name="connsiteY12" fmla="*/ 148 h 1307"/>
                  <a:gd name="connsiteX13" fmla="*/ 949 w 1353"/>
                  <a:gd name="connsiteY13" fmla="*/ 365 h 1307"/>
                  <a:gd name="connsiteX14" fmla="*/ 1086 w 1353"/>
                  <a:gd name="connsiteY14" fmla="*/ 357 h 1307"/>
                  <a:gd name="connsiteX15" fmla="*/ 1085 w 1353"/>
                  <a:gd name="connsiteY15" fmla="*/ 206 h 1307"/>
                  <a:gd name="connsiteX16" fmla="*/ 1128 w 1353"/>
                  <a:gd name="connsiteY16" fmla="*/ 134 h 1307"/>
                  <a:gd name="connsiteX17" fmla="*/ 1092 w 1353"/>
                  <a:gd name="connsiteY17" fmla="*/ 132 h 1307"/>
                  <a:gd name="connsiteX18" fmla="*/ 1112 w 1353"/>
                  <a:gd name="connsiteY18" fmla="*/ 82 h 1307"/>
                  <a:gd name="connsiteX19" fmla="*/ 1232 w 1353"/>
                  <a:gd name="connsiteY19" fmla="*/ 183 h 1307"/>
                  <a:gd name="connsiteX20" fmla="*/ 1353 w 1353"/>
                  <a:gd name="connsiteY20" fmla="*/ 0 h 1307"/>
                  <a:gd name="connsiteX21" fmla="*/ 1059 w 1353"/>
                  <a:gd name="connsiteY21" fmla="*/ 1307 h 1307"/>
                  <a:gd name="connsiteX22" fmla="*/ 9 w 1353"/>
                  <a:gd name="connsiteY22" fmla="*/ 1103 h 1307"/>
                  <a:gd name="connsiteX23" fmla="*/ 333 w 1353"/>
                  <a:gd name="connsiteY23" fmla="*/ 720 h 1307"/>
                  <a:gd name="connsiteX24" fmla="*/ 623 w 1353"/>
                  <a:gd name="connsiteY24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472 w 1353"/>
                  <a:gd name="connsiteY2" fmla="*/ 370 h 1307"/>
                  <a:gd name="connsiteX3" fmla="*/ 447 w 1353"/>
                  <a:gd name="connsiteY3" fmla="*/ 321 h 1307"/>
                  <a:gd name="connsiteX4" fmla="*/ 481 w 1353"/>
                  <a:gd name="connsiteY4" fmla="*/ 262 h 1307"/>
                  <a:gd name="connsiteX5" fmla="*/ 562 w 1353"/>
                  <a:gd name="connsiteY5" fmla="*/ 338 h 1307"/>
                  <a:gd name="connsiteX6" fmla="*/ 805 w 1353"/>
                  <a:gd name="connsiteY6" fmla="*/ 647 h 1307"/>
                  <a:gd name="connsiteX7" fmla="*/ 825 w 1353"/>
                  <a:gd name="connsiteY7" fmla="*/ 542 h 1307"/>
                  <a:gd name="connsiteX8" fmla="*/ 678 w 1353"/>
                  <a:gd name="connsiteY8" fmla="*/ 414 h 1307"/>
                  <a:gd name="connsiteX9" fmla="*/ 704 w 1353"/>
                  <a:gd name="connsiteY9" fmla="*/ 304 h 1307"/>
                  <a:gd name="connsiteX10" fmla="*/ 799 w 1353"/>
                  <a:gd name="connsiteY10" fmla="*/ 270 h 1307"/>
                  <a:gd name="connsiteX11" fmla="*/ 754 w 1353"/>
                  <a:gd name="connsiteY11" fmla="*/ 178 h 1307"/>
                  <a:gd name="connsiteX12" fmla="*/ 764 w 1353"/>
                  <a:gd name="connsiteY12" fmla="*/ 122 h 1307"/>
                  <a:gd name="connsiteX13" fmla="*/ 822 w 1353"/>
                  <a:gd name="connsiteY13" fmla="*/ 148 h 1307"/>
                  <a:gd name="connsiteX14" fmla="*/ 949 w 1353"/>
                  <a:gd name="connsiteY14" fmla="*/ 365 h 1307"/>
                  <a:gd name="connsiteX15" fmla="*/ 1086 w 1353"/>
                  <a:gd name="connsiteY15" fmla="*/ 357 h 1307"/>
                  <a:gd name="connsiteX16" fmla="*/ 1085 w 1353"/>
                  <a:gd name="connsiteY16" fmla="*/ 206 h 1307"/>
                  <a:gd name="connsiteX17" fmla="*/ 1128 w 1353"/>
                  <a:gd name="connsiteY17" fmla="*/ 134 h 1307"/>
                  <a:gd name="connsiteX18" fmla="*/ 1092 w 1353"/>
                  <a:gd name="connsiteY18" fmla="*/ 132 h 1307"/>
                  <a:gd name="connsiteX19" fmla="*/ 1112 w 1353"/>
                  <a:gd name="connsiteY19" fmla="*/ 82 h 1307"/>
                  <a:gd name="connsiteX20" fmla="*/ 1232 w 1353"/>
                  <a:gd name="connsiteY20" fmla="*/ 183 h 1307"/>
                  <a:gd name="connsiteX21" fmla="*/ 1353 w 1353"/>
                  <a:gd name="connsiteY21" fmla="*/ 0 h 1307"/>
                  <a:gd name="connsiteX22" fmla="*/ 1059 w 1353"/>
                  <a:gd name="connsiteY22" fmla="*/ 1307 h 1307"/>
                  <a:gd name="connsiteX23" fmla="*/ 9 w 1353"/>
                  <a:gd name="connsiteY23" fmla="*/ 1103 h 1307"/>
                  <a:gd name="connsiteX24" fmla="*/ 333 w 1353"/>
                  <a:gd name="connsiteY24" fmla="*/ 720 h 1307"/>
                  <a:gd name="connsiteX25" fmla="*/ 623 w 1353"/>
                  <a:gd name="connsiteY25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87 w 1353"/>
                  <a:gd name="connsiteY2" fmla="*/ 497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623 w 1353"/>
                  <a:gd name="connsiteY26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623 w 1353"/>
                  <a:gd name="connsiteY26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435 w 1353"/>
                  <a:gd name="connsiteY26" fmla="*/ 577 h 1307"/>
                  <a:gd name="connsiteX27" fmla="*/ 623 w 1353"/>
                  <a:gd name="connsiteY27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435 w 1353"/>
                  <a:gd name="connsiteY26" fmla="*/ 577 h 1307"/>
                  <a:gd name="connsiteX27" fmla="*/ 524 w 1353"/>
                  <a:gd name="connsiteY27" fmla="*/ 570 h 1307"/>
                  <a:gd name="connsiteX28" fmla="*/ 623 w 1353"/>
                  <a:gd name="connsiteY28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435 w 1353"/>
                  <a:gd name="connsiteY26" fmla="*/ 577 h 1307"/>
                  <a:gd name="connsiteX27" fmla="*/ 524 w 1353"/>
                  <a:gd name="connsiteY27" fmla="*/ 570 h 1307"/>
                  <a:gd name="connsiteX28" fmla="*/ 550 w 1353"/>
                  <a:gd name="connsiteY28" fmla="*/ 625 h 1307"/>
                  <a:gd name="connsiteX29" fmla="*/ 623 w 1353"/>
                  <a:gd name="connsiteY29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442 w 1353"/>
                  <a:gd name="connsiteY26" fmla="*/ 682 h 1307"/>
                  <a:gd name="connsiteX27" fmla="*/ 435 w 1353"/>
                  <a:gd name="connsiteY27" fmla="*/ 577 h 1307"/>
                  <a:gd name="connsiteX28" fmla="*/ 524 w 1353"/>
                  <a:gd name="connsiteY28" fmla="*/ 570 h 1307"/>
                  <a:gd name="connsiteX29" fmla="*/ 550 w 1353"/>
                  <a:gd name="connsiteY29" fmla="*/ 625 h 1307"/>
                  <a:gd name="connsiteX30" fmla="*/ 623 w 1353"/>
                  <a:gd name="connsiteY30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354 w 1353"/>
                  <a:gd name="connsiteY26" fmla="*/ 721 h 1307"/>
                  <a:gd name="connsiteX27" fmla="*/ 442 w 1353"/>
                  <a:gd name="connsiteY27" fmla="*/ 682 h 1307"/>
                  <a:gd name="connsiteX28" fmla="*/ 435 w 1353"/>
                  <a:gd name="connsiteY28" fmla="*/ 577 h 1307"/>
                  <a:gd name="connsiteX29" fmla="*/ 524 w 1353"/>
                  <a:gd name="connsiteY29" fmla="*/ 570 h 1307"/>
                  <a:gd name="connsiteX30" fmla="*/ 550 w 1353"/>
                  <a:gd name="connsiteY30" fmla="*/ 625 h 1307"/>
                  <a:gd name="connsiteX31" fmla="*/ 623 w 1353"/>
                  <a:gd name="connsiteY31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354 w 1353"/>
                  <a:gd name="connsiteY26" fmla="*/ 721 h 1307"/>
                  <a:gd name="connsiteX27" fmla="*/ 337 w 1353"/>
                  <a:gd name="connsiteY27" fmla="*/ 675 h 1307"/>
                  <a:gd name="connsiteX28" fmla="*/ 442 w 1353"/>
                  <a:gd name="connsiteY28" fmla="*/ 682 h 1307"/>
                  <a:gd name="connsiteX29" fmla="*/ 435 w 1353"/>
                  <a:gd name="connsiteY29" fmla="*/ 577 h 1307"/>
                  <a:gd name="connsiteX30" fmla="*/ 524 w 1353"/>
                  <a:gd name="connsiteY30" fmla="*/ 570 h 1307"/>
                  <a:gd name="connsiteX31" fmla="*/ 550 w 1353"/>
                  <a:gd name="connsiteY31" fmla="*/ 625 h 1307"/>
                  <a:gd name="connsiteX32" fmla="*/ 623 w 1353"/>
                  <a:gd name="connsiteY32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354 w 1353"/>
                  <a:gd name="connsiteY26" fmla="*/ 721 h 1307"/>
                  <a:gd name="connsiteX27" fmla="*/ 337 w 1353"/>
                  <a:gd name="connsiteY27" fmla="*/ 675 h 1307"/>
                  <a:gd name="connsiteX28" fmla="*/ 442 w 1353"/>
                  <a:gd name="connsiteY28" fmla="*/ 682 h 1307"/>
                  <a:gd name="connsiteX29" fmla="*/ 435 w 1353"/>
                  <a:gd name="connsiteY29" fmla="*/ 577 h 1307"/>
                  <a:gd name="connsiteX30" fmla="*/ 524 w 1353"/>
                  <a:gd name="connsiteY30" fmla="*/ 570 h 1307"/>
                  <a:gd name="connsiteX31" fmla="*/ 550 w 1353"/>
                  <a:gd name="connsiteY31" fmla="*/ 625 h 1307"/>
                  <a:gd name="connsiteX32" fmla="*/ 623 w 1353"/>
                  <a:gd name="connsiteY32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354 w 1353"/>
                  <a:gd name="connsiteY26" fmla="*/ 721 h 1307"/>
                  <a:gd name="connsiteX27" fmla="*/ 337 w 1353"/>
                  <a:gd name="connsiteY27" fmla="*/ 675 h 1307"/>
                  <a:gd name="connsiteX28" fmla="*/ 442 w 1353"/>
                  <a:gd name="connsiteY28" fmla="*/ 682 h 1307"/>
                  <a:gd name="connsiteX29" fmla="*/ 435 w 1353"/>
                  <a:gd name="connsiteY29" fmla="*/ 577 h 1307"/>
                  <a:gd name="connsiteX30" fmla="*/ 524 w 1353"/>
                  <a:gd name="connsiteY30" fmla="*/ 570 h 1307"/>
                  <a:gd name="connsiteX31" fmla="*/ 550 w 1353"/>
                  <a:gd name="connsiteY31" fmla="*/ 625 h 1307"/>
                  <a:gd name="connsiteX32" fmla="*/ 623 w 1353"/>
                  <a:gd name="connsiteY32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354 w 1353"/>
                  <a:gd name="connsiteY26" fmla="*/ 721 h 1307"/>
                  <a:gd name="connsiteX27" fmla="*/ 245 w 1353"/>
                  <a:gd name="connsiteY27" fmla="*/ 475 h 1307"/>
                  <a:gd name="connsiteX28" fmla="*/ 442 w 1353"/>
                  <a:gd name="connsiteY28" fmla="*/ 682 h 1307"/>
                  <a:gd name="connsiteX29" fmla="*/ 435 w 1353"/>
                  <a:gd name="connsiteY29" fmla="*/ 577 h 1307"/>
                  <a:gd name="connsiteX30" fmla="*/ 524 w 1353"/>
                  <a:gd name="connsiteY30" fmla="*/ 570 h 1307"/>
                  <a:gd name="connsiteX31" fmla="*/ 550 w 1353"/>
                  <a:gd name="connsiteY31" fmla="*/ 625 h 1307"/>
                  <a:gd name="connsiteX32" fmla="*/ 623 w 1353"/>
                  <a:gd name="connsiteY32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354 w 1353"/>
                  <a:gd name="connsiteY26" fmla="*/ 721 h 1307"/>
                  <a:gd name="connsiteX27" fmla="*/ 245 w 1353"/>
                  <a:gd name="connsiteY27" fmla="*/ 475 h 1307"/>
                  <a:gd name="connsiteX28" fmla="*/ 442 w 1353"/>
                  <a:gd name="connsiteY28" fmla="*/ 682 h 1307"/>
                  <a:gd name="connsiteX29" fmla="*/ 435 w 1353"/>
                  <a:gd name="connsiteY29" fmla="*/ 577 h 1307"/>
                  <a:gd name="connsiteX30" fmla="*/ 524 w 1353"/>
                  <a:gd name="connsiteY30" fmla="*/ 570 h 1307"/>
                  <a:gd name="connsiteX31" fmla="*/ 550 w 1353"/>
                  <a:gd name="connsiteY31" fmla="*/ 625 h 1307"/>
                  <a:gd name="connsiteX32" fmla="*/ 623 w 1353"/>
                  <a:gd name="connsiteY32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354 w 1353"/>
                  <a:gd name="connsiteY26" fmla="*/ 721 h 1307"/>
                  <a:gd name="connsiteX27" fmla="*/ 245 w 1353"/>
                  <a:gd name="connsiteY27" fmla="*/ 475 h 1307"/>
                  <a:gd name="connsiteX28" fmla="*/ 442 w 1353"/>
                  <a:gd name="connsiteY28" fmla="*/ 682 h 1307"/>
                  <a:gd name="connsiteX29" fmla="*/ 435 w 1353"/>
                  <a:gd name="connsiteY29" fmla="*/ 577 h 1307"/>
                  <a:gd name="connsiteX30" fmla="*/ 524 w 1353"/>
                  <a:gd name="connsiteY30" fmla="*/ 570 h 1307"/>
                  <a:gd name="connsiteX31" fmla="*/ 550 w 1353"/>
                  <a:gd name="connsiteY31" fmla="*/ 625 h 1307"/>
                  <a:gd name="connsiteX32" fmla="*/ 623 w 1353"/>
                  <a:gd name="connsiteY32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354 w 1353"/>
                  <a:gd name="connsiteY26" fmla="*/ 721 h 1307"/>
                  <a:gd name="connsiteX27" fmla="*/ 245 w 1353"/>
                  <a:gd name="connsiteY27" fmla="*/ 475 h 1307"/>
                  <a:gd name="connsiteX28" fmla="*/ 442 w 1353"/>
                  <a:gd name="connsiteY28" fmla="*/ 682 h 1307"/>
                  <a:gd name="connsiteX29" fmla="*/ 435 w 1353"/>
                  <a:gd name="connsiteY29" fmla="*/ 577 h 1307"/>
                  <a:gd name="connsiteX30" fmla="*/ 524 w 1353"/>
                  <a:gd name="connsiteY30" fmla="*/ 570 h 1307"/>
                  <a:gd name="connsiteX31" fmla="*/ 550 w 1353"/>
                  <a:gd name="connsiteY31" fmla="*/ 625 h 1307"/>
                  <a:gd name="connsiteX32" fmla="*/ 623 w 1353"/>
                  <a:gd name="connsiteY32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354 w 1353"/>
                  <a:gd name="connsiteY26" fmla="*/ 721 h 1307"/>
                  <a:gd name="connsiteX27" fmla="*/ 245 w 1353"/>
                  <a:gd name="connsiteY27" fmla="*/ 475 h 1307"/>
                  <a:gd name="connsiteX28" fmla="*/ 352 w 1353"/>
                  <a:gd name="connsiteY28" fmla="*/ 597 h 1307"/>
                  <a:gd name="connsiteX29" fmla="*/ 442 w 1353"/>
                  <a:gd name="connsiteY29" fmla="*/ 682 h 1307"/>
                  <a:gd name="connsiteX30" fmla="*/ 435 w 1353"/>
                  <a:gd name="connsiteY30" fmla="*/ 577 h 1307"/>
                  <a:gd name="connsiteX31" fmla="*/ 524 w 1353"/>
                  <a:gd name="connsiteY31" fmla="*/ 570 h 1307"/>
                  <a:gd name="connsiteX32" fmla="*/ 550 w 1353"/>
                  <a:gd name="connsiteY32" fmla="*/ 625 h 1307"/>
                  <a:gd name="connsiteX33" fmla="*/ 623 w 1353"/>
                  <a:gd name="connsiteY33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354 w 1353"/>
                  <a:gd name="connsiteY26" fmla="*/ 721 h 1307"/>
                  <a:gd name="connsiteX27" fmla="*/ 245 w 1353"/>
                  <a:gd name="connsiteY27" fmla="*/ 475 h 1307"/>
                  <a:gd name="connsiteX28" fmla="*/ 352 w 1353"/>
                  <a:gd name="connsiteY28" fmla="*/ 597 h 1307"/>
                  <a:gd name="connsiteX29" fmla="*/ 442 w 1353"/>
                  <a:gd name="connsiteY29" fmla="*/ 682 h 1307"/>
                  <a:gd name="connsiteX30" fmla="*/ 435 w 1353"/>
                  <a:gd name="connsiteY30" fmla="*/ 577 h 1307"/>
                  <a:gd name="connsiteX31" fmla="*/ 524 w 1353"/>
                  <a:gd name="connsiteY31" fmla="*/ 570 h 1307"/>
                  <a:gd name="connsiteX32" fmla="*/ 550 w 1353"/>
                  <a:gd name="connsiteY32" fmla="*/ 625 h 1307"/>
                  <a:gd name="connsiteX33" fmla="*/ 623 w 1353"/>
                  <a:gd name="connsiteY33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354 w 1353"/>
                  <a:gd name="connsiteY26" fmla="*/ 721 h 1307"/>
                  <a:gd name="connsiteX27" fmla="*/ 245 w 1353"/>
                  <a:gd name="connsiteY27" fmla="*/ 475 h 1307"/>
                  <a:gd name="connsiteX28" fmla="*/ 352 w 1353"/>
                  <a:gd name="connsiteY28" fmla="*/ 597 h 1307"/>
                  <a:gd name="connsiteX29" fmla="*/ 452 w 1353"/>
                  <a:gd name="connsiteY29" fmla="*/ 695 h 1307"/>
                  <a:gd name="connsiteX30" fmla="*/ 435 w 1353"/>
                  <a:gd name="connsiteY30" fmla="*/ 577 h 1307"/>
                  <a:gd name="connsiteX31" fmla="*/ 524 w 1353"/>
                  <a:gd name="connsiteY31" fmla="*/ 570 h 1307"/>
                  <a:gd name="connsiteX32" fmla="*/ 550 w 1353"/>
                  <a:gd name="connsiteY32" fmla="*/ 625 h 1307"/>
                  <a:gd name="connsiteX33" fmla="*/ 623 w 1353"/>
                  <a:gd name="connsiteY33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354 w 1353"/>
                  <a:gd name="connsiteY26" fmla="*/ 721 h 1307"/>
                  <a:gd name="connsiteX27" fmla="*/ 340 w 1353"/>
                  <a:gd name="connsiteY27" fmla="*/ 766 h 1307"/>
                  <a:gd name="connsiteX28" fmla="*/ 245 w 1353"/>
                  <a:gd name="connsiteY28" fmla="*/ 475 h 1307"/>
                  <a:gd name="connsiteX29" fmla="*/ 352 w 1353"/>
                  <a:gd name="connsiteY29" fmla="*/ 597 h 1307"/>
                  <a:gd name="connsiteX30" fmla="*/ 452 w 1353"/>
                  <a:gd name="connsiteY30" fmla="*/ 695 h 1307"/>
                  <a:gd name="connsiteX31" fmla="*/ 435 w 1353"/>
                  <a:gd name="connsiteY31" fmla="*/ 577 h 1307"/>
                  <a:gd name="connsiteX32" fmla="*/ 524 w 1353"/>
                  <a:gd name="connsiteY32" fmla="*/ 570 h 1307"/>
                  <a:gd name="connsiteX33" fmla="*/ 550 w 1353"/>
                  <a:gd name="connsiteY33" fmla="*/ 625 h 1307"/>
                  <a:gd name="connsiteX34" fmla="*/ 623 w 1353"/>
                  <a:gd name="connsiteY34" fmla="*/ 670 h 1307"/>
                  <a:gd name="connsiteX0" fmla="*/ 623 w 1353"/>
                  <a:gd name="connsiteY0" fmla="*/ 670 h 1307"/>
                  <a:gd name="connsiteX1" fmla="*/ 666 w 1353"/>
                  <a:gd name="connsiteY1" fmla="*/ 596 h 1307"/>
                  <a:gd name="connsiteX2" fmla="*/ 551 w 1353"/>
                  <a:gd name="connsiteY2" fmla="*/ 500 h 1307"/>
                  <a:gd name="connsiteX3" fmla="*/ 472 w 1353"/>
                  <a:gd name="connsiteY3" fmla="*/ 370 h 1307"/>
                  <a:gd name="connsiteX4" fmla="*/ 447 w 1353"/>
                  <a:gd name="connsiteY4" fmla="*/ 321 h 1307"/>
                  <a:gd name="connsiteX5" fmla="*/ 481 w 1353"/>
                  <a:gd name="connsiteY5" fmla="*/ 262 h 1307"/>
                  <a:gd name="connsiteX6" fmla="*/ 562 w 1353"/>
                  <a:gd name="connsiteY6" fmla="*/ 338 h 1307"/>
                  <a:gd name="connsiteX7" fmla="*/ 805 w 1353"/>
                  <a:gd name="connsiteY7" fmla="*/ 647 h 1307"/>
                  <a:gd name="connsiteX8" fmla="*/ 825 w 1353"/>
                  <a:gd name="connsiteY8" fmla="*/ 542 h 1307"/>
                  <a:gd name="connsiteX9" fmla="*/ 678 w 1353"/>
                  <a:gd name="connsiteY9" fmla="*/ 414 h 1307"/>
                  <a:gd name="connsiteX10" fmla="*/ 704 w 1353"/>
                  <a:gd name="connsiteY10" fmla="*/ 304 h 1307"/>
                  <a:gd name="connsiteX11" fmla="*/ 799 w 1353"/>
                  <a:gd name="connsiteY11" fmla="*/ 270 h 1307"/>
                  <a:gd name="connsiteX12" fmla="*/ 754 w 1353"/>
                  <a:gd name="connsiteY12" fmla="*/ 178 h 1307"/>
                  <a:gd name="connsiteX13" fmla="*/ 764 w 1353"/>
                  <a:gd name="connsiteY13" fmla="*/ 122 h 1307"/>
                  <a:gd name="connsiteX14" fmla="*/ 822 w 1353"/>
                  <a:gd name="connsiteY14" fmla="*/ 148 h 1307"/>
                  <a:gd name="connsiteX15" fmla="*/ 949 w 1353"/>
                  <a:gd name="connsiteY15" fmla="*/ 365 h 1307"/>
                  <a:gd name="connsiteX16" fmla="*/ 1086 w 1353"/>
                  <a:gd name="connsiteY16" fmla="*/ 357 h 1307"/>
                  <a:gd name="connsiteX17" fmla="*/ 1085 w 1353"/>
                  <a:gd name="connsiteY17" fmla="*/ 206 h 1307"/>
                  <a:gd name="connsiteX18" fmla="*/ 1128 w 1353"/>
                  <a:gd name="connsiteY18" fmla="*/ 134 h 1307"/>
                  <a:gd name="connsiteX19" fmla="*/ 1092 w 1353"/>
                  <a:gd name="connsiteY19" fmla="*/ 132 h 1307"/>
                  <a:gd name="connsiteX20" fmla="*/ 1112 w 1353"/>
                  <a:gd name="connsiteY20" fmla="*/ 82 h 1307"/>
                  <a:gd name="connsiteX21" fmla="*/ 1232 w 1353"/>
                  <a:gd name="connsiteY21" fmla="*/ 183 h 1307"/>
                  <a:gd name="connsiteX22" fmla="*/ 1353 w 1353"/>
                  <a:gd name="connsiteY22" fmla="*/ 0 h 1307"/>
                  <a:gd name="connsiteX23" fmla="*/ 1059 w 1353"/>
                  <a:gd name="connsiteY23" fmla="*/ 1307 h 1307"/>
                  <a:gd name="connsiteX24" fmla="*/ 9 w 1353"/>
                  <a:gd name="connsiteY24" fmla="*/ 1103 h 1307"/>
                  <a:gd name="connsiteX25" fmla="*/ 333 w 1353"/>
                  <a:gd name="connsiteY25" fmla="*/ 720 h 1307"/>
                  <a:gd name="connsiteX26" fmla="*/ 354 w 1353"/>
                  <a:gd name="connsiteY26" fmla="*/ 721 h 1307"/>
                  <a:gd name="connsiteX27" fmla="*/ 245 w 1353"/>
                  <a:gd name="connsiteY27" fmla="*/ 475 h 1307"/>
                  <a:gd name="connsiteX28" fmla="*/ 352 w 1353"/>
                  <a:gd name="connsiteY28" fmla="*/ 597 h 1307"/>
                  <a:gd name="connsiteX29" fmla="*/ 452 w 1353"/>
                  <a:gd name="connsiteY29" fmla="*/ 695 h 1307"/>
                  <a:gd name="connsiteX30" fmla="*/ 435 w 1353"/>
                  <a:gd name="connsiteY30" fmla="*/ 577 h 1307"/>
                  <a:gd name="connsiteX31" fmla="*/ 524 w 1353"/>
                  <a:gd name="connsiteY31" fmla="*/ 570 h 1307"/>
                  <a:gd name="connsiteX32" fmla="*/ 550 w 1353"/>
                  <a:gd name="connsiteY32" fmla="*/ 625 h 1307"/>
                  <a:gd name="connsiteX33" fmla="*/ 623 w 1353"/>
                  <a:gd name="connsiteY33" fmla="*/ 670 h 1307"/>
                  <a:gd name="connsiteX0" fmla="*/ 742 w 1472"/>
                  <a:gd name="connsiteY0" fmla="*/ 670 h 1307"/>
                  <a:gd name="connsiteX1" fmla="*/ 785 w 1472"/>
                  <a:gd name="connsiteY1" fmla="*/ 596 h 1307"/>
                  <a:gd name="connsiteX2" fmla="*/ 670 w 1472"/>
                  <a:gd name="connsiteY2" fmla="*/ 500 h 1307"/>
                  <a:gd name="connsiteX3" fmla="*/ 591 w 1472"/>
                  <a:gd name="connsiteY3" fmla="*/ 370 h 1307"/>
                  <a:gd name="connsiteX4" fmla="*/ 566 w 1472"/>
                  <a:gd name="connsiteY4" fmla="*/ 321 h 1307"/>
                  <a:gd name="connsiteX5" fmla="*/ 600 w 1472"/>
                  <a:gd name="connsiteY5" fmla="*/ 262 h 1307"/>
                  <a:gd name="connsiteX6" fmla="*/ 681 w 1472"/>
                  <a:gd name="connsiteY6" fmla="*/ 338 h 1307"/>
                  <a:gd name="connsiteX7" fmla="*/ 924 w 1472"/>
                  <a:gd name="connsiteY7" fmla="*/ 647 h 1307"/>
                  <a:gd name="connsiteX8" fmla="*/ 944 w 1472"/>
                  <a:gd name="connsiteY8" fmla="*/ 542 h 1307"/>
                  <a:gd name="connsiteX9" fmla="*/ 797 w 1472"/>
                  <a:gd name="connsiteY9" fmla="*/ 414 h 1307"/>
                  <a:gd name="connsiteX10" fmla="*/ 823 w 1472"/>
                  <a:gd name="connsiteY10" fmla="*/ 304 h 1307"/>
                  <a:gd name="connsiteX11" fmla="*/ 918 w 1472"/>
                  <a:gd name="connsiteY11" fmla="*/ 270 h 1307"/>
                  <a:gd name="connsiteX12" fmla="*/ 873 w 1472"/>
                  <a:gd name="connsiteY12" fmla="*/ 178 h 1307"/>
                  <a:gd name="connsiteX13" fmla="*/ 883 w 1472"/>
                  <a:gd name="connsiteY13" fmla="*/ 122 h 1307"/>
                  <a:gd name="connsiteX14" fmla="*/ 941 w 1472"/>
                  <a:gd name="connsiteY14" fmla="*/ 148 h 1307"/>
                  <a:gd name="connsiteX15" fmla="*/ 1068 w 1472"/>
                  <a:gd name="connsiteY15" fmla="*/ 365 h 1307"/>
                  <a:gd name="connsiteX16" fmla="*/ 1205 w 1472"/>
                  <a:gd name="connsiteY16" fmla="*/ 357 h 1307"/>
                  <a:gd name="connsiteX17" fmla="*/ 1204 w 1472"/>
                  <a:gd name="connsiteY17" fmla="*/ 206 h 1307"/>
                  <a:gd name="connsiteX18" fmla="*/ 1247 w 1472"/>
                  <a:gd name="connsiteY18" fmla="*/ 134 h 1307"/>
                  <a:gd name="connsiteX19" fmla="*/ 1211 w 1472"/>
                  <a:gd name="connsiteY19" fmla="*/ 132 h 1307"/>
                  <a:gd name="connsiteX20" fmla="*/ 1231 w 1472"/>
                  <a:gd name="connsiteY20" fmla="*/ 82 h 1307"/>
                  <a:gd name="connsiteX21" fmla="*/ 1351 w 1472"/>
                  <a:gd name="connsiteY21" fmla="*/ 183 h 1307"/>
                  <a:gd name="connsiteX22" fmla="*/ 1472 w 1472"/>
                  <a:gd name="connsiteY22" fmla="*/ 0 h 1307"/>
                  <a:gd name="connsiteX23" fmla="*/ 1178 w 1472"/>
                  <a:gd name="connsiteY23" fmla="*/ 1307 h 1307"/>
                  <a:gd name="connsiteX24" fmla="*/ 128 w 1472"/>
                  <a:gd name="connsiteY24" fmla="*/ 1103 h 1307"/>
                  <a:gd name="connsiteX25" fmla="*/ 317 w 1472"/>
                  <a:gd name="connsiteY25" fmla="*/ 811 h 1307"/>
                  <a:gd name="connsiteX26" fmla="*/ 452 w 1472"/>
                  <a:gd name="connsiteY26" fmla="*/ 720 h 1307"/>
                  <a:gd name="connsiteX27" fmla="*/ 473 w 1472"/>
                  <a:gd name="connsiteY27" fmla="*/ 721 h 1307"/>
                  <a:gd name="connsiteX28" fmla="*/ 364 w 1472"/>
                  <a:gd name="connsiteY28" fmla="*/ 475 h 1307"/>
                  <a:gd name="connsiteX29" fmla="*/ 471 w 1472"/>
                  <a:gd name="connsiteY29" fmla="*/ 597 h 1307"/>
                  <a:gd name="connsiteX30" fmla="*/ 571 w 1472"/>
                  <a:gd name="connsiteY30" fmla="*/ 695 h 1307"/>
                  <a:gd name="connsiteX31" fmla="*/ 554 w 1472"/>
                  <a:gd name="connsiteY31" fmla="*/ 577 h 1307"/>
                  <a:gd name="connsiteX32" fmla="*/ 643 w 1472"/>
                  <a:gd name="connsiteY32" fmla="*/ 570 h 1307"/>
                  <a:gd name="connsiteX33" fmla="*/ 669 w 1472"/>
                  <a:gd name="connsiteY33" fmla="*/ 625 h 1307"/>
                  <a:gd name="connsiteX34" fmla="*/ 742 w 1472"/>
                  <a:gd name="connsiteY34" fmla="*/ 670 h 1307"/>
                  <a:gd name="connsiteX0" fmla="*/ 742 w 1472"/>
                  <a:gd name="connsiteY0" fmla="*/ 670 h 1307"/>
                  <a:gd name="connsiteX1" fmla="*/ 785 w 1472"/>
                  <a:gd name="connsiteY1" fmla="*/ 596 h 1307"/>
                  <a:gd name="connsiteX2" fmla="*/ 670 w 1472"/>
                  <a:gd name="connsiteY2" fmla="*/ 500 h 1307"/>
                  <a:gd name="connsiteX3" fmla="*/ 591 w 1472"/>
                  <a:gd name="connsiteY3" fmla="*/ 370 h 1307"/>
                  <a:gd name="connsiteX4" fmla="*/ 566 w 1472"/>
                  <a:gd name="connsiteY4" fmla="*/ 321 h 1307"/>
                  <a:gd name="connsiteX5" fmla="*/ 600 w 1472"/>
                  <a:gd name="connsiteY5" fmla="*/ 262 h 1307"/>
                  <a:gd name="connsiteX6" fmla="*/ 681 w 1472"/>
                  <a:gd name="connsiteY6" fmla="*/ 338 h 1307"/>
                  <a:gd name="connsiteX7" fmla="*/ 924 w 1472"/>
                  <a:gd name="connsiteY7" fmla="*/ 647 h 1307"/>
                  <a:gd name="connsiteX8" fmla="*/ 944 w 1472"/>
                  <a:gd name="connsiteY8" fmla="*/ 542 h 1307"/>
                  <a:gd name="connsiteX9" fmla="*/ 797 w 1472"/>
                  <a:gd name="connsiteY9" fmla="*/ 414 h 1307"/>
                  <a:gd name="connsiteX10" fmla="*/ 823 w 1472"/>
                  <a:gd name="connsiteY10" fmla="*/ 304 h 1307"/>
                  <a:gd name="connsiteX11" fmla="*/ 918 w 1472"/>
                  <a:gd name="connsiteY11" fmla="*/ 270 h 1307"/>
                  <a:gd name="connsiteX12" fmla="*/ 873 w 1472"/>
                  <a:gd name="connsiteY12" fmla="*/ 178 h 1307"/>
                  <a:gd name="connsiteX13" fmla="*/ 883 w 1472"/>
                  <a:gd name="connsiteY13" fmla="*/ 122 h 1307"/>
                  <a:gd name="connsiteX14" fmla="*/ 941 w 1472"/>
                  <a:gd name="connsiteY14" fmla="*/ 148 h 1307"/>
                  <a:gd name="connsiteX15" fmla="*/ 1068 w 1472"/>
                  <a:gd name="connsiteY15" fmla="*/ 365 h 1307"/>
                  <a:gd name="connsiteX16" fmla="*/ 1205 w 1472"/>
                  <a:gd name="connsiteY16" fmla="*/ 357 h 1307"/>
                  <a:gd name="connsiteX17" fmla="*/ 1204 w 1472"/>
                  <a:gd name="connsiteY17" fmla="*/ 206 h 1307"/>
                  <a:gd name="connsiteX18" fmla="*/ 1247 w 1472"/>
                  <a:gd name="connsiteY18" fmla="*/ 134 h 1307"/>
                  <a:gd name="connsiteX19" fmla="*/ 1211 w 1472"/>
                  <a:gd name="connsiteY19" fmla="*/ 132 h 1307"/>
                  <a:gd name="connsiteX20" fmla="*/ 1231 w 1472"/>
                  <a:gd name="connsiteY20" fmla="*/ 82 h 1307"/>
                  <a:gd name="connsiteX21" fmla="*/ 1351 w 1472"/>
                  <a:gd name="connsiteY21" fmla="*/ 183 h 1307"/>
                  <a:gd name="connsiteX22" fmla="*/ 1472 w 1472"/>
                  <a:gd name="connsiteY22" fmla="*/ 0 h 1307"/>
                  <a:gd name="connsiteX23" fmla="*/ 1178 w 1472"/>
                  <a:gd name="connsiteY23" fmla="*/ 1307 h 1307"/>
                  <a:gd name="connsiteX24" fmla="*/ 128 w 1472"/>
                  <a:gd name="connsiteY24" fmla="*/ 1103 h 1307"/>
                  <a:gd name="connsiteX25" fmla="*/ 317 w 1472"/>
                  <a:gd name="connsiteY25" fmla="*/ 811 h 1307"/>
                  <a:gd name="connsiteX26" fmla="*/ 452 w 1472"/>
                  <a:gd name="connsiteY26" fmla="*/ 720 h 1307"/>
                  <a:gd name="connsiteX27" fmla="*/ 473 w 1472"/>
                  <a:gd name="connsiteY27" fmla="*/ 721 h 1307"/>
                  <a:gd name="connsiteX28" fmla="*/ 364 w 1472"/>
                  <a:gd name="connsiteY28" fmla="*/ 475 h 1307"/>
                  <a:gd name="connsiteX29" fmla="*/ 471 w 1472"/>
                  <a:gd name="connsiteY29" fmla="*/ 597 h 1307"/>
                  <a:gd name="connsiteX30" fmla="*/ 571 w 1472"/>
                  <a:gd name="connsiteY30" fmla="*/ 695 h 1307"/>
                  <a:gd name="connsiteX31" fmla="*/ 554 w 1472"/>
                  <a:gd name="connsiteY31" fmla="*/ 577 h 1307"/>
                  <a:gd name="connsiteX32" fmla="*/ 643 w 1472"/>
                  <a:gd name="connsiteY32" fmla="*/ 570 h 1307"/>
                  <a:gd name="connsiteX33" fmla="*/ 669 w 1472"/>
                  <a:gd name="connsiteY33" fmla="*/ 625 h 1307"/>
                  <a:gd name="connsiteX34" fmla="*/ 742 w 1472"/>
                  <a:gd name="connsiteY34" fmla="*/ 670 h 1307"/>
                  <a:gd name="connsiteX0" fmla="*/ 766 w 1496"/>
                  <a:gd name="connsiteY0" fmla="*/ 670 h 1307"/>
                  <a:gd name="connsiteX1" fmla="*/ 809 w 1496"/>
                  <a:gd name="connsiteY1" fmla="*/ 596 h 1307"/>
                  <a:gd name="connsiteX2" fmla="*/ 694 w 1496"/>
                  <a:gd name="connsiteY2" fmla="*/ 500 h 1307"/>
                  <a:gd name="connsiteX3" fmla="*/ 615 w 1496"/>
                  <a:gd name="connsiteY3" fmla="*/ 370 h 1307"/>
                  <a:gd name="connsiteX4" fmla="*/ 590 w 1496"/>
                  <a:gd name="connsiteY4" fmla="*/ 321 h 1307"/>
                  <a:gd name="connsiteX5" fmla="*/ 624 w 1496"/>
                  <a:gd name="connsiteY5" fmla="*/ 262 h 1307"/>
                  <a:gd name="connsiteX6" fmla="*/ 705 w 1496"/>
                  <a:gd name="connsiteY6" fmla="*/ 338 h 1307"/>
                  <a:gd name="connsiteX7" fmla="*/ 948 w 1496"/>
                  <a:gd name="connsiteY7" fmla="*/ 647 h 1307"/>
                  <a:gd name="connsiteX8" fmla="*/ 968 w 1496"/>
                  <a:gd name="connsiteY8" fmla="*/ 542 h 1307"/>
                  <a:gd name="connsiteX9" fmla="*/ 821 w 1496"/>
                  <a:gd name="connsiteY9" fmla="*/ 414 h 1307"/>
                  <a:gd name="connsiteX10" fmla="*/ 847 w 1496"/>
                  <a:gd name="connsiteY10" fmla="*/ 304 h 1307"/>
                  <a:gd name="connsiteX11" fmla="*/ 942 w 1496"/>
                  <a:gd name="connsiteY11" fmla="*/ 270 h 1307"/>
                  <a:gd name="connsiteX12" fmla="*/ 897 w 1496"/>
                  <a:gd name="connsiteY12" fmla="*/ 178 h 1307"/>
                  <a:gd name="connsiteX13" fmla="*/ 907 w 1496"/>
                  <a:gd name="connsiteY13" fmla="*/ 122 h 1307"/>
                  <a:gd name="connsiteX14" fmla="*/ 965 w 1496"/>
                  <a:gd name="connsiteY14" fmla="*/ 148 h 1307"/>
                  <a:gd name="connsiteX15" fmla="*/ 1092 w 1496"/>
                  <a:gd name="connsiteY15" fmla="*/ 365 h 1307"/>
                  <a:gd name="connsiteX16" fmla="*/ 1229 w 1496"/>
                  <a:gd name="connsiteY16" fmla="*/ 357 h 1307"/>
                  <a:gd name="connsiteX17" fmla="*/ 1228 w 1496"/>
                  <a:gd name="connsiteY17" fmla="*/ 206 h 1307"/>
                  <a:gd name="connsiteX18" fmla="*/ 1271 w 1496"/>
                  <a:gd name="connsiteY18" fmla="*/ 134 h 1307"/>
                  <a:gd name="connsiteX19" fmla="*/ 1235 w 1496"/>
                  <a:gd name="connsiteY19" fmla="*/ 132 h 1307"/>
                  <a:gd name="connsiteX20" fmla="*/ 1255 w 1496"/>
                  <a:gd name="connsiteY20" fmla="*/ 82 h 1307"/>
                  <a:gd name="connsiteX21" fmla="*/ 1375 w 1496"/>
                  <a:gd name="connsiteY21" fmla="*/ 183 h 1307"/>
                  <a:gd name="connsiteX22" fmla="*/ 1496 w 1496"/>
                  <a:gd name="connsiteY22" fmla="*/ 0 h 1307"/>
                  <a:gd name="connsiteX23" fmla="*/ 1202 w 1496"/>
                  <a:gd name="connsiteY23" fmla="*/ 1307 h 1307"/>
                  <a:gd name="connsiteX24" fmla="*/ 152 w 1496"/>
                  <a:gd name="connsiteY24" fmla="*/ 1103 h 1307"/>
                  <a:gd name="connsiteX25" fmla="*/ 411 w 1496"/>
                  <a:gd name="connsiteY25" fmla="*/ 825 h 1307"/>
                  <a:gd name="connsiteX26" fmla="*/ 341 w 1496"/>
                  <a:gd name="connsiteY26" fmla="*/ 811 h 1307"/>
                  <a:gd name="connsiteX27" fmla="*/ 476 w 1496"/>
                  <a:gd name="connsiteY27" fmla="*/ 720 h 1307"/>
                  <a:gd name="connsiteX28" fmla="*/ 497 w 1496"/>
                  <a:gd name="connsiteY28" fmla="*/ 721 h 1307"/>
                  <a:gd name="connsiteX29" fmla="*/ 388 w 1496"/>
                  <a:gd name="connsiteY29" fmla="*/ 475 h 1307"/>
                  <a:gd name="connsiteX30" fmla="*/ 495 w 1496"/>
                  <a:gd name="connsiteY30" fmla="*/ 597 h 1307"/>
                  <a:gd name="connsiteX31" fmla="*/ 595 w 1496"/>
                  <a:gd name="connsiteY31" fmla="*/ 695 h 1307"/>
                  <a:gd name="connsiteX32" fmla="*/ 578 w 1496"/>
                  <a:gd name="connsiteY32" fmla="*/ 577 h 1307"/>
                  <a:gd name="connsiteX33" fmla="*/ 667 w 1496"/>
                  <a:gd name="connsiteY33" fmla="*/ 570 h 1307"/>
                  <a:gd name="connsiteX34" fmla="*/ 693 w 1496"/>
                  <a:gd name="connsiteY34" fmla="*/ 625 h 1307"/>
                  <a:gd name="connsiteX35" fmla="*/ 766 w 1496"/>
                  <a:gd name="connsiteY35" fmla="*/ 670 h 1307"/>
                  <a:gd name="connsiteX0" fmla="*/ 766 w 1496"/>
                  <a:gd name="connsiteY0" fmla="*/ 670 h 1307"/>
                  <a:gd name="connsiteX1" fmla="*/ 809 w 1496"/>
                  <a:gd name="connsiteY1" fmla="*/ 596 h 1307"/>
                  <a:gd name="connsiteX2" fmla="*/ 694 w 1496"/>
                  <a:gd name="connsiteY2" fmla="*/ 500 h 1307"/>
                  <a:gd name="connsiteX3" fmla="*/ 615 w 1496"/>
                  <a:gd name="connsiteY3" fmla="*/ 370 h 1307"/>
                  <a:gd name="connsiteX4" fmla="*/ 590 w 1496"/>
                  <a:gd name="connsiteY4" fmla="*/ 321 h 1307"/>
                  <a:gd name="connsiteX5" fmla="*/ 624 w 1496"/>
                  <a:gd name="connsiteY5" fmla="*/ 262 h 1307"/>
                  <a:gd name="connsiteX6" fmla="*/ 705 w 1496"/>
                  <a:gd name="connsiteY6" fmla="*/ 338 h 1307"/>
                  <a:gd name="connsiteX7" fmla="*/ 948 w 1496"/>
                  <a:gd name="connsiteY7" fmla="*/ 647 h 1307"/>
                  <a:gd name="connsiteX8" fmla="*/ 968 w 1496"/>
                  <a:gd name="connsiteY8" fmla="*/ 542 h 1307"/>
                  <a:gd name="connsiteX9" fmla="*/ 821 w 1496"/>
                  <a:gd name="connsiteY9" fmla="*/ 414 h 1307"/>
                  <a:gd name="connsiteX10" fmla="*/ 847 w 1496"/>
                  <a:gd name="connsiteY10" fmla="*/ 304 h 1307"/>
                  <a:gd name="connsiteX11" fmla="*/ 942 w 1496"/>
                  <a:gd name="connsiteY11" fmla="*/ 270 h 1307"/>
                  <a:gd name="connsiteX12" fmla="*/ 897 w 1496"/>
                  <a:gd name="connsiteY12" fmla="*/ 178 h 1307"/>
                  <a:gd name="connsiteX13" fmla="*/ 907 w 1496"/>
                  <a:gd name="connsiteY13" fmla="*/ 122 h 1307"/>
                  <a:gd name="connsiteX14" fmla="*/ 965 w 1496"/>
                  <a:gd name="connsiteY14" fmla="*/ 148 h 1307"/>
                  <a:gd name="connsiteX15" fmla="*/ 1092 w 1496"/>
                  <a:gd name="connsiteY15" fmla="*/ 365 h 1307"/>
                  <a:gd name="connsiteX16" fmla="*/ 1229 w 1496"/>
                  <a:gd name="connsiteY16" fmla="*/ 357 h 1307"/>
                  <a:gd name="connsiteX17" fmla="*/ 1228 w 1496"/>
                  <a:gd name="connsiteY17" fmla="*/ 206 h 1307"/>
                  <a:gd name="connsiteX18" fmla="*/ 1271 w 1496"/>
                  <a:gd name="connsiteY18" fmla="*/ 134 h 1307"/>
                  <a:gd name="connsiteX19" fmla="*/ 1235 w 1496"/>
                  <a:gd name="connsiteY19" fmla="*/ 132 h 1307"/>
                  <a:gd name="connsiteX20" fmla="*/ 1255 w 1496"/>
                  <a:gd name="connsiteY20" fmla="*/ 82 h 1307"/>
                  <a:gd name="connsiteX21" fmla="*/ 1375 w 1496"/>
                  <a:gd name="connsiteY21" fmla="*/ 183 h 1307"/>
                  <a:gd name="connsiteX22" fmla="*/ 1496 w 1496"/>
                  <a:gd name="connsiteY22" fmla="*/ 0 h 1307"/>
                  <a:gd name="connsiteX23" fmla="*/ 1202 w 1496"/>
                  <a:gd name="connsiteY23" fmla="*/ 1307 h 1307"/>
                  <a:gd name="connsiteX24" fmla="*/ 152 w 1496"/>
                  <a:gd name="connsiteY24" fmla="*/ 1103 h 1307"/>
                  <a:gd name="connsiteX25" fmla="*/ 411 w 1496"/>
                  <a:gd name="connsiteY25" fmla="*/ 825 h 1307"/>
                  <a:gd name="connsiteX26" fmla="*/ 341 w 1496"/>
                  <a:gd name="connsiteY26" fmla="*/ 811 h 1307"/>
                  <a:gd name="connsiteX27" fmla="*/ 476 w 1496"/>
                  <a:gd name="connsiteY27" fmla="*/ 720 h 1307"/>
                  <a:gd name="connsiteX28" fmla="*/ 497 w 1496"/>
                  <a:gd name="connsiteY28" fmla="*/ 721 h 1307"/>
                  <a:gd name="connsiteX29" fmla="*/ 388 w 1496"/>
                  <a:gd name="connsiteY29" fmla="*/ 475 h 1307"/>
                  <a:gd name="connsiteX30" fmla="*/ 495 w 1496"/>
                  <a:gd name="connsiteY30" fmla="*/ 597 h 1307"/>
                  <a:gd name="connsiteX31" fmla="*/ 595 w 1496"/>
                  <a:gd name="connsiteY31" fmla="*/ 695 h 1307"/>
                  <a:gd name="connsiteX32" fmla="*/ 578 w 1496"/>
                  <a:gd name="connsiteY32" fmla="*/ 577 h 1307"/>
                  <a:gd name="connsiteX33" fmla="*/ 667 w 1496"/>
                  <a:gd name="connsiteY33" fmla="*/ 570 h 1307"/>
                  <a:gd name="connsiteX34" fmla="*/ 693 w 1496"/>
                  <a:gd name="connsiteY34" fmla="*/ 625 h 1307"/>
                  <a:gd name="connsiteX35" fmla="*/ 766 w 1496"/>
                  <a:gd name="connsiteY35" fmla="*/ 670 h 1307"/>
                  <a:gd name="connsiteX0" fmla="*/ 766 w 1496"/>
                  <a:gd name="connsiteY0" fmla="*/ 670 h 1307"/>
                  <a:gd name="connsiteX1" fmla="*/ 809 w 1496"/>
                  <a:gd name="connsiteY1" fmla="*/ 596 h 1307"/>
                  <a:gd name="connsiteX2" fmla="*/ 694 w 1496"/>
                  <a:gd name="connsiteY2" fmla="*/ 500 h 1307"/>
                  <a:gd name="connsiteX3" fmla="*/ 615 w 1496"/>
                  <a:gd name="connsiteY3" fmla="*/ 370 h 1307"/>
                  <a:gd name="connsiteX4" fmla="*/ 590 w 1496"/>
                  <a:gd name="connsiteY4" fmla="*/ 321 h 1307"/>
                  <a:gd name="connsiteX5" fmla="*/ 624 w 1496"/>
                  <a:gd name="connsiteY5" fmla="*/ 262 h 1307"/>
                  <a:gd name="connsiteX6" fmla="*/ 705 w 1496"/>
                  <a:gd name="connsiteY6" fmla="*/ 338 h 1307"/>
                  <a:gd name="connsiteX7" fmla="*/ 948 w 1496"/>
                  <a:gd name="connsiteY7" fmla="*/ 647 h 1307"/>
                  <a:gd name="connsiteX8" fmla="*/ 968 w 1496"/>
                  <a:gd name="connsiteY8" fmla="*/ 542 h 1307"/>
                  <a:gd name="connsiteX9" fmla="*/ 821 w 1496"/>
                  <a:gd name="connsiteY9" fmla="*/ 414 h 1307"/>
                  <a:gd name="connsiteX10" fmla="*/ 847 w 1496"/>
                  <a:gd name="connsiteY10" fmla="*/ 304 h 1307"/>
                  <a:gd name="connsiteX11" fmla="*/ 942 w 1496"/>
                  <a:gd name="connsiteY11" fmla="*/ 270 h 1307"/>
                  <a:gd name="connsiteX12" fmla="*/ 897 w 1496"/>
                  <a:gd name="connsiteY12" fmla="*/ 178 h 1307"/>
                  <a:gd name="connsiteX13" fmla="*/ 907 w 1496"/>
                  <a:gd name="connsiteY13" fmla="*/ 122 h 1307"/>
                  <a:gd name="connsiteX14" fmla="*/ 965 w 1496"/>
                  <a:gd name="connsiteY14" fmla="*/ 148 h 1307"/>
                  <a:gd name="connsiteX15" fmla="*/ 1092 w 1496"/>
                  <a:gd name="connsiteY15" fmla="*/ 365 h 1307"/>
                  <a:gd name="connsiteX16" fmla="*/ 1229 w 1496"/>
                  <a:gd name="connsiteY16" fmla="*/ 357 h 1307"/>
                  <a:gd name="connsiteX17" fmla="*/ 1228 w 1496"/>
                  <a:gd name="connsiteY17" fmla="*/ 206 h 1307"/>
                  <a:gd name="connsiteX18" fmla="*/ 1271 w 1496"/>
                  <a:gd name="connsiteY18" fmla="*/ 134 h 1307"/>
                  <a:gd name="connsiteX19" fmla="*/ 1235 w 1496"/>
                  <a:gd name="connsiteY19" fmla="*/ 132 h 1307"/>
                  <a:gd name="connsiteX20" fmla="*/ 1255 w 1496"/>
                  <a:gd name="connsiteY20" fmla="*/ 82 h 1307"/>
                  <a:gd name="connsiteX21" fmla="*/ 1375 w 1496"/>
                  <a:gd name="connsiteY21" fmla="*/ 183 h 1307"/>
                  <a:gd name="connsiteX22" fmla="*/ 1496 w 1496"/>
                  <a:gd name="connsiteY22" fmla="*/ 0 h 1307"/>
                  <a:gd name="connsiteX23" fmla="*/ 1202 w 1496"/>
                  <a:gd name="connsiteY23" fmla="*/ 1307 h 1307"/>
                  <a:gd name="connsiteX24" fmla="*/ 152 w 1496"/>
                  <a:gd name="connsiteY24" fmla="*/ 1103 h 1307"/>
                  <a:gd name="connsiteX25" fmla="*/ 411 w 1496"/>
                  <a:gd name="connsiteY25" fmla="*/ 825 h 1307"/>
                  <a:gd name="connsiteX26" fmla="*/ 341 w 1496"/>
                  <a:gd name="connsiteY26" fmla="*/ 811 h 1307"/>
                  <a:gd name="connsiteX27" fmla="*/ 476 w 1496"/>
                  <a:gd name="connsiteY27" fmla="*/ 720 h 1307"/>
                  <a:gd name="connsiteX28" fmla="*/ 497 w 1496"/>
                  <a:gd name="connsiteY28" fmla="*/ 721 h 1307"/>
                  <a:gd name="connsiteX29" fmla="*/ 388 w 1496"/>
                  <a:gd name="connsiteY29" fmla="*/ 475 h 1307"/>
                  <a:gd name="connsiteX30" fmla="*/ 495 w 1496"/>
                  <a:gd name="connsiteY30" fmla="*/ 597 h 1307"/>
                  <a:gd name="connsiteX31" fmla="*/ 595 w 1496"/>
                  <a:gd name="connsiteY31" fmla="*/ 695 h 1307"/>
                  <a:gd name="connsiteX32" fmla="*/ 578 w 1496"/>
                  <a:gd name="connsiteY32" fmla="*/ 577 h 1307"/>
                  <a:gd name="connsiteX33" fmla="*/ 667 w 1496"/>
                  <a:gd name="connsiteY33" fmla="*/ 570 h 1307"/>
                  <a:gd name="connsiteX34" fmla="*/ 693 w 1496"/>
                  <a:gd name="connsiteY34" fmla="*/ 625 h 1307"/>
                  <a:gd name="connsiteX35" fmla="*/ 766 w 1496"/>
                  <a:gd name="connsiteY35" fmla="*/ 670 h 1307"/>
                  <a:gd name="connsiteX0" fmla="*/ 766 w 1496"/>
                  <a:gd name="connsiteY0" fmla="*/ 670 h 1307"/>
                  <a:gd name="connsiteX1" fmla="*/ 809 w 1496"/>
                  <a:gd name="connsiteY1" fmla="*/ 596 h 1307"/>
                  <a:gd name="connsiteX2" fmla="*/ 694 w 1496"/>
                  <a:gd name="connsiteY2" fmla="*/ 500 h 1307"/>
                  <a:gd name="connsiteX3" fmla="*/ 615 w 1496"/>
                  <a:gd name="connsiteY3" fmla="*/ 370 h 1307"/>
                  <a:gd name="connsiteX4" fmla="*/ 590 w 1496"/>
                  <a:gd name="connsiteY4" fmla="*/ 321 h 1307"/>
                  <a:gd name="connsiteX5" fmla="*/ 624 w 1496"/>
                  <a:gd name="connsiteY5" fmla="*/ 262 h 1307"/>
                  <a:gd name="connsiteX6" fmla="*/ 705 w 1496"/>
                  <a:gd name="connsiteY6" fmla="*/ 338 h 1307"/>
                  <a:gd name="connsiteX7" fmla="*/ 948 w 1496"/>
                  <a:gd name="connsiteY7" fmla="*/ 647 h 1307"/>
                  <a:gd name="connsiteX8" fmla="*/ 968 w 1496"/>
                  <a:gd name="connsiteY8" fmla="*/ 542 h 1307"/>
                  <a:gd name="connsiteX9" fmla="*/ 821 w 1496"/>
                  <a:gd name="connsiteY9" fmla="*/ 414 h 1307"/>
                  <a:gd name="connsiteX10" fmla="*/ 847 w 1496"/>
                  <a:gd name="connsiteY10" fmla="*/ 304 h 1307"/>
                  <a:gd name="connsiteX11" fmla="*/ 942 w 1496"/>
                  <a:gd name="connsiteY11" fmla="*/ 270 h 1307"/>
                  <a:gd name="connsiteX12" fmla="*/ 897 w 1496"/>
                  <a:gd name="connsiteY12" fmla="*/ 178 h 1307"/>
                  <a:gd name="connsiteX13" fmla="*/ 907 w 1496"/>
                  <a:gd name="connsiteY13" fmla="*/ 122 h 1307"/>
                  <a:gd name="connsiteX14" fmla="*/ 965 w 1496"/>
                  <a:gd name="connsiteY14" fmla="*/ 148 h 1307"/>
                  <a:gd name="connsiteX15" fmla="*/ 1092 w 1496"/>
                  <a:gd name="connsiteY15" fmla="*/ 365 h 1307"/>
                  <a:gd name="connsiteX16" fmla="*/ 1229 w 1496"/>
                  <a:gd name="connsiteY16" fmla="*/ 357 h 1307"/>
                  <a:gd name="connsiteX17" fmla="*/ 1228 w 1496"/>
                  <a:gd name="connsiteY17" fmla="*/ 206 h 1307"/>
                  <a:gd name="connsiteX18" fmla="*/ 1271 w 1496"/>
                  <a:gd name="connsiteY18" fmla="*/ 134 h 1307"/>
                  <a:gd name="connsiteX19" fmla="*/ 1235 w 1496"/>
                  <a:gd name="connsiteY19" fmla="*/ 132 h 1307"/>
                  <a:gd name="connsiteX20" fmla="*/ 1255 w 1496"/>
                  <a:gd name="connsiteY20" fmla="*/ 82 h 1307"/>
                  <a:gd name="connsiteX21" fmla="*/ 1375 w 1496"/>
                  <a:gd name="connsiteY21" fmla="*/ 183 h 1307"/>
                  <a:gd name="connsiteX22" fmla="*/ 1496 w 1496"/>
                  <a:gd name="connsiteY22" fmla="*/ 0 h 1307"/>
                  <a:gd name="connsiteX23" fmla="*/ 1202 w 1496"/>
                  <a:gd name="connsiteY23" fmla="*/ 1307 h 1307"/>
                  <a:gd name="connsiteX24" fmla="*/ 152 w 1496"/>
                  <a:gd name="connsiteY24" fmla="*/ 1103 h 1307"/>
                  <a:gd name="connsiteX25" fmla="*/ 411 w 1496"/>
                  <a:gd name="connsiteY25" fmla="*/ 825 h 1307"/>
                  <a:gd name="connsiteX26" fmla="*/ 341 w 1496"/>
                  <a:gd name="connsiteY26" fmla="*/ 811 h 1307"/>
                  <a:gd name="connsiteX27" fmla="*/ 476 w 1496"/>
                  <a:gd name="connsiteY27" fmla="*/ 720 h 1307"/>
                  <a:gd name="connsiteX28" fmla="*/ 497 w 1496"/>
                  <a:gd name="connsiteY28" fmla="*/ 721 h 1307"/>
                  <a:gd name="connsiteX29" fmla="*/ 388 w 1496"/>
                  <a:gd name="connsiteY29" fmla="*/ 475 h 1307"/>
                  <a:gd name="connsiteX30" fmla="*/ 495 w 1496"/>
                  <a:gd name="connsiteY30" fmla="*/ 597 h 1307"/>
                  <a:gd name="connsiteX31" fmla="*/ 595 w 1496"/>
                  <a:gd name="connsiteY31" fmla="*/ 695 h 1307"/>
                  <a:gd name="connsiteX32" fmla="*/ 578 w 1496"/>
                  <a:gd name="connsiteY32" fmla="*/ 577 h 1307"/>
                  <a:gd name="connsiteX33" fmla="*/ 667 w 1496"/>
                  <a:gd name="connsiteY33" fmla="*/ 570 h 1307"/>
                  <a:gd name="connsiteX34" fmla="*/ 693 w 1496"/>
                  <a:gd name="connsiteY34" fmla="*/ 625 h 1307"/>
                  <a:gd name="connsiteX35" fmla="*/ 766 w 1496"/>
                  <a:gd name="connsiteY35" fmla="*/ 670 h 1307"/>
                  <a:gd name="connsiteX0" fmla="*/ 766 w 1496"/>
                  <a:gd name="connsiteY0" fmla="*/ 670 h 1307"/>
                  <a:gd name="connsiteX1" fmla="*/ 809 w 1496"/>
                  <a:gd name="connsiteY1" fmla="*/ 596 h 1307"/>
                  <a:gd name="connsiteX2" fmla="*/ 694 w 1496"/>
                  <a:gd name="connsiteY2" fmla="*/ 500 h 1307"/>
                  <a:gd name="connsiteX3" fmla="*/ 615 w 1496"/>
                  <a:gd name="connsiteY3" fmla="*/ 370 h 1307"/>
                  <a:gd name="connsiteX4" fmla="*/ 590 w 1496"/>
                  <a:gd name="connsiteY4" fmla="*/ 321 h 1307"/>
                  <a:gd name="connsiteX5" fmla="*/ 624 w 1496"/>
                  <a:gd name="connsiteY5" fmla="*/ 262 h 1307"/>
                  <a:gd name="connsiteX6" fmla="*/ 705 w 1496"/>
                  <a:gd name="connsiteY6" fmla="*/ 338 h 1307"/>
                  <a:gd name="connsiteX7" fmla="*/ 948 w 1496"/>
                  <a:gd name="connsiteY7" fmla="*/ 647 h 1307"/>
                  <a:gd name="connsiteX8" fmla="*/ 968 w 1496"/>
                  <a:gd name="connsiteY8" fmla="*/ 542 h 1307"/>
                  <a:gd name="connsiteX9" fmla="*/ 821 w 1496"/>
                  <a:gd name="connsiteY9" fmla="*/ 414 h 1307"/>
                  <a:gd name="connsiteX10" fmla="*/ 847 w 1496"/>
                  <a:gd name="connsiteY10" fmla="*/ 304 h 1307"/>
                  <a:gd name="connsiteX11" fmla="*/ 942 w 1496"/>
                  <a:gd name="connsiteY11" fmla="*/ 270 h 1307"/>
                  <a:gd name="connsiteX12" fmla="*/ 897 w 1496"/>
                  <a:gd name="connsiteY12" fmla="*/ 178 h 1307"/>
                  <a:gd name="connsiteX13" fmla="*/ 907 w 1496"/>
                  <a:gd name="connsiteY13" fmla="*/ 122 h 1307"/>
                  <a:gd name="connsiteX14" fmla="*/ 965 w 1496"/>
                  <a:gd name="connsiteY14" fmla="*/ 148 h 1307"/>
                  <a:gd name="connsiteX15" fmla="*/ 1092 w 1496"/>
                  <a:gd name="connsiteY15" fmla="*/ 365 h 1307"/>
                  <a:gd name="connsiteX16" fmla="*/ 1229 w 1496"/>
                  <a:gd name="connsiteY16" fmla="*/ 357 h 1307"/>
                  <a:gd name="connsiteX17" fmla="*/ 1228 w 1496"/>
                  <a:gd name="connsiteY17" fmla="*/ 206 h 1307"/>
                  <a:gd name="connsiteX18" fmla="*/ 1271 w 1496"/>
                  <a:gd name="connsiteY18" fmla="*/ 134 h 1307"/>
                  <a:gd name="connsiteX19" fmla="*/ 1235 w 1496"/>
                  <a:gd name="connsiteY19" fmla="*/ 132 h 1307"/>
                  <a:gd name="connsiteX20" fmla="*/ 1255 w 1496"/>
                  <a:gd name="connsiteY20" fmla="*/ 82 h 1307"/>
                  <a:gd name="connsiteX21" fmla="*/ 1375 w 1496"/>
                  <a:gd name="connsiteY21" fmla="*/ 183 h 1307"/>
                  <a:gd name="connsiteX22" fmla="*/ 1496 w 1496"/>
                  <a:gd name="connsiteY22" fmla="*/ 0 h 1307"/>
                  <a:gd name="connsiteX23" fmla="*/ 1202 w 1496"/>
                  <a:gd name="connsiteY23" fmla="*/ 1307 h 1307"/>
                  <a:gd name="connsiteX24" fmla="*/ 152 w 1496"/>
                  <a:gd name="connsiteY24" fmla="*/ 1103 h 1307"/>
                  <a:gd name="connsiteX25" fmla="*/ 411 w 1496"/>
                  <a:gd name="connsiteY25" fmla="*/ 825 h 1307"/>
                  <a:gd name="connsiteX26" fmla="*/ 341 w 1496"/>
                  <a:gd name="connsiteY26" fmla="*/ 811 h 1307"/>
                  <a:gd name="connsiteX27" fmla="*/ 476 w 1496"/>
                  <a:gd name="connsiteY27" fmla="*/ 720 h 1307"/>
                  <a:gd name="connsiteX28" fmla="*/ 497 w 1496"/>
                  <a:gd name="connsiteY28" fmla="*/ 721 h 1307"/>
                  <a:gd name="connsiteX29" fmla="*/ 388 w 1496"/>
                  <a:gd name="connsiteY29" fmla="*/ 475 h 1307"/>
                  <a:gd name="connsiteX30" fmla="*/ 495 w 1496"/>
                  <a:gd name="connsiteY30" fmla="*/ 597 h 1307"/>
                  <a:gd name="connsiteX31" fmla="*/ 595 w 1496"/>
                  <a:gd name="connsiteY31" fmla="*/ 695 h 1307"/>
                  <a:gd name="connsiteX32" fmla="*/ 578 w 1496"/>
                  <a:gd name="connsiteY32" fmla="*/ 577 h 1307"/>
                  <a:gd name="connsiteX33" fmla="*/ 667 w 1496"/>
                  <a:gd name="connsiteY33" fmla="*/ 570 h 1307"/>
                  <a:gd name="connsiteX34" fmla="*/ 693 w 1496"/>
                  <a:gd name="connsiteY34" fmla="*/ 625 h 1307"/>
                  <a:gd name="connsiteX35" fmla="*/ 766 w 1496"/>
                  <a:gd name="connsiteY35" fmla="*/ 670 h 1307"/>
                  <a:gd name="connsiteX0" fmla="*/ 766 w 1496"/>
                  <a:gd name="connsiteY0" fmla="*/ 670 h 1307"/>
                  <a:gd name="connsiteX1" fmla="*/ 809 w 1496"/>
                  <a:gd name="connsiteY1" fmla="*/ 596 h 1307"/>
                  <a:gd name="connsiteX2" fmla="*/ 694 w 1496"/>
                  <a:gd name="connsiteY2" fmla="*/ 500 h 1307"/>
                  <a:gd name="connsiteX3" fmla="*/ 615 w 1496"/>
                  <a:gd name="connsiteY3" fmla="*/ 370 h 1307"/>
                  <a:gd name="connsiteX4" fmla="*/ 590 w 1496"/>
                  <a:gd name="connsiteY4" fmla="*/ 321 h 1307"/>
                  <a:gd name="connsiteX5" fmla="*/ 624 w 1496"/>
                  <a:gd name="connsiteY5" fmla="*/ 262 h 1307"/>
                  <a:gd name="connsiteX6" fmla="*/ 705 w 1496"/>
                  <a:gd name="connsiteY6" fmla="*/ 338 h 1307"/>
                  <a:gd name="connsiteX7" fmla="*/ 948 w 1496"/>
                  <a:gd name="connsiteY7" fmla="*/ 647 h 1307"/>
                  <a:gd name="connsiteX8" fmla="*/ 968 w 1496"/>
                  <a:gd name="connsiteY8" fmla="*/ 542 h 1307"/>
                  <a:gd name="connsiteX9" fmla="*/ 821 w 1496"/>
                  <a:gd name="connsiteY9" fmla="*/ 414 h 1307"/>
                  <a:gd name="connsiteX10" fmla="*/ 847 w 1496"/>
                  <a:gd name="connsiteY10" fmla="*/ 304 h 1307"/>
                  <a:gd name="connsiteX11" fmla="*/ 942 w 1496"/>
                  <a:gd name="connsiteY11" fmla="*/ 270 h 1307"/>
                  <a:gd name="connsiteX12" fmla="*/ 897 w 1496"/>
                  <a:gd name="connsiteY12" fmla="*/ 178 h 1307"/>
                  <a:gd name="connsiteX13" fmla="*/ 907 w 1496"/>
                  <a:gd name="connsiteY13" fmla="*/ 122 h 1307"/>
                  <a:gd name="connsiteX14" fmla="*/ 965 w 1496"/>
                  <a:gd name="connsiteY14" fmla="*/ 148 h 1307"/>
                  <a:gd name="connsiteX15" fmla="*/ 1092 w 1496"/>
                  <a:gd name="connsiteY15" fmla="*/ 365 h 1307"/>
                  <a:gd name="connsiteX16" fmla="*/ 1229 w 1496"/>
                  <a:gd name="connsiteY16" fmla="*/ 357 h 1307"/>
                  <a:gd name="connsiteX17" fmla="*/ 1228 w 1496"/>
                  <a:gd name="connsiteY17" fmla="*/ 206 h 1307"/>
                  <a:gd name="connsiteX18" fmla="*/ 1271 w 1496"/>
                  <a:gd name="connsiteY18" fmla="*/ 134 h 1307"/>
                  <a:gd name="connsiteX19" fmla="*/ 1235 w 1496"/>
                  <a:gd name="connsiteY19" fmla="*/ 132 h 1307"/>
                  <a:gd name="connsiteX20" fmla="*/ 1255 w 1496"/>
                  <a:gd name="connsiteY20" fmla="*/ 82 h 1307"/>
                  <a:gd name="connsiteX21" fmla="*/ 1375 w 1496"/>
                  <a:gd name="connsiteY21" fmla="*/ 183 h 1307"/>
                  <a:gd name="connsiteX22" fmla="*/ 1496 w 1496"/>
                  <a:gd name="connsiteY22" fmla="*/ 0 h 1307"/>
                  <a:gd name="connsiteX23" fmla="*/ 1202 w 1496"/>
                  <a:gd name="connsiteY23" fmla="*/ 1307 h 1307"/>
                  <a:gd name="connsiteX24" fmla="*/ 152 w 1496"/>
                  <a:gd name="connsiteY24" fmla="*/ 1103 h 1307"/>
                  <a:gd name="connsiteX25" fmla="*/ 411 w 1496"/>
                  <a:gd name="connsiteY25" fmla="*/ 825 h 1307"/>
                  <a:gd name="connsiteX26" fmla="*/ 341 w 1496"/>
                  <a:gd name="connsiteY26" fmla="*/ 811 h 1307"/>
                  <a:gd name="connsiteX27" fmla="*/ 476 w 1496"/>
                  <a:gd name="connsiteY27" fmla="*/ 720 h 1307"/>
                  <a:gd name="connsiteX28" fmla="*/ 497 w 1496"/>
                  <a:gd name="connsiteY28" fmla="*/ 721 h 1307"/>
                  <a:gd name="connsiteX29" fmla="*/ 388 w 1496"/>
                  <a:gd name="connsiteY29" fmla="*/ 475 h 1307"/>
                  <a:gd name="connsiteX30" fmla="*/ 495 w 1496"/>
                  <a:gd name="connsiteY30" fmla="*/ 597 h 1307"/>
                  <a:gd name="connsiteX31" fmla="*/ 595 w 1496"/>
                  <a:gd name="connsiteY31" fmla="*/ 695 h 1307"/>
                  <a:gd name="connsiteX32" fmla="*/ 578 w 1496"/>
                  <a:gd name="connsiteY32" fmla="*/ 577 h 1307"/>
                  <a:gd name="connsiteX33" fmla="*/ 667 w 1496"/>
                  <a:gd name="connsiteY33" fmla="*/ 570 h 1307"/>
                  <a:gd name="connsiteX34" fmla="*/ 693 w 1496"/>
                  <a:gd name="connsiteY34" fmla="*/ 625 h 1307"/>
                  <a:gd name="connsiteX35" fmla="*/ 766 w 1496"/>
                  <a:gd name="connsiteY35" fmla="*/ 670 h 1307"/>
                  <a:gd name="connsiteX0" fmla="*/ 766 w 1496"/>
                  <a:gd name="connsiteY0" fmla="*/ 670 h 1307"/>
                  <a:gd name="connsiteX1" fmla="*/ 809 w 1496"/>
                  <a:gd name="connsiteY1" fmla="*/ 596 h 1307"/>
                  <a:gd name="connsiteX2" fmla="*/ 694 w 1496"/>
                  <a:gd name="connsiteY2" fmla="*/ 500 h 1307"/>
                  <a:gd name="connsiteX3" fmla="*/ 615 w 1496"/>
                  <a:gd name="connsiteY3" fmla="*/ 370 h 1307"/>
                  <a:gd name="connsiteX4" fmla="*/ 590 w 1496"/>
                  <a:gd name="connsiteY4" fmla="*/ 321 h 1307"/>
                  <a:gd name="connsiteX5" fmla="*/ 624 w 1496"/>
                  <a:gd name="connsiteY5" fmla="*/ 262 h 1307"/>
                  <a:gd name="connsiteX6" fmla="*/ 705 w 1496"/>
                  <a:gd name="connsiteY6" fmla="*/ 338 h 1307"/>
                  <a:gd name="connsiteX7" fmla="*/ 948 w 1496"/>
                  <a:gd name="connsiteY7" fmla="*/ 647 h 1307"/>
                  <a:gd name="connsiteX8" fmla="*/ 968 w 1496"/>
                  <a:gd name="connsiteY8" fmla="*/ 542 h 1307"/>
                  <a:gd name="connsiteX9" fmla="*/ 821 w 1496"/>
                  <a:gd name="connsiteY9" fmla="*/ 414 h 1307"/>
                  <a:gd name="connsiteX10" fmla="*/ 847 w 1496"/>
                  <a:gd name="connsiteY10" fmla="*/ 304 h 1307"/>
                  <a:gd name="connsiteX11" fmla="*/ 942 w 1496"/>
                  <a:gd name="connsiteY11" fmla="*/ 270 h 1307"/>
                  <a:gd name="connsiteX12" fmla="*/ 897 w 1496"/>
                  <a:gd name="connsiteY12" fmla="*/ 178 h 1307"/>
                  <a:gd name="connsiteX13" fmla="*/ 907 w 1496"/>
                  <a:gd name="connsiteY13" fmla="*/ 122 h 1307"/>
                  <a:gd name="connsiteX14" fmla="*/ 965 w 1496"/>
                  <a:gd name="connsiteY14" fmla="*/ 148 h 1307"/>
                  <a:gd name="connsiteX15" fmla="*/ 1092 w 1496"/>
                  <a:gd name="connsiteY15" fmla="*/ 365 h 1307"/>
                  <a:gd name="connsiteX16" fmla="*/ 1229 w 1496"/>
                  <a:gd name="connsiteY16" fmla="*/ 357 h 1307"/>
                  <a:gd name="connsiteX17" fmla="*/ 1228 w 1496"/>
                  <a:gd name="connsiteY17" fmla="*/ 206 h 1307"/>
                  <a:gd name="connsiteX18" fmla="*/ 1271 w 1496"/>
                  <a:gd name="connsiteY18" fmla="*/ 134 h 1307"/>
                  <a:gd name="connsiteX19" fmla="*/ 1235 w 1496"/>
                  <a:gd name="connsiteY19" fmla="*/ 132 h 1307"/>
                  <a:gd name="connsiteX20" fmla="*/ 1255 w 1496"/>
                  <a:gd name="connsiteY20" fmla="*/ 82 h 1307"/>
                  <a:gd name="connsiteX21" fmla="*/ 1375 w 1496"/>
                  <a:gd name="connsiteY21" fmla="*/ 183 h 1307"/>
                  <a:gd name="connsiteX22" fmla="*/ 1496 w 1496"/>
                  <a:gd name="connsiteY22" fmla="*/ 0 h 1307"/>
                  <a:gd name="connsiteX23" fmla="*/ 1202 w 1496"/>
                  <a:gd name="connsiteY23" fmla="*/ 1307 h 1307"/>
                  <a:gd name="connsiteX24" fmla="*/ 152 w 1496"/>
                  <a:gd name="connsiteY24" fmla="*/ 1103 h 1307"/>
                  <a:gd name="connsiteX25" fmla="*/ 411 w 1496"/>
                  <a:gd name="connsiteY25" fmla="*/ 825 h 1307"/>
                  <a:gd name="connsiteX26" fmla="*/ 341 w 1496"/>
                  <a:gd name="connsiteY26" fmla="*/ 811 h 1307"/>
                  <a:gd name="connsiteX27" fmla="*/ 476 w 1496"/>
                  <a:gd name="connsiteY27" fmla="*/ 720 h 1307"/>
                  <a:gd name="connsiteX28" fmla="*/ 497 w 1496"/>
                  <a:gd name="connsiteY28" fmla="*/ 721 h 1307"/>
                  <a:gd name="connsiteX29" fmla="*/ 499 w 1496"/>
                  <a:gd name="connsiteY29" fmla="*/ 729 h 1307"/>
                  <a:gd name="connsiteX30" fmla="*/ 388 w 1496"/>
                  <a:gd name="connsiteY30" fmla="*/ 475 h 1307"/>
                  <a:gd name="connsiteX31" fmla="*/ 495 w 1496"/>
                  <a:gd name="connsiteY31" fmla="*/ 597 h 1307"/>
                  <a:gd name="connsiteX32" fmla="*/ 595 w 1496"/>
                  <a:gd name="connsiteY32" fmla="*/ 695 h 1307"/>
                  <a:gd name="connsiteX33" fmla="*/ 578 w 1496"/>
                  <a:gd name="connsiteY33" fmla="*/ 577 h 1307"/>
                  <a:gd name="connsiteX34" fmla="*/ 667 w 1496"/>
                  <a:gd name="connsiteY34" fmla="*/ 570 h 1307"/>
                  <a:gd name="connsiteX35" fmla="*/ 693 w 1496"/>
                  <a:gd name="connsiteY35" fmla="*/ 625 h 1307"/>
                  <a:gd name="connsiteX36" fmla="*/ 766 w 1496"/>
                  <a:gd name="connsiteY36" fmla="*/ 670 h 1307"/>
                  <a:gd name="connsiteX0" fmla="*/ 766 w 1496"/>
                  <a:gd name="connsiteY0" fmla="*/ 670 h 1307"/>
                  <a:gd name="connsiteX1" fmla="*/ 809 w 1496"/>
                  <a:gd name="connsiteY1" fmla="*/ 596 h 1307"/>
                  <a:gd name="connsiteX2" fmla="*/ 694 w 1496"/>
                  <a:gd name="connsiteY2" fmla="*/ 500 h 1307"/>
                  <a:gd name="connsiteX3" fmla="*/ 615 w 1496"/>
                  <a:gd name="connsiteY3" fmla="*/ 370 h 1307"/>
                  <a:gd name="connsiteX4" fmla="*/ 590 w 1496"/>
                  <a:gd name="connsiteY4" fmla="*/ 321 h 1307"/>
                  <a:gd name="connsiteX5" fmla="*/ 624 w 1496"/>
                  <a:gd name="connsiteY5" fmla="*/ 262 h 1307"/>
                  <a:gd name="connsiteX6" fmla="*/ 705 w 1496"/>
                  <a:gd name="connsiteY6" fmla="*/ 338 h 1307"/>
                  <a:gd name="connsiteX7" fmla="*/ 948 w 1496"/>
                  <a:gd name="connsiteY7" fmla="*/ 647 h 1307"/>
                  <a:gd name="connsiteX8" fmla="*/ 968 w 1496"/>
                  <a:gd name="connsiteY8" fmla="*/ 542 h 1307"/>
                  <a:gd name="connsiteX9" fmla="*/ 821 w 1496"/>
                  <a:gd name="connsiteY9" fmla="*/ 414 h 1307"/>
                  <a:gd name="connsiteX10" fmla="*/ 847 w 1496"/>
                  <a:gd name="connsiteY10" fmla="*/ 304 h 1307"/>
                  <a:gd name="connsiteX11" fmla="*/ 942 w 1496"/>
                  <a:gd name="connsiteY11" fmla="*/ 270 h 1307"/>
                  <a:gd name="connsiteX12" fmla="*/ 897 w 1496"/>
                  <a:gd name="connsiteY12" fmla="*/ 178 h 1307"/>
                  <a:gd name="connsiteX13" fmla="*/ 907 w 1496"/>
                  <a:gd name="connsiteY13" fmla="*/ 122 h 1307"/>
                  <a:gd name="connsiteX14" fmla="*/ 965 w 1496"/>
                  <a:gd name="connsiteY14" fmla="*/ 148 h 1307"/>
                  <a:gd name="connsiteX15" fmla="*/ 1092 w 1496"/>
                  <a:gd name="connsiteY15" fmla="*/ 365 h 1307"/>
                  <a:gd name="connsiteX16" fmla="*/ 1229 w 1496"/>
                  <a:gd name="connsiteY16" fmla="*/ 357 h 1307"/>
                  <a:gd name="connsiteX17" fmla="*/ 1228 w 1496"/>
                  <a:gd name="connsiteY17" fmla="*/ 206 h 1307"/>
                  <a:gd name="connsiteX18" fmla="*/ 1271 w 1496"/>
                  <a:gd name="connsiteY18" fmla="*/ 134 h 1307"/>
                  <a:gd name="connsiteX19" fmla="*/ 1235 w 1496"/>
                  <a:gd name="connsiteY19" fmla="*/ 132 h 1307"/>
                  <a:gd name="connsiteX20" fmla="*/ 1255 w 1496"/>
                  <a:gd name="connsiteY20" fmla="*/ 82 h 1307"/>
                  <a:gd name="connsiteX21" fmla="*/ 1375 w 1496"/>
                  <a:gd name="connsiteY21" fmla="*/ 183 h 1307"/>
                  <a:gd name="connsiteX22" fmla="*/ 1496 w 1496"/>
                  <a:gd name="connsiteY22" fmla="*/ 0 h 1307"/>
                  <a:gd name="connsiteX23" fmla="*/ 1202 w 1496"/>
                  <a:gd name="connsiteY23" fmla="*/ 1307 h 1307"/>
                  <a:gd name="connsiteX24" fmla="*/ 152 w 1496"/>
                  <a:gd name="connsiteY24" fmla="*/ 1103 h 1307"/>
                  <a:gd name="connsiteX25" fmla="*/ 411 w 1496"/>
                  <a:gd name="connsiteY25" fmla="*/ 825 h 1307"/>
                  <a:gd name="connsiteX26" fmla="*/ 341 w 1496"/>
                  <a:gd name="connsiteY26" fmla="*/ 811 h 1307"/>
                  <a:gd name="connsiteX27" fmla="*/ 476 w 1496"/>
                  <a:gd name="connsiteY27" fmla="*/ 720 h 1307"/>
                  <a:gd name="connsiteX28" fmla="*/ 497 w 1496"/>
                  <a:gd name="connsiteY28" fmla="*/ 721 h 1307"/>
                  <a:gd name="connsiteX29" fmla="*/ 499 w 1496"/>
                  <a:gd name="connsiteY29" fmla="*/ 729 h 1307"/>
                  <a:gd name="connsiteX30" fmla="*/ 388 w 1496"/>
                  <a:gd name="connsiteY30" fmla="*/ 475 h 1307"/>
                  <a:gd name="connsiteX31" fmla="*/ 495 w 1496"/>
                  <a:gd name="connsiteY31" fmla="*/ 597 h 1307"/>
                  <a:gd name="connsiteX32" fmla="*/ 595 w 1496"/>
                  <a:gd name="connsiteY32" fmla="*/ 695 h 1307"/>
                  <a:gd name="connsiteX33" fmla="*/ 578 w 1496"/>
                  <a:gd name="connsiteY33" fmla="*/ 577 h 1307"/>
                  <a:gd name="connsiteX34" fmla="*/ 667 w 1496"/>
                  <a:gd name="connsiteY34" fmla="*/ 570 h 1307"/>
                  <a:gd name="connsiteX35" fmla="*/ 693 w 1496"/>
                  <a:gd name="connsiteY35" fmla="*/ 625 h 1307"/>
                  <a:gd name="connsiteX36" fmla="*/ 766 w 1496"/>
                  <a:gd name="connsiteY36" fmla="*/ 670 h 1307"/>
                  <a:gd name="connsiteX0" fmla="*/ 766 w 1496"/>
                  <a:gd name="connsiteY0" fmla="*/ 670 h 1307"/>
                  <a:gd name="connsiteX1" fmla="*/ 809 w 1496"/>
                  <a:gd name="connsiteY1" fmla="*/ 596 h 1307"/>
                  <a:gd name="connsiteX2" fmla="*/ 694 w 1496"/>
                  <a:gd name="connsiteY2" fmla="*/ 500 h 1307"/>
                  <a:gd name="connsiteX3" fmla="*/ 615 w 1496"/>
                  <a:gd name="connsiteY3" fmla="*/ 370 h 1307"/>
                  <a:gd name="connsiteX4" fmla="*/ 590 w 1496"/>
                  <a:gd name="connsiteY4" fmla="*/ 321 h 1307"/>
                  <a:gd name="connsiteX5" fmla="*/ 624 w 1496"/>
                  <a:gd name="connsiteY5" fmla="*/ 262 h 1307"/>
                  <a:gd name="connsiteX6" fmla="*/ 705 w 1496"/>
                  <a:gd name="connsiteY6" fmla="*/ 338 h 1307"/>
                  <a:gd name="connsiteX7" fmla="*/ 948 w 1496"/>
                  <a:gd name="connsiteY7" fmla="*/ 647 h 1307"/>
                  <a:gd name="connsiteX8" fmla="*/ 968 w 1496"/>
                  <a:gd name="connsiteY8" fmla="*/ 542 h 1307"/>
                  <a:gd name="connsiteX9" fmla="*/ 821 w 1496"/>
                  <a:gd name="connsiteY9" fmla="*/ 414 h 1307"/>
                  <a:gd name="connsiteX10" fmla="*/ 847 w 1496"/>
                  <a:gd name="connsiteY10" fmla="*/ 304 h 1307"/>
                  <a:gd name="connsiteX11" fmla="*/ 942 w 1496"/>
                  <a:gd name="connsiteY11" fmla="*/ 270 h 1307"/>
                  <a:gd name="connsiteX12" fmla="*/ 897 w 1496"/>
                  <a:gd name="connsiteY12" fmla="*/ 178 h 1307"/>
                  <a:gd name="connsiteX13" fmla="*/ 907 w 1496"/>
                  <a:gd name="connsiteY13" fmla="*/ 122 h 1307"/>
                  <a:gd name="connsiteX14" fmla="*/ 965 w 1496"/>
                  <a:gd name="connsiteY14" fmla="*/ 148 h 1307"/>
                  <a:gd name="connsiteX15" fmla="*/ 1092 w 1496"/>
                  <a:gd name="connsiteY15" fmla="*/ 365 h 1307"/>
                  <a:gd name="connsiteX16" fmla="*/ 1229 w 1496"/>
                  <a:gd name="connsiteY16" fmla="*/ 357 h 1307"/>
                  <a:gd name="connsiteX17" fmla="*/ 1228 w 1496"/>
                  <a:gd name="connsiteY17" fmla="*/ 206 h 1307"/>
                  <a:gd name="connsiteX18" fmla="*/ 1271 w 1496"/>
                  <a:gd name="connsiteY18" fmla="*/ 134 h 1307"/>
                  <a:gd name="connsiteX19" fmla="*/ 1235 w 1496"/>
                  <a:gd name="connsiteY19" fmla="*/ 132 h 1307"/>
                  <a:gd name="connsiteX20" fmla="*/ 1255 w 1496"/>
                  <a:gd name="connsiteY20" fmla="*/ 82 h 1307"/>
                  <a:gd name="connsiteX21" fmla="*/ 1375 w 1496"/>
                  <a:gd name="connsiteY21" fmla="*/ 183 h 1307"/>
                  <a:gd name="connsiteX22" fmla="*/ 1496 w 1496"/>
                  <a:gd name="connsiteY22" fmla="*/ 0 h 1307"/>
                  <a:gd name="connsiteX23" fmla="*/ 1202 w 1496"/>
                  <a:gd name="connsiteY23" fmla="*/ 1307 h 1307"/>
                  <a:gd name="connsiteX24" fmla="*/ 152 w 1496"/>
                  <a:gd name="connsiteY24" fmla="*/ 1103 h 1307"/>
                  <a:gd name="connsiteX25" fmla="*/ 469 w 1496"/>
                  <a:gd name="connsiteY25" fmla="*/ 861 h 1307"/>
                  <a:gd name="connsiteX26" fmla="*/ 341 w 1496"/>
                  <a:gd name="connsiteY26" fmla="*/ 811 h 1307"/>
                  <a:gd name="connsiteX27" fmla="*/ 476 w 1496"/>
                  <a:gd name="connsiteY27" fmla="*/ 720 h 1307"/>
                  <a:gd name="connsiteX28" fmla="*/ 497 w 1496"/>
                  <a:gd name="connsiteY28" fmla="*/ 721 h 1307"/>
                  <a:gd name="connsiteX29" fmla="*/ 499 w 1496"/>
                  <a:gd name="connsiteY29" fmla="*/ 729 h 1307"/>
                  <a:gd name="connsiteX30" fmla="*/ 388 w 1496"/>
                  <a:gd name="connsiteY30" fmla="*/ 475 h 1307"/>
                  <a:gd name="connsiteX31" fmla="*/ 495 w 1496"/>
                  <a:gd name="connsiteY31" fmla="*/ 597 h 1307"/>
                  <a:gd name="connsiteX32" fmla="*/ 595 w 1496"/>
                  <a:gd name="connsiteY32" fmla="*/ 695 h 1307"/>
                  <a:gd name="connsiteX33" fmla="*/ 578 w 1496"/>
                  <a:gd name="connsiteY33" fmla="*/ 577 h 1307"/>
                  <a:gd name="connsiteX34" fmla="*/ 667 w 1496"/>
                  <a:gd name="connsiteY34" fmla="*/ 570 h 1307"/>
                  <a:gd name="connsiteX35" fmla="*/ 693 w 1496"/>
                  <a:gd name="connsiteY35" fmla="*/ 625 h 1307"/>
                  <a:gd name="connsiteX36" fmla="*/ 766 w 1496"/>
                  <a:gd name="connsiteY36" fmla="*/ 670 h 1307"/>
                  <a:gd name="connsiteX0" fmla="*/ 755 w 1485"/>
                  <a:gd name="connsiteY0" fmla="*/ 670 h 1307"/>
                  <a:gd name="connsiteX1" fmla="*/ 798 w 1485"/>
                  <a:gd name="connsiteY1" fmla="*/ 596 h 1307"/>
                  <a:gd name="connsiteX2" fmla="*/ 683 w 1485"/>
                  <a:gd name="connsiteY2" fmla="*/ 500 h 1307"/>
                  <a:gd name="connsiteX3" fmla="*/ 604 w 1485"/>
                  <a:gd name="connsiteY3" fmla="*/ 370 h 1307"/>
                  <a:gd name="connsiteX4" fmla="*/ 579 w 1485"/>
                  <a:gd name="connsiteY4" fmla="*/ 321 h 1307"/>
                  <a:gd name="connsiteX5" fmla="*/ 613 w 1485"/>
                  <a:gd name="connsiteY5" fmla="*/ 262 h 1307"/>
                  <a:gd name="connsiteX6" fmla="*/ 694 w 1485"/>
                  <a:gd name="connsiteY6" fmla="*/ 338 h 1307"/>
                  <a:gd name="connsiteX7" fmla="*/ 937 w 1485"/>
                  <a:gd name="connsiteY7" fmla="*/ 647 h 1307"/>
                  <a:gd name="connsiteX8" fmla="*/ 957 w 1485"/>
                  <a:gd name="connsiteY8" fmla="*/ 542 h 1307"/>
                  <a:gd name="connsiteX9" fmla="*/ 810 w 1485"/>
                  <a:gd name="connsiteY9" fmla="*/ 414 h 1307"/>
                  <a:gd name="connsiteX10" fmla="*/ 836 w 1485"/>
                  <a:gd name="connsiteY10" fmla="*/ 304 h 1307"/>
                  <a:gd name="connsiteX11" fmla="*/ 931 w 1485"/>
                  <a:gd name="connsiteY11" fmla="*/ 270 h 1307"/>
                  <a:gd name="connsiteX12" fmla="*/ 886 w 1485"/>
                  <a:gd name="connsiteY12" fmla="*/ 178 h 1307"/>
                  <a:gd name="connsiteX13" fmla="*/ 896 w 1485"/>
                  <a:gd name="connsiteY13" fmla="*/ 122 h 1307"/>
                  <a:gd name="connsiteX14" fmla="*/ 954 w 1485"/>
                  <a:gd name="connsiteY14" fmla="*/ 148 h 1307"/>
                  <a:gd name="connsiteX15" fmla="*/ 1081 w 1485"/>
                  <a:gd name="connsiteY15" fmla="*/ 365 h 1307"/>
                  <a:gd name="connsiteX16" fmla="*/ 1218 w 1485"/>
                  <a:gd name="connsiteY16" fmla="*/ 357 h 1307"/>
                  <a:gd name="connsiteX17" fmla="*/ 1217 w 1485"/>
                  <a:gd name="connsiteY17" fmla="*/ 206 h 1307"/>
                  <a:gd name="connsiteX18" fmla="*/ 1260 w 1485"/>
                  <a:gd name="connsiteY18" fmla="*/ 134 h 1307"/>
                  <a:gd name="connsiteX19" fmla="*/ 1224 w 1485"/>
                  <a:gd name="connsiteY19" fmla="*/ 132 h 1307"/>
                  <a:gd name="connsiteX20" fmla="*/ 1244 w 1485"/>
                  <a:gd name="connsiteY20" fmla="*/ 82 h 1307"/>
                  <a:gd name="connsiteX21" fmla="*/ 1364 w 1485"/>
                  <a:gd name="connsiteY21" fmla="*/ 183 h 1307"/>
                  <a:gd name="connsiteX22" fmla="*/ 1485 w 1485"/>
                  <a:gd name="connsiteY22" fmla="*/ 0 h 1307"/>
                  <a:gd name="connsiteX23" fmla="*/ 1191 w 1485"/>
                  <a:gd name="connsiteY23" fmla="*/ 1307 h 1307"/>
                  <a:gd name="connsiteX24" fmla="*/ 141 w 1485"/>
                  <a:gd name="connsiteY24" fmla="*/ 1103 h 1307"/>
                  <a:gd name="connsiteX25" fmla="*/ 448 w 1485"/>
                  <a:gd name="connsiteY25" fmla="*/ 984 h 1307"/>
                  <a:gd name="connsiteX26" fmla="*/ 458 w 1485"/>
                  <a:gd name="connsiteY26" fmla="*/ 861 h 1307"/>
                  <a:gd name="connsiteX27" fmla="*/ 330 w 1485"/>
                  <a:gd name="connsiteY27" fmla="*/ 811 h 1307"/>
                  <a:gd name="connsiteX28" fmla="*/ 465 w 1485"/>
                  <a:gd name="connsiteY28" fmla="*/ 720 h 1307"/>
                  <a:gd name="connsiteX29" fmla="*/ 486 w 1485"/>
                  <a:gd name="connsiteY29" fmla="*/ 721 h 1307"/>
                  <a:gd name="connsiteX30" fmla="*/ 488 w 1485"/>
                  <a:gd name="connsiteY30" fmla="*/ 729 h 1307"/>
                  <a:gd name="connsiteX31" fmla="*/ 377 w 1485"/>
                  <a:gd name="connsiteY31" fmla="*/ 475 h 1307"/>
                  <a:gd name="connsiteX32" fmla="*/ 484 w 1485"/>
                  <a:gd name="connsiteY32" fmla="*/ 597 h 1307"/>
                  <a:gd name="connsiteX33" fmla="*/ 584 w 1485"/>
                  <a:gd name="connsiteY33" fmla="*/ 695 h 1307"/>
                  <a:gd name="connsiteX34" fmla="*/ 567 w 1485"/>
                  <a:gd name="connsiteY34" fmla="*/ 577 h 1307"/>
                  <a:gd name="connsiteX35" fmla="*/ 656 w 1485"/>
                  <a:gd name="connsiteY35" fmla="*/ 570 h 1307"/>
                  <a:gd name="connsiteX36" fmla="*/ 682 w 1485"/>
                  <a:gd name="connsiteY36" fmla="*/ 625 h 1307"/>
                  <a:gd name="connsiteX37" fmla="*/ 755 w 1485"/>
                  <a:gd name="connsiteY37" fmla="*/ 670 h 1307"/>
                  <a:gd name="connsiteX0" fmla="*/ 788 w 1518"/>
                  <a:gd name="connsiteY0" fmla="*/ 670 h 1307"/>
                  <a:gd name="connsiteX1" fmla="*/ 831 w 1518"/>
                  <a:gd name="connsiteY1" fmla="*/ 596 h 1307"/>
                  <a:gd name="connsiteX2" fmla="*/ 716 w 1518"/>
                  <a:gd name="connsiteY2" fmla="*/ 500 h 1307"/>
                  <a:gd name="connsiteX3" fmla="*/ 637 w 1518"/>
                  <a:gd name="connsiteY3" fmla="*/ 370 h 1307"/>
                  <a:gd name="connsiteX4" fmla="*/ 612 w 1518"/>
                  <a:gd name="connsiteY4" fmla="*/ 321 h 1307"/>
                  <a:gd name="connsiteX5" fmla="*/ 646 w 1518"/>
                  <a:gd name="connsiteY5" fmla="*/ 262 h 1307"/>
                  <a:gd name="connsiteX6" fmla="*/ 727 w 1518"/>
                  <a:gd name="connsiteY6" fmla="*/ 338 h 1307"/>
                  <a:gd name="connsiteX7" fmla="*/ 970 w 1518"/>
                  <a:gd name="connsiteY7" fmla="*/ 647 h 1307"/>
                  <a:gd name="connsiteX8" fmla="*/ 990 w 1518"/>
                  <a:gd name="connsiteY8" fmla="*/ 542 h 1307"/>
                  <a:gd name="connsiteX9" fmla="*/ 843 w 1518"/>
                  <a:gd name="connsiteY9" fmla="*/ 414 h 1307"/>
                  <a:gd name="connsiteX10" fmla="*/ 869 w 1518"/>
                  <a:gd name="connsiteY10" fmla="*/ 304 h 1307"/>
                  <a:gd name="connsiteX11" fmla="*/ 964 w 1518"/>
                  <a:gd name="connsiteY11" fmla="*/ 270 h 1307"/>
                  <a:gd name="connsiteX12" fmla="*/ 919 w 1518"/>
                  <a:gd name="connsiteY12" fmla="*/ 178 h 1307"/>
                  <a:gd name="connsiteX13" fmla="*/ 929 w 1518"/>
                  <a:gd name="connsiteY13" fmla="*/ 122 h 1307"/>
                  <a:gd name="connsiteX14" fmla="*/ 987 w 1518"/>
                  <a:gd name="connsiteY14" fmla="*/ 148 h 1307"/>
                  <a:gd name="connsiteX15" fmla="*/ 1114 w 1518"/>
                  <a:gd name="connsiteY15" fmla="*/ 365 h 1307"/>
                  <a:gd name="connsiteX16" fmla="*/ 1251 w 1518"/>
                  <a:gd name="connsiteY16" fmla="*/ 357 h 1307"/>
                  <a:gd name="connsiteX17" fmla="*/ 1250 w 1518"/>
                  <a:gd name="connsiteY17" fmla="*/ 206 h 1307"/>
                  <a:gd name="connsiteX18" fmla="*/ 1293 w 1518"/>
                  <a:gd name="connsiteY18" fmla="*/ 134 h 1307"/>
                  <a:gd name="connsiteX19" fmla="*/ 1257 w 1518"/>
                  <a:gd name="connsiteY19" fmla="*/ 132 h 1307"/>
                  <a:gd name="connsiteX20" fmla="*/ 1277 w 1518"/>
                  <a:gd name="connsiteY20" fmla="*/ 82 h 1307"/>
                  <a:gd name="connsiteX21" fmla="*/ 1397 w 1518"/>
                  <a:gd name="connsiteY21" fmla="*/ 183 h 1307"/>
                  <a:gd name="connsiteX22" fmla="*/ 1518 w 1518"/>
                  <a:gd name="connsiteY22" fmla="*/ 0 h 1307"/>
                  <a:gd name="connsiteX23" fmla="*/ 1224 w 1518"/>
                  <a:gd name="connsiteY23" fmla="*/ 1307 h 1307"/>
                  <a:gd name="connsiteX24" fmla="*/ 174 w 1518"/>
                  <a:gd name="connsiteY24" fmla="*/ 1103 h 1307"/>
                  <a:gd name="connsiteX25" fmla="*/ 428 w 1518"/>
                  <a:gd name="connsiteY25" fmla="*/ 1114 h 1307"/>
                  <a:gd name="connsiteX26" fmla="*/ 481 w 1518"/>
                  <a:gd name="connsiteY26" fmla="*/ 984 h 1307"/>
                  <a:gd name="connsiteX27" fmla="*/ 491 w 1518"/>
                  <a:gd name="connsiteY27" fmla="*/ 861 h 1307"/>
                  <a:gd name="connsiteX28" fmla="*/ 363 w 1518"/>
                  <a:gd name="connsiteY28" fmla="*/ 811 h 1307"/>
                  <a:gd name="connsiteX29" fmla="*/ 498 w 1518"/>
                  <a:gd name="connsiteY29" fmla="*/ 720 h 1307"/>
                  <a:gd name="connsiteX30" fmla="*/ 519 w 1518"/>
                  <a:gd name="connsiteY30" fmla="*/ 721 h 1307"/>
                  <a:gd name="connsiteX31" fmla="*/ 521 w 1518"/>
                  <a:gd name="connsiteY31" fmla="*/ 729 h 1307"/>
                  <a:gd name="connsiteX32" fmla="*/ 410 w 1518"/>
                  <a:gd name="connsiteY32" fmla="*/ 475 h 1307"/>
                  <a:gd name="connsiteX33" fmla="*/ 517 w 1518"/>
                  <a:gd name="connsiteY33" fmla="*/ 597 h 1307"/>
                  <a:gd name="connsiteX34" fmla="*/ 617 w 1518"/>
                  <a:gd name="connsiteY34" fmla="*/ 695 h 1307"/>
                  <a:gd name="connsiteX35" fmla="*/ 600 w 1518"/>
                  <a:gd name="connsiteY35" fmla="*/ 577 h 1307"/>
                  <a:gd name="connsiteX36" fmla="*/ 689 w 1518"/>
                  <a:gd name="connsiteY36" fmla="*/ 570 h 1307"/>
                  <a:gd name="connsiteX37" fmla="*/ 715 w 1518"/>
                  <a:gd name="connsiteY37" fmla="*/ 625 h 1307"/>
                  <a:gd name="connsiteX38" fmla="*/ 788 w 1518"/>
                  <a:gd name="connsiteY38" fmla="*/ 670 h 1307"/>
                  <a:gd name="connsiteX0" fmla="*/ 788 w 1518"/>
                  <a:gd name="connsiteY0" fmla="*/ 670 h 1307"/>
                  <a:gd name="connsiteX1" fmla="*/ 831 w 1518"/>
                  <a:gd name="connsiteY1" fmla="*/ 596 h 1307"/>
                  <a:gd name="connsiteX2" fmla="*/ 716 w 1518"/>
                  <a:gd name="connsiteY2" fmla="*/ 500 h 1307"/>
                  <a:gd name="connsiteX3" fmla="*/ 637 w 1518"/>
                  <a:gd name="connsiteY3" fmla="*/ 370 h 1307"/>
                  <a:gd name="connsiteX4" fmla="*/ 612 w 1518"/>
                  <a:gd name="connsiteY4" fmla="*/ 321 h 1307"/>
                  <a:gd name="connsiteX5" fmla="*/ 646 w 1518"/>
                  <a:gd name="connsiteY5" fmla="*/ 262 h 1307"/>
                  <a:gd name="connsiteX6" fmla="*/ 727 w 1518"/>
                  <a:gd name="connsiteY6" fmla="*/ 338 h 1307"/>
                  <a:gd name="connsiteX7" fmla="*/ 970 w 1518"/>
                  <a:gd name="connsiteY7" fmla="*/ 647 h 1307"/>
                  <a:gd name="connsiteX8" fmla="*/ 990 w 1518"/>
                  <a:gd name="connsiteY8" fmla="*/ 542 h 1307"/>
                  <a:gd name="connsiteX9" fmla="*/ 843 w 1518"/>
                  <a:gd name="connsiteY9" fmla="*/ 414 h 1307"/>
                  <a:gd name="connsiteX10" fmla="*/ 869 w 1518"/>
                  <a:gd name="connsiteY10" fmla="*/ 304 h 1307"/>
                  <a:gd name="connsiteX11" fmla="*/ 964 w 1518"/>
                  <a:gd name="connsiteY11" fmla="*/ 270 h 1307"/>
                  <a:gd name="connsiteX12" fmla="*/ 919 w 1518"/>
                  <a:gd name="connsiteY12" fmla="*/ 178 h 1307"/>
                  <a:gd name="connsiteX13" fmla="*/ 929 w 1518"/>
                  <a:gd name="connsiteY13" fmla="*/ 122 h 1307"/>
                  <a:gd name="connsiteX14" fmla="*/ 987 w 1518"/>
                  <a:gd name="connsiteY14" fmla="*/ 148 h 1307"/>
                  <a:gd name="connsiteX15" fmla="*/ 1114 w 1518"/>
                  <a:gd name="connsiteY15" fmla="*/ 365 h 1307"/>
                  <a:gd name="connsiteX16" fmla="*/ 1251 w 1518"/>
                  <a:gd name="connsiteY16" fmla="*/ 357 h 1307"/>
                  <a:gd name="connsiteX17" fmla="*/ 1250 w 1518"/>
                  <a:gd name="connsiteY17" fmla="*/ 206 h 1307"/>
                  <a:gd name="connsiteX18" fmla="*/ 1293 w 1518"/>
                  <a:gd name="connsiteY18" fmla="*/ 134 h 1307"/>
                  <a:gd name="connsiteX19" fmla="*/ 1257 w 1518"/>
                  <a:gd name="connsiteY19" fmla="*/ 132 h 1307"/>
                  <a:gd name="connsiteX20" fmla="*/ 1277 w 1518"/>
                  <a:gd name="connsiteY20" fmla="*/ 82 h 1307"/>
                  <a:gd name="connsiteX21" fmla="*/ 1397 w 1518"/>
                  <a:gd name="connsiteY21" fmla="*/ 183 h 1307"/>
                  <a:gd name="connsiteX22" fmla="*/ 1518 w 1518"/>
                  <a:gd name="connsiteY22" fmla="*/ 0 h 1307"/>
                  <a:gd name="connsiteX23" fmla="*/ 1224 w 1518"/>
                  <a:gd name="connsiteY23" fmla="*/ 1307 h 1307"/>
                  <a:gd name="connsiteX24" fmla="*/ 174 w 1518"/>
                  <a:gd name="connsiteY24" fmla="*/ 1103 h 1307"/>
                  <a:gd name="connsiteX25" fmla="*/ 428 w 1518"/>
                  <a:gd name="connsiteY25" fmla="*/ 1114 h 1307"/>
                  <a:gd name="connsiteX26" fmla="*/ 481 w 1518"/>
                  <a:gd name="connsiteY26" fmla="*/ 984 h 1307"/>
                  <a:gd name="connsiteX27" fmla="*/ 491 w 1518"/>
                  <a:gd name="connsiteY27" fmla="*/ 861 h 1307"/>
                  <a:gd name="connsiteX28" fmla="*/ 363 w 1518"/>
                  <a:gd name="connsiteY28" fmla="*/ 811 h 1307"/>
                  <a:gd name="connsiteX29" fmla="*/ 498 w 1518"/>
                  <a:gd name="connsiteY29" fmla="*/ 720 h 1307"/>
                  <a:gd name="connsiteX30" fmla="*/ 519 w 1518"/>
                  <a:gd name="connsiteY30" fmla="*/ 721 h 1307"/>
                  <a:gd name="connsiteX31" fmla="*/ 521 w 1518"/>
                  <a:gd name="connsiteY31" fmla="*/ 729 h 1307"/>
                  <a:gd name="connsiteX32" fmla="*/ 410 w 1518"/>
                  <a:gd name="connsiteY32" fmla="*/ 475 h 1307"/>
                  <a:gd name="connsiteX33" fmla="*/ 517 w 1518"/>
                  <a:gd name="connsiteY33" fmla="*/ 597 h 1307"/>
                  <a:gd name="connsiteX34" fmla="*/ 617 w 1518"/>
                  <a:gd name="connsiteY34" fmla="*/ 695 h 1307"/>
                  <a:gd name="connsiteX35" fmla="*/ 600 w 1518"/>
                  <a:gd name="connsiteY35" fmla="*/ 577 h 1307"/>
                  <a:gd name="connsiteX36" fmla="*/ 689 w 1518"/>
                  <a:gd name="connsiteY36" fmla="*/ 570 h 1307"/>
                  <a:gd name="connsiteX37" fmla="*/ 715 w 1518"/>
                  <a:gd name="connsiteY37" fmla="*/ 625 h 1307"/>
                  <a:gd name="connsiteX38" fmla="*/ 788 w 1518"/>
                  <a:gd name="connsiteY38" fmla="*/ 670 h 1307"/>
                  <a:gd name="connsiteX0" fmla="*/ 788 w 1518"/>
                  <a:gd name="connsiteY0" fmla="*/ 670 h 1307"/>
                  <a:gd name="connsiteX1" fmla="*/ 831 w 1518"/>
                  <a:gd name="connsiteY1" fmla="*/ 596 h 1307"/>
                  <a:gd name="connsiteX2" fmla="*/ 716 w 1518"/>
                  <a:gd name="connsiteY2" fmla="*/ 500 h 1307"/>
                  <a:gd name="connsiteX3" fmla="*/ 637 w 1518"/>
                  <a:gd name="connsiteY3" fmla="*/ 370 h 1307"/>
                  <a:gd name="connsiteX4" fmla="*/ 612 w 1518"/>
                  <a:gd name="connsiteY4" fmla="*/ 321 h 1307"/>
                  <a:gd name="connsiteX5" fmla="*/ 646 w 1518"/>
                  <a:gd name="connsiteY5" fmla="*/ 262 h 1307"/>
                  <a:gd name="connsiteX6" fmla="*/ 727 w 1518"/>
                  <a:gd name="connsiteY6" fmla="*/ 338 h 1307"/>
                  <a:gd name="connsiteX7" fmla="*/ 970 w 1518"/>
                  <a:gd name="connsiteY7" fmla="*/ 647 h 1307"/>
                  <a:gd name="connsiteX8" fmla="*/ 990 w 1518"/>
                  <a:gd name="connsiteY8" fmla="*/ 542 h 1307"/>
                  <a:gd name="connsiteX9" fmla="*/ 843 w 1518"/>
                  <a:gd name="connsiteY9" fmla="*/ 414 h 1307"/>
                  <a:gd name="connsiteX10" fmla="*/ 869 w 1518"/>
                  <a:gd name="connsiteY10" fmla="*/ 304 h 1307"/>
                  <a:gd name="connsiteX11" fmla="*/ 964 w 1518"/>
                  <a:gd name="connsiteY11" fmla="*/ 270 h 1307"/>
                  <a:gd name="connsiteX12" fmla="*/ 919 w 1518"/>
                  <a:gd name="connsiteY12" fmla="*/ 178 h 1307"/>
                  <a:gd name="connsiteX13" fmla="*/ 929 w 1518"/>
                  <a:gd name="connsiteY13" fmla="*/ 122 h 1307"/>
                  <a:gd name="connsiteX14" fmla="*/ 987 w 1518"/>
                  <a:gd name="connsiteY14" fmla="*/ 148 h 1307"/>
                  <a:gd name="connsiteX15" fmla="*/ 1114 w 1518"/>
                  <a:gd name="connsiteY15" fmla="*/ 365 h 1307"/>
                  <a:gd name="connsiteX16" fmla="*/ 1251 w 1518"/>
                  <a:gd name="connsiteY16" fmla="*/ 357 h 1307"/>
                  <a:gd name="connsiteX17" fmla="*/ 1250 w 1518"/>
                  <a:gd name="connsiteY17" fmla="*/ 206 h 1307"/>
                  <a:gd name="connsiteX18" fmla="*/ 1293 w 1518"/>
                  <a:gd name="connsiteY18" fmla="*/ 134 h 1307"/>
                  <a:gd name="connsiteX19" fmla="*/ 1277 w 1518"/>
                  <a:gd name="connsiteY19" fmla="*/ 82 h 1307"/>
                  <a:gd name="connsiteX20" fmla="*/ 1397 w 1518"/>
                  <a:gd name="connsiteY20" fmla="*/ 183 h 1307"/>
                  <a:gd name="connsiteX21" fmla="*/ 1518 w 1518"/>
                  <a:gd name="connsiteY21" fmla="*/ 0 h 1307"/>
                  <a:gd name="connsiteX22" fmla="*/ 1224 w 1518"/>
                  <a:gd name="connsiteY22" fmla="*/ 1307 h 1307"/>
                  <a:gd name="connsiteX23" fmla="*/ 174 w 1518"/>
                  <a:gd name="connsiteY23" fmla="*/ 1103 h 1307"/>
                  <a:gd name="connsiteX24" fmla="*/ 428 w 1518"/>
                  <a:gd name="connsiteY24" fmla="*/ 1114 h 1307"/>
                  <a:gd name="connsiteX25" fmla="*/ 481 w 1518"/>
                  <a:gd name="connsiteY25" fmla="*/ 984 h 1307"/>
                  <a:gd name="connsiteX26" fmla="*/ 491 w 1518"/>
                  <a:gd name="connsiteY26" fmla="*/ 861 h 1307"/>
                  <a:gd name="connsiteX27" fmla="*/ 363 w 1518"/>
                  <a:gd name="connsiteY27" fmla="*/ 811 h 1307"/>
                  <a:gd name="connsiteX28" fmla="*/ 498 w 1518"/>
                  <a:gd name="connsiteY28" fmla="*/ 720 h 1307"/>
                  <a:gd name="connsiteX29" fmla="*/ 519 w 1518"/>
                  <a:gd name="connsiteY29" fmla="*/ 721 h 1307"/>
                  <a:gd name="connsiteX30" fmla="*/ 521 w 1518"/>
                  <a:gd name="connsiteY30" fmla="*/ 729 h 1307"/>
                  <a:gd name="connsiteX31" fmla="*/ 410 w 1518"/>
                  <a:gd name="connsiteY31" fmla="*/ 475 h 1307"/>
                  <a:gd name="connsiteX32" fmla="*/ 517 w 1518"/>
                  <a:gd name="connsiteY32" fmla="*/ 597 h 1307"/>
                  <a:gd name="connsiteX33" fmla="*/ 617 w 1518"/>
                  <a:gd name="connsiteY33" fmla="*/ 695 h 1307"/>
                  <a:gd name="connsiteX34" fmla="*/ 600 w 1518"/>
                  <a:gd name="connsiteY34" fmla="*/ 577 h 1307"/>
                  <a:gd name="connsiteX35" fmla="*/ 689 w 1518"/>
                  <a:gd name="connsiteY35" fmla="*/ 570 h 1307"/>
                  <a:gd name="connsiteX36" fmla="*/ 715 w 1518"/>
                  <a:gd name="connsiteY36" fmla="*/ 625 h 1307"/>
                  <a:gd name="connsiteX37" fmla="*/ 788 w 1518"/>
                  <a:gd name="connsiteY37" fmla="*/ 670 h 1307"/>
                  <a:gd name="connsiteX0" fmla="*/ 788 w 1518"/>
                  <a:gd name="connsiteY0" fmla="*/ 670 h 1307"/>
                  <a:gd name="connsiteX1" fmla="*/ 831 w 1518"/>
                  <a:gd name="connsiteY1" fmla="*/ 596 h 1307"/>
                  <a:gd name="connsiteX2" fmla="*/ 716 w 1518"/>
                  <a:gd name="connsiteY2" fmla="*/ 500 h 1307"/>
                  <a:gd name="connsiteX3" fmla="*/ 637 w 1518"/>
                  <a:gd name="connsiteY3" fmla="*/ 370 h 1307"/>
                  <a:gd name="connsiteX4" fmla="*/ 612 w 1518"/>
                  <a:gd name="connsiteY4" fmla="*/ 321 h 1307"/>
                  <a:gd name="connsiteX5" fmla="*/ 646 w 1518"/>
                  <a:gd name="connsiteY5" fmla="*/ 262 h 1307"/>
                  <a:gd name="connsiteX6" fmla="*/ 727 w 1518"/>
                  <a:gd name="connsiteY6" fmla="*/ 338 h 1307"/>
                  <a:gd name="connsiteX7" fmla="*/ 970 w 1518"/>
                  <a:gd name="connsiteY7" fmla="*/ 647 h 1307"/>
                  <a:gd name="connsiteX8" fmla="*/ 990 w 1518"/>
                  <a:gd name="connsiteY8" fmla="*/ 542 h 1307"/>
                  <a:gd name="connsiteX9" fmla="*/ 843 w 1518"/>
                  <a:gd name="connsiteY9" fmla="*/ 414 h 1307"/>
                  <a:gd name="connsiteX10" fmla="*/ 869 w 1518"/>
                  <a:gd name="connsiteY10" fmla="*/ 304 h 1307"/>
                  <a:gd name="connsiteX11" fmla="*/ 964 w 1518"/>
                  <a:gd name="connsiteY11" fmla="*/ 270 h 1307"/>
                  <a:gd name="connsiteX12" fmla="*/ 919 w 1518"/>
                  <a:gd name="connsiteY12" fmla="*/ 178 h 1307"/>
                  <a:gd name="connsiteX13" fmla="*/ 929 w 1518"/>
                  <a:gd name="connsiteY13" fmla="*/ 122 h 1307"/>
                  <a:gd name="connsiteX14" fmla="*/ 987 w 1518"/>
                  <a:gd name="connsiteY14" fmla="*/ 148 h 1307"/>
                  <a:gd name="connsiteX15" fmla="*/ 1114 w 1518"/>
                  <a:gd name="connsiteY15" fmla="*/ 365 h 1307"/>
                  <a:gd name="connsiteX16" fmla="*/ 1251 w 1518"/>
                  <a:gd name="connsiteY16" fmla="*/ 357 h 1307"/>
                  <a:gd name="connsiteX17" fmla="*/ 1250 w 1518"/>
                  <a:gd name="connsiteY17" fmla="*/ 206 h 1307"/>
                  <a:gd name="connsiteX18" fmla="*/ 1277 w 1518"/>
                  <a:gd name="connsiteY18" fmla="*/ 82 h 1307"/>
                  <a:gd name="connsiteX19" fmla="*/ 1397 w 1518"/>
                  <a:gd name="connsiteY19" fmla="*/ 183 h 1307"/>
                  <a:gd name="connsiteX20" fmla="*/ 1518 w 1518"/>
                  <a:gd name="connsiteY20" fmla="*/ 0 h 1307"/>
                  <a:gd name="connsiteX21" fmla="*/ 1224 w 1518"/>
                  <a:gd name="connsiteY21" fmla="*/ 1307 h 1307"/>
                  <a:gd name="connsiteX22" fmla="*/ 174 w 1518"/>
                  <a:gd name="connsiteY22" fmla="*/ 1103 h 1307"/>
                  <a:gd name="connsiteX23" fmla="*/ 428 w 1518"/>
                  <a:gd name="connsiteY23" fmla="*/ 1114 h 1307"/>
                  <a:gd name="connsiteX24" fmla="*/ 481 w 1518"/>
                  <a:gd name="connsiteY24" fmla="*/ 984 h 1307"/>
                  <a:gd name="connsiteX25" fmla="*/ 491 w 1518"/>
                  <a:gd name="connsiteY25" fmla="*/ 861 h 1307"/>
                  <a:gd name="connsiteX26" fmla="*/ 363 w 1518"/>
                  <a:gd name="connsiteY26" fmla="*/ 811 h 1307"/>
                  <a:gd name="connsiteX27" fmla="*/ 498 w 1518"/>
                  <a:gd name="connsiteY27" fmla="*/ 720 h 1307"/>
                  <a:gd name="connsiteX28" fmla="*/ 519 w 1518"/>
                  <a:gd name="connsiteY28" fmla="*/ 721 h 1307"/>
                  <a:gd name="connsiteX29" fmla="*/ 521 w 1518"/>
                  <a:gd name="connsiteY29" fmla="*/ 729 h 1307"/>
                  <a:gd name="connsiteX30" fmla="*/ 410 w 1518"/>
                  <a:gd name="connsiteY30" fmla="*/ 475 h 1307"/>
                  <a:gd name="connsiteX31" fmla="*/ 517 w 1518"/>
                  <a:gd name="connsiteY31" fmla="*/ 597 h 1307"/>
                  <a:gd name="connsiteX32" fmla="*/ 617 w 1518"/>
                  <a:gd name="connsiteY32" fmla="*/ 695 h 1307"/>
                  <a:gd name="connsiteX33" fmla="*/ 600 w 1518"/>
                  <a:gd name="connsiteY33" fmla="*/ 577 h 1307"/>
                  <a:gd name="connsiteX34" fmla="*/ 689 w 1518"/>
                  <a:gd name="connsiteY34" fmla="*/ 570 h 1307"/>
                  <a:gd name="connsiteX35" fmla="*/ 715 w 1518"/>
                  <a:gd name="connsiteY35" fmla="*/ 625 h 1307"/>
                  <a:gd name="connsiteX36" fmla="*/ 788 w 1518"/>
                  <a:gd name="connsiteY36" fmla="*/ 670 h 1307"/>
                  <a:gd name="connsiteX0" fmla="*/ 788 w 1518"/>
                  <a:gd name="connsiteY0" fmla="*/ 670 h 1307"/>
                  <a:gd name="connsiteX1" fmla="*/ 831 w 1518"/>
                  <a:gd name="connsiteY1" fmla="*/ 596 h 1307"/>
                  <a:gd name="connsiteX2" fmla="*/ 716 w 1518"/>
                  <a:gd name="connsiteY2" fmla="*/ 500 h 1307"/>
                  <a:gd name="connsiteX3" fmla="*/ 637 w 1518"/>
                  <a:gd name="connsiteY3" fmla="*/ 370 h 1307"/>
                  <a:gd name="connsiteX4" fmla="*/ 612 w 1518"/>
                  <a:gd name="connsiteY4" fmla="*/ 321 h 1307"/>
                  <a:gd name="connsiteX5" fmla="*/ 646 w 1518"/>
                  <a:gd name="connsiteY5" fmla="*/ 262 h 1307"/>
                  <a:gd name="connsiteX6" fmla="*/ 727 w 1518"/>
                  <a:gd name="connsiteY6" fmla="*/ 338 h 1307"/>
                  <a:gd name="connsiteX7" fmla="*/ 970 w 1518"/>
                  <a:gd name="connsiteY7" fmla="*/ 647 h 1307"/>
                  <a:gd name="connsiteX8" fmla="*/ 990 w 1518"/>
                  <a:gd name="connsiteY8" fmla="*/ 542 h 1307"/>
                  <a:gd name="connsiteX9" fmla="*/ 843 w 1518"/>
                  <a:gd name="connsiteY9" fmla="*/ 414 h 1307"/>
                  <a:gd name="connsiteX10" fmla="*/ 869 w 1518"/>
                  <a:gd name="connsiteY10" fmla="*/ 304 h 1307"/>
                  <a:gd name="connsiteX11" fmla="*/ 964 w 1518"/>
                  <a:gd name="connsiteY11" fmla="*/ 270 h 1307"/>
                  <a:gd name="connsiteX12" fmla="*/ 919 w 1518"/>
                  <a:gd name="connsiteY12" fmla="*/ 178 h 1307"/>
                  <a:gd name="connsiteX13" fmla="*/ 929 w 1518"/>
                  <a:gd name="connsiteY13" fmla="*/ 122 h 1307"/>
                  <a:gd name="connsiteX14" fmla="*/ 987 w 1518"/>
                  <a:gd name="connsiteY14" fmla="*/ 148 h 1307"/>
                  <a:gd name="connsiteX15" fmla="*/ 1114 w 1518"/>
                  <a:gd name="connsiteY15" fmla="*/ 365 h 1307"/>
                  <a:gd name="connsiteX16" fmla="*/ 1251 w 1518"/>
                  <a:gd name="connsiteY16" fmla="*/ 357 h 1307"/>
                  <a:gd name="connsiteX17" fmla="*/ 1250 w 1518"/>
                  <a:gd name="connsiteY17" fmla="*/ 206 h 1307"/>
                  <a:gd name="connsiteX18" fmla="*/ 1277 w 1518"/>
                  <a:gd name="connsiteY18" fmla="*/ 82 h 1307"/>
                  <a:gd name="connsiteX19" fmla="*/ 1397 w 1518"/>
                  <a:gd name="connsiteY19" fmla="*/ 183 h 1307"/>
                  <a:gd name="connsiteX20" fmla="*/ 1518 w 1518"/>
                  <a:gd name="connsiteY20" fmla="*/ 0 h 1307"/>
                  <a:gd name="connsiteX21" fmla="*/ 1224 w 1518"/>
                  <a:gd name="connsiteY21" fmla="*/ 1307 h 1307"/>
                  <a:gd name="connsiteX22" fmla="*/ 174 w 1518"/>
                  <a:gd name="connsiteY22" fmla="*/ 1103 h 1307"/>
                  <a:gd name="connsiteX23" fmla="*/ 428 w 1518"/>
                  <a:gd name="connsiteY23" fmla="*/ 1114 h 1307"/>
                  <a:gd name="connsiteX24" fmla="*/ 481 w 1518"/>
                  <a:gd name="connsiteY24" fmla="*/ 984 h 1307"/>
                  <a:gd name="connsiteX25" fmla="*/ 491 w 1518"/>
                  <a:gd name="connsiteY25" fmla="*/ 861 h 1307"/>
                  <a:gd name="connsiteX26" fmla="*/ 363 w 1518"/>
                  <a:gd name="connsiteY26" fmla="*/ 811 h 1307"/>
                  <a:gd name="connsiteX27" fmla="*/ 498 w 1518"/>
                  <a:gd name="connsiteY27" fmla="*/ 720 h 1307"/>
                  <a:gd name="connsiteX28" fmla="*/ 519 w 1518"/>
                  <a:gd name="connsiteY28" fmla="*/ 721 h 1307"/>
                  <a:gd name="connsiteX29" fmla="*/ 521 w 1518"/>
                  <a:gd name="connsiteY29" fmla="*/ 729 h 1307"/>
                  <a:gd name="connsiteX30" fmla="*/ 410 w 1518"/>
                  <a:gd name="connsiteY30" fmla="*/ 475 h 1307"/>
                  <a:gd name="connsiteX31" fmla="*/ 517 w 1518"/>
                  <a:gd name="connsiteY31" fmla="*/ 597 h 1307"/>
                  <a:gd name="connsiteX32" fmla="*/ 617 w 1518"/>
                  <a:gd name="connsiteY32" fmla="*/ 695 h 1307"/>
                  <a:gd name="connsiteX33" fmla="*/ 600 w 1518"/>
                  <a:gd name="connsiteY33" fmla="*/ 577 h 1307"/>
                  <a:gd name="connsiteX34" fmla="*/ 689 w 1518"/>
                  <a:gd name="connsiteY34" fmla="*/ 570 h 1307"/>
                  <a:gd name="connsiteX35" fmla="*/ 715 w 1518"/>
                  <a:gd name="connsiteY35" fmla="*/ 625 h 1307"/>
                  <a:gd name="connsiteX36" fmla="*/ 788 w 1518"/>
                  <a:gd name="connsiteY36" fmla="*/ 670 h 1307"/>
                  <a:gd name="connsiteX0" fmla="*/ 788 w 1518"/>
                  <a:gd name="connsiteY0" fmla="*/ 670 h 1307"/>
                  <a:gd name="connsiteX1" fmla="*/ 831 w 1518"/>
                  <a:gd name="connsiteY1" fmla="*/ 596 h 1307"/>
                  <a:gd name="connsiteX2" fmla="*/ 716 w 1518"/>
                  <a:gd name="connsiteY2" fmla="*/ 500 h 1307"/>
                  <a:gd name="connsiteX3" fmla="*/ 637 w 1518"/>
                  <a:gd name="connsiteY3" fmla="*/ 370 h 1307"/>
                  <a:gd name="connsiteX4" fmla="*/ 612 w 1518"/>
                  <a:gd name="connsiteY4" fmla="*/ 321 h 1307"/>
                  <a:gd name="connsiteX5" fmla="*/ 646 w 1518"/>
                  <a:gd name="connsiteY5" fmla="*/ 262 h 1307"/>
                  <a:gd name="connsiteX6" fmla="*/ 727 w 1518"/>
                  <a:gd name="connsiteY6" fmla="*/ 338 h 1307"/>
                  <a:gd name="connsiteX7" fmla="*/ 970 w 1518"/>
                  <a:gd name="connsiteY7" fmla="*/ 647 h 1307"/>
                  <a:gd name="connsiteX8" fmla="*/ 990 w 1518"/>
                  <a:gd name="connsiteY8" fmla="*/ 542 h 1307"/>
                  <a:gd name="connsiteX9" fmla="*/ 843 w 1518"/>
                  <a:gd name="connsiteY9" fmla="*/ 414 h 1307"/>
                  <a:gd name="connsiteX10" fmla="*/ 869 w 1518"/>
                  <a:gd name="connsiteY10" fmla="*/ 304 h 1307"/>
                  <a:gd name="connsiteX11" fmla="*/ 964 w 1518"/>
                  <a:gd name="connsiteY11" fmla="*/ 270 h 1307"/>
                  <a:gd name="connsiteX12" fmla="*/ 919 w 1518"/>
                  <a:gd name="connsiteY12" fmla="*/ 178 h 1307"/>
                  <a:gd name="connsiteX13" fmla="*/ 929 w 1518"/>
                  <a:gd name="connsiteY13" fmla="*/ 122 h 1307"/>
                  <a:gd name="connsiteX14" fmla="*/ 987 w 1518"/>
                  <a:gd name="connsiteY14" fmla="*/ 148 h 1307"/>
                  <a:gd name="connsiteX15" fmla="*/ 1114 w 1518"/>
                  <a:gd name="connsiteY15" fmla="*/ 365 h 1307"/>
                  <a:gd name="connsiteX16" fmla="*/ 1251 w 1518"/>
                  <a:gd name="connsiteY16" fmla="*/ 357 h 1307"/>
                  <a:gd name="connsiteX17" fmla="*/ 1250 w 1518"/>
                  <a:gd name="connsiteY17" fmla="*/ 206 h 1307"/>
                  <a:gd name="connsiteX18" fmla="*/ 1277 w 1518"/>
                  <a:gd name="connsiteY18" fmla="*/ 82 h 1307"/>
                  <a:gd name="connsiteX19" fmla="*/ 1397 w 1518"/>
                  <a:gd name="connsiteY19" fmla="*/ 183 h 1307"/>
                  <a:gd name="connsiteX20" fmla="*/ 1518 w 1518"/>
                  <a:gd name="connsiteY20" fmla="*/ 0 h 1307"/>
                  <a:gd name="connsiteX21" fmla="*/ 1224 w 1518"/>
                  <a:gd name="connsiteY21" fmla="*/ 1307 h 1307"/>
                  <a:gd name="connsiteX22" fmla="*/ 174 w 1518"/>
                  <a:gd name="connsiteY22" fmla="*/ 1103 h 1307"/>
                  <a:gd name="connsiteX23" fmla="*/ 428 w 1518"/>
                  <a:gd name="connsiteY23" fmla="*/ 1114 h 1307"/>
                  <a:gd name="connsiteX24" fmla="*/ 481 w 1518"/>
                  <a:gd name="connsiteY24" fmla="*/ 984 h 1307"/>
                  <a:gd name="connsiteX25" fmla="*/ 491 w 1518"/>
                  <a:gd name="connsiteY25" fmla="*/ 861 h 1307"/>
                  <a:gd name="connsiteX26" fmla="*/ 363 w 1518"/>
                  <a:gd name="connsiteY26" fmla="*/ 811 h 1307"/>
                  <a:gd name="connsiteX27" fmla="*/ 498 w 1518"/>
                  <a:gd name="connsiteY27" fmla="*/ 720 h 1307"/>
                  <a:gd name="connsiteX28" fmla="*/ 519 w 1518"/>
                  <a:gd name="connsiteY28" fmla="*/ 721 h 1307"/>
                  <a:gd name="connsiteX29" fmla="*/ 521 w 1518"/>
                  <a:gd name="connsiteY29" fmla="*/ 729 h 1307"/>
                  <a:gd name="connsiteX30" fmla="*/ 410 w 1518"/>
                  <a:gd name="connsiteY30" fmla="*/ 475 h 1307"/>
                  <a:gd name="connsiteX31" fmla="*/ 517 w 1518"/>
                  <a:gd name="connsiteY31" fmla="*/ 597 h 1307"/>
                  <a:gd name="connsiteX32" fmla="*/ 617 w 1518"/>
                  <a:gd name="connsiteY32" fmla="*/ 695 h 1307"/>
                  <a:gd name="connsiteX33" fmla="*/ 600 w 1518"/>
                  <a:gd name="connsiteY33" fmla="*/ 577 h 1307"/>
                  <a:gd name="connsiteX34" fmla="*/ 689 w 1518"/>
                  <a:gd name="connsiteY34" fmla="*/ 570 h 1307"/>
                  <a:gd name="connsiteX35" fmla="*/ 715 w 1518"/>
                  <a:gd name="connsiteY35" fmla="*/ 625 h 1307"/>
                  <a:gd name="connsiteX36" fmla="*/ 788 w 1518"/>
                  <a:gd name="connsiteY36" fmla="*/ 670 h 1307"/>
                  <a:gd name="connsiteX0" fmla="*/ 788 w 1518"/>
                  <a:gd name="connsiteY0" fmla="*/ 670 h 1307"/>
                  <a:gd name="connsiteX1" fmla="*/ 831 w 1518"/>
                  <a:gd name="connsiteY1" fmla="*/ 596 h 1307"/>
                  <a:gd name="connsiteX2" fmla="*/ 716 w 1518"/>
                  <a:gd name="connsiteY2" fmla="*/ 500 h 1307"/>
                  <a:gd name="connsiteX3" fmla="*/ 637 w 1518"/>
                  <a:gd name="connsiteY3" fmla="*/ 370 h 1307"/>
                  <a:gd name="connsiteX4" fmla="*/ 612 w 1518"/>
                  <a:gd name="connsiteY4" fmla="*/ 321 h 1307"/>
                  <a:gd name="connsiteX5" fmla="*/ 646 w 1518"/>
                  <a:gd name="connsiteY5" fmla="*/ 262 h 1307"/>
                  <a:gd name="connsiteX6" fmla="*/ 727 w 1518"/>
                  <a:gd name="connsiteY6" fmla="*/ 338 h 1307"/>
                  <a:gd name="connsiteX7" fmla="*/ 970 w 1518"/>
                  <a:gd name="connsiteY7" fmla="*/ 647 h 1307"/>
                  <a:gd name="connsiteX8" fmla="*/ 990 w 1518"/>
                  <a:gd name="connsiteY8" fmla="*/ 542 h 1307"/>
                  <a:gd name="connsiteX9" fmla="*/ 843 w 1518"/>
                  <a:gd name="connsiteY9" fmla="*/ 414 h 1307"/>
                  <a:gd name="connsiteX10" fmla="*/ 869 w 1518"/>
                  <a:gd name="connsiteY10" fmla="*/ 304 h 1307"/>
                  <a:gd name="connsiteX11" fmla="*/ 964 w 1518"/>
                  <a:gd name="connsiteY11" fmla="*/ 270 h 1307"/>
                  <a:gd name="connsiteX12" fmla="*/ 919 w 1518"/>
                  <a:gd name="connsiteY12" fmla="*/ 178 h 1307"/>
                  <a:gd name="connsiteX13" fmla="*/ 929 w 1518"/>
                  <a:gd name="connsiteY13" fmla="*/ 122 h 1307"/>
                  <a:gd name="connsiteX14" fmla="*/ 987 w 1518"/>
                  <a:gd name="connsiteY14" fmla="*/ 148 h 1307"/>
                  <a:gd name="connsiteX15" fmla="*/ 1114 w 1518"/>
                  <a:gd name="connsiteY15" fmla="*/ 365 h 1307"/>
                  <a:gd name="connsiteX16" fmla="*/ 1251 w 1518"/>
                  <a:gd name="connsiteY16" fmla="*/ 357 h 1307"/>
                  <a:gd name="connsiteX17" fmla="*/ 1250 w 1518"/>
                  <a:gd name="connsiteY17" fmla="*/ 206 h 1307"/>
                  <a:gd name="connsiteX18" fmla="*/ 1277 w 1518"/>
                  <a:gd name="connsiteY18" fmla="*/ 82 h 1307"/>
                  <a:gd name="connsiteX19" fmla="*/ 1397 w 1518"/>
                  <a:gd name="connsiteY19" fmla="*/ 183 h 1307"/>
                  <a:gd name="connsiteX20" fmla="*/ 1518 w 1518"/>
                  <a:gd name="connsiteY20" fmla="*/ 0 h 1307"/>
                  <a:gd name="connsiteX21" fmla="*/ 1224 w 1518"/>
                  <a:gd name="connsiteY21" fmla="*/ 1307 h 1307"/>
                  <a:gd name="connsiteX22" fmla="*/ 174 w 1518"/>
                  <a:gd name="connsiteY22" fmla="*/ 1103 h 1307"/>
                  <a:gd name="connsiteX23" fmla="*/ 428 w 1518"/>
                  <a:gd name="connsiteY23" fmla="*/ 1114 h 1307"/>
                  <a:gd name="connsiteX24" fmla="*/ 481 w 1518"/>
                  <a:gd name="connsiteY24" fmla="*/ 984 h 1307"/>
                  <a:gd name="connsiteX25" fmla="*/ 491 w 1518"/>
                  <a:gd name="connsiteY25" fmla="*/ 861 h 1307"/>
                  <a:gd name="connsiteX26" fmla="*/ 363 w 1518"/>
                  <a:gd name="connsiteY26" fmla="*/ 811 h 1307"/>
                  <a:gd name="connsiteX27" fmla="*/ 498 w 1518"/>
                  <a:gd name="connsiteY27" fmla="*/ 720 h 1307"/>
                  <a:gd name="connsiteX28" fmla="*/ 519 w 1518"/>
                  <a:gd name="connsiteY28" fmla="*/ 721 h 1307"/>
                  <a:gd name="connsiteX29" fmla="*/ 410 w 1518"/>
                  <a:gd name="connsiteY29" fmla="*/ 475 h 1307"/>
                  <a:gd name="connsiteX30" fmla="*/ 517 w 1518"/>
                  <a:gd name="connsiteY30" fmla="*/ 597 h 1307"/>
                  <a:gd name="connsiteX31" fmla="*/ 617 w 1518"/>
                  <a:gd name="connsiteY31" fmla="*/ 695 h 1307"/>
                  <a:gd name="connsiteX32" fmla="*/ 600 w 1518"/>
                  <a:gd name="connsiteY32" fmla="*/ 577 h 1307"/>
                  <a:gd name="connsiteX33" fmla="*/ 689 w 1518"/>
                  <a:gd name="connsiteY33" fmla="*/ 570 h 1307"/>
                  <a:gd name="connsiteX34" fmla="*/ 715 w 1518"/>
                  <a:gd name="connsiteY34" fmla="*/ 625 h 1307"/>
                  <a:gd name="connsiteX35" fmla="*/ 788 w 1518"/>
                  <a:gd name="connsiteY35" fmla="*/ 670 h 1307"/>
                  <a:gd name="connsiteX0" fmla="*/ 788 w 1518"/>
                  <a:gd name="connsiteY0" fmla="*/ 670 h 1307"/>
                  <a:gd name="connsiteX1" fmla="*/ 831 w 1518"/>
                  <a:gd name="connsiteY1" fmla="*/ 596 h 1307"/>
                  <a:gd name="connsiteX2" fmla="*/ 716 w 1518"/>
                  <a:gd name="connsiteY2" fmla="*/ 500 h 1307"/>
                  <a:gd name="connsiteX3" fmla="*/ 637 w 1518"/>
                  <a:gd name="connsiteY3" fmla="*/ 370 h 1307"/>
                  <a:gd name="connsiteX4" fmla="*/ 612 w 1518"/>
                  <a:gd name="connsiteY4" fmla="*/ 321 h 1307"/>
                  <a:gd name="connsiteX5" fmla="*/ 646 w 1518"/>
                  <a:gd name="connsiteY5" fmla="*/ 262 h 1307"/>
                  <a:gd name="connsiteX6" fmla="*/ 727 w 1518"/>
                  <a:gd name="connsiteY6" fmla="*/ 338 h 1307"/>
                  <a:gd name="connsiteX7" fmla="*/ 970 w 1518"/>
                  <a:gd name="connsiteY7" fmla="*/ 647 h 1307"/>
                  <a:gd name="connsiteX8" fmla="*/ 990 w 1518"/>
                  <a:gd name="connsiteY8" fmla="*/ 542 h 1307"/>
                  <a:gd name="connsiteX9" fmla="*/ 843 w 1518"/>
                  <a:gd name="connsiteY9" fmla="*/ 414 h 1307"/>
                  <a:gd name="connsiteX10" fmla="*/ 869 w 1518"/>
                  <a:gd name="connsiteY10" fmla="*/ 304 h 1307"/>
                  <a:gd name="connsiteX11" fmla="*/ 964 w 1518"/>
                  <a:gd name="connsiteY11" fmla="*/ 270 h 1307"/>
                  <a:gd name="connsiteX12" fmla="*/ 919 w 1518"/>
                  <a:gd name="connsiteY12" fmla="*/ 178 h 1307"/>
                  <a:gd name="connsiteX13" fmla="*/ 929 w 1518"/>
                  <a:gd name="connsiteY13" fmla="*/ 122 h 1307"/>
                  <a:gd name="connsiteX14" fmla="*/ 987 w 1518"/>
                  <a:gd name="connsiteY14" fmla="*/ 148 h 1307"/>
                  <a:gd name="connsiteX15" fmla="*/ 1114 w 1518"/>
                  <a:gd name="connsiteY15" fmla="*/ 365 h 1307"/>
                  <a:gd name="connsiteX16" fmla="*/ 1251 w 1518"/>
                  <a:gd name="connsiteY16" fmla="*/ 357 h 1307"/>
                  <a:gd name="connsiteX17" fmla="*/ 1250 w 1518"/>
                  <a:gd name="connsiteY17" fmla="*/ 206 h 1307"/>
                  <a:gd name="connsiteX18" fmla="*/ 1277 w 1518"/>
                  <a:gd name="connsiteY18" fmla="*/ 82 h 1307"/>
                  <a:gd name="connsiteX19" fmla="*/ 1397 w 1518"/>
                  <a:gd name="connsiteY19" fmla="*/ 183 h 1307"/>
                  <a:gd name="connsiteX20" fmla="*/ 1518 w 1518"/>
                  <a:gd name="connsiteY20" fmla="*/ 0 h 1307"/>
                  <a:gd name="connsiteX21" fmla="*/ 1224 w 1518"/>
                  <a:gd name="connsiteY21" fmla="*/ 1307 h 1307"/>
                  <a:gd name="connsiteX22" fmla="*/ 174 w 1518"/>
                  <a:gd name="connsiteY22" fmla="*/ 1103 h 1307"/>
                  <a:gd name="connsiteX23" fmla="*/ 428 w 1518"/>
                  <a:gd name="connsiteY23" fmla="*/ 1114 h 1307"/>
                  <a:gd name="connsiteX24" fmla="*/ 481 w 1518"/>
                  <a:gd name="connsiteY24" fmla="*/ 984 h 1307"/>
                  <a:gd name="connsiteX25" fmla="*/ 491 w 1518"/>
                  <a:gd name="connsiteY25" fmla="*/ 861 h 1307"/>
                  <a:gd name="connsiteX26" fmla="*/ 363 w 1518"/>
                  <a:gd name="connsiteY26" fmla="*/ 811 h 1307"/>
                  <a:gd name="connsiteX27" fmla="*/ 498 w 1518"/>
                  <a:gd name="connsiteY27" fmla="*/ 720 h 1307"/>
                  <a:gd name="connsiteX28" fmla="*/ 410 w 1518"/>
                  <a:gd name="connsiteY28" fmla="*/ 475 h 1307"/>
                  <a:gd name="connsiteX29" fmla="*/ 517 w 1518"/>
                  <a:gd name="connsiteY29" fmla="*/ 597 h 1307"/>
                  <a:gd name="connsiteX30" fmla="*/ 617 w 1518"/>
                  <a:gd name="connsiteY30" fmla="*/ 695 h 1307"/>
                  <a:gd name="connsiteX31" fmla="*/ 600 w 1518"/>
                  <a:gd name="connsiteY31" fmla="*/ 577 h 1307"/>
                  <a:gd name="connsiteX32" fmla="*/ 689 w 1518"/>
                  <a:gd name="connsiteY32" fmla="*/ 570 h 1307"/>
                  <a:gd name="connsiteX33" fmla="*/ 715 w 1518"/>
                  <a:gd name="connsiteY33" fmla="*/ 625 h 1307"/>
                  <a:gd name="connsiteX34" fmla="*/ 788 w 1518"/>
                  <a:gd name="connsiteY34" fmla="*/ 670 h 1307"/>
                  <a:gd name="connsiteX0" fmla="*/ 788 w 1518"/>
                  <a:gd name="connsiteY0" fmla="*/ 670 h 1307"/>
                  <a:gd name="connsiteX1" fmla="*/ 831 w 1518"/>
                  <a:gd name="connsiteY1" fmla="*/ 596 h 1307"/>
                  <a:gd name="connsiteX2" fmla="*/ 716 w 1518"/>
                  <a:gd name="connsiteY2" fmla="*/ 500 h 1307"/>
                  <a:gd name="connsiteX3" fmla="*/ 637 w 1518"/>
                  <a:gd name="connsiteY3" fmla="*/ 370 h 1307"/>
                  <a:gd name="connsiteX4" fmla="*/ 612 w 1518"/>
                  <a:gd name="connsiteY4" fmla="*/ 321 h 1307"/>
                  <a:gd name="connsiteX5" fmla="*/ 646 w 1518"/>
                  <a:gd name="connsiteY5" fmla="*/ 262 h 1307"/>
                  <a:gd name="connsiteX6" fmla="*/ 727 w 1518"/>
                  <a:gd name="connsiteY6" fmla="*/ 338 h 1307"/>
                  <a:gd name="connsiteX7" fmla="*/ 970 w 1518"/>
                  <a:gd name="connsiteY7" fmla="*/ 647 h 1307"/>
                  <a:gd name="connsiteX8" fmla="*/ 990 w 1518"/>
                  <a:gd name="connsiteY8" fmla="*/ 542 h 1307"/>
                  <a:gd name="connsiteX9" fmla="*/ 843 w 1518"/>
                  <a:gd name="connsiteY9" fmla="*/ 414 h 1307"/>
                  <a:gd name="connsiteX10" fmla="*/ 869 w 1518"/>
                  <a:gd name="connsiteY10" fmla="*/ 304 h 1307"/>
                  <a:gd name="connsiteX11" fmla="*/ 964 w 1518"/>
                  <a:gd name="connsiteY11" fmla="*/ 270 h 1307"/>
                  <a:gd name="connsiteX12" fmla="*/ 919 w 1518"/>
                  <a:gd name="connsiteY12" fmla="*/ 178 h 1307"/>
                  <a:gd name="connsiteX13" fmla="*/ 929 w 1518"/>
                  <a:gd name="connsiteY13" fmla="*/ 122 h 1307"/>
                  <a:gd name="connsiteX14" fmla="*/ 987 w 1518"/>
                  <a:gd name="connsiteY14" fmla="*/ 148 h 1307"/>
                  <a:gd name="connsiteX15" fmla="*/ 1114 w 1518"/>
                  <a:gd name="connsiteY15" fmla="*/ 365 h 1307"/>
                  <a:gd name="connsiteX16" fmla="*/ 1251 w 1518"/>
                  <a:gd name="connsiteY16" fmla="*/ 357 h 1307"/>
                  <a:gd name="connsiteX17" fmla="*/ 1250 w 1518"/>
                  <a:gd name="connsiteY17" fmla="*/ 206 h 1307"/>
                  <a:gd name="connsiteX18" fmla="*/ 1277 w 1518"/>
                  <a:gd name="connsiteY18" fmla="*/ 82 h 1307"/>
                  <a:gd name="connsiteX19" fmla="*/ 1397 w 1518"/>
                  <a:gd name="connsiteY19" fmla="*/ 183 h 1307"/>
                  <a:gd name="connsiteX20" fmla="*/ 1518 w 1518"/>
                  <a:gd name="connsiteY20" fmla="*/ 0 h 1307"/>
                  <a:gd name="connsiteX21" fmla="*/ 1224 w 1518"/>
                  <a:gd name="connsiteY21" fmla="*/ 1307 h 1307"/>
                  <a:gd name="connsiteX22" fmla="*/ 174 w 1518"/>
                  <a:gd name="connsiteY22" fmla="*/ 1103 h 1307"/>
                  <a:gd name="connsiteX23" fmla="*/ 428 w 1518"/>
                  <a:gd name="connsiteY23" fmla="*/ 1114 h 1307"/>
                  <a:gd name="connsiteX24" fmla="*/ 481 w 1518"/>
                  <a:gd name="connsiteY24" fmla="*/ 984 h 1307"/>
                  <a:gd name="connsiteX25" fmla="*/ 491 w 1518"/>
                  <a:gd name="connsiteY25" fmla="*/ 861 h 1307"/>
                  <a:gd name="connsiteX26" fmla="*/ 363 w 1518"/>
                  <a:gd name="connsiteY26" fmla="*/ 811 h 1307"/>
                  <a:gd name="connsiteX27" fmla="*/ 498 w 1518"/>
                  <a:gd name="connsiteY27" fmla="*/ 720 h 1307"/>
                  <a:gd name="connsiteX28" fmla="*/ 410 w 1518"/>
                  <a:gd name="connsiteY28" fmla="*/ 475 h 1307"/>
                  <a:gd name="connsiteX29" fmla="*/ 517 w 1518"/>
                  <a:gd name="connsiteY29" fmla="*/ 597 h 1307"/>
                  <a:gd name="connsiteX30" fmla="*/ 617 w 1518"/>
                  <a:gd name="connsiteY30" fmla="*/ 695 h 1307"/>
                  <a:gd name="connsiteX31" fmla="*/ 600 w 1518"/>
                  <a:gd name="connsiteY31" fmla="*/ 577 h 1307"/>
                  <a:gd name="connsiteX32" fmla="*/ 689 w 1518"/>
                  <a:gd name="connsiteY32" fmla="*/ 570 h 1307"/>
                  <a:gd name="connsiteX33" fmla="*/ 715 w 1518"/>
                  <a:gd name="connsiteY33" fmla="*/ 625 h 1307"/>
                  <a:gd name="connsiteX34" fmla="*/ 788 w 1518"/>
                  <a:gd name="connsiteY34" fmla="*/ 670 h 1307"/>
                  <a:gd name="connsiteX0" fmla="*/ 788 w 1518"/>
                  <a:gd name="connsiteY0" fmla="*/ 670 h 1307"/>
                  <a:gd name="connsiteX1" fmla="*/ 831 w 1518"/>
                  <a:gd name="connsiteY1" fmla="*/ 596 h 1307"/>
                  <a:gd name="connsiteX2" fmla="*/ 716 w 1518"/>
                  <a:gd name="connsiteY2" fmla="*/ 500 h 1307"/>
                  <a:gd name="connsiteX3" fmla="*/ 637 w 1518"/>
                  <a:gd name="connsiteY3" fmla="*/ 370 h 1307"/>
                  <a:gd name="connsiteX4" fmla="*/ 612 w 1518"/>
                  <a:gd name="connsiteY4" fmla="*/ 321 h 1307"/>
                  <a:gd name="connsiteX5" fmla="*/ 646 w 1518"/>
                  <a:gd name="connsiteY5" fmla="*/ 262 h 1307"/>
                  <a:gd name="connsiteX6" fmla="*/ 727 w 1518"/>
                  <a:gd name="connsiteY6" fmla="*/ 338 h 1307"/>
                  <a:gd name="connsiteX7" fmla="*/ 970 w 1518"/>
                  <a:gd name="connsiteY7" fmla="*/ 647 h 1307"/>
                  <a:gd name="connsiteX8" fmla="*/ 990 w 1518"/>
                  <a:gd name="connsiteY8" fmla="*/ 542 h 1307"/>
                  <a:gd name="connsiteX9" fmla="*/ 843 w 1518"/>
                  <a:gd name="connsiteY9" fmla="*/ 414 h 1307"/>
                  <a:gd name="connsiteX10" fmla="*/ 869 w 1518"/>
                  <a:gd name="connsiteY10" fmla="*/ 304 h 1307"/>
                  <a:gd name="connsiteX11" fmla="*/ 964 w 1518"/>
                  <a:gd name="connsiteY11" fmla="*/ 270 h 1307"/>
                  <a:gd name="connsiteX12" fmla="*/ 919 w 1518"/>
                  <a:gd name="connsiteY12" fmla="*/ 178 h 1307"/>
                  <a:gd name="connsiteX13" fmla="*/ 929 w 1518"/>
                  <a:gd name="connsiteY13" fmla="*/ 122 h 1307"/>
                  <a:gd name="connsiteX14" fmla="*/ 987 w 1518"/>
                  <a:gd name="connsiteY14" fmla="*/ 148 h 1307"/>
                  <a:gd name="connsiteX15" fmla="*/ 1114 w 1518"/>
                  <a:gd name="connsiteY15" fmla="*/ 365 h 1307"/>
                  <a:gd name="connsiteX16" fmla="*/ 1251 w 1518"/>
                  <a:gd name="connsiteY16" fmla="*/ 357 h 1307"/>
                  <a:gd name="connsiteX17" fmla="*/ 1250 w 1518"/>
                  <a:gd name="connsiteY17" fmla="*/ 206 h 1307"/>
                  <a:gd name="connsiteX18" fmla="*/ 1277 w 1518"/>
                  <a:gd name="connsiteY18" fmla="*/ 82 h 1307"/>
                  <a:gd name="connsiteX19" fmla="*/ 1397 w 1518"/>
                  <a:gd name="connsiteY19" fmla="*/ 183 h 1307"/>
                  <a:gd name="connsiteX20" fmla="*/ 1518 w 1518"/>
                  <a:gd name="connsiteY20" fmla="*/ 0 h 1307"/>
                  <a:gd name="connsiteX21" fmla="*/ 1224 w 1518"/>
                  <a:gd name="connsiteY21" fmla="*/ 1307 h 1307"/>
                  <a:gd name="connsiteX22" fmla="*/ 174 w 1518"/>
                  <a:gd name="connsiteY22" fmla="*/ 1103 h 1307"/>
                  <a:gd name="connsiteX23" fmla="*/ 428 w 1518"/>
                  <a:gd name="connsiteY23" fmla="*/ 1114 h 1307"/>
                  <a:gd name="connsiteX24" fmla="*/ 481 w 1518"/>
                  <a:gd name="connsiteY24" fmla="*/ 984 h 1307"/>
                  <a:gd name="connsiteX25" fmla="*/ 491 w 1518"/>
                  <a:gd name="connsiteY25" fmla="*/ 861 h 1307"/>
                  <a:gd name="connsiteX26" fmla="*/ 363 w 1518"/>
                  <a:gd name="connsiteY26" fmla="*/ 811 h 1307"/>
                  <a:gd name="connsiteX27" fmla="*/ 498 w 1518"/>
                  <a:gd name="connsiteY27" fmla="*/ 720 h 1307"/>
                  <a:gd name="connsiteX28" fmla="*/ 410 w 1518"/>
                  <a:gd name="connsiteY28" fmla="*/ 475 h 1307"/>
                  <a:gd name="connsiteX29" fmla="*/ 517 w 1518"/>
                  <a:gd name="connsiteY29" fmla="*/ 597 h 1307"/>
                  <a:gd name="connsiteX30" fmla="*/ 617 w 1518"/>
                  <a:gd name="connsiteY30" fmla="*/ 695 h 1307"/>
                  <a:gd name="connsiteX31" fmla="*/ 600 w 1518"/>
                  <a:gd name="connsiteY31" fmla="*/ 577 h 1307"/>
                  <a:gd name="connsiteX32" fmla="*/ 689 w 1518"/>
                  <a:gd name="connsiteY32" fmla="*/ 570 h 1307"/>
                  <a:gd name="connsiteX33" fmla="*/ 715 w 1518"/>
                  <a:gd name="connsiteY33" fmla="*/ 625 h 1307"/>
                  <a:gd name="connsiteX34" fmla="*/ 788 w 1518"/>
                  <a:gd name="connsiteY34" fmla="*/ 670 h 1307"/>
                  <a:gd name="connsiteX0" fmla="*/ 788 w 1518"/>
                  <a:gd name="connsiteY0" fmla="*/ 670 h 1307"/>
                  <a:gd name="connsiteX1" fmla="*/ 831 w 1518"/>
                  <a:gd name="connsiteY1" fmla="*/ 596 h 1307"/>
                  <a:gd name="connsiteX2" fmla="*/ 716 w 1518"/>
                  <a:gd name="connsiteY2" fmla="*/ 500 h 1307"/>
                  <a:gd name="connsiteX3" fmla="*/ 637 w 1518"/>
                  <a:gd name="connsiteY3" fmla="*/ 370 h 1307"/>
                  <a:gd name="connsiteX4" fmla="*/ 612 w 1518"/>
                  <a:gd name="connsiteY4" fmla="*/ 321 h 1307"/>
                  <a:gd name="connsiteX5" fmla="*/ 646 w 1518"/>
                  <a:gd name="connsiteY5" fmla="*/ 262 h 1307"/>
                  <a:gd name="connsiteX6" fmla="*/ 727 w 1518"/>
                  <a:gd name="connsiteY6" fmla="*/ 338 h 1307"/>
                  <a:gd name="connsiteX7" fmla="*/ 970 w 1518"/>
                  <a:gd name="connsiteY7" fmla="*/ 647 h 1307"/>
                  <a:gd name="connsiteX8" fmla="*/ 990 w 1518"/>
                  <a:gd name="connsiteY8" fmla="*/ 542 h 1307"/>
                  <a:gd name="connsiteX9" fmla="*/ 843 w 1518"/>
                  <a:gd name="connsiteY9" fmla="*/ 414 h 1307"/>
                  <a:gd name="connsiteX10" fmla="*/ 869 w 1518"/>
                  <a:gd name="connsiteY10" fmla="*/ 304 h 1307"/>
                  <a:gd name="connsiteX11" fmla="*/ 964 w 1518"/>
                  <a:gd name="connsiteY11" fmla="*/ 270 h 1307"/>
                  <a:gd name="connsiteX12" fmla="*/ 919 w 1518"/>
                  <a:gd name="connsiteY12" fmla="*/ 178 h 1307"/>
                  <a:gd name="connsiteX13" fmla="*/ 929 w 1518"/>
                  <a:gd name="connsiteY13" fmla="*/ 122 h 1307"/>
                  <a:gd name="connsiteX14" fmla="*/ 987 w 1518"/>
                  <a:gd name="connsiteY14" fmla="*/ 148 h 1307"/>
                  <a:gd name="connsiteX15" fmla="*/ 1114 w 1518"/>
                  <a:gd name="connsiteY15" fmla="*/ 365 h 1307"/>
                  <a:gd name="connsiteX16" fmla="*/ 1251 w 1518"/>
                  <a:gd name="connsiteY16" fmla="*/ 357 h 1307"/>
                  <a:gd name="connsiteX17" fmla="*/ 1250 w 1518"/>
                  <a:gd name="connsiteY17" fmla="*/ 206 h 1307"/>
                  <a:gd name="connsiteX18" fmla="*/ 1277 w 1518"/>
                  <a:gd name="connsiteY18" fmla="*/ 82 h 1307"/>
                  <a:gd name="connsiteX19" fmla="*/ 1397 w 1518"/>
                  <a:gd name="connsiteY19" fmla="*/ 183 h 1307"/>
                  <a:gd name="connsiteX20" fmla="*/ 1518 w 1518"/>
                  <a:gd name="connsiteY20" fmla="*/ 0 h 1307"/>
                  <a:gd name="connsiteX21" fmla="*/ 1224 w 1518"/>
                  <a:gd name="connsiteY21" fmla="*/ 1307 h 1307"/>
                  <a:gd name="connsiteX22" fmla="*/ 174 w 1518"/>
                  <a:gd name="connsiteY22" fmla="*/ 1103 h 1307"/>
                  <a:gd name="connsiteX23" fmla="*/ 428 w 1518"/>
                  <a:gd name="connsiteY23" fmla="*/ 1114 h 1307"/>
                  <a:gd name="connsiteX24" fmla="*/ 481 w 1518"/>
                  <a:gd name="connsiteY24" fmla="*/ 984 h 1307"/>
                  <a:gd name="connsiteX25" fmla="*/ 491 w 1518"/>
                  <a:gd name="connsiteY25" fmla="*/ 861 h 1307"/>
                  <a:gd name="connsiteX26" fmla="*/ 363 w 1518"/>
                  <a:gd name="connsiteY26" fmla="*/ 811 h 1307"/>
                  <a:gd name="connsiteX27" fmla="*/ 498 w 1518"/>
                  <a:gd name="connsiteY27" fmla="*/ 720 h 1307"/>
                  <a:gd name="connsiteX28" fmla="*/ 410 w 1518"/>
                  <a:gd name="connsiteY28" fmla="*/ 475 h 1307"/>
                  <a:gd name="connsiteX29" fmla="*/ 517 w 1518"/>
                  <a:gd name="connsiteY29" fmla="*/ 597 h 1307"/>
                  <a:gd name="connsiteX30" fmla="*/ 617 w 1518"/>
                  <a:gd name="connsiteY30" fmla="*/ 695 h 1307"/>
                  <a:gd name="connsiteX31" fmla="*/ 600 w 1518"/>
                  <a:gd name="connsiteY31" fmla="*/ 577 h 1307"/>
                  <a:gd name="connsiteX32" fmla="*/ 689 w 1518"/>
                  <a:gd name="connsiteY32" fmla="*/ 570 h 1307"/>
                  <a:gd name="connsiteX33" fmla="*/ 715 w 1518"/>
                  <a:gd name="connsiteY33" fmla="*/ 625 h 1307"/>
                  <a:gd name="connsiteX34" fmla="*/ 788 w 1518"/>
                  <a:gd name="connsiteY34" fmla="*/ 670 h 1307"/>
                  <a:gd name="connsiteX0" fmla="*/ 788 w 1518"/>
                  <a:gd name="connsiteY0" fmla="*/ 670 h 1307"/>
                  <a:gd name="connsiteX1" fmla="*/ 831 w 1518"/>
                  <a:gd name="connsiteY1" fmla="*/ 596 h 1307"/>
                  <a:gd name="connsiteX2" fmla="*/ 716 w 1518"/>
                  <a:gd name="connsiteY2" fmla="*/ 500 h 1307"/>
                  <a:gd name="connsiteX3" fmla="*/ 637 w 1518"/>
                  <a:gd name="connsiteY3" fmla="*/ 370 h 1307"/>
                  <a:gd name="connsiteX4" fmla="*/ 612 w 1518"/>
                  <a:gd name="connsiteY4" fmla="*/ 321 h 1307"/>
                  <a:gd name="connsiteX5" fmla="*/ 646 w 1518"/>
                  <a:gd name="connsiteY5" fmla="*/ 262 h 1307"/>
                  <a:gd name="connsiteX6" fmla="*/ 727 w 1518"/>
                  <a:gd name="connsiteY6" fmla="*/ 338 h 1307"/>
                  <a:gd name="connsiteX7" fmla="*/ 970 w 1518"/>
                  <a:gd name="connsiteY7" fmla="*/ 647 h 1307"/>
                  <a:gd name="connsiteX8" fmla="*/ 990 w 1518"/>
                  <a:gd name="connsiteY8" fmla="*/ 542 h 1307"/>
                  <a:gd name="connsiteX9" fmla="*/ 843 w 1518"/>
                  <a:gd name="connsiteY9" fmla="*/ 414 h 1307"/>
                  <a:gd name="connsiteX10" fmla="*/ 869 w 1518"/>
                  <a:gd name="connsiteY10" fmla="*/ 304 h 1307"/>
                  <a:gd name="connsiteX11" fmla="*/ 964 w 1518"/>
                  <a:gd name="connsiteY11" fmla="*/ 270 h 1307"/>
                  <a:gd name="connsiteX12" fmla="*/ 919 w 1518"/>
                  <a:gd name="connsiteY12" fmla="*/ 178 h 1307"/>
                  <a:gd name="connsiteX13" fmla="*/ 929 w 1518"/>
                  <a:gd name="connsiteY13" fmla="*/ 122 h 1307"/>
                  <a:gd name="connsiteX14" fmla="*/ 987 w 1518"/>
                  <a:gd name="connsiteY14" fmla="*/ 148 h 1307"/>
                  <a:gd name="connsiteX15" fmla="*/ 1114 w 1518"/>
                  <a:gd name="connsiteY15" fmla="*/ 365 h 1307"/>
                  <a:gd name="connsiteX16" fmla="*/ 1251 w 1518"/>
                  <a:gd name="connsiteY16" fmla="*/ 357 h 1307"/>
                  <a:gd name="connsiteX17" fmla="*/ 1250 w 1518"/>
                  <a:gd name="connsiteY17" fmla="*/ 206 h 1307"/>
                  <a:gd name="connsiteX18" fmla="*/ 1277 w 1518"/>
                  <a:gd name="connsiteY18" fmla="*/ 82 h 1307"/>
                  <a:gd name="connsiteX19" fmla="*/ 1397 w 1518"/>
                  <a:gd name="connsiteY19" fmla="*/ 183 h 1307"/>
                  <a:gd name="connsiteX20" fmla="*/ 1518 w 1518"/>
                  <a:gd name="connsiteY20" fmla="*/ 0 h 1307"/>
                  <a:gd name="connsiteX21" fmla="*/ 1224 w 1518"/>
                  <a:gd name="connsiteY21" fmla="*/ 1307 h 1307"/>
                  <a:gd name="connsiteX22" fmla="*/ 174 w 1518"/>
                  <a:gd name="connsiteY22" fmla="*/ 1103 h 1307"/>
                  <a:gd name="connsiteX23" fmla="*/ 428 w 1518"/>
                  <a:gd name="connsiteY23" fmla="*/ 1114 h 1307"/>
                  <a:gd name="connsiteX24" fmla="*/ 481 w 1518"/>
                  <a:gd name="connsiteY24" fmla="*/ 984 h 1307"/>
                  <a:gd name="connsiteX25" fmla="*/ 491 w 1518"/>
                  <a:gd name="connsiteY25" fmla="*/ 861 h 1307"/>
                  <a:gd name="connsiteX26" fmla="*/ 363 w 1518"/>
                  <a:gd name="connsiteY26" fmla="*/ 811 h 1307"/>
                  <a:gd name="connsiteX27" fmla="*/ 498 w 1518"/>
                  <a:gd name="connsiteY27" fmla="*/ 720 h 1307"/>
                  <a:gd name="connsiteX28" fmla="*/ 410 w 1518"/>
                  <a:gd name="connsiteY28" fmla="*/ 475 h 1307"/>
                  <a:gd name="connsiteX29" fmla="*/ 517 w 1518"/>
                  <a:gd name="connsiteY29" fmla="*/ 597 h 1307"/>
                  <a:gd name="connsiteX30" fmla="*/ 617 w 1518"/>
                  <a:gd name="connsiteY30" fmla="*/ 695 h 1307"/>
                  <a:gd name="connsiteX31" fmla="*/ 600 w 1518"/>
                  <a:gd name="connsiteY31" fmla="*/ 577 h 1307"/>
                  <a:gd name="connsiteX32" fmla="*/ 689 w 1518"/>
                  <a:gd name="connsiteY32" fmla="*/ 570 h 1307"/>
                  <a:gd name="connsiteX33" fmla="*/ 715 w 1518"/>
                  <a:gd name="connsiteY33" fmla="*/ 625 h 1307"/>
                  <a:gd name="connsiteX34" fmla="*/ 788 w 1518"/>
                  <a:gd name="connsiteY34" fmla="*/ 670 h 1307"/>
                  <a:gd name="connsiteX0" fmla="*/ 788 w 1518"/>
                  <a:gd name="connsiteY0" fmla="*/ 670 h 1307"/>
                  <a:gd name="connsiteX1" fmla="*/ 831 w 1518"/>
                  <a:gd name="connsiteY1" fmla="*/ 596 h 1307"/>
                  <a:gd name="connsiteX2" fmla="*/ 716 w 1518"/>
                  <a:gd name="connsiteY2" fmla="*/ 500 h 1307"/>
                  <a:gd name="connsiteX3" fmla="*/ 637 w 1518"/>
                  <a:gd name="connsiteY3" fmla="*/ 370 h 1307"/>
                  <a:gd name="connsiteX4" fmla="*/ 612 w 1518"/>
                  <a:gd name="connsiteY4" fmla="*/ 321 h 1307"/>
                  <a:gd name="connsiteX5" fmla="*/ 646 w 1518"/>
                  <a:gd name="connsiteY5" fmla="*/ 262 h 1307"/>
                  <a:gd name="connsiteX6" fmla="*/ 727 w 1518"/>
                  <a:gd name="connsiteY6" fmla="*/ 338 h 1307"/>
                  <a:gd name="connsiteX7" fmla="*/ 970 w 1518"/>
                  <a:gd name="connsiteY7" fmla="*/ 647 h 1307"/>
                  <a:gd name="connsiteX8" fmla="*/ 990 w 1518"/>
                  <a:gd name="connsiteY8" fmla="*/ 542 h 1307"/>
                  <a:gd name="connsiteX9" fmla="*/ 843 w 1518"/>
                  <a:gd name="connsiteY9" fmla="*/ 414 h 1307"/>
                  <a:gd name="connsiteX10" fmla="*/ 869 w 1518"/>
                  <a:gd name="connsiteY10" fmla="*/ 304 h 1307"/>
                  <a:gd name="connsiteX11" fmla="*/ 964 w 1518"/>
                  <a:gd name="connsiteY11" fmla="*/ 270 h 1307"/>
                  <a:gd name="connsiteX12" fmla="*/ 919 w 1518"/>
                  <a:gd name="connsiteY12" fmla="*/ 178 h 1307"/>
                  <a:gd name="connsiteX13" fmla="*/ 929 w 1518"/>
                  <a:gd name="connsiteY13" fmla="*/ 122 h 1307"/>
                  <a:gd name="connsiteX14" fmla="*/ 987 w 1518"/>
                  <a:gd name="connsiteY14" fmla="*/ 148 h 1307"/>
                  <a:gd name="connsiteX15" fmla="*/ 1114 w 1518"/>
                  <a:gd name="connsiteY15" fmla="*/ 365 h 1307"/>
                  <a:gd name="connsiteX16" fmla="*/ 1251 w 1518"/>
                  <a:gd name="connsiteY16" fmla="*/ 357 h 1307"/>
                  <a:gd name="connsiteX17" fmla="*/ 1250 w 1518"/>
                  <a:gd name="connsiteY17" fmla="*/ 206 h 1307"/>
                  <a:gd name="connsiteX18" fmla="*/ 1277 w 1518"/>
                  <a:gd name="connsiteY18" fmla="*/ 82 h 1307"/>
                  <a:gd name="connsiteX19" fmla="*/ 1397 w 1518"/>
                  <a:gd name="connsiteY19" fmla="*/ 183 h 1307"/>
                  <a:gd name="connsiteX20" fmla="*/ 1518 w 1518"/>
                  <a:gd name="connsiteY20" fmla="*/ 0 h 1307"/>
                  <a:gd name="connsiteX21" fmla="*/ 1224 w 1518"/>
                  <a:gd name="connsiteY21" fmla="*/ 1307 h 1307"/>
                  <a:gd name="connsiteX22" fmla="*/ 174 w 1518"/>
                  <a:gd name="connsiteY22" fmla="*/ 1103 h 1307"/>
                  <a:gd name="connsiteX23" fmla="*/ 428 w 1518"/>
                  <a:gd name="connsiteY23" fmla="*/ 1114 h 1307"/>
                  <a:gd name="connsiteX24" fmla="*/ 481 w 1518"/>
                  <a:gd name="connsiteY24" fmla="*/ 984 h 1307"/>
                  <a:gd name="connsiteX25" fmla="*/ 491 w 1518"/>
                  <a:gd name="connsiteY25" fmla="*/ 861 h 1307"/>
                  <a:gd name="connsiteX26" fmla="*/ 363 w 1518"/>
                  <a:gd name="connsiteY26" fmla="*/ 811 h 1307"/>
                  <a:gd name="connsiteX27" fmla="*/ 498 w 1518"/>
                  <a:gd name="connsiteY27" fmla="*/ 720 h 1307"/>
                  <a:gd name="connsiteX28" fmla="*/ 410 w 1518"/>
                  <a:gd name="connsiteY28" fmla="*/ 475 h 1307"/>
                  <a:gd name="connsiteX29" fmla="*/ 517 w 1518"/>
                  <a:gd name="connsiteY29" fmla="*/ 597 h 1307"/>
                  <a:gd name="connsiteX30" fmla="*/ 617 w 1518"/>
                  <a:gd name="connsiteY30" fmla="*/ 695 h 1307"/>
                  <a:gd name="connsiteX31" fmla="*/ 600 w 1518"/>
                  <a:gd name="connsiteY31" fmla="*/ 577 h 1307"/>
                  <a:gd name="connsiteX32" fmla="*/ 689 w 1518"/>
                  <a:gd name="connsiteY32" fmla="*/ 570 h 1307"/>
                  <a:gd name="connsiteX33" fmla="*/ 715 w 1518"/>
                  <a:gd name="connsiteY33" fmla="*/ 625 h 1307"/>
                  <a:gd name="connsiteX34" fmla="*/ 788 w 1518"/>
                  <a:gd name="connsiteY34" fmla="*/ 670 h 1307"/>
                  <a:gd name="connsiteX0" fmla="*/ 788 w 1518"/>
                  <a:gd name="connsiteY0" fmla="*/ 670 h 1307"/>
                  <a:gd name="connsiteX1" fmla="*/ 831 w 1518"/>
                  <a:gd name="connsiteY1" fmla="*/ 596 h 1307"/>
                  <a:gd name="connsiteX2" fmla="*/ 716 w 1518"/>
                  <a:gd name="connsiteY2" fmla="*/ 500 h 1307"/>
                  <a:gd name="connsiteX3" fmla="*/ 637 w 1518"/>
                  <a:gd name="connsiteY3" fmla="*/ 370 h 1307"/>
                  <a:gd name="connsiteX4" fmla="*/ 612 w 1518"/>
                  <a:gd name="connsiteY4" fmla="*/ 321 h 1307"/>
                  <a:gd name="connsiteX5" fmla="*/ 646 w 1518"/>
                  <a:gd name="connsiteY5" fmla="*/ 262 h 1307"/>
                  <a:gd name="connsiteX6" fmla="*/ 727 w 1518"/>
                  <a:gd name="connsiteY6" fmla="*/ 338 h 1307"/>
                  <a:gd name="connsiteX7" fmla="*/ 970 w 1518"/>
                  <a:gd name="connsiteY7" fmla="*/ 647 h 1307"/>
                  <a:gd name="connsiteX8" fmla="*/ 990 w 1518"/>
                  <a:gd name="connsiteY8" fmla="*/ 542 h 1307"/>
                  <a:gd name="connsiteX9" fmla="*/ 843 w 1518"/>
                  <a:gd name="connsiteY9" fmla="*/ 414 h 1307"/>
                  <a:gd name="connsiteX10" fmla="*/ 869 w 1518"/>
                  <a:gd name="connsiteY10" fmla="*/ 304 h 1307"/>
                  <a:gd name="connsiteX11" fmla="*/ 964 w 1518"/>
                  <a:gd name="connsiteY11" fmla="*/ 270 h 1307"/>
                  <a:gd name="connsiteX12" fmla="*/ 919 w 1518"/>
                  <a:gd name="connsiteY12" fmla="*/ 178 h 1307"/>
                  <a:gd name="connsiteX13" fmla="*/ 929 w 1518"/>
                  <a:gd name="connsiteY13" fmla="*/ 122 h 1307"/>
                  <a:gd name="connsiteX14" fmla="*/ 987 w 1518"/>
                  <a:gd name="connsiteY14" fmla="*/ 148 h 1307"/>
                  <a:gd name="connsiteX15" fmla="*/ 1114 w 1518"/>
                  <a:gd name="connsiteY15" fmla="*/ 365 h 1307"/>
                  <a:gd name="connsiteX16" fmla="*/ 1251 w 1518"/>
                  <a:gd name="connsiteY16" fmla="*/ 357 h 1307"/>
                  <a:gd name="connsiteX17" fmla="*/ 1250 w 1518"/>
                  <a:gd name="connsiteY17" fmla="*/ 206 h 1307"/>
                  <a:gd name="connsiteX18" fmla="*/ 1277 w 1518"/>
                  <a:gd name="connsiteY18" fmla="*/ 82 h 1307"/>
                  <a:gd name="connsiteX19" fmla="*/ 1397 w 1518"/>
                  <a:gd name="connsiteY19" fmla="*/ 183 h 1307"/>
                  <a:gd name="connsiteX20" fmla="*/ 1518 w 1518"/>
                  <a:gd name="connsiteY20" fmla="*/ 0 h 1307"/>
                  <a:gd name="connsiteX21" fmla="*/ 1224 w 1518"/>
                  <a:gd name="connsiteY21" fmla="*/ 1307 h 1307"/>
                  <a:gd name="connsiteX22" fmla="*/ 174 w 1518"/>
                  <a:gd name="connsiteY22" fmla="*/ 1103 h 1307"/>
                  <a:gd name="connsiteX23" fmla="*/ 428 w 1518"/>
                  <a:gd name="connsiteY23" fmla="*/ 1114 h 1307"/>
                  <a:gd name="connsiteX24" fmla="*/ 447 w 1518"/>
                  <a:gd name="connsiteY24" fmla="*/ 1004 h 1307"/>
                  <a:gd name="connsiteX25" fmla="*/ 491 w 1518"/>
                  <a:gd name="connsiteY25" fmla="*/ 861 h 1307"/>
                  <a:gd name="connsiteX26" fmla="*/ 363 w 1518"/>
                  <a:gd name="connsiteY26" fmla="*/ 811 h 1307"/>
                  <a:gd name="connsiteX27" fmla="*/ 498 w 1518"/>
                  <a:gd name="connsiteY27" fmla="*/ 720 h 1307"/>
                  <a:gd name="connsiteX28" fmla="*/ 410 w 1518"/>
                  <a:gd name="connsiteY28" fmla="*/ 475 h 1307"/>
                  <a:gd name="connsiteX29" fmla="*/ 517 w 1518"/>
                  <a:gd name="connsiteY29" fmla="*/ 597 h 1307"/>
                  <a:gd name="connsiteX30" fmla="*/ 617 w 1518"/>
                  <a:gd name="connsiteY30" fmla="*/ 695 h 1307"/>
                  <a:gd name="connsiteX31" fmla="*/ 600 w 1518"/>
                  <a:gd name="connsiteY31" fmla="*/ 577 h 1307"/>
                  <a:gd name="connsiteX32" fmla="*/ 689 w 1518"/>
                  <a:gd name="connsiteY32" fmla="*/ 570 h 1307"/>
                  <a:gd name="connsiteX33" fmla="*/ 715 w 1518"/>
                  <a:gd name="connsiteY33" fmla="*/ 625 h 1307"/>
                  <a:gd name="connsiteX34" fmla="*/ 788 w 1518"/>
                  <a:gd name="connsiteY34" fmla="*/ 670 h 13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518" h="1307">
                    <a:moveTo>
                      <a:pt x="788" y="670"/>
                    </a:moveTo>
                    <a:cubicBezTo>
                      <a:pt x="834" y="646"/>
                      <a:pt x="856" y="646"/>
                      <a:pt x="831" y="596"/>
                    </a:cubicBezTo>
                    <a:cubicBezTo>
                      <a:pt x="824" y="565"/>
                      <a:pt x="748" y="538"/>
                      <a:pt x="716" y="500"/>
                    </a:cubicBezTo>
                    <a:cubicBezTo>
                      <a:pt x="684" y="462"/>
                      <a:pt x="659" y="397"/>
                      <a:pt x="637" y="370"/>
                    </a:cubicBezTo>
                    <a:cubicBezTo>
                      <a:pt x="605" y="327"/>
                      <a:pt x="610" y="339"/>
                      <a:pt x="612" y="321"/>
                    </a:cubicBezTo>
                    <a:cubicBezTo>
                      <a:pt x="614" y="303"/>
                      <a:pt x="631" y="266"/>
                      <a:pt x="646" y="262"/>
                    </a:cubicBezTo>
                    <a:cubicBezTo>
                      <a:pt x="658" y="263"/>
                      <a:pt x="673" y="274"/>
                      <a:pt x="727" y="338"/>
                    </a:cubicBezTo>
                    <a:cubicBezTo>
                      <a:pt x="781" y="402"/>
                      <a:pt x="926" y="613"/>
                      <a:pt x="970" y="647"/>
                    </a:cubicBezTo>
                    <a:cubicBezTo>
                      <a:pt x="1014" y="681"/>
                      <a:pt x="1011" y="581"/>
                      <a:pt x="990" y="542"/>
                    </a:cubicBezTo>
                    <a:cubicBezTo>
                      <a:pt x="969" y="503"/>
                      <a:pt x="863" y="454"/>
                      <a:pt x="843" y="414"/>
                    </a:cubicBezTo>
                    <a:cubicBezTo>
                      <a:pt x="823" y="374"/>
                      <a:pt x="849" y="328"/>
                      <a:pt x="869" y="304"/>
                    </a:cubicBezTo>
                    <a:cubicBezTo>
                      <a:pt x="889" y="280"/>
                      <a:pt x="956" y="291"/>
                      <a:pt x="964" y="270"/>
                    </a:cubicBezTo>
                    <a:cubicBezTo>
                      <a:pt x="972" y="249"/>
                      <a:pt x="925" y="203"/>
                      <a:pt x="919" y="178"/>
                    </a:cubicBezTo>
                    <a:cubicBezTo>
                      <a:pt x="913" y="153"/>
                      <a:pt x="918" y="127"/>
                      <a:pt x="929" y="122"/>
                    </a:cubicBezTo>
                    <a:cubicBezTo>
                      <a:pt x="940" y="117"/>
                      <a:pt x="959" y="123"/>
                      <a:pt x="987" y="148"/>
                    </a:cubicBezTo>
                    <a:cubicBezTo>
                      <a:pt x="1028" y="158"/>
                      <a:pt x="1070" y="330"/>
                      <a:pt x="1114" y="365"/>
                    </a:cubicBezTo>
                    <a:cubicBezTo>
                      <a:pt x="1158" y="400"/>
                      <a:pt x="1228" y="384"/>
                      <a:pt x="1251" y="357"/>
                    </a:cubicBezTo>
                    <a:cubicBezTo>
                      <a:pt x="1274" y="331"/>
                      <a:pt x="1252" y="247"/>
                      <a:pt x="1250" y="206"/>
                    </a:cubicBezTo>
                    <a:cubicBezTo>
                      <a:pt x="1254" y="160"/>
                      <a:pt x="1226" y="140"/>
                      <a:pt x="1277" y="82"/>
                    </a:cubicBezTo>
                    <a:cubicBezTo>
                      <a:pt x="1338" y="84"/>
                      <a:pt x="1382" y="173"/>
                      <a:pt x="1397" y="183"/>
                    </a:cubicBezTo>
                    <a:cubicBezTo>
                      <a:pt x="1437" y="122"/>
                      <a:pt x="1478" y="61"/>
                      <a:pt x="1518" y="0"/>
                    </a:cubicBezTo>
                    <a:cubicBezTo>
                      <a:pt x="1501" y="231"/>
                      <a:pt x="1448" y="1123"/>
                      <a:pt x="1224" y="1307"/>
                    </a:cubicBezTo>
                    <a:lnTo>
                      <a:pt x="174" y="1103"/>
                    </a:lnTo>
                    <a:cubicBezTo>
                      <a:pt x="0" y="1067"/>
                      <a:pt x="383" y="1131"/>
                      <a:pt x="428" y="1114"/>
                    </a:cubicBezTo>
                    <a:cubicBezTo>
                      <a:pt x="474" y="1098"/>
                      <a:pt x="437" y="1046"/>
                      <a:pt x="447" y="1004"/>
                    </a:cubicBezTo>
                    <a:cubicBezTo>
                      <a:pt x="458" y="962"/>
                      <a:pt x="493" y="882"/>
                      <a:pt x="491" y="861"/>
                    </a:cubicBezTo>
                    <a:cubicBezTo>
                      <a:pt x="522" y="812"/>
                      <a:pt x="330" y="866"/>
                      <a:pt x="363" y="811"/>
                    </a:cubicBezTo>
                    <a:cubicBezTo>
                      <a:pt x="349" y="698"/>
                      <a:pt x="487" y="728"/>
                      <a:pt x="498" y="720"/>
                    </a:cubicBezTo>
                    <a:cubicBezTo>
                      <a:pt x="506" y="664"/>
                      <a:pt x="386" y="644"/>
                      <a:pt x="410" y="475"/>
                    </a:cubicBezTo>
                    <a:cubicBezTo>
                      <a:pt x="548" y="480"/>
                      <a:pt x="484" y="563"/>
                      <a:pt x="517" y="597"/>
                    </a:cubicBezTo>
                    <a:cubicBezTo>
                      <a:pt x="524" y="739"/>
                      <a:pt x="609" y="698"/>
                      <a:pt x="617" y="695"/>
                    </a:cubicBezTo>
                    <a:cubicBezTo>
                      <a:pt x="633" y="667"/>
                      <a:pt x="584" y="605"/>
                      <a:pt x="600" y="577"/>
                    </a:cubicBezTo>
                    <a:cubicBezTo>
                      <a:pt x="629" y="558"/>
                      <a:pt x="658" y="555"/>
                      <a:pt x="689" y="570"/>
                    </a:cubicBezTo>
                    <a:cubicBezTo>
                      <a:pt x="714" y="577"/>
                      <a:pt x="699" y="608"/>
                      <a:pt x="715" y="625"/>
                    </a:cubicBezTo>
                    <a:cubicBezTo>
                      <a:pt x="731" y="642"/>
                      <a:pt x="775" y="674"/>
                      <a:pt x="788" y="670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207" name="Rectangle 206"/>
              <p:cNvSpPr/>
              <p:nvPr/>
            </p:nvSpPr>
            <p:spPr>
              <a:xfrm>
                <a:off x="7972422" y="2667000"/>
                <a:ext cx="304800" cy="2209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08" name="Rectangle 207"/>
              <p:cNvSpPr/>
              <p:nvPr/>
            </p:nvSpPr>
            <p:spPr>
              <a:xfrm rot="16200000">
                <a:off x="6867522" y="3848100"/>
                <a:ext cx="304800" cy="2209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413" name="Straight Arrow Connector 412"/>
            <p:cNvCxnSpPr/>
            <p:nvPr/>
          </p:nvCxnSpPr>
          <p:spPr>
            <a:xfrm rot="5400000" flipH="1" flipV="1">
              <a:off x="2999027" y="4174966"/>
              <a:ext cx="2514600" cy="1588"/>
            </a:xfrm>
            <a:prstGeom prst="straightConnector1">
              <a:avLst/>
            </a:prstGeom>
            <a:ln w="19050">
              <a:solidFill>
                <a:schemeClr val="bg1">
                  <a:lumMod val="6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4" name="Straight Arrow Connector 413"/>
            <p:cNvCxnSpPr/>
            <p:nvPr/>
          </p:nvCxnSpPr>
          <p:spPr>
            <a:xfrm>
              <a:off x="4256327" y="5432266"/>
              <a:ext cx="2666206" cy="1588"/>
            </a:xfrm>
            <a:prstGeom prst="straightConnector1">
              <a:avLst/>
            </a:prstGeom>
            <a:ln w="19050">
              <a:solidFill>
                <a:schemeClr val="bg1">
                  <a:lumMod val="6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5" name="TextBox 414"/>
            <p:cNvSpPr txBox="1"/>
            <p:nvPr/>
          </p:nvSpPr>
          <p:spPr>
            <a:xfrm rot="16200000">
              <a:off x="3612706" y="4061460"/>
              <a:ext cx="85536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>
                      <a:lumMod val="50000"/>
                    </a:schemeClr>
                  </a:solidFill>
                </a:rPr>
                <a:t>Weight</a:t>
              </a:r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  <p:sp>
          <p:nvSpPr>
            <p:cNvPr id="416" name="TextBox 415"/>
            <p:cNvSpPr txBox="1"/>
            <p:nvPr/>
          </p:nvSpPr>
          <p:spPr>
            <a:xfrm>
              <a:off x="5093733" y="5402818"/>
              <a:ext cx="80291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chemeClr val="bg1">
                      <a:lumMod val="50000"/>
                    </a:schemeClr>
                  </a:solidFill>
                </a:rPr>
                <a:t>Height</a:t>
              </a:r>
              <a:endParaRPr lang="en-US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 in ML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404" name="Oval 101"/>
          <p:cNvSpPr>
            <a:spLocks noChangeArrowheads="1"/>
          </p:cNvSpPr>
          <p:nvPr/>
        </p:nvSpPr>
        <p:spPr bwMode="auto">
          <a:xfrm>
            <a:off x="2175273" y="4118610"/>
            <a:ext cx="137160" cy="137160"/>
          </a:xfrm>
          <a:prstGeom prst="ellipse">
            <a:avLst/>
          </a:prstGeom>
          <a:solidFill>
            <a:schemeClr val="bg1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5" name="Oval 101"/>
          <p:cNvSpPr>
            <a:spLocks noChangeArrowheads="1"/>
          </p:cNvSpPr>
          <p:nvPr/>
        </p:nvSpPr>
        <p:spPr bwMode="auto">
          <a:xfrm>
            <a:off x="5394723" y="4133850"/>
            <a:ext cx="137160" cy="137160"/>
          </a:xfrm>
          <a:prstGeom prst="ellipse">
            <a:avLst/>
          </a:prstGeom>
          <a:solidFill>
            <a:schemeClr val="bg1"/>
          </a:solidFill>
          <a:ln w="2857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6" name="Oval 101"/>
          <p:cNvSpPr>
            <a:spLocks noChangeArrowheads="1"/>
          </p:cNvSpPr>
          <p:nvPr/>
        </p:nvSpPr>
        <p:spPr bwMode="auto">
          <a:xfrm>
            <a:off x="7467600" y="4907220"/>
            <a:ext cx="114300" cy="114300"/>
          </a:xfrm>
          <a:prstGeom prst="ellipse">
            <a:avLst/>
          </a:prstGeom>
          <a:noFill/>
          <a:ln w="28575" algn="ctr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407" name="TextBox 406"/>
          <p:cNvSpPr txBox="1"/>
          <p:nvPr/>
        </p:nvSpPr>
        <p:spPr>
          <a:xfrm>
            <a:off x="7642860" y="4781490"/>
            <a:ext cx="11201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Test data</a:t>
            </a:r>
            <a:endParaRPr lang="en-US" sz="2000" dirty="0"/>
          </a:p>
        </p:txBody>
      </p:sp>
      <p:sp>
        <p:nvSpPr>
          <p:cNvPr id="420" name="Rectangle 419"/>
          <p:cNvSpPr/>
          <p:nvPr/>
        </p:nvSpPr>
        <p:spPr>
          <a:xfrm>
            <a:off x="5943600" y="6061055"/>
            <a:ext cx="229210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2400" b="1" dirty="0" smtClean="0">
                <a:solidFill>
                  <a:srgbClr val="01B739"/>
                </a:solidFill>
              </a:rPr>
              <a:t>More later 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4" grpId="0" animBg="1"/>
      <p:bldP spid="405" grpId="0" animBg="1"/>
      <p:bldP spid="406" grpId="0" animBg="1"/>
      <p:bldP spid="407" grpId="0"/>
      <p:bldP spid="42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Revisited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533400" y="1600200"/>
            <a:ext cx="81534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tabLst>
                <a:tab pos="4914900" algn="l"/>
              </a:tabLst>
            </a:pPr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</a:rPr>
              <a:t>Performance: </a:t>
            </a:r>
            <a:r>
              <a:rPr lang="en-US" sz="2400" dirty="0" smtClean="0">
                <a:solidFill>
                  <a:srgbClr val="C00000"/>
                </a:solidFill>
              </a:rPr>
              <a:t>(of a learning algorithm)</a:t>
            </a:r>
            <a:endParaRPr lang="en-US" sz="2400" dirty="0">
              <a:solidFill>
                <a:srgbClr val="C00000"/>
              </a:solidFill>
            </a:endParaRPr>
          </a:p>
        </p:txBody>
      </p:sp>
      <p:pic>
        <p:nvPicPr>
          <p:cNvPr id="15" name="Picture 14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2057400" y="5334000"/>
            <a:ext cx="5480501" cy="439630"/>
          </a:xfrm>
          <a:prstGeom prst="rect">
            <a:avLst/>
          </a:prstGeom>
          <a:noFill/>
          <a:ln/>
          <a:effectLst/>
        </p:spPr>
      </p:pic>
      <p:sp>
        <p:nvSpPr>
          <p:cNvPr id="9" name="TextBox 8"/>
          <p:cNvSpPr txBox="1"/>
          <p:nvPr/>
        </p:nvSpPr>
        <p:spPr>
          <a:xfrm>
            <a:off x="762000" y="2209800"/>
            <a:ext cx="78486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How well does the algorithm do on average 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for a test cell image </a:t>
            </a:r>
            <a:r>
              <a:rPr lang="en-US" sz="2400" dirty="0" smtClean="0">
                <a:latin typeface="cmmi10" pitchFamily="34" charset="0"/>
              </a:rPr>
              <a:t>X</a:t>
            </a:r>
            <a:r>
              <a:rPr lang="en-US" sz="2400" dirty="0" smtClean="0"/>
              <a:t> drawn at random, and </a:t>
            </a:r>
          </a:p>
          <a:p>
            <a:pPr marL="457200" indent="-457200">
              <a:lnSpc>
                <a:spcPct val="150000"/>
              </a:lnSpc>
              <a:buFont typeface="+mj-lt"/>
              <a:buAutoNum type="arabicPeriod"/>
            </a:pPr>
            <a:r>
              <a:rPr lang="en-US" sz="2400" dirty="0" smtClean="0"/>
              <a:t>for a set of training images and labels                            </a:t>
            </a:r>
          </a:p>
          <a:p>
            <a:pPr marL="457200" indent="-457200"/>
            <a:r>
              <a:rPr lang="en-US" sz="2400" dirty="0" smtClean="0"/>
              <a:t>       drawn at random</a:t>
            </a:r>
            <a:endParaRPr lang="en-US" sz="2400" dirty="0"/>
          </a:p>
        </p:txBody>
      </p:sp>
      <p:pic>
        <p:nvPicPr>
          <p:cNvPr id="19" name="Picture 18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5997182" y="3359907"/>
            <a:ext cx="2350528" cy="297693"/>
          </a:xfrm>
          <a:prstGeom prst="rect">
            <a:avLst/>
          </a:prstGeom>
          <a:noFill/>
          <a:ln/>
          <a:effectLst/>
        </p:spPr>
      </p:pic>
      <p:sp>
        <p:nvSpPr>
          <p:cNvPr id="18" name="TextBox 17"/>
          <p:cNvSpPr txBox="1"/>
          <p:nvPr/>
        </p:nvSpPr>
        <p:spPr>
          <a:xfrm>
            <a:off x="152400" y="4513370"/>
            <a:ext cx="6248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u="sng" dirty="0" smtClean="0">
                <a:solidFill>
                  <a:srgbClr val="C00000"/>
                </a:solidFill>
              </a:rPr>
              <a:t>Expected Risk</a:t>
            </a:r>
            <a:r>
              <a:rPr lang="en-US" sz="2400" dirty="0" smtClean="0">
                <a:solidFill>
                  <a:srgbClr val="C00000"/>
                </a:solidFill>
              </a:rPr>
              <a:t> (aka </a:t>
            </a:r>
            <a:r>
              <a:rPr lang="en-US" sz="2400" b="1" dirty="0" smtClean="0">
                <a:solidFill>
                  <a:srgbClr val="C00000"/>
                </a:solidFill>
              </a:rPr>
              <a:t>Generalization Error</a:t>
            </a:r>
            <a:r>
              <a:rPr lang="en-US" sz="2400" dirty="0" smtClean="0">
                <a:solidFill>
                  <a:srgbClr val="C00000"/>
                </a:solidFill>
              </a:rPr>
              <a:t>)</a:t>
            </a:r>
            <a:endParaRPr lang="en-US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to sense Generalization Error?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525963"/>
          </a:xfrm>
        </p:spPr>
        <p:txBody>
          <a:bodyPr/>
          <a:lstStyle/>
          <a:p>
            <a:r>
              <a:rPr lang="en-US" sz="2400" dirty="0" smtClean="0"/>
              <a:t>Can’t compute generalization error. How can we get a sense of how well algorithm is performing in practice?</a:t>
            </a:r>
          </a:p>
          <a:p>
            <a:pPr>
              <a:lnSpc>
                <a:spcPct val="150000"/>
              </a:lnSpc>
            </a:pPr>
            <a:r>
              <a:rPr lang="en-US" sz="2400" dirty="0" smtClean="0"/>
              <a:t>One approach - </a:t>
            </a:r>
          </a:p>
          <a:p>
            <a:pPr lvl="1"/>
            <a:r>
              <a:rPr lang="en-US" sz="2400" dirty="0" smtClean="0"/>
              <a:t>Split available data into two sets</a:t>
            </a:r>
          </a:p>
          <a:p>
            <a:pPr lvl="1"/>
            <a:r>
              <a:rPr lang="en-US" sz="2400" dirty="0" smtClean="0"/>
              <a:t>Training Data – used for training the algorithm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pPr lvl="1"/>
            <a:endParaRPr lang="en-US" sz="800" dirty="0" smtClean="0"/>
          </a:p>
          <a:p>
            <a:pPr lvl="1"/>
            <a:r>
              <a:rPr lang="en-US" sz="2400" dirty="0" smtClean="0"/>
              <a:t>Test Data (a.k.a. Validation Data, Hold-out Data) – provides estimate of generalization error	</a:t>
            </a:r>
            <a:r>
              <a:rPr lang="en-US" sz="2000" dirty="0" smtClean="0"/>
              <a:t>	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5" name="Picture 4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5410200" y="2971800"/>
            <a:ext cx="1589239" cy="297983"/>
          </a:xfrm>
          <a:prstGeom prst="rect">
            <a:avLst/>
          </a:prstGeom>
          <a:noFill/>
          <a:ln/>
          <a:effectLst/>
        </p:spPr>
      </p:pic>
      <p:pic>
        <p:nvPicPr>
          <p:cNvPr id="7" name="Picture 6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7071977" y="2955756"/>
            <a:ext cx="1640407" cy="310096"/>
          </a:xfrm>
          <a:prstGeom prst="rect">
            <a:avLst/>
          </a:prstGeom>
          <a:noFill/>
          <a:ln/>
          <a:effectLst/>
        </p:spPr>
      </p:pic>
      <p:pic>
        <p:nvPicPr>
          <p:cNvPr id="10" name="Picture 9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2914860" y="5822032"/>
            <a:ext cx="3017310" cy="731168"/>
          </a:xfrm>
          <a:prstGeom prst="rect">
            <a:avLst/>
          </a:prstGeom>
          <a:noFill/>
          <a:ln/>
          <a:effectLst/>
        </p:spPr>
      </p:pic>
      <p:grpSp>
        <p:nvGrpSpPr>
          <p:cNvPr id="18" name="Group 17"/>
          <p:cNvGrpSpPr/>
          <p:nvPr/>
        </p:nvGrpSpPr>
        <p:grpSpPr>
          <a:xfrm>
            <a:off x="1219200" y="3962400"/>
            <a:ext cx="6048580" cy="551093"/>
            <a:chOff x="1219200" y="4097107"/>
            <a:chExt cx="6048580" cy="551093"/>
          </a:xfrm>
        </p:grpSpPr>
        <p:grpSp>
          <p:nvGrpSpPr>
            <p:cNvPr id="6" name="Group 30"/>
            <p:cNvGrpSpPr/>
            <p:nvPr/>
          </p:nvGrpSpPr>
          <p:grpSpPr bwMode="auto">
            <a:xfrm>
              <a:off x="2895599" y="4097107"/>
              <a:ext cx="3962401" cy="551093"/>
              <a:chOff x="2585977" y="4859107"/>
              <a:chExt cx="3962401" cy="551093"/>
            </a:xfrm>
          </p:grpSpPr>
          <p:pic>
            <p:nvPicPr>
              <p:cNvPr id="12" name="Picture 81" descr="math%20pi%20decimal%20matrix"/>
              <p:cNvPicPr>
                <a:picLocks noChangeAspect="1" noChangeArrowheads="1"/>
              </p:cNvPicPr>
              <p:nvPr/>
            </p:nvPicPr>
            <p:blipFill>
              <a:blip r:embed="rId10" cstate="print">
                <a:lum bright="80000" contrast="-62000"/>
                <a:grayscl/>
              </a:blip>
              <a:srcRect l="24001" t="36000" r="24001" b="42000"/>
              <a:stretch>
                <a:fillRect/>
              </a:stretch>
            </p:blipFill>
            <p:spPr bwMode="auto">
              <a:xfrm>
                <a:off x="3149746" y="4876800"/>
                <a:ext cx="2803430" cy="5334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3" name="AutoShape 82"/>
              <p:cNvSpPr>
                <a:spLocks noChangeArrowheads="1"/>
              </p:cNvSpPr>
              <p:nvPr/>
            </p:nvSpPr>
            <p:spPr bwMode="auto">
              <a:xfrm>
                <a:off x="3171647" y="4876800"/>
                <a:ext cx="2759626" cy="533400"/>
              </a:xfrm>
              <a:prstGeom prst="roundRect">
                <a:avLst>
                  <a:gd name="adj" fmla="val 2829"/>
                </a:avLst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AutoShape 83"/>
              <p:cNvSpPr>
                <a:spLocks noChangeArrowheads="1"/>
              </p:cNvSpPr>
              <p:nvPr/>
            </p:nvSpPr>
            <p:spPr bwMode="auto">
              <a:xfrm>
                <a:off x="2585977" y="4953000"/>
                <a:ext cx="470685" cy="348428"/>
              </a:xfrm>
              <a:prstGeom prst="rightArrow">
                <a:avLst>
                  <a:gd name="adj1" fmla="val 50000"/>
                  <a:gd name="adj2" fmla="val 35000"/>
                </a:avLst>
              </a:prstGeom>
              <a:noFill/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AutoShape 84"/>
              <p:cNvSpPr>
                <a:spLocks noChangeArrowheads="1"/>
              </p:cNvSpPr>
              <p:nvPr/>
            </p:nvSpPr>
            <p:spPr bwMode="auto">
              <a:xfrm>
                <a:off x="6055791" y="4962712"/>
                <a:ext cx="492587" cy="348428"/>
              </a:xfrm>
              <a:prstGeom prst="rightArrow">
                <a:avLst>
                  <a:gd name="adj1" fmla="val 50000"/>
                  <a:gd name="adj2" fmla="val 35000"/>
                </a:avLst>
              </a:prstGeom>
              <a:noFill/>
              <a:ln w="1587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Text Box 85"/>
              <p:cNvSpPr txBox="1">
                <a:spLocks noChangeArrowheads="1"/>
              </p:cNvSpPr>
              <p:nvPr/>
            </p:nvSpPr>
            <p:spPr bwMode="auto">
              <a:xfrm>
                <a:off x="3106322" y="4859107"/>
                <a:ext cx="2901756" cy="46166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en-US" sz="2400" b="1" dirty="0">
                    <a:latin typeface="Trebuchet MS" pitchFamily="34" charset="0"/>
                  </a:rPr>
                  <a:t>Learning algorithm</a:t>
                </a:r>
              </a:p>
            </p:txBody>
          </p:sp>
        </p:grpSp>
        <p:pic>
          <p:nvPicPr>
            <p:cNvPr id="19" name="Picture 18" descr="txp_fi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7" cstate="print"/>
            <a:stretch>
              <a:fillRect/>
            </a:stretch>
          </p:blipFill>
          <p:spPr bwMode="auto">
            <a:xfrm>
              <a:off x="1219200" y="4191000"/>
              <a:ext cx="1589239" cy="297983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21" name="Picture 20" descr="txp_fi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1" cstate="print"/>
            <a:stretch>
              <a:fillRect/>
            </a:stretch>
          </p:blipFill>
          <p:spPr bwMode="auto">
            <a:xfrm>
              <a:off x="7010400" y="4191000"/>
              <a:ext cx="257380" cy="310096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22" name="TextBox 21"/>
          <p:cNvSpPr txBox="1"/>
          <p:nvPr/>
        </p:nvSpPr>
        <p:spPr>
          <a:xfrm>
            <a:off x="1295400" y="5921092"/>
            <a:ext cx="16928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Test Error = </a:t>
            </a:r>
            <a:endParaRPr lang="en-US" sz="2400" b="1" dirty="0">
              <a:solidFill>
                <a:srgbClr val="C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24600" y="5715000"/>
            <a:ext cx="20531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Why not use </a:t>
            </a:r>
          </a:p>
          <a:p>
            <a:r>
              <a:rPr lang="en-US" sz="2400" b="1" dirty="0" smtClean="0">
                <a:solidFill>
                  <a:srgbClr val="C00000"/>
                </a:solidFill>
              </a:rPr>
              <a:t>Training Error?</a:t>
            </a:r>
            <a:endParaRPr lang="en-US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Supervised vs. Unsupervised Learning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16</a:t>
            </a:fld>
            <a:endParaRPr lang="en-US"/>
          </a:p>
        </p:txBody>
      </p:sp>
      <p:grpSp>
        <p:nvGrpSpPr>
          <p:cNvPr id="3" name="Group 30"/>
          <p:cNvGrpSpPr/>
          <p:nvPr/>
        </p:nvGrpSpPr>
        <p:grpSpPr bwMode="auto">
          <a:xfrm>
            <a:off x="2816997" y="2438400"/>
            <a:ext cx="4292752" cy="762000"/>
            <a:chOff x="2443413" y="4724400"/>
            <a:chExt cx="4292752" cy="762000"/>
          </a:xfrm>
        </p:grpSpPr>
        <p:pic>
          <p:nvPicPr>
            <p:cNvPr id="20" name="Picture 81" descr="math%20pi%20decimal%20matrix"/>
            <p:cNvPicPr>
              <a:picLocks noChangeAspect="1" noChangeArrowheads="1"/>
            </p:cNvPicPr>
            <p:nvPr/>
          </p:nvPicPr>
          <p:blipFill>
            <a:blip r:embed="rId6" cstate="print">
              <a:lum bright="80000" contrast="-62000"/>
              <a:grayscl/>
            </a:blip>
            <a:srcRect l="24001" t="36000" r="24001" b="42000"/>
            <a:stretch>
              <a:fillRect/>
            </a:stretch>
          </p:blipFill>
          <p:spPr bwMode="auto">
            <a:xfrm>
              <a:off x="3149746" y="4742494"/>
              <a:ext cx="2803430" cy="7418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AutoShape 82"/>
            <p:cNvSpPr>
              <a:spLocks noChangeArrowheads="1"/>
            </p:cNvSpPr>
            <p:nvPr/>
          </p:nvSpPr>
          <p:spPr bwMode="auto">
            <a:xfrm>
              <a:off x="3171647" y="4724400"/>
              <a:ext cx="2759626" cy="762000"/>
            </a:xfrm>
            <a:prstGeom prst="roundRect">
              <a:avLst>
                <a:gd name="adj" fmla="val 2829"/>
              </a:avLst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AutoShape 83"/>
            <p:cNvSpPr>
              <a:spLocks noChangeArrowheads="1"/>
            </p:cNvSpPr>
            <p:nvPr/>
          </p:nvSpPr>
          <p:spPr bwMode="auto">
            <a:xfrm>
              <a:off x="2443413" y="4818895"/>
              <a:ext cx="613250" cy="482533"/>
            </a:xfrm>
            <a:prstGeom prst="rightArrow">
              <a:avLst>
                <a:gd name="adj1" fmla="val 50000"/>
                <a:gd name="adj2" fmla="val 35000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AutoShape 84"/>
            <p:cNvSpPr>
              <a:spLocks noChangeArrowheads="1"/>
            </p:cNvSpPr>
            <p:nvPr/>
          </p:nvSpPr>
          <p:spPr bwMode="auto">
            <a:xfrm>
              <a:off x="6122915" y="4818895"/>
              <a:ext cx="613250" cy="482533"/>
            </a:xfrm>
            <a:prstGeom prst="rightArrow">
              <a:avLst>
                <a:gd name="adj1" fmla="val 50000"/>
                <a:gd name="adj2" fmla="val 35000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Text Box 85"/>
            <p:cNvSpPr txBox="1">
              <a:spLocks noChangeArrowheads="1"/>
            </p:cNvSpPr>
            <p:nvPr/>
          </p:nvSpPr>
          <p:spPr bwMode="auto">
            <a:xfrm>
              <a:off x="3350510" y="4876800"/>
              <a:ext cx="244810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b="1" dirty="0">
                  <a:latin typeface="Trebuchet MS" pitchFamily="34" charset="0"/>
                </a:rPr>
                <a:t>Learning algorithm</a:t>
              </a:r>
            </a:p>
          </p:txBody>
        </p:sp>
      </p:grpSp>
      <p:pic>
        <p:nvPicPr>
          <p:cNvPr id="25" name="Picture 24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002725" y="2636222"/>
            <a:ext cx="1589239" cy="297983"/>
          </a:xfrm>
          <a:prstGeom prst="rect">
            <a:avLst/>
          </a:prstGeom>
          <a:noFill/>
          <a:ln/>
          <a:effectLst/>
        </p:spPr>
      </p:pic>
      <p:sp>
        <p:nvSpPr>
          <p:cNvPr id="26" name="TextBox 25"/>
          <p:cNvSpPr txBox="1"/>
          <p:nvPr/>
        </p:nvSpPr>
        <p:spPr>
          <a:xfrm>
            <a:off x="381000" y="1600200"/>
            <a:ext cx="59373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Supervised Learning – Learning with a teacher</a:t>
            </a:r>
            <a:endParaRPr lang="en-US" sz="2400" dirty="0"/>
          </a:p>
        </p:txBody>
      </p:sp>
      <p:pic>
        <p:nvPicPr>
          <p:cNvPr id="27" name="Picture 26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7315200" y="2585504"/>
            <a:ext cx="320626" cy="386296"/>
          </a:xfrm>
          <a:prstGeom prst="rect">
            <a:avLst/>
          </a:prstGeom>
          <a:noFill/>
          <a:ln/>
          <a:effectLst/>
        </p:spPr>
      </p:pic>
      <p:sp>
        <p:nvSpPr>
          <p:cNvPr id="28" name="TextBox 27"/>
          <p:cNvSpPr txBox="1"/>
          <p:nvPr/>
        </p:nvSpPr>
        <p:spPr>
          <a:xfrm>
            <a:off x="348342" y="4038600"/>
            <a:ext cx="67020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Unsupervised Learning – Learning without a teacher</a:t>
            </a:r>
            <a:endParaRPr lang="en-US" sz="2400" dirty="0"/>
          </a:p>
        </p:txBody>
      </p:sp>
      <p:grpSp>
        <p:nvGrpSpPr>
          <p:cNvPr id="5" name="Group 30"/>
          <p:cNvGrpSpPr/>
          <p:nvPr/>
        </p:nvGrpSpPr>
        <p:grpSpPr bwMode="auto">
          <a:xfrm>
            <a:off x="2877371" y="4800600"/>
            <a:ext cx="4292752" cy="762000"/>
            <a:chOff x="2443413" y="4724400"/>
            <a:chExt cx="4292752" cy="762000"/>
          </a:xfrm>
        </p:grpSpPr>
        <p:pic>
          <p:nvPicPr>
            <p:cNvPr id="31" name="Picture 81" descr="math%20pi%20decimal%20matrix"/>
            <p:cNvPicPr>
              <a:picLocks noChangeAspect="1" noChangeArrowheads="1"/>
            </p:cNvPicPr>
            <p:nvPr/>
          </p:nvPicPr>
          <p:blipFill>
            <a:blip r:embed="rId6" cstate="print">
              <a:lum bright="80000" contrast="-62000"/>
              <a:grayscl/>
            </a:blip>
            <a:srcRect l="24001" t="36000" r="24001" b="42000"/>
            <a:stretch>
              <a:fillRect/>
            </a:stretch>
          </p:blipFill>
          <p:spPr bwMode="auto">
            <a:xfrm>
              <a:off x="3149746" y="4742494"/>
              <a:ext cx="2803430" cy="7418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" name="AutoShape 82"/>
            <p:cNvSpPr>
              <a:spLocks noChangeArrowheads="1"/>
            </p:cNvSpPr>
            <p:nvPr/>
          </p:nvSpPr>
          <p:spPr bwMode="auto">
            <a:xfrm>
              <a:off x="3171647" y="4724400"/>
              <a:ext cx="2759626" cy="762000"/>
            </a:xfrm>
            <a:prstGeom prst="roundRect">
              <a:avLst>
                <a:gd name="adj" fmla="val 2829"/>
              </a:avLst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AutoShape 83"/>
            <p:cNvSpPr>
              <a:spLocks noChangeArrowheads="1"/>
            </p:cNvSpPr>
            <p:nvPr/>
          </p:nvSpPr>
          <p:spPr bwMode="auto">
            <a:xfrm>
              <a:off x="2443413" y="4818895"/>
              <a:ext cx="613250" cy="482533"/>
            </a:xfrm>
            <a:prstGeom prst="rightArrow">
              <a:avLst>
                <a:gd name="adj1" fmla="val 50000"/>
                <a:gd name="adj2" fmla="val 35000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AutoShape 84"/>
            <p:cNvSpPr>
              <a:spLocks noChangeArrowheads="1"/>
            </p:cNvSpPr>
            <p:nvPr/>
          </p:nvSpPr>
          <p:spPr bwMode="auto">
            <a:xfrm>
              <a:off x="6122915" y="4818895"/>
              <a:ext cx="613250" cy="482533"/>
            </a:xfrm>
            <a:prstGeom prst="rightArrow">
              <a:avLst>
                <a:gd name="adj1" fmla="val 50000"/>
                <a:gd name="adj2" fmla="val 35000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Text Box 85"/>
            <p:cNvSpPr txBox="1">
              <a:spLocks noChangeArrowheads="1"/>
            </p:cNvSpPr>
            <p:nvPr/>
          </p:nvSpPr>
          <p:spPr bwMode="auto">
            <a:xfrm>
              <a:off x="3344564" y="4891765"/>
              <a:ext cx="2448106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000" b="1" dirty="0">
                  <a:latin typeface="Trebuchet MS" pitchFamily="34" charset="0"/>
                </a:rPr>
                <a:t>Learning algorithm</a:t>
              </a:r>
            </a:p>
          </p:txBody>
        </p:sp>
      </p:grpSp>
      <p:pic>
        <p:nvPicPr>
          <p:cNvPr id="40" name="Picture 39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1240184" y="5105400"/>
            <a:ext cx="983419" cy="297818"/>
          </a:xfrm>
          <a:prstGeom prst="rect">
            <a:avLst/>
          </a:prstGeom>
          <a:noFill/>
          <a:ln/>
          <a:effectLst/>
        </p:spPr>
      </p:pic>
      <p:pic>
        <p:nvPicPr>
          <p:cNvPr id="38" name="Picture 37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7375574" y="4947704"/>
            <a:ext cx="320626" cy="386296"/>
          </a:xfrm>
          <a:prstGeom prst="rect">
            <a:avLst/>
          </a:prstGeom>
          <a:noFill/>
          <a:ln/>
          <a:effectLst/>
        </p:spPr>
      </p:pic>
      <p:sp>
        <p:nvSpPr>
          <p:cNvPr id="41" name="TextBox 40"/>
          <p:cNvSpPr txBox="1"/>
          <p:nvPr/>
        </p:nvSpPr>
        <p:spPr>
          <a:xfrm>
            <a:off x="6629400" y="3124200"/>
            <a:ext cx="254582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Mapping between</a:t>
            </a:r>
          </a:p>
          <a:p>
            <a:r>
              <a:rPr lang="en-US" sz="2000" b="1" dirty="0" smtClean="0">
                <a:solidFill>
                  <a:srgbClr val="C00000"/>
                </a:solidFill>
              </a:rPr>
              <a:t>Documents and topics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705600" y="5429071"/>
            <a:ext cx="218619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Model for word distribution OR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Clustering of similar documents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820314" y="3028890"/>
            <a:ext cx="215148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Documents, topics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990600" y="5410200"/>
            <a:ext cx="139416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Documents</a:t>
            </a:r>
            <a:endParaRPr lang="en-US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90800"/>
            <a:ext cx="82296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Lets get to </a:t>
            </a:r>
            <a:br>
              <a:rPr lang="en-US" dirty="0" smtClean="0"/>
            </a:br>
            <a:r>
              <a:rPr lang="en-US" dirty="0" smtClean="0"/>
              <a:t>some learning algorithms!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120775"/>
            <a:ext cx="82296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Learning Distributions</a:t>
            </a:r>
            <a:b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(Parametric Approach)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30929" y="3257252"/>
            <a:ext cx="4350871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Aarti Singh</a:t>
            </a:r>
          </a:p>
          <a:p>
            <a:pPr algn="ctr"/>
            <a:endParaRPr lang="en-US" sz="2400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Machine Learning 10-701/15-781</a:t>
            </a:r>
          </a:p>
          <a:p>
            <a:pPr algn="ctr"/>
            <a:r>
              <a:rPr lang="en-US" sz="2400" dirty="0" smtClean="0"/>
              <a:t>Sept 13, 2010</a:t>
            </a:r>
            <a:endParaRPr lang="en-US" sz="2400" dirty="0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58674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Your first consulting job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4478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 billionaire from the suburbs of Seattle asks you a question: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 says: I have a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coin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if I flip it, what’s the probability it will fall with the head up?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say: Please flip it a few times: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say: The probability is: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 says: Why???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say: Because…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2033750" y="3759703"/>
            <a:ext cx="6043450" cy="1288264"/>
            <a:chOff x="2033750" y="3759703"/>
            <a:chExt cx="6043450" cy="1288264"/>
          </a:xfrm>
        </p:grpSpPr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t="16327" b="15673"/>
            <a:stretch>
              <a:fillRect/>
            </a:stretch>
          </p:blipFill>
          <p:spPr bwMode="auto">
            <a:xfrm>
              <a:off x="2033750" y="3759703"/>
              <a:ext cx="2447925" cy="1269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t="16327" b="15673"/>
            <a:stretch>
              <a:fillRect/>
            </a:stretch>
          </p:blipFill>
          <p:spPr bwMode="auto">
            <a:xfrm>
              <a:off x="5629275" y="3759703"/>
              <a:ext cx="2447925" cy="1269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8" name="Picture 2"/>
            <p:cNvPicPr>
              <a:picLocks noChangeAspect="1" noChangeArrowheads="1"/>
            </p:cNvPicPr>
            <p:nvPr/>
          </p:nvPicPr>
          <p:blipFill>
            <a:blip r:embed="rId2" cstate="print"/>
            <a:srcRect t="16327" r="50428" b="15673"/>
            <a:stretch>
              <a:fillRect/>
            </a:stretch>
          </p:blipFill>
          <p:spPr bwMode="auto">
            <a:xfrm>
              <a:off x="4451130" y="3778470"/>
              <a:ext cx="1213464" cy="126949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9" name="Rectangle 8"/>
          <p:cNvSpPr/>
          <p:nvPr/>
        </p:nvSpPr>
        <p:spPr>
          <a:xfrm>
            <a:off x="4724400" y="5334000"/>
            <a:ext cx="70403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3/5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895600"/>
            <a:ext cx="8229600" cy="1143000"/>
          </a:xfrm>
        </p:spPr>
        <p:txBody>
          <a:bodyPr>
            <a:noAutofit/>
          </a:bodyPr>
          <a:lstStyle/>
          <a:p>
            <a:r>
              <a:rPr lang="en-US" dirty="0" smtClean="0"/>
              <a:t>What is Machine Learning?</a:t>
            </a:r>
            <a:br>
              <a:rPr lang="en-US" dirty="0" smtClean="0"/>
            </a:br>
            <a:r>
              <a:rPr lang="en-US" dirty="0" smtClean="0"/>
              <a:t>(Formally)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Bernoulli distribution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447800"/>
            <a:ext cx="8382000" cy="5029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Data, D 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/>
              <a:t>P(Heads) = </a:t>
            </a:r>
            <a:r>
              <a:rPr lang="en-US" sz="3200" dirty="0" smtClean="0">
                <a:latin typeface="Symbol" pitchFamily="48" charset="2"/>
                <a:sym typeface="Symbol" pitchFamily="48" charset="2"/>
              </a:rPr>
              <a:t></a:t>
            </a:r>
            <a:r>
              <a:rPr lang="en-US" sz="3200" dirty="0" smtClean="0"/>
              <a:t>,  P(Tails) = 1-</a:t>
            </a:r>
            <a:r>
              <a:rPr lang="en-US" sz="3200" dirty="0" smtClean="0">
                <a:latin typeface="Symbol" pitchFamily="48" charset="2"/>
                <a:sym typeface="Symbol" pitchFamily="48" charset="2"/>
              </a:rPr>
              <a:t>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Flips are </a:t>
            </a: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i.i.d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Independent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events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Identically distributed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according to Bernoulli distribution</a:t>
            </a: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</a:pPr>
            <a:endParaRPr lang="en-US" sz="3200" dirty="0" smtClean="0"/>
          </a:p>
          <a:p>
            <a:pPr marL="342900" indent="-342900">
              <a:lnSpc>
                <a:spcPct val="110000"/>
              </a:lnSpc>
              <a:spcBef>
                <a:spcPct val="20000"/>
              </a:spcBef>
            </a:pPr>
            <a:r>
              <a:rPr lang="en-US" sz="3200" u="sng" dirty="0" smtClean="0"/>
              <a:t>Choose </a:t>
            </a:r>
            <a:r>
              <a:rPr lang="en-US" sz="3200" u="sng" dirty="0" smtClean="0">
                <a:sym typeface="Symbol" pitchFamily="48" charset="2"/>
              </a:rPr>
              <a:t></a:t>
            </a:r>
            <a:r>
              <a:rPr lang="en-US" sz="3200" u="sng" dirty="0" smtClean="0"/>
              <a:t> that maximizes the probability of observed data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 t="16327" b="15673"/>
          <a:stretch>
            <a:fillRect/>
          </a:stretch>
        </p:blipFill>
        <p:spPr bwMode="auto">
          <a:xfrm>
            <a:off x="2490950" y="1454936"/>
            <a:ext cx="2447925" cy="1269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/>
          <a:srcRect t="16327" b="15673"/>
          <a:stretch>
            <a:fillRect/>
          </a:stretch>
        </p:blipFill>
        <p:spPr bwMode="auto">
          <a:xfrm>
            <a:off x="6086475" y="1454936"/>
            <a:ext cx="2447925" cy="1269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t="16327" r="50428" b="15673"/>
          <a:stretch>
            <a:fillRect/>
          </a:stretch>
        </p:blipFill>
        <p:spPr bwMode="auto">
          <a:xfrm>
            <a:off x="4908330" y="1473703"/>
            <a:ext cx="1213464" cy="1269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Maximum Likelihood Estimation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534400" cy="4525963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Choose </a:t>
            </a:r>
            <a:r>
              <a:rPr lang="en-US" sz="2800" dirty="0" smtClean="0">
                <a:sym typeface="Symbol" pitchFamily="48" charset="2"/>
              </a:rPr>
              <a:t></a:t>
            </a:r>
            <a:r>
              <a:rPr lang="en-US" sz="2800" dirty="0" smtClean="0"/>
              <a:t> that maximizes the probability of observed data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MLE of probability of head: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9" name="Picture 8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rcRect b="46582"/>
          <a:stretch>
            <a:fillRect/>
          </a:stretch>
        </p:blipFill>
        <p:spPr bwMode="auto">
          <a:xfrm>
            <a:off x="1676400" y="2602781"/>
            <a:ext cx="6013820" cy="750019"/>
          </a:xfrm>
          <a:prstGeom prst="rect">
            <a:avLst/>
          </a:prstGeom>
          <a:noFill/>
          <a:ln/>
          <a:effectLst/>
        </p:spPr>
      </p:pic>
      <p:pic>
        <p:nvPicPr>
          <p:cNvPr id="8" name="Picture 7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97062" y="4868862"/>
            <a:ext cx="34369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Rectangle 9"/>
          <p:cNvSpPr/>
          <p:nvPr/>
        </p:nvSpPr>
        <p:spPr>
          <a:xfrm>
            <a:off x="5715000" y="4931650"/>
            <a:ext cx="9653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= 3/5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3521371" y="6000690"/>
            <a:ext cx="32367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Comic Sans MS" pitchFamily="66" charset="0"/>
              </a:rPr>
              <a:t>“Frequency of heads”</a:t>
            </a:r>
            <a:endParaRPr lang="en-US" sz="2400" dirty="0">
              <a:solidFill>
                <a:srgbClr val="FF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many flips do I need?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0" y="1447800"/>
            <a:ext cx="9220200" cy="5486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Billionaire says: I flipped 3 heads and 2 tails.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say: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48" charset="2"/>
                <a:ea typeface="+mn-ea"/>
                <a:cs typeface="+mn-cs"/>
                <a:sym typeface="Symbol" pitchFamily="48" charset="2"/>
              </a:rPr>
              <a:t>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3/5, I can prove it!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 says: What if I flipped 30 heads and 20 tails?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say: Same answer, I can prove it!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 says: What’s better?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say: Hmm… The more the merrier???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 says: Is this why I am paying you the big bucks???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67000" y="1600200"/>
            <a:ext cx="343693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Simple bound </a:t>
            </a:r>
            <a:r>
              <a:rPr lang="en-US" sz="2800" dirty="0" smtClean="0"/>
              <a:t>(</a:t>
            </a:r>
            <a:r>
              <a:rPr lang="en-US" sz="2800" dirty="0" err="1" smtClean="0"/>
              <a:t>Hoeffding’s</a:t>
            </a:r>
            <a:r>
              <a:rPr lang="en-US" sz="2800" dirty="0" smtClean="0"/>
              <a:t> inequality)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4478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For </a:t>
            </a:r>
            <a:r>
              <a:rPr lang="en-US" sz="3200" i="1" dirty="0" smtClean="0"/>
              <a:t>n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48" charset="2"/>
                <a:ea typeface="+mn-ea"/>
                <a:cs typeface="+mn-cs"/>
                <a:sym typeface="Symbol" pitchFamily="48" charset="2"/>
              </a:rPr>
              <a:t>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48" charset="2"/>
              </a:rPr>
              <a:t>H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48" charset="2"/>
                <a:ea typeface="+mn-ea"/>
                <a:cs typeface="+mn-cs"/>
                <a:sym typeface="Symbol" pitchFamily="48" charset="2"/>
              </a:rPr>
              <a:t></a:t>
            </a:r>
            <a:r>
              <a:rPr kumimoji="0" lang="en-US" sz="32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48" charset="2"/>
              </a:rPr>
              <a:t>T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and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Let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48" charset="2"/>
                <a:ea typeface="+mn-ea"/>
                <a:cs typeface="+mn-cs"/>
                <a:sym typeface="Symbol" pitchFamily="48" charset="2"/>
              </a:rPr>
              <a:t></a:t>
            </a:r>
            <a:r>
              <a:rPr kumimoji="0" lang="en-US" sz="32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48" charset="2"/>
              </a:rPr>
              <a:t>*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be the true parameter, for any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48" charset="2"/>
                <a:ea typeface="+mn-ea"/>
                <a:cs typeface="+mn-cs"/>
                <a:sym typeface="Symbol" pitchFamily="48" charset="2"/>
              </a:rPr>
              <a:t>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&gt;0:</a:t>
            </a: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7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1577521" y="3959225"/>
            <a:ext cx="4744356" cy="537057"/>
          </a:xfrm>
          <a:prstGeom prst="rect">
            <a:avLst/>
          </a:prstGeom>
          <a:noFill/>
          <a:ln/>
          <a:effectLst/>
        </p:spPr>
      </p:pic>
      <p:pic>
        <p:nvPicPr>
          <p:cNvPr id="7" name="Picture 8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14800" y="1495043"/>
            <a:ext cx="3436938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PAC Learning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4478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PAC: Probably Approximate Correct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Billionaire says: I want to know the coin parameter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48" charset="2"/>
                <a:ea typeface="+mn-ea"/>
                <a:cs typeface="+mn-cs"/>
                <a:sym typeface="Symbol" pitchFamily="48" charset="2"/>
              </a:rPr>
              <a:t>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within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48" charset="2"/>
                <a:ea typeface="+mn-ea"/>
                <a:cs typeface="+mn-cs"/>
                <a:sym typeface="Symbol" pitchFamily="48" charset="2"/>
              </a:rPr>
              <a:t>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0.1, with probability at least 1-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48" charset="2"/>
                <a:ea typeface="+mn-ea"/>
                <a:cs typeface="+mn-cs"/>
                <a:sym typeface="Symbol" pitchFamily="48" charset="2"/>
              </a:rPr>
              <a:t>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= 0.95.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How many flips?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2800" dirty="0" smtClean="0">
              <a:solidFill>
                <a:srgbClr val="C0000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lang="en-US" sz="2800" dirty="0" smtClean="0">
              <a:solidFill>
                <a:srgbClr val="C00000"/>
              </a:solidFill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Sample complexity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1221921" y="3657600"/>
            <a:ext cx="4744356" cy="537057"/>
          </a:xfrm>
          <a:prstGeom prst="rect">
            <a:avLst/>
          </a:prstGeom>
          <a:noFill/>
          <a:ln/>
          <a:effectLst/>
        </p:spPr>
      </p:pic>
      <p:pic>
        <p:nvPicPr>
          <p:cNvPr id="8" name="Picture 7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3245339" y="5442813"/>
            <a:ext cx="2022905" cy="805724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prior knowledge?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304800" y="1447800"/>
            <a:ext cx="85344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Billionaire says: Wait, I know that the coin is “close” to 50-50. What can you do for me now?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say: I can learn it the Bayesian way…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b="1" i="0" u="none" strike="noStrike" kern="1200" cap="none" spc="0" normalizeH="0" baseline="0" noProof="0" dirty="0" smtClean="0">
              <a:ln>
                <a:noFill/>
              </a:ln>
              <a:solidFill>
                <a:srgbClr val="0099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Rather than estimating a single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48" charset="2"/>
                <a:ea typeface="+mn-ea"/>
                <a:cs typeface="+mn-cs"/>
                <a:sym typeface="Symbol" pitchFamily="48" charset="2"/>
              </a:rPr>
              <a:t>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we obtain a distribution over possible values of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48" charset="2"/>
                <a:ea typeface="+mn-ea"/>
                <a:cs typeface="+mn-cs"/>
                <a:sym typeface="Symbol" pitchFamily="48" charset="2"/>
              </a:rPr>
              <a:t>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1219200" y="4419599"/>
            <a:ext cx="6918914" cy="2209803"/>
            <a:chOff x="1219200" y="4419599"/>
            <a:chExt cx="6918914" cy="2209803"/>
          </a:xfrm>
        </p:grpSpPr>
        <p:sp>
          <p:nvSpPr>
            <p:cNvPr id="7" name="Freeform 6"/>
            <p:cNvSpPr/>
            <p:nvPr/>
          </p:nvSpPr>
          <p:spPr>
            <a:xfrm>
              <a:off x="1755228" y="4876800"/>
              <a:ext cx="1445172" cy="1295400"/>
            </a:xfrm>
            <a:custGeom>
              <a:avLst/>
              <a:gdLst>
                <a:gd name="connsiteX0" fmla="*/ 0 w 1597572"/>
                <a:gd name="connsiteY0" fmla="*/ 1566041 h 1566041"/>
                <a:gd name="connsiteX1" fmla="*/ 210206 w 1597572"/>
                <a:gd name="connsiteY1" fmla="*/ 1418896 h 1566041"/>
                <a:gd name="connsiteX2" fmla="*/ 515006 w 1597572"/>
                <a:gd name="connsiteY2" fmla="*/ 725214 h 1566041"/>
                <a:gd name="connsiteX3" fmla="*/ 767255 w 1597572"/>
                <a:gd name="connsiteY3" fmla="*/ 168165 h 1566041"/>
                <a:gd name="connsiteX4" fmla="*/ 1019503 w 1597572"/>
                <a:gd name="connsiteY4" fmla="*/ 178676 h 1566041"/>
                <a:gd name="connsiteX5" fmla="*/ 1376855 w 1597572"/>
                <a:gd name="connsiteY5" fmla="*/ 1240221 h 1566041"/>
                <a:gd name="connsiteX6" fmla="*/ 1597572 w 1597572"/>
                <a:gd name="connsiteY6" fmla="*/ 1566041 h 15660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7572" h="1566041">
                  <a:moveTo>
                    <a:pt x="0" y="1566041"/>
                  </a:moveTo>
                  <a:cubicBezTo>
                    <a:pt x="62186" y="1562537"/>
                    <a:pt x="124372" y="1559034"/>
                    <a:pt x="210206" y="1418896"/>
                  </a:cubicBezTo>
                  <a:cubicBezTo>
                    <a:pt x="296040" y="1278758"/>
                    <a:pt x="422165" y="933669"/>
                    <a:pt x="515006" y="725214"/>
                  </a:cubicBezTo>
                  <a:cubicBezTo>
                    <a:pt x="607848" y="516759"/>
                    <a:pt x="683172" y="259255"/>
                    <a:pt x="767255" y="168165"/>
                  </a:cubicBezTo>
                  <a:cubicBezTo>
                    <a:pt x="851338" y="77075"/>
                    <a:pt x="917903" y="0"/>
                    <a:pt x="1019503" y="178676"/>
                  </a:cubicBezTo>
                  <a:cubicBezTo>
                    <a:pt x="1121103" y="357352"/>
                    <a:pt x="1280510" y="1008994"/>
                    <a:pt x="1376855" y="1240221"/>
                  </a:cubicBezTo>
                  <a:cubicBezTo>
                    <a:pt x="1473200" y="1471448"/>
                    <a:pt x="1545020" y="1511738"/>
                    <a:pt x="1597572" y="1566041"/>
                  </a:cubicBez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9" name="Picture 8" descr="txp_fig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7" cstate="print"/>
            <a:stretch>
              <a:fillRect/>
            </a:stretch>
          </p:blipFill>
          <p:spPr bwMode="auto">
            <a:xfrm rot="16200000">
              <a:off x="1152647" y="4914504"/>
              <a:ext cx="572910" cy="266080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0" name="TextBox 9"/>
            <p:cNvSpPr txBox="1"/>
            <p:nvPr/>
          </p:nvSpPr>
          <p:spPr>
            <a:xfrm>
              <a:off x="2209800" y="6236026"/>
              <a:ext cx="83819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50-50</a:t>
              </a:r>
              <a:endParaRPr lang="en-US" dirty="0"/>
            </a:p>
          </p:txBody>
        </p:sp>
        <p:pic>
          <p:nvPicPr>
            <p:cNvPr id="12" name="Picture 11" descr="txp_fi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8" cstate="print"/>
            <a:stretch>
              <a:fillRect/>
            </a:stretch>
          </p:blipFill>
          <p:spPr bwMode="auto">
            <a:xfrm>
              <a:off x="3878352" y="6336192"/>
              <a:ext cx="144962" cy="217008"/>
            </a:xfrm>
            <a:prstGeom prst="rect">
              <a:avLst/>
            </a:prstGeom>
            <a:noFill/>
            <a:ln/>
            <a:effectLst/>
          </p:spPr>
        </p:pic>
        <p:cxnSp>
          <p:nvCxnSpPr>
            <p:cNvPr id="14" name="Straight Connector 13"/>
            <p:cNvCxnSpPr/>
            <p:nvPr/>
          </p:nvCxnSpPr>
          <p:spPr>
            <a:xfrm>
              <a:off x="1219200" y="6206360"/>
              <a:ext cx="25504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5400000">
              <a:off x="571500" y="5524500"/>
              <a:ext cx="2209803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Right Arrow 16"/>
            <p:cNvSpPr/>
            <p:nvPr/>
          </p:nvSpPr>
          <p:spPr>
            <a:xfrm>
              <a:off x="4191000" y="5171244"/>
              <a:ext cx="482516" cy="315156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Freeform 17"/>
            <p:cNvSpPr/>
            <p:nvPr/>
          </p:nvSpPr>
          <p:spPr>
            <a:xfrm>
              <a:off x="5793828" y="4756895"/>
              <a:ext cx="1996619" cy="1415305"/>
            </a:xfrm>
            <a:custGeom>
              <a:avLst/>
              <a:gdLst>
                <a:gd name="connsiteX0" fmla="*/ 0 w 1597572"/>
                <a:gd name="connsiteY0" fmla="*/ 1566041 h 1566041"/>
                <a:gd name="connsiteX1" fmla="*/ 210206 w 1597572"/>
                <a:gd name="connsiteY1" fmla="*/ 1418896 h 1566041"/>
                <a:gd name="connsiteX2" fmla="*/ 515006 w 1597572"/>
                <a:gd name="connsiteY2" fmla="*/ 725214 h 1566041"/>
                <a:gd name="connsiteX3" fmla="*/ 767255 w 1597572"/>
                <a:gd name="connsiteY3" fmla="*/ 168165 h 1566041"/>
                <a:gd name="connsiteX4" fmla="*/ 1019503 w 1597572"/>
                <a:gd name="connsiteY4" fmla="*/ 178676 h 1566041"/>
                <a:gd name="connsiteX5" fmla="*/ 1376855 w 1597572"/>
                <a:gd name="connsiteY5" fmla="*/ 1240221 h 1566041"/>
                <a:gd name="connsiteX6" fmla="*/ 1597572 w 1597572"/>
                <a:gd name="connsiteY6" fmla="*/ 1566041 h 1566041"/>
                <a:gd name="connsiteX0" fmla="*/ 0 w 1597572"/>
                <a:gd name="connsiteY0" fmla="*/ 1566041 h 1566041"/>
                <a:gd name="connsiteX1" fmla="*/ 210206 w 1597572"/>
                <a:gd name="connsiteY1" fmla="*/ 1418896 h 1566041"/>
                <a:gd name="connsiteX2" fmla="*/ 770258 w 1597572"/>
                <a:gd name="connsiteY2" fmla="*/ 1108841 h 1566041"/>
                <a:gd name="connsiteX3" fmla="*/ 767255 w 1597572"/>
                <a:gd name="connsiteY3" fmla="*/ 168165 h 1566041"/>
                <a:gd name="connsiteX4" fmla="*/ 1019503 w 1597572"/>
                <a:gd name="connsiteY4" fmla="*/ 178676 h 1566041"/>
                <a:gd name="connsiteX5" fmla="*/ 1376855 w 1597572"/>
                <a:gd name="connsiteY5" fmla="*/ 1240221 h 1566041"/>
                <a:gd name="connsiteX6" fmla="*/ 1597572 w 1597572"/>
                <a:gd name="connsiteY6" fmla="*/ 1566041 h 1566041"/>
                <a:gd name="connsiteX0" fmla="*/ 0 w 1597572"/>
                <a:gd name="connsiteY0" fmla="*/ 1566041 h 1566041"/>
                <a:gd name="connsiteX1" fmla="*/ 218715 w 1597572"/>
                <a:gd name="connsiteY1" fmla="*/ 1489841 h 1566041"/>
                <a:gd name="connsiteX2" fmla="*/ 770258 w 1597572"/>
                <a:gd name="connsiteY2" fmla="*/ 1108841 h 1566041"/>
                <a:gd name="connsiteX3" fmla="*/ 767255 w 1597572"/>
                <a:gd name="connsiteY3" fmla="*/ 168165 h 1566041"/>
                <a:gd name="connsiteX4" fmla="*/ 1019503 w 1597572"/>
                <a:gd name="connsiteY4" fmla="*/ 178676 h 1566041"/>
                <a:gd name="connsiteX5" fmla="*/ 1376855 w 1597572"/>
                <a:gd name="connsiteY5" fmla="*/ 1240221 h 1566041"/>
                <a:gd name="connsiteX6" fmla="*/ 1597572 w 1597572"/>
                <a:gd name="connsiteY6" fmla="*/ 1566041 h 1566041"/>
                <a:gd name="connsiteX0" fmla="*/ 0 w 1597572"/>
                <a:gd name="connsiteY0" fmla="*/ 1602827 h 1602827"/>
                <a:gd name="connsiteX1" fmla="*/ 218715 w 1597572"/>
                <a:gd name="connsiteY1" fmla="*/ 1526627 h 1602827"/>
                <a:gd name="connsiteX2" fmla="*/ 770258 w 1597572"/>
                <a:gd name="connsiteY2" fmla="*/ 1145627 h 1602827"/>
                <a:gd name="connsiteX3" fmla="*/ 1046029 w 1597572"/>
                <a:gd name="connsiteY3" fmla="*/ 155027 h 1602827"/>
                <a:gd name="connsiteX4" fmla="*/ 1019503 w 1597572"/>
                <a:gd name="connsiteY4" fmla="*/ 215462 h 1602827"/>
                <a:gd name="connsiteX5" fmla="*/ 1376855 w 1597572"/>
                <a:gd name="connsiteY5" fmla="*/ 1277007 h 1602827"/>
                <a:gd name="connsiteX6" fmla="*/ 1597572 w 1597572"/>
                <a:gd name="connsiteY6" fmla="*/ 1602827 h 1602827"/>
                <a:gd name="connsiteX0" fmla="*/ 0 w 1597572"/>
                <a:gd name="connsiteY0" fmla="*/ 1710997 h 1710997"/>
                <a:gd name="connsiteX1" fmla="*/ 218715 w 1597572"/>
                <a:gd name="connsiteY1" fmla="*/ 1634797 h 1710997"/>
                <a:gd name="connsiteX2" fmla="*/ 770258 w 1597572"/>
                <a:gd name="connsiteY2" fmla="*/ 1253797 h 1710997"/>
                <a:gd name="connsiteX3" fmla="*/ 1046029 w 1597572"/>
                <a:gd name="connsiteY3" fmla="*/ 263197 h 1710997"/>
                <a:gd name="connsiteX4" fmla="*/ 1211492 w 1597572"/>
                <a:gd name="connsiteY4" fmla="*/ 186997 h 1710997"/>
                <a:gd name="connsiteX5" fmla="*/ 1376855 w 1597572"/>
                <a:gd name="connsiteY5" fmla="*/ 1385177 h 1710997"/>
                <a:gd name="connsiteX6" fmla="*/ 1597572 w 1597572"/>
                <a:gd name="connsiteY6" fmla="*/ 1710997 h 1710997"/>
                <a:gd name="connsiteX0" fmla="*/ 0 w 1597572"/>
                <a:gd name="connsiteY0" fmla="*/ 1710997 h 1710997"/>
                <a:gd name="connsiteX1" fmla="*/ 218715 w 1597572"/>
                <a:gd name="connsiteY1" fmla="*/ 1634797 h 1710997"/>
                <a:gd name="connsiteX2" fmla="*/ 770258 w 1597572"/>
                <a:gd name="connsiteY2" fmla="*/ 1329997 h 1710997"/>
                <a:gd name="connsiteX3" fmla="*/ 1046029 w 1597572"/>
                <a:gd name="connsiteY3" fmla="*/ 263197 h 1710997"/>
                <a:gd name="connsiteX4" fmla="*/ 1211492 w 1597572"/>
                <a:gd name="connsiteY4" fmla="*/ 186997 h 1710997"/>
                <a:gd name="connsiteX5" fmla="*/ 1376855 w 1597572"/>
                <a:gd name="connsiteY5" fmla="*/ 1385177 h 1710997"/>
                <a:gd name="connsiteX6" fmla="*/ 1597572 w 1597572"/>
                <a:gd name="connsiteY6" fmla="*/ 1710997 h 1710997"/>
                <a:gd name="connsiteX0" fmla="*/ 0 w 1597572"/>
                <a:gd name="connsiteY0" fmla="*/ 1710997 h 1710997"/>
                <a:gd name="connsiteX1" fmla="*/ 329024 w 1597572"/>
                <a:gd name="connsiteY1" fmla="*/ 1634797 h 1710997"/>
                <a:gd name="connsiteX2" fmla="*/ 770258 w 1597572"/>
                <a:gd name="connsiteY2" fmla="*/ 1329997 h 1710997"/>
                <a:gd name="connsiteX3" fmla="*/ 1046029 w 1597572"/>
                <a:gd name="connsiteY3" fmla="*/ 263197 h 1710997"/>
                <a:gd name="connsiteX4" fmla="*/ 1211492 w 1597572"/>
                <a:gd name="connsiteY4" fmla="*/ 186997 h 1710997"/>
                <a:gd name="connsiteX5" fmla="*/ 1376855 w 1597572"/>
                <a:gd name="connsiteY5" fmla="*/ 1385177 h 1710997"/>
                <a:gd name="connsiteX6" fmla="*/ 1597572 w 1597572"/>
                <a:gd name="connsiteY6" fmla="*/ 1710997 h 17109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597572" h="1710997">
                  <a:moveTo>
                    <a:pt x="0" y="1710997"/>
                  </a:moveTo>
                  <a:cubicBezTo>
                    <a:pt x="62186" y="1707493"/>
                    <a:pt x="200648" y="1698297"/>
                    <a:pt x="329024" y="1634797"/>
                  </a:cubicBezTo>
                  <a:cubicBezTo>
                    <a:pt x="457400" y="1571297"/>
                    <a:pt x="650757" y="1558597"/>
                    <a:pt x="770258" y="1329997"/>
                  </a:cubicBezTo>
                  <a:cubicBezTo>
                    <a:pt x="889759" y="1101397"/>
                    <a:pt x="972490" y="453697"/>
                    <a:pt x="1046029" y="263197"/>
                  </a:cubicBezTo>
                  <a:cubicBezTo>
                    <a:pt x="1119568" y="72697"/>
                    <a:pt x="1156354" y="0"/>
                    <a:pt x="1211492" y="186997"/>
                  </a:cubicBezTo>
                  <a:cubicBezTo>
                    <a:pt x="1266630" y="373994"/>
                    <a:pt x="1312508" y="1131177"/>
                    <a:pt x="1376855" y="1385177"/>
                  </a:cubicBezTo>
                  <a:cubicBezTo>
                    <a:pt x="1441202" y="1639177"/>
                    <a:pt x="1545020" y="1656694"/>
                    <a:pt x="1597572" y="1710997"/>
                  </a:cubicBezTo>
                </a:path>
              </a:pathLst>
            </a:custGeom>
            <a:ln w="190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3" name="Picture 22" descr="txp_fi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9" cstate="print"/>
            <a:stretch>
              <a:fillRect/>
            </a:stretch>
          </p:blipFill>
          <p:spPr bwMode="auto">
            <a:xfrm rot="16200000">
              <a:off x="5030507" y="5204833"/>
              <a:ext cx="892939" cy="279793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20" name="Picture 19" descr="txp_fi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8" cstate="print"/>
            <a:stretch>
              <a:fillRect/>
            </a:stretch>
          </p:blipFill>
          <p:spPr bwMode="auto">
            <a:xfrm>
              <a:off x="7993152" y="6336192"/>
              <a:ext cx="144962" cy="217008"/>
            </a:xfrm>
            <a:prstGeom prst="rect">
              <a:avLst/>
            </a:prstGeom>
            <a:noFill/>
            <a:ln/>
            <a:effectLst/>
          </p:spPr>
        </p:pic>
        <p:cxnSp>
          <p:nvCxnSpPr>
            <p:cNvPr id="21" name="Straight Connector 20"/>
            <p:cNvCxnSpPr/>
            <p:nvPr/>
          </p:nvCxnSpPr>
          <p:spPr>
            <a:xfrm>
              <a:off x="5257800" y="6206360"/>
              <a:ext cx="2550444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4610100" y="5524500"/>
              <a:ext cx="2209803" cy="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25" name="Picture 24" descr="txp_fi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0" cstate="print"/>
            <a:stretch>
              <a:fillRect/>
            </a:stretch>
          </p:blipFill>
          <p:spPr bwMode="auto">
            <a:xfrm>
              <a:off x="7162800" y="6318243"/>
              <a:ext cx="260932" cy="246146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27" name="TextBox 26"/>
            <p:cNvSpPr txBox="1"/>
            <p:nvPr/>
          </p:nvSpPr>
          <p:spPr>
            <a:xfrm>
              <a:off x="2057400" y="4431268"/>
              <a:ext cx="12710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Before data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6248400" y="4419600"/>
              <a:ext cx="11262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After data</a:t>
              </a:r>
              <a:endParaRPr lang="en-US" dirty="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Bayesian Learning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Use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Bayes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rule: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Or equivalently: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5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43000" y="2292350"/>
            <a:ext cx="4800600" cy="908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7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28112" y="4415135"/>
            <a:ext cx="4689475" cy="38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Box 7"/>
          <p:cNvSpPr txBox="1"/>
          <p:nvPr/>
        </p:nvSpPr>
        <p:spPr>
          <a:xfrm>
            <a:off x="1093187" y="4872335"/>
            <a:ext cx="15738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Comic Sans MS" pitchFamily="66" charset="0"/>
              </a:rPr>
              <a:t>posterior</a:t>
            </a:r>
            <a:endParaRPr lang="en-US" sz="24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55387" y="4872335"/>
            <a:ext cx="15738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Comic Sans MS" pitchFamily="66" charset="0"/>
              </a:rPr>
              <a:t>likelihood</a:t>
            </a:r>
            <a:endParaRPr lang="en-US" sz="24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055587" y="4872335"/>
            <a:ext cx="15738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Comic Sans MS" pitchFamily="66" charset="0"/>
              </a:rPr>
              <a:t>prior</a:t>
            </a:r>
            <a:endParaRPr lang="en-US" sz="24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11" name="Picture 5" descr="rev-bayes-white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640512" y="1600200"/>
            <a:ext cx="2503488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24625" y="4343400"/>
            <a:ext cx="2619375" cy="971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Prior distribution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What about prior?</a:t>
            </a:r>
          </a:p>
          <a:p>
            <a:pPr lvl="1"/>
            <a:r>
              <a:rPr lang="en-US" sz="2400" dirty="0" smtClean="0"/>
              <a:t>Represents expert knowledge </a:t>
            </a:r>
            <a:r>
              <a:rPr lang="en-US" sz="2400" dirty="0" smtClean="0">
                <a:solidFill>
                  <a:srgbClr val="C00000"/>
                </a:solidFill>
              </a:rPr>
              <a:t>(philosophical approach)</a:t>
            </a:r>
          </a:p>
          <a:p>
            <a:pPr lvl="1"/>
            <a:r>
              <a:rPr lang="en-US" sz="2400" dirty="0" smtClean="0"/>
              <a:t>Simple posterior form </a:t>
            </a:r>
            <a:r>
              <a:rPr lang="en-US" sz="2400" dirty="0" smtClean="0">
                <a:solidFill>
                  <a:srgbClr val="C00000"/>
                </a:solidFill>
              </a:rPr>
              <a:t>(engineer’s approach)</a:t>
            </a:r>
          </a:p>
          <a:p>
            <a:pPr lvl="1"/>
            <a:endParaRPr lang="en-US" sz="2400" dirty="0" smtClean="0">
              <a:solidFill>
                <a:srgbClr val="C00000"/>
              </a:solidFill>
            </a:endParaRPr>
          </a:p>
          <a:p>
            <a:r>
              <a:rPr lang="en-US" sz="2800" dirty="0" smtClean="0"/>
              <a:t>Uninformative priors:</a:t>
            </a:r>
          </a:p>
          <a:p>
            <a:pPr lvl="1"/>
            <a:r>
              <a:rPr lang="en-US" sz="2400" dirty="0" smtClean="0"/>
              <a:t>Uniform distribution</a:t>
            </a:r>
          </a:p>
          <a:p>
            <a:endParaRPr lang="en-US" sz="2800" dirty="0" smtClean="0"/>
          </a:p>
          <a:p>
            <a:r>
              <a:rPr lang="en-US" sz="2800" dirty="0" smtClean="0"/>
              <a:t>Conjugate priors:</a:t>
            </a:r>
          </a:p>
          <a:p>
            <a:pPr lvl="1"/>
            <a:r>
              <a:rPr lang="en-US" sz="2400" dirty="0" smtClean="0"/>
              <a:t>Closed-form representation of posterior</a:t>
            </a:r>
          </a:p>
          <a:p>
            <a:pPr lvl="1"/>
            <a:r>
              <a:rPr lang="en-US" sz="2400" dirty="0" smtClean="0"/>
              <a:t>P(</a:t>
            </a:r>
            <a:r>
              <a:rPr lang="en-US" sz="2400" dirty="0" smtClean="0">
                <a:latin typeface="Symbol" pitchFamily="18" charset="2"/>
              </a:rPr>
              <a:t>q</a:t>
            </a:r>
            <a:r>
              <a:rPr lang="en-US" sz="2400" dirty="0" smtClean="0"/>
              <a:t>) and P(</a:t>
            </a:r>
            <a:r>
              <a:rPr lang="en-US" sz="2400" dirty="0" err="1" smtClean="0">
                <a:latin typeface="Symbol" pitchFamily="18" charset="2"/>
              </a:rPr>
              <a:t>q</a:t>
            </a:r>
            <a:r>
              <a:rPr lang="en-US" sz="2400" dirty="0" err="1" smtClean="0"/>
              <a:t>|D</a:t>
            </a:r>
            <a:r>
              <a:rPr lang="en-US" sz="2400" dirty="0" smtClean="0"/>
              <a:t>) have the same form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5" name="Picture 4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 rot="16200000">
            <a:off x="4505447" y="3584944"/>
            <a:ext cx="572910" cy="266080"/>
          </a:xfrm>
          <a:prstGeom prst="rect">
            <a:avLst/>
          </a:prstGeom>
          <a:noFill/>
          <a:ln/>
          <a:effectLst/>
        </p:spPr>
      </p:pic>
      <p:pic>
        <p:nvPicPr>
          <p:cNvPr id="6" name="Picture 5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7231152" y="4625633"/>
            <a:ext cx="144962" cy="217008"/>
          </a:xfrm>
          <a:prstGeom prst="rect">
            <a:avLst/>
          </a:prstGeom>
          <a:noFill/>
          <a:ln/>
          <a:effectLst/>
        </p:spPr>
      </p:pic>
      <p:cxnSp>
        <p:nvCxnSpPr>
          <p:cNvPr id="7" name="Straight Connector 6"/>
          <p:cNvCxnSpPr/>
          <p:nvPr/>
        </p:nvCxnSpPr>
        <p:spPr>
          <a:xfrm>
            <a:off x="4572000" y="4495801"/>
            <a:ext cx="255044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4381501" y="4000500"/>
            <a:ext cx="129539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5029200" y="3810000"/>
            <a:ext cx="2057400" cy="0"/>
          </a:xfrm>
          <a:prstGeom prst="line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Conjugate Prior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rmAutofit fontScale="92500" lnSpcReduction="20000"/>
          </a:bodyPr>
          <a:lstStyle/>
          <a:p>
            <a:r>
              <a:rPr lang="en-US" sz="2800" dirty="0" smtClean="0"/>
              <a:t>P(</a:t>
            </a:r>
            <a:r>
              <a:rPr lang="en-US" sz="2800" dirty="0" smtClean="0">
                <a:latin typeface="Symbol" pitchFamily="18" charset="2"/>
              </a:rPr>
              <a:t>q</a:t>
            </a:r>
            <a:r>
              <a:rPr lang="en-US" sz="2800" dirty="0" smtClean="0"/>
              <a:t>) and P(</a:t>
            </a:r>
            <a:r>
              <a:rPr lang="en-US" sz="2800" dirty="0" err="1" smtClean="0">
                <a:latin typeface="Symbol" pitchFamily="18" charset="2"/>
              </a:rPr>
              <a:t>q</a:t>
            </a:r>
            <a:r>
              <a:rPr lang="en-US" sz="2800" dirty="0" err="1" smtClean="0"/>
              <a:t>|D</a:t>
            </a:r>
            <a:r>
              <a:rPr lang="en-US" sz="2800" dirty="0" smtClean="0"/>
              <a:t>) have the same form</a:t>
            </a:r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r>
              <a:rPr lang="en-US" sz="2800" dirty="0" err="1" smtClean="0">
                <a:solidFill>
                  <a:srgbClr val="C00000"/>
                </a:solidFill>
              </a:rPr>
              <a:t>Eg</a:t>
            </a:r>
            <a:r>
              <a:rPr lang="en-US" sz="2800" dirty="0" smtClean="0">
                <a:solidFill>
                  <a:srgbClr val="C00000"/>
                </a:solidFill>
              </a:rPr>
              <a:t>. 1</a:t>
            </a:r>
            <a:r>
              <a:rPr lang="en-US" sz="2800" dirty="0" smtClean="0"/>
              <a:t>  Coin flip problem</a:t>
            </a:r>
          </a:p>
          <a:p>
            <a:pPr lvl="1">
              <a:lnSpc>
                <a:spcPct val="160000"/>
              </a:lnSpc>
              <a:buNone/>
            </a:pPr>
            <a:r>
              <a:rPr lang="en-US" dirty="0" smtClean="0"/>
              <a:t>Likelihood is ~ Binomial</a:t>
            </a:r>
          </a:p>
          <a:p>
            <a:pPr lvl="1">
              <a:buNone/>
            </a:pPr>
            <a:endParaRPr lang="en-US" dirty="0" smtClean="0"/>
          </a:p>
          <a:p>
            <a:pPr lvl="1">
              <a:lnSpc>
                <a:spcPct val="160000"/>
              </a:lnSpc>
              <a:buNone/>
            </a:pPr>
            <a:r>
              <a:rPr lang="en-US" dirty="0" smtClean="0"/>
              <a:t>If prior is Beta distribution, 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lnSpc>
                <a:spcPct val="170000"/>
              </a:lnSpc>
              <a:buNone/>
            </a:pPr>
            <a:r>
              <a:rPr lang="en-US" dirty="0" smtClean="0"/>
              <a:t>Then posterior is Beta distribution</a:t>
            </a:r>
          </a:p>
          <a:p>
            <a:pPr lvl="1">
              <a:buNone/>
            </a:pPr>
            <a:endParaRPr lang="en-US" sz="800" dirty="0" smtClean="0"/>
          </a:p>
          <a:p>
            <a:pPr lvl="1">
              <a:buNone/>
            </a:pPr>
            <a:endParaRPr lang="en-US" sz="800" dirty="0" smtClean="0"/>
          </a:p>
          <a:p>
            <a:pPr lvl="1">
              <a:buNone/>
            </a:pPr>
            <a:endParaRPr lang="en-US" sz="800" dirty="0" smtClean="0"/>
          </a:p>
          <a:p>
            <a:pPr lvl="1">
              <a:buNone/>
            </a:pPr>
            <a:endParaRPr lang="en-US" sz="800" dirty="0" smtClean="0"/>
          </a:p>
          <a:p>
            <a:pPr lvl="1">
              <a:buNone/>
            </a:pPr>
            <a:endParaRPr lang="en-US" sz="800" dirty="0" smtClean="0"/>
          </a:p>
          <a:p>
            <a:pPr lvl="1">
              <a:buNone/>
            </a:pPr>
            <a:endParaRPr lang="en-US" sz="800" dirty="0" smtClean="0"/>
          </a:p>
          <a:p>
            <a:pPr lvl="1">
              <a:buNone/>
            </a:pPr>
            <a:r>
              <a:rPr lang="en-US" b="1" dirty="0" smtClean="0">
                <a:solidFill>
                  <a:srgbClr val="C00000"/>
                </a:solidFill>
              </a:rPr>
              <a:t>For Binomial, conjugate prior is Beta distribution.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6" name="Picture 5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00200" y="3087414"/>
            <a:ext cx="3657600" cy="341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5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09800" y="4056062"/>
            <a:ext cx="5680075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9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995114" y="5572147"/>
            <a:ext cx="4738383" cy="295253"/>
          </a:xfrm>
          <a:prstGeom prst="rect">
            <a:avLst/>
          </a:prstGeom>
          <a:noFill/>
          <a:ln/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8" cstate="print"/>
          <a:srcRect t="16327" b="15673"/>
          <a:stretch>
            <a:fillRect/>
          </a:stretch>
        </p:blipFill>
        <p:spPr bwMode="auto">
          <a:xfrm>
            <a:off x="6324600" y="2057400"/>
            <a:ext cx="1990725" cy="1032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Beta distribution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29</a:t>
            </a:fld>
            <a:endParaRPr lang="en-US"/>
          </a:p>
        </p:txBody>
      </p:sp>
      <p:pic>
        <p:nvPicPr>
          <p:cNvPr id="5" name="Picture 6" descr="beta1-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1874520"/>
            <a:ext cx="3291840" cy="2468880"/>
          </a:xfrm>
          <a:prstGeom prst="rect">
            <a:avLst/>
          </a:prstGeom>
          <a:noFill/>
        </p:spPr>
      </p:pic>
      <p:pic>
        <p:nvPicPr>
          <p:cNvPr id="6" name="Picture 7" descr="beta30-2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06110" y="4389120"/>
            <a:ext cx="3294890" cy="2468880"/>
          </a:xfrm>
          <a:prstGeom prst="rect">
            <a:avLst/>
          </a:prstGeom>
          <a:noFill/>
        </p:spPr>
      </p:pic>
      <p:pic>
        <p:nvPicPr>
          <p:cNvPr id="7" name="Picture 8" descr="beta2-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1874520"/>
            <a:ext cx="3294890" cy="2468880"/>
          </a:xfrm>
          <a:prstGeom prst="rect">
            <a:avLst/>
          </a:prstGeom>
          <a:noFill/>
        </p:spPr>
      </p:pic>
      <p:pic>
        <p:nvPicPr>
          <p:cNvPr id="8" name="Picture 9" descr="beta3-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521176" y="4389120"/>
            <a:ext cx="3294890" cy="2468880"/>
          </a:xfrm>
          <a:prstGeom prst="rect">
            <a:avLst/>
          </a:prstGeom>
          <a:noFill/>
        </p:spPr>
      </p:pic>
      <p:pic>
        <p:nvPicPr>
          <p:cNvPr id="9" name="Picture 15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7" cstate="print"/>
          <a:srcRect l="67803"/>
          <a:stretch>
            <a:fillRect/>
          </a:stretch>
        </p:blipFill>
        <p:spPr bwMode="auto">
          <a:xfrm>
            <a:off x="533400" y="1219200"/>
            <a:ext cx="1828800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3124380" y="1382486"/>
            <a:ext cx="5562420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0000FF"/>
                </a:solidFill>
              </a:rPr>
              <a:t>More concentrated as values of </a:t>
            </a:r>
            <a:r>
              <a:rPr lang="en-US" sz="2200" dirty="0" err="1" smtClean="0">
                <a:solidFill>
                  <a:srgbClr val="0000FF"/>
                </a:solidFill>
                <a:latin typeface="Symbol" pitchFamily="18" charset="2"/>
              </a:rPr>
              <a:t>b</a:t>
            </a:r>
            <a:r>
              <a:rPr lang="en-US" sz="2200" baseline="-25000" dirty="0" err="1" smtClean="0">
                <a:solidFill>
                  <a:srgbClr val="0000FF"/>
                </a:solidFill>
              </a:rPr>
              <a:t>H</a:t>
            </a:r>
            <a:r>
              <a:rPr lang="en-US" sz="2200" dirty="0" smtClean="0">
                <a:solidFill>
                  <a:srgbClr val="0000FF"/>
                </a:solidFill>
              </a:rPr>
              <a:t>, </a:t>
            </a:r>
            <a:r>
              <a:rPr lang="en-US" sz="2200" dirty="0" err="1" smtClean="0">
                <a:solidFill>
                  <a:srgbClr val="0000FF"/>
                </a:solidFill>
                <a:latin typeface="Symbol" pitchFamily="18" charset="2"/>
              </a:rPr>
              <a:t>b</a:t>
            </a:r>
            <a:r>
              <a:rPr lang="en-US" sz="2200" baseline="-25000" dirty="0" err="1" smtClean="0">
                <a:solidFill>
                  <a:srgbClr val="0000FF"/>
                </a:solidFill>
              </a:rPr>
              <a:t>T</a:t>
            </a:r>
            <a:r>
              <a:rPr lang="en-US" sz="2200" dirty="0" smtClean="0">
                <a:solidFill>
                  <a:srgbClr val="0000FF"/>
                </a:solidFill>
              </a:rPr>
              <a:t> increase</a:t>
            </a:r>
            <a:endParaRPr lang="en-US" sz="22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Machine Learning?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48" charset="2"/>
              <a:buNone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Study of algorithms that</a:t>
            </a:r>
          </a:p>
          <a:p>
            <a:pPr lvl="1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improve their </a:t>
            </a:r>
            <a:r>
              <a:rPr kumimoji="0" lang="en-US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performance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lvl="1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at some </a:t>
            </a:r>
            <a:r>
              <a:rPr kumimoji="0" lang="en-US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task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</a:p>
          <a:p>
            <a:pPr lvl="1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with </a:t>
            </a:r>
            <a:r>
              <a:rPr kumimoji="0" lang="en-US" sz="3200" b="0" i="0" u="sng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experience</a:t>
            </a:r>
            <a:r>
              <a:rPr kumimoji="0" lang="en-US" sz="3200" b="0" i="0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US" sz="3200" b="0" i="0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31770" y="5334000"/>
            <a:ext cx="20449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(experience)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852481" y="5486400"/>
            <a:ext cx="10243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(task)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705600" y="5344180"/>
            <a:ext cx="23336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(performance)</a:t>
            </a:r>
            <a:endParaRPr lang="en-US" sz="2800" b="1" dirty="0">
              <a:solidFill>
                <a:srgbClr val="C00000"/>
              </a:solidFill>
            </a:endParaRPr>
          </a:p>
        </p:txBody>
      </p:sp>
      <p:grpSp>
        <p:nvGrpSpPr>
          <p:cNvPr id="3" name="Group 15"/>
          <p:cNvGrpSpPr/>
          <p:nvPr/>
        </p:nvGrpSpPr>
        <p:grpSpPr bwMode="auto">
          <a:xfrm>
            <a:off x="856175" y="4724400"/>
            <a:ext cx="7900173" cy="762000"/>
            <a:chOff x="978987" y="4724400"/>
            <a:chExt cx="7900173" cy="762000"/>
          </a:xfrm>
        </p:grpSpPr>
        <p:pic>
          <p:nvPicPr>
            <p:cNvPr id="20" name="Picture 81" descr="math%20pi%20decimal%20matrix"/>
            <p:cNvPicPr>
              <a:picLocks noChangeAspect="1" noChangeArrowheads="1"/>
            </p:cNvPicPr>
            <p:nvPr/>
          </p:nvPicPr>
          <p:blipFill>
            <a:blip r:embed="rId4" cstate="print">
              <a:lum bright="80000" contrast="-62000"/>
              <a:grayscl/>
            </a:blip>
            <a:srcRect l="24001" t="36000" r="24001" b="42000"/>
            <a:stretch>
              <a:fillRect/>
            </a:stretch>
          </p:blipFill>
          <p:spPr bwMode="auto">
            <a:xfrm>
              <a:off x="2937067" y="4742494"/>
              <a:ext cx="2803430" cy="74189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1" name="AutoShape 82"/>
            <p:cNvSpPr>
              <a:spLocks noChangeArrowheads="1"/>
            </p:cNvSpPr>
            <p:nvPr/>
          </p:nvSpPr>
          <p:spPr bwMode="auto">
            <a:xfrm>
              <a:off x="2958968" y="4724400"/>
              <a:ext cx="2759626" cy="762000"/>
            </a:xfrm>
            <a:prstGeom prst="roundRect">
              <a:avLst>
                <a:gd name="adj" fmla="val 2829"/>
              </a:avLst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AutoShape 83"/>
            <p:cNvSpPr>
              <a:spLocks noChangeArrowheads="1"/>
            </p:cNvSpPr>
            <p:nvPr/>
          </p:nvSpPr>
          <p:spPr bwMode="auto">
            <a:xfrm>
              <a:off x="2230734" y="4818895"/>
              <a:ext cx="613250" cy="482533"/>
            </a:xfrm>
            <a:prstGeom prst="rightArrow">
              <a:avLst>
                <a:gd name="adj1" fmla="val 50000"/>
                <a:gd name="adj2" fmla="val 35000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AutoShape 84"/>
            <p:cNvSpPr>
              <a:spLocks noChangeArrowheads="1"/>
            </p:cNvSpPr>
            <p:nvPr/>
          </p:nvSpPr>
          <p:spPr bwMode="auto">
            <a:xfrm>
              <a:off x="5910236" y="4818895"/>
              <a:ext cx="613250" cy="482533"/>
            </a:xfrm>
            <a:prstGeom prst="rightArrow">
              <a:avLst>
                <a:gd name="adj1" fmla="val 50000"/>
                <a:gd name="adj2" fmla="val 35000"/>
              </a:avLst>
            </a:prstGeom>
            <a:noFill/>
            <a:ln w="1587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Text Box 85"/>
            <p:cNvSpPr txBox="1">
              <a:spLocks noChangeArrowheads="1"/>
            </p:cNvSpPr>
            <p:nvPr/>
          </p:nvSpPr>
          <p:spPr bwMode="auto">
            <a:xfrm>
              <a:off x="2893643" y="4859107"/>
              <a:ext cx="2901756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r>
                <a:rPr lang="en-US" sz="2400" b="1" dirty="0">
                  <a:latin typeface="Trebuchet MS" pitchFamily="34" charset="0"/>
                </a:rPr>
                <a:t>Learning algorithm</a:t>
              </a:r>
            </a:p>
          </p:txBody>
        </p:sp>
        <p:pic>
          <p:nvPicPr>
            <p:cNvPr id="25" name="Picture 24" descr="txp_fig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5" cstate="print"/>
            <a:stretch>
              <a:fillRect/>
            </a:stretch>
          </p:blipFill>
          <p:spPr bwMode="auto">
            <a:xfrm>
              <a:off x="978987" y="4935508"/>
              <a:ext cx="678343" cy="201857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26" name="Picture 25" descr="txp_fi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6" cstate="print"/>
            <a:stretch>
              <a:fillRect/>
            </a:stretch>
          </p:blipFill>
          <p:spPr bwMode="auto">
            <a:xfrm>
              <a:off x="6828412" y="4967677"/>
              <a:ext cx="2050748" cy="259917"/>
            </a:xfrm>
            <a:prstGeom prst="rect">
              <a:avLst/>
            </a:prstGeom>
            <a:noFill/>
            <a:ln/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Beta conjugate prior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6" name="Picture 8" descr="beta2-2"/>
          <p:cNvPicPr>
            <a:picLocks noChangeAspect="1" noChangeArrowheads="1"/>
          </p:cNvPicPr>
          <p:nvPr/>
        </p:nvPicPr>
        <p:blipFill>
          <a:blip r:embed="rId5" cstate="print"/>
          <a:srcRect r="7586"/>
          <a:stretch>
            <a:fillRect/>
          </a:stretch>
        </p:blipFill>
        <p:spPr bwMode="auto">
          <a:xfrm>
            <a:off x="0" y="2209800"/>
            <a:ext cx="2819400" cy="2286000"/>
          </a:xfrm>
          <a:prstGeom prst="rect">
            <a:avLst/>
          </a:prstGeom>
          <a:noFill/>
        </p:spPr>
      </p:pic>
      <p:pic>
        <p:nvPicPr>
          <p:cNvPr id="7" name="Picture 15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 cstate="print"/>
          <a:srcRect l="62436"/>
          <a:stretch>
            <a:fillRect/>
          </a:stretch>
        </p:blipFill>
        <p:spPr bwMode="auto">
          <a:xfrm>
            <a:off x="785650" y="1389062"/>
            <a:ext cx="2133600" cy="744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" name="Picture 14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3796462" y="1649697"/>
            <a:ext cx="4814138" cy="299973"/>
          </a:xfrm>
          <a:prstGeom prst="rect">
            <a:avLst/>
          </a:prstGeom>
          <a:noFill/>
          <a:ln/>
          <a:effectLst/>
        </p:spPr>
      </p:pic>
      <p:sp>
        <p:nvSpPr>
          <p:cNvPr id="9" name="Right Arrow 8"/>
          <p:cNvSpPr/>
          <p:nvPr/>
        </p:nvSpPr>
        <p:spPr>
          <a:xfrm>
            <a:off x="2819400" y="3154680"/>
            <a:ext cx="457200" cy="381000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152400" y="1652750"/>
            <a:ext cx="572910" cy="266080"/>
          </a:xfrm>
          <a:prstGeom prst="rect">
            <a:avLst/>
          </a:prstGeom>
          <a:noFill/>
          <a:ln/>
          <a:effectLst/>
        </p:spPr>
      </p:pic>
      <p:pic>
        <p:nvPicPr>
          <p:cNvPr id="12" name="Picture 9" descr="beta3-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3352800" y="2240280"/>
            <a:ext cx="3050824" cy="2286000"/>
          </a:xfrm>
          <a:prstGeom prst="rect">
            <a:avLst/>
          </a:prstGeom>
          <a:noFill/>
        </p:spPr>
      </p:pic>
      <p:pic>
        <p:nvPicPr>
          <p:cNvPr id="13" name="Picture 7" descr="beta30-20"/>
          <p:cNvPicPr>
            <a:picLocks noChangeAspect="1" noChangeArrowheads="1"/>
          </p:cNvPicPr>
          <p:nvPr/>
        </p:nvPicPr>
        <p:blipFill>
          <a:blip r:embed="rId10" cstate="print"/>
          <a:srcRect r="7586"/>
          <a:stretch>
            <a:fillRect/>
          </a:stretch>
        </p:blipFill>
        <p:spPr bwMode="auto">
          <a:xfrm>
            <a:off x="6324600" y="2240280"/>
            <a:ext cx="2819400" cy="2286000"/>
          </a:xfrm>
          <a:prstGeom prst="rect">
            <a:avLst/>
          </a:prstGeom>
          <a:noFill/>
        </p:spPr>
      </p:pic>
      <p:sp>
        <p:nvSpPr>
          <p:cNvPr id="14" name="TextBox 13"/>
          <p:cNvSpPr txBox="1"/>
          <p:nvPr/>
        </p:nvSpPr>
        <p:spPr>
          <a:xfrm>
            <a:off x="6629400" y="4648200"/>
            <a:ext cx="2057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As </a:t>
            </a:r>
            <a:r>
              <a:rPr lang="en-US" sz="2400" i="1" dirty="0" smtClean="0">
                <a:solidFill>
                  <a:srgbClr val="C00000"/>
                </a:solidFill>
              </a:rPr>
              <a:t>n</a:t>
            </a:r>
            <a:r>
              <a:rPr lang="en-US" sz="2400" dirty="0" smtClean="0">
                <a:solidFill>
                  <a:srgbClr val="C00000"/>
                </a:solidFill>
              </a:rPr>
              <a:t> = </a:t>
            </a:r>
            <a:r>
              <a:rPr lang="en-US" sz="2400" dirty="0" err="1" smtClean="0">
                <a:solidFill>
                  <a:srgbClr val="C00000"/>
                </a:solidFill>
                <a:latin typeface="Symbol" pitchFamily="18" charset="2"/>
              </a:rPr>
              <a:t>a</a:t>
            </a:r>
            <a:r>
              <a:rPr lang="en-US" sz="2400" baseline="-25000" dirty="0" err="1" smtClean="0">
                <a:solidFill>
                  <a:srgbClr val="C00000"/>
                </a:solidFill>
              </a:rPr>
              <a:t>H</a:t>
            </a:r>
            <a:r>
              <a:rPr lang="en-US" sz="2400" dirty="0" smtClean="0">
                <a:solidFill>
                  <a:srgbClr val="C00000"/>
                </a:solidFill>
              </a:rPr>
              <a:t> + </a:t>
            </a:r>
            <a:r>
              <a:rPr lang="en-US" sz="2400" dirty="0" err="1" smtClean="0">
                <a:solidFill>
                  <a:srgbClr val="C00000"/>
                </a:solidFill>
                <a:latin typeface="Symbol" pitchFamily="18" charset="2"/>
              </a:rPr>
              <a:t>a</a:t>
            </a:r>
            <a:r>
              <a:rPr lang="en-US" sz="2400" baseline="-25000" dirty="0" err="1" smtClean="0">
                <a:solidFill>
                  <a:srgbClr val="C00000"/>
                </a:solidFill>
              </a:rPr>
              <a:t>T</a:t>
            </a:r>
            <a:r>
              <a:rPr lang="en-US" sz="2400" dirty="0" smtClean="0">
                <a:solidFill>
                  <a:srgbClr val="C00000"/>
                </a:solidFill>
              </a:rPr>
              <a:t> increases</a:t>
            </a:r>
            <a:endParaRPr lang="en-US" sz="2400" dirty="0">
              <a:solidFill>
                <a:srgbClr val="C0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25680" y="5867400"/>
            <a:ext cx="712772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As we get more samples, effect of prior is “washed out”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Conjugate Prior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257800"/>
          </a:xfrm>
        </p:spPr>
        <p:txBody>
          <a:bodyPr>
            <a:normAutofit fontScale="85000" lnSpcReduction="10000"/>
          </a:bodyPr>
          <a:lstStyle/>
          <a:p>
            <a:r>
              <a:rPr lang="en-US" sz="2800" dirty="0" smtClean="0"/>
              <a:t>P(</a:t>
            </a:r>
            <a:r>
              <a:rPr lang="en-US" sz="2800" dirty="0" smtClean="0">
                <a:latin typeface="Symbol" pitchFamily="18" charset="2"/>
              </a:rPr>
              <a:t>q</a:t>
            </a:r>
            <a:r>
              <a:rPr lang="en-US" sz="2800" dirty="0" smtClean="0"/>
              <a:t>) and P(</a:t>
            </a:r>
            <a:r>
              <a:rPr lang="en-US" sz="2800" dirty="0" err="1" smtClean="0">
                <a:latin typeface="Symbol" pitchFamily="18" charset="2"/>
              </a:rPr>
              <a:t>q</a:t>
            </a:r>
            <a:r>
              <a:rPr lang="en-US" sz="2800" dirty="0" err="1" smtClean="0"/>
              <a:t>|D</a:t>
            </a:r>
            <a:r>
              <a:rPr lang="en-US" sz="2800" dirty="0" smtClean="0"/>
              <a:t>) have the same form</a:t>
            </a:r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r>
              <a:rPr lang="en-US" sz="2800" dirty="0" err="1" smtClean="0">
                <a:solidFill>
                  <a:srgbClr val="C00000"/>
                </a:solidFill>
              </a:rPr>
              <a:t>Eg</a:t>
            </a:r>
            <a:r>
              <a:rPr lang="en-US" sz="2800" dirty="0" smtClean="0">
                <a:solidFill>
                  <a:srgbClr val="C00000"/>
                </a:solidFill>
              </a:rPr>
              <a:t>. 2</a:t>
            </a:r>
            <a:r>
              <a:rPr lang="en-US" sz="2800" dirty="0" smtClean="0"/>
              <a:t>  Dice roll problem (6 outcomes instead of 2)</a:t>
            </a:r>
          </a:p>
          <a:p>
            <a:pPr lvl="1">
              <a:lnSpc>
                <a:spcPct val="160000"/>
              </a:lnSpc>
              <a:buNone/>
            </a:pPr>
            <a:r>
              <a:rPr lang="en-US" dirty="0" smtClean="0"/>
              <a:t>Likelihood is ~ Multinomial(</a:t>
            </a:r>
            <a:r>
              <a:rPr lang="en-US" dirty="0" smtClean="0">
                <a:latin typeface="Symbol" pitchFamily="18" charset="2"/>
              </a:rPr>
              <a:t>q = {q</a:t>
            </a:r>
            <a:r>
              <a:rPr lang="en-US" baseline="-25000" dirty="0" smtClean="0">
                <a:latin typeface="Symbol" pitchFamily="18" charset="2"/>
              </a:rPr>
              <a:t>1</a:t>
            </a:r>
            <a:r>
              <a:rPr lang="en-US" dirty="0" smtClean="0">
                <a:latin typeface="Symbol" pitchFamily="18" charset="2"/>
              </a:rPr>
              <a:t>, q</a:t>
            </a:r>
            <a:r>
              <a:rPr lang="en-US" baseline="-25000" dirty="0" smtClean="0">
                <a:latin typeface="Symbol" pitchFamily="18" charset="2"/>
              </a:rPr>
              <a:t>2</a:t>
            </a:r>
            <a:r>
              <a:rPr lang="en-US" dirty="0" smtClean="0">
                <a:latin typeface="Symbol" pitchFamily="18" charset="2"/>
              </a:rPr>
              <a:t>, </a:t>
            </a:r>
            <a:r>
              <a:rPr lang="en-US" dirty="0" smtClean="0"/>
              <a:t>… , </a:t>
            </a:r>
            <a:r>
              <a:rPr lang="en-US" dirty="0" err="1" smtClean="0">
                <a:latin typeface="Symbol" pitchFamily="18" charset="2"/>
              </a:rPr>
              <a:t>q</a:t>
            </a:r>
            <a:r>
              <a:rPr lang="en-US" baseline="-25000" dirty="0" err="1" smtClean="0"/>
              <a:t>k</a:t>
            </a:r>
            <a:r>
              <a:rPr lang="en-US" dirty="0" smtClean="0"/>
              <a:t>})</a:t>
            </a:r>
            <a:endParaRPr lang="en-US" dirty="0" smtClean="0">
              <a:latin typeface="Symbol" pitchFamily="18" charset="2"/>
            </a:endParaRPr>
          </a:p>
          <a:p>
            <a:pPr lvl="1">
              <a:buNone/>
            </a:pPr>
            <a:endParaRPr lang="en-US" dirty="0" smtClean="0"/>
          </a:p>
          <a:p>
            <a:pPr lvl="1">
              <a:lnSpc>
                <a:spcPct val="160000"/>
              </a:lnSpc>
              <a:buNone/>
            </a:pPr>
            <a:r>
              <a:rPr lang="en-US" dirty="0" smtClean="0"/>
              <a:t>If prior is </a:t>
            </a:r>
            <a:r>
              <a:rPr lang="en-US" dirty="0" err="1" smtClean="0"/>
              <a:t>Dirichlet</a:t>
            </a:r>
            <a:r>
              <a:rPr lang="en-US" dirty="0" smtClean="0"/>
              <a:t> distribution, </a:t>
            </a:r>
          </a:p>
          <a:p>
            <a:pPr lvl="1">
              <a:buNone/>
            </a:pPr>
            <a:endParaRPr lang="en-US" dirty="0" smtClean="0"/>
          </a:p>
          <a:p>
            <a:pPr lvl="1">
              <a:buNone/>
            </a:pPr>
            <a:endParaRPr lang="en-US" dirty="0" smtClean="0"/>
          </a:p>
          <a:p>
            <a:pPr lvl="1">
              <a:lnSpc>
                <a:spcPct val="170000"/>
              </a:lnSpc>
              <a:buNone/>
            </a:pPr>
            <a:r>
              <a:rPr lang="en-US" dirty="0" smtClean="0"/>
              <a:t>Then posterior is </a:t>
            </a:r>
            <a:r>
              <a:rPr lang="en-US" dirty="0" err="1" smtClean="0"/>
              <a:t>Dirichlet</a:t>
            </a:r>
            <a:r>
              <a:rPr lang="en-US" dirty="0" smtClean="0"/>
              <a:t> distribution</a:t>
            </a:r>
          </a:p>
          <a:p>
            <a:pPr lvl="1">
              <a:buNone/>
            </a:pPr>
            <a:endParaRPr lang="en-US" sz="800" dirty="0" smtClean="0"/>
          </a:p>
          <a:p>
            <a:pPr lvl="1">
              <a:buNone/>
            </a:pPr>
            <a:endParaRPr lang="en-US" sz="800" dirty="0" smtClean="0"/>
          </a:p>
          <a:p>
            <a:pPr lvl="1">
              <a:buNone/>
            </a:pPr>
            <a:endParaRPr lang="en-US" sz="800" dirty="0" smtClean="0"/>
          </a:p>
          <a:p>
            <a:pPr lvl="1">
              <a:buNone/>
            </a:pPr>
            <a:endParaRPr lang="en-US" sz="800" dirty="0" smtClean="0"/>
          </a:p>
          <a:p>
            <a:pPr lvl="1">
              <a:buNone/>
            </a:pPr>
            <a:endParaRPr lang="en-US" sz="800" dirty="0" smtClean="0"/>
          </a:p>
          <a:p>
            <a:pPr lvl="1">
              <a:buNone/>
            </a:pPr>
            <a:endParaRPr lang="en-US" sz="800" dirty="0" smtClean="0"/>
          </a:p>
          <a:p>
            <a:pPr lvl="1">
              <a:buNone/>
            </a:pPr>
            <a:r>
              <a:rPr lang="en-US" b="1" dirty="0" smtClean="0">
                <a:solidFill>
                  <a:srgbClr val="C00000"/>
                </a:solidFill>
              </a:rPr>
              <a:t>For Multinomial, conjugate prior is </a:t>
            </a:r>
            <a:r>
              <a:rPr lang="en-US" b="1" dirty="0" err="1" smtClean="0">
                <a:solidFill>
                  <a:srgbClr val="C00000"/>
                </a:solidFill>
              </a:rPr>
              <a:t>Dirichlet</a:t>
            </a:r>
            <a:r>
              <a:rPr lang="en-US" b="1" dirty="0" smtClean="0">
                <a:solidFill>
                  <a:srgbClr val="C00000"/>
                </a:solidFill>
              </a:rPr>
              <a:t> distribution.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12" name="Picture 11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1524000" y="3104922"/>
            <a:ext cx="3269009" cy="375557"/>
          </a:xfrm>
          <a:prstGeom prst="rect">
            <a:avLst/>
          </a:prstGeom>
          <a:noFill/>
          <a:ln/>
          <a:effectLst/>
        </p:spPr>
      </p:pic>
      <p:pic>
        <p:nvPicPr>
          <p:cNvPr id="15" name="Picture 14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2034042" y="4068430"/>
            <a:ext cx="5585958" cy="728908"/>
          </a:xfrm>
          <a:prstGeom prst="rect">
            <a:avLst/>
          </a:prstGeom>
          <a:noFill/>
          <a:ln/>
          <a:effectLst/>
        </p:spPr>
      </p:pic>
      <p:pic>
        <p:nvPicPr>
          <p:cNvPr id="16" name="Picture 15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752600" y="5593342"/>
            <a:ext cx="5181600" cy="274076"/>
          </a:xfrm>
          <a:prstGeom prst="rect">
            <a:avLst/>
          </a:prstGeom>
          <a:noFill/>
          <a:ln/>
          <a:effectLst/>
        </p:spPr>
      </p:pic>
      <p:pic>
        <p:nvPicPr>
          <p:cNvPr id="9" name="Picture 13" descr="Dice"/>
          <p:cNvPicPr>
            <a:picLocks noChangeAspect="1" noChangeArrowheads="1"/>
          </p:cNvPicPr>
          <p:nvPr/>
        </p:nvPicPr>
        <p:blipFill>
          <a:blip r:embed="rId8" cstate="print"/>
          <a:srcRect l="45454" t="18182" b="27273"/>
          <a:stretch>
            <a:fillRect/>
          </a:stretch>
        </p:blipFill>
        <p:spPr bwMode="auto">
          <a:xfrm>
            <a:off x="7391400" y="1752600"/>
            <a:ext cx="15240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 rot="19249760">
            <a:off x="7054219" y="2536737"/>
            <a:ext cx="609600" cy="838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Maximum A Posteriori Estimation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600200"/>
            <a:ext cx="8534400" cy="4525963"/>
          </a:xfrm>
        </p:spPr>
        <p:txBody>
          <a:bodyPr/>
          <a:lstStyle/>
          <a:p>
            <a:pPr>
              <a:buNone/>
            </a:pPr>
            <a:r>
              <a:rPr lang="en-US" sz="2800" dirty="0" smtClean="0"/>
              <a:t>Choose </a:t>
            </a:r>
            <a:r>
              <a:rPr lang="en-US" sz="2800" dirty="0" smtClean="0">
                <a:sym typeface="Symbol" pitchFamily="48" charset="2"/>
              </a:rPr>
              <a:t></a:t>
            </a:r>
            <a:r>
              <a:rPr lang="en-US" sz="2800" dirty="0" smtClean="0"/>
              <a:t> that maximizes a posterior probability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MAP estimate of probability of head: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17" name="Picture 1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1828800" y="5697864"/>
            <a:ext cx="5008422" cy="702936"/>
          </a:xfrm>
          <a:prstGeom prst="rect">
            <a:avLst/>
          </a:prstGeom>
          <a:noFill/>
          <a:ln/>
          <a:effectLst/>
        </p:spPr>
      </p:pic>
      <p:pic>
        <p:nvPicPr>
          <p:cNvPr id="14" name="Picture 13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1714615" y="2286000"/>
            <a:ext cx="5693679" cy="1228456"/>
          </a:xfrm>
          <a:prstGeom prst="rect">
            <a:avLst/>
          </a:prstGeom>
          <a:noFill/>
          <a:ln/>
          <a:effectLst/>
        </p:spPr>
      </p:pic>
      <p:pic>
        <p:nvPicPr>
          <p:cNvPr id="15" name="Picture 14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828800" y="5029200"/>
            <a:ext cx="4738383" cy="295253"/>
          </a:xfrm>
          <a:prstGeom prst="rect">
            <a:avLst/>
          </a:prstGeom>
          <a:noFill/>
          <a:ln/>
          <a:effectLst/>
        </p:spPr>
      </p:pic>
      <p:sp>
        <p:nvSpPr>
          <p:cNvPr id="8" name="TextBox 7"/>
          <p:cNvSpPr txBox="1"/>
          <p:nvPr/>
        </p:nvSpPr>
        <p:spPr>
          <a:xfrm>
            <a:off x="7159356" y="5692914"/>
            <a:ext cx="160364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Mode of Beta</a:t>
            </a:r>
          </a:p>
          <a:p>
            <a:r>
              <a:rPr lang="en-US" sz="2000" dirty="0" smtClean="0"/>
              <a:t>distribution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MLE vs. MAP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33</a:t>
            </a:fld>
            <a:endParaRPr lang="en-US"/>
          </a:p>
        </p:txBody>
      </p:sp>
      <p:pic>
        <p:nvPicPr>
          <p:cNvPr id="16" name="Picture 15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2486347" y="2575603"/>
            <a:ext cx="3685853" cy="548597"/>
          </a:xfrm>
          <a:prstGeom prst="rect">
            <a:avLst/>
          </a:prstGeom>
          <a:noFill/>
          <a:ln/>
          <a:effectLst/>
        </p:spPr>
      </p:pic>
      <p:pic>
        <p:nvPicPr>
          <p:cNvPr id="17" name="Picture 16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2514600" y="4724400"/>
            <a:ext cx="3523226" cy="524391"/>
          </a:xfrm>
          <a:prstGeom prst="rect">
            <a:avLst/>
          </a:prstGeom>
          <a:noFill/>
          <a:ln/>
          <a:effectLst/>
        </p:spPr>
      </p:pic>
      <p:pic>
        <p:nvPicPr>
          <p:cNvPr id="18" name="Picture 17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3471389" y="5324949"/>
            <a:ext cx="3283074" cy="465027"/>
          </a:xfrm>
          <a:prstGeom prst="rect">
            <a:avLst/>
          </a:prstGeom>
          <a:noFill/>
          <a:ln/>
          <a:effectLst/>
        </p:spPr>
      </p:pic>
      <p:sp>
        <p:nvSpPr>
          <p:cNvPr id="19" name="TextBox 18"/>
          <p:cNvSpPr txBox="1"/>
          <p:nvPr/>
        </p:nvSpPr>
        <p:spPr>
          <a:xfrm>
            <a:off x="545051" y="6091535"/>
            <a:ext cx="417934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  <a:latin typeface="Comic Sans MS" pitchFamily="66" charset="0"/>
              </a:rPr>
              <a:t>When is MAP same as MLE?</a:t>
            </a:r>
            <a:endParaRPr lang="en-US" sz="24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20" name="Rectangle 3"/>
          <p:cNvSpPr txBox="1">
            <a:spLocks noChangeArrowheads="1"/>
          </p:cNvSpPr>
          <p:nvPr/>
        </p:nvSpPr>
        <p:spPr bwMode="auto">
          <a:xfrm>
            <a:off x="457200" y="1531937"/>
            <a:ext cx="8229600" cy="441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Maximum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Likelihood estimation (MLE)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70000"/>
              <a:tabLst/>
              <a:defRPr/>
            </a:pPr>
            <a:r>
              <a:rPr lang="en-US" sz="2400" b="0" kern="0" dirty="0" smtClean="0"/>
              <a:t>	Choose value that maximizes the probability of observed data</a:t>
            </a:r>
            <a:endParaRPr kumimoji="0" lang="en-US" sz="2400" b="0" i="0" u="none" strike="noStrike" kern="0" cap="none" spc="0" normalizeH="0" noProof="0" dirty="0" smtClean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tabLst/>
              <a:defRPr/>
            </a:pPr>
            <a:endParaRPr lang="en-US" sz="2400" b="0" kern="0" baseline="0" dirty="0" smtClean="0"/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70000"/>
              <a:buFont typeface="Wingdings" pitchFamily="2" charset="2"/>
              <a:buChar char="l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Maximum </a:t>
            </a:r>
            <a:r>
              <a:rPr kumimoji="0" lang="en-US" sz="2400" b="0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a posteriori</a:t>
            </a: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(MAP) estimation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70000"/>
              <a:tabLst/>
              <a:defRPr/>
            </a:pPr>
            <a:r>
              <a:rPr kumimoji="0" lang="en-US" sz="24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	Choose</a:t>
            </a:r>
            <a:r>
              <a:rPr kumimoji="0" lang="en-US" sz="2400" b="0" i="0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ea typeface="+mn-ea"/>
                <a:cs typeface="+mn-cs"/>
              </a:rPr>
              <a:t> value that is most probable given observed data and prior belief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70000"/>
              <a:tabLst/>
              <a:defRPr/>
            </a:pPr>
            <a:endParaRPr lang="en-US" sz="2400" kern="0" baseline="0" dirty="0" smtClean="0"/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70000"/>
              <a:tabLst/>
              <a:defRPr/>
            </a:pPr>
            <a:endParaRPr kumimoji="0" lang="en-US" sz="2400" b="0" i="0" u="none" strike="noStrike" kern="0" cap="none" spc="0" normalizeH="0" noProof="0" dirty="0" smtClean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>
                <a:schemeClr val="tx2"/>
              </a:buClr>
              <a:buSzPct val="70000"/>
              <a:tabLst/>
              <a:defRPr/>
            </a:pPr>
            <a:endParaRPr kumimoji="0" lang="en-US" sz="2400" b="0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MLE vs. MAP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6" name="Picture 5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00200" y="1561132"/>
            <a:ext cx="2895600" cy="648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6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1581148" y="4364789"/>
            <a:ext cx="5276852" cy="740611"/>
          </a:xfrm>
          <a:prstGeom prst="rect">
            <a:avLst/>
          </a:prstGeom>
          <a:noFill/>
          <a:ln/>
          <a:effectLst/>
        </p:spPr>
      </p:pic>
      <p:sp>
        <p:nvSpPr>
          <p:cNvPr id="15" name="TextBox 14"/>
          <p:cNvSpPr txBox="1"/>
          <p:nvPr/>
        </p:nvSpPr>
        <p:spPr>
          <a:xfrm>
            <a:off x="533400" y="5320605"/>
            <a:ext cx="7174015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800" dirty="0" smtClean="0"/>
              <a:t>  Beta prior equivalent to extra coin flips</a:t>
            </a:r>
          </a:p>
          <a:p>
            <a:pPr>
              <a:buFont typeface="Arial" pitchFamily="34" charset="0"/>
              <a:buChar char="•"/>
            </a:pPr>
            <a:r>
              <a:rPr lang="en-US" sz="2800" dirty="0" smtClean="0"/>
              <a:t>  As </a:t>
            </a:r>
            <a:r>
              <a:rPr lang="en-US" sz="2800" i="1" dirty="0" smtClean="0"/>
              <a:t>n</a:t>
            </a:r>
            <a:r>
              <a:rPr lang="en-US" sz="2800" dirty="0" smtClean="0"/>
              <a:t> </a:t>
            </a:r>
            <a:r>
              <a:rPr lang="en-US" sz="2800" dirty="0" smtClean="0">
                <a:latin typeface="cmsy10" pitchFamily="48" charset="0"/>
              </a:rPr>
              <a:t>→</a:t>
            </a:r>
            <a:r>
              <a:rPr lang="en-US" sz="2800" dirty="0" smtClean="0"/>
              <a:t> </a:t>
            </a:r>
            <a:r>
              <a:rPr lang="en-US" sz="2800" dirty="0" smtClean="0">
                <a:latin typeface="cmsy10" pitchFamily="48" charset="0"/>
              </a:rPr>
              <a:t>1</a:t>
            </a:r>
            <a:r>
              <a:rPr lang="en-US" sz="2800" dirty="0" smtClean="0"/>
              <a:t>, prior is “forgotten”</a:t>
            </a:r>
          </a:p>
          <a:p>
            <a:pPr>
              <a:buFont typeface="Arial" pitchFamily="34" charset="0"/>
              <a:buChar char="•"/>
            </a:pPr>
            <a:r>
              <a:rPr lang="en-US" sz="2800" b="1" dirty="0" smtClean="0">
                <a:solidFill>
                  <a:srgbClr val="009900"/>
                </a:solidFill>
              </a:rPr>
              <a:t>  But, for small sample size, prior is important!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33400" y="2362200"/>
            <a:ext cx="8305800" cy="15573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>
              <a:spcBef>
                <a:spcPct val="20000"/>
              </a:spcBef>
              <a:defRPr/>
            </a:pPr>
            <a:r>
              <a:rPr lang="en-US" sz="2800" dirty="0" smtClean="0"/>
              <a:t>What if we toss the coin too few times?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800" dirty="0" smtClean="0"/>
              <a:t>You say: Probability next toss is a head = 0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800" dirty="0" smtClean="0">
                <a:solidFill>
                  <a:srgbClr val="FF0000"/>
                </a:solidFill>
              </a:rPr>
              <a:t>Billionaire says: You’re fired!		…with </a:t>
            </a:r>
            <a:r>
              <a:rPr lang="en-US" sz="2800" dirty="0" err="1" smtClean="0">
                <a:solidFill>
                  <a:srgbClr val="FF0000"/>
                </a:solidFill>
              </a:rPr>
              <a:t>prob</a:t>
            </a:r>
            <a:r>
              <a:rPr lang="en-US" sz="2800" dirty="0" smtClean="0">
                <a:solidFill>
                  <a:srgbClr val="FF0000"/>
                </a:solidFill>
              </a:rPr>
              <a:t> 1 </a:t>
            </a:r>
            <a:r>
              <a:rPr lang="en-US" sz="2800" dirty="0" smtClean="0">
                <a:solidFill>
                  <a:srgbClr val="FF0000"/>
                </a:solidFill>
                <a:sym typeface="Wingdings" pitchFamily="2" charset="2"/>
              </a:rPr>
              <a:t></a:t>
            </a:r>
            <a:endParaRPr lang="en-US" sz="2800" dirty="0" smtClean="0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/>
          <a:srcRect l="49805" t="16327" b="15673"/>
          <a:stretch>
            <a:fillRect/>
          </a:stretch>
        </p:blipFill>
        <p:spPr bwMode="auto">
          <a:xfrm>
            <a:off x="6553200" y="1877187"/>
            <a:ext cx="838200" cy="86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6" cstate="print"/>
          <a:srcRect l="49805" t="16327" b="15673"/>
          <a:stretch>
            <a:fillRect/>
          </a:stretch>
        </p:blipFill>
        <p:spPr bwMode="auto">
          <a:xfrm>
            <a:off x="7391400" y="1866301"/>
            <a:ext cx="838200" cy="86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6" cstate="print"/>
          <a:srcRect l="49805" t="16327" b="15673"/>
          <a:stretch>
            <a:fillRect/>
          </a:stretch>
        </p:blipFill>
        <p:spPr bwMode="auto">
          <a:xfrm>
            <a:off x="8251372" y="1861458"/>
            <a:ext cx="838200" cy="86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Bayesians vs. </a:t>
            </a:r>
            <a:r>
              <a:rPr lang="en-US" dirty="0" err="1" smtClean="0"/>
              <a:t>Frequentists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905000"/>
            <a:ext cx="3814762" cy="3814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Oval Callout 5"/>
          <p:cNvSpPr/>
          <p:nvPr/>
        </p:nvSpPr>
        <p:spPr>
          <a:xfrm flipH="1">
            <a:off x="152400" y="1447800"/>
            <a:ext cx="2286000" cy="1981200"/>
          </a:xfrm>
          <a:prstGeom prst="wedgeEllipseCallout">
            <a:avLst>
              <a:gd name="adj1" fmla="val -80598"/>
              <a:gd name="adj2" fmla="val 3915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You are no good when sample is small</a:t>
            </a:r>
            <a:endParaRPr lang="en-US" sz="2400" dirty="0"/>
          </a:p>
        </p:txBody>
      </p:sp>
      <p:sp>
        <p:nvSpPr>
          <p:cNvPr id="7" name="Oval Callout 6"/>
          <p:cNvSpPr/>
          <p:nvPr/>
        </p:nvSpPr>
        <p:spPr>
          <a:xfrm>
            <a:off x="6553200" y="2590800"/>
            <a:ext cx="2286000" cy="1981200"/>
          </a:xfrm>
          <a:prstGeom prst="wedgeEllipseCallout">
            <a:avLst>
              <a:gd name="adj1" fmla="val -80598"/>
              <a:gd name="adj2" fmla="val 39151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You give a different answer for different priors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about continuous variables?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36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5240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Billionaire says: If I am measuring a continuous variable, what can you do for me?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99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You say: Let me tell you about Gaussians…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rgbClr val="0099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6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28800" y="3200400"/>
            <a:ext cx="5175953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7162800" y="3576935"/>
            <a:ext cx="13372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= N(</a:t>
            </a:r>
            <a:r>
              <a:rPr lang="en-US" sz="2400" dirty="0" smtClean="0">
                <a:solidFill>
                  <a:srgbClr val="0000FF"/>
                </a:solidFill>
                <a:latin typeface="Symbol" pitchFamily="18" charset="2"/>
              </a:rPr>
              <a:t>m</a:t>
            </a:r>
            <a:r>
              <a:rPr lang="en-US" sz="2400" dirty="0" smtClean="0">
                <a:solidFill>
                  <a:srgbClr val="0000FF"/>
                </a:solidFill>
              </a:rPr>
              <a:t>,</a:t>
            </a:r>
            <a:r>
              <a:rPr lang="en-US" sz="2400" dirty="0" smtClean="0">
                <a:solidFill>
                  <a:srgbClr val="0000FF"/>
                </a:solidFill>
                <a:latin typeface="Symbol" pitchFamily="18" charset="2"/>
              </a:rPr>
              <a:t>s</a:t>
            </a:r>
            <a:r>
              <a:rPr lang="en-US" sz="2400" baseline="30000" dirty="0" smtClean="0">
                <a:solidFill>
                  <a:srgbClr val="0000FF"/>
                </a:solidFill>
              </a:rPr>
              <a:t>2</a:t>
            </a:r>
            <a:r>
              <a:rPr lang="en-US" sz="2400" dirty="0" smtClean="0">
                <a:solidFill>
                  <a:srgbClr val="0000FF"/>
                </a:solidFill>
              </a:rPr>
              <a:t>)</a:t>
            </a:r>
            <a:endParaRPr lang="en-US" sz="2400" dirty="0">
              <a:solidFill>
                <a:srgbClr val="0000FF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1752600" y="4728486"/>
            <a:ext cx="5467974" cy="2129514"/>
            <a:chOff x="1752600" y="4728486"/>
            <a:chExt cx="5467974" cy="2129514"/>
          </a:xfrm>
        </p:grpSpPr>
        <p:pic>
          <p:nvPicPr>
            <p:cNvPr id="7" name="Picture 5"/>
            <p:cNvPicPr>
              <a:picLocks noChangeAspect="1" noChangeArrowheads="1"/>
            </p:cNvPicPr>
            <p:nvPr/>
          </p:nvPicPr>
          <p:blipFill>
            <a:blip r:embed="rId4" cstate="print"/>
            <a:srcRect t="4986"/>
            <a:stretch>
              <a:fillRect/>
            </a:stretch>
          </p:blipFill>
          <p:spPr bwMode="auto">
            <a:xfrm>
              <a:off x="1752600" y="4728486"/>
              <a:ext cx="5467974" cy="19080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Box 10"/>
            <p:cNvSpPr txBox="1"/>
            <p:nvPr/>
          </p:nvSpPr>
          <p:spPr>
            <a:xfrm>
              <a:off x="2819400" y="6479316"/>
              <a:ext cx="55015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FF"/>
                  </a:solidFill>
                  <a:latin typeface="Symbol" pitchFamily="18" charset="2"/>
                </a:rPr>
                <a:t>m</a:t>
              </a:r>
              <a:r>
                <a:rPr lang="en-US" b="1" dirty="0" smtClean="0">
                  <a:solidFill>
                    <a:srgbClr val="0000FF"/>
                  </a:solidFill>
                </a:rPr>
                <a:t>=0</a:t>
              </a:r>
              <a:endParaRPr lang="en-US" b="1" dirty="0">
                <a:solidFill>
                  <a:srgbClr val="0000FF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5763939" y="6488668"/>
              <a:ext cx="550151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FF"/>
                  </a:solidFill>
                  <a:latin typeface="Symbol" pitchFamily="18" charset="2"/>
                </a:rPr>
                <a:t>m</a:t>
              </a:r>
              <a:r>
                <a:rPr lang="en-US" b="1" dirty="0" smtClean="0">
                  <a:solidFill>
                    <a:srgbClr val="0000FF"/>
                  </a:solidFill>
                </a:rPr>
                <a:t>=0</a:t>
              </a:r>
              <a:endParaRPr lang="en-US" b="1" dirty="0">
                <a:solidFill>
                  <a:srgbClr val="0000FF"/>
                </a:solidFill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>
              <a:off x="2667000" y="5542738"/>
              <a:ext cx="838200" cy="1588"/>
            </a:xfrm>
            <a:prstGeom prst="straightConnector1">
              <a:avLst/>
            </a:prstGeom>
            <a:ln w="19050">
              <a:solidFill>
                <a:schemeClr val="accent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>
              <a:off x="5940970" y="5541150"/>
              <a:ext cx="182880" cy="1588"/>
            </a:xfrm>
            <a:prstGeom prst="straightConnector1">
              <a:avLst/>
            </a:prstGeom>
            <a:ln w="19050">
              <a:solidFill>
                <a:schemeClr val="accent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2971800" y="5554406"/>
              <a:ext cx="40107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FF"/>
                  </a:solidFill>
                  <a:latin typeface="Symbol" pitchFamily="18" charset="2"/>
                </a:rPr>
                <a:t>s</a:t>
              </a:r>
              <a:r>
                <a:rPr lang="en-US" b="1" baseline="30000" dirty="0" smtClean="0">
                  <a:solidFill>
                    <a:srgbClr val="0000FF"/>
                  </a:solidFill>
                  <a:latin typeface="Symbol" pitchFamily="18" charset="2"/>
                </a:rPr>
                <a:t>2</a:t>
              </a:r>
              <a:endParaRPr lang="en-US" b="1" baseline="30000" dirty="0">
                <a:solidFill>
                  <a:srgbClr val="0000FF"/>
                </a:solidFill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096000" y="5390338"/>
              <a:ext cx="40107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FF"/>
                  </a:solidFill>
                  <a:latin typeface="Symbol" pitchFamily="18" charset="2"/>
                </a:rPr>
                <a:t>s</a:t>
              </a:r>
              <a:r>
                <a:rPr lang="en-US" b="1" baseline="30000" dirty="0" smtClean="0">
                  <a:solidFill>
                    <a:srgbClr val="0000FF"/>
                  </a:solidFill>
                  <a:latin typeface="Symbol" pitchFamily="18" charset="2"/>
                </a:rPr>
                <a:t>2</a:t>
              </a:r>
              <a:endParaRPr lang="en-US" b="1" baseline="30000" dirty="0">
                <a:solidFill>
                  <a:srgbClr val="0000FF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10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Straight Connector 23"/>
          <p:cNvCxnSpPr/>
          <p:nvPr/>
        </p:nvCxnSpPr>
        <p:spPr>
          <a:xfrm>
            <a:off x="2667000" y="2133600"/>
            <a:ext cx="48768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Gaussian distribution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37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447800"/>
            <a:ext cx="8382000" cy="50292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Data, D =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3200" dirty="0" smtClean="0"/>
              <a:t>Parameters:   </a:t>
            </a:r>
            <a:r>
              <a:rPr lang="en-US" sz="3200" dirty="0" smtClean="0">
                <a:latin typeface="Symbol" pitchFamily="18" charset="2"/>
              </a:rPr>
              <a:t>m</a:t>
            </a:r>
            <a:r>
              <a:rPr lang="en-US" sz="3200" dirty="0" smtClean="0"/>
              <a:t> – mean, </a:t>
            </a:r>
            <a:r>
              <a:rPr lang="en-US" sz="3200" dirty="0" smtClean="0">
                <a:latin typeface="Symbol" pitchFamily="18" charset="2"/>
              </a:rPr>
              <a:t>s</a:t>
            </a:r>
            <a:r>
              <a:rPr lang="en-US" sz="3200" baseline="30000" dirty="0" smtClean="0"/>
              <a:t>2</a:t>
            </a:r>
            <a:r>
              <a:rPr lang="en-US" sz="3200" dirty="0" smtClean="0"/>
              <a:t> - variance</a:t>
            </a:r>
            <a:endParaRPr lang="en-US" sz="3200" dirty="0" smtClean="0">
              <a:latin typeface="Symbol" pitchFamily="48" charset="2"/>
              <a:sym typeface="Symbol" pitchFamily="48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/>
              <a:t>Sleep hrs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are </a:t>
            </a:r>
            <a:r>
              <a:rPr kumimoji="0" lang="en-US" sz="3200" b="1" i="0" u="none" strike="noStrike" kern="1200" cap="none" spc="0" normalizeH="0" baseline="0" noProof="0" dirty="0" err="1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i.i.d</a:t>
            </a:r>
            <a:r>
              <a:rPr kumimoji="0" lang="en-US" sz="3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.</a:t>
            </a: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Independent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events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Identically distributed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according to Gaussian distribution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lang="en-US" sz="2800" dirty="0" smtClean="0"/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indent="-342900">
              <a:lnSpc>
                <a:spcPct val="110000"/>
              </a:lnSpc>
              <a:spcBef>
                <a:spcPct val="20000"/>
              </a:spcBef>
            </a:pPr>
            <a:endParaRPr lang="en-US" sz="3200" dirty="0" smtClean="0"/>
          </a:p>
          <a:p>
            <a:pPr marL="342900" indent="-342900">
              <a:lnSpc>
                <a:spcPct val="110000"/>
              </a:lnSpc>
              <a:spcBef>
                <a:spcPct val="20000"/>
              </a:spcBef>
            </a:pPr>
            <a:endParaRPr lang="en-US" sz="3200" u="sng" dirty="0" smtClean="0"/>
          </a:p>
          <a:p>
            <a:pPr marL="342900" indent="-342900">
              <a:lnSpc>
                <a:spcPct val="110000"/>
              </a:lnSpc>
              <a:spcBef>
                <a:spcPct val="20000"/>
              </a:spcBef>
            </a:pPr>
            <a:endParaRPr lang="en-US" sz="3200" u="sng" dirty="0" smtClean="0"/>
          </a:p>
        </p:txBody>
      </p:sp>
      <p:sp>
        <p:nvSpPr>
          <p:cNvPr id="9" name="Oval 8"/>
          <p:cNvSpPr/>
          <p:nvPr/>
        </p:nvSpPr>
        <p:spPr>
          <a:xfrm>
            <a:off x="3581400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4038600" y="206791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4876800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5181600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5410200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5867400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6477000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4648200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5029200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7086600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105400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971800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4419600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5617780" y="2057400"/>
            <a:ext cx="152400" cy="152400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TextBox 26"/>
          <p:cNvSpPr txBox="1"/>
          <p:nvPr/>
        </p:nvSpPr>
        <p:spPr>
          <a:xfrm>
            <a:off x="4879914" y="2286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6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194114" y="2286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5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9" name="Freeform 28"/>
          <p:cNvSpPr/>
          <p:nvPr/>
        </p:nvSpPr>
        <p:spPr>
          <a:xfrm>
            <a:off x="2659117" y="1415393"/>
            <a:ext cx="4855780" cy="634124"/>
          </a:xfrm>
          <a:custGeom>
            <a:avLst/>
            <a:gdLst>
              <a:gd name="connsiteX0" fmla="*/ 0 w 4855780"/>
              <a:gd name="connsiteY0" fmla="*/ 623614 h 634124"/>
              <a:gd name="connsiteX1" fmla="*/ 1135117 w 4855780"/>
              <a:gd name="connsiteY1" fmla="*/ 497490 h 634124"/>
              <a:gd name="connsiteX2" fmla="*/ 2249214 w 4855780"/>
              <a:gd name="connsiteY2" fmla="*/ 77076 h 634124"/>
              <a:gd name="connsiteX3" fmla="*/ 2585545 w 4855780"/>
              <a:gd name="connsiteY3" fmla="*/ 35035 h 634124"/>
              <a:gd name="connsiteX4" fmla="*/ 2858814 w 4855780"/>
              <a:gd name="connsiteY4" fmla="*/ 129628 h 634124"/>
              <a:gd name="connsiteX5" fmla="*/ 3247697 w 4855780"/>
              <a:gd name="connsiteY5" fmla="*/ 350345 h 634124"/>
              <a:gd name="connsiteX6" fmla="*/ 3762704 w 4855780"/>
              <a:gd name="connsiteY6" fmla="*/ 529021 h 634124"/>
              <a:gd name="connsiteX7" fmla="*/ 4855780 w 4855780"/>
              <a:gd name="connsiteY7" fmla="*/ 634124 h 634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55780" h="634124">
                <a:moveTo>
                  <a:pt x="0" y="623614"/>
                </a:moveTo>
                <a:cubicBezTo>
                  <a:pt x="380124" y="606097"/>
                  <a:pt x="760248" y="588580"/>
                  <a:pt x="1135117" y="497490"/>
                </a:cubicBezTo>
                <a:cubicBezTo>
                  <a:pt x="1509986" y="406400"/>
                  <a:pt x="2007476" y="154152"/>
                  <a:pt x="2249214" y="77076"/>
                </a:cubicBezTo>
                <a:cubicBezTo>
                  <a:pt x="2490952" y="0"/>
                  <a:pt x="2483945" y="26276"/>
                  <a:pt x="2585545" y="35035"/>
                </a:cubicBezTo>
                <a:cubicBezTo>
                  <a:pt x="2687145" y="43794"/>
                  <a:pt x="2748455" y="77076"/>
                  <a:pt x="2858814" y="129628"/>
                </a:cubicBezTo>
                <a:cubicBezTo>
                  <a:pt x="2969173" y="182180"/>
                  <a:pt x="3097049" y="283779"/>
                  <a:pt x="3247697" y="350345"/>
                </a:cubicBezTo>
                <a:cubicBezTo>
                  <a:pt x="3398345" y="416911"/>
                  <a:pt x="3494690" y="481725"/>
                  <a:pt x="3762704" y="529021"/>
                </a:cubicBezTo>
                <a:cubicBezTo>
                  <a:pt x="4030718" y="576317"/>
                  <a:pt x="4443249" y="605220"/>
                  <a:pt x="4855780" y="634124"/>
                </a:cubicBezTo>
              </a:path>
            </a:pathLst>
          </a:cu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3505200" y="2286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4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19400" y="2286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3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5489514" y="2286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7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6096000" y="2286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8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6708714" y="228600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9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7467600" y="2209800"/>
            <a:ext cx="13191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C00000"/>
                </a:solidFill>
              </a:rPr>
              <a:t>Sleep hrs</a:t>
            </a:r>
            <a:endParaRPr lang="en-US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Properties of Gaussians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38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6002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affine transformation (multiplying by scalar and adding a constant)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 ~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Symbol" pitchFamily="18" charset="2"/>
              </a:rPr>
              <a:t>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Symbol" pitchFamily="18" charset="2"/>
              </a:rPr>
              <a:t>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 =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aX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+ b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msy10" pitchFamily="34" charset="0"/>
                <a:ea typeface="+mn-ea"/>
                <a:cs typeface="+mn-cs"/>
              </a:rPr>
              <a:t>!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Y ~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(a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Symbol" pitchFamily="18" charset="2"/>
              </a:rPr>
              <a:t>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+b,a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Symbol" pitchFamily="18" charset="2"/>
              </a:rPr>
              <a:t>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2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Sum of Gaussians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 ~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Symbol" pitchFamily="18" charset="2"/>
              </a:rPr>
              <a:t>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X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Symbol" pitchFamily="18" charset="2"/>
              </a:rPr>
              <a:t>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2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X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 ~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Symbol" pitchFamily="18" charset="2"/>
              </a:rPr>
              <a:t>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Y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Symbol" pitchFamily="18" charset="2"/>
              </a:rPr>
              <a:t>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2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Y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Z = X+Y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msy10" pitchFamily="34" charset="0"/>
                <a:ea typeface="+mn-ea"/>
                <a:cs typeface="+mn-cs"/>
              </a:rPr>
              <a:t>!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Z ~ </a:t>
            </a:r>
            <a:r>
              <a:rPr kumimoji="0" lang="en-US" sz="28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Symbol" pitchFamily="18" charset="2"/>
              </a:rPr>
              <a:t>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X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Symbol" pitchFamily="18" charset="2"/>
              </a:rPr>
              <a:t>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Y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Symbol" pitchFamily="18" charset="2"/>
              </a:rPr>
              <a:t>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2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X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  <a:ea typeface="+mn-ea"/>
                <a:cs typeface="+mn-cs"/>
                <a:sym typeface="Symbol" pitchFamily="18" charset="2"/>
              </a:rPr>
              <a:t></a:t>
            </a:r>
            <a:r>
              <a:rPr kumimoji="0" lang="en-US" sz="2800" b="0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2</a:t>
            </a:r>
            <a:r>
              <a:rPr kumimoji="0" lang="en-US" sz="28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  <a:sym typeface="Symbol" pitchFamily="18" charset="2"/>
              </a:rPr>
              <a:t>Y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MLE for Gaussian mean and variance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39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Supervised Learning Task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30" name="Picture 29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1600199" y="1759532"/>
            <a:ext cx="3672673" cy="235226"/>
          </a:xfrm>
          <a:prstGeom prst="rect">
            <a:avLst/>
          </a:prstGeom>
          <a:noFill/>
          <a:ln/>
          <a:effectLst/>
        </p:spPr>
      </p:pic>
      <p:sp>
        <p:nvSpPr>
          <p:cNvPr id="31" name="Text Box 13"/>
          <p:cNvSpPr txBox="1">
            <a:spLocks noChangeArrowheads="1"/>
          </p:cNvSpPr>
          <p:nvPr/>
        </p:nvSpPr>
        <p:spPr bwMode="auto">
          <a:xfrm>
            <a:off x="533400" y="1600200"/>
            <a:ext cx="114299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tabLst>
                <a:tab pos="4914900" algn="l"/>
              </a:tabLst>
            </a:pPr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</a:rPr>
              <a:t>Task:</a:t>
            </a:r>
            <a:endParaRPr lang="en-US" sz="24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61" name="Picture 60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6720672" y="1752600"/>
            <a:ext cx="1737791" cy="194482"/>
          </a:xfrm>
          <a:prstGeom prst="rect">
            <a:avLst/>
          </a:prstGeom>
          <a:noFill/>
          <a:ln/>
          <a:effectLst/>
        </p:spPr>
      </p:pic>
      <p:sp>
        <p:nvSpPr>
          <p:cNvPr id="62" name="Rounded Rectangle 61"/>
          <p:cNvSpPr/>
          <p:nvPr/>
        </p:nvSpPr>
        <p:spPr>
          <a:xfrm>
            <a:off x="6644472" y="1676400"/>
            <a:ext cx="1905000" cy="381000"/>
          </a:xfrm>
          <a:prstGeom prst="round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5" name="Picture 64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600200" y="2286000"/>
            <a:ext cx="5406808" cy="258871"/>
          </a:xfrm>
          <a:prstGeom prst="rect">
            <a:avLst/>
          </a:prstGeom>
          <a:noFill/>
          <a:ln/>
          <a:effectLst/>
        </p:spPr>
      </p:pic>
      <p:sp>
        <p:nvSpPr>
          <p:cNvPr id="21" name="Right Arrow 20"/>
          <p:cNvSpPr/>
          <p:nvPr/>
        </p:nvSpPr>
        <p:spPr>
          <a:xfrm>
            <a:off x="4876800" y="3657600"/>
            <a:ext cx="457200" cy="304800"/>
          </a:xfrm>
          <a:prstGeom prst="rightArrow">
            <a:avLst/>
          </a:prstGeom>
          <a:ln w="28575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590800" y="3124200"/>
            <a:ext cx="1626719" cy="1518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" name="Picture 19" descr="Blood smear in which the red cells show variation in size and shape typical of sickle cell anemia. …"/>
          <p:cNvPicPr>
            <a:picLocks noChangeAspect="1" noChangeArrowheads="1"/>
          </p:cNvPicPr>
          <p:nvPr/>
        </p:nvPicPr>
        <p:blipFill>
          <a:blip r:embed="rId9" cstate="print"/>
          <a:srcRect l="10280" t="19600" r="64487" b="48219"/>
          <a:stretch>
            <a:fillRect/>
          </a:stretch>
        </p:blipFill>
        <p:spPr bwMode="auto">
          <a:xfrm flipH="1">
            <a:off x="2590800" y="4876800"/>
            <a:ext cx="1600200" cy="1540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TextBox 23"/>
          <p:cNvSpPr txBox="1"/>
          <p:nvPr/>
        </p:nvSpPr>
        <p:spPr>
          <a:xfrm>
            <a:off x="5562600" y="3623608"/>
            <a:ext cx="1960858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“Anemic cell (0)”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“Healthy cell (1)”</a:t>
            </a:r>
            <a:endParaRPr lang="en-US" sz="2000" dirty="0"/>
          </a:p>
        </p:txBody>
      </p:sp>
      <p:sp>
        <p:nvSpPr>
          <p:cNvPr id="26" name="Right Arrow 25"/>
          <p:cNvSpPr/>
          <p:nvPr/>
        </p:nvSpPr>
        <p:spPr>
          <a:xfrm>
            <a:off x="4876800" y="5486400"/>
            <a:ext cx="457200" cy="304800"/>
          </a:xfrm>
          <a:prstGeom prst="rightArrow">
            <a:avLst/>
          </a:prstGeom>
          <a:ln w="28575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MLE for Gaussian mean and variance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u="sng" dirty="0" smtClean="0">
                <a:solidFill>
                  <a:srgbClr val="C00000"/>
                </a:solidFill>
              </a:rPr>
              <a:t>Note:</a:t>
            </a:r>
            <a:r>
              <a:rPr lang="en-US" dirty="0" smtClean="0"/>
              <a:t> MLE for the variance of a Gaussian is </a:t>
            </a:r>
            <a:r>
              <a:rPr lang="en-US" b="1" dirty="0" smtClean="0"/>
              <a:t>biased</a:t>
            </a:r>
          </a:p>
          <a:p>
            <a:pPr lvl="1"/>
            <a:r>
              <a:rPr lang="en-US" dirty="0" smtClean="0"/>
              <a:t>Expected result of estimation is </a:t>
            </a:r>
            <a:r>
              <a:rPr lang="en-US" b="1" dirty="0" smtClean="0"/>
              <a:t>not </a:t>
            </a:r>
            <a:r>
              <a:rPr lang="en-US" dirty="0" smtClean="0"/>
              <a:t>true parameter! </a:t>
            </a:r>
          </a:p>
          <a:p>
            <a:pPr lvl="1"/>
            <a:r>
              <a:rPr lang="en-US" dirty="0" smtClean="0"/>
              <a:t>Unbiased variance estimator: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7" name="Picture 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2407172" y="1493837"/>
            <a:ext cx="4509044" cy="2384773"/>
          </a:xfrm>
          <a:prstGeom prst="rect">
            <a:avLst/>
          </a:prstGeom>
          <a:noFill/>
          <a:ln/>
          <a:effectLst/>
        </p:spPr>
      </p:pic>
      <p:pic>
        <p:nvPicPr>
          <p:cNvPr id="8" name="Picture 7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3325102" y="5781675"/>
            <a:ext cx="4932195" cy="876055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MAP for Gaussian mean and variance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41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447800"/>
            <a:ext cx="82296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Conjugate priors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Mean: Gaussian prior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8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Variance: Wishart Distribution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Prior for mean: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32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Picture 6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90800" y="4495800"/>
            <a:ext cx="4495800" cy="9337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7273374" y="4796135"/>
            <a:ext cx="13276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000FF"/>
                </a:solidFill>
              </a:rPr>
              <a:t>= N(</a:t>
            </a:r>
            <a:r>
              <a:rPr lang="en-US" sz="2400" dirty="0" smtClean="0">
                <a:solidFill>
                  <a:srgbClr val="0000FF"/>
                </a:solidFill>
                <a:latin typeface="Symbol" pitchFamily="18" charset="2"/>
              </a:rPr>
              <a:t>h</a:t>
            </a:r>
            <a:r>
              <a:rPr lang="en-US" sz="2400" dirty="0" smtClean="0">
                <a:solidFill>
                  <a:srgbClr val="0000FF"/>
                </a:solidFill>
              </a:rPr>
              <a:t>,</a:t>
            </a:r>
            <a:r>
              <a:rPr lang="en-US" sz="2400" dirty="0" smtClean="0">
                <a:solidFill>
                  <a:srgbClr val="0000FF"/>
                </a:solidFill>
                <a:latin typeface="Symbol" pitchFamily="18" charset="2"/>
              </a:rPr>
              <a:t>l</a:t>
            </a:r>
            <a:r>
              <a:rPr lang="en-US" sz="2400" baseline="30000" dirty="0" smtClean="0">
                <a:solidFill>
                  <a:srgbClr val="0000FF"/>
                </a:solidFill>
              </a:rPr>
              <a:t>2</a:t>
            </a:r>
            <a:r>
              <a:rPr lang="en-US" sz="2400" dirty="0" smtClean="0">
                <a:solidFill>
                  <a:srgbClr val="0000FF"/>
                </a:solidFill>
              </a:rPr>
              <a:t>)</a:t>
            </a:r>
            <a:endParaRPr lang="en-US" sz="24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MAP for Gaussian Mean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42</a:t>
            </a:fld>
            <a:endParaRPr lang="en-US"/>
          </a:p>
        </p:txBody>
      </p:sp>
      <p:pic>
        <p:nvPicPr>
          <p:cNvPr id="12" name="Picture 11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 bwMode="auto">
          <a:xfrm>
            <a:off x="2267252" y="1806225"/>
            <a:ext cx="4788880" cy="2552653"/>
          </a:xfrm>
          <a:prstGeom prst="rect">
            <a:avLst/>
          </a:prstGeom>
          <a:noFill/>
          <a:ln/>
          <a:effectLst/>
        </p:spPr>
      </p:pic>
      <p:sp>
        <p:nvSpPr>
          <p:cNvPr id="8" name="TextBox 7"/>
          <p:cNvSpPr txBox="1"/>
          <p:nvPr/>
        </p:nvSpPr>
        <p:spPr>
          <a:xfrm>
            <a:off x="914400" y="5334000"/>
            <a:ext cx="58489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MAP of Gaussian variance - Homework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you should know…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Learning parametric distributions: form known, parameters unknown</a:t>
            </a:r>
          </a:p>
          <a:p>
            <a:pPr lvl="1"/>
            <a:r>
              <a:rPr lang="en-US" dirty="0" smtClean="0"/>
              <a:t>Bernoulli </a:t>
            </a:r>
            <a:r>
              <a:rPr lang="en-US" dirty="0" smtClean="0">
                <a:latin typeface="Symbol" pitchFamily="18" charset="2"/>
              </a:rPr>
              <a:t>(q,</a:t>
            </a:r>
            <a:r>
              <a:rPr lang="en-US" dirty="0" smtClean="0"/>
              <a:t> probability of flip)</a:t>
            </a:r>
          </a:p>
          <a:p>
            <a:pPr lvl="1"/>
            <a:r>
              <a:rPr lang="en-US" dirty="0" smtClean="0"/>
              <a:t>Gaussian </a:t>
            </a:r>
            <a:r>
              <a:rPr lang="en-US" dirty="0" smtClean="0">
                <a:latin typeface="Symbol" pitchFamily="18" charset="2"/>
              </a:rPr>
              <a:t>(m,</a:t>
            </a:r>
            <a:r>
              <a:rPr lang="en-US" dirty="0" smtClean="0"/>
              <a:t> mean and </a:t>
            </a:r>
            <a:r>
              <a:rPr lang="en-US" dirty="0" smtClean="0">
                <a:latin typeface="Symbol" pitchFamily="18" charset="2"/>
              </a:rPr>
              <a:t>s</a:t>
            </a:r>
            <a:r>
              <a:rPr lang="en-US" baseline="30000" dirty="0" smtClean="0">
                <a:latin typeface="Symbol" pitchFamily="18" charset="2"/>
              </a:rPr>
              <a:t>2</a:t>
            </a:r>
            <a:r>
              <a:rPr lang="en-US" dirty="0" smtClean="0"/>
              <a:t>, variance)</a:t>
            </a:r>
          </a:p>
          <a:p>
            <a:r>
              <a:rPr lang="en-US" dirty="0" smtClean="0"/>
              <a:t>MLE</a:t>
            </a:r>
          </a:p>
          <a:p>
            <a:r>
              <a:rPr lang="en-US" dirty="0" smtClean="0"/>
              <a:t>MAP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>
                <a:solidFill>
                  <a:srgbClr val="C00000"/>
                </a:solidFill>
              </a:rPr>
              <a:t>Next class:</a:t>
            </a:r>
            <a:r>
              <a:rPr lang="en-US" dirty="0" smtClean="0"/>
              <a:t> How to predict grade from sleep hrs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loss function are </a:t>
            </a:r>
            <a:r>
              <a:rPr lang="en-US" smtClean="0"/>
              <a:t>we minimizing?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Extra Stuff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Supervised Learning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46</a:t>
            </a:fld>
            <a:endParaRPr lang="en-US"/>
          </a:p>
        </p:txBody>
      </p:sp>
      <p:pic>
        <p:nvPicPr>
          <p:cNvPr id="18" name="Picture 17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2209800" y="2184083"/>
            <a:ext cx="4465326" cy="482917"/>
          </a:xfrm>
          <a:prstGeom prst="rect">
            <a:avLst/>
          </a:prstGeom>
          <a:noFill/>
          <a:ln/>
          <a:effectLst/>
        </p:spPr>
      </p:pic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533400" y="1447800"/>
            <a:ext cx="1981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tabLst>
                <a:tab pos="4914900" algn="l"/>
              </a:tabLst>
            </a:pPr>
            <a:r>
              <a:rPr lang="en-US" sz="2400" u="sng" dirty="0" smtClean="0"/>
              <a:t>Ideal goal</a:t>
            </a:r>
            <a:r>
              <a:rPr lang="en-US" sz="2400" dirty="0" smtClean="0"/>
              <a:t>:</a:t>
            </a:r>
            <a:endParaRPr lang="en-US" sz="2400" dirty="0"/>
          </a:p>
        </p:txBody>
      </p:sp>
      <p:pic>
        <p:nvPicPr>
          <p:cNvPr id="13" name="Picture 12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2222392" y="1579179"/>
            <a:ext cx="4999961" cy="272130"/>
          </a:xfrm>
          <a:prstGeom prst="rect">
            <a:avLst/>
          </a:prstGeom>
          <a:noFill/>
          <a:ln/>
          <a:effectLst/>
        </p:spPr>
      </p:pic>
      <p:sp>
        <p:nvSpPr>
          <p:cNvPr id="9" name="Text Box 13"/>
          <p:cNvSpPr txBox="1">
            <a:spLocks noChangeArrowheads="1"/>
          </p:cNvSpPr>
          <p:nvPr/>
        </p:nvSpPr>
        <p:spPr bwMode="auto">
          <a:xfrm>
            <a:off x="7086600" y="2133600"/>
            <a:ext cx="2133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tabLst>
                <a:tab pos="4914900" algn="l"/>
              </a:tabLst>
            </a:pPr>
            <a:r>
              <a:rPr lang="en-US" sz="2000" dirty="0" err="1" smtClean="0">
                <a:solidFill>
                  <a:srgbClr val="C00000"/>
                </a:solidFill>
                <a:latin typeface="Comic Sans MS" pitchFamily="66" charset="0"/>
              </a:rPr>
              <a:t>Bayes</a:t>
            </a:r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 optimal rule</a:t>
            </a:r>
            <a:endParaRPr lang="en-US" sz="2000" i="1" u="sng" baseline="-250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pSp>
        <p:nvGrpSpPr>
          <p:cNvPr id="29" name="Group 28"/>
          <p:cNvGrpSpPr/>
          <p:nvPr/>
        </p:nvGrpSpPr>
        <p:grpSpPr>
          <a:xfrm>
            <a:off x="381000" y="3505200"/>
            <a:ext cx="8839200" cy="1828800"/>
            <a:chOff x="381000" y="3505200"/>
            <a:chExt cx="8839200" cy="1828800"/>
          </a:xfrm>
        </p:grpSpPr>
        <p:grpSp>
          <p:nvGrpSpPr>
            <p:cNvPr id="28" name="Group 27"/>
            <p:cNvGrpSpPr/>
            <p:nvPr/>
          </p:nvGrpSpPr>
          <p:grpSpPr bwMode="auto">
            <a:xfrm>
              <a:off x="1251858" y="3657600"/>
              <a:ext cx="6410521" cy="1676400"/>
              <a:chOff x="1219200" y="3662065"/>
              <a:chExt cx="6410521" cy="1676400"/>
            </a:xfrm>
          </p:grpSpPr>
          <p:pic>
            <p:nvPicPr>
              <p:cNvPr id="15" name="Picture 14" descr="txp_fig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10" cstate="print"/>
              <a:stretch>
                <a:fillRect/>
              </a:stretch>
            </p:blipFill>
            <p:spPr bwMode="auto">
              <a:xfrm>
                <a:off x="2286000" y="3662065"/>
                <a:ext cx="5343721" cy="656074"/>
              </a:xfrm>
              <a:prstGeom prst="rect">
                <a:avLst/>
              </a:prstGeom>
              <a:noFill/>
              <a:ln/>
              <a:effectLst/>
            </p:spPr>
          </p:pic>
          <p:pic>
            <p:nvPicPr>
              <p:cNvPr id="26" name="Picture 25" descr="txp_fig"/>
              <p:cNvPicPr>
                <a:picLocks noChangeAspect="1"/>
              </p:cNvPicPr>
              <p:nvPr>
                <p:custDataLst>
                  <p:tags r:id="rId6"/>
                </p:custDataLst>
              </p:nvPr>
            </p:nvPicPr>
            <p:blipFill>
              <a:blip r:embed="rId11" cstate="print"/>
              <a:stretch>
                <a:fillRect/>
              </a:stretch>
            </p:blipFill>
            <p:spPr bwMode="auto">
              <a:xfrm>
                <a:off x="2285995" y="4607297"/>
                <a:ext cx="4714547" cy="731168"/>
              </a:xfrm>
              <a:prstGeom prst="rect">
                <a:avLst/>
              </a:prstGeom>
              <a:noFill/>
              <a:ln/>
              <a:effectLst/>
            </p:spPr>
          </p:pic>
          <p:sp>
            <p:nvSpPr>
              <p:cNvPr id="21" name="TextBox 20"/>
              <p:cNvSpPr txBox="1"/>
              <p:nvPr/>
            </p:nvSpPr>
            <p:spPr bwMode="auto">
              <a:xfrm>
                <a:off x="1219200" y="4706005"/>
                <a:ext cx="979627" cy="46166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400" dirty="0" smtClean="0"/>
                  <a:t>Often:</a:t>
                </a:r>
                <a:endParaRPr lang="en-US" sz="2400" dirty="0"/>
              </a:p>
            </p:txBody>
          </p:sp>
        </p:grpSp>
        <p:sp>
          <p:nvSpPr>
            <p:cNvPr id="10" name="Text Box 13"/>
            <p:cNvSpPr txBox="1">
              <a:spLocks noChangeArrowheads="1"/>
            </p:cNvSpPr>
            <p:nvPr/>
          </p:nvSpPr>
          <p:spPr bwMode="auto">
            <a:xfrm>
              <a:off x="381000" y="3505200"/>
              <a:ext cx="19812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457200" indent="-457200">
                <a:tabLst>
                  <a:tab pos="4914900" algn="l"/>
                </a:tabLst>
              </a:pPr>
              <a:r>
                <a:rPr lang="en-US" sz="2400" u="sng" dirty="0" smtClean="0"/>
                <a:t>Practical goal</a:t>
              </a:r>
              <a:r>
                <a:rPr lang="en-US" sz="2400" dirty="0" smtClean="0"/>
                <a:t>:</a:t>
              </a:r>
              <a:endParaRPr lang="en-US" sz="2400" dirty="0"/>
            </a:p>
          </p:txBody>
        </p:sp>
        <p:sp>
          <p:nvSpPr>
            <p:cNvPr id="20" name="Text Box 13"/>
            <p:cNvSpPr txBox="1">
              <a:spLocks noChangeArrowheads="1"/>
            </p:cNvSpPr>
            <p:nvPr/>
          </p:nvSpPr>
          <p:spPr bwMode="auto">
            <a:xfrm>
              <a:off x="7162800" y="4626114"/>
              <a:ext cx="2057400" cy="70788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marL="457200" indent="-457200">
                <a:tabLst>
                  <a:tab pos="4914900" algn="l"/>
                </a:tabLst>
              </a:pPr>
              <a:r>
                <a:rPr lang="en-US" sz="2000" dirty="0" smtClean="0">
                  <a:solidFill>
                    <a:srgbClr val="C00000"/>
                  </a:solidFill>
                  <a:latin typeface="Comic Sans MS" pitchFamily="66" charset="0"/>
                </a:rPr>
                <a:t>Empirical Risk </a:t>
              </a:r>
              <a:r>
                <a:rPr lang="en-US" sz="2000" dirty="0" err="1" smtClean="0">
                  <a:solidFill>
                    <a:srgbClr val="C00000"/>
                  </a:solidFill>
                  <a:latin typeface="Comic Sans MS" pitchFamily="66" charset="0"/>
                </a:rPr>
                <a:t>minimizer</a:t>
              </a:r>
              <a:endParaRPr lang="en-US" sz="2000" i="1" u="sng" baseline="-25000" dirty="0">
                <a:solidFill>
                  <a:srgbClr val="C00000"/>
                </a:solidFill>
                <a:latin typeface="Comic Sans MS" pitchFamily="66" charset="0"/>
              </a:endParaRPr>
            </a:p>
          </p:txBody>
        </p:sp>
      </p:grpSp>
      <p:sp>
        <p:nvSpPr>
          <p:cNvPr id="24" name="Oval 23"/>
          <p:cNvSpPr/>
          <p:nvPr/>
        </p:nvSpPr>
        <p:spPr>
          <a:xfrm>
            <a:off x="4111658" y="4446925"/>
            <a:ext cx="838200" cy="1066800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/>
          <p:cNvGrpSpPr/>
          <p:nvPr/>
        </p:nvGrpSpPr>
        <p:grpSpPr>
          <a:xfrm>
            <a:off x="1143000" y="5897880"/>
            <a:ext cx="6705600" cy="731520"/>
            <a:chOff x="1143000" y="5897880"/>
            <a:chExt cx="6705600" cy="731520"/>
          </a:xfrm>
        </p:grpSpPr>
        <p:pic>
          <p:nvPicPr>
            <p:cNvPr id="30" name="Picture 29" descr="txp_fi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2" cstate="print"/>
            <a:srcRect l="38791"/>
            <a:stretch>
              <a:fillRect/>
            </a:stretch>
          </p:blipFill>
          <p:spPr bwMode="auto">
            <a:xfrm>
              <a:off x="1371600" y="5985163"/>
              <a:ext cx="2362200" cy="598517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31" name="Picture 30" descr="txp_fi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8" cstate="print"/>
            <a:srcRect l="40956"/>
            <a:stretch>
              <a:fillRect/>
            </a:stretch>
          </p:blipFill>
          <p:spPr bwMode="auto">
            <a:xfrm>
              <a:off x="5669274" y="6137910"/>
              <a:ext cx="2026926" cy="371260"/>
            </a:xfrm>
            <a:prstGeom prst="rect">
              <a:avLst/>
            </a:prstGeom>
            <a:noFill/>
            <a:ln/>
            <a:effectLst/>
          </p:spPr>
        </p:pic>
        <p:cxnSp>
          <p:nvCxnSpPr>
            <p:cNvPr id="32" name="Straight Arrow Connector 31"/>
            <p:cNvCxnSpPr/>
            <p:nvPr/>
          </p:nvCxnSpPr>
          <p:spPr>
            <a:xfrm>
              <a:off x="3962400" y="6301740"/>
              <a:ext cx="144780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TextBox 32"/>
            <p:cNvSpPr txBox="1"/>
            <p:nvPr/>
          </p:nvSpPr>
          <p:spPr>
            <a:xfrm>
              <a:off x="4025366" y="5967829"/>
              <a:ext cx="136261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Law of Large</a:t>
              </a:r>
            </a:p>
            <a:p>
              <a:pPr algn="ctr"/>
              <a:r>
                <a:rPr lang="en-US" dirty="0" smtClean="0"/>
                <a:t>Numbers</a:t>
              </a:r>
              <a:endParaRPr lang="en-US" dirty="0"/>
            </a:p>
          </p:txBody>
        </p:sp>
        <p:sp>
          <p:nvSpPr>
            <p:cNvPr id="34" name="Rectangle 33"/>
            <p:cNvSpPr/>
            <p:nvPr/>
          </p:nvSpPr>
          <p:spPr>
            <a:xfrm>
              <a:off x="1143000" y="5897880"/>
              <a:ext cx="6705600" cy="73152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Consistency and Rate of Convergence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3058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How does the performance of the algorithm compare with ideal performance?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b="1" dirty="0" smtClean="0">
                <a:solidFill>
                  <a:srgbClr val="C00000"/>
                </a:solidFill>
              </a:rPr>
              <a:t>Consistent</a:t>
            </a:r>
            <a:r>
              <a:rPr lang="en-US" sz="2800" dirty="0" smtClean="0"/>
              <a:t> algorithm if Excess Risk → 0  as n → ∞</a:t>
            </a:r>
          </a:p>
          <a:p>
            <a:r>
              <a:rPr lang="en-US" sz="2800" b="1" dirty="0" smtClean="0">
                <a:solidFill>
                  <a:srgbClr val="C00000"/>
                </a:solidFill>
              </a:rPr>
              <a:t>Rate of Convergence</a:t>
            </a:r>
            <a:endParaRPr lang="en-US" sz="2800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47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990600" y="2814935"/>
            <a:ext cx="25908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/>
              <a:t>Excess Risk</a:t>
            </a:r>
            <a:endParaRPr lang="en-US" sz="2400" dirty="0"/>
          </a:p>
        </p:txBody>
      </p:sp>
      <p:pic>
        <p:nvPicPr>
          <p:cNvPr id="7" name="Picture 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3" cstate="print"/>
          <a:stretch>
            <a:fillRect/>
          </a:stretch>
        </p:blipFill>
        <p:spPr bwMode="auto">
          <a:xfrm>
            <a:off x="3641077" y="2819400"/>
            <a:ext cx="2683523" cy="439543"/>
          </a:xfrm>
          <a:prstGeom prst="rect">
            <a:avLst/>
          </a:prstGeom>
          <a:noFill/>
          <a:ln/>
          <a:effectLst/>
        </p:spPr>
      </p:pic>
      <p:grpSp>
        <p:nvGrpSpPr>
          <p:cNvPr id="15" name="Group 14"/>
          <p:cNvGrpSpPr/>
          <p:nvPr/>
        </p:nvGrpSpPr>
        <p:grpSpPr>
          <a:xfrm>
            <a:off x="2819400" y="4343401"/>
            <a:ext cx="2971800" cy="2590800"/>
            <a:chOff x="2819400" y="4343401"/>
            <a:chExt cx="2971800" cy="2590800"/>
          </a:xfrm>
        </p:grpSpPr>
        <p:sp>
          <p:nvSpPr>
            <p:cNvPr id="20" name="TextBox 19"/>
            <p:cNvSpPr txBox="1"/>
            <p:nvPr/>
          </p:nvSpPr>
          <p:spPr>
            <a:xfrm rot="16200000">
              <a:off x="1907233" y="5407968"/>
              <a:ext cx="25908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2400" dirty="0" smtClean="0"/>
                <a:t>Excess Risk</a:t>
              </a:r>
              <a:endParaRPr lang="en-US" sz="2400" dirty="0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2819400" y="4811486"/>
              <a:ext cx="2971800" cy="2046514"/>
              <a:chOff x="2819400" y="4811486"/>
              <a:chExt cx="2971800" cy="2046514"/>
            </a:xfrm>
          </p:grpSpPr>
          <p:cxnSp>
            <p:nvCxnSpPr>
              <p:cNvPr id="16" name="Straight Connector 15"/>
              <p:cNvCxnSpPr/>
              <p:nvPr/>
            </p:nvCxnSpPr>
            <p:spPr>
              <a:xfrm rot="5400000">
                <a:off x="2715986" y="5611586"/>
                <a:ext cx="16002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Connector 16"/>
              <p:cNvCxnSpPr/>
              <p:nvPr/>
            </p:nvCxnSpPr>
            <p:spPr>
              <a:xfrm rot="10800000">
                <a:off x="3516630" y="6412230"/>
                <a:ext cx="2057400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" name="Freeform 18"/>
              <p:cNvSpPr/>
              <p:nvPr/>
            </p:nvSpPr>
            <p:spPr>
              <a:xfrm>
                <a:off x="3569970" y="4911091"/>
                <a:ext cx="1863090" cy="1428750"/>
              </a:xfrm>
              <a:custGeom>
                <a:avLst/>
                <a:gdLst>
                  <a:gd name="connsiteX0" fmla="*/ 0 w 1863090"/>
                  <a:gd name="connsiteY0" fmla="*/ 0 h 1428750"/>
                  <a:gd name="connsiteX1" fmla="*/ 422910 w 1863090"/>
                  <a:gd name="connsiteY1" fmla="*/ 1120140 h 1428750"/>
                  <a:gd name="connsiteX2" fmla="*/ 1863090 w 1863090"/>
                  <a:gd name="connsiteY2" fmla="*/ 1428750 h 14287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863090" h="1428750">
                    <a:moveTo>
                      <a:pt x="0" y="0"/>
                    </a:moveTo>
                    <a:cubicBezTo>
                      <a:pt x="56197" y="441007"/>
                      <a:pt x="112395" y="882015"/>
                      <a:pt x="422910" y="1120140"/>
                    </a:cubicBezTo>
                    <a:cubicBezTo>
                      <a:pt x="733425" y="1358265"/>
                      <a:pt x="1298257" y="1393507"/>
                      <a:pt x="1863090" y="1428750"/>
                    </a:cubicBezTo>
                  </a:path>
                </a:pathLst>
              </a:custGeom>
              <a:ln w="28575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" name="TextBox 20"/>
              <p:cNvSpPr txBox="1"/>
              <p:nvPr/>
            </p:nvSpPr>
            <p:spPr>
              <a:xfrm>
                <a:off x="3200400" y="6396335"/>
                <a:ext cx="25908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/>
                  <a:t>n </a:t>
                </a:r>
                <a:r>
                  <a:rPr lang="en-US" sz="2000" dirty="0" smtClean="0"/>
                  <a:t>→</a:t>
                </a:r>
                <a:r>
                  <a:rPr lang="en-US" sz="2400" dirty="0" smtClean="0"/>
                  <a:t> ∞ </a:t>
                </a:r>
                <a:endParaRPr lang="en-US" sz="2400" dirty="0"/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2819400" y="5481935"/>
                <a:ext cx="2590800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 smtClean="0">
                    <a:solidFill>
                      <a:srgbClr val="0000FF"/>
                    </a:solidFill>
                  </a:rPr>
                  <a:t>n</a:t>
                </a:r>
                <a:r>
                  <a:rPr lang="en-US" sz="2400" baseline="30000" dirty="0" smtClean="0">
                    <a:solidFill>
                      <a:srgbClr val="0000FF"/>
                    </a:solidFill>
                  </a:rPr>
                  <a:t>-r</a:t>
                </a:r>
                <a:endParaRPr lang="en-US" sz="2400" baseline="30000" dirty="0">
                  <a:solidFill>
                    <a:srgbClr val="0000FF"/>
                  </a:solidFill>
                </a:endParaRPr>
              </a:p>
            </p:txBody>
          </p:sp>
        </p:grpSp>
      </p:grpSp>
      <p:sp>
        <p:nvSpPr>
          <p:cNvPr id="13" name="TextBox 12"/>
          <p:cNvSpPr txBox="1"/>
          <p:nvPr/>
        </p:nvSpPr>
        <p:spPr>
          <a:xfrm>
            <a:off x="6096000" y="5334000"/>
            <a:ext cx="17934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>
                <a:solidFill>
                  <a:srgbClr val="01B739"/>
                </a:solidFill>
              </a:rPr>
              <a:t>More later …</a:t>
            </a:r>
            <a:endParaRPr lang="en-US" sz="2400" dirty="0">
              <a:solidFill>
                <a:srgbClr val="01B739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Class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How to predict GPA from sleep hrs </a:t>
            </a:r>
            <a:r>
              <a:rPr lang="en-US" dirty="0" smtClean="0">
                <a:sym typeface="Wingdings" pitchFamily="2" charset="2"/>
              </a:rPr>
              <a:t>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48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377937"/>
            <a:ext cx="5410200" cy="417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Measures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6" name="Picture 5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815542" y="2546792"/>
            <a:ext cx="1571206" cy="248401"/>
          </a:xfrm>
          <a:prstGeom prst="rect">
            <a:avLst/>
          </a:prstGeom>
          <a:noFill/>
          <a:ln/>
          <a:effectLst/>
        </p:spPr>
      </p:pic>
      <p:sp>
        <p:nvSpPr>
          <p:cNvPr id="7" name="TextBox 6"/>
          <p:cNvSpPr txBox="1"/>
          <p:nvPr/>
        </p:nvSpPr>
        <p:spPr>
          <a:xfrm>
            <a:off x="2377272" y="2440704"/>
            <a:ext cx="6248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- Measure of closeness between true label </a:t>
            </a:r>
            <a:r>
              <a:rPr lang="en-US" sz="2400" i="1" dirty="0" smtClean="0"/>
              <a:t>Y</a:t>
            </a:r>
            <a:r>
              <a:rPr lang="en-US" sz="2400" dirty="0" smtClean="0"/>
              <a:t> and   </a:t>
            </a:r>
          </a:p>
          <a:p>
            <a:r>
              <a:rPr lang="en-US" sz="2400" dirty="0" smtClean="0"/>
              <a:t>  prediction </a:t>
            </a:r>
            <a:r>
              <a:rPr lang="en-US" sz="2400" i="1" dirty="0" smtClean="0"/>
              <a:t>f</a:t>
            </a:r>
            <a:r>
              <a:rPr lang="en-US" sz="2400" dirty="0" smtClean="0"/>
              <a:t>(</a:t>
            </a:r>
            <a:r>
              <a:rPr lang="en-US" sz="2400" i="1" dirty="0" smtClean="0"/>
              <a:t>X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533400" y="1600200"/>
            <a:ext cx="2286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tabLst>
                <a:tab pos="4914900" algn="l"/>
              </a:tabLst>
            </a:pPr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</a:rPr>
              <a:t>Performance:</a:t>
            </a:r>
            <a:endParaRPr lang="en-US" sz="24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85800" y="4038600"/>
            <a:ext cx="1626719" cy="1518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TextBox 14"/>
          <p:cNvSpPr txBox="1"/>
          <p:nvPr/>
        </p:nvSpPr>
        <p:spPr>
          <a:xfrm>
            <a:off x="2895600" y="4343400"/>
            <a:ext cx="16346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“Anemic cell”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219200" y="3562290"/>
            <a:ext cx="3177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X</a:t>
            </a:r>
            <a:endParaRPr lang="en-US" sz="2000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5486400" y="3543180"/>
            <a:ext cx="5533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f</a:t>
            </a:r>
            <a:r>
              <a:rPr lang="en-US" sz="2000" dirty="0" smtClean="0"/>
              <a:t>(</a:t>
            </a:r>
            <a:r>
              <a:rPr lang="en-US" sz="2000" i="1" dirty="0" smtClean="0"/>
              <a:t>X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pic>
        <p:nvPicPr>
          <p:cNvPr id="26" name="Picture 25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6886994" y="3638490"/>
            <a:ext cx="1571206" cy="248401"/>
          </a:xfrm>
          <a:prstGeom prst="rect">
            <a:avLst/>
          </a:prstGeom>
          <a:noFill/>
          <a:ln/>
          <a:effectLst/>
        </p:spPr>
      </p:pic>
      <p:sp>
        <p:nvSpPr>
          <p:cNvPr id="27" name="TextBox 26"/>
          <p:cNvSpPr txBox="1"/>
          <p:nvPr/>
        </p:nvSpPr>
        <p:spPr>
          <a:xfrm>
            <a:off x="3429000" y="3543180"/>
            <a:ext cx="30970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Y</a:t>
            </a:r>
            <a:endParaRPr lang="en-US" sz="2000" dirty="0"/>
          </a:p>
        </p:txBody>
      </p:sp>
      <p:sp>
        <p:nvSpPr>
          <p:cNvPr id="28" name="TextBox 27"/>
          <p:cNvSpPr txBox="1"/>
          <p:nvPr/>
        </p:nvSpPr>
        <p:spPr>
          <a:xfrm>
            <a:off x="5070922" y="4343400"/>
            <a:ext cx="16346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“Anemic cell”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620000" y="435483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074036" y="4857690"/>
            <a:ext cx="16162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“Healthy cell”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623114" y="486912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  <p:grpSp>
        <p:nvGrpSpPr>
          <p:cNvPr id="3" name="Group 19"/>
          <p:cNvGrpSpPr/>
          <p:nvPr/>
        </p:nvGrpSpPr>
        <p:grpSpPr>
          <a:xfrm>
            <a:off x="2209800" y="5867400"/>
            <a:ext cx="5410200" cy="609600"/>
            <a:chOff x="2209800" y="5867400"/>
            <a:chExt cx="5410200" cy="609600"/>
          </a:xfrm>
        </p:grpSpPr>
        <p:pic>
          <p:nvPicPr>
            <p:cNvPr id="34" name="Picture 33" descr="txp_fi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7" cstate="print"/>
            <a:stretch>
              <a:fillRect/>
            </a:stretch>
          </p:blipFill>
          <p:spPr bwMode="auto">
            <a:xfrm>
              <a:off x="2590800" y="6042660"/>
              <a:ext cx="3276600" cy="327964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35" name="TextBox 34"/>
            <p:cNvSpPr txBox="1"/>
            <p:nvPr/>
          </p:nvSpPr>
          <p:spPr>
            <a:xfrm>
              <a:off x="6324600" y="5966460"/>
              <a:ext cx="119616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C00000"/>
                  </a:solidFill>
                  <a:latin typeface="Comic Sans MS" pitchFamily="66" charset="0"/>
                </a:rPr>
                <a:t>0/1 loss</a:t>
              </a:r>
              <a:endParaRPr lang="en-US" sz="2000" b="1" dirty="0">
                <a:solidFill>
                  <a:srgbClr val="C00000"/>
                </a:solidFill>
                <a:latin typeface="Comic Sans MS" pitchFamily="66" charset="0"/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2209800" y="5867400"/>
              <a:ext cx="5410200" cy="60960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Measures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6" name="Picture 5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815542" y="2546792"/>
            <a:ext cx="1571206" cy="248401"/>
          </a:xfrm>
          <a:prstGeom prst="rect">
            <a:avLst/>
          </a:prstGeom>
          <a:noFill/>
          <a:ln/>
          <a:effectLst/>
        </p:spPr>
      </p:pic>
      <p:sp>
        <p:nvSpPr>
          <p:cNvPr id="7" name="TextBox 6"/>
          <p:cNvSpPr txBox="1"/>
          <p:nvPr/>
        </p:nvSpPr>
        <p:spPr>
          <a:xfrm>
            <a:off x="2377272" y="2440704"/>
            <a:ext cx="6248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- Measure of closeness between true label </a:t>
            </a:r>
            <a:r>
              <a:rPr lang="en-US" sz="2400" i="1" dirty="0" smtClean="0"/>
              <a:t>Y</a:t>
            </a:r>
            <a:r>
              <a:rPr lang="en-US" sz="2400" dirty="0" smtClean="0"/>
              <a:t> and   </a:t>
            </a:r>
          </a:p>
          <a:p>
            <a:r>
              <a:rPr lang="en-US" sz="2400" dirty="0" smtClean="0"/>
              <a:t>  prediction </a:t>
            </a:r>
            <a:r>
              <a:rPr lang="en-US" sz="2400" i="1" dirty="0" smtClean="0"/>
              <a:t>f</a:t>
            </a:r>
            <a:r>
              <a:rPr lang="en-US" sz="2400" dirty="0" smtClean="0"/>
              <a:t>(</a:t>
            </a:r>
            <a:r>
              <a:rPr lang="en-US" sz="2400" i="1" dirty="0" smtClean="0"/>
              <a:t>X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533400" y="1600200"/>
            <a:ext cx="2286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tabLst>
                <a:tab pos="4914900" algn="l"/>
              </a:tabLst>
            </a:pPr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</a:rPr>
              <a:t>Performance:</a:t>
            </a:r>
            <a:endParaRPr lang="en-US" sz="24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895600" y="4343400"/>
            <a:ext cx="11128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“$24.50”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066800" y="3562290"/>
            <a:ext cx="3177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X</a:t>
            </a:r>
            <a:endParaRPr lang="en-US" sz="2000" i="1" dirty="0"/>
          </a:p>
        </p:txBody>
      </p:sp>
      <p:sp>
        <p:nvSpPr>
          <p:cNvPr id="25" name="TextBox 24"/>
          <p:cNvSpPr txBox="1"/>
          <p:nvPr/>
        </p:nvSpPr>
        <p:spPr>
          <a:xfrm>
            <a:off x="5486400" y="3543180"/>
            <a:ext cx="55335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i="1" dirty="0" smtClean="0"/>
              <a:t>f</a:t>
            </a:r>
            <a:r>
              <a:rPr lang="en-US" sz="2000" dirty="0" smtClean="0"/>
              <a:t>(</a:t>
            </a:r>
            <a:r>
              <a:rPr lang="en-US" sz="2000" i="1" dirty="0" smtClean="0"/>
              <a:t>X</a:t>
            </a:r>
            <a:r>
              <a:rPr lang="en-US" sz="2000" dirty="0" smtClean="0"/>
              <a:t>)</a:t>
            </a:r>
            <a:endParaRPr lang="en-US" sz="2000" dirty="0"/>
          </a:p>
        </p:txBody>
      </p:sp>
      <p:pic>
        <p:nvPicPr>
          <p:cNvPr id="26" name="Picture 25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6886994" y="3638490"/>
            <a:ext cx="1571206" cy="248401"/>
          </a:xfrm>
          <a:prstGeom prst="rect">
            <a:avLst/>
          </a:prstGeom>
          <a:noFill/>
          <a:ln/>
          <a:effectLst/>
        </p:spPr>
      </p:pic>
      <p:sp>
        <p:nvSpPr>
          <p:cNvPr id="27" name="TextBox 26"/>
          <p:cNvSpPr txBox="1"/>
          <p:nvPr/>
        </p:nvSpPr>
        <p:spPr>
          <a:xfrm>
            <a:off x="2667000" y="3543180"/>
            <a:ext cx="16015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Share price, </a:t>
            </a:r>
            <a:r>
              <a:rPr lang="en-US" sz="2000" i="1" dirty="0" smtClean="0"/>
              <a:t>Y</a:t>
            </a:r>
            <a:endParaRPr lang="en-US" sz="2000" dirty="0"/>
          </a:p>
        </p:txBody>
      </p:sp>
      <p:sp>
        <p:nvSpPr>
          <p:cNvPr id="28" name="TextBox 27"/>
          <p:cNvSpPr txBox="1"/>
          <p:nvPr/>
        </p:nvSpPr>
        <p:spPr>
          <a:xfrm>
            <a:off x="5070922" y="4343400"/>
            <a:ext cx="11128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“$24.50”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7620000" y="4354830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0</a:t>
            </a:r>
            <a:endParaRPr 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5074036" y="4834830"/>
            <a:ext cx="11128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“$26.00”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7623114" y="4869120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1?</a:t>
            </a:r>
            <a:endParaRPr lang="en-US" dirty="0"/>
          </a:p>
        </p:txBody>
      </p:sp>
      <p:grpSp>
        <p:nvGrpSpPr>
          <p:cNvPr id="33" name="Group 32"/>
          <p:cNvGrpSpPr/>
          <p:nvPr/>
        </p:nvGrpSpPr>
        <p:grpSpPr bwMode="auto">
          <a:xfrm>
            <a:off x="1981200" y="5867400"/>
            <a:ext cx="5715000" cy="609600"/>
            <a:chOff x="1981200" y="5867400"/>
            <a:chExt cx="5715000" cy="609600"/>
          </a:xfrm>
        </p:grpSpPr>
        <p:pic>
          <p:nvPicPr>
            <p:cNvPr id="23" name="Picture 22" descr="txp_fi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6" cstate="print"/>
            <a:stretch>
              <a:fillRect/>
            </a:stretch>
          </p:blipFill>
          <p:spPr bwMode="auto">
            <a:xfrm>
              <a:off x="2241180" y="6042659"/>
              <a:ext cx="3556435" cy="291561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35" name="TextBox 34"/>
            <p:cNvSpPr txBox="1"/>
            <p:nvPr/>
          </p:nvSpPr>
          <p:spPr bwMode="auto">
            <a:xfrm>
              <a:off x="6145776" y="5966460"/>
              <a:ext cx="155042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dirty="0" smtClean="0">
                  <a:solidFill>
                    <a:srgbClr val="C00000"/>
                  </a:solidFill>
                  <a:latin typeface="Comic Sans MS" pitchFamily="66" charset="0"/>
                </a:rPr>
                <a:t>square loss</a:t>
              </a:r>
              <a:endParaRPr lang="en-US" sz="2000" b="1" dirty="0">
                <a:solidFill>
                  <a:srgbClr val="C00000"/>
                </a:solidFill>
                <a:latin typeface="Comic Sans MS" pitchFamily="66" charset="0"/>
              </a:endParaRPr>
            </a:p>
          </p:txBody>
        </p:sp>
        <p:sp>
          <p:nvSpPr>
            <p:cNvPr id="36" name="Rectangle 35"/>
            <p:cNvSpPr/>
            <p:nvPr/>
          </p:nvSpPr>
          <p:spPr bwMode="auto">
            <a:xfrm>
              <a:off x="1981200" y="5867400"/>
              <a:ext cx="5715000" cy="60960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7642860" y="5315188"/>
            <a:ext cx="4090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2?</a:t>
            </a:r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5105400" y="5303460"/>
            <a:ext cx="111280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“$26.10”</a:t>
            </a:r>
          </a:p>
        </p:txBody>
      </p:sp>
      <p:sp>
        <p:nvSpPr>
          <p:cNvPr id="40" name="TextBox 39"/>
          <p:cNvSpPr txBox="1"/>
          <p:nvPr/>
        </p:nvSpPr>
        <p:spPr>
          <a:xfrm>
            <a:off x="457200" y="4267200"/>
            <a:ext cx="18987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Past performance,</a:t>
            </a:r>
          </a:p>
          <a:p>
            <a:r>
              <a:rPr lang="en-US" dirty="0" smtClean="0"/>
              <a:t>trade volume etc.</a:t>
            </a:r>
          </a:p>
          <a:p>
            <a:r>
              <a:rPr lang="en-US" dirty="0" smtClean="0"/>
              <a:t>as of Sept 8, 2010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8" grpId="0"/>
      <p:bldP spid="3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Measures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6" name="Picture 5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815542" y="2546792"/>
            <a:ext cx="1571206" cy="248401"/>
          </a:xfrm>
          <a:prstGeom prst="rect">
            <a:avLst/>
          </a:prstGeom>
          <a:noFill/>
          <a:ln/>
          <a:effectLst/>
        </p:spPr>
      </p:pic>
      <p:sp>
        <p:nvSpPr>
          <p:cNvPr id="7" name="TextBox 6"/>
          <p:cNvSpPr txBox="1"/>
          <p:nvPr/>
        </p:nvSpPr>
        <p:spPr>
          <a:xfrm>
            <a:off x="2377272" y="2440704"/>
            <a:ext cx="6248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- Measure of closeness between true label </a:t>
            </a:r>
            <a:r>
              <a:rPr lang="en-US" sz="2400" i="1" dirty="0" smtClean="0"/>
              <a:t>Y</a:t>
            </a:r>
            <a:r>
              <a:rPr lang="en-US" sz="2400" dirty="0" smtClean="0"/>
              <a:t> and   </a:t>
            </a:r>
          </a:p>
          <a:p>
            <a:r>
              <a:rPr lang="en-US" sz="2400" dirty="0" smtClean="0"/>
              <a:t>  prediction </a:t>
            </a:r>
            <a:r>
              <a:rPr lang="en-US" sz="2400" i="1" dirty="0" smtClean="0"/>
              <a:t>f</a:t>
            </a:r>
            <a:r>
              <a:rPr lang="en-US" sz="2400" dirty="0" smtClean="0"/>
              <a:t>(</a:t>
            </a:r>
            <a:r>
              <a:rPr lang="en-US" sz="2400" i="1" dirty="0" smtClean="0"/>
              <a:t>X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pic>
        <p:nvPicPr>
          <p:cNvPr id="10" name="Picture 9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3581400" y="4238140"/>
            <a:ext cx="1719797" cy="257660"/>
          </a:xfrm>
          <a:prstGeom prst="rect">
            <a:avLst/>
          </a:prstGeom>
          <a:noFill/>
          <a:ln/>
          <a:effectLst/>
        </p:spPr>
      </p:pic>
      <p:sp>
        <p:nvSpPr>
          <p:cNvPr id="11" name="TextBox 10"/>
          <p:cNvSpPr txBox="1"/>
          <p:nvPr/>
        </p:nvSpPr>
        <p:spPr>
          <a:xfrm>
            <a:off x="685800" y="3512403"/>
            <a:ext cx="792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Don’t  just want label of one test data (cell image), but any cell image</a:t>
            </a:r>
            <a:endParaRPr lang="en-US" sz="2400" dirty="0"/>
          </a:p>
        </p:txBody>
      </p:sp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533400" y="1600200"/>
            <a:ext cx="2286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tabLst>
                <a:tab pos="4914900" algn="l"/>
              </a:tabLst>
            </a:pPr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</a:rPr>
              <a:t>Performance:</a:t>
            </a:r>
            <a:endParaRPr lang="en-US" sz="24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14" name="Picture 13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1642110" y="3992463"/>
            <a:ext cx="796749" cy="210166"/>
          </a:xfrm>
          <a:prstGeom prst="rect">
            <a:avLst/>
          </a:prstGeom>
          <a:noFill/>
          <a:ln/>
          <a:effectLst/>
        </p:spPr>
      </p:pic>
      <p:grpSp>
        <p:nvGrpSpPr>
          <p:cNvPr id="3" name="Group 12"/>
          <p:cNvGrpSpPr/>
          <p:nvPr/>
        </p:nvGrpSpPr>
        <p:grpSpPr>
          <a:xfrm>
            <a:off x="2057400" y="5715000"/>
            <a:ext cx="4876800" cy="762000"/>
            <a:chOff x="2057400" y="5715000"/>
            <a:chExt cx="4876800" cy="762000"/>
          </a:xfrm>
        </p:grpSpPr>
        <p:pic>
          <p:nvPicPr>
            <p:cNvPr id="19" name="Picture 18" descr="txp_fi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9" cstate="print"/>
            <a:stretch>
              <a:fillRect/>
            </a:stretch>
          </p:blipFill>
          <p:spPr bwMode="auto">
            <a:xfrm>
              <a:off x="2358469" y="5943600"/>
              <a:ext cx="4310631" cy="274374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5" name="Rectangle 14"/>
            <p:cNvSpPr/>
            <p:nvPr/>
          </p:nvSpPr>
          <p:spPr>
            <a:xfrm>
              <a:off x="2057400" y="5715000"/>
              <a:ext cx="4876800" cy="76200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685800" y="4648200"/>
            <a:ext cx="7924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Given a cell image drawn randomly from the collection of all cell images, how well does the predictor perform on average?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Measures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30" name="Picture 29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3124200" y="1752600"/>
            <a:ext cx="4310631" cy="274374"/>
          </a:xfrm>
          <a:prstGeom prst="rect">
            <a:avLst/>
          </a:prstGeom>
          <a:noFill/>
          <a:ln/>
          <a:effectLst/>
        </p:spPr>
      </p:pic>
      <p:sp>
        <p:nvSpPr>
          <p:cNvPr id="12" name="Text Box 13"/>
          <p:cNvSpPr txBox="1">
            <a:spLocks noChangeArrowheads="1"/>
          </p:cNvSpPr>
          <p:nvPr/>
        </p:nvSpPr>
        <p:spPr bwMode="auto">
          <a:xfrm>
            <a:off x="533400" y="1600200"/>
            <a:ext cx="2286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tabLst>
                <a:tab pos="4914900" algn="l"/>
              </a:tabLst>
            </a:pPr>
            <a:r>
              <a:rPr lang="en-US" sz="2400" b="1" dirty="0" smtClean="0">
                <a:solidFill>
                  <a:srgbClr val="C00000"/>
                </a:solidFill>
                <a:latin typeface="Comic Sans MS" pitchFamily="66" charset="0"/>
              </a:rPr>
              <a:t>Performance:</a:t>
            </a:r>
            <a:endParaRPr lang="en-US" sz="24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22" name="Picture 21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4401580" y="3300008"/>
            <a:ext cx="1250930" cy="315769"/>
          </a:xfrm>
          <a:prstGeom prst="rect">
            <a:avLst/>
          </a:prstGeom>
          <a:noFill/>
          <a:ln/>
          <a:effectLst/>
        </p:spPr>
      </p:pic>
      <p:sp>
        <p:nvSpPr>
          <p:cNvPr id="17" name="TextBox 16"/>
          <p:cNvSpPr txBox="1"/>
          <p:nvPr/>
        </p:nvSpPr>
        <p:spPr>
          <a:xfrm>
            <a:off x="4442639" y="3771780"/>
            <a:ext cx="11961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0/1 loss</a:t>
            </a: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34" name="Picture 33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6718213" y="2681350"/>
            <a:ext cx="1145192" cy="237628"/>
          </a:xfrm>
          <a:prstGeom prst="rect">
            <a:avLst/>
          </a:prstGeom>
          <a:noFill/>
          <a:ln/>
          <a:effectLst/>
        </p:spPr>
      </p:pic>
      <p:pic>
        <p:nvPicPr>
          <p:cNvPr id="21" name="Picture 20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4280910" y="2667000"/>
            <a:ext cx="1594024" cy="252008"/>
          </a:xfrm>
          <a:prstGeom prst="rect">
            <a:avLst/>
          </a:prstGeom>
          <a:noFill/>
          <a:ln/>
          <a:effectLst/>
        </p:spPr>
      </p:pic>
      <p:cxnSp>
        <p:nvCxnSpPr>
          <p:cNvPr id="24" name="Straight Connector 23"/>
          <p:cNvCxnSpPr/>
          <p:nvPr/>
        </p:nvCxnSpPr>
        <p:spPr>
          <a:xfrm rot="5400000">
            <a:off x="4343400" y="4495800"/>
            <a:ext cx="38100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3976110" y="3048000"/>
            <a:ext cx="4953000" cy="0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6499201" y="3329697"/>
            <a:ext cx="1667909" cy="251703"/>
          </a:xfrm>
          <a:prstGeom prst="rect">
            <a:avLst/>
          </a:prstGeom>
          <a:noFill/>
          <a:ln/>
          <a:effectLst/>
        </p:spPr>
      </p:pic>
      <p:sp>
        <p:nvSpPr>
          <p:cNvPr id="28" name="TextBox 27"/>
          <p:cNvSpPr txBox="1"/>
          <p:nvPr/>
        </p:nvSpPr>
        <p:spPr>
          <a:xfrm>
            <a:off x="6338310" y="3790890"/>
            <a:ext cx="26532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Probability of Error</a:t>
            </a: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31" name="Right Arrow 30"/>
          <p:cNvSpPr/>
          <p:nvPr/>
        </p:nvSpPr>
        <p:spPr>
          <a:xfrm>
            <a:off x="1905000" y="3276600"/>
            <a:ext cx="381000" cy="228600"/>
          </a:xfrm>
          <a:prstGeom prst="rightArrow">
            <a:avLst/>
          </a:prstGeom>
          <a:ln w="28575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125881" y="2667000"/>
            <a:ext cx="1626719" cy="1518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3" name="TextBox 32"/>
          <p:cNvSpPr txBox="1"/>
          <p:nvPr/>
        </p:nvSpPr>
        <p:spPr>
          <a:xfrm>
            <a:off x="2286000" y="3166408"/>
            <a:ext cx="163467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“Anemic cell”</a:t>
            </a:r>
          </a:p>
        </p:txBody>
      </p:sp>
      <p:sp>
        <p:nvSpPr>
          <p:cNvPr id="44" name="Text Box 71"/>
          <p:cNvSpPr txBox="1">
            <a:spLocks noChangeArrowheads="1"/>
          </p:cNvSpPr>
          <p:nvPr/>
        </p:nvSpPr>
        <p:spPr bwMode="auto">
          <a:xfrm>
            <a:off x="2286000" y="4930914"/>
            <a:ext cx="1353063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000" dirty="0" smtClean="0"/>
              <a:t>Share Price</a:t>
            </a:r>
          </a:p>
          <a:p>
            <a:pPr algn="ctr"/>
            <a:r>
              <a:rPr lang="en-US" sz="2000" dirty="0" smtClean="0"/>
              <a:t>“$ 24.50”</a:t>
            </a:r>
            <a:endParaRPr lang="en-US" sz="2000" dirty="0"/>
          </a:p>
        </p:txBody>
      </p:sp>
      <p:grpSp>
        <p:nvGrpSpPr>
          <p:cNvPr id="3" name="Group 42"/>
          <p:cNvGrpSpPr/>
          <p:nvPr/>
        </p:nvGrpSpPr>
        <p:grpSpPr>
          <a:xfrm>
            <a:off x="152400" y="4419600"/>
            <a:ext cx="1676400" cy="1828800"/>
            <a:chOff x="2564922" y="4436852"/>
            <a:chExt cx="4902678" cy="2294626"/>
          </a:xfrm>
        </p:grpSpPr>
        <p:pic>
          <p:nvPicPr>
            <p:cNvPr id="47" name="Picture 2"/>
            <p:cNvPicPr>
              <a:picLocks noChangeAspect="1" noChangeArrowheads="1"/>
            </p:cNvPicPr>
            <p:nvPr/>
          </p:nvPicPr>
          <p:blipFill>
            <a:blip r:embed="rId15" cstate="print"/>
            <a:srcRect t="94444" b="-2778"/>
            <a:stretch>
              <a:fillRect/>
            </a:stretch>
          </p:blipFill>
          <p:spPr bwMode="auto">
            <a:xfrm>
              <a:off x="2590800" y="6400800"/>
              <a:ext cx="4876800" cy="228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48" name="Picture 3"/>
            <p:cNvPicPr>
              <a:picLocks noChangeAspect="1" noChangeArrowheads="1"/>
            </p:cNvPicPr>
            <p:nvPr/>
          </p:nvPicPr>
          <p:blipFill>
            <a:blip r:embed="rId16" cstate="print"/>
            <a:srcRect b="27778"/>
            <a:stretch>
              <a:fillRect/>
            </a:stretch>
          </p:blipFill>
          <p:spPr bwMode="auto">
            <a:xfrm>
              <a:off x="2564922" y="4436852"/>
              <a:ext cx="4876800" cy="1981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9" name="Rectangle 48"/>
            <p:cNvSpPr/>
            <p:nvPr/>
          </p:nvSpPr>
          <p:spPr>
            <a:xfrm>
              <a:off x="7162800" y="5334000"/>
              <a:ext cx="152400" cy="3048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Rectangle 49"/>
            <p:cNvSpPr/>
            <p:nvPr/>
          </p:nvSpPr>
          <p:spPr>
            <a:xfrm>
              <a:off x="4572000" y="6426678"/>
              <a:ext cx="990600" cy="3048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1" name="Right Arrow 50"/>
          <p:cNvSpPr/>
          <p:nvPr/>
        </p:nvSpPr>
        <p:spPr>
          <a:xfrm>
            <a:off x="1905000" y="5029200"/>
            <a:ext cx="381000" cy="228600"/>
          </a:xfrm>
          <a:prstGeom prst="rightArrow">
            <a:avLst/>
          </a:prstGeom>
          <a:ln w="28575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34" descr="txp_fi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7" cstate="print"/>
          <a:stretch>
            <a:fillRect/>
          </a:stretch>
        </p:blipFill>
        <p:spPr bwMode="auto">
          <a:xfrm>
            <a:off x="4375287" y="5029200"/>
            <a:ext cx="1530697" cy="291562"/>
          </a:xfrm>
          <a:prstGeom prst="rect">
            <a:avLst/>
          </a:prstGeom>
          <a:noFill/>
          <a:ln/>
          <a:effectLst/>
        </p:spPr>
      </p:pic>
      <p:sp>
        <p:nvSpPr>
          <p:cNvPr id="53" name="TextBox 52"/>
          <p:cNvSpPr txBox="1"/>
          <p:nvPr/>
        </p:nvSpPr>
        <p:spPr>
          <a:xfrm>
            <a:off x="4393176" y="5486400"/>
            <a:ext cx="15504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square loss</a:t>
            </a: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36" name="Picture 35" descr="txp_fig"/>
          <p:cNvPicPr>
            <a:picLocks noChangeAspect="1"/>
          </p:cNvPicPr>
          <p:nvPr>
            <p:custDataLst>
              <p:tags r:id="rId7"/>
            </p:custDataLst>
          </p:nvPr>
        </p:nvPicPr>
        <p:blipFill>
          <a:blip r:embed="rId18" cstate="print"/>
          <a:stretch>
            <a:fillRect/>
          </a:stretch>
        </p:blipFill>
        <p:spPr bwMode="auto">
          <a:xfrm>
            <a:off x="6539782" y="5007430"/>
            <a:ext cx="1887020" cy="291714"/>
          </a:xfrm>
          <a:prstGeom prst="rect">
            <a:avLst/>
          </a:prstGeom>
          <a:noFill/>
          <a:ln/>
          <a:effectLst/>
        </p:spPr>
      </p:pic>
      <p:sp>
        <p:nvSpPr>
          <p:cNvPr id="57" name="TextBox 56"/>
          <p:cNvSpPr txBox="1"/>
          <p:nvPr/>
        </p:nvSpPr>
        <p:spPr>
          <a:xfrm>
            <a:off x="6347460" y="5478720"/>
            <a:ext cx="25699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Mean Square Error</a:t>
            </a: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5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Bayes</a:t>
            </a:r>
            <a:r>
              <a:rPr lang="en-US" dirty="0" smtClean="0"/>
              <a:t> Optimal Rule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9</a:t>
            </a:fld>
            <a:endParaRPr lang="en-US"/>
          </a:p>
        </p:txBody>
      </p:sp>
      <p:pic>
        <p:nvPicPr>
          <p:cNvPr id="5" name="Picture 4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2883937" y="2362200"/>
            <a:ext cx="4355063" cy="482794"/>
          </a:xfrm>
          <a:prstGeom prst="rect">
            <a:avLst/>
          </a:prstGeom>
          <a:noFill/>
          <a:ln/>
          <a:effectLst/>
        </p:spPr>
      </p:pic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533400" y="1600200"/>
            <a:ext cx="19812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tabLst>
                <a:tab pos="4914900" algn="l"/>
              </a:tabLst>
            </a:pPr>
            <a:r>
              <a:rPr lang="en-US" sz="2400" u="sng" dirty="0" smtClean="0"/>
              <a:t>Ideal goal</a:t>
            </a:r>
            <a:r>
              <a:rPr lang="en-US" sz="2400" dirty="0" smtClean="0"/>
              <a:t>:</a:t>
            </a:r>
            <a:endParaRPr lang="en-US" sz="2400" dirty="0"/>
          </a:p>
        </p:txBody>
      </p:sp>
      <p:pic>
        <p:nvPicPr>
          <p:cNvPr id="7" name="Picture 6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2133600" y="1731580"/>
            <a:ext cx="5177546" cy="272158"/>
          </a:xfrm>
          <a:prstGeom prst="rect">
            <a:avLst/>
          </a:prstGeom>
          <a:noFill/>
          <a:ln/>
          <a:effectLst/>
        </p:spPr>
      </p:pic>
      <p:sp>
        <p:nvSpPr>
          <p:cNvPr id="8" name="Text Box 13"/>
          <p:cNvSpPr txBox="1">
            <a:spLocks noChangeArrowheads="1"/>
          </p:cNvSpPr>
          <p:nvPr/>
        </p:nvSpPr>
        <p:spPr bwMode="auto">
          <a:xfrm>
            <a:off x="2971800" y="2971800"/>
            <a:ext cx="3048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tabLst>
                <a:tab pos="4914900" algn="l"/>
              </a:tabLst>
            </a:pPr>
            <a:r>
              <a:rPr lang="en-US" sz="2400" dirty="0" err="1" smtClean="0">
                <a:solidFill>
                  <a:srgbClr val="C00000"/>
                </a:solidFill>
                <a:latin typeface="Comic Sans MS" pitchFamily="66" charset="0"/>
              </a:rPr>
              <a:t>Bayes</a:t>
            </a:r>
            <a:r>
              <a:rPr lang="en-US" sz="2400" dirty="0" smtClean="0">
                <a:solidFill>
                  <a:srgbClr val="C00000"/>
                </a:solidFill>
                <a:latin typeface="Comic Sans MS" pitchFamily="66" charset="0"/>
              </a:rPr>
              <a:t> optimal rule</a:t>
            </a:r>
            <a:endParaRPr lang="en-US" sz="2400" i="1" u="sng" baseline="-250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9600" y="3962400"/>
            <a:ext cx="358431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u="sng" dirty="0" smtClean="0"/>
              <a:t>Best possible performance</a:t>
            </a:r>
            <a:r>
              <a:rPr lang="en-US" sz="2400" dirty="0" smtClean="0"/>
              <a:t>:</a:t>
            </a:r>
            <a:endParaRPr lang="en-US" sz="2400" dirty="0"/>
          </a:p>
        </p:txBody>
      </p:sp>
      <p:pic>
        <p:nvPicPr>
          <p:cNvPr id="12" name="Picture 11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3925127" y="4876800"/>
            <a:ext cx="3058603" cy="274448"/>
          </a:xfrm>
          <a:prstGeom prst="rect">
            <a:avLst/>
          </a:prstGeom>
          <a:noFill/>
          <a:ln/>
          <a:effectLst/>
        </p:spPr>
      </p:pic>
      <p:sp>
        <p:nvSpPr>
          <p:cNvPr id="13" name="Text Box 13"/>
          <p:cNvSpPr txBox="1">
            <a:spLocks noChangeArrowheads="1"/>
          </p:cNvSpPr>
          <p:nvPr/>
        </p:nvSpPr>
        <p:spPr bwMode="auto">
          <a:xfrm>
            <a:off x="1828800" y="4773275"/>
            <a:ext cx="18288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tabLst>
                <a:tab pos="4914900" algn="l"/>
              </a:tabLst>
            </a:pPr>
            <a:r>
              <a:rPr lang="en-US" sz="2400" dirty="0" err="1" smtClean="0">
                <a:solidFill>
                  <a:srgbClr val="C00000"/>
                </a:solidFill>
                <a:latin typeface="Comic Sans MS" pitchFamily="66" charset="0"/>
              </a:rPr>
              <a:t>Bayes</a:t>
            </a:r>
            <a:r>
              <a:rPr lang="en-US" sz="2400" dirty="0" smtClean="0">
                <a:solidFill>
                  <a:srgbClr val="C00000"/>
                </a:solidFill>
                <a:latin typeface="Comic Sans MS" pitchFamily="66" charset="0"/>
              </a:rPr>
              <a:t> Risk</a:t>
            </a:r>
            <a:endParaRPr lang="en-US" sz="2400" i="1" u="sng" baseline="-25000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81000" y="5786735"/>
            <a:ext cx="8534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BUT… Optimal rule is not computable - depends on unknown P</a:t>
            </a:r>
            <a:r>
              <a:rPr lang="en-US" sz="2400" b="1" baseline="-25000" dirty="0" smtClean="0"/>
              <a:t>XY</a:t>
            </a:r>
            <a:r>
              <a:rPr lang="en-US" sz="2400" b="1" dirty="0" smtClean="0"/>
              <a:t> !</a:t>
            </a:r>
            <a:endParaRPr lang="en-US" sz="2400" b="1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IRSTR2D2@EKQZOWQFUVWYY57I" val="3843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mbox{loss}(Y,f(X))$% - measure of closeness between true label $Y$ and prediction $f(X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26"/>
  <p:tag name="PICTUREFILESIZE" val="229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mbox{loss}(Y,f(X))$% - measure of closeness between true label $Y$ and prediction $f(X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26"/>
  <p:tag name="PICTUREFILESIZE" val="229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mbox{loss}(Y,f(X)) = (f(X) - Y)^2$% - measure of closeness between true label $Y$ and prediction $f(X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81"/>
  <p:tag name="PICTUREFILESIZE" val="3724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mbox{loss}(Y,f(X))$% - measure of closeness between true label $Y$ and prediction $f(X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26"/>
  <p:tag name="PICTUREFILESIZE" val="229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(X, Y) \sim P_{XY}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33"/>
  <p:tag name="PICTUREFILESIZE" val="2137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X \in \X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61"/>
  <p:tag name="PICTUREFILESIZE" val="1135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Risk $R(f)\equiv\E_{XY}\left[\mbox{loss}(Y,f(X))\right]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13"/>
  <p:tag name="PICTUREFILESIZE" val="459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Risk $R(f)\equiv\E_{XY}\left[\mbox{loss}(Y,f(X))\right]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13"/>
  <p:tag name="PICTUREFILESIZE" val="459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1_{\{f(X)\neq Y\}}$% - measure of closeness between true label $Y$ and prediction $f(X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99"/>
  <p:tag name="PICTUREFILESIZE" val="1822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Risk $R(f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96"/>
  <p:tag name="PICTUREFILESIZE" val="183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Data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7"/>
  <p:tag name="PICTUREFILESIZE" val="2016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mbox{loss}(Y,f(X))$% - measure of closeness between true label $Y$ and prediction $f(X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26"/>
  <p:tag name="PICTUREFILESIZE" val="2292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P(f(X)\neq Y)$% - measure of closeness between true label $Y$ and prediction $f(X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32"/>
  <p:tag name="PICTUREFILESIZE" val="219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(f(X) - Y)^2$% - measure of closeness between true label $Y$ and prediction $f(X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21"/>
  <p:tag name="PICTUREFILESIZE" val="2077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E[(f(X) - Y)^2]$% - measure of closeness between true label $Y$ and prediction $f(X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49"/>
  <p:tag name="PICTUREFILESIZE" val="2427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$f^* = \arg\min_f \E_{XY}\left[\mbox{loss}(Y,f(X))\right]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16"/>
  <p:tag name="PICTUREFILESIZE" val="5040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Construct {\bf prediction rule} $f^*:\X\rightarrow \Y$ 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79"/>
  <p:tag name="PICTUREFILESIZE" val="4509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R(f^*) \leq R(f) \hspace{0.5cm}\mbox{for all} \hspace{0.2cm}f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22"/>
  <p:tag name="PICTUREFILESIZE" val="2950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{(X_i, Y_i)\}^n_{i=1} \stackrel{i.i.d.}{\sim} P_{XY}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15"/>
  <p:tag name="PICTUREFILESIZE" val="3957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{(X_i, Y_i)\}^n_{i=1} \stackrel{i.i.d.}{\sim} P_{XY}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15"/>
  <p:tag name="PICTUREFILESIZE" val="3957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Risk $R(f)\equiv\E_{XY}\left[\mbox{loss}(Y,f(X))\right]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13"/>
  <p:tag name="PICTUREFILESIZE" val="459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Understanding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42"/>
  <p:tag name="PICTUREFILESIZE" val="6566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(X, Y) \sim P_{XY}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33"/>
  <p:tag name="PICTUREFILESIZE" val="2137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Given $X \in \X$, predict $Y\in\Y$.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81"/>
  <p:tag name="PICTUREFILESIZE" val="3605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equiv$ Construct {\bf prediction rule} $f:\X\rightarrow \Y$ 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96"/>
  <p:tag name="PICTUREFILESIZE" val="4396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{(X_i, Y_i)\}^n_{i=1}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23"/>
  <p:tag name="PICTUREFILESIZE" val="237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widehat f_n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0"/>
  <p:tag name="PICTUREFILESIZE" val="766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widehat f_n$ is a mapping from $\mathcal{X}\rightarrow \mathcal{Y}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28"/>
  <p:tag name="PICTUREFILESIZE" val="543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widehat f_n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0"/>
  <p:tag name="PICTUREFILESIZE" val="766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X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8"/>
  <p:tag name="PICTUREFILESIZE" val="553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E_{D_n}\left[R(\widehat f_n)\right]\equiv\E_{D_n}\left[\E_{XY}\left[\mbox{loss}(Y,\widehat f_n(X))\right]\right]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98"/>
  <p:tag name="PICTUREFILESIZE" val="5769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D_n = \{(X_i, Y_i)\}^n_{i=1}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82"/>
  <p:tag name="PICTUREFILESIZE" val="2923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Given $X \in \X$, predict $Y\in\Y$.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81"/>
  <p:tag name="PICTUREFILESIZE" val="3605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{(X_i, Y_i)\}^n_{i=1}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23"/>
  <p:tag name="PICTUREFILESIZE" val="2373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{(X'_i, Y'_i)\}^n_{i=1}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27"/>
  <p:tag name="PICTUREFILESIZE" val="251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$\frac1{n}\sum^n_{i=1}\left[\mbox{loss}(Y'_i,\widehat f_n(X'_i))\right]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19"/>
  <p:tag name="PICTUREFILESIZE" val="528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{(X_i, Y_i)\}^n_{i=1}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23"/>
  <p:tag name="PICTUREFILESIZE" val="2373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widehat f_n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0"/>
  <p:tag name="PICTUREFILESIZE" val="793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{(X_i, Y_i)\}^n_{i=1}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23"/>
  <p:tag name="PICTUREFILESIZE" val="2373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widehat f_n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0"/>
  <p:tag name="PICTUREFILESIZE" val="793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{X_i\}^n_{i=1}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76"/>
  <p:tag name="PICTUREFILESIZE" val="1603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widehat f_n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0"/>
  <p:tag name="PICTUREFILESIZE" val="793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X$ - test data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33"/>
  <p:tag name="PICTUREFILESIZE" val="1740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LE} &amp; = &amp; \arg\max_\theta \ \ P({D} \mid \theta)\\&#10;&amp;= &amp; \arg\max_\theta \ \ \ln P({D} \mid 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04"/>
  <p:tag name="PICTUREFILESIZE" val="27727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LE} &amp; = &amp; \frac{\alpha_H}{\alpha_H+{\alpha_T}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92"/>
  <p:tag name="PICTUREFILESIZE" val="10473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LE} &amp; = &amp; \frac{\alpha_H}{\alpha_H+{\alpha_T}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92"/>
  <p:tag name="PICTUREFILESIZE" val="10473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P(\mid \widehat{\theta} - \theta^*\mid \geq \epsilon) &amp; \leq &amp; &#10;2 e^{-2 n \epsilon^2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65"/>
  <p:tag name="PICTUREFILESIZE" val="12754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LE} &amp; = &amp; \frac{\alpha_H}{\alpha_H+{\alpha_T}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92"/>
  <p:tag name="PICTUREFILESIZE" val="10473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P(\mid \widehat{\theta} - \theta^*\mid \geq \epsilon) &amp; \leq &amp; &#10;2 e^{-2 n \epsilon^2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65"/>
  <p:tag name="PICTUREFILESIZE" val="12754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n \geq \frac{\ln (2/\delta)}{2\epsilon^2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13"/>
  <p:tag name="PICTUREFILESIZE" val="889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P(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3"/>
  <p:tag name="PICTUREFILESIZE" val="2853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theta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0"/>
  <p:tag name="PICTUREFILESIZE" val="874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P(\theta| D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67"/>
  <p:tag name="PICTUREFILESIZE" val="4133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equiv$ Construct {\bf prediction rule} $f:\X\rightarrow \Y$ 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96"/>
  <p:tag name="PICTUREFILESIZE" val="4396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theta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0"/>
  <p:tag name="PICTUREFILESIZE" val="874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theta^*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8"/>
  <p:tag name="PICTUREFILESIZE" val="1355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P(\theta\mid{\cal D}) &amp;= &amp; \frac{P({\cal D} \mid \theta)P(\theta)}{P({\cal D})}&#10;\end{eqnarray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59"/>
  <p:tag name="PICTUREFILESIZE" val="1740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P(\theta\mid{\cal D}) &amp; \propto &amp; {P({\cal D} \mid \theta)P(\theta)}&#10;\end{eqnarray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53"/>
  <p:tag name="PICTUREFILESIZE" val="12712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P(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3"/>
  <p:tag name="PICTUREFILESIZE" val="2853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theta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0"/>
  <p:tag name="PICTUREFILESIZE" val="87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P({\cal D} \mid \theta) = \theta^{\alpha_H} (1-\theta)^{\alpha_T}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mono"/>
  <p:tag name="ORIGWIDTH" val="236"/>
  <p:tag name="PICTUREFILESIZE" val="11073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P(\theta)  = \frac{\theta^{\beta_H-1}(1-\theta)^{\beta_T-1}}{B(\beta_H,\beta_T)} &#10;\sim Beta(\beta_H,\beta_T)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404"/>
  <p:tag name="PICTUREFILESIZE" val="29411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P(\theta|D)  \sim Beta(\beta_H+\alpha_H,\beta_T+\alpha_T)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37"/>
  <p:tag name="PICTUREFILESIZE" val="17335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P(\theta)  = \frac{\theta^{\beta_H-1}(1-\theta)^{\beta_T-1}}{B(\beta_H,\beta_T)} &#10;\sim Beta(\beta_H,\beta_T)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404"/>
  <p:tag name="PICTUREFILESIZE" val="2941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mbox{loss}(Y,f(X))$% - measure of closeness between true label $Y$ and prediction $f(X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26"/>
  <p:tag name="PICTUREFILESIZE" val="2292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P(\theta)  = \frac{\theta^{\beta_H-1}(1-\theta)^{\beta_T-1}}{B(\beta_H,\beta_T)} &#10;\sim Beta(\beta_H,\beta_T)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404"/>
  <p:tag name="PICTUREFILESIZE" val="2941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P(\theta|D)  \sim Beta(\beta_H+\alpha_H,\beta_T+\alpha_T)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37"/>
  <p:tag name="PICTUREFILESIZE" val="17335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P(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3"/>
  <p:tag name="PICTUREFILESIZE" val="2853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P({\cal D} \mid \theta) = \theta_1^{\alpha_1} \theta_2^{\alpha_2}\dots \theta_k^{\alpha_k}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35"/>
  <p:tag name="PICTUREFILESIZE" val="14037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P(\theta)  = \frac{\prod^k_{i=1}\theta_i^{\beta_i-1}}{B(\beta_1,\dots,\beta_k)} &#10;\sim \mbox{Dirichlet}(\beta_1,\dots,\beta_k)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29"/>
  <p:tag name="PICTUREFILESIZE" val="29165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P(\theta|D)  \sim \mbox{Dirichlet}(\beta_1+\alpha_1,\dots, \beta_k+\alpha_k)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97"/>
  <p:tag name="PICTUREFILESIZE" val="18311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AP} &amp; = &amp; \frac{\alpha_H + \beta_H-1}{\alpha_H+\beta_H+{\alpha_T}+ \beta_T -2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42"/>
  <p:tag name="PICTUREFILESIZE" val="18999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AP} &amp; = &amp; \arg\max_\theta \ \ P(\theta \mid D)\\&#10;&amp; = &amp; \arg\max_\theta \ \ P(D \mid \theta) P(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29"/>
  <p:tag name="PICTUREFILESIZE" val="29872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P(\theta|D)  \sim Beta(\beta_H+\alpha_H,\beta_T+\alpha_T)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37"/>
  <p:tag name="PICTUREFILESIZE" val="17335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LE} = \arg\max_\theta P({D} | 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35"/>
  <p:tag name="PICTUREFILESIZE" val="14365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mbox{loss}(Y,f(X))$% - measure of closeness between true label $Y$ and prediction $f(X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26"/>
  <p:tag name="PICTUREFILESIZE" val="2292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AP} = \arg\max_\theta P(\theta| D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35"/>
  <p:tag name="PICTUREFILESIZE" val="14453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= \arg\max_\theta P(D | \theta) P(\theta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19"/>
  <p:tag name="PICTUREFILESIZE" val="12720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LE} &amp; = &amp; \frac{\alpha_H}{\alpha_H+{\alpha_T}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92"/>
  <p:tag name="PICTUREFILESIZE" val="10473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theta}_{MAP} &amp; = &amp; \frac{\alpha_H + \beta_H-1}{\alpha_H+\beta_H+{\alpha_T}+ \beta_T -2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42"/>
  <p:tag name="PICTUREFILESIZE" val="18999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P(x\mid\mu,\sigma) = \frac{1}{\sigma \sqrt{2\pi}} e^{\frac{-(x-\mu)^2}{2\sigma^2}}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62"/>
  <p:tag name="PICTUREFILESIZE" val="16796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mu}_{MLE} &amp; = &amp; \frac{1}{n}{\sum_{i=1}^n x_i}\\[5mm]&#10;\widehat{\sigma}^2_{MLE} &amp; = &amp; \frac{1}{n}{\sum_{i=1}^n (x_i - \widehat{\mu})^2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42"/>
  <p:tag name="PICTUREFILESIZE" val="28648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sigma}^2_{unbiased} &amp; = &amp; \frac{1}{n-1}{\sum_{i=1}^n (x_i - \widehat{\mu})^2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04"/>
  <p:tag name="PICTUREFILESIZE" val="19249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P(\mu\mid\eta,\lambda) = \frac{1}{\lambda \sqrt{2\pi}} e^{\frac{-(\mu-\eta)^2}{2\lambda^2}}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60"/>
  <p:tag name="PICTUREFILESIZE" val="17204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mu}_{MLE} &amp; = &amp; \frac{1}{n}{\sum_{i=1}^n x_i}\\[5mm]&#10;\widehat{\mu}_{MAP} &amp; = &amp; \frac{\frac1{\sigma^2}{\sum_{i=1}^n x_i} + \frac{\eta}{\lambda^2}}{\frac{n}{\sigma^2}+ \frac1{\lambda^2}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57"/>
  <p:tag name="PICTUREFILESIZE" val="32374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$f^* = \arg\min_f \ \E_{XY}\left[\mbox{loss}(Y,f(X))\right]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24"/>
  <p:tag name="PICTUREFILESIZE" val="506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mbox{loss}(Y,f(X)) = \1_{\{f(X)\neq Y\}}$% - measure of closeness between true label $Y$ and prediction $f(X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59"/>
  <p:tag name="PICTUREFILESIZE" val="4051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Construct prediction rule $f^*:\X\rightarrow \Y$ 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66"/>
  <p:tag name="PICTUREFILESIZE" val="4148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$\widehat f_n = \arg\min_{f\in\mathcal{F}}\  \frac1{n}\sum^n_{i=1}\left[\mbox{loss}(Y_i,f(X_i))\right]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42"/>
  <p:tag name="PICTUREFILESIZE" val="7012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$f^* = \arg\min_f \ \E_{XY}\left[\mbox{loss}(Y,f(X))\right]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24"/>
  <p:tag name="PICTUREFILESIZE" val="5061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Given $\{X_i, Y_i\}^n_{i=1}$,&#10; {\bf learn} prediction rule \\$\widehat f_n:\X\rightarrow \Y$ 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91"/>
  <p:tag name="PICTUREFILESIZE" val="7203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$\widehat f_n = \arg\min_{f}\  \frac1{n}\sum^n_{i=1}\left[\mbox{loss}(Y_i,f(X_i))\right]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42"/>
  <p:tag name="PICTUREFILESIZE" val="6687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E_{D_n}\left[R(\widehat f_n)\right] - R(f^*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95"/>
  <p:tag name="PICTUREFILESIZE" val="319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6822</TotalTime>
  <Words>1664</Words>
  <Application>Microsoft Office PowerPoint</Application>
  <PresentationFormat>On-screen Show (4:3)</PresentationFormat>
  <Paragraphs>465</Paragraphs>
  <Slides>48</Slides>
  <Notes>0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48</vt:i4>
      </vt:variant>
    </vt:vector>
  </HeadingPairs>
  <TitlesOfParts>
    <vt:vector size="49" baseType="lpstr">
      <vt:lpstr>Office Theme</vt:lpstr>
      <vt:lpstr>Announcement</vt:lpstr>
      <vt:lpstr>What is Machine Learning? (Formally)</vt:lpstr>
      <vt:lpstr>What is Machine Learning?</vt:lpstr>
      <vt:lpstr>Supervised Learning Task</vt:lpstr>
      <vt:lpstr>Performance Measures</vt:lpstr>
      <vt:lpstr>Performance Measures</vt:lpstr>
      <vt:lpstr>Performance Measures</vt:lpstr>
      <vt:lpstr>Performance Measures</vt:lpstr>
      <vt:lpstr>Bayes Optimal Rule</vt:lpstr>
      <vt:lpstr>Experience - Training Data</vt:lpstr>
      <vt:lpstr>Supervised Learning</vt:lpstr>
      <vt:lpstr>Machine Learning Algorithm</vt:lpstr>
      <vt:lpstr>Issues in ML</vt:lpstr>
      <vt:lpstr>Performance Revisited</vt:lpstr>
      <vt:lpstr>How to sense Generalization Error?</vt:lpstr>
      <vt:lpstr>Supervised vs. Unsupervised Learning</vt:lpstr>
      <vt:lpstr>Lets get to  some learning algorithms!</vt:lpstr>
      <vt:lpstr>Learning Distributions (Parametric Approach)</vt:lpstr>
      <vt:lpstr>Your first consulting job</vt:lpstr>
      <vt:lpstr>Bernoulli distribution</vt:lpstr>
      <vt:lpstr>Maximum Likelihood Estimation</vt:lpstr>
      <vt:lpstr>How many flips do I need?</vt:lpstr>
      <vt:lpstr>Simple bound (Hoeffding’s inequality)</vt:lpstr>
      <vt:lpstr>PAC Learning</vt:lpstr>
      <vt:lpstr>What about prior knowledge?</vt:lpstr>
      <vt:lpstr>Bayesian Learning</vt:lpstr>
      <vt:lpstr>Prior distribution</vt:lpstr>
      <vt:lpstr>Conjugate Prior</vt:lpstr>
      <vt:lpstr>Beta distribution</vt:lpstr>
      <vt:lpstr>Beta conjugate prior</vt:lpstr>
      <vt:lpstr>Conjugate Prior</vt:lpstr>
      <vt:lpstr>Maximum A Posteriori Estimation</vt:lpstr>
      <vt:lpstr>MLE vs. MAP</vt:lpstr>
      <vt:lpstr>MLE vs. MAP</vt:lpstr>
      <vt:lpstr>Bayesians vs. Frequentists</vt:lpstr>
      <vt:lpstr>What about continuous variables?</vt:lpstr>
      <vt:lpstr>Gaussian distribution</vt:lpstr>
      <vt:lpstr>Properties of Gaussians</vt:lpstr>
      <vt:lpstr>MLE for Gaussian mean and variance</vt:lpstr>
      <vt:lpstr>MLE for Gaussian mean and variance</vt:lpstr>
      <vt:lpstr>MAP for Gaussian mean and variance</vt:lpstr>
      <vt:lpstr>MAP for Gaussian Mean</vt:lpstr>
      <vt:lpstr>What you should know…</vt:lpstr>
      <vt:lpstr>What loss function are we minimizing?</vt:lpstr>
      <vt:lpstr>Extra Stuff</vt:lpstr>
      <vt:lpstr>Supervised Learning</vt:lpstr>
      <vt:lpstr>Consistency and Rate of Convergence</vt:lpstr>
      <vt:lpstr>Next Class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Multi-resolution methods for</dc:title>
  <dc:creator>Aarti Singh</dc:creator>
  <cp:lastModifiedBy>Aarti Singh</cp:lastModifiedBy>
  <cp:revision>788</cp:revision>
  <dcterms:created xsi:type="dcterms:W3CDTF">2009-10-22T01:36:55Z</dcterms:created>
  <dcterms:modified xsi:type="dcterms:W3CDTF">2010-09-13T18:03:25Z</dcterms:modified>
</cp:coreProperties>
</file>