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tags/tag8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45.xml" ContentType="application/vnd.openxmlformats-officedocument.presentationml.tags+xml"/>
  <Override PartName="/ppt/tags/tag63.xml" ContentType="application/vnd.openxmlformats-officedocument.presentationml.tags+xml"/>
  <Override PartName="/ppt/tags/tag34.xml" ContentType="application/vnd.openxmlformats-officedocument.presentationml.tags+xml"/>
  <Override PartName="/ppt/tags/tag52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32.xml" ContentType="application/vnd.openxmlformats-officedocument.presentationml.tags+xml"/>
  <Override PartName="/ppt/tags/tag41.xml" ContentType="application/vnd.openxmlformats-officedocument.presentationml.tags+xml"/>
  <Override PartName="/ppt/tags/tag50.xml" ContentType="application/vnd.openxmlformats-officedocument.presentationml.tags+xml"/>
  <Override PartName="/ppt/tags/tag70.xml" ContentType="application/vnd.openxmlformats-officedocument.presentationml.tag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30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7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tags/tag39.xml" ContentType="application/vnd.openxmlformats-officedocument.presentationml.tags+xml"/>
  <Override PartName="/ppt/tags/tag59.xml" ContentType="application/vnd.openxmlformats-officedocument.presentationml.tags+xml"/>
  <Override PartName="/ppt/tags/tag68.xml" ContentType="application/vnd.openxmlformats-officedocument.presentationml.tags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ppt/tags/tag19.xml" ContentType="application/vnd.openxmlformats-officedocument.presentationml.tags+xml"/>
  <Override PartName="/ppt/tags/tag28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57.xml" ContentType="application/vnd.openxmlformats-officedocument.presentationml.tags+xml"/>
  <Override PartName="/ppt/tags/tag66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tags/tag17.xml" ContentType="application/vnd.openxmlformats-officedocument.presentationml.tags+xml"/>
  <Override PartName="/ppt/tags/tag26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55.xml" ContentType="application/vnd.openxmlformats-officedocument.presentationml.tags+xml"/>
  <Override PartName="/ppt/tags/tag64.xml" ContentType="application/vnd.openxmlformats-officedocument.presentationml.tags+xml"/>
  <Override PartName="/ppt/slideLayouts/slideLayout10.xml" ContentType="application/vnd.openxmlformats-officedocument.presentationml.slideLayout+xml"/>
  <Override PartName="/ppt/tags/tag15.xml" ContentType="application/vnd.openxmlformats-officedocument.presentationml.tags+xml"/>
  <Override PartName="/ppt/tags/tag24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53.xml" ContentType="application/vnd.openxmlformats-officedocument.presentationml.tags+xml"/>
  <Override PartName="/ppt/tags/tag62.xml" ContentType="application/vnd.openxmlformats-officedocument.presentationml.tags+xml"/>
  <Override PartName="/ppt/tags/tag13.xml" ContentType="application/vnd.openxmlformats-officedocument.presentationml.tags+xml"/>
  <Override PartName="/ppt/tags/tag22.xml" ContentType="application/vnd.openxmlformats-officedocument.presentationml.tags+xml"/>
  <Override PartName="/ppt/tags/tag31.xml" ContentType="application/vnd.openxmlformats-officedocument.presentationml.tags+xml"/>
  <Override PartName="/ppt/tags/tag40.xml" ContentType="application/vnd.openxmlformats-officedocument.presentationml.tags+xml"/>
  <Override PartName="/ppt/tags/tag42.xml" ContentType="application/vnd.openxmlformats-officedocument.presentationml.tags+xml"/>
  <Override PartName="/ppt/tags/tag51.xml" ContentType="application/vnd.openxmlformats-officedocument.presentationml.tags+xml"/>
  <Override PartName="/ppt/tags/tag60.xml" ContentType="application/vnd.openxmlformats-officedocument.presentationml.tags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ags/tag11.xml" ContentType="application/vnd.openxmlformats-officedocument.presentationml.tags+xml"/>
  <Override PartName="/ppt/tags/tag20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ags/tag2.xml" ContentType="application/vnd.openxmlformats-officedocument.presentationml.tags+xml"/>
  <Default Extension="wmf" ContentType="image/x-wmf"/>
  <Override PartName="/ppt/tags/tag58.xml" ContentType="application/vnd.openxmlformats-officedocument.presentationml.tags+xml"/>
  <Override PartName="/ppt/tags/tag69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352" r:id="rId3"/>
    <p:sldId id="344" r:id="rId4"/>
    <p:sldId id="345" r:id="rId5"/>
    <p:sldId id="353" r:id="rId6"/>
    <p:sldId id="355" r:id="rId7"/>
    <p:sldId id="356" r:id="rId8"/>
    <p:sldId id="378" r:id="rId9"/>
    <p:sldId id="379" r:id="rId10"/>
    <p:sldId id="380" r:id="rId11"/>
    <p:sldId id="381" r:id="rId12"/>
    <p:sldId id="382" r:id="rId13"/>
    <p:sldId id="383" r:id="rId14"/>
    <p:sldId id="384" r:id="rId15"/>
    <p:sldId id="385" r:id="rId16"/>
    <p:sldId id="354" r:id="rId17"/>
    <p:sldId id="386" r:id="rId18"/>
    <p:sldId id="387" r:id="rId19"/>
    <p:sldId id="388" r:id="rId20"/>
    <p:sldId id="389" r:id="rId21"/>
    <p:sldId id="346" r:id="rId22"/>
    <p:sldId id="347" r:id="rId23"/>
    <p:sldId id="391" r:id="rId24"/>
    <p:sldId id="390" r:id="rId25"/>
    <p:sldId id="348" r:id="rId26"/>
    <p:sldId id="349" r:id="rId27"/>
    <p:sldId id="350" r:id="rId28"/>
    <p:sldId id="351" r:id="rId29"/>
    <p:sldId id="392" r:id="rId30"/>
    <p:sldId id="394" r:id="rId31"/>
    <p:sldId id="393" r:id="rId32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1B739"/>
    <a:srgbClr val="0000FF"/>
    <a:srgbClr val="008A3E"/>
    <a:srgbClr val="3333FF"/>
    <a:srgbClr val="FF99FF"/>
    <a:srgbClr val="00B050"/>
    <a:srgbClr val="487230"/>
    <a:srgbClr val="006C31"/>
    <a:srgbClr val="005828"/>
    <a:srgbClr val="2941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 autoAdjust="0"/>
    <p:restoredTop sz="94783" autoAdjust="0"/>
  </p:normalViewPr>
  <p:slideViewPr>
    <p:cSldViewPr>
      <p:cViewPr varScale="1">
        <p:scale>
          <a:sx n="83" d="100"/>
          <a:sy n="83" d="100"/>
        </p:scale>
        <p:origin x="-10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D0A1740-499E-4D92-9675-D3216C5C8AEC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9853F8F-108C-4D6C-A9D4-C48791405E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C3527D6-9AA9-45C0-B2A6-5633BBFC16FF}" type="datetimeFigureOut">
              <a:rPr lang="en-US" smtClean="0"/>
              <a:pPr/>
              <a:t>9/22/2010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EB20E6-1778-4BC5-9ACA-D18679C1B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/>
              <a:pPr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/>
              <a:pPr/>
              <a:t>9/22/2010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/>
              <a:pPr/>
              <a:t>9/22/2010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/>
              <a:pPr/>
              <a:t>9/22/2010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/>
              <a:pPr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/>
              <a:pPr/>
              <a:t>9/22/2010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BA735-A1B3-4D4F-9421-DD10E19D94F6}" type="datetime1">
              <a:rPr lang="en-US" smtClean="0"/>
              <a:pPr/>
              <a:t>9/22/2010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tags" Target="../tags/tag28.xml"/><Relationship Id="rId7" Type="http://schemas.openxmlformats.org/officeDocument/2006/relationships/image" Target="../media/image23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0.xml"/><Relationship Id="rId1" Type="http://schemas.openxmlformats.org/officeDocument/2006/relationships/tags" Target="../tags/tag29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tags" Target="../tags/tag33.xml"/><Relationship Id="rId7" Type="http://schemas.openxmlformats.org/officeDocument/2006/relationships/image" Target="../media/image27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image" Target="../media/image26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30.png"/><Relationship Id="rId4" Type="http://schemas.openxmlformats.org/officeDocument/2006/relationships/tags" Target="../tags/tag34.xml"/><Relationship Id="rId9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tags" Target="../tags/tag39.xml"/><Relationship Id="rId7" Type="http://schemas.openxmlformats.org/officeDocument/2006/relationships/image" Target="../media/image30.png"/><Relationship Id="rId2" Type="http://schemas.openxmlformats.org/officeDocument/2006/relationships/tags" Target="../tags/tag38.xml"/><Relationship Id="rId1" Type="http://schemas.openxmlformats.org/officeDocument/2006/relationships/tags" Target="../tags/tag37.xml"/><Relationship Id="rId6" Type="http://schemas.openxmlformats.org/officeDocument/2006/relationships/image" Target="../media/image33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4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39.png"/><Relationship Id="rId2" Type="http://schemas.openxmlformats.org/officeDocument/2006/relationships/tags" Target="../tags/tag44.xml"/><Relationship Id="rId1" Type="http://schemas.openxmlformats.org/officeDocument/2006/relationships/tags" Target="../tags/tag43.xml"/><Relationship Id="rId6" Type="http://schemas.openxmlformats.org/officeDocument/2006/relationships/image" Target="../media/image38.wmf"/><Relationship Id="rId5" Type="http://schemas.openxmlformats.org/officeDocument/2006/relationships/image" Target="../media/image37.wmf"/><Relationship Id="rId4" Type="http://schemas.openxmlformats.org/officeDocument/2006/relationships/image" Target="../media/image36.wmf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tags" Target="../tags/tag47.xml"/><Relationship Id="rId7" Type="http://schemas.openxmlformats.org/officeDocument/2006/relationships/image" Target="../media/image43.png"/><Relationship Id="rId2" Type="http://schemas.openxmlformats.org/officeDocument/2006/relationships/tags" Target="../tags/tag46.xml"/><Relationship Id="rId1" Type="http://schemas.openxmlformats.org/officeDocument/2006/relationships/tags" Target="../tags/tag45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7" Type="http://schemas.openxmlformats.org/officeDocument/2006/relationships/image" Target="../media/image46.png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image" Target="../media/image35.png"/><Relationship Id="rId5" Type="http://schemas.openxmlformats.org/officeDocument/2006/relationships/image" Target="../media/image45.png"/><Relationship Id="rId4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8.png"/><Relationship Id="rId3" Type="http://schemas.openxmlformats.org/officeDocument/2006/relationships/tags" Target="../tags/tag53.xml"/><Relationship Id="rId7" Type="http://schemas.openxmlformats.org/officeDocument/2006/relationships/image" Target="../media/image47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image" Target="../media/image45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4.xml"/><Relationship Id="rId9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4.xml"/><Relationship Id="rId7" Type="http://schemas.openxmlformats.org/officeDocument/2006/relationships/image" Target="../media/image4.png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image" Target="../media/image3.png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tags" Target="../tags/tag57.xml"/><Relationship Id="rId7" Type="http://schemas.openxmlformats.org/officeDocument/2006/relationships/image" Target="../media/image50.png"/><Relationship Id="rId2" Type="http://schemas.openxmlformats.org/officeDocument/2006/relationships/tags" Target="../tags/tag56.xml"/><Relationship Id="rId1" Type="http://schemas.openxmlformats.org/officeDocument/2006/relationships/tags" Target="../tags/tag55.xml"/><Relationship Id="rId6" Type="http://schemas.openxmlformats.org/officeDocument/2006/relationships/image" Target="../media/image35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58.xml"/><Relationship Id="rId9" Type="http://schemas.openxmlformats.org/officeDocument/2006/relationships/image" Target="../media/image5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61.xml"/><Relationship Id="rId7" Type="http://schemas.openxmlformats.org/officeDocument/2006/relationships/image" Target="../media/image55.png"/><Relationship Id="rId2" Type="http://schemas.openxmlformats.org/officeDocument/2006/relationships/tags" Target="../tags/tag60.xml"/><Relationship Id="rId1" Type="http://schemas.openxmlformats.org/officeDocument/2006/relationships/tags" Target="../tags/tag59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tags" Target="../tags/tag64.xml"/><Relationship Id="rId7" Type="http://schemas.openxmlformats.org/officeDocument/2006/relationships/image" Target="../media/image56.png"/><Relationship Id="rId2" Type="http://schemas.openxmlformats.org/officeDocument/2006/relationships/tags" Target="../tags/tag63.xml"/><Relationship Id="rId1" Type="http://schemas.openxmlformats.org/officeDocument/2006/relationships/tags" Target="../tags/tag62.xml"/><Relationship Id="rId6" Type="http://schemas.openxmlformats.org/officeDocument/2006/relationships/slideLayout" Target="../slideLayouts/slideLayout2.xml"/><Relationship Id="rId5" Type="http://schemas.openxmlformats.org/officeDocument/2006/relationships/tags" Target="../tags/tag66.xml"/><Relationship Id="rId10" Type="http://schemas.openxmlformats.org/officeDocument/2006/relationships/image" Target="../media/image59.png"/><Relationship Id="rId4" Type="http://schemas.openxmlformats.org/officeDocument/2006/relationships/tags" Target="../tags/tag65.xml"/><Relationship Id="rId9" Type="http://schemas.openxmlformats.org/officeDocument/2006/relationships/image" Target="../media/image58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8.xml"/><Relationship Id="rId1" Type="http://schemas.openxmlformats.org/officeDocument/2006/relationships/tags" Target="../tags/tag67.xml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0.xml"/><Relationship Id="rId1" Type="http://schemas.openxmlformats.org/officeDocument/2006/relationships/tags" Target="../tags/tag69.xml"/><Relationship Id="rId5" Type="http://schemas.openxmlformats.org/officeDocument/2006/relationships/image" Target="../media/image63.png"/><Relationship Id="rId4" Type="http://schemas.openxmlformats.org/officeDocument/2006/relationships/image" Target="../media/image6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cs.cmu.edu/~aarti/Class/10701/table.html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6.xml"/><Relationship Id="rId1" Type="http://schemas.openxmlformats.org/officeDocument/2006/relationships/tags" Target="../tags/tag5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tags" Target="../tags/tag9.xml"/><Relationship Id="rId7" Type="http://schemas.openxmlformats.org/officeDocument/2006/relationships/image" Target="../media/image8.png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5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11.png"/><Relationship Id="rId4" Type="http://schemas.openxmlformats.org/officeDocument/2006/relationships/tags" Target="../tags/tag10.xml"/><Relationship Id="rId9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tags" Target="../tags/tag13.xml"/><Relationship Id="rId7" Type="http://schemas.openxmlformats.org/officeDocument/2006/relationships/image" Target="../media/image5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4.png"/><Relationship Id="rId5" Type="http://schemas.openxmlformats.org/officeDocument/2006/relationships/tags" Target="../tags/tag15.xml"/><Relationship Id="rId10" Type="http://schemas.openxmlformats.org/officeDocument/2006/relationships/image" Target="../media/image9.png"/><Relationship Id="rId4" Type="http://schemas.openxmlformats.org/officeDocument/2006/relationships/tags" Target="../tags/tag14.xml"/><Relationship Id="rId9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tags" Target="../tags/tag20.xml"/><Relationship Id="rId7" Type="http://schemas.openxmlformats.org/officeDocument/2006/relationships/image" Target="../media/image17.png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21.png"/><Relationship Id="rId5" Type="http://schemas.openxmlformats.org/officeDocument/2006/relationships/tags" Target="../tags/tag22.xml"/><Relationship Id="rId10" Type="http://schemas.openxmlformats.org/officeDocument/2006/relationships/image" Target="../media/image20.png"/><Relationship Id="rId4" Type="http://schemas.openxmlformats.org/officeDocument/2006/relationships/tags" Target="../tags/tag21.xml"/><Relationship Id="rId9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tags" Target="../tags/tag25.xml"/><Relationship Id="rId7" Type="http://schemas.openxmlformats.org/officeDocument/2006/relationships/image" Target="../media/image22.png"/><Relationship Id="rId2" Type="http://schemas.openxmlformats.org/officeDocument/2006/relationships/tags" Target="../tags/tag24.xml"/><Relationship Id="rId1" Type="http://schemas.openxmlformats.org/officeDocument/2006/relationships/tags" Target="../tags/tag23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Logistic Regression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0929" y="3257252"/>
            <a:ext cx="435087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Sept 22, 2010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>
            <p:custDataLst>
              <p:tags r:id="rId1"/>
            </p:custDataLst>
          </p:nvPr>
        </p:nvSpPr>
        <p:spPr>
          <a:xfrm>
            <a:off x="0" y="7112000"/>
            <a:ext cx="9144000" cy="646331"/>
          </a:xfrm>
          <a:prstGeom prst="rect">
            <a:avLst/>
          </a:prstGeom>
          <a:noFill/>
        </p:spPr>
        <p:txBody>
          <a:bodyPr vert="horz" rtlCol="0">
            <a:spAutoFit/>
          </a:bodyPr>
          <a:lstStyle/>
          <a:p>
            <a:r>
              <a:rPr lang="en-US" smtClean="0"/>
              <a:t>TexPoint fonts used in EMF. </a:t>
            </a:r>
          </a:p>
          <a:p>
            <a:r>
              <a:rPr lang="en-US" smtClean="0"/>
              <a:t>Read the TexPoint manual before you delete this box.: </a:t>
            </a:r>
            <a:r>
              <a:rPr lang="en-US" smtClean="0">
                <a:latin typeface="CMMI10"/>
              </a:rPr>
              <a:t>A</a:t>
            </a:r>
            <a:r>
              <a:rPr lang="en-US" smtClean="0">
                <a:latin typeface="CMR10"/>
              </a:rPr>
              <a:t>A</a:t>
            </a:r>
            <a:r>
              <a:rPr lang="en-US" smtClean="0">
                <a:latin typeface="CMMI7"/>
              </a:rPr>
              <a:t>A</a:t>
            </a:r>
            <a:r>
              <a:rPr lang="en-US" smtClean="0">
                <a:latin typeface="CMSY7"/>
              </a:rPr>
              <a:t>A</a:t>
            </a:r>
            <a:r>
              <a:rPr lang="en-US" smtClean="0">
                <a:latin typeface="CMSY10ORIG"/>
              </a:rPr>
              <a:t>A</a:t>
            </a:r>
            <a:r>
              <a:rPr lang="en-US" smtClean="0">
                <a:latin typeface="CMR7"/>
              </a:rPr>
              <a:t>A</a:t>
            </a:r>
            <a:r>
              <a:rPr lang="en-US" smtClean="0">
                <a:latin typeface="CMEX10"/>
              </a:rPr>
              <a:t>A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Expressing Conditional log Likelihood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6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506164" y="1524000"/>
            <a:ext cx="4428036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5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70126" y="2290763"/>
            <a:ext cx="4287874" cy="5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600225" y="3389312"/>
            <a:ext cx="7894337" cy="155485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Maximizing Conditional log Likelihood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4" name="Picture 13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049195" y="1636713"/>
            <a:ext cx="7637747" cy="1554801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04800" y="1742258"/>
            <a:ext cx="540977" cy="297659"/>
          </a:xfrm>
          <a:prstGeom prst="rect">
            <a:avLst/>
          </a:prstGeom>
          <a:noFill/>
          <a:ln/>
          <a:effectLst/>
        </p:spPr>
      </p:pic>
      <p:sp>
        <p:nvSpPr>
          <p:cNvPr id="13" name="Text Box 6"/>
          <p:cNvSpPr txBox="1">
            <a:spLocks noChangeArrowheads="1"/>
          </p:cNvSpPr>
          <p:nvPr/>
        </p:nvSpPr>
        <p:spPr bwMode="auto">
          <a:xfrm>
            <a:off x="533400" y="3887788"/>
            <a:ext cx="82296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9900"/>
                </a:solidFill>
              </a:rPr>
              <a:t>Good news</a:t>
            </a:r>
            <a:r>
              <a:rPr lang="en-US" sz="2400" dirty="0"/>
              <a:t>: </a:t>
            </a:r>
            <a:r>
              <a:rPr lang="en-US" sz="2400" i="1" dirty="0"/>
              <a:t>l</a:t>
            </a:r>
            <a:r>
              <a:rPr lang="en-US" sz="2400" dirty="0"/>
              <a:t>(</a:t>
            </a:r>
            <a:r>
              <a:rPr lang="en-US" sz="2400" b="1" dirty="0"/>
              <a:t>w</a:t>
            </a:r>
            <a:r>
              <a:rPr lang="en-US" sz="2400" dirty="0"/>
              <a:t>) is concave function of </a:t>
            </a:r>
            <a:r>
              <a:rPr lang="en-US" sz="2400" b="1" dirty="0"/>
              <a:t>w </a:t>
            </a:r>
            <a:r>
              <a:rPr lang="en-US" sz="2400" b="1" dirty="0">
                <a:latin typeface="cmsy10" pitchFamily="34" charset="0"/>
              </a:rPr>
              <a:t>!</a:t>
            </a:r>
            <a:r>
              <a:rPr lang="en-US" sz="2400" dirty="0"/>
              <a:t> no locally optimal solutions</a:t>
            </a:r>
            <a:endParaRPr lang="en-US" sz="2400" dirty="0">
              <a:latin typeface="cmsy10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FF0000"/>
                </a:solidFill>
              </a:rPr>
              <a:t>Bad news</a:t>
            </a:r>
            <a:r>
              <a:rPr lang="en-US" sz="2400" dirty="0"/>
              <a:t>: no closed-form solution to </a:t>
            </a:r>
            <a:r>
              <a:rPr lang="en-US" sz="2400" dirty="0" smtClean="0"/>
              <a:t>maximize </a:t>
            </a:r>
            <a:r>
              <a:rPr lang="en-US" sz="2400" i="1" dirty="0" smtClean="0"/>
              <a:t>l</a:t>
            </a:r>
            <a:r>
              <a:rPr lang="en-US" sz="2400" dirty="0" smtClean="0"/>
              <a:t>(</a:t>
            </a:r>
            <a:r>
              <a:rPr lang="en-US" sz="2400" b="1" dirty="0" smtClean="0"/>
              <a:t>w</a:t>
            </a:r>
            <a:r>
              <a:rPr lang="en-US" sz="2400" dirty="0" smtClean="0"/>
              <a:t>)</a:t>
            </a:r>
            <a:endParaRPr lang="en-US" sz="2400" dirty="0">
              <a:latin typeface="cmsy10" pitchFamily="34" charset="0"/>
            </a:endParaRPr>
          </a:p>
          <a:p>
            <a:pPr>
              <a:spcBef>
                <a:spcPct val="50000"/>
              </a:spcBef>
            </a:pPr>
            <a:r>
              <a:rPr lang="en-US" sz="2400" dirty="0">
                <a:solidFill>
                  <a:srgbClr val="009900"/>
                </a:solidFill>
              </a:rPr>
              <a:t>Good news</a:t>
            </a:r>
            <a:r>
              <a:rPr lang="en-US" sz="2400" dirty="0"/>
              <a:t>: concave functions easy to </a:t>
            </a:r>
            <a:r>
              <a:rPr lang="en-US" sz="2400" dirty="0" smtClean="0"/>
              <a:t>optimize (unique maximum)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Optimizing concave/convex function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>
          <a:xfrm>
            <a:off x="457200" y="14176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Conditional likelihood for Logistic Regression is concave </a:t>
            </a:r>
            <a:endParaRPr lang="en-US" sz="2200" dirty="0" smtClean="0">
              <a:latin typeface="cmsy10" pitchFamily="34" charset="0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</a:t>
            </a:r>
            <a:r>
              <a:rPr lang="en-US" sz="2200" dirty="0" err="1" smtClean="0"/>
              <a:t>aximum</a:t>
            </a:r>
            <a:r>
              <a:rPr lang="en-US" sz="2200" dirty="0" smtClean="0"/>
              <a:t> </a:t>
            </a:r>
            <a:r>
              <a:rPr kumimoji="0" lang="en-US" sz="2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of a concave function = minimum of a convex function</a:t>
            </a:r>
          </a:p>
          <a:p>
            <a:pPr marL="342900" marR="0" lvl="0" indent="-342900" algn="ctr" defTabSz="914400" rtl="0" eaLnBrk="1" fontAlgn="auto" latinLnBrk="0" hangingPunct="1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2400" b="1" dirty="0" smtClean="0">
                <a:solidFill>
                  <a:srgbClr val="C00000"/>
                </a:solidFill>
              </a:rPr>
              <a:t>Gradient Ascent (concave)/ Gradient Descent (convex)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 cstate="print"/>
          <a:srcRect l="17647" t="25981" r="18823" b="36800"/>
          <a:stretch>
            <a:fillRect/>
          </a:stretch>
        </p:blipFill>
        <p:spPr bwMode="auto">
          <a:xfrm>
            <a:off x="-6369" y="3124200"/>
            <a:ext cx="7245369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0" name="Group 5"/>
          <p:cNvGrpSpPr>
            <a:grpSpLocks/>
          </p:cNvGrpSpPr>
          <p:nvPr/>
        </p:nvGrpSpPr>
        <p:grpSpPr bwMode="auto">
          <a:xfrm>
            <a:off x="5029200" y="3114675"/>
            <a:ext cx="4038600" cy="1143001"/>
            <a:chOff x="3024" y="1487"/>
            <a:chExt cx="2544" cy="720"/>
          </a:xfrm>
        </p:grpSpPr>
        <p:pic>
          <p:nvPicPr>
            <p:cNvPr id="12" name="Picture 6" descr="txp_fig"/>
            <p:cNvPicPr>
              <a:picLocks noChangeAspect="1" noChangeArrowheads="1"/>
            </p:cNvPicPr>
            <p:nvPr>
              <p:custDataLst>
                <p:tags r:id="rId4"/>
              </p:custDataLst>
            </p:nvPr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3104" y="1784"/>
              <a:ext cx="2464" cy="4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4" name="Text Box 7"/>
            <p:cNvSpPr txBox="1">
              <a:spLocks noChangeArrowheads="1"/>
            </p:cNvSpPr>
            <p:nvPr/>
          </p:nvSpPr>
          <p:spPr bwMode="auto">
            <a:xfrm>
              <a:off x="3024" y="1487"/>
              <a:ext cx="756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/>
                <a:t>Gradient:</a:t>
              </a:r>
            </a:p>
          </p:txBody>
        </p:sp>
      </p:grpSp>
      <p:grpSp>
        <p:nvGrpSpPr>
          <p:cNvPr id="15" name="Group 8"/>
          <p:cNvGrpSpPr>
            <a:grpSpLocks/>
          </p:cNvGrpSpPr>
          <p:nvPr/>
        </p:nvGrpSpPr>
        <p:grpSpPr bwMode="auto">
          <a:xfrm>
            <a:off x="6672261" y="4419600"/>
            <a:ext cx="2228850" cy="528638"/>
            <a:chOff x="3936" y="2115"/>
            <a:chExt cx="1404" cy="333"/>
          </a:xfrm>
        </p:grpSpPr>
        <p:sp>
          <p:nvSpPr>
            <p:cNvPr id="16" name="Text Box 9"/>
            <p:cNvSpPr txBox="1">
              <a:spLocks noChangeArrowheads="1"/>
            </p:cNvSpPr>
            <p:nvPr/>
          </p:nvSpPr>
          <p:spPr bwMode="auto">
            <a:xfrm>
              <a:off x="4128" y="2115"/>
              <a:ext cx="1212" cy="2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b="1" dirty="0">
                  <a:solidFill>
                    <a:srgbClr val="C00000"/>
                  </a:solidFill>
                </a:rPr>
                <a:t>Learning rate, </a:t>
              </a:r>
              <a:r>
                <a:rPr lang="en-US" b="1" dirty="0">
                  <a:solidFill>
                    <a:srgbClr val="C00000"/>
                  </a:solidFill>
                  <a:latin typeface="Symbol" pitchFamily="18" charset="2"/>
                  <a:sym typeface="Symbol" pitchFamily="18" charset="2"/>
                </a:rPr>
                <a:t></a:t>
              </a:r>
              <a:r>
                <a:rPr lang="en-US" b="1" dirty="0">
                  <a:solidFill>
                    <a:srgbClr val="C00000"/>
                  </a:solidFill>
                </a:rPr>
                <a:t>&gt;0</a:t>
              </a:r>
            </a:p>
          </p:txBody>
        </p:sp>
        <p:sp>
          <p:nvSpPr>
            <p:cNvPr id="17" name="Line 10"/>
            <p:cNvSpPr>
              <a:spLocks noChangeShapeType="1"/>
            </p:cNvSpPr>
            <p:nvPr/>
          </p:nvSpPr>
          <p:spPr bwMode="auto">
            <a:xfrm flipH="1">
              <a:off x="3936" y="2256"/>
              <a:ext cx="213" cy="192"/>
            </a:xfrm>
            <a:prstGeom prst="line">
              <a:avLst/>
            </a:prstGeom>
            <a:noFill/>
            <a:ln w="28575">
              <a:solidFill>
                <a:srgbClr val="C000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5" name="Group 44"/>
          <p:cNvGrpSpPr/>
          <p:nvPr/>
        </p:nvGrpSpPr>
        <p:grpSpPr bwMode="auto">
          <a:xfrm>
            <a:off x="4968892" y="4411662"/>
            <a:ext cx="3582944" cy="1832201"/>
            <a:chOff x="4976067" y="4411662"/>
            <a:chExt cx="3582944" cy="1832201"/>
          </a:xfrm>
        </p:grpSpPr>
        <p:grpSp>
          <p:nvGrpSpPr>
            <p:cNvPr id="19" name="Group 12"/>
            <p:cNvGrpSpPr>
              <a:grpSpLocks/>
            </p:cNvGrpSpPr>
            <p:nvPr/>
          </p:nvGrpSpPr>
          <p:grpSpPr bwMode="auto">
            <a:xfrm>
              <a:off x="4976067" y="4411662"/>
              <a:ext cx="2819400" cy="836613"/>
              <a:chOff x="3024" y="2304"/>
              <a:chExt cx="1776" cy="527"/>
            </a:xfrm>
          </p:grpSpPr>
          <p:sp>
            <p:nvSpPr>
              <p:cNvPr id="21" name="Text Box 13"/>
              <p:cNvSpPr txBox="1">
                <a:spLocks noChangeArrowheads="1"/>
              </p:cNvSpPr>
              <p:nvPr/>
            </p:nvSpPr>
            <p:spPr bwMode="auto">
              <a:xfrm>
                <a:off x="3024" y="2304"/>
                <a:ext cx="956" cy="23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r>
                  <a:rPr lang="en-US" b="1" dirty="0"/>
                  <a:t>Update rule:</a:t>
                </a:r>
              </a:p>
            </p:txBody>
          </p:sp>
          <p:pic>
            <p:nvPicPr>
              <p:cNvPr id="22" name="Picture 14" descr="txp_fig"/>
              <p:cNvPicPr>
                <a:picLocks noChangeAspect="1" noChangeArrowheads="1"/>
              </p:cNvPicPr>
              <p:nvPr>
                <p:custDataLst>
                  <p:tags r:id="rId3"/>
                </p:custDataLst>
              </p:nvPr>
            </p:nvPicPr>
            <p:blipFill>
              <a:blip r:embed="rId8" cstate="print"/>
              <a:srcRect/>
              <a:stretch>
                <a:fillRect/>
              </a:stretch>
            </p:blipFill>
            <p:spPr bwMode="auto">
              <a:xfrm>
                <a:off x="3430" y="2652"/>
                <a:ext cx="1370" cy="17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</p:grpSp>
        <p:pic>
          <p:nvPicPr>
            <p:cNvPr id="43" name="Picture 42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5007855" y="5476875"/>
              <a:ext cx="3551156" cy="766988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23" name="Oval 22"/>
          <p:cNvSpPr/>
          <p:nvPr/>
        </p:nvSpPr>
        <p:spPr>
          <a:xfrm>
            <a:off x="1153886" y="4038600"/>
            <a:ext cx="121919" cy="118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/>
          <p:cNvSpPr/>
          <p:nvPr/>
        </p:nvSpPr>
        <p:spPr>
          <a:xfrm>
            <a:off x="1447800" y="4453128"/>
            <a:ext cx="121919" cy="118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/>
          <p:cNvSpPr/>
          <p:nvPr/>
        </p:nvSpPr>
        <p:spPr>
          <a:xfrm>
            <a:off x="1706881" y="4834128"/>
            <a:ext cx="121919" cy="118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981200" y="5062728"/>
            <a:ext cx="121919" cy="118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209800" y="5215128"/>
            <a:ext cx="121919" cy="118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2468881" y="5334000"/>
            <a:ext cx="121919" cy="118872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0" name="Picture 2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 rot="16200000">
            <a:off x="74499" y="4178413"/>
            <a:ext cx="580122" cy="207051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Gradient Ascent for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5715000"/>
            <a:ext cx="8458200" cy="11430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Gradient ascent is simplest of optimization approaches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e.g., Newton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method,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Conjugate gradient ascent,</a:t>
            </a:r>
            <a:r>
              <a:rPr kumimoji="0" lang="en-US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IRLS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(see Bishop 4.3.3)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609600" y="1600200"/>
            <a:ext cx="7696200" cy="3785652"/>
          </a:xfrm>
          <a:prstGeom prst="rect">
            <a:avLst/>
          </a:prstGeom>
          <a:noFill/>
          <a:ln w="9525">
            <a:solidFill>
              <a:srgbClr val="009900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400" dirty="0"/>
              <a:t>Gradient ascent algorithm: iterate until change &lt; </a:t>
            </a:r>
            <a:r>
              <a:rPr lang="en-US" sz="2400" dirty="0" smtClean="0">
                <a:latin typeface="Symbol" pitchFamily="18" charset="2"/>
                <a:sym typeface="Symbol" pitchFamily="18" charset="2"/>
              </a:rPr>
              <a:t></a:t>
            </a:r>
          </a:p>
          <a:p>
            <a:pPr>
              <a:spcBef>
                <a:spcPct val="50000"/>
              </a:spcBef>
            </a:pPr>
            <a:endParaRPr lang="en-US" sz="2400" dirty="0" smtClean="0">
              <a:latin typeface="Symbol" pitchFamily="18" charset="2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endParaRPr lang="en-US" sz="2400" dirty="0">
              <a:latin typeface="Symbol" pitchFamily="18" charset="2"/>
              <a:sym typeface="Symbol" pitchFamily="18" charset="2"/>
            </a:endParaRPr>
          </a:p>
          <a:p>
            <a:pPr>
              <a:spcBef>
                <a:spcPct val="50000"/>
              </a:spcBef>
            </a:pPr>
            <a:r>
              <a:rPr lang="en-US" sz="2400" dirty="0" smtClean="0"/>
              <a:t>For </a:t>
            </a:r>
            <a:r>
              <a:rPr lang="en-US" sz="2400" dirty="0" err="1" smtClean="0"/>
              <a:t>i</a:t>
            </a:r>
            <a:r>
              <a:rPr lang="en-US" sz="2400" dirty="0" smtClean="0"/>
              <a:t>=1,…,d, </a:t>
            </a:r>
            <a:endParaRPr lang="en-US" sz="2400" dirty="0"/>
          </a:p>
          <a:p>
            <a:pPr>
              <a:spcBef>
                <a:spcPct val="50000"/>
              </a:spcBef>
            </a:pPr>
            <a:endParaRPr lang="en-US" sz="2400" dirty="0"/>
          </a:p>
          <a:p>
            <a:pPr>
              <a:spcBef>
                <a:spcPct val="50000"/>
              </a:spcBef>
            </a:pPr>
            <a:endParaRPr lang="en-US" sz="2400" dirty="0"/>
          </a:p>
          <a:p>
            <a:pPr>
              <a:spcBef>
                <a:spcPct val="50000"/>
              </a:spcBef>
            </a:pPr>
            <a:r>
              <a:rPr lang="en-US" sz="2400" dirty="0"/>
              <a:t>repeat   </a:t>
            </a:r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517395" y="3962400"/>
            <a:ext cx="6637211" cy="713393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435913" y="2333625"/>
            <a:ext cx="6480135" cy="713354"/>
          </a:xfrm>
          <a:prstGeom prst="rect">
            <a:avLst/>
          </a:prstGeom>
          <a:noFill/>
          <a:ln/>
          <a:effectLst/>
        </p:spPr>
      </p:pic>
      <p:sp>
        <p:nvSpPr>
          <p:cNvPr id="12" name="Right Brace 11"/>
          <p:cNvSpPr/>
          <p:nvPr/>
        </p:nvSpPr>
        <p:spPr>
          <a:xfrm rot="5400000">
            <a:off x="6553200" y="3284220"/>
            <a:ext cx="304800" cy="2667000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524500" y="4824234"/>
            <a:ext cx="3093989" cy="707886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Predict what current weight</a:t>
            </a:r>
          </a:p>
          <a:p>
            <a:r>
              <a:rPr lang="en-US" sz="2000" dirty="0" smtClean="0">
                <a:solidFill>
                  <a:srgbClr val="C00000"/>
                </a:solidFill>
              </a:rPr>
              <a:t>thinks label Y should be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Effect of step-size </a:t>
            </a:r>
            <a:r>
              <a:rPr lang="en-US" b="1" dirty="0" smtClean="0">
                <a:solidFill>
                  <a:srgbClr val="C00000"/>
                </a:solidFill>
                <a:latin typeface="Symbol" pitchFamily="18" charset="2"/>
                <a:cs typeface="Arial"/>
              </a:rPr>
              <a:t>h</a:t>
            </a:r>
            <a:endParaRPr lang="en-US" b="1" dirty="0">
              <a:solidFill>
                <a:srgbClr val="C00000"/>
              </a:solidFill>
              <a:latin typeface="Symbol" pitchFamily="18" charset="2"/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066800" y="4466272"/>
            <a:ext cx="6849504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Large </a:t>
            </a:r>
            <a:r>
              <a:rPr lang="en-US" sz="2400" dirty="0" smtClean="0">
                <a:latin typeface="Symbol" pitchFamily="18" charset="2"/>
                <a:cs typeface="Arial"/>
              </a:rPr>
              <a:t>h</a:t>
            </a:r>
            <a:r>
              <a:rPr lang="en-US" sz="2400" dirty="0" smtClean="0"/>
              <a:t>  =&gt; Fast convergence but larger residual error</a:t>
            </a:r>
          </a:p>
          <a:p>
            <a:r>
              <a:rPr lang="en-US" sz="2400" dirty="0" smtClean="0"/>
              <a:t>	       Also possible oscillations</a:t>
            </a:r>
          </a:p>
          <a:p>
            <a:endParaRPr lang="en-US" sz="2400" dirty="0" smtClean="0"/>
          </a:p>
          <a:p>
            <a:r>
              <a:rPr lang="en-US" sz="2400" dirty="0" smtClean="0"/>
              <a:t>Small </a:t>
            </a:r>
            <a:r>
              <a:rPr lang="en-US" sz="2400" dirty="0" smtClean="0">
                <a:latin typeface="Symbol" pitchFamily="18" charset="2"/>
                <a:cs typeface="Arial"/>
              </a:rPr>
              <a:t>h</a:t>
            </a:r>
            <a:r>
              <a:rPr lang="en-US" sz="2400" dirty="0" smtClean="0"/>
              <a:t>  =&gt; Slow convergence but small residual error</a:t>
            </a:r>
          </a:p>
          <a:p>
            <a:r>
              <a:rPr lang="en-US" sz="2400" dirty="0" smtClean="0"/>
              <a:t>	  </a:t>
            </a:r>
            <a:endParaRPr lang="en-US" sz="2400" dirty="0"/>
          </a:p>
        </p:txBody>
      </p:sp>
      <p:sp>
        <p:nvSpPr>
          <p:cNvPr id="6" name="Freeform 5"/>
          <p:cNvSpPr/>
          <p:nvPr/>
        </p:nvSpPr>
        <p:spPr>
          <a:xfrm>
            <a:off x="1656272" y="1752600"/>
            <a:ext cx="2458528" cy="2211238"/>
          </a:xfrm>
          <a:custGeom>
            <a:avLst/>
            <a:gdLst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741871 w 2458528"/>
              <a:gd name="connsiteY1" fmla="*/ 1915064 h 2332008"/>
              <a:gd name="connsiteX2" fmla="*/ 1354347 w 2458528"/>
              <a:gd name="connsiteY2" fmla="*/ 2311880 h 2332008"/>
              <a:gd name="connsiteX3" fmla="*/ 1846053 w 2458528"/>
              <a:gd name="connsiteY3" fmla="*/ 1794295 h 2332008"/>
              <a:gd name="connsiteX4" fmla="*/ 2458528 w 2458528"/>
              <a:gd name="connsiteY4" fmla="*/ 0 h 2332008"/>
              <a:gd name="connsiteX0" fmla="*/ 0 w 2458528"/>
              <a:gd name="connsiteY0" fmla="*/ 0 h 2211238"/>
              <a:gd name="connsiteX1" fmla="*/ 741871 w 2458528"/>
              <a:gd name="connsiteY1" fmla="*/ 1794294 h 2211238"/>
              <a:gd name="connsiteX2" fmla="*/ 1354347 w 2458528"/>
              <a:gd name="connsiteY2" fmla="*/ 2191110 h 2211238"/>
              <a:gd name="connsiteX3" fmla="*/ 1846053 w 2458528"/>
              <a:gd name="connsiteY3" fmla="*/ 1673525 h 2211238"/>
              <a:gd name="connsiteX4" fmla="*/ 2458528 w 2458528"/>
              <a:gd name="connsiteY4" fmla="*/ 31630 h 2211238"/>
              <a:gd name="connsiteX0" fmla="*/ 0 w 2458528"/>
              <a:gd name="connsiteY0" fmla="*/ 0 h 2211238"/>
              <a:gd name="connsiteX1" fmla="*/ 741871 w 2458528"/>
              <a:gd name="connsiteY1" fmla="*/ 1794294 h 2211238"/>
              <a:gd name="connsiteX2" fmla="*/ 1354347 w 2458528"/>
              <a:gd name="connsiteY2" fmla="*/ 2191110 h 2211238"/>
              <a:gd name="connsiteX3" fmla="*/ 1846053 w 2458528"/>
              <a:gd name="connsiteY3" fmla="*/ 1673525 h 2211238"/>
              <a:gd name="connsiteX4" fmla="*/ 2458528 w 2458528"/>
              <a:gd name="connsiteY4" fmla="*/ 31630 h 2211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8528" h="2211238">
                <a:moveTo>
                  <a:pt x="0" y="0"/>
                </a:moveTo>
                <a:cubicBezTo>
                  <a:pt x="154556" y="373811"/>
                  <a:pt x="516147" y="1429109"/>
                  <a:pt x="741871" y="1794294"/>
                </a:cubicBezTo>
                <a:cubicBezTo>
                  <a:pt x="967595" y="2159479"/>
                  <a:pt x="1170317" y="2211238"/>
                  <a:pt x="1354347" y="2191110"/>
                </a:cubicBezTo>
                <a:cubicBezTo>
                  <a:pt x="1538377" y="2170982"/>
                  <a:pt x="1662023" y="2033438"/>
                  <a:pt x="1846053" y="1673525"/>
                </a:cubicBezTo>
                <a:cubicBezTo>
                  <a:pt x="2030083" y="1313612"/>
                  <a:pt x="2309004" y="369498"/>
                  <a:pt x="2458528" y="31630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181600" y="1785668"/>
            <a:ext cx="2458528" cy="2211238"/>
          </a:xfrm>
          <a:custGeom>
            <a:avLst/>
            <a:gdLst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741871 w 2458528"/>
              <a:gd name="connsiteY1" fmla="*/ 1915064 h 2332008"/>
              <a:gd name="connsiteX2" fmla="*/ 1354347 w 2458528"/>
              <a:gd name="connsiteY2" fmla="*/ 2311880 h 2332008"/>
              <a:gd name="connsiteX3" fmla="*/ 1846053 w 2458528"/>
              <a:gd name="connsiteY3" fmla="*/ 1794295 h 2332008"/>
              <a:gd name="connsiteX4" fmla="*/ 2458528 w 2458528"/>
              <a:gd name="connsiteY4" fmla="*/ 0 h 2332008"/>
              <a:gd name="connsiteX0" fmla="*/ 0 w 2458528"/>
              <a:gd name="connsiteY0" fmla="*/ 0 h 2211238"/>
              <a:gd name="connsiteX1" fmla="*/ 741871 w 2458528"/>
              <a:gd name="connsiteY1" fmla="*/ 1794294 h 2211238"/>
              <a:gd name="connsiteX2" fmla="*/ 1354347 w 2458528"/>
              <a:gd name="connsiteY2" fmla="*/ 2191110 h 2211238"/>
              <a:gd name="connsiteX3" fmla="*/ 1846053 w 2458528"/>
              <a:gd name="connsiteY3" fmla="*/ 1673525 h 2211238"/>
              <a:gd name="connsiteX4" fmla="*/ 2458528 w 2458528"/>
              <a:gd name="connsiteY4" fmla="*/ 31630 h 2211238"/>
              <a:gd name="connsiteX0" fmla="*/ 0 w 2458528"/>
              <a:gd name="connsiteY0" fmla="*/ 0 h 2211238"/>
              <a:gd name="connsiteX1" fmla="*/ 741871 w 2458528"/>
              <a:gd name="connsiteY1" fmla="*/ 1794294 h 2211238"/>
              <a:gd name="connsiteX2" fmla="*/ 1354347 w 2458528"/>
              <a:gd name="connsiteY2" fmla="*/ 2191110 h 2211238"/>
              <a:gd name="connsiteX3" fmla="*/ 1846053 w 2458528"/>
              <a:gd name="connsiteY3" fmla="*/ 1673525 h 2211238"/>
              <a:gd name="connsiteX4" fmla="*/ 2458528 w 2458528"/>
              <a:gd name="connsiteY4" fmla="*/ 31630 h 2211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8528" h="2211238">
                <a:moveTo>
                  <a:pt x="0" y="0"/>
                </a:moveTo>
                <a:cubicBezTo>
                  <a:pt x="154556" y="373811"/>
                  <a:pt x="516147" y="1429109"/>
                  <a:pt x="741871" y="1794294"/>
                </a:cubicBezTo>
                <a:cubicBezTo>
                  <a:pt x="967595" y="2159479"/>
                  <a:pt x="1170317" y="2211238"/>
                  <a:pt x="1354347" y="2191110"/>
                </a:cubicBezTo>
                <a:cubicBezTo>
                  <a:pt x="1538377" y="2170982"/>
                  <a:pt x="1662023" y="2033438"/>
                  <a:pt x="1846053" y="1673525"/>
                </a:cubicBezTo>
                <a:cubicBezTo>
                  <a:pt x="2030083" y="1313612"/>
                  <a:pt x="2309004" y="369498"/>
                  <a:pt x="2458528" y="31630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733800" y="26670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522452" y="32766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200400" y="3792748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590800" y="3792748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297948" y="26670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239000" y="28194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187244" y="29718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128296" y="31242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043470" y="3285226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985956" y="34290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916948" y="35814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814870" y="37338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688348" y="3868948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528756" y="3936522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Curved Connector 23"/>
          <p:cNvCxnSpPr>
            <a:stCxn id="9" idx="1"/>
            <a:endCxn id="10" idx="0"/>
          </p:cNvCxnSpPr>
          <p:nvPr/>
        </p:nvCxnSpPr>
        <p:spPr>
          <a:xfrm rot="16200000" flipH="1" flipV="1">
            <a:off x="3353535" y="2885175"/>
            <a:ext cx="598441" cy="184407"/>
          </a:xfrm>
          <a:prstGeom prst="curvedConnector3">
            <a:avLst>
              <a:gd name="adj1" fmla="val -2585"/>
            </a:avLst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23"/>
          <p:cNvCxnSpPr>
            <a:stCxn id="10" idx="2"/>
            <a:endCxn id="11" idx="7"/>
          </p:cNvCxnSpPr>
          <p:nvPr/>
        </p:nvCxnSpPr>
        <p:spPr>
          <a:xfrm rot="10800000" flipV="1">
            <a:off x="3265442" y="3314699"/>
            <a:ext cx="257011" cy="489207"/>
          </a:xfrm>
          <a:prstGeom prst="curvedConnector2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/>
          <p:cNvCxnSpPr>
            <a:stCxn id="11" idx="1"/>
            <a:endCxn id="12" idx="7"/>
          </p:cNvCxnSpPr>
          <p:nvPr/>
        </p:nvCxnSpPr>
        <p:spPr>
          <a:xfrm rot="16200000" flipV="1">
            <a:off x="2933700" y="3526048"/>
            <a:ext cx="1588" cy="555718"/>
          </a:xfrm>
          <a:prstGeom prst="curvedConnector3">
            <a:avLst>
              <a:gd name="adj1" fmla="val 15098174"/>
            </a:avLst>
          </a:prstGeom>
          <a:ln w="1905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stCxn id="13" idx="1"/>
            <a:endCxn id="14" idx="2"/>
          </p:cNvCxnSpPr>
          <p:nvPr/>
        </p:nvCxnSpPr>
        <p:spPr>
          <a:xfrm rot="16200000" flipH="1" flipV="1">
            <a:off x="7184383" y="2732775"/>
            <a:ext cx="179341" cy="70107"/>
          </a:xfrm>
          <a:prstGeom prst="curvedConnector4">
            <a:avLst>
              <a:gd name="adj1" fmla="val -42298"/>
              <a:gd name="adj2" fmla="val 278417"/>
            </a:avLst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49"/>
          <p:cNvCxnSpPr>
            <a:stCxn id="14" idx="1"/>
            <a:endCxn id="15" idx="2"/>
          </p:cNvCxnSpPr>
          <p:nvPr/>
        </p:nvCxnSpPr>
        <p:spPr>
          <a:xfrm rot="16200000" flipH="1" flipV="1">
            <a:off x="7129031" y="2888771"/>
            <a:ext cx="179341" cy="62915"/>
          </a:xfrm>
          <a:prstGeom prst="curvedConnector4">
            <a:avLst>
              <a:gd name="adj1" fmla="val -37488"/>
              <a:gd name="adj2" fmla="val 367370"/>
            </a:avLst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49"/>
          <p:cNvCxnSpPr/>
          <p:nvPr/>
        </p:nvCxnSpPr>
        <p:spPr>
          <a:xfrm rot="16200000" flipH="1" flipV="1">
            <a:off x="7045639" y="3049797"/>
            <a:ext cx="179341" cy="62915"/>
          </a:xfrm>
          <a:prstGeom prst="curvedConnector4">
            <a:avLst>
              <a:gd name="adj1" fmla="val -37488"/>
              <a:gd name="adj2" fmla="val 367370"/>
            </a:avLst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urved Connector 49"/>
          <p:cNvCxnSpPr/>
          <p:nvPr/>
        </p:nvCxnSpPr>
        <p:spPr>
          <a:xfrm rot="16200000" flipH="1" flipV="1">
            <a:off x="6952187" y="3231672"/>
            <a:ext cx="179341" cy="62915"/>
          </a:xfrm>
          <a:prstGeom prst="curvedConnector4">
            <a:avLst>
              <a:gd name="adj1" fmla="val -37488"/>
              <a:gd name="adj2" fmla="val 367370"/>
            </a:avLst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4" name="Picture 33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3862468" y="2514600"/>
            <a:ext cx="328820" cy="243679"/>
          </a:xfrm>
          <a:prstGeom prst="rect">
            <a:avLst/>
          </a:prstGeom>
          <a:noFill/>
          <a:ln/>
          <a:effectLst/>
        </p:spPr>
      </p:pic>
      <p:pic>
        <p:nvPicPr>
          <p:cNvPr id="32" name="Picture 3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187578" y="1524000"/>
            <a:ext cx="793622" cy="283251"/>
          </a:xfrm>
          <a:prstGeom prst="rect">
            <a:avLst/>
          </a:prstGeom>
          <a:noFill/>
          <a:ln/>
          <a:effectLst/>
        </p:spPr>
      </p:pic>
      <p:pic>
        <p:nvPicPr>
          <p:cNvPr id="33" name="Picture 3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4692778" y="1524000"/>
            <a:ext cx="793622" cy="283251"/>
          </a:xfrm>
          <a:prstGeom prst="rect">
            <a:avLst/>
          </a:prstGeom>
          <a:noFill/>
          <a:ln/>
          <a:effectLst/>
        </p:spPr>
      </p:pic>
      <p:pic>
        <p:nvPicPr>
          <p:cNvPr id="35" name="Picture 34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7467600" y="2590800"/>
            <a:ext cx="328820" cy="24367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That’s all M(C)LE. How about MAP?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5" name="Picture 4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41487" y="1622908"/>
            <a:ext cx="5345113" cy="358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57200" y="2209800"/>
            <a:ext cx="81534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One common approach is to define priors on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Normal distribution, zero mean, identity covariance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“Pushes” parameters towards zero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Corresponds to </a:t>
            </a:r>
            <a:r>
              <a:rPr kumimoji="0" lang="en-US" sz="2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Regularization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Helps avoid very large weights and </a:t>
            </a:r>
            <a:r>
              <a:rPr kumimoji="0" lang="en-US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overfitting</a:t>
            </a: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More on this later in the semester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M(C)AP estimate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987671" y="5410200"/>
            <a:ext cx="4865445" cy="794143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Understanding the sigmoid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71800" y="3752850"/>
            <a:ext cx="3429000" cy="2571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3810000" y="3276600"/>
            <a:ext cx="18161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2400" dirty="0"/>
              <a:t>w</a:t>
            </a:r>
            <a:r>
              <a:rPr lang="en-US" sz="2400" baseline="-25000" dirty="0"/>
              <a:t>0</a:t>
            </a:r>
            <a:r>
              <a:rPr lang="en-US" sz="2400" dirty="0"/>
              <a:t>=0, w</a:t>
            </a:r>
            <a:r>
              <a:rPr lang="en-US" sz="2400" baseline="-25000" dirty="0"/>
              <a:t>1</a:t>
            </a:r>
            <a:r>
              <a:rPr lang="en-US" sz="2400" dirty="0"/>
              <a:t>=-1</a:t>
            </a:r>
          </a:p>
        </p:txBody>
      </p:sp>
      <p:grpSp>
        <p:nvGrpSpPr>
          <p:cNvPr id="7" name="Group 5"/>
          <p:cNvGrpSpPr>
            <a:grpSpLocks/>
          </p:cNvGrpSpPr>
          <p:nvPr/>
        </p:nvGrpSpPr>
        <p:grpSpPr bwMode="auto">
          <a:xfrm>
            <a:off x="0" y="3276600"/>
            <a:ext cx="3429000" cy="3048000"/>
            <a:chOff x="0" y="2256"/>
            <a:chExt cx="2160" cy="1920"/>
          </a:xfrm>
        </p:grpSpPr>
        <p:pic>
          <p:nvPicPr>
            <p:cNvPr id="8" name="Picture 6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0" y="2556"/>
              <a:ext cx="2160" cy="1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9" name="Text Box 7"/>
            <p:cNvSpPr txBox="1">
              <a:spLocks noChangeArrowheads="1"/>
            </p:cNvSpPr>
            <p:nvPr/>
          </p:nvSpPr>
          <p:spPr bwMode="auto">
            <a:xfrm>
              <a:off x="480" y="2256"/>
              <a:ext cx="120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w</a:t>
              </a:r>
              <a:r>
                <a:rPr lang="en-US" sz="2400" baseline="-25000"/>
                <a:t>0</a:t>
              </a:r>
              <a:r>
                <a:rPr lang="en-US" sz="2400"/>
                <a:t>=-2, w</a:t>
              </a:r>
              <a:r>
                <a:rPr lang="en-US" sz="2400" baseline="-25000"/>
                <a:t>1</a:t>
              </a:r>
              <a:r>
                <a:rPr lang="en-US" sz="2400"/>
                <a:t>=-1</a:t>
              </a:r>
            </a:p>
          </p:txBody>
        </p:sp>
      </p:grpSp>
      <p:grpSp>
        <p:nvGrpSpPr>
          <p:cNvPr id="10" name="Group 8"/>
          <p:cNvGrpSpPr>
            <a:grpSpLocks/>
          </p:cNvGrpSpPr>
          <p:nvPr/>
        </p:nvGrpSpPr>
        <p:grpSpPr bwMode="auto">
          <a:xfrm>
            <a:off x="5943600" y="3276600"/>
            <a:ext cx="3429000" cy="3048000"/>
            <a:chOff x="3744" y="2256"/>
            <a:chExt cx="2160" cy="1920"/>
          </a:xfrm>
        </p:grpSpPr>
        <p:pic>
          <p:nvPicPr>
            <p:cNvPr id="11" name="Picture 9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3744" y="2556"/>
              <a:ext cx="2160" cy="16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2" name="Text Box 10"/>
            <p:cNvSpPr txBox="1">
              <a:spLocks noChangeArrowheads="1"/>
            </p:cNvSpPr>
            <p:nvPr/>
          </p:nvSpPr>
          <p:spPr bwMode="auto">
            <a:xfrm>
              <a:off x="4176" y="2256"/>
              <a:ext cx="1304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2400"/>
                <a:t>w</a:t>
              </a:r>
              <a:r>
                <a:rPr lang="en-US" sz="2400" baseline="-25000"/>
                <a:t>0</a:t>
              </a:r>
              <a:r>
                <a:rPr lang="en-US" sz="2400"/>
                <a:t>=0, w</a:t>
              </a:r>
              <a:r>
                <a:rPr lang="en-US" sz="2400" baseline="-25000"/>
                <a:t>1</a:t>
              </a:r>
              <a:r>
                <a:rPr lang="en-US" sz="2400"/>
                <a:t>=-0.5</a:t>
              </a:r>
            </a:p>
          </p:txBody>
        </p:sp>
      </p:grpSp>
      <p:pic>
        <p:nvPicPr>
          <p:cNvPr id="13" name="Picture 11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95400" y="1676400"/>
            <a:ext cx="5603875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581400" y="6172200"/>
            <a:ext cx="2286000" cy="57129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Large weights </a:t>
            </a:r>
            <a:r>
              <a:rPr lang="en-US" b="1" dirty="0" smtClean="0">
                <a:solidFill>
                  <a:srgbClr val="C00000"/>
                </a:solidFill>
                <a:sym typeface="Symbol" pitchFamily="18" charset="2"/>
              </a:rPr>
              <a:t> </a:t>
            </a:r>
            <a:r>
              <a:rPr lang="en-US" b="1" dirty="0" err="1" smtClean="0">
                <a:solidFill>
                  <a:srgbClr val="C00000"/>
                </a:solidFill>
                <a:sym typeface="Symbol" pitchFamily="18" charset="2"/>
              </a:rPr>
              <a:t>Overfitting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17</a:t>
            </a:fld>
            <a:endParaRPr lang="en-US"/>
          </a:p>
        </p:txBody>
      </p:sp>
      <p:pic>
        <p:nvPicPr>
          <p:cNvPr id="5" name="Picture 9" descr="TP_tmp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38200" y="3422650"/>
            <a:ext cx="114300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2" descr="TP_tmp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82988" y="3422650"/>
            <a:ext cx="1292225" cy="690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13" descr="TP_tmp"/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0" y="3422650"/>
            <a:ext cx="1593850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 descr="\\.host\Shared Folders\guestrin\Desktop\Picture 1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4800" y="1498683"/>
            <a:ext cx="8534400" cy="1776445"/>
          </a:xfrm>
          <a:prstGeom prst="rect">
            <a:avLst/>
          </a:prstGeom>
          <a:noFill/>
        </p:spPr>
      </p:pic>
      <p:sp>
        <p:nvSpPr>
          <p:cNvPr id="9" name="Rectangle 8"/>
          <p:cNvSpPr/>
          <p:nvPr/>
        </p:nvSpPr>
        <p:spPr>
          <a:xfrm>
            <a:off x="2623456" y="1447800"/>
            <a:ext cx="566928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5519058" y="1534884"/>
            <a:ext cx="932688" cy="609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609601" y="1676400"/>
            <a:ext cx="1763486" cy="1380879"/>
          </a:xfrm>
          <a:custGeom>
            <a:avLst/>
            <a:gdLst>
              <a:gd name="connsiteX0" fmla="*/ 0 w 2144485"/>
              <a:gd name="connsiteY0" fmla="*/ 1709057 h 1709057"/>
              <a:gd name="connsiteX1" fmla="*/ 511628 w 2144485"/>
              <a:gd name="connsiteY1" fmla="*/ 1621971 h 1709057"/>
              <a:gd name="connsiteX2" fmla="*/ 849085 w 2144485"/>
              <a:gd name="connsiteY2" fmla="*/ 1240971 h 1709057"/>
              <a:gd name="connsiteX3" fmla="*/ 1219200 w 2144485"/>
              <a:gd name="connsiteY3" fmla="*/ 555171 h 1709057"/>
              <a:gd name="connsiteX4" fmla="*/ 1502228 w 2144485"/>
              <a:gd name="connsiteY4" fmla="*/ 185057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511628 w 2144485"/>
              <a:gd name="connsiteY1" fmla="*/ 1621971 h 1709057"/>
              <a:gd name="connsiteX2" fmla="*/ 849085 w 2144485"/>
              <a:gd name="connsiteY2" fmla="*/ 1240971 h 1709057"/>
              <a:gd name="connsiteX3" fmla="*/ 1219200 w 2144485"/>
              <a:gd name="connsiteY3" fmla="*/ 555171 h 1709057"/>
              <a:gd name="connsiteX4" fmla="*/ 1589314 w 2144485"/>
              <a:gd name="connsiteY4" fmla="*/ 163286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511628 w 2144485"/>
              <a:gd name="connsiteY1" fmla="*/ 1621971 h 1709057"/>
              <a:gd name="connsiteX2" fmla="*/ 849085 w 2144485"/>
              <a:gd name="connsiteY2" fmla="*/ 1240971 h 1709057"/>
              <a:gd name="connsiteX3" fmla="*/ 1219200 w 2144485"/>
              <a:gd name="connsiteY3" fmla="*/ 555171 h 1709057"/>
              <a:gd name="connsiteX4" fmla="*/ 1590129 w 2144485"/>
              <a:gd name="connsiteY4" fmla="*/ 147970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517886 w 2144485"/>
              <a:gd name="connsiteY1" fmla="*/ 1598079 h 1709057"/>
              <a:gd name="connsiteX2" fmla="*/ 849085 w 2144485"/>
              <a:gd name="connsiteY2" fmla="*/ 1240971 h 1709057"/>
              <a:gd name="connsiteX3" fmla="*/ 1219200 w 2144485"/>
              <a:gd name="connsiteY3" fmla="*/ 555171 h 1709057"/>
              <a:gd name="connsiteX4" fmla="*/ 1590129 w 2144485"/>
              <a:gd name="connsiteY4" fmla="*/ 147970 h 1709057"/>
              <a:gd name="connsiteX5" fmla="*/ 2144485 w 2144485"/>
              <a:gd name="connsiteY5" fmla="*/ 0 h 1709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4485" h="1709057">
                <a:moveTo>
                  <a:pt x="0" y="1709057"/>
                </a:moveTo>
                <a:cubicBezTo>
                  <a:pt x="185057" y="1704521"/>
                  <a:pt x="376372" y="1676093"/>
                  <a:pt x="517886" y="1598079"/>
                </a:cubicBezTo>
                <a:cubicBezTo>
                  <a:pt x="659400" y="1520065"/>
                  <a:pt x="732199" y="1414789"/>
                  <a:pt x="849085" y="1240971"/>
                </a:cubicBezTo>
                <a:cubicBezTo>
                  <a:pt x="965971" y="1067153"/>
                  <a:pt x="1095693" y="737338"/>
                  <a:pt x="1219200" y="555171"/>
                </a:cubicBezTo>
                <a:cubicBezTo>
                  <a:pt x="1342707" y="373004"/>
                  <a:pt x="1435915" y="240498"/>
                  <a:pt x="1590129" y="147970"/>
                </a:cubicBezTo>
                <a:cubicBezTo>
                  <a:pt x="1744343" y="55442"/>
                  <a:pt x="2144485" y="0"/>
                  <a:pt x="2144485" y="0"/>
                </a:cubicBezTo>
              </a:path>
            </a:pathLst>
          </a:cu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Freeform 11"/>
          <p:cNvSpPr/>
          <p:nvPr/>
        </p:nvSpPr>
        <p:spPr>
          <a:xfrm>
            <a:off x="3505200" y="1687286"/>
            <a:ext cx="1763486" cy="1416689"/>
          </a:xfrm>
          <a:custGeom>
            <a:avLst/>
            <a:gdLst>
              <a:gd name="connsiteX0" fmla="*/ 0 w 2144485"/>
              <a:gd name="connsiteY0" fmla="*/ 1709057 h 1709057"/>
              <a:gd name="connsiteX1" fmla="*/ 511628 w 2144485"/>
              <a:gd name="connsiteY1" fmla="*/ 1621971 h 1709057"/>
              <a:gd name="connsiteX2" fmla="*/ 849085 w 2144485"/>
              <a:gd name="connsiteY2" fmla="*/ 1240971 h 1709057"/>
              <a:gd name="connsiteX3" fmla="*/ 1219200 w 2144485"/>
              <a:gd name="connsiteY3" fmla="*/ 555171 h 1709057"/>
              <a:gd name="connsiteX4" fmla="*/ 1502228 w 2144485"/>
              <a:gd name="connsiteY4" fmla="*/ 185057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511628 w 2144485"/>
              <a:gd name="connsiteY1" fmla="*/ 1621971 h 1709057"/>
              <a:gd name="connsiteX2" fmla="*/ 849085 w 2144485"/>
              <a:gd name="connsiteY2" fmla="*/ 1240971 h 1709057"/>
              <a:gd name="connsiteX3" fmla="*/ 1219200 w 2144485"/>
              <a:gd name="connsiteY3" fmla="*/ 555171 h 1709057"/>
              <a:gd name="connsiteX4" fmla="*/ 1589314 w 2144485"/>
              <a:gd name="connsiteY4" fmla="*/ 163286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511628 w 2144485"/>
              <a:gd name="connsiteY1" fmla="*/ 1621971 h 1709057"/>
              <a:gd name="connsiteX2" fmla="*/ 849085 w 2144485"/>
              <a:gd name="connsiteY2" fmla="*/ 1240971 h 1709057"/>
              <a:gd name="connsiteX3" fmla="*/ 1219200 w 2144485"/>
              <a:gd name="connsiteY3" fmla="*/ 555171 h 1709057"/>
              <a:gd name="connsiteX4" fmla="*/ 1590129 w 2144485"/>
              <a:gd name="connsiteY4" fmla="*/ 147970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517886 w 2144485"/>
              <a:gd name="connsiteY1" fmla="*/ 1598079 h 1709057"/>
              <a:gd name="connsiteX2" fmla="*/ 849085 w 2144485"/>
              <a:gd name="connsiteY2" fmla="*/ 1240971 h 1709057"/>
              <a:gd name="connsiteX3" fmla="*/ 1219200 w 2144485"/>
              <a:gd name="connsiteY3" fmla="*/ 555171 h 1709057"/>
              <a:gd name="connsiteX4" fmla="*/ 1590129 w 2144485"/>
              <a:gd name="connsiteY4" fmla="*/ 147970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517886 w 2144485"/>
              <a:gd name="connsiteY1" fmla="*/ 1598079 h 1709057"/>
              <a:gd name="connsiteX2" fmla="*/ 849085 w 2144485"/>
              <a:gd name="connsiteY2" fmla="*/ 1240971 h 1709057"/>
              <a:gd name="connsiteX3" fmla="*/ 1219200 w 2144485"/>
              <a:gd name="connsiteY3" fmla="*/ 555171 h 1709057"/>
              <a:gd name="connsiteX4" fmla="*/ 1389944 w 2144485"/>
              <a:gd name="connsiteY4" fmla="*/ 94310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517886 w 2144485"/>
              <a:gd name="connsiteY1" fmla="*/ 1598079 h 1709057"/>
              <a:gd name="connsiteX2" fmla="*/ 849085 w 2144485"/>
              <a:gd name="connsiteY2" fmla="*/ 1240971 h 1709057"/>
              <a:gd name="connsiteX3" fmla="*/ 1111955 w 2144485"/>
              <a:gd name="connsiteY3" fmla="*/ 565858 h 1709057"/>
              <a:gd name="connsiteX4" fmla="*/ 1389944 w 2144485"/>
              <a:gd name="connsiteY4" fmla="*/ 94310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517886 w 2144485"/>
              <a:gd name="connsiteY1" fmla="*/ 1598079 h 1709057"/>
              <a:gd name="connsiteX2" fmla="*/ 926629 w 2144485"/>
              <a:gd name="connsiteY2" fmla="*/ 1226025 h 1709057"/>
              <a:gd name="connsiteX3" fmla="*/ 1111955 w 2144485"/>
              <a:gd name="connsiteY3" fmla="*/ 565858 h 1709057"/>
              <a:gd name="connsiteX4" fmla="*/ 1389944 w 2144485"/>
              <a:gd name="connsiteY4" fmla="*/ 94310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648640 w 2144485"/>
              <a:gd name="connsiteY1" fmla="*/ 1603263 h 1709057"/>
              <a:gd name="connsiteX2" fmla="*/ 926629 w 2144485"/>
              <a:gd name="connsiteY2" fmla="*/ 1226025 h 1709057"/>
              <a:gd name="connsiteX3" fmla="*/ 1111955 w 2144485"/>
              <a:gd name="connsiteY3" fmla="*/ 565858 h 1709057"/>
              <a:gd name="connsiteX4" fmla="*/ 1389944 w 2144485"/>
              <a:gd name="connsiteY4" fmla="*/ 94310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648640 w 2144485"/>
              <a:gd name="connsiteY1" fmla="*/ 1589790 h 1709057"/>
              <a:gd name="connsiteX2" fmla="*/ 926629 w 2144485"/>
              <a:gd name="connsiteY2" fmla="*/ 1226025 h 1709057"/>
              <a:gd name="connsiteX3" fmla="*/ 1111955 w 2144485"/>
              <a:gd name="connsiteY3" fmla="*/ 565858 h 1709057"/>
              <a:gd name="connsiteX4" fmla="*/ 1389944 w 2144485"/>
              <a:gd name="connsiteY4" fmla="*/ 94310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648640 w 2144485"/>
              <a:gd name="connsiteY1" fmla="*/ 1589790 h 1709057"/>
              <a:gd name="connsiteX2" fmla="*/ 926629 w 2144485"/>
              <a:gd name="connsiteY2" fmla="*/ 1212552 h 1709057"/>
              <a:gd name="connsiteX3" fmla="*/ 1111955 w 2144485"/>
              <a:gd name="connsiteY3" fmla="*/ 565858 h 1709057"/>
              <a:gd name="connsiteX4" fmla="*/ 1389944 w 2144485"/>
              <a:gd name="connsiteY4" fmla="*/ 94310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648640 w 2144485"/>
              <a:gd name="connsiteY1" fmla="*/ 1589790 h 1709057"/>
              <a:gd name="connsiteX2" fmla="*/ 926629 w 2144485"/>
              <a:gd name="connsiteY2" fmla="*/ 1296639 h 1709057"/>
              <a:gd name="connsiteX3" fmla="*/ 1111955 w 2144485"/>
              <a:gd name="connsiteY3" fmla="*/ 565858 h 1709057"/>
              <a:gd name="connsiteX4" fmla="*/ 1389944 w 2144485"/>
              <a:gd name="connsiteY4" fmla="*/ 94310 h 1709057"/>
              <a:gd name="connsiteX5" fmla="*/ 2144485 w 2144485"/>
              <a:gd name="connsiteY5" fmla="*/ 0 h 1709057"/>
              <a:gd name="connsiteX0" fmla="*/ 0 w 2144485"/>
              <a:gd name="connsiteY0" fmla="*/ 1709057 h 1739663"/>
              <a:gd name="connsiteX1" fmla="*/ 648640 w 2144485"/>
              <a:gd name="connsiteY1" fmla="*/ 1670927 h 1739663"/>
              <a:gd name="connsiteX2" fmla="*/ 926629 w 2144485"/>
              <a:gd name="connsiteY2" fmla="*/ 1296639 h 1739663"/>
              <a:gd name="connsiteX3" fmla="*/ 1111955 w 2144485"/>
              <a:gd name="connsiteY3" fmla="*/ 565858 h 1739663"/>
              <a:gd name="connsiteX4" fmla="*/ 1389944 w 2144485"/>
              <a:gd name="connsiteY4" fmla="*/ 94310 h 1739663"/>
              <a:gd name="connsiteX5" fmla="*/ 2144485 w 2144485"/>
              <a:gd name="connsiteY5" fmla="*/ 0 h 17396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4485" h="1739663">
                <a:moveTo>
                  <a:pt x="0" y="1709057"/>
                </a:moveTo>
                <a:cubicBezTo>
                  <a:pt x="185057" y="1704521"/>
                  <a:pt x="494202" y="1739663"/>
                  <a:pt x="648640" y="1670927"/>
                </a:cubicBezTo>
                <a:cubicBezTo>
                  <a:pt x="803078" y="1602191"/>
                  <a:pt x="849410" y="1480817"/>
                  <a:pt x="926629" y="1296639"/>
                </a:cubicBezTo>
                <a:cubicBezTo>
                  <a:pt x="1003848" y="1112461"/>
                  <a:pt x="1034736" y="766246"/>
                  <a:pt x="1111955" y="565858"/>
                </a:cubicBezTo>
                <a:cubicBezTo>
                  <a:pt x="1189174" y="365470"/>
                  <a:pt x="1217856" y="188620"/>
                  <a:pt x="1389944" y="94310"/>
                </a:cubicBezTo>
                <a:cubicBezTo>
                  <a:pt x="1562032" y="0"/>
                  <a:pt x="2144485" y="0"/>
                  <a:pt x="2144485" y="0"/>
                </a:cubicBezTo>
              </a:path>
            </a:pathLst>
          </a:cu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Freeform 12"/>
          <p:cNvSpPr/>
          <p:nvPr/>
        </p:nvSpPr>
        <p:spPr>
          <a:xfrm>
            <a:off x="6770916" y="1676398"/>
            <a:ext cx="1839684" cy="1424425"/>
          </a:xfrm>
          <a:custGeom>
            <a:avLst/>
            <a:gdLst>
              <a:gd name="connsiteX0" fmla="*/ 0 w 2144485"/>
              <a:gd name="connsiteY0" fmla="*/ 1709057 h 1709057"/>
              <a:gd name="connsiteX1" fmla="*/ 511628 w 2144485"/>
              <a:gd name="connsiteY1" fmla="*/ 1621971 h 1709057"/>
              <a:gd name="connsiteX2" fmla="*/ 849085 w 2144485"/>
              <a:gd name="connsiteY2" fmla="*/ 1240971 h 1709057"/>
              <a:gd name="connsiteX3" fmla="*/ 1219200 w 2144485"/>
              <a:gd name="connsiteY3" fmla="*/ 555171 h 1709057"/>
              <a:gd name="connsiteX4" fmla="*/ 1502228 w 2144485"/>
              <a:gd name="connsiteY4" fmla="*/ 185057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511628 w 2144485"/>
              <a:gd name="connsiteY1" fmla="*/ 1621971 h 1709057"/>
              <a:gd name="connsiteX2" fmla="*/ 849085 w 2144485"/>
              <a:gd name="connsiteY2" fmla="*/ 1240971 h 1709057"/>
              <a:gd name="connsiteX3" fmla="*/ 1219200 w 2144485"/>
              <a:gd name="connsiteY3" fmla="*/ 555171 h 1709057"/>
              <a:gd name="connsiteX4" fmla="*/ 1589314 w 2144485"/>
              <a:gd name="connsiteY4" fmla="*/ 163286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511628 w 2144485"/>
              <a:gd name="connsiteY1" fmla="*/ 1621971 h 1709057"/>
              <a:gd name="connsiteX2" fmla="*/ 849085 w 2144485"/>
              <a:gd name="connsiteY2" fmla="*/ 1240971 h 1709057"/>
              <a:gd name="connsiteX3" fmla="*/ 1219200 w 2144485"/>
              <a:gd name="connsiteY3" fmla="*/ 555171 h 1709057"/>
              <a:gd name="connsiteX4" fmla="*/ 1590129 w 2144485"/>
              <a:gd name="connsiteY4" fmla="*/ 147970 h 1709057"/>
              <a:gd name="connsiteX5" fmla="*/ 2144485 w 2144485"/>
              <a:gd name="connsiteY5" fmla="*/ 0 h 1709057"/>
              <a:gd name="connsiteX0" fmla="*/ 0 w 2144485"/>
              <a:gd name="connsiteY0" fmla="*/ 1709057 h 1709057"/>
              <a:gd name="connsiteX1" fmla="*/ 517886 w 2144485"/>
              <a:gd name="connsiteY1" fmla="*/ 1598079 h 1709057"/>
              <a:gd name="connsiteX2" fmla="*/ 849085 w 2144485"/>
              <a:gd name="connsiteY2" fmla="*/ 1240971 h 1709057"/>
              <a:gd name="connsiteX3" fmla="*/ 1219200 w 2144485"/>
              <a:gd name="connsiteY3" fmla="*/ 555171 h 1709057"/>
              <a:gd name="connsiteX4" fmla="*/ 1590129 w 2144485"/>
              <a:gd name="connsiteY4" fmla="*/ 147970 h 1709057"/>
              <a:gd name="connsiteX5" fmla="*/ 2144485 w 2144485"/>
              <a:gd name="connsiteY5" fmla="*/ 0 h 1709057"/>
              <a:gd name="connsiteX0" fmla="*/ 0 w 2144485"/>
              <a:gd name="connsiteY0" fmla="*/ 1710158 h 1710158"/>
              <a:gd name="connsiteX1" fmla="*/ 517886 w 2144485"/>
              <a:gd name="connsiteY1" fmla="*/ 1599180 h 1710158"/>
              <a:gd name="connsiteX2" fmla="*/ 849085 w 2144485"/>
              <a:gd name="connsiteY2" fmla="*/ 1242072 h 1710158"/>
              <a:gd name="connsiteX3" fmla="*/ 1219200 w 2144485"/>
              <a:gd name="connsiteY3" fmla="*/ 556272 h 1710158"/>
              <a:gd name="connsiteX4" fmla="*/ 1078586 w 2144485"/>
              <a:gd name="connsiteY4" fmla="*/ 92528 h 1710158"/>
              <a:gd name="connsiteX5" fmla="*/ 2144485 w 2144485"/>
              <a:gd name="connsiteY5" fmla="*/ 1101 h 1710158"/>
              <a:gd name="connsiteX0" fmla="*/ 0 w 2144485"/>
              <a:gd name="connsiteY0" fmla="*/ 1709057 h 1709057"/>
              <a:gd name="connsiteX1" fmla="*/ 517886 w 2144485"/>
              <a:gd name="connsiteY1" fmla="*/ 1598079 h 1709057"/>
              <a:gd name="connsiteX2" fmla="*/ 849085 w 2144485"/>
              <a:gd name="connsiteY2" fmla="*/ 1240971 h 1709057"/>
              <a:gd name="connsiteX3" fmla="*/ 1078586 w 2144485"/>
              <a:gd name="connsiteY3" fmla="*/ 548560 h 1709057"/>
              <a:gd name="connsiteX4" fmla="*/ 1078586 w 2144485"/>
              <a:gd name="connsiteY4" fmla="*/ 91427 h 1709057"/>
              <a:gd name="connsiteX5" fmla="*/ 2144485 w 2144485"/>
              <a:gd name="connsiteY5" fmla="*/ 0 h 1709057"/>
              <a:gd name="connsiteX0" fmla="*/ 0 w 2144485"/>
              <a:gd name="connsiteY0" fmla="*/ 1709057 h 1729172"/>
              <a:gd name="connsiteX1" fmla="*/ 517886 w 2144485"/>
              <a:gd name="connsiteY1" fmla="*/ 1598079 h 1729172"/>
              <a:gd name="connsiteX2" fmla="*/ 989761 w 2144485"/>
              <a:gd name="connsiteY2" fmla="*/ 1554252 h 1729172"/>
              <a:gd name="connsiteX3" fmla="*/ 1078586 w 2144485"/>
              <a:gd name="connsiteY3" fmla="*/ 548560 h 1729172"/>
              <a:gd name="connsiteX4" fmla="*/ 1078586 w 2144485"/>
              <a:gd name="connsiteY4" fmla="*/ 91427 h 1729172"/>
              <a:gd name="connsiteX5" fmla="*/ 2144485 w 2144485"/>
              <a:gd name="connsiteY5" fmla="*/ 0 h 1729172"/>
              <a:gd name="connsiteX0" fmla="*/ 0 w 2144485"/>
              <a:gd name="connsiteY0" fmla="*/ 1709057 h 1737105"/>
              <a:gd name="connsiteX1" fmla="*/ 545637 w 2144485"/>
              <a:gd name="connsiteY1" fmla="*/ 1645677 h 1737105"/>
              <a:gd name="connsiteX2" fmla="*/ 989761 w 2144485"/>
              <a:gd name="connsiteY2" fmla="*/ 1554252 h 1737105"/>
              <a:gd name="connsiteX3" fmla="*/ 1078586 w 2144485"/>
              <a:gd name="connsiteY3" fmla="*/ 548560 h 1737105"/>
              <a:gd name="connsiteX4" fmla="*/ 1078586 w 2144485"/>
              <a:gd name="connsiteY4" fmla="*/ 91427 h 1737105"/>
              <a:gd name="connsiteX5" fmla="*/ 2144485 w 2144485"/>
              <a:gd name="connsiteY5" fmla="*/ 0 h 1737105"/>
              <a:gd name="connsiteX0" fmla="*/ 0 w 2144485"/>
              <a:gd name="connsiteY0" fmla="*/ 1709059 h 1737107"/>
              <a:gd name="connsiteX1" fmla="*/ 545637 w 2144485"/>
              <a:gd name="connsiteY1" fmla="*/ 1645679 h 1737107"/>
              <a:gd name="connsiteX2" fmla="*/ 989761 w 2144485"/>
              <a:gd name="connsiteY2" fmla="*/ 1554254 h 1737107"/>
              <a:gd name="connsiteX3" fmla="*/ 1078586 w 2144485"/>
              <a:gd name="connsiteY3" fmla="*/ 548562 h 1737107"/>
              <a:gd name="connsiteX4" fmla="*/ 1167411 w 2144485"/>
              <a:gd name="connsiteY4" fmla="*/ 91427 h 1737107"/>
              <a:gd name="connsiteX5" fmla="*/ 2144485 w 2144485"/>
              <a:gd name="connsiteY5" fmla="*/ 2 h 1737107"/>
              <a:gd name="connsiteX0" fmla="*/ 0 w 2144485"/>
              <a:gd name="connsiteY0" fmla="*/ 1709059 h 1737107"/>
              <a:gd name="connsiteX1" fmla="*/ 545637 w 2144485"/>
              <a:gd name="connsiteY1" fmla="*/ 1645679 h 1737107"/>
              <a:gd name="connsiteX2" fmla="*/ 989761 w 2144485"/>
              <a:gd name="connsiteY2" fmla="*/ 1554254 h 1737107"/>
              <a:gd name="connsiteX3" fmla="*/ 1078586 w 2144485"/>
              <a:gd name="connsiteY3" fmla="*/ 548562 h 1737107"/>
              <a:gd name="connsiteX4" fmla="*/ 1167411 w 2144485"/>
              <a:gd name="connsiteY4" fmla="*/ 91427 h 1737107"/>
              <a:gd name="connsiteX5" fmla="*/ 2144485 w 2144485"/>
              <a:gd name="connsiteY5" fmla="*/ 2 h 1737107"/>
              <a:gd name="connsiteX0" fmla="*/ 0 w 2144485"/>
              <a:gd name="connsiteY0" fmla="*/ 1709059 h 1737107"/>
              <a:gd name="connsiteX1" fmla="*/ 545637 w 2144485"/>
              <a:gd name="connsiteY1" fmla="*/ 1645679 h 1737107"/>
              <a:gd name="connsiteX2" fmla="*/ 989761 w 2144485"/>
              <a:gd name="connsiteY2" fmla="*/ 1554254 h 1737107"/>
              <a:gd name="connsiteX3" fmla="*/ 1078586 w 2144485"/>
              <a:gd name="connsiteY3" fmla="*/ 548562 h 1737107"/>
              <a:gd name="connsiteX4" fmla="*/ 1167411 w 2144485"/>
              <a:gd name="connsiteY4" fmla="*/ 91427 h 1737107"/>
              <a:gd name="connsiteX5" fmla="*/ 2144485 w 2144485"/>
              <a:gd name="connsiteY5" fmla="*/ 2 h 1737107"/>
              <a:gd name="connsiteX0" fmla="*/ 0 w 2144485"/>
              <a:gd name="connsiteY0" fmla="*/ 1709059 h 1737107"/>
              <a:gd name="connsiteX1" fmla="*/ 545637 w 2144485"/>
              <a:gd name="connsiteY1" fmla="*/ 1645679 h 1737107"/>
              <a:gd name="connsiteX2" fmla="*/ 989761 w 2144485"/>
              <a:gd name="connsiteY2" fmla="*/ 1554254 h 1737107"/>
              <a:gd name="connsiteX3" fmla="*/ 1078586 w 2144485"/>
              <a:gd name="connsiteY3" fmla="*/ 548562 h 1737107"/>
              <a:gd name="connsiteX4" fmla="*/ 1167411 w 2144485"/>
              <a:gd name="connsiteY4" fmla="*/ 91427 h 1737107"/>
              <a:gd name="connsiteX5" fmla="*/ 2144485 w 2144485"/>
              <a:gd name="connsiteY5" fmla="*/ 2 h 1737107"/>
              <a:gd name="connsiteX0" fmla="*/ 0 w 2144485"/>
              <a:gd name="connsiteY0" fmla="*/ 1709059 h 1737107"/>
              <a:gd name="connsiteX1" fmla="*/ 545637 w 2144485"/>
              <a:gd name="connsiteY1" fmla="*/ 1645679 h 1737107"/>
              <a:gd name="connsiteX2" fmla="*/ 989761 w 2144485"/>
              <a:gd name="connsiteY2" fmla="*/ 1554254 h 1737107"/>
              <a:gd name="connsiteX3" fmla="*/ 1078586 w 2144485"/>
              <a:gd name="connsiteY3" fmla="*/ 548562 h 1737107"/>
              <a:gd name="connsiteX4" fmla="*/ 1167411 w 2144485"/>
              <a:gd name="connsiteY4" fmla="*/ 91427 h 1737107"/>
              <a:gd name="connsiteX5" fmla="*/ 2144485 w 2144485"/>
              <a:gd name="connsiteY5" fmla="*/ 2 h 1737107"/>
              <a:gd name="connsiteX0" fmla="*/ 0 w 2144485"/>
              <a:gd name="connsiteY0" fmla="*/ 1709059 h 1737106"/>
              <a:gd name="connsiteX1" fmla="*/ 545637 w 2144485"/>
              <a:gd name="connsiteY1" fmla="*/ 1645679 h 1737106"/>
              <a:gd name="connsiteX2" fmla="*/ 989761 w 2144485"/>
              <a:gd name="connsiteY2" fmla="*/ 1554253 h 1737106"/>
              <a:gd name="connsiteX3" fmla="*/ 1078586 w 2144485"/>
              <a:gd name="connsiteY3" fmla="*/ 548562 h 1737106"/>
              <a:gd name="connsiteX4" fmla="*/ 1167411 w 2144485"/>
              <a:gd name="connsiteY4" fmla="*/ 91427 h 1737106"/>
              <a:gd name="connsiteX5" fmla="*/ 2144485 w 2144485"/>
              <a:gd name="connsiteY5" fmla="*/ 2 h 1737106"/>
              <a:gd name="connsiteX0" fmla="*/ 0 w 2144485"/>
              <a:gd name="connsiteY0" fmla="*/ 1709059 h 1709059"/>
              <a:gd name="connsiteX1" fmla="*/ 545637 w 2144485"/>
              <a:gd name="connsiteY1" fmla="*/ 1645679 h 1709059"/>
              <a:gd name="connsiteX2" fmla="*/ 989761 w 2144485"/>
              <a:gd name="connsiteY2" fmla="*/ 1462827 h 1709059"/>
              <a:gd name="connsiteX3" fmla="*/ 1078586 w 2144485"/>
              <a:gd name="connsiteY3" fmla="*/ 548562 h 1709059"/>
              <a:gd name="connsiteX4" fmla="*/ 1167411 w 2144485"/>
              <a:gd name="connsiteY4" fmla="*/ 91427 h 1709059"/>
              <a:gd name="connsiteX5" fmla="*/ 2144485 w 2144485"/>
              <a:gd name="connsiteY5" fmla="*/ 2 h 1709059"/>
              <a:gd name="connsiteX0" fmla="*/ 0 w 2144485"/>
              <a:gd name="connsiteY0" fmla="*/ 1709059 h 1709059"/>
              <a:gd name="connsiteX1" fmla="*/ 545637 w 2144485"/>
              <a:gd name="connsiteY1" fmla="*/ 1645681 h 1709059"/>
              <a:gd name="connsiteX2" fmla="*/ 989761 w 2144485"/>
              <a:gd name="connsiteY2" fmla="*/ 1462827 h 1709059"/>
              <a:gd name="connsiteX3" fmla="*/ 1078586 w 2144485"/>
              <a:gd name="connsiteY3" fmla="*/ 548562 h 1709059"/>
              <a:gd name="connsiteX4" fmla="*/ 1167411 w 2144485"/>
              <a:gd name="connsiteY4" fmla="*/ 91427 h 1709059"/>
              <a:gd name="connsiteX5" fmla="*/ 2144485 w 2144485"/>
              <a:gd name="connsiteY5" fmla="*/ 2 h 1709059"/>
              <a:gd name="connsiteX0" fmla="*/ 0 w 2144485"/>
              <a:gd name="connsiteY0" fmla="*/ 1709059 h 1709059"/>
              <a:gd name="connsiteX1" fmla="*/ 545637 w 2144485"/>
              <a:gd name="connsiteY1" fmla="*/ 1645681 h 1709059"/>
              <a:gd name="connsiteX2" fmla="*/ 989761 w 2144485"/>
              <a:gd name="connsiteY2" fmla="*/ 1462827 h 1709059"/>
              <a:gd name="connsiteX3" fmla="*/ 1078586 w 2144485"/>
              <a:gd name="connsiteY3" fmla="*/ 548562 h 1709059"/>
              <a:gd name="connsiteX4" fmla="*/ 1167411 w 2144485"/>
              <a:gd name="connsiteY4" fmla="*/ 91427 h 1709059"/>
              <a:gd name="connsiteX5" fmla="*/ 2144485 w 2144485"/>
              <a:gd name="connsiteY5" fmla="*/ 2 h 17090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144485" h="1709059">
                <a:moveTo>
                  <a:pt x="0" y="1709059"/>
                </a:moveTo>
                <a:cubicBezTo>
                  <a:pt x="185057" y="1704523"/>
                  <a:pt x="380677" y="1686720"/>
                  <a:pt x="545637" y="1645681"/>
                </a:cubicBezTo>
                <a:cubicBezTo>
                  <a:pt x="710597" y="1617703"/>
                  <a:pt x="900936" y="1645680"/>
                  <a:pt x="989761" y="1462827"/>
                </a:cubicBezTo>
                <a:cubicBezTo>
                  <a:pt x="1078586" y="1279974"/>
                  <a:pt x="1048978" y="792366"/>
                  <a:pt x="1078586" y="548562"/>
                </a:cubicBezTo>
                <a:cubicBezTo>
                  <a:pt x="1120885" y="304758"/>
                  <a:pt x="989761" y="182854"/>
                  <a:pt x="1167411" y="91427"/>
                </a:cubicBezTo>
                <a:cubicBezTo>
                  <a:pt x="1345061" y="0"/>
                  <a:pt x="2144485" y="2"/>
                  <a:pt x="2144485" y="2"/>
                </a:cubicBezTo>
              </a:path>
            </a:pathLst>
          </a:cu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3"/>
          <p:cNvSpPr txBox="1">
            <a:spLocks noChangeArrowheads="1"/>
          </p:cNvSpPr>
          <p:nvPr/>
        </p:nvSpPr>
        <p:spPr>
          <a:xfrm>
            <a:off x="457200" y="4495800"/>
            <a:ext cx="8229600" cy="22860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Large weights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lead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to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overfitting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</a:t>
            </a: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21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Penalizing high weights can prevent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overfitting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  <a:p>
            <a:pPr marL="742950" marR="0" lvl="1" indent="-285750" algn="l" defTabSz="9144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again, more on this later in the semester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581400" y="495300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276600" y="510540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581400" y="523869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124200" y="539109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3571690" y="554349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028890" y="495300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1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257490" y="510540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114800" y="531489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343400" y="531489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028890" y="5543490"/>
            <a:ext cx="3145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0</a:t>
            </a:r>
            <a:endParaRPr lang="en-US" sz="2000" b="1" dirty="0">
              <a:solidFill>
                <a:srgbClr val="FF0000"/>
              </a:solidFill>
            </a:endParaRPr>
          </a:p>
        </p:txBody>
      </p:sp>
      <p:cxnSp>
        <p:nvCxnSpPr>
          <p:cNvPr id="28" name="Straight Connector 27"/>
          <p:cNvCxnSpPr/>
          <p:nvPr/>
        </p:nvCxnSpPr>
        <p:spPr>
          <a:xfrm rot="10800000" flipV="1">
            <a:off x="3276600" y="5029200"/>
            <a:ext cx="1447800" cy="762000"/>
          </a:xfrm>
          <a:prstGeom prst="line">
            <a:avLst/>
          </a:prstGeom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M(C)AP – Regularization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Regularization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5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1828800"/>
            <a:ext cx="2552526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867400" y="2743200"/>
            <a:ext cx="2663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Zero-mean Gaussian prior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rcRect l="14095"/>
          <a:stretch>
            <a:fillRect/>
          </a:stretch>
        </p:blipFill>
        <p:spPr bwMode="auto">
          <a:xfrm>
            <a:off x="914400" y="2514600"/>
            <a:ext cx="4179645" cy="794143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838194" y="4117776"/>
            <a:ext cx="5321705" cy="778730"/>
          </a:xfrm>
          <a:prstGeom prst="rect">
            <a:avLst/>
          </a:prstGeom>
          <a:noFill/>
          <a:ln/>
          <a:effectLst/>
        </p:spPr>
      </p:pic>
      <p:sp>
        <p:nvSpPr>
          <p:cNvPr id="12" name="Right Brace 11"/>
          <p:cNvSpPr/>
          <p:nvPr/>
        </p:nvSpPr>
        <p:spPr>
          <a:xfrm rot="5400000">
            <a:off x="5501507" y="4590082"/>
            <a:ext cx="304798" cy="1036589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5288011" y="5314890"/>
            <a:ext cx="2580835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Penalizes large weights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M(C)AP – Gradient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Gradient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5" name="Picture 3" descr="txp_fig"/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91200" y="1828800"/>
            <a:ext cx="2552526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5867400" y="2743200"/>
            <a:ext cx="2663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Zero-mean Gaussian prior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990722" y="2667000"/>
            <a:ext cx="3617667" cy="794178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012741" y="3810000"/>
            <a:ext cx="4702259" cy="794173"/>
          </a:xfrm>
          <a:prstGeom prst="rect">
            <a:avLst/>
          </a:prstGeom>
          <a:noFill/>
          <a:ln/>
          <a:effectLst/>
        </p:spPr>
      </p:pic>
      <p:sp>
        <p:nvSpPr>
          <p:cNvPr id="19" name="Right Brace 18"/>
          <p:cNvSpPr/>
          <p:nvPr/>
        </p:nvSpPr>
        <p:spPr>
          <a:xfrm rot="5400000">
            <a:off x="4000501" y="3238499"/>
            <a:ext cx="380997" cy="2895599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809999" y="4800597"/>
            <a:ext cx="1783052" cy="400110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Same as before</a:t>
            </a:r>
            <a:endParaRPr lang="en-US" sz="2000" dirty="0">
              <a:solidFill>
                <a:srgbClr val="C00000"/>
              </a:solidFill>
            </a:endParaRPr>
          </a:p>
        </p:txBody>
      </p:sp>
      <p:cxnSp>
        <p:nvCxnSpPr>
          <p:cNvPr id="28" name="Elbow Connector 27"/>
          <p:cNvCxnSpPr/>
          <p:nvPr/>
        </p:nvCxnSpPr>
        <p:spPr>
          <a:xfrm>
            <a:off x="1687286" y="5029200"/>
            <a:ext cx="685800" cy="609600"/>
          </a:xfrm>
          <a:prstGeom prst="bentConnector3">
            <a:avLst>
              <a:gd name="adj1" fmla="val -794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Right Brace 31"/>
          <p:cNvSpPr/>
          <p:nvPr/>
        </p:nvSpPr>
        <p:spPr>
          <a:xfrm rot="5400000">
            <a:off x="1447801" y="4038599"/>
            <a:ext cx="457197" cy="1371600"/>
          </a:xfrm>
          <a:prstGeom prst="righ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34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571051" y="5410200"/>
            <a:ext cx="781749" cy="491904"/>
          </a:xfrm>
          <a:prstGeom prst="rect">
            <a:avLst/>
          </a:prstGeom>
          <a:noFill/>
          <a:ln/>
          <a:effectLst/>
        </p:spPr>
      </p:pic>
      <p:sp>
        <p:nvSpPr>
          <p:cNvPr id="36" name="TextBox 35"/>
          <p:cNvSpPr txBox="1"/>
          <p:nvPr/>
        </p:nvSpPr>
        <p:spPr>
          <a:xfrm>
            <a:off x="3657600" y="5638800"/>
            <a:ext cx="3734164" cy="400110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</a:rPr>
              <a:t>Extra term Penalizes large weights</a:t>
            </a:r>
            <a:endParaRPr lang="en-US" sz="20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32" grpId="0" animBg="1"/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Recap…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 smtClean="0"/>
              <a:t>Optimal Classifier:</a:t>
            </a:r>
          </a:p>
          <a:p>
            <a:endParaRPr lang="en-US" sz="2800" dirty="0" smtClean="0"/>
          </a:p>
          <a:p>
            <a:r>
              <a:rPr lang="en-US" sz="2800" dirty="0" smtClean="0"/>
              <a:t>NB Assumption:</a:t>
            </a:r>
          </a:p>
          <a:p>
            <a:endParaRPr lang="en-US" sz="2800" dirty="0" smtClean="0"/>
          </a:p>
          <a:p>
            <a:r>
              <a:rPr lang="en-US" sz="2800" dirty="0" smtClean="0"/>
              <a:t>NB Classifier:</a:t>
            </a:r>
          </a:p>
          <a:p>
            <a:endParaRPr lang="en-US" sz="2800" dirty="0" smtClean="0"/>
          </a:p>
          <a:p>
            <a:endParaRPr lang="en-US" sz="2800" dirty="0" smtClean="0"/>
          </a:p>
          <a:p>
            <a:r>
              <a:rPr lang="en-US" sz="2800" dirty="0" smtClean="0"/>
              <a:t>Assume parametric form for </a:t>
            </a:r>
            <a:r>
              <a:rPr lang="en-US" sz="2800" i="1" dirty="0" smtClean="0"/>
              <a:t>P</a:t>
            </a:r>
            <a:r>
              <a:rPr lang="en-US" sz="2800" dirty="0" smtClean="0"/>
              <a:t>(</a:t>
            </a:r>
            <a:r>
              <a:rPr lang="en-US" sz="2800" i="1" dirty="0" err="1" smtClean="0"/>
              <a:t>X</a:t>
            </a:r>
            <a:r>
              <a:rPr lang="en-US" sz="2800" i="1" baseline="-25000" dirty="0" err="1" smtClean="0"/>
              <a:t>i</a:t>
            </a:r>
            <a:r>
              <a:rPr lang="en-US" sz="2800" dirty="0" err="1" smtClean="0"/>
              <a:t>|</a:t>
            </a:r>
            <a:r>
              <a:rPr lang="en-US" sz="2800" i="1" dirty="0" err="1" smtClean="0"/>
              <a:t>Y</a:t>
            </a:r>
            <a:r>
              <a:rPr lang="en-US" sz="2800" dirty="0" smtClean="0"/>
              <a:t>) and </a:t>
            </a:r>
            <a:r>
              <a:rPr lang="en-US" sz="2800" i="1" dirty="0" smtClean="0"/>
              <a:t>P</a:t>
            </a:r>
            <a:r>
              <a:rPr lang="en-US" sz="2800" dirty="0" smtClean="0"/>
              <a:t>(</a:t>
            </a:r>
            <a:r>
              <a:rPr lang="en-US" sz="2800" i="1" dirty="0" smtClean="0"/>
              <a:t>Y</a:t>
            </a:r>
            <a:r>
              <a:rPr lang="en-US" sz="2800" dirty="0" smtClean="0"/>
              <a:t>)</a:t>
            </a:r>
          </a:p>
          <a:p>
            <a:pPr lvl="1"/>
            <a:r>
              <a:rPr lang="en-US" sz="2400" dirty="0" smtClean="0"/>
              <a:t>Estimate parameters using MLE/MAP and plug in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5" name="Picture 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810000" y="2461292"/>
            <a:ext cx="3962400" cy="815308"/>
          </a:xfrm>
          <a:prstGeom prst="rect">
            <a:avLst/>
          </a:prstGeom>
          <a:noFill/>
          <a:ln/>
          <a:effectLst/>
        </p:spPr>
      </p:pic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2214606" y="4051950"/>
            <a:ext cx="5252994" cy="824850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4191000" y="1690630"/>
            <a:ext cx="3352393" cy="44297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M(C)LE vs. M(C)AP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447800"/>
            <a:ext cx="77724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Maximum conditional likelihood estimate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Maximum conditional a posteriori estimate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600321" y="4464050"/>
            <a:ext cx="4865445" cy="794143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905122" y="1905000"/>
            <a:ext cx="4222506" cy="794131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390706" y="2895600"/>
            <a:ext cx="6637224" cy="713394"/>
          </a:xfrm>
          <a:prstGeom prst="rect">
            <a:avLst/>
          </a:prstGeom>
          <a:noFill/>
          <a:ln w="9525" cap="flat" cmpd="sng" algn="ctr">
            <a:solidFill>
              <a:srgbClr val="01B739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474681" y="5486400"/>
            <a:ext cx="8564524" cy="899275"/>
          </a:xfrm>
          <a:prstGeom prst="rect">
            <a:avLst/>
          </a:prstGeom>
          <a:noFill/>
          <a:ln w="9525" cap="flat" cmpd="sng" algn="ctr">
            <a:solidFill>
              <a:srgbClr val="01B739"/>
            </a:solidFill>
            <a:prstDash val="solid"/>
            <a:round/>
            <a:headEnd type="none" w="med" len="med"/>
            <a:tailEnd type="none" w="med" len="med"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Connection to Gaussian 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1" y="1524000"/>
            <a:ext cx="7924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There are several distributions that can lead to a linear decision boundary.</a:t>
            </a:r>
          </a:p>
          <a:p>
            <a:endParaRPr lang="en-US" sz="2400" dirty="0" smtClean="0"/>
          </a:p>
          <a:p>
            <a:r>
              <a:rPr lang="en-US" sz="2400" dirty="0" smtClean="0"/>
              <a:t>As another example,  consider a generative model (GNB):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Assume variance is independent of class, i.e. </a:t>
            </a:r>
          </a:p>
        </p:txBody>
      </p:sp>
      <p:pic>
        <p:nvPicPr>
          <p:cNvPr id="20" name="Picture 19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373583" y="3733800"/>
            <a:ext cx="5484417" cy="1301701"/>
          </a:xfrm>
          <a:prstGeom prst="rect">
            <a:avLst/>
          </a:prstGeom>
          <a:noFill/>
          <a:ln/>
          <a:effectLst/>
        </p:spPr>
      </p:pic>
      <p:pic>
        <p:nvPicPr>
          <p:cNvPr id="7" name="Picture 6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383627" y="3378580"/>
            <a:ext cx="2426373" cy="355220"/>
          </a:xfrm>
          <a:prstGeom prst="rect">
            <a:avLst/>
          </a:prstGeom>
          <a:noFill/>
          <a:ln/>
          <a:effectLst/>
        </p:spPr>
      </p:pic>
      <p:sp>
        <p:nvSpPr>
          <p:cNvPr id="15" name="TextBox 14"/>
          <p:cNvSpPr txBox="1"/>
          <p:nvPr/>
        </p:nvSpPr>
        <p:spPr>
          <a:xfrm>
            <a:off x="3886200" y="5181600"/>
            <a:ext cx="45448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Gaussian class conditional densities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22" name="Picture 21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6297775" y="5901690"/>
            <a:ext cx="1474625" cy="479201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Connection to Gaussian 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23" name="Picture 22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685800" y="4525803"/>
            <a:ext cx="7744968" cy="583708"/>
          </a:xfrm>
          <a:prstGeom prst="rect">
            <a:avLst/>
          </a:prstGeom>
          <a:noFill/>
          <a:ln/>
          <a:effectLst/>
        </p:spPr>
      </p:pic>
      <p:grpSp>
        <p:nvGrpSpPr>
          <p:cNvPr id="15" name="Group 14"/>
          <p:cNvGrpSpPr/>
          <p:nvPr/>
        </p:nvGrpSpPr>
        <p:grpSpPr>
          <a:xfrm>
            <a:off x="2438400" y="5322686"/>
            <a:ext cx="6629400" cy="666935"/>
            <a:chOff x="2438400" y="5322686"/>
            <a:chExt cx="6629400" cy="666935"/>
          </a:xfrm>
        </p:grpSpPr>
        <p:pic>
          <p:nvPicPr>
            <p:cNvPr id="22" name="Picture 21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8" cstate="print"/>
            <a:stretch>
              <a:fillRect/>
            </a:stretch>
          </p:blipFill>
          <p:spPr bwMode="auto">
            <a:xfrm>
              <a:off x="3889740" y="5322686"/>
              <a:ext cx="5178060" cy="66693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5" name="Picture 34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7" cstate="print"/>
            <a:srcRect l="60016" r="21291"/>
            <a:stretch>
              <a:fillRect/>
            </a:stretch>
          </p:blipFill>
          <p:spPr bwMode="auto">
            <a:xfrm>
              <a:off x="2438400" y="5365391"/>
              <a:ext cx="1447800" cy="58370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2" name="Group 41"/>
          <p:cNvGrpSpPr/>
          <p:nvPr/>
        </p:nvGrpSpPr>
        <p:grpSpPr>
          <a:xfrm>
            <a:off x="2667002" y="6023910"/>
            <a:ext cx="4636768" cy="605490"/>
            <a:chOff x="2530770" y="3573841"/>
            <a:chExt cx="4480933" cy="605490"/>
          </a:xfrm>
        </p:grpSpPr>
        <p:sp>
          <p:nvSpPr>
            <p:cNvPr id="37" name="Left Brace 36"/>
            <p:cNvSpPr/>
            <p:nvPr/>
          </p:nvSpPr>
          <p:spPr>
            <a:xfrm rot="16200000">
              <a:off x="3664553" y="2440058"/>
              <a:ext cx="236159" cy="2503725"/>
            </a:xfrm>
            <a:prstGeom prst="lef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Left Brace 37"/>
            <p:cNvSpPr/>
            <p:nvPr/>
          </p:nvSpPr>
          <p:spPr>
            <a:xfrm rot="16200000">
              <a:off x="6013547" y="2889348"/>
              <a:ext cx="236160" cy="1605147"/>
            </a:xfrm>
            <a:prstGeom prst="lef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3048000" y="3809999"/>
              <a:ext cx="15275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Constant term</a:t>
              </a:r>
              <a:endParaRPr lang="en-US" dirty="0">
                <a:solidFill>
                  <a:srgbClr val="C00000"/>
                </a:solidFill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334000" y="3809999"/>
              <a:ext cx="16777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First-order term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9" name="Picture 18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696286" y="2667000"/>
            <a:ext cx="4332914" cy="760161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2438400" y="1253900"/>
            <a:ext cx="3657600" cy="727300"/>
          </a:xfrm>
          <a:prstGeom prst="rect">
            <a:avLst/>
          </a:prstGeom>
          <a:noFill/>
          <a:ln/>
          <a:effectLst/>
        </p:spPr>
      </p:pic>
      <p:sp>
        <p:nvSpPr>
          <p:cNvPr id="17" name="TextBox 16"/>
          <p:cNvSpPr txBox="1"/>
          <p:nvPr/>
        </p:nvSpPr>
        <p:spPr>
          <a:xfrm>
            <a:off x="609600" y="2133600"/>
            <a:ext cx="5895781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Using conditionally independent assumption, 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000" dirty="0" smtClean="0"/>
          </a:p>
          <a:p>
            <a:r>
              <a:rPr lang="en-US" sz="2400" b="1" dirty="0" smtClean="0">
                <a:solidFill>
                  <a:srgbClr val="C00000"/>
                </a:solidFill>
              </a:rPr>
              <a:t>Decision boundary:</a:t>
            </a:r>
            <a:endParaRPr lang="en-US" sz="2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Gaussian 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vs.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3581400"/>
            <a:ext cx="8229600" cy="251460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Representation equivalence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only in a special case!!!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(GNB with class-independent variances)</a:t>
            </a:r>
            <a:endParaRPr kumimoji="0" lang="en-US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But what’s the difference???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LR makes no assumptions about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P(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|Y)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learning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!!!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Loss function!!!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Optimize different functions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sy10" pitchFamily="34" charset="0"/>
                <a:ea typeface="+mn-ea"/>
                <a:cs typeface="+mn-cs"/>
              </a:rPr>
              <a:t>!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Obtain different solutions</a:t>
            </a: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428624" y="1752600"/>
            <a:ext cx="3444876" cy="13112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/>
              <a:t>Set of Gaussian </a:t>
            </a:r>
          </a:p>
          <a:p>
            <a:pPr algn="ctr"/>
            <a:r>
              <a:rPr lang="en-US" sz="2000" b="1" dirty="0"/>
              <a:t>Naïve </a:t>
            </a:r>
            <a:r>
              <a:rPr lang="en-US" sz="2000" b="1" dirty="0" err="1"/>
              <a:t>Bayes</a:t>
            </a:r>
            <a:r>
              <a:rPr lang="en-US" sz="2000" b="1" dirty="0"/>
              <a:t> parameters</a:t>
            </a:r>
          </a:p>
          <a:p>
            <a:pPr algn="ctr"/>
            <a:r>
              <a:rPr lang="en-US" sz="2000" b="1" dirty="0"/>
              <a:t>(feature variance </a:t>
            </a:r>
          </a:p>
          <a:p>
            <a:pPr algn="ctr"/>
            <a:r>
              <a:rPr lang="en-US" sz="2000" b="1" dirty="0"/>
              <a:t>independent of class label)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5410200" y="1965325"/>
            <a:ext cx="3008313" cy="7016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algn="ctr"/>
            <a:r>
              <a:rPr lang="en-US" sz="2000" b="1" dirty="0"/>
              <a:t>Set of Logistic </a:t>
            </a:r>
          </a:p>
          <a:p>
            <a:pPr algn="ctr"/>
            <a:r>
              <a:rPr lang="en-US" sz="2000" b="1" dirty="0"/>
              <a:t>Regression parameters</a:t>
            </a:r>
          </a:p>
        </p:txBody>
      </p:sp>
      <p:sp>
        <p:nvSpPr>
          <p:cNvPr id="8" name="Left-Right Arrow 7"/>
          <p:cNvSpPr/>
          <p:nvPr/>
        </p:nvSpPr>
        <p:spPr>
          <a:xfrm>
            <a:off x="4343400" y="2209800"/>
            <a:ext cx="685800" cy="304800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vs.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457200" y="1600200"/>
            <a:ext cx="83058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Consider Y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boolean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continuous, X=&lt;X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...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&gt;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Number of parameters: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NB: 4d +1	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</a:rPr>
              <a:t>p, (m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Symbol" pitchFamily="18" charset="2"/>
              </a:rPr>
              <a:t>1,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</a:rPr>
              <a:t>y</a:t>
            </a:r>
            <a:r>
              <a:rPr lang="en-US" sz="2400" dirty="0" smtClean="0">
                <a:latin typeface="Symbol" pitchFamily="18" charset="2"/>
              </a:rPr>
              <a:t>, m</a:t>
            </a:r>
            <a:r>
              <a:rPr lang="en-US" sz="2400" baseline="-25000" dirty="0" smtClean="0">
                <a:latin typeface="Symbol" pitchFamily="18" charset="2"/>
              </a:rPr>
              <a:t>2,</a:t>
            </a:r>
            <a:r>
              <a:rPr lang="en-US" sz="2400" baseline="-25000" dirty="0" smtClean="0"/>
              <a:t>y</a:t>
            </a:r>
            <a:r>
              <a:rPr lang="en-US" sz="2400" dirty="0" smtClean="0">
                <a:latin typeface="Symbol" pitchFamily="18" charset="2"/>
              </a:rPr>
              <a:t>, </a:t>
            </a:r>
            <a:r>
              <a:rPr lang="en-US" sz="2400" dirty="0" smtClean="0"/>
              <a:t>…</a:t>
            </a:r>
            <a:r>
              <a:rPr lang="en-US" sz="2400" dirty="0" smtClean="0">
                <a:latin typeface="Symbol" pitchFamily="18" charset="2"/>
              </a:rPr>
              <a:t>,  </a:t>
            </a:r>
            <a:r>
              <a:rPr lang="en-US" sz="2400" dirty="0" err="1" smtClean="0">
                <a:latin typeface="Symbol" pitchFamily="18" charset="2"/>
              </a:rPr>
              <a:t>m</a:t>
            </a:r>
            <a:r>
              <a:rPr lang="en-US" sz="2400" baseline="-25000" dirty="0" err="1" smtClean="0"/>
              <a:t>d</a:t>
            </a:r>
            <a:r>
              <a:rPr lang="en-US" sz="2400" baseline="-25000" dirty="0" err="1" smtClean="0">
                <a:latin typeface="Symbol" pitchFamily="18" charset="2"/>
              </a:rPr>
              <a:t>,</a:t>
            </a:r>
            <a:r>
              <a:rPr lang="en-US" sz="2400" baseline="-25000" dirty="0" err="1" smtClean="0"/>
              <a:t>y</a:t>
            </a:r>
            <a:r>
              <a:rPr lang="en-US" sz="2400" dirty="0" smtClean="0"/>
              <a:t>), </a:t>
            </a:r>
            <a:r>
              <a:rPr lang="en-US" sz="2400" dirty="0" smtClean="0">
                <a:latin typeface="Symbol" pitchFamily="18" charset="2"/>
              </a:rPr>
              <a:t>(s</a:t>
            </a:r>
            <a:r>
              <a:rPr lang="en-US" sz="2400" baseline="30000" dirty="0" smtClean="0">
                <a:latin typeface="Symbol" pitchFamily="18" charset="2"/>
              </a:rPr>
              <a:t>2</a:t>
            </a:r>
            <a:r>
              <a:rPr lang="en-US" sz="2400" baseline="-25000" dirty="0" smtClean="0">
                <a:latin typeface="Symbol" pitchFamily="18" charset="2"/>
              </a:rPr>
              <a:t>1,</a:t>
            </a:r>
            <a:r>
              <a:rPr lang="en-US" sz="2400" baseline="-25000" dirty="0" smtClean="0"/>
              <a:t>y</a:t>
            </a:r>
            <a:r>
              <a:rPr lang="en-US" sz="2400" dirty="0" smtClean="0">
                <a:latin typeface="Symbol" pitchFamily="18" charset="2"/>
              </a:rPr>
              <a:t>, s</a:t>
            </a:r>
            <a:r>
              <a:rPr lang="en-US" sz="2400" baseline="30000" dirty="0" smtClean="0">
                <a:latin typeface="Symbol" pitchFamily="18" charset="2"/>
              </a:rPr>
              <a:t>2</a:t>
            </a:r>
            <a:r>
              <a:rPr lang="en-US" sz="2400" baseline="-25000" dirty="0" smtClean="0">
                <a:latin typeface="Symbol" pitchFamily="18" charset="2"/>
              </a:rPr>
              <a:t>2,</a:t>
            </a:r>
            <a:r>
              <a:rPr lang="en-US" sz="2400" baseline="-25000" dirty="0" smtClean="0"/>
              <a:t>y</a:t>
            </a:r>
            <a:r>
              <a:rPr lang="en-US" sz="2400" dirty="0" smtClean="0">
                <a:latin typeface="Symbol" pitchFamily="18" charset="2"/>
              </a:rPr>
              <a:t>, </a:t>
            </a:r>
            <a:r>
              <a:rPr lang="en-US" sz="2400" dirty="0" smtClean="0"/>
              <a:t>…</a:t>
            </a:r>
            <a:r>
              <a:rPr lang="en-US" sz="2400" dirty="0" smtClean="0">
                <a:latin typeface="Symbol" pitchFamily="18" charset="2"/>
              </a:rPr>
              <a:t>, s</a:t>
            </a:r>
            <a:r>
              <a:rPr lang="en-US" sz="2400" baseline="30000" dirty="0" smtClean="0">
                <a:latin typeface="Symbol" pitchFamily="18" charset="2"/>
              </a:rPr>
              <a:t>2</a:t>
            </a:r>
            <a:r>
              <a:rPr lang="en-US" sz="2400" baseline="-25000" dirty="0" smtClean="0"/>
              <a:t>d</a:t>
            </a:r>
            <a:r>
              <a:rPr lang="en-US" sz="2400" baseline="-25000" dirty="0" smtClean="0">
                <a:latin typeface="Symbol" pitchFamily="18" charset="2"/>
              </a:rPr>
              <a:t>,</a:t>
            </a:r>
            <a:r>
              <a:rPr lang="en-US" sz="2400" baseline="-25000" dirty="0" smtClean="0"/>
              <a:t>y</a:t>
            </a:r>
            <a:r>
              <a:rPr lang="en-US" sz="2400" dirty="0" smtClean="0"/>
              <a:t>)    </a:t>
            </a:r>
            <a:r>
              <a:rPr lang="en-US" sz="2000" dirty="0" smtClean="0"/>
              <a:t>y = 0,1</a:t>
            </a:r>
            <a:endParaRPr kumimoji="0" lang="en-US" sz="2000" b="0" i="0" u="none" strike="noStrike" kern="1200" cap="none" spc="0" normalizeH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Symbol" pitchFamily="18" charset="2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LR: d+1	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0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w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 …, w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Estimation method: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NB parameter estimates are uncoupled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LR parameter estimates are coupled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Generative </a:t>
            </a:r>
            <a:r>
              <a:rPr lang="en-US" b="1" dirty="0" err="1" smtClean="0">
                <a:solidFill>
                  <a:srgbClr val="C00000"/>
                </a:solidFill>
              </a:rPr>
              <a:t>vs</a:t>
            </a:r>
            <a:r>
              <a:rPr lang="en-US" b="1" dirty="0" smtClean="0">
                <a:solidFill>
                  <a:srgbClr val="C00000"/>
                </a:solidFill>
              </a:rPr>
              <a:t> Discriminative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838200" y="1676400"/>
            <a:ext cx="7855677" cy="415498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Given </a:t>
            </a:r>
            <a:r>
              <a:rPr lang="en-US" sz="2400" b="1" dirty="0" smtClean="0">
                <a:solidFill>
                  <a:srgbClr val="C00000"/>
                </a:solidFill>
              </a:rPr>
              <a:t>infinite data </a:t>
            </a:r>
            <a:r>
              <a:rPr lang="en-US" sz="2400" dirty="0" smtClean="0"/>
              <a:t>(asymptotically),</a:t>
            </a:r>
          </a:p>
          <a:p>
            <a:endParaRPr lang="en-US" sz="2400" dirty="0" smtClean="0"/>
          </a:p>
          <a:p>
            <a:r>
              <a:rPr lang="en-US" sz="2400" dirty="0" smtClean="0"/>
              <a:t>        If conditional independence assumption holds,</a:t>
            </a:r>
          </a:p>
          <a:p>
            <a:r>
              <a:rPr lang="en-US" sz="2400" dirty="0" smtClean="0"/>
              <a:t>	Discriminative and generative NB perform similar.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        If conditional independence assumption does NOT holds,</a:t>
            </a:r>
          </a:p>
          <a:p>
            <a:r>
              <a:rPr lang="en-US" sz="2400" dirty="0" smtClean="0"/>
              <a:t>	Discriminative outperforms generative NB.</a:t>
            </a:r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12" name="Picture 11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3505200" y="3352800"/>
            <a:ext cx="2587932" cy="322581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505200" y="5163819"/>
            <a:ext cx="2836678" cy="398781"/>
          </a:xfrm>
          <a:prstGeom prst="rect">
            <a:avLst/>
          </a:prstGeom>
          <a:noFill/>
          <a:ln/>
          <a:effectLst/>
        </p:spPr>
      </p:pic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477000" y="1309687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/>
              <a:t>[Ng &amp; Jordan, </a:t>
            </a:r>
            <a:r>
              <a:rPr lang="en-US" dirty="0" smtClean="0"/>
              <a:t>NIPS 2001]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Generative </a:t>
            </a:r>
            <a:r>
              <a:rPr lang="en-US" b="1" dirty="0" err="1" smtClean="0">
                <a:solidFill>
                  <a:srgbClr val="C00000"/>
                </a:solidFill>
              </a:rPr>
              <a:t>vs</a:t>
            </a:r>
            <a:r>
              <a:rPr lang="en-US" b="1" dirty="0" smtClean="0">
                <a:solidFill>
                  <a:srgbClr val="C00000"/>
                </a:solidFill>
              </a:rPr>
              <a:t> Discriminative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99263" y="1554301"/>
            <a:ext cx="7790146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Given </a:t>
            </a:r>
            <a:r>
              <a:rPr lang="en-US" sz="2000" b="1" dirty="0" smtClean="0">
                <a:solidFill>
                  <a:srgbClr val="C00000"/>
                </a:solidFill>
              </a:rPr>
              <a:t>finite data </a:t>
            </a:r>
            <a:r>
              <a:rPr lang="en-US" sz="2000" dirty="0" smtClean="0"/>
              <a:t>(n data points, d features),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   	Naïve </a:t>
            </a:r>
            <a:r>
              <a:rPr lang="en-US" sz="2000" dirty="0" err="1" smtClean="0"/>
              <a:t>Bayes</a:t>
            </a:r>
            <a:r>
              <a:rPr lang="en-US" sz="2000" dirty="0" smtClean="0"/>
              <a:t> (generative) requires n = O(log d) to converge to its </a:t>
            </a:r>
          </a:p>
          <a:p>
            <a:r>
              <a:rPr lang="en-US" sz="2000" dirty="0" smtClean="0"/>
              <a:t>	asymptotic error, whereas Logistic regression (discriminative) </a:t>
            </a:r>
          </a:p>
          <a:p>
            <a:r>
              <a:rPr lang="en-US" sz="2000" dirty="0" smtClean="0"/>
              <a:t>	requires n = O(d).</a:t>
            </a:r>
          </a:p>
          <a:p>
            <a:endParaRPr lang="en-US" sz="2000" dirty="0" smtClean="0"/>
          </a:p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Why?</a:t>
            </a:r>
            <a:r>
              <a:rPr lang="en-US" sz="2000" dirty="0" smtClean="0"/>
              <a:t> 	“Independent class conditional densities”</a:t>
            </a:r>
          </a:p>
          <a:p>
            <a:r>
              <a:rPr lang="en-US" sz="2000" dirty="0" smtClean="0"/>
              <a:t>	   * parameter estimates not coupled – each parameter is learnt </a:t>
            </a:r>
          </a:p>
          <a:p>
            <a:r>
              <a:rPr lang="en-US" sz="2000" dirty="0" smtClean="0"/>
              <a:t>	      independently, not jointly, from training data.	</a:t>
            </a:r>
            <a:endParaRPr lang="en-US" sz="2000" dirty="0"/>
          </a:p>
        </p:txBody>
      </p:sp>
      <p:pic>
        <p:nvPicPr>
          <p:cNvPr id="8" name="Picture 7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542417" y="2087106"/>
            <a:ext cx="3248783" cy="732294"/>
          </a:xfrm>
          <a:prstGeom prst="rect">
            <a:avLst/>
          </a:prstGeom>
          <a:noFill/>
          <a:ln/>
          <a:effectLst/>
        </p:spPr>
      </p:pic>
      <p:pic>
        <p:nvPicPr>
          <p:cNvPr id="9" name="Picture 8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2495429" y="3048000"/>
            <a:ext cx="3617840" cy="712632"/>
          </a:xfrm>
          <a:prstGeom prst="rect">
            <a:avLst/>
          </a:prstGeom>
          <a:noFill/>
          <a:ln/>
          <a:effectLst/>
        </p:spPr>
      </p:pic>
      <p:sp>
        <p:nvSpPr>
          <p:cNvPr id="10" name="Text Box 4"/>
          <p:cNvSpPr txBox="1">
            <a:spLocks noChangeArrowheads="1"/>
          </p:cNvSpPr>
          <p:nvPr/>
        </p:nvSpPr>
        <p:spPr bwMode="auto">
          <a:xfrm>
            <a:off x="6477000" y="1614487"/>
            <a:ext cx="2590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en-US" dirty="0"/>
              <a:t>[Ng &amp; Jordan, </a:t>
            </a:r>
            <a:r>
              <a:rPr lang="en-US" dirty="0" smtClean="0"/>
              <a:t>NIPS 2001]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Naïve </a:t>
            </a:r>
            <a:r>
              <a:rPr lang="en-US" b="1" dirty="0" err="1" smtClean="0">
                <a:solidFill>
                  <a:srgbClr val="C00000"/>
                </a:solidFill>
              </a:rPr>
              <a:t>Bayes</a:t>
            </a:r>
            <a:r>
              <a:rPr lang="en-US" b="1" dirty="0" smtClean="0">
                <a:solidFill>
                  <a:srgbClr val="C00000"/>
                </a:solidFill>
              </a:rPr>
              <a:t> </a:t>
            </a:r>
            <a:r>
              <a:rPr lang="en-US" b="1" dirty="0" err="1" smtClean="0">
                <a:solidFill>
                  <a:srgbClr val="C00000"/>
                </a:solidFill>
              </a:rPr>
              <a:t>vs</a:t>
            </a:r>
            <a:r>
              <a:rPr lang="en-US" b="1" dirty="0" smtClean="0">
                <a:solidFill>
                  <a:srgbClr val="C00000"/>
                </a:solidFill>
              </a:rPr>
              <a:t>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1905000"/>
            <a:ext cx="7467600" cy="3939540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800" u="sng" dirty="0" smtClean="0">
                <a:solidFill>
                  <a:srgbClr val="C00000"/>
                </a:solidFill>
                <a:latin typeface="Comic Sans MS" pitchFamily="66" charset="0"/>
              </a:rPr>
              <a:t>Verdict</a:t>
            </a:r>
            <a:endParaRPr lang="en-US" sz="2800" u="sng" dirty="0" smtClean="0"/>
          </a:p>
          <a:p>
            <a:pPr algn="ctr"/>
            <a:endParaRPr lang="en-US" sz="2800" u="sng" dirty="0" smtClean="0"/>
          </a:p>
          <a:p>
            <a:pPr algn="ctr"/>
            <a:r>
              <a:rPr lang="en-US" sz="2800" dirty="0" smtClean="0"/>
              <a:t>Both learn a linear decision boundary. </a:t>
            </a:r>
          </a:p>
          <a:p>
            <a:pPr algn="ctr"/>
            <a:endParaRPr lang="en-US" sz="1000" dirty="0" smtClean="0"/>
          </a:p>
          <a:p>
            <a:pPr algn="ctr"/>
            <a:r>
              <a:rPr lang="en-US" sz="2800" dirty="0" smtClean="0"/>
              <a:t>Naïve </a:t>
            </a:r>
            <a:r>
              <a:rPr lang="en-US" sz="2800" dirty="0" err="1" smtClean="0"/>
              <a:t>Bayes</a:t>
            </a:r>
            <a:r>
              <a:rPr lang="en-US" sz="2800" dirty="0" smtClean="0"/>
              <a:t> makes more restrictive assumptions </a:t>
            </a:r>
          </a:p>
          <a:p>
            <a:pPr algn="ctr"/>
            <a:r>
              <a:rPr lang="en-US" sz="2800" dirty="0" smtClean="0"/>
              <a:t>and has higher asymptotic error,</a:t>
            </a:r>
          </a:p>
          <a:p>
            <a:pPr algn="ctr"/>
            <a:endParaRPr lang="en-US" sz="800" dirty="0" smtClean="0"/>
          </a:p>
          <a:p>
            <a:pPr algn="ctr"/>
            <a:r>
              <a:rPr lang="en-US" sz="2800" dirty="0" smtClean="0"/>
              <a:t>BUT </a:t>
            </a:r>
          </a:p>
          <a:p>
            <a:pPr algn="ctr"/>
            <a:endParaRPr lang="en-US" sz="800" dirty="0" smtClean="0"/>
          </a:p>
          <a:p>
            <a:pPr algn="ctr"/>
            <a:r>
              <a:rPr lang="en-US" sz="2800" dirty="0" smtClean="0"/>
              <a:t>converges faster to its less accurate asymptotic </a:t>
            </a:r>
          </a:p>
          <a:p>
            <a:pPr algn="ctr"/>
            <a:r>
              <a:rPr lang="en-US" sz="2800" dirty="0" smtClean="0"/>
              <a:t>error.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Experimental Comparison </a:t>
            </a:r>
            <a:r>
              <a:rPr lang="en-US" sz="2000" b="1" dirty="0" smtClean="0">
                <a:solidFill>
                  <a:srgbClr val="C00000"/>
                </a:solidFill>
              </a:rPr>
              <a:t>(Ng-Jordan’01)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8423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UCI Machine Learning Repository 15 datasets, 8 continuous features, 7 discrete features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1680" y="2057400"/>
            <a:ext cx="748172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7" name="Straight Connector 6"/>
          <p:cNvCxnSpPr/>
          <p:nvPr/>
        </p:nvCxnSpPr>
        <p:spPr>
          <a:xfrm>
            <a:off x="1828800" y="6371880"/>
            <a:ext cx="381000" cy="1588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4724400" y="6172200"/>
            <a:ext cx="19479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Logistic Regression</a:t>
            </a:r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4300431" y="6371880"/>
            <a:ext cx="381000" cy="1588"/>
          </a:xfrm>
          <a:prstGeom prst="line">
            <a:avLst/>
          </a:prstGeom>
          <a:ln w="190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209800" y="6172200"/>
            <a:ext cx="13054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Naïve </a:t>
            </a:r>
            <a:r>
              <a:rPr lang="en-US" dirty="0" err="1" smtClean="0"/>
              <a:t>Bayes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938658" y="3468469"/>
            <a:ext cx="97674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More in 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Paper…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you should know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533400" y="1447800"/>
            <a:ext cx="8001000" cy="5257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LR is a linear classifier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/>
              <a:t>decision rule is a </a:t>
            </a:r>
            <a:r>
              <a:rPr lang="en-US" sz="2000" dirty="0" err="1" smtClean="0"/>
              <a:t>hyperplane</a:t>
            </a:r>
            <a:endParaRPr lang="en-US" sz="2000" dirty="0" smtClean="0"/>
          </a:p>
          <a:p>
            <a:pPr marL="342900" lvl="0" indent="-3429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en-US" sz="2400" dirty="0" smtClean="0"/>
              <a:t>LR optimized by conditional likelihood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/>
              <a:t>no closed-form solution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/>
              <a:t>concave </a:t>
            </a:r>
            <a:r>
              <a:rPr lang="en-US" sz="2000" dirty="0" smtClean="0">
                <a:latin typeface="cmsy10" pitchFamily="34" charset="0"/>
              </a:rPr>
              <a:t>!</a:t>
            </a:r>
            <a:r>
              <a:rPr lang="en-US" sz="2000" dirty="0" smtClean="0"/>
              <a:t> global optimum with gradient ascent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r>
              <a:rPr lang="en-US" sz="2000" dirty="0" smtClean="0"/>
              <a:t>Maximum conditional a posteriori corresponds to regularization</a:t>
            </a:r>
          </a:p>
          <a:p>
            <a:pPr marL="742950" lvl="1" indent="-28575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–"/>
              <a:defRPr/>
            </a:pPr>
            <a:endParaRPr lang="en-US" sz="20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Gaussian Naïve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Bayes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with class-independent variances 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representationally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equivalent to LR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Solution differs because of objective (loss) function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In general, NB and LR make different assumptions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NB: Features independent given class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sy10" pitchFamily="34" charset="0"/>
                <a:ea typeface="+mn-ea"/>
                <a:cs typeface="+mn-cs"/>
              </a:rPr>
              <a:t>!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assumption on P(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|Y)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LR: Functional form of P(Y|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), no assumption on P(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|Y)</a:t>
            </a:r>
          </a:p>
          <a:p>
            <a:pPr marL="342900" marR="0" lvl="0" indent="-34290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Convergence rates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GNB (usually) needs less data</a:t>
            </a:r>
          </a:p>
          <a:p>
            <a:pPr marL="742950" marR="0" lvl="1" indent="-285750" algn="l" defTabSz="914400" rtl="0" eaLnBrk="1" fontAlgn="auto" latinLnBrk="0" hangingPunct="1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LR (usually) gets to better solutions in the limit</a:t>
            </a: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Generative vs. Discriminative Classifiers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33400" y="1981200"/>
            <a:ext cx="8001000" cy="46474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Generative classifiers (e.g. </a:t>
            </a:r>
            <a:r>
              <a:rPr lang="en-US" sz="2400" dirty="0" smtClean="0">
                <a:solidFill>
                  <a:srgbClr val="C00000"/>
                </a:solidFill>
              </a:rPr>
              <a:t>Naïve </a:t>
            </a:r>
            <a:r>
              <a:rPr lang="en-US" sz="2400" dirty="0" err="1" smtClean="0">
                <a:solidFill>
                  <a:srgbClr val="C00000"/>
                </a:solidFill>
              </a:rPr>
              <a:t>Bayes</a:t>
            </a:r>
            <a:r>
              <a:rPr lang="en-US" sz="2400" dirty="0" smtClean="0"/>
              <a:t>)</a:t>
            </a:r>
          </a:p>
          <a:p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Assume some functional form for P(X,Y) (or P(X|Y) and P(Y))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Estimate parameters of P(X|Y), P(Y) directly from training data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Use </a:t>
            </a:r>
            <a:r>
              <a:rPr lang="en-US" sz="2000" dirty="0" err="1" smtClean="0"/>
              <a:t>Bayes</a:t>
            </a:r>
            <a:r>
              <a:rPr lang="en-US" sz="2000" dirty="0" smtClean="0"/>
              <a:t> rule to calculate P(Y|X)</a:t>
            </a:r>
          </a:p>
          <a:p>
            <a:endParaRPr lang="en-US" sz="20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Why not learn P(Y|X) directly? Or better yet, why not learn the decision boundary directly?</a:t>
            </a:r>
          </a:p>
          <a:p>
            <a:endParaRPr lang="en-US" sz="2000" dirty="0" smtClean="0"/>
          </a:p>
          <a:p>
            <a:r>
              <a:rPr lang="en-US" sz="2400" dirty="0" smtClean="0"/>
              <a:t>Discriminative classifiers (e.g. </a:t>
            </a:r>
            <a:r>
              <a:rPr lang="en-US" sz="2400" dirty="0" smtClean="0">
                <a:solidFill>
                  <a:srgbClr val="C00000"/>
                </a:solidFill>
              </a:rPr>
              <a:t>Logistic Regression</a:t>
            </a:r>
            <a:r>
              <a:rPr lang="en-US" sz="2400" dirty="0" smtClean="0"/>
              <a:t>)</a:t>
            </a:r>
          </a:p>
          <a:p>
            <a:endParaRPr lang="en-US" sz="2000" dirty="0" smtClean="0"/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Assume some functional form for P(Y|X) or for the decision boundary</a:t>
            </a:r>
          </a:p>
          <a:p>
            <a:pPr lvl="1">
              <a:buFont typeface="Arial" pitchFamily="34" charset="0"/>
              <a:buChar char="•"/>
            </a:pPr>
            <a:r>
              <a:rPr lang="en-US" sz="2000" dirty="0" smtClean="0"/>
              <a:t> Estimate parameters of P(Y|X) directly from training data</a:t>
            </a:r>
          </a:p>
          <a:p>
            <a:pPr lvl="1"/>
            <a:endParaRPr lang="en-U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Recitation Tomorrow!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570037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MLE, MAP, Naïve </a:t>
            </a:r>
            <a:r>
              <a:rPr kumimoji="0" lang="en-US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Bayes</a:t>
            </a: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</a:t>
            </a:r>
            <a:r>
              <a:rPr kumimoji="0" lang="en-US" sz="28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Logistic Regression</a:t>
            </a:r>
            <a:endParaRPr kumimoji="0" lang="en-US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Strongly recommended!!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Place: NSH 1507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</a:t>
            </a:r>
            <a:r>
              <a:rPr kumimoji="0" lang="en-US" sz="2400" b="0" i="0" u="sng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Note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Time: 5-6 pm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00800" y="6107668"/>
            <a:ext cx="1828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err="1" smtClean="0"/>
              <a:t>Jayant</a:t>
            </a:r>
            <a:endParaRPr lang="en-US" sz="2000" dirty="0"/>
          </a:p>
        </p:txBody>
      </p:sp>
      <p:pic>
        <p:nvPicPr>
          <p:cNvPr id="8" name="Picture 7"/>
          <p:cNvPicPr>
            <a:picLocks noChangeAspect="1" noChangeArrowheads="1"/>
          </p:cNvPicPr>
          <p:nvPr/>
        </p:nvPicPr>
        <p:blipFill>
          <a:blip r:embed="rId2" cstate="print"/>
          <a:srcRect l="19336" t="21505" r="55204" b="32421"/>
          <a:stretch>
            <a:fillRect/>
          </a:stretch>
        </p:blipFill>
        <p:spPr bwMode="auto">
          <a:xfrm>
            <a:off x="6019800" y="3733800"/>
            <a:ext cx="18288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Comparison Chart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http://www.cs.cmu.edu/~aarti/Class/10701/table.html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524000"/>
            <a:ext cx="63660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Assumes the following functional form for P(Y|X):</a:t>
            </a:r>
          </a:p>
        </p:txBody>
      </p:sp>
      <p:pic>
        <p:nvPicPr>
          <p:cNvPr id="7" name="Picture 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752600" y="2286000"/>
            <a:ext cx="4857173" cy="685800"/>
          </a:xfrm>
          <a:prstGeom prst="rect">
            <a:avLst/>
          </a:prstGeom>
          <a:noFill/>
          <a:ln/>
          <a:effectLst/>
        </p:spPr>
      </p:pic>
      <p:sp>
        <p:nvSpPr>
          <p:cNvPr id="12" name="Text Box 5"/>
          <p:cNvSpPr txBox="1">
            <a:spLocks noChangeArrowheads="1"/>
          </p:cNvSpPr>
          <p:nvPr/>
        </p:nvSpPr>
        <p:spPr bwMode="auto">
          <a:xfrm>
            <a:off x="685800" y="4572000"/>
            <a:ext cx="16065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/>
              <a:t>Logistic</a:t>
            </a:r>
          </a:p>
          <a:p>
            <a:r>
              <a:rPr lang="en-US" b="1" dirty="0"/>
              <a:t>function</a:t>
            </a:r>
          </a:p>
          <a:p>
            <a:r>
              <a:rPr lang="en-US" b="1" dirty="0"/>
              <a:t>(or Sigmoid):</a:t>
            </a:r>
          </a:p>
        </p:txBody>
      </p:sp>
      <p:pic>
        <p:nvPicPr>
          <p:cNvPr id="13" name="Picture 9" descr="txp_fig"/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62200" y="4876800"/>
            <a:ext cx="1365250" cy="53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TextBox 18"/>
          <p:cNvSpPr txBox="1"/>
          <p:nvPr/>
        </p:nvSpPr>
        <p:spPr>
          <a:xfrm>
            <a:off x="685800" y="3581400"/>
            <a:ext cx="41814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>
                <a:solidFill>
                  <a:srgbClr val="C00000"/>
                </a:solidFill>
              </a:rPr>
              <a:t>Logistic function applied to a linear</a:t>
            </a:r>
          </a:p>
          <a:p>
            <a:r>
              <a:rPr lang="en-US" sz="2200" dirty="0" smtClean="0">
                <a:solidFill>
                  <a:srgbClr val="C00000"/>
                </a:solidFill>
              </a:rPr>
              <a:t>function of the data</a:t>
            </a:r>
            <a:endParaRPr lang="en-US" sz="2200" dirty="0">
              <a:solidFill>
                <a:srgbClr val="C00000"/>
              </a:solidFill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4804213" y="3570514"/>
            <a:ext cx="3295847" cy="2775076"/>
            <a:chOff x="4781353" y="3570514"/>
            <a:chExt cx="3295847" cy="2775076"/>
          </a:xfrm>
        </p:grpSpPr>
        <p:grpSp>
          <p:nvGrpSpPr>
            <p:cNvPr id="23" name="Group 22"/>
            <p:cNvGrpSpPr/>
            <p:nvPr/>
          </p:nvGrpSpPr>
          <p:grpSpPr>
            <a:xfrm>
              <a:off x="5105400" y="3570514"/>
              <a:ext cx="2971800" cy="2525486"/>
              <a:chOff x="4572000" y="3570514"/>
              <a:chExt cx="3505200" cy="2890168"/>
            </a:xfrm>
          </p:grpSpPr>
          <p:pic>
            <p:nvPicPr>
              <p:cNvPr id="14" name="Picture 3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l="398" t="14740" r="3308" b="5338"/>
              <a:stretch>
                <a:fillRect/>
              </a:stretch>
            </p:blipFill>
            <p:spPr bwMode="auto">
              <a:xfrm>
                <a:off x="4572000" y="3570514"/>
                <a:ext cx="3505200" cy="289016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15" name="Freeform 14"/>
              <p:cNvSpPr/>
              <p:nvPr/>
            </p:nvSpPr>
            <p:spPr>
              <a:xfrm>
                <a:off x="4876800" y="3668486"/>
                <a:ext cx="3200400" cy="2514600"/>
              </a:xfrm>
              <a:custGeom>
                <a:avLst/>
                <a:gdLst>
                  <a:gd name="connsiteX0" fmla="*/ 0 w 2144485"/>
                  <a:gd name="connsiteY0" fmla="*/ 1709057 h 1709057"/>
                  <a:gd name="connsiteX1" fmla="*/ 511628 w 2144485"/>
                  <a:gd name="connsiteY1" fmla="*/ 1621971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02228 w 2144485"/>
                  <a:gd name="connsiteY4" fmla="*/ 185057 h 1709057"/>
                  <a:gd name="connsiteX5" fmla="*/ 2144485 w 2144485"/>
                  <a:gd name="connsiteY5" fmla="*/ 0 h 1709057"/>
                  <a:gd name="connsiteX0" fmla="*/ 0 w 2144485"/>
                  <a:gd name="connsiteY0" fmla="*/ 1709057 h 1709057"/>
                  <a:gd name="connsiteX1" fmla="*/ 511628 w 2144485"/>
                  <a:gd name="connsiteY1" fmla="*/ 1621971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89314 w 2144485"/>
                  <a:gd name="connsiteY4" fmla="*/ 163286 h 1709057"/>
                  <a:gd name="connsiteX5" fmla="*/ 2144485 w 2144485"/>
                  <a:gd name="connsiteY5" fmla="*/ 0 h 1709057"/>
                  <a:gd name="connsiteX0" fmla="*/ 0 w 2144485"/>
                  <a:gd name="connsiteY0" fmla="*/ 1709057 h 1709057"/>
                  <a:gd name="connsiteX1" fmla="*/ 511628 w 2144485"/>
                  <a:gd name="connsiteY1" fmla="*/ 1621971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90129 w 2144485"/>
                  <a:gd name="connsiteY4" fmla="*/ 147970 h 1709057"/>
                  <a:gd name="connsiteX5" fmla="*/ 2144485 w 2144485"/>
                  <a:gd name="connsiteY5" fmla="*/ 0 h 1709057"/>
                  <a:gd name="connsiteX0" fmla="*/ 0 w 2144485"/>
                  <a:gd name="connsiteY0" fmla="*/ 1709057 h 1709057"/>
                  <a:gd name="connsiteX1" fmla="*/ 517886 w 2144485"/>
                  <a:gd name="connsiteY1" fmla="*/ 1598079 h 1709057"/>
                  <a:gd name="connsiteX2" fmla="*/ 849085 w 2144485"/>
                  <a:gd name="connsiteY2" fmla="*/ 1240971 h 1709057"/>
                  <a:gd name="connsiteX3" fmla="*/ 1219200 w 2144485"/>
                  <a:gd name="connsiteY3" fmla="*/ 555171 h 1709057"/>
                  <a:gd name="connsiteX4" fmla="*/ 1590129 w 2144485"/>
                  <a:gd name="connsiteY4" fmla="*/ 147970 h 1709057"/>
                  <a:gd name="connsiteX5" fmla="*/ 2144485 w 2144485"/>
                  <a:gd name="connsiteY5" fmla="*/ 0 h 170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144485" h="1709057">
                    <a:moveTo>
                      <a:pt x="0" y="1709057"/>
                    </a:moveTo>
                    <a:cubicBezTo>
                      <a:pt x="185057" y="1704521"/>
                      <a:pt x="376372" y="1676093"/>
                      <a:pt x="517886" y="1598079"/>
                    </a:cubicBezTo>
                    <a:cubicBezTo>
                      <a:pt x="659400" y="1520065"/>
                      <a:pt x="732199" y="1414789"/>
                      <a:pt x="849085" y="1240971"/>
                    </a:cubicBezTo>
                    <a:cubicBezTo>
                      <a:pt x="965971" y="1067153"/>
                      <a:pt x="1095693" y="737338"/>
                      <a:pt x="1219200" y="555171"/>
                    </a:cubicBezTo>
                    <a:cubicBezTo>
                      <a:pt x="1342707" y="373004"/>
                      <a:pt x="1435915" y="240498"/>
                      <a:pt x="1590129" y="147970"/>
                    </a:cubicBezTo>
                    <a:cubicBezTo>
                      <a:pt x="1744343" y="55442"/>
                      <a:pt x="2144485" y="0"/>
                      <a:pt x="2144485" y="0"/>
                    </a:cubicBezTo>
                  </a:path>
                </a:pathLst>
              </a:cu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/>
              <p:cNvSpPr/>
              <p:nvPr/>
            </p:nvSpPr>
            <p:spPr>
              <a:xfrm>
                <a:off x="6868886" y="4800600"/>
                <a:ext cx="1066800" cy="5334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585856" y="5976258"/>
              <a:ext cx="276038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z</a:t>
              </a:r>
              <a:endParaRPr lang="en-US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781353" y="4343400"/>
              <a:ext cx="461665" cy="791242"/>
            </a:xfrm>
            <a:prstGeom prst="rect">
              <a:avLst/>
            </a:prstGeom>
            <a:solidFill>
              <a:schemeClr val="bg1"/>
            </a:solidFill>
          </p:spPr>
          <p:txBody>
            <a:bodyPr vert="vert270" wrap="none" rtlCol="0">
              <a:spAutoFit/>
            </a:bodyPr>
            <a:lstStyle/>
            <a:p>
              <a:r>
                <a:rPr lang="en-US" dirty="0" err="1" smtClean="0"/>
                <a:t>logit</a:t>
              </a:r>
              <a:r>
                <a:rPr lang="en-US" dirty="0" smtClean="0"/>
                <a:t> (z)</a:t>
              </a:r>
              <a:endParaRPr lang="en-US" dirty="0"/>
            </a:p>
          </p:txBody>
        </p:sp>
      </p:grpSp>
      <p:sp>
        <p:nvSpPr>
          <p:cNvPr id="22" name="Rectangle 21"/>
          <p:cNvSpPr/>
          <p:nvPr/>
        </p:nvSpPr>
        <p:spPr>
          <a:xfrm>
            <a:off x="588792" y="6172200"/>
            <a:ext cx="436420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 algn="ctr">
              <a:spcBef>
                <a:spcPct val="20000"/>
              </a:spcBef>
              <a:defRPr/>
            </a:pPr>
            <a:r>
              <a:rPr lang="en-US" sz="2000" b="1" dirty="0" smtClean="0">
                <a:solidFill>
                  <a:srgbClr val="009900"/>
                </a:solidFill>
              </a:rPr>
              <a:t>Features can be discrete or continuous!</a:t>
            </a:r>
            <a:endParaRPr lang="en-US" sz="2000" b="1" dirty="0">
              <a:solidFill>
                <a:srgbClr val="0099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9" grpId="0"/>
      <p:bldP spid="2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Logistic Regression is a Linear Classifier!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730276"/>
            <a:ext cx="640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Assumes the following functional form for P(Y|X):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Decision boundary:</a:t>
            </a:r>
          </a:p>
        </p:txBody>
      </p:sp>
      <p:pic>
        <p:nvPicPr>
          <p:cNvPr id="7" name="Picture 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371600" y="2285861"/>
            <a:ext cx="4318472" cy="609739"/>
          </a:xfrm>
          <a:prstGeom prst="rect">
            <a:avLst/>
          </a:prstGeom>
          <a:noFill/>
          <a:ln/>
          <a:effectLst/>
        </p:spPr>
      </p:pic>
      <p:sp>
        <p:nvSpPr>
          <p:cNvPr id="10" name="TextBox 9"/>
          <p:cNvSpPr txBox="1"/>
          <p:nvPr/>
        </p:nvSpPr>
        <p:spPr>
          <a:xfrm>
            <a:off x="1600200" y="6076890"/>
            <a:ext cx="347082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(Linear Decision Boundary)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562600" y="3736041"/>
            <a:ext cx="2761262" cy="27409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Group 14"/>
          <p:cNvGrpSpPr/>
          <p:nvPr/>
        </p:nvGrpSpPr>
        <p:grpSpPr>
          <a:xfrm>
            <a:off x="1939378" y="5105400"/>
            <a:ext cx="2032989" cy="739446"/>
            <a:chOff x="1939378" y="5105400"/>
            <a:chExt cx="2032989" cy="739446"/>
          </a:xfrm>
        </p:grpSpPr>
        <p:pic>
          <p:nvPicPr>
            <p:cNvPr id="19" name="Picture 18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8" cstate="print"/>
            <a:srcRect l="51504"/>
            <a:stretch>
              <a:fillRect/>
            </a:stretch>
          </p:blipFill>
          <p:spPr bwMode="auto">
            <a:xfrm>
              <a:off x="1939378" y="5105400"/>
              <a:ext cx="2032989" cy="68597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0" name="TextBox 19"/>
            <p:cNvSpPr txBox="1"/>
            <p:nvPr/>
          </p:nvSpPr>
          <p:spPr>
            <a:xfrm>
              <a:off x="3520920" y="547551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057061" y="4191000"/>
            <a:ext cx="3048339" cy="728558"/>
            <a:chOff x="2057061" y="4191000"/>
            <a:chExt cx="3048339" cy="728558"/>
          </a:xfrm>
        </p:grpSpPr>
        <p:pic>
          <p:nvPicPr>
            <p:cNvPr id="22" name="Picture 21" descr="TP_tmp.emf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/>
            <a:stretch>
              <a:fillRect/>
            </a:stretch>
          </p:blipFill>
          <p:spPr bwMode="auto">
            <a:xfrm>
              <a:off x="2057061" y="4191000"/>
              <a:ext cx="3048339" cy="43133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3" name="TextBox 22"/>
            <p:cNvSpPr txBox="1"/>
            <p:nvPr/>
          </p:nvSpPr>
          <p:spPr>
            <a:xfrm>
              <a:off x="3461658" y="4550226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</p:grpSp>
      <p:pic>
        <p:nvPicPr>
          <p:cNvPr id="26" name="Picture 25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7238999" y="3075063"/>
            <a:ext cx="1862545" cy="506337"/>
          </a:xfrm>
          <a:prstGeom prst="rect">
            <a:avLst/>
          </a:prstGeom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cxnSp>
        <p:nvCxnSpPr>
          <p:cNvPr id="36" name="Curved Connector 35"/>
          <p:cNvCxnSpPr/>
          <p:nvPr/>
        </p:nvCxnSpPr>
        <p:spPr>
          <a:xfrm rot="5400000">
            <a:off x="6667500" y="3924300"/>
            <a:ext cx="1371600" cy="533400"/>
          </a:xfrm>
          <a:prstGeom prst="curvedConnector3">
            <a:avLst>
              <a:gd name="adj1" fmla="val 50000"/>
            </a:avLst>
          </a:prstGeom>
          <a:ln w="28575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Logistic Regression is a Linear Classifier!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609600" y="1730276"/>
            <a:ext cx="640080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Assumes the following functional form for P(Y|X):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</p:txBody>
      </p:sp>
      <p:pic>
        <p:nvPicPr>
          <p:cNvPr id="7" name="Picture 6" descr="TP_tmp.emf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371600" y="2438400"/>
            <a:ext cx="4318472" cy="609739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P_tmp.emf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066282" y="3479221"/>
            <a:ext cx="4648718" cy="635579"/>
          </a:xfrm>
          <a:prstGeom prst="rect">
            <a:avLst/>
          </a:prstGeom>
          <a:noFill/>
          <a:ln/>
          <a:effectLst/>
        </p:spPr>
      </p:pic>
      <p:pic>
        <p:nvPicPr>
          <p:cNvPr id="21" name="Picture 20" descr="TP_tmp.emf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990600" y="4724400"/>
            <a:ext cx="4241772" cy="685878"/>
          </a:xfrm>
          <a:prstGeom prst="rect">
            <a:avLst/>
          </a:prstGeom>
          <a:noFill/>
          <a:ln/>
          <a:effectLst/>
        </p:spPr>
      </p:pic>
      <p:grpSp>
        <p:nvGrpSpPr>
          <p:cNvPr id="14" name="Group 13"/>
          <p:cNvGrpSpPr/>
          <p:nvPr/>
        </p:nvGrpSpPr>
        <p:grpSpPr>
          <a:xfrm>
            <a:off x="5475514" y="4800600"/>
            <a:ext cx="626300" cy="739446"/>
            <a:chOff x="5475514" y="4800600"/>
            <a:chExt cx="626300" cy="739446"/>
          </a:xfrm>
        </p:grpSpPr>
        <p:pic>
          <p:nvPicPr>
            <p:cNvPr id="24" name="Picture 23" descr="TP_tmp.emf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/>
            <a:srcRect l="89676"/>
            <a:stretch>
              <a:fillRect/>
            </a:stretch>
          </p:blipFill>
          <p:spPr bwMode="auto">
            <a:xfrm>
              <a:off x="5486400" y="4800600"/>
              <a:ext cx="432789" cy="68597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5" name="TextBox 24"/>
            <p:cNvSpPr txBox="1"/>
            <p:nvPr/>
          </p:nvSpPr>
          <p:spPr>
            <a:xfrm>
              <a:off x="5475514" y="5170714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761656" y="4855026"/>
              <a:ext cx="340158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2400" dirty="0" smtClean="0"/>
                <a:t>1</a:t>
              </a:r>
              <a:endParaRPr lang="en-US" sz="2400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3234266" y="5562600"/>
            <a:ext cx="2829076" cy="914400"/>
            <a:chOff x="3234266" y="5562600"/>
            <a:chExt cx="2829076" cy="914400"/>
          </a:xfrm>
        </p:grpSpPr>
        <p:pic>
          <p:nvPicPr>
            <p:cNvPr id="30" name="Picture 29" descr="TP_tmp.emf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/>
            <a:stretch>
              <a:fillRect/>
            </a:stretch>
          </p:blipFill>
          <p:spPr bwMode="auto">
            <a:xfrm>
              <a:off x="3234266" y="5672423"/>
              <a:ext cx="2785534" cy="70246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1" name="TextBox 30"/>
            <p:cNvSpPr txBox="1"/>
            <p:nvPr/>
          </p:nvSpPr>
          <p:spPr>
            <a:xfrm>
              <a:off x="5486400" y="60960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3548742" y="5562600"/>
              <a:ext cx="2514600" cy="914400"/>
            </a:xfrm>
            <a:prstGeom prst="rect">
              <a:avLst/>
            </a:prstGeom>
            <a:noFill/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Logistic Regression for more than 2 classes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Rectangle 4"/>
          <p:cNvSpPr txBox="1">
            <a:spLocks noChangeArrowheads="1"/>
          </p:cNvSpPr>
          <p:nvPr/>
        </p:nvSpPr>
        <p:spPr>
          <a:xfrm>
            <a:off x="685800" y="1447800"/>
            <a:ext cx="7848600" cy="541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Logistic regression in more general case, where </a:t>
            </a:r>
            <a:b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msy10" pitchFamily="34" charset="0"/>
                <a:ea typeface="+mn-ea"/>
                <a:cs typeface="+mn-cs"/>
              </a:rPr>
              <a:t>2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{y</a:t>
            </a:r>
            <a:r>
              <a:rPr kumimoji="0" lang="en-US" sz="2400" b="0" i="0" u="none" strike="noStrike" kern="1200" cap="none" spc="0" normalizeH="0" baseline="-2500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1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,…,</a:t>
            </a:r>
            <a:r>
              <a:rPr kumimoji="0" lang="en-US" sz="24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</a:t>
            </a:r>
            <a:r>
              <a:rPr kumimoji="0" lang="en-US" sz="2400" b="0" i="0" u="none" strike="noStrike" kern="1200" cap="none" spc="0" normalizeH="0" baseline="-2500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}</a:t>
            </a:r>
          </a:p>
          <a:p>
            <a:pPr marL="742950" marR="0" lvl="1" indent="-2857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–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for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k&lt;K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1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1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for </a:t>
            </a:r>
            <a:r>
              <a:rPr kumimoji="0" lang="en-US" sz="24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k=K </a:t>
            </a: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(normalization, so no weights for this class)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Wingdings" pitchFamily="2" charset="2"/>
              <a:buNone/>
              <a:tabLst/>
              <a:defRPr/>
            </a:pPr>
            <a:r>
              <a:rPr kumimoji="0" lang="en-US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	Is</a:t>
            </a:r>
            <a:r>
              <a:rPr kumimoji="0" lang="en-US" sz="2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the decision boundary still linear?</a:t>
            </a:r>
            <a:endParaRPr kumimoji="0" lang="en-US" sz="2400" b="0" i="0" u="none" strike="noStrike" kern="1200" cap="none" spc="0" normalizeH="0" baseline="0" noProof="0" dirty="0" smtClean="0">
              <a:ln>
                <a:noFill/>
              </a:ln>
              <a:solidFill>
                <a:srgbClr val="C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752585" y="2971800"/>
            <a:ext cx="6324629" cy="790871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777197" y="4648200"/>
            <a:ext cx="6416692" cy="72566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Training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413658" y="1524000"/>
            <a:ext cx="8002512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smtClean="0"/>
              <a:t>We’ll focus on binary classification:</a:t>
            </a:r>
          </a:p>
          <a:p>
            <a:endParaRPr lang="en-US" sz="2800" dirty="0" smtClean="0"/>
          </a:p>
          <a:p>
            <a:pPr>
              <a:lnSpc>
                <a:spcPct val="200000"/>
              </a:lnSpc>
            </a:pPr>
            <a:r>
              <a:rPr lang="en-US" sz="2800" b="1" dirty="0" smtClean="0">
                <a:solidFill>
                  <a:srgbClr val="C00000"/>
                </a:solidFill>
              </a:rPr>
              <a:t>How to learn the parameters w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0</a:t>
            </a:r>
            <a:r>
              <a:rPr lang="en-US" sz="2800" b="1" dirty="0" smtClean="0">
                <a:solidFill>
                  <a:srgbClr val="C00000"/>
                </a:solidFill>
              </a:rPr>
              <a:t>, w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1</a:t>
            </a:r>
            <a:r>
              <a:rPr lang="en-US" sz="2800" b="1" dirty="0" smtClean="0">
                <a:solidFill>
                  <a:srgbClr val="C00000"/>
                </a:solidFill>
              </a:rPr>
              <a:t>, … w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d</a:t>
            </a:r>
            <a:r>
              <a:rPr lang="en-US" sz="2800" b="1" dirty="0" smtClean="0">
                <a:solidFill>
                  <a:srgbClr val="C00000"/>
                </a:solidFill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Maximum Likelihood Estimates</a:t>
            </a:r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250000"/>
              </a:lnSpc>
            </a:pPr>
            <a:r>
              <a:rPr lang="en-US" sz="2400" b="1" dirty="0" smtClean="0">
                <a:solidFill>
                  <a:srgbClr val="FF0000"/>
                </a:solidFill>
                <a:latin typeface="Comic Sans MS" pitchFamily="66" charset="0"/>
              </a:rPr>
              <a:t>But there is a problem … </a:t>
            </a:r>
          </a:p>
          <a:p>
            <a:r>
              <a:rPr lang="en-US" sz="2400" dirty="0" smtClean="0">
                <a:latin typeface="Comic Sans MS" pitchFamily="66" charset="0"/>
              </a:rPr>
              <a:t>Don’t have a model for P(X) or P(X|Y) – only for P(Y|X)</a:t>
            </a:r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rcRect t="9240" r="33302"/>
          <a:stretch>
            <a:fillRect/>
          </a:stretch>
        </p:blipFill>
        <p:spPr bwMode="auto">
          <a:xfrm>
            <a:off x="2971800" y="3439886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5913469" y="3439886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682939" y="4572000"/>
            <a:ext cx="6061539" cy="857296"/>
          </a:xfrm>
          <a:prstGeom prst="rect">
            <a:avLst/>
          </a:prstGeom>
          <a:noFill/>
          <a:ln/>
          <a:effectLst/>
        </p:spPr>
      </p:pic>
      <p:pic>
        <p:nvPicPr>
          <p:cNvPr id="20" name="Picture 4" descr="txp_fig"/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5562600" y="1412875"/>
            <a:ext cx="3452813" cy="41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" name="Picture 5" descr="txp_fig"/>
          <p:cNvPicPr>
            <a:picLocks noChangeAspect="1" noChangeArrowheads="1"/>
          </p:cNvPicPr>
          <p:nvPr>
            <p:custDataLst>
              <p:tags r:id="rId5"/>
            </p:custDataLst>
          </p:nvPr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5562600" y="1985963"/>
            <a:ext cx="3452813" cy="433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Training Logistic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685801" y="1524000"/>
            <a:ext cx="8229600" cy="51398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C00000"/>
                </a:solidFill>
              </a:rPr>
              <a:t>How to learn the parameters w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0</a:t>
            </a:r>
            <a:r>
              <a:rPr lang="en-US" sz="2800" b="1" dirty="0" smtClean="0">
                <a:solidFill>
                  <a:srgbClr val="C00000"/>
                </a:solidFill>
              </a:rPr>
              <a:t>, w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1</a:t>
            </a:r>
            <a:r>
              <a:rPr lang="en-US" sz="2800" b="1" dirty="0" smtClean="0">
                <a:solidFill>
                  <a:srgbClr val="C00000"/>
                </a:solidFill>
              </a:rPr>
              <a:t>, … w</a:t>
            </a:r>
            <a:r>
              <a:rPr lang="en-US" sz="2800" b="1" baseline="-25000" dirty="0" smtClean="0">
                <a:solidFill>
                  <a:srgbClr val="C00000"/>
                </a:solidFill>
              </a:rPr>
              <a:t>d</a:t>
            </a:r>
            <a:r>
              <a:rPr lang="en-US" sz="2800" b="1" dirty="0" smtClean="0">
                <a:solidFill>
                  <a:srgbClr val="C00000"/>
                </a:solidFill>
              </a:rPr>
              <a:t>?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Training Data</a:t>
            </a:r>
          </a:p>
          <a:p>
            <a:pPr>
              <a:lnSpc>
                <a:spcPct val="150000"/>
              </a:lnSpc>
            </a:pPr>
            <a:r>
              <a:rPr lang="en-US" sz="2800" dirty="0" smtClean="0"/>
              <a:t>Maximum (</a:t>
            </a:r>
            <a:r>
              <a:rPr lang="en-US" sz="2800" u="sng" dirty="0" smtClean="0"/>
              <a:t>Conditional</a:t>
            </a:r>
            <a:r>
              <a:rPr lang="en-US" sz="2800" dirty="0" smtClean="0"/>
              <a:t>) Likelihood Estimates</a:t>
            </a:r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pPr>
              <a:lnSpc>
                <a:spcPct val="150000"/>
              </a:lnSpc>
            </a:pPr>
            <a:endParaRPr lang="en-US" sz="2800" dirty="0" smtClean="0"/>
          </a:p>
          <a:p>
            <a:r>
              <a:rPr lang="en-US" sz="2400" dirty="0" smtClean="0">
                <a:solidFill>
                  <a:srgbClr val="C00000"/>
                </a:solidFill>
              </a:rPr>
              <a:t>Discriminative philosophy</a:t>
            </a:r>
            <a:r>
              <a:rPr lang="en-US" sz="2400" dirty="0" smtClean="0"/>
              <a:t> – Don’t waste effort learning P(X), focus on P(Y|X) – that’s all that matters for classification!</a:t>
            </a:r>
          </a:p>
          <a:p>
            <a:pPr>
              <a:lnSpc>
                <a:spcPct val="150000"/>
              </a:lnSpc>
            </a:pPr>
            <a:endParaRPr lang="en-US" sz="2800" dirty="0" smtClean="0"/>
          </a:p>
        </p:txBody>
      </p:sp>
      <p:pic>
        <p:nvPicPr>
          <p:cNvPr id="15" name="Picture 1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rcRect t="9240" r="33302"/>
          <a:stretch>
            <a:fillRect/>
          </a:stretch>
        </p:blipFill>
        <p:spPr bwMode="auto">
          <a:xfrm>
            <a:off x="2971800" y="2188028"/>
            <a:ext cx="2189204" cy="380999"/>
          </a:xfrm>
          <a:prstGeom prst="rect">
            <a:avLst/>
          </a:prstGeom>
          <a:noFill/>
          <a:ln/>
          <a:effectLst/>
        </p:spPr>
      </p:pic>
      <p:pic>
        <p:nvPicPr>
          <p:cNvPr id="16" name="Picture 1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5913469" y="2188028"/>
            <a:ext cx="2931173" cy="403115"/>
          </a:xfrm>
          <a:prstGeom prst="rect">
            <a:avLst/>
          </a:prstGeom>
          <a:noFill/>
          <a:ln/>
          <a:effectLst/>
        </p:spPr>
      </p:pic>
      <p:pic>
        <p:nvPicPr>
          <p:cNvPr id="12" name="Picture 1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585594" y="3505200"/>
            <a:ext cx="6256228" cy="85726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HIDDENFONTSHAPE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\log \frac{P(Y=0|X)}{P(Y=1|X)} = w_0 + \sum_i w_i X_i \stackrel{0}{\gtrless} 0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65"/>
  <p:tag name="PICTUREFILESIZE" val="10217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Y=1|X) = \frac1{1+\exp(w_0 + \sum_i w_i X_i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70"/>
  <p:tag name="PICTUREFILESIZE" val="7728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Rightarrow P(Y=0|X) = \frac{\exp(w_0 + \sum_i w_i X_i)}{1+\exp(w_0 + \sum_i w_i X_i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83"/>
  <p:tag name="PICTUREFILESIZE" val="1234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Rightarrow \frac{P(Y=0|X)}{P(Y=1|X)} = \exp(w_0 + \sum_i w_i X_i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67"/>
  <p:tag name="PICTUREFILESIZE" val="10434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\Rightarrow w_0 + \sum_i w_i X_i \ \ \stackrel{0}\gtrless \ 0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03"/>
  <p:tag name="PICTUREFILESIZE" val="509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\log \frac{P(Y=0|X)}{P(Y=1|X)} = w_0 + \sum_i w_i X_i \stackrel{0}{\gtrless} 0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65"/>
  <p:tag name="PICTUREFILESIZE" val="10217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Y=y_k|X) = \frac{\exp(w_{k0} + \sum_{i=1}^d w_{ki} X_{i})}{1+ \sum_{j=1}^{K-1} \exp(w_{j0} + \sum_{i=1}^d w_{ji} X_{i})}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88"/>
  <p:tag name="PICTUREFILESIZE" val="4299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Y=y_K|X) = \frac{1}{1+ \sum_{j=1}^{K-1} \exp(w_{j0} + \sum_{i=1}^d w_{ji} X_{i})}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95"/>
  <p:tag name="PICTUREFILESIZE" val="30140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P(X_1 ... X_d | Y) = \prod^d_{i=1} P(X_i | Y)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77"/>
  <p:tag name="PICTUREFILESIZE" val="1714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athbf{w}}_{MLE} &amp; = &amp; \arg\max_{\mathbf{w}} \ \prod^n_{j=1} P(X^{(j)},Y^{(j)} \mid \mathbf{w}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03"/>
  <p:tag name="PICTUREFILESIZE" val="24924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P(Y=0|{\bf X}, {\bf w}) = \frac{1}{1+exp (w_0 + \sum_i w_i X_i)}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98"/>
  <p:tag name="PICTUREFILESIZE" val="2187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P(Y=1|{\bf X},{\bf w}) = \frac{exp (w_0 + \sum_i w_i X_i)}{1+exp (w_0 + \sum_i w_i X_i)}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98"/>
  <p:tag name="PICTUREFILESIZE" val="3186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\{(X^{(j)}, Y^{(j)})\}^n_{j=1} \stackrel{i.i.d.}{\sim} P_{XY}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9"/>
  <p:tag name="PICTUREFILESIZE" val="459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X^{(j)} = (X^{(j)}_{1}, \dots, X^{(j)}_{d}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5"/>
  <p:tag name="PICTUREFILESIZE" val="342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widehat{\mathbf{w}}_{MCLE} &amp; = &amp; \arg\max_{\mathbf{w}} \ \prod^n_{j=1} P(Y^{(j)} \mid X^{(j)}, \mathbf{w}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16"/>
  <p:tag name="PICTUREFILESIZE" val="2588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P(Y=0|{\bf X}, {\bf w}) = \frac{1}{1+exp (w_0 + \sum_i w_i X_i)}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98"/>
  <p:tag name="PICTUREFILESIZE" val="2187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P(Y=1|{\bf X},{\bf w}) = \frac{exp (w_0 + \sum_i w_i X_i)}{1+exp (w_0 + \sum_i w_i X_i)}  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398"/>
  <p:tag name="PICTUREFILESIZE" val="3186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}&#10; l({\bf w}) &amp;\equiv&amp; \ln \prod_{j} P(y^j | {\bf x}^j, {\bf w}) \nonumber \\&#10;&amp;=&amp; \sum_{j} \left[y^j (w_0 + \sum_i^d w_i x^j_i)  -  \ln (1 + exp(w_0 + \sum_i^d w_i x^j_i))\right] \nonumber&#10;\end{eqnarray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84"/>
  <p:tag name="PICTUREFILESIZE" val="51377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}&#10; l({\bf w}) &amp;\equiv&amp; \ln \prod_{j} P(y^j | {\bf x}^j, {\bf w}) \nonumber \\&#10;&amp;=&amp; \sum_{j} y^j (w_0 + \sum_i^d w_i x^j_i)  -  \ln (1 + exp(w_0 + \sum_i^d w_i x^j_i)) \nonumber&#10;\end{eqnarray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65"/>
  <p:tag name="PICTUREFILESIZE" val="4992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f_{NB}(x) &amp;=&amp; \arg\max_y \prod^d_{i=1} \ P(x_i | y) P(y)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63"/>
  <p:tag name="PICTUREFILESIZE" val="23905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\max_{\mathbf{w}}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0"/>
  <p:tag name="PICTUREFILESIZE" val="2963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- l({\bf w})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6"/>
  <p:tag name="PICTUREFILESIZE" val="293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w_i^{(t+1)} \leftarrow w_i^{(t)} + \eta \left. \frac{\partial l({\bf w})}{\partial w_i}\right |_t&#10;\]&#10;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50"/>
  <p:tag name="PICTUREFILESIZE" val="18220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Delta{\bf w} = \eta \nabla_{\bf w} l({\bf w})&#10;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153"/>
  <p:tag name="PICTUREFILESIZE" val="8095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\nabla_{\bf w} l({\bf w}) = [ \frac{\partial l({\bf w})}{\partial w_0},\ldots,\frac{\partial l({\bf w})}{\partial w_n}]'&#10;\]&#10;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844"/>
  <p:tag name="BOXHEIGHT" val="320"/>
  <p:tag name="BOXFONT" val="10"/>
  <p:tag name="BOXWRAP" val="False"/>
  <p:tag name="WORKAROUNDTRANSPARENCYBUG" val="False"/>
  <p:tag name="ALLOWFONTSUBSTITUTION" val="False"/>
  <p:tag name="BITMAPFORMAT" val="pngmono"/>
  <p:tag name="ORIGWIDTH" val="286"/>
  <p:tag name="PICTUREFILESIZE" val="22355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w_i^{(t+1)} \leftarrow w_i^{(t)} + \eta  \sum_j x^j_i [y^j - \hat{P}(Y^j =1 \mid {\bf x}^j, {\bf w}^{(t)})]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65"/>
  <p:tag name="PICTUREFILESIZE" val="27415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w_0^{(t+1)} \leftarrow w_0^{(t)} + \eta  \sum_j [y^j - \hat{P}(Y^j =1 \mid {\bf x}^j, {\bf w}^{(t)})]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54"/>
  <p:tag name="PICTUREFILESIZE" val="25592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athbf{w}^0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7"/>
  <p:tag name="PICTUREFILESIZE" val="725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- l({\bf w})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6"/>
  <p:tag name="PICTUREFILESIZE" val="2937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- l({\bf w}) &#10;\end{eqnarray*}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56"/>
  <p:tag name="PICTUREFILESIZE" val="2937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begin{document}&#10;&#10;%\pagecolor[rgb]{1,1,0.6}&#10;%\color[rgb]{0,0,0}&#10;\begin{eqnarray*}&#10;f^*(x) = \arg\max_{y} P(y|x)&#10;%\left\{&#10;%\begin{tabular}{cc}&#10;%1 &amp; $P(Y = 1| X) &gt; P(Y = 0| X)$\\&#10;%0 &amp; otherwise&#10;%\end{tabular}&#10;%\right.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7"/>
  <p:tag name="PICTUREFILESIZE" val="3907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athbf{w}^0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7"/>
  <p:tag name="PICTUREFILESIZE" val="725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p({\bf w}\mid Y,{\bf X}) &amp; \propto &amp; {P(Y \mid {\bf X},{\bf w})p({\bf w})}&#10;\end{eqnarray*}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313"/>
  <p:tag name="PICTUREFILESIZE" val="15825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{\bf w}^* = \arg\max_{\bf w} \ln \left[ p({\bf w})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6"/>
  <p:tag name="PICTUREFILESIZE" val="25278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begin{eqnarray*}&#10;g(w_0 + \sum_i w_i x_i)&amp; = &amp; \frac{1}{1+e^{w_0 + \sum_i w_i x_i}} &#10;\end{eqnarray*}&#10;\end{document}&#10;"/>
  <p:tag name="EXTERNALNAME" val="txp_fig"/>
  <p:tag name="BLEND" val="0"/>
  <p:tag name="TRANSPARENT" val="1"/>
  <p:tag name="RESOLUTION" val="1200"/>
  <p:tag name="WORKAROUNDTRANSPARENCYBUG" val="0"/>
  <p:tag name="ALLOWFONTSUBSTITUTION" val="0"/>
  <p:tag name="BITMAPFORMAT" val="pngmono"/>
  <p:tag name="ORIGWIDTH" val="355"/>
  <p:tag name="PICTUREFILESIZE" val="19824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begin{eqnarray*}&#10;z = w_0 + \sum_i w_i x_i&#10;\end{eqnarray*}&#10;\end{document}&#10;"/>
  <p:tag name="FILENAME" val="txp_fig"/>
  <p:tag name="FORMAT" val="pngmono"/>
  <p:tag name="RES" val="1200"/>
  <p:tag name="BLEND" val="0"/>
  <p:tag name="TRANSPARENT" val="1"/>
  <p:tag name="TBUG" val="0"/>
  <p:tag name="ALLOWFS" val="0"/>
  <p:tag name="ORIGWIDTH" val="164"/>
  <p:tag name="PICTUREFILESIZE" val="934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frac{1}{1+e^{-x}}&#10;\]&#10;\end{document}&#10;"/>
  <p:tag name="FILENAME" val="TP_tmp"/>
  <p:tag name="FORMAT" val="png16m"/>
  <p:tag name="RES" val="1200"/>
  <p:tag name="BLEND" val="1"/>
  <p:tag name="TRANSPARENT" val="1"/>
  <p:tag name="TBUG" val="0"/>
  <p:tag name="ALLOWFS" val="0"/>
  <p:tag name="ORIGWIDTH" val="76"/>
  <p:tag name="PICTUREFILESIZE" val="7398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frac{1}{1+e^{-2x}}&#10;\]&#10;\end{document}&#10;"/>
  <p:tag name="FILENAME" val="TP_tmp"/>
  <p:tag name="FORMAT" val="png16m"/>
  <p:tag name="RES" val="1200"/>
  <p:tag name="BLEND" val="1"/>
  <p:tag name="TRANSPARENT" val="1"/>
  <p:tag name="TBUG" val="0"/>
  <p:tag name="ALLOWFS" val="0"/>
  <p:tag name="ORIGWIDTH" val="86"/>
  <p:tag name="PICTUREFILESIZE" val="8813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frac{1}{1+e^{-100x}}&#10;\]&#10;\end{document}&#10;"/>
  <p:tag name="FILENAME" val="TP_tmp"/>
  <p:tag name="FORMAT" val="png16m"/>
  <p:tag name="RES" val="1200"/>
  <p:tag name="BLEND" val="1"/>
  <p:tag name="TRANSPARENT" val="1"/>
  <p:tag name="TBUG" val="0"/>
  <p:tag name="ALLOWFS" val="0"/>
  <p:tag name="ORIGWIDTH" val="106"/>
  <p:tag name="PICTUREFILESIZE" val="10419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{\bf w}) = \prod_i \frac{1}{\kappa \sqrt{2\pi}} \ \ e^{\frac{-w_i^2}{2\kappa^2}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2"/>
  <p:tag name="PICTUREFILESIZE" val="1514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{\bf w}^* = \arg\max_{\bf w} \ln \left[ p({\bf w})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6"/>
  <p:tag name="PICTUREFILESIZE" val="25278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Y=1|X) = \frac1{1+\exp(w_0 + \sum_i w_i X_i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70"/>
  <p:tag name="PICTUREFILESIZE" val="7728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{\bf w}^* = \arg\max_{\bf w} \sum^n_{j=1 }\ln P(y^j \mid {\bf x}^j, {\bf w}) - \sum^d_{i=1} \frac{w_i^2}{2\kappa^2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17"/>
  <p:tag name="PICTUREFILESIZE" val="29982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&#10;p({\bf w}) = \prod_i \frac{1}{\kappa \sqrt{2\pi}} \ \ e^{\frac{-w_i^2}{2\kappa^2}}&#10;\]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583"/>
  <p:tag name="BOXHEIGHT" val="353"/>
  <p:tag name="BOXFONT" val="10"/>
  <p:tag name="BOXWRAP" val="False"/>
  <p:tag name="WORKAROUNDTRANSPARENCYBUG" val="False"/>
  <p:tag name="ALLOWFONTSUBSTITUTION" val="False"/>
  <p:tag name="BITMAPFORMAT" val="pngmono"/>
  <p:tag name="ORIGWIDTH" val="222"/>
  <p:tag name="PICTUREFILESIZE" val="1514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frac{\partial}{\partial w_i} \ln \left[ p({\bf w})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87"/>
  <p:tag name="PICTUREFILESIZE" val="2056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frac{\partial}{\partial w_i} \ln p({\bf w}) +\frac{\partial}{\partial w_i} \ln \left[ 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73"/>
  <p:tag name="PICTUREFILESIZE" val="2591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\propto \frac{-w_i}{\kappa^2}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2"/>
  <p:tag name="PICTUREFILESIZE" val="4576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{\bf w}^* = \arg\max_{\bf w} \ln \left[ p({\bf w})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86"/>
  <p:tag name="PICTUREFILESIZE" val="25278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&#10;{\bf w}^* = \arg\max_{\bf w} \ln \left[ \prod_{j=1}^n P(y^j \mid {\bf x}^j, {\bf w}) \right]&#10;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335"/>
  <p:tag name="PICTUREFILESIZE" val="21166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w_i^{(t+1)} \leftarrow w_i^{(t)} + \eta  \sum_j x^j_i [y^j - {P}(Y =1 \mid {\bf x}^j, {\bf w}^{(t)})] 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465"/>
  <p:tag name="PICTUREFILESIZE" val="26710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\[ w_i^{(t+1)} \leftarrow w_i^{(t)} + \eta \left\{ - \frac{1}{\kappa^2}w_i^{(t)} + \sum_j x^j_i [y^j - {P}(Y =1 \mid {\bf x}^j, {\bf w}^{(t)})] \right\} \]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600"/>
  <p:tag name="PICTUREFILESIZE" val="37622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X_i|Y=y) = \frac1{\sqrt{2\pi\sigma^2_{i,y}}} \ e^{\frac{-(X_i-\mu_{i,y})^2}{2\sigma^2_{i,y}}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60"/>
  <p:tag name="PICTUREFILESIZE" val="962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\[ \frac{1}{1+ exp(-z) }\]&#10;\end{document}&#10;"/>
  <p:tag name="EXTERNALNAME" val="txp_fig"/>
  <p:tag name="BLEND" val="0"/>
  <p:tag name="TRANSPARENT" val="0"/>
  <p:tag name="RESOLUTION" val="1200"/>
  <p:tag name="WORKAROUNDTRANSPARENCYBUG" val="0"/>
  <p:tag name="ALLOWFONTSUBSTITUTION" val="0"/>
  <p:tag name="BITMAPFORMAT" val="pngmono"/>
  <p:tag name="ORIGWIDTH" val="120"/>
  <p:tag name="PICTUREFILESIZE" val="6289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Y \sim \mbox{Bernoulli}(\pi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75"/>
  <p:tag name="PICTUREFILESIZE" val="2833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sigma^2_{i,0} = \sigma^2_{i,1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43"/>
  <p:tag name="PICTUREFILESIZE" val="2076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log \frac{P(Y=0|X)}{P(Y=1|X)} = \log \frac{P(Y=0) P(X|Y=0)}{P(Y=1) P(X|Y=1)}&#10;= \log \frac{1-\pi}{\pi} +\log\frac{P(X|Y=0)}{P(X|Y=1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32"/>
  <p:tag name="PICTUREFILESIZE" val="21133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log \frac{P(X|Y=0)}{P(X|Y=1)} =&#10;\log \prod^d_{i=1}\frac{P(X_i|Y=0)}{P(X_i|Y=1)} 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71"/>
  <p:tag name="PICTUREFILESIZE" val="11610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X_i|Y=y) = \frac1{\sqrt{2\pi\sigma^2_{i}}} \ e^{\frac{-(X_i-\mu_{i,y})^2}{2\sigma^2_{i}}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56"/>
  <p:tag name="PICTUREFILESIZE" val="8652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sum_i \frac{\mu^2_{i,1} - \mu^2_{i,0}}{2\sigma^2_i} &#10;+ \sum_i \frac{\mu_{i,0} - \mu_{i,1}}{\sigma^2_i} X_i&#10;=: w_0 + \sum_i w_i X_i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225"/>
  <p:tag name="PICTUREFILESIZE" val="12254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\log \frac{P(Y=0|X)}{P(Y=1|X)} = \log \frac{P(Y=0) P(X|Y=0)}{P(Y=1) P(X|Y=1)}&#10;= \log \frac{1-\pi}{\pi} +\log\frac{P(X|Y=0)}{P(X|Y=1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332"/>
  <p:tag name="PICTUREFILESIZE" val="21133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epsilon_{\mbox{\tiny Dis},\infty} \sim \epsilon_{\mbox{\tiny Gen},\infty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64"/>
  <p:tag name="PICTUREFILESIZE" val="2429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epsilon_{\mbox{\tiny Dis},\infty} &lt; \epsilon_{\mbox{\tiny Gen},\infty}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64"/>
  <p:tag name="PICTUREFILESIZE" val="2505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epsilon_{\mbox{\tiny Dis},n} \leq \epsilon_{\mbox{\tiny Dis},\infty} + O\left(\sqrt{\frac{d}{n}}\right)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11"/>
  <p:tag name="PICTUREFILESIZE" val="592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$&#10;P(Y=1|X) = \frac1{1+\exp(w_0 + \sum_i w_i X_i)}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70"/>
  <p:tag name="PICTUREFILESIZE" val="7728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begin{document}&#10;$\epsilon_{\mbox{\tiny Gen},n} \leq \epsilon_{\mbox{\tiny Gen},\infty} + O\left(\sqrt{\frac{\log d}{n}}\right)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7"/>
  <p:tag name="PICTUREFILESIZE" val="689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w_0 + \sum_i w_i X_i = 0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81"/>
  <p:tag name="PICTUREFILESIZE" val="3833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article}\pagestyle{empty}&#10;\usepackage{amssymb}&#10;\begin{document}&#10;$$&#10;P(Y=0|X) \stackrel{0}{\gtrless} P(Y=1|X)&#10;$$&#10;\end{document}&#10;"/>
  <p:tag name="FILENAME" val="TP_tmp"/>
  <p:tag name="FORMAT" val="pngmono"/>
  <p:tag name="RES" val="1200"/>
  <p:tag name="BLEND" val="0"/>
  <p:tag name="TRANSPARENT" val="0"/>
  <p:tag name="TBUG" val="0"/>
  <p:tag name="ALLOWFS" val="0"/>
  <p:tag name="ORIGWIDTH" val="120"/>
  <p:tag name="PICTUREFILESIZE" val="540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6933</TotalTime>
  <Words>1070</Words>
  <Application>Microsoft Office PowerPoint</Application>
  <PresentationFormat>On-screen Show (4:3)</PresentationFormat>
  <Paragraphs>312</Paragraphs>
  <Slides>31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2" baseType="lpstr">
      <vt:lpstr>Office Theme</vt:lpstr>
      <vt:lpstr>Logistic Regression</vt:lpstr>
      <vt:lpstr>Naïve Bayes Recap…</vt:lpstr>
      <vt:lpstr>Generative vs. Discriminative Classifiers</vt:lpstr>
      <vt:lpstr>Logistic Regression</vt:lpstr>
      <vt:lpstr>Logistic Regression is a Linear Classifier!</vt:lpstr>
      <vt:lpstr>Logistic Regression is a Linear Classifier!</vt:lpstr>
      <vt:lpstr>Logistic Regression for more than 2 classes</vt:lpstr>
      <vt:lpstr>Training Logistic Regression</vt:lpstr>
      <vt:lpstr>Training Logistic Regression</vt:lpstr>
      <vt:lpstr>Expressing Conditional log Likelihood</vt:lpstr>
      <vt:lpstr>Maximizing Conditional log Likelihood</vt:lpstr>
      <vt:lpstr>Optimizing concave/convex function</vt:lpstr>
      <vt:lpstr>Gradient Ascent for Logistic Regression</vt:lpstr>
      <vt:lpstr>Effect of step-size h</vt:lpstr>
      <vt:lpstr>That’s all M(C)LE. How about MAP?</vt:lpstr>
      <vt:lpstr>Understanding the sigmoid</vt:lpstr>
      <vt:lpstr>Large weights  Overfitting</vt:lpstr>
      <vt:lpstr>M(C)AP – Regularization</vt:lpstr>
      <vt:lpstr>M(C)AP – Gradient</vt:lpstr>
      <vt:lpstr>M(C)LE vs. M(C)AP</vt:lpstr>
      <vt:lpstr>Connection to Gaussian Naïve Bayes</vt:lpstr>
      <vt:lpstr>Connection to Gaussian Naïve Bayes</vt:lpstr>
      <vt:lpstr>Gaussian Naïve Bayes vs. Logistic Regression</vt:lpstr>
      <vt:lpstr>Naïve Bayes vs. Logistic Regression</vt:lpstr>
      <vt:lpstr>Generative vs Discriminative</vt:lpstr>
      <vt:lpstr>Generative vs Discriminative</vt:lpstr>
      <vt:lpstr>Naïve Bayes vs Logistic Regression</vt:lpstr>
      <vt:lpstr>Experimental Comparison (Ng-Jordan’01)</vt:lpstr>
      <vt:lpstr>What you should know</vt:lpstr>
      <vt:lpstr>Recitation Tomorrow!</vt:lpstr>
      <vt:lpstr>Comparison Chart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Multi-resolution methods for</dc:title>
  <dc:creator>Aarti Singh</dc:creator>
  <cp:lastModifiedBy>Aarti Singh</cp:lastModifiedBy>
  <cp:revision>706</cp:revision>
  <dcterms:created xsi:type="dcterms:W3CDTF">2009-10-22T01:36:55Z</dcterms:created>
  <dcterms:modified xsi:type="dcterms:W3CDTF">2010-09-22T16:24:36Z</dcterms:modified>
</cp:coreProperties>
</file>