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tags/tag8.xml" ContentType="application/vnd.openxmlformats-officedocument.presentationml.tags+xml"/>
  <Override PartName="/ppt/tags/tag104.xml" ContentType="application/vnd.openxmlformats-officedocument.presentationml.tags+xml"/>
  <Override PartName="/ppt/tags/tag140.xml" ContentType="application/vnd.openxmlformats-officedocument.presentationml.tags+xml"/>
  <Override PartName="/ppt/tags/tag151.xml" ContentType="application/vnd.openxmlformats-officedocument.presentationml.tags+xml"/>
  <Override PartName="/ppt/slides/slide36.xml" ContentType="application/vnd.openxmlformats-officedocument.presentationml.slide+xml"/>
  <Override PartName="/ppt/slides/slide25.xml" ContentType="application/vnd.openxmlformats-officedocument.presentationml.slide+xml"/>
  <Override PartName="/ppt/slideLayouts/slideLayout2.xml" ContentType="application/vnd.openxmlformats-officedocument.presentationml.slideLayout+xml"/>
  <Override PartName="/ppt/tags/tag49.xml" ContentType="application/vnd.openxmlformats-officedocument.presentationml.tags+xml"/>
  <Override PartName="/ppt/tags/tag96.xml" ContentType="application/vnd.openxmlformats-officedocument.presentationml.tag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38.xml" ContentType="application/vnd.openxmlformats-officedocument.presentationml.tags+xml"/>
  <Override PartName="/ppt/tags/tag85.xml" ContentType="application/vnd.openxmlformats-officedocument.presentationml.tags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tags/tag27.xml" ContentType="application/vnd.openxmlformats-officedocument.presentationml.tags+xml"/>
  <Override PartName="/ppt/tags/tag63.xml" ContentType="application/vnd.openxmlformats-officedocument.presentationml.tags+xml"/>
  <Override PartName="/ppt/tags/tag74.xml" ContentType="application/vnd.openxmlformats-officedocument.presentationml.tags+xml"/>
  <Override PartName="/ppt/tags/tag178.xml" ContentType="application/vnd.openxmlformats-officedocument.presentationml.tags+xml"/>
  <Override PartName="/ppt/tags/tag52.xml" ContentType="application/vnd.openxmlformats-officedocument.presentationml.tags+xml"/>
  <Override PartName="/ppt/tags/tag109.xml" ContentType="application/vnd.openxmlformats-officedocument.presentationml.tags+xml"/>
  <Override PartName="/ppt/tags/tag156.xml" ContentType="application/vnd.openxmlformats-officedocument.presentationml.tags+xml"/>
  <Override PartName="/ppt/tags/tag167.xml" ContentType="application/vnd.openxmlformats-officedocument.presentationml.tags+xml"/>
  <Override PartName="/ppt/tags/tag41.xml" ContentType="application/vnd.openxmlformats-officedocument.presentationml.tags+xml"/>
  <Override PartName="/ppt/tags/tag145.xml" ContentType="application/vnd.openxmlformats-officedocument.presentationml.tags+xml"/>
  <Override PartName="/ppt/tags/tag30.xml" ContentType="application/vnd.openxmlformats-officedocument.presentationml.tags+xml"/>
  <Override PartName="/ppt/tags/tag134.xml" ContentType="application/vnd.openxmlformats-officedocument.presentationml.tag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tags/tag112.xml" ContentType="application/vnd.openxmlformats-officedocument.presentationml.tags+xml"/>
  <Override PartName="/ppt/tags/tag123.xml" ContentType="application/vnd.openxmlformats-officedocument.presentationml.tags+xml"/>
  <Override PartName="/ppt/tags/tag170.xml" ContentType="application/vnd.openxmlformats-officedocument.presentationml.tags+xml"/>
  <Override PartName="/ppt/theme/theme2.xml" ContentType="application/vnd.openxmlformats-officedocument.theme+xml"/>
  <Override PartName="/ppt/tags/tag5.xml" ContentType="application/vnd.openxmlformats-officedocument.presentationml.tags+xml"/>
  <Override PartName="/ppt/tags/tag79.xml" ContentType="application/vnd.openxmlformats-officedocument.presentationml.tags+xml"/>
  <Override PartName="/ppt/tags/tag101.xml" ContentType="application/vnd.openxmlformats-officedocument.presentationml.tags+xml"/>
  <Override PartName="/ppt/slides/slide33.xml" ContentType="application/vnd.openxmlformats-officedocument.presentationml.slide+xml"/>
  <Override PartName="/ppt/slides/slide44.xml" ContentType="application/vnd.openxmlformats-officedocument.presentationml.slide+xml"/>
  <Override PartName="/ppt/tags/tag68.xml" ContentType="application/vnd.openxmlformats-officedocument.presentationml.tags+xml"/>
  <Override PartName="/ppt/presentation.xml" ContentType="application/vnd.openxmlformats-officedocument.presentationml.presentation.main+xml"/>
  <Override PartName="/ppt/slides/slide22.xml" ContentType="application/vnd.openxmlformats-officedocument.presentationml.slide+xml"/>
  <Override PartName="/ppt/tags/tag1.xml" ContentType="application/vnd.openxmlformats-officedocument.presentationml.tags+xml"/>
  <Override PartName="/ppt/tags/tag28.xml" ContentType="application/vnd.openxmlformats-officedocument.presentationml.tags+xml"/>
  <Override PartName="/ppt/tags/tag57.xml" ContentType="application/vnd.openxmlformats-officedocument.presentationml.tags+xml"/>
  <Override PartName="/ppt/tags/tag75.xml" ContentType="application/vnd.openxmlformats-officedocument.presentationml.tags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40.xml" ContentType="application/vnd.openxmlformats-officedocument.presentationml.slide+xml"/>
  <Override PartName="/ppt/tags/tag17.xml" ContentType="application/vnd.openxmlformats-officedocument.presentationml.tags+xml"/>
  <Override PartName="/ppt/tags/tag35.xml" ContentType="application/vnd.openxmlformats-officedocument.presentationml.tags+xml"/>
  <Override PartName="/ppt/tags/tag46.xml" ContentType="application/vnd.openxmlformats-officedocument.presentationml.tags+xml"/>
  <Override PartName="/ppt/tags/tag64.xml" ContentType="application/vnd.openxmlformats-officedocument.presentationml.tags+xml"/>
  <Override PartName="/ppt/tags/tag82.xml" ContentType="application/vnd.openxmlformats-officedocument.presentationml.tags+xml"/>
  <Override PartName="/ppt/tags/tag93.xml" ContentType="application/vnd.openxmlformats-officedocument.presentationml.tags+xml"/>
  <Override PartName="/ppt/tags/tag139.xml" ContentType="application/vnd.openxmlformats-officedocument.presentationml.tags+xml"/>
  <Override PartName="/ppt/tags/tag168.xml" ContentType="application/vnd.openxmlformats-officedocument.presentationml.tags+xml"/>
  <Override PartName="/ppt/slideLayouts/slideLayout10.xml" ContentType="application/vnd.openxmlformats-officedocument.presentationml.slideLayout+xml"/>
  <Override PartName="/ppt/tags/tag24.xml" ContentType="application/vnd.openxmlformats-officedocument.presentationml.tags+xml"/>
  <Override PartName="/ppt/tags/tag53.xml" ContentType="application/vnd.openxmlformats-officedocument.presentationml.tags+xml"/>
  <Override PartName="/ppt/tags/tag71.xml" ContentType="application/vnd.openxmlformats-officedocument.presentationml.tags+xml"/>
  <Default Extension="gif" ContentType="image/gif"/>
  <Override PartName="/ppt/tags/tag128.xml" ContentType="application/vnd.openxmlformats-officedocument.presentationml.tags+xml"/>
  <Override PartName="/ppt/tags/tag157.xml" ContentType="application/vnd.openxmlformats-officedocument.presentationml.tags+xml"/>
  <Override PartName="/ppt/tags/tag175.xml" ContentType="application/vnd.openxmlformats-officedocument.presentationml.tags+xml"/>
  <Override PartName="/ppt/tags/tag13.xml" ContentType="application/vnd.openxmlformats-officedocument.presentationml.tags+xml"/>
  <Override PartName="/ppt/tags/tag31.xml" ContentType="application/vnd.openxmlformats-officedocument.presentationml.tags+xml"/>
  <Override PartName="/ppt/tags/tag42.xml" ContentType="application/vnd.openxmlformats-officedocument.presentationml.tags+xml"/>
  <Override PartName="/ppt/tags/tag60.xml" ContentType="application/vnd.openxmlformats-officedocument.presentationml.tags+xml"/>
  <Override PartName="/ppt/tags/tag117.xml" ContentType="application/vnd.openxmlformats-officedocument.presentationml.tags+xml"/>
  <Override PartName="/ppt/tags/tag135.xml" ContentType="application/vnd.openxmlformats-officedocument.presentationml.tags+xml"/>
  <Override PartName="/ppt/tags/tag146.xml" ContentType="application/vnd.openxmlformats-officedocument.presentationml.tags+xml"/>
  <Override PartName="/ppt/tags/tag164.xml" ContentType="application/vnd.openxmlformats-officedocument.presentationml.tags+xml"/>
  <Override PartName="/ppt/handoutMasters/handoutMaster1.xml" ContentType="application/vnd.openxmlformats-officedocument.presentationml.handoutMaster+xml"/>
  <Override PartName="/ppt/tags/tag20.xml" ContentType="application/vnd.openxmlformats-officedocument.presentationml.tags+xml"/>
  <Override PartName="/ppt/tags/tag106.xml" ContentType="application/vnd.openxmlformats-officedocument.presentationml.tags+xml"/>
  <Override PartName="/ppt/tags/tag124.xml" ContentType="application/vnd.openxmlformats-officedocument.presentationml.tags+xml"/>
  <Override PartName="/ppt/tags/tag142.xml" ContentType="application/vnd.openxmlformats-officedocument.presentationml.tags+xml"/>
  <Override PartName="/ppt/tags/tag153.xml" ContentType="application/vnd.openxmlformats-officedocument.presentationml.tags+xml"/>
  <Override PartName="/ppt/tags/tag171.xml" ContentType="application/vnd.openxmlformats-officedocument.presentationml.tags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113.xml" ContentType="application/vnd.openxmlformats-officedocument.presentationml.tags+xml"/>
  <Override PartName="/ppt/tags/tag131.xml" ContentType="application/vnd.openxmlformats-officedocument.presentationml.tags+xml"/>
  <Override PartName="/ppt/tags/tag160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ags/tag98.xml" ContentType="application/vnd.openxmlformats-officedocument.presentationml.tags+xml"/>
  <Override PartName="/ppt/tags/tag102.xml" ContentType="application/vnd.openxmlformats-officedocument.presentationml.tags+xml"/>
  <Override PartName="/ppt/tags/tag120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Default Extension="wmf" ContentType="image/x-wmf"/>
  <Override PartName="/ppt/tags/tag2.xml" ContentType="application/vnd.openxmlformats-officedocument.presentationml.tags+xml"/>
  <Override PartName="/ppt/tags/tag58.xml" ContentType="application/vnd.openxmlformats-officedocument.presentationml.tags+xml"/>
  <Override PartName="/ppt/tags/tag69.xml" ContentType="application/vnd.openxmlformats-officedocument.presentationml.tags+xml"/>
  <Override PartName="/ppt/tags/tag87.xml" ContentType="application/vnd.openxmlformats-officedocument.presentationml.tags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tags/tag29.xml" ContentType="application/vnd.openxmlformats-officedocument.presentationml.tags+xml"/>
  <Override PartName="/ppt/tags/tag47.xml" ContentType="application/vnd.openxmlformats-officedocument.presentationml.tags+xml"/>
  <Override PartName="/ppt/tags/tag76.xml" ContentType="application/vnd.openxmlformats-officedocument.presentationml.tags+xml"/>
  <Override PartName="/ppt/tags/tag94.xml" ContentType="application/vnd.openxmlformats-officedocument.presentationml.tags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tags/tag18.xml" ContentType="application/vnd.openxmlformats-officedocument.presentationml.tags+xml"/>
  <Override PartName="/ppt/tags/tag36.xml" ContentType="application/vnd.openxmlformats-officedocument.presentationml.tags+xml"/>
  <Override PartName="/ppt/tags/tag54.xml" ContentType="application/vnd.openxmlformats-officedocument.presentationml.tags+xml"/>
  <Override PartName="/ppt/tags/tag65.xml" ContentType="application/vnd.openxmlformats-officedocument.presentationml.tags+xml"/>
  <Override PartName="/ppt/tags/tag83.xml" ContentType="application/vnd.openxmlformats-officedocument.presentationml.tags+xml"/>
  <Override PartName="/ppt/tags/tag158.xml" ContentType="application/vnd.openxmlformats-officedocument.presentationml.tags+xml"/>
  <Override PartName="/ppt/tags/tag169.xml" ContentType="application/vnd.openxmlformats-officedocument.presentationml.tags+xml"/>
  <Override PartName="/ppt/tags/tag14.xml" ContentType="application/vnd.openxmlformats-officedocument.presentationml.tags+xml"/>
  <Override PartName="/ppt/tags/tag25.xml" ContentType="application/vnd.openxmlformats-officedocument.presentationml.tags+xml"/>
  <Override PartName="/ppt/tags/tag43.xml" ContentType="application/vnd.openxmlformats-officedocument.presentationml.tags+xml"/>
  <Override PartName="/ppt/tags/tag61.xml" ContentType="application/vnd.openxmlformats-officedocument.presentationml.tags+xml"/>
  <Override PartName="/ppt/tags/tag72.xml" ContentType="application/vnd.openxmlformats-officedocument.presentationml.tags+xml"/>
  <Override PartName="/ppt/tags/tag90.xml" ContentType="application/vnd.openxmlformats-officedocument.presentationml.tags+xml"/>
  <Override PartName="/ppt/tags/tag118.xml" ContentType="application/vnd.openxmlformats-officedocument.presentationml.tags+xml"/>
  <Override PartName="/ppt/tags/tag129.xml" ContentType="application/vnd.openxmlformats-officedocument.presentationml.tags+xml"/>
  <Override PartName="/ppt/tags/tag147.xml" ContentType="application/vnd.openxmlformats-officedocument.presentationml.tags+xml"/>
  <Override PartName="/ppt/tags/tag165.xml" ContentType="application/vnd.openxmlformats-officedocument.presentationml.tags+xml"/>
  <Override PartName="/ppt/tags/tag176.xml" ContentType="application/vnd.openxmlformats-officedocument.presentationml.tags+xml"/>
  <Override PartName="/ppt/tags/tag32.xml" ContentType="application/vnd.openxmlformats-officedocument.presentationml.tags+xml"/>
  <Override PartName="/ppt/tags/tag50.xml" ContentType="application/vnd.openxmlformats-officedocument.presentationml.tags+xml"/>
  <Override PartName="/ppt/tags/tag107.xml" ContentType="application/vnd.openxmlformats-officedocument.presentationml.tags+xml"/>
  <Override PartName="/ppt/tags/tag136.xml" ContentType="application/vnd.openxmlformats-officedocument.presentationml.tags+xml"/>
  <Override PartName="/ppt/tags/tag154.xml" ContentType="application/vnd.openxmlformats-officedocument.presentationml.tags+xml"/>
  <Override PartName="/ppt/slides/slide7.xml" ContentType="application/vnd.openxmlformats-officedocument.presentationml.slide+xml"/>
  <Override PartName="/ppt/slideLayouts/slideLayout9.xml" ContentType="application/vnd.openxmlformats-officedocument.presentationml.slideLayout+xml"/>
  <Override PartName="/ppt/tags/tag10.xml" ContentType="application/vnd.openxmlformats-officedocument.presentationml.tags+xml"/>
  <Override PartName="/ppt/tags/tag21.xml" ContentType="application/vnd.openxmlformats-officedocument.presentationml.tags+xml"/>
  <Override PartName="/ppt/tags/tag114.xml" ContentType="application/vnd.openxmlformats-officedocument.presentationml.tags+xml"/>
  <Override PartName="/ppt/tags/tag125.xml" ContentType="application/vnd.openxmlformats-officedocument.presentationml.tags+xml"/>
  <Override PartName="/ppt/tags/tag143.xml" ContentType="application/vnd.openxmlformats-officedocument.presentationml.tags+xml"/>
  <Override PartName="/ppt/tags/tag161.xml" ContentType="application/vnd.openxmlformats-officedocument.presentationml.tags+xml"/>
  <Override PartName="/ppt/tags/tag172.xml" ContentType="application/vnd.openxmlformats-officedocument.presentationml.tags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notesSlides/notesSlide1.xml" ContentType="application/vnd.openxmlformats-officedocument.presentationml.notesSlide+xml"/>
  <Override PartName="/ppt/tags/tag7.xml" ContentType="application/vnd.openxmlformats-officedocument.presentationml.tags+xml"/>
  <Override PartName="/ppt/tags/tag103.xml" ContentType="application/vnd.openxmlformats-officedocument.presentationml.tags+xml"/>
  <Override PartName="/ppt/tags/tag132.xml" ContentType="application/vnd.openxmlformats-officedocument.presentationml.tags+xml"/>
  <Override PartName="/ppt/tags/tag150.xml" ContentType="application/vnd.openxmlformats-officedocument.presentationml.tag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Layouts/slideLayout5.xml" ContentType="application/vnd.openxmlformats-officedocument.presentationml.slideLayout+xml"/>
  <Override PartName="/ppt/tags/tag99.xml" ContentType="application/vnd.openxmlformats-officedocument.presentationml.tags+xml"/>
  <Override PartName="/ppt/tags/tag110.xml" ContentType="application/vnd.openxmlformats-officedocument.presentationml.tags+xml"/>
  <Override PartName="/ppt/tags/tag121.xml" ContentType="application/vnd.openxmlformats-officedocument.presentationml.tags+xml"/>
  <Override PartName="/ppt/slides/slide24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tags/tag3.xml" ContentType="application/vnd.openxmlformats-officedocument.presentationml.tags+xml"/>
  <Override PartName="/ppt/tags/tag59.xml" ContentType="application/vnd.openxmlformats-officedocument.presentationml.tags+xml"/>
  <Override PartName="/ppt/tags/tag77.xml" ContentType="application/vnd.openxmlformats-officedocument.presentationml.tags+xml"/>
  <Override PartName="/ppt/tags/tag88.xml" ContentType="application/vnd.openxmlformats-officedocument.presentationml.tags+xml"/>
  <Override PartName="/ppt/slides/slide13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tags/tag19.xml" ContentType="application/vnd.openxmlformats-officedocument.presentationml.tags+xml"/>
  <Override PartName="/ppt/tags/tag37.xml" ContentType="application/vnd.openxmlformats-officedocument.presentationml.tags+xml"/>
  <Override PartName="/ppt/tags/tag48.xml" ContentType="application/vnd.openxmlformats-officedocument.presentationml.tags+xml"/>
  <Override PartName="/ppt/tags/tag66.xml" ContentType="application/vnd.openxmlformats-officedocument.presentationml.tags+xml"/>
  <Override PartName="/ppt/tags/tag84.xml" ContentType="application/vnd.openxmlformats-officedocument.presentationml.tags+xml"/>
  <Override PartName="/ppt/tags/tag95.xml" ContentType="application/vnd.openxmlformats-officedocument.presentationml.tags+xml"/>
  <Override PartName="/ppt/slides/slide20.xml" ContentType="application/vnd.openxmlformats-officedocument.presentationml.slide+xml"/>
  <Override PartName="/ppt/tags/tag26.xml" ContentType="application/vnd.openxmlformats-officedocument.presentationml.tags+xml"/>
  <Override PartName="/ppt/tags/tag55.xml" ContentType="application/vnd.openxmlformats-officedocument.presentationml.tags+xml"/>
  <Override PartName="/ppt/tags/tag73.xml" ContentType="application/vnd.openxmlformats-officedocument.presentationml.tags+xml"/>
  <Override PartName="/ppt/tags/tag159.xml" ContentType="application/vnd.openxmlformats-officedocument.presentationml.tags+xml"/>
  <Override PartName="/ppt/tags/tag177.xml" ContentType="application/vnd.openxmlformats-officedocument.presentationml.tags+xml"/>
  <Override PartName="/ppt/tags/tag15.xml" ContentType="application/vnd.openxmlformats-officedocument.presentationml.tags+xml"/>
  <Override PartName="/ppt/tags/tag33.xml" ContentType="application/vnd.openxmlformats-officedocument.presentationml.tags+xml"/>
  <Override PartName="/ppt/tags/tag44.xml" ContentType="application/vnd.openxmlformats-officedocument.presentationml.tags+xml"/>
  <Override PartName="/ppt/tags/tag62.xml" ContentType="application/vnd.openxmlformats-officedocument.presentationml.tags+xml"/>
  <Override PartName="/ppt/tags/tag80.xml" ContentType="application/vnd.openxmlformats-officedocument.presentationml.tags+xml"/>
  <Override PartName="/ppt/tags/tag91.xml" ContentType="application/vnd.openxmlformats-officedocument.presentationml.tags+xml"/>
  <Override PartName="/ppt/tags/tag119.xml" ContentType="application/vnd.openxmlformats-officedocument.presentationml.tags+xml"/>
  <Override PartName="/ppt/tags/tag137.xml" ContentType="application/vnd.openxmlformats-officedocument.presentationml.tags+xml"/>
  <Override PartName="/ppt/tags/tag148.xml" ContentType="application/vnd.openxmlformats-officedocument.presentationml.tags+xml"/>
  <Override PartName="/ppt/tags/tag166.xml" ContentType="application/vnd.openxmlformats-officedocument.presentationml.tags+xml"/>
  <Override PartName="/ppt/tags/tag22.xml" ContentType="application/vnd.openxmlformats-officedocument.presentationml.tags+xml"/>
  <Override PartName="/ppt/tags/tag40.xml" ContentType="application/vnd.openxmlformats-officedocument.presentationml.tags+xml"/>
  <Override PartName="/ppt/tags/tag51.xml" ContentType="application/vnd.openxmlformats-officedocument.presentationml.tags+xml"/>
  <Override PartName="/ppt/tags/tag108.xml" ContentType="application/vnd.openxmlformats-officedocument.presentationml.tags+xml"/>
  <Override PartName="/ppt/tags/tag126.xml" ContentType="application/vnd.openxmlformats-officedocument.presentationml.tags+xml"/>
  <Override PartName="/ppt/tags/tag155.xml" ContentType="application/vnd.openxmlformats-officedocument.presentationml.tags+xml"/>
  <Override PartName="/ppt/tags/tag173.xml" ContentType="application/vnd.openxmlformats-officedocument.presentationml.tags+xml"/>
  <Override PartName="/ppt/slides/slide8.xml" ContentType="application/vnd.openxmlformats-officedocument.presentationml.slide+xml"/>
  <Override PartName="/ppt/tags/tag11.xml" ContentType="application/vnd.openxmlformats-officedocument.presentationml.tags+xml"/>
  <Override PartName="/ppt/tags/tag115.xml" ContentType="application/vnd.openxmlformats-officedocument.presentationml.tags+xml"/>
  <Override PartName="/ppt/tags/tag133.xml" ContentType="application/vnd.openxmlformats-officedocument.presentationml.tags+xml"/>
  <Override PartName="/ppt/tags/tag144.xml" ContentType="application/vnd.openxmlformats-officedocument.presentationml.tags+xml"/>
  <Override PartName="/ppt/tags/tag162.xml" ContentType="application/vnd.openxmlformats-officedocument.presentationml.tags+xml"/>
  <Override PartName="/ppt/slides/slide29.xml" ContentType="application/vnd.openxmlformats-officedocument.presentationml.slide+xml"/>
  <Override PartName="/ppt/tags/tag122.xml" ContentType="application/vnd.openxmlformats-officedocument.presentationml.tags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89.xml" ContentType="application/vnd.openxmlformats-officedocument.presentationml.tags+xml"/>
  <Override PartName="/ppt/tags/tag111.xml" ContentType="application/vnd.openxmlformats-officedocument.presentationml.tags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tags/tag78.xml" ContentType="application/vnd.openxmlformats-officedocument.presentationml.tags+xml"/>
  <Override PartName="/ppt/tags/tag100.xml" ContentType="application/vnd.openxmlformats-officedocument.presentationml.tags+xml"/>
  <Override PartName="/ppt/slides/slide32.xml" ContentType="application/vnd.openxmlformats-officedocument.presentationml.slide+xml"/>
  <Override PartName="/ppt/tags/tag56.xml" ContentType="application/vnd.openxmlformats-officedocument.presentationml.tags+xml"/>
  <Override PartName="/ppt/tags/tag67.xml" ContentType="application/vnd.openxmlformats-officedocument.presentationml.tags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gs/tag45.xml" ContentType="application/vnd.openxmlformats-officedocument.presentationml.tags+xml"/>
  <Override PartName="/ppt/tags/tag92.xml" ContentType="application/vnd.openxmlformats-officedocument.presentationml.tags+xml"/>
  <Override PartName="/ppt/tags/tag149.xml" ContentType="application/vnd.openxmlformats-officedocument.presentationml.tags+xml"/>
  <Override PartName="/ppt/tags/tag34.xml" ContentType="application/vnd.openxmlformats-officedocument.presentationml.tags+xml"/>
  <Override PartName="/ppt/tags/tag81.xml" ContentType="application/vnd.openxmlformats-officedocument.presentationml.tags+xml"/>
  <Override PartName="/ppt/tags/tag138.xml" ContentType="application/vnd.openxmlformats-officedocument.presentationml.tags+xml"/>
  <Override PartName="/ppt/tags/tag12.xml" ContentType="application/vnd.openxmlformats-officedocument.presentationml.tags+xml"/>
  <Override PartName="/ppt/tags/tag23.xml" ContentType="application/vnd.openxmlformats-officedocument.presentationml.tags+xml"/>
  <Override PartName="/ppt/tags/tag70.xml" ContentType="application/vnd.openxmlformats-officedocument.presentationml.tags+xml"/>
  <Override PartName="/ppt/tags/tag116.xml" ContentType="application/vnd.openxmlformats-officedocument.presentationml.tags+xml"/>
  <Override PartName="/ppt/tags/tag127.xml" ContentType="application/vnd.openxmlformats-officedocument.presentationml.tags+xml"/>
  <Override PartName="/ppt/tags/tag163.xml" ContentType="application/vnd.openxmlformats-officedocument.presentationml.tags+xml"/>
  <Override PartName="/ppt/tags/tag174.xml" ContentType="application/vnd.openxmlformats-officedocument.presentationml.tags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tags/tag9.xml" ContentType="application/vnd.openxmlformats-officedocument.presentationml.tags+xml"/>
  <Override PartName="/ppt/tags/tag105.xml" ContentType="application/vnd.openxmlformats-officedocument.presentationml.tags+xml"/>
  <Override PartName="/ppt/tags/tag152.xml" ContentType="application/vnd.openxmlformats-officedocument.presentationml.tags+xml"/>
  <Override PartName="/ppt/tags/tag141.xml" ContentType="application/vnd.openxmlformats-officedocument.presentationml.tags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tags/tag130.xml" ContentType="application/vnd.openxmlformats-officedocument.presentationml.tag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ags/tag39.xml" ContentType="application/vnd.openxmlformats-officedocument.presentationml.tags+xml"/>
  <Override PartName="/ppt/tags/tag86.xml" ContentType="application/vnd.openxmlformats-officedocument.presentationml.tags+xml"/>
  <Override PartName="/ppt/tags/tag97.xml" ContentType="application/vnd.openxmlformats-officedocument.presentationml.ta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47"/>
  </p:notesMasterIdLst>
  <p:handoutMasterIdLst>
    <p:handoutMasterId r:id="rId48"/>
  </p:handoutMasterIdLst>
  <p:sldIdLst>
    <p:sldId id="340" r:id="rId2"/>
    <p:sldId id="320" r:id="rId3"/>
    <p:sldId id="324" r:id="rId4"/>
    <p:sldId id="323" r:id="rId5"/>
    <p:sldId id="366" r:id="rId6"/>
    <p:sldId id="321" r:id="rId7"/>
    <p:sldId id="367" r:id="rId8"/>
    <p:sldId id="322" r:id="rId9"/>
    <p:sldId id="369" r:id="rId10"/>
    <p:sldId id="370" r:id="rId11"/>
    <p:sldId id="325" r:id="rId12"/>
    <p:sldId id="326" r:id="rId13"/>
    <p:sldId id="337" r:id="rId14"/>
    <p:sldId id="336" r:id="rId15"/>
    <p:sldId id="331" r:id="rId16"/>
    <p:sldId id="362" r:id="rId17"/>
    <p:sldId id="359" r:id="rId18"/>
    <p:sldId id="358" r:id="rId19"/>
    <p:sldId id="327" r:id="rId20"/>
    <p:sldId id="328" r:id="rId21"/>
    <p:sldId id="339" r:id="rId22"/>
    <p:sldId id="334" r:id="rId23"/>
    <p:sldId id="329" r:id="rId24"/>
    <p:sldId id="346" r:id="rId25"/>
    <p:sldId id="380" r:id="rId26"/>
    <p:sldId id="347" r:id="rId27"/>
    <p:sldId id="348" r:id="rId28"/>
    <p:sldId id="364" r:id="rId29"/>
    <p:sldId id="371" r:id="rId30"/>
    <p:sldId id="373" r:id="rId31"/>
    <p:sldId id="374" r:id="rId32"/>
    <p:sldId id="379" r:id="rId33"/>
    <p:sldId id="375" r:id="rId34"/>
    <p:sldId id="376" r:id="rId35"/>
    <p:sldId id="377" r:id="rId36"/>
    <p:sldId id="378" r:id="rId37"/>
    <p:sldId id="372" r:id="rId38"/>
    <p:sldId id="332" r:id="rId39"/>
    <p:sldId id="365" r:id="rId40"/>
    <p:sldId id="349" r:id="rId41"/>
    <p:sldId id="350" r:id="rId42"/>
    <p:sldId id="330" r:id="rId43"/>
    <p:sldId id="352" r:id="rId44"/>
    <p:sldId id="351" r:id="rId45"/>
    <p:sldId id="335" r:id="rId4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A3E"/>
    <a:srgbClr val="0000FF"/>
    <a:srgbClr val="01B739"/>
    <a:srgbClr val="3333FF"/>
    <a:srgbClr val="FF99FF"/>
    <a:srgbClr val="00B050"/>
    <a:srgbClr val="487230"/>
    <a:srgbClr val="006C31"/>
    <a:srgbClr val="005828"/>
    <a:srgbClr val="29411B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38" autoAdjust="0"/>
    <p:restoredTop sz="94718" autoAdjust="0"/>
  </p:normalViewPr>
  <p:slideViewPr>
    <p:cSldViewPr>
      <p:cViewPr varScale="1">
        <p:scale>
          <a:sx n="88" d="100"/>
          <a:sy n="88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notesMaster" Target="notesMasters/notesMaster1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2D0A1740-499E-4D92-9675-D3216C5C8AEC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79853F8F-108C-4D6C-A9D4-C48791405E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0C3527D6-9AA9-45C0-B2A6-5633BBFC16FF}" type="datetimeFigureOut">
              <a:rPr lang="en-US" smtClean="0"/>
              <a:pPr/>
              <a:t>9/27/2010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1EB20E6-1778-4BC5-9ACA-D18679C1BD0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E672DF-0CF3-4003-8B57-40B922525E0A}" type="slidenum">
              <a:rPr lang="en-US" smtClean="0"/>
              <a:pPr/>
              <a:t>2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EE672DF-0CF3-4003-8B57-40B922525E0A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F1EB4-032B-4370-87DB-BCF3BDBCE417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B5977D-1312-4C35-AE10-D737A1EC8D92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6A71C3-8983-492B-9FD4-02DE13C83330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F07EEA-D4D7-4F09-A006-A9D69AFE265C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7E39DB-65A7-4732-A09C-21D69EF147A9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2F1CB7-08C8-4B6F-8AB0-6D331F029364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4B16A8-35B7-4499-9DDC-803A77ECFC5C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4B235A-848E-49EC-A29A-DD3E8AE42457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5CCF02-0AB8-40A5-A7A6-5FE58FD5CF2C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5A9EA6-5750-4218-AFCE-CAD2A293789B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BC286E-D27A-4326-AFFC-D4EB7A11A92F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7BA735-A1B3-4D4F-9421-DD10E19D94F6}" type="datetime1">
              <a:rPr lang="en-US" smtClean="0"/>
              <a:pPr/>
              <a:t>9/27/2010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8D0CB8-6FBF-4962-B578-A320F47C1A7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tags" Target="../tags/tag35.xml"/><Relationship Id="rId13" Type="http://schemas.openxmlformats.org/officeDocument/2006/relationships/image" Target="../media/image32.png"/><Relationship Id="rId18" Type="http://schemas.openxmlformats.org/officeDocument/2006/relationships/image" Target="../media/image35.png"/><Relationship Id="rId3" Type="http://schemas.openxmlformats.org/officeDocument/2006/relationships/tags" Target="../tags/tag30.xml"/><Relationship Id="rId21" Type="http://schemas.openxmlformats.org/officeDocument/2006/relationships/image" Target="../media/image38.png"/><Relationship Id="rId7" Type="http://schemas.openxmlformats.org/officeDocument/2006/relationships/tags" Target="../tags/tag34.xml"/><Relationship Id="rId12" Type="http://schemas.openxmlformats.org/officeDocument/2006/relationships/image" Target="../media/image31.png"/><Relationship Id="rId17" Type="http://schemas.openxmlformats.org/officeDocument/2006/relationships/image" Target="../media/image34.png"/><Relationship Id="rId2" Type="http://schemas.openxmlformats.org/officeDocument/2006/relationships/tags" Target="../tags/tag29.xml"/><Relationship Id="rId16" Type="http://schemas.openxmlformats.org/officeDocument/2006/relationships/image" Target="../media/image16.png"/><Relationship Id="rId20" Type="http://schemas.openxmlformats.org/officeDocument/2006/relationships/image" Target="../media/image37.png"/><Relationship Id="rId1" Type="http://schemas.openxmlformats.org/officeDocument/2006/relationships/tags" Target="../tags/tag28.xml"/><Relationship Id="rId6" Type="http://schemas.openxmlformats.org/officeDocument/2006/relationships/tags" Target="../tags/tag33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32.xml"/><Relationship Id="rId15" Type="http://schemas.openxmlformats.org/officeDocument/2006/relationships/image" Target="../media/image15.png"/><Relationship Id="rId10" Type="http://schemas.openxmlformats.org/officeDocument/2006/relationships/tags" Target="../tags/tag37.xml"/><Relationship Id="rId19" Type="http://schemas.openxmlformats.org/officeDocument/2006/relationships/image" Target="../media/image36.png"/><Relationship Id="rId4" Type="http://schemas.openxmlformats.org/officeDocument/2006/relationships/tags" Target="../tags/tag31.xml"/><Relationship Id="rId9" Type="http://schemas.openxmlformats.org/officeDocument/2006/relationships/tags" Target="../tags/tag36.xml"/><Relationship Id="rId14" Type="http://schemas.openxmlformats.org/officeDocument/2006/relationships/image" Target="../media/image3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43.png"/><Relationship Id="rId3" Type="http://schemas.openxmlformats.org/officeDocument/2006/relationships/tags" Target="../tags/tag40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42.png"/><Relationship Id="rId2" Type="http://schemas.openxmlformats.org/officeDocument/2006/relationships/tags" Target="../tags/tag39.xml"/><Relationship Id="rId1" Type="http://schemas.openxmlformats.org/officeDocument/2006/relationships/tags" Target="../tags/tag38.xml"/><Relationship Id="rId6" Type="http://schemas.openxmlformats.org/officeDocument/2006/relationships/tags" Target="../tags/tag43.xml"/><Relationship Id="rId11" Type="http://schemas.openxmlformats.org/officeDocument/2006/relationships/image" Target="../media/image41.png"/><Relationship Id="rId5" Type="http://schemas.openxmlformats.org/officeDocument/2006/relationships/tags" Target="../tags/tag42.xml"/><Relationship Id="rId10" Type="http://schemas.openxmlformats.org/officeDocument/2006/relationships/image" Target="../media/image40.png"/><Relationship Id="rId4" Type="http://schemas.openxmlformats.org/officeDocument/2006/relationships/tags" Target="../tags/tag41.xml"/><Relationship Id="rId9" Type="http://schemas.openxmlformats.org/officeDocument/2006/relationships/image" Target="../media/image3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9.png"/><Relationship Id="rId3" Type="http://schemas.openxmlformats.org/officeDocument/2006/relationships/tags" Target="../tags/tag46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46.png"/><Relationship Id="rId2" Type="http://schemas.openxmlformats.org/officeDocument/2006/relationships/tags" Target="../tags/tag45.xml"/><Relationship Id="rId1" Type="http://schemas.openxmlformats.org/officeDocument/2006/relationships/tags" Target="../tags/tag44.xml"/><Relationship Id="rId6" Type="http://schemas.openxmlformats.org/officeDocument/2006/relationships/tags" Target="../tags/tag49.xml"/><Relationship Id="rId11" Type="http://schemas.openxmlformats.org/officeDocument/2006/relationships/image" Target="../media/image45.png"/><Relationship Id="rId5" Type="http://schemas.openxmlformats.org/officeDocument/2006/relationships/tags" Target="../tags/tag48.xml"/><Relationship Id="rId10" Type="http://schemas.openxmlformats.org/officeDocument/2006/relationships/image" Target="../media/image44.png"/><Relationship Id="rId4" Type="http://schemas.openxmlformats.org/officeDocument/2006/relationships/tags" Target="../tags/tag47.xml"/><Relationship Id="rId9" Type="http://schemas.openxmlformats.org/officeDocument/2006/relationships/image" Target="../media/image4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3" Type="http://schemas.openxmlformats.org/officeDocument/2006/relationships/tags" Target="../tags/tag52.xml"/><Relationship Id="rId7" Type="http://schemas.openxmlformats.org/officeDocument/2006/relationships/tags" Target="../tags/tag56.xml"/><Relationship Id="rId2" Type="http://schemas.openxmlformats.org/officeDocument/2006/relationships/tags" Target="../tags/tag51.xml"/><Relationship Id="rId1" Type="http://schemas.openxmlformats.org/officeDocument/2006/relationships/tags" Target="../tags/tag50.xml"/><Relationship Id="rId6" Type="http://schemas.openxmlformats.org/officeDocument/2006/relationships/tags" Target="../tags/tag55.xml"/><Relationship Id="rId11" Type="http://schemas.openxmlformats.org/officeDocument/2006/relationships/image" Target="../media/image48.png"/><Relationship Id="rId5" Type="http://schemas.openxmlformats.org/officeDocument/2006/relationships/tags" Target="../tags/tag54.xml"/><Relationship Id="rId10" Type="http://schemas.openxmlformats.org/officeDocument/2006/relationships/image" Target="../media/image43.png"/><Relationship Id="rId4" Type="http://schemas.openxmlformats.org/officeDocument/2006/relationships/tags" Target="../tags/tag53.xml"/><Relationship Id="rId9" Type="http://schemas.openxmlformats.org/officeDocument/2006/relationships/image" Target="../media/image47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tags" Target="../tags/tag64.xml"/><Relationship Id="rId13" Type="http://schemas.openxmlformats.org/officeDocument/2006/relationships/image" Target="../media/image50.png"/><Relationship Id="rId18" Type="http://schemas.openxmlformats.org/officeDocument/2006/relationships/image" Target="../media/image55.png"/><Relationship Id="rId3" Type="http://schemas.openxmlformats.org/officeDocument/2006/relationships/tags" Target="../tags/tag59.xml"/><Relationship Id="rId7" Type="http://schemas.openxmlformats.org/officeDocument/2006/relationships/tags" Target="../tags/tag63.xml"/><Relationship Id="rId12" Type="http://schemas.openxmlformats.org/officeDocument/2006/relationships/image" Target="../media/image49.png"/><Relationship Id="rId17" Type="http://schemas.openxmlformats.org/officeDocument/2006/relationships/image" Target="../media/image54.png"/><Relationship Id="rId2" Type="http://schemas.openxmlformats.org/officeDocument/2006/relationships/tags" Target="../tags/tag58.xml"/><Relationship Id="rId16" Type="http://schemas.openxmlformats.org/officeDocument/2006/relationships/image" Target="../media/image53.png"/><Relationship Id="rId1" Type="http://schemas.openxmlformats.org/officeDocument/2006/relationships/tags" Target="../tags/tag57.xml"/><Relationship Id="rId6" Type="http://schemas.openxmlformats.org/officeDocument/2006/relationships/tags" Target="../tags/tag62.xml"/><Relationship Id="rId11" Type="http://schemas.openxmlformats.org/officeDocument/2006/relationships/slideLayout" Target="../slideLayouts/slideLayout2.xml"/><Relationship Id="rId5" Type="http://schemas.openxmlformats.org/officeDocument/2006/relationships/tags" Target="../tags/tag61.xml"/><Relationship Id="rId15" Type="http://schemas.openxmlformats.org/officeDocument/2006/relationships/image" Target="../media/image52.png"/><Relationship Id="rId10" Type="http://schemas.openxmlformats.org/officeDocument/2006/relationships/tags" Target="../tags/tag66.xml"/><Relationship Id="rId19" Type="http://schemas.openxmlformats.org/officeDocument/2006/relationships/image" Target="../media/image56.png"/><Relationship Id="rId4" Type="http://schemas.openxmlformats.org/officeDocument/2006/relationships/tags" Target="../tags/tag60.xml"/><Relationship Id="rId9" Type="http://schemas.openxmlformats.org/officeDocument/2006/relationships/tags" Target="../tags/tag65.xml"/><Relationship Id="rId14" Type="http://schemas.openxmlformats.org/officeDocument/2006/relationships/image" Target="../media/image51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tags" Target="../tags/tag74.xml"/><Relationship Id="rId13" Type="http://schemas.openxmlformats.org/officeDocument/2006/relationships/image" Target="../media/image39.png"/><Relationship Id="rId18" Type="http://schemas.openxmlformats.org/officeDocument/2006/relationships/image" Target="../media/image58.png"/><Relationship Id="rId3" Type="http://schemas.openxmlformats.org/officeDocument/2006/relationships/tags" Target="../tags/tag69.xml"/><Relationship Id="rId7" Type="http://schemas.openxmlformats.org/officeDocument/2006/relationships/tags" Target="../tags/tag73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57.png"/><Relationship Id="rId2" Type="http://schemas.openxmlformats.org/officeDocument/2006/relationships/tags" Target="../tags/tag68.xml"/><Relationship Id="rId16" Type="http://schemas.openxmlformats.org/officeDocument/2006/relationships/image" Target="../media/image47.png"/><Relationship Id="rId20" Type="http://schemas.openxmlformats.org/officeDocument/2006/relationships/image" Target="../media/image60.png"/><Relationship Id="rId1" Type="http://schemas.openxmlformats.org/officeDocument/2006/relationships/tags" Target="../tags/tag67.xml"/><Relationship Id="rId6" Type="http://schemas.openxmlformats.org/officeDocument/2006/relationships/tags" Target="../tags/tag72.xml"/><Relationship Id="rId11" Type="http://schemas.openxmlformats.org/officeDocument/2006/relationships/tags" Target="../tags/tag77.xml"/><Relationship Id="rId5" Type="http://schemas.openxmlformats.org/officeDocument/2006/relationships/tags" Target="../tags/tag71.xml"/><Relationship Id="rId15" Type="http://schemas.openxmlformats.org/officeDocument/2006/relationships/image" Target="../media/image44.png"/><Relationship Id="rId10" Type="http://schemas.openxmlformats.org/officeDocument/2006/relationships/tags" Target="../tags/tag76.xml"/><Relationship Id="rId19" Type="http://schemas.openxmlformats.org/officeDocument/2006/relationships/image" Target="../media/image59.png"/><Relationship Id="rId4" Type="http://schemas.openxmlformats.org/officeDocument/2006/relationships/tags" Target="../tags/tag70.xml"/><Relationship Id="rId9" Type="http://schemas.openxmlformats.org/officeDocument/2006/relationships/tags" Target="../tags/tag75.xml"/><Relationship Id="rId14" Type="http://schemas.openxmlformats.org/officeDocument/2006/relationships/image" Target="../media/image4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tags" Target="../tags/tag80.xml"/><Relationship Id="rId7" Type="http://schemas.openxmlformats.org/officeDocument/2006/relationships/image" Target="../media/image46.png"/><Relationship Id="rId2" Type="http://schemas.openxmlformats.org/officeDocument/2006/relationships/tags" Target="../tags/tag79.xml"/><Relationship Id="rId1" Type="http://schemas.openxmlformats.org/officeDocument/2006/relationships/tags" Target="../tags/tag78.xml"/><Relationship Id="rId6" Type="http://schemas.openxmlformats.org/officeDocument/2006/relationships/image" Target="../media/image60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8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64.png"/><Relationship Id="rId2" Type="http://schemas.openxmlformats.org/officeDocument/2006/relationships/tags" Target="../tags/tag83.xml"/><Relationship Id="rId1" Type="http://schemas.openxmlformats.org/officeDocument/2006/relationships/tags" Target="../tags/tag82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3" Type="http://schemas.openxmlformats.org/officeDocument/2006/relationships/tags" Target="../tags/tag86.xml"/><Relationship Id="rId7" Type="http://schemas.openxmlformats.org/officeDocument/2006/relationships/image" Target="../media/image65.png"/><Relationship Id="rId2" Type="http://schemas.openxmlformats.org/officeDocument/2006/relationships/tags" Target="../tags/tag85.xml"/><Relationship Id="rId1" Type="http://schemas.openxmlformats.org/officeDocument/2006/relationships/tags" Target="../tags/tag84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69.png"/><Relationship Id="rId5" Type="http://schemas.openxmlformats.org/officeDocument/2006/relationships/tags" Target="../tags/tag88.xml"/><Relationship Id="rId10" Type="http://schemas.openxmlformats.org/officeDocument/2006/relationships/image" Target="../media/image68.png"/><Relationship Id="rId4" Type="http://schemas.openxmlformats.org/officeDocument/2006/relationships/tags" Target="../tags/tag87.xml"/><Relationship Id="rId9" Type="http://schemas.openxmlformats.org/officeDocument/2006/relationships/image" Target="../media/image6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73.png"/><Relationship Id="rId3" Type="http://schemas.openxmlformats.org/officeDocument/2006/relationships/tags" Target="../tags/tag91.xml"/><Relationship Id="rId7" Type="http://schemas.openxmlformats.org/officeDocument/2006/relationships/tags" Target="../tags/tag95.xml"/><Relationship Id="rId12" Type="http://schemas.openxmlformats.org/officeDocument/2006/relationships/image" Target="../media/image72.png"/><Relationship Id="rId2" Type="http://schemas.openxmlformats.org/officeDocument/2006/relationships/tags" Target="../tags/tag90.xml"/><Relationship Id="rId1" Type="http://schemas.openxmlformats.org/officeDocument/2006/relationships/tags" Target="../tags/tag89.xml"/><Relationship Id="rId6" Type="http://schemas.openxmlformats.org/officeDocument/2006/relationships/tags" Target="../tags/tag94.xml"/><Relationship Id="rId11" Type="http://schemas.openxmlformats.org/officeDocument/2006/relationships/image" Target="../media/image71.png"/><Relationship Id="rId5" Type="http://schemas.openxmlformats.org/officeDocument/2006/relationships/tags" Target="../tags/tag93.xml"/><Relationship Id="rId10" Type="http://schemas.openxmlformats.org/officeDocument/2006/relationships/image" Target="../media/image70.png"/><Relationship Id="rId4" Type="http://schemas.openxmlformats.org/officeDocument/2006/relationships/tags" Target="../tags/tag92.xml"/><Relationship Id="rId9" Type="http://schemas.openxmlformats.org/officeDocument/2006/relationships/image" Target="../media/image47.png"/><Relationship Id="rId14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13" Type="http://schemas.openxmlformats.org/officeDocument/2006/relationships/image" Target="../media/image78.png"/><Relationship Id="rId3" Type="http://schemas.openxmlformats.org/officeDocument/2006/relationships/tags" Target="../tags/tag98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77.png"/><Relationship Id="rId2" Type="http://schemas.openxmlformats.org/officeDocument/2006/relationships/tags" Target="../tags/tag97.xml"/><Relationship Id="rId1" Type="http://schemas.openxmlformats.org/officeDocument/2006/relationships/tags" Target="../tags/tag96.xml"/><Relationship Id="rId6" Type="http://schemas.openxmlformats.org/officeDocument/2006/relationships/tags" Target="../tags/tag101.xml"/><Relationship Id="rId11" Type="http://schemas.openxmlformats.org/officeDocument/2006/relationships/image" Target="../media/image76.png"/><Relationship Id="rId5" Type="http://schemas.openxmlformats.org/officeDocument/2006/relationships/tags" Target="../tags/tag100.xml"/><Relationship Id="rId10" Type="http://schemas.openxmlformats.org/officeDocument/2006/relationships/image" Target="../media/image75.png"/><Relationship Id="rId4" Type="http://schemas.openxmlformats.org/officeDocument/2006/relationships/tags" Target="../tags/tag99.xml"/><Relationship Id="rId9" Type="http://schemas.openxmlformats.org/officeDocument/2006/relationships/image" Target="../media/image70.png"/><Relationship Id="rId14" Type="http://schemas.openxmlformats.org/officeDocument/2006/relationships/image" Target="../media/image79.gif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2.png"/><Relationship Id="rId3" Type="http://schemas.openxmlformats.org/officeDocument/2006/relationships/tags" Target="../tags/tag104.xml"/><Relationship Id="rId7" Type="http://schemas.openxmlformats.org/officeDocument/2006/relationships/image" Target="../media/image81.png"/><Relationship Id="rId2" Type="http://schemas.openxmlformats.org/officeDocument/2006/relationships/tags" Target="../tags/tag103.xml"/><Relationship Id="rId1" Type="http://schemas.openxmlformats.org/officeDocument/2006/relationships/tags" Target="../tags/tag102.xml"/><Relationship Id="rId6" Type="http://schemas.openxmlformats.org/officeDocument/2006/relationships/image" Target="../media/image80.png"/><Relationship Id="rId11" Type="http://schemas.openxmlformats.org/officeDocument/2006/relationships/image" Target="../media/image85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84.png"/><Relationship Id="rId4" Type="http://schemas.openxmlformats.org/officeDocument/2006/relationships/tags" Target="../tags/tag105.xml"/><Relationship Id="rId9" Type="http://schemas.openxmlformats.org/officeDocument/2006/relationships/image" Target="../media/image83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tags" Target="../tags/tag113.xml"/><Relationship Id="rId13" Type="http://schemas.openxmlformats.org/officeDocument/2006/relationships/image" Target="../media/image87.png"/><Relationship Id="rId18" Type="http://schemas.openxmlformats.org/officeDocument/2006/relationships/image" Target="../media/image92.png"/><Relationship Id="rId3" Type="http://schemas.openxmlformats.org/officeDocument/2006/relationships/tags" Target="../tags/tag108.xml"/><Relationship Id="rId21" Type="http://schemas.openxmlformats.org/officeDocument/2006/relationships/image" Target="../media/image94.png"/><Relationship Id="rId7" Type="http://schemas.openxmlformats.org/officeDocument/2006/relationships/tags" Target="../tags/tag112.xml"/><Relationship Id="rId12" Type="http://schemas.openxmlformats.org/officeDocument/2006/relationships/slideLayout" Target="../slideLayouts/slideLayout2.xml"/><Relationship Id="rId17" Type="http://schemas.openxmlformats.org/officeDocument/2006/relationships/image" Target="../media/image91.png"/><Relationship Id="rId2" Type="http://schemas.openxmlformats.org/officeDocument/2006/relationships/tags" Target="../tags/tag107.xml"/><Relationship Id="rId16" Type="http://schemas.openxmlformats.org/officeDocument/2006/relationships/image" Target="../media/image90.png"/><Relationship Id="rId20" Type="http://schemas.openxmlformats.org/officeDocument/2006/relationships/image" Target="../media/image93.png"/><Relationship Id="rId1" Type="http://schemas.openxmlformats.org/officeDocument/2006/relationships/tags" Target="../tags/tag106.xml"/><Relationship Id="rId6" Type="http://schemas.openxmlformats.org/officeDocument/2006/relationships/tags" Target="../tags/tag111.xml"/><Relationship Id="rId11" Type="http://schemas.openxmlformats.org/officeDocument/2006/relationships/tags" Target="../tags/tag116.xml"/><Relationship Id="rId5" Type="http://schemas.openxmlformats.org/officeDocument/2006/relationships/tags" Target="../tags/tag110.xml"/><Relationship Id="rId15" Type="http://schemas.openxmlformats.org/officeDocument/2006/relationships/image" Target="../media/image89.png"/><Relationship Id="rId23" Type="http://schemas.openxmlformats.org/officeDocument/2006/relationships/image" Target="../media/image96.png"/><Relationship Id="rId10" Type="http://schemas.openxmlformats.org/officeDocument/2006/relationships/tags" Target="../tags/tag115.xml"/><Relationship Id="rId19" Type="http://schemas.openxmlformats.org/officeDocument/2006/relationships/image" Target="../media/image48.png"/><Relationship Id="rId4" Type="http://schemas.openxmlformats.org/officeDocument/2006/relationships/tags" Target="../tags/tag109.xml"/><Relationship Id="rId9" Type="http://schemas.openxmlformats.org/officeDocument/2006/relationships/tags" Target="../tags/tag114.xml"/><Relationship Id="rId14" Type="http://schemas.openxmlformats.org/officeDocument/2006/relationships/image" Target="../media/image88.png"/><Relationship Id="rId22" Type="http://schemas.openxmlformats.org/officeDocument/2006/relationships/image" Target="../media/image9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hyperlink" Target="http://mste.illinois.edu/users/exner/java.f/leastsquares/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95.png"/><Relationship Id="rId3" Type="http://schemas.openxmlformats.org/officeDocument/2006/relationships/tags" Target="../tags/tag119.xml"/><Relationship Id="rId7" Type="http://schemas.openxmlformats.org/officeDocument/2006/relationships/tags" Target="../tags/tag123.xml"/><Relationship Id="rId12" Type="http://schemas.openxmlformats.org/officeDocument/2006/relationships/image" Target="../media/image94.png"/><Relationship Id="rId2" Type="http://schemas.openxmlformats.org/officeDocument/2006/relationships/tags" Target="../tags/tag118.xml"/><Relationship Id="rId1" Type="http://schemas.openxmlformats.org/officeDocument/2006/relationships/tags" Target="../tags/tag117.xml"/><Relationship Id="rId6" Type="http://schemas.openxmlformats.org/officeDocument/2006/relationships/tags" Target="../tags/tag122.xml"/><Relationship Id="rId11" Type="http://schemas.openxmlformats.org/officeDocument/2006/relationships/image" Target="../media/image99.png"/><Relationship Id="rId5" Type="http://schemas.openxmlformats.org/officeDocument/2006/relationships/tags" Target="../tags/tag121.xml"/><Relationship Id="rId15" Type="http://schemas.openxmlformats.org/officeDocument/2006/relationships/image" Target="../media/image100.png"/><Relationship Id="rId10" Type="http://schemas.openxmlformats.org/officeDocument/2006/relationships/image" Target="../media/image98.png"/><Relationship Id="rId4" Type="http://schemas.openxmlformats.org/officeDocument/2006/relationships/tags" Target="../tags/tag120.xml"/><Relationship Id="rId9" Type="http://schemas.openxmlformats.org/officeDocument/2006/relationships/image" Target="../media/image97.png"/><Relationship Id="rId14" Type="http://schemas.openxmlformats.org/officeDocument/2006/relationships/image" Target="../media/image96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png"/><Relationship Id="rId3" Type="http://schemas.openxmlformats.org/officeDocument/2006/relationships/tags" Target="../tags/tag126.xml"/><Relationship Id="rId7" Type="http://schemas.openxmlformats.org/officeDocument/2006/relationships/image" Target="../media/image101.png"/><Relationship Id="rId2" Type="http://schemas.openxmlformats.org/officeDocument/2006/relationships/tags" Target="../tags/tag125.xml"/><Relationship Id="rId1" Type="http://schemas.openxmlformats.org/officeDocument/2006/relationships/tags" Target="../tags/tag124.xml"/><Relationship Id="rId6" Type="http://schemas.openxmlformats.org/officeDocument/2006/relationships/image" Target="../media/image97.pn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96.png"/><Relationship Id="rId4" Type="http://schemas.openxmlformats.org/officeDocument/2006/relationships/tags" Target="../tags/tag127.xml"/><Relationship Id="rId9" Type="http://schemas.openxmlformats.org/officeDocument/2006/relationships/image" Target="../media/image95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3.png"/><Relationship Id="rId13" Type="http://schemas.openxmlformats.org/officeDocument/2006/relationships/image" Target="../media/image96.png"/><Relationship Id="rId3" Type="http://schemas.openxmlformats.org/officeDocument/2006/relationships/tags" Target="../tags/tag130.xml"/><Relationship Id="rId7" Type="http://schemas.openxmlformats.org/officeDocument/2006/relationships/image" Target="../media/image102.png"/><Relationship Id="rId12" Type="http://schemas.openxmlformats.org/officeDocument/2006/relationships/image" Target="../media/image95.png"/><Relationship Id="rId2" Type="http://schemas.openxmlformats.org/officeDocument/2006/relationships/tags" Target="../tags/tag129.xml"/><Relationship Id="rId1" Type="http://schemas.openxmlformats.org/officeDocument/2006/relationships/tags" Target="../tags/tag128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94.png"/><Relationship Id="rId5" Type="http://schemas.openxmlformats.org/officeDocument/2006/relationships/tags" Target="../tags/tag132.xml"/><Relationship Id="rId10" Type="http://schemas.openxmlformats.org/officeDocument/2006/relationships/image" Target="../media/image101.png"/><Relationship Id="rId4" Type="http://schemas.openxmlformats.org/officeDocument/2006/relationships/tags" Target="../tags/tag131.xml"/><Relationship Id="rId9" Type="http://schemas.openxmlformats.org/officeDocument/2006/relationships/image" Target="../media/image9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wmf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34.xml"/><Relationship Id="rId1" Type="http://schemas.openxmlformats.org/officeDocument/2006/relationships/tags" Target="../tags/tag133.xml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7" Type="http://schemas.openxmlformats.org/officeDocument/2006/relationships/image" Target="../media/image109.png"/><Relationship Id="rId2" Type="http://schemas.openxmlformats.org/officeDocument/2006/relationships/tags" Target="../tags/tag136.xml"/><Relationship Id="rId1" Type="http://schemas.openxmlformats.org/officeDocument/2006/relationships/tags" Target="../tags/tag135.xml"/><Relationship Id="rId6" Type="http://schemas.openxmlformats.org/officeDocument/2006/relationships/image" Target="../media/image108.png"/><Relationship Id="rId5" Type="http://schemas.openxmlformats.org/officeDocument/2006/relationships/image" Target="../media/image107.png"/><Relationship Id="rId4" Type="http://schemas.openxmlformats.org/officeDocument/2006/relationships/image" Target="../media/image106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tags" Target="../tags/tag144.xml"/><Relationship Id="rId13" Type="http://schemas.openxmlformats.org/officeDocument/2006/relationships/image" Target="../media/image110.png"/><Relationship Id="rId18" Type="http://schemas.openxmlformats.org/officeDocument/2006/relationships/image" Target="../media/image115.png"/><Relationship Id="rId3" Type="http://schemas.openxmlformats.org/officeDocument/2006/relationships/tags" Target="../tags/tag139.xml"/><Relationship Id="rId7" Type="http://schemas.openxmlformats.org/officeDocument/2006/relationships/tags" Target="../tags/tag143.xml"/><Relationship Id="rId12" Type="http://schemas.openxmlformats.org/officeDocument/2006/relationships/image" Target="../media/image109.png"/><Relationship Id="rId17" Type="http://schemas.openxmlformats.org/officeDocument/2006/relationships/image" Target="../media/image114.png"/><Relationship Id="rId2" Type="http://schemas.openxmlformats.org/officeDocument/2006/relationships/tags" Target="../tags/tag138.xml"/><Relationship Id="rId16" Type="http://schemas.openxmlformats.org/officeDocument/2006/relationships/image" Target="../media/image113.png"/><Relationship Id="rId20" Type="http://schemas.openxmlformats.org/officeDocument/2006/relationships/image" Target="../media/image117.png"/><Relationship Id="rId1" Type="http://schemas.openxmlformats.org/officeDocument/2006/relationships/tags" Target="../tags/tag137.xml"/><Relationship Id="rId6" Type="http://schemas.openxmlformats.org/officeDocument/2006/relationships/tags" Target="../tags/tag142.xml"/><Relationship Id="rId11" Type="http://schemas.openxmlformats.org/officeDocument/2006/relationships/image" Target="../media/image108.png"/><Relationship Id="rId5" Type="http://schemas.openxmlformats.org/officeDocument/2006/relationships/tags" Target="../tags/tag141.xml"/><Relationship Id="rId15" Type="http://schemas.openxmlformats.org/officeDocument/2006/relationships/image" Target="../media/image112.png"/><Relationship Id="rId10" Type="http://schemas.openxmlformats.org/officeDocument/2006/relationships/slideLayout" Target="../slideLayouts/slideLayout2.xml"/><Relationship Id="rId19" Type="http://schemas.openxmlformats.org/officeDocument/2006/relationships/image" Target="../media/image116.png"/><Relationship Id="rId4" Type="http://schemas.openxmlformats.org/officeDocument/2006/relationships/tags" Target="../tags/tag140.xml"/><Relationship Id="rId9" Type="http://schemas.openxmlformats.org/officeDocument/2006/relationships/tags" Target="../tags/tag145.xml"/><Relationship Id="rId14" Type="http://schemas.openxmlformats.org/officeDocument/2006/relationships/image" Target="../media/image111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8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47.xml"/><Relationship Id="rId1" Type="http://schemas.openxmlformats.org/officeDocument/2006/relationships/tags" Target="../tags/tag146.xml"/><Relationship Id="rId5" Type="http://schemas.openxmlformats.org/officeDocument/2006/relationships/image" Target="../media/image107.png"/><Relationship Id="rId4" Type="http://schemas.openxmlformats.org/officeDocument/2006/relationships/image" Target="../media/image119.pn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1.png"/><Relationship Id="rId3" Type="http://schemas.openxmlformats.org/officeDocument/2006/relationships/tags" Target="../tags/tag150.xml"/><Relationship Id="rId7" Type="http://schemas.openxmlformats.org/officeDocument/2006/relationships/image" Target="../media/image120.png"/><Relationship Id="rId2" Type="http://schemas.openxmlformats.org/officeDocument/2006/relationships/tags" Target="../tags/tag149.xml"/><Relationship Id="rId1" Type="http://schemas.openxmlformats.org/officeDocument/2006/relationships/tags" Target="../tags/tag148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107.png"/><Relationship Id="rId5" Type="http://schemas.openxmlformats.org/officeDocument/2006/relationships/tags" Target="../tags/tag152.xml"/><Relationship Id="rId10" Type="http://schemas.openxmlformats.org/officeDocument/2006/relationships/image" Target="../media/image123.png"/><Relationship Id="rId4" Type="http://schemas.openxmlformats.org/officeDocument/2006/relationships/tags" Target="../tags/tag151.xml"/><Relationship Id="rId9" Type="http://schemas.openxmlformats.org/officeDocument/2006/relationships/image" Target="../media/image122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tags" Target="../tags/tag155.xml"/><Relationship Id="rId7" Type="http://schemas.openxmlformats.org/officeDocument/2006/relationships/image" Target="../media/image124.png"/><Relationship Id="rId2" Type="http://schemas.openxmlformats.org/officeDocument/2006/relationships/tags" Target="../tags/tag154.xml"/><Relationship Id="rId1" Type="http://schemas.openxmlformats.org/officeDocument/2006/relationships/tags" Target="../tags/tag153.xml"/><Relationship Id="rId6" Type="http://schemas.openxmlformats.org/officeDocument/2006/relationships/image" Target="../media/image107.png"/><Relationship Id="rId5" Type="http://schemas.openxmlformats.org/officeDocument/2006/relationships/image" Target="../media/image119.png"/><Relationship Id="rId4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8.png"/><Relationship Id="rId3" Type="http://schemas.openxmlformats.org/officeDocument/2006/relationships/tags" Target="../tags/tag158.xml"/><Relationship Id="rId7" Type="http://schemas.openxmlformats.org/officeDocument/2006/relationships/image" Target="../media/image107.png"/><Relationship Id="rId2" Type="http://schemas.openxmlformats.org/officeDocument/2006/relationships/tags" Target="../tags/tag157.xml"/><Relationship Id="rId1" Type="http://schemas.openxmlformats.org/officeDocument/2006/relationships/tags" Target="../tags/tag156.xml"/><Relationship Id="rId6" Type="http://schemas.openxmlformats.org/officeDocument/2006/relationships/image" Target="../media/image126.png"/><Relationship Id="rId5" Type="http://schemas.openxmlformats.org/officeDocument/2006/relationships/image" Target="../media/image125.png"/><Relationship Id="rId10" Type="http://schemas.openxmlformats.org/officeDocument/2006/relationships/image" Target="../media/image109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16.pn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8.png"/><Relationship Id="rId3" Type="http://schemas.openxmlformats.org/officeDocument/2006/relationships/tags" Target="../tags/tag161.xml"/><Relationship Id="rId7" Type="http://schemas.openxmlformats.org/officeDocument/2006/relationships/image" Target="../media/image107.png"/><Relationship Id="rId2" Type="http://schemas.openxmlformats.org/officeDocument/2006/relationships/tags" Target="../tags/tag160.xml"/><Relationship Id="rId1" Type="http://schemas.openxmlformats.org/officeDocument/2006/relationships/tags" Target="../tags/tag159.xml"/><Relationship Id="rId6" Type="http://schemas.openxmlformats.org/officeDocument/2006/relationships/image" Target="../media/image12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62.xml"/><Relationship Id="rId9" Type="http://schemas.openxmlformats.org/officeDocument/2006/relationships/image" Target="../media/image122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tags" Target="../tags/tag3.xml"/><Relationship Id="rId7" Type="http://schemas.openxmlformats.org/officeDocument/2006/relationships/image" Target="../media/image10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2.jpeg"/><Relationship Id="rId11" Type="http://schemas.openxmlformats.org/officeDocument/2006/relationships/image" Target="../media/image6.png"/><Relationship Id="rId5" Type="http://schemas.openxmlformats.org/officeDocument/2006/relationships/notesSlide" Target="../notesSlides/notesSlide2.xml"/><Relationship Id="rId10" Type="http://schemas.openxmlformats.org/officeDocument/2006/relationships/image" Target="../media/image5.png"/><Relationship Id="rId4" Type="http://schemas.openxmlformats.org/officeDocument/2006/relationships/slideLayout" Target="../slideLayouts/slideLayout2.xml"/><Relationship Id="rId9" Type="http://schemas.openxmlformats.org/officeDocument/2006/relationships/image" Target="../media/image12.png"/></Relationships>
</file>

<file path=ppt/slides/_rels/slide4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09.png"/><Relationship Id="rId3" Type="http://schemas.openxmlformats.org/officeDocument/2006/relationships/tags" Target="../tags/tag165.xml"/><Relationship Id="rId7" Type="http://schemas.openxmlformats.org/officeDocument/2006/relationships/tags" Target="../tags/tag169.xml"/><Relationship Id="rId12" Type="http://schemas.openxmlformats.org/officeDocument/2006/relationships/image" Target="../media/image122.png"/><Relationship Id="rId2" Type="http://schemas.openxmlformats.org/officeDocument/2006/relationships/tags" Target="../tags/tag164.xml"/><Relationship Id="rId1" Type="http://schemas.openxmlformats.org/officeDocument/2006/relationships/tags" Target="../tags/tag163.xml"/><Relationship Id="rId6" Type="http://schemas.openxmlformats.org/officeDocument/2006/relationships/tags" Target="../tags/tag168.xml"/><Relationship Id="rId11" Type="http://schemas.openxmlformats.org/officeDocument/2006/relationships/image" Target="../media/image128.png"/><Relationship Id="rId5" Type="http://schemas.openxmlformats.org/officeDocument/2006/relationships/tags" Target="../tags/tag167.xml"/><Relationship Id="rId15" Type="http://schemas.openxmlformats.org/officeDocument/2006/relationships/image" Target="../media/image130.png"/><Relationship Id="rId10" Type="http://schemas.openxmlformats.org/officeDocument/2006/relationships/image" Target="../media/image107.png"/><Relationship Id="rId4" Type="http://schemas.openxmlformats.org/officeDocument/2006/relationships/tags" Target="../tags/tag166.xml"/><Relationship Id="rId9" Type="http://schemas.openxmlformats.org/officeDocument/2006/relationships/image" Target="../media/image127.png"/><Relationship Id="rId14" Type="http://schemas.openxmlformats.org/officeDocument/2006/relationships/image" Target="../media/image129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tags" Target="../tags/tag172.xml"/><Relationship Id="rId7" Type="http://schemas.openxmlformats.org/officeDocument/2006/relationships/image" Target="../media/image37.png"/><Relationship Id="rId2" Type="http://schemas.openxmlformats.org/officeDocument/2006/relationships/tags" Target="../tags/tag171.xml"/><Relationship Id="rId1" Type="http://schemas.openxmlformats.org/officeDocument/2006/relationships/tags" Target="../tags/tag170.xml"/><Relationship Id="rId6" Type="http://schemas.openxmlformats.org/officeDocument/2006/relationships/image" Target="../media/image131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173.xml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2.png"/><Relationship Id="rId3" Type="http://schemas.openxmlformats.org/officeDocument/2006/relationships/tags" Target="../tags/tag176.xml"/><Relationship Id="rId7" Type="http://schemas.openxmlformats.org/officeDocument/2006/relationships/image" Target="../media/image86.png"/><Relationship Id="rId12" Type="http://schemas.openxmlformats.org/officeDocument/2006/relationships/image" Target="../media/image135.png"/><Relationship Id="rId2" Type="http://schemas.openxmlformats.org/officeDocument/2006/relationships/tags" Target="../tags/tag175.xml"/><Relationship Id="rId1" Type="http://schemas.openxmlformats.org/officeDocument/2006/relationships/tags" Target="../tags/tag174.xml"/><Relationship Id="rId6" Type="http://schemas.openxmlformats.org/officeDocument/2006/relationships/slideLayout" Target="../slideLayouts/slideLayout2.xml"/><Relationship Id="rId11" Type="http://schemas.openxmlformats.org/officeDocument/2006/relationships/image" Target="../media/image37.png"/><Relationship Id="rId5" Type="http://schemas.openxmlformats.org/officeDocument/2006/relationships/tags" Target="../tags/tag178.xml"/><Relationship Id="rId10" Type="http://schemas.openxmlformats.org/officeDocument/2006/relationships/image" Target="../media/image134.png"/><Relationship Id="rId4" Type="http://schemas.openxmlformats.org/officeDocument/2006/relationships/tags" Target="../tags/tag177.xml"/><Relationship Id="rId9" Type="http://schemas.openxmlformats.org/officeDocument/2006/relationships/image" Target="../media/image133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13" Type="http://schemas.openxmlformats.org/officeDocument/2006/relationships/image" Target="../media/image18.png"/><Relationship Id="rId3" Type="http://schemas.openxmlformats.org/officeDocument/2006/relationships/tags" Target="../tags/tag6.xml"/><Relationship Id="rId7" Type="http://schemas.openxmlformats.org/officeDocument/2006/relationships/slideLayout" Target="../slideLayouts/slideLayout2.xml"/><Relationship Id="rId12" Type="http://schemas.openxmlformats.org/officeDocument/2006/relationships/image" Target="../media/image17.png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tags" Target="../tags/tag9.xml"/><Relationship Id="rId11" Type="http://schemas.openxmlformats.org/officeDocument/2006/relationships/image" Target="../media/image16.png"/><Relationship Id="rId5" Type="http://schemas.openxmlformats.org/officeDocument/2006/relationships/tags" Target="../tags/tag8.xml"/><Relationship Id="rId10" Type="http://schemas.openxmlformats.org/officeDocument/2006/relationships/image" Target="../media/image15.png"/><Relationship Id="rId4" Type="http://schemas.openxmlformats.org/officeDocument/2006/relationships/tags" Target="../tags/tag7.xml"/><Relationship Id="rId9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tags" Target="../tags/tag12.xml"/><Relationship Id="rId7" Type="http://schemas.openxmlformats.org/officeDocument/2006/relationships/image" Target="../media/image20.png"/><Relationship Id="rId2" Type="http://schemas.openxmlformats.org/officeDocument/2006/relationships/tags" Target="../tags/tag11.xml"/><Relationship Id="rId1" Type="http://schemas.openxmlformats.org/officeDocument/2006/relationships/tags" Target="../tags/tag10.xml"/><Relationship Id="rId6" Type="http://schemas.openxmlformats.org/officeDocument/2006/relationships/image" Target="../media/image19.png"/><Relationship Id="rId5" Type="http://schemas.openxmlformats.org/officeDocument/2006/relationships/image" Target="../media/image13.png"/><Relationship Id="rId4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13" Type="http://schemas.openxmlformats.org/officeDocument/2006/relationships/image" Target="../media/image16.png"/><Relationship Id="rId3" Type="http://schemas.openxmlformats.org/officeDocument/2006/relationships/tags" Target="../tags/tag15.xml"/><Relationship Id="rId7" Type="http://schemas.openxmlformats.org/officeDocument/2006/relationships/tags" Target="../tags/tag19.xml"/><Relationship Id="rId12" Type="http://schemas.openxmlformats.org/officeDocument/2006/relationships/image" Target="../media/image15.png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11" Type="http://schemas.openxmlformats.org/officeDocument/2006/relationships/image" Target="../media/image14.png"/><Relationship Id="rId5" Type="http://schemas.openxmlformats.org/officeDocument/2006/relationships/tags" Target="../tags/tag17.xml"/><Relationship Id="rId15" Type="http://schemas.openxmlformats.org/officeDocument/2006/relationships/image" Target="../media/image18.png"/><Relationship Id="rId10" Type="http://schemas.openxmlformats.org/officeDocument/2006/relationships/image" Target="../media/image21.png"/><Relationship Id="rId4" Type="http://schemas.openxmlformats.org/officeDocument/2006/relationships/tags" Target="../tags/tag16.xml"/><Relationship Id="rId9" Type="http://schemas.openxmlformats.org/officeDocument/2006/relationships/image" Target="../media/image13.png"/><Relationship Id="rId1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png"/><Relationship Id="rId3" Type="http://schemas.openxmlformats.org/officeDocument/2006/relationships/tags" Target="../tags/tag22.xml"/><Relationship Id="rId7" Type="http://schemas.openxmlformats.org/officeDocument/2006/relationships/image" Target="../media/image23.png"/><Relationship Id="rId2" Type="http://schemas.openxmlformats.org/officeDocument/2006/relationships/tags" Target="../tags/tag21.xml"/><Relationship Id="rId1" Type="http://schemas.openxmlformats.org/officeDocument/2006/relationships/tags" Target="../tags/tag20.xml"/><Relationship Id="rId6" Type="http://schemas.openxmlformats.org/officeDocument/2006/relationships/image" Target="../media/image22.jpe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26.png"/><Relationship Id="rId4" Type="http://schemas.openxmlformats.org/officeDocument/2006/relationships/tags" Target="../tags/tag23.xml"/><Relationship Id="rId9" Type="http://schemas.openxmlformats.org/officeDocument/2006/relationships/image" Target="../media/image2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tags" Target="../tags/tag26.xml"/><Relationship Id="rId7" Type="http://schemas.openxmlformats.org/officeDocument/2006/relationships/image" Target="../media/image13.png"/><Relationship Id="rId2" Type="http://schemas.openxmlformats.org/officeDocument/2006/relationships/tags" Target="../tags/tag25.xml"/><Relationship Id="rId1" Type="http://schemas.openxmlformats.org/officeDocument/2006/relationships/tags" Target="../tags/tag24.xml"/><Relationship Id="rId6" Type="http://schemas.openxmlformats.org/officeDocument/2006/relationships/image" Target="../media/image27.png"/><Relationship Id="rId5" Type="http://schemas.openxmlformats.org/officeDocument/2006/relationships/slideLayout" Target="../slideLayouts/slideLayout2.xml"/><Relationship Id="rId4" Type="http://schemas.openxmlformats.org/officeDocument/2006/relationships/tags" Target="../tags/tag27.xml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120775"/>
            <a:ext cx="8229600" cy="1470025"/>
          </a:xfrm>
        </p:spPr>
        <p:txBody>
          <a:bodyPr>
            <a:noAutofit/>
          </a:bodyPr>
          <a:lstStyle/>
          <a:p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Linear Regression</a:t>
            </a:r>
            <a:endParaRPr lang="en-US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0929" y="3257252"/>
            <a:ext cx="4350871" cy="200054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800" dirty="0" smtClean="0"/>
              <a:t>Aarti Singh</a:t>
            </a:r>
          </a:p>
          <a:p>
            <a:pPr algn="ctr"/>
            <a:endParaRPr lang="en-US" sz="2400" dirty="0" smtClean="0"/>
          </a:p>
          <a:p>
            <a:pPr algn="ctr"/>
            <a:endParaRPr lang="en-US" sz="2400" dirty="0" smtClean="0"/>
          </a:p>
          <a:p>
            <a:pPr algn="ctr"/>
            <a:r>
              <a:rPr lang="en-US" sz="2400" dirty="0" smtClean="0"/>
              <a:t>Machine Learning 10-701/15-781</a:t>
            </a:r>
          </a:p>
          <a:p>
            <a:pPr algn="ctr"/>
            <a:r>
              <a:rPr lang="en-US" sz="2400" dirty="0" smtClean="0"/>
              <a:t>Sept 27, 2010</a:t>
            </a:r>
            <a:endParaRPr lang="en-US" sz="240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5867400"/>
            <a:ext cx="91440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2800" dirty="0" smtClean="0"/>
              <a:t>Learning Distributions</a:t>
            </a:r>
          </a:p>
          <a:p>
            <a:pPr lvl="1">
              <a:buNone/>
            </a:pPr>
            <a:r>
              <a:rPr lang="en-US" sz="2400" dirty="0" smtClean="0"/>
              <a:t>   Max likelihood = Min -</a:t>
            </a:r>
            <a:r>
              <a:rPr lang="en-US" sz="2400" dirty="0" err="1" smtClean="0"/>
              <a:t>ve</a:t>
            </a:r>
            <a:r>
              <a:rPr lang="en-US" sz="2400" dirty="0" smtClean="0"/>
              <a:t> log likelihood empirical risk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r>
              <a:rPr lang="en-US" sz="2400" dirty="0" smtClean="0"/>
              <a:t>What is the class </a:t>
            </a:r>
            <a:r>
              <a:rPr lang="en-US" sz="2400" dirty="0" smtClean="0">
                <a:latin typeface="cmsy10" pitchFamily="34" charset="0"/>
              </a:rPr>
              <a:t>F </a:t>
            </a:r>
            <a:r>
              <a:rPr lang="en-US" sz="2400" dirty="0" smtClean="0"/>
              <a:t>?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r>
              <a:rPr lang="en-US" sz="2400" dirty="0" smtClean="0"/>
              <a:t>	Class of parametric distributions</a:t>
            </a:r>
          </a:p>
          <a:p>
            <a:pPr lvl="1">
              <a:buNone/>
            </a:pPr>
            <a:r>
              <a:rPr lang="en-US" sz="2400" dirty="0" smtClean="0"/>
              <a:t>			Bernoulli (</a:t>
            </a:r>
            <a:r>
              <a:rPr lang="en-US" sz="2400" dirty="0" smtClean="0">
                <a:latin typeface="Symbol" pitchFamily="18" charset="2"/>
              </a:rPr>
              <a:t>q</a:t>
            </a:r>
            <a:r>
              <a:rPr lang="en-US" sz="2400" dirty="0" smtClean="0"/>
              <a:t>)</a:t>
            </a:r>
          </a:p>
          <a:p>
            <a:pPr lvl="1">
              <a:buNone/>
            </a:pPr>
            <a:r>
              <a:rPr lang="en-US" sz="2400" dirty="0" smtClean="0"/>
              <a:t>			Gaussian (</a:t>
            </a:r>
            <a:r>
              <a:rPr lang="en-US" sz="2400" dirty="0" smtClean="0">
                <a:latin typeface="Symbol" pitchFamily="18" charset="2"/>
              </a:rPr>
              <a:t>m</a:t>
            </a:r>
            <a:r>
              <a:rPr lang="en-US" sz="2400" dirty="0" smtClean="0"/>
              <a:t>, </a:t>
            </a:r>
            <a:r>
              <a:rPr lang="en-US" sz="2400" dirty="0" smtClean="0">
                <a:latin typeface="Symbol" pitchFamily="18" charset="2"/>
              </a:rPr>
              <a:t>s</a:t>
            </a:r>
            <a:r>
              <a:rPr lang="en-US" sz="2400" baseline="30000" dirty="0" smtClean="0"/>
              <a:t>2</a:t>
            </a:r>
            <a:r>
              <a:rPr lang="en-US" sz="2400" dirty="0" smtClean="0"/>
              <a:t>)			</a:t>
            </a: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10</a:t>
            </a:fld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33750" t="55899" r="45508" b="32495"/>
          <a:stretch>
            <a:fillRect/>
          </a:stretch>
        </p:blipFill>
        <p:spPr bwMode="auto">
          <a:xfrm>
            <a:off x="1676400" y="2743200"/>
            <a:ext cx="15240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ERM – you saw it before!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2" cstate="print"/>
          <a:srcRect l="29429" t="76789" r="6617" b="3482"/>
          <a:stretch>
            <a:fillRect/>
          </a:stretch>
        </p:blipFill>
        <p:spPr bwMode="auto">
          <a:xfrm>
            <a:off x="3200400" y="2667000"/>
            <a:ext cx="5257800" cy="1207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8305800" y="3581400"/>
            <a:ext cx="381000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Linear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67" name="Picture 16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1267486" y="1600200"/>
            <a:ext cx="4371314" cy="726907"/>
          </a:xfrm>
          <a:prstGeom prst="rect">
            <a:avLst/>
          </a:prstGeom>
          <a:noFill/>
          <a:ln/>
          <a:effectLst/>
        </p:spPr>
      </p:pic>
      <p:sp>
        <p:nvSpPr>
          <p:cNvPr id="24" name="Oval 23"/>
          <p:cNvSpPr/>
          <p:nvPr/>
        </p:nvSpPr>
        <p:spPr>
          <a:xfrm>
            <a:off x="2430435" y="1998452"/>
            <a:ext cx="762000" cy="3810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7" name="Picture 8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533400" y="2878348"/>
            <a:ext cx="358052" cy="252227"/>
          </a:xfrm>
          <a:prstGeom prst="rect">
            <a:avLst/>
          </a:prstGeom>
          <a:noFill/>
          <a:ln/>
          <a:effectLst/>
        </p:spPr>
      </p:pic>
      <p:sp>
        <p:nvSpPr>
          <p:cNvPr id="175" name="TextBox 174"/>
          <p:cNvSpPr txBox="1"/>
          <p:nvPr/>
        </p:nvSpPr>
        <p:spPr>
          <a:xfrm>
            <a:off x="863591" y="2743200"/>
            <a:ext cx="33698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- Class of Linear functions</a:t>
            </a:r>
            <a:endParaRPr lang="en-US" sz="2400" dirty="0"/>
          </a:p>
        </p:txBody>
      </p:sp>
      <p:pic>
        <p:nvPicPr>
          <p:cNvPr id="179" name="Picture 17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1285621" y="3886200"/>
            <a:ext cx="2293402" cy="264899"/>
          </a:xfrm>
          <a:prstGeom prst="rect">
            <a:avLst/>
          </a:prstGeom>
          <a:noFill/>
          <a:ln/>
          <a:effectLst/>
        </p:spPr>
      </p:pic>
      <p:grpSp>
        <p:nvGrpSpPr>
          <p:cNvPr id="165" name="Group 164"/>
          <p:cNvGrpSpPr/>
          <p:nvPr/>
        </p:nvGrpSpPr>
        <p:grpSpPr bwMode="auto">
          <a:xfrm>
            <a:off x="4311613" y="2667000"/>
            <a:ext cx="4705807" cy="1806965"/>
            <a:chOff x="4311614" y="2667000"/>
            <a:chExt cx="4705807" cy="1806965"/>
          </a:xfrm>
        </p:grpSpPr>
        <p:grpSp>
          <p:nvGrpSpPr>
            <p:cNvPr id="99" name="Group 98"/>
            <p:cNvGrpSpPr/>
            <p:nvPr/>
          </p:nvGrpSpPr>
          <p:grpSpPr bwMode="auto">
            <a:xfrm>
              <a:off x="5808389" y="2949519"/>
              <a:ext cx="3200400" cy="1263142"/>
              <a:chOff x="4953000" y="4147058"/>
              <a:chExt cx="2286000" cy="1009615"/>
            </a:xfrm>
          </p:grpSpPr>
          <p:sp>
            <p:nvSpPr>
              <p:cNvPr id="100" name="Line 291"/>
              <p:cNvSpPr>
                <a:spLocks noChangeShapeType="1"/>
              </p:cNvSpPr>
              <p:nvPr/>
            </p:nvSpPr>
            <p:spPr bwMode="auto">
              <a:xfrm>
                <a:off x="4953000" y="5124923"/>
                <a:ext cx="2286000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01" name="Oval 296"/>
              <p:cNvSpPr>
                <a:spLocks noChangeAspect="1" noChangeArrowheads="1"/>
              </p:cNvSpPr>
              <p:nvPr/>
            </p:nvSpPr>
            <p:spPr bwMode="auto">
              <a:xfrm rot="18549981">
                <a:off x="5670550" y="449786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2" name="Oval 297"/>
              <p:cNvSpPr>
                <a:spLocks noChangeAspect="1" noChangeArrowheads="1"/>
              </p:cNvSpPr>
              <p:nvPr/>
            </p:nvSpPr>
            <p:spPr bwMode="auto">
              <a:xfrm rot="18549981">
                <a:off x="5867028" y="471270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3" name="Oval 298"/>
              <p:cNvSpPr>
                <a:spLocks noChangeAspect="1" noChangeArrowheads="1"/>
              </p:cNvSpPr>
              <p:nvPr/>
            </p:nvSpPr>
            <p:spPr bwMode="auto">
              <a:xfrm rot="18549981">
                <a:off x="6059488" y="465026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" name="Oval 299"/>
              <p:cNvSpPr>
                <a:spLocks noChangeAspect="1" noChangeArrowheads="1"/>
              </p:cNvSpPr>
              <p:nvPr/>
            </p:nvSpPr>
            <p:spPr bwMode="auto">
              <a:xfrm rot="18549981">
                <a:off x="5449060" y="455342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5" name="Oval 300"/>
              <p:cNvSpPr>
                <a:spLocks noChangeAspect="1" noChangeArrowheads="1"/>
              </p:cNvSpPr>
              <p:nvPr/>
            </p:nvSpPr>
            <p:spPr bwMode="auto">
              <a:xfrm rot="18549981">
                <a:off x="5285774" y="472646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6" name="Oval 301"/>
              <p:cNvSpPr>
                <a:spLocks noChangeAspect="1" noChangeArrowheads="1"/>
              </p:cNvSpPr>
              <p:nvPr/>
            </p:nvSpPr>
            <p:spPr bwMode="auto">
              <a:xfrm rot="18549981">
                <a:off x="5127998" y="46867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7" name="Oval 302"/>
              <p:cNvSpPr>
                <a:spLocks noChangeAspect="1" noChangeArrowheads="1"/>
              </p:cNvSpPr>
              <p:nvPr/>
            </p:nvSpPr>
            <p:spPr bwMode="auto">
              <a:xfrm rot="18549981">
                <a:off x="6179629" y="44581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8" name="Oval 303"/>
              <p:cNvSpPr>
                <a:spLocks noChangeAspect="1" noChangeArrowheads="1"/>
              </p:cNvSpPr>
              <p:nvPr/>
            </p:nvSpPr>
            <p:spPr bwMode="auto">
              <a:xfrm rot="18549981">
                <a:off x="6474904" y="42295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9" name="Oval 304"/>
              <p:cNvSpPr>
                <a:spLocks noChangeAspect="1" noChangeArrowheads="1"/>
              </p:cNvSpPr>
              <p:nvPr/>
            </p:nvSpPr>
            <p:spPr bwMode="auto">
              <a:xfrm rot="18549981">
                <a:off x="6676517" y="436292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0" name="Oval 305"/>
              <p:cNvSpPr>
                <a:spLocks noChangeAspect="1" noChangeArrowheads="1"/>
              </p:cNvSpPr>
              <p:nvPr/>
            </p:nvSpPr>
            <p:spPr bwMode="auto">
              <a:xfrm rot="18549981">
                <a:off x="6828917" y="43057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1" name="Oval 306"/>
              <p:cNvSpPr>
                <a:spLocks noChangeAspect="1" noChangeArrowheads="1"/>
              </p:cNvSpPr>
              <p:nvPr/>
            </p:nvSpPr>
            <p:spPr bwMode="auto">
              <a:xfrm rot="18549981">
                <a:off x="6255829" y="4342286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2" name="Oval 424"/>
              <p:cNvSpPr>
                <a:spLocks noChangeAspect="1" noChangeArrowheads="1"/>
              </p:cNvSpPr>
              <p:nvPr/>
            </p:nvSpPr>
            <p:spPr bwMode="auto">
              <a:xfrm>
                <a:off x="5040313" y="5107990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3" name="Oval 425"/>
              <p:cNvSpPr>
                <a:spLocks noChangeAspect="1" noChangeArrowheads="1"/>
              </p:cNvSpPr>
              <p:nvPr/>
            </p:nvSpPr>
            <p:spPr bwMode="auto">
              <a:xfrm>
                <a:off x="65643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4" name="Oval 432"/>
              <p:cNvSpPr>
                <a:spLocks noChangeAspect="1" noChangeArrowheads="1"/>
              </p:cNvSpPr>
              <p:nvPr/>
            </p:nvSpPr>
            <p:spPr bwMode="auto">
              <a:xfrm>
                <a:off x="5126038" y="5110018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5" name="Oval 433"/>
              <p:cNvSpPr>
                <a:spLocks noChangeAspect="1" noChangeArrowheads="1"/>
              </p:cNvSpPr>
              <p:nvPr/>
            </p:nvSpPr>
            <p:spPr bwMode="auto">
              <a:xfrm>
                <a:off x="5181601" y="5107990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6" name="Oval 434"/>
              <p:cNvSpPr>
                <a:spLocks noChangeAspect="1" noChangeArrowheads="1"/>
              </p:cNvSpPr>
              <p:nvPr/>
            </p:nvSpPr>
            <p:spPr bwMode="auto">
              <a:xfrm>
                <a:off x="5286376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7" name="Oval 435"/>
              <p:cNvSpPr>
                <a:spLocks noChangeAspect="1" noChangeArrowheads="1"/>
              </p:cNvSpPr>
              <p:nvPr/>
            </p:nvSpPr>
            <p:spPr bwMode="auto">
              <a:xfrm>
                <a:off x="5400676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8" name="Oval 436"/>
              <p:cNvSpPr>
                <a:spLocks noChangeAspect="1" noChangeArrowheads="1"/>
              </p:cNvSpPr>
              <p:nvPr/>
            </p:nvSpPr>
            <p:spPr bwMode="auto">
              <a:xfrm>
                <a:off x="546893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9" name="Oval 437"/>
              <p:cNvSpPr>
                <a:spLocks noChangeAspect="1" noChangeArrowheads="1"/>
              </p:cNvSpPr>
              <p:nvPr/>
            </p:nvSpPr>
            <p:spPr bwMode="auto">
              <a:xfrm>
                <a:off x="552608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0" name="Oval 438"/>
              <p:cNvSpPr>
                <a:spLocks noChangeAspect="1" noChangeArrowheads="1"/>
              </p:cNvSpPr>
              <p:nvPr/>
            </p:nvSpPr>
            <p:spPr bwMode="auto">
              <a:xfrm>
                <a:off x="5629276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1" name="Oval 439"/>
              <p:cNvSpPr>
                <a:spLocks noChangeAspect="1" noChangeArrowheads="1"/>
              </p:cNvSpPr>
              <p:nvPr/>
            </p:nvSpPr>
            <p:spPr bwMode="auto">
              <a:xfrm>
                <a:off x="575468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2" name="Oval 440"/>
              <p:cNvSpPr>
                <a:spLocks noChangeAspect="1" noChangeArrowheads="1"/>
              </p:cNvSpPr>
              <p:nvPr/>
            </p:nvSpPr>
            <p:spPr bwMode="auto">
              <a:xfrm>
                <a:off x="5907088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3" name="Oval 441"/>
              <p:cNvSpPr>
                <a:spLocks noChangeAspect="1" noChangeArrowheads="1"/>
              </p:cNvSpPr>
              <p:nvPr/>
            </p:nvSpPr>
            <p:spPr bwMode="auto">
              <a:xfrm>
                <a:off x="605948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4" name="Oval 442"/>
              <p:cNvSpPr>
                <a:spLocks noChangeAspect="1" noChangeArrowheads="1"/>
              </p:cNvSpPr>
              <p:nvPr/>
            </p:nvSpPr>
            <p:spPr bwMode="auto">
              <a:xfrm>
                <a:off x="6134101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5" name="Oval 443"/>
              <p:cNvSpPr>
                <a:spLocks noChangeAspect="1" noChangeArrowheads="1"/>
              </p:cNvSpPr>
              <p:nvPr/>
            </p:nvSpPr>
            <p:spPr bwMode="auto">
              <a:xfrm>
                <a:off x="5983288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6" name="Oval 444"/>
              <p:cNvSpPr>
                <a:spLocks noChangeAspect="1" noChangeArrowheads="1"/>
              </p:cNvSpPr>
              <p:nvPr/>
            </p:nvSpPr>
            <p:spPr bwMode="auto">
              <a:xfrm>
                <a:off x="5810251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7" name="Oval 445"/>
              <p:cNvSpPr>
                <a:spLocks noChangeAspect="1" noChangeArrowheads="1"/>
              </p:cNvSpPr>
              <p:nvPr/>
            </p:nvSpPr>
            <p:spPr bwMode="auto">
              <a:xfrm>
                <a:off x="5678488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8" name="Oval 446"/>
              <p:cNvSpPr>
                <a:spLocks noChangeAspect="1" noChangeArrowheads="1"/>
              </p:cNvSpPr>
              <p:nvPr/>
            </p:nvSpPr>
            <p:spPr bwMode="auto">
              <a:xfrm>
                <a:off x="5334001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9" name="Oval 447"/>
              <p:cNvSpPr>
                <a:spLocks noChangeAspect="1" noChangeArrowheads="1"/>
              </p:cNvSpPr>
              <p:nvPr/>
            </p:nvSpPr>
            <p:spPr bwMode="auto">
              <a:xfrm>
                <a:off x="6299199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0" name="Oval 448"/>
              <p:cNvSpPr>
                <a:spLocks noChangeAspect="1" noChangeArrowheads="1"/>
              </p:cNvSpPr>
              <p:nvPr/>
            </p:nvSpPr>
            <p:spPr bwMode="auto">
              <a:xfrm>
                <a:off x="6335712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1" name="Oval 449"/>
              <p:cNvSpPr>
                <a:spLocks noChangeAspect="1" noChangeArrowheads="1"/>
              </p:cNvSpPr>
              <p:nvPr/>
            </p:nvSpPr>
            <p:spPr bwMode="auto">
              <a:xfrm>
                <a:off x="64119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2" name="Oval 450"/>
              <p:cNvSpPr>
                <a:spLocks noChangeAspect="1" noChangeArrowheads="1"/>
              </p:cNvSpPr>
              <p:nvPr/>
            </p:nvSpPr>
            <p:spPr bwMode="auto">
              <a:xfrm>
                <a:off x="67167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3" name="Oval 451"/>
              <p:cNvSpPr>
                <a:spLocks noChangeAspect="1" noChangeArrowheads="1"/>
              </p:cNvSpPr>
              <p:nvPr/>
            </p:nvSpPr>
            <p:spPr bwMode="auto">
              <a:xfrm>
                <a:off x="6869112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4" name="Oval 452"/>
              <p:cNvSpPr>
                <a:spLocks noChangeAspect="1" noChangeArrowheads="1"/>
              </p:cNvSpPr>
              <p:nvPr/>
            </p:nvSpPr>
            <p:spPr bwMode="auto">
              <a:xfrm>
                <a:off x="7021512" y="5083648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5" name="Oval 453"/>
              <p:cNvSpPr>
                <a:spLocks noChangeAspect="1" noChangeArrowheads="1"/>
              </p:cNvSpPr>
              <p:nvPr/>
            </p:nvSpPr>
            <p:spPr bwMode="auto">
              <a:xfrm>
                <a:off x="7126287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6" name="Oval 454"/>
              <p:cNvSpPr>
                <a:spLocks noChangeAspect="1" noChangeArrowheads="1"/>
              </p:cNvSpPr>
              <p:nvPr/>
            </p:nvSpPr>
            <p:spPr bwMode="auto">
              <a:xfrm>
                <a:off x="6918324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7" name="Oval 455"/>
              <p:cNvSpPr>
                <a:spLocks noChangeAspect="1" noChangeArrowheads="1"/>
              </p:cNvSpPr>
              <p:nvPr/>
            </p:nvSpPr>
            <p:spPr bwMode="auto">
              <a:xfrm>
                <a:off x="67929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8" name="Oval 456"/>
              <p:cNvSpPr>
                <a:spLocks noChangeAspect="1" noChangeArrowheads="1"/>
              </p:cNvSpPr>
              <p:nvPr/>
            </p:nvSpPr>
            <p:spPr bwMode="auto">
              <a:xfrm>
                <a:off x="66405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9" name="Oval 457"/>
              <p:cNvSpPr>
                <a:spLocks noChangeAspect="1" noChangeArrowheads="1"/>
              </p:cNvSpPr>
              <p:nvPr/>
            </p:nvSpPr>
            <p:spPr bwMode="auto">
              <a:xfrm>
                <a:off x="64881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40" name="Oval 458"/>
              <p:cNvSpPr>
                <a:spLocks noChangeAspect="1" noChangeArrowheads="1"/>
              </p:cNvSpPr>
              <p:nvPr/>
            </p:nvSpPr>
            <p:spPr bwMode="auto">
              <a:xfrm>
                <a:off x="7061199" y="5083648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41" name="Oval 459"/>
              <p:cNvSpPr>
                <a:spLocks noChangeAspect="1" noChangeArrowheads="1"/>
              </p:cNvSpPr>
              <p:nvPr/>
            </p:nvSpPr>
            <p:spPr bwMode="auto">
              <a:xfrm>
                <a:off x="66024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43" name="Oval 296"/>
              <p:cNvSpPr>
                <a:spLocks noChangeAspect="1" noChangeArrowheads="1"/>
              </p:cNvSpPr>
              <p:nvPr/>
            </p:nvSpPr>
            <p:spPr bwMode="auto">
              <a:xfrm rot="18549981">
                <a:off x="5677979" y="45794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44" name="Oval 297"/>
              <p:cNvSpPr>
                <a:spLocks noChangeAspect="1" noChangeArrowheads="1"/>
              </p:cNvSpPr>
              <p:nvPr/>
            </p:nvSpPr>
            <p:spPr bwMode="auto">
              <a:xfrm rot="18549981">
                <a:off x="5830379" y="461911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45" name="Oval 298"/>
              <p:cNvSpPr>
                <a:spLocks noChangeAspect="1" noChangeArrowheads="1"/>
              </p:cNvSpPr>
              <p:nvPr/>
            </p:nvSpPr>
            <p:spPr bwMode="auto">
              <a:xfrm rot="18549981">
                <a:off x="6066917" y="454291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46" name="Oval 299"/>
              <p:cNvSpPr>
                <a:spLocks noChangeAspect="1" noChangeArrowheads="1"/>
              </p:cNvSpPr>
              <p:nvPr/>
            </p:nvSpPr>
            <p:spPr bwMode="auto">
              <a:xfrm rot="18549981">
                <a:off x="5476367" y="46556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47" name="Oval 300"/>
              <p:cNvSpPr>
                <a:spLocks noChangeAspect="1" noChangeArrowheads="1"/>
              </p:cNvSpPr>
              <p:nvPr/>
            </p:nvSpPr>
            <p:spPr bwMode="auto">
              <a:xfrm rot="18549981">
                <a:off x="5375496" y="461911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48" name="Oval 301"/>
              <p:cNvSpPr>
                <a:spLocks noChangeAspect="1" noChangeArrowheads="1"/>
              </p:cNvSpPr>
              <p:nvPr/>
            </p:nvSpPr>
            <p:spPr bwMode="auto">
              <a:xfrm rot="18549981">
                <a:off x="5182427" y="45794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49" name="Oval 302"/>
              <p:cNvSpPr>
                <a:spLocks noChangeAspect="1" noChangeArrowheads="1"/>
              </p:cNvSpPr>
              <p:nvPr/>
            </p:nvSpPr>
            <p:spPr bwMode="auto">
              <a:xfrm rot="18549981">
                <a:off x="6187058" y="4528058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50" name="Oval 303"/>
              <p:cNvSpPr>
                <a:spLocks noChangeAspect="1" noChangeArrowheads="1"/>
              </p:cNvSpPr>
              <p:nvPr/>
            </p:nvSpPr>
            <p:spPr bwMode="auto">
              <a:xfrm rot="18549981">
                <a:off x="6428774" y="4147058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51" name="Oval 304"/>
              <p:cNvSpPr>
                <a:spLocks noChangeAspect="1" noChangeArrowheads="1"/>
              </p:cNvSpPr>
              <p:nvPr/>
            </p:nvSpPr>
            <p:spPr bwMode="auto">
              <a:xfrm rot="18549981">
                <a:off x="6683946" y="4299458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52" name="Oval 305"/>
              <p:cNvSpPr>
                <a:spLocks noChangeAspect="1" noChangeArrowheads="1"/>
              </p:cNvSpPr>
              <p:nvPr/>
            </p:nvSpPr>
            <p:spPr bwMode="auto">
              <a:xfrm rot="18549981">
                <a:off x="6755346" y="41984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53" name="Oval 306"/>
              <p:cNvSpPr>
                <a:spLocks noChangeAspect="1" noChangeArrowheads="1"/>
              </p:cNvSpPr>
              <p:nvPr/>
            </p:nvSpPr>
            <p:spPr bwMode="auto">
              <a:xfrm rot="18549981">
                <a:off x="6325427" y="42746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54" name="Oval 296"/>
              <p:cNvSpPr>
                <a:spLocks noChangeAspect="1" noChangeArrowheads="1"/>
              </p:cNvSpPr>
              <p:nvPr/>
            </p:nvSpPr>
            <p:spPr bwMode="auto">
              <a:xfrm rot="18549981">
                <a:off x="5669353" y="45587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55" name="Oval 297"/>
              <p:cNvSpPr>
                <a:spLocks noChangeAspect="1" noChangeArrowheads="1"/>
              </p:cNvSpPr>
              <p:nvPr/>
            </p:nvSpPr>
            <p:spPr bwMode="auto">
              <a:xfrm rot="18549981">
                <a:off x="5821753" y="47873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56" name="Oval 298"/>
              <p:cNvSpPr>
                <a:spLocks noChangeAspect="1" noChangeArrowheads="1"/>
              </p:cNvSpPr>
              <p:nvPr/>
            </p:nvSpPr>
            <p:spPr bwMode="auto">
              <a:xfrm rot="18549981">
                <a:off x="5993346" y="47111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57" name="Oval 299"/>
              <p:cNvSpPr>
                <a:spLocks noChangeAspect="1" noChangeArrowheads="1"/>
              </p:cNvSpPr>
              <p:nvPr/>
            </p:nvSpPr>
            <p:spPr bwMode="auto">
              <a:xfrm rot="18549981">
                <a:off x="5467741" y="461429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58" name="Oval 300"/>
              <p:cNvSpPr>
                <a:spLocks noChangeAspect="1" noChangeArrowheads="1"/>
              </p:cNvSpPr>
              <p:nvPr/>
            </p:nvSpPr>
            <p:spPr bwMode="auto">
              <a:xfrm rot="18549981">
                <a:off x="5332803" y="47873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59" name="Oval 301"/>
              <p:cNvSpPr>
                <a:spLocks noChangeAspect="1" noChangeArrowheads="1"/>
              </p:cNvSpPr>
              <p:nvPr/>
            </p:nvSpPr>
            <p:spPr bwMode="auto">
              <a:xfrm rot="18549981">
                <a:off x="5104203" y="47476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60" name="Oval 302"/>
              <p:cNvSpPr>
                <a:spLocks noChangeAspect="1" noChangeArrowheads="1"/>
              </p:cNvSpPr>
              <p:nvPr/>
            </p:nvSpPr>
            <p:spPr bwMode="auto">
              <a:xfrm rot="18549981">
                <a:off x="6178432" y="45190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61" name="Oval 303"/>
              <p:cNvSpPr>
                <a:spLocks noChangeAspect="1" noChangeArrowheads="1"/>
              </p:cNvSpPr>
              <p:nvPr/>
            </p:nvSpPr>
            <p:spPr bwMode="auto">
              <a:xfrm rot="18549981">
                <a:off x="6473707" y="42904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62" name="Oval 304"/>
              <p:cNvSpPr>
                <a:spLocks noChangeAspect="1" noChangeArrowheads="1"/>
              </p:cNvSpPr>
              <p:nvPr/>
            </p:nvSpPr>
            <p:spPr bwMode="auto">
              <a:xfrm rot="18549981">
                <a:off x="6592060" y="442379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63" name="Oval 305"/>
              <p:cNvSpPr>
                <a:spLocks noChangeAspect="1" noChangeArrowheads="1"/>
              </p:cNvSpPr>
              <p:nvPr/>
            </p:nvSpPr>
            <p:spPr bwMode="auto">
              <a:xfrm rot="18549981">
                <a:off x="6827720" y="43666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64" name="Oval 306"/>
              <p:cNvSpPr>
                <a:spLocks noChangeAspect="1" noChangeArrowheads="1"/>
              </p:cNvSpPr>
              <p:nvPr/>
            </p:nvSpPr>
            <p:spPr bwMode="auto">
              <a:xfrm rot="18549981">
                <a:off x="6254632" y="4403160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</p:grpSp>
        <p:pic>
          <p:nvPicPr>
            <p:cNvPr id="182" name="Picture 181" descr="txp_fig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5" cstate="print"/>
            <a:stretch>
              <a:fillRect/>
            </a:stretch>
          </p:blipFill>
          <p:spPr bwMode="auto">
            <a:xfrm>
              <a:off x="6146290" y="4288861"/>
              <a:ext cx="238331" cy="185104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88" name="Picture 187" descr="txp_fig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6" cstate="print"/>
            <a:stretch>
              <a:fillRect/>
            </a:stretch>
          </p:blipFill>
          <p:spPr bwMode="auto">
            <a:xfrm>
              <a:off x="6195887" y="3222061"/>
              <a:ext cx="212444" cy="185391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98" name="Picture 97" descr="txp_fig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7" cstate="print"/>
            <a:stretch>
              <a:fillRect/>
            </a:stretch>
          </p:blipFill>
          <p:spPr bwMode="auto">
            <a:xfrm>
              <a:off x="8357365" y="2667000"/>
              <a:ext cx="660056" cy="273924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169" name="Straight Connector 168"/>
            <p:cNvCxnSpPr/>
            <p:nvPr/>
          </p:nvCxnSpPr>
          <p:spPr bwMode="auto">
            <a:xfrm flipV="1">
              <a:off x="5884589" y="2993461"/>
              <a:ext cx="2895600" cy="762000"/>
            </a:xfrm>
            <a:prstGeom prst="line">
              <a:avLst/>
            </a:pr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0" name="Left Brace 179"/>
            <p:cNvSpPr/>
            <p:nvPr/>
          </p:nvSpPr>
          <p:spPr bwMode="auto">
            <a:xfrm>
              <a:off x="5707658" y="3781339"/>
              <a:ext cx="152400" cy="381000"/>
            </a:xfrm>
            <a:prstGeom prst="leftBrace">
              <a:avLst/>
            </a:prstGeom>
            <a:ln w="28575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1" name="TextBox 180"/>
            <p:cNvSpPr txBox="1"/>
            <p:nvPr/>
          </p:nvSpPr>
          <p:spPr bwMode="auto">
            <a:xfrm>
              <a:off x="4311614" y="3790585"/>
              <a:ext cx="144193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>
                  <a:solidFill>
                    <a:srgbClr val="01B739"/>
                  </a:solidFill>
                  <a:latin typeface="Symbol" pitchFamily="18" charset="2"/>
                  <a:cs typeface="Times New Roman" pitchFamily="18" charset="0"/>
                </a:rPr>
                <a:t>b</a:t>
              </a:r>
              <a:r>
                <a:rPr lang="en-US" sz="1200" b="1" dirty="0" smtClean="0">
                  <a:solidFill>
                    <a:srgbClr val="01B739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r>
                <a:rPr lang="en-US" b="1" i="1" dirty="0" smtClean="0">
                  <a:solidFill>
                    <a:srgbClr val="01B739"/>
                  </a:solidFill>
                </a:rPr>
                <a:t> </a:t>
              </a:r>
              <a:r>
                <a:rPr lang="en-US" b="1" dirty="0" smtClean="0">
                  <a:solidFill>
                    <a:srgbClr val="01B739"/>
                  </a:solidFill>
                </a:rPr>
                <a:t>- intercept</a:t>
              </a:r>
              <a:endParaRPr lang="en-US" b="1" dirty="0">
                <a:solidFill>
                  <a:srgbClr val="01B739"/>
                </a:solidFill>
              </a:endParaRPr>
            </a:p>
          </p:txBody>
        </p:sp>
        <p:cxnSp>
          <p:nvCxnSpPr>
            <p:cNvPr id="183" name="Straight Connector 182"/>
            <p:cNvCxnSpPr/>
            <p:nvPr/>
          </p:nvCxnSpPr>
          <p:spPr bwMode="auto">
            <a:xfrm>
              <a:off x="7077911" y="3459287"/>
              <a:ext cx="786384" cy="15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 bwMode="auto">
            <a:xfrm rot="5400000" flipH="1" flipV="1">
              <a:off x="7752283" y="3352819"/>
              <a:ext cx="228600" cy="1588"/>
            </a:xfrm>
            <a:prstGeom prst="line">
              <a:avLst/>
            </a:prstGeom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6" name="TextBox 185"/>
            <p:cNvSpPr txBox="1"/>
            <p:nvPr/>
          </p:nvSpPr>
          <p:spPr bwMode="auto">
            <a:xfrm>
              <a:off x="7408589" y="3420633"/>
              <a:ext cx="1120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>
                  <a:solidFill>
                    <a:srgbClr val="FF0000"/>
                  </a:solidFill>
                  <a:latin typeface="Symbol" pitchFamily="18" charset="2"/>
                  <a:ea typeface="Batang" pitchFamily="18" charset="-127"/>
                  <a:cs typeface="Arial"/>
                </a:rPr>
                <a:t>b</a:t>
              </a:r>
              <a:r>
                <a:rPr lang="en-US" sz="1200" b="1" dirty="0" smtClean="0">
                  <a:solidFill>
                    <a:srgbClr val="FF0000"/>
                  </a:solidFill>
                  <a:ea typeface="Batang" pitchFamily="18" charset="-127"/>
                  <a:cs typeface="Arial"/>
                </a:rPr>
                <a:t>2</a:t>
              </a:r>
              <a:r>
                <a:rPr lang="en-US" b="1" i="1" dirty="0" smtClean="0">
                  <a:solidFill>
                    <a:srgbClr val="FF0000"/>
                  </a:solidFill>
                </a:rPr>
                <a:t> </a:t>
              </a:r>
              <a:r>
                <a:rPr lang="en-US" b="1" dirty="0" smtClean="0">
                  <a:solidFill>
                    <a:srgbClr val="FF0000"/>
                  </a:solidFill>
                </a:rPr>
                <a:t>= slope</a:t>
              </a:r>
              <a:endParaRPr lang="en-US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84" name="TextBox 83"/>
          <p:cNvSpPr txBox="1"/>
          <p:nvPr/>
        </p:nvSpPr>
        <p:spPr>
          <a:xfrm>
            <a:off x="381000" y="3440668"/>
            <a:ext cx="17472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Uni-variate</a:t>
            </a:r>
            <a:r>
              <a:rPr lang="en-US" dirty="0" smtClean="0"/>
              <a:t> case:</a:t>
            </a:r>
            <a:endParaRPr lang="en-US" dirty="0"/>
          </a:p>
        </p:txBody>
      </p:sp>
      <p:grpSp>
        <p:nvGrpSpPr>
          <p:cNvPr id="94" name="Group 93"/>
          <p:cNvGrpSpPr/>
          <p:nvPr/>
        </p:nvGrpSpPr>
        <p:grpSpPr>
          <a:xfrm>
            <a:off x="381000" y="4812268"/>
            <a:ext cx="7665056" cy="932760"/>
            <a:chOff x="381000" y="4812268"/>
            <a:chExt cx="7665056" cy="932760"/>
          </a:xfrm>
        </p:grpSpPr>
        <p:sp>
          <p:nvSpPr>
            <p:cNvPr id="92" name="TextBox 91"/>
            <p:cNvSpPr txBox="1"/>
            <p:nvPr/>
          </p:nvSpPr>
          <p:spPr>
            <a:xfrm>
              <a:off x="381000" y="4812268"/>
              <a:ext cx="192681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Multi-</a:t>
              </a:r>
              <a:r>
                <a:rPr lang="en-US" dirty="0" err="1" smtClean="0"/>
                <a:t>variate</a:t>
              </a:r>
              <a:r>
                <a:rPr lang="en-US" dirty="0" smtClean="0"/>
                <a:t> case:</a:t>
              </a:r>
              <a:endParaRPr lang="en-US" dirty="0"/>
            </a:p>
          </p:txBody>
        </p:sp>
        <p:pic>
          <p:nvPicPr>
            <p:cNvPr id="195" name="Picture 194" descr="txp_fi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8" cstate="print"/>
            <a:stretch>
              <a:fillRect/>
            </a:stretch>
          </p:blipFill>
          <p:spPr bwMode="auto">
            <a:xfrm>
              <a:off x="638017" y="5315174"/>
              <a:ext cx="7408039" cy="325092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96" name="Straight Arrow Connector 95"/>
            <p:cNvCxnSpPr/>
            <p:nvPr/>
          </p:nvCxnSpPr>
          <p:spPr>
            <a:xfrm rot="5400000" flipH="1" flipV="1">
              <a:off x="4419600" y="5211628"/>
              <a:ext cx="609600" cy="4572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/>
            <p:cNvSpPr txBox="1"/>
            <p:nvPr/>
          </p:nvSpPr>
          <p:spPr>
            <a:xfrm>
              <a:off x="4876800" y="4876800"/>
              <a:ext cx="30168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1</a:t>
              </a:r>
              <a:endParaRPr lang="en-US" dirty="0"/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1404913" y="6065422"/>
            <a:ext cx="7026346" cy="411578"/>
            <a:chOff x="1404913" y="6065422"/>
            <a:chExt cx="7026346" cy="411578"/>
          </a:xfrm>
        </p:grpSpPr>
        <p:pic>
          <p:nvPicPr>
            <p:cNvPr id="196" name="Picture 195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9" cstate="print"/>
            <a:stretch>
              <a:fillRect/>
            </a:stretch>
          </p:blipFill>
          <p:spPr bwMode="auto">
            <a:xfrm>
              <a:off x="1404913" y="6172200"/>
              <a:ext cx="742996" cy="25244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97" name="Picture 196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0" cstate="print"/>
            <a:stretch>
              <a:fillRect/>
            </a:stretch>
          </p:blipFill>
          <p:spPr bwMode="auto">
            <a:xfrm>
              <a:off x="3701570" y="6065422"/>
              <a:ext cx="2441351" cy="331935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73" name="TextBox 172"/>
            <p:cNvSpPr txBox="1"/>
            <p:nvPr/>
          </p:nvSpPr>
          <p:spPr>
            <a:xfrm>
              <a:off x="2743200" y="6107668"/>
              <a:ext cx="364093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where                                                     ,</a:t>
              </a:r>
              <a:endParaRPr lang="en-US" dirty="0"/>
            </a:p>
          </p:txBody>
        </p:sp>
        <p:pic>
          <p:nvPicPr>
            <p:cNvPr id="176" name="Picture 175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1" cstate="print"/>
            <a:stretch>
              <a:fillRect/>
            </a:stretch>
          </p:blipFill>
          <p:spPr bwMode="auto">
            <a:xfrm>
              <a:off x="6494572" y="6096000"/>
              <a:ext cx="1936687" cy="331936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178" name="Rectangle 177"/>
          <p:cNvSpPr/>
          <p:nvPr/>
        </p:nvSpPr>
        <p:spPr>
          <a:xfrm>
            <a:off x="5943600" y="1752600"/>
            <a:ext cx="285366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Least Squares Estimator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Least Squares Estimator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07" name="Picture 20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818463" y="1600200"/>
            <a:ext cx="4370234" cy="726728"/>
          </a:xfrm>
          <a:prstGeom prst="rect">
            <a:avLst/>
          </a:prstGeom>
          <a:noFill/>
          <a:ln/>
          <a:effectLst/>
        </p:spPr>
      </p:pic>
      <p:pic>
        <p:nvPicPr>
          <p:cNvPr id="208" name="Picture 20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801269" y="2873401"/>
            <a:ext cx="3854847" cy="727516"/>
          </a:xfrm>
          <a:prstGeom prst="rect">
            <a:avLst/>
          </a:prstGeom>
          <a:noFill/>
          <a:ln/>
          <a:effectLst/>
        </p:spPr>
      </p:pic>
      <p:pic>
        <p:nvPicPr>
          <p:cNvPr id="209" name="Picture 20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1029869" y="3940201"/>
            <a:ext cx="4304131" cy="631799"/>
          </a:xfrm>
          <a:prstGeom prst="rect">
            <a:avLst/>
          </a:prstGeom>
          <a:noFill/>
          <a:ln/>
          <a:effectLst/>
        </p:spPr>
      </p:pic>
      <p:pic>
        <p:nvPicPr>
          <p:cNvPr id="210" name="Picture 209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1371600" y="4891623"/>
            <a:ext cx="4591532" cy="1128177"/>
          </a:xfrm>
          <a:prstGeom prst="rect">
            <a:avLst/>
          </a:prstGeom>
          <a:noFill/>
          <a:ln/>
          <a:effectLst/>
        </p:spPr>
      </p:pic>
      <p:pic>
        <p:nvPicPr>
          <p:cNvPr id="204" name="Picture 203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6324738" y="4974657"/>
            <a:ext cx="1539003" cy="968943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6096000" y="3017640"/>
            <a:ext cx="1713779" cy="355256"/>
          </a:xfrm>
          <a:prstGeom prst="rect">
            <a:avLst/>
          </a:prstGeom>
          <a:noFill/>
          <a:ln/>
          <a:effectLst/>
        </p:spPr>
      </p:pic>
      <p:sp>
        <p:nvSpPr>
          <p:cNvPr id="10" name="Down Arrow 9"/>
          <p:cNvSpPr/>
          <p:nvPr/>
        </p:nvSpPr>
        <p:spPr>
          <a:xfrm>
            <a:off x="818104" y="2362200"/>
            <a:ext cx="304800" cy="381000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Least Squares Estimator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13</a:t>
            </a:fld>
            <a:endParaRPr lang="en-US"/>
          </a:p>
        </p:txBody>
      </p:sp>
      <p:pic>
        <p:nvPicPr>
          <p:cNvPr id="208" name="Picture 20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rcRect r="94070"/>
          <a:stretch>
            <a:fillRect/>
          </a:stretch>
        </p:blipFill>
        <p:spPr bwMode="auto">
          <a:xfrm>
            <a:off x="1143000" y="1600200"/>
            <a:ext cx="228600" cy="727516"/>
          </a:xfrm>
          <a:prstGeom prst="rect">
            <a:avLst/>
          </a:prstGeom>
          <a:noFill/>
          <a:ln/>
          <a:effectLst/>
        </p:spPr>
      </p:pic>
      <p:pic>
        <p:nvPicPr>
          <p:cNvPr id="209" name="Picture 20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524000" y="1600200"/>
            <a:ext cx="4304131" cy="631799"/>
          </a:xfrm>
          <a:prstGeom prst="rect">
            <a:avLst/>
          </a:prstGeom>
          <a:noFill/>
          <a:ln/>
          <a:effectLst/>
        </p:spPr>
      </p:pic>
      <p:pic>
        <p:nvPicPr>
          <p:cNvPr id="14" name="Picture 1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5875174" y="1752600"/>
            <a:ext cx="1973426" cy="453888"/>
          </a:xfrm>
          <a:prstGeom prst="rect">
            <a:avLst/>
          </a:prstGeom>
          <a:noFill/>
          <a:ln/>
          <a:effectLst/>
        </p:spPr>
      </p:pic>
      <p:pic>
        <p:nvPicPr>
          <p:cNvPr id="18" name="Picture 17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1066800" y="4419600"/>
            <a:ext cx="1632480" cy="783327"/>
          </a:xfrm>
          <a:prstGeom prst="rect">
            <a:avLst/>
          </a:prstGeom>
          <a:noFill/>
          <a:ln/>
          <a:effectLst/>
        </p:spPr>
      </p:pic>
      <p:pic>
        <p:nvPicPr>
          <p:cNvPr id="20" name="Picture 19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1143000" y="2819400"/>
            <a:ext cx="930801" cy="272992"/>
          </a:xfrm>
          <a:prstGeom prst="rect">
            <a:avLst/>
          </a:prstGeom>
          <a:noFill/>
          <a:ln/>
          <a:effectLst/>
        </p:spPr>
      </p:pic>
      <p:pic>
        <p:nvPicPr>
          <p:cNvPr id="10" name="Picture 9" descr="txp_fi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9" cstate="print"/>
          <a:srcRect l="37178"/>
          <a:stretch>
            <a:fillRect/>
          </a:stretch>
        </p:blipFill>
        <p:spPr bwMode="auto">
          <a:xfrm>
            <a:off x="2286000" y="2667002"/>
            <a:ext cx="2703931" cy="631799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Normal Equations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2999718" y="1676400"/>
            <a:ext cx="2181882" cy="342773"/>
          </a:xfrm>
          <a:prstGeom prst="rect">
            <a:avLst/>
          </a:prstGeom>
          <a:noFill/>
          <a:ln/>
          <a:effectLst/>
        </p:spPr>
      </p:pic>
      <p:grpSp>
        <p:nvGrpSpPr>
          <p:cNvPr id="14" name="Group 13"/>
          <p:cNvGrpSpPr/>
          <p:nvPr/>
        </p:nvGrpSpPr>
        <p:grpSpPr>
          <a:xfrm>
            <a:off x="838200" y="2590800"/>
            <a:ext cx="6781800" cy="1295400"/>
            <a:chOff x="838200" y="2590800"/>
            <a:chExt cx="6781800" cy="1295400"/>
          </a:xfrm>
        </p:grpSpPr>
        <p:pic>
          <p:nvPicPr>
            <p:cNvPr id="212" name="Picture 211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5701018" y="3420374"/>
              <a:ext cx="1713779" cy="355256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11" name="Picture 210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1" cstate="print"/>
            <a:stretch>
              <a:fillRect/>
            </a:stretch>
          </p:blipFill>
          <p:spPr bwMode="auto">
            <a:xfrm>
              <a:off x="1752048" y="3420374"/>
              <a:ext cx="2526848" cy="342624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06" name="Rectangle 205"/>
            <p:cNvSpPr/>
            <p:nvPr/>
          </p:nvSpPr>
          <p:spPr>
            <a:xfrm>
              <a:off x="1524000" y="3276600"/>
              <a:ext cx="6096000" cy="6096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838200" y="2590800"/>
              <a:ext cx="2694648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If                  is invertible, </a:t>
              </a:r>
              <a:endParaRPr lang="en-US" sz="2000" dirty="0"/>
            </a:p>
          </p:txBody>
        </p:sp>
        <p:pic>
          <p:nvPicPr>
            <p:cNvPr id="24" name="Picture 23" descr="txp_fi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9" cstate="print"/>
            <a:srcRect r="59371"/>
            <a:stretch>
              <a:fillRect/>
            </a:stretch>
          </p:blipFill>
          <p:spPr bwMode="auto">
            <a:xfrm>
              <a:off x="1143000" y="2590800"/>
              <a:ext cx="886482" cy="342773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6" name="Group 15"/>
          <p:cNvGrpSpPr/>
          <p:nvPr/>
        </p:nvGrpSpPr>
        <p:grpSpPr>
          <a:xfrm>
            <a:off x="914400" y="4572000"/>
            <a:ext cx="7068025" cy="1631216"/>
            <a:chOff x="914400" y="4572000"/>
            <a:chExt cx="7068025" cy="1631216"/>
          </a:xfrm>
        </p:grpSpPr>
        <p:grpSp>
          <p:nvGrpSpPr>
            <p:cNvPr id="15" name="Group 14"/>
            <p:cNvGrpSpPr/>
            <p:nvPr/>
          </p:nvGrpSpPr>
          <p:grpSpPr>
            <a:xfrm>
              <a:off x="914400" y="4572000"/>
              <a:ext cx="7068025" cy="1631216"/>
              <a:chOff x="914400" y="4572000"/>
              <a:chExt cx="7068025" cy="1631216"/>
            </a:xfrm>
          </p:grpSpPr>
          <p:sp>
            <p:nvSpPr>
              <p:cNvPr id="25" name="TextBox 24"/>
              <p:cNvSpPr txBox="1"/>
              <p:nvPr/>
            </p:nvSpPr>
            <p:spPr>
              <a:xfrm>
                <a:off x="914400" y="4572000"/>
                <a:ext cx="7068025" cy="16312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000" dirty="0" smtClean="0"/>
                  <a:t>When is                    invertible ? </a:t>
                </a:r>
              </a:p>
              <a:p>
                <a:r>
                  <a:rPr lang="en-US" sz="2000" dirty="0" smtClean="0"/>
                  <a:t>Recall: </a:t>
                </a:r>
                <a:r>
                  <a:rPr lang="en-US" sz="2000" dirty="0" smtClean="0">
                    <a:solidFill>
                      <a:srgbClr val="C00000"/>
                    </a:solidFill>
                  </a:rPr>
                  <a:t>Full rank matrices are invertible. What is rank of                 ? </a:t>
                </a:r>
              </a:p>
              <a:p>
                <a:endParaRPr lang="en-US" sz="2000" dirty="0" smtClean="0"/>
              </a:p>
              <a:p>
                <a:r>
                  <a:rPr lang="en-US" sz="2000" dirty="0" smtClean="0"/>
                  <a:t>What if                   is not invertible ? </a:t>
                </a:r>
              </a:p>
              <a:p>
                <a:r>
                  <a:rPr lang="en-US" sz="2000" dirty="0" smtClean="0">
                    <a:solidFill>
                      <a:srgbClr val="C00000"/>
                    </a:solidFill>
                  </a:rPr>
                  <a:t>Regularization (later)</a:t>
                </a:r>
                <a:endParaRPr lang="en-US" sz="2000" dirty="0">
                  <a:solidFill>
                    <a:srgbClr val="C00000"/>
                  </a:solidFill>
                </a:endParaRPr>
              </a:p>
            </p:txBody>
          </p:sp>
          <p:pic>
            <p:nvPicPr>
              <p:cNvPr id="26" name="Picture 25" descr="txp_fig"/>
              <p:cNvPicPr>
                <a:picLocks noChangeAspect="1"/>
              </p:cNvPicPr>
              <p:nvPr>
                <p:custDataLst>
                  <p:tags r:id="rId3"/>
                </p:custDataLst>
              </p:nvPr>
            </p:nvPicPr>
            <p:blipFill>
              <a:blip r:embed="rId9" cstate="print"/>
              <a:srcRect r="59371"/>
              <a:stretch>
                <a:fillRect/>
              </a:stretch>
            </p:blipFill>
            <p:spPr bwMode="auto">
              <a:xfrm>
                <a:off x="1981200" y="4572000"/>
                <a:ext cx="886482" cy="342773"/>
              </a:xfrm>
              <a:prstGeom prst="rect">
                <a:avLst/>
              </a:prstGeom>
              <a:noFill/>
              <a:ln/>
              <a:effectLst/>
            </p:spPr>
          </p:pic>
          <p:pic>
            <p:nvPicPr>
              <p:cNvPr id="27" name="Picture 26" descr="txp_fig"/>
              <p:cNvPicPr>
                <a:picLocks noChangeAspect="1"/>
              </p:cNvPicPr>
              <p:nvPr>
                <p:custDataLst>
                  <p:tags r:id="rId4"/>
                </p:custDataLst>
              </p:nvPr>
            </p:nvPicPr>
            <p:blipFill>
              <a:blip r:embed="rId9" cstate="print"/>
              <a:srcRect r="59371"/>
              <a:stretch>
                <a:fillRect/>
              </a:stretch>
            </p:blipFill>
            <p:spPr bwMode="auto">
              <a:xfrm>
                <a:off x="6705600" y="4876800"/>
                <a:ext cx="886482" cy="342773"/>
              </a:xfrm>
              <a:prstGeom prst="rect">
                <a:avLst/>
              </a:prstGeom>
              <a:noFill/>
              <a:ln/>
              <a:effectLst/>
            </p:spPr>
          </p:pic>
        </p:grpSp>
        <p:pic>
          <p:nvPicPr>
            <p:cNvPr id="28" name="Picture 27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9" cstate="print"/>
            <a:srcRect r="59371"/>
            <a:stretch>
              <a:fillRect/>
            </a:stretch>
          </p:blipFill>
          <p:spPr bwMode="auto">
            <a:xfrm>
              <a:off x="1856718" y="5486400"/>
              <a:ext cx="886482" cy="342773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17" name="TextBox 16"/>
          <p:cNvSpPr txBox="1"/>
          <p:nvPr/>
        </p:nvSpPr>
        <p:spPr>
          <a:xfrm>
            <a:off x="3199679" y="2057400"/>
            <a:ext cx="53412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p </a:t>
            </a:r>
            <a:r>
              <a:rPr lang="en-US" sz="1600" dirty="0" err="1" smtClean="0">
                <a:solidFill>
                  <a:srgbClr val="0000FF"/>
                </a:solidFill>
              </a:rPr>
              <a:t>xp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33079" y="2057400"/>
            <a:ext cx="5309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p x1</a:t>
            </a:r>
            <a:endParaRPr lang="en-US" sz="1600" dirty="0">
              <a:solidFill>
                <a:srgbClr val="0000FF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574485" y="2057400"/>
            <a:ext cx="5309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0000FF"/>
                </a:solidFill>
              </a:rPr>
              <a:t>p x1</a:t>
            </a:r>
            <a:endParaRPr lang="en-US" sz="1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Geometric Interpretation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15</a:t>
            </a:fld>
            <a:endParaRPr lang="en-US"/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1152835" y="1752600"/>
            <a:ext cx="4333565" cy="355372"/>
          </a:xfrm>
          <a:prstGeom prst="rect">
            <a:avLst/>
          </a:prstGeom>
          <a:noFill/>
          <a:ln/>
          <a:effectLst/>
        </p:spPr>
      </p:pic>
      <p:pic>
        <p:nvPicPr>
          <p:cNvPr id="23" name="Picture 22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838200" y="3276600"/>
            <a:ext cx="1769430" cy="355202"/>
          </a:xfrm>
          <a:prstGeom prst="rect">
            <a:avLst/>
          </a:prstGeom>
          <a:noFill/>
          <a:ln/>
          <a:effectLst/>
        </p:spPr>
      </p:pic>
      <p:sp>
        <p:nvSpPr>
          <p:cNvPr id="11" name="TextBox 10"/>
          <p:cNvSpPr txBox="1"/>
          <p:nvPr/>
        </p:nvSpPr>
        <p:spPr>
          <a:xfrm>
            <a:off x="685800" y="2678668"/>
            <a:ext cx="38643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Difference in prediction on training set:</a:t>
            </a:r>
            <a:endParaRPr lang="en-US" dirty="0"/>
          </a:p>
        </p:txBody>
      </p:sp>
      <p:pic>
        <p:nvPicPr>
          <p:cNvPr id="24" name="Picture 2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762000" y="4114800"/>
            <a:ext cx="2454313" cy="355316"/>
          </a:xfrm>
          <a:prstGeom prst="rect">
            <a:avLst/>
          </a:prstGeom>
          <a:noFill/>
          <a:ln/>
          <a:effectLst/>
        </p:spPr>
      </p:pic>
      <p:grpSp>
        <p:nvGrpSpPr>
          <p:cNvPr id="31" name="Group 30"/>
          <p:cNvGrpSpPr/>
          <p:nvPr/>
        </p:nvGrpSpPr>
        <p:grpSpPr>
          <a:xfrm>
            <a:off x="609600" y="5375696"/>
            <a:ext cx="4419600" cy="999226"/>
            <a:chOff x="609600" y="5375696"/>
            <a:chExt cx="4419600" cy="999226"/>
          </a:xfrm>
        </p:grpSpPr>
        <p:sp>
          <p:nvSpPr>
            <p:cNvPr id="16" name="TextBox 15"/>
            <p:cNvSpPr txBox="1"/>
            <p:nvPr/>
          </p:nvSpPr>
          <p:spPr>
            <a:xfrm>
              <a:off x="685800" y="5449669"/>
              <a:ext cx="4343400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                is the orthogonal projection of        </a:t>
              </a:r>
            </a:p>
            <a:p>
              <a:r>
                <a:rPr lang="en-US" dirty="0" smtClean="0"/>
                <a:t>onto the linear subspace spanned by the columns of </a:t>
              </a:r>
              <a:endParaRPr lang="en-US" dirty="0"/>
            </a:p>
          </p:txBody>
        </p:sp>
        <p:pic>
          <p:nvPicPr>
            <p:cNvPr id="19" name="Picture 18" descr="txp_fig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5" cstate="print"/>
            <a:stretch>
              <a:fillRect/>
            </a:stretch>
          </p:blipFill>
          <p:spPr bwMode="auto">
            <a:xfrm>
              <a:off x="826531" y="5466921"/>
              <a:ext cx="697468" cy="306205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5" name="Picture 24" descr="txp_fig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6" cstate="print"/>
            <a:stretch>
              <a:fillRect/>
            </a:stretch>
          </p:blipFill>
          <p:spPr bwMode="auto">
            <a:xfrm>
              <a:off x="4495799" y="5543121"/>
              <a:ext cx="236528" cy="19553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7" name="Picture 26" descr="txp_fig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7" cstate="print"/>
            <a:stretch>
              <a:fillRect/>
            </a:stretch>
          </p:blipFill>
          <p:spPr bwMode="auto">
            <a:xfrm>
              <a:off x="1905000" y="6096000"/>
              <a:ext cx="201438" cy="175904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8" name="Rectangle 27"/>
            <p:cNvSpPr/>
            <p:nvPr/>
          </p:nvSpPr>
          <p:spPr>
            <a:xfrm>
              <a:off x="609600" y="5375696"/>
              <a:ext cx="4267200" cy="999226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6019800" y="4310670"/>
            <a:ext cx="2057400" cy="2242530"/>
            <a:chOff x="6019800" y="4310670"/>
            <a:chExt cx="2057400" cy="2242530"/>
          </a:xfrm>
        </p:grpSpPr>
        <p:grpSp>
          <p:nvGrpSpPr>
            <p:cNvPr id="75" name="Group 74"/>
            <p:cNvGrpSpPr/>
            <p:nvPr/>
          </p:nvGrpSpPr>
          <p:grpSpPr>
            <a:xfrm>
              <a:off x="6019800" y="5148870"/>
              <a:ext cx="1752600" cy="1219200"/>
              <a:chOff x="6629400" y="5257800"/>
              <a:chExt cx="1752600" cy="1219200"/>
            </a:xfrm>
          </p:grpSpPr>
          <p:sp>
            <p:nvSpPr>
              <p:cNvPr id="44" name="Isosceles Triangle 43"/>
              <p:cNvSpPr/>
              <p:nvPr/>
            </p:nvSpPr>
            <p:spPr>
              <a:xfrm rot="16408810">
                <a:off x="6845114" y="5113901"/>
                <a:ext cx="1125947" cy="1447800"/>
              </a:xfrm>
              <a:prstGeom prst="triangle">
                <a:avLst>
                  <a:gd name="adj" fmla="val 35745"/>
                </a:avLst>
              </a:prstGeom>
              <a:solidFill>
                <a:schemeClr val="tx2">
                  <a:lumMod val="20000"/>
                  <a:lumOff val="8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32" name="Straight Arrow Connector 31"/>
              <p:cNvCxnSpPr/>
              <p:nvPr/>
            </p:nvCxnSpPr>
            <p:spPr>
              <a:xfrm flipV="1">
                <a:off x="6629400" y="5257800"/>
                <a:ext cx="1752600" cy="6858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Straight Arrow Connector 33"/>
              <p:cNvCxnSpPr/>
              <p:nvPr/>
            </p:nvCxnSpPr>
            <p:spPr>
              <a:xfrm>
                <a:off x="6629400" y="5943600"/>
                <a:ext cx="1600200" cy="5334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36" name="Straight Arrow Connector 35"/>
            <p:cNvCxnSpPr/>
            <p:nvPr/>
          </p:nvCxnSpPr>
          <p:spPr>
            <a:xfrm rot="5400000" flipH="1" flipV="1">
              <a:off x="5858774" y="4700296"/>
              <a:ext cx="1312652" cy="990600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/>
            <p:cNvCxnSpPr/>
            <p:nvPr/>
          </p:nvCxnSpPr>
          <p:spPr>
            <a:xfrm>
              <a:off x="6028426" y="5834670"/>
              <a:ext cx="981974" cy="1588"/>
            </a:xfrm>
            <a:prstGeom prst="straightConnector1">
              <a:avLst/>
            </a:prstGeom>
            <a:ln w="19050">
              <a:solidFill>
                <a:schemeClr val="tx2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6401594" y="5284018"/>
              <a:ext cx="1218406" cy="794"/>
            </a:xfrm>
            <a:prstGeom prst="line">
              <a:avLst/>
            </a:prstGeom>
            <a:ln w="19050">
              <a:solidFill>
                <a:schemeClr val="tx2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4" name="Group 63"/>
            <p:cNvGrpSpPr/>
            <p:nvPr/>
          </p:nvGrpSpPr>
          <p:grpSpPr>
            <a:xfrm>
              <a:off x="6858000" y="5681476"/>
              <a:ext cx="153194" cy="153194"/>
              <a:chOff x="6019006" y="3810000"/>
              <a:chExt cx="153194" cy="153194"/>
            </a:xfrm>
          </p:grpSpPr>
          <p:cxnSp>
            <p:nvCxnSpPr>
              <p:cNvPr id="61" name="Straight Connector 60"/>
              <p:cNvCxnSpPr/>
              <p:nvPr/>
            </p:nvCxnSpPr>
            <p:spPr>
              <a:xfrm>
                <a:off x="6019800" y="3810000"/>
                <a:ext cx="15240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Connector 62"/>
              <p:cNvCxnSpPr/>
              <p:nvPr/>
            </p:nvCxnSpPr>
            <p:spPr>
              <a:xfrm rot="5400000">
                <a:off x="5943600" y="3886200"/>
                <a:ext cx="152400" cy="1588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pic>
          <p:nvPicPr>
            <p:cNvPr id="65" name="Picture 64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6" cstate="print"/>
            <a:stretch>
              <a:fillRect/>
            </a:stretch>
          </p:blipFill>
          <p:spPr bwMode="auto">
            <a:xfrm>
              <a:off x="6850072" y="4310670"/>
              <a:ext cx="236528" cy="19553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67" name="Picture 66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5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7086393" y="5644645"/>
              <a:ext cx="610014" cy="267811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73" name="Picture 72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8" cstate="print"/>
            <a:stretch>
              <a:fillRect/>
            </a:stretch>
          </p:blipFill>
          <p:spPr bwMode="auto">
            <a:xfrm>
              <a:off x="7552443" y="4844070"/>
              <a:ext cx="524757" cy="260808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76" name="Picture 75" descr="txp_fi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9" cstate="print"/>
            <a:stretch>
              <a:fillRect/>
            </a:stretch>
          </p:blipFill>
          <p:spPr bwMode="auto">
            <a:xfrm>
              <a:off x="6942318" y="6291870"/>
              <a:ext cx="525807" cy="261330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33" name="TextBox 32"/>
          <p:cNvSpPr txBox="1"/>
          <p:nvPr/>
        </p:nvSpPr>
        <p:spPr>
          <a:xfrm>
            <a:off x="3322656" y="409470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0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3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Revisiting Gradient Descent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16</a:t>
            </a:fld>
            <a:endParaRPr lang="en-US"/>
          </a:p>
        </p:txBody>
      </p:sp>
      <p:pic>
        <p:nvPicPr>
          <p:cNvPr id="5" name="Picture 4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/>
          <a:srcRect r="94070"/>
          <a:stretch>
            <a:fillRect/>
          </a:stretch>
        </p:blipFill>
        <p:spPr bwMode="auto">
          <a:xfrm>
            <a:off x="1143000" y="2168084"/>
            <a:ext cx="228600" cy="727516"/>
          </a:xfrm>
          <a:prstGeom prst="rect">
            <a:avLst/>
          </a:prstGeom>
          <a:noFill/>
          <a:ln/>
          <a:effectLst/>
        </p:spPr>
      </p:pic>
      <p:pic>
        <p:nvPicPr>
          <p:cNvPr id="6" name="Picture 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1524001" y="2209800"/>
            <a:ext cx="4191000" cy="615193"/>
          </a:xfrm>
          <a:prstGeom prst="rect">
            <a:avLst/>
          </a:prstGeom>
          <a:noFill/>
          <a:ln/>
          <a:effectLst/>
        </p:spPr>
      </p:pic>
      <p:pic>
        <p:nvPicPr>
          <p:cNvPr id="7" name="Picture 6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print"/>
          <a:stretch>
            <a:fillRect/>
          </a:stretch>
        </p:blipFill>
        <p:spPr bwMode="auto">
          <a:xfrm>
            <a:off x="5875174" y="2362200"/>
            <a:ext cx="1973426" cy="453888"/>
          </a:xfrm>
          <a:prstGeom prst="rect">
            <a:avLst/>
          </a:prstGeom>
          <a:noFill/>
          <a:ln/>
          <a:effectLst/>
        </p:spPr>
      </p:pic>
      <p:sp>
        <p:nvSpPr>
          <p:cNvPr id="8" name="TextBox 7"/>
          <p:cNvSpPr txBox="1"/>
          <p:nvPr/>
        </p:nvSpPr>
        <p:spPr>
          <a:xfrm>
            <a:off x="685800" y="1536095"/>
            <a:ext cx="80090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Even when                    is invertible, might be computationally expensive if </a:t>
            </a:r>
            <a:r>
              <a:rPr lang="en-US" sz="2000" b="1" dirty="0" smtClean="0"/>
              <a:t>A</a:t>
            </a:r>
            <a:r>
              <a:rPr lang="en-US" dirty="0" smtClean="0"/>
              <a:t> is huge.</a:t>
            </a:r>
            <a:endParaRPr lang="en-US" dirty="0"/>
          </a:p>
        </p:txBody>
      </p:sp>
      <p:pic>
        <p:nvPicPr>
          <p:cNvPr id="9" name="Picture 8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 cstate="print"/>
          <a:srcRect r="59371"/>
          <a:stretch>
            <a:fillRect/>
          </a:stretch>
        </p:blipFill>
        <p:spPr bwMode="auto">
          <a:xfrm>
            <a:off x="1848092" y="1524000"/>
            <a:ext cx="886482" cy="342773"/>
          </a:xfrm>
          <a:prstGeom prst="rect">
            <a:avLst/>
          </a:prstGeom>
          <a:noFill/>
          <a:ln/>
          <a:effectLst/>
        </p:spPr>
      </p:pic>
      <p:sp>
        <p:nvSpPr>
          <p:cNvPr id="11" name="TextBox 10"/>
          <p:cNvSpPr txBox="1"/>
          <p:nvPr/>
        </p:nvSpPr>
        <p:spPr>
          <a:xfrm>
            <a:off x="838200" y="3657600"/>
            <a:ext cx="6704399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Initialize: </a:t>
            </a:r>
          </a:p>
          <a:p>
            <a:endParaRPr lang="en-US" dirty="0" smtClean="0"/>
          </a:p>
          <a:p>
            <a:r>
              <a:rPr lang="en-US" dirty="0" smtClean="0"/>
              <a:t>Update: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				0 if      = </a:t>
            </a:r>
          </a:p>
          <a:p>
            <a:endParaRPr lang="en-US" dirty="0" smtClean="0"/>
          </a:p>
          <a:p>
            <a:r>
              <a:rPr lang="en-US" dirty="0" smtClean="0"/>
              <a:t>Stop:  when some criterion met e.g. fixed # iterations, or                &lt; </a:t>
            </a:r>
            <a:r>
              <a:rPr lang="el-GR" dirty="0" smtClean="0">
                <a:latin typeface="Arial"/>
                <a:cs typeface="Arial"/>
              </a:rPr>
              <a:t>ε</a:t>
            </a:r>
            <a:r>
              <a:rPr lang="en-US" dirty="0" smtClean="0">
                <a:latin typeface="Arial"/>
                <a:cs typeface="Arial"/>
              </a:rPr>
              <a:t>.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2" name="Picture 21" descr="txp_fi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 cstate="print"/>
          <a:stretch>
            <a:fillRect/>
          </a:stretch>
        </p:blipFill>
        <p:spPr bwMode="auto">
          <a:xfrm>
            <a:off x="6248400" y="5816822"/>
            <a:ext cx="733381" cy="516404"/>
          </a:xfrm>
          <a:prstGeom prst="rect">
            <a:avLst/>
          </a:prstGeom>
          <a:noFill/>
          <a:ln/>
          <a:effectLst/>
        </p:spPr>
      </p:pic>
      <p:grpSp>
        <p:nvGrpSpPr>
          <p:cNvPr id="3" name="Group 23"/>
          <p:cNvGrpSpPr/>
          <p:nvPr/>
        </p:nvGrpSpPr>
        <p:grpSpPr>
          <a:xfrm>
            <a:off x="4419600" y="3219450"/>
            <a:ext cx="4495800" cy="2656576"/>
            <a:chOff x="4419600" y="3219450"/>
            <a:chExt cx="4495800" cy="2656576"/>
          </a:xfrm>
        </p:grpSpPr>
        <p:grpSp>
          <p:nvGrpSpPr>
            <p:cNvPr id="4" name="Group 22"/>
            <p:cNvGrpSpPr/>
            <p:nvPr/>
          </p:nvGrpSpPr>
          <p:grpSpPr>
            <a:xfrm>
              <a:off x="4419600" y="3219450"/>
              <a:ext cx="4495800" cy="2656576"/>
              <a:chOff x="4419600" y="3219450"/>
              <a:chExt cx="4495800" cy="2656576"/>
            </a:xfrm>
          </p:grpSpPr>
          <p:pic>
            <p:nvPicPr>
              <p:cNvPr id="2052" name="Picture 4"/>
              <p:cNvPicPr>
                <a:picLocks noChangeAspect="1" noChangeArrowheads="1"/>
              </p:cNvPicPr>
              <p:nvPr/>
            </p:nvPicPr>
            <p:blipFill>
              <a:blip r:embed="rId18" cstate="print"/>
              <a:srcRect/>
              <a:stretch>
                <a:fillRect/>
              </a:stretch>
            </p:blipFill>
            <p:spPr bwMode="auto">
              <a:xfrm>
                <a:off x="5793882" y="3219450"/>
                <a:ext cx="3121518" cy="24193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7" name="Picture 26" descr="txp_fig"/>
              <p:cNvPicPr>
                <a:picLocks noChangeAspect="1"/>
              </p:cNvPicPr>
              <p:nvPr>
                <p:custDataLst>
                  <p:tags r:id="rId10"/>
                </p:custDataLst>
              </p:nvPr>
            </p:nvPicPr>
            <p:blipFill>
              <a:blip r:embed="rId13" cstate="print"/>
              <a:srcRect r="94070"/>
              <a:stretch>
                <a:fillRect/>
              </a:stretch>
            </p:blipFill>
            <p:spPr bwMode="auto">
              <a:xfrm>
                <a:off x="5323940" y="5190226"/>
                <a:ext cx="215492" cy="685800"/>
              </a:xfrm>
              <a:prstGeom prst="rect">
                <a:avLst/>
              </a:prstGeom>
              <a:noFill/>
              <a:ln/>
              <a:effectLst/>
            </p:spPr>
          </p:pic>
          <p:pic>
            <p:nvPicPr>
              <p:cNvPr id="28" name="Picture 27" descr="txp_fig"/>
              <p:cNvPicPr>
                <a:picLocks noChangeAspect="1"/>
              </p:cNvPicPr>
              <p:nvPr>
                <p:custDataLst>
                  <p:tags r:id="rId11"/>
                </p:custDataLst>
              </p:nvPr>
            </p:nvPicPr>
            <p:blipFill>
              <a:blip r:embed="rId19" cstate="print"/>
              <a:srcRect l="31935" t="7594" r="59557" b="54437"/>
              <a:stretch>
                <a:fillRect/>
              </a:stretch>
            </p:blipFill>
            <p:spPr bwMode="auto">
              <a:xfrm>
                <a:off x="4876800" y="5266426"/>
                <a:ext cx="304800" cy="381000"/>
              </a:xfrm>
              <a:prstGeom prst="rect">
                <a:avLst/>
              </a:prstGeom>
              <a:noFill/>
              <a:ln/>
              <a:effectLst/>
            </p:spPr>
          </p:pic>
          <p:sp>
            <p:nvSpPr>
              <p:cNvPr id="20" name="Left Brace 19"/>
              <p:cNvSpPr/>
              <p:nvPr/>
            </p:nvSpPr>
            <p:spPr>
              <a:xfrm rot="16200000">
                <a:off x="4838700" y="4762500"/>
                <a:ext cx="152400" cy="990600"/>
              </a:xfrm>
              <a:prstGeom prst="leftBrace">
                <a:avLst/>
              </a:prstGeom>
              <a:ln w="19050"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rgbClr val="C00000"/>
                  </a:solidFill>
                </a:endParaRPr>
              </a:p>
            </p:txBody>
          </p:sp>
        </p:grpSp>
        <p:pic>
          <p:nvPicPr>
            <p:cNvPr id="29" name="Picture 28" descr="txp_fig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3" cstate="print"/>
            <a:srcRect l="-475" t="11111" r="94184" b="33333"/>
            <a:stretch>
              <a:fillRect/>
            </a:stretch>
          </p:blipFill>
          <p:spPr bwMode="auto">
            <a:xfrm>
              <a:off x="7043470" y="4114800"/>
              <a:ext cx="228600" cy="38100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31" name="Picture 30" descr="txp_fig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0" cstate="print"/>
            <a:stretch>
              <a:fillRect/>
            </a:stretch>
          </p:blipFill>
          <p:spPr bwMode="auto">
            <a:xfrm>
              <a:off x="8432322" y="3860322"/>
              <a:ext cx="281356" cy="304800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0" name="Group 20"/>
          <p:cNvGrpSpPr/>
          <p:nvPr/>
        </p:nvGrpSpPr>
        <p:grpSpPr>
          <a:xfrm>
            <a:off x="561924" y="3212068"/>
            <a:ext cx="4924476" cy="1906168"/>
            <a:chOff x="561924" y="3212068"/>
            <a:chExt cx="4924476" cy="1906168"/>
          </a:xfrm>
        </p:grpSpPr>
        <p:pic>
          <p:nvPicPr>
            <p:cNvPr id="12" name="Picture 11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20" cstate="print"/>
            <a:stretch>
              <a:fillRect/>
            </a:stretch>
          </p:blipFill>
          <p:spPr bwMode="auto">
            <a:xfrm>
              <a:off x="1905000" y="3674852"/>
              <a:ext cx="281356" cy="30480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6" name="Picture 15" descr="txp_fi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9" cstate="print"/>
            <a:stretch>
              <a:fillRect/>
            </a:stretch>
          </p:blipFill>
          <p:spPr bwMode="auto">
            <a:xfrm>
              <a:off x="1903956" y="4114800"/>
              <a:ext cx="3582444" cy="1003436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9" name="TextBox 18"/>
            <p:cNvSpPr txBox="1"/>
            <p:nvPr/>
          </p:nvSpPr>
          <p:spPr>
            <a:xfrm>
              <a:off x="561924" y="3212068"/>
              <a:ext cx="36870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Gradient Descent since J(</a:t>
              </a:r>
              <a:r>
                <a:rPr lang="en-US" b="1" dirty="0" smtClean="0">
                  <a:solidFill>
                    <a:srgbClr val="C00000"/>
                  </a:solidFill>
                  <a:latin typeface="Symbol" pitchFamily="18" charset="2"/>
                </a:rPr>
                <a:t>b</a:t>
              </a:r>
              <a:r>
                <a:rPr lang="en-US" b="1" dirty="0" smtClean="0">
                  <a:solidFill>
                    <a:srgbClr val="C00000"/>
                  </a:solidFill>
                </a:rPr>
                <a:t>) is convex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Effect of step-size </a:t>
            </a:r>
            <a:r>
              <a:rPr lang="el-GR" b="1" dirty="0" smtClean="0">
                <a:solidFill>
                  <a:srgbClr val="C00000"/>
                </a:solidFill>
                <a:latin typeface="Arial"/>
                <a:cs typeface="Arial"/>
              </a:rPr>
              <a:t>α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676400" y="4466272"/>
            <a:ext cx="574651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Large </a:t>
            </a:r>
            <a:r>
              <a:rPr lang="el-GR" sz="2000" dirty="0" smtClean="0">
                <a:latin typeface="Arial"/>
                <a:cs typeface="Arial"/>
              </a:rPr>
              <a:t>α</a:t>
            </a:r>
            <a:r>
              <a:rPr lang="en-US" sz="2000" dirty="0" smtClean="0"/>
              <a:t>  =&gt; Fast convergence but larger residual error</a:t>
            </a:r>
          </a:p>
          <a:p>
            <a:r>
              <a:rPr lang="en-US" sz="2000" dirty="0" smtClean="0"/>
              <a:t>	Also possible oscillations</a:t>
            </a:r>
          </a:p>
          <a:p>
            <a:endParaRPr lang="en-US" sz="2000" dirty="0" smtClean="0"/>
          </a:p>
          <a:p>
            <a:r>
              <a:rPr lang="en-US" sz="2000" dirty="0" smtClean="0"/>
              <a:t>Small </a:t>
            </a:r>
            <a:r>
              <a:rPr lang="el-GR" sz="2000" dirty="0" smtClean="0">
                <a:latin typeface="Arial"/>
                <a:cs typeface="Arial"/>
              </a:rPr>
              <a:t>α</a:t>
            </a:r>
            <a:r>
              <a:rPr lang="en-US" sz="2000" dirty="0" smtClean="0"/>
              <a:t>  =&gt; Slow convergence but small residual error</a:t>
            </a:r>
          </a:p>
          <a:p>
            <a:r>
              <a:rPr lang="en-US" sz="2000" dirty="0" smtClean="0"/>
              <a:t>	  </a:t>
            </a:r>
            <a:endParaRPr lang="en-US" sz="2000" dirty="0"/>
          </a:p>
        </p:txBody>
      </p:sp>
      <p:sp>
        <p:nvSpPr>
          <p:cNvPr id="6" name="Freeform 5"/>
          <p:cNvSpPr/>
          <p:nvPr/>
        </p:nvSpPr>
        <p:spPr>
          <a:xfrm>
            <a:off x="1656272" y="1752600"/>
            <a:ext cx="2458528" cy="2211238"/>
          </a:xfrm>
          <a:custGeom>
            <a:avLst/>
            <a:gdLst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741871 w 2458528"/>
              <a:gd name="connsiteY1" fmla="*/ 1915064 h 2332008"/>
              <a:gd name="connsiteX2" fmla="*/ 1354347 w 2458528"/>
              <a:gd name="connsiteY2" fmla="*/ 2311880 h 2332008"/>
              <a:gd name="connsiteX3" fmla="*/ 1846053 w 2458528"/>
              <a:gd name="connsiteY3" fmla="*/ 1794295 h 2332008"/>
              <a:gd name="connsiteX4" fmla="*/ 2458528 w 2458528"/>
              <a:gd name="connsiteY4" fmla="*/ 0 h 2332008"/>
              <a:gd name="connsiteX0" fmla="*/ 0 w 2458528"/>
              <a:gd name="connsiteY0" fmla="*/ 0 h 2211238"/>
              <a:gd name="connsiteX1" fmla="*/ 741871 w 2458528"/>
              <a:gd name="connsiteY1" fmla="*/ 1794294 h 2211238"/>
              <a:gd name="connsiteX2" fmla="*/ 1354347 w 2458528"/>
              <a:gd name="connsiteY2" fmla="*/ 2191110 h 2211238"/>
              <a:gd name="connsiteX3" fmla="*/ 1846053 w 2458528"/>
              <a:gd name="connsiteY3" fmla="*/ 1673525 h 2211238"/>
              <a:gd name="connsiteX4" fmla="*/ 2458528 w 2458528"/>
              <a:gd name="connsiteY4" fmla="*/ 31630 h 2211238"/>
              <a:gd name="connsiteX0" fmla="*/ 0 w 2458528"/>
              <a:gd name="connsiteY0" fmla="*/ 0 h 2211238"/>
              <a:gd name="connsiteX1" fmla="*/ 741871 w 2458528"/>
              <a:gd name="connsiteY1" fmla="*/ 1794294 h 2211238"/>
              <a:gd name="connsiteX2" fmla="*/ 1354347 w 2458528"/>
              <a:gd name="connsiteY2" fmla="*/ 2191110 h 2211238"/>
              <a:gd name="connsiteX3" fmla="*/ 1846053 w 2458528"/>
              <a:gd name="connsiteY3" fmla="*/ 1673525 h 2211238"/>
              <a:gd name="connsiteX4" fmla="*/ 2458528 w 2458528"/>
              <a:gd name="connsiteY4" fmla="*/ 31630 h 2211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8528" h="2211238">
                <a:moveTo>
                  <a:pt x="0" y="0"/>
                </a:moveTo>
                <a:cubicBezTo>
                  <a:pt x="154556" y="373811"/>
                  <a:pt x="516147" y="1429109"/>
                  <a:pt x="741871" y="1794294"/>
                </a:cubicBezTo>
                <a:cubicBezTo>
                  <a:pt x="967595" y="2159479"/>
                  <a:pt x="1170317" y="2211238"/>
                  <a:pt x="1354347" y="2191110"/>
                </a:cubicBezTo>
                <a:cubicBezTo>
                  <a:pt x="1538377" y="2170982"/>
                  <a:pt x="1662023" y="2033438"/>
                  <a:pt x="1846053" y="1673525"/>
                </a:cubicBezTo>
                <a:cubicBezTo>
                  <a:pt x="2030083" y="1313612"/>
                  <a:pt x="2309004" y="369498"/>
                  <a:pt x="2458528" y="31630"/>
                </a:cubicBez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Freeform 6"/>
          <p:cNvSpPr/>
          <p:nvPr/>
        </p:nvSpPr>
        <p:spPr>
          <a:xfrm>
            <a:off x="5181600" y="1785668"/>
            <a:ext cx="2458528" cy="2211238"/>
          </a:xfrm>
          <a:custGeom>
            <a:avLst/>
            <a:gdLst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250166 w 2458528"/>
              <a:gd name="connsiteY1" fmla="*/ 681487 h 2332008"/>
              <a:gd name="connsiteX2" fmla="*/ 741871 w 2458528"/>
              <a:gd name="connsiteY2" fmla="*/ 1915064 h 2332008"/>
              <a:gd name="connsiteX3" fmla="*/ 1354347 w 2458528"/>
              <a:gd name="connsiteY3" fmla="*/ 2311880 h 2332008"/>
              <a:gd name="connsiteX4" fmla="*/ 1846053 w 2458528"/>
              <a:gd name="connsiteY4" fmla="*/ 1794295 h 2332008"/>
              <a:gd name="connsiteX5" fmla="*/ 2458528 w 2458528"/>
              <a:gd name="connsiteY5" fmla="*/ 0 h 2332008"/>
              <a:gd name="connsiteX0" fmla="*/ 0 w 2458528"/>
              <a:gd name="connsiteY0" fmla="*/ 120770 h 2332008"/>
              <a:gd name="connsiteX1" fmla="*/ 741871 w 2458528"/>
              <a:gd name="connsiteY1" fmla="*/ 1915064 h 2332008"/>
              <a:gd name="connsiteX2" fmla="*/ 1354347 w 2458528"/>
              <a:gd name="connsiteY2" fmla="*/ 2311880 h 2332008"/>
              <a:gd name="connsiteX3" fmla="*/ 1846053 w 2458528"/>
              <a:gd name="connsiteY3" fmla="*/ 1794295 h 2332008"/>
              <a:gd name="connsiteX4" fmla="*/ 2458528 w 2458528"/>
              <a:gd name="connsiteY4" fmla="*/ 0 h 2332008"/>
              <a:gd name="connsiteX0" fmla="*/ 0 w 2458528"/>
              <a:gd name="connsiteY0" fmla="*/ 0 h 2211238"/>
              <a:gd name="connsiteX1" fmla="*/ 741871 w 2458528"/>
              <a:gd name="connsiteY1" fmla="*/ 1794294 h 2211238"/>
              <a:gd name="connsiteX2" fmla="*/ 1354347 w 2458528"/>
              <a:gd name="connsiteY2" fmla="*/ 2191110 h 2211238"/>
              <a:gd name="connsiteX3" fmla="*/ 1846053 w 2458528"/>
              <a:gd name="connsiteY3" fmla="*/ 1673525 h 2211238"/>
              <a:gd name="connsiteX4" fmla="*/ 2458528 w 2458528"/>
              <a:gd name="connsiteY4" fmla="*/ 31630 h 2211238"/>
              <a:gd name="connsiteX0" fmla="*/ 0 w 2458528"/>
              <a:gd name="connsiteY0" fmla="*/ 0 h 2211238"/>
              <a:gd name="connsiteX1" fmla="*/ 741871 w 2458528"/>
              <a:gd name="connsiteY1" fmla="*/ 1794294 h 2211238"/>
              <a:gd name="connsiteX2" fmla="*/ 1354347 w 2458528"/>
              <a:gd name="connsiteY2" fmla="*/ 2191110 h 2211238"/>
              <a:gd name="connsiteX3" fmla="*/ 1846053 w 2458528"/>
              <a:gd name="connsiteY3" fmla="*/ 1673525 h 2211238"/>
              <a:gd name="connsiteX4" fmla="*/ 2458528 w 2458528"/>
              <a:gd name="connsiteY4" fmla="*/ 31630 h 22112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58528" h="2211238">
                <a:moveTo>
                  <a:pt x="0" y="0"/>
                </a:moveTo>
                <a:cubicBezTo>
                  <a:pt x="154556" y="373811"/>
                  <a:pt x="516147" y="1429109"/>
                  <a:pt x="741871" y="1794294"/>
                </a:cubicBezTo>
                <a:cubicBezTo>
                  <a:pt x="967595" y="2159479"/>
                  <a:pt x="1170317" y="2211238"/>
                  <a:pt x="1354347" y="2191110"/>
                </a:cubicBezTo>
                <a:cubicBezTo>
                  <a:pt x="1538377" y="2170982"/>
                  <a:pt x="1662023" y="2033438"/>
                  <a:pt x="1846053" y="1673525"/>
                </a:cubicBezTo>
                <a:cubicBezTo>
                  <a:pt x="2030083" y="1313612"/>
                  <a:pt x="2309004" y="369498"/>
                  <a:pt x="2458528" y="31630"/>
                </a:cubicBezTo>
              </a:path>
            </a:pathLst>
          </a:cu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3733800" y="26670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3522452" y="32766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3200400" y="3792748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/>
          <p:cNvSpPr/>
          <p:nvPr/>
        </p:nvSpPr>
        <p:spPr>
          <a:xfrm>
            <a:off x="2590800" y="3792748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Oval 12"/>
          <p:cNvSpPr/>
          <p:nvPr/>
        </p:nvSpPr>
        <p:spPr>
          <a:xfrm>
            <a:off x="7297948" y="26670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7239000" y="28194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/>
          <p:cNvSpPr/>
          <p:nvPr/>
        </p:nvSpPr>
        <p:spPr>
          <a:xfrm>
            <a:off x="7187244" y="29718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Oval 15"/>
          <p:cNvSpPr/>
          <p:nvPr/>
        </p:nvSpPr>
        <p:spPr>
          <a:xfrm>
            <a:off x="7128296" y="31242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7043470" y="3285226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/>
          <p:nvPr/>
        </p:nvSpPr>
        <p:spPr>
          <a:xfrm>
            <a:off x="6985956" y="34290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916948" y="35814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6814870" y="3733800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6688348" y="3868948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6528756" y="3936522"/>
            <a:ext cx="76200" cy="762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Curved Connector 23"/>
          <p:cNvCxnSpPr>
            <a:stCxn id="9" idx="1"/>
            <a:endCxn id="10" idx="0"/>
          </p:cNvCxnSpPr>
          <p:nvPr/>
        </p:nvCxnSpPr>
        <p:spPr>
          <a:xfrm rot="16200000" flipH="1" flipV="1">
            <a:off x="3353535" y="2885175"/>
            <a:ext cx="598441" cy="184407"/>
          </a:xfrm>
          <a:prstGeom prst="curvedConnector3">
            <a:avLst>
              <a:gd name="adj1" fmla="val -2585"/>
            </a:avLst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urved Connector 23"/>
          <p:cNvCxnSpPr>
            <a:stCxn id="10" idx="2"/>
            <a:endCxn id="11" idx="7"/>
          </p:cNvCxnSpPr>
          <p:nvPr/>
        </p:nvCxnSpPr>
        <p:spPr>
          <a:xfrm rot="10800000" flipV="1">
            <a:off x="3265442" y="3314699"/>
            <a:ext cx="257011" cy="489207"/>
          </a:xfrm>
          <a:prstGeom prst="curvedConnector2">
            <a:avLst/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Curved Connector 46"/>
          <p:cNvCxnSpPr>
            <a:stCxn id="11" idx="1"/>
            <a:endCxn id="12" idx="7"/>
          </p:cNvCxnSpPr>
          <p:nvPr/>
        </p:nvCxnSpPr>
        <p:spPr>
          <a:xfrm rot="16200000" flipV="1">
            <a:off x="2933700" y="3526048"/>
            <a:ext cx="1588" cy="555718"/>
          </a:xfrm>
          <a:prstGeom prst="curvedConnector3">
            <a:avLst>
              <a:gd name="adj1" fmla="val 15098174"/>
            </a:avLst>
          </a:prstGeom>
          <a:ln w="19050">
            <a:solidFill>
              <a:schemeClr val="accent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Curved Connector 49"/>
          <p:cNvCxnSpPr>
            <a:stCxn id="13" idx="1"/>
            <a:endCxn id="14" idx="2"/>
          </p:cNvCxnSpPr>
          <p:nvPr/>
        </p:nvCxnSpPr>
        <p:spPr>
          <a:xfrm rot="16200000" flipH="1" flipV="1">
            <a:off x="7184383" y="2732775"/>
            <a:ext cx="179341" cy="70107"/>
          </a:xfrm>
          <a:prstGeom prst="curvedConnector4">
            <a:avLst>
              <a:gd name="adj1" fmla="val -42298"/>
              <a:gd name="adj2" fmla="val 278417"/>
            </a:avLst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Curved Connector 49"/>
          <p:cNvCxnSpPr>
            <a:stCxn id="14" idx="1"/>
            <a:endCxn id="15" idx="2"/>
          </p:cNvCxnSpPr>
          <p:nvPr/>
        </p:nvCxnSpPr>
        <p:spPr>
          <a:xfrm rot="16200000" flipH="1" flipV="1">
            <a:off x="7129031" y="2888771"/>
            <a:ext cx="179341" cy="62915"/>
          </a:xfrm>
          <a:prstGeom prst="curvedConnector4">
            <a:avLst>
              <a:gd name="adj1" fmla="val -37488"/>
              <a:gd name="adj2" fmla="val 367370"/>
            </a:avLst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Curved Connector 49"/>
          <p:cNvCxnSpPr/>
          <p:nvPr/>
        </p:nvCxnSpPr>
        <p:spPr>
          <a:xfrm rot="16200000" flipH="1" flipV="1">
            <a:off x="7045639" y="3049797"/>
            <a:ext cx="179341" cy="62915"/>
          </a:xfrm>
          <a:prstGeom prst="curvedConnector4">
            <a:avLst>
              <a:gd name="adj1" fmla="val -37488"/>
              <a:gd name="adj2" fmla="val 367370"/>
            </a:avLst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Curved Connector 49"/>
          <p:cNvCxnSpPr/>
          <p:nvPr/>
        </p:nvCxnSpPr>
        <p:spPr>
          <a:xfrm rot="16200000" flipH="1" flipV="1">
            <a:off x="6952187" y="3231672"/>
            <a:ext cx="179341" cy="62915"/>
          </a:xfrm>
          <a:prstGeom prst="curvedConnector4">
            <a:avLst>
              <a:gd name="adj1" fmla="val -37488"/>
              <a:gd name="adj2" fmla="val 367370"/>
            </a:avLst>
          </a:prstGeom>
          <a:ln w="1905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1" name="Picture 60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7414844" y="2514600"/>
            <a:ext cx="281356" cy="304800"/>
          </a:xfrm>
          <a:prstGeom prst="rect">
            <a:avLst/>
          </a:prstGeom>
          <a:noFill/>
          <a:ln/>
          <a:effectLst/>
        </p:spPr>
      </p:pic>
      <p:pic>
        <p:nvPicPr>
          <p:cNvPr id="62" name="Picture 61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3886200" y="2514600"/>
            <a:ext cx="281356" cy="304800"/>
          </a:xfrm>
          <a:prstGeom prst="rect">
            <a:avLst/>
          </a:prstGeom>
          <a:noFill/>
          <a:ln/>
          <a:effectLst/>
        </p:spPr>
      </p:pic>
      <p:pic>
        <p:nvPicPr>
          <p:cNvPr id="63" name="Picture 62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rcRect r="34508"/>
          <a:stretch>
            <a:fillRect/>
          </a:stretch>
        </p:blipFill>
        <p:spPr bwMode="auto">
          <a:xfrm>
            <a:off x="914400" y="1600200"/>
            <a:ext cx="609600" cy="272992"/>
          </a:xfrm>
          <a:prstGeom prst="rect">
            <a:avLst/>
          </a:prstGeom>
          <a:noFill/>
          <a:ln/>
          <a:effectLst/>
        </p:spPr>
      </p:pic>
      <p:pic>
        <p:nvPicPr>
          <p:cNvPr id="64" name="Picture 63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7" cstate="print"/>
          <a:srcRect r="34508"/>
          <a:stretch>
            <a:fillRect/>
          </a:stretch>
        </p:blipFill>
        <p:spPr bwMode="auto">
          <a:xfrm>
            <a:off x="4495800" y="1600200"/>
            <a:ext cx="609600" cy="272992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When does Gradient Descent succeed?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526512" y="1600200"/>
            <a:ext cx="32045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View of the algorithm is myopic.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72555" y="5591005"/>
            <a:ext cx="412324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Guaranteed to converge to local minima if</a:t>
            </a:r>
          </a:p>
          <a:p>
            <a:endParaRPr lang="en-US" dirty="0" smtClean="0"/>
          </a:p>
        </p:txBody>
      </p:sp>
      <p:pic>
        <p:nvPicPr>
          <p:cNvPr id="17" name="Picture 1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447800" y="6048205"/>
            <a:ext cx="2125619" cy="504995"/>
          </a:xfrm>
          <a:prstGeom prst="rect">
            <a:avLst/>
          </a:prstGeom>
          <a:noFill/>
          <a:ln/>
          <a:effectLst/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2729" y="1952625"/>
            <a:ext cx="5422929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3" name="Group 12"/>
          <p:cNvGrpSpPr/>
          <p:nvPr/>
        </p:nvGrpSpPr>
        <p:grpSpPr>
          <a:xfrm>
            <a:off x="4800600" y="1828800"/>
            <a:ext cx="4343400" cy="4419600"/>
            <a:chOff x="4800600" y="1828800"/>
            <a:chExt cx="4343400" cy="4419600"/>
          </a:xfrm>
        </p:grpSpPr>
        <p:sp>
          <p:nvSpPr>
            <p:cNvPr id="20" name="Rectangle 19"/>
            <p:cNvSpPr/>
            <p:nvPr/>
          </p:nvSpPr>
          <p:spPr>
            <a:xfrm>
              <a:off x="4800600" y="5602069"/>
              <a:ext cx="4343400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dirty="0" smtClean="0"/>
                <a:t>Converges as                         in </a:t>
              </a:r>
              <a:r>
                <a:rPr lang="en-US" dirty="0" err="1" smtClean="0"/>
                <a:t>jth</a:t>
              </a:r>
              <a:r>
                <a:rPr lang="en-US" dirty="0" smtClean="0"/>
                <a:t> direction Convergence depends on </a:t>
              </a:r>
              <a:r>
                <a:rPr lang="en-US" dirty="0" err="1" smtClean="0"/>
                <a:t>eigenvalue</a:t>
              </a:r>
              <a:r>
                <a:rPr lang="en-US" dirty="0" smtClean="0"/>
                <a:t> spread    </a:t>
              </a:r>
              <a:endParaRPr lang="en-US" dirty="0"/>
            </a:p>
          </p:txBody>
        </p:sp>
        <p:pic>
          <p:nvPicPr>
            <p:cNvPr id="22" name="Picture 21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6" cstate="print"/>
            <a:stretch>
              <a:fillRect/>
            </a:stretch>
          </p:blipFill>
          <p:spPr bwMode="auto">
            <a:xfrm>
              <a:off x="6274289" y="5646029"/>
              <a:ext cx="1040911" cy="28857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3078" name="Picture 6"/>
            <p:cNvPicPr>
              <a:picLocks noChangeAspect="1" noChangeArrowheads="1"/>
            </p:cNvPicPr>
            <p:nvPr/>
          </p:nvPicPr>
          <p:blipFill>
            <a:blip r:embed="rId7" cstate="print"/>
            <a:srcRect l="18571" t="39333" r="53429" b="23333"/>
            <a:stretch>
              <a:fillRect/>
            </a:stretch>
          </p:blipFill>
          <p:spPr bwMode="auto">
            <a:xfrm>
              <a:off x="5486400" y="1828800"/>
              <a:ext cx="3429000" cy="342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" name="Rectangle 24"/>
            <p:cNvSpPr/>
            <p:nvPr/>
          </p:nvSpPr>
          <p:spPr>
            <a:xfrm>
              <a:off x="5943600" y="5133201"/>
              <a:ext cx="2438400" cy="2769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sz="1200" dirty="0" smtClean="0"/>
                <a:t>http://demonstrations.wolfram.com</a:t>
              </a:r>
              <a:endParaRPr lang="en-US" sz="1200" dirty="0"/>
            </a:p>
          </p:txBody>
        </p:sp>
      </p:grpSp>
      <p:sp>
        <p:nvSpPr>
          <p:cNvPr id="26" name="Rectangle 25"/>
          <p:cNvSpPr/>
          <p:nvPr/>
        </p:nvSpPr>
        <p:spPr>
          <a:xfrm>
            <a:off x="1371600" y="5105400"/>
            <a:ext cx="251601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http://www.ce.berkeley.edu/~bayen/</a:t>
            </a:r>
            <a:endParaRPr lang="en-US" sz="1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Least Squares and MLE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483961" y="1474483"/>
            <a:ext cx="45225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Intuition: Signal plus (zero-mean) Noise model</a:t>
            </a:r>
            <a:endParaRPr lang="en-US" dirty="0"/>
          </a:p>
        </p:txBody>
      </p:sp>
      <p:pic>
        <p:nvPicPr>
          <p:cNvPr id="18" name="Picture 1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600200" y="2057400"/>
            <a:ext cx="3484008" cy="289786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6096000" y="1981200"/>
            <a:ext cx="1755175" cy="342474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676400" y="2743200"/>
            <a:ext cx="2265169" cy="342410"/>
          </a:xfrm>
          <a:prstGeom prst="rect">
            <a:avLst/>
          </a:prstGeom>
          <a:noFill/>
          <a:ln/>
          <a:effectLst/>
        </p:spPr>
      </p:pic>
      <p:sp>
        <p:nvSpPr>
          <p:cNvPr id="14" name="TextBox 13"/>
          <p:cNvSpPr txBox="1"/>
          <p:nvPr/>
        </p:nvSpPr>
        <p:spPr>
          <a:xfrm>
            <a:off x="393001" y="6019800"/>
            <a:ext cx="841448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Least Square Estimate is same as Maximum Likelihood Estimate under a </a:t>
            </a:r>
          </a:p>
          <a:p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Gaussian model !</a:t>
            </a:r>
            <a:endParaRPr lang="en-US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57191" y="3429000"/>
            <a:ext cx="5025907" cy="1055132"/>
            <a:chOff x="657191" y="3429000"/>
            <a:chExt cx="5025907" cy="1055132"/>
          </a:xfrm>
        </p:grpSpPr>
        <p:pic>
          <p:nvPicPr>
            <p:cNvPr id="23" name="Picture 22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657191" y="3429000"/>
              <a:ext cx="5025907" cy="492259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6" name="Left Brace 15"/>
            <p:cNvSpPr/>
            <p:nvPr/>
          </p:nvSpPr>
          <p:spPr>
            <a:xfrm rot="16200000">
              <a:off x="4038600" y="2438399"/>
              <a:ext cx="228600" cy="2971800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3733800" y="4114800"/>
              <a:ext cx="14323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log likelihood</a:t>
              </a:r>
              <a:endParaRPr lang="en-US" dirty="0"/>
            </a:p>
          </p:txBody>
        </p:sp>
      </p:grpSp>
      <p:pic>
        <p:nvPicPr>
          <p:cNvPr id="22" name="Picture 21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1371600" y="5119660"/>
            <a:ext cx="3646372" cy="671540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B7CCBCB-11FC-4A99-9D3C-DF17AC7566DF}" type="slidenum">
              <a:rPr lang="en-US" smtClean="0"/>
              <a:pPr/>
              <a:t>2</a:t>
            </a:fld>
            <a:endParaRPr lang="en-US" dirty="0" smtClean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Discrete to Continuous Labels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23" name="Picture 74" descr="webpages"/>
          <p:cNvPicPr>
            <a:picLocks noChangeAspect="1" noChangeArrowheads="1"/>
          </p:cNvPicPr>
          <p:nvPr/>
        </p:nvPicPr>
        <p:blipFill>
          <a:blip r:embed="rId3" cstate="print"/>
          <a:srcRect b="43373"/>
          <a:stretch>
            <a:fillRect/>
          </a:stretch>
        </p:blipFill>
        <p:spPr bwMode="auto">
          <a:xfrm>
            <a:off x="1085659" y="2002656"/>
            <a:ext cx="2534969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ight Arrow 23"/>
          <p:cNvSpPr/>
          <p:nvPr/>
        </p:nvSpPr>
        <p:spPr>
          <a:xfrm>
            <a:off x="3752659" y="2663393"/>
            <a:ext cx="304800" cy="2286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4133659" y="2282393"/>
            <a:ext cx="9717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Sports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Science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News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609600" y="1401901"/>
            <a:ext cx="4801314" cy="31700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Classification				</a:t>
            </a:r>
          </a:p>
          <a:p>
            <a:endParaRPr lang="en-US" sz="20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endParaRPr lang="en-US" sz="2000" b="1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Regression</a:t>
            </a:r>
            <a:endParaRPr lang="en-US" sz="2000" dirty="0"/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1524000"/>
            <a:ext cx="1066800" cy="996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" name="Picture 19" descr="Blood smear in which the red cells show variation in size and shape typical of sickle cell anemia. …"/>
          <p:cNvPicPr>
            <a:picLocks noChangeAspect="1" noChangeArrowheads="1"/>
          </p:cNvPicPr>
          <p:nvPr/>
        </p:nvPicPr>
        <p:blipFill>
          <a:blip r:embed="rId5" cstate="print"/>
          <a:srcRect l="10280" t="19600" r="64487" b="48219"/>
          <a:stretch>
            <a:fillRect/>
          </a:stretch>
        </p:blipFill>
        <p:spPr bwMode="auto">
          <a:xfrm>
            <a:off x="5654618" y="2666999"/>
            <a:ext cx="1050982" cy="10120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" name="Right Arrow 27"/>
          <p:cNvSpPr/>
          <p:nvPr/>
        </p:nvSpPr>
        <p:spPr>
          <a:xfrm>
            <a:off x="6904391" y="2536056"/>
            <a:ext cx="304800" cy="2286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TextBox 28"/>
          <p:cNvSpPr txBox="1"/>
          <p:nvPr/>
        </p:nvSpPr>
        <p:spPr>
          <a:xfrm>
            <a:off x="7315200" y="2285370"/>
            <a:ext cx="140140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Anemic cell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Healthy cell</a:t>
            </a:r>
            <a:endParaRPr lang="en-US" sz="2000" dirty="0">
              <a:solidFill>
                <a:srgbClr val="0000FF"/>
              </a:solidFill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819944" y="4436852"/>
            <a:ext cx="6647656" cy="2294626"/>
            <a:chOff x="819944" y="4436852"/>
            <a:chExt cx="6647656" cy="2294626"/>
          </a:xfrm>
        </p:grpSpPr>
        <p:sp>
          <p:nvSpPr>
            <p:cNvPr id="31" name="TextBox 30"/>
            <p:cNvSpPr txBox="1"/>
            <p:nvPr/>
          </p:nvSpPr>
          <p:spPr>
            <a:xfrm>
              <a:off x="819944" y="5159514"/>
              <a:ext cx="1618456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Stock Market </a:t>
              </a:r>
            </a:p>
            <a:p>
              <a:r>
                <a:rPr lang="en-US" sz="2000" dirty="0" smtClean="0"/>
                <a:t>Prediction</a:t>
              </a:r>
              <a:endParaRPr lang="en-US" sz="2000" dirty="0"/>
            </a:p>
          </p:txBody>
        </p:sp>
        <p:grpSp>
          <p:nvGrpSpPr>
            <p:cNvPr id="43" name="Group 42"/>
            <p:cNvGrpSpPr/>
            <p:nvPr/>
          </p:nvGrpSpPr>
          <p:grpSpPr>
            <a:xfrm>
              <a:off x="2564922" y="4436852"/>
              <a:ext cx="4902678" cy="2294626"/>
              <a:chOff x="2564922" y="4436852"/>
              <a:chExt cx="4902678" cy="2294626"/>
            </a:xfrm>
          </p:grpSpPr>
          <p:pic>
            <p:nvPicPr>
              <p:cNvPr id="30" name="Picture 2"/>
              <p:cNvPicPr>
                <a:picLocks noChangeAspect="1" noChangeArrowheads="1"/>
              </p:cNvPicPr>
              <p:nvPr/>
            </p:nvPicPr>
            <p:blipFill>
              <a:blip r:embed="rId6" cstate="print"/>
              <a:srcRect t="94444" b="-2778"/>
              <a:stretch>
                <a:fillRect/>
              </a:stretch>
            </p:blipFill>
            <p:spPr bwMode="auto">
              <a:xfrm>
                <a:off x="2590800" y="6400800"/>
                <a:ext cx="4876800" cy="228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221187" name="Picture 3"/>
              <p:cNvPicPr>
                <a:picLocks noChangeAspect="1" noChangeArrowheads="1"/>
              </p:cNvPicPr>
              <p:nvPr/>
            </p:nvPicPr>
            <p:blipFill>
              <a:blip r:embed="rId7" cstate="print"/>
              <a:srcRect b="27778"/>
              <a:stretch>
                <a:fillRect/>
              </a:stretch>
            </p:blipFill>
            <p:spPr bwMode="auto">
              <a:xfrm>
                <a:off x="2564922" y="4436852"/>
                <a:ext cx="4876800" cy="198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38" name="Rectangle 37"/>
              <p:cNvSpPr/>
              <p:nvPr/>
            </p:nvSpPr>
            <p:spPr>
              <a:xfrm>
                <a:off x="7162800" y="5334000"/>
                <a:ext cx="152400" cy="3048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0" name="Rectangle 39"/>
              <p:cNvSpPr/>
              <p:nvPr/>
            </p:nvSpPr>
            <p:spPr>
              <a:xfrm>
                <a:off x="4572000" y="6426678"/>
                <a:ext cx="990600" cy="304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36" name="Group 35"/>
          <p:cNvGrpSpPr/>
          <p:nvPr/>
        </p:nvGrpSpPr>
        <p:grpSpPr>
          <a:xfrm>
            <a:off x="7247626" y="5308122"/>
            <a:ext cx="1154142" cy="1211258"/>
            <a:chOff x="7247626" y="5308122"/>
            <a:chExt cx="1154142" cy="1211258"/>
          </a:xfrm>
        </p:grpSpPr>
        <p:sp>
          <p:nvSpPr>
            <p:cNvPr id="41" name="TextBox 40"/>
            <p:cNvSpPr txBox="1"/>
            <p:nvPr/>
          </p:nvSpPr>
          <p:spPr>
            <a:xfrm>
              <a:off x="7585496" y="5638800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Y = ?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37" name="Freeform 36"/>
            <p:cNvSpPr/>
            <p:nvPr/>
          </p:nvSpPr>
          <p:spPr>
            <a:xfrm>
              <a:off x="7247626" y="5308122"/>
              <a:ext cx="372373" cy="559278"/>
            </a:xfrm>
            <a:custGeom>
              <a:avLst/>
              <a:gdLst>
                <a:gd name="connsiteX0" fmla="*/ 0 w 264249"/>
                <a:gd name="connsiteY0" fmla="*/ 0 h 396815"/>
                <a:gd name="connsiteX1" fmla="*/ 43132 w 264249"/>
                <a:gd name="connsiteY1" fmla="*/ 129396 h 396815"/>
                <a:gd name="connsiteX2" fmla="*/ 51759 w 264249"/>
                <a:gd name="connsiteY2" fmla="*/ 155275 h 396815"/>
                <a:gd name="connsiteX3" fmla="*/ 60385 w 264249"/>
                <a:gd name="connsiteY3" fmla="*/ 181154 h 396815"/>
                <a:gd name="connsiteX4" fmla="*/ 77638 w 264249"/>
                <a:gd name="connsiteY4" fmla="*/ 207034 h 396815"/>
                <a:gd name="connsiteX5" fmla="*/ 112144 w 264249"/>
                <a:gd name="connsiteY5" fmla="*/ 250166 h 396815"/>
                <a:gd name="connsiteX6" fmla="*/ 129397 w 264249"/>
                <a:gd name="connsiteY6" fmla="*/ 276045 h 396815"/>
                <a:gd name="connsiteX7" fmla="*/ 155276 w 264249"/>
                <a:gd name="connsiteY7" fmla="*/ 293298 h 396815"/>
                <a:gd name="connsiteX8" fmla="*/ 163902 w 264249"/>
                <a:gd name="connsiteY8" fmla="*/ 319177 h 396815"/>
                <a:gd name="connsiteX9" fmla="*/ 215661 w 264249"/>
                <a:gd name="connsiteY9" fmla="*/ 345056 h 396815"/>
                <a:gd name="connsiteX10" fmla="*/ 232914 w 264249"/>
                <a:gd name="connsiteY10" fmla="*/ 370936 h 396815"/>
                <a:gd name="connsiteX11" fmla="*/ 258793 w 264249"/>
                <a:gd name="connsiteY11" fmla="*/ 396815 h 39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4249" h="396815">
                  <a:moveTo>
                    <a:pt x="0" y="0"/>
                  </a:moveTo>
                  <a:lnTo>
                    <a:pt x="43132" y="129396"/>
                  </a:lnTo>
                  <a:lnTo>
                    <a:pt x="51759" y="155275"/>
                  </a:lnTo>
                  <a:cubicBezTo>
                    <a:pt x="54634" y="163901"/>
                    <a:pt x="55341" y="173588"/>
                    <a:pt x="60385" y="181154"/>
                  </a:cubicBezTo>
                  <a:cubicBezTo>
                    <a:pt x="66136" y="189781"/>
                    <a:pt x="73001" y="197761"/>
                    <a:pt x="77638" y="207034"/>
                  </a:cubicBezTo>
                  <a:cubicBezTo>
                    <a:pt x="98472" y="248701"/>
                    <a:pt x="68520" y="221083"/>
                    <a:pt x="112144" y="250166"/>
                  </a:cubicBezTo>
                  <a:cubicBezTo>
                    <a:pt x="117895" y="258792"/>
                    <a:pt x="122066" y="268714"/>
                    <a:pt x="129397" y="276045"/>
                  </a:cubicBezTo>
                  <a:cubicBezTo>
                    <a:pt x="136728" y="283376"/>
                    <a:pt x="148799" y="285202"/>
                    <a:pt x="155276" y="293298"/>
                  </a:cubicBezTo>
                  <a:cubicBezTo>
                    <a:pt x="160956" y="300398"/>
                    <a:pt x="158222" y="312077"/>
                    <a:pt x="163902" y="319177"/>
                  </a:cubicBezTo>
                  <a:cubicBezTo>
                    <a:pt x="176064" y="334379"/>
                    <a:pt x="198612" y="339373"/>
                    <a:pt x="215661" y="345056"/>
                  </a:cubicBezTo>
                  <a:cubicBezTo>
                    <a:pt x="221412" y="353683"/>
                    <a:pt x="224818" y="364459"/>
                    <a:pt x="232914" y="370936"/>
                  </a:cubicBezTo>
                  <a:cubicBezTo>
                    <a:pt x="264249" y="396004"/>
                    <a:pt x="258793" y="361220"/>
                    <a:pt x="258793" y="396815"/>
                  </a:cubicBezTo>
                </a:path>
              </a:pathLst>
            </a:cu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7348082" y="6180826"/>
              <a:ext cx="10536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X = Feb01 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1905000" y="3657600"/>
            <a:ext cx="138018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X = Document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91000" y="3657600"/>
            <a:ext cx="10191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Y = Topic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562600" y="3657600"/>
            <a:ext cx="13719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X = Cell Image</a:t>
            </a:r>
            <a:endParaRPr lang="en-US" sz="1600" b="1" dirty="0">
              <a:solidFill>
                <a:srgbClr val="FF0000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391400" y="3624530"/>
            <a:ext cx="14366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Y = Diagnosis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Regularized Least Squares and MAP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38200" y="1600200"/>
            <a:ext cx="39009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What if                   is not invertible ? </a:t>
            </a:r>
            <a:endParaRPr lang="en-US" sz="2000" dirty="0"/>
          </a:p>
        </p:txBody>
      </p:sp>
      <p:pic>
        <p:nvPicPr>
          <p:cNvPr id="6" name="Picture 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rcRect r="59371"/>
          <a:stretch>
            <a:fillRect/>
          </a:stretch>
        </p:blipFill>
        <p:spPr bwMode="auto">
          <a:xfrm>
            <a:off x="1780518" y="1600200"/>
            <a:ext cx="886482" cy="342773"/>
          </a:xfrm>
          <a:prstGeom prst="rect">
            <a:avLst/>
          </a:prstGeom>
          <a:noFill/>
          <a:ln/>
          <a:effectLst/>
        </p:spPr>
      </p:pic>
      <p:grpSp>
        <p:nvGrpSpPr>
          <p:cNvPr id="25" name="Group 24"/>
          <p:cNvGrpSpPr/>
          <p:nvPr/>
        </p:nvGrpSpPr>
        <p:grpSpPr>
          <a:xfrm>
            <a:off x="959646" y="2286000"/>
            <a:ext cx="6279354" cy="978932"/>
            <a:chOff x="959646" y="2286000"/>
            <a:chExt cx="6279354" cy="978932"/>
          </a:xfrm>
        </p:grpSpPr>
        <p:pic>
          <p:nvPicPr>
            <p:cNvPr id="11" name="Picture 10" descr="txp_fi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959646" y="2286000"/>
              <a:ext cx="6253531" cy="492260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8" name="Left Brace 7"/>
            <p:cNvSpPr/>
            <p:nvPr/>
          </p:nvSpPr>
          <p:spPr>
            <a:xfrm rot="16200000">
              <a:off x="4403909" y="1295399"/>
              <a:ext cx="228600" cy="2971800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3962400" y="2895600"/>
              <a:ext cx="14323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log likelihood</a:t>
              </a:r>
              <a:endParaRPr lang="en-US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248400" y="2895600"/>
              <a:ext cx="97815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log prior</a:t>
              </a:r>
              <a:endParaRPr lang="en-US" dirty="0"/>
            </a:p>
          </p:txBody>
        </p:sp>
        <p:sp>
          <p:nvSpPr>
            <p:cNvPr id="14" name="Left Brace 13"/>
            <p:cNvSpPr/>
            <p:nvPr/>
          </p:nvSpPr>
          <p:spPr>
            <a:xfrm rot="16200000">
              <a:off x="6629400" y="2286000"/>
              <a:ext cx="228600" cy="990600"/>
            </a:xfrm>
            <a:prstGeom prst="leftBrac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990600" y="6324600"/>
            <a:ext cx="7047314" cy="36933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Prior belief that </a:t>
            </a:r>
            <a:r>
              <a:rPr lang="el-GR" dirty="0" smtClean="0">
                <a:cs typeface="Arial"/>
              </a:rPr>
              <a:t>β</a:t>
            </a:r>
            <a:r>
              <a:rPr lang="en-US" dirty="0" smtClean="0">
                <a:cs typeface="Arial"/>
              </a:rPr>
              <a:t> is Gaussian with zero-mean biases solution to “small” </a:t>
            </a:r>
            <a:r>
              <a:rPr lang="el-GR" dirty="0" smtClean="0">
                <a:cs typeface="Arial"/>
              </a:rPr>
              <a:t>β</a:t>
            </a:r>
            <a:endParaRPr lang="en-US" dirty="0"/>
          </a:p>
        </p:txBody>
      </p:sp>
      <p:grpSp>
        <p:nvGrpSpPr>
          <p:cNvPr id="26" name="Group 25"/>
          <p:cNvGrpSpPr/>
          <p:nvPr/>
        </p:nvGrpSpPr>
        <p:grpSpPr>
          <a:xfrm>
            <a:off x="838200" y="3693543"/>
            <a:ext cx="7382774" cy="1323989"/>
            <a:chOff x="838200" y="3693543"/>
            <a:chExt cx="7382774" cy="1323989"/>
          </a:xfrm>
        </p:grpSpPr>
        <p:sp>
          <p:nvSpPr>
            <p:cNvPr id="15" name="TextBox 14"/>
            <p:cNvSpPr txBox="1"/>
            <p:nvPr/>
          </p:nvSpPr>
          <p:spPr>
            <a:xfrm>
              <a:off x="838200" y="3733800"/>
              <a:ext cx="17155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I) Gaussian Prior</a:t>
              </a:r>
              <a:endParaRPr lang="en-US" dirty="0"/>
            </a:p>
          </p:txBody>
        </p:sp>
        <p:pic>
          <p:nvPicPr>
            <p:cNvPr id="18" name="Picture 17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/>
            <a:stretch>
              <a:fillRect/>
            </a:stretch>
          </p:blipFill>
          <p:spPr bwMode="auto">
            <a:xfrm>
              <a:off x="1524000" y="4332231"/>
              <a:ext cx="1670986" cy="315969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0" name="Picture 19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 cstate="print"/>
            <a:stretch>
              <a:fillRect/>
            </a:stretch>
          </p:blipFill>
          <p:spPr bwMode="auto">
            <a:xfrm>
              <a:off x="4114800" y="4280582"/>
              <a:ext cx="2090255" cy="36761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46" name="Freeform 45"/>
            <p:cNvSpPr/>
            <p:nvPr/>
          </p:nvSpPr>
          <p:spPr>
            <a:xfrm>
              <a:off x="6978770" y="3693543"/>
              <a:ext cx="1242204" cy="1030857"/>
            </a:xfrm>
            <a:custGeom>
              <a:avLst/>
              <a:gdLst>
                <a:gd name="connsiteX0" fmla="*/ 0 w 1242204"/>
                <a:gd name="connsiteY0" fmla="*/ 1030857 h 1030857"/>
                <a:gd name="connsiteX1" fmla="*/ 224287 w 1242204"/>
                <a:gd name="connsiteY1" fmla="*/ 763438 h 1030857"/>
                <a:gd name="connsiteX2" fmla="*/ 483079 w 1242204"/>
                <a:gd name="connsiteY2" fmla="*/ 125083 h 1030857"/>
                <a:gd name="connsiteX3" fmla="*/ 638355 w 1242204"/>
                <a:gd name="connsiteY3" fmla="*/ 12940 h 1030857"/>
                <a:gd name="connsiteX4" fmla="*/ 776377 w 1242204"/>
                <a:gd name="connsiteY4" fmla="*/ 176842 h 1030857"/>
                <a:gd name="connsiteX5" fmla="*/ 1000664 w 1242204"/>
                <a:gd name="connsiteY5" fmla="*/ 789317 h 1030857"/>
                <a:gd name="connsiteX6" fmla="*/ 1242204 w 1242204"/>
                <a:gd name="connsiteY6" fmla="*/ 1013604 h 10308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2204" h="1030857">
                  <a:moveTo>
                    <a:pt x="0" y="1030857"/>
                  </a:moveTo>
                  <a:cubicBezTo>
                    <a:pt x="71887" y="972628"/>
                    <a:pt x="143774" y="914400"/>
                    <a:pt x="224287" y="763438"/>
                  </a:cubicBezTo>
                  <a:cubicBezTo>
                    <a:pt x="304800" y="612476"/>
                    <a:pt x="414068" y="250166"/>
                    <a:pt x="483079" y="125083"/>
                  </a:cubicBezTo>
                  <a:cubicBezTo>
                    <a:pt x="552090" y="0"/>
                    <a:pt x="589472" y="4314"/>
                    <a:pt x="638355" y="12940"/>
                  </a:cubicBezTo>
                  <a:cubicBezTo>
                    <a:pt x="687238" y="21566"/>
                    <a:pt x="715992" y="47446"/>
                    <a:pt x="776377" y="176842"/>
                  </a:cubicBezTo>
                  <a:cubicBezTo>
                    <a:pt x="836762" y="306238"/>
                    <a:pt x="923026" y="649857"/>
                    <a:pt x="1000664" y="789317"/>
                  </a:cubicBezTo>
                  <a:cubicBezTo>
                    <a:pt x="1078302" y="928777"/>
                    <a:pt x="1147314" y="1013604"/>
                    <a:pt x="1242204" y="1013604"/>
                  </a:cubicBezTo>
                </a:path>
              </a:pathLst>
            </a:cu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8" name="Straight Connector 47"/>
            <p:cNvCxnSpPr/>
            <p:nvPr/>
          </p:nvCxnSpPr>
          <p:spPr>
            <a:xfrm>
              <a:off x="7591247" y="3706483"/>
              <a:ext cx="2875" cy="1017917"/>
            </a:xfrm>
            <a:prstGeom prst="line">
              <a:avLst/>
            </a:prstGeom>
            <a:ln>
              <a:solidFill>
                <a:schemeClr val="tx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7467600" y="4648200"/>
              <a:ext cx="301686" cy="36933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0</a:t>
              </a:r>
              <a:endParaRPr lang="en-US" dirty="0"/>
            </a:p>
          </p:txBody>
        </p:sp>
        <p:cxnSp>
          <p:nvCxnSpPr>
            <p:cNvPr id="51" name="Straight Arrow Connector 50"/>
            <p:cNvCxnSpPr/>
            <p:nvPr/>
          </p:nvCxnSpPr>
          <p:spPr>
            <a:xfrm>
              <a:off x="7280696" y="4343400"/>
              <a:ext cx="609600" cy="1588"/>
            </a:xfrm>
            <a:prstGeom prst="straightConnector1">
              <a:avLst/>
            </a:prstGeom>
            <a:ln>
              <a:solidFill>
                <a:schemeClr val="tx1"/>
              </a:solidFill>
              <a:prstDash val="dash"/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53" name="Picture 52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3" cstate="print"/>
            <a:srcRect l="80867" r="13493" b="849"/>
            <a:stretch>
              <a:fillRect/>
            </a:stretch>
          </p:blipFill>
          <p:spPr bwMode="auto">
            <a:xfrm>
              <a:off x="7391400" y="4114800"/>
              <a:ext cx="90340" cy="228600"/>
            </a:xfrm>
            <a:prstGeom prst="rect">
              <a:avLst/>
            </a:prstGeom>
            <a:noFill/>
            <a:ln>
              <a:noFill/>
            </a:ln>
            <a:effectLst/>
          </p:spPr>
        </p:pic>
      </p:grpSp>
      <p:grpSp>
        <p:nvGrpSpPr>
          <p:cNvPr id="27" name="Group 26"/>
          <p:cNvGrpSpPr/>
          <p:nvPr/>
        </p:nvGrpSpPr>
        <p:grpSpPr>
          <a:xfrm>
            <a:off x="914400" y="5031414"/>
            <a:ext cx="7857677" cy="1052918"/>
            <a:chOff x="914400" y="5031414"/>
            <a:chExt cx="7857677" cy="1052918"/>
          </a:xfrm>
        </p:grpSpPr>
        <p:pic>
          <p:nvPicPr>
            <p:cNvPr id="56" name="Picture 55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14" cstate="print"/>
            <a:stretch>
              <a:fillRect/>
            </a:stretch>
          </p:blipFill>
          <p:spPr bwMode="auto">
            <a:xfrm>
              <a:off x="1066542" y="5031414"/>
              <a:ext cx="4849418" cy="68365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3" name="TextBox 22"/>
            <p:cNvSpPr txBox="1"/>
            <p:nvPr/>
          </p:nvSpPr>
          <p:spPr>
            <a:xfrm>
              <a:off x="6553200" y="5162490"/>
              <a:ext cx="221887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C00000"/>
                  </a:solidFill>
                  <a:latin typeface="Comic Sans MS" pitchFamily="66" charset="0"/>
                </a:rPr>
                <a:t>Ridge Regression</a:t>
              </a:r>
              <a:endParaRPr lang="en-US" sz="2000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pic>
          <p:nvPicPr>
            <p:cNvPr id="41" name="Picture 40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3" cstate="print"/>
            <a:stretch>
              <a:fillRect/>
            </a:stretch>
          </p:blipFill>
          <p:spPr bwMode="auto">
            <a:xfrm>
              <a:off x="5105400" y="5791200"/>
              <a:ext cx="1601893" cy="230558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43" name="Straight Arrow Connector 42"/>
            <p:cNvCxnSpPr/>
            <p:nvPr/>
          </p:nvCxnSpPr>
          <p:spPr>
            <a:xfrm rot="5400000">
              <a:off x="5181600" y="5638800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TextBox 54"/>
            <p:cNvSpPr txBox="1"/>
            <p:nvPr/>
          </p:nvSpPr>
          <p:spPr>
            <a:xfrm>
              <a:off x="914400" y="5715000"/>
              <a:ext cx="177959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</a:rPr>
                <a:t>Closed form: HW</a:t>
              </a:r>
              <a:endParaRPr lang="en-US" dirty="0">
                <a:solidFill>
                  <a:srgbClr val="C0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Regularized Least Squares and MAP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838200" y="1600200"/>
            <a:ext cx="390094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smtClean="0"/>
              <a:t>What if                   is not invertible ? </a:t>
            </a:r>
            <a:endParaRPr lang="en-US" sz="2000" dirty="0"/>
          </a:p>
        </p:txBody>
      </p:sp>
      <p:pic>
        <p:nvPicPr>
          <p:cNvPr id="6" name="Picture 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rcRect r="59371"/>
          <a:stretch>
            <a:fillRect/>
          </a:stretch>
        </p:blipFill>
        <p:spPr bwMode="auto">
          <a:xfrm>
            <a:off x="1780518" y="1600200"/>
            <a:ext cx="886482" cy="342773"/>
          </a:xfrm>
          <a:prstGeom prst="rect">
            <a:avLst/>
          </a:prstGeom>
          <a:noFill/>
          <a:ln/>
          <a:effectLst/>
        </p:spPr>
      </p:pic>
      <p:pic>
        <p:nvPicPr>
          <p:cNvPr id="11" name="Picture 10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959646" y="2286000"/>
            <a:ext cx="6253531" cy="492260"/>
          </a:xfrm>
          <a:prstGeom prst="rect">
            <a:avLst/>
          </a:prstGeom>
          <a:noFill/>
          <a:ln/>
          <a:effectLst/>
        </p:spPr>
      </p:pic>
      <p:sp>
        <p:nvSpPr>
          <p:cNvPr id="8" name="Left Brace 7"/>
          <p:cNvSpPr/>
          <p:nvPr/>
        </p:nvSpPr>
        <p:spPr>
          <a:xfrm rot="16200000">
            <a:off x="4403909" y="1295399"/>
            <a:ext cx="228600" cy="29718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3962400" y="2895600"/>
            <a:ext cx="14323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log likelihood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6248400" y="2895600"/>
            <a:ext cx="9781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log prior</a:t>
            </a:r>
            <a:endParaRPr lang="en-US" dirty="0"/>
          </a:p>
        </p:txBody>
      </p:sp>
      <p:sp>
        <p:nvSpPr>
          <p:cNvPr id="14" name="Left Brace 13"/>
          <p:cNvSpPr/>
          <p:nvPr/>
        </p:nvSpPr>
        <p:spPr>
          <a:xfrm rot="16200000">
            <a:off x="6629400" y="2286000"/>
            <a:ext cx="228600" cy="990600"/>
          </a:xfrm>
          <a:prstGeom prst="leftBrac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4" name="TextBox 43"/>
          <p:cNvSpPr txBox="1"/>
          <p:nvPr/>
        </p:nvSpPr>
        <p:spPr>
          <a:xfrm>
            <a:off x="990600" y="6324600"/>
            <a:ext cx="6911059" cy="369332"/>
          </a:xfrm>
          <a:prstGeom prst="rect">
            <a:avLst/>
          </a:prstGeom>
          <a:noFill/>
          <a:ln w="19050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/>
              <a:t>Prior belief that </a:t>
            </a:r>
            <a:r>
              <a:rPr lang="el-GR" dirty="0" smtClean="0">
                <a:cs typeface="Arial"/>
              </a:rPr>
              <a:t>β</a:t>
            </a:r>
            <a:r>
              <a:rPr lang="en-US" dirty="0" smtClean="0">
                <a:cs typeface="Arial"/>
              </a:rPr>
              <a:t> is Laplace with zero-mean biases solution to “small” </a:t>
            </a:r>
            <a:r>
              <a:rPr lang="el-GR" dirty="0" smtClean="0">
                <a:cs typeface="Arial"/>
              </a:rPr>
              <a:t>β</a:t>
            </a:r>
            <a:endParaRPr lang="en-US" dirty="0"/>
          </a:p>
        </p:txBody>
      </p:sp>
      <p:grpSp>
        <p:nvGrpSpPr>
          <p:cNvPr id="24" name="Group 23"/>
          <p:cNvGrpSpPr/>
          <p:nvPr/>
        </p:nvGrpSpPr>
        <p:grpSpPr>
          <a:xfrm>
            <a:off x="1072619" y="5031414"/>
            <a:ext cx="6322478" cy="990459"/>
            <a:chOff x="1072619" y="5031414"/>
            <a:chExt cx="6322478" cy="990459"/>
          </a:xfrm>
        </p:grpSpPr>
        <p:pic>
          <p:nvPicPr>
            <p:cNvPr id="25" name="Picture 24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1072619" y="5031414"/>
              <a:ext cx="4837264" cy="683658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23" name="TextBox 22"/>
            <p:cNvSpPr txBox="1"/>
            <p:nvPr/>
          </p:nvSpPr>
          <p:spPr>
            <a:xfrm>
              <a:off x="6553200" y="5162490"/>
              <a:ext cx="84189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>
                  <a:solidFill>
                    <a:srgbClr val="C00000"/>
                  </a:solidFill>
                  <a:latin typeface="Comic Sans MS" pitchFamily="66" charset="0"/>
                </a:rPr>
                <a:t>Lasso</a:t>
              </a:r>
              <a:endParaRPr lang="en-US" sz="2000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pic>
          <p:nvPicPr>
            <p:cNvPr id="22" name="Picture 21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1" cstate="print"/>
            <a:stretch>
              <a:fillRect/>
            </a:stretch>
          </p:blipFill>
          <p:spPr bwMode="auto">
            <a:xfrm>
              <a:off x="5180687" y="5791200"/>
              <a:ext cx="1451318" cy="230673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43" name="Straight Arrow Connector 42"/>
            <p:cNvCxnSpPr/>
            <p:nvPr/>
          </p:nvCxnSpPr>
          <p:spPr>
            <a:xfrm rot="5400000">
              <a:off x="5181600" y="5638800"/>
              <a:ext cx="304800" cy="1588"/>
            </a:xfrm>
            <a:prstGeom prst="straightConnector1">
              <a:avLst/>
            </a:prstGeom>
            <a:ln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1" name="Group 20"/>
          <p:cNvGrpSpPr/>
          <p:nvPr/>
        </p:nvGrpSpPr>
        <p:grpSpPr>
          <a:xfrm>
            <a:off x="838200" y="3352800"/>
            <a:ext cx="7772400" cy="1618176"/>
            <a:chOff x="838200" y="3352800"/>
            <a:chExt cx="7772400" cy="1618176"/>
          </a:xfrm>
        </p:grpSpPr>
        <p:sp>
          <p:nvSpPr>
            <p:cNvPr id="15" name="TextBox 14"/>
            <p:cNvSpPr txBox="1"/>
            <p:nvPr/>
          </p:nvSpPr>
          <p:spPr>
            <a:xfrm>
              <a:off x="838200" y="3733800"/>
              <a:ext cx="163698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II) Laplace Prior</a:t>
              </a:r>
              <a:endParaRPr lang="en-US" dirty="0"/>
            </a:p>
          </p:txBody>
        </p:sp>
        <p:pic>
          <p:nvPicPr>
            <p:cNvPr id="32" name="Picture 31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 cstate="print"/>
            <a:stretch>
              <a:fillRect/>
            </a:stretch>
          </p:blipFill>
          <p:spPr bwMode="auto">
            <a:xfrm>
              <a:off x="1238140" y="4325029"/>
              <a:ext cx="2038460" cy="323171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33" name="Picture 32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3" cstate="print"/>
            <a:stretch>
              <a:fillRect/>
            </a:stretch>
          </p:blipFill>
          <p:spPr bwMode="auto">
            <a:xfrm>
              <a:off x="4265782" y="4319839"/>
              <a:ext cx="1788290" cy="328462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8" name="Picture 27" descr="img49.gif"/>
            <p:cNvPicPr>
              <a:picLocks noChangeAspect="1"/>
            </p:cNvPicPr>
            <p:nvPr/>
          </p:nvPicPr>
          <p:blipFill>
            <a:blip r:embed="rId14" cstate="print"/>
            <a:srcRect l="6452" t="8021" r="6452"/>
            <a:stretch>
              <a:fillRect/>
            </a:stretch>
          </p:blipFill>
          <p:spPr>
            <a:xfrm>
              <a:off x="6705600" y="3352800"/>
              <a:ext cx="1905000" cy="1618176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76200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Ridge Regression </a:t>
            </a:r>
            <a:r>
              <a:rPr lang="en-US" b="1" dirty="0" err="1" smtClean="0">
                <a:solidFill>
                  <a:srgbClr val="C00000"/>
                </a:solidFill>
              </a:rPr>
              <a:t>vs</a:t>
            </a:r>
            <a:r>
              <a:rPr lang="en-US" b="1" dirty="0" smtClean="0">
                <a:solidFill>
                  <a:srgbClr val="C00000"/>
                </a:solidFill>
              </a:rPr>
              <a:t> Lasso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271397" y="2035314"/>
            <a:ext cx="399500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Ridge Regression: 	      Lasso:</a:t>
            </a:r>
          </a:p>
          <a:p>
            <a:r>
              <a:rPr lang="en-US" sz="2000" dirty="0" smtClean="0"/>
              <a:t>			</a:t>
            </a:r>
            <a:endParaRPr lang="en-US" sz="2000" dirty="0"/>
          </a:p>
        </p:txBody>
      </p:sp>
      <p:pic>
        <p:nvPicPr>
          <p:cNvPr id="13" name="Picture 12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533400" y="1297366"/>
            <a:ext cx="4128802" cy="455234"/>
          </a:xfrm>
          <a:prstGeom prst="rect">
            <a:avLst/>
          </a:prstGeom>
          <a:noFill/>
          <a:ln/>
          <a:effectLst/>
        </p:spPr>
      </p:pic>
      <p:pic>
        <p:nvPicPr>
          <p:cNvPr id="17" name="Picture 1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47597" y="2438400"/>
            <a:ext cx="1705295" cy="311101"/>
          </a:xfrm>
          <a:prstGeom prst="rect">
            <a:avLst/>
          </a:prstGeom>
          <a:noFill/>
          <a:ln/>
          <a:effectLst/>
        </p:spPr>
      </p:pic>
      <p:pic>
        <p:nvPicPr>
          <p:cNvPr id="19" name="Picture 1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3453467" y="2455652"/>
            <a:ext cx="1694730" cy="265162"/>
          </a:xfrm>
          <a:prstGeom prst="rect">
            <a:avLst/>
          </a:prstGeom>
          <a:noFill/>
          <a:ln/>
          <a:effectLst/>
        </p:spPr>
      </p:pic>
      <p:sp>
        <p:nvSpPr>
          <p:cNvPr id="22" name="TextBox 21"/>
          <p:cNvSpPr txBox="1"/>
          <p:nvPr/>
        </p:nvSpPr>
        <p:spPr>
          <a:xfrm>
            <a:off x="506293" y="6059269"/>
            <a:ext cx="7799507" cy="646331"/>
          </a:xfrm>
          <a:prstGeom prst="rect">
            <a:avLst/>
          </a:prstGeom>
          <a:noFill/>
          <a:ln w="28575">
            <a:noFill/>
          </a:ln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Lasso (l1 penalty) results in sparse solutions – vector with more zero coordinates</a:t>
            </a:r>
          </a:p>
          <a:p>
            <a:r>
              <a:rPr lang="en-US" b="1" dirty="0" smtClean="0">
                <a:solidFill>
                  <a:srgbClr val="C00000"/>
                </a:solidFill>
              </a:rPr>
              <a:t>Good for high-dimensional problems – don’t have to store all coordinates!</a:t>
            </a:r>
            <a:endParaRPr lang="en-US" b="1" dirty="0">
              <a:solidFill>
                <a:srgbClr val="C00000"/>
              </a:solidFill>
            </a:endParaRPr>
          </a:p>
        </p:txBody>
      </p:sp>
      <p:grpSp>
        <p:nvGrpSpPr>
          <p:cNvPr id="38" name="Group 37"/>
          <p:cNvGrpSpPr/>
          <p:nvPr/>
        </p:nvGrpSpPr>
        <p:grpSpPr>
          <a:xfrm>
            <a:off x="3319397" y="3276600"/>
            <a:ext cx="2874471" cy="2514600"/>
            <a:chOff x="3319397" y="3276600"/>
            <a:chExt cx="2874471" cy="2514600"/>
          </a:xfrm>
        </p:grpSpPr>
        <p:pic>
          <p:nvPicPr>
            <p:cNvPr id="1030" name="Picture 6"/>
            <p:cNvPicPr>
              <a:picLocks noChangeAspect="1" noChangeArrowheads="1"/>
            </p:cNvPicPr>
            <p:nvPr/>
          </p:nvPicPr>
          <p:blipFill>
            <a:blip r:embed="rId9" cstate="print"/>
            <a:srcRect b="8333"/>
            <a:stretch>
              <a:fillRect/>
            </a:stretch>
          </p:blipFill>
          <p:spPr bwMode="auto">
            <a:xfrm>
              <a:off x="3641662" y="3276600"/>
              <a:ext cx="2552206" cy="2514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7" name="TextBox 26"/>
            <p:cNvSpPr txBox="1"/>
            <p:nvPr/>
          </p:nvSpPr>
          <p:spPr>
            <a:xfrm>
              <a:off x="3319397" y="4105870"/>
              <a:ext cx="104567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i="1" dirty="0" smtClean="0">
                  <a:latin typeface="Arial"/>
                  <a:cs typeface="Arial"/>
                </a:rPr>
                <a:t>β</a:t>
              </a:r>
              <a:r>
                <a:rPr lang="en-US" dirty="0" smtClean="0">
                  <a:latin typeface="Arial"/>
                  <a:cs typeface="Arial"/>
                </a:rPr>
                <a:t>s</a:t>
              </a:r>
              <a:r>
                <a:rPr lang="en-US" dirty="0" smtClean="0"/>
                <a:t> with </a:t>
              </a:r>
            </a:p>
            <a:p>
              <a:r>
                <a:rPr lang="en-US" dirty="0" smtClean="0"/>
                <a:t>constant </a:t>
              </a:r>
            </a:p>
            <a:p>
              <a:r>
                <a:rPr lang="en-US" dirty="0" smtClean="0"/>
                <a:t>l1 norm</a:t>
              </a:r>
              <a:endParaRPr lang="en-US" dirty="0"/>
            </a:p>
          </p:txBody>
        </p:sp>
        <p:cxnSp>
          <p:nvCxnSpPr>
            <p:cNvPr id="32" name="Straight Arrow Connector 31"/>
            <p:cNvCxnSpPr/>
            <p:nvPr/>
          </p:nvCxnSpPr>
          <p:spPr>
            <a:xfrm>
              <a:off x="4974668" y="3429000"/>
              <a:ext cx="38100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Arrow Connector 35"/>
            <p:cNvCxnSpPr/>
            <p:nvPr/>
          </p:nvCxnSpPr>
          <p:spPr>
            <a:xfrm rot="16200000" flipH="1">
              <a:off x="4212668" y="4953000"/>
              <a:ext cx="152400" cy="1524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" name="Rectangle 40"/>
            <p:cNvSpPr>
              <a:spLocks noChangeAspect="1"/>
            </p:cNvSpPr>
            <p:nvPr/>
          </p:nvSpPr>
          <p:spPr>
            <a:xfrm rot="18960000">
              <a:off x="4435264" y="4992192"/>
              <a:ext cx="457200" cy="4572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2" name="Straight Connector 41"/>
            <p:cNvCxnSpPr/>
            <p:nvPr/>
          </p:nvCxnSpPr>
          <p:spPr>
            <a:xfrm>
              <a:off x="4236116" y="5216768"/>
              <a:ext cx="8382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4248634" y="5227698"/>
              <a:ext cx="8382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/>
          <p:cNvGrpSpPr/>
          <p:nvPr/>
        </p:nvGrpSpPr>
        <p:grpSpPr>
          <a:xfrm>
            <a:off x="6312326" y="2048470"/>
            <a:ext cx="2755474" cy="3742730"/>
            <a:chOff x="6312326" y="2048470"/>
            <a:chExt cx="2755474" cy="3742730"/>
          </a:xfrm>
        </p:grpSpPr>
        <p:sp>
          <p:nvSpPr>
            <p:cNvPr id="23" name="TextBox 22"/>
            <p:cNvSpPr txBox="1"/>
            <p:nvPr/>
          </p:nvSpPr>
          <p:spPr>
            <a:xfrm>
              <a:off x="6900797" y="2048470"/>
              <a:ext cx="216700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Ideally l0 penalty, </a:t>
              </a:r>
            </a:p>
            <a:p>
              <a:r>
                <a:rPr lang="en-US" dirty="0" smtClean="0"/>
                <a:t>but optimization </a:t>
              </a:r>
            </a:p>
            <a:p>
              <a:r>
                <a:rPr lang="en-US" dirty="0" smtClean="0"/>
                <a:t>becomes non-convex</a:t>
              </a:r>
              <a:endParaRPr lang="en-US" dirty="0"/>
            </a:p>
          </p:txBody>
        </p:sp>
        <p:pic>
          <p:nvPicPr>
            <p:cNvPr id="44" name="Picture 6"/>
            <p:cNvPicPr>
              <a:picLocks noChangeAspect="1" noChangeArrowheads="1"/>
            </p:cNvPicPr>
            <p:nvPr/>
          </p:nvPicPr>
          <p:blipFill>
            <a:blip r:embed="rId9" cstate="print"/>
            <a:srcRect b="8333"/>
            <a:stretch>
              <a:fillRect/>
            </a:stretch>
          </p:blipFill>
          <p:spPr bwMode="auto">
            <a:xfrm>
              <a:off x="6482191" y="3276600"/>
              <a:ext cx="2552206" cy="2514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45" name="Rectangle 44"/>
            <p:cNvSpPr>
              <a:spLocks noChangeAspect="1"/>
            </p:cNvSpPr>
            <p:nvPr/>
          </p:nvSpPr>
          <p:spPr>
            <a:xfrm rot="16200000">
              <a:off x="7170637" y="4841840"/>
              <a:ext cx="679520" cy="762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46" name="Straight Connector 45"/>
            <p:cNvCxnSpPr/>
            <p:nvPr/>
          </p:nvCxnSpPr>
          <p:spPr>
            <a:xfrm>
              <a:off x="7070781" y="5225560"/>
              <a:ext cx="8382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5400000">
              <a:off x="7083299" y="5236490"/>
              <a:ext cx="838200" cy="1588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8" name="TextBox 47"/>
            <p:cNvSpPr txBox="1"/>
            <p:nvPr/>
          </p:nvSpPr>
          <p:spPr>
            <a:xfrm>
              <a:off x="6312326" y="4208584"/>
              <a:ext cx="104567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i="1" dirty="0" smtClean="0">
                  <a:latin typeface="Arial"/>
                  <a:cs typeface="Arial"/>
                </a:rPr>
                <a:t>β</a:t>
              </a:r>
              <a:r>
                <a:rPr lang="en-US" dirty="0" smtClean="0">
                  <a:latin typeface="Arial"/>
                  <a:cs typeface="Arial"/>
                </a:rPr>
                <a:t>s</a:t>
              </a:r>
              <a:r>
                <a:rPr lang="en-US" dirty="0" smtClean="0"/>
                <a:t> with </a:t>
              </a:r>
            </a:p>
            <a:p>
              <a:r>
                <a:rPr lang="en-US" dirty="0" smtClean="0"/>
                <a:t>constant </a:t>
              </a:r>
            </a:p>
            <a:p>
              <a:r>
                <a:rPr lang="en-US" dirty="0" smtClean="0"/>
                <a:t>l0 norm</a:t>
              </a:r>
              <a:endParaRPr lang="en-US" dirty="0"/>
            </a:p>
          </p:txBody>
        </p:sp>
        <p:cxnSp>
          <p:nvCxnSpPr>
            <p:cNvPr id="49" name="Straight Arrow Connector 48"/>
            <p:cNvCxnSpPr/>
            <p:nvPr/>
          </p:nvCxnSpPr>
          <p:spPr>
            <a:xfrm rot="16200000" flipH="1">
              <a:off x="7205597" y="5055714"/>
              <a:ext cx="152400" cy="1524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77" name="Picture 76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4724065" y="1321279"/>
            <a:ext cx="2820068" cy="426721"/>
          </a:xfrm>
          <a:prstGeom prst="rect">
            <a:avLst/>
          </a:prstGeom>
          <a:noFill/>
          <a:ln/>
          <a:effectLst/>
        </p:spPr>
      </p:pic>
      <p:grpSp>
        <p:nvGrpSpPr>
          <p:cNvPr id="35" name="Group 34"/>
          <p:cNvGrpSpPr/>
          <p:nvPr/>
        </p:nvGrpSpPr>
        <p:grpSpPr>
          <a:xfrm>
            <a:off x="42797" y="3087469"/>
            <a:ext cx="5191438" cy="2703731"/>
            <a:chOff x="42797" y="3087469"/>
            <a:chExt cx="5191438" cy="2703731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11" cstate="print"/>
            <a:srcRect l="2960" t="2778" b="7692"/>
            <a:stretch>
              <a:fillRect/>
            </a:stretch>
          </p:blipFill>
          <p:spPr bwMode="auto">
            <a:xfrm>
              <a:off x="698842" y="3335216"/>
              <a:ext cx="2497873" cy="2455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5" name="TextBox 24"/>
            <p:cNvSpPr txBox="1"/>
            <p:nvPr/>
          </p:nvSpPr>
          <p:spPr>
            <a:xfrm>
              <a:off x="3069668" y="3087469"/>
              <a:ext cx="2164567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dirty="0" smtClean="0">
                  <a:latin typeface="Arial"/>
                  <a:cs typeface="Arial"/>
                </a:rPr>
                <a:t>β</a:t>
              </a:r>
              <a:r>
                <a:rPr lang="en-US" dirty="0" smtClean="0">
                  <a:latin typeface="Arial"/>
                  <a:cs typeface="Arial"/>
                </a:rPr>
                <a:t>s</a:t>
              </a:r>
              <a:r>
                <a:rPr lang="en-US" dirty="0" smtClean="0"/>
                <a:t> with constant </a:t>
              </a:r>
              <a:r>
                <a:rPr lang="en-US" i="1" dirty="0" smtClean="0"/>
                <a:t>J</a:t>
              </a:r>
              <a:r>
                <a:rPr lang="en-US" dirty="0" smtClean="0"/>
                <a:t>(</a:t>
              </a:r>
              <a:r>
                <a:rPr lang="el-GR" i="1" dirty="0" smtClean="0">
                  <a:latin typeface="Arial"/>
                  <a:cs typeface="Arial"/>
                </a:rPr>
                <a:t>β</a:t>
              </a:r>
              <a:r>
                <a:rPr lang="en-US" dirty="0" smtClean="0"/>
                <a:t>)</a:t>
              </a:r>
            </a:p>
            <a:p>
              <a:r>
                <a:rPr lang="en-US" dirty="0" smtClean="0"/>
                <a:t>(level sets of </a:t>
              </a:r>
              <a:r>
                <a:rPr lang="en-US" i="1" dirty="0" smtClean="0"/>
                <a:t>J</a:t>
              </a:r>
              <a:r>
                <a:rPr lang="en-US" dirty="0" smtClean="0"/>
                <a:t>(</a:t>
              </a:r>
              <a:r>
                <a:rPr lang="el-GR" i="1" dirty="0" smtClean="0">
                  <a:latin typeface="Arial"/>
                  <a:cs typeface="Arial"/>
                </a:rPr>
                <a:t>β</a:t>
              </a:r>
              <a:r>
                <a:rPr lang="en-US" dirty="0" smtClean="0"/>
                <a:t>))</a:t>
              </a:r>
              <a:endParaRPr lang="en-US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42797" y="4105870"/>
              <a:ext cx="1045671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i="1" dirty="0" smtClean="0">
                  <a:latin typeface="Arial"/>
                  <a:cs typeface="Arial"/>
                </a:rPr>
                <a:t>β</a:t>
              </a:r>
              <a:r>
                <a:rPr lang="en-US" dirty="0" smtClean="0">
                  <a:latin typeface="Arial"/>
                  <a:cs typeface="Arial"/>
                </a:rPr>
                <a:t>s</a:t>
              </a:r>
              <a:r>
                <a:rPr lang="en-US" dirty="0" smtClean="0"/>
                <a:t> with </a:t>
              </a:r>
            </a:p>
            <a:p>
              <a:r>
                <a:rPr lang="en-US" dirty="0" smtClean="0"/>
                <a:t>constant </a:t>
              </a:r>
            </a:p>
            <a:p>
              <a:r>
                <a:rPr lang="en-US" dirty="0" smtClean="0"/>
                <a:t>l2 norm</a:t>
              </a:r>
              <a:endParaRPr lang="en-US" dirty="0"/>
            </a:p>
          </p:txBody>
        </p:sp>
        <p:cxnSp>
          <p:nvCxnSpPr>
            <p:cNvPr id="29" name="Straight Arrow Connector 28"/>
            <p:cNvCxnSpPr/>
            <p:nvPr/>
          </p:nvCxnSpPr>
          <p:spPr>
            <a:xfrm rot="10800000" flipV="1">
              <a:off x="2917269" y="3371166"/>
              <a:ext cx="197633" cy="13403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 rot="16200000" flipH="1">
              <a:off x="936068" y="4876800"/>
              <a:ext cx="152400" cy="1524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Oval 36"/>
            <p:cNvSpPr/>
            <p:nvPr/>
          </p:nvSpPr>
          <p:spPr>
            <a:xfrm>
              <a:off x="1091562" y="4885592"/>
              <a:ext cx="685800" cy="685800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9" name="Straight Connector 38"/>
            <p:cNvCxnSpPr/>
            <p:nvPr/>
          </p:nvCxnSpPr>
          <p:spPr>
            <a:xfrm>
              <a:off x="1012268" y="5207976"/>
              <a:ext cx="8382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5400000">
              <a:off x="1024786" y="5218906"/>
              <a:ext cx="838200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TextBox 79"/>
            <p:cNvSpPr txBox="1"/>
            <p:nvPr/>
          </p:nvSpPr>
          <p:spPr>
            <a:xfrm>
              <a:off x="1143000" y="4114800"/>
              <a:ext cx="36580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i="1" dirty="0" smtClean="0">
                  <a:latin typeface="Arial"/>
                  <a:cs typeface="Arial"/>
                </a:rPr>
                <a:t>β</a:t>
              </a:r>
              <a:r>
                <a:rPr lang="en-US" sz="1000" dirty="0" smtClean="0">
                  <a:latin typeface="Arial"/>
                  <a:cs typeface="Arial"/>
                </a:rPr>
                <a:t>2</a:t>
              </a:r>
              <a:endParaRPr lang="en-US" dirty="0"/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1996394" y="5148530"/>
              <a:ext cx="35779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l-GR" sz="1400" i="1" dirty="0" smtClean="0">
                  <a:latin typeface="Arial"/>
                  <a:cs typeface="Arial"/>
                </a:rPr>
                <a:t>β</a:t>
              </a:r>
              <a:r>
                <a:rPr lang="en-US" sz="1000" dirty="0" smtClean="0">
                  <a:latin typeface="Arial"/>
                  <a:cs typeface="Arial"/>
                </a:rPr>
                <a:t>1</a:t>
              </a:r>
              <a:endParaRPr lang="en-US" dirty="0"/>
            </a:p>
          </p:txBody>
        </p:sp>
      </p:grpSp>
      <p:sp>
        <p:nvSpPr>
          <p:cNvPr id="51" name="Explosion 2 50"/>
          <p:cNvSpPr/>
          <p:nvPr/>
        </p:nvSpPr>
        <p:spPr>
          <a:xfrm>
            <a:off x="5148197" y="1828800"/>
            <a:ext cx="1676400" cy="990600"/>
          </a:xfrm>
          <a:prstGeom prst="irregularSeal2">
            <a:avLst/>
          </a:prstGeom>
          <a:solidFill>
            <a:srgbClr val="FFFF00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C00000"/>
                </a:solidFill>
              </a:rPr>
              <a:t>HOT!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5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Beyond Linear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826927" y="1633478"/>
            <a:ext cx="5456109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Polynomial regression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Regression with nonlinear features/basis functions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Kernel regression - Local/Weighted regression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Regression trees – Spatially adaptive regression</a:t>
            </a:r>
            <a:endParaRPr lang="en-US" sz="2000" dirty="0"/>
          </a:p>
        </p:txBody>
      </p:sp>
      <p:grpSp>
        <p:nvGrpSpPr>
          <p:cNvPr id="7" name="Group 6"/>
          <p:cNvGrpSpPr/>
          <p:nvPr/>
        </p:nvGrpSpPr>
        <p:grpSpPr>
          <a:xfrm>
            <a:off x="6477000" y="1524000"/>
            <a:ext cx="2971800" cy="1263142"/>
            <a:chOff x="5011614" y="4147058"/>
            <a:chExt cx="2286000" cy="1009615"/>
          </a:xfrm>
        </p:grpSpPr>
        <p:sp>
          <p:nvSpPr>
            <p:cNvPr id="8" name="Line 291"/>
            <p:cNvSpPr>
              <a:spLocks noChangeShapeType="1"/>
            </p:cNvSpPr>
            <p:nvPr/>
          </p:nvSpPr>
          <p:spPr bwMode="auto">
            <a:xfrm>
              <a:off x="5011614" y="5121553"/>
              <a:ext cx="2286000" cy="0"/>
            </a:xfrm>
            <a:prstGeom prst="line">
              <a:avLst/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9" name="Oval 296"/>
            <p:cNvSpPr>
              <a:spLocks noChangeAspect="1" noChangeArrowheads="1"/>
            </p:cNvSpPr>
            <p:nvPr/>
          </p:nvSpPr>
          <p:spPr bwMode="auto">
            <a:xfrm rot="18549981">
              <a:off x="5670550" y="4497861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10" name="Oval 297"/>
            <p:cNvSpPr>
              <a:spLocks noChangeAspect="1" noChangeArrowheads="1"/>
            </p:cNvSpPr>
            <p:nvPr/>
          </p:nvSpPr>
          <p:spPr bwMode="auto">
            <a:xfrm rot="18549981">
              <a:off x="5867028" y="4712701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11" name="Oval 298"/>
            <p:cNvSpPr>
              <a:spLocks noChangeAspect="1" noChangeArrowheads="1"/>
            </p:cNvSpPr>
            <p:nvPr/>
          </p:nvSpPr>
          <p:spPr bwMode="auto">
            <a:xfrm rot="18549981">
              <a:off x="6059488" y="4650261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13" name="Oval 299"/>
            <p:cNvSpPr>
              <a:spLocks noChangeAspect="1" noChangeArrowheads="1"/>
            </p:cNvSpPr>
            <p:nvPr/>
          </p:nvSpPr>
          <p:spPr bwMode="auto">
            <a:xfrm rot="18549981">
              <a:off x="5449060" y="4553423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14" name="Oval 300"/>
            <p:cNvSpPr>
              <a:spLocks noChangeAspect="1" noChangeArrowheads="1"/>
            </p:cNvSpPr>
            <p:nvPr/>
          </p:nvSpPr>
          <p:spPr bwMode="auto">
            <a:xfrm rot="18549981">
              <a:off x="5285774" y="4726461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15" name="Oval 301"/>
            <p:cNvSpPr>
              <a:spLocks noChangeAspect="1" noChangeArrowheads="1"/>
            </p:cNvSpPr>
            <p:nvPr/>
          </p:nvSpPr>
          <p:spPr bwMode="auto">
            <a:xfrm rot="18549981">
              <a:off x="5127998" y="4686773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16" name="Oval 302"/>
            <p:cNvSpPr>
              <a:spLocks noChangeAspect="1" noChangeArrowheads="1"/>
            </p:cNvSpPr>
            <p:nvPr/>
          </p:nvSpPr>
          <p:spPr bwMode="auto">
            <a:xfrm rot="18549981">
              <a:off x="6179629" y="4458173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17" name="Oval 303"/>
            <p:cNvSpPr>
              <a:spLocks noChangeAspect="1" noChangeArrowheads="1"/>
            </p:cNvSpPr>
            <p:nvPr/>
          </p:nvSpPr>
          <p:spPr bwMode="auto">
            <a:xfrm rot="18549981">
              <a:off x="6474904" y="4229573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18" name="Oval 304"/>
            <p:cNvSpPr>
              <a:spLocks noChangeAspect="1" noChangeArrowheads="1"/>
            </p:cNvSpPr>
            <p:nvPr/>
          </p:nvSpPr>
          <p:spPr bwMode="auto">
            <a:xfrm rot="18549981">
              <a:off x="6676517" y="4362923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19" name="Oval 305"/>
            <p:cNvSpPr>
              <a:spLocks noChangeAspect="1" noChangeArrowheads="1"/>
            </p:cNvSpPr>
            <p:nvPr/>
          </p:nvSpPr>
          <p:spPr bwMode="auto">
            <a:xfrm rot="18549981">
              <a:off x="6828917" y="4305773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20" name="Oval 306"/>
            <p:cNvSpPr>
              <a:spLocks noChangeAspect="1" noChangeArrowheads="1"/>
            </p:cNvSpPr>
            <p:nvPr/>
          </p:nvSpPr>
          <p:spPr bwMode="auto">
            <a:xfrm rot="18549981">
              <a:off x="6255829" y="4342286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21" name="Oval 424"/>
            <p:cNvSpPr>
              <a:spLocks noChangeAspect="1" noChangeArrowheads="1"/>
            </p:cNvSpPr>
            <p:nvPr/>
          </p:nvSpPr>
          <p:spPr bwMode="auto">
            <a:xfrm>
              <a:off x="5040313" y="5107990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22" name="Oval 425"/>
            <p:cNvSpPr>
              <a:spLocks noChangeAspect="1" noChangeArrowheads="1"/>
            </p:cNvSpPr>
            <p:nvPr/>
          </p:nvSpPr>
          <p:spPr bwMode="auto">
            <a:xfrm>
              <a:off x="6564312" y="5095819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23" name="Oval 432"/>
            <p:cNvSpPr>
              <a:spLocks noChangeAspect="1" noChangeArrowheads="1"/>
            </p:cNvSpPr>
            <p:nvPr/>
          </p:nvSpPr>
          <p:spPr bwMode="auto">
            <a:xfrm>
              <a:off x="5126038" y="5110018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24" name="Oval 433"/>
            <p:cNvSpPr>
              <a:spLocks noChangeAspect="1" noChangeArrowheads="1"/>
            </p:cNvSpPr>
            <p:nvPr/>
          </p:nvSpPr>
          <p:spPr bwMode="auto">
            <a:xfrm>
              <a:off x="5181601" y="5107990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25" name="Oval 434"/>
            <p:cNvSpPr>
              <a:spLocks noChangeAspect="1" noChangeArrowheads="1"/>
            </p:cNvSpPr>
            <p:nvPr/>
          </p:nvSpPr>
          <p:spPr bwMode="auto">
            <a:xfrm>
              <a:off x="5286376" y="5097847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26" name="Oval 435"/>
            <p:cNvSpPr>
              <a:spLocks noChangeAspect="1" noChangeArrowheads="1"/>
            </p:cNvSpPr>
            <p:nvPr/>
          </p:nvSpPr>
          <p:spPr bwMode="auto">
            <a:xfrm>
              <a:off x="5400676" y="5095819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27" name="Oval 436"/>
            <p:cNvSpPr>
              <a:spLocks noChangeAspect="1" noChangeArrowheads="1"/>
            </p:cNvSpPr>
            <p:nvPr/>
          </p:nvSpPr>
          <p:spPr bwMode="auto">
            <a:xfrm>
              <a:off x="5468938" y="5095819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28" name="Oval 437"/>
            <p:cNvSpPr>
              <a:spLocks noChangeAspect="1" noChangeArrowheads="1"/>
            </p:cNvSpPr>
            <p:nvPr/>
          </p:nvSpPr>
          <p:spPr bwMode="auto">
            <a:xfrm>
              <a:off x="5526088" y="5095819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29" name="Oval 438"/>
            <p:cNvSpPr>
              <a:spLocks noChangeAspect="1" noChangeArrowheads="1"/>
            </p:cNvSpPr>
            <p:nvPr/>
          </p:nvSpPr>
          <p:spPr bwMode="auto">
            <a:xfrm>
              <a:off x="5629276" y="5097847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31" name="Oval 439"/>
            <p:cNvSpPr>
              <a:spLocks noChangeAspect="1" noChangeArrowheads="1"/>
            </p:cNvSpPr>
            <p:nvPr/>
          </p:nvSpPr>
          <p:spPr bwMode="auto">
            <a:xfrm>
              <a:off x="5754688" y="5095819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32" name="Oval 440"/>
            <p:cNvSpPr>
              <a:spLocks noChangeAspect="1" noChangeArrowheads="1"/>
            </p:cNvSpPr>
            <p:nvPr/>
          </p:nvSpPr>
          <p:spPr bwMode="auto">
            <a:xfrm>
              <a:off x="5907088" y="5097847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33" name="Oval 441"/>
            <p:cNvSpPr>
              <a:spLocks noChangeAspect="1" noChangeArrowheads="1"/>
            </p:cNvSpPr>
            <p:nvPr/>
          </p:nvSpPr>
          <p:spPr bwMode="auto">
            <a:xfrm>
              <a:off x="6059488" y="5095819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34" name="Oval 442"/>
            <p:cNvSpPr>
              <a:spLocks noChangeAspect="1" noChangeArrowheads="1"/>
            </p:cNvSpPr>
            <p:nvPr/>
          </p:nvSpPr>
          <p:spPr bwMode="auto">
            <a:xfrm>
              <a:off x="6134101" y="5097847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35" name="Oval 443"/>
            <p:cNvSpPr>
              <a:spLocks noChangeAspect="1" noChangeArrowheads="1"/>
            </p:cNvSpPr>
            <p:nvPr/>
          </p:nvSpPr>
          <p:spPr bwMode="auto">
            <a:xfrm>
              <a:off x="5983288" y="5097847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36" name="Oval 444"/>
            <p:cNvSpPr>
              <a:spLocks noChangeAspect="1" noChangeArrowheads="1"/>
            </p:cNvSpPr>
            <p:nvPr/>
          </p:nvSpPr>
          <p:spPr bwMode="auto">
            <a:xfrm>
              <a:off x="5810251" y="5095819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37" name="Oval 445"/>
            <p:cNvSpPr>
              <a:spLocks noChangeAspect="1" noChangeArrowheads="1"/>
            </p:cNvSpPr>
            <p:nvPr/>
          </p:nvSpPr>
          <p:spPr bwMode="auto">
            <a:xfrm>
              <a:off x="5678488" y="5097847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38" name="Oval 446"/>
            <p:cNvSpPr>
              <a:spLocks noChangeAspect="1" noChangeArrowheads="1"/>
            </p:cNvSpPr>
            <p:nvPr/>
          </p:nvSpPr>
          <p:spPr bwMode="auto">
            <a:xfrm>
              <a:off x="5334001" y="5095819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39" name="Oval 447"/>
            <p:cNvSpPr>
              <a:spLocks noChangeAspect="1" noChangeArrowheads="1"/>
            </p:cNvSpPr>
            <p:nvPr/>
          </p:nvSpPr>
          <p:spPr bwMode="auto">
            <a:xfrm>
              <a:off x="6299199" y="5095819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40" name="Oval 448"/>
            <p:cNvSpPr>
              <a:spLocks noChangeAspect="1" noChangeArrowheads="1"/>
            </p:cNvSpPr>
            <p:nvPr/>
          </p:nvSpPr>
          <p:spPr bwMode="auto">
            <a:xfrm>
              <a:off x="6335712" y="5097847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41" name="Oval 449"/>
            <p:cNvSpPr>
              <a:spLocks noChangeAspect="1" noChangeArrowheads="1"/>
            </p:cNvSpPr>
            <p:nvPr/>
          </p:nvSpPr>
          <p:spPr bwMode="auto">
            <a:xfrm>
              <a:off x="6411912" y="5095819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42" name="Oval 450"/>
            <p:cNvSpPr>
              <a:spLocks noChangeAspect="1" noChangeArrowheads="1"/>
            </p:cNvSpPr>
            <p:nvPr/>
          </p:nvSpPr>
          <p:spPr bwMode="auto">
            <a:xfrm>
              <a:off x="6716712" y="5095819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43" name="Oval 451"/>
            <p:cNvSpPr>
              <a:spLocks noChangeAspect="1" noChangeArrowheads="1"/>
            </p:cNvSpPr>
            <p:nvPr/>
          </p:nvSpPr>
          <p:spPr bwMode="auto">
            <a:xfrm>
              <a:off x="6869112" y="5097847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46" name="Oval 454"/>
            <p:cNvSpPr>
              <a:spLocks noChangeAspect="1" noChangeArrowheads="1"/>
            </p:cNvSpPr>
            <p:nvPr/>
          </p:nvSpPr>
          <p:spPr bwMode="auto">
            <a:xfrm>
              <a:off x="6918324" y="5095819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47" name="Oval 455"/>
            <p:cNvSpPr>
              <a:spLocks noChangeAspect="1" noChangeArrowheads="1"/>
            </p:cNvSpPr>
            <p:nvPr/>
          </p:nvSpPr>
          <p:spPr bwMode="auto">
            <a:xfrm>
              <a:off x="6792912" y="5095819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48" name="Oval 456"/>
            <p:cNvSpPr>
              <a:spLocks noChangeAspect="1" noChangeArrowheads="1"/>
            </p:cNvSpPr>
            <p:nvPr/>
          </p:nvSpPr>
          <p:spPr bwMode="auto">
            <a:xfrm>
              <a:off x="6640512" y="5095819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49" name="Oval 457"/>
            <p:cNvSpPr>
              <a:spLocks noChangeAspect="1" noChangeArrowheads="1"/>
            </p:cNvSpPr>
            <p:nvPr/>
          </p:nvSpPr>
          <p:spPr bwMode="auto">
            <a:xfrm>
              <a:off x="6488112" y="5095819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51" name="Oval 459"/>
            <p:cNvSpPr>
              <a:spLocks noChangeAspect="1" noChangeArrowheads="1"/>
            </p:cNvSpPr>
            <p:nvPr/>
          </p:nvSpPr>
          <p:spPr bwMode="auto">
            <a:xfrm>
              <a:off x="6602412" y="5095819"/>
              <a:ext cx="36513" cy="46655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52" name="Freeform 51"/>
            <p:cNvSpPr/>
            <p:nvPr/>
          </p:nvSpPr>
          <p:spPr>
            <a:xfrm>
              <a:off x="5124091" y="4167997"/>
              <a:ext cx="1768415" cy="598577"/>
            </a:xfrm>
            <a:custGeom>
              <a:avLst/>
              <a:gdLst>
                <a:gd name="connsiteX0" fmla="*/ 0 w 1768415"/>
                <a:gd name="connsiteY0" fmla="*/ 496019 h 606725"/>
                <a:gd name="connsiteX1" fmla="*/ 276045 w 1768415"/>
                <a:gd name="connsiteY1" fmla="*/ 530525 h 606725"/>
                <a:gd name="connsiteX2" fmla="*/ 474452 w 1768415"/>
                <a:gd name="connsiteY2" fmla="*/ 409755 h 606725"/>
                <a:gd name="connsiteX3" fmla="*/ 741871 w 1768415"/>
                <a:gd name="connsiteY3" fmla="*/ 461513 h 606725"/>
                <a:gd name="connsiteX4" fmla="*/ 897147 w 1768415"/>
                <a:gd name="connsiteY4" fmla="*/ 539151 h 606725"/>
                <a:gd name="connsiteX5" fmla="*/ 1259456 w 1768415"/>
                <a:gd name="connsiteY5" fmla="*/ 56072 h 606725"/>
                <a:gd name="connsiteX6" fmla="*/ 1561381 w 1768415"/>
                <a:gd name="connsiteY6" fmla="*/ 202721 h 606725"/>
                <a:gd name="connsiteX7" fmla="*/ 1768415 w 1768415"/>
                <a:gd name="connsiteY7" fmla="*/ 133710 h 606725"/>
                <a:gd name="connsiteX0" fmla="*/ 0 w 1768415"/>
                <a:gd name="connsiteY0" fmla="*/ 496019 h 606725"/>
                <a:gd name="connsiteX1" fmla="*/ 276045 w 1768415"/>
                <a:gd name="connsiteY1" fmla="*/ 530525 h 606725"/>
                <a:gd name="connsiteX2" fmla="*/ 474452 w 1768415"/>
                <a:gd name="connsiteY2" fmla="*/ 409755 h 606725"/>
                <a:gd name="connsiteX3" fmla="*/ 741871 w 1768415"/>
                <a:gd name="connsiteY3" fmla="*/ 461513 h 606725"/>
                <a:gd name="connsiteX4" fmla="*/ 897147 w 1768415"/>
                <a:gd name="connsiteY4" fmla="*/ 539151 h 606725"/>
                <a:gd name="connsiteX5" fmla="*/ 1259456 w 1768415"/>
                <a:gd name="connsiteY5" fmla="*/ 56072 h 606725"/>
                <a:gd name="connsiteX6" fmla="*/ 1561381 w 1768415"/>
                <a:gd name="connsiteY6" fmla="*/ 202721 h 606725"/>
                <a:gd name="connsiteX7" fmla="*/ 1768415 w 1768415"/>
                <a:gd name="connsiteY7" fmla="*/ 133710 h 606725"/>
                <a:gd name="connsiteX0" fmla="*/ 0 w 1768415"/>
                <a:gd name="connsiteY0" fmla="*/ 496019 h 606725"/>
                <a:gd name="connsiteX1" fmla="*/ 276045 w 1768415"/>
                <a:gd name="connsiteY1" fmla="*/ 530525 h 606725"/>
                <a:gd name="connsiteX2" fmla="*/ 474452 w 1768415"/>
                <a:gd name="connsiteY2" fmla="*/ 409755 h 606725"/>
                <a:gd name="connsiteX3" fmla="*/ 741871 w 1768415"/>
                <a:gd name="connsiteY3" fmla="*/ 461513 h 606725"/>
                <a:gd name="connsiteX4" fmla="*/ 897147 w 1768415"/>
                <a:gd name="connsiteY4" fmla="*/ 539151 h 606725"/>
                <a:gd name="connsiteX5" fmla="*/ 1259456 w 1768415"/>
                <a:gd name="connsiteY5" fmla="*/ 56072 h 606725"/>
                <a:gd name="connsiteX6" fmla="*/ 1561381 w 1768415"/>
                <a:gd name="connsiteY6" fmla="*/ 202721 h 606725"/>
                <a:gd name="connsiteX7" fmla="*/ 1768415 w 1768415"/>
                <a:gd name="connsiteY7" fmla="*/ 133710 h 606725"/>
                <a:gd name="connsiteX0" fmla="*/ 0 w 1768415"/>
                <a:gd name="connsiteY0" fmla="*/ 496019 h 598098"/>
                <a:gd name="connsiteX1" fmla="*/ 276045 w 1768415"/>
                <a:gd name="connsiteY1" fmla="*/ 530525 h 598098"/>
                <a:gd name="connsiteX2" fmla="*/ 474452 w 1768415"/>
                <a:gd name="connsiteY2" fmla="*/ 409755 h 598098"/>
                <a:gd name="connsiteX3" fmla="*/ 897147 w 1768415"/>
                <a:gd name="connsiteY3" fmla="*/ 539151 h 598098"/>
                <a:gd name="connsiteX4" fmla="*/ 1259456 w 1768415"/>
                <a:gd name="connsiteY4" fmla="*/ 56072 h 598098"/>
                <a:gd name="connsiteX5" fmla="*/ 1561381 w 1768415"/>
                <a:gd name="connsiteY5" fmla="*/ 202721 h 598098"/>
                <a:gd name="connsiteX6" fmla="*/ 1768415 w 1768415"/>
                <a:gd name="connsiteY6" fmla="*/ 133710 h 598098"/>
                <a:gd name="connsiteX0" fmla="*/ 0 w 1768415"/>
                <a:gd name="connsiteY0" fmla="*/ 496019 h 598577"/>
                <a:gd name="connsiteX1" fmla="*/ 276045 w 1768415"/>
                <a:gd name="connsiteY1" fmla="*/ 530525 h 598577"/>
                <a:gd name="connsiteX2" fmla="*/ 474452 w 1768415"/>
                <a:gd name="connsiteY2" fmla="*/ 409755 h 598577"/>
                <a:gd name="connsiteX3" fmla="*/ 626852 w 1768415"/>
                <a:gd name="connsiteY3" fmla="*/ 412629 h 598577"/>
                <a:gd name="connsiteX4" fmla="*/ 897147 w 1768415"/>
                <a:gd name="connsiteY4" fmla="*/ 539151 h 598577"/>
                <a:gd name="connsiteX5" fmla="*/ 1259456 w 1768415"/>
                <a:gd name="connsiteY5" fmla="*/ 56072 h 598577"/>
                <a:gd name="connsiteX6" fmla="*/ 1561381 w 1768415"/>
                <a:gd name="connsiteY6" fmla="*/ 202721 h 598577"/>
                <a:gd name="connsiteX7" fmla="*/ 1768415 w 1768415"/>
                <a:gd name="connsiteY7" fmla="*/ 133710 h 598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68415" h="598577">
                  <a:moveTo>
                    <a:pt x="0" y="496019"/>
                  </a:moveTo>
                  <a:cubicBezTo>
                    <a:pt x="98485" y="520460"/>
                    <a:pt x="196970" y="544902"/>
                    <a:pt x="276045" y="530525"/>
                  </a:cubicBezTo>
                  <a:cubicBezTo>
                    <a:pt x="355120" y="516148"/>
                    <a:pt x="415984" y="429404"/>
                    <a:pt x="474452" y="409755"/>
                  </a:cubicBezTo>
                  <a:cubicBezTo>
                    <a:pt x="532920" y="390106"/>
                    <a:pt x="556403" y="391063"/>
                    <a:pt x="626852" y="412629"/>
                  </a:cubicBezTo>
                  <a:cubicBezTo>
                    <a:pt x="697301" y="434195"/>
                    <a:pt x="791713" y="598577"/>
                    <a:pt x="897147" y="539151"/>
                  </a:cubicBezTo>
                  <a:cubicBezTo>
                    <a:pt x="1002581" y="479725"/>
                    <a:pt x="1148750" y="112144"/>
                    <a:pt x="1259456" y="56072"/>
                  </a:cubicBezTo>
                  <a:cubicBezTo>
                    <a:pt x="1370162" y="0"/>
                    <a:pt x="1476555" y="189781"/>
                    <a:pt x="1561381" y="202721"/>
                  </a:cubicBezTo>
                  <a:cubicBezTo>
                    <a:pt x="1646207" y="215661"/>
                    <a:pt x="1707311" y="174685"/>
                    <a:pt x="1768415" y="133710"/>
                  </a:cubicBezTo>
                </a:path>
              </a:pathLst>
            </a:custGeom>
            <a:ln w="28575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Oval 296"/>
            <p:cNvSpPr>
              <a:spLocks noChangeAspect="1" noChangeArrowheads="1"/>
            </p:cNvSpPr>
            <p:nvPr/>
          </p:nvSpPr>
          <p:spPr bwMode="auto">
            <a:xfrm rot="18549981">
              <a:off x="5677979" y="4579429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54" name="Oval 297"/>
            <p:cNvSpPr>
              <a:spLocks noChangeAspect="1" noChangeArrowheads="1"/>
            </p:cNvSpPr>
            <p:nvPr/>
          </p:nvSpPr>
          <p:spPr bwMode="auto">
            <a:xfrm rot="18549981">
              <a:off x="5830379" y="4619117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55" name="Oval 298"/>
            <p:cNvSpPr>
              <a:spLocks noChangeAspect="1" noChangeArrowheads="1"/>
            </p:cNvSpPr>
            <p:nvPr/>
          </p:nvSpPr>
          <p:spPr bwMode="auto">
            <a:xfrm rot="18549981">
              <a:off x="6066917" y="4542917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56" name="Oval 299"/>
            <p:cNvSpPr>
              <a:spLocks noChangeAspect="1" noChangeArrowheads="1"/>
            </p:cNvSpPr>
            <p:nvPr/>
          </p:nvSpPr>
          <p:spPr bwMode="auto">
            <a:xfrm rot="18549981">
              <a:off x="5476367" y="4655629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57" name="Oval 300"/>
            <p:cNvSpPr>
              <a:spLocks noChangeAspect="1" noChangeArrowheads="1"/>
            </p:cNvSpPr>
            <p:nvPr/>
          </p:nvSpPr>
          <p:spPr bwMode="auto">
            <a:xfrm rot="18549981">
              <a:off x="5375496" y="4619117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58" name="Oval 301"/>
            <p:cNvSpPr>
              <a:spLocks noChangeAspect="1" noChangeArrowheads="1"/>
            </p:cNvSpPr>
            <p:nvPr/>
          </p:nvSpPr>
          <p:spPr bwMode="auto">
            <a:xfrm rot="18549981">
              <a:off x="5182427" y="4579429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59" name="Oval 302"/>
            <p:cNvSpPr>
              <a:spLocks noChangeAspect="1" noChangeArrowheads="1"/>
            </p:cNvSpPr>
            <p:nvPr/>
          </p:nvSpPr>
          <p:spPr bwMode="auto">
            <a:xfrm rot="18549981">
              <a:off x="6187058" y="4528058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60" name="Oval 303"/>
            <p:cNvSpPr>
              <a:spLocks noChangeAspect="1" noChangeArrowheads="1"/>
            </p:cNvSpPr>
            <p:nvPr/>
          </p:nvSpPr>
          <p:spPr bwMode="auto">
            <a:xfrm rot="18549981">
              <a:off x="6428774" y="4147058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61" name="Oval 304"/>
            <p:cNvSpPr>
              <a:spLocks noChangeAspect="1" noChangeArrowheads="1"/>
            </p:cNvSpPr>
            <p:nvPr/>
          </p:nvSpPr>
          <p:spPr bwMode="auto">
            <a:xfrm rot="18549981">
              <a:off x="6683946" y="4299458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62" name="Oval 305"/>
            <p:cNvSpPr>
              <a:spLocks noChangeAspect="1" noChangeArrowheads="1"/>
            </p:cNvSpPr>
            <p:nvPr/>
          </p:nvSpPr>
          <p:spPr bwMode="auto">
            <a:xfrm rot="18549981">
              <a:off x="6755346" y="4198429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63" name="Oval 306"/>
            <p:cNvSpPr>
              <a:spLocks noChangeAspect="1" noChangeArrowheads="1"/>
            </p:cNvSpPr>
            <p:nvPr/>
          </p:nvSpPr>
          <p:spPr bwMode="auto">
            <a:xfrm rot="18549981">
              <a:off x="6325427" y="4274629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64" name="Oval 296"/>
            <p:cNvSpPr>
              <a:spLocks noChangeAspect="1" noChangeArrowheads="1"/>
            </p:cNvSpPr>
            <p:nvPr/>
          </p:nvSpPr>
          <p:spPr bwMode="auto">
            <a:xfrm rot="18549981">
              <a:off x="5669353" y="4558735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65" name="Oval 297"/>
            <p:cNvSpPr>
              <a:spLocks noChangeAspect="1" noChangeArrowheads="1"/>
            </p:cNvSpPr>
            <p:nvPr/>
          </p:nvSpPr>
          <p:spPr bwMode="auto">
            <a:xfrm rot="18549981">
              <a:off x="5821753" y="4787335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66" name="Oval 298"/>
            <p:cNvSpPr>
              <a:spLocks noChangeAspect="1" noChangeArrowheads="1"/>
            </p:cNvSpPr>
            <p:nvPr/>
          </p:nvSpPr>
          <p:spPr bwMode="auto">
            <a:xfrm rot="18549981">
              <a:off x="5993346" y="4711135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67" name="Oval 299"/>
            <p:cNvSpPr>
              <a:spLocks noChangeAspect="1" noChangeArrowheads="1"/>
            </p:cNvSpPr>
            <p:nvPr/>
          </p:nvSpPr>
          <p:spPr bwMode="auto">
            <a:xfrm rot="18549981">
              <a:off x="5467741" y="4614297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68" name="Oval 300"/>
            <p:cNvSpPr>
              <a:spLocks noChangeAspect="1" noChangeArrowheads="1"/>
            </p:cNvSpPr>
            <p:nvPr/>
          </p:nvSpPr>
          <p:spPr bwMode="auto">
            <a:xfrm rot="18549981">
              <a:off x="5332803" y="4787335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69" name="Oval 301"/>
            <p:cNvSpPr>
              <a:spLocks noChangeAspect="1" noChangeArrowheads="1"/>
            </p:cNvSpPr>
            <p:nvPr/>
          </p:nvSpPr>
          <p:spPr bwMode="auto">
            <a:xfrm rot="18549981">
              <a:off x="5104203" y="4747647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70" name="Oval 302"/>
            <p:cNvSpPr>
              <a:spLocks noChangeAspect="1" noChangeArrowheads="1"/>
            </p:cNvSpPr>
            <p:nvPr/>
          </p:nvSpPr>
          <p:spPr bwMode="auto">
            <a:xfrm rot="18549981">
              <a:off x="6178432" y="4519047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71" name="Oval 303"/>
            <p:cNvSpPr>
              <a:spLocks noChangeAspect="1" noChangeArrowheads="1"/>
            </p:cNvSpPr>
            <p:nvPr/>
          </p:nvSpPr>
          <p:spPr bwMode="auto">
            <a:xfrm rot="18549981">
              <a:off x="6473707" y="4290447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72" name="Oval 304"/>
            <p:cNvSpPr>
              <a:spLocks noChangeAspect="1" noChangeArrowheads="1"/>
            </p:cNvSpPr>
            <p:nvPr/>
          </p:nvSpPr>
          <p:spPr bwMode="auto">
            <a:xfrm rot="18549981">
              <a:off x="6592060" y="4423797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73" name="Oval 305"/>
            <p:cNvSpPr>
              <a:spLocks noChangeAspect="1" noChangeArrowheads="1"/>
            </p:cNvSpPr>
            <p:nvPr/>
          </p:nvSpPr>
          <p:spPr bwMode="auto">
            <a:xfrm rot="18549981">
              <a:off x="6827720" y="4366647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  <p:sp>
          <p:nvSpPr>
            <p:cNvPr id="74" name="Oval 306"/>
            <p:cNvSpPr>
              <a:spLocks noChangeAspect="1" noChangeArrowheads="1"/>
            </p:cNvSpPr>
            <p:nvPr/>
          </p:nvSpPr>
          <p:spPr bwMode="auto">
            <a:xfrm rot="18549981">
              <a:off x="6254632" y="4403160"/>
              <a:ext cx="36513" cy="36513"/>
            </a:xfrm>
            <a:prstGeom prst="ellipse">
              <a:avLst/>
            </a:prstGeom>
            <a:solidFill>
              <a:srgbClr val="0000FF"/>
            </a:solidFill>
            <a:ln w="9525">
              <a:solidFill>
                <a:srgbClr val="0000FF"/>
              </a:solidFill>
              <a:round/>
              <a:headEnd/>
              <a:tailEnd/>
            </a:ln>
            <a:effectLst/>
          </p:spPr>
          <p:txBody>
            <a:bodyPr vert="eaVert" wrap="none" anchor="ctr"/>
            <a:lstStyle/>
            <a:p>
              <a:pPr algn="ctr"/>
              <a:endParaRPr lang="en-US" sz="2400">
                <a:solidFill>
                  <a:schemeClr val="tx2"/>
                </a:solidFill>
                <a:latin typeface="Comic Sans MS" pitchFamily="66" charset="0"/>
              </a:endParaRPr>
            </a:p>
          </p:txBody>
        </p:sp>
      </p:grpSp>
      <p:grpSp>
        <p:nvGrpSpPr>
          <p:cNvPr id="75" name="Group 109"/>
          <p:cNvGrpSpPr>
            <a:grpSpLocks/>
          </p:cNvGrpSpPr>
          <p:nvPr/>
        </p:nvGrpSpPr>
        <p:grpSpPr bwMode="auto">
          <a:xfrm>
            <a:off x="6391275" y="3324225"/>
            <a:ext cx="2066925" cy="2085975"/>
            <a:chOff x="2010" y="1176"/>
            <a:chExt cx="1302" cy="1314"/>
          </a:xfrm>
        </p:grpSpPr>
        <p:sp>
          <p:nvSpPr>
            <p:cNvPr id="76" name="Oval 110"/>
            <p:cNvSpPr>
              <a:spLocks noChangeArrowheads="1"/>
            </p:cNvSpPr>
            <p:nvPr/>
          </p:nvSpPr>
          <p:spPr bwMode="auto">
            <a:xfrm>
              <a:off x="2928" y="1488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Oval 111"/>
            <p:cNvSpPr>
              <a:spLocks noChangeArrowheads="1"/>
            </p:cNvSpPr>
            <p:nvPr/>
          </p:nvSpPr>
          <p:spPr bwMode="auto">
            <a:xfrm>
              <a:off x="2259" y="1685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Oval 112"/>
            <p:cNvSpPr>
              <a:spLocks noChangeArrowheads="1"/>
            </p:cNvSpPr>
            <p:nvPr/>
          </p:nvSpPr>
          <p:spPr bwMode="auto">
            <a:xfrm>
              <a:off x="3146" y="146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Oval 113"/>
            <p:cNvSpPr>
              <a:spLocks noChangeArrowheads="1"/>
            </p:cNvSpPr>
            <p:nvPr/>
          </p:nvSpPr>
          <p:spPr bwMode="auto">
            <a:xfrm>
              <a:off x="2573" y="1539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Oval 114"/>
            <p:cNvSpPr>
              <a:spLocks noChangeArrowheads="1"/>
            </p:cNvSpPr>
            <p:nvPr/>
          </p:nvSpPr>
          <p:spPr bwMode="auto">
            <a:xfrm>
              <a:off x="2160" y="206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Oval 115"/>
            <p:cNvSpPr>
              <a:spLocks noChangeArrowheads="1"/>
            </p:cNvSpPr>
            <p:nvPr/>
          </p:nvSpPr>
          <p:spPr bwMode="auto">
            <a:xfrm>
              <a:off x="2403" y="1636"/>
              <a:ext cx="72" cy="72"/>
            </a:xfrm>
            <a:prstGeom prst="ellipse">
              <a:avLst/>
            </a:prstGeom>
            <a:solidFill>
              <a:srgbClr val="B0F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Oval 116"/>
            <p:cNvSpPr>
              <a:spLocks noChangeArrowheads="1"/>
            </p:cNvSpPr>
            <p:nvPr/>
          </p:nvSpPr>
          <p:spPr bwMode="auto">
            <a:xfrm>
              <a:off x="2186" y="168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Oval 117"/>
            <p:cNvSpPr>
              <a:spLocks noChangeArrowheads="1"/>
            </p:cNvSpPr>
            <p:nvPr/>
          </p:nvSpPr>
          <p:spPr bwMode="auto">
            <a:xfrm>
              <a:off x="2234" y="1926"/>
              <a:ext cx="72" cy="72"/>
            </a:xfrm>
            <a:prstGeom prst="ellipse">
              <a:avLst/>
            </a:prstGeom>
            <a:solidFill>
              <a:srgbClr val="FF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Oval 119"/>
            <p:cNvSpPr>
              <a:spLocks noChangeArrowheads="1"/>
            </p:cNvSpPr>
            <p:nvPr/>
          </p:nvSpPr>
          <p:spPr bwMode="auto">
            <a:xfrm>
              <a:off x="2016" y="1660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Oval 120"/>
            <p:cNvSpPr>
              <a:spLocks noChangeArrowheads="1"/>
            </p:cNvSpPr>
            <p:nvPr/>
          </p:nvSpPr>
          <p:spPr bwMode="auto">
            <a:xfrm>
              <a:off x="2331" y="1539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Oval 121"/>
            <p:cNvSpPr>
              <a:spLocks noChangeArrowheads="1"/>
            </p:cNvSpPr>
            <p:nvPr/>
          </p:nvSpPr>
          <p:spPr bwMode="auto">
            <a:xfrm>
              <a:off x="2549" y="1926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Oval 122"/>
            <p:cNvSpPr>
              <a:spLocks noChangeArrowheads="1"/>
            </p:cNvSpPr>
            <p:nvPr/>
          </p:nvSpPr>
          <p:spPr bwMode="auto">
            <a:xfrm>
              <a:off x="2670" y="1805"/>
              <a:ext cx="72" cy="72"/>
            </a:xfrm>
            <a:prstGeom prst="ellipse">
              <a:avLst/>
            </a:prstGeom>
            <a:solidFill>
              <a:srgbClr val="FF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Oval 123"/>
            <p:cNvSpPr>
              <a:spLocks noChangeArrowheads="1"/>
            </p:cNvSpPr>
            <p:nvPr/>
          </p:nvSpPr>
          <p:spPr bwMode="auto">
            <a:xfrm>
              <a:off x="2936" y="1951"/>
              <a:ext cx="72" cy="72"/>
            </a:xfrm>
            <a:prstGeom prst="ellipse">
              <a:avLst/>
            </a:prstGeom>
            <a:solidFill>
              <a:srgbClr val="FF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0" name="Oval 124"/>
            <p:cNvSpPr>
              <a:spLocks noChangeArrowheads="1"/>
            </p:cNvSpPr>
            <p:nvPr/>
          </p:nvSpPr>
          <p:spPr bwMode="auto">
            <a:xfrm>
              <a:off x="2766" y="1926"/>
              <a:ext cx="72" cy="72"/>
            </a:xfrm>
            <a:prstGeom prst="ellipse">
              <a:avLst/>
            </a:prstGeom>
            <a:solidFill>
              <a:srgbClr val="FA91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Oval 125"/>
            <p:cNvSpPr>
              <a:spLocks noChangeArrowheads="1"/>
            </p:cNvSpPr>
            <p:nvPr/>
          </p:nvSpPr>
          <p:spPr bwMode="auto">
            <a:xfrm>
              <a:off x="2210" y="1491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Oval 126"/>
            <p:cNvSpPr>
              <a:spLocks noChangeArrowheads="1"/>
            </p:cNvSpPr>
            <p:nvPr/>
          </p:nvSpPr>
          <p:spPr bwMode="auto">
            <a:xfrm>
              <a:off x="2428" y="1467"/>
              <a:ext cx="72" cy="72"/>
            </a:xfrm>
            <a:prstGeom prst="ellipse">
              <a:avLst/>
            </a:prstGeom>
            <a:solidFill>
              <a:schemeClr val="tx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Oval 127"/>
            <p:cNvSpPr>
              <a:spLocks noChangeArrowheads="1"/>
            </p:cNvSpPr>
            <p:nvPr/>
          </p:nvSpPr>
          <p:spPr bwMode="auto">
            <a:xfrm>
              <a:off x="2670" y="1636"/>
              <a:ext cx="72" cy="72"/>
            </a:xfrm>
            <a:prstGeom prst="ellipse">
              <a:avLst/>
            </a:prstGeom>
            <a:solidFill>
              <a:srgbClr val="FFFF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Oval 128"/>
            <p:cNvSpPr>
              <a:spLocks noChangeArrowheads="1"/>
            </p:cNvSpPr>
            <p:nvPr/>
          </p:nvSpPr>
          <p:spPr bwMode="auto">
            <a:xfrm>
              <a:off x="2065" y="1927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Oval 129"/>
            <p:cNvSpPr>
              <a:spLocks noChangeArrowheads="1"/>
            </p:cNvSpPr>
            <p:nvPr/>
          </p:nvSpPr>
          <p:spPr bwMode="auto">
            <a:xfrm>
              <a:off x="2500" y="1733"/>
              <a:ext cx="72" cy="72"/>
            </a:xfrm>
            <a:prstGeom prst="ellipse">
              <a:avLst/>
            </a:prstGeom>
            <a:solidFill>
              <a:srgbClr val="E5FC7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Oval 130"/>
            <p:cNvSpPr>
              <a:spLocks noChangeArrowheads="1"/>
            </p:cNvSpPr>
            <p:nvPr/>
          </p:nvSpPr>
          <p:spPr bwMode="auto">
            <a:xfrm>
              <a:off x="2283" y="1781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Oval 131"/>
            <p:cNvSpPr>
              <a:spLocks noChangeArrowheads="1"/>
            </p:cNvSpPr>
            <p:nvPr/>
          </p:nvSpPr>
          <p:spPr bwMode="auto">
            <a:xfrm>
              <a:off x="2331" y="2023"/>
              <a:ext cx="72" cy="72"/>
            </a:xfrm>
            <a:prstGeom prst="ellipse">
              <a:avLst/>
            </a:prstGeom>
            <a:solidFill>
              <a:srgbClr val="FF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Oval 132"/>
            <p:cNvSpPr>
              <a:spLocks noChangeArrowheads="1"/>
            </p:cNvSpPr>
            <p:nvPr/>
          </p:nvSpPr>
          <p:spPr bwMode="auto">
            <a:xfrm>
              <a:off x="2742" y="2072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Oval 133"/>
            <p:cNvSpPr>
              <a:spLocks noChangeArrowheads="1"/>
            </p:cNvSpPr>
            <p:nvPr/>
          </p:nvSpPr>
          <p:spPr bwMode="auto">
            <a:xfrm>
              <a:off x="2960" y="1805"/>
              <a:ext cx="72" cy="72"/>
            </a:xfrm>
            <a:prstGeom prst="ellipse">
              <a:avLst/>
            </a:prstGeom>
            <a:solidFill>
              <a:srgbClr val="FF5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Oval 134"/>
            <p:cNvSpPr>
              <a:spLocks noChangeArrowheads="1"/>
            </p:cNvSpPr>
            <p:nvPr/>
          </p:nvSpPr>
          <p:spPr bwMode="auto">
            <a:xfrm>
              <a:off x="3226" y="1854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1" name="Oval 135"/>
            <p:cNvSpPr>
              <a:spLocks noChangeArrowheads="1"/>
            </p:cNvSpPr>
            <p:nvPr/>
          </p:nvSpPr>
          <p:spPr bwMode="auto">
            <a:xfrm>
              <a:off x="2936" y="2072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2" name="Oval 136"/>
            <p:cNvSpPr>
              <a:spLocks noChangeArrowheads="1"/>
            </p:cNvSpPr>
            <p:nvPr/>
          </p:nvSpPr>
          <p:spPr bwMode="auto">
            <a:xfrm>
              <a:off x="2137" y="1854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3" name="Oval 137"/>
            <p:cNvSpPr>
              <a:spLocks noChangeArrowheads="1"/>
            </p:cNvSpPr>
            <p:nvPr/>
          </p:nvSpPr>
          <p:spPr bwMode="auto">
            <a:xfrm>
              <a:off x="2352" y="2160"/>
              <a:ext cx="72" cy="72"/>
            </a:xfrm>
            <a:prstGeom prst="ellipse">
              <a:avLst/>
            </a:prstGeom>
            <a:solidFill>
              <a:srgbClr val="DDB647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" name="Oval 138"/>
            <p:cNvSpPr>
              <a:spLocks noChangeArrowheads="1"/>
            </p:cNvSpPr>
            <p:nvPr/>
          </p:nvSpPr>
          <p:spPr bwMode="auto">
            <a:xfrm>
              <a:off x="3049" y="1536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5" name="Oval 139"/>
            <p:cNvSpPr>
              <a:spLocks noChangeArrowheads="1"/>
            </p:cNvSpPr>
            <p:nvPr/>
          </p:nvSpPr>
          <p:spPr bwMode="auto">
            <a:xfrm>
              <a:off x="2500" y="1612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6" name="Oval 140"/>
            <p:cNvSpPr>
              <a:spLocks noChangeArrowheads="1"/>
            </p:cNvSpPr>
            <p:nvPr/>
          </p:nvSpPr>
          <p:spPr bwMode="auto">
            <a:xfrm>
              <a:off x="2879" y="1390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7" name="Oval 141"/>
            <p:cNvSpPr>
              <a:spLocks noChangeArrowheads="1"/>
            </p:cNvSpPr>
            <p:nvPr/>
          </p:nvSpPr>
          <p:spPr bwMode="auto">
            <a:xfrm>
              <a:off x="3096" y="1776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8" name="Oval 142"/>
            <p:cNvSpPr>
              <a:spLocks noChangeArrowheads="1"/>
            </p:cNvSpPr>
            <p:nvPr/>
          </p:nvSpPr>
          <p:spPr bwMode="auto">
            <a:xfrm>
              <a:off x="2760" y="1680"/>
              <a:ext cx="72" cy="72"/>
            </a:xfrm>
            <a:prstGeom prst="ellipse">
              <a:avLst/>
            </a:prstGeom>
            <a:solidFill>
              <a:srgbClr val="FFFF6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9" name="Oval 143"/>
            <p:cNvSpPr>
              <a:spLocks noChangeArrowheads="1"/>
            </p:cNvSpPr>
            <p:nvPr/>
          </p:nvSpPr>
          <p:spPr bwMode="auto">
            <a:xfrm>
              <a:off x="2880" y="1680"/>
              <a:ext cx="72" cy="72"/>
            </a:xfrm>
            <a:prstGeom prst="ellipse">
              <a:avLst/>
            </a:prstGeom>
            <a:solidFill>
              <a:srgbClr val="FF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Oval 144"/>
            <p:cNvSpPr>
              <a:spLocks noChangeArrowheads="1"/>
            </p:cNvSpPr>
            <p:nvPr/>
          </p:nvSpPr>
          <p:spPr bwMode="auto">
            <a:xfrm>
              <a:off x="3056" y="1968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Oval 145"/>
            <p:cNvSpPr>
              <a:spLocks noChangeArrowheads="1"/>
            </p:cNvSpPr>
            <p:nvPr/>
          </p:nvSpPr>
          <p:spPr bwMode="auto">
            <a:xfrm>
              <a:off x="3066" y="2124"/>
              <a:ext cx="72" cy="72"/>
            </a:xfrm>
            <a:prstGeom prst="ellipse">
              <a:avLst/>
            </a:prstGeom>
            <a:solidFill>
              <a:srgbClr val="0080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Oval 146"/>
            <p:cNvSpPr>
              <a:spLocks noChangeArrowheads="1"/>
            </p:cNvSpPr>
            <p:nvPr/>
          </p:nvSpPr>
          <p:spPr bwMode="auto">
            <a:xfrm>
              <a:off x="2844" y="2010"/>
              <a:ext cx="72" cy="72"/>
            </a:xfrm>
            <a:prstGeom prst="ellipse">
              <a:avLst/>
            </a:prstGeom>
            <a:solidFill>
              <a:srgbClr val="FF5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Oval 147"/>
            <p:cNvSpPr>
              <a:spLocks noChangeArrowheads="1"/>
            </p:cNvSpPr>
            <p:nvPr/>
          </p:nvSpPr>
          <p:spPr bwMode="auto">
            <a:xfrm>
              <a:off x="2832" y="2208"/>
              <a:ext cx="72" cy="72"/>
            </a:xfrm>
            <a:prstGeom prst="ellipse">
              <a:avLst/>
            </a:prstGeom>
            <a:solidFill>
              <a:srgbClr val="339933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" name="Oval 148"/>
            <p:cNvSpPr>
              <a:spLocks noChangeArrowheads="1"/>
            </p:cNvSpPr>
            <p:nvPr/>
          </p:nvSpPr>
          <p:spPr bwMode="auto">
            <a:xfrm>
              <a:off x="2592" y="2088"/>
              <a:ext cx="72" cy="72"/>
            </a:xfrm>
            <a:prstGeom prst="ellipse">
              <a:avLst/>
            </a:prstGeom>
            <a:solidFill>
              <a:srgbClr val="FF33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Oval 149"/>
            <p:cNvSpPr>
              <a:spLocks noChangeArrowheads="1"/>
            </p:cNvSpPr>
            <p:nvPr/>
          </p:nvSpPr>
          <p:spPr bwMode="auto">
            <a:xfrm>
              <a:off x="3192" y="1680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Oval 150"/>
            <p:cNvSpPr>
              <a:spLocks noChangeArrowheads="1"/>
            </p:cNvSpPr>
            <p:nvPr/>
          </p:nvSpPr>
          <p:spPr bwMode="auto">
            <a:xfrm>
              <a:off x="3024" y="1632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Oval 151"/>
            <p:cNvSpPr>
              <a:spLocks noChangeArrowheads="1"/>
            </p:cNvSpPr>
            <p:nvPr/>
          </p:nvSpPr>
          <p:spPr bwMode="auto">
            <a:xfrm>
              <a:off x="2808" y="1584"/>
              <a:ext cx="72" cy="72"/>
            </a:xfrm>
            <a:prstGeom prst="ellipse">
              <a:avLst/>
            </a:prstGeom>
            <a:solidFill>
              <a:srgbClr val="FFFF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Oval 152"/>
            <p:cNvSpPr>
              <a:spLocks noChangeArrowheads="1"/>
            </p:cNvSpPr>
            <p:nvPr/>
          </p:nvSpPr>
          <p:spPr bwMode="auto">
            <a:xfrm>
              <a:off x="3192" y="1992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" name="Oval 153"/>
            <p:cNvSpPr>
              <a:spLocks noChangeArrowheads="1"/>
            </p:cNvSpPr>
            <p:nvPr/>
          </p:nvSpPr>
          <p:spPr bwMode="auto">
            <a:xfrm>
              <a:off x="2976" y="2232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" name="Oval 154"/>
            <p:cNvSpPr>
              <a:spLocks noChangeArrowheads="1"/>
            </p:cNvSpPr>
            <p:nvPr/>
          </p:nvSpPr>
          <p:spPr bwMode="auto">
            <a:xfrm>
              <a:off x="2496" y="2088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" name="Oval 155"/>
            <p:cNvSpPr>
              <a:spLocks noChangeArrowheads="1"/>
            </p:cNvSpPr>
            <p:nvPr/>
          </p:nvSpPr>
          <p:spPr bwMode="auto">
            <a:xfrm>
              <a:off x="2688" y="1344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" name="Oval 156"/>
            <p:cNvSpPr>
              <a:spLocks noChangeArrowheads="1"/>
            </p:cNvSpPr>
            <p:nvPr/>
          </p:nvSpPr>
          <p:spPr bwMode="auto">
            <a:xfrm>
              <a:off x="2592" y="230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Oval 157"/>
            <p:cNvSpPr>
              <a:spLocks noChangeArrowheads="1"/>
            </p:cNvSpPr>
            <p:nvPr/>
          </p:nvSpPr>
          <p:spPr bwMode="auto">
            <a:xfrm>
              <a:off x="2106" y="1752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5" name="Oval 159"/>
            <p:cNvSpPr>
              <a:spLocks noChangeArrowheads="1"/>
            </p:cNvSpPr>
            <p:nvPr/>
          </p:nvSpPr>
          <p:spPr bwMode="auto">
            <a:xfrm>
              <a:off x="2478" y="1992"/>
              <a:ext cx="72" cy="72"/>
            </a:xfrm>
            <a:prstGeom prst="ellipse">
              <a:avLst/>
            </a:prstGeom>
            <a:solidFill>
              <a:srgbClr val="FF00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" name="Oval 160"/>
            <p:cNvSpPr>
              <a:spLocks noChangeArrowheads="1"/>
            </p:cNvSpPr>
            <p:nvPr/>
          </p:nvSpPr>
          <p:spPr bwMode="auto">
            <a:xfrm>
              <a:off x="2736" y="1488"/>
              <a:ext cx="72" cy="72"/>
            </a:xfrm>
            <a:prstGeom prst="ellipse">
              <a:avLst/>
            </a:prstGeom>
            <a:solidFill>
              <a:srgbClr val="EFFDA9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" name="Oval 161"/>
            <p:cNvSpPr>
              <a:spLocks noChangeArrowheads="1"/>
            </p:cNvSpPr>
            <p:nvPr/>
          </p:nvSpPr>
          <p:spPr bwMode="auto">
            <a:xfrm>
              <a:off x="2712" y="2184"/>
              <a:ext cx="72" cy="72"/>
            </a:xfrm>
            <a:prstGeom prst="ellipse">
              <a:avLst/>
            </a:prstGeom>
            <a:solidFill>
              <a:srgbClr val="EE9478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" name="Oval 162"/>
            <p:cNvSpPr>
              <a:spLocks noChangeArrowheads="1"/>
            </p:cNvSpPr>
            <p:nvPr/>
          </p:nvSpPr>
          <p:spPr bwMode="auto">
            <a:xfrm>
              <a:off x="2496" y="1320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" name="Oval 163"/>
            <p:cNvSpPr>
              <a:spLocks noChangeArrowheads="1"/>
            </p:cNvSpPr>
            <p:nvPr/>
          </p:nvSpPr>
          <p:spPr bwMode="auto">
            <a:xfrm>
              <a:off x="2596" y="1392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Oval 164"/>
            <p:cNvSpPr>
              <a:spLocks noChangeArrowheads="1"/>
            </p:cNvSpPr>
            <p:nvPr/>
          </p:nvSpPr>
          <p:spPr bwMode="auto">
            <a:xfrm>
              <a:off x="3023" y="1366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" name="Oval 165"/>
            <p:cNvSpPr>
              <a:spLocks noChangeArrowheads="1"/>
            </p:cNvSpPr>
            <p:nvPr/>
          </p:nvSpPr>
          <p:spPr bwMode="auto">
            <a:xfrm>
              <a:off x="2016" y="2160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" name="Oval 166"/>
            <p:cNvSpPr>
              <a:spLocks noChangeArrowheads="1"/>
            </p:cNvSpPr>
            <p:nvPr/>
          </p:nvSpPr>
          <p:spPr bwMode="auto">
            <a:xfrm>
              <a:off x="2112" y="2280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" name="Oval 167"/>
            <p:cNvSpPr>
              <a:spLocks noChangeArrowheads="1"/>
            </p:cNvSpPr>
            <p:nvPr/>
          </p:nvSpPr>
          <p:spPr bwMode="auto">
            <a:xfrm>
              <a:off x="2208" y="2184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" name="Oval 168"/>
            <p:cNvSpPr>
              <a:spLocks noChangeArrowheads="1"/>
            </p:cNvSpPr>
            <p:nvPr/>
          </p:nvSpPr>
          <p:spPr bwMode="auto">
            <a:xfrm>
              <a:off x="2400" y="2232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" name="Oval 169"/>
            <p:cNvSpPr>
              <a:spLocks noChangeArrowheads="1"/>
            </p:cNvSpPr>
            <p:nvPr/>
          </p:nvSpPr>
          <p:spPr bwMode="auto">
            <a:xfrm>
              <a:off x="2808" y="1296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" name="Oval 170"/>
            <p:cNvSpPr>
              <a:spLocks noChangeArrowheads="1"/>
            </p:cNvSpPr>
            <p:nvPr/>
          </p:nvSpPr>
          <p:spPr bwMode="auto">
            <a:xfrm>
              <a:off x="3162" y="2220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" name="Oval 171"/>
            <p:cNvSpPr>
              <a:spLocks noChangeArrowheads="1"/>
            </p:cNvSpPr>
            <p:nvPr/>
          </p:nvSpPr>
          <p:spPr bwMode="auto">
            <a:xfrm>
              <a:off x="3120" y="2316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" name="Oval 172"/>
            <p:cNvSpPr>
              <a:spLocks noChangeArrowheads="1"/>
            </p:cNvSpPr>
            <p:nvPr/>
          </p:nvSpPr>
          <p:spPr bwMode="auto">
            <a:xfrm>
              <a:off x="3216" y="2376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" name="Oval 173"/>
            <p:cNvSpPr>
              <a:spLocks noChangeArrowheads="1"/>
            </p:cNvSpPr>
            <p:nvPr/>
          </p:nvSpPr>
          <p:spPr bwMode="auto">
            <a:xfrm>
              <a:off x="3240" y="2112"/>
              <a:ext cx="72" cy="72"/>
            </a:xfrm>
            <a:prstGeom prst="ellipse">
              <a:avLst/>
            </a:prstGeom>
            <a:solidFill>
              <a:srgbClr val="0080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" name="Oval 174"/>
            <p:cNvSpPr>
              <a:spLocks noChangeArrowheads="1"/>
            </p:cNvSpPr>
            <p:nvPr/>
          </p:nvSpPr>
          <p:spPr bwMode="auto">
            <a:xfrm>
              <a:off x="3024" y="2406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" name="Oval 175"/>
            <p:cNvSpPr>
              <a:spLocks noChangeArrowheads="1"/>
            </p:cNvSpPr>
            <p:nvPr/>
          </p:nvSpPr>
          <p:spPr bwMode="auto">
            <a:xfrm>
              <a:off x="2904" y="2316"/>
              <a:ext cx="72" cy="72"/>
            </a:xfrm>
            <a:prstGeom prst="ellipse">
              <a:avLst/>
            </a:prstGeom>
            <a:solidFill>
              <a:srgbClr val="007E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Oval 176"/>
            <p:cNvSpPr>
              <a:spLocks noChangeArrowheads="1"/>
            </p:cNvSpPr>
            <p:nvPr/>
          </p:nvSpPr>
          <p:spPr bwMode="auto">
            <a:xfrm>
              <a:off x="2736" y="2316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" name="Oval 177"/>
            <p:cNvSpPr>
              <a:spLocks noChangeArrowheads="1"/>
            </p:cNvSpPr>
            <p:nvPr/>
          </p:nvSpPr>
          <p:spPr bwMode="auto">
            <a:xfrm>
              <a:off x="2640" y="2418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" name="Oval 178"/>
            <p:cNvSpPr>
              <a:spLocks noChangeArrowheads="1"/>
            </p:cNvSpPr>
            <p:nvPr/>
          </p:nvSpPr>
          <p:spPr bwMode="auto">
            <a:xfrm>
              <a:off x="2850" y="2400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" name="Oval 179"/>
            <p:cNvSpPr>
              <a:spLocks noChangeArrowheads="1"/>
            </p:cNvSpPr>
            <p:nvPr/>
          </p:nvSpPr>
          <p:spPr bwMode="auto">
            <a:xfrm>
              <a:off x="2496" y="2376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" name="Oval 180"/>
            <p:cNvSpPr>
              <a:spLocks noChangeArrowheads="1"/>
            </p:cNvSpPr>
            <p:nvPr/>
          </p:nvSpPr>
          <p:spPr bwMode="auto">
            <a:xfrm>
              <a:off x="2496" y="2208"/>
              <a:ext cx="72" cy="72"/>
            </a:xfrm>
            <a:prstGeom prst="ellipse">
              <a:avLst/>
            </a:prstGeom>
            <a:solidFill>
              <a:srgbClr val="FF5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" name="Oval 181"/>
            <p:cNvSpPr>
              <a:spLocks noChangeArrowheads="1"/>
            </p:cNvSpPr>
            <p:nvPr/>
          </p:nvSpPr>
          <p:spPr bwMode="auto">
            <a:xfrm>
              <a:off x="3120" y="1344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" name="Oval 182"/>
            <p:cNvSpPr>
              <a:spLocks noChangeArrowheads="1"/>
            </p:cNvSpPr>
            <p:nvPr/>
          </p:nvSpPr>
          <p:spPr bwMode="auto">
            <a:xfrm>
              <a:off x="2784" y="1416"/>
              <a:ext cx="72" cy="72"/>
            </a:xfrm>
            <a:prstGeom prst="ellipse">
              <a:avLst/>
            </a:prstGeom>
            <a:solidFill>
              <a:srgbClr val="E6FD73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" name="Oval 183"/>
            <p:cNvSpPr>
              <a:spLocks noChangeArrowheads="1"/>
            </p:cNvSpPr>
            <p:nvPr/>
          </p:nvSpPr>
          <p:spPr bwMode="auto">
            <a:xfrm>
              <a:off x="3216" y="1560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" name="Oval 184"/>
            <p:cNvSpPr>
              <a:spLocks noChangeArrowheads="1"/>
            </p:cNvSpPr>
            <p:nvPr/>
          </p:nvSpPr>
          <p:spPr bwMode="auto">
            <a:xfrm>
              <a:off x="2208" y="2376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Oval 185"/>
            <p:cNvSpPr>
              <a:spLocks noChangeArrowheads="1"/>
            </p:cNvSpPr>
            <p:nvPr/>
          </p:nvSpPr>
          <p:spPr bwMode="auto">
            <a:xfrm>
              <a:off x="2304" y="2304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" name="Oval 186"/>
            <p:cNvSpPr>
              <a:spLocks noChangeArrowheads="1"/>
            </p:cNvSpPr>
            <p:nvPr/>
          </p:nvSpPr>
          <p:spPr bwMode="auto">
            <a:xfrm>
              <a:off x="2376" y="2400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" name="Oval 187"/>
            <p:cNvSpPr>
              <a:spLocks noChangeArrowheads="1"/>
            </p:cNvSpPr>
            <p:nvPr/>
          </p:nvSpPr>
          <p:spPr bwMode="auto">
            <a:xfrm>
              <a:off x="2064" y="2400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" name="Oval 188"/>
            <p:cNvSpPr>
              <a:spLocks noChangeArrowheads="1"/>
            </p:cNvSpPr>
            <p:nvPr/>
          </p:nvSpPr>
          <p:spPr bwMode="auto">
            <a:xfrm>
              <a:off x="2010" y="2016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Oval 189"/>
            <p:cNvSpPr>
              <a:spLocks noChangeArrowheads="1"/>
            </p:cNvSpPr>
            <p:nvPr/>
          </p:nvSpPr>
          <p:spPr bwMode="auto">
            <a:xfrm>
              <a:off x="2472" y="1848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Oval 190"/>
            <p:cNvSpPr>
              <a:spLocks noChangeArrowheads="1"/>
            </p:cNvSpPr>
            <p:nvPr/>
          </p:nvSpPr>
          <p:spPr bwMode="auto">
            <a:xfrm>
              <a:off x="2856" y="1824"/>
              <a:ext cx="72" cy="72"/>
            </a:xfrm>
            <a:prstGeom prst="ellipse">
              <a:avLst/>
            </a:prstGeom>
            <a:solidFill>
              <a:srgbClr val="FF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Oval 191"/>
            <p:cNvSpPr>
              <a:spLocks noChangeArrowheads="1"/>
            </p:cNvSpPr>
            <p:nvPr/>
          </p:nvSpPr>
          <p:spPr bwMode="auto">
            <a:xfrm>
              <a:off x="3096" y="1680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Oval 192"/>
            <p:cNvSpPr>
              <a:spLocks noChangeArrowheads="1"/>
            </p:cNvSpPr>
            <p:nvPr/>
          </p:nvSpPr>
          <p:spPr bwMode="auto">
            <a:xfrm>
              <a:off x="3048" y="1872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Oval 193"/>
            <p:cNvSpPr>
              <a:spLocks noChangeArrowheads="1"/>
            </p:cNvSpPr>
            <p:nvPr/>
          </p:nvSpPr>
          <p:spPr bwMode="auto">
            <a:xfrm>
              <a:off x="2328" y="1344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60" name="Oval 194"/>
            <p:cNvSpPr>
              <a:spLocks noChangeArrowheads="1"/>
            </p:cNvSpPr>
            <p:nvPr/>
          </p:nvSpPr>
          <p:spPr bwMode="auto">
            <a:xfrm>
              <a:off x="2064" y="1512"/>
              <a:ext cx="72" cy="72"/>
            </a:xfrm>
            <a:prstGeom prst="ellipse">
              <a:avLst/>
            </a:prstGeom>
            <a:solidFill>
              <a:srgbClr val="DFFF85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Oval 195"/>
            <p:cNvSpPr>
              <a:spLocks noChangeArrowheads="1"/>
            </p:cNvSpPr>
            <p:nvPr/>
          </p:nvSpPr>
          <p:spPr bwMode="auto">
            <a:xfrm>
              <a:off x="2304" y="1200"/>
              <a:ext cx="72" cy="72"/>
            </a:xfrm>
            <a:prstGeom prst="ellipse">
              <a:avLst/>
            </a:prstGeom>
            <a:solidFill>
              <a:srgbClr val="CCFF6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Oval 196"/>
            <p:cNvSpPr>
              <a:spLocks noChangeArrowheads="1"/>
            </p:cNvSpPr>
            <p:nvPr/>
          </p:nvSpPr>
          <p:spPr bwMode="auto">
            <a:xfrm>
              <a:off x="2160" y="1224"/>
              <a:ext cx="72" cy="72"/>
            </a:xfrm>
            <a:prstGeom prst="ellipse">
              <a:avLst/>
            </a:prstGeom>
            <a:solidFill>
              <a:srgbClr val="DFFF85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" name="Oval 197"/>
            <p:cNvSpPr>
              <a:spLocks noChangeArrowheads="1"/>
            </p:cNvSpPr>
            <p:nvPr/>
          </p:nvSpPr>
          <p:spPr bwMode="auto">
            <a:xfrm>
              <a:off x="2208" y="1338"/>
              <a:ext cx="72" cy="72"/>
            </a:xfrm>
            <a:prstGeom prst="ellipse">
              <a:avLst/>
            </a:prstGeom>
            <a:solidFill>
              <a:srgbClr val="CCFF33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" name="Oval 199"/>
            <p:cNvSpPr>
              <a:spLocks noChangeArrowheads="1"/>
            </p:cNvSpPr>
            <p:nvPr/>
          </p:nvSpPr>
          <p:spPr bwMode="auto">
            <a:xfrm>
              <a:off x="2088" y="1368"/>
              <a:ext cx="72" cy="72"/>
            </a:xfrm>
            <a:prstGeom prst="ellipse">
              <a:avLst/>
            </a:prstGeom>
            <a:solidFill>
              <a:srgbClr val="99CC00">
                <a:alpha val="39999"/>
              </a:srgbClr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" name="Oval 200"/>
            <p:cNvSpPr>
              <a:spLocks noChangeArrowheads="1"/>
            </p:cNvSpPr>
            <p:nvPr/>
          </p:nvSpPr>
          <p:spPr bwMode="auto">
            <a:xfrm>
              <a:off x="2664" y="1248"/>
              <a:ext cx="72" cy="72"/>
            </a:xfrm>
            <a:prstGeom prst="ellipse">
              <a:avLst/>
            </a:prstGeom>
            <a:solidFill>
              <a:srgbClr val="B0F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Oval 201"/>
            <p:cNvSpPr>
              <a:spLocks noChangeArrowheads="1"/>
            </p:cNvSpPr>
            <p:nvPr/>
          </p:nvSpPr>
          <p:spPr bwMode="auto">
            <a:xfrm>
              <a:off x="2472" y="1200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Oval 202"/>
            <p:cNvSpPr>
              <a:spLocks noChangeArrowheads="1"/>
            </p:cNvSpPr>
            <p:nvPr/>
          </p:nvSpPr>
          <p:spPr bwMode="auto">
            <a:xfrm>
              <a:off x="2880" y="1200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Oval 203"/>
            <p:cNvSpPr>
              <a:spLocks noChangeArrowheads="1"/>
            </p:cNvSpPr>
            <p:nvPr/>
          </p:nvSpPr>
          <p:spPr bwMode="auto">
            <a:xfrm>
              <a:off x="3216" y="1248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Oval 204"/>
            <p:cNvSpPr>
              <a:spLocks noChangeArrowheads="1"/>
            </p:cNvSpPr>
            <p:nvPr/>
          </p:nvSpPr>
          <p:spPr bwMode="auto">
            <a:xfrm>
              <a:off x="3072" y="1176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Oval 205"/>
            <p:cNvSpPr>
              <a:spLocks noChangeArrowheads="1"/>
            </p:cNvSpPr>
            <p:nvPr/>
          </p:nvSpPr>
          <p:spPr bwMode="auto">
            <a:xfrm>
              <a:off x="2976" y="1248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71" name="Oval 170"/>
          <p:cNvSpPr/>
          <p:nvPr/>
        </p:nvSpPr>
        <p:spPr>
          <a:xfrm>
            <a:off x="6646652" y="3370052"/>
            <a:ext cx="923925" cy="91440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2" name="Straight Arrow Connector 171"/>
          <p:cNvCxnSpPr/>
          <p:nvPr/>
        </p:nvCxnSpPr>
        <p:spPr>
          <a:xfrm rot="5400000" flipH="1" flipV="1">
            <a:off x="6996906" y="3544094"/>
            <a:ext cx="357188" cy="1270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3" name="TextBox 172"/>
          <p:cNvSpPr txBox="1"/>
          <p:nvPr/>
        </p:nvSpPr>
        <p:spPr>
          <a:xfrm>
            <a:off x="6927008" y="342900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h</a:t>
            </a:r>
            <a:endParaRPr lang="en-US" b="1" i="1" dirty="0"/>
          </a:p>
        </p:txBody>
      </p:sp>
      <p:sp>
        <p:nvSpPr>
          <p:cNvPr id="174" name="Rectangle 173"/>
          <p:cNvSpPr/>
          <p:nvPr/>
        </p:nvSpPr>
        <p:spPr>
          <a:xfrm>
            <a:off x="6324600" y="4530968"/>
            <a:ext cx="2438400" cy="10668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76" name="Group 175"/>
          <p:cNvGrpSpPr/>
          <p:nvPr/>
        </p:nvGrpSpPr>
        <p:grpSpPr>
          <a:xfrm>
            <a:off x="5638800" y="4876800"/>
            <a:ext cx="1838705" cy="1981200"/>
            <a:chOff x="5638800" y="1676400"/>
            <a:chExt cx="2372105" cy="2638425"/>
          </a:xfrm>
        </p:grpSpPr>
        <p:pic>
          <p:nvPicPr>
            <p:cNvPr id="177" name="Picture 1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638800" y="1676400"/>
              <a:ext cx="2372105" cy="2638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78" name="Group 259"/>
            <p:cNvGrpSpPr/>
            <p:nvPr/>
          </p:nvGrpSpPr>
          <p:grpSpPr>
            <a:xfrm>
              <a:off x="5777657" y="3306641"/>
              <a:ext cx="2107224" cy="855784"/>
              <a:chOff x="3429000" y="5545016"/>
              <a:chExt cx="2107224" cy="855784"/>
            </a:xfrm>
          </p:grpSpPr>
          <p:sp>
            <p:nvSpPr>
              <p:cNvPr id="179" name="Parallelogram 178"/>
              <p:cNvSpPr/>
              <p:nvPr/>
            </p:nvSpPr>
            <p:spPr>
              <a:xfrm>
                <a:off x="3704496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chemeClr val="accent3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0" name="Parallelogram 179"/>
              <p:cNvSpPr/>
              <p:nvPr/>
            </p:nvSpPr>
            <p:spPr>
              <a:xfrm>
                <a:off x="4492872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50000">
                    <a:srgbClr val="00B050">
                      <a:shade val="67500"/>
                      <a:satMod val="115000"/>
                    </a:srgbClr>
                  </a:gs>
                  <a:gs pos="100000">
                    <a:srgbClr val="00B050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1" name="Parallelogram 180"/>
              <p:cNvSpPr>
                <a:spLocks noChangeAspect="1"/>
              </p:cNvSpPr>
              <p:nvPr/>
            </p:nvSpPr>
            <p:spPr>
              <a:xfrm>
                <a:off x="4601998" y="6189784"/>
                <a:ext cx="521675" cy="210312"/>
              </a:xfrm>
              <a:prstGeom prst="parallelogram">
                <a:avLst>
                  <a:gd name="adj" fmla="val 66539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2" name="Parallelogram 181"/>
              <p:cNvSpPr/>
              <p:nvPr/>
            </p:nvSpPr>
            <p:spPr>
              <a:xfrm>
                <a:off x="3429000" y="5980176"/>
                <a:ext cx="1043352" cy="420624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rgbClr val="92D050">
                      <a:shade val="30000"/>
                      <a:satMod val="115000"/>
                    </a:srgbClr>
                  </a:gs>
                  <a:gs pos="50000">
                    <a:srgbClr val="92D050">
                      <a:shade val="67500"/>
                      <a:satMod val="115000"/>
                    </a:srgbClr>
                  </a:gs>
                  <a:gs pos="100000">
                    <a:srgbClr val="92D050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3" name="Parallelogram 182"/>
              <p:cNvSpPr>
                <a:spLocks noChangeAspect="1"/>
              </p:cNvSpPr>
              <p:nvPr/>
            </p:nvSpPr>
            <p:spPr>
              <a:xfrm>
                <a:off x="4750776" y="5975674"/>
                <a:ext cx="521675" cy="210312"/>
              </a:xfrm>
              <a:prstGeom prst="parallelogram">
                <a:avLst>
                  <a:gd name="adj" fmla="val 66539"/>
                </a:avLst>
              </a:prstGeom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4" name="Parallelogram 183"/>
              <p:cNvSpPr>
                <a:spLocks noChangeAspect="1"/>
              </p:cNvSpPr>
              <p:nvPr/>
            </p:nvSpPr>
            <p:spPr>
              <a:xfrm>
                <a:off x="4366848" y="5969976"/>
                <a:ext cx="521675" cy="210312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5" name="Parallelogram 184"/>
              <p:cNvSpPr>
                <a:spLocks noChangeAspect="1"/>
              </p:cNvSpPr>
              <p:nvPr/>
            </p:nvSpPr>
            <p:spPr>
              <a:xfrm>
                <a:off x="4214448" y="6189784"/>
                <a:ext cx="521675" cy="210312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86" name="Straight Connector 185"/>
              <p:cNvCxnSpPr>
                <a:cxnSpLocks noChangeAspect="1"/>
              </p:cNvCxnSpPr>
              <p:nvPr/>
            </p:nvCxnSpPr>
            <p:spPr>
              <a:xfrm rot="5400000" flipH="1" flipV="1">
                <a:off x="4421592" y="5636104"/>
                <a:ext cx="411480" cy="2468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>
                  <a:rot lat="0" lon="0" rev="21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Straight Connector 186"/>
              <p:cNvCxnSpPr>
                <a:cxnSpLocks/>
              </p:cNvCxnSpPr>
              <p:nvPr/>
            </p:nvCxnSpPr>
            <p:spPr>
              <a:xfrm>
                <a:off x="4478216" y="5978768"/>
                <a:ext cx="82296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Straight Connector 187"/>
              <p:cNvCxnSpPr>
                <a:cxnSpLocks noChangeAspect="1"/>
              </p:cNvCxnSpPr>
              <p:nvPr/>
            </p:nvCxnSpPr>
            <p:spPr>
              <a:xfrm rot="5400000" flipH="1" flipV="1">
                <a:off x="4539528" y="6071616"/>
                <a:ext cx="411480" cy="2468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>
                  <a:rot lat="0" lon="0" rev="21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Straight Connector 188"/>
              <p:cNvCxnSpPr>
                <a:cxnSpLocks/>
              </p:cNvCxnSpPr>
              <p:nvPr/>
            </p:nvCxnSpPr>
            <p:spPr>
              <a:xfrm>
                <a:off x="4358056" y="6188196"/>
                <a:ext cx="82296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Polynomial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24</a:t>
            </a:fld>
            <a:endParaRPr lang="en-US"/>
          </a:p>
        </p:txBody>
      </p:sp>
      <p:pic>
        <p:nvPicPr>
          <p:cNvPr id="28" name="Picture 2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2362200" y="1524000"/>
            <a:ext cx="4992468" cy="287537"/>
          </a:xfrm>
          <a:prstGeom prst="rect">
            <a:avLst/>
          </a:prstGeom>
          <a:noFill/>
          <a:ln/>
          <a:effectLst/>
        </p:spPr>
      </p:pic>
      <p:sp>
        <p:nvSpPr>
          <p:cNvPr id="20" name="TextBox 19"/>
          <p:cNvSpPr txBox="1"/>
          <p:nvPr/>
        </p:nvSpPr>
        <p:spPr>
          <a:xfrm>
            <a:off x="533400" y="1447800"/>
            <a:ext cx="17059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Univariate</a:t>
            </a:r>
            <a:r>
              <a:rPr lang="en-US" dirty="0" smtClean="0"/>
              <a:t> (1-d) </a:t>
            </a:r>
          </a:p>
          <a:p>
            <a:r>
              <a:rPr lang="en-US" dirty="0" smtClean="0"/>
              <a:t>case: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3304454" y="1575756"/>
            <a:ext cx="5763346" cy="862644"/>
            <a:chOff x="3304454" y="1575756"/>
            <a:chExt cx="5763346" cy="862644"/>
          </a:xfrm>
        </p:grpSpPr>
        <p:pic>
          <p:nvPicPr>
            <p:cNvPr id="36" name="Picture 35" descr="txp_fig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14" cstate="print"/>
            <a:stretch>
              <a:fillRect/>
            </a:stretch>
          </p:blipFill>
          <p:spPr bwMode="auto">
            <a:xfrm>
              <a:off x="7476226" y="1575756"/>
              <a:ext cx="729994" cy="252353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34" name="TextBox 33"/>
            <p:cNvSpPr txBox="1"/>
            <p:nvPr/>
          </p:nvSpPr>
          <p:spPr>
            <a:xfrm>
              <a:off x="3304454" y="2069068"/>
              <a:ext cx="37996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where                                                        ,</a:t>
              </a:r>
              <a:endParaRPr lang="en-US" dirty="0"/>
            </a:p>
          </p:txBody>
        </p:sp>
        <p:pic>
          <p:nvPicPr>
            <p:cNvPr id="39" name="Picture 38" descr="txp_fig"/>
            <p:cNvPicPr>
              <a:picLocks noChangeAspect="1"/>
            </p:cNvPicPr>
            <p:nvPr>
              <p:custDataLst>
                <p:tags r:id="rId10"/>
              </p:custDataLst>
            </p:nvPr>
          </p:nvPicPr>
          <p:blipFill>
            <a:blip r:embed="rId15" cstate="print"/>
            <a:stretch>
              <a:fillRect/>
            </a:stretch>
          </p:blipFill>
          <p:spPr bwMode="auto">
            <a:xfrm>
              <a:off x="7038254" y="2091904"/>
              <a:ext cx="2029546" cy="304830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0" name="Picture 39" descr="txp_fig"/>
            <p:cNvPicPr>
              <a:picLocks noChangeAspect="1"/>
            </p:cNvPicPr>
            <p:nvPr>
              <p:custDataLst>
                <p:tags r:id="rId11"/>
              </p:custDataLst>
            </p:nvPr>
          </p:nvPicPr>
          <p:blipFill>
            <a:blip r:embed="rId16" cstate="print"/>
            <a:stretch>
              <a:fillRect/>
            </a:stretch>
          </p:blipFill>
          <p:spPr bwMode="auto">
            <a:xfrm>
              <a:off x="4142654" y="2091904"/>
              <a:ext cx="2707015" cy="304938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27" name="Group 26"/>
          <p:cNvGrpSpPr/>
          <p:nvPr/>
        </p:nvGrpSpPr>
        <p:grpSpPr>
          <a:xfrm>
            <a:off x="685800" y="2895600"/>
            <a:ext cx="7391400" cy="1091046"/>
            <a:chOff x="685800" y="2895600"/>
            <a:chExt cx="7391400" cy="1091046"/>
          </a:xfrm>
        </p:grpSpPr>
        <p:pic>
          <p:nvPicPr>
            <p:cNvPr id="32" name="Picture 31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7" cstate="print"/>
            <a:stretch>
              <a:fillRect/>
            </a:stretch>
          </p:blipFill>
          <p:spPr bwMode="auto">
            <a:xfrm>
              <a:off x="4109114" y="2895600"/>
              <a:ext cx="3968086" cy="995406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3" name="Picture 42" descr="txp_fi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8" cstate="print"/>
            <a:stretch>
              <a:fillRect/>
            </a:stretch>
          </p:blipFill>
          <p:spPr bwMode="auto">
            <a:xfrm>
              <a:off x="685800" y="3657600"/>
              <a:ext cx="1658392" cy="329046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42" name="Picture 41" descr="txp_fig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9" cstate="print"/>
            <a:stretch>
              <a:fillRect/>
            </a:stretch>
          </p:blipFill>
          <p:spPr bwMode="auto">
            <a:xfrm>
              <a:off x="762000" y="2933976"/>
              <a:ext cx="2526848" cy="342624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29" name="Group 28"/>
          <p:cNvGrpSpPr/>
          <p:nvPr/>
        </p:nvGrpSpPr>
        <p:grpSpPr>
          <a:xfrm>
            <a:off x="685800" y="4724400"/>
            <a:ext cx="7772400" cy="1807235"/>
            <a:chOff x="685800" y="4724400"/>
            <a:chExt cx="7772400" cy="1807235"/>
          </a:xfrm>
        </p:grpSpPr>
        <p:pic>
          <p:nvPicPr>
            <p:cNvPr id="31" name="Picture 30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20" cstate="print"/>
            <a:stretch>
              <a:fillRect/>
            </a:stretch>
          </p:blipFill>
          <p:spPr bwMode="auto">
            <a:xfrm>
              <a:off x="685800" y="5029200"/>
              <a:ext cx="4392406" cy="362655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8" name="Left Brace 7"/>
            <p:cNvSpPr/>
            <p:nvPr/>
          </p:nvSpPr>
          <p:spPr>
            <a:xfrm rot="16200000">
              <a:off x="4661416" y="5219700"/>
              <a:ext cx="228600" cy="609600"/>
            </a:xfrm>
            <a:prstGeom prst="leftBrac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356077" y="5638800"/>
              <a:ext cx="128272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</a:rPr>
                <a:t>Nonlinear </a:t>
              </a:r>
            </a:p>
            <a:p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</a:rPr>
                <a:t>features</a:t>
              </a:r>
              <a:endParaRPr lang="en-US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>
              <a:off x="5738907" y="4953000"/>
              <a:ext cx="1828800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flipV="1">
              <a:off x="5815107" y="5334000"/>
              <a:ext cx="1752600" cy="43563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5815107" y="6074435"/>
              <a:ext cx="1828800" cy="457200"/>
            </a:xfrm>
            <a:custGeom>
              <a:avLst/>
              <a:gdLst>
                <a:gd name="connsiteX0" fmla="*/ 0 w 707366"/>
                <a:gd name="connsiteY0" fmla="*/ 51759 h 681487"/>
                <a:gd name="connsiteX1" fmla="*/ 388188 w 707366"/>
                <a:gd name="connsiteY1" fmla="*/ 672861 h 681487"/>
                <a:gd name="connsiteX2" fmla="*/ 707366 w 707366"/>
                <a:gd name="connsiteY2" fmla="*/ 0 h 681487"/>
                <a:gd name="connsiteX0" fmla="*/ 0 w 707366"/>
                <a:gd name="connsiteY0" fmla="*/ 51759 h 681487"/>
                <a:gd name="connsiteX1" fmla="*/ 388188 w 707366"/>
                <a:gd name="connsiteY1" fmla="*/ 672861 h 681487"/>
                <a:gd name="connsiteX2" fmla="*/ 707366 w 707366"/>
                <a:gd name="connsiteY2" fmla="*/ 0 h 681487"/>
                <a:gd name="connsiteX0" fmla="*/ 0 w 707366"/>
                <a:gd name="connsiteY0" fmla="*/ 51759 h 681487"/>
                <a:gd name="connsiteX1" fmla="*/ 388188 w 707366"/>
                <a:gd name="connsiteY1" fmla="*/ 672861 h 681487"/>
                <a:gd name="connsiteX2" fmla="*/ 707366 w 707366"/>
                <a:gd name="connsiteY2" fmla="*/ 0 h 681487"/>
                <a:gd name="connsiteX0" fmla="*/ 0 w 707366"/>
                <a:gd name="connsiteY0" fmla="*/ 51759 h 681487"/>
                <a:gd name="connsiteX1" fmla="*/ 388188 w 707366"/>
                <a:gd name="connsiteY1" fmla="*/ 672861 h 681487"/>
                <a:gd name="connsiteX2" fmla="*/ 707366 w 707366"/>
                <a:gd name="connsiteY2" fmla="*/ 0 h 6814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707366" h="681487">
                  <a:moveTo>
                    <a:pt x="0" y="51759"/>
                  </a:moveTo>
                  <a:cubicBezTo>
                    <a:pt x="95407" y="304800"/>
                    <a:pt x="270294" y="681487"/>
                    <a:pt x="388188" y="672861"/>
                  </a:cubicBezTo>
                  <a:cubicBezTo>
                    <a:pt x="506082" y="664235"/>
                    <a:pt x="663919" y="165340"/>
                    <a:pt x="707366" y="0"/>
                  </a:cubicBezTo>
                </a:path>
              </a:pathLst>
            </a:cu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21" name="Picture 20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21" cstate="print"/>
            <a:stretch>
              <a:fillRect/>
            </a:stretch>
          </p:blipFill>
          <p:spPr bwMode="auto">
            <a:xfrm>
              <a:off x="7720107" y="4724400"/>
              <a:ext cx="738093" cy="250036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4" name="Picture 23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22" cstate="print"/>
            <a:stretch>
              <a:fillRect/>
            </a:stretch>
          </p:blipFill>
          <p:spPr bwMode="auto">
            <a:xfrm>
              <a:off x="7720231" y="5181600"/>
              <a:ext cx="737844" cy="249952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26" name="Picture 25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23" cstate="print"/>
            <a:stretch>
              <a:fillRect/>
            </a:stretch>
          </p:blipFill>
          <p:spPr bwMode="auto">
            <a:xfrm>
              <a:off x="7720231" y="6019800"/>
              <a:ext cx="737844" cy="249952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45" name="TextBox 44"/>
            <p:cNvSpPr txBox="1"/>
            <p:nvPr/>
          </p:nvSpPr>
          <p:spPr>
            <a:xfrm>
              <a:off x="2362200" y="5638800"/>
              <a:ext cx="157927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</a:rPr>
                <a:t>Weight of</a:t>
              </a:r>
            </a:p>
            <a:p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</a:rPr>
                <a:t>each feature</a:t>
              </a:r>
              <a:endParaRPr lang="en-US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cxnSp>
          <p:nvCxnSpPr>
            <p:cNvPr id="47" name="Shape 46"/>
            <p:cNvCxnSpPr>
              <a:endCxn id="45" idx="3"/>
            </p:cNvCxnSpPr>
            <p:nvPr/>
          </p:nvCxnSpPr>
          <p:spPr>
            <a:xfrm rot="5400000">
              <a:off x="3790356" y="5561322"/>
              <a:ext cx="551766" cy="249522"/>
            </a:xfrm>
            <a:prstGeom prst="bentConnector2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1066800" y="1981200"/>
            <a:ext cx="723900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hlinkClick r:id="rId2"/>
              </a:rPr>
              <a:t>http://mste.illinois.edu/users/exner/java.f/leastsquares/</a:t>
            </a:r>
            <a:r>
              <a:rPr lang="en-US" sz="2400" dirty="0" smtClean="0"/>
              <a:t> </a:t>
            </a:r>
            <a:endParaRPr lang="en-US" sz="2400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Polynomial Regression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Nonlinear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26</a:t>
            </a:fld>
            <a:endParaRPr lang="en-US"/>
          </a:p>
        </p:txBody>
      </p:sp>
      <p:pic>
        <p:nvPicPr>
          <p:cNvPr id="20" name="Picture 19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066922" y="1524000"/>
            <a:ext cx="2689930" cy="325074"/>
          </a:xfrm>
          <a:prstGeom prst="rect">
            <a:avLst/>
          </a:prstGeom>
          <a:noFill/>
          <a:ln/>
          <a:effectLst/>
        </p:spPr>
      </p:pic>
      <p:sp>
        <p:nvSpPr>
          <p:cNvPr id="11" name="TextBox 10"/>
          <p:cNvSpPr txBox="1"/>
          <p:nvPr/>
        </p:nvSpPr>
        <p:spPr>
          <a:xfrm>
            <a:off x="734801" y="2895600"/>
            <a:ext cx="56717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Fourier Basis 			    Wavelet Basis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1" name="Left Brace 20"/>
          <p:cNvSpPr/>
          <p:nvPr/>
        </p:nvSpPr>
        <p:spPr>
          <a:xfrm rot="16200000">
            <a:off x="3366016" y="1638301"/>
            <a:ext cx="228600" cy="609600"/>
          </a:xfrm>
          <a:prstGeom prst="lef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060677" y="2057401"/>
            <a:ext cx="3958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Nonlinear features/basis functions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3400" y="2057401"/>
            <a:ext cx="212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Basis coefficients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cxnSp>
        <p:nvCxnSpPr>
          <p:cNvPr id="24" name="Shape 23"/>
          <p:cNvCxnSpPr>
            <a:endCxn id="23" idx="3"/>
          </p:cNvCxnSpPr>
          <p:nvPr/>
        </p:nvCxnSpPr>
        <p:spPr>
          <a:xfrm rot="5400000">
            <a:off x="2569216" y="1915682"/>
            <a:ext cx="413266" cy="239504"/>
          </a:xfrm>
          <a:prstGeom prst="bentConnector2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54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244600" y="3555325"/>
            <a:ext cx="2573337" cy="20955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8" name="Picture 63"/>
          <p:cNvPicPr>
            <a:picLocks noChangeAspect="1" noChangeArrowheads="1"/>
          </p:cNvPicPr>
          <p:nvPr/>
        </p:nvPicPr>
        <p:blipFill>
          <a:blip r:embed="rId11" cstate="print"/>
          <a:srcRect l="65092" r="4439"/>
          <a:stretch>
            <a:fillRect/>
          </a:stretch>
        </p:blipFill>
        <p:spPr bwMode="auto">
          <a:xfrm>
            <a:off x="1041878" y="5175207"/>
            <a:ext cx="2651125" cy="72866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</p:pic>
      <p:pic>
        <p:nvPicPr>
          <p:cNvPr id="29" name="Picture 2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558800" y="3479125"/>
            <a:ext cx="738093" cy="250036"/>
          </a:xfrm>
          <a:prstGeom prst="rect">
            <a:avLst/>
          </a:prstGeom>
          <a:noFill/>
          <a:ln/>
          <a:effectLst/>
        </p:spPr>
      </p:pic>
      <p:pic>
        <p:nvPicPr>
          <p:cNvPr id="31" name="Picture 30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558924" y="4372173"/>
            <a:ext cx="737844" cy="249952"/>
          </a:xfrm>
          <a:prstGeom prst="rect">
            <a:avLst/>
          </a:prstGeom>
          <a:noFill/>
          <a:ln/>
          <a:effectLst/>
        </p:spPr>
      </p:pic>
      <p:pic>
        <p:nvPicPr>
          <p:cNvPr id="32" name="Picture 31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558924" y="5210373"/>
            <a:ext cx="737844" cy="249952"/>
          </a:xfrm>
          <a:prstGeom prst="rect">
            <a:avLst/>
          </a:prstGeom>
          <a:noFill/>
          <a:ln/>
          <a:effectLst/>
        </p:spPr>
      </p:pic>
      <p:sp>
        <p:nvSpPr>
          <p:cNvPr id="36" name="TextBox 35"/>
          <p:cNvSpPr txBox="1"/>
          <p:nvPr/>
        </p:nvSpPr>
        <p:spPr>
          <a:xfrm>
            <a:off x="381000" y="5955268"/>
            <a:ext cx="4397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Good representation for oscillatory functions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4749800" y="3555325"/>
            <a:ext cx="3567131" cy="3054900"/>
            <a:chOff x="4749800" y="3555325"/>
            <a:chExt cx="3567131" cy="3054900"/>
          </a:xfrm>
        </p:grpSpPr>
        <p:pic>
          <p:nvPicPr>
            <p:cNvPr id="27" name="Picture 55"/>
            <p:cNvPicPr>
              <a:picLocks noChangeAspect="1" noChangeArrowheads="1"/>
            </p:cNvPicPr>
            <p:nvPr/>
          </p:nvPicPr>
          <p:blipFill>
            <a:blip r:embed="rId15" cstate="print"/>
            <a:srcRect/>
            <a:stretch>
              <a:fillRect/>
            </a:stretch>
          </p:blipFill>
          <p:spPr bwMode="auto">
            <a:xfrm>
              <a:off x="5435600" y="3555325"/>
              <a:ext cx="2565400" cy="234315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</p:pic>
        <p:pic>
          <p:nvPicPr>
            <p:cNvPr id="33" name="Picture 32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 cstate="print"/>
            <a:stretch>
              <a:fillRect/>
            </a:stretch>
          </p:blipFill>
          <p:spPr bwMode="auto">
            <a:xfrm>
              <a:off x="4749800" y="3555325"/>
              <a:ext cx="738093" cy="250036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34" name="Picture 33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3" cstate="print"/>
            <a:stretch>
              <a:fillRect/>
            </a:stretch>
          </p:blipFill>
          <p:spPr bwMode="auto">
            <a:xfrm>
              <a:off x="4749924" y="4448373"/>
              <a:ext cx="737844" cy="249952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35" name="Picture 34" descr="txp_fi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4" cstate="print"/>
            <a:stretch>
              <a:fillRect/>
            </a:stretch>
          </p:blipFill>
          <p:spPr bwMode="auto">
            <a:xfrm>
              <a:off x="4749924" y="5286573"/>
              <a:ext cx="737844" cy="249952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37" name="TextBox 36"/>
            <p:cNvSpPr txBox="1"/>
            <p:nvPr/>
          </p:nvSpPr>
          <p:spPr>
            <a:xfrm>
              <a:off x="4931389" y="5963894"/>
              <a:ext cx="3385542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Good representation for functions</a:t>
              </a:r>
            </a:p>
            <a:p>
              <a:r>
                <a:rPr lang="en-US" dirty="0" smtClean="0"/>
                <a:t>localized at multiple scales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Local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27</a:t>
            </a:fld>
            <a:endParaRPr lang="en-US"/>
          </a:p>
        </p:txBody>
      </p:sp>
      <p:pic>
        <p:nvPicPr>
          <p:cNvPr id="20" name="Picture 19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066922" y="1524000"/>
            <a:ext cx="2689930" cy="325074"/>
          </a:xfrm>
          <a:prstGeom prst="rect">
            <a:avLst/>
          </a:prstGeom>
          <a:noFill/>
          <a:ln/>
          <a:effectLst/>
        </p:spPr>
      </p:pic>
      <p:sp>
        <p:nvSpPr>
          <p:cNvPr id="21" name="Left Brace 20"/>
          <p:cNvSpPr/>
          <p:nvPr/>
        </p:nvSpPr>
        <p:spPr>
          <a:xfrm rot="16200000">
            <a:off x="3366016" y="1638301"/>
            <a:ext cx="228600" cy="609600"/>
          </a:xfrm>
          <a:prstGeom prst="lef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060677" y="2057401"/>
            <a:ext cx="3958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Nonlinear features/basis functions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3400" y="2057401"/>
            <a:ext cx="212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Basis coefficients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cxnSp>
        <p:nvCxnSpPr>
          <p:cNvPr id="24" name="Shape 23"/>
          <p:cNvCxnSpPr>
            <a:endCxn id="23" idx="3"/>
          </p:cNvCxnSpPr>
          <p:nvPr/>
        </p:nvCxnSpPr>
        <p:spPr>
          <a:xfrm rot="5400000">
            <a:off x="2569216" y="1915682"/>
            <a:ext cx="413266" cy="239504"/>
          </a:xfrm>
          <a:prstGeom prst="bentConnector2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 cstate="print"/>
          <a:srcRect b="26677"/>
          <a:stretch>
            <a:fillRect/>
          </a:stretch>
        </p:blipFill>
        <p:spPr bwMode="auto">
          <a:xfrm>
            <a:off x="228600" y="2667000"/>
            <a:ext cx="648176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690561" y="2819400"/>
            <a:ext cx="381000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604961" y="4037166"/>
            <a:ext cx="4267200" cy="4586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757361" y="4419600"/>
            <a:ext cx="685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681161" y="3048000"/>
            <a:ext cx="738093" cy="250036"/>
          </a:xfrm>
          <a:prstGeom prst="rect">
            <a:avLst/>
          </a:prstGeom>
          <a:noFill/>
          <a:ln/>
          <a:effectLst/>
        </p:spPr>
      </p:pic>
      <p:pic>
        <p:nvPicPr>
          <p:cNvPr id="26" name="Picture 25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3128961" y="3048000"/>
            <a:ext cx="737844" cy="249952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4729161" y="3048000"/>
            <a:ext cx="737844" cy="249952"/>
          </a:xfrm>
          <a:prstGeom prst="rect">
            <a:avLst/>
          </a:prstGeom>
          <a:noFill/>
          <a:ln/>
          <a:effectLst/>
        </p:spPr>
      </p:pic>
      <p:sp>
        <p:nvSpPr>
          <p:cNvPr id="34" name="Freeform 33"/>
          <p:cNvSpPr/>
          <p:nvPr/>
        </p:nvSpPr>
        <p:spPr>
          <a:xfrm>
            <a:off x="1243910" y="4566250"/>
            <a:ext cx="5486400" cy="1453550"/>
          </a:xfrm>
          <a:custGeom>
            <a:avLst/>
            <a:gdLst>
              <a:gd name="connsiteX0" fmla="*/ 0 w 5658929"/>
              <a:gd name="connsiteY0" fmla="*/ 1488056 h 1593011"/>
              <a:gd name="connsiteX1" fmla="*/ 258793 w 5658929"/>
              <a:gd name="connsiteY1" fmla="*/ 1091241 h 1593011"/>
              <a:gd name="connsiteX2" fmla="*/ 552091 w 5658929"/>
              <a:gd name="connsiteY2" fmla="*/ 168215 h 1593011"/>
              <a:gd name="connsiteX3" fmla="*/ 1095555 w 5658929"/>
              <a:gd name="connsiteY3" fmla="*/ 107830 h 1593011"/>
              <a:gd name="connsiteX4" fmla="*/ 1354347 w 5658929"/>
              <a:gd name="connsiteY4" fmla="*/ 815196 h 1593011"/>
              <a:gd name="connsiteX5" fmla="*/ 1595887 w 5658929"/>
              <a:gd name="connsiteY5" fmla="*/ 1479430 h 1593011"/>
              <a:gd name="connsiteX6" fmla="*/ 3217653 w 5658929"/>
              <a:gd name="connsiteY6" fmla="*/ 1496683 h 1593011"/>
              <a:gd name="connsiteX7" fmla="*/ 3985404 w 5658929"/>
              <a:gd name="connsiteY7" fmla="*/ 1263770 h 1593011"/>
              <a:gd name="connsiteX8" fmla="*/ 4494363 w 5658929"/>
              <a:gd name="connsiteY8" fmla="*/ 1281022 h 1593011"/>
              <a:gd name="connsiteX9" fmla="*/ 5106838 w 5658929"/>
              <a:gd name="connsiteY9" fmla="*/ 1539815 h 1593011"/>
              <a:gd name="connsiteX10" fmla="*/ 5658929 w 5658929"/>
              <a:gd name="connsiteY10" fmla="*/ 1531189 h 1593011"/>
              <a:gd name="connsiteX0" fmla="*/ 0 w 5658929"/>
              <a:gd name="connsiteY0" fmla="*/ 1488056 h 1581510"/>
              <a:gd name="connsiteX1" fmla="*/ 258793 w 5658929"/>
              <a:gd name="connsiteY1" fmla="*/ 1091241 h 1581510"/>
              <a:gd name="connsiteX2" fmla="*/ 552091 w 5658929"/>
              <a:gd name="connsiteY2" fmla="*/ 168215 h 1581510"/>
              <a:gd name="connsiteX3" fmla="*/ 1095555 w 5658929"/>
              <a:gd name="connsiteY3" fmla="*/ 107830 h 1581510"/>
              <a:gd name="connsiteX4" fmla="*/ 1354347 w 5658929"/>
              <a:gd name="connsiteY4" fmla="*/ 815196 h 1581510"/>
              <a:gd name="connsiteX5" fmla="*/ 1595887 w 5658929"/>
              <a:gd name="connsiteY5" fmla="*/ 1479430 h 1581510"/>
              <a:gd name="connsiteX6" fmla="*/ 3217653 w 5658929"/>
              <a:gd name="connsiteY6" fmla="*/ 1496683 h 1581510"/>
              <a:gd name="connsiteX7" fmla="*/ 3985404 w 5658929"/>
              <a:gd name="connsiteY7" fmla="*/ 1263770 h 1581510"/>
              <a:gd name="connsiteX8" fmla="*/ 4494363 w 5658929"/>
              <a:gd name="connsiteY8" fmla="*/ 1281022 h 1581510"/>
              <a:gd name="connsiteX9" fmla="*/ 5106838 w 5658929"/>
              <a:gd name="connsiteY9" fmla="*/ 1539815 h 1581510"/>
              <a:gd name="connsiteX10" fmla="*/ 5658929 w 5658929"/>
              <a:gd name="connsiteY10" fmla="*/ 1531189 h 1581510"/>
              <a:gd name="connsiteX0" fmla="*/ 0 w 5658929"/>
              <a:gd name="connsiteY0" fmla="*/ 1488056 h 1539815"/>
              <a:gd name="connsiteX1" fmla="*/ 258793 w 5658929"/>
              <a:gd name="connsiteY1" fmla="*/ 1091241 h 1539815"/>
              <a:gd name="connsiteX2" fmla="*/ 552091 w 5658929"/>
              <a:gd name="connsiteY2" fmla="*/ 168215 h 1539815"/>
              <a:gd name="connsiteX3" fmla="*/ 1095555 w 5658929"/>
              <a:gd name="connsiteY3" fmla="*/ 107830 h 1539815"/>
              <a:gd name="connsiteX4" fmla="*/ 1354347 w 5658929"/>
              <a:gd name="connsiteY4" fmla="*/ 815196 h 1539815"/>
              <a:gd name="connsiteX5" fmla="*/ 1595887 w 5658929"/>
              <a:gd name="connsiteY5" fmla="*/ 1479430 h 1539815"/>
              <a:gd name="connsiteX6" fmla="*/ 3217653 w 5658929"/>
              <a:gd name="connsiteY6" fmla="*/ 1496683 h 1539815"/>
              <a:gd name="connsiteX7" fmla="*/ 3985404 w 5658929"/>
              <a:gd name="connsiteY7" fmla="*/ 1263770 h 1539815"/>
              <a:gd name="connsiteX8" fmla="*/ 4494363 w 5658929"/>
              <a:gd name="connsiteY8" fmla="*/ 1281022 h 1539815"/>
              <a:gd name="connsiteX9" fmla="*/ 5106838 w 5658929"/>
              <a:gd name="connsiteY9" fmla="*/ 1539815 h 1539815"/>
              <a:gd name="connsiteX10" fmla="*/ 5658929 w 5658929"/>
              <a:gd name="connsiteY10" fmla="*/ 1531189 h 1539815"/>
              <a:gd name="connsiteX0" fmla="*/ 0 w 5658929"/>
              <a:gd name="connsiteY0" fmla="*/ 1488056 h 1539815"/>
              <a:gd name="connsiteX1" fmla="*/ 258793 w 5658929"/>
              <a:gd name="connsiteY1" fmla="*/ 1091241 h 1539815"/>
              <a:gd name="connsiteX2" fmla="*/ 552091 w 5658929"/>
              <a:gd name="connsiteY2" fmla="*/ 168215 h 1539815"/>
              <a:gd name="connsiteX3" fmla="*/ 1095555 w 5658929"/>
              <a:gd name="connsiteY3" fmla="*/ 107830 h 1539815"/>
              <a:gd name="connsiteX4" fmla="*/ 1354347 w 5658929"/>
              <a:gd name="connsiteY4" fmla="*/ 815196 h 1539815"/>
              <a:gd name="connsiteX5" fmla="*/ 1595887 w 5658929"/>
              <a:gd name="connsiteY5" fmla="*/ 1479430 h 1539815"/>
              <a:gd name="connsiteX6" fmla="*/ 3217653 w 5658929"/>
              <a:gd name="connsiteY6" fmla="*/ 1496683 h 1539815"/>
              <a:gd name="connsiteX7" fmla="*/ 3985404 w 5658929"/>
              <a:gd name="connsiteY7" fmla="*/ 1263770 h 1539815"/>
              <a:gd name="connsiteX8" fmla="*/ 4494363 w 5658929"/>
              <a:gd name="connsiteY8" fmla="*/ 1281022 h 1539815"/>
              <a:gd name="connsiteX9" fmla="*/ 5106838 w 5658929"/>
              <a:gd name="connsiteY9" fmla="*/ 1539815 h 1539815"/>
              <a:gd name="connsiteX10" fmla="*/ 5658929 w 5658929"/>
              <a:gd name="connsiteY10" fmla="*/ 1531189 h 1539815"/>
              <a:gd name="connsiteX0" fmla="*/ 0 w 5658929"/>
              <a:gd name="connsiteY0" fmla="*/ 1488056 h 1539815"/>
              <a:gd name="connsiteX1" fmla="*/ 258793 w 5658929"/>
              <a:gd name="connsiteY1" fmla="*/ 1091241 h 1539815"/>
              <a:gd name="connsiteX2" fmla="*/ 552091 w 5658929"/>
              <a:gd name="connsiteY2" fmla="*/ 168215 h 1539815"/>
              <a:gd name="connsiteX3" fmla="*/ 1095555 w 5658929"/>
              <a:gd name="connsiteY3" fmla="*/ 107830 h 1539815"/>
              <a:gd name="connsiteX4" fmla="*/ 1354347 w 5658929"/>
              <a:gd name="connsiteY4" fmla="*/ 815196 h 1539815"/>
              <a:gd name="connsiteX5" fmla="*/ 1595887 w 5658929"/>
              <a:gd name="connsiteY5" fmla="*/ 1479430 h 1539815"/>
              <a:gd name="connsiteX6" fmla="*/ 3217653 w 5658929"/>
              <a:gd name="connsiteY6" fmla="*/ 1496683 h 1539815"/>
              <a:gd name="connsiteX7" fmla="*/ 3985404 w 5658929"/>
              <a:gd name="connsiteY7" fmla="*/ 1263770 h 1539815"/>
              <a:gd name="connsiteX8" fmla="*/ 4494363 w 5658929"/>
              <a:gd name="connsiteY8" fmla="*/ 1281022 h 1539815"/>
              <a:gd name="connsiteX9" fmla="*/ 5106838 w 5658929"/>
              <a:gd name="connsiteY9" fmla="*/ 1539815 h 1539815"/>
              <a:gd name="connsiteX10" fmla="*/ 5658929 w 5658929"/>
              <a:gd name="connsiteY10" fmla="*/ 1531189 h 1539815"/>
              <a:gd name="connsiteX0" fmla="*/ 0 w 5658929"/>
              <a:gd name="connsiteY0" fmla="*/ 1488056 h 1539815"/>
              <a:gd name="connsiteX1" fmla="*/ 258793 w 5658929"/>
              <a:gd name="connsiteY1" fmla="*/ 1091241 h 1539815"/>
              <a:gd name="connsiteX2" fmla="*/ 552091 w 5658929"/>
              <a:gd name="connsiteY2" fmla="*/ 168215 h 1539815"/>
              <a:gd name="connsiteX3" fmla="*/ 1095555 w 5658929"/>
              <a:gd name="connsiteY3" fmla="*/ 107830 h 1539815"/>
              <a:gd name="connsiteX4" fmla="*/ 1354347 w 5658929"/>
              <a:gd name="connsiteY4" fmla="*/ 815196 h 1539815"/>
              <a:gd name="connsiteX5" fmla="*/ 1595887 w 5658929"/>
              <a:gd name="connsiteY5" fmla="*/ 1479430 h 1539815"/>
              <a:gd name="connsiteX6" fmla="*/ 3217653 w 5658929"/>
              <a:gd name="connsiteY6" fmla="*/ 1496683 h 1539815"/>
              <a:gd name="connsiteX7" fmla="*/ 3985404 w 5658929"/>
              <a:gd name="connsiteY7" fmla="*/ 1263770 h 1539815"/>
              <a:gd name="connsiteX8" fmla="*/ 4494363 w 5658929"/>
              <a:gd name="connsiteY8" fmla="*/ 1281022 h 1539815"/>
              <a:gd name="connsiteX9" fmla="*/ 5106838 w 5658929"/>
              <a:gd name="connsiteY9" fmla="*/ 1539815 h 1539815"/>
              <a:gd name="connsiteX10" fmla="*/ 5658929 w 5658929"/>
              <a:gd name="connsiteY10" fmla="*/ 1531189 h 1539815"/>
              <a:gd name="connsiteX0" fmla="*/ 0 w 5658929"/>
              <a:gd name="connsiteY0" fmla="*/ 1488056 h 1539815"/>
              <a:gd name="connsiteX1" fmla="*/ 258793 w 5658929"/>
              <a:gd name="connsiteY1" fmla="*/ 1091241 h 1539815"/>
              <a:gd name="connsiteX2" fmla="*/ 552091 w 5658929"/>
              <a:gd name="connsiteY2" fmla="*/ 168215 h 1539815"/>
              <a:gd name="connsiteX3" fmla="*/ 1095555 w 5658929"/>
              <a:gd name="connsiteY3" fmla="*/ 107830 h 1539815"/>
              <a:gd name="connsiteX4" fmla="*/ 1354347 w 5658929"/>
              <a:gd name="connsiteY4" fmla="*/ 815196 h 1539815"/>
              <a:gd name="connsiteX5" fmla="*/ 1595887 w 5658929"/>
              <a:gd name="connsiteY5" fmla="*/ 1479430 h 1539815"/>
              <a:gd name="connsiteX6" fmla="*/ 3217653 w 5658929"/>
              <a:gd name="connsiteY6" fmla="*/ 1496683 h 1539815"/>
              <a:gd name="connsiteX7" fmla="*/ 3985404 w 5658929"/>
              <a:gd name="connsiteY7" fmla="*/ 1263770 h 1539815"/>
              <a:gd name="connsiteX8" fmla="*/ 4494363 w 5658929"/>
              <a:gd name="connsiteY8" fmla="*/ 1281022 h 1539815"/>
              <a:gd name="connsiteX9" fmla="*/ 5106838 w 5658929"/>
              <a:gd name="connsiteY9" fmla="*/ 1539815 h 1539815"/>
              <a:gd name="connsiteX10" fmla="*/ 5658929 w 5658929"/>
              <a:gd name="connsiteY10" fmla="*/ 1531189 h 1539815"/>
              <a:gd name="connsiteX0" fmla="*/ 0 w 5658929"/>
              <a:gd name="connsiteY0" fmla="*/ 1488056 h 1539815"/>
              <a:gd name="connsiteX1" fmla="*/ 258793 w 5658929"/>
              <a:gd name="connsiteY1" fmla="*/ 1091241 h 1539815"/>
              <a:gd name="connsiteX2" fmla="*/ 552091 w 5658929"/>
              <a:gd name="connsiteY2" fmla="*/ 168215 h 1539815"/>
              <a:gd name="connsiteX3" fmla="*/ 1095555 w 5658929"/>
              <a:gd name="connsiteY3" fmla="*/ 107830 h 1539815"/>
              <a:gd name="connsiteX4" fmla="*/ 1354347 w 5658929"/>
              <a:gd name="connsiteY4" fmla="*/ 815196 h 1539815"/>
              <a:gd name="connsiteX5" fmla="*/ 1595887 w 5658929"/>
              <a:gd name="connsiteY5" fmla="*/ 1479430 h 1539815"/>
              <a:gd name="connsiteX6" fmla="*/ 3217653 w 5658929"/>
              <a:gd name="connsiteY6" fmla="*/ 1496683 h 1539815"/>
              <a:gd name="connsiteX7" fmla="*/ 3985404 w 5658929"/>
              <a:gd name="connsiteY7" fmla="*/ 1263770 h 1539815"/>
              <a:gd name="connsiteX8" fmla="*/ 4494363 w 5658929"/>
              <a:gd name="connsiteY8" fmla="*/ 1281022 h 1539815"/>
              <a:gd name="connsiteX9" fmla="*/ 5106838 w 5658929"/>
              <a:gd name="connsiteY9" fmla="*/ 1539815 h 1539815"/>
              <a:gd name="connsiteX10" fmla="*/ 5658929 w 5658929"/>
              <a:gd name="connsiteY10" fmla="*/ 1531189 h 1539815"/>
              <a:gd name="connsiteX0" fmla="*/ 0 w 5658929"/>
              <a:gd name="connsiteY0" fmla="*/ 1488056 h 1539815"/>
              <a:gd name="connsiteX1" fmla="*/ 258793 w 5658929"/>
              <a:gd name="connsiteY1" fmla="*/ 1091241 h 1539815"/>
              <a:gd name="connsiteX2" fmla="*/ 552091 w 5658929"/>
              <a:gd name="connsiteY2" fmla="*/ 168215 h 1539815"/>
              <a:gd name="connsiteX3" fmla="*/ 1095555 w 5658929"/>
              <a:gd name="connsiteY3" fmla="*/ 107830 h 1539815"/>
              <a:gd name="connsiteX4" fmla="*/ 1354347 w 5658929"/>
              <a:gd name="connsiteY4" fmla="*/ 815196 h 1539815"/>
              <a:gd name="connsiteX5" fmla="*/ 1595887 w 5658929"/>
              <a:gd name="connsiteY5" fmla="*/ 1479430 h 1539815"/>
              <a:gd name="connsiteX6" fmla="*/ 3217653 w 5658929"/>
              <a:gd name="connsiteY6" fmla="*/ 1496683 h 1539815"/>
              <a:gd name="connsiteX7" fmla="*/ 3985404 w 5658929"/>
              <a:gd name="connsiteY7" fmla="*/ 1263770 h 1539815"/>
              <a:gd name="connsiteX8" fmla="*/ 4494363 w 5658929"/>
              <a:gd name="connsiteY8" fmla="*/ 1281022 h 1539815"/>
              <a:gd name="connsiteX9" fmla="*/ 5106838 w 5658929"/>
              <a:gd name="connsiteY9" fmla="*/ 1539815 h 1539815"/>
              <a:gd name="connsiteX10" fmla="*/ 5658929 w 5658929"/>
              <a:gd name="connsiteY10" fmla="*/ 1531189 h 1539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58929" h="1539815">
                <a:moveTo>
                  <a:pt x="0" y="1488056"/>
                </a:moveTo>
                <a:cubicBezTo>
                  <a:pt x="83389" y="1399635"/>
                  <a:pt x="166778" y="1311214"/>
                  <a:pt x="258793" y="1091241"/>
                </a:cubicBezTo>
                <a:cubicBezTo>
                  <a:pt x="350808" y="871268"/>
                  <a:pt x="412631" y="332117"/>
                  <a:pt x="552091" y="168215"/>
                </a:cubicBezTo>
                <a:cubicBezTo>
                  <a:pt x="691551" y="4313"/>
                  <a:pt x="961846" y="0"/>
                  <a:pt x="1095555" y="107830"/>
                </a:cubicBezTo>
                <a:cubicBezTo>
                  <a:pt x="1268083" y="247291"/>
                  <a:pt x="1354347" y="815196"/>
                  <a:pt x="1354347" y="815196"/>
                </a:cubicBezTo>
                <a:cubicBezTo>
                  <a:pt x="1453551" y="1065362"/>
                  <a:pt x="1434861" y="1265207"/>
                  <a:pt x="1595887" y="1479430"/>
                </a:cubicBezTo>
                <a:lnTo>
                  <a:pt x="3217653" y="1496683"/>
                </a:lnTo>
                <a:cubicBezTo>
                  <a:pt x="3615906" y="1460740"/>
                  <a:pt x="3772619" y="1299714"/>
                  <a:pt x="3985404" y="1263770"/>
                </a:cubicBezTo>
                <a:cubicBezTo>
                  <a:pt x="4198189" y="1227827"/>
                  <a:pt x="4307457" y="1235015"/>
                  <a:pt x="4494363" y="1281022"/>
                </a:cubicBezTo>
                <a:cubicBezTo>
                  <a:pt x="4681269" y="1327029"/>
                  <a:pt x="4912744" y="1498121"/>
                  <a:pt x="5106838" y="1539815"/>
                </a:cubicBezTo>
                <a:lnTo>
                  <a:pt x="5658929" y="1531189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6948374" y="4313872"/>
            <a:ext cx="215603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Globally supported</a:t>
            </a:r>
          </a:p>
          <a:p>
            <a:r>
              <a:rPr lang="en-US" dirty="0" smtClean="0"/>
              <a:t>basis functions </a:t>
            </a:r>
          </a:p>
          <a:p>
            <a:r>
              <a:rPr lang="en-US" dirty="0" smtClean="0"/>
              <a:t>(polynomial, </a:t>
            </a:r>
            <a:r>
              <a:rPr lang="en-US" dirty="0" err="1" smtClean="0"/>
              <a:t>fourier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will not yield a good </a:t>
            </a:r>
          </a:p>
          <a:p>
            <a:r>
              <a:rPr lang="en-US" dirty="0" smtClean="0"/>
              <a:t>representation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37"/>
          <p:cNvGrpSpPr/>
          <p:nvPr/>
        </p:nvGrpSpPr>
        <p:grpSpPr>
          <a:xfrm>
            <a:off x="309561" y="4572000"/>
            <a:ext cx="6810375" cy="2095500"/>
            <a:chOff x="309561" y="4572000"/>
            <a:chExt cx="6810375" cy="2095500"/>
          </a:xfrm>
        </p:grpSpPr>
        <p:grpSp>
          <p:nvGrpSpPr>
            <p:cNvPr id="4" name="Group 35"/>
            <p:cNvGrpSpPr/>
            <p:nvPr/>
          </p:nvGrpSpPr>
          <p:grpSpPr>
            <a:xfrm>
              <a:off x="309561" y="4572000"/>
              <a:ext cx="6810375" cy="2095500"/>
              <a:chOff x="309561" y="4572000"/>
              <a:chExt cx="6810375" cy="2095500"/>
            </a:xfrm>
          </p:grpSpPr>
          <p:grpSp>
            <p:nvGrpSpPr>
              <p:cNvPr id="5" name="Group 31"/>
              <p:cNvGrpSpPr/>
              <p:nvPr/>
            </p:nvGrpSpPr>
            <p:grpSpPr>
              <a:xfrm>
                <a:off x="309561" y="4572000"/>
                <a:ext cx="6810375" cy="2095500"/>
                <a:chOff x="309561" y="4572000"/>
                <a:chExt cx="6810375" cy="2095500"/>
              </a:xfrm>
            </p:grpSpPr>
            <p:pic>
              <p:nvPicPr>
                <p:cNvPr id="1027" name="Picture 3"/>
                <p:cNvPicPr>
                  <a:picLocks noChangeAspect="1" noChangeArrowheads="1"/>
                </p:cNvPicPr>
                <p:nvPr/>
              </p:nvPicPr>
              <p:blipFill>
                <a:blip r:embed="rId7" cstate="print"/>
                <a:srcRect t="9836"/>
                <a:stretch>
                  <a:fillRect/>
                </a:stretch>
              </p:blipFill>
              <p:spPr bwMode="auto">
                <a:xfrm>
                  <a:off x="309561" y="4572000"/>
                  <a:ext cx="6810375" cy="209550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/>
              </p:spPr>
            </p:pic>
            <p:sp>
              <p:nvSpPr>
                <p:cNvPr id="15" name="Rectangle 14"/>
                <p:cNvSpPr/>
                <p:nvPr/>
              </p:nvSpPr>
              <p:spPr>
                <a:xfrm>
                  <a:off x="1681161" y="6018366"/>
                  <a:ext cx="4267200" cy="458634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cxnSp>
              <p:nvCxnSpPr>
                <p:cNvPr id="19" name="Straight Arrow Connector 18"/>
                <p:cNvCxnSpPr/>
                <p:nvPr/>
              </p:nvCxnSpPr>
              <p:spPr>
                <a:xfrm>
                  <a:off x="1757361" y="6440908"/>
                  <a:ext cx="685800" cy="1588"/>
                </a:xfrm>
                <a:prstGeom prst="straightConnector1">
                  <a:avLst/>
                </a:prstGeom>
                <a:ln w="19050">
                  <a:solidFill>
                    <a:schemeClr val="tx1"/>
                  </a:solidFill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33" name="Picture 32" descr="txp_fig"/>
              <p:cNvPicPr>
                <a:picLocks noChangeAspect="1"/>
              </p:cNvPicPr>
              <p:nvPr>
                <p:custDataLst>
                  <p:tags r:id="rId5"/>
                </p:custDataLst>
              </p:nvPr>
            </p:nvPicPr>
            <p:blipFill>
              <a:blip r:embed="rId8" cstate="print"/>
              <a:stretch>
                <a:fillRect/>
              </a:stretch>
            </p:blipFill>
            <p:spPr bwMode="auto">
              <a:xfrm>
                <a:off x="2632327" y="4779248"/>
                <a:ext cx="4078034" cy="249952"/>
              </a:xfrm>
              <a:prstGeom prst="rect">
                <a:avLst/>
              </a:prstGeom>
              <a:noFill/>
              <a:ln/>
              <a:effectLst/>
            </p:spPr>
          </p:pic>
        </p:grpSp>
        <p:sp>
          <p:nvSpPr>
            <p:cNvPr id="13" name="Rectangle 12"/>
            <p:cNvSpPr/>
            <p:nvPr/>
          </p:nvSpPr>
          <p:spPr>
            <a:xfrm>
              <a:off x="690561" y="4724400"/>
              <a:ext cx="381000" cy="1143000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Local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28</a:t>
            </a:fld>
            <a:endParaRPr lang="en-US"/>
          </a:p>
        </p:txBody>
      </p:sp>
      <p:pic>
        <p:nvPicPr>
          <p:cNvPr id="20" name="Picture 19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066922" y="1524000"/>
            <a:ext cx="2689930" cy="325074"/>
          </a:xfrm>
          <a:prstGeom prst="rect">
            <a:avLst/>
          </a:prstGeom>
          <a:noFill/>
          <a:ln/>
          <a:effectLst/>
        </p:spPr>
      </p:pic>
      <p:sp>
        <p:nvSpPr>
          <p:cNvPr id="21" name="Left Brace 20"/>
          <p:cNvSpPr/>
          <p:nvPr/>
        </p:nvSpPr>
        <p:spPr>
          <a:xfrm rot="16200000">
            <a:off x="3366016" y="1638301"/>
            <a:ext cx="228600" cy="609600"/>
          </a:xfrm>
          <a:prstGeom prst="leftBrac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3060677" y="2057401"/>
            <a:ext cx="395813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Nonlinear features/basis functions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33400" y="2057401"/>
            <a:ext cx="21226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Basis coefficients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cxnSp>
        <p:nvCxnSpPr>
          <p:cNvPr id="24" name="Shape 23"/>
          <p:cNvCxnSpPr>
            <a:endCxn id="23" idx="3"/>
          </p:cNvCxnSpPr>
          <p:nvPr/>
        </p:nvCxnSpPr>
        <p:spPr>
          <a:xfrm rot="5400000">
            <a:off x="2569216" y="1915682"/>
            <a:ext cx="413266" cy="239504"/>
          </a:xfrm>
          <a:prstGeom prst="bentConnector2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/>
          <a:srcRect b="26677"/>
          <a:stretch>
            <a:fillRect/>
          </a:stretch>
        </p:blipFill>
        <p:spPr bwMode="auto">
          <a:xfrm>
            <a:off x="228600" y="2667000"/>
            <a:ext cx="648176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2" name="Rectangle 11"/>
          <p:cNvSpPr/>
          <p:nvPr/>
        </p:nvSpPr>
        <p:spPr>
          <a:xfrm>
            <a:off x="690561" y="2819400"/>
            <a:ext cx="381000" cy="11430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604961" y="4037166"/>
            <a:ext cx="4267200" cy="458634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Arrow Connector 17"/>
          <p:cNvCxnSpPr/>
          <p:nvPr/>
        </p:nvCxnSpPr>
        <p:spPr>
          <a:xfrm>
            <a:off x="1757361" y="4419600"/>
            <a:ext cx="6858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1681161" y="3048000"/>
            <a:ext cx="738093" cy="250036"/>
          </a:xfrm>
          <a:prstGeom prst="rect">
            <a:avLst/>
          </a:prstGeom>
          <a:noFill/>
          <a:ln/>
          <a:effectLst/>
        </p:spPr>
      </p:pic>
      <p:pic>
        <p:nvPicPr>
          <p:cNvPr id="26" name="Picture 25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3128961" y="3048000"/>
            <a:ext cx="737844" cy="249952"/>
          </a:xfrm>
          <a:prstGeom prst="rect">
            <a:avLst/>
          </a:prstGeom>
          <a:noFill/>
          <a:ln/>
          <a:effectLst/>
        </p:spPr>
      </p:pic>
      <p:pic>
        <p:nvPicPr>
          <p:cNvPr id="27" name="Picture 26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4729161" y="3048000"/>
            <a:ext cx="737844" cy="249952"/>
          </a:xfrm>
          <a:prstGeom prst="rect">
            <a:avLst/>
          </a:prstGeom>
          <a:noFill/>
          <a:ln/>
          <a:effectLst/>
        </p:spPr>
      </p:pic>
      <p:sp>
        <p:nvSpPr>
          <p:cNvPr id="34" name="Freeform 33"/>
          <p:cNvSpPr/>
          <p:nvPr/>
        </p:nvSpPr>
        <p:spPr>
          <a:xfrm>
            <a:off x="1243910" y="4566250"/>
            <a:ext cx="5486400" cy="1453550"/>
          </a:xfrm>
          <a:custGeom>
            <a:avLst/>
            <a:gdLst>
              <a:gd name="connsiteX0" fmla="*/ 0 w 5658929"/>
              <a:gd name="connsiteY0" fmla="*/ 1488056 h 1593011"/>
              <a:gd name="connsiteX1" fmla="*/ 258793 w 5658929"/>
              <a:gd name="connsiteY1" fmla="*/ 1091241 h 1593011"/>
              <a:gd name="connsiteX2" fmla="*/ 552091 w 5658929"/>
              <a:gd name="connsiteY2" fmla="*/ 168215 h 1593011"/>
              <a:gd name="connsiteX3" fmla="*/ 1095555 w 5658929"/>
              <a:gd name="connsiteY3" fmla="*/ 107830 h 1593011"/>
              <a:gd name="connsiteX4" fmla="*/ 1354347 w 5658929"/>
              <a:gd name="connsiteY4" fmla="*/ 815196 h 1593011"/>
              <a:gd name="connsiteX5" fmla="*/ 1595887 w 5658929"/>
              <a:gd name="connsiteY5" fmla="*/ 1479430 h 1593011"/>
              <a:gd name="connsiteX6" fmla="*/ 3217653 w 5658929"/>
              <a:gd name="connsiteY6" fmla="*/ 1496683 h 1593011"/>
              <a:gd name="connsiteX7" fmla="*/ 3985404 w 5658929"/>
              <a:gd name="connsiteY7" fmla="*/ 1263770 h 1593011"/>
              <a:gd name="connsiteX8" fmla="*/ 4494363 w 5658929"/>
              <a:gd name="connsiteY8" fmla="*/ 1281022 h 1593011"/>
              <a:gd name="connsiteX9" fmla="*/ 5106838 w 5658929"/>
              <a:gd name="connsiteY9" fmla="*/ 1539815 h 1593011"/>
              <a:gd name="connsiteX10" fmla="*/ 5658929 w 5658929"/>
              <a:gd name="connsiteY10" fmla="*/ 1531189 h 1593011"/>
              <a:gd name="connsiteX0" fmla="*/ 0 w 5658929"/>
              <a:gd name="connsiteY0" fmla="*/ 1488056 h 1581510"/>
              <a:gd name="connsiteX1" fmla="*/ 258793 w 5658929"/>
              <a:gd name="connsiteY1" fmla="*/ 1091241 h 1581510"/>
              <a:gd name="connsiteX2" fmla="*/ 552091 w 5658929"/>
              <a:gd name="connsiteY2" fmla="*/ 168215 h 1581510"/>
              <a:gd name="connsiteX3" fmla="*/ 1095555 w 5658929"/>
              <a:gd name="connsiteY3" fmla="*/ 107830 h 1581510"/>
              <a:gd name="connsiteX4" fmla="*/ 1354347 w 5658929"/>
              <a:gd name="connsiteY4" fmla="*/ 815196 h 1581510"/>
              <a:gd name="connsiteX5" fmla="*/ 1595887 w 5658929"/>
              <a:gd name="connsiteY5" fmla="*/ 1479430 h 1581510"/>
              <a:gd name="connsiteX6" fmla="*/ 3217653 w 5658929"/>
              <a:gd name="connsiteY6" fmla="*/ 1496683 h 1581510"/>
              <a:gd name="connsiteX7" fmla="*/ 3985404 w 5658929"/>
              <a:gd name="connsiteY7" fmla="*/ 1263770 h 1581510"/>
              <a:gd name="connsiteX8" fmla="*/ 4494363 w 5658929"/>
              <a:gd name="connsiteY8" fmla="*/ 1281022 h 1581510"/>
              <a:gd name="connsiteX9" fmla="*/ 5106838 w 5658929"/>
              <a:gd name="connsiteY9" fmla="*/ 1539815 h 1581510"/>
              <a:gd name="connsiteX10" fmla="*/ 5658929 w 5658929"/>
              <a:gd name="connsiteY10" fmla="*/ 1531189 h 1581510"/>
              <a:gd name="connsiteX0" fmla="*/ 0 w 5658929"/>
              <a:gd name="connsiteY0" fmla="*/ 1488056 h 1539815"/>
              <a:gd name="connsiteX1" fmla="*/ 258793 w 5658929"/>
              <a:gd name="connsiteY1" fmla="*/ 1091241 h 1539815"/>
              <a:gd name="connsiteX2" fmla="*/ 552091 w 5658929"/>
              <a:gd name="connsiteY2" fmla="*/ 168215 h 1539815"/>
              <a:gd name="connsiteX3" fmla="*/ 1095555 w 5658929"/>
              <a:gd name="connsiteY3" fmla="*/ 107830 h 1539815"/>
              <a:gd name="connsiteX4" fmla="*/ 1354347 w 5658929"/>
              <a:gd name="connsiteY4" fmla="*/ 815196 h 1539815"/>
              <a:gd name="connsiteX5" fmla="*/ 1595887 w 5658929"/>
              <a:gd name="connsiteY5" fmla="*/ 1479430 h 1539815"/>
              <a:gd name="connsiteX6" fmla="*/ 3217653 w 5658929"/>
              <a:gd name="connsiteY6" fmla="*/ 1496683 h 1539815"/>
              <a:gd name="connsiteX7" fmla="*/ 3985404 w 5658929"/>
              <a:gd name="connsiteY7" fmla="*/ 1263770 h 1539815"/>
              <a:gd name="connsiteX8" fmla="*/ 4494363 w 5658929"/>
              <a:gd name="connsiteY8" fmla="*/ 1281022 h 1539815"/>
              <a:gd name="connsiteX9" fmla="*/ 5106838 w 5658929"/>
              <a:gd name="connsiteY9" fmla="*/ 1539815 h 1539815"/>
              <a:gd name="connsiteX10" fmla="*/ 5658929 w 5658929"/>
              <a:gd name="connsiteY10" fmla="*/ 1531189 h 1539815"/>
              <a:gd name="connsiteX0" fmla="*/ 0 w 5658929"/>
              <a:gd name="connsiteY0" fmla="*/ 1488056 h 1539815"/>
              <a:gd name="connsiteX1" fmla="*/ 258793 w 5658929"/>
              <a:gd name="connsiteY1" fmla="*/ 1091241 h 1539815"/>
              <a:gd name="connsiteX2" fmla="*/ 552091 w 5658929"/>
              <a:gd name="connsiteY2" fmla="*/ 168215 h 1539815"/>
              <a:gd name="connsiteX3" fmla="*/ 1095555 w 5658929"/>
              <a:gd name="connsiteY3" fmla="*/ 107830 h 1539815"/>
              <a:gd name="connsiteX4" fmla="*/ 1354347 w 5658929"/>
              <a:gd name="connsiteY4" fmla="*/ 815196 h 1539815"/>
              <a:gd name="connsiteX5" fmla="*/ 1595887 w 5658929"/>
              <a:gd name="connsiteY5" fmla="*/ 1479430 h 1539815"/>
              <a:gd name="connsiteX6" fmla="*/ 3217653 w 5658929"/>
              <a:gd name="connsiteY6" fmla="*/ 1496683 h 1539815"/>
              <a:gd name="connsiteX7" fmla="*/ 3985404 w 5658929"/>
              <a:gd name="connsiteY7" fmla="*/ 1263770 h 1539815"/>
              <a:gd name="connsiteX8" fmla="*/ 4494363 w 5658929"/>
              <a:gd name="connsiteY8" fmla="*/ 1281022 h 1539815"/>
              <a:gd name="connsiteX9" fmla="*/ 5106838 w 5658929"/>
              <a:gd name="connsiteY9" fmla="*/ 1539815 h 1539815"/>
              <a:gd name="connsiteX10" fmla="*/ 5658929 w 5658929"/>
              <a:gd name="connsiteY10" fmla="*/ 1531189 h 1539815"/>
              <a:gd name="connsiteX0" fmla="*/ 0 w 5658929"/>
              <a:gd name="connsiteY0" fmla="*/ 1488056 h 1539815"/>
              <a:gd name="connsiteX1" fmla="*/ 258793 w 5658929"/>
              <a:gd name="connsiteY1" fmla="*/ 1091241 h 1539815"/>
              <a:gd name="connsiteX2" fmla="*/ 552091 w 5658929"/>
              <a:gd name="connsiteY2" fmla="*/ 168215 h 1539815"/>
              <a:gd name="connsiteX3" fmla="*/ 1095555 w 5658929"/>
              <a:gd name="connsiteY3" fmla="*/ 107830 h 1539815"/>
              <a:gd name="connsiteX4" fmla="*/ 1354347 w 5658929"/>
              <a:gd name="connsiteY4" fmla="*/ 815196 h 1539815"/>
              <a:gd name="connsiteX5" fmla="*/ 1595887 w 5658929"/>
              <a:gd name="connsiteY5" fmla="*/ 1479430 h 1539815"/>
              <a:gd name="connsiteX6" fmla="*/ 3217653 w 5658929"/>
              <a:gd name="connsiteY6" fmla="*/ 1496683 h 1539815"/>
              <a:gd name="connsiteX7" fmla="*/ 3985404 w 5658929"/>
              <a:gd name="connsiteY7" fmla="*/ 1263770 h 1539815"/>
              <a:gd name="connsiteX8" fmla="*/ 4494363 w 5658929"/>
              <a:gd name="connsiteY8" fmla="*/ 1281022 h 1539815"/>
              <a:gd name="connsiteX9" fmla="*/ 5106838 w 5658929"/>
              <a:gd name="connsiteY9" fmla="*/ 1539815 h 1539815"/>
              <a:gd name="connsiteX10" fmla="*/ 5658929 w 5658929"/>
              <a:gd name="connsiteY10" fmla="*/ 1531189 h 1539815"/>
              <a:gd name="connsiteX0" fmla="*/ 0 w 5658929"/>
              <a:gd name="connsiteY0" fmla="*/ 1488056 h 1539815"/>
              <a:gd name="connsiteX1" fmla="*/ 258793 w 5658929"/>
              <a:gd name="connsiteY1" fmla="*/ 1091241 h 1539815"/>
              <a:gd name="connsiteX2" fmla="*/ 552091 w 5658929"/>
              <a:gd name="connsiteY2" fmla="*/ 168215 h 1539815"/>
              <a:gd name="connsiteX3" fmla="*/ 1095555 w 5658929"/>
              <a:gd name="connsiteY3" fmla="*/ 107830 h 1539815"/>
              <a:gd name="connsiteX4" fmla="*/ 1354347 w 5658929"/>
              <a:gd name="connsiteY4" fmla="*/ 815196 h 1539815"/>
              <a:gd name="connsiteX5" fmla="*/ 1595887 w 5658929"/>
              <a:gd name="connsiteY5" fmla="*/ 1479430 h 1539815"/>
              <a:gd name="connsiteX6" fmla="*/ 3217653 w 5658929"/>
              <a:gd name="connsiteY6" fmla="*/ 1496683 h 1539815"/>
              <a:gd name="connsiteX7" fmla="*/ 3985404 w 5658929"/>
              <a:gd name="connsiteY7" fmla="*/ 1263770 h 1539815"/>
              <a:gd name="connsiteX8" fmla="*/ 4494363 w 5658929"/>
              <a:gd name="connsiteY8" fmla="*/ 1281022 h 1539815"/>
              <a:gd name="connsiteX9" fmla="*/ 5106838 w 5658929"/>
              <a:gd name="connsiteY9" fmla="*/ 1539815 h 1539815"/>
              <a:gd name="connsiteX10" fmla="*/ 5658929 w 5658929"/>
              <a:gd name="connsiteY10" fmla="*/ 1531189 h 1539815"/>
              <a:gd name="connsiteX0" fmla="*/ 0 w 5658929"/>
              <a:gd name="connsiteY0" fmla="*/ 1488056 h 1539815"/>
              <a:gd name="connsiteX1" fmla="*/ 258793 w 5658929"/>
              <a:gd name="connsiteY1" fmla="*/ 1091241 h 1539815"/>
              <a:gd name="connsiteX2" fmla="*/ 552091 w 5658929"/>
              <a:gd name="connsiteY2" fmla="*/ 168215 h 1539815"/>
              <a:gd name="connsiteX3" fmla="*/ 1095555 w 5658929"/>
              <a:gd name="connsiteY3" fmla="*/ 107830 h 1539815"/>
              <a:gd name="connsiteX4" fmla="*/ 1354347 w 5658929"/>
              <a:gd name="connsiteY4" fmla="*/ 815196 h 1539815"/>
              <a:gd name="connsiteX5" fmla="*/ 1595887 w 5658929"/>
              <a:gd name="connsiteY5" fmla="*/ 1479430 h 1539815"/>
              <a:gd name="connsiteX6" fmla="*/ 3217653 w 5658929"/>
              <a:gd name="connsiteY6" fmla="*/ 1496683 h 1539815"/>
              <a:gd name="connsiteX7" fmla="*/ 3985404 w 5658929"/>
              <a:gd name="connsiteY7" fmla="*/ 1263770 h 1539815"/>
              <a:gd name="connsiteX8" fmla="*/ 4494363 w 5658929"/>
              <a:gd name="connsiteY8" fmla="*/ 1281022 h 1539815"/>
              <a:gd name="connsiteX9" fmla="*/ 5106838 w 5658929"/>
              <a:gd name="connsiteY9" fmla="*/ 1539815 h 1539815"/>
              <a:gd name="connsiteX10" fmla="*/ 5658929 w 5658929"/>
              <a:gd name="connsiteY10" fmla="*/ 1531189 h 1539815"/>
              <a:gd name="connsiteX0" fmla="*/ 0 w 5658929"/>
              <a:gd name="connsiteY0" fmla="*/ 1488056 h 1539815"/>
              <a:gd name="connsiteX1" fmla="*/ 258793 w 5658929"/>
              <a:gd name="connsiteY1" fmla="*/ 1091241 h 1539815"/>
              <a:gd name="connsiteX2" fmla="*/ 552091 w 5658929"/>
              <a:gd name="connsiteY2" fmla="*/ 168215 h 1539815"/>
              <a:gd name="connsiteX3" fmla="*/ 1095555 w 5658929"/>
              <a:gd name="connsiteY3" fmla="*/ 107830 h 1539815"/>
              <a:gd name="connsiteX4" fmla="*/ 1354347 w 5658929"/>
              <a:gd name="connsiteY4" fmla="*/ 815196 h 1539815"/>
              <a:gd name="connsiteX5" fmla="*/ 1595887 w 5658929"/>
              <a:gd name="connsiteY5" fmla="*/ 1479430 h 1539815"/>
              <a:gd name="connsiteX6" fmla="*/ 3217653 w 5658929"/>
              <a:gd name="connsiteY6" fmla="*/ 1496683 h 1539815"/>
              <a:gd name="connsiteX7" fmla="*/ 3985404 w 5658929"/>
              <a:gd name="connsiteY7" fmla="*/ 1263770 h 1539815"/>
              <a:gd name="connsiteX8" fmla="*/ 4494363 w 5658929"/>
              <a:gd name="connsiteY8" fmla="*/ 1281022 h 1539815"/>
              <a:gd name="connsiteX9" fmla="*/ 5106838 w 5658929"/>
              <a:gd name="connsiteY9" fmla="*/ 1539815 h 1539815"/>
              <a:gd name="connsiteX10" fmla="*/ 5658929 w 5658929"/>
              <a:gd name="connsiteY10" fmla="*/ 1531189 h 1539815"/>
              <a:gd name="connsiteX0" fmla="*/ 0 w 5658929"/>
              <a:gd name="connsiteY0" fmla="*/ 1488056 h 1539815"/>
              <a:gd name="connsiteX1" fmla="*/ 258793 w 5658929"/>
              <a:gd name="connsiteY1" fmla="*/ 1091241 h 1539815"/>
              <a:gd name="connsiteX2" fmla="*/ 552091 w 5658929"/>
              <a:gd name="connsiteY2" fmla="*/ 168215 h 1539815"/>
              <a:gd name="connsiteX3" fmla="*/ 1095555 w 5658929"/>
              <a:gd name="connsiteY3" fmla="*/ 107830 h 1539815"/>
              <a:gd name="connsiteX4" fmla="*/ 1354347 w 5658929"/>
              <a:gd name="connsiteY4" fmla="*/ 815196 h 1539815"/>
              <a:gd name="connsiteX5" fmla="*/ 1595887 w 5658929"/>
              <a:gd name="connsiteY5" fmla="*/ 1479430 h 1539815"/>
              <a:gd name="connsiteX6" fmla="*/ 3217653 w 5658929"/>
              <a:gd name="connsiteY6" fmla="*/ 1496683 h 1539815"/>
              <a:gd name="connsiteX7" fmla="*/ 3985404 w 5658929"/>
              <a:gd name="connsiteY7" fmla="*/ 1263770 h 1539815"/>
              <a:gd name="connsiteX8" fmla="*/ 4494363 w 5658929"/>
              <a:gd name="connsiteY8" fmla="*/ 1281022 h 1539815"/>
              <a:gd name="connsiteX9" fmla="*/ 5106838 w 5658929"/>
              <a:gd name="connsiteY9" fmla="*/ 1539815 h 1539815"/>
              <a:gd name="connsiteX10" fmla="*/ 5658929 w 5658929"/>
              <a:gd name="connsiteY10" fmla="*/ 1531189 h 15398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658929" h="1539815">
                <a:moveTo>
                  <a:pt x="0" y="1488056"/>
                </a:moveTo>
                <a:cubicBezTo>
                  <a:pt x="83389" y="1399635"/>
                  <a:pt x="166778" y="1311214"/>
                  <a:pt x="258793" y="1091241"/>
                </a:cubicBezTo>
                <a:cubicBezTo>
                  <a:pt x="350808" y="871268"/>
                  <a:pt x="412631" y="332117"/>
                  <a:pt x="552091" y="168215"/>
                </a:cubicBezTo>
                <a:cubicBezTo>
                  <a:pt x="691551" y="4313"/>
                  <a:pt x="961846" y="0"/>
                  <a:pt x="1095555" y="107830"/>
                </a:cubicBezTo>
                <a:cubicBezTo>
                  <a:pt x="1268083" y="247291"/>
                  <a:pt x="1354347" y="815196"/>
                  <a:pt x="1354347" y="815196"/>
                </a:cubicBezTo>
                <a:cubicBezTo>
                  <a:pt x="1453551" y="1065362"/>
                  <a:pt x="1434861" y="1265207"/>
                  <a:pt x="1595887" y="1479430"/>
                </a:cubicBezTo>
                <a:lnTo>
                  <a:pt x="3217653" y="1496683"/>
                </a:lnTo>
                <a:cubicBezTo>
                  <a:pt x="3615906" y="1460740"/>
                  <a:pt x="3772619" y="1299714"/>
                  <a:pt x="3985404" y="1263770"/>
                </a:cubicBezTo>
                <a:cubicBezTo>
                  <a:pt x="4198189" y="1227827"/>
                  <a:pt x="4307457" y="1235015"/>
                  <a:pt x="4494363" y="1281022"/>
                </a:cubicBezTo>
                <a:cubicBezTo>
                  <a:pt x="4681269" y="1327029"/>
                  <a:pt x="4912744" y="1498121"/>
                  <a:pt x="5106838" y="1539815"/>
                </a:cubicBezTo>
                <a:lnTo>
                  <a:pt x="5658929" y="1531189"/>
                </a:lnTo>
              </a:path>
            </a:pathLst>
          </a:cu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TextBox 34"/>
          <p:cNvSpPr txBox="1"/>
          <p:nvPr/>
        </p:nvSpPr>
        <p:spPr>
          <a:xfrm>
            <a:off x="6948374" y="4313872"/>
            <a:ext cx="2156039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Globally supported</a:t>
            </a:r>
          </a:p>
          <a:p>
            <a:r>
              <a:rPr lang="en-US" dirty="0" smtClean="0"/>
              <a:t>basis functions </a:t>
            </a:r>
          </a:p>
          <a:p>
            <a:r>
              <a:rPr lang="en-US" dirty="0" smtClean="0"/>
              <a:t>(polynomial, </a:t>
            </a:r>
            <a:r>
              <a:rPr lang="en-US" dirty="0" err="1" smtClean="0"/>
              <a:t>fourier</a:t>
            </a:r>
            <a:r>
              <a:rPr lang="en-US" dirty="0" smtClean="0"/>
              <a:t>)</a:t>
            </a:r>
          </a:p>
          <a:p>
            <a:r>
              <a:rPr lang="en-US" dirty="0" smtClean="0"/>
              <a:t>will not yield a good </a:t>
            </a:r>
          </a:p>
          <a:p>
            <a:r>
              <a:rPr lang="en-US" dirty="0" smtClean="0"/>
              <a:t>representation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What you should know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2400" dirty="0" smtClean="0"/>
              <a:t>Linear Regression</a:t>
            </a:r>
          </a:p>
          <a:p>
            <a:pPr>
              <a:buNone/>
            </a:pPr>
            <a:r>
              <a:rPr lang="en-US" sz="2400" dirty="0" smtClean="0"/>
              <a:t>		</a:t>
            </a:r>
            <a:r>
              <a:rPr lang="en-US" sz="2000" dirty="0" smtClean="0"/>
              <a:t>Least Squares Estimator</a:t>
            </a:r>
          </a:p>
          <a:p>
            <a:pPr>
              <a:buNone/>
            </a:pPr>
            <a:r>
              <a:rPr lang="en-US" sz="2000" dirty="0" smtClean="0"/>
              <a:t>		Normal Equations</a:t>
            </a:r>
          </a:p>
          <a:p>
            <a:pPr>
              <a:buNone/>
            </a:pPr>
            <a:r>
              <a:rPr lang="en-US" sz="2000" dirty="0" smtClean="0"/>
              <a:t>		Gradient Descent</a:t>
            </a:r>
          </a:p>
          <a:p>
            <a:pPr>
              <a:buNone/>
            </a:pPr>
            <a:r>
              <a:rPr lang="en-US" sz="2000" dirty="0" smtClean="0"/>
              <a:t>		Geometric and Probabilistic Interpretation (connection to MLE)</a:t>
            </a:r>
          </a:p>
          <a:p>
            <a:pPr>
              <a:buNone/>
            </a:pPr>
            <a:r>
              <a:rPr lang="en-US" sz="2400" dirty="0" smtClean="0"/>
              <a:t>Regularized Linear Regression (connection to MAP)</a:t>
            </a:r>
          </a:p>
          <a:p>
            <a:pPr>
              <a:buNone/>
            </a:pPr>
            <a:r>
              <a:rPr lang="en-US" sz="2400" dirty="0" smtClean="0"/>
              <a:t>		</a:t>
            </a:r>
            <a:r>
              <a:rPr lang="en-US" sz="2000" dirty="0" smtClean="0"/>
              <a:t>Ridge Regression, Lasso</a:t>
            </a:r>
          </a:p>
          <a:p>
            <a:pPr>
              <a:buNone/>
            </a:pPr>
            <a:r>
              <a:rPr lang="en-US" sz="2400" dirty="0" smtClean="0"/>
              <a:t>Polynomial Regression, Basis (Fourier, Wavelet) Estimators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2400" dirty="0" smtClean="0"/>
              <a:t>Next time</a:t>
            </a:r>
          </a:p>
          <a:p>
            <a:pPr>
              <a:buNone/>
            </a:pPr>
            <a:r>
              <a:rPr lang="en-US" sz="2400" dirty="0" smtClean="0"/>
              <a:t>	- Kernel Regression (Localized)</a:t>
            </a:r>
          </a:p>
          <a:p>
            <a:pPr>
              <a:buNone/>
            </a:pPr>
            <a:r>
              <a:rPr lang="en-US" sz="2400" dirty="0" smtClean="0"/>
              <a:t>	- Regression Trees</a:t>
            </a:r>
          </a:p>
          <a:p>
            <a:pPr>
              <a:buNone/>
            </a:pPr>
            <a:endParaRPr lang="en-US" sz="2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Regression Tasks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7" name="Slide Number Placeholder 4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1" name="TextBox 50"/>
          <p:cNvSpPr txBox="1"/>
          <p:nvPr/>
        </p:nvSpPr>
        <p:spPr>
          <a:xfrm>
            <a:off x="609600" y="1702713"/>
            <a:ext cx="2410596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dirty="0" smtClean="0"/>
              <a:t>Weather Prediction</a:t>
            </a:r>
            <a:endParaRPr lang="en-US" sz="2200" dirty="0"/>
          </a:p>
        </p:txBody>
      </p:sp>
      <p:pic>
        <p:nvPicPr>
          <p:cNvPr id="222218" name="Picture 10"/>
          <p:cNvPicPr>
            <a:picLocks noChangeAspect="1" noChangeArrowheads="1"/>
          </p:cNvPicPr>
          <p:nvPr/>
        </p:nvPicPr>
        <p:blipFill>
          <a:blip r:embed="rId2" cstate="print"/>
          <a:srcRect l="17143" t="45714" r="40571" b="42627"/>
          <a:stretch>
            <a:fillRect/>
          </a:stretch>
        </p:blipFill>
        <p:spPr bwMode="auto">
          <a:xfrm>
            <a:off x="3276600" y="1295400"/>
            <a:ext cx="5158902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7" name="Picture 10"/>
          <p:cNvPicPr>
            <a:picLocks noChangeAspect="1" noChangeArrowheads="1"/>
          </p:cNvPicPr>
          <p:nvPr/>
        </p:nvPicPr>
        <p:blipFill>
          <a:blip r:embed="rId2" cstate="print"/>
          <a:srcRect l="17143" t="57373" r="40571" b="18476"/>
          <a:stretch>
            <a:fillRect/>
          </a:stretch>
        </p:blipFill>
        <p:spPr bwMode="auto">
          <a:xfrm>
            <a:off x="3223098" y="2362200"/>
            <a:ext cx="5158902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8" name="TextBox 57"/>
          <p:cNvSpPr txBox="1"/>
          <p:nvPr/>
        </p:nvSpPr>
        <p:spPr>
          <a:xfrm>
            <a:off x="8053293" y="3098322"/>
            <a:ext cx="1046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Y = Temp</a:t>
            </a:r>
            <a:endParaRPr lang="en-US" b="1" dirty="0">
              <a:solidFill>
                <a:srgbClr val="0000FF"/>
              </a:solidFill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7929288" y="3843820"/>
            <a:ext cx="922047" cy="338554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0000"/>
                </a:solidFill>
              </a:rPr>
              <a:t>X = 7 pm</a:t>
            </a:r>
            <a:endParaRPr lang="en-US" sz="1600" b="1" dirty="0">
              <a:solidFill>
                <a:srgbClr val="FF0000"/>
              </a:solidFill>
            </a:endParaRPr>
          </a:p>
        </p:txBody>
      </p:sp>
      <p:grpSp>
        <p:nvGrpSpPr>
          <p:cNvPr id="15" name="Group 14"/>
          <p:cNvGrpSpPr/>
          <p:nvPr/>
        </p:nvGrpSpPr>
        <p:grpSpPr>
          <a:xfrm>
            <a:off x="609600" y="4419600"/>
            <a:ext cx="7924800" cy="2400300"/>
            <a:chOff x="609600" y="4419600"/>
            <a:chExt cx="7924800" cy="2400300"/>
          </a:xfrm>
        </p:grpSpPr>
        <p:sp>
          <p:nvSpPr>
            <p:cNvPr id="50" name="TextBox 49"/>
            <p:cNvSpPr txBox="1"/>
            <p:nvPr/>
          </p:nvSpPr>
          <p:spPr>
            <a:xfrm>
              <a:off x="609600" y="4495800"/>
              <a:ext cx="1879938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200" dirty="0" smtClean="0"/>
                <a:t>Estimating</a:t>
              </a:r>
              <a:br>
                <a:rPr lang="en-US" sz="2200" dirty="0" smtClean="0"/>
              </a:br>
              <a:r>
                <a:rPr lang="en-US" sz="2200" dirty="0" smtClean="0"/>
                <a:t>Contamination</a:t>
              </a:r>
              <a:endParaRPr lang="en-US" sz="2200" dirty="0"/>
            </a:p>
          </p:txBody>
        </p:sp>
        <p:pic>
          <p:nvPicPr>
            <p:cNvPr id="60" name="Picture 3" descr="Pyramid oil spill"/>
            <p:cNvPicPr>
              <a:picLocks noChangeAspect="1" noChangeArrowheads="1"/>
            </p:cNvPicPr>
            <p:nvPr/>
          </p:nvPicPr>
          <p:blipFill>
            <a:blip r:embed="rId3" cstate="print"/>
            <a:srcRect l="7784" r="12973" b="6906"/>
            <a:stretch>
              <a:fillRect/>
            </a:stretch>
          </p:blipFill>
          <p:spPr bwMode="auto">
            <a:xfrm>
              <a:off x="2819400" y="4419600"/>
              <a:ext cx="4267200" cy="24003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1" name="Freeform 19"/>
            <p:cNvSpPr>
              <a:spLocks/>
            </p:cNvSpPr>
            <p:nvPr/>
          </p:nvSpPr>
          <p:spPr bwMode="auto">
            <a:xfrm>
              <a:off x="2819400" y="4474952"/>
              <a:ext cx="4419600" cy="2176463"/>
            </a:xfrm>
            <a:custGeom>
              <a:avLst/>
              <a:gdLst/>
              <a:ahLst/>
              <a:cxnLst>
                <a:cxn ang="0">
                  <a:pos x="1766" y="16"/>
                </a:cxn>
                <a:cxn ang="0">
                  <a:pos x="2083" y="9"/>
                </a:cxn>
                <a:cxn ang="0">
                  <a:pos x="2137" y="68"/>
                </a:cxn>
                <a:cxn ang="0">
                  <a:pos x="2112" y="157"/>
                </a:cxn>
                <a:cxn ang="0">
                  <a:pos x="1923" y="169"/>
                </a:cxn>
                <a:cxn ang="0">
                  <a:pos x="1723" y="203"/>
                </a:cxn>
                <a:cxn ang="0">
                  <a:pos x="1758" y="262"/>
                </a:cxn>
                <a:cxn ang="0">
                  <a:pos x="1959" y="248"/>
                </a:cxn>
                <a:cxn ang="0">
                  <a:pos x="2108" y="300"/>
                </a:cxn>
                <a:cxn ang="0">
                  <a:pos x="1932" y="346"/>
                </a:cxn>
                <a:cxn ang="0">
                  <a:pos x="1421" y="369"/>
                </a:cxn>
                <a:cxn ang="0">
                  <a:pos x="1248" y="440"/>
                </a:cxn>
                <a:cxn ang="0">
                  <a:pos x="1305" y="511"/>
                </a:cxn>
                <a:cxn ang="0">
                  <a:pos x="1766" y="511"/>
                </a:cxn>
                <a:cxn ang="0">
                  <a:pos x="1603" y="645"/>
                </a:cxn>
                <a:cxn ang="0">
                  <a:pos x="1133" y="652"/>
                </a:cxn>
                <a:cxn ang="0">
                  <a:pos x="1055" y="749"/>
                </a:cxn>
                <a:cxn ang="0">
                  <a:pos x="1133" y="794"/>
                </a:cxn>
                <a:cxn ang="0">
                  <a:pos x="1552" y="802"/>
                </a:cxn>
                <a:cxn ang="0">
                  <a:pos x="1636" y="919"/>
                </a:cxn>
                <a:cxn ang="0">
                  <a:pos x="1421" y="1006"/>
                </a:cxn>
                <a:cxn ang="0">
                  <a:pos x="212" y="935"/>
                </a:cxn>
                <a:cxn ang="0">
                  <a:pos x="153" y="1006"/>
                </a:cxn>
                <a:cxn ang="0">
                  <a:pos x="326" y="1076"/>
                </a:cxn>
                <a:cxn ang="0">
                  <a:pos x="787" y="1148"/>
                </a:cxn>
                <a:cxn ang="0">
                  <a:pos x="1421" y="1148"/>
                </a:cxn>
                <a:cxn ang="0">
                  <a:pos x="1882" y="1218"/>
                </a:cxn>
                <a:cxn ang="0">
                  <a:pos x="2055" y="1218"/>
                </a:cxn>
                <a:cxn ang="0">
                  <a:pos x="2055" y="1359"/>
                </a:cxn>
                <a:cxn ang="0">
                  <a:pos x="845" y="1289"/>
                </a:cxn>
              </a:cxnLst>
              <a:rect l="0" t="0" r="r" b="b"/>
              <a:pathLst>
                <a:path w="2256" h="1371">
                  <a:moveTo>
                    <a:pt x="1766" y="16"/>
                  </a:moveTo>
                  <a:cubicBezTo>
                    <a:pt x="1819" y="15"/>
                    <a:pt x="2021" y="0"/>
                    <a:pt x="2083" y="9"/>
                  </a:cubicBezTo>
                  <a:cubicBezTo>
                    <a:pt x="2145" y="18"/>
                    <a:pt x="2132" y="43"/>
                    <a:pt x="2137" y="68"/>
                  </a:cubicBezTo>
                  <a:cubicBezTo>
                    <a:pt x="2142" y="93"/>
                    <a:pt x="2148" y="140"/>
                    <a:pt x="2112" y="157"/>
                  </a:cubicBezTo>
                  <a:cubicBezTo>
                    <a:pt x="2076" y="174"/>
                    <a:pt x="1988" y="161"/>
                    <a:pt x="1923" y="169"/>
                  </a:cubicBezTo>
                  <a:cubicBezTo>
                    <a:pt x="1858" y="177"/>
                    <a:pt x="1751" y="188"/>
                    <a:pt x="1723" y="203"/>
                  </a:cubicBezTo>
                  <a:cubicBezTo>
                    <a:pt x="1695" y="218"/>
                    <a:pt x="1719" y="254"/>
                    <a:pt x="1758" y="262"/>
                  </a:cubicBezTo>
                  <a:cubicBezTo>
                    <a:pt x="1797" y="270"/>
                    <a:pt x="1901" y="242"/>
                    <a:pt x="1959" y="248"/>
                  </a:cubicBezTo>
                  <a:cubicBezTo>
                    <a:pt x="2017" y="254"/>
                    <a:pt x="2112" y="284"/>
                    <a:pt x="2108" y="300"/>
                  </a:cubicBezTo>
                  <a:cubicBezTo>
                    <a:pt x="2104" y="316"/>
                    <a:pt x="2046" y="335"/>
                    <a:pt x="1932" y="346"/>
                  </a:cubicBezTo>
                  <a:cubicBezTo>
                    <a:pt x="1818" y="357"/>
                    <a:pt x="1535" y="354"/>
                    <a:pt x="1421" y="369"/>
                  </a:cubicBezTo>
                  <a:cubicBezTo>
                    <a:pt x="1307" y="385"/>
                    <a:pt x="1268" y="417"/>
                    <a:pt x="1248" y="440"/>
                  </a:cubicBezTo>
                  <a:cubicBezTo>
                    <a:pt x="1229" y="464"/>
                    <a:pt x="1219" y="499"/>
                    <a:pt x="1305" y="511"/>
                  </a:cubicBezTo>
                  <a:cubicBezTo>
                    <a:pt x="1392" y="522"/>
                    <a:pt x="1716" y="488"/>
                    <a:pt x="1766" y="511"/>
                  </a:cubicBezTo>
                  <a:cubicBezTo>
                    <a:pt x="1816" y="533"/>
                    <a:pt x="1709" y="622"/>
                    <a:pt x="1603" y="645"/>
                  </a:cubicBezTo>
                  <a:cubicBezTo>
                    <a:pt x="1498" y="669"/>
                    <a:pt x="1224" y="635"/>
                    <a:pt x="1133" y="652"/>
                  </a:cubicBezTo>
                  <a:cubicBezTo>
                    <a:pt x="1042" y="669"/>
                    <a:pt x="1055" y="725"/>
                    <a:pt x="1055" y="749"/>
                  </a:cubicBezTo>
                  <a:cubicBezTo>
                    <a:pt x="1055" y="773"/>
                    <a:pt x="1050" y="785"/>
                    <a:pt x="1133" y="794"/>
                  </a:cubicBezTo>
                  <a:cubicBezTo>
                    <a:pt x="1216" y="803"/>
                    <a:pt x="1468" y="782"/>
                    <a:pt x="1552" y="802"/>
                  </a:cubicBezTo>
                  <a:cubicBezTo>
                    <a:pt x="1636" y="823"/>
                    <a:pt x="1657" y="884"/>
                    <a:pt x="1636" y="919"/>
                  </a:cubicBezTo>
                  <a:cubicBezTo>
                    <a:pt x="1614" y="953"/>
                    <a:pt x="1658" y="1004"/>
                    <a:pt x="1421" y="1006"/>
                  </a:cubicBezTo>
                  <a:cubicBezTo>
                    <a:pt x="1184" y="1008"/>
                    <a:pt x="422" y="935"/>
                    <a:pt x="212" y="935"/>
                  </a:cubicBezTo>
                  <a:cubicBezTo>
                    <a:pt x="0" y="935"/>
                    <a:pt x="134" y="982"/>
                    <a:pt x="153" y="1006"/>
                  </a:cubicBezTo>
                  <a:cubicBezTo>
                    <a:pt x="173" y="1029"/>
                    <a:pt x="221" y="1053"/>
                    <a:pt x="326" y="1076"/>
                  </a:cubicBezTo>
                  <a:cubicBezTo>
                    <a:pt x="432" y="1100"/>
                    <a:pt x="605" y="1135"/>
                    <a:pt x="787" y="1148"/>
                  </a:cubicBezTo>
                  <a:cubicBezTo>
                    <a:pt x="970" y="1159"/>
                    <a:pt x="1238" y="1135"/>
                    <a:pt x="1421" y="1148"/>
                  </a:cubicBezTo>
                  <a:cubicBezTo>
                    <a:pt x="1603" y="1159"/>
                    <a:pt x="1776" y="1206"/>
                    <a:pt x="1882" y="1218"/>
                  </a:cubicBezTo>
                  <a:cubicBezTo>
                    <a:pt x="1987" y="1230"/>
                    <a:pt x="2026" y="1195"/>
                    <a:pt x="2055" y="1218"/>
                  </a:cubicBezTo>
                  <a:cubicBezTo>
                    <a:pt x="2083" y="1242"/>
                    <a:pt x="2256" y="1347"/>
                    <a:pt x="2055" y="1359"/>
                  </a:cubicBezTo>
                  <a:cubicBezTo>
                    <a:pt x="1853" y="1371"/>
                    <a:pt x="1018" y="1277"/>
                    <a:pt x="845" y="1289"/>
                  </a:cubicBezTo>
                </a:path>
              </a:pathLst>
            </a:custGeom>
            <a:noFill/>
            <a:ln w="28575" cap="rnd" cmpd="sng">
              <a:solidFill>
                <a:srgbClr val="FFFF00"/>
              </a:solidFill>
              <a:prstDash val="sysDot"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pic>
          <p:nvPicPr>
            <p:cNvPr id="62" name="Picture 6" descr="MCj02956290000[1]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068763" y="5903913"/>
              <a:ext cx="427037" cy="74453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4" name="TextBox 63"/>
            <p:cNvSpPr txBox="1"/>
            <p:nvPr/>
          </p:nvSpPr>
          <p:spPr>
            <a:xfrm>
              <a:off x="6795526" y="5282625"/>
              <a:ext cx="1738874" cy="58477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X = new location</a:t>
              </a:r>
            </a:p>
            <a:p>
              <a:r>
                <a:rPr lang="en-US" sz="1600" b="1" dirty="0" smtClean="0">
                  <a:solidFill>
                    <a:srgbClr val="0000FF"/>
                  </a:solidFill>
                </a:rPr>
                <a:t>Y = sensor reading</a:t>
              </a:r>
              <a:endParaRPr lang="en-US" sz="1600" b="1" dirty="0">
                <a:solidFill>
                  <a:srgbClr val="0000FF"/>
                </a:solidFill>
              </a:endParaRPr>
            </a:p>
          </p:txBody>
        </p:sp>
        <p:cxnSp>
          <p:nvCxnSpPr>
            <p:cNvPr id="66" name="Straight Arrow Connector 65"/>
            <p:cNvCxnSpPr>
              <a:stCxn id="64" idx="1"/>
            </p:cNvCxnSpPr>
            <p:nvPr/>
          </p:nvCxnSpPr>
          <p:spPr>
            <a:xfrm rot="10800000" flipV="1">
              <a:off x="6172200" y="5575012"/>
              <a:ext cx="623326" cy="63787"/>
            </a:xfrm>
            <a:prstGeom prst="straightConnector1">
              <a:avLst/>
            </a:prstGeom>
            <a:ln w="38100">
              <a:solidFill>
                <a:srgbClr val="FFFF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Temperature sensing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What is the temperature </a:t>
            </a:r>
          </a:p>
          <a:p>
            <a:pPr>
              <a:buNone/>
            </a:pPr>
            <a:r>
              <a:rPr lang="en-US" sz="2800" dirty="0" smtClean="0"/>
              <a:t>	in the room?			</a:t>
            </a:r>
          </a:p>
          <a:p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lang="en-US" sz="28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30</a:t>
            </a:fld>
            <a:endParaRPr lang="en-US"/>
          </a:p>
        </p:txBody>
      </p:sp>
      <p:grpSp>
        <p:nvGrpSpPr>
          <p:cNvPr id="8" name="Group 109"/>
          <p:cNvGrpSpPr>
            <a:grpSpLocks/>
          </p:cNvGrpSpPr>
          <p:nvPr/>
        </p:nvGrpSpPr>
        <p:grpSpPr bwMode="auto">
          <a:xfrm>
            <a:off x="1828800" y="2743203"/>
            <a:ext cx="2066925" cy="2085975"/>
            <a:chOff x="2010" y="1176"/>
            <a:chExt cx="1302" cy="1314"/>
          </a:xfrm>
        </p:grpSpPr>
        <p:sp>
          <p:nvSpPr>
            <p:cNvPr id="109" name="Oval 110"/>
            <p:cNvSpPr>
              <a:spLocks noChangeArrowheads="1"/>
            </p:cNvSpPr>
            <p:nvPr/>
          </p:nvSpPr>
          <p:spPr bwMode="auto">
            <a:xfrm>
              <a:off x="2928" y="1488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0" name="Oval 111"/>
            <p:cNvSpPr>
              <a:spLocks noChangeArrowheads="1"/>
            </p:cNvSpPr>
            <p:nvPr/>
          </p:nvSpPr>
          <p:spPr bwMode="auto">
            <a:xfrm>
              <a:off x="2259" y="1685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1" name="Oval 112"/>
            <p:cNvSpPr>
              <a:spLocks noChangeArrowheads="1"/>
            </p:cNvSpPr>
            <p:nvPr/>
          </p:nvSpPr>
          <p:spPr bwMode="auto">
            <a:xfrm>
              <a:off x="3146" y="146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2" name="Oval 113"/>
            <p:cNvSpPr>
              <a:spLocks noChangeArrowheads="1"/>
            </p:cNvSpPr>
            <p:nvPr/>
          </p:nvSpPr>
          <p:spPr bwMode="auto">
            <a:xfrm>
              <a:off x="2573" y="1539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3" name="Oval 114"/>
            <p:cNvSpPr>
              <a:spLocks noChangeArrowheads="1"/>
            </p:cNvSpPr>
            <p:nvPr/>
          </p:nvSpPr>
          <p:spPr bwMode="auto">
            <a:xfrm>
              <a:off x="2160" y="206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4" name="Oval 115"/>
            <p:cNvSpPr>
              <a:spLocks noChangeArrowheads="1"/>
            </p:cNvSpPr>
            <p:nvPr/>
          </p:nvSpPr>
          <p:spPr bwMode="auto">
            <a:xfrm>
              <a:off x="2403" y="1636"/>
              <a:ext cx="72" cy="72"/>
            </a:xfrm>
            <a:prstGeom prst="ellipse">
              <a:avLst/>
            </a:prstGeom>
            <a:solidFill>
              <a:srgbClr val="B0F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5" name="Oval 116"/>
            <p:cNvSpPr>
              <a:spLocks noChangeArrowheads="1"/>
            </p:cNvSpPr>
            <p:nvPr/>
          </p:nvSpPr>
          <p:spPr bwMode="auto">
            <a:xfrm>
              <a:off x="2186" y="168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6" name="Oval 117"/>
            <p:cNvSpPr>
              <a:spLocks noChangeArrowheads="1"/>
            </p:cNvSpPr>
            <p:nvPr/>
          </p:nvSpPr>
          <p:spPr bwMode="auto">
            <a:xfrm>
              <a:off x="2234" y="1926"/>
              <a:ext cx="72" cy="72"/>
            </a:xfrm>
            <a:prstGeom prst="ellipse">
              <a:avLst/>
            </a:prstGeom>
            <a:solidFill>
              <a:srgbClr val="92D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7" name="Oval 118"/>
            <p:cNvSpPr>
              <a:spLocks noChangeArrowheads="1"/>
            </p:cNvSpPr>
            <p:nvPr/>
          </p:nvSpPr>
          <p:spPr bwMode="auto">
            <a:xfrm>
              <a:off x="2355" y="1902"/>
              <a:ext cx="72" cy="72"/>
            </a:xfrm>
            <a:prstGeom prst="ellipse">
              <a:avLst/>
            </a:prstGeom>
            <a:solidFill>
              <a:srgbClr val="00B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8" name="Oval 119"/>
            <p:cNvSpPr>
              <a:spLocks noChangeArrowheads="1"/>
            </p:cNvSpPr>
            <p:nvPr/>
          </p:nvSpPr>
          <p:spPr bwMode="auto">
            <a:xfrm>
              <a:off x="2016" y="1660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9" name="Oval 120"/>
            <p:cNvSpPr>
              <a:spLocks noChangeArrowheads="1"/>
            </p:cNvSpPr>
            <p:nvPr/>
          </p:nvSpPr>
          <p:spPr bwMode="auto">
            <a:xfrm>
              <a:off x="2331" y="1539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0" name="Oval 121"/>
            <p:cNvSpPr>
              <a:spLocks noChangeArrowheads="1"/>
            </p:cNvSpPr>
            <p:nvPr/>
          </p:nvSpPr>
          <p:spPr bwMode="auto">
            <a:xfrm>
              <a:off x="2549" y="1926"/>
              <a:ext cx="72" cy="72"/>
            </a:xfrm>
            <a:prstGeom prst="ellipse">
              <a:avLst/>
            </a:prstGeom>
            <a:solidFill>
              <a:srgbClr val="92D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1" name="Oval 122"/>
            <p:cNvSpPr>
              <a:spLocks noChangeArrowheads="1"/>
            </p:cNvSpPr>
            <p:nvPr/>
          </p:nvSpPr>
          <p:spPr bwMode="auto">
            <a:xfrm>
              <a:off x="2670" y="1805"/>
              <a:ext cx="72" cy="72"/>
            </a:xfrm>
            <a:prstGeom prst="ellipse">
              <a:avLst/>
            </a:prstGeom>
            <a:solidFill>
              <a:srgbClr val="01B739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2" name="Oval 123"/>
            <p:cNvSpPr>
              <a:spLocks noChangeArrowheads="1"/>
            </p:cNvSpPr>
            <p:nvPr/>
          </p:nvSpPr>
          <p:spPr bwMode="auto">
            <a:xfrm>
              <a:off x="2936" y="1951"/>
              <a:ext cx="72" cy="72"/>
            </a:xfrm>
            <a:prstGeom prst="ellipse">
              <a:avLst/>
            </a:prstGeom>
            <a:solidFill>
              <a:srgbClr val="92D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3" name="Oval 124"/>
            <p:cNvSpPr>
              <a:spLocks noChangeArrowheads="1"/>
            </p:cNvSpPr>
            <p:nvPr/>
          </p:nvSpPr>
          <p:spPr bwMode="auto">
            <a:xfrm>
              <a:off x="2766" y="1926"/>
              <a:ext cx="72" cy="72"/>
            </a:xfrm>
            <a:prstGeom prst="ellipse">
              <a:avLst/>
            </a:prstGeom>
            <a:solidFill>
              <a:srgbClr val="01B739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4" name="Oval 125"/>
            <p:cNvSpPr>
              <a:spLocks noChangeArrowheads="1"/>
            </p:cNvSpPr>
            <p:nvPr/>
          </p:nvSpPr>
          <p:spPr bwMode="auto">
            <a:xfrm>
              <a:off x="2210" y="1491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6" name="Oval 127"/>
            <p:cNvSpPr>
              <a:spLocks noChangeArrowheads="1"/>
            </p:cNvSpPr>
            <p:nvPr/>
          </p:nvSpPr>
          <p:spPr bwMode="auto">
            <a:xfrm>
              <a:off x="2670" y="1636"/>
              <a:ext cx="72" cy="72"/>
            </a:xfrm>
            <a:prstGeom prst="ellipse">
              <a:avLst/>
            </a:prstGeom>
            <a:solidFill>
              <a:srgbClr val="92D050"/>
            </a:solidFill>
            <a:ln w="12700" algn="ctr">
              <a:solidFill>
                <a:srgbClr val="92D05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7" name="Oval 128"/>
            <p:cNvSpPr>
              <a:spLocks noChangeArrowheads="1"/>
            </p:cNvSpPr>
            <p:nvPr/>
          </p:nvSpPr>
          <p:spPr bwMode="auto">
            <a:xfrm>
              <a:off x="2065" y="1927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8" name="Oval 129"/>
            <p:cNvSpPr>
              <a:spLocks noChangeArrowheads="1"/>
            </p:cNvSpPr>
            <p:nvPr/>
          </p:nvSpPr>
          <p:spPr bwMode="auto">
            <a:xfrm>
              <a:off x="2500" y="1733"/>
              <a:ext cx="72" cy="72"/>
            </a:xfrm>
            <a:prstGeom prst="ellipse">
              <a:avLst/>
            </a:prstGeom>
            <a:solidFill>
              <a:srgbClr val="E5FC7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9" name="Oval 130"/>
            <p:cNvSpPr>
              <a:spLocks noChangeArrowheads="1"/>
            </p:cNvSpPr>
            <p:nvPr/>
          </p:nvSpPr>
          <p:spPr bwMode="auto">
            <a:xfrm>
              <a:off x="2283" y="1781"/>
              <a:ext cx="72" cy="72"/>
            </a:xfrm>
            <a:prstGeom prst="ellipse">
              <a:avLst/>
            </a:prstGeom>
            <a:solidFill>
              <a:srgbClr val="92D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0" name="Oval 131"/>
            <p:cNvSpPr>
              <a:spLocks noChangeArrowheads="1"/>
            </p:cNvSpPr>
            <p:nvPr/>
          </p:nvSpPr>
          <p:spPr bwMode="auto">
            <a:xfrm>
              <a:off x="2331" y="2023"/>
              <a:ext cx="72" cy="72"/>
            </a:xfrm>
            <a:prstGeom prst="ellipse">
              <a:avLst/>
            </a:prstGeom>
            <a:solidFill>
              <a:srgbClr val="66FF6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1" name="Oval 132"/>
            <p:cNvSpPr>
              <a:spLocks noChangeArrowheads="1"/>
            </p:cNvSpPr>
            <p:nvPr/>
          </p:nvSpPr>
          <p:spPr bwMode="auto">
            <a:xfrm>
              <a:off x="2742" y="2072"/>
              <a:ext cx="72" cy="72"/>
            </a:xfrm>
            <a:prstGeom prst="ellipse">
              <a:avLst/>
            </a:prstGeom>
            <a:solidFill>
              <a:srgbClr val="92D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2" name="Oval 133"/>
            <p:cNvSpPr>
              <a:spLocks noChangeArrowheads="1"/>
            </p:cNvSpPr>
            <p:nvPr/>
          </p:nvSpPr>
          <p:spPr bwMode="auto">
            <a:xfrm>
              <a:off x="2960" y="1805"/>
              <a:ext cx="72" cy="72"/>
            </a:xfrm>
            <a:prstGeom prst="ellipse">
              <a:avLst/>
            </a:prstGeom>
            <a:solidFill>
              <a:srgbClr val="66FF66"/>
            </a:solidFill>
            <a:ln w="12700" algn="ctr">
              <a:solidFill>
                <a:srgbClr val="66FF6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3" name="Oval 134"/>
            <p:cNvSpPr>
              <a:spLocks noChangeArrowheads="1"/>
            </p:cNvSpPr>
            <p:nvPr/>
          </p:nvSpPr>
          <p:spPr bwMode="auto">
            <a:xfrm>
              <a:off x="3226" y="1854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4" name="Oval 135"/>
            <p:cNvSpPr>
              <a:spLocks noChangeArrowheads="1"/>
            </p:cNvSpPr>
            <p:nvPr/>
          </p:nvSpPr>
          <p:spPr bwMode="auto">
            <a:xfrm>
              <a:off x="2936" y="2072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5" name="Oval 136"/>
            <p:cNvSpPr>
              <a:spLocks noChangeArrowheads="1"/>
            </p:cNvSpPr>
            <p:nvPr/>
          </p:nvSpPr>
          <p:spPr bwMode="auto">
            <a:xfrm>
              <a:off x="2137" y="1854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6" name="Oval 137"/>
            <p:cNvSpPr>
              <a:spLocks noChangeArrowheads="1"/>
            </p:cNvSpPr>
            <p:nvPr/>
          </p:nvSpPr>
          <p:spPr bwMode="auto">
            <a:xfrm>
              <a:off x="2352" y="2160"/>
              <a:ext cx="72" cy="72"/>
            </a:xfrm>
            <a:prstGeom prst="ellipse">
              <a:avLst/>
            </a:prstGeom>
            <a:solidFill>
              <a:srgbClr val="01B739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7" name="Oval 138"/>
            <p:cNvSpPr>
              <a:spLocks noChangeArrowheads="1"/>
            </p:cNvSpPr>
            <p:nvPr/>
          </p:nvSpPr>
          <p:spPr bwMode="auto">
            <a:xfrm>
              <a:off x="3049" y="1536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8" name="Oval 139"/>
            <p:cNvSpPr>
              <a:spLocks noChangeArrowheads="1"/>
            </p:cNvSpPr>
            <p:nvPr/>
          </p:nvSpPr>
          <p:spPr bwMode="auto">
            <a:xfrm>
              <a:off x="2500" y="1612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9" name="Oval 140"/>
            <p:cNvSpPr>
              <a:spLocks noChangeArrowheads="1"/>
            </p:cNvSpPr>
            <p:nvPr/>
          </p:nvSpPr>
          <p:spPr bwMode="auto">
            <a:xfrm>
              <a:off x="2879" y="1390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0" name="Oval 141"/>
            <p:cNvSpPr>
              <a:spLocks noChangeArrowheads="1"/>
            </p:cNvSpPr>
            <p:nvPr/>
          </p:nvSpPr>
          <p:spPr bwMode="auto">
            <a:xfrm>
              <a:off x="3096" y="1776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1" name="Oval 142"/>
            <p:cNvSpPr>
              <a:spLocks noChangeArrowheads="1"/>
            </p:cNvSpPr>
            <p:nvPr/>
          </p:nvSpPr>
          <p:spPr bwMode="auto">
            <a:xfrm>
              <a:off x="2760" y="1680"/>
              <a:ext cx="72" cy="72"/>
            </a:xfrm>
            <a:prstGeom prst="ellipse">
              <a:avLst/>
            </a:prstGeom>
            <a:solidFill>
              <a:srgbClr val="92D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2" name="Oval 143"/>
            <p:cNvSpPr>
              <a:spLocks noChangeArrowheads="1"/>
            </p:cNvSpPr>
            <p:nvPr/>
          </p:nvSpPr>
          <p:spPr bwMode="auto">
            <a:xfrm>
              <a:off x="2880" y="1680"/>
              <a:ext cx="72" cy="72"/>
            </a:xfrm>
            <a:prstGeom prst="ellipse">
              <a:avLst/>
            </a:prstGeom>
            <a:solidFill>
              <a:srgbClr val="00B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3" name="Oval 144"/>
            <p:cNvSpPr>
              <a:spLocks noChangeArrowheads="1"/>
            </p:cNvSpPr>
            <p:nvPr/>
          </p:nvSpPr>
          <p:spPr bwMode="auto">
            <a:xfrm>
              <a:off x="3056" y="1968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4" name="Oval 145"/>
            <p:cNvSpPr>
              <a:spLocks noChangeArrowheads="1"/>
            </p:cNvSpPr>
            <p:nvPr/>
          </p:nvSpPr>
          <p:spPr bwMode="auto">
            <a:xfrm>
              <a:off x="3066" y="2124"/>
              <a:ext cx="72" cy="72"/>
            </a:xfrm>
            <a:prstGeom prst="ellipse">
              <a:avLst/>
            </a:prstGeom>
            <a:solidFill>
              <a:srgbClr val="0080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5" name="Oval 146"/>
            <p:cNvSpPr>
              <a:spLocks noChangeArrowheads="1"/>
            </p:cNvSpPr>
            <p:nvPr/>
          </p:nvSpPr>
          <p:spPr bwMode="auto">
            <a:xfrm>
              <a:off x="2844" y="2010"/>
              <a:ext cx="72" cy="72"/>
            </a:xfrm>
            <a:prstGeom prst="ellipse">
              <a:avLst/>
            </a:prstGeom>
            <a:solidFill>
              <a:srgbClr val="66FF6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6" name="Oval 147"/>
            <p:cNvSpPr>
              <a:spLocks noChangeArrowheads="1"/>
            </p:cNvSpPr>
            <p:nvPr/>
          </p:nvSpPr>
          <p:spPr bwMode="auto">
            <a:xfrm>
              <a:off x="2832" y="2208"/>
              <a:ext cx="72" cy="72"/>
            </a:xfrm>
            <a:prstGeom prst="ellipse">
              <a:avLst/>
            </a:prstGeom>
            <a:solidFill>
              <a:srgbClr val="339933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7" name="Oval 148"/>
            <p:cNvSpPr>
              <a:spLocks noChangeArrowheads="1"/>
            </p:cNvSpPr>
            <p:nvPr/>
          </p:nvSpPr>
          <p:spPr bwMode="auto">
            <a:xfrm>
              <a:off x="2592" y="2088"/>
              <a:ext cx="72" cy="72"/>
            </a:xfrm>
            <a:prstGeom prst="ellipse">
              <a:avLst/>
            </a:prstGeom>
            <a:solidFill>
              <a:srgbClr val="92D05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8" name="Oval 149"/>
            <p:cNvSpPr>
              <a:spLocks noChangeArrowheads="1"/>
            </p:cNvSpPr>
            <p:nvPr/>
          </p:nvSpPr>
          <p:spPr bwMode="auto">
            <a:xfrm>
              <a:off x="3192" y="1680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9" name="Oval 150"/>
            <p:cNvSpPr>
              <a:spLocks noChangeArrowheads="1"/>
            </p:cNvSpPr>
            <p:nvPr/>
          </p:nvSpPr>
          <p:spPr bwMode="auto">
            <a:xfrm>
              <a:off x="3024" y="1632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0" name="Oval 151"/>
            <p:cNvSpPr>
              <a:spLocks noChangeArrowheads="1"/>
            </p:cNvSpPr>
            <p:nvPr/>
          </p:nvSpPr>
          <p:spPr bwMode="auto">
            <a:xfrm>
              <a:off x="2808" y="1584"/>
              <a:ext cx="72" cy="72"/>
            </a:xfrm>
            <a:prstGeom prst="ellipse">
              <a:avLst/>
            </a:prstGeom>
            <a:solidFill>
              <a:srgbClr val="008A3E"/>
            </a:solidFill>
            <a:ln w="12700" algn="ctr">
              <a:solidFill>
                <a:srgbClr val="008A3E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1" name="Oval 152"/>
            <p:cNvSpPr>
              <a:spLocks noChangeArrowheads="1"/>
            </p:cNvSpPr>
            <p:nvPr/>
          </p:nvSpPr>
          <p:spPr bwMode="auto">
            <a:xfrm>
              <a:off x="3192" y="1992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2" name="Oval 153"/>
            <p:cNvSpPr>
              <a:spLocks noChangeArrowheads="1"/>
            </p:cNvSpPr>
            <p:nvPr/>
          </p:nvSpPr>
          <p:spPr bwMode="auto">
            <a:xfrm>
              <a:off x="2976" y="2232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3" name="Oval 154"/>
            <p:cNvSpPr>
              <a:spLocks noChangeArrowheads="1"/>
            </p:cNvSpPr>
            <p:nvPr/>
          </p:nvSpPr>
          <p:spPr bwMode="auto">
            <a:xfrm>
              <a:off x="2496" y="2088"/>
              <a:ext cx="72" cy="72"/>
            </a:xfrm>
            <a:prstGeom prst="ellipse">
              <a:avLst/>
            </a:prstGeom>
            <a:solidFill>
              <a:srgbClr val="008A3E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4" name="Oval 155"/>
            <p:cNvSpPr>
              <a:spLocks noChangeArrowheads="1"/>
            </p:cNvSpPr>
            <p:nvPr/>
          </p:nvSpPr>
          <p:spPr bwMode="auto">
            <a:xfrm>
              <a:off x="2688" y="1344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5" name="Oval 156"/>
            <p:cNvSpPr>
              <a:spLocks noChangeArrowheads="1"/>
            </p:cNvSpPr>
            <p:nvPr/>
          </p:nvSpPr>
          <p:spPr bwMode="auto">
            <a:xfrm>
              <a:off x="2592" y="230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6" name="Oval 157"/>
            <p:cNvSpPr>
              <a:spLocks noChangeArrowheads="1"/>
            </p:cNvSpPr>
            <p:nvPr/>
          </p:nvSpPr>
          <p:spPr bwMode="auto">
            <a:xfrm>
              <a:off x="2106" y="1752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7" name="Oval 158"/>
            <p:cNvSpPr>
              <a:spLocks noChangeArrowheads="1"/>
            </p:cNvSpPr>
            <p:nvPr/>
          </p:nvSpPr>
          <p:spPr bwMode="auto">
            <a:xfrm>
              <a:off x="2664" y="1896"/>
              <a:ext cx="72" cy="72"/>
            </a:xfrm>
            <a:prstGeom prst="ellipse">
              <a:avLst/>
            </a:prstGeom>
            <a:solidFill>
              <a:srgbClr val="66FF6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8" name="Oval 159"/>
            <p:cNvSpPr>
              <a:spLocks noChangeArrowheads="1"/>
            </p:cNvSpPr>
            <p:nvPr/>
          </p:nvSpPr>
          <p:spPr bwMode="auto">
            <a:xfrm>
              <a:off x="2478" y="1992"/>
              <a:ext cx="72" cy="72"/>
            </a:xfrm>
            <a:prstGeom prst="ellipse">
              <a:avLst/>
            </a:prstGeom>
            <a:solidFill>
              <a:srgbClr val="66FF6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9" name="Oval 160"/>
            <p:cNvSpPr>
              <a:spLocks noChangeArrowheads="1"/>
            </p:cNvSpPr>
            <p:nvPr/>
          </p:nvSpPr>
          <p:spPr bwMode="auto">
            <a:xfrm>
              <a:off x="2736" y="1488"/>
              <a:ext cx="72" cy="72"/>
            </a:xfrm>
            <a:prstGeom prst="ellipse">
              <a:avLst/>
            </a:prstGeom>
            <a:solidFill>
              <a:srgbClr val="EFFDA9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0" name="Oval 161"/>
            <p:cNvSpPr>
              <a:spLocks noChangeArrowheads="1"/>
            </p:cNvSpPr>
            <p:nvPr/>
          </p:nvSpPr>
          <p:spPr bwMode="auto">
            <a:xfrm>
              <a:off x="2712" y="2184"/>
              <a:ext cx="72" cy="72"/>
            </a:xfrm>
            <a:prstGeom prst="ellipse">
              <a:avLst/>
            </a:prstGeom>
            <a:solidFill>
              <a:srgbClr val="01B739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1" name="Oval 162"/>
            <p:cNvSpPr>
              <a:spLocks noChangeArrowheads="1"/>
            </p:cNvSpPr>
            <p:nvPr/>
          </p:nvSpPr>
          <p:spPr bwMode="auto">
            <a:xfrm>
              <a:off x="2496" y="1320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2" name="Oval 163"/>
            <p:cNvSpPr>
              <a:spLocks noChangeArrowheads="1"/>
            </p:cNvSpPr>
            <p:nvPr/>
          </p:nvSpPr>
          <p:spPr bwMode="auto">
            <a:xfrm>
              <a:off x="2596" y="1392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3" name="Oval 164"/>
            <p:cNvSpPr>
              <a:spLocks noChangeArrowheads="1"/>
            </p:cNvSpPr>
            <p:nvPr/>
          </p:nvSpPr>
          <p:spPr bwMode="auto">
            <a:xfrm>
              <a:off x="3023" y="1366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4" name="Oval 165"/>
            <p:cNvSpPr>
              <a:spLocks noChangeArrowheads="1"/>
            </p:cNvSpPr>
            <p:nvPr/>
          </p:nvSpPr>
          <p:spPr bwMode="auto">
            <a:xfrm>
              <a:off x="2016" y="2160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5" name="Oval 166"/>
            <p:cNvSpPr>
              <a:spLocks noChangeArrowheads="1"/>
            </p:cNvSpPr>
            <p:nvPr/>
          </p:nvSpPr>
          <p:spPr bwMode="auto">
            <a:xfrm>
              <a:off x="2112" y="2280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6" name="Oval 167"/>
            <p:cNvSpPr>
              <a:spLocks noChangeArrowheads="1"/>
            </p:cNvSpPr>
            <p:nvPr/>
          </p:nvSpPr>
          <p:spPr bwMode="auto">
            <a:xfrm>
              <a:off x="2208" y="2184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7" name="Oval 168"/>
            <p:cNvSpPr>
              <a:spLocks noChangeArrowheads="1"/>
            </p:cNvSpPr>
            <p:nvPr/>
          </p:nvSpPr>
          <p:spPr bwMode="auto">
            <a:xfrm>
              <a:off x="2400" y="2232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8" name="Oval 169"/>
            <p:cNvSpPr>
              <a:spLocks noChangeArrowheads="1"/>
            </p:cNvSpPr>
            <p:nvPr/>
          </p:nvSpPr>
          <p:spPr bwMode="auto">
            <a:xfrm>
              <a:off x="2808" y="1296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9" name="Oval 170"/>
            <p:cNvSpPr>
              <a:spLocks noChangeArrowheads="1"/>
            </p:cNvSpPr>
            <p:nvPr/>
          </p:nvSpPr>
          <p:spPr bwMode="auto">
            <a:xfrm>
              <a:off x="3162" y="2220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0" name="Oval 171"/>
            <p:cNvSpPr>
              <a:spLocks noChangeArrowheads="1"/>
            </p:cNvSpPr>
            <p:nvPr/>
          </p:nvSpPr>
          <p:spPr bwMode="auto">
            <a:xfrm>
              <a:off x="3120" y="2316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1" name="Oval 172"/>
            <p:cNvSpPr>
              <a:spLocks noChangeArrowheads="1"/>
            </p:cNvSpPr>
            <p:nvPr/>
          </p:nvSpPr>
          <p:spPr bwMode="auto">
            <a:xfrm>
              <a:off x="3216" y="2376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2" name="Oval 173"/>
            <p:cNvSpPr>
              <a:spLocks noChangeArrowheads="1"/>
            </p:cNvSpPr>
            <p:nvPr/>
          </p:nvSpPr>
          <p:spPr bwMode="auto">
            <a:xfrm>
              <a:off x="3240" y="2112"/>
              <a:ext cx="72" cy="72"/>
            </a:xfrm>
            <a:prstGeom prst="ellipse">
              <a:avLst/>
            </a:prstGeom>
            <a:solidFill>
              <a:srgbClr val="0080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3" name="Oval 174"/>
            <p:cNvSpPr>
              <a:spLocks noChangeArrowheads="1"/>
            </p:cNvSpPr>
            <p:nvPr/>
          </p:nvSpPr>
          <p:spPr bwMode="auto">
            <a:xfrm>
              <a:off x="3024" y="2406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4" name="Oval 175"/>
            <p:cNvSpPr>
              <a:spLocks noChangeArrowheads="1"/>
            </p:cNvSpPr>
            <p:nvPr/>
          </p:nvSpPr>
          <p:spPr bwMode="auto">
            <a:xfrm>
              <a:off x="2904" y="2316"/>
              <a:ext cx="72" cy="72"/>
            </a:xfrm>
            <a:prstGeom prst="ellipse">
              <a:avLst/>
            </a:prstGeom>
            <a:solidFill>
              <a:srgbClr val="007E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" name="Oval 176"/>
            <p:cNvSpPr>
              <a:spLocks noChangeArrowheads="1"/>
            </p:cNvSpPr>
            <p:nvPr/>
          </p:nvSpPr>
          <p:spPr bwMode="auto">
            <a:xfrm>
              <a:off x="2736" y="2316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6" name="Oval 177"/>
            <p:cNvSpPr>
              <a:spLocks noChangeArrowheads="1"/>
            </p:cNvSpPr>
            <p:nvPr/>
          </p:nvSpPr>
          <p:spPr bwMode="auto">
            <a:xfrm>
              <a:off x="2640" y="2418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7" name="Oval 178"/>
            <p:cNvSpPr>
              <a:spLocks noChangeArrowheads="1"/>
            </p:cNvSpPr>
            <p:nvPr/>
          </p:nvSpPr>
          <p:spPr bwMode="auto">
            <a:xfrm>
              <a:off x="2850" y="2400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8" name="Oval 179"/>
            <p:cNvSpPr>
              <a:spLocks noChangeArrowheads="1"/>
            </p:cNvSpPr>
            <p:nvPr/>
          </p:nvSpPr>
          <p:spPr bwMode="auto">
            <a:xfrm>
              <a:off x="2496" y="2376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9" name="Oval 180"/>
            <p:cNvSpPr>
              <a:spLocks noChangeArrowheads="1"/>
            </p:cNvSpPr>
            <p:nvPr/>
          </p:nvSpPr>
          <p:spPr bwMode="auto">
            <a:xfrm>
              <a:off x="2496" y="2208"/>
              <a:ext cx="72" cy="72"/>
            </a:xfrm>
            <a:prstGeom prst="ellipse">
              <a:avLst/>
            </a:prstGeom>
            <a:solidFill>
              <a:srgbClr val="66FF6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0" name="Oval 181"/>
            <p:cNvSpPr>
              <a:spLocks noChangeArrowheads="1"/>
            </p:cNvSpPr>
            <p:nvPr/>
          </p:nvSpPr>
          <p:spPr bwMode="auto">
            <a:xfrm>
              <a:off x="3120" y="1344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1" name="Oval 182"/>
            <p:cNvSpPr>
              <a:spLocks noChangeArrowheads="1"/>
            </p:cNvSpPr>
            <p:nvPr/>
          </p:nvSpPr>
          <p:spPr bwMode="auto">
            <a:xfrm>
              <a:off x="2784" y="1416"/>
              <a:ext cx="72" cy="72"/>
            </a:xfrm>
            <a:prstGeom prst="ellipse">
              <a:avLst/>
            </a:prstGeom>
            <a:solidFill>
              <a:srgbClr val="E6FD73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2" name="Oval 183"/>
            <p:cNvSpPr>
              <a:spLocks noChangeArrowheads="1"/>
            </p:cNvSpPr>
            <p:nvPr/>
          </p:nvSpPr>
          <p:spPr bwMode="auto">
            <a:xfrm>
              <a:off x="3216" y="1560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3" name="Oval 184"/>
            <p:cNvSpPr>
              <a:spLocks noChangeArrowheads="1"/>
            </p:cNvSpPr>
            <p:nvPr/>
          </p:nvSpPr>
          <p:spPr bwMode="auto">
            <a:xfrm>
              <a:off x="2208" y="2376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4" name="Oval 185"/>
            <p:cNvSpPr>
              <a:spLocks noChangeArrowheads="1"/>
            </p:cNvSpPr>
            <p:nvPr/>
          </p:nvSpPr>
          <p:spPr bwMode="auto">
            <a:xfrm>
              <a:off x="2304" y="2304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5" name="Oval 186"/>
            <p:cNvSpPr>
              <a:spLocks noChangeArrowheads="1"/>
            </p:cNvSpPr>
            <p:nvPr/>
          </p:nvSpPr>
          <p:spPr bwMode="auto">
            <a:xfrm>
              <a:off x="2376" y="2400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6" name="Oval 187"/>
            <p:cNvSpPr>
              <a:spLocks noChangeArrowheads="1"/>
            </p:cNvSpPr>
            <p:nvPr/>
          </p:nvSpPr>
          <p:spPr bwMode="auto">
            <a:xfrm>
              <a:off x="2064" y="2400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7" name="Oval 188"/>
            <p:cNvSpPr>
              <a:spLocks noChangeArrowheads="1"/>
            </p:cNvSpPr>
            <p:nvPr/>
          </p:nvSpPr>
          <p:spPr bwMode="auto">
            <a:xfrm>
              <a:off x="2010" y="2016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8" name="Oval 189"/>
            <p:cNvSpPr>
              <a:spLocks noChangeArrowheads="1"/>
            </p:cNvSpPr>
            <p:nvPr/>
          </p:nvSpPr>
          <p:spPr bwMode="auto">
            <a:xfrm>
              <a:off x="2472" y="1848"/>
              <a:ext cx="72" cy="72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9" name="Oval 190"/>
            <p:cNvSpPr>
              <a:spLocks noChangeArrowheads="1"/>
            </p:cNvSpPr>
            <p:nvPr/>
          </p:nvSpPr>
          <p:spPr bwMode="auto">
            <a:xfrm>
              <a:off x="2856" y="1824"/>
              <a:ext cx="72" cy="72"/>
            </a:xfrm>
            <a:prstGeom prst="ellipse">
              <a:avLst/>
            </a:prstGeom>
            <a:solidFill>
              <a:schemeClr val="accent3">
                <a:lumMod val="60000"/>
                <a:lumOff val="40000"/>
              </a:schemeClr>
            </a:solidFill>
            <a:ln w="12700" algn="ctr">
              <a:solidFill>
                <a:schemeClr val="accent3">
                  <a:lumMod val="60000"/>
                  <a:lumOff val="40000"/>
                </a:schemeClr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0" name="Oval 191"/>
            <p:cNvSpPr>
              <a:spLocks noChangeArrowheads="1"/>
            </p:cNvSpPr>
            <p:nvPr/>
          </p:nvSpPr>
          <p:spPr bwMode="auto">
            <a:xfrm>
              <a:off x="3096" y="1680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1" name="Oval 192"/>
            <p:cNvSpPr>
              <a:spLocks noChangeArrowheads="1"/>
            </p:cNvSpPr>
            <p:nvPr/>
          </p:nvSpPr>
          <p:spPr bwMode="auto">
            <a:xfrm>
              <a:off x="3048" y="1872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2" name="Oval 193"/>
            <p:cNvSpPr>
              <a:spLocks noChangeArrowheads="1"/>
            </p:cNvSpPr>
            <p:nvPr/>
          </p:nvSpPr>
          <p:spPr bwMode="auto">
            <a:xfrm>
              <a:off x="2328" y="1344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193" name="Oval 194"/>
            <p:cNvSpPr>
              <a:spLocks noChangeArrowheads="1"/>
            </p:cNvSpPr>
            <p:nvPr/>
          </p:nvSpPr>
          <p:spPr bwMode="auto">
            <a:xfrm>
              <a:off x="2064" y="1512"/>
              <a:ext cx="72" cy="72"/>
            </a:xfrm>
            <a:prstGeom prst="ellipse">
              <a:avLst/>
            </a:prstGeom>
            <a:solidFill>
              <a:srgbClr val="DFFF85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4" name="Oval 195"/>
            <p:cNvSpPr>
              <a:spLocks noChangeArrowheads="1"/>
            </p:cNvSpPr>
            <p:nvPr/>
          </p:nvSpPr>
          <p:spPr bwMode="auto">
            <a:xfrm>
              <a:off x="2304" y="1200"/>
              <a:ext cx="72" cy="72"/>
            </a:xfrm>
            <a:prstGeom prst="ellipse">
              <a:avLst/>
            </a:prstGeom>
            <a:solidFill>
              <a:srgbClr val="CCFF6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5" name="Oval 196"/>
            <p:cNvSpPr>
              <a:spLocks noChangeArrowheads="1"/>
            </p:cNvSpPr>
            <p:nvPr/>
          </p:nvSpPr>
          <p:spPr bwMode="auto">
            <a:xfrm>
              <a:off x="2160" y="1224"/>
              <a:ext cx="72" cy="72"/>
            </a:xfrm>
            <a:prstGeom prst="ellipse">
              <a:avLst/>
            </a:prstGeom>
            <a:solidFill>
              <a:srgbClr val="DFFF85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6" name="Oval 197"/>
            <p:cNvSpPr>
              <a:spLocks noChangeArrowheads="1"/>
            </p:cNvSpPr>
            <p:nvPr/>
          </p:nvSpPr>
          <p:spPr bwMode="auto">
            <a:xfrm>
              <a:off x="2208" y="1338"/>
              <a:ext cx="72" cy="72"/>
            </a:xfrm>
            <a:prstGeom prst="ellipse">
              <a:avLst/>
            </a:prstGeom>
            <a:solidFill>
              <a:srgbClr val="CCFF33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7" name="Oval 199"/>
            <p:cNvSpPr>
              <a:spLocks noChangeArrowheads="1"/>
            </p:cNvSpPr>
            <p:nvPr/>
          </p:nvSpPr>
          <p:spPr bwMode="auto">
            <a:xfrm>
              <a:off x="2088" y="1368"/>
              <a:ext cx="72" cy="72"/>
            </a:xfrm>
            <a:prstGeom prst="ellipse">
              <a:avLst/>
            </a:prstGeom>
            <a:solidFill>
              <a:srgbClr val="99CC00">
                <a:alpha val="39999"/>
              </a:srgbClr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8" name="Oval 200"/>
            <p:cNvSpPr>
              <a:spLocks noChangeArrowheads="1"/>
            </p:cNvSpPr>
            <p:nvPr/>
          </p:nvSpPr>
          <p:spPr bwMode="auto">
            <a:xfrm>
              <a:off x="2664" y="1248"/>
              <a:ext cx="72" cy="72"/>
            </a:xfrm>
            <a:prstGeom prst="ellipse">
              <a:avLst/>
            </a:prstGeom>
            <a:solidFill>
              <a:srgbClr val="B0F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9" name="Oval 201"/>
            <p:cNvSpPr>
              <a:spLocks noChangeArrowheads="1"/>
            </p:cNvSpPr>
            <p:nvPr/>
          </p:nvSpPr>
          <p:spPr bwMode="auto">
            <a:xfrm>
              <a:off x="2472" y="1200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0" name="Oval 202"/>
            <p:cNvSpPr>
              <a:spLocks noChangeArrowheads="1"/>
            </p:cNvSpPr>
            <p:nvPr/>
          </p:nvSpPr>
          <p:spPr bwMode="auto">
            <a:xfrm>
              <a:off x="2880" y="1200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1" name="Oval 203"/>
            <p:cNvSpPr>
              <a:spLocks noChangeArrowheads="1"/>
            </p:cNvSpPr>
            <p:nvPr/>
          </p:nvSpPr>
          <p:spPr bwMode="auto">
            <a:xfrm>
              <a:off x="3216" y="1248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2" name="Oval 204"/>
            <p:cNvSpPr>
              <a:spLocks noChangeArrowheads="1"/>
            </p:cNvSpPr>
            <p:nvPr/>
          </p:nvSpPr>
          <p:spPr bwMode="auto">
            <a:xfrm>
              <a:off x="3072" y="1176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3" name="Oval 205"/>
            <p:cNvSpPr>
              <a:spLocks noChangeArrowheads="1"/>
            </p:cNvSpPr>
            <p:nvPr/>
          </p:nvSpPr>
          <p:spPr bwMode="auto">
            <a:xfrm>
              <a:off x="2976" y="1248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04" name="Rectangle 203"/>
          <p:cNvSpPr/>
          <p:nvPr/>
        </p:nvSpPr>
        <p:spPr>
          <a:xfrm>
            <a:off x="1828802" y="2743200"/>
            <a:ext cx="2057400" cy="21336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14" name="Group 213"/>
          <p:cNvGrpSpPr/>
          <p:nvPr/>
        </p:nvGrpSpPr>
        <p:grpSpPr>
          <a:xfrm>
            <a:off x="5694042" y="2743203"/>
            <a:ext cx="2078358" cy="2133600"/>
            <a:chOff x="5694042" y="2743203"/>
            <a:chExt cx="2078358" cy="2133600"/>
          </a:xfrm>
        </p:grpSpPr>
        <p:grpSp>
          <p:nvGrpSpPr>
            <p:cNvPr id="6" name="Group 109"/>
            <p:cNvGrpSpPr>
              <a:grpSpLocks/>
            </p:cNvGrpSpPr>
            <p:nvPr/>
          </p:nvGrpSpPr>
          <p:grpSpPr bwMode="auto">
            <a:xfrm>
              <a:off x="5705474" y="2762258"/>
              <a:ext cx="2066926" cy="2085976"/>
              <a:chOff x="2010" y="1176"/>
              <a:chExt cx="1302" cy="1314"/>
            </a:xfrm>
          </p:grpSpPr>
          <p:sp>
            <p:nvSpPr>
              <p:cNvPr id="10" name="Oval 110"/>
              <p:cNvSpPr>
                <a:spLocks noChangeArrowheads="1"/>
              </p:cNvSpPr>
              <p:nvPr/>
            </p:nvSpPr>
            <p:spPr bwMode="auto">
              <a:xfrm>
                <a:off x="2928" y="1488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Oval 111"/>
              <p:cNvSpPr>
                <a:spLocks noChangeArrowheads="1"/>
              </p:cNvSpPr>
              <p:nvPr/>
            </p:nvSpPr>
            <p:spPr bwMode="auto">
              <a:xfrm>
                <a:off x="2259" y="1685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Oval 112"/>
              <p:cNvSpPr>
                <a:spLocks noChangeArrowheads="1"/>
              </p:cNvSpPr>
              <p:nvPr/>
            </p:nvSpPr>
            <p:spPr bwMode="auto">
              <a:xfrm>
                <a:off x="3146" y="14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Oval 113"/>
              <p:cNvSpPr>
                <a:spLocks noChangeArrowheads="1"/>
              </p:cNvSpPr>
              <p:nvPr/>
            </p:nvSpPr>
            <p:spPr bwMode="auto">
              <a:xfrm>
                <a:off x="2573" y="1539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Oval 114"/>
              <p:cNvSpPr>
                <a:spLocks noChangeArrowheads="1"/>
              </p:cNvSpPr>
              <p:nvPr/>
            </p:nvSpPr>
            <p:spPr bwMode="auto">
              <a:xfrm>
                <a:off x="2160" y="20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Oval 115"/>
              <p:cNvSpPr>
                <a:spLocks noChangeArrowheads="1"/>
              </p:cNvSpPr>
              <p:nvPr/>
            </p:nvSpPr>
            <p:spPr bwMode="auto">
              <a:xfrm>
                <a:off x="2403" y="1636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Oval 116"/>
              <p:cNvSpPr>
                <a:spLocks noChangeArrowheads="1"/>
              </p:cNvSpPr>
              <p:nvPr/>
            </p:nvSpPr>
            <p:spPr bwMode="auto">
              <a:xfrm>
                <a:off x="2186" y="168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Oval 117"/>
              <p:cNvSpPr>
                <a:spLocks noChangeArrowheads="1"/>
              </p:cNvSpPr>
              <p:nvPr/>
            </p:nvSpPr>
            <p:spPr bwMode="auto">
              <a:xfrm>
                <a:off x="2234" y="1926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Oval 118"/>
              <p:cNvSpPr>
                <a:spLocks noChangeArrowheads="1"/>
              </p:cNvSpPr>
              <p:nvPr/>
            </p:nvSpPr>
            <p:spPr bwMode="auto">
              <a:xfrm>
                <a:off x="2355" y="1902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Oval 119"/>
              <p:cNvSpPr>
                <a:spLocks noChangeArrowheads="1"/>
              </p:cNvSpPr>
              <p:nvPr/>
            </p:nvSpPr>
            <p:spPr bwMode="auto">
              <a:xfrm>
                <a:off x="2016" y="166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Oval 120"/>
              <p:cNvSpPr>
                <a:spLocks noChangeArrowheads="1"/>
              </p:cNvSpPr>
              <p:nvPr/>
            </p:nvSpPr>
            <p:spPr bwMode="auto">
              <a:xfrm>
                <a:off x="2331" y="1539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121"/>
              <p:cNvSpPr>
                <a:spLocks noChangeArrowheads="1"/>
              </p:cNvSpPr>
              <p:nvPr/>
            </p:nvSpPr>
            <p:spPr bwMode="auto">
              <a:xfrm>
                <a:off x="2549" y="1926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Oval 122"/>
              <p:cNvSpPr>
                <a:spLocks noChangeArrowheads="1"/>
              </p:cNvSpPr>
              <p:nvPr/>
            </p:nvSpPr>
            <p:spPr bwMode="auto">
              <a:xfrm>
                <a:off x="2670" y="1805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Oval 123"/>
              <p:cNvSpPr>
                <a:spLocks noChangeArrowheads="1"/>
              </p:cNvSpPr>
              <p:nvPr/>
            </p:nvSpPr>
            <p:spPr bwMode="auto">
              <a:xfrm>
                <a:off x="2936" y="1951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Oval 124"/>
              <p:cNvSpPr>
                <a:spLocks noChangeArrowheads="1"/>
              </p:cNvSpPr>
              <p:nvPr/>
            </p:nvSpPr>
            <p:spPr bwMode="auto">
              <a:xfrm>
                <a:off x="2766" y="1926"/>
                <a:ext cx="72" cy="72"/>
              </a:xfrm>
              <a:prstGeom prst="ellipse">
                <a:avLst/>
              </a:prstGeom>
              <a:solidFill>
                <a:srgbClr val="FA91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125"/>
              <p:cNvSpPr>
                <a:spLocks noChangeArrowheads="1"/>
              </p:cNvSpPr>
              <p:nvPr/>
            </p:nvSpPr>
            <p:spPr bwMode="auto">
              <a:xfrm>
                <a:off x="2210" y="1491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Oval 127"/>
              <p:cNvSpPr>
                <a:spLocks noChangeArrowheads="1"/>
              </p:cNvSpPr>
              <p:nvPr/>
            </p:nvSpPr>
            <p:spPr bwMode="auto">
              <a:xfrm>
                <a:off x="2670" y="1636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128"/>
              <p:cNvSpPr>
                <a:spLocks noChangeArrowheads="1"/>
              </p:cNvSpPr>
              <p:nvPr/>
            </p:nvSpPr>
            <p:spPr bwMode="auto">
              <a:xfrm>
                <a:off x="2065" y="1927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Oval 129"/>
              <p:cNvSpPr>
                <a:spLocks noChangeArrowheads="1"/>
              </p:cNvSpPr>
              <p:nvPr/>
            </p:nvSpPr>
            <p:spPr bwMode="auto">
              <a:xfrm>
                <a:off x="2500" y="1733"/>
                <a:ext cx="72" cy="72"/>
              </a:xfrm>
              <a:prstGeom prst="ellipse">
                <a:avLst/>
              </a:prstGeom>
              <a:solidFill>
                <a:srgbClr val="E5FC7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Oval 130"/>
              <p:cNvSpPr>
                <a:spLocks noChangeArrowheads="1"/>
              </p:cNvSpPr>
              <p:nvPr/>
            </p:nvSpPr>
            <p:spPr bwMode="auto">
              <a:xfrm>
                <a:off x="2283" y="1781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Oval 131"/>
              <p:cNvSpPr>
                <a:spLocks noChangeArrowheads="1"/>
              </p:cNvSpPr>
              <p:nvPr/>
            </p:nvSpPr>
            <p:spPr bwMode="auto">
              <a:xfrm>
                <a:off x="2331" y="2023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Oval 132"/>
              <p:cNvSpPr>
                <a:spLocks noChangeArrowheads="1"/>
              </p:cNvSpPr>
              <p:nvPr/>
            </p:nvSpPr>
            <p:spPr bwMode="auto">
              <a:xfrm>
                <a:off x="2742" y="2072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Oval 133"/>
              <p:cNvSpPr>
                <a:spLocks noChangeArrowheads="1"/>
              </p:cNvSpPr>
              <p:nvPr/>
            </p:nvSpPr>
            <p:spPr bwMode="auto">
              <a:xfrm>
                <a:off x="2960" y="1805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Oval 134"/>
              <p:cNvSpPr>
                <a:spLocks noChangeArrowheads="1"/>
              </p:cNvSpPr>
              <p:nvPr/>
            </p:nvSpPr>
            <p:spPr bwMode="auto">
              <a:xfrm>
                <a:off x="3226" y="1854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Oval 135"/>
              <p:cNvSpPr>
                <a:spLocks noChangeArrowheads="1"/>
              </p:cNvSpPr>
              <p:nvPr/>
            </p:nvSpPr>
            <p:spPr bwMode="auto">
              <a:xfrm>
                <a:off x="2936" y="2072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Oval 136"/>
              <p:cNvSpPr>
                <a:spLocks noChangeArrowheads="1"/>
              </p:cNvSpPr>
              <p:nvPr/>
            </p:nvSpPr>
            <p:spPr bwMode="auto">
              <a:xfrm>
                <a:off x="2137" y="185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Oval 137"/>
              <p:cNvSpPr>
                <a:spLocks noChangeArrowheads="1"/>
              </p:cNvSpPr>
              <p:nvPr/>
            </p:nvSpPr>
            <p:spPr bwMode="auto">
              <a:xfrm>
                <a:off x="2352" y="2160"/>
                <a:ext cx="72" cy="72"/>
              </a:xfrm>
              <a:prstGeom prst="ellipse">
                <a:avLst/>
              </a:prstGeom>
              <a:solidFill>
                <a:srgbClr val="DDB647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Oval 138"/>
              <p:cNvSpPr>
                <a:spLocks noChangeArrowheads="1"/>
              </p:cNvSpPr>
              <p:nvPr/>
            </p:nvSpPr>
            <p:spPr bwMode="auto">
              <a:xfrm>
                <a:off x="3049" y="153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Oval 139"/>
              <p:cNvSpPr>
                <a:spLocks noChangeArrowheads="1"/>
              </p:cNvSpPr>
              <p:nvPr/>
            </p:nvSpPr>
            <p:spPr bwMode="auto">
              <a:xfrm>
                <a:off x="2500" y="161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Oval 140"/>
              <p:cNvSpPr>
                <a:spLocks noChangeArrowheads="1"/>
              </p:cNvSpPr>
              <p:nvPr/>
            </p:nvSpPr>
            <p:spPr bwMode="auto">
              <a:xfrm>
                <a:off x="2879" y="139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Oval 141"/>
              <p:cNvSpPr>
                <a:spLocks noChangeArrowheads="1"/>
              </p:cNvSpPr>
              <p:nvPr/>
            </p:nvSpPr>
            <p:spPr bwMode="auto">
              <a:xfrm>
                <a:off x="3096" y="17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Oval 142"/>
              <p:cNvSpPr>
                <a:spLocks noChangeArrowheads="1"/>
              </p:cNvSpPr>
              <p:nvPr/>
            </p:nvSpPr>
            <p:spPr bwMode="auto">
              <a:xfrm>
                <a:off x="2760" y="1680"/>
                <a:ext cx="72" cy="72"/>
              </a:xfrm>
              <a:prstGeom prst="ellipse">
                <a:avLst/>
              </a:prstGeom>
              <a:solidFill>
                <a:srgbClr val="FF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Oval 143"/>
              <p:cNvSpPr>
                <a:spLocks noChangeArrowheads="1"/>
              </p:cNvSpPr>
              <p:nvPr/>
            </p:nvSpPr>
            <p:spPr bwMode="auto">
              <a:xfrm>
                <a:off x="2880" y="1680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Oval 144"/>
              <p:cNvSpPr>
                <a:spLocks noChangeArrowheads="1"/>
              </p:cNvSpPr>
              <p:nvPr/>
            </p:nvSpPr>
            <p:spPr bwMode="auto">
              <a:xfrm>
                <a:off x="3056" y="196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Oval 145"/>
              <p:cNvSpPr>
                <a:spLocks noChangeArrowheads="1"/>
              </p:cNvSpPr>
              <p:nvPr/>
            </p:nvSpPr>
            <p:spPr bwMode="auto">
              <a:xfrm>
                <a:off x="3066" y="2124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Oval 146"/>
              <p:cNvSpPr>
                <a:spLocks noChangeArrowheads="1"/>
              </p:cNvSpPr>
              <p:nvPr/>
            </p:nvSpPr>
            <p:spPr bwMode="auto">
              <a:xfrm>
                <a:off x="2844" y="2010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Oval 147"/>
              <p:cNvSpPr>
                <a:spLocks noChangeArrowheads="1"/>
              </p:cNvSpPr>
              <p:nvPr/>
            </p:nvSpPr>
            <p:spPr bwMode="auto">
              <a:xfrm>
                <a:off x="2832" y="2208"/>
                <a:ext cx="72" cy="72"/>
              </a:xfrm>
              <a:prstGeom prst="ellipse">
                <a:avLst/>
              </a:prstGeom>
              <a:solidFill>
                <a:srgbClr val="3399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Oval 148"/>
              <p:cNvSpPr>
                <a:spLocks noChangeArrowheads="1"/>
              </p:cNvSpPr>
              <p:nvPr/>
            </p:nvSpPr>
            <p:spPr bwMode="auto">
              <a:xfrm>
                <a:off x="2592" y="2088"/>
                <a:ext cx="72" cy="72"/>
              </a:xfrm>
              <a:prstGeom prst="ellipse">
                <a:avLst/>
              </a:prstGeom>
              <a:solidFill>
                <a:srgbClr val="FF33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Oval 149"/>
              <p:cNvSpPr>
                <a:spLocks noChangeArrowheads="1"/>
              </p:cNvSpPr>
              <p:nvPr/>
            </p:nvSpPr>
            <p:spPr bwMode="auto">
              <a:xfrm>
                <a:off x="3192" y="168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Oval 150"/>
              <p:cNvSpPr>
                <a:spLocks noChangeArrowheads="1"/>
              </p:cNvSpPr>
              <p:nvPr/>
            </p:nvSpPr>
            <p:spPr bwMode="auto">
              <a:xfrm>
                <a:off x="3024" y="16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Oval 151"/>
              <p:cNvSpPr>
                <a:spLocks noChangeArrowheads="1"/>
              </p:cNvSpPr>
              <p:nvPr/>
            </p:nvSpPr>
            <p:spPr bwMode="auto">
              <a:xfrm>
                <a:off x="2808" y="1584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Oval 152"/>
              <p:cNvSpPr>
                <a:spLocks noChangeArrowheads="1"/>
              </p:cNvSpPr>
              <p:nvPr/>
            </p:nvSpPr>
            <p:spPr bwMode="auto">
              <a:xfrm>
                <a:off x="3192" y="199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Oval 153"/>
              <p:cNvSpPr>
                <a:spLocks noChangeArrowheads="1"/>
              </p:cNvSpPr>
              <p:nvPr/>
            </p:nvSpPr>
            <p:spPr bwMode="auto">
              <a:xfrm>
                <a:off x="2976" y="223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Oval 154"/>
              <p:cNvSpPr>
                <a:spLocks noChangeArrowheads="1"/>
              </p:cNvSpPr>
              <p:nvPr/>
            </p:nvSpPr>
            <p:spPr bwMode="auto">
              <a:xfrm>
                <a:off x="2496" y="208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Oval 155"/>
              <p:cNvSpPr>
                <a:spLocks noChangeArrowheads="1"/>
              </p:cNvSpPr>
              <p:nvPr/>
            </p:nvSpPr>
            <p:spPr bwMode="auto">
              <a:xfrm>
                <a:off x="2688" y="134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Oval 156"/>
              <p:cNvSpPr>
                <a:spLocks noChangeArrowheads="1"/>
              </p:cNvSpPr>
              <p:nvPr/>
            </p:nvSpPr>
            <p:spPr bwMode="auto">
              <a:xfrm>
                <a:off x="2592" y="230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Oval 157"/>
              <p:cNvSpPr>
                <a:spLocks noChangeArrowheads="1"/>
              </p:cNvSpPr>
              <p:nvPr/>
            </p:nvSpPr>
            <p:spPr bwMode="auto">
              <a:xfrm>
                <a:off x="2106" y="1752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Oval 158"/>
              <p:cNvSpPr>
                <a:spLocks noChangeArrowheads="1"/>
              </p:cNvSpPr>
              <p:nvPr/>
            </p:nvSpPr>
            <p:spPr bwMode="auto">
              <a:xfrm>
                <a:off x="2664" y="1896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Oval 159"/>
              <p:cNvSpPr>
                <a:spLocks noChangeArrowheads="1"/>
              </p:cNvSpPr>
              <p:nvPr/>
            </p:nvSpPr>
            <p:spPr bwMode="auto">
              <a:xfrm>
                <a:off x="2478" y="1992"/>
                <a:ext cx="72" cy="72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Oval 160"/>
              <p:cNvSpPr>
                <a:spLocks noChangeArrowheads="1"/>
              </p:cNvSpPr>
              <p:nvPr/>
            </p:nvSpPr>
            <p:spPr bwMode="auto">
              <a:xfrm>
                <a:off x="2736" y="1488"/>
                <a:ext cx="72" cy="72"/>
              </a:xfrm>
              <a:prstGeom prst="ellipse">
                <a:avLst/>
              </a:prstGeom>
              <a:solidFill>
                <a:srgbClr val="EFFDA9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Oval 161"/>
              <p:cNvSpPr>
                <a:spLocks noChangeArrowheads="1"/>
              </p:cNvSpPr>
              <p:nvPr/>
            </p:nvSpPr>
            <p:spPr bwMode="auto">
              <a:xfrm>
                <a:off x="2712" y="2184"/>
                <a:ext cx="72" cy="72"/>
              </a:xfrm>
              <a:prstGeom prst="ellipse">
                <a:avLst/>
              </a:prstGeom>
              <a:solidFill>
                <a:srgbClr val="EE9478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Oval 162"/>
              <p:cNvSpPr>
                <a:spLocks noChangeArrowheads="1"/>
              </p:cNvSpPr>
              <p:nvPr/>
            </p:nvSpPr>
            <p:spPr bwMode="auto">
              <a:xfrm>
                <a:off x="2496" y="132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Oval 163"/>
              <p:cNvSpPr>
                <a:spLocks noChangeArrowheads="1"/>
              </p:cNvSpPr>
              <p:nvPr/>
            </p:nvSpPr>
            <p:spPr bwMode="auto">
              <a:xfrm>
                <a:off x="2596" y="139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Oval 164"/>
              <p:cNvSpPr>
                <a:spLocks noChangeArrowheads="1"/>
              </p:cNvSpPr>
              <p:nvPr/>
            </p:nvSpPr>
            <p:spPr bwMode="auto">
              <a:xfrm>
                <a:off x="3023" y="136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Oval 165"/>
              <p:cNvSpPr>
                <a:spLocks noChangeArrowheads="1"/>
              </p:cNvSpPr>
              <p:nvPr/>
            </p:nvSpPr>
            <p:spPr bwMode="auto">
              <a:xfrm>
                <a:off x="2016" y="216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Oval 166"/>
              <p:cNvSpPr>
                <a:spLocks noChangeArrowheads="1"/>
              </p:cNvSpPr>
              <p:nvPr/>
            </p:nvSpPr>
            <p:spPr bwMode="auto">
              <a:xfrm>
                <a:off x="2112" y="228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Oval 167"/>
              <p:cNvSpPr>
                <a:spLocks noChangeArrowheads="1"/>
              </p:cNvSpPr>
              <p:nvPr/>
            </p:nvSpPr>
            <p:spPr bwMode="auto">
              <a:xfrm>
                <a:off x="2208" y="218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Oval 168"/>
              <p:cNvSpPr>
                <a:spLocks noChangeArrowheads="1"/>
              </p:cNvSpPr>
              <p:nvPr/>
            </p:nvSpPr>
            <p:spPr bwMode="auto">
              <a:xfrm>
                <a:off x="2400" y="22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Oval 169"/>
              <p:cNvSpPr>
                <a:spLocks noChangeArrowheads="1"/>
              </p:cNvSpPr>
              <p:nvPr/>
            </p:nvSpPr>
            <p:spPr bwMode="auto">
              <a:xfrm>
                <a:off x="2808" y="129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Oval 170"/>
              <p:cNvSpPr>
                <a:spLocks noChangeArrowheads="1"/>
              </p:cNvSpPr>
              <p:nvPr/>
            </p:nvSpPr>
            <p:spPr bwMode="auto">
              <a:xfrm>
                <a:off x="3162" y="222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Oval 171"/>
              <p:cNvSpPr>
                <a:spLocks noChangeArrowheads="1"/>
              </p:cNvSpPr>
              <p:nvPr/>
            </p:nvSpPr>
            <p:spPr bwMode="auto">
              <a:xfrm>
                <a:off x="3120" y="231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Oval 172"/>
              <p:cNvSpPr>
                <a:spLocks noChangeArrowheads="1"/>
              </p:cNvSpPr>
              <p:nvPr/>
            </p:nvSpPr>
            <p:spPr bwMode="auto">
              <a:xfrm>
                <a:off x="3216" y="237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Oval 173"/>
              <p:cNvSpPr>
                <a:spLocks noChangeArrowheads="1"/>
              </p:cNvSpPr>
              <p:nvPr/>
            </p:nvSpPr>
            <p:spPr bwMode="auto">
              <a:xfrm>
                <a:off x="3240" y="2112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Oval 174"/>
              <p:cNvSpPr>
                <a:spLocks noChangeArrowheads="1"/>
              </p:cNvSpPr>
              <p:nvPr/>
            </p:nvSpPr>
            <p:spPr bwMode="auto">
              <a:xfrm>
                <a:off x="3024" y="240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Oval 175"/>
              <p:cNvSpPr>
                <a:spLocks noChangeArrowheads="1"/>
              </p:cNvSpPr>
              <p:nvPr/>
            </p:nvSpPr>
            <p:spPr bwMode="auto">
              <a:xfrm>
                <a:off x="2904" y="2316"/>
                <a:ext cx="72" cy="72"/>
              </a:xfrm>
              <a:prstGeom prst="ellipse">
                <a:avLst/>
              </a:prstGeom>
              <a:solidFill>
                <a:srgbClr val="007E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Oval 176"/>
              <p:cNvSpPr>
                <a:spLocks noChangeArrowheads="1"/>
              </p:cNvSpPr>
              <p:nvPr/>
            </p:nvSpPr>
            <p:spPr bwMode="auto">
              <a:xfrm>
                <a:off x="2736" y="231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Oval 177"/>
              <p:cNvSpPr>
                <a:spLocks noChangeArrowheads="1"/>
              </p:cNvSpPr>
              <p:nvPr/>
            </p:nvSpPr>
            <p:spPr bwMode="auto">
              <a:xfrm>
                <a:off x="2640" y="241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Oval 178"/>
              <p:cNvSpPr>
                <a:spLocks noChangeArrowheads="1"/>
              </p:cNvSpPr>
              <p:nvPr/>
            </p:nvSpPr>
            <p:spPr bwMode="auto">
              <a:xfrm>
                <a:off x="2850" y="240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Oval 179"/>
              <p:cNvSpPr>
                <a:spLocks noChangeArrowheads="1"/>
              </p:cNvSpPr>
              <p:nvPr/>
            </p:nvSpPr>
            <p:spPr bwMode="auto">
              <a:xfrm>
                <a:off x="2496" y="23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Oval 180"/>
              <p:cNvSpPr>
                <a:spLocks noChangeArrowheads="1"/>
              </p:cNvSpPr>
              <p:nvPr/>
            </p:nvSpPr>
            <p:spPr bwMode="auto">
              <a:xfrm>
                <a:off x="2496" y="2208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Oval 181"/>
              <p:cNvSpPr>
                <a:spLocks noChangeArrowheads="1"/>
              </p:cNvSpPr>
              <p:nvPr/>
            </p:nvSpPr>
            <p:spPr bwMode="auto">
              <a:xfrm>
                <a:off x="3120" y="134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Oval 182"/>
              <p:cNvSpPr>
                <a:spLocks noChangeArrowheads="1"/>
              </p:cNvSpPr>
              <p:nvPr/>
            </p:nvSpPr>
            <p:spPr bwMode="auto">
              <a:xfrm>
                <a:off x="2784" y="1416"/>
                <a:ext cx="72" cy="72"/>
              </a:xfrm>
              <a:prstGeom prst="ellipse">
                <a:avLst/>
              </a:prstGeom>
              <a:solidFill>
                <a:srgbClr val="E6FD7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Oval 183"/>
              <p:cNvSpPr>
                <a:spLocks noChangeArrowheads="1"/>
              </p:cNvSpPr>
              <p:nvPr/>
            </p:nvSpPr>
            <p:spPr bwMode="auto">
              <a:xfrm>
                <a:off x="3216" y="156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Oval 184"/>
              <p:cNvSpPr>
                <a:spLocks noChangeArrowheads="1"/>
              </p:cNvSpPr>
              <p:nvPr/>
            </p:nvSpPr>
            <p:spPr bwMode="auto">
              <a:xfrm>
                <a:off x="2208" y="237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Oval 185"/>
              <p:cNvSpPr>
                <a:spLocks noChangeArrowheads="1"/>
              </p:cNvSpPr>
              <p:nvPr/>
            </p:nvSpPr>
            <p:spPr bwMode="auto">
              <a:xfrm>
                <a:off x="2304" y="230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Oval 186"/>
              <p:cNvSpPr>
                <a:spLocks noChangeArrowheads="1"/>
              </p:cNvSpPr>
              <p:nvPr/>
            </p:nvSpPr>
            <p:spPr bwMode="auto">
              <a:xfrm>
                <a:off x="2376" y="240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Oval 187"/>
              <p:cNvSpPr>
                <a:spLocks noChangeArrowheads="1"/>
              </p:cNvSpPr>
              <p:nvPr/>
            </p:nvSpPr>
            <p:spPr bwMode="auto">
              <a:xfrm>
                <a:off x="2064" y="240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Oval 188"/>
              <p:cNvSpPr>
                <a:spLocks noChangeArrowheads="1"/>
              </p:cNvSpPr>
              <p:nvPr/>
            </p:nvSpPr>
            <p:spPr bwMode="auto">
              <a:xfrm>
                <a:off x="2010" y="201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" name="Oval 189"/>
              <p:cNvSpPr>
                <a:spLocks noChangeArrowheads="1"/>
              </p:cNvSpPr>
              <p:nvPr/>
            </p:nvSpPr>
            <p:spPr bwMode="auto">
              <a:xfrm>
                <a:off x="2472" y="184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Oval 190"/>
              <p:cNvSpPr>
                <a:spLocks noChangeArrowheads="1"/>
              </p:cNvSpPr>
              <p:nvPr/>
            </p:nvSpPr>
            <p:spPr bwMode="auto">
              <a:xfrm>
                <a:off x="2856" y="1824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Oval 191"/>
              <p:cNvSpPr>
                <a:spLocks noChangeArrowheads="1"/>
              </p:cNvSpPr>
              <p:nvPr/>
            </p:nvSpPr>
            <p:spPr bwMode="auto">
              <a:xfrm>
                <a:off x="3096" y="168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Oval 192"/>
              <p:cNvSpPr>
                <a:spLocks noChangeArrowheads="1"/>
              </p:cNvSpPr>
              <p:nvPr/>
            </p:nvSpPr>
            <p:spPr bwMode="auto">
              <a:xfrm>
                <a:off x="3048" y="187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Oval 193"/>
              <p:cNvSpPr>
                <a:spLocks noChangeArrowheads="1"/>
              </p:cNvSpPr>
              <p:nvPr/>
            </p:nvSpPr>
            <p:spPr bwMode="auto">
              <a:xfrm>
                <a:off x="2328" y="134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4" name="Oval 194"/>
              <p:cNvSpPr>
                <a:spLocks noChangeArrowheads="1"/>
              </p:cNvSpPr>
              <p:nvPr/>
            </p:nvSpPr>
            <p:spPr bwMode="auto">
              <a:xfrm>
                <a:off x="2064" y="1512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" name="Oval 195"/>
              <p:cNvSpPr>
                <a:spLocks noChangeArrowheads="1"/>
              </p:cNvSpPr>
              <p:nvPr/>
            </p:nvSpPr>
            <p:spPr bwMode="auto">
              <a:xfrm>
                <a:off x="2304" y="1200"/>
                <a:ext cx="72" cy="72"/>
              </a:xfrm>
              <a:prstGeom prst="ellipse">
                <a:avLst/>
              </a:prstGeom>
              <a:solidFill>
                <a:srgbClr val="CC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Oval 196"/>
              <p:cNvSpPr>
                <a:spLocks noChangeArrowheads="1"/>
              </p:cNvSpPr>
              <p:nvPr/>
            </p:nvSpPr>
            <p:spPr bwMode="auto">
              <a:xfrm>
                <a:off x="2160" y="1224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" name="Oval 197"/>
              <p:cNvSpPr>
                <a:spLocks noChangeArrowheads="1"/>
              </p:cNvSpPr>
              <p:nvPr/>
            </p:nvSpPr>
            <p:spPr bwMode="auto">
              <a:xfrm>
                <a:off x="2208" y="1338"/>
                <a:ext cx="72" cy="72"/>
              </a:xfrm>
              <a:prstGeom prst="ellipse">
                <a:avLst/>
              </a:prstGeom>
              <a:solidFill>
                <a:srgbClr val="CCFF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Oval 199"/>
              <p:cNvSpPr>
                <a:spLocks noChangeArrowheads="1"/>
              </p:cNvSpPr>
              <p:nvPr/>
            </p:nvSpPr>
            <p:spPr bwMode="auto">
              <a:xfrm>
                <a:off x="2088" y="1368"/>
                <a:ext cx="72" cy="72"/>
              </a:xfrm>
              <a:prstGeom prst="ellipse">
                <a:avLst/>
              </a:prstGeom>
              <a:solidFill>
                <a:srgbClr val="99CC00">
                  <a:alpha val="39999"/>
                </a:srgbClr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Oval 200"/>
              <p:cNvSpPr>
                <a:spLocks noChangeArrowheads="1"/>
              </p:cNvSpPr>
              <p:nvPr/>
            </p:nvSpPr>
            <p:spPr bwMode="auto">
              <a:xfrm>
                <a:off x="2664" y="1248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Oval 201"/>
              <p:cNvSpPr>
                <a:spLocks noChangeArrowheads="1"/>
              </p:cNvSpPr>
              <p:nvPr/>
            </p:nvSpPr>
            <p:spPr bwMode="auto">
              <a:xfrm>
                <a:off x="2472" y="120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Oval 202"/>
              <p:cNvSpPr>
                <a:spLocks noChangeArrowheads="1"/>
              </p:cNvSpPr>
              <p:nvPr/>
            </p:nvSpPr>
            <p:spPr bwMode="auto">
              <a:xfrm>
                <a:off x="2880" y="120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" name="Oval 203"/>
              <p:cNvSpPr>
                <a:spLocks noChangeArrowheads="1"/>
              </p:cNvSpPr>
              <p:nvPr/>
            </p:nvSpPr>
            <p:spPr bwMode="auto">
              <a:xfrm>
                <a:off x="3216" y="1248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" name="Oval 204"/>
              <p:cNvSpPr>
                <a:spLocks noChangeArrowheads="1"/>
              </p:cNvSpPr>
              <p:nvPr/>
            </p:nvSpPr>
            <p:spPr bwMode="auto">
              <a:xfrm>
                <a:off x="3072" y="117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" name="Oval 205"/>
              <p:cNvSpPr>
                <a:spLocks noChangeArrowheads="1"/>
              </p:cNvSpPr>
              <p:nvPr/>
            </p:nvSpPr>
            <p:spPr bwMode="auto">
              <a:xfrm>
                <a:off x="2976" y="1248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05" name="Rectangle 204"/>
            <p:cNvSpPr/>
            <p:nvPr/>
          </p:nvSpPr>
          <p:spPr>
            <a:xfrm>
              <a:off x="5694042" y="2743203"/>
              <a:ext cx="2057400" cy="2133600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8" name="Picture 207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2133600" y="5181603"/>
            <a:ext cx="1518653" cy="634446"/>
          </a:xfrm>
          <a:prstGeom prst="rect">
            <a:avLst/>
          </a:prstGeom>
          <a:noFill/>
          <a:ln/>
          <a:effectLst/>
        </p:spPr>
      </p:pic>
      <p:pic>
        <p:nvPicPr>
          <p:cNvPr id="210" name="Picture 20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5278168" y="5184367"/>
            <a:ext cx="3001916" cy="683036"/>
          </a:xfrm>
          <a:prstGeom prst="rect">
            <a:avLst/>
          </a:prstGeom>
          <a:noFill/>
          <a:ln/>
          <a:effectLst/>
        </p:spPr>
      </p:pic>
      <p:sp>
        <p:nvSpPr>
          <p:cNvPr id="211" name="TextBox 210"/>
          <p:cNvSpPr txBox="1"/>
          <p:nvPr/>
        </p:nvSpPr>
        <p:spPr>
          <a:xfrm>
            <a:off x="2286000" y="6076890"/>
            <a:ext cx="118494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Average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12" name="TextBox 211"/>
          <p:cNvSpPr txBox="1"/>
          <p:nvPr/>
        </p:nvSpPr>
        <p:spPr>
          <a:xfrm>
            <a:off x="5711476" y="6076890"/>
            <a:ext cx="21371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“Local” Average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06" name="Rectangle 205"/>
          <p:cNvSpPr/>
          <p:nvPr/>
        </p:nvSpPr>
        <p:spPr>
          <a:xfrm>
            <a:off x="5671456" y="2090058"/>
            <a:ext cx="21275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None/>
            </a:pPr>
            <a:r>
              <a:rPr lang="en-US" sz="2800" dirty="0" smtClean="0"/>
              <a:t>at location x?</a:t>
            </a:r>
          </a:p>
        </p:txBody>
      </p:sp>
      <p:grpSp>
        <p:nvGrpSpPr>
          <p:cNvPr id="213" name="Group 212"/>
          <p:cNvGrpSpPr/>
          <p:nvPr/>
        </p:nvGrpSpPr>
        <p:grpSpPr>
          <a:xfrm>
            <a:off x="5987142" y="2808514"/>
            <a:ext cx="923925" cy="914400"/>
            <a:chOff x="5987142" y="2808514"/>
            <a:chExt cx="923925" cy="914400"/>
          </a:xfrm>
        </p:grpSpPr>
        <p:grpSp>
          <p:nvGrpSpPr>
            <p:cNvPr id="207" name="Group 206"/>
            <p:cNvGrpSpPr/>
            <p:nvPr/>
          </p:nvGrpSpPr>
          <p:grpSpPr>
            <a:xfrm>
              <a:off x="5987142" y="2808514"/>
              <a:ext cx="923925" cy="914400"/>
              <a:chOff x="4708991" y="4549794"/>
              <a:chExt cx="923925" cy="914400"/>
            </a:xfrm>
          </p:grpSpPr>
          <p:sp>
            <p:nvSpPr>
              <p:cNvPr id="7" name="Oval 6"/>
              <p:cNvSpPr/>
              <p:nvPr/>
            </p:nvSpPr>
            <p:spPr>
              <a:xfrm>
                <a:off x="4708991" y="4549794"/>
                <a:ext cx="923925" cy="91440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4878429" y="4557307"/>
                <a:ext cx="349776" cy="52322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2800" b="1" dirty="0" smtClean="0"/>
                  <a:t>x</a:t>
                </a:r>
                <a:endParaRPr lang="en-US" sz="2800" b="1" dirty="0"/>
              </a:p>
            </p:txBody>
          </p:sp>
        </p:grpSp>
        <p:sp>
          <p:nvSpPr>
            <p:cNvPr id="209" name="Oval 126"/>
            <p:cNvSpPr>
              <a:spLocks noChangeArrowheads="1"/>
            </p:cNvSpPr>
            <p:nvPr/>
          </p:nvSpPr>
          <p:spPr bwMode="auto">
            <a:xfrm>
              <a:off x="6369049" y="3224221"/>
              <a:ext cx="114300" cy="114300"/>
            </a:xfrm>
            <a:prstGeom prst="ellipse">
              <a:avLst/>
            </a:prstGeom>
            <a:solidFill>
              <a:schemeClr val="tx1"/>
            </a:solidFill>
            <a:ln w="12700" algn="ctr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2" grpId="0"/>
      <p:bldP spid="206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Kernel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98637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Aka Local Regression</a:t>
            </a:r>
          </a:p>
          <a:p>
            <a:r>
              <a:rPr lang="en-US" sz="2800" dirty="0" err="1" smtClean="0"/>
              <a:t>Nadaraya</a:t>
            </a:r>
            <a:r>
              <a:rPr lang="en-US" sz="2800" dirty="0" smtClean="0"/>
              <a:t>-Watson Kernel Estimator</a:t>
            </a:r>
          </a:p>
          <a:p>
            <a:endParaRPr lang="en-US" dirty="0" smtClean="0"/>
          </a:p>
          <a:p>
            <a:pPr lvl="7">
              <a:buNone/>
            </a:pPr>
            <a:r>
              <a:rPr lang="en-US" sz="2400" dirty="0" smtClean="0"/>
              <a:t>Where</a:t>
            </a:r>
          </a:p>
          <a:p>
            <a:pPr>
              <a:buNone/>
            </a:pPr>
            <a:endParaRPr lang="en-US" sz="3600" dirty="0" smtClean="0"/>
          </a:p>
          <a:p>
            <a:r>
              <a:rPr lang="en-US" sz="2800" dirty="0" smtClean="0"/>
              <a:t>Weight each training point based on distance to test point</a:t>
            </a:r>
          </a:p>
          <a:p>
            <a:r>
              <a:rPr lang="en-US" sz="2800" dirty="0" smtClean="0"/>
              <a:t>Boxcar kernel yields</a:t>
            </a:r>
          </a:p>
          <a:p>
            <a:pPr>
              <a:buNone/>
            </a:pPr>
            <a:r>
              <a:rPr lang="en-US" sz="2800" dirty="0" smtClean="0"/>
              <a:t>     local average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31</a:t>
            </a:fld>
            <a:endParaRPr lang="en-US"/>
          </a:p>
        </p:txBody>
      </p:sp>
      <p:pic>
        <p:nvPicPr>
          <p:cNvPr id="7" name="Picture 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143000" y="3126963"/>
            <a:ext cx="2377340" cy="759237"/>
          </a:xfrm>
          <a:prstGeom prst="rect">
            <a:avLst/>
          </a:prstGeom>
          <a:noFill/>
          <a:ln/>
          <a:effectLst/>
        </p:spPr>
      </p:pic>
      <p:pic>
        <p:nvPicPr>
          <p:cNvPr id="6" name="Picture 5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4800599" y="2971800"/>
            <a:ext cx="3200401" cy="914400"/>
          </a:xfrm>
          <a:prstGeom prst="rect">
            <a:avLst/>
          </a:prstGeom>
          <a:noFill/>
          <a:ln/>
          <a:effectLst/>
        </p:spPr>
      </p:pic>
      <p:grpSp>
        <p:nvGrpSpPr>
          <p:cNvPr id="5" name="Group 16"/>
          <p:cNvGrpSpPr/>
          <p:nvPr/>
        </p:nvGrpSpPr>
        <p:grpSpPr>
          <a:xfrm>
            <a:off x="4518834" y="4900612"/>
            <a:ext cx="3482166" cy="1423988"/>
            <a:chOff x="5280834" y="3505200"/>
            <a:chExt cx="3482166" cy="1423988"/>
          </a:xfrm>
        </p:grpSpPr>
        <p:pic>
          <p:nvPicPr>
            <p:cNvPr id="9" name="Picture 2"/>
            <p:cNvPicPr>
              <a:picLocks noChangeAspect="1" noChangeArrowheads="1"/>
            </p:cNvPicPr>
            <p:nvPr/>
          </p:nvPicPr>
          <p:blipFill>
            <a:blip r:embed="rId6" cstate="print"/>
            <a:srcRect/>
            <a:stretch>
              <a:fillRect/>
            </a:stretch>
          </p:blipFill>
          <p:spPr bwMode="auto">
            <a:xfrm>
              <a:off x="7185834" y="3505200"/>
              <a:ext cx="1577166" cy="1423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 l="14170" r="51822" b="55906"/>
            <a:stretch>
              <a:fillRect/>
            </a:stretch>
          </p:blipFill>
          <p:spPr bwMode="auto">
            <a:xfrm>
              <a:off x="5280834" y="3657600"/>
              <a:ext cx="16002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2" name="Picture 4"/>
            <p:cNvPicPr>
              <a:picLocks noChangeAspect="1" noChangeArrowheads="1"/>
            </p:cNvPicPr>
            <p:nvPr/>
          </p:nvPicPr>
          <p:blipFill>
            <a:blip r:embed="rId7" cstate="print"/>
            <a:srcRect l="54656" r="16194" b="49606"/>
            <a:stretch>
              <a:fillRect/>
            </a:stretch>
          </p:blipFill>
          <p:spPr bwMode="auto">
            <a:xfrm>
              <a:off x="5433234" y="4114800"/>
              <a:ext cx="1371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  <p:grpSp>
        <p:nvGrpSpPr>
          <p:cNvPr id="8" name="Group 145"/>
          <p:cNvGrpSpPr/>
          <p:nvPr/>
        </p:nvGrpSpPr>
        <p:grpSpPr>
          <a:xfrm>
            <a:off x="7239002" y="609604"/>
            <a:ext cx="1676401" cy="1628776"/>
            <a:chOff x="6086477" y="3933830"/>
            <a:chExt cx="2066926" cy="2085976"/>
          </a:xfrm>
        </p:grpSpPr>
        <p:grpSp>
          <p:nvGrpSpPr>
            <p:cNvPr id="10" name="Group 109"/>
            <p:cNvGrpSpPr>
              <a:grpSpLocks/>
            </p:cNvGrpSpPr>
            <p:nvPr/>
          </p:nvGrpSpPr>
          <p:grpSpPr bwMode="auto">
            <a:xfrm>
              <a:off x="6086477" y="3933830"/>
              <a:ext cx="2066926" cy="2085976"/>
              <a:chOff x="2010" y="1176"/>
              <a:chExt cx="1302" cy="1314"/>
            </a:xfrm>
          </p:grpSpPr>
          <p:sp>
            <p:nvSpPr>
              <p:cNvPr id="20" name="Oval 110"/>
              <p:cNvSpPr>
                <a:spLocks noChangeArrowheads="1"/>
              </p:cNvSpPr>
              <p:nvPr/>
            </p:nvSpPr>
            <p:spPr bwMode="auto">
              <a:xfrm>
                <a:off x="2928" y="1488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111"/>
              <p:cNvSpPr>
                <a:spLocks noChangeArrowheads="1"/>
              </p:cNvSpPr>
              <p:nvPr/>
            </p:nvSpPr>
            <p:spPr bwMode="auto">
              <a:xfrm>
                <a:off x="2259" y="1685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Oval 112"/>
              <p:cNvSpPr>
                <a:spLocks noChangeArrowheads="1"/>
              </p:cNvSpPr>
              <p:nvPr/>
            </p:nvSpPr>
            <p:spPr bwMode="auto">
              <a:xfrm>
                <a:off x="3146" y="14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Oval 113"/>
              <p:cNvSpPr>
                <a:spLocks noChangeArrowheads="1"/>
              </p:cNvSpPr>
              <p:nvPr/>
            </p:nvSpPr>
            <p:spPr bwMode="auto">
              <a:xfrm>
                <a:off x="2573" y="1539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Oval 114"/>
              <p:cNvSpPr>
                <a:spLocks noChangeArrowheads="1"/>
              </p:cNvSpPr>
              <p:nvPr/>
            </p:nvSpPr>
            <p:spPr bwMode="auto">
              <a:xfrm>
                <a:off x="2160" y="20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115"/>
              <p:cNvSpPr>
                <a:spLocks noChangeArrowheads="1"/>
              </p:cNvSpPr>
              <p:nvPr/>
            </p:nvSpPr>
            <p:spPr bwMode="auto">
              <a:xfrm>
                <a:off x="2403" y="1636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Oval 116"/>
              <p:cNvSpPr>
                <a:spLocks noChangeArrowheads="1"/>
              </p:cNvSpPr>
              <p:nvPr/>
            </p:nvSpPr>
            <p:spPr bwMode="auto">
              <a:xfrm>
                <a:off x="2186" y="168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Oval 117"/>
              <p:cNvSpPr>
                <a:spLocks noChangeArrowheads="1"/>
              </p:cNvSpPr>
              <p:nvPr/>
            </p:nvSpPr>
            <p:spPr bwMode="auto">
              <a:xfrm>
                <a:off x="2234" y="1926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118"/>
              <p:cNvSpPr>
                <a:spLocks noChangeArrowheads="1"/>
              </p:cNvSpPr>
              <p:nvPr/>
            </p:nvSpPr>
            <p:spPr bwMode="auto">
              <a:xfrm>
                <a:off x="2355" y="1902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Oval 119"/>
              <p:cNvSpPr>
                <a:spLocks noChangeArrowheads="1"/>
              </p:cNvSpPr>
              <p:nvPr/>
            </p:nvSpPr>
            <p:spPr bwMode="auto">
              <a:xfrm>
                <a:off x="2016" y="166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Oval 120"/>
              <p:cNvSpPr>
                <a:spLocks noChangeArrowheads="1"/>
              </p:cNvSpPr>
              <p:nvPr/>
            </p:nvSpPr>
            <p:spPr bwMode="auto">
              <a:xfrm>
                <a:off x="2331" y="1539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Oval 121"/>
              <p:cNvSpPr>
                <a:spLocks noChangeArrowheads="1"/>
              </p:cNvSpPr>
              <p:nvPr/>
            </p:nvSpPr>
            <p:spPr bwMode="auto">
              <a:xfrm>
                <a:off x="2549" y="1926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Oval 122"/>
              <p:cNvSpPr>
                <a:spLocks noChangeArrowheads="1"/>
              </p:cNvSpPr>
              <p:nvPr/>
            </p:nvSpPr>
            <p:spPr bwMode="auto">
              <a:xfrm>
                <a:off x="2670" y="1805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Oval 123"/>
              <p:cNvSpPr>
                <a:spLocks noChangeArrowheads="1"/>
              </p:cNvSpPr>
              <p:nvPr/>
            </p:nvSpPr>
            <p:spPr bwMode="auto">
              <a:xfrm>
                <a:off x="2936" y="1951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Oval 124"/>
              <p:cNvSpPr>
                <a:spLocks noChangeArrowheads="1"/>
              </p:cNvSpPr>
              <p:nvPr/>
            </p:nvSpPr>
            <p:spPr bwMode="auto">
              <a:xfrm>
                <a:off x="2766" y="1926"/>
                <a:ext cx="72" cy="72"/>
              </a:xfrm>
              <a:prstGeom prst="ellipse">
                <a:avLst/>
              </a:prstGeom>
              <a:solidFill>
                <a:srgbClr val="FA91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Oval 125"/>
              <p:cNvSpPr>
                <a:spLocks noChangeArrowheads="1"/>
              </p:cNvSpPr>
              <p:nvPr/>
            </p:nvSpPr>
            <p:spPr bwMode="auto">
              <a:xfrm>
                <a:off x="2210" y="1491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Oval 126"/>
              <p:cNvSpPr>
                <a:spLocks noChangeArrowheads="1"/>
              </p:cNvSpPr>
              <p:nvPr/>
            </p:nvSpPr>
            <p:spPr bwMode="auto">
              <a:xfrm>
                <a:off x="2428" y="1467"/>
                <a:ext cx="72" cy="72"/>
              </a:xfrm>
              <a:prstGeom prst="ellipse">
                <a:avLst/>
              </a:prstGeom>
              <a:solidFill>
                <a:schemeClr val="tx1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Oval 127"/>
              <p:cNvSpPr>
                <a:spLocks noChangeArrowheads="1"/>
              </p:cNvSpPr>
              <p:nvPr/>
            </p:nvSpPr>
            <p:spPr bwMode="auto">
              <a:xfrm>
                <a:off x="2670" y="1636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Oval 128"/>
              <p:cNvSpPr>
                <a:spLocks noChangeArrowheads="1"/>
              </p:cNvSpPr>
              <p:nvPr/>
            </p:nvSpPr>
            <p:spPr bwMode="auto">
              <a:xfrm>
                <a:off x="2065" y="1927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Oval 129"/>
              <p:cNvSpPr>
                <a:spLocks noChangeArrowheads="1"/>
              </p:cNvSpPr>
              <p:nvPr/>
            </p:nvSpPr>
            <p:spPr bwMode="auto">
              <a:xfrm>
                <a:off x="2500" y="1733"/>
                <a:ext cx="72" cy="72"/>
              </a:xfrm>
              <a:prstGeom prst="ellipse">
                <a:avLst/>
              </a:prstGeom>
              <a:solidFill>
                <a:srgbClr val="E5FC7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Oval 130"/>
              <p:cNvSpPr>
                <a:spLocks noChangeArrowheads="1"/>
              </p:cNvSpPr>
              <p:nvPr/>
            </p:nvSpPr>
            <p:spPr bwMode="auto">
              <a:xfrm>
                <a:off x="2283" y="1781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Oval 131"/>
              <p:cNvSpPr>
                <a:spLocks noChangeArrowheads="1"/>
              </p:cNvSpPr>
              <p:nvPr/>
            </p:nvSpPr>
            <p:spPr bwMode="auto">
              <a:xfrm>
                <a:off x="2331" y="2023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Oval 132"/>
              <p:cNvSpPr>
                <a:spLocks noChangeArrowheads="1"/>
              </p:cNvSpPr>
              <p:nvPr/>
            </p:nvSpPr>
            <p:spPr bwMode="auto">
              <a:xfrm>
                <a:off x="2742" y="2072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Oval 133"/>
              <p:cNvSpPr>
                <a:spLocks noChangeArrowheads="1"/>
              </p:cNvSpPr>
              <p:nvPr/>
            </p:nvSpPr>
            <p:spPr bwMode="auto">
              <a:xfrm>
                <a:off x="2960" y="1805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Oval 134"/>
              <p:cNvSpPr>
                <a:spLocks noChangeArrowheads="1"/>
              </p:cNvSpPr>
              <p:nvPr/>
            </p:nvSpPr>
            <p:spPr bwMode="auto">
              <a:xfrm>
                <a:off x="3226" y="1854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Oval 135"/>
              <p:cNvSpPr>
                <a:spLocks noChangeArrowheads="1"/>
              </p:cNvSpPr>
              <p:nvPr/>
            </p:nvSpPr>
            <p:spPr bwMode="auto">
              <a:xfrm>
                <a:off x="2936" y="2072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Oval 136"/>
              <p:cNvSpPr>
                <a:spLocks noChangeArrowheads="1"/>
              </p:cNvSpPr>
              <p:nvPr/>
            </p:nvSpPr>
            <p:spPr bwMode="auto">
              <a:xfrm>
                <a:off x="2137" y="185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Oval 137"/>
              <p:cNvSpPr>
                <a:spLocks noChangeArrowheads="1"/>
              </p:cNvSpPr>
              <p:nvPr/>
            </p:nvSpPr>
            <p:spPr bwMode="auto">
              <a:xfrm>
                <a:off x="2352" y="2160"/>
                <a:ext cx="72" cy="72"/>
              </a:xfrm>
              <a:prstGeom prst="ellipse">
                <a:avLst/>
              </a:prstGeom>
              <a:solidFill>
                <a:srgbClr val="DDB647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Oval 138"/>
              <p:cNvSpPr>
                <a:spLocks noChangeArrowheads="1"/>
              </p:cNvSpPr>
              <p:nvPr/>
            </p:nvSpPr>
            <p:spPr bwMode="auto">
              <a:xfrm>
                <a:off x="3049" y="153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Oval 139"/>
              <p:cNvSpPr>
                <a:spLocks noChangeArrowheads="1"/>
              </p:cNvSpPr>
              <p:nvPr/>
            </p:nvSpPr>
            <p:spPr bwMode="auto">
              <a:xfrm>
                <a:off x="2500" y="161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Oval 140"/>
              <p:cNvSpPr>
                <a:spLocks noChangeArrowheads="1"/>
              </p:cNvSpPr>
              <p:nvPr/>
            </p:nvSpPr>
            <p:spPr bwMode="auto">
              <a:xfrm>
                <a:off x="2879" y="139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Oval 141"/>
              <p:cNvSpPr>
                <a:spLocks noChangeArrowheads="1"/>
              </p:cNvSpPr>
              <p:nvPr/>
            </p:nvSpPr>
            <p:spPr bwMode="auto">
              <a:xfrm>
                <a:off x="3096" y="17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Oval 142"/>
              <p:cNvSpPr>
                <a:spLocks noChangeArrowheads="1"/>
              </p:cNvSpPr>
              <p:nvPr/>
            </p:nvSpPr>
            <p:spPr bwMode="auto">
              <a:xfrm>
                <a:off x="2760" y="1680"/>
                <a:ext cx="72" cy="72"/>
              </a:xfrm>
              <a:prstGeom prst="ellipse">
                <a:avLst/>
              </a:prstGeom>
              <a:solidFill>
                <a:srgbClr val="FF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Oval 143"/>
              <p:cNvSpPr>
                <a:spLocks noChangeArrowheads="1"/>
              </p:cNvSpPr>
              <p:nvPr/>
            </p:nvSpPr>
            <p:spPr bwMode="auto">
              <a:xfrm>
                <a:off x="2880" y="1680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Oval 144"/>
              <p:cNvSpPr>
                <a:spLocks noChangeArrowheads="1"/>
              </p:cNvSpPr>
              <p:nvPr/>
            </p:nvSpPr>
            <p:spPr bwMode="auto">
              <a:xfrm>
                <a:off x="3056" y="196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Oval 145"/>
              <p:cNvSpPr>
                <a:spLocks noChangeArrowheads="1"/>
              </p:cNvSpPr>
              <p:nvPr/>
            </p:nvSpPr>
            <p:spPr bwMode="auto">
              <a:xfrm>
                <a:off x="3066" y="2124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Oval 146"/>
              <p:cNvSpPr>
                <a:spLocks noChangeArrowheads="1"/>
              </p:cNvSpPr>
              <p:nvPr/>
            </p:nvSpPr>
            <p:spPr bwMode="auto">
              <a:xfrm>
                <a:off x="2844" y="2010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Oval 147"/>
              <p:cNvSpPr>
                <a:spLocks noChangeArrowheads="1"/>
              </p:cNvSpPr>
              <p:nvPr/>
            </p:nvSpPr>
            <p:spPr bwMode="auto">
              <a:xfrm>
                <a:off x="2832" y="2208"/>
                <a:ext cx="72" cy="72"/>
              </a:xfrm>
              <a:prstGeom prst="ellipse">
                <a:avLst/>
              </a:prstGeom>
              <a:solidFill>
                <a:srgbClr val="3399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Oval 148"/>
              <p:cNvSpPr>
                <a:spLocks noChangeArrowheads="1"/>
              </p:cNvSpPr>
              <p:nvPr/>
            </p:nvSpPr>
            <p:spPr bwMode="auto">
              <a:xfrm>
                <a:off x="2592" y="2088"/>
                <a:ext cx="72" cy="72"/>
              </a:xfrm>
              <a:prstGeom prst="ellipse">
                <a:avLst/>
              </a:prstGeom>
              <a:solidFill>
                <a:srgbClr val="FF33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Oval 149"/>
              <p:cNvSpPr>
                <a:spLocks noChangeArrowheads="1"/>
              </p:cNvSpPr>
              <p:nvPr/>
            </p:nvSpPr>
            <p:spPr bwMode="auto">
              <a:xfrm>
                <a:off x="3192" y="168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Oval 150"/>
              <p:cNvSpPr>
                <a:spLocks noChangeArrowheads="1"/>
              </p:cNvSpPr>
              <p:nvPr/>
            </p:nvSpPr>
            <p:spPr bwMode="auto">
              <a:xfrm>
                <a:off x="3024" y="16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Oval 151"/>
              <p:cNvSpPr>
                <a:spLocks noChangeArrowheads="1"/>
              </p:cNvSpPr>
              <p:nvPr/>
            </p:nvSpPr>
            <p:spPr bwMode="auto">
              <a:xfrm>
                <a:off x="2808" y="1584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Oval 152"/>
              <p:cNvSpPr>
                <a:spLocks noChangeArrowheads="1"/>
              </p:cNvSpPr>
              <p:nvPr/>
            </p:nvSpPr>
            <p:spPr bwMode="auto">
              <a:xfrm>
                <a:off x="3192" y="199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Oval 153"/>
              <p:cNvSpPr>
                <a:spLocks noChangeArrowheads="1"/>
              </p:cNvSpPr>
              <p:nvPr/>
            </p:nvSpPr>
            <p:spPr bwMode="auto">
              <a:xfrm>
                <a:off x="2976" y="223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Oval 154"/>
              <p:cNvSpPr>
                <a:spLocks noChangeArrowheads="1"/>
              </p:cNvSpPr>
              <p:nvPr/>
            </p:nvSpPr>
            <p:spPr bwMode="auto">
              <a:xfrm>
                <a:off x="2496" y="208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Oval 155"/>
              <p:cNvSpPr>
                <a:spLocks noChangeArrowheads="1"/>
              </p:cNvSpPr>
              <p:nvPr/>
            </p:nvSpPr>
            <p:spPr bwMode="auto">
              <a:xfrm>
                <a:off x="2688" y="134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Oval 156"/>
              <p:cNvSpPr>
                <a:spLocks noChangeArrowheads="1"/>
              </p:cNvSpPr>
              <p:nvPr/>
            </p:nvSpPr>
            <p:spPr bwMode="auto">
              <a:xfrm>
                <a:off x="2592" y="230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Oval 157"/>
              <p:cNvSpPr>
                <a:spLocks noChangeArrowheads="1"/>
              </p:cNvSpPr>
              <p:nvPr/>
            </p:nvSpPr>
            <p:spPr bwMode="auto">
              <a:xfrm>
                <a:off x="2106" y="1752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Oval 158"/>
              <p:cNvSpPr>
                <a:spLocks noChangeArrowheads="1"/>
              </p:cNvSpPr>
              <p:nvPr/>
            </p:nvSpPr>
            <p:spPr bwMode="auto">
              <a:xfrm>
                <a:off x="2664" y="1896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Oval 159"/>
              <p:cNvSpPr>
                <a:spLocks noChangeArrowheads="1"/>
              </p:cNvSpPr>
              <p:nvPr/>
            </p:nvSpPr>
            <p:spPr bwMode="auto">
              <a:xfrm>
                <a:off x="2478" y="1992"/>
                <a:ext cx="72" cy="72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Oval 160"/>
              <p:cNvSpPr>
                <a:spLocks noChangeArrowheads="1"/>
              </p:cNvSpPr>
              <p:nvPr/>
            </p:nvSpPr>
            <p:spPr bwMode="auto">
              <a:xfrm>
                <a:off x="2736" y="1488"/>
                <a:ext cx="72" cy="72"/>
              </a:xfrm>
              <a:prstGeom prst="ellipse">
                <a:avLst/>
              </a:prstGeom>
              <a:solidFill>
                <a:srgbClr val="EFFDA9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Oval 161"/>
              <p:cNvSpPr>
                <a:spLocks noChangeArrowheads="1"/>
              </p:cNvSpPr>
              <p:nvPr/>
            </p:nvSpPr>
            <p:spPr bwMode="auto">
              <a:xfrm>
                <a:off x="2712" y="2184"/>
                <a:ext cx="72" cy="72"/>
              </a:xfrm>
              <a:prstGeom prst="ellipse">
                <a:avLst/>
              </a:prstGeom>
              <a:solidFill>
                <a:srgbClr val="EE9478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Oval 162"/>
              <p:cNvSpPr>
                <a:spLocks noChangeArrowheads="1"/>
              </p:cNvSpPr>
              <p:nvPr/>
            </p:nvSpPr>
            <p:spPr bwMode="auto">
              <a:xfrm>
                <a:off x="2496" y="132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Oval 163"/>
              <p:cNvSpPr>
                <a:spLocks noChangeArrowheads="1"/>
              </p:cNvSpPr>
              <p:nvPr/>
            </p:nvSpPr>
            <p:spPr bwMode="auto">
              <a:xfrm>
                <a:off x="2596" y="139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Oval 164"/>
              <p:cNvSpPr>
                <a:spLocks noChangeArrowheads="1"/>
              </p:cNvSpPr>
              <p:nvPr/>
            </p:nvSpPr>
            <p:spPr bwMode="auto">
              <a:xfrm>
                <a:off x="3023" y="136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Oval 165"/>
              <p:cNvSpPr>
                <a:spLocks noChangeArrowheads="1"/>
              </p:cNvSpPr>
              <p:nvPr/>
            </p:nvSpPr>
            <p:spPr bwMode="auto">
              <a:xfrm>
                <a:off x="2016" y="216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Oval 166"/>
              <p:cNvSpPr>
                <a:spLocks noChangeArrowheads="1"/>
              </p:cNvSpPr>
              <p:nvPr/>
            </p:nvSpPr>
            <p:spPr bwMode="auto">
              <a:xfrm>
                <a:off x="2112" y="228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Oval 167"/>
              <p:cNvSpPr>
                <a:spLocks noChangeArrowheads="1"/>
              </p:cNvSpPr>
              <p:nvPr/>
            </p:nvSpPr>
            <p:spPr bwMode="auto">
              <a:xfrm>
                <a:off x="2208" y="218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Oval 168"/>
              <p:cNvSpPr>
                <a:spLocks noChangeArrowheads="1"/>
              </p:cNvSpPr>
              <p:nvPr/>
            </p:nvSpPr>
            <p:spPr bwMode="auto">
              <a:xfrm>
                <a:off x="2400" y="22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Oval 169"/>
              <p:cNvSpPr>
                <a:spLocks noChangeArrowheads="1"/>
              </p:cNvSpPr>
              <p:nvPr/>
            </p:nvSpPr>
            <p:spPr bwMode="auto">
              <a:xfrm>
                <a:off x="2808" y="129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Oval 170"/>
              <p:cNvSpPr>
                <a:spLocks noChangeArrowheads="1"/>
              </p:cNvSpPr>
              <p:nvPr/>
            </p:nvSpPr>
            <p:spPr bwMode="auto">
              <a:xfrm>
                <a:off x="3162" y="222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Oval 171"/>
              <p:cNvSpPr>
                <a:spLocks noChangeArrowheads="1"/>
              </p:cNvSpPr>
              <p:nvPr/>
            </p:nvSpPr>
            <p:spPr bwMode="auto">
              <a:xfrm>
                <a:off x="3120" y="231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Oval 172"/>
              <p:cNvSpPr>
                <a:spLocks noChangeArrowheads="1"/>
              </p:cNvSpPr>
              <p:nvPr/>
            </p:nvSpPr>
            <p:spPr bwMode="auto">
              <a:xfrm>
                <a:off x="3216" y="237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Oval 173"/>
              <p:cNvSpPr>
                <a:spLocks noChangeArrowheads="1"/>
              </p:cNvSpPr>
              <p:nvPr/>
            </p:nvSpPr>
            <p:spPr bwMode="auto">
              <a:xfrm>
                <a:off x="3240" y="2112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Oval 174"/>
              <p:cNvSpPr>
                <a:spLocks noChangeArrowheads="1"/>
              </p:cNvSpPr>
              <p:nvPr/>
            </p:nvSpPr>
            <p:spPr bwMode="auto">
              <a:xfrm>
                <a:off x="3024" y="240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Oval 175"/>
              <p:cNvSpPr>
                <a:spLocks noChangeArrowheads="1"/>
              </p:cNvSpPr>
              <p:nvPr/>
            </p:nvSpPr>
            <p:spPr bwMode="auto">
              <a:xfrm>
                <a:off x="2904" y="2316"/>
                <a:ext cx="72" cy="72"/>
              </a:xfrm>
              <a:prstGeom prst="ellipse">
                <a:avLst/>
              </a:prstGeom>
              <a:solidFill>
                <a:srgbClr val="007E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Oval 176"/>
              <p:cNvSpPr>
                <a:spLocks noChangeArrowheads="1"/>
              </p:cNvSpPr>
              <p:nvPr/>
            </p:nvSpPr>
            <p:spPr bwMode="auto">
              <a:xfrm>
                <a:off x="2736" y="231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Oval 177"/>
              <p:cNvSpPr>
                <a:spLocks noChangeArrowheads="1"/>
              </p:cNvSpPr>
              <p:nvPr/>
            </p:nvSpPr>
            <p:spPr bwMode="auto">
              <a:xfrm>
                <a:off x="2640" y="241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Oval 178"/>
              <p:cNvSpPr>
                <a:spLocks noChangeArrowheads="1"/>
              </p:cNvSpPr>
              <p:nvPr/>
            </p:nvSpPr>
            <p:spPr bwMode="auto">
              <a:xfrm>
                <a:off x="2850" y="240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" name="Oval 179"/>
              <p:cNvSpPr>
                <a:spLocks noChangeArrowheads="1"/>
              </p:cNvSpPr>
              <p:nvPr/>
            </p:nvSpPr>
            <p:spPr bwMode="auto">
              <a:xfrm>
                <a:off x="2496" y="23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Oval 180"/>
              <p:cNvSpPr>
                <a:spLocks noChangeArrowheads="1"/>
              </p:cNvSpPr>
              <p:nvPr/>
            </p:nvSpPr>
            <p:spPr bwMode="auto">
              <a:xfrm>
                <a:off x="2496" y="2208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Oval 181"/>
              <p:cNvSpPr>
                <a:spLocks noChangeArrowheads="1"/>
              </p:cNvSpPr>
              <p:nvPr/>
            </p:nvSpPr>
            <p:spPr bwMode="auto">
              <a:xfrm>
                <a:off x="3120" y="134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Oval 182"/>
              <p:cNvSpPr>
                <a:spLocks noChangeArrowheads="1"/>
              </p:cNvSpPr>
              <p:nvPr/>
            </p:nvSpPr>
            <p:spPr bwMode="auto">
              <a:xfrm>
                <a:off x="2784" y="1416"/>
                <a:ext cx="72" cy="72"/>
              </a:xfrm>
              <a:prstGeom prst="ellipse">
                <a:avLst/>
              </a:prstGeom>
              <a:solidFill>
                <a:srgbClr val="E6FD7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Oval 183"/>
              <p:cNvSpPr>
                <a:spLocks noChangeArrowheads="1"/>
              </p:cNvSpPr>
              <p:nvPr/>
            </p:nvSpPr>
            <p:spPr bwMode="auto">
              <a:xfrm>
                <a:off x="3216" y="156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Oval 184"/>
              <p:cNvSpPr>
                <a:spLocks noChangeArrowheads="1"/>
              </p:cNvSpPr>
              <p:nvPr/>
            </p:nvSpPr>
            <p:spPr bwMode="auto">
              <a:xfrm>
                <a:off x="2208" y="237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" name="Oval 185"/>
              <p:cNvSpPr>
                <a:spLocks noChangeArrowheads="1"/>
              </p:cNvSpPr>
              <p:nvPr/>
            </p:nvSpPr>
            <p:spPr bwMode="auto">
              <a:xfrm>
                <a:off x="2304" y="230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Oval 186"/>
              <p:cNvSpPr>
                <a:spLocks noChangeArrowheads="1"/>
              </p:cNvSpPr>
              <p:nvPr/>
            </p:nvSpPr>
            <p:spPr bwMode="auto">
              <a:xfrm>
                <a:off x="2376" y="240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" name="Oval 187"/>
              <p:cNvSpPr>
                <a:spLocks noChangeArrowheads="1"/>
              </p:cNvSpPr>
              <p:nvPr/>
            </p:nvSpPr>
            <p:spPr bwMode="auto">
              <a:xfrm>
                <a:off x="2064" y="240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Oval 188"/>
              <p:cNvSpPr>
                <a:spLocks noChangeArrowheads="1"/>
              </p:cNvSpPr>
              <p:nvPr/>
            </p:nvSpPr>
            <p:spPr bwMode="auto">
              <a:xfrm>
                <a:off x="2010" y="201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Oval 189"/>
              <p:cNvSpPr>
                <a:spLocks noChangeArrowheads="1"/>
              </p:cNvSpPr>
              <p:nvPr/>
            </p:nvSpPr>
            <p:spPr bwMode="auto">
              <a:xfrm>
                <a:off x="2472" y="184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Oval 190"/>
              <p:cNvSpPr>
                <a:spLocks noChangeArrowheads="1"/>
              </p:cNvSpPr>
              <p:nvPr/>
            </p:nvSpPr>
            <p:spPr bwMode="auto">
              <a:xfrm>
                <a:off x="2856" y="1824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Oval 191"/>
              <p:cNvSpPr>
                <a:spLocks noChangeArrowheads="1"/>
              </p:cNvSpPr>
              <p:nvPr/>
            </p:nvSpPr>
            <p:spPr bwMode="auto">
              <a:xfrm>
                <a:off x="3096" y="168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" name="Oval 192"/>
              <p:cNvSpPr>
                <a:spLocks noChangeArrowheads="1"/>
              </p:cNvSpPr>
              <p:nvPr/>
            </p:nvSpPr>
            <p:spPr bwMode="auto">
              <a:xfrm>
                <a:off x="3048" y="187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" name="Oval 193"/>
              <p:cNvSpPr>
                <a:spLocks noChangeArrowheads="1"/>
              </p:cNvSpPr>
              <p:nvPr/>
            </p:nvSpPr>
            <p:spPr bwMode="auto">
              <a:xfrm>
                <a:off x="2328" y="134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04" name="Oval 194"/>
              <p:cNvSpPr>
                <a:spLocks noChangeArrowheads="1"/>
              </p:cNvSpPr>
              <p:nvPr/>
            </p:nvSpPr>
            <p:spPr bwMode="auto">
              <a:xfrm>
                <a:off x="2064" y="1512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" name="Oval 195"/>
              <p:cNvSpPr>
                <a:spLocks noChangeArrowheads="1"/>
              </p:cNvSpPr>
              <p:nvPr/>
            </p:nvSpPr>
            <p:spPr bwMode="auto">
              <a:xfrm>
                <a:off x="2304" y="1200"/>
                <a:ext cx="72" cy="72"/>
              </a:xfrm>
              <a:prstGeom prst="ellipse">
                <a:avLst/>
              </a:prstGeom>
              <a:solidFill>
                <a:srgbClr val="CC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Oval 196"/>
              <p:cNvSpPr>
                <a:spLocks noChangeArrowheads="1"/>
              </p:cNvSpPr>
              <p:nvPr/>
            </p:nvSpPr>
            <p:spPr bwMode="auto">
              <a:xfrm>
                <a:off x="2160" y="1224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Oval 197"/>
              <p:cNvSpPr>
                <a:spLocks noChangeArrowheads="1"/>
              </p:cNvSpPr>
              <p:nvPr/>
            </p:nvSpPr>
            <p:spPr bwMode="auto">
              <a:xfrm>
                <a:off x="2208" y="1338"/>
                <a:ext cx="72" cy="72"/>
              </a:xfrm>
              <a:prstGeom prst="ellipse">
                <a:avLst/>
              </a:prstGeom>
              <a:solidFill>
                <a:srgbClr val="CCFF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Oval 199"/>
              <p:cNvSpPr>
                <a:spLocks noChangeArrowheads="1"/>
              </p:cNvSpPr>
              <p:nvPr/>
            </p:nvSpPr>
            <p:spPr bwMode="auto">
              <a:xfrm>
                <a:off x="2088" y="1368"/>
                <a:ext cx="72" cy="72"/>
              </a:xfrm>
              <a:prstGeom prst="ellipse">
                <a:avLst/>
              </a:prstGeom>
              <a:solidFill>
                <a:srgbClr val="99CC00">
                  <a:alpha val="39999"/>
                </a:srgbClr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Oval 200"/>
              <p:cNvSpPr>
                <a:spLocks noChangeArrowheads="1"/>
              </p:cNvSpPr>
              <p:nvPr/>
            </p:nvSpPr>
            <p:spPr bwMode="auto">
              <a:xfrm>
                <a:off x="2664" y="1248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Oval 201"/>
              <p:cNvSpPr>
                <a:spLocks noChangeArrowheads="1"/>
              </p:cNvSpPr>
              <p:nvPr/>
            </p:nvSpPr>
            <p:spPr bwMode="auto">
              <a:xfrm>
                <a:off x="2472" y="120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" name="Oval 202"/>
              <p:cNvSpPr>
                <a:spLocks noChangeArrowheads="1"/>
              </p:cNvSpPr>
              <p:nvPr/>
            </p:nvSpPr>
            <p:spPr bwMode="auto">
              <a:xfrm>
                <a:off x="2880" y="120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" name="Oval 203"/>
              <p:cNvSpPr>
                <a:spLocks noChangeArrowheads="1"/>
              </p:cNvSpPr>
              <p:nvPr/>
            </p:nvSpPr>
            <p:spPr bwMode="auto">
              <a:xfrm>
                <a:off x="3216" y="1248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" name="Oval 204"/>
              <p:cNvSpPr>
                <a:spLocks noChangeArrowheads="1"/>
              </p:cNvSpPr>
              <p:nvPr/>
            </p:nvSpPr>
            <p:spPr bwMode="auto">
              <a:xfrm>
                <a:off x="3072" y="117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" name="Oval 205"/>
              <p:cNvSpPr>
                <a:spLocks noChangeArrowheads="1"/>
              </p:cNvSpPr>
              <p:nvPr/>
            </p:nvSpPr>
            <p:spPr bwMode="auto">
              <a:xfrm>
                <a:off x="2976" y="1248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7" name="Oval 16"/>
            <p:cNvSpPr/>
            <p:nvPr/>
          </p:nvSpPr>
          <p:spPr>
            <a:xfrm>
              <a:off x="6341852" y="3979652"/>
              <a:ext cx="923925" cy="914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 rot="5400000" flipH="1" flipV="1">
              <a:off x="6692106" y="4153694"/>
              <a:ext cx="357188" cy="127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TextBox 18"/>
            <p:cNvSpPr txBox="1"/>
            <p:nvPr/>
          </p:nvSpPr>
          <p:spPr>
            <a:xfrm>
              <a:off x="6518650" y="4009324"/>
              <a:ext cx="306494" cy="36933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/>
                <a:t>h</a:t>
              </a:r>
              <a:endParaRPr lang="en-US" b="1" i="1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Kernels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32</a:t>
            </a:fld>
            <a:endParaRPr lang="en-US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3467244" y="1752600"/>
            <a:ext cx="2095356" cy="2255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12" cstate="print"/>
          <a:srcRect l="14170" r="51822" b="55906"/>
          <a:stretch>
            <a:fillRect/>
          </a:stretch>
        </p:blipFill>
        <p:spPr bwMode="auto">
          <a:xfrm>
            <a:off x="936342" y="1993943"/>
            <a:ext cx="2125958" cy="844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12" cstate="print"/>
          <a:srcRect l="54656" r="16194" b="49606"/>
          <a:stretch>
            <a:fillRect/>
          </a:stretch>
        </p:blipFill>
        <p:spPr bwMode="auto">
          <a:xfrm>
            <a:off x="1138814" y="2717973"/>
            <a:ext cx="1822249" cy="9653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8" name="Picture 57" descr="TP_tmp.pn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13" cstate="print"/>
          <a:stretch>
            <a:fillRect/>
          </a:stretch>
        </p:blipFill>
        <p:spPr bwMode="auto">
          <a:xfrm>
            <a:off x="3943070" y="3688079"/>
            <a:ext cx="272643" cy="158133"/>
          </a:xfrm>
          <a:prstGeom prst="rect">
            <a:avLst/>
          </a:prstGeom>
          <a:noFill/>
          <a:ln/>
          <a:effectLst/>
        </p:spPr>
      </p:pic>
      <p:sp>
        <p:nvSpPr>
          <p:cNvPr id="45" name="Rectangle 44"/>
          <p:cNvSpPr/>
          <p:nvPr/>
        </p:nvSpPr>
        <p:spPr>
          <a:xfrm>
            <a:off x="3581400" y="3657600"/>
            <a:ext cx="152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ectangle 45"/>
          <p:cNvSpPr/>
          <p:nvPr/>
        </p:nvSpPr>
        <p:spPr>
          <a:xfrm>
            <a:off x="5322570" y="3680460"/>
            <a:ext cx="152400" cy="2286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9" name="Picture 58" descr="TP_tmp.pn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4" cstate="print"/>
          <a:stretch>
            <a:fillRect/>
          </a:stretch>
        </p:blipFill>
        <p:spPr bwMode="auto">
          <a:xfrm>
            <a:off x="4846425" y="3676650"/>
            <a:ext cx="89972" cy="158133"/>
          </a:xfrm>
          <a:prstGeom prst="rect">
            <a:avLst/>
          </a:prstGeom>
          <a:noFill/>
          <a:ln/>
          <a:effectLst/>
        </p:spPr>
      </p:pic>
      <p:pic>
        <p:nvPicPr>
          <p:cNvPr id="15" name="Picture 14" descr="TP_tmp.pn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6629400" y="1066800"/>
            <a:ext cx="1484188" cy="718534"/>
          </a:xfrm>
          <a:prstGeom prst="rect">
            <a:avLst/>
          </a:prstGeom>
          <a:noFill/>
          <a:ln/>
          <a:effectLst/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6362844" y="1783547"/>
            <a:ext cx="2095356" cy="2255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3" name="Picture 32" descr="TP_tmp.pn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6" cstate="print"/>
          <a:stretch>
            <a:fillRect/>
          </a:stretch>
        </p:blipFill>
        <p:spPr bwMode="auto">
          <a:xfrm>
            <a:off x="7315200" y="3710940"/>
            <a:ext cx="312459" cy="287462"/>
          </a:xfrm>
          <a:prstGeom prst="rect">
            <a:avLst/>
          </a:prstGeom>
          <a:noFill/>
          <a:ln/>
          <a:effectLst/>
        </p:spPr>
      </p:pic>
      <p:pic>
        <p:nvPicPr>
          <p:cNvPr id="41" name="Picture 40" descr="TP_tmp.png"/>
          <p:cNvPicPr>
            <a:picLocks noChangeAspect="1"/>
          </p:cNvPicPr>
          <p:nvPr>
            <p:custDataLst>
              <p:tags r:id="rId5"/>
            </p:custDataLst>
          </p:nvPr>
        </p:nvPicPr>
        <p:blipFill>
          <a:blip r:embed="rId17" cstate="print"/>
          <a:stretch>
            <a:fillRect/>
          </a:stretch>
        </p:blipFill>
        <p:spPr bwMode="auto">
          <a:xfrm>
            <a:off x="7772400" y="3733800"/>
            <a:ext cx="754381" cy="252374"/>
          </a:xfrm>
          <a:prstGeom prst="rect">
            <a:avLst/>
          </a:prstGeom>
          <a:noFill/>
          <a:ln/>
          <a:effectLst/>
        </p:spPr>
      </p:pic>
      <p:pic>
        <p:nvPicPr>
          <p:cNvPr id="42" name="Picture 41" descr="TP_tmp.png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18" cstate="print"/>
          <a:stretch>
            <a:fillRect/>
          </a:stretch>
        </p:blipFill>
        <p:spPr bwMode="auto">
          <a:xfrm>
            <a:off x="6479482" y="3733800"/>
            <a:ext cx="683318" cy="228600"/>
          </a:xfrm>
          <a:prstGeom prst="rect">
            <a:avLst/>
          </a:prstGeom>
          <a:noFill/>
          <a:ln/>
          <a:effectLst/>
        </p:spPr>
      </p:pic>
      <p:pic>
        <p:nvPicPr>
          <p:cNvPr id="60" name="Picture 2"/>
          <p:cNvPicPr>
            <a:picLocks noChangeAspect="1" noChangeArrowheads="1"/>
          </p:cNvPicPr>
          <p:nvPr/>
        </p:nvPicPr>
        <p:blipFill>
          <a:blip r:embed="rId11" cstate="print"/>
          <a:srcRect l="23544" r="23793" b="16895"/>
          <a:stretch>
            <a:fillRect/>
          </a:stretch>
        </p:blipFill>
        <p:spPr bwMode="auto">
          <a:xfrm>
            <a:off x="6553200" y="1783547"/>
            <a:ext cx="1752600" cy="187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35" name="Group 34"/>
          <p:cNvGrpSpPr/>
          <p:nvPr/>
        </p:nvGrpSpPr>
        <p:grpSpPr>
          <a:xfrm>
            <a:off x="632634" y="4038600"/>
            <a:ext cx="7821612" cy="2255053"/>
            <a:chOff x="632634" y="4038600"/>
            <a:chExt cx="7821612" cy="2255053"/>
          </a:xfrm>
        </p:grpSpPr>
        <p:pic>
          <p:nvPicPr>
            <p:cNvPr id="7" name="Picture 3"/>
            <p:cNvPicPr>
              <a:picLocks noChangeAspect="1" noChangeArrowheads="1"/>
            </p:cNvPicPr>
            <p:nvPr/>
          </p:nvPicPr>
          <p:blipFill>
            <a:blip r:embed="rId19" cstate="print"/>
            <a:srcRect/>
            <a:stretch>
              <a:fillRect/>
            </a:stretch>
          </p:blipFill>
          <p:spPr bwMode="auto">
            <a:xfrm>
              <a:off x="3467244" y="4045362"/>
              <a:ext cx="1998400" cy="2126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0" name="Picture 4"/>
            <p:cNvPicPr>
              <a:picLocks noChangeAspect="1" noChangeArrowheads="1"/>
            </p:cNvPicPr>
            <p:nvPr/>
          </p:nvPicPr>
          <p:blipFill>
            <a:blip r:embed="rId12" cstate="print"/>
            <a:srcRect l="9312" t="56693" r="51822" b="18110"/>
            <a:stretch>
              <a:fillRect/>
            </a:stretch>
          </p:blipFill>
          <p:spPr bwMode="auto">
            <a:xfrm>
              <a:off x="733870" y="4407377"/>
              <a:ext cx="2429666" cy="4826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1" name="Picture 4"/>
            <p:cNvPicPr>
              <a:picLocks noChangeAspect="1" noChangeArrowheads="1"/>
            </p:cNvPicPr>
            <p:nvPr/>
          </p:nvPicPr>
          <p:blipFill>
            <a:blip r:embed="rId12" cstate="print"/>
            <a:srcRect l="51417" t="50393" r="6478" b="6299"/>
            <a:stretch>
              <a:fillRect/>
            </a:stretch>
          </p:blipFill>
          <p:spPr bwMode="auto">
            <a:xfrm>
              <a:off x="632634" y="5025819"/>
              <a:ext cx="2632138" cy="8296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53" name="Rectangle 52"/>
            <p:cNvSpPr/>
            <p:nvPr/>
          </p:nvSpPr>
          <p:spPr>
            <a:xfrm>
              <a:off x="3524250" y="5867400"/>
              <a:ext cx="285750" cy="197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Rectangle 53"/>
            <p:cNvSpPr/>
            <p:nvPr/>
          </p:nvSpPr>
          <p:spPr>
            <a:xfrm>
              <a:off x="5265420" y="5858866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Rectangle 56"/>
            <p:cNvSpPr/>
            <p:nvPr/>
          </p:nvSpPr>
          <p:spPr>
            <a:xfrm>
              <a:off x="5417820" y="6011266"/>
              <a:ext cx="152400" cy="2286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3" name="Straight Arrow Connector 62"/>
            <p:cNvCxnSpPr/>
            <p:nvPr/>
          </p:nvCxnSpPr>
          <p:spPr>
            <a:xfrm>
              <a:off x="4122420" y="5158740"/>
              <a:ext cx="6858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68" name="Picture 67" descr="TP_tmp.pn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4" cstate="print"/>
            <a:stretch>
              <a:fillRect/>
            </a:stretch>
          </p:blipFill>
          <p:spPr bwMode="auto">
            <a:xfrm>
              <a:off x="4419600" y="5257800"/>
              <a:ext cx="89972" cy="158133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65" name="Picture 2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6358890" y="4038600"/>
              <a:ext cx="2095356" cy="22550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6" name="Picture 3"/>
            <p:cNvPicPr>
              <a:picLocks noChangeAspect="1" noChangeArrowheads="1"/>
            </p:cNvPicPr>
            <p:nvPr/>
          </p:nvPicPr>
          <p:blipFill>
            <a:blip r:embed="rId19" cstate="print"/>
            <a:srcRect l="20000" r="17500"/>
            <a:stretch>
              <a:fillRect/>
            </a:stretch>
          </p:blipFill>
          <p:spPr bwMode="auto">
            <a:xfrm>
              <a:off x="6477000" y="4045362"/>
              <a:ext cx="1905000" cy="21268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34" name="Picture 33" descr="TP_tmp.png"/>
            <p:cNvPicPr>
              <a:picLocks noChangeAspect="1"/>
            </p:cNvPicPr>
            <p:nvPr>
              <p:custDataLst>
                <p:tags r:id="rId8"/>
              </p:custDataLst>
            </p:nvPr>
          </p:nvPicPr>
          <p:blipFill>
            <a:blip r:embed="rId16" cstate="print"/>
            <a:stretch>
              <a:fillRect/>
            </a:stretch>
          </p:blipFill>
          <p:spPr bwMode="auto">
            <a:xfrm>
              <a:off x="7315200" y="5878830"/>
              <a:ext cx="312459" cy="287462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56" name="Rectangle 55"/>
            <p:cNvSpPr/>
            <p:nvPr/>
          </p:nvSpPr>
          <p:spPr>
            <a:xfrm>
              <a:off x="6343650" y="5867400"/>
              <a:ext cx="285750" cy="197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Rectangle 60"/>
            <p:cNvSpPr/>
            <p:nvPr/>
          </p:nvSpPr>
          <p:spPr>
            <a:xfrm>
              <a:off x="8096250" y="5898794"/>
              <a:ext cx="285750" cy="19720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>
              <a:off x="6858000" y="5128260"/>
              <a:ext cx="1066800" cy="1588"/>
            </a:xfrm>
            <a:prstGeom prst="straightConnector1">
              <a:avLst/>
            </a:prstGeom>
            <a:ln>
              <a:solidFill>
                <a:schemeClr val="tx1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70" name="Picture 69" descr="TP_tmp.png"/>
            <p:cNvPicPr>
              <a:picLocks noChangeAspect="1"/>
            </p:cNvPicPr>
            <p:nvPr>
              <p:custDataLst>
                <p:tags r:id="rId9"/>
              </p:custDataLst>
            </p:nvPr>
          </p:nvPicPr>
          <p:blipFill>
            <a:blip r:embed="rId20" cstate="print"/>
            <a:stretch>
              <a:fillRect/>
            </a:stretch>
          </p:blipFill>
          <p:spPr bwMode="auto">
            <a:xfrm>
              <a:off x="7300877" y="5200650"/>
              <a:ext cx="202436" cy="180843"/>
            </a:xfrm>
            <a:prstGeom prst="rect">
              <a:avLst/>
            </a:prstGeom>
            <a:noFill/>
            <a:ln/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C00000"/>
                </a:solidFill>
              </a:rPr>
              <a:t>Choice of kernel bandwidth h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33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19200"/>
            <a:ext cx="6267450" cy="5669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7010400" y="1447800"/>
            <a:ext cx="1662122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Image Source: </a:t>
            </a:r>
          </a:p>
          <a:p>
            <a:r>
              <a:rPr lang="en-US" sz="1600" dirty="0" smtClean="0"/>
              <a:t>Larry’s book – All </a:t>
            </a:r>
          </a:p>
          <a:p>
            <a:r>
              <a:rPr lang="en-US" sz="1600" dirty="0" smtClean="0"/>
              <a:t>of Nonparametric</a:t>
            </a:r>
          </a:p>
          <a:p>
            <a:r>
              <a:rPr lang="en-US" sz="1600" dirty="0" smtClean="0"/>
              <a:t>Statistics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1162050" y="1371600"/>
            <a:ext cx="646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h=1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173319" y="1371600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h=10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162050" y="4324290"/>
            <a:ext cx="80342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h=50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73319" y="4343400"/>
            <a:ext cx="9605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h=200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858000" y="3468469"/>
            <a:ext cx="216450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Choice of kernel is</a:t>
            </a:r>
          </a:p>
          <a:p>
            <a:r>
              <a:rPr lang="en-US" sz="2000" dirty="0" smtClean="0"/>
              <a:t>not that important</a:t>
            </a:r>
            <a:endParaRPr lang="en-US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819400" y="1371600"/>
            <a:ext cx="1185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Too small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32831" y="4324290"/>
            <a:ext cx="114896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Too large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21167" y="4114800"/>
            <a:ext cx="68403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Just </a:t>
            </a:r>
          </a:p>
          <a:p>
            <a:r>
              <a:rPr lang="en-US" sz="2000" b="1" dirty="0" smtClean="0">
                <a:solidFill>
                  <a:srgbClr val="C00000"/>
                </a:solidFill>
              </a:rPr>
              <a:t>right</a:t>
            </a:r>
            <a:endParaRPr lang="en-US" sz="2000" b="1" dirty="0">
              <a:solidFill>
                <a:srgbClr val="C0000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672804" y="1374262"/>
            <a:ext cx="118519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Too small</a:t>
            </a:r>
            <a:endParaRPr lang="en-US" sz="20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21" grpId="0"/>
      <p:bldP spid="22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Kernel Regression as Weighted Least Squares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34</a:t>
            </a:fld>
            <a:endParaRPr lang="en-US"/>
          </a:p>
        </p:txBody>
      </p:sp>
      <p:pic>
        <p:nvPicPr>
          <p:cNvPr id="10" name="Picture 9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4" cstate="print"/>
          <a:stretch>
            <a:fillRect/>
          </a:stretch>
        </p:blipFill>
        <p:spPr bwMode="auto">
          <a:xfrm>
            <a:off x="1189617" y="1799210"/>
            <a:ext cx="3099042" cy="727057"/>
          </a:xfrm>
          <a:prstGeom prst="rect">
            <a:avLst/>
          </a:prstGeom>
          <a:noFill/>
          <a:ln/>
          <a:effectLst/>
        </p:spPr>
      </p:pic>
      <p:sp>
        <p:nvSpPr>
          <p:cNvPr id="7" name="TextBox 6"/>
          <p:cNvSpPr txBox="1"/>
          <p:nvPr/>
        </p:nvSpPr>
        <p:spPr>
          <a:xfrm>
            <a:off x="1282203" y="2713611"/>
            <a:ext cx="3137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Weighted Least Squares</a:t>
            </a:r>
            <a:endParaRPr lang="en-US" sz="2000" dirty="0"/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5257800" y="1711343"/>
            <a:ext cx="3200401" cy="914400"/>
          </a:xfrm>
          <a:prstGeom prst="rect">
            <a:avLst/>
          </a:prstGeom>
          <a:noFill/>
          <a:ln/>
          <a:effectLst/>
        </p:spPr>
      </p:pic>
      <p:sp>
        <p:nvSpPr>
          <p:cNvPr id="9" name="TextBox 8"/>
          <p:cNvSpPr txBox="1"/>
          <p:nvPr/>
        </p:nvSpPr>
        <p:spPr>
          <a:xfrm>
            <a:off x="712084" y="3886200"/>
            <a:ext cx="782231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Kernel regression corresponds to locally constant estimator obtained from (locally) weighted least squares </a:t>
            </a:r>
          </a:p>
          <a:p>
            <a:endParaRPr lang="en-US" sz="2400" dirty="0" smtClean="0"/>
          </a:p>
          <a:p>
            <a:r>
              <a:rPr lang="en-US" sz="2400" dirty="0" smtClean="0"/>
              <a:t>i.e. set    </a:t>
            </a:r>
            <a:r>
              <a:rPr lang="en-US" sz="2400" i="1" dirty="0" smtClean="0"/>
              <a:t>f</a:t>
            </a:r>
            <a:r>
              <a:rPr lang="en-US" sz="2400" dirty="0" smtClean="0"/>
              <a:t>(</a:t>
            </a:r>
            <a:r>
              <a:rPr lang="en-US" sz="2400" i="1" dirty="0" smtClean="0"/>
              <a:t>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) = </a:t>
            </a:r>
            <a:r>
              <a:rPr lang="en-US" sz="2400" dirty="0" smtClean="0">
                <a:latin typeface="Symbol" pitchFamily="18" charset="2"/>
              </a:rPr>
              <a:t>b</a:t>
            </a:r>
            <a:r>
              <a:rPr lang="en-US" sz="2400" dirty="0" smtClean="0"/>
              <a:t>   (a constant)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Kernel Regression as Weighted Least Squares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35</a:t>
            </a:fld>
            <a:endParaRPr lang="en-US"/>
          </a:p>
        </p:txBody>
      </p:sp>
      <p:pic>
        <p:nvPicPr>
          <p:cNvPr id="14" name="Picture 13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322939" y="2437747"/>
            <a:ext cx="2508863" cy="727636"/>
          </a:xfrm>
          <a:prstGeom prst="rect">
            <a:avLst/>
          </a:prstGeom>
          <a:noFill/>
          <a:ln/>
          <a:effectLst/>
        </p:spPr>
      </p:pic>
      <p:sp>
        <p:nvSpPr>
          <p:cNvPr id="17" name="TextBox 16"/>
          <p:cNvSpPr txBox="1"/>
          <p:nvPr/>
        </p:nvSpPr>
        <p:spPr>
          <a:xfrm>
            <a:off x="2438400" y="3199747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constant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cxnSp>
        <p:nvCxnSpPr>
          <p:cNvPr id="21" name="Shape 20"/>
          <p:cNvCxnSpPr/>
          <p:nvPr/>
        </p:nvCxnSpPr>
        <p:spPr>
          <a:xfrm rot="5400000">
            <a:off x="2751914" y="3085447"/>
            <a:ext cx="381794" cy="794"/>
          </a:xfrm>
          <a:prstGeom prst="bentConnector3">
            <a:avLst>
              <a:gd name="adj1" fmla="val 50000"/>
            </a:avLst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5" name="Picture 14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1219200" y="4343400"/>
            <a:ext cx="3735340" cy="700178"/>
          </a:xfrm>
          <a:prstGeom prst="rect">
            <a:avLst/>
          </a:prstGeom>
          <a:noFill/>
          <a:ln/>
          <a:effectLst/>
        </p:spPr>
      </p:pic>
      <p:pic>
        <p:nvPicPr>
          <p:cNvPr id="34" name="Picture 3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219200" y="5596846"/>
            <a:ext cx="3237027" cy="727754"/>
          </a:xfrm>
          <a:prstGeom prst="rect">
            <a:avLst/>
          </a:prstGeom>
          <a:noFill/>
          <a:ln/>
          <a:effectLst/>
        </p:spPr>
      </p:pic>
      <p:grpSp>
        <p:nvGrpSpPr>
          <p:cNvPr id="13" name="Group 12"/>
          <p:cNvGrpSpPr/>
          <p:nvPr/>
        </p:nvGrpSpPr>
        <p:grpSpPr>
          <a:xfrm>
            <a:off x="5638800" y="4343400"/>
            <a:ext cx="2728412" cy="727804"/>
            <a:chOff x="5486400" y="4148996"/>
            <a:chExt cx="2728412" cy="727804"/>
          </a:xfrm>
        </p:grpSpPr>
        <p:pic>
          <p:nvPicPr>
            <p:cNvPr id="16" name="Picture 15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6858000" y="4148996"/>
              <a:ext cx="1356812" cy="727804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8" name="TextBox 17"/>
            <p:cNvSpPr txBox="1"/>
            <p:nvPr/>
          </p:nvSpPr>
          <p:spPr>
            <a:xfrm>
              <a:off x="5486400" y="4267200"/>
              <a:ext cx="135408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 smtClean="0"/>
                <a:t>Notice that</a:t>
              </a:r>
              <a:endParaRPr lang="en-US" sz="2000" dirty="0"/>
            </a:p>
          </p:txBody>
        </p:sp>
      </p:grpSp>
      <p:pic>
        <p:nvPicPr>
          <p:cNvPr id="19" name="Picture 18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5257800" y="2362200"/>
            <a:ext cx="3200401" cy="914400"/>
          </a:xfrm>
          <a:prstGeom prst="rect">
            <a:avLst/>
          </a:prstGeom>
          <a:noFill/>
          <a:ln/>
          <a:effectLst/>
        </p:spPr>
      </p:pic>
      <p:sp>
        <p:nvSpPr>
          <p:cNvPr id="12" name="Rectangle 11"/>
          <p:cNvSpPr/>
          <p:nvPr/>
        </p:nvSpPr>
        <p:spPr>
          <a:xfrm>
            <a:off x="685800" y="1676400"/>
            <a:ext cx="346768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set   </a:t>
            </a:r>
            <a:r>
              <a:rPr lang="en-US" sz="2400" i="1" dirty="0" smtClean="0"/>
              <a:t>f</a:t>
            </a:r>
            <a:r>
              <a:rPr lang="en-US" sz="2400" dirty="0" smtClean="0"/>
              <a:t>(</a:t>
            </a:r>
            <a:r>
              <a:rPr lang="en-US" sz="2400" i="1" dirty="0" smtClean="0"/>
              <a:t>X</a:t>
            </a:r>
            <a:r>
              <a:rPr lang="en-US" sz="2400" baseline="-25000" dirty="0" smtClean="0"/>
              <a:t>i</a:t>
            </a:r>
            <a:r>
              <a:rPr lang="en-US" sz="2400" dirty="0" smtClean="0"/>
              <a:t>) = </a:t>
            </a:r>
            <a:r>
              <a:rPr lang="en-US" sz="2400" dirty="0" smtClean="0">
                <a:latin typeface="Symbol" pitchFamily="18" charset="2"/>
              </a:rPr>
              <a:t>b</a:t>
            </a:r>
            <a:r>
              <a:rPr lang="en-US" sz="2400" dirty="0" smtClean="0"/>
              <a:t>   (a constant)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Local Linear/Polynomial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36</a:t>
            </a:fld>
            <a:endParaRPr lang="en-US"/>
          </a:p>
        </p:txBody>
      </p:sp>
      <p:pic>
        <p:nvPicPr>
          <p:cNvPr id="10" name="Picture 9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189617" y="1799210"/>
            <a:ext cx="3099042" cy="727057"/>
          </a:xfrm>
          <a:prstGeom prst="rect">
            <a:avLst/>
          </a:prstGeom>
          <a:noFill/>
          <a:ln/>
          <a:effectLst/>
        </p:spPr>
      </p:pic>
      <p:sp>
        <p:nvSpPr>
          <p:cNvPr id="7" name="TextBox 6"/>
          <p:cNvSpPr txBox="1"/>
          <p:nvPr/>
        </p:nvSpPr>
        <p:spPr>
          <a:xfrm>
            <a:off x="1282203" y="2713611"/>
            <a:ext cx="31373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Weighted Least Squares</a:t>
            </a:r>
            <a:endParaRPr lang="en-US" sz="2000" dirty="0"/>
          </a:p>
        </p:txBody>
      </p:sp>
      <p:pic>
        <p:nvPicPr>
          <p:cNvPr id="8" name="Picture 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5257800" y="1711343"/>
            <a:ext cx="3200401" cy="914400"/>
          </a:xfrm>
          <a:prstGeom prst="rect">
            <a:avLst/>
          </a:prstGeom>
          <a:noFill/>
          <a:ln/>
          <a:effectLst/>
        </p:spPr>
      </p:pic>
      <p:sp>
        <p:nvSpPr>
          <p:cNvPr id="9" name="TextBox 8"/>
          <p:cNvSpPr txBox="1"/>
          <p:nvPr/>
        </p:nvSpPr>
        <p:spPr>
          <a:xfrm>
            <a:off x="712084" y="3657600"/>
            <a:ext cx="782231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Local Polynomial regression corresponds to locally polynomial estimator obtained from (locally) weighted least squares </a:t>
            </a:r>
          </a:p>
          <a:p>
            <a:endParaRPr lang="en-US" sz="2400" dirty="0" smtClean="0"/>
          </a:p>
          <a:p>
            <a:r>
              <a:rPr lang="en-US" sz="2400" dirty="0" smtClean="0"/>
              <a:t>i.e. set    </a:t>
            </a:r>
          </a:p>
          <a:p>
            <a:pPr>
              <a:lnSpc>
                <a:spcPct val="150000"/>
              </a:lnSpc>
            </a:pPr>
            <a:r>
              <a:rPr lang="en-US" sz="2400" dirty="0" smtClean="0">
                <a:solidFill>
                  <a:srgbClr val="C00000"/>
                </a:solidFill>
              </a:rPr>
              <a:t>	             (local polynomial of degree p around X)</a:t>
            </a:r>
          </a:p>
          <a:p>
            <a:endParaRPr lang="en-US" sz="1200" dirty="0" smtClean="0"/>
          </a:p>
          <a:p>
            <a:r>
              <a:rPr lang="en-US" sz="2000" dirty="0" smtClean="0">
                <a:solidFill>
                  <a:srgbClr val="008A3E"/>
                </a:solidFill>
              </a:rPr>
              <a:t>More in HW, 10-702 (statistical machine learning)</a:t>
            </a:r>
          </a:p>
        </p:txBody>
      </p:sp>
      <p:pic>
        <p:nvPicPr>
          <p:cNvPr id="12" name="Picture 11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1752600" y="4724401"/>
            <a:ext cx="6400800" cy="573292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Kernel Regression (Local)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38</a:t>
            </a:fld>
            <a:endParaRPr lang="en-US"/>
          </a:p>
        </p:txBody>
      </p:sp>
      <p:pic>
        <p:nvPicPr>
          <p:cNvPr id="6" name="Picture 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1066800" y="1600200"/>
            <a:ext cx="3344678" cy="726818"/>
          </a:xfrm>
          <a:prstGeom prst="rect">
            <a:avLst/>
          </a:prstGeom>
          <a:noFill/>
          <a:ln/>
          <a:effectLst/>
        </p:spPr>
      </p:pic>
      <p:pic>
        <p:nvPicPr>
          <p:cNvPr id="7" name="Picture 6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5983137" y="1600200"/>
            <a:ext cx="1605448" cy="727057"/>
          </a:xfrm>
          <a:prstGeom prst="rect">
            <a:avLst/>
          </a:prstGeom>
          <a:noFill/>
          <a:ln/>
          <a:effectLst/>
        </p:spPr>
      </p:pic>
      <p:sp>
        <p:nvSpPr>
          <p:cNvPr id="8" name="TextBox 7"/>
          <p:cNvSpPr txBox="1"/>
          <p:nvPr/>
        </p:nvSpPr>
        <p:spPr>
          <a:xfrm>
            <a:off x="1447800" y="2514600"/>
            <a:ext cx="28424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Weighted Least Squares</a:t>
            </a:r>
            <a:endParaRPr lang="en-US" dirty="0"/>
          </a:p>
        </p:txBody>
      </p:sp>
      <p:grpSp>
        <p:nvGrpSpPr>
          <p:cNvPr id="16" name="Group 15"/>
          <p:cNvGrpSpPr/>
          <p:nvPr/>
        </p:nvGrpSpPr>
        <p:grpSpPr>
          <a:xfrm>
            <a:off x="321971" y="3116759"/>
            <a:ext cx="5545429" cy="2598241"/>
            <a:chOff x="321971" y="3116759"/>
            <a:chExt cx="5545429" cy="2598241"/>
          </a:xfrm>
        </p:grpSpPr>
        <p:pic>
          <p:nvPicPr>
            <p:cNvPr id="13" name="Picture 12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7" cstate="print"/>
            <a:stretch>
              <a:fillRect/>
            </a:stretch>
          </p:blipFill>
          <p:spPr bwMode="auto">
            <a:xfrm>
              <a:off x="507592" y="3802559"/>
              <a:ext cx="3319579" cy="948451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4" name="TextBox 13"/>
            <p:cNvSpPr txBox="1"/>
            <p:nvPr/>
          </p:nvSpPr>
          <p:spPr>
            <a:xfrm>
              <a:off x="321971" y="3116759"/>
              <a:ext cx="554542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Weigh each training point based on distance to test point</a:t>
              </a:r>
              <a:endParaRPr lang="en-US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160171" y="4945559"/>
              <a:ext cx="2725170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i="1" dirty="0" smtClean="0"/>
                <a:t>K </a:t>
              </a:r>
              <a:r>
                <a:rPr lang="en-US" sz="2000" i="1" dirty="0" smtClean="0"/>
                <a:t>–</a:t>
              </a:r>
              <a:r>
                <a:rPr lang="en-US" sz="2000" dirty="0" smtClean="0"/>
                <a:t> Kernel</a:t>
              </a:r>
            </a:p>
            <a:p>
              <a:r>
                <a:rPr lang="en-US" sz="2000" i="1" dirty="0" smtClean="0"/>
                <a:t>h</a:t>
              </a:r>
              <a:r>
                <a:rPr lang="en-US" sz="2000" dirty="0" smtClean="0"/>
                <a:t> – Bandwidth of kernel 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5052234" y="3505200"/>
            <a:ext cx="3710766" cy="2790825"/>
            <a:chOff x="5052234" y="3505200"/>
            <a:chExt cx="3710766" cy="2790825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7185834" y="3505200"/>
              <a:ext cx="1577166" cy="14239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1" name="Picture 3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7185834" y="4953000"/>
              <a:ext cx="1504188" cy="1343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52" name="Picture 4"/>
            <p:cNvPicPr>
              <a:picLocks noChangeAspect="1" noChangeArrowheads="1"/>
            </p:cNvPicPr>
            <p:nvPr/>
          </p:nvPicPr>
          <p:blipFill>
            <a:blip r:embed="rId10" cstate="print"/>
            <a:srcRect l="14170" r="51822" b="55906"/>
            <a:stretch>
              <a:fillRect/>
            </a:stretch>
          </p:blipFill>
          <p:spPr bwMode="auto">
            <a:xfrm>
              <a:off x="5280834" y="3657600"/>
              <a:ext cx="16002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8" name="Picture 4"/>
            <p:cNvPicPr>
              <a:picLocks noChangeAspect="1" noChangeArrowheads="1"/>
            </p:cNvPicPr>
            <p:nvPr/>
          </p:nvPicPr>
          <p:blipFill>
            <a:blip r:embed="rId10" cstate="print"/>
            <a:srcRect l="54656" r="16194" b="49606"/>
            <a:stretch>
              <a:fillRect/>
            </a:stretch>
          </p:blipFill>
          <p:spPr bwMode="auto">
            <a:xfrm>
              <a:off x="5433234" y="4114800"/>
              <a:ext cx="1371600" cy="609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9" name="Picture 4"/>
            <p:cNvPicPr>
              <a:picLocks noChangeAspect="1" noChangeArrowheads="1"/>
            </p:cNvPicPr>
            <p:nvPr/>
          </p:nvPicPr>
          <p:blipFill>
            <a:blip r:embed="rId10" cstate="print"/>
            <a:srcRect l="9312" t="56693" r="51822" b="18110"/>
            <a:stretch>
              <a:fillRect/>
            </a:stretch>
          </p:blipFill>
          <p:spPr bwMode="auto">
            <a:xfrm>
              <a:off x="5128434" y="5181600"/>
              <a:ext cx="1828800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20" name="Picture 4"/>
            <p:cNvPicPr>
              <a:picLocks noChangeAspect="1" noChangeArrowheads="1"/>
            </p:cNvPicPr>
            <p:nvPr/>
          </p:nvPicPr>
          <p:blipFill>
            <a:blip r:embed="rId10" cstate="print"/>
            <a:srcRect l="51417" t="50393" r="6478" b="6299"/>
            <a:stretch>
              <a:fillRect/>
            </a:stretch>
          </p:blipFill>
          <p:spPr bwMode="auto">
            <a:xfrm>
              <a:off x="5052234" y="5572125"/>
              <a:ext cx="1981200" cy="5238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err="1" smtClean="0">
                <a:solidFill>
                  <a:srgbClr val="C00000"/>
                </a:solidFill>
              </a:rPr>
              <a:t>Nadaraya</a:t>
            </a:r>
            <a:r>
              <a:rPr lang="en-US" b="1" dirty="0" smtClean="0">
                <a:solidFill>
                  <a:srgbClr val="C00000"/>
                </a:solidFill>
              </a:rPr>
              <a:t>-Watson Kernel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39</a:t>
            </a:fld>
            <a:endParaRPr lang="en-US"/>
          </a:p>
        </p:txBody>
      </p:sp>
      <p:pic>
        <p:nvPicPr>
          <p:cNvPr id="26" name="Picture 2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 cstate="print"/>
          <a:stretch>
            <a:fillRect/>
          </a:stretch>
        </p:blipFill>
        <p:spPr bwMode="auto">
          <a:xfrm>
            <a:off x="1191792" y="1600200"/>
            <a:ext cx="2771158" cy="727346"/>
          </a:xfrm>
          <a:prstGeom prst="rect">
            <a:avLst/>
          </a:prstGeom>
          <a:noFill/>
          <a:ln/>
          <a:effectLst/>
        </p:spPr>
      </p:pic>
      <p:pic>
        <p:nvPicPr>
          <p:cNvPr id="13" name="Picture 12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5562600" y="1534886"/>
            <a:ext cx="2895600" cy="827314"/>
          </a:xfrm>
          <a:prstGeom prst="rect">
            <a:avLst/>
          </a:prstGeom>
          <a:noFill/>
          <a:ln/>
          <a:effectLst/>
        </p:spPr>
      </p:pic>
      <p:sp>
        <p:nvSpPr>
          <p:cNvPr id="17" name="TextBox 16"/>
          <p:cNvSpPr txBox="1"/>
          <p:nvPr/>
        </p:nvSpPr>
        <p:spPr>
          <a:xfrm>
            <a:off x="2543192" y="2362200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constant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cxnSp>
        <p:nvCxnSpPr>
          <p:cNvPr id="21" name="Shape 20"/>
          <p:cNvCxnSpPr/>
          <p:nvPr/>
        </p:nvCxnSpPr>
        <p:spPr>
          <a:xfrm rot="5400000">
            <a:off x="2856706" y="2247900"/>
            <a:ext cx="381794" cy="794"/>
          </a:xfrm>
          <a:prstGeom prst="bentConnector3">
            <a:avLst>
              <a:gd name="adj1" fmla="val 50000"/>
            </a:avLst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609600" y="3110111"/>
            <a:ext cx="3733800" cy="699889"/>
          </a:xfrm>
          <a:prstGeom prst="rect">
            <a:avLst/>
          </a:prstGeom>
          <a:noFill/>
          <a:ln/>
          <a:effectLst/>
        </p:spPr>
      </p:pic>
      <p:pic>
        <p:nvPicPr>
          <p:cNvPr id="34" name="Picture 33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572973" y="4114800"/>
            <a:ext cx="3237027" cy="727754"/>
          </a:xfrm>
          <a:prstGeom prst="rect">
            <a:avLst/>
          </a:prstGeom>
          <a:noFill/>
          <a:ln/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Number Placehold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/>
          <a:p>
            <a:fld id="{CB7CCBCB-11FC-4A99-9D3C-DF17AC7566DF}" type="slidenum">
              <a:rPr lang="en-US" smtClean="0"/>
              <a:pPr/>
              <a:t>4</a:t>
            </a:fld>
            <a:endParaRPr lang="en-US" dirty="0" smtClean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Supervised Learning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23" name="Picture 74" descr="webpages"/>
          <p:cNvPicPr>
            <a:picLocks noChangeAspect="1" noChangeArrowheads="1"/>
          </p:cNvPicPr>
          <p:nvPr/>
        </p:nvPicPr>
        <p:blipFill>
          <a:blip r:embed="rId6" cstate="print"/>
          <a:srcRect b="43373"/>
          <a:stretch>
            <a:fillRect/>
          </a:stretch>
        </p:blipFill>
        <p:spPr bwMode="auto">
          <a:xfrm>
            <a:off x="152400" y="2971800"/>
            <a:ext cx="2534969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" name="Right Arrow 23"/>
          <p:cNvSpPr/>
          <p:nvPr/>
        </p:nvSpPr>
        <p:spPr>
          <a:xfrm>
            <a:off x="2819400" y="3632537"/>
            <a:ext cx="304800" cy="228600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3200400" y="3251537"/>
            <a:ext cx="97174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0000FF"/>
                </a:solidFill>
              </a:rPr>
              <a:t>Sports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Science</a:t>
            </a:r>
          </a:p>
          <a:p>
            <a:r>
              <a:rPr lang="en-US" sz="2000" dirty="0" smtClean="0">
                <a:solidFill>
                  <a:srgbClr val="0000FF"/>
                </a:solidFill>
              </a:rPr>
              <a:t>News</a:t>
            </a:r>
            <a:endParaRPr lang="en-US" sz="2000" dirty="0">
              <a:solidFill>
                <a:srgbClr val="0000FF"/>
              </a:solidFill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3400" y="4876800"/>
            <a:ext cx="63225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  <a:latin typeface="Comic Sans MS" pitchFamily="66" charset="0"/>
              </a:rPr>
              <a:t>Classification:				Regression: </a:t>
            </a:r>
            <a:endParaRPr lang="en-US" sz="2000" dirty="0"/>
          </a:p>
        </p:txBody>
      </p:sp>
      <p:pic>
        <p:nvPicPr>
          <p:cNvPr id="44" name="Picture 43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913372" y="5562600"/>
            <a:ext cx="2972828" cy="281995"/>
          </a:xfrm>
          <a:prstGeom prst="rect">
            <a:avLst/>
          </a:prstGeom>
          <a:noFill/>
          <a:ln/>
          <a:effectLst/>
        </p:spPr>
      </p:pic>
      <p:sp>
        <p:nvSpPr>
          <p:cNvPr id="46" name="TextBox 45"/>
          <p:cNvSpPr txBox="1"/>
          <p:nvPr/>
        </p:nvSpPr>
        <p:spPr>
          <a:xfrm>
            <a:off x="1295400" y="6096000"/>
            <a:ext cx="221579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Probability of Error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2" name="Group 14"/>
          <p:cNvGrpSpPr/>
          <p:nvPr/>
        </p:nvGrpSpPr>
        <p:grpSpPr bwMode="auto">
          <a:xfrm>
            <a:off x="533400" y="1499167"/>
            <a:ext cx="7924800" cy="786833"/>
            <a:chOff x="990600" y="4419600"/>
            <a:chExt cx="7924800" cy="786833"/>
          </a:xfrm>
        </p:grpSpPr>
        <p:sp>
          <p:nvSpPr>
            <p:cNvPr id="16" name="Text Box 13"/>
            <p:cNvSpPr txBox="1">
              <a:spLocks noChangeArrowheads="1"/>
            </p:cNvSpPr>
            <p:nvPr/>
          </p:nvSpPr>
          <p:spPr bwMode="auto">
            <a:xfrm>
              <a:off x="990600" y="4419600"/>
              <a:ext cx="79248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457200" indent="-457200">
                <a:tabLst>
                  <a:tab pos="4914900" algn="l"/>
                </a:tabLst>
              </a:pPr>
              <a:r>
                <a:rPr lang="en-US" sz="2400" b="1" dirty="0">
                  <a:solidFill>
                    <a:schemeClr val="accent2"/>
                  </a:solidFill>
                  <a:latin typeface="Comic Sans MS" pitchFamily="66" charset="0"/>
                </a:rPr>
                <a:t>Goal:</a:t>
              </a:r>
              <a:endParaRPr lang="en-US" sz="2400" dirty="0">
                <a:solidFill>
                  <a:schemeClr val="accent2"/>
                </a:solidFill>
                <a:latin typeface="Comic Sans MS" pitchFamily="66" charset="0"/>
              </a:endParaRPr>
            </a:p>
          </p:txBody>
        </p:sp>
        <p:pic>
          <p:nvPicPr>
            <p:cNvPr id="17" name="Picture 16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8" cstate="print"/>
            <a:stretch>
              <a:fillRect/>
            </a:stretch>
          </p:blipFill>
          <p:spPr bwMode="auto">
            <a:xfrm>
              <a:off x="1892022" y="4572001"/>
              <a:ext cx="6286055" cy="634432"/>
            </a:xfrm>
            <a:prstGeom prst="rect">
              <a:avLst/>
            </a:prstGeom>
            <a:noFill/>
            <a:ln/>
            <a:effectLst/>
          </p:spPr>
        </p:pic>
      </p:grpSp>
      <p:pic>
        <p:nvPicPr>
          <p:cNvPr id="20" name="Picture 1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5472742" y="5541237"/>
            <a:ext cx="3214058" cy="326163"/>
          </a:xfrm>
          <a:prstGeom prst="rect">
            <a:avLst/>
          </a:prstGeom>
          <a:noFill/>
          <a:ln/>
          <a:effectLst/>
        </p:spPr>
      </p:pic>
      <p:sp>
        <p:nvSpPr>
          <p:cNvPr id="21" name="TextBox 20"/>
          <p:cNvSpPr txBox="1"/>
          <p:nvPr/>
        </p:nvSpPr>
        <p:spPr>
          <a:xfrm>
            <a:off x="5820325" y="6096000"/>
            <a:ext cx="233307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>
                <a:solidFill>
                  <a:srgbClr val="C00000"/>
                </a:solidFill>
              </a:rPr>
              <a:t>Mean Squared Error</a:t>
            </a:r>
            <a:endParaRPr lang="en-US" sz="2000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31" name="Group 30"/>
          <p:cNvGrpSpPr/>
          <p:nvPr/>
        </p:nvGrpSpPr>
        <p:grpSpPr>
          <a:xfrm>
            <a:off x="4791808" y="2683502"/>
            <a:ext cx="4475202" cy="2117098"/>
            <a:chOff x="4615960" y="2633678"/>
            <a:chExt cx="4475202" cy="2117098"/>
          </a:xfrm>
        </p:grpSpPr>
        <p:grpSp>
          <p:nvGrpSpPr>
            <p:cNvPr id="15" name="Group 14"/>
            <p:cNvGrpSpPr/>
            <p:nvPr/>
          </p:nvGrpSpPr>
          <p:grpSpPr>
            <a:xfrm>
              <a:off x="4615960" y="2633678"/>
              <a:ext cx="3485432" cy="2117098"/>
              <a:chOff x="2564922" y="4436852"/>
              <a:chExt cx="4902678" cy="2294626"/>
            </a:xfrm>
          </p:grpSpPr>
          <p:pic>
            <p:nvPicPr>
              <p:cNvPr id="18" name="Picture 2"/>
              <p:cNvPicPr>
                <a:picLocks noChangeAspect="1" noChangeArrowheads="1"/>
              </p:cNvPicPr>
              <p:nvPr/>
            </p:nvPicPr>
            <p:blipFill>
              <a:blip r:embed="rId10" cstate="print"/>
              <a:srcRect t="94444" b="-2778"/>
              <a:stretch>
                <a:fillRect/>
              </a:stretch>
            </p:blipFill>
            <p:spPr bwMode="auto">
              <a:xfrm>
                <a:off x="2590800" y="6400800"/>
                <a:ext cx="4876800" cy="2286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pic>
            <p:nvPicPr>
              <p:cNvPr id="19" name="Picture 3"/>
              <p:cNvPicPr>
                <a:picLocks noChangeAspect="1" noChangeArrowheads="1"/>
              </p:cNvPicPr>
              <p:nvPr/>
            </p:nvPicPr>
            <p:blipFill>
              <a:blip r:embed="rId11" cstate="print"/>
              <a:srcRect b="27778"/>
              <a:stretch>
                <a:fillRect/>
              </a:stretch>
            </p:blipFill>
            <p:spPr bwMode="auto">
              <a:xfrm>
                <a:off x="2564922" y="4436852"/>
                <a:ext cx="4876800" cy="198120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6" name="Rectangle 25"/>
              <p:cNvSpPr/>
              <p:nvPr/>
            </p:nvSpPr>
            <p:spPr>
              <a:xfrm>
                <a:off x="7162800" y="5334000"/>
                <a:ext cx="152400" cy="304800"/>
              </a:xfrm>
              <a:prstGeom prst="rect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7" name="Rectangle 26"/>
              <p:cNvSpPr/>
              <p:nvPr/>
            </p:nvSpPr>
            <p:spPr>
              <a:xfrm>
                <a:off x="4572000" y="6426678"/>
                <a:ext cx="990600" cy="304800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28" name="TextBox 27"/>
            <p:cNvSpPr txBox="1"/>
            <p:nvPr/>
          </p:nvSpPr>
          <p:spPr>
            <a:xfrm>
              <a:off x="8274890" y="3767620"/>
              <a:ext cx="63350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0000FF"/>
                  </a:solidFill>
                </a:rPr>
                <a:t>Y = ?</a:t>
              </a:r>
              <a:endParaRPr lang="en-US" b="1" dirty="0">
                <a:solidFill>
                  <a:srgbClr val="0000FF"/>
                </a:solidFill>
              </a:endParaRPr>
            </a:p>
          </p:txBody>
        </p:sp>
        <p:sp>
          <p:nvSpPr>
            <p:cNvPr id="29" name="Freeform 28"/>
            <p:cNvSpPr/>
            <p:nvPr/>
          </p:nvSpPr>
          <p:spPr>
            <a:xfrm>
              <a:off x="7937020" y="3436942"/>
              <a:ext cx="372373" cy="559278"/>
            </a:xfrm>
            <a:custGeom>
              <a:avLst/>
              <a:gdLst>
                <a:gd name="connsiteX0" fmla="*/ 0 w 264249"/>
                <a:gd name="connsiteY0" fmla="*/ 0 h 396815"/>
                <a:gd name="connsiteX1" fmla="*/ 43132 w 264249"/>
                <a:gd name="connsiteY1" fmla="*/ 129396 h 396815"/>
                <a:gd name="connsiteX2" fmla="*/ 51759 w 264249"/>
                <a:gd name="connsiteY2" fmla="*/ 155275 h 396815"/>
                <a:gd name="connsiteX3" fmla="*/ 60385 w 264249"/>
                <a:gd name="connsiteY3" fmla="*/ 181154 h 396815"/>
                <a:gd name="connsiteX4" fmla="*/ 77638 w 264249"/>
                <a:gd name="connsiteY4" fmla="*/ 207034 h 396815"/>
                <a:gd name="connsiteX5" fmla="*/ 112144 w 264249"/>
                <a:gd name="connsiteY5" fmla="*/ 250166 h 396815"/>
                <a:gd name="connsiteX6" fmla="*/ 129397 w 264249"/>
                <a:gd name="connsiteY6" fmla="*/ 276045 h 396815"/>
                <a:gd name="connsiteX7" fmla="*/ 155276 w 264249"/>
                <a:gd name="connsiteY7" fmla="*/ 293298 h 396815"/>
                <a:gd name="connsiteX8" fmla="*/ 163902 w 264249"/>
                <a:gd name="connsiteY8" fmla="*/ 319177 h 396815"/>
                <a:gd name="connsiteX9" fmla="*/ 215661 w 264249"/>
                <a:gd name="connsiteY9" fmla="*/ 345056 h 396815"/>
                <a:gd name="connsiteX10" fmla="*/ 232914 w 264249"/>
                <a:gd name="connsiteY10" fmla="*/ 370936 h 396815"/>
                <a:gd name="connsiteX11" fmla="*/ 258793 w 264249"/>
                <a:gd name="connsiteY11" fmla="*/ 396815 h 39681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4249" h="396815">
                  <a:moveTo>
                    <a:pt x="0" y="0"/>
                  </a:moveTo>
                  <a:lnTo>
                    <a:pt x="43132" y="129396"/>
                  </a:lnTo>
                  <a:lnTo>
                    <a:pt x="51759" y="155275"/>
                  </a:lnTo>
                  <a:cubicBezTo>
                    <a:pt x="54634" y="163901"/>
                    <a:pt x="55341" y="173588"/>
                    <a:pt x="60385" y="181154"/>
                  </a:cubicBezTo>
                  <a:cubicBezTo>
                    <a:pt x="66136" y="189781"/>
                    <a:pt x="73001" y="197761"/>
                    <a:pt x="77638" y="207034"/>
                  </a:cubicBezTo>
                  <a:cubicBezTo>
                    <a:pt x="98472" y="248701"/>
                    <a:pt x="68520" y="221083"/>
                    <a:pt x="112144" y="250166"/>
                  </a:cubicBezTo>
                  <a:cubicBezTo>
                    <a:pt x="117895" y="258792"/>
                    <a:pt x="122066" y="268714"/>
                    <a:pt x="129397" y="276045"/>
                  </a:cubicBezTo>
                  <a:cubicBezTo>
                    <a:pt x="136728" y="283376"/>
                    <a:pt x="148799" y="285202"/>
                    <a:pt x="155276" y="293298"/>
                  </a:cubicBezTo>
                  <a:cubicBezTo>
                    <a:pt x="160956" y="300398"/>
                    <a:pt x="158222" y="312077"/>
                    <a:pt x="163902" y="319177"/>
                  </a:cubicBezTo>
                  <a:cubicBezTo>
                    <a:pt x="176064" y="334379"/>
                    <a:pt x="198612" y="339373"/>
                    <a:pt x="215661" y="345056"/>
                  </a:cubicBezTo>
                  <a:cubicBezTo>
                    <a:pt x="221412" y="353683"/>
                    <a:pt x="224818" y="364459"/>
                    <a:pt x="232914" y="370936"/>
                  </a:cubicBezTo>
                  <a:cubicBezTo>
                    <a:pt x="264249" y="396004"/>
                    <a:pt x="258793" y="361220"/>
                    <a:pt x="258793" y="396815"/>
                  </a:cubicBezTo>
                </a:path>
              </a:pathLst>
            </a:custGeom>
            <a:ln w="381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037476" y="4309646"/>
              <a:ext cx="105368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srgbClr val="FF0000"/>
                  </a:solidFill>
                </a:rPr>
                <a:t>X = Feb01 </a:t>
              </a:r>
              <a:endParaRPr lang="en-US" sz="1600" b="1" dirty="0">
                <a:solidFill>
                  <a:srgbClr val="FF0000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21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err="1" smtClean="0">
                <a:solidFill>
                  <a:srgbClr val="C00000"/>
                </a:solidFill>
              </a:rPr>
              <a:t>Nadaraya</a:t>
            </a:r>
            <a:r>
              <a:rPr lang="en-US" b="1" dirty="0" smtClean="0">
                <a:solidFill>
                  <a:srgbClr val="C00000"/>
                </a:solidFill>
              </a:rPr>
              <a:t>-Watson Kernel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40</a:t>
            </a:fld>
            <a:endParaRPr lang="en-US"/>
          </a:p>
        </p:txBody>
      </p:sp>
      <p:pic>
        <p:nvPicPr>
          <p:cNvPr id="26" name="Picture 2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1191792" y="1600200"/>
            <a:ext cx="2771158" cy="727346"/>
          </a:xfrm>
          <a:prstGeom prst="rect">
            <a:avLst/>
          </a:prstGeom>
          <a:noFill/>
          <a:ln/>
          <a:effectLst/>
        </p:spPr>
      </p:pic>
      <p:pic>
        <p:nvPicPr>
          <p:cNvPr id="13" name="Picture 12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0" cstate="print"/>
          <a:stretch>
            <a:fillRect/>
          </a:stretch>
        </p:blipFill>
        <p:spPr bwMode="auto">
          <a:xfrm>
            <a:off x="5562600" y="1534886"/>
            <a:ext cx="2895600" cy="827314"/>
          </a:xfrm>
          <a:prstGeom prst="rect">
            <a:avLst/>
          </a:prstGeom>
          <a:noFill/>
          <a:ln/>
          <a:effectLst/>
        </p:spPr>
      </p:pic>
      <p:sp>
        <p:nvSpPr>
          <p:cNvPr id="17" name="TextBox 16"/>
          <p:cNvSpPr txBox="1"/>
          <p:nvPr/>
        </p:nvSpPr>
        <p:spPr>
          <a:xfrm>
            <a:off x="2543192" y="2362200"/>
            <a:ext cx="111440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constant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cxnSp>
        <p:nvCxnSpPr>
          <p:cNvPr id="21" name="Shape 20"/>
          <p:cNvCxnSpPr/>
          <p:nvPr/>
        </p:nvCxnSpPr>
        <p:spPr>
          <a:xfrm rot="5400000">
            <a:off x="2856706" y="2247900"/>
            <a:ext cx="381794" cy="794"/>
          </a:xfrm>
          <a:prstGeom prst="bentConnector3">
            <a:avLst>
              <a:gd name="adj1" fmla="val 50000"/>
            </a:avLst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tretch>
            <a:fillRect/>
          </a:stretch>
        </p:blipFill>
        <p:spPr bwMode="auto">
          <a:xfrm>
            <a:off x="609600" y="3110111"/>
            <a:ext cx="3733800" cy="699889"/>
          </a:xfrm>
          <a:prstGeom prst="rect">
            <a:avLst/>
          </a:prstGeom>
          <a:noFill/>
          <a:ln/>
          <a:effectLst/>
        </p:spPr>
      </p:pic>
      <p:pic>
        <p:nvPicPr>
          <p:cNvPr id="34" name="Picture 33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tretch>
            <a:fillRect/>
          </a:stretch>
        </p:blipFill>
        <p:spPr bwMode="auto">
          <a:xfrm>
            <a:off x="572973" y="4114800"/>
            <a:ext cx="3237027" cy="727754"/>
          </a:xfrm>
          <a:prstGeom prst="rect">
            <a:avLst/>
          </a:prstGeom>
          <a:noFill/>
          <a:ln/>
          <a:effectLst/>
        </p:spPr>
      </p:pic>
      <p:grpSp>
        <p:nvGrpSpPr>
          <p:cNvPr id="146" name="Group 145"/>
          <p:cNvGrpSpPr/>
          <p:nvPr/>
        </p:nvGrpSpPr>
        <p:grpSpPr>
          <a:xfrm>
            <a:off x="6086475" y="3933825"/>
            <a:ext cx="2066925" cy="2085975"/>
            <a:chOff x="6086475" y="3933825"/>
            <a:chExt cx="2066925" cy="2085975"/>
          </a:xfrm>
        </p:grpSpPr>
        <p:grpSp>
          <p:nvGrpSpPr>
            <p:cNvPr id="46" name="Group 109"/>
            <p:cNvGrpSpPr>
              <a:grpSpLocks/>
            </p:cNvGrpSpPr>
            <p:nvPr/>
          </p:nvGrpSpPr>
          <p:grpSpPr bwMode="auto">
            <a:xfrm>
              <a:off x="6086475" y="3933825"/>
              <a:ext cx="2066925" cy="2085975"/>
              <a:chOff x="2010" y="1176"/>
              <a:chExt cx="1302" cy="1314"/>
            </a:xfrm>
          </p:grpSpPr>
          <p:sp>
            <p:nvSpPr>
              <p:cNvPr id="47" name="Oval 110"/>
              <p:cNvSpPr>
                <a:spLocks noChangeArrowheads="1"/>
              </p:cNvSpPr>
              <p:nvPr/>
            </p:nvSpPr>
            <p:spPr bwMode="auto">
              <a:xfrm>
                <a:off x="2928" y="1488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Oval 111"/>
              <p:cNvSpPr>
                <a:spLocks noChangeArrowheads="1"/>
              </p:cNvSpPr>
              <p:nvPr/>
            </p:nvSpPr>
            <p:spPr bwMode="auto">
              <a:xfrm>
                <a:off x="2259" y="1685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Oval 112"/>
              <p:cNvSpPr>
                <a:spLocks noChangeArrowheads="1"/>
              </p:cNvSpPr>
              <p:nvPr/>
            </p:nvSpPr>
            <p:spPr bwMode="auto">
              <a:xfrm>
                <a:off x="3146" y="14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Oval 113"/>
              <p:cNvSpPr>
                <a:spLocks noChangeArrowheads="1"/>
              </p:cNvSpPr>
              <p:nvPr/>
            </p:nvSpPr>
            <p:spPr bwMode="auto">
              <a:xfrm>
                <a:off x="2573" y="1539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Oval 114"/>
              <p:cNvSpPr>
                <a:spLocks noChangeArrowheads="1"/>
              </p:cNvSpPr>
              <p:nvPr/>
            </p:nvSpPr>
            <p:spPr bwMode="auto">
              <a:xfrm>
                <a:off x="2160" y="20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Oval 115"/>
              <p:cNvSpPr>
                <a:spLocks noChangeArrowheads="1"/>
              </p:cNvSpPr>
              <p:nvPr/>
            </p:nvSpPr>
            <p:spPr bwMode="auto">
              <a:xfrm>
                <a:off x="2403" y="1636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Oval 116"/>
              <p:cNvSpPr>
                <a:spLocks noChangeArrowheads="1"/>
              </p:cNvSpPr>
              <p:nvPr/>
            </p:nvSpPr>
            <p:spPr bwMode="auto">
              <a:xfrm>
                <a:off x="2186" y="168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Oval 117"/>
              <p:cNvSpPr>
                <a:spLocks noChangeArrowheads="1"/>
              </p:cNvSpPr>
              <p:nvPr/>
            </p:nvSpPr>
            <p:spPr bwMode="auto">
              <a:xfrm>
                <a:off x="2234" y="1926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Oval 118"/>
              <p:cNvSpPr>
                <a:spLocks noChangeArrowheads="1"/>
              </p:cNvSpPr>
              <p:nvPr/>
            </p:nvSpPr>
            <p:spPr bwMode="auto">
              <a:xfrm>
                <a:off x="2355" y="1902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Oval 119"/>
              <p:cNvSpPr>
                <a:spLocks noChangeArrowheads="1"/>
              </p:cNvSpPr>
              <p:nvPr/>
            </p:nvSpPr>
            <p:spPr bwMode="auto">
              <a:xfrm>
                <a:off x="2016" y="166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Oval 120"/>
              <p:cNvSpPr>
                <a:spLocks noChangeArrowheads="1"/>
              </p:cNvSpPr>
              <p:nvPr/>
            </p:nvSpPr>
            <p:spPr bwMode="auto">
              <a:xfrm>
                <a:off x="2331" y="1539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Oval 121"/>
              <p:cNvSpPr>
                <a:spLocks noChangeArrowheads="1"/>
              </p:cNvSpPr>
              <p:nvPr/>
            </p:nvSpPr>
            <p:spPr bwMode="auto">
              <a:xfrm>
                <a:off x="2549" y="1926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Oval 122"/>
              <p:cNvSpPr>
                <a:spLocks noChangeArrowheads="1"/>
              </p:cNvSpPr>
              <p:nvPr/>
            </p:nvSpPr>
            <p:spPr bwMode="auto">
              <a:xfrm>
                <a:off x="2670" y="1805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Oval 123"/>
              <p:cNvSpPr>
                <a:spLocks noChangeArrowheads="1"/>
              </p:cNvSpPr>
              <p:nvPr/>
            </p:nvSpPr>
            <p:spPr bwMode="auto">
              <a:xfrm>
                <a:off x="2936" y="1951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Oval 124"/>
              <p:cNvSpPr>
                <a:spLocks noChangeArrowheads="1"/>
              </p:cNvSpPr>
              <p:nvPr/>
            </p:nvSpPr>
            <p:spPr bwMode="auto">
              <a:xfrm>
                <a:off x="2766" y="1926"/>
                <a:ext cx="72" cy="72"/>
              </a:xfrm>
              <a:prstGeom prst="ellipse">
                <a:avLst/>
              </a:prstGeom>
              <a:solidFill>
                <a:srgbClr val="FA91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Oval 125"/>
              <p:cNvSpPr>
                <a:spLocks noChangeArrowheads="1"/>
              </p:cNvSpPr>
              <p:nvPr/>
            </p:nvSpPr>
            <p:spPr bwMode="auto">
              <a:xfrm>
                <a:off x="2210" y="1491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Oval 126"/>
              <p:cNvSpPr>
                <a:spLocks noChangeArrowheads="1"/>
              </p:cNvSpPr>
              <p:nvPr/>
            </p:nvSpPr>
            <p:spPr bwMode="auto">
              <a:xfrm>
                <a:off x="2428" y="1467"/>
                <a:ext cx="72" cy="72"/>
              </a:xfrm>
              <a:prstGeom prst="ellipse">
                <a:avLst/>
              </a:prstGeom>
              <a:solidFill>
                <a:schemeClr val="tx1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Oval 127"/>
              <p:cNvSpPr>
                <a:spLocks noChangeArrowheads="1"/>
              </p:cNvSpPr>
              <p:nvPr/>
            </p:nvSpPr>
            <p:spPr bwMode="auto">
              <a:xfrm>
                <a:off x="2670" y="1636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Oval 128"/>
              <p:cNvSpPr>
                <a:spLocks noChangeArrowheads="1"/>
              </p:cNvSpPr>
              <p:nvPr/>
            </p:nvSpPr>
            <p:spPr bwMode="auto">
              <a:xfrm>
                <a:off x="2065" y="1927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Oval 129"/>
              <p:cNvSpPr>
                <a:spLocks noChangeArrowheads="1"/>
              </p:cNvSpPr>
              <p:nvPr/>
            </p:nvSpPr>
            <p:spPr bwMode="auto">
              <a:xfrm>
                <a:off x="2500" y="1733"/>
                <a:ext cx="72" cy="72"/>
              </a:xfrm>
              <a:prstGeom prst="ellipse">
                <a:avLst/>
              </a:prstGeom>
              <a:solidFill>
                <a:srgbClr val="E5FC7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Oval 130"/>
              <p:cNvSpPr>
                <a:spLocks noChangeArrowheads="1"/>
              </p:cNvSpPr>
              <p:nvPr/>
            </p:nvSpPr>
            <p:spPr bwMode="auto">
              <a:xfrm>
                <a:off x="2283" y="1781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Oval 131"/>
              <p:cNvSpPr>
                <a:spLocks noChangeArrowheads="1"/>
              </p:cNvSpPr>
              <p:nvPr/>
            </p:nvSpPr>
            <p:spPr bwMode="auto">
              <a:xfrm>
                <a:off x="2331" y="2023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Oval 132"/>
              <p:cNvSpPr>
                <a:spLocks noChangeArrowheads="1"/>
              </p:cNvSpPr>
              <p:nvPr/>
            </p:nvSpPr>
            <p:spPr bwMode="auto">
              <a:xfrm>
                <a:off x="2742" y="2072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Oval 133"/>
              <p:cNvSpPr>
                <a:spLocks noChangeArrowheads="1"/>
              </p:cNvSpPr>
              <p:nvPr/>
            </p:nvSpPr>
            <p:spPr bwMode="auto">
              <a:xfrm>
                <a:off x="2960" y="1805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Oval 134"/>
              <p:cNvSpPr>
                <a:spLocks noChangeArrowheads="1"/>
              </p:cNvSpPr>
              <p:nvPr/>
            </p:nvSpPr>
            <p:spPr bwMode="auto">
              <a:xfrm>
                <a:off x="3226" y="1854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Oval 135"/>
              <p:cNvSpPr>
                <a:spLocks noChangeArrowheads="1"/>
              </p:cNvSpPr>
              <p:nvPr/>
            </p:nvSpPr>
            <p:spPr bwMode="auto">
              <a:xfrm>
                <a:off x="2936" y="2072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Oval 136"/>
              <p:cNvSpPr>
                <a:spLocks noChangeArrowheads="1"/>
              </p:cNvSpPr>
              <p:nvPr/>
            </p:nvSpPr>
            <p:spPr bwMode="auto">
              <a:xfrm>
                <a:off x="2137" y="185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Oval 137"/>
              <p:cNvSpPr>
                <a:spLocks noChangeArrowheads="1"/>
              </p:cNvSpPr>
              <p:nvPr/>
            </p:nvSpPr>
            <p:spPr bwMode="auto">
              <a:xfrm>
                <a:off x="2352" y="2160"/>
                <a:ext cx="72" cy="72"/>
              </a:xfrm>
              <a:prstGeom prst="ellipse">
                <a:avLst/>
              </a:prstGeom>
              <a:solidFill>
                <a:srgbClr val="DDB647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Oval 138"/>
              <p:cNvSpPr>
                <a:spLocks noChangeArrowheads="1"/>
              </p:cNvSpPr>
              <p:nvPr/>
            </p:nvSpPr>
            <p:spPr bwMode="auto">
              <a:xfrm>
                <a:off x="3049" y="153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Oval 139"/>
              <p:cNvSpPr>
                <a:spLocks noChangeArrowheads="1"/>
              </p:cNvSpPr>
              <p:nvPr/>
            </p:nvSpPr>
            <p:spPr bwMode="auto">
              <a:xfrm>
                <a:off x="2500" y="161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Oval 140"/>
              <p:cNvSpPr>
                <a:spLocks noChangeArrowheads="1"/>
              </p:cNvSpPr>
              <p:nvPr/>
            </p:nvSpPr>
            <p:spPr bwMode="auto">
              <a:xfrm>
                <a:off x="2879" y="139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Oval 141"/>
              <p:cNvSpPr>
                <a:spLocks noChangeArrowheads="1"/>
              </p:cNvSpPr>
              <p:nvPr/>
            </p:nvSpPr>
            <p:spPr bwMode="auto">
              <a:xfrm>
                <a:off x="3096" y="17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Oval 142"/>
              <p:cNvSpPr>
                <a:spLocks noChangeArrowheads="1"/>
              </p:cNvSpPr>
              <p:nvPr/>
            </p:nvSpPr>
            <p:spPr bwMode="auto">
              <a:xfrm>
                <a:off x="2760" y="1680"/>
                <a:ext cx="72" cy="72"/>
              </a:xfrm>
              <a:prstGeom prst="ellipse">
                <a:avLst/>
              </a:prstGeom>
              <a:solidFill>
                <a:srgbClr val="FF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Oval 143"/>
              <p:cNvSpPr>
                <a:spLocks noChangeArrowheads="1"/>
              </p:cNvSpPr>
              <p:nvPr/>
            </p:nvSpPr>
            <p:spPr bwMode="auto">
              <a:xfrm>
                <a:off x="2880" y="1680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Oval 144"/>
              <p:cNvSpPr>
                <a:spLocks noChangeArrowheads="1"/>
              </p:cNvSpPr>
              <p:nvPr/>
            </p:nvSpPr>
            <p:spPr bwMode="auto">
              <a:xfrm>
                <a:off x="3056" y="196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Oval 145"/>
              <p:cNvSpPr>
                <a:spLocks noChangeArrowheads="1"/>
              </p:cNvSpPr>
              <p:nvPr/>
            </p:nvSpPr>
            <p:spPr bwMode="auto">
              <a:xfrm>
                <a:off x="3066" y="2124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Oval 146"/>
              <p:cNvSpPr>
                <a:spLocks noChangeArrowheads="1"/>
              </p:cNvSpPr>
              <p:nvPr/>
            </p:nvSpPr>
            <p:spPr bwMode="auto">
              <a:xfrm>
                <a:off x="2844" y="2010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Oval 147"/>
              <p:cNvSpPr>
                <a:spLocks noChangeArrowheads="1"/>
              </p:cNvSpPr>
              <p:nvPr/>
            </p:nvSpPr>
            <p:spPr bwMode="auto">
              <a:xfrm>
                <a:off x="2832" y="2208"/>
                <a:ext cx="72" cy="72"/>
              </a:xfrm>
              <a:prstGeom prst="ellipse">
                <a:avLst/>
              </a:prstGeom>
              <a:solidFill>
                <a:srgbClr val="3399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Oval 148"/>
              <p:cNvSpPr>
                <a:spLocks noChangeArrowheads="1"/>
              </p:cNvSpPr>
              <p:nvPr/>
            </p:nvSpPr>
            <p:spPr bwMode="auto">
              <a:xfrm>
                <a:off x="2592" y="2088"/>
                <a:ext cx="72" cy="72"/>
              </a:xfrm>
              <a:prstGeom prst="ellipse">
                <a:avLst/>
              </a:prstGeom>
              <a:solidFill>
                <a:srgbClr val="FF33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Oval 149"/>
              <p:cNvSpPr>
                <a:spLocks noChangeArrowheads="1"/>
              </p:cNvSpPr>
              <p:nvPr/>
            </p:nvSpPr>
            <p:spPr bwMode="auto">
              <a:xfrm>
                <a:off x="3192" y="168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Oval 150"/>
              <p:cNvSpPr>
                <a:spLocks noChangeArrowheads="1"/>
              </p:cNvSpPr>
              <p:nvPr/>
            </p:nvSpPr>
            <p:spPr bwMode="auto">
              <a:xfrm>
                <a:off x="3024" y="16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Oval 151"/>
              <p:cNvSpPr>
                <a:spLocks noChangeArrowheads="1"/>
              </p:cNvSpPr>
              <p:nvPr/>
            </p:nvSpPr>
            <p:spPr bwMode="auto">
              <a:xfrm>
                <a:off x="2808" y="1584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" name="Oval 152"/>
              <p:cNvSpPr>
                <a:spLocks noChangeArrowheads="1"/>
              </p:cNvSpPr>
              <p:nvPr/>
            </p:nvSpPr>
            <p:spPr bwMode="auto">
              <a:xfrm>
                <a:off x="3192" y="199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0" name="Oval 153"/>
              <p:cNvSpPr>
                <a:spLocks noChangeArrowheads="1"/>
              </p:cNvSpPr>
              <p:nvPr/>
            </p:nvSpPr>
            <p:spPr bwMode="auto">
              <a:xfrm>
                <a:off x="2976" y="223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Oval 154"/>
              <p:cNvSpPr>
                <a:spLocks noChangeArrowheads="1"/>
              </p:cNvSpPr>
              <p:nvPr/>
            </p:nvSpPr>
            <p:spPr bwMode="auto">
              <a:xfrm>
                <a:off x="2496" y="208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Oval 155"/>
              <p:cNvSpPr>
                <a:spLocks noChangeArrowheads="1"/>
              </p:cNvSpPr>
              <p:nvPr/>
            </p:nvSpPr>
            <p:spPr bwMode="auto">
              <a:xfrm>
                <a:off x="2688" y="134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Oval 156"/>
              <p:cNvSpPr>
                <a:spLocks noChangeArrowheads="1"/>
              </p:cNvSpPr>
              <p:nvPr/>
            </p:nvSpPr>
            <p:spPr bwMode="auto">
              <a:xfrm>
                <a:off x="2592" y="230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Oval 157"/>
              <p:cNvSpPr>
                <a:spLocks noChangeArrowheads="1"/>
              </p:cNvSpPr>
              <p:nvPr/>
            </p:nvSpPr>
            <p:spPr bwMode="auto">
              <a:xfrm>
                <a:off x="2106" y="1752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" name="Oval 158"/>
              <p:cNvSpPr>
                <a:spLocks noChangeArrowheads="1"/>
              </p:cNvSpPr>
              <p:nvPr/>
            </p:nvSpPr>
            <p:spPr bwMode="auto">
              <a:xfrm>
                <a:off x="2664" y="1896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Oval 159"/>
              <p:cNvSpPr>
                <a:spLocks noChangeArrowheads="1"/>
              </p:cNvSpPr>
              <p:nvPr/>
            </p:nvSpPr>
            <p:spPr bwMode="auto">
              <a:xfrm>
                <a:off x="2478" y="1992"/>
                <a:ext cx="72" cy="72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" name="Oval 160"/>
              <p:cNvSpPr>
                <a:spLocks noChangeArrowheads="1"/>
              </p:cNvSpPr>
              <p:nvPr/>
            </p:nvSpPr>
            <p:spPr bwMode="auto">
              <a:xfrm>
                <a:off x="2736" y="1488"/>
                <a:ext cx="72" cy="72"/>
              </a:xfrm>
              <a:prstGeom prst="ellipse">
                <a:avLst/>
              </a:prstGeom>
              <a:solidFill>
                <a:srgbClr val="EFFDA9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Oval 161"/>
              <p:cNvSpPr>
                <a:spLocks noChangeArrowheads="1"/>
              </p:cNvSpPr>
              <p:nvPr/>
            </p:nvSpPr>
            <p:spPr bwMode="auto">
              <a:xfrm>
                <a:off x="2712" y="2184"/>
                <a:ext cx="72" cy="72"/>
              </a:xfrm>
              <a:prstGeom prst="ellipse">
                <a:avLst/>
              </a:prstGeom>
              <a:solidFill>
                <a:srgbClr val="EE9478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Oval 162"/>
              <p:cNvSpPr>
                <a:spLocks noChangeArrowheads="1"/>
              </p:cNvSpPr>
              <p:nvPr/>
            </p:nvSpPr>
            <p:spPr bwMode="auto">
              <a:xfrm>
                <a:off x="2496" y="132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Oval 163"/>
              <p:cNvSpPr>
                <a:spLocks noChangeArrowheads="1"/>
              </p:cNvSpPr>
              <p:nvPr/>
            </p:nvSpPr>
            <p:spPr bwMode="auto">
              <a:xfrm>
                <a:off x="2596" y="139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1" name="Oval 164"/>
              <p:cNvSpPr>
                <a:spLocks noChangeArrowheads="1"/>
              </p:cNvSpPr>
              <p:nvPr/>
            </p:nvSpPr>
            <p:spPr bwMode="auto">
              <a:xfrm>
                <a:off x="3023" y="136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2" name="Oval 165"/>
              <p:cNvSpPr>
                <a:spLocks noChangeArrowheads="1"/>
              </p:cNvSpPr>
              <p:nvPr/>
            </p:nvSpPr>
            <p:spPr bwMode="auto">
              <a:xfrm>
                <a:off x="2016" y="216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3" name="Oval 166"/>
              <p:cNvSpPr>
                <a:spLocks noChangeArrowheads="1"/>
              </p:cNvSpPr>
              <p:nvPr/>
            </p:nvSpPr>
            <p:spPr bwMode="auto">
              <a:xfrm>
                <a:off x="2112" y="228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4" name="Oval 167"/>
              <p:cNvSpPr>
                <a:spLocks noChangeArrowheads="1"/>
              </p:cNvSpPr>
              <p:nvPr/>
            </p:nvSpPr>
            <p:spPr bwMode="auto">
              <a:xfrm>
                <a:off x="2208" y="218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5" name="Oval 168"/>
              <p:cNvSpPr>
                <a:spLocks noChangeArrowheads="1"/>
              </p:cNvSpPr>
              <p:nvPr/>
            </p:nvSpPr>
            <p:spPr bwMode="auto">
              <a:xfrm>
                <a:off x="2400" y="22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6" name="Oval 169"/>
              <p:cNvSpPr>
                <a:spLocks noChangeArrowheads="1"/>
              </p:cNvSpPr>
              <p:nvPr/>
            </p:nvSpPr>
            <p:spPr bwMode="auto">
              <a:xfrm>
                <a:off x="2808" y="129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7" name="Oval 170"/>
              <p:cNvSpPr>
                <a:spLocks noChangeArrowheads="1"/>
              </p:cNvSpPr>
              <p:nvPr/>
            </p:nvSpPr>
            <p:spPr bwMode="auto">
              <a:xfrm>
                <a:off x="3162" y="222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8" name="Oval 171"/>
              <p:cNvSpPr>
                <a:spLocks noChangeArrowheads="1"/>
              </p:cNvSpPr>
              <p:nvPr/>
            </p:nvSpPr>
            <p:spPr bwMode="auto">
              <a:xfrm>
                <a:off x="3120" y="231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9" name="Oval 172"/>
              <p:cNvSpPr>
                <a:spLocks noChangeArrowheads="1"/>
              </p:cNvSpPr>
              <p:nvPr/>
            </p:nvSpPr>
            <p:spPr bwMode="auto">
              <a:xfrm>
                <a:off x="3216" y="237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0" name="Oval 173"/>
              <p:cNvSpPr>
                <a:spLocks noChangeArrowheads="1"/>
              </p:cNvSpPr>
              <p:nvPr/>
            </p:nvSpPr>
            <p:spPr bwMode="auto">
              <a:xfrm>
                <a:off x="3240" y="2112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1" name="Oval 174"/>
              <p:cNvSpPr>
                <a:spLocks noChangeArrowheads="1"/>
              </p:cNvSpPr>
              <p:nvPr/>
            </p:nvSpPr>
            <p:spPr bwMode="auto">
              <a:xfrm>
                <a:off x="3024" y="240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2" name="Oval 175"/>
              <p:cNvSpPr>
                <a:spLocks noChangeArrowheads="1"/>
              </p:cNvSpPr>
              <p:nvPr/>
            </p:nvSpPr>
            <p:spPr bwMode="auto">
              <a:xfrm>
                <a:off x="2904" y="2316"/>
                <a:ext cx="72" cy="72"/>
              </a:xfrm>
              <a:prstGeom prst="ellipse">
                <a:avLst/>
              </a:prstGeom>
              <a:solidFill>
                <a:srgbClr val="007E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3" name="Oval 176"/>
              <p:cNvSpPr>
                <a:spLocks noChangeArrowheads="1"/>
              </p:cNvSpPr>
              <p:nvPr/>
            </p:nvSpPr>
            <p:spPr bwMode="auto">
              <a:xfrm>
                <a:off x="2736" y="231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4" name="Oval 177"/>
              <p:cNvSpPr>
                <a:spLocks noChangeArrowheads="1"/>
              </p:cNvSpPr>
              <p:nvPr/>
            </p:nvSpPr>
            <p:spPr bwMode="auto">
              <a:xfrm>
                <a:off x="2640" y="241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5" name="Oval 178"/>
              <p:cNvSpPr>
                <a:spLocks noChangeArrowheads="1"/>
              </p:cNvSpPr>
              <p:nvPr/>
            </p:nvSpPr>
            <p:spPr bwMode="auto">
              <a:xfrm>
                <a:off x="2850" y="240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6" name="Oval 179"/>
              <p:cNvSpPr>
                <a:spLocks noChangeArrowheads="1"/>
              </p:cNvSpPr>
              <p:nvPr/>
            </p:nvSpPr>
            <p:spPr bwMode="auto">
              <a:xfrm>
                <a:off x="2496" y="23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7" name="Oval 180"/>
              <p:cNvSpPr>
                <a:spLocks noChangeArrowheads="1"/>
              </p:cNvSpPr>
              <p:nvPr/>
            </p:nvSpPr>
            <p:spPr bwMode="auto">
              <a:xfrm>
                <a:off x="2496" y="2208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8" name="Oval 181"/>
              <p:cNvSpPr>
                <a:spLocks noChangeArrowheads="1"/>
              </p:cNvSpPr>
              <p:nvPr/>
            </p:nvSpPr>
            <p:spPr bwMode="auto">
              <a:xfrm>
                <a:off x="3120" y="134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9" name="Oval 182"/>
              <p:cNvSpPr>
                <a:spLocks noChangeArrowheads="1"/>
              </p:cNvSpPr>
              <p:nvPr/>
            </p:nvSpPr>
            <p:spPr bwMode="auto">
              <a:xfrm>
                <a:off x="2784" y="1416"/>
                <a:ext cx="72" cy="72"/>
              </a:xfrm>
              <a:prstGeom prst="ellipse">
                <a:avLst/>
              </a:prstGeom>
              <a:solidFill>
                <a:srgbClr val="E6FD7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0" name="Oval 183"/>
              <p:cNvSpPr>
                <a:spLocks noChangeArrowheads="1"/>
              </p:cNvSpPr>
              <p:nvPr/>
            </p:nvSpPr>
            <p:spPr bwMode="auto">
              <a:xfrm>
                <a:off x="3216" y="156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1" name="Oval 184"/>
              <p:cNvSpPr>
                <a:spLocks noChangeArrowheads="1"/>
              </p:cNvSpPr>
              <p:nvPr/>
            </p:nvSpPr>
            <p:spPr bwMode="auto">
              <a:xfrm>
                <a:off x="2208" y="237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2" name="Oval 185"/>
              <p:cNvSpPr>
                <a:spLocks noChangeArrowheads="1"/>
              </p:cNvSpPr>
              <p:nvPr/>
            </p:nvSpPr>
            <p:spPr bwMode="auto">
              <a:xfrm>
                <a:off x="2304" y="230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3" name="Oval 186"/>
              <p:cNvSpPr>
                <a:spLocks noChangeArrowheads="1"/>
              </p:cNvSpPr>
              <p:nvPr/>
            </p:nvSpPr>
            <p:spPr bwMode="auto">
              <a:xfrm>
                <a:off x="2376" y="240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4" name="Oval 187"/>
              <p:cNvSpPr>
                <a:spLocks noChangeArrowheads="1"/>
              </p:cNvSpPr>
              <p:nvPr/>
            </p:nvSpPr>
            <p:spPr bwMode="auto">
              <a:xfrm>
                <a:off x="2064" y="240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5" name="Oval 188"/>
              <p:cNvSpPr>
                <a:spLocks noChangeArrowheads="1"/>
              </p:cNvSpPr>
              <p:nvPr/>
            </p:nvSpPr>
            <p:spPr bwMode="auto">
              <a:xfrm>
                <a:off x="2010" y="201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6" name="Oval 189"/>
              <p:cNvSpPr>
                <a:spLocks noChangeArrowheads="1"/>
              </p:cNvSpPr>
              <p:nvPr/>
            </p:nvSpPr>
            <p:spPr bwMode="auto">
              <a:xfrm>
                <a:off x="2472" y="184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7" name="Oval 190"/>
              <p:cNvSpPr>
                <a:spLocks noChangeArrowheads="1"/>
              </p:cNvSpPr>
              <p:nvPr/>
            </p:nvSpPr>
            <p:spPr bwMode="auto">
              <a:xfrm>
                <a:off x="2856" y="1824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8" name="Oval 191"/>
              <p:cNvSpPr>
                <a:spLocks noChangeArrowheads="1"/>
              </p:cNvSpPr>
              <p:nvPr/>
            </p:nvSpPr>
            <p:spPr bwMode="auto">
              <a:xfrm>
                <a:off x="3096" y="168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9" name="Oval 192"/>
              <p:cNvSpPr>
                <a:spLocks noChangeArrowheads="1"/>
              </p:cNvSpPr>
              <p:nvPr/>
            </p:nvSpPr>
            <p:spPr bwMode="auto">
              <a:xfrm>
                <a:off x="3048" y="187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0" name="Oval 193"/>
              <p:cNvSpPr>
                <a:spLocks noChangeArrowheads="1"/>
              </p:cNvSpPr>
              <p:nvPr/>
            </p:nvSpPr>
            <p:spPr bwMode="auto">
              <a:xfrm>
                <a:off x="2328" y="134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131" name="Oval 194"/>
              <p:cNvSpPr>
                <a:spLocks noChangeArrowheads="1"/>
              </p:cNvSpPr>
              <p:nvPr/>
            </p:nvSpPr>
            <p:spPr bwMode="auto">
              <a:xfrm>
                <a:off x="2064" y="1512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2" name="Oval 195"/>
              <p:cNvSpPr>
                <a:spLocks noChangeArrowheads="1"/>
              </p:cNvSpPr>
              <p:nvPr/>
            </p:nvSpPr>
            <p:spPr bwMode="auto">
              <a:xfrm>
                <a:off x="2304" y="1200"/>
                <a:ext cx="72" cy="72"/>
              </a:xfrm>
              <a:prstGeom prst="ellipse">
                <a:avLst/>
              </a:prstGeom>
              <a:solidFill>
                <a:srgbClr val="CC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3" name="Oval 196"/>
              <p:cNvSpPr>
                <a:spLocks noChangeArrowheads="1"/>
              </p:cNvSpPr>
              <p:nvPr/>
            </p:nvSpPr>
            <p:spPr bwMode="auto">
              <a:xfrm>
                <a:off x="2160" y="1224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4" name="Oval 197"/>
              <p:cNvSpPr>
                <a:spLocks noChangeArrowheads="1"/>
              </p:cNvSpPr>
              <p:nvPr/>
            </p:nvSpPr>
            <p:spPr bwMode="auto">
              <a:xfrm>
                <a:off x="2208" y="1338"/>
                <a:ext cx="72" cy="72"/>
              </a:xfrm>
              <a:prstGeom prst="ellipse">
                <a:avLst/>
              </a:prstGeom>
              <a:solidFill>
                <a:srgbClr val="CCFF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6" name="Oval 199"/>
              <p:cNvSpPr>
                <a:spLocks noChangeArrowheads="1"/>
              </p:cNvSpPr>
              <p:nvPr/>
            </p:nvSpPr>
            <p:spPr bwMode="auto">
              <a:xfrm>
                <a:off x="2088" y="1368"/>
                <a:ext cx="72" cy="72"/>
              </a:xfrm>
              <a:prstGeom prst="ellipse">
                <a:avLst/>
              </a:prstGeom>
              <a:solidFill>
                <a:srgbClr val="99CC00">
                  <a:alpha val="39999"/>
                </a:srgbClr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7" name="Oval 200"/>
              <p:cNvSpPr>
                <a:spLocks noChangeArrowheads="1"/>
              </p:cNvSpPr>
              <p:nvPr/>
            </p:nvSpPr>
            <p:spPr bwMode="auto">
              <a:xfrm>
                <a:off x="2664" y="1248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8" name="Oval 201"/>
              <p:cNvSpPr>
                <a:spLocks noChangeArrowheads="1"/>
              </p:cNvSpPr>
              <p:nvPr/>
            </p:nvSpPr>
            <p:spPr bwMode="auto">
              <a:xfrm>
                <a:off x="2472" y="120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9" name="Oval 202"/>
              <p:cNvSpPr>
                <a:spLocks noChangeArrowheads="1"/>
              </p:cNvSpPr>
              <p:nvPr/>
            </p:nvSpPr>
            <p:spPr bwMode="auto">
              <a:xfrm>
                <a:off x="2880" y="120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0" name="Oval 203"/>
              <p:cNvSpPr>
                <a:spLocks noChangeArrowheads="1"/>
              </p:cNvSpPr>
              <p:nvPr/>
            </p:nvSpPr>
            <p:spPr bwMode="auto">
              <a:xfrm>
                <a:off x="3216" y="1248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1" name="Oval 204"/>
              <p:cNvSpPr>
                <a:spLocks noChangeArrowheads="1"/>
              </p:cNvSpPr>
              <p:nvPr/>
            </p:nvSpPr>
            <p:spPr bwMode="auto">
              <a:xfrm>
                <a:off x="3072" y="117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2" name="Oval 205"/>
              <p:cNvSpPr>
                <a:spLocks noChangeArrowheads="1"/>
              </p:cNvSpPr>
              <p:nvPr/>
            </p:nvSpPr>
            <p:spPr bwMode="auto">
              <a:xfrm>
                <a:off x="2976" y="1248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3" name="Oval 142"/>
            <p:cNvSpPr/>
            <p:nvPr/>
          </p:nvSpPr>
          <p:spPr>
            <a:xfrm>
              <a:off x="6341852" y="3979652"/>
              <a:ext cx="923925" cy="914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5" name="Straight Arrow Connector 144"/>
            <p:cNvCxnSpPr/>
            <p:nvPr/>
          </p:nvCxnSpPr>
          <p:spPr>
            <a:xfrm rot="5400000" flipH="1" flipV="1">
              <a:off x="6692106" y="4153694"/>
              <a:ext cx="357188" cy="127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0" name="TextBox 149"/>
            <p:cNvSpPr txBox="1"/>
            <p:nvPr/>
          </p:nvSpPr>
          <p:spPr>
            <a:xfrm>
              <a:off x="6622208" y="4038600"/>
              <a:ext cx="3064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i="1" dirty="0" smtClean="0"/>
                <a:t>h</a:t>
              </a:r>
              <a:endParaRPr lang="en-US" b="1" i="1" dirty="0"/>
            </a:p>
          </p:txBody>
        </p:sp>
      </p:grpSp>
      <p:sp>
        <p:nvSpPr>
          <p:cNvPr id="151" name="TextBox 150"/>
          <p:cNvSpPr txBox="1"/>
          <p:nvPr/>
        </p:nvSpPr>
        <p:spPr>
          <a:xfrm>
            <a:off x="5943600" y="6096000"/>
            <a:ext cx="32143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Recall: NN classifier</a:t>
            </a:r>
          </a:p>
          <a:p>
            <a:pPr algn="ctr"/>
            <a:r>
              <a:rPr lang="en-US" b="1" dirty="0" smtClean="0">
                <a:solidFill>
                  <a:srgbClr val="C00000"/>
                </a:solidFill>
                <a:latin typeface="Comic Sans MS" pitchFamily="66" charset="0"/>
              </a:rPr>
              <a:t>Average &lt;-&gt; majority vote</a:t>
            </a:r>
            <a:endParaRPr lang="en-US" b="1" dirty="0">
              <a:solidFill>
                <a:srgbClr val="C00000"/>
              </a:solidFill>
              <a:latin typeface="Comic Sans MS" pitchFamily="66" charset="0"/>
            </a:endParaRPr>
          </a:p>
        </p:txBody>
      </p:sp>
      <p:grpSp>
        <p:nvGrpSpPr>
          <p:cNvPr id="135" name="Group 134"/>
          <p:cNvGrpSpPr/>
          <p:nvPr/>
        </p:nvGrpSpPr>
        <p:grpSpPr>
          <a:xfrm>
            <a:off x="5486400" y="2514600"/>
            <a:ext cx="3124200" cy="1143000"/>
            <a:chOff x="5486400" y="2514600"/>
            <a:chExt cx="3124200" cy="1143000"/>
          </a:xfrm>
        </p:grpSpPr>
        <p:pic>
          <p:nvPicPr>
            <p:cNvPr id="152" name="Picture 4"/>
            <p:cNvPicPr>
              <a:picLocks noChangeAspect="1" noChangeArrowheads="1"/>
            </p:cNvPicPr>
            <p:nvPr/>
          </p:nvPicPr>
          <p:blipFill>
            <a:blip r:embed="rId13" cstate="print"/>
            <a:srcRect l="14170" r="51822" b="55906"/>
            <a:stretch>
              <a:fillRect/>
            </a:stretch>
          </p:blipFill>
          <p:spPr bwMode="auto">
            <a:xfrm>
              <a:off x="5486400" y="2514600"/>
              <a:ext cx="1600200" cy="533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153" name="Picture 152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4" cstate="print"/>
            <a:srcRect l="49288"/>
            <a:stretch>
              <a:fillRect/>
            </a:stretch>
          </p:blipFill>
          <p:spPr bwMode="auto">
            <a:xfrm>
              <a:off x="7129546" y="3132078"/>
              <a:ext cx="1481054" cy="525522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54" name="Picture 153" descr="txp_fig"/>
            <p:cNvPicPr>
              <a:picLocks noChangeAspect="1"/>
            </p:cNvPicPr>
            <p:nvPr>
              <p:custDataLst>
                <p:tags r:id="rId7"/>
              </p:custDataLst>
            </p:nvPr>
          </p:nvPicPr>
          <p:blipFill>
            <a:blip r:embed="rId10" cstate="print"/>
            <a:srcRect l="45885" r="10526" b="55263"/>
            <a:stretch>
              <a:fillRect/>
            </a:stretch>
          </p:blipFill>
          <p:spPr bwMode="auto">
            <a:xfrm>
              <a:off x="5867400" y="3208278"/>
              <a:ext cx="1262146" cy="370114"/>
            </a:xfrm>
            <a:prstGeom prst="rect">
              <a:avLst/>
            </a:prstGeom>
            <a:noFill/>
            <a:ln/>
            <a:effectLst/>
          </p:spPr>
        </p:pic>
      </p:grpSp>
      <p:grpSp>
        <p:nvGrpSpPr>
          <p:cNvPr id="144" name="Group 143"/>
          <p:cNvGrpSpPr/>
          <p:nvPr/>
        </p:nvGrpSpPr>
        <p:grpSpPr>
          <a:xfrm>
            <a:off x="407830" y="5156787"/>
            <a:ext cx="5383370" cy="1396413"/>
            <a:chOff x="407830" y="5156787"/>
            <a:chExt cx="5383370" cy="1396413"/>
          </a:xfrm>
        </p:grpSpPr>
        <p:pic>
          <p:nvPicPr>
            <p:cNvPr id="40" name="Picture 39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5" cstate="print"/>
            <a:stretch>
              <a:fillRect/>
            </a:stretch>
          </p:blipFill>
          <p:spPr bwMode="auto">
            <a:xfrm>
              <a:off x="2362200" y="5156787"/>
              <a:ext cx="2632387" cy="634413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45" name="TextBox 44"/>
            <p:cNvSpPr txBox="1"/>
            <p:nvPr/>
          </p:nvSpPr>
          <p:spPr>
            <a:xfrm>
              <a:off x="762000" y="5257800"/>
              <a:ext cx="162576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</a:rPr>
                <a:t>with box-car </a:t>
              </a:r>
            </a:p>
            <a:p>
              <a:r>
                <a:rPr lang="en-US" dirty="0" smtClean="0">
                  <a:solidFill>
                    <a:srgbClr val="C00000"/>
                  </a:solidFill>
                  <a:latin typeface="Comic Sans MS" pitchFamily="66" charset="0"/>
                </a:rPr>
                <a:t>kernel</a:t>
              </a:r>
              <a:endParaRPr lang="en-US" dirty="0">
                <a:solidFill>
                  <a:srgbClr val="C00000"/>
                </a:solidFill>
                <a:latin typeface="Comic Sans MS" pitchFamily="66" charset="0"/>
              </a:endParaRPr>
            </a:p>
          </p:txBody>
        </p:sp>
        <p:sp>
          <p:nvSpPr>
            <p:cNvPr id="155" name="Left Brace 154"/>
            <p:cNvSpPr/>
            <p:nvPr/>
          </p:nvSpPr>
          <p:spPr>
            <a:xfrm rot="16200000">
              <a:off x="3962400" y="5105401"/>
              <a:ext cx="228600" cy="1905000"/>
            </a:xfrm>
            <a:prstGeom prst="leftBrace">
              <a:avLst/>
            </a:prstGeom>
            <a:ln w="19050">
              <a:solidFill>
                <a:srgbClr val="C0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6" name="TextBox 155"/>
            <p:cNvSpPr txBox="1"/>
            <p:nvPr/>
          </p:nvSpPr>
          <p:spPr>
            <a:xfrm>
              <a:off x="3013517" y="6183868"/>
              <a:ext cx="277768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Sum of Ys in h ball around X</a:t>
              </a:r>
              <a:endParaRPr lang="en-US" dirty="0"/>
            </a:p>
          </p:txBody>
        </p:sp>
        <p:cxnSp>
          <p:nvCxnSpPr>
            <p:cNvPr id="157" name="Shape 20"/>
            <p:cNvCxnSpPr>
              <a:endCxn id="159" idx="3"/>
            </p:cNvCxnSpPr>
            <p:nvPr/>
          </p:nvCxnSpPr>
          <p:spPr>
            <a:xfrm rot="5400000">
              <a:off x="2487644" y="6036778"/>
              <a:ext cx="533400" cy="130112"/>
            </a:xfrm>
            <a:prstGeom prst="bentConnector2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9" name="TextBox 158"/>
            <p:cNvSpPr txBox="1"/>
            <p:nvPr/>
          </p:nvSpPr>
          <p:spPr>
            <a:xfrm>
              <a:off x="407830" y="6183868"/>
              <a:ext cx="228145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#pts in h ball around X</a:t>
              </a:r>
              <a:endParaRPr lang="en-US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Choice of Bandwidth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41</a:t>
            </a:fld>
            <a:endParaRPr lang="en-US"/>
          </a:p>
        </p:txBody>
      </p:sp>
      <p:grpSp>
        <p:nvGrpSpPr>
          <p:cNvPr id="135" name="Group 134"/>
          <p:cNvGrpSpPr/>
          <p:nvPr/>
        </p:nvGrpSpPr>
        <p:grpSpPr>
          <a:xfrm>
            <a:off x="1905000" y="1600206"/>
            <a:ext cx="2667001" cy="2743201"/>
            <a:chOff x="3200402" y="1828805"/>
            <a:chExt cx="2066926" cy="2085976"/>
          </a:xfrm>
        </p:grpSpPr>
        <p:grpSp>
          <p:nvGrpSpPr>
            <p:cNvPr id="144" name="Group 109"/>
            <p:cNvGrpSpPr>
              <a:grpSpLocks/>
            </p:cNvGrpSpPr>
            <p:nvPr/>
          </p:nvGrpSpPr>
          <p:grpSpPr bwMode="auto">
            <a:xfrm>
              <a:off x="3200402" y="1828805"/>
              <a:ext cx="2066926" cy="2085976"/>
              <a:chOff x="2010" y="1176"/>
              <a:chExt cx="1302" cy="1314"/>
            </a:xfrm>
          </p:grpSpPr>
          <p:sp>
            <p:nvSpPr>
              <p:cNvPr id="161" name="Oval 110"/>
              <p:cNvSpPr>
                <a:spLocks noChangeArrowheads="1"/>
              </p:cNvSpPr>
              <p:nvPr/>
            </p:nvSpPr>
            <p:spPr bwMode="auto">
              <a:xfrm>
                <a:off x="2928" y="1488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2" name="Oval 111"/>
              <p:cNvSpPr>
                <a:spLocks noChangeArrowheads="1"/>
              </p:cNvSpPr>
              <p:nvPr/>
            </p:nvSpPr>
            <p:spPr bwMode="auto">
              <a:xfrm>
                <a:off x="2259" y="1685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3" name="Oval 112"/>
              <p:cNvSpPr>
                <a:spLocks noChangeArrowheads="1"/>
              </p:cNvSpPr>
              <p:nvPr/>
            </p:nvSpPr>
            <p:spPr bwMode="auto">
              <a:xfrm>
                <a:off x="3146" y="14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4" name="Oval 113"/>
              <p:cNvSpPr>
                <a:spLocks noChangeArrowheads="1"/>
              </p:cNvSpPr>
              <p:nvPr/>
            </p:nvSpPr>
            <p:spPr bwMode="auto">
              <a:xfrm>
                <a:off x="2573" y="1539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5" name="Oval 114"/>
              <p:cNvSpPr>
                <a:spLocks noChangeArrowheads="1"/>
              </p:cNvSpPr>
              <p:nvPr/>
            </p:nvSpPr>
            <p:spPr bwMode="auto">
              <a:xfrm>
                <a:off x="2160" y="20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6" name="Oval 115"/>
              <p:cNvSpPr>
                <a:spLocks noChangeArrowheads="1"/>
              </p:cNvSpPr>
              <p:nvPr/>
            </p:nvSpPr>
            <p:spPr bwMode="auto">
              <a:xfrm>
                <a:off x="2403" y="1636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7" name="Oval 116"/>
              <p:cNvSpPr>
                <a:spLocks noChangeArrowheads="1"/>
              </p:cNvSpPr>
              <p:nvPr/>
            </p:nvSpPr>
            <p:spPr bwMode="auto">
              <a:xfrm>
                <a:off x="2186" y="168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8" name="Oval 117"/>
              <p:cNvSpPr>
                <a:spLocks noChangeArrowheads="1"/>
              </p:cNvSpPr>
              <p:nvPr/>
            </p:nvSpPr>
            <p:spPr bwMode="auto">
              <a:xfrm>
                <a:off x="2234" y="1926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9" name="Oval 118"/>
              <p:cNvSpPr>
                <a:spLocks noChangeArrowheads="1"/>
              </p:cNvSpPr>
              <p:nvPr/>
            </p:nvSpPr>
            <p:spPr bwMode="auto">
              <a:xfrm>
                <a:off x="2355" y="1902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0" name="Oval 119"/>
              <p:cNvSpPr>
                <a:spLocks noChangeArrowheads="1"/>
              </p:cNvSpPr>
              <p:nvPr/>
            </p:nvSpPr>
            <p:spPr bwMode="auto">
              <a:xfrm>
                <a:off x="2016" y="166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1" name="Oval 120"/>
              <p:cNvSpPr>
                <a:spLocks noChangeArrowheads="1"/>
              </p:cNvSpPr>
              <p:nvPr/>
            </p:nvSpPr>
            <p:spPr bwMode="auto">
              <a:xfrm>
                <a:off x="2331" y="1539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2" name="Oval 121"/>
              <p:cNvSpPr>
                <a:spLocks noChangeArrowheads="1"/>
              </p:cNvSpPr>
              <p:nvPr/>
            </p:nvSpPr>
            <p:spPr bwMode="auto">
              <a:xfrm>
                <a:off x="2549" y="1926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3" name="Oval 122"/>
              <p:cNvSpPr>
                <a:spLocks noChangeArrowheads="1"/>
              </p:cNvSpPr>
              <p:nvPr/>
            </p:nvSpPr>
            <p:spPr bwMode="auto">
              <a:xfrm>
                <a:off x="2670" y="1805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4" name="Oval 123"/>
              <p:cNvSpPr>
                <a:spLocks noChangeArrowheads="1"/>
              </p:cNvSpPr>
              <p:nvPr/>
            </p:nvSpPr>
            <p:spPr bwMode="auto">
              <a:xfrm>
                <a:off x="2936" y="1951"/>
                <a:ext cx="72" cy="72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5" name="Oval 124"/>
              <p:cNvSpPr>
                <a:spLocks noChangeArrowheads="1"/>
              </p:cNvSpPr>
              <p:nvPr/>
            </p:nvSpPr>
            <p:spPr bwMode="auto">
              <a:xfrm>
                <a:off x="2766" y="1926"/>
                <a:ext cx="72" cy="72"/>
              </a:xfrm>
              <a:prstGeom prst="ellipse">
                <a:avLst/>
              </a:prstGeom>
              <a:solidFill>
                <a:srgbClr val="FA91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6" name="Oval 125"/>
              <p:cNvSpPr>
                <a:spLocks noChangeArrowheads="1"/>
              </p:cNvSpPr>
              <p:nvPr/>
            </p:nvSpPr>
            <p:spPr bwMode="auto">
              <a:xfrm>
                <a:off x="2210" y="1491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7" name="Oval 126"/>
              <p:cNvSpPr>
                <a:spLocks noChangeArrowheads="1"/>
              </p:cNvSpPr>
              <p:nvPr/>
            </p:nvSpPr>
            <p:spPr bwMode="auto">
              <a:xfrm>
                <a:off x="2428" y="1467"/>
                <a:ext cx="72" cy="72"/>
              </a:xfrm>
              <a:prstGeom prst="ellipse">
                <a:avLst/>
              </a:prstGeom>
              <a:solidFill>
                <a:schemeClr val="tx1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8" name="Oval 127"/>
              <p:cNvSpPr>
                <a:spLocks noChangeArrowheads="1"/>
              </p:cNvSpPr>
              <p:nvPr/>
            </p:nvSpPr>
            <p:spPr bwMode="auto">
              <a:xfrm>
                <a:off x="2670" y="1636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9" name="Oval 128"/>
              <p:cNvSpPr>
                <a:spLocks noChangeArrowheads="1"/>
              </p:cNvSpPr>
              <p:nvPr/>
            </p:nvSpPr>
            <p:spPr bwMode="auto">
              <a:xfrm>
                <a:off x="2065" y="1927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0" name="Oval 129"/>
              <p:cNvSpPr>
                <a:spLocks noChangeArrowheads="1"/>
              </p:cNvSpPr>
              <p:nvPr/>
            </p:nvSpPr>
            <p:spPr bwMode="auto">
              <a:xfrm>
                <a:off x="2500" y="1733"/>
                <a:ext cx="72" cy="72"/>
              </a:xfrm>
              <a:prstGeom prst="ellipse">
                <a:avLst/>
              </a:prstGeom>
              <a:solidFill>
                <a:srgbClr val="E5FC7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1" name="Oval 130"/>
              <p:cNvSpPr>
                <a:spLocks noChangeArrowheads="1"/>
              </p:cNvSpPr>
              <p:nvPr/>
            </p:nvSpPr>
            <p:spPr bwMode="auto">
              <a:xfrm>
                <a:off x="2283" y="1781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2" name="Oval 131"/>
              <p:cNvSpPr>
                <a:spLocks noChangeArrowheads="1"/>
              </p:cNvSpPr>
              <p:nvPr/>
            </p:nvSpPr>
            <p:spPr bwMode="auto">
              <a:xfrm>
                <a:off x="2331" y="2023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3" name="Oval 132"/>
              <p:cNvSpPr>
                <a:spLocks noChangeArrowheads="1"/>
              </p:cNvSpPr>
              <p:nvPr/>
            </p:nvSpPr>
            <p:spPr bwMode="auto">
              <a:xfrm>
                <a:off x="2742" y="2072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4" name="Oval 133"/>
              <p:cNvSpPr>
                <a:spLocks noChangeArrowheads="1"/>
              </p:cNvSpPr>
              <p:nvPr/>
            </p:nvSpPr>
            <p:spPr bwMode="auto">
              <a:xfrm>
                <a:off x="2960" y="1805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5" name="Oval 134"/>
              <p:cNvSpPr>
                <a:spLocks noChangeArrowheads="1"/>
              </p:cNvSpPr>
              <p:nvPr/>
            </p:nvSpPr>
            <p:spPr bwMode="auto">
              <a:xfrm>
                <a:off x="3226" y="1854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6" name="Oval 135"/>
              <p:cNvSpPr>
                <a:spLocks noChangeArrowheads="1"/>
              </p:cNvSpPr>
              <p:nvPr/>
            </p:nvSpPr>
            <p:spPr bwMode="auto">
              <a:xfrm>
                <a:off x="2936" y="2072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7" name="Oval 136"/>
              <p:cNvSpPr>
                <a:spLocks noChangeArrowheads="1"/>
              </p:cNvSpPr>
              <p:nvPr/>
            </p:nvSpPr>
            <p:spPr bwMode="auto">
              <a:xfrm>
                <a:off x="2137" y="185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8" name="Oval 137"/>
              <p:cNvSpPr>
                <a:spLocks noChangeArrowheads="1"/>
              </p:cNvSpPr>
              <p:nvPr/>
            </p:nvSpPr>
            <p:spPr bwMode="auto">
              <a:xfrm>
                <a:off x="2352" y="2160"/>
                <a:ext cx="72" cy="72"/>
              </a:xfrm>
              <a:prstGeom prst="ellipse">
                <a:avLst/>
              </a:prstGeom>
              <a:solidFill>
                <a:srgbClr val="DDB647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9" name="Oval 138"/>
              <p:cNvSpPr>
                <a:spLocks noChangeArrowheads="1"/>
              </p:cNvSpPr>
              <p:nvPr/>
            </p:nvSpPr>
            <p:spPr bwMode="auto">
              <a:xfrm>
                <a:off x="3049" y="153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0" name="Oval 139"/>
              <p:cNvSpPr>
                <a:spLocks noChangeArrowheads="1"/>
              </p:cNvSpPr>
              <p:nvPr/>
            </p:nvSpPr>
            <p:spPr bwMode="auto">
              <a:xfrm>
                <a:off x="2500" y="161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1" name="Oval 140"/>
              <p:cNvSpPr>
                <a:spLocks noChangeArrowheads="1"/>
              </p:cNvSpPr>
              <p:nvPr/>
            </p:nvSpPr>
            <p:spPr bwMode="auto">
              <a:xfrm>
                <a:off x="2879" y="139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2" name="Oval 141"/>
              <p:cNvSpPr>
                <a:spLocks noChangeArrowheads="1"/>
              </p:cNvSpPr>
              <p:nvPr/>
            </p:nvSpPr>
            <p:spPr bwMode="auto">
              <a:xfrm>
                <a:off x="3096" y="17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3" name="Oval 142"/>
              <p:cNvSpPr>
                <a:spLocks noChangeArrowheads="1"/>
              </p:cNvSpPr>
              <p:nvPr/>
            </p:nvSpPr>
            <p:spPr bwMode="auto">
              <a:xfrm>
                <a:off x="2760" y="1680"/>
                <a:ext cx="72" cy="72"/>
              </a:xfrm>
              <a:prstGeom prst="ellipse">
                <a:avLst/>
              </a:prstGeom>
              <a:solidFill>
                <a:srgbClr val="FF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4" name="Oval 143"/>
              <p:cNvSpPr>
                <a:spLocks noChangeArrowheads="1"/>
              </p:cNvSpPr>
              <p:nvPr/>
            </p:nvSpPr>
            <p:spPr bwMode="auto">
              <a:xfrm>
                <a:off x="2880" y="1680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5" name="Oval 144"/>
              <p:cNvSpPr>
                <a:spLocks noChangeArrowheads="1"/>
              </p:cNvSpPr>
              <p:nvPr/>
            </p:nvSpPr>
            <p:spPr bwMode="auto">
              <a:xfrm>
                <a:off x="3056" y="196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6" name="Oval 145"/>
              <p:cNvSpPr>
                <a:spLocks noChangeArrowheads="1"/>
              </p:cNvSpPr>
              <p:nvPr/>
            </p:nvSpPr>
            <p:spPr bwMode="auto">
              <a:xfrm>
                <a:off x="3066" y="2124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7" name="Oval 146"/>
              <p:cNvSpPr>
                <a:spLocks noChangeArrowheads="1"/>
              </p:cNvSpPr>
              <p:nvPr/>
            </p:nvSpPr>
            <p:spPr bwMode="auto">
              <a:xfrm>
                <a:off x="2844" y="2010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8" name="Oval 147"/>
              <p:cNvSpPr>
                <a:spLocks noChangeArrowheads="1"/>
              </p:cNvSpPr>
              <p:nvPr/>
            </p:nvSpPr>
            <p:spPr bwMode="auto">
              <a:xfrm>
                <a:off x="2832" y="2208"/>
                <a:ext cx="72" cy="72"/>
              </a:xfrm>
              <a:prstGeom prst="ellipse">
                <a:avLst/>
              </a:prstGeom>
              <a:solidFill>
                <a:srgbClr val="3399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9" name="Oval 148"/>
              <p:cNvSpPr>
                <a:spLocks noChangeArrowheads="1"/>
              </p:cNvSpPr>
              <p:nvPr/>
            </p:nvSpPr>
            <p:spPr bwMode="auto">
              <a:xfrm>
                <a:off x="2592" y="2088"/>
                <a:ext cx="72" cy="72"/>
              </a:xfrm>
              <a:prstGeom prst="ellipse">
                <a:avLst/>
              </a:prstGeom>
              <a:solidFill>
                <a:srgbClr val="FF33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0" name="Oval 149"/>
              <p:cNvSpPr>
                <a:spLocks noChangeArrowheads="1"/>
              </p:cNvSpPr>
              <p:nvPr/>
            </p:nvSpPr>
            <p:spPr bwMode="auto">
              <a:xfrm>
                <a:off x="3192" y="168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1" name="Oval 150"/>
              <p:cNvSpPr>
                <a:spLocks noChangeArrowheads="1"/>
              </p:cNvSpPr>
              <p:nvPr/>
            </p:nvSpPr>
            <p:spPr bwMode="auto">
              <a:xfrm>
                <a:off x="3024" y="16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2" name="Oval 151"/>
              <p:cNvSpPr>
                <a:spLocks noChangeArrowheads="1"/>
              </p:cNvSpPr>
              <p:nvPr/>
            </p:nvSpPr>
            <p:spPr bwMode="auto">
              <a:xfrm>
                <a:off x="2808" y="1584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3" name="Oval 152"/>
              <p:cNvSpPr>
                <a:spLocks noChangeArrowheads="1"/>
              </p:cNvSpPr>
              <p:nvPr/>
            </p:nvSpPr>
            <p:spPr bwMode="auto">
              <a:xfrm>
                <a:off x="3192" y="199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4" name="Oval 153"/>
              <p:cNvSpPr>
                <a:spLocks noChangeArrowheads="1"/>
              </p:cNvSpPr>
              <p:nvPr/>
            </p:nvSpPr>
            <p:spPr bwMode="auto">
              <a:xfrm>
                <a:off x="2976" y="223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5" name="Oval 154"/>
              <p:cNvSpPr>
                <a:spLocks noChangeArrowheads="1"/>
              </p:cNvSpPr>
              <p:nvPr/>
            </p:nvSpPr>
            <p:spPr bwMode="auto">
              <a:xfrm>
                <a:off x="2496" y="208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6" name="Oval 155"/>
              <p:cNvSpPr>
                <a:spLocks noChangeArrowheads="1"/>
              </p:cNvSpPr>
              <p:nvPr/>
            </p:nvSpPr>
            <p:spPr bwMode="auto">
              <a:xfrm>
                <a:off x="2688" y="134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7" name="Oval 156"/>
              <p:cNvSpPr>
                <a:spLocks noChangeArrowheads="1"/>
              </p:cNvSpPr>
              <p:nvPr/>
            </p:nvSpPr>
            <p:spPr bwMode="auto">
              <a:xfrm>
                <a:off x="2592" y="230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8" name="Oval 157"/>
              <p:cNvSpPr>
                <a:spLocks noChangeArrowheads="1"/>
              </p:cNvSpPr>
              <p:nvPr/>
            </p:nvSpPr>
            <p:spPr bwMode="auto">
              <a:xfrm>
                <a:off x="2106" y="1752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9" name="Oval 158"/>
              <p:cNvSpPr>
                <a:spLocks noChangeArrowheads="1"/>
              </p:cNvSpPr>
              <p:nvPr/>
            </p:nvSpPr>
            <p:spPr bwMode="auto">
              <a:xfrm>
                <a:off x="2664" y="1896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0" name="Oval 159"/>
              <p:cNvSpPr>
                <a:spLocks noChangeArrowheads="1"/>
              </p:cNvSpPr>
              <p:nvPr/>
            </p:nvSpPr>
            <p:spPr bwMode="auto">
              <a:xfrm>
                <a:off x="2478" y="1992"/>
                <a:ext cx="72" cy="72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1" name="Oval 160"/>
              <p:cNvSpPr>
                <a:spLocks noChangeArrowheads="1"/>
              </p:cNvSpPr>
              <p:nvPr/>
            </p:nvSpPr>
            <p:spPr bwMode="auto">
              <a:xfrm>
                <a:off x="2736" y="1488"/>
                <a:ext cx="72" cy="72"/>
              </a:xfrm>
              <a:prstGeom prst="ellipse">
                <a:avLst/>
              </a:prstGeom>
              <a:solidFill>
                <a:srgbClr val="EFFDA9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2" name="Oval 161"/>
              <p:cNvSpPr>
                <a:spLocks noChangeArrowheads="1"/>
              </p:cNvSpPr>
              <p:nvPr/>
            </p:nvSpPr>
            <p:spPr bwMode="auto">
              <a:xfrm>
                <a:off x="2712" y="2184"/>
                <a:ext cx="72" cy="72"/>
              </a:xfrm>
              <a:prstGeom prst="ellipse">
                <a:avLst/>
              </a:prstGeom>
              <a:solidFill>
                <a:srgbClr val="EE9478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3" name="Oval 162"/>
              <p:cNvSpPr>
                <a:spLocks noChangeArrowheads="1"/>
              </p:cNvSpPr>
              <p:nvPr/>
            </p:nvSpPr>
            <p:spPr bwMode="auto">
              <a:xfrm>
                <a:off x="2496" y="132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4" name="Oval 163"/>
              <p:cNvSpPr>
                <a:spLocks noChangeArrowheads="1"/>
              </p:cNvSpPr>
              <p:nvPr/>
            </p:nvSpPr>
            <p:spPr bwMode="auto">
              <a:xfrm>
                <a:off x="2596" y="139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5" name="Oval 164"/>
              <p:cNvSpPr>
                <a:spLocks noChangeArrowheads="1"/>
              </p:cNvSpPr>
              <p:nvPr/>
            </p:nvSpPr>
            <p:spPr bwMode="auto">
              <a:xfrm>
                <a:off x="3023" y="136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6" name="Oval 165"/>
              <p:cNvSpPr>
                <a:spLocks noChangeArrowheads="1"/>
              </p:cNvSpPr>
              <p:nvPr/>
            </p:nvSpPr>
            <p:spPr bwMode="auto">
              <a:xfrm>
                <a:off x="2016" y="216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7" name="Oval 166"/>
              <p:cNvSpPr>
                <a:spLocks noChangeArrowheads="1"/>
              </p:cNvSpPr>
              <p:nvPr/>
            </p:nvSpPr>
            <p:spPr bwMode="auto">
              <a:xfrm>
                <a:off x="2112" y="228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8" name="Oval 167"/>
              <p:cNvSpPr>
                <a:spLocks noChangeArrowheads="1"/>
              </p:cNvSpPr>
              <p:nvPr/>
            </p:nvSpPr>
            <p:spPr bwMode="auto">
              <a:xfrm>
                <a:off x="2208" y="218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9" name="Oval 168"/>
              <p:cNvSpPr>
                <a:spLocks noChangeArrowheads="1"/>
              </p:cNvSpPr>
              <p:nvPr/>
            </p:nvSpPr>
            <p:spPr bwMode="auto">
              <a:xfrm>
                <a:off x="2400" y="22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0" name="Oval 169"/>
              <p:cNvSpPr>
                <a:spLocks noChangeArrowheads="1"/>
              </p:cNvSpPr>
              <p:nvPr/>
            </p:nvSpPr>
            <p:spPr bwMode="auto">
              <a:xfrm>
                <a:off x="2808" y="129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1" name="Oval 170"/>
              <p:cNvSpPr>
                <a:spLocks noChangeArrowheads="1"/>
              </p:cNvSpPr>
              <p:nvPr/>
            </p:nvSpPr>
            <p:spPr bwMode="auto">
              <a:xfrm>
                <a:off x="3162" y="222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2" name="Oval 171"/>
              <p:cNvSpPr>
                <a:spLocks noChangeArrowheads="1"/>
              </p:cNvSpPr>
              <p:nvPr/>
            </p:nvSpPr>
            <p:spPr bwMode="auto">
              <a:xfrm>
                <a:off x="3120" y="231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3" name="Oval 172"/>
              <p:cNvSpPr>
                <a:spLocks noChangeArrowheads="1"/>
              </p:cNvSpPr>
              <p:nvPr/>
            </p:nvSpPr>
            <p:spPr bwMode="auto">
              <a:xfrm>
                <a:off x="3216" y="237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4" name="Oval 173"/>
              <p:cNvSpPr>
                <a:spLocks noChangeArrowheads="1"/>
              </p:cNvSpPr>
              <p:nvPr/>
            </p:nvSpPr>
            <p:spPr bwMode="auto">
              <a:xfrm>
                <a:off x="3240" y="2112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5" name="Oval 174"/>
              <p:cNvSpPr>
                <a:spLocks noChangeArrowheads="1"/>
              </p:cNvSpPr>
              <p:nvPr/>
            </p:nvSpPr>
            <p:spPr bwMode="auto">
              <a:xfrm>
                <a:off x="3024" y="240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6" name="Oval 175"/>
              <p:cNvSpPr>
                <a:spLocks noChangeArrowheads="1"/>
              </p:cNvSpPr>
              <p:nvPr/>
            </p:nvSpPr>
            <p:spPr bwMode="auto">
              <a:xfrm>
                <a:off x="2904" y="2316"/>
                <a:ext cx="72" cy="72"/>
              </a:xfrm>
              <a:prstGeom prst="ellipse">
                <a:avLst/>
              </a:prstGeom>
              <a:solidFill>
                <a:srgbClr val="007E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7" name="Oval 176"/>
              <p:cNvSpPr>
                <a:spLocks noChangeArrowheads="1"/>
              </p:cNvSpPr>
              <p:nvPr/>
            </p:nvSpPr>
            <p:spPr bwMode="auto">
              <a:xfrm>
                <a:off x="2736" y="231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8" name="Oval 177"/>
              <p:cNvSpPr>
                <a:spLocks noChangeArrowheads="1"/>
              </p:cNvSpPr>
              <p:nvPr/>
            </p:nvSpPr>
            <p:spPr bwMode="auto">
              <a:xfrm>
                <a:off x="2640" y="241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9" name="Oval 178"/>
              <p:cNvSpPr>
                <a:spLocks noChangeArrowheads="1"/>
              </p:cNvSpPr>
              <p:nvPr/>
            </p:nvSpPr>
            <p:spPr bwMode="auto">
              <a:xfrm>
                <a:off x="2850" y="240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0" name="Oval 179"/>
              <p:cNvSpPr>
                <a:spLocks noChangeArrowheads="1"/>
              </p:cNvSpPr>
              <p:nvPr/>
            </p:nvSpPr>
            <p:spPr bwMode="auto">
              <a:xfrm>
                <a:off x="2496" y="23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1" name="Oval 180"/>
              <p:cNvSpPr>
                <a:spLocks noChangeArrowheads="1"/>
              </p:cNvSpPr>
              <p:nvPr/>
            </p:nvSpPr>
            <p:spPr bwMode="auto">
              <a:xfrm>
                <a:off x="2496" y="2208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2" name="Oval 181"/>
              <p:cNvSpPr>
                <a:spLocks noChangeArrowheads="1"/>
              </p:cNvSpPr>
              <p:nvPr/>
            </p:nvSpPr>
            <p:spPr bwMode="auto">
              <a:xfrm>
                <a:off x="3120" y="134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3" name="Oval 182"/>
              <p:cNvSpPr>
                <a:spLocks noChangeArrowheads="1"/>
              </p:cNvSpPr>
              <p:nvPr/>
            </p:nvSpPr>
            <p:spPr bwMode="auto">
              <a:xfrm>
                <a:off x="2784" y="1416"/>
                <a:ext cx="72" cy="72"/>
              </a:xfrm>
              <a:prstGeom prst="ellipse">
                <a:avLst/>
              </a:prstGeom>
              <a:solidFill>
                <a:srgbClr val="E6FD7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4" name="Oval 183"/>
              <p:cNvSpPr>
                <a:spLocks noChangeArrowheads="1"/>
              </p:cNvSpPr>
              <p:nvPr/>
            </p:nvSpPr>
            <p:spPr bwMode="auto">
              <a:xfrm>
                <a:off x="3216" y="156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5" name="Oval 184"/>
              <p:cNvSpPr>
                <a:spLocks noChangeArrowheads="1"/>
              </p:cNvSpPr>
              <p:nvPr/>
            </p:nvSpPr>
            <p:spPr bwMode="auto">
              <a:xfrm>
                <a:off x="2208" y="237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6" name="Oval 185"/>
              <p:cNvSpPr>
                <a:spLocks noChangeArrowheads="1"/>
              </p:cNvSpPr>
              <p:nvPr/>
            </p:nvSpPr>
            <p:spPr bwMode="auto">
              <a:xfrm>
                <a:off x="2304" y="230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7" name="Oval 186"/>
              <p:cNvSpPr>
                <a:spLocks noChangeArrowheads="1"/>
              </p:cNvSpPr>
              <p:nvPr/>
            </p:nvSpPr>
            <p:spPr bwMode="auto">
              <a:xfrm>
                <a:off x="2376" y="240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8" name="Oval 187"/>
              <p:cNvSpPr>
                <a:spLocks noChangeArrowheads="1"/>
              </p:cNvSpPr>
              <p:nvPr/>
            </p:nvSpPr>
            <p:spPr bwMode="auto">
              <a:xfrm>
                <a:off x="2064" y="240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9" name="Oval 188"/>
              <p:cNvSpPr>
                <a:spLocks noChangeArrowheads="1"/>
              </p:cNvSpPr>
              <p:nvPr/>
            </p:nvSpPr>
            <p:spPr bwMode="auto">
              <a:xfrm>
                <a:off x="2010" y="201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0" name="Oval 189"/>
              <p:cNvSpPr>
                <a:spLocks noChangeArrowheads="1"/>
              </p:cNvSpPr>
              <p:nvPr/>
            </p:nvSpPr>
            <p:spPr bwMode="auto">
              <a:xfrm>
                <a:off x="2472" y="184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1" name="Oval 190"/>
              <p:cNvSpPr>
                <a:spLocks noChangeArrowheads="1"/>
              </p:cNvSpPr>
              <p:nvPr/>
            </p:nvSpPr>
            <p:spPr bwMode="auto">
              <a:xfrm>
                <a:off x="2856" y="1824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2" name="Oval 191"/>
              <p:cNvSpPr>
                <a:spLocks noChangeArrowheads="1"/>
              </p:cNvSpPr>
              <p:nvPr/>
            </p:nvSpPr>
            <p:spPr bwMode="auto">
              <a:xfrm>
                <a:off x="3096" y="168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3" name="Oval 192"/>
              <p:cNvSpPr>
                <a:spLocks noChangeArrowheads="1"/>
              </p:cNvSpPr>
              <p:nvPr/>
            </p:nvSpPr>
            <p:spPr bwMode="auto">
              <a:xfrm>
                <a:off x="3048" y="187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4" name="Oval 193"/>
              <p:cNvSpPr>
                <a:spLocks noChangeArrowheads="1"/>
              </p:cNvSpPr>
              <p:nvPr/>
            </p:nvSpPr>
            <p:spPr bwMode="auto">
              <a:xfrm>
                <a:off x="2328" y="134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245" name="Oval 194"/>
              <p:cNvSpPr>
                <a:spLocks noChangeArrowheads="1"/>
              </p:cNvSpPr>
              <p:nvPr/>
            </p:nvSpPr>
            <p:spPr bwMode="auto">
              <a:xfrm>
                <a:off x="2064" y="1512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" name="Oval 195"/>
              <p:cNvSpPr>
                <a:spLocks noChangeArrowheads="1"/>
              </p:cNvSpPr>
              <p:nvPr/>
            </p:nvSpPr>
            <p:spPr bwMode="auto">
              <a:xfrm>
                <a:off x="2304" y="1200"/>
                <a:ext cx="72" cy="72"/>
              </a:xfrm>
              <a:prstGeom prst="ellipse">
                <a:avLst/>
              </a:prstGeom>
              <a:solidFill>
                <a:srgbClr val="CC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7" name="Oval 196"/>
              <p:cNvSpPr>
                <a:spLocks noChangeArrowheads="1"/>
              </p:cNvSpPr>
              <p:nvPr/>
            </p:nvSpPr>
            <p:spPr bwMode="auto">
              <a:xfrm>
                <a:off x="2160" y="1224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8" name="Oval 197"/>
              <p:cNvSpPr>
                <a:spLocks noChangeArrowheads="1"/>
              </p:cNvSpPr>
              <p:nvPr/>
            </p:nvSpPr>
            <p:spPr bwMode="auto">
              <a:xfrm>
                <a:off x="2208" y="1338"/>
                <a:ext cx="72" cy="72"/>
              </a:xfrm>
              <a:prstGeom prst="ellipse">
                <a:avLst/>
              </a:prstGeom>
              <a:solidFill>
                <a:srgbClr val="CCFF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9" name="Oval 199"/>
              <p:cNvSpPr>
                <a:spLocks noChangeArrowheads="1"/>
              </p:cNvSpPr>
              <p:nvPr/>
            </p:nvSpPr>
            <p:spPr bwMode="auto">
              <a:xfrm>
                <a:off x="2088" y="1368"/>
                <a:ext cx="72" cy="72"/>
              </a:xfrm>
              <a:prstGeom prst="ellipse">
                <a:avLst/>
              </a:prstGeom>
              <a:solidFill>
                <a:srgbClr val="99CC00">
                  <a:alpha val="39999"/>
                </a:srgbClr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0" name="Oval 200"/>
              <p:cNvSpPr>
                <a:spLocks noChangeArrowheads="1"/>
              </p:cNvSpPr>
              <p:nvPr/>
            </p:nvSpPr>
            <p:spPr bwMode="auto">
              <a:xfrm>
                <a:off x="2664" y="1248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1" name="Oval 201"/>
              <p:cNvSpPr>
                <a:spLocks noChangeArrowheads="1"/>
              </p:cNvSpPr>
              <p:nvPr/>
            </p:nvSpPr>
            <p:spPr bwMode="auto">
              <a:xfrm>
                <a:off x="2472" y="120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2" name="Oval 202"/>
              <p:cNvSpPr>
                <a:spLocks noChangeArrowheads="1"/>
              </p:cNvSpPr>
              <p:nvPr/>
            </p:nvSpPr>
            <p:spPr bwMode="auto">
              <a:xfrm>
                <a:off x="2880" y="120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3" name="Oval 203"/>
              <p:cNvSpPr>
                <a:spLocks noChangeArrowheads="1"/>
              </p:cNvSpPr>
              <p:nvPr/>
            </p:nvSpPr>
            <p:spPr bwMode="auto">
              <a:xfrm>
                <a:off x="3216" y="1248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4" name="Oval 204"/>
              <p:cNvSpPr>
                <a:spLocks noChangeArrowheads="1"/>
              </p:cNvSpPr>
              <p:nvPr/>
            </p:nvSpPr>
            <p:spPr bwMode="auto">
              <a:xfrm>
                <a:off x="3072" y="117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5" name="Oval 205"/>
              <p:cNvSpPr>
                <a:spLocks noChangeArrowheads="1"/>
              </p:cNvSpPr>
              <p:nvPr/>
            </p:nvSpPr>
            <p:spPr bwMode="auto">
              <a:xfrm>
                <a:off x="2976" y="1248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46" name="Oval 145"/>
            <p:cNvSpPr/>
            <p:nvPr/>
          </p:nvSpPr>
          <p:spPr>
            <a:xfrm>
              <a:off x="3455777" y="1874627"/>
              <a:ext cx="923925" cy="914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7" name="Straight Arrow Connector 146"/>
            <p:cNvCxnSpPr/>
            <p:nvPr/>
          </p:nvCxnSpPr>
          <p:spPr>
            <a:xfrm rot="5400000" flipH="1" flipV="1">
              <a:off x="3806031" y="2048669"/>
              <a:ext cx="357188" cy="127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8" name="TextBox 147"/>
            <p:cNvSpPr txBox="1"/>
            <p:nvPr/>
          </p:nvSpPr>
          <p:spPr>
            <a:xfrm>
              <a:off x="3736133" y="1933575"/>
              <a:ext cx="268592" cy="3510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/>
                <a:t>h</a:t>
              </a:r>
              <a:endParaRPr lang="en-US" sz="2400" b="1" i="1" dirty="0"/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381000" y="4775537"/>
            <a:ext cx="629133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Large Bandwidth – average more data points, reduce noise</a:t>
            </a:r>
          </a:p>
          <a:p>
            <a:endParaRPr lang="en-US" sz="2000" dirty="0" smtClean="0"/>
          </a:p>
          <a:p>
            <a:r>
              <a:rPr lang="en-US" sz="2000" dirty="0" smtClean="0"/>
              <a:t>Small Bandwidth – less smoothing, more accurate fit</a:t>
            </a:r>
            <a:endParaRPr lang="en-US" sz="2000" dirty="0"/>
          </a:p>
        </p:txBody>
      </p:sp>
      <p:sp>
        <p:nvSpPr>
          <p:cNvPr id="257" name="TextBox 256"/>
          <p:cNvSpPr txBox="1"/>
          <p:nvPr/>
        </p:nvSpPr>
        <p:spPr>
          <a:xfrm>
            <a:off x="6500613" y="4812268"/>
            <a:ext cx="19575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(Lower variance)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5968472" y="5410200"/>
            <a:ext cx="1499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(Lower bias)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  <p:sp>
        <p:nvSpPr>
          <p:cNvPr id="259" name="TextBox 258"/>
          <p:cNvSpPr txBox="1"/>
          <p:nvPr/>
        </p:nvSpPr>
        <p:spPr>
          <a:xfrm>
            <a:off x="1524000" y="6107668"/>
            <a:ext cx="6504794" cy="400110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Bias – Variance tradeoff : </a:t>
            </a:r>
            <a:r>
              <a:rPr lang="en-US" sz="2000" dirty="0" smtClean="0"/>
              <a:t>More to come in later lectures</a:t>
            </a:r>
            <a:endParaRPr lang="en-US" sz="2000" dirty="0"/>
          </a:p>
        </p:txBody>
      </p:sp>
      <p:sp>
        <p:nvSpPr>
          <p:cNvPr id="453" name="TextBox 452"/>
          <p:cNvSpPr txBox="1"/>
          <p:nvPr/>
        </p:nvSpPr>
        <p:spPr>
          <a:xfrm>
            <a:off x="5029200" y="1981200"/>
            <a:ext cx="3904082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Should depend on n, # training data</a:t>
            </a:r>
          </a:p>
          <a:p>
            <a:r>
              <a:rPr lang="en-US" sz="2000" dirty="0" smtClean="0"/>
              <a:t>(determines variance)</a:t>
            </a:r>
          </a:p>
          <a:p>
            <a:endParaRPr lang="en-US" sz="2000" dirty="0" smtClean="0"/>
          </a:p>
          <a:p>
            <a:r>
              <a:rPr lang="en-US" sz="2000" dirty="0" smtClean="0"/>
              <a:t>Should depend on smoothness of </a:t>
            </a:r>
          </a:p>
          <a:p>
            <a:r>
              <a:rPr lang="en-US" sz="2000" dirty="0" smtClean="0"/>
              <a:t>function</a:t>
            </a:r>
          </a:p>
          <a:p>
            <a:r>
              <a:rPr lang="en-US" sz="2000" dirty="0" smtClean="0"/>
              <a:t>(determines bias)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3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Spatially adaptive regression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42</a:t>
            </a:fld>
            <a:endParaRPr lang="en-US"/>
          </a:p>
        </p:txBody>
      </p:sp>
      <p:grpSp>
        <p:nvGrpSpPr>
          <p:cNvPr id="110" name="Group 109"/>
          <p:cNvGrpSpPr/>
          <p:nvPr/>
        </p:nvGrpSpPr>
        <p:grpSpPr>
          <a:xfrm>
            <a:off x="2895600" y="1600200"/>
            <a:ext cx="2667000" cy="2743200"/>
            <a:chOff x="3200400" y="1828800"/>
            <a:chExt cx="2066925" cy="2085975"/>
          </a:xfrm>
        </p:grpSpPr>
        <p:grpSp>
          <p:nvGrpSpPr>
            <p:cNvPr id="4" name="Group 109"/>
            <p:cNvGrpSpPr>
              <a:grpSpLocks/>
            </p:cNvGrpSpPr>
            <p:nvPr/>
          </p:nvGrpSpPr>
          <p:grpSpPr bwMode="auto">
            <a:xfrm>
              <a:off x="3200400" y="1828800"/>
              <a:ext cx="2066925" cy="2085975"/>
              <a:chOff x="2010" y="1176"/>
              <a:chExt cx="1302" cy="1314"/>
            </a:xfrm>
          </p:grpSpPr>
          <p:sp>
            <p:nvSpPr>
              <p:cNvPr id="5" name="Oval 110"/>
              <p:cNvSpPr>
                <a:spLocks noChangeArrowheads="1"/>
              </p:cNvSpPr>
              <p:nvPr/>
            </p:nvSpPr>
            <p:spPr bwMode="auto">
              <a:xfrm>
                <a:off x="2928" y="1488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" name="Oval 111"/>
              <p:cNvSpPr>
                <a:spLocks noChangeArrowheads="1"/>
              </p:cNvSpPr>
              <p:nvPr/>
            </p:nvSpPr>
            <p:spPr bwMode="auto">
              <a:xfrm>
                <a:off x="2259" y="1685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" name="Oval 112"/>
              <p:cNvSpPr>
                <a:spLocks noChangeArrowheads="1"/>
              </p:cNvSpPr>
              <p:nvPr/>
            </p:nvSpPr>
            <p:spPr bwMode="auto">
              <a:xfrm>
                <a:off x="3146" y="14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" name="Oval 113"/>
              <p:cNvSpPr>
                <a:spLocks noChangeArrowheads="1"/>
              </p:cNvSpPr>
              <p:nvPr/>
            </p:nvSpPr>
            <p:spPr bwMode="auto">
              <a:xfrm>
                <a:off x="2573" y="1539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" name="Oval 114"/>
              <p:cNvSpPr>
                <a:spLocks noChangeArrowheads="1"/>
              </p:cNvSpPr>
              <p:nvPr/>
            </p:nvSpPr>
            <p:spPr bwMode="auto">
              <a:xfrm>
                <a:off x="2160" y="206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" name="Oval 115"/>
              <p:cNvSpPr>
                <a:spLocks noChangeArrowheads="1"/>
              </p:cNvSpPr>
              <p:nvPr/>
            </p:nvSpPr>
            <p:spPr bwMode="auto">
              <a:xfrm>
                <a:off x="2403" y="1636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Oval 116"/>
              <p:cNvSpPr>
                <a:spLocks noChangeArrowheads="1"/>
              </p:cNvSpPr>
              <p:nvPr/>
            </p:nvSpPr>
            <p:spPr bwMode="auto">
              <a:xfrm>
                <a:off x="2186" y="168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Oval 117"/>
              <p:cNvSpPr>
                <a:spLocks noChangeArrowheads="1"/>
              </p:cNvSpPr>
              <p:nvPr/>
            </p:nvSpPr>
            <p:spPr bwMode="auto">
              <a:xfrm>
                <a:off x="2234" y="1926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3" name="Oval 118"/>
              <p:cNvSpPr>
                <a:spLocks noChangeArrowheads="1"/>
              </p:cNvSpPr>
              <p:nvPr/>
            </p:nvSpPr>
            <p:spPr bwMode="auto">
              <a:xfrm>
                <a:off x="2355" y="1902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4" name="Oval 119"/>
              <p:cNvSpPr>
                <a:spLocks noChangeArrowheads="1"/>
              </p:cNvSpPr>
              <p:nvPr/>
            </p:nvSpPr>
            <p:spPr bwMode="auto">
              <a:xfrm>
                <a:off x="2016" y="166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5" name="Oval 120"/>
              <p:cNvSpPr>
                <a:spLocks noChangeArrowheads="1"/>
              </p:cNvSpPr>
              <p:nvPr/>
            </p:nvSpPr>
            <p:spPr bwMode="auto">
              <a:xfrm>
                <a:off x="2331" y="1539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6" name="Oval 121"/>
              <p:cNvSpPr>
                <a:spLocks noChangeArrowheads="1"/>
              </p:cNvSpPr>
              <p:nvPr/>
            </p:nvSpPr>
            <p:spPr bwMode="auto">
              <a:xfrm>
                <a:off x="2549" y="1926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7" name="Oval 122"/>
              <p:cNvSpPr>
                <a:spLocks noChangeArrowheads="1"/>
              </p:cNvSpPr>
              <p:nvPr/>
            </p:nvSpPr>
            <p:spPr bwMode="auto">
              <a:xfrm>
                <a:off x="2670" y="1805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8" name="Oval 123"/>
              <p:cNvSpPr>
                <a:spLocks noChangeArrowheads="1"/>
              </p:cNvSpPr>
              <p:nvPr/>
            </p:nvSpPr>
            <p:spPr bwMode="auto">
              <a:xfrm>
                <a:off x="2936" y="1951"/>
                <a:ext cx="72" cy="72"/>
              </a:xfrm>
              <a:prstGeom prst="ellipse">
                <a:avLst/>
              </a:prstGeom>
              <a:solidFill>
                <a:schemeClr val="tx1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9" name="Oval 124"/>
              <p:cNvSpPr>
                <a:spLocks noChangeArrowheads="1"/>
              </p:cNvSpPr>
              <p:nvPr/>
            </p:nvSpPr>
            <p:spPr bwMode="auto">
              <a:xfrm>
                <a:off x="2766" y="1926"/>
                <a:ext cx="72" cy="72"/>
              </a:xfrm>
              <a:prstGeom prst="ellipse">
                <a:avLst/>
              </a:prstGeom>
              <a:solidFill>
                <a:srgbClr val="FA91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Oval 125"/>
              <p:cNvSpPr>
                <a:spLocks noChangeArrowheads="1"/>
              </p:cNvSpPr>
              <p:nvPr/>
            </p:nvSpPr>
            <p:spPr bwMode="auto">
              <a:xfrm>
                <a:off x="2210" y="1491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Oval 126"/>
              <p:cNvSpPr>
                <a:spLocks noChangeArrowheads="1"/>
              </p:cNvSpPr>
              <p:nvPr/>
            </p:nvSpPr>
            <p:spPr bwMode="auto">
              <a:xfrm>
                <a:off x="2428" y="1467"/>
                <a:ext cx="72" cy="72"/>
              </a:xfrm>
              <a:prstGeom prst="ellipse">
                <a:avLst/>
              </a:prstGeom>
              <a:solidFill>
                <a:schemeClr val="tx1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2" name="Oval 127"/>
              <p:cNvSpPr>
                <a:spLocks noChangeArrowheads="1"/>
              </p:cNvSpPr>
              <p:nvPr/>
            </p:nvSpPr>
            <p:spPr bwMode="auto">
              <a:xfrm>
                <a:off x="2670" y="1636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3" name="Oval 128"/>
              <p:cNvSpPr>
                <a:spLocks noChangeArrowheads="1"/>
              </p:cNvSpPr>
              <p:nvPr/>
            </p:nvSpPr>
            <p:spPr bwMode="auto">
              <a:xfrm>
                <a:off x="2065" y="1927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" name="Oval 129"/>
              <p:cNvSpPr>
                <a:spLocks noChangeArrowheads="1"/>
              </p:cNvSpPr>
              <p:nvPr/>
            </p:nvSpPr>
            <p:spPr bwMode="auto">
              <a:xfrm>
                <a:off x="2500" y="1733"/>
                <a:ext cx="72" cy="72"/>
              </a:xfrm>
              <a:prstGeom prst="ellipse">
                <a:avLst/>
              </a:prstGeom>
              <a:solidFill>
                <a:srgbClr val="E5FC7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5" name="Oval 130"/>
              <p:cNvSpPr>
                <a:spLocks noChangeArrowheads="1"/>
              </p:cNvSpPr>
              <p:nvPr/>
            </p:nvSpPr>
            <p:spPr bwMode="auto">
              <a:xfrm>
                <a:off x="2283" y="1781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6" name="Oval 131"/>
              <p:cNvSpPr>
                <a:spLocks noChangeArrowheads="1"/>
              </p:cNvSpPr>
              <p:nvPr/>
            </p:nvSpPr>
            <p:spPr bwMode="auto">
              <a:xfrm>
                <a:off x="2331" y="2023"/>
                <a:ext cx="72" cy="72"/>
              </a:xfrm>
              <a:prstGeom prst="ellipse">
                <a:avLst/>
              </a:prstGeom>
              <a:solidFill>
                <a:srgbClr val="FF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7" name="Oval 132"/>
              <p:cNvSpPr>
                <a:spLocks noChangeArrowheads="1"/>
              </p:cNvSpPr>
              <p:nvPr/>
            </p:nvSpPr>
            <p:spPr bwMode="auto">
              <a:xfrm>
                <a:off x="2742" y="2072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8" name="Oval 133"/>
              <p:cNvSpPr>
                <a:spLocks noChangeArrowheads="1"/>
              </p:cNvSpPr>
              <p:nvPr/>
            </p:nvSpPr>
            <p:spPr bwMode="auto">
              <a:xfrm>
                <a:off x="2960" y="1805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Oval 134"/>
              <p:cNvSpPr>
                <a:spLocks noChangeArrowheads="1"/>
              </p:cNvSpPr>
              <p:nvPr/>
            </p:nvSpPr>
            <p:spPr bwMode="auto">
              <a:xfrm>
                <a:off x="3226" y="1854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1" name="Oval 135"/>
              <p:cNvSpPr>
                <a:spLocks noChangeArrowheads="1"/>
              </p:cNvSpPr>
              <p:nvPr/>
            </p:nvSpPr>
            <p:spPr bwMode="auto">
              <a:xfrm>
                <a:off x="2936" y="2072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2" name="Oval 136"/>
              <p:cNvSpPr>
                <a:spLocks noChangeArrowheads="1"/>
              </p:cNvSpPr>
              <p:nvPr/>
            </p:nvSpPr>
            <p:spPr bwMode="auto">
              <a:xfrm>
                <a:off x="2137" y="185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3" name="Oval 137"/>
              <p:cNvSpPr>
                <a:spLocks noChangeArrowheads="1"/>
              </p:cNvSpPr>
              <p:nvPr/>
            </p:nvSpPr>
            <p:spPr bwMode="auto">
              <a:xfrm>
                <a:off x="2352" y="2160"/>
                <a:ext cx="72" cy="72"/>
              </a:xfrm>
              <a:prstGeom prst="ellipse">
                <a:avLst/>
              </a:prstGeom>
              <a:solidFill>
                <a:srgbClr val="DDB647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4" name="Oval 138"/>
              <p:cNvSpPr>
                <a:spLocks noChangeArrowheads="1"/>
              </p:cNvSpPr>
              <p:nvPr/>
            </p:nvSpPr>
            <p:spPr bwMode="auto">
              <a:xfrm>
                <a:off x="3049" y="153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5" name="Oval 139"/>
              <p:cNvSpPr>
                <a:spLocks noChangeArrowheads="1"/>
              </p:cNvSpPr>
              <p:nvPr/>
            </p:nvSpPr>
            <p:spPr bwMode="auto">
              <a:xfrm>
                <a:off x="2500" y="161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6" name="Oval 140"/>
              <p:cNvSpPr>
                <a:spLocks noChangeArrowheads="1"/>
              </p:cNvSpPr>
              <p:nvPr/>
            </p:nvSpPr>
            <p:spPr bwMode="auto">
              <a:xfrm>
                <a:off x="2879" y="139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7" name="Oval 141"/>
              <p:cNvSpPr>
                <a:spLocks noChangeArrowheads="1"/>
              </p:cNvSpPr>
              <p:nvPr/>
            </p:nvSpPr>
            <p:spPr bwMode="auto">
              <a:xfrm>
                <a:off x="3096" y="17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Oval 142"/>
              <p:cNvSpPr>
                <a:spLocks noChangeArrowheads="1"/>
              </p:cNvSpPr>
              <p:nvPr/>
            </p:nvSpPr>
            <p:spPr bwMode="auto">
              <a:xfrm>
                <a:off x="2760" y="1680"/>
                <a:ext cx="72" cy="72"/>
              </a:xfrm>
              <a:prstGeom prst="ellipse">
                <a:avLst/>
              </a:prstGeom>
              <a:solidFill>
                <a:srgbClr val="FF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Oval 143"/>
              <p:cNvSpPr>
                <a:spLocks noChangeArrowheads="1"/>
              </p:cNvSpPr>
              <p:nvPr/>
            </p:nvSpPr>
            <p:spPr bwMode="auto">
              <a:xfrm>
                <a:off x="2880" y="1680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0" name="Oval 144"/>
              <p:cNvSpPr>
                <a:spLocks noChangeArrowheads="1"/>
              </p:cNvSpPr>
              <p:nvPr/>
            </p:nvSpPr>
            <p:spPr bwMode="auto">
              <a:xfrm>
                <a:off x="3056" y="196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1" name="Oval 145"/>
              <p:cNvSpPr>
                <a:spLocks noChangeArrowheads="1"/>
              </p:cNvSpPr>
              <p:nvPr/>
            </p:nvSpPr>
            <p:spPr bwMode="auto">
              <a:xfrm>
                <a:off x="3066" y="2124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2" name="Oval 146"/>
              <p:cNvSpPr>
                <a:spLocks noChangeArrowheads="1"/>
              </p:cNvSpPr>
              <p:nvPr/>
            </p:nvSpPr>
            <p:spPr bwMode="auto">
              <a:xfrm>
                <a:off x="2844" y="2010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3" name="Oval 147"/>
              <p:cNvSpPr>
                <a:spLocks noChangeArrowheads="1"/>
              </p:cNvSpPr>
              <p:nvPr/>
            </p:nvSpPr>
            <p:spPr bwMode="auto">
              <a:xfrm>
                <a:off x="2832" y="2208"/>
                <a:ext cx="72" cy="72"/>
              </a:xfrm>
              <a:prstGeom prst="ellipse">
                <a:avLst/>
              </a:prstGeom>
              <a:solidFill>
                <a:srgbClr val="3399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4" name="Oval 148"/>
              <p:cNvSpPr>
                <a:spLocks noChangeArrowheads="1"/>
              </p:cNvSpPr>
              <p:nvPr/>
            </p:nvSpPr>
            <p:spPr bwMode="auto">
              <a:xfrm>
                <a:off x="2592" y="2088"/>
                <a:ext cx="72" cy="72"/>
              </a:xfrm>
              <a:prstGeom prst="ellipse">
                <a:avLst/>
              </a:prstGeom>
              <a:solidFill>
                <a:srgbClr val="FF33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5" name="Oval 149"/>
              <p:cNvSpPr>
                <a:spLocks noChangeArrowheads="1"/>
              </p:cNvSpPr>
              <p:nvPr/>
            </p:nvSpPr>
            <p:spPr bwMode="auto">
              <a:xfrm>
                <a:off x="3192" y="168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6" name="Oval 150"/>
              <p:cNvSpPr>
                <a:spLocks noChangeArrowheads="1"/>
              </p:cNvSpPr>
              <p:nvPr/>
            </p:nvSpPr>
            <p:spPr bwMode="auto">
              <a:xfrm>
                <a:off x="3024" y="16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7" name="Oval 151"/>
              <p:cNvSpPr>
                <a:spLocks noChangeArrowheads="1"/>
              </p:cNvSpPr>
              <p:nvPr/>
            </p:nvSpPr>
            <p:spPr bwMode="auto">
              <a:xfrm>
                <a:off x="2808" y="1584"/>
                <a:ext cx="72" cy="72"/>
              </a:xfrm>
              <a:prstGeom prst="ellipse">
                <a:avLst/>
              </a:prstGeom>
              <a:solidFill>
                <a:srgbClr val="FFFF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8" name="Oval 152"/>
              <p:cNvSpPr>
                <a:spLocks noChangeArrowheads="1"/>
              </p:cNvSpPr>
              <p:nvPr/>
            </p:nvSpPr>
            <p:spPr bwMode="auto">
              <a:xfrm>
                <a:off x="3192" y="199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49" name="Oval 153"/>
              <p:cNvSpPr>
                <a:spLocks noChangeArrowheads="1"/>
              </p:cNvSpPr>
              <p:nvPr/>
            </p:nvSpPr>
            <p:spPr bwMode="auto">
              <a:xfrm>
                <a:off x="2976" y="2232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0" name="Oval 154"/>
              <p:cNvSpPr>
                <a:spLocks noChangeArrowheads="1"/>
              </p:cNvSpPr>
              <p:nvPr/>
            </p:nvSpPr>
            <p:spPr bwMode="auto">
              <a:xfrm>
                <a:off x="2496" y="208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1" name="Oval 155"/>
              <p:cNvSpPr>
                <a:spLocks noChangeArrowheads="1"/>
              </p:cNvSpPr>
              <p:nvPr/>
            </p:nvSpPr>
            <p:spPr bwMode="auto">
              <a:xfrm>
                <a:off x="2688" y="134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2" name="Oval 156"/>
              <p:cNvSpPr>
                <a:spLocks noChangeArrowheads="1"/>
              </p:cNvSpPr>
              <p:nvPr/>
            </p:nvSpPr>
            <p:spPr bwMode="auto">
              <a:xfrm>
                <a:off x="2592" y="2304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3" name="Oval 157"/>
              <p:cNvSpPr>
                <a:spLocks noChangeArrowheads="1"/>
              </p:cNvSpPr>
              <p:nvPr/>
            </p:nvSpPr>
            <p:spPr bwMode="auto">
              <a:xfrm>
                <a:off x="2106" y="1752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4" name="Oval 158"/>
              <p:cNvSpPr>
                <a:spLocks noChangeArrowheads="1"/>
              </p:cNvSpPr>
              <p:nvPr/>
            </p:nvSpPr>
            <p:spPr bwMode="auto">
              <a:xfrm>
                <a:off x="2664" y="1896"/>
                <a:ext cx="72" cy="72"/>
              </a:xfrm>
              <a:prstGeom prst="ellipse">
                <a:avLst/>
              </a:prstGeom>
              <a:solidFill>
                <a:srgbClr val="FFA41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5" name="Oval 159"/>
              <p:cNvSpPr>
                <a:spLocks noChangeArrowheads="1"/>
              </p:cNvSpPr>
              <p:nvPr/>
            </p:nvSpPr>
            <p:spPr bwMode="auto">
              <a:xfrm>
                <a:off x="2478" y="1992"/>
                <a:ext cx="72" cy="72"/>
              </a:xfrm>
              <a:prstGeom prst="ellipse">
                <a:avLst/>
              </a:prstGeom>
              <a:solidFill>
                <a:srgbClr val="FF0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6" name="Oval 160"/>
              <p:cNvSpPr>
                <a:spLocks noChangeArrowheads="1"/>
              </p:cNvSpPr>
              <p:nvPr/>
            </p:nvSpPr>
            <p:spPr bwMode="auto">
              <a:xfrm>
                <a:off x="2736" y="1488"/>
                <a:ext cx="72" cy="72"/>
              </a:xfrm>
              <a:prstGeom prst="ellipse">
                <a:avLst/>
              </a:prstGeom>
              <a:solidFill>
                <a:srgbClr val="EFFDA9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7" name="Oval 161"/>
              <p:cNvSpPr>
                <a:spLocks noChangeArrowheads="1"/>
              </p:cNvSpPr>
              <p:nvPr/>
            </p:nvSpPr>
            <p:spPr bwMode="auto">
              <a:xfrm>
                <a:off x="2712" y="2184"/>
                <a:ext cx="72" cy="72"/>
              </a:xfrm>
              <a:prstGeom prst="ellipse">
                <a:avLst/>
              </a:prstGeom>
              <a:solidFill>
                <a:srgbClr val="EE9478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8" name="Oval 162"/>
              <p:cNvSpPr>
                <a:spLocks noChangeArrowheads="1"/>
              </p:cNvSpPr>
              <p:nvPr/>
            </p:nvSpPr>
            <p:spPr bwMode="auto">
              <a:xfrm>
                <a:off x="2496" y="132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59" name="Oval 163"/>
              <p:cNvSpPr>
                <a:spLocks noChangeArrowheads="1"/>
              </p:cNvSpPr>
              <p:nvPr/>
            </p:nvSpPr>
            <p:spPr bwMode="auto">
              <a:xfrm>
                <a:off x="2596" y="1392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0" name="Oval 164"/>
              <p:cNvSpPr>
                <a:spLocks noChangeArrowheads="1"/>
              </p:cNvSpPr>
              <p:nvPr/>
            </p:nvSpPr>
            <p:spPr bwMode="auto">
              <a:xfrm>
                <a:off x="3023" y="136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1" name="Oval 165"/>
              <p:cNvSpPr>
                <a:spLocks noChangeArrowheads="1"/>
              </p:cNvSpPr>
              <p:nvPr/>
            </p:nvSpPr>
            <p:spPr bwMode="auto">
              <a:xfrm>
                <a:off x="2016" y="216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2" name="Oval 166"/>
              <p:cNvSpPr>
                <a:spLocks noChangeArrowheads="1"/>
              </p:cNvSpPr>
              <p:nvPr/>
            </p:nvSpPr>
            <p:spPr bwMode="auto">
              <a:xfrm>
                <a:off x="2112" y="228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3" name="Oval 167"/>
              <p:cNvSpPr>
                <a:spLocks noChangeArrowheads="1"/>
              </p:cNvSpPr>
              <p:nvPr/>
            </p:nvSpPr>
            <p:spPr bwMode="auto">
              <a:xfrm>
                <a:off x="2208" y="2184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4" name="Oval 168"/>
              <p:cNvSpPr>
                <a:spLocks noChangeArrowheads="1"/>
              </p:cNvSpPr>
              <p:nvPr/>
            </p:nvSpPr>
            <p:spPr bwMode="auto">
              <a:xfrm>
                <a:off x="2400" y="223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5" name="Oval 169"/>
              <p:cNvSpPr>
                <a:spLocks noChangeArrowheads="1"/>
              </p:cNvSpPr>
              <p:nvPr/>
            </p:nvSpPr>
            <p:spPr bwMode="auto">
              <a:xfrm>
                <a:off x="2808" y="129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6" name="Oval 170"/>
              <p:cNvSpPr>
                <a:spLocks noChangeArrowheads="1"/>
              </p:cNvSpPr>
              <p:nvPr/>
            </p:nvSpPr>
            <p:spPr bwMode="auto">
              <a:xfrm>
                <a:off x="3162" y="222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7" name="Oval 171"/>
              <p:cNvSpPr>
                <a:spLocks noChangeArrowheads="1"/>
              </p:cNvSpPr>
              <p:nvPr/>
            </p:nvSpPr>
            <p:spPr bwMode="auto">
              <a:xfrm>
                <a:off x="3120" y="2316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8" name="Oval 172"/>
              <p:cNvSpPr>
                <a:spLocks noChangeArrowheads="1"/>
              </p:cNvSpPr>
              <p:nvPr/>
            </p:nvSpPr>
            <p:spPr bwMode="auto">
              <a:xfrm>
                <a:off x="3216" y="237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69" name="Oval 173"/>
              <p:cNvSpPr>
                <a:spLocks noChangeArrowheads="1"/>
              </p:cNvSpPr>
              <p:nvPr/>
            </p:nvSpPr>
            <p:spPr bwMode="auto">
              <a:xfrm>
                <a:off x="3240" y="2112"/>
                <a:ext cx="72" cy="72"/>
              </a:xfrm>
              <a:prstGeom prst="ellipse">
                <a:avLst/>
              </a:prstGeom>
              <a:solidFill>
                <a:srgbClr val="0080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0" name="Oval 174"/>
              <p:cNvSpPr>
                <a:spLocks noChangeArrowheads="1"/>
              </p:cNvSpPr>
              <p:nvPr/>
            </p:nvSpPr>
            <p:spPr bwMode="auto">
              <a:xfrm>
                <a:off x="3024" y="2406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1" name="Oval 175"/>
              <p:cNvSpPr>
                <a:spLocks noChangeArrowheads="1"/>
              </p:cNvSpPr>
              <p:nvPr/>
            </p:nvSpPr>
            <p:spPr bwMode="auto">
              <a:xfrm>
                <a:off x="2904" y="2316"/>
                <a:ext cx="72" cy="72"/>
              </a:xfrm>
              <a:prstGeom prst="ellipse">
                <a:avLst/>
              </a:prstGeom>
              <a:solidFill>
                <a:srgbClr val="007E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2" name="Oval 176"/>
              <p:cNvSpPr>
                <a:spLocks noChangeArrowheads="1"/>
              </p:cNvSpPr>
              <p:nvPr/>
            </p:nvSpPr>
            <p:spPr bwMode="auto">
              <a:xfrm>
                <a:off x="2736" y="231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3" name="Oval 177"/>
              <p:cNvSpPr>
                <a:spLocks noChangeArrowheads="1"/>
              </p:cNvSpPr>
              <p:nvPr/>
            </p:nvSpPr>
            <p:spPr bwMode="auto">
              <a:xfrm>
                <a:off x="2640" y="2418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4" name="Oval 178"/>
              <p:cNvSpPr>
                <a:spLocks noChangeArrowheads="1"/>
              </p:cNvSpPr>
              <p:nvPr/>
            </p:nvSpPr>
            <p:spPr bwMode="auto">
              <a:xfrm>
                <a:off x="2850" y="2400"/>
                <a:ext cx="72" cy="72"/>
              </a:xfrm>
              <a:prstGeom prst="ellipse">
                <a:avLst/>
              </a:prstGeom>
              <a:solidFill>
                <a:srgbClr val="0099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5" name="Oval 179"/>
              <p:cNvSpPr>
                <a:spLocks noChangeArrowheads="1"/>
              </p:cNvSpPr>
              <p:nvPr/>
            </p:nvSpPr>
            <p:spPr bwMode="auto">
              <a:xfrm>
                <a:off x="2496" y="2376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6" name="Oval 180"/>
              <p:cNvSpPr>
                <a:spLocks noChangeArrowheads="1"/>
              </p:cNvSpPr>
              <p:nvPr/>
            </p:nvSpPr>
            <p:spPr bwMode="auto">
              <a:xfrm>
                <a:off x="2496" y="2208"/>
                <a:ext cx="72" cy="72"/>
              </a:xfrm>
              <a:prstGeom prst="ellipse">
                <a:avLst/>
              </a:prstGeom>
              <a:solidFill>
                <a:srgbClr val="FF505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7" name="Oval 181"/>
              <p:cNvSpPr>
                <a:spLocks noChangeArrowheads="1"/>
              </p:cNvSpPr>
              <p:nvPr/>
            </p:nvSpPr>
            <p:spPr bwMode="auto">
              <a:xfrm>
                <a:off x="3120" y="134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8" name="Oval 182"/>
              <p:cNvSpPr>
                <a:spLocks noChangeArrowheads="1"/>
              </p:cNvSpPr>
              <p:nvPr/>
            </p:nvSpPr>
            <p:spPr bwMode="auto">
              <a:xfrm>
                <a:off x="2784" y="1416"/>
                <a:ext cx="72" cy="72"/>
              </a:xfrm>
              <a:prstGeom prst="ellipse">
                <a:avLst/>
              </a:prstGeom>
              <a:solidFill>
                <a:srgbClr val="E6FD7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79" name="Oval 183"/>
              <p:cNvSpPr>
                <a:spLocks noChangeArrowheads="1"/>
              </p:cNvSpPr>
              <p:nvPr/>
            </p:nvSpPr>
            <p:spPr bwMode="auto">
              <a:xfrm>
                <a:off x="3216" y="156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0" name="Oval 184"/>
              <p:cNvSpPr>
                <a:spLocks noChangeArrowheads="1"/>
              </p:cNvSpPr>
              <p:nvPr/>
            </p:nvSpPr>
            <p:spPr bwMode="auto">
              <a:xfrm>
                <a:off x="2208" y="2376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1" name="Oval 185"/>
              <p:cNvSpPr>
                <a:spLocks noChangeArrowheads="1"/>
              </p:cNvSpPr>
              <p:nvPr/>
            </p:nvSpPr>
            <p:spPr bwMode="auto">
              <a:xfrm>
                <a:off x="2304" y="2304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2" name="Oval 186"/>
              <p:cNvSpPr>
                <a:spLocks noChangeArrowheads="1"/>
              </p:cNvSpPr>
              <p:nvPr/>
            </p:nvSpPr>
            <p:spPr bwMode="auto">
              <a:xfrm>
                <a:off x="2376" y="2400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3" name="Oval 187"/>
              <p:cNvSpPr>
                <a:spLocks noChangeArrowheads="1"/>
              </p:cNvSpPr>
              <p:nvPr/>
            </p:nvSpPr>
            <p:spPr bwMode="auto">
              <a:xfrm>
                <a:off x="2064" y="2400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4" name="Oval 188"/>
              <p:cNvSpPr>
                <a:spLocks noChangeArrowheads="1"/>
              </p:cNvSpPr>
              <p:nvPr/>
            </p:nvSpPr>
            <p:spPr bwMode="auto">
              <a:xfrm>
                <a:off x="2010" y="201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5" name="Oval 189"/>
              <p:cNvSpPr>
                <a:spLocks noChangeArrowheads="1"/>
              </p:cNvSpPr>
              <p:nvPr/>
            </p:nvSpPr>
            <p:spPr bwMode="auto">
              <a:xfrm>
                <a:off x="2472" y="1848"/>
                <a:ext cx="72" cy="72"/>
              </a:xfrm>
              <a:prstGeom prst="ellipse">
                <a:avLst/>
              </a:prstGeom>
              <a:solidFill>
                <a:srgbClr val="FF66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6" name="Oval 190"/>
              <p:cNvSpPr>
                <a:spLocks noChangeArrowheads="1"/>
              </p:cNvSpPr>
              <p:nvPr/>
            </p:nvSpPr>
            <p:spPr bwMode="auto">
              <a:xfrm>
                <a:off x="2856" y="1824"/>
                <a:ext cx="72" cy="72"/>
              </a:xfrm>
              <a:prstGeom prst="ellipse">
                <a:avLst/>
              </a:prstGeom>
              <a:solidFill>
                <a:srgbClr val="FF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7" name="Oval 191"/>
              <p:cNvSpPr>
                <a:spLocks noChangeArrowheads="1"/>
              </p:cNvSpPr>
              <p:nvPr/>
            </p:nvSpPr>
            <p:spPr bwMode="auto">
              <a:xfrm>
                <a:off x="3096" y="1680"/>
                <a:ext cx="72" cy="72"/>
              </a:xfrm>
              <a:prstGeom prst="ellipse">
                <a:avLst/>
              </a:prstGeom>
              <a:solidFill>
                <a:srgbClr val="009A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8" name="Oval 192"/>
              <p:cNvSpPr>
                <a:spLocks noChangeArrowheads="1"/>
              </p:cNvSpPr>
              <p:nvPr/>
            </p:nvSpPr>
            <p:spPr bwMode="auto">
              <a:xfrm>
                <a:off x="3048" y="1872"/>
                <a:ext cx="72" cy="72"/>
              </a:xfrm>
              <a:prstGeom prst="ellipse">
                <a:avLst/>
              </a:prstGeom>
              <a:solidFill>
                <a:srgbClr val="85B4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89" name="Oval 193"/>
              <p:cNvSpPr>
                <a:spLocks noChangeArrowheads="1"/>
              </p:cNvSpPr>
              <p:nvPr/>
            </p:nvSpPr>
            <p:spPr bwMode="auto">
              <a:xfrm>
                <a:off x="2328" y="1344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 dirty="0"/>
              </a:p>
            </p:txBody>
          </p:sp>
          <p:sp>
            <p:nvSpPr>
              <p:cNvPr id="90" name="Oval 194"/>
              <p:cNvSpPr>
                <a:spLocks noChangeArrowheads="1"/>
              </p:cNvSpPr>
              <p:nvPr/>
            </p:nvSpPr>
            <p:spPr bwMode="auto">
              <a:xfrm>
                <a:off x="2064" y="1512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1" name="Oval 195"/>
              <p:cNvSpPr>
                <a:spLocks noChangeArrowheads="1"/>
              </p:cNvSpPr>
              <p:nvPr/>
            </p:nvSpPr>
            <p:spPr bwMode="auto">
              <a:xfrm>
                <a:off x="2304" y="1200"/>
                <a:ext cx="72" cy="72"/>
              </a:xfrm>
              <a:prstGeom prst="ellipse">
                <a:avLst/>
              </a:prstGeom>
              <a:solidFill>
                <a:srgbClr val="CCFF6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2" name="Oval 196"/>
              <p:cNvSpPr>
                <a:spLocks noChangeArrowheads="1"/>
              </p:cNvSpPr>
              <p:nvPr/>
            </p:nvSpPr>
            <p:spPr bwMode="auto">
              <a:xfrm>
                <a:off x="2160" y="1224"/>
                <a:ext cx="72" cy="72"/>
              </a:xfrm>
              <a:prstGeom prst="ellipse">
                <a:avLst/>
              </a:prstGeom>
              <a:solidFill>
                <a:srgbClr val="DFFF85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3" name="Oval 197"/>
              <p:cNvSpPr>
                <a:spLocks noChangeArrowheads="1"/>
              </p:cNvSpPr>
              <p:nvPr/>
            </p:nvSpPr>
            <p:spPr bwMode="auto">
              <a:xfrm>
                <a:off x="2208" y="1338"/>
                <a:ext cx="72" cy="72"/>
              </a:xfrm>
              <a:prstGeom prst="ellipse">
                <a:avLst/>
              </a:prstGeom>
              <a:solidFill>
                <a:srgbClr val="CCFF33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4" name="Oval 199"/>
              <p:cNvSpPr>
                <a:spLocks noChangeArrowheads="1"/>
              </p:cNvSpPr>
              <p:nvPr/>
            </p:nvSpPr>
            <p:spPr bwMode="auto">
              <a:xfrm>
                <a:off x="2088" y="1368"/>
                <a:ext cx="72" cy="72"/>
              </a:xfrm>
              <a:prstGeom prst="ellipse">
                <a:avLst/>
              </a:prstGeom>
              <a:solidFill>
                <a:srgbClr val="99CC00">
                  <a:alpha val="39999"/>
                </a:srgbClr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5" name="Oval 200"/>
              <p:cNvSpPr>
                <a:spLocks noChangeArrowheads="1"/>
              </p:cNvSpPr>
              <p:nvPr/>
            </p:nvSpPr>
            <p:spPr bwMode="auto">
              <a:xfrm>
                <a:off x="2664" y="1248"/>
                <a:ext cx="72" cy="72"/>
              </a:xfrm>
              <a:prstGeom prst="ellipse">
                <a:avLst/>
              </a:prstGeom>
              <a:solidFill>
                <a:srgbClr val="B0F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6" name="Oval 201"/>
              <p:cNvSpPr>
                <a:spLocks noChangeArrowheads="1"/>
              </p:cNvSpPr>
              <p:nvPr/>
            </p:nvSpPr>
            <p:spPr bwMode="auto">
              <a:xfrm>
                <a:off x="2472" y="1200"/>
                <a:ext cx="72" cy="72"/>
              </a:xfrm>
              <a:prstGeom prst="ellipse">
                <a:avLst/>
              </a:prstGeom>
              <a:solidFill>
                <a:srgbClr val="A5E4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7" name="Oval 202"/>
              <p:cNvSpPr>
                <a:spLocks noChangeArrowheads="1"/>
              </p:cNvSpPr>
              <p:nvPr/>
            </p:nvSpPr>
            <p:spPr bwMode="auto">
              <a:xfrm>
                <a:off x="2880" y="1200"/>
                <a:ext cx="72" cy="72"/>
              </a:xfrm>
              <a:prstGeom prst="ellipse">
                <a:avLst/>
              </a:prstGeom>
              <a:solidFill>
                <a:srgbClr val="7AAE06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8" name="Oval 203"/>
              <p:cNvSpPr>
                <a:spLocks noChangeArrowheads="1"/>
              </p:cNvSpPr>
              <p:nvPr/>
            </p:nvSpPr>
            <p:spPr bwMode="auto">
              <a:xfrm>
                <a:off x="3216" y="1248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99" name="Oval 204"/>
              <p:cNvSpPr>
                <a:spLocks noChangeArrowheads="1"/>
              </p:cNvSpPr>
              <p:nvPr/>
            </p:nvSpPr>
            <p:spPr bwMode="auto">
              <a:xfrm>
                <a:off x="3072" y="1176"/>
                <a:ext cx="72" cy="72"/>
              </a:xfrm>
              <a:prstGeom prst="ellipse">
                <a:avLst/>
              </a:prstGeom>
              <a:solidFill>
                <a:srgbClr val="73FB0D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00" name="Oval 205"/>
              <p:cNvSpPr>
                <a:spLocks noChangeArrowheads="1"/>
              </p:cNvSpPr>
              <p:nvPr/>
            </p:nvSpPr>
            <p:spPr bwMode="auto">
              <a:xfrm>
                <a:off x="2976" y="1248"/>
                <a:ext cx="72" cy="72"/>
              </a:xfrm>
              <a:prstGeom prst="ellipse">
                <a:avLst/>
              </a:prstGeom>
              <a:solidFill>
                <a:srgbClr val="00CC00"/>
              </a:solidFill>
              <a:ln w="12700" algn="ctr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01" name="Oval 100"/>
            <p:cNvSpPr/>
            <p:nvPr/>
          </p:nvSpPr>
          <p:spPr>
            <a:xfrm>
              <a:off x="3455777" y="1874627"/>
              <a:ext cx="923925" cy="9144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2" name="Straight Arrow Connector 101"/>
            <p:cNvCxnSpPr/>
            <p:nvPr/>
          </p:nvCxnSpPr>
          <p:spPr>
            <a:xfrm rot="5400000" flipH="1" flipV="1">
              <a:off x="3806031" y="2048669"/>
              <a:ext cx="357188" cy="12700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TextBox 102"/>
            <p:cNvSpPr txBox="1"/>
            <p:nvPr/>
          </p:nvSpPr>
          <p:spPr>
            <a:xfrm>
              <a:off x="3736133" y="1933575"/>
              <a:ext cx="268592" cy="35105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b="1" i="1" dirty="0" smtClean="0"/>
                <a:t>h</a:t>
              </a:r>
              <a:endParaRPr lang="en-US" sz="2400" b="1" i="1" dirty="0"/>
            </a:p>
          </p:txBody>
        </p:sp>
        <p:sp>
          <p:nvSpPr>
            <p:cNvPr id="106" name="Oval 105"/>
            <p:cNvSpPr/>
            <p:nvPr/>
          </p:nvSpPr>
          <p:spPr>
            <a:xfrm>
              <a:off x="4402348" y="2819400"/>
              <a:ext cx="609600" cy="60960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7" name="Straight Arrow Connector 106"/>
            <p:cNvCxnSpPr/>
            <p:nvPr/>
          </p:nvCxnSpPr>
          <p:spPr>
            <a:xfrm rot="16200000" flipV="1">
              <a:off x="4557895" y="2957694"/>
              <a:ext cx="330678" cy="2333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TextBox 107"/>
            <p:cNvSpPr txBox="1"/>
            <p:nvPr/>
          </p:nvSpPr>
          <p:spPr>
            <a:xfrm>
              <a:off x="4499610" y="2813844"/>
              <a:ext cx="247471" cy="30425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b="1" i="1" dirty="0" smtClean="0"/>
                <a:t>h</a:t>
              </a:r>
              <a:endParaRPr lang="en-US" sz="2000" b="1" i="1" dirty="0"/>
            </a:p>
          </p:txBody>
        </p:sp>
      </p:grpSp>
      <p:sp>
        <p:nvSpPr>
          <p:cNvPr id="111" name="TextBox 110"/>
          <p:cNvSpPr txBox="1"/>
          <p:nvPr/>
        </p:nvSpPr>
        <p:spPr>
          <a:xfrm>
            <a:off x="685800" y="4800600"/>
            <a:ext cx="775936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If function smoothness varies spatially, we want to allow bandwidth h to </a:t>
            </a:r>
          </a:p>
          <a:p>
            <a:r>
              <a:rPr lang="en-US" sz="2000" dirty="0" smtClean="0"/>
              <a:t>depend on X</a:t>
            </a:r>
          </a:p>
          <a:p>
            <a:endParaRPr lang="en-US" sz="2000" dirty="0" smtClean="0"/>
          </a:p>
          <a:p>
            <a:r>
              <a:rPr lang="en-US" sz="2000" dirty="0" smtClean="0"/>
              <a:t>Local polynomials, </a:t>
            </a:r>
            <a:r>
              <a:rPr lang="en-US" sz="2000" dirty="0" err="1" smtClean="0"/>
              <a:t>splines</a:t>
            </a:r>
            <a:r>
              <a:rPr lang="en-US" sz="2000" dirty="0" smtClean="0"/>
              <a:t>, wavelets, regression trees …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Regression trees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43</a:t>
            </a:fld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2992058"/>
            <a:ext cx="8610600" cy="272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9" name="TextBox 118"/>
          <p:cNvSpPr txBox="1"/>
          <p:nvPr/>
        </p:nvSpPr>
        <p:spPr>
          <a:xfrm>
            <a:off x="5257800" y="5726668"/>
            <a:ext cx="37097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Average (fit a constant ) on the leaves</a:t>
            </a:r>
            <a:endParaRPr lang="en-US" dirty="0">
              <a:solidFill>
                <a:srgbClr val="C00000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7086600" y="1992868"/>
            <a:ext cx="1676400" cy="5334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chemeClr val="tx1"/>
                </a:solidFill>
              </a:rPr>
              <a:t>Num Children?</a:t>
            </a:r>
            <a:endParaRPr lang="en-US" b="1" dirty="0">
              <a:solidFill>
                <a:schemeClr val="tx1"/>
              </a:solidFill>
            </a:endParaRPr>
          </a:p>
        </p:txBody>
      </p:sp>
      <p:cxnSp>
        <p:nvCxnSpPr>
          <p:cNvPr id="122" name="Straight Arrow Connector 121"/>
          <p:cNvCxnSpPr>
            <a:stCxn id="120" idx="2"/>
          </p:cNvCxnSpPr>
          <p:nvPr/>
        </p:nvCxnSpPr>
        <p:spPr>
          <a:xfrm rot="5400000">
            <a:off x="7010400" y="2450068"/>
            <a:ext cx="838200" cy="9906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/>
          <p:cNvCxnSpPr>
            <a:stCxn id="120" idx="2"/>
          </p:cNvCxnSpPr>
          <p:nvPr/>
        </p:nvCxnSpPr>
        <p:spPr>
          <a:xfrm rot="16200000" flipH="1">
            <a:off x="8001000" y="2450068"/>
            <a:ext cx="914400" cy="106680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/>
          <p:cNvSpPr txBox="1"/>
          <p:nvPr/>
        </p:nvSpPr>
        <p:spPr>
          <a:xfrm>
            <a:off x="6705600" y="2754868"/>
            <a:ext cx="5036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≥ 2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8458200" y="2754868"/>
            <a:ext cx="5116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&lt; 2</a:t>
            </a:r>
            <a:endParaRPr lang="en-US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27" name="Picture 126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rcRect l="31212" t="-22956" r="43818"/>
          <a:stretch>
            <a:fillRect/>
          </a:stretch>
        </p:blipFill>
        <p:spPr bwMode="auto">
          <a:xfrm>
            <a:off x="533400" y="2553223"/>
            <a:ext cx="609600" cy="408135"/>
          </a:xfrm>
          <a:prstGeom prst="rect">
            <a:avLst/>
          </a:prstGeom>
          <a:noFill/>
          <a:ln/>
          <a:effectLst/>
        </p:spPr>
      </p:pic>
      <p:pic>
        <p:nvPicPr>
          <p:cNvPr id="128" name="Picture 127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 cstate="print"/>
          <a:srcRect l="56182" t="-22956" r="25090"/>
          <a:stretch>
            <a:fillRect/>
          </a:stretch>
        </p:blipFill>
        <p:spPr bwMode="auto">
          <a:xfrm>
            <a:off x="1905000" y="2553223"/>
            <a:ext cx="457200" cy="408135"/>
          </a:xfrm>
          <a:prstGeom prst="rect">
            <a:avLst/>
          </a:prstGeom>
          <a:noFill/>
          <a:ln/>
          <a:effectLst/>
        </p:spPr>
      </p:pic>
      <p:pic>
        <p:nvPicPr>
          <p:cNvPr id="129" name="Picture 12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7" cstate="print"/>
          <a:srcRect l="71788" t="-22956" r="3242"/>
          <a:stretch>
            <a:fillRect/>
          </a:stretch>
        </p:blipFill>
        <p:spPr bwMode="auto">
          <a:xfrm>
            <a:off x="3200400" y="2553223"/>
            <a:ext cx="609600" cy="408135"/>
          </a:xfrm>
          <a:prstGeom prst="rect">
            <a:avLst/>
          </a:prstGeom>
          <a:noFill/>
          <a:ln/>
          <a:effectLst/>
        </p:spPr>
      </p:pic>
      <p:pic>
        <p:nvPicPr>
          <p:cNvPr id="130" name="Picture 129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8" cstate="print"/>
          <a:srcRect l="87184" r="3429"/>
          <a:stretch>
            <a:fillRect/>
          </a:stretch>
        </p:blipFill>
        <p:spPr bwMode="auto">
          <a:xfrm>
            <a:off x="4038600" y="2689805"/>
            <a:ext cx="279069" cy="281995"/>
          </a:xfrm>
          <a:prstGeom prst="rect">
            <a:avLst/>
          </a:prstGeom>
          <a:noFill/>
          <a:ln/>
          <a:effectLst/>
        </p:spPr>
      </p:pic>
      <p:sp>
        <p:nvSpPr>
          <p:cNvPr id="16" name="TextBox 15"/>
          <p:cNvSpPr txBox="1"/>
          <p:nvPr/>
        </p:nvSpPr>
        <p:spPr>
          <a:xfrm>
            <a:off x="6828097" y="1383268"/>
            <a:ext cx="20873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Binary Decision Tree</a:t>
            </a:r>
            <a:endParaRPr lang="en-US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6" name="Group 175"/>
          <p:cNvGrpSpPr/>
          <p:nvPr/>
        </p:nvGrpSpPr>
        <p:grpSpPr>
          <a:xfrm>
            <a:off x="1722082" y="1474511"/>
            <a:ext cx="2798162" cy="2716489"/>
            <a:chOff x="5514975" y="2689225"/>
            <a:chExt cx="2101850" cy="2101850"/>
          </a:xfrm>
        </p:grpSpPr>
        <p:sp>
          <p:nvSpPr>
            <p:cNvPr id="174" name="Rectangle 107"/>
            <p:cNvSpPr>
              <a:spLocks noChangeArrowheads="1"/>
            </p:cNvSpPr>
            <p:nvPr/>
          </p:nvSpPr>
          <p:spPr bwMode="auto">
            <a:xfrm>
              <a:off x="5514975" y="2689225"/>
              <a:ext cx="2101850" cy="2101850"/>
            </a:xfrm>
            <a:prstGeom prst="rect">
              <a:avLst/>
            </a:prstGeom>
            <a:gradFill rotWithShape="1">
              <a:gsLst>
                <a:gs pos="0">
                  <a:srgbClr val="CCFF33">
                    <a:alpha val="80000"/>
                  </a:srgbClr>
                </a:gs>
                <a:gs pos="100000">
                  <a:srgbClr val="009900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5" name="Freeform 108"/>
            <p:cNvSpPr>
              <a:spLocks/>
            </p:cNvSpPr>
            <p:nvPr/>
          </p:nvSpPr>
          <p:spPr bwMode="auto">
            <a:xfrm>
              <a:off x="5891213" y="3070225"/>
              <a:ext cx="1347788" cy="1408113"/>
            </a:xfrm>
            <a:custGeom>
              <a:avLst/>
              <a:gdLst/>
              <a:ahLst/>
              <a:cxnLst>
                <a:cxn ang="0">
                  <a:pos x="159" y="777"/>
                </a:cxn>
                <a:cxn ang="0">
                  <a:pos x="11" y="535"/>
                </a:cxn>
                <a:cxn ang="0">
                  <a:pos x="93" y="391"/>
                </a:cxn>
                <a:cxn ang="0">
                  <a:pos x="375" y="346"/>
                </a:cxn>
                <a:cxn ang="0">
                  <a:pos x="602" y="2"/>
                </a:cxn>
                <a:cxn ang="0">
                  <a:pos x="822" y="335"/>
                </a:cxn>
                <a:cxn ang="0">
                  <a:pos x="765" y="617"/>
                </a:cxn>
                <a:cxn ang="0">
                  <a:pos x="404" y="860"/>
                </a:cxn>
                <a:cxn ang="0">
                  <a:pos x="159" y="777"/>
                </a:cxn>
              </a:cxnLst>
              <a:rect l="0" t="0" r="r" b="b"/>
              <a:pathLst>
                <a:path w="849" h="887">
                  <a:moveTo>
                    <a:pt x="159" y="777"/>
                  </a:moveTo>
                  <a:cubicBezTo>
                    <a:pt x="150" y="711"/>
                    <a:pt x="22" y="599"/>
                    <a:pt x="11" y="535"/>
                  </a:cubicBezTo>
                  <a:cubicBezTo>
                    <a:pt x="0" y="471"/>
                    <a:pt x="32" y="422"/>
                    <a:pt x="93" y="391"/>
                  </a:cubicBezTo>
                  <a:cubicBezTo>
                    <a:pt x="154" y="360"/>
                    <a:pt x="290" y="411"/>
                    <a:pt x="375" y="346"/>
                  </a:cubicBezTo>
                  <a:cubicBezTo>
                    <a:pt x="460" y="281"/>
                    <a:pt x="528" y="4"/>
                    <a:pt x="602" y="2"/>
                  </a:cubicBezTo>
                  <a:cubicBezTo>
                    <a:pt x="676" y="0"/>
                    <a:pt x="795" y="232"/>
                    <a:pt x="822" y="335"/>
                  </a:cubicBezTo>
                  <a:cubicBezTo>
                    <a:pt x="849" y="438"/>
                    <a:pt x="835" y="530"/>
                    <a:pt x="765" y="617"/>
                  </a:cubicBezTo>
                  <a:cubicBezTo>
                    <a:pt x="695" y="704"/>
                    <a:pt x="505" y="833"/>
                    <a:pt x="404" y="860"/>
                  </a:cubicBezTo>
                  <a:cubicBezTo>
                    <a:pt x="303" y="887"/>
                    <a:pt x="210" y="794"/>
                    <a:pt x="159" y="777"/>
                  </a:cubicBezTo>
                  <a:close/>
                </a:path>
              </a:pathLst>
            </a:custGeom>
            <a:gradFill rotWithShape="1">
              <a:gsLst>
                <a:gs pos="0">
                  <a:srgbClr val="FFFF66"/>
                </a:gs>
                <a:gs pos="100000">
                  <a:srgbClr val="F4640C"/>
                </a:gs>
              </a:gsLst>
              <a:lin ang="5400000" scaled="1"/>
            </a:gradFill>
            <a:ln w="25400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Regression trees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44</a:t>
            </a:fld>
            <a:endParaRPr lang="en-US"/>
          </a:p>
        </p:txBody>
      </p:sp>
      <p:grpSp>
        <p:nvGrpSpPr>
          <p:cNvPr id="4" name="Group 109"/>
          <p:cNvGrpSpPr>
            <a:grpSpLocks/>
          </p:cNvGrpSpPr>
          <p:nvPr/>
        </p:nvGrpSpPr>
        <p:grpSpPr bwMode="auto">
          <a:xfrm>
            <a:off x="1828800" y="1447800"/>
            <a:ext cx="2667000" cy="2743200"/>
            <a:chOff x="2010" y="1176"/>
            <a:chExt cx="1302" cy="1314"/>
          </a:xfrm>
        </p:grpSpPr>
        <p:sp>
          <p:nvSpPr>
            <p:cNvPr id="5" name="Oval 110"/>
            <p:cNvSpPr>
              <a:spLocks noChangeArrowheads="1"/>
            </p:cNvSpPr>
            <p:nvPr/>
          </p:nvSpPr>
          <p:spPr bwMode="auto">
            <a:xfrm>
              <a:off x="2928" y="1488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" name="Oval 111"/>
            <p:cNvSpPr>
              <a:spLocks noChangeArrowheads="1"/>
            </p:cNvSpPr>
            <p:nvPr/>
          </p:nvSpPr>
          <p:spPr bwMode="auto">
            <a:xfrm>
              <a:off x="2259" y="1685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Oval 112"/>
            <p:cNvSpPr>
              <a:spLocks noChangeArrowheads="1"/>
            </p:cNvSpPr>
            <p:nvPr/>
          </p:nvSpPr>
          <p:spPr bwMode="auto">
            <a:xfrm>
              <a:off x="3146" y="146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Oval 113"/>
            <p:cNvSpPr>
              <a:spLocks noChangeArrowheads="1"/>
            </p:cNvSpPr>
            <p:nvPr/>
          </p:nvSpPr>
          <p:spPr bwMode="auto">
            <a:xfrm>
              <a:off x="2573" y="1539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Oval 114"/>
            <p:cNvSpPr>
              <a:spLocks noChangeArrowheads="1"/>
            </p:cNvSpPr>
            <p:nvPr/>
          </p:nvSpPr>
          <p:spPr bwMode="auto">
            <a:xfrm>
              <a:off x="2160" y="206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" name="Oval 115"/>
            <p:cNvSpPr>
              <a:spLocks noChangeArrowheads="1"/>
            </p:cNvSpPr>
            <p:nvPr/>
          </p:nvSpPr>
          <p:spPr bwMode="auto">
            <a:xfrm>
              <a:off x="2403" y="1636"/>
              <a:ext cx="72" cy="72"/>
            </a:xfrm>
            <a:prstGeom prst="ellipse">
              <a:avLst/>
            </a:prstGeom>
            <a:solidFill>
              <a:srgbClr val="B0F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1" name="Oval 116"/>
            <p:cNvSpPr>
              <a:spLocks noChangeArrowheads="1"/>
            </p:cNvSpPr>
            <p:nvPr/>
          </p:nvSpPr>
          <p:spPr bwMode="auto">
            <a:xfrm>
              <a:off x="2186" y="168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2" name="Oval 117"/>
            <p:cNvSpPr>
              <a:spLocks noChangeArrowheads="1"/>
            </p:cNvSpPr>
            <p:nvPr/>
          </p:nvSpPr>
          <p:spPr bwMode="auto">
            <a:xfrm>
              <a:off x="2234" y="1926"/>
              <a:ext cx="72" cy="72"/>
            </a:xfrm>
            <a:prstGeom prst="ellipse">
              <a:avLst/>
            </a:prstGeom>
            <a:solidFill>
              <a:srgbClr val="FF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3" name="Oval 118"/>
            <p:cNvSpPr>
              <a:spLocks noChangeArrowheads="1"/>
            </p:cNvSpPr>
            <p:nvPr/>
          </p:nvSpPr>
          <p:spPr bwMode="auto">
            <a:xfrm>
              <a:off x="2355" y="1902"/>
              <a:ext cx="72" cy="72"/>
            </a:xfrm>
            <a:prstGeom prst="ellipse">
              <a:avLst/>
            </a:prstGeom>
            <a:solidFill>
              <a:srgbClr val="FFA41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4" name="Oval 119"/>
            <p:cNvSpPr>
              <a:spLocks noChangeArrowheads="1"/>
            </p:cNvSpPr>
            <p:nvPr/>
          </p:nvSpPr>
          <p:spPr bwMode="auto">
            <a:xfrm>
              <a:off x="2016" y="1660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5" name="Oval 120"/>
            <p:cNvSpPr>
              <a:spLocks noChangeArrowheads="1"/>
            </p:cNvSpPr>
            <p:nvPr/>
          </p:nvSpPr>
          <p:spPr bwMode="auto">
            <a:xfrm>
              <a:off x="2331" y="1539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6" name="Oval 121"/>
            <p:cNvSpPr>
              <a:spLocks noChangeArrowheads="1"/>
            </p:cNvSpPr>
            <p:nvPr/>
          </p:nvSpPr>
          <p:spPr bwMode="auto">
            <a:xfrm>
              <a:off x="2549" y="1926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7" name="Oval 122"/>
            <p:cNvSpPr>
              <a:spLocks noChangeArrowheads="1"/>
            </p:cNvSpPr>
            <p:nvPr/>
          </p:nvSpPr>
          <p:spPr bwMode="auto">
            <a:xfrm>
              <a:off x="2670" y="1805"/>
              <a:ext cx="72" cy="72"/>
            </a:xfrm>
            <a:prstGeom prst="ellipse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8" name="Oval 123"/>
            <p:cNvSpPr>
              <a:spLocks noChangeArrowheads="1"/>
            </p:cNvSpPr>
            <p:nvPr/>
          </p:nvSpPr>
          <p:spPr bwMode="auto">
            <a:xfrm>
              <a:off x="2936" y="1951"/>
              <a:ext cx="72" cy="72"/>
            </a:xfrm>
            <a:prstGeom prst="ellipse">
              <a:avLst/>
            </a:prstGeom>
            <a:solidFill>
              <a:srgbClr val="FF00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9" name="Oval 124"/>
            <p:cNvSpPr>
              <a:spLocks noChangeArrowheads="1"/>
            </p:cNvSpPr>
            <p:nvPr/>
          </p:nvSpPr>
          <p:spPr bwMode="auto">
            <a:xfrm>
              <a:off x="2766" y="1926"/>
              <a:ext cx="72" cy="72"/>
            </a:xfrm>
            <a:prstGeom prst="ellipse">
              <a:avLst/>
            </a:prstGeom>
            <a:solidFill>
              <a:srgbClr val="FA91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" name="Oval 125"/>
            <p:cNvSpPr>
              <a:spLocks noChangeArrowheads="1"/>
            </p:cNvSpPr>
            <p:nvPr/>
          </p:nvSpPr>
          <p:spPr bwMode="auto">
            <a:xfrm>
              <a:off x="2210" y="1491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1" name="Oval 126"/>
            <p:cNvSpPr>
              <a:spLocks noChangeArrowheads="1"/>
            </p:cNvSpPr>
            <p:nvPr/>
          </p:nvSpPr>
          <p:spPr bwMode="auto">
            <a:xfrm>
              <a:off x="2428" y="1467"/>
              <a:ext cx="72" cy="72"/>
            </a:xfrm>
            <a:prstGeom prst="ellipse">
              <a:avLst/>
            </a:prstGeom>
            <a:solidFill>
              <a:srgbClr val="92D05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2" name="Oval 127"/>
            <p:cNvSpPr>
              <a:spLocks noChangeArrowheads="1"/>
            </p:cNvSpPr>
            <p:nvPr/>
          </p:nvSpPr>
          <p:spPr bwMode="auto">
            <a:xfrm>
              <a:off x="2670" y="1636"/>
              <a:ext cx="72" cy="72"/>
            </a:xfrm>
            <a:prstGeom prst="ellipse">
              <a:avLst/>
            </a:prstGeom>
            <a:solidFill>
              <a:srgbClr val="FFFF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3" name="Oval 128"/>
            <p:cNvSpPr>
              <a:spLocks noChangeArrowheads="1"/>
            </p:cNvSpPr>
            <p:nvPr/>
          </p:nvSpPr>
          <p:spPr bwMode="auto">
            <a:xfrm>
              <a:off x="2065" y="1927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" name="Oval 129"/>
            <p:cNvSpPr>
              <a:spLocks noChangeArrowheads="1"/>
            </p:cNvSpPr>
            <p:nvPr/>
          </p:nvSpPr>
          <p:spPr bwMode="auto">
            <a:xfrm>
              <a:off x="2500" y="1733"/>
              <a:ext cx="72" cy="72"/>
            </a:xfrm>
            <a:prstGeom prst="ellipse">
              <a:avLst/>
            </a:prstGeom>
            <a:solidFill>
              <a:srgbClr val="E5FC7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5" name="Oval 130"/>
            <p:cNvSpPr>
              <a:spLocks noChangeArrowheads="1"/>
            </p:cNvSpPr>
            <p:nvPr/>
          </p:nvSpPr>
          <p:spPr bwMode="auto">
            <a:xfrm>
              <a:off x="2283" y="1781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6" name="Oval 131"/>
            <p:cNvSpPr>
              <a:spLocks noChangeArrowheads="1"/>
            </p:cNvSpPr>
            <p:nvPr/>
          </p:nvSpPr>
          <p:spPr bwMode="auto">
            <a:xfrm>
              <a:off x="2331" y="2023"/>
              <a:ext cx="72" cy="72"/>
            </a:xfrm>
            <a:prstGeom prst="ellipse">
              <a:avLst/>
            </a:prstGeom>
            <a:solidFill>
              <a:srgbClr val="FF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7" name="Oval 132"/>
            <p:cNvSpPr>
              <a:spLocks noChangeArrowheads="1"/>
            </p:cNvSpPr>
            <p:nvPr/>
          </p:nvSpPr>
          <p:spPr bwMode="auto">
            <a:xfrm>
              <a:off x="2742" y="2072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8" name="Oval 133"/>
            <p:cNvSpPr>
              <a:spLocks noChangeArrowheads="1"/>
            </p:cNvSpPr>
            <p:nvPr/>
          </p:nvSpPr>
          <p:spPr bwMode="auto">
            <a:xfrm>
              <a:off x="2960" y="1805"/>
              <a:ext cx="72" cy="72"/>
            </a:xfrm>
            <a:prstGeom prst="ellipse">
              <a:avLst/>
            </a:prstGeom>
            <a:solidFill>
              <a:srgbClr val="FF505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9" name="Oval 134"/>
            <p:cNvSpPr>
              <a:spLocks noChangeArrowheads="1"/>
            </p:cNvSpPr>
            <p:nvPr/>
          </p:nvSpPr>
          <p:spPr bwMode="auto">
            <a:xfrm>
              <a:off x="3226" y="1854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1" name="Oval 135"/>
            <p:cNvSpPr>
              <a:spLocks noChangeArrowheads="1"/>
            </p:cNvSpPr>
            <p:nvPr/>
          </p:nvSpPr>
          <p:spPr bwMode="auto">
            <a:xfrm>
              <a:off x="2936" y="2072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2" name="Oval 136"/>
            <p:cNvSpPr>
              <a:spLocks noChangeArrowheads="1"/>
            </p:cNvSpPr>
            <p:nvPr/>
          </p:nvSpPr>
          <p:spPr bwMode="auto">
            <a:xfrm>
              <a:off x="2137" y="1854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3" name="Oval 137"/>
            <p:cNvSpPr>
              <a:spLocks noChangeArrowheads="1"/>
            </p:cNvSpPr>
            <p:nvPr/>
          </p:nvSpPr>
          <p:spPr bwMode="auto">
            <a:xfrm>
              <a:off x="2352" y="2160"/>
              <a:ext cx="72" cy="72"/>
            </a:xfrm>
            <a:prstGeom prst="ellipse">
              <a:avLst/>
            </a:prstGeom>
            <a:solidFill>
              <a:srgbClr val="DDB647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4" name="Oval 138"/>
            <p:cNvSpPr>
              <a:spLocks noChangeArrowheads="1"/>
            </p:cNvSpPr>
            <p:nvPr/>
          </p:nvSpPr>
          <p:spPr bwMode="auto">
            <a:xfrm>
              <a:off x="3049" y="1536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5" name="Oval 139"/>
            <p:cNvSpPr>
              <a:spLocks noChangeArrowheads="1"/>
            </p:cNvSpPr>
            <p:nvPr/>
          </p:nvSpPr>
          <p:spPr bwMode="auto">
            <a:xfrm>
              <a:off x="2500" y="1612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6" name="Oval 140"/>
            <p:cNvSpPr>
              <a:spLocks noChangeArrowheads="1"/>
            </p:cNvSpPr>
            <p:nvPr/>
          </p:nvSpPr>
          <p:spPr bwMode="auto">
            <a:xfrm>
              <a:off x="2879" y="1390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7" name="Oval 141"/>
            <p:cNvSpPr>
              <a:spLocks noChangeArrowheads="1"/>
            </p:cNvSpPr>
            <p:nvPr/>
          </p:nvSpPr>
          <p:spPr bwMode="auto">
            <a:xfrm>
              <a:off x="3096" y="1776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8" name="Oval 142"/>
            <p:cNvSpPr>
              <a:spLocks noChangeArrowheads="1"/>
            </p:cNvSpPr>
            <p:nvPr/>
          </p:nvSpPr>
          <p:spPr bwMode="auto">
            <a:xfrm>
              <a:off x="2760" y="1680"/>
              <a:ext cx="72" cy="72"/>
            </a:xfrm>
            <a:prstGeom prst="ellipse">
              <a:avLst/>
            </a:prstGeom>
            <a:solidFill>
              <a:srgbClr val="FFFF6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9" name="Oval 143"/>
            <p:cNvSpPr>
              <a:spLocks noChangeArrowheads="1"/>
            </p:cNvSpPr>
            <p:nvPr/>
          </p:nvSpPr>
          <p:spPr bwMode="auto">
            <a:xfrm>
              <a:off x="2880" y="1680"/>
              <a:ext cx="72" cy="72"/>
            </a:xfrm>
            <a:prstGeom prst="ellipse">
              <a:avLst/>
            </a:prstGeom>
            <a:solidFill>
              <a:srgbClr val="FF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0" name="Oval 144"/>
            <p:cNvSpPr>
              <a:spLocks noChangeArrowheads="1"/>
            </p:cNvSpPr>
            <p:nvPr/>
          </p:nvSpPr>
          <p:spPr bwMode="auto">
            <a:xfrm>
              <a:off x="3056" y="1968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1" name="Oval 145"/>
            <p:cNvSpPr>
              <a:spLocks noChangeArrowheads="1"/>
            </p:cNvSpPr>
            <p:nvPr/>
          </p:nvSpPr>
          <p:spPr bwMode="auto">
            <a:xfrm>
              <a:off x="3066" y="2124"/>
              <a:ext cx="72" cy="72"/>
            </a:xfrm>
            <a:prstGeom prst="ellipse">
              <a:avLst/>
            </a:prstGeom>
            <a:solidFill>
              <a:srgbClr val="0080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2" name="Oval 146"/>
            <p:cNvSpPr>
              <a:spLocks noChangeArrowheads="1"/>
            </p:cNvSpPr>
            <p:nvPr/>
          </p:nvSpPr>
          <p:spPr bwMode="auto">
            <a:xfrm>
              <a:off x="2844" y="2010"/>
              <a:ext cx="72" cy="72"/>
            </a:xfrm>
            <a:prstGeom prst="ellipse">
              <a:avLst/>
            </a:prstGeom>
            <a:solidFill>
              <a:srgbClr val="FF505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3" name="Oval 147"/>
            <p:cNvSpPr>
              <a:spLocks noChangeArrowheads="1"/>
            </p:cNvSpPr>
            <p:nvPr/>
          </p:nvSpPr>
          <p:spPr bwMode="auto">
            <a:xfrm>
              <a:off x="2832" y="2208"/>
              <a:ext cx="72" cy="72"/>
            </a:xfrm>
            <a:prstGeom prst="ellipse">
              <a:avLst/>
            </a:prstGeom>
            <a:solidFill>
              <a:srgbClr val="339933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4" name="Oval 148"/>
            <p:cNvSpPr>
              <a:spLocks noChangeArrowheads="1"/>
            </p:cNvSpPr>
            <p:nvPr/>
          </p:nvSpPr>
          <p:spPr bwMode="auto">
            <a:xfrm>
              <a:off x="2592" y="2088"/>
              <a:ext cx="72" cy="72"/>
            </a:xfrm>
            <a:prstGeom prst="ellipse">
              <a:avLst/>
            </a:prstGeom>
            <a:solidFill>
              <a:srgbClr val="FF33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5" name="Oval 149"/>
            <p:cNvSpPr>
              <a:spLocks noChangeArrowheads="1"/>
            </p:cNvSpPr>
            <p:nvPr/>
          </p:nvSpPr>
          <p:spPr bwMode="auto">
            <a:xfrm>
              <a:off x="3192" y="1680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6" name="Oval 150"/>
            <p:cNvSpPr>
              <a:spLocks noChangeArrowheads="1"/>
            </p:cNvSpPr>
            <p:nvPr/>
          </p:nvSpPr>
          <p:spPr bwMode="auto">
            <a:xfrm>
              <a:off x="3024" y="1632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7" name="Oval 151"/>
            <p:cNvSpPr>
              <a:spLocks noChangeArrowheads="1"/>
            </p:cNvSpPr>
            <p:nvPr/>
          </p:nvSpPr>
          <p:spPr bwMode="auto">
            <a:xfrm>
              <a:off x="2808" y="1584"/>
              <a:ext cx="72" cy="72"/>
            </a:xfrm>
            <a:prstGeom prst="ellipse">
              <a:avLst/>
            </a:prstGeom>
            <a:solidFill>
              <a:srgbClr val="FFFF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8" name="Oval 152"/>
            <p:cNvSpPr>
              <a:spLocks noChangeArrowheads="1"/>
            </p:cNvSpPr>
            <p:nvPr/>
          </p:nvSpPr>
          <p:spPr bwMode="auto">
            <a:xfrm>
              <a:off x="3192" y="1992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49" name="Oval 153"/>
            <p:cNvSpPr>
              <a:spLocks noChangeArrowheads="1"/>
            </p:cNvSpPr>
            <p:nvPr/>
          </p:nvSpPr>
          <p:spPr bwMode="auto">
            <a:xfrm>
              <a:off x="2976" y="2232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0" name="Oval 154"/>
            <p:cNvSpPr>
              <a:spLocks noChangeArrowheads="1"/>
            </p:cNvSpPr>
            <p:nvPr/>
          </p:nvSpPr>
          <p:spPr bwMode="auto">
            <a:xfrm>
              <a:off x="2496" y="2088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1" name="Oval 155"/>
            <p:cNvSpPr>
              <a:spLocks noChangeArrowheads="1"/>
            </p:cNvSpPr>
            <p:nvPr/>
          </p:nvSpPr>
          <p:spPr bwMode="auto">
            <a:xfrm>
              <a:off x="2688" y="1344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2" name="Oval 156"/>
            <p:cNvSpPr>
              <a:spLocks noChangeArrowheads="1"/>
            </p:cNvSpPr>
            <p:nvPr/>
          </p:nvSpPr>
          <p:spPr bwMode="auto">
            <a:xfrm>
              <a:off x="2592" y="2304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3" name="Oval 157"/>
            <p:cNvSpPr>
              <a:spLocks noChangeArrowheads="1"/>
            </p:cNvSpPr>
            <p:nvPr/>
          </p:nvSpPr>
          <p:spPr bwMode="auto">
            <a:xfrm>
              <a:off x="2106" y="1752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4" name="Oval 158"/>
            <p:cNvSpPr>
              <a:spLocks noChangeArrowheads="1"/>
            </p:cNvSpPr>
            <p:nvPr/>
          </p:nvSpPr>
          <p:spPr bwMode="auto">
            <a:xfrm>
              <a:off x="2664" y="1896"/>
              <a:ext cx="72" cy="72"/>
            </a:xfrm>
            <a:prstGeom prst="ellipse">
              <a:avLst/>
            </a:prstGeom>
            <a:solidFill>
              <a:srgbClr val="FFA41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5" name="Oval 159"/>
            <p:cNvSpPr>
              <a:spLocks noChangeArrowheads="1"/>
            </p:cNvSpPr>
            <p:nvPr/>
          </p:nvSpPr>
          <p:spPr bwMode="auto">
            <a:xfrm>
              <a:off x="2478" y="1992"/>
              <a:ext cx="72" cy="72"/>
            </a:xfrm>
            <a:prstGeom prst="ellipse">
              <a:avLst/>
            </a:prstGeom>
            <a:solidFill>
              <a:srgbClr val="FF00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6" name="Oval 160"/>
            <p:cNvSpPr>
              <a:spLocks noChangeArrowheads="1"/>
            </p:cNvSpPr>
            <p:nvPr/>
          </p:nvSpPr>
          <p:spPr bwMode="auto">
            <a:xfrm>
              <a:off x="2736" y="1488"/>
              <a:ext cx="72" cy="72"/>
            </a:xfrm>
            <a:prstGeom prst="ellipse">
              <a:avLst/>
            </a:prstGeom>
            <a:solidFill>
              <a:srgbClr val="EFFDA9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" name="Oval 161"/>
            <p:cNvSpPr>
              <a:spLocks noChangeArrowheads="1"/>
            </p:cNvSpPr>
            <p:nvPr/>
          </p:nvSpPr>
          <p:spPr bwMode="auto">
            <a:xfrm>
              <a:off x="2712" y="2184"/>
              <a:ext cx="72" cy="72"/>
            </a:xfrm>
            <a:prstGeom prst="ellipse">
              <a:avLst/>
            </a:prstGeom>
            <a:solidFill>
              <a:srgbClr val="EE9478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8" name="Oval 162"/>
            <p:cNvSpPr>
              <a:spLocks noChangeArrowheads="1"/>
            </p:cNvSpPr>
            <p:nvPr/>
          </p:nvSpPr>
          <p:spPr bwMode="auto">
            <a:xfrm>
              <a:off x="2496" y="1320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9" name="Oval 163"/>
            <p:cNvSpPr>
              <a:spLocks noChangeArrowheads="1"/>
            </p:cNvSpPr>
            <p:nvPr/>
          </p:nvSpPr>
          <p:spPr bwMode="auto">
            <a:xfrm>
              <a:off x="2596" y="1392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0" name="Oval 164"/>
            <p:cNvSpPr>
              <a:spLocks noChangeArrowheads="1"/>
            </p:cNvSpPr>
            <p:nvPr/>
          </p:nvSpPr>
          <p:spPr bwMode="auto">
            <a:xfrm>
              <a:off x="3023" y="1366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1" name="Oval 165"/>
            <p:cNvSpPr>
              <a:spLocks noChangeArrowheads="1"/>
            </p:cNvSpPr>
            <p:nvPr/>
          </p:nvSpPr>
          <p:spPr bwMode="auto">
            <a:xfrm>
              <a:off x="2016" y="2160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2" name="Oval 166"/>
            <p:cNvSpPr>
              <a:spLocks noChangeArrowheads="1"/>
            </p:cNvSpPr>
            <p:nvPr/>
          </p:nvSpPr>
          <p:spPr bwMode="auto">
            <a:xfrm>
              <a:off x="2112" y="2280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3" name="Oval 167"/>
            <p:cNvSpPr>
              <a:spLocks noChangeArrowheads="1"/>
            </p:cNvSpPr>
            <p:nvPr/>
          </p:nvSpPr>
          <p:spPr bwMode="auto">
            <a:xfrm>
              <a:off x="2208" y="2184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4" name="Oval 168"/>
            <p:cNvSpPr>
              <a:spLocks noChangeArrowheads="1"/>
            </p:cNvSpPr>
            <p:nvPr/>
          </p:nvSpPr>
          <p:spPr bwMode="auto">
            <a:xfrm>
              <a:off x="2400" y="2232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5" name="Oval 169"/>
            <p:cNvSpPr>
              <a:spLocks noChangeArrowheads="1"/>
            </p:cNvSpPr>
            <p:nvPr/>
          </p:nvSpPr>
          <p:spPr bwMode="auto">
            <a:xfrm>
              <a:off x="2808" y="1296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6" name="Oval 170"/>
            <p:cNvSpPr>
              <a:spLocks noChangeArrowheads="1"/>
            </p:cNvSpPr>
            <p:nvPr/>
          </p:nvSpPr>
          <p:spPr bwMode="auto">
            <a:xfrm>
              <a:off x="3162" y="2220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7" name="Oval 171"/>
            <p:cNvSpPr>
              <a:spLocks noChangeArrowheads="1"/>
            </p:cNvSpPr>
            <p:nvPr/>
          </p:nvSpPr>
          <p:spPr bwMode="auto">
            <a:xfrm>
              <a:off x="3120" y="2316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8" name="Oval 172"/>
            <p:cNvSpPr>
              <a:spLocks noChangeArrowheads="1"/>
            </p:cNvSpPr>
            <p:nvPr/>
          </p:nvSpPr>
          <p:spPr bwMode="auto">
            <a:xfrm>
              <a:off x="3216" y="2376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69" name="Oval 173"/>
            <p:cNvSpPr>
              <a:spLocks noChangeArrowheads="1"/>
            </p:cNvSpPr>
            <p:nvPr/>
          </p:nvSpPr>
          <p:spPr bwMode="auto">
            <a:xfrm>
              <a:off x="3240" y="2112"/>
              <a:ext cx="72" cy="72"/>
            </a:xfrm>
            <a:prstGeom prst="ellipse">
              <a:avLst/>
            </a:prstGeom>
            <a:solidFill>
              <a:srgbClr val="0080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0" name="Oval 174"/>
            <p:cNvSpPr>
              <a:spLocks noChangeArrowheads="1"/>
            </p:cNvSpPr>
            <p:nvPr/>
          </p:nvSpPr>
          <p:spPr bwMode="auto">
            <a:xfrm>
              <a:off x="3024" y="2406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1" name="Oval 175"/>
            <p:cNvSpPr>
              <a:spLocks noChangeArrowheads="1"/>
            </p:cNvSpPr>
            <p:nvPr/>
          </p:nvSpPr>
          <p:spPr bwMode="auto">
            <a:xfrm>
              <a:off x="2904" y="2316"/>
              <a:ext cx="72" cy="72"/>
            </a:xfrm>
            <a:prstGeom prst="ellipse">
              <a:avLst/>
            </a:prstGeom>
            <a:solidFill>
              <a:srgbClr val="007E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2" name="Oval 176"/>
            <p:cNvSpPr>
              <a:spLocks noChangeArrowheads="1"/>
            </p:cNvSpPr>
            <p:nvPr/>
          </p:nvSpPr>
          <p:spPr bwMode="auto">
            <a:xfrm>
              <a:off x="2736" y="2316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3" name="Oval 177"/>
            <p:cNvSpPr>
              <a:spLocks noChangeArrowheads="1"/>
            </p:cNvSpPr>
            <p:nvPr/>
          </p:nvSpPr>
          <p:spPr bwMode="auto">
            <a:xfrm>
              <a:off x="2640" y="2418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4" name="Oval 178"/>
            <p:cNvSpPr>
              <a:spLocks noChangeArrowheads="1"/>
            </p:cNvSpPr>
            <p:nvPr/>
          </p:nvSpPr>
          <p:spPr bwMode="auto">
            <a:xfrm>
              <a:off x="2850" y="2400"/>
              <a:ext cx="72" cy="72"/>
            </a:xfrm>
            <a:prstGeom prst="ellipse">
              <a:avLst/>
            </a:prstGeom>
            <a:solidFill>
              <a:srgbClr val="0099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5" name="Oval 179"/>
            <p:cNvSpPr>
              <a:spLocks noChangeArrowheads="1"/>
            </p:cNvSpPr>
            <p:nvPr/>
          </p:nvSpPr>
          <p:spPr bwMode="auto">
            <a:xfrm>
              <a:off x="2496" y="2376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6" name="Oval 180"/>
            <p:cNvSpPr>
              <a:spLocks noChangeArrowheads="1"/>
            </p:cNvSpPr>
            <p:nvPr/>
          </p:nvSpPr>
          <p:spPr bwMode="auto">
            <a:xfrm>
              <a:off x="2496" y="2208"/>
              <a:ext cx="72" cy="72"/>
            </a:xfrm>
            <a:prstGeom prst="ellipse">
              <a:avLst/>
            </a:prstGeom>
            <a:solidFill>
              <a:srgbClr val="FF505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7" name="Oval 181"/>
            <p:cNvSpPr>
              <a:spLocks noChangeArrowheads="1"/>
            </p:cNvSpPr>
            <p:nvPr/>
          </p:nvSpPr>
          <p:spPr bwMode="auto">
            <a:xfrm>
              <a:off x="3120" y="1344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8" name="Oval 182"/>
            <p:cNvSpPr>
              <a:spLocks noChangeArrowheads="1"/>
            </p:cNvSpPr>
            <p:nvPr/>
          </p:nvSpPr>
          <p:spPr bwMode="auto">
            <a:xfrm>
              <a:off x="2784" y="1416"/>
              <a:ext cx="72" cy="72"/>
            </a:xfrm>
            <a:prstGeom prst="ellipse">
              <a:avLst/>
            </a:prstGeom>
            <a:solidFill>
              <a:srgbClr val="E6FD73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9" name="Oval 183"/>
            <p:cNvSpPr>
              <a:spLocks noChangeArrowheads="1"/>
            </p:cNvSpPr>
            <p:nvPr/>
          </p:nvSpPr>
          <p:spPr bwMode="auto">
            <a:xfrm>
              <a:off x="3216" y="1560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0" name="Oval 184"/>
            <p:cNvSpPr>
              <a:spLocks noChangeArrowheads="1"/>
            </p:cNvSpPr>
            <p:nvPr/>
          </p:nvSpPr>
          <p:spPr bwMode="auto">
            <a:xfrm>
              <a:off x="2208" y="2376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1" name="Oval 185"/>
            <p:cNvSpPr>
              <a:spLocks noChangeArrowheads="1"/>
            </p:cNvSpPr>
            <p:nvPr/>
          </p:nvSpPr>
          <p:spPr bwMode="auto">
            <a:xfrm>
              <a:off x="2304" y="2304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2" name="Oval 186"/>
            <p:cNvSpPr>
              <a:spLocks noChangeArrowheads="1"/>
            </p:cNvSpPr>
            <p:nvPr/>
          </p:nvSpPr>
          <p:spPr bwMode="auto">
            <a:xfrm>
              <a:off x="2376" y="2400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3" name="Oval 187"/>
            <p:cNvSpPr>
              <a:spLocks noChangeArrowheads="1"/>
            </p:cNvSpPr>
            <p:nvPr/>
          </p:nvSpPr>
          <p:spPr bwMode="auto">
            <a:xfrm>
              <a:off x="2064" y="2400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4" name="Oval 188"/>
            <p:cNvSpPr>
              <a:spLocks noChangeArrowheads="1"/>
            </p:cNvSpPr>
            <p:nvPr/>
          </p:nvSpPr>
          <p:spPr bwMode="auto">
            <a:xfrm>
              <a:off x="2010" y="2016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5" name="Oval 189"/>
            <p:cNvSpPr>
              <a:spLocks noChangeArrowheads="1"/>
            </p:cNvSpPr>
            <p:nvPr/>
          </p:nvSpPr>
          <p:spPr bwMode="auto">
            <a:xfrm>
              <a:off x="2472" y="1848"/>
              <a:ext cx="72" cy="72"/>
            </a:xfrm>
            <a:prstGeom prst="ellipse">
              <a:avLst/>
            </a:prstGeom>
            <a:solidFill>
              <a:srgbClr val="FF66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6" name="Oval 190"/>
            <p:cNvSpPr>
              <a:spLocks noChangeArrowheads="1"/>
            </p:cNvSpPr>
            <p:nvPr/>
          </p:nvSpPr>
          <p:spPr bwMode="auto">
            <a:xfrm>
              <a:off x="2856" y="1824"/>
              <a:ext cx="72" cy="72"/>
            </a:xfrm>
            <a:prstGeom prst="ellipse">
              <a:avLst/>
            </a:prstGeom>
            <a:solidFill>
              <a:srgbClr val="FF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7" name="Oval 191"/>
            <p:cNvSpPr>
              <a:spLocks noChangeArrowheads="1"/>
            </p:cNvSpPr>
            <p:nvPr/>
          </p:nvSpPr>
          <p:spPr bwMode="auto">
            <a:xfrm>
              <a:off x="3096" y="1680"/>
              <a:ext cx="72" cy="72"/>
            </a:xfrm>
            <a:prstGeom prst="ellipse">
              <a:avLst/>
            </a:prstGeom>
            <a:solidFill>
              <a:srgbClr val="009A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8" name="Oval 192"/>
            <p:cNvSpPr>
              <a:spLocks noChangeArrowheads="1"/>
            </p:cNvSpPr>
            <p:nvPr/>
          </p:nvSpPr>
          <p:spPr bwMode="auto">
            <a:xfrm>
              <a:off x="3048" y="1872"/>
              <a:ext cx="72" cy="72"/>
            </a:xfrm>
            <a:prstGeom prst="ellipse">
              <a:avLst/>
            </a:prstGeom>
            <a:solidFill>
              <a:srgbClr val="85B4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89" name="Oval 193"/>
            <p:cNvSpPr>
              <a:spLocks noChangeArrowheads="1"/>
            </p:cNvSpPr>
            <p:nvPr/>
          </p:nvSpPr>
          <p:spPr bwMode="auto">
            <a:xfrm>
              <a:off x="2328" y="1344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90" name="Oval 194"/>
            <p:cNvSpPr>
              <a:spLocks noChangeArrowheads="1"/>
            </p:cNvSpPr>
            <p:nvPr/>
          </p:nvSpPr>
          <p:spPr bwMode="auto">
            <a:xfrm>
              <a:off x="2064" y="1512"/>
              <a:ext cx="72" cy="72"/>
            </a:xfrm>
            <a:prstGeom prst="ellipse">
              <a:avLst/>
            </a:prstGeom>
            <a:solidFill>
              <a:srgbClr val="DFFF85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1" name="Oval 195"/>
            <p:cNvSpPr>
              <a:spLocks noChangeArrowheads="1"/>
            </p:cNvSpPr>
            <p:nvPr/>
          </p:nvSpPr>
          <p:spPr bwMode="auto">
            <a:xfrm>
              <a:off x="2304" y="1200"/>
              <a:ext cx="72" cy="72"/>
            </a:xfrm>
            <a:prstGeom prst="ellipse">
              <a:avLst/>
            </a:prstGeom>
            <a:solidFill>
              <a:srgbClr val="CCFF6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2" name="Oval 196"/>
            <p:cNvSpPr>
              <a:spLocks noChangeArrowheads="1"/>
            </p:cNvSpPr>
            <p:nvPr/>
          </p:nvSpPr>
          <p:spPr bwMode="auto">
            <a:xfrm>
              <a:off x="2160" y="1224"/>
              <a:ext cx="72" cy="72"/>
            </a:xfrm>
            <a:prstGeom prst="ellipse">
              <a:avLst/>
            </a:prstGeom>
            <a:solidFill>
              <a:srgbClr val="DFFF85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3" name="Oval 197"/>
            <p:cNvSpPr>
              <a:spLocks noChangeArrowheads="1"/>
            </p:cNvSpPr>
            <p:nvPr/>
          </p:nvSpPr>
          <p:spPr bwMode="auto">
            <a:xfrm>
              <a:off x="2208" y="1338"/>
              <a:ext cx="72" cy="72"/>
            </a:xfrm>
            <a:prstGeom prst="ellipse">
              <a:avLst/>
            </a:prstGeom>
            <a:solidFill>
              <a:srgbClr val="CCFF33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4" name="Oval 199"/>
            <p:cNvSpPr>
              <a:spLocks noChangeArrowheads="1"/>
            </p:cNvSpPr>
            <p:nvPr/>
          </p:nvSpPr>
          <p:spPr bwMode="auto">
            <a:xfrm>
              <a:off x="2088" y="1368"/>
              <a:ext cx="72" cy="72"/>
            </a:xfrm>
            <a:prstGeom prst="ellipse">
              <a:avLst/>
            </a:prstGeom>
            <a:solidFill>
              <a:srgbClr val="99CC00">
                <a:alpha val="39999"/>
              </a:srgbClr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5" name="Oval 200"/>
            <p:cNvSpPr>
              <a:spLocks noChangeArrowheads="1"/>
            </p:cNvSpPr>
            <p:nvPr/>
          </p:nvSpPr>
          <p:spPr bwMode="auto">
            <a:xfrm>
              <a:off x="2664" y="1248"/>
              <a:ext cx="72" cy="72"/>
            </a:xfrm>
            <a:prstGeom prst="ellipse">
              <a:avLst/>
            </a:prstGeom>
            <a:solidFill>
              <a:srgbClr val="B0F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6" name="Oval 201"/>
            <p:cNvSpPr>
              <a:spLocks noChangeArrowheads="1"/>
            </p:cNvSpPr>
            <p:nvPr/>
          </p:nvSpPr>
          <p:spPr bwMode="auto">
            <a:xfrm>
              <a:off x="2472" y="1200"/>
              <a:ext cx="72" cy="72"/>
            </a:xfrm>
            <a:prstGeom prst="ellipse">
              <a:avLst/>
            </a:prstGeom>
            <a:solidFill>
              <a:srgbClr val="A5E4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7" name="Oval 202"/>
            <p:cNvSpPr>
              <a:spLocks noChangeArrowheads="1"/>
            </p:cNvSpPr>
            <p:nvPr/>
          </p:nvSpPr>
          <p:spPr bwMode="auto">
            <a:xfrm>
              <a:off x="2880" y="1200"/>
              <a:ext cx="72" cy="72"/>
            </a:xfrm>
            <a:prstGeom prst="ellipse">
              <a:avLst/>
            </a:prstGeom>
            <a:solidFill>
              <a:srgbClr val="7AAE06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8" name="Oval 203"/>
            <p:cNvSpPr>
              <a:spLocks noChangeArrowheads="1"/>
            </p:cNvSpPr>
            <p:nvPr/>
          </p:nvSpPr>
          <p:spPr bwMode="auto">
            <a:xfrm>
              <a:off x="3216" y="1248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99" name="Oval 204"/>
            <p:cNvSpPr>
              <a:spLocks noChangeArrowheads="1"/>
            </p:cNvSpPr>
            <p:nvPr/>
          </p:nvSpPr>
          <p:spPr bwMode="auto">
            <a:xfrm>
              <a:off x="3072" y="1176"/>
              <a:ext cx="72" cy="72"/>
            </a:xfrm>
            <a:prstGeom prst="ellipse">
              <a:avLst/>
            </a:prstGeom>
            <a:solidFill>
              <a:srgbClr val="73FB0D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0" name="Oval 205"/>
            <p:cNvSpPr>
              <a:spLocks noChangeArrowheads="1"/>
            </p:cNvSpPr>
            <p:nvPr/>
          </p:nvSpPr>
          <p:spPr bwMode="auto">
            <a:xfrm>
              <a:off x="2976" y="1248"/>
              <a:ext cx="72" cy="72"/>
            </a:xfrm>
            <a:prstGeom prst="ellipse">
              <a:avLst/>
            </a:prstGeom>
            <a:solidFill>
              <a:srgbClr val="00CC00"/>
            </a:solidFill>
            <a:ln w="12700" algn="ctr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202" name="Group 201"/>
          <p:cNvGrpSpPr/>
          <p:nvPr/>
        </p:nvGrpSpPr>
        <p:grpSpPr>
          <a:xfrm>
            <a:off x="5638800" y="1676400"/>
            <a:ext cx="2372105" cy="2638425"/>
            <a:chOff x="5638800" y="1676400"/>
            <a:chExt cx="2372105" cy="2638425"/>
          </a:xfrm>
        </p:grpSpPr>
        <p:pic>
          <p:nvPicPr>
            <p:cNvPr id="141" name="Picture 1"/>
            <p:cNvPicPr>
              <a:picLocks noChangeAspect="1" noChangeArrowheads="1"/>
            </p:cNvPicPr>
            <p:nvPr/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5638800" y="1676400"/>
              <a:ext cx="2372105" cy="2638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grpSp>
          <p:nvGrpSpPr>
            <p:cNvPr id="142" name="Group 259"/>
            <p:cNvGrpSpPr/>
            <p:nvPr/>
          </p:nvGrpSpPr>
          <p:grpSpPr>
            <a:xfrm>
              <a:off x="5777657" y="3306641"/>
              <a:ext cx="2107224" cy="855784"/>
              <a:chOff x="3429000" y="5545016"/>
              <a:chExt cx="2107224" cy="855784"/>
            </a:xfrm>
          </p:grpSpPr>
          <p:sp>
            <p:nvSpPr>
              <p:cNvPr id="143" name="Parallelogram 142"/>
              <p:cNvSpPr/>
              <p:nvPr/>
            </p:nvSpPr>
            <p:spPr>
              <a:xfrm>
                <a:off x="3704496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chemeClr val="accent3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135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4" name="Parallelogram 143"/>
              <p:cNvSpPr/>
              <p:nvPr/>
            </p:nvSpPr>
            <p:spPr>
              <a:xfrm>
                <a:off x="4492872" y="5545016"/>
                <a:ext cx="1043352" cy="420624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rgbClr val="00B050">
                      <a:shade val="30000"/>
                      <a:satMod val="115000"/>
                    </a:srgbClr>
                  </a:gs>
                  <a:gs pos="50000">
                    <a:srgbClr val="00B050">
                      <a:shade val="67500"/>
                      <a:satMod val="115000"/>
                    </a:srgbClr>
                  </a:gs>
                  <a:gs pos="100000">
                    <a:srgbClr val="00B050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5" name="Parallelogram 144"/>
              <p:cNvSpPr>
                <a:spLocks noChangeAspect="1"/>
              </p:cNvSpPr>
              <p:nvPr/>
            </p:nvSpPr>
            <p:spPr>
              <a:xfrm>
                <a:off x="4601998" y="6189784"/>
                <a:ext cx="521675" cy="210312"/>
              </a:xfrm>
              <a:prstGeom prst="parallelogram">
                <a:avLst>
                  <a:gd name="adj" fmla="val 66539"/>
                </a:avLst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6" name="Parallelogram 145"/>
              <p:cNvSpPr/>
              <p:nvPr/>
            </p:nvSpPr>
            <p:spPr>
              <a:xfrm>
                <a:off x="3429000" y="5980176"/>
                <a:ext cx="1043352" cy="420624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rgbClr val="92D050">
                      <a:shade val="30000"/>
                      <a:satMod val="115000"/>
                    </a:srgbClr>
                  </a:gs>
                  <a:gs pos="50000">
                    <a:srgbClr val="92D050">
                      <a:shade val="67500"/>
                      <a:satMod val="115000"/>
                    </a:srgbClr>
                  </a:gs>
                  <a:gs pos="100000">
                    <a:srgbClr val="92D050">
                      <a:shade val="100000"/>
                      <a:satMod val="115000"/>
                    </a:srgbClr>
                  </a:gs>
                </a:gsLst>
                <a:lin ang="81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7" name="Parallelogram 146"/>
              <p:cNvSpPr>
                <a:spLocks noChangeAspect="1"/>
              </p:cNvSpPr>
              <p:nvPr/>
            </p:nvSpPr>
            <p:spPr>
              <a:xfrm>
                <a:off x="4750776" y="5975674"/>
                <a:ext cx="521675" cy="210312"/>
              </a:xfrm>
              <a:prstGeom prst="parallelogram">
                <a:avLst>
                  <a:gd name="adj" fmla="val 66539"/>
                </a:avLst>
              </a:prstGeom>
              <a:gradFill>
                <a:gsLst>
                  <a:gs pos="0">
                    <a:srgbClr val="DDEBCF"/>
                  </a:gs>
                  <a:gs pos="50000">
                    <a:srgbClr val="9CB86E"/>
                  </a:gs>
                  <a:gs pos="100000">
                    <a:srgbClr val="156B13"/>
                  </a:gs>
                </a:gsLst>
                <a:lin ang="27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8" name="Parallelogram 147"/>
              <p:cNvSpPr>
                <a:spLocks noChangeAspect="1"/>
              </p:cNvSpPr>
              <p:nvPr/>
            </p:nvSpPr>
            <p:spPr>
              <a:xfrm>
                <a:off x="4366848" y="5969976"/>
                <a:ext cx="521675" cy="210312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rgbClr val="FFF200"/>
                  </a:gs>
                  <a:gs pos="45000">
                    <a:srgbClr val="FF7A00"/>
                  </a:gs>
                  <a:gs pos="70000">
                    <a:srgbClr val="FF0300"/>
                  </a:gs>
                  <a:gs pos="100000">
                    <a:srgbClr val="4D0808"/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9" name="Parallelogram 148"/>
              <p:cNvSpPr>
                <a:spLocks noChangeAspect="1"/>
              </p:cNvSpPr>
              <p:nvPr/>
            </p:nvSpPr>
            <p:spPr>
              <a:xfrm>
                <a:off x="4214448" y="6189784"/>
                <a:ext cx="521675" cy="210312"/>
              </a:xfrm>
              <a:prstGeom prst="parallelogram">
                <a:avLst>
                  <a:gd name="adj" fmla="val 66539"/>
                </a:avLst>
              </a:prstGeom>
              <a:gradFill flip="none" rotWithShape="1">
                <a:gsLst>
                  <a:gs pos="0">
                    <a:schemeClr val="accent6">
                      <a:shade val="30000"/>
                      <a:satMod val="115000"/>
                    </a:schemeClr>
                  </a:gs>
                  <a:gs pos="50000">
                    <a:schemeClr val="accent6">
                      <a:shade val="67500"/>
                      <a:satMod val="115000"/>
                    </a:schemeClr>
                  </a:gs>
                  <a:gs pos="100000">
                    <a:schemeClr val="accent6">
                      <a:shade val="100000"/>
                      <a:satMod val="115000"/>
                    </a:schemeClr>
                  </a:gs>
                </a:gsLst>
                <a:lin ang="27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cxnSp>
            <p:nvCxnSpPr>
              <p:cNvPr id="150" name="Straight Connector 149"/>
              <p:cNvCxnSpPr>
                <a:cxnSpLocks noChangeAspect="1"/>
              </p:cNvCxnSpPr>
              <p:nvPr/>
            </p:nvCxnSpPr>
            <p:spPr>
              <a:xfrm rot="5400000" flipH="1" flipV="1">
                <a:off x="4421592" y="5636104"/>
                <a:ext cx="411480" cy="2468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>
                  <a:rot lat="0" lon="0" rev="21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1" name="Straight Connector 150"/>
              <p:cNvCxnSpPr>
                <a:cxnSpLocks/>
              </p:cNvCxnSpPr>
              <p:nvPr/>
            </p:nvCxnSpPr>
            <p:spPr>
              <a:xfrm>
                <a:off x="4478216" y="5978768"/>
                <a:ext cx="82296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2" name="Straight Connector 151"/>
              <p:cNvCxnSpPr>
                <a:cxnSpLocks noChangeAspect="1"/>
              </p:cNvCxnSpPr>
              <p:nvPr/>
            </p:nvCxnSpPr>
            <p:spPr>
              <a:xfrm rot="5400000" flipH="1" flipV="1">
                <a:off x="4539528" y="6071616"/>
                <a:ext cx="411480" cy="2468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  <a:scene3d>
                <a:camera prst="orthographicFront">
                  <a:rot lat="0" lon="0" rev="21480000"/>
                </a:camera>
                <a:lightRig rig="threePt" dir="t"/>
              </a:scene3d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3" name="Straight Connector 152"/>
              <p:cNvCxnSpPr>
                <a:cxnSpLocks/>
              </p:cNvCxnSpPr>
              <p:nvPr/>
            </p:nvCxnSpPr>
            <p:spPr>
              <a:xfrm>
                <a:off x="4358056" y="6188196"/>
                <a:ext cx="822960" cy="1588"/>
              </a:xfrm>
              <a:prstGeom prst="line">
                <a:avLst/>
              </a:prstGeom>
              <a:ln w="19050">
                <a:solidFill>
                  <a:schemeClr val="tx1">
                    <a:lumMod val="75000"/>
                    <a:lumOff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163" name="Picture 263" descr="Picture1.png"/>
          <p:cNvPicPr>
            <a:picLocks noChangeAspect="1"/>
          </p:cNvPicPr>
          <p:nvPr/>
        </p:nvPicPr>
        <p:blipFill>
          <a:blip r:embed="rId8" cstate="print">
            <a:biLevel thresh="50000"/>
          </a:blip>
          <a:srcRect/>
          <a:stretch>
            <a:fillRect/>
          </a:stretch>
        </p:blipFill>
        <p:spPr bwMode="auto">
          <a:xfrm>
            <a:off x="1608826" y="1269522"/>
            <a:ext cx="2902792" cy="28970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5" name="Picture 263" descr="Picture1.png"/>
          <p:cNvPicPr>
            <a:picLocks noChangeAspect="1"/>
          </p:cNvPicPr>
          <p:nvPr/>
        </p:nvPicPr>
        <p:blipFill>
          <a:blip r:embed="rId8" cstate="print">
            <a:biLevel thresh="50000"/>
          </a:blip>
          <a:srcRect l="26503" t="74595" r="50307"/>
          <a:stretch>
            <a:fillRect/>
          </a:stretch>
        </p:blipFill>
        <p:spPr bwMode="auto">
          <a:xfrm>
            <a:off x="1676400" y="2691444"/>
            <a:ext cx="673157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" name="TextBox 183"/>
          <p:cNvSpPr txBox="1"/>
          <p:nvPr/>
        </p:nvSpPr>
        <p:spPr>
          <a:xfrm>
            <a:off x="3055192" y="2344948"/>
            <a:ext cx="34657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 smtClean="0"/>
              <a:t>h</a:t>
            </a:r>
            <a:endParaRPr lang="en-US" sz="2000" b="1" i="1" dirty="0"/>
          </a:p>
        </p:txBody>
      </p:sp>
      <p:cxnSp>
        <p:nvCxnSpPr>
          <p:cNvPr id="178" name="Straight Arrow Connector 177"/>
          <p:cNvCxnSpPr>
            <a:stCxn id="163" idx="1"/>
          </p:cNvCxnSpPr>
          <p:nvPr/>
        </p:nvCxnSpPr>
        <p:spPr>
          <a:xfrm rot="10800000">
            <a:off x="1600200" y="1456427"/>
            <a:ext cx="8626" cy="1261613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TextBox 178"/>
          <p:cNvSpPr txBox="1"/>
          <p:nvPr/>
        </p:nvSpPr>
        <p:spPr>
          <a:xfrm>
            <a:off x="1285300" y="1905000"/>
            <a:ext cx="34657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h</a:t>
            </a:r>
            <a:endParaRPr lang="en-US" sz="2400" b="1" i="1" dirty="0"/>
          </a:p>
        </p:txBody>
      </p:sp>
      <p:cxnSp>
        <p:nvCxnSpPr>
          <p:cNvPr id="183" name="Straight Arrow Connector 182"/>
          <p:cNvCxnSpPr/>
          <p:nvPr/>
        </p:nvCxnSpPr>
        <p:spPr>
          <a:xfrm rot="5400000" flipH="1" flipV="1">
            <a:off x="2861890" y="2522432"/>
            <a:ext cx="457200" cy="1588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7" name="TextBox 186"/>
          <p:cNvSpPr txBox="1"/>
          <p:nvPr/>
        </p:nvSpPr>
        <p:spPr>
          <a:xfrm>
            <a:off x="5562600" y="4355068"/>
            <a:ext cx="29535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   - Polynomial fit on each leaf</a:t>
            </a:r>
          </a:p>
        </p:txBody>
      </p:sp>
      <p:cxnSp>
        <p:nvCxnSpPr>
          <p:cNvPr id="189" name="Straight Connector 188"/>
          <p:cNvCxnSpPr/>
          <p:nvPr/>
        </p:nvCxnSpPr>
        <p:spPr>
          <a:xfrm rot="10800000" flipH="1">
            <a:off x="3063818" y="2706462"/>
            <a:ext cx="517582" cy="2233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91" name="Picture 190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914400" y="4800600"/>
            <a:ext cx="3886200" cy="660654"/>
          </a:xfrm>
          <a:prstGeom prst="rect">
            <a:avLst/>
          </a:prstGeom>
          <a:noFill/>
          <a:ln/>
          <a:effectLst/>
        </p:spPr>
      </p:pic>
      <p:grpSp>
        <p:nvGrpSpPr>
          <p:cNvPr id="135" name="Group 134"/>
          <p:cNvGrpSpPr/>
          <p:nvPr/>
        </p:nvGrpSpPr>
        <p:grpSpPr>
          <a:xfrm>
            <a:off x="838200" y="5743659"/>
            <a:ext cx="7141699" cy="961941"/>
            <a:chOff x="838200" y="5743659"/>
            <a:chExt cx="7141699" cy="961941"/>
          </a:xfrm>
        </p:grpSpPr>
        <p:pic>
          <p:nvPicPr>
            <p:cNvPr id="200" name="Picture 199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1128019" y="5743659"/>
              <a:ext cx="5397957" cy="504580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198" name="TextBox 197"/>
            <p:cNvSpPr txBox="1"/>
            <p:nvPr/>
          </p:nvSpPr>
          <p:spPr>
            <a:xfrm>
              <a:off x="838200" y="5782270"/>
              <a:ext cx="7141699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If  					    	    , then split </a:t>
              </a:r>
            </a:p>
            <a:p>
              <a:endParaRPr lang="en-US" dirty="0" smtClean="0"/>
            </a:p>
            <a:p>
              <a:r>
                <a:rPr lang="en-US" dirty="0" smtClean="0"/>
                <a:t>Else stop</a:t>
              </a:r>
              <a:endParaRPr lang="en-US" dirty="0"/>
            </a:p>
          </p:txBody>
        </p:sp>
      </p:grpSp>
      <p:pic>
        <p:nvPicPr>
          <p:cNvPr id="201" name="Picture 200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rcRect l="62264" t="11099" r="33963"/>
          <a:stretch>
            <a:fillRect/>
          </a:stretch>
        </p:blipFill>
        <p:spPr bwMode="auto">
          <a:xfrm>
            <a:off x="5638800" y="4301704"/>
            <a:ext cx="152400" cy="610362"/>
          </a:xfrm>
          <a:prstGeom prst="rect">
            <a:avLst/>
          </a:prstGeom>
          <a:noFill/>
          <a:ln/>
          <a:effectLst/>
        </p:spPr>
      </p:pic>
      <p:pic>
        <p:nvPicPr>
          <p:cNvPr id="129" name="Picture 128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11" cstate="print"/>
          <a:srcRect l="31212" t="-22956" r="43818"/>
          <a:stretch>
            <a:fillRect/>
          </a:stretch>
        </p:blipFill>
        <p:spPr bwMode="auto">
          <a:xfrm>
            <a:off x="762000" y="2667000"/>
            <a:ext cx="609600" cy="408135"/>
          </a:xfrm>
          <a:prstGeom prst="rect">
            <a:avLst/>
          </a:prstGeom>
          <a:noFill/>
          <a:ln/>
          <a:effectLst/>
        </p:spPr>
      </p:pic>
      <p:pic>
        <p:nvPicPr>
          <p:cNvPr id="131" name="Picture 130" descr="txp_fig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12" cstate="print"/>
          <a:srcRect l="71083" r="1865"/>
          <a:stretch>
            <a:fillRect/>
          </a:stretch>
        </p:blipFill>
        <p:spPr bwMode="auto">
          <a:xfrm>
            <a:off x="2819400" y="4267200"/>
            <a:ext cx="609600" cy="304800"/>
          </a:xfrm>
          <a:prstGeom prst="rect">
            <a:avLst/>
          </a:prstGeom>
          <a:noFill/>
          <a:ln/>
          <a:effectLst/>
        </p:spPr>
      </p:pic>
      <p:sp>
        <p:nvSpPr>
          <p:cNvPr id="132" name="TextBox 131"/>
          <p:cNvSpPr txBox="1"/>
          <p:nvPr/>
        </p:nvSpPr>
        <p:spPr>
          <a:xfrm>
            <a:off x="6066097" y="1383268"/>
            <a:ext cx="200118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Quad Decision Tree</a:t>
            </a:r>
            <a:endParaRPr lang="en-US" dirty="0">
              <a:solidFill>
                <a:srgbClr val="C00000"/>
              </a:solidFill>
            </a:endParaRPr>
          </a:p>
        </p:txBody>
      </p:sp>
      <p:grpSp>
        <p:nvGrpSpPr>
          <p:cNvPr id="137" name="Group 136"/>
          <p:cNvGrpSpPr/>
          <p:nvPr/>
        </p:nvGrpSpPr>
        <p:grpSpPr>
          <a:xfrm>
            <a:off x="1108496" y="5647426"/>
            <a:ext cx="7341839" cy="1046506"/>
            <a:chOff x="1108496" y="5647426"/>
            <a:chExt cx="7341839" cy="1046506"/>
          </a:xfrm>
        </p:grpSpPr>
        <p:sp>
          <p:nvSpPr>
            <p:cNvPr id="133" name="TextBox 132"/>
            <p:cNvSpPr txBox="1"/>
            <p:nvPr/>
          </p:nvSpPr>
          <p:spPr>
            <a:xfrm>
              <a:off x="3886200" y="6324600"/>
              <a:ext cx="45641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b="1" dirty="0" smtClean="0">
                  <a:solidFill>
                    <a:srgbClr val="C00000"/>
                  </a:solidFill>
                </a:rPr>
                <a:t>Compare residual error with and without split</a:t>
              </a:r>
              <a:endParaRPr lang="en-US" b="1" dirty="0">
                <a:solidFill>
                  <a:srgbClr val="C00000"/>
                </a:solidFill>
              </a:endParaRPr>
            </a:p>
          </p:txBody>
        </p:sp>
        <p:sp>
          <p:nvSpPr>
            <p:cNvPr id="136" name="Rounded Rectangle 135"/>
            <p:cNvSpPr/>
            <p:nvPr/>
          </p:nvSpPr>
          <p:spPr>
            <a:xfrm>
              <a:off x="1108496" y="5647426"/>
              <a:ext cx="5486400" cy="609600"/>
            </a:xfrm>
            <a:prstGeom prst="roundRect">
              <a:avLst>
                <a:gd name="adj" fmla="val 50000"/>
              </a:avLst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38" name="Straight Arrow Connector 137"/>
            <p:cNvCxnSpPr>
              <a:endCxn id="133" idx="1"/>
            </p:cNvCxnSpPr>
            <p:nvPr/>
          </p:nvCxnSpPr>
          <p:spPr>
            <a:xfrm>
              <a:off x="3505200" y="6248400"/>
              <a:ext cx="381000" cy="260866"/>
            </a:xfrm>
            <a:prstGeom prst="straightConnector1">
              <a:avLst/>
            </a:prstGeom>
            <a:ln w="3810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Summary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45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70776" y="1600200"/>
            <a:ext cx="7306424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Discriminative </a:t>
            </a:r>
            <a:r>
              <a:rPr lang="en-US" sz="2000" dirty="0" err="1" smtClean="0"/>
              <a:t>vs</a:t>
            </a:r>
            <a:r>
              <a:rPr lang="en-US" sz="2000" dirty="0" smtClean="0"/>
              <a:t> Generative Classifiers</a:t>
            </a:r>
          </a:p>
          <a:p>
            <a:r>
              <a:rPr lang="en-US" sz="2000" dirty="0" smtClean="0"/>
              <a:t>	- Naïve </a:t>
            </a:r>
            <a:r>
              <a:rPr lang="en-US" sz="2000" dirty="0" err="1" smtClean="0"/>
              <a:t>Bayes</a:t>
            </a:r>
            <a:r>
              <a:rPr lang="en-US" sz="2000" dirty="0" smtClean="0"/>
              <a:t> </a:t>
            </a:r>
            <a:r>
              <a:rPr lang="en-US" sz="2000" dirty="0" err="1" smtClean="0"/>
              <a:t>vs</a:t>
            </a:r>
            <a:r>
              <a:rPr lang="en-US" sz="2000" dirty="0" smtClean="0"/>
              <a:t> Logistic Regression</a:t>
            </a:r>
          </a:p>
          <a:p>
            <a:endParaRPr lang="en-US" sz="2000" dirty="0" smtClean="0"/>
          </a:p>
          <a:p>
            <a:r>
              <a:rPr lang="en-US" sz="2000" dirty="0" smtClean="0"/>
              <a:t>Regression</a:t>
            </a:r>
          </a:p>
          <a:p>
            <a:r>
              <a:rPr lang="en-US" sz="2000" dirty="0" smtClean="0"/>
              <a:t>	- Linear Regression</a:t>
            </a:r>
          </a:p>
          <a:p>
            <a:r>
              <a:rPr lang="en-US" sz="2000" dirty="0" smtClean="0"/>
              <a:t>		Least Squares Estimator</a:t>
            </a:r>
          </a:p>
          <a:p>
            <a:r>
              <a:rPr lang="en-US" sz="2000" dirty="0" smtClean="0"/>
              <a:t>		Normal Equations</a:t>
            </a:r>
          </a:p>
          <a:p>
            <a:r>
              <a:rPr lang="en-US" sz="2000" dirty="0" smtClean="0"/>
              <a:t>		Gradient Descent</a:t>
            </a:r>
          </a:p>
          <a:p>
            <a:r>
              <a:rPr lang="en-US" sz="2000" dirty="0" smtClean="0"/>
              <a:t>		Geometric Interpretation</a:t>
            </a:r>
          </a:p>
          <a:p>
            <a:r>
              <a:rPr lang="en-US" sz="2000" dirty="0" smtClean="0"/>
              <a:t>		Probabilistic Interpretation (connection to MLE)</a:t>
            </a:r>
          </a:p>
          <a:p>
            <a:r>
              <a:rPr lang="en-US" sz="2000" dirty="0" smtClean="0"/>
              <a:t>	- Regularized Linear Regression (connection to MAP)</a:t>
            </a:r>
          </a:p>
          <a:p>
            <a:r>
              <a:rPr lang="en-US" sz="2000" dirty="0" smtClean="0"/>
              <a:t>		Ridge Regression, Lasso</a:t>
            </a:r>
          </a:p>
          <a:p>
            <a:r>
              <a:rPr lang="en-US" sz="2000" dirty="0" smtClean="0"/>
              <a:t>	- Polynomial Regression, Basis (Fourier, Wavelet) Estimators</a:t>
            </a:r>
          </a:p>
          <a:p>
            <a:r>
              <a:rPr lang="en-US" sz="2000" dirty="0" smtClean="0"/>
              <a:t>	- Kernel Regression (Localized)</a:t>
            </a:r>
          </a:p>
          <a:p>
            <a:r>
              <a:rPr lang="en-US" sz="2000" dirty="0" smtClean="0"/>
              <a:t>	- Regression Trees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Regression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46" name="Picture 4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8" cstate="print"/>
          <a:stretch>
            <a:fillRect/>
          </a:stretch>
        </p:blipFill>
        <p:spPr bwMode="auto">
          <a:xfrm>
            <a:off x="3505200" y="1676400"/>
            <a:ext cx="3799648" cy="533400"/>
          </a:xfrm>
          <a:prstGeom prst="rect">
            <a:avLst/>
          </a:prstGeom>
          <a:noFill/>
          <a:ln/>
          <a:effectLst/>
        </p:spPr>
      </p:pic>
      <p:sp>
        <p:nvSpPr>
          <p:cNvPr id="26" name="Rectangle 17"/>
          <p:cNvSpPr>
            <a:spLocks noChangeArrowheads="1"/>
          </p:cNvSpPr>
          <p:nvPr/>
        </p:nvSpPr>
        <p:spPr bwMode="auto">
          <a:xfrm>
            <a:off x="409766" y="1654314"/>
            <a:ext cx="24096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sz="2000" dirty="0">
                <a:solidFill>
                  <a:srgbClr val="C00000"/>
                </a:solidFill>
                <a:latin typeface="Comic Sans MS" pitchFamily="66" charset="0"/>
              </a:rPr>
              <a:t>Optimal </a:t>
            </a: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predictor:</a:t>
            </a: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09" name="Picture 10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9" cstate="print"/>
          <a:srcRect l="48292"/>
          <a:stretch>
            <a:fillRect/>
          </a:stretch>
        </p:blipFill>
        <p:spPr bwMode="auto">
          <a:xfrm>
            <a:off x="3810000" y="2438400"/>
            <a:ext cx="1305434" cy="302825"/>
          </a:xfrm>
          <a:prstGeom prst="rect">
            <a:avLst/>
          </a:prstGeom>
          <a:noFill/>
          <a:ln/>
          <a:effectLst/>
        </p:spPr>
      </p:pic>
      <p:grpSp>
        <p:nvGrpSpPr>
          <p:cNvPr id="143" name="Group 142"/>
          <p:cNvGrpSpPr/>
          <p:nvPr/>
        </p:nvGrpSpPr>
        <p:grpSpPr bwMode="auto">
          <a:xfrm>
            <a:off x="483547" y="3124200"/>
            <a:ext cx="8508464" cy="1676400"/>
            <a:chOff x="483961" y="3124200"/>
            <a:chExt cx="8508464" cy="1676400"/>
          </a:xfrm>
        </p:grpSpPr>
        <p:pic>
          <p:nvPicPr>
            <p:cNvPr id="111" name="Picture 110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0" cstate="print"/>
            <a:stretch>
              <a:fillRect/>
            </a:stretch>
          </p:blipFill>
          <p:spPr bwMode="auto">
            <a:xfrm>
              <a:off x="5181600" y="4615335"/>
              <a:ext cx="238539" cy="185265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14" name="Picture 113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1" cstate="print"/>
            <a:stretch>
              <a:fillRect/>
            </a:stretch>
          </p:blipFill>
          <p:spPr bwMode="auto">
            <a:xfrm>
              <a:off x="5267739" y="3929535"/>
              <a:ext cx="212429" cy="185378"/>
            </a:xfrm>
            <a:prstGeom prst="rect">
              <a:avLst/>
            </a:prstGeom>
            <a:noFill/>
            <a:ln/>
            <a:effectLst/>
          </p:spPr>
        </p:pic>
        <p:grpSp>
          <p:nvGrpSpPr>
            <p:cNvPr id="6" name="Group 142"/>
            <p:cNvGrpSpPr/>
            <p:nvPr/>
          </p:nvGrpSpPr>
          <p:grpSpPr bwMode="auto">
            <a:xfrm>
              <a:off x="5496339" y="3504593"/>
              <a:ext cx="3200400" cy="1263142"/>
              <a:chOff x="4953000" y="4147058"/>
              <a:chExt cx="2286000" cy="1009615"/>
            </a:xfrm>
          </p:grpSpPr>
          <p:sp>
            <p:nvSpPr>
              <p:cNvPr id="62" name="Line 291"/>
              <p:cNvSpPr>
                <a:spLocks noChangeShapeType="1"/>
              </p:cNvSpPr>
              <p:nvPr/>
            </p:nvSpPr>
            <p:spPr bwMode="auto">
              <a:xfrm>
                <a:off x="4953000" y="5124923"/>
                <a:ext cx="2286000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Oval 296"/>
              <p:cNvSpPr>
                <a:spLocks noChangeAspect="1" noChangeArrowheads="1"/>
              </p:cNvSpPr>
              <p:nvPr/>
            </p:nvSpPr>
            <p:spPr bwMode="auto">
              <a:xfrm rot="18549981">
                <a:off x="5670550" y="449786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6" name="Oval 297"/>
              <p:cNvSpPr>
                <a:spLocks noChangeAspect="1" noChangeArrowheads="1"/>
              </p:cNvSpPr>
              <p:nvPr/>
            </p:nvSpPr>
            <p:spPr bwMode="auto">
              <a:xfrm rot="18549981">
                <a:off x="5867028" y="471270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7" name="Oval 298"/>
              <p:cNvSpPr>
                <a:spLocks noChangeAspect="1" noChangeArrowheads="1"/>
              </p:cNvSpPr>
              <p:nvPr/>
            </p:nvSpPr>
            <p:spPr bwMode="auto">
              <a:xfrm rot="18549981">
                <a:off x="6059488" y="465026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8" name="Oval 299"/>
              <p:cNvSpPr>
                <a:spLocks noChangeAspect="1" noChangeArrowheads="1"/>
              </p:cNvSpPr>
              <p:nvPr/>
            </p:nvSpPr>
            <p:spPr bwMode="auto">
              <a:xfrm rot="18549981">
                <a:off x="5449060" y="455342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9" name="Oval 300"/>
              <p:cNvSpPr>
                <a:spLocks noChangeAspect="1" noChangeArrowheads="1"/>
              </p:cNvSpPr>
              <p:nvPr/>
            </p:nvSpPr>
            <p:spPr bwMode="auto">
              <a:xfrm rot="18549981">
                <a:off x="5285774" y="472646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0" name="Oval 301"/>
              <p:cNvSpPr>
                <a:spLocks noChangeAspect="1" noChangeArrowheads="1"/>
              </p:cNvSpPr>
              <p:nvPr/>
            </p:nvSpPr>
            <p:spPr bwMode="auto">
              <a:xfrm rot="18549981">
                <a:off x="5127998" y="46867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1" name="Oval 302"/>
              <p:cNvSpPr>
                <a:spLocks noChangeAspect="1" noChangeArrowheads="1"/>
              </p:cNvSpPr>
              <p:nvPr/>
            </p:nvSpPr>
            <p:spPr bwMode="auto">
              <a:xfrm rot="18549981">
                <a:off x="6179629" y="44581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2" name="Oval 303"/>
              <p:cNvSpPr>
                <a:spLocks noChangeAspect="1" noChangeArrowheads="1"/>
              </p:cNvSpPr>
              <p:nvPr/>
            </p:nvSpPr>
            <p:spPr bwMode="auto">
              <a:xfrm rot="18549981">
                <a:off x="6474904" y="42295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3" name="Oval 304"/>
              <p:cNvSpPr>
                <a:spLocks noChangeAspect="1" noChangeArrowheads="1"/>
              </p:cNvSpPr>
              <p:nvPr/>
            </p:nvSpPr>
            <p:spPr bwMode="auto">
              <a:xfrm rot="18549981">
                <a:off x="6676517" y="436292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4" name="Oval 305"/>
              <p:cNvSpPr>
                <a:spLocks noChangeAspect="1" noChangeArrowheads="1"/>
              </p:cNvSpPr>
              <p:nvPr/>
            </p:nvSpPr>
            <p:spPr bwMode="auto">
              <a:xfrm rot="18549981">
                <a:off x="6828917" y="43057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5" name="Oval 306"/>
              <p:cNvSpPr>
                <a:spLocks noChangeAspect="1" noChangeArrowheads="1"/>
              </p:cNvSpPr>
              <p:nvPr/>
            </p:nvSpPr>
            <p:spPr bwMode="auto">
              <a:xfrm rot="18549981">
                <a:off x="6255829" y="4342286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9" name="Oval 424"/>
              <p:cNvSpPr>
                <a:spLocks noChangeAspect="1" noChangeArrowheads="1"/>
              </p:cNvSpPr>
              <p:nvPr/>
            </p:nvSpPr>
            <p:spPr bwMode="auto">
              <a:xfrm>
                <a:off x="5040313" y="5107990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0" name="Oval 425"/>
              <p:cNvSpPr>
                <a:spLocks noChangeAspect="1" noChangeArrowheads="1"/>
              </p:cNvSpPr>
              <p:nvPr/>
            </p:nvSpPr>
            <p:spPr bwMode="auto">
              <a:xfrm>
                <a:off x="65643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1" name="Oval 432"/>
              <p:cNvSpPr>
                <a:spLocks noChangeAspect="1" noChangeArrowheads="1"/>
              </p:cNvSpPr>
              <p:nvPr/>
            </p:nvSpPr>
            <p:spPr bwMode="auto">
              <a:xfrm>
                <a:off x="5126038" y="5110018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2" name="Oval 433"/>
              <p:cNvSpPr>
                <a:spLocks noChangeAspect="1" noChangeArrowheads="1"/>
              </p:cNvSpPr>
              <p:nvPr/>
            </p:nvSpPr>
            <p:spPr bwMode="auto">
              <a:xfrm>
                <a:off x="5181601" y="5107990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3" name="Oval 434"/>
              <p:cNvSpPr>
                <a:spLocks noChangeAspect="1" noChangeArrowheads="1"/>
              </p:cNvSpPr>
              <p:nvPr/>
            </p:nvSpPr>
            <p:spPr bwMode="auto">
              <a:xfrm>
                <a:off x="5286376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4" name="Oval 435"/>
              <p:cNvSpPr>
                <a:spLocks noChangeAspect="1" noChangeArrowheads="1"/>
              </p:cNvSpPr>
              <p:nvPr/>
            </p:nvSpPr>
            <p:spPr bwMode="auto">
              <a:xfrm>
                <a:off x="5400676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5" name="Oval 436"/>
              <p:cNvSpPr>
                <a:spLocks noChangeAspect="1" noChangeArrowheads="1"/>
              </p:cNvSpPr>
              <p:nvPr/>
            </p:nvSpPr>
            <p:spPr bwMode="auto">
              <a:xfrm>
                <a:off x="546893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6" name="Oval 437"/>
              <p:cNvSpPr>
                <a:spLocks noChangeAspect="1" noChangeArrowheads="1"/>
              </p:cNvSpPr>
              <p:nvPr/>
            </p:nvSpPr>
            <p:spPr bwMode="auto">
              <a:xfrm>
                <a:off x="552608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7" name="Oval 438"/>
              <p:cNvSpPr>
                <a:spLocks noChangeAspect="1" noChangeArrowheads="1"/>
              </p:cNvSpPr>
              <p:nvPr/>
            </p:nvSpPr>
            <p:spPr bwMode="auto">
              <a:xfrm>
                <a:off x="5629276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8" name="Oval 439"/>
              <p:cNvSpPr>
                <a:spLocks noChangeAspect="1" noChangeArrowheads="1"/>
              </p:cNvSpPr>
              <p:nvPr/>
            </p:nvSpPr>
            <p:spPr bwMode="auto">
              <a:xfrm>
                <a:off x="575468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9" name="Oval 440"/>
              <p:cNvSpPr>
                <a:spLocks noChangeAspect="1" noChangeArrowheads="1"/>
              </p:cNvSpPr>
              <p:nvPr/>
            </p:nvSpPr>
            <p:spPr bwMode="auto">
              <a:xfrm>
                <a:off x="5907088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0" name="Oval 441"/>
              <p:cNvSpPr>
                <a:spLocks noChangeAspect="1" noChangeArrowheads="1"/>
              </p:cNvSpPr>
              <p:nvPr/>
            </p:nvSpPr>
            <p:spPr bwMode="auto">
              <a:xfrm>
                <a:off x="605948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1" name="Oval 442"/>
              <p:cNvSpPr>
                <a:spLocks noChangeAspect="1" noChangeArrowheads="1"/>
              </p:cNvSpPr>
              <p:nvPr/>
            </p:nvSpPr>
            <p:spPr bwMode="auto">
              <a:xfrm>
                <a:off x="6134101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2" name="Oval 443"/>
              <p:cNvSpPr>
                <a:spLocks noChangeAspect="1" noChangeArrowheads="1"/>
              </p:cNvSpPr>
              <p:nvPr/>
            </p:nvSpPr>
            <p:spPr bwMode="auto">
              <a:xfrm>
                <a:off x="5983288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3" name="Oval 444"/>
              <p:cNvSpPr>
                <a:spLocks noChangeAspect="1" noChangeArrowheads="1"/>
              </p:cNvSpPr>
              <p:nvPr/>
            </p:nvSpPr>
            <p:spPr bwMode="auto">
              <a:xfrm>
                <a:off x="5810251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4" name="Oval 445"/>
              <p:cNvSpPr>
                <a:spLocks noChangeAspect="1" noChangeArrowheads="1"/>
              </p:cNvSpPr>
              <p:nvPr/>
            </p:nvSpPr>
            <p:spPr bwMode="auto">
              <a:xfrm>
                <a:off x="5678488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5" name="Oval 446"/>
              <p:cNvSpPr>
                <a:spLocks noChangeAspect="1" noChangeArrowheads="1"/>
              </p:cNvSpPr>
              <p:nvPr/>
            </p:nvSpPr>
            <p:spPr bwMode="auto">
              <a:xfrm>
                <a:off x="5334001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6" name="Oval 447"/>
              <p:cNvSpPr>
                <a:spLocks noChangeAspect="1" noChangeArrowheads="1"/>
              </p:cNvSpPr>
              <p:nvPr/>
            </p:nvSpPr>
            <p:spPr bwMode="auto">
              <a:xfrm>
                <a:off x="6299199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7" name="Oval 448"/>
              <p:cNvSpPr>
                <a:spLocks noChangeAspect="1" noChangeArrowheads="1"/>
              </p:cNvSpPr>
              <p:nvPr/>
            </p:nvSpPr>
            <p:spPr bwMode="auto">
              <a:xfrm>
                <a:off x="6335712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8" name="Oval 449"/>
              <p:cNvSpPr>
                <a:spLocks noChangeAspect="1" noChangeArrowheads="1"/>
              </p:cNvSpPr>
              <p:nvPr/>
            </p:nvSpPr>
            <p:spPr bwMode="auto">
              <a:xfrm>
                <a:off x="64119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9" name="Oval 450"/>
              <p:cNvSpPr>
                <a:spLocks noChangeAspect="1" noChangeArrowheads="1"/>
              </p:cNvSpPr>
              <p:nvPr/>
            </p:nvSpPr>
            <p:spPr bwMode="auto">
              <a:xfrm>
                <a:off x="67167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0" name="Oval 451"/>
              <p:cNvSpPr>
                <a:spLocks noChangeAspect="1" noChangeArrowheads="1"/>
              </p:cNvSpPr>
              <p:nvPr/>
            </p:nvSpPr>
            <p:spPr bwMode="auto">
              <a:xfrm>
                <a:off x="6869112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1" name="Oval 452"/>
              <p:cNvSpPr>
                <a:spLocks noChangeAspect="1" noChangeArrowheads="1"/>
              </p:cNvSpPr>
              <p:nvPr/>
            </p:nvSpPr>
            <p:spPr bwMode="auto">
              <a:xfrm>
                <a:off x="7021512" y="5083648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2" name="Oval 453"/>
              <p:cNvSpPr>
                <a:spLocks noChangeAspect="1" noChangeArrowheads="1"/>
              </p:cNvSpPr>
              <p:nvPr/>
            </p:nvSpPr>
            <p:spPr bwMode="auto">
              <a:xfrm>
                <a:off x="7126287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3" name="Oval 454"/>
              <p:cNvSpPr>
                <a:spLocks noChangeAspect="1" noChangeArrowheads="1"/>
              </p:cNvSpPr>
              <p:nvPr/>
            </p:nvSpPr>
            <p:spPr bwMode="auto">
              <a:xfrm>
                <a:off x="6918324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" name="Oval 455"/>
              <p:cNvSpPr>
                <a:spLocks noChangeAspect="1" noChangeArrowheads="1"/>
              </p:cNvSpPr>
              <p:nvPr/>
            </p:nvSpPr>
            <p:spPr bwMode="auto">
              <a:xfrm>
                <a:off x="67929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5" name="Oval 456"/>
              <p:cNvSpPr>
                <a:spLocks noChangeAspect="1" noChangeArrowheads="1"/>
              </p:cNvSpPr>
              <p:nvPr/>
            </p:nvSpPr>
            <p:spPr bwMode="auto">
              <a:xfrm>
                <a:off x="66405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6" name="Oval 457"/>
              <p:cNvSpPr>
                <a:spLocks noChangeAspect="1" noChangeArrowheads="1"/>
              </p:cNvSpPr>
              <p:nvPr/>
            </p:nvSpPr>
            <p:spPr bwMode="auto">
              <a:xfrm>
                <a:off x="64881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7" name="Oval 458"/>
              <p:cNvSpPr>
                <a:spLocks noChangeAspect="1" noChangeArrowheads="1"/>
              </p:cNvSpPr>
              <p:nvPr/>
            </p:nvSpPr>
            <p:spPr bwMode="auto">
              <a:xfrm>
                <a:off x="7061199" y="5083648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8" name="Oval 459"/>
              <p:cNvSpPr>
                <a:spLocks noChangeAspect="1" noChangeArrowheads="1"/>
              </p:cNvSpPr>
              <p:nvPr/>
            </p:nvSpPr>
            <p:spPr bwMode="auto">
              <a:xfrm>
                <a:off x="66024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 bwMode="auto">
              <a:xfrm>
                <a:off x="5124091" y="4167997"/>
                <a:ext cx="1768415" cy="598577"/>
              </a:xfrm>
              <a:custGeom>
                <a:avLst/>
                <a:gdLst>
                  <a:gd name="connsiteX0" fmla="*/ 0 w 1768415"/>
                  <a:gd name="connsiteY0" fmla="*/ 496019 h 606725"/>
                  <a:gd name="connsiteX1" fmla="*/ 276045 w 1768415"/>
                  <a:gd name="connsiteY1" fmla="*/ 530525 h 606725"/>
                  <a:gd name="connsiteX2" fmla="*/ 474452 w 1768415"/>
                  <a:gd name="connsiteY2" fmla="*/ 409755 h 606725"/>
                  <a:gd name="connsiteX3" fmla="*/ 741871 w 1768415"/>
                  <a:gd name="connsiteY3" fmla="*/ 461513 h 606725"/>
                  <a:gd name="connsiteX4" fmla="*/ 897147 w 1768415"/>
                  <a:gd name="connsiteY4" fmla="*/ 539151 h 606725"/>
                  <a:gd name="connsiteX5" fmla="*/ 1259456 w 1768415"/>
                  <a:gd name="connsiteY5" fmla="*/ 56072 h 606725"/>
                  <a:gd name="connsiteX6" fmla="*/ 1561381 w 1768415"/>
                  <a:gd name="connsiteY6" fmla="*/ 202721 h 606725"/>
                  <a:gd name="connsiteX7" fmla="*/ 1768415 w 1768415"/>
                  <a:gd name="connsiteY7" fmla="*/ 133710 h 606725"/>
                  <a:gd name="connsiteX0" fmla="*/ 0 w 1768415"/>
                  <a:gd name="connsiteY0" fmla="*/ 496019 h 606725"/>
                  <a:gd name="connsiteX1" fmla="*/ 276045 w 1768415"/>
                  <a:gd name="connsiteY1" fmla="*/ 530525 h 606725"/>
                  <a:gd name="connsiteX2" fmla="*/ 474452 w 1768415"/>
                  <a:gd name="connsiteY2" fmla="*/ 409755 h 606725"/>
                  <a:gd name="connsiteX3" fmla="*/ 741871 w 1768415"/>
                  <a:gd name="connsiteY3" fmla="*/ 461513 h 606725"/>
                  <a:gd name="connsiteX4" fmla="*/ 897147 w 1768415"/>
                  <a:gd name="connsiteY4" fmla="*/ 539151 h 606725"/>
                  <a:gd name="connsiteX5" fmla="*/ 1259456 w 1768415"/>
                  <a:gd name="connsiteY5" fmla="*/ 56072 h 606725"/>
                  <a:gd name="connsiteX6" fmla="*/ 1561381 w 1768415"/>
                  <a:gd name="connsiteY6" fmla="*/ 202721 h 606725"/>
                  <a:gd name="connsiteX7" fmla="*/ 1768415 w 1768415"/>
                  <a:gd name="connsiteY7" fmla="*/ 133710 h 606725"/>
                  <a:gd name="connsiteX0" fmla="*/ 0 w 1768415"/>
                  <a:gd name="connsiteY0" fmla="*/ 496019 h 606725"/>
                  <a:gd name="connsiteX1" fmla="*/ 276045 w 1768415"/>
                  <a:gd name="connsiteY1" fmla="*/ 530525 h 606725"/>
                  <a:gd name="connsiteX2" fmla="*/ 474452 w 1768415"/>
                  <a:gd name="connsiteY2" fmla="*/ 409755 h 606725"/>
                  <a:gd name="connsiteX3" fmla="*/ 741871 w 1768415"/>
                  <a:gd name="connsiteY3" fmla="*/ 461513 h 606725"/>
                  <a:gd name="connsiteX4" fmla="*/ 897147 w 1768415"/>
                  <a:gd name="connsiteY4" fmla="*/ 539151 h 606725"/>
                  <a:gd name="connsiteX5" fmla="*/ 1259456 w 1768415"/>
                  <a:gd name="connsiteY5" fmla="*/ 56072 h 606725"/>
                  <a:gd name="connsiteX6" fmla="*/ 1561381 w 1768415"/>
                  <a:gd name="connsiteY6" fmla="*/ 202721 h 606725"/>
                  <a:gd name="connsiteX7" fmla="*/ 1768415 w 1768415"/>
                  <a:gd name="connsiteY7" fmla="*/ 133710 h 606725"/>
                  <a:gd name="connsiteX0" fmla="*/ 0 w 1768415"/>
                  <a:gd name="connsiteY0" fmla="*/ 496019 h 598098"/>
                  <a:gd name="connsiteX1" fmla="*/ 276045 w 1768415"/>
                  <a:gd name="connsiteY1" fmla="*/ 530525 h 598098"/>
                  <a:gd name="connsiteX2" fmla="*/ 474452 w 1768415"/>
                  <a:gd name="connsiteY2" fmla="*/ 409755 h 598098"/>
                  <a:gd name="connsiteX3" fmla="*/ 897147 w 1768415"/>
                  <a:gd name="connsiteY3" fmla="*/ 539151 h 598098"/>
                  <a:gd name="connsiteX4" fmla="*/ 1259456 w 1768415"/>
                  <a:gd name="connsiteY4" fmla="*/ 56072 h 598098"/>
                  <a:gd name="connsiteX5" fmla="*/ 1561381 w 1768415"/>
                  <a:gd name="connsiteY5" fmla="*/ 202721 h 598098"/>
                  <a:gd name="connsiteX6" fmla="*/ 1768415 w 1768415"/>
                  <a:gd name="connsiteY6" fmla="*/ 133710 h 598098"/>
                  <a:gd name="connsiteX0" fmla="*/ 0 w 1768415"/>
                  <a:gd name="connsiteY0" fmla="*/ 496019 h 598577"/>
                  <a:gd name="connsiteX1" fmla="*/ 276045 w 1768415"/>
                  <a:gd name="connsiteY1" fmla="*/ 530525 h 598577"/>
                  <a:gd name="connsiteX2" fmla="*/ 474452 w 1768415"/>
                  <a:gd name="connsiteY2" fmla="*/ 409755 h 598577"/>
                  <a:gd name="connsiteX3" fmla="*/ 626852 w 1768415"/>
                  <a:gd name="connsiteY3" fmla="*/ 412629 h 598577"/>
                  <a:gd name="connsiteX4" fmla="*/ 897147 w 1768415"/>
                  <a:gd name="connsiteY4" fmla="*/ 539151 h 598577"/>
                  <a:gd name="connsiteX5" fmla="*/ 1259456 w 1768415"/>
                  <a:gd name="connsiteY5" fmla="*/ 56072 h 598577"/>
                  <a:gd name="connsiteX6" fmla="*/ 1561381 w 1768415"/>
                  <a:gd name="connsiteY6" fmla="*/ 202721 h 598577"/>
                  <a:gd name="connsiteX7" fmla="*/ 1768415 w 1768415"/>
                  <a:gd name="connsiteY7" fmla="*/ 133710 h 59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8415" h="598577">
                    <a:moveTo>
                      <a:pt x="0" y="496019"/>
                    </a:moveTo>
                    <a:cubicBezTo>
                      <a:pt x="98485" y="520460"/>
                      <a:pt x="196970" y="544902"/>
                      <a:pt x="276045" y="530525"/>
                    </a:cubicBezTo>
                    <a:cubicBezTo>
                      <a:pt x="355120" y="516148"/>
                      <a:pt x="415984" y="429404"/>
                      <a:pt x="474452" y="409755"/>
                    </a:cubicBezTo>
                    <a:cubicBezTo>
                      <a:pt x="532920" y="390106"/>
                      <a:pt x="556403" y="391063"/>
                      <a:pt x="626852" y="412629"/>
                    </a:cubicBezTo>
                    <a:cubicBezTo>
                      <a:pt x="697301" y="434195"/>
                      <a:pt x="791713" y="598577"/>
                      <a:pt x="897147" y="539151"/>
                    </a:cubicBezTo>
                    <a:cubicBezTo>
                      <a:pt x="1002581" y="479725"/>
                      <a:pt x="1148750" y="112144"/>
                      <a:pt x="1259456" y="56072"/>
                    </a:cubicBezTo>
                    <a:cubicBezTo>
                      <a:pt x="1370162" y="0"/>
                      <a:pt x="1476555" y="189781"/>
                      <a:pt x="1561381" y="202721"/>
                    </a:cubicBezTo>
                    <a:cubicBezTo>
                      <a:pt x="1646207" y="215661"/>
                      <a:pt x="1707311" y="174685"/>
                      <a:pt x="1768415" y="133710"/>
                    </a:cubicBezTo>
                  </a:path>
                </a:pathLst>
              </a:custGeom>
              <a:ln w="2857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296"/>
              <p:cNvSpPr>
                <a:spLocks noChangeAspect="1" noChangeArrowheads="1"/>
              </p:cNvSpPr>
              <p:nvPr/>
            </p:nvSpPr>
            <p:spPr bwMode="auto">
              <a:xfrm rot="18549981">
                <a:off x="5677979" y="45794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0" name="Oval 297"/>
              <p:cNvSpPr>
                <a:spLocks noChangeAspect="1" noChangeArrowheads="1"/>
              </p:cNvSpPr>
              <p:nvPr/>
            </p:nvSpPr>
            <p:spPr bwMode="auto">
              <a:xfrm rot="18549981">
                <a:off x="5830379" y="461911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1" name="Oval 298"/>
              <p:cNvSpPr>
                <a:spLocks noChangeAspect="1" noChangeArrowheads="1"/>
              </p:cNvSpPr>
              <p:nvPr/>
            </p:nvSpPr>
            <p:spPr bwMode="auto">
              <a:xfrm rot="18549981">
                <a:off x="6066917" y="454291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2" name="Oval 299"/>
              <p:cNvSpPr>
                <a:spLocks noChangeAspect="1" noChangeArrowheads="1"/>
              </p:cNvSpPr>
              <p:nvPr/>
            </p:nvSpPr>
            <p:spPr bwMode="auto">
              <a:xfrm rot="18549981">
                <a:off x="5476367" y="46556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3" name="Oval 300"/>
              <p:cNvSpPr>
                <a:spLocks noChangeAspect="1" noChangeArrowheads="1"/>
              </p:cNvSpPr>
              <p:nvPr/>
            </p:nvSpPr>
            <p:spPr bwMode="auto">
              <a:xfrm rot="18549981">
                <a:off x="5375496" y="461911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4" name="Oval 301"/>
              <p:cNvSpPr>
                <a:spLocks noChangeAspect="1" noChangeArrowheads="1"/>
              </p:cNvSpPr>
              <p:nvPr/>
            </p:nvSpPr>
            <p:spPr bwMode="auto">
              <a:xfrm rot="18549981">
                <a:off x="5182427" y="45794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5" name="Oval 302"/>
              <p:cNvSpPr>
                <a:spLocks noChangeAspect="1" noChangeArrowheads="1"/>
              </p:cNvSpPr>
              <p:nvPr/>
            </p:nvSpPr>
            <p:spPr bwMode="auto">
              <a:xfrm rot="18549981">
                <a:off x="6187058" y="4528058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6" name="Oval 303"/>
              <p:cNvSpPr>
                <a:spLocks noChangeAspect="1" noChangeArrowheads="1"/>
              </p:cNvSpPr>
              <p:nvPr/>
            </p:nvSpPr>
            <p:spPr bwMode="auto">
              <a:xfrm rot="18549981">
                <a:off x="6428774" y="4147058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7" name="Oval 304"/>
              <p:cNvSpPr>
                <a:spLocks noChangeAspect="1" noChangeArrowheads="1"/>
              </p:cNvSpPr>
              <p:nvPr/>
            </p:nvSpPr>
            <p:spPr bwMode="auto">
              <a:xfrm rot="18549981">
                <a:off x="6683946" y="4299458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8" name="Oval 305"/>
              <p:cNvSpPr>
                <a:spLocks noChangeAspect="1" noChangeArrowheads="1"/>
              </p:cNvSpPr>
              <p:nvPr/>
            </p:nvSpPr>
            <p:spPr bwMode="auto">
              <a:xfrm rot="18549981">
                <a:off x="6755346" y="41984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9" name="Oval 306"/>
              <p:cNvSpPr>
                <a:spLocks noChangeAspect="1" noChangeArrowheads="1"/>
              </p:cNvSpPr>
              <p:nvPr/>
            </p:nvSpPr>
            <p:spPr bwMode="auto">
              <a:xfrm rot="18549981">
                <a:off x="6325427" y="42746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0" name="Oval 296"/>
              <p:cNvSpPr>
                <a:spLocks noChangeAspect="1" noChangeArrowheads="1"/>
              </p:cNvSpPr>
              <p:nvPr/>
            </p:nvSpPr>
            <p:spPr bwMode="auto">
              <a:xfrm rot="18549981">
                <a:off x="5669353" y="45587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1" name="Oval 297"/>
              <p:cNvSpPr>
                <a:spLocks noChangeAspect="1" noChangeArrowheads="1"/>
              </p:cNvSpPr>
              <p:nvPr/>
            </p:nvSpPr>
            <p:spPr bwMode="auto">
              <a:xfrm rot="18549981">
                <a:off x="5821753" y="47873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2" name="Oval 298"/>
              <p:cNvSpPr>
                <a:spLocks noChangeAspect="1" noChangeArrowheads="1"/>
              </p:cNvSpPr>
              <p:nvPr/>
            </p:nvSpPr>
            <p:spPr bwMode="auto">
              <a:xfrm rot="18549981">
                <a:off x="5993346" y="47111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3" name="Oval 299"/>
              <p:cNvSpPr>
                <a:spLocks noChangeAspect="1" noChangeArrowheads="1"/>
              </p:cNvSpPr>
              <p:nvPr/>
            </p:nvSpPr>
            <p:spPr bwMode="auto">
              <a:xfrm rot="18549981">
                <a:off x="5467741" y="461429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4" name="Oval 300"/>
              <p:cNvSpPr>
                <a:spLocks noChangeAspect="1" noChangeArrowheads="1"/>
              </p:cNvSpPr>
              <p:nvPr/>
            </p:nvSpPr>
            <p:spPr bwMode="auto">
              <a:xfrm rot="18549981">
                <a:off x="5332803" y="47873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5" name="Oval 301"/>
              <p:cNvSpPr>
                <a:spLocks noChangeAspect="1" noChangeArrowheads="1"/>
              </p:cNvSpPr>
              <p:nvPr/>
            </p:nvSpPr>
            <p:spPr bwMode="auto">
              <a:xfrm rot="18549981">
                <a:off x="5104203" y="47476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6" name="Oval 302"/>
              <p:cNvSpPr>
                <a:spLocks noChangeAspect="1" noChangeArrowheads="1"/>
              </p:cNvSpPr>
              <p:nvPr/>
            </p:nvSpPr>
            <p:spPr bwMode="auto">
              <a:xfrm rot="18549981">
                <a:off x="6178432" y="45190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7" name="Oval 303"/>
              <p:cNvSpPr>
                <a:spLocks noChangeAspect="1" noChangeArrowheads="1"/>
              </p:cNvSpPr>
              <p:nvPr/>
            </p:nvSpPr>
            <p:spPr bwMode="auto">
              <a:xfrm rot="18549981">
                <a:off x="6473707" y="42904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8" name="Oval 304"/>
              <p:cNvSpPr>
                <a:spLocks noChangeAspect="1" noChangeArrowheads="1"/>
              </p:cNvSpPr>
              <p:nvPr/>
            </p:nvSpPr>
            <p:spPr bwMode="auto">
              <a:xfrm rot="18549981">
                <a:off x="6592060" y="442379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9" name="Oval 305"/>
              <p:cNvSpPr>
                <a:spLocks noChangeAspect="1" noChangeArrowheads="1"/>
              </p:cNvSpPr>
              <p:nvPr/>
            </p:nvSpPr>
            <p:spPr bwMode="auto">
              <a:xfrm rot="18549981">
                <a:off x="6827720" y="43666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40" name="Oval 306"/>
              <p:cNvSpPr>
                <a:spLocks noChangeAspect="1" noChangeArrowheads="1"/>
              </p:cNvSpPr>
              <p:nvPr/>
            </p:nvSpPr>
            <p:spPr bwMode="auto">
              <a:xfrm rot="18549981">
                <a:off x="6254632" y="4403160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</p:grpSp>
        <p:pic>
          <p:nvPicPr>
            <p:cNvPr id="113" name="Picture 112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2" cstate="print"/>
            <a:stretch>
              <a:fillRect/>
            </a:stretch>
          </p:blipFill>
          <p:spPr bwMode="auto">
            <a:xfrm>
              <a:off x="8207039" y="3124200"/>
              <a:ext cx="785386" cy="273896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145" name="Straight Arrow Connector 144"/>
            <p:cNvCxnSpPr/>
            <p:nvPr/>
          </p:nvCxnSpPr>
          <p:spPr bwMode="auto">
            <a:xfrm rot="10800000" flipV="1">
              <a:off x="7826865" y="3260860"/>
              <a:ext cx="381000" cy="472940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 bwMode="auto">
            <a:xfrm>
              <a:off x="483961" y="3760483"/>
              <a:ext cx="45225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Intuition: Signal plus (zero-mean) Noise model</a:t>
              </a:r>
              <a:endParaRPr lang="en-US" dirty="0"/>
            </a:p>
          </p:txBody>
        </p:sp>
        <p:pic>
          <p:nvPicPr>
            <p:cNvPr id="115" name="Picture 114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3" cstate="print"/>
            <a:stretch>
              <a:fillRect/>
            </a:stretch>
          </p:blipFill>
          <p:spPr bwMode="auto">
            <a:xfrm>
              <a:off x="1646015" y="4358415"/>
              <a:ext cx="1975804" cy="289785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110" name="Rectangle 109"/>
          <p:cNvSpPr/>
          <p:nvPr/>
        </p:nvSpPr>
        <p:spPr>
          <a:xfrm>
            <a:off x="5715000" y="2417410"/>
            <a:ext cx="2170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(Conditional Mean)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Regression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46" name="Picture 4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 cstate="print"/>
          <a:stretch>
            <a:fillRect/>
          </a:stretch>
        </p:blipFill>
        <p:spPr bwMode="auto">
          <a:xfrm>
            <a:off x="3505200" y="1676400"/>
            <a:ext cx="3799648" cy="533400"/>
          </a:xfrm>
          <a:prstGeom prst="rect">
            <a:avLst/>
          </a:prstGeom>
          <a:noFill/>
          <a:ln/>
          <a:effectLst/>
        </p:spPr>
      </p:pic>
      <p:sp>
        <p:nvSpPr>
          <p:cNvPr id="26" name="Rectangle 17"/>
          <p:cNvSpPr>
            <a:spLocks noChangeArrowheads="1"/>
          </p:cNvSpPr>
          <p:nvPr/>
        </p:nvSpPr>
        <p:spPr bwMode="auto">
          <a:xfrm>
            <a:off x="409766" y="1654314"/>
            <a:ext cx="240963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sz="2000" dirty="0">
                <a:solidFill>
                  <a:srgbClr val="C00000"/>
                </a:solidFill>
                <a:latin typeface="Comic Sans MS" pitchFamily="66" charset="0"/>
              </a:rPr>
              <a:t>Optimal </a:t>
            </a: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predictor:</a:t>
            </a:r>
          </a:p>
          <a:p>
            <a:pPr marL="457200" indent="-457200">
              <a:tabLst>
                <a:tab pos="4914900" algn="l"/>
              </a:tabLst>
            </a:pPr>
            <a:endParaRPr lang="en-US" sz="2000" dirty="0" smtClean="0">
              <a:solidFill>
                <a:srgbClr val="C00000"/>
              </a:solidFill>
              <a:latin typeface="Comic Sans MS" pitchFamily="66" charset="0"/>
            </a:endParaRPr>
          </a:p>
          <a:p>
            <a:pPr marL="457200" indent="-457200">
              <a:tabLst>
                <a:tab pos="4914900" algn="l"/>
              </a:tabLst>
            </a:pP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Proof Strategy:</a:t>
            </a: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150" name="Picture 149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6" cstate="print"/>
          <a:srcRect b="47101"/>
          <a:stretch>
            <a:fillRect/>
          </a:stretch>
        </p:blipFill>
        <p:spPr bwMode="auto">
          <a:xfrm>
            <a:off x="703967" y="3010479"/>
            <a:ext cx="7320884" cy="342321"/>
          </a:xfrm>
          <a:prstGeom prst="rect">
            <a:avLst/>
          </a:prstGeom>
          <a:noFill/>
          <a:ln/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 l="29860" t="24245" r="-118" b="62190"/>
          <a:stretch>
            <a:fillRect/>
          </a:stretch>
        </p:blipFill>
        <p:spPr bwMode="auto">
          <a:xfrm>
            <a:off x="3429000" y="3542765"/>
            <a:ext cx="5715000" cy="6482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1" name="TextBox 150"/>
          <p:cNvSpPr txBox="1"/>
          <p:nvPr/>
        </p:nvSpPr>
        <p:spPr>
          <a:xfrm>
            <a:off x="993834" y="3618965"/>
            <a:ext cx="220656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Dropping subscripts</a:t>
            </a:r>
          </a:p>
          <a:p>
            <a:r>
              <a:rPr lang="en-US" sz="1400" b="1" dirty="0" smtClean="0">
                <a:solidFill>
                  <a:srgbClr val="C00000"/>
                </a:solidFill>
              </a:rPr>
              <a:t>for notational convenience</a:t>
            </a:r>
            <a:endParaRPr lang="en-US" sz="1400" b="1" dirty="0">
              <a:solidFill>
                <a:srgbClr val="C00000"/>
              </a:solidFill>
            </a:endParaRPr>
          </a:p>
        </p:txBody>
      </p:sp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7" cstate="print"/>
          <a:srcRect l="11124" t="89624" r="42307"/>
          <a:stretch>
            <a:fillRect/>
          </a:stretch>
        </p:blipFill>
        <p:spPr bwMode="auto">
          <a:xfrm>
            <a:off x="2616601" y="2232103"/>
            <a:ext cx="4241399" cy="5551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print"/>
          <a:srcRect l="29860" t="37002" r="5503" b="40674"/>
          <a:stretch>
            <a:fillRect/>
          </a:stretch>
        </p:blipFill>
        <p:spPr bwMode="auto">
          <a:xfrm>
            <a:off x="3429000" y="4114800"/>
            <a:ext cx="52578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7" cstate="print"/>
          <a:srcRect l="31850" t="59326" r="22248" b="19944"/>
          <a:stretch>
            <a:fillRect/>
          </a:stretch>
        </p:blipFill>
        <p:spPr bwMode="auto">
          <a:xfrm>
            <a:off x="3581400" y="5181600"/>
            <a:ext cx="37338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7" cstate="print"/>
          <a:srcRect l="29860" t="81650" r="21428" b="10376"/>
          <a:stretch>
            <a:fillRect/>
          </a:stretch>
        </p:blipFill>
        <p:spPr bwMode="auto">
          <a:xfrm>
            <a:off x="3429000" y="6106886"/>
            <a:ext cx="39624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3" descr="txp_fig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8" cstate="print"/>
          <a:srcRect l="48292"/>
          <a:stretch>
            <a:fillRect/>
          </a:stretch>
        </p:blipFill>
        <p:spPr bwMode="auto">
          <a:xfrm>
            <a:off x="7467600" y="1752600"/>
            <a:ext cx="1305434" cy="302825"/>
          </a:xfrm>
          <a:prstGeom prst="rect">
            <a:avLst/>
          </a:prstGeom>
          <a:noFill/>
          <a:ln/>
          <a:effectLst/>
        </p:spPr>
      </p:pic>
      <p:sp>
        <p:nvSpPr>
          <p:cNvPr id="17" name="Left Bracket 16"/>
          <p:cNvSpPr/>
          <p:nvPr/>
        </p:nvSpPr>
        <p:spPr>
          <a:xfrm rot="16200000">
            <a:off x="5448300" y="3314700"/>
            <a:ext cx="76200" cy="1524000"/>
          </a:xfrm>
          <a:prstGeom prst="leftBracket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Left Bracket 17"/>
          <p:cNvSpPr/>
          <p:nvPr/>
        </p:nvSpPr>
        <p:spPr>
          <a:xfrm rot="16200000">
            <a:off x="7086600" y="3505200"/>
            <a:ext cx="76200" cy="1143000"/>
          </a:xfrm>
          <a:prstGeom prst="leftBracket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Left Bracket 18"/>
          <p:cNvSpPr/>
          <p:nvPr/>
        </p:nvSpPr>
        <p:spPr>
          <a:xfrm rot="16200000">
            <a:off x="5120640" y="5394960"/>
            <a:ext cx="45719" cy="2209800"/>
          </a:xfrm>
          <a:prstGeom prst="leftBracket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4876800" y="6488668"/>
            <a:ext cx="4700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≥ 0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1" grpId="0"/>
      <p:bldP spid="17" grpId="0" animBg="1"/>
      <p:bldP spid="18" grpId="0" animBg="1"/>
      <p:bldP spid="19" grpId="0" animBg="1"/>
      <p:bldP spid="2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Regression</a:t>
            </a:r>
            <a:endParaRPr lang="en-US" b="1" dirty="0">
              <a:solidFill>
                <a:srgbClr val="C00000"/>
              </a:solidFill>
            </a:endParaRPr>
          </a:p>
        </p:txBody>
      </p:sp>
      <p:pic>
        <p:nvPicPr>
          <p:cNvPr id="46" name="Picture 45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9" cstate="print"/>
          <a:stretch>
            <a:fillRect/>
          </a:stretch>
        </p:blipFill>
        <p:spPr bwMode="auto">
          <a:xfrm>
            <a:off x="3505200" y="1676400"/>
            <a:ext cx="3799648" cy="533400"/>
          </a:xfrm>
          <a:prstGeom prst="rect">
            <a:avLst/>
          </a:prstGeom>
          <a:noFill/>
          <a:ln/>
          <a:effectLst/>
        </p:spPr>
      </p:pic>
      <p:sp>
        <p:nvSpPr>
          <p:cNvPr id="26" name="Rectangle 17"/>
          <p:cNvSpPr>
            <a:spLocks noChangeArrowheads="1"/>
          </p:cNvSpPr>
          <p:nvPr/>
        </p:nvSpPr>
        <p:spPr bwMode="auto">
          <a:xfrm>
            <a:off x="409766" y="1654314"/>
            <a:ext cx="24096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sz="2000" dirty="0">
                <a:solidFill>
                  <a:srgbClr val="C00000"/>
                </a:solidFill>
                <a:latin typeface="Comic Sans MS" pitchFamily="66" charset="0"/>
              </a:rPr>
              <a:t>Optimal </a:t>
            </a: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predictor:</a:t>
            </a:r>
          </a:p>
        </p:txBody>
      </p: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3" name="Group 39"/>
          <p:cNvGrpSpPr/>
          <p:nvPr/>
        </p:nvGrpSpPr>
        <p:grpSpPr>
          <a:xfrm>
            <a:off x="1981200" y="5486400"/>
            <a:ext cx="4876800" cy="685800"/>
            <a:chOff x="1752600" y="5867400"/>
            <a:chExt cx="4876800" cy="685800"/>
          </a:xfrm>
        </p:grpSpPr>
        <p:grpSp>
          <p:nvGrpSpPr>
            <p:cNvPr id="4" name="Group 34"/>
            <p:cNvGrpSpPr/>
            <p:nvPr/>
          </p:nvGrpSpPr>
          <p:grpSpPr>
            <a:xfrm>
              <a:off x="1828800" y="5969478"/>
              <a:ext cx="4800600" cy="448574"/>
              <a:chOff x="3352800" y="2218426"/>
              <a:chExt cx="4800600" cy="448574"/>
            </a:xfrm>
          </p:grpSpPr>
          <p:sp>
            <p:nvSpPr>
              <p:cNvPr id="43" name="TextBox 42"/>
              <p:cNvSpPr txBox="1"/>
              <p:nvPr/>
            </p:nvSpPr>
            <p:spPr>
              <a:xfrm>
                <a:off x="3352800" y="2236113"/>
                <a:ext cx="4800600" cy="4308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200" dirty="0" smtClean="0"/>
                  <a:t>Depends on </a:t>
                </a:r>
                <a:r>
                  <a:rPr lang="en-US" sz="2200" b="1" dirty="0" smtClean="0">
                    <a:solidFill>
                      <a:srgbClr val="C00000"/>
                    </a:solidFill>
                    <a:latin typeface="Comic Sans MS" pitchFamily="66" charset="0"/>
                  </a:rPr>
                  <a:t>unknown </a:t>
                </a:r>
                <a:r>
                  <a:rPr lang="en-US" sz="2200" dirty="0" smtClean="0"/>
                  <a:t>distribution</a:t>
                </a:r>
                <a:endParaRPr lang="en-US" sz="2200" b="1" dirty="0">
                  <a:solidFill>
                    <a:srgbClr val="C00000"/>
                  </a:solidFill>
                  <a:latin typeface="Comic Sans MS" pitchFamily="66" charset="0"/>
                </a:endParaRPr>
              </a:p>
            </p:txBody>
          </p:sp>
          <p:pic>
            <p:nvPicPr>
              <p:cNvPr id="44" name="Picture 43" descr="txp_fig"/>
              <p:cNvPicPr>
                <a:picLocks noChangeAspect="1"/>
              </p:cNvPicPr>
              <p:nvPr>
                <p:custDataLst>
                  <p:tags r:id="rId7"/>
                </p:custDataLst>
              </p:nvPr>
            </p:nvPicPr>
            <p:blipFill>
              <a:blip r:embed="rId10" cstate="print"/>
              <a:srcRect l="69069" t="-44640"/>
              <a:stretch>
                <a:fillRect/>
              </a:stretch>
            </p:blipFill>
            <p:spPr bwMode="auto">
              <a:xfrm>
                <a:off x="7391400" y="2218426"/>
                <a:ext cx="609600" cy="381000"/>
              </a:xfrm>
              <a:prstGeom prst="rect">
                <a:avLst/>
              </a:prstGeom>
              <a:noFill/>
              <a:ln/>
              <a:effectLst/>
            </p:spPr>
          </p:pic>
        </p:grpSp>
        <p:sp>
          <p:nvSpPr>
            <p:cNvPr id="42" name="Rectangle 41"/>
            <p:cNvSpPr/>
            <p:nvPr/>
          </p:nvSpPr>
          <p:spPr>
            <a:xfrm>
              <a:off x="1752600" y="5867400"/>
              <a:ext cx="4876800" cy="6858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>
                <a:solidFill>
                  <a:srgbClr val="C00000"/>
                </a:solidFill>
              </a:endParaRPr>
            </a:p>
          </p:txBody>
        </p:sp>
      </p:grpSp>
      <p:pic>
        <p:nvPicPr>
          <p:cNvPr id="109" name="Picture 108" descr="txp_fig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11" cstate="print"/>
          <a:srcRect l="48292"/>
          <a:stretch>
            <a:fillRect/>
          </a:stretch>
        </p:blipFill>
        <p:spPr bwMode="auto">
          <a:xfrm>
            <a:off x="3810000" y="2438400"/>
            <a:ext cx="1305434" cy="302825"/>
          </a:xfrm>
          <a:prstGeom prst="rect">
            <a:avLst/>
          </a:prstGeom>
          <a:noFill/>
          <a:ln/>
          <a:effectLst/>
        </p:spPr>
      </p:pic>
      <p:grpSp>
        <p:nvGrpSpPr>
          <p:cNvPr id="5" name="Group 142"/>
          <p:cNvGrpSpPr/>
          <p:nvPr/>
        </p:nvGrpSpPr>
        <p:grpSpPr bwMode="auto">
          <a:xfrm>
            <a:off x="483547" y="3124200"/>
            <a:ext cx="8508464" cy="1676400"/>
            <a:chOff x="483961" y="3124200"/>
            <a:chExt cx="8508464" cy="1676400"/>
          </a:xfrm>
        </p:grpSpPr>
        <p:pic>
          <p:nvPicPr>
            <p:cNvPr id="111" name="Picture 110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12" cstate="print"/>
            <a:stretch>
              <a:fillRect/>
            </a:stretch>
          </p:blipFill>
          <p:spPr bwMode="auto">
            <a:xfrm>
              <a:off x="5181600" y="4615335"/>
              <a:ext cx="238539" cy="185265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14" name="Picture 113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3" cstate="print"/>
            <a:stretch>
              <a:fillRect/>
            </a:stretch>
          </p:blipFill>
          <p:spPr bwMode="auto">
            <a:xfrm>
              <a:off x="5267739" y="3929535"/>
              <a:ext cx="212429" cy="185378"/>
            </a:xfrm>
            <a:prstGeom prst="rect">
              <a:avLst/>
            </a:prstGeom>
            <a:noFill/>
            <a:ln/>
            <a:effectLst/>
          </p:spPr>
        </p:pic>
        <p:grpSp>
          <p:nvGrpSpPr>
            <p:cNvPr id="6" name="Group 142"/>
            <p:cNvGrpSpPr/>
            <p:nvPr/>
          </p:nvGrpSpPr>
          <p:grpSpPr bwMode="auto">
            <a:xfrm>
              <a:off x="5496339" y="3504593"/>
              <a:ext cx="3200400" cy="1263142"/>
              <a:chOff x="4953000" y="4147058"/>
              <a:chExt cx="2286000" cy="1009615"/>
            </a:xfrm>
          </p:grpSpPr>
          <p:sp>
            <p:nvSpPr>
              <p:cNvPr id="62" name="Line 291"/>
              <p:cNvSpPr>
                <a:spLocks noChangeShapeType="1"/>
              </p:cNvSpPr>
              <p:nvPr/>
            </p:nvSpPr>
            <p:spPr bwMode="auto">
              <a:xfrm>
                <a:off x="4953000" y="5124923"/>
                <a:ext cx="2286000" cy="0"/>
              </a:xfrm>
              <a:prstGeom prst="line">
                <a:avLst/>
              </a:prstGeom>
              <a:noFill/>
              <a:ln w="1587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65" name="Oval 296"/>
              <p:cNvSpPr>
                <a:spLocks noChangeAspect="1" noChangeArrowheads="1"/>
              </p:cNvSpPr>
              <p:nvPr/>
            </p:nvSpPr>
            <p:spPr bwMode="auto">
              <a:xfrm rot="18549981">
                <a:off x="5670550" y="449786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6" name="Oval 297"/>
              <p:cNvSpPr>
                <a:spLocks noChangeAspect="1" noChangeArrowheads="1"/>
              </p:cNvSpPr>
              <p:nvPr/>
            </p:nvSpPr>
            <p:spPr bwMode="auto">
              <a:xfrm rot="18549981">
                <a:off x="5867028" y="471270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7" name="Oval 298"/>
              <p:cNvSpPr>
                <a:spLocks noChangeAspect="1" noChangeArrowheads="1"/>
              </p:cNvSpPr>
              <p:nvPr/>
            </p:nvSpPr>
            <p:spPr bwMode="auto">
              <a:xfrm rot="18549981">
                <a:off x="6059488" y="465026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8" name="Oval 299"/>
              <p:cNvSpPr>
                <a:spLocks noChangeAspect="1" noChangeArrowheads="1"/>
              </p:cNvSpPr>
              <p:nvPr/>
            </p:nvSpPr>
            <p:spPr bwMode="auto">
              <a:xfrm rot="18549981">
                <a:off x="5449060" y="455342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69" name="Oval 300"/>
              <p:cNvSpPr>
                <a:spLocks noChangeAspect="1" noChangeArrowheads="1"/>
              </p:cNvSpPr>
              <p:nvPr/>
            </p:nvSpPr>
            <p:spPr bwMode="auto">
              <a:xfrm rot="18549981">
                <a:off x="5285774" y="4726461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0" name="Oval 301"/>
              <p:cNvSpPr>
                <a:spLocks noChangeAspect="1" noChangeArrowheads="1"/>
              </p:cNvSpPr>
              <p:nvPr/>
            </p:nvSpPr>
            <p:spPr bwMode="auto">
              <a:xfrm rot="18549981">
                <a:off x="5127998" y="46867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1" name="Oval 302"/>
              <p:cNvSpPr>
                <a:spLocks noChangeAspect="1" noChangeArrowheads="1"/>
              </p:cNvSpPr>
              <p:nvPr/>
            </p:nvSpPr>
            <p:spPr bwMode="auto">
              <a:xfrm rot="18549981">
                <a:off x="6179629" y="44581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2" name="Oval 303"/>
              <p:cNvSpPr>
                <a:spLocks noChangeAspect="1" noChangeArrowheads="1"/>
              </p:cNvSpPr>
              <p:nvPr/>
            </p:nvSpPr>
            <p:spPr bwMode="auto">
              <a:xfrm rot="18549981">
                <a:off x="6474904" y="42295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3" name="Oval 304"/>
              <p:cNvSpPr>
                <a:spLocks noChangeAspect="1" noChangeArrowheads="1"/>
              </p:cNvSpPr>
              <p:nvPr/>
            </p:nvSpPr>
            <p:spPr bwMode="auto">
              <a:xfrm rot="18549981">
                <a:off x="6676517" y="436292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4" name="Oval 305"/>
              <p:cNvSpPr>
                <a:spLocks noChangeAspect="1" noChangeArrowheads="1"/>
              </p:cNvSpPr>
              <p:nvPr/>
            </p:nvSpPr>
            <p:spPr bwMode="auto">
              <a:xfrm rot="18549981">
                <a:off x="6828917" y="4305773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5" name="Oval 306"/>
              <p:cNvSpPr>
                <a:spLocks noChangeAspect="1" noChangeArrowheads="1"/>
              </p:cNvSpPr>
              <p:nvPr/>
            </p:nvSpPr>
            <p:spPr bwMode="auto">
              <a:xfrm rot="18549981">
                <a:off x="6255829" y="4342286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79" name="Oval 424"/>
              <p:cNvSpPr>
                <a:spLocks noChangeAspect="1" noChangeArrowheads="1"/>
              </p:cNvSpPr>
              <p:nvPr/>
            </p:nvSpPr>
            <p:spPr bwMode="auto">
              <a:xfrm>
                <a:off x="5040313" y="5107990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0" name="Oval 425"/>
              <p:cNvSpPr>
                <a:spLocks noChangeAspect="1" noChangeArrowheads="1"/>
              </p:cNvSpPr>
              <p:nvPr/>
            </p:nvSpPr>
            <p:spPr bwMode="auto">
              <a:xfrm>
                <a:off x="65643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1" name="Oval 432"/>
              <p:cNvSpPr>
                <a:spLocks noChangeAspect="1" noChangeArrowheads="1"/>
              </p:cNvSpPr>
              <p:nvPr/>
            </p:nvSpPr>
            <p:spPr bwMode="auto">
              <a:xfrm>
                <a:off x="5126038" y="5110018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2" name="Oval 433"/>
              <p:cNvSpPr>
                <a:spLocks noChangeAspect="1" noChangeArrowheads="1"/>
              </p:cNvSpPr>
              <p:nvPr/>
            </p:nvSpPr>
            <p:spPr bwMode="auto">
              <a:xfrm>
                <a:off x="5181601" y="5107990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3" name="Oval 434"/>
              <p:cNvSpPr>
                <a:spLocks noChangeAspect="1" noChangeArrowheads="1"/>
              </p:cNvSpPr>
              <p:nvPr/>
            </p:nvSpPr>
            <p:spPr bwMode="auto">
              <a:xfrm>
                <a:off x="5286376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4" name="Oval 435"/>
              <p:cNvSpPr>
                <a:spLocks noChangeAspect="1" noChangeArrowheads="1"/>
              </p:cNvSpPr>
              <p:nvPr/>
            </p:nvSpPr>
            <p:spPr bwMode="auto">
              <a:xfrm>
                <a:off x="5400676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5" name="Oval 436"/>
              <p:cNvSpPr>
                <a:spLocks noChangeAspect="1" noChangeArrowheads="1"/>
              </p:cNvSpPr>
              <p:nvPr/>
            </p:nvSpPr>
            <p:spPr bwMode="auto">
              <a:xfrm>
                <a:off x="546893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6" name="Oval 437"/>
              <p:cNvSpPr>
                <a:spLocks noChangeAspect="1" noChangeArrowheads="1"/>
              </p:cNvSpPr>
              <p:nvPr/>
            </p:nvSpPr>
            <p:spPr bwMode="auto">
              <a:xfrm>
                <a:off x="552608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7" name="Oval 438"/>
              <p:cNvSpPr>
                <a:spLocks noChangeAspect="1" noChangeArrowheads="1"/>
              </p:cNvSpPr>
              <p:nvPr/>
            </p:nvSpPr>
            <p:spPr bwMode="auto">
              <a:xfrm>
                <a:off x="5629276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8" name="Oval 439"/>
              <p:cNvSpPr>
                <a:spLocks noChangeAspect="1" noChangeArrowheads="1"/>
              </p:cNvSpPr>
              <p:nvPr/>
            </p:nvSpPr>
            <p:spPr bwMode="auto">
              <a:xfrm>
                <a:off x="575468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89" name="Oval 440"/>
              <p:cNvSpPr>
                <a:spLocks noChangeAspect="1" noChangeArrowheads="1"/>
              </p:cNvSpPr>
              <p:nvPr/>
            </p:nvSpPr>
            <p:spPr bwMode="auto">
              <a:xfrm>
                <a:off x="5907088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0" name="Oval 441"/>
              <p:cNvSpPr>
                <a:spLocks noChangeAspect="1" noChangeArrowheads="1"/>
              </p:cNvSpPr>
              <p:nvPr/>
            </p:nvSpPr>
            <p:spPr bwMode="auto">
              <a:xfrm>
                <a:off x="6059488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1" name="Oval 442"/>
              <p:cNvSpPr>
                <a:spLocks noChangeAspect="1" noChangeArrowheads="1"/>
              </p:cNvSpPr>
              <p:nvPr/>
            </p:nvSpPr>
            <p:spPr bwMode="auto">
              <a:xfrm>
                <a:off x="6134101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2" name="Oval 443"/>
              <p:cNvSpPr>
                <a:spLocks noChangeAspect="1" noChangeArrowheads="1"/>
              </p:cNvSpPr>
              <p:nvPr/>
            </p:nvSpPr>
            <p:spPr bwMode="auto">
              <a:xfrm>
                <a:off x="5983288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3" name="Oval 444"/>
              <p:cNvSpPr>
                <a:spLocks noChangeAspect="1" noChangeArrowheads="1"/>
              </p:cNvSpPr>
              <p:nvPr/>
            </p:nvSpPr>
            <p:spPr bwMode="auto">
              <a:xfrm>
                <a:off x="5810251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4" name="Oval 445"/>
              <p:cNvSpPr>
                <a:spLocks noChangeAspect="1" noChangeArrowheads="1"/>
              </p:cNvSpPr>
              <p:nvPr/>
            </p:nvSpPr>
            <p:spPr bwMode="auto">
              <a:xfrm>
                <a:off x="5678488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5" name="Oval 446"/>
              <p:cNvSpPr>
                <a:spLocks noChangeAspect="1" noChangeArrowheads="1"/>
              </p:cNvSpPr>
              <p:nvPr/>
            </p:nvSpPr>
            <p:spPr bwMode="auto">
              <a:xfrm>
                <a:off x="5334001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6" name="Oval 447"/>
              <p:cNvSpPr>
                <a:spLocks noChangeAspect="1" noChangeArrowheads="1"/>
              </p:cNvSpPr>
              <p:nvPr/>
            </p:nvSpPr>
            <p:spPr bwMode="auto">
              <a:xfrm>
                <a:off x="6299199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7" name="Oval 448"/>
              <p:cNvSpPr>
                <a:spLocks noChangeAspect="1" noChangeArrowheads="1"/>
              </p:cNvSpPr>
              <p:nvPr/>
            </p:nvSpPr>
            <p:spPr bwMode="auto">
              <a:xfrm>
                <a:off x="6335712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8" name="Oval 449"/>
              <p:cNvSpPr>
                <a:spLocks noChangeAspect="1" noChangeArrowheads="1"/>
              </p:cNvSpPr>
              <p:nvPr/>
            </p:nvSpPr>
            <p:spPr bwMode="auto">
              <a:xfrm>
                <a:off x="64119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99" name="Oval 450"/>
              <p:cNvSpPr>
                <a:spLocks noChangeAspect="1" noChangeArrowheads="1"/>
              </p:cNvSpPr>
              <p:nvPr/>
            </p:nvSpPr>
            <p:spPr bwMode="auto">
              <a:xfrm>
                <a:off x="67167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0" name="Oval 451"/>
              <p:cNvSpPr>
                <a:spLocks noChangeAspect="1" noChangeArrowheads="1"/>
              </p:cNvSpPr>
              <p:nvPr/>
            </p:nvSpPr>
            <p:spPr bwMode="auto">
              <a:xfrm>
                <a:off x="6869112" y="5097847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1" name="Oval 452"/>
              <p:cNvSpPr>
                <a:spLocks noChangeAspect="1" noChangeArrowheads="1"/>
              </p:cNvSpPr>
              <p:nvPr/>
            </p:nvSpPr>
            <p:spPr bwMode="auto">
              <a:xfrm>
                <a:off x="7021512" y="5083648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2" name="Oval 453"/>
              <p:cNvSpPr>
                <a:spLocks noChangeAspect="1" noChangeArrowheads="1"/>
              </p:cNvSpPr>
              <p:nvPr/>
            </p:nvSpPr>
            <p:spPr bwMode="auto">
              <a:xfrm>
                <a:off x="7126287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3" name="Oval 454"/>
              <p:cNvSpPr>
                <a:spLocks noChangeAspect="1" noChangeArrowheads="1"/>
              </p:cNvSpPr>
              <p:nvPr/>
            </p:nvSpPr>
            <p:spPr bwMode="auto">
              <a:xfrm>
                <a:off x="6918324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4" name="Oval 455"/>
              <p:cNvSpPr>
                <a:spLocks noChangeAspect="1" noChangeArrowheads="1"/>
              </p:cNvSpPr>
              <p:nvPr/>
            </p:nvSpPr>
            <p:spPr bwMode="auto">
              <a:xfrm>
                <a:off x="67929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5" name="Oval 456"/>
              <p:cNvSpPr>
                <a:spLocks noChangeAspect="1" noChangeArrowheads="1"/>
              </p:cNvSpPr>
              <p:nvPr/>
            </p:nvSpPr>
            <p:spPr bwMode="auto">
              <a:xfrm>
                <a:off x="66405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6" name="Oval 457"/>
              <p:cNvSpPr>
                <a:spLocks noChangeAspect="1" noChangeArrowheads="1"/>
              </p:cNvSpPr>
              <p:nvPr/>
            </p:nvSpPr>
            <p:spPr bwMode="auto">
              <a:xfrm>
                <a:off x="64881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7" name="Oval 458"/>
              <p:cNvSpPr>
                <a:spLocks noChangeAspect="1" noChangeArrowheads="1"/>
              </p:cNvSpPr>
              <p:nvPr/>
            </p:nvSpPr>
            <p:spPr bwMode="auto">
              <a:xfrm>
                <a:off x="7061199" y="5083648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08" name="Oval 459"/>
              <p:cNvSpPr>
                <a:spLocks noChangeAspect="1" noChangeArrowheads="1"/>
              </p:cNvSpPr>
              <p:nvPr/>
            </p:nvSpPr>
            <p:spPr bwMode="auto">
              <a:xfrm>
                <a:off x="6602412" y="5095819"/>
                <a:ext cx="36513" cy="46655"/>
              </a:xfrm>
              <a:prstGeom prst="ellips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18" name="Freeform 117"/>
              <p:cNvSpPr/>
              <p:nvPr/>
            </p:nvSpPr>
            <p:spPr bwMode="auto">
              <a:xfrm>
                <a:off x="5124091" y="4167997"/>
                <a:ext cx="1768415" cy="598577"/>
              </a:xfrm>
              <a:custGeom>
                <a:avLst/>
                <a:gdLst>
                  <a:gd name="connsiteX0" fmla="*/ 0 w 1768415"/>
                  <a:gd name="connsiteY0" fmla="*/ 496019 h 606725"/>
                  <a:gd name="connsiteX1" fmla="*/ 276045 w 1768415"/>
                  <a:gd name="connsiteY1" fmla="*/ 530525 h 606725"/>
                  <a:gd name="connsiteX2" fmla="*/ 474452 w 1768415"/>
                  <a:gd name="connsiteY2" fmla="*/ 409755 h 606725"/>
                  <a:gd name="connsiteX3" fmla="*/ 741871 w 1768415"/>
                  <a:gd name="connsiteY3" fmla="*/ 461513 h 606725"/>
                  <a:gd name="connsiteX4" fmla="*/ 897147 w 1768415"/>
                  <a:gd name="connsiteY4" fmla="*/ 539151 h 606725"/>
                  <a:gd name="connsiteX5" fmla="*/ 1259456 w 1768415"/>
                  <a:gd name="connsiteY5" fmla="*/ 56072 h 606725"/>
                  <a:gd name="connsiteX6" fmla="*/ 1561381 w 1768415"/>
                  <a:gd name="connsiteY6" fmla="*/ 202721 h 606725"/>
                  <a:gd name="connsiteX7" fmla="*/ 1768415 w 1768415"/>
                  <a:gd name="connsiteY7" fmla="*/ 133710 h 606725"/>
                  <a:gd name="connsiteX0" fmla="*/ 0 w 1768415"/>
                  <a:gd name="connsiteY0" fmla="*/ 496019 h 606725"/>
                  <a:gd name="connsiteX1" fmla="*/ 276045 w 1768415"/>
                  <a:gd name="connsiteY1" fmla="*/ 530525 h 606725"/>
                  <a:gd name="connsiteX2" fmla="*/ 474452 w 1768415"/>
                  <a:gd name="connsiteY2" fmla="*/ 409755 h 606725"/>
                  <a:gd name="connsiteX3" fmla="*/ 741871 w 1768415"/>
                  <a:gd name="connsiteY3" fmla="*/ 461513 h 606725"/>
                  <a:gd name="connsiteX4" fmla="*/ 897147 w 1768415"/>
                  <a:gd name="connsiteY4" fmla="*/ 539151 h 606725"/>
                  <a:gd name="connsiteX5" fmla="*/ 1259456 w 1768415"/>
                  <a:gd name="connsiteY5" fmla="*/ 56072 h 606725"/>
                  <a:gd name="connsiteX6" fmla="*/ 1561381 w 1768415"/>
                  <a:gd name="connsiteY6" fmla="*/ 202721 h 606725"/>
                  <a:gd name="connsiteX7" fmla="*/ 1768415 w 1768415"/>
                  <a:gd name="connsiteY7" fmla="*/ 133710 h 606725"/>
                  <a:gd name="connsiteX0" fmla="*/ 0 w 1768415"/>
                  <a:gd name="connsiteY0" fmla="*/ 496019 h 606725"/>
                  <a:gd name="connsiteX1" fmla="*/ 276045 w 1768415"/>
                  <a:gd name="connsiteY1" fmla="*/ 530525 h 606725"/>
                  <a:gd name="connsiteX2" fmla="*/ 474452 w 1768415"/>
                  <a:gd name="connsiteY2" fmla="*/ 409755 h 606725"/>
                  <a:gd name="connsiteX3" fmla="*/ 741871 w 1768415"/>
                  <a:gd name="connsiteY3" fmla="*/ 461513 h 606725"/>
                  <a:gd name="connsiteX4" fmla="*/ 897147 w 1768415"/>
                  <a:gd name="connsiteY4" fmla="*/ 539151 h 606725"/>
                  <a:gd name="connsiteX5" fmla="*/ 1259456 w 1768415"/>
                  <a:gd name="connsiteY5" fmla="*/ 56072 h 606725"/>
                  <a:gd name="connsiteX6" fmla="*/ 1561381 w 1768415"/>
                  <a:gd name="connsiteY6" fmla="*/ 202721 h 606725"/>
                  <a:gd name="connsiteX7" fmla="*/ 1768415 w 1768415"/>
                  <a:gd name="connsiteY7" fmla="*/ 133710 h 606725"/>
                  <a:gd name="connsiteX0" fmla="*/ 0 w 1768415"/>
                  <a:gd name="connsiteY0" fmla="*/ 496019 h 598098"/>
                  <a:gd name="connsiteX1" fmla="*/ 276045 w 1768415"/>
                  <a:gd name="connsiteY1" fmla="*/ 530525 h 598098"/>
                  <a:gd name="connsiteX2" fmla="*/ 474452 w 1768415"/>
                  <a:gd name="connsiteY2" fmla="*/ 409755 h 598098"/>
                  <a:gd name="connsiteX3" fmla="*/ 897147 w 1768415"/>
                  <a:gd name="connsiteY3" fmla="*/ 539151 h 598098"/>
                  <a:gd name="connsiteX4" fmla="*/ 1259456 w 1768415"/>
                  <a:gd name="connsiteY4" fmla="*/ 56072 h 598098"/>
                  <a:gd name="connsiteX5" fmla="*/ 1561381 w 1768415"/>
                  <a:gd name="connsiteY5" fmla="*/ 202721 h 598098"/>
                  <a:gd name="connsiteX6" fmla="*/ 1768415 w 1768415"/>
                  <a:gd name="connsiteY6" fmla="*/ 133710 h 598098"/>
                  <a:gd name="connsiteX0" fmla="*/ 0 w 1768415"/>
                  <a:gd name="connsiteY0" fmla="*/ 496019 h 598577"/>
                  <a:gd name="connsiteX1" fmla="*/ 276045 w 1768415"/>
                  <a:gd name="connsiteY1" fmla="*/ 530525 h 598577"/>
                  <a:gd name="connsiteX2" fmla="*/ 474452 w 1768415"/>
                  <a:gd name="connsiteY2" fmla="*/ 409755 h 598577"/>
                  <a:gd name="connsiteX3" fmla="*/ 626852 w 1768415"/>
                  <a:gd name="connsiteY3" fmla="*/ 412629 h 598577"/>
                  <a:gd name="connsiteX4" fmla="*/ 897147 w 1768415"/>
                  <a:gd name="connsiteY4" fmla="*/ 539151 h 598577"/>
                  <a:gd name="connsiteX5" fmla="*/ 1259456 w 1768415"/>
                  <a:gd name="connsiteY5" fmla="*/ 56072 h 598577"/>
                  <a:gd name="connsiteX6" fmla="*/ 1561381 w 1768415"/>
                  <a:gd name="connsiteY6" fmla="*/ 202721 h 598577"/>
                  <a:gd name="connsiteX7" fmla="*/ 1768415 w 1768415"/>
                  <a:gd name="connsiteY7" fmla="*/ 133710 h 5985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768415" h="598577">
                    <a:moveTo>
                      <a:pt x="0" y="496019"/>
                    </a:moveTo>
                    <a:cubicBezTo>
                      <a:pt x="98485" y="520460"/>
                      <a:pt x="196970" y="544902"/>
                      <a:pt x="276045" y="530525"/>
                    </a:cubicBezTo>
                    <a:cubicBezTo>
                      <a:pt x="355120" y="516148"/>
                      <a:pt x="415984" y="429404"/>
                      <a:pt x="474452" y="409755"/>
                    </a:cubicBezTo>
                    <a:cubicBezTo>
                      <a:pt x="532920" y="390106"/>
                      <a:pt x="556403" y="391063"/>
                      <a:pt x="626852" y="412629"/>
                    </a:cubicBezTo>
                    <a:cubicBezTo>
                      <a:pt x="697301" y="434195"/>
                      <a:pt x="791713" y="598577"/>
                      <a:pt x="897147" y="539151"/>
                    </a:cubicBezTo>
                    <a:cubicBezTo>
                      <a:pt x="1002581" y="479725"/>
                      <a:pt x="1148750" y="112144"/>
                      <a:pt x="1259456" y="56072"/>
                    </a:cubicBezTo>
                    <a:cubicBezTo>
                      <a:pt x="1370162" y="0"/>
                      <a:pt x="1476555" y="189781"/>
                      <a:pt x="1561381" y="202721"/>
                    </a:cubicBezTo>
                    <a:cubicBezTo>
                      <a:pt x="1646207" y="215661"/>
                      <a:pt x="1707311" y="174685"/>
                      <a:pt x="1768415" y="133710"/>
                    </a:cubicBezTo>
                  </a:path>
                </a:pathLst>
              </a:custGeom>
              <a:ln w="28575"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9" name="Oval 296"/>
              <p:cNvSpPr>
                <a:spLocks noChangeAspect="1" noChangeArrowheads="1"/>
              </p:cNvSpPr>
              <p:nvPr/>
            </p:nvSpPr>
            <p:spPr bwMode="auto">
              <a:xfrm rot="18549981">
                <a:off x="5677979" y="45794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0" name="Oval 297"/>
              <p:cNvSpPr>
                <a:spLocks noChangeAspect="1" noChangeArrowheads="1"/>
              </p:cNvSpPr>
              <p:nvPr/>
            </p:nvSpPr>
            <p:spPr bwMode="auto">
              <a:xfrm rot="18549981">
                <a:off x="5830379" y="461911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1" name="Oval 298"/>
              <p:cNvSpPr>
                <a:spLocks noChangeAspect="1" noChangeArrowheads="1"/>
              </p:cNvSpPr>
              <p:nvPr/>
            </p:nvSpPr>
            <p:spPr bwMode="auto">
              <a:xfrm rot="18549981">
                <a:off x="6066917" y="454291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2" name="Oval 299"/>
              <p:cNvSpPr>
                <a:spLocks noChangeAspect="1" noChangeArrowheads="1"/>
              </p:cNvSpPr>
              <p:nvPr/>
            </p:nvSpPr>
            <p:spPr bwMode="auto">
              <a:xfrm rot="18549981">
                <a:off x="5476367" y="46556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3" name="Oval 300"/>
              <p:cNvSpPr>
                <a:spLocks noChangeAspect="1" noChangeArrowheads="1"/>
              </p:cNvSpPr>
              <p:nvPr/>
            </p:nvSpPr>
            <p:spPr bwMode="auto">
              <a:xfrm rot="18549981">
                <a:off x="5375496" y="461911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4" name="Oval 301"/>
              <p:cNvSpPr>
                <a:spLocks noChangeAspect="1" noChangeArrowheads="1"/>
              </p:cNvSpPr>
              <p:nvPr/>
            </p:nvSpPr>
            <p:spPr bwMode="auto">
              <a:xfrm rot="18549981">
                <a:off x="5182427" y="45794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5" name="Oval 302"/>
              <p:cNvSpPr>
                <a:spLocks noChangeAspect="1" noChangeArrowheads="1"/>
              </p:cNvSpPr>
              <p:nvPr/>
            </p:nvSpPr>
            <p:spPr bwMode="auto">
              <a:xfrm rot="18549981">
                <a:off x="6187058" y="4528058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6" name="Oval 303"/>
              <p:cNvSpPr>
                <a:spLocks noChangeAspect="1" noChangeArrowheads="1"/>
              </p:cNvSpPr>
              <p:nvPr/>
            </p:nvSpPr>
            <p:spPr bwMode="auto">
              <a:xfrm rot="18549981">
                <a:off x="6428774" y="4147058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7" name="Oval 304"/>
              <p:cNvSpPr>
                <a:spLocks noChangeAspect="1" noChangeArrowheads="1"/>
              </p:cNvSpPr>
              <p:nvPr/>
            </p:nvSpPr>
            <p:spPr bwMode="auto">
              <a:xfrm rot="18549981">
                <a:off x="6683946" y="4299458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8" name="Oval 305"/>
              <p:cNvSpPr>
                <a:spLocks noChangeAspect="1" noChangeArrowheads="1"/>
              </p:cNvSpPr>
              <p:nvPr/>
            </p:nvSpPr>
            <p:spPr bwMode="auto">
              <a:xfrm rot="18549981">
                <a:off x="6755346" y="41984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29" name="Oval 306"/>
              <p:cNvSpPr>
                <a:spLocks noChangeAspect="1" noChangeArrowheads="1"/>
              </p:cNvSpPr>
              <p:nvPr/>
            </p:nvSpPr>
            <p:spPr bwMode="auto">
              <a:xfrm rot="18549981">
                <a:off x="6325427" y="4274629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0" name="Oval 296"/>
              <p:cNvSpPr>
                <a:spLocks noChangeAspect="1" noChangeArrowheads="1"/>
              </p:cNvSpPr>
              <p:nvPr/>
            </p:nvSpPr>
            <p:spPr bwMode="auto">
              <a:xfrm rot="18549981">
                <a:off x="5669353" y="45587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1" name="Oval 297"/>
              <p:cNvSpPr>
                <a:spLocks noChangeAspect="1" noChangeArrowheads="1"/>
              </p:cNvSpPr>
              <p:nvPr/>
            </p:nvSpPr>
            <p:spPr bwMode="auto">
              <a:xfrm rot="18549981">
                <a:off x="5821753" y="47873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2" name="Oval 298"/>
              <p:cNvSpPr>
                <a:spLocks noChangeAspect="1" noChangeArrowheads="1"/>
              </p:cNvSpPr>
              <p:nvPr/>
            </p:nvSpPr>
            <p:spPr bwMode="auto">
              <a:xfrm rot="18549981">
                <a:off x="5993346" y="47111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3" name="Oval 299"/>
              <p:cNvSpPr>
                <a:spLocks noChangeAspect="1" noChangeArrowheads="1"/>
              </p:cNvSpPr>
              <p:nvPr/>
            </p:nvSpPr>
            <p:spPr bwMode="auto">
              <a:xfrm rot="18549981">
                <a:off x="5467741" y="461429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4" name="Oval 300"/>
              <p:cNvSpPr>
                <a:spLocks noChangeAspect="1" noChangeArrowheads="1"/>
              </p:cNvSpPr>
              <p:nvPr/>
            </p:nvSpPr>
            <p:spPr bwMode="auto">
              <a:xfrm rot="18549981">
                <a:off x="5332803" y="4787335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5" name="Oval 301"/>
              <p:cNvSpPr>
                <a:spLocks noChangeAspect="1" noChangeArrowheads="1"/>
              </p:cNvSpPr>
              <p:nvPr/>
            </p:nvSpPr>
            <p:spPr bwMode="auto">
              <a:xfrm rot="18549981">
                <a:off x="5104203" y="47476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6" name="Oval 302"/>
              <p:cNvSpPr>
                <a:spLocks noChangeAspect="1" noChangeArrowheads="1"/>
              </p:cNvSpPr>
              <p:nvPr/>
            </p:nvSpPr>
            <p:spPr bwMode="auto">
              <a:xfrm rot="18549981">
                <a:off x="6178432" y="45190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7" name="Oval 303"/>
              <p:cNvSpPr>
                <a:spLocks noChangeAspect="1" noChangeArrowheads="1"/>
              </p:cNvSpPr>
              <p:nvPr/>
            </p:nvSpPr>
            <p:spPr bwMode="auto">
              <a:xfrm rot="18549981">
                <a:off x="6473707" y="42904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8" name="Oval 304"/>
              <p:cNvSpPr>
                <a:spLocks noChangeAspect="1" noChangeArrowheads="1"/>
              </p:cNvSpPr>
              <p:nvPr/>
            </p:nvSpPr>
            <p:spPr bwMode="auto">
              <a:xfrm rot="18549981">
                <a:off x="6592060" y="442379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39" name="Oval 305"/>
              <p:cNvSpPr>
                <a:spLocks noChangeAspect="1" noChangeArrowheads="1"/>
              </p:cNvSpPr>
              <p:nvPr/>
            </p:nvSpPr>
            <p:spPr bwMode="auto">
              <a:xfrm rot="18549981">
                <a:off x="6827720" y="4366647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  <p:sp>
            <p:nvSpPr>
              <p:cNvPr id="140" name="Oval 306"/>
              <p:cNvSpPr>
                <a:spLocks noChangeAspect="1" noChangeArrowheads="1"/>
              </p:cNvSpPr>
              <p:nvPr/>
            </p:nvSpPr>
            <p:spPr bwMode="auto">
              <a:xfrm rot="18549981">
                <a:off x="6254632" y="4403160"/>
                <a:ext cx="36513" cy="36513"/>
              </a:xfrm>
              <a:prstGeom prst="ellipse">
                <a:avLst/>
              </a:prstGeom>
              <a:solidFill>
                <a:srgbClr val="0000FF"/>
              </a:solidFill>
              <a:ln w="9525">
                <a:solidFill>
                  <a:srgbClr val="0000FF"/>
                </a:solidFill>
                <a:round/>
                <a:headEnd/>
                <a:tailEnd/>
              </a:ln>
              <a:effectLst/>
            </p:spPr>
            <p:txBody>
              <a:bodyPr vert="eaVert" wrap="none" anchor="ctr"/>
              <a:lstStyle/>
              <a:p>
                <a:pPr algn="ctr"/>
                <a:endParaRPr lang="en-US" sz="2400">
                  <a:solidFill>
                    <a:schemeClr val="tx2"/>
                  </a:solidFill>
                  <a:latin typeface="Comic Sans MS" pitchFamily="66" charset="0"/>
                </a:endParaRPr>
              </a:p>
            </p:txBody>
          </p:sp>
        </p:grpSp>
        <p:pic>
          <p:nvPicPr>
            <p:cNvPr id="113" name="Picture 112" descr="txp_fig"/>
            <p:cNvPicPr>
              <a:picLocks noChangeAspect="1"/>
            </p:cNvPicPr>
            <p:nvPr>
              <p:custDataLst>
                <p:tags r:id="rId5"/>
              </p:custDataLst>
            </p:nvPr>
          </p:nvPicPr>
          <p:blipFill>
            <a:blip r:embed="rId14" cstate="print"/>
            <a:stretch>
              <a:fillRect/>
            </a:stretch>
          </p:blipFill>
          <p:spPr bwMode="auto">
            <a:xfrm>
              <a:off x="8207039" y="3124200"/>
              <a:ext cx="785386" cy="273896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145" name="Straight Arrow Connector 144"/>
            <p:cNvCxnSpPr/>
            <p:nvPr/>
          </p:nvCxnSpPr>
          <p:spPr bwMode="auto">
            <a:xfrm rot="10800000" flipV="1">
              <a:off x="7826865" y="3260860"/>
              <a:ext cx="381000" cy="472940"/>
            </a:xfrm>
            <a:prstGeom prst="straightConnector1">
              <a:avLst/>
            </a:prstGeom>
            <a:ln w="19050">
              <a:solidFill>
                <a:srgbClr val="0000FF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TextBox 111"/>
            <p:cNvSpPr txBox="1"/>
            <p:nvPr/>
          </p:nvSpPr>
          <p:spPr bwMode="auto">
            <a:xfrm>
              <a:off x="483961" y="3760483"/>
              <a:ext cx="452258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Intuition: Signal plus (zero-mean) Noise model</a:t>
              </a:r>
              <a:endParaRPr lang="en-US" dirty="0"/>
            </a:p>
          </p:txBody>
        </p:sp>
        <p:pic>
          <p:nvPicPr>
            <p:cNvPr id="115" name="Picture 114" descr="txp_fig"/>
            <p:cNvPicPr>
              <a:picLocks noChangeAspect="1"/>
            </p:cNvPicPr>
            <p:nvPr>
              <p:custDataLst>
                <p:tags r:id="rId6"/>
              </p:custDataLst>
            </p:nvPr>
          </p:nvPicPr>
          <p:blipFill>
            <a:blip r:embed="rId15" cstate="print"/>
            <a:stretch>
              <a:fillRect/>
            </a:stretch>
          </p:blipFill>
          <p:spPr bwMode="auto">
            <a:xfrm>
              <a:off x="1646015" y="4358415"/>
              <a:ext cx="1975804" cy="289785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110" name="Rectangle 109"/>
          <p:cNvSpPr/>
          <p:nvPr/>
        </p:nvSpPr>
        <p:spPr>
          <a:xfrm>
            <a:off x="5715000" y="2417410"/>
            <a:ext cx="217078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dirty="0" smtClean="0">
                <a:solidFill>
                  <a:srgbClr val="C00000"/>
                </a:solidFill>
                <a:latin typeface="Comic Sans MS" pitchFamily="66" charset="0"/>
              </a:rPr>
              <a:t>(Conditional Mean)</a:t>
            </a:r>
            <a:endParaRPr lang="en-US" dirty="0">
              <a:solidFill>
                <a:srgbClr val="C000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Regression algorithms</a:t>
            </a:r>
            <a:endParaRPr lang="en-US" b="1" dirty="0">
              <a:solidFill>
                <a:srgbClr val="C00000"/>
              </a:solidFill>
            </a:endParaRPr>
          </a:p>
        </p:txBody>
      </p:sp>
      <p:grpSp>
        <p:nvGrpSpPr>
          <p:cNvPr id="3" name="Group 15"/>
          <p:cNvGrpSpPr/>
          <p:nvPr/>
        </p:nvGrpSpPr>
        <p:grpSpPr bwMode="auto">
          <a:xfrm>
            <a:off x="533400" y="1905000"/>
            <a:ext cx="8229600" cy="1143000"/>
            <a:chOff x="457200" y="1905000"/>
            <a:chExt cx="8229600" cy="1143000"/>
          </a:xfrm>
        </p:grpSpPr>
        <p:pic>
          <p:nvPicPr>
            <p:cNvPr id="5" name="Picture 81" descr="math%20pi%20decimal%20matrix"/>
            <p:cNvPicPr>
              <a:picLocks noChangeAspect="1" noChangeArrowheads="1"/>
            </p:cNvPicPr>
            <p:nvPr/>
          </p:nvPicPr>
          <p:blipFill>
            <a:blip r:embed="rId6" cstate="print">
              <a:lum bright="80000" contrast="-62000"/>
              <a:grayscl/>
            </a:blip>
            <a:srcRect l="18991" t="26581" r="19262" b="30494"/>
            <a:stretch>
              <a:fillRect/>
            </a:stretch>
          </p:blipFill>
          <p:spPr bwMode="auto">
            <a:xfrm>
              <a:off x="3048000" y="1905000"/>
              <a:ext cx="2895600" cy="1143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6" name="AutoShape 82"/>
            <p:cNvSpPr>
              <a:spLocks noChangeArrowheads="1"/>
            </p:cNvSpPr>
            <p:nvPr/>
          </p:nvSpPr>
          <p:spPr bwMode="auto">
            <a:xfrm>
              <a:off x="3048000" y="1905000"/>
              <a:ext cx="2895600" cy="1143000"/>
            </a:xfrm>
            <a:prstGeom prst="roundRect">
              <a:avLst>
                <a:gd name="adj" fmla="val 2829"/>
              </a:avLst>
            </a:prstGeom>
            <a:noFill/>
            <a:ln w="158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7" name="AutoShape 83"/>
            <p:cNvSpPr>
              <a:spLocks noChangeArrowheads="1"/>
            </p:cNvSpPr>
            <p:nvPr/>
          </p:nvSpPr>
          <p:spPr bwMode="auto">
            <a:xfrm>
              <a:off x="2362200" y="2227052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8" name="AutoShape 84"/>
            <p:cNvSpPr>
              <a:spLocks noChangeArrowheads="1"/>
            </p:cNvSpPr>
            <p:nvPr/>
          </p:nvSpPr>
          <p:spPr bwMode="auto">
            <a:xfrm>
              <a:off x="6172200" y="2216150"/>
              <a:ext cx="533400" cy="381000"/>
            </a:xfrm>
            <a:prstGeom prst="rightArrow">
              <a:avLst>
                <a:gd name="adj1" fmla="val 50000"/>
                <a:gd name="adj2" fmla="val 35000"/>
              </a:avLst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wrap="none" anchor="ctr"/>
            <a:lstStyle/>
            <a:p>
              <a:endParaRPr lang="en-US"/>
            </a:p>
          </p:txBody>
        </p:sp>
        <p:sp>
          <p:nvSpPr>
            <p:cNvPr id="9" name="Text Box 85"/>
            <p:cNvSpPr txBox="1">
              <a:spLocks noChangeArrowheads="1"/>
            </p:cNvSpPr>
            <p:nvPr/>
          </p:nvSpPr>
          <p:spPr bwMode="auto">
            <a:xfrm>
              <a:off x="3217652" y="2218426"/>
              <a:ext cx="2590800" cy="461665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en-US" sz="2400" b="1" dirty="0"/>
                <a:t>Learning </a:t>
              </a:r>
              <a:r>
                <a:rPr lang="en-US" sz="2400" b="1" dirty="0" smtClean="0"/>
                <a:t>algorithm</a:t>
              </a:r>
              <a:endParaRPr lang="en-US" sz="2400" b="1" dirty="0"/>
            </a:p>
          </p:txBody>
        </p:sp>
        <p:pic>
          <p:nvPicPr>
            <p:cNvPr id="10" name="Picture 20" descr="txp_fig"/>
            <p:cNvPicPr>
              <a:picLocks noChangeAspect="1"/>
            </p:cNvPicPr>
            <p:nvPr>
              <p:custDataLst>
                <p:tags r:id="rId1"/>
              </p:custDataLst>
            </p:nvPr>
          </p:nvPicPr>
          <p:blipFill>
            <a:blip r:embed="rId7" cstate="print"/>
            <a:srcRect/>
            <a:stretch>
              <a:fillRect/>
            </a:stretch>
          </p:blipFill>
          <p:spPr bwMode="auto">
            <a:xfrm>
              <a:off x="457200" y="2308225"/>
              <a:ext cx="1695450" cy="2254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1" name="Picture 88" descr="txp_fig"/>
            <p:cNvPicPr>
              <a:picLocks noChangeAspect="1" noChangeArrowheads="1"/>
            </p:cNvPicPr>
            <p:nvPr>
              <p:custDataLst>
                <p:tags r:id="rId2"/>
              </p:custDataLst>
            </p:nvPr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6840537" y="2333625"/>
              <a:ext cx="1846263" cy="1889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2" name="Picture 23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579438" y="2743200"/>
              <a:ext cx="1627187" cy="3048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4" name="Picture 13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10" cstate="print"/>
            <a:srcRect t="-14558" r="77503"/>
            <a:stretch>
              <a:fillRect/>
            </a:stretch>
          </p:blipFill>
          <p:spPr bwMode="auto">
            <a:xfrm>
              <a:off x="6995692" y="2667000"/>
              <a:ext cx="243308" cy="362269"/>
            </a:xfrm>
            <a:prstGeom prst="rect">
              <a:avLst/>
            </a:prstGeom>
            <a:noFill/>
            <a:ln/>
            <a:effectLst/>
          </p:spPr>
        </p:pic>
      </p:grpSp>
      <p:sp>
        <p:nvSpPr>
          <p:cNvPr id="30" name="Slide Number Placeholder 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5" name="TextBox 24"/>
          <p:cNvSpPr txBox="1"/>
          <p:nvPr/>
        </p:nvSpPr>
        <p:spPr>
          <a:xfrm>
            <a:off x="1007663" y="4004608"/>
            <a:ext cx="7025193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Linear Regression</a:t>
            </a:r>
          </a:p>
          <a:p>
            <a:r>
              <a:rPr lang="en-US" sz="2400" dirty="0" smtClean="0"/>
              <a:t>Lasso, Ridge regression (Regularized Linear Regression)</a:t>
            </a:r>
          </a:p>
          <a:p>
            <a:r>
              <a:rPr lang="en-US" sz="2400" dirty="0" smtClean="0"/>
              <a:t>Nonlinear Regression</a:t>
            </a:r>
          </a:p>
          <a:p>
            <a:r>
              <a:rPr lang="en-US" sz="2400" dirty="0" smtClean="0"/>
              <a:t>Kernel Regression</a:t>
            </a:r>
          </a:p>
          <a:p>
            <a:r>
              <a:rPr lang="en-US" sz="2400" dirty="0" smtClean="0"/>
              <a:t>Regression Trees, </a:t>
            </a:r>
            <a:r>
              <a:rPr lang="en-US" sz="2400" dirty="0" err="1" smtClean="0"/>
              <a:t>Splines</a:t>
            </a:r>
            <a:r>
              <a:rPr lang="en-US" sz="2400" dirty="0" smtClean="0"/>
              <a:t>, Wavelet estimators, …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solidFill>
                  <a:srgbClr val="C00000"/>
                </a:solidFill>
              </a:rPr>
              <a:t>Empirical Risk Minimization (ERM)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>
            <a:normAutofit fontScale="85000" lnSpcReduction="10000"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sz="2800" dirty="0" smtClean="0">
                <a:solidFill>
                  <a:srgbClr val="008A3E"/>
                </a:solidFill>
              </a:rPr>
              <a:t>More later…</a:t>
            </a:r>
            <a:endParaRPr lang="en-US" sz="2800" dirty="0">
              <a:solidFill>
                <a:srgbClr val="008A3E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28D0CB8-6FBF-4962-B578-A320F47C1A78}" type="slidenum">
              <a:rPr lang="en-US" smtClean="0"/>
              <a:pPr/>
              <a:t>9</a:t>
            </a:fld>
            <a:endParaRPr lang="en-US"/>
          </a:p>
        </p:txBody>
      </p:sp>
      <p:grpSp>
        <p:nvGrpSpPr>
          <p:cNvPr id="25" name="Group 24"/>
          <p:cNvGrpSpPr/>
          <p:nvPr/>
        </p:nvGrpSpPr>
        <p:grpSpPr bwMode="auto">
          <a:xfrm>
            <a:off x="382347" y="2848318"/>
            <a:ext cx="7646067" cy="726995"/>
            <a:chOff x="410037" y="2848318"/>
            <a:chExt cx="7646067" cy="726995"/>
          </a:xfrm>
        </p:grpSpPr>
        <p:pic>
          <p:nvPicPr>
            <p:cNvPr id="23" name="Picture 22" descr="txp_fig"/>
            <p:cNvPicPr>
              <a:picLocks noChangeAspect="1"/>
            </p:cNvPicPr>
            <p:nvPr>
              <p:custDataLst>
                <p:tags r:id="rId4"/>
              </p:custDataLst>
            </p:nvPr>
          </p:nvPicPr>
          <p:blipFill>
            <a:blip r:embed="rId6" cstate="print"/>
            <a:stretch>
              <a:fillRect/>
            </a:stretch>
          </p:blipFill>
          <p:spPr bwMode="auto">
            <a:xfrm>
              <a:off x="3723735" y="2848318"/>
              <a:ext cx="4332369" cy="726995"/>
            </a:xfrm>
            <a:prstGeom prst="rect">
              <a:avLst/>
            </a:prstGeom>
            <a:noFill/>
            <a:ln/>
            <a:effectLst/>
          </p:spPr>
        </p:pic>
        <p:sp>
          <p:nvSpPr>
            <p:cNvPr id="7" name="Rectangle 17"/>
            <p:cNvSpPr>
              <a:spLocks noChangeArrowheads="1"/>
            </p:cNvSpPr>
            <p:nvPr/>
          </p:nvSpPr>
          <p:spPr bwMode="auto">
            <a:xfrm>
              <a:off x="410037" y="2961381"/>
              <a:ext cx="3188693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marL="457200" indent="-457200">
                <a:tabLst>
                  <a:tab pos="4914900" algn="l"/>
                </a:tabLst>
              </a:pPr>
              <a:r>
                <a:rPr lang="en-US" sz="2000" dirty="0" smtClean="0">
                  <a:solidFill>
                    <a:srgbClr val="C00000"/>
                  </a:solidFill>
                  <a:latin typeface="Comic Sans MS" pitchFamily="66" charset="0"/>
                </a:rPr>
                <a:t>Empirical Risk </a:t>
              </a:r>
              <a:r>
                <a:rPr lang="en-US" sz="2000" dirty="0" err="1" smtClean="0">
                  <a:solidFill>
                    <a:srgbClr val="C00000"/>
                  </a:solidFill>
                  <a:latin typeface="Comic Sans MS" pitchFamily="66" charset="0"/>
                </a:rPr>
                <a:t>Minimizer</a:t>
              </a:r>
              <a:r>
                <a:rPr lang="en-US" sz="2000" dirty="0" smtClean="0">
                  <a:solidFill>
                    <a:srgbClr val="C00000"/>
                  </a:solidFill>
                  <a:latin typeface="Comic Sans MS" pitchFamily="66" charset="0"/>
                </a:rPr>
                <a:t>:</a:t>
              </a:r>
            </a:p>
          </p:txBody>
        </p:sp>
      </p:grpSp>
      <p:pic>
        <p:nvPicPr>
          <p:cNvPr id="11" name="Picture 10" descr="txp_fig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7" cstate="print"/>
          <a:stretch>
            <a:fillRect/>
          </a:stretch>
        </p:blipFill>
        <p:spPr bwMode="auto">
          <a:xfrm>
            <a:off x="3820352" y="1905000"/>
            <a:ext cx="3799648" cy="533400"/>
          </a:xfrm>
          <a:prstGeom prst="rect">
            <a:avLst/>
          </a:prstGeom>
          <a:noFill/>
          <a:ln/>
          <a:effectLst/>
        </p:spPr>
      </p:pic>
      <p:sp>
        <p:nvSpPr>
          <p:cNvPr id="12" name="Rectangle 17"/>
          <p:cNvSpPr>
            <a:spLocks noChangeArrowheads="1"/>
          </p:cNvSpPr>
          <p:nvPr/>
        </p:nvSpPr>
        <p:spPr bwMode="auto">
          <a:xfrm>
            <a:off x="409766" y="1882914"/>
            <a:ext cx="240963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457200" indent="-457200">
              <a:tabLst>
                <a:tab pos="4914900" algn="l"/>
              </a:tabLst>
            </a:pPr>
            <a:r>
              <a:rPr lang="en-US" sz="2000" dirty="0">
                <a:solidFill>
                  <a:srgbClr val="C00000"/>
                </a:solidFill>
                <a:latin typeface="Comic Sans MS" pitchFamily="66" charset="0"/>
              </a:rPr>
              <a:t>Optimal </a:t>
            </a:r>
            <a:r>
              <a:rPr lang="en-US" sz="2000" dirty="0" smtClean="0">
                <a:solidFill>
                  <a:srgbClr val="C00000"/>
                </a:solidFill>
                <a:latin typeface="Comic Sans MS" pitchFamily="66" charset="0"/>
              </a:rPr>
              <a:t>predictor:</a:t>
            </a:r>
          </a:p>
        </p:txBody>
      </p:sp>
      <p:grpSp>
        <p:nvGrpSpPr>
          <p:cNvPr id="28" name="Group 27"/>
          <p:cNvGrpSpPr/>
          <p:nvPr/>
        </p:nvGrpSpPr>
        <p:grpSpPr>
          <a:xfrm>
            <a:off x="838200" y="4572000"/>
            <a:ext cx="7543800" cy="990600"/>
            <a:chOff x="838200" y="4572000"/>
            <a:chExt cx="7543800" cy="990600"/>
          </a:xfrm>
        </p:grpSpPr>
        <p:pic>
          <p:nvPicPr>
            <p:cNvPr id="13" name="Picture 12" descr="txp_fig"/>
            <p:cNvPicPr>
              <a:picLocks noChangeAspect="1"/>
            </p:cNvPicPr>
            <p:nvPr>
              <p:custDataLst>
                <p:tags r:id="rId2"/>
              </p:custDataLst>
            </p:nvPr>
          </p:nvPicPr>
          <p:blipFill>
            <a:blip r:embed="rId8" cstate="print"/>
            <a:srcRect l="38791"/>
            <a:stretch>
              <a:fillRect/>
            </a:stretch>
          </p:blipFill>
          <p:spPr bwMode="auto">
            <a:xfrm>
              <a:off x="1027111" y="4724399"/>
              <a:ext cx="2706689" cy="685801"/>
            </a:xfrm>
            <a:prstGeom prst="rect">
              <a:avLst/>
            </a:prstGeom>
            <a:noFill/>
            <a:ln/>
            <a:effectLst/>
          </p:spPr>
        </p:pic>
        <p:pic>
          <p:nvPicPr>
            <p:cNvPr id="14" name="Picture 13" descr="txp_fig"/>
            <p:cNvPicPr>
              <a:picLocks noChangeAspect="1"/>
            </p:cNvPicPr>
            <p:nvPr>
              <p:custDataLst>
                <p:tags r:id="rId3"/>
              </p:custDataLst>
            </p:nvPr>
          </p:nvPicPr>
          <p:blipFill>
            <a:blip r:embed="rId9" cstate="print"/>
            <a:srcRect l="40956"/>
            <a:stretch>
              <a:fillRect/>
            </a:stretch>
          </p:blipFill>
          <p:spPr bwMode="auto">
            <a:xfrm>
              <a:off x="5571850" y="4876800"/>
              <a:ext cx="2505350" cy="458890"/>
            </a:xfrm>
            <a:prstGeom prst="rect">
              <a:avLst/>
            </a:prstGeom>
            <a:noFill/>
            <a:ln/>
            <a:effectLst/>
          </p:spPr>
        </p:pic>
        <p:cxnSp>
          <p:nvCxnSpPr>
            <p:cNvPr id="15" name="Straight Arrow Connector 14"/>
            <p:cNvCxnSpPr/>
            <p:nvPr/>
          </p:nvCxnSpPr>
          <p:spPr>
            <a:xfrm>
              <a:off x="3962400" y="5052060"/>
              <a:ext cx="1447800" cy="1588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TextBox 15"/>
            <p:cNvSpPr txBox="1"/>
            <p:nvPr/>
          </p:nvSpPr>
          <p:spPr>
            <a:xfrm>
              <a:off x="4025366" y="4718149"/>
              <a:ext cx="1362616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/>
                <a:t>Law of Large</a:t>
              </a:r>
            </a:p>
            <a:p>
              <a:pPr algn="ctr"/>
              <a:r>
                <a:rPr lang="en-US" dirty="0" smtClean="0"/>
                <a:t>Numbers</a:t>
              </a:r>
              <a:endParaRPr lang="en-US" dirty="0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838200" y="4572000"/>
              <a:ext cx="7543800" cy="990600"/>
            </a:xfrm>
            <a:prstGeom prst="rect">
              <a:avLst/>
            </a:prstGeom>
            <a:noFill/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Oval 17"/>
          <p:cNvSpPr/>
          <p:nvPr/>
        </p:nvSpPr>
        <p:spPr>
          <a:xfrm>
            <a:off x="5540828" y="2667000"/>
            <a:ext cx="707572" cy="1066800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5194662" y="3211830"/>
            <a:ext cx="226422" cy="381000"/>
          </a:xfrm>
          <a:prstGeom prst="ellipse">
            <a:avLst/>
          </a:prstGeom>
          <a:noFill/>
          <a:ln w="1905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TextBox 25"/>
          <p:cNvSpPr txBox="1"/>
          <p:nvPr/>
        </p:nvSpPr>
        <p:spPr bwMode="auto">
          <a:xfrm>
            <a:off x="3581400" y="3733800"/>
            <a:ext cx="1927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Class of predictors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27" name="TextBox 26"/>
          <p:cNvSpPr txBox="1"/>
          <p:nvPr/>
        </p:nvSpPr>
        <p:spPr bwMode="auto">
          <a:xfrm>
            <a:off x="5579315" y="3745468"/>
            <a:ext cx="16596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C00000"/>
                </a:solidFill>
              </a:rPr>
              <a:t>Empirical mean</a:t>
            </a:r>
            <a:endParaRPr lang="en-US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6" grpId="0"/>
      <p:bldP spid="2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$R(f) = P(f(X) \neq Y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10"/>
  <p:tag name="PICTUREFILESIZE" val="296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f^* = \arg \min_f \E[(f(X) - Y)^2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77"/>
  <p:tag name="PICTUREFILESIZE" val="4386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\beta_{\mbox{\tiny MAP}} = \arg\min_{\beta} \sum^n_{i=1}(Y_i-X_i\beta)^2 + \lambda\|\beta\|_1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82"/>
  <p:tag name="PICTUREFILESIZE" val="7018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constant$(\sigma^2,t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5"/>
  <p:tag name="PICTUREFILESIZE" val="2402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min_{\beta} (\mathbf{A}\beta - \mathbf{Y})^T(\mathbf{A}\beta - \mathbf{Y}) + \lambda \mbox{pen}(\beta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44"/>
  <p:tag name="PICTUREFILESIZE" val="4971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mbox{pen}(\beta) = \|\beta\|^2_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2"/>
  <p:tag name="PICTUREFILESIZE" val="2428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mbox{pen}(\beta) = \|\beta\|_1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1"/>
  <p:tag name="PICTUREFILESIZE" val="2000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= \min_{\beta} J(\beta) + \lambda\mbox{pen}(\beta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19"/>
  <p:tag name="PICTUREFILESIZE" val="3370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\mbox{&#10;$f(X) = \beta_0 + \beta_1 X + \beta_2 X^2 + \dots + \beta_m X^{m}$}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399"/>
  <p:tag name="PICTUREFILESIZE" val="27583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f(X) = \sum^m_{j=0}\beta_j X^{j} = \sum^m_{j=0}\beta_j\phi_j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351"/>
  <p:tag name="PICTUREFILESIZE" val="30847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\phi_0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59"/>
  <p:tag name="PICTUREFILESIZE" val="7031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\phi_1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59"/>
  <p:tag name="PICTUREFILESIZE" val="6813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\begin{eqnarray*}&#10;R(f) = \E_{\mbox{\tiny $XY$}}[(f(X) - Y)^2] &amp; = &amp; \E_{\mbox{\tiny $X$}}[\E_{\mbox{\tiny $Y|X$}}[(f(X) - Y)^2|X]]\\&#10;&amp; = &amp; \E_{\mbox{\tiny $X$}}[f(X)^2  + \E_{\mbox{\tiny $Y|X$}}[Y^2|X] - \E_{\mbox{\tiny $Y|X$}}[Y|X]]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668"/>
  <p:tag name="PICTUREFILESIZE" val="11510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\phi_2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59"/>
  <p:tag name="PICTUREFILESIZE" val="6859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 \mathbf{A} = &#10;\left[&#10;\begin{tabular}{c c c c c}&#10;$1$ &amp; $X_1$ &amp; $X_1^2$ &amp; $\dots$ &amp; $ X^{m}_1$\\&#10;$\vdots$ &amp; &amp; &amp; $\ddots$ &amp; $\vdots$\\&#10;$1$ &amp;  $X_n$ &amp; $X_n^2$ &amp; $\dots$ &amp; $ X^{m}_n$&#10;\end{tabular}&#10;\right]&#10;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299"/>
  <p:tag name="PICTUREFILESIZE" val="34813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f_n(X) =\mathbf{X}\widehat \beta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1"/>
  <p:tag name="PICTUREFILESIZE" val="2294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\widehat \beta = (\A^T\A)^{-1}\A^T\Y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84"/>
  <p:tag name="PICTUREFILESIZE" val="2491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= \mathbf{X} \mathbf{\beta}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55"/>
  <p:tag name="PICTUREFILESIZE" val="4518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symb,color}&#10;\begin{document}&#10;$ \mathbf{\beta} = [\beta_1 \dots \beta_m]^T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53"/>
  <p:tag name="PICTUREFILESIZE" val="11354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\mathbf{X} = [1\ X \ X^2 \dots X^{m}] 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204"/>
  <p:tag name="PICTUREFILESIZE" val="12435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f(X) = \sum^m_{j=0}\beta_j \phi_j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215"/>
  <p:tag name="PICTUREFILESIZE" val="20302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\phi_0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59"/>
  <p:tag name="PICTUREFILESIZE" val="7031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\phi_1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59"/>
  <p:tag name="PICTUREFILESIZE" val="6813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Rightarrow f^*(X) = \E[Y|X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84"/>
  <p:tag name="PICTUREFILESIZE" val="2642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\phi_2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59"/>
  <p:tag name="PICTUREFILESIZE" val="6859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\phi_0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59"/>
  <p:tag name="PICTUREFILESIZE" val="7031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\phi_1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59"/>
  <p:tag name="PICTUREFILESIZE" val="6813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\phi_2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59"/>
  <p:tag name="PICTUREFILESIZE" val="6859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f(X) = \sum^m_{j=0}\beta_j \phi_j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215"/>
  <p:tag name="PICTUREFILESIZE" val="20302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\phi_0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59"/>
  <p:tag name="PICTUREFILESIZE" val="7031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\phi_1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59"/>
  <p:tag name="PICTUREFILESIZE" val="6813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\phi_2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59"/>
  <p:tag name="PICTUREFILESIZE" val="6859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f(X) = \sum^m_{j=0}\beta_j \phi_j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215"/>
  <p:tag name="PICTUREFILESIZE" val="20302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\phi_0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59"/>
  <p:tag name="PICTUREFILESIZE" val="703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f^* = \arg \min_f \E[(f(X) - Y)^2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77"/>
  <p:tag name="PICTUREFILESIZE" val="4386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\phi_1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59"/>
  <p:tag name="PICTUREFILESIZE" val="6813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\phi_2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59"/>
  <p:tag name="PICTUREFILESIZE" val="6859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2\phi_0(X) + 0.05\phi_1(X)+ 0.5\phi_2(X)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326"/>
  <p:tag name="PICTUREFILESIZE" val="28198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T = \frac1{n} \ \sum^n_{i=1}Y_i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7"/>
  <p:tag name="PICTUREFILESIZE" val="2978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T(x) = \frac{\sum^n_{i=1}Y_i \1_{||X_i-x||\leq h}}{\sum^n_{i=1}\1_{||X_i-x||\leq h}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1"/>
  <p:tag name="PICTUREFILESIZE" val="6344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f_n(X) = \sum^n_{i=1} w_i Y_i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66"/>
  <p:tag name="PICTUREFILESIZE" val="4043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w_i(X) = \frac{K\left(\frac{X-X_i}{h}\right)}{\sum^n_{i=1}K\left(\frac{X-X_i}{h}\right)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42"/>
  <p:tag name="PICTUREFILESIZE" val="6612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- 1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12"/>
  <p:tag name="PICTUREFILESIZE" val="997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1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4"/>
  <p:tag name="PICTUREFILESIZE" val="969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K\left(\frac{X_j-x}{\Delta}\right)&#10;\]&#10;\end{document}&#10;"/>
  <p:tag name="FILENAME" val="TP_tmp"/>
  <p:tag name="FORMAT" val="png256"/>
  <p:tag name="RES" val="600"/>
  <p:tag name="BLEND" val="0"/>
  <p:tag name="TRANSPARENT" val="1"/>
  <p:tag name="TBUG" val="0"/>
  <p:tag name="ALLOWFS" val="0"/>
  <p:tag name="ORIGWIDTH" val="57"/>
  <p:tag name="PICTUREFILESIZE" val="299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Rightarrow f^*(X) = \E[Y|X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84"/>
  <p:tag name="PICTUREFILESIZE" val="2642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X_j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12"/>
  <p:tag name="PICTUREFILESIZE" val="1295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X_j + \Delta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33"/>
  <p:tag name="PICTUREFILESIZE" val="1659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X_j - \Delta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33"/>
  <p:tag name="PICTUREFILESIZE" val="1597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1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4"/>
  <p:tag name="PICTUREFILESIZE" val="969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X_j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12"/>
  <p:tag name="PICTUREFILESIZE" val="1295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book}&#10;\usepackage{amssymb}&#10;\pagestyle{empty}&#10;\begin{document}&#10;\[&#10;\Delta&#10;\]&#10;\end{document}&#10;"/>
  <p:tag name="FILENAME" val="TP_tmp"/>
  <p:tag name="FORMAT" val="png256"/>
  <p:tag name="RES" val="600"/>
  <p:tag name="BLEND" val="0"/>
  <p:tag name="TRANSPARENT" val="0"/>
  <p:tag name="TBUG" val="0"/>
  <p:tag name="ALLOWFS" val="0"/>
  <p:tag name="ORIGWIDTH" val="9"/>
  <p:tag name="PICTUREFILESIZE" val="1102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min_{f} \sum^n_{i=1}w_i(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6"/>
  <p:tag name="PICTUREFILESIZE" val="4932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w_i(X) = \frac{K\left(\frac{X-X_i}{h}\right)}{\sum^n_{i=1}K\left(\frac{X-X_i}{h}\right)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42"/>
  <p:tag name="PICTUREFILESIZE" val="6612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min_{\beta} \sum^n_{i=1}w_i(\beta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83"/>
  <p:tag name="PICTUREFILESIZE" val="4353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frac{\partial J(\beta)}{\partial \beta} = 2 \sum^n_{i=1} w_i(\beta - Y_i) = 0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83"/>
  <p:tag name="PICTUREFILESIZE" val="6176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X$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8"/>
  <p:tag name="PICTUREFILESIZE" val="1288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Rightarrow\widehat f_n(X) = \widehat \beta = \sum^n_{i=1} w_i Y_i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36"/>
  <p:tag name="PICTUREFILESIZE" val="4843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w_i(X) = \frac{K\left(\frac{X-X_i}{h}\right)}{\sum^n_{i=1}K\left(\frac{X-X_i}{h}\right)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42"/>
  <p:tag name="PICTUREFILESIZE" val="6612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\sum^n_{i=1}w_i = 1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9"/>
  <p:tag name="PICTUREFILESIZE" val="2460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min_{f} \sum^n_{i=1}w_i(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6"/>
  <p:tag name="PICTUREFILESIZE" val="4932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w_i(X) = \frac{K\left(\frac{X-X_i}{h}\right)}{\sum^n_{i=1}K\left(\frac{X-X_i}{h}\right)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42"/>
  <p:tag name="PICTUREFILESIZE" val="6612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f(X_i) = \beta_0 + \beta_1 (X_i - X) + \frac{\beta_2}{2!} (X_i - X)^2 + \dots + \frac{\beta_p}{p!} (X_i - X)^p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36"/>
  <p:tag name="PICTUREFILESIZE" val="8144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min_{f} \frac1{n}\sum^n_{i=1}w_i(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44"/>
  <p:tag name="PICTUREFILESIZE" val="5305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\frac1{n}\sum^n_{i=1}w_i = 1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17"/>
  <p:tag name="PICTUREFILESIZE" val="2767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w_i(X) = \frac{K\left(\frac{X-X_i}{h}\right)}{\sum^n_{i=1}K\left(\frac{X-X_i}{h}\right)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42"/>
  <p:tag name="PICTUREFILESIZE" val="6612"/>
</p:tagLst>
</file>

<file path=ppt/tags/tag1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min_{\beta} \frac1{n}\sum^n_{i=1}w_i(\beta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02"/>
  <p:tag name="PICTUREFILESIZE" val="4736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Y$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6"/>
  <p:tag name="PICTUREFILESIZE" val="934"/>
</p:tagLst>
</file>

<file path=ppt/tags/tag1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w_i(X) = \frac{K\left(\frac{X-X_i}{h}\right)}{\sum^n_{i=1}K\left(\frac{X-X_i}{h}\right)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42"/>
  <p:tag name="PICTUREFILESIZE" val="6612"/>
</p:tagLst>
</file>

<file path=ppt/tags/tag1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frac{\partial J(\beta)}{\partial \beta} = 2 \sum^n_{i=1} w_i(\beta - Y_i) = 0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83"/>
  <p:tag name="PICTUREFILESIZE" val="6152"/>
</p:tagLst>
</file>

<file path=ppt/tags/tag1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Rightarrow\widehat f_n(X) = \widehat \beta = \sum^n_{i=1} w_i Y_i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36"/>
  <p:tag name="PICTUREFILESIZE" val="4843"/>
</p:tagLst>
</file>

<file path=ppt/tags/tag1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min_{\beta} \frac1{n}\sum^n_{i=1}w_i(\beta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02"/>
  <p:tag name="PICTUREFILESIZE" val="4736"/>
</p:tagLst>
</file>

<file path=ppt/tags/tag1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w_i(X) = \frac{K\left(\frac{X-X_i}{h}\right)}{\sum^n_{i=1}K\left(\frac{X-X_i}{h}\right)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42"/>
  <p:tag name="PICTUREFILESIZE" val="6612"/>
</p:tagLst>
</file>

<file path=ppt/tags/tag1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frac{\partial J(\beta)}{\partial \beta} = 2 \sum^n_{i=1} w_i(\beta - Y_i) = 0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83"/>
  <p:tag name="PICTUREFILESIZE" val="6152"/>
</p:tagLst>
</file>

<file path=ppt/tags/tag1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Rightarrow\widehat f_n(X) = \widehat \beta = \sum^n_{i=1} w_i Y_i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36"/>
  <p:tag name="PICTUREFILESIZE" val="4843"/>
</p:tagLst>
</file>

<file path=ppt/tags/tag1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= \frac1{n^h_{\mbox{\tiny X}}} \ \sum^n_{i=1}Y_i \ \1_{|X-X_i|\leq h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0"/>
  <p:tag name="PICTUREFILESIZE" val="4407"/>
</p:tagLst>
</file>

<file path=ppt/tags/tag1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K\left(\frac{X-X_i}{h}\right)= \1_{|X-X_i|\leq h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44"/>
  <p:tag name="PICTUREFILESIZE" val="4057"/>
</p:tagLst>
</file>

<file path=ppt/tags/tag1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w_i(X) = \frac{K\left(\frac{X-X_i}{h}\right)}{\sum^n_{i=1}K\left(\frac{X-X_i}{h}\right)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42"/>
  <p:tag name="PICTUREFILESIZE" val="661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\color{blue}&#10;$f^*(X)$&#10;\end{document}"/>
  <p:tag name="FILENAME" val="txp_fig"/>
  <p:tag name="FORMAT" val="png256"/>
  <p:tag name="RES" val="300"/>
  <p:tag name="BLEND" val="0"/>
  <p:tag name="TRANSPARENT" val="0"/>
  <p:tag name="TBUG" val="0"/>
  <p:tag name="ALLOWFS" val="0"/>
  <p:tag name="ORIGWIDTH" val="57"/>
  <p:tag name="PICTUREFILESIZE" val="1744"/>
</p:tagLst>
</file>

<file path=ppt/tags/tag1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X = [X^{(1)} \dots X^{(p)}] 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84"/>
  <p:tag name="PICTUREFILESIZE" val="13141"/>
</p:tagLst>
</file>

<file path=ppt/tags/tag1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X = [X^{(1)} \dots X^{(p)}] 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84"/>
  <p:tag name="PICTUREFILESIZE" val="13141"/>
</p:tagLst>
</file>

<file path=ppt/tags/tag1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X = [X^{(1)} \dots X^{(p)}] 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84"/>
  <p:tag name="PICTUREFILESIZE" val="13141"/>
</p:tagLst>
</file>

<file path=ppt/tags/tag1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$R(f) = P(f(X) \neq Y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10"/>
  <p:tag name="PICTUREFILESIZE" val="2968"/>
</p:tagLst>
</file>

<file path=ppt/tags/tag1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f_n^T = \arg \min_{f\in {\cal T}} \frac1{n}\sum^n_{i=1}(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2"/>
  <p:tag name="PICTUREFILESIZE" val="6690"/>
</p:tagLst>
</file>

<file path=ppt/tags/tag1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f_n^T = \arg \min_{f\in {\cal T}} \frac1{n}\sum^n_{i=1}(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2"/>
  <p:tag name="PICTUREFILESIZE" val="6690"/>
</p:tagLst>
</file>

<file path=ppt/tags/tag1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X = [X^{(1)} \dots X^{(p)}] 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84"/>
  <p:tag name="PICTUREFILESIZE" val="13141"/>
</p:tagLst>
</file>

<file path=ppt/tags/tag1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X = [X^{(1)} \dots X^{(2)}] 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85"/>
  <p:tag name="PICTUREFILESIZE" val="13163"/>
</p:tagLst>
</file>

<file path=ppt/tags/tag1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sum_{\mbox{\tiny small cells}, L}\ \sum_{i\in L}(\widehat f(X_i) - Y_i)^2 &lt; \sum_{i\in \mbox{\tiny merged cell}}(\widehat 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93"/>
  <p:tag name="PICTUREFILESIZE" val="8499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Y = f^*(X) + \epsilon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4"/>
  <p:tag name="PICTUREFILESIZE" val="200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(X,Y) \ \sim \ P_{XY}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149"/>
  <p:tag name="PICTUREFILESIZE" val="670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$R(f) = \E[(f(X) - Y)^2]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27"/>
  <p:tag name="PICTUREFILESIZE" val="3228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begin{document}&#10;Training data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35"/>
  <p:tag name="PICTUREFILESIZE" val="5239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\documentclass{slides}\pagestyle{empty}&#10;\begin{document}&#10;Prediction rule&#10;\end{document}&#10;"/>
  <p:tag name="EXTERNALNAME" val="txp_fig"/>
  <p:tag name="BLEND" val="False"/>
  <p:tag name="TRANSPARENT" val="False"/>
  <p:tag name="KEEPFILES" val="False"/>
  <p:tag name="DEBUGPAUSE" val="False"/>
  <p:tag name="RESOLUTION" val="1200"/>
  <p:tag name="TIMEOUT" val="(none)"/>
  <p:tag name="BOXWIDTH" val="348"/>
  <p:tag name="BOXHEIGHT" val="200"/>
  <p:tag name="BOXFONT" val="10"/>
  <p:tag name="BOXWRAP" val="False"/>
  <p:tag name="WORKAROUNDTRANSPARENCYBUG" val="False"/>
  <p:tag name="ALLOWFONTSUBSTITUTION" val="False"/>
  <p:tag name="BITMAPFORMAT" val="pngmono"/>
  <p:tag name="ORIGWIDTH" val="147"/>
  <p:tag name="PICTUREFILESIZE" val="5889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\{(X_i,Y_i)\}^n_{i=1}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123"/>
  <p:tag name="PICTUREFILESIZE" val="6206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\widehat f_n(X,Y)$&#10;\end{document}&#10;"/>
  <p:tag name="FILENAME" val="txp_fig"/>
  <p:tag name="FORMAT" val="bmpmono"/>
  <p:tag name="RES" val="300"/>
  <p:tag name="BLEND" val="0"/>
  <p:tag name="TRANSPARENT" val="0"/>
  <p:tag name="TBUG" val="0"/>
  <p:tag name="ALLOWFS" val="0"/>
  <p:tag name="ORIGWIDTH" val="82"/>
  <p:tag name="PICTUREFILESIZE" val="446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f^* = \arg \min_f \E[(f(X) - Y)^2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77"/>
  <p:tag name="PICTUREFILESIZE" val="438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$\widehat f_n = \arg\min_{f\in\mathcal{F}}\  \frac1{n}\sum^n_{i=1}\left[\mbox{loss}(Y_i,f(X_i))\right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42"/>
  <p:tag name="PICTUREFILESIZE" val="7012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%Given $\{X_i, Y_i\}^n_{i=1}$, c&#10;$$f^* = \arg\min_f \ \E_{XY}\left[\mbox{loss}(Y,f(X))\right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24"/>
  <p:tag name="PICTUREFILESIZE" val="506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f_n = \arg \min_{f\in\mathcal{F}} \ \frac1{n}\sum^n_{i=1}(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6"/>
  <p:tag name="PICTUREFILESIZE" val="6518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f_n^L = \arg \min_{f\in {\cal F}_L} \frac1{n}\sum^n_{i=1}(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9"/>
  <p:tag name="PICTUREFILESIZE" val="680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{\cal F}_L$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27"/>
  <p:tag name="PICTUREFILESIZE" val="148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&#10;Construct a {\bf predictor} $f:X\rightarrow Y$ to minimize a risk (performance measure)&#10;$R(f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66"/>
  <p:tag name="PICTUREFILESIZE" val="969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f(X) =  {\color{green}\mathbf \beta_1}+{\color{red}\mathbf \beta_2 }X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73"/>
  <p:tag name="PICTUREFILESIZE" val="1281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= X \mathbf{\beta}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56"/>
  <p:tag name="PICTUREFILESIZE" val="4557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X = [X^{(1)} \dots X^{(p)}] 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84"/>
  <p:tag name="PICTUREFILESIZE" val="1314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symb,color}&#10;\begin{document}&#10;$ \mathbf{\beta} = [\beta_1 \dots \beta_p]^T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46"/>
  <p:tag name="PICTUREFILESIZE" val="11236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\mbox{&#10;$f(X) = f(X^{(1)},\dots,X^{(p)}) = \beta_1X^{(1)} + \beta_2X^{(2)} + \dots + \beta_pX^{(p)}$}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592"/>
  <p:tag name="PICTUREFILESIZE" val="42172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X$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8"/>
  <p:tag name="PICTUREFILESIZE" val="1288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Y$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6"/>
  <p:tag name="PICTUREFILESIZE" val="934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\color{blue}&#10;$f(X)$&#10;\end{document}"/>
  <p:tag name="FILENAME" val="txp_fig"/>
  <p:tag name="FORMAT" val="png256"/>
  <p:tag name="RES" val="300"/>
  <p:tag name="BLEND" val="0"/>
  <p:tag name="TRANSPARENT" val="0"/>
  <p:tag name="TBUG" val="0"/>
  <p:tag name="ALLOWFS" val="0"/>
  <p:tag name="ORIGWIDTH" val="48"/>
  <p:tag name="PICTUREFILESIZE" val="163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f_n^L = \arg \min_{f\in {\cal F}_L} \frac1{n}\sum^n_{i=1}(f(X_i)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9"/>
  <p:tag name="PICTUREFILESIZE" val="6808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\beta= \arg \min_{\beta} \frac1{n}\sum^n_{i=1}(X_i\beta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81"/>
  <p:tag name="PICTUREFILESIZE" val="589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f^* = \arg \min_f \E[(f(X) - Y)^2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77"/>
  <p:tag name="PICTUREFILESIZE" val="4386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= \arg \min_{\beta} \frac1{n}(\mathbf{A}\beta - \mathbf{Y})^T(\mathbf{A}\beta - \mathbf{Y}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4"/>
  <p:tag name="PICTUREFILESIZE" val="477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 \mathbf{A} = &#10;\left[&#10;\begin{tabular}{c}&#10;$X_1$\\&#10;$\vdots$\\&#10;$X_n$&#10;\end{tabular}&#10;\right]&#10;=&#10;\left[&#10;\begin{tabular}{c c c}&#10;$X^{(1)}_1$ &amp; $\dots$ &amp; $ X^{(p)}_1$\\&#10;$\vdots$ &amp; $\ddots$ &amp; $\vdots$\\&#10;$X^{(1)}_n$ &amp;  $\dots$ &amp; $ X^{(p)}_n$&#10;\end{tabular}&#10;\right]&#10;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346"/>
  <p:tag name="PICTUREFILESIZE" val="49888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\begin{document}&#10;$ \mathbf{Y} = &#10;\left[&#10;\begin{tabular}{c}&#10;$\mathbf{Y}_1$\\&#10;$\vdots$\\&#10;$\mathbf{Y}_n$&#10;\end{tabular}&#10;\right]&#10;$&#10;\end{document}&#10;"/>
  <p:tag name="FILENAME" val="txp_fig"/>
  <p:tag name="FORMAT" val="png256"/>
  <p:tag name="RES" val="1200"/>
  <p:tag name="BLEND" val="0"/>
  <p:tag name="TRANSPARENT" val="0"/>
  <p:tag name="TBUG" val="0"/>
  <p:tag name="ALLOWFS" val="0"/>
  <p:tag name="ORIGWIDTH" val="116"/>
  <p:tag name="PICTUREFILESIZE" val="1497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f_n^L(X) =X\widehat \beta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5"/>
  <p:tag name="PICTUREFILESIZE" val="2407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\beta= \arg \min_{\beta} \frac1{n}\sum^n_{i=1}(X_i\beta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81"/>
  <p:tag name="PICTUREFILESIZE" val="5896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= \arg \min_{\beta} \frac1{n}(\mathbf{A}\beta - \mathbf{Y})^T(\mathbf{A}\beta - \mathbf{Y}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4"/>
  <p:tag name="PICTUREFILESIZE" val="477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= \arg \min_{\beta} J(\beta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4"/>
  <p:tag name="PICTUREFILESIZE" val="2656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left.\frac{\partial J(\beta)}{\partial \beta}\right|_{\widehat \beta} = 0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19"/>
  <p:tag name="PICTUREFILESIZE" val="3554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J(\beta) =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68"/>
  <p:tag name="PICTUREFILESIZE" val="1225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= \arg \min_{\beta} \frac1{n}(\mathbf{A}\beta - \mathbf{Y})^T(\mathbf{A}\beta - \mathbf{Y}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4"/>
  <p:tag name="PICTUREFILESIZE" val="477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Rightarrow f^*(X) = \E[Y|X]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84"/>
  <p:tag name="PICTUREFILESIZE" val="264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(\A^T\A)\widehat \beta = \A^T\Y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9"/>
  <p:tag name="PICTUREFILESIZE" val="241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(\A^T\A)\widehat \beta = \A^T\Y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9"/>
  <p:tag name="PICTUREFILESIZE" val="241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(\A^T\A)\widehat \beta = \A^T\Y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9"/>
  <p:tag name="PICTUREFILESIZE" val="241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(\A^T\A)\widehat \beta = \A^T\Y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9"/>
  <p:tag name="PICTUREFILESIZE" val="2411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f_n^L(X) =X\widehat \beta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5"/>
  <p:tag name="PICTUREFILESIZE" val="2407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\widehat \beta = (\A^T\A)^{-1}\A^T\Y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84"/>
  <p:tag name="PICTUREFILESIZE" val="2491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(\A^T\A)\widehat \beta = \A^T\Y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9"/>
  <p:tag name="PICTUREFILESIZE" val="241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\widehat f_n^L(X) =X\widehat \beta = X(\A^T\A)^{-1}\A^T\Y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6"/>
  <p:tag name="PICTUREFILESIZE" val="4268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\widehat f_n^L(\A) - \Y =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9"/>
  <p:tag name="PICTUREFILESIZE" val="2071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\A^T(\widehat f_n^L(\A) - \Y) =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79"/>
  <p:tag name="PICTUREFILESIZE" val="2737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X$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8"/>
  <p:tag name="PICTUREFILESIZE" val="1288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\Y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8"/>
  <p:tag name="PICTUREFILESIZE" val="462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\widehat f_n^L(\A)$$&#10;\end{document}"/>
  <p:tag name="FILENAME" val="txp_fig"/>
  <p:tag name="FORMAT" val="png16m"/>
  <p:tag name="RES" val="300"/>
  <p:tag name="BLEND" val="0"/>
  <p:tag name="TRANSPARENT" val="1"/>
  <p:tag name="TBUG" val="0"/>
  <p:tag name="ALLOWFS" val="0"/>
  <p:tag name="ORIGWIDTH" val="59"/>
  <p:tag name="PICTUREFILESIZE" val="1610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X^{\mbox{\tiny (1)}}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0"/>
  <p:tag name="PICTUREFILESIZE" val="960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X^{\mbox{\tiny (2)}}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0"/>
  <p:tag name="PICTUREFILESIZE" val="1051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\widehat f_n^L(\A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59"/>
  <p:tag name="PICTUREFILESIZE" val="1610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\Y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8"/>
  <p:tag name="PICTUREFILESIZE" val="462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\A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7"/>
  <p:tag name="PICTUREFILESIZE" val="488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\beta= \arg \min_{\beta} \frac1{n}\sum^n_{i=1}(X_i\beta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81"/>
  <p:tag name="PICTUREFILESIZE" val="5896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= \arg \min_{\beta} \frac1{n}(\mathbf{A}\beta - \mathbf{Y})^T(\mathbf{A}\beta - \mathbf{Y}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14"/>
  <p:tag name="PICTUREFILESIZE" val="4771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= \arg \min_{\beta} J(\beta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4"/>
  <p:tag name="PICTUREFILESIZE" val="2656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\begin{document}&#10;$Y$&#10;\end{document}&#10;"/>
  <p:tag name="FILENAME" val="txp_fig"/>
  <p:tag name="FORMAT" val="pngmono"/>
  <p:tag name="RES" val="1200"/>
  <p:tag name="BLEND" val="0"/>
  <p:tag name="TRANSPARENT" val="0"/>
  <p:tag name="TBUG" val="0"/>
  <p:tag name="ALLOWFS" val="0"/>
  <p:tag name="ORIGWIDTH" val="16"/>
  <p:tag name="PICTUREFILESIZE" val="934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(\A^T\A)\widehat \beta = \A^T\Y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9"/>
  <p:tag name="PICTUREFILESIZE" val="2411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left.\frac{\partial J(\beta)}{\partial \beta}\right|_{\beta^t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81"/>
  <p:tag name="PICTUREFILESIZE" val="307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beta^0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3"/>
  <p:tag name="PICTUREFILESIZE" val="869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A{\mathbf A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\begin{eqnarray*}&#10;\beta^{t+1} &amp; = &amp; \beta^t - \left.\frac{\alpha}{2}\frac{\partial J(\beta)}{\partial\beta}\right|_t\\&#10;&amp; = &amp; \beta^t - \alpha \ \A^T(\A\beta^t - Y)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93"/>
  <p:tag name="PICTUREFILESIZE" val="7748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\beta= \arg \min_{\beta} \frac1{n}\sum^n_{i=1}(X_i\beta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81"/>
  <p:tag name="PICTUREFILESIZE" val="5896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beta^0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3"/>
  <p:tag name="PICTUREFILESIZE" val="869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\beta= \arg \min_{\beta} \frac1{n}\sum^n_{i=1}(X_i\beta - Y_i)^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81"/>
  <p:tag name="PICTUREFILESIZE" val="5896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A{\mathbf A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\begin{eqnarray*}&#10;\beta^{t+1} &amp; = &amp; \beta^t - \left.\frac{\alpha}{2}\frac{\partial J(\beta)}{\partial\beta}\right|_t\\&#10;&amp; = &amp; \beta^t - \alpha \ \A^T(\A\beta^t - Y)&#10;\end{eqnarray*}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93"/>
  <p:tag name="PICTUREFILESIZE" val="7748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beta^0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3"/>
  <p:tag name="PICTUREFILESIZE" val="869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beta^0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3"/>
  <p:tag name="PICTUREFILESIZE" val="869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,color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\color{blue}&#10;$f^*(X)$&#10;\end{document}"/>
  <p:tag name="FILENAME" val="txp_fig"/>
  <p:tag name="FORMAT" val="png256"/>
  <p:tag name="RES" val="300"/>
  <p:tag name="BLEND" val="0"/>
  <p:tag name="TRANSPARENT" val="0"/>
  <p:tag name="TBUG" val="0"/>
  <p:tag name="ALLOWFS" val="0"/>
  <p:tag name="ORIGWIDTH" val="57"/>
  <p:tag name="PICTUREFILESIZE" val="1744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J(\beta) =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68"/>
  <p:tag name="PICTUREFILESIZE" val="1225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 J(\beta) = 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68"/>
  <p:tag name="PICTUREFILESIZE" val="1225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A{\mathbf A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0 &lt; \alpha &lt;\frac{2}{\lambda_{\max}(\A^T\A)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98"/>
  <p:tag name="PICTUREFILESIZE" val="3814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A{\mathbf A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(1-\alpha \lambda_j)^t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97"/>
  <p:tag name="PICTUREFILESIZE" val="1691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Y = f^*(X) + \epsilon = X\beta^* +\epsilon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54"/>
  <p:tag name="PICTUREFILESIZE" val="2902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epsilon\sim \N(0,\sigma^2\I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28"/>
  <p:tag name="PICTUREFILESIZE" val="2176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Y\sim \N(X\beta^*,\sigma^2\I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65"/>
  <p:tag name="PICTUREFILESIZE" val="2915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= \arg\min_{\beta} \sum^n_{i=1}(X_i\beta - Y_i)^2 = \widehat \beta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288"/>
  <p:tag name="PICTUREFILESIZE" val="5610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\beta_{\mbox{\tiny MLE}} = \arg\max_{\beta} \log p(\{(X_i,Y_i)\}^n_{i=1}|\beta,\sigma^2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97"/>
  <p:tag name="PICTUREFILESIZE" val="6957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(\A^T\A)\widehat \beta = \A^T\Y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9"/>
  <p:tag name="PICTUREFILESIZE" val="241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Y = f^*(X) + \epsilon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4"/>
  <p:tag name="PICTUREFILESIZE" val="2008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\beta_{\mbox{\tiny MAP}} = \arg\min_{\beta} \sum^n_{i=1}(Y_i-X_i\beta)^2 + \lambda\|\beta\|^2_2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383"/>
  <p:tag name="PICTUREFILESIZE" val="7262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constant$(\sigma^2,\tau^2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60"/>
  <p:tag name="PICTUREFILESIZE" val="2543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beta \sim \N(0,\tau^2\I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32"/>
  <p:tag name="PICTUREFILESIZE" val="2287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p(\beta) \propto e^{-\beta^T\beta/2\tau^2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65"/>
  <p:tag name="PICTUREFILESIZE" val="3231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constant$(\sigma^2,\tau^2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60"/>
  <p:tag name="PICTUREFILESIZE" val="2543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\beta_{\mbox{\tiny MAP}} = \arg\max_{\beta} \log p(\{(X_i,Y_i)\}^n_{i=1}|\beta,\sigma^2) + \log p(\beta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94"/>
  <p:tag name="PICTUREFILESIZE" val="8120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1{\mathbf 1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A{{\mathbf A}}&#10;\def \Y{{\mathbf Y}}&#10;&#10;\begin{document}&#10;&#10;%\pagecolor[rgb]{1,1,0.6}&#10;%\color[rgb]{0,0,0}&#10;$$(\A^T\A)\widehat \beta = \A^T\Y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59"/>
  <p:tag name="PICTUREFILESIZE" val="2411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\widehat \beta_{\mbox{\tiny MAP}} = \arg\max_{\beta} \log p(\{(X_i,Y_i)\}^n_{i=1}|\beta,\sigma^2) + \log p(\beta)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494"/>
  <p:tag name="PICTUREFILESIZE" val="8120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\beta_i \stackrel{iid}{\sim}$ Laplace$(0,t)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77"/>
  <p:tag name="PICTUREFILESIZE" val="3369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EXPOINT" val="latex"/>
  <p:tag name="SOURCE" val="\documentclass{slides}\pagestyle{empty}&#10;\usepackage{graphicx,amsfonts,amsmath,amsthm,amsbsy}&#10;&#10;\newcommand{\dif}{\mathrm{d}}&#10;\renewcommand{\vec}[1]{{\boldsymbol{#1}}}&#10;&#10;\newtheorem{thm}{Theorem}&#10;\newtheorem{prop}{Proposition}&#10;\newtheorem{cor}{Corollary}&#10;\newtheorem{lemma}{Lemma}&#10;\newtheorem{defn}{Definition}&#10;\newtheorem{conj}{Conjecture}&#10;&#10;\def \eg{{\em e.g.}}&#10;\def \ie{{\em i.e.}}&#10;&#10;\def \I{\mathbf I}&#10;\def \E{\mathbb E}&#10;\def \R{\mathbb R}&#10;\def \naturals{{\mathbb N}}&#10;\def \holder{{H\&quot;{o}lder }}&#10;\def \tactive{\Omega_{\mbox{\scriptsize active}}}&#10;\def \tpassive{\Omega_{\mbox{\scriptsize passive}}}&#10;\def \PC{\mbox{PC}}&#10;\def \hTheta{{\widehat{\Theta}}}&#10;\def \MSE{{\mbox{MSE}}}&#10;\def \N{{\cal N}}&#10;\def \X{{\cal X}}&#10;\def \Y{{\cal Y}}&#10;&#10;\begin{document}&#10;&#10;%\pagecolor[rgb]{1,1,0.6}&#10;%\color[rgb]{0,0,0}&#10;$$p(\beta_i) \propto e^{-|\beta_i|/t}$$&#10;\end{document}"/>
  <p:tag name="FILENAME" val="txp_fig"/>
  <p:tag name="FORMAT" val="png16m"/>
  <p:tag name="RES" val="300"/>
  <p:tag name="BLEND" val="0"/>
  <p:tag name="TRANSPARENT" val="0"/>
  <p:tag name="TBUG" val="0"/>
  <p:tag name="ALLOWFS" val="0"/>
  <p:tag name="ORIGWIDTH" val="141"/>
  <p:tag name="PICTUREFILESIZE" val="2706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6277</TotalTime>
  <Words>1098</Words>
  <Application>Microsoft Office PowerPoint</Application>
  <PresentationFormat>On-screen Show (4:3)</PresentationFormat>
  <Paragraphs>419</Paragraphs>
  <Slides>45</Slides>
  <Notes>2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45</vt:i4>
      </vt:variant>
    </vt:vector>
  </HeadingPairs>
  <TitlesOfParts>
    <vt:vector size="46" baseType="lpstr">
      <vt:lpstr>Office Theme</vt:lpstr>
      <vt:lpstr>Linear Regression</vt:lpstr>
      <vt:lpstr>Discrete to Continuous Labels</vt:lpstr>
      <vt:lpstr>Regression Tasks</vt:lpstr>
      <vt:lpstr>Supervised Learning</vt:lpstr>
      <vt:lpstr>Regression</vt:lpstr>
      <vt:lpstr>Regression</vt:lpstr>
      <vt:lpstr>Regression</vt:lpstr>
      <vt:lpstr>Regression algorithms</vt:lpstr>
      <vt:lpstr>Empirical Risk Minimization (ERM)</vt:lpstr>
      <vt:lpstr>ERM – you saw it before!</vt:lpstr>
      <vt:lpstr>Linear Regression</vt:lpstr>
      <vt:lpstr>Least Squares Estimator</vt:lpstr>
      <vt:lpstr>Least Squares Estimator</vt:lpstr>
      <vt:lpstr>Normal Equations</vt:lpstr>
      <vt:lpstr>Geometric Interpretation</vt:lpstr>
      <vt:lpstr>Revisiting Gradient Descent</vt:lpstr>
      <vt:lpstr>Effect of step-size α</vt:lpstr>
      <vt:lpstr>When does Gradient Descent succeed?</vt:lpstr>
      <vt:lpstr>Least Squares and MLE</vt:lpstr>
      <vt:lpstr>Regularized Least Squares and MAP</vt:lpstr>
      <vt:lpstr>Regularized Least Squares and MAP</vt:lpstr>
      <vt:lpstr>Ridge Regression vs Lasso</vt:lpstr>
      <vt:lpstr>Beyond Linear Regression</vt:lpstr>
      <vt:lpstr>Polynomial Regression</vt:lpstr>
      <vt:lpstr>Polynomial Regression</vt:lpstr>
      <vt:lpstr>Nonlinear Regression</vt:lpstr>
      <vt:lpstr>Local Regression</vt:lpstr>
      <vt:lpstr>Local Regression</vt:lpstr>
      <vt:lpstr>What you should know</vt:lpstr>
      <vt:lpstr>Temperature sensing</vt:lpstr>
      <vt:lpstr>Kernel Regression</vt:lpstr>
      <vt:lpstr>Kernels</vt:lpstr>
      <vt:lpstr>Choice of kernel bandwidth h</vt:lpstr>
      <vt:lpstr>Kernel Regression as Weighted Least Squares</vt:lpstr>
      <vt:lpstr>Kernel Regression as Weighted Least Squares</vt:lpstr>
      <vt:lpstr>Local Linear/Polynomial Regression</vt:lpstr>
      <vt:lpstr>Slide 37</vt:lpstr>
      <vt:lpstr>Kernel Regression (Local)</vt:lpstr>
      <vt:lpstr>Nadaraya-Watson Kernel Regression</vt:lpstr>
      <vt:lpstr>Nadaraya-Watson Kernel Regression</vt:lpstr>
      <vt:lpstr>Choice of Bandwidth</vt:lpstr>
      <vt:lpstr>Spatially adaptive regression</vt:lpstr>
      <vt:lpstr>Regression trees</vt:lpstr>
      <vt:lpstr>Regression trees</vt:lpstr>
      <vt:lpstr>Summary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Multi-resolution methods for</dc:title>
  <dc:creator>Aarti Singh</dc:creator>
  <cp:lastModifiedBy>Aarti Singh</cp:lastModifiedBy>
  <cp:revision>644</cp:revision>
  <dcterms:created xsi:type="dcterms:W3CDTF">2009-10-22T01:36:55Z</dcterms:created>
  <dcterms:modified xsi:type="dcterms:W3CDTF">2010-09-27T13:22:41Z</dcterms:modified>
</cp:coreProperties>
</file>