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Default Extension="emf" ContentType="image/x-emf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notesSlides/notesSlide6.xml" ContentType="application/vnd.openxmlformats-officedocument.presentationml.notesSlide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2"/>
  </p:notesMasterIdLst>
  <p:handoutMasterIdLst>
    <p:handoutMasterId r:id="rId53"/>
  </p:handoutMasterIdLst>
  <p:sldIdLst>
    <p:sldId id="403" r:id="rId2"/>
    <p:sldId id="404" r:id="rId3"/>
    <p:sldId id="406" r:id="rId4"/>
    <p:sldId id="405" r:id="rId5"/>
    <p:sldId id="256" r:id="rId6"/>
    <p:sldId id="352" r:id="rId7"/>
    <p:sldId id="355" r:id="rId8"/>
    <p:sldId id="353" r:id="rId9"/>
    <p:sldId id="364" r:id="rId10"/>
    <p:sldId id="371" r:id="rId11"/>
    <p:sldId id="372" r:id="rId12"/>
    <p:sldId id="370" r:id="rId13"/>
    <p:sldId id="402" r:id="rId14"/>
    <p:sldId id="356" r:id="rId15"/>
    <p:sldId id="377" r:id="rId16"/>
    <p:sldId id="373" r:id="rId17"/>
    <p:sldId id="374" r:id="rId18"/>
    <p:sldId id="357" r:id="rId19"/>
    <p:sldId id="368" r:id="rId20"/>
    <p:sldId id="375" r:id="rId21"/>
    <p:sldId id="379" r:id="rId22"/>
    <p:sldId id="381" r:id="rId23"/>
    <p:sldId id="382" r:id="rId24"/>
    <p:sldId id="378" r:id="rId25"/>
    <p:sldId id="359" r:id="rId26"/>
    <p:sldId id="387" r:id="rId27"/>
    <p:sldId id="390" r:id="rId28"/>
    <p:sldId id="391" r:id="rId29"/>
    <p:sldId id="397" r:id="rId30"/>
    <p:sldId id="398" r:id="rId31"/>
    <p:sldId id="399" r:id="rId32"/>
    <p:sldId id="400" r:id="rId33"/>
    <p:sldId id="414" r:id="rId34"/>
    <p:sldId id="389" r:id="rId35"/>
    <p:sldId id="393" r:id="rId36"/>
    <p:sldId id="392" r:id="rId37"/>
    <p:sldId id="394" r:id="rId38"/>
    <p:sldId id="395" r:id="rId39"/>
    <p:sldId id="396" r:id="rId40"/>
    <p:sldId id="380" r:id="rId41"/>
    <p:sldId id="407" r:id="rId42"/>
    <p:sldId id="408" r:id="rId43"/>
    <p:sldId id="409" r:id="rId44"/>
    <p:sldId id="410" r:id="rId45"/>
    <p:sldId id="411" r:id="rId46"/>
    <p:sldId id="412" r:id="rId47"/>
    <p:sldId id="413" r:id="rId48"/>
    <p:sldId id="401" r:id="rId49"/>
    <p:sldId id="383" r:id="rId50"/>
    <p:sldId id="384" r:id="rId5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50"/>
    <a:srgbClr val="01B739"/>
    <a:srgbClr val="66FF66"/>
    <a:srgbClr val="008A3E"/>
    <a:srgbClr val="0000FF"/>
    <a:srgbClr val="3333FF"/>
    <a:srgbClr val="FF99FF"/>
    <a:srgbClr val="487230"/>
    <a:srgbClr val="006C31"/>
    <a:srgbClr val="005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783" autoAdjust="0"/>
  </p:normalViewPr>
  <p:slideViewPr>
    <p:cSldViewPr>
      <p:cViewPr varScale="1">
        <p:scale>
          <a:sx n="83" d="100"/>
          <a:sy n="83" d="100"/>
        </p:scale>
        <p:origin x="-109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C241D38-07EE-4DC4-A884-D56995D4A994}" type="slidenum">
              <a:rPr lang="en-US"/>
              <a:pPr/>
              <a:t>29</a:t>
            </a:fld>
            <a:endParaRPr lang="en-US"/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4E68BA-6127-4747-BC57-1C28B245DCD6}" type="slidenum">
              <a:rPr lang="en-US"/>
              <a:pPr/>
              <a:t>30</a:t>
            </a:fld>
            <a:endParaRPr 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3C7A807-345A-4C22-B58F-F269C01C119C}" type="slidenum">
              <a:rPr lang="en-US"/>
              <a:pPr/>
              <a:t>31</a:t>
            </a:fld>
            <a:endParaRPr lang="en-US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C74A56-E34D-4219-B31D-3DC22D96A01C}" type="slidenum">
              <a:rPr lang="en-US"/>
              <a:pPr/>
              <a:t>32</a:t>
            </a:fld>
            <a:endParaRPr 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58099C-0FCA-437F-AC8D-03FD56DDBFBB}" type="slidenum">
              <a:rPr lang="en-US"/>
              <a:pPr/>
              <a:t>37</a:t>
            </a:fld>
            <a:endParaRPr 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7EFFB4E-9A26-4860-B924-86FC9834D1B8}" type="slidenum">
              <a:rPr lang="en-US"/>
              <a:pPr/>
              <a:t>38</a:t>
            </a:fld>
            <a:endParaRPr lang="en-US"/>
          </a:p>
        </p:txBody>
      </p:sp>
      <p:sp>
        <p:nvSpPr>
          <p:cNvPr id="788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B1D1C5D-4EEC-4BC0-B9A0-8E206FA4E817}" type="slidenum">
              <a:rPr lang="en-US"/>
              <a:pPr/>
              <a:t>39</a:t>
            </a:fld>
            <a:endParaRPr 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9/29/2010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5.xml"/><Relationship Id="rId7" Type="http://schemas.openxmlformats.org/officeDocument/2006/relationships/image" Target="../media/image7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6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5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7.emf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6.emf"/><Relationship Id="rId5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21.png"/><Relationship Id="rId18" Type="http://schemas.openxmlformats.org/officeDocument/2006/relationships/image" Target="../media/image26.png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image" Target="../media/image20.png"/><Relationship Id="rId17" Type="http://schemas.openxmlformats.org/officeDocument/2006/relationships/image" Target="../media/image25.png"/><Relationship Id="rId2" Type="http://schemas.openxmlformats.org/officeDocument/2006/relationships/tags" Target="../tags/tag15.xml"/><Relationship Id="rId16" Type="http://schemas.openxmlformats.org/officeDocument/2006/relationships/image" Target="../media/image24.png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image" Target="../media/image19.png"/><Relationship Id="rId5" Type="http://schemas.openxmlformats.org/officeDocument/2006/relationships/tags" Target="../tags/tag18.xml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19" Type="http://schemas.openxmlformats.org/officeDocument/2006/relationships/image" Target="../media/image27.png"/><Relationship Id="rId4" Type="http://schemas.openxmlformats.org/officeDocument/2006/relationships/tags" Target="../tags/tag1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4.xml"/><Relationship Id="rId7" Type="http://schemas.openxmlformats.org/officeDocument/2006/relationships/image" Target="../media/image25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9.png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png"/><Relationship Id="rId4" Type="http://schemas.openxmlformats.org/officeDocument/2006/relationships/tags" Target="../tags/tag25.xml"/><Relationship Id="rId9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tags" Target="../tags/tag28.xml"/><Relationship Id="rId7" Type="http://schemas.openxmlformats.org/officeDocument/2006/relationships/image" Target="../media/image20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25.png"/><Relationship Id="rId5" Type="http://schemas.openxmlformats.org/officeDocument/2006/relationships/image" Target="../media/image1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image" Target="../media/image34.png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33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3" Type="http://schemas.openxmlformats.org/officeDocument/2006/relationships/tags" Target="../tags/tag3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0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tags" Target="../tags/tag38.xml"/><Relationship Id="rId11" Type="http://schemas.openxmlformats.org/officeDocument/2006/relationships/image" Target="../media/image39.png"/><Relationship Id="rId5" Type="http://schemas.openxmlformats.org/officeDocument/2006/relationships/tags" Target="../tags/tag37.xml"/><Relationship Id="rId10" Type="http://schemas.openxmlformats.org/officeDocument/2006/relationships/image" Target="../media/image38.png"/><Relationship Id="rId4" Type="http://schemas.openxmlformats.org/officeDocument/2006/relationships/tags" Target="../tags/tag36.xml"/><Relationship Id="rId9" Type="http://schemas.openxmlformats.org/officeDocument/2006/relationships/image" Target="../media/image37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9.xml"/><Relationship Id="rId6" Type="http://schemas.openxmlformats.org/officeDocument/2006/relationships/image" Target="../media/image47.pn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19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image" Target="../media/image29.png"/><Relationship Id="rId18" Type="http://schemas.openxmlformats.org/officeDocument/2006/relationships/image" Target="../media/image24.png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image" Target="../media/image20.png"/><Relationship Id="rId17" Type="http://schemas.openxmlformats.org/officeDocument/2006/relationships/image" Target="../media/image23.png"/><Relationship Id="rId2" Type="http://schemas.openxmlformats.org/officeDocument/2006/relationships/tags" Target="../tags/tag45.xml"/><Relationship Id="rId16" Type="http://schemas.openxmlformats.org/officeDocument/2006/relationships/image" Target="../media/image22.png"/><Relationship Id="rId20" Type="http://schemas.openxmlformats.org/officeDocument/2006/relationships/image" Target="../media/image27.png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19.png"/><Relationship Id="rId5" Type="http://schemas.openxmlformats.org/officeDocument/2006/relationships/tags" Target="../tags/tag48.xml"/><Relationship Id="rId15" Type="http://schemas.openxmlformats.org/officeDocument/2006/relationships/image" Target="../media/image21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25.png"/><Relationship Id="rId4" Type="http://schemas.openxmlformats.org/officeDocument/2006/relationships/tags" Target="../tags/tag47.xml"/><Relationship Id="rId9" Type="http://schemas.openxmlformats.org/officeDocument/2006/relationships/tags" Target="../tags/tag52.xml"/><Relationship Id="rId14" Type="http://schemas.openxmlformats.org/officeDocument/2006/relationships/image" Target="../media/image2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image" Target="../media/image54.png"/><Relationship Id="rId4" Type="http://schemas.openxmlformats.org/officeDocument/2006/relationships/image" Target="../media/image56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tags" Target="../tags/tag57.xml"/><Relationship Id="rId7" Type="http://schemas.openxmlformats.org/officeDocument/2006/relationships/image" Target="../media/image57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4.png"/><Relationship Id="rId5" Type="http://schemas.openxmlformats.org/officeDocument/2006/relationships/tags" Target="../tags/tag59.xml"/><Relationship Id="rId10" Type="http://schemas.openxmlformats.org/officeDocument/2006/relationships/image" Target="../media/image60.png"/><Relationship Id="rId4" Type="http://schemas.openxmlformats.org/officeDocument/2006/relationships/tags" Target="../tags/tag58.xml"/><Relationship Id="rId9" Type="http://schemas.openxmlformats.org/officeDocument/2006/relationships/image" Target="../media/image59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tags" Target="../tags/tag62.xml"/><Relationship Id="rId7" Type="http://schemas.openxmlformats.org/officeDocument/2006/relationships/image" Target="../media/image61.png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image" Target="../media/image54.png"/><Relationship Id="rId5" Type="http://schemas.openxmlformats.org/officeDocument/2006/relationships/image" Target="../media/image56.png"/><Relationship Id="rId4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Notes and Announcements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Midterm exam: </a:t>
            </a:r>
            <a:r>
              <a:rPr lang="en-US" b="1" dirty="0" smtClean="0"/>
              <a:t>Oct 20</a:t>
            </a:r>
            <a:r>
              <a:rPr lang="en-US" dirty="0" smtClean="0"/>
              <a:t>, Wednesday, In Class</a:t>
            </a:r>
          </a:p>
          <a:p>
            <a:endParaRPr lang="en-US" dirty="0" smtClean="0"/>
          </a:p>
          <a:p>
            <a:r>
              <a:rPr lang="en-US" dirty="0" smtClean="0"/>
              <a:t>Late </a:t>
            </a:r>
            <a:r>
              <a:rPr lang="en-US" dirty="0" err="1" smtClean="0"/>
              <a:t>Homeworks</a:t>
            </a:r>
            <a:endParaRPr lang="en-US" dirty="0" smtClean="0"/>
          </a:p>
          <a:p>
            <a:pPr lvl="1"/>
            <a:r>
              <a:rPr lang="en-US" dirty="0" smtClean="0"/>
              <a:t>Turn in hardcopies to Michelle.</a:t>
            </a:r>
          </a:p>
          <a:p>
            <a:pPr lvl="1"/>
            <a:r>
              <a:rPr lang="en-US" dirty="0" smtClean="0"/>
              <a:t>DO NOT ask Michelle for extensions.</a:t>
            </a:r>
          </a:p>
          <a:p>
            <a:pPr lvl="1"/>
            <a:r>
              <a:rPr lang="en-US" dirty="0" smtClean="0"/>
              <a:t>Note down the date and time of submission.</a:t>
            </a:r>
          </a:p>
          <a:p>
            <a:pPr lvl="1"/>
            <a:r>
              <a:rPr lang="en-US" dirty="0" smtClean="0"/>
              <a:t>If submitting softcopy, email to 10-701 instructors list.</a:t>
            </a:r>
          </a:p>
          <a:p>
            <a:pPr lvl="1"/>
            <a:r>
              <a:rPr lang="en-US" dirty="0" smtClean="0"/>
              <a:t>Software needs to be submitted via Blackboard.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HW2 out today – watch email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lowchart: Document 22"/>
          <p:cNvSpPr/>
          <p:nvPr/>
        </p:nvSpPr>
        <p:spPr>
          <a:xfrm rot="10800000" flipH="1">
            <a:off x="7086600" y="2743200"/>
            <a:ext cx="609600" cy="914400"/>
          </a:xfrm>
          <a:prstGeom prst="flowChartDocument">
            <a:avLst/>
          </a:prstGeom>
          <a:blipFill>
            <a:blip r:embed="rId6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Effect of histogram bin width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173141" y="1676400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# bins = 1/</a:t>
            </a:r>
            <a:r>
              <a:rPr lang="en-US" sz="2400" dirty="0" smtClean="0">
                <a:latin typeface="Symbol" pitchFamily="18" charset="2"/>
              </a:rPr>
              <a:t>D</a:t>
            </a:r>
            <a:endParaRPr lang="en-US" sz="2400" dirty="0">
              <a:latin typeface="Symbol" pitchFamily="18" charset="2"/>
            </a:endParaRPr>
          </a:p>
        </p:txBody>
      </p:sp>
      <p:pic>
        <p:nvPicPr>
          <p:cNvPr id="38" name="Picture 3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66481" y="2558075"/>
            <a:ext cx="3281719" cy="718525"/>
          </a:xfrm>
          <a:prstGeom prst="rect">
            <a:avLst/>
          </a:prstGeom>
          <a:noFill/>
          <a:ln/>
          <a:effectLst/>
        </p:spPr>
      </p:pic>
      <p:pic>
        <p:nvPicPr>
          <p:cNvPr id="32" name="Picture 31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5918"/>
          <a:stretch>
            <a:fillRect/>
          </a:stretch>
        </p:blipFill>
        <p:spPr bwMode="auto">
          <a:xfrm>
            <a:off x="444027" y="4402821"/>
            <a:ext cx="5880573" cy="748931"/>
          </a:xfrm>
          <a:prstGeom prst="rect">
            <a:avLst/>
          </a:prstGeom>
          <a:noFill/>
          <a:ln/>
          <a:effectLst/>
        </p:spPr>
      </p:pic>
      <p:pic>
        <p:nvPicPr>
          <p:cNvPr id="41" name="Picture 4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96100" y="1600200"/>
            <a:ext cx="2389385" cy="545552"/>
          </a:xfrm>
          <a:prstGeom prst="rect">
            <a:avLst/>
          </a:prstGeom>
          <a:noFill/>
          <a:ln/>
          <a:effectLst/>
        </p:spPr>
      </p:pic>
      <p:cxnSp>
        <p:nvCxnSpPr>
          <p:cNvPr id="34" name="Elbow Connector 33"/>
          <p:cNvCxnSpPr/>
          <p:nvPr/>
        </p:nvCxnSpPr>
        <p:spPr>
          <a:xfrm rot="5400000">
            <a:off x="6019800" y="5388114"/>
            <a:ext cx="914400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733800" y="5845314"/>
            <a:ext cx="53149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Assuming density it roughly constant in each bin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(holds true if </a:t>
            </a:r>
            <a:r>
              <a:rPr lang="en-US" sz="2000" b="1" dirty="0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sz="2000" b="1" dirty="0" smtClean="0">
                <a:solidFill>
                  <a:srgbClr val="C00000"/>
                </a:solidFill>
              </a:rPr>
              <a:t> is small)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04800" y="3733800"/>
            <a:ext cx="45496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Bias of histogram density estimate:</a:t>
            </a:r>
            <a:endParaRPr lang="en-US" sz="2400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6629400" y="3657600"/>
            <a:ext cx="2133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391400" y="3657600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7498080" y="3623310"/>
            <a:ext cx="76200" cy="76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/>
          <p:cNvCxnSpPr>
            <a:stCxn id="16" idx="1"/>
          </p:cNvCxnSpPr>
          <p:nvPr/>
        </p:nvCxnSpPr>
        <p:spPr>
          <a:xfrm rot="10800000">
            <a:off x="7086600" y="2971800"/>
            <a:ext cx="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rot="5400000" flipH="1" flipV="1">
            <a:off x="7288530" y="3249930"/>
            <a:ext cx="8153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11"/>
          <p:cNvSpPr/>
          <p:nvPr/>
        </p:nvSpPr>
        <p:spPr>
          <a:xfrm>
            <a:off x="6423660" y="2703195"/>
            <a:ext cx="1988820" cy="748665"/>
          </a:xfrm>
          <a:custGeom>
            <a:avLst/>
            <a:gdLst>
              <a:gd name="connsiteX0" fmla="*/ 0 w 1988820"/>
              <a:gd name="connsiteY0" fmla="*/ 748665 h 748665"/>
              <a:gd name="connsiteX1" fmla="*/ 742950 w 1988820"/>
              <a:gd name="connsiteY1" fmla="*/ 51435 h 748665"/>
              <a:gd name="connsiteX2" fmla="*/ 1588770 w 1988820"/>
              <a:gd name="connsiteY2" fmla="*/ 440055 h 748665"/>
              <a:gd name="connsiteX3" fmla="*/ 1988820 w 1988820"/>
              <a:gd name="connsiteY3" fmla="*/ 417195 h 74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88820" h="748665">
                <a:moveTo>
                  <a:pt x="0" y="748665"/>
                </a:moveTo>
                <a:cubicBezTo>
                  <a:pt x="239077" y="425767"/>
                  <a:pt x="478155" y="102870"/>
                  <a:pt x="742950" y="51435"/>
                </a:cubicBezTo>
                <a:cubicBezTo>
                  <a:pt x="1007745" y="0"/>
                  <a:pt x="1381125" y="379095"/>
                  <a:pt x="1588770" y="440055"/>
                </a:cubicBezTo>
                <a:cubicBezTo>
                  <a:pt x="1796415" y="501015"/>
                  <a:pt x="1892617" y="459105"/>
                  <a:pt x="1988820" y="417195"/>
                </a:cubicBezTo>
              </a:path>
            </a:pathLst>
          </a:cu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uble Bracket 15"/>
          <p:cNvSpPr/>
          <p:nvPr/>
        </p:nvSpPr>
        <p:spPr>
          <a:xfrm>
            <a:off x="7086600" y="3581400"/>
            <a:ext cx="609600" cy="152400"/>
          </a:xfrm>
          <a:prstGeom prst="bracketPair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4082"/>
          <a:stretch>
            <a:fillRect/>
          </a:stretch>
        </p:blipFill>
        <p:spPr bwMode="auto">
          <a:xfrm>
            <a:off x="6381750" y="4419600"/>
            <a:ext cx="2057400" cy="74893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Bias – Variance tradeoff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92500" lnSpcReduction="20000"/>
          </a:bodyPr>
          <a:lstStyle/>
          <a:p>
            <a:r>
              <a:rPr lang="en-US" sz="3000" dirty="0" smtClean="0"/>
              <a:t>Choice of #bins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600" b="1" dirty="0" smtClean="0">
                <a:solidFill>
                  <a:srgbClr val="C00000"/>
                </a:solidFill>
              </a:rPr>
              <a:t>Bias</a:t>
            </a:r>
            <a:r>
              <a:rPr lang="en-US" sz="2600" dirty="0" smtClean="0"/>
              <a:t> – how close is the mean of estimate to the truth</a:t>
            </a:r>
          </a:p>
          <a:p>
            <a:r>
              <a:rPr lang="en-US" sz="2600" b="1" dirty="0" smtClean="0">
                <a:solidFill>
                  <a:srgbClr val="C00000"/>
                </a:solidFill>
              </a:rPr>
              <a:t>Variance</a:t>
            </a:r>
            <a:r>
              <a:rPr lang="en-US" sz="2600" dirty="0" smtClean="0"/>
              <a:t> – how much does the estimate vary around mean</a:t>
            </a:r>
          </a:p>
          <a:p>
            <a:endParaRPr lang="en-US" sz="2600" dirty="0" smtClean="0"/>
          </a:p>
          <a:p>
            <a:pPr>
              <a:buNone/>
            </a:pPr>
            <a:r>
              <a:rPr lang="en-US" sz="2600" dirty="0" smtClean="0"/>
              <a:t>   Small </a:t>
            </a:r>
            <a:r>
              <a:rPr lang="en-US" sz="2600" dirty="0" smtClean="0">
                <a:latin typeface="Symbol" pitchFamily="18" charset="2"/>
              </a:rPr>
              <a:t>D</a:t>
            </a:r>
            <a:r>
              <a:rPr lang="en-US" sz="2600" dirty="0" smtClean="0"/>
              <a:t>, large #bins </a:t>
            </a:r>
            <a:r>
              <a:rPr lang="en-US" sz="2600" b="1" dirty="0" smtClean="0"/>
              <a:t>		</a:t>
            </a:r>
            <a:r>
              <a:rPr lang="en-US" sz="2600" dirty="0" smtClean="0"/>
              <a:t>“</a:t>
            </a:r>
            <a:r>
              <a:rPr lang="en-US" sz="2600" b="1" dirty="0" smtClean="0">
                <a:solidFill>
                  <a:srgbClr val="00B050"/>
                </a:solidFill>
              </a:rPr>
              <a:t>Small bias</a:t>
            </a:r>
            <a:r>
              <a:rPr lang="en-US" sz="2600" dirty="0" smtClean="0"/>
              <a:t>, </a:t>
            </a:r>
            <a:r>
              <a:rPr lang="en-US" sz="2600" b="1" dirty="0" smtClean="0">
                <a:solidFill>
                  <a:srgbClr val="FF0000"/>
                </a:solidFill>
              </a:rPr>
              <a:t>Large variance</a:t>
            </a:r>
            <a:r>
              <a:rPr lang="en-US" sz="2600" dirty="0" smtClean="0"/>
              <a:t>”</a:t>
            </a:r>
          </a:p>
          <a:p>
            <a:pPr>
              <a:buNone/>
            </a:pPr>
            <a:endParaRPr lang="en-US" sz="900" dirty="0" smtClean="0"/>
          </a:p>
          <a:p>
            <a:pPr>
              <a:buNone/>
            </a:pPr>
            <a:r>
              <a:rPr lang="en-US" sz="2600" dirty="0" smtClean="0"/>
              <a:t>   Large </a:t>
            </a:r>
            <a:r>
              <a:rPr lang="en-US" sz="2600" dirty="0" smtClean="0">
                <a:latin typeface="Symbol" pitchFamily="18" charset="2"/>
              </a:rPr>
              <a:t>D</a:t>
            </a:r>
            <a:r>
              <a:rPr lang="en-US" sz="2600" dirty="0" smtClean="0"/>
              <a:t>, small #bins 		“</a:t>
            </a:r>
            <a:r>
              <a:rPr lang="en-US" sz="2600" b="1" dirty="0" smtClean="0">
                <a:solidFill>
                  <a:srgbClr val="FF0000"/>
                </a:solidFill>
              </a:rPr>
              <a:t>Large bias</a:t>
            </a:r>
            <a:r>
              <a:rPr lang="en-US" sz="2600" dirty="0" smtClean="0"/>
              <a:t>, </a:t>
            </a:r>
            <a:r>
              <a:rPr lang="en-US" sz="2600" b="1" dirty="0" smtClean="0">
                <a:solidFill>
                  <a:srgbClr val="00B050"/>
                </a:solidFill>
              </a:rPr>
              <a:t>Small variance</a:t>
            </a:r>
            <a:r>
              <a:rPr lang="en-US" sz="2600" dirty="0" smtClean="0"/>
              <a:t>”</a:t>
            </a:r>
          </a:p>
          <a:p>
            <a:pPr>
              <a:buNone/>
            </a:pPr>
            <a:endParaRPr lang="en-US" sz="2600" dirty="0" smtClean="0"/>
          </a:p>
          <a:p>
            <a:pPr algn="ctr">
              <a:buNone/>
            </a:pPr>
            <a:r>
              <a:rPr lang="en-US" sz="2600" b="1" u="sng" dirty="0" smtClean="0">
                <a:solidFill>
                  <a:srgbClr val="C00000"/>
                </a:solidFill>
                <a:latin typeface="Comic Sans MS" pitchFamily="66" charset="0"/>
              </a:rPr>
              <a:t>Bias-Variance tradeoff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24000" y="2362200"/>
            <a:ext cx="3516929" cy="323557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6008370" y="1524000"/>
            <a:ext cx="2285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# bins = 1/</a:t>
            </a:r>
            <a:r>
              <a:rPr lang="en-US" sz="2800" dirty="0" smtClean="0">
                <a:latin typeface="Symbol" pitchFamily="18" charset="2"/>
              </a:rPr>
              <a:t>D</a:t>
            </a:r>
            <a:endParaRPr lang="en-US" sz="2800" dirty="0">
              <a:latin typeface="Symbol" pitchFamily="18" charset="2"/>
            </a:endParaRPr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553893" y="2876843"/>
            <a:ext cx="3457142" cy="323557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5410200" y="2286000"/>
            <a:ext cx="37689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(p(x) approx constant per bin)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3226" y="2831068"/>
            <a:ext cx="25506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(more data per bin, </a:t>
            </a:r>
          </a:p>
          <a:p>
            <a:r>
              <a:rPr lang="en-US" sz="2000" dirty="0" smtClean="0">
                <a:latin typeface="Comic Sans MS" pitchFamily="66" charset="0"/>
              </a:rPr>
              <a:t>   stable estimate)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13" name="Left-Right Arrow 12"/>
          <p:cNvSpPr/>
          <p:nvPr/>
        </p:nvSpPr>
        <p:spPr>
          <a:xfrm>
            <a:off x="3429000" y="4876800"/>
            <a:ext cx="457200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eft-Right Arrow 13"/>
          <p:cNvSpPr/>
          <p:nvPr/>
        </p:nvSpPr>
        <p:spPr>
          <a:xfrm>
            <a:off x="3429000" y="5345875"/>
            <a:ext cx="457200" cy="2286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Choice of #bins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16" name="Picture 15" descr="Figure2.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2590800"/>
            <a:ext cx="4538655" cy="373380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600200" y="6519446"/>
            <a:ext cx="2105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Image </a:t>
            </a:r>
            <a:r>
              <a:rPr lang="en-US" sz="1600" dirty="0" err="1" smtClean="0"/>
              <a:t>src</a:t>
            </a:r>
            <a:r>
              <a:rPr lang="en-US" sz="1600" dirty="0" smtClean="0"/>
              <a:t>: Bishop book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6173141" y="1676400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# bins = 1/</a:t>
            </a:r>
            <a:r>
              <a:rPr lang="en-US" sz="2400" dirty="0" smtClean="0">
                <a:latin typeface="Symbol" pitchFamily="18" charset="2"/>
              </a:rPr>
              <a:t>D</a:t>
            </a:r>
            <a:endParaRPr lang="en-US" sz="2400" dirty="0">
              <a:latin typeface="Symbol" pitchFamily="18" charset="2"/>
            </a:endParaRPr>
          </a:p>
        </p:txBody>
      </p:sp>
      <p:pic>
        <p:nvPicPr>
          <p:cNvPr id="26" name="Picture 2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395009" y="1600200"/>
            <a:ext cx="2391573" cy="546052"/>
          </a:xfrm>
          <a:prstGeom prst="rect">
            <a:avLst/>
          </a:prstGeom>
          <a:noFill/>
          <a:ln/>
          <a:effectLst/>
        </p:spPr>
      </p:pic>
      <p:grpSp>
        <p:nvGrpSpPr>
          <p:cNvPr id="17" name="Group 16"/>
          <p:cNvGrpSpPr/>
          <p:nvPr/>
        </p:nvGrpSpPr>
        <p:grpSpPr>
          <a:xfrm>
            <a:off x="5257800" y="2743200"/>
            <a:ext cx="3641060" cy="4114800"/>
            <a:chOff x="5257800" y="2743200"/>
            <a:chExt cx="3641060" cy="4114800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257800" y="2743200"/>
              <a:ext cx="3641060" cy="350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048272" y="6519446"/>
              <a:ext cx="19650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Image </a:t>
              </a:r>
              <a:r>
                <a:rPr lang="en-US" sz="1600" dirty="0" err="1" smtClean="0"/>
                <a:t>src</a:t>
              </a:r>
              <a:r>
                <a:rPr lang="en-US" sz="1600" dirty="0" smtClean="0"/>
                <a:t>: Larry book</a:t>
              </a:r>
              <a:endParaRPr lang="en-US" sz="16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24600" y="2895600"/>
              <a:ext cx="145565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fixed n</a:t>
              </a:r>
            </a:p>
            <a:p>
              <a:r>
                <a:rPr lang="en-US" sz="2000" dirty="0" smtClean="0">
                  <a:solidFill>
                    <a:srgbClr val="C00000"/>
                  </a:solidFill>
                  <a:latin typeface="Symbol" pitchFamily="18" charset="2"/>
                </a:rPr>
                <a:t>D</a:t>
              </a:r>
              <a:r>
                <a:rPr lang="en-US" sz="2000" dirty="0" smtClean="0">
                  <a:solidFill>
                    <a:srgbClr val="C00000"/>
                  </a:solidFill>
                </a:rPr>
                <a:t> decreases</a:t>
              </a:r>
            </a:p>
            <a:p>
              <a:r>
                <a:rPr lang="en-US" sz="2000" dirty="0" err="1" smtClean="0">
                  <a:solidFill>
                    <a:srgbClr val="C00000"/>
                  </a:solidFill>
                </a:rPr>
                <a:t>n</a:t>
              </a:r>
              <a:r>
                <a:rPr lang="en-US" sz="2000" baseline="-25000" dirty="0" err="1" smtClean="0">
                  <a:solidFill>
                    <a:srgbClr val="C00000"/>
                  </a:solidFill>
                </a:rPr>
                <a:t>i</a:t>
              </a:r>
              <a:r>
                <a:rPr lang="en-US" sz="2000" dirty="0" smtClean="0">
                  <a:solidFill>
                    <a:srgbClr val="C00000"/>
                  </a:solidFill>
                </a:rPr>
                <a:t> decreases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7772400" y="3429000"/>
              <a:ext cx="533400" cy="158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7772400" y="3709352"/>
              <a:ext cx="533400" cy="158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4242316" y="4057419"/>
              <a:ext cx="249965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MSE = Bias + Variance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Histogram as MLE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Class of density estimates – constants on each bin</a:t>
            </a:r>
          </a:p>
          <a:p>
            <a:pPr>
              <a:buNone/>
            </a:pPr>
            <a:r>
              <a:rPr lang="en-US" dirty="0" smtClean="0"/>
              <a:t>	Parameters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j</a:t>
            </a:r>
            <a:r>
              <a:rPr lang="en-US" dirty="0" smtClean="0"/>
              <a:t>  -   density in bin j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	Note 		    since </a:t>
            </a:r>
          </a:p>
          <a:p>
            <a:endParaRPr lang="en-US" dirty="0" smtClean="0"/>
          </a:p>
          <a:p>
            <a:r>
              <a:rPr lang="en-US" dirty="0" smtClean="0"/>
              <a:t>Maximize likelihood of data under probability model with parameters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j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Show </a:t>
            </a:r>
            <a:r>
              <a:rPr lang="en-US" dirty="0" smtClean="0"/>
              <a:t>that histogram density estimate is MLE under this </a:t>
            </a:r>
            <a:r>
              <a:rPr lang="en-US" dirty="0" smtClean="0"/>
              <a:t>model – HW/Recitation</a:t>
            </a:r>
            <a:endParaRPr lang="en-US" dirty="0" smtClean="0"/>
          </a:p>
          <a:p>
            <a:endParaRPr lang="en-US" dirty="0" smtClean="0"/>
          </a:p>
          <a:p>
            <a:endParaRPr lang="en-US" baseline="-25000" dirty="0">
              <a:latin typeface="Symbol" pitchFamily="18" charset="2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1794510" y="2628136"/>
            <a:ext cx="1447802" cy="583694"/>
          </a:xfrm>
          <a:prstGeom prst="rect">
            <a:avLst/>
          </a:prstGeom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4394451" y="2506216"/>
            <a:ext cx="1498098" cy="58369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Histogram – blocky estimate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Kernel density estimate aka “</a:t>
            </a:r>
            <a:r>
              <a:rPr lang="en-US" sz="2800" dirty="0" err="1" smtClean="0"/>
              <a:t>Parzen</a:t>
            </a:r>
            <a:r>
              <a:rPr lang="en-US" sz="2800" dirty="0" smtClean="0"/>
              <a:t>/moving window method”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 density estimate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14084" y="2346952"/>
            <a:ext cx="3281719" cy="718525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269960" y="4709152"/>
            <a:ext cx="3454440" cy="690889"/>
          </a:xfrm>
          <a:prstGeom prst="rect">
            <a:avLst/>
          </a:prstGeom>
          <a:noFill/>
          <a:ln/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1295400"/>
            <a:ext cx="31242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257800" y="4229100"/>
            <a:ext cx="32004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22437"/>
            <a:ext cx="8382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                                            more generally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 density estimate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838200" y="1422087"/>
            <a:ext cx="3396905" cy="863913"/>
          </a:xfrm>
          <a:prstGeom prst="rect">
            <a:avLst/>
          </a:prstGeom>
          <a:noFill/>
          <a:ln/>
          <a:effectLst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30749" y="3048000"/>
            <a:ext cx="1846051" cy="1804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2" cstate="print"/>
          <a:srcRect l="14170" r="51822" b="55906"/>
          <a:stretch>
            <a:fillRect/>
          </a:stretch>
        </p:blipFill>
        <p:spPr bwMode="auto">
          <a:xfrm>
            <a:off x="800973" y="3241100"/>
            <a:ext cx="1873012" cy="675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12" cstate="print"/>
          <a:srcRect l="54656" r="16194" b="49606"/>
          <a:stretch>
            <a:fillRect/>
          </a:stretch>
        </p:blipFill>
        <p:spPr bwMode="auto">
          <a:xfrm>
            <a:off x="979355" y="3820401"/>
            <a:ext cx="1605439" cy="77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1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172200" y="2428054"/>
            <a:ext cx="1346906" cy="597086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884819" y="2957802"/>
            <a:ext cx="1901544" cy="1873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2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6749085" y="4559423"/>
            <a:ext cx="283558" cy="23887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7163996" y="4578419"/>
            <a:ext cx="684604" cy="209717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5990668" y="4578419"/>
            <a:ext cx="620114" cy="189962"/>
          </a:xfrm>
          <a:prstGeom prst="rect">
            <a:avLst/>
          </a:prstGeom>
          <a:noFill/>
          <a:ln/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1" cstate="print"/>
          <a:srcRect l="23544" r="23793" b="16895"/>
          <a:stretch>
            <a:fillRect/>
          </a:stretch>
        </p:blipFill>
        <p:spPr bwMode="auto">
          <a:xfrm>
            <a:off x="6057567" y="2957802"/>
            <a:ext cx="1590491" cy="155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Group 31"/>
          <p:cNvGrpSpPr/>
          <p:nvPr/>
        </p:nvGrpSpPr>
        <p:grpSpPr>
          <a:xfrm>
            <a:off x="304800" y="4953000"/>
            <a:ext cx="7387446" cy="1905000"/>
            <a:chOff x="632634" y="4038600"/>
            <a:chExt cx="7821612" cy="2255053"/>
          </a:xfrm>
        </p:grpSpPr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3467244" y="4045362"/>
              <a:ext cx="1998400" cy="212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 l="9312" t="56693" r="51822" b="18110"/>
            <a:stretch>
              <a:fillRect/>
            </a:stretch>
          </p:blipFill>
          <p:spPr bwMode="auto">
            <a:xfrm>
              <a:off x="733870" y="4407377"/>
              <a:ext cx="2429666" cy="482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 l="51417" t="50393" r="6478" b="6299"/>
            <a:stretch>
              <a:fillRect/>
            </a:stretch>
          </p:blipFill>
          <p:spPr bwMode="auto">
            <a:xfrm>
              <a:off x="632634" y="5025819"/>
              <a:ext cx="2632138" cy="829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36" name="Rectangle 35"/>
            <p:cNvSpPr/>
            <p:nvPr/>
          </p:nvSpPr>
          <p:spPr>
            <a:xfrm>
              <a:off x="35242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5265420" y="58588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5417820" y="60112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>
              <a:off x="4122420" y="5158740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" name="Picture 39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8" cstate="print"/>
            <a:stretch>
              <a:fillRect/>
            </a:stretch>
          </p:blipFill>
          <p:spPr bwMode="auto">
            <a:xfrm>
              <a:off x="4419600" y="5257800"/>
              <a:ext cx="89972" cy="15813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1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58890" y="4038600"/>
              <a:ext cx="2095356" cy="2255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3"/>
            <p:cNvPicPr>
              <a:picLocks noChangeAspect="1" noChangeArrowheads="1"/>
            </p:cNvPicPr>
            <p:nvPr/>
          </p:nvPicPr>
          <p:blipFill>
            <a:blip r:embed="rId17" cstate="print"/>
            <a:srcRect l="20000" r="17500"/>
            <a:stretch>
              <a:fillRect/>
            </a:stretch>
          </p:blipFill>
          <p:spPr bwMode="auto">
            <a:xfrm>
              <a:off x="6477000" y="4045362"/>
              <a:ext cx="1905000" cy="212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42" descr="TP_tmp.pn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7315200" y="5878830"/>
              <a:ext cx="312459" cy="28746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4" name="Rectangle 43"/>
            <p:cNvSpPr/>
            <p:nvPr/>
          </p:nvSpPr>
          <p:spPr>
            <a:xfrm>
              <a:off x="63436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096250" y="5898794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>
              <a:off x="6858000" y="512826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7" name="Picture 46" descr="TP_tmp.pn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7300877" y="5200650"/>
              <a:ext cx="202436" cy="180843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49" name="Rectangle 48"/>
          <p:cNvSpPr/>
          <p:nvPr/>
        </p:nvSpPr>
        <p:spPr>
          <a:xfrm>
            <a:off x="3124200" y="458343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48200" y="4583430"/>
            <a:ext cx="152400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3459480" y="4514850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-1</a:t>
            </a:r>
            <a:endParaRPr lang="en-US" sz="1600" dirty="0"/>
          </a:p>
        </p:txBody>
      </p:sp>
      <p:sp>
        <p:nvSpPr>
          <p:cNvPr id="52" name="TextBox 51"/>
          <p:cNvSpPr txBox="1"/>
          <p:nvPr/>
        </p:nvSpPr>
        <p:spPr>
          <a:xfrm>
            <a:off x="4113942" y="4518660"/>
            <a:ext cx="2888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 density estimation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961120"/>
            <a:ext cx="8991600" cy="1458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1219200" y="4648200"/>
            <a:ext cx="746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Gaussian bumps (red) around six data points and their sum (blue)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33400" y="1447800"/>
            <a:ext cx="8077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buFont typeface="Arial" pitchFamily="34" charset="0"/>
              <a:buChar char="•"/>
            </a:pPr>
            <a:r>
              <a:rPr lang="en-US" sz="2400" dirty="0" smtClean="0"/>
              <a:t>   Place small "bumps" at each data point, determined by the  </a:t>
            </a:r>
          </a:p>
          <a:p>
            <a:pPr marL="0" lvl="1"/>
            <a:r>
              <a:rPr lang="en-US" sz="2400" dirty="0" smtClean="0"/>
              <a:t>    kernel function.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The estimator consists of a (normalized) "sum of bumps”.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  Note that where the points are denser the density estimate </a:t>
            </a:r>
          </a:p>
          <a:p>
            <a:r>
              <a:rPr lang="en-US" sz="2400" dirty="0" smtClean="0"/>
              <a:t>     will have higher values.</a:t>
            </a:r>
          </a:p>
          <a:p>
            <a:pPr>
              <a:buFont typeface="Arial" pitchFamily="34" charset="0"/>
              <a:buChar char="•"/>
            </a:pP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7086600" y="2819400"/>
            <a:ext cx="17093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Img</a:t>
            </a:r>
            <a:r>
              <a:rPr lang="en-US" sz="1600" dirty="0" smtClean="0"/>
              <a:t> </a:t>
            </a:r>
            <a:r>
              <a:rPr lang="en-US" sz="1600" dirty="0" err="1" smtClean="0"/>
              <a:t>src</a:t>
            </a:r>
            <a:r>
              <a:rPr lang="en-US" sz="1600" dirty="0" smtClean="0"/>
              <a:t>: Wikipedia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77" name="Group 76"/>
          <p:cNvGrpSpPr/>
          <p:nvPr/>
        </p:nvGrpSpPr>
        <p:grpSpPr>
          <a:xfrm>
            <a:off x="632634" y="1752600"/>
            <a:ext cx="4937586" cy="4487266"/>
            <a:chOff x="632634" y="1752600"/>
            <a:chExt cx="4937586" cy="4487266"/>
          </a:xfrm>
        </p:grpSpPr>
        <p:grpSp>
          <p:nvGrpSpPr>
            <p:cNvPr id="3" name="Group 4"/>
            <p:cNvGrpSpPr/>
            <p:nvPr/>
          </p:nvGrpSpPr>
          <p:grpSpPr>
            <a:xfrm>
              <a:off x="632634" y="1752600"/>
              <a:ext cx="4929966" cy="4419600"/>
              <a:chOff x="5052234" y="3505200"/>
              <a:chExt cx="3710766" cy="2790825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185834" y="3505200"/>
                <a:ext cx="1577166" cy="1423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7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7185834" y="4953000"/>
                <a:ext cx="1504188" cy="1343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8" name="Picture 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14170" r="51822" b="55906"/>
              <a:stretch>
                <a:fillRect/>
              </a:stretch>
            </p:blipFill>
            <p:spPr bwMode="auto">
              <a:xfrm>
                <a:off x="5280834" y="3657600"/>
                <a:ext cx="1600200" cy="533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9" name="Picture 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54656" r="16194" b="49606"/>
              <a:stretch>
                <a:fillRect/>
              </a:stretch>
            </p:blipFill>
            <p:spPr bwMode="auto">
              <a:xfrm>
                <a:off x="5433234" y="4114800"/>
                <a:ext cx="137160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" name="Picture 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9312" t="56693" r="51822" b="18110"/>
              <a:stretch>
                <a:fillRect/>
              </a:stretch>
            </p:blipFill>
            <p:spPr bwMode="auto">
              <a:xfrm>
                <a:off x="5128434" y="5181600"/>
                <a:ext cx="18288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 l="51417" t="50393" r="6478" b="6299"/>
              <a:stretch>
                <a:fillRect/>
              </a:stretch>
            </p:blipFill>
            <p:spPr bwMode="auto">
              <a:xfrm>
                <a:off x="5052234" y="5572125"/>
                <a:ext cx="1981200" cy="52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58" name="Picture 57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3943070" y="3688079"/>
              <a:ext cx="272643" cy="15813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5" name="Rectangle 44"/>
            <p:cNvSpPr/>
            <p:nvPr/>
          </p:nvSpPr>
          <p:spPr>
            <a:xfrm>
              <a:off x="3581400" y="36576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22570" y="368046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9" name="Picture 58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4846425" y="3676650"/>
              <a:ext cx="89972" cy="15813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3" name="Rectangle 52"/>
            <p:cNvSpPr/>
            <p:nvPr/>
          </p:nvSpPr>
          <p:spPr>
            <a:xfrm>
              <a:off x="35242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65420" y="58588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417820" y="60112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4122420" y="5158740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8" name="Picture 67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4419600" y="5257800"/>
              <a:ext cx="89972" cy="158133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72" name="Picture 7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477000" y="3505200"/>
            <a:ext cx="2210909" cy="1020930"/>
          </a:xfrm>
          <a:prstGeom prst="rect">
            <a:avLst/>
          </a:prstGeom>
          <a:noFill/>
          <a:ln/>
          <a:effectLst/>
        </p:spPr>
      </p:pic>
      <p:sp>
        <p:nvSpPr>
          <p:cNvPr id="73" name="TextBox 72"/>
          <p:cNvSpPr txBox="1"/>
          <p:nvPr/>
        </p:nvSpPr>
        <p:spPr>
          <a:xfrm>
            <a:off x="6477001" y="1828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Any kernel function that satisfies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253223" y="1935540"/>
            <a:ext cx="226844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Finite support </a:t>
            </a:r>
          </a:p>
          <a:p>
            <a:r>
              <a:rPr lang="en-US" sz="2000" dirty="0" smtClean="0"/>
              <a:t>– only need local </a:t>
            </a:r>
          </a:p>
          <a:p>
            <a:r>
              <a:rPr lang="en-US" sz="2000" dirty="0" smtClean="0"/>
              <a:t>   points to compute</a:t>
            </a:r>
          </a:p>
          <a:p>
            <a:r>
              <a:rPr lang="en-US" sz="2000" dirty="0" smtClean="0"/>
              <a:t>   estimate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4267200"/>
            <a:ext cx="2210670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Infinite support</a:t>
            </a:r>
          </a:p>
          <a:p>
            <a:pPr>
              <a:buFontTx/>
              <a:buChar char="-"/>
            </a:pPr>
            <a:r>
              <a:rPr lang="en-US" sz="2000" dirty="0" smtClean="0"/>
              <a:t> need all points to</a:t>
            </a:r>
          </a:p>
          <a:p>
            <a:r>
              <a:rPr lang="en-US" sz="2000" dirty="0" smtClean="0"/>
              <a:t>  compute estimate</a:t>
            </a:r>
          </a:p>
          <a:p>
            <a:pPr>
              <a:buFontTx/>
              <a:buChar char="-"/>
            </a:pPr>
            <a:r>
              <a:rPr lang="en-US" sz="2000" dirty="0" smtClean="0"/>
              <a:t>But quite popular </a:t>
            </a:r>
          </a:p>
          <a:p>
            <a:r>
              <a:rPr lang="en-US" sz="2000" dirty="0" smtClean="0"/>
              <a:t>  since smoother </a:t>
            </a:r>
          </a:p>
          <a:p>
            <a:r>
              <a:rPr lang="en-US" sz="2000" dirty="0" smtClean="0"/>
              <a:t>  (10-702)</a:t>
            </a:r>
          </a:p>
          <a:p>
            <a:endParaRPr lang="en-US" sz="2400" dirty="0">
              <a:solidFill>
                <a:srgbClr val="C0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32634" y="1752600"/>
            <a:ext cx="4937586" cy="4487266"/>
            <a:chOff x="632634" y="1752600"/>
            <a:chExt cx="4937586" cy="4487266"/>
          </a:xfrm>
        </p:grpSpPr>
        <p:grpSp>
          <p:nvGrpSpPr>
            <p:cNvPr id="16" name="Group 4"/>
            <p:cNvGrpSpPr/>
            <p:nvPr/>
          </p:nvGrpSpPr>
          <p:grpSpPr>
            <a:xfrm>
              <a:off x="632636" y="1752601"/>
              <a:ext cx="4929966" cy="4419601"/>
              <a:chOff x="5052234" y="3505200"/>
              <a:chExt cx="3710766" cy="2790825"/>
            </a:xfrm>
          </p:grpSpPr>
          <p:pic>
            <p:nvPicPr>
              <p:cNvPr id="26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7185834" y="3505200"/>
                <a:ext cx="1577166" cy="14239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7185834" y="4953000"/>
                <a:ext cx="1504188" cy="13430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8" name="Picture 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14170" r="51822" b="55906"/>
              <a:stretch>
                <a:fillRect/>
              </a:stretch>
            </p:blipFill>
            <p:spPr bwMode="auto">
              <a:xfrm>
                <a:off x="5280834" y="3657600"/>
                <a:ext cx="1600200" cy="533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9" name="Picture 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54656" r="16194" b="49606"/>
              <a:stretch>
                <a:fillRect/>
              </a:stretch>
            </p:blipFill>
            <p:spPr bwMode="auto">
              <a:xfrm>
                <a:off x="5433234" y="4114800"/>
                <a:ext cx="1371600" cy="609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0" name="Picture 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9312" t="56693" r="51822" b="18110"/>
              <a:stretch>
                <a:fillRect/>
              </a:stretch>
            </p:blipFill>
            <p:spPr bwMode="auto">
              <a:xfrm>
                <a:off x="5128434" y="5181600"/>
                <a:ext cx="1828800" cy="304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1" name="Picture 4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51417" t="50393" r="6478" b="6299"/>
              <a:stretch>
                <a:fillRect/>
              </a:stretch>
            </p:blipFill>
            <p:spPr bwMode="auto">
              <a:xfrm>
                <a:off x="5052234" y="5572125"/>
                <a:ext cx="1981200" cy="5238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17" name="Picture 16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3943070" y="3688079"/>
              <a:ext cx="272643" cy="15813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8" name="Rectangle 17"/>
            <p:cNvSpPr/>
            <p:nvPr/>
          </p:nvSpPr>
          <p:spPr>
            <a:xfrm>
              <a:off x="3581400" y="365760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322570" y="3680460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4846425" y="3676650"/>
              <a:ext cx="89972" cy="15813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1" name="Rectangle 20"/>
            <p:cNvSpPr/>
            <p:nvPr/>
          </p:nvSpPr>
          <p:spPr>
            <a:xfrm>
              <a:off x="35242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265420" y="58588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417820" y="60112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4122420" y="5158740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4419600" y="5257800"/>
              <a:ext cx="89972" cy="158133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Choice of kernel bandwidth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600"/>
            <a:ext cx="5524500" cy="543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10400" y="1665982"/>
            <a:ext cx="16621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Image Source: </a:t>
            </a:r>
          </a:p>
          <a:p>
            <a:r>
              <a:rPr lang="en-US" sz="1600" dirty="0" smtClean="0"/>
              <a:t>Larry’s book – All </a:t>
            </a:r>
          </a:p>
          <a:p>
            <a:r>
              <a:rPr lang="en-US" sz="1600" dirty="0" smtClean="0"/>
              <a:t>of Nonparametric</a:t>
            </a:r>
          </a:p>
          <a:p>
            <a:r>
              <a:rPr lang="en-US" sz="1600" dirty="0" smtClean="0"/>
              <a:t>Statistics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705600" y="3581400"/>
            <a:ext cx="23391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Bart-Simpson </a:t>
            </a:r>
          </a:p>
          <a:p>
            <a:pPr algn="ctr"/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Density</a:t>
            </a:r>
            <a:endParaRPr lang="en-US" sz="24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562600" y="1447800"/>
            <a:ext cx="118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small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62600" y="4781490"/>
            <a:ext cx="1148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large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99031" y="4495800"/>
            <a:ext cx="1152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Just right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Projects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Hands-on experience with Machine Learning Algorithms – understand when they work and fail, develop new ones!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400" dirty="0" smtClean="0"/>
              <a:t>Project Ideas online, discuss TAs, every project must have a TA mentor</a:t>
            </a:r>
          </a:p>
          <a:p>
            <a:endParaRPr lang="en-US" sz="2400" dirty="0" smtClean="0"/>
          </a:p>
          <a:p>
            <a:r>
              <a:rPr lang="en-US" sz="2400" dirty="0" smtClean="0"/>
              <a:t>Proposal (10%): Oct 11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Mid-term report (25%): Nov 8</a:t>
            </a:r>
          </a:p>
          <a:p>
            <a:r>
              <a:rPr lang="en-US" sz="2400" dirty="0" smtClean="0"/>
              <a:t>Poster presentation (20%): Dec 2, 3-6 pm, NSH Atrium</a:t>
            </a:r>
          </a:p>
          <a:p>
            <a:r>
              <a:rPr lang="en-US" sz="2400" dirty="0" smtClean="0"/>
              <a:t>Final Project report </a:t>
            </a:r>
            <a:r>
              <a:rPr lang="en-US" sz="2400" smtClean="0"/>
              <a:t>(45%): </a:t>
            </a:r>
            <a:r>
              <a:rPr lang="en-US" sz="2400" dirty="0" smtClean="0"/>
              <a:t>Dec 6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Histograms vs. Kernel density estimation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7" descr="Figure2.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133600"/>
            <a:ext cx="4000500" cy="329107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762500" y="2138187"/>
            <a:ext cx="4000500" cy="3691187"/>
            <a:chOff x="4643466" y="2138187"/>
            <a:chExt cx="4000500" cy="3691187"/>
          </a:xfrm>
        </p:grpSpPr>
        <p:pic>
          <p:nvPicPr>
            <p:cNvPr id="10" name="Picture 9" descr="Figure2.24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43466" y="2138187"/>
              <a:ext cx="4000500" cy="3291077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4745356" y="5429264"/>
              <a:ext cx="38576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 smtClean="0">
                  <a:latin typeface="Symbol" pitchFamily="18" charset="2"/>
                </a:rPr>
                <a:t>D =</a:t>
              </a:r>
              <a:r>
                <a:rPr lang="en-GB" sz="2000" dirty="0" smtClean="0">
                  <a:latin typeface="CMMI10" pitchFamily="34" charset="2"/>
                </a:rPr>
                <a:t> h</a:t>
              </a:r>
              <a:r>
                <a:rPr lang="en-GB" sz="2000" dirty="0" smtClean="0"/>
                <a:t> acts as a smoother.</a:t>
              </a:r>
              <a:endParaRPr lang="en-GB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Bias-variance tradeoff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smtClean="0"/>
              <a:t>Simulations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k-NN (Nearest Neighbor) density estimation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Histogram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Kernel density </a:t>
            </a:r>
            <a:r>
              <a:rPr lang="en-US" sz="2800" dirty="0" err="1" smtClean="0"/>
              <a:t>est</a:t>
            </a:r>
            <a:endParaRPr lang="en-US" sz="2800" dirty="0" smtClean="0"/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800" dirty="0" smtClean="0"/>
              <a:t>    Fix </a:t>
            </a:r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dirty="0" smtClean="0"/>
              <a:t>, estimate number of points within </a:t>
            </a:r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dirty="0" smtClean="0"/>
              <a:t> of x (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i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or </a:t>
            </a:r>
            <a:r>
              <a:rPr lang="en-US" sz="2800" dirty="0" err="1" smtClean="0"/>
              <a:t>n</a:t>
            </a:r>
            <a:r>
              <a:rPr lang="en-US" sz="2800" baseline="-25000" dirty="0" err="1" smtClean="0"/>
              <a:t>x</a:t>
            </a:r>
            <a:r>
              <a:rPr lang="en-US" sz="2800" dirty="0" smtClean="0"/>
              <a:t>) from data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800" dirty="0" smtClean="0"/>
              <a:t>	Fix </a:t>
            </a:r>
            <a:r>
              <a:rPr lang="en-US" sz="2800" i="1" dirty="0" err="1" smtClean="0"/>
              <a:t>n</a:t>
            </a:r>
            <a:r>
              <a:rPr lang="en-US" sz="2800" i="1" baseline="-25000" dirty="0" err="1" smtClean="0"/>
              <a:t>x</a:t>
            </a:r>
            <a:r>
              <a:rPr lang="en-US" sz="2800" dirty="0" smtClean="0"/>
              <a:t>= </a:t>
            </a:r>
            <a:r>
              <a:rPr lang="en-US" sz="2800" i="1" dirty="0" smtClean="0"/>
              <a:t>k</a:t>
            </a:r>
            <a:r>
              <a:rPr lang="en-US" sz="2800" dirty="0" smtClean="0"/>
              <a:t>, estimate </a:t>
            </a:r>
            <a:r>
              <a:rPr lang="en-US" sz="2800" dirty="0" smtClean="0">
                <a:latin typeface="Symbol" pitchFamily="18" charset="2"/>
              </a:rPr>
              <a:t>D</a:t>
            </a:r>
            <a:r>
              <a:rPr lang="en-US" sz="2800" dirty="0" smtClean="0"/>
              <a:t> from data (volume of ball around x that contains k training pts)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k-NN density </a:t>
            </a:r>
            <a:r>
              <a:rPr lang="en-US" sz="2800" dirty="0" err="1" smtClean="0"/>
              <a:t>est</a:t>
            </a:r>
            <a:endParaRPr lang="en-US" sz="2800" dirty="0" smtClean="0"/>
          </a:p>
          <a:p>
            <a:pPr>
              <a:lnSpc>
                <a:spcPct val="150000"/>
              </a:lnSpc>
              <a:buNone/>
            </a:pP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392415" y="1752600"/>
            <a:ext cx="2389385" cy="545552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09385" y="2514600"/>
            <a:ext cx="1381815" cy="545816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444927" y="5562600"/>
            <a:ext cx="1727273" cy="71854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density estimation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Content Placeholder 10" descr="Figure2.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28700" y="2743200"/>
            <a:ext cx="4000500" cy="32910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30618" y="6039287"/>
            <a:ext cx="38576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>
                <a:latin typeface="CMMI10" pitchFamily="34" charset="2"/>
              </a:rPr>
              <a:t>k</a:t>
            </a:r>
            <a:r>
              <a:rPr lang="en-GB" sz="2400" dirty="0" smtClean="0"/>
              <a:t> acts as a smoother.</a:t>
            </a:r>
            <a:endParaRPr lang="en-GB" sz="2400" dirty="0"/>
          </a:p>
        </p:txBody>
      </p:sp>
      <p:pic>
        <p:nvPicPr>
          <p:cNvPr id="11" name="Picture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484871" y="1676400"/>
            <a:ext cx="1727273" cy="718546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5486400" y="3352800"/>
            <a:ext cx="3505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Not very popular for density</a:t>
            </a:r>
          </a:p>
          <a:p>
            <a:r>
              <a:rPr lang="en-US" sz="2000" dirty="0" smtClean="0"/>
              <a:t>estimation - expensive to compute, bad estimates</a:t>
            </a:r>
          </a:p>
          <a:p>
            <a:endParaRPr lang="en-US" sz="2000" dirty="0" smtClean="0"/>
          </a:p>
          <a:p>
            <a:r>
              <a:rPr lang="en-US" sz="2000" dirty="0" smtClean="0"/>
              <a:t>But a related version</a:t>
            </a:r>
          </a:p>
          <a:p>
            <a:r>
              <a:rPr lang="en-US" sz="2000" dirty="0" smtClean="0"/>
              <a:t>for classification quite popular</a:t>
            </a:r>
          </a:p>
          <a:p>
            <a:r>
              <a:rPr lang="en-US" sz="2000" dirty="0" smtClean="0"/>
              <a:t>…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		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From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Density estimation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to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Classification</a:t>
            </a:r>
            <a:endParaRPr lang="en-US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026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Test document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 (k=4)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026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Test document</a:t>
            </a:r>
            <a:endParaRPr lang="en-US" sz="2400" dirty="0"/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2552700" y="2971800"/>
            <a:ext cx="2057400" cy="1981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533400" y="6243935"/>
            <a:ext cx="7160550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B050"/>
                </a:solidFill>
              </a:rPr>
              <a:t>What should we predict? …	Average? Majority? Why?</a:t>
            </a:r>
            <a:endParaRPr lang="en-US" sz="2400" b="1" dirty="0">
              <a:solidFill>
                <a:srgbClr val="00B050"/>
              </a:solidFill>
            </a:endParaRPr>
          </a:p>
        </p:txBody>
      </p:sp>
      <p:cxnSp>
        <p:nvCxnSpPr>
          <p:cNvPr id="36" name="Straight Arrow Connector 35"/>
          <p:cNvCxnSpPr>
            <a:stCxn id="51" idx="3"/>
          </p:cNvCxnSpPr>
          <p:nvPr/>
        </p:nvCxnSpPr>
        <p:spPr>
          <a:xfrm flipV="1">
            <a:off x="3657600" y="3581400"/>
            <a:ext cx="914400" cy="3810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3733800" y="3743980"/>
            <a:ext cx="691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sz="2800" b="1" baseline="-25000" dirty="0" err="1" smtClean="0">
                <a:solidFill>
                  <a:srgbClr val="FF0000"/>
                </a:solidFill>
              </a:rPr>
              <a:t>k,x</a:t>
            </a:r>
            <a:endParaRPr lang="en-US" sz="28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3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Autofit/>
          </a:bodyPr>
          <a:lstStyle/>
          <a:p>
            <a:r>
              <a:rPr lang="en-US" sz="2800" dirty="0" smtClean="0"/>
              <a:t>Optimal Classifier: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k-NN Classifier:</a:t>
            </a:r>
            <a:endParaRPr lang="en-US" sz="2400" dirty="0"/>
          </a:p>
        </p:txBody>
      </p:sp>
      <p:pic>
        <p:nvPicPr>
          <p:cNvPr id="42" name="Picture 4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747353" y="1690628"/>
            <a:ext cx="4239685" cy="974844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195654" y="3200400"/>
            <a:ext cx="5418958" cy="503265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24138" y="4800600"/>
            <a:ext cx="2782985" cy="754709"/>
          </a:xfrm>
          <a:prstGeom prst="rect">
            <a:avLst/>
          </a:prstGeom>
          <a:noFill/>
          <a:ln/>
          <a:effectLst/>
        </p:spPr>
      </p:pic>
      <p:pic>
        <p:nvPicPr>
          <p:cNvPr id="48" name="Picture 47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457637" y="6019800"/>
            <a:ext cx="1506089" cy="574086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7239000" y="4876800"/>
            <a:ext cx="1361763" cy="695408"/>
          </a:xfrm>
          <a:prstGeom prst="rect">
            <a:avLst/>
          </a:prstGeom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4648200" y="3962400"/>
            <a:ext cx="2126244" cy="414618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7010400" y="3886200"/>
            <a:ext cx="20714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(Majority vote)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16" name="Elbow Connector 15"/>
          <p:cNvCxnSpPr/>
          <p:nvPr/>
        </p:nvCxnSpPr>
        <p:spPr>
          <a:xfrm>
            <a:off x="2707317" y="5585460"/>
            <a:ext cx="960120" cy="129540"/>
          </a:xfrm>
          <a:prstGeom prst="bentConnector3">
            <a:avLst>
              <a:gd name="adj1" fmla="val -119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735154" y="5562600"/>
            <a:ext cx="39725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>
                <a:solidFill>
                  <a:srgbClr val="C00000"/>
                </a:solidFill>
                <a:latin typeface="Comic Sans MS" pitchFamily="66" charset="0"/>
              </a:rPr>
              <a:t># </a:t>
            </a:r>
            <a:r>
              <a:rPr lang="en-US" sz="2000" b="1" smtClean="0">
                <a:solidFill>
                  <a:srgbClr val="C00000"/>
                </a:solidFill>
                <a:latin typeface="Comic Sans MS" pitchFamily="66" charset="0"/>
              </a:rPr>
              <a:t>total training </a:t>
            </a:r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pts of class y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56007" y="4686240"/>
            <a:ext cx="32736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# training pts of class y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that lie within </a:t>
            </a:r>
            <a:r>
              <a:rPr lang="en-US" sz="2000" b="1" dirty="0" err="1" smtClean="0">
                <a:solidFill>
                  <a:srgbClr val="C00000"/>
                </a:solidFill>
                <a:latin typeface="Symbol" pitchFamily="18" charset="2"/>
              </a:rPr>
              <a:t>D</a:t>
            </a:r>
            <a:r>
              <a:rPr lang="en-US" sz="2000" b="1" baseline="-25000" dirty="0" err="1" smtClean="0">
                <a:solidFill>
                  <a:srgbClr val="C00000"/>
                </a:solidFill>
                <a:latin typeface="Comic Sans MS" pitchFamily="66" charset="0"/>
              </a:rPr>
              <a:t>k</a:t>
            </a:r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 ball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3134037" y="4953000"/>
            <a:ext cx="5334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1748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1753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1754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1755" name="Oval 15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Oval 16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Oval 17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8" name="Oval 18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9" name="Oval 19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0" name="Oval 20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1" name="Oval 21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2" name="Oval 22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3" name="Oval 23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4" name="Oval 24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5" name="Oval 25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6" name="Oval 26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7" name="Oval 27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8" name="Oval 28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69" name="Oval 29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0" name="Oval 30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1" name="Oval 31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2" name="Oval 32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3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4" name="Line 34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5" name="Oval 35"/>
          <p:cNvSpPr>
            <a:spLocks noChangeArrowheads="1"/>
          </p:cNvSpPr>
          <p:nvPr/>
        </p:nvSpPr>
        <p:spPr bwMode="auto">
          <a:xfrm>
            <a:off x="2832100" y="3213100"/>
            <a:ext cx="1508125" cy="150812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76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14D707C2-5FD3-4B1D-BEE8-CB676CF361B5}" type="slidenum">
              <a:rPr lang="en-US" altLang="en-US"/>
              <a:pPr/>
              <a:t>29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Project Proposal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837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Proposal (10%): Oct 11</a:t>
            </a:r>
          </a:p>
          <a:p>
            <a:pPr lvl="1"/>
            <a:r>
              <a:rPr lang="en-US" sz="2400" dirty="0" smtClean="0"/>
              <a:t>1 pg maximum</a:t>
            </a:r>
          </a:p>
          <a:p>
            <a:pPr lvl="1"/>
            <a:r>
              <a:rPr lang="en-US" sz="2400" dirty="0" smtClean="0"/>
              <a:t>Describe data set </a:t>
            </a:r>
          </a:p>
          <a:p>
            <a:pPr lvl="1"/>
            <a:r>
              <a:rPr lang="en-US" sz="2400" dirty="0" smtClean="0"/>
              <a:t>Project idea (approx two paragraphs)</a:t>
            </a:r>
          </a:p>
          <a:p>
            <a:pPr lvl="1"/>
            <a:r>
              <a:rPr lang="en-US" sz="2400" dirty="0" smtClean="0"/>
              <a:t>Software you will need to write. </a:t>
            </a:r>
          </a:p>
          <a:p>
            <a:pPr lvl="1"/>
            <a:r>
              <a:rPr lang="en-US" sz="2400" dirty="0" smtClean="0"/>
              <a:t>1-3 relevant papers.  Read at least one before submitting your proposal.</a:t>
            </a:r>
          </a:p>
          <a:p>
            <a:pPr lvl="1"/>
            <a:r>
              <a:rPr lang="en-US" sz="2400" dirty="0" smtClean="0"/>
              <a:t>Teammate.  Maximum team size is 2. </a:t>
            </a:r>
            <a:r>
              <a:rPr lang="en-US" sz="2400" smtClean="0"/>
              <a:t>division </a:t>
            </a:r>
            <a:r>
              <a:rPr lang="en-US" sz="2400" dirty="0" smtClean="0"/>
              <a:t>of work</a:t>
            </a:r>
          </a:p>
          <a:p>
            <a:pPr lvl="1"/>
            <a:r>
              <a:rPr lang="en-US" sz="2400" dirty="0" smtClean="0"/>
              <a:t>Project milestone for mid-term report? Include experimental results.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2-Nearest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2772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4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5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2779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0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1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2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3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4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5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6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7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8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89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0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1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2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3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4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5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6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7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8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99" name="Oval 36"/>
          <p:cNvSpPr>
            <a:spLocks noChangeArrowheads="1"/>
          </p:cNvSpPr>
          <p:nvPr/>
        </p:nvSpPr>
        <p:spPr bwMode="auto">
          <a:xfrm>
            <a:off x="2755900" y="3124200"/>
            <a:ext cx="1643063" cy="16684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800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97DB9FB9-1E53-47BD-92F1-D7B91DB6554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6858000" y="2209800"/>
            <a:ext cx="21807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K even not used</a:t>
            </a:r>
          </a:p>
          <a:p>
            <a:r>
              <a:rPr lang="en-US" sz="2400" dirty="0" smtClean="0"/>
              <a:t>in practice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9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3803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4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5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6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7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8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9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0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1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2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3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4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5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6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7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8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19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0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1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FFFF0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2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3" name="Oval 36"/>
          <p:cNvSpPr>
            <a:spLocks noChangeArrowheads="1"/>
          </p:cNvSpPr>
          <p:nvPr/>
        </p:nvSpPr>
        <p:spPr bwMode="auto">
          <a:xfrm>
            <a:off x="2667000" y="3048000"/>
            <a:ext cx="1836738" cy="183356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24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158C7137-9C13-4D11-B31A-D406B204350F}" type="slidenum">
              <a:rPr lang="en-US" altLang="en-US"/>
              <a:pPr/>
              <a:t>31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5-Nearest Neighbor (</a:t>
            </a:r>
            <a:r>
              <a:rPr lang="en-US" b="1" dirty="0" err="1" smtClean="0">
                <a:solidFill>
                  <a:srgbClr val="C00000"/>
                </a:solidFill>
              </a:rPr>
              <a:t>kNN</a:t>
            </a:r>
            <a:r>
              <a:rPr lang="en-US" b="1" dirty="0" smtClean="0">
                <a:solidFill>
                  <a:srgbClr val="C00000"/>
                </a:solidFill>
              </a:rPr>
              <a:t>) classifier </a:t>
            </a:r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30000"/>
              </a:spcBef>
              <a:buClr>
                <a:schemeClr val="tx2"/>
              </a:buClr>
              <a:buSzPct val="70000"/>
              <a:buFont typeface="Wingdings" pitchFamily="2" charset="2"/>
              <a:buChar char="l"/>
            </a:pPr>
            <a:endParaRPr lang="en-US" sz="2200" b="0">
              <a:solidFill>
                <a:srgbClr val="333399"/>
              </a:solidFill>
            </a:endParaRPr>
          </a:p>
        </p:txBody>
      </p:sp>
      <p:sp>
        <p:nvSpPr>
          <p:cNvPr id="34820" name="Oval 4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1" name="Oval 5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2" name="Oval 6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3" name="Line 7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4826" name="Text Box 10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34827" name="Oval 14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8" name="Oval 15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9" name="Oval 16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0" name="Oval 17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1" name="Oval 18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Oval 19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Oval 20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Oval 21"/>
          <p:cNvSpPr>
            <a:spLocks noChangeArrowheads="1"/>
          </p:cNvSpPr>
          <p:nvPr/>
        </p:nvSpPr>
        <p:spPr bwMode="auto">
          <a:xfrm>
            <a:off x="26543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5" name="Oval 22"/>
          <p:cNvSpPr>
            <a:spLocks noChangeArrowheads="1"/>
          </p:cNvSpPr>
          <p:nvPr/>
        </p:nvSpPr>
        <p:spPr bwMode="auto">
          <a:xfrm>
            <a:off x="3352800" y="2946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6" name="Oval 23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7" name="Oval 24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8" name="Oval 25"/>
          <p:cNvSpPr>
            <a:spLocks noChangeArrowheads="1"/>
          </p:cNvSpPr>
          <p:nvPr/>
        </p:nvSpPr>
        <p:spPr bwMode="auto">
          <a:xfrm>
            <a:off x="44069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39" name="Oval 26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0" name="Oval 27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1" name="Oval 28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2" name="Oval 29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3" name="Oval 30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4" name="Oval 31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5" name="Rectangle 32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rgbClr val="C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6" name="Line 33"/>
          <p:cNvSpPr>
            <a:spLocks noChangeShapeType="1"/>
          </p:cNvSpPr>
          <p:nvPr/>
        </p:nvSpPr>
        <p:spPr bwMode="auto">
          <a:xfrm>
            <a:off x="3581400" y="1447800"/>
            <a:ext cx="0" cy="2362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7" name="Oval 36"/>
          <p:cNvSpPr>
            <a:spLocks noChangeArrowheads="1"/>
          </p:cNvSpPr>
          <p:nvPr/>
        </p:nvSpPr>
        <p:spPr bwMode="auto">
          <a:xfrm>
            <a:off x="2527300" y="2908300"/>
            <a:ext cx="2101850" cy="210185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48" name="Slide Number Placeholder 3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endParaRPr lang="en-US" altLang="en-US"/>
          </a:p>
          <a:p>
            <a:endParaRPr lang="en-US" altLang="en-US"/>
          </a:p>
          <a:p>
            <a:fld id="{9CB331C1-1F5B-4204-8849-2A66FEA59A45}" type="slidenum">
              <a:rPr lang="en-US" altLang="en-US"/>
              <a:pPr/>
              <a:t>32</a:t>
            </a:fld>
            <a:endParaRPr lang="en-US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is the best K?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91997" y="1828800"/>
            <a:ext cx="6787564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Bias-variance tradeoff</a:t>
            </a:r>
          </a:p>
          <a:p>
            <a:r>
              <a:rPr lang="en-US" sz="2400" dirty="0" smtClean="0"/>
              <a:t>	Larger K =&gt; predicted label is more stable </a:t>
            </a:r>
          </a:p>
          <a:p>
            <a:r>
              <a:rPr lang="en-US" sz="2400" dirty="0" smtClean="0"/>
              <a:t>	Smaller K =&gt; predicted label is more accurate </a:t>
            </a:r>
          </a:p>
          <a:p>
            <a:endParaRPr lang="en-US" sz="2400" dirty="0" smtClean="0"/>
          </a:p>
          <a:p>
            <a:r>
              <a:rPr lang="en-US" sz="2400" dirty="0" smtClean="0"/>
              <a:t>Similar to density estimation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Choice of K - in next class …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1-NN classifier – decision boundary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grpSp>
        <p:nvGrpSpPr>
          <p:cNvPr id="36" name="Group 35"/>
          <p:cNvGrpSpPr/>
          <p:nvPr/>
        </p:nvGrpSpPr>
        <p:grpSpPr>
          <a:xfrm>
            <a:off x="914400" y="1828800"/>
            <a:ext cx="4876800" cy="4267200"/>
            <a:chOff x="4895050" y="1980362"/>
            <a:chExt cx="3657600" cy="3736857"/>
          </a:xfrm>
        </p:grpSpPr>
        <p:pic>
          <p:nvPicPr>
            <p:cNvPr id="37" name="Picture 36" descr="Figure2.27b.jpg"/>
            <p:cNvPicPr>
              <a:picLocks noChangeAspect="1"/>
            </p:cNvPicPr>
            <p:nvPr/>
          </p:nvPicPr>
          <p:blipFill>
            <a:blip r:embed="rId2" cstate="print"/>
            <a:srcRect b="7434"/>
            <a:stretch>
              <a:fillRect/>
            </a:stretch>
          </p:blipFill>
          <p:spPr>
            <a:xfrm>
              <a:off x="4895050" y="1980362"/>
              <a:ext cx="3657600" cy="3571900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6306390" y="5347887"/>
              <a:ext cx="11430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CMMI10" pitchFamily="34" charset="2"/>
                </a:rPr>
                <a:t>K</a:t>
              </a:r>
              <a:r>
                <a:rPr lang="en-GB" dirty="0" smtClean="0">
                  <a:latin typeface="CMR12" pitchFamily="34" charset="2"/>
                </a:rPr>
                <a:t> = 1</a:t>
              </a:r>
              <a:endParaRPr lang="en-GB" dirty="0">
                <a:latin typeface="CMR12" pitchFamily="34" charset="2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7086600" y="1905000"/>
            <a:ext cx="12299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Voronoi</a:t>
            </a:r>
            <a:endParaRPr lang="en-US" sz="2400" dirty="0" smtClean="0"/>
          </a:p>
          <a:p>
            <a:r>
              <a:rPr lang="en-US" sz="2400" dirty="0" smtClean="0"/>
              <a:t>Diagram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3828" t="3828" r="4306" b="4306"/>
          <a:stretch>
            <a:fillRect/>
          </a:stretch>
        </p:blipFill>
        <p:spPr bwMode="auto">
          <a:xfrm>
            <a:off x="6629400" y="30480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 – decision boundary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36" name="Content Placeholder 9" descr="Figure2.28a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096554"/>
            <a:ext cx="2982820" cy="3587446"/>
          </a:xfrm>
        </p:spPr>
      </p:pic>
      <p:pic>
        <p:nvPicPr>
          <p:cNvPr id="37" name="Content Placeholder 9" descr="Figure2.28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0" y="1108252"/>
            <a:ext cx="2992101" cy="3598607"/>
          </a:xfrm>
          <a:prstGeom prst="rect">
            <a:avLst/>
          </a:prstGeom>
        </p:spPr>
      </p:pic>
      <p:pic>
        <p:nvPicPr>
          <p:cNvPr id="38" name="Content Placeholder 9" descr="Figure2.28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13542" y="1051037"/>
            <a:ext cx="3054258" cy="367336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33372" y="5000636"/>
            <a:ext cx="80724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GB" sz="2400" dirty="0" smtClean="0"/>
              <a:t> K acts as a smoother (Bias-variance </a:t>
            </a:r>
            <a:r>
              <a:rPr lang="en-GB" sz="2400" dirty="0" err="1" smtClean="0"/>
              <a:t>tradeoff</a:t>
            </a:r>
            <a:r>
              <a:rPr lang="en-GB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endParaRPr lang="en-GB" sz="800" dirty="0" smtClean="0"/>
          </a:p>
          <a:p>
            <a:pPr>
              <a:buFont typeface="Arial" pitchFamily="34" charset="0"/>
              <a:buChar char="•"/>
            </a:pPr>
            <a:r>
              <a:rPr lang="en-GB" sz="2400" u="sng" dirty="0" smtClean="0">
                <a:solidFill>
                  <a:srgbClr val="C00000"/>
                </a:solidFill>
              </a:rPr>
              <a:t> Guarantee:</a:t>
            </a:r>
            <a:r>
              <a:rPr lang="en-GB" sz="2400" dirty="0" smtClean="0">
                <a:solidFill>
                  <a:srgbClr val="C00000"/>
                </a:solidFill>
              </a:rPr>
              <a:t> </a:t>
            </a:r>
            <a:r>
              <a:rPr lang="en-GB" sz="2400" dirty="0" smtClean="0"/>
              <a:t>For                 , the error rate of the 1-nearest-neighbour classifier is never more than twice the optimal error.</a:t>
            </a:r>
          </a:p>
        </p:txBody>
      </p:sp>
      <p:pic>
        <p:nvPicPr>
          <p:cNvPr id="41" name="Picture 4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52470" y="5650230"/>
            <a:ext cx="905130" cy="175413"/>
          </a:xfrm>
          <a:prstGeom prst="rect">
            <a:avLst/>
          </a:prstGeom>
          <a:noFill/>
          <a:ln/>
          <a:effectLst/>
        </p:spPr>
      </p:pic>
      <p:sp>
        <p:nvSpPr>
          <p:cNvPr id="42" name="Rectangle 41"/>
          <p:cNvSpPr/>
          <p:nvPr/>
        </p:nvSpPr>
        <p:spPr>
          <a:xfrm>
            <a:off x="0" y="220980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2209800" y="448437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048000" y="220980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257800" y="448437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019800" y="220980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229600" y="4484370"/>
            <a:ext cx="3048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k-NN classifier – decision boundary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19050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4114800" y="3352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4648200" y="48768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2057400" y="32004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2209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8"/>
          <p:cNvSpPr>
            <a:spLocks noChangeArrowheads="1"/>
          </p:cNvSpPr>
          <p:nvPr/>
        </p:nvSpPr>
        <p:spPr bwMode="auto">
          <a:xfrm>
            <a:off x="3124200" y="2667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1600200" y="3657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10"/>
          <p:cNvSpPr>
            <a:spLocks noChangeArrowheads="1"/>
          </p:cNvSpPr>
          <p:nvPr/>
        </p:nvSpPr>
        <p:spPr bwMode="auto">
          <a:xfrm>
            <a:off x="2667000" y="3429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3352800" y="30480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12"/>
          <p:cNvSpPr>
            <a:spLocks noChangeArrowheads="1"/>
          </p:cNvSpPr>
          <p:nvPr/>
        </p:nvSpPr>
        <p:spPr bwMode="auto">
          <a:xfrm>
            <a:off x="2971800" y="42672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3"/>
          <p:cNvSpPr>
            <a:spLocks noChangeArrowheads="1"/>
          </p:cNvSpPr>
          <p:nvPr/>
        </p:nvSpPr>
        <p:spPr bwMode="auto">
          <a:xfrm>
            <a:off x="4267200" y="2438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4419600" y="39624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4572000" y="27432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5638800" y="28956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4876800" y="30480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4038600" y="50292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4572000" y="59436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Oval 20"/>
          <p:cNvSpPr>
            <a:spLocks noChangeArrowheads="1"/>
          </p:cNvSpPr>
          <p:nvPr/>
        </p:nvSpPr>
        <p:spPr bwMode="auto">
          <a:xfrm>
            <a:off x="51054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21"/>
          <p:cNvSpPr>
            <a:spLocks noChangeArrowheads="1"/>
          </p:cNvSpPr>
          <p:nvPr/>
        </p:nvSpPr>
        <p:spPr bwMode="auto">
          <a:xfrm>
            <a:off x="7239000" y="4419600"/>
            <a:ext cx="152400" cy="152400"/>
          </a:xfrm>
          <a:prstGeom prst="ellipse">
            <a:avLst/>
          </a:prstGeom>
          <a:solidFill>
            <a:srgbClr val="99003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22"/>
          <p:cNvSpPr>
            <a:spLocks noChangeArrowheads="1"/>
          </p:cNvSpPr>
          <p:nvPr/>
        </p:nvSpPr>
        <p:spPr bwMode="auto">
          <a:xfrm>
            <a:off x="7239000" y="4876800"/>
            <a:ext cx="152400" cy="1524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23"/>
          <p:cNvSpPr>
            <a:spLocks noChangeArrowheads="1"/>
          </p:cNvSpPr>
          <p:nvPr/>
        </p:nvSpPr>
        <p:spPr bwMode="auto">
          <a:xfrm>
            <a:off x="7239000" y="5334000"/>
            <a:ext cx="152400" cy="1524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Line 24"/>
          <p:cNvSpPr>
            <a:spLocks noChangeShapeType="1"/>
          </p:cNvSpPr>
          <p:nvPr/>
        </p:nvSpPr>
        <p:spPr bwMode="auto">
          <a:xfrm>
            <a:off x="6629400" y="1905000"/>
            <a:ext cx="0" cy="4419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Text Box 25"/>
          <p:cNvSpPr txBox="1">
            <a:spLocks noChangeArrowheads="1"/>
          </p:cNvSpPr>
          <p:nvPr/>
        </p:nvSpPr>
        <p:spPr bwMode="auto">
          <a:xfrm>
            <a:off x="7391400" y="4281488"/>
            <a:ext cx="8477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Sports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8" name="Text Box 26"/>
          <p:cNvSpPr txBox="1">
            <a:spLocks noChangeArrowheads="1"/>
          </p:cNvSpPr>
          <p:nvPr/>
        </p:nvSpPr>
        <p:spPr bwMode="auto">
          <a:xfrm>
            <a:off x="7391400" y="4800600"/>
            <a:ext cx="895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Science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29" name="Text Box 27"/>
          <p:cNvSpPr txBox="1">
            <a:spLocks noChangeArrowheads="1"/>
          </p:cNvSpPr>
          <p:nvPr/>
        </p:nvSpPr>
        <p:spPr bwMode="auto">
          <a:xfrm>
            <a:off x="7391400" y="5257800"/>
            <a:ext cx="577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</a:pPr>
            <a:r>
              <a:rPr lang="en-US" sz="1800" b="0">
                <a:latin typeface="Rockwell" pitchFamily="18" charset="0"/>
              </a:rPr>
              <a:t>Arts</a:t>
            </a:r>
            <a:endParaRPr lang="en-US" sz="1400" b="0">
              <a:latin typeface="Rockwell" pitchFamily="18" charset="0"/>
            </a:endParaRPr>
          </a:p>
        </p:txBody>
      </p:sp>
      <p:sp>
        <p:nvSpPr>
          <p:cNvPr id="50" name="Line 34"/>
          <p:cNvSpPr>
            <a:spLocks noChangeShapeType="1"/>
          </p:cNvSpPr>
          <p:nvPr/>
        </p:nvSpPr>
        <p:spPr bwMode="auto">
          <a:xfrm>
            <a:off x="3581400" y="1905000"/>
            <a:ext cx="0" cy="1905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Rectangle 33"/>
          <p:cNvSpPr>
            <a:spLocks noChangeArrowheads="1"/>
          </p:cNvSpPr>
          <p:nvPr/>
        </p:nvSpPr>
        <p:spPr bwMode="auto">
          <a:xfrm>
            <a:off x="3505200" y="3886200"/>
            <a:ext cx="152400" cy="15240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2545548" y="1371600"/>
            <a:ext cx="20264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Test document</a:t>
            </a:r>
            <a:endParaRPr lang="en-US" sz="2400" dirty="0"/>
          </a:p>
        </p:txBody>
      </p:sp>
      <p:sp>
        <p:nvSpPr>
          <p:cNvPr id="32" name="Freeform 11"/>
          <p:cNvSpPr>
            <a:spLocks/>
          </p:cNvSpPr>
          <p:nvPr/>
        </p:nvSpPr>
        <p:spPr bwMode="auto">
          <a:xfrm>
            <a:off x="1701800" y="4343400"/>
            <a:ext cx="2184400" cy="1981200"/>
          </a:xfrm>
          <a:custGeom>
            <a:avLst/>
            <a:gdLst>
              <a:gd name="T0" fmla="*/ 2147483647 w 1376"/>
              <a:gd name="T1" fmla="*/ 0 h 1248"/>
              <a:gd name="T2" fmla="*/ 2147483647 w 1376"/>
              <a:gd name="T3" fmla="*/ 483870009 h 1248"/>
              <a:gd name="T4" fmla="*/ 2016125078 w 1376"/>
              <a:gd name="T5" fmla="*/ 1572577282 h 1248"/>
              <a:gd name="T6" fmla="*/ 322579985 w 1376"/>
              <a:gd name="T7" fmla="*/ 2147483647 h 1248"/>
              <a:gd name="T8" fmla="*/ 80644996 w 1376"/>
              <a:gd name="T9" fmla="*/ 2147483647 h 124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376"/>
              <a:gd name="T16" fmla="*/ 0 h 1248"/>
              <a:gd name="T17" fmla="*/ 1376 w 1376"/>
              <a:gd name="T18" fmla="*/ 1248 h 124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376" h="1248">
                <a:moveTo>
                  <a:pt x="1376" y="0"/>
                </a:moveTo>
                <a:cubicBezTo>
                  <a:pt x="1208" y="44"/>
                  <a:pt x="1040" y="88"/>
                  <a:pt x="944" y="192"/>
                </a:cubicBezTo>
                <a:cubicBezTo>
                  <a:pt x="848" y="296"/>
                  <a:pt x="936" y="464"/>
                  <a:pt x="800" y="624"/>
                </a:cubicBezTo>
                <a:cubicBezTo>
                  <a:pt x="664" y="784"/>
                  <a:pt x="256" y="1056"/>
                  <a:pt x="128" y="1152"/>
                </a:cubicBezTo>
                <a:cubicBezTo>
                  <a:pt x="0" y="1248"/>
                  <a:pt x="48" y="1192"/>
                  <a:pt x="32" y="1200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Freeform 12"/>
          <p:cNvSpPr>
            <a:spLocks/>
          </p:cNvSpPr>
          <p:nvPr/>
        </p:nvSpPr>
        <p:spPr bwMode="auto">
          <a:xfrm>
            <a:off x="3784600" y="2286000"/>
            <a:ext cx="266700" cy="2057400"/>
          </a:xfrm>
          <a:custGeom>
            <a:avLst/>
            <a:gdLst>
              <a:gd name="T0" fmla="*/ 161289991 w 168"/>
              <a:gd name="T1" fmla="*/ 2147483647 h 1296"/>
              <a:gd name="T2" fmla="*/ 403224953 w 168"/>
              <a:gd name="T3" fmla="*/ 2147483647 h 1296"/>
              <a:gd name="T4" fmla="*/ 40322498 w 168"/>
              <a:gd name="T5" fmla="*/ 1814512610 h 1296"/>
              <a:gd name="T6" fmla="*/ 161289991 w 168"/>
              <a:gd name="T7" fmla="*/ 0 h 1296"/>
              <a:gd name="T8" fmla="*/ 0 60000 65536"/>
              <a:gd name="T9" fmla="*/ 0 60000 65536"/>
              <a:gd name="T10" fmla="*/ 0 60000 65536"/>
              <a:gd name="T11" fmla="*/ 0 60000 65536"/>
              <a:gd name="T12" fmla="*/ 0 w 168"/>
              <a:gd name="T13" fmla="*/ 0 h 1296"/>
              <a:gd name="T14" fmla="*/ 168 w 168"/>
              <a:gd name="T15" fmla="*/ 1296 h 129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68" h="1296">
                <a:moveTo>
                  <a:pt x="64" y="1296"/>
                </a:moveTo>
                <a:cubicBezTo>
                  <a:pt x="116" y="1248"/>
                  <a:pt x="168" y="1200"/>
                  <a:pt x="160" y="1104"/>
                </a:cubicBezTo>
                <a:cubicBezTo>
                  <a:pt x="152" y="1008"/>
                  <a:pt x="32" y="904"/>
                  <a:pt x="16" y="720"/>
                </a:cubicBezTo>
                <a:cubicBezTo>
                  <a:pt x="0" y="536"/>
                  <a:pt x="32" y="268"/>
                  <a:pt x="64" y="0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Freeform 13"/>
          <p:cNvSpPr>
            <a:spLocks/>
          </p:cNvSpPr>
          <p:nvPr/>
        </p:nvSpPr>
        <p:spPr bwMode="auto">
          <a:xfrm>
            <a:off x="3924300" y="4292600"/>
            <a:ext cx="2628900" cy="774700"/>
          </a:xfrm>
          <a:custGeom>
            <a:avLst/>
            <a:gdLst>
              <a:gd name="T0" fmla="*/ 0 w 1656"/>
              <a:gd name="T1" fmla="*/ 80645005 h 488"/>
              <a:gd name="T2" fmla="*/ 362902492 w 1656"/>
              <a:gd name="T3" fmla="*/ 564515057 h 488"/>
              <a:gd name="T4" fmla="*/ 2147483647 w 1656"/>
              <a:gd name="T5" fmla="*/ 80645005 h 488"/>
              <a:gd name="T6" fmla="*/ 2147483647 w 1656"/>
              <a:gd name="T7" fmla="*/ 1048385135 h 488"/>
              <a:gd name="T8" fmla="*/ 2147483647 w 1656"/>
              <a:gd name="T9" fmla="*/ 1169352604 h 4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656"/>
              <a:gd name="T16" fmla="*/ 0 h 488"/>
              <a:gd name="T17" fmla="*/ 1656 w 1656"/>
              <a:gd name="T18" fmla="*/ 488 h 4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656" h="488">
                <a:moveTo>
                  <a:pt x="0" y="32"/>
                </a:moveTo>
                <a:cubicBezTo>
                  <a:pt x="0" y="128"/>
                  <a:pt x="0" y="224"/>
                  <a:pt x="144" y="224"/>
                </a:cubicBezTo>
                <a:cubicBezTo>
                  <a:pt x="288" y="224"/>
                  <a:pt x="632" y="0"/>
                  <a:pt x="864" y="32"/>
                </a:cubicBezTo>
                <a:cubicBezTo>
                  <a:pt x="1096" y="64"/>
                  <a:pt x="1416" y="344"/>
                  <a:pt x="1536" y="416"/>
                </a:cubicBezTo>
                <a:cubicBezTo>
                  <a:pt x="1656" y="488"/>
                  <a:pt x="1620" y="476"/>
                  <a:pt x="1584" y="464"/>
                </a:cubicBez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Oval 35"/>
          <p:cNvSpPr>
            <a:spLocks noChangeArrowheads="1"/>
          </p:cNvSpPr>
          <p:nvPr/>
        </p:nvSpPr>
        <p:spPr bwMode="auto">
          <a:xfrm>
            <a:off x="2552700" y="2971800"/>
            <a:ext cx="2057400" cy="19812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Case Study:</a:t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3200" b="1" dirty="0" err="1" smtClean="0">
                <a:solidFill>
                  <a:srgbClr val="C00000"/>
                </a:solidFill>
              </a:rPr>
              <a:t>kNN</a:t>
            </a:r>
            <a:r>
              <a:rPr lang="en-US" sz="3200" b="1" dirty="0" smtClean="0">
                <a:solidFill>
                  <a:srgbClr val="C00000"/>
                </a:solidFill>
              </a:rPr>
              <a:t> for Web Classification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400" smtClean="0"/>
              <a:t>Dataset </a:t>
            </a:r>
          </a:p>
          <a:p>
            <a:pPr lvl="1"/>
            <a:r>
              <a:rPr lang="en-US" sz="1800" smtClean="0"/>
              <a:t>20 News Groups (20 classes)</a:t>
            </a:r>
          </a:p>
          <a:p>
            <a:pPr lvl="1"/>
            <a:r>
              <a:rPr lang="en-US" sz="1800" smtClean="0"/>
              <a:t>Download :(http://people.csail.mit.edu/jrennie/20Newsgroups/)</a:t>
            </a:r>
          </a:p>
          <a:p>
            <a:pPr lvl="1"/>
            <a:r>
              <a:rPr lang="en-US" sz="1800" smtClean="0"/>
              <a:t>61,118 words, 18,774 documents</a:t>
            </a:r>
          </a:p>
          <a:p>
            <a:pPr lvl="1"/>
            <a:r>
              <a:rPr lang="en-US" sz="1800" smtClean="0"/>
              <a:t>Class labels descriptions</a:t>
            </a:r>
          </a:p>
          <a:p>
            <a:pPr lvl="1"/>
            <a:endParaRPr lang="en-US" sz="1800" smtClean="0"/>
          </a:p>
        </p:txBody>
      </p:sp>
      <p:pic>
        <p:nvPicPr>
          <p:cNvPr id="36868" name="Picture 3"/>
          <p:cNvPicPr>
            <a:picLocks noChangeAspect="1" noChangeArrowheads="1"/>
          </p:cNvPicPr>
          <p:nvPr/>
        </p:nvPicPr>
        <p:blipFill>
          <a:blip r:embed="rId3" cstate="print"/>
          <a:srcRect t="2711"/>
          <a:stretch>
            <a:fillRect/>
          </a:stretch>
        </p:blipFill>
        <p:spPr bwMode="auto">
          <a:xfrm>
            <a:off x="1052513" y="3505200"/>
            <a:ext cx="74056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70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BB77302-B0E8-4C77-8C66-9E029C955642}" type="slidenum">
              <a:rPr lang="en-US" altLang="en-US"/>
              <a:pPr/>
              <a:t>37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Experimental Setup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r>
              <a:rPr lang="en-US" sz="2800" dirty="0" smtClean="0"/>
              <a:t>Training/Test Sets: </a:t>
            </a:r>
          </a:p>
          <a:p>
            <a:pPr lvl="1"/>
            <a:r>
              <a:rPr lang="en-US" sz="2000" dirty="0" smtClean="0"/>
              <a:t>50%-50% randomly split. </a:t>
            </a:r>
          </a:p>
          <a:p>
            <a:pPr lvl="1"/>
            <a:r>
              <a:rPr lang="en-US" sz="2000" dirty="0" smtClean="0"/>
              <a:t>10 runs</a:t>
            </a:r>
          </a:p>
          <a:p>
            <a:pPr lvl="1"/>
            <a:r>
              <a:rPr lang="en-US" sz="2000" dirty="0" smtClean="0"/>
              <a:t>report average results</a:t>
            </a:r>
          </a:p>
          <a:p>
            <a:r>
              <a:rPr lang="en-US" sz="2800" dirty="0" smtClean="0"/>
              <a:t>Evaluation Criteria:</a:t>
            </a:r>
          </a:p>
          <a:p>
            <a:pPr lvl="1"/>
            <a:endParaRPr lang="en-US" sz="2000" dirty="0" smtClean="0"/>
          </a:p>
        </p:txBody>
      </p:sp>
      <p:pic>
        <p:nvPicPr>
          <p:cNvPr id="37892" name="Picture 5" descr="accu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949700"/>
            <a:ext cx="5788025" cy="127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Slide Number Placeholder 10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FBA7386-AAEC-4A90-A826-E590CFF45BAE}" type="slidenum">
              <a:rPr lang="en-US" altLang="en-US"/>
              <a:pPr/>
              <a:t>38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Results: Binary Classes</a:t>
            </a:r>
          </a:p>
        </p:txBody>
      </p:sp>
      <p:pic>
        <p:nvPicPr>
          <p:cNvPr id="38916" name="Picture 8" descr="20ng_knn_binary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0"/>
            <a:ext cx="6399213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8917" name="Straight Arrow Connector 6"/>
          <p:cNvCxnSpPr>
            <a:cxnSpLocks noChangeShapeType="1"/>
          </p:cNvCxnSpPr>
          <p:nvPr/>
        </p:nvCxnSpPr>
        <p:spPr bwMode="auto">
          <a:xfrm rot="5400000">
            <a:off x="2474913" y="2781300"/>
            <a:ext cx="458788" cy="77787"/>
          </a:xfrm>
          <a:prstGeom prst="straightConnector1">
            <a:avLst/>
          </a:prstGeom>
          <a:noFill/>
          <a:ln w="38100" algn="ctr">
            <a:solidFill>
              <a:srgbClr val="3366FF"/>
            </a:solidFill>
            <a:round/>
            <a:headEnd/>
            <a:tailEnd type="arrow" w="med" len="med"/>
          </a:ln>
        </p:spPr>
      </p:cxnSp>
      <p:sp>
        <p:nvSpPr>
          <p:cNvPr id="38918" name="TextBox 9"/>
          <p:cNvSpPr txBox="1">
            <a:spLocks noChangeArrowheads="1"/>
          </p:cNvSpPr>
          <p:nvPr/>
        </p:nvSpPr>
        <p:spPr bwMode="auto">
          <a:xfrm>
            <a:off x="2052136" y="1676400"/>
            <a:ext cx="1567865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 err="1">
                <a:solidFill>
                  <a:srgbClr val="3366FF"/>
                </a:solidFill>
              </a:rPr>
              <a:t>alt.atheism</a:t>
            </a:r>
            <a:r>
              <a:rPr lang="en-US" b="1" dirty="0">
                <a:solidFill>
                  <a:srgbClr val="3366FF"/>
                </a:solidFill>
              </a:rPr>
              <a:t> </a:t>
            </a:r>
          </a:p>
          <a:p>
            <a:pPr algn="ctr"/>
            <a:r>
              <a:rPr lang="en-US" b="1" dirty="0"/>
              <a:t>vs.</a:t>
            </a:r>
            <a:r>
              <a:rPr lang="en-US" b="1" dirty="0">
                <a:solidFill>
                  <a:srgbClr val="3366FF"/>
                </a:solidFill>
              </a:rPr>
              <a:t> </a:t>
            </a:r>
          </a:p>
          <a:p>
            <a:pPr algn="ctr"/>
            <a:r>
              <a:rPr lang="en-US" b="1" dirty="0" err="1">
                <a:solidFill>
                  <a:srgbClr val="3366FF"/>
                </a:solidFill>
              </a:rPr>
              <a:t>comp.graphics</a:t>
            </a:r>
            <a:endParaRPr lang="en-US" b="1" dirty="0">
              <a:solidFill>
                <a:srgbClr val="3366FF"/>
              </a:solidFill>
            </a:endParaRPr>
          </a:p>
        </p:txBody>
      </p:sp>
      <p:cxnSp>
        <p:nvCxnSpPr>
          <p:cNvPr id="38919" name="Straight Arrow Connector 10"/>
          <p:cNvCxnSpPr>
            <a:cxnSpLocks noChangeShapeType="1"/>
          </p:cNvCxnSpPr>
          <p:nvPr/>
        </p:nvCxnSpPr>
        <p:spPr bwMode="auto">
          <a:xfrm rot="5400000">
            <a:off x="6134100" y="3238500"/>
            <a:ext cx="381000" cy="3048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38920" name="Straight Arrow Connector 13"/>
          <p:cNvCxnSpPr>
            <a:cxnSpLocks noChangeShapeType="1"/>
          </p:cNvCxnSpPr>
          <p:nvPr/>
        </p:nvCxnSpPr>
        <p:spPr bwMode="auto">
          <a:xfrm rot="5400000">
            <a:off x="3733800" y="3429000"/>
            <a:ext cx="381000" cy="228600"/>
          </a:xfrm>
          <a:prstGeom prst="straightConnector1">
            <a:avLst/>
          </a:prstGeom>
          <a:noFill/>
          <a:ln w="38100" algn="ctr">
            <a:solidFill>
              <a:srgbClr val="66FF33"/>
            </a:solidFill>
            <a:round/>
            <a:headEnd/>
            <a:tailEnd type="arrow" w="med" len="med"/>
          </a:ln>
        </p:spPr>
      </p:cxnSp>
      <p:sp>
        <p:nvSpPr>
          <p:cNvPr id="38921" name="TextBox 16"/>
          <p:cNvSpPr txBox="1">
            <a:spLocks noChangeArrowheads="1"/>
          </p:cNvSpPr>
          <p:nvPr/>
        </p:nvSpPr>
        <p:spPr bwMode="auto">
          <a:xfrm>
            <a:off x="3265393" y="2514600"/>
            <a:ext cx="1890902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 err="1">
                <a:solidFill>
                  <a:srgbClr val="66FF33"/>
                </a:solidFill>
              </a:rPr>
              <a:t>rec.autos</a:t>
            </a:r>
            <a:r>
              <a:rPr lang="en-US" b="1" dirty="0">
                <a:solidFill>
                  <a:srgbClr val="66FF33"/>
                </a:solidFill>
              </a:rPr>
              <a:t> </a:t>
            </a:r>
          </a:p>
          <a:p>
            <a:pPr algn="ctr"/>
            <a:r>
              <a:rPr lang="en-US" b="1" dirty="0"/>
              <a:t>vs. </a:t>
            </a:r>
          </a:p>
          <a:p>
            <a:pPr algn="ctr"/>
            <a:r>
              <a:rPr lang="en-US" b="1" dirty="0" err="1">
                <a:solidFill>
                  <a:srgbClr val="66FF33"/>
                </a:solidFill>
              </a:rPr>
              <a:t>rec.sport.baseball</a:t>
            </a:r>
            <a:endParaRPr lang="en-US" b="1" dirty="0">
              <a:solidFill>
                <a:srgbClr val="66FF33"/>
              </a:solidFill>
            </a:endParaRPr>
          </a:p>
        </p:txBody>
      </p:sp>
      <p:sp>
        <p:nvSpPr>
          <p:cNvPr id="38922" name="TextBox 28"/>
          <p:cNvSpPr txBox="1">
            <a:spLocks noChangeArrowheads="1"/>
          </p:cNvSpPr>
          <p:nvPr/>
        </p:nvSpPr>
        <p:spPr bwMode="auto">
          <a:xfrm>
            <a:off x="5029200" y="1600200"/>
            <a:ext cx="2262188" cy="13239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>
              <a:solidFill>
                <a:srgbClr val="FF0000"/>
              </a:solidFill>
            </a:endParaRPr>
          </a:p>
          <a:p>
            <a:pPr algn="ctr"/>
            <a:endParaRPr lang="en-US">
              <a:solidFill>
                <a:srgbClr val="FF0000"/>
              </a:solidFill>
            </a:endParaRPr>
          </a:p>
          <a:p>
            <a:pPr algn="ctr"/>
            <a:endParaRPr lang="en-US">
              <a:solidFill>
                <a:srgbClr val="FF0000"/>
              </a:solidFill>
            </a:endParaRPr>
          </a:p>
          <a:p>
            <a:pPr algn="ctr"/>
            <a:endParaRPr lang="en-US">
              <a:solidFill>
                <a:srgbClr val="FF0000"/>
              </a:solidFill>
            </a:endParaRPr>
          </a:p>
          <a:p>
            <a:pPr algn="ctr"/>
            <a:r>
              <a:rPr lang="en-US">
                <a:solidFill>
                  <a:srgbClr val="FF0000"/>
                </a:solidFill>
              </a:rPr>
              <a:t>                                    </a:t>
            </a:r>
          </a:p>
        </p:txBody>
      </p:sp>
      <p:sp>
        <p:nvSpPr>
          <p:cNvPr id="38923" name="TextBox 12"/>
          <p:cNvSpPr txBox="1">
            <a:spLocks noChangeArrowheads="1"/>
          </p:cNvSpPr>
          <p:nvPr/>
        </p:nvSpPr>
        <p:spPr bwMode="auto">
          <a:xfrm>
            <a:off x="5658670" y="2370138"/>
            <a:ext cx="1846210" cy="92333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 err="1">
                <a:solidFill>
                  <a:srgbClr val="FF0000"/>
                </a:solidFill>
              </a:rPr>
              <a:t>comp.windows.x</a:t>
            </a:r>
            <a:r>
              <a:rPr lang="en-US" b="1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b="1" dirty="0"/>
              <a:t>vs. </a:t>
            </a:r>
          </a:p>
          <a:p>
            <a:pPr algn="ctr"/>
            <a:r>
              <a:rPr lang="en-US" b="1" dirty="0" err="1">
                <a:solidFill>
                  <a:srgbClr val="FF0000"/>
                </a:solidFill>
              </a:rPr>
              <a:t>rec.motorcycles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8924" name="TextBox 29"/>
          <p:cNvSpPr txBox="1">
            <a:spLocks noChangeArrowheads="1"/>
          </p:cNvSpPr>
          <p:nvPr/>
        </p:nvSpPr>
        <p:spPr bwMode="auto">
          <a:xfrm>
            <a:off x="4114800" y="6096000"/>
            <a:ext cx="355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k</a:t>
            </a:r>
          </a:p>
        </p:txBody>
      </p:sp>
      <p:sp>
        <p:nvSpPr>
          <p:cNvPr id="38925" name="TextBox 30"/>
          <p:cNvSpPr txBox="1">
            <a:spLocks noChangeArrowheads="1"/>
          </p:cNvSpPr>
          <p:nvPr/>
        </p:nvSpPr>
        <p:spPr bwMode="auto">
          <a:xfrm>
            <a:off x="838200" y="3276600"/>
            <a:ext cx="553998" cy="120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none">
            <a:spAutoFit/>
          </a:bodyPr>
          <a:lstStyle/>
          <a:p>
            <a:r>
              <a:rPr lang="en-US" sz="2400" dirty="0"/>
              <a:t>Accuracy</a:t>
            </a:r>
          </a:p>
        </p:txBody>
      </p:sp>
      <p:sp>
        <p:nvSpPr>
          <p:cNvPr id="38926" name="Slide Number Placeholder 18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9934C157-5CF0-4B9E-A7EC-38512D12E945}" type="slidenum">
              <a:rPr lang="en-US" altLang="en-US"/>
              <a:pPr/>
              <a:t>39</a:t>
            </a:fld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Recitation Tomorrow!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Linear &amp; Non-linear Regression, Nonparametric methods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Strongly recommended!!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Place: NSH 1507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Time: 5-6 pm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6107668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TK</a:t>
            </a:r>
            <a:endParaRPr lang="en-US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40386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dirty="0" smtClean="0"/>
              <a:t>		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From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Classification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to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  <a:latin typeface="Comic Sans MS" pitchFamily="66" charset="0"/>
              </a:rPr>
              <a:t>Regression</a:t>
            </a:r>
            <a:endParaRPr lang="en-US" sz="4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Temperature sensing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the temperature </a:t>
            </a:r>
          </a:p>
          <a:p>
            <a:pPr>
              <a:buNone/>
            </a:pPr>
            <a:r>
              <a:rPr lang="en-US" sz="2800" dirty="0" smtClean="0"/>
              <a:t>	in the room?			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5" name="Group 109"/>
          <p:cNvGrpSpPr>
            <a:grpSpLocks/>
          </p:cNvGrpSpPr>
          <p:nvPr/>
        </p:nvGrpSpPr>
        <p:grpSpPr bwMode="auto">
          <a:xfrm>
            <a:off x="1828800" y="2743203"/>
            <a:ext cx="2066925" cy="2085975"/>
            <a:chOff x="2010" y="1176"/>
            <a:chExt cx="1302" cy="1314"/>
          </a:xfrm>
        </p:grpSpPr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>
              <a:off x="2928" y="1488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>
              <a:off x="2259" y="1685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112"/>
            <p:cNvSpPr>
              <a:spLocks noChangeArrowheads="1"/>
            </p:cNvSpPr>
            <p:nvPr/>
          </p:nvSpPr>
          <p:spPr bwMode="auto">
            <a:xfrm>
              <a:off x="3146" y="14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Oval 113"/>
            <p:cNvSpPr>
              <a:spLocks noChangeArrowheads="1"/>
            </p:cNvSpPr>
            <p:nvPr/>
          </p:nvSpPr>
          <p:spPr bwMode="auto">
            <a:xfrm>
              <a:off x="2573" y="1539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4"/>
            <p:cNvSpPr>
              <a:spLocks noChangeArrowheads="1"/>
            </p:cNvSpPr>
            <p:nvPr/>
          </p:nvSpPr>
          <p:spPr bwMode="auto">
            <a:xfrm>
              <a:off x="2160" y="20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Oval 115"/>
            <p:cNvSpPr>
              <a:spLocks noChangeArrowheads="1"/>
            </p:cNvSpPr>
            <p:nvPr/>
          </p:nvSpPr>
          <p:spPr bwMode="auto">
            <a:xfrm>
              <a:off x="2403" y="1636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Oval 116"/>
            <p:cNvSpPr>
              <a:spLocks noChangeArrowheads="1"/>
            </p:cNvSpPr>
            <p:nvPr/>
          </p:nvSpPr>
          <p:spPr bwMode="auto">
            <a:xfrm>
              <a:off x="2186" y="168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117"/>
            <p:cNvSpPr>
              <a:spLocks noChangeArrowheads="1"/>
            </p:cNvSpPr>
            <p:nvPr/>
          </p:nvSpPr>
          <p:spPr bwMode="auto">
            <a:xfrm>
              <a:off x="2234" y="1926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Oval 118"/>
            <p:cNvSpPr>
              <a:spLocks noChangeArrowheads="1"/>
            </p:cNvSpPr>
            <p:nvPr/>
          </p:nvSpPr>
          <p:spPr bwMode="auto">
            <a:xfrm>
              <a:off x="2355" y="1902"/>
              <a:ext cx="72" cy="72"/>
            </a:xfrm>
            <a:prstGeom prst="ellipse">
              <a:avLst/>
            </a:prstGeom>
            <a:solidFill>
              <a:srgbClr val="00B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Oval 119"/>
            <p:cNvSpPr>
              <a:spLocks noChangeArrowheads="1"/>
            </p:cNvSpPr>
            <p:nvPr/>
          </p:nvSpPr>
          <p:spPr bwMode="auto">
            <a:xfrm>
              <a:off x="2016" y="166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Oval 120"/>
            <p:cNvSpPr>
              <a:spLocks noChangeArrowheads="1"/>
            </p:cNvSpPr>
            <p:nvPr/>
          </p:nvSpPr>
          <p:spPr bwMode="auto">
            <a:xfrm>
              <a:off x="2331" y="1539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Oval 121"/>
            <p:cNvSpPr>
              <a:spLocks noChangeArrowheads="1"/>
            </p:cNvSpPr>
            <p:nvPr/>
          </p:nvSpPr>
          <p:spPr bwMode="auto">
            <a:xfrm>
              <a:off x="2549" y="1926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Oval 122"/>
            <p:cNvSpPr>
              <a:spLocks noChangeArrowheads="1"/>
            </p:cNvSpPr>
            <p:nvPr/>
          </p:nvSpPr>
          <p:spPr bwMode="auto">
            <a:xfrm>
              <a:off x="2670" y="1805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Oval 123"/>
            <p:cNvSpPr>
              <a:spLocks noChangeArrowheads="1"/>
            </p:cNvSpPr>
            <p:nvPr/>
          </p:nvSpPr>
          <p:spPr bwMode="auto">
            <a:xfrm>
              <a:off x="2936" y="1951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Oval 124"/>
            <p:cNvSpPr>
              <a:spLocks noChangeArrowheads="1"/>
            </p:cNvSpPr>
            <p:nvPr/>
          </p:nvSpPr>
          <p:spPr bwMode="auto">
            <a:xfrm>
              <a:off x="2766" y="1926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Oval 125"/>
            <p:cNvSpPr>
              <a:spLocks noChangeArrowheads="1"/>
            </p:cNvSpPr>
            <p:nvPr/>
          </p:nvSpPr>
          <p:spPr bwMode="auto">
            <a:xfrm>
              <a:off x="2210" y="1491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Oval 127"/>
            <p:cNvSpPr>
              <a:spLocks noChangeArrowheads="1"/>
            </p:cNvSpPr>
            <p:nvPr/>
          </p:nvSpPr>
          <p:spPr bwMode="auto">
            <a:xfrm>
              <a:off x="2670" y="1636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Oval 128"/>
            <p:cNvSpPr>
              <a:spLocks noChangeArrowheads="1"/>
            </p:cNvSpPr>
            <p:nvPr/>
          </p:nvSpPr>
          <p:spPr bwMode="auto">
            <a:xfrm>
              <a:off x="2065" y="1927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129"/>
            <p:cNvSpPr>
              <a:spLocks noChangeArrowheads="1"/>
            </p:cNvSpPr>
            <p:nvPr/>
          </p:nvSpPr>
          <p:spPr bwMode="auto">
            <a:xfrm>
              <a:off x="2500" y="1733"/>
              <a:ext cx="72" cy="72"/>
            </a:xfrm>
            <a:prstGeom prst="ellipse">
              <a:avLst/>
            </a:prstGeom>
            <a:solidFill>
              <a:srgbClr val="E5FC7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130"/>
            <p:cNvSpPr>
              <a:spLocks noChangeArrowheads="1"/>
            </p:cNvSpPr>
            <p:nvPr/>
          </p:nvSpPr>
          <p:spPr bwMode="auto">
            <a:xfrm>
              <a:off x="2283" y="1781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131"/>
            <p:cNvSpPr>
              <a:spLocks noChangeArrowheads="1"/>
            </p:cNvSpPr>
            <p:nvPr/>
          </p:nvSpPr>
          <p:spPr bwMode="auto">
            <a:xfrm>
              <a:off x="2331" y="2023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132"/>
            <p:cNvSpPr>
              <a:spLocks noChangeArrowheads="1"/>
            </p:cNvSpPr>
            <p:nvPr/>
          </p:nvSpPr>
          <p:spPr bwMode="auto">
            <a:xfrm>
              <a:off x="2742" y="2072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133"/>
            <p:cNvSpPr>
              <a:spLocks noChangeArrowheads="1"/>
            </p:cNvSpPr>
            <p:nvPr/>
          </p:nvSpPr>
          <p:spPr bwMode="auto">
            <a:xfrm>
              <a:off x="2960" y="1805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solidFill>
                <a:srgbClr val="66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134"/>
            <p:cNvSpPr>
              <a:spLocks noChangeArrowheads="1"/>
            </p:cNvSpPr>
            <p:nvPr/>
          </p:nvSpPr>
          <p:spPr bwMode="auto">
            <a:xfrm>
              <a:off x="3226" y="1854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135"/>
            <p:cNvSpPr>
              <a:spLocks noChangeArrowheads="1"/>
            </p:cNvSpPr>
            <p:nvPr/>
          </p:nvSpPr>
          <p:spPr bwMode="auto">
            <a:xfrm>
              <a:off x="2936" y="2072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136"/>
            <p:cNvSpPr>
              <a:spLocks noChangeArrowheads="1"/>
            </p:cNvSpPr>
            <p:nvPr/>
          </p:nvSpPr>
          <p:spPr bwMode="auto">
            <a:xfrm>
              <a:off x="2137" y="185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37"/>
            <p:cNvSpPr>
              <a:spLocks noChangeArrowheads="1"/>
            </p:cNvSpPr>
            <p:nvPr/>
          </p:nvSpPr>
          <p:spPr bwMode="auto">
            <a:xfrm>
              <a:off x="2352" y="2160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38"/>
            <p:cNvSpPr>
              <a:spLocks noChangeArrowheads="1"/>
            </p:cNvSpPr>
            <p:nvPr/>
          </p:nvSpPr>
          <p:spPr bwMode="auto">
            <a:xfrm>
              <a:off x="3049" y="153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39"/>
            <p:cNvSpPr>
              <a:spLocks noChangeArrowheads="1"/>
            </p:cNvSpPr>
            <p:nvPr/>
          </p:nvSpPr>
          <p:spPr bwMode="auto">
            <a:xfrm>
              <a:off x="2500" y="161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140"/>
            <p:cNvSpPr>
              <a:spLocks noChangeArrowheads="1"/>
            </p:cNvSpPr>
            <p:nvPr/>
          </p:nvSpPr>
          <p:spPr bwMode="auto">
            <a:xfrm>
              <a:off x="2879" y="139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141"/>
            <p:cNvSpPr>
              <a:spLocks noChangeArrowheads="1"/>
            </p:cNvSpPr>
            <p:nvPr/>
          </p:nvSpPr>
          <p:spPr bwMode="auto">
            <a:xfrm>
              <a:off x="3096" y="17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42"/>
            <p:cNvSpPr>
              <a:spLocks noChangeArrowheads="1"/>
            </p:cNvSpPr>
            <p:nvPr/>
          </p:nvSpPr>
          <p:spPr bwMode="auto">
            <a:xfrm>
              <a:off x="2760" y="1680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43"/>
            <p:cNvSpPr>
              <a:spLocks noChangeArrowheads="1"/>
            </p:cNvSpPr>
            <p:nvPr/>
          </p:nvSpPr>
          <p:spPr bwMode="auto">
            <a:xfrm>
              <a:off x="2880" y="1680"/>
              <a:ext cx="72" cy="72"/>
            </a:xfrm>
            <a:prstGeom prst="ellipse">
              <a:avLst/>
            </a:prstGeom>
            <a:solidFill>
              <a:srgbClr val="00B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44"/>
            <p:cNvSpPr>
              <a:spLocks noChangeArrowheads="1"/>
            </p:cNvSpPr>
            <p:nvPr/>
          </p:nvSpPr>
          <p:spPr bwMode="auto">
            <a:xfrm>
              <a:off x="3056" y="196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145"/>
            <p:cNvSpPr>
              <a:spLocks noChangeArrowheads="1"/>
            </p:cNvSpPr>
            <p:nvPr/>
          </p:nvSpPr>
          <p:spPr bwMode="auto">
            <a:xfrm>
              <a:off x="3066" y="2124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146"/>
            <p:cNvSpPr>
              <a:spLocks noChangeArrowheads="1"/>
            </p:cNvSpPr>
            <p:nvPr/>
          </p:nvSpPr>
          <p:spPr bwMode="auto">
            <a:xfrm>
              <a:off x="2844" y="2010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147"/>
            <p:cNvSpPr>
              <a:spLocks noChangeArrowheads="1"/>
            </p:cNvSpPr>
            <p:nvPr/>
          </p:nvSpPr>
          <p:spPr bwMode="auto">
            <a:xfrm>
              <a:off x="2832" y="2208"/>
              <a:ext cx="72" cy="72"/>
            </a:xfrm>
            <a:prstGeom prst="ellipse">
              <a:avLst/>
            </a:prstGeom>
            <a:solidFill>
              <a:srgbClr val="33993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48"/>
            <p:cNvSpPr>
              <a:spLocks noChangeArrowheads="1"/>
            </p:cNvSpPr>
            <p:nvPr/>
          </p:nvSpPr>
          <p:spPr bwMode="auto">
            <a:xfrm>
              <a:off x="2592" y="2088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149"/>
            <p:cNvSpPr>
              <a:spLocks noChangeArrowheads="1"/>
            </p:cNvSpPr>
            <p:nvPr/>
          </p:nvSpPr>
          <p:spPr bwMode="auto">
            <a:xfrm>
              <a:off x="3192" y="168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50"/>
            <p:cNvSpPr>
              <a:spLocks noChangeArrowheads="1"/>
            </p:cNvSpPr>
            <p:nvPr/>
          </p:nvSpPr>
          <p:spPr bwMode="auto">
            <a:xfrm>
              <a:off x="3024" y="16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51"/>
            <p:cNvSpPr>
              <a:spLocks noChangeArrowheads="1"/>
            </p:cNvSpPr>
            <p:nvPr/>
          </p:nvSpPr>
          <p:spPr bwMode="auto">
            <a:xfrm>
              <a:off x="2808" y="1584"/>
              <a:ext cx="72" cy="72"/>
            </a:xfrm>
            <a:prstGeom prst="ellipse">
              <a:avLst/>
            </a:prstGeom>
            <a:solidFill>
              <a:srgbClr val="008A3E"/>
            </a:solidFill>
            <a:ln w="12700" algn="ctr">
              <a:solidFill>
                <a:srgbClr val="008A3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52"/>
            <p:cNvSpPr>
              <a:spLocks noChangeArrowheads="1"/>
            </p:cNvSpPr>
            <p:nvPr/>
          </p:nvSpPr>
          <p:spPr bwMode="auto">
            <a:xfrm>
              <a:off x="3192" y="199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53"/>
            <p:cNvSpPr>
              <a:spLocks noChangeArrowheads="1"/>
            </p:cNvSpPr>
            <p:nvPr/>
          </p:nvSpPr>
          <p:spPr bwMode="auto">
            <a:xfrm>
              <a:off x="2976" y="223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54"/>
            <p:cNvSpPr>
              <a:spLocks noChangeArrowheads="1"/>
            </p:cNvSpPr>
            <p:nvPr/>
          </p:nvSpPr>
          <p:spPr bwMode="auto">
            <a:xfrm>
              <a:off x="2496" y="2088"/>
              <a:ext cx="72" cy="72"/>
            </a:xfrm>
            <a:prstGeom prst="ellipse">
              <a:avLst/>
            </a:prstGeom>
            <a:solidFill>
              <a:srgbClr val="008A3E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55"/>
            <p:cNvSpPr>
              <a:spLocks noChangeArrowheads="1"/>
            </p:cNvSpPr>
            <p:nvPr/>
          </p:nvSpPr>
          <p:spPr bwMode="auto">
            <a:xfrm>
              <a:off x="2688" y="134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56"/>
            <p:cNvSpPr>
              <a:spLocks noChangeArrowheads="1"/>
            </p:cNvSpPr>
            <p:nvPr/>
          </p:nvSpPr>
          <p:spPr bwMode="auto">
            <a:xfrm>
              <a:off x="2592" y="230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57"/>
            <p:cNvSpPr>
              <a:spLocks noChangeArrowheads="1"/>
            </p:cNvSpPr>
            <p:nvPr/>
          </p:nvSpPr>
          <p:spPr bwMode="auto">
            <a:xfrm>
              <a:off x="2106" y="1752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158"/>
            <p:cNvSpPr>
              <a:spLocks noChangeArrowheads="1"/>
            </p:cNvSpPr>
            <p:nvPr/>
          </p:nvSpPr>
          <p:spPr bwMode="auto">
            <a:xfrm>
              <a:off x="2664" y="1896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159"/>
            <p:cNvSpPr>
              <a:spLocks noChangeArrowheads="1"/>
            </p:cNvSpPr>
            <p:nvPr/>
          </p:nvSpPr>
          <p:spPr bwMode="auto">
            <a:xfrm>
              <a:off x="2478" y="1992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160"/>
            <p:cNvSpPr>
              <a:spLocks noChangeArrowheads="1"/>
            </p:cNvSpPr>
            <p:nvPr/>
          </p:nvSpPr>
          <p:spPr bwMode="auto">
            <a:xfrm>
              <a:off x="2736" y="1488"/>
              <a:ext cx="72" cy="72"/>
            </a:xfrm>
            <a:prstGeom prst="ellipse">
              <a:avLst/>
            </a:prstGeom>
            <a:solidFill>
              <a:srgbClr val="EFFDA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161"/>
            <p:cNvSpPr>
              <a:spLocks noChangeArrowheads="1"/>
            </p:cNvSpPr>
            <p:nvPr/>
          </p:nvSpPr>
          <p:spPr bwMode="auto">
            <a:xfrm>
              <a:off x="2712" y="2184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162"/>
            <p:cNvSpPr>
              <a:spLocks noChangeArrowheads="1"/>
            </p:cNvSpPr>
            <p:nvPr/>
          </p:nvSpPr>
          <p:spPr bwMode="auto">
            <a:xfrm>
              <a:off x="2496" y="132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63"/>
            <p:cNvSpPr>
              <a:spLocks noChangeArrowheads="1"/>
            </p:cNvSpPr>
            <p:nvPr/>
          </p:nvSpPr>
          <p:spPr bwMode="auto">
            <a:xfrm>
              <a:off x="2596" y="139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64"/>
            <p:cNvSpPr>
              <a:spLocks noChangeArrowheads="1"/>
            </p:cNvSpPr>
            <p:nvPr/>
          </p:nvSpPr>
          <p:spPr bwMode="auto">
            <a:xfrm>
              <a:off x="3023" y="136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65"/>
            <p:cNvSpPr>
              <a:spLocks noChangeArrowheads="1"/>
            </p:cNvSpPr>
            <p:nvPr/>
          </p:nvSpPr>
          <p:spPr bwMode="auto">
            <a:xfrm>
              <a:off x="2016" y="216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166"/>
            <p:cNvSpPr>
              <a:spLocks noChangeArrowheads="1"/>
            </p:cNvSpPr>
            <p:nvPr/>
          </p:nvSpPr>
          <p:spPr bwMode="auto">
            <a:xfrm>
              <a:off x="2112" y="228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67"/>
            <p:cNvSpPr>
              <a:spLocks noChangeArrowheads="1"/>
            </p:cNvSpPr>
            <p:nvPr/>
          </p:nvSpPr>
          <p:spPr bwMode="auto">
            <a:xfrm>
              <a:off x="2208" y="218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68"/>
            <p:cNvSpPr>
              <a:spLocks noChangeArrowheads="1"/>
            </p:cNvSpPr>
            <p:nvPr/>
          </p:nvSpPr>
          <p:spPr bwMode="auto">
            <a:xfrm>
              <a:off x="2400" y="22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69"/>
            <p:cNvSpPr>
              <a:spLocks noChangeArrowheads="1"/>
            </p:cNvSpPr>
            <p:nvPr/>
          </p:nvSpPr>
          <p:spPr bwMode="auto">
            <a:xfrm>
              <a:off x="2808" y="129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170"/>
            <p:cNvSpPr>
              <a:spLocks noChangeArrowheads="1"/>
            </p:cNvSpPr>
            <p:nvPr/>
          </p:nvSpPr>
          <p:spPr bwMode="auto">
            <a:xfrm>
              <a:off x="3162" y="222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171"/>
            <p:cNvSpPr>
              <a:spLocks noChangeArrowheads="1"/>
            </p:cNvSpPr>
            <p:nvPr/>
          </p:nvSpPr>
          <p:spPr bwMode="auto">
            <a:xfrm>
              <a:off x="3120" y="231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172"/>
            <p:cNvSpPr>
              <a:spLocks noChangeArrowheads="1"/>
            </p:cNvSpPr>
            <p:nvPr/>
          </p:nvSpPr>
          <p:spPr bwMode="auto">
            <a:xfrm>
              <a:off x="3216" y="237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173"/>
            <p:cNvSpPr>
              <a:spLocks noChangeArrowheads="1"/>
            </p:cNvSpPr>
            <p:nvPr/>
          </p:nvSpPr>
          <p:spPr bwMode="auto">
            <a:xfrm>
              <a:off x="3240" y="2112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Oval 174"/>
            <p:cNvSpPr>
              <a:spLocks noChangeArrowheads="1"/>
            </p:cNvSpPr>
            <p:nvPr/>
          </p:nvSpPr>
          <p:spPr bwMode="auto">
            <a:xfrm>
              <a:off x="3024" y="240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Oval 175"/>
            <p:cNvSpPr>
              <a:spLocks noChangeArrowheads="1"/>
            </p:cNvSpPr>
            <p:nvPr/>
          </p:nvSpPr>
          <p:spPr bwMode="auto">
            <a:xfrm>
              <a:off x="2904" y="2316"/>
              <a:ext cx="72" cy="72"/>
            </a:xfrm>
            <a:prstGeom prst="ellipse">
              <a:avLst/>
            </a:prstGeom>
            <a:solidFill>
              <a:srgbClr val="007E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Oval 176"/>
            <p:cNvSpPr>
              <a:spLocks noChangeArrowheads="1"/>
            </p:cNvSpPr>
            <p:nvPr/>
          </p:nvSpPr>
          <p:spPr bwMode="auto">
            <a:xfrm>
              <a:off x="2736" y="231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177"/>
            <p:cNvSpPr>
              <a:spLocks noChangeArrowheads="1"/>
            </p:cNvSpPr>
            <p:nvPr/>
          </p:nvSpPr>
          <p:spPr bwMode="auto">
            <a:xfrm>
              <a:off x="2640" y="241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Oval 178"/>
            <p:cNvSpPr>
              <a:spLocks noChangeArrowheads="1"/>
            </p:cNvSpPr>
            <p:nvPr/>
          </p:nvSpPr>
          <p:spPr bwMode="auto">
            <a:xfrm>
              <a:off x="2850" y="240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Oval 179"/>
            <p:cNvSpPr>
              <a:spLocks noChangeArrowheads="1"/>
            </p:cNvSpPr>
            <p:nvPr/>
          </p:nvSpPr>
          <p:spPr bwMode="auto">
            <a:xfrm>
              <a:off x="2496" y="23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Oval 180"/>
            <p:cNvSpPr>
              <a:spLocks noChangeArrowheads="1"/>
            </p:cNvSpPr>
            <p:nvPr/>
          </p:nvSpPr>
          <p:spPr bwMode="auto">
            <a:xfrm>
              <a:off x="2496" y="2208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Oval 181"/>
            <p:cNvSpPr>
              <a:spLocks noChangeArrowheads="1"/>
            </p:cNvSpPr>
            <p:nvPr/>
          </p:nvSpPr>
          <p:spPr bwMode="auto">
            <a:xfrm>
              <a:off x="3120" y="134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Oval 182"/>
            <p:cNvSpPr>
              <a:spLocks noChangeArrowheads="1"/>
            </p:cNvSpPr>
            <p:nvPr/>
          </p:nvSpPr>
          <p:spPr bwMode="auto">
            <a:xfrm>
              <a:off x="2784" y="1416"/>
              <a:ext cx="72" cy="72"/>
            </a:xfrm>
            <a:prstGeom prst="ellipse">
              <a:avLst/>
            </a:prstGeom>
            <a:solidFill>
              <a:srgbClr val="E6FD7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Oval 183"/>
            <p:cNvSpPr>
              <a:spLocks noChangeArrowheads="1"/>
            </p:cNvSpPr>
            <p:nvPr/>
          </p:nvSpPr>
          <p:spPr bwMode="auto">
            <a:xfrm>
              <a:off x="3216" y="156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Oval 184"/>
            <p:cNvSpPr>
              <a:spLocks noChangeArrowheads="1"/>
            </p:cNvSpPr>
            <p:nvPr/>
          </p:nvSpPr>
          <p:spPr bwMode="auto">
            <a:xfrm>
              <a:off x="2208" y="237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Oval 185"/>
            <p:cNvSpPr>
              <a:spLocks noChangeArrowheads="1"/>
            </p:cNvSpPr>
            <p:nvPr/>
          </p:nvSpPr>
          <p:spPr bwMode="auto">
            <a:xfrm>
              <a:off x="2304" y="230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Oval 186"/>
            <p:cNvSpPr>
              <a:spLocks noChangeArrowheads="1"/>
            </p:cNvSpPr>
            <p:nvPr/>
          </p:nvSpPr>
          <p:spPr bwMode="auto">
            <a:xfrm>
              <a:off x="2376" y="240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187"/>
            <p:cNvSpPr>
              <a:spLocks noChangeArrowheads="1"/>
            </p:cNvSpPr>
            <p:nvPr/>
          </p:nvSpPr>
          <p:spPr bwMode="auto">
            <a:xfrm>
              <a:off x="2064" y="240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188"/>
            <p:cNvSpPr>
              <a:spLocks noChangeArrowheads="1"/>
            </p:cNvSpPr>
            <p:nvPr/>
          </p:nvSpPr>
          <p:spPr bwMode="auto">
            <a:xfrm>
              <a:off x="2010" y="201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89"/>
            <p:cNvSpPr>
              <a:spLocks noChangeArrowheads="1"/>
            </p:cNvSpPr>
            <p:nvPr/>
          </p:nvSpPr>
          <p:spPr bwMode="auto">
            <a:xfrm>
              <a:off x="2472" y="1848"/>
              <a:ext cx="72" cy="7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90"/>
            <p:cNvSpPr>
              <a:spLocks noChangeArrowheads="1"/>
            </p:cNvSpPr>
            <p:nvPr/>
          </p:nvSpPr>
          <p:spPr bwMode="auto">
            <a:xfrm>
              <a:off x="2856" y="1824"/>
              <a:ext cx="72" cy="7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algn="ctr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91"/>
            <p:cNvSpPr>
              <a:spLocks noChangeArrowheads="1"/>
            </p:cNvSpPr>
            <p:nvPr/>
          </p:nvSpPr>
          <p:spPr bwMode="auto">
            <a:xfrm>
              <a:off x="3096" y="168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Oval 192"/>
            <p:cNvSpPr>
              <a:spLocks noChangeArrowheads="1"/>
            </p:cNvSpPr>
            <p:nvPr/>
          </p:nvSpPr>
          <p:spPr bwMode="auto">
            <a:xfrm>
              <a:off x="3048" y="187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Oval 193"/>
            <p:cNvSpPr>
              <a:spLocks noChangeArrowheads="1"/>
            </p:cNvSpPr>
            <p:nvPr/>
          </p:nvSpPr>
          <p:spPr bwMode="auto">
            <a:xfrm>
              <a:off x="2328" y="134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3" name="Oval 194"/>
            <p:cNvSpPr>
              <a:spLocks noChangeArrowheads="1"/>
            </p:cNvSpPr>
            <p:nvPr/>
          </p:nvSpPr>
          <p:spPr bwMode="auto">
            <a:xfrm>
              <a:off x="2064" y="1512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Oval 195"/>
            <p:cNvSpPr>
              <a:spLocks noChangeArrowheads="1"/>
            </p:cNvSpPr>
            <p:nvPr/>
          </p:nvSpPr>
          <p:spPr bwMode="auto">
            <a:xfrm>
              <a:off x="2304" y="1200"/>
              <a:ext cx="72" cy="72"/>
            </a:xfrm>
            <a:prstGeom prst="ellipse">
              <a:avLst/>
            </a:prstGeom>
            <a:solidFill>
              <a:srgbClr val="CC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Oval 196"/>
            <p:cNvSpPr>
              <a:spLocks noChangeArrowheads="1"/>
            </p:cNvSpPr>
            <p:nvPr/>
          </p:nvSpPr>
          <p:spPr bwMode="auto">
            <a:xfrm>
              <a:off x="2160" y="1224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Oval 197"/>
            <p:cNvSpPr>
              <a:spLocks noChangeArrowheads="1"/>
            </p:cNvSpPr>
            <p:nvPr/>
          </p:nvSpPr>
          <p:spPr bwMode="auto">
            <a:xfrm>
              <a:off x="2208" y="1338"/>
              <a:ext cx="72" cy="72"/>
            </a:xfrm>
            <a:prstGeom prst="ellipse">
              <a:avLst/>
            </a:prstGeom>
            <a:solidFill>
              <a:srgbClr val="CCFF3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Oval 199"/>
            <p:cNvSpPr>
              <a:spLocks noChangeArrowheads="1"/>
            </p:cNvSpPr>
            <p:nvPr/>
          </p:nvSpPr>
          <p:spPr bwMode="auto">
            <a:xfrm>
              <a:off x="2088" y="1368"/>
              <a:ext cx="72" cy="72"/>
            </a:xfrm>
            <a:prstGeom prst="ellipse">
              <a:avLst/>
            </a:prstGeom>
            <a:solidFill>
              <a:srgbClr val="99CC00">
                <a:alpha val="39999"/>
              </a:srgb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Oval 200"/>
            <p:cNvSpPr>
              <a:spLocks noChangeArrowheads="1"/>
            </p:cNvSpPr>
            <p:nvPr/>
          </p:nvSpPr>
          <p:spPr bwMode="auto">
            <a:xfrm>
              <a:off x="2664" y="1248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Oval 201"/>
            <p:cNvSpPr>
              <a:spLocks noChangeArrowheads="1"/>
            </p:cNvSpPr>
            <p:nvPr/>
          </p:nvSpPr>
          <p:spPr bwMode="auto">
            <a:xfrm>
              <a:off x="2472" y="120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Oval 202"/>
            <p:cNvSpPr>
              <a:spLocks noChangeArrowheads="1"/>
            </p:cNvSpPr>
            <p:nvPr/>
          </p:nvSpPr>
          <p:spPr bwMode="auto">
            <a:xfrm>
              <a:off x="2880" y="120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Oval 203"/>
            <p:cNvSpPr>
              <a:spLocks noChangeArrowheads="1"/>
            </p:cNvSpPr>
            <p:nvPr/>
          </p:nvSpPr>
          <p:spPr bwMode="auto">
            <a:xfrm>
              <a:off x="3216" y="1248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Oval 204"/>
            <p:cNvSpPr>
              <a:spLocks noChangeArrowheads="1"/>
            </p:cNvSpPr>
            <p:nvPr/>
          </p:nvSpPr>
          <p:spPr bwMode="auto">
            <a:xfrm>
              <a:off x="3072" y="117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Oval 205"/>
            <p:cNvSpPr>
              <a:spLocks noChangeArrowheads="1"/>
            </p:cNvSpPr>
            <p:nvPr/>
          </p:nvSpPr>
          <p:spPr bwMode="auto">
            <a:xfrm>
              <a:off x="2976" y="1248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" name="Rectangle 203"/>
          <p:cNvSpPr/>
          <p:nvPr/>
        </p:nvSpPr>
        <p:spPr>
          <a:xfrm>
            <a:off x="1828802" y="2743200"/>
            <a:ext cx="20574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213"/>
          <p:cNvGrpSpPr/>
          <p:nvPr/>
        </p:nvGrpSpPr>
        <p:grpSpPr>
          <a:xfrm>
            <a:off x="5694042" y="2743203"/>
            <a:ext cx="2078358" cy="2133600"/>
            <a:chOff x="5694042" y="2743203"/>
            <a:chExt cx="2078358" cy="2133600"/>
          </a:xfrm>
        </p:grpSpPr>
        <p:grpSp>
          <p:nvGrpSpPr>
            <p:cNvPr id="8" name="Group 109"/>
            <p:cNvGrpSpPr>
              <a:grpSpLocks/>
            </p:cNvGrpSpPr>
            <p:nvPr/>
          </p:nvGrpSpPr>
          <p:grpSpPr bwMode="auto">
            <a:xfrm>
              <a:off x="5705474" y="2762258"/>
              <a:ext cx="2066926" cy="2085976"/>
              <a:chOff x="2010" y="1176"/>
              <a:chExt cx="1302" cy="1314"/>
            </a:xfrm>
          </p:grpSpPr>
          <p:sp>
            <p:nvSpPr>
              <p:cNvPr id="10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4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5" name="Rectangle 204"/>
            <p:cNvSpPr/>
            <p:nvPr/>
          </p:nvSpPr>
          <p:spPr>
            <a:xfrm>
              <a:off x="5694042" y="2743203"/>
              <a:ext cx="2057400" cy="2133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8" name="Picture 20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133600" y="5181603"/>
            <a:ext cx="1518653" cy="634446"/>
          </a:xfrm>
          <a:prstGeom prst="rect">
            <a:avLst/>
          </a:prstGeom>
          <a:noFill/>
          <a:ln/>
          <a:effectLst/>
        </p:spPr>
      </p:pic>
      <p:pic>
        <p:nvPicPr>
          <p:cNvPr id="210" name="Picture 20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278168" y="5184367"/>
            <a:ext cx="3001916" cy="683036"/>
          </a:xfrm>
          <a:prstGeom prst="rect">
            <a:avLst/>
          </a:prstGeom>
          <a:noFill/>
          <a:ln/>
          <a:effectLst/>
        </p:spPr>
      </p:pic>
      <p:sp>
        <p:nvSpPr>
          <p:cNvPr id="211" name="TextBox 210"/>
          <p:cNvSpPr txBox="1"/>
          <p:nvPr/>
        </p:nvSpPr>
        <p:spPr>
          <a:xfrm>
            <a:off x="2286000" y="6076890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Average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5711476" y="6076890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“Local” Average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5671456" y="2090058"/>
            <a:ext cx="2127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dirty="0" smtClean="0"/>
              <a:t>at location x?</a:t>
            </a:r>
          </a:p>
        </p:txBody>
      </p:sp>
      <p:grpSp>
        <p:nvGrpSpPr>
          <p:cNvPr id="9" name="Group 212"/>
          <p:cNvGrpSpPr/>
          <p:nvPr/>
        </p:nvGrpSpPr>
        <p:grpSpPr>
          <a:xfrm>
            <a:off x="5987142" y="2808514"/>
            <a:ext cx="923925" cy="914400"/>
            <a:chOff x="5987142" y="2808514"/>
            <a:chExt cx="923925" cy="914400"/>
          </a:xfrm>
        </p:grpSpPr>
        <p:grpSp>
          <p:nvGrpSpPr>
            <p:cNvPr id="26" name="Group 206"/>
            <p:cNvGrpSpPr/>
            <p:nvPr/>
          </p:nvGrpSpPr>
          <p:grpSpPr>
            <a:xfrm>
              <a:off x="5987142" y="2808514"/>
              <a:ext cx="923925" cy="914400"/>
              <a:chOff x="4708991" y="4549794"/>
              <a:chExt cx="923925" cy="9144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708991" y="4549794"/>
                <a:ext cx="923925" cy="9144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4878429" y="4557307"/>
                <a:ext cx="3497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x</a:t>
                </a:r>
                <a:endParaRPr lang="en-US" sz="2800" b="1" dirty="0"/>
              </a:p>
            </p:txBody>
          </p:sp>
        </p:grpSp>
        <p:sp>
          <p:nvSpPr>
            <p:cNvPr id="209" name="Oval 126"/>
            <p:cNvSpPr>
              <a:spLocks noChangeArrowheads="1"/>
            </p:cNvSpPr>
            <p:nvPr/>
          </p:nvSpPr>
          <p:spPr bwMode="auto">
            <a:xfrm>
              <a:off x="6369049" y="3224221"/>
              <a:ext cx="114300" cy="114300"/>
            </a:xfrm>
            <a:prstGeom prst="ellipse">
              <a:avLst/>
            </a:prstGeom>
            <a:solidFill>
              <a:schemeClr val="tx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/>
      <p:bldP spid="20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Aka Local Regression</a:t>
            </a:r>
          </a:p>
          <a:p>
            <a:r>
              <a:rPr lang="en-US" sz="2800" dirty="0" err="1" smtClean="0"/>
              <a:t>Nadaraya</a:t>
            </a:r>
            <a:r>
              <a:rPr lang="en-US" sz="2800" dirty="0" smtClean="0"/>
              <a:t>-Watson Kernel Estimator</a:t>
            </a:r>
          </a:p>
          <a:p>
            <a:endParaRPr lang="en-US" dirty="0" smtClean="0"/>
          </a:p>
          <a:p>
            <a:pPr lvl="7">
              <a:buNone/>
            </a:pPr>
            <a:r>
              <a:rPr lang="en-US" sz="2400" dirty="0" smtClean="0"/>
              <a:t>Where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2800" dirty="0" smtClean="0"/>
              <a:t>Weight each training point based on distance to test point</a:t>
            </a:r>
          </a:p>
          <a:p>
            <a:r>
              <a:rPr lang="en-US" sz="2800" dirty="0" smtClean="0"/>
              <a:t>Boxcar kernel yields</a:t>
            </a:r>
          </a:p>
          <a:p>
            <a:pPr>
              <a:buNone/>
            </a:pPr>
            <a:r>
              <a:rPr lang="en-US" sz="2800" dirty="0" smtClean="0"/>
              <a:t>     local average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43000" y="3126963"/>
            <a:ext cx="2377340" cy="759237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4800599" y="2971800"/>
            <a:ext cx="3200401" cy="914400"/>
          </a:xfrm>
          <a:prstGeom prst="rect">
            <a:avLst/>
          </a:prstGeom>
          <a:noFill/>
          <a:ln/>
          <a:effectLst/>
        </p:spPr>
      </p:pic>
      <p:grpSp>
        <p:nvGrpSpPr>
          <p:cNvPr id="5" name="Group 16"/>
          <p:cNvGrpSpPr/>
          <p:nvPr/>
        </p:nvGrpSpPr>
        <p:grpSpPr>
          <a:xfrm>
            <a:off x="4518834" y="4900612"/>
            <a:ext cx="3482166" cy="1423988"/>
            <a:chOff x="5280834" y="3505200"/>
            <a:chExt cx="3482166" cy="14239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85834" y="3505200"/>
              <a:ext cx="1577166" cy="142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14170" r="51822" b="55906"/>
            <a:stretch>
              <a:fillRect/>
            </a:stretch>
          </p:blipFill>
          <p:spPr bwMode="auto">
            <a:xfrm>
              <a:off x="5280834" y="3657600"/>
              <a:ext cx="16002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54656" r="16194" b="49606"/>
            <a:stretch>
              <a:fillRect/>
            </a:stretch>
          </p:blipFill>
          <p:spPr bwMode="auto">
            <a:xfrm>
              <a:off x="5433234" y="4114800"/>
              <a:ext cx="1371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Group 145"/>
          <p:cNvGrpSpPr/>
          <p:nvPr/>
        </p:nvGrpSpPr>
        <p:grpSpPr>
          <a:xfrm>
            <a:off x="7239002" y="609604"/>
            <a:ext cx="1676401" cy="1628776"/>
            <a:chOff x="6086477" y="3933830"/>
            <a:chExt cx="2066926" cy="2085976"/>
          </a:xfrm>
        </p:grpSpPr>
        <p:grpSp>
          <p:nvGrpSpPr>
            <p:cNvPr id="10" name="Group 109"/>
            <p:cNvGrpSpPr>
              <a:grpSpLocks/>
            </p:cNvGrpSpPr>
            <p:nvPr/>
          </p:nvGrpSpPr>
          <p:grpSpPr bwMode="auto">
            <a:xfrm>
              <a:off x="6086477" y="3933830"/>
              <a:ext cx="2066926" cy="2085976"/>
              <a:chOff x="2010" y="1176"/>
              <a:chExt cx="1302" cy="1314"/>
            </a:xfrm>
          </p:grpSpPr>
          <p:sp>
            <p:nvSpPr>
              <p:cNvPr id="20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4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6341852" y="3979652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692106" y="4153694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518650" y="4009324"/>
              <a:ext cx="306494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h</a:t>
              </a:r>
              <a:endParaRPr lang="en-US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67244" y="1752600"/>
            <a:ext cx="2095356" cy="225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2" cstate="print"/>
          <a:srcRect l="14170" r="51822" b="55906"/>
          <a:stretch>
            <a:fillRect/>
          </a:stretch>
        </p:blipFill>
        <p:spPr bwMode="auto">
          <a:xfrm>
            <a:off x="936342" y="1993943"/>
            <a:ext cx="2125958" cy="84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2" cstate="print"/>
          <a:srcRect l="54656" r="16194" b="49606"/>
          <a:stretch>
            <a:fillRect/>
          </a:stretch>
        </p:blipFill>
        <p:spPr bwMode="auto">
          <a:xfrm>
            <a:off x="1138814" y="2717973"/>
            <a:ext cx="1822249" cy="96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5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3943070" y="3688079"/>
            <a:ext cx="272643" cy="158133"/>
          </a:xfrm>
          <a:prstGeom prst="rect">
            <a:avLst/>
          </a:prstGeom>
          <a:noFill/>
          <a:ln/>
          <a:effectLst/>
        </p:spPr>
      </p:pic>
      <p:sp>
        <p:nvSpPr>
          <p:cNvPr id="45" name="Rectangle 44"/>
          <p:cNvSpPr/>
          <p:nvPr/>
        </p:nvSpPr>
        <p:spPr>
          <a:xfrm>
            <a:off x="3581400" y="36576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322570" y="368046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4846425" y="3676650"/>
            <a:ext cx="89972" cy="158133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29400" y="1066800"/>
            <a:ext cx="1484188" cy="718534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2844" y="1783547"/>
            <a:ext cx="2095356" cy="225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7315200" y="3710940"/>
            <a:ext cx="312459" cy="287462"/>
          </a:xfrm>
          <a:prstGeom prst="rect">
            <a:avLst/>
          </a:prstGeom>
          <a:noFill/>
          <a:ln/>
          <a:effectLst/>
        </p:spPr>
      </p:pic>
      <p:pic>
        <p:nvPicPr>
          <p:cNvPr id="41" name="Picture 40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7772400" y="3733800"/>
            <a:ext cx="754381" cy="252374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6479482" y="3733800"/>
            <a:ext cx="683318" cy="228600"/>
          </a:xfrm>
          <a:prstGeom prst="rect">
            <a:avLst/>
          </a:prstGeom>
          <a:noFill/>
          <a:ln/>
          <a:effectLst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11" cstate="print"/>
          <a:srcRect l="23544" r="23793" b="16895"/>
          <a:stretch>
            <a:fillRect/>
          </a:stretch>
        </p:blipFill>
        <p:spPr bwMode="auto">
          <a:xfrm>
            <a:off x="6553200" y="1783547"/>
            <a:ext cx="1752600" cy="187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" name="Group 34"/>
          <p:cNvGrpSpPr/>
          <p:nvPr/>
        </p:nvGrpSpPr>
        <p:grpSpPr>
          <a:xfrm>
            <a:off x="632634" y="4038600"/>
            <a:ext cx="7821612" cy="2255053"/>
            <a:chOff x="632634" y="4038600"/>
            <a:chExt cx="7821612" cy="2255053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467244" y="4045362"/>
              <a:ext cx="1998400" cy="212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 l="9312" t="56693" r="51822" b="18110"/>
            <a:stretch>
              <a:fillRect/>
            </a:stretch>
          </p:blipFill>
          <p:spPr bwMode="auto">
            <a:xfrm>
              <a:off x="733870" y="4407377"/>
              <a:ext cx="2429666" cy="482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 l="51417" t="50393" r="6478" b="6299"/>
            <a:stretch>
              <a:fillRect/>
            </a:stretch>
          </p:blipFill>
          <p:spPr bwMode="auto">
            <a:xfrm>
              <a:off x="632634" y="5025819"/>
              <a:ext cx="2632138" cy="829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52"/>
            <p:cNvSpPr/>
            <p:nvPr/>
          </p:nvSpPr>
          <p:spPr>
            <a:xfrm>
              <a:off x="35242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65420" y="58588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417820" y="60112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4122420" y="5158740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8" name="Picture 67" descr="TP_tmp.pn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4419600" y="5257800"/>
              <a:ext cx="89972" cy="15813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5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58890" y="4038600"/>
              <a:ext cx="2095356" cy="2255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19" cstate="print"/>
            <a:srcRect l="20000" r="17500"/>
            <a:stretch>
              <a:fillRect/>
            </a:stretch>
          </p:blipFill>
          <p:spPr bwMode="auto">
            <a:xfrm>
              <a:off x="6477000" y="4045362"/>
              <a:ext cx="1905000" cy="212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33" descr="TP_tmp.pn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7315200" y="5878830"/>
              <a:ext cx="312459" cy="28746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6" name="Rectangle 55"/>
            <p:cNvSpPr/>
            <p:nvPr/>
          </p:nvSpPr>
          <p:spPr>
            <a:xfrm>
              <a:off x="63436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096250" y="5898794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6858000" y="512826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0" name="Picture 69" descr="TP_tmp.pn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7300877" y="5200650"/>
              <a:ext cx="202436" cy="180843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Choice of kernel bandwidth 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6267450" cy="566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010400" y="1447800"/>
            <a:ext cx="16621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Image Source: </a:t>
            </a:r>
          </a:p>
          <a:p>
            <a:r>
              <a:rPr lang="en-US" sz="1600" dirty="0" smtClean="0"/>
              <a:t>Larry’s book – All </a:t>
            </a:r>
          </a:p>
          <a:p>
            <a:r>
              <a:rPr lang="en-US" sz="1600" dirty="0" smtClean="0"/>
              <a:t>of Nonparametric</a:t>
            </a:r>
          </a:p>
          <a:p>
            <a:r>
              <a:rPr lang="en-US" sz="1600" dirty="0" smtClean="0"/>
              <a:t>Statistics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2050" y="1371600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h=1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3319" y="137160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h=10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2050" y="432429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h=50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73319" y="4343400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h=200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0" y="3468469"/>
            <a:ext cx="2164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Choice of kernel is</a:t>
            </a:r>
          </a:p>
          <a:p>
            <a:r>
              <a:rPr lang="en-US" sz="2000" dirty="0" smtClean="0"/>
              <a:t>not that important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19400" y="1371600"/>
            <a:ext cx="118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small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2831" y="4324290"/>
            <a:ext cx="1148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large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21167" y="4114800"/>
            <a:ext cx="684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Just 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right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72804" y="1374262"/>
            <a:ext cx="118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small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1" grpId="0"/>
      <p:bldP spid="22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 as Weighted Least Squares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89617" y="1799210"/>
            <a:ext cx="3099042" cy="727057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1282203" y="2713611"/>
            <a:ext cx="3137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sz="2000" dirty="0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257800" y="1711343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12084" y="3886200"/>
            <a:ext cx="7822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Kernel regression corresponds to locally constant estimator obtained from (locally) weighted least squares </a:t>
            </a:r>
          </a:p>
          <a:p>
            <a:endParaRPr lang="en-US" sz="2400" dirty="0" smtClean="0"/>
          </a:p>
          <a:p>
            <a:r>
              <a:rPr lang="en-US" sz="2400" dirty="0" smtClean="0"/>
              <a:t>i.e. set   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  (a constant)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 as Weighted Least Squares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322939" y="2437747"/>
            <a:ext cx="2508863" cy="727636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2438400" y="319974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constant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1" name="Shape 20"/>
          <p:cNvCxnSpPr/>
          <p:nvPr/>
        </p:nvCxnSpPr>
        <p:spPr>
          <a:xfrm rot="5400000">
            <a:off x="2751914" y="3085447"/>
            <a:ext cx="381794" cy="794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19200" y="4343400"/>
            <a:ext cx="3735340" cy="700178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219200" y="5596846"/>
            <a:ext cx="3237027" cy="727754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2"/>
          <p:cNvGrpSpPr/>
          <p:nvPr/>
        </p:nvGrpSpPr>
        <p:grpSpPr>
          <a:xfrm>
            <a:off x="5638800" y="4343400"/>
            <a:ext cx="2728412" cy="727804"/>
            <a:chOff x="5486400" y="4148996"/>
            <a:chExt cx="2728412" cy="727804"/>
          </a:xfrm>
        </p:grpSpPr>
        <p:pic>
          <p:nvPicPr>
            <p:cNvPr id="16" name="Picture 15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6858000" y="4148996"/>
              <a:ext cx="1356812" cy="72780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5486400" y="4267200"/>
              <a:ext cx="13540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Notice that</a:t>
              </a:r>
              <a:endParaRPr lang="en-US" sz="2000" dirty="0"/>
            </a:p>
          </p:txBody>
        </p:sp>
      </p:grpSp>
      <p:pic>
        <p:nvPicPr>
          <p:cNvPr id="19" name="Picture 1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257800" y="2362200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>
          <a:xfrm>
            <a:off x="685800" y="1676400"/>
            <a:ext cx="3467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set  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  (a constant)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Local Linear/Polynomial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47</a:t>
            </a:fld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189617" y="1799210"/>
            <a:ext cx="3099042" cy="727057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1282203" y="2713611"/>
            <a:ext cx="3137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sz="2000" dirty="0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257800" y="1711343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12084" y="3657600"/>
            <a:ext cx="7822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Local Polynomial regression corresponds to locally polynomial estimator obtained from (locally) weighted least squares </a:t>
            </a:r>
          </a:p>
          <a:p>
            <a:endParaRPr lang="en-US" sz="2400" dirty="0" smtClean="0"/>
          </a:p>
          <a:p>
            <a:r>
              <a:rPr lang="en-US" sz="2400" dirty="0" smtClean="0"/>
              <a:t>i.e. set   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	             (local polynomial of degree p around X)</a:t>
            </a:r>
          </a:p>
          <a:p>
            <a:endParaRPr lang="en-US" sz="1200" dirty="0" smtClean="0"/>
          </a:p>
          <a:p>
            <a:r>
              <a:rPr lang="en-US" sz="2000" dirty="0" smtClean="0">
                <a:solidFill>
                  <a:srgbClr val="008A3E"/>
                </a:solidFill>
              </a:rPr>
              <a:t>More in HW, 10-702 (statistical machine learning)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52600" y="4724401"/>
            <a:ext cx="6400800" cy="57329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Instance based/non-parametric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0" y="2286000"/>
            <a:ext cx="75438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 things make a memory based learner: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distance metric, dist(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x,X</a:t>
            </a:r>
            <a:r>
              <a:rPr lang="en-US" sz="2400" i="1" baseline="-25000" dirty="0" err="1" smtClean="0"/>
              <a:t>i</a:t>
            </a:r>
            <a:r>
              <a:rPr lang="en-US" sz="2400" i="1" dirty="0" smtClean="0"/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Euclidean (and many more)  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nearby neighbors/radius to look at?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lang="en-US" sz="2400" b="1" dirty="0" smtClean="0"/>
              <a:t>, </a:t>
            </a:r>
            <a:r>
              <a:rPr lang="en-US" sz="2400" b="1" dirty="0" smtClean="0">
                <a:latin typeface="Symbol" pitchFamily="18" charset="2"/>
              </a:rPr>
              <a:t>D</a:t>
            </a:r>
            <a:r>
              <a:rPr lang="en-US" sz="2400" b="1" dirty="0" smtClean="0"/>
              <a:t>/h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weighting function (optional)					</a:t>
            </a:r>
            <a:r>
              <a:rPr lang="en-US" sz="2400" b="1" dirty="0" smtClean="0"/>
              <a:t>W based on kernel K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to fit with the local points?					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Average, Majority vote, Weighted average,</a:t>
            </a:r>
            <a:r>
              <a:rPr kumimoji="0" lang="en-US" sz="24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Poly fit</a:t>
            </a:r>
            <a:endParaRPr kumimoji="0" lang="en-US" sz="24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Parametric </a:t>
            </a:r>
            <a:r>
              <a:rPr lang="en-US" dirty="0" err="1" smtClean="0"/>
              <a:t>vs</a:t>
            </a:r>
            <a:r>
              <a:rPr lang="en-US" dirty="0" smtClean="0"/>
              <a:t> Nonparametric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332037"/>
            <a:ext cx="7467600" cy="3078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Nonparametric models place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very mild assumptions on the data distribution and provide good models for complex data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aseline="0" dirty="0" smtClean="0"/>
              <a:t>	Parametric</a:t>
            </a:r>
            <a:r>
              <a:rPr lang="en-GB" sz="2400" dirty="0" smtClean="0"/>
              <a:t> models rely on very strong (simplistic) distributional assumptions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Nonparametric models (not histograms) requires storing and computing with the entire data set.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Parametric models, once fitted, are much more efficient in terms of storage and computation.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Non-parametric methods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Kernel density estimate, </a:t>
            </a:r>
            <a:b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6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kNN</a:t>
            </a:r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classifier, kernel regression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Sept 29,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Histograms, Kernel density estimation</a:t>
            </a:r>
          </a:p>
          <a:p>
            <a:pPr lvl="1"/>
            <a:r>
              <a:rPr lang="en-US" dirty="0" smtClean="0"/>
              <a:t>Effect of bin width/ kernel bandwidth</a:t>
            </a:r>
          </a:p>
          <a:p>
            <a:pPr lvl="1"/>
            <a:r>
              <a:rPr lang="en-US" smtClean="0"/>
              <a:t>Bias-variance tradeoff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K-NN classifier</a:t>
            </a:r>
          </a:p>
          <a:p>
            <a:pPr lvl="1"/>
            <a:r>
              <a:rPr lang="en-US" dirty="0" smtClean="0"/>
              <a:t>Nonlinear decision boundaries</a:t>
            </a:r>
          </a:p>
          <a:p>
            <a:endParaRPr lang="en-US" dirty="0" smtClean="0"/>
          </a:p>
          <a:p>
            <a:r>
              <a:rPr lang="en-US" dirty="0" smtClean="0"/>
              <a:t>Kernel (local) regression</a:t>
            </a:r>
          </a:p>
          <a:p>
            <a:pPr lvl="1"/>
            <a:r>
              <a:rPr lang="en-US" dirty="0" smtClean="0"/>
              <a:t>Interpretation as weighted least squares</a:t>
            </a:r>
          </a:p>
          <a:p>
            <a:pPr lvl="1"/>
            <a:r>
              <a:rPr lang="en-US" dirty="0" smtClean="0"/>
              <a:t>Local constant/linear/polynomial regression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Assume some functional form (Gaussian, Bernoulli, Multinomial, logistic, Linear) for</a:t>
            </a:r>
          </a:p>
          <a:p>
            <a:pPr lvl="1"/>
            <a:r>
              <a:rPr lang="en-US" sz="2400" i="1" dirty="0" smtClean="0"/>
              <a:t>P</a:t>
            </a:r>
            <a:r>
              <a:rPr lang="en-US" sz="2400" dirty="0" smtClean="0"/>
              <a:t>(</a:t>
            </a:r>
            <a:r>
              <a:rPr lang="en-US" sz="2400" i="1" dirty="0" err="1" smtClean="0"/>
              <a:t>X</a:t>
            </a:r>
            <a:r>
              <a:rPr lang="en-US" sz="2400" i="1" baseline="-25000" dirty="0" err="1" smtClean="0"/>
              <a:t>i</a:t>
            </a:r>
            <a:r>
              <a:rPr lang="en-US" sz="2400" dirty="0" err="1" smtClean="0"/>
              <a:t>|</a:t>
            </a:r>
            <a:r>
              <a:rPr lang="en-US" sz="2400" i="1" dirty="0" err="1" smtClean="0"/>
              <a:t>Y</a:t>
            </a:r>
            <a:r>
              <a:rPr lang="en-US" sz="2400" dirty="0" smtClean="0"/>
              <a:t>) and </a:t>
            </a:r>
            <a:r>
              <a:rPr lang="en-US" sz="2400" i="1" dirty="0" smtClean="0"/>
              <a:t>P</a:t>
            </a:r>
            <a:r>
              <a:rPr lang="en-US" sz="2400" dirty="0" smtClean="0"/>
              <a:t>(</a:t>
            </a:r>
            <a:r>
              <a:rPr lang="en-US" sz="2400" i="1" dirty="0" smtClean="0"/>
              <a:t>Y</a:t>
            </a:r>
            <a:r>
              <a:rPr lang="en-US" sz="2400" dirty="0" smtClean="0"/>
              <a:t>) as in Naïve </a:t>
            </a:r>
            <a:r>
              <a:rPr lang="en-US" sz="2400" dirty="0" err="1" smtClean="0"/>
              <a:t>Bayes</a:t>
            </a:r>
            <a:endParaRPr lang="en-US" sz="2400" dirty="0" smtClean="0"/>
          </a:p>
          <a:p>
            <a:pPr lvl="1"/>
            <a:r>
              <a:rPr lang="en-US" sz="2400" i="1" dirty="0" smtClean="0"/>
              <a:t>P</a:t>
            </a:r>
            <a:r>
              <a:rPr lang="en-US" sz="2400" dirty="0" smtClean="0"/>
              <a:t>(</a:t>
            </a:r>
            <a:r>
              <a:rPr lang="en-US" sz="2400" i="1" dirty="0" smtClean="0"/>
              <a:t>Y</a:t>
            </a:r>
            <a:r>
              <a:rPr lang="en-US" sz="2400" dirty="0" smtClean="0"/>
              <a:t>|</a:t>
            </a:r>
            <a:r>
              <a:rPr lang="en-US" sz="2400" i="1" dirty="0" smtClean="0"/>
              <a:t>X</a:t>
            </a:r>
            <a:r>
              <a:rPr lang="en-US" sz="2400" dirty="0" smtClean="0"/>
              <a:t>) as in Logistic regression</a:t>
            </a:r>
            <a:br>
              <a:rPr lang="en-US" sz="2400" dirty="0" smtClean="0"/>
            </a:br>
            <a:endParaRPr lang="en-US" sz="2000" dirty="0" smtClean="0"/>
          </a:p>
          <a:p>
            <a:r>
              <a:rPr lang="en-US" sz="2800" dirty="0" smtClean="0"/>
              <a:t>Estimate parameters (</a:t>
            </a:r>
            <a:r>
              <a:rPr lang="en-US" sz="2800" dirty="0" smtClean="0">
                <a:latin typeface="Symbol" pitchFamily="18" charset="2"/>
              </a:rPr>
              <a:t>m,s</a:t>
            </a:r>
            <a:r>
              <a:rPr lang="en-US" sz="2800" baseline="30000" dirty="0" smtClean="0">
                <a:latin typeface="Symbol" pitchFamily="18" charset="2"/>
              </a:rPr>
              <a:t>2</a:t>
            </a:r>
            <a:r>
              <a:rPr lang="en-US" sz="2800" dirty="0" smtClean="0">
                <a:latin typeface="Symbol" pitchFamily="18" charset="2"/>
              </a:rPr>
              <a:t>,q</a:t>
            </a:r>
            <a:r>
              <a:rPr lang="en-US" sz="2800" dirty="0" smtClean="0"/>
              <a:t>,w,</a:t>
            </a:r>
            <a:r>
              <a:rPr lang="en-US" sz="2800" dirty="0" smtClean="0">
                <a:latin typeface="Symbol" pitchFamily="18" charset="2"/>
              </a:rPr>
              <a:t>b</a:t>
            </a:r>
            <a:r>
              <a:rPr lang="en-US" sz="2800" dirty="0" smtClean="0"/>
              <a:t>) using MLE/MAP and plug in</a:t>
            </a:r>
          </a:p>
          <a:p>
            <a:endParaRPr lang="en-US" sz="1800" dirty="0" smtClean="0"/>
          </a:p>
          <a:p>
            <a:r>
              <a:rPr lang="en-US" sz="2800" b="1" dirty="0" smtClean="0">
                <a:solidFill>
                  <a:srgbClr val="00B050"/>
                </a:solidFill>
              </a:rPr>
              <a:t>Pro</a:t>
            </a:r>
            <a:r>
              <a:rPr lang="en-US" sz="2800" dirty="0" smtClean="0"/>
              <a:t> – need few data points to learn parameters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Con</a:t>
            </a:r>
            <a:r>
              <a:rPr lang="en-US" sz="2800" dirty="0" smtClean="0"/>
              <a:t> – Strong distributional assumptions, not satisfied in practice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Example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8" name="Group 105"/>
          <p:cNvGrpSpPr>
            <a:grpSpLocks/>
          </p:cNvGrpSpPr>
          <p:nvPr/>
        </p:nvGrpSpPr>
        <p:grpSpPr bwMode="auto">
          <a:xfrm>
            <a:off x="1524000" y="1579207"/>
            <a:ext cx="6096000" cy="3907192"/>
            <a:chOff x="2496" y="1158"/>
            <a:chExt cx="2304" cy="1338"/>
          </a:xfrm>
        </p:grpSpPr>
        <p:grpSp>
          <p:nvGrpSpPr>
            <p:cNvPr id="9" name="Group 96"/>
            <p:cNvGrpSpPr>
              <a:grpSpLocks/>
            </p:cNvGrpSpPr>
            <p:nvPr/>
          </p:nvGrpSpPr>
          <p:grpSpPr bwMode="auto">
            <a:xfrm>
              <a:off x="2496" y="1158"/>
              <a:ext cx="2304" cy="1338"/>
              <a:chOff x="2160" y="1005"/>
              <a:chExt cx="2304" cy="1338"/>
            </a:xfrm>
          </p:grpSpPr>
          <p:pic>
            <p:nvPicPr>
              <p:cNvPr id="12" name="Picture 8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22501" t="7500" r="9375" b="14999"/>
              <a:stretch>
                <a:fillRect/>
              </a:stretch>
            </p:blipFill>
            <p:spPr bwMode="auto">
              <a:xfrm>
                <a:off x="2160" y="1005"/>
                <a:ext cx="2304" cy="1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3" name="Text Box 87"/>
              <p:cNvSpPr txBox="1">
                <a:spLocks noChangeArrowheads="1"/>
              </p:cNvSpPr>
              <p:nvPr/>
            </p:nvSpPr>
            <p:spPr bwMode="auto">
              <a:xfrm>
                <a:off x="3471" y="1929"/>
                <a:ext cx="12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FFFF00"/>
                    </a:solidFill>
                  </a:rPr>
                  <a:t>3</a:t>
                </a:r>
              </a:p>
            </p:txBody>
          </p:sp>
          <p:sp>
            <p:nvSpPr>
              <p:cNvPr id="14" name="Text Box 88"/>
              <p:cNvSpPr txBox="1">
                <a:spLocks noChangeArrowheads="1"/>
              </p:cNvSpPr>
              <p:nvPr/>
            </p:nvSpPr>
            <p:spPr bwMode="auto">
              <a:xfrm>
                <a:off x="2837" y="2016"/>
                <a:ext cx="12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009999"/>
                    </a:solidFill>
                  </a:rPr>
                  <a:t>5</a:t>
                </a:r>
              </a:p>
            </p:txBody>
          </p:sp>
          <p:sp>
            <p:nvSpPr>
              <p:cNvPr id="15" name="Text Box 89"/>
              <p:cNvSpPr txBox="1">
                <a:spLocks noChangeArrowheads="1"/>
              </p:cNvSpPr>
              <p:nvPr/>
            </p:nvSpPr>
            <p:spPr bwMode="auto">
              <a:xfrm>
                <a:off x="2978" y="1623"/>
                <a:ext cx="12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chemeClr val="accent6">
                        <a:lumMod val="75000"/>
                      </a:schemeClr>
                    </a:solidFill>
                  </a:rPr>
                  <a:t>8</a:t>
                </a:r>
              </a:p>
            </p:txBody>
          </p:sp>
          <p:sp>
            <p:nvSpPr>
              <p:cNvPr id="16" name="Text Box 90"/>
              <p:cNvSpPr txBox="1">
                <a:spLocks noChangeArrowheads="1"/>
              </p:cNvSpPr>
              <p:nvPr/>
            </p:nvSpPr>
            <p:spPr bwMode="auto">
              <a:xfrm>
                <a:off x="2425" y="1016"/>
                <a:ext cx="12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CCFF33"/>
                    </a:solidFill>
                  </a:rPr>
                  <a:t>7</a:t>
                </a:r>
              </a:p>
            </p:txBody>
          </p:sp>
          <p:sp>
            <p:nvSpPr>
              <p:cNvPr id="17" name="Text Box 91"/>
              <p:cNvSpPr txBox="1">
                <a:spLocks noChangeArrowheads="1"/>
              </p:cNvSpPr>
              <p:nvPr/>
            </p:nvSpPr>
            <p:spPr bwMode="auto">
              <a:xfrm>
                <a:off x="2598" y="1381"/>
                <a:ext cx="12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FFFFCC"/>
                    </a:solidFill>
                  </a:rPr>
                  <a:t>9</a:t>
                </a:r>
              </a:p>
            </p:txBody>
          </p:sp>
          <p:sp>
            <p:nvSpPr>
              <p:cNvPr id="18" name="Text Box 92"/>
              <p:cNvSpPr txBox="1">
                <a:spLocks noChangeArrowheads="1"/>
              </p:cNvSpPr>
              <p:nvPr/>
            </p:nvSpPr>
            <p:spPr bwMode="auto">
              <a:xfrm>
                <a:off x="2208" y="1575"/>
                <a:ext cx="129" cy="1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solidFill>
                      <a:srgbClr val="FF0000"/>
                    </a:solidFill>
                  </a:rPr>
                  <a:t>4</a:t>
                </a:r>
              </a:p>
            </p:txBody>
          </p:sp>
        </p:grpSp>
        <p:sp>
          <p:nvSpPr>
            <p:cNvPr id="10" name="Text Box 97"/>
            <p:cNvSpPr txBox="1">
              <a:spLocks noChangeArrowheads="1"/>
            </p:cNvSpPr>
            <p:nvPr/>
          </p:nvSpPr>
          <p:spPr bwMode="auto">
            <a:xfrm>
              <a:off x="4201" y="1497"/>
              <a:ext cx="129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rgbClr val="00B050"/>
                  </a:solidFill>
                </a:rPr>
                <a:t>2</a:t>
              </a:r>
            </a:p>
          </p:txBody>
        </p:sp>
        <p:sp>
          <p:nvSpPr>
            <p:cNvPr id="11" name="Text Box 98"/>
            <p:cNvSpPr txBox="1">
              <a:spLocks noChangeArrowheads="1"/>
            </p:cNvSpPr>
            <p:nvPr/>
          </p:nvSpPr>
          <p:spPr bwMode="auto">
            <a:xfrm>
              <a:off x="3654" y="1247"/>
              <a:ext cx="129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 b="1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990600" y="5707559"/>
            <a:ext cx="727660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Hand-written digit images</a:t>
            </a:r>
            <a:r>
              <a:rPr lang="en-US" sz="2000" dirty="0" smtClean="0"/>
              <a:t> </a:t>
            </a:r>
          </a:p>
          <a:p>
            <a:pPr algn="ctr"/>
            <a:r>
              <a:rPr lang="en-US" sz="2000" dirty="0" smtClean="0"/>
              <a:t>projected as points on a two-dimensional (nonlinear) feature spaces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Non-Parametric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Typically don’t make any distributional assumptions</a:t>
            </a:r>
          </a:p>
          <a:p>
            <a:r>
              <a:rPr lang="en-US" sz="2800" dirty="0" smtClean="0"/>
              <a:t>As we have more data, we should be able to learn more complex models</a:t>
            </a:r>
          </a:p>
          <a:p>
            <a:r>
              <a:rPr lang="en-US" sz="2800" dirty="0" smtClean="0"/>
              <a:t>Let number of parameters scale with number of training data </a:t>
            </a:r>
          </a:p>
          <a:p>
            <a:endParaRPr lang="en-US" sz="2800" dirty="0" smtClean="0"/>
          </a:p>
          <a:p>
            <a:r>
              <a:rPr lang="en-US" sz="2800" dirty="0" smtClean="0"/>
              <a:t>Today, we will see some nonparametric methods for</a:t>
            </a:r>
          </a:p>
          <a:p>
            <a:pPr lvl="1"/>
            <a:r>
              <a:rPr lang="en-US" sz="2400" dirty="0" smtClean="0"/>
              <a:t>Density estimation</a:t>
            </a:r>
          </a:p>
          <a:p>
            <a:pPr lvl="1"/>
            <a:r>
              <a:rPr lang="en-US" sz="2400" dirty="0" smtClean="0"/>
              <a:t>Classification</a:t>
            </a:r>
          </a:p>
          <a:p>
            <a:pPr lvl="1"/>
            <a:r>
              <a:rPr lang="en-US" sz="2400" dirty="0" smtClean="0"/>
              <a:t>Regression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Histogram density estimate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153400" cy="4525963"/>
          </a:xfrm>
        </p:spPr>
        <p:txBody>
          <a:bodyPr>
            <a:normAutofit/>
          </a:bodyPr>
          <a:lstStyle/>
          <a:p>
            <a:pPr marL="1588" indent="-1588">
              <a:buNone/>
              <a:tabLst>
                <a:tab pos="361950" algn="l"/>
              </a:tabLst>
            </a:pPr>
            <a:r>
              <a:rPr lang="en-GB" sz="2400" dirty="0" smtClean="0"/>
              <a:t>Partition the feature space into distinct bins with widths </a:t>
            </a:r>
            <a:r>
              <a:rPr lang="en-GB" sz="2400" dirty="0" smtClean="0">
                <a:latin typeface="CMR12" pitchFamily="34" charset="2"/>
              </a:rPr>
              <a:t>¢</a:t>
            </a:r>
            <a:r>
              <a:rPr lang="en-GB" sz="2400" baseline="-20000" dirty="0" err="1" smtClean="0">
                <a:latin typeface="CMMI12" pitchFamily="34" charset="2"/>
              </a:rPr>
              <a:t>i</a:t>
            </a:r>
            <a:r>
              <a:rPr lang="en-GB" sz="2400" dirty="0" smtClean="0"/>
              <a:t> and count the number of observations, </a:t>
            </a:r>
            <a:r>
              <a:rPr lang="en-GB" sz="2400" dirty="0" err="1" smtClean="0">
                <a:latin typeface="CMMI12" pitchFamily="34" charset="2"/>
              </a:rPr>
              <a:t>n</a:t>
            </a:r>
            <a:r>
              <a:rPr lang="en-GB" sz="2400" baseline="-20000" dirty="0" err="1" smtClean="0">
                <a:latin typeface="CMMI12" pitchFamily="34" charset="2"/>
              </a:rPr>
              <a:t>i</a:t>
            </a:r>
            <a:r>
              <a:rPr lang="en-GB" sz="2400" dirty="0" smtClean="0"/>
              <a:t>, in each bin.</a:t>
            </a:r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  <a:p>
            <a:pPr>
              <a:buFont typeface="Arial" pitchFamily="34" charset="0"/>
              <a:buChar char="•"/>
            </a:pPr>
            <a:endParaRPr lang="en-GB" sz="2400" dirty="0" smtClean="0"/>
          </a:p>
          <a:p>
            <a:pPr>
              <a:buFont typeface="Arial" pitchFamily="34" charset="0"/>
              <a:buChar char="•"/>
            </a:pPr>
            <a:r>
              <a:rPr lang="en-GB" sz="2400" dirty="0" smtClean="0"/>
              <a:t>Often, the same width is </a:t>
            </a:r>
          </a:p>
          <a:p>
            <a:pPr>
              <a:buNone/>
            </a:pPr>
            <a:r>
              <a:rPr lang="en-GB" sz="2400" dirty="0" smtClean="0"/>
              <a:t>     used for all bins, </a:t>
            </a:r>
            <a:r>
              <a:rPr lang="en-GB" sz="2400" dirty="0" smtClean="0">
                <a:latin typeface="CMR12" pitchFamily="34" charset="2"/>
              </a:rPr>
              <a:t>¢</a:t>
            </a:r>
            <a:r>
              <a:rPr lang="en-GB" sz="2400" baseline="-20000" dirty="0" err="1" smtClean="0">
                <a:latin typeface="CMMI12" pitchFamily="34" charset="2"/>
              </a:rPr>
              <a:t>i</a:t>
            </a:r>
            <a:r>
              <a:rPr lang="en-GB" sz="2400" dirty="0" smtClean="0"/>
              <a:t> = </a:t>
            </a:r>
            <a:r>
              <a:rPr lang="en-GB" sz="2400" dirty="0" smtClean="0">
                <a:latin typeface="CMR12" pitchFamily="34" charset="2"/>
              </a:rPr>
              <a:t>¢</a:t>
            </a:r>
            <a:r>
              <a:rPr lang="en-GB" sz="24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GB" sz="2400" dirty="0" smtClean="0">
                <a:latin typeface="CMR12" pitchFamily="34" charset="2"/>
              </a:rPr>
              <a:t>¢ </a:t>
            </a:r>
            <a:r>
              <a:rPr lang="en-GB" sz="2400" dirty="0" smtClean="0"/>
              <a:t>acts as a smoothing </a:t>
            </a:r>
          </a:p>
          <a:p>
            <a:pPr>
              <a:buNone/>
            </a:pPr>
            <a:r>
              <a:rPr lang="en-GB" sz="2400" dirty="0" smtClean="0"/>
              <a:t>     parameter.</a:t>
            </a:r>
          </a:p>
        </p:txBody>
      </p:sp>
      <p:pic>
        <p:nvPicPr>
          <p:cNvPr id="16" name="Picture 15" descr="Figure2.2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87921" y="2590800"/>
            <a:ext cx="4538655" cy="3733800"/>
          </a:xfrm>
          <a:prstGeom prst="rect">
            <a:avLst/>
          </a:prstGeom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085690" y="2748277"/>
            <a:ext cx="2476817" cy="604524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5715000" y="6488668"/>
            <a:ext cx="21051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Image </a:t>
            </a:r>
            <a:r>
              <a:rPr lang="en-US" sz="1600" dirty="0" err="1" smtClean="0"/>
              <a:t>src</a:t>
            </a:r>
            <a:r>
              <a:rPr lang="en-US" sz="1600" dirty="0" smtClean="0"/>
              <a:t>: Bishop book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sum_j p_j = 1/\Delta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7"/>
  <p:tag name="PICTUREFILESIZE" val="296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int p(x) dx = 1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9"/>
  <p:tag name="PICTUREFILESIZE" val="299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widehat p(x) = \frac1{\Delta} \frac{\sum^n_{j=1} \mathbf{1}_{X_j \in \mbox{Bin}_x}}{n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14"/>
  <p:tag name="PICTUREFILESIZE" val="46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widehat p(x) = \frac1{\Delta} \frac{\sum^n_{j=1} \mathbf{1}_{||X_j -x|| \leq \Delta}}{n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20"/>
  <p:tag name="PICTUREFILESIZE" val="456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widehat p(x) = \frac1{\Delta} \frac{\sum^n_{j=1}K\left(\frac{X_j-x}{\Delta}\right)}{n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18"/>
  <p:tag name="PICTUREFILESIZE" val="518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K\left(\frac{X_j-x}{\Delta}\right)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57"/>
  <p:tag name="PICTUREFILESIZE" val="299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129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 + 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33"/>
  <p:tag name="PICTUREFILESIZE" val="165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 - 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33"/>
  <p:tag name="PICTUREFILESIZE" val="159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n_i}{n \Delta_i} \mathbf{1}_{x\in \mbox{Bin}_i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86"/>
  <p:tag name="PICTUREFILESIZE" val="373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129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9"/>
  <p:tag name="PICTUREFILESIZE" val="110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begin{eqnarray*}&#10;  K(x) &amp;\geq &amp; 0, \\&#10;  \int K(x) {dx} &amp;=&amp; 1&#10;\end{eqnarray*}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80"/>
  <p:tag name="PICTUREFILESIZE" val="427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- 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99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- 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99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n_i}{n \Delta} \mathbf{1}_{x\in \mbox{Bin}_i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83"/>
  <p:tag name="PICTUREFILESIZE" val="350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widehat p(x) = \frac1{\Delta} \frac{\sum^n_{j=1} \mathbf{1}_{X_j \in \mbox{Bin}_x}}{n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14"/>
  <p:tag name="PICTUREFILESIZE" val="461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n_x}{n \Delta} 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48"/>
  <p:tag name="PICTUREFILESIZE" val="267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k}{n \Delta_{k,x}} 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60"/>
  <p:tag name="PICTUREFILESIZE" val="313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k}{n \Delta_{k,x}} 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60"/>
  <p:tag name="PICTUREFILESIZE" val="313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&amp; = &amp; \arg\max_{y} P(y|x)\\&#10;&amp; = &amp; \arg\max_y p(x|y)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7"/>
  <p:tag name="PICTUREFILESIZE" val="794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f_{kNN}(x) &amp; = &amp; \arg\max_{y} \ \widehat p_{kNN}(x|y) \widehat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7"/>
  <p:tag name="PICTUREFILESIZE" val="592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_{kNN}(x|y) = \frac{k_y}{n_y \Delta_{k,x}} 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92"/>
  <p:tag name="PICTUREFILESIZE" val="430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P(y) = \frac{n_y}{n}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02"/>
  <p:tag name="PICTUREFILESIZE" val="236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\sum_y k_y = k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5"/>
  <p:tag name="PICTUREFILESIZE" val="2626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&amp; = &amp; \arg\max_{y} \ k_y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43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n \rightarrow \infty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31"/>
  <p:tag name="PICTUREFILESIZE" val="15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mathbb{E}[\widehat p(x)] = \frac1{\Delta} P(X \in \mbox{Bin}_x)&#10;= \frac1{\Delta} \int_{z\in\mbox{Bin}_x} p(z) dz &#10;\approx \frac{p(x)\Delta}{\Delta} = p(x)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276"/>
  <p:tag name="PICTUREFILESIZE" val="925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T = \frac1{n} \ \sum^n_{i=1}Y_i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7"/>
  <p:tag name="PICTUREFILESIZE" val="297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T(x) = \frac{\sum^n_{i=1}Y_i \1_{||X_i-x||\leq h}}{\sum^n_{i=1}\1_{||X_i-x||\leq h}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1"/>
  <p:tag name="PICTUREFILESIZE" val="634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(X) = \sum^n_{i=1} w_i Y_i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6"/>
  <p:tag name="PICTUREFILESIZE" val="404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- 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997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K\left(\frac{X_j-x}{\Delta}\right)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57"/>
  <p:tag name="PICTUREFILESIZE" val="299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129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 + 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33"/>
  <p:tag name="PICTUREFILESIZE" val="165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 - 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33"/>
  <p:tag name="PICTUREFILESIZE" val="159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n_i}{n \Delta} \mathbf{1}_{x\in \mbox{Bin}_i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83"/>
  <p:tag name="PICTUREFILESIZE" val="350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129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9"/>
  <p:tag name="PICTUREFILESIZE" val="110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6"/>
  <p:tag name="PICTUREFILESIZE" val="493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\beta} \sum^n_{i=1}w_i(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3"/>
  <p:tag name="PICTUREFILESIZE" val="4353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{\partial J(\beta)}{\partial \beta} = 2 \sum^n_{i=1} w_i(\beta - Y_i) = 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3"/>
  <p:tag name="PICTUREFILESIZE" val="617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\widehat f_n(X) = \widehat \beta = \sum^n_{i=1} w_i Y_i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6"/>
  <p:tag name="PICTUREFILESIZE" val="484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\sum^n_{i=1}w_i = 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9"/>
  <p:tag name="PICTUREFILESIZE" val="246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mathbb{E}[\widehat p(x)] = \frac1{\Delta} P(X \in \mbox{Bin}_x)&#10;= \frac1{\Delta} \int_{z\in\mbox{Bin}_x} p(z) dz &#10;\approx \frac{p(x)\Delta}{\Delta} = p(x)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276"/>
  <p:tag name="PICTUREFILESIZE" val="925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6"/>
  <p:tag name="PICTUREFILESIZE" val="493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(X_i) = \beta_0 + \beta_1 (X_i - X) + \frac{\beta_2}{2!} (X_i - X)^2 + \dots + \frac{\beta_p}{p!} (X_i - X)^p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36"/>
  <p:tag name="PICTUREFILESIZE" val="814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mathbb{E}[\widehat p(x)] \approx p(x) \mbox{ if $\Delta$ is small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20"/>
  <p:tag name="PICTUREFILESIZE" val="374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mathbb{E}[\widehat p(x)] \approx \widehat p(x) \mbox{ if $\Delta$ is large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18"/>
  <p:tag name="PICTUREFILESIZE" val="397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pagestyle{empty}&#10;\begin{document}&#10;\[&#10;\widehat p(x) = \frac{n_i}{n \Delta} \mathbf{1}_{x\in \mbox{Bin}_i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83"/>
  <p:tag name="PICTUREFILESIZE" val="350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8614</TotalTime>
  <Words>1255</Words>
  <Application>Microsoft Office PowerPoint</Application>
  <PresentationFormat>On-screen Show (4:3)</PresentationFormat>
  <Paragraphs>438</Paragraphs>
  <Slides>50</Slides>
  <Notes>7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Office Theme</vt:lpstr>
      <vt:lpstr>Notes and Announcements</vt:lpstr>
      <vt:lpstr>Projects</vt:lpstr>
      <vt:lpstr>Project Proposal</vt:lpstr>
      <vt:lpstr>Recitation Tomorrow!</vt:lpstr>
      <vt:lpstr>Non-parametric methods  Kernel density estimate,   kNN classifier, kernel regression</vt:lpstr>
      <vt:lpstr>Parametric methods</vt:lpstr>
      <vt:lpstr>Example</vt:lpstr>
      <vt:lpstr>Non-Parametric methods</vt:lpstr>
      <vt:lpstr>Histogram density estimate</vt:lpstr>
      <vt:lpstr>Effect of histogram bin width</vt:lpstr>
      <vt:lpstr>Bias – Variance tradeoff</vt:lpstr>
      <vt:lpstr>Choice of #bins</vt:lpstr>
      <vt:lpstr>Histogram as MLE</vt:lpstr>
      <vt:lpstr>Kernel density estimate</vt:lpstr>
      <vt:lpstr>Kernel density estimate</vt:lpstr>
      <vt:lpstr>Kernel density estimation</vt:lpstr>
      <vt:lpstr>Kernels</vt:lpstr>
      <vt:lpstr>Kernels</vt:lpstr>
      <vt:lpstr>Choice of kernel bandwidth</vt:lpstr>
      <vt:lpstr>Histograms vs. Kernel density estimation</vt:lpstr>
      <vt:lpstr>Bias-variance tradeoff</vt:lpstr>
      <vt:lpstr>k-NN (Nearest Neighbor) density estimation</vt:lpstr>
      <vt:lpstr>k-NN density estimation</vt:lpstr>
      <vt:lpstr>Slide 24</vt:lpstr>
      <vt:lpstr>k-NN classifier</vt:lpstr>
      <vt:lpstr>k-NN classifier</vt:lpstr>
      <vt:lpstr>k-NN classifier (k=4)</vt:lpstr>
      <vt:lpstr>k-NN classifier</vt:lpstr>
      <vt:lpstr>1-Nearest Neighbor (kNN) classifier </vt:lpstr>
      <vt:lpstr>2-Nearest Neighbor (kNN) classifier </vt:lpstr>
      <vt:lpstr>3-Nearest Neighbor (kNN) classifier </vt:lpstr>
      <vt:lpstr>5-Nearest Neighbor (kNN) classifier </vt:lpstr>
      <vt:lpstr>What is the best K?</vt:lpstr>
      <vt:lpstr>1-NN classifier – decision boundary</vt:lpstr>
      <vt:lpstr>k-NN classifier – decision boundary</vt:lpstr>
      <vt:lpstr>k-NN classifier – decision boundary</vt:lpstr>
      <vt:lpstr>Case Study: kNN for Web Classification</vt:lpstr>
      <vt:lpstr>Experimental Setup</vt:lpstr>
      <vt:lpstr>Results: Binary Classes</vt:lpstr>
      <vt:lpstr>Slide 40</vt:lpstr>
      <vt:lpstr>Temperature sensing</vt:lpstr>
      <vt:lpstr>Kernel Regression</vt:lpstr>
      <vt:lpstr>Kernels</vt:lpstr>
      <vt:lpstr>Choice of kernel bandwidth h</vt:lpstr>
      <vt:lpstr>Kernel Regression as Weighted Least Squares</vt:lpstr>
      <vt:lpstr>Kernel Regression as Weighted Least Squares</vt:lpstr>
      <vt:lpstr>Local Linear/Polynomial Regression</vt:lpstr>
      <vt:lpstr>Summary</vt:lpstr>
      <vt:lpstr>Summary</vt:lpstr>
      <vt:lpstr>What you should know…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943</cp:revision>
  <dcterms:created xsi:type="dcterms:W3CDTF">2009-10-22T01:36:55Z</dcterms:created>
  <dcterms:modified xsi:type="dcterms:W3CDTF">2010-09-29T13:31:32Z</dcterms:modified>
</cp:coreProperties>
</file>