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notesSlides/notesSlide2.xml" ContentType="application/vnd.openxmlformats-officedocument.presentationml.notesSlide+xml"/>
  <Override PartName="/ppt/tags/tag8.xml" ContentType="application/vnd.openxmlformats-officedocument.presentationml.tags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Layouts/slideLayout6.xml" ContentType="application/vnd.openxmlformats-officedocument.presentationml.slideLayout+xml"/>
  <Override PartName="/ppt/tags/tag4.xml" ContentType="application/vnd.openxmlformats-officedocument.presentationml.tags+xml"/>
  <Override PartName="/ppt/notesSlides/notesSlide38.xml" ContentType="application/vnd.openxmlformats-officedocument.presentationml.notesSlide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27.xml" ContentType="application/vnd.openxmlformats-officedocument.presentationml.notesSlide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34.xml" ContentType="application/vnd.openxmlformats-officedocument.presentationml.notesSlide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tags/tag16.xml" ContentType="application/vnd.openxmlformats-officedocument.presentationml.tags+xml"/>
  <Override PartName="/ppt/notesSlides/notesSlide23.xml" ContentType="application/vnd.openxmlformats-officedocument.presentationml.notesSlide+xml"/>
  <Override PartName="/ppt/tags/tag27.xml" ContentType="application/vnd.openxmlformats-officedocument.presentationml.tags+xml"/>
  <Override PartName="/ppt/notesSlides/notesSlide12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tags/tag12.xml" ContentType="application/vnd.openxmlformats-officedocument.presentationml.tags+xml"/>
  <Override PartName="/ppt/tags/tag23.xml" ContentType="application/vnd.openxmlformats-officedocument.presentationml.tags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tags/tag9.xml" ContentType="application/vnd.openxmlformats-officedocument.presentationml.tags+xml"/>
  <Override PartName="/ppt/tags/tag30.xml" ContentType="application/vnd.openxmlformats-officedocument.presentationml.tag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3.xml" ContentType="application/vnd.openxmlformats-officedocument.presentationml.notes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55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tags/tag5.xml" ContentType="application/vnd.openxmlformats-officedocument.presentationml.tags+xml"/>
  <Override PartName="/ppt/notesSlides/notesSlide3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33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Default Extension="emf" ContentType="image/x-emf"/>
  <Override PartName="/ppt/notesSlides/notesSlide28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tags/tag19.xml" ContentType="application/vnd.openxmlformats-officedocument.presentationml.tags+xml"/>
  <Override PartName="/ppt/tags/tag28.xml" ContentType="application/vnd.openxmlformats-officedocument.presentationml.tags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3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notesSlides/notesSlide13.xml" ContentType="application/vnd.openxmlformats-officedocument.presentationml.notesSlide+xml"/>
  <Override PartName="/ppt/tags/tag17.xml" ContentType="application/vnd.openxmlformats-officedocument.presentationml.tags+xml"/>
  <Override PartName="/ppt/notesSlides/notesSlide22.xml" ContentType="application/vnd.openxmlformats-officedocument.presentationml.notesSlide+xml"/>
  <Override PartName="/ppt/tags/tag26.xml" ContentType="application/vnd.openxmlformats-officedocument.presentationml.tags+xml"/>
  <Override PartName="/ppt/notesSlides/notesSlide3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tags/tag15.xml" ContentType="application/vnd.openxmlformats-officedocument.presentationml.tags+xml"/>
  <Override PartName="/ppt/notesSlides/notesSlide20.xml" ContentType="application/vnd.openxmlformats-officedocument.presentationml.notesSlide+xml"/>
  <Default Extension="vml" ContentType="application/vnd.openxmlformats-officedocument.vmlDrawing"/>
  <Override PartName="/ppt/tags/tag24.xml" ContentType="application/vnd.openxmlformats-officedocument.presentationml.tags+xml"/>
  <Override PartName="/ppt/notesSlides/notesSlide31.xml" ContentType="application/vnd.openxmlformats-officedocument.presentationml.notesSlide+xml"/>
  <Override PartName="/ppt/notesSlides/notesSlide6.xml" ContentType="application/vnd.openxmlformats-officedocument.presentationml.notesSlide+xml"/>
  <Override PartName="/ppt/tags/tag13.xml" ContentType="application/vnd.openxmlformats-officedocument.presentationml.tags+xml"/>
  <Override PartName="/ppt/tags/tag22.xml" ContentType="application/vnd.openxmlformats-officedocument.presentationml.tags+xml"/>
  <Override PartName="/ppt/tags/tag31.xml" ContentType="application/vnd.openxmlformats-officedocument.presentationml.tags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handoutMasters/handoutMaster1.xml" ContentType="application/vnd.openxmlformats-officedocument.presentationml.handoutMaster+xml"/>
  <Override PartName="/ppt/notesSlides/notesSlide4.xml" ContentType="application/vnd.openxmlformats-officedocument.presentationml.notesSlide+xml"/>
  <Override PartName="/ppt/tags/tag11.xml" ContentType="application/vnd.openxmlformats-officedocument.presentationml.tags+xml"/>
  <Override PartName="/ppt/tags/tag20.xml" ContentType="application/vnd.openxmlformats-officedocument.presentationml.tags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tags/tag6.xml" ContentType="application/vnd.openxmlformats-officedocument.presentationml.tags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notesSlides/notesSlide29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tags/tag2.xml" ContentType="application/vnd.openxmlformats-officedocument.presentationml.tags+xml"/>
  <Override PartName="/ppt/notesSlides/notesSlide18.xml" ContentType="application/vnd.openxmlformats-officedocument.presentationml.notesSlide+xml"/>
  <Default Extension="xls" ContentType="application/vnd.ms-excel"/>
  <Default Extension="wmf" ContentType="image/x-wmf"/>
  <Override PartName="/ppt/notesSlides/notesSlide36.xml" ContentType="application/vnd.openxmlformats-officedocument.presentationml.notesSlide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tags/tag29.xml" ContentType="application/vnd.openxmlformats-officedocument.presentationml.tags+xml"/>
  <Override PartName="/ppt/notesSlides/notesSlide25.xml" ContentType="application/vnd.openxmlformats-officedocument.presentationml.notesSlide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tags/tag18.xml" ContentType="application/vnd.openxmlformats-officedocument.presentationml.tags+xml"/>
  <Override PartName="/ppt/notesSlides/notesSlide32.xml" ContentType="application/vnd.openxmlformats-officedocument.presentationml.notesSlide+xml"/>
  <Override PartName="/ppt/notesSlides/notesSlide9.xml" ContentType="application/vnd.openxmlformats-officedocument.presentationml.notesSlide+xml"/>
  <Override PartName="/ppt/tags/tag14.xml" ContentType="application/vnd.openxmlformats-officedocument.presentationml.tags+xml"/>
  <Override PartName="/ppt/notesSlides/notesSlide21.xml" ContentType="application/vnd.openxmlformats-officedocument.presentationml.notesSlide+xml"/>
  <Override PartName="/ppt/tags/tag25.xml" ContentType="application/vnd.openxmlformats-officedocument.presentationml.tags+xml"/>
  <Override PartName="/ppt/notesSlides/notesSlide10.xml" ContentType="application/vnd.openxmlformats-officedocument.presentationml.notesSlide+xml"/>
  <Override PartName="/ppt/tags/tag32.xml" ContentType="application/vnd.openxmlformats-officedocument.presentationml.tags+xml"/>
  <Override PartName="/ppt/slides/slide7.xml" ContentType="application/vnd.openxmlformats-officedocument.presentationml.slide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tags/tag10.xml" ContentType="application/vnd.openxmlformats-officedocument.presentationml.tags+xml"/>
  <Override PartName="/ppt/tags/tag21.xml" ContentType="application/vnd.openxmlformats-officedocument.presentationml.tags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notesSlides/notesSlide1.xml" ContentType="application/vnd.openxmlformats-officedocument.presentationml.notesSlide+xml"/>
  <Override PartName="/ppt/tags/tag7.xml" ContentType="application/vnd.openxmlformats-officedocument.presentationml.tags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46.xml" ContentType="application/vnd.openxmlformats-officedocument.presentationml.slide+xml"/>
  <Override PartName="/ppt/slideLayouts/slideLayout5.xml" ContentType="application/vnd.openxmlformats-officedocument.presentationml.slideLayout+xml"/>
  <Override PartName="/ppt/notesSlides/notesSlide19.xml" ContentType="application/vnd.openxmlformats-officedocument.presentationml.notesSlide+xml"/>
  <Override PartName="/ppt/slides/slide24.xml" ContentType="application/vnd.openxmlformats-officedocument.presentationml.slide+xml"/>
  <Override PartName="/ppt/slides/slide35.xml" ContentType="application/vnd.openxmlformats-officedocument.presentationml.slide+xml"/>
  <Override PartName="/ppt/slides/slide53.xml" ContentType="application/vnd.openxmlformats-officedocument.presentationml.slide+xml"/>
  <Default Extension="jpeg" ContentType="image/jpeg"/>
  <Override PartName="/ppt/tags/tag3.xml" ContentType="application/vnd.openxmlformats-officedocument.presentationml.tags+xml"/>
  <Override PartName="/ppt/notesSlides/notesSlide37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7" r:id="rId1"/>
  </p:sldMasterIdLst>
  <p:notesMasterIdLst>
    <p:notesMasterId r:id="rId57"/>
  </p:notesMasterIdLst>
  <p:handoutMasterIdLst>
    <p:handoutMasterId r:id="rId58"/>
  </p:handoutMasterIdLst>
  <p:sldIdLst>
    <p:sldId id="343" r:id="rId2"/>
    <p:sldId id="342" r:id="rId3"/>
    <p:sldId id="346" r:id="rId4"/>
    <p:sldId id="347" r:id="rId5"/>
    <p:sldId id="349" r:id="rId6"/>
    <p:sldId id="348" r:id="rId7"/>
    <p:sldId id="352" r:id="rId8"/>
    <p:sldId id="360" r:id="rId9"/>
    <p:sldId id="361" r:id="rId10"/>
    <p:sldId id="362" r:id="rId11"/>
    <p:sldId id="359" r:id="rId12"/>
    <p:sldId id="358" r:id="rId13"/>
    <p:sldId id="372" r:id="rId14"/>
    <p:sldId id="350" r:id="rId15"/>
    <p:sldId id="357" r:id="rId16"/>
    <p:sldId id="365" r:id="rId17"/>
    <p:sldId id="363" r:id="rId18"/>
    <p:sldId id="366" r:id="rId19"/>
    <p:sldId id="373" r:id="rId20"/>
    <p:sldId id="368" r:id="rId21"/>
    <p:sldId id="370" r:id="rId22"/>
    <p:sldId id="367" r:id="rId23"/>
    <p:sldId id="369" r:id="rId24"/>
    <p:sldId id="375" r:id="rId25"/>
    <p:sldId id="376" r:id="rId26"/>
    <p:sldId id="382" r:id="rId27"/>
    <p:sldId id="374" r:id="rId28"/>
    <p:sldId id="388" r:id="rId29"/>
    <p:sldId id="389" r:id="rId30"/>
    <p:sldId id="392" r:id="rId31"/>
    <p:sldId id="390" r:id="rId32"/>
    <p:sldId id="391" r:id="rId33"/>
    <p:sldId id="393" r:id="rId34"/>
    <p:sldId id="401" r:id="rId35"/>
    <p:sldId id="397" r:id="rId36"/>
    <p:sldId id="399" r:id="rId37"/>
    <p:sldId id="396" r:id="rId38"/>
    <p:sldId id="398" r:id="rId39"/>
    <p:sldId id="400" r:id="rId40"/>
    <p:sldId id="356" r:id="rId41"/>
    <p:sldId id="377" r:id="rId42"/>
    <p:sldId id="353" r:id="rId43"/>
    <p:sldId id="378" r:id="rId44"/>
    <p:sldId id="379" r:id="rId45"/>
    <p:sldId id="383" r:id="rId46"/>
    <p:sldId id="384" r:id="rId47"/>
    <p:sldId id="385" r:id="rId48"/>
    <p:sldId id="386" r:id="rId49"/>
    <p:sldId id="387" r:id="rId50"/>
    <p:sldId id="354" r:id="rId51"/>
    <p:sldId id="355" r:id="rId52"/>
    <p:sldId id="380" r:id="rId53"/>
    <p:sldId id="351" r:id="rId54"/>
    <p:sldId id="371" r:id="rId55"/>
    <p:sldId id="344" r:id="rId56"/>
  </p:sldIdLst>
  <p:sldSz cx="9144000" cy="6858000" type="screen4x3"/>
  <p:notesSz cx="7315200" cy="9601200"/>
  <p:custDataLst>
    <p:tags r:id="rId59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00"/>
    <a:srgbClr val="00CC00"/>
    <a:srgbClr val="0000FF"/>
    <a:srgbClr val="FF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83857" autoAdjust="0"/>
  </p:normalViewPr>
  <p:slideViewPr>
    <p:cSldViewPr>
      <p:cViewPr varScale="1">
        <p:scale>
          <a:sx n="88" d="100"/>
          <a:sy n="88" d="100"/>
        </p:scale>
        <p:origin x="-978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notesMaster" Target="notesMasters/notesMaster1.xml"/><Relationship Id="rId61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tags" Target="tags/tag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2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69920" cy="480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>
              <a:defRPr sz="1300"/>
            </a:lvl1pPr>
          </a:lstStyle>
          <a:p>
            <a:endParaRPr lang="en-US"/>
          </a:p>
        </p:txBody>
      </p:sp>
      <p:sp>
        <p:nvSpPr>
          <p:cNvPr id="22221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45280" y="0"/>
            <a:ext cx="3169920" cy="480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>
              <a:defRPr sz="1300"/>
            </a:lvl1pPr>
          </a:lstStyle>
          <a:p>
            <a:endParaRPr lang="en-US"/>
          </a:p>
        </p:txBody>
      </p:sp>
      <p:sp>
        <p:nvSpPr>
          <p:cNvPr id="22221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121140"/>
            <a:ext cx="3169920" cy="480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>
              <a:defRPr sz="1300"/>
            </a:lvl1pPr>
          </a:lstStyle>
          <a:p>
            <a:endParaRPr lang="en-US"/>
          </a:p>
        </p:txBody>
      </p:sp>
      <p:sp>
        <p:nvSpPr>
          <p:cNvPr id="22221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45280" y="9121140"/>
            <a:ext cx="3169920" cy="480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>
              <a:defRPr sz="1300"/>
            </a:lvl1pPr>
          </a:lstStyle>
          <a:p>
            <a:fld id="{5728099C-3B11-42E4-AE38-C7AED863A719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69920" cy="480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>
              <a:defRPr sz="1300"/>
            </a:lvl1pPr>
          </a:lstStyle>
          <a:p>
            <a:endParaRPr lang="en-US"/>
          </a:p>
        </p:txBody>
      </p:sp>
      <p:sp>
        <p:nvSpPr>
          <p:cNvPr id="1372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3587" y="0"/>
            <a:ext cx="3169920" cy="480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>
              <a:defRPr sz="1300"/>
            </a:lvl1pPr>
          </a:lstStyle>
          <a:p>
            <a:endParaRPr lang="en-US"/>
          </a:p>
        </p:txBody>
      </p:sp>
      <p:sp>
        <p:nvSpPr>
          <p:cNvPr id="13722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57300" y="720725"/>
            <a:ext cx="4800600" cy="3600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372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31520" y="4560570"/>
            <a:ext cx="5852160" cy="43205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372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19474"/>
            <a:ext cx="3169920" cy="480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>
              <a:defRPr sz="1300"/>
            </a:lvl1pPr>
          </a:lstStyle>
          <a:p>
            <a:endParaRPr lang="en-US"/>
          </a:p>
        </p:txBody>
      </p:sp>
      <p:sp>
        <p:nvSpPr>
          <p:cNvPr id="1372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3587" y="9119474"/>
            <a:ext cx="3169920" cy="480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>
              <a:defRPr sz="1300"/>
            </a:lvl1pPr>
          </a:lstStyle>
          <a:p>
            <a:fld id="{6A8AF0E0-3D89-40A5-918B-75BAF79808D5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A46500D-8527-449B-8E1D-B33E6A936208}" type="slidenum">
              <a:rPr lang="en-US"/>
              <a:pPr/>
              <a:t>2</a:t>
            </a:fld>
            <a:endParaRPr lang="en-US"/>
          </a:p>
        </p:txBody>
      </p:sp>
      <p:sp>
        <p:nvSpPr>
          <p:cNvPr id="5652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257300" y="720725"/>
            <a:ext cx="4800600" cy="360045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652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31838" y="4560888"/>
            <a:ext cx="5851525" cy="431958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lIns="96661" tIns="48331" rIns="96661" bIns="48331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A46500D-8527-449B-8E1D-B33E6A936208}" type="slidenum">
              <a:rPr lang="en-US"/>
              <a:pPr/>
              <a:t>11</a:t>
            </a:fld>
            <a:endParaRPr lang="en-US"/>
          </a:p>
        </p:txBody>
      </p:sp>
      <p:sp>
        <p:nvSpPr>
          <p:cNvPr id="5652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257300" y="720725"/>
            <a:ext cx="4800600" cy="360045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652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31838" y="4560888"/>
            <a:ext cx="5851525" cy="431958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lIns="96661" tIns="48331" rIns="96661" bIns="48331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A46500D-8527-449B-8E1D-B33E6A936208}" type="slidenum">
              <a:rPr lang="en-US"/>
              <a:pPr/>
              <a:t>12</a:t>
            </a:fld>
            <a:endParaRPr lang="en-US"/>
          </a:p>
        </p:txBody>
      </p:sp>
      <p:sp>
        <p:nvSpPr>
          <p:cNvPr id="5652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257300" y="720725"/>
            <a:ext cx="4800600" cy="360045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652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31838" y="4560888"/>
            <a:ext cx="5851525" cy="431958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lIns="96661" tIns="48331" rIns="96661" bIns="48331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A46500D-8527-449B-8E1D-B33E6A936208}" type="slidenum">
              <a:rPr lang="en-US"/>
              <a:pPr/>
              <a:t>13</a:t>
            </a:fld>
            <a:endParaRPr lang="en-US"/>
          </a:p>
        </p:txBody>
      </p:sp>
      <p:sp>
        <p:nvSpPr>
          <p:cNvPr id="5652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257300" y="720725"/>
            <a:ext cx="4800600" cy="360045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652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31838" y="4560888"/>
            <a:ext cx="5851525" cy="431958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lIns="96661" tIns="48331" rIns="96661" bIns="48331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A46500D-8527-449B-8E1D-B33E6A936208}" type="slidenum">
              <a:rPr lang="en-US"/>
              <a:pPr/>
              <a:t>14</a:t>
            </a:fld>
            <a:endParaRPr lang="en-US"/>
          </a:p>
        </p:txBody>
      </p:sp>
      <p:sp>
        <p:nvSpPr>
          <p:cNvPr id="5652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257300" y="720725"/>
            <a:ext cx="4800600" cy="360045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652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31838" y="4560888"/>
            <a:ext cx="5851525" cy="431958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lIns="96661" tIns="48331" rIns="96661" bIns="48331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A46500D-8527-449B-8E1D-B33E6A936208}" type="slidenum">
              <a:rPr lang="en-US"/>
              <a:pPr/>
              <a:t>15</a:t>
            </a:fld>
            <a:endParaRPr lang="en-US"/>
          </a:p>
        </p:txBody>
      </p:sp>
      <p:sp>
        <p:nvSpPr>
          <p:cNvPr id="5652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257300" y="720725"/>
            <a:ext cx="4800600" cy="360045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652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31838" y="4560888"/>
            <a:ext cx="5851525" cy="431958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lIns="96661" tIns="48331" rIns="96661" bIns="48331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A46500D-8527-449B-8E1D-B33E6A936208}" type="slidenum">
              <a:rPr lang="en-US"/>
              <a:pPr/>
              <a:t>16</a:t>
            </a:fld>
            <a:endParaRPr lang="en-US"/>
          </a:p>
        </p:txBody>
      </p:sp>
      <p:sp>
        <p:nvSpPr>
          <p:cNvPr id="5652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257300" y="720725"/>
            <a:ext cx="4800600" cy="360045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652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31838" y="4560888"/>
            <a:ext cx="5851525" cy="431958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lIns="96661" tIns="48331" rIns="96661" bIns="48331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A46500D-8527-449B-8E1D-B33E6A936208}" type="slidenum">
              <a:rPr lang="en-US"/>
              <a:pPr/>
              <a:t>17</a:t>
            </a:fld>
            <a:endParaRPr lang="en-US"/>
          </a:p>
        </p:txBody>
      </p:sp>
      <p:sp>
        <p:nvSpPr>
          <p:cNvPr id="5652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257300" y="720725"/>
            <a:ext cx="4800600" cy="360045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652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31838" y="4560888"/>
            <a:ext cx="5851525" cy="431958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lIns="96661" tIns="48331" rIns="96661" bIns="48331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A46500D-8527-449B-8E1D-B33E6A936208}" type="slidenum">
              <a:rPr lang="en-US"/>
              <a:pPr/>
              <a:t>18</a:t>
            </a:fld>
            <a:endParaRPr lang="en-US"/>
          </a:p>
        </p:txBody>
      </p:sp>
      <p:sp>
        <p:nvSpPr>
          <p:cNvPr id="5652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257300" y="720725"/>
            <a:ext cx="4800600" cy="360045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652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31838" y="4560888"/>
            <a:ext cx="5851525" cy="431958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lIns="96661" tIns="48331" rIns="96661" bIns="48331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A46500D-8527-449B-8E1D-B33E6A936208}" type="slidenum">
              <a:rPr lang="en-US"/>
              <a:pPr/>
              <a:t>19</a:t>
            </a:fld>
            <a:endParaRPr lang="en-US"/>
          </a:p>
        </p:txBody>
      </p:sp>
      <p:sp>
        <p:nvSpPr>
          <p:cNvPr id="5652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257300" y="720725"/>
            <a:ext cx="4800600" cy="360045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652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31838" y="4560888"/>
            <a:ext cx="5851525" cy="431958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lIns="96661" tIns="48331" rIns="96661" bIns="48331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A46500D-8527-449B-8E1D-B33E6A936208}" type="slidenum">
              <a:rPr lang="en-US"/>
              <a:pPr/>
              <a:t>20</a:t>
            </a:fld>
            <a:endParaRPr lang="en-US"/>
          </a:p>
        </p:txBody>
      </p:sp>
      <p:sp>
        <p:nvSpPr>
          <p:cNvPr id="5652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257300" y="720725"/>
            <a:ext cx="4800600" cy="360045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652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31838" y="4560888"/>
            <a:ext cx="5851525" cy="431958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lIns="96661" tIns="48331" rIns="96661" bIns="48331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A46500D-8527-449B-8E1D-B33E6A936208}" type="slidenum">
              <a:rPr lang="en-US"/>
              <a:pPr/>
              <a:t>3</a:t>
            </a:fld>
            <a:endParaRPr lang="en-US"/>
          </a:p>
        </p:txBody>
      </p:sp>
      <p:sp>
        <p:nvSpPr>
          <p:cNvPr id="5652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257300" y="720725"/>
            <a:ext cx="4800600" cy="360045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652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31838" y="4560888"/>
            <a:ext cx="5851525" cy="431958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lIns="96661" tIns="48331" rIns="96661" bIns="48331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A46500D-8527-449B-8E1D-B33E6A936208}" type="slidenum">
              <a:rPr lang="en-US"/>
              <a:pPr/>
              <a:t>21</a:t>
            </a:fld>
            <a:endParaRPr lang="en-US"/>
          </a:p>
        </p:txBody>
      </p:sp>
      <p:sp>
        <p:nvSpPr>
          <p:cNvPr id="5652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257300" y="720725"/>
            <a:ext cx="4800600" cy="360045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652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31838" y="4560888"/>
            <a:ext cx="5851525" cy="431958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lIns="96661" tIns="48331" rIns="96661" bIns="48331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A46500D-8527-449B-8E1D-B33E6A936208}" type="slidenum">
              <a:rPr lang="en-US"/>
              <a:pPr/>
              <a:t>22</a:t>
            </a:fld>
            <a:endParaRPr lang="en-US"/>
          </a:p>
        </p:txBody>
      </p:sp>
      <p:sp>
        <p:nvSpPr>
          <p:cNvPr id="5652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257300" y="720725"/>
            <a:ext cx="4800600" cy="360045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652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31838" y="4560888"/>
            <a:ext cx="5851525" cy="431958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lIns="96661" tIns="48331" rIns="96661" bIns="48331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A46500D-8527-449B-8E1D-B33E6A936208}" type="slidenum">
              <a:rPr lang="en-US"/>
              <a:pPr/>
              <a:t>23</a:t>
            </a:fld>
            <a:endParaRPr lang="en-US"/>
          </a:p>
        </p:txBody>
      </p:sp>
      <p:sp>
        <p:nvSpPr>
          <p:cNvPr id="5652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257300" y="720725"/>
            <a:ext cx="4800600" cy="360045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652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31838" y="4560888"/>
            <a:ext cx="5851525" cy="431958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lIns="96661" tIns="48331" rIns="96661" bIns="48331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A46500D-8527-449B-8E1D-B33E6A936208}" type="slidenum">
              <a:rPr lang="en-US"/>
              <a:pPr/>
              <a:t>27</a:t>
            </a:fld>
            <a:endParaRPr lang="en-US"/>
          </a:p>
        </p:txBody>
      </p:sp>
      <p:sp>
        <p:nvSpPr>
          <p:cNvPr id="5652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257300" y="720725"/>
            <a:ext cx="4800600" cy="360045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652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31838" y="4560888"/>
            <a:ext cx="5851525" cy="431958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lIns="96661" tIns="48331" rIns="96661" bIns="48331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A46500D-8527-449B-8E1D-B33E6A936208}" type="slidenum">
              <a:rPr lang="en-US"/>
              <a:pPr/>
              <a:t>40</a:t>
            </a:fld>
            <a:endParaRPr lang="en-US"/>
          </a:p>
        </p:txBody>
      </p:sp>
      <p:sp>
        <p:nvSpPr>
          <p:cNvPr id="5652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257300" y="720725"/>
            <a:ext cx="4800600" cy="360045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652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31838" y="4560888"/>
            <a:ext cx="5851525" cy="431958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lIns="96661" tIns="48331" rIns="96661" bIns="48331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A46500D-8527-449B-8E1D-B33E6A936208}" type="slidenum">
              <a:rPr lang="en-US"/>
              <a:pPr/>
              <a:t>41</a:t>
            </a:fld>
            <a:endParaRPr lang="en-US"/>
          </a:p>
        </p:txBody>
      </p:sp>
      <p:sp>
        <p:nvSpPr>
          <p:cNvPr id="5652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257300" y="720725"/>
            <a:ext cx="4800600" cy="360045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652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31838" y="4560888"/>
            <a:ext cx="5851525" cy="431958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lIns="96661" tIns="48331" rIns="96661" bIns="48331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A46500D-8527-449B-8E1D-B33E6A936208}" type="slidenum">
              <a:rPr lang="en-US"/>
              <a:pPr/>
              <a:t>42</a:t>
            </a:fld>
            <a:endParaRPr lang="en-US"/>
          </a:p>
        </p:txBody>
      </p:sp>
      <p:sp>
        <p:nvSpPr>
          <p:cNvPr id="5652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257300" y="720725"/>
            <a:ext cx="4800600" cy="360045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652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31838" y="4560888"/>
            <a:ext cx="5851525" cy="431958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lIns="96661" tIns="48331" rIns="96661" bIns="48331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A46500D-8527-449B-8E1D-B33E6A936208}" type="slidenum">
              <a:rPr lang="en-US"/>
              <a:pPr/>
              <a:t>43</a:t>
            </a:fld>
            <a:endParaRPr lang="en-US"/>
          </a:p>
        </p:txBody>
      </p:sp>
      <p:sp>
        <p:nvSpPr>
          <p:cNvPr id="5652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257300" y="720725"/>
            <a:ext cx="4800600" cy="360045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652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31838" y="4560888"/>
            <a:ext cx="5851525" cy="431958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lIns="96661" tIns="48331" rIns="96661" bIns="48331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A46500D-8527-449B-8E1D-B33E6A936208}" type="slidenum">
              <a:rPr lang="en-US"/>
              <a:pPr/>
              <a:t>44</a:t>
            </a:fld>
            <a:endParaRPr lang="en-US"/>
          </a:p>
        </p:txBody>
      </p:sp>
      <p:sp>
        <p:nvSpPr>
          <p:cNvPr id="5652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257300" y="720725"/>
            <a:ext cx="4800600" cy="360045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652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31838" y="4560888"/>
            <a:ext cx="5851525" cy="431958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lIns="96661" tIns="48331" rIns="96661" bIns="48331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A46500D-8527-449B-8E1D-B33E6A936208}" type="slidenum">
              <a:rPr lang="en-US"/>
              <a:pPr/>
              <a:t>45</a:t>
            </a:fld>
            <a:endParaRPr lang="en-US"/>
          </a:p>
        </p:txBody>
      </p:sp>
      <p:sp>
        <p:nvSpPr>
          <p:cNvPr id="5652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257300" y="720725"/>
            <a:ext cx="4800600" cy="360045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652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31838" y="4560888"/>
            <a:ext cx="5851525" cy="431958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lIns="96661" tIns="48331" rIns="96661" bIns="48331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A46500D-8527-449B-8E1D-B33E6A936208}" type="slidenum">
              <a:rPr lang="en-US"/>
              <a:pPr/>
              <a:t>4</a:t>
            </a:fld>
            <a:endParaRPr lang="en-US"/>
          </a:p>
        </p:txBody>
      </p:sp>
      <p:sp>
        <p:nvSpPr>
          <p:cNvPr id="5652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257300" y="720725"/>
            <a:ext cx="4800600" cy="360045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652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31838" y="4560888"/>
            <a:ext cx="5851525" cy="431958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lIns="96661" tIns="48331" rIns="96661" bIns="48331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A46500D-8527-449B-8E1D-B33E6A936208}" type="slidenum">
              <a:rPr lang="en-US"/>
              <a:pPr/>
              <a:t>46</a:t>
            </a:fld>
            <a:endParaRPr lang="en-US"/>
          </a:p>
        </p:txBody>
      </p:sp>
      <p:sp>
        <p:nvSpPr>
          <p:cNvPr id="5652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257300" y="720725"/>
            <a:ext cx="4800600" cy="360045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652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31838" y="4560888"/>
            <a:ext cx="5851525" cy="431958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lIns="96661" tIns="48331" rIns="96661" bIns="48331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A46500D-8527-449B-8E1D-B33E6A936208}" type="slidenum">
              <a:rPr lang="en-US"/>
              <a:pPr/>
              <a:t>47</a:t>
            </a:fld>
            <a:endParaRPr lang="en-US"/>
          </a:p>
        </p:txBody>
      </p:sp>
      <p:sp>
        <p:nvSpPr>
          <p:cNvPr id="5652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257300" y="720725"/>
            <a:ext cx="4800600" cy="360045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652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31838" y="4560888"/>
            <a:ext cx="5851525" cy="431958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lIns="96661" tIns="48331" rIns="96661" bIns="48331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A46500D-8527-449B-8E1D-B33E6A936208}" type="slidenum">
              <a:rPr lang="en-US"/>
              <a:pPr/>
              <a:t>48</a:t>
            </a:fld>
            <a:endParaRPr lang="en-US"/>
          </a:p>
        </p:txBody>
      </p:sp>
      <p:sp>
        <p:nvSpPr>
          <p:cNvPr id="5652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257300" y="720725"/>
            <a:ext cx="4800600" cy="360045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652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31838" y="4560888"/>
            <a:ext cx="5851525" cy="431958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lIns="96661" tIns="48331" rIns="96661" bIns="48331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A46500D-8527-449B-8E1D-B33E6A936208}" type="slidenum">
              <a:rPr lang="en-US"/>
              <a:pPr/>
              <a:t>49</a:t>
            </a:fld>
            <a:endParaRPr lang="en-US"/>
          </a:p>
        </p:txBody>
      </p:sp>
      <p:sp>
        <p:nvSpPr>
          <p:cNvPr id="5652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257300" y="720725"/>
            <a:ext cx="4800600" cy="360045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652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31838" y="4560888"/>
            <a:ext cx="5851525" cy="431958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lIns="96661" tIns="48331" rIns="96661" bIns="48331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A46500D-8527-449B-8E1D-B33E6A936208}" type="slidenum">
              <a:rPr lang="en-US"/>
              <a:pPr/>
              <a:t>50</a:t>
            </a:fld>
            <a:endParaRPr lang="en-US"/>
          </a:p>
        </p:txBody>
      </p:sp>
      <p:sp>
        <p:nvSpPr>
          <p:cNvPr id="5652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257300" y="720725"/>
            <a:ext cx="4800600" cy="360045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652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31838" y="4560888"/>
            <a:ext cx="5851525" cy="431958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lIns="96661" tIns="48331" rIns="96661" bIns="48331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A46500D-8527-449B-8E1D-B33E6A936208}" type="slidenum">
              <a:rPr lang="en-US"/>
              <a:pPr/>
              <a:t>51</a:t>
            </a:fld>
            <a:endParaRPr lang="en-US"/>
          </a:p>
        </p:txBody>
      </p:sp>
      <p:sp>
        <p:nvSpPr>
          <p:cNvPr id="5652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257300" y="720725"/>
            <a:ext cx="4800600" cy="360045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652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31838" y="4560888"/>
            <a:ext cx="5851525" cy="431958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lIns="96661" tIns="48331" rIns="96661" bIns="48331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A46500D-8527-449B-8E1D-B33E6A936208}" type="slidenum">
              <a:rPr lang="en-US"/>
              <a:pPr/>
              <a:t>52</a:t>
            </a:fld>
            <a:endParaRPr lang="en-US"/>
          </a:p>
        </p:txBody>
      </p:sp>
      <p:sp>
        <p:nvSpPr>
          <p:cNvPr id="5652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257300" y="720725"/>
            <a:ext cx="4800600" cy="360045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652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31838" y="4560888"/>
            <a:ext cx="5851525" cy="431958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lIns="96661" tIns="48331" rIns="96661" bIns="48331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A46500D-8527-449B-8E1D-B33E6A936208}" type="slidenum">
              <a:rPr lang="en-US"/>
              <a:pPr/>
              <a:t>53</a:t>
            </a:fld>
            <a:endParaRPr lang="en-US"/>
          </a:p>
        </p:txBody>
      </p:sp>
      <p:sp>
        <p:nvSpPr>
          <p:cNvPr id="5652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257300" y="720725"/>
            <a:ext cx="4800600" cy="360045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652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31838" y="4560888"/>
            <a:ext cx="5851525" cy="431958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lIns="96661" tIns="48331" rIns="96661" bIns="48331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A46500D-8527-449B-8E1D-B33E6A936208}" type="slidenum">
              <a:rPr lang="en-US"/>
              <a:pPr/>
              <a:t>54</a:t>
            </a:fld>
            <a:endParaRPr lang="en-US"/>
          </a:p>
        </p:txBody>
      </p:sp>
      <p:sp>
        <p:nvSpPr>
          <p:cNvPr id="5652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257300" y="720725"/>
            <a:ext cx="4800600" cy="360045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652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31838" y="4560888"/>
            <a:ext cx="5851525" cy="431958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lIns="96661" tIns="48331" rIns="96661" bIns="48331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A46500D-8527-449B-8E1D-B33E6A936208}" type="slidenum">
              <a:rPr lang="en-US"/>
              <a:pPr/>
              <a:t>55</a:t>
            </a:fld>
            <a:endParaRPr lang="en-US"/>
          </a:p>
        </p:txBody>
      </p:sp>
      <p:sp>
        <p:nvSpPr>
          <p:cNvPr id="5652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257300" y="720725"/>
            <a:ext cx="4800600" cy="360045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652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31838" y="4560888"/>
            <a:ext cx="5851525" cy="431958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lIns="96661" tIns="48331" rIns="96661" bIns="48331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A46500D-8527-449B-8E1D-B33E6A936208}" type="slidenum">
              <a:rPr lang="en-US"/>
              <a:pPr/>
              <a:t>5</a:t>
            </a:fld>
            <a:endParaRPr lang="en-US"/>
          </a:p>
        </p:txBody>
      </p:sp>
      <p:sp>
        <p:nvSpPr>
          <p:cNvPr id="5652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257300" y="720725"/>
            <a:ext cx="4800600" cy="360045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652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31838" y="4560888"/>
            <a:ext cx="5851525" cy="431958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lIns="96661" tIns="48331" rIns="96661" bIns="48331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A46500D-8527-449B-8E1D-B33E6A936208}" type="slidenum">
              <a:rPr lang="en-US"/>
              <a:pPr/>
              <a:t>6</a:t>
            </a:fld>
            <a:endParaRPr lang="en-US"/>
          </a:p>
        </p:txBody>
      </p:sp>
      <p:sp>
        <p:nvSpPr>
          <p:cNvPr id="5652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257300" y="720725"/>
            <a:ext cx="4800600" cy="360045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652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31838" y="4560888"/>
            <a:ext cx="5851525" cy="431958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lIns="96661" tIns="48331" rIns="96661" bIns="48331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A46500D-8527-449B-8E1D-B33E6A936208}" type="slidenum">
              <a:rPr lang="en-US"/>
              <a:pPr/>
              <a:t>7</a:t>
            </a:fld>
            <a:endParaRPr lang="en-US"/>
          </a:p>
        </p:txBody>
      </p:sp>
      <p:sp>
        <p:nvSpPr>
          <p:cNvPr id="5652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257300" y="720725"/>
            <a:ext cx="4800600" cy="360045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652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31838" y="4560888"/>
            <a:ext cx="5851525" cy="431958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lIns="96661" tIns="48331" rIns="96661" bIns="48331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A46500D-8527-449B-8E1D-B33E6A936208}" type="slidenum">
              <a:rPr lang="en-US"/>
              <a:pPr/>
              <a:t>8</a:t>
            </a:fld>
            <a:endParaRPr lang="en-US"/>
          </a:p>
        </p:txBody>
      </p:sp>
      <p:sp>
        <p:nvSpPr>
          <p:cNvPr id="5652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257300" y="720725"/>
            <a:ext cx="4800600" cy="360045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652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31838" y="4560888"/>
            <a:ext cx="5851525" cy="431958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lIns="96661" tIns="48331" rIns="96661" bIns="48331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A46500D-8527-449B-8E1D-B33E6A936208}" type="slidenum">
              <a:rPr lang="en-US"/>
              <a:pPr/>
              <a:t>9</a:t>
            </a:fld>
            <a:endParaRPr lang="en-US"/>
          </a:p>
        </p:txBody>
      </p:sp>
      <p:sp>
        <p:nvSpPr>
          <p:cNvPr id="5652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257300" y="720725"/>
            <a:ext cx="4800600" cy="360045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652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31838" y="4560888"/>
            <a:ext cx="5851525" cy="431958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lIns="96661" tIns="48331" rIns="96661" bIns="48331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A46500D-8527-449B-8E1D-B33E6A936208}" type="slidenum">
              <a:rPr lang="en-US"/>
              <a:pPr/>
              <a:t>10</a:t>
            </a:fld>
            <a:endParaRPr lang="en-US"/>
          </a:p>
        </p:txBody>
      </p:sp>
      <p:sp>
        <p:nvSpPr>
          <p:cNvPr id="5652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257300" y="720725"/>
            <a:ext cx="4800600" cy="360045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652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31838" y="4560888"/>
            <a:ext cx="5851525" cy="431958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lIns="96661" tIns="48331" rIns="96661" bIns="48331"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©Carlos Guestrin 2005-2009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D4B69B-9D2C-4B75-952C-EDB5EB194A1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©Carlos Guestrin 2005-2009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11F9A9-7843-4098-81A3-14D5030890B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©Carlos Guestrin 2005-2009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A9E72E-C33A-4B30-8E6B-F05DF736B96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©Carlos Guestrin 2005-2009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3E760-12C4-46DF-8980-D4F75633FCC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©Carlos Guestrin 2005-2009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121503-CF41-488E-ABD0-1BC625D886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©Carlos Guestrin 2005-2009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747EBD-4E9B-4114-92AE-FD2285B5D2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©Carlos Guestrin 2005-2009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474BE1-20C7-4EBF-9F92-7B9C228859F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©Carlos Guestrin 2005-2009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3BA594-F3ED-4464-B2B9-79B65B2219E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©Carlos Guestrin 2005-2009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369292-B8F8-4228-9668-7A0005921F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©Carlos Guestrin 2005-2009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4CE6CE-B39D-438C-85F7-3C1AB5D5868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©Carlos Guestrin 2005-2009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B68E0A-CE36-4298-A2C1-1E4FCE70D03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8" r:id="rId1"/>
    <p:sldLayoutId id="2147483759" r:id="rId2"/>
    <p:sldLayoutId id="2147483760" r:id="rId3"/>
    <p:sldLayoutId id="2147483761" r:id="rId4"/>
    <p:sldLayoutId id="2147483762" r:id="rId5"/>
    <p:sldLayoutId id="2147483763" r:id="rId6"/>
    <p:sldLayoutId id="2147483764" r:id="rId7"/>
    <p:sldLayoutId id="2147483765" r:id="rId8"/>
    <p:sldLayoutId id="2147483766" r:id="rId9"/>
    <p:sldLayoutId id="2147483767" r:id="rId10"/>
    <p:sldLayoutId id="2147483768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tags" Target="../tags/tag5.xml"/><Relationship Id="rId7" Type="http://schemas.openxmlformats.org/officeDocument/2006/relationships/image" Target="../media/image15.png"/><Relationship Id="rId2" Type="http://schemas.openxmlformats.org/officeDocument/2006/relationships/tags" Target="../tags/tag4.xml"/><Relationship Id="rId1" Type="http://schemas.openxmlformats.org/officeDocument/2006/relationships/tags" Target="../tags/tag3.xml"/><Relationship Id="rId6" Type="http://schemas.openxmlformats.org/officeDocument/2006/relationships/notesSlide" Target="../notesSlides/notesSlide10.xml"/><Relationship Id="rId5" Type="http://schemas.openxmlformats.org/officeDocument/2006/relationships/slideLayout" Target="../slideLayouts/slideLayout2.xml"/><Relationship Id="rId10" Type="http://schemas.openxmlformats.org/officeDocument/2006/relationships/image" Target="../media/image18.png"/><Relationship Id="rId4" Type="http://schemas.openxmlformats.org/officeDocument/2006/relationships/tags" Target="../tags/tag6.xml"/><Relationship Id="rId9" Type="http://schemas.openxmlformats.org/officeDocument/2006/relationships/image" Target="../media/image1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16.xml"/><Relationship Id="rId13" Type="http://schemas.openxmlformats.org/officeDocument/2006/relationships/image" Target="../media/image24.png"/><Relationship Id="rId3" Type="http://schemas.openxmlformats.org/officeDocument/2006/relationships/tags" Target="../tags/tag9.xml"/><Relationship Id="rId7" Type="http://schemas.openxmlformats.org/officeDocument/2006/relationships/slideLayout" Target="../slideLayouts/slideLayout2.xml"/><Relationship Id="rId12" Type="http://schemas.openxmlformats.org/officeDocument/2006/relationships/image" Target="../media/image23.png"/><Relationship Id="rId2" Type="http://schemas.openxmlformats.org/officeDocument/2006/relationships/tags" Target="../tags/tag8.xml"/><Relationship Id="rId1" Type="http://schemas.openxmlformats.org/officeDocument/2006/relationships/tags" Target="../tags/tag7.xml"/><Relationship Id="rId6" Type="http://schemas.openxmlformats.org/officeDocument/2006/relationships/tags" Target="../tags/tag12.xml"/><Relationship Id="rId11" Type="http://schemas.openxmlformats.org/officeDocument/2006/relationships/image" Target="../media/image22.png"/><Relationship Id="rId5" Type="http://schemas.openxmlformats.org/officeDocument/2006/relationships/tags" Target="../tags/tag11.xml"/><Relationship Id="rId15" Type="http://schemas.openxmlformats.org/officeDocument/2006/relationships/image" Target="../media/image26.png"/><Relationship Id="rId10" Type="http://schemas.openxmlformats.org/officeDocument/2006/relationships/image" Target="../media/image21.png"/><Relationship Id="rId4" Type="http://schemas.openxmlformats.org/officeDocument/2006/relationships/tags" Target="../tags/tag10.xml"/><Relationship Id="rId9" Type="http://schemas.openxmlformats.org/officeDocument/2006/relationships/image" Target="../media/image20.png"/><Relationship Id="rId14" Type="http://schemas.openxmlformats.org/officeDocument/2006/relationships/image" Target="../media/image25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20.png"/><Relationship Id="rId2" Type="http://schemas.openxmlformats.org/officeDocument/2006/relationships/tags" Target="../tags/tag14.xml"/><Relationship Id="rId1" Type="http://schemas.openxmlformats.org/officeDocument/2006/relationships/tags" Target="../tags/tag13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notesSlide" Target="../notesSlides/notesSlide17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tags" Target="../tags/tag17.xml"/><Relationship Id="rId7" Type="http://schemas.openxmlformats.org/officeDocument/2006/relationships/image" Target="../media/image24.png"/><Relationship Id="rId2" Type="http://schemas.openxmlformats.org/officeDocument/2006/relationships/tags" Target="../tags/tag16.xml"/><Relationship Id="rId1" Type="http://schemas.openxmlformats.org/officeDocument/2006/relationships/tags" Target="../tags/tag15.xml"/><Relationship Id="rId6" Type="http://schemas.openxmlformats.org/officeDocument/2006/relationships/notesSlide" Target="../notesSlides/notesSlide18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18.xml"/><Relationship Id="rId9" Type="http://schemas.openxmlformats.org/officeDocument/2006/relationships/image" Target="../media/image29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20.xml"/><Relationship Id="rId1" Type="http://schemas.openxmlformats.org/officeDocument/2006/relationships/tags" Target="../tags/tag19.xml"/><Relationship Id="rId6" Type="http://schemas.openxmlformats.org/officeDocument/2006/relationships/image" Target="../media/image21.png"/><Relationship Id="rId5" Type="http://schemas.openxmlformats.org/officeDocument/2006/relationships/image" Target="../media/image30.png"/><Relationship Id="rId4" Type="http://schemas.openxmlformats.org/officeDocument/2006/relationships/notesSlide" Target="../notesSlides/notesSlide20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2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Microsoft_Office_Excel_97-2003_Worksheet1.xls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wmf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1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2.xml"/><Relationship Id="rId5" Type="http://schemas.openxmlformats.org/officeDocument/2006/relationships/image" Target="../media/image41.png"/><Relationship Id="rId4" Type="http://schemas.openxmlformats.org/officeDocument/2006/relationships/image" Target="../media/image40.jpe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3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25.xml"/><Relationship Id="rId1" Type="http://schemas.openxmlformats.org/officeDocument/2006/relationships/tags" Target="../tags/tag24.xml"/><Relationship Id="rId5" Type="http://schemas.openxmlformats.org/officeDocument/2006/relationships/image" Target="../media/image45.png"/><Relationship Id="rId4" Type="http://schemas.openxmlformats.org/officeDocument/2006/relationships/image" Target="../media/image44.jpeg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.png"/><Relationship Id="rId13" Type="http://schemas.openxmlformats.org/officeDocument/2006/relationships/image" Target="../media/image45.png"/><Relationship Id="rId3" Type="http://schemas.openxmlformats.org/officeDocument/2006/relationships/tags" Target="../tags/tag28.xml"/><Relationship Id="rId7" Type="http://schemas.openxmlformats.org/officeDocument/2006/relationships/slideLayout" Target="../slideLayouts/slideLayout2.xml"/><Relationship Id="rId12" Type="http://schemas.openxmlformats.org/officeDocument/2006/relationships/image" Target="../media/image42.png"/><Relationship Id="rId2" Type="http://schemas.openxmlformats.org/officeDocument/2006/relationships/tags" Target="../tags/tag27.xml"/><Relationship Id="rId1" Type="http://schemas.openxmlformats.org/officeDocument/2006/relationships/tags" Target="../tags/tag26.xml"/><Relationship Id="rId6" Type="http://schemas.openxmlformats.org/officeDocument/2006/relationships/tags" Target="../tags/tag31.xml"/><Relationship Id="rId11" Type="http://schemas.openxmlformats.org/officeDocument/2006/relationships/image" Target="../media/image49.png"/><Relationship Id="rId5" Type="http://schemas.openxmlformats.org/officeDocument/2006/relationships/tags" Target="../tags/tag30.xml"/><Relationship Id="rId10" Type="http://schemas.openxmlformats.org/officeDocument/2006/relationships/image" Target="../media/image48.png"/><Relationship Id="rId4" Type="http://schemas.openxmlformats.org/officeDocument/2006/relationships/tags" Target="../tags/tag29.xml"/><Relationship Id="rId9" Type="http://schemas.openxmlformats.org/officeDocument/2006/relationships/image" Target="../media/image47.png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8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2.xml"/><Relationship Id="rId5" Type="http://schemas.openxmlformats.org/officeDocument/2006/relationships/image" Target="../media/image56.png"/><Relationship Id="rId4" Type="http://schemas.openxmlformats.org/officeDocument/2006/relationships/image" Target="../media/image55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jpe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jpe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jpe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jpe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" y="968375"/>
            <a:ext cx="8534400" cy="1470025"/>
          </a:xfrm>
        </p:spPr>
        <p:txBody>
          <a:bodyPr>
            <a:noAutofit/>
          </a:bodyPr>
          <a:lstStyle/>
          <a:p>
            <a:r>
              <a:rPr lang="en-US" sz="4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Dimensionality Reduction</a:t>
            </a:r>
            <a:endParaRPr lang="en-US" sz="48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649922" y="3505200"/>
            <a:ext cx="5912902" cy="25237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dirty="0" smtClean="0"/>
              <a:t>Aarti Singh</a:t>
            </a:r>
          </a:p>
          <a:p>
            <a:pPr algn="ctr"/>
            <a:endParaRPr lang="en-US" sz="2000" dirty="0" smtClean="0"/>
          </a:p>
          <a:p>
            <a:pPr algn="ctr"/>
            <a:endParaRPr lang="en-US" sz="2000" dirty="0" smtClean="0"/>
          </a:p>
          <a:p>
            <a:pPr algn="ctr"/>
            <a:r>
              <a:rPr lang="en-US" sz="2000" dirty="0" smtClean="0"/>
              <a:t>Machine Learning 10-701/15-781</a:t>
            </a:r>
          </a:p>
          <a:p>
            <a:pPr algn="ctr"/>
            <a:r>
              <a:rPr lang="en-US" sz="2000" dirty="0" smtClean="0"/>
              <a:t>Nov 17, 2010</a:t>
            </a:r>
          </a:p>
          <a:p>
            <a:pPr algn="ctr"/>
            <a:endParaRPr lang="en-US" sz="2000" dirty="0" smtClean="0"/>
          </a:p>
          <a:p>
            <a:pPr algn="ctr"/>
            <a:r>
              <a:rPr lang="en-US" dirty="0" smtClean="0"/>
              <a:t>Slides Courtesy: Tom Mitchell, Eric Xing, Lawrence Saul</a:t>
            </a:r>
          </a:p>
          <a:p>
            <a:pPr algn="ctr"/>
            <a:endParaRPr lang="en-US" sz="2000" dirty="0" smtClean="0"/>
          </a:p>
        </p:txBody>
      </p:sp>
      <p:pic>
        <p:nvPicPr>
          <p:cNvPr id="18433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" y="5867400"/>
            <a:ext cx="91440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>
            <p:custDataLst>
              <p:tags r:id="rId1"/>
            </p:custDataLst>
          </p:nvPr>
        </p:nvSpPr>
        <p:spPr>
          <a:xfrm>
            <a:off x="0" y="7112000"/>
            <a:ext cx="9144000" cy="64633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TexPoint fonts used in EMF. </a:t>
            </a:r>
          </a:p>
          <a:p>
            <a:r>
              <a:rPr lang="en-US" smtClean="0"/>
              <a:t>Read the TexPoint manual before you delete this box.: </a:t>
            </a:r>
            <a:r>
              <a:rPr lang="en-US" smtClean="0">
                <a:latin typeface="CMMI10"/>
              </a:rPr>
              <a:t>A</a:t>
            </a:r>
            <a:r>
              <a:rPr lang="en-US" smtClean="0">
                <a:latin typeface="CMR10"/>
              </a:rPr>
              <a:t>A</a:t>
            </a:r>
            <a:r>
              <a:rPr lang="en-US" smtClean="0">
                <a:latin typeface="CMMI7"/>
              </a:rPr>
              <a:t>A</a:t>
            </a:r>
            <a:r>
              <a:rPr lang="en-US" smtClean="0">
                <a:latin typeface="CMSY7"/>
              </a:rPr>
              <a:t>A</a:t>
            </a:r>
            <a:r>
              <a:rPr lang="en-US" smtClean="0">
                <a:latin typeface="CMSY10ORIG"/>
              </a:rPr>
              <a:t>A</a:t>
            </a:r>
            <a:r>
              <a:rPr lang="en-US" smtClean="0">
                <a:latin typeface="CMR7"/>
              </a:rPr>
              <a:t>A</a:t>
            </a:r>
            <a:r>
              <a:rPr lang="en-US" smtClean="0">
                <a:latin typeface="CMEX10"/>
              </a:rPr>
              <a:t>A</a:t>
            </a:r>
            <a:r>
              <a:rPr lang="en-US" smtClean="0">
                <a:latin typeface="CMR5"/>
              </a:rPr>
              <a:t>A</a:t>
            </a:r>
            <a:r>
              <a:rPr lang="en-US" smtClean="0">
                <a:latin typeface="CMMI5"/>
              </a:rPr>
              <a:t>A</a:t>
            </a:r>
            <a:r>
              <a:rPr lang="en-US" smtClean="0">
                <a:latin typeface="LCMSS8"/>
              </a:rPr>
              <a:t>A</a:t>
            </a:r>
            <a:r>
              <a:rPr lang="en-US" smtClean="0">
                <a:latin typeface="CMMI8"/>
              </a:rPr>
              <a:t>A</a:t>
            </a:r>
            <a:r>
              <a:rPr lang="en-US" smtClean="0">
                <a:latin typeface="CMSY8"/>
              </a:rPr>
              <a:t>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D4B69B-9D2C-4B75-952C-EDB5EB194A11}" type="slidenum">
              <a:rPr lang="en-US" smtClean="0"/>
              <a:pPr/>
              <a:t>1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897DA552-7528-49B2-B576-289283AC3233}" type="slidenum">
              <a:rPr lang="en-US"/>
              <a:pPr/>
              <a:t>10</a:t>
            </a:fld>
            <a:endParaRPr lang="en-US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1013" y="552450"/>
            <a:ext cx="8181975" cy="575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897DA552-7528-49B2-B576-289283AC3233}" type="slidenum">
              <a:rPr lang="en-US"/>
              <a:pPr/>
              <a:t>11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Feature Selection</a:t>
            </a:r>
            <a:endParaRPr lang="en-US" dirty="0"/>
          </a:p>
        </p:txBody>
      </p:sp>
      <p:sp>
        <p:nvSpPr>
          <p:cNvPr id="4" name="Rectangle 3"/>
          <p:cNvSpPr>
            <a:spLocks noGrp="1" noChangeArrowheads="1"/>
          </p:cNvSpPr>
          <p:nvPr>
            <p:ph idx="1"/>
          </p:nvPr>
        </p:nvSpPr>
        <p:spPr>
          <a:xfrm>
            <a:off x="381000" y="1447800"/>
            <a:ext cx="8458200" cy="5257800"/>
          </a:xfrm>
        </p:spPr>
        <p:txBody>
          <a:bodyPr>
            <a:noAutofit/>
          </a:bodyPr>
          <a:lstStyle/>
          <a:p>
            <a:r>
              <a:rPr lang="en-US" sz="2000" dirty="0" smtClean="0"/>
              <a:t>Approach 2: </a:t>
            </a:r>
            <a:r>
              <a:rPr lang="en-US" sz="2000" b="1" dirty="0" smtClean="0">
                <a:solidFill>
                  <a:srgbClr val="C00000"/>
                </a:solidFill>
              </a:rPr>
              <a:t>Regularization (MAP)</a:t>
            </a:r>
          </a:p>
          <a:p>
            <a:pPr>
              <a:buNone/>
            </a:pPr>
            <a:r>
              <a:rPr lang="en-US" sz="2000" dirty="0" smtClean="0"/>
              <a:t>	Integrate feature selection into learning objective by penalizing number of</a:t>
            </a:r>
          </a:p>
          <a:p>
            <a:pPr>
              <a:buNone/>
            </a:pPr>
            <a:r>
              <a:rPr lang="en-US" sz="2000" dirty="0" smtClean="0"/>
              <a:t>      features with non-zero weights</a:t>
            </a:r>
          </a:p>
          <a:p>
            <a:pPr>
              <a:buNone/>
            </a:pPr>
            <a:endParaRPr lang="en-US" sz="2000" dirty="0" smtClean="0"/>
          </a:p>
          <a:p>
            <a:pPr>
              <a:buNone/>
            </a:pPr>
            <a:r>
              <a:rPr lang="en-US" sz="2000" dirty="0" smtClean="0"/>
              <a:t>      </a:t>
            </a:r>
          </a:p>
        </p:txBody>
      </p:sp>
      <p:pic>
        <p:nvPicPr>
          <p:cNvPr id="33" name="Picture 32" descr="TP_tmp.emf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7" cstate="print"/>
          <a:stretch>
            <a:fillRect/>
          </a:stretch>
        </p:blipFill>
        <p:spPr bwMode="auto">
          <a:xfrm>
            <a:off x="1828800" y="2819400"/>
            <a:ext cx="5453508" cy="704486"/>
          </a:xfrm>
          <a:prstGeom prst="rect">
            <a:avLst/>
          </a:prstGeom>
          <a:noFill/>
          <a:ln/>
          <a:effectLst/>
        </p:spPr>
      </p:pic>
      <p:sp>
        <p:nvSpPr>
          <p:cNvPr id="20" name="Left Brace 19"/>
          <p:cNvSpPr/>
          <p:nvPr/>
        </p:nvSpPr>
        <p:spPr>
          <a:xfrm rot="16200000">
            <a:off x="4789758" y="2484345"/>
            <a:ext cx="228600" cy="2422709"/>
          </a:xfrm>
          <a:prstGeom prst="leftBrac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C0000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3962400" y="3745468"/>
            <a:ext cx="1903085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-</a:t>
            </a:r>
            <a:r>
              <a:rPr lang="en-US" dirty="0" err="1" smtClean="0">
                <a:solidFill>
                  <a:srgbClr val="C00000"/>
                </a:solidFill>
              </a:rPr>
              <a:t>ve</a:t>
            </a:r>
            <a:r>
              <a:rPr lang="en-US" dirty="0" smtClean="0">
                <a:solidFill>
                  <a:srgbClr val="C00000"/>
                </a:solidFill>
              </a:rPr>
              <a:t> log </a:t>
            </a:r>
            <a:r>
              <a:rPr lang="en-US" dirty="0" smtClean="0">
                <a:solidFill>
                  <a:srgbClr val="C00000"/>
                </a:solidFill>
              </a:rPr>
              <a:t>likelihood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6337047" y="3745468"/>
            <a:ext cx="928459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penalty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23" name="Left Brace 22"/>
          <p:cNvSpPr/>
          <p:nvPr/>
        </p:nvSpPr>
        <p:spPr>
          <a:xfrm rot="16200000">
            <a:off x="6705601" y="3352800"/>
            <a:ext cx="228599" cy="685800"/>
          </a:xfrm>
          <a:prstGeom prst="leftBrac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C00000"/>
              </a:solidFill>
            </a:endParaRPr>
          </a:p>
        </p:txBody>
      </p:sp>
      <p:grpSp>
        <p:nvGrpSpPr>
          <p:cNvPr id="30" name="Group 29"/>
          <p:cNvGrpSpPr/>
          <p:nvPr/>
        </p:nvGrpSpPr>
        <p:grpSpPr>
          <a:xfrm>
            <a:off x="5996067" y="4419600"/>
            <a:ext cx="1928733" cy="2362200"/>
            <a:chOff x="5996067" y="4419600"/>
            <a:chExt cx="1928733" cy="2362200"/>
          </a:xfrm>
        </p:grpSpPr>
        <p:pic>
          <p:nvPicPr>
            <p:cNvPr id="48" name="Picture 47" descr="TP_tmp.emf"/>
            <p:cNvPicPr>
              <a:picLocks noChangeAspect="1"/>
            </p:cNvPicPr>
            <p:nvPr>
              <p:custDataLst>
                <p:tags r:id="rId4"/>
              </p:custDataLst>
            </p:nvPr>
          </p:nvPicPr>
          <p:blipFill>
            <a:blip r:embed="rId8" cstate="print"/>
            <a:stretch>
              <a:fillRect/>
            </a:stretch>
          </p:blipFill>
          <p:spPr bwMode="auto">
            <a:xfrm>
              <a:off x="6016071" y="4419600"/>
              <a:ext cx="1527729" cy="494916"/>
            </a:xfrm>
            <a:prstGeom prst="rect">
              <a:avLst/>
            </a:prstGeom>
            <a:noFill/>
            <a:ln/>
            <a:effectLst/>
          </p:spPr>
        </p:pic>
        <p:sp>
          <p:nvSpPr>
            <p:cNvPr id="36" name="Oval 35"/>
            <p:cNvSpPr/>
            <p:nvPr/>
          </p:nvSpPr>
          <p:spPr>
            <a:xfrm>
              <a:off x="6324600" y="5090844"/>
              <a:ext cx="914400" cy="9144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5996067" y="6135469"/>
              <a:ext cx="1928733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 smtClean="0"/>
                <a:t>Small weights of </a:t>
              </a:r>
            </a:p>
            <a:p>
              <a:pPr algn="ctr"/>
              <a:r>
                <a:rPr lang="en-US" dirty="0" smtClean="0"/>
                <a:t>features chosen</a:t>
              </a:r>
              <a:endParaRPr lang="en-US" dirty="0"/>
            </a:p>
          </p:txBody>
        </p:sp>
        <p:cxnSp>
          <p:nvCxnSpPr>
            <p:cNvPr id="56" name="Straight Connector 55"/>
            <p:cNvCxnSpPr/>
            <p:nvPr/>
          </p:nvCxnSpPr>
          <p:spPr>
            <a:xfrm rot="5400000">
              <a:off x="6128533" y="5524500"/>
              <a:ext cx="1295400" cy="0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/>
            <p:cNvCxnSpPr/>
            <p:nvPr/>
          </p:nvCxnSpPr>
          <p:spPr>
            <a:xfrm rot="10800000">
              <a:off x="6126823" y="5562600"/>
              <a:ext cx="1295400" cy="0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Arrow Connector 60"/>
            <p:cNvCxnSpPr>
              <a:endCxn id="36" idx="7"/>
            </p:cNvCxnSpPr>
            <p:nvPr/>
          </p:nvCxnSpPr>
          <p:spPr>
            <a:xfrm rot="5400000" flipH="1" flipV="1">
              <a:off x="6774522" y="5232034"/>
              <a:ext cx="337845" cy="323289"/>
            </a:xfrm>
            <a:prstGeom prst="straightConnector1">
              <a:avLst/>
            </a:prstGeom>
            <a:ln w="28575">
              <a:solidFill>
                <a:srgbClr val="0000FF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1" name="Group 30"/>
          <p:cNvGrpSpPr/>
          <p:nvPr/>
        </p:nvGrpSpPr>
        <p:grpSpPr>
          <a:xfrm>
            <a:off x="3733800" y="4457316"/>
            <a:ext cx="1615992" cy="2324484"/>
            <a:chOff x="3733800" y="4457316"/>
            <a:chExt cx="1615992" cy="2324484"/>
          </a:xfrm>
        </p:grpSpPr>
        <p:pic>
          <p:nvPicPr>
            <p:cNvPr id="47" name="Picture 46" descr="TP_tmp.emf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>
            <a:blip r:embed="rId9" cstate="print"/>
            <a:stretch>
              <a:fillRect/>
            </a:stretch>
          </p:blipFill>
          <p:spPr bwMode="auto">
            <a:xfrm>
              <a:off x="3733800" y="4457316"/>
              <a:ext cx="1615992" cy="473808"/>
            </a:xfrm>
            <a:prstGeom prst="rect">
              <a:avLst/>
            </a:prstGeom>
            <a:noFill/>
            <a:ln/>
            <a:effectLst/>
          </p:spPr>
        </p:pic>
        <p:sp>
          <p:nvSpPr>
            <p:cNvPr id="34" name="Rectangle 33"/>
            <p:cNvSpPr/>
            <p:nvPr/>
          </p:nvSpPr>
          <p:spPr>
            <a:xfrm>
              <a:off x="4277474" y="5206430"/>
              <a:ext cx="685800" cy="706348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  <a:scene3d>
              <a:camera prst="orthographicFront">
                <a:rot lat="0" lon="0" rev="2700000"/>
              </a:camera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3901261" y="6135469"/>
              <a:ext cx="1441420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 smtClean="0">
                  <a:solidFill>
                    <a:srgbClr val="C00000"/>
                  </a:solidFill>
                </a:rPr>
                <a:t>Convex </a:t>
              </a:r>
            </a:p>
            <a:p>
              <a:pPr algn="ctr"/>
              <a:r>
                <a:rPr lang="en-US" dirty="0" smtClean="0">
                  <a:solidFill>
                    <a:srgbClr val="C00000"/>
                  </a:solidFill>
                </a:rPr>
                <a:t>compromise</a:t>
              </a:r>
              <a:endParaRPr lang="en-US" dirty="0">
                <a:solidFill>
                  <a:srgbClr val="C00000"/>
                </a:solidFill>
              </a:endParaRPr>
            </a:p>
          </p:txBody>
        </p:sp>
        <p:cxnSp>
          <p:nvCxnSpPr>
            <p:cNvPr id="54" name="Straight Connector 53"/>
            <p:cNvCxnSpPr/>
            <p:nvPr/>
          </p:nvCxnSpPr>
          <p:spPr>
            <a:xfrm rot="5400000">
              <a:off x="3943563" y="5524500"/>
              <a:ext cx="1295400" cy="0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/>
            <p:nvPr/>
          </p:nvCxnSpPr>
          <p:spPr>
            <a:xfrm rot="10800000">
              <a:off x="3941853" y="5562600"/>
              <a:ext cx="1295400" cy="0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Arrow Connector 62"/>
            <p:cNvCxnSpPr/>
            <p:nvPr/>
          </p:nvCxnSpPr>
          <p:spPr>
            <a:xfrm rot="5400000" flipH="1" flipV="1">
              <a:off x="4581162" y="5269186"/>
              <a:ext cx="307024" cy="284252"/>
            </a:xfrm>
            <a:prstGeom prst="straightConnector1">
              <a:avLst/>
            </a:prstGeom>
            <a:ln w="28575">
              <a:solidFill>
                <a:srgbClr val="0000FF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9" name="Group 28"/>
          <p:cNvGrpSpPr/>
          <p:nvPr/>
        </p:nvGrpSpPr>
        <p:grpSpPr>
          <a:xfrm>
            <a:off x="838200" y="4457316"/>
            <a:ext cx="2364750" cy="2324484"/>
            <a:chOff x="838200" y="4457316"/>
            <a:chExt cx="2364750" cy="2324484"/>
          </a:xfrm>
        </p:grpSpPr>
        <p:cxnSp>
          <p:nvCxnSpPr>
            <p:cNvPr id="24" name="Straight Connector 23"/>
            <p:cNvCxnSpPr/>
            <p:nvPr/>
          </p:nvCxnSpPr>
          <p:spPr>
            <a:xfrm>
              <a:off x="1447800" y="5553872"/>
              <a:ext cx="914400" cy="1588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 rot="5400000">
              <a:off x="1422218" y="5561806"/>
              <a:ext cx="914400" cy="1588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45" name="Picture 44" descr="TP_tmp.emf"/>
            <p:cNvPicPr>
              <a:picLocks noChangeAspect="1"/>
            </p:cNvPicPr>
            <p:nvPr>
              <p:custDataLst>
                <p:tags r:id="rId2"/>
              </p:custDataLst>
            </p:nvPr>
          </p:nvPicPr>
          <p:blipFill>
            <a:blip r:embed="rId10" cstate="print"/>
            <a:stretch>
              <a:fillRect/>
            </a:stretch>
          </p:blipFill>
          <p:spPr bwMode="auto">
            <a:xfrm>
              <a:off x="978550" y="4457316"/>
              <a:ext cx="2145650" cy="255451"/>
            </a:xfrm>
            <a:prstGeom prst="rect">
              <a:avLst/>
            </a:prstGeom>
            <a:noFill/>
            <a:ln/>
            <a:effectLst/>
          </p:spPr>
        </p:pic>
        <p:sp>
          <p:nvSpPr>
            <p:cNvPr id="43" name="TextBox 42"/>
            <p:cNvSpPr txBox="1"/>
            <p:nvPr/>
          </p:nvSpPr>
          <p:spPr>
            <a:xfrm>
              <a:off x="838200" y="6135469"/>
              <a:ext cx="2364750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 smtClean="0"/>
                <a:t>Minimizes # features </a:t>
              </a:r>
            </a:p>
            <a:p>
              <a:pPr algn="ctr"/>
              <a:r>
                <a:rPr lang="en-US" dirty="0" smtClean="0"/>
                <a:t>chosen</a:t>
              </a:r>
              <a:endParaRPr lang="en-US" dirty="0"/>
            </a:p>
          </p:txBody>
        </p:sp>
        <p:cxnSp>
          <p:nvCxnSpPr>
            <p:cNvPr id="52" name="Straight Connector 51"/>
            <p:cNvCxnSpPr/>
            <p:nvPr/>
          </p:nvCxnSpPr>
          <p:spPr>
            <a:xfrm rot="5400000">
              <a:off x="1236752" y="5524500"/>
              <a:ext cx="1295400" cy="0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/>
            <p:cNvCxnSpPr/>
            <p:nvPr/>
          </p:nvCxnSpPr>
          <p:spPr>
            <a:xfrm rot="10800000">
              <a:off x="1235042" y="5562600"/>
              <a:ext cx="1295400" cy="0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Arrow Connector 63"/>
            <p:cNvCxnSpPr/>
            <p:nvPr/>
          </p:nvCxnSpPr>
          <p:spPr>
            <a:xfrm rot="5400000" flipH="1" flipV="1">
              <a:off x="1883166" y="5223982"/>
              <a:ext cx="337845" cy="323289"/>
            </a:xfrm>
            <a:prstGeom prst="straightConnector1">
              <a:avLst/>
            </a:prstGeom>
            <a:ln w="28575">
              <a:solidFill>
                <a:srgbClr val="0000FF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897DA552-7528-49B2-B576-289283AC3233}" type="slidenum">
              <a:rPr lang="en-US"/>
              <a:pPr/>
              <a:t>12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Latent Feature Extraction</a:t>
            </a:r>
            <a:endParaRPr lang="en-US" dirty="0"/>
          </a:p>
        </p:txBody>
      </p:sp>
      <p:sp>
        <p:nvSpPr>
          <p:cNvPr id="4" name="Rectangle 3"/>
          <p:cNvSpPr>
            <a:spLocks noGrp="1" noChangeArrowheads="1"/>
          </p:cNvSpPr>
          <p:nvPr>
            <p:ph idx="1"/>
          </p:nvPr>
        </p:nvSpPr>
        <p:spPr>
          <a:xfrm>
            <a:off x="381000" y="1295400"/>
            <a:ext cx="8458200" cy="5257800"/>
          </a:xfrm>
        </p:spPr>
        <p:txBody>
          <a:bodyPr>
            <a:no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en-US" sz="2000" dirty="0" smtClean="0"/>
              <a:t>Combinations of observed features provide more efficient representation, and capture underlying relations that govern the data</a:t>
            </a:r>
          </a:p>
          <a:p>
            <a:pPr>
              <a:buNone/>
            </a:pPr>
            <a:r>
              <a:rPr lang="en-US" sz="1800" dirty="0" smtClean="0"/>
              <a:t>	E.g.  	Ego, personality and intelligence are hidden attributes that characterize  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800" dirty="0" smtClean="0"/>
              <a:t>                  human behavior instead of survey questions</a:t>
            </a:r>
          </a:p>
          <a:p>
            <a:pPr>
              <a:buNone/>
            </a:pPr>
            <a:r>
              <a:rPr lang="en-US" sz="1800" dirty="0" smtClean="0"/>
              <a:t>	 	Topics (sports, science, news, etc.) instead of documents</a:t>
            </a:r>
          </a:p>
          <a:p>
            <a:pPr>
              <a:buNone/>
            </a:pPr>
            <a:r>
              <a:rPr lang="en-US" sz="2000" dirty="0" smtClean="0"/>
              <a:t>Often may not have physical meaning</a:t>
            </a:r>
          </a:p>
          <a:p>
            <a:pPr>
              <a:buNone/>
            </a:pPr>
            <a:endParaRPr lang="en-US" sz="1000" dirty="0" smtClean="0"/>
          </a:p>
          <a:p>
            <a:pPr>
              <a:buNone/>
            </a:pPr>
            <a:endParaRPr lang="en-US" sz="1000" dirty="0" smtClean="0"/>
          </a:p>
          <a:p>
            <a:r>
              <a:rPr lang="en-US" sz="2000" dirty="0" smtClean="0">
                <a:solidFill>
                  <a:srgbClr val="0000FF"/>
                </a:solidFill>
              </a:rPr>
              <a:t>Linear</a:t>
            </a:r>
            <a:r>
              <a:rPr lang="en-US" sz="2000" dirty="0" smtClean="0"/>
              <a:t> </a:t>
            </a:r>
          </a:p>
          <a:p>
            <a:pPr>
              <a:buNone/>
            </a:pPr>
            <a:r>
              <a:rPr lang="en-US" sz="2000" dirty="0" smtClean="0"/>
              <a:t>		</a:t>
            </a:r>
            <a:r>
              <a:rPr lang="en-US" sz="1800" b="1" dirty="0" smtClean="0">
                <a:solidFill>
                  <a:srgbClr val="C00000"/>
                </a:solidFill>
              </a:rPr>
              <a:t>Principal Component Analysis (PCA)</a:t>
            </a:r>
          </a:p>
          <a:p>
            <a:pPr>
              <a:buNone/>
            </a:pPr>
            <a:r>
              <a:rPr lang="en-US" sz="1800" dirty="0" smtClean="0"/>
              <a:t>		Factor Analysis</a:t>
            </a:r>
          </a:p>
          <a:p>
            <a:pPr>
              <a:buNone/>
            </a:pPr>
            <a:r>
              <a:rPr lang="en-US" sz="1800" dirty="0" smtClean="0"/>
              <a:t>		Independent Component Analysis (ICA)</a:t>
            </a:r>
          </a:p>
          <a:p>
            <a:endParaRPr lang="en-US" sz="1000" dirty="0" smtClean="0"/>
          </a:p>
          <a:p>
            <a:r>
              <a:rPr lang="en-US" sz="2000" dirty="0" smtClean="0">
                <a:solidFill>
                  <a:srgbClr val="0000FF"/>
                </a:solidFill>
              </a:rPr>
              <a:t>Nonlinear</a:t>
            </a:r>
          </a:p>
          <a:p>
            <a:pPr>
              <a:buNone/>
            </a:pPr>
            <a:r>
              <a:rPr lang="en-US" sz="2000" dirty="0" smtClean="0"/>
              <a:t>		</a:t>
            </a:r>
            <a:r>
              <a:rPr lang="en-US" sz="1800" b="1" dirty="0" err="1" smtClean="0">
                <a:solidFill>
                  <a:srgbClr val="C00000"/>
                </a:solidFill>
              </a:rPr>
              <a:t>Laplacian</a:t>
            </a:r>
            <a:r>
              <a:rPr lang="en-US" sz="1800" b="1" dirty="0" smtClean="0">
                <a:solidFill>
                  <a:srgbClr val="C00000"/>
                </a:solidFill>
              </a:rPr>
              <a:t> </a:t>
            </a:r>
            <a:r>
              <a:rPr lang="en-US" sz="1800" b="1" dirty="0" err="1" smtClean="0">
                <a:solidFill>
                  <a:srgbClr val="C00000"/>
                </a:solidFill>
              </a:rPr>
              <a:t>Eigenmaps</a:t>
            </a:r>
            <a:r>
              <a:rPr lang="en-US" sz="1800" b="1" dirty="0" smtClean="0">
                <a:solidFill>
                  <a:srgbClr val="C00000"/>
                </a:solidFill>
              </a:rPr>
              <a:t> 		</a:t>
            </a:r>
          </a:p>
          <a:p>
            <a:pPr>
              <a:buNone/>
            </a:pPr>
            <a:r>
              <a:rPr lang="en-US" sz="1800" dirty="0" smtClean="0"/>
              <a:t>		ISOMAP	</a:t>
            </a:r>
          </a:p>
          <a:p>
            <a:pPr>
              <a:buNone/>
            </a:pPr>
            <a:r>
              <a:rPr lang="en-US" sz="1800" dirty="0" smtClean="0"/>
              <a:t>		Local Linear Embedding (LLE)</a:t>
            </a:r>
          </a:p>
          <a:p>
            <a:pPr>
              <a:buNone/>
            </a:pPr>
            <a:r>
              <a:rPr lang="en-US" sz="1800" dirty="0" smtClean="0"/>
              <a:t>		</a:t>
            </a:r>
          </a:p>
          <a:p>
            <a:pPr>
              <a:buNone/>
            </a:pPr>
            <a:endParaRPr lang="en-US" sz="2000" dirty="0" smtClean="0"/>
          </a:p>
          <a:p>
            <a:pPr>
              <a:buNone/>
            </a:pPr>
            <a:r>
              <a:rPr lang="en-US" sz="2000" dirty="0" smtClean="0"/>
              <a:t>      </a:t>
            </a:r>
          </a:p>
        </p:txBody>
      </p:sp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3" cstate="print"/>
          <a:srcRect r="52055"/>
          <a:stretch>
            <a:fillRect/>
          </a:stretch>
        </p:blipFill>
        <p:spPr bwMode="auto">
          <a:xfrm>
            <a:off x="5791200" y="3124200"/>
            <a:ext cx="2461971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2" name="Group 11"/>
          <p:cNvGrpSpPr/>
          <p:nvPr/>
        </p:nvGrpSpPr>
        <p:grpSpPr>
          <a:xfrm>
            <a:off x="5943600" y="5060022"/>
            <a:ext cx="2209800" cy="1777430"/>
            <a:chOff x="5943600" y="5060022"/>
            <a:chExt cx="2209800" cy="1777430"/>
          </a:xfrm>
        </p:grpSpPr>
        <p:pic>
          <p:nvPicPr>
            <p:cNvPr id="7" name="Picture 4"/>
            <p:cNvPicPr>
              <a:picLocks noChangeAspect="1" noChangeArrowheads="1"/>
            </p:cNvPicPr>
            <p:nvPr/>
          </p:nvPicPr>
          <p:blipFill>
            <a:blip r:embed="rId3" cstate="print"/>
            <a:srcRect l="67123"/>
            <a:stretch>
              <a:fillRect/>
            </a:stretch>
          </p:blipFill>
          <p:spPr bwMode="auto">
            <a:xfrm>
              <a:off x="6146185" y="5060022"/>
              <a:ext cx="1626215" cy="1676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9" name="Straight Connector 8"/>
            <p:cNvCxnSpPr/>
            <p:nvPr/>
          </p:nvCxnSpPr>
          <p:spPr>
            <a:xfrm rot="5400000">
              <a:off x="5420474" y="5842570"/>
              <a:ext cx="10668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>
              <a:off x="5943600" y="6380252"/>
              <a:ext cx="914400" cy="4572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V="1">
              <a:off x="6858000" y="6532652"/>
              <a:ext cx="1295400" cy="3048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897DA552-7528-49B2-B576-289283AC3233}" type="slidenum">
              <a:rPr lang="en-US"/>
              <a:pPr/>
              <a:t>13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Principal Component Analysis (PCA)</a:t>
            </a:r>
            <a:endParaRPr lang="en-US" dirty="0"/>
          </a:p>
        </p:txBody>
      </p:sp>
      <p:pic>
        <p:nvPicPr>
          <p:cNvPr id="11" name="Picture 4" descr="pca_basi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67175" y="1447800"/>
            <a:ext cx="5000625" cy="3622675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</p:pic>
      <p:pic>
        <p:nvPicPr>
          <p:cNvPr id="14" name="Picture 4" descr="pca_basis"/>
          <p:cNvPicPr>
            <a:picLocks noChangeAspect="1" noChangeArrowheads="1"/>
          </p:cNvPicPr>
          <p:nvPr/>
        </p:nvPicPr>
        <p:blipFill>
          <a:blip r:embed="rId3" cstate="print"/>
          <a:srcRect l="10667" t="8414" r="11619" b="3243"/>
          <a:stretch>
            <a:fillRect/>
          </a:stretch>
        </p:blipFill>
        <p:spPr bwMode="auto">
          <a:xfrm rot="2202176">
            <a:off x="571157" y="2057400"/>
            <a:ext cx="3886200" cy="320040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</p:pic>
      <p:sp>
        <p:nvSpPr>
          <p:cNvPr id="16" name="TextBox 15"/>
          <p:cNvSpPr txBox="1"/>
          <p:nvPr/>
        </p:nvSpPr>
        <p:spPr>
          <a:xfrm>
            <a:off x="5257800" y="4762500"/>
            <a:ext cx="33906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Both features become relevant 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 rot="2127370">
            <a:off x="789814" y="838234"/>
            <a:ext cx="304800" cy="334600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 rot="2127370">
            <a:off x="3914014" y="3124234"/>
            <a:ext cx="304800" cy="334600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18225845">
            <a:off x="3324919" y="550981"/>
            <a:ext cx="304800" cy="357887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18225845">
            <a:off x="1343719" y="3109142"/>
            <a:ext cx="304800" cy="357887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1295400" y="4724400"/>
            <a:ext cx="27751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Only one relevant feature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609600" y="5486400"/>
            <a:ext cx="782778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Can we transform the features so that we only need to preserve one latent </a:t>
            </a:r>
          </a:p>
          <a:p>
            <a:r>
              <a:rPr lang="en-US" dirty="0" smtClean="0"/>
              <a:t>feature? Find linear projection so that projected data is uncorrelated.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897DA552-7528-49B2-B576-289283AC3233}" type="slidenum">
              <a:rPr lang="en-US"/>
              <a:pPr/>
              <a:t>14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Principal Component Analysis (PCA)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838201" y="4876800"/>
            <a:ext cx="75438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Assumption:</a:t>
            </a:r>
            <a:r>
              <a:rPr lang="en-US" dirty="0" smtClean="0"/>
              <a:t> Data lies on or near a low d-dimensional linear subspace.</a:t>
            </a:r>
          </a:p>
          <a:p>
            <a:endParaRPr lang="en-US" dirty="0" smtClean="0"/>
          </a:p>
          <a:p>
            <a:r>
              <a:rPr lang="en-US" dirty="0" smtClean="0"/>
              <a:t>Axes of this subspace are an effective representation of the data</a:t>
            </a:r>
          </a:p>
          <a:p>
            <a:endParaRPr lang="en-US" dirty="0" smtClean="0"/>
          </a:p>
          <a:p>
            <a:r>
              <a:rPr lang="en-US" dirty="0" smtClean="0"/>
              <a:t>Identifying the axes is known as Principal Components Analysis, and can be obtained by Eigen or Singular value decomposition</a:t>
            </a:r>
            <a:endParaRPr lang="en-US" dirty="0"/>
          </a:p>
        </p:txBody>
      </p:sp>
      <p:grpSp>
        <p:nvGrpSpPr>
          <p:cNvPr id="12" name="Group 11"/>
          <p:cNvGrpSpPr/>
          <p:nvPr/>
        </p:nvGrpSpPr>
        <p:grpSpPr>
          <a:xfrm>
            <a:off x="504671" y="1385888"/>
            <a:ext cx="7953529" cy="3262312"/>
            <a:chOff x="504671" y="1385888"/>
            <a:chExt cx="7953529" cy="3262312"/>
          </a:xfrm>
        </p:grpSpPr>
        <p:pic>
          <p:nvPicPr>
            <p:cNvPr id="1027" name="Picture 3"/>
            <p:cNvPicPr>
              <a:picLocks noChangeAspect="1" noChangeArrowheads="1"/>
            </p:cNvPicPr>
            <p:nvPr/>
          </p:nvPicPr>
          <p:blipFill>
            <a:blip r:embed="rId3" cstate="print"/>
            <a:srcRect b="32646"/>
            <a:stretch>
              <a:fillRect/>
            </a:stretch>
          </p:blipFill>
          <p:spPr bwMode="auto">
            <a:xfrm>
              <a:off x="504671" y="1385888"/>
              <a:ext cx="7953529" cy="32623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9" name="Straight Arrow Connector 8"/>
            <p:cNvCxnSpPr/>
            <p:nvPr/>
          </p:nvCxnSpPr>
          <p:spPr>
            <a:xfrm flipV="1">
              <a:off x="5612260" y="2860494"/>
              <a:ext cx="2819400" cy="1447800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Arrow Connector 9"/>
            <p:cNvCxnSpPr/>
            <p:nvPr/>
          </p:nvCxnSpPr>
          <p:spPr>
            <a:xfrm rot="16200000" flipV="1">
              <a:off x="3613509" y="2299269"/>
              <a:ext cx="2133600" cy="1905000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897DA552-7528-49B2-B576-289283AC3233}" type="slidenum">
              <a:rPr lang="en-US"/>
              <a:pPr/>
              <a:t>15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Principal Component Analysis (PCA)</a:t>
            </a:r>
            <a:endParaRPr lang="en-US" dirty="0"/>
          </a:p>
        </p:txBody>
      </p:sp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3" cstate="print"/>
          <a:srcRect r="60358" b="32646"/>
          <a:stretch>
            <a:fillRect/>
          </a:stretch>
        </p:blipFill>
        <p:spPr bwMode="auto">
          <a:xfrm>
            <a:off x="504671" y="1385888"/>
            <a:ext cx="3152929" cy="3262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10"/>
          <p:cNvSpPr txBox="1"/>
          <p:nvPr/>
        </p:nvSpPr>
        <p:spPr>
          <a:xfrm>
            <a:off x="4191000" y="1571685"/>
            <a:ext cx="4572000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Principal Components (PC) are orthogonal directions that capture most of the variance in the data</a:t>
            </a:r>
          </a:p>
          <a:p>
            <a:endParaRPr lang="en-US" dirty="0" smtClean="0"/>
          </a:p>
          <a:p>
            <a:r>
              <a:rPr lang="en-US" dirty="0" smtClean="0"/>
              <a:t>1</a:t>
            </a:r>
            <a:r>
              <a:rPr lang="en-US" baseline="30000" dirty="0" smtClean="0"/>
              <a:t>st</a:t>
            </a:r>
            <a:r>
              <a:rPr lang="en-US" dirty="0" smtClean="0"/>
              <a:t> PC – direction of greatest variability in data</a:t>
            </a:r>
          </a:p>
          <a:p>
            <a:endParaRPr lang="en-US" dirty="0" smtClean="0"/>
          </a:p>
          <a:p>
            <a:r>
              <a:rPr lang="en-US" dirty="0" smtClean="0"/>
              <a:t>Projection of data points along 1</a:t>
            </a:r>
            <a:r>
              <a:rPr lang="en-US" baseline="30000" dirty="0" smtClean="0"/>
              <a:t>st</a:t>
            </a:r>
            <a:r>
              <a:rPr lang="en-US" dirty="0" smtClean="0"/>
              <a:t> PC discriminate the data most along any one direction</a:t>
            </a:r>
          </a:p>
          <a:p>
            <a:endParaRPr lang="en-US" dirty="0" smtClean="0"/>
          </a:p>
          <a:p>
            <a:r>
              <a:rPr lang="en-US" dirty="0" smtClean="0"/>
              <a:t>Take a data point x</a:t>
            </a:r>
            <a:r>
              <a:rPr lang="en-US" sz="1200" dirty="0" smtClean="0"/>
              <a:t>i</a:t>
            </a:r>
            <a:r>
              <a:rPr lang="en-US" dirty="0" smtClean="0"/>
              <a:t> (D-dimensional vector)</a:t>
            </a:r>
          </a:p>
          <a:p>
            <a:endParaRPr lang="en-US" dirty="0" smtClean="0"/>
          </a:p>
          <a:p>
            <a:r>
              <a:rPr lang="en-US" dirty="0" smtClean="0"/>
              <a:t>Projection of x</a:t>
            </a:r>
            <a:r>
              <a:rPr lang="en-US" sz="1200" dirty="0" smtClean="0"/>
              <a:t>i</a:t>
            </a:r>
            <a:r>
              <a:rPr lang="en-US" dirty="0" smtClean="0"/>
              <a:t> onto the 1</a:t>
            </a:r>
            <a:r>
              <a:rPr lang="en-US" baseline="30000" dirty="0" smtClean="0"/>
              <a:t>st</a:t>
            </a:r>
            <a:r>
              <a:rPr lang="en-US" dirty="0" smtClean="0"/>
              <a:t> PC v is </a:t>
            </a:r>
            <a:r>
              <a:rPr lang="en-US" dirty="0" err="1" smtClean="0"/>
              <a:t>v</a:t>
            </a:r>
            <a:r>
              <a:rPr lang="en-US" baseline="30000" dirty="0" err="1" smtClean="0"/>
              <a:t>T</a:t>
            </a:r>
            <a:r>
              <a:rPr lang="en-US" dirty="0" err="1" smtClean="0"/>
              <a:t>x</a:t>
            </a:r>
            <a:r>
              <a:rPr lang="en-US" sz="1200" dirty="0" err="1" smtClean="0"/>
              <a:t>i</a:t>
            </a:r>
            <a:endParaRPr lang="en-US" dirty="0" smtClean="0"/>
          </a:p>
          <a:p>
            <a:endParaRPr lang="en-US" dirty="0" smtClean="0"/>
          </a:p>
        </p:txBody>
      </p:sp>
      <p:sp>
        <p:nvSpPr>
          <p:cNvPr id="15" name="TextBox 14"/>
          <p:cNvSpPr txBox="1"/>
          <p:nvPr/>
        </p:nvSpPr>
        <p:spPr>
          <a:xfrm rot="18693596">
            <a:off x="2283838" y="2428844"/>
            <a:ext cx="8338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1</a:t>
            </a:r>
            <a:r>
              <a:rPr lang="en-US" b="1" baseline="30000" dirty="0" smtClean="0">
                <a:solidFill>
                  <a:srgbClr val="FF0000"/>
                </a:solidFill>
              </a:rPr>
              <a:t>st</a:t>
            </a:r>
            <a:r>
              <a:rPr lang="en-US" b="1" dirty="0" smtClean="0">
                <a:solidFill>
                  <a:srgbClr val="FF0000"/>
                </a:solidFill>
              </a:rPr>
              <a:t> PC</a:t>
            </a:r>
            <a:endParaRPr lang="en-US" b="1" dirty="0">
              <a:solidFill>
                <a:srgbClr val="FF0000"/>
              </a:solidFill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2286000" y="2362200"/>
            <a:ext cx="208052" cy="208052"/>
            <a:chOff x="2286000" y="2362200"/>
            <a:chExt cx="208052" cy="208052"/>
          </a:xfrm>
        </p:grpSpPr>
        <p:cxnSp>
          <p:nvCxnSpPr>
            <p:cNvPr id="19" name="Straight Connector 18"/>
            <p:cNvCxnSpPr/>
            <p:nvPr/>
          </p:nvCxnSpPr>
          <p:spPr>
            <a:xfrm rot="16200000" flipH="1">
              <a:off x="2341652" y="2417852"/>
              <a:ext cx="152400" cy="1524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Oval 16"/>
            <p:cNvSpPr/>
            <p:nvPr/>
          </p:nvSpPr>
          <p:spPr>
            <a:xfrm>
              <a:off x="2286000" y="2362200"/>
              <a:ext cx="76200" cy="76200"/>
            </a:xfrm>
            <a:prstGeom prst="ellipse">
              <a:avLst/>
            </a:prstGeom>
            <a:solidFill>
              <a:schemeClr val="tx1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3" name="Group 32"/>
          <p:cNvGrpSpPr/>
          <p:nvPr/>
        </p:nvGrpSpPr>
        <p:grpSpPr>
          <a:xfrm>
            <a:off x="1143000" y="4796135"/>
            <a:ext cx="2198914" cy="1909478"/>
            <a:chOff x="1143000" y="4796135"/>
            <a:chExt cx="2198914" cy="1909478"/>
          </a:xfrm>
        </p:grpSpPr>
        <p:grpSp>
          <p:nvGrpSpPr>
            <p:cNvPr id="27" name="Group 26"/>
            <p:cNvGrpSpPr/>
            <p:nvPr/>
          </p:nvGrpSpPr>
          <p:grpSpPr>
            <a:xfrm>
              <a:off x="1143000" y="5105398"/>
              <a:ext cx="1905000" cy="1600215"/>
              <a:chOff x="1143000" y="5065478"/>
              <a:chExt cx="838200" cy="762006"/>
            </a:xfrm>
          </p:grpSpPr>
          <p:cxnSp>
            <p:nvCxnSpPr>
              <p:cNvPr id="13" name="Straight Arrow Connector 12"/>
              <p:cNvCxnSpPr>
                <a:endCxn id="24" idx="4"/>
              </p:cNvCxnSpPr>
              <p:nvPr/>
            </p:nvCxnSpPr>
            <p:spPr>
              <a:xfrm rot="5400000" flipH="1" flipV="1">
                <a:off x="1067126" y="5180479"/>
                <a:ext cx="685800" cy="514895"/>
              </a:xfrm>
              <a:prstGeom prst="straightConnector1">
                <a:avLst/>
              </a:prstGeom>
              <a:ln w="381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Straight Connector 15"/>
              <p:cNvCxnSpPr/>
              <p:nvPr/>
            </p:nvCxnSpPr>
            <p:spPr>
              <a:xfrm flipV="1">
                <a:off x="1143000" y="5065484"/>
                <a:ext cx="838200" cy="762000"/>
              </a:xfrm>
              <a:prstGeom prst="line">
                <a:avLst/>
              </a:prstGeom>
              <a:ln w="57150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20" name="Group 19"/>
              <p:cNvGrpSpPr/>
              <p:nvPr/>
            </p:nvGrpSpPr>
            <p:grpSpPr>
              <a:xfrm>
                <a:off x="1143000" y="5065478"/>
                <a:ext cx="679808" cy="740193"/>
                <a:chOff x="1814244" y="2398478"/>
                <a:chExt cx="679808" cy="740193"/>
              </a:xfrm>
            </p:grpSpPr>
            <p:cxnSp>
              <p:nvCxnSpPr>
                <p:cNvPr id="22" name="Straight Connector 21"/>
                <p:cNvCxnSpPr/>
                <p:nvPr/>
              </p:nvCxnSpPr>
              <p:spPr>
                <a:xfrm rot="16200000" flipH="1">
                  <a:off x="2341652" y="2417852"/>
                  <a:ext cx="152400" cy="152400"/>
                </a:xfrm>
                <a:prstGeom prst="line">
                  <a:avLst/>
                </a:prstGeom>
                <a:ln w="19050"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" name="Straight Connector 22"/>
                <p:cNvCxnSpPr/>
                <p:nvPr/>
              </p:nvCxnSpPr>
              <p:spPr>
                <a:xfrm flipV="1">
                  <a:off x="1814244" y="2543627"/>
                  <a:ext cx="654978" cy="595044"/>
                </a:xfrm>
                <a:prstGeom prst="line">
                  <a:avLst/>
                </a:prstGeom>
                <a:ln w="57150">
                  <a:solidFill>
                    <a:srgbClr val="0000F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4" name="Oval 23"/>
                <p:cNvSpPr/>
                <p:nvPr/>
              </p:nvSpPr>
              <p:spPr>
                <a:xfrm>
                  <a:off x="2317164" y="2398478"/>
                  <a:ext cx="43107" cy="29548"/>
                </a:xfrm>
                <a:prstGeom prst="ellipse">
                  <a:avLst/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sp>
          <p:nvSpPr>
            <p:cNvPr id="30" name="TextBox 29"/>
            <p:cNvSpPr txBox="1"/>
            <p:nvPr/>
          </p:nvSpPr>
          <p:spPr>
            <a:xfrm>
              <a:off x="1905000" y="4796135"/>
              <a:ext cx="38343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 smtClean="0"/>
                <a:t>x</a:t>
              </a:r>
              <a:r>
                <a:rPr lang="en-US" sz="2400" baseline="-25000" dirty="0" smtClean="0"/>
                <a:t>i</a:t>
              </a:r>
              <a:endParaRPr lang="en-US" sz="2400" baseline="-25000" dirty="0"/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3003360" y="4985656"/>
              <a:ext cx="33855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 smtClean="0">
                  <a:solidFill>
                    <a:srgbClr val="FF0000"/>
                  </a:solidFill>
                </a:rPr>
                <a:t>v</a:t>
              </a:r>
              <a:endParaRPr lang="en-US" sz="2400" baseline="-25000" dirty="0">
                <a:solidFill>
                  <a:srgbClr val="FF0000"/>
                </a:solidFill>
              </a:endParaRP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2385639" y="5481935"/>
              <a:ext cx="66236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 err="1" smtClean="0">
                  <a:solidFill>
                    <a:srgbClr val="0000FF"/>
                  </a:solidFill>
                </a:rPr>
                <a:t>v</a:t>
              </a:r>
              <a:r>
                <a:rPr lang="en-US" sz="2400" baseline="30000" dirty="0" err="1" smtClean="0">
                  <a:solidFill>
                    <a:srgbClr val="0000FF"/>
                  </a:solidFill>
                </a:rPr>
                <a:t>T</a:t>
              </a:r>
              <a:r>
                <a:rPr lang="en-US" sz="2400" dirty="0" err="1" smtClean="0">
                  <a:solidFill>
                    <a:srgbClr val="0000FF"/>
                  </a:solidFill>
                </a:rPr>
                <a:t>x</a:t>
              </a:r>
              <a:r>
                <a:rPr lang="en-US" sz="2400" baseline="-25000" dirty="0" err="1" smtClean="0">
                  <a:solidFill>
                    <a:srgbClr val="0000FF"/>
                  </a:solidFill>
                </a:rPr>
                <a:t>i</a:t>
              </a:r>
              <a:endParaRPr lang="en-US" sz="2400" baseline="-25000" dirty="0">
                <a:solidFill>
                  <a:srgbClr val="0000FF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897DA552-7528-49B2-B576-289283AC3233}" type="slidenum">
              <a:rPr lang="en-US"/>
              <a:pPr/>
              <a:t>16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Principal Component Analysis (PCA)</a:t>
            </a:r>
            <a:endParaRPr lang="en-US" dirty="0"/>
          </a:p>
        </p:txBody>
      </p:sp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3" cstate="print"/>
          <a:srcRect r="60358" b="32646"/>
          <a:stretch>
            <a:fillRect/>
          </a:stretch>
        </p:blipFill>
        <p:spPr bwMode="auto">
          <a:xfrm>
            <a:off x="504671" y="1385888"/>
            <a:ext cx="3152929" cy="3262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10"/>
          <p:cNvSpPr txBox="1"/>
          <p:nvPr/>
        </p:nvSpPr>
        <p:spPr>
          <a:xfrm>
            <a:off x="4191000" y="1571685"/>
            <a:ext cx="4572000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Principal Components (PC) are orthogonal directions that capture most of the variance in the data</a:t>
            </a:r>
          </a:p>
          <a:p>
            <a:endParaRPr lang="en-US" dirty="0" smtClean="0"/>
          </a:p>
          <a:p>
            <a:r>
              <a:rPr lang="en-US" dirty="0" smtClean="0"/>
              <a:t>1</a:t>
            </a:r>
            <a:r>
              <a:rPr lang="en-US" baseline="30000" dirty="0" smtClean="0"/>
              <a:t>st</a:t>
            </a:r>
            <a:r>
              <a:rPr lang="en-US" dirty="0" smtClean="0"/>
              <a:t> PC – direction of greatest variability in data</a:t>
            </a:r>
          </a:p>
          <a:p>
            <a:endParaRPr lang="en-US" dirty="0" smtClean="0"/>
          </a:p>
          <a:p>
            <a:r>
              <a:rPr lang="en-US" dirty="0" smtClean="0"/>
              <a:t>2</a:t>
            </a:r>
            <a:r>
              <a:rPr lang="en-US" baseline="30000" dirty="0" smtClean="0"/>
              <a:t>nd</a:t>
            </a:r>
            <a:r>
              <a:rPr lang="en-US" dirty="0" smtClean="0"/>
              <a:t> PC – Next orthogonal (uncorrelated) direction of greatest variability</a:t>
            </a:r>
          </a:p>
          <a:p>
            <a:endParaRPr lang="en-US" dirty="0" smtClean="0"/>
          </a:p>
          <a:p>
            <a:r>
              <a:rPr lang="en-US" dirty="0" smtClean="0"/>
              <a:t>(remove all variability in first direction, then find next direction of greatest variability)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And so on …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 rot="18693596">
            <a:off x="2283838" y="2428844"/>
            <a:ext cx="8338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1</a:t>
            </a:r>
            <a:r>
              <a:rPr lang="en-US" b="1" baseline="30000" dirty="0" smtClean="0">
                <a:solidFill>
                  <a:srgbClr val="FF0000"/>
                </a:solidFill>
              </a:rPr>
              <a:t>st</a:t>
            </a:r>
            <a:r>
              <a:rPr lang="en-US" b="1" dirty="0" smtClean="0">
                <a:solidFill>
                  <a:srgbClr val="FF0000"/>
                </a:solidFill>
              </a:rPr>
              <a:t> PC</a:t>
            </a:r>
            <a:endParaRPr lang="en-US" b="1" dirty="0">
              <a:solidFill>
                <a:srgbClr val="FF0000"/>
              </a:solidFill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1230149" y="2126288"/>
            <a:ext cx="1589251" cy="1378912"/>
            <a:chOff x="1230149" y="2126288"/>
            <a:chExt cx="1589251" cy="1378912"/>
          </a:xfrm>
        </p:grpSpPr>
        <p:cxnSp>
          <p:nvCxnSpPr>
            <p:cNvPr id="12" name="Straight Connector 11"/>
            <p:cNvCxnSpPr/>
            <p:nvPr/>
          </p:nvCxnSpPr>
          <p:spPr>
            <a:xfrm>
              <a:off x="1295400" y="2286000"/>
              <a:ext cx="1524000" cy="1219200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TextBox 15"/>
            <p:cNvSpPr txBox="1"/>
            <p:nvPr/>
          </p:nvSpPr>
          <p:spPr>
            <a:xfrm rot="2329678">
              <a:off x="1230149" y="2126288"/>
              <a:ext cx="88678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rgbClr val="FF0000"/>
                  </a:solidFill>
                </a:rPr>
                <a:t>2</a:t>
              </a:r>
              <a:r>
                <a:rPr lang="en-US" b="1" baseline="30000" dirty="0" smtClean="0">
                  <a:solidFill>
                    <a:srgbClr val="FF0000"/>
                  </a:solidFill>
                </a:rPr>
                <a:t>nd</a:t>
              </a:r>
              <a:r>
                <a:rPr lang="en-US" b="1" dirty="0" smtClean="0">
                  <a:solidFill>
                    <a:srgbClr val="FF0000"/>
                  </a:solidFill>
                </a:rPr>
                <a:t> PC</a:t>
              </a:r>
              <a:endParaRPr lang="en-US" b="1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1143000" y="4796135"/>
            <a:ext cx="1905000" cy="1863674"/>
            <a:chOff x="1143000" y="4796135"/>
            <a:chExt cx="1905000" cy="1863674"/>
          </a:xfrm>
        </p:grpSpPr>
        <p:grpSp>
          <p:nvGrpSpPr>
            <p:cNvPr id="13" name="Group 26"/>
            <p:cNvGrpSpPr/>
            <p:nvPr/>
          </p:nvGrpSpPr>
          <p:grpSpPr>
            <a:xfrm>
              <a:off x="1143000" y="5105401"/>
              <a:ext cx="1488586" cy="1554408"/>
              <a:chOff x="1143000" y="5065478"/>
              <a:chExt cx="654978" cy="740193"/>
            </a:xfrm>
          </p:grpSpPr>
          <p:cxnSp>
            <p:nvCxnSpPr>
              <p:cNvPr id="19" name="Straight Arrow Connector 18"/>
              <p:cNvCxnSpPr>
                <a:endCxn id="24" idx="4"/>
              </p:cNvCxnSpPr>
              <p:nvPr/>
            </p:nvCxnSpPr>
            <p:spPr>
              <a:xfrm rot="5400000" flipH="1" flipV="1">
                <a:off x="1067126" y="5180479"/>
                <a:ext cx="685800" cy="514895"/>
              </a:xfrm>
              <a:prstGeom prst="straightConnector1">
                <a:avLst/>
              </a:prstGeom>
              <a:ln w="381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21" name="Group 19"/>
              <p:cNvGrpSpPr/>
              <p:nvPr/>
            </p:nvGrpSpPr>
            <p:grpSpPr>
              <a:xfrm>
                <a:off x="1143000" y="5065478"/>
                <a:ext cx="654978" cy="740193"/>
                <a:chOff x="1814244" y="2398478"/>
                <a:chExt cx="654978" cy="740193"/>
              </a:xfrm>
            </p:grpSpPr>
            <p:cxnSp>
              <p:nvCxnSpPr>
                <p:cNvPr id="22" name="Straight Connector 21"/>
                <p:cNvCxnSpPr/>
                <p:nvPr/>
              </p:nvCxnSpPr>
              <p:spPr>
                <a:xfrm rot="16200000" flipH="1">
                  <a:off x="2333579" y="2425923"/>
                  <a:ext cx="125771" cy="109625"/>
                </a:xfrm>
                <a:prstGeom prst="line">
                  <a:avLst/>
                </a:prstGeom>
                <a:ln w="38100">
                  <a:solidFill>
                    <a:srgbClr val="0099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" name="Straight Connector 22"/>
                <p:cNvCxnSpPr/>
                <p:nvPr/>
              </p:nvCxnSpPr>
              <p:spPr>
                <a:xfrm flipV="1">
                  <a:off x="1814244" y="2543627"/>
                  <a:ext cx="654978" cy="595044"/>
                </a:xfrm>
                <a:prstGeom prst="line">
                  <a:avLst/>
                </a:prstGeom>
                <a:ln w="57150">
                  <a:solidFill>
                    <a:srgbClr val="0000F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4" name="Oval 23"/>
                <p:cNvSpPr/>
                <p:nvPr/>
              </p:nvSpPr>
              <p:spPr>
                <a:xfrm>
                  <a:off x="2317164" y="2398478"/>
                  <a:ext cx="43107" cy="29548"/>
                </a:xfrm>
                <a:prstGeom prst="ellipse">
                  <a:avLst/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sp>
          <p:nvSpPr>
            <p:cNvPr id="14" name="TextBox 13"/>
            <p:cNvSpPr txBox="1"/>
            <p:nvPr/>
          </p:nvSpPr>
          <p:spPr>
            <a:xfrm>
              <a:off x="1905000" y="4796135"/>
              <a:ext cx="38343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 smtClean="0"/>
                <a:t>x</a:t>
              </a:r>
              <a:r>
                <a:rPr lang="en-US" sz="2400" baseline="-25000" dirty="0" smtClean="0"/>
                <a:t>i</a:t>
              </a:r>
              <a:endParaRPr lang="en-US" sz="2400" baseline="-25000" dirty="0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2385639" y="5481935"/>
              <a:ext cx="66236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 err="1" smtClean="0">
                  <a:solidFill>
                    <a:srgbClr val="0000FF"/>
                  </a:solidFill>
                </a:rPr>
                <a:t>v</a:t>
              </a:r>
              <a:r>
                <a:rPr lang="en-US" sz="2400" baseline="30000" dirty="0" err="1" smtClean="0">
                  <a:solidFill>
                    <a:srgbClr val="0000FF"/>
                  </a:solidFill>
                </a:rPr>
                <a:t>T</a:t>
              </a:r>
              <a:r>
                <a:rPr lang="en-US" sz="2400" dirty="0" err="1" smtClean="0">
                  <a:solidFill>
                    <a:srgbClr val="0000FF"/>
                  </a:solidFill>
                </a:rPr>
                <a:t>x</a:t>
              </a:r>
              <a:r>
                <a:rPr lang="en-US" sz="2400" baseline="-25000" dirty="0" err="1" smtClean="0">
                  <a:solidFill>
                    <a:srgbClr val="0000FF"/>
                  </a:solidFill>
                </a:rPr>
                <a:t>i</a:t>
              </a:r>
              <a:endParaRPr lang="en-US" sz="2400" baseline="-25000" dirty="0">
                <a:solidFill>
                  <a:srgbClr val="0000FF"/>
                </a:solidFill>
              </a:endParaRPr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2514600" y="4800600"/>
            <a:ext cx="9637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009900"/>
                </a:solidFill>
              </a:rPr>
              <a:t>x</a:t>
            </a:r>
            <a:r>
              <a:rPr lang="en-US" sz="2400" baseline="-25000" dirty="0" smtClean="0">
                <a:solidFill>
                  <a:srgbClr val="009900"/>
                </a:solidFill>
              </a:rPr>
              <a:t>i</a:t>
            </a:r>
            <a:r>
              <a:rPr lang="en-US" sz="2400" dirty="0" smtClean="0">
                <a:solidFill>
                  <a:srgbClr val="009900"/>
                </a:solidFill>
              </a:rPr>
              <a:t>-</a:t>
            </a:r>
            <a:r>
              <a:rPr lang="en-US" sz="2400" dirty="0" err="1" smtClean="0">
                <a:solidFill>
                  <a:srgbClr val="009900"/>
                </a:solidFill>
              </a:rPr>
              <a:t>v</a:t>
            </a:r>
            <a:r>
              <a:rPr lang="en-US" sz="2400" baseline="30000" dirty="0" err="1" smtClean="0">
                <a:solidFill>
                  <a:srgbClr val="009900"/>
                </a:solidFill>
              </a:rPr>
              <a:t>T</a:t>
            </a:r>
            <a:r>
              <a:rPr lang="en-US" sz="2400" dirty="0" err="1" smtClean="0">
                <a:solidFill>
                  <a:srgbClr val="009900"/>
                </a:solidFill>
              </a:rPr>
              <a:t>x</a:t>
            </a:r>
            <a:r>
              <a:rPr lang="en-US" sz="2400" baseline="-25000" dirty="0" err="1" smtClean="0">
                <a:solidFill>
                  <a:srgbClr val="009900"/>
                </a:solidFill>
              </a:rPr>
              <a:t>i</a:t>
            </a:r>
            <a:endParaRPr lang="en-US" sz="2400" baseline="-25000" dirty="0" smtClean="0">
              <a:solidFill>
                <a:srgbClr val="0099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897DA552-7528-49B2-B576-289283AC3233}" type="slidenum">
              <a:rPr lang="en-US"/>
              <a:pPr/>
              <a:t>17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Principal Component Analysis (PCA)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561087" y="1469410"/>
            <a:ext cx="7665881" cy="249299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 pitchFamily="34" charset="0"/>
                <a:cs typeface="Arial" pitchFamily="34" charset="0"/>
              </a:rPr>
              <a:t>Let v</a:t>
            </a:r>
            <a:r>
              <a:rPr lang="en-US" sz="1200" dirty="0" smtClean="0">
                <a:latin typeface="Arial" pitchFamily="34" charset="0"/>
                <a:cs typeface="Arial" pitchFamily="34" charset="0"/>
              </a:rPr>
              <a:t>1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, v</a:t>
            </a:r>
            <a:r>
              <a:rPr lang="en-US" sz="1200" dirty="0" smtClean="0">
                <a:latin typeface="Arial" pitchFamily="34" charset="0"/>
                <a:cs typeface="Arial" pitchFamily="34" charset="0"/>
              </a:rPr>
              <a:t>2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, …,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v</a:t>
            </a:r>
            <a:r>
              <a:rPr lang="en-US" sz="1200" dirty="0" err="1" smtClean="0">
                <a:latin typeface="Arial" pitchFamily="34" charset="0"/>
                <a:cs typeface="Arial" pitchFamily="34" charset="0"/>
              </a:rPr>
              <a:t>d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denote the principal components</a:t>
            </a:r>
          </a:p>
          <a:p>
            <a:endParaRPr lang="en-US" sz="800" dirty="0" smtClean="0">
              <a:latin typeface="Arial" pitchFamily="34" charset="0"/>
              <a:cs typeface="Arial" pitchFamily="34" charset="0"/>
            </a:endParaRPr>
          </a:p>
          <a:p>
            <a:r>
              <a:rPr lang="en-US" dirty="0" smtClean="0">
                <a:latin typeface="Arial" pitchFamily="34" charset="0"/>
                <a:cs typeface="Arial" pitchFamily="34" charset="0"/>
              </a:rPr>
              <a:t>Orthogonal and unit norm     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v</a:t>
            </a:r>
            <a:r>
              <a:rPr lang="en-US" baseline="-25000" dirty="0" err="1" smtClean="0">
                <a:latin typeface="Arial" pitchFamily="34" charset="0"/>
                <a:cs typeface="Arial" pitchFamily="34" charset="0"/>
              </a:rPr>
              <a:t>i</a:t>
            </a:r>
            <a:r>
              <a:rPr lang="en-US" baseline="30000" dirty="0" err="1" smtClean="0">
                <a:latin typeface="Arial" pitchFamily="34" charset="0"/>
                <a:cs typeface="Arial" pitchFamily="34" charset="0"/>
              </a:rPr>
              <a:t>T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v</a:t>
            </a:r>
            <a:r>
              <a:rPr lang="en-US" baseline="-25000" dirty="0" err="1" smtClean="0">
                <a:latin typeface="Arial" pitchFamily="34" charset="0"/>
                <a:cs typeface="Arial" pitchFamily="34" charset="0"/>
              </a:rPr>
              <a:t>j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= 0   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i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≠ j</a:t>
            </a:r>
          </a:p>
          <a:p>
            <a:endParaRPr lang="en-US" sz="800" dirty="0" smtClean="0">
              <a:latin typeface="Arial" pitchFamily="34" charset="0"/>
              <a:cs typeface="Arial" pitchFamily="34" charset="0"/>
            </a:endParaRPr>
          </a:p>
          <a:p>
            <a:r>
              <a:rPr lang="en-US" dirty="0" smtClean="0">
                <a:latin typeface="Arial" pitchFamily="34" charset="0"/>
                <a:cs typeface="Arial" pitchFamily="34" charset="0"/>
              </a:rPr>
              <a:t>			   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v</a:t>
            </a:r>
            <a:r>
              <a:rPr lang="en-US" baseline="-25000" dirty="0" err="1" smtClean="0">
                <a:latin typeface="Arial" pitchFamily="34" charset="0"/>
                <a:cs typeface="Arial" pitchFamily="34" charset="0"/>
              </a:rPr>
              <a:t>i</a:t>
            </a:r>
            <a:r>
              <a:rPr lang="en-US" baseline="30000" dirty="0" err="1" smtClean="0">
                <a:latin typeface="Arial" pitchFamily="34" charset="0"/>
                <a:cs typeface="Arial" pitchFamily="34" charset="0"/>
              </a:rPr>
              <a:t>T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v</a:t>
            </a:r>
            <a:r>
              <a:rPr lang="en-US" baseline="-25000" dirty="0" smtClean="0">
                <a:latin typeface="Arial" pitchFamily="34" charset="0"/>
                <a:cs typeface="Arial" pitchFamily="34" charset="0"/>
              </a:rPr>
              <a:t>i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= 1 </a:t>
            </a:r>
          </a:p>
          <a:p>
            <a:endParaRPr lang="en-US" sz="1200" dirty="0" smtClean="0">
              <a:latin typeface="Arial" pitchFamily="34" charset="0"/>
              <a:cs typeface="Arial" pitchFamily="34" charset="0"/>
            </a:endParaRPr>
          </a:p>
          <a:p>
            <a:r>
              <a:rPr lang="en-US" dirty="0" smtClean="0">
                <a:latin typeface="Arial" pitchFamily="34" charset="0"/>
                <a:cs typeface="Arial" pitchFamily="34" charset="0"/>
              </a:rPr>
              <a:t>Find vector that maximizes sample variance of projection</a:t>
            </a:r>
          </a:p>
          <a:p>
            <a:endParaRPr lang="en-US" sz="2000" dirty="0" smtClean="0">
              <a:latin typeface="Arial" pitchFamily="34" charset="0"/>
              <a:cs typeface="Arial" pitchFamily="34" charset="0"/>
            </a:endParaRPr>
          </a:p>
          <a:p>
            <a:r>
              <a:rPr lang="en-US" dirty="0" smtClean="0">
                <a:latin typeface="Arial" pitchFamily="34" charset="0"/>
                <a:cs typeface="Arial" pitchFamily="34" charset="0"/>
              </a:rPr>
              <a:t>					Assume data are centered	</a:t>
            </a:r>
          </a:p>
          <a:p>
            <a:r>
              <a:rPr lang="en-US" dirty="0" smtClean="0">
                <a:latin typeface="Arial" pitchFamily="34" charset="0"/>
                <a:cs typeface="Arial" pitchFamily="34" charset="0"/>
              </a:rPr>
              <a:t>					Data points X = [ x</a:t>
            </a:r>
            <a:r>
              <a:rPr lang="en-US" sz="1200" dirty="0" smtClean="0">
                <a:latin typeface="Arial" pitchFamily="34" charset="0"/>
                <a:cs typeface="Arial" pitchFamily="34" charset="0"/>
              </a:rPr>
              <a:t>1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x</a:t>
            </a:r>
            <a:r>
              <a:rPr lang="en-US" sz="1200" dirty="0" smtClean="0">
                <a:latin typeface="Arial" pitchFamily="34" charset="0"/>
                <a:cs typeface="Arial" pitchFamily="34" charset="0"/>
              </a:rPr>
              <a:t>2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…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x</a:t>
            </a:r>
            <a:r>
              <a:rPr lang="en-US" sz="1200" dirty="0" err="1" smtClean="0">
                <a:latin typeface="Arial" pitchFamily="34" charset="0"/>
                <a:cs typeface="Arial" pitchFamily="34" charset="0"/>
              </a:rPr>
              <a:t>n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]</a:t>
            </a:r>
            <a:endParaRPr lang="en-US" sz="1200" dirty="0" smtClean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3" name="Picture 3"/>
          <p:cNvPicPr>
            <a:picLocks noChangeAspect="1" noChangeArrowheads="1"/>
          </p:cNvPicPr>
          <p:nvPr/>
        </p:nvPicPr>
        <p:blipFill>
          <a:blip r:embed="rId9" cstate="print"/>
          <a:srcRect r="58974" b="32646"/>
          <a:stretch>
            <a:fillRect/>
          </a:stretch>
        </p:blipFill>
        <p:spPr bwMode="auto">
          <a:xfrm>
            <a:off x="6705600" y="1409700"/>
            <a:ext cx="1828800" cy="194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8" name="Straight Connector 17"/>
          <p:cNvCxnSpPr/>
          <p:nvPr/>
        </p:nvCxnSpPr>
        <p:spPr>
          <a:xfrm>
            <a:off x="7315200" y="2095500"/>
            <a:ext cx="685800" cy="53340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6" name="Picture 45" descr="TP_tmp.pn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10" cstate="print"/>
          <a:stretch>
            <a:fillRect/>
          </a:stretch>
        </p:blipFill>
        <p:spPr bwMode="auto">
          <a:xfrm>
            <a:off x="1000124" y="3342006"/>
            <a:ext cx="3181351" cy="696536"/>
          </a:xfrm>
          <a:prstGeom prst="rect">
            <a:avLst/>
          </a:prstGeom>
          <a:noFill/>
          <a:ln/>
          <a:effectLst/>
        </p:spPr>
      </p:pic>
      <p:pic>
        <p:nvPicPr>
          <p:cNvPr id="37" name="Picture 36" descr="TP_tmp.pn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1" cstate="print"/>
          <a:stretch>
            <a:fillRect/>
          </a:stretch>
        </p:blipFill>
        <p:spPr bwMode="auto">
          <a:xfrm>
            <a:off x="685800" y="4343400"/>
            <a:ext cx="4102286" cy="394451"/>
          </a:xfrm>
          <a:prstGeom prst="rect">
            <a:avLst/>
          </a:prstGeom>
          <a:noFill/>
          <a:ln/>
          <a:effectLst/>
        </p:spPr>
      </p:pic>
      <p:pic>
        <p:nvPicPr>
          <p:cNvPr id="43" name="Picture 42" descr="TP_tmp.png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2" cstate="print"/>
          <a:stretch>
            <a:fillRect/>
          </a:stretch>
        </p:blipFill>
        <p:spPr bwMode="auto">
          <a:xfrm>
            <a:off x="762000" y="5791200"/>
            <a:ext cx="1183301" cy="262693"/>
          </a:xfrm>
          <a:prstGeom prst="rect">
            <a:avLst/>
          </a:prstGeom>
          <a:noFill/>
          <a:ln/>
          <a:effectLst/>
        </p:spPr>
      </p:pic>
      <p:pic>
        <p:nvPicPr>
          <p:cNvPr id="40" name="Picture 39" descr="TP_tmp.png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3" cstate="print"/>
          <a:stretch>
            <a:fillRect/>
          </a:stretch>
        </p:blipFill>
        <p:spPr bwMode="auto">
          <a:xfrm>
            <a:off x="2722652" y="5798123"/>
            <a:ext cx="2208995" cy="302159"/>
          </a:xfrm>
          <a:prstGeom prst="rect">
            <a:avLst/>
          </a:prstGeom>
          <a:noFill/>
          <a:ln/>
          <a:effectLst/>
        </p:spPr>
      </p:pic>
      <p:grpSp>
        <p:nvGrpSpPr>
          <p:cNvPr id="16" name="Group 15"/>
          <p:cNvGrpSpPr/>
          <p:nvPr/>
        </p:nvGrpSpPr>
        <p:grpSpPr>
          <a:xfrm>
            <a:off x="5738970" y="5715000"/>
            <a:ext cx="2185830" cy="457200"/>
            <a:chOff x="5738970" y="5715000"/>
            <a:chExt cx="2185830" cy="457200"/>
          </a:xfrm>
        </p:grpSpPr>
        <p:pic>
          <p:nvPicPr>
            <p:cNvPr id="44" name="Picture 43" descr="TP_tmp.png"/>
            <p:cNvPicPr>
              <a:picLocks noChangeAspect="1"/>
            </p:cNvPicPr>
            <p:nvPr>
              <p:custDataLst>
                <p:tags r:id="rId6"/>
              </p:custDataLst>
            </p:nvPr>
          </p:nvPicPr>
          <p:blipFill>
            <a:blip r:embed="rId14" cstate="print"/>
            <a:stretch>
              <a:fillRect/>
            </a:stretch>
          </p:blipFill>
          <p:spPr bwMode="auto">
            <a:xfrm>
              <a:off x="5738970" y="5798123"/>
              <a:ext cx="2130068" cy="302155"/>
            </a:xfrm>
            <a:prstGeom prst="rect">
              <a:avLst/>
            </a:prstGeom>
            <a:noFill/>
            <a:ln/>
            <a:effectLst/>
          </p:spPr>
        </p:pic>
        <p:sp>
          <p:nvSpPr>
            <p:cNvPr id="45" name="Rectangle 44"/>
            <p:cNvSpPr/>
            <p:nvPr/>
          </p:nvSpPr>
          <p:spPr>
            <a:xfrm>
              <a:off x="6096000" y="5715000"/>
              <a:ext cx="1828800" cy="457200"/>
            </a:xfrm>
            <a:prstGeom prst="rect">
              <a:avLst/>
            </a:prstGeom>
            <a:no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685800" y="4800600"/>
            <a:ext cx="7696200" cy="646331"/>
            <a:chOff x="685800" y="4800600"/>
            <a:chExt cx="7696200" cy="646331"/>
          </a:xfrm>
        </p:grpSpPr>
        <p:pic>
          <p:nvPicPr>
            <p:cNvPr id="38" name="Picture 37" descr="TP_tmp.png"/>
            <p:cNvPicPr>
              <a:picLocks noChangeAspect="1"/>
            </p:cNvPicPr>
            <p:nvPr>
              <p:custDataLst>
                <p:tags r:id="rId5"/>
              </p:custDataLst>
            </p:nvPr>
          </p:nvPicPr>
          <p:blipFill>
            <a:blip r:embed="rId15" cstate="print"/>
            <a:stretch>
              <a:fillRect/>
            </a:stretch>
          </p:blipFill>
          <p:spPr bwMode="auto">
            <a:xfrm>
              <a:off x="685800" y="4960922"/>
              <a:ext cx="4495800" cy="296878"/>
            </a:xfrm>
            <a:prstGeom prst="rect">
              <a:avLst/>
            </a:prstGeom>
            <a:noFill/>
            <a:ln/>
            <a:effectLst/>
          </p:spPr>
        </p:pic>
        <p:sp>
          <p:nvSpPr>
            <p:cNvPr id="14" name="TextBox 13"/>
            <p:cNvSpPr txBox="1"/>
            <p:nvPr/>
          </p:nvSpPr>
          <p:spPr>
            <a:xfrm>
              <a:off x="5585401" y="4800600"/>
              <a:ext cx="2796599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C00000"/>
                  </a:solidFill>
                </a:rPr>
                <a:t>Wrap constraints into the </a:t>
              </a:r>
            </a:p>
            <a:p>
              <a:r>
                <a:rPr lang="en-US" dirty="0" smtClean="0">
                  <a:solidFill>
                    <a:srgbClr val="C00000"/>
                  </a:solidFill>
                </a:rPr>
                <a:t>objective function</a:t>
              </a:r>
              <a:endParaRPr lang="en-US" dirty="0">
                <a:solidFill>
                  <a:srgbClr val="C00000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897DA552-7528-49B2-B576-289283AC3233}" type="slidenum">
              <a:rPr lang="en-US"/>
              <a:pPr/>
              <a:t>18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Principal Component Analysis (PCA)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506251" y="1674674"/>
            <a:ext cx="8180549" cy="5109091"/>
          </a:xfrm>
          <a:prstGeom prst="rect">
            <a:avLst/>
          </a:prstGeom>
          <a:noFill/>
          <a:ln w="28575">
            <a:noFill/>
          </a:ln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Sample variance of projection = </a:t>
            </a:r>
          </a:p>
          <a:p>
            <a:endParaRPr lang="en-US" sz="800" dirty="0" smtClean="0"/>
          </a:p>
          <a:p>
            <a:r>
              <a:rPr lang="en-US" b="1" dirty="0" smtClean="0">
                <a:solidFill>
                  <a:srgbClr val="C00000"/>
                </a:solidFill>
              </a:rPr>
              <a:t>Thus, the </a:t>
            </a:r>
            <a:r>
              <a:rPr lang="en-US" b="1" dirty="0" err="1" smtClean="0">
                <a:solidFill>
                  <a:srgbClr val="C00000"/>
                </a:solidFill>
              </a:rPr>
              <a:t>eigenvalue</a:t>
            </a:r>
            <a:r>
              <a:rPr lang="en-US" b="1" dirty="0" smtClean="0">
                <a:solidFill>
                  <a:srgbClr val="C00000"/>
                </a:solidFill>
              </a:rPr>
              <a:t> </a:t>
            </a:r>
            <a:r>
              <a:rPr lang="el-GR" b="1" dirty="0" smtClean="0">
                <a:solidFill>
                  <a:srgbClr val="C00000"/>
                </a:solidFill>
              </a:rPr>
              <a:t>λ</a:t>
            </a:r>
            <a:r>
              <a:rPr lang="en-US" b="1" dirty="0" smtClean="0">
                <a:solidFill>
                  <a:srgbClr val="C00000"/>
                </a:solidFill>
              </a:rPr>
              <a:t> denotes the amount of variability captured along that dimension (aka amount of energy along that dimension).</a:t>
            </a:r>
          </a:p>
          <a:p>
            <a:endParaRPr lang="en-US" dirty="0" smtClean="0"/>
          </a:p>
          <a:p>
            <a:r>
              <a:rPr lang="en-US" dirty="0" err="1" smtClean="0"/>
              <a:t>Eigenvalues</a:t>
            </a:r>
            <a:r>
              <a:rPr lang="en-US" dirty="0" smtClean="0"/>
              <a:t> </a:t>
            </a:r>
            <a:r>
              <a:rPr lang="el-GR" dirty="0" smtClean="0"/>
              <a:t>λ</a:t>
            </a:r>
            <a:r>
              <a:rPr lang="en-US" sz="1200" dirty="0" smtClean="0"/>
              <a:t>1</a:t>
            </a:r>
            <a:r>
              <a:rPr lang="en-US" dirty="0" smtClean="0"/>
              <a:t> &gt; </a:t>
            </a:r>
            <a:r>
              <a:rPr lang="el-GR" dirty="0" smtClean="0"/>
              <a:t>λ</a:t>
            </a:r>
            <a:r>
              <a:rPr lang="en-US" sz="1200" dirty="0" smtClean="0"/>
              <a:t>2</a:t>
            </a:r>
            <a:r>
              <a:rPr lang="en-US" dirty="0" smtClean="0"/>
              <a:t> &gt; </a:t>
            </a:r>
            <a:r>
              <a:rPr lang="el-GR" dirty="0" smtClean="0"/>
              <a:t>λ</a:t>
            </a:r>
            <a:r>
              <a:rPr lang="en-US" sz="1200" dirty="0" smtClean="0"/>
              <a:t>3</a:t>
            </a:r>
            <a:r>
              <a:rPr lang="en-US" dirty="0" smtClean="0"/>
              <a:t> &gt; … </a:t>
            </a:r>
          </a:p>
          <a:p>
            <a:endParaRPr lang="en-US" dirty="0" smtClean="0"/>
          </a:p>
          <a:p>
            <a:r>
              <a:rPr lang="en-US" dirty="0" smtClean="0"/>
              <a:t>The 1</a:t>
            </a:r>
            <a:r>
              <a:rPr lang="en-US" baseline="30000" dirty="0" smtClean="0"/>
              <a:t>st</a:t>
            </a:r>
            <a:r>
              <a:rPr lang="en-US" dirty="0" smtClean="0"/>
              <a:t> Principal component v</a:t>
            </a:r>
            <a:r>
              <a:rPr lang="en-US" sz="1200" dirty="0" smtClean="0"/>
              <a:t>1</a:t>
            </a:r>
            <a:r>
              <a:rPr lang="en-US" dirty="0" smtClean="0"/>
              <a:t> is the eigenvector of the sample covariance matrix XX</a:t>
            </a:r>
            <a:r>
              <a:rPr lang="en-US" baseline="30000" dirty="0" smtClean="0"/>
              <a:t>T </a:t>
            </a:r>
            <a:r>
              <a:rPr lang="en-US" dirty="0" smtClean="0"/>
              <a:t>associated with the largest </a:t>
            </a:r>
            <a:r>
              <a:rPr lang="en-US" dirty="0" err="1" smtClean="0"/>
              <a:t>eigenvalue</a:t>
            </a:r>
            <a:r>
              <a:rPr lang="en-US" dirty="0" smtClean="0"/>
              <a:t> </a:t>
            </a:r>
            <a:r>
              <a:rPr lang="el-GR" dirty="0" smtClean="0"/>
              <a:t>λ</a:t>
            </a:r>
            <a:r>
              <a:rPr lang="en-US" sz="1200" dirty="0" smtClean="0"/>
              <a:t>1</a:t>
            </a:r>
          </a:p>
          <a:p>
            <a:endParaRPr lang="en-US" sz="1200" dirty="0" smtClean="0"/>
          </a:p>
          <a:p>
            <a:r>
              <a:rPr lang="en-US" dirty="0" smtClean="0"/>
              <a:t>The 2</a:t>
            </a:r>
            <a:r>
              <a:rPr lang="en-US" baseline="30000" dirty="0" smtClean="0"/>
              <a:t>nd</a:t>
            </a:r>
            <a:r>
              <a:rPr lang="en-US" dirty="0" smtClean="0"/>
              <a:t> Principal component v</a:t>
            </a:r>
            <a:r>
              <a:rPr lang="en-US" sz="1200" dirty="0" smtClean="0"/>
              <a:t>2</a:t>
            </a:r>
            <a:r>
              <a:rPr lang="en-US" dirty="0" smtClean="0"/>
              <a:t> is the eigenvector of the sample covariance matrix XX</a:t>
            </a:r>
            <a:r>
              <a:rPr lang="en-US" baseline="30000" dirty="0" smtClean="0"/>
              <a:t>T </a:t>
            </a:r>
            <a:r>
              <a:rPr lang="en-US" dirty="0" smtClean="0"/>
              <a:t>associated with the second largest </a:t>
            </a:r>
            <a:r>
              <a:rPr lang="en-US" dirty="0" err="1" smtClean="0"/>
              <a:t>eigenvalue</a:t>
            </a:r>
            <a:r>
              <a:rPr lang="en-US" dirty="0" smtClean="0"/>
              <a:t> </a:t>
            </a:r>
            <a:r>
              <a:rPr lang="el-GR" dirty="0" smtClean="0"/>
              <a:t>λ</a:t>
            </a:r>
            <a:r>
              <a:rPr lang="en-US" sz="1200" dirty="0" smtClean="0"/>
              <a:t>2</a:t>
            </a:r>
          </a:p>
          <a:p>
            <a:endParaRPr lang="en-US" dirty="0" smtClean="0"/>
          </a:p>
          <a:p>
            <a:r>
              <a:rPr lang="en-US" dirty="0" smtClean="0"/>
              <a:t>And so on …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526561" y="2209800"/>
            <a:ext cx="6483839" cy="646331"/>
          </a:xfrm>
          <a:prstGeom prst="rect">
            <a:avLst/>
          </a:prstGeom>
          <a:noFill/>
          <a:ln w="28575">
            <a:noFill/>
          </a:ln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Therefore, v is the eigenvector of sample correlation/ covariance matrix XX</a:t>
            </a:r>
            <a:r>
              <a:rPr lang="en-US" b="1" baseline="30000" dirty="0" smtClean="0">
                <a:solidFill>
                  <a:srgbClr val="C00000"/>
                </a:solidFill>
              </a:rPr>
              <a:t>T</a:t>
            </a:r>
            <a:endParaRPr lang="en-US" b="1" dirty="0">
              <a:solidFill>
                <a:srgbClr val="C00000"/>
              </a:solidFill>
            </a:endParaRPr>
          </a:p>
        </p:txBody>
      </p:sp>
      <p:pic>
        <p:nvPicPr>
          <p:cNvPr id="14" name="Picture 13" descr="TP_tmp.pn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5" cstate="print"/>
          <a:stretch>
            <a:fillRect/>
          </a:stretch>
        </p:blipFill>
        <p:spPr bwMode="auto">
          <a:xfrm>
            <a:off x="3308410" y="1752600"/>
            <a:ext cx="1761648" cy="302155"/>
          </a:xfrm>
          <a:prstGeom prst="rect">
            <a:avLst/>
          </a:prstGeom>
          <a:noFill/>
          <a:ln/>
          <a:effectLst/>
        </p:spPr>
      </p:pic>
      <p:pic>
        <p:nvPicPr>
          <p:cNvPr id="18" name="Picture 17" descr="TP_tmp.pn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6" cstate="print"/>
          <a:stretch>
            <a:fillRect/>
          </a:stretch>
        </p:blipFill>
        <p:spPr bwMode="auto">
          <a:xfrm>
            <a:off x="3810000" y="3048000"/>
            <a:ext cx="2786936" cy="262681"/>
          </a:xfrm>
          <a:prstGeom prst="rect">
            <a:avLst/>
          </a:prstGeom>
          <a:noFill/>
          <a:ln/>
          <a:effectLst/>
        </p:spPr>
      </p:pic>
      <p:pic>
        <p:nvPicPr>
          <p:cNvPr id="20" name="Picture 3"/>
          <p:cNvPicPr>
            <a:picLocks noChangeAspect="1" noChangeArrowheads="1"/>
          </p:cNvPicPr>
          <p:nvPr/>
        </p:nvPicPr>
        <p:blipFill>
          <a:blip r:embed="rId7" cstate="print"/>
          <a:srcRect r="58974" b="32646"/>
          <a:stretch>
            <a:fillRect/>
          </a:stretch>
        </p:blipFill>
        <p:spPr bwMode="auto">
          <a:xfrm>
            <a:off x="7010400" y="1295400"/>
            <a:ext cx="1828800" cy="194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2" name="Straight Connector 21"/>
          <p:cNvCxnSpPr/>
          <p:nvPr/>
        </p:nvCxnSpPr>
        <p:spPr>
          <a:xfrm>
            <a:off x="7620000" y="1981200"/>
            <a:ext cx="685800" cy="53340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897DA552-7528-49B2-B576-289283AC3233}" type="slidenum">
              <a:rPr lang="en-US"/>
              <a:pPr/>
              <a:t>19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Computing the PCs</a:t>
            </a:r>
            <a:endParaRPr lang="en-US" dirty="0"/>
          </a:p>
        </p:txBody>
      </p:sp>
      <p:pic>
        <p:nvPicPr>
          <p:cNvPr id="11" name="Picture 10" descr="TP_tmp.pn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7" cstate="print"/>
          <a:stretch>
            <a:fillRect/>
          </a:stretch>
        </p:blipFill>
        <p:spPr bwMode="auto">
          <a:xfrm>
            <a:off x="4572805" y="2133600"/>
            <a:ext cx="2208995" cy="302159"/>
          </a:xfrm>
          <a:prstGeom prst="rect">
            <a:avLst/>
          </a:prstGeom>
          <a:noFill/>
          <a:ln/>
          <a:effectLst/>
        </p:spPr>
      </p:pic>
      <p:sp>
        <p:nvSpPr>
          <p:cNvPr id="13" name="TextBox 12"/>
          <p:cNvSpPr txBox="1"/>
          <p:nvPr/>
        </p:nvSpPr>
        <p:spPr>
          <a:xfrm>
            <a:off x="485631" y="1600200"/>
            <a:ext cx="8353569" cy="480131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Eigenvectors are solutions of the following equation: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Non-zero solution v ≠ 0 possible only if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This is a </a:t>
            </a:r>
            <a:r>
              <a:rPr lang="en-US" dirty="0" err="1" smtClean="0"/>
              <a:t>D</a:t>
            </a:r>
            <a:r>
              <a:rPr lang="en-US" baseline="30000" dirty="0" err="1" smtClean="0"/>
              <a:t>th</a:t>
            </a:r>
            <a:r>
              <a:rPr lang="en-US" dirty="0" smtClean="0"/>
              <a:t> order equation in </a:t>
            </a:r>
            <a:r>
              <a:rPr lang="el-GR" dirty="0" smtClean="0"/>
              <a:t>λ</a:t>
            </a:r>
            <a:r>
              <a:rPr lang="en-US" dirty="0" smtClean="0"/>
              <a:t>, can have at most D distinct solutions (roots</a:t>
            </a:r>
          </a:p>
          <a:p>
            <a:r>
              <a:rPr lang="en-US" dirty="0" smtClean="0"/>
              <a:t>of the characteristic equation)</a:t>
            </a:r>
          </a:p>
          <a:p>
            <a:endParaRPr lang="en-US" dirty="0" smtClean="0"/>
          </a:p>
          <a:p>
            <a:r>
              <a:rPr lang="en-US" dirty="0" smtClean="0"/>
              <a:t>Once </a:t>
            </a:r>
            <a:r>
              <a:rPr lang="en-US" dirty="0" err="1" smtClean="0"/>
              <a:t>eigenvalues</a:t>
            </a:r>
            <a:r>
              <a:rPr lang="en-US" dirty="0" smtClean="0"/>
              <a:t> are computed, solve for eigenvectors (Principal Components)</a:t>
            </a:r>
          </a:p>
          <a:p>
            <a:r>
              <a:rPr lang="en-US" dirty="0" smtClean="0"/>
              <a:t>using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For symmetric matrices, eigenvectors for distinct </a:t>
            </a:r>
            <a:r>
              <a:rPr lang="en-US" dirty="0" err="1" smtClean="0"/>
              <a:t>eigenvalues</a:t>
            </a:r>
            <a:r>
              <a:rPr lang="en-US" dirty="0" smtClean="0"/>
              <a:t> are orthogonal.</a:t>
            </a:r>
            <a:endParaRPr lang="en-US" dirty="0"/>
          </a:p>
        </p:txBody>
      </p:sp>
      <p:pic>
        <p:nvPicPr>
          <p:cNvPr id="15" name="Picture 14" descr="TP_tmp.pn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8" cstate="print"/>
          <a:stretch>
            <a:fillRect/>
          </a:stretch>
        </p:blipFill>
        <p:spPr bwMode="auto">
          <a:xfrm>
            <a:off x="1895952" y="2133600"/>
            <a:ext cx="1761648" cy="302155"/>
          </a:xfrm>
          <a:prstGeom prst="rect">
            <a:avLst/>
          </a:prstGeom>
          <a:noFill/>
          <a:ln/>
          <a:effectLst/>
        </p:spPr>
      </p:pic>
      <p:pic>
        <p:nvPicPr>
          <p:cNvPr id="17" name="Picture 16" descr="TP_tmp.png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9" cstate="print"/>
          <a:stretch>
            <a:fillRect/>
          </a:stretch>
        </p:blipFill>
        <p:spPr bwMode="auto">
          <a:xfrm>
            <a:off x="2757535" y="3352800"/>
            <a:ext cx="2485124" cy="302160"/>
          </a:xfrm>
          <a:prstGeom prst="rect">
            <a:avLst/>
          </a:prstGeom>
          <a:noFill/>
          <a:ln/>
          <a:effectLst/>
        </p:spPr>
      </p:pic>
      <p:sp>
        <p:nvSpPr>
          <p:cNvPr id="19" name="TextBox 18"/>
          <p:cNvSpPr txBox="1"/>
          <p:nvPr/>
        </p:nvSpPr>
        <p:spPr>
          <a:xfrm>
            <a:off x="5791200" y="3343920"/>
            <a:ext cx="25699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Characteristic Equation</a:t>
            </a:r>
            <a:endParaRPr lang="en-US" dirty="0">
              <a:solidFill>
                <a:srgbClr val="C00000"/>
              </a:solidFill>
            </a:endParaRPr>
          </a:p>
        </p:txBody>
      </p:sp>
      <p:pic>
        <p:nvPicPr>
          <p:cNvPr id="23" name="Picture 22" descr="TP_tmp.png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7" cstate="print"/>
          <a:stretch>
            <a:fillRect/>
          </a:stretch>
        </p:blipFill>
        <p:spPr bwMode="auto">
          <a:xfrm>
            <a:off x="2972605" y="5181600"/>
            <a:ext cx="2208995" cy="302159"/>
          </a:xfrm>
          <a:prstGeom prst="rect">
            <a:avLst/>
          </a:prstGeom>
          <a:noFill/>
          <a:ln/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4227" name="Rectangle 3"/>
          <p:cNvSpPr>
            <a:spLocks noGrp="1" noChangeArrowheads="1"/>
          </p:cNvSpPr>
          <p:nvPr>
            <p:ph idx="1"/>
          </p:nvPr>
        </p:nvSpPr>
        <p:spPr>
          <a:xfrm>
            <a:off x="381000" y="1447800"/>
            <a:ext cx="8458200" cy="5257800"/>
          </a:xfrm>
        </p:spPr>
        <p:txBody>
          <a:bodyPr>
            <a:noAutofit/>
          </a:bodyPr>
          <a:lstStyle/>
          <a:p>
            <a:r>
              <a:rPr lang="en-US" sz="2000" dirty="0" smtClean="0"/>
              <a:t>High-Dimensions = Lot of Features</a:t>
            </a:r>
          </a:p>
          <a:p>
            <a:pPr>
              <a:buNone/>
            </a:pPr>
            <a:r>
              <a:rPr lang="en-US" sz="2000" dirty="0" smtClean="0">
                <a:solidFill>
                  <a:srgbClr val="0000FF"/>
                </a:solidFill>
              </a:rPr>
              <a:t>	</a:t>
            </a:r>
          </a:p>
          <a:p>
            <a:pPr>
              <a:buNone/>
            </a:pPr>
            <a:r>
              <a:rPr lang="en-US" sz="2000" dirty="0" smtClean="0">
                <a:solidFill>
                  <a:srgbClr val="0000FF"/>
                </a:solidFill>
              </a:rPr>
              <a:t>	Document classification</a:t>
            </a:r>
          </a:p>
          <a:p>
            <a:pPr>
              <a:buNone/>
            </a:pPr>
            <a:r>
              <a:rPr lang="en-US" sz="2000" dirty="0" smtClean="0"/>
              <a:t>	  Features per document = </a:t>
            </a:r>
          </a:p>
          <a:p>
            <a:pPr>
              <a:buNone/>
            </a:pPr>
            <a:r>
              <a:rPr lang="en-US" sz="2000" dirty="0" smtClean="0"/>
              <a:t>		  thousands of words/unigrams</a:t>
            </a:r>
          </a:p>
          <a:p>
            <a:pPr>
              <a:buNone/>
            </a:pPr>
            <a:r>
              <a:rPr lang="en-US" sz="2000" dirty="0" smtClean="0"/>
              <a:t>		  millions of bigrams, contextual </a:t>
            </a:r>
          </a:p>
          <a:p>
            <a:pPr>
              <a:buNone/>
            </a:pPr>
            <a:r>
              <a:rPr lang="en-US" sz="2000" dirty="0" smtClean="0"/>
              <a:t>		  information</a:t>
            </a:r>
          </a:p>
          <a:p>
            <a:pPr>
              <a:buNone/>
            </a:pPr>
            <a:endParaRPr lang="en-US" sz="2000" dirty="0" smtClean="0"/>
          </a:p>
          <a:p>
            <a:pPr>
              <a:buNone/>
            </a:pPr>
            <a:r>
              <a:rPr lang="en-US" sz="2000" dirty="0" smtClean="0">
                <a:solidFill>
                  <a:srgbClr val="0000FF"/>
                </a:solidFill>
              </a:rPr>
              <a:t>	Surveys - Netflix</a:t>
            </a:r>
          </a:p>
          <a:p>
            <a:pPr>
              <a:buNone/>
            </a:pPr>
            <a:r>
              <a:rPr lang="en-US" sz="2000" dirty="0" smtClean="0"/>
              <a:t>		 480189 users x 17770 movies</a:t>
            </a:r>
          </a:p>
          <a:p>
            <a:pPr>
              <a:buNone/>
            </a:pPr>
            <a:endParaRPr lang="en-US" sz="2000" dirty="0" smtClean="0"/>
          </a:p>
          <a:p>
            <a:pPr>
              <a:buNone/>
            </a:pPr>
            <a:r>
              <a:rPr lang="en-US" sz="2000" dirty="0" smtClean="0"/>
              <a:t>	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897DA552-7528-49B2-B576-289283AC3233}" type="slidenum">
              <a:rPr lang="en-US"/>
              <a:pPr/>
              <a:t>2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High-Dimensional data</a:t>
            </a:r>
            <a:endParaRPr lang="en-US" dirty="0"/>
          </a:p>
        </p:txBody>
      </p:sp>
      <p:pic>
        <p:nvPicPr>
          <p:cNvPr id="7" name="Picture 74" descr="webpages"/>
          <p:cNvPicPr>
            <a:picLocks noChangeAspect="1" noChangeArrowheads="1"/>
          </p:cNvPicPr>
          <p:nvPr/>
        </p:nvPicPr>
        <p:blipFill>
          <a:blip r:embed="rId3" cstate="print"/>
          <a:srcRect t="4384" r="-194" b="25465"/>
          <a:stretch>
            <a:fillRect/>
          </a:stretch>
        </p:blipFill>
        <p:spPr bwMode="auto">
          <a:xfrm>
            <a:off x="5562600" y="1447800"/>
            <a:ext cx="2819400" cy="22005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66800" y="5153025"/>
            <a:ext cx="7029450" cy="162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897DA552-7528-49B2-B576-289283AC3233}" type="slidenum">
              <a:rPr lang="en-US"/>
              <a:pPr/>
              <a:t>20</a:t>
            </a:fld>
            <a:endParaRPr lang="en-US"/>
          </a:p>
        </p:txBody>
      </p:sp>
      <p:pic>
        <p:nvPicPr>
          <p:cNvPr id="7" name="Picture 4" descr="pca_basi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05000" y="2590800"/>
            <a:ext cx="5000625" cy="3622675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</p:pic>
      <p:sp>
        <p:nvSpPr>
          <p:cNvPr id="8" name="Rectangle 7"/>
          <p:cNvSpPr/>
          <p:nvPr/>
        </p:nvSpPr>
        <p:spPr>
          <a:xfrm>
            <a:off x="685800" y="1524000"/>
            <a:ext cx="7696200" cy="13388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>
              <a:lnSpc>
                <a:spcPct val="90000"/>
              </a:lnSpc>
            </a:pPr>
            <a:r>
              <a:rPr lang="en-US" dirty="0" smtClean="0"/>
              <a:t>So, the new axes are the eigenvectors of the matrix of sample correlations XX</a:t>
            </a:r>
            <a:r>
              <a:rPr lang="en-US" baseline="30000" dirty="0" smtClean="0"/>
              <a:t>T</a:t>
            </a:r>
            <a:r>
              <a:rPr lang="en-US" dirty="0" smtClean="0"/>
              <a:t> of the data, which capture the similarities of the original features based on how data samples project to the new axes.</a:t>
            </a:r>
          </a:p>
          <a:p>
            <a:pPr eaLnBrk="1" hangingPunct="1">
              <a:lnSpc>
                <a:spcPct val="90000"/>
              </a:lnSpc>
            </a:pPr>
            <a:endParaRPr lang="en-US" dirty="0" smtClean="0"/>
          </a:p>
          <a:p>
            <a:pPr eaLnBrk="1" hangingPunct="1">
              <a:lnSpc>
                <a:spcPct val="90000"/>
              </a:lnSpc>
            </a:pPr>
            <a:r>
              <a:rPr lang="en-US" dirty="0" smtClean="0"/>
              <a:t>Transformed features are uncorrelated.</a:t>
            </a:r>
          </a:p>
        </p:txBody>
      </p:sp>
      <p:sp>
        <p:nvSpPr>
          <p:cNvPr id="9" name="Line 5"/>
          <p:cNvSpPr>
            <a:spLocks noChangeShapeType="1"/>
          </p:cNvSpPr>
          <p:nvPr/>
        </p:nvSpPr>
        <p:spPr bwMode="auto">
          <a:xfrm flipV="1">
            <a:off x="3115603" y="3186023"/>
            <a:ext cx="0" cy="2209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" name="Line 6"/>
          <p:cNvSpPr>
            <a:spLocks noChangeShapeType="1"/>
          </p:cNvSpPr>
          <p:nvPr/>
        </p:nvSpPr>
        <p:spPr bwMode="auto">
          <a:xfrm>
            <a:off x="3115603" y="5395823"/>
            <a:ext cx="2819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2" name="Line 7"/>
          <p:cNvSpPr>
            <a:spLocks noChangeShapeType="1"/>
          </p:cNvSpPr>
          <p:nvPr/>
        </p:nvSpPr>
        <p:spPr bwMode="auto">
          <a:xfrm>
            <a:off x="4388778" y="4532793"/>
            <a:ext cx="1600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3" name="Line 8"/>
          <p:cNvSpPr>
            <a:spLocks noChangeShapeType="1"/>
          </p:cNvSpPr>
          <p:nvPr/>
        </p:nvSpPr>
        <p:spPr bwMode="auto">
          <a:xfrm flipV="1">
            <a:off x="4388778" y="3474858"/>
            <a:ext cx="0" cy="102711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4" name="Line 9"/>
          <p:cNvSpPr>
            <a:spLocks noChangeShapeType="1"/>
          </p:cNvSpPr>
          <p:nvPr/>
        </p:nvSpPr>
        <p:spPr bwMode="auto">
          <a:xfrm flipH="1">
            <a:off x="2934628" y="4370119"/>
            <a:ext cx="1712913" cy="11811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5" name="Rectangle 10"/>
          <p:cNvSpPr>
            <a:spLocks noChangeArrowheads="1"/>
          </p:cNvSpPr>
          <p:nvPr/>
        </p:nvSpPr>
        <p:spPr bwMode="auto">
          <a:xfrm>
            <a:off x="609600" y="5830888"/>
            <a:ext cx="7772400" cy="798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1" hangingPunct="1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en-US" dirty="0"/>
              <a:t>Geometrically: centering followed by rotation</a:t>
            </a:r>
          </a:p>
          <a:p>
            <a:pPr marL="742950" lvl="1" indent="-285750" eaLnBrk="1" hangingPunct="1">
              <a:lnSpc>
                <a:spcPct val="90000"/>
              </a:lnSpc>
              <a:spcBef>
                <a:spcPct val="20000"/>
              </a:spcBef>
              <a:buFontTx/>
              <a:buChar char="–"/>
            </a:pPr>
            <a:r>
              <a:rPr lang="en-US" sz="2000" dirty="0"/>
              <a:t>Linear transformation</a:t>
            </a:r>
          </a:p>
        </p:txBody>
      </p:sp>
      <p:sp>
        <p:nvSpPr>
          <p:cNvPr id="18" name="Title 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Principal Component Analysis (PCA)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4495800" y="5410200"/>
            <a:ext cx="3850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x</a:t>
            </a:r>
            <a:r>
              <a:rPr lang="en-US" sz="1200" dirty="0" smtClean="0"/>
              <a:t>1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700686" y="4038600"/>
            <a:ext cx="3850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x</a:t>
            </a:r>
            <a:r>
              <a:rPr lang="en-US" sz="1200" dirty="0" smtClean="0"/>
              <a:t>2</a:t>
            </a:r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 rot="19393324">
            <a:off x="5152803" y="3875173"/>
            <a:ext cx="5950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v</a:t>
            </a:r>
            <a:r>
              <a:rPr lang="en-US" baseline="30000" dirty="0" smtClean="0"/>
              <a:t>T</a:t>
            </a:r>
            <a:r>
              <a:rPr lang="en-US" dirty="0" smtClean="0"/>
              <a:t>x</a:t>
            </a:r>
            <a:r>
              <a:rPr lang="en-US" sz="1200" dirty="0" smtClean="0"/>
              <a:t>1</a:t>
            </a:r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 rot="3025078">
            <a:off x="3561585" y="4038600"/>
            <a:ext cx="5950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v</a:t>
            </a:r>
            <a:r>
              <a:rPr lang="en-US" baseline="30000" dirty="0" smtClean="0"/>
              <a:t>T</a:t>
            </a:r>
            <a:r>
              <a:rPr lang="en-US" dirty="0" smtClean="0"/>
              <a:t>x</a:t>
            </a:r>
            <a:r>
              <a:rPr lang="en-US" sz="1200" dirty="0" smtClean="0"/>
              <a:t>2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897DA552-7528-49B2-B576-289283AC3233}" type="slidenum">
              <a:rPr lang="en-US"/>
              <a:pPr/>
              <a:t>21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Another interpretation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528503" y="1515070"/>
            <a:ext cx="856734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Maximum Variance Subspace: </a:t>
            </a:r>
            <a:r>
              <a:rPr lang="en-US" dirty="0" smtClean="0"/>
              <a:t>PCA finds vectors v such that projections on to the </a:t>
            </a:r>
          </a:p>
          <a:p>
            <a:r>
              <a:rPr lang="en-US" dirty="0" smtClean="0"/>
              <a:t>vectors capture maximum variance in the data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91346" y="3821668"/>
            <a:ext cx="8456226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Minimum Reconstruction Error:</a:t>
            </a:r>
            <a:r>
              <a:rPr lang="en-US" dirty="0" smtClean="0"/>
              <a:t> PCA finds vectors v such that projection on to the</a:t>
            </a:r>
          </a:p>
          <a:p>
            <a:r>
              <a:rPr lang="en-US" dirty="0" smtClean="0"/>
              <a:t>vectors yields minimum MSE reconstruction 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  <p:pic>
        <p:nvPicPr>
          <p:cNvPr id="10" name="Picture 9" descr="TP_tmp.pn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5" cstate="print"/>
          <a:stretch>
            <a:fillRect/>
          </a:stretch>
        </p:blipFill>
        <p:spPr bwMode="auto">
          <a:xfrm>
            <a:off x="1406946" y="4724400"/>
            <a:ext cx="2707854" cy="696485"/>
          </a:xfrm>
          <a:prstGeom prst="rect">
            <a:avLst/>
          </a:prstGeom>
          <a:noFill/>
          <a:ln/>
          <a:effectLst/>
        </p:spPr>
      </p:pic>
      <p:pic>
        <p:nvPicPr>
          <p:cNvPr id="14" name="Picture 13" descr="TP_tmp.pn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6" cstate="print"/>
          <a:stretch>
            <a:fillRect/>
          </a:stretch>
        </p:blipFill>
        <p:spPr bwMode="auto">
          <a:xfrm>
            <a:off x="1447800" y="2514600"/>
            <a:ext cx="3181351" cy="696536"/>
          </a:xfrm>
          <a:prstGeom prst="rect">
            <a:avLst/>
          </a:prstGeom>
          <a:noFill/>
          <a:ln/>
          <a:effectLst/>
        </p:spPr>
      </p:pic>
      <p:grpSp>
        <p:nvGrpSpPr>
          <p:cNvPr id="11" name="Group 10"/>
          <p:cNvGrpSpPr/>
          <p:nvPr/>
        </p:nvGrpSpPr>
        <p:grpSpPr>
          <a:xfrm>
            <a:off x="6553200" y="4724400"/>
            <a:ext cx="1524000" cy="1295413"/>
            <a:chOff x="1143000" y="4676794"/>
            <a:chExt cx="2198914" cy="2028819"/>
          </a:xfrm>
        </p:grpSpPr>
        <p:grpSp>
          <p:nvGrpSpPr>
            <p:cNvPr id="12" name="Group 26"/>
            <p:cNvGrpSpPr/>
            <p:nvPr/>
          </p:nvGrpSpPr>
          <p:grpSpPr>
            <a:xfrm>
              <a:off x="1143000" y="5105398"/>
              <a:ext cx="1905000" cy="1600215"/>
              <a:chOff x="1143000" y="5065478"/>
              <a:chExt cx="838200" cy="762006"/>
            </a:xfrm>
          </p:grpSpPr>
          <p:cxnSp>
            <p:nvCxnSpPr>
              <p:cNvPr id="18" name="Straight Arrow Connector 17"/>
              <p:cNvCxnSpPr>
                <a:endCxn id="23" idx="4"/>
              </p:cNvCxnSpPr>
              <p:nvPr/>
            </p:nvCxnSpPr>
            <p:spPr>
              <a:xfrm rot="5400000" flipH="1" flipV="1">
                <a:off x="1067126" y="5180479"/>
                <a:ext cx="685800" cy="514895"/>
              </a:xfrm>
              <a:prstGeom prst="straightConnector1">
                <a:avLst/>
              </a:prstGeom>
              <a:ln w="381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18"/>
              <p:cNvCxnSpPr/>
              <p:nvPr/>
            </p:nvCxnSpPr>
            <p:spPr>
              <a:xfrm flipV="1">
                <a:off x="1143000" y="5065484"/>
                <a:ext cx="838200" cy="762000"/>
              </a:xfrm>
              <a:prstGeom prst="line">
                <a:avLst/>
              </a:prstGeom>
              <a:ln w="57150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20" name="Group 19"/>
              <p:cNvGrpSpPr/>
              <p:nvPr/>
            </p:nvGrpSpPr>
            <p:grpSpPr>
              <a:xfrm>
                <a:off x="1143000" y="5065478"/>
                <a:ext cx="679808" cy="740193"/>
                <a:chOff x="1814244" y="2398478"/>
                <a:chExt cx="679808" cy="740193"/>
              </a:xfrm>
            </p:grpSpPr>
            <p:cxnSp>
              <p:nvCxnSpPr>
                <p:cNvPr id="21" name="Straight Connector 20"/>
                <p:cNvCxnSpPr/>
                <p:nvPr/>
              </p:nvCxnSpPr>
              <p:spPr>
                <a:xfrm rot="16200000" flipH="1">
                  <a:off x="2341652" y="2417852"/>
                  <a:ext cx="152400" cy="152400"/>
                </a:xfrm>
                <a:prstGeom prst="line">
                  <a:avLst/>
                </a:prstGeom>
                <a:ln w="19050"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" name="Straight Connector 21"/>
                <p:cNvCxnSpPr/>
                <p:nvPr/>
              </p:nvCxnSpPr>
              <p:spPr>
                <a:xfrm flipV="1">
                  <a:off x="1814244" y="2543627"/>
                  <a:ext cx="654978" cy="595044"/>
                </a:xfrm>
                <a:prstGeom prst="line">
                  <a:avLst/>
                </a:prstGeom>
                <a:ln w="57150">
                  <a:solidFill>
                    <a:srgbClr val="0000F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3" name="Oval 22"/>
                <p:cNvSpPr/>
                <p:nvPr/>
              </p:nvSpPr>
              <p:spPr>
                <a:xfrm>
                  <a:off x="2317164" y="2398478"/>
                  <a:ext cx="43107" cy="29548"/>
                </a:xfrm>
                <a:prstGeom prst="ellipse">
                  <a:avLst/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sp>
          <p:nvSpPr>
            <p:cNvPr id="15" name="TextBox 14"/>
            <p:cNvSpPr txBox="1"/>
            <p:nvPr/>
          </p:nvSpPr>
          <p:spPr>
            <a:xfrm>
              <a:off x="1692728" y="4676794"/>
              <a:ext cx="38343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 smtClean="0"/>
                <a:t>x</a:t>
              </a:r>
              <a:r>
                <a:rPr lang="en-US" sz="2400" baseline="-25000" dirty="0" smtClean="0"/>
                <a:t>i</a:t>
              </a:r>
              <a:endParaRPr lang="en-US" sz="2400" baseline="-25000" dirty="0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3003360" y="4985656"/>
              <a:ext cx="33855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 smtClean="0">
                  <a:solidFill>
                    <a:srgbClr val="FF0000"/>
                  </a:solidFill>
                </a:rPr>
                <a:t>v</a:t>
              </a:r>
              <a:endParaRPr lang="en-US" sz="2400" baseline="-25000" dirty="0">
                <a:solidFill>
                  <a:srgbClr val="FF0000"/>
                </a:solidFill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2132511" y="5647222"/>
              <a:ext cx="66236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 err="1" smtClean="0">
                  <a:solidFill>
                    <a:srgbClr val="0000FF"/>
                  </a:solidFill>
                </a:rPr>
                <a:t>v</a:t>
              </a:r>
              <a:r>
                <a:rPr lang="en-US" sz="2400" baseline="30000" dirty="0" err="1" smtClean="0">
                  <a:solidFill>
                    <a:srgbClr val="0000FF"/>
                  </a:solidFill>
                </a:rPr>
                <a:t>T</a:t>
              </a:r>
              <a:r>
                <a:rPr lang="en-US" sz="2400" dirty="0" err="1" smtClean="0">
                  <a:solidFill>
                    <a:srgbClr val="0000FF"/>
                  </a:solidFill>
                </a:rPr>
                <a:t>x</a:t>
              </a:r>
              <a:r>
                <a:rPr lang="en-US" sz="2400" baseline="-25000" dirty="0" err="1" smtClean="0">
                  <a:solidFill>
                    <a:srgbClr val="0000FF"/>
                  </a:solidFill>
                </a:rPr>
                <a:t>i</a:t>
              </a:r>
              <a:endParaRPr lang="en-US" sz="2400" baseline="-25000" dirty="0">
                <a:solidFill>
                  <a:srgbClr val="0000FF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3" cstate="print"/>
          <a:srcRect r="58974" b="32646"/>
          <a:stretch>
            <a:fillRect/>
          </a:stretch>
        </p:blipFill>
        <p:spPr bwMode="auto">
          <a:xfrm>
            <a:off x="6858000" y="1682769"/>
            <a:ext cx="2209800" cy="2347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897DA552-7528-49B2-B576-289283AC3233}" type="slidenum">
              <a:rPr lang="en-US"/>
              <a:pPr/>
              <a:t>22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Dimensionality Reduction using PCA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304800" y="1744682"/>
            <a:ext cx="6858000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The </a:t>
            </a:r>
            <a:r>
              <a:rPr lang="en-US" dirty="0" err="1" smtClean="0"/>
              <a:t>eigenvalue</a:t>
            </a:r>
            <a:r>
              <a:rPr lang="en-US" dirty="0" smtClean="0"/>
              <a:t> </a:t>
            </a:r>
            <a:r>
              <a:rPr lang="el-GR" dirty="0" smtClean="0"/>
              <a:t>λ</a:t>
            </a:r>
            <a:r>
              <a:rPr lang="en-US" dirty="0" smtClean="0"/>
              <a:t> denotes the amount of variability captured along that dimension.</a:t>
            </a:r>
          </a:p>
          <a:p>
            <a:endParaRPr lang="en-US" dirty="0" smtClean="0"/>
          </a:p>
          <a:p>
            <a:r>
              <a:rPr lang="en-US" dirty="0" smtClean="0"/>
              <a:t>Zero </a:t>
            </a:r>
            <a:r>
              <a:rPr lang="en-US" dirty="0" err="1" smtClean="0"/>
              <a:t>eigenvalues</a:t>
            </a:r>
            <a:r>
              <a:rPr lang="en-US" dirty="0" smtClean="0"/>
              <a:t> indicate no variability along those directions =&gt; data lies exactly on a linear subspace</a:t>
            </a:r>
          </a:p>
          <a:p>
            <a:endParaRPr lang="en-US" dirty="0" smtClean="0"/>
          </a:p>
          <a:p>
            <a:r>
              <a:rPr lang="en-US" dirty="0" smtClean="0"/>
              <a:t>Only keep data projections onto principal components with non-zero </a:t>
            </a:r>
            <a:r>
              <a:rPr lang="en-US" dirty="0" err="1" smtClean="0"/>
              <a:t>eigenvalues</a:t>
            </a:r>
            <a:r>
              <a:rPr lang="en-US" dirty="0" smtClean="0"/>
              <a:t>, say v</a:t>
            </a:r>
            <a:r>
              <a:rPr lang="en-US" sz="1200" dirty="0" smtClean="0"/>
              <a:t>1</a:t>
            </a:r>
            <a:r>
              <a:rPr lang="en-US" dirty="0" smtClean="0"/>
              <a:t>, …, </a:t>
            </a:r>
            <a:r>
              <a:rPr lang="en-US" dirty="0" err="1" smtClean="0"/>
              <a:t>v</a:t>
            </a:r>
            <a:r>
              <a:rPr lang="en-US" sz="1200" dirty="0" err="1" smtClean="0"/>
              <a:t>d</a:t>
            </a:r>
            <a:r>
              <a:rPr lang="en-US" sz="1200" dirty="0" smtClean="0"/>
              <a:t> </a:t>
            </a:r>
            <a:r>
              <a:rPr lang="en-US" dirty="0" smtClean="0"/>
              <a:t>where d = rank (XX</a:t>
            </a:r>
            <a:r>
              <a:rPr lang="en-US" baseline="30000" dirty="0" smtClean="0"/>
              <a:t>T</a:t>
            </a:r>
            <a:r>
              <a:rPr lang="en-US" dirty="0" smtClean="0"/>
              <a:t>)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>
                <a:solidFill>
                  <a:srgbClr val="C00000"/>
                </a:solidFill>
              </a:rPr>
              <a:t>Original Representation		Transformed representation</a:t>
            </a:r>
          </a:p>
          <a:p>
            <a:r>
              <a:rPr lang="en-US" dirty="0" smtClean="0"/>
              <a:t>data point 			 projections</a:t>
            </a:r>
          </a:p>
          <a:p>
            <a:r>
              <a:rPr lang="en-US" dirty="0" smtClean="0"/>
              <a:t>	x</a:t>
            </a:r>
            <a:r>
              <a:rPr lang="en-US" sz="1200" dirty="0" smtClean="0"/>
              <a:t>i</a:t>
            </a:r>
            <a:r>
              <a:rPr lang="en-US" dirty="0" smtClean="0"/>
              <a:t> = [x</a:t>
            </a:r>
            <a:r>
              <a:rPr lang="en-US" sz="1200" dirty="0" smtClean="0"/>
              <a:t>i</a:t>
            </a:r>
            <a:r>
              <a:rPr lang="en-US" baseline="30000" dirty="0" smtClean="0"/>
              <a:t>1</a:t>
            </a:r>
            <a:r>
              <a:rPr lang="en-US" sz="1200" dirty="0" smtClean="0"/>
              <a:t>, </a:t>
            </a:r>
            <a:r>
              <a:rPr lang="en-US" dirty="0" smtClean="0"/>
              <a:t>x</a:t>
            </a:r>
            <a:r>
              <a:rPr lang="en-US" sz="1200" dirty="0" smtClean="0"/>
              <a:t>i</a:t>
            </a:r>
            <a:r>
              <a:rPr lang="en-US" baseline="30000" dirty="0" smtClean="0"/>
              <a:t>2</a:t>
            </a:r>
            <a:r>
              <a:rPr lang="en-US" dirty="0" smtClean="0"/>
              <a:t>, ….</a:t>
            </a:r>
            <a:r>
              <a:rPr lang="en-US" sz="1200" dirty="0" smtClean="0"/>
              <a:t> </a:t>
            </a:r>
            <a:r>
              <a:rPr lang="en-US" dirty="0" smtClean="0"/>
              <a:t>x</a:t>
            </a:r>
            <a:r>
              <a:rPr lang="en-US" sz="1200" dirty="0" smtClean="0"/>
              <a:t>i</a:t>
            </a:r>
            <a:r>
              <a:rPr lang="en-US" baseline="30000" dirty="0" smtClean="0"/>
              <a:t>D</a:t>
            </a:r>
            <a:r>
              <a:rPr lang="en-US" dirty="0" smtClean="0"/>
              <a:t>]		 	[v</a:t>
            </a:r>
            <a:r>
              <a:rPr lang="en-US" sz="1200" dirty="0" smtClean="0"/>
              <a:t>1</a:t>
            </a:r>
            <a:r>
              <a:rPr lang="en-US" baseline="30000" dirty="0" smtClean="0"/>
              <a:t>T</a:t>
            </a:r>
            <a:r>
              <a:rPr lang="en-US" dirty="0" smtClean="0"/>
              <a:t>x</a:t>
            </a:r>
            <a:r>
              <a:rPr lang="en-US" sz="1200" dirty="0" smtClean="0"/>
              <a:t>i</a:t>
            </a:r>
            <a:r>
              <a:rPr lang="en-US" dirty="0" smtClean="0"/>
              <a:t>, v</a:t>
            </a:r>
            <a:r>
              <a:rPr lang="en-US" sz="1200" dirty="0" smtClean="0"/>
              <a:t>2</a:t>
            </a:r>
            <a:r>
              <a:rPr lang="en-US" baseline="30000" dirty="0" smtClean="0"/>
              <a:t>T</a:t>
            </a:r>
            <a:r>
              <a:rPr lang="en-US" dirty="0" smtClean="0"/>
              <a:t>x</a:t>
            </a:r>
            <a:r>
              <a:rPr lang="en-US" sz="1200" dirty="0" smtClean="0"/>
              <a:t>i</a:t>
            </a:r>
            <a:r>
              <a:rPr lang="en-US" dirty="0" smtClean="0"/>
              <a:t>, … v</a:t>
            </a:r>
            <a:r>
              <a:rPr lang="en-US" sz="1200" dirty="0" smtClean="0"/>
              <a:t>d</a:t>
            </a:r>
            <a:r>
              <a:rPr lang="en-US" baseline="30000" dirty="0" smtClean="0"/>
              <a:t>T</a:t>
            </a:r>
            <a:r>
              <a:rPr lang="en-US" dirty="0" smtClean="0"/>
              <a:t>x</a:t>
            </a:r>
            <a:r>
              <a:rPr lang="en-US" sz="1200" dirty="0" smtClean="0"/>
              <a:t>i</a:t>
            </a:r>
            <a:r>
              <a:rPr lang="en-US" dirty="0" smtClean="0"/>
              <a:t>]</a:t>
            </a:r>
          </a:p>
          <a:p>
            <a:r>
              <a:rPr lang="en-US" dirty="0" smtClean="0"/>
              <a:t>	(D-dimensional vector)	           (d-dimensional vector)</a:t>
            </a:r>
          </a:p>
          <a:p>
            <a:endParaRPr lang="en-US" dirty="0" smtClean="0"/>
          </a:p>
        </p:txBody>
      </p:sp>
      <p:grpSp>
        <p:nvGrpSpPr>
          <p:cNvPr id="7" name="Group 6"/>
          <p:cNvGrpSpPr/>
          <p:nvPr/>
        </p:nvGrpSpPr>
        <p:grpSpPr>
          <a:xfrm>
            <a:off x="7162800" y="4953000"/>
            <a:ext cx="1524000" cy="1295413"/>
            <a:chOff x="1143000" y="4676794"/>
            <a:chExt cx="2198914" cy="2028819"/>
          </a:xfrm>
        </p:grpSpPr>
        <p:grpSp>
          <p:nvGrpSpPr>
            <p:cNvPr id="8" name="Group 26"/>
            <p:cNvGrpSpPr/>
            <p:nvPr/>
          </p:nvGrpSpPr>
          <p:grpSpPr>
            <a:xfrm>
              <a:off x="1143000" y="5105398"/>
              <a:ext cx="1905000" cy="1600215"/>
              <a:chOff x="1143000" y="5065478"/>
              <a:chExt cx="838200" cy="762006"/>
            </a:xfrm>
          </p:grpSpPr>
          <p:cxnSp>
            <p:nvCxnSpPr>
              <p:cNvPr id="14" name="Straight Arrow Connector 13"/>
              <p:cNvCxnSpPr>
                <a:endCxn id="19" idx="4"/>
              </p:cNvCxnSpPr>
              <p:nvPr/>
            </p:nvCxnSpPr>
            <p:spPr>
              <a:xfrm rot="5400000" flipH="1" flipV="1">
                <a:off x="1067126" y="5180479"/>
                <a:ext cx="685800" cy="514895"/>
              </a:xfrm>
              <a:prstGeom prst="straightConnector1">
                <a:avLst/>
              </a:prstGeom>
              <a:ln w="381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Connector 14"/>
              <p:cNvCxnSpPr/>
              <p:nvPr/>
            </p:nvCxnSpPr>
            <p:spPr>
              <a:xfrm flipV="1">
                <a:off x="1143000" y="5065484"/>
                <a:ext cx="838200" cy="762000"/>
              </a:xfrm>
              <a:prstGeom prst="line">
                <a:avLst/>
              </a:prstGeom>
              <a:ln w="57150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6" name="Group 19"/>
              <p:cNvGrpSpPr/>
              <p:nvPr/>
            </p:nvGrpSpPr>
            <p:grpSpPr>
              <a:xfrm>
                <a:off x="1143000" y="5065478"/>
                <a:ext cx="679808" cy="740193"/>
                <a:chOff x="1814244" y="2398478"/>
                <a:chExt cx="679808" cy="740193"/>
              </a:xfrm>
            </p:grpSpPr>
            <p:cxnSp>
              <p:nvCxnSpPr>
                <p:cNvPr id="17" name="Straight Connector 16"/>
                <p:cNvCxnSpPr/>
                <p:nvPr/>
              </p:nvCxnSpPr>
              <p:spPr>
                <a:xfrm rot="16200000" flipH="1">
                  <a:off x="2341652" y="2417852"/>
                  <a:ext cx="152400" cy="152400"/>
                </a:xfrm>
                <a:prstGeom prst="line">
                  <a:avLst/>
                </a:prstGeom>
                <a:ln w="19050">
                  <a:solidFill>
                    <a:schemeClr val="bg1">
                      <a:lumMod val="6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" name="Straight Connector 17"/>
                <p:cNvCxnSpPr/>
                <p:nvPr/>
              </p:nvCxnSpPr>
              <p:spPr>
                <a:xfrm flipV="1">
                  <a:off x="1814244" y="2543627"/>
                  <a:ext cx="654978" cy="595044"/>
                </a:xfrm>
                <a:prstGeom prst="line">
                  <a:avLst/>
                </a:prstGeom>
                <a:ln w="57150">
                  <a:solidFill>
                    <a:srgbClr val="0000FF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9" name="Oval 18"/>
                <p:cNvSpPr/>
                <p:nvPr/>
              </p:nvSpPr>
              <p:spPr>
                <a:xfrm>
                  <a:off x="2317164" y="2398478"/>
                  <a:ext cx="43107" cy="29548"/>
                </a:xfrm>
                <a:prstGeom prst="ellipse">
                  <a:avLst/>
                </a:prstGeom>
                <a:solidFill>
                  <a:schemeClr val="tx1"/>
                </a:solidFill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sp>
          <p:nvSpPr>
            <p:cNvPr id="10" name="TextBox 9"/>
            <p:cNvSpPr txBox="1"/>
            <p:nvPr/>
          </p:nvSpPr>
          <p:spPr>
            <a:xfrm>
              <a:off x="1692728" y="4676794"/>
              <a:ext cx="38343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 smtClean="0"/>
                <a:t>x</a:t>
              </a:r>
              <a:r>
                <a:rPr lang="en-US" sz="2400" baseline="-25000" dirty="0" smtClean="0"/>
                <a:t>i</a:t>
              </a:r>
              <a:endParaRPr lang="en-US" sz="2400" baseline="-25000" dirty="0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3003360" y="4985656"/>
              <a:ext cx="33855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 smtClean="0">
                  <a:solidFill>
                    <a:srgbClr val="FF0000"/>
                  </a:solidFill>
                </a:rPr>
                <a:t>v</a:t>
              </a:r>
              <a:endParaRPr lang="en-US" sz="2400" baseline="-25000" dirty="0">
                <a:solidFill>
                  <a:srgbClr val="FF0000"/>
                </a:solidFill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2132511" y="5647222"/>
              <a:ext cx="66236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 err="1" smtClean="0">
                  <a:solidFill>
                    <a:srgbClr val="0000FF"/>
                  </a:solidFill>
                </a:rPr>
                <a:t>v</a:t>
              </a:r>
              <a:r>
                <a:rPr lang="en-US" sz="2400" baseline="30000" dirty="0" err="1" smtClean="0">
                  <a:solidFill>
                    <a:srgbClr val="0000FF"/>
                  </a:solidFill>
                </a:rPr>
                <a:t>T</a:t>
              </a:r>
              <a:r>
                <a:rPr lang="en-US" sz="2400" dirty="0" err="1" smtClean="0">
                  <a:solidFill>
                    <a:srgbClr val="0000FF"/>
                  </a:solidFill>
                </a:rPr>
                <a:t>x</a:t>
              </a:r>
              <a:r>
                <a:rPr lang="en-US" sz="2400" baseline="-25000" dirty="0" err="1" smtClean="0">
                  <a:solidFill>
                    <a:srgbClr val="0000FF"/>
                  </a:solidFill>
                </a:rPr>
                <a:t>i</a:t>
              </a:r>
              <a:endParaRPr lang="en-US" sz="2400" baseline="-25000" dirty="0">
                <a:solidFill>
                  <a:srgbClr val="0000FF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897DA552-7528-49B2-B576-289283AC3233}" type="slidenum">
              <a:rPr lang="en-US"/>
              <a:pPr/>
              <a:t>23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Dimensionality Reduction using PCA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457200" y="1390471"/>
            <a:ext cx="81534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In high-dimensional problem, data usually lies near a linear subspace, as noise introduces small variability</a:t>
            </a:r>
          </a:p>
          <a:p>
            <a:endParaRPr lang="en-US" dirty="0" smtClean="0"/>
          </a:p>
          <a:p>
            <a:r>
              <a:rPr lang="en-US" dirty="0" smtClean="0"/>
              <a:t>Only keep data projections onto principal components with </a:t>
            </a:r>
            <a:r>
              <a:rPr lang="en-US" b="1" dirty="0" smtClean="0">
                <a:solidFill>
                  <a:srgbClr val="C00000"/>
                </a:solidFill>
              </a:rPr>
              <a:t>large</a:t>
            </a:r>
            <a:r>
              <a:rPr lang="en-US" dirty="0" smtClean="0"/>
              <a:t> </a:t>
            </a:r>
            <a:r>
              <a:rPr lang="en-US" dirty="0" err="1" smtClean="0"/>
              <a:t>eigenvalues</a:t>
            </a:r>
            <a:r>
              <a:rPr lang="en-US" dirty="0" smtClean="0"/>
              <a:t> </a:t>
            </a:r>
          </a:p>
        </p:txBody>
      </p:sp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457200" y="2743200"/>
            <a:ext cx="8686800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1" hangingPunct="1">
              <a:lnSpc>
                <a:spcPct val="90000"/>
              </a:lnSpc>
              <a:spcBef>
                <a:spcPct val="20000"/>
              </a:spcBef>
            </a:pPr>
            <a:r>
              <a:rPr lang="en-US" dirty="0"/>
              <a:t>Can </a:t>
            </a:r>
            <a:r>
              <a:rPr lang="en-US" i="1" dirty="0">
                <a:solidFill>
                  <a:srgbClr val="C00000"/>
                </a:solidFill>
              </a:rPr>
              <a:t>ignore </a:t>
            </a:r>
            <a:r>
              <a:rPr lang="en-US" dirty="0">
                <a:solidFill>
                  <a:srgbClr val="C00000"/>
                </a:solidFill>
              </a:rPr>
              <a:t>the components of lesser significance</a:t>
            </a:r>
            <a:r>
              <a:rPr lang="en-US" dirty="0"/>
              <a:t>. </a:t>
            </a:r>
          </a:p>
          <a:p>
            <a:pPr marL="342900" indent="-342900" eaLnBrk="1" hangingPunct="1">
              <a:lnSpc>
                <a:spcPct val="90000"/>
              </a:lnSpc>
              <a:spcBef>
                <a:spcPct val="20000"/>
              </a:spcBef>
            </a:pPr>
            <a:r>
              <a:rPr lang="en-US" dirty="0"/>
              <a:t>	</a:t>
            </a:r>
          </a:p>
          <a:p>
            <a:pPr marL="342900" indent="-342900" eaLnBrk="1" hangingPunct="1">
              <a:lnSpc>
                <a:spcPct val="90000"/>
              </a:lnSpc>
              <a:spcBef>
                <a:spcPct val="20000"/>
              </a:spcBef>
            </a:pPr>
            <a:endParaRPr lang="en-US" dirty="0"/>
          </a:p>
          <a:p>
            <a:pPr marL="342900" indent="-342900" eaLnBrk="1" hangingPunct="1">
              <a:lnSpc>
                <a:spcPct val="90000"/>
              </a:lnSpc>
              <a:spcBef>
                <a:spcPct val="20000"/>
              </a:spcBef>
            </a:pPr>
            <a:endParaRPr lang="en-US" dirty="0" smtClean="0"/>
          </a:p>
          <a:p>
            <a:pPr marL="342900" indent="-342900" eaLnBrk="1" hangingPunct="1">
              <a:lnSpc>
                <a:spcPct val="90000"/>
              </a:lnSpc>
              <a:spcBef>
                <a:spcPct val="20000"/>
              </a:spcBef>
            </a:pPr>
            <a:endParaRPr lang="en-US" dirty="0" smtClean="0"/>
          </a:p>
          <a:p>
            <a:pPr marL="342900" indent="-342900" eaLnBrk="1" hangingPunct="1">
              <a:lnSpc>
                <a:spcPct val="90000"/>
              </a:lnSpc>
              <a:spcBef>
                <a:spcPct val="20000"/>
              </a:spcBef>
            </a:pPr>
            <a:endParaRPr lang="en-US" dirty="0"/>
          </a:p>
          <a:p>
            <a:pPr marL="342900" indent="-342900" eaLnBrk="1" hangingPunct="1">
              <a:lnSpc>
                <a:spcPct val="90000"/>
              </a:lnSpc>
              <a:spcBef>
                <a:spcPct val="20000"/>
              </a:spcBef>
            </a:pPr>
            <a:endParaRPr lang="en-US" dirty="0"/>
          </a:p>
          <a:p>
            <a:pPr marL="342900" indent="-342900" eaLnBrk="1" hangingPunct="1">
              <a:lnSpc>
                <a:spcPct val="90000"/>
              </a:lnSpc>
              <a:spcBef>
                <a:spcPct val="20000"/>
              </a:spcBef>
            </a:pPr>
            <a:endParaRPr lang="en-US" dirty="0" smtClean="0"/>
          </a:p>
          <a:p>
            <a:pPr marL="342900" indent="-342900" eaLnBrk="1" hangingPunct="1">
              <a:lnSpc>
                <a:spcPct val="90000"/>
              </a:lnSpc>
              <a:spcBef>
                <a:spcPct val="20000"/>
              </a:spcBef>
            </a:pPr>
            <a:endParaRPr lang="en-US" dirty="0" smtClean="0"/>
          </a:p>
          <a:p>
            <a:pPr marL="342900" indent="-342900" eaLnBrk="1" hangingPunct="1">
              <a:lnSpc>
                <a:spcPct val="90000"/>
              </a:lnSpc>
              <a:spcBef>
                <a:spcPct val="20000"/>
              </a:spcBef>
            </a:pPr>
            <a:endParaRPr lang="en-US" dirty="0" smtClean="0"/>
          </a:p>
          <a:p>
            <a:pPr marL="342900" indent="-342900" eaLnBrk="1" hangingPunct="1">
              <a:lnSpc>
                <a:spcPct val="90000"/>
              </a:lnSpc>
              <a:spcBef>
                <a:spcPct val="20000"/>
              </a:spcBef>
            </a:pPr>
            <a:endParaRPr lang="en-US" dirty="0"/>
          </a:p>
          <a:p>
            <a:pPr marL="342900" indent="-342900" eaLnBrk="1" hangingPunct="1">
              <a:lnSpc>
                <a:spcPct val="90000"/>
              </a:lnSpc>
              <a:spcBef>
                <a:spcPct val="20000"/>
              </a:spcBef>
            </a:pPr>
            <a:r>
              <a:rPr lang="en-US" dirty="0"/>
              <a:t>You </a:t>
            </a:r>
            <a:r>
              <a:rPr lang="en-US" dirty="0" smtClean="0"/>
              <a:t>might </a:t>
            </a:r>
            <a:r>
              <a:rPr lang="en-US" dirty="0">
                <a:solidFill>
                  <a:srgbClr val="C00000"/>
                </a:solidFill>
              </a:rPr>
              <a:t>lose some information</a:t>
            </a:r>
            <a:r>
              <a:rPr lang="en-US" dirty="0"/>
              <a:t>, but if the </a:t>
            </a:r>
            <a:r>
              <a:rPr lang="en-US" dirty="0" err="1"/>
              <a:t>eigenvalues</a:t>
            </a:r>
            <a:r>
              <a:rPr lang="en-US" dirty="0"/>
              <a:t> are small, you don’t lose </a:t>
            </a:r>
            <a:r>
              <a:rPr lang="en-US" dirty="0" smtClean="0"/>
              <a:t>much</a:t>
            </a:r>
            <a:endParaRPr lang="en-US" dirty="0"/>
          </a:p>
        </p:txBody>
      </p:sp>
      <p:graphicFrame>
        <p:nvGraphicFramePr>
          <p:cNvPr id="8194" name="Object 5"/>
          <p:cNvGraphicFramePr>
            <a:graphicFrameLocks noChangeAspect="1"/>
          </p:cNvGraphicFramePr>
          <p:nvPr/>
        </p:nvGraphicFramePr>
        <p:xfrm>
          <a:off x="1357313" y="3048000"/>
          <a:ext cx="6615112" cy="3100387"/>
        </p:xfrm>
        <a:graphic>
          <a:graphicData uri="http://schemas.openxmlformats.org/presentationml/2006/ole">
            <p:oleObj spid="_x0000_s8194" name="Chart" r:id="rId4" imgW="4667278" imgH="2524285" progId="Excel.Sheet.8">
              <p:embed/>
            </p:oleObj>
          </a:graphicData>
        </a:graphic>
      </p:graphicFrame>
      <p:cxnSp>
        <p:nvCxnSpPr>
          <p:cNvPr id="11" name="Straight Connector 10"/>
          <p:cNvCxnSpPr/>
          <p:nvPr/>
        </p:nvCxnSpPr>
        <p:spPr>
          <a:xfrm>
            <a:off x="2209800" y="5161052"/>
            <a:ext cx="5562600" cy="0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28700" y="766763"/>
            <a:ext cx="7086600" cy="532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0024" y="533400"/>
            <a:ext cx="7934376" cy="5784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57263" y="719138"/>
            <a:ext cx="7229475" cy="541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4227" name="Rectangle 3"/>
          <p:cNvSpPr>
            <a:spLocks noGrp="1" noChangeArrowheads="1"/>
          </p:cNvSpPr>
          <p:nvPr>
            <p:ph idx="1"/>
          </p:nvPr>
        </p:nvSpPr>
        <p:spPr>
          <a:xfrm>
            <a:off x="381000" y="1447800"/>
            <a:ext cx="8458200" cy="525780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sz="2000" dirty="0" smtClean="0"/>
              <a:t>Data often lies on or near a nonlinear low-dimensional curve aka manifold.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897DA552-7528-49B2-B576-289283AC3233}" type="slidenum">
              <a:rPr lang="en-US"/>
              <a:pPr/>
              <a:t>27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Nonlinear Methods</a:t>
            </a:r>
            <a:endParaRPr lang="en-US" dirty="0"/>
          </a:p>
        </p:txBody>
      </p:sp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3" cstate="print"/>
          <a:srcRect r="4227" b="69011"/>
          <a:stretch>
            <a:fillRect/>
          </a:stretch>
        </p:blipFill>
        <p:spPr bwMode="auto">
          <a:xfrm>
            <a:off x="1524000" y="2028987"/>
            <a:ext cx="5410200" cy="1283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3" cstate="print"/>
          <a:srcRect t="28755"/>
          <a:stretch>
            <a:fillRect/>
          </a:stretch>
        </p:blipFill>
        <p:spPr bwMode="auto">
          <a:xfrm>
            <a:off x="1905000" y="3581400"/>
            <a:ext cx="5029200" cy="2633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Laplacian</a:t>
            </a:r>
            <a:r>
              <a:rPr lang="en-US" dirty="0" smtClean="0"/>
              <a:t> </a:t>
            </a:r>
            <a:r>
              <a:rPr lang="en-US" dirty="0" err="1" smtClean="0"/>
              <a:t>Eigenmaps</a:t>
            </a:r>
            <a:endParaRPr lang="en-US" dirty="0"/>
          </a:p>
        </p:txBody>
      </p:sp>
      <p:sp>
        <p:nvSpPr>
          <p:cNvPr id="4" name="Rectangle 3"/>
          <p:cNvSpPr>
            <a:spLocks noGrp="1" noChangeArrowheads="1"/>
          </p:cNvSpPr>
          <p:nvPr>
            <p:ph idx="1"/>
          </p:nvPr>
        </p:nvSpPr>
        <p:spPr>
          <a:xfrm>
            <a:off x="381000" y="1524000"/>
            <a:ext cx="8382000" cy="52578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000" dirty="0" smtClean="0"/>
              <a:t>Linear methods – Lower-dimensional linear projection that preserves distances between </a:t>
            </a:r>
            <a:r>
              <a:rPr lang="en-US" sz="2000" b="1" dirty="0" smtClean="0"/>
              <a:t>all</a:t>
            </a:r>
            <a:r>
              <a:rPr lang="en-US" sz="2000" dirty="0" smtClean="0"/>
              <a:t> points</a:t>
            </a:r>
          </a:p>
          <a:p>
            <a:pPr>
              <a:buNone/>
            </a:pPr>
            <a:endParaRPr lang="en-US" sz="1200" dirty="0" smtClean="0"/>
          </a:p>
          <a:p>
            <a:pPr>
              <a:buNone/>
            </a:pPr>
            <a:r>
              <a:rPr lang="en-US" sz="2000" dirty="0" err="1" smtClean="0"/>
              <a:t>Laplacian</a:t>
            </a:r>
            <a:r>
              <a:rPr lang="en-US" sz="2000" dirty="0" smtClean="0"/>
              <a:t> </a:t>
            </a:r>
            <a:r>
              <a:rPr lang="en-US" sz="2000" dirty="0" err="1" smtClean="0"/>
              <a:t>Eigenmaps</a:t>
            </a:r>
            <a:r>
              <a:rPr lang="en-US" sz="2000" dirty="0" smtClean="0"/>
              <a:t> (key idea) – preserve </a:t>
            </a:r>
            <a:r>
              <a:rPr lang="en-US" sz="2000" b="1" dirty="0" smtClean="0"/>
              <a:t>local</a:t>
            </a:r>
            <a:r>
              <a:rPr lang="en-US" sz="2000" dirty="0" smtClean="0"/>
              <a:t> information only</a:t>
            </a:r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 cstate="print"/>
          <a:srcRect l="4878" t="35737" r="19512" b="8568"/>
          <a:stretch>
            <a:fillRect/>
          </a:stretch>
        </p:blipFill>
        <p:spPr bwMode="auto">
          <a:xfrm>
            <a:off x="5943600" y="3429000"/>
            <a:ext cx="3124200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print"/>
          <a:srcRect l="37838" r="24324" b="7789"/>
          <a:stretch>
            <a:fillRect/>
          </a:stretch>
        </p:blipFill>
        <p:spPr bwMode="auto">
          <a:xfrm>
            <a:off x="3048000" y="3276600"/>
            <a:ext cx="2133600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9" name="Group 8"/>
          <p:cNvGrpSpPr/>
          <p:nvPr/>
        </p:nvGrpSpPr>
        <p:grpSpPr>
          <a:xfrm>
            <a:off x="0" y="3276600"/>
            <a:ext cx="2362200" cy="2514600"/>
            <a:chOff x="5791200" y="4322852"/>
            <a:chExt cx="2362200" cy="2514600"/>
          </a:xfrm>
        </p:grpSpPr>
        <p:pic>
          <p:nvPicPr>
            <p:cNvPr id="10" name="Picture 4"/>
            <p:cNvPicPr>
              <a:picLocks noChangeAspect="1" noChangeArrowheads="1"/>
            </p:cNvPicPr>
            <p:nvPr/>
          </p:nvPicPr>
          <p:blipFill>
            <a:blip r:embed="rId4" cstate="print"/>
            <a:srcRect l="67123"/>
            <a:stretch>
              <a:fillRect/>
            </a:stretch>
          </p:blipFill>
          <p:spPr bwMode="auto">
            <a:xfrm>
              <a:off x="5791200" y="4322852"/>
              <a:ext cx="2291485" cy="2362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11" name="Straight Connector 10"/>
            <p:cNvCxnSpPr/>
            <p:nvPr/>
          </p:nvCxnSpPr>
          <p:spPr>
            <a:xfrm rot="5400000">
              <a:off x="5420474" y="5842570"/>
              <a:ext cx="10668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>
              <a:off x="5943600" y="6380252"/>
              <a:ext cx="914400" cy="4572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flipV="1">
              <a:off x="6858000" y="6532652"/>
              <a:ext cx="1295400" cy="3048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" name="Right Arrow 13"/>
          <p:cNvSpPr/>
          <p:nvPr/>
        </p:nvSpPr>
        <p:spPr>
          <a:xfrm>
            <a:off x="5257800" y="4267200"/>
            <a:ext cx="533400" cy="381000"/>
          </a:xfrm>
          <a:prstGeom prst="right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1179840" y="5867400"/>
            <a:ext cx="354456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Construct graph from data points</a:t>
            </a:r>
          </a:p>
          <a:p>
            <a:r>
              <a:rPr lang="en-US" dirty="0" smtClean="0"/>
              <a:t>(capture local information)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5693102" y="5706070"/>
            <a:ext cx="329849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Project points into a low-dim space using “eigenvectors of the graph”</a:t>
            </a:r>
            <a:endParaRPr lang="en-US" dirty="0"/>
          </a:p>
        </p:txBody>
      </p:sp>
      <p:sp>
        <p:nvSpPr>
          <p:cNvPr id="18" name="Right Arrow 17"/>
          <p:cNvSpPr/>
          <p:nvPr/>
        </p:nvSpPr>
        <p:spPr>
          <a:xfrm>
            <a:off x="2362200" y="4267200"/>
            <a:ext cx="533400" cy="381000"/>
          </a:xfrm>
          <a:prstGeom prst="right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Step 1 - Graph Construction</a:t>
            </a:r>
            <a:endParaRPr lang="en-US" dirty="0"/>
          </a:p>
        </p:txBody>
      </p:sp>
      <p:grpSp>
        <p:nvGrpSpPr>
          <p:cNvPr id="10" name="Group 9"/>
          <p:cNvGrpSpPr/>
          <p:nvPr/>
        </p:nvGrpSpPr>
        <p:grpSpPr>
          <a:xfrm>
            <a:off x="172522" y="5343788"/>
            <a:ext cx="2646878" cy="1329154"/>
            <a:chOff x="172522" y="5181600"/>
            <a:chExt cx="2646878" cy="1329154"/>
          </a:xfrm>
        </p:grpSpPr>
        <p:pic>
          <p:nvPicPr>
            <p:cNvPr id="11" name="Picture 4" descr="HeinLuxburg_SlidesSimilarityGraphs-012"/>
            <p:cNvPicPr>
              <a:picLocks noChangeAspect="1" noChangeArrowheads="1"/>
            </p:cNvPicPr>
            <p:nvPr/>
          </p:nvPicPr>
          <p:blipFill>
            <a:blip r:embed="rId2" cstate="print"/>
            <a:srcRect l="19444" t="56667" r="51666" b="30000"/>
            <a:stretch>
              <a:fillRect/>
            </a:stretch>
          </p:blipFill>
          <p:spPr bwMode="auto">
            <a:xfrm>
              <a:off x="177819" y="5181600"/>
              <a:ext cx="2641581" cy="9144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</p:pic>
        <p:sp>
          <p:nvSpPr>
            <p:cNvPr id="12" name="TextBox 11"/>
            <p:cNvSpPr txBox="1"/>
            <p:nvPr/>
          </p:nvSpPr>
          <p:spPr>
            <a:xfrm>
              <a:off x="172522" y="6172200"/>
              <a:ext cx="264687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/>
                <a:t>Directed nearest neighbors</a:t>
              </a:r>
              <a:endParaRPr lang="en-US" sz="1600" dirty="0"/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3200400" y="5343788"/>
            <a:ext cx="2743200" cy="1329154"/>
            <a:chOff x="3200400" y="5181600"/>
            <a:chExt cx="2743200" cy="1329154"/>
          </a:xfrm>
        </p:grpSpPr>
        <p:pic>
          <p:nvPicPr>
            <p:cNvPr id="14" name="Picture 4" descr="HeinLuxburg_SlidesSimilarityGraphs-012"/>
            <p:cNvPicPr>
              <a:picLocks noChangeAspect="1" noChangeArrowheads="1"/>
            </p:cNvPicPr>
            <p:nvPr/>
          </p:nvPicPr>
          <p:blipFill>
            <a:blip r:embed="rId2" cstate="print"/>
            <a:srcRect l="6667" t="74444" r="63333" b="12222"/>
            <a:stretch>
              <a:fillRect/>
            </a:stretch>
          </p:blipFill>
          <p:spPr bwMode="auto">
            <a:xfrm>
              <a:off x="3200400" y="5181600"/>
              <a:ext cx="2743200" cy="9144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</p:pic>
        <p:sp>
          <p:nvSpPr>
            <p:cNvPr id="15" name="TextBox 14"/>
            <p:cNvSpPr txBox="1"/>
            <p:nvPr/>
          </p:nvSpPr>
          <p:spPr>
            <a:xfrm>
              <a:off x="3429000" y="6172200"/>
              <a:ext cx="229582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/>
                <a:t>(symmetric) </a:t>
              </a:r>
              <a:r>
                <a:rPr lang="en-US" sz="1600" dirty="0" err="1" smtClean="0"/>
                <a:t>kNN</a:t>
              </a:r>
              <a:r>
                <a:rPr lang="en-US" sz="1600" dirty="0" smtClean="0"/>
                <a:t> graph</a:t>
              </a:r>
              <a:endParaRPr lang="en-US" sz="1600" dirty="0"/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6360789" y="5343788"/>
            <a:ext cx="2630811" cy="1329154"/>
            <a:chOff x="6360789" y="5181600"/>
            <a:chExt cx="2630811" cy="1329154"/>
          </a:xfrm>
        </p:grpSpPr>
        <p:pic>
          <p:nvPicPr>
            <p:cNvPr id="17" name="Picture 4" descr="HeinLuxburg_SlidesSimilarityGraphs-012"/>
            <p:cNvPicPr>
              <a:picLocks noChangeAspect="1" noChangeArrowheads="1"/>
            </p:cNvPicPr>
            <p:nvPr/>
          </p:nvPicPr>
          <p:blipFill>
            <a:blip r:embed="rId2" cstate="print"/>
            <a:srcRect l="42064" t="74444" r="29166" b="12222"/>
            <a:stretch>
              <a:fillRect/>
            </a:stretch>
          </p:blipFill>
          <p:spPr bwMode="auto">
            <a:xfrm>
              <a:off x="6360789" y="5181600"/>
              <a:ext cx="2630811" cy="9144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</p:pic>
        <p:sp>
          <p:nvSpPr>
            <p:cNvPr id="18" name="TextBox 17"/>
            <p:cNvSpPr txBox="1"/>
            <p:nvPr/>
          </p:nvSpPr>
          <p:spPr>
            <a:xfrm>
              <a:off x="6781800" y="6172200"/>
              <a:ext cx="183736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/>
                <a:t>mutual </a:t>
              </a:r>
              <a:r>
                <a:rPr lang="en-US" sz="1600" dirty="0" err="1" smtClean="0"/>
                <a:t>kNN</a:t>
              </a:r>
              <a:r>
                <a:rPr lang="en-US" sz="1600" dirty="0" smtClean="0"/>
                <a:t> graph</a:t>
              </a:r>
              <a:endParaRPr lang="en-US" sz="1600" dirty="0"/>
            </a:p>
          </p:txBody>
        </p:sp>
      </p:grpSp>
      <p:sp>
        <p:nvSpPr>
          <p:cNvPr id="19" name="TextBox 18"/>
          <p:cNvSpPr txBox="1"/>
          <p:nvPr/>
        </p:nvSpPr>
        <p:spPr>
          <a:xfrm>
            <a:off x="381000" y="1609988"/>
            <a:ext cx="8382000" cy="38318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Similarity Graphs: Model local neighborhood relations between data points</a:t>
            </a:r>
          </a:p>
          <a:p>
            <a:endParaRPr lang="en-US" dirty="0" smtClean="0">
              <a:solidFill>
                <a:srgbClr val="C00000"/>
              </a:solidFill>
            </a:endParaRPr>
          </a:p>
          <a:p>
            <a:r>
              <a:rPr lang="en-US" dirty="0" smtClean="0"/>
              <a:t>G(V,E)     V – Vertices (Data points)</a:t>
            </a:r>
          </a:p>
          <a:p>
            <a:endParaRPr lang="en-US" dirty="0" smtClean="0"/>
          </a:p>
          <a:p>
            <a:pPr marL="342900" indent="-342900">
              <a:buAutoNum type="arabicParenBoth"/>
            </a:pPr>
            <a:r>
              <a:rPr lang="en-US" dirty="0" smtClean="0"/>
              <a:t>E – Edge if ||xi – </a:t>
            </a:r>
            <a:r>
              <a:rPr lang="en-US" dirty="0" err="1" smtClean="0"/>
              <a:t>xj</a:t>
            </a:r>
            <a:r>
              <a:rPr lang="en-US" dirty="0" smtClean="0"/>
              <a:t>|| </a:t>
            </a:r>
            <a:r>
              <a:rPr lang="el-GR" dirty="0" smtClean="0"/>
              <a:t>≤ ε</a:t>
            </a:r>
            <a:endParaRPr lang="en-US" dirty="0" smtClean="0"/>
          </a:p>
          <a:p>
            <a:pPr marL="800100" lvl="1" indent="-342900"/>
            <a:r>
              <a:rPr lang="en-US" dirty="0" smtClean="0"/>
              <a:t>     </a:t>
            </a:r>
            <a:r>
              <a:rPr lang="el-GR" dirty="0" smtClean="0"/>
              <a:t>ε</a:t>
            </a:r>
            <a:r>
              <a:rPr lang="en-US" dirty="0" smtClean="0"/>
              <a:t> – neighborhood graph</a:t>
            </a:r>
          </a:p>
          <a:p>
            <a:pPr marL="342900" indent="-342900">
              <a:buAutoNum type="arabicParenBoth"/>
            </a:pPr>
            <a:endParaRPr lang="en-US" dirty="0" smtClean="0"/>
          </a:p>
          <a:p>
            <a:pPr marL="342900" indent="-342900">
              <a:buAutoNum type="arabicParenBoth"/>
            </a:pPr>
            <a:endParaRPr lang="en-US" dirty="0" smtClean="0"/>
          </a:p>
          <a:p>
            <a:pPr marL="342900" indent="-342900"/>
            <a:r>
              <a:rPr lang="en-US" dirty="0" smtClean="0"/>
              <a:t>(2) E – Edge if k-NN, 		</a:t>
            </a:r>
            <a:endParaRPr lang="en-US" sz="800" dirty="0" smtClean="0"/>
          </a:p>
          <a:p>
            <a:pPr marL="342900" indent="-342900">
              <a:lnSpc>
                <a:spcPct val="150000"/>
              </a:lnSpc>
            </a:pPr>
            <a:r>
              <a:rPr lang="en-US" dirty="0" smtClean="0"/>
              <a:t>	         yields directed graph</a:t>
            </a:r>
          </a:p>
          <a:p>
            <a:pPr marL="342900" indent="-342900"/>
            <a:r>
              <a:rPr lang="en-US" dirty="0" smtClean="0"/>
              <a:t>		connect A with B if    A → B  </a:t>
            </a:r>
            <a:r>
              <a:rPr lang="en-US" dirty="0" smtClean="0">
                <a:solidFill>
                  <a:srgbClr val="C00000"/>
                </a:solidFill>
              </a:rPr>
              <a:t>OR</a:t>
            </a:r>
            <a:r>
              <a:rPr lang="en-US" dirty="0" smtClean="0"/>
              <a:t>  A ← B	(symmetric </a:t>
            </a:r>
            <a:r>
              <a:rPr lang="en-US" dirty="0" err="1" smtClean="0"/>
              <a:t>kNN</a:t>
            </a:r>
            <a:r>
              <a:rPr lang="en-US" dirty="0" smtClean="0"/>
              <a:t> graph)</a:t>
            </a:r>
          </a:p>
          <a:p>
            <a:pPr marL="342900" indent="-342900"/>
            <a:r>
              <a:rPr lang="en-US" dirty="0" smtClean="0"/>
              <a:t>		connect A with B if    A → B </a:t>
            </a:r>
            <a:r>
              <a:rPr lang="en-US" dirty="0" smtClean="0">
                <a:solidFill>
                  <a:srgbClr val="C00000"/>
                </a:solidFill>
              </a:rPr>
              <a:t>AND</a:t>
            </a:r>
            <a:r>
              <a:rPr lang="en-US" dirty="0" smtClean="0"/>
              <a:t> A ← B	(mutual </a:t>
            </a:r>
            <a:r>
              <a:rPr lang="en-US" dirty="0" err="1" smtClean="0"/>
              <a:t>kNN</a:t>
            </a:r>
            <a:r>
              <a:rPr lang="en-US" dirty="0" smtClean="0"/>
              <a:t> graph)</a:t>
            </a:r>
          </a:p>
          <a:p>
            <a:pPr marL="342900" indent="-342900"/>
            <a:r>
              <a:rPr lang="en-US" dirty="0" smtClean="0"/>
              <a:t>			</a:t>
            </a:r>
          </a:p>
        </p:txBody>
      </p:sp>
      <p:pic>
        <p:nvPicPr>
          <p:cNvPr id="20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24400" y="1981200"/>
            <a:ext cx="4114800" cy="24378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4227" name="Rectangle 3"/>
          <p:cNvSpPr>
            <a:spLocks noGrp="1" noChangeArrowheads="1"/>
          </p:cNvSpPr>
          <p:nvPr>
            <p:ph idx="1"/>
          </p:nvPr>
        </p:nvSpPr>
        <p:spPr>
          <a:xfrm>
            <a:off x="381000" y="1447800"/>
            <a:ext cx="8458200" cy="5257800"/>
          </a:xfrm>
        </p:spPr>
        <p:txBody>
          <a:bodyPr>
            <a:noAutofit/>
          </a:bodyPr>
          <a:lstStyle/>
          <a:p>
            <a:r>
              <a:rPr lang="en-US" sz="2000" dirty="0" smtClean="0"/>
              <a:t>High-Dimensions = Lot of Features</a:t>
            </a:r>
          </a:p>
          <a:p>
            <a:pPr>
              <a:buNone/>
            </a:pPr>
            <a:endParaRPr lang="en-US" sz="2000" dirty="0" smtClean="0"/>
          </a:p>
          <a:p>
            <a:pPr>
              <a:buNone/>
            </a:pPr>
            <a:r>
              <a:rPr lang="en-US" sz="2000" dirty="0" smtClean="0">
                <a:solidFill>
                  <a:srgbClr val="0000FF"/>
                </a:solidFill>
              </a:rPr>
              <a:t>	Discovering gene networks</a:t>
            </a:r>
          </a:p>
          <a:p>
            <a:pPr>
              <a:buNone/>
            </a:pPr>
            <a:r>
              <a:rPr lang="en-US" sz="2000" dirty="0" smtClean="0"/>
              <a:t>		10,000 genes x 1000 drugs</a:t>
            </a:r>
          </a:p>
          <a:p>
            <a:pPr>
              <a:buNone/>
            </a:pPr>
            <a:r>
              <a:rPr lang="en-US" sz="2000" dirty="0" smtClean="0"/>
              <a:t>		x several species</a:t>
            </a:r>
          </a:p>
          <a:p>
            <a:pPr>
              <a:buNone/>
            </a:pPr>
            <a:endParaRPr lang="en-US" sz="2000" dirty="0" smtClean="0"/>
          </a:p>
          <a:p>
            <a:pPr>
              <a:buNone/>
            </a:pPr>
            <a:r>
              <a:rPr lang="en-US" sz="2000" dirty="0" smtClean="0"/>
              <a:t>	</a:t>
            </a:r>
            <a:r>
              <a:rPr lang="en-US" sz="2000" dirty="0" smtClean="0">
                <a:solidFill>
                  <a:srgbClr val="0000FF"/>
                </a:solidFill>
              </a:rPr>
              <a:t>MEG Brain Imaging</a:t>
            </a:r>
          </a:p>
          <a:p>
            <a:pPr>
              <a:buNone/>
            </a:pPr>
            <a:r>
              <a:rPr lang="en-US" sz="2000" dirty="0" smtClean="0"/>
              <a:t>		 120 locations x 500 time points </a:t>
            </a:r>
          </a:p>
          <a:p>
            <a:pPr>
              <a:buNone/>
            </a:pPr>
            <a:r>
              <a:rPr lang="en-US" sz="2000" dirty="0" smtClean="0"/>
              <a:t>		  x 20 objects</a:t>
            </a:r>
          </a:p>
          <a:p>
            <a:pPr>
              <a:buNone/>
            </a:pPr>
            <a:endParaRPr lang="en-US" sz="2000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897DA552-7528-49B2-B576-289283AC3233}" type="slidenum">
              <a:rPr lang="en-US"/>
              <a:pPr/>
              <a:t>3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High-Dimensional data</a:t>
            </a:r>
            <a:endParaRPr lang="en-US" dirty="0"/>
          </a:p>
        </p:txBody>
      </p:sp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0" y="1524000"/>
            <a:ext cx="1981200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7" descr="Picture 35.pn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54548" y="3962400"/>
            <a:ext cx="3151619" cy="28628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 cstate="print"/>
          <a:srcRect l="55019" t="46601"/>
          <a:stretch>
            <a:fillRect/>
          </a:stretch>
        </p:blipFill>
        <p:spPr>
          <a:xfrm>
            <a:off x="1524000" y="4920114"/>
            <a:ext cx="1744365" cy="1709286"/>
          </a:xfrm>
          <a:prstGeom prst="rect">
            <a:avLst/>
          </a:prstGeom>
        </p:spPr>
      </p:pic>
      <p:pic>
        <p:nvPicPr>
          <p:cNvPr id="10" name="Picture 9" descr="Picture 35.png"/>
          <p:cNvPicPr>
            <a:picLocks noChangeAspect="1"/>
          </p:cNvPicPr>
          <p:nvPr/>
        </p:nvPicPr>
        <p:blipFill>
          <a:blip r:embed="rId4" cstate="print"/>
          <a:srcRect l="42568" t="30126" r="50286" b="62007"/>
          <a:stretch>
            <a:fillRect/>
          </a:stretch>
        </p:blipFill>
        <p:spPr bwMode="auto">
          <a:xfrm>
            <a:off x="3657600" y="4953000"/>
            <a:ext cx="1447800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1" name="Straight Arrow Connector 10"/>
          <p:cNvCxnSpPr/>
          <p:nvPr/>
        </p:nvCxnSpPr>
        <p:spPr>
          <a:xfrm>
            <a:off x="2743200" y="5791200"/>
            <a:ext cx="990600" cy="1588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Step 1 - Graph Construction</a:t>
            </a:r>
            <a:endParaRPr lang="en-US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67000" y="3962400"/>
            <a:ext cx="4114800" cy="24378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381000" y="1609988"/>
            <a:ext cx="8382000" cy="23391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Similarity Graphs: Model local neighborhood relations between data points</a:t>
            </a:r>
          </a:p>
          <a:p>
            <a:endParaRPr lang="en-US" dirty="0" smtClean="0">
              <a:solidFill>
                <a:srgbClr val="C00000"/>
              </a:solidFill>
            </a:endParaRPr>
          </a:p>
          <a:p>
            <a:r>
              <a:rPr lang="en-US" dirty="0" smtClean="0"/>
              <a:t>Choice of </a:t>
            </a:r>
            <a:r>
              <a:rPr lang="el-GR" dirty="0" smtClean="0"/>
              <a:t>ε</a:t>
            </a:r>
            <a:r>
              <a:rPr lang="en-US" dirty="0" smtClean="0"/>
              <a:t> and k :</a:t>
            </a:r>
          </a:p>
          <a:p>
            <a:endParaRPr lang="en-US" dirty="0" smtClean="0"/>
          </a:p>
          <a:p>
            <a:r>
              <a:rPr lang="en-US" dirty="0" smtClean="0"/>
              <a:t>Chosen so that neighborhood on graphs represent neighborhoods on the manifold (no “shortcuts” connect different arms of the </a:t>
            </a:r>
            <a:r>
              <a:rPr lang="en-US" dirty="0" err="1" smtClean="0"/>
              <a:t>swiss</a:t>
            </a:r>
            <a:r>
              <a:rPr lang="en-US" dirty="0" smtClean="0"/>
              <a:t> roll)</a:t>
            </a:r>
          </a:p>
          <a:p>
            <a:endParaRPr lang="en-US" dirty="0" smtClean="0"/>
          </a:p>
          <a:p>
            <a:r>
              <a:rPr lang="en-US" dirty="0" smtClean="0"/>
              <a:t>Mostly ad-hoc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Step 1 - Graph Construction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81000" y="1600200"/>
            <a:ext cx="8382000" cy="49244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Similarity Graphs: Model local neighborhood relations between data points</a:t>
            </a:r>
          </a:p>
          <a:p>
            <a:endParaRPr lang="en-US" dirty="0" smtClean="0">
              <a:solidFill>
                <a:srgbClr val="C00000"/>
              </a:solidFill>
            </a:endParaRPr>
          </a:p>
          <a:p>
            <a:r>
              <a:rPr lang="en-US" dirty="0" smtClean="0"/>
              <a:t>G(V,E,W)     V – Vertices (Data points)	E – Edges (nearest neighbors)</a:t>
            </a:r>
          </a:p>
          <a:p>
            <a:endParaRPr lang="en-US" dirty="0" smtClean="0"/>
          </a:p>
          <a:p>
            <a:pPr marL="342900" indent="-342900"/>
            <a:r>
              <a:rPr lang="en-US" dirty="0" smtClean="0"/>
              <a:t>W - Edge weights</a:t>
            </a:r>
          </a:p>
          <a:p>
            <a:pPr marL="342900" indent="-342900"/>
            <a:r>
              <a:rPr lang="en-US" sz="800" dirty="0" smtClean="0"/>
              <a:t>		</a:t>
            </a:r>
          </a:p>
          <a:p>
            <a:pPr marL="342900" indent="-342900"/>
            <a:r>
              <a:rPr lang="en-US" dirty="0" smtClean="0"/>
              <a:t>	</a:t>
            </a:r>
          </a:p>
          <a:p>
            <a:pPr marL="342900" indent="-342900"/>
            <a:r>
              <a:rPr lang="en-US" dirty="0" smtClean="0"/>
              <a:t>	E.g.  1 if connected, 0 otherwise  (Adjacency graph)</a:t>
            </a:r>
          </a:p>
          <a:p>
            <a:pPr marL="342900" indent="-342900"/>
            <a:endParaRPr lang="en-US" dirty="0" smtClean="0"/>
          </a:p>
          <a:p>
            <a:pPr marL="342900" indent="-342900"/>
            <a:r>
              <a:rPr lang="en-US" dirty="0" smtClean="0"/>
              <a:t>		Gaussian kernel similarity function (aka Heat kernel)</a:t>
            </a:r>
          </a:p>
          <a:p>
            <a:pPr marL="342900" indent="-342900"/>
            <a:endParaRPr lang="en-US" dirty="0" smtClean="0"/>
          </a:p>
          <a:p>
            <a:pPr marL="342900" indent="-342900"/>
            <a:endParaRPr lang="en-US" dirty="0" smtClean="0"/>
          </a:p>
          <a:p>
            <a:pPr marL="342900" indent="-342900"/>
            <a:endParaRPr lang="en-US" dirty="0" smtClean="0"/>
          </a:p>
          <a:p>
            <a:pPr marL="342900" indent="-342900"/>
            <a:endParaRPr lang="en-US" dirty="0" smtClean="0"/>
          </a:p>
          <a:p>
            <a:pPr marL="342900" indent="-342900"/>
            <a:r>
              <a:rPr lang="en-US" dirty="0" smtClean="0"/>
              <a:t>				</a:t>
            </a:r>
            <a:r>
              <a:rPr lang="en-US" dirty="0" smtClean="0">
                <a:latin typeface="Symbol" pitchFamily="18" charset="2"/>
              </a:rPr>
              <a:t>s</a:t>
            </a:r>
            <a:r>
              <a:rPr lang="en-US" baseline="30000" dirty="0" smtClean="0"/>
              <a:t>2</a:t>
            </a:r>
            <a:r>
              <a:rPr lang="en-US" dirty="0" smtClean="0"/>
              <a:t> →∞  results in adjacency graph</a:t>
            </a:r>
          </a:p>
          <a:p>
            <a:pPr marL="342900" indent="-342900"/>
            <a:endParaRPr lang="en-US" dirty="0" smtClean="0"/>
          </a:p>
          <a:p>
            <a:pPr marL="342900" indent="-342900"/>
            <a:endParaRPr lang="en-US" dirty="0" smtClean="0"/>
          </a:p>
          <a:p>
            <a:pPr marL="342900" indent="-342900"/>
            <a:endParaRPr lang="en-US" dirty="0" smtClean="0"/>
          </a:p>
        </p:txBody>
      </p:sp>
      <p:pic>
        <p:nvPicPr>
          <p:cNvPr id="9" name="Picture 8" descr="TP_tmp.emf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3" cstate="print"/>
          <a:stretch>
            <a:fillRect/>
          </a:stretch>
        </p:blipFill>
        <p:spPr bwMode="auto">
          <a:xfrm>
            <a:off x="2177906" y="4419600"/>
            <a:ext cx="2374939" cy="724416"/>
          </a:xfrm>
          <a:prstGeom prst="rect">
            <a:avLst/>
          </a:prstGeom>
          <a:noFill/>
          <a:ln/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Step 2 – Embed using Graph </a:t>
            </a:r>
            <a:r>
              <a:rPr lang="en-US" dirty="0" err="1" smtClean="0"/>
              <a:t>Laplacian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53000"/>
          </a:xfrm>
        </p:spPr>
        <p:txBody>
          <a:bodyPr>
            <a:normAutofit/>
          </a:bodyPr>
          <a:lstStyle/>
          <a:p>
            <a:r>
              <a:rPr lang="en-US" sz="2200" dirty="0" smtClean="0"/>
              <a:t>Graph </a:t>
            </a:r>
            <a:r>
              <a:rPr lang="en-US" sz="2200" dirty="0" err="1" smtClean="0"/>
              <a:t>Laplacian</a:t>
            </a:r>
            <a:r>
              <a:rPr lang="en-US" sz="2200" dirty="0" smtClean="0"/>
              <a:t> (</a:t>
            </a:r>
            <a:r>
              <a:rPr lang="en-US" sz="2200" dirty="0" err="1" smtClean="0"/>
              <a:t>unnormalized</a:t>
            </a:r>
            <a:r>
              <a:rPr lang="en-US" sz="2200" dirty="0" smtClean="0"/>
              <a:t> version)</a:t>
            </a:r>
          </a:p>
          <a:p>
            <a:pPr>
              <a:buNone/>
            </a:pPr>
            <a:r>
              <a:rPr lang="en-US" sz="2200" dirty="0" smtClean="0"/>
              <a:t>				L = D – W</a:t>
            </a:r>
          </a:p>
          <a:p>
            <a:pPr>
              <a:buNone/>
            </a:pPr>
            <a:endParaRPr lang="en-US" sz="2200" dirty="0" smtClean="0"/>
          </a:p>
          <a:p>
            <a:pPr>
              <a:buNone/>
            </a:pPr>
            <a:r>
              <a:rPr lang="en-US" sz="2200" dirty="0" smtClean="0"/>
              <a:t>	W – Weight matrix</a:t>
            </a:r>
          </a:p>
          <a:p>
            <a:pPr>
              <a:buNone/>
            </a:pPr>
            <a:endParaRPr lang="en-US" sz="2200" dirty="0" smtClean="0"/>
          </a:p>
          <a:p>
            <a:pPr>
              <a:buNone/>
            </a:pPr>
            <a:r>
              <a:rPr lang="en-US" sz="2200" dirty="0" smtClean="0"/>
              <a:t>	D – Degree matrix = </a:t>
            </a:r>
            <a:r>
              <a:rPr lang="en-US" sz="2200" i="1" dirty="0" err="1" smtClean="0"/>
              <a:t>diag</a:t>
            </a:r>
            <a:r>
              <a:rPr lang="en-US" sz="2200" dirty="0" smtClean="0"/>
              <a:t>(</a:t>
            </a:r>
            <a:r>
              <a:rPr lang="en-US" sz="2200" i="1" dirty="0" smtClean="0"/>
              <a:t>d</a:t>
            </a:r>
            <a:r>
              <a:rPr lang="en-US" sz="2200" i="1" baseline="-25000" dirty="0" smtClean="0"/>
              <a:t>1</a:t>
            </a:r>
            <a:r>
              <a:rPr lang="en-US" sz="2200" dirty="0" smtClean="0"/>
              <a:t>,</a:t>
            </a:r>
            <a:r>
              <a:rPr lang="en-US" sz="2200" i="1" dirty="0" smtClean="0"/>
              <a:t> ….</a:t>
            </a:r>
            <a:r>
              <a:rPr lang="en-US" sz="2200" dirty="0" smtClean="0"/>
              <a:t>,</a:t>
            </a:r>
            <a:r>
              <a:rPr lang="en-US" sz="2200" i="1" dirty="0" smtClean="0"/>
              <a:t> </a:t>
            </a:r>
            <a:r>
              <a:rPr lang="en-US" sz="2200" i="1" dirty="0" err="1" smtClean="0"/>
              <a:t>d</a:t>
            </a:r>
            <a:r>
              <a:rPr lang="en-US" sz="2200" i="1" baseline="-25000" dirty="0" err="1" smtClean="0"/>
              <a:t>n</a:t>
            </a:r>
            <a:r>
              <a:rPr lang="en-US" sz="2200" dirty="0" smtClean="0"/>
              <a:t>)</a:t>
            </a:r>
            <a:r>
              <a:rPr lang="en-US" sz="2200" i="1" dirty="0" smtClean="0"/>
              <a:t> </a:t>
            </a:r>
          </a:p>
          <a:p>
            <a:pPr>
              <a:buNone/>
            </a:pPr>
            <a:endParaRPr lang="en-US" sz="2200" i="1" dirty="0" smtClean="0"/>
          </a:p>
          <a:p>
            <a:pPr>
              <a:buNone/>
            </a:pPr>
            <a:endParaRPr lang="en-US" sz="2200" i="1" dirty="0" smtClean="0"/>
          </a:p>
          <a:p>
            <a:pPr>
              <a:buNone/>
            </a:pPr>
            <a:endParaRPr lang="en-US" sz="2200" i="1" dirty="0" smtClean="0"/>
          </a:p>
          <a:p>
            <a:pPr>
              <a:buNone/>
            </a:pPr>
            <a:r>
              <a:rPr lang="en-US" sz="2200" i="1" dirty="0" smtClean="0"/>
              <a:t>Note: </a:t>
            </a:r>
            <a:r>
              <a:rPr lang="en-US" sz="2200" dirty="0" smtClean="0"/>
              <a:t>If graph is connected,  </a:t>
            </a:r>
          </a:p>
          <a:p>
            <a:pPr>
              <a:buNone/>
            </a:pPr>
            <a:r>
              <a:rPr lang="en-US" sz="2200" dirty="0" smtClean="0"/>
              <a:t>	      </a:t>
            </a:r>
            <a:r>
              <a:rPr lang="en-US" sz="2200" b="1" dirty="0" smtClean="0"/>
              <a:t>1</a:t>
            </a:r>
            <a:r>
              <a:rPr lang="en-US" sz="2200" dirty="0" smtClean="0"/>
              <a:t> is an eigenvector</a:t>
            </a:r>
            <a:endParaRPr lang="en-US" sz="2200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 t="5461"/>
          <a:stretch>
            <a:fillRect/>
          </a:stretch>
        </p:blipFill>
        <p:spPr bwMode="auto">
          <a:xfrm>
            <a:off x="5848350" y="2270249"/>
            <a:ext cx="2990850" cy="2638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 descr="HeinLuxburg_SlidesSpectralClustering-007"/>
          <p:cNvPicPr>
            <a:picLocks noChangeAspect="1" noChangeArrowheads="1"/>
          </p:cNvPicPr>
          <p:nvPr/>
        </p:nvPicPr>
        <p:blipFill>
          <a:blip r:embed="rId4" cstate="print"/>
          <a:srcRect l="9167" t="25555" r="50000" b="67778"/>
          <a:stretch>
            <a:fillRect/>
          </a:stretch>
        </p:blipFill>
        <p:spPr bwMode="auto">
          <a:xfrm>
            <a:off x="1295400" y="4114800"/>
            <a:ext cx="3733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6452170" y="1981200"/>
            <a:ext cx="2487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00FF"/>
                </a:solidFill>
              </a:rPr>
              <a:t>.</a:t>
            </a:r>
            <a:endParaRPr lang="en-US" b="1" dirty="0">
              <a:solidFill>
                <a:srgbClr val="0000FF"/>
              </a:solidFill>
            </a:endParaRPr>
          </a:p>
        </p:txBody>
      </p:sp>
      <p:pic>
        <p:nvPicPr>
          <p:cNvPr id="13" name="Picture 12" descr="TP_tmp.pn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5" cstate="print"/>
          <a:stretch>
            <a:fillRect/>
          </a:stretch>
        </p:blipFill>
        <p:spPr bwMode="auto">
          <a:xfrm>
            <a:off x="3919634" y="5334000"/>
            <a:ext cx="3370165" cy="1379753"/>
          </a:xfrm>
          <a:prstGeom prst="rect">
            <a:avLst/>
          </a:prstGeom>
          <a:noFill/>
          <a:ln/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Content Placeholder 2"/>
          <p:cNvSpPr txBox="1">
            <a:spLocks/>
          </p:cNvSpPr>
          <p:nvPr/>
        </p:nvSpPr>
        <p:spPr>
          <a:xfrm>
            <a:off x="457200" y="1600200"/>
            <a:ext cx="8382000" cy="452596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Graph </a:t>
            </a:r>
            <a:r>
              <a:rPr kumimoji="0" lang="en-US" sz="2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Laplacian</a:t>
            </a: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(</a:t>
            </a:r>
            <a:r>
              <a:rPr kumimoji="0" lang="en-US" sz="2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unnormalized</a:t>
            </a: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version)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			L = D – W</a:t>
            </a:r>
          </a:p>
          <a:p>
            <a:pPr marL="342900" marR="0" lvl="0" indent="-342900" algn="l" defTabSz="9144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2200" dirty="0" smtClean="0">
                <a:latin typeface="+mn-lt"/>
                <a:cs typeface="+mn-cs"/>
              </a:rPr>
              <a:t>	Solve generalized </a:t>
            </a:r>
            <a:r>
              <a:rPr lang="en-US" sz="2200" dirty="0" err="1" smtClean="0">
                <a:latin typeface="+mn-lt"/>
                <a:cs typeface="+mn-cs"/>
              </a:rPr>
              <a:t>eigenvalue</a:t>
            </a:r>
            <a:r>
              <a:rPr lang="en-US" sz="2200" dirty="0" smtClean="0">
                <a:latin typeface="+mn-lt"/>
                <a:cs typeface="+mn-cs"/>
              </a:rPr>
              <a:t> problem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1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lvl="0" indent="-342900" fontAlgn="auto">
              <a:spcBef>
                <a:spcPct val="20000"/>
              </a:spcBef>
              <a:spcAft>
                <a:spcPts val="0"/>
              </a:spcAft>
            </a:pPr>
            <a:r>
              <a:rPr lang="en-US" sz="2200" dirty="0" smtClean="0">
                <a:latin typeface="+mn-lt"/>
                <a:cs typeface="+mn-cs"/>
              </a:rPr>
              <a:t>	Order </a:t>
            </a:r>
            <a:r>
              <a:rPr lang="en-US" sz="2200" dirty="0" err="1" smtClean="0">
                <a:latin typeface="+mn-lt"/>
                <a:cs typeface="+mn-cs"/>
              </a:rPr>
              <a:t>eigenvalues</a:t>
            </a:r>
            <a:r>
              <a:rPr lang="en-US" sz="2200" dirty="0" smtClean="0">
                <a:latin typeface="+mn-lt"/>
                <a:cs typeface="+mn-cs"/>
              </a:rPr>
              <a:t> </a:t>
            </a:r>
            <a:r>
              <a:rPr lang="en-US" sz="2200" dirty="0" smtClean="0"/>
              <a:t> 0 = </a:t>
            </a:r>
            <a:r>
              <a:rPr lang="en-US" sz="2200" dirty="0" smtClean="0">
                <a:latin typeface="Symbol" pitchFamily="18" charset="2"/>
              </a:rPr>
              <a:t>l</a:t>
            </a:r>
            <a:r>
              <a:rPr lang="en-US" sz="2200" baseline="-25000" dirty="0" smtClean="0"/>
              <a:t>1</a:t>
            </a:r>
            <a:r>
              <a:rPr lang="en-US" sz="2200" dirty="0" smtClean="0"/>
              <a:t> ≤ </a:t>
            </a:r>
            <a:r>
              <a:rPr lang="en-US" sz="2200" dirty="0" smtClean="0">
                <a:latin typeface="Symbol" pitchFamily="18" charset="2"/>
              </a:rPr>
              <a:t>l</a:t>
            </a:r>
            <a:r>
              <a:rPr lang="en-US" sz="2200" baseline="-25000" dirty="0" smtClean="0"/>
              <a:t>2</a:t>
            </a:r>
            <a:r>
              <a:rPr lang="en-US" sz="2200" dirty="0" smtClean="0"/>
              <a:t> ≤ </a:t>
            </a:r>
            <a:r>
              <a:rPr lang="en-US" sz="2200" dirty="0" smtClean="0">
                <a:latin typeface="Symbol" pitchFamily="18" charset="2"/>
              </a:rPr>
              <a:t>l</a:t>
            </a:r>
            <a:r>
              <a:rPr lang="en-US" sz="2200" baseline="-25000" dirty="0" smtClean="0"/>
              <a:t>3 </a:t>
            </a:r>
            <a:r>
              <a:rPr lang="en-US" sz="2200" dirty="0" smtClean="0"/>
              <a:t>≤ … ≤ </a:t>
            </a:r>
            <a:r>
              <a:rPr lang="en-US" sz="2200" dirty="0" err="1" smtClean="0">
                <a:latin typeface="Symbol" pitchFamily="18" charset="2"/>
              </a:rPr>
              <a:t>l</a:t>
            </a:r>
            <a:r>
              <a:rPr lang="en-US" sz="2200" baseline="-25000" dirty="0" err="1" smtClean="0"/>
              <a:t>n</a:t>
            </a:r>
            <a:endParaRPr kumimoji="0" lang="en-US" sz="2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indent="-342900" fontAlgn="auto">
              <a:spcBef>
                <a:spcPct val="20000"/>
              </a:spcBef>
              <a:spcAft>
                <a:spcPts val="0"/>
              </a:spcAft>
            </a:pPr>
            <a:r>
              <a:rPr lang="en-US" sz="2200" dirty="0" smtClean="0">
                <a:latin typeface="+mn-lt"/>
                <a:cs typeface="+mn-cs"/>
              </a:rPr>
              <a:t>	To embed data points in d-dim space, project </a:t>
            </a:r>
            <a:r>
              <a:rPr lang="en-US" sz="2200" dirty="0" err="1" smtClean="0">
                <a:latin typeface="+mn-lt"/>
                <a:cs typeface="+mn-cs"/>
              </a:rPr>
              <a:t>da</a:t>
            </a:r>
            <a:r>
              <a:rPr kumimoji="0" lang="en-US" sz="2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ta</a:t>
            </a: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points onto eigenvectors</a:t>
            </a:r>
            <a:r>
              <a:rPr kumimoji="0" lang="en-US" sz="22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associated with </a:t>
            </a:r>
            <a:r>
              <a:rPr lang="en-US" sz="2200" dirty="0" smtClean="0">
                <a:latin typeface="Symbol" pitchFamily="18" charset="2"/>
              </a:rPr>
              <a:t>l</a:t>
            </a:r>
            <a:r>
              <a:rPr lang="en-US" sz="2200" baseline="-25000" dirty="0" smtClean="0"/>
              <a:t>2</a:t>
            </a:r>
            <a:r>
              <a:rPr lang="en-US" sz="2200" dirty="0" smtClean="0"/>
              <a:t>, </a:t>
            </a:r>
            <a:r>
              <a:rPr lang="en-US" sz="2200" dirty="0" smtClean="0">
                <a:latin typeface="Symbol" pitchFamily="18" charset="2"/>
              </a:rPr>
              <a:t>l</a:t>
            </a:r>
            <a:r>
              <a:rPr lang="en-US" sz="2200" baseline="-25000" dirty="0" smtClean="0"/>
              <a:t>3</a:t>
            </a:r>
            <a:r>
              <a:rPr lang="en-US" sz="2200" dirty="0" smtClean="0"/>
              <a:t>, …, </a:t>
            </a:r>
            <a:r>
              <a:rPr lang="en-US" sz="2200" dirty="0" smtClean="0">
                <a:latin typeface="Symbol" pitchFamily="18" charset="2"/>
              </a:rPr>
              <a:t>l</a:t>
            </a:r>
            <a:r>
              <a:rPr lang="en-US" sz="2200" baseline="-25000" dirty="0" smtClean="0"/>
              <a:t>d+1 </a:t>
            </a:r>
            <a:r>
              <a:rPr lang="en-US" sz="2200" baseline="-25000" dirty="0" smtClean="0">
                <a:latin typeface="+mn-lt"/>
              </a:rPr>
              <a:t> </a:t>
            </a:r>
            <a:endParaRPr lang="en-US" sz="2200" dirty="0" smtClean="0">
              <a:latin typeface="+mn-lt"/>
            </a:endParaRPr>
          </a:p>
          <a:p>
            <a:pPr marL="342900" indent="-342900" fontAlgn="auto">
              <a:spcBef>
                <a:spcPct val="20000"/>
              </a:spcBef>
              <a:spcAft>
                <a:spcPts val="0"/>
              </a:spcAft>
            </a:pPr>
            <a:r>
              <a:rPr lang="en-US" sz="2200" dirty="0" smtClean="0">
                <a:latin typeface="+mn-lt"/>
              </a:rPr>
              <a:t>  	ignore 1</a:t>
            </a:r>
            <a:r>
              <a:rPr lang="en-US" sz="2200" baseline="30000" dirty="0" smtClean="0">
                <a:latin typeface="+mn-lt"/>
              </a:rPr>
              <a:t>st</a:t>
            </a:r>
            <a:r>
              <a:rPr lang="en-US" sz="2200" dirty="0" smtClean="0">
                <a:latin typeface="+mn-lt"/>
              </a:rPr>
              <a:t> eigenvector – same embedding for all points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2200" b="0" i="0" u="none" strike="noStrike" kern="1200" cap="none" spc="0" normalizeH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r>
              <a:rPr lang="en-US" sz="2200" dirty="0" smtClean="0">
                <a:solidFill>
                  <a:srgbClr val="C00000"/>
                </a:solidFill>
                <a:latin typeface="+mn-lt"/>
              </a:rPr>
              <a:t>	Original Representation		Transformed representation</a:t>
            </a:r>
          </a:p>
          <a:p>
            <a:r>
              <a:rPr lang="en-US" sz="2200" dirty="0" smtClean="0">
                <a:latin typeface="+mn-lt"/>
              </a:rPr>
              <a:t>	data point 			 projections</a:t>
            </a:r>
          </a:p>
          <a:p>
            <a:r>
              <a:rPr lang="en-US" sz="2200" dirty="0" smtClean="0">
                <a:latin typeface="+mn-lt"/>
              </a:rPr>
              <a:t>	x</a:t>
            </a:r>
            <a:r>
              <a:rPr lang="en-US" sz="2200" baseline="-25000" dirty="0" smtClean="0">
                <a:latin typeface="+mn-lt"/>
              </a:rPr>
              <a:t>i</a:t>
            </a:r>
            <a:r>
              <a:rPr lang="en-US" sz="2200" dirty="0" smtClean="0">
                <a:latin typeface="+mn-lt"/>
              </a:rPr>
              <a:t> 			→	(f</a:t>
            </a:r>
            <a:r>
              <a:rPr lang="en-US" sz="2200" baseline="-25000" dirty="0" smtClean="0">
                <a:latin typeface="+mn-lt"/>
              </a:rPr>
              <a:t>2</a:t>
            </a:r>
            <a:r>
              <a:rPr lang="en-US" sz="2200" dirty="0" smtClean="0">
                <a:latin typeface="+mn-lt"/>
              </a:rPr>
              <a:t>(</a:t>
            </a:r>
            <a:r>
              <a:rPr lang="en-US" sz="2200" dirty="0" err="1" smtClean="0">
                <a:latin typeface="+mn-lt"/>
              </a:rPr>
              <a:t>i</a:t>
            </a:r>
            <a:r>
              <a:rPr lang="en-US" sz="2200" dirty="0" smtClean="0">
                <a:latin typeface="+mn-lt"/>
              </a:rPr>
              <a:t>), …, f</a:t>
            </a:r>
            <a:r>
              <a:rPr lang="en-US" sz="2200" baseline="-25000" dirty="0" smtClean="0">
                <a:latin typeface="+mn-lt"/>
              </a:rPr>
              <a:t>d+1</a:t>
            </a:r>
            <a:r>
              <a:rPr lang="en-US" sz="2200" dirty="0" smtClean="0">
                <a:latin typeface="+mn-lt"/>
              </a:rPr>
              <a:t>(</a:t>
            </a:r>
            <a:r>
              <a:rPr lang="en-US" sz="2200" dirty="0" err="1" smtClean="0">
                <a:latin typeface="+mn-lt"/>
              </a:rPr>
              <a:t>i</a:t>
            </a:r>
            <a:r>
              <a:rPr lang="en-US" sz="2200" dirty="0" smtClean="0">
                <a:latin typeface="+mn-lt"/>
              </a:rPr>
              <a:t>))</a:t>
            </a:r>
          </a:p>
          <a:p>
            <a:r>
              <a:rPr lang="en-US" sz="2200" dirty="0" smtClean="0">
                <a:latin typeface="+mn-lt"/>
              </a:rPr>
              <a:t>	(D-dimensional vector)	           	(d-dimensional vector)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2200" b="0" i="0" u="none" strike="noStrike" kern="1200" cap="none" spc="0" normalizeH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Step 2 – Embed using Graph </a:t>
            </a:r>
            <a:r>
              <a:rPr lang="en-US" dirty="0" err="1" smtClean="0"/>
              <a:t>Laplacian</a:t>
            </a:r>
            <a:endParaRPr lang="en-US" dirty="0"/>
          </a:p>
        </p:txBody>
      </p:sp>
      <p:grpSp>
        <p:nvGrpSpPr>
          <p:cNvPr id="34" name="Group 33"/>
          <p:cNvGrpSpPr/>
          <p:nvPr/>
        </p:nvGrpSpPr>
        <p:grpSpPr bwMode="auto">
          <a:xfrm>
            <a:off x="5257800" y="2514600"/>
            <a:ext cx="1371600" cy="457200"/>
            <a:chOff x="5267482" y="2797628"/>
            <a:chExt cx="1371600" cy="457200"/>
          </a:xfrm>
        </p:grpSpPr>
        <p:pic>
          <p:nvPicPr>
            <p:cNvPr id="32" name="Picture 31" descr="TP_tmp.png"/>
            <p:cNvPicPr>
              <a:picLocks noChangeAspect="1"/>
            </p:cNvPicPr>
            <p:nvPr>
              <p:custDataLst>
                <p:tags r:id="rId1"/>
              </p:custDataLst>
            </p:nvPr>
          </p:nvPicPr>
          <p:blipFill>
            <a:blip r:embed="rId3" cstate="print"/>
            <a:stretch>
              <a:fillRect/>
            </a:stretch>
          </p:blipFill>
          <p:spPr bwMode="auto">
            <a:xfrm>
              <a:off x="5326838" y="2913408"/>
              <a:ext cx="1222636" cy="197199"/>
            </a:xfrm>
            <a:prstGeom prst="rect">
              <a:avLst/>
            </a:prstGeom>
            <a:noFill/>
            <a:ln/>
            <a:effectLst/>
          </p:spPr>
        </p:pic>
        <p:sp>
          <p:nvSpPr>
            <p:cNvPr id="9" name="Rectangle 8"/>
            <p:cNvSpPr/>
            <p:nvPr/>
          </p:nvSpPr>
          <p:spPr bwMode="auto">
            <a:xfrm>
              <a:off x="5267482" y="2797628"/>
              <a:ext cx="1371600" cy="457200"/>
            </a:xfrm>
            <a:prstGeom prst="rect">
              <a:avLst/>
            </a:prstGeom>
            <a:no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Understanding </a:t>
            </a:r>
            <a:r>
              <a:rPr lang="en-US" dirty="0" err="1" smtClean="0"/>
              <a:t>Laplacian</a:t>
            </a:r>
            <a:r>
              <a:rPr lang="en-US" dirty="0" smtClean="0"/>
              <a:t> </a:t>
            </a:r>
            <a:r>
              <a:rPr lang="en-US" dirty="0" err="1" smtClean="0"/>
              <a:t>Eigenmaps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7637"/>
            <a:ext cx="8229600" cy="4525963"/>
          </a:xfrm>
        </p:spPr>
        <p:txBody>
          <a:bodyPr>
            <a:normAutofit/>
          </a:bodyPr>
          <a:lstStyle/>
          <a:p>
            <a:r>
              <a:rPr lang="en-US" sz="2400" dirty="0" smtClean="0"/>
              <a:t>Best projection onto a 1-dim space</a:t>
            </a:r>
          </a:p>
          <a:p>
            <a:pPr lvl="1"/>
            <a:r>
              <a:rPr lang="en-US" sz="2400" dirty="0" smtClean="0"/>
              <a:t>Put all points in one place (1</a:t>
            </a:r>
            <a:r>
              <a:rPr lang="en-US" sz="2400" baseline="30000" dirty="0" smtClean="0"/>
              <a:t>st</a:t>
            </a:r>
            <a:r>
              <a:rPr lang="en-US" sz="2400" dirty="0" smtClean="0"/>
              <a:t> eigenvector – all 1s)</a:t>
            </a:r>
          </a:p>
          <a:p>
            <a:pPr lvl="1"/>
            <a:r>
              <a:rPr lang="en-US" sz="2400" dirty="0" smtClean="0"/>
              <a:t>If two points are close on graph, their embedding is close (eigenvector values are similar – captured by smoothness of eigenvectors)</a:t>
            </a:r>
            <a:endParaRPr lang="en-US" sz="2400" dirty="0"/>
          </a:p>
        </p:txBody>
      </p:sp>
      <p:pic>
        <p:nvPicPr>
          <p:cNvPr id="46082" name="Picture 2"/>
          <p:cNvPicPr>
            <a:picLocks noChangeAspect="1" noChangeArrowheads="1"/>
          </p:cNvPicPr>
          <p:nvPr/>
        </p:nvPicPr>
        <p:blipFill>
          <a:blip r:embed="rId2" cstate="print"/>
          <a:srcRect t="35165" b="1465"/>
          <a:stretch>
            <a:fillRect/>
          </a:stretch>
        </p:blipFill>
        <p:spPr bwMode="auto">
          <a:xfrm>
            <a:off x="2247900" y="3562350"/>
            <a:ext cx="6896100" cy="3295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6083" name="Picture 3"/>
          <p:cNvPicPr>
            <a:picLocks noChangeAspect="1" noChangeArrowheads="1"/>
          </p:cNvPicPr>
          <p:nvPr/>
        </p:nvPicPr>
        <p:blipFill>
          <a:blip r:embed="rId2" cstate="print"/>
          <a:srcRect l="17680" t="13370" r="53315" b="64652"/>
          <a:stretch>
            <a:fillRect/>
          </a:stretch>
        </p:blipFill>
        <p:spPr bwMode="auto">
          <a:xfrm>
            <a:off x="228600" y="3810000"/>
            <a:ext cx="200025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0" y="5257800"/>
            <a:ext cx="256993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Laplacian</a:t>
            </a:r>
            <a:r>
              <a:rPr lang="en-US" dirty="0" smtClean="0"/>
              <a:t> eigenvectors</a:t>
            </a:r>
          </a:p>
          <a:p>
            <a:r>
              <a:rPr lang="en-US" dirty="0" smtClean="0"/>
              <a:t>of </a:t>
            </a:r>
            <a:r>
              <a:rPr lang="en-US" dirty="0" err="1" smtClean="0"/>
              <a:t>swiss</a:t>
            </a:r>
            <a:r>
              <a:rPr lang="en-US" dirty="0" smtClean="0"/>
              <a:t> roll example</a:t>
            </a:r>
          </a:p>
          <a:p>
            <a:r>
              <a:rPr lang="en-US" dirty="0" smtClean="0"/>
              <a:t>(for large # data points)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Step 2 – Embed using Graph </a:t>
            </a:r>
            <a:r>
              <a:rPr lang="en-US" dirty="0" err="1" smtClean="0"/>
              <a:t>Laplacian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200" dirty="0" smtClean="0"/>
              <a:t>Justification – points connected on the graph stay as close as possible after embedding</a:t>
            </a:r>
            <a:endParaRPr lang="en-US" sz="2200" dirty="0"/>
          </a:p>
        </p:txBody>
      </p:sp>
      <p:pic>
        <p:nvPicPr>
          <p:cNvPr id="5" name="Picture 2" descr="HeinLuxburg_SlidesSpectralClustering-009"/>
          <p:cNvPicPr>
            <a:picLocks noChangeAspect="1" noChangeArrowheads="1"/>
          </p:cNvPicPr>
          <p:nvPr/>
        </p:nvPicPr>
        <p:blipFill>
          <a:blip r:embed="rId4" cstate="print"/>
          <a:srcRect l="17500" t="63371" r="8937" b="20690"/>
          <a:stretch>
            <a:fillRect/>
          </a:stretch>
        </p:blipFill>
        <p:spPr bwMode="auto">
          <a:xfrm>
            <a:off x="2286862" y="4825430"/>
            <a:ext cx="60960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6" name="Group 5"/>
          <p:cNvGrpSpPr/>
          <p:nvPr/>
        </p:nvGrpSpPr>
        <p:grpSpPr>
          <a:xfrm>
            <a:off x="2588420" y="4114800"/>
            <a:ext cx="4345780" cy="762000"/>
            <a:chOff x="2588420" y="4114800"/>
            <a:chExt cx="4345780" cy="762000"/>
          </a:xfrm>
        </p:grpSpPr>
        <p:pic>
          <p:nvPicPr>
            <p:cNvPr id="7" name="Picture 2" descr="HeinLuxburg_SlidesSpectralClustering-009"/>
            <p:cNvPicPr>
              <a:picLocks noChangeAspect="1" noChangeArrowheads="1"/>
            </p:cNvPicPr>
            <p:nvPr/>
          </p:nvPicPr>
          <p:blipFill>
            <a:blip r:embed="rId4" cstate="print"/>
            <a:srcRect l="17500" t="51111" r="49397" b="36629"/>
            <a:stretch>
              <a:fillRect/>
            </a:stretch>
          </p:blipFill>
          <p:spPr bwMode="auto">
            <a:xfrm>
              <a:off x="4191000" y="4114800"/>
              <a:ext cx="2743200" cy="762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8" name="TextBox 7"/>
            <p:cNvSpPr txBox="1"/>
            <p:nvPr/>
          </p:nvSpPr>
          <p:spPr>
            <a:xfrm>
              <a:off x="2588420" y="4185008"/>
              <a:ext cx="159530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 err="1" smtClean="0">
                  <a:latin typeface="+mn-lt"/>
                </a:rPr>
                <a:t>f</a:t>
              </a:r>
              <a:r>
                <a:rPr lang="en-US" sz="2400" i="1" baseline="30000" dirty="0" err="1" smtClean="0">
                  <a:latin typeface="+mn-lt"/>
                </a:rPr>
                <a:t>T</a:t>
              </a:r>
              <a:r>
                <a:rPr lang="en-US" sz="2400" i="1" dirty="0" err="1" smtClean="0">
                  <a:latin typeface="+mn-lt"/>
                </a:rPr>
                <a:t>D</a:t>
              </a:r>
              <a:r>
                <a:rPr lang="en-US" sz="2400" i="1" dirty="0" smtClean="0">
                  <a:latin typeface="+mn-lt"/>
                </a:rPr>
                <a:t> </a:t>
              </a:r>
              <a:r>
                <a:rPr lang="en-US" sz="2400" dirty="0" smtClean="0">
                  <a:latin typeface="+mn-lt"/>
                </a:rPr>
                <a:t>f</a:t>
              </a:r>
              <a:r>
                <a:rPr lang="en-US" sz="2400" i="1" dirty="0" smtClean="0">
                  <a:latin typeface="+mn-lt"/>
                </a:rPr>
                <a:t> - </a:t>
              </a:r>
              <a:r>
                <a:rPr lang="en-US" sz="2400" dirty="0" err="1" smtClean="0">
                  <a:latin typeface="+mn-lt"/>
                </a:rPr>
                <a:t>f</a:t>
              </a:r>
              <a:r>
                <a:rPr lang="en-US" sz="2400" i="1" baseline="30000" dirty="0" err="1" smtClean="0">
                  <a:latin typeface="+mn-lt"/>
                </a:rPr>
                <a:t>T</a:t>
              </a:r>
              <a:r>
                <a:rPr lang="en-US" sz="2400" i="1" dirty="0" err="1" smtClean="0">
                  <a:latin typeface="+mn-lt"/>
                </a:rPr>
                <a:t>W</a:t>
              </a:r>
              <a:r>
                <a:rPr lang="en-US" sz="2400" i="1" dirty="0" smtClean="0">
                  <a:latin typeface="+mn-lt"/>
                </a:rPr>
                <a:t> </a:t>
              </a:r>
              <a:r>
                <a:rPr lang="en-US" sz="2400" dirty="0" smtClean="0">
                  <a:latin typeface="+mn-lt"/>
                </a:rPr>
                <a:t>f</a:t>
              </a:r>
              <a:endParaRPr lang="en-US" sz="2400" dirty="0">
                <a:latin typeface="+mn-lt"/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2321966" y="5816030"/>
            <a:ext cx="3248399" cy="871538"/>
            <a:chOff x="2321966" y="5816030"/>
            <a:chExt cx="3248399" cy="871538"/>
          </a:xfrm>
        </p:grpSpPr>
        <p:pic>
          <p:nvPicPr>
            <p:cNvPr id="10" name="Picture 2" descr="HeinLuxburg_SlidesSpectralClustering-009"/>
            <p:cNvPicPr>
              <a:picLocks noChangeAspect="1" noChangeArrowheads="1"/>
            </p:cNvPicPr>
            <p:nvPr/>
          </p:nvPicPr>
          <p:blipFill>
            <a:blip r:embed="rId4" cstate="print"/>
            <a:srcRect l="17500" t="79310" r="54914" b="6667"/>
            <a:stretch>
              <a:fillRect/>
            </a:stretch>
          </p:blipFill>
          <p:spPr bwMode="auto">
            <a:xfrm>
              <a:off x="2321966" y="5816030"/>
              <a:ext cx="2286000" cy="8715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1" name="TextBox 10"/>
            <p:cNvSpPr txBox="1"/>
            <p:nvPr/>
          </p:nvSpPr>
          <p:spPr>
            <a:xfrm>
              <a:off x="4725262" y="5968430"/>
              <a:ext cx="84510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rgbClr val="C00000"/>
                  </a:solidFill>
                </a:rPr>
                <a:t>= LHS</a:t>
              </a:r>
              <a:endParaRPr lang="en-US" b="1" dirty="0">
                <a:solidFill>
                  <a:srgbClr val="C00000"/>
                </a:solidFill>
              </a:endParaRP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290741" y="4166170"/>
            <a:ext cx="2353735" cy="461665"/>
            <a:chOff x="290741" y="4166170"/>
            <a:chExt cx="2353735" cy="461665"/>
          </a:xfrm>
        </p:grpSpPr>
        <p:sp>
          <p:nvSpPr>
            <p:cNvPr id="14" name="TextBox 13"/>
            <p:cNvSpPr txBox="1"/>
            <p:nvPr/>
          </p:nvSpPr>
          <p:spPr>
            <a:xfrm>
              <a:off x="290741" y="4223216"/>
              <a:ext cx="93487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rgbClr val="C00000"/>
                  </a:solidFill>
                </a:rPr>
                <a:t>RHS = </a:t>
              </a:r>
              <a:endParaRPr lang="en-US" b="1" dirty="0">
                <a:solidFill>
                  <a:srgbClr val="C00000"/>
                </a:solidFill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1066800" y="4166170"/>
              <a:ext cx="157767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 err="1" smtClean="0">
                  <a:solidFill>
                    <a:srgbClr val="C00000"/>
                  </a:solidFill>
                  <a:latin typeface="+mn-lt"/>
                </a:rPr>
                <a:t>f</a:t>
              </a:r>
              <a:r>
                <a:rPr lang="en-US" sz="2400" i="1" baseline="30000" dirty="0" err="1" smtClean="0">
                  <a:solidFill>
                    <a:srgbClr val="C00000"/>
                  </a:solidFill>
                  <a:latin typeface="+mn-lt"/>
                </a:rPr>
                <a:t>T</a:t>
              </a:r>
              <a:r>
                <a:rPr lang="en-US" sz="2400" i="1" dirty="0" smtClean="0">
                  <a:solidFill>
                    <a:srgbClr val="C00000"/>
                  </a:solidFill>
                  <a:latin typeface="+mn-lt"/>
                </a:rPr>
                <a:t>(D-W) </a:t>
              </a:r>
              <a:r>
                <a:rPr lang="en-US" sz="2400" dirty="0" smtClean="0">
                  <a:solidFill>
                    <a:srgbClr val="C00000"/>
                  </a:solidFill>
                  <a:latin typeface="+mn-lt"/>
                </a:rPr>
                <a:t>f</a:t>
              </a:r>
              <a:r>
                <a:rPr lang="en-US" sz="2400" i="1" dirty="0" smtClean="0">
                  <a:solidFill>
                    <a:srgbClr val="C00000"/>
                  </a:solidFill>
                  <a:latin typeface="+mn-lt"/>
                </a:rPr>
                <a:t>  </a:t>
              </a:r>
              <a:r>
                <a:rPr lang="en-US" sz="2400" dirty="0" smtClean="0">
                  <a:solidFill>
                    <a:srgbClr val="C00000"/>
                  </a:solidFill>
                  <a:latin typeface="+mn-lt"/>
                </a:rPr>
                <a:t>=</a:t>
              </a:r>
              <a:endParaRPr lang="en-US" sz="2400" dirty="0">
                <a:solidFill>
                  <a:srgbClr val="C00000"/>
                </a:solidFill>
                <a:latin typeface="+mn-lt"/>
              </a:endParaRPr>
            </a:p>
          </p:txBody>
        </p:sp>
      </p:grpSp>
      <p:pic>
        <p:nvPicPr>
          <p:cNvPr id="23" name="Picture 22" descr="TP_tmp.pn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5" cstate="print"/>
          <a:srcRect r="36998"/>
          <a:stretch>
            <a:fillRect/>
          </a:stretch>
        </p:blipFill>
        <p:spPr bwMode="auto">
          <a:xfrm>
            <a:off x="1361660" y="2819400"/>
            <a:ext cx="2676940" cy="658378"/>
          </a:xfrm>
          <a:prstGeom prst="rect">
            <a:avLst/>
          </a:prstGeom>
          <a:noFill/>
          <a:ln/>
          <a:effectLst/>
        </p:spPr>
      </p:pic>
      <p:sp>
        <p:nvSpPr>
          <p:cNvPr id="12" name="Rectangle 11"/>
          <p:cNvSpPr/>
          <p:nvPr/>
        </p:nvSpPr>
        <p:spPr>
          <a:xfrm>
            <a:off x="304800" y="4038600"/>
            <a:ext cx="8610600" cy="2667000"/>
          </a:xfrm>
          <a:prstGeom prst="rect">
            <a:avLst/>
          </a:prstGeom>
          <a:solidFill>
            <a:schemeClr val="accent6">
              <a:lumMod val="20000"/>
              <a:lumOff val="80000"/>
              <a:alpha val="2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6" name="Picture 15" descr="TP_tmp.pn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5" cstate="print"/>
          <a:srcRect l="61209"/>
          <a:stretch>
            <a:fillRect/>
          </a:stretch>
        </p:blipFill>
        <p:spPr bwMode="auto">
          <a:xfrm>
            <a:off x="4038600" y="2846822"/>
            <a:ext cx="1648244" cy="658378"/>
          </a:xfrm>
          <a:prstGeom prst="rect">
            <a:avLst/>
          </a:prstGeom>
          <a:noFill/>
          <a:ln/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Step 2 – Embed using Graph </a:t>
            </a:r>
            <a:r>
              <a:rPr lang="en-US" dirty="0" err="1" smtClean="0"/>
              <a:t>Laplacian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200" dirty="0" smtClean="0"/>
              <a:t>Justification – points connected on the graph stay as close as possible after embedding</a:t>
            </a:r>
          </a:p>
          <a:p>
            <a:endParaRPr lang="en-US" sz="2200" dirty="0" smtClean="0"/>
          </a:p>
          <a:p>
            <a:endParaRPr lang="en-US" sz="2200" dirty="0" smtClean="0"/>
          </a:p>
          <a:p>
            <a:endParaRPr lang="en-US" sz="2200" dirty="0" smtClean="0"/>
          </a:p>
          <a:p>
            <a:pPr>
              <a:buNone/>
            </a:pPr>
            <a:r>
              <a:rPr lang="en-US" sz="2200" dirty="0" smtClean="0"/>
              <a:t>	constraint removes arbitrary scaling factor in embedding</a:t>
            </a:r>
          </a:p>
          <a:p>
            <a:pPr>
              <a:buNone/>
            </a:pPr>
            <a:endParaRPr lang="en-US" sz="2200" dirty="0" smtClean="0"/>
          </a:p>
          <a:p>
            <a:pPr>
              <a:buNone/>
            </a:pPr>
            <a:r>
              <a:rPr lang="en-US" sz="2200" dirty="0" smtClean="0"/>
              <a:t>	</a:t>
            </a:r>
            <a:r>
              <a:rPr lang="en-US" sz="2200" dirty="0" err="1" smtClean="0"/>
              <a:t>Lagrangian</a:t>
            </a:r>
            <a:r>
              <a:rPr lang="en-US" sz="2200" dirty="0" smtClean="0"/>
              <a:t>:</a:t>
            </a:r>
          </a:p>
          <a:p>
            <a:pPr>
              <a:buNone/>
            </a:pPr>
            <a:endParaRPr lang="en-US" sz="2200" dirty="0"/>
          </a:p>
        </p:txBody>
      </p:sp>
      <p:pic>
        <p:nvPicPr>
          <p:cNvPr id="36" name="Picture 35" descr="TP_tmp.pn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8" cstate="print"/>
          <a:stretch>
            <a:fillRect/>
          </a:stretch>
        </p:blipFill>
        <p:spPr bwMode="auto">
          <a:xfrm>
            <a:off x="6615234" y="2819400"/>
            <a:ext cx="1830665" cy="300391"/>
          </a:xfrm>
          <a:prstGeom prst="rect">
            <a:avLst/>
          </a:prstGeom>
          <a:noFill/>
          <a:ln/>
          <a:effectLst/>
        </p:spPr>
      </p:pic>
      <p:pic>
        <p:nvPicPr>
          <p:cNvPr id="40" name="Picture 39" descr="TP_tmp.pn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9" cstate="print"/>
          <a:stretch>
            <a:fillRect/>
          </a:stretch>
        </p:blipFill>
        <p:spPr bwMode="auto">
          <a:xfrm>
            <a:off x="2485222" y="4397830"/>
            <a:ext cx="2488690" cy="514902"/>
          </a:xfrm>
          <a:prstGeom prst="rect">
            <a:avLst/>
          </a:prstGeom>
          <a:noFill/>
          <a:ln/>
          <a:effectLst/>
        </p:spPr>
      </p:pic>
      <p:pic>
        <p:nvPicPr>
          <p:cNvPr id="39" name="Picture 38" descr="TP_tmp.png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0" cstate="print"/>
          <a:stretch>
            <a:fillRect/>
          </a:stretch>
        </p:blipFill>
        <p:spPr bwMode="auto">
          <a:xfrm>
            <a:off x="934120" y="5680905"/>
            <a:ext cx="1143861" cy="262694"/>
          </a:xfrm>
          <a:prstGeom prst="rect">
            <a:avLst/>
          </a:prstGeom>
          <a:noFill/>
          <a:ln/>
          <a:effectLst/>
        </p:spPr>
      </p:pic>
      <p:pic>
        <p:nvPicPr>
          <p:cNvPr id="38" name="Picture 37" descr="TP_tmp.png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1" cstate="print"/>
          <a:stretch>
            <a:fillRect/>
          </a:stretch>
        </p:blipFill>
        <p:spPr bwMode="auto">
          <a:xfrm>
            <a:off x="2913167" y="5660571"/>
            <a:ext cx="1827962" cy="262716"/>
          </a:xfrm>
          <a:prstGeom prst="rect">
            <a:avLst/>
          </a:prstGeom>
          <a:noFill/>
          <a:ln/>
          <a:effectLst/>
        </p:spPr>
      </p:pic>
      <p:sp>
        <p:nvSpPr>
          <p:cNvPr id="29" name="TextBox 28"/>
          <p:cNvSpPr txBox="1"/>
          <p:nvPr/>
        </p:nvSpPr>
        <p:spPr>
          <a:xfrm>
            <a:off x="5585401" y="4230469"/>
            <a:ext cx="268118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Wrap constraint into the </a:t>
            </a:r>
          </a:p>
          <a:p>
            <a:r>
              <a:rPr lang="en-US" dirty="0" smtClean="0">
                <a:solidFill>
                  <a:srgbClr val="C00000"/>
                </a:solidFill>
              </a:rPr>
              <a:t>objective function</a:t>
            </a:r>
            <a:endParaRPr lang="en-US" dirty="0">
              <a:solidFill>
                <a:srgbClr val="C00000"/>
              </a:solidFill>
            </a:endParaRPr>
          </a:p>
        </p:txBody>
      </p:sp>
      <p:grpSp>
        <p:nvGrpSpPr>
          <p:cNvPr id="32" name="Group 31"/>
          <p:cNvGrpSpPr/>
          <p:nvPr/>
        </p:nvGrpSpPr>
        <p:grpSpPr bwMode="auto">
          <a:xfrm>
            <a:off x="5715000" y="5540828"/>
            <a:ext cx="1371600" cy="457200"/>
            <a:chOff x="5267482" y="2797628"/>
            <a:chExt cx="1371600" cy="457200"/>
          </a:xfrm>
        </p:grpSpPr>
        <p:pic>
          <p:nvPicPr>
            <p:cNvPr id="33" name="Picture 32" descr="TP_tmp.png"/>
            <p:cNvPicPr>
              <a:picLocks noChangeAspect="1"/>
            </p:cNvPicPr>
            <p:nvPr>
              <p:custDataLst>
                <p:tags r:id="rId6"/>
              </p:custDataLst>
            </p:nvPr>
          </p:nvPicPr>
          <p:blipFill>
            <a:blip r:embed="rId12" cstate="print"/>
            <a:stretch>
              <a:fillRect/>
            </a:stretch>
          </p:blipFill>
          <p:spPr bwMode="auto">
            <a:xfrm>
              <a:off x="5326838" y="2913408"/>
              <a:ext cx="1222636" cy="197199"/>
            </a:xfrm>
            <a:prstGeom prst="rect">
              <a:avLst/>
            </a:prstGeom>
            <a:noFill/>
            <a:ln/>
            <a:effectLst/>
          </p:spPr>
        </p:pic>
        <p:sp>
          <p:nvSpPr>
            <p:cNvPr id="34" name="Rectangle 33"/>
            <p:cNvSpPr/>
            <p:nvPr/>
          </p:nvSpPr>
          <p:spPr bwMode="auto">
            <a:xfrm>
              <a:off x="5267482" y="2797628"/>
              <a:ext cx="1371600" cy="457200"/>
            </a:xfrm>
            <a:prstGeom prst="rect">
              <a:avLst/>
            </a:prstGeom>
            <a:no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35" name="Picture 34" descr="TP_tmp.png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13" cstate="print"/>
          <a:stretch>
            <a:fillRect/>
          </a:stretch>
        </p:blipFill>
        <p:spPr bwMode="auto">
          <a:xfrm>
            <a:off x="1361660" y="2819400"/>
            <a:ext cx="4248984" cy="658378"/>
          </a:xfrm>
          <a:prstGeom prst="rect">
            <a:avLst/>
          </a:prstGeom>
          <a:noFill/>
          <a:ln/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– Unrolling the </a:t>
            </a:r>
            <a:r>
              <a:rPr lang="en-US" dirty="0" err="1" smtClean="0"/>
              <a:t>swiss</a:t>
            </a:r>
            <a:r>
              <a:rPr lang="en-US" dirty="0" smtClean="0"/>
              <a:t> roll</a:t>
            </a:r>
            <a:endParaRPr lang="en-US" dirty="0"/>
          </a:p>
        </p:txBody>
      </p:sp>
      <p:pic>
        <p:nvPicPr>
          <p:cNvPr id="6656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3980" y="1295400"/>
            <a:ext cx="7724220" cy="48139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381000" y="6336268"/>
            <a:ext cx="86868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N=number of nearest neighbors, t = the heat kernel parameter (</a:t>
            </a:r>
            <a:r>
              <a:rPr lang="en-US" dirty="0" err="1" smtClean="0"/>
              <a:t>Belkin</a:t>
            </a:r>
            <a:r>
              <a:rPr lang="en-US" dirty="0" smtClean="0"/>
              <a:t> &amp; Niyogi’03)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Example – Understanding syntactic structure of words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46237"/>
            <a:ext cx="8229600" cy="4525963"/>
          </a:xfrm>
        </p:spPr>
        <p:txBody>
          <a:bodyPr>
            <a:normAutofit/>
          </a:bodyPr>
          <a:lstStyle/>
          <a:p>
            <a:r>
              <a:rPr lang="en-US" sz="2000" dirty="0" smtClean="0"/>
              <a:t>300 most frequent words of Brown corpus</a:t>
            </a:r>
          </a:p>
          <a:p>
            <a:r>
              <a:rPr lang="en-US" sz="2000" dirty="0" smtClean="0"/>
              <a:t>Information about the frequency of its left and right neighbors (600 Dimensional space.)</a:t>
            </a:r>
          </a:p>
          <a:p>
            <a:r>
              <a:rPr lang="en-US" sz="2000" dirty="0" smtClean="0"/>
              <a:t>The algorithm run with N = 14, t = 1</a:t>
            </a:r>
            <a:endParaRPr lang="en-US" sz="2000" dirty="0"/>
          </a:p>
        </p:txBody>
      </p:sp>
      <p:pic>
        <p:nvPicPr>
          <p:cNvPr id="6758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3505200"/>
            <a:ext cx="4279392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7587" name="Picture 3"/>
          <p:cNvPicPr>
            <a:picLocks noChangeAspect="1" noChangeArrowheads="1"/>
          </p:cNvPicPr>
          <p:nvPr/>
        </p:nvPicPr>
        <p:blipFill>
          <a:blip r:embed="rId3" cstate="print"/>
          <a:srcRect l="13303" t="10656" r="70016" b="31264"/>
          <a:stretch>
            <a:fillRect/>
          </a:stretch>
        </p:blipFill>
        <p:spPr bwMode="auto">
          <a:xfrm>
            <a:off x="4953000" y="2590800"/>
            <a:ext cx="1981200" cy="32766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TextBox 7"/>
          <p:cNvSpPr txBox="1"/>
          <p:nvPr/>
        </p:nvSpPr>
        <p:spPr>
          <a:xfrm>
            <a:off x="6096000" y="2590800"/>
            <a:ext cx="7489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verbs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67588" name="Picture 4"/>
          <p:cNvPicPr>
            <a:picLocks noChangeAspect="1" noChangeArrowheads="1"/>
          </p:cNvPicPr>
          <p:nvPr/>
        </p:nvPicPr>
        <p:blipFill>
          <a:blip r:embed="rId3" cstate="print"/>
          <a:srcRect l="43328" t="5035" r="39324" b="25644"/>
          <a:stretch>
            <a:fillRect/>
          </a:stretch>
        </p:blipFill>
        <p:spPr bwMode="auto">
          <a:xfrm>
            <a:off x="6858000" y="3276600"/>
            <a:ext cx="1981200" cy="3429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cxnSp>
        <p:nvCxnSpPr>
          <p:cNvPr id="9" name="Straight Arrow Connector 8"/>
          <p:cNvCxnSpPr/>
          <p:nvPr/>
        </p:nvCxnSpPr>
        <p:spPr>
          <a:xfrm rot="10800000" flipV="1">
            <a:off x="3962400" y="4724400"/>
            <a:ext cx="3048000" cy="121920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/>
          <p:cNvCxnSpPr/>
          <p:nvPr/>
        </p:nvCxnSpPr>
        <p:spPr>
          <a:xfrm rot="10800000" flipV="1">
            <a:off x="2819400" y="3429000"/>
            <a:ext cx="2362200" cy="38100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7410604" y="3352800"/>
            <a:ext cx="14285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prepositions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PCA vs. </a:t>
            </a:r>
            <a:r>
              <a:rPr lang="en-US" dirty="0" err="1" smtClean="0"/>
              <a:t>Laplacian</a:t>
            </a:r>
            <a:r>
              <a:rPr lang="en-US" dirty="0" smtClean="0"/>
              <a:t> </a:t>
            </a:r>
            <a:r>
              <a:rPr lang="en-US" dirty="0" err="1" smtClean="0"/>
              <a:t>Eigenmaps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447800"/>
            <a:ext cx="8686800" cy="4525963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sz="2200" dirty="0" smtClean="0"/>
              <a:t>		        PCA			     </a:t>
            </a:r>
            <a:r>
              <a:rPr lang="en-US" sz="2200" dirty="0" err="1" smtClean="0"/>
              <a:t>Laplacian</a:t>
            </a:r>
            <a:r>
              <a:rPr lang="en-US" sz="2200" dirty="0" smtClean="0"/>
              <a:t> </a:t>
            </a:r>
            <a:r>
              <a:rPr lang="en-US" sz="2200" dirty="0" err="1" smtClean="0"/>
              <a:t>Eigenmaps</a:t>
            </a:r>
            <a:endParaRPr lang="en-US" sz="2200" dirty="0" smtClean="0"/>
          </a:p>
          <a:p>
            <a:pPr>
              <a:buNone/>
            </a:pPr>
            <a:endParaRPr lang="en-US" sz="1000" dirty="0" smtClean="0"/>
          </a:p>
          <a:p>
            <a:pPr>
              <a:buNone/>
            </a:pPr>
            <a:r>
              <a:rPr lang="en-US" sz="2200" dirty="0" smtClean="0"/>
              <a:t>Linear embedding			Nonlinear embedding</a:t>
            </a:r>
          </a:p>
          <a:p>
            <a:pPr>
              <a:buNone/>
            </a:pPr>
            <a:endParaRPr lang="en-US" sz="800" dirty="0" smtClean="0"/>
          </a:p>
          <a:p>
            <a:pPr>
              <a:buNone/>
            </a:pPr>
            <a:r>
              <a:rPr lang="en-US" sz="2200" dirty="0" smtClean="0"/>
              <a:t>based on largest eigenvectors of		based on smallest eigenvectors of </a:t>
            </a:r>
          </a:p>
          <a:p>
            <a:pPr>
              <a:buNone/>
            </a:pPr>
            <a:r>
              <a:rPr lang="en-US" sz="2200" dirty="0" smtClean="0"/>
              <a:t>D x D correlation matrix </a:t>
            </a:r>
            <a:r>
              <a:rPr lang="en-US" sz="2200" dirty="0" smtClean="0">
                <a:latin typeface="Symbol" pitchFamily="18" charset="2"/>
              </a:rPr>
              <a:t>S</a:t>
            </a:r>
            <a:r>
              <a:rPr lang="en-US" sz="2200" dirty="0" smtClean="0"/>
              <a:t> = XX</a:t>
            </a:r>
            <a:r>
              <a:rPr lang="en-US" sz="2200" baseline="30000" dirty="0" smtClean="0"/>
              <a:t>T</a:t>
            </a:r>
            <a:r>
              <a:rPr lang="en-US" sz="2200" dirty="0" smtClean="0"/>
              <a:t>		n x n </a:t>
            </a:r>
            <a:r>
              <a:rPr lang="en-US" sz="2200" dirty="0" err="1" smtClean="0"/>
              <a:t>Laplacian</a:t>
            </a:r>
            <a:r>
              <a:rPr lang="en-US" sz="2200" dirty="0" smtClean="0"/>
              <a:t> matrix L = D – W </a:t>
            </a:r>
          </a:p>
          <a:p>
            <a:pPr>
              <a:buNone/>
            </a:pPr>
            <a:r>
              <a:rPr lang="en-US" sz="2200" dirty="0" smtClean="0"/>
              <a:t>between features			between data points</a:t>
            </a:r>
          </a:p>
          <a:p>
            <a:pPr>
              <a:buNone/>
            </a:pPr>
            <a:endParaRPr lang="en-US" sz="800" dirty="0" smtClean="0"/>
          </a:p>
          <a:p>
            <a:pPr>
              <a:buNone/>
            </a:pPr>
            <a:r>
              <a:rPr lang="en-US" sz="2200" dirty="0" smtClean="0"/>
              <a:t>eigenvectors give latent features	eigenvectors directly give </a:t>
            </a:r>
          </a:p>
          <a:p>
            <a:pPr>
              <a:buNone/>
            </a:pPr>
            <a:r>
              <a:rPr lang="en-US" sz="2200" dirty="0" smtClean="0"/>
              <a:t>- to get embedding of points, 		embedding of data points</a:t>
            </a:r>
          </a:p>
          <a:p>
            <a:pPr>
              <a:buNone/>
            </a:pPr>
            <a:r>
              <a:rPr lang="en-US" sz="2200" dirty="0" smtClean="0"/>
              <a:t>project them onto the latent</a:t>
            </a:r>
          </a:p>
          <a:p>
            <a:pPr>
              <a:buNone/>
            </a:pPr>
            <a:r>
              <a:rPr lang="en-US" sz="2200" dirty="0" smtClean="0"/>
              <a:t>features</a:t>
            </a:r>
          </a:p>
          <a:p>
            <a:pPr>
              <a:buNone/>
            </a:pPr>
            <a:r>
              <a:rPr lang="en-US" sz="2400" dirty="0" smtClean="0"/>
              <a:t>       x</a:t>
            </a:r>
            <a:r>
              <a:rPr lang="en-US" sz="2400" baseline="-25000" dirty="0" smtClean="0"/>
              <a:t>i</a:t>
            </a:r>
            <a:r>
              <a:rPr lang="en-US" sz="2400" dirty="0" smtClean="0"/>
              <a:t> → [v</a:t>
            </a:r>
            <a:r>
              <a:rPr lang="en-US" sz="1600" dirty="0" smtClean="0"/>
              <a:t>1</a:t>
            </a:r>
            <a:r>
              <a:rPr lang="en-US" sz="2400" baseline="30000" dirty="0" smtClean="0"/>
              <a:t>T</a:t>
            </a:r>
            <a:r>
              <a:rPr lang="en-US" sz="2400" dirty="0" smtClean="0"/>
              <a:t>x</a:t>
            </a:r>
            <a:r>
              <a:rPr lang="en-US" sz="1600" dirty="0" smtClean="0"/>
              <a:t>i</a:t>
            </a:r>
            <a:r>
              <a:rPr lang="en-US" sz="2400" dirty="0" smtClean="0"/>
              <a:t>, v</a:t>
            </a:r>
            <a:r>
              <a:rPr lang="en-US" sz="1600" dirty="0" smtClean="0"/>
              <a:t>2</a:t>
            </a:r>
            <a:r>
              <a:rPr lang="en-US" sz="2400" baseline="30000" dirty="0" smtClean="0"/>
              <a:t>T</a:t>
            </a:r>
            <a:r>
              <a:rPr lang="en-US" sz="2400" dirty="0" smtClean="0"/>
              <a:t>x</a:t>
            </a:r>
            <a:r>
              <a:rPr lang="en-US" sz="1600" dirty="0" smtClean="0"/>
              <a:t>i</a:t>
            </a:r>
            <a:r>
              <a:rPr lang="en-US" sz="2400" dirty="0" smtClean="0"/>
              <a:t>, … </a:t>
            </a:r>
            <a:r>
              <a:rPr lang="en-US" sz="2400" dirty="0" err="1" smtClean="0"/>
              <a:t>v</a:t>
            </a:r>
            <a:r>
              <a:rPr lang="en-US" sz="1600" dirty="0" err="1" smtClean="0"/>
              <a:t>d</a:t>
            </a:r>
            <a:r>
              <a:rPr lang="en-US" sz="2400" baseline="30000" dirty="0" err="1" smtClean="0"/>
              <a:t>T</a:t>
            </a:r>
            <a:r>
              <a:rPr lang="en-US" sz="2400" dirty="0" err="1" smtClean="0"/>
              <a:t>x</a:t>
            </a:r>
            <a:r>
              <a:rPr lang="en-US" sz="1600" dirty="0" err="1" smtClean="0"/>
              <a:t>i</a:t>
            </a:r>
            <a:r>
              <a:rPr lang="en-US" sz="2400" dirty="0" smtClean="0"/>
              <a:t>]</a:t>
            </a:r>
            <a:r>
              <a:rPr lang="en-US" sz="2400" baseline="30000" dirty="0" smtClean="0"/>
              <a:t>T		</a:t>
            </a:r>
            <a:r>
              <a:rPr lang="en-US" sz="2400" dirty="0" smtClean="0"/>
              <a:t>        </a:t>
            </a:r>
            <a:r>
              <a:rPr lang="en-US" sz="2200" dirty="0" smtClean="0"/>
              <a:t>x</a:t>
            </a:r>
            <a:r>
              <a:rPr lang="en-US" sz="2200" baseline="-25000" dirty="0" smtClean="0"/>
              <a:t>i</a:t>
            </a:r>
            <a:r>
              <a:rPr lang="en-US" sz="2200" dirty="0" smtClean="0"/>
              <a:t> → [f</a:t>
            </a:r>
            <a:r>
              <a:rPr lang="en-US" sz="2200" baseline="-25000" dirty="0" smtClean="0"/>
              <a:t>2</a:t>
            </a:r>
            <a:r>
              <a:rPr lang="en-US" sz="2200" dirty="0" smtClean="0"/>
              <a:t>(</a:t>
            </a:r>
            <a:r>
              <a:rPr lang="en-US" sz="2200" dirty="0" err="1" smtClean="0"/>
              <a:t>i</a:t>
            </a:r>
            <a:r>
              <a:rPr lang="en-US" sz="2200" dirty="0" smtClean="0"/>
              <a:t>), …, f</a:t>
            </a:r>
            <a:r>
              <a:rPr lang="en-US" sz="2200" baseline="-25000" dirty="0" smtClean="0"/>
              <a:t>d+1</a:t>
            </a:r>
            <a:r>
              <a:rPr lang="en-US" sz="2200" dirty="0" smtClean="0"/>
              <a:t>(</a:t>
            </a:r>
            <a:r>
              <a:rPr lang="en-US" sz="2200" dirty="0" err="1" smtClean="0"/>
              <a:t>i</a:t>
            </a:r>
            <a:r>
              <a:rPr lang="en-US" sz="2200" dirty="0" smtClean="0"/>
              <a:t>)]</a:t>
            </a:r>
            <a:r>
              <a:rPr lang="en-US" sz="2000" baseline="30000" dirty="0" smtClean="0"/>
              <a:t>T</a:t>
            </a:r>
            <a:endParaRPr lang="en-US" sz="2200" dirty="0" smtClean="0"/>
          </a:p>
          <a:p>
            <a:pPr>
              <a:buNone/>
            </a:pPr>
            <a:endParaRPr lang="en-US" sz="2200" baseline="30000" dirty="0"/>
          </a:p>
        </p:txBody>
      </p:sp>
      <p:sp>
        <p:nvSpPr>
          <p:cNvPr id="4" name="TextBox 3"/>
          <p:cNvSpPr txBox="1"/>
          <p:nvPr/>
        </p:nvSpPr>
        <p:spPr>
          <a:xfrm>
            <a:off x="685800" y="6030686"/>
            <a:ext cx="61747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rgbClr val="C00000"/>
                </a:solidFill>
              </a:rPr>
              <a:t>D x1</a:t>
            </a:r>
            <a:endParaRPr lang="en-US" sz="1600" b="1" dirty="0">
              <a:solidFill>
                <a:srgbClr val="C0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484951" y="6052458"/>
            <a:ext cx="59503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rgbClr val="C00000"/>
                </a:solidFill>
              </a:rPr>
              <a:t>d x1</a:t>
            </a:r>
            <a:endParaRPr lang="en-US" sz="1600" b="1" dirty="0">
              <a:solidFill>
                <a:srgbClr val="C0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337007" y="5986046"/>
            <a:ext cx="61747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rgbClr val="C00000"/>
                </a:solidFill>
              </a:rPr>
              <a:t>D x1</a:t>
            </a:r>
            <a:endParaRPr lang="en-US" sz="1600" b="1" dirty="0">
              <a:solidFill>
                <a:srgbClr val="C0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610637" y="5998028"/>
            <a:ext cx="59503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rgbClr val="C00000"/>
                </a:solidFill>
              </a:rPr>
              <a:t>d x1</a:t>
            </a:r>
            <a:endParaRPr lang="en-US" sz="16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4227" name="Rectangle 3"/>
          <p:cNvSpPr>
            <a:spLocks noGrp="1" noChangeArrowheads="1"/>
          </p:cNvSpPr>
          <p:nvPr>
            <p:ph idx="1"/>
          </p:nvPr>
        </p:nvSpPr>
        <p:spPr>
          <a:xfrm>
            <a:off x="381000" y="1447800"/>
            <a:ext cx="8458200" cy="5257800"/>
          </a:xfrm>
        </p:spPr>
        <p:txBody>
          <a:bodyPr>
            <a:noAutofit/>
          </a:bodyPr>
          <a:lstStyle/>
          <a:p>
            <a:r>
              <a:rPr lang="en-US" sz="2400" dirty="0" smtClean="0">
                <a:solidFill>
                  <a:srgbClr val="0000FF"/>
                </a:solidFill>
              </a:rPr>
              <a:t>Why are more features bad?</a:t>
            </a:r>
          </a:p>
          <a:p>
            <a:endParaRPr lang="en-US" sz="2000" dirty="0" smtClean="0"/>
          </a:p>
          <a:p>
            <a:pPr lvl="1"/>
            <a:r>
              <a:rPr lang="en-US" sz="2000" dirty="0" smtClean="0"/>
              <a:t>Redundant features (not all words are useful to classify a document)</a:t>
            </a:r>
          </a:p>
          <a:p>
            <a:pPr lvl="1">
              <a:buNone/>
            </a:pPr>
            <a:r>
              <a:rPr lang="en-US" sz="2000" dirty="0" smtClean="0"/>
              <a:t>	more noise added than signal</a:t>
            </a:r>
          </a:p>
          <a:p>
            <a:pPr lvl="1">
              <a:lnSpc>
                <a:spcPct val="150000"/>
              </a:lnSpc>
            </a:pPr>
            <a:r>
              <a:rPr lang="en-US" sz="2000" dirty="0" smtClean="0"/>
              <a:t>Hard to interpret and visualize</a:t>
            </a:r>
          </a:p>
          <a:p>
            <a:pPr lvl="1">
              <a:lnSpc>
                <a:spcPct val="150000"/>
              </a:lnSpc>
            </a:pPr>
            <a:r>
              <a:rPr lang="en-US" sz="2000" dirty="0" smtClean="0"/>
              <a:t>Hard to store and process data (computationally challenging)</a:t>
            </a:r>
          </a:p>
          <a:p>
            <a:pPr lvl="1"/>
            <a:r>
              <a:rPr lang="en-US" sz="2000" dirty="0" smtClean="0"/>
              <a:t>Complexity of decision rule tends to grow with # features. Hard to learn complex rules as VC dimension increases (statistically challenging)</a:t>
            </a:r>
          </a:p>
          <a:p>
            <a:pPr lvl="1"/>
            <a:endParaRPr lang="en-US" sz="2000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897DA552-7528-49B2-B576-289283AC3233}" type="slidenum">
              <a:rPr lang="en-US"/>
              <a:pPr/>
              <a:t>4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Curse of Dimensionality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42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42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42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42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42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4227" name="Rectangle 3"/>
          <p:cNvSpPr>
            <a:spLocks noGrp="1" noChangeArrowheads="1"/>
          </p:cNvSpPr>
          <p:nvPr>
            <p:ph idx="1"/>
          </p:nvPr>
        </p:nvSpPr>
        <p:spPr>
          <a:xfrm>
            <a:off x="381000" y="1371600"/>
            <a:ext cx="8458200" cy="5257800"/>
          </a:xfrm>
        </p:spPr>
        <p:txBody>
          <a:bodyPr>
            <a:noAutofit/>
          </a:bodyPr>
          <a:lstStyle/>
          <a:p>
            <a:r>
              <a:rPr lang="en-US" sz="2000" dirty="0" smtClean="0">
                <a:solidFill>
                  <a:srgbClr val="0000FF"/>
                </a:solidFill>
              </a:rPr>
              <a:t>Feature Selection </a:t>
            </a:r>
            <a:r>
              <a:rPr lang="en-US" sz="2000" dirty="0" smtClean="0"/>
              <a:t>- Only a few features are relevant to the learning task</a:t>
            </a:r>
          </a:p>
          <a:p>
            <a:pPr>
              <a:buNone/>
            </a:pPr>
            <a:r>
              <a:rPr lang="en-US" sz="2000" dirty="0" smtClean="0"/>
              <a:t>		</a:t>
            </a:r>
            <a:r>
              <a:rPr lang="en-US" sz="1800" dirty="0" smtClean="0"/>
              <a:t>Score features (mutual information, prediction accuracy, domain knowledge) 	Regularization</a:t>
            </a:r>
          </a:p>
          <a:p>
            <a:pPr>
              <a:buNone/>
            </a:pPr>
            <a:endParaRPr lang="en-US" sz="1000" dirty="0" smtClean="0"/>
          </a:p>
          <a:p>
            <a:r>
              <a:rPr lang="en-US" sz="2000" dirty="0" smtClean="0">
                <a:solidFill>
                  <a:srgbClr val="0000FF"/>
                </a:solidFill>
              </a:rPr>
              <a:t>Latent features</a:t>
            </a:r>
            <a:r>
              <a:rPr lang="en-US" sz="2000" dirty="0" smtClean="0"/>
              <a:t> – Some linear/nonlinear combination of features provides a more efficient representation than observed feature</a:t>
            </a:r>
          </a:p>
          <a:p>
            <a:pPr>
              <a:buNone/>
            </a:pPr>
            <a:r>
              <a:rPr lang="en-US" sz="2000" dirty="0" smtClean="0"/>
              <a:t>              </a:t>
            </a:r>
            <a:r>
              <a:rPr lang="en-US" sz="1800" dirty="0" smtClean="0"/>
              <a:t>Linear:   Low-dimensional linear subspace projection</a:t>
            </a:r>
          </a:p>
          <a:p>
            <a:pPr>
              <a:buNone/>
            </a:pPr>
            <a:r>
              <a:rPr lang="en-US" sz="1800" dirty="0" smtClean="0"/>
              <a:t>			      PCA (Principal Component Analysis), 			      		      MDS (Multi Dimensional Scaling), </a:t>
            </a:r>
          </a:p>
          <a:p>
            <a:pPr>
              <a:buNone/>
            </a:pPr>
            <a:r>
              <a:rPr lang="en-US" sz="1800" dirty="0" smtClean="0"/>
              <a:t>			      Factor Analysis, ICA (Independent Component Analysis)</a:t>
            </a:r>
          </a:p>
          <a:p>
            <a:endParaRPr lang="en-US" sz="1000" dirty="0" smtClean="0"/>
          </a:p>
          <a:p>
            <a:pPr>
              <a:buNone/>
            </a:pPr>
            <a:r>
              <a:rPr lang="en-US" sz="1800" dirty="0" smtClean="0"/>
              <a:t>              Nonlinear: Low-dimensional nonlinear projection that preserves local 		                	                information along the manifold</a:t>
            </a:r>
          </a:p>
          <a:p>
            <a:pPr>
              <a:buNone/>
            </a:pPr>
            <a:r>
              <a:rPr lang="en-US" sz="1800" dirty="0" smtClean="0"/>
              <a:t>			       </a:t>
            </a:r>
            <a:r>
              <a:rPr lang="en-US" sz="1800" dirty="0" err="1" smtClean="0"/>
              <a:t>Laplacian</a:t>
            </a:r>
            <a:r>
              <a:rPr lang="en-US" sz="1800" dirty="0" smtClean="0"/>
              <a:t> </a:t>
            </a:r>
            <a:r>
              <a:rPr lang="en-US" sz="1800" dirty="0" err="1" smtClean="0"/>
              <a:t>Eigenmaps</a:t>
            </a:r>
            <a:r>
              <a:rPr lang="en-US" sz="1800" dirty="0" smtClean="0"/>
              <a:t> </a:t>
            </a:r>
          </a:p>
          <a:p>
            <a:pPr>
              <a:buNone/>
            </a:pPr>
            <a:r>
              <a:rPr lang="en-US" sz="1800" dirty="0" smtClean="0"/>
              <a:t>			       ISOMAP, Kernel PCA, LLE (Local Linear Embedding), </a:t>
            </a:r>
          </a:p>
          <a:p>
            <a:pPr>
              <a:buNone/>
            </a:pPr>
            <a:r>
              <a:rPr lang="en-US" sz="1800" dirty="0" smtClean="0"/>
              <a:t>			       Many, many more …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897DA552-7528-49B2-B576-289283AC3233}" type="slidenum">
              <a:rPr lang="en-US"/>
              <a:pPr/>
              <a:t>40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Dimensionality Reduction Methods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4227" name="Rectangle 3"/>
          <p:cNvSpPr>
            <a:spLocks noGrp="1" noChangeArrowheads="1"/>
          </p:cNvSpPr>
          <p:nvPr>
            <p:ph idx="1"/>
          </p:nvPr>
        </p:nvSpPr>
        <p:spPr>
          <a:xfrm>
            <a:off x="381000" y="1447800"/>
            <a:ext cx="8458200" cy="525780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sz="2000" dirty="0" smtClean="0"/>
              <a:t>Data often lies on or near a nonlinear low-dimensional curve aka manifold.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897DA552-7528-49B2-B576-289283AC3233}" type="slidenum">
              <a:rPr lang="en-US"/>
              <a:pPr/>
              <a:t>41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Nonlinear Methods</a:t>
            </a:r>
            <a:endParaRPr lang="en-US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00200" y="2057400"/>
            <a:ext cx="5862637" cy="43127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4227" name="Rectangle 3"/>
          <p:cNvSpPr>
            <a:spLocks noGrp="1" noChangeArrowheads="1"/>
          </p:cNvSpPr>
          <p:nvPr>
            <p:ph idx="1"/>
          </p:nvPr>
        </p:nvSpPr>
        <p:spPr>
          <a:xfrm>
            <a:off x="381000" y="1447800"/>
            <a:ext cx="8458200" cy="525780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sz="2000" dirty="0" smtClean="0"/>
              <a:t>Linear methods – Lower-dimensional linear projection that preserves Euclidean </a:t>
            </a:r>
          </a:p>
          <a:p>
            <a:pPr>
              <a:buNone/>
            </a:pPr>
            <a:r>
              <a:rPr lang="en-US" sz="2000" dirty="0" smtClean="0"/>
              <a:t>			distances</a:t>
            </a:r>
          </a:p>
          <a:p>
            <a:pPr>
              <a:buNone/>
            </a:pPr>
            <a:endParaRPr lang="en-US" sz="1000" dirty="0" smtClean="0"/>
          </a:p>
          <a:p>
            <a:pPr>
              <a:buNone/>
            </a:pPr>
            <a:r>
              <a:rPr lang="en-US" sz="2000" dirty="0" smtClean="0"/>
              <a:t>ISOMAP basic idea – preserve geodesic distance as measured along the </a:t>
            </a:r>
          </a:p>
          <a:p>
            <a:pPr>
              <a:buNone/>
            </a:pPr>
            <a:r>
              <a:rPr lang="en-US" sz="2000" dirty="0" smtClean="0"/>
              <a:t>			      manifold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897DA552-7528-49B2-B576-289283AC3233}" type="slidenum">
              <a:rPr lang="en-US"/>
              <a:pPr/>
              <a:t>42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Isomap</a:t>
            </a:r>
            <a:endParaRPr lang="en-US" dirty="0"/>
          </a:p>
        </p:txBody>
      </p:sp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71600" y="3409950"/>
            <a:ext cx="6191250" cy="2609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4227" name="Rectangle 3"/>
          <p:cNvSpPr>
            <a:spLocks noGrp="1" noChangeArrowheads="1"/>
          </p:cNvSpPr>
          <p:nvPr>
            <p:ph idx="1"/>
          </p:nvPr>
        </p:nvSpPr>
        <p:spPr>
          <a:xfrm>
            <a:off x="381000" y="1295400"/>
            <a:ext cx="8458200" cy="525780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sz="2000" dirty="0" smtClean="0">
                <a:solidFill>
                  <a:srgbClr val="0000FF"/>
                </a:solidFill>
              </a:rPr>
              <a:t>Step 1. </a:t>
            </a:r>
            <a:r>
              <a:rPr lang="en-US" sz="2000" dirty="0" smtClean="0"/>
              <a:t>Build Adjacency graph</a:t>
            </a:r>
          </a:p>
          <a:p>
            <a:pPr>
              <a:buNone/>
            </a:pPr>
            <a:r>
              <a:rPr lang="en-US" sz="2000" dirty="0" smtClean="0"/>
              <a:t>		Vertices = Data points</a:t>
            </a:r>
          </a:p>
          <a:p>
            <a:pPr>
              <a:buNone/>
            </a:pPr>
            <a:r>
              <a:rPr lang="en-US" sz="2000" dirty="0" smtClean="0"/>
              <a:t>		Undirected edges connect nearest neighbors (k-NN, </a:t>
            </a:r>
            <a:r>
              <a:rPr lang="en-US" sz="2000" dirty="0" err="1" smtClean="0"/>
              <a:t>eps</a:t>
            </a:r>
            <a:r>
              <a:rPr lang="en-US" sz="2000" dirty="0" smtClean="0"/>
              <a:t>-NN)</a:t>
            </a:r>
          </a:p>
          <a:p>
            <a:pPr>
              <a:buNone/>
            </a:pPr>
            <a:endParaRPr lang="en-US" sz="2000" dirty="0" smtClean="0"/>
          </a:p>
          <a:p>
            <a:pPr>
              <a:buNone/>
            </a:pPr>
            <a:endParaRPr lang="en-US" sz="2000" dirty="0" smtClean="0"/>
          </a:p>
          <a:p>
            <a:pPr>
              <a:buNone/>
            </a:pPr>
            <a:endParaRPr lang="en-US" sz="2000" dirty="0" smtClean="0"/>
          </a:p>
          <a:p>
            <a:pPr>
              <a:buNone/>
            </a:pPr>
            <a:endParaRPr lang="en-US" sz="2000" dirty="0" smtClean="0"/>
          </a:p>
          <a:p>
            <a:pPr>
              <a:buNone/>
            </a:pPr>
            <a:endParaRPr lang="en-US" sz="2000" dirty="0" smtClean="0"/>
          </a:p>
          <a:p>
            <a:pPr>
              <a:buNone/>
            </a:pPr>
            <a:endParaRPr lang="en-US" sz="2000" dirty="0" smtClean="0"/>
          </a:p>
          <a:p>
            <a:pPr>
              <a:buNone/>
            </a:pPr>
            <a:endParaRPr lang="en-US" sz="2000" dirty="0" smtClean="0"/>
          </a:p>
          <a:p>
            <a:pPr>
              <a:buNone/>
            </a:pPr>
            <a:r>
              <a:rPr lang="en-US" sz="2000" dirty="0" smtClean="0"/>
              <a:t>	         - Graph is </a:t>
            </a:r>
            <a:r>
              <a:rPr lang="en-US" sz="2000" dirty="0" err="1" smtClean="0"/>
              <a:t>discretized</a:t>
            </a:r>
            <a:r>
              <a:rPr lang="en-US" sz="2000" dirty="0" smtClean="0"/>
              <a:t> approximation of manifold. </a:t>
            </a:r>
          </a:p>
          <a:p>
            <a:pPr>
              <a:buNone/>
            </a:pPr>
            <a:r>
              <a:rPr lang="en-US" sz="2000" dirty="0" smtClean="0"/>
              <a:t>	         - k or </a:t>
            </a:r>
            <a:r>
              <a:rPr lang="en-US" sz="2000" dirty="0" err="1" smtClean="0"/>
              <a:t>eps</a:t>
            </a:r>
            <a:r>
              <a:rPr lang="en-US" sz="2000" dirty="0" smtClean="0"/>
              <a:t> chosen so that neighborhoods on graphs represent </a:t>
            </a:r>
          </a:p>
          <a:p>
            <a:pPr>
              <a:buNone/>
            </a:pPr>
            <a:r>
              <a:rPr lang="en-US" sz="2000" dirty="0" smtClean="0"/>
              <a:t>                 neighborhoods on the manifold (no “shortcuts” connect different arms 	 of the </a:t>
            </a:r>
            <a:r>
              <a:rPr lang="en-US" sz="2000" dirty="0" err="1" smtClean="0"/>
              <a:t>swiss</a:t>
            </a:r>
            <a:r>
              <a:rPr lang="en-US" sz="2000" dirty="0" smtClean="0"/>
              <a:t> roll)</a:t>
            </a:r>
          </a:p>
          <a:p>
            <a:pPr>
              <a:buNone/>
            </a:pPr>
            <a:endParaRPr lang="en-US" sz="800" dirty="0" smtClean="0"/>
          </a:p>
          <a:p>
            <a:pPr>
              <a:buNone/>
            </a:pPr>
            <a:r>
              <a:rPr lang="en-US" sz="2000" dirty="0" smtClean="0">
                <a:solidFill>
                  <a:srgbClr val="0000FF"/>
                </a:solidFill>
              </a:rPr>
              <a:t>		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897DA552-7528-49B2-B576-289283AC3233}" type="slidenum">
              <a:rPr lang="en-US"/>
              <a:pPr/>
              <a:t>43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Isomap</a:t>
            </a:r>
            <a:endParaRPr lang="en-US" dirty="0"/>
          </a:p>
        </p:txBody>
      </p:sp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1" y="2515147"/>
            <a:ext cx="4114800" cy="24378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422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422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422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4227" name="Rectangle 3"/>
          <p:cNvSpPr>
            <a:spLocks noGrp="1" noChangeArrowheads="1"/>
          </p:cNvSpPr>
          <p:nvPr>
            <p:ph idx="1"/>
          </p:nvPr>
        </p:nvSpPr>
        <p:spPr>
          <a:xfrm>
            <a:off x="381000" y="1447800"/>
            <a:ext cx="8458200" cy="525780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sz="2000" dirty="0" smtClean="0">
                <a:solidFill>
                  <a:srgbClr val="0000FF"/>
                </a:solidFill>
              </a:rPr>
              <a:t>Step 2. </a:t>
            </a:r>
            <a:r>
              <a:rPr lang="en-US" sz="2000" dirty="0" smtClean="0"/>
              <a:t>Estimate geodesic distances by graph distances</a:t>
            </a:r>
          </a:p>
          <a:p>
            <a:pPr>
              <a:buNone/>
            </a:pPr>
            <a:r>
              <a:rPr lang="en-US" sz="2000" dirty="0" smtClean="0"/>
              <a:t>		Weight edges by local distances</a:t>
            </a:r>
          </a:p>
          <a:p>
            <a:pPr>
              <a:buNone/>
            </a:pPr>
            <a:r>
              <a:rPr lang="en-US" sz="2000" dirty="0" smtClean="0"/>
              <a:t>		Compute shortest path through the graph </a:t>
            </a:r>
            <a:r>
              <a:rPr lang="el-GR" sz="2000" dirty="0" smtClean="0"/>
              <a:t>Δ</a:t>
            </a:r>
            <a:r>
              <a:rPr lang="en-US" sz="1400" dirty="0" err="1" smtClean="0"/>
              <a:t>ij</a:t>
            </a:r>
            <a:r>
              <a:rPr lang="en-US" sz="1400" dirty="0" smtClean="0"/>
              <a:t>  </a:t>
            </a:r>
            <a:r>
              <a:rPr lang="en-US" sz="2000" dirty="0" smtClean="0"/>
              <a:t>(denser sampling =&gt; </a:t>
            </a:r>
          </a:p>
          <a:p>
            <a:pPr>
              <a:buNone/>
            </a:pPr>
            <a:r>
              <a:rPr lang="en-US" sz="2000" dirty="0" smtClean="0"/>
              <a:t>                better estimates)</a:t>
            </a:r>
          </a:p>
          <a:p>
            <a:pPr>
              <a:buNone/>
            </a:pPr>
            <a:endParaRPr lang="en-US" sz="1000" dirty="0" smtClean="0">
              <a:solidFill>
                <a:srgbClr val="0000FF"/>
              </a:solidFill>
            </a:endParaRPr>
          </a:p>
          <a:p>
            <a:pPr>
              <a:buNone/>
            </a:pPr>
            <a:r>
              <a:rPr lang="en-US" sz="2000" dirty="0" smtClean="0">
                <a:solidFill>
                  <a:srgbClr val="0000FF"/>
                </a:solidFill>
              </a:rPr>
              <a:t>Step 3.</a:t>
            </a:r>
            <a:r>
              <a:rPr lang="en-US" sz="2000" dirty="0" smtClean="0"/>
              <a:t> Find embedding that preserves graph distances</a:t>
            </a:r>
            <a:r>
              <a:rPr lang="el-GR" sz="2000" dirty="0" smtClean="0"/>
              <a:t> </a:t>
            </a:r>
            <a:r>
              <a:rPr lang="en-US" sz="2000" dirty="0" smtClean="0"/>
              <a:t> </a:t>
            </a:r>
            <a:r>
              <a:rPr lang="el-GR" sz="2000" dirty="0" smtClean="0"/>
              <a:t>Δ</a:t>
            </a:r>
            <a:r>
              <a:rPr lang="en-US" sz="1400" dirty="0" err="1" smtClean="0"/>
              <a:t>ij</a:t>
            </a:r>
            <a:r>
              <a:rPr lang="en-US" sz="1400" dirty="0" smtClean="0"/>
              <a:t> </a:t>
            </a:r>
            <a:r>
              <a:rPr lang="en-US" sz="2000" dirty="0" smtClean="0"/>
              <a:t>~ ||</a:t>
            </a:r>
            <a:r>
              <a:rPr lang="en-US" sz="2000" dirty="0" err="1" smtClean="0"/>
              <a:t>y</a:t>
            </a:r>
            <a:r>
              <a:rPr lang="en-US" sz="1400" dirty="0" err="1" smtClean="0"/>
              <a:t>i</a:t>
            </a:r>
            <a:r>
              <a:rPr lang="en-US" sz="2000" dirty="0" smtClean="0"/>
              <a:t> – </a:t>
            </a:r>
            <a:r>
              <a:rPr lang="en-US" sz="2000" dirty="0" err="1" smtClean="0"/>
              <a:t>y</a:t>
            </a:r>
            <a:r>
              <a:rPr lang="en-US" sz="1400" dirty="0" err="1" smtClean="0"/>
              <a:t>j</a:t>
            </a:r>
            <a:r>
              <a:rPr lang="en-US" sz="2000" dirty="0" smtClean="0"/>
              <a:t>||</a:t>
            </a:r>
            <a:endParaRPr lang="en-US" sz="2000" baseline="30000" dirty="0" smtClean="0"/>
          </a:p>
          <a:p>
            <a:pPr>
              <a:buNone/>
            </a:pPr>
            <a:r>
              <a:rPr lang="en-US" sz="2000" baseline="30000" dirty="0" smtClean="0"/>
              <a:t>	</a:t>
            </a:r>
            <a:r>
              <a:rPr lang="en-US" sz="2000" dirty="0" smtClean="0"/>
              <a:t>      </a:t>
            </a:r>
            <a:r>
              <a:rPr lang="en-US" sz="2000" b="1" dirty="0" smtClean="0"/>
              <a:t>  </a:t>
            </a:r>
            <a:r>
              <a:rPr lang="en-US" sz="2000" b="1" dirty="0" smtClean="0">
                <a:solidFill>
                  <a:srgbClr val="C00000"/>
                </a:solidFill>
              </a:rPr>
              <a:t>MDS (Multi Dimensional Scaling) </a:t>
            </a:r>
            <a:r>
              <a:rPr lang="en-US" sz="2000" dirty="0" smtClean="0"/>
              <a:t> </a:t>
            </a:r>
          </a:p>
          <a:p>
            <a:pPr>
              <a:buNone/>
            </a:pPr>
            <a:r>
              <a:rPr lang="en-US" sz="2000" dirty="0" smtClean="0"/>
              <a:t>	           Preserve dot products </a:t>
            </a:r>
            <a:r>
              <a:rPr lang="en-US" sz="2000" dirty="0" err="1" smtClean="0"/>
              <a:t>G</a:t>
            </a:r>
            <a:r>
              <a:rPr lang="en-US" sz="1400" dirty="0" err="1" smtClean="0"/>
              <a:t>ij</a:t>
            </a:r>
            <a:r>
              <a:rPr lang="en-US" sz="2000" dirty="0" smtClean="0"/>
              <a:t> </a:t>
            </a:r>
          </a:p>
          <a:p>
            <a:pPr>
              <a:buNone/>
            </a:pPr>
            <a:r>
              <a:rPr lang="en-US" sz="2000" dirty="0" smtClean="0"/>
              <a:t>                 (proxy for distances)		</a:t>
            </a:r>
          </a:p>
          <a:p>
            <a:pPr>
              <a:buNone/>
            </a:pPr>
            <a:endParaRPr lang="en-US" sz="2000" dirty="0" smtClean="0"/>
          </a:p>
          <a:p>
            <a:pPr>
              <a:buNone/>
            </a:pPr>
            <a:r>
              <a:rPr lang="en-US" sz="2000" dirty="0" smtClean="0"/>
              <a:t>		</a:t>
            </a:r>
          </a:p>
          <a:p>
            <a:pPr>
              <a:buNone/>
            </a:pPr>
            <a:endParaRPr lang="en-US" sz="800" dirty="0" smtClean="0"/>
          </a:p>
          <a:p>
            <a:pPr>
              <a:buNone/>
            </a:pPr>
            <a:r>
              <a:rPr lang="en-US" sz="2000" dirty="0" smtClean="0"/>
              <a:t>                 </a:t>
            </a:r>
            <a:r>
              <a:rPr lang="en-US" sz="2000" dirty="0" smtClean="0">
                <a:solidFill>
                  <a:srgbClr val="0000FF"/>
                </a:solidFill>
              </a:rPr>
              <a:t>Solution</a:t>
            </a:r>
            <a:r>
              <a:rPr lang="en-US" sz="2000" dirty="0" smtClean="0"/>
              <a:t> - Top d eigenvectors of the Gram matrix G</a:t>
            </a:r>
          </a:p>
          <a:p>
            <a:pPr>
              <a:buNone/>
            </a:pPr>
            <a:r>
              <a:rPr lang="en-US" sz="2000" baseline="30000" dirty="0" smtClean="0">
                <a:solidFill>
                  <a:srgbClr val="0000FF"/>
                </a:solidFill>
              </a:rPr>
              <a:t> </a:t>
            </a:r>
            <a:r>
              <a:rPr lang="en-US" sz="2000" dirty="0" smtClean="0">
                <a:solidFill>
                  <a:srgbClr val="0000FF"/>
                </a:solidFill>
              </a:rPr>
              <a:t>                </a:t>
            </a:r>
            <a:r>
              <a:rPr lang="en-US" sz="2000" dirty="0" err="1" smtClean="0"/>
              <a:t>Eigenvalues</a:t>
            </a:r>
            <a:r>
              <a:rPr lang="en-US" sz="2000" dirty="0" smtClean="0"/>
              <a:t> measure how each dimension contributes to dot product</a:t>
            </a:r>
          </a:p>
          <a:p>
            <a:pPr>
              <a:buNone/>
            </a:pPr>
            <a:r>
              <a:rPr lang="en-US" sz="2000" dirty="0" smtClean="0"/>
              <a:t>	        </a:t>
            </a:r>
            <a:r>
              <a:rPr lang="en-US" sz="2000" b="1" dirty="0" smtClean="0">
                <a:solidFill>
                  <a:srgbClr val="C00000"/>
                </a:solidFill>
              </a:rPr>
              <a:t>Same as PCA if distances are Euclidean</a:t>
            </a:r>
            <a:endParaRPr lang="en-US" sz="2000" b="1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897DA552-7528-49B2-B576-289283AC3233}" type="slidenum">
              <a:rPr lang="en-US"/>
              <a:pPr/>
              <a:t>44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Isomap</a:t>
            </a:r>
            <a:endParaRPr lang="en-US" dirty="0"/>
          </a:p>
        </p:txBody>
      </p:sp>
      <p:pic>
        <p:nvPicPr>
          <p:cNvPr id="10" name="Picture 9" descr="TP_tmp.pn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4" cstate="print"/>
          <a:stretch>
            <a:fillRect/>
          </a:stretch>
        </p:blipFill>
        <p:spPr bwMode="auto">
          <a:xfrm>
            <a:off x="2496241" y="4724400"/>
            <a:ext cx="3160916" cy="603540"/>
          </a:xfrm>
          <a:prstGeom prst="rect">
            <a:avLst/>
          </a:prstGeom>
          <a:noFill/>
          <a:ln/>
          <a:effectLst/>
        </p:spPr>
      </p:pic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267200" y="3886200"/>
            <a:ext cx="409009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42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42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422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422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422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4227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4227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897DA552-7528-49B2-B576-289283AC3233}" type="slidenum">
              <a:rPr lang="en-US"/>
              <a:pPr/>
              <a:t>45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Isomap</a:t>
            </a:r>
            <a:endParaRPr lang="en-US" dirty="0"/>
          </a:p>
        </p:txBody>
      </p:sp>
      <p:pic>
        <p:nvPicPr>
          <p:cNvPr id="8" name="Picture 4" descr="se500908000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1600200"/>
            <a:ext cx="8458200" cy="4243388"/>
          </a:xfrm>
          <a:prstGeom prst="rect">
            <a:avLst/>
          </a:prstGeom>
          <a:noFill/>
          <a:ln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685800" y="6248400"/>
            <a:ext cx="42489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>
                <a:solidFill>
                  <a:srgbClr val="C00000"/>
                </a:solidFill>
              </a:rPr>
              <a:t>  Theoretically sound, Practically useful</a:t>
            </a:r>
            <a:endParaRPr lang="en-US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897DA552-7528-49B2-B576-289283AC3233}" type="slidenum">
              <a:rPr lang="en-US"/>
              <a:pPr/>
              <a:t>46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Isomap</a:t>
            </a:r>
            <a:r>
              <a:rPr lang="en-US" dirty="0" smtClean="0"/>
              <a:t> Results</a:t>
            </a:r>
            <a:endParaRPr lang="en-US" dirty="0"/>
          </a:p>
        </p:txBody>
      </p:sp>
      <p:pic>
        <p:nvPicPr>
          <p:cNvPr id="9" name="Picture 4" descr="se5009080001"/>
          <p:cNvPicPr>
            <a:picLocks noChangeAspect="1" noChangeArrowheads="1"/>
          </p:cNvPicPr>
          <p:nvPr/>
        </p:nvPicPr>
        <p:blipFill>
          <a:blip r:embed="rId3" cstate="print"/>
          <a:srcRect b="49492"/>
          <a:stretch>
            <a:fillRect/>
          </a:stretch>
        </p:blipFill>
        <p:spPr bwMode="auto">
          <a:xfrm>
            <a:off x="838200" y="1333500"/>
            <a:ext cx="7162800" cy="5372100"/>
          </a:xfrm>
          <a:prstGeom prst="rect">
            <a:avLst/>
          </a:prstGeom>
          <a:noFill/>
          <a:ln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897DA552-7528-49B2-B576-289283AC3233}" type="slidenum">
              <a:rPr lang="en-US"/>
              <a:pPr/>
              <a:t>47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Isomap</a:t>
            </a:r>
            <a:r>
              <a:rPr lang="en-US" dirty="0" smtClean="0"/>
              <a:t> Results</a:t>
            </a:r>
            <a:endParaRPr lang="en-US" dirty="0"/>
          </a:p>
        </p:txBody>
      </p:sp>
      <p:pic>
        <p:nvPicPr>
          <p:cNvPr id="7" name="Picture 5" descr="se5009080001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 t="50508"/>
          <a:stretch>
            <a:fillRect/>
          </a:stretch>
        </p:blipFill>
        <p:spPr bwMode="auto">
          <a:xfrm>
            <a:off x="914400" y="1256717"/>
            <a:ext cx="7467600" cy="5598107"/>
          </a:xfrm>
          <a:noFill/>
          <a:ln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897DA552-7528-49B2-B576-289283AC3233}" type="slidenum">
              <a:rPr lang="en-US"/>
              <a:pPr/>
              <a:t>48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Isomap</a:t>
            </a:r>
            <a:r>
              <a:rPr lang="en-US" dirty="0" smtClean="0"/>
              <a:t> Results</a:t>
            </a:r>
            <a:endParaRPr lang="en-US" dirty="0"/>
          </a:p>
        </p:txBody>
      </p:sp>
      <p:pic>
        <p:nvPicPr>
          <p:cNvPr id="9" name="Picture 5" descr="web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0" y="1172104"/>
            <a:ext cx="7620000" cy="5685896"/>
          </a:xfrm>
          <a:prstGeom prst="rect">
            <a:avLst/>
          </a:prstGeom>
          <a:noFill/>
          <a:ln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897DA552-7528-49B2-B576-289283AC3233}" type="slidenum">
              <a:rPr lang="en-US"/>
              <a:pPr/>
              <a:t>49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Some Homework for next time …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Think about all the (classification) algorithms we have discussed so far</a:t>
            </a:r>
          </a:p>
          <a:p>
            <a:pPr lvl="1"/>
            <a:r>
              <a:rPr lang="en-US" sz="2400" dirty="0" smtClean="0"/>
              <a:t>What loss functions do they optimize?</a:t>
            </a:r>
          </a:p>
          <a:p>
            <a:pPr lvl="1"/>
            <a:r>
              <a:rPr lang="en-US" sz="2400" dirty="0" smtClean="0"/>
              <a:t>What decision surfaces do they represent?</a:t>
            </a:r>
          </a:p>
          <a:p>
            <a:pPr lvl="1"/>
            <a:r>
              <a:rPr lang="en-US" sz="2400" dirty="0" smtClean="0"/>
              <a:t>Pros/Cons?</a:t>
            </a:r>
            <a:endParaRPr lang="en-US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897DA552-7528-49B2-B576-289283AC3233}" type="slidenum">
              <a:rPr lang="en-US"/>
              <a:pPr/>
              <a:t>5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Dimensionality Reduction</a:t>
            </a:r>
            <a:endParaRPr 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67000" y="3300742"/>
            <a:ext cx="6248400" cy="3557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5800" y="1374918"/>
            <a:ext cx="5638800" cy="28922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ight Arrow 7"/>
          <p:cNvSpPr/>
          <p:nvPr/>
        </p:nvSpPr>
        <p:spPr>
          <a:xfrm rot="3680376">
            <a:off x="4648200" y="3886200"/>
            <a:ext cx="533400" cy="457200"/>
          </a:xfrm>
          <a:prstGeom prst="right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6019800" y="6183868"/>
            <a:ext cx="29546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“Unrolling the </a:t>
            </a:r>
            <a:r>
              <a:rPr lang="en-US" b="1" dirty="0" err="1" smtClean="0">
                <a:solidFill>
                  <a:srgbClr val="C00000"/>
                </a:solidFill>
              </a:rPr>
              <a:t>swiss</a:t>
            </a:r>
            <a:r>
              <a:rPr lang="en-US" b="1" dirty="0" smtClean="0">
                <a:solidFill>
                  <a:srgbClr val="C00000"/>
                </a:solidFill>
              </a:rPr>
              <a:t> roll”</a:t>
            </a:r>
            <a:endParaRPr lang="en-US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4227" name="Rectangle 3"/>
          <p:cNvSpPr>
            <a:spLocks noGrp="1" noChangeArrowheads="1"/>
          </p:cNvSpPr>
          <p:nvPr>
            <p:ph idx="1"/>
          </p:nvPr>
        </p:nvSpPr>
        <p:spPr>
          <a:xfrm>
            <a:off x="381000" y="1447800"/>
            <a:ext cx="8458200" cy="5257800"/>
          </a:xfrm>
        </p:spPr>
        <p:txBody>
          <a:bodyPr>
            <a:noAutofit/>
          </a:bodyPr>
          <a:lstStyle/>
          <a:p>
            <a:endParaRPr lang="en-US" sz="2000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897DA552-7528-49B2-B576-289283AC3233}" type="slidenum">
              <a:rPr lang="en-US"/>
              <a:pPr/>
              <a:t>50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Kernel PCA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4227" name="Rectangle 3"/>
          <p:cNvSpPr>
            <a:spLocks noGrp="1" noChangeArrowheads="1"/>
          </p:cNvSpPr>
          <p:nvPr>
            <p:ph idx="1"/>
          </p:nvPr>
        </p:nvSpPr>
        <p:spPr>
          <a:xfrm>
            <a:off x="381000" y="1447800"/>
            <a:ext cx="8458200" cy="5257800"/>
          </a:xfrm>
        </p:spPr>
        <p:txBody>
          <a:bodyPr>
            <a:noAutofit/>
          </a:bodyPr>
          <a:lstStyle/>
          <a:p>
            <a:endParaRPr lang="en-US" sz="2000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897DA552-7528-49B2-B576-289283AC3233}" type="slidenum">
              <a:rPr lang="en-US"/>
              <a:pPr/>
              <a:t>51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Laplacian</a:t>
            </a:r>
            <a:r>
              <a:rPr lang="en-US" dirty="0" smtClean="0"/>
              <a:t> </a:t>
            </a:r>
            <a:r>
              <a:rPr lang="en-US" dirty="0" err="1" smtClean="0"/>
              <a:t>Eigenmaps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4227" name="Rectangle 3"/>
          <p:cNvSpPr>
            <a:spLocks noGrp="1" noChangeArrowheads="1"/>
          </p:cNvSpPr>
          <p:nvPr>
            <p:ph idx="1"/>
          </p:nvPr>
        </p:nvSpPr>
        <p:spPr>
          <a:xfrm>
            <a:off x="381000" y="1447800"/>
            <a:ext cx="8458200" cy="5257800"/>
          </a:xfrm>
        </p:spPr>
        <p:txBody>
          <a:bodyPr>
            <a:noAutofit/>
          </a:bodyPr>
          <a:lstStyle/>
          <a:p>
            <a:endParaRPr lang="en-US" sz="2000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897DA552-7528-49B2-B576-289283AC3233}" type="slidenum">
              <a:rPr lang="en-US"/>
              <a:pPr/>
              <a:t>52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Local Factors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897DA552-7528-49B2-B576-289283AC3233}" type="slidenum">
              <a:rPr lang="en-US"/>
              <a:pPr/>
              <a:t>53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152400" y="274638"/>
            <a:ext cx="87630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SVD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897DA552-7528-49B2-B576-289283AC3233}" type="slidenum">
              <a:rPr lang="en-US"/>
              <a:pPr/>
              <a:t>54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152400" y="274638"/>
            <a:ext cx="87630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Independent Component Analysis (ICA)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4227" name="Rectangle 3"/>
          <p:cNvSpPr>
            <a:spLocks noGrp="1" noChangeArrowheads="1"/>
          </p:cNvSpPr>
          <p:nvPr>
            <p:ph idx="1"/>
          </p:nvPr>
        </p:nvSpPr>
        <p:spPr>
          <a:xfrm>
            <a:off x="381000" y="1447800"/>
            <a:ext cx="8458200" cy="5257800"/>
          </a:xfrm>
        </p:spPr>
        <p:txBody>
          <a:bodyPr>
            <a:noAutofit/>
          </a:bodyPr>
          <a:lstStyle/>
          <a:p>
            <a:r>
              <a:rPr lang="en-US" sz="2000" dirty="0" smtClean="0"/>
              <a:t>Kernel PCA</a:t>
            </a:r>
          </a:p>
          <a:p>
            <a:endParaRPr lang="en-US" sz="2000" dirty="0" smtClean="0"/>
          </a:p>
          <a:p>
            <a:r>
              <a:rPr lang="en-US" sz="2000" dirty="0" smtClean="0"/>
              <a:t>Nonlinear ICA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897DA552-7528-49B2-B576-289283AC3233}" type="slidenum">
              <a:rPr lang="en-US"/>
              <a:pPr/>
              <a:t>55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Nonlinear Methods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4227" name="Rectangle 3"/>
          <p:cNvSpPr>
            <a:spLocks noGrp="1" noChangeArrowheads="1"/>
          </p:cNvSpPr>
          <p:nvPr>
            <p:ph idx="1"/>
          </p:nvPr>
        </p:nvSpPr>
        <p:spPr>
          <a:xfrm>
            <a:off x="381000" y="1447800"/>
            <a:ext cx="8458200" cy="5257800"/>
          </a:xfrm>
        </p:spPr>
        <p:txBody>
          <a:bodyPr>
            <a:noAutofit/>
          </a:bodyPr>
          <a:lstStyle/>
          <a:p>
            <a:r>
              <a:rPr lang="en-US" sz="2000" dirty="0" smtClean="0">
                <a:solidFill>
                  <a:srgbClr val="0000FF"/>
                </a:solidFill>
              </a:rPr>
              <a:t>Feature Selection</a:t>
            </a:r>
            <a:r>
              <a:rPr lang="en-US" sz="2000" dirty="0" smtClean="0"/>
              <a:t> – Only a few features are relevant to the learning task</a:t>
            </a:r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sz="2000" dirty="0" smtClean="0"/>
          </a:p>
          <a:p>
            <a:r>
              <a:rPr lang="en-US" sz="2000" dirty="0" smtClean="0">
                <a:solidFill>
                  <a:srgbClr val="0000FF"/>
                </a:solidFill>
              </a:rPr>
              <a:t>Latent features</a:t>
            </a:r>
            <a:r>
              <a:rPr lang="en-US" sz="2000" dirty="0" smtClean="0"/>
              <a:t> – Some linear/nonlinear combination of features provides a more efficient representation than observed features</a:t>
            </a:r>
          </a:p>
          <a:p>
            <a:endParaRPr lang="en-US" sz="2000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897DA552-7528-49B2-B576-289283AC3233}" type="slidenum">
              <a:rPr lang="en-US"/>
              <a:pPr/>
              <a:t>6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Dimensionality Reduction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88191" y="1895548"/>
            <a:ext cx="2064810" cy="17620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/>
        </p:nvSpPr>
        <p:spPr>
          <a:xfrm>
            <a:off x="4661338" y="3303140"/>
            <a:ext cx="4235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X</a:t>
            </a:r>
            <a:r>
              <a:rPr lang="en-US" sz="1200" dirty="0" smtClean="0"/>
              <a:t>1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3497790" y="3556570"/>
            <a:ext cx="4235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X</a:t>
            </a:r>
            <a:r>
              <a:rPr lang="en-US" sz="1200" dirty="0" smtClean="0"/>
              <a:t>2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634760" y="2774022"/>
            <a:ext cx="4235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X</a:t>
            </a:r>
            <a:r>
              <a:rPr lang="en-US" sz="1200" dirty="0" smtClean="0"/>
              <a:t>3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5824886" y="2590800"/>
            <a:ext cx="15905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X</a:t>
            </a:r>
            <a:r>
              <a:rPr lang="en-US" sz="1200" dirty="0" smtClean="0"/>
              <a:t>3</a:t>
            </a:r>
            <a:r>
              <a:rPr lang="en-US" dirty="0" smtClean="0"/>
              <a:t> - Irrelevant</a:t>
            </a:r>
            <a:endParaRPr lang="en-US" dirty="0"/>
          </a:p>
        </p:txBody>
      </p:sp>
      <p:grpSp>
        <p:nvGrpSpPr>
          <p:cNvPr id="17" name="Group 16"/>
          <p:cNvGrpSpPr/>
          <p:nvPr/>
        </p:nvGrpSpPr>
        <p:grpSpPr>
          <a:xfrm>
            <a:off x="1676400" y="4794355"/>
            <a:ext cx="5867400" cy="2063645"/>
            <a:chOff x="1676400" y="4794355"/>
            <a:chExt cx="5867400" cy="2063645"/>
          </a:xfrm>
        </p:grpSpPr>
        <p:pic>
          <p:nvPicPr>
            <p:cNvPr id="3076" name="Picture 4"/>
            <p:cNvPicPr>
              <a:picLocks noChangeAspect="1" noChangeArrowheads="1"/>
            </p:cNvPicPr>
            <p:nvPr/>
          </p:nvPicPr>
          <p:blipFill>
            <a:blip r:embed="rId4" cstate="print"/>
            <a:srcRect r="52055"/>
            <a:stretch>
              <a:fillRect/>
            </a:stretch>
          </p:blipFill>
          <p:spPr bwMode="auto">
            <a:xfrm>
              <a:off x="1676400" y="4794355"/>
              <a:ext cx="2667000" cy="206364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16" name="Group 15"/>
            <p:cNvGrpSpPr/>
            <p:nvPr/>
          </p:nvGrpSpPr>
          <p:grpSpPr>
            <a:xfrm>
              <a:off x="5334000" y="4953000"/>
              <a:ext cx="2209800" cy="1828800"/>
              <a:chOff x="5334000" y="4953000"/>
              <a:chExt cx="2209800" cy="1828800"/>
            </a:xfrm>
          </p:grpSpPr>
          <p:pic>
            <p:nvPicPr>
              <p:cNvPr id="28" name="Picture 4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 l="67123"/>
              <a:stretch>
                <a:fillRect/>
              </a:stretch>
            </p:blipFill>
            <p:spPr bwMode="auto">
              <a:xfrm>
                <a:off x="5536585" y="4953000"/>
                <a:ext cx="1626215" cy="16764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cxnSp>
            <p:nvCxnSpPr>
              <p:cNvPr id="18" name="Straight Connector 17"/>
              <p:cNvCxnSpPr/>
              <p:nvPr/>
            </p:nvCxnSpPr>
            <p:spPr>
              <a:xfrm rot="5400000">
                <a:off x="4810874" y="5786918"/>
                <a:ext cx="1066800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18"/>
              <p:cNvCxnSpPr/>
              <p:nvPr/>
            </p:nvCxnSpPr>
            <p:spPr>
              <a:xfrm>
                <a:off x="5334000" y="6324600"/>
                <a:ext cx="914400" cy="4572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Connector 23"/>
              <p:cNvCxnSpPr/>
              <p:nvPr/>
            </p:nvCxnSpPr>
            <p:spPr>
              <a:xfrm flipV="1">
                <a:off x="6248400" y="6477000"/>
                <a:ext cx="1295400" cy="3048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422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897DA552-7528-49B2-B576-289283AC3233}" type="slidenum">
              <a:rPr lang="en-US"/>
              <a:pPr/>
              <a:t>7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Feature Selection</a:t>
            </a:r>
            <a:endParaRPr lang="en-US" dirty="0"/>
          </a:p>
        </p:txBody>
      </p:sp>
      <p:sp>
        <p:nvSpPr>
          <p:cNvPr id="4" name="Rectangle 3"/>
          <p:cNvSpPr>
            <a:spLocks noGrp="1" noChangeArrowheads="1"/>
          </p:cNvSpPr>
          <p:nvPr>
            <p:ph idx="1"/>
          </p:nvPr>
        </p:nvSpPr>
        <p:spPr>
          <a:xfrm>
            <a:off x="381000" y="1447800"/>
            <a:ext cx="8458200" cy="5257800"/>
          </a:xfrm>
        </p:spPr>
        <p:txBody>
          <a:bodyPr>
            <a:noAutofit/>
          </a:bodyPr>
          <a:lstStyle/>
          <a:p>
            <a:r>
              <a:rPr lang="en-US" sz="2000" dirty="0" smtClean="0"/>
              <a:t>Approach 1: </a:t>
            </a:r>
            <a:r>
              <a:rPr lang="en-US" sz="2000" b="1" dirty="0" smtClean="0">
                <a:solidFill>
                  <a:srgbClr val="C00000"/>
                </a:solidFill>
              </a:rPr>
              <a:t>Score each feature and extract a subset</a:t>
            </a:r>
          </a:p>
          <a:p>
            <a:pPr>
              <a:buNone/>
            </a:pPr>
            <a:r>
              <a:rPr lang="en-US" sz="2000" dirty="0" smtClean="0"/>
              <a:t>	</a:t>
            </a:r>
            <a:endParaRPr lang="en-US" sz="2000" dirty="0" smtClean="0">
              <a:solidFill>
                <a:srgbClr val="C00000"/>
              </a:solidFill>
            </a:endParaRP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0" y="1981200"/>
            <a:ext cx="6934200" cy="47290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9" name="Straight Connector 8"/>
          <p:cNvCxnSpPr/>
          <p:nvPr/>
        </p:nvCxnSpPr>
        <p:spPr>
          <a:xfrm>
            <a:off x="2133600" y="1828800"/>
            <a:ext cx="1981200" cy="0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897DA552-7528-49B2-B576-289283AC3233}" type="slidenum">
              <a:rPr lang="en-US"/>
              <a:pPr/>
              <a:t>8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Feature Selection</a:t>
            </a:r>
            <a:endParaRPr lang="en-US" dirty="0"/>
          </a:p>
        </p:txBody>
      </p:sp>
      <p:sp>
        <p:nvSpPr>
          <p:cNvPr id="4" name="Rectangle 3"/>
          <p:cNvSpPr>
            <a:spLocks noGrp="1" noChangeArrowheads="1"/>
          </p:cNvSpPr>
          <p:nvPr>
            <p:ph idx="1"/>
          </p:nvPr>
        </p:nvSpPr>
        <p:spPr>
          <a:xfrm>
            <a:off x="381000" y="1447800"/>
            <a:ext cx="8458200" cy="5257800"/>
          </a:xfrm>
        </p:spPr>
        <p:txBody>
          <a:bodyPr>
            <a:noAutofit/>
          </a:bodyPr>
          <a:lstStyle/>
          <a:p>
            <a:r>
              <a:rPr lang="en-US" sz="2000" dirty="0" smtClean="0"/>
              <a:t>Approach 1: </a:t>
            </a:r>
            <a:r>
              <a:rPr lang="en-US" sz="2000" b="1" dirty="0" smtClean="0">
                <a:solidFill>
                  <a:srgbClr val="C00000"/>
                </a:solidFill>
              </a:rPr>
              <a:t>Score each feature and extract a subset</a:t>
            </a:r>
          </a:p>
          <a:p>
            <a:endParaRPr lang="en-US" sz="800" b="1" dirty="0" smtClean="0">
              <a:solidFill>
                <a:srgbClr val="C00000"/>
              </a:solidFill>
            </a:endParaRPr>
          </a:p>
          <a:p>
            <a:pPr>
              <a:buNone/>
            </a:pPr>
            <a:r>
              <a:rPr lang="en-US" sz="2000" dirty="0" smtClean="0"/>
              <a:t>	</a:t>
            </a:r>
            <a:endParaRPr lang="en-US" sz="2000" dirty="0" smtClean="0">
              <a:solidFill>
                <a:srgbClr val="C00000"/>
              </a:solidFill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4613096" y="1828800"/>
            <a:ext cx="1676400" cy="0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8"/>
          <p:cNvSpPr/>
          <p:nvPr/>
        </p:nvSpPr>
        <p:spPr>
          <a:xfrm>
            <a:off x="685800" y="2057400"/>
            <a:ext cx="73152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sz="2000" dirty="0" smtClean="0">
                <a:latin typeface="Arial" pitchFamily="34" charset="0"/>
                <a:cs typeface="Arial" pitchFamily="34" charset="0"/>
              </a:rPr>
              <a:t>Common subset selection methods: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n-US" sz="2000" dirty="0" smtClean="0">
                <a:latin typeface="Arial" pitchFamily="34" charset="0"/>
                <a:cs typeface="Arial" pitchFamily="34" charset="0"/>
              </a:rPr>
              <a:t> One step: Choose d highest scoring features</a:t>
            </a:r>
          </a:p>
          <a:p>
            <a:pPr>
              <a:buFont typeface="Arial" pitchFamily="34" charset="0"/>
              <a:buChar char="•"/>
            </a:pPr>
            <a:r>
              <a:rPr lang="en-US" sz="2000" dirty="0" smtClean="0">
                <a:latin typeface="Arial" pitchFamily="34" charset="0"/>
                <a:cs typeface="Arial" pitchFamily="34" charset="0"/>
              </a:rPr>
              <a:t> Iterative: </a:t>
            </a:r>
          </a:p>
          <a:p>
            <a:pPr>
              <a:buFont typeface="Arial" pitchFamily="34" charset="0"/>
              <a:buChar char="•"/>
            </a:pPr>
            <a:endParaRPr lang="en-US" sz="2000" dirty="0" smtClean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24025" y="3306547"/>
            <a:ext cx="6505575" cy="2265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3088" y="381000"/>
            <a:ext cx="8662312" cy="624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897DA552-7528-49B2-B576-289283AC3233}" type="slidenum">
              <a:rPr lang="en-US"/>
              <a:pPr/>
              <a:t>9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USEAMSFONTS" val="True"/>
  <p:tag name="USEBOLDAMS" val="False"/>
  <p:tag name="TEX2PS" val="latex $(base).tex; dvips -D $(res) -E -o $(base).ps $(base).dvi"/>
  <p:tag name="EXTERNALEDITCOMMAND" val="notepad %"/>
  <p:tag name="GHOSTSCRIPTCOMMAND" val="gswin32c"/>
  <p:tag name="DEFAULTFONTSIZE" val="10"/>
  <p:tag name="DEFAULTBITMAP" val="pngmono"/>
  <p:tag name="DEFAULTBLEND" val="False"/>
  <p:tag name="DEFAULTTRANSPARENT" val="False"/>
  <p:tag name="DEFAULTWORKAROUNDTRANSPARENCYBUG" val="False"/>
  <p:tag name="DEFAULTRESOLUTION" val="1200"/>
  <p:tag name="DEFAULTWIDTH" val="583"/>
  <p:tag name="DEFAULTHEIGHT" val="353"/>
  <p:tag name="DEFAULTMAGNIFICATION" val="2"/>
  <p:tag name="FIRSTAARTI@EKQZOWQFUVWYY57I" val="3739"/>
  <p:tag name="DEFAULTDISPLAYSOURCE" val="\documentclass{slides}\pagestyle{empty}&#10;\begin{document}&#10;&#10;\end{document}&#10;"/>
  <p:tag name="EMBEDFONTS" val="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$(\mathbf{X}\mathbf{X}^T - \lambda \mathbf{I})\mathbf{v} = 0&#10;$&#10;\end{document}&#10;"/>
  <p:tag name="FILENAME" val="TP_tmp"/>
  <p:tag name="FORMAT" val="png16m"/>
  <p:tag name="RES" val="1200"/>
  <p:tag name="BLEND" val="0"/>
  <p:tag name="TRANSPARENT" val="0"/>
  <p:tag name="TBUG" val="0"/>
  <p:tag name="ALLOWFS" val="0"/>
  <p:tag name="ORIGWIDTH" val="168"/>
  <p:tag name="PICTUREFILESIZE" val="12034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Lagrangian: $\max_{\mathbf{v}} \mathbf{v}^T\mathbf{X}\mathbf{X}^T\mathbf{v}&#10;- \lambda \mathbf{v}^T\mathbf{v} &#10;$&#10;\end{document}&#10;"/>
  <p:tag name="FILENAME" val="TP_tmp"/>
  <p:tag name="FORMAT" val="png16m"/>
  <p:tag name="RES" val="1200"/>
  <p:tag name="BLEND" val="0"/>
  <p:tag name="TRANSPARENT" val="0"/>
  <p:tag name="TBUG" val="0"/>
  <p:tag name="ALLOWFS" val="0"/>
  <p:tag name="ORIGWIDTH" val="348"/>
  <p:tag name="PICTUREFILESIZE" val="23628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$\Rightarrow (\mathbf{X}\mathbf{X}^T ) \mathbf{v}&#10;= \lambda \mathbf{v}&#10;$&#10;\end{document}&#10;"/>
  <p:tag name="FILENAME" val="TP_tmp"/>
  <p:tag name="FORMAT" val="png16m"/>
  <p:tag name="RES" val="1200"/>
  <p:tag name="BLEND" val="0"/>
  <p:tag name="TRANSPARENT" val="0"/>
  <p:tag name="TBUG" val="0"/>
  <p:tag name="ALLOWFS" val="0"/>
  <p:tag name="ORIGWIDTH" val="162"/>
  <p:tag name="PICTUREFILESIZE" val="11897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$(\mathbf{X}\mathbf{X}^T ) \mathbf{v}&#10;= \lambda \mathbf{v}&#10;$&#10;\end{document}&#10;"/>
  <p:tag name="FILENAME" val="TP_tmp"/>
  <p:tag name="FORMAT" val="png16m"/>
  <p:tag name="RES" val="1200"/>
  <p:tag name="BLEND" val="0"/>
  <p:tag name="TRANSPARENT" val="0"/>
  <p:tag name="TBUG" val="0"/>
  <p:tag name="ALLOWFS" val="0"/>
  <p:tag name="ORIGWIDTH" val="134"/>
  <p:tag name="PICTUREFILESIZE" val="10634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$$&#10;\mathbf{v}^T\mathbf{X}\mathbf{X}^T\mathbf{v} = \lambda\mathbf{v}^T\mathbf{v} = \lambda&#10;$$&#10;\end{document}&#10;"/>
  <p:tag name="FILENAME" val="TP_tmp"/>
  <p:tag name="FORMAT" val="png16m"/>
  <p:tag name="RES" val="1200"/>
  <p:tag name="BLEND" val="0"/>
  <p:tag name="TRANSPARENT" val="0"/>
  <p:tag name="TBUG" val="0"/>
  <p:tag name="ALLOWFS" val="0"/>
  <p:tag name="ORIGWIDTH" val="212"/>
  <p:tag name="PICTUREFILESIZE" val="12712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$(\mathbf{X}\mathbf{X}^T - \lambda \mathbf{I})\mathbf{v} = 0&#10;$&#10;\end{document}&#10;"/>
  <p:tag name="FILENAME" val="TP_tmp"/>
  <p:tag name="FORMAT" val="png16m"/>
  <p:tag name="RES" val="1200"/>
  <p:tag name="BLEND" val="0"/>
  <p:tag name="TRANSPARENT" val="0"/>
  <p:tag name="TBUG" val="0"/>
  <p:tag name="ALLOWFS" val="0"/>
  <p:tag name="ORIGWIDTH" val="168"/>
  <p:tag name="PICTUREFILESIZE" val="12034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$(\mathbf{X}\mathbf{X}^T ) \mathbf{v}&#10;= \lambda \mathbf{v}&#10;$&#10;\end{document}&#10;"/>
  <p:tag name="FILENAME" val="TP_tmp"/>
  <p:tag name="FORMAT" val="png16m"/>
  <p:tag name="RES" val="1200"/>
  <p:tag name="BLEND" val="0"/>
  <p:tag name="TRANSPARENT" val="0"/>
  <p:tag name="TBUG" val="0"/>
  <p:tag name="ALLOWFS" val="0"/>
  <p:tag name="ORIGWIDTH" val="134"/>
  <p:tag name="PICTUREFILESIZE" val="10634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$\mbox{det}(\mathbf{X}\mathbf{X}^T - \lambda \mathbf{I}) = 0&#10;$&#10;\end{document}&#10;"/>
  <p:tag name="FILENAME" val="TP_tmp"/>
  <p:tag name="FORMAT" val="png16m"/>
  <p:tag name="RES" val="1200"/>
  <p:tag name="BLEND" val="0"/>
  <p:tag name="TRANSPARENT" val="0"/>
  <p:tag name="TBUG" val="0"/>
  <p:tag name="ALLOWFS" val="0"/>
  <p:tag name="ORIGWIDTH" val="189"/>
  <p:tag name="PICTUREFILESIZE" val="13923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$(\mathbf{X}\mathbf{X}^T - \lambda \mathbf{I})\mathbf{v} = 0&#10;$&#10;\end{document}&#10;"/>
  <p:tag name="FILENAME" val="TP_tmp"/>
  <p:tag name="FORMAT" val="png16m"/>
  <p:tag name="RES" val="1200"/>
  <p:tag name="BLEND" val="0"/>
  <p:tag name="TRANSPARENT" val="0"/>
  <p:tag name="TBUG" val="0"/>
  <p:tag name="ALLOWFS" val="0"/>
  <p:tag name="ORIGWIDTH" val="168"/>
  <p:tag name="PICTUREFILESIZE" val="12034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$$&#10;\frac1{n}\sum^n_{i=1} \|\mathbf{x}_i-(\mathbf{v}^T\mathbf{x}_i)\mathbf{v}\|^2 &#10;$$&#10;\end{document}&#10;"/>
  <p:tag name="FILENAME" val="TP_tmp"/>
  <p:tag name="FORMAT" val="png16m"/>
  <p:tag name="RES" val="1200"/>
  <p:tag name="BLEND" val="0"/>
  <p:tag name="TRANSPARENT" val="0"/>
  <p:tag name="TBUG" val="0"/>
  <p:tag name="ALLOWFS" val="0"/>
  <p:tag name="ORIGWIDTH" val="206"/>
  <p:tag name="PICTUREFILESIZE" val="24195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HIDDENFONTSHAPE" val="true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$$&#10;\frac1{n}\sum^n_{i=1} (\mathbf{v}^T\mathbf{x}_i)^2 = \mathbf{v}^T\mathbf{X}\mathbf{X}^T\mathbf{v}&#10;$$&#10;\end{document}&#10;"/>
  <p:tag name="FILENAME" val="TP_tmp"/>
  <p:tag name="FORMAT" val="png16m"/>
  <p:tag name="RES" val="1200"/>
  <p:tag name="BLEND" val="0"/>
  <p:tag name="TRANSPARENT" val="0"/>
  <p:tag name="TBUG" val="0"/>
  <p:tag name="ALLOWFS" val="0"/>
  <p:tag name="ORIGWIDTH" val="242"/>
  <p:tag name="PICTUREFILESIZE" val="28807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$$&#10;W_{ij} = e^{-\frac{\|x_i-x_j\|^2}{2\sigma^2}}&#10;$$&#10;\end{document}&#10;"/>
  <p:tag name="FILENAME" val="TP_tmp"/>
  <p:tag name="FORMAT" val="png16m"/>
  <p:tag name="RES" val="1200"/>
  <p:tag name="BLEND" val="0"/>
  <p:tag name="TRANSPARENT" val="0"/>
  <p:tag name="TBUG" val="0"/>
  <p:tag name="ALLOWFS" val="0"/>
  <p:tag name="ORIGWIDTH" val="154"/>
  <p:tag name="PICTUREFILESIZE" val="17214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\begin{eqnarray*}&#10;{\bf L} \mathbf{1} = \left[%\right.&#10;\begin{tabular}{l}&#10;$d_1 - \sum_j w_{1j}$\\&#10;$d_2 - \sum_j w_{2j}$\\&#10;\dots\\&#10;$d_n - \sum_j w_{nj}$&#10;\end{tabular}&#10;\right] =0&#10;\end{eqnarray*}&#10;\end{document}&#10;"/>
  <p:tag name="FILENAME" val="TP_tmp"/>
  <p:tag name="FORMAT" val="pngmono"/>
  <p:tag name="RES" val="1200"/>
  <p:tag name="BLEND" val="0"/>
  <p:tag name="TRANSPARENT" val="0"/>
  <p:tag name="TBUG" val="0"/>
  <p:tag name="ALLOWFS" val="0"/>
  <p:tag name="ORIGWIDTH" val="254"/>
  <p:tag name="PICTUREFILESIZE" val="24394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$\mathbf{L} \mathbf{f}&#10;= \lambda \mathbf{D}\mathbf{f}&#10;$&#10;\end{document}&#10;"/>
  <p:tag name="FILENAME" val="TP_tmp"/>
  <p:tag name="FORMAT" val="png16m"/>
  <p:tag name="RES" val="1200"/>
  <p:tag name="BLEND" val="0"/>
  <p:tag name="TRANSPARENT" val="0"/>
  <p:tag name="TBUG" val="0"/>
  <p:tag name="ALLOWFS" val="0"/>
  <p:tag name="ORIGWIDTH" val="93"/>
  <p:tag name="PICTUREFILESIZE" val="4528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def \f {\mathbf f}&#10;\def \L {\mathbf L}&#10;\begin{document}&#10;\[&#10;\min_{\f} \sum_{ij}w_{ij}(\f_i - \f_j)^2 \equiv \min_{\f} \f^T \L \f&#10;\]&#10;\end{document}&#10;"/>
  <p:tag name="FILENAME" val="TP_tmp"/>
  <p:tag name="FORMAT" val="pngmono"/>
  <p:tag name="RES" val="1200"/>
  <p:tag name="BLEND" val="0"/>
  <p:tag name="TRANSPARENT" val="0"/>
  <p:tag name="TBUG" val="0"/>
  <p:tag name="ALLOWFS" val="0"/>
  <p:tag name="ORIGWIDTH" val="297"/>
  <p:tag name="PICTUREFILESIZE" val="15677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def \f {\mathbf f}&#10;\def \L {\mathbf L}&#10;\begin{document}&#10;\[&#10;\min_{\f} \sum_{ij}w_{ij}(\f_i - \f_j)^2 \equiv \min_{\f} \f^T \L \f&#10;\]&#10;\end{document}&#10;"/>
  <p:tag name="FILENAME" val="TP_tmp"/>
  <p:tag name="FORMAT" val="pngmono"/>
  <p:tag name="RES" val="1200"/>
  <p:tag name="BLEND" val="0"/>
  <p:tag name="TRANSPARENT" val="0"/>
  <p:tag name="TBUG" val="0"/>
  <p:tag name="ALLOWFS" val="0"/>
  <p:tag name="ORIGWIDTH" val="297"/>
  <p:tag name="PICTUREFILESIZE" val="15677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\[&#10;s.t.\  {\bf f}^T {\bf D} {\bf f} =1&#10;\]&#10;\end{document}&#10;"/>
  <p:tag name="FILENAME" val="TP_tmp"/>
  <p:tag name="FORMAT" val="pngmono"/>
  <p:tag name="RES" val="1200"/>
  <p:tag name="BLEND" val="0"/>
  <p:tag name="TRANSPARENT" val="0"/>
  <p:tag name="TBUG" val="0"/>
  <p:tag name="ALLOWFS" val="0"/>
  <p:tag name="ORIGWIDTH" val="128"/>
  <p:tag name="PICTUREFILESIZE" val="4251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def \f {\bf f}&#10;\def \L {\bf L}&#10;\def \D {\bf D}&#10;\begin{document}&#10;\[&#10;\min_{\f} \f^T \L \f  - \lambda \f^T \D \f&#10;\]&#10;\end{document}&#10;"/>
  <p:tag name="FILENAME" val="TP_tmp"/>
  <p:tag name="FORMAT" val="pngmono"/>
  <p:tag name="RES" val="1200"/>
  <p:tag name="BLEND" val="0"/>
  <p:tag name="TRANSPARENT" val="0"/>
  <p:tag name="TBUG" val="0"/>
  <p:tag name="ALLOWFS" val="0"/>
  <p:tag name="ORIGWIDTH" val="174"/>
  <p:tag name="PICTUREFILESIZE" val="6166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$$\partial/\partial {\bf f} = 0$$&#10;\end{document}&#10;"/>
  <p:tag name="FILENAME" val="TP_tmp"/>
  <p:tag name="FORMAT" val="png16m"/>
  <p:tag name="RES" val="1200"/>
  <p:tag name="BLEND" val="0"/>
  <p:tag name="TRANSPARENT" val="0"/>
  <p:tag name="TBUG" val="0"/>
  <p:tag name="ALLOWFS" val="0"/>
  <p:tag name="ORIGWIDTH" val="87"/>
  <p:tag name="PICTUREFILESIZE" val="6796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$({\bf L} - \lambda {\bf D}){\bf f} = 0&#10;$&#10;\end{document}&#10;"/>
  <p:tag name="FILENAME" val="TP_tmp"/>
  <p:tag name="FORMAT" val="png16m"/>
  <p:tag name="RES" val="1200"/>
  <p:tag name="BLEND" val="0"/>
  <p:tag name="TRANSPARENT" val="0"/>
  <p:tag name="TBUG" val="0"/>
  <p:tag name="ALLOWFS" val="0"/>
  <p:tag name="ORIGWIDTH" val="139"/>
  <p:tag name="PICTUREFILESIZE" val="8353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$$&#10;\widehat W = \arg\min_W \sum^n_{i=1} -\log P(Y_i|X_i; W) + \lambda \|W\|&#10;$$&#10;\end{document}&#10;"/>
  <p:tag name="FILENAME" val="TP_tmp"/>
  <p:tag name="FORMAT" val="png16m"/>
  <p:tag name="RES" val="1200"/>
  <p:tag name="BLEND" val="0"/>
  <p:tag name="TRANSPARENT" val="0"/>
  <p:tag name="TBUG" val="0"/>
  <p:tag name="ALLOWFS" val="0"/>
  <p:tag name="ORIGWIDTH" val="418"/>
  <p:tag name="PICTUREFILESIZE" val="44741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def \f {\mathbf f}&#10;\def \L {\mathbf L}&#10;\begin{document}&#10;\[&#10;\min_{\f} \sum_{ij}w_{ij}(\f_i - \f_j)^2 \equiv \min_{\f} \f^T \L \f&#10;\]&#10;\end{document}&#10;"/>
  <p:tag name="FILENAME" val="TP_tmp"/>
  <p:tag name="FORMAT" val="pngmono"/>
  <p:tag name="RES" val="1200"/>
  <p:tag name="BLEND" val="0"/>
  <p:tag name="TRANSPARENT" val="0"/>
  <p:tag name="TBUG" val="0"/>
  <p:tag name="ALLOWFS" val="0"/>
  <p:tag name="ORIGWIDTH" val="297"/>
  <p:tag name="PICTUREFILESIZE" val="15677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$\mathbf{L} \mathbf{f}&#10;= \lambda \mathbf{D}\mathbf{f}&#10;$&#10;\end{document}&#10;"/>
  <p:tag name="FILENAME" val="TP_tmp"/>
  <p:tag name="FORMAT" val="png16m"/>
  <p:tag name="RES" val="1200"/>
  <p:tag name="BLEND" val="0"/>
  <p:tag name="TRANSPARENT" val="0"/>
  <p:tag name="TBUG" val="0"/>
  <p:tag name="ALLOWFS" val="0"/>
  <p:tag name="ORIGWIDTH" val="93"/>
  <p:tag name="PICTUREFILESIZE" val="4528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$$&#10;\arg\min_{y_1,\dots,y_n} \sum_{i,j} (G_{ij} - y_i^T y_j)&#10;$$&#10;\end{document}&#10;"/>
  <p:tag name="FILENAME" val="TP_tmp"/>
  <p:tag name="FORMAT" val="png16m"/>
  <p:tag name="RES" val="1200"/>
  <p:tag name="BLEND" val="0"/>
  <p:tag name="TRANSPARENT" val="0"/>
  <p:tag name="TBUG" val="0"/>
  <p:tag name="ALLOWFS" val="0"/>
  <p:tag name="ORIGWIDTH" val="241"/>
  <p:tag name="PICTUREFILESIZE" val="30234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$$&#10;\|W\|_0 = \#\{W_j&gt;0\}&#10;$$&#10;\end{document}&#10;"/>
  <p:tag name="FILENAME" val="TP_tmp"/>
  <p:tag name="FORMAT" val="png16m"/>
  <p:tag name="RES" val="1200"/>
  <p:tag name="BLEND" val="0"/>
  <p:tag name="TRANSPARENT" val="0"/>
  <p:tag name="TBUG" val="0"/>
  <p:tag name="ALLOWFS" val="0"/>
  <p:tag name="ORIGWIDTH" val="193"/>
  <p:tag name="PICTUREFILESIZE" val="13880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$$&#10;\|W\|_1 =\sum_j |W_j|&#10;$$&#10;\end{document}&#10;"/>
  <p:tag name="FILENAME" val="TP_tmp"/>
  <p:tag name="FORMAT" val="png16m"/>
  <p:tag name="RES" val="1200"/>
  <p:tag name="BLEND" val="0"/>
  <p:tag name="TRANSPARENT" val="0"/>
  <p:tag name="TBUG" val="0"/>
  <p:tag name="ALLOWFS" val="0"/>
  <p:tag name="ORIGWIDTH" val="150"/>
  <p:tag name="PICTUREFILESIZE" val="14155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$$&#10;\|W\|_2 = \sum_j W_j^2&#10;$$&#10;\end{document}&#10;"/>
  <p:tag name="FILENAME" val="TP_tmp"/>
  <p:tag name="FORMAT" val="png16m"/>
  <p:tag name="RES" val="1200"/>
  <p:tag name="BLEND" val="0"/>
  <p:tag name="TRANSPARENT" val="0"/>
  <p:tag name="TBUG" val="0"/>
  <p:tag name="ALLOWFS" val="0"/>
  <p:tag name="ORIGWIDTH" val="145"/>
  <p:tag name="PICTUREFILESIZE" val="15984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$$&#10;\frac1{n}\sum^n_{i=1} (\mathbf{v}^T\mathbf{x}_i)^2 = \mathbf{v}^T\mathbf{X}\mathbf{X}^T\mathbf{v}&#10;$$&#10;\end{document}&#10;"/>
  <p:tag name="FILENAME" val="TP_tmp"/>
  <p:tag name="FORMAT" val="png16m"/>
  <p:tag name="RES" val="1200"/>
  <p:tag name="BLEND" val="0"/>
  <p:tag name="TRANSPARENT" val="0"/>
  <p:tag name="TBUG" val="0"/>
  <p:tag name="ALLOWFS" val="0"/>
  <p:tag name="ORIGWIDTH" val="242"/>
  <p:tag name="PICTUREFILESIZE" val="28807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\begin{eqnarray*}&#10;\max_{\mathbf{v}} &amp; \mathbf{v}^T\mathbf{X}\mathbf{X}^T\mathbf{v} \hspace{1cm}&#10;\mbox{s.t.} \hspace{1cm} \mathbf{v}^T\mathbf{v} = 1&#10;\end{eqnarray*}&#10;\end{document}&#10;"/>
  <p:tag name="FILENAME" val="TP_tmp"/>
  <p:tag name="FORMAT" val="png16m"/>
  <p:tag name="RES" val="1200"/>
  <p:tag name="BLEND" val="0"/>
  <p:tag name="TRANSPARENT" val="0"/>
  <p:tag name="TBUG" val="0"/>
  <p:tag name="ALLOWFS" val="0"/>
  <p:tag name="ORIGWIDTH" val="312"/>
  <p:tag name="PICTUREFILESIZE" val="20643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$$\partial/\partial \mathbf{v} = 0$$&#10;\end{document}&#10;"/>
  <p:tag name="FILENAME" val="TP_tmp"/>
  <p:tag name="FORMAT" val="png16m"/>
  <p:tag name="RES" val="1200"/>
  <p:tag name="BLEND" val="0"/>
  <p:tag name="TRANSPARENT" val="0"/>
  <p:tag name="TBUG" val="0"/>
  <p:tag name="ALLOWFS" val="0"/>
  <p:tag name="ORIGWIDTH" val="90"/>
  <p:tag name="PICTUREFILESIZE" val="7074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7424</TotalTime>
  <Words>1473</Words>
  <Application>Microsoft Office PowerPoint</Application>
  <PresentationFormat>On-screen Show (4:3)</PresentationFormat>
  <Paragraphs>520</Paragraphs>
  <Slides>55</Slides>
  <Notes>39</Notes>
  <HiddenSlides>7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55</vt:i4>
      </vt:variant>
    </vt:vector>
  </HeadingPairs>
  <TitlesOfParts>
    <vt:vector size="57" baseType="lpstr">
      <vt:lpstr>Office Theme</vt:lpstr>
      <vt:lpstr>Chart</vt:lpstr>
      <vt:lpstr>Dimensionality Reduction</vt:lpstr>
      <vt:lpstr>High-Dimensional data</vt:lpstr>
      <vt:lpstr>High-Dimensional data</vt:lpstr>
      <vt:lpstr>Curse of Dimensionality</vt:lpstr>
      <vt:lpstr>Dimensionality Reduction</vt:lpstr>
      <vt:lpstr>Dimensionality Reduction</vt:lpstr>
      <vt:lpstr>Feature Selection</vt:lpstr>
      <vt:lpstr>Feature Selection</vt:lpstr>
      <vt:lpstr>Slide 9</vt:lpstr>
      <vt:lpstr>Slide 10</vt:lpstr>
      <vt:lpstr>Feature Selection</vt:lpstr>
      <vt:lpstr>Latent Feature Extraction</vt:lpstr>
      <vt:lpstr>Principal Component Analysis (PCA)</vt:lpstr>
      <vt:lpstr>Principal Component Analysis (PCA)</vt:lpstr>
      <vt:lpstr>Principal Component Analysis (PCA)</vt:lpstr>
      <vt:lpstr>Principal Component Analysis (PCA)</vt:lpstr>
      <vt:lpstr>Principal Component Analysis (PCA)</vt:lpstr>
      <vt:lpstr>Principal Component Analysis (PCA)</vt:lpstr>
      <vt:lpstr>Computing the PCs</vt:lpstr>
      <vt:lpstr>Principal Component Analysis (PCA)</vt:lpstr>
      <vt:lpstr>Another interpretation</vt:lpstr>
      <vt:lpstr>Dimensionality Reduction using PCA</vt:lpstr>
      <vt:lpstr>Dimensionality Reduction using PCA</vt:lpstr>
      <vt:lpstr>Slide 24</vt:lpstr>
      <vt:lpstr>Slide 25</vt:lpstr>
      <vt:lpstr>Slide 26</vt:lpstr>
      <vt:lpstr>Nonlinear Methods</vt:lpstr>
      <vt:lpstr>Laplacian Eigenmaps</vt:lpstr>
      <vt:lpstr>Step 1 - Graph Construction</vt:lpstr>
      <vt:lpstr>Step 1 - Graph Construction</vt:lpstr>
      <vt:lpstr>Step 1 - Graph Construction</vt:lpstr>
      <vt:lpstr>Step 2 – Embed using Graph Laplacian</vt:lpstr>
      <vt:lpstr>Step 2 – Embed using Graph Laplacian</vt:lpstr>
      <vt:lpstr>Understanding Laplacian Eigenmaps</vt:lpstr>
      <vt:lpstr>Step 2 – Embed using Graph Laplacian</vt:lpstr>
      <vt:lpstr>Step 2 – Embed using Graph Laplacian</vt:lpstr>
      <vt:lpstr>Example – Unrolling the swiss roll</vt:lpstr>
      <vt:lpstr>Example – Understanding syntactic structure of words </vt:lpstr>
      <vt:lpstr>PCA vs. Laplacian Eigenmaps</vt:lpstr>
      <vt:lpstr>Dimensionality Reduction Methods</vt:lpstr>
      <vt:lpstr>Nonlinear Methods</vt:lpstr>
      <vt:lpstr>Isomap</vt:lpstr>
      <vt:lpstr>Isomap</vt:lpstr>
      <vt:lpstr>Isomap</vt:lpstr>
      <vt:lpstr>Isomap</vt:lpstr>
      <vt:lpstr>Isomap Results</vt:lpstr>
      <vt:lpstr>Isomap Results</vt:lpstr>
      <vt:lpstr>Isomap Results</vt:lpstr>
      <vt:lpstr>Some Homework for next time …</vt:lpstr>
      <vt:lpstr>Kernel PCA</vt:lpstr>
      <vt:lpstr>Laplacian Eigenmaps</vt:lpstr>
      <vt:lpstr>Local Factors</vt:lpstr>
      <vt:lpstr>SVD</vt:lpstr>
      <vt:lpstr>Independent Component Analysis (ICA)</vt:lpstr>
      <vt:lpstr>Nonlinear Methods</vt:lpstr>
    </vt:vector>
  </TitlesOfParts>
  <Company>Carnegie Mellon University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Carlos Guestrin</dc:creator>
  <cp:lastModifiedBy>Aarti Singh</cp:lastModifiedBy>
  <cp:revision>713</cp:revision>
  <cp:lastPrinted>2007-01-17T02:47:27Z</cp:lastPrinted>
  <dcterms:created xsi:type="dcterms:W3CDTF">2005-01-12T01:22:55Z</dcterms:created>
  <dcterms:modified xsi:type="dcterms:W3CDTF">2010-11-30T00:52:29Z</dcterms:modified>
</cp:coreProperties>
</file>