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Default Extension="doc" ContentType="application/msword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tags/tag73.xml" ContentType="application/vnd.openxmlformats-officedocument.presentationml.tags+xml"/>
  <Override PartName="/ppt/tags/tag82.xml" ContentType="application/vnd.openxmlformats-officedocument.presentationml.tag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Default Extension="jpeg" ContentType="image/jpeg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40" r:id="rId2"/>
    <p:sldId id="395" r:id="rId3"/>
    <p:sldId id="357" r:id="rId4"/>
    <p:sldId id="366" r:id="rId5"/>
    <p:sldId id="364" r:id="rId6"/>
    <p:sldId id="358" r:id="rId7"/>
    <p:sldId id="359" r:id="rId8"/>
    <p:sldId id="360" r:id="rId9"/>
    <p:sldId id="361" r:id="rId10"/>
    <p:sldId id="362" r:id="rId11"/>
    <p:sldId id="363" r:id="rId12"/>
    <p:sldId id="365" r:id="rId13"/>
    <p:sldId id="393" r:id="rId14"/>
    <p:sldId id="381" r:id="rId15"/>
    <p:sldId id="373" r:id="rId16"/>
    <p:sldId id="385" r:id="rId17"/>
    <p:sldId id="389" r:id="rId18"/>
    <p:sldId id="387" r:id="rId19"/>
    <p:sldId id="388" r:id="rId20"/>
    <p:sldId id="390" r:id="rId21"/>
    <p:sldId id="391" r:id="rId22"/>
    <p:sldId id="386" r:id="rId23"/>
    <p:sldId id="367" r:id="rId24"/>
    <p:sldId id="368" r:id="rId25"/>
    <p:sldId id="380" r:id="rId26"/>
    <p:sldId id="384" r:id="rId27"/>
    <p:sldId id="382" r:id="rId28"/>
    <p:sldId id="394" r:id="rId29"/>
    <p:sldId id="371" r:id="rId30"/>
    <p:sldId id="370" r:id="rId31"/>
    <p:sldId id="372" r:id="rId32"/>
    <p:sldId id="352" r:id="rId33"/>
    <p:sldId id="369" r:id="rId34"/>
    <p:sldId id="355" r:id="rId35"/>
    <p:sldId id="356" r:id="rId36"/>
    <p:sldId id="376" r:id="rId37"/>
    <p:sldId id="377" r:id="rId38"/>
    <p:sldId id="378" r:id="rId39"/>
    <p:sldId id="374" r:id="rId40"/>
    <p:sldId id="375" r:id="rId41"/>
    <p:sldId id="330" r:id="rId42"/>
    <p:sldId id="354" r:id="rId43"/>
    <p:sldId id="353" r:id="rId44"/>
    <p:sldId id="351" r:id="rId4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0000FF"/>
    <a:srgbClr val="01B739"/>
    <a:srgbClr val="FF9999"/>
    <a:srgbClr val="99FFCC"/>
    <a:srgbClr val="66FF99"/>
    <a:srgbClr val="008A3E"/>
    <a:srgbClr val="FF99FF"/>
    <a:srgbClr val="00B050"/>
    <a:srgbClr val="4872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8" autoAdjust="0"/>
    <p:restoredTop sz="94718" autoAdjust="0"/>
  </p:normalViewPr>
  <p:slideViewPr>
    <p:cSldViewPr>
      <p:cViewPr varScale="1">
        <p:scale>
          <a:sx n="88" d="100"/>
          <a:sy n="88" d="100"/>
        </p:scale>
        <p:origin x="-9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8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8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10/11/2010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image" Target="../media/image13.png"/><Relationship Id="rId17" Type="http://schemas.openxmlformats.org/officeDocument/2006/relationships/oleObject" Target="../embeddings/Microsoft_Office_Word_97_-_2003_Document10.doc"/><Relationship Id="rId2" Type="http://schemas.openxmlformats.org/officeDocument/2006/relationships/tags" Target="../tags/tag37.xml"/><Relationship Id="rId16" Type="http://schemas.openxmlformats.org/officeDocument/2006/relationships/oleObject" Target="../embeddings/Microsoft_Office_Word_97_-_2003_Document9.doc"/><Relationship Id="rId1" Type="http://schemas.openxmlformats.org/officeDocument/2006/relationships/vmlDrawing" Target="../drawings/vmlDrawing6.vml"/><Relationship Id="rId6" Type="http://schemas.openxmlformats.org/officeDocument/2006/relationships/tags" Target="../tags/tag41.xml"/><Relationship Id="rId11" Type="http://schemas.openxmlformats.org/officeDocument/2006/relationships/image" Target="../media/image12.png"/><Relationship Id="rId5" Type="http://schemas.openxmlformats.org/officeDocument/2006/relationships/tags" Target="../tags/tag40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39.xml"/><Relationship Id="rId9" Type="http://schemas.openxmlformats.org/officeDocument/2006/relationships/oleObject" Target="../embeddings/Microsoft_Office_Word_97_-_2003_Document8.doc"/><Relationship Id="rId1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44.xml"/><Relationship Id="rId7" Type="http://schemas.openxmlformats.org/officeDocument/2006/relationships/tags" Target="../tags/tag48.xml"/><Relationship Id="rId12" Type="http://schemas.openxmlformats.org/officeDocument/2006/relationships/image" Target="../media/image13.png"/><Relationship Id="rId17" Type="http://schemas.openxmlformats.org/officeDocument/2006/relationships/oleObject" Target="../embeddings/Microsoft_Office_Word_97_-_2003_Document13.doc"/><Relationship Id="rId2" Type="http://schemas.openxmlformats.org/officeDocument/2006/relationships/tags" Target="../tags/tag43.xml"/><Relationship Id="rId16" Type="http://schemas.openxmlformats.org/officeDocument/2006/relationships/oleObject" Target="../embeddings/Microsoft_Office_Word_97_-_2003_Document12.doc"/><Relationship Id="rId1" Type="http://schemas.openxmlformats.org/officeDocument/2006/relationships/vmlDrawing" Target="../drawings/vmlDrawing7.vml"/><Relationship Id="rId6" Type="http://schemas.openxmlformats.org/officeDocument/2006/relationships/tags" Target="../tags/tag47.xml"/><Relationship Id="rId11" Type="http://schemas.openxmlformats.org/officeDocument/2006/relationships/image" Target="../media/image12.png"/><Relationship Id="rId5" Type="http://schemas.openxmlformats.org/officeDocument/2006/relationships/tags" Target="../tags/tag46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45.xml"/><Relationship Id="rId9" Type="http://schemas.openxmlformats.org/officeDocument/2006/relationships/oleObject" Target="../embeddings/Microsoft_Office_Word_97_-_2003_Document11.doc"/><Relationship Id="rId1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image" Target="../media/image11.png"/><Relationship Id="rId17" Type="http://schemas.openxmlformats.org/officeDocument/2006/relationships/image" Target="../media/image22.png"/><Relationship Id="rId2" Type="http://schemas.openxmlformats.org/officeDocument/2006/relationships/tags" Target="../tags/tag50.xml"/><Relationship Id="rId16" Type="http://schemas.openxmlformats.org/officeDocument/2006/relationships/image" Target="../media/image21.png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image" Target="../media/image12.png"/><Relationship Id="rId5" Type="http://schemas.openxmlformats.org/officeDocument/2006/relationships/tags" Target="../tags/tag53.xml"/><Relationship Id="rId15" Type="http://schemas.openxmlformats.org/officeDocument/2006/relationships/image" Target="../media/image20.png"/><Relationship Id="rId10" Type="http://schemas.openxmlformats.org/officeDocument/2006/relationships/image" Target="../media/image17.png"/><Relationship Id="rId4" Type="http://schemas.openxmlformats.org/officeDocument/2006/relationships/tags" Target="../tags/tag52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64.xml"/><Relationship Id="rId7" Type="http://schemas.openxmlformats.org/officeDocument/2006/relationships/image" Target="../media/image12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11.png"/><Relationship Id="rId5" Type="http://schemas.openxmlformats.org/officeDocument/2006/relationships/image" Target="../media/image26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5.xml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tags" Target="../tags/tag68.xml"/><Relationship Id="rId7" Type="http://schemas.openxmlformats.org/officeDocument/2006/relationships/image" Target="../media/image33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32.pn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36.png"/><Relationship Id="rId3" Type="http://schemas.openxmlformats.org/officeDocument/2006/relationships/tags" Target="../tags/tag71.xml"/><Relationship Id="rId7" Type="http://schemas.openxmlformats.org/officeDocument/2006/relationships/tags" Target="../tags/tag75.xml"/><Relationship Id="rId12" Type="http://schemas.openxmlformats.org/officeDocument/2006/relationships/image" Target="../media/image35.png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6" Type="http://schemas.openxmlformats.org/officeDocument/2006/relationships/tags" Target="../tags/tag74.xml"/><Relationship Id="rId11" Type="http://schemas.openxmlformats.org/officeDocument/2006/relationships/image" Target="../media/image34.png"/><Relationship Id="rId5" Type="http://schemas.openxmlformats.org/officeDocument/2006/relationships/tags" Target="../tags/tag73.xml"/><Relationship Id="rId15" Type="http://schemas.openxmlformats.org/officeDocument/2006/relationships/image" Target="../media/image38.png"/><Relationship Id="rId10" Type="http://schemas.openxmlformats.org/officeDocument/2006/relationships/image" Target="../media/image12.png"/><Relationship Id="rId4" Type="http://schemas.openxmlformats.org/officeDocument/2006/relationships/tags" Target="../tags/tag72.xml"/><Relationship Id="rId9" Type="http://schemas.openxmlformats.org/officeDocument/2006/relationships/image" Target="../media/image11.png"/><Relationship Id="rId1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5.jpeg"/><Relationship Id="rId2" Type="http://schemas.openxmlformats.org/officeDocument/2006/relationships/video" Target="file:///C:\Documents%20and%20Settings\Robert%20Nowak\Desktop\tti\Rob3.avi" TargetMode="External"/><Relationship Id="rId1" Type="http://schemas.openxmlformats.org/officeDocument/2006/relationships/video" Target="file:///C:\Documents%20and%20Settings\Robert%20Nowak\Desktop\tti\Rob4.avi" TargetMode="Externa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79.xml"/><Relationship Id="rId7" Type="http://schemas.openxmlformats.org/officeDocument/2006/relationships/image" Target="../media/image51.png"/><Relationship Id="rId2" Type="http://schemas.openxmlformats.org/officeDocument/2006/relationships/tags" Target="../tags/tag78.xml"/><Relationship Id="rId1" Type="http://schemas.openxmlformats.org/officeDocument/2006/relationships/tags" Target="../tags/tag7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5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image" Target="../media/image6.png"/><Relationship Id="rId5" Type="http://schemas.openxmlformats.org/officeDocument/2006/relationships/tags" Target="../tags/tag5.xml"/><Relationship Id="rId10" Type="http://schemas.openxmlformats.org/officeDocument/2006/relationships/image" Target="../media/image5.png"/><Relationship Id="rId4" Type="http://schemas.openxmlformats.org/officeDocument/2006/relationships/tags" Target="../tags/tag4.xml"/><Relationship Id="rId9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tags" Target="../tags/tag84.xml"/><Relationship Id="rId7" Type="http://schemas.openxmlformats.org/officeDocument/2006/relationships/image" Target="../media/image58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5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tags" Target="../tags/tag88.xml"/><Relationship Id="rId7" Type="http://schemas.openxmlformats.org/officeDocument/2006/relationships/image" Target="../media/image17.png"/><Relationship Id="rId12" Type="http://schemas.openxmlformats.org/officeDocument/2006/relationships/image" Target="../media/image74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58.png"/><Relationship Id="rId5" Type="http://schemas.openxmlformats.org/officeDocument/2006/relationships/tags" Target="../tags/tag90.xml"/><Relationship Id="rId10" Type="http://schemas.openxmlformats.org/officeDocument/2006/relationships/image" Target="../media/image73.png"/><Relationship Id="rId4" Type="http://schemas.openxmlformats.org/officeDocument/2006/relationships/tags" Target="../tags/tag89.xml"/><Relationship Id="rId9" Type="http://schemas.openxmlformats.org/officeDocument/2006/relationships/image" Target="../media/image7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2.png"/><Relationship Id="rId3" Type="http://schemas.openxmlformats.org/officeDocument/2006/relationships/tags" Target="../tags/tag8.xml"/><Relationship Id="rId7" Type="http://schemas.openxmlformats.org/officeDocument/2006/relationships/tags" Target="../tags/tag12.xml"/><Relationship Id="rId12" Type="http://schemas.openxmlformats.org/officeDocument/2006/relationships/image" Target="../media/image11.png"/><Relationship Id="rId2" Type="http://schemas.openxmlformats.org/officeDocument/2006/relationships/tags" Target="../tags/tag7.xml"/><Relationship Id="rId1" Type="http://schemas.openxmlformats.org/officeDocument/2006/relationships/vmlDrawing" Target="../drawings/vmlDrawing1.vml"/><Relationship Id="rId6" Type="http://schemas.openxmlformats.org/officeDocument/2006/relationships/tags" Target="../tags/tag11.xml"/><Relationship Id="rId11" Type="http://schemas.openxmlformats.org/officeDocument/2006/relationships/oleObject" Target="../embeddings/Microsoft_Office_Word_97_-_2003_Document1.doc"/><Relationship Id="rId5" Type="http://schemas.openxmlformats.org/officeDocument/2006/relationships/tags" Target="../tags/tag10.xml"/><Relationship Id="rId15" Type="http://schemas.openxmlformats.org/officeDocument/2006/relationships/image" Target="../media/image14.png"/><Relationship Id="rId10" Type="http://schemas.openxmlformats.org/officeDocument/2006/relationships/image" Target="../media/image10.png"/><Relationship Id="rId4" Type="http://schemas.openxmlformats.org/officeDocument/2006/relationships/tags" Target="../tags/tag9.xml"/><Relationship Id="rId9" Type="http://schemas.openxmlformats.org/officeDocument/2006/relationships/image" Target="../media/image9.png"/><Relationship Id="rId1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14.xml"/><Relationship Id="rId7" Type="http://schemas.openxmlformats.org/officeDocument/2006/relationships/tags" Target="../tags/tag18.xml"/><Relationship Id="rId12" Type="http://schemas.openxmlformats.org/officeDocument/2006/relationships/image" Target="../media/image13.png"/><Relationship Id="rId2" Type="http://schemas.openxmlformats.org/officeDocument/2006/relationships/tags" Target="../tags/tag13.xml"/><Relationship Id="rId1" Type="http://schemas.openxmlformats.org/officeDocument/2006/relationships/vmlDrawing" Target="../drawings/vmlDrawing2.vml"/><Relationship Id="rId6" Type="http://schemas.openxmlformats.org/officeDocument/2006/relationships/tags" Target="../tags/tag17.xml"/><Relationship Id="rId11" Type="http://schemas.openxmlformats.org/officeDocument/2006/relationships/image" Target="../media/image12.png"/><Relationship Id="rId5" Type="http://schemas.openxmlformats.org/officeDocument/2006/relationships/tags" Target="../tags/tag16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15.xml"/><Relationship Id="rId9" Type="http://schemas.openxmlformats.org/officeDocument/2006/relationships/oleObject" Target="../embeddings/Microsoft_Office_Word_97_-_2003_Document2.doc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image" Target="../media/image13.png"/><Relationship Id="rId2" Type="http://schemas.openxmlformats.org/officeDocument/2006/relationships/tags" Target="../tags/tag19.xml"/><Relationship Id="rId1" Type="http://schemas.openxmlformats.org/officeDocument/2006/relationships/vmlDrawing" Target="../drawings/vmlDrawing3.vml"/><Relationship Id="rId6" Type="http://schemas.openxmlformats.org/officeDocument/2006/relationships/tags" Target="../tags/tag23.xml"/><Relationship Id="rId11" Type="http://schemas.openxmlformats.org/officeDocument/2006/relationships/image" Target="../media/image12.png"/><Relationship Id="rId5" Type="http://schemas.openxmlformats.org/officeDocument/2006/relationships/tags" Target="../tags/tag22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21.xml"/><Relationship Id="rId9" Type="http://schemas.openxmlformats.org/officeDocument/2006/relationships/oleObject" Target="../embeddings/Microsoft_Office_Word_97_-_2003_Document3.doc"/><Relationship Id="rId1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26.xml"/><Relationship Id="rId7" Type="http://schemas.openxmlformats.org/officeDocument/2006/relationships/tags" Target="../tags/tag30.xml"/><Relationship Id="rId12" Type="http://schemas.openxmlformats.org/officeDocument/2006/relationships/image" Target="../media/image13.png"/><Relationship Id="rId2" Type="http://schemas.openxmlformats.org/officeDocument/2006/relationships/tags" Target="../tags/tag25.xml"/><Relationship Id="rId16" Type="http://schemas.openxmlformats.org/officeDocument/2006/relationships/oleObject" Target="../embeddings/Microsoft_Office_Word_97_-_2003_Document5.doc"/><Relationship Id="rId1" Type="http://schemas.openxmlformats.org/officeDocument/2006/relationships/vmlDrawing" Target="../drawings/vmlDrawing4.vml"/><Relationship Id="rId6" Type="http://schemas.openxmlformats.org/officeDocument/2006/relationships/tags" Target="../tags/tag29.xml"/><Relationship Id="rId11" Type="http://schemas.openxmlformats.org/officeDocument/2006/relationships/image" Target="../media/image12.png"/><Relationship Id="rId5" Type="http://schemas.openxmlformats.org/officeDocument/2006/relationships/tags" Target="../tags/tag28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27.xml"/><Relationship Id="rId9" Type="http://schemas.openxmlformats.org/officeDocument/2006/relationships/oleObject" Target="../embeddings/Microsoft_Office_Word_97_-_2003_Document4.doc"/><Relationship Id="rId1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4.png"/><Relationship Id="rId3" Type="http://schemas.openxmlformats.org/officeDocument/2006/relationships/tags" Target="../tags/tag32.xml"/><Relationship Id="rId7" Type="http://schemas.openxmlformats.org/officeDocument/2006/relationships/tags" Target="../tags/tag36.xml"/><Relationship Id="rId12" Type="http://schemas.openxmlformats.org/officeDocument/2006/relationships/image" Target="../media/image13.png"/><Relationship Id="rId2" Type="http://schemas.openxmlformats.org/officeDocument/2006/relationships/tags" Target="../tags/tag31.xml"/><Relationship Id="rId16" Type="http://schemas.openxmlformats.org/officeDocument/2006/relationships/oleObject" Target="../embeddings/Microsoft_Office_Word_97_-_2003_Document7.doc"/><Relationship Id="rId1" Type="http://schemas.openxmlformats.org/officeDocument/2006/relationships/vmlDrawing" Target="../drawings/vmlDrawing5.vml"/><Relationship Id="rId6" Type="http://schemas.openxmlformats.org/officeDocument/2006/relationships/tags" Target="../tags/tag35.xml"/><Relationship Id="rId11" Type="http://schemas.openxmlformats.org/officeDocument/2006/relationships/image" Target="../media/image12.png"/><Relationship Id="rId5" Type="http://schemas.openxmlformats.org/officeDocument/2006/relationships/tags" Target="../tags/tag34.xml"/><Relationship Id="rId15" Type="http://schemas.openxmlformats.org/officeDocument/2006/relationships/image" Target="../media/image10.png"/><Relationship Id="rId10" Type="http://schemas.openxmlformats.org/officeDocument/2006/relationships/image" Target="../media/image11.png"/><Relationship Id="rId4" Type="http://schemas.openxmlformats.org/officeDocument/2006/relationships/tags" Target="../tags/tag33.xml"/><Relationship Id="rId9" Type="http://schemas.openxmlformats.org/officeDocument/2006/relationships/oleObject" Target="../embeddings/Microsoft_Office_Word_97_-_2003_Document6.doc"/><Relationship Id="rId1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Trees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6 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5122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5123" name="Document" r:id="rId16" imgW="4651200" imgH="1576440" progId="Word.Document.8">
              <p:embed/>
            </p:oleObj>
          </a:graphicData>
        </a:graphic>
      </p:graphicFrame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695700" y="4164013"/>
            <a:ext cx="531813" cy="649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auto">
          <a:xfrm>
            <a:off x="4022725" y="4211638"/>
            <a:ext cx="930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Married </a:t>
            </a:r>
          </a:p>
        </p:txBody>
      </p: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5124" name="Document" r:id="rId17" imgW="4651200" imgH="1576440" progId="Word.Document.8">
              <p:embed/>
            </p:oleObj>
          </a:graphicData>
        </a:graphic>
      </p:graphicFrame>
      <p:sp>
        <p:nvSpPr>
          <p:cNvPr id="48" name="Line 28"/>
          <p:cNvSpPr>
            <a:spLocks noChangeShapeType="1"/>
          </p:cNvSpPr>
          <p:nvPr/>
        </p:nvSpPr>
        <p:spPr bwMode="auto">
          <a:xfrm flipH="1">
            <a:off x="4648200" y="3276601"/>
            <a:ext cx="1295400" cy="892174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6146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6147" name="Document" r:id="rId16" imgW="4651200" imgH="1576440" progId="Word.Document.8">
              <p:embed/>
            </p:oleObj>
          </a:graphicData>
        </a:graphic>
      </p:graphicFrame>
      <p:sp>
        <p:nvSpPr>
          <p:cNvPr id="42" name="Line 6"/>
          <p:cNvSpPr>
            <a:spLocks noChangeShapeType="1"/>
          </p:cNvSpPr>
          <p:nvPr/>
        </p:nvSpPr>
        <p:spPr bwMode="auto">
          <a:xfrm>
            <a:off x="3695700" y="4164013"/>
            <a:ext cx="531813" cy="649287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Text Box 22"/>
          <p:cNvSpPr txBox="1">
            <a:spLocks noChangeArrowheads="1"/>
          </p:cNvSpPr>
          <p:nvPr/>
        </p:nvSpPr>
        <p:spPr bwMode="auto">
          <a:xfrm>
            <a:off x="4022725" y="4211638"/>
            <a:ext cx="9302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Married </a:t>
            </a:r>
          </a:p>
        </p:txBody>
      </p:sp>
      <p:graphicFrame>
        <p:nvGraphicFramePr>
          <p:cNvPr id="47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6148" name="Document" r:id="rId17" imgW="4651200" imgH="1576440" progId="Word.Document.8">
              <p:embed/>
            </p:oleObj>
          </a:graphicData>
        </a:graphic>
      </p:graphicFrame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4495800" y="3178175"/>
            <a:ext cx="3124200" cy="18288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Text Box 29"/>
          <p:cNvSpPr txBox="1">
            <a:spLocks noChangeArrowheads="1"/>
          </p:cNvSpPr>
          <p:nvPr/>
        </p:nvSpPr>
        <p:spPr bwMode="auto">
          <a:xfrm>
            <a:off x="6019800" y="4168775"/>
            <a:ext cx="2667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 b="0"/>
              <a:t>Assign Cheat to “No”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1"/>
          <p:cNvPicPr>
            <a:picLocks noChangeAspect="1" noChangeArrowheads="1"/>
          </p:cNvPicPr>
          <p:nvPr/>
        </p:nvPicPr>
        <p:blipFill>
          <a:blip r:embed="rId10" cstate="print"/>
          <a:srcRect b="39583"/>
          <a:stretch>
            <a:fillRect/>
          </a:stretch>
        </p:blipFill>
        <p:spPr bwMode="auto">
          <a:xfrm>
            <a:off x="152400" y="1878701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more generally…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5" name="Group 284"/>
          <p:cNvGrpSpPr/>
          <p:nvPr/>
        </p:nvGrpSpPr>
        <p:grpSpPr>
          <a:xfrm>
            <a:off x="152402" y="4393300"/>
            <a:ext cx="3352800" cy="1497701"/>
            <a:chOff x="6390895" y="5472827"/>
            <a:chExt cx="2372105" cy="1080373"/>
          </a:xfrm>
        </p:grpSpPr>
        <p:pic>
          <p:nvPicPr>
            <p:cNvPr id="6" name="Picture 1"/>
            <p:cNvPicPr>
              <a:picLocks noChangeAspect="1" noChangeArrowheads="1"/>
            </p:cNvPicPr>
            <p:nvPr/>
          </p:nvPicPr>
          <p:blipFill>
            <a:blip r:embed="rId10" cstate="print"/>
            <a:srcRect t="59052"/>
            <a:stretch>
              <a:fillRect/>
            </a:stretch>
          </p:blipFill>
          <p:spPr bwMode="auto">
            <a:xfrm>
              <a:off x="6390895" y="5472827"/>
              <a:ext cx="2372105" cy="10803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7" name="Group 259"/>
            <p:cNvGrpSpPr/>
            <p:nvPr/>
          </p:nvGrpSpPr>
          <p:grpSpPr>
            <a:xfrm>
              <a:off x="6529752" y="5532382"/>
              <a:ext cx="2107224" cy="870989"/>
              <a:chOff x="3429000" y="5532382"/>
              <a:chExt cx="2107224" cy="870989"/>
            </a:xfrm>
          </p:grpSpPr>
          <p:sp>
            <p:nvSpPr>
              <p:cNvPr id="8" name="Parallelogram 7"/>
              <p:cNvSpPr/>
              <p:nvPr/>
            </p:nvSpPr>
            <p:spPr>
              <a:xfrm>
                <a:off x="3675225" y="5532382"/>
                <a:ext cx="1088026" cy="464670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9" name="Parallelogram 8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0" name="Parallelogram 9"/>
              <p:cNvSpPr>
                <a:spLocks noChangeAspect="1"/>
              </p:cNvSpPr>
              <p:nvPr/>
            </p:nvSpPr>
            <p:spPr>
              <a:xfrm>
                <a:off x="4609701" y="6205489"/>
                <a:ext cx="490841" cy="197882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0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allelogram 11"/>
              <p:cNvSpPr>
                <a:spLocks noChangeAspect="1"/>
              </p:cNvSpPr>
              <p:nvPr/>
            </p:nvSpPr>
            <p:spPr>
              <a:xfrm>
                <a:off x="4691842" y="5901446"/>
                <a:ext cx="619119" cy="283766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3" name="Parallelogram 12"/>
              <p:cNvSpPr>
                <a:spLocks noChangeAspect="1"/>
              </p:cNvSpPr>
              <p:nvPr/>
            </p:nvSpPr>
            <p:spPr>
              <a:xfrm>
                <a:off x="4359146" y="5956414"/>
                <a:ext cx="521675" cy="223874"/>
              </a:xfrm>
              <a:prstGeom prst="parallelogram">
                <a:avLst>
                  <a:gd name="adj" fmla="val 66539"/>
                </a:avLst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4" name="Parallelogram 13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0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5" name="Straight Connector 14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>
                <a:cxnSpLocks/>
              </p:cNvCxnSpPr>
              <p:nvPr/>
            </p:nvCxnSpPr>
            <p:spPr>
              <a:xfrm>
                <a:off x="4478216" y="5970530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>
                <a:off x="4334950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" name="Rectangle 5"/>
          <p:cNvSpPr txBox="1">
            <a:spLocks noChangeArrowheads="1"/>
          </p:cNvSpPr>
          <p:nvPr/>
        </p:nvSpPr>
        <p:spPr>
          <a:xfrm>
            <a:off x="5257800" y="1676400"/>
            <a:ext cx="37338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Features can be discrete,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continuous or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categorical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internal node: test some set of </a:t>
            </a:r>
            <a:r>
              <a:rPr lang="en-US" sz="2400" dirty="0" smtClean="0"/>
              <a:t>f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eatures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{X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en-US" sz="2400" dirty="0" smtClean="0"/>
              <a:t>}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branch from a node: selects 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set of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value for {X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lang="en-US" sz="2400" dirty="0" smtClean="0"/>
              <a:t>}</a:t>
            </a:r>
            <a:endParaRPr kumimoji="0" lang="en-US" sz="2400" b="0" i="0" u="none" strike="noStrike" kern="1200" cap="none" spc="0" normalizeH="0" baseline="-2500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leaf node: predict Y</a:t>
            </a:r>
          </a:p>
        </p:txBody>
      </p:sp>
      <p:pic>
        <p:nvPicPr>
          <p:cNvPr id="20" name="Picture 19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95402" y="606970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268008" y="4748002"/>
            <a:ext cx="330708" cy="254508"/>
          </a:xfrm>
          <a:prstGeom prst="rect">
            <a:avLst/>
          </a:prstGeom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834040" y="1715415"/>
            <a:ext cx="3204562" cy="279254"/>
          </a:xfrm>
          <a:prstGeom prst="rect">
            <a:avLst/>
          </a:prstGeom>
          <a:noFill/>
          <a:ln/>
          <a:effectLst/>
        </p:spPr>
      </p:pic>
      <p:sp>
        <p:nvSpPr>
          <p:cNvPr id="31" name="Parallelogram 30"/>
          <p:cNvSpPr>
            <a:spLocks noChangeAspect="1"/>
          </p:cNvSpPr>
          <p:nvPr/>
        </p:nvSpPr>
        <p:spPr>
          <a:xfrm>
            <a:off x="2234452" y="5096346"/>
            <a:ext cx="737350" cy="310353"/>
          </a:xfrm>
          <a:prstGeom prst="parallelogram">
            <a:avLst>
              <a:gd name="adj" fmla="val 6653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1</a:t>
            </a:r>
            <a:endParaRPr lang="en-US" b="1" dirty="0"/>
          </a:p>
        </p:txBody>
      </p:sp>
      <p:pic>
        <p:nvPicPr>
          <p:cNvPr id="41" name="Picture 40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571016" y="3148554"/>
            <a:ext cx="2491933" cy="279255"/>
          </a:xfrm>
          <a:prstGeom prst="rect">
            <a:avLst/>
          </a:prstGeom>
          <a:noFill/>
          <a:ln/>
          <a:effectLst/>
        </p:spPr>
      </p:pic>
      <p:sp>
        <p:nvSpPr>
          <p:cNvPr id="32" name="TextBox 31"/>
          <p:cNvSpPr txBox="1"/>
          <p:nvPr/>
        </p:nvSpPr>
        <p:spPr>
          <a:xfrm>
            <a:off x="2873830" y="275591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1752602" y="27450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1175660" y="332275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2256458" y="358322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2822516" y="358322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2528602" y="379005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</a:t>
            </a:r>
            <a:endParaRPr lang="en-US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2006088" y="380172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</a:t>
            </a:r>
            <a:endParaRPr lang="en-US" b="1" dirty="0"/>
          </a:p>
        </p:txBody>
      </p:sp>
      <p:pic>
        <p:nvPicPr>
          <p:cNvPr id="43" name="Picture 42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57202" y="5834213"/>
            <a:ext cx="126630" cy="126630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1003011" y="5780141"/>
            <a:ext cx="101810" cy="202100"/>
          </a:xfrm>
          <a:prstGeom prst="rect">
            <a:avLst/>
          </a:prstGeom>
          <a:noFill/>
          <a:ln/>
          <a:effectLst/>
        </p:spPr>
      </p:pic>
      <p:pic>
        <p:nvPicPr>
          <p:cNvPr id="47" name="Picture 46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1609502" y="5834090"/>
            <a:ext cx="126753" cy="126753"/>
          </a:xfrm>
          <a:prstGeom prst="rect">
            <a:avLst/>
          </a:prstGeom>
          <a:noFill/>
          <a:ln/>
          <a:effectLst/>
        </p:spPr>
      </p:pic>
      <p:pic>
        <p:nvPicPr>
          <p:cNvPr id="49" name="Picture 48" descr="TP_tmp.pn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2188284" y="5780141"/>
            <a:ext cx="126245" cy="20229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 far…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does a decision tree represent</a:t>
            </a:r>
          </a:p>
          <a:p>
            <a:r>
              <a:rPr lang="en-US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Now …</a:t>
            </a:r>
          </a:p>
          <a:p>
            <a:pPr algn="ctr">
              <a:buNone/>
            </a:pPr>
            <a:endParaRPr lang="en-US" sz="2200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How do we learn a decision tree from training data</a:t>
            </a:r>
          </a:p>
          <a:p>
            <a:r>
              <a:rPr lang="en-US" dirty="0" smtClean="0"/>
              <a:t>What is the decision on each leaf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 far…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does a decision tree represent</a:t>
            </a:r>
          </a:p>
          <a:p>
            <a:r>
              <a:rPr lang="en-US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Now …</a:t>
            </a:r>
          </a:p>
          <a:p>
            <a:pPr algn="ctr">
              <a:buNone/>
            </a:pPr>
            <a:endParaRPr lang="en-US" sz="2200" b="1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How do we learn a decision tree from training data</a:t>
            </a:r>
          </a:p>
          <a:p>
            <a:r>
              <a:rPr lang="en-US" dirty="0" smtClean="0"/>
              <a:t>What is the decision on each leaf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learn a decision tree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r>
              <a:rPr lang="en-US" sz="2800" dirty="0" smtClean="0"/>
              <a:t>Top-down induction [ID3, C4.5, CART, …]</a:t>
            </a:r>
          </a:p>
          <a:p>
            <a:pPr>
              <a:buNone/>
            </a:pPr>
            <a:r>
              <a:rPr lang="en-US" dirty="0" smtClean="0"/>
              <a:t>	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5" cstate="print"/>
          <a:srcRect l="6494" t="23383" r="6926" b="36691"/>
          <a:stretch>
            <a:fillRect/>
          </a:stretch>
        </p:blipFill>
        <p:spPr bwMode="auto">
          <a:xfrm>
            <a:off x="104422" y="2362200"/>
            <a:ext cx="6067778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7" name="Group 3"/>
          <p:cNvGrpSpPr>
            <a:grpSpLocks/>
          </p:cNvGrpSpPr>
          <p:nvPr/>
        </p:nvGrpSpPr>
        <p:grpSpPr bwMode="auto">
          <a:xfrm>
            <a:off x="6302828" y="2743200"/>
            <a:ext cx="2971800" cy="2590800"/>
            <a:chOff x="384" y="1584"/>
            <a:chExt cx="2451" cy="1694"/>
          </a:xfrm>
        </p:grpSpPr>
        <p:sp>
          <p:nvSpPr>
            <p:cNvPr id="8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3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4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5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MarSt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6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2D1993"/>
                  </a:solidFill>
                </a:rPr>
                <a:t>TaxInc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8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0" name="Text Box 16"/>
            <p:cNvSpPr txBox="1">
              <a:spLocks noChangeArrowheads="1"/>
            </p:cNvSpPr>
            <p:nvPr/>
          </p:nvSpPr>
          <p:spPr bwMode="auto">
            <a:xfrm>
              <a:off x="781" y="3040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1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18"/>
            <p:cNvSpPr txBox="1">
              <a:spLocks noChangeArrowheads="1"/>
            </p:cNvSpPr>
            <p:nvPr/>
          </p:nvSpPr>
          <p:spPr bwMode="auto">
            <a:xfrm>
              <a:off x="425" y="2042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>
                  <a:solidFill>
                    <a:srgbClr val="800000"/>
                  </a:solidFill>
                </a:rPr>
                <a:t>NO</a:t>
              </a:r>
              <a:endParaRPr lang="en-US" sz="1400" b="0">
                <a:solidFill>
                  <a:srgbClr val="00FFFF"/>
                </a:solidFill>
              </a:endParaRPr>
            </a:p>
          </p:txBody>
        </p:sp>
        <p:sp>
          <p:nvSpPr>
            <p:cNvPr id="23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4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7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8" name="Text Box 24"/>
            <p:cNvSpPr txBox="1">
              <a:spLocks noChangeArrowheads="1"/>
            </p:cNvSpPr>
            <p:nvPr/>
          </p:nvSpPr>
          <p:spPr bwMode="auto">
            <a:xfrm>
              <a:off x="785" y="2250"/>
              <a:ext cx="1114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Single, Divorced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581" y="2749"/>
              <a:ext cx="48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&lt; 80K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30" name="Text Box 26"/>
            <p:cNvSpPr txBox="1">
              <a:spLocks noChangeArrowheads="1"/>
            </p:cNvSpPr>
            <p:nvPr/>
          </p:nvSpPr>
          <p:spPr bwMode="auto">
            <a:xfrm>
              <a:off x="1699" y="2749"/>
              <a:ext cx="48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&gt; 80K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</p:grpSp>
      <p:pic>
        <p:nvPicPr>
          <p:cNvPr id="32" name="Picture 31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47504" y="2928258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443271" y="3356625"/>
            <a:ext cx="254899" cy="203003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608043" y="3792053"/>
            <a:ext cx="254899" cy="20300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best to split?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10" name="Group 3"/>
          <p:cNvGraphicFramePr>
            <a:graphicFrameLocks noGrp="1"/>
          </p:cNvGraphicFramePr>
          <p:nvPr/>
        </p:nvGraphicFramePr>
        <p:xfrm>
          <a:off x="762000" y="1600200"/>
          <a:ext cx="2362200" cy="4114800"/>
        </p:xfrm>
        <a:graphic>
          <a:graphicData uri="http://schemas.openxmlformats.org/drawingml/2006/table">
            <a:tbl>
              <a:tblPr/>
              <a:tblGrid>
                <a:gridCol w="787400"/>
                <a:gridCol w="787400"/>
                <a:gridCol w="787400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grpSp>
        <p:nvGrpSpPr>
          <p:cNvPr id="35" name="Group 34"/>
          <p:cNvGrpSpPr/>
          <p:nvPr/>
        </p:nvGrpSpPr>
        <p:grpSpPr>
          <a:xfrm>
            <a:off x="4038600" y="1711225"/>
            <a:ext cx="2057400" cy="2197061"/>
            <a:chOff x="4038600" y="1711225"/>
            <a:chExt cx="2057400" cy="2197061"/>
          </a:xfrm>
        </p:grpSpPr>
        <p:pic>
          <p:nvPicPr>
            <p:cNvPr id="34" name="Picture 33" descr="TP_tmp.pn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4" cstate="print"/>
            <a:stretch>
              <a:fillRect/>
            </a:stretch>
          </p:blipFill>
          <p:spPr bwMode="auto">
            <a:xfrm>
              <a:off x="4953000" y="1711225"/>
              <a:ext cx="331878" cy="255408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3" name="Straight Connector 12"/>
            <p:cNvCxnSpPr>
              <a:stCxn id="34" idx="2"/>
            </p:cNvCxnSpPr>
            <p:nvPr/>
          </p:nvCxnSpPr>
          <p:spPr>
            <a:xfrm rot="5400000">
              <a:off x="4228587" y="2157647"/>
              <a:ext cx="1081367" cy="6993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>
              <a:stCxn id="34" idx="2"/>
            </p:cNvCxnSpPr>
            <p:nvPr/>
          </p:nvCxnSpPr>
          <p:spPr>
            <a:xfrm rot="16200000" flipH="1">
              <a:off x="4876286" y="2209285"/>
              <a:ext cx="1081367" cy="596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4419600" y="2221468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</a:t>
              </a:r>
              <a:endParaRPr lang="en-US" sz="2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03696" y="2220686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038600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4 Ts</a:t>
              </a:r>
            </a:p>
            <a:p>
              <a:r>
                <a:rPr lang="en-US" sz="2000" dirty="0" smtClean="0"/>
                <a:t>    0 Fs</a:t>
              </a:r>
              <a:endParaRPr lang="en-US" sz="2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2776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1 Ts</a:t>
              </a:r>
            </a:p>
            <a:p>
              <a:r>
                <a:rPr lang="en-US" sz="2000" dirty="0" smtClean="0"/>
                <a:t>    3 Fs</a:t>
              </a:r>
              <a:endParaRPr lang="en-US" sz="20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573099" y="1707400"/>
            <a:ext cx="1961301" cy="2200886"/>
            <a:chOff x="6573099" y="1707400"/>
            <a:chExt cx="1961301" cy="2200886"/>
          </a:xfrm>
        </p:grpSpPr>
        <p:pic>
          <p:nvPicPr>
            <p:cNvPr id="36" name="Picture 35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7551816" y="1707400"/>
              <a:ext cx="332388" cy="25580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7018416" y="2221468"/>
              <a:ext cx="31130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T</a:t>
              </a:r>
              <a:endParaRPr lang="en-US" sz="20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8002512" y="2220686"/>
              <a:ext cx="303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F</a:t>
              </a:r>
              <a:endParaRPr lang="en-US" sz="20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rot="5400000">
              <a:off x="6751202" y="2233847"/>
              <a:ext cx="1081367" cy="699339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16200000" flipH="1">
              <a:off x="7398901" y="2285485"/>
              <a:ext cx="1081367" cy="59606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5730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3 Ts</a:t>
              </a:r>
            </a:p>
            <a:p>
              <a:r>
                <a:rPr lang="en-US" sz="2000" dirty="0" smtClean="0"/>
                <a:t>    1 Fs</a:t>
              </a:r>
              <a:endParaRPr lang="en-US" sz="2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7716099" y="3200400"/>
              <a:ext cx="81830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Y: 2 Ts</a:t>
              </a:r>
            </a:p>
            <a:p>
              <a:r>
                <a:rPr lang="en-US" sz="2000" dirty="0" smtClean="0"/>
                <a:t>    2 Fs</a:t>
              </a:r>
              <a:endParaRPr lang="en-US" sz="2000" dirty="0"/>
            </a:p>
          </p:txBody>
        </p:sp>
      </p:grpSp>
      <p:sp>
        <p:nvSpPr>
          <p:cNvPr id="29" name="Rectangle 28"/>
          <p:cNvSpPr/>
          <p:nvPr/>
        </p:nvSpPr>
        <p:spPr>
          <a:xfrm>
            <a:off x="3886200" y="5105400"/>
            <a:ext cx="4572000" cy="11387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400" dirty="0" smtClean="0"/>
              <a:t>Good split if we are more certain about classification after split – </a:t>
            </a:r>
          </a:p>
          <a:p>
            <a:r>
              <a:rPr lang="en-US" sz="2000" dirty="0" smtClean="0"/>
              <a:t>Uniform distribution of labels is bad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86200" y="4038600"/>
            <a:ext cx="1171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Absolutely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5181600" y="4038600"/>
            <a:ext cx="84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Kind of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620893" y="4038600"/>
            <a:ext cx="8467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Kind of</a:t>
            </a:r>
          </a:p>
          <a:p>
            <a:r>
              <a:rPr lang="en-US" dirty="0" smtClean="0"/>
              <a:t>sure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916293" y="4038600"/>
            <a:ext cx="11716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Absolutely</a:t>
            </a:r>
          </a:p>
          <a:p>
            <a:r>
              <a:rPr lang="en-US" dirty="0" smtClean="0"/>
              <a:t>unsure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best to split?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5" cstate="print"/>
          <a:srcRect t="18294"/>
          <a:stretch>
            <a:fillRect/>
          </a:stretch>
        </p:blipFill>
        <p:spPr bwMode="auto">
          <a:xfrm>
            <a:off x="838200" y="1524000"/>
            <a:ext cx="6929438" cy="2382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906484" y="1711225"/>
            <a:ext cx="331878" cy="25540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765602" y="1707400"/>
            <a:ext cx="332388" cy="255801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424036" y="3881735"/>
            <a:ext cx="849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Pick the attribute/feature which yields maximum information gain:</a:t>
            </a:r>
            <a:endParaRPr lang="en-US" sz="2400" dirty="0"/>
          </a:p>
        </p:txBody>
      </p:sp>
      <p:pic>
        <p:nvPicPr>
          <p:cNvPr id="10" name="Picture 9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417910" y="4572000"/>
            <a:ext cx="6095439" cy="457203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609600" y="5311914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	H(Y) – entropy of Y      H(</a:t>
            </a:r>
            <a:r>
              <a:rPr lang="en-US" sz="2000" dirty="0" err="1" smtClean="0"/>
              <a:t>Y|X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 – conditional entropy of Y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Entropy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05800" cy="5181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Entropy of a random variable Y</a:t>
            </a:r>
          </a:p>
          <a:p>
            <a:endParaRPr lang="en-US" dirty="0" smtClean="0"/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sz="2400" b="1" i="1" dirty="0" smtClean="0"/>
              <a:t>More uncertainty, </a:t>
            </a:r>
          </a:p>
          <a:p>
            <a:pPr>
              <a:spcBef>
                <a:spcPts val="0"/>
              </a:spcBef>
              <a:buFont typeface="Wingdings" pitchFamily="2" charset="2"/>
              <a:buNone/>
            </a:pPr>
            <a:r>
              <a:rPr lang="en-US" sz="2400" b="1" i="1" dirty="0" smtClean="0"/>
              <a:t>more entropy!</a:t>
            </a:r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buFont typeface="Wingdings" pitchFamily="2" charset="2"/>
              <a:buNone/>
            </a:pPr>
            <a:r>
              <a:rPr lang="en-US" sz="2400" dirty="0" smtClean="0"/>
              <a:t>	Y ~ Bernoulli(p)</a:t>
            </a:r>
          </a:p>
          <a:p>
            <a:pPr>
              <a:buFont typeface="Wingdings" pitchFamily="2" charset="2"/>
              <a:buNone/>
            </a:pPr>
            <a:endParaRPr lang="en-US" sz="2400" b="1" i="1" dirty="0" smtClean="0"/>
          </a:p>
          <a:p>
            <a:pPr>
              <a:buFont typeface="Wingdings" pitchFamily="2" charset="2"/>
              <a:buNone/>
            </a:pPr>
            <a:endParaRPr lang="en-US" sz="2400" i="1" dirty="0" smtClean="0"/>
          </a:p>
          <a:p>
            <a:pPr>
              <a:buFont typeface="Wingdings" pitchFamily="2" charset="2"/>
              <a:buNone/>
            </a:pPr>
            <a:endParaRPr lang="en-US" sz="1800" i="1" dirty="0" smtClean="0"/>
          </a:p>
          <a:p>
            <a:pPr>
              <a:buFont typeface="Wingdings" pitchFamily="2" charset="2"/>
              <a:buNone/>
            </a:pPr>
            <a:r>
              <a:rPr lang="en-US" sz="2000" b="1" u="sng" dirty="0" smtClean="0">
                <a:solidFill>
                  <a:srgbClr val="C00000"/>
                </a:solidFill>
              </a:rPr>
              <a:t>Information Theory interpretation</a:t>
            </a:r>
            <a:r>
              <a:rPr lang="en-US" sz="2000" i="1" u="sng" dirty="0" smtClean="0"/>
              <a:t>:</a:t>
            </a:r>
            <a:r>
              <a:rPr lang="en-US" sz="2000" i="1" dirty="0" smtClean="0">
                <a:latin typeface="Times New Roman" pitchFamily="18" charset="0"/>
              </a:rPr>
              <a:t> H(Y)</a:t>
            </a:r>
            <a:r>
              <a:rPr lang="en-US" sz="2000" dirty="0" smtClean="0"/>
              <a:t> is the expected number of bits </a:t>
            </a:r>
          </a:p>
          <a:p>
            <a:pPr>
              <a:buFont typeface="Wingdings" pitchFamily="2" charset="2"/>
              <a:buNone/>
            </a:pPr>
            <a:r>
              <a:rPr lang="en-US" sz="2000" dirty="0" smtClean="0"/>
              <a:t>needed  to encode a randomly drawn value of </a:t>
            </a:r>
            <a:r>
              <a:rPr lang="en-US" sz="2000" i="1" dirty="0" smtClean="0">
                <a:latin typeface="Times New Roman" pitchFamily="18" charset="0"/>
              </a:rPr>
              <a:t>Y</a:t>
            </a:r>
            <a:r>
              <a:rPr lang="en-US" sz="2000" i="1" dirty="0" smtClean="0"/>
              <a:t>  </a:t>
            </a:r>
            <a:r>
              <a:rPr lang="en-US" sz="2000" dirty="0" smtClean="0"/>
              <a:t>(under most efficient code)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23" name="Picture 22" descr="TP_t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160388" y="2057400"/>
            <a:ext cx="4253311" cy="581793"/>
          </a:xfrm>
          <a:prstGeom prst="rect">
            <a:avLst/>
          </a:prstGeom>
          <a:noFill/>
          <a:ln/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 l="26321" t="23907" r="22484" b="36261"/>
          <a:stretch>
            <a:fillRect/>
          </a:stretch>
        </p:blipFill>
        <p:spPr bwMode="auto">
          <a:xfrm>
            <a:off x="3581400" y="2895600"/>
            <a:ext cx="2895600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029200" y="5192486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429000" y="3360816"/>
            <a:ext cx="461665" cy="1316001"/>
          </a:xfrm>
          <a:prstGeom prst="rect">
            <a:avLst/>
          </a:prstGeom>
          <a:solidFill>
            <a:schemeClr val="bg1"/>
          </a:solidFill>
        </p:spPr>
        <p:txBody>
          <a:bodyPr vert="vert270" wrap="none" rtlCol="0">
            <a:spAutoFit/>
          </a:bodyPr>
          <a:lstStyle/>
          <a:p>
            <a:r>
              <a:rPr lang="en-US" dirty="0" smtClean="0"/>
              <a:t>Entropy, H(Y)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181600" y="3048000"/>
            <a:ext cx="1447800" cy="1524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623187" y="3011269"/>
            <a:ext cx="14075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Uniform 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Max entropy</a:t>
            </a:r>
            <a:endParaRPr lang="en-US" b="1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191000" y="4572000"/>
            <a:ext cx="2438400" cy="42454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rot="5400000" flipH="1" flipV="1">
            <a:off x="6172200" y="4572000"/>
            <a:ext cx="457200" cy="45720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629400" y="4230469"/>
            <a:ext cx="14632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Deterministic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Zero entropy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Andrew Moore’s Entropy in a Nutshell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2" descr="w-lo"/>
          <p:cNvPicPr>
            <a:picLocks noChangeAspect="1" noChangeArrowheads="1"/>
          </p:cNvPicPr>
          <p:nvPr/>
        </p:nvPicPr>
        <p:blipFill>
          <a:blip r:embed="rId2" cstate="print"/>
          <a:srcRect r="-16675"/>
          <a:stretch>
            <a:fillRect/>
          </a:stretch>
        </p:blipFill>
        <p:spPr bwMode="auto">
          <a:xfrm>
            <a:off x="457200" y="1447800"/>
            <a:ext cx="3810000" cy="3340100"/>
          </a:xfrm>
          <a:prstGeom prst="rect">
            <a:avLst/>
          </a:prstGeom>
          <a:noFill/>
        </p:spPr>
      </p:pic>
      <p:pic>
        <p:nvPicPr>
          <p:cNvPr id="6" name="Picture 3" descr="w-h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600200"/>
            <a:ext cx="4800600" cy="3171825"/>
          </a:xfrm>
          <a:prstGeom prst="rect">
            <a:avLst/>
          </a:prstGeom>
          <a:noFill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57200" y="4953000"/>
            <a:ext cx="32766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Low Entropy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038600" y="4937125"/>
            <a:ext cx="3276600" cy="39687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High Entropy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auto">
          <a:xfrm>
            <a:off x="5867400" y="5410200"/>
            <a:ext cx="2971800" cy="1143000"/>
          </a:xfrm>
          <a:prstGeom prst="wedgeRectCallout">
            <a:avLst>
              <a:gd name="adj1" fmla="val -8796"/>
              <a:gd name="adj2" fmla="val -109583"/>
            </a:avLst>
          </a:prstGeom>
          <a:solidFill>
            <a:srgbClr val="E3FFE3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dirty="0"/>
              <a:t>..the values (locations of soup) unpredictable... almost uniformly sampled throughout our dining room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2209800" y="5410200"/>
            <a:ext cx="2362200" cy="1295400"/>
          </a:xfrm>
          <a:prstGeom prst="wedgeRectCallout">
            <a:avLst>
              <a:gd name="adj1" fmla="val -52342"/>
              <a:gd name="adj2" fmla="val -98986"/>
            </a:avLst>
          </a:prstGeom>
          <a:solidFill>
            <a:srgbClr val="FFD7D7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</a:pPr>
            <a:r>
              <a:rPr lang="en-US" dirty="0"/>
              <a:t>..the values (locations of soup) sampled entirely from within the soup bowl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Recitation Tomorrow!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Model Selection &amp; Decision Trees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 recommended!!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Place: NSH 1507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Time: 5-6 pm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00800" y="610766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Min</a:t>
            </a:r>
            <a:endParaRPr lang="en-US" sz="2000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23226" t="1853" r="14386" b="53672"/>
          <a:stretch>
            <a:fillRect/>
          </a:stretch>
        </p:blipFill>
        <p:spPr bwMode="auto">
          <a:xfrm>
            <a:off x="5943600" y="4114800"/>
            <a:ext cx="16002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Information Gain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Advantage of attribute = decrease in uncertainty</a:t>
            </a:r>
          </a:p>
          <a:p>
            <a:pPr lvl="1"/>
            <a:r>
              <a:rPr lang="en-US" sz="2000" dirty="0" smtClean="0"/>
              <a:t>Entropy of Y before split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2">
              <a:buNone/>
            </a:pPr>
            <a:endParaRPr lang="en-US" sz="1200" dirty="0" smtClean="0"/>
          </a:p>
          <a:p>
            <a:pPr lvl="1"/>
            <a:r>
              <a:rPr lang="en-US" sz="2000" dirty="0" smtClean="0"/>
              <a:t>Entropy of Y after splitting based on X</a:t>
            </a:r>
            <a:r>
              <a:rPr lang="en-US" sz="2000" baseline="-25000" dirty="0" smtClean="0"/>
              <a:t>i</a:t>
            </a:r>
          </a:p>
          <a:p>
            <a:pPr lvl="2"/>
            <a:r>
              <a:rPr lang="en-US" sz="1800" dirty="0" smtClean="0"/>
              <a:t>Weight by probability of following each branch</a:t>
            </a:r>
          </a:p>
          <a:p>
            <a:pPr lvl="1"/>
            <a:endParaRPr lang="en-US" sz="2000" dirty="0" smtClean="0"/>
          </a:p>
          <a:p>
            <a:endParaRPr lang="en-US" sz="2400" dirty="0" smtClean="0"/>
          </a:p>
          <a:p>
            <a:endParaRPr lang="en-US" sz="1800" dirty="0" smtClean="0"/>
          </a:p>
          <a:p>
            <a:pPr>
              <a:lnSpc>
                <a:spcPct val="150000"/>
              </a:lnSpc>
            </a:pPr>
            <a:r>
              <a:rPr lang="en-US" sz="2400" dirty="0" smtClean="0"/>
              <a:t>Information gain is difference</a:t>
            </a:r>
          </a:p>
          <a:p>
            <a:pPr>
              <a:lnSpc>
                <a:spcPct val="150000"/>
              </a:lnSpc>
              <a:buNone/>
            </a:pPr>
            <a:endParaRPr lang="en-US" sz="1400" dirty="0" smtClean="0"/>
          </a:p>
          <a:p>
            <a:pPr>
              <a:lnSpc>
                <a:spcPct val="150000"/>
              </a:lnSpc>
              <a:buNone/>
            </a:pPr>
            <a:r>
              <a:rPr lang="en-US" sz="2000" b="1" dirty="0" smtClean="0"/>
              <a:t>		     </a:t>
            </a:r>
            <a:r>
              <a:rPr lang="en-US" sz="2000" b="1" dirty="0" smtClean="0">
                <a:solidFill>
                  <a:srgbClr val="C00000"/>
                </a:solidFill>
              </a:rPr>
              <a:t>Max Information gain = min conditional entropy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7" name="Picture 6" descr="TP_tmp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160388" y="2390007"/>
            <a:ext cx="4253311" cy="58179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09800" y="5716909"/>
            <a:ext cx="4082102" cy="30289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14400" y="4097509"/>
            <a:ext cx="8032798" cy="93169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Information Gain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953000" y="2320825"/>
            <a:ext cx="331878" cy="255408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7551816" y="2317000"/>
            <a:ext cx="332388" cy="255801"/>
          </a:xfrm>
          <a:prstGeom prst="rect">
            <a:avLst/>
          </a:prstGeom>
          <a:noFill/>
          <a:ln/>
          <a:effectLst/>
        </p:spPr>
      </p:pic>
      <p:graphicFrame>
        <p:nvGraphicFramePr>
          <p:cNvPr id="10" name="Group 3"/>
          <p:cNvGraphicFramePr>
            <a:graphicFrameLocks noGrp="1"/>
          </p:cNvGraphicFramePr>
          <p:nvPr/>
        </p:nvGraphicFramePr>
        <p:xfrm>
          <a:off x="762000" y="2209800"/>
          <a:ext cx="2362200" cy="4114800"/>
        </p:xfrm>
        <a:graphic>
          <a:graphicData uri="http://schemas.openxmlformats.org/drawingml/2006/table">
            <a:tbl>
              <a:tblPr/>
              <a:tblGrid>
                <a:gridCol w="787400"/>
                <a:gridCol w="787400"/>
                <a:gridCol w="787400"/>
              </a:tblGrid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en-US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X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Y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54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  <a:tr h="423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</a:t>
                      </a: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Connector 12"/>
          <p:cNvCxnSpPr>
            <a:stCxn id="34" idx="2"/>
          </p:cNvCxnSpPr>
          <p:nvPr/>
        </p:nvCxnSpPr>
        <p:spPr>
          <a:xfrm rot="5400000">
            <a:off x="4228587" y="2767247"/>
            <a:ext cx="1081367" cy="699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34" idx="2"/>
          </p:cNvCxnSpPr>
          <p:nvPr/>
        </p:nvCxnSpPr>
        <p:spPr>
          <a:xfrm rot="16200000" flipH="1">
            <a:off x="4876286" y="2818885"/>
            <a:ext cx="1081367" cy="596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419600" y="2831068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5403696" y="2830286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7018416" y="2831068"/>
            <a:ext cx="3113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8002512" y="2830286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</a:t>
            </a:r>
            <a:endParaRPr lang="en-US" sz="2000" dirty="0"/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6751202" y="2843447"/>
            <a:ext cx="1081367" cy="6993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rot="16200000" flipH="1">
            <a:off x="7398901" y="2895085"/>
            <a:ext cx="1081367" cy="59606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038600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4 Ts</a:t>
            </a:r>
          </a:p>
          <a:p>
            <a:r>
              <a:rPr lang="en-US" sz="2000" dirty="0" smtClean="0"/>
              <a:t>    0 Fs</a:t>
            </a:r>
            <a:endParaRPr lang="en-US" sz="2000" dirty="0"/>
          </a:p>
        </p:txBody>
      </p:sp>
      <p:sp>
        <p:nvSpPr>
          <p:cNvPr id="26" name="TextBox 25"/>
          <p:cNvSpPr txBox="1"/>
          <p:nvPr/>
        </p:nvSpPr>
        <p:spPr>
          <a:xfrm>
            <a:off x="52776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1 Ts</a:t>
            </a:r>
          </a:p>
          <a:p>
            <a:r>
              <a:rPr lang="en-US" sz="2000" dirty="0" smtClean="0"/>
              <a:t>    3 Fs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65730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3 Ts</a:t>
            </a:r>
          </a:p>
          <a:p>
            <a:r>
              <a:rPr lang="en-US" sz="2000" dirty="0" smtClean="0"/>
              <a:t>    1 Fs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7716099" y="3810000"/>
            <a:ext cx="818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Y: 2 Ts</a:t>
            </a:r>
          </a:p>
          <a:p>
            <a:r>
              <a:rPr lang="en-US" sz="2000" dirty="0" smtClean="0"/>
              <a:t>    2 Fs</a:t>
            </a:r>
            <a:endParaRPr lang="en-US" sz="2000" dirty="0"/>
          </a:p>
        </p:txBody>
      </p:sp>
      <p:pic>
        <p:nvPicPr>
          <p:cNvPr id="38" name="Picture 37" descr="TP_tmp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9600" y="7086600"/>
            <a:ext cx="3250689" cy="533400"/>
          </a:xfrm>
          <a:prstGeom prst="rect">
            <a:avLst/>
          </a:prstGeom>
          <a:noFill/>
          <a:ln/>
          <a:effectLst/>
        </p:spPr>
      </p:pic>
      <p:pic>
        <p:nvPicPr>
          <p:cNvPr id="44" name="Picture 43" descr="TP_tmp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733800" y="4800601"/>
            <a:ext cx="5330952" cy="439021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3733800" y="5486400"/>
            <a:ext cx="5334000" cy="422663"/>
          </a:xfrm>
          <a:prstGeom prst="rect">
            <a:avLst/>
          </a:prstGeom>
          <a:noFill/>
          <a:ln/>
          <a:effectLst/>
        </p:spPr>
      </p:pic>
      <p:cxnSp>
        <p:nvCxnSpPr>
          <p:cNvPr id="47" name="Straight Connector 46"/>
          <p:cNvCxnSpPr/>
          <p:nvPr/>
        </p:nvCxnSpPr>
        <p:spPr>
          <a:xfrm flipV="1">
            <a:off x="4985656" y="4844142"/>
            <a:ext cx="1752600" cy="38100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 descr="TP_tmp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038600" y="6248400"/>
            <a:ext cx="2534558" cy="381000"/>
          </a:xfrm>
          <a:prstGeom prst="rect">
            <a:avLst/>
          </a:prstGeom>
          <a:noFill/>
          <a:ln/>
          <a:effectLst/>
        </p:spPr>
      </p:pic>
      <p:pic>
        <p:nvPicPr>
          <p:cNvPr id="30" name="Picture 29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730202" y="1502230"/>
            <a:ext cx="8032798" cy="449079"/>
          </a:xfrm>
          <a:prstGeom prst="rect">
            <a:avLst/>
          </a:prstGeom>
          <a:noFill/>
          <a:ln/>
          <a:effectLst/>
        </p:spPr>
      </p:pic>
      <p:sp>
        <p:nvSpPr>
          <p:cNvPr id="31" name="Left Brace 30"/>
          <p:cNvSpPr/>
          <p:nvPr/>
        </p:nvSpPr>
        <p:spPr>
          <a:xfrm rot="16200000">
            <a:off x="7911194" y="5010150"/>
            <a:ext cx="190500" cy="2057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888698" y="6096000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&gt; 0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Which feature is best to split?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47836" y="1600200"/>
            <a:ext cx="8491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Pick the attribute/feature which yields maximum information gain:</a:t>
            </a:r>
            <a:endParaRPr lang="en-US" sz="2400" dirty="0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417910" y="2514600"/>
            <a:ext cx="6095439" cy="457203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685800" y="3276600"/>
            <a:ext cx="807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	H(Y) – entropy of Y      H(</a:t>
            </a:r>
            <a:r>
              <a:rPr lang="en-US" sz="2000" dirty="0" err="1" smtClean="0"/>
              <a:t>Y|X</a:t>
            </a:r>
            <a:r>
              <a:rPr lang="en-US" sz="2000" baseline="-25000" dirty="0" err="1" smtClean="0"/>
              <a:t>i</a:t>
            </a:r>
            <a:r>
              <a:rPr lang="en-US" sz="2000" dirty="0" smtClean="0"/>
              <a:t>) – conditional entropy of Y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101701" y="4731603"/>
            <a:ext cx="6975499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Feature which yields maximum reduction in entropy  </a:t>
            </a:r>
          </a:p>
          <a:p>
            <a:r>
              <a:rPr lang="en-US" sz="2400" dirty="0" smtClean="0"/>
              <a:t>		provides maximum information about 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Expressiveness of Decision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4" descr="xor-decision-tr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535174"/>
            <a:ext cx="5867400" cy="1960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 txBox="1">
            <a:spLocks noChangeArrowheads="1"/>
          </p:cNvSpPr>
          <p:nvPr/>
        </p:nvSpPr>
        <p:spPr>
          <a:xfrm>
            <a:off x="457200" y="1447800"/>
            <a:ext cx="8229600" cy="502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trees can express any function of the input features.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for Boolean functions, truth table row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Arial" pitchFamily="34" charset="0"/>
              </a:rPr>
              <a:t>→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path to leaf: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There is a decision tree which perfectly classifies a training set with one path to leaf for each example </a:t>
            </a:r>
            <a:endParaRPr lang="en-US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it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won't generalize well to new examples - prefer to find more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compact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decision trees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Trees - </a:t>
            </a:r>
            <a:r>
              <a:rPr lang="en-US" b="1" dirty="0" err="1" smtClean="0">
                <a:solidFill>
                  <a:srgbClr val="C00000"/>
                </a:solidFill>
              </a:rPr>
              <a:t>Overfitting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One training example per leaf – </a:t>
            </a:r>
            <a:r>
              <a:rPr lang="en-US" sz="2400" dirty="0" err="1" smtClean="0"/>
              <a:t>overfits</a:t>
            </a:r>
            <a:r>
              <a:rPr lang="en-US" sz="2400" dirty="0" smtClean="0"/>
              <a:t>, need compact/pruned decision tree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3" descr="tree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793161"/>
            <a:ext cx="4156075" cy="3012325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228600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86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096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33398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762000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38200" y="574765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88572" y="574765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349828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654626" y="573677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915884" y="574765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177142" y="574765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12123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317172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165463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8179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21989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35131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710542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2884714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3243944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3439886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777344" y="49965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3940628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4267200" y="49965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362200" y="573677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2666998" y="53013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2906486" y="531222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3167742" y="531222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3428998" y="530134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3712028" y="530134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3984168" y="531222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4245426" y="531222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/>
          <p:cNvGrpSpPr/>
          <p:nvPr/>
        </p:nvGrpSpPr>
        <p:grpSpPr>
          <a:xfrm>
            <a:off x="4898570" y="2788390"/>
            <a:ext cx="4173582" cy="3458423"/>
            <a:chOff x="4898570" y="2788390"/>
            <a:chExt cx="4173582" cy="3458423"/>
          </a:xfrm>
        </p:grpSpPr>
        <p:pic>
          <p:nvPicPr>
            <p:cNvPr id="6" name="Picture 5" descr="tree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903788" y="2788390"/>
              <a:ext cx="4164012" cy="3017097"/>
            </a:xfrm>
            <a:prstGeom prst="rect">
              <a:avLst/>
            </a:prstGeom>
            <a:noFill/>
          </p:spPr>
        </p:pic>
        <p:sp>
          <p:nvSpPr>
            <p:cNvPr id="39" name="Oval 38"/>
            <p:cNvSpPr/>
            <p:nvPr/>
          </p:nvSpPr>
          <p:spPr>
            <a:xfrm>
              <a:off x="4898570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Oval 41"/>
            <p:cNvSpPr/>
            <p:nvPr/>
          </p:nvSpPr>
          <p:spPr>
            <a:xfrm>
              <a:off x="5203368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>
              <a:off x="5508170" y="5747656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Oval 44"/>
            <p:cNvSpPr/>
            <p:nvPr/>
          </p:nvSpPr>
          <p:spPr>
            <a:xfrm>
              <a:off x="5758542" y="574765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6019798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Oval 46"/>
            <p:cNvSpPr/>
            <p:nvPr/>
          </p:nvSpPr>
          <p:spPr>
            <a:xfrm>
              <a:off x="6324596" y="573677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/>
            <p:cNvSpPr/>
            <p:nvPr/>
          </p:nvSpPr>
          <p:spPr>
            <a:xfrm>
              <a:off x="6585854" y="5747656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/>
            <p:cNvSpPr/>
            <p:nvPr/>
          </p:nvSpPr>
          <p:spPr>
            <a:xfrm>
              <a:off x="6847112" y="5747658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5856514" y="3418114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21284" y="499654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Oval 55"/>
            <p:cNvSpPr/>
            <p:nvPr/>
          </p:nvSpPr>
          <p:spPr>
            <a:xfrm>
              <a:off x="7380512" y="49965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7739742" y="44740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8534400" y="3962400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7032170" y="573677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7347854" y="53013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7641770" y="5312226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7892142" y="53122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8153398" y="5301342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8458196" y="5301342"/>
              <a:ext cx="91440" cy="9144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8719454" y="5312226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Oval 69"/>
            <p:cNvSpPr/>
            <p:nvPr/>
          </p:nvSpPr>
          <p:spPr>
            <a:xfrm>
              <a:off x="8980712" y="5312228"/>
              <a:ext cx="91440" cy="91440"/>
            </a:xfrm>
            <a:prstGeom prst="ellipse">
              <a:avLst/>
            </a:prstGeom>
            <a:solidFill>
              <a:srgbClr val="01B739"/>
            </a:solidFill>
            <a:ln>
              <a:solidFill>
                <a:srgbClr val="01B73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3" name="Group 92"/>
            <p:cNvGrpSpPr/>
            <p:nvPr/>
          </p:nvGrpSpPr>
          <p:grpSpPr>
            <a:xfrm>
              <a:off x="4942473" y="5943600"/>
              <a:ext cx="4079827" cy="303213"/>
              <a:chOff x="249917" y="6002337"/>
              <a:chExt cx="5511800" cy="303213"/>
            </a:xfrm>
          </p:grpSpPr>
          <p:sp>
            <p:nvSpPr>
              <p:cNvPr id="71" name="Line 6"/>
              <p:cNvSpPr>
                <a:spLocks noChangeShapeType="1"/>
              </p:cNvSpPr>
              <p:nvPr/>
            </p:nvSpPr>
            <p:spPr bwMode="auto">
              <a:xfrm flipV="1">
                <a:off x="264139" y="6154737"/>
                <a:ext cx="5456102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Line 7"/>
              <p:cNvSpPr>
                <a:spLocks noChangeShapeType="1"/>
              </p:cNvSpPr>
              <p:nvPr/>
            </p:nvSpPr>
            <p:spPr bwMode="auto">
              <a:xfrm>
                <a:off x="2499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Line 8"/>
              <p:cNvSpPr>
                <a:spLocks noChangeShapeType="1"/>
              </p:cNvSpPr>
              <p:nvPr/>
            </p:nvSpPr>
            <p:spPr bwMode="auto">
              <a:xfrm>
                <a:off x="30058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Line 9"/>
              <p:cNvSpPr>
                <a:spLocks noChangeShapeType="1"/>
              </p:cNvSpPr>
              <p:nvPr/>
            </p:nvSpPr>
            <p:spPr bwMode="auto">
              <a:xfrm>
                <a:off x="3348718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Line 10"/>
              <p:cNvSpPr>
                <a:spLocks noChangeShapeType="1"/>
              </p:cNvSpPr>
              <p:nvPr/>
            </p:nvSpPr>
            <p:spPr bwMode="auto">
              <a:xfrm>
                <a:off x="36916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Line 11"/>
              <p:cNvSpPr>
                <a:spLocks noChangeShapeType="1"/>
              </p:cNvSpPr>
              <p:nvPr/>
            </p:nvSpPr>
            <p:spPr bwMode="auto">
              <a:xfrm>
                <a:off x="43520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Line 12"/>
              <p:cNvSpPr>
                <a:spLocks noChangeShapeType="1"/>
              </p:cNvSpPr>
              <p:nvPr/>
            </p:nvSpPr>
            <p:spPr bwMode="auto">
              <a:xfrm>
                <a:off x="5761717" y="6002337"/>
                <a:ext cx="0" cy="303213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79" name="Group 14"/>
          <p:cNvGrpSpPr>
            <a:grpSpLocks/>
          </p:cNvGrpSpPr>
          <p:nvPr/>
        </p:nvGrpSpPr>
        <p:grpSpPr bwMode="auto">
          <a:xfrm>
            <a:off x="478970" y="5943600"/>
            <a:ext cx="3621024" cy="303213"/>
            <a:chOff x="1204" y="2766"/>
            <a:chExt cx="3024" cy="191"/>
          </a:xfrm>
        </p:grpSpPr>
        <p:sp>
          <p:nvSpPr>
            <p:cNvPr id="81" name="Line 15"/>
            <p:cNvSpPr>
              <a:spLocks noChangeShapeType="1"/>
            </p:cNvSpPr>
            <p:nvPr/>
          </p:nvSpPr>
          <p:spPr bwMode="auto">
            <a:xfrm>
              <a:off x="120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Line 16"/>
            <p:cNvSpPr>
              <a:spLocks noChangeShapeType="1"/>
            </p:cNvSpPr>
            <p:nvPr/>
          </p:nvSpPr>
          <p:spPr bwMode="auto">
            <a:xfrm>
              <a:off x="1436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17"/>
            <p:cNvSpPr>
              <a:spLocks noChangeShapeType="1"/>
            </p:cNvSpPr>
            <p:nvPr/>
          </p:nvSpPr>
          <p:spPr bwMode="auto">
            <a:xfrm>
              <a:off x="166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Line 18"/>
            <p:cNvSpPr>
              <a:spLocks noChangeShapeType="1"/>
            </p:cNvSpPr>
            <p:nvPr/>
          </p:nvSpPr>
          <p:spPr bwMode="auto">
            <a:xfrm>
              <a:off x="184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Line 19"/>
            <p:cNvSpPr>
              <a:spLocks noChangeShapeType="1"/>
            </p:cNvSpPr>
            <p:nvPr/>
          </p:nvSpPr>
          <p:spPr bwMode="auto">
            <a:xfrm>
              <a:off x="206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Line 20"/>
            <p:cNvSpPr>
              <a:spLocks noChangeShapeType="1"/>
            </p:cNvSpPr>
            <p:nvPr/>
          </p:nvSpPr>
          <p:spPr bwMode="auto">
            <a:xfrm>
              <a:off x="2292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21"/>
            <p:cNvSpPr>
              <a:spLocks noChangeShapeType="1"/>
            </p:cNvSpPr>
            <p:nvPr/>
          </p:nvSpPr>
          <p:spPr bwMode="auto">
            <a:xfrm>
              <a:off x="2516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22"/>
            <p:cNvSpPr>
              <a:spLocks noChangeShapeType="1"/>
            </p:cNvSpPr>
            <p:nvPr/>
          </p:nvSpPr>
          <p:spPr bwMode="auto">
            <a:xfrm>
              <a:off x="336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23"/>
            <p:cNvSpPr>
              <a:spLocks noChangeShapeType="1"/>
            </p:cNvSpPr>
            <p:nvPr/>
          </p:nvSpPr>
          <p:spPr bwMode="auto">
            <a:xfrm>
              <a:off x="3780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24"/>
            <p:cNvSpPr>
              <a:spLocks noChangeShapeType="1"/>
            </p:cNvSpPr>
            <p:nvPr/>
          </p:nvSpPr>
          <p:spPr bwMode="auto">
            <a:xfrm>
              <a:off x="4004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25"/>
            <p:cNvSpPr>
              <a:spLocks noChangeShapeType="1"/>
            </p:cNvSpPr>
            <p:nvPr/>
          </p:nvSpPr>
          <p:spPr bwMode="auto">
            <a:xfrm>
              <a:off x="4228" y="2766"/>
              <a:ext cx="0" cy="1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61258" y="5943600"/>
            <a:ext cx="4079827" cy="303213"/>
            <a:chOff x="249917" y="6002337"/>
            <a:chExt cx="5511800" cy="303213"/>
          </a:xfrm>
        </p:grpSpPr>
        <p:sp>
          <p:nvSpPr>
            <p:cNvPr id="95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Line 9"/>
            <p:cNvSpPr>
              <a:spLocks noChangeShapeType="1"/>
            </p:cNvSpPr>
            <p:nvPr/>
          </p:nvSpPr>
          <p:spPr bwMode="auto">
            <a:xfrm>
              <a:off x="3348718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Line 10"/>
            <p:cNvSpPr>
              <a:spLocks noChangeShapeType="1"/>
            </p:cNvSpPr>
            <p:nvPr/>
          </p:nvSpPr>
          <p:spPr bwMode="auto">
            <a:xfrm>
              <a:off x="3706324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Bias-Variance Tradeoff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5" name="Picture 3" descr="b2"/>
          <p:cNvPicPr>
            <a:picLocks noChangeAspect="1" noChangeArrowheads="1"/>
          </p:cNvPicPr>
          <p:nvPr/>
        </p:nvPicPr>
        <p:blipFill>
          <a:blip r:embed="rId4" cstate="print"/>
          <a:srcRect b="2184"/>
          <a:stretch>
            <a:fillRect/>
          </a:stretch>
        </p:blipFill>
        <p:spPr bwMode="auto">
          <a:xfrm>
            <a:off x="3994150" y="4583112"/>
            <a:ext cx="3103563" cy="2274888"/>
          </a:xfrm>
          <a:prstGeom prst="rect">
            <a:avLst/>
          </a:prstGeom>
          <a:noFill/>
        </p:spPr>
      </p:pic>
      <p:pic>
        <p:nvPicPr>
          <p:cNvPr id="6" name="Picture 4" descr="b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5263" y="2212975"/>
            <a:ext cx="3103562" cy="2327275"/>
          </a:xfrm>
          <a:prstGeom prst="rect">
            <a:avLst/>
          </a:prstGeom>
          <a:noFill/>
        </p:spPr>
      </p:pic>
      <p:pic>
        <p:nvPicPr>
          <p:cNvPr id="7" name="Picture 5" descr="p1"/>
          <p:cNvPicPr>
            <a:picLocks noChangeAspect="1" noChangeArrowheads="1"/>
          </p:cNvPicPr>
          <p:nvPr/>
        </p:nvPicPr>
        <p:blipFill>
          <a:blip r:embed="rId6" cstate="print"/>
          <a:srcRect l="15295" r="14285"/>
          <a:stretch>
            <a:fillRect/>
          </a:stretch>
        </p:blipFill>
        <p:spPr bwMode="auto">
          <a:xfrm>
            <a:off x="2351088" y="2212975"/>
            <a:ext cx="2214562" cy="2359025"/>
          </a:xfrm>
          <a:prstGeom prst="rect">
            <a:avLst/>
          </a:prstGeom>
          <a:noFill/>
        </p:spPr>
      </p:pic>
      <p:pic>
        <p:nvPicPr>
          <p:cNvPr id="8" name="Picture 6" descr="p2"/>
          <p:cNvPicPr>
            <a:picLocks noChangeAspect="1" noChangeArrowheads="1"/>
          </p:cNvPicPr>
          <p:nvPr/>
        </p:nvPicPr>
        <p:blipFill>
          <a:blip r:embed="rId7" cstate="print"/>
          <a:srcRect l="22530" r="16206" b="3679"/>
          <a:stretch>
            <a:fillRect/>
          </a:stretch>
        </p:blipFill>
        <p:spPr bwMode="auto">
          <a:xfrm>
            <a:off x="2590800" y="4572000"/>
            <a:ext cx="1938337" cy="2286000"/>
          </a:xfrm>
          <a:prstGeom prst="rect">
            <a:avLst/>
          </a:prstGeom>
          <a:noFill/>
        </p:spPr>
      </p:pic>
      <p:pic>
        <p:nvPicPr>
          <p:cNvPr id="9" name="Rob4.avi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65938" y="4768850"/>
            <a:ext cx="1814512" cy="1814513"/>
          </a:xfrm>
          <a:prstGeom prst="rect">
            <a:avLst/>
          </a:prstGeom>
          <a:noFill/>
        </p:spPr>
      </p:pic>
      <p:pic>
        <p:nvPicPr>
          <p:cNvPr id="10" name="Rob3.avi">
            <a:hlinkClick r:id="" action="ppaction://media"/>
          </p:cNvPr>
          <p:cNvPicPr>
            <a:picLocks noRot="1" noChangeAspect="1" noChangeArrowheads="1"/>
          </p:cNvPicPr>
          <p:nvPr>
            <a:videoFile r:link="rId2"/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27838" y="2420937"/>
            <a:ext cx="1852612" cy="1852613"/>
          </a:xfrm>
          <a:prstGeom prst="rect">
            <a:avLst/>
          </a:prstGeom>
          <a:noFill/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852964" y="4392613"/>
            <a:ext cx="1708150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fine partition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2703513" y="2005012"/>
            <a:ext cx="20970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coarse partition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6869113" y="2001837"/>
            <a:ext cx="1970087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variance small</a:t>
            </a:r>
          </a:p>
        </p:txBody>
      </p:sp>
      <p:sp>
        <p:nvSpPr>
          <p:cNvPr id="14" name="Text Box 16"/>
          <p:cNvSpPr txBox="1">
            <a:spLocks noChangeArrowheads="1"/>
          </p:cNvSpPr>
          <p:nvPr/>
        </p:nvSpPr>
        <p:spPr bwMode="auto">
          <a:xfrm>
            <a:off x="6899275" y="4406221"/>
            <a:ext cx="1939925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variance large</a:t>
            </a: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4975225" y="4398284"/>
            <a:ext cx="1427163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bias small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5005388" y="2001837"/>
            <a:ext cx="139700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bias large</a:t>
            </a:r>
          </a:p>
        </p:txBody>
      </p:sp>
      <p:pic>
        <p:nvPicPr>
          <p:cNvPr id="17" name="Picture 6" descr="c2"/>
          <p:cNvPicPr>
            <a:picLocks noChangeAspect="1" noChangeArrowheads="1"/>
          </p:cNvPicPr>
          <p:nvPr/>
        </p:nvPicPr>
        <p:blipFill>
          <a:blip r:embed="rId10" cstate="print"/>
          <a:srcRect l="17134" r="7422"/>
          <a:stretch>
            <a:fillRect/>
          </a:stretch>
        </p:blipFill>
        <p:spPr bwMode="auto">
          <a:xfrm>
            <a:off x="77787" y="2835275"/>
            <a:ext cx="2360613" cy="2346325"/>
          </a:xfrm>
          <a:prstGeom prst="rect">
            <a:avLst/>
          </a:prstGeom>
          <a:noFill/>
        </p:spPr>
      </p:pic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320168" y="2593296"/>
            <a:ext cx="16610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Ideal </a:t>
            </a:r>
            <a:r>
              <a:rPr lang="en-US" sz="2000" dirty="0" smtClean="0"/>
              <a:t>classifier</a:t>
            </a:r>
            <a:endParaRPr lang="en-US" sz="2000" dirty="0"/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5002431" y="1273314"/>
            <a:ext cx="10935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/>
              <a:t>average</a:t>
            </a:r>
          </a:p>
          <a:p>
            <a:r>
              <a:rPr lang="en-US" sz="2000" dirty="0"/>
              <a:t>classifier</a:t>
            </a:r>
          </a:p>
        </p:txBody>
      </p:sp>
      <p:sp>
        <p:nvSpPr>
          <p:cNvPr id="21" name="Text Box 25"/>
          <p:cNvSpPr txBox="1">
            <a:spLocks noChangeArrowheads="1"/>
          </p:cNvSpPr>
          <p:nvPr/>
        </p:nvSpPr>
        <p:spPr bwMode="auto">
          <a:xfrm>
            <a:off x="6680200" y="1273314"/>
            <a:ext cx="246913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Classifiers based </a:t>
            </a:r>
            <a:r>
              <a:rPr lang="en-US" sz="2000" dirty="0"/>
              <a:t>on </a:t>
            </a:r>
            <a:endParaRPr lang="en-US" sz="2000" dirty="0" smtClean="0"/>
          </a:p>
          <a:p>
            <a:r>
              <a:rPr lang="en-US" sz="2000" dirty="0" smtClean="0"/>
              <a:t>different training </a:t>
            </a:r>
            <a:r>
              <a:rPr lang="en-US" sz="2000" dirty="0"/>
              <a:t>data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2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video>
              <p:cMediaNode>
                <p:cTn id="2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3" grpId="0"/>
      <p:bldP spid="14" grpId="0"/>
      <p:bldP spid="15" grpId="0"/>
      <p:bldP spid="16" grpId="0"/>
      <p:bldP spid="20" grpId="0"/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When to Stop?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Many strategies for picking simpler trees:</a:t>
            </a:r>
          </a:p>
          <a:p>
            <a:pPr lvl="1"/>
            <a:r>
              <a:rPr lang="en-US" dirty="0" smtClean="0"/>
              <a:t>Pre-pruning</a:t>
            </a:r>
          </a:p>
          <a:p>
            <a:pPr lvl="2"/>
            <a:r>
              <a:rPr lang="en-US" dirty="0" smtClean="0"/>
              <a:t>Fixed depth</a:t>
            </a:r>
          </a:p>
          <a:p>
            <a:pPr lvl="2"/>
            <a:r>
              <a:rPr lang="en-US" dirty="0" smtClean="0"/>
              <a:t>Fixed number of leaves</a:t>
            </a:r>
          </a:p>
          <a:p>
            <a:pPr lvl="1">
              <a:lnSpc>
                <a:spcPct val="160000"/>
              </a:lnSpc>
            </a:pPr>
            <a:r>
              <a:rPr lang="en-US" dirty="0" smtClean="0"/>
              <a:t>Post-pruning</a:t>
            </a:r>
          </a:p>
          <a:p>
            <a:pPr lvl="2"/>
            <a:r>
              <a:rPr lang="en-US" dirty="0" smtClean="0"/>
              <a:t>Chi-square test</a:t>
            </a:r>
          </a:p>
          <a:p>
            <a:pPr lvl="3"/>
            <a:r>
              <a:rPr lang="en-US" sz="2400" dirty="0" smtClean="0"/>
              <a:t>Convert decision tree to a set of rules</a:t>
            </a:r>
          </a:p>
          <a:p>
            <a:pPr lvl="3"/>
            <a:r>
              <a:rPr lang="en-US" sz="2400" dirty="0" smtClean="0"/>
              <a:t>Eliminate variable values in rules which are independent of label (using chi-square test for independence)</a:t>
            </a:r>
          </a:p>
          <a:p>
            <a:pPr lvl="3"/>
            <a:r>
              <a:rPr lang="en-US" sz="2400" dirty="0" smtClean="0"/>
              <a:t>Simplify rule set by eliminating unnecessary rules</a:t>
            </a:r>
          </a:p>
          <a:p>
            <a:pPr lvl="1">
              <a:lnSpc>
                <a:spcPct val="120000"/>
              </a:lnSpc>
            </a:pPr>
            <a:endParaRPr lang="en-US" sz="1400" dirty="0" smtClean="0"/>
          </a:p>
          <a:p>
            <a:pPr lvl="1">
              <a:lnSpc>
                <a:spcPct val="120000"/>
              </a:lnSpc>
            </a:pPr>
            <a:r>
              <a:rPr lang="en-US" dirty="0" smtClean="0"/>
              <a:t>Information Criteria: MDL(Minimum Description Length)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172200" y="2410511"/>
            <a:ext cx="2899051" cy="1856689"/>
            <a:chOff x="444" y="1584"/>
            <a:chExt cx="2391" cy="1214"/>
          </a:xfrm>
        </p:grpSpPr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2D1993"/>
                  </a:solidFill>
                </a:rPr>
                <a:t>Refund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201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 err="1">
                  <a:solidFill>
                    <a:srgbClr val="2D1993"/>
                  </a:solidFill>
                </a:rPr>
                <a:t>MarSt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400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37" y="2558"/>
              <a:ext cx="34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dirty="0">
                  <a:solidFill>
                    <a:srgbClr val="800000"/>
                  </a:solidFill>
                </a:rPr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44" y="1750"/>
              <a:ext cx="347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Yes</a:t>
              </a:r>
              <a:endParaRPr lang="en-US" sz="1400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584" y="1750"/>
              <a:ext cx="325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No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162" y="2232"/>
              <a:ext cx="673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/>
                <a:t>Married</a:t>
              </a:r>
              <a:r>
                <a:rPr lang="en-US" sz="1400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785" y="2250"/>
              <a:ext cx="1114" cy="201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sz="1400" b="0" dirty="0"/>
                <a:t>Single, Divorced</a:t>
              </a:r>
              <a:endParaRPr lang="en-US" sz="1400" b="0" dirty="0">
                <a:solidFill>
                  <a:schemeClr val="bg2"/>
                </a:solidFill>
              </a:endParaRPr>
            </a:p>
          </p:txBody>
        </p:sp>
      </p:grpSp>
      <p:sp>
        <p:nvSpPr>
          <p:cNvPr id="29" name="Rounded Rectangle 28"/>
          <p:cNvSpPr/>
          <p:nvPr/>
        </p:nvSpPr>
        <p:spPr>
          <a:xfrm rot="2732174">
            <a:off x="6400339" y="2884711"/>
            <a:ext cx="2855091" cy="749652"/>
          </a:xfrm>
          <a:prstGeom prst="roundRect">
            <a:avLst>
              <a:gd name="adj" fmla="val 50000"/>
            </a:avLst>
          </a:prstGeom>
          <a:solidFill>
            <a:schemeClr val="accent2">
              <a:lumMod val="20000"/>
              <a:lumOff val="80000"/>
              <a:alpha val="37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Penalize complex models by introducing cost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10542" y="2286000"/>
            <a:ext cx="6626109" cy="833002"/>
          </a:xfrm>
          <a:prstGeom prst="rect">
            <a:avLst/>
          </a:prstGeom>
          <a:noFill/>
          <a:ln/>
          <a:effectLst/>
        </p:spPr>
      </p:pic>
      <p:sp>
        <p:nvSpPr>
          <p:cNvPr id="7" name="Left Brace 6"/>
          <p:cNvSpPr/>
          <p:nvPr/>
        </p:nvSpPr>
        <p:spPr>
          <a:xfrm rot="16200000">
            <a:off x="4778828" y="1817915"/>
            <a:ext cx="304800" cy="27432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e 8"/>
          <p:cNvSpPr/>
          <p:nvPr/>
        </p:nvSpPr>
        <p:spPr>
          <a:xfrm rot="16200000">
            <a:off x="7331527" y="2618015"/>
            <a:ext cx="304801" cy="11430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54575" y="3418114"/>
            <a:ext cx="18434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log likelihood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5397" y="3418114"/>
            <a:ext cx="6932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cost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343400"/>
            <a:ext cx="7317388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				</a:t>
            </a:r>
            <a:r>
              <a:rPr lang="en-US" sz="2400" dirty="0" smtClean="0"/>
              <a:t>		regression</a:t>
            </a:r>
          </a:p>
          <a:p>
            <a:r>
              <a:rPr lang="en-US" sz="2400" dirty="0" smtClean="0"/>
              <a:t>						classification</a:t>
            </a:r>
          </a:p>
          <a:p>
            <a:endParaRPr lang="en-US" sz="2400" dirty="0" smtClean="0">
              <a:solidFill>
                <a:srgbClr val="C00000"/>
              </a:solidFill>
            </a:endParaRPr>
          </a:p>
          <a:p>
            <a:endParaRPr lang="en-US" sz="800" dirty="0" smtClean="0">
              <a:solidFill>
                <a:srgbClr val="C00000"/>
              </a:solidFill>
            </a:endParaRPr>
          </a:p>
          <a:p>
            <a:r>
              <a:rPr lang="en-US" sz="2400" dirty="0" smtClean="0">
                <a:solidFill>
                  <a:srgbClr val="C00000"/>
                </a:solidFill>
              </a:rPr>
              <a:t>			</a:t>
            </a:r>
            <a:r>
              <a:rPr lang="en-US" sz="2400" dirty="0" smtClean="0"/>
              <a:t>penalize trees with more leaves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250634" y="5694067"/>
            <a:ext cx="1639129" cy="282192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44627" y="4397828"/>
            <a:ext cx="4570373" cy="873428"/>
          </a:xfrm>
          <a:prstGeom prst="rect">
            <a:avLst/>
          </a:prstGeom>
          <a:noFill/>
          <a:ln/>
          <a:effectLst/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Information Criteria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>
            <a:off x="5181600" y="4191000"/>
            <a:ext cx="3886200" cy="2548354"/>
            <a:chOff x="5181600" y="4191000"/>
            <a:chExt cx="3886200" cy="254835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600" y="4191000"/>
              <a:ext cx="379095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210654" y="6400800"/>
              <a:ext cx="3857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5 leaves =&gt; 9 bits to encode structure</a:t>
              </a:r>
              <a:endParaRPr lang="en-US" sz="1600" i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Criteria - MDL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6620659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complex models based on their </a:t>
            </a:r>
            <a:r>
              <a:rPr lang="en-US" sz="2000" b="1" dirty="0" smtClean="0">
                <a:solidFill>
                  <a:srgbClr val="C00000"/>
                </a:solidFill>
              </a:rPr>
              <a:t>information content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MDL (Minimum Description Length)</a:t>
            </a:r>
          </a:p>
          <a:p>
            <a:endParaRPr lang="en-US" dirty="0" smtClean="0"/>
          </a:p>
          <a:p>
            <a:r>
              <a:rPr lang="en-US" dirty="0" smtClean="0"/>
              <a:t>Example: Binary Decision trees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k leaves =&gt; 2k – 1 nodes  </a:t>
            </a:r>
          </a:p>
          <a:p>
            <a:endParaRPr lang="en-US" sz="1600" dirty="0" smtClean="0"/>
          </a:p>
          <a:p>
            <a:r>
              <a:rPr lang="en-US" sz="1600" dirty="0" smtClean="0"/>
              <a:t>  2k – 1 bits to encode tree structure </a:t>
            </a:r>
          </a:p>
          <a:p>
            <a:r>
              <a:rPr lang="en-US" sz="1600" dirty="0" smtClean="0"/>
              <a:t>  +   k bits to encode label of each leaf (0/1)</a:t>
            </a:r>
            <a:r>
              <a:rPr lang="en-US" dirty="0" smtClean="0"/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9051" y="2643054"/>
            <a:ext cx="2953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# bits needed to describe </a:t>
            </a:r>
            <a:r>
              <a:rPr lang="en-US" sz="2000" i="1" dirty="0" smtClean="0">
                <a:solidFill>
                  <a:srgbClr val="C00000"/>
                </a:solidFill>
              </a:rPr>
              <a:t>f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(description length)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Elbow Connector 7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b="10434"/>
          <a:stretch>
            <a:fillRect/>
          </a:stretch>
        </p:blipFill>
        <p:spPr bwMode="auto">
          <a:xfrm>
            <a:off x="3581400" y="3424814"/>
            <a:ext cx="335280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066800" y="4800600"/>
            <a:ext cx="2158175" cy="232333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457200" y="3984170"/>
            <a:ext cx="3505200" cy="511630"/>
            <a:chOff x="457200" y="3984170"/>
            <a:chExt cx="3505200" cy="511630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t="17021"/>
            <a:stretch>
              <a:fillRect/>
            </a:stretch>
          </p:blipFill>
          <p:spPr bwMode="auto">
            <a:xfrm>
              <a:off x="457200" y="4048125"/>
              <a:ext cx="3443654" cy="447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 r="86364" b="10434"/>
            <a:stretch>
              <a:fillRect/>
            </a:stretch>
          </p:blipFill>
          <p:spPr bwMode="auto">
            <a:xfrm>
              <a:off x="3505200" y="3984170"/>
              <a:ext cx="457200" cy="4572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7" name="TextBox 16"/>
          <p:cNvSpPr txBox="1"/>
          <p:nvPr/>
        </p:nvSpPr>
        <p:spPr>
          <a:xfrm>
            <a:off x="2057400" y="2362200"/>
            <a:ext cx="6096000" cy="286232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One feature, dyadic splits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Overall – how to handle continuous features</a:t>
            </a:r>
          </a:p>
          <a:p>
            <a:endParaRPr lang="en-US" dirty="0" smtClean="0"/>
          </a:p>
          <a:p>
            <a:endParaRPr lang="en-US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So far…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does a decision tree represent</a:t>
            </a:r>
          </a:p>
          <a:p>
            <a:r>
              <a:rPr lang="en-US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sz="4400" b="1" dirty="0" smtClean="0">
                <a:solidFill>
                  <a:srgbClr val="C00000"/>
                </a:solidFill>
              </a:rPr>
              <a:t>Now …</a:t>
            </a:r>
          </a:p>
          <a:p>
            <a:pPr algn="ctr">
              <a:buNone/>
            </a:pPr>
            <a:endParaRPr lang="en-US" sz="2200" b="1" dirty="0" smtClean="0">
              <a:solidFill>
                <a:srgbClr val="C00000"/>
              </a:solidFill>
            </a:endParaRPr>
          </a:p>
          <a:p>
            <a:r>
              <a:rPr lang="en-US" dirty="0" smtClean="0"/>
              <a:t>How do we learn a decision tree from training data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What is the decision on each leaf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Learning a good prediction rule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Learn a mapping 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Best prediction rule </a:t>
            </a:r>
          </a:p>
          <a:p>
            <a:pPr>
              <a:lnSpc>
                <a:spcPct val="170000"/>
              </a:lnSpc>
            </a:pPr>
            <a:r>
              <a:rPr lang="en-US" dirty="0" smtClean="0"/>
              <a:t>Hypothesis space/Function class</a:t>
            </a:r>
          </a:p>
          <a:p>
            <a:pPr lvl="1"/>
            <a:r>
              <a:rPr lang="en-US" dirty="0" smtClean="0"/>
              <a:t>Parametric classes (Gaussian, binomial etc.)</a:t>
            </a:r>
          </a:p>
          <a:p>
            <a:pPr lvl="1"/>
            <a:r>
              <a:rPr lang="en-US" dirty="0" smtClean="0"/>
              <a:t>Conditionally independent class densities (Naïve </a:t>
            </a:r>
            <a:r>
              <a:rPr lang="en-US" dirty="0" err="1" smtClean="0"/>
              <a:t>Bayes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Linear decision boundary (Logistic regression)</a:t>
            </a:r>
          </a:p>
          <a:p>
            <a:pPr lvl="1"/>
            <a:r>
              <a:rPr lang="en-US" dirty="0" smtClean="0"/>
              <a:t>Nonparametric class (Histograms, nearest neighbor, kernel estimators, </a:t>
            </a:r>
            <a:r>
              <a:rPr lang="en-US" sz="2600" b="1" dirty="0" smtClean="0">
                <a:solidFill>
                  <a:srgbClr val="C00000"/>
                </a:solidFill>
                <a:latin typeface="Comic Sans MS" pitchFamily="66" charset="0"/>
              </a:rPr>
              <a:t>Decision Trees – Today</a:t>
            </a:r>
            <a:r>
              <a:rPr lang="en-US" dirty="0" smtClean="0"/>
              <a:t>)</a:t>
            </a:r>
          </a:p>
          <a:p>
            <a:endParaRPr lang="en-US" sz="2600" dirty="0" smtClean="0"/>
          </a:p>
          <a:p>
            <a:r>
              <a:rPr lang="en-US" dirty="0" smtClean="0"/>
              <a:t>Given training data, find a hypothesis/function in      that is close to the best prediction rule.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>
          <a:xfrm>
            <a:off x="3211287" y="1639606"/>
            <a:ext cx="1436914" cy="312861"/>
          </a:xfrm>
          <a:prstGeom prst="rect">
            <a:avLst/>
          </a:prstGeom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581400" y="2214234"/>
            <a:ext cx="2819400" cy="475539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138058" y="2862942"/>
            <a:ext cx="297172" cy="297172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878263" y="5943600"/>
            <a:ext cx="2836737" cy="534310"/>
          </a:xfrm>
          <a:prstGeom prst="rect">
            <a:avLst/>
          </a:prstGeom>
          <a:noFill/>
          <a:ln/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4419600" y="6520542"/>
            <a:ext cx="533400" cy="0"/>
          </a:xfrm>
          <a:prstGeom prst="line">
            <a:avLst/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7217230" y="5214258"/>
            <a:ext cx="297172" cy="297172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5769428" y="6030686"/>
            <a:ext cx="813949" cy="30839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assign label to each leaf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Classification – Majority vote		Regression – ? 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5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436" y="2514600"/>
            <a:ext cx="4164012" cy="3017097"/>
          </a:xfrm>
          <a:prstGeom prst="rect">
            <a:avLst/>
          </a:prstGeom>
          <a:noFill/>
        </p:spPr>
      </p:pic>
      <p:sp>
        <p:nvSpPr>
          <p:cNvPr id="39" name="Oval 38"/>
          <p:cNvSpPr/>
          <p:nvPr/>
        </p:nvSpPr>
        <p:spPr>
          <a:xfrm>
            <a:off x="3222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2701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931818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182190" y="547386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44344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748244" y="546298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009502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270760" y="547386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280162" y="3144324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2444932" y="47227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804160" y="47227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163390" y="42002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958048" y="3688610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4558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771502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3065418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331579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3577046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881844" y="50275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143102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40436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92"/>
          <p:cNvGrpSpPr/>
          <p:nvPr/>
        </p:nvGrpSpPr>
        <p:grpSpPr>
          <a:xfrm>
            <a:off x="366121" y="5669810"/>
            <a:ext cx="4079827" cy="303213"/>
            <a:chOff x="249917" y="6002337"/>
            <a:chExt cx="5511800" cy="303213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6446" y="2514600"/>
            <a:ext cx="4164012" cy="3017097"/>
          </a:xfrm>
          <a:prstGeom prst="rect">
            <a:avLst/>
          </a:prstGeom>
          <a:noFill/>
        </p:spPr>
      </p:pic>
      <p:sp>
        <p:nvSpPr>
          <p:cNvPr id="93" name="Rectangle 92"/>
          <p:cNvSpPr/>
          <p:nvPr/>
        </p:nvSpPr>
        <p:spPr>
          <a:xfrm>
            <a:off x="8001000" y="4876800"/>
            <a:ext cx="1143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How to assign label to each leaf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Classification – Majority vote		Regression – Constant/ </a:t>
            </a:r>
          </a:p>
          <a:p>
            <a:pPr>
              <a:spcBef>
                <a:spcPts val="0"/>
              </a:spcBef>
              <a:buNone/>
            </a:pPr>
            <a:r>
              <a:rPr lang="en-US" sz="2400" dirty="0" smtClean="0"/>
              <a:t>						Linear/Poly fit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6" name="Picture 5" descr="tree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436" y="2514600"/>
            <a:ext cx="4164012" cy="3017097"/>
          </a:xfrm>
          <a:prstGeom prst="rect">
            <a:avLst/>
          </a:prstGeom>
          <a:noFill/>
        </p:spPr>
      </p:pic>
      <p:sp>
        <p:nvSpPr>
          <p:cNvPr id="39" name="Oval 38"/>
          <p:cNvSpPr/>
          <p:nvPr/>
        </p:nvSpPr>
        <p:spPr>
          <a:xfrm>
            <a:off x="3222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2701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Oval 43"/>
          <p:cNvSpPr/>
          <p:nvPr/>
        </p:nvSpPr>
        <p:spPr>
          <a:xfrm>
            <a:off x="931818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1182190" y="547386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1443446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1748244" y="546298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2009502" y="5473866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2270760" y="5473868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1280162" y="3144324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2444932" y="47227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2804160" y="47227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163390" y="42002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3958048" y="3688610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455818" y="546298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2771502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3065418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331579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3577046" y="5027552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3881844" y="5027552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4143102" y="5038436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4404360" y="5038438"/>
            <a:ext cx="91440" cy="91440"/>
          </a:xfrm>
          <a:prstGeom prst="ellipse">
            <a:avLst/>
          </a:prstGeom>
          <a:solidFill>
            <a:srgbClr val="01B739"/>
          </a:solidFill>
          <a:ln>
            <a:solidFill>
              <a:srgbClr val="01B73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" name="Group 92"/>
          <p:cNvGrpSpPr/>
          <p:nvPr/>
        </p:nvGrpSpPr>
        <p:grpSpPr>
          <a:xfrm>
            <a:off x="366121" y="5669810"/>
            <a:ext cx="4079827" cy="303213"/>
            <a:chOff x="249917" y="6002337"/>
            <a:chExt cx="5511800" cy="303213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Oval 35"/>
          <p:cNvSpPr/>
          <p:nvPr/>
        </p:nvSpPr>
        <p:spPr>
          <a:xfrm>
            <a:off x="4931228" y="546298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236026" y="540855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540828" y="552829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791200" y="535412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6052456" y="5299692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/>
          <p:cNvSpPr/>
          <p:nvPr/>
        </p:nvSpPr>
        <p:spPr>
          <a:xfrm>
            <a:off x="6357254" y="5484754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6618512" y="5452094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6879770" y="555007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7064828" y="539766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7380512" y="495135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7674428" y="5060208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7924800" y="4907806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8186056" y="524256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Oval 81"/>
          <p:cNvSpPr/>
          <p:nvPr/>
        </p:nvSpPr>
        <p:spPr>
          <a:xfrm>
            <a:off x="8490854" y="535142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8752112" y="554736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/>
          <p:cNvSpPr/>
          <p:nvPr/>
        </p:nvSpPr>
        <p:spPr>
          <a:xfrm>
            <a:off x="8915400" y="5334000"/>
            <a:ext cx="91440" cy="91440"/>
          </a:xfrm>
          <a:prstGeom prst="ellipse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5" name="Group 92"/>
          <p:cNvGrpSpPr/>
          <p:nvPr/>
        </p:nvGrpSpPr>
        <p:grpSpPr>
          <a:xfrm>
            <a:off x="4975131" y="5669810"/>
            <a:ext cx="4079827" cy="303213"/>
            <a:chOff x="249917" y="6002337"/>
            <a:chExt cx="5511800" cy="303213"/>
          </a:xfrm>
        </p:grpSpPr>
        <p:sp>
          <p:nvSpPr>
            <p:cNvPr id="86" name="Line 6"/>
            <p:cNvSpPr>
              <a:spLocks noChangeShapeType="1"/>
            </p:cNvSpPr>
            <p:nvPr/>
          </p:nvSpPr>
          <p:spPr bwMode="auto">
            <a:xfrm flipV="1">
              <a:off x="264139" y="6154737"/>
              <a:ext cx="5456102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Line 7"/>
            <p:cNvSpPr>
              <a:spLocks noChangeShapeType="1"/>
            </p:cNvSpPr>
            <p:nvPr/>
          </p:nvSpPr>
          <p:spPr bwMode="auto">
            <a:xfrm>
              <a:off x="2499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Line 8"/>
            <p:cNvSpPr>
              <a:spLocks noChangeShapeType="1"/>
            </p:cNvSpPr>
            <p:nvPr/>
          </p:nvSpPr>
          <p:spPr bwMode="auto">
            <a:xfrm>
              <a:off x="30058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Line 9"/>
            <p:cNvSpPr>
              <a:spLocks noChangeShapeType="1"/>
            </p:cNvSpPr>
            <p:nvPr/>
          </p:nvSpPr>
          <p:spPr bwMode="auto">
            <a:xfrm>
              <a:off x="3348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Line 10"/>
            <p:cNvSpPr>
              <a:spLocks noChangeShapeType="1"/>
            </p:cNvSpPr>
            <p:nvPr/>
          </p:nvSpPr>
          <p:spPr bwMode="auto">
            <a:xfrm>
              <a:off x="36916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Line 11"/>
            <p:cNvSpPr>
              <a:spLocks noChangeShapeType="1"/>
            </p:cNvSpPr>
            <p:nvPr/>
          </p:nvSpPr>
          <p:spPr bwMode="auto">
            <a:xfrm>
              <a:off x="43520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Line 12"/>
            <p:cNvSpPr>
              <a:spLocks noChangeShapeType="1"/>
            </p:cNvSpPr>
            <p:nvPr/>
          </p:nvSpPr>
          <p:spPr bwMode="auto">
            <a:xfrm>
              <a:off x="5761717" y="6002337"/>
              <a:ext cx="0" cy="3032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95" name="Straight Connector 94"/>
          <p:cNvCxnSpPr/>
          <p:nvPr/>
        </p:nvCxnSpPr>
        <p:spPr>
          <a:xfrm>
            <a:off x="7990114" y="5067300"/>
            <a:ext cx="1001486" cy="495300"/>
          </a:xfrm>
          <a:prstGeom prst="line">
            <a:avLst/>
          </a:prstGeom>
          <a:ln w="38100">
            <a:solidFill>
              <a:srgbClr val="3333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8447314" y="3733800"/>
            <a:ext cx="391886" cy="15240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>
            <a:off x="7609114" y="4267200"/>
            <a:ext cx="381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V="1">
            <a:off x="7315200" y="4800600"/>
            <a:ext cx="228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/>
          <p:cNvCxnSpPr/>
          <p:nvPr/>
        </p:nvCxnSpPr>
        <p:spPr>
          <a:xfrm flipV="1">
            <a:off x="6945086" y="4800600"/>
            <a:ext cx="228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5638800" y="3276600"/>
            <a:ext cx="6096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>
            <a:off x="4953000" y="5453744"/>
            <a:ext cx="22860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V="1">
            <a:off x="7239000" y="4996542"/>
            <a:ext cx="304800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7565572" y="5010132"/>
            <a:ext cx="404948" cy="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001000" y="5127170"/>
            <a:ext cx="990600" cy="359230"/>
          </a:xfrm>
          <a:prstGeom prst="line">
            <a:avLst/>
          </a:prstGeom>
          <a:ln w="3810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992058"/>
            <a:ext cx="8610600" cy="272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" name="TextBox 118"/>
          <p:cNvSpPr txBox="1"/>
          <p:nvPr/>
        </p:nvSpPr>
        <p:spPr>
          <a:xfrm>
            <a:off x="5029200" y="5562600"/>
            <a:ext cx="3908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Average (fit a constant ) using </a:t>
            </a:r>
          </a:p>
          <a:p>
            <a:pPr algn="ctr"/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training data at the leaves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086600" y="1992868"/>
            <a:ext cx="1676400" cy="533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Num Children?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22" name="Straight Arrow Connector 121"/>
          <p:cNvCxnSpPr>
            <a:stCxn id="120" idx="2"/>
          </p:cNvCxnSpPr>
          <p:nvPr/>
        </p:nvCxnSpPr>
        <p:spPr>
          <a:xfrm rot="5400000">
            <a:off x="7010400" y="2450068"/>
            <a:ext cx="8382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20" idx="2"/>
          </p:cNvCxnSpPr>
          <p:nvPr/>
        </p:nvCxnSpPr>
        <p:spPr>
          <a:xfrm rot="16200000" flipH="1">
            <a:off x="8001000" y="2450068"/>
            <a:ext cx="9144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05600" y="27548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≥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458200" y="27548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&lt;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7" name="Picture 1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l="31212" t="-22956" r="43818"/>
          <a:stretch>
            <a:fillRect/>
          </a:stretch>
        </p:blipFill>
        <p:spPr bwMode="auto">
          <a:xfrm>
            <a:off x="533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28" name="Picture 12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rcRect l="56182" t="-22956" r="25090"/>
          <a:stretch>
            <a:fillRect/>
          </a:stretch>
        </p:blipFill>
        <p:spPr bwMode="auto">
          <a:xfrm>
            <a:off x="1905000" y="2553223"/>
            <a:ext cx="457200" cy="408135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71788" t="-22956" r="3242"/>
          <a:stretch>
            <a:fillRect/>
          </a:stretch>
        </p:blipFill>
        <p:spPr bwMode="auto">
          <a:xfrm>
            <a:off x="3200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0" name="Picture 12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rcRect l="87184" r="3429"/>
          <a:stretch>
            <a:fillRect/>
          </a:stretch>
        </p:blipFill>
        <p:spPr bwMode="auto">
          <a:xfrm>
            <a:off x="4038600" y="2689805"/>
            <a:ext cx="279069" cy="28199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Connection between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nearest neighbor/histogram classifiers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and 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C00000"/>
                </a:solidFill>
              </a:rPr>
              <a:t>decision trees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572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Histogram, kernel density estimation, k-nearest neighbor classifier, kernel regression</a:t>
            </a:r>
            <a:endParaRPr lang="en-US" sz="2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3145924" y="5924490"/>
            <a:ext cx="31325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Histogram Classifier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713" name="Group 712"/>
          <p:cNvGrpSpPr/>
          <p:nvPr/>
        </p:nvGrpSpPr>
        <p:grpSpPr>
          <a:xfrm>
            <a:off x="3352800" y="2843350"/>
            <a:ext cx="2468880" cy="2468880"/>
            <a:chOff x="5029200" y="2754084"/>
            <a:chExt cx="2908300" cy="2884718"/>
          </a:xfrm>
        </p:grpSpPr>
        <p:sp>
          <p:nvSpPr>
            <p:cNvPr id="473" name="Rectangle 472"/>
            <p:cNvSpPr/>
            <p:nvPr/>
          </p:nvSpPr>
          <p:spPr>
            <a:xfrm>
              <a:off x="5050972" y="2764972"/>
              <a:ext cx="2873828" cy="287382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7" name="Rectangle 476"/>
            <p:cNvSpPr/>
            <p:nvPr/>
          </p:nvSpPr>
          <p:spPr>
            <a:xfrm>
              <a:off x="5410200" y="4909458"/>
              <a:ext cx="381000" cy="348342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6" name="Rectangle 475"/>
            <p:cNvSpPr/>
            <p:nvPr/>
          </p:nvSpPr>
          <p:spPr>
            <a:xfrm>
              <a:off x="5769428" y="3483428"/>
              <a:ext cx="381000" cy="359228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5" name="Rectangle 474"/>
            <p:cNvSpPr/>
            <p:nvPr/>
          </p:nvSpPr>
          <p:spPr>
            <a:xfrm>
              <a:off x="7217228" y="5257800"/>
              <a:ext cx="348342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4" name="Rectangle 473"/>
            <p:cNvSpPr/>
            <p:nvPr/>
          </p:nvSpPr>
          <p:spPr>
            <a:xfrm>
              <a:off x="7184570" y="456111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6858000" y="31242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7184572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6172200" y="4953000"/>
              <a:ext cx="381000" cy="3048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6172200" y="4572000"/>
              <a:ext cx="3048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6172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6858000" y="4876798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6477000" y="4942114"/>
              <a:ext cx="381000" cy="3048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6858000" y="3831772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847114" y="453934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6868884" y="4201886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6476998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Rectangle 73"/>
            <p:cNvSpPr>
              <a:spLocks noChangeArrowheads="1"/>
            </p:cNvSpPr>
            <p:nvPr/>
          </p:nvSpPr>
          <p:spPr bwMode="auto">
            <a:xfrm>
              <a:off x="5041900" y="2768602"/>
              <a:ext cx="2870200" cy="2857500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Line 75"/>
            <p:cNvSpPr>
              <a:spLocks noChangeShapeType="1"/>
            </p:cNvSpPr>
            <p:nvPr/>
          </p:nvSpPr>
          <p:spPr bwMode="auto">
            <a:xfrm>
              <a:off x="5041900" y="42037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Line 76"/>
            <p:cNvSpPr>
              <a:spLocks noChangeShapeType="1"/>
            </p:cNvSpPr>
            <p:nvPr/>
          </p:nvSpPr>
          <p:spPr bwMode="auto">
            <a:xfrm rot="5400000">
              <a:off x="5067300" y="41910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Line 77"/>
            <p:cNvSpPr>
              <a:spLocks noChangeShapeType="1"/>
            </p:cNvSpPr>
            <p:nvPr/>
          </p:nvSpPr>
          <p:spPr bwMode="auto">
            <a:xfrm>
              <a:off x="7213600" y="27686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Line 78"/>
            <p:cNvSpPr>
              <a:spLocks noChangeShapeType="1"/>
            </p:cNvSpPr>
            <p:nvPr/>
          </p:nvSpPr>
          <p:spPr bwMode="auto">
            <a:xfrm>
              <a:off x="6489700" y="3492502"/>
              <a:ext cx="14478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Line 79"/>
            <p:cNvSpPr>
              <a:spLocks noChangeShapeType="1"/>
            </p:cNvSpPr>
            <p:nvPr/>
          </p:nvSpPr>
          <p:spPr bwMode="auto">
            <a:xfrm>
              <a:off x="7213600" y="41910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Line 80"/>
            <p:cNvSpPr>
              <a:spLocks noChangeShapeType="1"/>
            </p:cNvSpPr>
            <p:nvPr/>
          </p:nvSpPr>
          <p:spPr bwMode="auto">
            <a:xfrm>
              <a:off x="6438900" y="4914902"/>
              <a:ext cx="149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Line 81"/>
            <p:cNvSpPr>
              <a:spLocks noChangeShapeType="1"/>
            </p:cNvSpPr>
            <p:nvPr/>
          </p:nvSpPr>
          <p:spPr bwMode="auto">
            <a:xfrm>
              <a:off x="5782128" y="4191002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Line 82"/>
            <p:cNvSpPr>
              <a:spLocks noChangeShapeType="1"/>
            </p:cNvSpPr>
            <p:nvPr/>
          </p:nvSpPr>
          <p:spPr bwMode="auto">
            <a:xfrm>
              <a:off x="5029200" y="4914902"/>
              <a:ext cx="14986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3" name="Line 83"/>
            <p:cNvSpPr>
              <a:spLocks noChangeShapeType="1"/>
            </p:cNvSpPr>
            <p:nvPr/>
          </p:nvSpPr>
          <p:spPr bwMode="auto">
            <a:xfrm>
              <a:off x="6858000" y="2775856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4" name="Line 84"/>
            <p:cNvSpPr>
              <a:spLocks noChangeShapeType="1"/>
            </p:cNvSpPr>
            <p:nvPr/>
          </p:nvSpPr>
          <p:spPr bwMode="auto">
            <a:xfrm>
              <a:off x="6515100" y="3835402"/>
              <a:ext cx="711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5" name="Line 85"/>
            <p:cNvSpPr>
              <a:spLocks noChangeShapeType="1"/>
            </p:cNvSpPr>
            <p:nvPr/>
          </p:nvSpPr>
          <p:spPr bwMode="auto">
            <a:xfrm>
              <a:off x="5041900" y="49149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8" name="Line 88"/>
            <p:cNvSpPr>
              <a:spLocks noChangeShapeType="1"/>
            </p:cNvSpPr>
            <p:nvPr/>
          </p:nvSpPr>
          <p:spPr bwMode="auto">
            <a:xfrm>
              <a:off x="6135914" y="41910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0" name="Line 90"/>
            <p:cNvSpPr>
              <a:spLocks noChangeShapeType="1"/>
            </p:cNvSpPr>
            <p:nvPr/>
          </p:nvSpPr>
          <p:spPr bwMode="auto">
            <a:xfrm>
              <a:off x="5041900" y="562610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1" name="Line 91"/>
            <p:cNvSpPr>
              <a:spLocks noChangeShapeType="1"/>
            </p:cNvSpPr>
            <p:nvPr/>
          </p:nvSpPr>
          <p:spPr bwMode="auto">
            <a:xfrm>
              <a:off x="6858000" y="49022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2" name="Line 92"/>
            <p:cNvSpPr>
              <a:spLocks noChangeShapeType="1"/>
            </p:cNvSpPr>
            <p:nvPr/>
          </p:nvSpPr>
          <p:spPr bwMode="auto">
            <a:xfrm>
              <a:off x="6464300" y="5257802"/>
              <a:ext cx="7620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3" name="Line 93"/>
            <p:cNvSpPr>
              <a:spLocks noChangeShapeType="1"/>
            </p:cNvSpPr>
            <p:nvPr/>
          </p:nvSpPr>
          <p:spPr bwMode="auto">
            <a:xfrm>
              <a:off x="6135914" y="4902202"/>
              <a:ext cx="0" cy="7112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4" name="Line 94"/>
            <p:cNvSpPr>
              <a:spLocks noChangeShapeType="1"/>
            </p:cNvSpPr>
            <p:nvPr/>
          </p:nvSpPr>
          <p:spPr bwMode="auto">
            <a:xfrm>
              <a:off x="5803900" y="5257802"/>
              <a:ext cx="711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5" name="Line 76"/>
            <p:cNvSpPr>
              <a:spLocks noChangeShapeType="1"/>
            </p:cNvSpPr>
            <p:nvPr/>
          </p:nvSpPr>
          <p:spPr bwMode="auto">
            <a:xfrm rot="5400000">
              <a:off x="6119585" y="420007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6" name="Line 76"/>
            <p:cNvSpPr>
              <a:spLocks noChangeShapeType="1"/>
            </p:cNvSpPr>
            <p:nvPr/>
          </p:nvSpPr>
          <p:spPr bwMode="auto">
            <a:xfrm rot="5400000">
              <a:off x="3989614" y="418918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" name="Line 77"/>
            <p:cNvSpPr>
              <a:spLocks noChangeShapeType="1"/>
            </p:cNvSpPr>
            <p:nvPr/>
          </p:nvSpPr>
          <p:spPr bwMode="auto">
            <a:xfrm>
              <a:off x="6135914" y="2766784"/>
              <a:ext cx="0" cy="14478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" name="Line 83"/>
            <p:cNvSpPr>
              <a:spLocks noChangeShapeType="1"/>
            </p:cNvSpPr>
            <p:nvPr/>
          </p:nvSpPr>
          <p:spPr bwMode="auto">
            <a:xfrm>
              <a:off x="5780314" y="2774038"/>
              <a:ext cx="0" cy="213360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2" name="Line 75"/>
            <p:cNvSpPr>
              <a:spLocks noChangeShapeType="1"/>
            </p:cNvSpPr>
            <p:nvPr/>
          </p:nvSpPr>
          <p:spPr bwMode="auto">
            <a:xfrm>
              <a:off x="5054600" y="3831772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3" name="Line 75"/>
            <p:cNvSpPr>
              <a:spLocks noChangeShapeType="1"/>
            </p:cNvSpPr>
            <p:nvPr/>
          </p:nvSpPr>
          <p:spPr bwMode="auto">
            <a:xfrm>
              <a:off x="5054600" y="456111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4" name="Line 75"/>
            <p:cNvSpPr>
              <a:spLocks noChangeShapeType="1"/>
            </p:cNvSpPr>
            <p:nvPr/>
          </p:nvSpPr>
          <p:spPr bwMode="auto">
            <a:xfrm>
              <a:off x="5050972" y="5257800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5" name="Line 75"/>
            <p:cNvSpPr>
              <a:spLocks noChangeShapeType="1"/>
            </p:cNvSpPr>
            <p:nvPr/>
          </p:nvSpPr>
          <p:spPr bwMode="auto">
            <a:xfrm>
              <a:off x="5052782" y="3494314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6" name="Line 75"/>
            <p:cNvSpPr>
              <a:spLocks noChangeShapeType="1"/>
            </p:cNvSpPr>
            <p:nvPr/>
          </p:nvSpPr>
          <p:spPr bwMode="auto">
            <a:xfrm>
              <a:off x="5050972" y="3124200"/>
              <a:ext cx="287020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8" name="Oval 96"/>
            <p:cNvSpPr>
              <a:spLocks noChangeArrowheads="1"/>
            </p:cNvSpPr>
            <p:nvPr/>
          </p:nvSpPr>
          <p:spPr bwMode="auto">
            <a:xfrm>
              <a:off x="6266315" y="46633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Oval 97"/>
            <p:cNvSpPr>
              <a:spLocks noChangeArrowheads="1"/>
            </p:cNvSpPr>
            <p:nvPr/>
          </p:nvSpPr>
          <p:spPr bwMode="auto">
            <a:xfrm>
              <a:off x="5399314" y="5142821"/>
              <a:ext cx="90487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Oval 98"/>
            <p:cNvSpPr>
              <a:spLocks noChangeArrowheads="1"/>
            </p:cNvSpPr>
            <p:nvPr/>
          </p:nvSpPr>
          <p:spPr bwMode="auto">
            <a:xfrm>
              <a:off x="5723390" y="42665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Oval 99"/>
            <p:cNvSpPr>
              <a:spLocks noChangeArrowheads="1"/>
            </p:cNvSpPr>
            <p:nvPr/>
          </p:nvSpPr>
          <p:spPr bwMode="auto">
            <a:xfrm>
              <a:off x="6958465" y="30981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Oval 100"/>
            <p:cNvSpPr>
              <a:spLocks noChangeArrowheads="1"/>
            </p:cNvSpPr>
            <p:nvPr/>
          </p:nvSpPr>
          <p:spPr bwMode="auto">
            <a:xfrm>
              <a:off x="6671128" y="4334783"/>
              <a:ext cx="90487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Oval 101"/>
            <p:cNvSpPr>
              <a:spLocks noChangeArrowheads="1"/>
            </p:cNvSpPr>
            <p:nvPr/>
          </p:nvSpPr>
          <p:spPr bwMode="auto">
            <a:xfrm>
              <a:off x="5886903" y="5323796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Oval 102"/>
            <p:cNvSpPr>
              <a:spLocks noChangeArrowheads="1"/>
            </p:cNvSpPr>
            <p:nvPr/>
          </p:nvSpPr>
          <p:spPr bwMode="auto">
            <a:xfrm>
              <a:off x="5986915" y="4495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Oval 103"/>
            <p:cNvSpPr>
              <a:spLocks noChangeArrowheads="1"/>
            </p:cNvSpPr>
            <p:nvPr/>
          </p:nvSpPr>
          <p:spPr bwMode="auto">
            <a:xfrm>
              <a:off x="6731453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Oval 104"/>
            <p:cNvSpPr>
              <a:spLocks noChangeArrowheads="1"/>
            </p:cNvSpPr>
            <p:nvPr/>
          </p:nvSpPr>
          <p:spPr bwMode="auto">
            <a:xfrm>
              <a:off x="5626553" y="385377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Oval 105"/>
            <p:cNvSpPr>
              <a:spLocks noChangeArrowheads="1"/>
            </p:cNvSpPr>
            <p:nvPr/>
          </p:nvSpPr>
          <p:spPr bwMode="auto">
            <a:xfrm>
              <a:off x="6032953" y="3739471"/>
              <a:ext cx="90487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Oval 106"/>
            <p:cNvSpPr>
              <a:spLocks noChangeArrowheads="1"/>
            </p:cNvSpPr>
            <p:nvPr/>
          </p:nvSpPr>
          <p:spPr bwMode="auto">
            <a:xfrm>
              <a:off x="6596515" y="47618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Oval 107"/>
            <p:cNvSpPr>
              <a:spLocks noChangeArrowheads="1"/>
            </p:cNvSpPr>
            <p:nvPr/>
          </p:nvSpPr>
          <p:spPr bwMode="auto">
            <a:xfrm>
              <a:off x="6123440" y="39109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Oval 108"/>
            <p:cNvSpPr>
              <a:spLocks noChangeArrowheads="1"/>
            </p:cNvSpPr>
            <p:nvPr/>
          </p:nvSpPr>
          <p:spPr bwMode="auto">
            <a:xfrm>
              <a:off x="5340803" y="48237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Oval 109"/>
            <p:cNvSpPr>
              <a:spLocks noChangeArrowheads="1"/>
            </p:cNvSpPr>
            <p:nvPr/>
          </p:nvSpPr>
          <p:spPr bwMode="auto">
            <a:xfrm>
              <a:off x="5386840" y="36267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Oval 110"/>
            <p:cNvSpPr>
              <a:spLocks noChangeArrowheads="1"/>
            </p:cNvSpPr>
            <p:nvPr/>
          </p:nvSpPr>
          <p:spPr bwMode="auto">
            <a:xfrm>
              <a:off x="5769428" y="4749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Oval 111"/>
            <p:cNvSpPr>
              <a:spLocks noChangeArrowheads="1"/>
            </p:cNvSpPr>
            <p:nvPr/>
          </p:nvSpPr>
          <p:spPr bwMode="auto">
            <a:xfrm>
              <a:off x="7385503" y="362675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Oval 112"/>
            <p:cNvSpPr>
              <a:spLocks noChangeArrowheads="1"/>
            </p:cNvSpPr>
            <p:nvPr/>
          </p:nvSpPr>
          <p:spPr bwMode="auto">
            <a:xfrm>
              <a:off x="6575878" y="42427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Oval 114"/>
            <p:cNvSpPr>
              <a:spLocks noChangeArrowheads="1"/>
            </p:cNvSpPr>
            <p:nvPr/>
          </p:nvSpPr>
          <p:spPr bwMode="auto">
            <a:xfrm>
              <a:off x="6596515" y="46491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Oval 115"/>
            <p:cNvSpPr>
              <a:spLocks noChangeArrowheads="1"/>
            </p:cNvSpPr>
            <p:nvPr/>
          </p:nvSpPr>
          <p:spPr bwMode="auto">
            <a:xfrm>
              <a:off x="6596515" y="53920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Oval 116"/>
            <p:cNvSpPr>
              <a:spLocks noChangeArrowheads="1"/>
            </p:cNvSpPr>
            <p:nvPr/>
          </p:nvSpPr>
          <p:spPr bwMode="auto">
            <a:xfrm>
              <a:off x="6866390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Oval 117"/>
            <p:cNvSpPr>
              <a:spLocks noChangeArrowheads="1"/>
            </p:cNvSpPr>
            <p:nvPr/>
          </p:nvSpPr>
          <p:spPr bwMode="auto">
            <a:xfrm>
              <a:off x="7133090" y="49031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Oval 118"/>
            <p:cNvSpPr>
              <a:spLocks noChangeArrowheads="1"/>
            </p:cNvSpPr>
            <p:nvPr/>
          </p:nvSpPr>
          <p:spPr bwMode="auto">
            <a:xfrm>
              <a:off x="6793365" y="48808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Oval 119"/>
            <p:cNvSpPr>
              <a:spLocks noChangeArrowheads="1"/>
            </p:cNvSpPr>
            <p:nvPr/>
          </p:nvSpPr>
          <p:spPr bwMode="auto">
            <a:xfrm>
              <a:off x="6698115" y="47888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Oval 120"/>
            <p:cNvSpPr>
              <a:spLocks noChangeArrowheads="1"/>
            </p:cNvSpPr>
            <p:nvPr/>
          </p:nvSpPr>
          <p:spPr bwMode="auto">
            <a:xfrm>
              <a:off x="6718753" y="5039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Oval 121"/>
            <p:cNvSpPr>
              <a:spLocks noChangeArrowheads="1"/>
            </p:cNvSpPr>
            <p:nvPr/>
          </p:nvSpPr>
          <p:spPr bwMode="auto">
            <a:xfrm>
              <a:off x="5932940" y="4993596"/>
              <a:ext cx="90488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Oval 122"/>
            <p:cNvSpPr>
              <a:spLocks noChangeArrowheads="1"/>
            </p:cNvSpPr>
            <p:nvPr/>
          </p:nvSpPr>
          <p:spPr bwMode="auto">
            <a:xfrm>
              <a:off x="5156653" y="5030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Oval 123"/>
            <p:cNvSpPr>
              <a:spLocks noChangeArrowheads="1"/>
            </p:cNvSpPr>
            <p:nvPr/>
          </p:nvSpPr>
          <p:spPr bwMode="auto">
            <a:xfrm>
              <a:off x="5248728" y="453798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Oval 124"/>
            <p:cNvSpPr>
              <a:spLocks noChangeArrowheads="1"/>
            </p:cNvSpPr>
            <p:nvPr/>
          </p:nvSpPr>
          <p:spPr bwMode="auto">
            <a:xfrm>
              <a:off x="7293428" y="51888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Oval 125"/>
            <p:cNvSpPr>
              <a:spLocks noChangeArrowheads="1"/>
            </p:cNvSpPr>
            <p:nvPr/>
          </p:nvSpPr>
          <p:spPr bwMode="auto">
            <a:xfrm>
              <a:off x="5626553" y="44808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Oval 126"/>
            <p:cNvSpPr>
              <a:spLocks noChangeArrowheads="1"/>
            </p:cNvSpPr>
            <p:nvPr/>
          </p:nvSpPr>
          <p:spPr bwMode="auto">
            <a:xfrm>
              <a:off x="7514090" y="50301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Oval 127"/>
            <p:cNvSpPr>
              <a:spLocks noChangeArrowheads="1"/>
            </p:cNvSpPr>
            <p:nvPr/>
          </p:nvSpPr>
          <p:spPr bwMode="auto">
            <a:xfrm>
              <a:off x="7550603" y="48237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Oval 128"/>
            <p:cNvSpPr>
              <a:spLocks noChangeArrowheads="1"/>
            </p:cNvSpPr>
            <p:nvPr/>
          </p:nvSpPr>
          <p:spPr bwMode="auto">
            <a:xfrm>
              <a:off x="5986915" y="4323671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Oval 129"/>
            <p:cNvSpPr>
              <a:spLocks noChangeArrowheads="1"/>
            </p:cNvSpPr>
            <p:nvPr/>
          </p:nvSpPr>
          <p:spPr bwMode="auto">
            <a:xfrm>
              <a:off x="6312353" y="4899933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Oval 130"/>
            <p:cNvSpPr>
              <a:spLocks noChangeArrowheads="1"/>
            </p:cNvSpPr>
            <p:nvPr/>
          </p:nvSpPr>
          <p:spPr bwMode="auto">
            <a:xfrm>
              <a:off x="5794828" y="373947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Oval 131"/>
            <p:cNvSpPr>
              <a:spLocks noChangeArrowheads="1"/>
            </p:cNvSpPr>
            <p:nvPr/>
          </p:nvSpPr>
          <p:spPr bwMode="auto">
            <a:xfrm>
              <a:off x="6032953" y="3212421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Oval 132"/>
            <p:cNvSpPr>
              <a:spLocks noChangeArrowheads="1"/>
            </p:cNvSpPr>
            <p:nvPr/>
          </p:nvSpPr>
          <p:spPr bwMode="auto">
            <a:xfrm>
              <a:off x="6363153" y="51428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Oval 133"/>
            <p:cNvSpPr>
              <a:spLocks noChangeArrowheads="1"/>
            </p:cNvSpPr>
            <p:nvPr/>
          </p:nvSpPr>
          <p:spPr bwMode="auto">
            <a:xfrm>
              <a:off x="7021965" y="35696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Oval 134"/>
            <p:cNvSpPr>
              <a:spLocks noChangeArrowheads="1"/>
            </p:cNvSpPr>
            <p:nvPr/>
          </p:nvSpPr>
          <p:spPr bwMode="auto">
            <a:xfrm>
              <a:off x="7734753" y="52444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Oval 135"/>
            <p:cNvSpPr>
              <a:spLocks noChangeArrowheads="1"/>
            </p:cNvSpPr>
            <p:nvPr/>
          </p:nvSpPr>
          <p:spPr bwMode="auto">
            <a:xfrm>
              <a:off x="6220278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Oval 136"/>
            <p:cNvSpPr>
              <a:spLocks noChangeArrowheads="1"/>
            </p:cNvSpPr>
            <p:nvPr/>
          </p:nvSpPr>
          <p:spPr bwMode="auto">
            <a:xfrm>
              <a:off x="6529840" y="37474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Oval 137"/>
            <p:cNvSpPr>
              <a:spLocks noChangeArrowheads="1"/>
            </p:cNvSpPr>
            <p:nvPr/>
          </p:nvSpPr>
          <p:spPr bwMode="auto">
            <a:xfrm>
              <a:off x="6174240" y="36823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" name="Oval 138"/>
            <p:cNvSpPr>
              <a:spLocks noChangeArrowheads="1"/>
            </p:cNvSpPr>
            <p:nvPr/>
          </p:nvSpPr>
          <p:spPr bwMode="auto">
            <a:xfrm>
              <a:off x="6715578" y="3910921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Oval 139"/>
            <p:cNvSpPr>
              <a:spLocks noChangeArrowheads="1"/>
            </p:cNvSpPr>
            <p:nvPr/>
          </p:nvSpPr>
          <p:spPr bwMode="auto">
            <a:xfrm>
              <a:off x="7293428" y="30933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Oval 140"/>
            <p:cNvSpPr>
              <a:spLocks noChangeArrowheads="1"/>
            </p:cNvSpPr>
            <p:nvPr/>
          </p:nvSpPr>
          <p:spPr bwMode="auto">
            <a:xfrm>
              <a:off x="7606165" y="46094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Oval 141"/>
            <p:cNvSpPr>
              <a:spLocks noChangeArrowheads="1"/>
            </p:cNvSpPr>
            <p:nvPr/>
          </p:nvSpPr>
          <p:spPr bwMode="auto">
            <a:xfrm>
              <a:off x="6956878" y="52206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Oval 142"/>
            <p:cNvSpPr>
              <a:spLocks noChangeArrowheads="1"/>
            </p:cNvSpPr>
            <p:nvPr/>
          </p:nvSpPr>
          <p:spPr bwMode="auto">
            <a:xfrm>
              <a:off x="7002915" y="40395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Oval 143"/>
            <p:cNvSpPr>
              <a:spLocks noChangeArrowheads="1"/>
            </p:cNvSpPr>
            <p:nvPr/>
          </p:nvSpPr>
          <p:spPr bwMode="auto">
            <a:xfrm>
              <a:off x="7475990" y="5277758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Oval 144"/>
            <p:cNvSpPr>
              <a:spLocks noChangeArrowheads="1"/>
            </p:cNvSpPr>
            <p:nvPr/>
          </p:nvSpPr>
          <p:spPr bwMode="auto">
            <a:xfrm>
              <a:off x="6831465" y="4436383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Oval 145"/>
            <p:cNvSpPr>
              <a:spLocks noChangeArrowheads="1"/>
            </p:cNvSpPr>
            <p:nvPr/>
          </p:nvSpPr>
          <p:spPr bwMode="auto">
            <a:xfrm>
              <a:off x="6626678" y="49935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Oval 146"/>
            <p:cNvSpPr>
              <a:spLocks noChangeArrowheads="1"/>
            </p:cNvSpPr>
            <p:nvPr/>
          </p:nvSpPr>
          <p:spPr bwMode="auto">
            <a:xfrm>
              <a:off x="7550603" y="39093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Oval 147"/>
            <p:cNvSpPr>
              <a:spLocks noChangeArrowheads="1"/>
            </p:cNvSpPr>
            <p:nvPr/>
          </p:nvSpPr>
          <p:spPr bwMode="auto">
            <a:xfrm>
              <a:off x="6883853" y="2985408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Oval 148"/>
            <p:cNvSpPr>
              <a:spLocks noChangeArrowheads="1"/>
            </p:cNvSpPr>
            <p:nvPr/>
          </p:nvSpPr>
          <p:spPr bwMode="auto">
            <a:xfrm>
              <a:off x="7596640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Oval 149"/>
            <p:cNvSpPr>
              <a:spLocks noChangeArrowheads="1"/>
            </p:cNvSpPr>
            <p:nvPr/>
          </p:nvSpPr>
          <p:spPr bwMode="auto">
            <a:xfrm>
              <a:off x="7606165" y="29282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Oval 150"/>
            <p:cNvSpPr>
              <a:spLocks noChangeArrowheads="1"/>
            </p:cNvSpPr>
            <p:nvPr/>
          </p:nvSpPr>
          <p:spPr bwMode="auto">
            <a:xfrm>
              <a:off x="7283903" y="4268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Oval 151"/>
            <p:cNvSpPr>
              <a:spLocks noChangeArrowheads="1"/>
            </p:cNvSpPr>
            <p:nvPr/>
          </p:nvSpPr>
          <p:spPr bwMode="auto">
            <a:xfrm>
              <a:off x="6810828" y="38617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Oval 152"/>
            <p:cNvSpPr>
              <a:spLocks noChangeArrowheads="1"/>
            </p:cNvSpPr>
            <p:nvPr/>
          </p:nvSpPr>
          <p:spPr bwMode="auto">
            <a:xfrm>
              <a:off x="7688715" y="3863296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Oval 153"/>
            <p:cNvSpPr>
              <a:spLocks noChangeArrowheads="1"/>
            </p:cNvSpPr>
            <p:nvPr/>
          </p:nvSpPr>
          <p:spPr bwMode="auto">
            <a:xfrm>
              <a:off x="5156653" y="39109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Oval 154"/>
            <p:cNvSpPr>
              <a:spLocks noChangeArrowheads="1"/>
            </p:cNvSpPr>
            <p:nvPr/>
          </p:nvSpPr>
          <p:spPr bwMode="auto">
            <a:xfrm>
              <a:off x="5534478" y="53571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Oval 155"/>
            <p:cNvSpPr>
              <a:spLocks noChangeArrowheads="1"/>
            </p:cNvSpPr>
            <p:nvPr/>
          </p:nvSpPr>
          <p:spPr bwMode="auto">
            <a:xfrm>
              <a:off x="5794828" y="298540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Oval 156"/>
            <p:cNvSpPr>
              <a:spLocks noChangeArrowheads="1"/>
            </p:cNvSpPr>
            <p:nvPr/>
          </p:nvSpPr>
          <p:spPr bwMode="auto">
            <a:xfrm>
              <a:off x="6958465" y="45506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Oval 157"/>
            <p:cNvSpPr>
              <a:spLocks noChangeArrowheads="1"/>
            </p:cNvSpPr>
            <p:nvPr/>
          </p:nvSpPr>
          <p:spPr bwMode="auto">
            <a:xfrm>
              <a:off x="6975928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Oval 158"/>
            <p:cNvSpPr>
              <a:spLocks noChangeArrowheads="1"/>
            </p:cNvSpPr>
            <p:nvPr/>
          </p:nvSpPr>
          <p:spPr bwMode="auto">
            <a:xfrm>
              <a:off x="6883853" y="47094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Oval 159"/>
            <p:cNvSpPr>
              <a:spLocks noChangeArrowheads="1"/>
            </p:cNvSpPr>
            <p:nvPr/>
          </p:nvSpPr>
          <p:spPr bwMode="auto">
            <a:xfrm>
              <a:off x="7191828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Oval 160"/>
            <p:cNvSpPr>
              <a:spLocks noChangeArrowheads="1"/>
            </p:cNvSpPr>
            <p:nvPr/>
          </p:nvSpPr>
          <p:spPr bwMode="auto">
            <a:xfrm>
              <a:off x="7166428" y="42442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Oval 161"/>
            <p:cNvSpPr>
              <a:spLocks noChangeArrowheads="1"/>
            </p:cNvSpPr>
            <p:nvPr/>
          </p:nvSpPr>
          <p:spPr bwMode="auto">
            <a:xfrm>
              <a:off x="7118803" y="4652283"/>
              <a:ext cx="90487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Oval 162"/>
            <p:cNvSpPr>
              <a:spLocks noChangeArrowheads="1"/>
            </p:cNvSpPr>
            <p:nvPr/>
          </p:nvSpPr>
          <p:spPr bwMode="auto">
            <a:xfrm>
              <a:off x="7642678" y="4277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Oval 163"/>
            <p:cNvSpPr>
              <a:spLocks noChangeArrowheads="1"/>
            </p:cNvSpPr>
            <p:nvPr/>
          </p:nvSpPr>
          <p:spPr bwMode="auto">
            <a:xfrm>
              <a:off x="6375853" y="433478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Oval 165"/>
            <p:cNvSpPr>
              <a:spLocks noChangeArrowheads="1"/>
            </p:cNvSpPr>
            <p:nvPr/>
          </p:nvSpPr>
          <p:spPr bwMode="auto">
            <a:xfrm>
              <a:off x="5894840" y="4299858"/>
              <a:ext cx="92075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Oval 166"/>
            <p:cNvSpPr>
              <a:spLocks noChangeArrowheads="1"/>
            </p:cNvSpPr>
            <p:nvPr/>
          </p:nvSpPr>
          <p:spPr bwMode="auto">
            <a:xfrm>
              <a:off x="5342390" y="3153683"/>
              <a:ext cx="90488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8" name="Oval 130"/>
            <p:cNvSpPr>
              <a:spLocks noChangeArrowheads="1"/>
            </p:cNvSpPr>
            <p:nvPr/>
          </p:nvSpPr>
          <p:spPr bwMode="auto">
            <a:xfrm>
              <a:off x="5947228" y="35814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9" name="Oval 130"/>
            <p:cNvSpPr>
              <a:spLocks noChangeArrowheads="1"/>
            </p:cNvSpPr>
            <p:nvPr/>
          </p:nvSpPr>
          <p:spPr bwMode="auto">
            <a:xfrm>
              <a:off x="7048953" y="332558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0" name="Oval 130"/>
            <p:cNvSpPr>
              <a:spLocks noChangeArrowheads="1"/>
            </p:cNvSpPr>
            <p:nvPr/>
          </p:nvSpPr>
          <p:spPr bwMode="auto">
            <a:xfrm>
              <a:off x="7086600" y="384265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1" name="Oval 130"/>
            <p:cNvSpPr>
              <a:spLocks noChangeArrowheads="1"/>
            </p:cNvSpPr>
            <p:nvPr/>
          </p:nvSpPr>
          <p:spPr bwMode="auto">
            <a:xfrm>
              <a:off x="6204856" y="42672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2" name="Oval 130"/>
            <p:cNvSpPr>
              <a:spLocks noChangeArrowheads="1"/>
            </p:cNvSpPr>
            <p:nvPr/>
          </p:nvSpPr>
          <p:spPr bwMode="auto">
            <a:xfrm>
              <a:off x="7391400" y="4724400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4" name="Oval 149"/>
            <p:cNvSpPr>
              <a:spLocks noChangeArrowheads="1"/>
            </p:cNvSpPr>
            <p:nvPr/>
          </p:nvSpPr>
          <p:spPr bwMode="auto">
            <a:xfrm>
              <a:off x="7758565" y="4419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5" name="Oval 149"/>
            <p:cNvSpPr>
              <a:spLocks noChangeArrowheads="1"/>
            </p:cNvSpPr>
            <p:nvPr/>
          </p:nvSpPr>
          <p:spPr bwMode="auto">
            <a:xfrm>
              <a:off x="7758565" y="4136572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6" name="Oval 149"/>
            <p:cNvSpPr>
              <a:spLocks noChangeArrowheads="1"/>
            </p:cNvSpPr>
            <p:nvPr/>
          </p:nvSpPr>
          <p:spPr bwMode="auto">
            <a:xfrm>
              <a:off x="73152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7" name="Oval 149"/>
            <p:cNvSpPr>
              <a:spLocks noChangeArrowheads="1"/>
            </p:cNvSpPr>
            <p:nvPr/>
          </p:nvSpPr>
          <p:spPr bwMode="auto">
            <a:xfrm>
              <a:off x="6553200" y="3238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8" name="Oval 149"/>
            <p:cNvSpPr>
              <a:spLocks noChangeArrowheads="1"/>
            </p:cNvSpPr>
            <p:nvPr/>
          </p:nvSpPr>
          <p:spPr bwMode="auto">
            <a:xfrm>
              <a:off x="63246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9" name="Oval 149"/>
            <p:cNvSpPr>
              <a:spLocks noChangeArrowheads="1"/>
            </p:cNvSpPr>
            <p:nvPr/>
          </p:nvSpPr>
          <p:spPr bwMode="auto">
            <a:xfrm>
              <a:off x="66294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0" name="Oval 149"/>
            <p:cNvSpPr>
              <a:spLocks noChangeArrowheads="1"/>
            </p:cNvSpPr>
            <p:nvPr/>
          </p:nvSpPr>
          <p:spPr bwMode="auto">
            <a:xfrm>
              <a:off x="6248400" y="2895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1" name="Oval 149"/>
            <p:cNvSpPr>
              <a:spLocks noChangeArrowheads="1"/>
            </p:cNvSpPr>
            <p:nvPr/>
          </p:nvSpPr>
          <p:spPr bwMode="auto">
            <a:xfrm>
              <a:off x="54864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2" name="Oval 149"/>
            <p:cNvSpPr>
              <a:spLocks noChangeArrowheads="1"/>
            </p:cNvSpPr>
            <p:nvPr/>
          </p:nvSpPr>
          <p:spPr bwMode="auto">
            <a:xfrm>
              <a:off x="5105400" y="28956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3" name="Oval 149"/>
            <p:cNvSpPr>
              <a:spLocks noChangeArrowheads="1"/>
            </p:cNvSpPr>
            <p:nvPr/>
          </p:nvSpPr>
          <p:spPr bwMode="auto">
            <a:xfrm>
              <a:off x="5638800" y="2819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4" name="Oval 149"/>
            <p:cNvSpPr>
              <a:spLocks noChangeArrowheads="1"/>
            </p:cNvSpPr>
            <p:nvPr/>
          </p:nvSpPr>
          <p:spPr bwMode="auto">
            <a:xfrm>
              <a:off x="76962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5" name="Oval 149"/>
            <p:cNvSpPr>
              <a:spLocks noChangeArrowheads="1"/>
            </p:cNvSpPr>
            <p:nvPr/>
          </p:nvSpPr>
          <p:spPr bwMode="auto">
            <a:xfrm>
              <a:off x="7391400" y="33147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6" name="Oval 149"/>
            <p:cNvSpPr>
              <a:spLocks noChangeArrowheads="1"/>
            </p:cNvSpPr>
            <p:nvPr/>
          </p:nvSpPr>
          <p:spPr bwMode="auto">
            <a:xfrm>
              <a:off x="6324600" y="4000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7" name="Oval 149"/>
            <p:cNvSpPr>
              <a:spLocks noChangeArrowheads="1"/>
            </p:cNvSpPr>
            <p:nvPr/>
          </p:nvSpPr>
          <p:spPr bwMode="auto">
            <a:xfrm>
              <a:off x="5791200" y="3238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8" name="Oval 149"/>
            <p:cNvSpPr>
              <a:spLocks noChangeArrowheads="1"/>
            </p:cNvSpPr>
            <p:nvPr/>
          </p:nvSpPr>
          <p:spPr bwMode="auto">
            <a:xfrm>
              <a:off x="5943600" y="40005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9" name="Oval 149"/>
            <p:cNvSpPr>
              <a:spLocks noChangeArrowheads="1"/>
            </p:cNvSpPr>
            <p:nvPr/>
          </p:nvSpPr>
          <p:spPr bwMode="auto">
            <a:xfrm>
              <a:off x="5105400" y="3543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0" name="Oval 149"/>
            <p:cNvSpPr>
              <a:spLocks noChangeArrowheads="1"/>
            </p:cNvSpPr>
            <p:nvPr/>
          </p:nvSpPr>
          <p:spPr bwMode="auto">
            <a:xfrm>
              <a:off x="7758565" y="5067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1" name="Oval 149"/>
            <p:cNvSpPr>
              <a:spLocks noChangeArrowheads="1"/>
            </p:cNvSpPr>
            <p:nvPr/>
          </p:nvSpPr>
          <p:spPr bwMode="auto">
            <a:xfrm>
              <a:off x="7072312" y="5486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2" name="Oval 149"/>
            <p:cNvSpPr>
              <a:spLocks noChangeArrowheads="1"/>
            </p:cNvSpPr>
            <p:nvPr/>
          </p:nvSpPr>
          <p:spPr bwMode="auto">
            <a:xfrm>
              <a:off x="6843712" y="5448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3" name="Oval 149"/>
            <p:cNvSpPr>
              <a:spLocks noChangeArrowheads="1"/>
            </p:cNvSpPr>
            <p:nvPr/>
          </p:nvSpPr>
          <p:spPr bwMode="auto">
            <a:xfrm>
              <a:off x="6234112" y="542653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4" name="Oval 149"/>
            <p:cNvSpPr>
              <a:spLocks noChangeArrowheads="1"/>
            </p:cNvSpPr>
            <p:nvPr/>
          </p:nvSpPr>
          <p:spPr bwMode="auto">
            <a:xfrm>
              <a:off x="5257800" y="43053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5" name="Oval 149"/>
            <p:cNvSpPr>
              <a:spLocks noChangeArrowheads="1"/>
            </p:cNvSpPr>
            <p:nvPr/>
          </p:nvSpPr>
          <p:spPr bwMode="auto">
            <a:xfrm>
              <a:off x="5257800" y="5486400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6" name="Oval 149"/>
            <p:cNvSpPr>
              <a:spLocks noChangeArrowheads="1"/>
            </p:cNvSpPr>
            <p:nvPr/>
          </p:nvSpPr>
          <p:spPr bwMode="auto">
            <a:xfrm>
              <a:off x="6038168" y="550272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7" name="Oval 162"/>
            <p:cNvSpPr>
              <a:spLocks noChangeArrowheads="1"/>
            </p:cNvSpPr>
            <p:nvPr/>
          </p:nvSpPr>
          <p:spPr bwMode="auto">
            <a:xfrm>
              <a:off x="7445828" y="44300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8" name="Oval 108"/>
            <p:cNvSpPr>
              <a:spLocks noChangeArrowheads="1"/>
            </p:cNvSpPr>
            <p:nvPr/>
          </p:nvSpPr>
          <p:spPr bwMode="auto">
            <a:xfrm>
              <a:off x="5546725" y="4724400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10" name="Group 609"/>
          <p:cNvGrpSpPr/>
          <p:nvPr/>
        </p:nvGrpSpPr>
        <p:grpSpPr>
          <a:xfrm>
            <a:off x="502920" y="2819400"/>
            <a:ext cx="2468880" cy="2468880"/>
            <a:chOff x="1143000" y="2768600"/>
            <a:chExt cx="2870200" cy="2857500"/>
          </a:xfrm>
        </p:grpSpPr>
        <p:sp>
          <p:nvSpPr>
            <p:cNvPr id="611" name="Rectangle 73"/>
            <p:cNvSpPr>
              <a:spLocks noChangeArrowheads="1"/>
            </p:cNvSpPr>
            <p:nvPr/>
          </p:nvSpPr>
          <p:spPr bwMode="auto">
            <a:xfrm>
              <a:off x="1143000" y="2768600"/>
              <a:ext cx="2870200" cy="2857500"/>
            </a:xfrm>
            <a:prstGeom prst="rect">
              <a:avLst/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2" name="Freeform 74"/>
            <p:cNvSpPr>
              <a:spLocks/>
            </p:cNvSpPr>
            <p:nvPr/>
          </p:nvSpPr>
          <p:spPr bwMode="auto">
            <a:xfrm>
              <a:off x="2214563" y="3786188"/>
              <a:ext cx="1435100" cy="1554163"/>
            </a:xfrm>
            <a:custGeom>
              <a:avLst/>
              <a:gdLst/>
              <a:ahLst/>
              <a:cxnLst>
                <a:cxn ang="0">
                  <a:pos x="69" y="1455"/>
                </a:cxn>
                <a:cxn ang="0">
                  <a:pos x="157" y="591"/>
                </a:cxn>
                <a:cxn ang="0">
                  <a:pos x="677" y="343"/>
                </a:cxn>
                <a:cxn ang="0">
                  <a:pos x="989" y="15"/>
                </a:cxn>
                <a:cxn ang="0">
                  <a:pos x="1325" y="431"/>
                </a:cxn>
                <a:cxn ang="0">
                  <a:pos x="1437" y="991"/>
                </a:cxn>
                <a:cxn ang="0">
                  <a:pos x="1165" y="1415"/>
                </a:cxn>
                <a:cxn ang="0">
                  <a:pos x="573" y="1543"/>
                </a:cxn>
                <a:cxn ang="0">
                  <a:pos x="69" y="1455"/>
                </a:cxn>
              </a:cxnLst>
              <a:rect l="0" t="0" r="r" b="b"/>
              <a:pathLst>
                <a:path w="1464" h="1614">
                  <a:moveTo>
                    <a:pt x="69" y="1455"/>
                  </a:moveTo>
                  <a:cubicBezTo>
                    <a:pt x="0" y="1296"/>
                    <a:pt x="56" y="776"/>
                    <a:pt x="157" y="591"/>
                  </a:cubicBezTo>
                  <a:cubicBezTo>
                    <a:pt x="258" y="406"/>
                    <a:pt x="538" y="439"/>
                    <a:pt x="677" y="343"/>
                  </a:cubicBezTo>
                  <a:cubicBezTo>
                    <a:pt x="816" y="247"/>
                    <a:pt x="881" y="0"/>
                    <a:pt x="989" y="15"/>
                  </a:cubicBezTo>
                  <a:cubicBezTo>
                    <a:pt x="1097" y="30"/>
                    <a:pt x="1250" y="268"/>
                    <a:pt x="1325" y="431"/>
                  </a:cubicBezTo>
                  <a:cubicBezTo>
                    <a:pt x="1400" y="594"/>
                    <a:pt x="1464" y="827"/>
                    <a:pt x="1437" y="991"/>
                  </a:cubicBezTo>
                  <a:cubicBezTo>
                    <a:pt x="1410" y="1155"/>
                    <a:pt x="1309" y="1323"/>
                    <a:pt x="1165" y="1415"/>
                  </a:cubicBezTo>
                  <a:cubicBezTo>
                    <a:pt x="1021" y="1507"/>
                    <a:pt x="752" y="1540"/>
                    <a:pt x="573" y="1543"/>
                  </a:cubicBezTo>
                  <a:cubicBezTo>
                    <a:pt x="394" y="1546"/>
                    <a:pt x="138" y="1614"/>
                    <a:pt x="69" y="1455"/>
                  </a:cubicBezTo>
                  <a:close/>
                </a:path>
              </a:pathLst>
            </a:custGeom>
            <a:solidFill>
              <a:srgbClr val="99FFCC"/>
            </a:solidFill>
            <a:ln w="571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613" name="Group 216"/>
            <p:cNvGrpSpPr/>
            <p:nvPr/>
          </p:nvGrpSpPr>
          <p:grpSpPr>
            <a:xfrm>
              <a:off x="1219200" y="2819400"/>
              <a:ext cx="2743653" cy="2797628"/>
              <a:chOff x="5105400" y="2819400"/>
              <a:chExt cx="2743653" cy="2797628"/>
            </a:xfrm>
          </p:grpSpPr>
          <p:sp>
            <p:nvSpPr>
              <p:cNvPr id="614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6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7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8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9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0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1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2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3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4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5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6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7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8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9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0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1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2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3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5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7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8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9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0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1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2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3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4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5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6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7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8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9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1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2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3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4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5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6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7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8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9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0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1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2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3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4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5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6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7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8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9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0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1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2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3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4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5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6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7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8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0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1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2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52" name="TextBox 251"/>
          <p:cNvSpPr txBox="1"/>
          <p:nvPr/>
        </p:nvSpPr>
        <p:spPr>
          <a:xfrm>
            <a:off x="5900058" y="3032649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latin typeface="Symbol" pitchFamily="18" charset="2"/>
              </a:rPr>
              <a:t>D</a:t>
            </a:r>
            <a:endParaRPr lang="en-US" sz="2800" b="1" dirty="0">
              <a:latin typeface="Symbol" pitchFamily="18" charset="2"/>
            </a:endParaRPr>
          </a:p>
        </p:txBody>
      </p:sp>
      <p:cxnSp>
        <p:nvCxnSpPr>
          <p:cNvPr id="254" name="Straight Arrow Connector 253"/>
          <p:cNvCxnSpPr/>
          <p:nvPr/>
        </p:nvCxnSpPr>
        <p:spPr>
          <a:xfrm rot="5400000">
            <a:off x="5735978" y="3320142"/>
            <a:ext cx="3048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114" name="TextBox 113"/>
          <p:cNvSpPr txBox="1"/>
          <p:nvPr/>
        </p:nvSpPr>
        <p:spPr>
          <a:xfrm>
            <a:off x="457200" y="1371600"/>
            <a:ext cx="784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Let neighborhood size adapt to data – small neighborhoods near decision boundary (small bias), large neighborhoods elsewhere (small variance)</a:t>
            </a:r>
            <a:endParaRPr lang="en-US" sz="2400" dirty="0"/>
          </a:p>
        </p:txBody>
      </p:sp>
      <p:sp>
        <p:nvSpPr>
          <p:cNvPr id="249" name="TextBox 248"/>
          <p:cNvSpPr txBox="1"/>
          <p:nvPr/>
        </p:nvSpPr>
        <p:spPr>
          <a:xfrm>
            <a:off x="2542680" y="6015335"/>
            <a:ext cx="3629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Decision Tree Classifier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603" name="Group 602"/>
          <p:cNvGrpSpPr/>
          <p:nvPr/>
        </p:nvGrpSpPr>
        <p:grpSpPr>
          <a:xfrm>
            <a:off x="502920" y="2819400"/>
            <a:ext cx="2468880" cy="2468880"/>
            <a:chOff x="1143000" y="2768600"/>
            <a:chExt cx="2870200" cy="2857500"/>
          </a:xfrm>
        </p:grpSpPr>
        <p:sp>
          <p:nvSpPr>
            <p:cNvPr id="260" name="Rectangle 73"/>
            <p:cNvSpPr>
              <a:spLocks noChangeArrowheads="1"/>
            </p:cNvSpPr>
            <p:nvPr/>
          </p:nvSpPr>
          <p:spPr bwMode="auto">
            <a:xfrm>
              <a:off x="1143000" y="2768600"/>
              <a:ext cx="2870200" cy="2857500"/>
            </a:xfrm>
            <a:prstGeom prst="rect">
              <a:avLst/>
            </a:prstGeom>
            <a:solidFill>
              <a:srgbClr val="FF9999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Freeform 74"/>
            <p:cNvSpPr>
              <a:spLocks/>
            </p:cNvSpPr>
            <p:nvPr/>
          </p:nvSpPr>
          <p:spPr bwMode="auto">
            <a:xfrm>
              <a:off x="2214563" y="3786188"/>
              <a:ext cx="1435100" cy="1554163"/>
            </a:xfrm>
            <a:custGeom>
              <a:avLst/>
              <a:gdLst/>
              <a:ahLst/>
              <a:cxnLst>
                <a:cxn ang="0">
                  <a:pos x="69" y="1455"/>
                </a:cxn>
                <a:cxn ang="0">
                  <a:pos x="157" y="591"/>
                </a:cxn>
                <a:cxn ang="0">
                  <a:pos x="677" y="343"/>
                </a:cxn>
                <a:cxn ang="0">
                  <a:pos x="989" y="15"/>
                </a:cxn>
                <a:cxn ang="0">
                  <a:pos x="1325" y="431"/>
                </a:cxn>
                <a:cxn ang="0">
                  <a:pos x="1437" y="991"/>
                </a:cxn>
                <a:cxn ang="0">
                  <a:pos x="1165" y="1415"/>
                </a:cxn>
                <a:cxn ang="0">
                  <a:pos x="573" y="1543"/>
                </a:cxn>
                <a:cxn ang="0">
                  <a:pos x="69" y="1455"/>
                </a:cxn>
              </a:cxnLst>
              <a:rect l="0" t="0" r="r" b="b"/>
              <a:pathLst>
                <a:path w="1464" h="1614">
                  <a:moveTo>
                    <a:pt x="69" y="1455"/>
                  </a:moveTo>
                  <a:cubicBezTo>
                    <a:pt x="0" y="1296"/>
                    <a:pt x="56" y="776"/>
                    <a:pt x="157" y="591"/>
                  </a:cubicBezTo>
                  <a:cubicBezTo>
                    <a:pt x="258" y="406"/>
                    <a:pt x="538" y="439"/>
                    <a:pt x="677" y="343"/>
                  </a:cubicBezTo>
                  <a:cubicBezTo>
                    <a:pt x="816" y="247"/>
                    <a:pt x="881" y="0"/>
                    <a:pt x="989" y="15"/>
                  </a:cubicBezTo>
                  <a:cubicBezTo>
                    <a:pt x="1097" y="30"/>
                    <a:pt x="1250" y="268"/>
                    <a:pt x="1325" y="431"/>
                  </a:cubicBezTo>
                  <a:cubicBezTo>
                    <a:pt x="1400" y="594"/>
                    <a:pt x="1464" y="827"/>
                    <a:pt x="1437" y="991"/>
                  </a:cubicBezTo>
                  <a:cubicBezTo>
                    <a:pt x="1410" y="1155"/>
                    <a:pt x="1309" y="1323"/>
                    <a:pt x="1165" y="1415"/>
                  </a:cubicBezTo>
                  <a:cubicBezTo>
                    <a:pt x="1021" y="1507"/>
                    <a:pt x="752" y="1540"/>
                    <a:pt x="573" y="1543"/>
                  </a:cubicBezTo>
                  <a:cubicBezTo>
                    <a:pt x="394" y="1546"/>
                    <a:pt x="138" y="1614"/>
                    <a:pt x="69" y="1455"/>
                  </a:cubicBezTo>
                  <a:close/>
                </a:path>
              </a:pathLst>
            </a:custGeom>
            <a:solidFill>
              <a:srgbClr val="99FFCC"/>
            </a:solidFill>
            <a:ln w="571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7" name="Group 216"/>
            <p:cNvGrpSpPr/>
            <p:nvPr/>
          </p:nvGrpSpPr>
          <p:grpSpPr>
            <a:xfrm>
              <a:off x="1219200" y="2819400"/>
              <a:ext cx="2743653" cy="2797628"/>
              <a:chOff x="5105400" y="2819400"/>
              <a:chExt cx="2743653" cy="2797628"/>
            </a:xfrm>
          </p:grpSpPr>
          <p:sp>
            <p:nvSpPr>
              <p:cNvPr id="218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6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7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8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9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2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3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4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5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6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7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8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9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0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1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2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3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4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5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6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7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8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9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0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1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2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4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6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7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1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04" name="Group 603"/>
          <p:cNvGrpSpPr/>
          <p:nvPr/>
        </p:nvGrpSpPr>
        <p:grpSpPr>
          <a:xfrm>
            <a:off x="3352800" y="2841172"/>
            <a:ext cx="2468880" cy="2468880"/>
            <a:chOff x="5029200" y="2743200"/>
            <a:chExt cx="2908300" cy="2895600"/>
          </a:xfrm>
        </p:grpSpPr>
        <p:sp>
          <p:nvSpPr>
            <p:cNvPr id="215" name="Rectangle 214"/>
            <p:cNvSpPr/>
            <p:nvPr/>
          </p:nvSpPr>
          <p:spPr>
            <a:xfrm>
              <a:off x="5050972" y="2764972"/>
              <a:ext cx="2873828" cy="2873828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9" name="Rectangle 468"/>
            <p:cNvSpPr/>
            <p:nvPr/>
          </p:nvSpPr>
          <p:spPr>
            <a:xfrm>
              <a:off x="7184572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8" name="Rectangle 467"/>
            <p:cNvSpPr/>
            <p:nvPr/>
          </p:nvSpPr>
          <p:spPr>
            <a:xfrm>
              <a:off x="61722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7" name="Rectangle 466"/>
            <p:cNvSpPr/>
            <p:nvPr/>
          </p:nvSpPr>
          <p:spPr>
            <a:xfrm>
              <a:off x="6172200" y="4572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6" name="Rectangle 465"/>
            <p:cNvSpPr/>
            <p:nvPr/>
          </p:nvSpPr>
          <p:spPr>
            <a:xfrm>
              <a:off x="6172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5" name="Rectangle 464"/>
            <p:cNvSpPr/>
            <p:nvPr/>
          </p:nvSpPr>
          <p:spPr>
            <a:xfrm>
              <a:off x="6858000" y="4876798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4" name="Rectangle 463"/>
            <p:cNvSpPr/>
            <p:nvPr/>
          </p:nvSpPr>
          <p:spPr>
            <a:xfrm>
              <a:off x="6477000" y="48768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3" name="Rectangle 462"/>
            <p:cNvSpPr/>
            <p:nvPr/>
          </p:nvSpPr>
          <p:spPr>
            <a:xfrm>
              <a:off x="6858000" y="3810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6836228" y="453934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6868884" y="4201886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6553200" y="4191000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6" name="Oval 164"/>
            <p:cNvSpPr>
              <a:spLocks noChangeArrowheads="1"/>
            </p:cNvSpPr>
            <p:nvPr/>
          </p:nvSpPr>
          <p:spPr bwMode="auto">
            <a:xfrm>
              <a:off x="6731453" y="460624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Rectangle 213"/>
            <p:cNvSpPr/>
            <p:nvPr/>
          </p:nvSpPr>
          <p:spPr>
            <a:xfrm>
              <a:off x="7195456" y="4517572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1" name="Rectangle 460"/>
            <p:cNvSpPr/>
            <p:nvPr/>
          </p:nvSpPr>
          <p:spPr>
            <a:xfrm>
              <a:off x="6477000" y="4561114"/>
              <a:ext cx="381000" cy="381000"/>
            </a:xfrm>
            <a:prstGeom prst="rect">
              <a:avLst/>
            </a:prstGeom>
            <a:solidFill>
              <a:srgbClr val="99FF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8" name="Oval 96"/>
            <p:cNvSpPr>
              <a:spLocks noChangeArrowheads="1"/>
            </p:cNvSpPr>
            <p:nvPr/>
          </p:nvSpPr>
          <p:spPr bwMode="auto">
            <a:xfrm>
              <a:off x="6266315" y="46633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9" name="Oval 97"/>
            <p:cNvSpPr>
              <a:spLocks noChangeArrowheads="1"/>
            </p:cNvSpPr>
            <p:nvPr/>
          </p:nvSpPr>
          <p:spPr bwMode="auto">
            <a:xfrm>
              <a:off x="5388428" y="5142821"/>
              <a:ext cx="90487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0" name="Oval 98"/>
            <p:cNvSpPr>
              <a:spLocks noChangeArrowheads="1"/>
            </p:cNvSpPr>
            <p:nvPr/>
          </p:nvSpPr>
          <p:spPr bwMode="auto">
            <a:xfrm>
              <a:off x="5723390" y="42665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1" name="Oval 99"/>
            <p:cNvSpPr>
              <a:spLocks noChangeArrowheads="1"/>
            </p:cNvSpPr>
            <p:nvPr/>
          </p:nvSpPr>
          <p:spPr bwMode="auto">
            <a:xfrm>
              <a:off x="6958465" y="30981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2" name="Oval 100"/>
            <p:cNvSpPr>
              <a:spLocks noChangeArrowheads="1"/>
            </p:cNvSpPr>
            <p:nvPr/>
          </p:nvSpPr>
          <p:spPr bwMode="auto">
            <a:xfrm>
              <a:off x="6671128" y="4334783"/>
              <a:ext cx="90487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3" name="Oval 101"/>
            <p:cNvSpPr>
              <a:spLocks noChangeArrowheads="1"/>
            </p:cNvSpPr>
            <p:nvPr/>
          </p:nvSpPr>
          <p:spPr bwMode="auto">
            <a:xfrm>
              <a:off x="5886903" y="5323796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4" name="Oval 102"/>
            <p:cNvSpPr>
              <a:spLocks noChangeArrowheads="1"/>
            </p:cNvSpPr>
            <p:nvPr/>
          </p:nvSpPr>
          <p:spPr bwMode="auto">
            <a:xfrm>
              <a:off x="5986915" y="4495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5" name="Oval 103"/>
            <p:cNvSpPr>
              <a:spLocks noChangeArrowheads="1"/>
            </p:cNvSpPr>
            <p:nvPr/>
          </p:nvSpPr>
          <p:spPr bwMode="auto">
            <a:xfrm>
              <a:off x="6731453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6" name="Oval 104"/>
            <p:cNvSpPr>
              <a:spLocks noChangeArrowheads="1"/>
            </p:cNvSpPr>
            <p:nvPr/>
          </p:nvSpPr>
          <p:spPr bwMode="auto">
            <a:xfrm>
              <a:off x="5626553" y="385377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7" name="Oval 105"/>
            <p:cNvSpPr>
              <a:spLocks noChangeArrowheads="1"/>
            </p:cNvSpPr>
            <p:nvPr/>
          </p:nvSpPr>
          <p:spPr bwMode="auto">
            <a:xfrm>
              <a:off x="6032953" y="3739471"/>
              <a:ext cx="90487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8" name="Oval 106"/>
            <p:cNvSpPr>
              <a:spLocks noChangeArrowheads="1"/>
            </p:cNvSpPr>
            <p:nvPr/>
          </p:nvSpPr>
          <p:spPr bwMode="auto">
            <a:xfrm>
              <a:off x="6596515" y="47618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9" name="Oval 107"/>
            <p:cNvSpPr>
              <a:spLocks noChangeArrowheads="1"/>
            </p:cNvSpPr>
            <p:nvPr/>
          </p:nvSpPr>
          <p:spPr bwMode="auto">
            <a:xfrm>
              <a:off x="6123440" y="39109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0" name="Oval 108"/>
            <p:cNvSpPr>
              <a:spLocks noChangeArrowheads="1"/>
            </p:cNvSpPr>
            <p:nvPr/>
          </p:nvSpPr>
          <p:spPr bwMode="auto">
            <a:xfrm>
              <a:off x="5340803" y="48237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1" name="Oval 109"/>
            <p:cNvSpPr>
              <a:spLocks noChangeArrowheads="1"/>
            </p:cNvSpPr>
            <p:nvPr/>
          </p:nvSpPr>
          <p:spPr bwMode="auto">
            <a:xfrm>
              <a:off x="5386840" y="36267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2" name="Oval 110"/>
            <p:cNvSpPr>
              <a:spLocks noChangeArrowheads="1"/>
            </p:cNvSpPr>
            <p:nvPr/>
          </p:nvSpPr>
          <p:spPr bwMode="auto">
            <a:xfrm>
              <a:off x="5769428" y="47491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3" name="Oval 111"/>
            <p:cNvSpPr>
              <a:spLocks noChangeArrowheads="1"/>
            </p:cNvSpPr>
            <p:nvPr/>
          </p:nvSpPr>
          <p:spPr bwMode="auto">
            <a:xfrm>
              <a:off x="7385503" y="362675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4" name="Oval 112"/>
            <p:cNvSpPr>
              <a:spLocks noChangeArrowheads="1"/>
            </p:cNvSpPr>
            <p:nvPr/>
          </p:nvSpPr>
          <p:spPr bwMode="auto">
            <a:xfrm>
              <a:off x="6575878" y="42427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5" name="Oval 113"/>
            <p:cNvSpPr>
              <a:spLocks noChangeArrowheads="1"/>
            </p:cNvSpPr>
            <p:nvPr/>
          </p:nvSpPr>
          <p:spPr bwMode="auto">
            <a:xfrm>
              <a:off x="6596515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6" name="Oval 114"/>
            <p:cNvSpPr>
              <a:spLocks noChangeArrowheads="1"/>
            </p:cNvSpPr>
            <p:nvPr/>
          </p:nvSpPr>
          <p:spPr bwMode="auto">
            <a:xfrm>
              <a:off x="6596515" y="46491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7" name="Oval 115"/>
            <p:cNvSpPr>
              <a:spLocks noChangeArrowheads="1"/>
            </p:cNvSpPr>
            <p:nvPr/>
          </p:nvSpPr>
          <p:spPr bwMode="auto">
            <a:xfrm>
              <a:off x="6596515" y="53920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8" name="Oval 116"/>
            <p:cNvSpPr>
              <a:spLocks noChangeArrowheads="1"/>
            </p:cNvSpPr>
            <p:nvPr/>
          </p:nvSpPr>
          <p:spPr bwMode="auto">
            <a:xfrm>
              <a:off x="6866390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9" name="Oval 117"/>
            <p:cNvSpPr>
              <a:spLocks noChangeArrowheads="1"/>
            </p:cNvSpPr>
            <p:nvPr/>
          </p:nvSpPr>
          <p:spPr bwMode="auto">
            <a:xfrm>
              <a:off x="7133090" y="49031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0" name="Oval 118"/>
            <p:cNvSpPr>
              <a:spLocks noChangeArrowheads="1"/>
            </p:cNvSpPr>
            <p:nvPr/>
          </p:nvSpPr>
          <p:spPr bwMode="auto">
            <a:xfrm>
              <a:off x="6793365" y="48808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1" name="Oval 119"/>
            <p:cNvSpPr>
              <a:spLocks noChangeArrowheads="1"/>
            </p:cNvSpPr>
            <p:nvPr/>
          </p:nvSpPr>
          <p:spPr bwMode="auto">
            <a:xfrm>
              <a:off x="6698115" y="47888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" name="Oval 120"/>
            <p:cNvSpPr>
              <a:spLocks noChangeArrowheads="1"/>
            </p:cNvSpPr>
            <p:nvPr/>
          </p:nvSpPr>
          <p:spPr bwMode="auto">
            <a:xfrm>
              <a:off x="6718753" y="5039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3" name="Oval 121"/>
            <p:cNvSpPr>
              <a:spLocks noChangeArrowheads="1"/>
            </p:cNvSpPr>
            <p:nvPr/>
          </p:nvSpPr>
          <p:spPr bwMode="auto">
            <a:xfrm>
              <a:off x="5932940" y="4993596"/>
              <a:ext cx="90488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4" name="Oval 122"/>
            <p:cNvSpPr>
              <a:spLocks noChangeArrowheads="1"/>
            </p:cNvSpPr>
            <p:nvPr/>
          </p:nvSpPr>
          <p:spPr bwMode="auto">
            <a:xfrm>
              <a:off x="5156653" y="5030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5" name="Oval 123"/>
            <p:cNvSpPr>
              <a:spLocks noChangeArrowheads="1"/>
            </p:cNvSpPr>
            <p:nvPr/>
          </p:nvSpPr>
          <p:spPr bwMode="auto">
            <a:xfrm>
              <a:off x="5248728" y="453798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6" name="Oval 124"/>
            <p:cNvSpPr>
              <a:spLocks noChangeArrowheads="1"/>
            </p:cNvSpPr>
            <p:nvPr/>
          </p:nvSpPr>
          <p:spPr bwMode="auto">
            <a:xfrm>
              <a:off x="7293428" y="518885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7" name="Oval 125"/>
            <p:cNvSpPr>
              <a:spLocks noChangeArrowheads="1"/>
            </p:cNvSpPr>
            <p:nvPr/>
          </p:nvSpPr>
          <p:spPr bwMode="auto">
            <a:xfrm>
              <a:off x="5626553" y="4480833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8" name="Oval 126"/>
            <p:cNvSpPr>
              <a:spLocks noChangeArrowheads="1"/>
            </p:cNvSpPr>
            <p:nvPr/>
          </p:nvSpPr>
          <p:spPr bwMode="auto">
            <a:xfrm>
              <a:off x="7514090" y="50301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9" name="Oval 127"/>
            <p:cNvSpPr>
              <a:spLocks noChangeArrowheads="1"/>
            </p:cNvSpPr>
            <p:nvPr/>
          </p:nvSpPr>
          <p:spPr bwMode="auto">
            <a:xfrm>
              <a:off x="7550603" y="48237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0" name="Oval 128"/>
            <p:cNvSpPr>
              <a:spLocks noChangeArrowheads="1"/>
            </p:cNvSpPr>
            <p:nvPr/>
          </p:nvSpPr>
          <p:spPr bwMode="auto">
            <a:xfrm>
              <a:off x="5986915" y="4323671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1" name="Oval 129"/>
            <p:cNvSpPr>
              <a:spLocks noChangeArrowheads="1"/>
            </p:cNvSpPr>
            <p:nvPr/>
          </p:nvSpPr>
          <p:spPr bwMode="auto">
            <a:xfrm>
              <a:off x="6312353" y="4899933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2" name="Oval 130"/>
            <p:cNvSpPr>
              <a:spLocks noChangeArrowheads="1"/>
            </p:cNvSpPr>
            <p:nvPr/>
          </p:nvSpPr>
          <p:spPr bwMode="auto">
            <a:xfrm>
              <a:off x="5794828" y="373947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3" name="Oval 131"/>
            <p:cNvSpPr>
              <a:spLocks noChangeArrowheads="1"/>
            </p:cNvSpPr>
            <p:nvPr/>
          </p:nvSpPr>
          <p:spPr bwMode="auto">
            <a:xfrm>
              <a:off x="6032953" y="3212421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4" name="Oval 132"/>
            <p:cNvSpPr>
              <a:spLocks noChangeArrowheads="1"/>
            </p:cNvSpPr>
            <p:nvPr/>
          </p:nvSpPr>
          <p:spPr bwMode="auto">
            <a:xfrm>
              <a:off x="6363153" y="5142821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5" name="Oval 133"/>
            <p:cNvSpPr>
              <a:spLocks noChangeArrowheads="1"/>
            </p:cNvSpPr>
            <p:nvPr/>
          </p:nvSpPr>
          <p:spPr bwMode="auto">
            <a:xfrm>
              <a:off x="7021965" y="35696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6" name="Oval 134"/>
            <p:cNvSpPr>
              <a:spLocks noChangeArrowheads="1"/>
            </p:cNvSpPr>
            <p:nvPr/>
          </p:nvSpPr>
          <p:spPr bwMode="auto">
            <a:xfrm>
              <a:off x="7734753" y="52444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7" name="Oval 135"/>
            <p:cNvSpPr>
              <a:spLocks noChangeArrowheads="1"/>
            </p:cNvSpPr>
            <p:nvPr/>
          </p:nvSpPr>
          <p:spPr bwMode="auto">
            <a:xfrm>
              <a:off x="6220278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8" name="Oval 136"/>
            <p:cNvSpPr>
              <a:spLocks noChangeArrowheads="1"/>
            </p:cNvSpPr>
            <p:nvPr/>
          </p:nvSpPr>
          <p:spPr bwMode="auto">
            <a:xfrm>
              <a:off x="6529840" y="37474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9" name="Oval 137"/>
            <p:cNvSpPr>
              <a:spLocks noChangeArrowheads="1"/>
            </p:cNvSpPr>
            <p:nvPr/>
          </p:nvSpPr>
          <p:spPr bwMode="auto">
            <a:xfrm>
              <a:off x="6174240" y="36823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0" name="Oval 138"/>
            <p:cNvSpPr>
              <a:spLocks noChangeArrowheads="1"/>
            </p:cNvSpPr>
            <p:nvPr/>
          </p:nvSpPr>
          <p:spPr bwMode="auto">
            <a:xfrm>
              <a:off x="6715578" y="3910921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1" name="Oval 139"/>
            <p:cNvSpPr>
              <a:spLocks noChangeArrowheads="1"/>
            </p:cNvSpPr>
            <p:nvPr/>
          </p:nvSpPr>
          <p:spPr bwMode="auto">
            <a:xfrm>
              <a:off x="7293428" y="30933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2" name="Oval 140"/>
            <p:cNvSpPr>
              <a:spLocks noChangeArrowheads="1"/>
            </p:cNvSpPr>
            <p:nvPr/>
          </p:nvSpPr>
          <p:spPr bwMode="auto">
            <a:xfrm>
              <a:off x="7606165" y="4609421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3" name="Oval 141"/>
            <p:cNvSpPr>
              <a:spLocks noChangeArrowheads="1"/>
            </p:cNvSpPr>
            <p:nvPr/>
          </p:nvSpPr>
          <p:spPr bwMode="auto">
            <a:xfrm>
              <a:off x="6956878" y="5220608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4" name="Oval 142"/>
            <p:cNvSpPr>
              <a:spLocks noChangeArrowheads="1"/>
            </p:cNvSpPr>
            <p:nvPr/>
          </p:nvSpPr>
          <p:spPr bwMode="auto">
            <a:xfrm>
              <a:off x="7002915" y="4039508"/>
              <a:ext cx="92075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5" name="Oval 143"/>
            <p:cNvSpPr>
              <a:spLocks noChangeArrowheads="1"/>
            </p:cNvSpPr>
            <p:nvPr/>
          </p:nvSpPr>
          <p:spPr bwMode="auto">
            <a:xfrm>
              <a:off x="7475990" y="5277758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6" name="Oval 144"/>
            <p:cNvSpPr>
              <a:spLocks noChangeArrowheads="1"/>
            </p:cNvSpPr>
            <p:nvPr/>
          </p:nvSpPr>
          <p:spPr bwMode="auto">
            <a:xfrm>
              <a:off x="6831465" y="4436383"/>
              <a:ext cx="90488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7" name="Oval 145"/>
            <p:cNvSpPr>
              <a:spLocks noChangeArrowheads="1"/>
            </p:cNvSpPr>
            <p:nvPr/>
          </p:nvSpPr>
          <p:spPr bwMode="auto">
            <a:xfrm>
              <a:off x="6626678" y="49935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8" name="Oval 146"/>
            <p:cNvSpPr>
              <a:spLocks noChangeArrowheads="1"/>
            </p:cNvSpPr>
            <p:nvPr/>
          </p:nvSpPr>
          <p:spPr bwMode="auto">
            <a:xfrm>
              <a:off x="7550603" y="39093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9" name="Oval 147"/>
            <p:cNvSpPr>
              <a:spLocks noChangeArrowheads="1"/>
            </p:cNvSpPr>
            <p:nvPr/>
          </p:nvSpPr>
          <p:spPr bwMode="auto">
            <a:xfrm>
              <a:off x="6883853" y="2985408"/>
              <a:ext cx="90487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0" name="Oval 148"/>
            <p:cNvSpPr>
              <a:spLocks noChangeArrowheads="1"/>
            </p:cNvSpPr>
            <p:nvPr/>
          </p:nvSpPr>
          <p:spPr bwMode="auto">
            <a:xfrm>
              <a:off x="7596640" y="351245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1" name="Oval 149"/>
            <p:cNvSpPr>
              <a:spLocks noChangeArrowheads="1"/>
            </p:cNvSpPr>
            <p:nvPr/>
          </p:nvSpPr>
          <p:spPr bwMode="auto">
            <a:xfrm>
              <a:off x="7606165" y="2928258"/>
              <a:ext cx="90488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2" name="Oval 150"/>
            <p:cNvSpPr>
              <a:spLocks noChangeArrowheads="1"/>
            </p:cNvSpPr>
            <p:nvPr/>
          </p:nvSpPr>
          <p:spPr bwMode="auto">
            <a:xfrm>
              <a:off x="7283903" y="4268108"/>
              <a:ext cx="92075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3" name="Oval 151"/>
            <p:cNvSpPr>
              <a:spLocks noChangeArrowheads="1"/>
            </p:cNvSpPr>
            <p:nvPr/>
          </p:nvSpPr>
          <p:spPr bwMode="auto">
            <a:xfrm>
              <a:off x="6810828" y="3861708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4" name="Oval 152"/>
            <p:cNvSpPr>
              <a:spLocks noChangeArrowheads="1"/>
            </p:cNvSpPr>
            <p:nvPr/>
          </p:nvSpPr>
          <p:spPr bwMode="auto">
            <a:xfrm>
              <a:off x="7688715" y="3863296"/>
              <a:ext cx="92075" cy="11271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5" name="Oval 153"/>
            <p:cNvSpPr>
              <a:spLocks noChangeArrowheads="1"/>
            </p:cNvSpPr>
            <p:nvPr/>
          </p:nvSpPr>
          <p:spPr bwMode="auto">
            <a:xfrm>
              <a:off x="5156653" y="3910921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6" name="Oval 154"/>
            <p:cNvSpPr>
              <a:spLocks noChangeArrowheads="1"/>
            </p:cNvSpPr>
            <p:nvPr/>
          </p:nvSpPr>
          <p:spPr bwMode="auto">
            <a:xfrm>
              <a:off x="5534478" y="5357133"/>
              <a:ext cx="92075" cy="1143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7" name="Oval 155"/>
            <p:cNvSpPr>
              <a:spLocks noChangeArrowheads="1"/>
            </p:cNvSpPr>
            <p:nvPr/>
          </p:nvSpPr>
          <p:spPr bwMode="auto">
            <a:xfrm>
              <a:off x="5794828" y="2985408"/>
              <a:ext cx="90487" cy="1127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8" name="Oval 156"/>
            <p:cNvSpPr>
              <a:spLocks noChangeArrowheads="1"/>
            </p:cNvSpPr>
            <p:nvPr/>
          </p:nvSpPr>
          <p:spPr bwMode="auto">
            <a:xfrm>
              <a:off x="6958465" y="4550683"/>
              <a:ext cx="90488" cy="112713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9" name="Oval 157"/>
            <p:cNvSpPr>
              <a:spLocks noChangeArrowheads="1"/>
            </p:cNvSpPr>
            <p:nvPr/>
          </p:nvSpPr>
          <p:spPr bwMode="auto">
            <a:xfrm>
              <a:off x="6975928" y="4244296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0" name="Oval 158"/>
            <p:cNvSpPr>
              <a:spLocks noChangeArrowheads="1"/>
            </p:cNvSpPr>
            <p:nvPr/>
          </p:nvSpPr>
          <p:spPr bwMode="auto">
            <a:xfrm>
              <a:off x="6883853" y="47094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1" name="Oval 159"/>
            <p:cNvSpPr>
              <a:spLocks noChangeArrowheads="1"/>
            </p:cNvSpPr>
            <p:nvPr/>
          </p:nvSpPr>
          <p:spPr bwMode="auto">
            <a:xfrm>
              <a:off x="7191828" y="44935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2" name="Oval 160"/>
            <p:cNvSpPr>
              <a:spLocks noChangeArrowheads="1"/>
            </p:cNvSpPr>
            <p:nvPr/>
          </p:nvSpPr>
          <p:spPr bwMode="auto">
            <a:xfrm>
              <a:off x="7166428" y="4244296"/>
              <a:ext cx="92075" cy="11271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3" name="Oval 161"/>
            <p:cNvSpPr>
              <a:spLocks noChangeArrowheads="1"/>
            </p:cNvSpPr>
            <p:nvPr/>
          </p:nvSpPr>
          <p:spPr bwMode="auto">
            <a:xfrm>
              <a:off x="7118803" y="4652283"/>
              <a:ext cx="90487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4" name="Oval 162"/>
            <p:cNvSpPr>
              <a:spLocks noChangeArrowheads="1"/>
            </p:cNvSpPr>
            <p:nvPr/>
          </p:nvSpPr>
          <p:spPr bwMode="auto">
            <a:xfrm>
              <a:off x="7642678" y="427763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5" name="Oval 163"/>
            <p:cNvSpPr>
              <a:spLocks noChangeArrowheads="1"/>
            </p:cNvSpPr>
            <p:nvPr/>
          </p:nvSpPr>
          <p:spPr bwMode="auto">
            <a:xfrm>
              <a:off x="6375853" y="4334783"/>
              <a:ext cx="92075" cy="114300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7" name="Oval 165"/>
            <p:cNvSpPr>
              <a:spLocks noChangeArrowheads="1"/>
            </p:cNvSpPr>
            <p:nvPr/>
          </p:nvSpPr>
          <p:spPr bwMode="auto">
            <a:xfrm>
              <a:off x="5894840" y="4299858"/>
              <a:ext cx="92075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8" name="Oval 166"/>
            <p:cNvSpPr>
              <a:spLocks noChangeArrowheads="1"/>
            </p:cNvSpPr>
            <p:nvPr/>
          </p:nvSpPr>
          <p:spPr bwMode="auto">
            <a:xfrm>
              <a:off x="5342390" y="3153683"/>
              <a:ext cx="90488" cy="115888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91" name="Group 72"/>
            <p:cNvGrpSpPr>
              <a:grpSpLocks/>
            </p:cNvGrpSpPr>
            <p:nvPr/>
          </p:nvGrpSpPr>
          <p:grpSpPr bwMode="auto">
            <a:xfrm>
              <a:off x="5029200" y="2743200"/>
              <a:ext cx="2908300" cy="2882900"/>
              <a:chOff x="1944" y="1080"/>
              <a:chExt cx="1832" cy="1816"/>
            </a:xfrm>
            <a:noFill/>
          </p:grpSpPr>
          <p:sp>
            <p:nvSpPr>
              <p:cNvPr id="192" name="Rectangle 73"/>
              <p:cNvSpPr>
                <a:spLocks noChangeArrowheads="1"/>
              </p:cNvSpPr>
              <p:nvPr/>
            </p:nvSpPr>
            <p:spPr bwMode="auto">
              <a:xfrm>
                <a:off x="1952" y="1088"/>
                <a:ext cx="1808" cy="1800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" name="Line 75"/>
              <p:cNvSpPr>
                <a:spLocks noChangeShapeType="1"/>
              </p:cNvSpPr>
              <p:nvPr/>
            </p:nvSpPr>
            <p:spPr bwMode="auto">
              <a:xfrm>
                <a:off x="1952" y="1992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" name="Line 76"/>
              <p:cNvSpPr>
                <a:spLocks noChangeShapeType="1"/>
              </p:cNvSpPr>
              <p:nvPr/>
            </p:nvSpPr>
            <p:spPr bwMode="auto">
              <a:xfrm rot="5400000">
                <a:off x="1968" y="1984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6" name="Line 77"/>
              <p:cNvSpPr>
                <a:spLocks noChangeShapeType="1"/>
              </p:cNvSpPr>
              <p:nvPr/>
            </p:nvSpPr>
            <p:spPr bwMode="auto">
              <a:xfrm>
                <a:off x="3320" y="1088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7" name="Line 78"/>
              <p:cNvSpPr>
                <a:spLocks noChangeShapeType="1"/>
              </p:cNvSpPr>
              <p:nvPr/>
            </p:nvSpPr>
            <p:spPr bwMode="auto">
              <a:xfrm>
                <a:off x="2864" y="1544"/>
                <a:ext cx="91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Line 79"/>
              <p:cNvSpPr>
                <a:spLocks noChangeShapeType="1"/>
              </p:cNvSpPr>
              <p:nvPr/>
            </p:nvSpPr>
            <p:spPr bwMode="auto">
              <a:xfrm>
                <a:off x="3320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9" name="Line 80"/>
              <p:cNvSpPr>
                <a:spLocks noChangeShapeType="1"/>
              </p:cNvSpPr>
              <p:nvPr/>
            </p:nvSpPr>
            <p:spPr bwMode="auto">
              <a:xfrm>
                <a:off x="2832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Line 81"/>
              <p:cNvSpPr>
                <a:spLocks noChangeShapeType="1"/>
              </p:cNvSpPr>
              <p:nvPr/>
            </p:nvSpPr>
            <p:spPr bwMode="auto">
              <a:xfrm>
                <a:off x="2432" y="1984"/>
                <a:ext cx="0" cy="912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Line 82"/>
              <p:cNvSpPr>
                <a:spLocks noChangeShapeType="1"/>
              </p:cNvSpPr>
              <p:nvPr/>
            </p:nvSpPr>
            <p:spPr bwMode="auto">
              <a:xfrm>
                <a:off x="1944" y="2440"/>
                <a:ext cx="944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" name="Line 83"/>
              <p:cNvSpPr>
                <a:spLocks noChangeShapeType="1"/>
              </p:cNvSpPr>
              <p:nvPr/>
            </p:nvSpPr>
            <p:spPr bwMode="auto">
              <a:xfrm>
                <a:off x="3096" y="1536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Line 84"/>
              <p:cNvSpPr>
                <a:spLocks noChangeShapeType="1"/>
              </p:cNvSpPr>
              <p:nvPr/>
            </p:nvSpPr>
            <p:spPr bwMode="auto">
              <a:xfrm>
                <a:off x="2880" y="1760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Line 85"/>
              <p:cNvSpPr>
                <a:spLocks noChangeShapeType="1"/>
              </p:cNvSpPr>
              <p:nvPr/>
            </p:nvSpPr>
            <p:spPr bwMode="auto">
              <a:xfrm>
                <a:off x="1952" y="2440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Line 86"/>
              <p:cNvSpPr>
                <a:spLocks noChangeShapeType="1"/>
              </p:cNvSpPr>
              <p:nvPr/>
            </p:nvSpPr>
            <p:spPr bwMode="auto">
              <a:xfrm>
                <a:off x="3536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Line 87"/>
              <p:cNvSpPr>
                <a:spLocks noChangeShapeType="1"/>
              </p:cNvSpPr>
              <p:nvPr/>
            </p:nvSpPr>
            <p:spPr bwMode="auto">
              <a:xfrm>
                <a:off x="3312" y="2208"/>
                <a:ext cx="456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Line 88"/>
              <p:cNvSpPr>
                <a:spLocks noChangeShapeType="1"/>
              </p:cNvSpPr>
              <p:nvPr/>
            </p:nvSpPr>
            <p:spPr bwMode="auto">
              <a:xfrm>
                <a:off x="2648" y="1984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Line 89"/>
              <p:cNvSpPr>
                <a:spLocks noChangeShapeType="1"/>
              </p:cNvSpPr>
              <p:nvPr/>
            </p:nvSpPr>
            <p:spPr bwMode="auto">
              <a:xfrm flipV="1">
                <a:off x="2448" y="2208"/>
                <a:ext cx="432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Line 90"/>
              <p:cNvSpPr>
                <a:spLocks noChangeShapeType="1"/>
              </p:cNvSpPr>
              <p:nvPr/>
            </p:nvSpPr>
            <p:spPr bwMode="auto">
              <a:xfrm>
                <a:off x="1952" y="2888"/>
                <a:ext cx="180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Line 91"/>
              <p:cNvSpPr>
                <a:spLocks noChangeShapeType="1"/>
              </p:cNvSpPr>
              <p:nvPr/>
            </p:nvSpPr>
            <p:spPr bwMode="auto">
              <a:xfrm>
                <a:off x="3096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Line 92"/>
              <p:cNvSpPr>
                <a:spLocks noChangeShapeType="1"/>
              </p:cNvSpPr>
              <p:nvPr/>
            </p:nvSpPr>
            <p:spPr bwMode="auto">
              <a:xfrm>
                <a:off x="2848" y="2656"/>
                <a:ext cx="480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Line 93"/>
              <p:cNvSpPr>
                <a:spLocks noChangeShapeType="1"/>
              </p:cNvSpPr>
              <p:nvPr/>
            </p:nvSpPr>
            <p:spPr bwMode="auto">
              <a:xfrm>
                <a:off x="2648" y="2432"/>
                <a:ext cx="0" cy="448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Line 94"/>
              <p:cNvSpPr>
                <a:spLocks noChangeShapeType="1"/>
              </p:cNvSpPr>
              <p:nvPr/>
            </p:nvSpPr>
            <p:spPr bwMode="auto">
              <a:xfrm>
                <a:off x="2432" y="2656"/>
                <a:ext cx="448" cy="0"/>
              </a:xfrm>
              <a:prstGeom prst="line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503" name="Group 502"/>
            <p:cNvGrpSpPr/>
            <p:nvPr/>
          </p:nvGrpSpPr>
          <p:grpSpPr>
            <a:xfrm>
              <a:off x="5105400" y="2819400"/>
              <a:ext cx="2743653" cy="2797628"/>
              <a:chOff x="5105400" y="2819400"/>
              <a:chExt cx="2743653" cy="2797628"/>
            </a:xfrm>
          </p:grpSpPr>
          <p:sp>
            <p:nvSpPr>
              <p:cNvPr id="504" name="Oval 96"/>
              <p:cNvSpPr>
                <a:spLocks noChangeArrowheads="1"/>
              </p:cNvSpPr>
              <p:nvPr/>
            </p:nvSpPr>
            <p:spPr bwMode="auto">
              <a:xfrm>
                <a:off x="6266315" y="46633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5" name="Oval 97"/>
              <p:cNvSpPr>
                <a:spLocks noChangeArrowheads="1"/>
              </p:cNvSpPr>
              <p:nvPr/>
            </p:nvSpPr>
            <p:spPr bwMode="auto">
              <a:xfrm>
                <a:off x="5399314" y="5142821"/>
                <a:ext cx="90487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6" name="Oval 98"/>
              <p:cNvSpPr>
                <a:spLocks noChangeArrowheads="1"/>
              </p:cNvSpPr>
              <p:nvPr/>
            </p:nvSpPr>
            <p:spPr bwMode="auto">
              <a:xfrm>
                <a:off x="5723390" y="42665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7" name="Oval 99"/>
              <p:cNvSpPr>
                <a:spLocks noChangeArrowheads="1"/>
              </p:cNvSpPr>
              <p:nvPr/>
            </p:nvSpPr>
            <p:spPr bwMode="auto">
              <a:xfrm>
                <a:off x="6958465" y="30981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8" name="Oval 100"/>
              <p:cNvSpPr>
                <a:spLocks noChangeArrowheads="1"/>
              </p:cNvSpPr>
              <p:nvPr/>
            </p:nvSpPr>
            <p:spPr bwMode="auto">
              <a:xfrm>
                <a:off x="6671128" y="4334783"/>
                <a:ext cx="90487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9" name="Oval 101"/>
              <p:cNvSpPr>
                <a:spLocks noChangeArrowheads="1"/>
              </p:cNvSpPr>
              <p:nvPr/>
            </p:nvSpPr>
            <p:spPr bwMode="auto">
              <a:xfrm>
                <a:off x="5886903" y="5323796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0" name="Oval 102"/>
              <p:cNvSpPr>
                <a:spLocks noChangeArrowheads="1"/>
              </p:cNvSpPr>
              <p:nvPr/>
            </p:nvSpPr>
            <p:spPr bwMode="auto">
              <a:xfrm>
                <a:off x="5986915" y="4495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1" name="Oval 103"/>
              <p:cNvSpPr>
                <a:spLocks noChangeArrowheads="1"/>
              </p:cNvSpPr>
              <p:nvPr/>
            </p:nvSpPr>
            <p:spPr bwMode="auto">
              <a:xfrm>
                <a:off x="6731453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" name="Oval 104"/>
              <p:cNvSpPr>
                <a:spLocks noChangeArrowheads="1"/>
              </p:cNvSpPr>
              <p:nvPr/>
            </p:nvSpPr>
            <p:spPr bwMode="auto">
              <a:xfrm>
                <a:off x="5626553" y="385377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3" name="Oval 105"/>
              <p:cNvSpPr>
                <a:spLocks noChangeArrowheads="1"/>
              </p:cNvSpPr>
              <p:nvPr/>
            </p:nvSpPr>
            <p:spPr bwMode="auto">
              <a:xfrm>
                <a:off x="6032953" y="3739471"/>
                <a:ext cx="90487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4" name="Oval 106"/>
              <p:cNvSpPr>
                <a:spLocks noChangeArrowheads="1"/>
              </p:cNvSpPr>
              <p:nvPr/>
            </p:nvSpPr>
            <p:spPr bwMode="auto">
              <a:xfrm>
                <a:off x="6596515" y="47618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5" name="Oval 107"/>
              <p:cNvSpPr>
                <a:spLocks noChangeArrowheads="1"/>
              </p:cNvSpPr>
              <p:nvPr/>
            </p:nvSpPr>
            <p:spPr bwMode="auto">
              <a:xfrm>
                <a:off x="6123440" y="39109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6" name="Oval 108"/>
              <p:cNvSpPr>
                <a:spLocks noChangeArrowheads="1"/>
              </p:cNvSpPr>
              <p:nvPr/>
            </p:nvSpPr>
            <p:spPr bwMode="auto">
              <a:xfrm>
                <a:off x="5340803" y="48237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7" name="Oval 109"/>
              <p:cNvSpPr>
                <a:spLocks noChangeArrowheads="1"/>
              </p:cNvSpPr>
              <p:nvPr/>
            </p:nvSpPr>
            <p:spPr bwMode="auto">
              <a:xfrm>
                <a:off x="5386840" y="36267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8" name="Oval 110"/>
              <p:cNvSpPr>
                <a:spLocks noChangeArrowheads="1"/>
              </p:cNvSpPr>
              <p:nvPr/>
            </p:nvSpPr>
            <p:spPr bwMode="auto">
              <a:xfrm>
                <a:off x="5769428" y="47491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9" name="Oval 111"/>
              <p:cNvSpPr>
                <a:spLocks noChangeArrowheads="1"/>
              </p:cNvSpPr>
              <p:nvPr/>
            </p:nvSpPr>
            <p:spPr bwMode="auto">
              <a:xfrm>
                <a:off x="7385503" y="362675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0" name="Oval 112"/>
              <p:cNvSpPr>
                <a:spLocks noChangeArrowheads="1"/>
              </p:cNvSpPr>
              <p:nvPr/>
            </p:nvSpPr>
            <p:spPr bwMode="auto">
              <a:xfrm>
                <a:off x="6575878" y="42427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1" name="Oval 114"/>
              <p:cNvSpPr>
                <a:spLocks noChangeArrowheads="1"/>
              </p:cNvSpPr>
              <p:nvPr/>
            </p:nvSpPr>
            <p:spPr bwMode="auto">
              <a:xfrm>
                <a:off x="6596515" y="46491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2" name="Oval 115"/>
              <p:cNvSpPr>
                <a:spLocks noChangeArrowheads="1"/>
              </p:cNvSpPr>
              <p:nvPr/>
            </p:nvSpPr>
            <p:spPr bwMode="auto">
              <a:xfrm>
                <a:off x="6596515" y="53920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3" name="Oval 116"/>
              <p:cNvSpPr>
                <a:spLocks noChangeArrowheads="1"/>
              </p:cNvSpPr>
              <p:nvPr/>
            </p:nvSpPr>
            <p:spPr bwMode="auto">
              <a:xfrm>
                <a:off x="6866390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4" name="Oval 117"/>
              <p:cNvSpPr>
                <a:spLocks noChangeArrowheads="1"/>
              </p:cNvSpPr>
              <p:nvPr/>
            </p:nvSpPr>
            <p:spPr bwMode="auto">
              <a:xfrm>
                <a:off x="7133090" y="49031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5" name="Oval 118"/>
              <p:cNvSpPr>
                <a:spLocks noChangeArrowheads="1"/>
              </p:cNvSpPr>
              <p:nvPr/>
            </p:nvSpPr>
            <p:spPr bwMode="auto">
              <a:xfrm>
                <a:off x="6793365" y="48808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6" name="Oval 119"/>
              <p:cNvSpPr>
                <a:spLocks noChangeArrowheads="1"/>
              </p:cNvSpPr>
              <p:nvPr/>
            </p:nvSpPr>
            <p:spPr bwMode="auto">
              <a:xfrm>
                <a:off x="6698115" y="47888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7" name="Oval 120"/>
              <p:cNvSpPr>
                <a:spLocks noChangeArrowheads="1"/>
              </p:cNvSpPr>
              <p:nvPr/>
            </p:nvSpPr>
            <p:spPr bwMode="auto">
              <a:xfrm>
                <a:off x="6718753" y="5039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8" name="Oval 121"/>
              <p:cNvSpPr>
                <a:spLocks noChangeArrowheads="1"/>
              </p:cNvSpPr>
              <p:nvPr/>
            </p:nvSpPr>
            <p:spPr bwMode="auto">
              <a:xfrm>
                <a:off x="5932940" y="4993596"/>
                <a:ext cx="90488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9" name="Oval 122"/>
              <p:cNvSpPr>
                <a:spLocks noChangeArrowheads="1"/>
              </p:cNvSpPr>
              <p:nvPr/>
            </p:nvSpPr>
            <p:spPr bwMode="auto">
              <a:xfrm>
                <a:off x="5156653" y="5030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0" name="Oval 123"/>
              <p:cNvSpPr>
                <a:spLocks noChangeArrowheads="1"/>
              </p:cNvSpPr>
              <p:nvPr/>
            </p:nvSpPr>
            <p:spPr bwMode="auto">
              <a:xfrm>
                <a:off x="5248728" y="453798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1" name="Oval 124"/>
              <p:cNvSpPr>
                <a:spLocks noChangeArrowheads="1"/>
              </p:cNvSpPr>
              <p:nvPr/>
            </p:nvSpPr>
            <p:spPr bwMode="auto">
              <a:xfrm>
                <a:off x="7293428" y="518885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2" name="Oval 125"/>
              <p:cNvSpPr>
                <a:spLocks noChangeArrowheads="1"/>
              </p:cNvSpPr>
              <p:nvPr/>
            </p:nvSpPr>
            <p:spPr bwMode="auto">
              <a:xfrm>
                <a:off x="5626553" y="4480833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3" name="Oval 126"/>
              <p:cNvSpPr>
                <a:spLocks noChangeArrowheads="1"/>
              </p:cNvSpPr>
              <p:nvPr/>
            </p:nvSpPr>
            <p:spPr bwMode="auto">
              <a:xfrm>
                <a:off x="7514090" y="50301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4" name="Oval 127"/>
              <p:cNvSpPr>
                <a:spLocks noChangeArrowheads="1"/>
              </p:cNvSpPr>
              <p:nvPr/>
            </p:nvSpPr>
            <p:spPr bwMode="auto">
              <a:xfrm>
                <a:off x="7550603" y="48237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5" name="Oval 128"/>
              <p:cNvSpPr>
                <a:spLocks noChangeArrowheads="1"/>
              </p:cNvSpPr>
              <p:nvPr/>
            </p:nvSpPr>
            <p:spPr bwMode="auto">
              <a:xfrm>
                <a:off x="5986915" y="4323671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6" name="Oval 129"/>
              <p:cNvSpPr>
                <a:spLocks noChangeArrowheads="1"/>
              </p:cNvSpPr>
              <p:nvPr/>
            </p:nvSpPr>
            <p:spPr bwMode="auto">
              <a:xfrm>
                <a:off x="6312353" y="4899933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7" name="Oval 130"/>
              <p:cNvSpPr>
                <a:spLocks noChangeArrowheads="1"/>
              </p:cNvSpPr>
              <p:nvPr/>
            </p:nvSpPr>
            <p:spPr bwMode="auto">
              <a:xfrm>
                <a:off x="5794828" y="373947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8" name="Oval 131"/>
              <p:cNvSpPr>
                <a:spLocks noChangeArrowheads="1"/>
              </p:cNvSpPr>
              <p:nvPr/>
            </p:nvSpPr>
            <p:spPr bwMode="auto">
              <a:xfrm>
                <a:off x="6032953" y="3212421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9" name="Oval 132"/>
              <p:cNvSpPr>
                <a:spLocks noChangeArrowheads="1"/>
              </p:cNvSpPr>
              <p:nvPr/>
            </p:nvSpPr>
            <p:spPr bwMode="auto">
              <a:xfrm>
                <a:off x="6363153" y="5142821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0" name="Oval 133"/>
              <p:cNvSpPr>
                <a:spLocks noChangeArrowheads="1"/>
              </p:cNvSpPr>
              <p:nvPr/>
            </p:nvSpPr>
            <p:spPr bwMode="auto">
              <a:xfrm>
                <a:off x="7021965" y="35696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1" name="Oval 134"/>
              <p:cNvSpPr>
                <a:spLocks noChangeArrowheads="1"/>
              </p:cNvSpPr>
              <p:nvPr/>
            </p:nvSpPr>
            <p:spPr bwMode="auto">
              <a:xfrm>
                <a:off x="7734753" y="52444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2" name="Oval 135"/>
              <p:cNvSpPr>
                <a:spLocks noChangeArrowheads="1"/>
              </p:cNvSpPr>
              <p:nvPr/>
            </p:nvSpPr>
            <p:spPr bwMode="auto">
              <a:xfrm>
                <a:off x="6220278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3" name="Oval 136"/>
              <p:cNvSpPr>
                <a:spLocks noChangeArrowheads="1"/>
              </p:cNvSpPr>
              <p:nvPr/>
            </p:nvSpPr>
            <p:spPr bwMode="auto">
              <a:xfrm>
                <a:off x="6529840" y="37474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4" name="Oval 137"/>
              <p:cNvSpPr>
                <a:spLocks noChangeArrowheads="1"/>
              </p:cNvSpPr>
              <p:nvPr/>
            </p:nvSpPr>
            <p:spPr bwMode="auto">
              <a:xfrm>
                <a:off x="6174240" y="36823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5" name="Oval 138"/>
              <p:cNvSpPr>
                <a:spLocks noChangeArrowheads="1"/>
              </p:cNvSpPr>
              <p:nvPr/>
            </p:nvSpPr>
            <p:spPr bwMode="auto">
              <a:xfrm>
                <a:off x="6715578" y="3910921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6" name="Oval 139"/>
              <p:cNvSpPr>
                <a:spLocks noChangeArrowheads="1"/>
              </p:cNvSpPr>
              <p:nvPr/>
            </p:nvSpPr>
            <p:spPr bwMode="auto">
              <a:xfrm>
                <a:off x="7293428" y="30933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7" name="Oval 140"/>
              <p:cNvSpPr>
                <a:spLocks noChangeArrowheads="1"/>
              </p:cNvSpPr>
              <p:nvPr/>
            </p:nvSpPr>
            <p:spPr bwMode="auto">
              <a:xfrm>
                <a:off x="7606165" y="4609421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8" name="Oval 141"/>
              <p:cNvSpPr>
                <a:spLocks noChangeArrowheads="1"/>
              </p:cNvSpPr>
              <p:nvPr/>
            </p:nvSpPr>
            <p:spPr bwMode="auto">
              <a:xfrm>
                <a:off x="6956878" y="522060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9" name="Oval 142"/>
              <p:cNvSpPr>
                <a:spLocks noChangeArrowheads="1"/>
              </p:cNvSpPr>
              <p:nvPr/>
            </p:nvSpPr>
            <p:spPr bwMode="auto">
              <a:xfrm>
                <a:off x="7002915" y="4039508"/>
                <a:ext cx="92075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0" name="Oval 143"/>
              <p:cNvSpPr>
                <a:spLocks noChangeArrowheads="1"/>
              </p:cNvSpPr>
              <p:nvPr/>
            </p:nvSpPr>
            <p:spPr bwMode="auto">
              <a:xfrm>
                <a:off x="7475990" y="5277758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1" name="Oval 144"/>
              <p:cNvSpPr>
                <a:spLocks noChangeArrowheads="1"/>
              </p:cNvSpPr>
              <p:nvPr/>
            </p:nvSpPr>
            <p:spPr bwMode="auto">
              <a:xfrm>
                <a:off x="6831465" y="4436383"/>
                <a:ext cx="90488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2" name="Oval 145"/>
              <p:cNvSpPr>
                <a:spLocks noChangeArrowheads="1"/>
              </p:cNvSpPr>
              <p:nvPr/>
            </p:nvSpPr>
            <p:spPr bwMode="auto">
              <a:xfrm>
                <a:off x="6626678" y="49935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3" name="Oval 146"/>
              <p:cNvSpPr>
                <a:spLocks noChangeArrowheads="1"/>
              </p:cNvSpPr>
              <p:nvPr/>
            </p:nvSpPr>
            <p:spPr bwMode="auto">
              <a:xfrm>
                <a:off x="7550603" y="39093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4" name="Oval 147"/>
              <p:cNvSpPr>
                <a:spLocks noChangeArrowheads="1"/>
              </p:cNvSpPr>
              <p:nvPr/>
            </p:nvSpPr>
            <p:spPr bwMode="auto">
              <a:xfrm>
                <a:off x="6883853" y="2985408"/>
                <a:ext cx="90487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5" name="Oval 148"/>
              <p:cNvSpPr>
                <a:spLocks noChangeArrowheads="1"/>
              </p:cNvSpPr>
              <p:nvPr/>
            </p:nvSpPr>
            <p:spPr bwMode="auto">
              <a:xfrm>
                <a:off x="7596640" y="351245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6" name="Oval 149"/>
              <p:cNvSpPr>
                <a:spLocks noChangeArrowheads="1"/>
              </p:cNvSpPr>
              <p:nvPr/>
            </p:nvSpPr>
            <p:spPr bwMode="auto">
              <a:xfrm>
                <a:off x="7606165" y="292825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7" name="Oval 150"/>
              <p:cNvSpPr>
                <a:spLocks noChangeArrowheads="1"/>
              </p:cNvSpPr>
              <p:nvPr/>
            </p:nvSpPr>
            <p:spPr bwMode="auto">
              <a:xfrm>
                <a:off x="7283903" y="4268108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8" name="Oval 151"/>
              <p:cNvSpPr>
                <a:spLocks noChangeArrowheads="1"/>
              </p:cNvSpPr>
              <p:nvPr/>
            </p:nvSpPr>
            <p:spPr bwMode="auto">
              <a:xfrm>
                <a:off x="6810828" y="3861708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9" name="Oval 152"/>
              <p:cNvSpPr>
                <a:spLocks noChangeArrowheads="1"/>
              </p:cNvSpPr>
              <p:nvPr/>
            </p:nvSpPr>
            <p:spPr bwMode="auto">
              <a:xfrm>
                <a:off x="7688715" y="3863296"/>
                <a:ext cx="92075" cy="112712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0" name="Oval 153"/>
              <p:cNvSpPr>
                <a:spLocks noChangeArrowheads="1"/>
              </p:cNvSpPr>
              <p:nvPr/>
            </p:nvSpPr>
            <p:spPr bwMode="auto">
              <a:xfrm>
                <a:off x="5156653" y="3910921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1" name="Oval 154"/>
              <p:cNvSpPr>
                <a:spLocks noChangeArrowheads="1"/>
              </p:cNvSpPr>
              <p:nvPr/>
            </p:nvSpPr>
            <p:spPr bwMode="auto">
              <a:xfrm>
                <a:off x="5534478" y="5357133"/>
                <a:ext cx="92075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2" name="Oval 155"/>
              <p:cNvSpPr>
                <a:spLocks noChangeArrowheads="1"/>
              </p:cNvSpPr>
              <p:nvPr/>
            </p:nvSpPr>
            <p:spPr bwMode="auto">
              <a:xfrm>
                <a:off x="5794828" y="2985408"/>
                <a:ext cx="90487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3" name="Oval 156"/>
              <p:cNvSpPr>
                <a:spLocks noChangeArrowheads="1"/>
              </p:cNvSpPr>
              <p:nvPr/>
            </p:nvSpPr>
            <p:spPr bwMode="auto">
              <a:xfrm>
                <a:off x="6958465" y="4550683"/>
                <a:ext cx="90488" cy="112713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4" name="Oval 157"/>
              <p:cNvSpPr>
                <a:spLocks noChangeArrowheads="1"/>
              </p:cNvSpPr>
              <p:nvPr/>
            </p:nvSpPr>
            <p:spPr bwMode="auto">
              <a:xfrm>
                <a:off x="6975928" y="424429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5" name="Oval 158"/>
              <p:cNvSpPr>
                <a:spLocks noChangeArrowheads="1"/>
              </p:cNvSpPr>
              <p:nvPr/>
            </p:nvSpPr>
            <p:spPr bwMode="auto">
              <a:xfrm>
                <a:off x="6883853" y="47094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6" name="Oval 159"/>
              <p:cNvSpPr>
                <a:spLocks noChangeArrowheads="1"/>
              </p:cNvSpPr>
              <p:nvPr/>
            </p:nvSpPr>
            <p:spPr bwMode="auto">
              <a:xfrm>
                <a:off x="7191828" y="44935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7" name="Oval 160"/>
              <p:cNvSpPr>
                <a:spLocks noChangeArrowheads="1"/>
              </p:cNvSpPr>
              <p:nvPr/>
            </p:nvSpPr>
            <p:spPr bwMode="auto">
              <a:xfrm>
                <a:off x="7166428" y="4244296"/>
                <a:ext cx="92075" cy="112712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8" name="Oval 161"/>
              <p:cNvSpPr>
                <a:spLocks noChangeArrowheads="1"/>
              </p:cNvSpPr>
              <p:nvPr/>
            </p:nvSpPr>
            <p:spPr bwMode="auto">
              <a:xfrm>
                <a:off x="7118803" y="4652283"/>
                <a:ext cx="90487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9" name="Oval 162"/>
              <p:cNvSpPr>
                <a:spLocks noChangeArrowheads="1"/>
              </p:cNvSpPr>
              <p:nvPr/>
            </p:nvSpPr>
            <p:spPr bwMode="auto">
              <a:xfrm>
                <a:off x="7642678" y="42776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0" name="Oval 163"/>
              <p:cNvSpPr>
                <a:spLocks noChangeArrowheads="1"/>
              </p:cNvSpPr>
              <p:nvPr/>
            </p:nvSpPr>
            <p:spPr bwMode="auto">
              <a:xfrm>
                <a:off x="6375853" y="433478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1" name="Oval 165"/>
              <p:cNvSpPr>
                <a:spLocks noChangeArrowheads="1"/>
              </p:cNvSpPr>
              <p:nvPr/>
            </p:nvSpPr>
            <p:spPr bwMode="auto">
              <a:xfrm>
                <a:off x="5894840" y="4299858"/>
                <a:ext cx="92075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2" name="Oval 166"/>
              <p:cNvSpPr>
                <a:spLocks noChangeArrowheads="1"/>
              </p:cNvSpPr>
              <p:nvPr/>
            </p:nvSpPr>
            <p:spPr bwMode="auto">
              <a:xfrm>
                <a:off x="5342390" y="3153683"/>
                <a:ext cx="90488" cy="1158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3" name="Oval 130"/>
              <p:cNvSpPr>
                <a:spLocks noChangeArrowheads="1"/>
              </p:cNvSpPr>
              <p:nvPr/>
            </p:nvSpPr>
            <p:spPr bwMode="auto">
              <a:xfrm>
                <a:off x="5947228" y="3581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4" name="Oval 130"/>
              <p:cNvSpPr>
                <a:spLocks noChangeArrowheads="1"/>
              </p:cNvSpPr>
              <p:nvPr/>
            </p:nvSpPr>
            <p:spPr bwMode="auto">
              <a:xfrm>
                <a:off x="7048953" y="3325586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5" name="Oval 130"/>
              <p:cNvSpPr>
                <a:spLocks noChangeArrowheads="1"/>
              </p:cNvSpPr>
              <p:nvPr/>
            </p:nvSpPr>
            <p:spPr bwMode="auto">
              <a:xfrm>
                <a:off x="7086600" y="3842658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6" name="Oval 130"/>
              <p:cNvSpPr>
                <a:spLocks noChangeArrowheads="1"/>
              </p:cNvSpPr>
              <p:nvPr/>
            </p:nvSpPr>
            <p:spPr bwMode="auto">
              <a:xfrm>
                <a:off x="6204856" y="42672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7" name="Oval 130"/>
              <p:cNvSpPr>
                <a:spLocks noChangeArrowheads="1"/>
              </p:cNvSpPr>
              <p:nvPr/>
            </p:nvSpPr>
            <p:spPr bwMode="auto">
              <a:xfrm>
                <a:off x="7391400" y="4724400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8" name="Oval 149"/>
              <p:cNvSpPr>
                <a:spLocks noChangeArrowheads="1"/>
              </p:cNvSpPr>
              <p:nvPr/>
            </p:nvSpPr>
            <p:spPr bwMode="auto">
              <a:xfrm>
                <a:off x="7758565" y="4419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9" name="Oval 149"/>
              <p:cNvSpPr>
                <a:spLocks noChangeArrowheads="1"/>
              </p:cNvSpPr>
              <p:nvPr/>
            </p:nvSpPr>
            <p:spPr bwMode="auto">
              <a:xfrm>
                <a:off x="7758565" y="4136572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0" name="Oval 149"/>
              <p:cNvSpPr>
                <a:spLocks noChangeArrowheads="1"/>
              </p:cNvSpPr>
              <p:nvPr/>
            </p:nvSpPr>
            <p:spPr bwMode="auto">
              <a:xfrm>
                <a:off x="73152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1" name="Oval 149"/>
              <p:cNvSpPr>
                <a:spLocks noChangeArrowheads="1"/>
              </p:cNvSpPr>
              <p:nvPr/>
            </p:nvSpPr>
            <p:spPr bwMode="auto">
              <a:xfrm>
                <a:off x="6553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2" name="Oval 149"/>
              <p:cNvSpPr>
                <a:spLocks noChangeArrowheads="1"/>
              </p:cNvSpPr>
              <p:nvPr/>
            </p:nvSpPr>
            <p:spPr bwMode="auto">
              <a:xfrm>
                <a:off x="63246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3" name="Oval 149"/>
              <p:cNvSpPr>
                <a:spLocks noChangeArrowheads="1"/>
              </p:cNvSpPr>
              <p:nvPr/>
            </p:nvSpPr>
            <p:spPr bwMode="auto">
              <a:xfrm>
                <a:off x="66294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4" name="Oval 149"/>
              <p:cNvSpPr>
                <a:spLocks noChangeArrowheads="1"/>
              </p:cNvSpPr>
              <p:nvPr/>
            </p:nvSpPr>
            <p:spPr bwMode="auto">
              <a:xfrm>
                <a:off x="6248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5" name="Oval 149"/>
              <p:cNvSpPr>
                <a:spLocks noChangeArrowheads="1"/>
              </p:cNvSpPr>
              <p:nvPr/>
            </p:nvSpPr>
            <p:spPr bwMode="auto">
              <a:xfrm>
                <a:off x="5486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6" name="Oval 149"/>
              <p:cNvSpPr>
                <a:spLocks noChangeArrowheads="1"/>
              </p:cNvSpPr>
              <p:nvPr/>
            </p:nvSpPr>
            <p:spPr bwMode="auto">
              <a:xfrm>
                <a:off x="5105400" y="28956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7" name="Oval 149"/>
              <p:cNvSpPr>
                <a:spLocks noChangeArrowheads="1"/>
              </p:cNvSpPr>
              <p:nvPr/>
            </p:nvSpPr>
            <p:spPr bwMode="auto">
              <a:xfrm>
                <a:off x="5638800" y="2819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8" name="Oval 149"/>
              <p:cNvSpPr>
                <a:spLocks noChangeArrowheads="1"/>
              </p:cNvSpPr>
              <p:nvPr/>
            </p:nvSpPr>
            <p:spPr bwMode="auto">
              <a:xfrm>
                <a:off x="76962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9" name="Oval 149"/>
              <p:cNvSpPr>
                <a:spLocks noChangeArrowheads="1"/>
              </p:cNvSpPr>
              <p:nvPr/>
            </p:nvSpPr>
            <p:spPr bwMode="auto">
              <a:xfrm>
                <a:off x="7391400" y="33147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0" name="Oval 149"/>
              <p:cNvSpPr>
                <a:spLocks noChangeArrowheads="1"/>
              </p:cNvSpPr>
              <p:nvPr/>
            </p:nvSpPr>
            <p:spPr bwMode="auto">
              <a:xfrm>
                <a:off x="6324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1" name="Oval 149"/>
              <p:cNvSpPr>
                <a:spLocks noChangeArrowheads="1"/>
              </p:cNvSpPr>
              <p:nvPr/>
            </p:nvSpPr>
            <p:spPr bwMode="auto">
              <a:xfrm>
                <a:off x="5791200" y="3238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2" name="Oval 149"/>
              <p:cNvSpPr>
                <a:spLocks noChangeArrowheads="1"/>
              </p:cNvSpPr>
              <p:nvPr/>
            </p:nvSpPr>
            <p:spPr bwMode="auto">
              <a:xfrm>
                <a:off x="5943600" y="40005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3" name="Oval 149"/>
              <p:cNvSpPr>
                <a:spLocks noChangeArrowheads="1"/>
              </p:cNvSpPr>
              <p:nvPr/>
            </p:nvSpPr>
            <p:spPr bwMode="auto">
              <a:xfrm>
                <a:off x="5105400" y="3543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4" name="Oval 149"/>
              <p:cNvSpPr>
                <a:spLocks noChangeArrowheads="1"/>
              </p:cNvSpPr>
              <p:nvPr/>
            </p:nvSpPr>
            <p:spPr bwMode="auto">
              <a:xfrm>
                <a:off x="7758565" y="5067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5" name="Oval 149"/>
              <p:cNvSpPr>
                <a:spLocks noChangeArrowheads="1"/>
              </p:cNvSpPr>
              <p:nvPr/>
            </p:nvSpPr>
            <p:spPr bwMode="auto">
              <a:xfrm>
                <a:off x="7072312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6" name="Oval 149"/>
              <p:cNvSpPr>
                <a:spLocks noChangeArrowheads="1"/>
              </p:cNvSpPr>
              <p:nvPr/>
            </p:nvSpPr>
            <p:spPr bwMode="auto">
              <a:xfrm>
                <a:off x="6843712" y="5448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7" name="Oval 149"/>
              <p:cNvSpPr>
                <a:spLocks noChangeArrowheads="1"/>
              </p:cNvSpPr>
              <p:nvPr/>
            </p:nvSpPr>
            <p:spPr bwMode="auto">
              <a:xfrm>
                <a:off x="6234112" y="542653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8" name="Oval 149"/>
              <p:cNvSpPr>
                <a:spLocks noChangeArrowheads="1"/>
              </p:cNvSpPr>
              <p:nvPr/>
            </p:nvSpPr>
            <p:spPr bwMode="auto">
              <a:xfrm>
                <a:off x="5257800" y="43053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9" name="Oval 149"/>
              <p:cNvSpPr>
                <a:spLocks noChangeArrowheads="1"/>
              </p:cNvSpPr>
              <p:nvPr/>
            </p:nvSpPr>
            <p:spPr bwMode="auto">
              <a:xfrm>
                <a:off x="5257800" y="5486400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0" name="Oval 149"/>
              <p:cNvSpPr>
                <a:spLocks noChangeArrowheads="1"/>
              </p:cNvSpPr>
              <p:nvPr/>
            </p:nvSpPr>
            <p:spPr bwMode="auto">
              <a:xfrm>
                <a:off x="6038168" y="5502728"/>
                <a:ext cx="90488" cy="114300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1" name="Oval 162"/>
              <p:cNvSpPr>
                <a:spLocks noChangeArrowheads="1"/>
              </p:cNvSpPr>
              <p:nvPr/>
            </p:nvSpPr>
            <p:spPr bwMode="auto">
              <a:xfrm>
                <a:off x="7445828" y="4430033"/>
                <a:ext cx="92075" cy="114300"/>
              </a:xfrm>
              <a:prstGeom prst="ellipse">
                <a:avLst/>
              </a:prstGeom>
              <a:solidFill>
                <a:srgbClr val="00FF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2" name="Oval 108"/>
              <p:cNvSpPr>
                <a:spLocks noChangeArrowheads="1"/>
              </p:cNvSpPr>
              <p:nvPr/>
            </p:nvSpPr>
            <p:spPr bwMode="auto">
              <a:xfrm>
                <a:off x="5546725" y="4724400"/>
                <a:ext cx="92075" cy="112713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05" name="Group 171"/>
          <p:cNvGrpSpPr>
            <a:grpSpLocks/>
          </p:cNvGrpSpPr>
          <p:nvPr/>
        </p:nvGrpSpPr>
        <p:grpSpPr bwMode="auto">
          <a:xfrm>
            <a:off x="6248400" y="2819400"/>
            <a:ext cx="2514600" cy="2514600"/>
            <a:chOff x="3324" y="799"/>
            <a:chExt cx="1624" cy="1776"/>
          </a:xfrm>
        </p:grpSpPr>
        <p:grpSp>
          <p:nvGrpSpPr>
            <p:cNvPr id="606" name="Group 172"/>
            <p:cNvGrpSpPr>
              <a:grpSpLocks/>
            </p:cNvGrpSpPr>
            <p:nvPr/>
          </p:nvGrpSpPr>
          <p:grpSpPr bwMode="auto">
            <a:xfrm>
              <a:off x="4239" y="1661"/>
              <a:ext cx="305" cy="383"/>
              <a:chOff x="4513" y="2568"/>
              <a:chExt cx="379" cy="504"/>
            </a:xfrm>
          </p:grpSpPr>
          <p:sp>
            <p:nvSpPr>
              <p:cNvPr id="635" name="Line 173"/>
              <p:cNvSpPr>
                <a:spLocks noChangeShapeType="1"/>
              </p:cNvSpPr>
              <p:nvPr/>
            </p:nvSpPr>
            <p:spPr bwMode="auto">
              <a:xfrm>
                <a:off x="4668" y="2568"/>
                <a:ext cx="224" cy="48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6" name="Line 174"/>
              <p:cNvSpPr>
                <a:spLocks noChangeShapeType="1"/>
              </p:cNvSpPr>
              <p:nvPr/>
            </p:nvSpPr>
            <p:spPr bwMode="auto">
              <a:xfrm flipH="1">
                <a:off x="4513" y="2568"/>
                <a:ext cx="155" cy="50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7" name="Group 175"/>
            <p:cNvGrpSpPr>
              <a:grpSpLocks/>
            </p:cNvGrpSpPr>
            <p:nvPr/>
          </p:nvGrpSpPr>
          <p:grpSpPr bwMode="auto">
            <a:xfrm>
              <a:off x="3815" y="2317"/>
              <a:ext cx="172" cy="258"/>
              <a:chOff x="3259" y="3432"/>
              <a:chExt cx="213" cy="340"/>
            </a:xfrm>
          </p:grpSpPr>
          <p:sp>
            <p:nvSpPr>
              <p:cNvPr id="633" name="Line 176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4" name="Line 177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8" name="Group 178"/>
            <p:cNvGrpSpPr>
              <a:grpSpLocks/>
            </p:cNvGrpSpPr>
            <p:nvPr/>
          </p:nvGrpSpPr>
          <p:grpSpPr bwMode="auto">
            <a:xfrm>
              <a:off x="4395" y="2032"/>
              <a:ext cx="308" cy="291"/>
              <a:chOff x="2990" y="3048"/>
              <a:chExt cx="384" cy="384"/>
            </a:xfrm>
          </p:grpSpPr>
          <p:sp>
            <p:nvSpPr>
              <p:cNvPr id="631" name="Line 179"/>
              <p:cNvSpPr>
                <a:spLocks noChangeShapeType="1"/>
              </p:cNvSpPr>
              <p:nvPr/>
            </p:nvSpPr>
            <p:spPr bwMode="auto">
              <a:xfrm>
                <a:off x="3156" y="3048"/>
                <a:ext cx="218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2" name="Line 180"/>
              <p:cNvSpPr>
                <a:spLocks noChangeShapeType="1"/>
              </p:cNvSpPr>
              <p:nvPr/>
            </p:nvSpPr>
            <p:spPr bwMode="auto">
              <a:xfrm flipH="1">
                <a:off x="2990" y="3048"/>
                <a:ext cx="166" cy="384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09" name="Group 181"/>
            <p:cNvGrpSpPr>
              <a:grpSpLocks/>
            </p:cNvGrpSpPr>
            <p:nvPr/>
          </p:nvGrpSpPr>
          <p:grpSpPr bwMode="auto">
            <a:xfrm>
              <a:off x="3324" y="798"/>
              <a:ext cx="1624" cy="1517"/>
              <a:chOff x="3409" y="1488"/>
              <a:chExt cx="2015" cy="2000"/>
            </a:xfrm>
          </p:grpSpPr>
          <p:grpSp>
            <p:nvGrpSpPr>
              <p:cNvPr id="616" name="Group 182"/>
              <p:cNvGrpSpPr>
                <a:grpSpLocks/>
              </p:cNvGrpSpPr>
              <p:nvPr/>
            </p:nvGrpSpPr>
            <p:grpSpPr bwMode="auto">
              <a:xfrm>
                <a:off x="3756" y="1488"/>
                <a:ext cx="1292" cy="592"/>
                <a:chOff x="3726" y="1432"/>
                <a:chExt cx="1292" cy="592"/>
              </a:xfrm>
            </p:grpSpPr>
            <p:sp>
              <p:nvSpPr>
                <p:cNvPr id="629" name="Line 183"/>
                <p:cNvSpPr>
                  <a:spLocks noChangeShapeType="1"/>
                </p:cNvSpPr>
                <p:nvPr/>
              </p:nvSpPr>
              <p:spPr bwMode="auto">
                <a:xfrm flipH="1">
                  <a:off x="3726" y="1432"/>
                  <a:ext cx="614" cy="59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0" name="Line 184"/>
                <p:cNvSpPr>
                  <a:spLocks noChangeShapeType="1"/>
                </p:cNvSpPr>
                <p:nvPr/>
              </p:nvSpPr>
              <p:spPr bwMode="auto">
                <a:xfrm>
                  <a:off x="4340" y="1432"/>
                  <a:ext cx="678" cy="576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7" name="Group 185"/>
              <p:cNvGrpSpPr>
                <a:grpSpLocks/>
              </p:cNvGrpSpPr>
              <p:nvPr/>
            </p:nvGrpSpPr>
            <p:grpSpPr bwMode="auto">
              <a:xfrm>
                <a:off x="3409" y="2088"/>
                <a:ext cx="726" cy="560"/>
                <a:chOff x="3502" y="2000"/>
                <a:chExt cx="726" cy="560"/>
              </a:xfrm>
            </p:grpSpPr>
            <p:sp>
              <p:nvSpPr>
                <p:cNvPr id="627" name="Line 186"/>
                <p:cNvSpPr>
                  <a:spLocks noChangeShapeType="1"/>
                </p:cNvSpPr>
                <p:nvPr/>
              </p:nvSpPr>
              <p:spPr bwMode="auto">
                <a:xfrm>
                  <a:off x="3849" y="20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8" name="Line 187"/>
                <p:cNvSpPr>
                  <a:spLocks noChangeShapeType="1"/>
                </p:cNvSpPr>
                <p:nvPr/>
              </p:nvSpPr>
              <p:spPr bwMode="auto">
                <a:xfrm flipH="1">
                  <a:off x="3502" y="20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8" name="Group 188"/>
              <p:cNvGrpSpPr>
                <a:grpSpLocks/>
              </p:cNvGrpSpPr>
              <p:nvPr/>
            </p:nvGrpSpPr>
            <p:grpSpPr bwMode="auto">
              <a:xfrm>
                <a:off x="4698" y="2056"/>
                <a:ext cx="726" cy="560"/>
                <a:chOff x="4668" y="1800"/>
                <a:chExt cx="726" cy="560"/>
              </a:xfrm>
            </p:grpSpPr>
            <p:sp>
              <p:nvSpPr>
                <p:cNvPr id="625" name="Line 189"/>
                <p:cNvSpPr>
                  <a:spLocks noChangeShapeType="1"/>
                </p:cNvSpPr>
                <p:nvPr/>
              </p:nvSpPr>
              <p:spPr bwMode="auto">
                <a:xfrm>
                  <a:off x="5015" y="1800"/>
                  <a:ext cx="379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6" name="Line 190"/>
                <p:cNvSpPr>
                  <a:spLocks noChangeShapeType="1"/>
                </p:cNvSpPr>
                <p:nvPr/>
              </p:nvSpPr>
              <p:spPr bwMode="auto">
                <a:xfrm flipH="1">
                  <a:off x="4668" y="1816"/>
                  <a:ext cx="347" cy="54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9" name="Group 191"/>
              <p:cNvGrpSpPr>
                <a:grpSpLocks/>
              </p:cNvGrpSpPr>
              <p:nvPr/>
            </p:nvGrpSpPr>
            <p:grpSpPr bwMode="auto">
              <a:xfrm>
                <a:off x="3914" y="2632"/>
                <a:ext cx="418" cy="472"/>
                <a:chOff x="3156" y="2576"/>
                <a:chExt cx="418" cy="472"/>
              </a:xfrm>
            </p:grpSpPr>
            <p:sp>
              <p:nvSpPr>
                <p:cNvPr id="623" name="Line 192"/>
                <p:cNvSpPr>
                  <a:spLocks noChangeShapeType="1"/>
                </p:cNvSpPr>
                <p:nvPr/>
              </p:nvSpPr>
              <p:spPr bwMode="auto">
                <a:xfrm>
                  <a:off x="3374" y="2576"/>
                  <a:ext cx="200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4" name="Line 193"/>
                <p:cNvSpPr>
                  <a:spLocks noChangeShapeType="1"/>
                </p:cNvSpPr>
                <p:nvPr/>
              </p:nvSpPr>
              <p:spPr bwMode="auto">
                <a:xfrm flipH="1">
                  <a:off x="3156" y="2576"/>
                  <a:ext cx="218" cy="472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0" name="Group 194"/>
              <p:cNvGrpSpPr>
                <a:grpSpLocks/>
              </p:cNvGrpSpPr>
              <p:nvPr/>
            </p:nvGrpSpPr>
            <p:grpSpPr bwMode="auto">
              <a:xfrm>
                <a:off x="3748" y="3104"/>
                <a:ext cx="384" cy="384"/>
                <a:chOff x="2990" y="3048"/>
                <a:chExt cx="384" cy="384"/>
              </a:xfrm>
            </p:grpSpPr>
            <p:sp>
              <p:nvSpPr>
                <p:cNvPr id="621" name="Line 195"/>
                <p:cNvSpPr>
                  <a:spLocks noChangeShapeType="1"/>
                </p:cNvSpPr>
                <p:nvPr/>
              </p:nvSpPr>
              <p:spPr bwMode="auto">
                <a:xfrm>
                  <a:off x="3156" y="3048"/>
                  <a:ext cx="218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2" name="Line 196"/>
                <p:cNvSpPr>
                  <a:spLocks noChangeShapeType="1"/>
                </p:cNvSpPr>
                <p:nvPr/>
              </p:nvSpPr>
              <p:spPr bwMode="auto">
                <a:xfrm flipH="1">
                  <a:off x="2990" y="3048"/>
                  <a:ext cx="166" cy="384"/>
                </a:xfrm>
                <a:prstGeom prst="line">
                  <a:avLst/>
                </a:prstGeom>
                <a:noFill/>
                <a:ln w="508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610" name="Group 197"/>
            <p:cNvGrpSpPr>
              <a:grpSpLocks/>
            </p:cNvGrpSpPr>
            <p:nvPr/>
          </p:nvGrpSpPr>
          <p:grpSpPr bwMode="auto">
            <a:xfrm>
              <a:off x="3501" y="2317"/>
              <a:ext cx="172" cy="258"/>
              <a:chOff x="3259" y="3432"/>
              <a:chExt cx="213" cy="340"/>
            </a:xfrm>
          </p:grpSpPr>
          <p:sp>
            <p:nvSpPr>
              <p:cNvPr id="614" name="Line 198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5" name="Line 199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611" name="Group 200"/>
            <p:cNvGrpSpPr>
              <a:grpSpLocks/>
            </p:cNvGrpSpPr>
            <p:nvPr/>
          </p:nvGrpSpPr>
          <p:grpSpPr bwMode="auto">
            <a:xfrm>
              <a:off x="4317" y="2317"/>
              <a:ext cx="172" cy="258"/>
              <a:chOff x="3259" y="3432"/>
              <a:chExt cx="213" cy="340"/>
            </a:xfrm>
          </p:grpSpPr>
          <p:sp>
            <p:nvSpPr>
              <p:cNvPr id="612" name="Line 201"/>
              <p:cNvSpPr>
                <a:spLocks noChangeShapeType="1"/>
              </p:cNvSpPr>
              <p:nvPr/>
            </p:nvSpPr>
            <p:spPr bwMode="auto">
              <a:xfrm flipH="1">
                <a:off x="3259" y="3432"/>
                <a:ext cx="115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3" name="Line 202"/>
              <p:cNvSpPr>
                <a:spLocks noChangeShapeType="1"/>
              </p:cNvSpPr>
              <p:nvPr/>
            </p:nvSpPr>
            <p:spPr bwMode="auto">
              <a:xfrm>
                <a:off x="3374" y="3432"/>
                <a:ext cx="98" cy="34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637" name="Group 218"/>
          <p:cNvGrpSpPr>
            <a:grpSpLocks/>
          </p:cNvGrpSpPr>
          <p:nvPr/>
        </p:nvGrpSpPr>
        <p:grpSpPr bwMode="auto">
          <a:xfrm>
            <a:off x="6176963" y="4003901"/>
            <a:ext cx="2662237" cy="1406299"/>
            <a:chOff x="3243" y="2004"/>
            <a:chExt cx="1677" cy="975"/>
          </a:xfrm>
        </p:grpSpPr>
        <p:sp>
          <p:nvSpPr>
            <p:cNvPr id="638" name="Oval 207"/>
            <p:cNvSpPr>
              <a:spLocks noChangeArrowheads="1"/>
            </p:cNvSpPr>
            <p:nvPr/>
          </p:nvSpPr>
          <p:spPr bwMode="auto">
            <a:xfrm>
              <a:off x="3243" y="2019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9" name="Oval 208"/>
            <p:cNvSpPr>
              <a:spLocks noChangeArrowheads="1"/>
            </p:cNvSpPr>
            <p:nvPr/>
          </p:nvSpPr>
          <p:spPr bwMode="auto">
            <a:xfrm>
              <a:off x="4862" y="2004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0" name="Oval 209"/>
            <p:cNvSpPr>
              <a:spLocks noChangeArrowheads="1"/>
            </p:cNvSpPr>
            <p:nvPr/>
          </p:nvSpPr>
          <p:spPr bwMode="auto">
            <a:xfrm>
              <a:off x="4617" y="2677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1" name="Oval 210"/>
            <p:cNvSpPr>
              <a:spLocks noChangeArrowheads="1"/>
            </p:cNvSpPr>
            <p:nvPr/>
          </p:nvSpPr>
          <p:spPr bwMode="auto">
            <a:xfrm>
              <a:off x="3982" y="2380"/>
              <a:ext cx="58" cy="72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2" name="Oval 211"/>
            <p:cNvSpPr>
              <a:spLocks noChangeArrowheads="1"/>
            </p:cNvSpPr>
            <p:nvPr/>
          </p:nvSpPr>
          <p:spPr bwMode="auto">
            <a:xfrm>
              <a:off x="341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3" name="Oval 212"/>
            <p:cNvSpPr>
              <a:spLocks noChangeArrowheads="1"/>
            </p:cNvSpPr>
            <p:nvPr/>
          </p:nvSpPr>
          <p:spPr bwMode="auto">
            <a:xfrm>
              <a:off x="4161" y="2379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4" name="Oval 213"/>
            <p:cNvSpPr>
              <a:spLocks noChangeArrowheads="1"/>
            </p:cNvSpPr>
            <p:nvPr/>
          </p:nvSpPr>
          <p:spPr bwMode="auto">
            <a:xfrm>
              <a:off x="358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5" name="Oval 214"/>
            <p:cNvSpPr>
              <a:spLocks noChangeArrowheads="1"/>
            </p:cNvSpPr>
            <p:nvPr/>
          </p:nvSpPr>
          <p:spPr bwMode="auto">
            <a:xfrm>
              <a:off x="3736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6" name="Oval 215"/>
            <p:cNvSpPr>
              <a:spLocks noChangeArrowheads="1"/>
            </p:cNvSpPr>
            <p:nvPr/>
          </p:nvSpPr>
          <p:spPr bwMode="auto">
            <a:xfrm>
              <a:off x="3904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7" name="Oval 216"/>
            <p:cNvSpPr>
              <a:spLocks noChangeArrowheads="1"/>
            </p:cNvSpPr>
            <p:nvPr/>
          </p:nvSpPr>
          <p:spPr bwMode="auto">
            <a:xfrm>
              <a:off x="4235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8" name="Oval 217"/>
            <p:cNvSpPr>
              <a:spLocks noChangeArrowheads="1"/>
            </p:cNvSpPr>
            <p:nvPr/>
          </p:nvSpPr>
          <p:spPr bwMode="auto">
            <a:xfrm>
              <a:off x="4403" y="2907"/>
              <a:ext cx="57" cy="72"/>
            </a:xfrm>
            <a:prstGeom prst="ellipse">
              <a:avLst/>
            </a:prstGeom>
            <a:solidFill>
              <a:srgbClr val="00FF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649" name="TextBox 648"/>
          <p:cNvSpPr txBox="1"/>
          <p:nvPr/>
        </p:nvSpPr>
        <p:spPr>
          <a:xfrm>
            <a:off x="6781800" y="5638800"/>
            <a:ext cx="16494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Majority vote </a:t>
            </a:r>
          </a:p>
          <a:p>
            <a:pPr algn="ctr"/>
            <a:r>
              <a:rPr lang="en-US" sz="2000" dirty="0" smtClean="0"/>
              <a:t>at each leaf</a:t>
            </a:r>
            <a:endParaRPr lang="en-US" sz="2000" dirty="0"/>
          </a:p>
        </p:txBody>
      </p:sp>
      <p:sp>
        <p:nvSpPr>
          <p:cNvPr id="361" name="TextBox 360"/>
          <p:cNvSpPr txBox="1"/>
          <p:nvPr/>
        </p:nvSpPr>
        <p:spPr>
          <a:xfrm>
            <a:off x="5900058" y="2894894"/>
            <a:ext cx="51488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latin typeface="Symbol" pitchFamily="18" charset="2"/>
              </a:rPr>
              <a:t>D</a:t>
            </a:r>
            <a:r>
              <a:rPr lang="en-US" sz="2800" b="1" baseline="-25000" dirty="0" err="1" smtClean="0"/>
              <a:t>x</a:t>
            </a:r>
            <a:endParaRPr lang="en-US" sz="2800" b="1" baseline="-25000" dirty="0"/>
          </a:p>
        </p:txBody>
      </p:sp>
      <p:cxnSp>
        <p:nvCxnSpPr>
          <p:cNvPr id="362" name="Straight Arrow Connector 361"/>
          <p:cNvCxnSpPr/>
          <p:nvPr/>
        </p:nvCxnSpPr>
        <p:spPr>
          <a:xfrm rot="5400000">
            <a:off x="5654732" y="3184468"/>
            <a:ext cx="577736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5" name="Straight Arrow Connector 364"/>
          <p:cNvCxnSpPr/>
          <p:nvPr/>
        </p:nvCxnSpPr>
        <p:spPr>
          <a:xfrm rot="16200000" flipH="1">
            <a:off x="3048000" y="2514600"/>
            <a:ext cx="914400" cy="91440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6" name="Straight Arrow Connector 365"/>
          <p:cNvCxnSpPr/>
          <p:nvPr/>
        </p:nvCxnSpPr>
        <p:spPr>
          <a:xfrm rot="16200000" flipH="1">
            <a:off x="3771900" y="2628900"/>
            <a:ext cx="1676400" cy="685800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Histogram Classifier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Decision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5" name="Picture 6" descr="c2"/>
          <p:cNvPicPr>
            <a:picLocks noChangeAspect="1" noChangeArrowheads="1"/>
          </p:cNvPicPr>
          <p:nvPr/>
        </p:nvPicPr>
        <p:blipFill>
          <a:blip r:embed="rId2" cstate="print"/>
          <a:srcRect l="17134" r="7422"/>
          <a:stretch>
            <a:fillRect/>
          </a:stretch>
        </p:blipFill>
        <p:spPr bwMode="auto">
          <a:xfrm>
            <a:off x="809625" y="1720850"/>
            <a:ext cx="2360613" cy="2346325"/>
          </a:xfrm>
          <a:prstGeom prst="rect">
            <a:avLst/>
          </a:prstGeom>
          <a:noFill/>
        </p:spPr>
      </p:pic>
      <p:pic>
        <p:nvPicPr>
          <p:cNvPr id="6" name="Picture 7" descr="c3"/>
          <p:cNvPicPr>
            <a:picLocks noChangeAspect="1" noChangeArrowheads="1"/>
          </p:cNvPicPr>
          <p:nvPr/>
        </p:nvPicPr>
        <p:blipFill>
          <a:blip r:embed="rId3" cstate="print"/>
          <a:srcRect l="17735"/>
          <a:stretch>
            <a:fillRect/>
          </a:stretch>
        </p:blipFill>
        <p:spPr bwMode="auto">
          <a:xfrm>
            <a:off x="3538538" y="1751013"/>
            <a:ext cx="2568575" cy="2341562"/>
          </a:xfrm>
          <a:prstGeom prst="rect">
            <a:avLst/>
          </a:prstGeom>
          <a:noFill/>
        </p:spPr>
      </p:pic>
      <p:pic>
        <p:nvPicPr>
          <p:cNvPr id="7" name="Picture 8" descr="c5"/>
          <p:cNvPicPr>
            <a:picLocks noChangeAspect="1" noChangeArrowheads="1"/>
          </p:cNvPicPr>
          <p:nvPr/>
        </p:nvPicPr>
        <p:blipFill>
          <a:blip r:embed="rId4" cstate="print"/>
          <a:srcRect l="18282" r="16103"/>
          <a:stretch>
            <a:fillRect/>
          </a:stretch>
        </p:blipFill>
        <p:spPr bwMode="auto">
          <a:xfrm>
            <a:off x="6300788" y="1765300"/>
            <a:ext cx="2081212" cy="2378075"/>
          </a:xfrm>
          <a:prstGeom prst="rect">
            <a:avLst/>
          </a:prstGeom>
          <a:noFill/>
        </p:spPr>
      </p:pic>
      <p:pic>
        <p:nvPicPr>
          <p:cNvPr id="8" name="Picture 9" descr="c4"/>
          <p:cNvPicPr>
            <a:picLocks noChangeAspect="1" noChangeArrowheads="1"/>
          </p:cNvPicPr>
          <p:nvPr/>
        </p:nvPicPr>
        <p:blipFill>
          <a:blip r:embed="rId5" cstate="print"/>
          <a:srcRect l="18895" b="6543"/>
          <a:stretch>
            <a:fillRect/>
          </a:stretch>
        </p:blipFill>
        <p:spPr bwMode="auto">
          <a:xfrm>
            <a:off x="3513138" y="4392613"/>
            <a:ext cx="2587625" cy="2236787"/>
          </a:xfrm>
          <a:prstGeom prst="rect">
            <a:avLst/>
          </a:prstGeom>
          <a:noFill/>
        </p:spPr>
      </p:pic>
      <p:pic>
        <p:nvPicPr>
          <p:cNvPr id="9" name="Picture 11" descr="c6"/>
          <p:cNvPicPr>
            <a:picLocks noChangeAspect="1" noChangeArrowheads="1"/>
          </p:cNvPicPr>
          <p:nvPr/>
        </p:nvPicPr>
        <p:blipFill>
          <a:blip r:embed="rId6" cstate="print"/>
          <a:srcRect l="18282" r="16103" b="7988"/>
          <a:stretch>
            <a:fillRect/>
          </a:stretch>
        </p:blipFill>
        <p:spPr bwMode="auto">
          <a:xfrm>
            <a:off x="6300788" y="4386263"/>
            <a:ext cx="2079625" cy="2187575"/>
          </a:xfrm>
          <a:prstGeom prst="rect">
            <a:avLst/>
          </a:prstGeom>
          <a:noFill/>
        </p:spPr>
      </p:pic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809625" y="1446213"/>
            <a:ext cx="194957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Ideal </a:t>
            </a:r>
            <a:r>
              <a:rPr lang="en-US" sz="2400" dirty="0" smtClean="0"/>
              <a:t>classifier</a:t>
            </a:r>
            <a:endParaRPr lang="en-US" sz="2400" dirty="0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3513138" y="1446213"/>
            <a:ext cx="1825308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/>
              <a:t>Decision tree</a:t>
            </a:r>
            <a:endParaRPr lang="en-US" sz="2400" dirty="0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623050" y="1446213"/>
            <a:ext cx="143346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histogram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962025" y="4810125"/>
            <a:ext cx="193354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256 cells in</a:t>
            </a:r>
          </a:p>
          <a:p>
            <a:r>
              <a:rPr lang="en-US" sz="2400"/>
              <a:t>each partition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Application to Image Coding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5" name="Picture 7" descr="r4"/>
          <p:cNvPicPr>
            <a:picLocks noChangeAspect="1" noChangeArrowheads="1"/>
          </p:cNvPicPr>
          <p:nvPr/>
        </p:nvPicPr>
        <p:blipFill>
          <a:blip r:embed="rId2" cstate="print"/>
          <a:srcRect l="18454" r="13579"/>
          <a:stretch>
            <a:fillRect/>
          </a:stretch>
        </p:blipFill>
        <p:spPr bwMode="auto">
          <a:xfrm>
            <a:off x="286162" y="1241436"/>
            <a:ext cx="2761838" cy="3048000"/>
          </a:xfrm>
          <a:prstGeom prst="rect">
            <a:avLst/>
          </a:prstGeom>
          <a:noFill/>
        </p:spPr>
      </p:pic>
      <p:pic>
        <p:nvPicPr>
          <p:cNvPr id="7" name="Picture 6" descr="r3"/>
          <p:cNvPicPr>
            <a:picLocks noChangeAspect="1" noChangeArrowheads="1"/>
          </p:cNvPicPr>
          <p:nvPr/>
        </p:nvPicPr>
        <p:blipFill>
          <a:blip r:embed="rId3" cstate="print"/>
          <a:srcRect l="20576" r="15398" b="11632"/>
          <a:stretch>
            <a:fillRect/>
          </a:stretch>
        </p:blipFill>
        <p:spPr bwMode="auto">
          <a:xfrm>
            <a:off x="3392633" y="3929744"/>
            <a:ext cx="2703367" cy="2798763"/>
          </a:xfrm>
          <a:prstGeom prst="rect">
            <a:avLst/>
          </a:prstGeom>
          <a:noFill/>
        </p:spPr>
      </p:pic>
      <p:pic>
        <p:nvPicPr>
          <p:cNvPr id="8" name="Picture 8" descr="r5"/>
          <p:cNvPicPr>
            <a:picLocks noChangeAspect="1" noChangeArrowheads="1"/>
          </p:cNvPicPr>
          <p:nvPr/>
        </p:nvPicPr>
        <p:blipFill>
          <a:blip r:embed="rId4" cstate="print">
            <a:lum bright="12000"/>
          </a:blip>
          <a:srcRect l="18423" r="16315"/>
          <a:stretch>
            <a:fillRect/>
          </a:stretch>
        </p:blipFill>
        <p:spPr bwMode="auto">
          <a:xfrm>
            <a:off x="6136829" y="1227601"/>
            <a:ext cx="2702371" cy="3104911"/>
          </a:xfrm>
          <a:prstGeom prst="rect">
            <a:avLst/>
          </a:prstGeom>
          <a:noFill/>
        </p:spPr>
      </p:pic>
      <p:pic>
        <p:nvPicPr>
          <p:cNvPr id="9" name="Picture 9" descr="r6"/>
          <p:cNvPicPr>
            <a:picLocks noChangeAspect="1" noChangeArrowheads="1"/>
          </p:cNvPicPr>
          <p:nvPr/>
        </p:nvPicPr>
        <p:blipFill>
          <a:blip r:embed="rId5" cstate="print">
            <a:lum bright="12000"/>
          </a:blip>
          <a:srcRect l="16791" t="6528" r="14684" b="7797"/>
          <a:stretch>
            <a:fillRect/>
          </a:stretch>
        </p:blipFill>
        <p:spPr bwMode="auto">
          <a:xfrm>
            <a:off x="6038089" y="4133170"/>
            <a:ext cx="2877311" cy="2697480"/>
          </a:xfrm>
          <a:prstGeom prst="rect">
            <a:avLst/>
          </a:prstGeom>
          <a:noFill/>
        </p:spPr>
      </p:pic>
      <p:pic>
        <p:nvPicPr>
          <p:cNvPr id="6" name="Picture 5" descr="up1"/>
          <p:cNvPicPr>
            <a:picLocks noChangeAspect="1" noChangeArrowheads="1"/>
          </p:cNvPicPr>
          <p:nvPr/>
        </p:nvPicPr>
        <p:blipFill>
          <a:blip r:embed="rId6" cstate="print"/>
          <a:srcRect l="19983" r="16234" b="6354"/>
          <a:stretch>
            <a:fillRect/>
          </a:stretch>
        </p:blipFill>
        <p:spPr bwMode="auto">
          <a:xfrm>
            <a:off x="3414852" y="1246197"/>
            <a:ext cx="2604948" cy="2868603"/>
          </a:xfrm>
          <a:prstGeom prst="rect">
            <a:avLst/>
          </a:prstGeom>
          <a:noFill/>
        </p:spPr>
      </p:pic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867994" y="4702314"/>
            <a:ext cx="164660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/>
              <a:t>1024 cells in </a:t>
            </a:r>
            <a:endParaRPr lang="en-US" sz="2000" dirty="0" smtClean="0"/>
          </a:p>
          <a:p>
            <a:pPr algn="ctr"/>
            <a:r>
              <a:rPr lang="en-US" sz="2000" dirty="0" smtClean="0"/>
              <a:t>each </a:t>
            </a:r>
            <a:r>
              <a:rPr lang="en-US" sz="2000" dirty="0"/>
              <a:t>partition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9531"/>
          <a:stretch>
            <a:fillRect/>
          </a:stretch>
        </p:blipFill>
        <p:spPr bwMode="auto">
          <a:xfrm>
            <a:off x="114300" y="1787525"/>
            <a:ext cx="4460875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2188" y="1858963"/>
            <a:ext cx="43561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020763" y="5089525"/>
            <a:ext cx="2449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JPEG </a:t>
            </a:r>
            <a:r>
              <a:rPr lang="en-US" sz="2400" dirty="0" smtClean="0"/>
              <a:t>     0.125 </a:t>
            </a:r>
            <a:r>
              <a:rPr lang="en-US" sz="2400" dirty="0" err="1"/>
              <a:t>bpp</a:t>
            </a:r>
            <a:endParaRPr lang="en-US" sz="2400" dirty="0"/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5343525" y="5089525"/>
            <a:ext cx="28645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JPEG 2000  0.125 bpp</a:t>
            </a:r>
          </a:p>
        </p:txBody>
      </p:sp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628650" y="5475288"/>
            <a:ext cx="33782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non-adaptive partitioning</a:t>
            </a: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5491163" y="5516563"/>
            <a:ext cx="27980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/>
              <a:t>adaptive partitioning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34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Application to Image Coding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600" dirty="0"/>
              <a:t>Decision trees are one of the most popular data mining tools</a:t>
            </a:r>
          </a:p>
          <a:p>
            <a:pPr lvl="1">
              <a:buFontTx/>
              <a:buChar char="•"/>
            </a:pPr>
            <a:r>
              <a:rPr lang="en-US" sz="2200" dirty="0" smtClean="0"/>
              <a:t>Simplicity of design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Interpretability</a:t>
            </a:r>
          </a:p>
          <a:p>
            <a:pPr lvl="1">
              <a:buFontTx/>
              <a:buChar char="•"/>
            </a:pPr>
            <a:r>
              <a:rPr lang="en-US" sz="2200" dirty="0" smtClean="0"/>
              <a:t>Ease of implementation</a:t>
            </a:r>
          </a:p>
          <a:p>
            <a:pPr lvl="1">
              <a:buFontTx/>
              <a:buChar char="•"/>
            </a:pPr>
            <a:r>
              <a:rPr lang="en-US" sz="2200" dirty="0" smtClean="0"/>
              <a:t>Good performance in practice (for small dimensions)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Information gain to select attributes (ID3, C4.5,…)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Can be used for classification, regression and density estimation too</a:t>
            </a:r>
          </a:p>
          <a:p>
            <a:pPr>
              <a:lnSpc>
                <a:spcPct val="90000"/>
              </a:lnSpc>
            </a:pPr>
            <a:r>
              <a:rPr lang="en-US" sz="2400" dirty="0" smtClean="0"/>
              <a:t>Decision </a:t>
            </a:r>
            <a:r>
              <a:rPr lang="en-US" sz="2400" dirty="0"/>
              <a:t>trees will </a:t>
            </a:r>
            <a:r>
              <a:rPr lang="en-US" sz="2400" dirty="0" err="1"/>
              <a:t>overfit</a:t>
            </a:r>
            <a:r>
              <a:rPr lang="en-US" sz="2400" dirty="0"/>
              <a:t>!!!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Must </a:t>
            </a:r>
            <a:r>
              <a:rPr lang="en-US" sz="2000" dirty="0"/>
              <a:t>use tricks to find “simple trees”, e.g.,</a:t>
            </a:r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Pre-Pruning: Fixed depth/Fixed number of leaves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Post-Pruning: Chi-square test of independence</a:t>
            </a:r>
            <a:endParaRPr lang="en-US" sz="1800" dirty="0"/>
          </a:p>
          <a:p>
            <a:pPr lvl="2">
              <a:lnSpc>
                <a:spcPct val="90000"/>
              </a:lnSpc>
            </a:pPr>
            <a:r>
              <a:rPr lang="en-US" sz="1800" dirty="0" smtClean="0"/>
              <a:t>Complexity Penalized/MDL model selection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First 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What does a decision tree represent</a:t>
            </a:r>
          </a:p>
          <a:p>
            <a:r>
              <a:rPr lang="en-US" sz="3000" dirty="0" smtClean="0"/>
              <a:t>Given a decision tree, how do we assign label to a test point</a:t>
            </a:r>
          </a:p>
          <a:p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Line 99"/>
          <p:cNvSpPr>
            <a:spLocks noChangeShapeType="1"/>
          </p:cNvSpPr>
          <p:nvPr/>
        </p:nvSpPr>
        <p:spPr bwMode="auto">
          <a:xfrm flipV="1">
            <a:off x="7429500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1" name="Line 96"/>
          <p:cNvSpPr>
            <a:spLocks noChangeShapeType="1"/>
          </p:cNvSpPr>
          <p:nvPr/>
        </p:nvSpPr>
        <p:spPr bwMode="auto">
          <a:xfrm flipV="1">
            <a:off x="5943600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533400" y="5334000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smoothly, we want to do local prediction based on a neighborhood (histogram bin size, kernel bandwidth, # nearest neighbors)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4572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Last time: histogram, kernel density estimation, k-nearest neighbor classifier, kernel regression</a:t>
            </a:r>
            <a:endParaRPr lang="en-US" sz="2400" dirty="0"/>
          </a:p>
        </p:txBody>
      </p:sp>
      <p:grpSp>
        <p:nvGrpSpPr>
          <p:cNvPr id="115" name="Group 52"/>
          <p:cNvGrpSpPr>
            <a:grpSpLocks/>
          </p:cNvGrpSpPr>
          <p:nvPr/>
        </p:nvGrpSpPr>
        <p:grpSpPr bwMode="auto">
          <a:xfrm>
            <a:off x="215900" y="3200400"/>
            <a:ext cx="4165600" cy="1274763"/>
            <a:chOff x="112" y="4171"/>
            <a:chExt cx="2624" cy="803"/>
          </a:xfrm>
        </p:grpSpPr>
        <p:grpSp>
          <p:nvGrpSpPr>
            <p:cNvPr id="116" name="Group 53"/>
            <p:cNvGrpSpPr>
              <a:grpSpLocks/>
            </p:cNvGrpSpPr>
            <p:nvPr/>
          </p:nvGrpSpPr>
          <p:grpSpPr bwMode="auto">
            <a:xfrm>
              <a:off x="384" y="4171"/>
              <a:ext cx="2352" cy="693"/>
              <a:chOff x="384" y="2880"/>
              <a:chExt cx="2352" cy="693"/>
            </a:xfrm>
          </p:grpSpPr>
          <p:sp>
            <p:nvSpPr>
              <p:cNvPr id="123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25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143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5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6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7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0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1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2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5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6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7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6" name="Group 73"/>
              <p:cNvGrpSpPr>
                <a:grpSpLocks/>
              </p:cNvGrpSpPr>
              <p:nvPr/>
            </p:nvGrpSpPr>
            <p:grpSpPr bwMode="auto">
              <a:xfrm>
                <a:off x="432" y="2880"/>
                <a:ext cx="2193" cy="432"/>
                <a:chOff x="432" y="2880"/>
                <a:chExt cx="2193" cy="432"/>
              </a:xfrm>
            </p:grpSpPr>
            <p:sp>
              <p:nvSpPr>
                <p:cNvPr id="127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8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292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2928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072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" name="Oval 83"/>
                <p:cNvSpPr>
                  <a:spLocks noChangeArrowheads="1"/>
                </p:cNvSpPr>
                <p:nvPr/>
              </p:nvSpPr>
              <p:spPr bwMode="auto">
                <a:xfrm>
                  <a:off x="1776" y="2976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302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9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1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316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326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17" name="Group 90"/>
            <p:cNvGrpSpPr>
              <a:grpSpLocks/>
            </p:cNvGrpSpPr>
            <p:nvPr/>
          </p:nvGrpSpPr>
          <p:grpSpPr bwMode="auto">
            <a:xfrm>
              <a:off x="112" y="4699"/>
              <a:ext cx="248" cy="275"/>
              <a:chOff x="2910" y="3431"/>
              <a:chExt cx="248" cy="275"/>
            </a:xfrm>
          </p:grpSpPr>
          <p:sp>
            <p:nvSpPr>
              <p:cNvPr id="121" name="Text Box 91"/>
              <p:cNvSpPr txBox="1">
                <a:spLocks noChangeArrowheads="1"/>
              </p:cNvSpPr>
              <p:nvPr/>
            </p:nvSpPr>
            <p:spPr bwMode="auto">
              <a:xfrm>
                <a:off x="2910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X</a:t>
                </a:r>
                <a:endParaRPr lang="en-US" sz="1400" b="1" dirty="0"/>
              </a:p>
            </p:txBody>
          </p:sp>
          <p:sp>
            <p:nvSpPr>
              <p:cNvPr id="122" name="Text Box 92"/>
              <p:cNvSpPr txBox="1">
                <a:spLocks noChangeArrowheads="1"/>
              </p:cNvSpPr>
              <p:nvPr/>
            </p:nvSpPr>
            <p:spPr bwMode="auto">
              <a:xfrm>
                <a:off x="3006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 dirty="0" err="1"/>
                  <a:t>i</a:t>
                </a:r>
                <a:endParaRPr lang="en-US" sz="1600" b="1" dirty="0"/>
              </a:p>
            </p:txBody>
          </p:sp>
        </p:grpSp>
        <p:grpSp>
          <p:nvGrpSpPr>
            <p:cNvPr id="118" name="Group 93"/>
            <p:cNvGrpSpPr>
              <a:grpSpLocks/>
            </p:cNvGrpSpPr>
            <p:nvPr/>
          </p:nvGrpSpPr>
          <p:grpSpPr bwMode="auto">
            <a:xfrm>
              <a:off x="112" y="4381"/>
              <a:ext cx="248" cy="275"/>
              <a:chOff x="2892" y="3431"/>
              <a:chExt cx="248" cy="275"/>
            </a:xfrm>
          </p:grpSpPr>
          <p:sp>
            <p:nvSpPr>
              <p:cNvPr id="119" name="Text Box 94"/>
              <p:cNvSpPr txBox="1">
                <a:spLocks noChangeArrowheads="1"/>
              </p:cNvSpPr>
              <p:nvPr/>
            </p:nvSpPr>
            <p:spPr bwMode="auto">
              <a:xfrm>
                <a:off x="289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>
                    <a:solidFill>
                      <a:srgbClr val="3333FF"/>
                    </a:solidFill>
                  </a:rPr>
                  <a:t>Y</a:t>
                </a:r>
                <a:endParaRPr lang="en-US" sz="1400" b="1" dirty="0">
                  <a:solidFill>
                    <a:srgbClr val="3333FF"/>
                  </a:solidFill>
                </a:endParaRPr>
              </a:p>
            </p:txBody>
          </p:sp>
          <p:sp>
            <p:nvSpPr>
              <p:cNvPr id="120" name="Text Box 95"/>
              <p:cNvSpPr txBox="1">
                <a:spLocks noChangeArrowheads="1"/>
              </p:cNvSpPr>
              <p:nvPr/>
            </p:nvSpPr>
            <p:spPr bwMode="auto">
              <a:xfrm>
                <a:off x="298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3333FF"/>
                    </a:solidFill>
                  </a:rPr>
                  <a:t>i</a:t>
                </a:r>
              </a:p>
            </p:txBody>
          </p:sp>
        </p:grpSp>
      </p:grpSp>
      <p:sp>
        <p:nvSpPr>
          <p:cNvPr id="159" name="Line 96"/>
          <p:cNvSpPr>
            <a:spLocks noChangeShapeType="1"/>
          </p:cNvSpPr>
          <p:nvPr/>
        </p:nvSpPr>
        <p:spPr bwMode="auto">
          <a:xfrm flipV="1">
            <a:off x="1371600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0" name="Line 97"/>
          <p:cNvSpPr>
            <a:spLocks noChangeShapeType="1"/>
          </p:cNvSpPr>
          <p:nvPr/>
        </p:nvSpPr>
        <p:spPr bwMode="auto">
          <a:xfrm flipV="1">
            <a:off x="2126797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1" name="Line 98"/>
          <p:cNvSpPr>
            <a:spLocks noChangeShapeType="1"/>
          </p:cNvSpPr>
          <p:nvPr/>
        </p:nvSpPr>
        <p:spPr bwMode="auto">
          <a:xfrm flipV="1">
            <a:off x="3600450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2" name="Line 99"/>
          <p:cNvSpPr>
            <a:spLocks noChangeShapeType="1"/>
          </p:cNvSpPr>
          <p:nvPr/>
        </p:nvSpPr>
        <p:spPr bwMode="auto">
          <a:xfrm flipV="1">
            <a:off x="2857500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5" name="Group 289"/>
          <p:cNvGrpSpPr>
            <a:grpSpLocks/>
          </p:cNvGrpSpPr>
          <p:nvPr/>
        </p:nvGrpSpPr>
        <p:grpSpPr bwMode="auto">
          <a:xfrm>
            <a:off x="576263" y="3352802"/>
            <a:ext cx="3886201" cy="990600"/>
            <a:chOff x="339" y="2976"/>
            <a:chExt cx="2448" cy="624"/>
          </a:xfrm>
        </p:grpSpPr>
        <p:sp>
          <p:nvSpPr>
            <p:cNvPr id="176" name="Line 290"/>
            <p:cNvSpPr>
              <a:spLocks noChangeShapeType="1"/>
            </p:cNvSpPr>
            <p:nvPr/>
          </p:nvSpPr>
          <p:spPr bwMode="auto">
            <a:xfrm flipV="1">
              <a:off x="339" y="3072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7" name="Line 291"/>
            <p:cNvSpPr>
              <a:spLocks noChangeShapeType="1"/>
            </p:cNvSpPr>
            <p:nvPr/>
          </p:nvSpPr>
          <p:spPr bwMode="auto">
            <a:xfrm>
              <a:off x="867" y="2976"/>
              <a:ext cx="432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8" name="Line 292"/>
            <p:cNvSpPr>
              <a:spLocks noChangeShapeType="1"/>
            </p:cNvSpPr>
            <p:nvPr/>
          </p:nvSpPr>
          <p:spPr bwMode="auto">
            <a:xfrm flipV="1">
              <a:off x="1302" y="3093"/>
              <a:ext cx="477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Line 293"/>
            <p:cNvSpPr>
              <a:spLocks noChangeShapeType="1"/>
            </p:cNvSpPr>
            <p:nvPr/>
          </p:nvSpPr>
          <p:spPr bwMode="auto">
            <a:xfrm flipH="1" flipV="1">
              <a:off x="1779" y="3058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80" name="Line 294"/>
            <p:cNvSpPr>
              <a:spLocks noChangeShapeType="1"/>
            </p:cNvSpPr>
            <p:nvPr/>
          </p:nvSpPr>
          <p:spPr bwMode="auto">
            <a:xfrm flipH="1" flipV="1">
              <a:off x="2259" y="3209"/>
              <a:ext cx="480" cy="0"/>
            </a:xfrm>
            <a:prstGeom prst="line">
              <a:avLst/>
            </a:prstGeom>
            <a:noFill/>
            <a:ln w="38100">
              <a:solidFill>
                <a:schemeClr val="accent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181" name="Group 295"/>
            <p:cNvGrpSpPr>
              <a:grpSpLocks/>
            </p:cNvGrpSpPr>
            <p:nvPr/>
          </p:nvGrpSpPr>
          <p:grpSpPr bwMode="auto">
            <a:xfrm>
              <a:off x="378" y="3504"/>
              <a:ext cx="2409" cy="96"/>
              <a:chOff x="378" y="3504"/>
              <a:chExt cx="2409" cy="96"/>
            </a:xfrm>
          </p:grpSpPr>
          <p:sp>
            <p:nvSpPr>
              <p:cNvPr id="182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3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AutoShape 299"/>
              <p:cNvSpPr>
                <a:spLocks noChangeArrowheads="1"/>
              </p:cNvSpPr>
              <p:nvPr/>
            </p:nvSpPr>
            <p:spPr bwMode="auto">
              <a:xfrm>
                <a:off x="2326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188" name="Group 52"/>
          <p:cNvGrpSpPr>
            <a:grpSpLocks/>
          </p:cNvGrpSpPr>
          <p:nvPr/>
        </p:nvGrpSpPr>
        <p:grpSpPr bwMode="auto">
          <a:xfrm>
            <a:off x="4787900" y="3200400"/>
            <a:ext cx="4165600" cy="1274763"/>
            <a:chOff x="112" y="4171"/>
            <a:chExt cx="2624" cy="803"/>
          </a:xfrm>
        </p:grpSpPr>
        <p:grpSp>
          <p:nvGrpSpPr>
            <p:cNvPr id="189" name="Group 53"/>
            <p:cNvGrpSpPr>
              <a:grpSpLocks/>
            </p:cNvGrpSpPr>
            <p:nvPr/>
          </p:nvGrpSpPr>
          <p:grpSpPr bwMode="auto">
            <a:xfrm>
              <a:off x="384" y="4171"/>
              <a:ext cx="2352" cy="693"/>
              <a:chOff x="384" y="2880"/>
              <a:chExt cx="2352" cy="693"/>
            </a:xfrm>
          </p:grpSpPr>
          <p:sp>
            <p:nvSpPr>
              <p:cNvPr id="196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97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215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8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6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8" name="Group 73"/>
              <p:cNvGrpSpPr>
                <a:grpSpLocks/>
              </p:cNvGrpSpPr>
              <p:nvPr/>
            </p:nvGrpSpPr>
            <p:grpSpPr bwMode="auto">
              <a:xfrm>
                <a:off x="432" y="2880"/>
                <a:ext cx="2193" cy="583"/>
                <a:chOff x="432" y="2880"/>
                <a:chExt cx="2193" cy="583"/>
              </a:xfrm>
            </p:grpSpPr>
            <p:sp>
              <p:nvSpPr>
                <p:cNvPr id="199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0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1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2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3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4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120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" name="Oval 83"/>
                <p:cNvSpPr>
                  <a:spLocks noChangeArrowheads="1"/>
                </p:cNvSpPr>
                <p:nvPr/>
              </p:nvSpPr>
              <p:spPr bwMode="auto">
                <a:xfrm>
                  <a:off x="1749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3408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3415"/>
                  <a:ext cx="48" cy="4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90" name="Group 90"/>
            <p:cNvGrpSpPr>
              <a:grpSpLocks/>
            </p:cNvGrpSpPr>
            <p:nvPr/>
          </p:nvGrpSpPr>
          <p:grpSpPr bwMode="auto">
            <a:xfrm>
              <a:off x="112" y="4699"/>
              <a:ext cx="248" cy="275"/>
              <a:chOff x="2910" y="3431"/>
              <a:chExt cx="248" cy="275"/>
            </a:xfrm>
          </p:grpSpPr>
          <p:sp>
            <p:nvSpPr>
              <p:cNvPr id="194" name="Text Box 91"/>
              <p:cNvSpPr txBox="1">
                <a:spLocks noChangeArrowheads="1"/>
              </p:cNvSpPr>
              <p:nvPr/>
            </p:nvSpPr>
            <p:spPr bwMode="auto">
              <a:xfrm>
                <a:off x="2910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X</a:t>
                </a:r>
                <a:endParaRPr lang="en-US" sz="1400" b="1" dirty="0"/>
              </a:p>
            </p:txBody>
          </p:sp>
          <p:sp>
            <p:nvSpPr>
              <p:cNvPr id="195" name="Text Box 92"/>
              <p:cNvSpPr txBox="1">
                <a:spLocks noChangeArrowheads="1"/>
              </p:cNvSpPr>
              <p:nvPr/>
            </p:nvSpPr>
            <p:spPr bwMode="auto">
              <a:xfrm>
                <a:off x="3006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  <p:grpSp>
          <p:nvGrpSpPr>
            <p:cNvPr id="191" name="Group 93"/>
            <p:cNvGrpSpPr>
              <a:grpSpLocks/>
            </p:cNvGrpSpPr>
            <p:nvPr/>
          </p:nvGrpSpPr>
          <p:grpSpPr bwMode="auto">
            <a:xfrm>
              <a:off x="112" y="4381"/>
              <a:ext cx="248" cy="275"/>
              <a:chOff x="2892" y="3431"/>
              <a:chExt cx="248" cy="275"/>
            </a:xfrm>
          </p:grpSpPr>
          <p:sp>
            <p:nvSpPr>
              <p:cNvPr id="192" name="Text Box 94"/>
              <p:cNvSpPr txBox="1">
                <a:spLocks noChangeArrowheads="1"/>
              </p:cNvSpPr>
              <p:nvPr/>
            </p:nvSpPr>
            <p:spPr bwMode="auto">
              <a:xfrm>
                <a:off x="2892" y="3431"/>
                <a:ext cx="192" cy="2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Y</a:t>
                </a:r>
                <a:endParaRPr lang="en-US" sz="1400" b="1" dirty="0"/>
              </a:p>
            </p:txBody>
          </p:sp>
          <p:sp>
            <p:nvSpPr>
              <p:cNvPr id="193" name="Text Box 95"/>
              <p:cNvSpPr txBox="1">
                <a:spLocks noChangeArrowheads="1"/>
              </p:cNvSpPr>
              <p:nvPr/>
            </p:nvSpPr>
            <p:spPr bwMode="auto">
              <a:xfrm>
                <a:off x="298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</p:grpSp>
      <p:sp>
        <p:nvSpPr>
          <p:cNvPr id="232" name="Line 97"/>
          <p:cNvSpPr>
            <a:spLocks noChangeShapeType="1"/>
          </p:cNvSpPr>
          <p:nvPr/>
        </p:nvSpPr>
        <p:spPr bwMode="auto">
          <a:xfrm flipV="1">
            <a:off x="6677025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3" name="Line 98"/>
          <p:cNvSpPr>
            <a:spLocks noChangeShapeType="1"/>
          </p:cNvSpPr>
          <p:nvPr/>
        </p:nvSpPr>
        <p:spPr bwMode="auto">
          <a:xfrm flipV="1">
            <a:off x="8172450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235" name="Group 289"/>
          <p:cNvGrpSpPr>
            <a:grpSpLocks/>
          </p:cNvGrpSpPr>
          <p:nvPr/>
        </p:nvGrpSpPr>
        <p:grpSpPr bwMode="auto">
          <a:xfrm>
            <a:off x="5159145" y="3614741"/>
            <a:ext cx="3821113" cy="728663"/>
            <a:chOff x="366" y="3141"/>
            <a:chExt cx="2407" cy="459"/>
          </a:xfrm>
        </p:grpSpPr>
        <p:sp>
          <p:nvSpPr>
            <p:cNvPr id="236" name="Line 290"/>
            <p:cNvSpPr>
              <a:spLocks noChangeShapeType="1"/>
            </p:cNvSpPr>
            <p:nvPr/>
          </p:nvSpPr>
          <p:spPr bwMode="auto">
            <a:xfrm flipV="1">
              <a:off x="366" y="3141"/>
              <a:ext cx="480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7" name="Line 291"/>
            <p:cNvSpPr>
              <a:spLocks noChangeShapeType="1"/>
            </p:cNvSpPr>
            <p:nvPr/>
          </p:nvSpPr>
          <p:spPr bwMode="auto">
            <a:xfrm>
              <a:off x="867" y="3141"/>
              <a:ext cx="432" cy="0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8" name="Line 292"/>
            <p:cNvSpPr>
              <a:spLocks noChangeShapeType="1"/>
            </p:cNvSpPr>
            <p:nvPr/>
          </p:nvSpPr>
          <p:spPr bwMode="auto">
            <a:xfrm flipV="1">
              <a:off x="1302" y="3435"/>
              <a:ext cx="477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9" name="Line 293"/>
            <p:cNvSpPr>
              <a:spLocks noChangeShapeType="1"/>
            </p:cNvSpPr>
            <p:nvPr/>
          </p:nvSpPr>
          <p:spPr bwMode="auto">
            <a:xfrm flipH="1" flipV="1">
              <a:off x="1779" y="3429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0" name="Line 294"/>
            <p:cNvSpPr>
              <a:spLocks noChangeShapeType="1"/>
            </p:cNvSpPr>
            <p:nvPr/>
          </p:nvSpPr>
          <p:spPr bwMode="auto">
            <a:xfrm flipH="1" flipV="1">
              <a:off x="2259" y="3429"/>
              <a:ext cx="480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1" name="Group 295"/>
            <p:cNvGrpSpPr>
              <a:grpSpLocks/>
            </p:cNvGrpSpPr>
            <p:nvPr/>
          </p:nvGrpSpPr>
          <p:grpSpPr bwMode="auto">
            <a:xfrm>
              <a:off x="378" y="3504"/>
              <a:ext cx="2395" cy="96"/>
              <a:chOff x="378" y="3504"/>
              <a:chExt cx="2395" cy="96"/>
            </a:xfrm>
          </p:grpSpPr>
          <p:sp>
            <p:nvSpPr>
              <p:cNvPr id="242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5" name="AutoShape 299"/>
              <p:cNvSpPr>
                <a:spLocks noChangeArrowheads="1"/>
              </p:cNvSpPr>
              <p:nvPr/>
            </p:nvSpPr>
            <p:spPr bwMode="auto">
              <a:xfrm>
                <a:off x="2312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47" name="Oval 83"/>
          <p:cNvSpPr>
            <a:spLocks noChangeArrowheads="1"/>
          </p:cNvSpPr>
          <p:nvPr/>
        </p:nvSpPr>
        <p:spPr bwMode="auto">
          <a:xfrm>
            <a:off x="7728858" y="4038600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8" name="TextBox 247"/>
          <p:cNvSpPr txBox="1"/>
          <p:nvPr/>
        </p:nvSpPr>
        <p:spPr>
          <a:xfrm>
            <a:off x="1752600" y="4648200"/>
            <a:ext cx="148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Regression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6172200" y="4648200"/>
            <a:ext cx="17892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Classification</a:t>
            </a: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685800" y="5048071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spatially, we want to allow bandwidth h to depend on X</a:t>
            </a:r>
          </a:p>
          <a:p>
            <a:endParaRPr lang="en-US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85800" y="16002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What if the target function is inhomogeneous (only locally smooth)?</a:t>
            </a:r>
            <a:endParaRPr lang="en-US" sz="2400" dirty="0"/>
          </a:p>
        </p:txBody>
      </p:sp>
      <p:grpSp>
        <p:nvGrpSpPr>
          <p:cNvPr id="8" name="Group 52"/>
          <p:cNvGrpSpPr>
            <a:grpSpLocks/>
          </p:cNvGrpSpPr>
          <p:nvPr/>
        </p:nvGrpSpPr>
        <p:grpSpPr bwMode="auto">
          <a:xfrm>
            <a:off x="185737" y="2590800"/>
            <a:ext cx="4305300" cy="1884363"/>
            <a:chOff x="24" y="3787"/>
            <a:chExt cx="2712" cy="1187"/>
          </a:xfrm>
        </p:grpSpPr>
        <p:grpSp>
          <p:nvGrpSpPr>
            <p:cNvPr id="9" name="Group 53"/>
            <p:cNvGrpSpPr>
              <a:grpSpLocks/>
            </p:cNvGrpSpPr>
            <p:nvPr/>
          </p:nvGrpSpPr>
          <p:grpSpPr bwMode="auto">
            <a:xfrm>
              <a:off x="384" y="3787"/>
              <a:ext cx="2352" cy="1077"/>
              <a:chOff x="384" y="2496"/>
              <a:chExt cx="2352" cy="1077"/>
            </a:xfrm>
          </p:grpSpPr>
          <p:sp>
            <p:nvSpPr>
              <p:cNvPr id="16" name="Line 54"/>
              <p:cNvSpPr>
                <a:spLocks noChangeShapeType="1"/>
              </p:cNvSpPr>
              <p:nvPr/>
            </p:nvSpPr>
            <p:spPr bwMode="auto">
              <a:xfrm>
                <a:off x="384" y="3552"/>
                <a:ext cx="2352" cy="1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17" name="Group 56"/>
              <p:cNvGrpSpPr>
                <a:grpSpLocks/>
              </p:cNvGrpSpPr>
              <p:nvPr/>
            </p:nvGrpSpPr>
            <p:grpSpPr bwMode="auto">
              <a:xfrm>
                <a:off x="432" y="3522"/>
                <a:ext cx="2193" cy="51"/>
                <a:chOff x="3216" y="4004"/>
                <a:chExt cx="2193" cy="51"/>
              </a:xfrm>
            </p:grpSpPr>
            <p:sp>
              <p:nvSpPr>
                <p:cNvPr id="36" name="Oval 57"/>
                <p:cNvSpPr>
                  <a:spLocks noChangeArrowheads="1"/>
                </p:cNvSpPr>
                <p:nvPr/>
              </p:nvSpPr>
              <p:spPr bwMode="auto">
                <a:xfrm>
                  <a:off x="32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Oval 58"/>
                <p:cNvSpPr>
                  <a:spLocks noChangeArrowheads="1"/>
                </p:cNvSpPr>
                <p:nvPr/>
              </p:nvSpPr>
              <p:spPr bwMode="auto">
                <a:xfrm>
                  <a:off x="336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Oval 59"/>
                <p:cNvSpPr>
                  <a:spLocks noChangeArrowheads="1"/>
                </p:cNvSpPr>
                <p:nvPr/>
              </p:nvSpPr>
              <p:spPr bwMode="auto">
                <a:xfrm>
                  <a:off x="348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Oval 60"/>
                <p:cNvSpPr>
                  <a:spLocks noChangeArrowheads="1"/>
                </p:cNvSpPr>
                <p:nvPr/>
              </p:nvSpPr>
              <p:spPr bwMode="auto">
                <a:xfrm>
                  <a:off x="360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Oval 61"/>
                <p:cNvSpPr>
                  <a:spLocks noChangeArrowheads="1"/>
                </p:cNvSpPr>
                <p:nvPr/>
              </p:nvSpPr>
              <p:spPr bwMode="auto">
                <a:xfrm>
                  <a:off x="374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Oval 62"/>
                <p:cNvSpPr>
                  <a:spLocks noChangeArrowheads="1"/>
                </p:cNvSpPr>
                <p:nvPr/>
              </p:nvSpPr>
              <p:spPr bwMode="auto">
                <a:xfrm>
                  <a:off x="3911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Oval 63"/>
                <p:cNvSpPr>
                  <a:spLocks noChangeArrowheads="1"/>
                </p:cNvSpPr>
                <p:nvPr/>
              </p:nvSpPr>
              <p:spPr bwMode="auto">
                <a:xfrm>
                  <a:off x="402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Oval 64"/>
                <p:cNvSpPr>
                  <a:spLocks noChangeArrowheads="1"/>
                </p:cNvSpPr>
                <p:nvPr/>
              </p:nvSpPr>
              <p:spPr bwMode="auto">
                <a:xfrm>
                  <a:off x="417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65"/>
                <p:cNvSpPr>
                  <a:spLocks noChangeArrowheads="1"/>
                </p:cNvSpPr>
                <p:nvPr/>
              </p:nvSpPr>
              <p:spPr bwMode="auto">
                <a:xfrm>
                  <a:off x="441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Oval 66"/>
                <p:cNvSpPr>
                  <a:spLocks noChangeArrowheads="1"/>
                </p:cNvSpPr>
                <p:nvPr/>
              </p:nvSpPr>
              <p:spPr bwMode="auto">
                <a:xfrm>
                  <a:off x="4560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Oval 67"/>
                <p:cNvSpPr>
                  <a:spLocks noChangeArrowheads="1"/>
                </p:cNvSpPr>
                <p:nvPr/>
              </p:nvSpPr>
              <p:spPr bwMode="auto">
                <a:xfrm>
                  <a:off x="465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Oval 68"/>
                <p:cNvSpPr>
                  <a:spLocks noChangeArrowheads="1"/>
                </p:cNvSpPr>
                <p:nvPr/>
              </p:nvSpPr>
              <p:spPr bwMode="auto">
                <a:xfrm>
                  <a:off x="4800" y="4007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Oval 69"/>
                <p:cNvSpPr>
                  <a:spLocks noChangeArrowheads="1"/>
                </p:cNvSpPr>
                <p:nvPr/>
              </p:nvSpPr>
              <p:spPr bwMode="auto">
                <a:xfrm>
                  <a:off x="4896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Oval 70"/>
                <p:cNvSpPr>
                  <a:spLocks noChangeArrowheads="1"/>
                </p:cNvSpPr>
                <p:nvPr/>
              </p:nvSpPr>
              <p:spPr bwMode="auto">
                <a:xfrm>
                  <a:off x="5184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Oval 71"/>
                <p:cNvSpPr>
                  <a:spLocks noChangeArrowheads="1"/>
                </p:cNvSpPr>
                <p:nvPr/>
              </p:nvSpPr>
              <p:spPr bwMode="auto">
                <a:xfrm>
                  <a:off x="5088" y="4007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Oval 72"/>
                <p:cNvSpPr>
                  <a:spLocks noChangeArrowheads="1"/>
                </p:cNvSpPr>
                <p:nvPr/>
              </p:nvSpPr>
              <p:spPr bwMode="auto">
                <a:xfrm>
                  <a:off x="5361" y="4004"/>
                  <a:ext cx="48" cy="48"/>
                </a:xfrm>
                <a:prstGeom prst="ellipse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73"/>
              <p:cNvGrpSpPr>
                <a:grpSpLocks/>
              </p:cNvGrpSpPr>
              <p:nvPr/>
            </p:nvGrpSpPr>
            <p:grpSpPr bwMode="auto">
              <a:xfrm>
                <a:off x="432" y="2496"/>
                <a:ext cx="2193" cy="672"/>
                <a:chOff x="432" y="2496"/>
                <a:chExt cx="2193" cy="672"/>
              </a:xfrm>
            </p:grpSpPr>
            <p:sp>
              <p:nvSpPr>
                <p:cNvPr id="19" name="Oval 74"/>
                <p:cNvSpPr>
                  <a:spLocks noChangeArrowheads="1"/>
                </p:cNvSpPr>
                <p:nvPr/>
              </p:nvSpPr>
              <p:spPr bwMode="auto">
                <a:xfrm>
                  <a:off x="432" y="3120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75"/>
                <p:cNvSpPr>
                  <a:spLocks noChangeArrowheads="1"/>
                </p:cNvSpPr>
                <p:nvPr/>
              </p:nvSpPr>
              <p:spPr bwMode="auto">
                <a:xfrm>
                  <a:off x="576" y="3072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Oval 76"/>
                <p:cNvSpPr>
                  <a:spLocks noChangeArrowheads="1"/>
                </p:cNvSpPr>
                <p:nvPr/>
              </p:nvSpPr>
              <p:spPr bwMode="auto">
                <a:xfrm>
                  <a:off x="696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Oval 77"/>
                <p:cNvSpPr>
                  <a:spLocks noChangeArrowheads="1"/>
                </p:cNvSpPr>
                <p:nvPr/>
              </p:nvSpPr>
              <p:spPr bwMode="auto">
                <a:xfrm>
                  <a:off x="816" y="292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Oval 78"/>
                <p:cNvSpPr>
                  <a:spLocks noChangeArrowheads="1"/>
                </p:cNvSpPr>
                <p:nvPr/>
              </p:nvSpPr>
              <p:spPr bwMode="auto">
                <a:xfrm>
                  <a:off x="960" y="2928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Oval 79"/>
                <p:cNvSpPr>
                  <a:spLocks noChangeArrowheads="1"/>
                </p:cNvSpPr>
                <p:nvPr/>
              </p:nvSpPr>
              <p:spPr bwMode="auto">
                <a:xfrm>
                  <a:off x="1127" y="2880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Oval 80"/>
                <p:cNvSpPr>
                  <a:spLocks noChangeArrowheads="1"/>
                </p:cNvSpPr>
                <p:nvPr/>
              </p:nvSpPr>
              <p:spPr bwMode="auto">
                <a:xfrm>
                  <a:off x="1242" y="307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Oval 81"/>
                <p:cNvSpPr>
                  <a:spLocks noChangeArrowheads="1"/>
                </p:cNvSpPr>
                <p:nvPr/>
              </p:nvSpPr>
              <p:spPr bwMode="auto">
                <a:xfrm>
                  <a:off x="1392" y="3072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Oval 82"/>
                <p:cNvSpPr>
                  <a:spLocks noChangeArrowheads="1"/>
                </p:cNvSpPr>
                <p:nvPr/>
              </p:nvSpPr>
              <p:spPr bwMode="auto">
                <a:xfrm>
                  <a:off x="1632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Oval 83"/>
                <p:cNvSpPr>
                  <a:spLocks noChangeArrowheads="1"/>
                </p:cNvSpPr>
                <p:nvPr/>
              </p:nvSpPr>
              <p:spPr bwMode="auto">
                <a:xfrm>
                  <a:off x="1776" y="2496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Oval 84"/>
                <p:cNvSpPr>
                  <a:spLocks noChangeArrowheads="1"/>
                </p:cNvSpPr>
                <p:nvPr/>
              </p:nvSpPr>
              <p:spPr bwMode="auto">
                <a:xfrm>
                  <a:off x="1872" y="2544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85"/>
                <p:cNvSpPr>
                  <a:spLocks noChangeArrowheads="1"/>
                </p:cNvSpPr>
                <p:nvPr/>
              </p:nvSpPr>
              <p:spPr bwMode="auto">
                <a:xfrm>
                  <a:off x="2016" y="2928"/>
                  <a:ext cx="48" cy="48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86"/>
                <p:cNvSpPr>
                  <a:spLocks noChangeArrowheads="1"/>
                </p:cNvSpPr>
                <p:nvPr/>
              </p:nvSpPr>
              <p:spPr bwMode="auto">
                <a:xfrm>
                  <a:off x="2112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87"/>
                <p:cNvSpPr>
                  <a:spLocks noChangeArrowheads="1"/>
                </p:cNvSpPr>
                <p:nvPr/>
              </p:nvSpPr>
              <p:spPr bwMode="auto">
                <a:xfrm>
                  <a:off x="2400" y="2592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88"/>
                <p:cNvSpPr>
                  <a:spLocks noChangeArrowheads="1"/>
                </p:cNvSpPr>
                <p:nvPr/>
              </p:nvSpPr>
              <p:spPr bwMode="auto">
                <a:xfrm>
                  <a:off x="2304" y="2688"/>
                  <a:ext cx="48" cy="4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89"/>
                <p:cNvSpPr>
                  <a:spLocks noChangeArrowheads="1"/>
                </p:cNvSpPr>
                <p:nvPr/>
              </p:nvSpPr>
              <p:spPr bwMode="auto">
                <a:xfrm>
                  <a:off x="2577" y="2736"/>
                  <a:ext cx="48" cy="48"/>
                </a:xfrm>
                <a:prstGeom prst="ellipse">
                  <a:avLst/>
                </a:prstGeom>
                <a:solidFill>
                  <a:srgbClr val="3366FF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0" name="Group 90"/>
            <p:cNvGrpSpPr>
              <a:grpSpLocks/>
            </p:cNvGrpSpPr>
            <p:nvPr/>
          </p:nvGrpSpPr>
          <p:grpSpPr bwMode="auto">
            <a:xfrm>
              <a:off x="24" y="4699"/>
              <a:ext cx="248" cy="275"/>
              <a:chOff x="2822" y="3431"/>
              <a:chExt cx="248" cy="275"/>
            </a:xfrm>
          </p:grpSpPr>
          <p:sp>
            <p:nvSpPr>
              <p:cNvPr id="14" name="Text Box 91"/>
              <p:cNvSpPr txBox="1">
                <a:spLocks noChangeArrowheads="1"/>
              </p:cNvSpPr>
              <p:nvPr/>
            </p:nvSpPr>
            <p:spPr bwMode="auto">
              <a:xfrm>
                <a:off x="282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/>
                  <a:t>X</a:t>
                </a:r>
                <a:endParaRPr lang="en-US" sz="1400" b="1"/>
              </a:p>
            </p:txBody>
          </p:sp>
          <p:sp>
            <p:nvSpPr>
              <p:cNvPr id="15" name="Text Box 92"/>
              <p:cNvSpPr txBox="1">
                <a:spLocks noChangeArrowheads="1"/>
              </p:cNvSpPr>
              <p:nvPr/>
            </p:nvSpPr>
            <p:spPr bwMode="auto">
              <a:xfrm>
                <a:off x="291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/>
                  <a:t>i</a:t>
                </a:r>
              </a:p>
            </p:txBody>
          </p:sp>
        </p:grp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42" y="4381"/>
              <a:ext cx="248" cy="275"/>
              <a:chOff x="2822" y="3431"/>
              <a:chExt cx="248" cy="275"/>
            </a:xfrm>
          </p:grpSpPr>
          <p:sp>
            <p:nvSpPr>
              <p:cNvPr id="12" name="Text Box 94"/>
              <p:cNvSpPr txBox="1">
                <a:spLocks noChangeArrowheads="1"/>
              </p:cNvSpPr>
              <p:nvPr/>
            </p:nvSpPr>
            <p:spPr bwMode="auto">
              <a:xfrm>
                <a:off x="2822" y="3431"/>
                <a:ext cx="212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3333FF"/>
                    </a:solidFill>
                  </a:rPr>
                  <a:t>Y</a:t>
                </a:r>
                <a:endParaRPr lang="en-US" sz="1400" b="1">
                  <a:solidFill>
                    <a:srgbClr val="3333FF"/>
                  </a:solidFill>
                </a:endParaRPr>
              </a:p>
            </p:txBody>
          </p:sp>
          <p:sp>
            <p:nvSpPr>
              <p:cNvPr id="13" name="Text Box 95"/>
              <p:cNvSpPr txBox="1">
                <a:spLocks noChangeArrowheads="1"/>
              </p:cNvSpPr>
              <p:nvPr/>
            </p:nvSpPr>
            <p:spPr bwMode="auto">
              <a:xfrm>
                <a:off x="2918" y="3494"/>
                <a:ext cx="152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3333FF"/>
                    </a:solidFill>
                  </a:rPr>
                  <a:t>i</a:t>
                </a:r>
              </a:p>
            </p:txBody>
          </p:sp>
        </p:grpSp>
      </p:grpSp>
      <p:sp>
        <p:nvSpPr>
          <p:cNvPr id="52" name="Line 96"/>
          <p:cNvSpPr>
            <a:spLocks noChangeShapeType="1"/>
          </p:cNvSpPr>
          <p:nvPr/>
        </p:nvSpPr>
        <p:spPr bwMode="auto">
          <a:xfrm flipV="1">
            <a:off x="1481137" y="3048000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Line 97"/>
          <p:cNvSpPr>
            <a:spLocks noChangeShapeType="1"/>
          </p:cNvSpPr>
          <p:nvPr/>
        </p:nvSpPr>
        <p:spPr bwMode="auto">
          <a:xfrm flipV="1">
            <a:off x="2214562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Line 98"/>
          <p:cNvSpPr>
            <a:spLocks noChangeShapeType="1"/>
          </p:cNvSpPr>
          <p:nvPr/>
        </p:nvSpPr>
        <p:spPr bwMode="auto">
          <a:xfrm flipV="1">
            <a:off x="3709987" y="3057525"/>
            <a:ext cx="0" cy="1189038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" name="Line 99"/>
          <p:cNvSpPr>
            <a:spLocks noChangeShapeType="1"/>
          </p:cNvSpPr>
          <p:nvPr/>
        </p:nvSpPr>
        <p:spPr bwMode="auto">
          <a:xfrm flipV="1">
            <a:off x="2967037" y="3055938"/>
            <a:ext cx="0" cy="1189037"/>
          </a:xfrm>
          <a:prstGeom prst="line">
            <a:avLst/>
          </a:prstGeom>
          <a:noFill/>
          <a:ln w="9525">
            <a:solidFill>
              <a:srgbClr val="EAEAEA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68" name="Group 289"/>
          <p:cNvGrpSpPr>
            <a:grpSpLocks/>
          </p:cNvGrpSpPr>
          <p:nvPr/>
        </p:nvGrpSpPr>
        <p:grpSpPr bwMode="auto">
          <a:xfrm>
            <a:off x="685800" y="2720978"/>
            <a:ext cx="3886201" cy="1622426"/>
            <a:chOff x="339" y="2578"/>
            <a:chExt cx="2448" cy="1022"/>
          </a:xfrm>
        </p:grpSpPr>
        <p:sp>
          <p:nvSpPr>
            <p:cNvPr id="69" name="Line 290"/>
            <p:cNvSpPr>
              <a:spLocks noChangeShapeType="1"/>
            </p:cNvSpPr>
            <p:nvPr/>
          </p:nvSpPr>
          <p:spPr bwMode="auto">
            <a:xfrm flipV="1">
              <a:off x="339" y="3072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0" name="Line 291"/>
            <p:cNvSpPr>
              <a:spLocks noChangeShapeType="1"/>
            </p:cNvSpPr>
            <p:nvPr/>
          </p:nvSpPr>
          <p:spPr bwMode="auto">
            <a:xfrm>
              <a:off x="867" y="3024"/>
              <a:ext cx="432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Line 292"/>
            <p:cNvSpPr>
              <a:spLocks noChangeShapeType="1"/>
            </p:cNvSpPr>
            <p:nvPr/>
          </p:nvSpPr>
          <p:spPr bwMode="auto">
            <a:xfrm flipV="1">
              <a:off x="1302" y="2818"/>
              <a:ext cx="477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Line 293"/>
            <p:cNvSpPr>
              <a:spLocks noChangeShapeType="1"/>
            </p:cNvSpPr>
            <p:nvPr/>
          </p:nvSpPr>
          <p:spPr bwMode="auto">
            <a:xfrm flipH="1" flipV="1">
              <a:off x="1779" y="2578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Line 294"/>
            <p:cNvSpPr>
              <a:spLocks noChangeShapeType="1"/>
            </p:cNvSpPr>
            <p:nvPr/>
          </p:nvSpPr>
          <p:spPr bwMode="auto">
            <a:xfrm flipH="1" flipV="1">
              <a:off x="2259" y="2688"/>
              <a:ext cx="480" cy="0"/>
            </a:xfrm>
            <a:prstGeom prst="line">
              <a:avLst/>
            </a:prstGeom>
            <a:noFill/>
            <a:ln w="38100">
              <a:solidFill>
                <a:srgbClr val="FF99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grpSp>
          <p:nvGrpSpPr>
            <p:cNvPr id="74" name="Group 295"/>
            <p:cNvGrpSpPr>
              <a:grpSpLocks/>
            </p:cNvGrpSpPr>
            <p:nvPr/>
          </p:nvGrpSpPr>
          <p:grpSpPr bwMode="auto">
            <a:xfrm>
              <a:off x="378" y="3504"/>
              <a:ext cx="2409" cy="96"/>
              <a:chOff x="378" y="3504"/>
              <a:chExt cx="2409" cy="96"/>
            </a:xfrm>
          </p:grpSpPr>
          <p:sp>
            <p:nvSpPr>
              <p:cNvPr id="75" name="AutoShape 296"/>
              <p:cNvSpPr>
                <a:spLocks noChangeArrowheads="1"/>
              </p:cNvSpPr>
              <p:nvPr/>
            </p:nvSpPr>
            <p:spPr bwMode="auto">
              <a:xfrm>
                <a:off x="86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AutoShape 297"/>
              <p:cNvSpPr>
                <a:spLocks noChangeArrowheads="1"/>
              </p:cNvSpPr>
              <p:nvPr/>
            </p:nvSpPr>
            <p:spPr bwMode="auto">
              <a:xfrm>
                <a:off x="135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AutoShape 298"/>
              <p:cNvSpPr>
                <a:spLocks noChangeArrowheads="1"/>
              </p:cNvSpPr>
              <p:nvPr/>
            </p:nvSpPr>
            <p:spPr bwMode="auto">
              <a:xfrm>
                <a:off x="1834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AutoShape 299"/>
              <p:cNvSpPr>
                <a:spLocks noChangeArrowheads="1"/>
              </p:cNvSpPr>
              <p:nvPr/>
            </p:nvSpPr>
            <p:spPr bwMode="auto">
              <a:xfrm>
                <a:off x="2326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AutoShape 300"/>
              <p:cNvSpPr>
                <a:spLocks noChangeArrowheads="1"/>
              </p:cNvSpPr>
              <p:nvPr/>
            </p:nvSpPr>
            <p:spPr bwMode="auto">
              <a:xfrm>
                <a:off x="378" y="3504"/>
                <a:ext cx="461" cy="96"/>
              </a:xfrm>
              <a:prstGeom prst="bracketPair">
                <a:avLst>
                  <a:gd name="adj" fmla="val 38542"/>
                </a:avLst>
              </a:prstGeom>
              <a:solidFill>
                <a:srgbClr val="FF9900">
                  <a:alpha val="33000"/>
                </a:srgbClr>
              </a:solidFill>
              <a:ln w="28575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Spatially adaptive prediction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  <p:grpSp>
        <p:nvGrpSpPr>
          <p:cNvPr id="3" name="Group 109"/>
          <p:cNvGrpSpPr/>
          <p:nvPr/>
        </p:nvGrpSpPr>
        <p:grpSpPr>
          <a:xfrm>
            <a:off x="1447800" y="1600200"/>
            <a:ext cx="2667000" cy="2743200"/>
            <a:chOff x="3200400" y="1828800"/>
            <a:chExt cx="2066925" cy="2085975"/>
          </a:xfrm>
        </p:grpSpPr>
        <p:grpSp>
          <p:nvGrpSpPr>
            <p:cNvPr id="4" name="Group 109"/>
            <p:cNvGrpSpPr>
              <a:grpSpLocks/>
            </p:cNvGrpSpPr>
            <p:nvPr/>
          </p:nvGrpSpPr>
          <p:grpSpPr bwMode="auto">
            <a:xfrm>
              <a:off x="3200400" y="1828800"/>
              <a:ext cx="2066925" cy="2085975"/>
              <a:chOff x="2010" y="1176"/>
              <a:chExt cx="1302" cy="1314"/>
            </a:xfrm>
          </p:grpSpPr>
          <p:sp>
            <p:nvSpPr>
              <p:cNvPr id="5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0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1" name="Oval 100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3736133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4402348" y="28194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16200000" flipV="1">
              <a:off x="4557895" y="2957694"/>
              <a:ext cx="330678" cy="23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4499610" y="2813844"/>
              <a:ext cx="247471" cy="304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/>
                <a:t>h</a:t>
              </a:r>
              <a:endParaRPr lang="en-US" sz="2000" b="1" i="1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685800" y="5048071"/>
            <a:ext cx="7924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target function varies spatially, we want to allow bandwidth h to depend on X</a:t>
            </a:r>
          </a:p>
          <a:p>
            <a:endParaRPr lang="en-US" sz="2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>
            <a:off x="1722082" y="1474511"/>
            <a:ext cx="2798162" cy="2716489"/>
            <a:chOff x="5514975" y="2689225"/>
            <a:chExt cx="2101850" cy="2101850"/>
          </a:xfrm>
        </p:grpSpPr>
        <p:sp>
          <p:nvSpPr>
            <p:cNvPr id="174" name="Rectangle 107"/>
            <p:cNvSpPr>
              <a:spLocks noChangeArrowheads="1"/>
            </p:cNvSpPr>
            <p:nvPr/>
          </p:nvSpPr>
          <p:spPr bwMode="auto">
            <a:xfrm>
              <a:off x="5514975" y="2689225"/>
              <a:ext cx="2101850" cy="2101850"/>
            </a:xfrm>
            <a:prstGeom prst="rect">
              <a:avLst/>
            </a:prstGeom>
            <a:gradFill rotWithShape="1">
              <a:gsLst>
                <a:gs pos="0">
                  <a:srgbClr val="CCFF33">
                    <a:alpha val="80000"/>
                  </a:srgbClr>
                </a:gs>
                <a:gs pos="100000">
                  <a:srgbClr val="009900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108"/>
            <p:cNvSpPr>
              <a:spLocks/>
            </p:cNvSpPr>
            <p:nvPr/>
          </p:nvSpPr>
          <p:spPr bwMode="auto">
            <a:xfrm>
              <a:off x="5891213" y="3070225"/>
              <a:ext cx="1347788" cy="1408113"/>
            </a:xfrm>
            <a:custGeom>
              <a:avLst/>
              <a:gdLst/>
              <a:ahLst/>
              <a:cxnLst>
                <a:cxn ang="0">
                  <a:pos x="159" y="777"/>
                </a:cxn>
                <a:cxn ang="0">
                  <a:pos x="11" y="535"/>
                </a:cxn>
                <a:cxn ang="0">
                  <a:pos x="93" y="391"/>
                </a:cxn>
                <a:cxn ang="0">
                  <a:pos x="375" y="346"/>
                </a:cxn>
                <a:cxn ang="0">
                  <a:pos x="602" y="2"/>
                </a:cxn>
                <a:cxn ang="0">
                  <a:pos x="822" y="335"/>
                </a:cxn>
                <a:cxn ang="0">
                  <a:pos x="765" y="617"/>
                </a:cxn>
                <a:cxn ang="0">
                  <a:pos x="404" y="860"/>
                </a:cxn>
                <a:cxn ang="0">
                  <a:pos x="159" y="777"/>
                </a:cxn>
              </a:cxnLst>
              <a:rect l="0" t="0" r="r" b="b"/>
              <a:pathLst>
                <a:path w="849" h="887">
                  <a:moveTo>
                    <a:pt x="159" y="777"/>
                  </a:moveTo>
                  <a:cubicBezTo>
                    <a:pt x="150" y="711"/>
                    <a:pt x="22" y="599"/>
                    <a:pt x="11" y="535"/>
                  </a:cubicBezTo>
                  <a:cubicBezTo>
                    <a:pt x="0" y="471"/>
                    <a:pt x="32" y="422"/>
                    <a:pt x="93" y="391"/>
                  </a:cubicBezTo>
                  <a:cubicBezTo>
                    <a:pt x="154" y="360"/>
                    <a:pt x="290" y="411"/>
                    <a:pt x="375" y="346"/>
                  </a:cubicBezTo>
                  <a:cubicBezTo>
                    <a:pt x="460" y="281"/>
                    <a:pt x="528" y="4"/>
                    <a:pt x="602" y="2"/>
                  </a:cubicBezTo>
                  <a:cubicBezTo>
                    <a:pt x="676" y="0"/>
                    <a:pt x="795" y="232"/>
                    <a:pt x="822" y="335"/>
                  </a:cubicBezTo>
                  <a:cubicBezTo>
                    <a:pt x="849" y="438"/>
                    <a:pt x="835" y="530"/>
                    <a:pt x="765" y="617"/>
                  </a:cubicBezTo>
                  <a:cubicBezTo>
                    <a:pt x="695" y="704"/>
                    <a:pt x="505" y="833"/>
                    <a:pt x="404" y="860"/>
                  </a:cubicBezTo>
                  <a:cubicBezTo>
                    <a:pt x="303" y="887"/>
                    <a:pt x="210" y="794"/>
                    <a:pt x="159" y="77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100000">
                  <a:srgbClr val="F4640C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1828800" y="1447800"/>
            <a:ext cx="2667000" cy="2743200"/>
            <a:chOff x="2010" y="1176"/>
            <a:chExt cx="1302" cy="1314"/>
          </a:xfrm>
        </p:grpSpPr>
        <p:sp>
          <p:nvSpPr>
            <p:cNvPr id="5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18"/>
            <p:cNvSpPr>
              <a:spLocks noChangeArrowheads="1"/>
            </p:cNvSpPr>
            <p:nvPr/>
          </p:nvSpPr>
          <p:spPr bwMode="auto">
            <a:xfrm>
              <a:off x="2355" y="1902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FA91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26"/>
            <p:cNvSpPr>
              <a:spLocks noChangeArrowheads="1"/>
            </p:cNvSpPr>
            <p:nvPr/>
          </p:nvSpPr>
          <p:spPr bwMode="auto">
            <a:xfrm>
              <a:off x="2428" y="1467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DDB647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FF33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58"/>
            <p:cNvSpPr>
              <a:spLocks noChangeArrowheads="1"/>
            </p:cNvSpPr>
            <p:nvPr/>
          </p:nvSpPr>
          <p:spPr bwMode="auto">
            <a:xfrm>
              <a:off x="2664" y="1896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EE9478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0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638800" y="1676400"/>
            <a:ext cx="2372105" cy="2638425"/>
            <a:chOff x="5638800" y="1676400"/>
            <a:chExt cx="2372105" cy="2638425"/>
          </a:xfrm>
        </p:grpSpPr>
        <p:pic>
          <p:nvPicPr>
            <p:cNvPr id="141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42" name="Group 259"/>
            <p:cNvGrpSpPr/>
            <p:nvPr/>
          </p:nvGrpSpPr>
          <p:grpSpPr>
            <a:xfrm>
              <a:off x="5777657" y="3306641"/>
              <a:ext cx="2107224" cy="855784"/>
              <a:chOff x="3429000" y="5545016"/>
              <a:chExt cx="2107224" cy="855784"/>
            </a:xfrm>
          </p:grpSpPr>
          <p:sp>
            <p:nvSpPr>
              <p:cNvPr id="143" name="Parallelogram 142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Parallelogram 143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Parallelogram 144"/>
              <p:cNvSpPr>
                <a:spLocks noChangeAspect="1"/>
              </p:cNvSpPr>
              <p:nvPr/>
            </p:nvSpPr>
            <p:spPr>
              <a:xfrm>
                <a:off x="460199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Parallelogram 145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Parallelogram 146"/>
              <p:cNvSpPr>
                <a:spLocks noChangeAspect="1"/>
              </p:cNvSpPr>
              <p:nvPr/>
            </p:nvSpPr>
            <p:spPr>
              <a:xfrm>
                <a:off x="4750776" y="597567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Parallelogram 147"/>
              <p:cNvSpPr>
                <a:spLocks noChangeAspect="1"/>
              </p:cNvSpPr>
              <p:nvPr/>
            </p:nvSpPr>
            <p:spPr>
              <a:xfrm>
                <a:off x="4366848" y="5969976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Parallelogram 148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0" name="Straight Connector 149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/>
              </p:cNvCxnSpPr>
              <p:nvPr/>
            </p:nvCxnSpPr>
            <p:spPr>
              <a:xfrm>
                <a:off x="4358056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3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/>
          <a:stretch>
            <a:fillRect/>
          </a:stretch>
        </p:blipFill>
        <p:spPr bwMode="auto">
          <a:xfrm>
            <a:off x="1608826" y="1269522"/>
            <a:ext cx="2902792" cy="289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 l="26503" t="74595" r="50307"/>
          <a:stretch>
            <a:fillRect/>
          </a:stretch>
        </p:blipFill>
        <p:spPr bwMode="auto">
          <a:xfrm>
            <a:off x="1676400" y="2691444"/>
            <a:ext cx="67315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" name="TextBox 183"/>
          <p:cNvSpPr txBox="1"/>
          <p:nvPr/>
        </p:nvSpPr>
        <p:spPr>
          <a:xfrm>
            <a:off x="3055192" y="2344948"/>
            <a:ext cx="346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h</a:t>
            </a:r>
            <a:endParaRPr lang="en-US" sz="2000" b="1" i="1" dirty="0"/>
          </a:p>
        </p:txBody>
      </p:sp>
      <p:cxnSp>
        <p:nvCxnSpPr>
          <p:cNvPr id="178" name="Straight Arrow Connector 177"/>
          <p:cNvCxnSpPr>
            <a:stCxn id="163" idx="1"/>
          </p:cNvCxnSpPr>
          <p:nvPr/>
        </p:nvCxnSpPr>
        <p:spPr>
          <a:xfrm rot="10800000">
            <a:off x="1600200" y="1456427"/>
            <a:ext cx="8626" cy="1261613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1285300" y="19050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h</a:t>
            </a:r>
            <a:endParaRPr lang="en-US" sz="2400" b="1" i="1" dirty="0"/>
          </a:p>
        </p:txBody>
      </p:sp>
      <p:cxnSp>
        <p:nvCxnSpPr>
          <p:cNvPr id="183" name="Straight Arrow Connector 182"/>
          <p:cNvCxnSpPr/>
          <p:nvPr/>
        </p:nvCxnSpPr>
        <p:spPr>
          <a:xfrm rot="5400000" flipH="1" flipV="1">
            <a:off x="2861890" y="2522432"/>
            <a:ext cx="4572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562600" y="4355068"/>
            <a:ext cx="295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   - Polynomial fit on each leaf</a:t>
            </a:r>
          </a:p>
        </p:txBody>
      </p:sp>
      <p:cxnSp>
        <p:nvCxnSpPr>
          <p:cNvPr id="189" name="Straight Connector 188"/>
          <p:cNvCxnSpPr/>
          <p:nvPr/>
        </p:nvCxnSpPr>
        <p:spPr>
          <a:xfrm rot="10800000" flipH="1">
            <a:off x="3063818" y="2706462"/>
            <a:ext cx="517582" cy="223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Picture 19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14400" y="4800600"/>
            <a:ext cx="3886200" cy="660654"/>
          </a:xfrm>
          <a:prstGeom prst="rect">
            <a:avLst/>
          </a:prstGeom>
          <a:noFill/>
          <a:ln/>
          <a:effectLst/>
        </p:spPr>
      </p:pic>
      <p:grpSp>
        <p:nvGrpSpPr>
          <p:cNvPr id="135" name="Group 134"/>
          <p:cNvGrpSpPr/>
          <p:nvPr/>
        </p:nvGrpSpPr>
        <p:grpSpPr>
          <a:xfrm>
            <a:off x="838200" y="5743659"/>
            <a:ext cx="7141699" cy="961941"/>
            <a:chOff x="838200" y="5743659"/>
            <a:chExt cx="7141699" cy="961941"/>
          </a:xfrm>
        </p:grpSpPr>
        <p:pic>
          <p:nvPicPr>
            <p:cNvPr id="200" name="Picture 19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1128019" y="5743659"/>
              <a:ext cx="5397957" cy="50458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98" name="TextBox 197"/>
            <p:cNvSpPr txBox="1"/>
            <p:nvPr/>
          </p:nvSpPr>
          <p:spPr>
            <a:xfrm>
              <a:off x="838200" y="5782270"/>
              <a:ext cx="714169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If  					    	    , then split </a:t>
              </a:r>
            </a:p>
            <a:p>
              <a:endParaRPr lang="en-US" dirty="0" smtClean="0"/>
            </a:p>
            <a:p>
              <a:r>
                <a:rPr lang="en-US" dirty="0" smtClean="0"/>
                <a:t>Else stop</a:t>
              </a:r>
              <a:endParaRPr lang="en-US" dirty="0"/>
            </a:p>
          </p:txBody>
        </p:sp>
      </p:grpSp>
      <p:pic>
        <p:nvPicPr>
          <p:cNvPr id="201" name="Picture 20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l="62264" t="11099" r="33963"/>
          <a:stretch>
            <a:fillRect/>
          </a:stretch>
        </p:blipFill>
        <p:spPr bwMode="auto">
          <a:xfrm>
            <a:off x="5638800" y="4301704"/>
            <a:ext cx="152400" cy="610362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31212" t="-22956" r="43818"/>
          <a:stretch>
            <a:fillRect/>
          </a:stretch>
        </p:blipFill>
        <p:spPr bwMode="auto">
          <a:xfrm>
            <a:off x="762000" y="2667000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rcRect l="71083" r="1865"/>
          <a:stretch>
            <a:fillRect/>
          </a:stretch>
        </p:blipFill>
        <p:spPr bwMode="auto">
          <a:xfrm>
            <a:off x="2819400" y="4267200"/>
            <a:ext cx="609600" cy="304800"/>
          </a:xfrm>
          <a:prstGeom prst="rect">
            <a:avLst/>
          </a:prstGeom>
          <a:noFill/>
          <a:ln/>
          <a:effectLst/>
        </p:spPr>
      </p:pic>
      <p:sp>
        <p:nvSpPr>
          <p:cNvPr id="132" name="TextBox 131"/>
          <p:cNvSpPr txBox="1"/>
          <p:nvPr/>
        </p:nvSpPr>
        <p:spPr>
          <a:xfrm>
            <a:off x="6066097" y="1383268"/>
            <a:ext cx="200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Quad Decision Tree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1108496" y="5647426"/>
            <a:ext cx="7341839" cy="1046506"/>
            <a:chOff x="1108496" y="5647426"/>
            <a:chExt cx="7341839" cy="1046506"/>
          </a:xfrm>
        </p:grpSpPr>
        <p:sp>
          <p:nvSpPr>
            <p:cNvPr id="133" name="TextBox 132"/>
            <p:cNvSpPr txBox="1"/>
            <p:nvPr/>
          </p:nvSpPr>
          <p:spPr>
            <a:xfrm>
              <a:off x="3886200" y="6324600"/>
              <a:ext cx="4564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Compare residual error with and without split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36" name="Rounded Rectangle 135"/>
            <p:cNvSpPr/>
            <p:nvPr/>
          </p:nvSpPr>
          <p:spPr>
            <a:xfrm>
              <a:off x="1108496" y="5647426"/>
              <a:ext cx="5486400" cy="609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>
              <a:endCxn id="133" idx="1"/>
            </p:cNvCxnSpPr>
            <p:nvPr/>
          </p:nvCxnSpPr>
          <p:spPr>
            <a:xfrm>
              <a:off x="3505200" y="6248400"/>
              <a:ext cx="381000" cy="2608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pic>
        <p:nvPicPr>
          <p:cNvPr id="43" name="Picture 4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48" name="Rectangle 5"/>
          <p:cNvSpPr txBox="1">
            <a:spLocks noChangeArrowheads="1"/>
          </p:cNvSpPr>
          <p:nvPr/>
        </p:nvSpPr>
        <p:spPr>
          <a:xfrm>
            <a:off x="5181600" y="3505200"/>
            <a:ext cx="3733800" cy="236220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internal node: test one feature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branch from a node: selects one value for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Each leaf node: predict Y</a:t>
            </a:r>
          </a:p>
        </p:txBody>
      </p:sp>
      <p:graphicFrame>
        <p:nvGraphicFramePr>
          <p:cNvPr id="37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7175" name="Document" r:id="rId11" imgW="4651200" imgH="1576440" progId="Word.Document.8">
              <p:embed/>
            </p:oleObj>
          </a:graphicData>
        </a:graphic>
      </p:graphicFrame>
      <p:sp>
        <p:nvSpPr>
          <p:cNvPr id="38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9" name="Picture 38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1026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2050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65" name="Line 29"/>
          <p:cNvSpPr>
            <a:spLocks noChangeShapeType="1"/>
          </p:cNvSpPr>
          <p:nvPr/>
        </p:nvSpPr>
        <p:spPr bwMode="auto">
          <a:xfrm flipH="1">
            <a:off x="2667000" y="2666999"/>
            <a:ext cx="2286000" cy="434975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3074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3075" name="Document" r:id="rId16" imgW="4651200" imgH="1576440" progId="Word.Document.8">
              <p:embed/>
            </p:oleObj>
          </a:graphicData>
        </a:graphic>
      </p:graphicFrame>
      <p:sp>
        <p:nvSpPr>
          <p:cNvPr id="42" name="Line 28"/>
          <p:cNvSpPr>
            <a:spLocks noChangeShapeType="1"/>
          </p:cNvSpPr>
          <p:nvPr/>
        </p:nvSpPr>
        <p:spPr bwMode="auto">
          <a:xfrm flipH="1">
            <a:off x="3352800" y="3200399"/>
            <a:ext cx="1600200" cy="206375"/>
          </a:xfrm>
          <a:prstGeom prst="line">
            <a:avLst/>
          </a:prstGeom>
          <a:noFill/>
          <a:ln w="15875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Decision Tree </a:t>
            </a:r>
            <a:r>
              <a:rPr lang="en-US" sz="3200" b="1" dirty="0" smtClean="0">
                <a:solidFill>
                  <a:srgbClr val="C00000"/>
                </a:solidFill>
              </a:rPr>
              <a:t>for Tax Fraud Detection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3" name="Group 3"/>
          <p:cNvGrpSpPr>
            <a:grpSpLocks/>
          </p:cNvGrpSpPr>
          <p:nvPr/>
        </p:nvGrpSpPr>
        <p:grpSpPr bwMode="auto">
          <a:xfrm>
            <a:off x="685800" y="2949575"/>
            <a:ext cx="4267200" cy="3298825"/>
            <a:chOff x="384" y="1584"/>
            <a:chExt cx="2451" cy="1694"/>
          </a:xfrm>
        </p:grpSpPr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1655" y="2708"/>
              <a:ext cx="153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Line 5"/>
            <p:cNvSpPr>
              <a:spLocks noChangeShapeType="1"/>
            </p:cNvSpPr>
            <p:nvPr/>
          </p:nvSpPr>
          <p:spPr bwMode="auto">
            <a:xfrm flipH="1">
              <a:off x="943" y="2708"/>
              <a:ext cx="204" cy="33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Line 6"/>
            <p:cNvSpPr>
              <a:spLocks noChangeShapeType="1"/>
            </p:cNvSpPr>
            <p:nvPr/>
          </p:nvSpPr>
          <p:spPr bwMode="auto">
            <a:xfrm flipH="1">
              <a:off x="1350" y="2208"/>
              <a:ext cx="254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Line 7"/>
            <p:cNvSpPr>
              <a:spLocks noChangeShapeType="1"/>
            </p:cNvSpPr>
            <p:nvPr/>
          </p:nvSpPr>
          <p:spPr bwMode="auto">
            <a:xfrm>
              <a:off x="2113" y="2208"/>
              <a:ext cx="305" cy="333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Line 8"/>
            <p:cNvSpPr>
              <a:spLocks noChangeShapeType="1"/>
            </p:cNvSpPr>
            <p:nvPr/>
          </p:nvSpPr>
          <p:spPr bwMode="auto">
            <a:xfrm>
              <a:off x="1452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Line 9"/>
            <p:cNvSpPr>
              <a:spLocks noChangeShapeType="1"/>
            </p:cNvSpPr>
            <p:nvPr/>
          </p:nvSpPr>
          <p:spPr bwMode="auto">
            <a:xfrm flipH="1">
              <a:off x="587" y="1750"/>
              <a:ext cx="356" cy="29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913" y="1584"/>
              <a:ext cx="59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Refund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3" name="Text Box 11"/>
            <p:cNvSpPr txBox="1">
              <a:spLocks noChangeArrowheads="1"/>
            </p:cNvSpPr>
            <p:nvPr/>
          </p:nvSpPr>
          <p:spPr bwMode="auto">
            <a:xfrm>
              <a:off x="1553" y="2042"/>
              <a:ext cx="589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MarSt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4" name="Text Box 12"/>
            <p:cNvSpPr txBox="1">
              <a:spLocks noChangeArrowheads="1"/>
            </p:cNvSpPr>
            <p:nvPr/>
          </p:nvSpPr>
          <p:spPr bwMode="auto">
            <a:xfrm>
              <a:off x="1096" y="2541"/>
              <a:ext cx="610" cy="179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rgbClr val="0000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2D1993"/>
                  </a:solidFill>
                </a:rPr>
                <a:t>TaxInc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5" name="AutoShape 13"/>
            <p:cNvSpPr>
              <a:spLocks noChangeArrowheads="1"/>
            </p:cNvSpPr>
            <p:nvPr/>
          </p:nvSpPr>
          <p:spPr bwMode="auto">
            <a:xfrm>
              <a:off x="1680" y="3038"/>
              <a:ext cx="395" cy="231"/>
            </a:xfrm>
            <a:prstGeom prst="roundRect">
              <a:avLst>
                <a:gd name="adj" fmla="val 16769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Text Box 14"/>
            <p:cNvSpPr txBox="1">
              <a:spLocks noChangeArrowheads="1"/>
            </p:cNvSpPr>
            <p:nvPr/>
          </p:nvSpPr>
          <p:spPr bwMode="auto">
            <a:xfrm>
              <a:off x="1632" y="3038"/>
              <a:ext cx="432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7" name="AutoShape 15"/>
            <p:cNvSpPr>
              <a:spLocks noChangeArrowheads="1"/>
            </p:cNvSpPr>
            <p:nvPr/>
          </p:nvSpPr>
          <p:spPr bwMode="auto">
            <a:xfrm>
              <a:off x="740" y="3049"/>
              <a:ext cx="412" cy="22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Text Box 16"/>
            <p:cNvSpPr txBox="1">
              <a:spLocks noChangeArrowheads="1"/>
            </p:cNvSpPr>
            <p:nvPr/>
          </p:nvSpPr>
          <p:spPr bwMode="auto">
            <a:xfrm>
              <a:off x="814" y="3040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384" y="2051"/>
              <a:ext cx="432" cy="219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Text Box 18"/>
            <p:cNvSpPr txBox="1">
              <a:spLocks noChangeArrowheads="1"/>
            </p:cNvSpPr>
            <p:nvPr/>
          </p:nvSpPr>
          <p:spPr bwMode="auto">
            <a:xfrm>
              <a:off x="458" y="2042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>
                  <a:solidFill>
                    <a:srgbClr val="800000"/>
                  </a:solidFill>
                </a:rPr>
                <a:t>NO</a:t>
              </a:r>
              <a:endParaRPr lang="en-US" b="0">
                <a:solidFill>
                  <a:srgbClr val="00FFFF"/>
                </a:solidFill>
              </a:endParaRPr>
            </a:p>
          </p:txBody>
        </p:sp>
        <p:sp>
          <p:nvSpPr>
            <p:cNvPr id="21" name="AutoShape 19"/>
            <p:cNvSpPr>
              <a:spLocks noChangeArrowheads="1"/>
            </p:cNvSpPr>
            <p:nvPr/>
          </p:nvSpPr>
          <p:spPr bwMode="auto">
            <a:xfrm>
              <a:off x="2208" y="2558"/>
              <a:ext cx="432" cy="240"/>
            </a:xfrm>
            <a:prstGeom prst="roundRect">
              <a:avLst>
                <a:gd name="adj" fmla="val 16667"/>
              </a:avLst>
            </a:prstGeom>
            <a:solidFill>
              <a:srgbClr val="33CCFF"/>
            </a:solidFill>
            <a:ln w="12700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Text Box 20"/>
            <p:cNvSpPr txBox="1">
              <a:spLocks noChangeArrowheads="1"/>
            </p:cNvSpPr>
            <p:nvPr/>
          </p:nvSpPr>
          <p:spPr bwMode="auto">
            <a:xfrm>
              <a:off x="2270" y="2558"/>
              <a:ext cx="281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ct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dirty="0">
                  <a:solidFill>
                    <a:srgbClr val="800000"/>
                  </a:solidFill>
                </a:rPr>
                <a:t>NO</a:t>
              </a:r>
              <a:endParaRPr lang="en-US" b="0" dirty="0">
                <a:solidFill>
                  <a:schemeClr val="bg2"/>
                </a:solidFill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auto">
            <a:xfrm>
              <a:off x="484" y="1750"/>
              <a:ext cx="307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Yes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4" name="Text Box 22"/>
            <p:cNvSpPr txBox="1">
              <a:spLocks noChangeArrowheads="1"/>
            </p:cNvSpPr>
            <p:nvPr/>
          </p:nvSpPr>
          <p:spPr bwMode="auto">
            <a:xfrm>
              <a:off x="1654" y="1750"/>
              <a:ext cx="255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No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5" name="Text Box 23"/>
            <p:cNvSpPr txBox="1">
              <a:spLocks noChangeArrowheads="1"/>
            </p:cNvSpPr>
            <p:nvPr/>
          </p:nvSpPr>
          <p:spPr bwMode="auto">
            <a:xfrm>
              <a:off x="2301" y="2232"/>
              <a:ext cx="53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Married</a:t>
              </a:r>
              <a:r>
                <a:rPr lang="en-US" b="0">
                  <a:solidFill>
                    <a:schemeClr val="bg2"/>
                  </a:solidFill>
                </a:rPr>
                <a:t> </a:t>
              </a:r>
            </a:p>
          </p:txBody>
        </p:sp>
        <p:sp>
          <p:nvSpPr>
            <p:cNvPr id="26" name="Text Box 24"/>
            <p:cNvSpPr txBox="1">
              <a:spLocks noChangeArrowheads="1"/>
            </p:cNvSpPr>
            <p:nvPr/>
          </p:nvSpPr>
          <p:spPr bwMode="auto">
            <a:xfrm>
              <a:off x="945" y="2250"/>
              <a:ext cx="95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Single, Divorced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7" name="Text Box 25"/>
            <p:cNvSpPr txBox="1">
              <a:spLocks noChangeArrowheads="1"/>
            </p:cNvSpPr>
            <p:nvPr/>
          </p:nvSpPr>
          <p:spPr bwMode="auto">
            <a:xfrm>
              <a:off x="654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&lt; 80K</a:t>
              </a:r>
              <a:endParaRPr lang="en-US" b="0">
                <a:solidFill>
                  <a:schemeClr val="bg2"/>
                </a:solidFill>
              </a:endParaRPr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1772" y="2749"/>
              <a:ext cx="414" cy="17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 algn="r" eaLnBrk="0" hangingPunct="0">
                <a:spcBef>
                  <a:spcPct val="20000"/>
                </a:spcBef>
                <a:buClr>
                  <a:schemeClr val="accent2"/>
                </a:buClr>
                <a:buSzPct val="75000"/>
                <a:buFont typeface="Monotype Sorts"/>
                <a:buNone/>
              </a:pPr>
              <a:r>
                <a:rPr lang="en-US" b="0"/>
                <a:t>&gt; 80K</a:t>
              </a:r>
              <a:endParaRPr lang="en-US" b="0">
                <a:solidFill>
                  <a:schemeClr val="bg2"/>
                </a:solidFill>
              </a:endParaRPr>
            </a:p>
          </p:txBody>
        </p:sp>
      </p:grpSp>
      <p:graphicFrame>
        <p:nvGraphicFramePr>
          <p:cNvPr id="29" name="Object 2"/>
          <p:cNvGraphicFramePr>
            <a:graphicFrameLocks noChangeAspect="1"/>
          </p:cNvGraphicFramePr>
          <p:nvPr/>
        </p:nvGraphicFramePr>
        <p:xfrm>
          <a:off x="4953000" y="2447925"/>
          <a:ext cx="3343275" cy="1133475"/>
        </p:xfrm>
        <a:graphic>
          <a:graphicData uri="http://schemas.openxmlformats.org/presentationml/2006/ole">
            <p:oleObj spid="_x0000_s4098" name="Document" r:id="rId9" imgW="4651200" imgH="1576440" progId="Word.Document.8">
              <p:embed/>
            </p:oleObj>
          </a:graphicData>
        </a:graphic>
      </p:graphicFrame>
      <p:sp>
        <p:nvSpPr>
          <p:cNvPr id="30" name="Text Box 28"/>
          <p:cNvSpPr txBox="1">
            <a:spLocks noChangeArrowheads="1"/>
          </p:cNvSpPr>
          <p:nvPr/>
        </p:nvSpPr>
        <p:spPr bwMode="auto">
          <a:xfrm>
            <a:off x="4800600" y="1730375"/>
            <a:ext cx="16002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 eaLnBrk="0" hangingPunct="0">
              <a:lnSpc>
                <a:spcPct val="80000"/>
              </a:lnSpc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sz="2000">
                <a:solidFill>
                  <a:schemeClr val="tx2"/>
                </a:solidFill>
              </a:rPr>
              <a:t>Query Data</a:t>
            </a:r>
          </a:p>
        </p:txBody>
      </p:sp>
      <p:pic>
        <p:nvPicPr>
          <p:cNvPr id="34" name="Picture 33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>
          <a:xfrm>
            <a:off x="5203370" y="2155372"/>
            <a:ext cx="330708" cy="254508"/>
          </a:xfrm>
          <a:prstGeom prst="rect">
            <a:avLst/>
          </a:prstGeom>
        </p:spPr>
      </p:pic>
      <p:pic>
        <p:nvPicPr>
          <p:cNvPr id="36" name="Picture 3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37182" y="2155371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858000" y="2177142"/>
            <a:ext cx="331216" cy="254899"/>
          </a:xfrm>
          <a:prstGeom prst="rect">
            <a:avLst/>
          </a:prstGeom>
          <a:noFill/>
          <a:ln/>
          <a:effectLst/>
        </p:spPr>
      </p:pic>
      <p:pic>
        <p:nvPicPr>
          <p:cNvPr id="40" name="Picture 39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7696200" y="2177142"/>
            <a:ext cx="228951" cy="203003"/>
          </a:xfrm>
          <a:prstGeom prst="rect">
            <a:avLst/>
          </a:prstGeom>
          <a:noFill/>
          <a:ln/>
          <a:effectLst/>
        </p:spPr>
      </p:pic>
      <p:pic>
        <p:nvPicPr>
          <p:cNvPr id="43" name="Picture 42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063627" y="2286000"/>
            <a:ext cx="2060573" cy="279322"/>
          </a:xfrm>
          <a:prstGeom prst="rect">
            <a:avLst/>
          </a:prstGeom>
          <a:noFill/>
          <a:ln/>
          <a:effectLst/>
        </p:spPr>
      </p:pic>
      <p:pic>
        <p:nvPicPr>
          <p:cNvPr id="45" name="Picture 44" descr="TP_tmp.pn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990600" y="1706880"/>
            <a:ext cx="2560331" cy="274320"/>
          </a:xfrm>
          <a:prstGeom prst="rect">
            <a:avLst/>
          </a:prstGeom>
          <a:noFill/>
          <a:ln/>
          <a:effectLst/>
        </p:spPr>
      </p:pic>
      <p:sp>
        <p:nvSpPr>
          <p:cNvPr id="37" name="Line 7"/>
          <p:cNvSpPr>
            <a:spLocks noChangeShapeType="1"/>
          </p:cNvSpPr>
          <p:nvPr/>
        </p:nvSpPr>
        <p:spPr bwMode="auto">
          <a:xfrm>
            <a:off x="2544763" y="3273425"/>
            <a:ext cx="620712" cy="568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Text Box 21"/>
          <p:cNvSpPr txBox="1">
            <a:spLocks noChangeArrowheads="1"/>
          </p:cNvSpPr>
          <p:nvPr/>
        </p:nvSpPr>
        <p:spPr bwMode="auto">
          <a:xfrm>
            <a:off x="2897188" y="3273425"/>
            <a:ext cx="442912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342900" indent="-342900" algn="r" eaLnBrk="0" hangingPunct="0">
              <a:spcBef>
                <a:spcPct val="20000"/>
              </a:spcBef>
              <a:buClr>
                <a:schemeClr val="accent2"/>
              </a:buClr>
              <a:buSzPct val="75000"/>
              <a:buFont typeface="Monotype Sorts"/>
              <a:buNone/>
            </a:pPr>
            <a:r>
              <a:rPr lang="en-US" b="0">
                <a:solidFill>
                  <a:srgbClr val="FF0000"/>
                </a:solidFill>
              </a:rPr>
              <a:t>No</a:t>
            </a:r>
          </a:p>
        </p:txBody>
      </p:sp>
      <p:graphicFrame>
        <p:nvGraphicFramePr>
          <p:cNvPr id="41" name="Object 2"/>
          <p:cNvGraphicFramePr>
            <a:graphicFrameLocks noChangeAspect="1"/>
          </p:cNvGraphicFramePr>
          <p:nvPr/>
        </p:nvGraphicFramePr>
        <p:xfrm>
          <a:off x="4953000" y="2458811"/>
          <a:ext cx="3343275" cy="1133475"/>
        </p:xfrm>
        <a:graphic>
          <a:graphicData uri="http://schemas.openxmlformats.org/presentationml/2006/ole">
            <p:oleObj spid="_x0000_s4099" name="Document" r:id="rId16" imgW="4651200" imgH="1576440" progId="Word.Document.8">
              <p:embed/>
            </p:oleObj>
          </a:graphicData>
        </a:graphic>
      </p:graphicFrame>
      <p:sp>
        <p:nvSpPr>
          <p:cNvPr id="44" name="Line 28"/>
          <p:cNvSpPr>
            <a:spLocks noChangeShapeType="1"/>
          </p:cNvSpPr>
          <p:nvPr/>
        </p:nvSpPr>
        <p:spPr bwMode="auto">
          <a:xfrm flipH="1">
            <a:off x="3810000" y="2644775"/>
            <a:ext cx="2057400" cy="1295400"/>
          </a:xfrm>
          <a:prstGeom prst="line">
            <a:avLst/>
          </a:prstGeom>
          <a:noFill/>
          <a:ln w="19050">
            <a:solidFill>
              <a:srgbClr val="FF0000"/>
            </a:solidFill>
            <a:prstDash val="dash"/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: \mathcal{X} \rightarrow \mathcal{Y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6"/>
  <p:tag name="PICTUREFILESIZE" val="18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^*(X) = \arg\min_f R(f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5"/>
  <p:tag name="PICTUREFILESIZE" val="465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mathcal{F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widehat f_n(X) = \arg\min_{f\in\mathcal{F}} \widehat R_n(f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1"/>
  <p:tag name="PICTUREFILESIZE" val="588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3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4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Y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5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mathcal{F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"/>
  <p:tag name="PICTUREFILESIZE" val="46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X_1 \gtrless 0.5, X_2 = \{a,b\} \mbox{or} \{c,d\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6"/>
  <p:tag name="PICTUREFILESIZE" val="580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X_1 \gtrless 0.25, X_2 = \{c,d\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8"/>
  <p:tag name="PICTUREFILESIZE" val="4515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a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1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"/>
  <p:tag name="PICTUREFILESIZE" val="41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c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36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d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"/>
  <p:tag name="PICTUREFILESIZE" val="45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60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+ C(f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1404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arg\max_i I(Y,X_i) = \arg\max_i [H(Y) - H(Y|X_i)]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0"/>
  <p:tag name="PICTUREFILESIZE" val="969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H(Y)=-\sum_{y} P(Y=y)\log_2 P(Y=y) 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68"/>
  <p:tag name="PICTUREFILESIZE" val="107347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I(Y,X_i) = H(Y) - H(Y\mid X_i)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3"/>
  <p:tag name="PICTUREFILESIZE" val="1276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amp; = &amp; - \sum_x P(X_i=x) H(Y\mid X_i = x)\\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5202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f(X_1,X_2,X_3) \in \mathcal{F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926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2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836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)=-\frac{5}{8} \log_2\frac{5}{8} - \frac{3}{8} \log_2\frac{3}{8}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128"/>
  <p:tag name="PICTUREFILESIZE" val="74867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1)=-\frac{1}{2} [1\log_2 1 + 0 \log_2 0] - \frac1{2} [\frac1{4} \log_2\frac1{4} + \frac{3}{4}\log_2\frac{3}{4}]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255"/>
  <p:tag name="PICTUREFILESIZE" val="1489278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2)=-\frac{1}{2} [\frac{3}{4}\log_2 \frac{3}{4} + \frac1{4} \log_2 \frac1{4}] - \frac1{2} [\frac1{2} \log_2\frac1{2} + \frac{1}{2}\log_2\frac{1}{2}]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265"/>
  <p:tag name="PICTUREFILESIZE" val="154807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\begin{eqnarray}&#10;\widehat H(Y|X_1) &lt; \widehat H(Y|X_2)\nonumber&#10;\end{eqnarray}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93"/>
  <p:tag name="PICTUREFILESIZE" val="36269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H(Y\mid X_i) &#10;&amp; = &amp; - \sum_{x} P(X_i=x) \sum_{y} P(Y=y\mid X_i=x) \log_2 P(Y=y\mid X_i=x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720"/>
  <p:tag name="PICTUREFILESIZE" val="3517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arg\max_i I(Y,X_i) = \arg\max_i [H(Y) - H(Y|X_i)]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00"/>
  <p:tag name="PICTUREFILESIZE" val="9694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f} \ = \ \arg \min_{T} \ \left\{ \frac{1}{n} \sum_{i=1}^n \mbox{loss}(\widehat{f}_T(X_i),Y_i) \ + \ \mbox{pen}(T) \right\}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3"/>
  <p:tag name="PICTUREFILESIZE" val="32681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box{pen}(T) \propto |T|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22"/>
  <p:tag name="PICTUREFILESIZE" val="6251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box{loss}(\widehat{f}_T(X_i),Y_i) &amp; = &amp; (\widehat{f}_T(X_i)-Y_i)^2 \\&#10;&amp; = &amp; \mathbf{1}_{\widehat{f}_T(X_i)\neq Y_i}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0"/>
  <p:tag name="PICTUREFILESIZE" val="2835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mathcal{F} - \mbox{Decision Trees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4"/>
  <p:tag name="PICTUREFILESIZE" val="293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C(f) = 3k-1 $ bits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5"/>
  <p:tag name="PICTUREFILESIZE" val="2494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P(f(X) \neq Y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0"/>
  <p:tag name="PICTUREFILESIZE" val="296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2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5"/>
  <p:tag name="PICTUREFILESIZE" val="1316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X_1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3"/>
  <p:tag name="PICTUREFILESIZE" val="67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sum_{\mbox{\tiny small cells}, L}\ \sum_{i\in L}(\widehat f(X_i) - Y_i)^2 &lt; \sum_{i\in \mbox{\tiny merged cell}}(\widehat 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93"/>
  <p:tag name="PICTUREFILESIZE" val="849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6718</TotalTime>
  <Words>1539</Words>
  <Application>Microsoft Office PowerPoint</Application>
  <PresentationFormat>On-screen Show (4:3)</PresentationFormat>
  <Paragraphs>550</Paragraphs>
  <Slides>44</Slides>
  <Notes>0</Notes>
  <HiddenSlides>4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Office Theme</vt:lpstr>
      <vt:lpstr>Document</vt:lpstr>
      <vt:lpstr>Decision Trees</vt:lpstr>
      <vt:lpstr>Recitation Tomorrow!</vt:lpstr>
      <vt:lpstr>Learning a good prediction rule</vt:lpstr>
      <vt:lpstr>First …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for Tax Fraud Detection</vt:lpstr>
      <vt:lpstr>Decision Tree more generally…</vt:lpstr>
      <vt:lpstr>So far…</vt:lpstr>
      <vt:lpstr>So far…</vt:lpstr>
      <vt:lpstr>How to learn a decision tree</vt:lpstr>
      <vt:lpstr>Which feature is best to split?</vt:lpstr>
      <vt:lpstr>Which feature is best to split?</vt:lpstr>
      <vt:lpstr>Entropy</vt:lpstr>
      <vt:lpstr>Andrew Moore’s Entropy in a Nutshell</vt:lpstr>
      <vt:lpstr>Information Gain</vt:lpstr>
      <vt:lpstr>Information Gain</vt:lpstr>
      <vt:lpstr>Which feature is best to split?</vt:lpstr>
      <vt:lpstr>Expressiveness of Decision Trees</vt:lpstr>
      <vt:lpstr>Decision Trees - Overfitting</vt:lpstr>
      <vt:lpstr>Bias-Variance Tradeoff</vt:lpstr>
      <vt:lpstr>When to Stop?</vt:lpstr>
      <vt:lpstr>Slide 27</vt:lpstr>
      <vt:lpstr>Information Criteria - MDL</vt:lpstr>
      <vt:lpstr>So far…</vt:lpstr>
      <vt:lpstr>How to assign label to each leaf</vt:lpstr>
      <vt:lpstr>How to assign label to each leaf</vt:lpstr>
      <vt:lpstr>Regression trees</vt:lpstr>
      <vt:lpstr>Slide 33</vt:lpstr>
      <vt:lpstr>Local prediction</vt:lpstr>
      <vt:lpstr>Local Adaptive prediction</vt:lpstr>
      <vt:lpstr>Histogram Classifier vs Decision Trees</vt:lpstr>
      <vt:lpstr>Application to Image Coding</vt:lpstr>
      <vt:lpstr>Slide 38</vt:lpstr>
      <vt:lpstr>What you should know</vt:lpstr>
      <vt:lpstr>Slide 40</vt:lpstr>
      <vt:lpstr>Local prediction</vt:lpstr>
      <vt:lpstr>Local Adaptive prediction</vt:lpstr>
      <vt:lpstr>Spatially adaptive prediction</vt:lpstr>
      <vt:lpstr>Regression trees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783</cp:revision>
  <dcterms:created xsi:type="dcterms:W3CDTF">2009-10-22T01:36:55Z</dcterms:created>
  <dcterms:modified xsi:type="dcterms:W3CDTF">2010-10-11T22:34:27Z</dcterms:modified>
</cp:coreProperties>
</file>