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notesSlides/notesSlide23.xml" ContentType="application/vnd.openxmlformats-officedocument.presentationml.notesSlide+xml"/>
  <Override PartName="/ppt/tags/tag27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tags/tag12.xml" ContentType="application/vnd.openxmlformats-officedocument.presentationml.tags+xml"/>
  <Override PartName="/ppt/notesSlides/notesSlide7.xml" ContentType="application/vnd.openxmlformats-officedocument.presentationml.notesSlide+xml"/>
  <Override PartName="/ppt/tags/tag23.xml" ContentType="application/vnd.openxmlformats-officedocument.presentationml.tags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30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tags/tag28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tags/tag17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tags/tag26.xml" ContentType="application/vnd.openxmlformats-officedocument.presentationml.tags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tags/tag24.xml" ContentType="application/vnd.openxmlformats-officedocument.presentationml.tags+xml"/>
  <Override PartName="/ppt/notesSlides/notesSlide31.xml" ContentType="application/vnd.openxmlformats-officedocument.presentationml.notesSlide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tags/tag2.xml" ContentType="application/vnd.openxmlformats-officedocument.presentationml.tags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tags/tag29.xml" ContentType="application/vnd.openxmlformats-officedocument.presentationml.tags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tags/tag18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tags/tag14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tags/tag25.xml" ContentType="application/vnd.openxmlformats-officedocument.presentationml.tags+xml"/>
  <Override PartName="/ppt/notesSlides/notesSlide10.xml" ContentType="application/vnd.openxmlformats-officedocument.presentationml.notesSlide+xml"/>
  <Override PartName="/ppt/tags/tag32.xml" ContentType="application/vnd.openxmlformats-officedocument.presentationml.tag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tags/tag10.xml" ContentType="application/vnd.openxmlformats-officedocument.presentationml.tags+xml"/>
  <Override PartName="/ppt/notesSlides/notesSlide5.xml" ContentType="application/vnd.openxmlformats-officedocument.presentationml.notesSlide+xml"/>
  <Override PartName="/ppt/tags/tag21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6"/>
  </p:notesMasterIdLst>
  <p:handoutMasterIdLst>
    <p:handoutMasterId r:id="rId47"/>
  </p:handoutMasterIdLst>
  <p:sldIdLst>
    <p:sldId id="312" r:id="rId2"/>
    <p:sldId id="259" r:id="rId3"/>
    <p:sldId id="257" r:id="rId4"/>
    <p:sldId id="260" r:id="rId5"/>
    <p:sldId id="258" r:id="rId6"/>
    <p:sldId id="299" r:id="rId7"/>
    <p:sldId id="263" r:id="rId8"/>
    <p:sldId id="320" r:id="rId9"/>
    <p:sldId id="321" r:id="rId10"/>
    <p:sldId id="272" r:id="rId11"/>
    <p:sldId id="275" r:id="rId12"/>
    <p:sldId id="276" r:id="rId13"/>
    <p:sldId id="277" r:id="rId14"/>
    <p:sldId id="278" r:id="rId15"/>
    <p:sldId id="279" r:id="rId16"/>
    <p:sldId id="280" r:id="rId17"/>
    <p:sldId id="322" r:id="rId18"/>
    <p:sldId id="281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2" r:id="rId27"/>
    <p:sldId id="293" r:id="rId28"/>
    <p:sldId id="326" r:id="rId29"/>
    <p:sldId id="328" r:id="rId30"/>
    <p:sldId id="325" r:id="rId31"/>
    <p:sldId id="323" r:id="rId32"/>
    <p:sldId id="329" r:id="rId33"/>
    <p:sldId id="324" r:id="rId34"/>
    <p:sldId id="294" r:id="rId35"/>
    <p:sldId id="311" r:id="rId36"/>
    <p:sldId id="295" r:id="rId37"/>
    <p:sldId id="319" r:id="rId38"/>
    <p:sldId id="304" r:id="rId39"/>
    <p:sldId id="305" r:id="rId40"/>
    <p:sldId id="306" r:id="rId41"/>
    <p:sldId id="307" r:id="rId42"/>
    <p:sldId id="308" r:id="rId43"/>
    <p:sldId id="310" r:id="rId44"/>
    <p:sldId id="309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00"/>
    <a:srgbClr val="FFCC66"/>
    <a:srgbClr val="FFCC99"/>
    <a:srgbClr val="00B050"/>
    <a:srgbClr val="01B739"/>
    <a:srgbClr val="008A3E"/>
    <a:srgbClr val="3333FF"/>
    <a:srgbClr val="FF99FF"/>
    <a:srgbClr val="48723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38" autoAdjust="0"/>
    <p:restoredTop sz="94718" autoAdjust="0"/>
  </p:normalViewPr>
  <p:slideViewPr>
    <p:cSldViewPr>
      <p:cViewPr varScale="1">
        <p:scale>
          <a:sx n="88" d="100"/>
          <a:sy n="88" d="100"/>
        </p:scale>
        <p:origin x="-4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4" Type="http://schemas.openxmlformats.org/officeDocument/2006/relationships/image" Target="../media/image25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4" Type="http://schemas.openxmlformats.org/officeDocument/2006/relationships/image" Target="../media/image27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0A1740-499E-4D92-9675-D3216C5C8AEC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853F8F-108C-4D6C-A9D4-C48791405E1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3527D6-9AA9-45C0-B2A6-5633BBFC16FF}" type="datetimeFigureOut">
              <a:rPr lang="en-US" smtClean="0"/>
              <a:pPr/>
              <a:t>10/25/2010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EB20E6-1778-4BC5-9ACA-D18679C1BD0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C37CAA5-E448-4BE5-BCC4-DFBB3CD1CC81}" type="slidenum">
              <a:rPr lang="en-US"/>
              <a:pPr/>
              <a:t>6</a:t>
            </a:fld>
            <a:endParaRPr lang="en-US"/>
          </a:p>
        </p:txBody>
      </p:sp>
      <p:sp>
        <p:nvSpPr>
          <p:cNvPr id="866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6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8AAEC42-3CCD-4856-B915-8A89B4D8BF15}" type="slidenum">
              <a:rPr lang="en-US"/>
              <a:pPr/>
              <a:t>18</a:t>
            </a:fld>
            <a:endParaRPr lang="en-US"/>
          </a:p>
        </p:txBody>
      </p:sp>
      <p:sp>
        <p:nvSpPr>
          <p:cNvPr id="887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7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96AB60-E393-47B3-87D6-043A9C63A34A}" type="slidenum">
              <a:rPr lang="en-US"/>
              <a:pPr/>
              <a:t>19</a:t>
            </a:fld>
            <a:endParaRPr lang="en-US"/>
          </a:p>
        </p:txBody>
      </p:sp>
      <p:sp>
        <p:nvSpPr>
          <p:cNvPr id="888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8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AA42D6C-02C0-4C24-8806-0D9CDCDCE362}" type="slidenum">
              <a:rPr lang="en-US"/>
              <a:pPr/>
              <a:t>20</a:t>
            </a:fld>
            <a:endParaRPr lang="en-US"/>
          </a:p>
        </p:txBody>
      </p:sp>
      <p:sp>
        <p:nvSpPr>
          <p:cNvPr id="889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98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22F45CA-11F1-4CC7-8BEF-E0C0E575B605}" type="slidenum">
              <a:rPr lang="en-US"/>
              <a:pPr/>
              <a:t>21</a:t>
            </a:fld>
            <a:endParaRPr lang="en-US"/>
          </a:p>
        </p:txBody>
      </p:sp>
      <p:sp>
        <p:nvSpPr>
          <p:cNvPr id="890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01B457-D4F9-427A-9455-F3510415F713}" type="slidenum">
              <a:rPr lang="en-US"/>
              <a:pPr/>
              <a:t>22</a:t>
            </a:fld>
            <a:endParaRPr lang="en-US"/>
          </a:p>
        </p:txBody>
      </p:sp>
      <p:sp>
        <p:nvSpPr>
          <p:cNvPr id="8919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19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D691B08-F3B8-4ADE-BEAE-22F23347A8F1}" type="slidenum">
              <a:rPr lang="en-US"/>
              <a:pPr/>
              <a:t>23</a:t>
            </a:fld>
            <a:endParaRPr lang="en-US"/>
          </a:p>
        </p:txBody>
      </p:sp>
      <p:sp>
        <p:nvSpPr>
          <p:cNvPr id="892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2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A49AEF-BF2D-424C-845D-D7AA24477E34}" type="slidenum">
              <a:rPr lang="en-US"/>
              <a:pPr/>
              <a:t>24</a:t>
            </a:fld>
            <a:endParaRPr lang="en-US"/>
          </a:p>
        </p:txBody>
      </p:sp>
      <p:sp>
        <p:nvSpPr>
          <p:cNvPr id="8939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3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028F628-4CBE-4359-988A-21C462ECC94D}" type="slidenum">
              <a:rPr lang="en-US"/>
              <a:pPr/>
              <a:t>25</a:t>
            </a:fld>
            <a:endParaRPr lang="en-US"/>
          </a:p>
        </p:txBody>
      </p:sp>
      <p:sp>
        <p:nvSpPr>
          <p:cNvPr id="894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4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B0F4086-7C9E-49E7-BCC3-89C534603660}" type="slidenum">
              <a:rPr lang="en-US"/>
              <a:pPr/>
              <a:t>26</a:t>
            </a:fld>
            <a:endParaRPr lang="en-US"/>
          </a:p>
        </p:txBody>
      </p:sp>
      <p:sp>
        <p:nvSpPr>
          <p:cNvPr id="897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7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47B877-A8AE-4AC3-83CA-3318D1639373}" type="slidenum">
              <a:rPr lang="en-US"/>
              <a:pPr/>
              <a:t>27</a:t>
            </a:fld>
            <a:endParaRPr lang="en-US"/>
          </a:p>
        </p:txBody>
      </p:sp>
      <p:sp>
        <p:nvSpPr>
          <p:cNvPr id="898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8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DF2BEB9-C94E-434E-99B4-008CACF810D1}" type="slidenum">
              <a:rPr lang="en-US"/>
              <a:pPr/>
              <a:t>7</a:t>
            </a:fld>
            <a:endParaRPr lang="en-US"/>
          </a:p>
        </p:txBody>
      </p:sp>
      <p:sp>
        <p:nvSpPr>
          <p:cNvPr id="870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47B877-A8AE-4AC3-83CA-3318D1639373}" type="slidenum">
              <a:rPr lang="en-US"/>
              <a:pPr/>
              <a:t>28</a:t>
            </a:fld>
            <a:endParaRPr lang="en-US"/>
          </a:p>
        </p:txBody>
      </p:sp>
      <p:sp>
        <p:nvSpPr>
          <p:cNvPr id="898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8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47B877-A8AE-4AC3-83CA-3318D1639373}" type="slidenum">
              <a:rPr lang="en-US"/>
              <a:pPr/>
              <a:t>29</a:t>
            </a:fld>
            <a:endParaRPr lang="en-US"/>
          </a:p>
        </p:txBody>
      </p:sp>
      <p:sp>
        <p:nvSpPr>
          <p:cNvPr id="898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8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47B877-A8AE-4AC3-83CA-3318D1639373}" type="slidenum">
              <a:rPr lang="en-US"/>
              <a:pPr/>
              <a:t>30</a:t>
            </a:fld>
            <a:endParaRPr lang="en-US"/>
          </a:p>
        </p:txBody>
      </p:sp>
      <p:sp>
        <p:nvSpPr>
          <p:cNvPr id="898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8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C5FC48-770F-41B0-86C1-ADAAADC8DBFF}" type="slidenum">
              <a:rPr lang="en-US"/>
              <a:pPr/>
              <a:t>34</a:t>
            </a:fld>
            <a:endParaRPr lang="en-US"/>
          </a:p>
        </p:txBody>
      </p:sp>
      <p:sp>
        <p:nvSpPr>
          <p:cNvPr id="899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9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C5FC48-770F-41B0-86C1-ADAAADC8DBFF}" type="slidenum">
              <a:rPr lang="en-US"/>
              <a:pPr/>
              <a:t>35</a:t>
            </a:fld>
            <a:endParaRPr lang="en-US"/>
          </a:p>
        </p:txBody>
      </p:sp>
      <p:sp>
        <p:nvSpPr>
          <p:cNvPr id="899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9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66F2F4-092A-4220-8AD3-A5F0E1468F22}" type="slidenum">
              <a:rPr lang="en-US"/>
              <a:pPr/>
              <a:t>36</a:t>
            </a:fld>
            <a:endParaRPr lang="en-US"/>
          </a:p>
        </p:txBody>
      </p:sp>
      <p:sp>
        <p:nvSpPr>
          <p:cNvPr id="900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0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66F2F4-092A-4220-8AD3-A5F0E1468F22}" type="slidenum">
              <a:rPr lang="en-US"/>
              <a:pPr/>
              <a:t>37</a:t>
            </a:fld>
            <a:endParaRPr lang="en-US"/>
          </a:p>
        </p:txBody>
      </p:sp>
      <p:sp>
        <p:nvSpPr>
          <p:cNvPr id="900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0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55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912813" fontAlgn="base">
              <a:spcBef>
                <a:spcPct val="0"/>
              </a:spcBef>
              <a:spcAft>
                <a:spcPct val="0"/>
              </a:spcAft>
            </a:pPr>
            <a:fld id="{DF301629-A28F-4048-8303-4D1908838ADF}" type="slidenum">
              <a:rPr lang="en-US" smtClean="0">
                <a:latin typeface="Arial" pitchFamily="34" charset="0"/>
                <a:cs typeface="Arial" pitchFamily="34" charset="0"/>
              </a:rPr>
              <a:pPr defTabSz="912813" fontAlgn="base">
                <a:spcBef>
                  <a:spcPct val="0"/>
                </a:spcBef>
                <a:spcAft>
                  <a:spcPct val="0"/>
                </a:spcAft>
              </a:pPr>
              <a:t>38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65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912813" fontAlgn="base">
              <a:spcBef>
                <a:spcPct val="0"/>
              </a:spcBef>
              <a:spcAft>
                <a:spcPct val="0"/>
              </a:spcAft>
            </a:pPr>
            <a:fld id="{C99E6654-D624-4F29-BDB2-060014CB981D}" type="slidenum">
              <a:rPr lang="en-US" smtClean="0">
                <a:latin typeface="Arial" pitchFamily="34" charset="0"/>
                <a:cs typeface="Arial" pitchFamily="34" charset="0"/>
              </a:rPr>
              <a:pPr defTabSz="912813" fontAlgn="base">
                <a:spcBef>
                  <a:spcPct val="0"/>
                </a:spcBef>
                <a:spcAft>
                  <a:spcPct val="0"/>
                </a:spcAft>
              </a:pPr>
              <a:t>39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75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912813" fontAlgn="base">
              <a:spcBef>
                <a:spcPct val="0"/>
              </a:spcBef>
              <a:spcAft>
                <a:spcPct val="0"/>
              </a:spcAft>
            </a:pPr>
            <a:fld id="{B7F2F18D-87A8-47C0-812D-E27F3E71AD69}" type="slidenum">
              <a:rPr lang="en-US" smtClean="0">
                <a:latin typeface="Arial" pitchFamily="34" charset="0"/>
                <a:cs typeface="Arial" pitchFamily="34" charset="0"/>
              </a:rPr>
              <a:pPr defTabSz="912813" fontAlgn="base">
                <a:spcBef>
                  <a:spcPct val="0"/>
                </a:spcBef>
                <a:spcAft>
                  <a:spcPct val="0"/>
                </a:spcAft>
              </a:pPr>
              <a:t>40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3B73054-CA29-447E-8C59-AADBB73D9DA0}" type="slidenum">
              <a:rPr lang="en-US"/>
              <a:pPr/>
              <a:t>10</a:t>
            </a:fld>
            <a:endParaRPr lang="en-US"/>
          </a:p>
        </p:txBody>
      </p:sp>
      <p:sp>
        <p:nvSpPr>
          <p:cNvPr id="878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8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912813" fontAlgn="base">
              <a:spcBef>
                <a:spcPct val="0"/>
              </a:spcBef>
              <a:spcAft>
                <a:spcPct val="0"/>
              </a:spcAft>
            </a:pPr>
            <a:fld id="{739C7B32-0F61-4C27-8EBA-712A93246EB3}" type="slidenum">
              <a:rPr lang="en-US" smtClean="0">
                <a:latin typeface="Arial" pitchFamily="34" charset="0"/>
                <a:cs typeface="Arial" pitchFamily="34" charset="0"/>
              </a:rPr>
              <a:pPr defTabSz="912813" fontAlgn="base">
                <a:spcBef>
                  <a:spcPct val="0"/>
                </a:spcBef>
                <a:spcAft>
                  <a:spcPct val="0"/>
                </a:spcAft>
              </a:pPr>
              <a:t>41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96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912813" fontAlgn="base">
              <a:spcBef>
                <a:spcPct val="0"/>
              </a:spcBef>
              <a:spcAft>
                <a:spcPct val="0"/>
              </a:spcAft>
            </a:pPr>
            <a:fld id="{60A56D04-2908-4BF1-B037-6CCDF43FF999}" type="slidenum">
              <a:rPr lang="en-US" smtClean="0">
                <a:latin typeface="Arial" pitchFamily="34" charset="0"/>
                <a:cs typeface="Arial" pitchFamily="34" charset="0"/>
              </a:rPr>
              <a:pPr defTabSz="912813" fontAlgn="base">
                <a:spcBef>
                  <a:spcPct val="0"/>
                </a:spcBef>
                <a:spcAft>
                  <a:spcPct val="0"/>
                </a:spcAft>
              </a:pPr>
              <a:t>42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912813" fontAlgn="base">
              <a:spcBef>
                <a:spcPct val="0"/>
              </a:spcBef>
              <a:spcAft>
                <a:spcPct val="0"/>
              </a:spcAft>
            </a:pPr>
            <a:fld id="{26749F33-17E9-48E1-B235-2FC9D9D911F4}" type="slidenum">
              <a:rPr lang="en-US" smtClean="0">
                <a:latin typeface="Arial" pitchFamily="34" charset="0"/>
                <a:cs typeface="Arial" pitchFamily="34" charset="0"/>
              </a:rPr>
              <a:pPr defTabSz="912813" fontAlgn="base">
                <a:spcBef>
                  <a:spcPct val="0"/>
                </a:spcBef>
                <a:spcAft>
                  <a:spcPct val="0"/>
                </a:spcAft>
              </a:pPr>
              <a:t>43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06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912813" fontAlgn="base">
              <a:spcBef>
                <a:spcPct val="0"/>
              </a:spcBef>
              <a:spcAft>
                <a:spcPct val="0"/>
              </a:spcAft>
            </a:pPr>
            <a:fld id="{26749F33-17E9-48E1-B235-2FC9D9D911F4}" type="slidenum">
              <a:rPr lang="en-US" smtClean="0">
                <a:latin typeface="Arial" pitchFamily="34" charset="0"/>
                <a:cs typeface="Arial" pitchFamily="34" charset="0"/>
              </a:rPr>
              <a:pPr defTabSz="912813" fontAlgn="base">
                <a:spcBef>
                  <a:spcPct val="0"/>
                </a:spcBef>
                <a:spcAft>
                  <a:spcPct val="0"/>
                </a:spcAft>
              </a:pPr>
              <a:t>44</a:t>
            </a:fld>
            <a:endParaRPr 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42E8CC-E0E9-46EB-A99F-5181B4A70853}" type="slidenum">
              <a:rPr lang="en-US"/>
              <a:pPr/>
              <a:t>11</a:t>
            </a:fld>
            <a:endParaRPr lang="en-US"/>
          </a:p>
        </p:txBody>
      </p:sp>
      <p:sp>
        <p:nvSpPr>
          <p:cNvPr id="881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16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E5637B-2317-4016-BD58-F60B54C50F65}" type="slidenum">
              <a:rPr lang="en-US"/>
              <a:pPr/>
              <a:t>12</a:t>
            </a:fld>
            <a:endParaRPr lang="en-US"/>
          </a:p>
        </p:txBody>
      </p:sp>
      <p:sp>
        <p:nvSpPr>
          <p:cNvPr id="882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2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BDA696-EC56-4121-8012-56E5C64E11DB}" type="slidenum">
              <a:rPr lang="en-US"/>
              <a:pPr/>
              <a:t>13</a:t>
            </a:fld>
            <a:endParaRPr lang="en-US"/>
          </a:p>
        </p:txBody>
      </p:sp>
      <p:sp>
        <p:nvSpPr>
          <p:cNvPr id="8837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37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FCC024-23CB-4FCF-8669-6E31A22B06B1}" type="slidenum">
              <a:rPr lang="en-US"/>
              <a:pPr/>
              <a:t>14</a:t>
            </a:fld>
            <a:endParaRPr lang="en-US"/>
          </a:p>
        </p:txBody>
      </p:sp>
      <p:sp>
        <p:nvSpPr>
          <p:cNvPr id="884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4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2FD159-9289-48C9-AFEF-EB74A8B59091}" type="slidenum">
              <a:rPr lang="en-US"/>
              <a:pPr/>
              <a:t>15</a:t>
            </a:fld>
            <a:endParaRPr lang="en-US"/>
          </a:p>
        </p:txBody>
      </p:sp>
      <p:sp>
        <p:nvSpPr>
          <p:cNvPr id="8857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5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EECFDF-A0EF-4D38-9350-F35345220DEB}" type="slidenum">
              <a:rPr lang="en-US"/>
              <a:pPr/>
              <a:t>16</a:t>
            </a:fld>
            <a:endParaRPr lang="en-US"/>
          </a:p>
        </p:txBody>
      </p:sp>
      <p:sp>
        <p:nvSpPr>
          <p:cNvPr id="886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6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52E84-880C-44D9-9F83-88774DFE733A}" type="datetime1">
              <a:rPr lang="en-US" smtClean="0"/>
              <a:pPr/>
              <a:t>10/25/2010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0728F-6DB4-4B8C-B58B-87128BCB0777}" type="datetime1">
              <a:rPr lang="en-US" smtClean="0"/>
              <a:pPr/>
              <a:t>10/25/2010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6C436-E371-4D0F-9496-D9F1567672D6}" type="datetime1">
              <a:rPr lang="en-US" smtClean="0"/>
              <a:pPr/>
              <a:t>10/25/2010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C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172200"/>
            <a:ext cx="2133600" cy="365125"/>
          </a:xfrm>
        </p:spPr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44EFD-11CD-43C5-BA76-30414D9FE705}" type="datetime1">
              <a:rPr lang="en-US" smtClean="0"/>
              <a:pPr/>
              <a:t>10/25/2010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1F677-3A70-40A5-AAE5-1E9CF9677497}" type="datetime1">
              <a:rPr lang="en-US" smtClean="0"/>
              <a:pPr/>
              <a:t>10/25/2010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33230-D369-4C66-8FE7-501AA20810BA}" type="datetime1">
              <a:rPr lang="en-US" smtClean="0"/>
              <a:pPr/>
              <a:t>10/25/2010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5D0D4-C2EB-41C0-A066-DB72D1B1A087}" type="datetime1">
              <a:rPr lang="en-US" smtClean="0"/>
              <a:pPr/>
              <a:t>10/25/2010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7C632-DE55-4A03-9E33-19119DB84121}" type="datetime1">
              <a:rPr lang="en-US" smtClean="0"/>
              <a:pPr/>
              <a:t>10/25/2010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C013B-A83F-4E2E-BA12-A6D551188EFA}" type="datetime1">
              <a:rPr lang="en-US" smtClean="0"/>
              <a:pPr/>
              <a:t>10/25/2010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71327-E8AB-4508-996F-869D21ECD8A9}" type="datetime1">
              <a:rPr lang="en-US" smtClean="0"/>
              <a:pPr/>
              <a:t>10/25/2010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426C99-B8A0-4159-ACE9-6809AE1AFDB3}" type="datetime1">
              <a:rPr lang="en-US" smtClean="0"/>
              <a:pPr/>
              <a:t>10/25/2010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0.bin"/><Relationship Id="rId3" Type="http://schemas.openxmlformats.org/officeDocument/2006/relationships/notesSlide" Target="../notesSlides/notesSlide6.xml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11" Type="http://schemas.openxmlformats.org/officeDocument/2006/relationships/oleObject" Target="../embeddings/oleObject13.bin"/><Relationship Id="rId5" Type="http://schemas.openxmlformats.org/officeDocument/2006/relationships/oleObject" Target="../embeddings/oleObject7.bin"/><Relationship Id="rId10" Type="http://schemas.openxmlformats.org/officeDocument/2006/relationships/oleObject" Target="../embeddings/oleObject12.bin"/><Relationship Id="rId4" Type="http://schemas.openxmlformats.org/officeDocument/2006/relationships/oleObject" Target="../embeddings/oleObject6.bin"/><Relationship Id="rId9" Type="http://schemas.openxmlformats.org/officeDocument/2006/relationships/oleObject" Target="../embeddings/oleObject11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8.bin"/><Relationship Id="rId3" Type="http://schemas.openxmlformats.org/officeDocument/2006/relationships/notesSlide" Target="../notesSlides/notesSlide7.xml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6.bin"/><Relationship Id="rId11" Type="http://schemas.openxmlformats.org/officeDocument/2006/relationships/oleObject" Target="../embeddings/oleObject21.bin"/><Relationship Id="rId5" Type="http://schemas.openxmlformats.org/officeDocument/2006/relationships/oleObject" Target="../embeddings/oleObject15.bin"/><Relationship Id="rId10" Type="http://schemas.openxmlformats.org/officeDocument/2006/relationships/oleObject" Target="../embeddings/oleObject20.bin"/><Relationship Id="rId4" Type="http://schemas.openxmlformats.org/officeDocument/2006/relationships/oleObject" Target="../embeddings/oleObject14.bin"/><Relationship Id="rId9" Type="http://schemas.openxmlformats.org/officeDocument/2006/relationships/oleObject" Target="../embeddings/oleObject19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oleObject23.bin"/><Relationship Id="rId4" Type="http://schemas.openxmlformats.org/officeDocument/2006/relationships/oleObject" Target="../embeddings/oleObject22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4.xml"/><Relationship Id="rId7" Type="http://schemas.openxmlformats.org/officeDocument/2006/relationships/image" Target="../media/image2.jpeg"/><Relationship Id="rId12" Type="http://schemas.openxmlformats.org/officeDocument/2006/relationships/image" Target="../media/image7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6.png"/><Relationship Id="rId5" Type="http://schemas.openxmlformats.org/officeDocument/2006/relationships/tags" Target="../tags/tag6.xml"/><Relationship Id="rId10" Type="http://schemas.openxmlformats.org/officeDocument/2006/relationships/image" Target="../media/image5.png"/><Relationship Id="rId4" Type="http://schemas.openxmlformats.org/officeDocument/2006/relationships/tags" Target="../tags/tag5.xml"/><Relationship Id="rId9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4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38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9.xml"/><Relationship Id="rId7" Type="http://schemas.openxmlformats.org/officeDocument/2006/relationships/image" Target="../media/image3.pn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2.jpeg"/><Relationship Id="rId11" Type="http://schemas.openxmlformats.org/officeDocument/2006/relationships/image" Target="../media/image8.wmf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6.png"/><Relationship Id="rId4" Type="http://schemas.openxmlformats.org/officeDocument/2006/relationships/tags" Target="../tags/tag10.xml"/><Relationship Id="rId9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0.xml"/><Relationship Id="rId4" Type="http://schemas.openxmlformats.org/officeDocument/2006/relationships/image" Target="../media/image4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image" Target="../media/image45.png"/><Relationship Id="rId5" Type="http://schemas.openxmlformats.org/officeDocument/2006/relationships/image" Target="../media/image46.png"/><Relationship Id="rId4" Type="http://schemas.openxmlformats.org/officeDocument/2006/relationships/notesSlide" Target="../notesSlides/notesSlide28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13.xml"/><Relationship Id="rId7" Type="http://schemas.openxmlformats.org/officeDocument/2006/relationships/image" Target="../media/image3.png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image" Target="../media/image2.jpeg"/><Relationship Id="rId11" Type="http://schemas.openxmlformats.org/officeDocument/2006/relationships/image" Target="../media/image9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6.png"/><Relationship Id="rId4" Type="http://schemas.openxmlformats.org/officeDocument/2006/relationships/tags" Target="../tags/tag14.xml"/><Relationship Id="rId9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image" Target="../media/image45.png"/><Relationship Id="rId5" Type="http://schemas.openxmlformats.org/officeDocument/2006/relationships/image" Target="../media/image46.png"/><Relationship Id="rId4" Type="http://schemas.openxmlformats.org/officeDocument/2006/relationships/notesSlide" Target="../notesSlides/notesSlide29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image" Target="../media/image45.png"/><Relationship Id="rId5" Type="http://schemas.openxmlformats.org/officeDocument/2006/relationships/image" Target="../media/image46.png"/><Relationship Id="rId4" Type="http://schemas.openxmlformats.org/officeDocument/2006/relationships/notesSlide" Target="../notesSlides/notesSlide30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image" Target="../media/image45.png"/><Relationship Id="rId5" Type="http://schemas.openxmlformats.org/officeDocument/2006/relationships/image" Target="../media/image46.png"/><Relationship Id="rId4" Type="http://schemas.openxmlformats.org/officeDocument/2006/relationships/notesSlide" Target="../notesSlides/notesSlide3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image" Target="../media/image45.png"/><Relationship Id="rId5" Type="http://schemas.openxmlformats.org/officeDocument/2006/relationships/image" Target="../media/image46.png"/><Relationship Id="rId4" Type="http://schemas.openxmlformats.org/officeDocument/2006/relationships/notesSlide" Target="../notesSlides/notesSlide3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image" Target="../media/image45.png"/><Relationship Id="rId5" Type="http://schemas.openxmlformats.org/officeDocument/2006/relationships/image" Target="../media/image46.png"/><Relationship Id="rId4" Type="http://schemas.openxmlformats.org/officeDocument/2006/relationships/notesSlide" Target="../notesSlides/notesSlide3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tags" Target="../tags/tag17.xml"/><Relationship Id="rId7" Type="http://schemas.openxmlformats.org/officeDocument/2006/relationships/image" Target="../media/image3.png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image" Target="../media/image2.jpeg"/><Relationship Id="rId11" Type="http://schemas.openxmlformats.org/officeDocument/2006/relationships/image" Target="../media/image10.wmf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6.png"/><Relationship Id="rId4" Type="http://schemas.openxmlformats.org/officeDocument/2006/relationships/tags" Target="../tags/tag18.xml"/><Relationship Id="rId9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968375"/>
            <a:ext cx="8534400" cy="1470025"/>
          </a:xfrm>
        </p:spPr>
        <p:txBody>
          <a:bodyPr>
            <a:noAutofit/>
          </a:bodyPr>
          <a:lstStyle/>
          <a:p>
            <a:r>
              <a:rPr lang="en-US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Clustering</a:t>
            </a:r>
            <a:endParaRPr lang="en-US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30929" y="3257252"/>
            <a:ext cx="4350870" cy="23391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Aarti Singh</a:t>
            </a:r>
          </a:p>
          <a:p>
            <a:pPr algn="ctr"/>
            <a:endParaRPr lang="en-US" sz="2800" dirty="0" smtClean="0"/>
          </a:p>
          <a:p>
            <a:pPr algn="ctr"/>
            <a:r>
              <a:rPr lang="en-US" dirty="0" smtClean="0"/>
              <a:t>Slides courtesy: Eric Xing</a:t>
            </a:r>
          </a:p>
          <a:p>
            <a:pPr algn="ctr"/>
            <a:endParaRPr lang="en-US" sz="2400" dirty="0" smtClean="0"/>
          </a:p>
          <a:p>
            <a:pPr algn="ctr"/>
            <a:r>
              <a:rPr lang="en-US" sz="2400" dirty="0" smtClean="0"/>
              <a:t>Machine Learning 10-701/15-781</a:t>
            </a:r>
          </a:p>
          <a:p>
            <a:pPr algn="ctr"/>
            <a:r>
              <a:rPr lang="en-US" sz="2400" smtClean="0"/>
              <a:t>Oct 25, </a:t>
            </a:r>
            <a:r>
              <a:rPr lang="en-US" sz="2400" dirty="0" smtClean="0"/>
              <a:t>2010</a:t>
            </a:r>
            <a:endParaRPr lang="en-US" sz="2400" dirty="0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58674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r>
              <a:rPr lang="en-US" smtClean="0">
                <a:latin typeface="CMR5"/>
              </a:rPr>
              <a:t>A</a:t>
            </a:r>
            <a:r>
              <a:rPr lang="en-US" smtClean="0">
                <a:latin typeface="CMMI5"/>
              </a:rPr>
              <a:t>A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fld id="{01CBC422-87B8-4F75-AF57-28A68A70EC12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817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Clustering Algorithms</a:t>
            </a:r>
          </a:p>
        </p:txBody>
      </p:sp>
      <p:sp>
        <p:nvSpPr>
          <p:cNvPr id="817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Partition </a:t>
            </a:r>
            <a:r>
              <a:rPr lang="en-US" sz="2800" dirty="0"/>
              <a:t>algorithms</a:t>
            </a:r>
          </a:p>
          <a:p>
            <a:pPr lvl="2"/>
            <a:r>
              <a:rPr lang="en-US" sz="2200" dirty="0" smtClean="0">
                <a:solidFill>
                  <a:srgbClr val="0000FF"/>
                </a:solidFill>
              </a:rPr>
              <a:t>K </a:t>
            </a:r>
            <a:r>
              <a:rPr lang="en-US" sz="2200" dirty="0">
                <a:solidFill>
                  <a:srgbClr val="0000FF"/>
                </a:solidFill>
              </a:rPr>
              <a:t>means </a:t>
            </a:r>
            <a:r>
              <a:rPr lang="en-US" sz="2200" dirty="0" smtClean="0">
                <a:solidFill>
                  <a:srgbClr val="0000FF"/>
                </a:solidFill>
              </a:rPr>
              <a:t>clustering</a:t>
            </a:r>
            <a:endParaRPr lang="en-US" sz="2200" dirty="0">
              <a:solidFill>
                <a:srgbClr val="0000FF"/>
              </a:solidFill>
            </a:endParaRPr>
          </a:p>
          <a:p>
            <a:pPr lvl="2"/>
            <a:r>
              <a:rPr lang="en-US" sz="2200" dirty="0">
                <a:solidFill>
                  <a:srgbClr val="0000FF"/>
                </a:solidFill>
              </a:rPr>
              <a:t>Mixture-Model based </a:t>
            </a:r>
            <a:r>
              <a:rPr lang="en-US" sz="2200" dirty="0" smtClean="0">
                <a:solidFill>
                  <a:srgbClr val="0000FF"/>
                </a:solidFill>
              </a:rPr>
              <a:t>clustering</a:t>
            </a:r>
            <a:endParaRPr lang="en-US" sz="2200" dirty="0">
              <a:solidFill>
                <a:srgbClr val="0000FF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US" sz="1900" dirty="0" smtClean="0"/>
              <a:t> </a:t>
            </a:r>
            <a:endParaRPr lang="en-US" sz="1900" dirty="0"/>
          </a:p>
          <a:p>
            <a:endParaRPr lang="en-US" dirty="0"/>
          </a:p>
          <a:p>
            <a:endParaRPr lang="en-US" dirty="0"/>
          </a:p>
          <a:p>
            <a:r>
              <a:rPr lang="en-US" sz="2600" dirty="0"/>
              <a:t>Hierarchical algorithms</a:t>
            </a:r>
          </a:p>
          <a:p>
            <a:pPr lvl="2"/>
            <a:r>
              <a:rPr lang="en-US" sz="2200" dirty="0" smtClean="0">
                <a:solidFill>
                  <a:srgbClr val="0000FF"/>
                </a:solidFill>
              </a:rPr>
              <a:t>Single-linkage</a:t>
            </a:r>
          </a:p>
          <a:p>
            <a:pPr lvl="2"/>
            <a:r>
              <a:rPr lang="en-US" sz="2200" dirty="0" smtClean="0">
                <a:solidFill>
                  <a:srgbClr val="0000FF"/>
                </a:solidFill>
              </a:rPr>
              <a:t>Average-linkage</a:t>
            </a:r>
          </a:p>
          <a:p>
            <a:pPr lvl="2"/>
            <a:r>
              <a:rPr lang="en-US" sz="2200" dirty="0" smtClean="0">
                <a:solidFill>
                  <a:srgbClr val="0000FF"/>
                </a:solidFill>
              </a:rPr>
              <a:t>Complete-linkage</a:t>
            </a:r>
          </a:p>
          <a:p>
            <a:pPr lvl="2"/>
            <a:r>
              <a:rPr lang="en-US" sz="2200" dirty="0" err="1" smtClean="0">
                <a:solidFill>
                  <a:srgbClr val="0000FF"/>
                </a:solidFill>
              </a:rPr>
              <a:t>Centroid</a:t>
            </a:r>
            <a:r>
              <a:rPr lang="en-US" sz="2200" dirty="0" smtClean="0">
                <a:solidFill>
                  <a:srgbClr val="0000FF"/>
                </a:solidFill>
              </a:rPr>
              <a:t>-based</a:t>
            </a:r>
            <a:endParaRPr lang="en-US" sz="2200" dirty="0">
              <a:solidFill>
                <a:srgbClr val="0000FF"/>
              </a:solidFill>
            </a:endParaRPr>
          </a:p>
          <a:p>
            <a:endParaRPr lang="en-US" dirty="0"/>
          </a:p>
        </p:txBody>
      </p:sp>
      <p:pic>
        <p:nvPicPr>
          <p:cNvPr id="81715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1828800"/>
            <a:ext cx="2819400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715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4419600"/>
            <a:ext cx="2743200" cy="190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fld id="{F74188BB-2FF6-4DFF-9497-117106364E3A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836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Hierarchical Clustering</a:t>
            </a:r>
          </a:p>
        </p:txBody>
      </p:sp>
      <p:sp>
        <p:nvSpPr>
          <p:cNvPr id="836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/>
          </a:bodyPr>
          <a:lstStyle/>
          <a:p>
            <a:r>
              <a:rPr lang="en-US" sz="2400" dirty="0"/>
              <a:t>Bottom-Up Agglomerative Clustering</a:t>
            </a:r>
          </a:p>
          <a:p>
            <a:pPr lvl="1">
              <a:buNone/>
            </a:pPr>
            <a:r>
              <a:rPr lang="en-US" sz="1800" dirty="0" smtClean="0">
                <a:solidFill>
                  <a:srgbClr val="0000FF"/>
                </a:solidFill>
              </a:rPr>
              <a:t>Starts with each object in a separate cluster, and repeat:</a:t>
            </a:r>
          </a:p>
          <a:p>
            <a:pPr lvl="1"/>
            <a:r>
              <a:rPr lang="en-US" sz="1800" dirty="0" smtClean="0">
                <a:solidFill>
                  <a:srgbClr val="0000FF"/>
                </a:solidFill>
              </a:rPr>
              <a:t>Joins the most similar pair of clusters, </a:t>
            </a:r>
          </a:p>
          <a:p>
            <a:pPr lvl="1"/>
            <a:r>
              <a:rPr lang="en-US" sz="1800" dirty="0" smtClean="0">
                <a:solidFill>
                  <a:srgbClr val="0000FF"/>
                </a:solidFill>
              </a:rPr>
              <a:t>Update the similarity of the new cluster to other clusters</a:t>
            </a:r>
          </a:p>
          <a:p>
            <a:pPr lvl="1">
              <a:buNone/>
            </a:pPr>
            <a:r>
              <a:rPr lang="en-US" sz="1800" dirty="0" smtClean="0">
                <a:solidFill>
                  <a:srgbClr val="0000FF"/>
                </a:solidFill>
              </a:rPr>
              <a:t>until there is only one cluster.</a:t>
            </a:r>
          </a:p>
          <a:p>
            <a:pPr lvl="1"/>
            <a:endParaRPr lang="en-US" sz="800" dirty="0" smtClean="0"/>
          </a:p>
          <a:p>
            <a:pPr lvl="1">
              <a:buNone/>
            </a:pPr>
            <a:r>
              <a:rPr lang="en-US" sz="1800" dirty="0" smtClean="0">
                <a:latin typeface="Comic Sans MS" pitchFamily="66" charset="0"/>
              </a:rPr>
              <a:t>Greedy – less accurate but simple, typically computationally expensive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sz="2400" dirty="0" smtClean="0"/>
              <a:t>Top-Down </a:t>
            </a:r>
            <a:r>
              <a:rPr lang="en-US" sz="2400" dirty="0"/>
              <a:t>divisive </a:t>
            </a:r>
          </a:p>
          <a:p>
            <a:pPr lvl="1">
              <a:buNone/>
            </a:pPr>
            <a:r>
              <a:rPr lang="en-US" sz="1800" dirty="0" smtClean="0">
                <a:solidFill>
                  <a:srgbClr val="0000FF"/>
                </a:solidFill>
              </a:rPr>
              <a:t>Starts with all the data in a single cluster, and repeat:</a:t>
            </a:r>
          </a:p>
          <a:p>
            <a:pPr lvl="1"/>
            <a:r>
              <a:rPr lang="en-US" sz="1800" dirty="0" smtClean="0">
                <a:solidFill>
                  <a:srgbClr val="0000FF"/>
                </a:solidFill>
              </a:rPr>
              <a:t>Split each cluster into two using a partition based algorithm</a:t>
            </a:r>
          </a:p>
          <a:p>
            <a:pPr lvl="1">
              <a:buNone/>
            </a:pPr>
            <a:r>
              <a:rPr lang="en-US" sz="1800" dirty="0" smtClean="0">
                <a:solidFill>
                  <a:srgbClr val="0000FF"/>
                </a:solidFill>
              </a:rPr>
              <a:t>Until each object is a separate cluster.</a:t>
            </a:r>
          </a:p>
          <a:p>
            <a:pPr lvl="1">
              <a:buNone/>
            </a:pPr>
            <a:endParaRPr lang="en-US" sz="800" dirty="0" smtClean="0">
              <a:solidFill>
                <a:srgbClr val="0000FF"/>
              </a:solidFill>
            </a:endParaRPr>
          </a:p>
          <a:p>
            <a:pPr lvl="1">
              <a:buNone/>
            </a:pPr>
            <a:r>
              <a:rPr lang="en-US" sz="1800" dirty="0" smtClean="0">
                <a:latin typeface="Comic Sans MS" pitchFamily="66" charset="0"/>
              </a:rPr>
              <a:t>More accurate but complex, can be computationally cheaper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66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66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66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66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66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fld id="{1F8D9D3F-8309-4B76-B20D-A9DCC1689250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837636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Bottom-up Agglomerative clustering</a:t>
            </a:r>
            <a:endParaRPr lang="en-US" dirty="0"/>
          </a:p>
        </p:txBody>
      </p:sp>
      <p:sp>
        <p:nvSpPr>
          <p:cNvPr id="83763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57200" y="1447800"/>
            <a:ext cx="8229600" cy="5029199"/>
          </a:xfrm>
        </p:spPr>
        <p:txBody>
          <a:bodyPr>
            <a:normAutofit fontScale="85000" lnSpcReduction="20000"/>
          </a:bodyPr>
          <a:lstStyle/>
          <a:p>
            <a:pPr marL="0" indent="0">
              <a:buFont typeface="Wingdings" pitchFamily="2" charset="2"/>
              <a:buNone/>
            </a:pPr>
            <a:r>
              <a:rPr lang="en-US" sz="2400" dirty="0" smtClean="0"/>
              <a:t>Different algorithms differ in how the similarities are defined (and hence updated) </a:t>
            </a:r>
            <a:r>
              <a:rPr lang="en-US" sz="2400" dirty="0"/>
              <a:t>between two </a:t>
            </a:r>
            <a:r>
              <a:rPr lang="en-US" sz="2400" dirty="0" smtClean="0"/>
              <a:t>clusters</a:t>
            </a:r>
          </a:p>
          <a:p>
            <a:pPr marL="0" indent="0">
              <a:buFont typeface="Wingdings" pitchFamily="2" charset="2"/>
              <a:buNone/>
            </a:pPr>
            <a:endParaRPr lang="en-US" sz="2000" dirty="0"/>
          </a:p>
          <a:p>
            <a:r>
              <a:rPr lang="en-US" sz="2400" dirty="0" smtClean="0"/>
              <a:t>Single-Linkage </a:t>
            </a:r>
            <a:endParaRPr lang="en-US" sz="2400" dirty="0"/>
          </a:p>
          <a:p>
            <a:pPr lvl="1"/>
            <a:r>
              <a:rPr lang="en-US" sz="2400" dirty="0">
                <a:solidFill>
                  <a:srgbClr val="0000FF"/>
                </a:solidFill>
              </a:rPr>
              <a:t>Nearest Neighbor: </a:t>
            </a:r>
            <a:r>
              <a:rPr lang="en-US" sz="2400" dirty="0" smtClean="0">
                <a:solidFill>
                  <a:srgbClr val="0000FF"/>
                </a:solidFill>
              </a:rPr>
              <a:t>similarity between</a:t>
            </a:r>
          </a:p>
          <a:p>
            <a:pPr lvl="1">
              <a:buNone/>
            </a:pPr>
            <a:r>
              <a:rPr lang="en-US" sz="2400" dirty="0" smtClean="0">
                <a:solidFill>
                  <a:srgbClr val="0000FF"/>
                </a:solidFill>
              </a:rPr>
              <a:t>	their </a:t>
            </a:r>
            <a:r>
              <a:rPr lang="en-US" sz="2400" dirty="0">
                <a:solidFill>
                  <a:srgbClr val="0000FF"/>
                </a:solidFill>
              </a:rPr>
              <a:t>closest members</a:t>
            </a:r>
            <a:r>
              <a:rPr lang="en-US" sz="2400" dirty="0" smtClean="0">
                <a:solidFill>
                  <a:srgbClr val="0000FF"/>
                </a:solidFill>
              </a:rPr>
              <a:t>.</a:t>
            </a:r>
          </a:p>
          <a:p>
            <a:pPr lvl="1"/>
            <a:endParaRPr lang="en-US" sz="2000" dirty="0" smtClean="0">
              <a:solidFill>
                <a:srgbClr val="0000FF"/>
              </a:solidFill>
            </a:endParaRPr>
          </a:p>
          <a:p>
            <a:r>
              <a:rPr lang="en-US" sz="2400" dirty="0" smtClean="0"/>
              <a:t>Complete-Linkage </a:t>
            </a:r>
            <a:endParaRPr lang="en-US" sz="2400" dirty="0"/>
          </a:p>
          <a:p>
            <a:pPr lvl="1"/>
            <a:r>
              <a:rPr lang="en-US" sz="2400" dirty="0">
                <a:solidFill>
                  <a:srgbClr val="0000FF"/>
                </a:solidFill>
              </a:rPr>
              <a:t>Furthest Neighbor: </a:t>
            </a:r>
            <a:r>
              <a:rPr lang="en-US" sz="2400" dirty="0" smtClean="0">
                <a:solidFill>
                  <a:srgbClr val="0000FF"/>
                </a:solidFill>
              </a:rPr>
              <a:t>similarity between</a:t>
            </a:r>
          </a:p>
          <a:p>
            <a:pPr lvl="1">
              <a:buNone/>
            </a:pPr>
            <a:r>
              <a:rPr lang="en-US" sz="2400" dirty="0" smtClean="0">
                <a:solidFill>
                  <a:srgbClr val="0000FF"/>
                </a:solidFill>
              </a:rPr>
              <a:t>	their </a:t>
            </a:r>
            <a:r>
              <a:rPr lang="en-US" sz="2400" dirty="0">
                <a:solidFill>
                  <a:srgbClr val="0000FF"/>
                </a:solidFill>
              </a:rPr>
              <a:t>furthest members</a:t>
            </a:r>
            <a:r>
              <a:rPr lang="en-US" sz="2400" dirty="0" smtClean="0">
                <a:solidFill>
                  <a:srgbClr val="0000FF"/>
                </a:solidFill>
              </a:rPr>
              <a:t>.</a:t>
            </a:r>
          </a:p>
          <a:p>
            <a:pPr lvl="1"/>
            <a:endParaRPr lang="en-US" sz="2000" dirty="0" smtClean="0">
              <a:solidFill>
                <a:srgbClr val="0000FF"/>
              </a:solidFill>
            </a:endParaRPr>
          </a:p>
          <a:p>
            <a:r>
              <a:rPr lang="en-US" sz="2400" dirty="0" err="1" smtClean="0"/>
              <a:t>Centroid</a:t>
            </a:r>
            <a:endParaRPr lang="en-US" sz="2400" dirty="0" smtClean="0"/>
          </a:p>
          <a:p>
            <a:pPr lvl="1"/>
            <a:r>
              <a:rPr lang="en-US" sz="2400" dirty="0" smtClean="0">
                <a:solidFill>
                  <a:srgbClr val="0000FF"/>
                </a:solidFill>
              </a:rPr>
              <a:t>Similarity between the centers of gravity</a:t>
            </a:r>
          </a:p>
          <a:p>
            <a:pPr lvl="1"/>
            <a:endParaRPr lang="en-US" sz="2000" dirty="0" smtClean="0">
              <a:solidFill>
                <a:srgbClr val="0000FF"/>
              </a:solidFill>
            </a:endParaRPr>
          </a:p>
          <a:p>
            <a:r>
              <a:rPr lang="en-US" sz="2400" dirty="0" smtClean="0"/>
              <a:t>Average-Linkage</a:t>
            </a:r>
            <a:endParaRPr lang="en-US" sz="2400" dirty="0"/>
          </a:p>
          <a:p>
            <a:pPr lvl="1"/>
            <a:r>
              <a:rPr lang="en-US" sz="2400" dirty="0" smtClean="0">
                <a:solidFill>
                  <a:srgbClr val="0000FF"/>
                </a:solidFill>
              </a:rPr>
              <a:t>Average similarity of </a:t>
            </a:r>
            <a:r>
              <a:rPr lang="en-US" sz="2400" dirty="0">
                <a:solidFill>
                  <a:srgbClr val="0000FF"/>
                </a:solidFill>
              </a:rPr>
              <a:t>all cross-cluster pairs</a:t>
            </a:r>
            <a:r>
              <a:rPr lang="en-US" sz="2400" dirty="0" smtClean="0">
                <a:solidFill>
                  <a:srgbClr val="0000FF"/>
                </a:solidFill>
              </a:rPr>
              <a:t>.</a:t>
            </a:r>
            <a:endParaRPr lang="en-US" sz="2400" dirty="0">
              <a:solidFill>
                <a:srgbClr val="0000FF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6121282" y="2108110"/>
            <a:ext cx="2248683" cy="898007"/>
            <a:chOff x="6121282" y="2108110"/>
            <a:chExt cx="2248683" cy="898007"/>
          </a:xfrm>
        </p:grpSpPr>
        <p:pic>
          <p:nvPicPr>
            <p:cNvPr id="7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 l="6346" t="12140" r="66152" b="53869"/>
            <a:stretch>
              <a:fillRect/>
            </a:stretch>
          </p:blipFill>
          <p:spPr bwMode="auto">
            <a:xfrm rot="1374969">
              <a:off x="6121282" y="2108110"/>
              <a:ext cx="833864" cy="898007"/>
            </a:xfrm>
            <a:prstGeom prst="rect">
              <a:avLst/>
            </a:prstGeom>
            <a:noFill/>
          </p:spPr>
        </p:pic>
        <p:pic>
          <p:nvPicPr>
            <p:cNvPr id="8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 l="61350" t="4856" r="13263" b="53869"/>
            <a:stretch>
              <a:fillRect/>
            </a:stretch>
          </p:blipFill>
          <p:spPr bwMode="auto">
            <a:xfrm rot="4322481">
              <a:off x="7478933" y="2049375"/>
              <a:ext cx="737406" cy="1044659"/>
            </a:xfrm>
            <a:prstGeom prst="rect">
              <a:avLst/>
            </a:prstGeom>
            <a:noFill/>
          </p:spPr>
        </p:pic>
        <p:cxnSp>
          <p:nvCxnSpPr>
            <p:cNvPr id="14" name="Straight Arrow Connector 13"/>
            <p:cNvCxnSpPr/>
            <p:nvPr/>
          </p:nvCxnSpPr>
          <p:spPr>
            <a:xfrm>
              <a:off x="6934200" y="2601264"/>
              <a:ext cx="457200" cy="1588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6161729" y="3470883"/>
            <a:ext cx="2248683" cy="898007"/>
            <a:chOff x="6161729" y="3470883"/>
            <a:chExt cx="2248683" cy="898007"/>
          </a:xfrm>
        </p:grpSpPr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3" cstate="print"/>
            <a:srcRect l="6346" t="12140" r="66152" b="53869"/>
            <a:stretch>
              <a:fillRect/>
            </a:stretch>
          </p:blipFill>
          <p:spPr bwMode="auto">
            <a:xfrm rot="1374969">
              <a:off x="6161729" y="3470883"/>
              <a:ext cx="833864" cy="898007"/>
            </a:xfrm>
            <a:prstGeom prst="rect">
              <a:avLst/>
            </a:prstGeom>
            <a:noFill/>
          </p:spPr>
        </p:pic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3" cstate="print"/>
            <a:srcRect l="61350" t="4856" r="13263" b="53869"/>
            <a:stretch>
              <a:fillRect/>
            </a:stretch>
          </p:blipFill>
          <p:spPr bwMode="auto">
            <a:xfrm rot="4322481">
              <a:off x="7519380" y="3412148"/>
              <a:ext cx="737406" cy="1044659"/>
            </a:xfrm>
            <a:prstGeom prst="rect">
              <a:avLst/>
            </a:prstGeom>
            <a:noFill/>
          </p:spPr>
        </p:pic>
        <p:cxnSp>
          <p:nvCxnSpPr>
            <p:cNvPr id="15" name="Straight Arrow Connector 14"/>
            <p:cNvCxnSpPr/>
            <p:nvPr/>
          </p:nvCxnSpPr>
          <p:spPr>
            <a:xfrm flipV="1">
              <a:off x="6324600" y="3657600"/>
              <a:ext cx="1905000" cy="45720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/>
          <p:cNvGrpSpPr/>
          <p:nvPr/>
        </p:nvGrpSpPr>
        <p:grpSpPr>
          <a:xfrm>
            <a:off x="6121282" y="4613883"/>
            <a:ext cx="2248683" cy="898007"/>
            <a:chOff x="6121282" y="4613883"/>
            <a:chExt cx="2248683" cy="898007"/>
          </a:xfrm>
        </p:grpSpPr>
        <p:pic>
          <p:nvPicPr>
            <p:cNvPr id="11" name="Picture 10"/>
            <p:cNvPicPr>
              <a:picLocks noChangeAspect="1" noChangeArrowheads="1"/>
            </p:cNvPicPr>
            <p:nvPr/>
          </p:nvPicPr>
          <p:blipFill>
            <a:blip r:embed="rId3" cstate="print"/>
            <a:srcRect l="6346" t="12140" r="66152" b="53869"/>
            <a:stretch>
              <a:fillRect/>
            </a:stretch>
          </p:blipFill>
          <p:spPr bwMode="auto">
            <a:xfrm rot="1374969">
              <a:off x="6121282" y="4613883"/>
              <a:ext cx="833864" cy="898007"/>
            </a:xfrm>
            <a:prstGeom prst="rect">
              <a:avLst/>
            </a:prstGeom>
            <a:noFill/>
          </p:spPr>
        </p:pic>
        <p:pic>
          <p:nvPicPr>
            <p:cNvPr id="12" name="Picture 11"/>
            <p:cNvPicPr>
              <a:picLocks noChangeAspect="1" noChangeArrowheads="1"/>
            </p:cNvPicPr>
            <p:nvPr/>
          </p:nvPicPr>
          <p:blipFill>
            <a:blip r:embed="rId3" cstate="print"/>
            <a:srcRect l="61350" t="4856" r="13263" b="53869"/>
            <a:stretch>
              <a:fillRect/>
            </a:stretch>
          </p:blipFill>
          <p:spPr bwMode="auto">
            <a:xfrm rot="4322481">
              <a:off x="7478933" y="4555148"/>
              <a:ext cx="737406" cy="1044659"/>
            </a:xfrm>
            <a:prstGeom prst="rect">
              <a:avLst/>
            </a:prstGeom>
            <a:noFill/>
          </p:spPr>
        </p:pic>
        <p:cxnSp>
          <p:nvCxnSpPr>
            <p:cNvPr id="18" name="Straight Arrow Connector 17"/>
            <p:cNvCxnSpPr/>
            <p:nvPr/>
          </p:nvCxnSpPr>
          <p:spPr>
            <a:xfrm flipV="1">
              <a:off x="6553200" y="5029200"/>
              <a:ext cx="1295400" cy="15240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76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76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76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76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76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763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763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763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763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763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fld id="{4164C5DA-B8EB-461C-AF30-62870B629694}" type="slidenum">
              <a:rPr lang="en-US" altLang="en-US"/>
              <a:pPr/>
              <a:t>13</a:t>
            </a:fld>
            <a:endParaRPr lang="en-US" altLang="en-US" dirty="0"/>
          </a:p>
        </p:txBody>
      </p:sp>
      <p:graphicFrame>
        <p:nvGraphicFramePr>
          <p:cNvPr id="838659" name="Object 3"/>
          <p:cNvGraphicFramePr>
            <a:graphicFrameLocks noChangeAspect="1"/>
          </p:cNvGraphicFramePr>
          <p:nvPr/>
        </p:nvGraphicFramePr>
        <p:xfrm>
          <a:off x="0" y="2057400"/>
          <a:ext cx="2286000" cy="1524000"/>
        </p:xfrm>
        <a:graphic>
          <a:graphicData uri="http://schemas.openxmlformats.org/presentationml/2006/ole">
            <p:oleObj spid="_x0000_s6146" name="Picture" r:id="rId4" imgW="2743200" imgH="1828800" progId="Word.Picture.8">
              <p:embed/>
            </p:oleObj>
          </a:graphicData>
        </a:graphic>
      </p:graphicFrame>
      <p:sp>
        <p:nvSpPr>
          <p:cNvPr id="838660" name="Text Box 4"/>
          <p:cNvSpPr txBox="1">
            <a:spLocks noChangeArrowheads="1"/>
          </p:cNvSpPr>
          <p:nvPr/>
        </p:nvSpPr>
        <p:spPr bwMode="auto">
          <a:xfrm>
            <a:off x="1066800" y="25146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 i="1">
                <a:solidFill>
                  <a:schemeClr val="accent1"/>
                </a:solidFill>
                <a:latin typeface="Times New Roman" pitchFamily="18" charset="0"/>
              </a:rPr>
              <a:t>b</a:t>
            </a:r>
            <a:endParaRPr lang="en-US" sz="2400">
              <a:solidFill>
                <a:schemeClr val="accent1"/>
              </a:solidFill>
              <a:latin typeface="Times New Roman" pitchFamily="18" charset="0"/>
            </a:endParaRPr>
          </a:p>
        </p:txBody>
      </p:sp>
      <p:sp>
        <p:nvSpPr>
          <p:cNvPr id="838661" name="Text Box 5"/>
          <p:cNvSpPr txBox="1">
            <a:spLocks noChangeArrowheads="1"/>
          </p:cNvSpPr>
          <p:nvPr/>
        </p:nvSpPr>
        <p:spPr bwMode="auto">
          <a:xfrm>
            <a:off x="1066800" y="22098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 i="1">
                <a:solidFill>
                  <a:schemeClr val="accent1"/>
                </a:solidFill>
                <a:latin typeface="Times New Roman" pitchFamily="18" charset="0"/>
              </a:rPr>
              <a:t>a</a:t>
            </a:r>
            <a:endParaRPr lang="en-US" sz="2400" i="1">
              <a:latin typeface="Times New Roman" pitchFamily="18" charset="0"/>
            </a:endParaRPr>
          </a:p>
        </p:txBody>
      </p:sp>
      <p:graphicFrame>
        <p:nvGraphicFramePr>
          <p:cNvPr id="838662" name="Object 6"/>
          <p:cNvGraphicFramePr>
            <a:graphicFrameLocks noChangeAspect="1"/>
          </p:cNvGraphicFramePr>
          <p:nvPr/>
        </p:nvGraphicFramePr>
        <p:xfrm>
          <a:off x="609600" y="4038600"/>
          <a:ext cx="1477963" cy="1182688"/>
        </p:xfrm>
        <a:graphic>
          <a:graphicData uri="http://schemas.openxmlformats.org/presentationml/2006/ole">
            <p:oleObj spid="_x0000_s6147" name="Equation" r:id="rId5" imgW="1841400" imgH="1473120" progId="Equation.3">
              <p:embed/>
            </p:oleObj>
          </a:graphicData>
        </a:graphic>
      </p:graphicFrame>
      <p:sp>
        <p:nvSpPr>
          <p:cNvPr id="838663" name="Text Box 7"/>
          <p:cNvSpPr txBox="1">
            <a:spLocks noChangeArrowheads="1"/>
          </p:cNvSpPr>
          <p:nvPr/>
        </p:nvSpPr>
        <p:spPr bwMode="auto">
          <a:xfrm>
            <a:off x="3581400" y="5334000"/>
            <a:ext cx="2154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400">
                <a:latin typeface="Times New Roman" pitchFamily="18" charset="0"/>
              </a:rPr>
              <a:t>Distance Matrix</a:t>
            </a:r>
          </a:p>
        </p:txBody>
      </p:sp>
      <p:sp>
        <p:nvSpPr>
          <p:cNvPr id="838664" name="Text Box 8"/>
          <p:cNvSpPr txBox="1">
            <a:spLocks noChangeArrowheads="1"/>
          </p:cNvSpPr>
          <p:nvPr/>
        </p:nvSpPr>
        <p:spPr bwMode="auto">
          <a:xfrm>
            <a:off x="3429000" y="1600200"/>
            <a:ext cx="25415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>
                <a:latin typeface="Times New Roman" pitchFamily="18" charset="0"/>
              </a:rPr>
              <a:t>Euclidean Distance</a:t>
            </a:r>
          </a:p>
        </p:txBody>
      </p:sp>
      <p:grpSp>
        <p:nvGrpSpPr>
          <p:cNvPr id="41" name="Group 40"/>
          <p:cNvGrpSpPr/>
          <p:nvPr/>
        </p:nvGrpSpPr>
        <p:grpSpPr>
          <a:xfrm>
            <a:off x="2971800" y="4038600"/>
            <a:ext cx="1477963" cy="1182688"/>
            <a:chOff x="2971800" y="4038600"/>
            <a:chExt cx="1477963" cy="1182688"/>
          </a:xfrm>
        </p:grpSpPr>
        <p:graphicFrame>
          <p:nvGraphicFramePr>
            <p:cNvPr id="838667" name="Object 11"/>
            <p:cNvGraphicFramePr>
              <a:graphicFrameLocks noChangeAspect="1"/>
            </p:cNvGraphicFramePr>
            <p:nvPr/>
          </p:nvGraphicFramePr>
          <p:xfrm>
            <a:off x="2971800" y="4038600"/>
            <a:ext cx="1477963" cy="1182688"/>
          </p:xfrm>
          <a:graphic>
            <a:graphicData uri="http://schemas.openxmlformats.org/presentationml/2006/ole">
              <p:oleObj spid="_x0000_s6149" name="Equation" r:id="rId6" imgW="1841400" imgH="1473120" progId="Equation.3">
                <p:embed/>
              </p:oleObj>
            </a:graphicData>
          </a:graphic>
        </p:graphicFrame>
        <p:sp>
          <p:nvSpPr>
            <p:cNvPr id="838665" name="Oval 9"/>
            <p:cNvSpPr>
              <a:spLocks noChangeArrowheads="1"/>
            </p:cNvSpPr>
            <p:nvPr/>
          </p:nvSpPr>
          <p:spPr bwMode="auto">
            <a:xfrm>
              <a:off x="3352800" y="4343400"/>
              <a:ext cx="381000" cy="304800"/>
            </a:xfrm>
            <a:prstGeom prst="ellipse">
              <a:avLst/>
            </a:prstGeom>
            <a:noFill/>
            <a:ln w="38100">
              <a:solidFill>
                <a:srgbClr val="C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838677" name="Text Box 21"/>
          <p:cNvSpPr txBox="1">
            <a:spLocks noChangeArrowheads="1"/>
          </p:cNvSpPr>
          <p:nvPr/>
        </p:nvSpPr>
        <p:spPr bwMode="auto">
          <a:xfrm>
            <a:off x="1066800" y="2971800"/>
            <a:ext cx="319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 i="1">
                <a:solidFill>
                  <a:schemeClr val="accent1"/>
                </a:solidFill>
                <a:latin typeface="Times New Roman" pitchFamily="18" charset="0"/>
              </a:rPr>
              <a:t>c</a:t>
            </a:r>
            <a:endParaRPr lang="en-US" sz="2400" i="1">
              <a:latin typeface="Times New Roman" pitchFamily="18" charset="0"/>
            </a:endParaRPr>
          </a:p>
        </p:txBody>
      </p:sp>
      <p:sp>
        <p:nvSpPr>
          <p:cNvPr id="838680" name="Text Box 24"/>
          <p:cNvSpPr txBox="1">
            <a:spLocks noChangeArrowheads="1"/>
          </p:cNvSpPr>
          <p:nvPr/>
        </p:nvSpPr>
        <p:spPr bwMode="auto">
          <a:xfrm>
            <a:off x="1676400" y="29718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 i="1">
                <a:solidFill>
                  <a:schemeClr val="accent1"/>
                </a:solidFill>
                <a:latin typeface="Times New Roman" pitchFamily="18" charset="0"/>
              </a:rPr>
              <a:t>d</a:t>
            </a:r>
            <a:endParaRPr lang="en-US" sz="2400" i="1">
              <a:latin typeface="Times New Roman" pitchFamily="18" charset="0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2362200" y="2057400"/>
            <a:ext cx="2286000" cy="1828800"/>
            <a:chOff x="2362200" y="2057400"/>
            <a:chExt cx="2286000" cy="1828800"/>
          </a:xfrm>
        </p:grpSpPr>
        <p:graphicFrame>
          <p:nvGraphicFramePr>
            <p:cNvPr id="838669" name="Object 13"/>
            <p:cNvGraphicFramePr>
              <a:graphicFrameLocks noChangeAspect="1"/>
            </p:cNvGraphicFramePr>
            <p:nvPr/>
          </p:nvGraphicFramePr>
          <p:xfrm>
            <a:off x="2362200" y="2057400"/>
            <a:ext cx="2286000" cy="1524000"/>
          </p:xfrm>
          <a:graphic>
            <a:graphicData uri="http://schemas.openxmlformats.org/presentationml/2006/ole">
              <p:oleObj spid="_x0000_s6151" name="Picture" r:id="rId7" imgW="2743200" imgH="1828800" progId="Word.Picture.8">
                <p:embed/>
              </p:oleObj>
            </a:graphicData>
          </a:graphic>
        </p:graphicFrame>
        <p:sp>
          <p:nvSpPr>
            <p:cNvPr id="838672" name="Text Box 16"/>
            <p:cNvSpPr txBox="1">
              <a:spLocks noChangeArrowheads="1"/>
            </p:cNvSpPr>
            <p:nvPr/>
          </p:nvSpPr>
          <p:spPr bwMode="auto">
            <a:xfrm>
              <a:off x="3429000" y="3429000"/>
              <a:ext cx="5397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>
                  <a:latin typeface="Times New Roman" pitchFamily="18" charset="0"/>
                </a:rPr>
                <a:t>(1)</a:t>
              </a:r>
            </a:p>
          </p:txBody>
        </p:sp>
        <p:sp>
          <p:nvSpPr>
            <p:cNvPr id="838676" name="Text Box 20"/>
            <p:cNvSpPr txBox="1">
              <a:spLocks noChangeArrowheads="1"/>
            </p:cNvSpPr>
            <p:nvPr/>
          </p:nvSpPr>
          <p:spPr bwMode="auto">
            <a:xfrm>
              <a:off x="3429000" y="2971800"/>
              <a:ext cx="31908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i="1" dirty="0">
                  <a:solidFill>
                    <a:schemeClr val="accent1"/>
                  </a:solidFill>
                  <a:latin typeface="Times New Roman" pitchFamily="18" charset="0"/>
                </a:rPr>
                <a:t>c</a:t>
              </a:r>
              <a:endParaRPr lang="en-US" sz="2400" i="1" dirty="0">
                <a:latin typeface="Times New Roman" pitchFamily="18" charset="0"/>
              </a:endParaRPr>
            </a:p>
          </p:txBody>
        </p:sp>
        <p:sp>
          <p:nvSpPr>
            <p:cNvPr id="838678" name="Text Box 22"/>
            <p:cNvSpPr txBox="1">
              <a:spLocks noChangeArrowheads="1"/>
            </p:cNvSpPr>
            <p:nvPr/>
          </p:nvSpPr>
          <p:spPr bwMode="auto">
            <a:xfrm>
              <a:off x="4038600" y="2971800"/>
              <a:ext cx="3365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i="1">
                  <a:solidFill>
                    <a:schemeClr val="accent1"/>
                  </a:solidFill>
                  <a:latin typeface="Times New Roman" pitchFamily="18" charset="0"/>
                </a:rPr>
                <a:t>d</a:t>
              </a:r>
              <a:endParaRPr lang="en-US" sz="2400">
                <a:solidFill>
                  <a:schemeClr val="accent1"/>
                </a:solidFill>
                <a:latin typeface="Times New Roman" pitchFamily="18" charset="0"/>
              </a:endParaRPr>
            </a:p>
          </p:txBody>
        </p:sp>
        <p:sp>
          <p:nvSpPr>
            <p:cNvPr id="838679" name="Text Box 23"/>
            <p:cNvSpPr txBox="1">
              <a:spLocks noChangeArrowheads="1"/>
            </p:cNvSpPr>
            <p:nvPr/>
          </p:nvSpPr>
          <p:spPr bwMode="auto">
            <a:xfrm>
              <a:off x="3429000" y="2362200"/>
              <a:ext cx="5651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i="1">
                  <a:solidFill>
                    <a:schemeClr val="accent1"/>
                  </a:solidFill>
                  <a:latin typeface="Times New Roman" pitchFamily="18" charset="0"/>
                </a:rPr>
                <a:t>a,b</a:t>
              </a:r>
              <a:endParaRPr lang="en-US" sz="2400">
                <a:solidFill>
                  <a:schemeClr val="accent1"/>
                </a:solidFill>
                <a:latin typeface="Times New Roman" pitchFamily="18" charset="0"/>
              </a:endParaRPr>
            </a:p>
          </p:txBody>
        </p:sp>
        <p:sp>
          <p:nvSpPr>
            <p:cNvPr id="838682" name="Line 26"/>
            <p:cNvSpPr>
              <a:spLocks noChangeShapeType="1"/>
            </p:cNvSpPr>
            <p:nvPr/>
          </p:nvSpPr>
          <p:spPr bwMode="auto">
            <a:xfrm>
              <a:off x="3429000" y="2438400"/>
              <a:ext cx="0" cy="30480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4648200" y="2057400"/>
            <a:ext cx="2286000" cy="1870075"/>
            <a:chOff x="4648200" y="2057400"/>
            <a:chExt cx="2286000" cy="1870075"/>
          </a:xfrm>
        </p:grpSpPr>
        <p:graphicFrame>
          <p:nvGraphicFramePr>
            <p:cNvPr id="838670" name="Object 14"/>
            <p:cNvGraphicFramePr>
              <a:graphicFrameLocks noChangeAspect="1"/>
            </p:cNvGraphicFramePr>
            <p:nvPr/>
          </p:nvGraphicFramePr>
          <p:xfrm>
            <a:off x="4648200" y="2057400"/>
            <a:ext cx="2286000" cy="1524000"/>
          </p:xfrm>
          <a:graphic>
            <a:graphicData uri="http://schemas.openxmlformats.org/presentationml/2006/ole">
              <p:oleObj spid="_x0000_s6152" name="Picture" r:id="rId8" imgW="2743200" imgH="1828800" progId="Word.Picture.8">
                <p:embed/>
              </p:oleObj>
            </a:graphicData>
          </a:graphic>
        </p:graphicFrame>
        <p:sp>
          <p:nvSpPr>
            <p:cNvPr id="838673" name="Text Box 17"/>
            <p:cNvSpPr txBox="1">
              <a:spLocks noChangeArrowheads="1"/>
            </p:cNvSpPr>
            <p:nvPr/>
          </p:nvSpPr>
          <p:spPr bwMode="auto">
            <a:xfrm>
              <a:off x="5699125" y="3470275"/>
              <a:ext cx="5397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>
                  <a:latin typeface="Times New Roman" pitchFamily="18" charset="0"/>
                </a:rPr>
                <a:t>(2)</a:t>
              </a:r>
            </a:p>
          </p:txBody>
        </p:sp>
        <p:sp>
          <p:nvSpPr>
            <p:cNvPr id="838675" name="Text Box 19"/>
            <p:cNvSpPr txBox="1">
              <a:spLocks noChangeArrowheads="1"/>
            </p:cNvSpPr>
            <p:nvPr/>
          </p:nvSpPr>
          <p:spPr bwMode="auto">
            <a:xfrm>
              <a:off x="5715000" y="2590800"/>
              <a:ext cx="77628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i="1" dirty="0" err="1">
                  <a:solidFill>
                    <a:schemeClr val="accent1"/>
                  </a:solidFill>
                  <a:latin typeface="Times New Roman" pitchFamily="18" charset="0"/>
                </a:rPr>
                <a:t>a,b,c</a:t>
              </a:r>
              <a:endParaRPr lang="en-US" sz="2400" i="1" dirty="0">
                <a:latin typeface="Times New Roman" pitchFamily="18" charset="0"/>
              </a:endParaRPr>
            </a:p>
          </p:txBody>
        </p:sp>
        <p:sp>
          <p:nvSpPr>
            <p:cNvPr id="838683" name="Line 27"/>
            <p:cNvSpPr>
              <a:spLocks noChangeShapeType="1"/>
            </p:cNvSpPr>
            <p:nvPr/>
          </p:nvSpPr>
          <p:spPr bwMode="auto">
            <a:xfrm>
              <a:off x="5715000" y="2438400"/>
              <a:ext cx="0" cy="76200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8684" name="Text Box 28"/>
            <p:cNvSpPr txBox="1">
              <a:spLocks noChangeArrowheads="1"/>
            </p:cNvSpPr>
            <p:nvPr/>
          </p:nvSpPr>
          <p:spPr bwMode="auto">
            <a:xfrm>
              <a:off x="6324600" y="2971800"/>
              <a:ext cx="3365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i="1">
                  <a:solidFill>
                    <a:schemeClr val="accent1"/>
                  </a:solidFill>
                  <a:latin typeface="Times New Roman" pitchFamily="18" charset="0"/>
                </a:rPr>
                <a:t>d</a:t>
              </a:r>
              <a:endParaRPr lang="en-US" sz="2400">
                <a:solidFill>
                  <a:schemeClr val="accent1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6858000" y="2057400"/>
            <a:ext cx="2286000" cy="1828800"/>
            <a:chOff x="6858000" y="2057400"/>
            <a:chExt cx="2286000" cy="1828800"/>
          </a:xfrm>
        </p:grpSpPr>
        <p:graphicFrame>
          <p:nvGraphicFramePr>
            <p:cNvPr id="838671" name="Object 15"/>
            <p:cNvGraphicFramePr>
              <a:graphicFrameLocks noChangeAspect="1"/>
            </p:cNvGraphicFramePr>
            <p:nvPr/>
          </p:nvGraphicFramePr>
          <p:xfrm>
            <a:off x="6858000" y="2057400"/>
            <a:ext cx="2286000" cy="1524000"/>
          </p:xfrm>
          <a:graphic>
            <a:graphicData uri="http://schemas.openxmlformats.org/presentationml/2006/ole">
              <p:oleObj spid="_x0000_s6153" name="Picture" r:id="rId9" imgW="2743200" imgH="1828800" progId="Word.Picture.8">
                <p:embed/>
              </p:oleObj>
            </a:graphicData>
          </a:graphic>
        </p:graphicFrame>
        <p:sp>
          <p:nvSpPr>
            <p:cNvPr id="838674" name="Text Box 18"/>
            <p:cNvSpPr txBox="1">
              <a:spLocks noChangeArrowheads="1"/>
            </p:cNvSpPr>
            <p:nvPr/>
          </p:nvSpPr>
          <p:spPr bwMode="auto">
            <a:xfrm>
              <a:off x="7848600" y="3429000"/>
              <a:ext cx="5397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>
                  <a:latin typeface="Times New Roman" pitchFamily="18" charset="0"/>
                </a:rPr>
                <a:t>(3)</a:t>
              </a:r>
            </a:p>
          </p:txBody>
        </p:sp>
        <p:sp>
          <p:nvSpPr>
            <p:cNvPr id="838685" name="Line 29"/>
            <p:cNvSpPr>
              <a:spLocks noChangeShapeType="1"/>
            </p:cNvSpPr>
            <p:nvPr/>
          </p:nvSpPr>
          <p:spPr bwMode="auto">
            <a:xfrm>
              <a:off x="7924800" y="2438400"/>
              <a:ext cx="0" cy="76200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8686" name="Line 30"/>
            <p:cNvSpPr>
              <a:spLocks noChangeShapeType="1"/>
            </p:cNvSpPr>
            <p:nvPr/>
          </p:nvSpPr>
          <p:spPr bwMode="auto">
            <a:xfrm>
              <a:off x="7924800" y="3200400"/>
              <a:ext cx="609600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8687" name="Text Box 31"/>
            <p:cNvSpPr txBox="1">
              <a:spLocks noChangeArrowheads="1"/>
            </p:cNvSpPr>
            <p:nvPr/>
          </p:nvSpPr>
          <p:spPr bwMode="auto">
            <a:xfrm>
              <a:off x="7924800" y="2590800"/>
              <a:ext cx="100488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i="1">
                  <a:solidFill>
                    <a:schemeClr val="accent1"/>
                  </a:solidFill>
                  <a:latin typeface="Times New Roman" pitchFamily="18" charset="0"/>
                </a:rPr>
                <a:t>a,b,c,d</a:t>
              </a:r>
              <a:endParaRPr lang="en-US" sz="2400" i="1">
                <a:latin typeface="Times New Roman" pitchFamily="18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3733800" y="4038600"/>
            <a:ext cx="2859088" cy="1003300"/>
            <a:chOff x="3733800" y="4038600"/>
            <a:chExt cx="2859088" cy="1003300"/>
          </a:xfrm>
        </p:grpSpPr>
        <p:graphicFrame>
          <p:nvGraphicFramePr>
            <p:cNvPr id="838666" name="Object 10"/>
            <p:cNvGraphicFramePr>
              <a:graphicFrameLocks noChangeAspect="1"/>
            </p:cNvGraphicFramePr>
            <p:nvPr/>
          </p:nvGraphicFramePr>
          <p:xfrm>
            <a:off x="5257800" y="4038600"/>
            <a:ext cx="1335088" cy="917575"/>
          </p:xfrm>
          <a:graphic>
            <a:graphicData uri="http://schemas.openxmlformats.org/presentationml/2006/ole">
              <p:oleObj spid="_x0000_s6148" name="Equation" r:id="rId10" imgW="1663560" imgH="1143000" progId="Equation.3">
                <p:embed/>
              </p:oleObj>
            </a:graphicData>
          </a:graphic>
        </p:graphicFrame>
        <p:sp>
          <p:nvSpPr>
            <p:cNvPr id="838688" name="Rectangle 32"/>
            <p:cNvSpPr>
              <a:spLocks noChangeArrowheads="1"/>
            </p:cNvSpPr>
            <p:nvPr/>
          </p:nvSpPr>
          <p:spPr bwMode="auto">
            <a:xfrm>
              <a:off x="3733800" y="4343400"/>
              <a:ext cx="228600" cy="533400"/>
            </a:xfrm>
            <a:prstGeom prst="rect">
              <a:avLst/>
            </a:prstGeom>
            <a:noFill/>
            <a:ln w="38100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8689" name="Rectangle 33"/>
            <p:cNvSpPr>
              <a:spLocks noChangeArrowheads="1"/>
            </p:cNvSpPr>
            <p:nvPr/>
          </p:nvSpPr>
          <p:spPr bwMode="auto">
            <a:xfrm>
              <a:off x="4114800" y="4343400"/>
              <a:ext cx="228600" cy="533400"/>
            </a:xfrm>
            <a:prstGeom prst="rect">
              <a:avLst/>
            </a:prstGeom>
            <a:noFill/>
            <a:ln w="38100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8690" name="Freeform 34"/>
            <p:cNvSpPr>
              <a:spLocks/>
            </p:cNvSpPr>
            <p:nvPr/>
          </p:nvSpPr>
          <p:spPr bwMode="auto">
            <a:xfrm>
              <a:off x="3962400" y="4038600"/>
              <a:ext cx="1981200" cy="381000"/>
            </a:xfrm>
            <a:custGeom>
              <a:avLst/>
              <a:gdLst/>
              <a:ahLst/>
              <a:cxnLst>
                <a:cxn ang="0">
                  <a:pos x="1248" y="240"/>
                </a:cxn>
                <a:cxn ang="0">
                  <a:pos x="624" y="0"/>
                </a:cxn>
                <a:cxn ang="0">
                  <a:pos x="0" y="240"/>
                </a:cxn>
              </a:cxnLst>
              <a:rect l="0" t="0" r="r" b="b"/>
              <a:pathLst>
                <a:path w="1248" h="240">
                  <a:moveTo>
                    <a:pt x="1248" y="240"/>
                  </a:moveTo>
                  <a:cubicBezTo>
                    <a:pt x="1040" y="120"/>
                    <a:pt x="832" y="0"/>
                    <a:pt x="624" y="0"/>
                  </a:cubicBezTo>
                  <a:cubicBezTo>
                    <a:pt x="416" y="0"/>
                    <a:pt x="104" y="200"/>
                    <a:pt x="0" y="240"/>
                  </a:cubicBezTo>
                </a:path>
              </a:pathLst>
            </a:custGeom>
            <a:noFill/>
            <a:ln w="28575" cap="rnd" cmpd="sng">
              <a:solidFill>
                <a:schemeClr val="hlink"/>
              </a:solidFill>
              <a:prstDash val="sysDot"/>
              <a:round/>
              <a:headEnd type="triangl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8691" name="Freeform 35"/>
            <p:cNvSpPr>
              <a:spLocks/>
            </p:cNvSpPr>
            <p:nvPr/>
          </p:nvSpPr>
          <p:spPr bwMode="auto">
            <a:xfrm>
              <a:off x="4343400" y="4572000"/>
              <a:ext cx="1981200" cy="469900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624" y="288"/>
                </a:cxn>
                <a:cxn ang="0">
                  <a:pos x="1248" y="0"/>
                </a:cxn>
              </a:cxnLst>
              <a:rect l="0" t="0" r="r" b="b"/>
              <a:pathLst>
                <a:path w="1248" h="296">
                  <a:moveTo>
                    <a:pt x="0" y="48"/>
                  </a:moveTo>
                  <a:cubicBezTo>
                    <a:pt x="208" y="172"/>
                    <a:pt x="416" y="296"/>
                    <a:pt x="624" y="288"/>
                  </a:cubicBezTo>
                  <a:cubicBezTo>
                    <a:pt x="832" y="280"/>
                    <a:pt x="1144" y="48"/>
                    <a:pt x="1248" y="0"/>
                  </a:cubicBezTo>
                </a:path>
              </a:pathLst>
            </a:custGeom>
            <a:noFill/>
            <a:ln w="28575" cap="rnd" cmpd="sng">
              <a:solidFill>
                <a:schemeClr val="hlink"/>
              </a:solidFill>
              <a:prstDash val="sysDot"/>
              <a:round/>
              <a:headEnd type="non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248400" y="4038600"/>
            <a:ext cx="2411413" cy="1003300"/>
            <a:chOff x="6248400" y="4038600"/>
            <a:chExt cx="2411413" cy="1003300"/>
          </a:xfrm>
        </p:grpSpPr>
        <p:graphicFrame>
          <p:nvGraphicFramePr>
            <p:cNvPr id="838668" name="Object 12"/>
            <p:cNvGraphicFramePr>
              <a:graphicFrameLocks noChangeAspect="1"/>
            </p:cNvGraphicFramePr>
            <p:nvPr/>
          </p:nvGraphicFramePr>
          <p:xfrm>
            <a:off x="7467600" y="4038600"/>
            <a:ext cx="1192213" cy="631825"/>
          </p:xfrm>
          <a:graphic>
            <a:graphicData uri="http://schemas.openxmlformats.org/presentationml/2006/ole">
              <p:oleObj spid="_x0000_s6150" name="Equation" r:id="rId11" imgW="1485720" imgH="787320" progId="Equation.3">
                <p:embed/>
              </p:oleObj>
            </a:graphicData>
          </a:graphic>
        </p:graphicFrame>
        <p:sp>
          <p:nvSpPr>
            <p:cNvPr id="838692" name="Rectangle 36"/>
            <p:cNvSpPr>
              <a:spLocks noChangeArrowheads="1"/>
            </p:cNvSpPr>
            <p:nvPr/>
          </p:nvSpPr>
          <p:spPr bwMode="auto">
            <a:xfrm>
              <a:off x="6248400" y="4343400"/>
              <a:ext cx="228600" cy="533400"/>
            </a:xfrm>
            <a:prstGeom prst="rect">
              <a:avLst/>
            </a:prstGeom>
            <a:noFill/>
            <a:ln w="38100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8693" name="Freeform 37"/>
            <p:cNvSpPr>
              <a:spLocks/>
            </p:cNvSpPr>
            <p:nvPr/>
          </p:nvSpPr>
          <p:spPr bwMode="auto">
            <a:xfrm>
              <a:off x="6477000" y="4572000"/>
              <a:ext cx="1981200" cy="469900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624" y="288"/>
                </a:cxn>
                <a:cxn ang="0">
                  <a:pos x="1248" y="0"/>
                </a:cxn>
              </a:cxnLst>
              <a:rect l="0" t="0" r="r" b="b"/>
              <a:pathLst>
                <a:path w="1248" h="296">
                  <a:moveTo>
                    <a:pt x="0" y="48"/>
                  </a:moveTo>
                  <a:cubicBezTo>
                    <a:pt x="208" y="172"/>
                    <a:pt x="416" y="296"/>
                    <a:pt x="624" y="288"/>
                  </a:cubicBezTo>
                  <a:cubicBezTo>
                    <a:pt x="832" y="280"/>
                    <a:pt x="1144" y="48"/>
                    <a:pt x="1248" y="0"/>
                  </a:cubicBezTo>
                </a:path>
              </a:pathLst>
            </a:custGeom>
            <a:noFill/>
            <a:ln w="28575" cap="rnd" cmpd="sng">
              <a:solidFill>
                <a:schemeClr val="hlink"/>
              </a:solidFill>
              <a:prstDash val="sysDot"/>
              <a:round/>
              <a:headEnd type="non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838694" name="Rectangle 3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Single-Linkage </a:t>
            </a:r>
            <a:r>
              <a:rPr lang="en-US" dirty="0"/>
              <a:t>Method</a:t>
            </a:r>
          </a:p>
        </p:txBody>
      </p:sp>
      <p:sp>
        <p:nvSpPr>
          <p:cNvPr id="838681" name="Oval 25"/>
          <p:cNvSpPr>
            <a:spLocks noChangeArrowheads="1"/>
          </p:cNvSpPr>
          <p:nvPr/>
        </p:nvSpPr>
        <p:spPr bwMode="auto">
          <a:xfrm>
            <a:off x="5791200" y="4343400"/>
            <a:ext cx="381000" cy="304800"/>
          </a:xfrm>
          <a:prstGeom prst="ellipse">
            <a:avLst/>
          </a:prstGeom>
          <a:noFill/>
          <a:ln w="38100">
            <a:solidFill>
              <a:srgbClr val="C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0" hangingPunct="0"/>
            <a:endParaRPr lang="en-US" sz="240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868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fld id="{FE099923-B05F-4FC5-8CFA-12A15F61DF5B}" type="slidenum">
              <a:rPr lang="en-US" altLang="en-US"/>
              <a:pPr/>
              <a:t>14</a:t>
            </a:fld>
            <a:endParaRPr lang="en-US" altLang="en-US"/>
          </a:p>
        </p:txBody>
      </p:sp>
      <p:graphicFrame>
        <p:nvGraphicFramePr>
          <p:cNvPr id="839683" name="Object 3"/>
          <p:cNvGraphicFramePr>
            <a:graphicFrameLocks noChangeAspect="1"/>
          </p:cNvGraphicFramePr>
          <p:nvPr/>
        </p:nvGraphicFramePr>
        <p:xfrm>
          <a:off x="0" y="2057400"/>
          <a:ext cx="2286000" cy="1524000"/>
        </p:xfrm>
        <a:graphic>
          <a:graphicData uri="http://schemas.openxmlformats.org/presentationml/2006/ole">
            <p:oleObj spid="_x0000_s7170" name="Picture" r:id="rId4" imgW="2743200" imgH="1828800" progId="Word.Picture.8">
              <p:embed/>
            </p:oleObj>
          </a:graphicData>
        </a:graphic>
      </p:graphicFrame>
      <p:sp>
        <p:nvSpPr>
          <p:cNvPr id="839684" name="Text Box 4"/>
          <p:cNvSpPr txBox="1">
            <a:spLocks noChangeArrowheads="1"/>
          </p:cNvSpPr>
          <p:nvPr/>
        </p:nvSpPr>
        <p:spPr bwMode="auto">
          <a:xfrm>
            <a:off x="1066800" y="25146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 i="1">
                <a:solidFill>
                  <a:schemeClr val="accent1"/>
                </a:solidFill>
                <a:latin typeface="Times New Roman" pitchFamily="18" charset="0"/>
              </a:rPr>
              <a:t>b</a:t>
            </a:r>
            <a:endParaRPr lang="en-US" sz="2400">
              <a:solidFill>
                <a:schemeClr val="accent1"/>
              </a:solidFill>
              <a:latin typeface="Times New Roman" pitchFamily="18" charset="0"/>
            </a:endParaRPr>
          </a:p>
        </p:txBody>
      </p:sp>
      <p:sp>
        <p:nvSpPr>
          <p:cNvPr id="839685" name="Text Box 5"/>
          <p:cNvSpPr txBox="1">
            <a:spLocks noChangeArrowheads="1"/>
          </p:cNvSpPr>
          <p:nvPr/>
        </p:nvSpPr>
        <p:spPr bwMode="auto">
          <a:xfrm>
            <a:off x="1066800" y="22098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 i="1">
                <a:solidFill>
                  <a:schemeClr val="accent1"/>
                </a:solidFill>
                <a:latin typeface="Times New Roman" pitchFamily="18" charset="0"/>
              </a:rPr>
              <a:t>a</a:t>
            </a:r>
            <a:endParaRPr lang="en-US" sz="2400" i="1">
              <a:latin typeface="Times New Roman" pitchFamily="18" charset="0"/>
            </a:endParaRPr>
          </a:p>
        </p:txBody>
      </p:sp>
      <p:graphicFrame>
        <p:nvGraphicFramePr>
          <p:cNvPr id="839686" name="Object 6"/>
          <p:cNvGraphicFramePr>
            <a:graphicFrameLocks noChangeAspect="1"/>
          </p:cNvGraphicFramePr>
          <p:nvPr/>
        </p:nvGraphicFramePr>
        <p:xfrm>
          <a:off x="609600" y="4038600"/>
          <a:ext cx="1477963" cy="1182688"/>
        </p:xfrm>
        <a:graphic>
          <a:graphicData uri="http://schemas.openxmlformats.org/presentationml/2006/ole">
            <p:oleObj spid="_x0000_s7171" name="Equation" r:id="rId5" imgW="1841400" imgH="1473120" progId="Equation.3">
              <p:embed/>
            </p:oleObj>
          </a:graphicData>
        </a:graphic>
      </p:graphicFrame>
      <p:sp>
        <p:nvSpPr>
          <p:cNvPr id="839687" name="Text Box 7"/>
          <p:cNvSpPr txBox="1">
            <a:spLocks noChangeArrowheads="1"/>
          </p:cNvSpPr>
          <p:nvPr/>
        </p:nvSpPr>
        <p:spPr bwMode="auto">
          <a:xfrm>
            <a:off x="3581400" y="5334000"/>
            <a:ext cx="2154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2400">
                <a:latin typeface="Times New Roman" pitchFamily="18" charset="0"/>
              </a:rPr>
              <a:t>Distance Matrix</a:t>
            </a:r>
          </a:p>
        </p:txBody>
      </p:sp>
      <p:sp>
        <p:nvSpPr>
          <p:cNvPr id="839688" name="Text Box 8"/>
          <p:cNvSpPr txBox="1">
            <a:spLocks noChangeArrowheads="1"/>
          </p:cNvSpPr>
          <p:nvPr/>
        </p:nvSpPr>
        <p:spPr bwMode="auto">
          <a:xfrm>
            <a:off x="3429000" y="1600200"/>
            <a:ext cx="25415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>
                <a:latin typeface="Times New Roman" pitchFamily="18" charset="0"/>
              </a:rPr>
              <a:t>Euclidean Distance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2971800" y="4038600"/>
            <a:ext cx="1477963" cy="1182688"/>
            <a:chOff x="2971800" y="4038600"/>
            <a:chExt cx="1477963" cy="1182688"/>
          </a:xfrm>
        </p:grpSpPr>
        <p:graphicFrame>
          <p:nvGraphicFramePr>
            <p:cNvPr id="839691" name="Object 11"/>
            <p:cNvGraphicFramePr>
              <a:graphicFrameLocks noChangeAspect="1"/>
            </p:cNvGraphicFramePr>
            <p:nvPr/>
          </p:nvGraphicFramePr>
          <p:xfrm>
            <a:off x="2971800" y="4038600"/>
            <a:ext cx="1477963" cy="1182688"/>
          </p:xfrm>
          <a:graphic>
            <a:graphicData uri="http://schemas.openxmlformats.org/presentationml/2006/ole">
              <p:oleObj spid="_x0000_s7173" name="Equation" r:id="rId6" imgW="1841400" imgH="1473120" progId="Equation.3">
                <p:embed/>
              </p:oleObj>
            </a:graphicData>
          </a:graphic>
        </p:graphicFrame>
        <p:sp>
          <p:nvSpPr>
            <p:cNvPr id="839689" name="Oval 9"/>
            <p:cNvSpPr>
              <a:spLocks noChangeArrowheads="1"/>
            </p:cNvSpPr>
            <p:nvPr/>
          </p:nvSpPr>
          <p:spPr bwMode="auto">
            <a:xfrm>
              <a:off x="3352800" y="4343400"/>
              <a:ext cx="381000" cy="304800"/>
            </a:xfrm>
            <a:prstGeom prst="ellipse">
              <a:avLst/>
            </a:prstGeom>
            <a:noFill/>
            <a:ln w="38100">
              <a:solidFill>
                <a:srgbClr val="C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  <p:sp>
        <p:nvSpPr>
          <p:cNvPr id="839701" name="Text Box 21"/>
          <p:cNvSpPr txBox="1">
            <a:spLocks noChangeArrowheads="1"/>
          </p:cNvSpPr>
          <p:nvPr/>
        </p:nvSpPr>
        <p:spPr bwMode="auto">
          <a:xfrm>
            <a:off x="1066800" y="2971800"/>
            <a:ext cx="319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 i="1">
                <a:solidFill>
                  <a:schemeClr val="accent1"/>
                </a:solidFill>
                <a:latin typeface="Times New Roman" pitchFamily="18" charset="0"/>
              </a:rPr>
              <a:t>c</a:t>
            </a:r>
            <a:endParaRPr lang="en-US" sz="2400" i="1">
              <a:latin typeface="Times New Roman" pitchFamily="18" charset="0"/>
            </a:endParaRPr>
          </a:p>
        </p:txBody>
      </p:sp>
      <p:sp>
        <p:nvSpPr>
          <p:cNvPr id="839704" name="Text Box 24"/>
          <p:cNvSpPr txBox="1">
            <a:spLocks noChangeArrowheads="1"/>
          </p:cNvSpPr>
          <p:nvPr/>
        </p:nvSpPr>
        <p:spPr bwMode="auto">
          <a:xfrm>
            <a:off x="1676400" y="29718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 i="1">
                <a:solidFill>
                  <a:schemeClr val="accent1"/>
                </a:solidFill>
                <a:latin typeface="Times New Roman" pitchFamily="18" charset="0"/>
              </a:rPr>
              <a:t>d</a:t>
            </a:r>
            <a:endParaRPr lang="en-US" sz="2400" i="1">
              <a:latin typeface="Times New Roman" pitchFamily="18" charset="0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2362200" y="2057400"/>
            <a:ext cx="2286000" cy="1828800"/>
            <a:chOff x="2362200" y="2057400"/>
            <a:chExt cx="2286000" cy="1828800"/>
          </a:xfrm>
        </p:grpSpPr>
        <p:graphicFrame>
          <p:nvGraphicFramePr>
            <p:cNvPr id="839693" name="Object 13"/>
            <p:cNvGraphicFramePr>
              <a:graphicFrameLocks noChangeAspect="1"/>
            </p:cNvGraphicFramePr>
            <p:nvPr/>
          </p:nvGraphicFramePr>
          <p:xfrm>
            <a:off x="2362200" y="2057400"/>
            <a:ext cx="2286000" cy="1524000"/>
          </p:xfrm>
          <a:graphic>
            <a:graphicData uri="http://schemas.openxmlformats.org/presentationml/2006/ole">
              <p:oleObj spid="_x0000_s7175" name="Picture" r:id="rId7" imgW="2743200" imgH="1828800" progId="Word.Picture.8">
                <p:embed/>
              </p:oleObj>
            </a:graphicData>
          </a:graphic>
        </p:graphicFrame>
        <p:sp>
          <p:nvSpPr>
            <p:cNvPr id="839696" name="Text Box 16"/>
            <p:cNvSpPr txBox="1">
              <a:spLocks noChangeArrowheads="1"/>
            </p:cNvSpPr>
            <p:nvPr/>
          </p:nvSpPr>
          <p:spPr bwMode="auto">
            <a:xfrm>
              <a:off x="3429000" y="3429000"/>
              <a:ext cx="5397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>
                  <a:latin typeface="Times New Roman" pitchFamily="18" charset="0"/>
                </a:rPr>
                <a:t>(1)</a:t>
              </a:r>
            </a:p>
          </p:txBody>
        </p:sp>
        <p:sp>
          <p:nvSpPr>
            <p:cNvPr id="839700" name="Text Box 20"/>
            <p:cNvSpPr txBox="1">
              <a:spLocks noChangeArrowheads="1"/>
            </p:cNvSpPr>
            <p:nvPr/>
          </p:nvSpPr>
          <p:spPr bwMode="auto">
            <a:xfrm>
              <a:off x="3429000" y="2971800"/>
              <a:ext cx="31908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i="1">
                  <a:solidFill>
                    <a:schemeClr val="accent1"/>
                  </a:solidFill>
                  <a:latin typeface="Times New Roman" pitchFamily="18" charset="0"/>
                </a:rPr>
                <a:t>c</a:t>
              </a:r>
              <a:endParaRPr lang="en-US" sz="2400" i="1">
                <a:latin typeface="Times New Roman" pitchFamily="18" charset="0"/>
              </a:endParaRPr>
            </a:p>
          </p:txBody>
        </p:sp>
        <p:sp>
          <p:nvSpPr>
            <p:cNvPr id="839702" name="Text Box 22"/>
            <p:cNvSpPr txBox="1">
              <a:spLocks noChangeArrowheads="1"/>
            </p:cNvSpPr>
            <p:nvPr/>
          </p:nvSpPr>
          <p:spPr bwMode="auto">
            <a:xfrm>
              <a:off x="4038600" y="2971800"/>
              <a:ext cx="3365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i="1">
                  <a:solidFill>
                    <a:schemeClr val="accent1"/>
                  </a:solidFill>
                  <a:latin typeface="Times New Roman" pitchFamily="18" charset="0"/>
                </a:rPr>
                <a:t>d</a:t>
              </a:r>
              <a:endParaRPr lang="en-US" sz="2400">
                <a:solidFill>
                  <a:schemeClr val="accent1"/>
                </a:solidFill>
                <a:latin typeface="Times New Roman" pitchFamily="18" charset="0"/>
              </a:endParaRPr>
            </a:p>
          </p:txBody>
        </p:sp>
        <p:sp>
          <p:nvSpPr>
            <p:cNvPr id="839703" name="Text Box 23"/>
            <p:cNvSpPr txBox="1">
              <a:spLocks noChangeArrowheads="1"/>
            </p:cNvSpPr>
            <p:nvPr/>
          </p:nvSpPr>
          <p:spPr bwMode="auto">
            <a:xfrm>
              <a:off x="3429000" y="2362200"/>
              <a:ext cx="5651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i="1">
                  <a:solidFill>
                    <a:schemeClr val="accent1"/>
                  </a:solidFill>
                  <a:latin typeface="Times New Roman" pitchFamily="18" charset="0"/>
                </a:rPr>
                <a:t>a,b</a:t>
              </a:r>
              <a:endParaRPr lang="en-US" sz="2400">
                <a:solidFill>
                  <a:schemeClr val="accent1"/>
                </a:solidFill>
                <a:latin typeface="Times New Roman" pitchFamily="18" charset="0"/>
              </a:endParaRPr>
            </a:p>
          </p:txBody>
        </p:sp>
        <p:sp>
          <p:nvSpPr>
            <p:cNvPr id="839706" name="Line 26"/>
            <p:cNvSpPr>
              <a:spLocks noChangeShapeType="1"/>
            </p:cNvSpPr>
            <p:nvPr/>
          </p:nvSpPr>
          <p:spPr bwMode="auto">
            <a:xfrm>
              <a:off x="3429000" y="2438400"/>
              <a:ext cx="0" cy="30480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3733800" y="4038600"/>
            <a:ext cx="2859088" cy="1003300"/>
            <a:chOff x="3733800" y="4038600"/>
            <a:chExt cx="2859088" cy="1003300"/>
          </a:xfrm>
        </p:grpSpPr>
        <p:graphicFrame>
          <p:nvGraphicFramePr>
            <p:cNvPr id="839690" name="Object 10"/>
            <p:cNvGraphicFramePr>
              <a:graphicFrameLocks noChangeAspect="1"/>
            </p:cNvGraphicFramePr>
            <p:nvPr/>
          </p:nvGraphicFramePr>
          <p:xfrm>
            <a:off x="5257800" y="4038600"/>
            <a:ext cx="1335088" cy="917575"/>
          </p:xfrm>
          <a:graphic>
            <a:graphicData uri="http://schemas.openxmlformats.org/presentationml/2006/ole">
              <p:oleObj spid="_x0000_s7172" name="Equation" r:id="rId8" imgW="1663560" imgH="1143000" progId="Equation.3">
                <p:embed/>
              </p:oleObj>
            </a:graphicData>
          </a:graphic>
        </p:graphicFrame>
        <p:sp>
          <p:nvSpPr>
            <p:cNvPr id="839712" name="Rectangle 32"/>
            <p:cNvSpPr>
              <a:spLocks noChangeArrowheads="1"/>
            </p:cNvSpPr>
            <p:nvPr/>
          </p:nvSpPr>
          <p:spPr bwMode="auto">
            <a:xfrm>
              <a:off x="3733800" y="4343400"/>
              <a:ext cx="228600" cy="533400"/>
            </a:xfrm>
            <a:prstGeom prst="rect">
              <a:avLst/>
            </a:prstGeom>
            <a:noFill/>
            <a:ln w="38100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9713" name="Rectangle 33"/>
            <p:cNvSpPr>
              <a:spLocks noChangeArrowheads="1"/>
            </p:cNvSpPr>
            <p:nvPr/>
          </p:nvSpPr>
          <p:spPr bwMode="auto">
            <a:xfrm>
              <a:off x="4114800" y="4343400"/>
              <a:ext cx="228600" cy="533400"/>
            </a:xfrm>
            <a:prstGeom prst="rect">
              <a:avLst/>
            </a:prstGeom>
            <a:noFill/>
            <a:ln w="38100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9714" name="Freeform 34"/>
            <p:cNvSpPr>
              <a:spLocks/>
            </p:cNvSpPr>
            <p:nvPr/>
          </p:nvSpPr>
          <p:spPr bwMode="auto">
            <a:xfrm>
              <a:off x="3962400" y="4038600"/>
              <a:ext cx="1981200" cy="381000"/>
            </a:xfrm>
            <a:custGeom>
              <a:avLst/>
              <a:gdLst/>
              <a:ahLst/>
              <a:cxnLst>
                <a:cxn ang="0">
                  <a:pos x="1248" y="240"/>
                </a:cxn>
                <a:cxn ang="0">
                  <a:pos x="624" y="0"/>
                </a:cxn>
                <a:cxn ang="0">
                  <a:pos x="0" y="240"/>
                </a:cxn>
              </a:cxnLst>
              <a:rect l="0" t="0" r="r" b="b"/>
              <a:pathLst>
                <a:path w="1248" h="240">
                  <a:moveTo>
                    <a:pt x="1248" y="240"/>
                  </a:moveTo>
                  <a:cubicBezTo>
                    <a:pt x="1040" y="120"/>
                    <a:pt x="832" y="0"/>
                    <a:pt x="624" y="0"/>
                  </a:cubicBezTo>
                  <a:cubicBezTo>
                    <a:pt x="416" y="0"/>
                    <a:pt x="104" y="200"/>
                    <a:pt x="0" y="240"/>
                  </a:cubicBezTo>
                </a:path>
              </a:pathLst>
            </a:custGeom>
            <a:noFill/>
            <a:ln w="28575" cap="rnd" cmpd="sng">
              <a:solidFill>
                <a:schemeClr val="hlink"/>
              </a:solidFill>
              <a:prstDash val="sysDot"/>
              <a:round/>
              <a:headEnd type="triangl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9715" name="Freeform 35"/>
            <p:cNvSpPr>
              <a:spLocks/>
            </p:cNvSpPr>
            <p:nvPr/>
          </p:nvSpPr>
          <p:spPr bwMode="auto">
            <a:xfrm>
              <a:off x="4343400" y="4572000"/>
              <a:ext cx="1981200" cy="469900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624" y="288"/>
                </a:cxn>
                <a:cxn ang="0">
                  <a:pos x="1248" y="0"/>
                </a:cxn>
              </a:cxnLst>
              <a:rect l="0" t="0" r="r" b="b"/>
              <a:pathLst>
                <a:path w="1248" h="296">
                  <a:moveTo>
                    <a:pt x="0" y="48"/>
                  </a:moveTo>
                  <a:cubicBezTo>
                    <a:pt x="208" y="172"/>
                    <a:pt x="416" y="296"/>
                    <a:pt x="624" y="288"/>
                  </a:cubicBezTo>
                  <a:cubicBezTo>
                    <a:pt x="832" y="280"/>
                    <a:pt x="1144" y="48"/>
                    <a:pt x="1248" y="0"/>
                  </a:cubicBezTo>
                </a:path>
              </a:pathLst>
            </a:custGeom>
            <a:noFill/>
            <a:ln w="28575" cap="rnd" cmpd="sng">
              <a:solidFill>
                <a:schemeClr val="hlink"/>
              </a:solidFill>
              <a:prstDash val="sysDot"/>
              <a:round/>
              <a:headEnd type="non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5867400" y="4038600"/>
            <a:ext cx="2792413" cy="927100"/>
            <a:chOff x="5867400" y="4038600"/>
            <a:chExt cx="2792413" cy="927100"/>
          </a:xfrm>
        </p:grpSpPr>
        <p:graphicFrame>
          <p:nvGraphicFramePr>
            <p:cNvPr id="839692" name="Object 12"/>
            <p:cNvGraphicFramePr>
              <a:graphicFrameLocks noChangeAspect="1"/>
            </p:cNvGraphicFramePr>
            <p:nvPr/>
          </p:nvGraphicFramePr>
          <p:xfrm>
            <a:off x="7467600" y="4038600"/>
            <a:ext cx="1192213" cy="631825"/>
          </p:xfrm>
          <a:graphic>
            <a:graphicData uri="http://schemas.openxmlformats.org/presentationml/2006/ole">
              <p:oleObj spid="_x0000_s7174" name="Equation" r:id="rId9" imgW="1485720" imgH="787320" progId="Equation.3">
                <p:embed/>
              </p:oleObj>
            </a:graphicData>
          </a:graphic>
        </p:graphicFrame>
        <p:sp>
          <p:nvSpPr>
            <p:cNvPr id="839716" name="Rectangle 36"/>
            <p:cNvSpPr>
              <a:spLocks noChangeArrowheads="1"/>
            </p:cNvSpPr>
            <p:nvPr/>
          </p:nvSpPr>
          <p:spPr bwMode="auto">
            <a:xfrm>
              <a:off x="5867400" y="4343400"/>
              <a:ext cx="685800" cy="228600"/>
            </a:xfrm>
            <a:prstGeom prst="rect">
              <a:avLst/>
            </a:prstGeom>
            <a:noFill/>
            <a:ln w="38100">
              <a:solidFill>
                <a:srgbClr val="0000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9717" name="Freeform 37"/>
            <p:cNvSpPr>
              <a:spLocks/>
            </p:cNvSpPr>
            <p:nvPr/>
          </p:nvSpPr>
          <p:spPr bwMode="auto">
            <a:xfrm>
              <a:off x="6553200" y="4495800"/>
              <a:ext cx="1752600" cy="469900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624" y="288"/>
                </a:cxn>
                <a:cxn ang="0">
                  <a:pos x="1248" y="0"/>
                </a:cxn>
              </a:cxnLst>
              <a:rect l="0" t="0" r="r" b="b"/>
              <a:pathLst>
                <a:path w="1248" h="296">
                  <a:moveTo>
                    <a:pt x="0" y="48"/>
                  </a:moveTo>
                  <a:cubicBezTo>
                    <a:pt x="208" y="172"/>
                    <a:pt x="416" y="296"/>
                    <a:pt x="624" y="288"/>
                  </a:cubicBezTo>
                  <a:cubicBezTo>
                    <a:pt x="832" y="280"/>
                    <a:pt x="1144" y="48"/>
                    <a:pt x="1248" y="0"/>
                  </a:cubicBezTo>
                </a:path>
              </a:pathLst>
            </a:custGeom>
            <a:noFill/>
            <a:ln w="28575" cap="rnd" cmpd="sng">
              <a:solidFill>
                <a:schemeClr val="hlink"/>
              </a:solidFill>
              <a:prstDash val="sysDot"/>
              <a:round/>
              <a:headEnd type="none" w="med" len="med"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858000" y="2057400"/>
            <a:ext cx="2286000" cy="1828800"/>
            <a:chOff x="6858000" y="2057400"/>
            <a:chExt cx="2286000" cy="1828800"/>
          </a:xfrm>
        </p:grpSpPr>
        <p:graphicFrame>
          <p:nvGraphicFramePr>
            <p:cNvPr id="839695" name="Object 15"/>
            <p:cNvGraphicFramePr>
              <a:graphicFrameLocks noChangeAspect="1"/>
            </p:cNvGraphicFramePr>
            <p:nvPr/>
          </p:nvGraphicFramePr>
          <p:xfrm>
            <a:off x="6858000" y="2057400"/>
            <a:ext cx="2286000" cy="1524000"/>
          </p:xfrm>
          <a:graphic>
            <a:graphicData uri="http://schemas.openxmlformats.org/presentationml/2006/ole">
              <p:oleObj spid="_x0000_s7177" name="Picture" r:id="rId10" imgW="2743200" imgH="1828800" progId="Word.Picture.8">
                <p:embed/>
              </p:oleObj>
            </a:graphicData>
          </a:graphic>
        </p:graphicFrame>
        <p:sp>
          <p:nvSpPr>
            <p:cNvPr id="839698" name="Text Box 18"/>
            <p:cNvSpPr txBox="1">
              <a:spLocks noChangeArrowheads="1"/>
            </p:cNvSpPr>
            <p:nvPr/>
          </p:nvSpPr>
          <p:spPr bwMode="auto">
            <a:xfrm>
              <a:off x="7848600" y="3429000"/>
              <a:ext cx="53975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>
                  <a:latin typeface="Times New Roman" pitchFamily="18" charset="0"/>
                </a:rPr>
                <a:t>(3)</a:t>
              </a:r>
            </a:p>
          </p:txBody>
        </p:sp>
        <p:sp>
          <p:nvSpPr>
            <p:cNvPr id="839709" name="Line 29"/>
            <p:cNvSpPr>
              <a:spLocks noChangeShapeType="1"/>
            </p:cNvSpPr>
            <p:nvPr/>
          </p:nvSpPr>
          <p:spPr bwMode="auto">
            <a:xfrm>
              <a:off x="7924800" y="2438400"/>
              <a:ext cx="0" cy="30480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9710" name="Line 30"/>
            <p:cNvSpPr>
              <a:spLocks noChangeShapeType="1"/>
            </p:cNvSpPr>
            <p:nvPr/>
          </p:nvSpPr>
          <p:spPr bwMode="auto">
            <a:xfrm>
              <a:off x="7924800" y="3200400"/>
              <a:ext cx="609600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9711" name="Text Box 31"/>
            <p:cNvSpPr txBox="1">
              <a:spLocks noChangeArrowheads="1"/>
            </p:cNvSpPr>
            <p:nvPr/>
          </p:nvSpPr>
          <p:spPr bwMode="auto">
            <a:xfrm>
              <a:off x="7924800" y="2590800"/>
              <a:ext cx="100488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i="1">
                  <a:solidFill>
                    <a:schemeClr val="accent1"/>
                  </a:solidFill>
                  <a:latin typeface="Times New Roman" pitchFamily="18" charset="0"/>
                </a:rPr>
                <a:t>a,b,c,d</a:t>
              </a:r>
              <a:endParaRPr lang="en-US" sz="2400" i="1">
                <a:latin typeface="Times New Roman" pitchFamily="18" charset="0"/>
              </a:endParaRPr>
            </a:p>
          </p:txBody>
        </p:sp>
        <p:sp>
          <p:nvSpPr>
            <p:cNvPr id="839719" name="Line 39"/>
            <p:cNvSpPr>
              <a:spLocks noChangeShapeType="1"/>
            </p:cNvSpPr>
            <p:nvPr/>
          </p:nvSpPr>
          <p:spPr bwMode="auto">
            <a:xfrm>
              <a:off x="7924800" y="2438400"/>
              <a:ext cx="609600" cy="76200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839720" name="Rectangle 4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Complete-Linkage </a:t>
            </a:r>
            <a:r>
              <a:rPr lang="en-US" dirty="0"/>
              <a:t>Method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4648200" y="2057400"/>
            <a:ext cx="2286000" cy="2819400"/>
            <a:chOff x="4648200" y="2057400"/>
            <a:chExt cx="2286000" cy="2819400"/>
          </a:xfrm>
        </p:grpSpPr>
        <p:grpSp>
          <p:nvGrpSpPr>
            <p:cNvPr id="45" name="Group 44"/>
            <p:cNvGrpSpPr/>
            <p:nvPr/>
          </p:nvGrpSpPr>
          <p:grpSpPr>
            <a:xfrm>
              <a:off x="4648200" y="2057400"/>
              <a:ext cx="2286000" cy="1870075"/>
              <a:chOff x="4648200" y="2057400"/>
              <a:chExt cx="2286000" cy="1870075"/>
            </a:xfrm>
          </p:grpSpPr>
          <p:graphicFrame>
            <p:nvGraphicFramePr>
              <p:cNvPr id="839694" name="Object 14"/>
              <p:cNvGraphicFramePr>
                <a:graphicFrameLocks noChangeAspect="1"/>
              </p:cNvGraphicFramePr>
              <p:nvPr/>
            </p:nvGraphicFramePr>
            <p:xfrm>
              <a:off x="4648200" y="2057400"/>
              <a:ext cx="2286000" cy="1524000"/>
            </p:xfrm>
            <a:graphic>
              <a:graphicData uri="http://schemas.openxmlformats.org/presentationml/2006/ole">
                <p:oleObj spid="_x0000_s7176" name="Picture" r:id="rId11" imgW="2743200" imgH="1828800" progId="Word.Picture.8">
                  <p:embed/>
                </p:oleObj>
              </a:graphicData>
            </a:graphic>
          </p:graphicFrame>
          <p:sp>
            <p:nvSpPr>
              <p:cNvPr id="839697" name="Text Box 17"/>
              <p:cNvSpPr txBox="1">
                <a:spLocks noChangeArrowheads="1"/>
              </p:cNvSpPr>
              <p:nvPr/>
            </p:nvSpPr>
            <p:spPr bwMode="auto">
              <a:xfrm>
                <a:off x="5699125" y="3470275"/>
                <a:ext cx="53975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2400">
                    <a:latin typeface="Times New Roman" pitchFamily="18" charset="0"/>
                  </a:rPr>
                  <a:t>(2)</a:t>
                </a:r>
              </a:p>
            </p:txBody>
          </p:sp>
          <p:sp>
            <p:nvSpPr>
              <p:cNvPr id="839699" name="Text Box 19"/>
              <p:cNvSpPr txBox="1">
                <a:spLocks noChangeArrowheads="1"/>
              </p:cNvSpPr>
              <p:nvPr/>
            </p:nvSpPr>
            <p:spPr bwMode="auto">
              <a:xfrm>
                <a:off x="5791200" y="2362200"/>
                <a:ext cx="565150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2400" i="1">
                    <a:solidFill>
                      <a:schemeClr val="accent1"/>
                    </a:solidFill>
                    <a:latin typeface="Times New Roman" pitchFamily="18" charset="0"/>
                  </a:rPr>
                  <a:t>a,b</a:t>
                </a:r>
                <a:endParaRPr lang="en-US" sz="2400" i="1">
                  <a:latin typeface="Times New Roman" pitchFamily="18" charset="0"/>
                </a:endParaRPr>
              </a:p>
            </p:txBody>
          </p:sp>
          <p:sp>
            <p:nvSpPr>
              <p:cNvPr id="839707" name="Line 27"/>
              <p:cNvSpPr>
                <a:spLocks noChangeShapeType="1"/>
              </p:cNvSpPr>
              <p:nvPr/>
            </p:nvSpPr>
            <p:spPr bwMode="auto">
              <a:xfrm>
                <a:off x="5715000" y="2438400"/>
                <a:ext cx="0" cy="30480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9708" name="Text Box 28"/>
              <p:cNvSpPr txBox="1">
                <a:spLocks noChangeArrowheads="1"/>
              </p:cNvSpPr>
              <p:nvPr/>
            </p:nvSpPr>
            <p:spPr bwMode="auto">
              <a:xfrm>
                <a:off x="5715000" y="2819400"/>
                <a:ext cx="547688" cy="457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 sz="2400" i="1">
                    <a:solidFill>
                      <a:schemeClr val="accent1"/>
                    </a:solidFill>
                    <a:latin typeface="Times New Roman" pitchFamily="18" charset="0"/>
                  </a:rPr>
                  <a:t>c,d</a:t>
                </a:r>
                <a:endParaRPr lang="en-US" sz="2400">
                  <a:solidFill>
                    <a:schemeClr val="accent1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839718" name="Line 38"/>
              <p:cNvSpPr>
                <a:spLocks noChangeShapeType="1"/>
              </p:cNvSpPr>
              <p:nvPr/>
            </p:nvSpPr>
            <p:spPr bwMode="auto">
              <a:xfrm>
                <a:off x="5791200" y="3200400"/>
                <a:ext cx="457200" cy="0"/>
              </a:xfrm>
              <a:prstGeom prst="line">
                <a:avLst/>
              </a:prstGeom>
              <a:noFill/>
              <a:ln w="38100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39705" name="Oval 25"/>
            <p:cNvSpPr>
              <a:spLocks noChangeArrowheads="1"/>
            </p:cNvSpPr>
            <p:nvPr/>
          </p:nvSpPr>
          <p:spPr bwMode="auto">
            <a:xfrm>
              <a:off x="6172200" y="4572000"/>
              <a:ext cx="381000" cy="304800"/>
            </a:xfrm>
            <a:prstGeom prst="ellipse">
              <a:avLst/>
            </a:prstGeom>
            <a:noFill/>
            <a:ln w="38100">
              <a:solidFill>
                <a:srgbClr val="C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sz="2400">
                <a:solidFill>
                  <a:schemeClr val="bg1"/>
                </a:solidFill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60EE87-46C9-4A12-B461-FBEA66F0EEF4}" type="slidenum">
              <a:rPr lang="en-US" altLang="en-US" smtClean="0"/>
              <a:pPr/>
              <a:t>15</a:t>
            </a:fld>
            <a:endParaRPr lang="en-US" altLang="en-US" dirty="0"/>
          </a:p>
        </p:txBody>
      </p:sp>
      <p:graphicFrame>
        <p:nvGraphicFramePr>
          <p:cNvPr id="840707" name="Object 3"/>
          <p:cNvGraphicFramePr>
            <a:graphicFrameLocks noChangeAspect="1"/>
          </p:cNvGraphicFramePr>
          <p:nvPr/>
        </p:nvGraphicFramePr>
        <p:xfrm>
          <a:off x="609600" y="2057400"/>
          <a:ext cx="4648200" cy="4191000"/>
        </p:xfrm>
        <a:graphic>
          <a:graphicData uri="http://schemas.openxmlformats.org/presentationml/2006/ole">
            <p:oleObj spid="_x0000_s8194" name="Picture" r:id="rId4" imgW="2743200" imgH="1828800" progId="Word.Picture.8">
              <p:embed/>
            </p:oleObj>
          </a:graphicData>
        </a:graphic>
      </p:graphicFrame>
      <p:graphicFrame>
        <p:nvGraphicFramePr>
          <p:cNvPr id="840708" name="Object 4"/>
          <p:cNvGraphicFramePr>
            <a:graphicFrameLocks noChangeAspect="1"/>
          </p:cNvGraphicFramePr>
          <p:nvPr/>
        </p:nvGraphicFramePr>
        <p:xfrm>
          <a:off x="4191000" y="2057400"/>
          <a:ext cx="4953000" cy="4419600"/>
        </p:xfrm>
        <a:graphic>
          <a:graphicData uri="http://schemas.openxmlformats.org/presentationml/2006/ole">
            <p:oleObj spid="_x0000_s8195" name="Picture" r:id="rId5" imgW="2743200" imgH="1828800" progId="Word.Picture.8">
              <p:embed/>
            </p:oleObj>
          </a:graphicData>
        </a:graphic>
      </p:graphicFrame>
      <p:sp>
        <p:nvSpPr>
          <p:cNvPr id="840709" name="Line 5"/>
          <p:cNvSpPr>
            <a:spLocks noChangeShapeType="1"/>
          </p:cNvSpPr>
          <p:nvPr/>
        </p:nvSpPr>
        <p:spPr bwMode="auto">
          <a:xfrm>
            <a:off x="4191000" y="2743200"/>
            <a:ext cx="0" cy="38862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40710" name="Text Box 6"/>
          <p:cNvSpPr txBox="1">
            <a:spLocks noChangeArrowheads="1"/>
          </p:cNvSpPr>
          <p:nvPr/>
        </p:nvSpPr>
        <p:spPr bwMode="auto">
          <a:xfrm>
            <a:off x="4267200" y="37338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>
                <a:latin typeface="Times New Roman" pitchFamily="18" charset="0"/>
              </a:rPr>
              <a:t>2</a:t>
            </a:r>
          </a:p>
        </p:txBody>
      </p:sp>
      <p:sp>
        <p:nvSpPr>
          <p:cNvPr id="840711" name="Text Box 7"/>
          <p:cNvSpPr txBox="1">
            <a:spLocks noChangeArrowheads="1"/>
          </p:cNvSpPr>
          <p:nvPr/>
        </p:nvSpPr>
        <p:spPr bwMode="auto">
          <a:xfrm>
            <a:off x="4267200" y="49530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>
                <a:latin typeface="Times New Roman" pitchFamily="18" charset="0"/>
              </a:rPr>
              <a:t>4</a:t>
            </a:r>
          </a:p>
        </p:txBody>
      </p:sp>
      <p:sp>
        <p:nvSpPr>
          <p:cNvPr id="840712" name="Text Box 8"/>
          <p:cNvSpPr txBox="1">
            <a:spLocks noChangeArrowheads="1"/>
          </p:cNvSpPr>
          <p:nvPr/>
        </p:nvSpPr>
        <p:spPr bwMode="auto">
          <a:xfrm>
            <a:off x="4267200" y="6019800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>
                <a:latin typeface="Times New Roman" pitchFamily="18" charset="0"/>
              </a:rPr>
              <a:t>6</a:t>
            </a:r>
          </a:p>
        </p:txBody>
      </p:sp>
      <p:sp>
        <p:nvSpPr>
          <p:cNvPr id="840713" name="Text Box 9"/>
          <p:cNvSpPr txBox="1">
            <a:spLocks noChangeArrowheads="1"/>
          </p:cNvSpPr>
          <p:nvPr/>
        </p:nvSpPr>
        <p:spPr bwMode="auto">
          <a:xfrm>
            <a:off x="4251325" y="2479675"/>
            <a:ext cx="336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>
                <a:latin typeface="Times New Roman" pitchFamily="18" charset="0"/>
              </a:rPr>
              <a:t>0</a:t>
            </a:r>
          </a:p>
        </p:txBody>
      </p:sp>
      <p:sp>
        <p:nvSpPr>
          <p:cNvPr id="840714" name="Text Box 10"/>
          <p:cNvSpPr txBox="1">
            <a:spLocks noChangeArrowheads="1"/>
          </p:cNvSpPr>
          <p:nvPr/>
        </p:nvSpPr>
        <p:spPr bwMode="auto">
          <a:xfrm>
            <a:off x="1600200" y="1600200"/>
            <a:ext cx="207941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 dirty="0" smtClean="0">
                <a:latin typeface="Times New Roman" pitchFamily="18" charset="0"/>
              </a:rPr>
              <a:t>Single-Linkage</a:t>
            </a:r>
            <a:endParaRPr lang="en-US" sz="2400" dirty="0">
              <a:latin typeface="Times New Roman" pitchFamily="18" charset="0"/>
            </a:endParaRPr>
          </a:p>
        </p:txBody>
      </p:sp>
      <p:sp>
        <p:nvSpPr>
          <p:cNvPr id="840715" name="Text Box 11"/>
          <p:cNvSpPr txBox="1">
            <a:spLocks noChangeArrowheads="1"/>
          </p:cNvSpPr>
          <p:nvPr/>
        </p:nvSpPr>
        <p:spPr bwMode="auto">
          <a:xfrm>
            <a:off x="5105400" y="1600200"/>
            <a:ext cx="248818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en-US" sz="2400" dirty="0" smtClean="0">
                <a:latin typeface="Times New Roman" pitchFamily="18" charset="0"/>
              </a:rPr>
              <a:t>Complete-Linkage</a:t>
            </a:r>
            <a:endParaRPr lang="en-US" sz="2400" dirty="0">
              <a:latin typeface="Times New Roman" pitchFamily="18" charset="0"/>
            </a:endParaRPr>
          </a:p>
        </p:txBody>
      </p:sp>
      <p:sp>
        <p:nvSpPr>
          <p:cNvPr id="840716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>
                <a:solidFill>
                  <a:srgbClr val="C00000"/>
                </a:solidFill>
              </a:rPr>
              <a:t>Dendrograms</a:t>
            </a:r>
            <a:endParaRPr 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E5E29-83D3-46C0-9765-B30F4AC7DC9A}" type="slidenum">
              <a:rPr lang="en-US" altLang="en-US" smtClean="0"/>
              <a:pPr/>
              <a:t>16</a:t>
            </a:fld>
            <a:endParaRPr lang="en-US" altLang="en-US" dirty="0"/>
          </a:p>
        </p:txBody>
      </p:sp>
      <p:sp>
        <p:nvSpPr>
          <p:cNvPr id="841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Another Example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84173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738" y="2057400"/>
            <a:ext cx="4030662" cy="300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41734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32338" y="2057400"/>
            <a:ext cx="4030662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Single vs. Complete Linkage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57200" y="1676400"/>
            <a:ext cx="6804940" cy="2492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			</a:t>
            </a:r>
            <a:r>
              <a:rPr lang="en-US" sz="2400" dirty="0" smtClean="0">
                <a:solidFill>
                  <a:srgbClr val="C00000"/>
                </a:solidFill>
              </a:rPr>
              <a:t>Shape of clusters		</a:t>
            </a:r>
            <a:endParaRPr lang="en-US" sz="2400" dirty="0" smtClean="0">
              <a:solidFill>
                <a:srgbClr val="C00000"/>
              </a:solidFill>
            </a:endParaRPr>
          </a:p>
          <a:p>
            <a:endParaRPr lang="en-US" sz="2400" dirty="0" smtClean="0"/>
          </a:p>
          <a:p>
            <a:r>
              <a:rPr lang="en-US" sz="2400" dirty="0" smtClean="0"/>
              <a:t>Single-linkage 		a</a:t>
            </a:r>
            <a:r>
              <a:rPr lang="en-US" sz="2000" dirty="0" smtClean="0"/>
              <a:t>llows anisotropic and 	    </a:t>
            </a:r>
            <a:endParaRPr lang="en-US" sz="2000" dirty="0" smtClean="0"/>
          </a:p>
          <a:p>
            <a:r>
              <a:rPr lang="en-US" sz="2000" dirty="0" smtClean="0"/>
              <a:t>			non-convex shapes</a:t>
            </a:r>
          </a:p>
          <a:p>
            <a:endParaRPr lang="en-US" sz="2000" dirty="0" smtClean="0"/>
          </a:p>
          <a:p>
            <a:r>
              <a:rPr lang="en-US" sz="2400" dirty="0" smtClean="0"/>
              <a:t>Complete-linkage </a:t>
            </a:r>
            <a:r>
              <a:rPr lang="en-US" sz="2000" dirty="0" smtClean="0"/>
              <a:t>	assumes isotopic, convex         </a:t>
            </a:r>
          </a:p>
          <a:p>
            <a:r>
              <a:rPr lang="en-US" sz="2000" dirty="0" smtClean="0"/>
              <a:t>			shapes</a:t>
            </a:r>
            <a:endParaRPr lang="en-US" sz="2000" dirty="0"/>
          </a:p>
        </p:txBody>
      </p:sp>
      <p:pic>
        <p:nvPicPr>
          <p:cNvPr id="5" name="Picture 24"/>
          <p:cNvPicPr>
            <a:picLocks noChangeAspect="1" noChangeArrowheads="1"/>
          </p:cNvPicPr>
          <p:nvPr/>
        </p:nvPicPr>
        <p:blipFill>
          <a:blip r:embed="rId2" cstate="print"/>
          <a:srcRect l="3572" t="4085" r="3572" b="4085"/>
          <a:stretch>
            <a:fillRect/>
          </a:stretch>
        </p:blipFill>
        <p:spPr bwMode="auto">
          <a:xfrm>
            <a:off x="4114800" y="4419600"/>
            <a:ext cx="2689225" cy="232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5669281" y="5334000"/>
            <a:ext cx="45719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3657600" y="4572000"/>
            <a:ext cx="1905000" cy="370114"/>
            <a:chOff x="3657600" y="4572000"/>
            <a:chExt cx="1905000" cy="370114"/>
          </a:xfrm>
        </p:grpSpPr>
        <p:sp>
          <p:nvSpPr>
            <p:cNvPr id="6" name="Oval 5"/>
            <p:cNvSpPr/>
            <p:nvPr/>
          </p:nvSpPr>
          <p:spPr>
            <a:xfrm>
              <a:off x="5486400" y="4865914"/>
              <a:ext cx="76200" cy="762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657600" y="4572000"/>
              <a:ext cx="14622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Outlier/noise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>
              <a:off x="5029200" y="4800600"/>
              <a:ext cx="381000" cy="7620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/>
          <p:cNvSpPr txBox="1"/>
          <p:nvPr/>
        </p:nvSpPr>
        <p:spPr>
          <a:xfrm>
            <a:off x="6477000" y="1707332"/>
            <a:ext cx="2219134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Outliers</a:t>
            </a:r>
          </a:p>
          <a:p>
            <a:endParaRPr lang="en-US" sz="2400" dirty="0" smtClean="0"/>
          </a:p>
          <a:p>
            <a:r>
              <a:rPr lang="en-US" sz="2000" dirty="0" smtClean="0"/>
              <a:t>sensitive </a:t>
            </a:r>
            <a:r>
              <a:rPr lang="en-US" sz="2000" dirty="0" smtClean="0"/>
              <a:t>to outliers</a:t>
            </a:r>
          </a:p>
          <a:p>
            <a:endParaRPr lang="en-US" sz="2000" dirty="0" smtClean="0"/>
          </a:p>
          <a:p>
            <a:endParaRPr lang="en-US" sz="2400" dirty="0" smtClean="0"/>
          </a:p>
          <a:p>
            <a:r>
              <a:rPr lang="en-US" sz="2000" dirty="0" smtClean="0"/>
              <a:t>robust </a:t>
            </a:r>
            <a:r>
              <a:rPr lang="en-US" sz="2000" dirty="0" smtClean="0"/>
              <a:t>to </a:t>
            </a:r>
            <a:r>
              <a:rPr lang="en-US" sz="2000" dirty="0" smtClean="0"/>
              <a:t>outliers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fld id="{B3367E1C-6317-4ECE-BD7B-7956BD0780A6}" type="slidenum">
              <a:rPr lang="en-US" altLang="en-US"/>
              <a:pPr/>
              <a:t>18</a:t>
            </a:fld>
            <a:endParaRPr lang="en-US" altLang="en-US"/>
          </a:p>
        </p:txBody>
      </p:sp>
      <p:sp>
        <p:nvSpPr>
          <p:cNvPr id="843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Computational Complexity</a:t>
            </a:r>
          </a:p>
        </p:txBody>
      </p:sp>
      <p:sp>
        <p:nvSpPr>
          <p:cNvPr id="843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All hierarchical clustering </a:t>
            </a:r>
            <a:r>
              <a:rPr lang="en-US" sz="2400" dirty="0"/>
              <a:t>methods need to compute similarity of all pairs of </a:t>
            </a:r>
            <a:r>
              <a:rPr lang="en-US" sz="2400" i="1" dirty="0"/>
              <a:t>n</a:t>
            </a:r>
            <a:r>
              <a:rPr lang="en-US" sz="2400" dirty="0"/>
              <a:t> individual instances which is O(n</a:t>
            </a:r>
            <a:r>
              <a:rPr lang="en-US" sz="2400" baseline="30000" dirty="0"/>
              <a:t>2</a:t>
            </a:r>
            <a:r>
              <a:rPr lang="en-US" sz="2400" dirty="0"/>
              <a:t>).</a:t>
            </a:r>
          </a:p>
          <a:p>
            <a:endParaRPr lang="en-US" sz="2400" dirty="0"/>
          </a:p>
          <a:p>
            <a:r>
              <a:rPr lang="en-US" sz="2400" dirty="0" smtClean="0"/>
              <a:t>At each iteration, </a:t>
            </a:r>
          </a:p>
          <a:p>
            <a:pPr lvl="1"/>
            <a:r>
              <a:rPr lang="en-US" sz="2000" dirty="0" smtClean="0"/>
              <a:t>Sort similarities to find largest one O(n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log n).</a:t>
            </a:r>
          </a:p>
          <a:p>
            <a:pPr lvl="1"/>
            <a:r>
              <a:rPr lang="en-US" sz="2000" dirty="0" smtClean="0"/>
              <a:t>Update similarity between merged cluster and other clusters.</a:t>
            </a:r>
            <a:endParaRPr lang="en-US" sz="2000" dirty="0"/>
          </a:p>
          <a:p>
            <a:endParaRPr lang="en-US" sz="2400" dirty="0"/>
          </a:p>
          <a:p>
            <a:r>
              <a:rPr lang="en-US" sz="2400" dirty="0" smtClean="0"/>
              <a:t>Computing </a:t>
            </a:r>
            <a:r>
              <a:rPr lang="en-US" sz="2400" dirty="0"/>
              <a:t>similarity to each other cluster </a:t>
            </a:r>
            <a:r>
              <a:rPr lang="en-US" sz="2400" dirty="0" smtClean="0"/>
              <a:t>can </a:t>
            </a:r>
            <a:r>
              <a:rPr lang="en-US" sz="2400" dirty="0"/>
              <a:t>be done in constant time</a:t>
            </a:r>
            <a:r>
              <a:rPr lang="en-US" sz="2400" dirty="0" smtClean="0"/>
              <a:t>. </a:t>
            </a:r>
            <a:r>
              <a:rPr lang="en-US" sz="2000" dirty="0" smtClean="0">
                <a:solidFill>
                  <a:srgbClr val="0000FF"/>
                </a:solidFill>
              </a:rPr>
              <a:t>(</a:t>
            </a:r>
            <a:r>
              <a:rPr lang="en-US" sz="2000" dirty="0" smtClean="0">
                <a:solidFill>
                  <a:srgbClr val="0000FF"/>
                </a:solidFill>
              </a:rPr>
              <a:t>Homework)</a:t>
            </a:r>
          </a:p>
          <a:p>
            <a:pPr>
              <a:buNone/>
            </a:pPr>
            <a:endParaRPr lang="en-US" sz="2400" dirty="0"/>
          </a:p>
          <a:p>
            <a:r>
              <a:rPr lang="en-US" sz="2400" dirty="0" smtClean="0"/>
              <a:t>So we get </a:t>
            </a:r>
            <a:r>
              <a:rPr lang="en-US" sz="2400" dirty="0"/>
              <a:t>O(n</a:t>
            </a:r>
            <a:r>
              <a:rPr lang="en-US" sz="2400" baseline="30000" dirty="0"/>
              <a:t>2</a:t>
            </a:r>
            <a:r>
              <a:rPr lang="en-US" sz="2400" dirty="0"/>
              <a:t> log n) or O(n</a:t>
            </a:r>
            <a:r>
              <a:rPr lang="en-US" sz="2400" baseline="30000" dirty="0"/>
              <a:t>3</a:t>
            </a:r>
            <a:r>
              <a:rPr lang="en-US" sz="2400" dirty="0"/>
              <a:t>) </a:t>
            </a:r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fld id="{FB51EA96-8717-4394-8243-B59C636A3A40}" type="slidenum">
              <a:rPr lang="en-US" altLang="en-US"/>
              <a:pPr/>
              <a:t>19</a:t>
            </a:fld>
            <a:endParaRPr lang="en-US" altLang="en-US" dirty="0"/>
          </a:p>
        </p:txBody>
      </p:sp>
      <p:sp>
        <p:nvSpPr>
          <p:cNvPr id="819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Partitioning Algorithms</a:t>
            </a:r>
          </a:p>
        </p:txBody>
      </p:sp>
      <p:sp>
        <p:nvSpPr>
          <p:cNvPr id="819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Partitioning method: Construct a partition of </a:t>
            </a:r>
            <a:r>
              <a:rPr lang="en-US" sz="2400" i="1" dirty="0"/>
              <a:t>n</a:t>
            </a:r>
            <a:r>
              <a:rPr lang="en-US" sz="2400" dirty="0"/>
              <a:t> objects into a set of </a:t>
            </a:r>
            <a:r>
              <a:rPr lang="en-US" sz="2400" i="1" dirty="0"/>
              <a:t>K</a:t>
            </a:r>
            <a:r>
              <a:rPr lang="en-US" sz="2400" dirty="0"/>
              <a:t> clusters</a:t>
            </a:r>
          </a:p>
          <a:p>
            <a:endParaRPr lang="en-US" sz="2400" dirty="0"/>
          </a:p>
          <a:p>
            <a:r>
              <a:rPr lang="en-US" sz="2400" dirty="0"/>
              <a:t>Given: a set of objects and the number </a:t>
            </a:r>
            <a:r>
              <a:rPr lang="en-US" sz="2400" i="1" dirty="0"/>
              <a:t>K</a:t>
            </a:r>
          </a:p>
          <a:p>
            <a:endParaRPr lang="en-US" sz="2400" dirty="0"/>
          </a:p>
          <a:p>
            <a:r>
              <a:rPr lang="en-US" sz="2400" dirty="0"/>
              <a:t>Find: a partition of </a:t>
            </a:r>
            <a:r>
              <a:rPr lang="en-US" sz="2400" i="1" dirty="0"/>
              <a:t>K</a:t>
            </a:r>
            <a:r>
              <a:rPr lang="en-US" sz="2400" dirty="0"/>
              <a:t> clusters that optimizes the chosen partitioning criterion</a:t>
            </a:r>
          </a:p>
          <a:p>
            <a:pPr lvl="1"/>
            <a:r>
              <a:rPr lang="en-US" sz="2200" dirty="0" smtClean="0">
                <a:solidFill>
                  <a:srgbClr val="0000FF"/>
                </a:solidFill>
              </a:rPr>
              <a:t>Globally optimal: exhaustively enumerate all partitions</a:t>
            </a:r>
          </a:p>
          <a:p>
            <a:pPr lvl="1"/>
            <a:r>
              <a:rPr lang="en-US" sz="2200" dirty="0" smtClean="0">
                <a:solidFill>
                  <a:srgbClr val="0000FF"/>
                </a:solidFill>
              </a:rPr>
              <a:t>Effective heuristic method: K-means algorithm</a:t>
            </a:r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Unsupervised Learning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2000" dirty="0" smtClean="0">
                <a:latin typeface="Comic Sans MS" pitchFamily="66" charset="0"/>
              </a:rPr>
              <a:t>“Learning from unlabeled/</a:t>
            </a:r>
            <a:r>
              <a:rPr lang="en-US" sz="2000" dirty="0" err="1" smtClean="0">
                <a:latin typeface="Comic Sans MS" pitchFamily="66" charset="0"/>
              </a:rPr>
              <a:t>unannotated</a:t>
            </a:r>
            <a:r>
              <a:rPr lang="en-US" sz="2000" dirty="0" smtClean="0">
                <a:latin typeface="Comic Sans MS" pitchFamily="66" charset="0"/>
              </a:rPr>
              <a:t> data” (without supervision)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5" name="Group 16"/>
          <p:cNvGrpSpPr/>
          <p:nvPr/>
        </p:nvGrpSpPr>
        <p:grpSpPr bwMode="auto">
          <a:xfrm>
            <a:off x="533400" y="2285999"/>
            <a:ext cx="8229600" cy="1143001"/>
            <a:chOff x="533400" y="2438400"/>
            <a:chExt cx="8229600" cy="1143001"/>
          </a:xfrm>
        </p:grpSpPr>
        <p:pic>
          <p:nvPicPr>
            <p:cNvPr id="6" name="Picture 81" descr="math%20pi%20decimal%20matrix"/>
            <p:cNvPicPr>
              <a:picLocks noChangeAspect="1" noChangeArrowheads="1"/>
            </p:cNvPicPr>
            <p:nvPr/>
          </p:nvPicPr>
          <p:blipFill>
            <a:blip r:embed="rId7" cstate="print">
              <a:lum bright="80000" contrast="-62000"/>
              <a:grayscl/>
            </a:blip>
            <a:srcRect l="18991" t="26581" r="19262" b="30494"/>
            <a:stretch>
              <a:fillRect/>
            </a:stretch>
          </p:blipFill>
          <p:spPr bwMode="auto">
            <a:xfrm>
              <a:off x="3124200" y="2438400"/>
              <a:ext cx="28956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AutoShape 82"/>
            <p:cNvSpPr>
              <a:spLocks noChangeArrowheads="1"/>
            </p:cNvSpPr>
            <p:nvPr/>
          </p:nvSpPr>
          <p:spPr bwMode="auto">
            <a:xfrm>
              <a:off x="3124200" y="2438400"/>
              <a:ext cx="2895600" cy="1143000"/>
            </a:xfrm>
            <a:prstGeom prst="roundRect">
              <a:avLst>
                <a:gd name="adj" fmla="val 2829"/>
              </a:avLst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AutoShape 83"/>
            <p:cNvSpPr>
              <a:spLocks noChangeArrowheads="1"/>
            </p:cNvSpPr>
            <p:nvPr/>
          </p:nvSpPr>
          <p:spPr bwMode="auto">
            <a:xfrm>
              <a:off x="2438400" y="2760452"/>
              <a:ext cx="533400" cy="381000"/>
            </a:xfrm>
            <a:prstGeom prst="rightArrow">
              <a:avLst>
                <a:gd name="adj1" fmla="val 50000"/>
                <a:gd name="adj2" fmla="val 35000"/>
              </a:avLst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AutoShape 84"/>
            <p:cNvSpPr>
              <a:spLocks noChangeArrowheads="1"/>
            </p:cNvSpPr>
            <p:nvPr/>
          </p:nvSpPr>
          <p:spPr bwMode="auto">
            <a:xfrm>
              <a:off x="6248400" y="2749550"/>
              <a:ext cx="533400" cy="381000"/>
            </a:xfrm>
            <a:prstGeom prst="rightArrow">
              <a:avLst>
                <a:gd name="adj1" fmla="val 50000"/>
                <a:gd name="adj2" fmla="val 35000"/>
              </a:avLst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Text Box 85"/>
            <p:cNvSpPr txBox="1">
              <a:spLocks noChangeArrowheads="1"/>
            </p:cNvSpPr>
            <p:nvPr/>
          </p:nvSpPr>
          <p:spPr bwMode="auto">
            <a:xfrm>
              <a:off x="3293852" y="2751826"/>
              <a:ext cx="2590800" cy="46166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en-US" sz="2400" b="1" dirty="0"/>
                <a:t>Learning </a:t>
              </a:r>
              <a:r>
                <a:rPr lang="en-US" sz="2400" b="1" dirty="0" smtClean="0"/>
                <a:t>algorithm</a:t>
              </a:r>
              <a:endParaRPr lang="en-US" sz="2400" b="1" dirty="0"/>
            </a:p>
          </p:txBody>
        </p:sp>
        <p:pic>
          <p:nvPicPr>
            <p:cNvPr id="11" name="Picture 20" descr="txp_fig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33400" y="2841625"/>
              <a:ext cx="1695450" cy="225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88" descr="txp_fig"/>
            <p:cNvPicPr>
              <a:picLocks noChangeAspect="1" noChangeArrowheads="1"/>
            </p:cNvPicPr>
            <p:nvPr>
              <p:custDataLst>
                <p:tags r:id="rId3"/>
              </p:custDataLst>
            </p:nvPr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916737" y="2867025"/>
              <a:ext cx="1846263" cy="188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4" descr="txp_fig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0" cstate="print"/>
            <a:stretch>
              <a:fillRect/>
            </a:stretch>
          </p:blipFill>
          <p:spPr bwMode="auto">
            <a:xfrm>
              <a:off x="965993" y="3276600"/>
              <a:ext cx="1006476" cy="304801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14" name="Picture 13" descr="txp_fig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1" cstate="print"/>
            <a:srcRect t="-14558" r="77503"/>
            <a:stretch>
              <a:fillRect/>
            </a:stretch>
          </p:blipFill>
          <p:spPr bwMode="auto">
            <a:xfrm>
              <a:off x="7071892" y="3200400"/>
              <a:ext cx="243308" cy="362269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18" name="TextBox 17"/>
          <p:cNvSpPr txBox="1"/>
          <p:nvPr/>
        </p:nvSpPr>
        <p:spPr>
          <a:xfrm>
            <a:off x="457200" y="3962400"/>
            <a:ext cx="419525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What can we predict from unlabeled data?</a:t>
            </a:r>
          </a:p>
          <a:p>
            <a:endParaRPr lang="en-US" dirty="0" smtClean="0"/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    Density estimation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22" name="Freeform 309"/>
          <p:cNvSpPr>
            <a:spLocks/>
          </p:cNvSpPr>
          <p:nvPr/>
        </p:nvSpPr>
        <p:spPr bwMode="auto">
          <a:xfrm>
            <a:off x="5238750" y="5029200"/>
            <a:ext cx="2000250" cy="1065002"/>
          </a:xfrm>
          <a:custGeom>
            <a:avLst/>
            <a:gdLst/>
            <a:ahLst/>
            <a:cxnLst>
              <a:cxn ang="0">
                <a:pos x="0" y="1140"/>
              </a:cxn>
              <a:cxn ang="0">
                <a:pos x="177" y="1031"/>
              </a:cxn>
              <a:cxn ang="0">
                <a:pos x="354" y="633"/>
              </a:cxn>
              <a:cxn ang="0">
                <a:pos x="487" y="127"/>
              </a:cxn>
              <a:cxn ang="0">
                <a:pos x="619" y="18"/>
              </a:cxn>
              <a:cxn ang="0">
                <a:pos x="752" y="235"/>
              </a:cxn>
              <a:cxn ang="0">
                <a:pos x="978" y="764"/>
              </a:cxn>
              <a:cxn ang="0">
                <a:pos x="1260" y="1127"/>
              </a:cxn>
            </a:cxnLst>
            <a:rect l="0" t="0" r="r" b="b"/>
            <a:pathLst>
              <a:path w="1260" h="1140">
                <a:moveTo>
                  <a:pt x="0" y="1140"/>
                </a:moveTo>
                <a:cubicBezTo>
                  <a:pt x="59" y="1128"/>
                  <a:pt x="118" y="1116"/>
                  <a:pt x="177" y="1031"/>
                </a:cubicBezTo>
                <a:cubicBezTo>
                  <a:pt x="236" y="947"/>
                  <a:pt x="302" y="784"/>
                  <a:pt x="354" y="633"/>
                </a:cubicBezTo>
                <a:cubicBezTo>
                  <a:pt x="405" y="482"/>
                  <a:pt x="442" y="229"/>
                  <a:pt x="487" y="127"/>
                </a:cubicBezTo>
                <a:cubicBezTo>
                  <a:pt x="531" y="24"/>
                  <a:pt x="575" y="0"/>
                  <a:pt x="619" y="18"/>
                </a:cubicBezTo>
                <a:cubicBezTo>
                  <a:pt x="664" y="36"/>
                  <a:pt x="692" y="111"/>
                  <a:pt x="752" y="235"/>
                </a:cubicBezTo>
                <a:cubicBezTo>
                  <a:pt x="812" y="359"/>
                  <a:pt x="893" y="615"/>
                  <a:pt x="978" y="764"/>
                </a:cubicBezTo>
                <a:cubicBezTo>
                  <a:pt x="1063" y="913"/>
                  <a:pt x="1201" y="1052"/>
                  <a:pt x="1260" y="1127"/>
                </a:cubicBezTo>
              </a:path>
            </a:pathLst>
          </a:custGeom>
          <a:noFill/>
          <a:ln w="19050" cap="flat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6248400" y="6096000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6324600" y="6096000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6172200" y="6096000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6126481" y="6096000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6096000" y="6096000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6278881" y="6100603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6400800" y="6096000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507481" y="6096000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6583681" y="6096000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6736081" y="6096000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6888481" y="6096000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7073951" y="6096000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050281" y="6096000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/>
          <p:cNvSpPr/>
          <p:nvPr/>
        </p:nvSpPr>
        <p:spPr>
          <a:xfrm>
            <a:off x="5974081" y="6096000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5897881" y="6096000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5745481" y="6096000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/>
          <p:cNvSpPr/>
          <p:nvPr/>
        </p:nvSpPr>
        <p:spPr>
          <a:xfrm>
            <a:off x="5562600" y="6096000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5364481" y="6096000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2" name="Picture 41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2" cstate="print"/>
          <a:stretch>
            <a:fillRect/>
          </a:stretch>
        </p:blipFill>
        <p:spPr bwMode="auto">
          <a:xfrm>
            <a:off x="6477000" y="4953000"/>
            <a:ext cx="622956" cy="263803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fld id="{84018242-A4F0-45A2-820D-B679C57A2A96}" type="slidenum">
              <a:rPr lang="en-US" altLang="en-US"/>
              <a:pPr/>
              <a:t>20</a:t>
            </a:fld>
            <a:endParaRPr lang="en-US" altLang="en-US"/>
          </a:p>
        </p:txBody>
      </p:sp>
      <p:sp>
        <p:nvSpPr>
          <p:cNvPr id="844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K-Means</a:t>
            </a:r>
          </a:p>
        </p:txBody>
      </p:sp>
      <p:sp>
        <p:nvSpPr>
          <p:cNvPr id="844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876800"/>
          </a:xfrm>
        </p:spPr>
        <p:txBody>
          <a:bodyPr>
            <a:normAutofit fontScale="62500" lnSpcReduction="20000"/>
          </a:bodyPr>
          <a:lstStyle/>
          <a:p>
            <a:pPr marL="419100" indent="-419100">
              <a:buFont typeface="Wingdings" pitchFamily="2" charset="2"/>
              <a:buNone/>
            </a:pPr>
            <a:r>
              <a:rPr lang="en-US" sz="3800" b="1" dirty="0"/>
              <a:t>Algorithm</a:t>
            </a:r>
            <a:endParaRPr lang="en-US" sz="3800" dirty="0"/>
          </a:p>
          <a:p>
            <a:pPr marL="419100" indent="-419100">
              <a:buFont typeface="Wingdings" pitchFamily="2" charset="2"/>
              <a:buNone/>
            </a:pPr>
            <a:endParaRPr lang="en-US" sz="800" dirty="0"/>
          </a:p>
          <a:p>
            <a:pPr marL="419100" indent="-419100">
              <a:buNone/>
            </a:pPr>
            <a:r>
              <a:rPr lang="en-US" dirty="0" smtClean="0">
                <a:solidFill>
                  <a:srgbClr val="0000FF"/>
                </a:solidFill>
              </a:rPr>
              <a:t>Input</a:t>
            </a:r>
            <a:r>
              <a:rPr lang="en-US" dirty="0" smtClean="0"/>
              <a:t> – Desired number of clusters, </a:t>
            </a:r>
            <a:r>
              <a:rPr lang="en-US" i="1" dirty="0" smtClean="0"/>
              <a:t>k</a:t>
            </a:r>
          </a:p>
          <a:p>
            <a:pPr marL="419100" indent="-419100">
              <a:buNone/>
            </a:pPr>
            <a:endParaRPr lang="en-US" sz="1300" dirty="0"/>
          </a:p>
          <a:p>
            <a:pPr marL="419100" indent="-419100">
              <a:buNone/>
            </a:pPr>
            <a:r>
              <a:rPr lang="en-US" dirty="0" smtClean="0">
                <a:solidFill>
                  <a:srgbClr val="0000FF"/>
                </a:solidFill>
              </a:rPr>
              <a:t>Initialize</a:t>
            </a:r>
            <a:r>
              <a:rPr lang="en-US" dirty="0" smtClean="0"/>
              <a:t> – the </a:t>
            </a:r>
            <a:r>
              <a:rPr lang="en-US" i="1" dirty="0"/>
              <a:t>k </a:t>
            </a:r>
            <a:r>
              <a:rPr lang="en-US" dirty="0"/>
              <a:t>cluster centers </a:t>
            </a:r>
            <a:r>
              <a:rPr lang="en-US" dirty="0" smtClean="0"/>
              <a:t>(randomly </a:t>
            </a:r>
            <a:r>
              <a:rPr lang="en-US" dirty="0"/>
              <a:t>if </a:t>
            </a:r>
            <a:r>
              <a:rPr lang="en-US" dirty="0" smtClean="0"/>
              <a:t>necessary)</a:t>
            </a:r>
          </a:p>
          <a:p>
            <a:pPr marL="419100" indent="-419100">
              <a:buNone/>
            </a:pPr>
            <a:endParaRPr lang="en-US" sz="1300" dirty="0"/>
          </a:p>
          <a:p>
            <a:pPr marL="419100" indent="-419100">
              <a:buNone/>
            </a:pPr>
            <a:r>
              <a:rPr lang="en-US" dirty="0" smtClean="0">
                <a:solidFill>
                  <a:srgbClr val="0000FF"/>
                </a:solidFill>
              </a:rPr>
              <a:t>Iterate – </a:t>
            </a:r>
          </a:p>
          <a:p>
            <a:pPr marL="419100" indent="-419100">
              <a:buNone/>
            </a:pPr>
            <a:endParaRPr lang="en-US" sz="1300" dirty="0" smtClean="0"/>
          </a:p>
          <a:p>
            <a:pPr marL="419100" indent="-419100">
              <a:buFont typeface="Wingdings" pitchFamily="2" charset="2"/>
              <a:buAutoNum type="arabicPeriod"/>
            </a:pPr>
            <a:r>
              <a:rPr lang="en-US" dirty="0" smtClean="0"/>
              <a:t>Decide </a:t>
            </a:r>
            <a:r>
              <a:rPr lang="en-US" dirty="0"/>
              <a:t>the class memberships of the </a:t>
            </a:r>
            <a:r>
              <a:rPr lang="en-US" i="1" dirty="0"/>
              <a:t>N </a:t>
            </a:r>
            <a:r>
              <a:rPr lang="en-US" dirty="0"/>
              <a:t>objects by assigning them to the nearest cluster </a:t>
            </a:r>
            <a:r>
              <a:rPr lang="en-US" dirty="0" smtClean="0"/>
              <a:t>centers</a:t>
            </a:r>
          </a:p>
          <a:p>
            <a:pPr marL="419100" indent="-419100">
              <a:buFont typeface="Wingdings" pitchFamily="2" charset="2"/>
              <a:buAutoNum type="arabicPeriod"/>
            </a:pPr>
            <a:endParaRPr lang="en-US" sz="2600" dirty="0"/>
          </a:p>
          <a:p>
            <a:pPr marL="419100" indent="-419100">
              <a:buFont typeface="Wingdings" pitchFamily="2" charset="2"/>
              <a:buAutoNum type="arabicPeriod"/>
            </a:pPr>
            <a:r>
              <a:rPr lang="en-US" dirty="0" smtClean="0"/>
              <a:t>Re-estimate </a:t>
            </a:r>
            <a:r>
              <a:rPr lang="en-US" dirty="0"/>
              <a:t>the </a:t>
            </a:r>
            <a:r>
              <a:rPr lang="en-US" i="1" dirty="0"/>
              <a:t>k </a:t>
            </a:r>
            <a:r>
              <a:rPr lang="en-US" dirty="0"/>
              <a:t>cluster </a:t>
            </a:r>
            <a:r>
              <a:rPr lang="en-US" dirty="0" smtClean="0"/>
              <a:t>centers (aka the </a:t>
            </a:r>
            <a:r>
              <a:rPr lang="en-US" dirty="0" err="1" smtClean="0">
                <a:solidFill>
                  <a:srgbClr val="3366FF"/>
                </a:solidFill>
              </a:rPr>
              <a:t>centroid</a:t>
            </a:r>
            <a:r>
              <a:rPr lang="en-US" dirty="0" smtClean="0"/>
              <a:t> or </a:t>
            </a:r>
            <a:r>
              <a:rPr lang="en-US" dirty="0" smtClean="0">
                <a:solidFill>
                  <a:srgbClr val="3366FF"/>
                </a:solidFill>
              </a:rPr>
              <a:t>mean</a:t>
            </a:r>
            <a:r>
              <a:rPr lang="en-US" dirty="0" smtClean="0"/>
              <a:t>), </a:t>
            </a:r>
            <a:r>
              <a:rPr lang="en-US" dirty="0"/>
              <a:t>by assuming the memberships found above are correct</a:t>
            </a:r>
            <a:r>
              <a:rPr lang="en-US" dirty="0" smtClean="0"/>
              <a:t>.</a:t>
            </a:r>
          </a:p>
          <a:p>
            <a:pPr marL="419100" indent="-419100">
              <a:buFont typeface="Wingdings" pitchFamily="2" charset="2"/>
              <a:buAutoNum type="arabicPeriod"/>
            </a:pPr>
            <a:endParaRPr lang="en-US" sz="2600" dirty="0" smtClean="0"/>
          </a:p>
          <a:p>
            <a:pPr marL="419100" indent="-419100">
              <a:buFont typeface="Wingdings" pitchFamily="2" charset="2"/>
              <a:buAutoNum type="arabicPeriod"/>
            </a:pPr>
            <a:endParaRPr lang="en-US" sz="2600" dirty="0" smtClean="0"/>
          </a:p>
          <a:p>
            <a:pPr marL="419100" indent="-419100">
              <a:buFont typeface="Wingdings" pitchFamily="2" charset="2"/>
              <a:buAutoNum type="arabicPeriod"/>
            </a:pPr>
            <a:endParaRPr lang="en-US" sz="2600" dirty="0"/>
          </a:p>
          <a:p>
            <a:pPr marL="419100" indent="-419100">
              <a:buNone/>
            </a:pPr>
            <a:r>
              <a:rPr lang="en-US" dirty="0" smtClean="0">
                <a:solidFill>
                  <a:srgbClr val="0000FF"/>
                </a:solidFill>
              </a:rPr>
              <a:t>Termination –</a:t>
            </a:r>
            <a:r>
              <a:rPr lang="en-US" dirty="0" smtClean="0"/>
              <a:t> </a:t>
            </a:r>
          </a:p>
          <a:p>
            <a:pPr marL="419100" indent="-419100">
              <a:buNone/>
            </a:pPr>
            <a:r>
              <a:rPr lang="en-US" dirty="0" smtClean="0"/>
              <a:t>	If </a:t>
            </a:r>
            <a:r>
              <a:rPr lang="en-US" dirty="0"/>
              <a:t>none of the </a:t>
            </a:r>
            <a:r>
              <a:rPr lang="en-US" i="1" dirty="0"/>
              <a:t>N </a:t>
            </a:r>
            <a:r>
              <a:rPr lang="en-US" dirty="0"/>
              <a:t>objects changed membership in the last iteration, exit. Otherwise go to </a:t>
            </a:r>
            <a:r>
              <a:rPr lang="en-US" dirty="0" smtClean="0"/>
              <a:t>1.</a:t>
            </a:r>
            <a:endParaRPr lang="en-US" dirty="0"/>
          </a:p>
          <a:p>
            <a:pPr marL="419100" indent="-419100"/>
            <a:endParaRPr lang="en-US" sz="2300" dirty="0"/>
          </a:p>
        </p:txBody>
      </p:sp>
      <p:pic>
        <p:nvPicPr>
          <p:cNvPr id="844805" name="Picture 5" descr="TP_tmp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0" y="4419600"/>
            <a:ext cx="1676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B95E4-04BD-4045-AF15-23935D38F3B8}" type="slidenum">
              <a:rPr lang="en-US" altLang="en-US" smtClean="0"/>
              <a:pPr/>
              <a:t>21</a:t>
            </a:fld>
            <a:endParaRPr lang="en-US" altLang="en-US" dirty="0"/>
          </a:p>
        </p:txBody>
      </p:sp>
      <p:sp>
        <p:nvSpPr>
          <p:cNvPr id="845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K-means Clustering: </a:t>
            </a:r>
            <a:r>
              <a:rPr lang="en-US" b="1" dirty="0" smtClean="0">
                <a:solidFill>
                  <a:srgbClr val="C00000"/>
                </a:solidFill>
              </a:rPr>
              <a:t>Step </a:t>
            </a:r>
            <a:r>
              <a:rPr lang="en-US" b="1" dirty="0">
                <a:solidFill>
                  <a:srgbClr val="C00000"/>
                </a:solidFill>
              </a:rPr>
              <a:t>1</a:t>
            </a:r>
          </a:p>
        </p:txBody>
      </p:sp>
      <p:pic>
        <p:nvPicPr>
          <p:cNvPr id="8458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47788" y="1600200"/>
            <a:ext cx="6448425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Straight Connector 6"/>
          <p:cNvCxnSpPr/>
          <p:nvPr/>
        </p:nvCxnSpPr>
        <p:spPr>
          <a:xfrm rot="10800000">
            <a:off x="1752600" y="2057400"/>
            <a:ext cx="2895600" cy="18288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648200" y="3886200"/>
            <a:ext cx="2895600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3238500" y="4305300"/>
            <a:ext cx="1828800" cy="9906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772400" y="2286000"/>
            <a:ext cx="12630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FF0000"/>
                </a:solidFill>
              </a:rPr>
              <a:t>Voronoi</a:t>
            </a:r>
            <a:r>
              <a:rPr lang="en-US" sz="2400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en-US" sz="2400" b="1" dirty="0" smtClean="0">
                <a:solidFill>
                  <a:srgbClr val="FF0000"/>
                </a:solidFill>
              </a:rPr>
              <a:t>diagram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0BE286-4D3E-4A40-937A-EFAE957D63EB}" type="slidenum">
              <a:rPr lang="en-US" altLang="en-US" smtClean="0"/>
              <a:pPr/>
              <a:t>22</a:t>
            </a:fld>
            <a:endParaRPr lang="en-US" altLang="en-US" dirty="0"/>
          </a:p>
        </p:txBody>
      </p:sp>
      <p:sp>
        <p:nvSpPr>
          <p:cNvPr id="8478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K-means Clustering: Step 2</a:t>
            </a:r>
          </a:p>
        </p:txBody>
      </p:sp>
      <p:pic>
        <p:nvPicPr>
          <p:cNvPr id="84787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6363" y="1552575"/>
            <a:ext cx="6391275" cy="477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95B066-C413-4725-AA5F-FA3817671791}" type="slidenum">
              <a:rPr lang="en-US" altLang="en-US" smtClean="0"/>
              <a:pPr/>
              <a:t>23</a:t>
            </a:fld>
            <a:endParaRPr lang="en-US" altLang="en-US" dirty="0"/>
          </a:p>
        </p:txBody>
      </p:sp>
      <p:sp>
        <p:nvSpPr>
          <p:cNvPr id="8499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K-means Clustering: Step 3</a:t>
            </a:r>
          </a:p>
        </p:txBody>
      </p:sp>
      <p:pic>
        <p:nvPicPr>
          <p:cNvPr id="84992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62075" y="1581150"/>
            <a:ext cx="6419850" cy="466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27" name="Straight Connector 26"/>
          <p:cNvCxnSpPr/>
          <p:nvPr/>
        </p:nvCxnSpPr>
        <p:spPr>
          <a:xfrm rot="16200000" flipV="1">
            <a:off x="2360108" y="1790700"/>
            <a:ext cx="1752600" cy="15240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16200000" flipH="1">
            <a:off x="3198308" y="4229100"/>
            <a:ext cx="2286000" cy="6858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3998408" y="3429000"/>
            <a:ext cx="3505200" cy="2168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B535A-3E2E-4F49-BE75-79457A03DFD2}" type="slidenum">
              <a:rPr lang="en-US" altLang="en-US" smtClean="0"/>
              <a:pPr/>
              <a:t>24</a:t>
            </a:fld>
            <a:endParaRPr lang="en-US" altLang="en-US" dirty="0"/>
          </a:p>
        </p:txBody>
      </p:sp>
      <p:sp>
        <p:nvSpPr>
          <p:cNvPr id="8519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K-means Clustering: Step 4</a:t>
            </a:r>
          </a:p>
        </p:txBody>
      </p:sp>
      <p:pic>
        <p:nvPicPr>
          <p:cNvPr id="85197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2550" y="1524000"/>
            <a:ext cx="64389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Straight Connector 6"/>
          <p:cNvCxnSpPr/>
          <p:nvPr/>
        </p:nvCxnSpPr>
        <p:spPr>
          <a:xfrm rot="16200000" flipV="1">
            <a:off x="2360108" y="1790700"/>
            <a:ext cx="1752600" cy="15240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16200000" flipH="1">
            <a:off x="3198308" y="4229100"/>
            <a:ext cx="2286000" cy="6858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998408" y="3429000"/>
            <a:ext cx="3505200" cy="2168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185301-4647-4BE6-99CA-FD0D0A035041}" type="slidenum">
              <a:rPr lang="en-US" altLang="en-US" smtClean="0"/>
              <a:pPr/>
              <a:t>25</a:t>
            </a:fld>
            <a:endParaRPr lang="en-US" altLang="en-US" dirty="0"/>
          </a:p>
        </p:txBody>
      </p:sp>
      <p:sp>
        <p:nvSpPr>
          <p:cNvPr id="8540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K-means Clustering: Step 5</a:t>
            </a:r>
          </a:p>
        </p:txBody>
      </p:sp>
      <p:pic>
        <p:nvPicPr>
          <p:cNvPr id="85402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43025" y="1524000"/>
            <a:ext cx="645795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" name="Straight Connector 4"/>
          <p:cNvCxnSpPr/>
          <p:nvPr/>
        </p:nvCxnSpPr>
        <p:spPr>
          <a:xfrm rot="16200000" flipV="1">
            <a:off x="2532604" y="1963196"/>
            <a:ext cx="1752600" cy="117900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rot="16200000" flipH="1">
            <a:off x="3027904" y="4399504"/>
            <a:ext cx="2362200" cy="42119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998408" y="3429000"/>
            <a:ext cx="3505200" cy="2168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fld id="{33B6BD05-E482-4485-A787-2F7EB9C01914}" type="slidenum">
              <a:rPr lang="en-US" altLang="en-US"/>
              <a:pPr/>
              <a:t>26</a:t>
            </a:fld>
            <a:endParaRPr lang="en-US" altLang="en-US"/>
          </a:p>
        </p:txBody>
      </p:sp>
      <p:sp>
        <p:nvSpPr>
          <p:cNvPr id="857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Computational </a:t>
            </a:r>
            <a:r>
              <a:rPr lang="en-US" dirty="0"/>
              <a:t>Complexity</a:t>
            </a:r>
          </a:p>
        </p:txBody>
      </p:sp>
      <p:sp>
        <p:nvSpPr>
          <p:cNvPr id="857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At each iteration, </a:t>
            </a:r>
          </a:p>
          <a:p>
            <a:pPr lvl="1"/>
            <a:r>
              <a:rPr lang="en-US" sz="2400" dirty="0" smtClean="0"/>
              <a:t>Computing distance </a:t>
            </a:r>
            <a:r>
              <a:rPr lang="en-US" sz="2400" dirty="0"/>
              <a:t>between </a:t>
            </a:r>
            <a:r>
              <a:rPr lang="en-US" sz="2400" dirty="0" smtClean="0"/>
              <a:t>each of the n objects and the K cluster centers </a:t>
            </a:r>
            <a:r>
              <a:rPr lang="en-US" sz="2400" dirty="0"/>
              <a:t>is </a:t>
            </a:r>
            <a:r>
              <a:rPr lang="en-US" sz="2400" dirty="0" smtClean="0"/>
              <a:t>O(</a:t>
            </a:r>
            <a:r>
              <a:rPr lang="en-US" sz="2400" i="1" dirty="0" err="1" smtClean="0"/>
              <a:t>Kn</a:t>
            </a:r>
            <a:r>
              <a:rPr lang="en-US" sz="2400" dirty="0" smtClean="0"/>
              <a:t>).</a:t>
            </a:r>
          </a:p>
          <a:p>
            <a:pPr lvl="1"/>
            <a:r>
              <a:rPr lang="en-US" sz="2400" dirty="0" smtClean="0"/>
              <a:t>Computing cluster centers: </a:t>
            </a:r>
            <a:r>
              <a:rPr lang="en-US" sz="2400" dirty="0"/>
              <a:t>Each </a:t>
            </a:r>
            <a:r>
              <a:rPr lang="en-US" sz="2400" dirty="0" smtClean="0"/>
              <a:t>object </a:t>
            </a:r>
            <a:r>
              <a:rPr lang="en-US" sz="2400" dirty="0"/>
              <a:t>gets added once to some </a:t>
            </a:r>
            <a:r>
              <a:rPr lang="en-US" sz="2400" dirty="0" smtClean="0"/>
              <a:t>cluster: O(</a:t>
            </a:r>
            <a:r>
              <a:rPr lang="en-US" sz="2400" i="1" dirty="0" smtClean="0"/>
              <a:t>n</a:t>
            </a:r>
            <a:r>
              <a:rPr lang="en-US" sz="2400" dirty="0" smtClean="0"/>
              <a:t>).</a:t>
            </a:r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Assume these two steps are each done once for </a:t>
            </a:r>
            <a:r>
              <a:rPr lang="en-US" sz="2400" i="1" dirty="0">
                <a:latin typeface="Times New Roman" pitchFamily="18" charset="0"/>
              </a:rPr>
              <a:t>l</a:t>
            </a:r>
            <a:r>
              <a:rPr lang="en-US" sz="2400" dirty="0"/>
              <a:t> iterations: </a:t>
            </a:r>
            <a:r>
              <a:rPr lang="en-US" sz="2400" dirty="0" smtClean="0"/>
              <a:t>O(</a:t>
            </a:r>
            <a:r>
              <a:rPr lang="en-US" sz="2400" i="1" dirty="0" err="1" smtClean="0">
                <a:latin typeface="Times New Roman" pitchFamily="18" charset="0"/>
              </a:rPr>
              <a:t>l</a:t>
            </a:r>
            <a:r>
              <a:rPr lang="en-US" sz="2400" i="1" dirty="0" err="1" smtClean="0"/>
              <a:t>Kn</a:t>
            </a:r>
            <a:r>
              <a:rPr lang="en-US" sz="2400" dirty="0" smtClean="0"/>
              <a:t>).</a:t>
            </a:r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Is K-means guaranteed to converge? </a:t>
            </a:r>
            <a:r>
              <a:rPr lang="en-US" sz="2000" dirty="0" smtClean="0">
                <a:solidFill>
                  <a:srgbClr val="0000FF"/>
                </a:solidFill>
              </a:rPr>
              <a:t>(Homework)</a:t>
            </a:r>
            <a:endParaRPr lang="en-US" sz="20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70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fld id="{B92DE596-8F5D-4954-A880-CFB1C85D891C}" type="slidenum">
              <a:rPr lang="en-US" altLang="en-US"/>
              <a:pPr/>
              <a:t>27</a:t>
            </a:fld>
            <a:endParaRPr lang="en-US" altLang="en-US"/>
          </a:p>
        </p:txBody>
      </p:sp>
      <p:sp>
        <p:nvSpPr>
          <p:cNvPr id="858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Seed Choice</a:t>
            </a:r>
          </a:p>
        </p:txBody>
      </p:sp>
      <p:sp>
        <p:nvSpPr>
          <p:cNvPr id="858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en-US" sz="2400" dirty="0"/>
              <a:t>Results </a:t>
            </a:r>
            <a:r>
              <a:rPr lang="en-US" sz="2400" dirty="0" smtClean="0"/>
              <a:t>are quite sensitive to seed selection.</a:t>
            </a: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2590800"/>
            <a:ext cx="75057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fld id="{B92DE596-8F5D-4954-A880-CFB1C85D891C}" type="slidenum">
              <a:rPr lang="en-US" altLang="en-US"/>
              <a:pPr/>
              <a:t>28</a:t>
            </a:fld>
            <a:endParaRPr lang="en-US" altLang="en-US"/>
          </a:p>
        </p:txBody>
      </p:sp>
      <p:sp>
        <p:nvSpPr>
          <p:cNvPr id="858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Seed Choice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2590800"/>
            <a:ext cx="75057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Oval 9"/>
          <p:cNvSpPr/>
          <p:nvPr/>
        </p:nvSpPr>
        <p:spPr>
          <a:xfrm>
            <a:off x="1447800" y="4048125"/>
            <a:ext cx="152400" cy="152400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048000" y="3895725"/>
            <a:ext cx="152400" cy="152400"/>
          </a:xfrm>
          <a:prstGeom prst="ellipse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6781800" y="5191125"/>
            <a:ext cx="152400" cy="152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495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Results are quite sensitive to seed selection.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fld id="{B92DE596-8F5D-4954-A880-CFB1C85D891C}" type="slidenum">
              <a:rPr lang="en-US" altLang="en-US"/>
              <a:pPr/>
              <a:t>29</a:t>
            </a:fld>
            <a:endParaRPr lang="en-US" altLang="en-US"/>
          </a:p>
        </p:txBody>
      </p:sp>
      <p:sp>
        <p:nvSpPr>
          <p:cNvPr id="858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Seed Choice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0" y="2609850"/>
            <a:ext cx="7886700" cy="356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4953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Results are quite sensitive to seed selection.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Unsupervised Learning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2000" dirty="0" smtClean="0">
                <a:latin typeface="Comic Sans MS" pitchFamily="66" charset="0"/>
              </a:rPr>
              <a:t>“Learning from unlabeled/</a:t>
            </a:r>
            <a:r>
              <a:rPr lang="en-US" sz="2000" dirty="0" err="1" smtClean="0">
                <a:latin typeface="Comic Sans MS" pitchFamily="66" charset="0"/>
              </a:rPr>
              <a:t>unannotated</a:t>
            </a:r>
            <a:r>
              <a:rPr lang="en-US" sz="2000" dirty="0" smtClean="0">
                <a:latin typeface="Comic Sans MS" pitchFamily="66" charset="0"/>
              </a:rPr>
              <a:t> data” (without supervision)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17" name="Group 16"/>
          <p:cNvGrpSpPr/>
          <p:nvPr/>
        </p:nvGrpSpPr>
        <p:grpSpPr bwMode="auto">
          <a:xfrm>
            <a:off x="533400" y="2285999"/>
            <a:ext cx="8229600" cy="1143001"/>
            <a:chOff x="533400" y="2438400"/>
            <a:chExt cx="8229600" cy="1143001"/>
          </a:xfrm>
        </p:grpSpPr>
        <p:pic>
          <p:nvPicPr>
            <p:cNvPr id="6" name="Picture 81" descr="math%20pi%20decimal%20matrix"/>
            <p:cNvPicPr>
              <a:picLocks noChangeAspect="1" noChangeArrowheads="1"/>
            </p:cNvPicPr>
            <p:nvPr/>
          </p:nvPicPr>
          <p:blipFill>
            <a:blip r:embed="rId6" cstate="print">
              <a:lum bright="80000" contrast="-62000"/>
              <a:grayscl/>
            </a:blip>
            <a:srcRect l="18991" t="26581" r="19262" b="30494"/>
            <a:stretch>
              <a:fillRect/>
            </a:stretch>
          </p:blipFill>
          <p:spPr bwMode="auto">
            <a:xfrm>
              <a:off x="3124200" y="2438400"/>
              <a:ext cx="28956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AutoShape 82"/>
            <p:cNvSpPr>
              <a:spLocks noChangeArrowheads="1"/>
            </p:cNvSpPr>
            <p:nvPr/>
          </p:nvSpPr>
          <p:spPr bwMode="auto">
            <a:xfrm>
              <a:off x="3124200" y="2438400"/>
              <a:ext cx="2895600" cy="1143000"/>
            </a:xfrm>
            <a:prstGeom prst="roundRect">
              <a:avLst>
                <a:gd name="adj" fmla="val 2829"/>
              </a:avLst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AutoShape 83"/>
            <p:cNvSpPr>
              <a:spLocks noChangeArrowheads="1"/>
            </p:cNvSpPr>
            <p:nvPr/>
          </p:nvSpPr>
          <p:spPr bwMode="auto">
            <a:xfrm>
              <a:off x="2438400" y="2760452"/>
              <a:ext cx="533400" cy="381000"/>
            </a:xfrm>
            <a:prstGeom prst="rightArrow">
              <a:avLst>
                <a:gd name="adj1" fmla="val 50000"/>
                <a:gd name="adj2" fmla="val 35000"/>
              </a:avLst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AutoShape 84"/>
            <p:cNvSpPr>
              <a:spLocks noChangeArrowheads="1"/>
            </p:cNvSpPr>
            <p:nvPr/>
          </p:nvSpPr>
          <p:spPr bwMode="auto">
            <a:xfrm>
              <a:off x="6248400" y="2749550"/>
              <a:ext cx="533400" cy="381000"/>
            </a:xfrm>
            <a:prstGeom prst="rightArrow">
              <a:avLst>
                <a:gd name="adj1" fmla="val 50000"/>
                <a:gd name="adj2" fmla="val 35000"/>
              </a:avLst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Text Box 85"/>
            <p:cNvSpPr txBox="1">
              <a:spLocks noChangeArrowheads="1"/>
            </p:cNvSpPr>
            <p:nvPr/>
          </p:nvSpPr>
          <p:spPr bwMode="auto">
            <a:xfrm>
              <a:off x="3293852" y="2751826"/>
              <a:ext cx="2590800" cy="46166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en-US" sz="2400" b="1" dirty="0"/>
                <a:t>Learning </a:t>
              </a:r>
              <a:r>
                <a:rPr lang="en-US" sz="2400" b="1" dirty="0" smtClean="0"/>
                <a:t>algorithm</a:t>
              </a:r>
              <a:endParaRPr lang="en-US" sz="2400" b="1" dirty="0"/>
            </a:p>
          </p:txBody>
        </p:sp>
        <p:pic>
          <p:nvPicPr>
            <p:cNvPr id="11" name="Picture 20" descr="txp_fig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33400" y="2841625"/>
              <a:ext cx="1695450" cy="225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88" descr="txp_fig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6916737" y="2867025"/>
              <a:ext cx="1846263" cy="188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4" descr="txp_fig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9" cstate="print"/>
            <a:stretch>
              <a:fillRect/>
            </a:stretch>
          </p:blipFill>
          <p:spPr bwMode="auto">
            <a:xfrm>
              <a:off x="965993" y="3276600"/>
              <a:ext cx="1006476" cy="304801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14" name="Picture 13" descr="txp_fig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0" cstate="print"/>
            <a:srcRect t="-14558" r="77503"/>
            <a:stretch>
              <a:fillRect/>
            </a:stretch>
          </p:blipFill>
          <p:spPr bwMode="auto">
            <a:xfrm>
              <a:off x="7071892" y="3200400"/>
              <a:ext cx="243308" cy="362269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18" name="TextBox 17"/>
          <p:cNvSpPr txBox="1"/>
          <p:nvPr/>
        </p:nvSpPr>
        <p:spPr>
          <a:xfrm>
            <a:off x="457200" y="3962400"/>
            <a:ext cx="419525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What can we predict from unlabeled data?</a:t>
            </a:r>
          </a:p>
          <a:p>
            <a:endParaRPr lang="en-US" dirty="0" smtClean="0"/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    Density estimation</a:t>
            </a:r>
          </a:p>
          <a:p>
            <a:pPr lvl="1">
              <a:buFont typeface="Courier New" pitchFamily="49" charset="0"/>
              <a:buChar char="o"/>
            </a:pPr>
            <a:endParaRPr lang="en-US" dirty="0" smtClean="0"/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    Groups or clusters in the data</a:t>
            </a:r>
          </a:p>
          <a:p>
            <a:pPr lvl="1"/>
            <a:endParaRPr lang="en-US" dirty="0" smtClean="0"/>
          </a:p>
        </p:txBody>
      </p:sp>
      <p:pic>
        <p:nvPicPr>
          <p:cNvPr id="28" name="Picture 7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181600" y="4419600"/>
            <a:ext cx="2514600" cy="164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9" name="Group 122"/>
          <p:cNvGrpSpPr>
            <a:grpSpLocks/>
          </p:cNvGrpSpPr>
          <p:nvPr/>
        </p:nvGrpSpPr>
        <p:grpSpPr bwMode="auto">
          <a:xfrm>
            <a:off x="5334000" y="4584700"/>
            <a:ext cx="2139949" cy="1373188"/>
            <a:chOff x="3360" y="2888"/>
            <a:chExt cx="1348" cy="865"/>
          </a:xfrm>
        </p:grpSpPr>
        <p:sp>
          <p:nvSpPr>
            <p:cNvPr id="30" name="Oval 113"/>
            <p:cNvSpPr>
              <a:spLocks noChangeArrowheads="1"/>
            </p:cNvSpPr>
            <p:nvPr/>
          </p:nvSpPr>
          <p:spPr bwMode="auto">
            <a:xfrm>
              <a:off x="3835" y="2888"/>
              <a:ext cx="316" cy="259"/>
            </a:xfrm>
            <a:prstGeom prst="ellips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Oval 114"/>
            <p:cNvSpPr>
              <a:spLocks noChangeArrowheads="1"/>
            </p:cNvSpPr>
            <p:nvPr/>
          </p:nvSpPr>
          <p:spPr bwMode="auto">
            <a:xfrm>
              <a:off x="4478" y="3350"/>
              <a:ext cx="230" cy="288"/>
            </a:xfrm>
            <a:prstGeom prst="ellips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Oval 115"/>
            <p:cNvSpPr>
              <a:spLocks noChangeArrowheads="1"/>
            </p:cNvSpPr>
            <p:nvPr/>
          </p:nvSpPr>
          <p:spPr bwMode="auto">
            <a:xfrm>
              <a:off x="4134" y="3321"/>
              <a:ext cx="258" cy="432"/>
            </a:xfrm>
            <a:prstGeom prst="ellips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Oval 119"/>
            <p:cNvSpPr>
              <a:spLocks noChangeArrowheads="1"/>
            </p:cNvSpPr>
            <p:nvPr/>
          </p:nvSpPr>
          <p:spPr bwMode="auto">
            <a:xfrm>
              <a:off x="3360" y="3336"/>
              <a:ext cx="414" cy="312"/>
            </a:xfrm>
            <a:prstGeom prst="ellips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4" name="Group 123"/>
          <p:cNvGrpSpPr>
            <a:grpSpLocks/>
          </p:cNvGrpSpPr>
          <p:nvPr/>
        </p:nvGrpSpPr>
        <p:grpSpPr bwMode="auto">
          <a:xfrm>
            <a:off x="5438785" y="5314978"/>
            <a:ext cx="1374777" cy="574678"/>
            <a:chOff x="3426" y="3348"/>
            <a:chExt cx="866" cy="362"/>
          </a:xfrm>
        </p:grpSpPr>
        <p:sp>
          <p:nvSpPr>
            <p:cNvPr id="35" name="Oval 111"/>
            <p:cNvSpPr>
              <a:spLocks noChangeArrowheads="1"/>
            </p:cNvSpPr>
            <p:nvPr/>
          </p:nvSpPr>
          <p:spPr bwMode="auto">
            <a:xfrm>
              <a:off x="3426" y="3348"/>
              <a:ext cx="62" cy="287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Oval 112"/>
            <p:cNvSpPr>
              <a:spLocks noChangeArrowheads="1"/>
            </p:cNvSpPr>
            <p:nvPr/>
          </p:nvSpPr>
          <p:spPr bwMode="auto">
            <a:xfrm>
              <a:off x="4206" y="3393"/>
              <a:ext cx="86" cy="317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fld id="{B92DE596-8F5D-4954-A880-CFB1C85D891C}" type="slidenum">
              <a:rPr lang="en-US" altLang="en-US"/>
              <a:pPr/>
              <a:t>30</a:t>
            </a:fld>
            <a:endParaRPr lang="en-US" altLang="en-US"/>
          </a:p>
        </p:txBody>
      </p:sp>
      <p:sp>
        <p:nvSpPr>
          <p:cNvPr id="858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Seed Choice</a:t>
            </a:r>
          </a:p>
        </p:txBody>
      </p:sp>
      <p:sp>
        <p:nvSpPr>
          <p:cNvPr id="858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en-US" sz="2400" dirty="0"/>
              <a:t>Results can vary based on random seed selection.</a:t>
            </a:r>
          </a:p>
          <a:p>
            <a:endParaRPr lang="en-US" sz="2400" dirty="0" smtClean="0"/>
          </a:p>
          <a:p>
            <a:r>
              <a:rPr lang="en-US" sz="2400" dirty="0" smtClean="0"/>
              <a:t>Some </a:t>
            </a:r>
            <a:r>
              <a:rPr lang="en-US" sz="2400" dirty="0"/>
              <a:t>seeds can result in poor convergence rate, or convergence to sub-optimal </a:t>
            </a:r>
            <a:r>
              <a:rPr lang="en-US" sz="2400" dirty="0" smtClean="0"/>
              <a:t>clustering.</a:t>
            </a:r>
            <a:endParaRPr lang="en-US" sz="2400" dirty="0"/>
          </a:p>
          <a:p>
            <a:pPr lvl="1"/>
            <a:r>
              <a:rPr lang="en-US" sz="2400" dirty="0">
                <a:solidFill>
                  <a:srgbClr val="0000FF"/>
                </a:solidFill>
              </a:rPr>
              <a:t>Select good seeds using a heuristic (e.g., </a:t>
            </a:r>
            <a:r>
              <a:rPr lang="en-US" sz="2400" dirty="0" smtClean="0">
                <a:solidFill>
                  <a:srgbClr val="0000FF"/>
                </a:solidFill>
              </a:rPr>
              <a:t>object </a:t>
            </a:r>
            <a:r>
              <a:rPr lang="en-US" sz="2400" dirty="0">
                <a:solidFill>
                  <a:srgbClr val="0000FF"/>
                </a:solidFill>
              </a:rPr>
              <a:t>least similar to any existing mean</a:t>
            </a:r>
            <a:r>
              <a:rPr lang="en-US" sz="2400" dirty="0" smtClean="0">
                <a:solidFill>
                  <a:srgbClr val="0000FF"/>
                </a:solidFill>
              </a:rPr>
              <a:t>) </a:t>
            </a:r>
          </a:p>
          <a:p>
            <a:pPr lvl="1"/>
            <a:r>
              <a:rPr lang="en-US" sz="2400" dirty="0" smtClean="0">
                <a:solidFill>
                  <a:srgbClr val="0000FF"/>
                </a:solidFill>
              </a:rPr>
              <a:t>Try </a:t>
            </a:r>
            <a:r>
              <a:rPr lang="en-US" sz="2400" dirty="0">
                <a:solidFill>
                  <a:srgbClr val="0000FF"/>
                </a:solidFill>
              </a:rPr>
              <a:t>out multiple starting points (very important!!!)</a:t>
            </a:r>
          </a:p>
          <a:p>
            <a:pPr lvl="1"/>
            <a:r>
              <a:rPr lang="en-US" sz="2400" dirty="0">
                <a:solidFill>
                  <a:srgbClr val="0000FF"/>
                </a:solidFill>
              </a:rPr>
              <a:t>Initialize with the results of another method</a:t>
            </a:r>
            <a:r>
              <a:rPr lang="en-US" sz="2400" dirty="0" smtClean="0">
                <a:solidFill>
                  <a:srgbClr val="0000FF"/>
                </a:solidFill>
              </a:rPr>
              <a:t>.</a:t>
            </a:r>
          </a:p>
          <a:p>
            <a:pPr lvl="1"/>
            <a:r>
              <a:rPr lang="en-US" sz="2400" dirty="0" smtClean="0">
                <a:solidFill>
                  <a:srgbClr val="0000FF"/>
                </a:solidFill>
              </a:rPr>
              <a:t>Further reading: </a:t>
            </a:r>
            <a:r>
              <a:rPr lang="en-US" sz="2400" dirty="0" smtClean="0"/>
              <a:t>k-means ++ algorithm of Arthur and </a:t>
            </a:r>
            <a:r>
              <a:rPr lang="en-US" sz="2400" dirty="0" err="1" smtClean="0"/>
              <a:t>Vassilvitskii</a:t>
            </a:r>
            <a:r>
              <a:rPr lang="en-US" sz="2400" dirty="0" smtClean="0"/>
              <a:t> </a:t>
            </a:r>
            <a:endParaRPr lang="en-US" sz="2400" dirty="0">
              <a:solidFill>
                <a:srgbClr val="0000FF"/>
              </a:solidFill>
            </a:endParaRPr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8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8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81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81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Shape of clusters</a:t>
            </a:r>
          </a:p>
          <a:p>
            <a:pPr lvl="1"/>
            <a:r>
              <a:rPr lang="en-US" sz="2400" dirty="0" smtClean="0"/>
              <a:t>Assumes isotopic, convex clusters</a:t>
            </a:r>
          </a:p>
          <a:p>
            <a:pPr lvl="1"/>
            <a:endParaRPr lang="en-US" sz="2400" dirty="0" smtClean="0"/>
          </a:p>
          <a:p>
            <a:r>
              <a:rPr lang="en-US" sz="2400" dirty="0" smtClean="0"/>
              <a:t>Sensitive to Outliers 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dirty="0" smtClean="0"/>
              <a:t>  </a:t>
            </a:r>
            <a:r>
              <a:rPr lang="en-US" sz="2400" dirty="0" smtClean="0"/>
              <a:t>– </a:t>
            </a:r>
            <a:r>
              <a:rPr lang="en-US" sz="2400" dirty="0" smtClean="0"/>
              <a:t>use K-</a:t>
            </a:r>
            <a:r>
              <a:rPr lang="en-US" sz="2400" dirty="0" err="1" smtClean="0"/>
              <a:t>medoids</a:t>
            </a:r>
            <a:endParaRPr lang="en-US" sz="24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3918856"/>
            <a:ext cx="3567289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3907972"/>
            <a:ext cx="3618122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4102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Number of clusters K</a:t>
            </a:r>
          </a:p>
          <a:p>
            <a:pPr lvl="1"/>
            <a:r>
              <a:rPr lang="en-US" sz="2200" dirty="0" smtClean="0"/>
              <a:t>Objective function</a:t>
            </a:r>
          </a:p>
          <a:p>
            <a:pPr lvl="1"/>
            <a:endParaRPr lang="en-US" sz="2200" dirty="0" smtClean="0"/>
          </a:p>
          <a:p>
            <a:pPr lvl="1"/>
            <a:endParaRPr lang="en-US" sz="2200" dirty="0" smtClean="0"/>
          </a:p>
          <a:p>
            <a:pPr lvl="1"/>
            <a:r>
              <a:rPr lang="en-US" sz="2200" dirty="0" smtClean="0"/>
              <a:t>Look for “Knee” in objective function</a:t>
            </a:r>
          </a:p>
          <a:p>
            <a:pPr lvl="1"/>
            <a:endParaRPr lang="en-US" sz="2200" dirty="0" smtClean="0"/>
          </a:p>
          <a:p>
            <a:pPr lvl="1"/>
            <a:endParaRPr lang="en-US" sz="2200" dirty="0" smtClean="0"/>
          </a:p>
          <a:p>
            <a:pPr lvl="1"/>
            <a:endParaRPr lang="en-US" sz="2200" dirty="0" smtClean="0"/>
          </a:p>
          <a:p>
            <a:pPr lvl="1"/>
            <a:endParaRPr lang="en-US" sz="2200" dirty="0" smtClean="0"/>
          </a:p>
          <a:p>
            <a:pPr lvl="1"/>
            <a:endParaRPr lang="en-US" sz="2200" dirty="0" smtClean="0"/>
          </a:p>
          <a:p>
            <a:pPr lvl="1"/>
            <a:endParaRPr lang="en-US" sz="2200" dirty="0" smtClean="0"/>
          </a:p>
          <a:p>
            <a:pPr lvl="1"/>
            <a:endParaRPr lang="en-US" sz="2200" dirty="0" smtClean="0"/>
          </a:p>
          <a:p>
            <a:pPr lvl="1"/>
            <a:endParaRPr lang="en-US" sz="800" dirty="0" smtClean="0"/>
          </a:p>
          <a:p>
            <a:pPr lvl="1"/>
            <a:r>
              <a:rPr lang="en-US" sz="2200" dirty="0" smtClean="0"/>
              <a:t>Can you pick K by minimizing the objective over K? </a:t>
            </a:r>
            <a:r>
              <a:rPr lang="en-US" sz="2200" dirty="0" smtClean="0">
                <a:solidFill>
                  <a:srgbClr val="0000FF"/>
                </a:solidFill>
              </a:rPr>
              <a:t>(Homework)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1" y="3352800"/>
            <a:ext cx="5612531" cy="2732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/>
          <a:srcRect l="13333"/>
          <a:stretch>
            <a:fillRect/>
          </a:stretch>
        </p:blipFill>
        <p:spPr bwMode="auto">
          <a:xfrm>
            <a:off x="3657600" y="1943100"/>
            <a:ext cx="24765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fld id="{E079E55A-837B-42F7-9AD1-32E939787DCB}" type="slidenum">
              <a:rPr lang="en-US" altLang="en-US"/>
              <a:pPr/>
              <a:t>34</a:t>
            </a:fld>
            <a:endParaRPr lang="en-US" altLang="en-US"/>
          </a:p>
        </p:txBody>
      </p:sp>
      <p:sp>
        <p:nvSpPr>
          <p:cNvPr id="859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How Many Clusters?</a:t>
            </a:r>
          </a:p>
        </p:txBody>
      </p:sp>
      <p:sp>
        <p:nvSpPr>
          <p:cNvPr id="859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Number of clusters K is given </a:t>
            </a:r>
          </a:p>
          <a:p>
            <a:pPr lvl="1"/>
            <a:r>
              <a:rPr lang="en-US" sz="2600" dirty="0">
                <a:solidFill>
                  <a:srgbClr val="0000FF"/>
                </a:solidFill>
              </a:rPr>
              <a:t>Partition n </a:t>
            </a:r>
            <a:r>
              <a:rPr lang="en-US" sz="2600" dirty="0" smtClean="0">
                <a:solidFill>
                  <a:srgbClr val="0000FF"/>
                </a:solidFill>
              </a:rPr>
              <a:t>objects </a:t>
            </a:r>
            <a:r>
              <a:rPr lang="en-US" sz="2600" dirty="0">
                <a:solidFill>
                  <a:srgbClr val="0000FF"/>
                </a:solidFill>
              </a:rPr>
              <a:t>into predetermined number of </a:t>
            </a:r>
            <a:r>
              <a:rPr lang="en-US" sz="2600" dirty="0" smtClean="0">
                <a:solidFill>
                  <a:srgbClr val="0000FF"/>
                </a:solidFill>
              </a:rPr>
              <a:t>clusters</a:t>
            </a:r>
          </a:p>
          <a:p>
            <a:pPr lvl="1"/>
            <a:endParaRPr lang="en-US" sz="2600" dirty="0">
              <a:solidFill>
                <a:srgbClr val="0000FF"/>
              </a:solidFill>
            </a:endParaRPr>
          </a:p>
          <a:p>
            <a:r>
              <a:rPr lang="en-US" dirty="0"/>
              <a:t>Finding the “right” number of clusters is part of the problem</a:t>
            </a:r>
          </a:p>
          <a:p>
            <a:pPr lvl="1"/>
            <a:r>
              <a:rPr lang="en-US" sz="2600" dirty="0">
                <a:solidFill>
                  <a:srgbClr val="0000FF"/>
                </a:solidFill>
              </a:rPr>
              <a:t>Given </a:t>
            </a:r>
            <a:r>
              <a:rPr lang="en-US" sz="2600" dirty="0" smtClean="0">
                <a:solidFill>
                  <a:srgbClr val="0000FF"/>
                </a:solidFill>
              </a:rPr>
              <a:t>objects, </a:t>
            </a:r>
            <a:r>
              <a:rPr lang="en-US" sz="2600" dirty="0">
                <a:solidFill>
                  <a:srgbClr val="0000FF"/>
                </a:solidFill>
              </a:rPr>
              <a:t>partition into an “appropriate” number of subsets</a:t>
            </a:r>
            <a:r>
              <a:rPr lang="en-US" sz="2600" dirty="0" smtClean="0">
                <a:solidFill>
                  <a:srgbClr val="0000FF"/>
                </a:solidFill>
              </a:rPr>
              <a:t>.</a:t>
            </a:r>
          </a:p>
          <a:p>
            <a:pPr lvl="1"/>
            <a:endParaRPr lang="en-US" sz="2600" dirty="0">
              <a:solidFill>
                <a:srgbClr val="0000FF"/>
              </a:solidFill>
            </a:endParaRPr>
          </a:p>
          <a:p>
            <a:r>
              <a:rPr lang="en-US" dirty="0"/>
              <a:t>Solve an optimization problem: penalize having lots of clusters</a:t>
            </a:r>
          </a:p>
          <a:p>
            <a:pPr lvl="1"/>
            <a:r>
              <a:rPr lang="en-US" sz="2600" dirty="0">
                <a:solidFill>
                  <a:srgbClr val="0000FF"/>
                </a:solidFill>
              </a:rPr>
              <a:t>application dependent, e.g., compressed summary of search results list.</a:t>
            </a:r>
          </a:p>
          <a:p>
            <a:pPr lvl="1"/>
            <a:r>
              <a:rPr lang="en-US" sz="2600" dirty="0">
                <a:solidFill>
                  <a:srgbClr val="0000FF"/>
                </a:solidFill>
              </a:rPr>
              <a:t>Information theoretic approaches: model-based </a:t>
            </a:r>
            <a:r>
              <a:rPr lang="en-US" sz="2600" dirty="0" smtClean="0">
                <a:solidFill>
                  <a:srgbClr val="0000FF"/>
                </a:solidFill>
              </a:rPr>
              <a:t>approach</a:t>
            </a:r>
          </a:p>
          <a:p>
            <a:pPr lvl="1"/>
            <a:endParaRPr lang="en-US" sz="2600" dirty="0">
              <a:solidFill>
                <a:srgbClr val="0000FF"/>
              </a:solidFill>
            </a:endParaRPr>
          </a:p>
          <a:p>
            <a:r>
              <a:rPr lang="en-US" dirty="0"/>
              <a:t>Tradeoff between having more clusters (better focus within each cluster) and having too many </a:t>
            </a:r>
            <a:r>
              <a:rPr lang="en-US" dirty="0" smtClean="0"/>
              <a:t>clusters</a:t>
            </a:r>
          </a:p>
          <a:p>
            <a:endParaRPr lang="en-US" sz="2600" dirty="0"/>
          </a:p>
          <a:p>
            <a:r>
              <a:rPr lang="en-US" dirty="0"/>
              <a:t>Nonparametric </a:t>
            </a:r>
            <a:r>
              <a:rPr lang="en-US" dirty="0" smtClean="0"/>
              <a:t>approaches – let number of clusters scale with number of data points/objects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fld id="{E079E55A-837B-42F7-9AD1-32E939787DCB}" type="slidenum">
              <a:rPr lang="en-US" altLang="en-US"/>
              <a:pPr/>
              <a:t>35</a:t>
            </a:fld>
            <a:endParaRPr lang="en-US" altLang="en-US"/>
          </a:p>
        </p:txBody>
      </p:sp>
      <p:sp>
        <p:nvSpPr>
          <p:cNvPr id="859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Clustering algorithms</a:t>
            </a:r>
            <a:endParaRPr lang="en-US" dirty="0"/>
          </a:p>
        </p:txBody>
      </p:sp>
      <p:sp>
        <p:nvSpPr>
          <p:cNvPr id="859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Hierarchical clustering</a:t>
            </a:r>
          </a:p>
          <a:p>
            <a:pPr marL="742950" lvl="2" indent="-342900"/>
            <a:r>
              <a:rPr lang="en-US" sz="2000" dirty="0" smtClean="0"/>
              <a:t>Single-linkage, complete-linkage, average-linkage</a:t>
            </a:r>
          </a:p>
          <a:p>
            <a:r>
              <a:rPr lang="en-US" sz="2400" dirty="0" smtClean="0"/>
              <a:t>K-means</a:t>
            </a:r>
          </a:p>
          <a:p>
            <a:pPr>
              <a:buNone/>
            </a:pPr>
            <a:endParaRPr lang="en-US" sz="1200" dirty="0" smtClean="0"/>
          </a:p>
          <a:p>
            <a:pPr>
              <a:buNone/>
            </a:pPr>
            <a:r>
              <a:rPr lang="en-US" sz="2200" dirty="0" smtClean="0">
                <a:solidFill>
                  <a:srgbClr val="C00000"/>
                </a:solidFill>
                <a:latin typeface="Comic Sans MS" pitchFamily="66" charset="0"/>
              </a:rPr>
              <a:t>What are the limitations of these algorithms? </a:t>
            </a:r>
            <a:r>
              <a:rPr lang="en-US" sz="2200" dirty="0" smtClean="0"/>
              <a:t>(Homework)</a:t>
            </a:r>
          </a:p>
          <a:p>
            <a:pPr>
              <a:buNone/>
            </a:pPr>
            <a:r>
              <a:rPr lang="en-US" sz="1900" dirty="0" smtClean="0">
                <a:solidFill>
                  <a:srgbClr val="0000FF"/>
                </a:solidFill>
              </a:rPr>
              <a:t>	Shape of clusters </a:t>
            </a:r>
          </a:p>
          <a:p>
            <a:pPr>
              <a:buNone/>
            </a:pPr>
            <a:r>
              <a:rPr lang="en-US" sz="1900" dirty="0" smtClean="0">
                <a:solidFill>
                  <a:srgbClr val="0000FF"/>
                </a:solidFill>
              </a:rPr>
              <a:t>	Number of clusters </a:t>
            </a:r>
          </a:p>
          <a:p>
            <a:pPr>
              <a:buNone/>
            </a:pPr>
            <a:r>
              <a:rPr lang="en-US" sz="1900" dirty="0" smtClean="0">
                <a:solidFill>
                  <a:srgbClr val="0000FF"/>
                </a:solidFill>
              </a:rPr>
              <a:t>	Hard assignment of objects to clusters</a:t>
            </a:r>
          </a:p>
          <a:p>
            <a:pPr>
              <a:buNone/>
            </a:pPr>
            <a:endParaRPr lang="en-US" sz="2400" dirty="0" smtClean="0"/>
          </a:p>
          <a:p>
            <a:r>
              <a:rPr lang="en-US" sz="2400" dirty="0" smtClean="0"/>
              <a:t>Mixture-based clustering</a:t>
            </a:r>
          </a:p>
          <a:p>
            <a:r>
              <a:rPr lang="en-US" sz="2400" dirty="0" smtClean="0"/>
              <a:t>Density-based clustering</a:t>
            </a:r>
          </a:p>
          <a:p>
            <a:r>
              <a:rPr lang="en-US" sz="2400" dirty="0" smtClean="0"/>
              <a:t>Soft/fuzzy clustering</a:t>
            </a:r>
          </a:p>
          <a:p>
            <a:r>
              <a:rPr lang="en-US" sz="2400" dirty="0" smtClean="0"/>
              <a:t>Graph-based approaches</a:t>
            </a:r>
          </a:p>
          <a:p>
            <a:endParaRPr lang="en-US" sz="2400" dirty="0" smtClean="0"/>
          </a:p>
          <a:p>
            <a:pPr lvl="1"/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91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91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913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913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fld id="{5FFA8FD6-6C40-49A4-A1D5-A019F76FAB0C}" type="slidenum">
              <a:rPr lang="en-US" altLang="en-US"/>
              <a:pPr/>
              <a:t>36</a:t>
            </a:fld>
            <a:endParaRPr lang="en-US" altLang="en-US"/>
          </a:p>
        </p:txBody>
      </p:sp>
      <p:sp>
        <p:nvSpPr>
          <p:cNvPr id="861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 Good Clustering?</a:t>
            </a:r>
          </a:p>
        </p:txBody>
      </p:sp>
      <p:sp>
        <p:nvSpPr>
          <p:cNvPr id="861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2900" dirty="0"/>
              <a:t>Internal criterion: A good clustering will produce high quality clusters in which:</a:t>
            </a:r>
          </a:p>
          <a:p>
            <a:pPr lvl="1"/>
            <a:r>
              <a:rPr lang="en-US" sz="2600" dirty="0">
                <a:solidFill>
                  <a:srgbClr val="0000FF"/>
                </a:solidFill>
              </a:rPr>
              <a:t>the intra-class (that is, intra-cluster) similarity is high</a:t>
            </a:r>
          </a:p>
          <a:p>
            <a:pPr lvl="1"/>
            <a:r>
              <a:rPr lang="en-US" sz="2600" dirty="0">
                <a:solidFill>
                  <a:srgbClr val="0000FF"/>
                </a:solidFill>
              </a:rPr>
              <a:t>the inter-class similarity is low</a:t>
            </a:r>
          </a:p>
          <a:p>
            <a:pPr lvl="1"/>
            <a:r>
              <a:rPr lang="en-US" sz="2600" dirty="0">
                <a:solidFill>
                  <a:srgbClr val="0000FF"/>
                </a:solidFill>
              </a:rPr>
              <a:t>The measured quality of a clustering depends on both the </a:t>
            </a:r>
            <a:r>
              <a:rPr lang="en-US" sz="2600" dirty="0" smtClean="0">
                <a:solidFill>
                  <a:srgbClr val="0000FF"/>
                </a:solidFill>
              </a:rPr>
              <a:t>object </a:t>
            </a:r>
            <a:r>
              <a:rPr lang="en-US" sz="2600" dirty="0">
                <a:solidFill>
                  <a:srgbClr val="0000FF"/>
                </a:solidFill>
              </a:rPr>
              <a:t>representation and the similarity measure used</a:t>
            </a:r>
          </a:p>
          <a:p>
            <a:endParaRPr lang="en-US" dirty="0"/>
          </a:p>
          <a:p>
            <a:r>
              <a:rPr lang="en-US" sz="2800" dirty="0"/>
              <a:t>External criteria for clustering quality</a:t>
            </a:r>
          </a:p>
          <a:p>
            <a:pPr lvl="1"/>
            <a:r>
              <a:rPr lang="en-US" sz="2600" dirty="0">
                <a:solidFill>
                  <a:srgbClr val="0000FF"/>
                </a:solidFill>
              </a:rPr>
              <a:t>Quality measured by its ability to discover some or all of the hidden patterns or latent classes in gold standard data</a:t>
            </a:r>
          </a:p>
          <a:p>
            <a:pPr lvl="1"/>
            <a:r>
              <a:rPr lang="en-US" sz="2600" dirty="0">
                <a:solidFill>
                  <a:srgbClr val="0000FF"/>
                </a:solidFill>
              </a:rPr>
              <a:t>Assesses a clustering with respect to ground truth</a:t>
            </a:r>
          </a:p>
          <a:p>
            <a:pPr lvl="1">
              <a:buNone/>
            </a:pPr>
            <a:r>
              <a:rPr lang="en-US" sz="2600" dirty="0" smtClean="0">
                <a:solidFill>
                  <a:srgbClr val="0000FF"/>
                </a:solidFill>
              </a:rPr>
              <a:t>	Example</a:t>
            </a:r>
            <a:r>
              <a:rPr lang="en-US" sz="2600" dirty="0">
                <a:solidFill>
                  <a:srgbClr val="0000FF"/>
                </a:solidFill>
              </a:rPr>
              <a:t>:</a:t>
            </a:r>
          </a:p>
          <a:p>
            <a:pPr lvl="2"/>
            <a:r>
              <a:rPr lang="en-US" dirty="0">
                <a:solidFill>
                  <a:srgbClr val="0000FF"/>
                </a:solidFill>
              </a:rPr>
              <a:t>Purity</a:t>
            </a:r>
          </a:p>
          <a:p>
            <a:pPr lvl="2"/>
            <a:r>
              <a:rPr lang="en-US" dirty="0">
                <a:solidFill>
                  <a:srgbClr val="0000FF"/>
                </a:solidFill>
              </a:rPr>
              <a:t>entropy of classes in clusters (or mutual information between classes and clusters)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fld id="{5FFA8FD6-6C40-49A4-A1D5-A019F76FAB0C}" type="slidenum">
              <a:rPr lang="en-US" altLang="en-US"/>
              <a:pPr/>
              <a:t>37</a:t>
            </a:fld>
            <a:endParaRPr lang="en-US" altLang="en-US"/>
          </a:p>
        </p:txBody>
      </p:sp>
      <p:sp>
        <p:nvSpPr>
          <p:cNvPr id="861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 Good Clustering?</a:t>
            </a:r>
          </a:p>
        </p:txBody>
      </p:sp>
      <p:sp>
        <p:nvSpPr>
          <p:cNvPr id="861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Interesting read:</a:t>
            </a:r>
          </a:p>
          <a:p>
            <a:pPr>
              <a:buNone/>
            </a:pPr>
            <a:r>
              <a:rPr lang="en-US" sz="2400" dirty="0" smtClean="0">
                <a:solidFill>
                  <a:srgbClr val="0000FF"/>
                </a:solidFill>
              </a:rPr>
              <a:t>    An impossibility theorem for clustering </a:t>
            </a:r>
            <a:r>
              <a:rPr lang="en-US" sz="2400" dirty="0" smtClean="0"/>
              <a:t>– Kleinberg (NIPS’02)</a:t>
            </a:r>
          </a:p>
          <a:p>
            <a:pPr>
              <a:buNone/>
            </a:pPr>
            <a:endParaRPr lang="en-US" sz="2400" dirty="0" smtClean="0">
              <a:solidFill>
                <a:srgbClr val="0000FF"/>
              </a:solidFill>
            </a:endParaRPr>
          </a:p>
          <a:p>
            <a:pPr>
              <a:buNone/>
            </a:pPr>
            <a:r>
              <a:rPr lang="en-US" sz="2400" dirty="0" smtClean="0"/>
              <a:t>    </a:t>
            </a:r>
            <a:r>
              <a:rPr lang="en-US" sz="2200" dirty="0" smtClean="0"/>
              <a:t>There exists no function mapping similarities to partition of the dataset </a:t>
            </a:r>
            <a:r>
              <a:rPr lang="en-US" sz="2200" dirty="0" err="1" smtClean="0"/>
              <a:t>s.t</a:t>
            </a:r>
            <a:r>
              <a:rPr lang="en-US" sz="2200" dirty="0" smtClean="0"/>
              <a:t>.</a:t>
            </a:r>
          </a:p>
          <a:p>
            <a:pPr>
              <a:buNone/>
            </a:pPr>
            <a:r>
              <a:rPr lang="en-US" sz="2200" dirty="0" smtClean="0"/>
              <a:t>	      -  partition remains the same if all similarities are scaled by	same amount (scale invariance)</a:t>
            </a:r>
          </a:p>
          <a:p>
            <a:pPr>
              <a:buNone/>
            </a:pPr>
            <a:r>
              <a:rPr lang="en-US" sz="2200" dirty="0" smtClean="0"/>
              <a:t>	      - 	it is capable of producing all partitions of the dataset (richness)</a:t>
            </a:r>
          </a:p>
          <a:p>
            <a:pPr>
              <a:buNone/>
            </a:pPr>
            <a:r>
              <a:rPr lang="en-US" sz="2200" dirty="0" smtClean="0"/>
              <a:t>	      - 	partition remains the same if all inter-cluster distances are   	compressed and intra-cluster distances are expanded </a:t>
            </a:r>
          </a:p>
          <a:p>
            <a:pPr>
              <a:buNone/>
            </a:pPr>
            <a:r>
              <a:rPr lang="en-US" sz="2200" dirty="0" smtClean="0"/>
              <a:t>		(consistency)</a:t>
            </a:r>
          </a:p>
          <a:p>
            <a:pPr>
              <a:buNone/>
            </a:pPr>
            <a:r>
              <a:rPr lang="en-US" sz="2200" dirty="0" smtClean="0"/>
              <a:t>	 	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" name="Group 531"/>
          <p:cNvGraphicFramePr>
            <a:graphicFrameLocks noGrp="1"/>
          </p:cNvGraphicFramePr>
          <p:nvPr/>
        </p:nvGraphicFramePr>
        <p:xfrm>
          <a:off x="5943600" y="1905000"/>
          <a:ext cx="2514600" cy="2409826"/>
        </p:xfrm>
        <a:graphic>
          <a:graphicData uri="http://schemas.openxmlformats.org/drawingml/2006/table">
            <a:tbl>
              <a:tblPr/>
              <a:tblGrid>
                <a:gridCol w="252412"/>
                <a:gridCol w="250825"/>
                <a:gridCol w="250825"/>
                <a:gridCol w="252413"/>
                <a:gridCol w="250825"/>
                <a:gridCol w="252412"/>
                <a:gridCol w="250825"/>
                <a:gridCol w="250825"/>
                <a:gridCol w="252413"/>
                <a:gridCol w="250825"/>
              </a:tblGrid>
              <a:tr h="239713"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5487" name="Text Box 134"/>
          <p:cNvSpPr txBox="1">
            <a:spLocks noChangeArrowheads="1"/>
          </p:cNvSpPr>
          <p:nvPr/>
        </p:nvSpPr>
        <p:spPr bwMode="auto">
          <a:xfrm>
            <a:off x="6400800" y="1447800"/>
            <a:ext cx="2514600" cy="349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1882" tIns="50941" rIns="101882" bIns="50941">
            <a:spAutoFit/>
          </a:bodyPr>
          <a:lstStyle/>
          <a:p>
            <a:pPr defTabSz="1019175">
              <a:spcBef>
                <a:spcPct val="50000"/>
              </a:spcBef>
            </a:pPr>
            <a:r>
              <a:rPr lang="en-US" sz="1600" dirty="0" smtClean="0"/>
              <a:t>Similarity </a:t>
            </a:r>
            <a:r>
              <a:rPr lang="en-US" sz="1600" dirty="0"/>
              <a:t>matrix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14350" y="1712913"/>
            <a:ext cx="4724400" cy="2554287"/>
            <a:chOff x="480" y="1680"/>
            <a:chExt cx="4608" cy="2496"/>
          </a:xfrm>
        </p:grpSpPr>
        <p:sp>
          <p:nvSpPr>
            <p:cNvPr id="15493" name="Rectangle 5"/>
            <p:cNvSpPr>
              <a:spLocks noChangeArrowheads="1"/>
            </p:cNvSpPr>
            <p:nvPr/>
          </p:nvSpPr>
          <p:spPr bwMode="auto">
            <a:xfrm>
              <a:off x="480" y="1680"/>
              <a:ext cx="4608" cy="249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5494" name="Picture 4" descr="txp_fig"/>
            <p:cNvPicPr>
              <a:picLocks noChangeAspect="1" noChangeArrowheads="1"/>
            </p:cNvPicPr>
            <p:nvPr>
              <p:custDataLst>
                <p:tags r:id="rId1"/>
              </p:custDataLst>
            </p:nvPr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24" y="1824"/>
              <a:ext cx="4272" cy="2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3" name="TextBox 12"/>
          <p:cNvSpPr txBox="1"/>
          <p:nvPr/>
        </p:nvSpPr>
        <p:spPr>
          <a:xfrm>
            <a:off x="245360" y="4800600"/>
            <a:ext cx="87462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Problem:</a:t>
            </a:r>
            <a:r>
              <a:rPr lang="en-US" dirty="0" smtClean="0">
                <a:solidFill>
                  <a:srgbClr val="C00000"/>
                </a:solidFill>
              </a:rPr>
              <a:t> </a:t>
            </a:r>
            <a:r>
              <a:rPr lang="en-US" dirty="0" smtClean="0"/>
              <a:t>Learn Hidden Network-Tree Structure from round-trip-times (RTT) measurements</a:t>
            </a:r>
          </a:p>
          <a:p>
            <a:r>
              <a:rPr lang="en-US" dirty="0" smtClean="0"/>
              <a:t>	  between Rice ECE and other computers.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Solution: </a:t>
            </a:r>
            <a:r>
              <a:rPr lang="en-US" dirty="0" smtClean="0"/>
              <a:t>Use Bottom-up Agglomerative Clustering using RTT covariance as similarity.</a:t>
            </a:r>
            <a:endParaRPr lang="en-US" dirty="0"/>
          </a:p>
        </p:txBody>
      </p:sp>
      <p:sp>
        <p:nvSpPr>
          <p:cNvPr id="14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Clustering for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Network tomography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2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52600" y="5334000"/>
            <a:ext cx="5486400" cy="133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1" name="Group 531"/>
          <p:cNvGraphicFramePr>
            <a:graphicFrameLocks noGrp="1"/>
          </p:cNvGraphicFramePr>
          <p:nvPr/>
        </p:nvGraphicFramePr>
        <p:xfrm>
          <a:off x="5943600" y="1905000"/>
          <a:ext cx="2514600" cy="2409826"/>
        </p:xfrm>
        <a:graphic>
          <a:graphicData uri="http://schemas.openxmlformats.org/drawingml/2006/table">
            <a:tbl>
              <a:tblPr/>
              <a:tblGrid>
                <a:gridCol w="252412"/>
                <a:gridCol w="250825"/>
                <a:gridCol w="250825"/>
                <a:gridCol w="252413"/>
                <a:gridCol w="250825"/>
                <a:gridCol w="252412"/>
                <a:gridCol w="250825"/>
                <a:gridCol w="250825"/>
                <a:gridCol w="252413"/>
                <a:gridCol w="250825"/>
              </a:tblGrid>
              <a:tr h="239713"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512" name="Text Box 134"/>
          <p:cNvSpPr txBox="1">
            <a:spLocks noChangeArrowheads="1"/>
          </p:cNvSpPr>
          <p:nvPr/>
        </p:nvSpPr>
        <p:spPr bwMode="auto">
          <a:xfrm>
            <a:off x="6789738" y="4495800"/>
            <a:ext cx="1592262" cy="59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1882" tIns="50941" rIns="101882" bIns="50941">
            <a:spAutoFit/>
          </a:bodyPr>
          <a:lstStyle/>
          <a:p>
            <a:pPr defTabSz="1019175">
              <a:spcBef>
                <a:spcPct val="50000"/>
              </a:spcBef>
            </a:pPr>
            <a:r>
              <a:rPr lang="en-US" sz="1600">
                <a:solidFill>
                  <a:srgbClr val="FF0000"/>
                </a:solidFill>
              </a:rPr>
              <a:t>Maximum Similarity</a:t>
            </a:r>
          </a:p>
        </p:txBody>
      </p:sp>
      <p:sp>
        <p:nvSpPr>
          <p:cNvPr id="16513" name="Line 135"/>
          <p:cNvSpPr>
            <a:spLocks noChangeShapeType="1"/>
          </p:cNvSpPr>
          <p:nvPr/>
        </p:nvSpPr>
        <p:spPr bwMode="auto">
          <a:xfrm flipH="1" flipV="1">
            <a:off x="6858000" y="3886200"/>
            <a:ext cx="228600" cy="67151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14350" y="1712913"/>
            <a:ext cx="4724400" cy="2554287"/>
            <a:chOff x="480" y="1680"/>
            <a:chExt cx="4608" cy="2496"/>
          </a:xfrm>
        </p:grpSpPr>
        <p:sp>
          <p:nvSpPr>
            <p:cNvPr id="16520" name="Rectangle 5"/>
            <p:cNvSpPr>
              <a:spLocks noChangeArrowheads="1"/>
            </p:cNvSpPr>
            <p:nvPr/>
          </p:nvSpPr>
          <p:spPr bwMode="auto">
            <a:xfrm>
              <a:off x="480" y="1680"/>
              <a:ext cx="4608" cy="249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6521" name="Picture 4" descr="txp_fig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24" y="1824"/>
              <a:ext cx="4272" cy="2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5496" name="Oval 6"/>
          <p:cNvSpPr>
            <a:spLocks noChangeArrowheads="1"/>
          </p:cNvSpPr>
          <p:nvPr/>
        </p:nvSpPr>
        <p:spPr bwMode="auto">
          <a:xfrm rot="2061611">
            <a:off x="5632450" y="5362575"/>
            <a:ext cx="914400" cy="1382713"/>
          </a:xfrm>
          <a:prstGeom prst="ellipse">
            <a:avLst/>
          </a:prstGeom>
          <a:noFill/>
          <a:ln w="38100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 wrap="none" lIns="101882" tIns="50941" rIns="101882" bIns="50941" anchor="ctr"/>
          <a:lstStyle/>
          <a:p>
            <a:pPr defTabSz="1019175"/>
            <a:r>
              <a:rPr lang="en-US" dirty="0" smtClean="0">
                <a:latin typeface="Calibri" pitchFamily="34" charset="0"/>
              </a:rPr>
              <a:t> 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16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lvl="0" algn="ctr">
              <a:spcBef>
                <a:spcPct val="0"/>
              </a:spcBef>
            </a:pPr>
            <a:r>
              <a:rPr lang="en-US" sz="4400" b="1" dirty="0" smtClean="0">
                <a:solidFill>
                  <a:srgbClr val="C00000"/>
                </a:solidFill>
              </a:rPr>
              <a:t>Clustering for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Network tomography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9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Unsupervised Learning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2000" dirty="0" smtClean="0">
                <a:latin typeface="Comic Sans MS" pitchFamily="66" charset="0"/>
              </a:rPr>
              <a:t>“Learning from unlabeled/</a:t>
            </a:r>
            <a:r>
              <a:rPr lang="en-US" sz="2000" dirty="0" err="1" smtClean="0">
                <a:latin typeface="Comic Sans MS" pitchFamily="66" charset="0"/>
              </a:rPr>
              <a:t>unannotated</a:t>
            </a:r>
            <a:r>
              <a:rPr lang="en-US" sz="2000" dirty="0" smtClean="0">
                <a:latin typeface="Comic Sans MS" pitchFamily="66" charset="0"/>
              </a:rPr>
              <a:t> data” (without supervision)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5" name="Group 16"/>
          <p:cNvGrpSpPr/>
          <p:nvPr/>
        </p:nvGrpSpPr>
        <p:grpSpPr bwMode="auto">
          <a:xfrm>
            <a:off x="533400" y="2285999"/>
            <a:ext cx="8229600" cy="1143001"/>
            <a:chOff x="533400" y="2438400"/>
            <a:chExt cx="8229600" cy="1143001"/>
          </a:xfrm>
        </p:grpSpPr>
        <p:pic>
          <p:nvPicPr>
            <p:cNvPr id="6" name="Picture 81" descr="math%20pi%20decimal%20matrix"/>
            <p:cNvPicPr>
              <a:picLocks noChangeAspect="1" noChangeArrowheads="1"/>
            </p:cNvPicPr>
            <p:nvPr/>
          </p:nvPicPr>
          <p:blipFill>
            <a:blip r:embed="rId6" cstate="print">
              <a:lum bright="80000" contrast="-62000"/>
              <a:grayscl/>
            </a:blip>
            <a:srcRect l="18991" t="26581" r="19262" b="30494"/>
            <a:stretch>
              <a:fillRect/>
            </a:stretch>
          </p:blipFill>
          <p:spPr bwMode="auto">
            <a:xfrm>
              <a:off x="3124200" y="2438400"/>
              <a:ext cx="28956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AutoShape 82"/>
            <p:cNvSpPr>
              <a:spLocks noChangeArrowheads="1"/>
            </p:cNvSpPr>
            <p:nvPr/>
          </p:nvSpPr>
          <p:spPr bwMode="auto">
            <a:xfrm>
              <a:off x="3124200" y="2438400"/>
              <a:ext cx="2895600" cy="1143000"/>
            </a:xfrm>
            <a:prstGeom prst="roundRect">
              <a:avLst>
                <a:gd name="adj" fmla="val 2829"/>
              </a:avLst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AutoShape 83"/>
            <p:cNvSpPr>
              <a:spLocks noChangeArrowheads="1"/>
            </p:cNvSpPr>
            <p:nvPr/>
          </p:nvSpPr>
          <p:spPr bwMode="auto">
            <a:xfrm>
              <a:off x="2438400" y="2760452"/>
              <a:ext cx="533400" cy="381000"/>
            </a:xfrm>
            <a:prstGeom prst="rightArrow">
              <a:avLst>
                <a:gd name="adj1" fmla="val 50000"/>
                <a:gd name="adj2" fmla="val 35000"/>
              </a:avLst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AutoShape 84"/>
            <p:cNvSpPr>
              <a:spLocks noChangeArrowheads="1"/>
            </p:cNvSpPr>
            <p:nvPr/>
          </p:nvSpPr>
          <p:spPr bwMode="auto">
            <a:xfrm>
              <a:off x="6248400" y="2749550"/>
              <a:ext cx="533400" cy="381000"/>
            </a:xfrm>
            <a:prstGeom prst="rightArrow">
              <a:avLst>
                <a:gd name="adj1" fmla="val 50000"/>
                <a:gd name="adj2" fmla="val 35000"/>
              </a:avLst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Text Box 85"/>
            <p:cNvSpPr txBox="1">
              <a:spLocks noChangeArrowheads="1"/>
            </p:cNvSpPr>
            <p:nvPr/>
          </p:nvSpPr>
          <p:spPr bwMode="auto">
            <a:xfrm>
              <a:off x="3293852" y="2751826"/>
              <a:ext cx="2590800" cy="46166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en-US" sz="2400" b="1" dirty="0"/>
                <a:t>Learning </a:t>
              </a:r>
              <a:r>
                <a:rPr lang="en-US" sz="2400" b="1" dirty="0" smtClean="0"/>
                <a:t>algorithm</a:t>
              </a:r>
              <a:endParaRPr lang="en-US" sz="2400" b="1" dirty="0"/>
            </a:p>
          </p:txBody>
        </p:sp>
        <p:pic>
          <p:nvPicPr>
            <p:cNvPr id="11" name="Picture 20" descr="txp_fig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33400" y="2841625"/>
              <a:ext cx="1695450" cy="225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88" descr="txp_fig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6916737" y="2867025"/>
              <a:ext cx="1846263" cy="188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4" descr="txp_fig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9" cstate="print"/>
            <a:stretch>
              <a:fillRect/>
            </a:stretch>
          </p:blipFill>
          <p:spPr bwMode="auto">
            <a:xfrm>
              <a:off x="965993" y="3276600"/>
              <a:ext cx="1006476" cy="304801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14" name="Picture 13" descr="txp_fig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0" cstate="print"/>
            <a:srcRect t="-14558" r="77503"/>
            <a:stretch>
              <a:fillRect/>
            </a:stretch>
          </p:blipFill>
          <p:spPr bwMode="auto">
            <a:xfrm>
              <a:off x="7071892" y="3200400"/>
              <a:ext cx="243308" cy="362269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18" name="TextBox 17"/>
          <p:cNvSpPr txBox="1"/>
          <p:nvPr/>
        </p:nvSpPr>
        <p:spPr>
          <a:xfrm>
            <a:off x="457200" y="3962400"/>
            <a:ext cx="546232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What can we predict from unlabeled data?</a:t>
            </a:r>
          </a:p>
          <a:p>
            <a:endParaRPr lang="en-US" dirty="0" smtClean="0"/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    Density estimation</a:t>
            </a:r>
          </a:p>
          <a:p>
            <a:pPr lvl="1">
              <a:buFont typeface="Courier New" pitchFamily="49" charset="0"/>
              <a:buChar char="o"/>
            </a:pPr>
            <a:endParaRPr lang="en-US" dirty="0" smtClean="0"/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    Groups or clusters in the data</a:t>
            </a:r>
          </a:p>
          <a:p>
            <a:pPr lvl="1">
              <a:buFont typeface="Courier New" pitchFamily="49" charset="0"/>
              <a:buChar char="o"/>
            </a:pPr>
            <a:endParaRPr lang="en-US" dirty="0" smtClean="0"/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    Low-dimensional structure</a:t>
            </a:r>
          </a:p>
          <a:p>
            <a:pPr lvl="2"/>
            <a:r>
              <a:rPr lang="en-US" dirty="0" smtClean="0"/>
              <a:t>   - Principal Component Analysis (PCA) (linear)</a:t>
            </a: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096000" y="4424362"/>
            <a:ext cx="2552530" cy="197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2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52600" y="5334000"/>
            <a:ext cx="5486400" cy="133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14350" y="1712913"/>
            <a:ext cx="4724400" cy="2554287"/>
            <a:chOff x="480" y="1680"/>
            <a:chExt cx="4608" cy="2496"/>
          </a:xfrm>
        </p:grpSpPr>
        <p:sp>
          <p:nvSpPr>
            <p:cNvPr id="17546" name="Rectangle 5"/>
            <p:cNvSpPr>
              <a:spLocks noChangeArrowheads="1"/>
            </p:cNvSpPr>
            <p:nvPr/>
          </p:nvSpPr>
          <p:spPr bwMode="auto">
            <a:xfrm>
              <a:off x="480" y="1680"/>
              <a:ext cx="4608" cy="249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7547" name="Picture 4" descr="txp_fig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24" y="1824"/>
              <a:ext cx="4272" cy="2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aphicFrame>
        <p:nvGraphicFramePr>
          <p:cNvPr id="17" name="Group 531"/>
          <p:cNvGraphicFramePr>
            <a:graphicFrameLocks noGrp="1"/>
          </p:cNvGraphicFramePr>
          <p:nvPr/>
        </p:nvGraphicFramePr>
        <p:xfrm>
          <a:off x="5943600" y="1905000"/>
          <a:ext cx="2514600" cy="2409826"/>
        </p:xfrm>
        <a:graphic>
          <a:graphicData uri="http://schemas.openxmlformats.org/drawingml/2006/table">
            <a:tbl>
              <a:tblPr/>
              <a:tblGrid>
                <a:gridCol w="252412"/>
                <a:gridCol w="250825"/>
                <a:gridCol w="250825"/>
                <a:gridCol w="252413"/>
                <a:gridCol w="250825"/>
                <a:gridCol w="252412"/>
                <a:gridCol w="250825"/>
                <a:gridCol w="250825"/>
                <a:gridCol w="252413"/>
                <a:gridCol w="250825"/>
              </a:tblGrid>
              <a:tr h="239713"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10"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10"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539" name="Text Box 134"/>
          <p:cNvSpPr txBox="1">
            <a:spLocks noChangeArrowheads="1"/>
          </p:cNvSpPr>
          <p:nvPr/>
        </p:nvSpPr>
        <p:spPr bwMode="auto">
          <a:xfrm>
            <a:off x="6934200" y="4572000"/>
            <a:ext cx="1592263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1882" tIns="50941" rIns="101882" bIns="50941">
            <a:spAutoFit/>
          </a:bodyPr>
          <a:lstStyle/>
          <a:p>
            <a:pPr defTabSz="1019175">
              <a:spcBef>
                <a:spcPct val="50000"/>
              </a:spcBef>
            </a:pPr>
            <a:r>
              <a:rPr lang="en-US" sz="1600">
                <a:solidFill>
                  <a:srgbClr val="FF0000"/>
                </a:solidFill>
              </a:rPr>
              <a:t>Merge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5962650" y="2641600"/>
            <a:ext cx="2495550" cy="2190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5962650" y="3613150"/>
            <a:ext cx="2495550" cy="2190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542" name="Oval 6"/>
          <p:cNvSpPr>
            <a:spLocks noChangeArrowheads="1"/>
          </p:cNvSpPr>
          <p:nvPr/>
        </p:nvSpPr>
        <p:spPr bwMode="auto">
          <a:xfrm rot="2061611">
            <a:off x="5632450" y="5362575"/>
            <a:ext cx="914400" cy="1382713"/>
          </a:xfrm>
          <a:prstGeom prst="ellipse">
            <a:avLst/>
          </a:prstGeom>
          <a:noFill/>
          <a:ln w="38100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 wrap="none" lIns="101882" tIns="50941" rIns="101882" bIns="50941" anchor="ctr"/>
          <a:lstStyle/>
          <a:p>
            <a:pPr defTabSz="1019175"/>
            <a:endParaRPr lang="en-US">
              <a:latin typeface="Calibri" pitchFamily="34" charset="0"/>
            </a:endParaRPr>
          </a:p>
        </p:txBody>
      </p:sp>
      <p:sp>
        <p:nvSpPr>
          <p:cNvPr id="17543" name="Line 135"/>
          <p:cNvSpPr>
            <a:spLocks noChangeShapeType="1"/>
          </p:cNvSpPr>
          <p:nvPr/>
        </p:nvSpPr>
        <p:spPr bwMode="auto">
          <a:xfrm flipH="1" flipV="1">
            <a:off x="6858000" y="3886200"/>
            <a:ext cx="228600" cy="67151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lvl="0" algn="ctr">
              <a:spcBef>
                <a:spcPct val="0"/>
              </a:spcBef>
            </a:pPr>
            <a:r>
              <a:rPr lang="en-US" sz="4400" b="1" dirty="0" smtClean="0">
                <a:solidFill>
                  <a:srgbClr val="C00000"/>
                </a:solidFill>
              </a:rPr>
              <a:t>Clustering for 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Network tomography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2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52600" y="5334000"/>
            <a:ext cx="5486400" cy="133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14350" y="1712913"/>
            <a:ext cx="4724400" cy="2554287"/>
            <a:chOff x="480" y="1680"/>
            <a:chExt cx="4608" cy="2496"/>
          </a:xfrm>
        </p:grpSpPr>
        <p:sp>
          <p:nvSpPr>
            <p:cNvPr id="18571" name="Rectangle 5"/>
            <p:cNvSpPr>
              <a:spLocks noChangeArrowheads="1"/>
            </p:cNvSpPr>
            <p:nvPr/>
          </p:nvSpPr>
          <p:spPr bwMode="auto">
            <a:xfrm>
              <a:off x="480" y="1680"/>
              <a:ext cx="4608" cy="249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8572" name="Picture 4" descr="txp_fig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24" y="1824"/>
              <a:ext cx="4272" cy="2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8440" name="Oval 6"/>
          <p:cNvSpPr>
            <a:spLocks noChangeArrowheads="1"/>
          </p:cNvSpPr>
          <p:nvPr/>
        </p:nvSpPr>
        <p:spPr bwMode="auto">
          <a:xfrm rot="-1273109">
            <a:off x="1968500" y="5400675"/>
            <a:ext cx="990600" cy="1382713"/>
          </a:xfrm>
          <a:prstGeom prst="ellipse">
            <a:avLst/>
          </a:prstGeom>
          <a:noFill/>
          <a:ln w="38100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 wrap="none" lIns="101882" tIns="50941" rIns="101882" bIns="50941" anchor="ctr"/>
          <a:lstStyle/>
          <a:p>
            <a:pPr defTabSz="1019175"/>
            <a:endParaRPr lang="en-US">
              <a:latin typeface="Calibri" pitchFamily="34" charset="0"/>
            </a:endParaRPr>
          </a:p>
        </p:txBody>
      </p:sp>
      <p:graphicFrame>
        <p:nvGraphicFramePr>
          <p:cNvPr id="23" name="Group 531"/>
          <p:cNvGraphicFramePr>
            <a:graphicFrameLocks noGrp="1"/>
          </p:cNvGraphicFramePr>
          <p:nvPr/>
        </p:nvGraphicFramePr>
        <p:xfrm>
          <a:off x="5943600" y="1895475"/>
          <a:ext cx="2514600" cy="2409826"/>
        </p:xfrm>
        <a:graphic>
          <a:graphicData uri="http://schemas.openxmlformats.org/drawingml/2006/table">
            <a:tbl>
              <a:tblPr/>
              <a:tblGrid>
                <a:gridCol w="252412"/>
                <a:gridCol w="250825"/>
                <a:gridCol w="250825"/>
                <a:gridCol w="252413"/>
                <a:gridCol w="250825"/>
                <a:gridCol w="252412"/>
                <a:gridCol w="250825"/>
                <a:gridCol w="250825"/>
                <a:gridCol w="252413"/>
                <a:gridCol w="250825"/>
              </a:tblGrid>
              <a:tr h="239713"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10"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10"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8564" name="Text Box 134"/>
          <p:cNvSpPr txBox="1">
            <a:spLocks noChangeArrowheads="1"/>
          </p:cNvSpPr>
          <p:nvPr/>
        </p:nvSpPr>
        <p:spPr bwMode="auto">
          <a:xfrm>
            <a:off x="7246938" y="4624388"/>
            <a:ext cx="1592262" cy="59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1882" tIns="50941" rIns="101882" bIns="50941">
            <a:spAutoFit/>
          </a:bodyPr>
          <a:lstStyle/>
          <a:p>
            <a:pPr defTabSz="1019175">
              <a:spcBef>
                <a:spcPct val="50000"/>
              </a:spcBef>
            </a:pPr>
            <a:r>
              <a:rPr lang="en-US" sz="1600">
                <a:solidFill>
                  <a:srgbClr val="FF0000"/>
                </a:solidFill>
              </a:rPr>
              <a:t>Maximum Similarity</a:t>
            </a:r>
          </a:p>
        </p:txBody>
      </p:sp>
      <p:sp>
        <p:nvSpPr>
          <p:cNvPr id="25" name="Rectangle 24"/>
          <p:cNvSpPr/>
          <p:nvPr/>
        </p:nvSpPr>
        <p:spPr>
          <a:xfrm>
            <a:off x="5953125" y="2633663"/>
            <a:ext cx="2495550" cy="2190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5953125" y="3605213"/>
            <a:ext cx="2495550" cy="2190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8567" name="Line 135"/>
          <p:cNvSpPr>
            <a:spLocks noChangeShapeType="1"/>
          </p:cNvSpPr>
          <p:nvPr/>
        </p:nvSpPr>
        <p:spPr bwMode="auto">
          <a:xfrm flipH="1" flipV="1">
            <a:off x="6172200" y="2414588"/>
            <a:ext cx="1219200" cy="2209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568" name="Oval 6"/>
          <p:cNvSpPr>
            <a:spLocks noChangeArrowheads="1"/>
          </p:cNvSpPr>
          <p:nvPr/>
        </p:nvSpPr>
        <p:spPr bwMode="auto">
          <a:xfrm rot="2061611">
            <a:off x="5632450" y="5362575"/>
            <a:ext cx="914400" cy="1382713"/>
          </a:xfrm>
          <a:prstGeom prst="ellipse">
            <a:avLst/>
          </a:prstGeom>
          <a:noFill/>
          <a:ln w="38100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 wrap="none" lIns="101882" tIns="50941" rIns="101882" bIns="50941" anchor="ctr"/>
          <a:lstStyle/>
          <a:p>
            <a:pPr defTabSz="1019175"/>
            <a:endParaRPr lang="en-US">
              <a:latin typeface="Calibri" pitchFamily="34" charset="0"/>
            </a:endParaRPr>
          </a:p>
        </p:txBody>
      </p:sp>
      <p:sp>
        <p:nvSpPr>
          <p:cNvPr id="19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lvl="0" algn="ctr">
              <a:spcBef>
                <a:spcPct val="0"/>
              </a:spcBef>
            </a:pPr>
            <a:r>
              <a:rPr lang="en-US" sz="4400" b="1" dirty="0" smtClean="0">
                <a:solidFill>
                  <a:srgbClr val="C00000"/>
                </a:solidFill>
              </a:rPr>
              <a:t>Clustering for 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Network tomography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2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52600" y="5334000"/>
            <a:ext cx="5486400" cy="133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Oval 6"/>
          <p:cNvSpPr>
            <a:spLocks noChangeArrowheads="1"/>
          </p:cNvSpPr>
          <p:nvPr/>
        </p:nvSpPr>
        <p:spPr bwMode="auto">
          <a:xfrm rot="2061611">
            <a:off x="5632450" y="5362575"/>
            <a:ext cx="914400" cy="1382713"/>
          </a:xfrm>
          <a:prstGeom prst="ellipse">
            <a:avLst/>
          </a:prstGeom>
          <a:noFill/>
          <a:ln w="38100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 wrap="none" lIns="101882" tIns="50941" rIns="101882" bIns="50941" anchor="ctr"/>
          <a:lstStyle/>
          <a:p>
            <a:pPr defTabSz="1019175"/>
            <a:endParaRPr lang="en-US">
              <a:latin typeface="Calibri" pitchFamily="34" charset="0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14350" y="1712913"/>
            <a:ext cx="4724400" cy="2554287"/>
            <a:chOff x="480" y="1680"/>
            <a:chExt cx="4608" cy="2496"/>
          </a:xfrm>
        </p:grpSpPr>
        <p:sp>
          <p:nvSpPr>
            <p:cNvPr id="19597" name="Rectangle 5"/>
            <p:cNvSpPr>
              <a:spLocks noChangeArrowheads="1"/>
            </p:cNvSpPr>
            <p:nvPr/>
          </p:nvSpPr>
          <p:spPr bwMode="auto">
            <a:xfrm>
              <a:off x="480" y="1680"/>
              <a:ext cx="4608" cy="249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9598" name="Picture 4" descr="txp_fig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24" y="1824"/>
              <a:ext cx="4272" cy="2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465" name="Oval 6"/>
          <p:cNvSpPr>
            <a:spLocks noChangeArrowheads="1"/>
          </p:cNvSpPr>
          <p:nvPr/>
        </p:nvSpPr>
        <p:spPr bwMode="auto">
          <a:xfrm rot="-1273109">
            <a:off x="1968500" y="5400675"/>
            <a:ext cx="990600" cy="1382713"/>
          </a:xfrm>
          <a:prstGeom prst="ellipse">
            <a:avLst/>
          </a:prstGeom>
          <a:noFill/>
          <a:ln w="38100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 wrap="none" lIns="101882" tIns="50941" rIns="101882" bIns="50941" anchor="ctr"/>
          <a:lstStyle/>
          <a:p>
            <a:pPr defTabSz="1019175"/>
            <a:endParaRPr lang="en-US">
              <a:latin typeface="Calibri" pitchFamily="34" charset="0"/>
            </a:endParaRPr>
          </a:p>
        </p:txBody>
      </p:sp>
      <p:graphicFrame>
        <p:nvGraphicFramePr>
          <p:cNvPr id="30" name="Group 531"/>
          <p:cNvGraphicFramePr>
            <a:graphicFrameLocks noGrp="1"/>
          </p:cNvGraphicFramePr>
          <p:nvPr/>
        </p:nvGraphicFramePr>
        <p:xfrm>
          <a:off x="5943600" y="1895475"/>
          <a:ext cx="2514600" cy="2409826"/>
        </p:xfrm>
        <a:graphic>
          <a:graphicData uri="http://schemas.openxmlformats.org/drawingml/2006/table">
            <a:tbl>
              <a:tblPr/>
              <a:tblGrid>
                <a:gridCol w="252412"/>
                <a:gridCol w="250825"/>
                <a:gridCol w="250825"/>
                <a:gridCol w="252413"/>
                <a:gridCol w="250825"/>
                <a:gridCol w="252412"/>
                <a:gridCol w="250825"/>
                <a:gridCol w="250825"/>
                <a:gridCol w="252413"/>
                <a:gridCol w="250825"/>
              </a:tblGrid>
              <a:tr h="239713"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10"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10"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9713"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1300"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019175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Gotham Book" pitchFamily="2" charset="0"/>
                        <a:cs typeface="Arial" pitchFamily="34" charset="0"/>
                      </a:endParaRPr>
                    </a:p>
                  </a:txBody>
                  <a:tcPr marL="101882" marR="101882" marT="50941" marB="5094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589" name="Text Box 134"/>
          <p:cNvSpPr txBox="1">
            <a:spLocks noChangeArrowheads="1"/>
          </p:cNvSpPr>
          <p:nvPr/>
        </p:nvSpPr>
        <p:spPr bwMode="auto">
          <a:xfrm>
            <a:off x="7246938" y="4624388"/>
            <a:ext cx="1592262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1882" tIns="50941" rIns="101882" bIns="50941">
            <a:spAutoFit/>
          </a:bodyPr>
          <a:lstStyle/>
          <a:p>
            <a:pPr defTabSz="1019175">
              <a:spcBef>
                <a:spcPct val="50000"/>
              </a:spcBef>
            </a:pPr>
            <a:r>
              <a:rPr lang="en-US" sz="1600">
                <a:solidFill>
                  <a:srgbClr val="FF0000"/>
                </a:solidFill>
              </a:rPr>
              <a:t>Merge</a:t>
            </a:r>
          </a:p>
        </p:txBody>
      </p:sp>
      <p:sp>
        <p:nvSpPr>
          <p:cNvPr id="32" name="Rectangle 31"/>
          <p:cNvSpPr/>
          <p:nvPr/>
        </p:nvSpPr>
        <p:spPr>
          <a:xfrm>
            <a:off x="5953125" y="2633663"/>
            <a:ext cx="2495550" cy="2190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5953125" y="3605213"/>
            <a:ext cx="2495550" cy="2190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5953125" y="1905000"/>
            <a:ext cx="249555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6" name="Rectangle 35"/>
          <p:cNvSpPr/>
          <p:nvPr/>
        </p:nvSpPr>
        <p:spPr>
          <a:xfrm rot="5400000">
            <a:off x="5077619" y="2934494"/>
            <a:ext cx="2238375" cy="4841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9594" name="Line 135"/>
          <p:cNvSpPr>
            <a:spLocks noChangeShapeType="1"/>
          </p:cNvSpPr>
          <p:nvPr/>
        </p:nvSpPr>
        <p:spPr bwMode="auto">
          <a:xfrm flipH="1" flipV="1">
            <a:off x="6172200" y="2414588"/>
            <a:ext cx="1219200" cy="22098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1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lvl="0" algn="ctr">
              <a:spcBef>
                <a:spcPct val="0"/>
              </a:spcBef>
            </a:pPr>
            <a:r>
              <a:rPr lang="en-US" sz="4400" b="1" dirty="0" smtClean="0">
                <a:solidFill>
                  <a:srgbClr val="C00000"/>
                </a:solidFill>
              </a:rPr>
              <a:t>Clustering for 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Network tomography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2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52600" y="5334000"/>
            <a:ext cx="5486400" cy="133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Oval 6"/>
          <p:cNvSpPr>
            <a:spLocks noChangeArrowheads="1"/>
          </p:cNvSpPr>
          <p:nvPr/>
        </p:nvSpPr>
        <p:spPr bwMode="auto">
          <a:xfrm rot="2061611">
            <a:off x="5632450" y="5362575"/>
            <a:ext cx="914400" cy="1382713"/>
          </a:xfrm>
          <a:prstGeom prst="ellipse">
            <a:avLst/>
          </a:prstGeom>
          <a:noFill/>
          <a:ln w="38100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 wrap="none" lIns="101882" tIns="50941" rIns="101882" bIns="50941" anchor="ctr"/>
          <a:lstStyle/>
          <a:p>
            <a:pPr defTabSz="1019175"/>
            <a:endParaRPr lang="en-US">
              <a:latin typeface="Calibri" pitchFamily="34" charset="0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14350" y="1712913"/>
            <a:ext cx="4724400" cy="2554287"/>
            <a:chOff x="480" y="1680"/>
            <a:chExt cx="4608" cy="2496"/>
          </a:xfrm>
        </p:grpSpPr>
        <p:sp>
          <p:nvSpPr>
            <p:cNvPr id="20496" name="Rectangle 5"/>
            <p:cNvSpPr>
              <a:spLocks noChangeArrowheads="1"/>
            </p:cNvSpPr>
            <p:nvPr/>
          </p:nvSpPr>
          <p:spPr bwMode="auto">
            <a:xfrm>
              <a:off x="480" y="1680"/>
              <a:ext cx="4608" cy="249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0497" name="Picture 4" descr="txp_fig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24" y="1824"/>
              <a:ext cx="4272" cy="2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489" name="Oval 6"/>
          <p:cNvSpPr>
            <a:spLocks noChangeArrowheads="1"/>
          </p:cNvSpPr>
          <p:nvPr/>
        </p:nvSpPr>
        <p:spPr bwMode="auto">
          <a:xfrm rot="-1273109">
            <a:off x="1968500" y="5400675"/>
            <a:ext cx="990600" cy="1382713"/>
          </a:xfrm>
          <a:prstGeom prst="ellipse">
            <a:avLst/>
          </a:prstGeom>
          <a:noFill/>
          <a:ln w="38100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 wrap="none" lIns="101882" tIns="50941" rIns="101882" bIns="50941" anchor="ctr"/>
          <a:lstStyle/>
          <a:p>
            <a:pPr defTabSz="1019175"/>
            <a:endParaRPr lang="en-US">
              <a:latin typeface="Calibri" pitchFamily="34" charset="0"/>
            </a:endParaRPr>
          </a:p>
        </p:txBody>
      </p:sp>
      <p:sp>
        <p:nvSpPr>
          <p:cNvPr id="18447" name="Oval 6"/>
          <p:cNvSpPr>
            <a:spLocks noChangeArrowheads="1"/>
          </p:cNvSpPr>
          <p:nvPr/>
        </p:nvSpPr>
        <p:spPr bwMode="auto">
          <a:xfrm rot="-1787739">
            <a:off x="4494213" y="5070475"/>
            <a:ext cx="841375" cy="1381125"/>
          </a:xfrm>
          <a:prstGeom prst="ellipse">
            <a:avLst/>
          </a:prstGeom>
          <a:noFill/>
          <a:ln w="38100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 wrap="none" lIns="101882" tIns="50941" rIns="101882" bIns="50941" anchor="ctr"/>
          <a:lstStyle/>
          <a:p>
            <a:pPr defTabSz="1019175"/>
            <a:endParaRPr lang="en-US">
              <a:latin typeface="Calibri" pitchFamily="34" charset="0"/>
            </a:endParaRPr>
          </a:p>
        </p:txBody>
      </p:sp>
      <p:sp>
        <p:nvSpPr>
          <p:cNvPr id="18448" name="Oval 6"/>
          <p:cNvSpPr>
            <a:spLocks noChangeArrowheads="1"/>
          </p:cNvSpPr>
          <p:nvPr/>
        </p:nvSpPr>
        <p:spPr bwMode="auto">
          <a:xfrm rot="-1273109">
            <a:off x="3690938" y="5280025"/>
            <a:ext cx="804862" cy="1381125"/>
          </a:xfrm>
          <a:prstGeom prst="ellipse">
            <a:avLst/>
          </a:prstGeom>
          <a:noFill/>
          <a:ln w="38100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 wrap="none" lIns="101882" tIns="50941" rIns="101882" bIns="50941" anchor="ctr"/>
          <a:lstStyle/>
          <a:p>
            <a:pPr defTabSz="1019175"/>
            <a:endParaRPr lang="en-US">
              <a:latin typeface="Calibri" pitchFamily="34" charset="0"/>
            </a:endParaRPr>
          </a:p>
        </p:txBody>
      </p:sp>
      <p:sp>
        <p:nvSpPr>
          <p:cNvPr id="18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lvl="0" algn="ctr">
              <a:spcBef>
                <a:spcPct val="0"/>
              </a:spcBef>
            </a:pPr>
            <a:r>
              <a:rPr lang="en-US" sz="4400" b="1" dirty="0" smtClean="0">
                <a:solidFill>
                  <a:srgbClr val="C00000"/>
                </a:solidFill>
              </a:rPr>
              <a:t>Clustering for 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Network tomography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8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2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52600" y="5334000"/>
            <a:ext cx="5486400" cy="133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Oval 6"/>
          <p:cNvSpPr>
            <a:spLocks noChangeArrowheads="1"/>
          </p:cNvSpPr>
          <p:nvPr/>
        </p:nvSpPr>
        <p:spPr bwMode="auto">
          <a:xfrm rot="2061611">
            <a:off x="5632450" y="5362575"/>
            <a:ext cx="914400" cy="1382713"/>
          </a:xfrm>
          <a:prstGeom prst="ellipse">
            <a:avLst/>
          </a:prstGeom>
          <a:noFill/>
          <a:ln w="38100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 wrap="none" lIns="101882" tIns="50941" rIns="101882" bIns="50941" anchor="ctr"/>
          <a:lstStyle/>
          <a:p>
            <a:pPr defTabSz="1019175"/>
            <a:endParaRPr lang="en-US">
              <a:latin typeface="Calibri" pitchFamily="34" charset="0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514350" y="1712913"/>
            <a:ext cx="4724400" cy="2554287"/>
            <a:chOff x="480" y="1680"/>
            <a:chExt cx="4608" cy="2496"/>
          </a:xfrm>
        </p:grpSpPr>
        <p:sp>
          <p:nvSpPr>
            <p:cNvPr id="20496" name="Rectangle 5"/>
            <p:cNvSpPr>
              <a:spLocks noChangeArrowheads="1"/>
            </p:cNvSpPr>
            <p:nvPr/>
          </p:nvSpPr>
          <p:spPr bwMode="auto">
            <a:xfrm>
              <a:off x="480" y="1680"/>
              <a:ext cx="4608" cy="249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0497" name="Picture 4" descr="txp_fig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24" y="1824"/>
              <a:ext cx="4272" cy="2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489" name="Oval 6"/>
          <p:cNvSpPr>
            <a:spLocks noChangeArrowheads="1"/>
          </p:cNvSpPr>
          <p:nvPr/>
        </p:nvSpPr>
        <p:spPr bwMode="auto">
          <a:xfrm rot="-1273109">
            <a:off x="1968500" y="5400675"/>
            <a:ext cx="990600" cy="1382713"/>
          </a:xfrm>
          <a:prstGeom prst="ellipse">
            <a:avLst/>
          </a:prstGeom>
          <a:noFill/>
          <a:ln w="38100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 wrap="none" lIns="101882" tIns="50941" rIns="101882" bIns="50941" anchor="ctr"/>
          <a:lstStyle/>
          <a:p>
            <a:pPr defTabSz="1019175"/>
            <a:endParaRPr lang="en-US">
              <a:latin typeface="Calibri" pitchFamily="34" charset="0"/>
            </a:endParaRPr>
          </a:p>
        </p:txBody>
      </p:sp>
      <p:sp>
        <p:nvSpPr>
          <p:cNvPr id="18446" name="Oval 12"/>
          <p:cNvSpPr>
            <a:spLocks noChangeArrowheads="1"/>
          </p:cNvSpPr>
          <p:nvPr/>
        </p:nvSpPr>
        <p:spPr bwMode="auto">
          <a:xfrm rot="20527412">
            <a:off x="3454041" y="5047697"/>
            <a:ext cx="2125662" cy="1695450"/>
          </a:xfrm>
          <a:prstGeom prst="ellipse">
            <a:avLst/>
          </a:prstGeom>
          <a:noFill/>
          <a:ln w="38100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 wrap="none" lIns="101882" tIns="50941" rIns="101882" bIns="50941" anchor="ctr"/>
          <a:lstStyle/>
          <a:p>
            <a:pPr defTabSz="1019175"/>
            <a:endParaRPr lang="en-US">
              <a:latin typeface="Calibri" pitchFamily="34" charset="0"/>
            </a:endParaRPr>
          </a:p>
        </p:txBody>
      </p:sp>
      <p:sp>
        <p:nvSpPr>
          <p:cNvPr id="18447" name="Oval 6"/>
          <p:cNvSpPr>
            <a:spLocks noChangeArrowheads="1"/>
          </p:cNvSpPr>
          <p:nvPr/>
        </p:nvSpPr>
        <p:spPr bwMode="auto">
          <a:xfrm rot="-1787739">
            <a:off x="4494213" y="5070475"/>
            <a:ext cx="841375" cy="1381125"/>
          </a:xfrm>
          <a:prstGeom prst="ellipse">
            <a:avLst/>
          </a:prstGeom>
          <a:noFill/>
          <a:ln w="38100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 wrap="none" lIns="101882" tIns="50941" rIns="101882" bIns="50941" anchor="ctr"/>
          <a:lstStyle/>
          <a:p>
            <a:pPr defTabSz="1019175"/>
            <a:endParaRPr lang="en-US">
              <a:latin typeface="Calibri" pitchFamily="34" charset="0"/>
            </a:endParaRPr>
          </a:p>
        </p:txBody>
      </p:sp>
      <p:sp>
        <p:nvSpPr>
          <p:cNvPr id="18448" name="Oval 6"/>
          <p:cNvSpPr>
            <a:spLocks noChangeArrowheads="1"/>
          </p:cNvSpPr>
          <p:nvPr/>
        </p:nvSpPr>
        <p:spPr bwMode="auto">
          <a:xfrm rot="-1273109">
            <a:off x="3690938" y="5280025"/>
            <a:ext cx="804862" cy="1381125"/>
          </a:xfrm>
          <a:prstGeom prst="ellipse">
            <a:avLst/>
          </a:prstGeom>
          <a:noFill/>
          <a:ln w="38100">
            <a:solidFill>
              <a:schemeClr val="accent6">
                <a:lumMod val="50000"/>
              </a:schemeClr>
            </a:solidFill>
            <a:round/>
            <a:headEnd/>
            <a:tailEnd/>
          </a:ln>
        </p:spPr>
        <p:txBody>
          <a:bodyPr wrap="none" lIns="101882" tIns="50941" rIns="101882" bIns="50941" anchor="ctr"/>
          <a:lstStyle/>
          <a:p>
            <a:pPr defTabSz="1019175"/>
            <a:endParaRPr lang="en-US">
              <a:latin typeface="Calibri" pitchFamily="34" charset="0"/>
            </a:endParaRPr>
          </a:p>
        </p:txBody>
      </p:sp>
      <p:sp>
        <p:nvSpPr>
          <p:cNvPr id="18" name="Rectangle 2"/>
          <p:cNvSpPr txBox="1">
            <a:spLocks noChangeArrowheads="1"/>
          </p:cNvSpPr>
          <p:nvPr/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Clustering for Network 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tomography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" name="Oval 12"/>
          <p:cNvSpPr>
            <a:spLocks noChangeArrowheads="1"/>
          </p:cNvSpPr>
          <p:nvPr/>
        </p:nvSpPr>
        <p:spPr bwMode="auto">
          <a:xfrm rot="17910076">
            <a:off x="1726607" y="5218464"/>
            <a:ext cx="1870094" cy="1416769"/>
          </a:xfrm>
          <a:prstGeom prst="ellipse">
            <a:avLst/>
          </a:prstGeom>
          <a:noFill/>
          <a:ln w="38100">
            <a:solidFill>
              <a:schemeClr val="accent6">
                <a:lumMod val="75000"/>
              </a:schemeClr>
            </a:solidFill>
            <a:round/>
            <a:headEnd/>
            <a:tailEnd/>
          </a:ln>
        </p:spPr>
        <p:txBody>
          <a:bodyPr wrap="none" lIns="101882" tIns="50941" rIns="101882" bIns="50941" anchor="ctr"/>
          <a:lstStyle/>
          <a:p>
            <a:pPr defTabSz="1019175"/>
            <a:endParaRPr lang="en-US">
              <a:latin typeface="Calibri" pitchFamily="34" charset="0"/>
            </a:endParaRPr>
          </a:p>
        </p:txBody>
      </p:sp>
      <p:sp>
        <p:nvSpPr>
          <p:cNvPr id="20" name="Oval 12"/>
          <p:cNvSpPr>
            <a:spLocks noChangeArrowheads="1"/>
          </p:cNvSpPr>
          <p:nvPr/>
        </p:nvSpPr>
        <p:spPr bwMode="auto">
          <a:xfrm>
            <a:off x="1590152" y="4639832"/>
            <a:ext cx="3999733" cy="2452632"/>
          </a:xfrm>
          <a:prstGeom prst="ellipse">
            <a:avLst/>
          </a:prstGeom>
          <a:noFill/>
          <a:ln w="38100">
            <a:solidFill>
              <a:srgbClr val="FFC000"/>
            </a:solidFill>
            <a:round/>
            <a:headEnd/>
            <a:tailEnd/>
          </a:ln>
        </p:spPr>
        <p:txBody>
          <a:bodyPr wrap="none" lIns="101882" tIns="50941" rIns="101882" bIns="50941" anchor="ctr"/>
          <a:lstStyle/>
          <a:p>
            <a:pPr defTabSz="1019175"/>
            <a:endParaRPr lang="en-US">
              <a:latin typeface="Calibri" pitchFamily="34" charset="0"/>
            </a:endParaRPr>
          </a:p>
        </p:txBody>
      </p:sp>
      <p:sp>
        <p:nvSpPr>
          <p:cNvPr id="21" name="Oval 12"/>
          <p:cNvSpPr>
            <a:spLocks noChangeArrowheads="1"/>
          </p:cNvSpPr>
          <p:nvPr/>
        </p:nvSpPr>
        <p:spPr bwMode="auto">
          <a:xfrm>
            <a:off x="1275304" y="4495800"/>
            <a:ext cx="6096000" cy="2629312"/>
          </a:xfrm>
          <a:prstGeom prst="ellipse">
            <a:avLst/>
          </a:prstGeom>
          <a:noFill/>
          <a:ln w="38100">
            <a:solidFill>
              <a:srgbClr val="FFFF00"/>
            </a:solidFill>
            <a:round/>
            <a:headEnd/>
            <a:tailEnd/>
          </a:ln>
        </p:spPr>
        <p:txBody>
          <a:bodyPr wrap="none" lIns="101882" tIns="50941" rIns="101882" bIns="50941" anchor="ctr"/>
          <a:lstStyle/>
          <a:p>
            <a:pPr defTabSz="1019175"/>
            <a:endParaRPr lang="en-US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6" grpId="0" animBg="1"/>
      <p:bldP spid="19" grpId="0" animBg="1"/>
      <p:bldP spid="20" grpId="0" animBg="1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Unsupervised Learning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2000" dirty="0" smtClean="0">
                <a:latin typeface="Comic Sans MS" pitchFamily="66" charset="0"/>
              </a:rPr>
              <a:t>“Learning from unlabeled/</a:t>
            </a:r>
            <a:r>
              <a:rPr lang="en-US" sz="2000" dirty="0" err="1" smtClean="0">
                <a:latin typeface="Comic Sans MS" pitchFamily="66" charset="0"/>
              </a:rPr>
              <a:t>unannotated</a:t>
            </a:r>
            <a:r>
              <a:rPr lang="en-US" sz="2000" dirty="0" smtClean="0">
                <a:latin typeface="Comic Sans MS" pitchFamily="66" charset="0"/>
              </a:rPr>
              <a:t> data” (without supervision)</a:t>
            </a:r>
            <a:endParaRPr lang="en-US" sz="2000" dirty="0">
              <a:latin typeface="Comic Sans MS" pitchFamily="66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5</a:t>
            </a:fld>
            <a:endParaRPr lang="en-US" dirty="0"/>
          </a:p>
        </p:txBody>
      </p:sp>
      <p:grpSp>
        <p:nvGrpSpPr>
          <p:cNvPr id="5" name="Group 16"/>
          <p:cNvGrpSpPr/>
          <p:nvPr/>
        </p:nvGrpSpPr>
        <p:grpSpPr bwMode="auto">
          <a:xfrm>
            <a:off x="533400" y="2285999"/>
            <a:ext cx="8229600" cy="1143001"/>
            <a:chOff x="533400" y="2438400"/>
            <a:chExt cx="8229600" cy="1143001"/>
          </a:xfrm>
        </p:grpSpPr>
        <p:pic>
          <p:nvPicPr>
            <p:cNvPr id="6" name="Picture 81" descr="math%20pi%20decimal%20matrix"/>
            <p:cNvPicPr>
              <a:picLocks noChangeAspect="1" noChangeArrowheads="1"/>
            </p:cNvPicPr>
            <p:nvPr/>
          </p:nvPicPr>
          <p:blipFill>
            <a:blip r:embed="rId6" cstate="print">
              <a:lum bright="80000" contrast="-62000"/>
              <a:grayscl/>
            </a:blip>
            <a:srcRect l="18991" t="26581" r="19262" b="30494"/>
            <a:stretch>
              <a:fillRect/>
            </a:stretch>
          </p:blipFill>
          <p:spPr bwMode="auto">
            <a:xfrm>
              <a:off x="3124200" y="2438400"/>
              <a:ext cx="28956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AutoShape 82"/>
            <p:cNvSpPr>
              <a:spLocks noChangeArrowheads="1"/>
            </p:cNvSpPr>
            <p:nvPr/>
          </p:nvSpPr>
          <p:spPr bwMode="auto">
            <a:xfrm>
              <a:off x="3124200" y="2438400"/>
              <a:ext cx="2895600" cy="1143000"/>
            </a:xfrm>
            <a:prstGeom prst="roundRect">
              <a:avLst>
                <a:gd name="adj" fmla="val 2829"/>
              </a:avLst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AutoShape 83"/>
            <p:cNvSpPr>
              <a:spLocks noChangeArrowheads="1"/>
            </p:cNvSpPr>
            <p:nvPr/>
          </p:nvSpPr>
          <p:spPr bwMode="auto">
            <a:xfrm>
              <a:off x="2438400" y="2760452"/>
              <a:ext cx="533400" cy="381000"/>
            </a:xfrm>
            <a:prstGeom prst="rightArrow">
              <a:avLst>
                <a:gd name="adj1" fmla="val 50000"/>
                <a:gd name="adj2" fmla="val 35000"/>
              </a:avLst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AutoShape 84"/>
            <p:cNvSpPr>
              <a:spLocks noChangeArrowheads="1"/>
            </p:cNvSpPr>
            <p:nvPr/>
          </p:nvSpPr>
          <p:spPr bwMode="auto">
            <a:xfrm>
              <a:off x="6248400" y="2749550"/>
              <a:ext cx="533400" cy="381000"/>
            </a:xfrm>
            <a:prstGeom prst="rightArrow">
              <a:avLst>
                <a:gd name="adj1" fmla="val 50000"/>
                <a:gd name="adj2" fmla="val 35000"/>
              </a:avLst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Text Box 85"/>
            <p:cNvSpPr txBox="1">
              <a:spLocks noChangeArrowheads="1"/>
            </p:cNvSpPr>
            <p:nvPr/>
          </p:nvSpPr>
          <p:spPr bwMode="auto">
            <a:xfrm>
              <a:off x="3293852" y="2751826"/>
              <a:ext cx="2590800" cy="46166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en-US" sz="2400" b="1" dirty="0"/>
                <a:t>Learning </a:t>
              </a:r>
              <a:r>
                <a:rPr lang="en-US" sz="2400" b="1" dirty="0" smtClean="0"/>
                <a:t>algorithm</a:t>
              </a:r>
              <a:endParaRPr lang="en-US" sz="2400" b="1" dirty="0"/>
            </a:p>
          </p:txBody>
        </p:sp>
        <p:pic>
          <p:nvPicPr>
            <p:cNvPr id="11" name="Picture 20" descr="txp_fig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33400" y="2841625"/>
              <a:ext cx="1695450" cy="225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88" descr="txp_fig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6916737" y="2867025"/>
              <a:ext cx="1846263" cy="188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4" descr="txp_fig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9" cstate="print"/>
            <a:stretch>
              <a:fillRect/>
            </a:stretch>
          </p:blipFill>
          <p:spPr bwMode="auto">
            <a:xfrm>
              <a:off x="965993" y="3276600"/>
              <a:ext cx="1006476" cy="304801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14" name="Picture 13" descr="txp_fig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0" cstate="print"/>
            <a:srcRect t="-14558" r="77503"/>
            <a:stretch>
              <a:fillRect/>
            </a:stretch>
          </p:blipFill>
          <p:spPr bwMode="auto">
            <a:xfrm>
              <a:off x="7071892" y="3200400"/>
              <a:ext cx="243308" cy="362269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18" name="TextBox 17"/>
          <p:cNvSpPr txBox="1"/>
          <p:nvPr/>
        </p:nvSpPr>
        <p:spPr>
          <a:xfrm>
            <a:off x="457200" y="3962400"/>
            <a:ext cx="5462329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What can we predict from unlabeled data?</a:t>
            </a:r>
          </a:p>
          <a:p>
            <a:endParaRPr lang="en-US" dirty="0" smtClean="0"/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    Density estimation</a:t>
            </a:r>
          </a:p>
          <a:p>
            <a:pPr lvl="1">
              <a:buFont typeface="Courier New" pitchFamily="49" charset="0"/>
              <a:buChar char="o"/>
            </a:pPr>
            <a:endParaRPr lang="en-US" dirty="0" smtClean="0"/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    Groups or clusters in the data</a:t>
            </a:r>
          </a:p>
          <a:p>
            <a:pPr lvl="1">
              <a:buFont typeface="Courier New" pitchFamily="49" charset="0"/>
              <a:buChar char="o"/>
            </a:pPr>
            <a:endParaRPr lang="en-US" dirty="0" smtClean="0"/>
          </a:p>
          <a:p>
            <a:pPr lvl="1">
              <a:buFont typeface="Courier New" pitchFamily="49" charset="0"/>
              <a:buChar char="o"/>
            </a:pPr>
            <a:r>
              <a:rPr lang="en-US" dirty="0" smtClean="0"/>
              <a:t>    Low-dimensional structure</a:t>
            </a:r>
          </a:p>
          <a:p>
            <a:pPr lvl="2"/>
            <a:r>
              <a:rPr lang="en-US" dirty="0" smtClean="0"/>
              <a:t>   - Principal Component Analysis (PCA) (linear)</a:t>
            </a:r>
          </a:p>
          <a:p>
            <a:pPr lvl="2"/>
            <a:r>
              <a:rPr lang="en-US" dirty="0" smtClean="0"/>
              <a:t>   - Manifold learning (non-linear)</a:t>
            </a:r>
            <a:endParaRPr lang="en-US" dirty="0"/>
          </a:p>
        </p:txBody>
      </p:sp>
      <p:pic>
        <p:nvPicPr>
          <p:cNvPr id="19" name="Picture 8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400800" y="4495800"/>
            <a:ext cx="1981200" cy="2024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 dirty="0"/>
          </a:p>
          <a:p>
            <a:endParaRPr lang="en-US" altLang="en-US" dirty="0"/>
          </a:p>
          <a:p>
            <a:endParaRPr lang="en-US" altLang="en-US" dirty="0"/>
          </a:p>
          <a:p>
            <a:fld id="{1156FC00-AB06-435E-A7E8-1F377C7997D3}" type="slidenum">
              <a:rPr lang="en-US" altLang="en-US"/>
              <a:pPr/>
              <a:t>6</a:t>
            </a:fld>
            <a:endParaRPr lang="en-US" altLang="en-US" dirty="0"/>
          </a:p>
        </p:txBody>
      </p:sp>
      <p:sp>
        <p:nvSpPr>
          <p:cNvPr id="807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clustering?</a:t>
            </a:r>
          </a:p>
        </p:txBody>
      </p:sp>
      <p:sp>
        <p:nvSpPr>
          <p:cNvPr id="80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Clustering: the process of grouping a set of objects into classes of similar objects</a:t>
            </a:r>
          </a:p>
          <a:p>
            <a:pPr lvl="1"/>
            <a:r>
              <a:rPr lang="en-US" sz="1900" dirty="0"/>
              <a:t>high intra-class similarity</a:t>
            </a:r>
          </a:p>
          <a:p>
            <a:pPr lvl="1"/>
            <a:r>
              <a:rPr lang="en-US" sz="1900" dirty="0"/>
              <a:t>low inter-class similarity</a:t>
            </a:r>
          </a:p>
          <a:p>
            <a:pPr lvl="1"/>
            <a:r>
              <a:rPr lang="en-US" sz="1900" dirty="0"/>
              <a:t>It is the commonest form of </a:t>
            </a:r>
            <a:r>
              <a:rPr lang="en-US" sz="1900" dirty="0">
                <a:solidFill>
                  <a:srgbClr val="CC3300"/>
                </a:solidFill>
              </a:rPr>
              <a:t>unsupervised learning</a:t>
            </a:r>
          </a:p>
          <a:p>
            <a:pPr>
              <a:buFont typeface="Wingdings" pitchFamily="2" charset="2"/>
              <a:buNone/>
            </a:pPr>
            <a:endParaRPr lang="en-US" sz="1000" dirty="0" smtClean="0"/>
          </a:p>
          <a:p>
            <a:endParaRPr lang="en-US" sz="1000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769489"/>
            <a:ext cx="7848600" cy="21741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3657600"/>
            <a:ext cx="7848600" cy="285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US" altLang="en-US"/>
          </a:p>
          <a:p>
            <a:endParaRPr lang="en-US" altLang="en-US"/>
          </a:p>
          <a:p>
            <a:endParaRPr lang="en-US" altLang="en-US"/>
          </a:p>
          <a:p>
            <a:fld id="{C89AEDD1-F642-4C5D-ADFC-9F87B5D7C5D9}" type="slidenum">
              <a:rPr lang="en-US" altLang="en-US"/>
              <a:pPr/>
              <a:t>7</a:t>
            </a:fld>
            <a:endParaRPr lang="en-US" altLang="en-US"/>
          </a:p>
        </p:txBody>
      </p:sp>
      <p:sp>
        <p:nvSpPr>
          <p:cNvPr id="814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Similarity?</a:t>
            </a:r>
          </a:p>
        </p:txBody>
      </p:sp>
      <p:sp>
        <p:nvSpPr>
          <p:cNvPr id="814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The real meaning of similarity is a philosophical question. We will take a more pragmatic </a:t>
            </a:r>
            <a:r>
              <a:rPr lang="en-US" sz="2000" dirty="0" smtClean="0"/>
              <a:t>approach - think </a:t>
            </a:r>
            <a:r>
              <a:rPr lang="en-US" sz="2000" dirty="0"/>
              <a:t>in terms of a distance (rather than similarity) between </a:t>
            </a:r>
            <a:r>
              <a:rPr lang="en-US" sz="2000" dirty="0" smtClean="0"/>
              <a:t>vectors or correlations between random variables.</a:t>
            </a:r>
            <a:endParaRPr lang="en-US" sz="2000" dirty="0"/>
          </a:p>
        </p:txBody>
      </p:sp>
      <p:pic>
        <p:nvPicPr>
          <p:cNvPr id="81408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1524001"/>
            <a:ext cx="4572000" cy="316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14085" name="Rectangle 5"/>
          <p:cNvSpPr>
            <a:spLocks noChangeArrowheads="1"/>
          </p:cNvSpPr>
          <p:nvPr/>
        </p:nvSpPr>
        <p:spPr bwMode="auto">
          <a:xfrm>
            <a:off x="6858000" y="2286000"/>
            <a:ext cx="1752600" cy="1323439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000" b="1" dirty="0">
                <a:solidFill>
                  <a:srgbClr val="33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Hard to define! But</a:t>
            </a:r>
            <a:r>
              <a:rPr lang="en-US" sz="2000" b="1" i="1" dirty="0">
                <a:solidFill>
                  <a:srgbClr val="33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we know it when we see it</a:t>
            </a:r>
            <a:endParaRPr lang="en-US" sz="2000" b="1" dirty="0">
              <a:solidFill>
                <a:srgbClr val="3366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Distance metrics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8</a:t>
            </a:fld>
            <a:endParaRPr lang="en-US"/>
          </a:p>
        </p:txBody>
      </p:sp>
      <p:grpSp>
        <p:nvGrpSpPr>
          <p:cNvPr id="6" name="Group 19"/>
          <p:cNvGrpSpPr>
            <a:grpSpLocks/>
          </p:cNvGrpSpPr>
          <p:nvPr/>
        </p:nvGrpSpPr>
        <p:grpSpPr bwMode="auto">
          <a:xfrm>
            <a:off x="4114800" y="1447800"/>
            <a:ext cx="5257800" cy="3048000"/>
            <a:chOff x="1488" y="864"/>
            <a:chExt cx="3312" cy="1920"/>
          </a:xfrm>
        </p:grpSpPr>
        <p:graphicFrame>
          <p:nvGraphicFramePr>
            <p:cNvPr id="7" name="Object 14"/>
            <p:cNvGraphicFramePr>
              <a:graphicFrameLocks noChangeAspect="1"/>
            </p:cNvGraphicFramePr>
            <p:nvPr/>
          </p:nvGraphicFramePr>
          <p:xfrm>
            <a:off x="1488" y="864"/>
            <a:ext cx="3312" cy="1920"/>
          </p:xfrm>
          <a:graphic>
            <a:graphicData uri="http://schemas.openxmlformats.org/presentationml/2006/ole">
              <p:oleObj spid="_x0000_s101379" name="Picture" r:id="rId3" imgW="2743200" imgH="1828800" progId="Word.Picture.8">
                <p:embed/>
              </p:oleObj>
            </a:graphicData>
          </a:graphic>
        </p:graphicFrame>
        <p:sp>
          <p:nvSpPr>
            <p:cNvPr id="8" name="Text Box 15"/>
            <p:cNvSpPr txBox="1">
              <a:spLocks noChangeArrowheads="1"/>
            </p:cNvSpPr>
            <p:nvPr/>
          </p:nvSpPr>
          <p:spPr bwMode="auto">
            <a:xfrm>
              <a:off x="3024" y="196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>
                  <a:latin typeface="Times New Roman" pitchFamily="18" charset="0"/>
                </a:rPr>
                <a:t>4</a:t>
              </a:r>
            </a:p>
          </p:txBody>
        </p:sp>
        <p:sp>
          <p:nvSpPr>
            <p:cNvPr id="9" name="Text Box 16"/>
            <p:cNvSpPr txBox="1">
              <a:spLocks noChangeArrowheads="1"/>
            </p:cNvSpPr>
            <p:nvPr/>
          </p:nvSpPr>
          <p:spPr bwMode="auto">
            <a:xfrm>
              <a:off x="2208" y="1488"/>
              <a:ext cx="21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>
                  <a:latin typeface="Times New Roman" pitchFamily="18" charset="0"/>
                </a:rPr>
                <a:t>3</a:t>
              </a:r>
            </a:p>
          </p:txBody>
        </p:sp>
        <p:sp>
          <p:nvSpPr>
            <p:cNvPr id="10" name="Text Box 17"/>
            <p:cNvSpPr txBox="1">
              <a:spLocks noChangeArrowheads="1"/>
            </p:cNvSpPr>
            <p:nvPr/>
          </p:nvSpPr>
          <p:spPr bwMode="auto">
            <a:xfrm>
              <a:off x="2640" y="1056"/>
              <a:ext cx="20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/>
              <a:r>
                <a:rPr lang="en-US" sz="2400" i="1">
                  <a:latin typeface="Times New Roman" pitchFamily="18" charset="0"/>
                </a:rPr>
                <a:t>x</a:t>
              </a: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11" name="Text Box 18"/>
            <p:cNvSpPr txBox="1">
              <a:spLocks noChangeArrowheads="1"/>
            </p:cNvSpPr>
            <p:nvPr/>
          </p:nvSpPr>
          <p:spPr bwMode="auto">
            <a:xfrm>
              <a:off x="3744" y="1584"/>
              <a:ext cx="20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400" i="1">
                  <a:latin typeface="Times New Roman" pitchFamily="18" charset="0"/>
                </a:rPr>
                <a:t>y</a:t>
              </a:r>
              <a:endParaRPr lang="en-US" sz="2400">
                <a:latin typeface="Times New Roman" pitchFamily="18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066800" y="1828800"/>
            <a:ext cx="21868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x = (x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, x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, …, </a:t>
            </a:r>
            <a:r>
              <a:rPr lang="en-US" sz="2400" dirty="0" err="1" smtClean="0"/>
              <a:t>x</a:t>
            </a:r>
            <a:r>
              <a:rPr lang="en-US" sz="2400" baseline="-25000" dirty="0" err="1" smtClean="0"/>
              <a:t>p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y = (y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, y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, …, </a:t>
            </a:r>
            <a:r>
              <a:rPr lang="en-US" sz="2400" dirty="0" err="1" smtClean="0"/>
              <a:t>y</a:t>
            </a:r>
            <a:r>
              <a:rPr lang="en-US" sz="2400" baseline="-25000" dirty="0" err="1" smtClean="0"/>
              <a:t>p</a:t>
            </a:r>
            <a:r>
              <a:rPr lang="en-US" sz="2400" dirty="0" smtClean="0"/>
              <a:t>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315200" y="1524000"/>
            <a:ext cx="64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 = 2</a:t>
            </a:r>
            <a:endParaRPr lang="en-US" dirty="0"/>
          </a:p>
        </p:txBody>
      </p:sp>
      <p:graphicFrame>
        <p:nvGraphicFramePr>
          <p:cNvPr id="101381" name="Object 5"/>
          <p:cNvGraphicFramePr>
            <a:graphicFrameLocks noChangeAspect="1"/>
          </p:cNvGraphicFramePr>
          <p:nvPr/>
        </p:nvGraphicFramePr>
        <p:xfrm>
          <a:off x="3810000" y="4046503"/>
          <a:ext cx="2971800" cy="2582897"/>
        </p:xfrm>
        <a:graphic>
          <a:graphicData uri="http://schemas.openxmlformats.org/presentationml/2006/ole">
            <p:oleObj spid="_x0000_s101381" name="Equation" r:id="rId4" imgW="1434960" imgH="1244520" progId="Equation.3">
              <p:embed/>
            </p:oleObj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7737042" y="4418284"/>
            <a:ext cx="340158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FF"/>
                </a:solidFill>
              </a:rPr>
              <a:t>5</a:t>
            </a:r>
          </a:p>
          <a:p>
            <a:endParaRPr lang="en-US" sz="2400" b="1" dirty="0" smtClean="0">
              <a:solidFill>
                <a:srgbClr val="0000FF"/>
              </a:solidFill>
            </a:endParaRPr>
          </a:p>
          <a:p>
            <a:r>
              <a:rPr lang="en-US" sz="2400" b="1" dirty="0" smtClean="0">
                <a:solidFill>
                  <a:srgbClr val="0000FF"/>
                </a:solidFill>
              </a:rPr>
              <a:t>7</a:t>
            </a:r>
          </a:p>
          <a:p>
            <a:endParaRPr lang="en-US" sz="2400" b="1" dirty="0" smtClean="0">
              <a:solidFill>
                <a:srgbClr val="0000FF"/>
              </a:solidFill>
            </a:endParaRPr>
          </a:p>
          <a:p>
            <a:r>
              <a:rPr lang="en-US" sz="2400" b="1" dirty="0" smtClean="0">
                <a:solidFill>
                  <a:srgbClr val="0000FF"/>
                </a:solidFill>
              </a:rPr>
              <a:t>4</a:t>
            </a:r>
            <a:endParaRPr lang="en-US" sz="2400" b="1" dirty="0">
              <a:solidFill>
                <a:srgbClr val="0000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49099" y="4376076"/>
            <a:ext cx="267990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Euclidean distance</a:t>
            </a:r>
          </a:p>
          <a:p>
            <a:endParaRPr lang="en-US" sz="2400" dirty="0" smtClean="0"/>
          </a:p>
          <a:p>
            <a:r>
              <a:rPr lang="en-US" sz="2400" dirty="0" smtClean="0"/>
              <a:t>Manhattan distance</a:t>
            </a:r>
          </a:p>
          <a:p>
            <a:endParaRPr lang="en-US" sz="2400" dirty="0" smtClean="0"/>
          </a:p>
          <a:p>
            <a:r>
              <a:rPr lang="en-US" sz="2400" dirty="0" smtClean="0"/>
              <a:t>Sup-distance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Correlation coefficient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09600" y="3043535"/>
            <a:ext cx="40014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Pearson correlation coefficient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66800" y="1759803"/>
            <a:ext cx="21868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x = (x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, x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, …, </a:t>
            </a:r>
            <a:r>
              <a:rPr lang="en-US" sz="2400" dirty="0" err="1" smtClean="0"/>
              <a:t>x</a:t>
            </a:r>
            <a:r>
              <a:rPr lang="en-US" sz="2400" baseline="-25000" dirty="0" err="1" smtClean="0"/>
              <a:t>p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y = (y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, y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, …, </a:t>
            </a:r>
            <a:r>
              <a:rPr lang="en-US" sz="2400" dirty="0" err="1" smtClean="0"/>
              <a:t>y</a:t>
            </a:r>
            <a:r>
              <a:rPr lang="en-US" sz="2400" baseline="-25000" dirty="0" err="1" smtClean="0"/>
              <a:t>p</a:t>
            </a:r>
            <a:r>
              <a:rPr lang="en-US" sz="2400" dirty="0" smtClean="0"/>
              <a:t>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86200" y="1821359"/>
            <a:ext cx="45476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Random vectors </a:t>
            </a:r>
            <a:r>
              <a:rPr lang="en-US" sz="2000" dirty="0" smtClean="0"/>
              <a:t>(e.g. expression levels</a:t>
            </a:r>
          </a:p>
          <a:p>
            <a:r>
              <a:rPr lang="en-US" sz="2000" dirty="0" smtClean="0"/>
              <a:t>of two genes under various drugs)</a:t>
            </a:r>
            <a:endParaRPr lang="en-US" sz="2000" dirty="0"/>
          </a:p>
        </p:txBody>
      </p:sp>
      <p:graphicFrame>
        <p:nvGraphicFramePr>
          <p:cNvPr id="169986" name="Object 2"/>
          <p:cNvGraphicFramePr>
            <a:graphicFrameLocks noChangeAspect="1"/>
          </p:cNvGraphicFramePr>
          <p:nvPr/>
        </p:nvGraphicFramePr>
        <p:xfrm>
          <a:off x="762000" y="3733800"/>
          <a:ext cx="4343400" cy="3008313"/>
        </p:xfrm>
        <a:graphic>
          <a:graphicData uri="http://schemas.openxmlformats.org/presentationml/2006/ole">
            <p:oleObj spid="_x0000_s169986" name="Equation" r:id="rId3" imgW="2273040" imgH="1574640" progId="Equation.3">
              <p:embed/>
            </p:oleObj>
          </a:graphicData>
        </a:graphic>
      </p:graphicFrame>
      <p:graphicFrame>
        <p:nvGraphicFramePr>
          <p:cNvPr id="169987" name="Object 3"/>
          <p:cNvGraphicFramePr>
            <a:graphicFrameLocks noChangeAspect="1"/>
          </p:cNvGraphicFramePr>
          <p:nvPr/>
        </p:nvGraphicFramePr>
        <p:xfrm>
          <a:off x="5867400" y="3200400"/>
          <a:ext cx="2743200" cy="1828800"/>
        </p:xfrm>
        <a:graphic>
          <a:graphicData uri="http://schemas.openxmlformats.org/presentationml/2006/ole">
            <p:oleObj spid="_x0000_s169987" name="Picture" r:id="rId4" imgW="2743200" imgH="1828800" progId="Word.Picture.8">
              <p:embed/>
            </p:oleObj>
          </a:graphicData>
        </a:graphic>
      </p:graphicFrame>
      <p:graphicFrame>
        <p:nvGraphicFramePr>
          <p:cNvPr id="169988" name="Object 4"/>
          <p:cNvGraphicFramePr>
            <a:graphicFrameLocks noChangeAspect="1"/>
          </p:cNvGraphicFramePr>
          <p:nvPr/>
        </p:nvGraphicFramePr>
        <p:xfrm>
          <a:off x="5867400" y="4648200"/>
          <a:ext cx="2743200" cy="1828800"/>
        </p:xfrm>
        <a:graphic>
          <a:graphicData uri="http://schemas.openxmlformats.org/presentationml/2006/ole">
            <p:oleObj spid="_x0000_s169988" name="Picture" r:id="rId5" imgW="2743200" imgH="1828800" progId="Word.Picture.8">
              <p:embed/>
            </p:oleObj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7745184" y="3200400"/>
            <a:ext cx="7720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Symbol" pitchFamily="18" charset="2"/>
              </a:rPr>
              <a:t>r -</a:t>
            </a:r>
            <a:r>
              <a:rPr lang="en-US" sz="2000" dirty="0" err="1" smtClean="0"/>
              <a:t>ve</a:t>
            </a:r>
            <a:endParaRPr lang="en-US" sz="2000" dirty="0">
              <a:latin typeface="Symbol" pitchFamily="18" charset="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745184" y="4964668"/>
            <a:ext cx="7720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Symbol" pitchFamily="18" charset="2"/>
              </a:rPr>
              <a:t>r +</a:t>
            </a:r>
            <a:r>
              <a:rPr lang="en-US" sz="2000" dirty="0" err="1" smtClean="0"/>
              <a:t>ve</a:t>
            </a:r>
            <a:endParaRPr lang="en-US" sz="2000" dirty="0">
              <a:latin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\begin{document}&#10;$\widehat f_n(X,Y)$&#10;\end{document}&#10;"/>
  <p:tag name="FILENAME" val="txp_fig"/>
  <p:tag name="FORMAT" val="bmpmono"/>
  <p:tag name="RES" val="300"/>
  <p:tag name="BLEND" val="0"/>
  <p:tag name="TRANSPARENT" val="0"/>
  <p:tag name="TBUG" val="0"/>
  <p:tag name="ALLOWFS" val="0"/>
  <p:tag name="ORIGWIDTH" val="82"/>
  <p:tag name="PICTUREFILESIZE" val="446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Training data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35"/>
  <p:tag name="PICTUREFILESIZE" val="523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Prediction rule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mono"/>
  <p:tag name="ORIGWIDTH" val="147"/>
  <p:tag name="PICTUREFILESIZE" val="588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\begin{document}&#10;$\{X_i\}^n_{i=1}$&#10;\end{document}&#10;"/>
  <p:tag name="FILENAME" val="txp_fig"/>
  <p:tag name="FORMAT" val="bmpmono"/>
  <p:tag name="RES" val="300"/>
  <p:tag name="BLEND" val="0"/>
  <p:tag name="TRANSPARENT" val="0"/>
  <p:tag name="TBUG" val="0"/>
  <p:tag name="ALLOWFS" val="0"/>
  <p:tag name="ORIGWIDTH" val="76"/>
  <p:tag name="PICTUREFILESIZE" val="390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\begin{document}&#10;$\widehat f_n(X,Y)$&#10;\end{document}&#10;"/>
  <p:tag name="FILENAME" val="txp_fig"/>
  <p:tag name="FORMAT" val="bmpmono"/>
  <p:tag name="RES" val="300"/>
  <p:tag name="BLEND" val="0"/>
  <p:tag name="TRANSPARENT" val="0"/>
  <p:tag name="TBUG" val="0"/>
  <p:tag name="ALLOWFS" val="0"/>
  <p:tag name="ORIGWIDTH" val="82"/>
  <p:tag name="PICTUREFILESIZE" val="446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Training data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35"/>
  <p:tag name="PICTUREFILESIZE" val="5239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Prediction rule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mono"/>
  <p:tag name="ORIGWIDTH" val="147"/>
  <p:tag name="PICTUREFILESIZE" val="5889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\begin{document}&#10;$\{X_i\}^n_{i=1}$&#10;\end{document}&#10;"/>
  <p:tag name="FILENAME" val="txp_fig"/>
  <p:tag name="FORMAT" val="bmpmono"/>
  <p:tag name="RES" val="300"/>
  <p:tag name="BLEND" val="0"/>
  <p:tag name="TRANSPARENT" val="0"/>
  <p:tag name="TBUG" val="0"/>
  <p:tag name="ALLOWFS" val="0"/>
  <p:tag name="ORIGWIDTH" val="76"/>
  <p:tag name="PICTUREFILESIZE" val="390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\begin{document}&#10;$\widehat f_n(X,Y)$&#10;\end{document}&#10;"/>
  <p:tag name="FILENAME" val="txp_fig"/>
  <p:tag name="FORMAT" val="bmpmono"/>
  <p:tag name="RES" val="300"/>
  <p:tag name="BLEND" val="0"/>
  <p:tag name="TRANSPARENT" val="0"/>
  <p:tag name="TBUG" val="0"/>
  <p:tag name="ALLOWFS" val="0"/>
  <p:tag name="ORIGWIDTH" val="82"/>
  <p:tag name="PICTUREFILESIZE" val="446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 {\vec\mu}_k = \frac{1}{{\cal C}_k} \sum_{i \in {\cal C}_k} {\vec x}_i $$ &#10;\end{document}&#10;"/>
  <p:tag name="FILENAME" val="TP_tmp"/>
  <p:tag name="FORMAT" val="bmp256"/>
  <p:tag name="RES" val="1200"/>
  <p:tag name="BLEND" val="0"/>
  <p:tag name="TRANSPARENT" val="0"/>
  <p:tag name="TBUG" val="0"/>
  <p:tag name="ALLOWFS" val="0"/>
  <p:tag name="ORIGWIDTH" val="66"/>
  <p:tag name="PICTUREFILESIZE" val="49607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\begin{document}&#10;$p(X)$&#10;\end{document}&#10;"/>
  <p:tag name="FILENAME" val="txp_fig"/>
  <p:tag name="FORMAT" val="bmpmono"/>
  <p:tag name="RES" val="300"/>
  <p:tag name="BLEND" val="0"/>
  <p:tag name="TRANSPARENT" val="0"/>
  <p:tag name="TBUG" val="0"/>
  <p:tag name="ALLOWFS" val="0"/>
  <p:tag name="ORIGWIDTH" val="47"/>
  <p:tag name="PICTUREFILESIZE" val="2386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graphicx}&#10;&#10;\begin{document}&#10;\includegraphics{truetopo.eps}&#10;\end{document}&#10;"/>
  <p:tag name="EXTERNALNAME" val="txp_fig"/>
  <p:tag name="BLEND" val="False"/>
  <p:tag name="TRANSPARENT" val="False"/>
  <p:tag name="KEEPFILES" val="False"/>
  <p:tag name="DEBUGPAUSE" val="False"/>
  <p:tag name="RESOLUTION" val="300"/>
  <p:tag name="TIMEOUT" val="15"/>
  <p:tag name="BITMAPFORMAT" val="bmp256"/>
  <p:tag name="DEBUGINTERACTIVE" val="True"/>
  <p:tag name="ORIGWIDTH" val="895.875"/>
  <p:tag name="PICTUREFILESIZE" val="734605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graphicx}&#10;&#10;\begin{document}&#10;\includegraphics{computers.eps}&#10;\end{document}&#10;"/>
  <p:tag name="EXTERNALNAME" val="txp_fig"/>
  <p:tag name="BLEND" val="False"/>
  <p:tag name="TRANSPARENT" val="False"/>
  <p:tag name="KEEPFILES" val="False"/>
  <p:tag name="DEBUGPAUSE" val="False"/>
  <p:tag name="RESOLUTION" val="300"/>
  <p:tag name="TIMEOUT" val="15"/>
  <p:tag name="BITMAPFORMAT" val="bmp256"/>
  <p:tag name="DEBUGINTERACTIVE" val="True"/>
  <p:tag name="ORIGWIDTH" val="776.875"/>
  <p:tag name="PICTUREFILESIZE" val="2469958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graphicx}&#10;&#10;\begin{document}&#10;\includegraphics{truetopo.eps}&#10;\end{document}&#10;"/>
  <p:tag name="EXTERNALNAME" val="txp_fig"/>
  <p:tag name="BLEND" val="False"/>
  <p:tag name="TRANSPARENT" val="False"/>
  <p:tag name="KEEPFILES" val="False"/>
  <p:tag name="DEBUGPAUSE" val="False"/>
  <p:tag name="RESOLUTION" val="300"/>
  <p:tag name="TIMEOUT" val="15"/>
  <p:tag name="BITMAPFORMAT" val="bmp256"/>
  <p:tag name="DEBUGINTERACTIVE" val="True"/>
  <p:tag name="ORIGWIDTH" val="895.875"/>
  <p:tag name="PICTUREFILESIZE" val="734605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graphicx}&#10;&#10;\begin{document}&#10;\includegraphics{computers.eps}&#10;\end{document}&#10;"/>
  <p:tag name="EXTERNALNAME" val="txp_fig"/>
  <p:tag name="BLEND" val="False"/>
  <p:tag name="TRANSPARENT" val="False"/>
  <p:tag name="KEEPFILES" val="False"/>
  <p:tag name="DEBUGPAUSE" val="False"/>
  <p:tag name="RESOLUTION" val="300"/>
  <p:tag name="TIMEOUT" val="15"/>
  <p:tag name="BITMAPFORMAT" val="bmp256"/>
  <p:tag name="DEBUGINTERACTIVE" val="True"/>
  <p:tag name="ORIGWIDTH" val="776.875"/>
  <p:tag name="PICTUREFILESIZE" val="2469958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graphicx}&#10;&#10;\begin{document}&#10;\includegraphics{truetopo.eps}&#10;\end{document}&#10;"/>
  <p:tag name="EXTERNALNAME" val="txp_fig"/>
  <p:tag name="BLEND" val="False"/>
  <p:tag name="TRANSPARENT" val="False"/>
  <p:tag name="KEEPFILES" val="False"/>
  <p:tag name="DEBUGPAUSE" val="False"/>
  <p:tag name="RESOLUTION" val="300"/>
  <p:tag name="TIMEOUT" val="15"/>
  <p:tag name="BITMAPFORMAT" val="bmp256"/>
  <p:tag name="DEBUGINTERACTIVE" val="True"/>
  <p:tag name="ORIGWIDTH" val="895.875"/>
  <p:tag name="PICTUREFILESIZE" val="7346054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graphicx}&#10;&#10;\begin{document}&#10;\includegraphics{computers.eps}&#10;\end{document}&#10;"/>
  <p:tag name="EXTERNALNAME" val="txp_fig"/>
  <p:tag name="BLEND" val="False"/>
  <p:tag name="TRANSPARENT" val="False"/>
  <p:tag name="KEEPFILES" val="False"/>
  <p:tag name="DEBUGPAUSE" val="False"/>
  <p:tag name="RESOLUTION" val="300"/>
  <p:tag name="TIMEOUT" val="15"/>
  <p:tag name="BITMAPFORMAT" val="bmp256"/>
  <p:tag name="DEBUGINTERACTIVE" val="True"/>
  <p:tag name="ORIGWIDTH" val="776.875"/>
  <p:tag name="PICTUREFILESIZE" val="2469958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graphicx}&#10;&#10;\begin{document}&#10;\includegraphics{truetopo.eps}&#10;\end{document}&#10;"/>
  <p:tag name="EXTERNALNAME" val="txp_fig"/>
  <p:tag name="BLEND" val="False"/>
  <p:tag name="TRANSPARENT" val="False"/>
  <p:tag name="KEEPFILES" val="False"/>
  <p:tag name="DEBUGPAUSE" val="False"/>
  <p:tag name="RESOLUTION" val="300"/>
  <p:tag name="TIMEOUT" val="15"/>
  <p:tag name="BITMAPFORMAT" val="bmp256"/>
  <p:tag name="DEBUGINTERACTIVE" val="True"/>
  <p:tag name="ORIGWIDTH" val="895.875"/>
  <p:tag name="PICTUREFILESIZE" val="7346054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graphicx}&#10;&#10;\begin{document}&#10;\includegraphics{computers.eps}&#10;\end{document}&#10;"/>
  <p:tag name="EXTERNALNAME" val="txp_fig"/>
  <p:tag name="BLEND" val="False"/>
  <p:tag name="TRANSPARENT" val="False"/>
  <p:tag name="KEEPFILES" val="False"/>
  <p:tag name="DEBUGPAUSE" val="False"/>
  <p:tag name="RESOLUTION" val="300"/>
  <p:tag name="TIMEOUT" val="15"/>
  <p:tag name="BITMAPFORMAT" val="bmp256"/>
  <p:tag name="DEBUGINTERACTIVE" val="True"/>
  <p:tag name="ORIGWIDTH" val="776.875"/>
  <p:tag name="PICTUREFILESIZE" val="2469958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graphicx}&#10;&#10;\begin{document}&#10;\includegraphics{truetopo.eps}&#10;\end{document}&#10;"/>
  <p:tag name="EXTERNALNAME" val="txp_fig"/>
  <p:tag name="BLEND" val="False"/>
  <p:tag name="TRANSPARENT" val="False"/>
  <p:tag name="KEEPFILES" val="False"/>
  <p:tag name="DEBUGPAUSE" val="False"/>
  <p:tag name="RESOLUTION" val="300"/>
  <p:tag name="TIMEOUT" val="15"/>
  <p:tag name="BITMAPFORMAT" val="bmp256"/>
  <p:tag name="DEBUGINTERACTIVE" val="True"/>
  <p:tag name="ORIGWIDTH" val="895.875"/>
  <p:tag name="PICTUREFILESIZE" val="7346054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graphicx}&#10;&#10;\begin{document}&#10;\includegraphics{computers.eps}&#10;\end{document}&#10;"/>
  <p:tag name="EXTERNALNAME" val="txp_fig"/>
  <p:tag name="BLEND" val="False"/>
  <p:tag name="TRANSPARENT" val="False"/>
  <p:tag name="KEEPFILES" val="False"/>
  <p:tag name="DEBUGPAUSE" val="False"/>
  <p:tag name="RESOLUTION" val="300"/>
  <p:tag name="TIMEOUT" val="15"/>
  <p:tag name="BITMAPFORMAT" val="bmp256"/>
  <p:tag name="DEBUGINTERACTIVE" val="True"/>
  <p:tag name="ORIGWIDTH" val="776.875"/>
  <p:tag name="PICTUREFILESIZE" val="246995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Training data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35"/>
  <p:tag name="PICTUREFILESIZE" val="5239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graphicx}&#10;&#10;\begin{document}&#10;\includegraphics{truetopo.eps}&#10;\end{document}&#10;"/>
  <p:tag name="EXTERNALNAME" val="txp_fig"/>
  <p:tag name="BLEND" val="False"/>
  <p:tag name="TRANSPARENT" val="False"/>
  <p:tag name="KEEPFILES" val="False"/>
  <p:tag name="DEBUGPAUSE" val="False"/>
  <p:tag name="RESOLUTION" val="300"/>
  <p:tag name="TIMEOUT" val="15"/>
  <p:tag name="BITMAPFORMAT" val="bmp256"/>
  <p:tag name="DEBUGINTERACTIVE" val="True"/>
  <p:tag name="ORIGWIDTH" val="895.875"/>
  <p:tag name="PICTUREFILESIZE" val="7346054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graphicx}&#10;&#10;\begin{document}&#10;\includegraphics{computers.eps}&#10;\end{document}&#10;"/>
  <p:tag name="EXTERNALNAME" val="txp_fig"/>
  <p:tag name="BLEND" val="False"/>
  <p:tag name="TRANSPARENT" val="False"/>
  <p:tag name="KEEPFILES" val="False"/>
  <p:tag name="DEBUGPAUSE" val="False"/>
  <p:tag name="RESOLUTION" val="300"/>
  <p:tag name="TIMEOUT" val="15"/>
  <p:tag name="BITMAPFORMAT" val="bmp256"/>
  <p:tag name="DEBUGINTERACTIVE" val="True"/>
  <p:tag name="ORIGWIDTH" val="776.875"/>
  <p:tag name="PICTUREFILESIZE" val="2469958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graphicx}&#10;&#10;\begin{document}&#10;\includegraphics{truetopo.eps}&#10;\end{document}&#10;"/>
  <p:tag name="EXTERNALNAME" val="txp_fig"/>
  <p:tag name="BLEND" val="False"/>
  <p:tag name="TRANSPARENT" val="False"/>
  <p:tag name="KEEPFILES" val="False"/>
  <p:tag name="DEBUGPAUSE" val="False"/>
  <p:tag name="RESOLUTION" val="300"/>
  <p:tag name="TIMEOUT" val="15"/>
  <p:tag name="BITMAPFORMAT" val="bmp256"/>
  <p:tag name="DEBUGINTERACTIVE" val="True"/>
  <p:tag name="ORIGWIDTH" val="895.875"/>
  <p:tag name="PICTUREFILESIZE" val="734605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Prediction rule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mono"/>
  <p:tag name="ORIGWIDTH" val="147"/>
  <p:tag name="PICTUREFILESIZE" val="588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\begin{document}&#10;$\{X_i\}^n_{i=1}$&#10;\end{document}&#10;"/>
  <p:tag name="FILENAME" val="txp_fig"/>
  <p:tag name="FORMAT" val="bmpmono"/>
  <p:tag name="RES" val="300"/>
  <p:tag name="BLEND" val="0"/>
  <p:tag name="TRANSPARENT" val="0"/>
  <p:tag name="TBUG" val="0"/>
  <p:tag name="ALLOWFS" val="0"/>
  <p:tag name="ORIGWIDTH" val="76"/>
  <p:tag name="PICTUREFILESIZE" val="390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\begin{document}&#10;$\widehat f_n(X,Y)$&#10;\end{document}&#10;"/>
  <p:tag name="FILENAME" val="txp_fig"/>
  <p:tag name="FORMAT" val="bmpmono"/>
  <p:tag name="RES" val="300"/>
  <p:tag name="BLEND" val="0"/>
  <p:tag name="TRANSPARENT" val="0"/>
  <p:tag name="TBUG" val="0"/>
  <p:tag name="ALLOWFS" val="0"/>
  <p:tag name="ORIGWIDTH" val="82"/>
  <p:tag name="PICTUREFILESIZE" val="446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Training data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35"/>
  <p:tag name="PICTUREFILESIZE" val="523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Prediction rule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mono"/>
  <p:tag name="ORIGWIDTH" val="147"/>
  <p:tag name="PICTUREFILESIZE" val="588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\begin{document}&#10;$\{X_i\}^n_{i=1}$&#10;\end{document}&#10;"/>
  <p:tag name="FILENAME" val="txp_fig"/>
  <p:tag name="FORMAT" val="bmpmono"/>
  <p:tag name="RES" val="300"/>
  <p:tag name="BLEND" val="0"/>
  <p:tag name="TRANSPARENT" val="0"/>
  <p:tag name="TBUG" val="0"/>
  <p:tag name="ALLOWFS" val="0"/>
  <p:tag name="ORIGWIDTH" val="76"/>
  <p:tag name="PICTUREFILESIZE" val="390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9598</TotalTime>
  <Words>1341</Words>
  <Application>Microsoft Office PowerPoint</Application>
  <PresentationFormat>On-screen Show (4:3)</PresentationFormat>
  <Paragraphs>486</Paragraphs>
  <Slides>44</Slides>
  <Notes>33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44</vt:i4>
      </vt:variant>
    </vt:vector>
  </HeadingPairs>
  <TitlesOfParts>
    <vt:vector size="47" baseType="lpstr">
      <vt:lpstr>Office Theme</vt:lpstr>
      <vt:lpstr>Picture</vt:lpstr>
      <vt:lpstr>Equation</vt:lpstr>
      <vt:lpstr>Clustering</vt:lpstr>
      <vt:lpstr>Unsupervised Learning</vt:lpstr>
      <vt:lpstr>Unsupervised Learning</vt:lpstr>
      <vt:lpstr>Unsupervised Learning</vt:lpstr>
      <vt:lpstr>Unsupervised Learning</vt:lpstr>
      <vt:lpstr>What is clustering?</vt:lpstr>
      <vt:lpstr>What is Similarity?</vt:lpstr>
      <vt:lpstr>Distance metrics</vt:lpstr>
      <vt:lpstr>Correlation coefficient</vt:lpstr>
      <vt:lpstr>Clustering Algorithms</vt:lpstr>
      <vt:lpstr>Hierarchical Clustering</vt:lpstr>
      <vt:lpstr>Bottom-up Agglomerative clustering</vt:lpstr>
      <vt:lpstr>Single-Linkage Method</vt:lpstr>
      <vt:lpstr>Complete-Linkage Method</vt:lpstr>
      <vt:lpstr>Dendrograms</vt:lpstr>
      <vt:lpstr>Another Example</vt:lpstr>
      <vt:lpstr>Single vs. Complete Linkage</vt:lpstr>
      <vt:lpstr>Computational Complexity</vt:lpstr>
      <vt:lpstr>Partitioning Algorithms</vt:lpstr>
      <vt:lpstr>K-Means</vt:lpstr>
      <vt:lpstr>K-means Clustering: Step 1</vt:lpstr>
      <vt:lpstr>K-means Clustering: Step 2</vt:lpstr>
      <vt:lpstr>K-means Clustering: Step 3</vt:lpstr>
      <vt:lpstr>K-means Clustering: Step 4</vt:lpstr>
      <vt:lpstr>K-means Clustering: Step 5</vt:lpstr>
      <vt:lpstr>Computational Complexity</vt:lpstr>
      <vt:lpstr>Seed Choice</vt:lpstr>
      <vt:lpstr>Seed Choice</vt:lpstr>
      <vt:lpstr>Seed Choice</vt:lpstr>
      <vt:lpstr>Seed Choice</vt:lpstr>
      <vt:lpstr>Other Issues</vt:lpstr>
      <vt:lpstr>Other Issues</vt:lpstr>
      <vt:lpstr>Slide 33</vt:lpstr>
      <vt:lpstr>How Many Clusters?</vt:lpstr>
      <vt:lpstr>Clustering algorithms</vt:lpstr>
      <vt:lpstr>What Is A Good Clustering?</vt:lpstr>
      <vt:lpstr>What Is A Good Clustering?</vt:lpstr>
      <vt:lpstr>Slide 38</vt:lpstr>
      <vt:lpstr>Slide 39</vt:lpstr>
      <vt:lpstr>Slide 40</vt:lpstr>
      <vt:lpstr>Slide 41</vt:lpstr>
      <vt:lpstr>Slide 42</vt:lpstr>
      <vt:lpstr>Slide 43</vt:lpstr>
      <vt:lpstr>Slide 44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Multi-resolution methods for</dc:title>
  <dc:creator>Aarti Singh</dc:creator>
  <cp:lastModifiedBy>Aarti Singh</cp:lastModifiedBy>
  <cp:revision>989</cp:revision>
  <dcterms:created xsi:type="dcterms:W3CDTF">2009-10-22T01:36:55Z</dcterms:created>
  <dcterms:modified xsi:type="dcterms:W3CDTF">2010-10-25T14:18:52Z</dcterms:modified>
</cp:coreProperties>
</file>