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tags/tag16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4.xml" ContentType="application/vnd.openxmlformats-officedocument.presentationml.tags+xml"/>
  <Default Extension="vml" ContentType="application/vnd.openxmlformats-officedocument.vmlDrawing"/>
  <Override PartName="/ppt/tags/tag15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7" r:id="rId1"/>
  </p:sldMasterIdLst>
  <p:notesMasterIdLst>
    <p:notesMasterId r:id="rId33"/>
  </p:notesMasterIdLst>
  <p:handoutMasterIdLst>
    <p:handoutMasterId r:id="rId34"/>
  </p:handoutMasterIdLst>
  <p:sldIdLst>
    <p:sldId id="343" r:id="rId2"/>
    <p:sldId id="344" r:id="rId3"/>
    <p:sldId id="346" r:id="rId4"/>
    <p:sldId id="348" r:id="rId5"/>
    <p:sldId id="347" r:id="rId6"/>
    <p:sldId id="349" r:id="rId7"/>
    <p:sldId id="380" r:id="rId8"/>
    <p:sldId id="381" r:id="rId9"/>
    <p:sldId id="353" r:id="rId10"/>
    <p:sldId id="362" r:id="rId11"/>
    <p:sldId id="354" r:id="rId12"/>
    <p:sldId id="355" r:id="rId13"/>
    <p:sldId id="369" r:id="rId14"/>
    <p:sldId id="373" r:id="rId15"/>
    <p:sldId id="385" r:id="rId16"/>
    <p:sldId id="386" r:id="rId17"/>
    <p:sldId id="382" r:id="rId18"/>
    <p:sldId id="374" r:id="rId19"/>
    <p:sldId id="387" r:id="rId20"/>
    <p:sldId id="356" r:id="rId21"/>
    <p:sldId id="364" r:id="rId22"/>
    <p:sldId id="365" r:id="rId23"/>
    <p:sldId id="367" r:id="rId24"/>
    <p:sldId id="363" r:id="rId25"/>
    <p:sldId id="357" r:id="rId26"/>
    <p:sldId id="377" r:id="rId27"/>
    <p:sldId id="372" r:id="rId28"/>
    <p:sldId id="370" r:id="rId29"/>
    <p:sldId id="345" r:id="rId30"/>
    <p:sldId id="378" r:id="rId31"/>
    <p:sldId id="379" r:id="rId32"/>
  </p:sldIdLst>
  <p:sldSz cx="9144000" cy="6858000" type="screen4x3"/>
  <p:notesSz cx="6985000" cy="9283700"/>
  <p:custDataLst>
    <p:tags r:id="rId35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5F5FF"/>
    <a:srgbClr val="0000FF"/>
    <a:srgbClr val="FF9900"/>
    <a:srgbClr val="00CC00"/>
    <a:srgbClr val="009900"/>
    <a:srgbClr val="FF00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0"/>
    <p:restoredTop sz="83857" autoAdjust="0"/>
  </p:normalViewPr>
  <p:slideViewPr>
    <p:cSldViewPr>
      <p:cViewPr varScale="1">
        <p:scale>
          <a:sx n="88" d="100"/>
          <a:sy n="88" d="100"/>
        </p:scale>
        <p:origin x="-97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gs" Target="tags/tag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6833" cy="46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9" tIns="46480" rIns="92959" bIns="46480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2222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58167" y="0"/>
            <a:ext cx="3026833" cy="46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9" tIns="46480" rIns="92959" bIns="46480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2222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9515"/>
            <a:ext cx="3026833" cy="46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9" tIns="46480" rIns="92959" bIns="46480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2222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58167" y="8819515"/>
            <a:ext cx="3026833" cy="46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9" tIns="46480" rIns="92959" bIns="46480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5728099C-3B11-42E4-AE38-C7AED863A71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26833" cy="46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9" tIns="46480" rIns="92959" bIns="46480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56550" y="0"/>
            <a:ext cx="3026833" cy="46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9" tIns="46480" rIns="92959" bIns="46480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137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1575" y="696913"/>
            <a:ext cx="4641850" cy="348138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7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98500" y="4409758"/>
            <a:ext cx="5588000" cy="4177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9" tIns="46480" rIns="92959" bIns="4648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7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7904"/>
            <a:ext cx="3026833" cy="46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9" tIns="46480" rIns="92959" bIns="46480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137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56550" y="8817904"/>
            <a:ext cx="3026833" cy="4641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959" tIns="46480" rIns="92959" bIns="46480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6A8AF0E0-3D89-40A5-918B-75BAF79808D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4B69B-9D2C-4B75-952C-EDB5EB194A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1F9A9-7843-4098-81A3-14D5030890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9E72E-C33A-4B30-8E6B-F05DF736B9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E760-12C4-46DF-8980-D4F75633FC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21503-CF41-488E-ABD0-1BC625D886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7EBD-4E9B-4114-92AE-FD2285B5D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74BE1-20C7-4EBF-9F92-7B9C228859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BA594-F3ED-4464-B2B9-79B65B2219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69292-B8F8-4228-9668-7A0005921F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CE6CE-B39D-438C-85F7-3C1AB5D586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68E0A-CE36-4298-A2C1-1E4FCE70D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wmf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wmf"/><Relationship Id="rId2" Type="http://schemas.openxmlformats.org/officeDocument/2006/relationships/image" Target="../media/image32.wmf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5.png"/><Relationship Id="rId4" Type="http://schemas.openxmlformats.org/officeDocument/2006/relationships/image" Target="../media/image21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6.xml"/><Relationship Id="rId1" Type="http://schemas.openxmlformats.org/officeDocument/2006/relationships/tags" Target="../tags/tag15.xml"/><Relationship Id="rId5" Type="http://schemas.openxmlformats.org/officeDocument/2006/relationships/image" Target="../media/image38.png"/><Relationship Id="rId4" Type="http://schemas.openxmlformats.org/officeDocument/2006/relationships/image" Target="../media/image37.pn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6.xml"/><Relationship Id="rId7" Type="http://schemas.openxmlformats.org/officeDocument/2006/relationships/image" Target="../media/image7.jpeg"/><Relationship Id="rId12" Type="http://schemas.openxmlformats.org/officeDocument/2006/relationships/image" Target="../media/image15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4.png"/><Relationship Id="rId5" Type="http://schemas.openxmlformats.org/officeDocument/2006/relationships/tags" Target="../tags/tag8.xml"/><Relationship Id="rId10" Type="http://schemas.openxmlformats.org/officeDocument/2006/relationships/image" Target="../media/image13.png"/><Relationship Id="rId4" Type="http://schemas.openxmlformats.org/officeDocument/2006/relationships/tags" Target="../tags/tag7.xml"/><Relationship Id="rId9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tags" Target="../tags/tag11.xml"/><Relationship Id="rId7" Type="http://schemas.openxmlformats.org/officeDocument/2006/relationships/image" Target="../media/image7.jpe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6.png"/><Relationship Id="rId5" Type="http://schemas.openxmlformats.org/officeDocument/2006/relationships/tags" Target="../tags/tag13.xml"/><Relationship Id="rId10" Type="http://schemas.openxmlformats.org/officeDocument/2006/relationships/image" Target="../media/image12.png"/><Relationship Id="rId4" Type="http://schemas.openxmlformats.org/officeDocument/2006/relationships/tags" Target="../tags/tag12.xml"/><Relationship Id="rId9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Relationship Id="rId6" Type="http://schemas.openxmlformats.org/officeDocument/2006/relationships/image" Target="../media/image16.png"/><Relationship Id="rId5" Type="http://schemas.openxmlformats.org/officeDocument/2006/relationships/image" Target="../media/image7.jpeg"/><Relationship Id="rId4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968375"/>
            <a:ext cx="8534400" cy="1470025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Spectral Clustering</a:t>
            </a:r>
            <a:endParaRPr lang="en-US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914932" y="3505200"/>
            <a:ext cx="5382884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/>
              <a:t>Aarti Singh</a:t>
            </a:r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Machine Learning 10-701/15-781</a:t>
            </a:r>
          </a:p>
          <a:p>
            <a:pPr algn="ctr"/>
            <a:r>
              <a:rPr lang="en-US" sz="2000" smtClean="0"/>
              <a:t>Nov 22, </a:t>
            </a:r>
            <a:r>
              <a:rPr lang="en-US" sz="2000" dirty="0" smtClean="0"/>
              <a:t>2010</a:t>
            </a:r>
          </a:p>
          <a:p>
            <a:pPr algn="ctr"/>
            <a:endParaRPr lang="en-US" sz="2000" dirty="0" smtClean="0"/>
          </a:p>
          <a:p>
            <a:pPr algn="ctr"/>
            <a:r>
              <a:rPr lang="en-US" dirty="0" smtClean="0"/>
              <a:t>Slides Courtesy: Eric Xing, M. Hein &amp; U.V. </a:t>
            </a:r>
            <a:r>
              <a:rPr lang="en-US" dirty="0" err="1" smtClean="0"/>
              <a:t>Luxburg</a:t>
            </a:r>
            <a:endParaRPr lang="en-US" dirty="0" smtClean="0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58674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r>
              <a:rPr lang="en-US" smtClean="0">
                <a:latin typeface="CMR5"/>
              </a:rPr>
              <a:t>A</a:t>
            </a:r>
            <a:r>
              <a:rPr lang="en-US" smtClean="0">
                <a:latin typeface="CMMI5"/>
              </a:rPr>
              <a:t>A</a:t>
            </a:r>
            <a:r>
              <a:rPr lang="en-US" smtClean="0">
                <a:latin typeface="LCMSS8"/>
              </a:rPr>
              <a:t>A</a:t>
            </a:r>
            <a:r>
              <a:rPr lang="en-US" smtClean="0">
                <a:latin typeface="CMMI8"/>
              </a:rPr>
              <a:t>A</a:t>
            </a:r>
            <a:r>
              <a:rPr lang="en-US" smtClean="0">
                <a:latin typeface="CMSY8"/>
              </a:rPr>
              <a:t>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4B69B-9D2C-4B75-952C-EDB5EB194A11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</a:t>
            </a: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448612"/>
            <a:ext cx="6877050" cy="5409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6705600" y="990600"/>
            <a:ext cx="15520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Xing et al 2001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667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to partition a graph into k clusters?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Spectral Clustering Algorithm</a:t>
            </a:r>
            <a:endParaRPr lang="en-US" dirty="0"/>
          </a:p>
        </p:txBody>
      </p:sp>
      <p:pic>
        <p:nvPicPr>
          <p:cNvPr id="3" name="Picture 2" descr="HeinLuxburg_SlidesSpectralClustering-014"/>
          <p:cNvPicPr>
            <a:picLocks noChangeAspect="1" noChangeArrowheads="1"/>
          </p:cNvPicPr>
          <p:nvPr/>
        </p:nvPicPr>
        <p:blipFill>
          <a:blip r:embed="rId2" cstate="print"/>
          <a:srcRect l="5000" t="12222" r="8333" b="3333"/>
          <a:stretch>
            <a:fillRect/>
          </a:stretch>
        </p:blipFill>
        <p:spPr bwMode="auto">
          <a:xfrm>
            <a:off x="990600" y="1415562"/>
            <a:ext cx="7239000" cy="529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3657258" y="1441808"/>
            <a:ext cx="456985" cy="40011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000" i="1" dirty="0" smtClean="0">
                <a:latin typeface="+mn-lt"/>
              </a:rPr>
              <a:t>W,</a:t>
            </a:r>
            <a:endParaRPr lang="en-US" sz="2000" i="1" dirty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01245" y="3245778"/>
            <a:ext cx="438453" cy="461665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2400" i="1" dirty="0" smtClean="0">
                <a:latin typeface="+mn-lt"/>
              </a:rPr>
              <a:t>L’ </a:t>
            </a:r>
            <a:endParaRPr lang="en-US" sz="2400" i="1" dirty="0">
              <a:latin typeface="+mn-l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38800" y="5257800"/>
            <a:ext cx="30187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Dimensionality Reduction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	n x n  → n x k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Eigenvectors of Graph </a:t>
            </a:r>
            <a:r>
              <a:rPr lang="en-US" dirty="0" err="1" smtClean="0"/>
              <a:t>Laplacian</a:t>
            </a:r>
            <a:endParaRPr lang="en-US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76600" y="1524000"/>
            <a:ext cx="24384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print"/>
          <a:srcRect l="28921"/>
          <a:stretch>
            <a:fillRect/>
          </a:stretch>
        </p:blipFill>
        <p:spPr bwMode="auto">
          <a:xfrm>
            <a:off x="838200" y="3327094"/>
            <a:ext cx="7467600" cy="2159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762000" y="5638800"/>
            <a:ext cx="78598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  1</a:t>
            </a:r>
            <a:r>
              <a:rPr lang="en-US" baseline="30000" dirty="0" smtClean="0"/>
              <a:t>st</a:t>
            </a:r>
            <a:r>
              <a:rPr lang="en-US" dirty="0" smtClean="0"/>
              <a:t> Eigenvector is the all ones vector </a:t>
            </a:r>
            <a:r>
              <a:rPr lang="en-US" b="1" i="1" dirty="0" smtClean="0"/>
              <a:t>1 </a:t>
            </a:r>
            <a:r>
              <a:rPr lang="en-US" dirty="0" smtClean="0"/>
              <a:t>(if graph is connected)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2</a:t>
            </a:r>
            <a:r>
              <a:rPr lang="en-US" baseline="30000" dirty="0" smtClean="0"/>
              <a:t>nd</a:t>
            </a:r>
            <a:r>
              <a:rPr lang="en-US" dirty="0" smtClean="0"/>
              <a:t> Eigenvector </a:t>
            </a:r>
            <a:r>
              <a:rPr lang="en-US" dirty="0" err="1" smtClean="0"/>
              <a:t>thresholded</a:t>
            </a:r>
            <a:r>
              <a:rPr lang="en-US" dirty="0" smtClean="0"/>
              <a:t> at 0 separates first two clusters from last two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k-means clustering of the 4 eigenvectors identifies all clusters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does it work?</a:t>
            </a:r>
            <a:endParaRPr lang="en-US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/>
          <a:srcRect r="53507" b="50000"/>
          <a:stretch>
            <a:fillRect/>
          </a:stretch>
        </p:blipFill>
        <p:spPr bwMode="auto">
          <a:xfrm>
            <a:off x="1143000" y="3048000"/>
            <a:ext cx="309372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09600" y="1411069"/>
            <a:ext cx="79688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 are projected into a lower-dimensional space (the spectral/eigenvector </a:t>
            </a:r>
          </a:p>
          <a:p>
            <a:r>
              <a:rPr lang="en-US" dirty="0" smtClean="0"/>
              <a:t>domain) where they are easily separable, say using k-means.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2514600"/>
            <a:ext cx="13468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Original data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181600" y="2514600"/>
            <a:ext cx="15071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Projected data</a:t>
            </a:r>
            <a:endParaRPr lang="en-US" sz="1600" dirty="0">
              <a:solidFill>
                <a:srgbClr val="0000FF"/>
              </a:solidFill>
            </a:endParaRP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 cstate="print"/>
          <a:srcRect l="54509" t="52000"/>
          <a:stretch>
            <a:fillRect/>
          </a:stretch>
        </p:blipFill>
        <p:spPr bwMode="auto">
          <a:xfrm>
            <a:off x="5334000" y="2996305"/>
            <a:ext cx="3124200" cy="26424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762000" y="6096000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Graph has 3 connected components – first three eigenvectors are constant (all ones) on each component.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Spectral Clustering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If graph is connected, first </a:t>
            </a:r>
            <a:r>
              <a:rPr lang="en-US" sz="2400" dirty="0" err="1" smtClean="0"/>
              <a:t>Laplacian</a:t>
            </a:r>
            <a:r>
              <a:rPr lang="en-US" sz="2400" dirty="0" smtClean="0"/>
              <a:t> </a:t>
            </a:r>
            <a:r>
              <a:rPr lang="en-US" sz="2400" dirty="0" err="1" smtClean="0"/>
              <a:t>evec</a:t>
            </a:r>
            <a:r>
              <a:rPr lang="en-US" sz="2400" dirty="0" smtClean="0"/>
              <a:t> is constant (all 1s)</a:t>
            </a:r>
          </a:p>
          <a:p>
            <a:r>
              <a:rPr lang="en-US" sz="2400" dirty="0" smtClean="0"/>
              <a:t>If graph is disconnected (k connected components), </a:t>
            </a:r>
            <a:r>
              <a:rPr lang="en-US" sz="2400" dirty="0" err="1" smtClean="0"/>
              <a:t>Laplacian</a:t>
            </a:r>
            <a:r>
              <a:rPr lang="en-US" sz="2400" dirty="0" smtClean="0"/>
              <a:t> is block diagonal and first k </a:t>
            </a:r>
            <a:r>
              <a:rPr lang="en-US" sz="2400" dirty="0" err="1" smtClean="0"/>
              <a:t>Laplacian</a:t>
            </a:r>
            <a:r>
              <a:rPr lang="en-US" sz="2400" dirty="0" smtClean="0"/>
              <a:t> </a:t>
            </a:r>
            <a:r>
              <a:rPr lang="en-US" sz="2400" dirty="0" err="1" smtClean="0"/>
              <a:t>evecs</a:t>
            </a:r>
            <a:r>
              <a:rPr lang="en-US" sz="2400" dirty="0" smtClean="0"/>
              <a:t> are:</a:t>
            </a:r>
            <a:endParaRPr lang="en-US" sz="2400" dirty="0"/>
          </a:p>
        </p:txBody>
      </p:sp>
      <p:grpSp>
        <p:nvGrpSpPr>
          <p:cNvPr id="4" name="Group 3"/>
          <p:cNvGrpSpPr/>
          <p:nvPr/>
        </p:nvGrpSpPr>
        <p:grpSpPr>
          <a:xfrm>
            <a:off x="2133600" y="3505200"/>
            <a:ext cx="3345391" cy="2362200"/>
            <a:chOff x="2445809" y="2743200"/>
            <a:chExt cx="3345391" cy="2362200"/>
          </a:xfrm>
        </p:grpSpPr>
        <p:sp>
          <p:nvSpPr>
            <p:cNvPr id="5" name="Rectangle 4"/>
            <p:cNvSpPr/>
            <p:nvPr/>
          </p:nvSpPr>
          <p:spPr>
            <a:xfrm>
              <a:off x="4332516" y="3733796"/>
              <a:ext cx="381000" cy="381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Rectangle 5"/>
            <p:cNvSpPr/>
            <p:nvPr/>
          </p:nvSpPr>
          <p:spPr>
            <a:xfrm>
              <a:off x="4724400" y="4114800"/>
              <a:ext cx="1066800" cy="9906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Rectangle 6"/>
            <p:cNvSpPr/>
            <p:nvPr/>
          </p:nvSpPr>
          <p:spPr>
            <a:xfrm>
              <a:off x="3276600" y="2743200"/>
              <a:ext cx="1066800" cy="9906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445809" y="3505200"/>
              <a:ext cx="67839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L = </a:t>
              </a:r>
              <a:endParaRPr lang="en-US" sz="2800" dirty="0"/>
            </a:p>
          </p:txBody>
        </p:sp>
        <p:sp>
          <p:nvSpPr>
            <p:cNvPr id="9" name="Double Bracket 8"/>
            <p:cNvSpPr/>
            <p:nvPr/>
          </p:nvSpPr>
          <p:spPr>
            <a:xfrm>
              <a:off x="3276600" y="2743200"/>
              <a:ext cx="2514600" cy="2362200"/>
            </a:xfrm>
            <a:prstGeom prst="bracketPair">
              <a:avLst>
                <a:gd name="adj" fmla="val 2828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3575870" y="2905780"/>
              <a:ext cx="53893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L</a:t>
              </a:r>
              <a:r>
                <a:rPr lang="en-US" sz="2800" baseline="-25000" dirty="0" smtClean="0"/>
                <a:t>1</a:t>
              </a:r>
              <a:r>
                <a:rPr lang="en-US" sz="2800" dirty="0" smtClean="0"/>
                <a:t> </a:t>
              </a:r>
              <a:endParaRPr lang="en-US" sz="2800" dirty="0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294328" y="3635124"/>
              <a:ext cx="53893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L</a:t>
              </a:r>
              <a:r>
                <a:rPr lang="en-US" sz="2800" baseline="-25000" dirty="0" smtClean="0"/>
                <a:t>2</a:t>
              </a:r>
              <a:r>
                <a:rPr lang="en-US" sz="2800" dirty="0" smtClean="0"/>
                <a:t> </a:t>
              </a:r>
              <a:endParaRPr lang="en-US" sz="2800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067212" y="4332516"/>
              <a:ext cx="53893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L</a:t>
              </a:r>
              <a:r>
                <a:rPr lang="en-US" sz="2800" baseline="-25000" dirty="0" smtClean="0"/>
                <a:t>3</a:t>
              </a:r>
              <a:r>
                <a:rPr lang="en-US" sz="2800" dirty="0" smtClean="0"/>
                <a:t> </a:t>
              </a:r>
              <a:endParaRPr lang="en-US" sz="2800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884836" y="3112608"/>
              <a:ext cx="44916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0 </a:t>
              </a:r>
              <a:endParaRPr lang="en-US" sz="2800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744686" y="4332516"/>
              <a:ext cx="44916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0 </a:t>
              </a:r>
              <a:endParaRPr lang="en-US" sz="2800" dirty="0"/>
            </a:p>
          </p:txBody>
        </p:sp>
        <p:sp>
          <p:nvSpPr>
            <p:cNvPr id="15" name="TextBox 14"/>
            <p:cNvSpPr txBox="1"/>
            <p:nvPr/>
          </p:nvSpPr>
          <p:spPr>
            <a:xfrm rot="2933376">
              <a:off x="4652337" y="2733107"/>
              <a:ext cx="343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…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 rot="2933376">
              <a:off x="5291299" y="3526961"/>
              <a:ext cx="343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…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 rot="2933376">
              <a:off x="3509337" y="3952307"/>
              <a:ext cx="343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…</a:t>
              </a:r>
            </a:p>
          </p:txBody>
        </p:sp>
        <p:sp>
          <p:nvSpPr>
            <p:cNvPr id="18" name="TextBox 17"/>
            <p:cNvSpPr txBox="1"/>
            <p:nvPr/>
          </p:nvSpPr>
          <p:spPr>
            <a:xfrm rot="2933376">
              <a:off x="4148299" y="4746161"/>
              <a:ext cx="343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…</a:t>
              </a:r>
            </a:p>
          </p:txBody>
        </p:sp>
      </p:grpSp>
      <p:grpSp>
        <p:nvGrpSpPr>
          <p:cNvPr id="20" name="Group 51"/>
          <p:cNvGrpSpPr/>
          <p:nvPr/>
        </p:nvGrpSpPr>
        <p:grpSpPr>
          <a:xfrm>
            <a:off x="6072923" y="3362980"/>
            <a:ext cx="2682668" cy="2961620"/>
            <a:chOff x="6072923" y="3362980"/>
            <a:chExt cx="2682668" cy="2961620"/>
          </a:xfrm>
        </p:grpSpPr>
        <p:sp>
          <p:nvSpPr>
            <p:cNvPr id="19" name="TextBox 18"/>
            <p:cNvSpPr txBox="1"/>
            <p:nvPr/>
          </p:nvSpPr>
          <p:spPr>
            <a:xfrm>
              <a:off x="6072923" y="5955268"/>
              <a:ext cx="25955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First three eigenvectors</a:t>
              </a:r>
              <a:endParaRPr lang="en-US" dirty="0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209821" y="4419594"/>
              <a:ext cx="381000" cy="381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Rectangle 21"/>
            <p:cNvSpPr/>
            <p:nvPr/>
          </p:nvSpPr>
          <p:spPr>
            <a:xfrm>
              <a:off x="8287505" y="4800598"/>
              <a:ext cx="381000" cy="9906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6153905" y="3428998"/>
              <a:ext cx="381000" cy="9906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Double Bracket 24"/>
            <p:cNvSpPr/>
            <p:nvPr/>
          </p:nvSpPr>
          <p:spPr>
            <a:xfrm>
              <a:off x="6153905" y="3428998"/>
              <a:ext cx="381000" cy="2362200"/>
            </a:xfrm>
            <a:prstGeom prst="bracketPair">
              <a:avLst>
                <a:gd name="adj" fmla="val 2828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6143019" y="3591578"/>
              <a:ext cx="48442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1 </a:t>
              </a:r>
              <a:endParaRPr lang="en-US" sz="28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7171633" y="4320922"/>
              <a:ext cx="48442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1 </a:t>
              </a:r>
              <a:endParaRPr lang="en-US" sz="28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8271163" y="5018314"/>
              <a:ext cx="48442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1 </a:t>
              </a:r>
              <a:endParaRPr lang="en-US" sz="2800" dirty="0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153905" y="4495798"/>
              <a:ext cx="44916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0 </a:t>
              </a:r>
              <a:endParaRPr lang="en-US" sz="2800" dirty="0"/>
            </a:p>
          </p:txBody>
        </p:sp>
        <p:sp>
          <p:nvSpPr>
            <p:cNvPr id="33" name="TextBox 32"/>
            <p:cNvSpPr txBox="1"/>
            <p:nvPr/>
          </p:nvSpPr>
          <p:spPr>
            <a:xfrm rot="5400000">
              <a:off x="6243089" y="4977650"/>
              <a:ext cx="343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…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6161941" y="5278864"/>
              <a:ext cx="44916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0 </a:t>
              </a:r>
              <a:endParaRPr lang="en-US" sz="2800" dirty="0"/>
            </a:p>
          </p:txBody>
        </p:sp>
        <p:sp>
          <p:nvSpPr>
            <p:cNvPr id="36" name="Double Bracket 35"/>
            <p:cNvSpPr/>
            <p:nvPr/>
          </p:nvSpPr>
          <p:spPr>
            <a:xfrm>
              <a:off x="7220705" y="3461656"/>
              <a:ext cx="381000" cy="2362200"/>
            </a:xfrm>
            <a:prstGeom prst="bracketPair">
              <a:avLst>
                <a:gd name="adj" fmla="val 2828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Double Bracket 36"/>
            <p:cNvSpPr/>
            <p:nvPr/>
          </p:nvSpPr>
          <p:spPr>
            <a:xfrm>
              <a:off x="8287505" y="3428998"/>
              <a:ext cx="381000" cy="2362200"/>
            </a:xfrm>
            <a:prstGeom prst="bracketPair">
              <a:avLst>
                <a:gd name="adj" fmla="val 2828"/>
              </a:avLst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7209821" y="4778828"/>
              <a:ext cx="44916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0 </a:t>
              </a:r>
              <a:endParaRPr lang="en-US" sz="2800" dirty="0"/>
            </a:p>
          </p:txBody>
        </p:sp>
        <p:sp>
          <p:nvSpPr>
            <p:cNvPr id="39" name="TextBox 38"/>
            <p:cNvSpPr txBox="1"/>
            <p:nvPr/>
          </p:nvSpPr>
          <p:spPr>
            <a:xfrm rot="5400000">
              <a:off x="7299005" y="5092416"/>
              <a:ext cx="343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…</a:t>
              </a: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7217857" y="5334000"/>
              <a:ext cx="44916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0 </a:t>
              </a:r>
              <a:endParaRPr lang="en-US" sz="28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7198935" y="3362980"/>
              <a:ext cx="44916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0 </a:t>
              </a:r>
              <a:endParaRPr lang="en-US" sz="2800" dirty="0"/>
            </a:p>
          </p:txBody>
        </p:sp>
        <p:sp>
          <p:nvSpPr>
            <p:cNvPr id="42" name="TextBox 41"/>
            <p:cNvSpPr txBox="1"/>
            <p:nvPr/>
          </p:nvSpPr>
          <p:spPr>
            <a:xfrm rot="5400000">
              <a:off x="7288119" y="3682251"/>
              <a:ext cx="343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…</a:t>
              </a: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7206971" y="3907266"/>
              <a:ext cx="44916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0 </a:t>
              </a:r>
              <a:endParaRPr lang="en-US" sz="28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8287505" y="3439886"/>
              <a:ext cx="44916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0 </a:t>
              </a:r>
              <a:endParaRPr lang="en-US" sz="2800" dirty="0"/>
            </a:p>
          </p:txBody>
        </p:sp>
        <p:sp>
          <p:nvSpPr>
            <p:cNvPr id="45" name="TextBox 44"/>
            <p:cNvSpPr txBox="1"/>
            <p:nvPr/>
          </p:nvSpPr>
          <p:spPr>
            <a:xfrm rot="5400000">
              <a:off x="8376689" y="3921738"/>
              <a:ext cx="34336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…</a:t>
              </a: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8295541" y="4222952"/>
              <a:ext cx="44916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800" dirty="0" smtClean="0"/>
                <a:t>0 </a:t>
              </a:r>
              <a:endParaRPr lang="en-US" sz="2800" dirty="0"/>
            </a:p>
          </p:txBody>
        </p:sp>
      </p:grpSp>
      <p:pic>
        <p:nvPicPr>
          <p:cNvPr id="47" name="Picture 2"/>
          <p:cNvPicPr>
            <a:picLocks noChangeAspect="1" noChangeArrowheads="1"/>
          </p:cNvPicPr>
          <p:nvPr/>
        </p:nvPicPr>
        <p:blipFill>
          <a:blip r:embed="rId2" cstate="print"/>
          <a:srcRect l="6413" t="4000" r="61523" b="58000"/>
          <a:stretch>
            <a:fillRect/>
          </a:stretch>
        </p:blipFill>
        <p:spPr bwMode="auto">
          <a:xfrm>
            <a:off x="152400" y="3200400"/>
            <a:ext cx="15240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8" name="Picture 4"/>
          <p:cNvPicPr>
            <a:picLocks noChangeAspect="1" noChangeArrowheads="1"/>
          </p:cNvPicPr>
          <p:nvPr/>
        </p:nvPicPr>
        <p:blipFill>
          <a:blip r:embed="rId3" cstate="print"/>
          <a:srcRect l="16986" t="34009" r="59557" b="28106"/>
          <a:stretch>
            <a:fillRect/>
          </a:stretch>
        </p:blipFill>
        <p:spPr bwMode="auto">
          <a:xfrm>
            <a:off x="228600" y="5334000"/>
            <a:ext cx="1444869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9" name="TextBox 48"/>
          <p:cNvSpPr txBox="1"/>
          <p:nvPr/>
        </p:nvSpPr>
        <p:spPr>
          <a:xfrm>
            <a:off x="655627" y="4757840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OR</a:t>
            </a:r>
            <a:endParaRPr lang="en-US" dirty="0"/>
          </a:p>
        </p:txBody>
      </p:sp>
      <p:sp>
        <p:nvSpPr>
          <p:cNvPr id="50" name="Rectangle 49"/>
          <p:cNvSpPr/>
          <p:nvPr/>
        </p:nvSpPr>
        <p:spPr>
          <a:xfrm>
            <a:off x="0" y="5105400"/>
            <a:ext cx="838200" cy="533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1" name="Rectangle 50"/>
          <p:cNvSpPr/>
          <p:nvPr/>
        </p:nvSpPr>
        <p:spPr>
          <a:xfrm>
            <a:off x="228600" y="5257800"/>
            <a:ext cx="1447800" cy="1371600"/>
          </a:xfrm>
          <a:prstGeom prst="rect">
            <a:avLst/>
          </a:prstGeom>
          <a:solidFill>
            <a:srgbClr val="E5F5FF">
              <a:alpha val="2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/>
      <p:bldP spid="50" grpId="0" animBg="1"/>
      <p:bldP spid="5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Spectral Clustering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Is all hope lost if clusters don’t correspond to connected components of graph? No!</a:t>
            </a:r>
          </a:p>
          <a:p>
            <a:r>
              <a:rPr lang="en-US" sz="2400" dirty="0" smtClean="0"/>
              <a:t>If clusters are connected loosely (small off-block diagonal </a:t>
            </a:r>
            <a:r>
              <a:rPr lang="en-US" sz="2400" dirty="0" err="1" smtClean="0"/>
              <a:t>enteries</a:t>
            </a:r>
            <a:r>
              <a:rPr lang="en-US" sz="2400" dirty="0" smtClean="0"/>
              <a:t>), then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</a:t>
            </a:r>
            <a:r>
              <a:rPr lang="en-US" sz="2400" dirty="0" err="1" smtClean="0"/>
              <a:t>Laplacian</a:t>
            </a:r>
            <a:r>
              <a:rPr lang="en-US" sz="2400" dirty="0" smtClean="0"/>
              <a:t> even is all 1s, but second </a:t>
            </a:r>
            <a:r>
              <a:rPr lang="en-US" sz="2400" dirty="0" err="1" smtClean="0"/>
              <a:t>evec</a:t>
            </a:r>
            <a:r>
              <a:rPr lang="en-US" sz="2400" dirty="0" smtClean="0"/>
              <a:t> gets first cut (min normalized cut)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838197" y="4528458"/>
            <a:ext cx="8229603" cy="2100942"/>
            <a:chOff x="533398" y="4648200"/>
            <a:chExt cx="8229603" cy="2100942"/>
          </a:xfrm>
        </p:grpSpPr>
        <p:pic>
          <p:nvPicPr>
            <p:cNvPr id="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t="66667" r="14432"/>
            <a:stretch>
              <a:fillRect/>
            </a:stretch>
          </p:blipFill>
          <p:spPr bwMode="auto">
            <a:xfrm>
              <a:off x="533398" y="4648200"/>
              <a:ext cx="6705600" cy="160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5431972" y="4746172"/>
              <a:ext cx="43313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.50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442858" y="5091537"/>
              <a:ext cx="43313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.50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431972" y="5442858"/>
              <a:ext cx="43313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.50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442858" y="5788223"/>
              <a:ext cx="43313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.50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365912" y="5105400"/>
              <a:ext cx="33374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.1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513114" y="5799109"/>
              <a:ext cx="33374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.1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35752" y="4735286"/>
              <a:ext cx="43313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.47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33458" y="5094514"/>
              <a:ext cx="43313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.52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35750" y="5450767"/>
              <a:ext cx="492443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-.47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433456" y="5809995"/>
              <a:ext cx="492443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-.52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505200" y="6102811"/>
              <a:ext cx="27366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>
                  <a:solidFill>
                    <a:srgbClr val="C00000"/>
                  </a:solidFill>
                </a:rPr>
                <a:t>1</a:t>
              </a:r>
              <a:r>
                <a:rPr lang="en-US" baseline="30000" dirty="0" smtClean="0">
                  <a:solidFill>
                    <a:srgbClr val="C00000"/>
                  </a:solidFill>
                </a:rPr>
                <a:t>st</a:t>
              </a:r>
              <a:r>
                <a:rPr lang="en-US" dirty="0" smtClean="0">
                  <a:solidFill>
                    <a:srgbClr val="C00000"/>
                  </a:solidFill>
                </a:rPr>
                <a:t> </a:t>
              </a:r>
              <a:r>
                <a:rPr lang="en-US" dirty="0" err="1" smtClean="0">
                  <a:solidFill>
                    <a:srgbClr val="C00000"/>
                  </a:solidFill>
                </a:rPr>
                <a:t>evec</a:t>
              </a:r>
              <a:r>
                <a:rPr lang="en-US" dirty="0" smtClean="0">
                  <a:solidFill>
                    <a:srgbClr val="C00000"/>
                  </a:solidFill>
                </a:rPr>
                <a:t> is constant</a:t>
              </a:r>
            </a:p>
            <a:p>
              <a:pPr algn="r"/>
              <a:r>
                <a:rPr lang="en-US" dirty="0" smtClean="0">
                  <a:solidFill>
                    <a:srgbClr val="C00000"/>
                  </a:solidFill>
                </a:rPr>
                <a:t>since graph is connected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784549" y="6102811"/>
              <a:ext cx="19784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Sign of 2</a:t>
              </a:r>
              <a:r>
                <a:rPr lang="en-US" baseline="30000" dirty="0" smtClean="0">
                  <a:solidFill>
                    <a:srgbClr val="C00000"/>
                  </a:solidFill>
                </a:rPr>
                <a:t>nd</a:t>
              </a:r>
              <a:r>
                <a:rPr lang="en-US" dirty="0" smtClean="0">
                  <a:solidFill>
                    <a:srgbClr val="C00000"/>
                  </a:solidFill>
                </a:rPr>
                <a:t> </a:t>
              </a:r>
              <a:r>
                <a:rPr lang="en-US" dirty="0" err="1" smtClean="0">
                  <a:solidFill>
                    <a:srgbClr val="C00000"/>
                  </a:solidFill>
                </a:rPr>
                <a:t>evec</a:t>
              </a:r>
              <a:r>
                <a:rPr lang="en-US" dirty="0" smtClean="0">
                  <a:solidFill>
                    <a:srgbClr val="C00000"/>
                  </a:solidFill>
                </a:rPr>
                <a:t> </a:t>
              </a:r>
            </a:p>
            <a:p>
              <a:r>
                <a:rPr lang="en-US" dirty="0" smtClean="0">
                  <a:solidFill>
                    <a:srgbClr val="C00000"/>
                  </a:solidFill>
                </a:rPr>
                <a:t>indicates blocks</a:t>
              </a:r>
              <a:endParaRPr lang="en-US" dirty="0">
                <a:solidFill>
                  <a:srgbClr val="C00000"/>
                </a:solidFill>
              </a:endParaRPr>
            </a:p>
          </p:txBody>
        </p:sp>
      </p:grpSp>
      <p:pic>
        <p:nvPicPr>
          <p:cNvPr id="19" name="Picture 2" descr="HeinLuxburg_SlidesSpectralClustering-008"/>
          <p:cNvPicPr>
            <a:picLocks noChangeAspect="1" noChangeArrowheads="1"/>
          </p:cNvPicPr>
          <p:nvPr/>
        </p:nvPicPr>
        <p:blipFill>
          <a:blip r:embed="rId3" cstate="print"/>
          <a:srcRect l="24167" t="39683" r="21667" b="50961"/>
          <a:stretch>
            <a:fillRect/>
          </a:stretch>
        </p:blipFill>
        <p:spPr bwMode="auto">
          <a:xfrm>
            <a:off x="2057400" y="3777934"/>
            <a:ext cx="4953000" cy="641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5" name="Group 48"/>
          <p:cNvGrpSpPr/>
          <p:nvPr/>
        </p:nvGrpSpPr>
        <p:grpSpPr>
          <a:xfrm>
            <a:off x="228600" y="4746172"/>
            <a:ext cx="685800" cy="968828"/>
            <a:chOff x="272142" y="4746172"/>
            <a:chExt cx="435430" cy="718456"/>
          </a:xfrm>
        </p:grpSpPr>
        <p:sp>
          <p:nvSpPr>
            <p:cNvPr id="21" name="Oval 20"/>
            <p:cNvSpPr/>
            <p:nvPr/>
          </p:nvSpPr>
          <p:spPr>
            <a:xfrm>
              <a:off x="272142" y="5312228"/>
              <a:ext cx="152400" cy="1524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2" name="Oval 21"/>
            <p:cNvSpPr/>
            <p:nvPr/>
          </p:nvSpPr>
          <p:spPr>
            <a:xfrm>
              <a:off x="533400" y="5279572"/>
              <a:ext cx="152400" cy="1524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/>
            <p:cNvSpPr/>
            <p:nvPr/>
          </p:nvSpPr>
          <p:spPr>
            <a:xfrm>
              <a:off x="555172" y="4746172"/>
              <a:ext cx="152400" cy="152400"/>
            </a:xfrm>
            <a:prstGeom prst="ellipse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/>
            <p:cNvSpPr/>
            <p:nvPr/>
          </p:nvSpPr>
          <p:spPr>
            <a:xfrm>
              <a:off x="283028" y="4800600"/>
              <a:ext cx="152400" cy="152400"/>
            </a:xfrm>
            <a:prstGeom prst="ellipse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Straight Connector 25"/>
            <p:cNvCxnSpPr>
              <a:stCxn id="24" idx="7"/>
              <a:endCxn id="23" idx="2"/>
            </p:cNvCxnSpPr>
            <p:nvPr/>
          </p:nvCxnSpPr>
          <p:spPr>
            <a:xfrm rot="5400000" flipH="1" flipV="1">
              <a:off x="483868" y="4751614"/>
              <a:ext cx="546" cy="142062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>
              <a:stCxn id="21" idx="6"/>
              <a:endCxn id="22" idx="2"/>
            </p:cNvCxnSpPr>
            <p:nvPr/>
          </p:nvCxnSpPr>
          <p:spPr>
            <a:xfrm flipV="1">
              <a:off x="424542" y="5355772"/>
              <a:ext cx="108858" cy="32656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>
              <a:stCxn id="24" idx="4"/>
              <a:endCxn id="21" idx="0"/>
            </p:cNvCxnSpPr>
            <p:nvPr/>
          </p:nvCxnSpPr>
          <p:spPr>
            <a:xfrm rot="5400000">
              <a:off x="174171" y="5127171"/>
              <a:ext cx="359228" cy="10886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>
              <a:stCxn id="23" idx="4"/>
              <a:endCxn id="22" idx="0"/>
            </p:cNvCxnSpPr>
            <p:nvPr/>
          </p:nvCxnSpPr>
          <p:spPr>
            <a:xfrm rot="5400000">
              <a:off x="429986" y="5078186"/>
              <a:ext cx="381000" cy="21772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16200000" flipH="1">
              <a:off x="326024" y="5029200"/>
              <a:ext cx="348890" cy="196490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5400000">
              <a:off x="255267" y="4991099"/>
              <a:ext cx="435974" cy="229148"/>
            </a:xfrm>
            <a:prstGeom prst="line">
              <a:avLst/>
            </a:prstGeom>
            <a:ln w="19050">
              <a:solidFill>
                <a:schemeClr val="bg1">
                  <a:lumMod val="65000"/>
                </a:schemeClr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51" name="Straight Connector 50"/>
          <p:cNvCxnSpPr/>
          <p:nvPr/>
        </p:nvCxnSpPr>
        <p:spPr>
          <a:xfrm flipV="1">
            <a:off x="76200" y="5105400"/>
            <a:ext cx="838200" cy="3048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does it work?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 t="12698" r="14432" b="46032"/>
          <a:stretch>
            <a:fillRect/>
          </a:stretch>
        </p:blipFill>
        <p:spPr bwMode="auto">
          <a:xfrm>
            <a:off x="533400" y="2057400"/>
            <a:ext cx="670560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85800" y="1524000"/>
            <a:ext cx="7366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Block weight matrix (disconnected graph) results in block eigenvectors: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239000" y="2514600"/>
            <a:ext cx="171072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Normalized to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have unit norm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9600" y="3810000"/>
            <a:ext cx="777240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85800" y="3974068"/>
            <a:ext cx="7340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Slight perturbation does not change span of eigenvectors significantly:</a:t>
            </a:r>
            <a:endParaRPr lang="en-US" dirty="0"/>
          </a:p>
        </p:txBody>
      </p:sp>
      <p:grpSp>
        <p:nvGrpSpPr>
          <p:cNvPr id="27" name="Group 26"/>
          <p:cNvGrpSpPr/>
          <p:nvPr/>
        </p:nvGrpSpPr>
        <p:grpSpPr>
          <a:xfrm>
            <a:off x="533398" y="4648200"/>
            <a:ext cx="8229603" cy="2100942"/>
            <a:chOff x="533398" y="4648200"/>
            <a:chExt cx="8229603" cy="2100942"/>
          </a:xfrm>
        </p:grpSpPr>
        <p:pic>
          <p:nvPicPr>
            <p:cNvPr id="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t="66667" r="14432"/>
            <a:stretch>
              <a:fillRect/>
            </a:stretch>
          </p:blipFill>
          <p:spPr bwMode="auto">
            <a:xfrm>
              <a:off x="533398" y="4648200"/>
              <a:ext cx="6705600" cy="160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0" name="TextBox 9"/>
            <p:cNvSpPr txBox="1"/>
            <p:nvPr/>
          </p:nvSpPr>
          <p:spPr>
            <a:xfrm>
              <a:off x="5431972" y="4746172"/>
              <a:ext cx="43313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.50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442858" y="5091537"/>
              <a:ext cx="43313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.50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431972" y="5442858"/>
              <a:ext cx="43313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.50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5442858" y="5788223"/>
              <a:ext cx="43313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.50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365912" y="5105400"/>
              <a:ext cx="33374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.1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513114" y="5799109"/>
              <a:ext cx="33374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.1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435752" y="4735286"/>
              <a:ext cx="43313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.47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6433458" y="5094514"/>
              <a:ext cx="43313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.52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435750" y="5450767"/>
              <a:ext cx="492443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-.47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433456" y="5809995"/>
              <a:ext cx="492443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-.52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505200" y="6102811"/>
              <a:ext cx="273664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/>
              <a:r>
                <a:rPr lang="en-US" dirty="0" smtClean="0">
                  <a:solidFill>
                    <a:srgbClr val="C00000"/>
                  </a:solidFill>
                </a:rPr>
                <a:t>1</a:t>
              </a:r>
              <a:r>
                <a:rPr lang="en-US" baseline="30000" dirty="0" smtClean="0">
                  <a:solidFill>
                    <a:srgbClr val="C00000"/>
                  </a:solidFill>
                </a:rPr>
                <a:t>st</a:t>
              </a:r>
              <a:r>
                <a:rPr lang="en-US" dirty="0" smtClean="0">
                  <a:solidFill>
                    <a:srgbClr val="C00000"/>
                  </a:solidFill>
                </a:rPr>
                <a:t> </a:t>
              </a:r>
              <a:r>
                <a:rPr lang="en-US" dirty="0" err="1" smtClean="0">
                  <a:solidFill>
                    <a:srgbClr val="C00000"/>
                  </a:solidFill>
                </a:rPr>
                <a:t>evec</a:t>
              </a:r>
              <a:r>
                <a:rPr lang="en-US" dirty="0" smtClean="0">
                  <a:solidFill>
                    <a:srgbClr val="C00000"/>
                  </a:solidFill>
                </a:rPr>
                <a:t> is constant</a:t>
              </a:r>
            </a:p>
            <a:p>
              <a:pPr algn="r"/>
              <a:r>
                <a:rPr lang="en-US" dirty="0" smtClean="0">
                  <a:solidFill>
                    <a:srgbClr val="C00000"/>
                  </a:solidFill>
                </a:rPr>
                <a:t>since graph is connected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784549" y="6102811"/>
              <a:ext cx="1978452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Sign of 2</a:t>
              </a:r>
              <a:r>
                <a:rPr lang="en-US" baseline="30000" dirty="0" smtClean="0">
                  <a:solidFill>
                    <a:srgbClr val="C00000"/>
                  </a:solidFill>
                </a:rPr>
                <a:t>nd</a:t>
              </a:r>
              <a:r>
                <a:rPr lang="en-US" dirty="0" smtClean="0">
                  <a:solidFill>
                    <a:srgbClr val="C00000"/>
                  </a:solidFill>
                </a:rPr>
                <a:t> </a:t>
              </a:r>
              <a:r>
                <a:rPr lang="en-US" dirty="0" err="1" smtClean="0">
                  <a:solidFill>
                    <a:srgbClr val="C00000"/>
                  </a:solidFill>
                </a:rPr>
                <a:t>evec</a:t>
              </a:r>
              <a:r>
                <a:rPr lang="en-US" dirty="0" smtClean="0">
                  <a:solidFill>
                    <a:srgbClr val="C00000"/>
                  </a:solidFill>
                </a:rPr>
                <a:t> </a:t>
              </a:r>
            </a:p>
            <a:p>
              <a:r>
                <a:rPr lang="en-US" dirty="0" smtClean="0">
                  <a:solidFill>
                    <a:srgbClr val="C00000"/>
                  </a:solidFill>
                </a:rPr>
                <a:t>indicates blocks</a:t>
              </a:r>
              <a:endParaRPr lang="en-US" dirty="0">
                <a:solidFill>
                  <a:srgbClr val="C00000"/>
                </a:solidFill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1676400" y="3581400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86400" y="3581400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25" name="TextBox 24"/>
          <p:cNvSpPr txBox="1"/>
          <p:nvPr/>
        </p:nvSpPr>
        <p:spPr>
          <a:xfrm>
            <a:off x="6524254" y="3570514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2" cstate="print"/>
          <a:srcRect l="60287" t="66213" r="14432"/>
          <a:stretch>
            <a:fillRect/>
          </a:stretch>
        </p:blipFill>
        <p:spPr bwMode="auto">
          <a:xfrm>
            <a:off x="3548742" y="2057400"/>
            <a:ext cx="1981200" cy="16219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Why does it work?</a:t>
            </a:r>
            <a:endParaRPr lang="en-US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/>
          <a:srcRect t="66667" r="67912"/>
          <a:stretch>
            <a:fillRect/>
          </a:stretch>
        </p:blipFill>
        <p:spPr bwMode="auto">
          <a:xfrm>
            <a:off x="533400" y="2057400"/>
            <a:ext cx="2514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685800" y="1524000"/>
            <a:ext cx="53912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Can put data points into blocks using eigenvectors: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609600" y="3810000"/>
            <a:ext cx="7772400" cy="8382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660529" y="4126468"/>
            <a:ext cx="50962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Embedding is same regardless of data ordering: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3718035" y="2166258"/>
            <a:ext cx="43313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.50</a:t>
            </a: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28921" y="2522509"/>
            <a:ext cx="43313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.50</a:t>
            </a: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18035" y="2873830"/>
            <a:ext cx="43313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.50</a:t>
            </a: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728921" y="3230081"/>
            <a:ext cx="43313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.50</a:t>
            </a: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65912" y="2514600"/>
            <a:ext cx="33374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.1</a:t>
            </a: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13114" y="3208309"/>
            <a:ext cx="333746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.1</a:t>
            </a: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721815" y="2166258"/>
            <a:ext cx="43313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.47</a:t>
            </a: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719521" y="2514600"/>
            <a:ext cx="433132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.52</a:t>
            </a: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721813" y="2870853"/>
            <a:ext cx="49244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-.47</a:t>
            </a: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719519" y="3230081"/>
            <a:ext cx="492443" cy="307777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-.52</a:t>
            </a:r>
            <a:endParaRPr lang="en-US" sz="1400" b="1" dirty="0">
              <a:solidFill>
                <a:schemeClr val="tx2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676400" y="3581400"/>
            <a:ext cx="4026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</a:t>
            </a:r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3810000" y="3581400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25" name="TextBox 24"/>
          <p:cNvSpPr txBox="1"/>
          <p:nvPr/>
        </p:nvSpPr>
        <p:spPr>
          <a:xfrm>
            <a:off x="4847854" y="3570514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sp>
        <p:nvSpPr>
          <p:cNvPr id="55" name="Oval 54"/>
          <p:cNvSpPr/>
          <p:nvPr/>
        </p:nvSpPr>
        <p:spPr>
          <a:xfrm>
            <a:off x="3657600" y="2166256"/>
            <a:ext cx="1524000" cy="3048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/>
          <p:cNvSpPr/>
          <p:nvPr/>
        </p:nvSpPr>
        <p:spPr>
          <a:xfrm>
            <a:off x="3657600" y="2514600"/>
            <a:ext cx="1524000" cy="337458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/>
          <p:cNvSpPr/>
          <p:nvPr/>
        </p:nvSpPr>
        <p:spPr>
          <a:xfrm>
            <a:off x="3657600" y="2862942"/>
            <a:ext cx="1524000" cy="304800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Oval 57"/>
          <p:cNvSpPr/>
          <p:nvPr/>
        </p:nvSpPr>
        <p:spPr>
          <a:xfrm>
            <a:off x="3657600" y="3211286"/>
            <a:ext cx="1524000" cy="337458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TextBox 62"/>
          <p:cNvSpPr txBox="1"/>
          <p:nvPr/>
        </p:nvSpPr>
        <p:spPr>
          <a:xfrm>
            <a:off x="7162800" y="1905000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1</a:t>
            </a:r>
            <a:endParaRPr lang="en-US" baseline="-25000" dirty="0"/>
          </a:p>
        </p:txBody>
      </p:sp>
      <p:sp>
        <p:nvSpPr>
          <p:cNvPr id="64" name="TextBox 63"/>
          <p:cNvSpPr txBox="1"/>
          <p:nvPr/>
        </p:nvSpPr>
        <p:spPr>
          <a:xfrm>
            <a:off x="8581654" y="3559628"/>
            <a:ext cx="3337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</a:t>
            </a:r>
            <a:r>
              <a:rPr lang="en-US" baseline="-25000" dirty="0" smtClean="0"/>
              <a:t>2</a:t>
            </a:r>
            <a:endParaRPr lang="en-US" baseline="-25000" dirty="0"/>
          </a:p>
        </p:txBody>
      </p:sp>
      <p:cxnSp>
        <p:nvCxnSpPr>
          <p:cNvPr id="66" name="Straight Arrow Connector 65"/>
          <p:cNvCxnSpPr/>
          <p:nvPr/>
        </p:nvCxnSpPr>
        <p:spPr>
          <a:xfrm rot="5400000" flipH="1" flipV="1">
            <a:off x="6620246" y="2932906"/>
            <a:ext cx="1752600" cy="158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/>
          <p:cNvCxnSpPr/>
          <p:nvPr/>
        </p:nvCxnSpPr>
        <p:spPr>
          <a:xfrm>
            <a:off x="6248400" y="3581400"/>
            <a:ext cx="2667000" cy="1588"/>
          </a:xfrm>
          <a:prstGeom prst="straightConnector1">
            <a:avLst/>
          </a:prstGeom>
          <a:ln>
            <a:solidFill>
              <a:schemeClr val="bg1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2" name="Oval 71"/>
          <p:cNvSpPr/>
          <p:nvPr/>
        </p:nvSpPr>
        <p:spPr>
          <a:xfrm>
            <a:off x="8382002" y="2438402"/>
            <a:ext cx="152400" cy="152400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76"/>
          <p:cNvSpPr/>
          <p:nvPr/>
        </p:nvSpPr>
        <p:spPr>
          <a:xfrm>
            <a:off x="8458200" y="2514600"/>
            <a:ext cx="152400" cy="152400"/>
          </a:xfrm>
          <a:prstGeom prst="ellipse">
            <a:avLst/>
          </a:prstGeom>
          <a:solidFill>
            <a:srgbClr val="C0000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Oval 79"/>
          <p:cNvSpPr/>
          <p:nvPr/>
        </p:nvSpPr>
        <p:spPr>
          <a:xfrm>
            <a:off x="6400800" y="2438400"/>
            <a:ext cx="152400" cy="152400"/>
          </a:xfrm>
          <a:prstGeom prst="ellipse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1" name="Oval 80"/>
          <p:cNvSpPr/>
          <p:nvPr/>
        </p:nvSpPr>
        <p:spPr>
          <a:xfrm>
            <a:off x="6476998" y="2514598"/>
            <a:ext cx="152400" cy="152400"/>
          </a:xfrm>
          <a:prstGeom prst="ellipse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91" name="Curved Connector 90"/>
          <p:cNvCxnSpPr>
            <a:stCxn id="16" idx="0"/>
            <a:endCxn id="72" idx="7"/>
          </p:cNvCxnSpPr>
          <p:nvPr/>
        </p:nvCxnSpPr>
        <p:spPr>
          <a:xfrm rot="16200000" flipH="1">
            <a:off x="6578001" y="526638"/>
            <a:ext cx="294462" cy="3573703"/>
          </a:xfrm>
          <a:prstGeom prst="curvedConnector3">
            <a:avLst>
              <a:gd name="adj1" fmla="val -77633"/>
            </a:avLst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Curved Connector 93"/>
          <p:cNvCxnSpPr>
            <a:stCxn id="56" idx="7"/>
            <a:endCxn id="72" idx="1"/>
          </p:cNvCxnSpPr>
          <p:nvPr/>
        </p:nvCxnSpPr>
        <p:spPr>
          <a:xfrm rot="5400000" flipH="1" flipV="1">
            <a:off x="6629717" y="789418"/>
            <a:ext cx="103300" cy="3445905"/>
          </a:xfrm>
          <a:prstGeom prst="curvedConnector3">
            <a:avLst>
              <a:gd name="adj1" fmla="val 342902"/>
            </a:avLst>
          </a:prstGeom>
          <a:ln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1" name="Curved Connector 100"/>
          <p:cNvCxnSpPr>
            <a:stCxn id="57" idx="6"/>
            <a:endCxn id="80" idx="3"/>
          </p:cNvCxnSpPr>
          <p:nvPr/>
        </p:nvCxnSpPr>
        <p:spPr>
          <a:xfrm flipV="1">
            <a:off x="5181600" y="2568482"/>
            <a:ext cx="1241518" cy="446860"/>
          </a:xfrm>
          <a:prstGeom prst="curvedConnector2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Curved Connector 100"/>
          <p:cNvCxnSpPr>
            <a:stCxn id="58" idx="6"/>
            <a:endCxn id="81" idx="4"/>
          </p:cNvCxnSpPr>
          <p:nvPr/>
        </p:nvCxnSpPr>
        <p:spPr>
          <a:xfrm flipV="1">
            <a:off x="5181600" y="2666998"/>
            <a:ext cx="1371598" cy="713017"/>
          </a:xfrm>
          <a:prstGeom prst="curvedConnector2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9" name="Group 78"/>
          <p:cNvGrpSpPr/>
          <p:nvPr/>
        </p:nvGrpSpPr>
        <p:grpSpPr>
          <a:xfrm>
            <a:off x="533400" y="4605440"/>
            <a:ext cx="8382000" cy="2023960"/>
            <a:chOff x="533400" y="4605440"/>
            <a:chExt cx="8382000" cy="2023960"/>
          </a:xfrm>
        </p:grpSpPr>
        <p:pic>
          <p:nvPicPr>
            <p:cNvPr id="2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60287" t="66213" r="14432"/>
            <a:stretch>
              <a:fillRect/>
            </a:stretch>
          </p:blipFill>
          <p:spPr bwMode="auto">
            <a:xfrm>
              <a:off x="3548742" y="4724400"/>
              <a:ext cx="1981200" cy="16219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t="66667" r="67912"/>
            <a:stretch>
              <a:fillRect/>
            </a:stretch>
          </p:blipFill>
          <p:spPr bwMode="auto">
            <a:xfrm>
              <a:off x="533400" y="4724400"/>
              <a:ext cx="2514600" cy="1600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" name="TextBox 30"/>
            <p:cNvSpPr txBox="1"/>
            <p:nvPr/>
          </p:nvSpPr>
          <p:spPr>
            <a:xfrm>
              <a:off x="3718035" y="4833258"/>
              <a:ext cx="43313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.50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3728921" y="5189509"/>
              <a:ext cx="43313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.50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718035" y="5540830"/>
              <a:ext cx="43313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.50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3728921" y="5897081"/>
              <a:ext cx="43313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.50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2365912" y="5537851"/>
              <a:ext cx="33374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.1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1513114" y="5875309"/>
              <a:ext cx="33374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.1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4721815" y="4833258"/>
              <a:ext cx="43313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.47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4719521" y="5181600"/>
              <a:ext cx="492443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-.47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4721813" y="5537853"/>
              <a:ext cx="43313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.52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719519" y="5897081"/>
              <a:ext cx="492443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-.52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676400" y="6248400"/>
              <a:ext cx="40267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</a:t>
              </a:r>
              <a:endParaRPr lang="en-US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3810000" y="6248400"/>
              <a:ext cx="3337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r>
                <a:rPr lang="en-US" baseline="-25000" dirty="0" smtClean="0"/>
                <a:t>1</a:t>
              </a:r>
              <a:endParaRPr lang="en-US" baseline="-25000" dirty="0"/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847854" y="6237514"/>
              <a:ext cx="3337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r>
                <a:rPr lang="en-US" baseline="-25000" dirty="0" smtClean="0"/>
                <a:t>2</a:t>
              </a:r>
              <a:endParaRPr lang="en-US" baseline="-25000" dirty="0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970314" y="5519058"/>
              <a:ext cx="28405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0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1502228" y="5529944"/>
              <a:ext cx="28405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1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1088570" y="5529942"/>
              <a:ext cx="28405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1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1066800" y="5181600"/>
              <a:ext cx="33374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.2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1534886" y="5181600"/>
              <a:ext cx="28405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0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1959428" y="5181600"/>
              <a:ext cx="28405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1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2415604" y="5181600"/>
              <a:ext cx="28405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1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495054" y="4811486"/>
              <a:ext cx="33374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.2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1958406" y="4811486"/>
              <a:ext cx="28405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1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>
              <a:off x="1915886" y="5867400"/>
              <a:ext cx="333746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.1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1523996" y="5867400"/>
              <a:ext cx="284052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400" b="1" dirty="0" smtClean="0">
                  <a:solidFill>
                    <a:schemeClr val="tx2"/>
                  </a:solidFill>
                </a:rPr>
                <a:t>1</a:t>
              </a:r>
              <a:endParaRPr lang="en-US" sz="1400" b="1" dirty="0">
                <a:solidFill>
                  <a:schemeClr val="tx2"/>
                </a:solidFill>
              </a:endParaRPr>
            </a:p>
          </p:txBody>
        </p:sp>
        <p:sp>
          <p:nvSpPr>
            <p:cNvPr id="59" name="Oval 58"/>
            <p:cNvSpPr/>
            <p:nvPr/>
          </p:nvSpPr>
          <p:spPr>
            <a:xfrm>
              <a:off x="3657600" y="4822372"/>
              <a:ext cx="1524000" cy="30480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Oval 59"/>
            <p:cNvSpPr/>
            <p:nvPr/>
          </p:nvSpPr>
          <p:spPr>
            <a:xfrm>
              <a:off x="3657600" y="5170716"/>
              <a:ext cx="1524000" cy="337458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61" name="Oval 60"/>
            <p:cNvSpPr/>
            <p:nvPr/>
          </p:nvSpPr>
          <p:spPr>
            <a:xfrm>
              <a:off x="3657600" y="5519058"/>
              <a:ext cx="1524000" cy="304800"/>
            </a:xfrm>
            <a:prstGeom prst="ellipse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Oval 61"/>
            <p:cNvSpPr/>
            <p:nvPr/>
          </p:nvSpPr>
          <p:spPr>
            <a:xfrm>
              <a:off x="3657600" y="5867402"/>
              <a:ext cx="1524000" cy="337458"/>
            </a:xfrm>
            <a:prstGeom prst="ellipse">
              <a:avLst/>
            </a:prstGeom>
            <a:noFill/>
            <a:ln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2" name="TextBox 81"/>
            <p:cNvSpPr txBox="1"/>
            <p:nvPr/>
          </p:nvSpPr>
          <p:spPr>
            <a:xfrm>
              <a:off x="7162800" y="4605440"/>
              <a:ext cx="3337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r>
                <a:rPr lang="en-US" baseline="-25000" dirty="0" smtClean="0"/>
                <a:t>1</a:t>
              </a:r>
              <a:endParaRPr lang="en-US" baseline="-25000" dirty="0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8581654" y="6260068"/>
              <a:ext cx="33374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</a:t>
              </a:r>
              <a:r>
                <a:rPr lang="en-US" baseline="-25000" dirty="0" smtClean="0"/>
                <a:t>2</a:t>
              </a:r>
              <a:endParaRPr lang="en-US" baseline="-25000" dirty="0"/>
            </a:p>
          </p:txBody>
        </p:sp>
        <p:cxnSp>
          <p:nvCxnSpPr>
            <p:cNvPr id="84" name="Straight Arrow Connector 83"/>
            <p:cNvCxnSpPr/>
            <p:nvPr/>
          </p:nvCxnSpPr>
          <p:spPr>
            <a:xfrm rot="5400000" flipH="1" flipV="1">
              <a:off x="6620246" y="5633346"/>
              <a:ext cx="1752600" cy="1588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/>
            <p:nvPr/>
          </p:nvCxnSpPr>
          <p:spPr>
            <a:xfrm>
              <a:off x="6248400" y="6281840"/>
              <a:ext cx="2667000" cy="1588"/>
            </a:xfrm>
            <a:prstGeom prst="straightConnector1">
              <a:avLst/>
            </a:prstGeom>
            <a:ln>
              <a:solidFill>
                <a:schemeClr val="bg1">
                  <a:lumMod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Oval 85"/>
            <p:cNvSpPr/>
            <p:nvPr/>
          </p:nvSpPr>
          <p:spPr>
            <a:xfrm>
              <a:off x="8382002" y="5138842"/>
              <a:ext cx="152400" cy="1524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7" name="Oval 86"/>
            <p:cNvSpPr/>
            <p:nvPr/>
          </p:nvSpPr>
          <p:spPr>
            <a:xfrm>
              <a:off x="8458200" y="5215040"/>
              <a:ext cx="152400" cy="152400"/>
            </a:xfrm>
            <a:prstGeom prst="ellipse">
              <a:avLst/>
            </a:prstGeom>
            <a:solidFill>
              <a:srgbClr val="C0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8" name="Oval 87"/>
            <p:cNvSpPr/>
            <p:nvPr/>
          </p:nvSpPr>
          <p:spPr>
            <a:xfrm>
              <a:off x="6400800" y="5138840"/>
              <a:ext cx="152400" cy="152400"/>
            </a:xfrm>
            <a:prstGeom prst="ellipse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9" name="Oval 88"/>
            <p:cNvSpPr/>
            <p:nvPr/>
          </p:nvSpPr>
          <p:spPr>
            <a:xfrm>
              <a:off x="6476998" y="5215038"/>
              <a:ext cx="152400" cy="152400"/>
            </a:xfrm>
            <a:prstGeom prst="ellipse">
              <a:avLst/>
            </a:prstGeom>
            <a:solidFill>
              <a:srgbClr val="0000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0" name="Curved Connector 109"/>
            <p:cNvCxnSpPr>
              <a:stCxn id="59" idx="7"/>
              <a:endCxn id="87" idx="0"/>
            </p:cNvCxnSpPr>
            <p:nvPr/>
          </p:nvCxnSpPr>
          <p:spPr>
            <a:xfrm rot="16200000" flipH="1">
              <a:off x="6572391" y="3253032"/>
              <a:ext cx="348031" cy="3575985"/>
            </a:xfrm>
            <a:prstGeom prst="curvedConnector3">
              <a:avLst>
                <a:gd name="adj1" fmla="val -78509"/>
              </a:avLst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urved Connector 112"/>
            <p:cNvCxnSpPr>
              <a:stCxn id="61" idx="7"/>
              <a:endCxn id="86" idx="1"/>
            </p:cNvCxnSpPr>
            <p:nvPr/>
          </p:nvCxnSpPr>
          <p:spPr>
            <a:xfrm rot="5400000" flipH="1" flipV="1">
              <a:off x="6480100" y="3639476"/>
              <a:ext cx="402535" cy="3445905"/>
            </a:xfrm>
            <a:prstGeom prst="curvedConnector3">
              <a:avLst>
                <a:gd name="adj1" fmla="val 129883"/>
              </a:avLst>
            </a:prstGeom>
            <a:ln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urved Connector 100"/>
            <p:cNvCxnSpPr>
              <a:stCxn id="60" idx="6"/>
              <a:endCxn id="88" idx="3"/>
            </p:cNvCxnSpPr>
            <p:nvPr/>
          </p:nvCxnSpPr>
          <p:spPr>
            <a:xfrm flipV="1">
              <a:off x="5181600" y="5268922"/>
              <a:ext cx="1241518" cy="70523"/>
            </a:xfrm>
            <a:prstGeom prst="curvedConnector2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urved Connector 100"/>
            <p:cNvCxnSpPr>
              <a:stCxn id="62" idx="6"/>
              <a:endCxn id="89" idx="4"/>
            </p:cNvCxnSpPr>
            <p:nvPr/>
          </p:nvCxnSpPr>
          <p:spPr>
            <a:xfrm flipV="1">
              <a:off x="5181600" y="5367438"/>
              <a:ext cx="1371598" cy="668693"/>
            </a:xfrm>
            <a:prstGeom prst="curvedConnector2">
              <a:avLst/>
            </a:prstGeom>
            <a:ln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Understanding Spectral Clustering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Is all hope lost if clusters don’t correspond to connected components of graph? No!</a:t>
            </a:r>
          </a:p>
          <a:p>
            <a:r>
              <a:rPr lang="en-US" sz="2400" dirty="0" smtClean="0"/>
              <a:t>If clusters are connected loosely (small off-block diagonal </a:t>
            </a:r>
            <a:r>
              <a:rPr lang="en-US" sz="2400" dirty="0" err="1" smtClean="0"/>
              <a:t>enteries</a:t>
            </a:r>
            <a:r>
              <a:rPr lang="en-US" sz="2400" dirty="0" smtClean="0"/>
              <a:t>), then 1</a:t>
            </a:r>
            <a:r>
              <a:rPr lang="en-US" sz="2400" baseline="30000" dirty="0" smtClean="0"/>
              <a:t>st</a:t>
            </a:r>
            <a:r>
              <a:rPr lang="en-US" sz="2400" dirty="0" smtClean="0"/>
              <a:t> </a:t>
            </a:r>
            <a:r>
              <a:rPr lang="en-US" sz="2400" dirty="0" err="1" smtClean="0"/>
              <a:t>Laplacian</a:t>
            </a:r>
            <a:r>
              <a:rPr lang="en-US" sz="2400" dirty="0" smtClean="0"/>
              <a:t> even is all 1s, but second </a:t>
            </a:r>
            <a:r>
              <a:rPr lang="en-US" sz="2400" dirty="0" err="1" smtClean="0"/>
              <a:t>evec</a:t>
            </a:r>
            <a:r>
              <a:rPr lang="en-US" sz="2400" dirty="0" smtClean="0"/>
              <a:t> gets first cut (min normalized cut)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What about more than two clusters? </a:t>
            </a:r>
          </a:p>
          <a:p>
            <a:pPr>
              <a:buNone/>
            </a:pPr>
            <a:r>
              <a:rPr lang="en-US" sz="2400" dirty="0" smtClean="0"/>
              <a:t>	eigenvectors f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, …, f</a:t>
            </a:r>
            <a:r>
              <a:rPr lang="en-US" sz="2400" baseline="-25000" dirty="0" smtClean="0"/>
              <a:t>k+1</a:t>
            </a:r>
            <a:r>
              <a:rPr lang="en-US" sz="2400" dirty="0" smtClean="0"/>
              <a:t> are solutions of following normalized cut:</a:t>
            </a:r>
          </a:p>
        </p:txBody>
      </p:sp>
      <p:pic>
        <p:nvPicPr>
          <p:cNvPr id="20" name="Picture 2" descr="HeinLuxburg_SlidesSpectralClustering-008"/>
          <p:cNvPicPr>
            <a:picLocks noChangeAspect="1" noChangeArrowheads="1"/>
          </p:cNvPicPr>
          <p:nvPr/>
        </p:nvPicPr>
        <p:blipFill>
          <a:blip r:embed="rId2" cstate="print"/>
          <a:srcRect l="24167" t="39683" r="21667" b="50961"/>
          <a:stretch>
            <a:fillRect/>
          </a:stretch>
        </p:blipFill>
        <p:spPr bwMode="auto">
          <a:xfrm>
            <a:off x="2057400" y="3777934"/>
            <a:ext cx="4953000" cy="641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5433811"/>
            <a:ext cx="4114800" cy="10431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" name="Group 7"/>
          <p:cNvGrpSpPr/>
          <p:nvPr/>
        </p:nvGrpSpPr>
        <p:grpSpPr>
          <a:xfrm>
            <a:off x="609602" y="6466898"/>
            <a:ext cx="8610598" cy="391102"/>
            <a:chOff x="609602" y="6466898"/>
            <a:chExt cx="8610598" cy="391102"/>
          </a:xfrm>
        </p:grpSpPr>
        <p:sp>
          <p:nvSpPr>
            <p:cNvPr id="21" name="TextBox 20"/>
            <p:cNvSpPr txBox="1"/>
            <p:nvPr/>
          </p:nvSpPr>
          <p:spPr>
            <a:xfrm>
              <a:off x="609602" y="6466898"/>
              <a:ext cx="8643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u="sng" dirty="0" smtClean="0">
                  <a:solidFill>
                    <a:srgbClr val="C00000"/>
                  </a:solidFill>
                </a:rPr>
                <a:t>Demo:</a:t>
              </a:r>
              <a:endParaRPr lang="en-US" u="sng" dirty="0">
                <a:solidFill>
                  <a:srgbClr val="C00000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1447800" y="6488668"/>
              <a:ext cx="777240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http://www.ml.uni-saarland.de/GraphDemo/DemoSpectralClustering.html</a:t>
              </a:r>
              <a:endParaRPr lang="en-US" dirty="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 Clustering</a:t>
            </a:r>
            <a:endParaRPr lang="en-US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6534" y="1585913"/>
            <a:ext cx="6852066" cy="458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k-means </a:t>
            </a:r>
            <a:r>
              <a:rPr lang="en-US" dirty="0" err="1" smtClean="0"/>
              <a:t>vs</a:t>
            </a:r>
            <a:r>
              <a:rPr lang="en-US" dirty="0" smtClean="0"/>
              <a:t> Spectral clustering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16002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Applying k-means to </a:t>
            </a:r>
            <a:r>
              <a:rPr lang="en-US" dirty="0" err="1" smtClean="0"/>
              <a:t>laplacian</a:t>
            </a:r>
            <a:r>
              <a:rPr lang="en-US" dirty="0" smtClean="0"/>
              <a:t> eigenvectors allows us to </a:t>
            </a:r>
            <a:r>
              <a:rPr lang="en-US" dirty="0" smtClean="0">
                <a:solidFill>
                  <a:srgbClr val="C00000"/>
                </a:solidFill>
              </a:rPr>
              <a:t>find cluster with non-convex boundaries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1025" y="2895600"/>
            <a:ext cx="7981950" cy="336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358458" y="6172200"/>
            <a:ext cx="21467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Both perform same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170865" y="6172200"/>
            <a:ext cx="3211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Spectral clustering is superior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k-means </a:t>
            </a:r>
            <a:r>
              <a:rPr lang="en-US" dirty="0" err="1" smtClean="0"/>
              <a:t>vs</a:t>
            </a:r>
            <a:r>
              <a:rPr lang="en-US" dirty="0" smtClean="0"/>
              <a:t> Spectral clustering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16002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Applying k-means to </a:t>
            </a:r>
            <a:r>
              <a:rPr lang="en-US" dirty="0" err="1" smtClean="0"/>
              <a:t>laplacian</a:t>
            </a:r>
            <a:r>
              <a:rPr lang="en-US" dirty="0" smtClean="0"/>
              <a:t> eigenvectors allows us to </a:t>
            </a:r>
            <a:r>
              <a:rPr lang="en-US" dirty="0" smtClean="0">
                <a:solidFill>
                  <a:srgbClr val="C00000"/>
                </a:solidFill>
              </a:rPr>
              <a:t>find cluster with non-convex boundaries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8163" y="2895600"/>
            <a:ext cx="8067675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365457" y="6172200"/>
            <a:ext cx="27879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Spectral clustering output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577955" y="6172200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k-means output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k-means </a:t>
            </a:r>
            <a:r>
              <a:rPr lang="en-US" dirty="0" err="1" smtClean="0"/>
              <a:t>vs</a:t>
            </a:r>
            <a:r>
              <a:rPr lang="en-US" dirty="0" smtClean="0"/>
              <a:t> Spectral clustering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16002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Applying k-means to </a:t>
            </a:r>
            <a:r>
              <a:rPr lang="en-US" dirty="0" err="1" smtClean="0"/>
              <a:t>laplacian</a:t>
            </a:r>
            <a:r>
              <a:rPr lang="en-US" dirty="0" smtClean="0"/>
              <a:t> eigenvectors allows us to </a:t>
            </a:r>
            <a:r>
              <a:rPr lang="en-US" dirty="0" smtClean="0">
                <a:solidFill>
                  <a:srgbClr val="C00000"/>
                </a:solidFill>
              </a:rPr>
              <a:t>find cluster with non-convex boundaries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3124200"/>
            <a:ext cx="3543300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 r="50877" b="52218"/>
          <a:stretch>
            <a:fillRect/>
          </a:stretch>
        </p:blipFill>
        <p:spPr bwMode="auto">
          <a:xfrm>
            <a:off x="5638800" y="2743200"/>
            <a:ext cx="21336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887948" y="2602424"/>
            <a:ext cx="16321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Similarity matrix</a:t>
            </a:r>
            <a:endParaRPr lang="en-US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4953000" y="4572000"/>
            <a:ext cx="374012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Second eigenvector of graph </a:t>
            </a:r>
            <a:r>
              <a:rPr lang="en-US" sz="1600" dirty="0" err="1" smtClean="0"/>
              <a:t>Laplacian</a:t>
            </a:r>
            <a:endParaRPr lang="en-US" sz="1600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3" cstate="print"/>
          <a:srcRect t="54608"/>
          <a:stretch>
            <a:fillRect/>
          </a:stretch>
        </p:blipFill>
        <p:spPr bwMode="auto">
          <a:xfrm>
            <a:off x="4648200" y="4876800"/>
            <a:ext cx="4343400" cy="1520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Examples</a:t>
            </a:r>
            <a:endParaRPr lang="en-US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 t="1562" r="49042" b="6250"/>
          <a:stretch>
            <a:fillRect/>
          </a:stretch>
        </p:blipFill>
        <p:spPr bwMode="auto">
          <a:xfrm>
            <a:off x="228600" y="1503572"/>
            <a:ext cx="4800600" cy="4821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6705600" y="990600"/>
            <a:ext cx="14045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Ng et al 2001</a:t>
            </a:r>
            <a:endParaRPr lang="en-US" sz="1600" dirty="0"/>
          </a:p>
        </p:txBody>
      </p:sp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714589"/>
            <a:ext cx="4515980" cy="458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Examples (Choice of k)</a:t>
            </a:r>
            <a:endParaRPr lang="en-US" dirty="0"/>
          </a:p>
        </p:txBody>
      </p:sp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2775" y="1384121"/>
            <a:ext cx="4721225" cy="469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530350"/>
            <a:ext cx="4483100" cy="456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282248" y="990600"/>
            <a:ext cx="140455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Ng et al 2001</a:t>
            </a:r>
            <a:endParaRPr lang="en-U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Issues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56381" y="1447800"/>
            <a:ext cx="752561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 Choice of number of clusters k</a:t>
            </a:r>
          </a:p>
          <a:p>
            <a:r>
              <a:rPr lang="en-US" dirty="0" smtClean="0"/>
              <a:t>	Most stable clustering is usually given by the value of k that 	maximizes the </a:t>
            </a:r>
            <a:r>
              <a:rPr lang="en-US" dirty="0" err="1" smtClean="0"/>
              <a:t>eigengap</a:t>
            </a:r>
            <a:r>
              <a:rPr lang="en-US" dirty="0" smtClean="0"/>
              <a:t> (difference between consecutive 	</a:t>
            </a:r>
            <a:r>
              <a:rPr lang="en-US" dirty="0" err="1" smtClean="0"/>
              <a:t>eigenvalues</a:t>
            </a:r>
            <a:r>
              <a:rPr lang="en-US" dirty="0" smtClean="0"/>
              <a:t>)</a:t>
            </a:r>
          </a:p>
          <a:p>
            <a:endParaRPr lang="en-US" dirty="0" smtClean="0"/>
          </a:p>
        </p:txBody>
      </p:sp>
      <p:graphicFrame>
        <p:nvGraphicFramePr>
          <p:cNvPr id="10243" name="Object 10"/>
          <p:cNvGraphicFramePr>
            <a:graphicFrameLocks noChangeAspect="1"/>
          </p:cNvGraphicFramePr>
          <p:nvPr/>
        </p:nvGraphicFramePr>
        <p:xfrm>
          <a:off x="3276600" y="2749550"/>
          <a:ext cx="2228850" cy="603250"/>
        </p:xfrm>
        <a:graphic>
          <a:graphicData uri="http://schemas.openxmlformats.org/presentationml/2006/ole">
            <p:oleObj spid="_x0000_s10243" name="Equation" r:id="rId3" imgW="914400" imgH="253800" progId="">
              <p:embed/>
            </p:oleObj>
          </a:graphicData>
        </a:graphic>
      </p:graphicFrame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4038600"/>
            <a:ext cx="2438400" cy="161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3657600"/>
            <a:ext cx="2743200" cy="211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Issues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56381" y="1447800"/>
            <a:ext cx="4482317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 Choice of number of clusters k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 Choice of similarity </a:t>
            </a:r>
          </a:p>
          <a:p>
            <a:pPr lvl="2"/>
            <a:r>
              <a:rPr lang="en-US" dirty="0" smtClean="0"/>
              <a:t>choice of kernel</a:t>
            </a:r>
          </a:p>
          <a:p>
            <a:r>
              <a:rPr lang="en-US" dirty="0" smtClean="0"/>
              <a:t>	for Gaussian kernels, choice of </a:t>
            </a:r>
            <a:r>
              <a:rPr lang="el-GR" dirty="0" smtClean="0"/>
              <a:t>σ</a:t>
            </a:r>
            <a:endParaRPr lang="en-US" dirty="0" smtClean="0"/>
          </a:p>
          <a:p>
            <a:endParaRPr lang="en-US" dirty="0" smtClean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00600" y="3276600"/>
            <a:ext cx="3962400" cy="30729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9162" y="3217243"/>
            <a:ext cx="3950438" cy="3107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219200" y="6400800"/>
            <a:ext cx="2672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Good similarity measure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80874" y="6400800"/>
            <a:ext cx="25955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Poor similarity measure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Some Issues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856381" y="1447800"/>
            <a:ext cx="645881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 Choice of number of clusters k</a:t>
            </a:r>
          </a:p>
          <a:p>
            <a:pPr>
              <a:buFont typeface="Wingdings" pitchFamily="2" charset="2"/>
              <a:buChar char="Ø"/>
            </a:pPr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 Choice of similarity </a:t>
            </a:r>
          </a:p>
          <a:p>
            <a:pPr lvl="2"/>
            <a:r>
              <a:rPr lang="en-US" dirty="0" smtClean="0"/>
              <a:t>choice of kernel</a:t>
            </a:r>
          </a:p>
          <a:p>
            <a:r>
              <a:rPr lang="en-US" dirty="0" smtClean="0"/>
              <a:t>	for Gaussian kernels, choice of </a:t>
            </a:r>
            <a:r>
              <a:rPr lang="el-GR" dirty="0" smtClean="0"/>
              <a:t>σ</a:t>
            </a:r>
            <a:endParaRPr lang="en-US" dirty="0" smtClean="0"/>
          </a:p>
          <a:p>
            <a:endParaRPr lang="en-US" dirty="0" smtClean="0"/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 Choice of clustering method – k-way vs. recursive bipartite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Spectral clustering summary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88798" y="1752600"/>
            <a:ext cx="794560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q"/>
            </a:pPr>
            <a:r>
              <a:rPr lang="en-US" dirty="0" smtClean="0"/>
              <a:t>  Algorithms that cluster points using eigenvectors of matrices derived from </a:t>
            </a:r>
          </a:p>
          <a:p>
            <a:r>
              <a:rPr lang="en-US" dirty="0" smtClean="0"/>
              <a:t>     the data</a:t>
            </a:r>
          </a:p>
          <a:p>
            <a:pPr>
              <a:buFont typeface="Wingdings" pitchFamily="2" charset="2"/>
              <a:buChar char="q"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  Useful in hard non-convex clustering problems</a:t>
            </a:r>
          </a:p>
          <a:p>
            <a:pPr>
              <a:buFont typeface="Wingdings" pitchFamily="2" charset="2"/>
              <a:buChar char="q"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  Obtain data representation in the low-dimensional space that can be   </a:t>
            </a:r>
          </a:p>
          <a:p>
            <a:r>
              <a:rPr lang="en-US" dirty="0" smtClean="0"/>
              <a:t>     easily clustered</a:t>
            </a:r>
          </a:p>
          <a:p>
            <a:pPr>
              <a:buFont typeface="Wingdings" pitchFamily="2" charset="2"/>
              <a:buChar char="q"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  Variety of methods that use eigenvectors of </a:t>
            </a:r>
            <a:r>
              <a:rPr lang="en-US" dirty="0" err="1" smtClean="0"/>
              <a:t>unnormalized</a:t>
            </a:r>
            <a:r>
              <a:rPr lang="en-US" dirty="0" smtClean="0"/>
              <a:t> or normalized </a:t>
            </a:r>
          </a:p>
          <a:p>
            <a:r>
              <a:rPr lang="en-US" dirty="0" smtClean="0"/>
              <a:t>     </a:t>
            </a:r>
            <a:r>
              <a:rPr lang="en-US" dirty="0" err="1" smtClean="0"/>
              <a:t>Laplacian</a:t>
            </a:r>
            <a:r>
              <a:rPr lang="en-US" dirty="0" smtClean="0"/>
              <a:t>, differ in how to derive clusters from eigenvectors, k-way </a:t>
            </a:r>
            <a:r>
              <a:rPr lang="en-US" dirty="0" err="1" smtClean="0"/>
              <a:t>vs</a:t>
            </a:r>
            <a:r>
              <a:rPr lang="en-US" dirty="0" smtClean="0"/>
              <a:t> </a:t>
            </a:r>
          </a:p>
          <a:p>
            <a:r>
              <a:rPr lang="en-US" dirty="0" smtClean="0"/>
              <a:t>     repeated 2-way</a:t>
            </a:r>
          </a:p>
          <a:p>
            <a:pPr>
              <a:buFont typeface="Wingdings" pitchFamily="2" charset="2"/>
              <a:buChar char="q"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dirty="0" smtClean="0"/>
              <a:t>  Empirically very successful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Comparison Chart</a:t>
            </a:r>
            <a:endParaRPr lang="en-US" dirty="0">
              <a:solidFill>
                <a:srgbClr val="0000FF"/>
              </a:solidFill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0" y="1192969"/>
          <a:ext cx="9144001" cy="56650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1528"/>
                <a:gridCol w="987353"/>
                <a:gridCol w="684282"/>
                <a:gridCol w="760315"/>
                <a:gridCol w="1140473"/>
                <a:gridCol w="836347"/>
                <a:gridCol w="828666"/>
                <a:gridCol w="783836"/>
                <a:gridCol w="838200"/>
                <a:gridCol w="1143001"/>
              </a:tblGrid>
              <a:tr h="682217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Decision</a:t>
                      </a:r>
                      <a:r>
                        <a:rPr lang="en-US" sz="1600" baseline="0" dirty="0" smtClean="0"/>
                        <a:t> Trees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K-NN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Naïve </a:t>
                      </a:r>
                      <a:r>
                        <a:rPr lang="en-US" sz="1600" dirty="0" err="1" smtClean="0"/>
                        <a:t>Bayes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Logistic regression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Neural </a:t>
                      </a:r>
                      <a:r>
                        <a:rPr lang="en-US" sz="1600" dirty="0" err="1" smtClean="0"/>
                        <a:t>Nwks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HMM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Bayes</a:t>
                      </a:r>
                      <a:r>
                        <a:rPr lang="en-US" sz="1600" dirty="0" smtClean="0"/>
                        <a:t> Net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SVM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Boosting</a:t>
                      </a:r>
                      <a:endParaRPr lang="en-US" sz="1600" dirty="0"/>
                    </a:p>
                  </a:txBody>
                  <a:tcPr/>
                </a:tc>
              </a:tr>
              <a:tr h="4093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Gen/Disc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649420">
                <a:tc>
                  <a:txBody>
                    <a:bodyPr/>
                    <a:lstStyle/>
                    <a:p>
                      <a:r>
                        <a:rPr lang="en-US" dirty="0" smtClean="0"/>
                        <a:t>Loss functions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7601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Decision boundary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4093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Output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</a:tr>
              <a:tr h="935612">
                <a:tc>
                  <a:txBody>
                    <a:bodyPr/>
                    <a:lstStyle/>
                    <a:p>
                      <a:r>
                        <a:rPr lang="en-US" dirty="0" smtClean="0"/>
                        <a:t>Assumptions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76018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Relation </a:t>
                      </a:r>
                      <a:r>
                        <a:rPr lang="en-US" smtClean="0"/>
                        <a:t>to others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40933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Algorithm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</a:tr>
              <a:tr h="6494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Guarantees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Graph Clustering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447800"/>
            <a:ext cx="83820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Goal:</a:t>
            </a:r>
            <a:r>
              <a:rPr lang="en-US" dirty="0" smtClean="0"/>
              <a:t> Given data points X</a:t>
            </a:r>
            <a:r>
              <a:rPr lang="en-US" sz="1200" dirty="0" smtClean="0"/>
              <a:t>1</a:t>
            </a:r>
            <a:r>
              <a:rPr lang="en-US" dirty="0" smtClean="0"/>
              <a:t>, …, </a:t>
            </a:r>
            <a:r>
              <a:rPr lang="en-US" dirty="0" err="1" smtClean="0"/>
              <a:t>X</a:t>
            </a:r>
            <a:r>
              <a:rPr lang="en-US" sz="1200" dirty="0" err="1" smtClean="0"/>
              <a:t>n</a:t>
            </a:r>
            <a:r>
              <a:rPr lang="en-US" dirty="0" smtClean="0"/>
              <a:t> and similarities w(</a:t>
            </a:r>
            <a:r>
              <a:rPr lang="en-US" dirty="0" err="1" smtClean="0"/>
              <a:t>X</a:t>
            </a:r>
            <a:r>
              <a:rPr lang="en-US" sz="1200" dirty="0" err="1" smtClean="0"/>
              <a:t>i</a:t>
            </a:r>
            <a:r>
              <a:rPr lang="en-US" dirty="0" err="1" smtClean="0"/>
              <a:t>,X</a:t>
            </a:r>
            <a:r>
              <a:rPr lang="en-US" sz="1100" dirty="0" err="1" smtClean="0"/>
              <a:t>j</a:t>
            </a:r>
            <a:r>
              <a:rPr lang="en-US" dirty="0" smtClean="0"/>
              <a:t>), partition the data into groups so that points in a group are similar and points in different groups are dissimilar.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C00000"/>
                </a:solidFill>
              </a:rPr>
              <a:t>Similarity Graph: </a:t>
            </a:r>
            <a:r>
              <a:rPr lang="en-US" dirty="0" smtClean="0"/>
              <a:t>G(V,E,W)     	V – Vertices (Data points)	</a:t>
            </a:r>
          </a:p>
          <a:p>
            <a:r>
              <a:rPr lang="en-US" dirty="0" smtClean="0"/>
              <a:t>				E – Edge if similarity &gt; 0 		    </a:t>
            </a:r>
          </a:p>
          <a:p>
            <a:r>
              <a:rPr lang="en-US" dirty="0" smtClean="0"/>
              <a:t>				W - Edge weights (similarities)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 r="71701" b="45794"/>
          <a:stretch>
            <a:fillRect/>
          </a:stretch>
        </p:blipFill>
        <p:spPr bwMode="auto">
          <a:xfrm>
            <a:off x="990600" y="3724920"/>
            <a:ext cx="19812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 cstate="print"/>
          <a:srcRect l="31565" t="51589" r="39048" b="2802"/>
          <a:stretch>
            <a:fillRect/>
          </a:stretch>
        </p:blipFill>
        <p:spPr bwMode="auto">
          <a:xfrm>
            <a:off x="3581400" y="3694419"/>
            <a:ext cx="2057400" cy="18593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 cstate="print"/>
          <a:srcRect l="31565" t="44860" r="39048" b="48449"/>
          <a:stretch>
            <a:fillRect/>
          </a:stretch>
        </p:blipFill>
        <p:spPr bwMode="auto">
          <a:xfrm>
            <a:off x="3581400" y="5553720"/>
            <a:ext cx="2057400" cy="2727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2" cstate="print"/>
          <a:srcRect l="31565" t="1868" r="39048" b="55140"/>
          <a:stretch>
            <a:fillRect/>
          </a:stretch>
        </p:blipFill>
        <p:spPr bwMode="auto">
          <a:xfrm>
            <a:off x="6248400" y="3801120"/>
            <a:ext cx="20574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553200" y="5574268"/>
            <a:ext cx="17748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Similarity graph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09600" y="6059269"/>
            <a:ext cx="7924800" cy="646331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Partition the graph so that edges within a group have large weights and edges across groups have small weights.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Loss functions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904070" y="5107155"/>
            <a:ext cx="5158369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5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/>
          <a:srcRect l="86648" t="19754" r="1335" b="28714"/>
          <a:stretch>
            <a:fillRect/>
          </a:stretch>
        </p:blipFill>
        <p:spPr bwMode="auto">
          <a:xfrm>
            <a:off x="7316129" y="4911213"/>
            <a:ext cx="761071" cy="46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Straight Connector 7"/>
          <p:cNvCxnSpPr/>
          <p:nvPr/>
        </p:nvCxnSpPr>
        <p:spPr>
          <a:xfrm rot="5400000">
            <a:off x="3456518" y="4310216"/>
            <a:ext cx="196891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>
          <a:xfrm>
            <a:off x="914400" y="1600200"/>
            <a:ext cx="930198" cy="33258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4431977" y="3996421"/>
            <a:ext cx="347249" cy="4544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4397772" y="5031968"/>
            <a:ext cx="347249" cy="4544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grpSp>
        <p:nvGrpSpPr>
          <p:cNvPr id="49" name="Group 48"/>
          <p:cNvGrpSpPr/>
          <p:nvPr/>
        </p:nvGrpSpPr>
        <p:grpSpPr>
          <a:xfrm>
            <a:off x="1819506" y="3800478"/>
            <a:ext cx="5496625" cy="1298250"/>
            <a:chOff x="1819506" y="3800478"/>
            <a:chExt cx="5496625" cy="1298250"/>
          </a:xfrm>
        </p:grpSpPr>
        <p:cxnSp>
          <p:nvCxnSpPr>
            <p:cNvPr id="10" name="Straight Connector 9"/>
            <p:cNvCxnSpPr/>
            <p:nvPr/>
          </p:nvCxnSpPr>
          <p:spPr>
            <a:xfrm flipV="1">
              <a:off x="4440973" y="5098728"/>
              <a:ext cx="2875158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1819506" y="4263337"/>
              <a:ext cx="2621466" cy="0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TextBox 14"/>
            <p:cNvSpPr txBox="1"/>
            <p:nvPr/>
          </p:nvSpPr>
          <p:spPr>
            <a:xfrm>
              <a:off x="1819507" y="3800478"/>
              <a:ext cx="1087289" cy="4544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0/1 loss</a:t>
              </a:r>
              <a:endParaRPr lang="en-US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3810000" y="1752600"/>
            <a:ext cx="3375960" cy="3252371"/>
            <a:chOff x="3810000" y="1752600"/>
            <a:chExt cx="3375960" cy="3252371"/>
          </a:xfrm>
        </p:grpSpPr>
        <p:sp>
          <p:nvSpPr>
            <p:cNvPr id="14" name="Freeform 13"/>
            <p:cNvSpPr/>
            <p:nvPr/>
          </p:nvSpPr>
          <p:spPr>
            <a:xfrm>
              <a:off x="3810000" y="1752600"/>
              <a:ext cx="3375960" cy="3252371"/>
            </a:xfrm>
            <a:custGeom>
              <a:avLst/>
              <a:gdLst>
                <a:gd name="connsiteX0" fmla="*/ 3801438 w 3801438"/>
                <a:gd name="connsiteY0" fmla="*/ 2558265 h 2558265"/>
                <a:gd name="connsiteX1" fmla="*/ 2342508 w 3801438"/>
                <a:gd name="connsiteY1" fmla="*/ 2404152 h 2558265"/>
                <a:gd name="connsiteX2" fmla="*/ 1428108 w 3801438"/>
                <a:gd name="connsiteY2" fmla="*/ 1962364 h 2558265"/>
                <a:gd name="connsiteX3" fmla="*/ 708917 w 3801438"/>
                <a:gd name="connsiteY3" fmla="*/ 1212350 h 2558265"/>
                <a:gd name="connsiteX4" fmla="*/ 0 w 3801438"/>
                <a:gd name="connsiteY4" fmla="*/ 0 h 2558265"/>
                <a:gd name="connsiteX0" fmla="*/ 3213163 w 3213163"/>
                <a:gd name="connsiteY0" fmla="*/ 3060138 h 3060138"/>
                <a:gd name="connsiteX1" fmla="*/ 1754233 w 3213163"/>
                <a:gd name="connsiteY1" fmla="*/ 2906025 h 3060138"/>
                <a:gd name="connsiteX2" fmla="*/ 839833 w 3213163"/>
                <a:gd name="connsiteY2" fmla="*/ 2464237 h 3060138"/>
                <a:gd name="connsiteX3" fmla="*/ 120642 w 3213163"/>
                <a:gd name="connsiteY3" fmla="*/ 1714223 h 3060138"/>
                <a:gd name="connsiteX4" fmla="*/ 115982 w 3213163"/>
                <a:gd name="connsiteY4" fmla="*/ 0 h 3060138"/>
                <a:gd name="connsiteX0" fmla="*/ 3097181 w 3097181"/>
                <a:gd name="connsiteY0" fmla="*/ 3060138 h 3060138"/>
                <a:gd name="connsiteX1" fmla="*/ 1638251 w 3097181"/>
                <a:gd name="connsiteY1" fmla="*/ 2906025 h 3060138"/>
                <a:gd name="connsiteX2" fmla="*/ 723851 w 3097181"/>
                <a:gd name="connsiteY2" fmla="*/ 2464237 h 3060138"/>
                <a:gd name="connsiteX3" fmla="*/ 279631 w 3097181"/>
                <a:gd name="connsiteY3" fmla="*/ 1649012 h 3060138"/>
                <a:gd name="connsiteX4" fmla="*/ 0 w 3097181"/>
                <a:gd name="connsiteY4" fmla="*/ 0 h 3060138"/>
                <a:gd name="connsiteX0" fmla="*/ 3097181 w 3097181"/>
                <a:gd name="connsiteY0" fmla="*/ 3060138 h 3060138"/>
                <a:gd name="connsiteX1" fmla="*/ 1638251 w 3097181"/>
                <a:gd name="connsiteY1" fmla="*/ 2906025 h 3060138"/>
                <a:gd name="connsiteX2" fmla="*/ 723851 w 3097181"/>
                <a:gd name="connsiteY2" fmla="*/ 2464237 h 3060138"/>
                <a:gd name="connsiteX3" fmla="*/ 279631 w 3097181"/>
                <a:gd name="connsiteY3" fmla="*/ 1649012 h 3060138"/>
                <a:gd name="connsiteX4" fmla="*/ 0 w 3097181"/>
                <a:gd name="connsiteY4" fmla="*/ 0 h 30601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097181" h="3060138">
                  <a:moveTo>
                    <a:pt x="3097181" y="3060138"/>
                  </a:moveTo>
                  <a:cubicBezTo>
                    <a:pt x="2565493" y="3032740"/>
                    <a:pt x="2033806" y="3005342"/>
                    <a:pt x="1638251" y="2906025"/>
                  </a:cubicBezTo>
                  <a:cubicBezTo>
                    <a:pt x="1242696" y="2806708"/>
                    <a:pt x="950288" y="2673739"/>
                    <a:pt x="723851" y="2464237"/>
                  </a:cubicBezTo>
                  <a:cubicBezTo>
                    <a:pt x="497414" y="2254735"/>
                    <a:pt x="400273" y="2059718"/>
                    <a:pt x="279631" y="1649012"/>
                  </a:cubicBezTo>
                  <a:cubicBezTo>
                    <a:pt x="158989" y="1238306"/>
                    <a:pt x="55575" y="519173"/>
                    <a:pt x="0" y="0"/>
                  </a:cubicBezTo>
                </a:path>
              </a:pathLst>
            </a:cu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886200" y="2209800"/>
              <a:ext cx="1144215" cy="4544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exp loss</a:t>
              </a:r>
              <a:endParaRPr lang="en-US" dirty="0">
                <a:solidFill>
                  <a:srgbClr val="0000FF"/>
                </a:solidFill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2133600" y="2286000"/>
            <a:ext cx="5081815" cy="2557543"/>
            <a:chOff x="2133600" y="2286000"/>
            <a:chExt cx="5081815" cy="2557543"/>
          </a:xfrm>
        </p:grpSpPr>
        <p:sp>
          <p:nvSpPr>
            <p:cNvPr id="17" name="Freeform 16"/>
            <p:cNvSpPr/>
            <p:nvPr/>
          </p:nvSpPr>
          <p:spPr>
            <a:xfrm>
              <a:off x="2133600" y="2413570"/>
              <a:ext cx="5081815" cy="2429973"/>
            </a:xfrm>
            <a:custGeom>
              <a:avLst/>
              <a:gdLst>
                <a:gd name="connsiteX0" fmla="*/ 0 w 4921321"/>
                <a:gd name="connsiteY0" fmla="*/ 0 h 1962364"/>
                <a:gd name="connsiteX1" fmla="*/ 2126751 w 4921321"/>
                <a:gd name="connsiteY1" fmla="*/ 1458930 h 1962364"/>
                <a:gd name="connsiteX2" fmla="*/ 4921321 w 4921321"/>
                <a:gd name="connsiteY2" fmla="*/ 1962364 h 19623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921321" h="1962364">
                  <a:moveTo>
                    <a:pt x="0" y="0"/>
                  </a:moveTo>
                  <a:cubicBezTo>
                    <a:pt x="653265" y="565934"/>
                    <a:pt x="1306531" y="1131869"/>
                    <a:pt x="2126751" y="1458930"/>
                  </a:cubicBezTo>
                  <a:cubicBezTo>
                    <a:pt x="2946971" y="1785991"/>
                    <a:pt x="3934146" y="1874177"/>
                    <a:pt x="4921321" y="1962364"/>
                  </a:cubicBezTo>
                </a:path>
              </a:pathLst>
            </a:custGeom>
            <a:ln w="28575">
              <a:solidFill>
                <a:srgbClr val="0099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355942" y="2286000"/>
              <a:ext cx="1073058" cy="4544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9900"/>
                  </a:solidFill>
                </a:rPr>
                <a:t>log loss</a:t>
              </a:r>
              <a:endParaRPr lang="en-US" dirty="0">
                <a:solidFill>
                  <a:srgbClr val="009900"/>
                </a:solidFill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5486400" y="506141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6621294" y="5049748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2168704" y="5061416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-2</a:t>
            </a:r>
            <a:endParaRPr lang="en-US" dirty="0"/>
          </a:p>
        </p:txBody>
      </p:sp>
      <p:sp>
        <p:nvSpPr>
          <p:cNvPr id="36" name="TextBox 35"/>
          <p:cNvSpPr txBox="1"/>
          <p:nvPr/>
        </p:nvSpPr>
        <p:spPr>
          <a:xfrm>
            <a:off x="3303598" y="5049748"/>
            <a:ext cx="3898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-1</a:t>
            </a:r>
            <a:endParaRPr lang="en-US" dirty="0"/>
          </a:p>
        </p:txBody>
      </p:sp>
      <p:grpSp>
        <p:nvGrpSpPr>
          <p:cNvPr id="50" name="Group 49"/>
          <p:cNvGrpSpPr/>
          <p:nvPr/>
        </p:nvGrpSpPr>
        <p:grpSpPr>
          <a:xfrm>
            <a:off x="1143000" y="2687548"/>
            <a:ext cx="6019801" cy="2394416"/>
            <a:chOff x="1143000" y="2687548"/>
            <a:chExt cx="6019801" cy="2394416"/>
          </a:xfrm>
        </p:grpSpPr>
        <p:cxnSp>
          <p:nvCxnSpPr>
            <p:cNvPr id="38" name="Straight Connector 37"/>
            <p:cNvCxnSpPr/>
            <p:nvPr/>
          </p:nvCxnSpPr>
          <p:spPr>
            <a:xfrm rot="16200000" flipV="1">
              <a:off x="2614819" y="2053929"/>
              <a:ext cx="2394416" cy="3661653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6402827" y="4314606"/>
              <a:ext cx="0" cy="1519949"/>
            </a:xfrm>
            <a:prstGeom prst="line">
              <a:avLst/>
            </a:prstGeom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TextBox 42"/>
            <p:cNvSpPr txBox="1"/>
            <p:nvPr/>
          </p:nvSpPr>
          <p:spPr>
            <a:xfrm>
              <a:off x="1143000" y="2743200"/>
              <a:ext cx="122341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FF9900"/>
                  </a:solidFill>
                </a:rPr>
                <a:t>hinge loss</a:t>
              </a:r>
            </a:p>
            <a:p>
              <a:r>
                <a:rPr lang="en-US" dirty="0" smtClean="0">
                  <a:solidFill>
                    <a:srgbClr val="FF9900"/>
                  </a:solidFill>
                </a:rPr>
                <a:t>(1 - </a:t>
              </a:r>
              <a:r>
                <a:rPr lang="en-US" dirty="0" err="1" smtClean="0">
                  <a:solidFill>
                    <a:srgbClr val="FF9900"/>
                  </a:solidFill>
                </a:rPr>
                <a:t>yf</a:t>
              </a:r>
              <a:r>
                <a:rPr lang="en-US" dirty="0" smtClean="0">
                  <a:solidFill>
                    <a:srgbClr val="FF9900"/>
                  </a:solidFill>
                </a:rPr>
                <a:t>(x))</a:t>
              </a:r>
              <a:r>
                <a:rPr lang="en-US" baseline="-25000" dirty="0" smtClean="0">
                  <a:solidFill>
                    <a:srgbClr val="FF9900"/>
                  </a:solidFill>
                </a:rPr>
                <a:t>+</a:t>
              </a:r>
              <a:endParaRPr lang="en-US" baseline="-25000" dirty="0">
                <a:solidFill>
                  <a:srgbClr val="FF9900"/>
                </a:solidFill>
              </a:endParaRPr>
            </a:p>
          </p:txBody>
        </p:sp>
      </p:grpSp>
      <p:sp>
        <p:nvSpPr>
          <p:cNvPr id="47" name="Rectangle 46"/>
          <p:cNvSpPr/>
          <p:nvPr/>
        </p:nvSpPr>
        <p:spPr>
          <a:xfrm>
            <a:off x="7086600" y="1676400"/>
            <a:ext cx="914400" cy="2286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54" name="Group 53"/>
          <p:cNvGrpSpPr/>
          <p:nvPr/>
        </p:nvGrpSpPr>
        <p:grpSpPr>
          <a:xfrm>
            <a:off x="2293124" y="1535668"/>
            <a:ext cx="5499824" cy="3554321"/>
            <a:chOff x="2293124" y="1535668"/>
            <a:chExt cx="5499824" cy="3554321"/>
          </a:xfrm>
        </p:grpSpPr>
        <p:sp>
          <p:nvSpPr>
            <p:cNvPr id="46" name="Freeform 45"/>
            <p:cNvSpPr/>
            <p:nvPr/>
          </p:nvSpPr>
          <p:spPr>
            <a:xfrm flipH="1">
              <a:off x="5573730" y="1905000"/>
              <a:ext cx="2219218" cy="3184989"/>
            </a:xfrm>
            <a:custGeom>
              <a:avLst/>
              <a:gdLst>
                <a:gd name="connsiteX0" fmla="*/ 0 w 3411020"/>
                <a:gd name="connsiteY0" fmla="*/ 0 h 3188414"/>
                <a:gd name="connsiteX1" fmla="*/ 1047964 w 3411020"/>
                <a:gd name="connsiteY1" fmla="*/ 2363056 h 3188414"/>
                <a:gd name="connsiteX2" fmla="*/ 2219218 w 3411020"/>
                <a:gd name="connsiteY2" fmla="*/ 3184989 h 3188414"/>
                <a:gd name="connsiteX3" fmla="*/ 3411020 w 3411020"/>
                <a:gd name="connsiteY3" fmla="*/ 2383605 h 3188414"/>
                <a:gd name="connsiteX4" fmla="*/ 3411020 w 3411020"/>
                <a:gd name="connsiteY4" fmla="*/ 2383605 h 3188414"/>
                <a:gd name="connsiteX0" fmla="*/ 0 w 3411020"/>
                <a:gd name="connsiteY0" fmla="*/ 0 h 3188414"/>
                <a:gd name="connsiteX1" fmla="*/ 1047964 w 3411020"/>
                <a:gd name="connsiteY1" fmla="*/ 2363056 h 3188414"/>
                <a:gd name="connsiteX2" fmla="*/ 2219218 w 3411020"/>
                <a:gd name="connsiteY2" fmla="*/ 3184989 h 3188414"/>
                <a:gd name="connsiteX3" fmla="*/ 3411020 w 3411020"/>
                <a:gd name="connsiteY3" fmla="*/ 2383605 h 3188414"/>
                <a:gd name="connsiteX4" fmla="*/ 3411020 w 3411020"/>
                <a:gd name="connsiteY4" fmla="*/ 2383605 h 3188414"/>
                <a:gd name="connsiteX5" fmla="*/ 3411020 w 3411020"/>
                <a:gd name="connsiteY5" fmla="*/ 2373330 h 3188414"/>
                <a:gd name="connsiteX0" fmla="*/ 0 w 3848528"/>
                <a:gd name="connsiteY0" fmla="*/ 0 h 3188414"/>
                <a:gd name="connsiteX1" fmla="*/ 1047964 w 3848528"/>
                <a:gd name="connsiteY1" fmla="*/ 2363056 h 3188414"/>
                <a:gd name="connsiteX2" fmla="*/ 2219218 w 3848528"/>
                <a:gd name="connsiteY2" fmla="*/ 3184989 h 3188414"/>
                <a:gd name="connsiteX3" fmla="*/ 3411020 w 3848528"/>
                <a:gd name="connsiteY3" fmla="*/ 2383605 h 3188414"/>
                <a:gd name="connsiteX4" fmla="*/ 3411020 w 3848528"/>
                <a:gd name="connsiteY4" fmla="*/ 2383605 h 3188414"/>
                <a:gd name="connsiteX5" fmla="*/ 3848528 w 3848528"/>
                <a:gd name="connsiteY5" fmla="*/ 1985481 h 3188414"/>
                <a:gd name="connsiteX0" fmla="*/ 0 w 3848528"/>
                <a:gd name="connsiteY0" fmla="*/ 0 h 3188414"/>
                <a:gd name="connsiteX1" fmla="*/ 1047964 w 3848528"/>
                <a:gd name="connsiteY1" fmla="*/ 2363056 h 3188414"/>
                <a:gd name="connsiteX2" fmla="*/ 2219218 w 3848528"/>
                <a:gd name="connsiteY2" fmla="*/ 3184989 h 3188414"/>
                <a:gd name="connsiteX3" fmla="*/ 3411020 w 3848528"/>
                <a:gd name="connsiteY3" fmla="*/ 2383605 h 3188414"/>
                <a:gd name="connsiteX4" fmla="*/ 3411020 w 3848528"/>
                <a:gd name="connsiteY4" fmla="*/ 2383605 h 3188414"/>
                <a:gd name="connsiteX5" fmla="*/ 3848528 w 3848528"/>
                <a:gd name="connsiteY5" fmla="*/ 1756881 h 3188414"/>
                <a:gd name="connsiteX0" fmla="*/ 0 w 3848528"/>
                <a:gd name="connsiteY0" fmla="*/ 0 h 3188414"/>
                <a:gd name="connsiteX1" fmla="*/ 1047964 w 3848528"/>
                <a:gd name="connsiteY1" fmla="*/ 2363056 h 3188414"/>
                <a:gd name="connsiteX2" fmla="*/ 2219218 w 3848528"/>
                <a:gd name="connsiteY2" fmla="*/ 3184989 h 3188414"/>
                <a:gd name="connsiteX3" fmla="*/ 3411020 w 3848528"/>
                <a:gd name="connsiteY3" fmla="*/ 2383605 h 3188414"/>
                <a:gd name="connsiteX4" fmla="*/ 3411020 w 3848528"/>
                <a:gd name="connsiteY4" fmla="*/ 2383605 h 3188414"/>
                <a:gd name="connsiteX5" fmla="*/ 3848528 w 3848528"/>
                <a:gd name="connsiteY5" fmla="*/ 1756881 h 3188414"/>
                <a:gd name="connsiteX0" fmla="*/ 0 w 3848528"/>
                <a:gd name="connsiteY0" fmla="*/ 0 h 3188414"/>
                <a:gd name="connsiteX1" fmla="*/ 1047964 w 3848528"/>
                <a:gd name="connsiteY1" fmla="*/ 2363056 h 3188414"/>
                <a:gd name="connsiteX2" fmla="*/ 2219218 w 3848528"/>
                <a:gd name="connsiteY2" fmla="*/ 3184989 h 3188414"/>
                <a:gd name="connsiteX3" fmla="*/ 3411020 w 3848528"/>
                <a:gd name="connsiteY3" fmla="*/ 2383605 h 3188414"/>
                <a:gd name="connsiteX4" fmla="*/ 3411020 w 3848528"/>
                <a:gd name="connsiteY4" fmla="*/ 2383605 h 3188414"/>
                <a:gd name="connsiteX5" fmla="*/ 3848528 w 3848528"/>
                <a:gd name="connsiteY5" fmla="*/ 1756881 h 3188414"/>
                <a:gd name="connsiteX0" fmla="*/ 0 w 3848528"/>
                <a:gd name="connsiteY0" fmla="*/ 0 h 3188414"/>
                <a:gd name="connsiteX1" fmla="*/ 1047964 w 3848528"/>
                <a:gd name="connsiteY1" fmla="*/ 2363056 h 3188414"/>
                <a:gd name="connsiteX2" fmla="*/ 2219218 w 3848528"/>
                <a:gd name="connsiteY2" fmla="*/ 3184989 h 3188414"/>
                <a:gd name="connsiteX3" fmla="*/ 3411020 w 3848528"/>
                <a:gd name="connsiteY3" fmla="*/ 2383605 h 3188414"/>
                <a:gd name="connsiteX4" fmla="*/ 3411020 w 3848528"/>
                <a:gd name="connsiteY4" fmla="*/ 2383605 h 3188414"/>
                <a:gd name="connsiteX5" fmla="*/ 3848528 w 3848528"/>
                <a:gd name="connsiteY5" fmla="*/ 1756881 h 3188414"/>
                <a:gd name="connsiteX0" fmla="*/ 0 w 3848528"/>
                <a:gd name="connsiteY0" fmla="*/ 0 h 3188414"/>
                <a:gd name="connsiteX1" fmla="*/ 1047964 w 3848528"/>
                <a:gd name="connsiteY1" fmla="*/ 2363056 h 3188414"/>
                <a:gd name="connsiteX2" fmla="*/ 2219218 w 3848528"/>
                <a:gd name="connsiteY2" fmla="*/ 3184989 h 3188414"/>
                <a:gd name="connsiteX3" fmla="*/ 3411020 w 3848528"/>
                <a:gd name="connsiteY3" fmla="*/ 2383605 h 3188414"/>
                <a:gd name="connsiteX4" fmla="*/ 3411020 w 3848528"/>
                <a:gd name="connsiteY4" fmla="*/ 2383605 h 3188414"/>
                <a:gd name="connsiteX5" fmla="*/ 3848528 w 3848528"/>
                <a:gd name="connsiteY5" fmla="*/ 1756881 h 3188414"/>
                <a:gd name="connsiteX0" fmla="*/ 0 w 3848528"/>
                <a:gd name="connsiteY0" fmla="*/ 0 h 3188414"/>
                <a:gd name="connsiteX1" fmla="*/ 1047964 w 3848528"/>
                <a:gd name="connsiteY1" fmla="*/ 2363056 h 3188414"/>
                <a:gd name="connsiteX2" fmla="*/ 2219218 w 3848528"/>
                <a:gd name="connsiteY2" fmla="*/ 3184989 h 3188414"/>
                <a:gd name="connsiteX3" fmla="*/ 3411020 w 3848528"/>
                <a:gd name="connsiteY3" fmla="*/ 2383605 h 3188414"/>
                <a:gd name="connsiteX4" fmla="*/ 3848528 w 3848528"/>
                <a:gd name="connsiteY4" fmla="*/ 1756881 h 3188414"/>
                <a:gd name="connsiteX0" fmla="*/ 0 w 3848528"/>
                <a:gd name="connsiteY0" fmla="*/ 0 h 3286018"/>
                <a:gd name="connsiteX1" fmla="*/ 1047964 w 3848528"/>
                <a:gd name="connsiteY1" fmla="*/ 2363056 h 3286018"/>
                <a:gd name="connsiteX2" fmla="*/ 2219218 w 3848528"/>
                <a:gd name="connsiteY2" fmla="*/ 3184989 h 3286018"/>
                <a:gd name="connsiteX3" fmla="*/ 3848528 w 3848528"/>
                <a:gd name="connsiteY3" fmla="*/ 1756881 h 3286018"/>
                <a:gd name="connsiteX0" fmla="*/ 0 w 2219218"/>
                <a:gd name="connsiteY0" fmla="*/ 0 h 3286018"/>
                <a:gd name="connsiteX1" fmla="*/ 1047964 w 2219218"/>
                <a:gd name="connsiteY1" fmla="*/ 2363056 h 3286018"/>
                <a:gd name="connsiteX2" fmla="*/ 2219218 w 2219218"/>
                <a:gd name="connsiteY2" fmla="*/ 3184989 h 3286018"/>
                <a:gd name="connsiteX0" fmla="*/ 0 w 2219218"/>
                <a:gd name="connsiteY0" fmla="*/ 0 h 3184989"/>
                <a:gd name="connsiteX1" fmla="*/ 1047964 w 2219218"/>
                <a:gd name="connsiteY1" fmla="*/ 2363056 h 3184989"/>
                <a:gd name="connsiteX2" fmla="*/ 2219218 w 2219218"/>
                <a:gd name="connsiteY2" fmla="*/ 3184989 h 3184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219218" h="3184989">
                  <a:moveTo>
                    <a:pt x="0" y="0"/>
                  </a:moveTo>
                  <a:cubicBezTo>
                    <a:pt x="339047" y="916112"/>
                    <a:pt x="678094" y="1832225"/>
                    <a:pt x="1047964" y="2363056"/>
                  </a:cubicBezTo>
                  <a:cubicBezTo>
                    <a:pt x="1417834" y="2893887"/>
                    <a:pt x="1732765" y="3138755"/>
                    <a:pt x="2219218" y="3184989"/>
                  </a:cubicBezTo>
                </a:path>
              </a:pathLst>
            </a:cu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52" name="Group 51"/>
            <p:cNvGrpSpPr/>
            <p:nvPr/>
          </p:nvGrpSpPr>
          <p:grpSpPr>
            <a:xfrm>
              <a:off x="2293124" y="1535668"/>
              <a:ext cx="3316566" cy="3550039"/>
              <a:chOff x="2293124" y="1535668"/>
              <a:chExt cx="3316566" cy="3550039"/>
            </a:xfrm>
          </p:grpSpPr>
          <p:sp>
            <p:nvSpPr>
              <p:cNvPr id="44" name="Freeform 43"/>
              <p:cNvSpPr/>
              <p:nvPr/>
            </p:nvSpPr>
            <p:spPr>
              <a:xfrm>
                <a:off x="3390472" y="1900718"/>
                <a:ext cx="2219218" cy="3184989"/>
              </a:xfrm>
              <a:custGeom>
                <a:avLst/>
                <a:gdLst>
                  <a:gd name="connsiteX0" fmla="*/ 0 w 3411020"/>
                  <a:gd name="connsiteY0" fmla="*/ 0 h 3188414"/>
                  <a:gd name="connsiteX1" fmla="*/ 1047964 w 3411020"/>
                  <a:gd name="connsiteY1" fmla="*/ 2363056 h 3188414"/>
                  <a:gd name="connsiteX2" fmla="*/ 2219218 w 3411020"/>
                  <a:gd name="connsiteY2" fmla="*/ 3184989 h 3188414"/>
                  <a:gd name="connsiteX3" fmla="*/ 3411020 w 3411020"/>
                  <a:gd name="connsiteY3" fmla="*/ 2383605 h 3188414"/>
                  <a:gd name="connsiteX4" fmla="*/ 3411020 w 3411020"/>
                  <a:gd name="connsiteY4" fmla="*/ 2383605 h 3188414"/>
                  <a:gd name="connsiteX0" fmla="*/ 0 w 3411020"/>
                  <a:gd name="connsiteY0" fmla="*/ 0 h 3188414"/>
                  <a:gd name="connsiteX1" fmla="*/ 1047964 w 3411020"/>
                  <a:gd name="connsiteY1" fmla="*/ 2363056 h 3188414"/>
                  <a:gd name="connsiteX2" fmla="*/ 2219218 w 3411020"/>
                  <a:gd name="connsiteY2" fmla="*/ 3184989 h 3188414"/>
                  <a:gd name="connsiteX3" fmla="*/ 3411020 w 3411020"/>
                  <a:gd name="connsiteY3" fmla="*/ 2383605 h 3188414"/>
                  <a:gd name="connsiteX4" fmla="*/ 3411020 w 3411020"/>
                  <a:gd name="connsiteY4" fmla="*/ 2383605 h 3188414"/>
                  <a:gd name="connsiteX5" fmla="*/ 3411020 w 3411020"/>
                  <a:gd name="connsiteY5" fmla="*/ 2373330 h 3188414"/>
                  <a:gd name="connsiteX0" fmla="*/ 0 w 3848528"/>
                  <a:gd name="connsiteY0" fmla="*/ 0 h 3188414"/>
                  <a:gd name="connsiteX1" fmla="*/ 1047964 w 3848528"/>
                  <a:gd name="connsiteY1" fmla="*/ 2363056 h 3188414"/>
                  <a:gd name="connsiteX2" fmla="*/ 2219218 w 3848528"/>
                  <a:gd name="connsiteY2" fmla="*/ 3184989 h 3188414"/>
                  <a:gd name="connsiteX3" fmla="*/ 3411020 w 3848528"/>
                  <a:gd name="connsiteY3" fmla="*/ 2383605 h 3188414"/>
                  <a:gd name="connsiteX4" fmla="*/ 3411020 w 3848528"/>
                  <a:gd name="connsiteY4" fmla="*/ 2383605 h 3188414"/>
                  <a:gd name="connsiteX5" fmla="*/ 3848528 w 3848528"/>
                  <a:gd name="connsiteY5" fmla="*/ 1985481 h 3188414"/>
                  <a:gd name="connsiteX0" fmla="*/ 0 w 3848528"/>
                  <a:gd name="connsiteY0" fmla="*/ 0 h 3188414"/>
                  <a:gd name="connsiteX1" fmla="*/ 1047964 w 3848528"/>
                  <a:gd name="connsiteY1" fmla="*/ 2363056 h 3188414"/>
                  <a:gd name="connsiteX2" fmla="*/ 2219218 w 3848528"/>
                  <a:gd name="connsiteY2" fmla="*/ 3184989 h 3188414"/>
                  <a:gd name="connsiteX3" fmla="*/ 3411020 w 3848528"/>
                  <a:gd name="connsiteY3" fmla="*/ 2383605 h 3188414"/>
                  <a:gd name="connsiteX4" fmla="*/ 3411020 w 3848528"/>
                  <a:gd name="connsiteY4" fmla="*/ 2383605 h 3188414"/>
                  <a:gd name="connsiteX5" fmla="*/ 3848528 w 3848528"/>
                  <a:gd name="connsiteY5" fmla="*/ 1756881 h 3188414"/>
                  <a:gd name="connsiteX0" fmla="*/ 0 w 3848528"/>
                  <a:gd name="connsiteY0" fmla="*/ 0 h 3188414"/>
                  <a:gd name="connsiteX1" fmla="*/ 1047964 w 3848528"/>
                  <a:gd name="connsiteY1" fmla="*/ 2363056 h 3188414"/>
                  <a:gd name="connsiteX2" fmla="*/ 2219218 w 3848528"/>
                  <a:gd name="connsiteY2" fmla="*/ 3184989 h 3188414"/>
                  <a:gd name="connsiteX3" fmla="*/ 3411020 w 3848528"/>
                  <a:gd name="connsiteY3" fmla="*/ 2383605 h 3188414"/>
                  <a:gd name="connsiteX4" fmla="*/ 3411020 w 3848528"/>
                  <a:gd name="connsiteY4" fmla="*/ 2383605 h 3188414"/>
                  <a:gd name="connsiteX5" fmla="*/ 3848528 w 3848528"/>
                  <a:gd name="connsiteY5" fmla="*/ 1756881 h 3188414"/>
                  <a:gd name="connsiteX0" fmla="*/ 0 w 3848528"/>
                  <a:gd name="connsiteY0" fmla="*/ 0 h 3188414"/>
                  <a:gd name="connsiteX1" fmla="*/ 1047964 w 3848528"/>
                  <a:gd name="connsiteY1" fmla="*/ 2363056 h 3188414"/>
                  <a:gd name="connsiteX2" fmla="*/ 2219218 w 3848528"/>
                  <a:gd name="connsiteY2" fmla="*/ 3184989 h 3188414"/>
                  <a:gd name="connsiteX3" fmla="*/ 3411020 w 3848528"/>
                  <a:gd name="connsiteY3" fmla="*/ 2383605 h 3188414"/>
                  <a:gd name="connsiteX4" fmla="*/ 3411020 w 3848528"/>
                  <a:gd name="connsiteY4" fmla="*/ 2383605 h 3188414"/>
                  <a:gd name="connsiteX5" fmla="*/ 3848528 w 3848528"/>
                  <a:gd name="connsiteY5" fmla="*/ 1756881 h 3188414"/>
                  <a:gd name="connsiteX0" fmla="*/ 0 w 3848528"/>
                  <a:gd name="connsiteY0" fmla="*/ 0 h 3188414"/>
                  <a:gd name="connsiteX1" fmla="*/ 1047964 w 3848528"/>
                  <a:gd name="connsiteY1" fmla="*/ 2363056 h 3188414"/>
                  <a:gd name="connsiteX2" fmla="*/ 2219218 w 3848528"/>
                  <a:gd name="connsiteY2" fmla="*/ 3184989 h 3188414"/>
                  <a:gd name="connsiteX3" fmla="*/ 3411020 w 3848528"/>
                  <a:gd name="connsiteY3" fmla="*/ 2383605 h 3188414"/>
                  <a:gd name="connsiteX4" fmla="*/ 3411020 w 3848528"/>
                  <a:gd name="connsiteY4" fmla="*/ 2383605 h 3188414"/>
                  <a:gd name="connsiteX5" fmla="*/ 3848528 w 3848528"/>
                  <a:gd name="connsiteY5" fmla="*/ 1756881 h 3188414"/>
                  <a:gd name="connsiteX0" fmla="*/ 0 w 3848528"/>
                  <a:gd name="connsiteY0" fmla="*/ 0 h 3188414"/>
                  <a:gd name="connsiteX1" fmla="*/ 1047964 w 3848528"/>
                  <a:gd name="connsiteY1" fmla="*/ 2363056 h 3188414"/>
                  <a:gd name="connsiteX2" fmla="*/ 2219218 w 3848528"/>
                  <a:gd name="connsiteY2" fmla="*/ 3184989 h 3188414"/>
                  <a:gd name="connsiteX3" fmla="*/ 3411020 w 3848528"/>
                  <a:gd name="connsiteY3" fmla="*/ 2383605 h 3188414"/>
                  <a:gd name="connsiteX4" fmla="*/ 3411020 w 3848528"/>
                  <a:gd name="connsiteY4" fmla="*/ 2383605 h 3188414"/>
                  <a:gd name="connsiteX5" fmla="*/ 3848528 w 3848528"/>
                  <a:gd name="connsiteY5" fmla="*/ 1756881 h 3188414"/>
                  <a:gd name="connsiteX0" fmla="*/ 0 w 3848528"/>
                  <a:gd name="connsiteY0" fmla="*/ 0 h 3188414"/>
                  <a:gd name="connsiteX1" fmla="*/ 1047964 w 3848528"/>
                  <a:gd name="connsiteY1" fmla="*/ 2363056 h 3188414"/>
                  <a:gd name="connsiteX2" fmla="*/ 2219218 w 3848528"/>
                  <a:gd name="connsiteY2" fmla="*/ 3184989 h 3188414"/>
                  <a:gd name="connsiteX3" fmla="*/ 3411020 w 3848528"/>
                  <a:gd name="connsiteY3" fmla="*/ 2383605 h 3188414"/>
                  <a:gd name="connsiteX4" fmla="*/ 3848528 w 3848528"/>
                  <a:gd name="connsiteY4" fmla="*/ 1756881 h 3188414"/>
                  <a:gd name="connsiteX0" fmla="*/ 0 w 3848528"/>
                  <a:gd name="connsiteY0" fmla="*/ 0 h 3286018"/>
                  <a:gd name="connsiteX1" fmla="*/ 1047964 w 3848528"/>
                  <a:gd name="connsiteY1" fmla="*/ 2363056 h 3286018"/>
                  <a:gd name="connsiteX2" fmla="*/ 2219218 w 3848528"/>
                  <a:gd name="connsiteY2" fmla="*/ 3184989 h 3286018"/>
                  <a:gd name="connsiteX3" fmla="*/ 3848528 w 3848528"/>
                  <a:gd name="connsiteY3" fmla="*/ 1756881 h 3286018"/>
                  <a:gd name="connsiteX0" fmla="*/ 0 w 2219218"/>
                  <a:gd name="connsiteY0" fmla="*/ 0 h 3286018"/>
                  <a:gd name="connsiteX1" fmla="*/ 1047964 w 2219218"/>
                  <a:gd name="connsiteY1" fmla="*/ 2363056 h 3286018"/>
                  <a:gd name="connsiteX2" fmla="*/ 2219218 w 2219218"/>
                  <a:gd name="connsiteY2" fmla="*/ 3184989 h 3286018"/>
                  <a:gd name="connsiteX0" fmla="*/ 0 w 2219218"/>
                  <a:gd name="connsiteY0" fmla="*/ 0 h 3184989"/>
                  <a:gd name="connsiteX1" fmla="*/ 1047964 w 2219218"/>
                  <a:gd name="connsiteY1" fmla="*/ 2363056 h 3184989"/>
                  <a:gd name="connsiteX2" fmla="*/ 2219218 w 2219218"/>
                  <a:gd name="connsiteY2" fmla="*/ 3184989 h 318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219218" h="3184989">
                    <a:moveTo>
                      <a:pt x="0" y="0"/>
                    </a:moveTo>
                    <a:cubicBezTo>
                      <a:pt x="339047" y="916112"/>
                      <a:pt x="678094" y="1832225"/>
                      <a:pt x="1047964" y="2363056"/>
                    </a:cubicBezTo>
                    <a:cubicBezTo>
                      <a:pt x="1417834" y="2893887"/>
                      <a:pt x="1732765" y="3138755"/>
                      <a:pt x="2219218" y="3184989"/>
                    </a:cubicBezTo>
                  </a:path>
                </a:pathLst>
              </a:custGeom>
              <a:ln w="28575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8" name="TextBox 47"/>
              <p:cNvSpPr txBox="1"/>
              <p:nvPr/>
            </p:nvSpPr>
            <p:spPr>
              <a:xfrm>
                <a:off x="2293124" y="1535668"/>
                <a:ext cx="136447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rgbClr val="C00000"/>
                    </a:solidFill>
                  </a:rPr>
                  <a:t>square loss</a:t>
                </a:r>
                <a:endParaRPr lang="en-US" dirty="0">
                  <a:solidFill>
                    <a:srgbClr val="C00000"/>
                  </a:solidFill>
                </a:endParaRPr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0" y="106680"/>
          <a:ext cx="9144001" cy="6522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1528"/>
                <a:gridCol w="987353"/>
                <a:gridCol w="684282"/>
                <a:gridCol w="760315"/>
                <a:gridCol w="1140473"/>
                <a:gridCol w="836347"/>
                <a:gridCol w="828666"/>
                <a:gridCol w="707636"/>
                <a:gridCol w="914400"/>
                <a:gridCol w="1143001"/>
              </a:tblGrid>
              <a:tr h="552889">
                <a:tc>
                  <a:txBody>
                    <a:bodyPr/>
                    <a:lstStyle/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Decision</a:t>
                      </a:r>
                      <a:r>
                        <a:rPr lang="en-US" sz="1600" baseline="0" dirty="0" smtClean="0"/>
                        <a:t> Trees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K-NN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Naïve </a:t>
                      </a:r>
                      <a:r>
                        <a:rPr lang="en-US" sz="1600" dirty="0" err="1" smtClean="0"/>
                        <a:t>Bayes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Logistic regression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Neural </a:t>
                      </a:r>
                      <a:r>
                        <a:rPr lang="en-US" sz="1600" dirty="0" err="1" smtClean="0"/>
                        <a:t>Nwks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HMM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err="1" smtClean="0"/>
                        <a:t>Bayes</a:t>
                      </a:r>
                      <a:r>
                        <a:rPr lang="en-US" sz="1600" dirty="0" smtClean="0"/>
                        <a:t> Net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SVM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dirty="0" smtClean="0"/>
                        <a:t>Boosting</a:t>
                      </a:r>
                      <a:endParaRPr lang="en-US" sz="1600" dirty="0"/>
                    </a:p>
                  </a:txBody>
                  <a:tcPr/>
                </a:tc>
              </a:tr>
              <a:tr h="33750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Gen/Disc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D/G</a:t>
                      </a:r>
                      <a:endParaRPr lang="en-US" dirty="0"/>
                    </a:p>
                  </a:txBody>
                  <a:tcPr/>
                </a:tc>
              </a:tr>
              <a:tr h="590639">
                <a:tc>
                  <a:txBody>
                    <a:bodyPr/>
                    <a:lstStyle/>
                    <a:p>
                      <a:r>
                        <a:rPr lang="en-US" dirty="0" smtClean="0"/>
                        <a:t>Loss functions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MAP</a:t>
                      </a:r>
                    </a:p>
                    <a:p>
                      <a:pPr algn="ctr"/>
                      <a:r>
                        <a:rPr lang="en-US" dirty="0" smtClean="0"/>
                        <a:t>0/1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0/1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Log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MAP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Hinge/</a:t>
                      </a:r>
                    </a:p>
                    <a:p>
                      <a:pPr algn="ctr"/>
                      <a:r>
                        <a:rPr lang="en-US" dirty="0" smtClean="0"/>
                        <a:t>Margin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Exp</a:t>
                      </a:r>
                      <a:endParaRPr lang="en-US" dirty="0"/>
                    </a:p>
                  </a:txBody>
                  <a:tcPr/>
                </a:tc>
              </a:tr>
              <a:tr h="5906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Decision boundary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Piecewis</a:t>
                      </a:r>
                      <a:r>
                        <a:rPr lang="en-US" dirty="0" smtClean="0"/>
                        <a:t>/Any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Any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Linear/NL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Linear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Any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Any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Linear/NL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Piecewise L/NL</a:t>
                      </a:r>
                      <a:endParaRPr lang="en-US" dirty="0"/>
                    </a:p>
                  </a:txBody>
                  <a:tcPr/>
                </a:tc>
              </a:tr>
              <a:tr h="33750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Output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Tree </a:t>
                      </a:r>
                      <a:r>
                        <a:rPr lang="en-US" dirty="0" err="1" smtClean="0"/>
                        <a:t>st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y</a:t>
                      </a:r>
                      <a:r>
                        <a:rPr lang="en-US" baseline="0" dirty="0" smtClean="0"/>
                        <a:t> = vote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P(</a:t>
                      </a:r>
                      <a:r>
                        <a:rPr lang="en-US" dirty="0" err="1" smtClean="0"/>
                        <a:t>x,y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Param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bnd</a:t>
                      </a:r>
                      <a:r>
                        <a:rPr lang="en-US" baseline="0" dirty="0" smtClean="0"/>
                        <a:t> 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 for every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Model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W,b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P(</a:t>
                      </a:r>
                      <a:r>
                        <a:rPr lang="en-US" dirty="0" err="1" smtClean="0"/>
                        <a:t>y|x</a:t>
                      </a:r>
                      <a:r>
                        <a:rPr lang="en-US" dirty="0" smtClean="0"/>
                        <a:t>)</a:t>
                      </a:r>
                      <a:endParaRPr lang="en-US" dirty="0"/>
                    </a:p>
                  </a:txBody>
                  <a:tcPr/>
                </a:tc>
              </a:tr>
              <a:tr h="843770">
                <a:tc>
                  <a:txBody>
                    <a:bodyPr/>
                    <a:lstStyle/>
                    <a:p>
                      <a:r>
                        <a:rPr lang="en-US" dirty="0" smtClean="0"/>
                        <a:t>Assumptions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Class </a:t>
                      </a:r>
                      <a:r>
                        <a:rPr lang="en-US" dirty="0" err="1" smtClean="0"/>
                        <a:t>Cond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ind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Linear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baseline="0" dirty="0" err="1" smtClean="0"/>
                        <a:t>d.b</a:t>
                      </a:r>
                      <a:r>
                        <a:rPr lang="en-US" baseline="0" dirty="0" smtClean="0"/>
                        <a:t>.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Cond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Ind</a:t>
                      </a:r>
                      <a:endParaRPr lang="en-US" dirty="0" smtClean="0"/>
                    </a:p>
                    <a:p>
                      <a:pPr algn="ctr"/>
                      <a:r>
                        <a:rPr lang="en-US" dirty="0" err="1" smtClean="0"/>
                        <a:t>featu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Cond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Ind</a:t>
                      </a:r>
                      <a:r>
                        <a:rPr lang="en-US" dirty="0" smtClean="0"/>
                        <a:t> </a:t>
                      </a:r>
                      <a:r>
                        <a:rPr lang="en-US" dirty="0" err="1" smtClean="0"/>
                        <a:t>featu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Hilbert </a:t>
                      </a:r>
                      <a:r>
                        <a:rPr lang="en-US" dirty="0" err="1" smtClean="0"/>
                        <a:t>space,Mercer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Eps</a:t>
                      </a:r>
                      <a:r>
                        <a:rPr lang="en-US" dirty="0" smtClean="0"/>
                        <a:t> &lt;0.5</a:t>
                      </a:r>
                      <a:endParaRPr lang="en-US" dirty="0"/>
                    </a:p>
                  </a:txBody>
                  <a:tcPr/>
                </a:tc>
              </a:tr>
              <a:tr h="5906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Relation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Boosting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HMMBN,Bo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Neural </a:t>
                      </a:r>
                      <a:r>
                        <a:rPr lang="en-US" dirty="0" err="1" smtClean="0"/>
                        <a:t>Nwks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Bayes</a:t>
                      </a:r>
                      <a:r>
                        <a:rPr lang="en-US" dirty="0" smtClean="0"/>
                        <a:t> net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D-CRF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10969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Algorithm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Dynamic </a:t>
                      </a:r>
                      <a:r>
                        <a:rPr lang="en-US" dirty="0" err="1" smtClean="0"/>
                        <a:t>prog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Maj</a:t>
                      </a:r>
                      <a:r>
                        <a:rPr lang="en-US" dirty="0" smtClean="0"/>
                        <a:t> vote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MLE, MAP</a:t>
                      </a:r>
                    </a:p>
                    <a:p>
                      <a:pPr algn="ctr"/>
                      <a:r>
                        <a:rPr lang="en-US" dirty="0" smtClean="0"/>
                        <a:t>GD</a:t>
                      </a:r>
                      <a:r>
                        <a:rPr lang="en-US" baseline="0" dirty="0" smtClean="0"/>
                        <a:t> – if no </a:t>
                      </a:r>
                      <a:r>
                        <a:rPr lang="en-US" baseline="0" dirty="0" err="1" smtClean="0"/>
                        <a:t>clos</a:t>
                      </a:r>
                      <a:r>
                        <a:rPr lang="en-US" baseline="0" dirty="0" smtClean="0"/>
                        <a:t> f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Grad Des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Back</a:t>
                      </a:r>
                    </a:p>
                    <a:p>
                      <a:pPr algn="ctr"/>
                      <a:r>
                        <a:rPr lang="en-US" dirty="0" smtClean="0"/>
                        <a:t>Prop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Viterbi</a:t>
                      </a:r>
                      <a:r>
                        <a:rPr lang="en-US" dirty="0" smtClean="0"/>
                        <a:t>, FB, Baum-Welsh (EM)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Mssg</a:t>
                      </a:r>
                      <a:r>
                        <a:rPr lang="en-US" baseline="0" dirty="0" smtClean="0"/>
                        <a:t> pass,</a:t>
                      </a:r>
                    </a:p>
                    <a:p>
                      <a:pPr algn="ctr"/>
                      <a:r>
                        <a:rPr lang="en-US" baseline="0" dirty="0" err="1" smtClean="0"/>
                        <a:t>Junc</a:t>
                      </a:r>
                      <a:r>
                        <a:rPr lang="en-US" baseline="0" dirty="0" smtClean="0"/>
                        <a:t> tree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Quad </a:t>
                      </a:r>
                      <a:r>
                        <a:rPr lang="en-US" dirty="0" err="1" smtClean="0"/>
                        <a:t>Prog</a:t>
                      </a:r>
                      <a:endParaRPr lang="en-US" dirty="0" smtClean="0"/>
                    </a:p>
                    <a:p>
                      <a:pPr algn="ctr"/>
                      <a:r>
                        <a:rPr lang="en-US" dirty="0" smtClean="0"/>
                        <a:t>Dual</a:t>
                      </a:r>
                    </a:p>
                    <a:p>
                      <a:pPr algn="ctr"/>
                      <a:r>
                        <a:rPr lang="en-US" dirty="0" smtClean="0"/>
                        <a:t>Convex opt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err="1" smtClean="0"/>
                        <a:t>AdaBoost</a:t>
                      </a:r>
                      <a:endParaRPr lang="en-US" dirty="0"/>
                    </a:p>
                  </a:txBody>
                  <a:tcPr/>
                </a:tc>
              </a:tr>
              <a:tr h="59063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Guarantees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Similarity graph construction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447800"/>
            <a:ext cx="8382000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Similarity Graphs: Model local neighborhood relations between data points</a:t>
            </a:r>
          </a:p>
          <a:p>
            <a:endParaRPr lang="en-US" dirty="0" smtClean="0">
              <a:solidFill>
                <a:srgbClr val="C00000"/>
              </a:solidFill>
            </a:endParaRPr>
          </a:p>
          <a:p>
            <a:pPr marL="342900" indent="-342900"/>
            <a:r>
              <a:rPr lang="en-US" sz="800" dirty="0" smtClean="0"/>
              <a:t>	</a:t>
            </a:r>
          </a:p>
          <a:p>
            <a:pPr marL="342900" indent="-342900"/>
            <a:r>
              <a:rPr lang="en-US" dirty="0" smtClean="0"/>
              <a:t>E.g. Gaussian kernel similarity function</a:t>
            </a:r>
          </a:p>
          <a:p>
            <a:pPr marL="342900" indent="-342900"/>
            <a:endParaRPr lang="en-US" dirty="0" smtClean="0"/>
          </a:p>
          <a:p>
            <a:pPr marL="342900" indent="-342900"/>
            <a:endParaRPr lang="en-US" dirty="0" smtClean="0"/>
          </a:p>
          <a:p>
            <a:pPr marL="342900" indent="-342900"/>
            <a:endParaRPr lang="en-US" dirty="0" smtClean="0"/>
          </a:p>
        </p:txBody>
      </p:sp>
      <p:pic>
        <p:nvPicPr>
          <p:cNvPr id="6" name="Picture 5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286000" y="2819400"/>
            <a:ext cx="2158751" cy="724518"/>
          </a:xfrm>
          <a:prstGeom prst="rect">
            <a:avLst/>
          </a:prstGeom>
          <a:noFill/>
          <a:ln/>
          <a:effectLst/>
        </p:spPr>
      </p:pic>
      <p:cxnSp>
        <p:nvCxnSpPr>
          <p:cNvPr id="8" name="Straight Arrow Connector 7"/>
          <p:cNvCxnSpPr/>
          <p:nvPr/>
        </p:nvCxnSpPr>
        <p:spPr>
          <a:xfrm>
            <a:off x="4267200" y="3352800"/>
            <a:ext cx="914400" cy="1588"/>
          </a:xfrm>
          <a:prstGeom prst="straightConnector1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5181600" y="3169578"/>
            <a:ext cx="32496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Controls size of neighborhood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4191000"/>
            <a:ext cx="1828800" cy="1839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1219200" y="6030686"/>
            <a:ext cx="17235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Data clustering</a:t>
            </a:r>
            <a:endParaRPr lang="en-US" dirty="0"/>
          </a:p>
        </p:txBody>
      </p:sp>
      <p:cxnSp>
        <p:nvCxnSpPr>
          <p:cNvPr id="20" name="Straight Connector 19"/>
          <p:cNvCxnSpPr/>
          <p:nvPr/>
        </p:nvCxnSpPr>
        <p:spPr>
          <a:xfrm flipV="1">
            <a:off x="2514600" y="4887686"/>
            <a:ext cx="228600" cy="7620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2265452" y="4603434"/>
            <a:ext cx="4892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 smtClean="0">
                <a:solidFill>
                  <a:srgbClr val="0000FF"/>
                </a:solidFill>
              </a:rPr>
              <a:t>W</a:t>
            </a:r>
            <a:r>
              <a:rPr lang="en-US" sz="1200" b="1" dirty="0" err="1" smtClean="0">
                <a:solidFill>
                  <a:srgbClr val="0000FF"/>
                </a:solidFill>
              </a:rPr>
              <a:t>ij</a:t>
            </a:r>
            <a:endParaRPr lang="en-US" b="1" dirty="0">
              <a:solidFill>
                <a:srgbClr val="0000FF"/>
              </a:solidFill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 l="845"/>
          <a:stretch>
            <a:fillRect/>
          </a:stretch>
        </p:blipFill>
        <p:spPr bwMode="auto">
          <a:xfrm>
            <a:off x="4495800" y="4201886"/>
            <a:ext cx="335280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ight Arrow 22"/>
          <p:cNvSpPr/>
          <p:nvPr/>
        </p:nvSpPr>
        <p:spPr>
          <a:xfrm>
            <a:off x="3352800" y="5040086"/>
            <a:ext cx="685800" cy="304800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Partitioning a graph into two clusters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447800"/>
            <a:ext cx="8382000" cy="27546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Min-cut:</a:t>
            </a:r>
            <a:r>
              <a:rPr lang="en-US" sz="2000" dirty="0" smtClean="0">
                <a:solidFill>
                  <a:srgbClr val="C00000"/>
                </a:solidFill>
              </a:rPr>
              <a:t> </a:t>
            </a:r>
            <a:r>
              <a:rPr lang="en-US" dirty="0" smtClean="0"/>
              <a:t>Partition graph into two sets A and B such that weight of edges connecting vertices in A to vertices in B is minimum.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lnSpc>
                <a:spcPct val="150000"/>
              </a:lnSpc>
              <a:buFont typeface="Arial" pitchFamily="34" charset="0"/>
              <a:buChar char="•"/>
            </a:pPr>
            <a:r>
              <a:rPr lang="en-US" dirty="0" smtClean="0"/>
              <a:t>  Easy to solve O(VE) algorithm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 Not satisfactory partition – often isolates vertices</a:t>
            </a:r>
          </a:p>
        </p:txBody>
      </p:sp>
      <p:pic>
        <p:nvPicPr>
          <p:cNvPr id="5" name="Picture 2" descr="HeinLuxburg_SlidesSpectralClustering-008"/>
          <p:cNvPicPr>
            <a:picLocks noChangeAspect="1" noChangeArrowheads="1"/>
          </p:cNvPicPr>
          <p:nvPr/>
        </p:nvPicPr>
        <p:blipFill>
          <a:blip r:embed="rId2" cstate="print"/>
          <a:srcRect l="39167" t="18889" r="16667" b="73333"/>
          <a:stretch>
            <a:fillRect/>
          </a:stretch>
        </p:blipFill>
        <p:spPr bwMode="auto">
          <a:xfrm>
            <a:off x="1143000" y="2590800"/>
            <a:ext cx="4038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2133600"/>
            <a:ext cx="2733589" cy="1458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905000" y="4562475"/>
            <a:ext cx="5552766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7162800" y="4343400"/>
            <a:ext cx="4572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486400" y="6172200"/>
            <a:ext cx="2133600" cy="685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Partitioning a graph into two clusters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81000" y="1447800"/>
            <a:ext cx="8382000" cy="49398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Partition graph into two sets A and B such that weight of edges connecting vertices in A to vertices in B is minimum </a:t>
            </a:r>
            <a:r>
              <a:rPr lang="en-US" dirty="0" smtClean="0">
                <a:solidFill>
                  <a:srgbClr val="C00000"/>
                </a:solidFill>
              </a:rPr>
              <a:t>&amp; size of A and B are very similar.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>
                <a:solidFill>
                  <a:srgbClr val="C00000"/>
                </a:solidFill>
              </a:rPr>
              <a:t>Normalized cut:</a:t>
            </a:r>
          </a:p>
          <a:p>
            <a:endParaRPr lang="en-US" b="1" dirty="0" smtClean="0">
              <a:solidFill>
                <a:srgbClr val="C00000"/>
              </a:solidFill>
            </a:endParaRPr>
          </a:p>
          <a:p>
            <a:endParaRPr lang="en-US" b="1" dirty="0" smtClean="0">
              <a:solidFill>
                <a:srgbClr val="C00000"/>
              </a:solidFill>
            </a:endParaRPr>
          </a:p>
          <a:p>
            <a:endParaRPr lang="en-US" b="1" dirty="0" smtClean="0">
              <a:solidFill>
                <a:srgbClr val="C00000"/>
              </a:solidFill>
            </a:endParaRPr>
          </a:p>
          <a:p>
            <a:endParaRPr lang="en-US" b="1" dirty="0" smtClean="0">
              <a:solidFill>
                <a:srgbClr val="C00000"/>
              </a:solidFill>
            </a:endParaRPr>
          </a:p>
          <a:p>
            <a:endParaRPr lang="en-US" b="1" dirty="0" smtClean="0">
              <a:solidFill>
                <a:srgbClr val="C00000"/>
              </a:solidFill>
            </a:endParaRPr>
          </a:p>
          <a:p>
            <a:endParaRPr lang="en-US" b="1" dirty="0" smtClean="0">
              <a:solidFill>
                <a:srgbClr val="C00000"/>
              </a:solidFill>
            </a:endParaRPr>
          </a:p>
          <a:p>
            <a:endParaRPr lang="en-US" b="1" dirty="0" smtClean="0">
              <a:solidFill>
                <a:srgbClr val="C00000"/>
              </a:solidFill>
            </a:endParaRPr>
          </a:p>
          <a:p>
            <a:r>
              <a:rPr lang="en-US" b="1" dirty="0" smtClean="0"/>
              <a:t>But NP-hard to solve!!</a:t>
            </a:r>
          </a:p>
          <a:p>
            <a:pPr>
              <a:lnSpc>
                <a:spcPct val="150000"/>
              </a:lnSpc>
            </a:pPr>
            <a:r>
              <a:rPr lang="en-US" b="1" dirty="0" smtClean="0"/>
              <a:t>Spectral clustering is a relaxation of these.</a:t>
            </a:r>
          </a:p>
        </p:txBody>
      </p:sp>
      <p:pic>
        <p:nvPicPr>
          <p:cNvPr id="6" name="Picture 2" descr="HeinLuxburg_SlidesSpectralClustering-008"/>
          <p:cNvPicPr>
            <a:picLocks noChangeAspect="1" noChangeArrowheads="1"/>
          </p:cNvPicPr>
          <p:nvPr/>
        </p:nvPicPr>
        <p:blipFill>
          <a:blip r:embed="rId2" cstate="print"/>
          <a:srcRect l="39167" t="18889" r="16667" b="73333"/>
          <a:stretch>
            <a:fillRect/>
          </a:stretch>
        </p:blipFill>
        <p:spPr bwMode="auto">
          <a:xfrm>
            <a:off x="2514600" y="2362200"/>
            <a:ext cx="40386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 descr="HeinLuxburg_SlidesSpectralClustering-008"/>
          <p:cNvPicPr>
            <a:picLocks noChangeAspect="1" noChangeArrowheads="1"/>
          </p:cNvPicPr>
          <p:nvPr/>
        </p:nvPicPr>
        <p:blipFill>
          <a:blip r:embed="rId2" cstate="print"/>
          <a:srcRect l="24167" t="39683" r="21667" b="50961"/>
          <a:stretch>
            <a:fillRect/>
          </a:stretch>
        </p:blipFill>
        <p:spPr bwMode="auto">
          <a:xfrm>
            <a:off x="2286000" y="3810000"/>
            <a:ext cx="4953000" cy="641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HeinLuxburg_SlidesSpectralClustering-007"/>
          <p:cNvPicPr>
            <a:picLocks noChangeAspect="1" noChangeArrowheads="1"/>
          </p:cNvPicPr>
          <p:nvPr/>
        </p:nvPicPr>
        <p:blipFill>
          <a:blip r:embed="rId3" cstate="print"/>
          <a:srcRect l="8333" t="43332" r="66667" b="47779"/>
          <a:stretch>
            <a:fillRect/>
          </a:stretch>
        </p:blipFill>
        <p:spPr bwMode="auto">
          <a:xfrm>
            <a:off x="2895600" y="4495800"/>
            <a:ext cx="2286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81811" y="2133600"/>
            <a:ext cx="2733589" cy="14587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Normalized Cut and Graph </a:t>
            </a:r>
            <a:r>
              <a:rPr lang="en-US" dirty="0" err="1" smtClean="0"/>
              <a:t>Laplacian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pPr>
              <a:buNone/>
            </a:pPr>
            <a:endParaRPr lang="en-US" sz="2200" dirty="0" smtClean="0"/>
          </a:p>
          <a:p>
            <a:pPr>
              <a:buNone/>
            </a:pPr>
            <a:r>
              <a:rPr lang="en-US" sz="2200" dirty="0" smtClean="0"/>
              <a:t>Let   f = [f</a:t>
            </a:r>
            <a:r>
              <a:rPr lang="en-US" sz="2200" baseline="-25000" dirty="0" smtClean="0"/>
              <a:t>1</a:t>
            </a:r>
            <a:r>
              <a:rPr lang="en-US" sz="2200" dirty="0" smtClean="0"/>
              <a:t> f</a:t>
            </a:r>
            <a:r>
              <a:rPr lang="en-US" sz="2200" baseline="-25000" dirty="0" smtClean="0"/>
              <a:t>2</a:t>
            </a:r>
            <a:r>
              <a:rPr lang="en-US" sz="2200" dirty="0" smtClean="0"/>
              <a:t> … f</a:t>
            </a:r>
            <a:r>
              <a:rPr lang="en-US" sz="2200" baseline="-25000" dirty="0" smtClean="0"/>
              <a:t>n</a:t>
            </a:r>
            <a:r>
              <a:rPr lang="en-US" sz="2200" dirty="0" smtClean="0"/>
              <a:t>]</a:t>
            </a:r>
            <a:r>
              <a:rPr lang="en-US" sz="2200" baseline="30000" dirty="0" smtClean="0"/>
              <a:t>T</a:t>
            </a:r>
            <a:r>
              <a:rPr lang="en-US" sz="2200" dirty="0" smtClean="0"/>
              <a:t>  with   </a:t>
            </a:r>
            <a:r>
              <a:rPr lang="en-US" sz="2200" dirty="0" err="1" smtClean="0"/>
              <a:t>f</a:t>
            </a:r>
            <a:r>
              <a:rPr lang="en-US" sz="2200" baseline="-25000" dirty="0" err="1" smtClean="0"/>
              <a:t>i</a:t>
            </a:r>
            <a:r>
              <a:rPr lang="en-US" sz="2200" dirty="0" smtClean="0"/>
              <a:t> =   </a:t>
            </a:r>
          </a:p>
          <a:p>
            <a:endParaRPr lang="en-US" dirty="0"/>
          </a:p>
        </p:txBody>
      </p:sp>
      <p:pic>
        <p:nvPicPr>
          <p:cNvPr id="4" name="Picture 2" descr="HeinLuxburg_SlidesSpectralClustering-008"/>
          <p:cNvPicPr>
            <a:picLocks noChangeAspect="1" noChangeArrowheads="1"/>
          </p:cNvPicPr>
          <p:nvPr/>
        </p:nvPicPr>
        <p:blipFill>
          <a:blip r:embed="rId7" cstate="print"/>
          <a:srcRect l="24167" t="39683" r="21667" b="50961"/>
          <a:stretch>
            <a:fillRect/>
          </a:stretch>
        </p:blipFill>
        <p:spPr bwMode="auto">
          <a:xfrm>
            <a:off x="2057400" y="1676400"/>
            <a:ext cx="4953000" cy="641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Left Brace 4"/>
          <p:cNvSpPr/>
          <p:nvPr/>
        </p:nvSpPr>
        <p:spPr>
          <a:xfrm>
            <a:off x="3886200" y="2514600"/>
            <a:ext cx="228600" cy="99060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4279155" y="2573041"/>
            <a:ext cx="1816845" cy="398820"/>
          </a:xfrm>
          <a:prstGeom prst="rect">
            <a:avLst/>
          </a:prstGeom>
          <a:noFill/>
          <a:ln/>
          <a:effectLst/>
        </p:spPr>
      </p:pic>
      <p:pic>
        <p:nvPicPr>
          <p:cNvPr id="12" name="Picture 11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4155590" y="3048000"/>
            <a:ext cx="2016610" cy="398821"/>
          </a:xfrm>
          <a:prstGeom prst="rect">
            <a:avLst/>
          </a:prstGeom>
          <a:noFill/>
          <a:ln/>
          <a:effectLst/>
        </p:spPr>
      </p:pic>
      <p:pic>
        <p:nvPicPr>
          <p:cNvPr id="16" name="Picture 15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533400" y="3733800"/>
            <a:ext cx="6625836" cy="764520"/>
          </a:xfrm>
          <a:prstGeom prst="rect">
            <a:avLst/>
          </a:prstGeom>
          <a:noFill/>
          <a:ln/>
          <a:effectLst/>
        </p:spPr>
      </p:pic>
      <p:pic>
        <p:nvPicPr>
          <p:cNvPr id="20" name="Picture 19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494606" y="4907294"/>
            <a:ext cx="7353994" cy="655306"/>
          </a:xfrm>
          <a:prstGeom prst="rect">
            <a:avLst/>
          </a:prstGeom>
          <a:noFill/>
          <a:ln/>
          <a:effectLst/>
        </p:spPr>
      </p:pic>
      <p:pic>
        <p:nvPicPr>
          <p:cNvPr id="21" name="Picture 2" descr="HeinLuxburg_SlidesSpectralClustering-008"/>
          <p:cNvPicPr>
            <a:picLocks noChangeAspect="1" noChangeArrowheads="1"/>
          </p:cNvPicPr>
          <p:nvPr/>
        </p:nvPicPr>
        <p:blipFill>
          <a:blip r:embed="rId7" cstate="print"/>
          <a:srcRect l="24167" t="39683" r="59167" b="50961"/>
          <a:stretch>
            <a:fillRect/>
          </a:stretch>
        </p:blipFill>
        <p:spPr bwMode="auto">
          <a:xfrm>
            <a:off x="2362200" y="6074820"/>
            <a:ext cx="1524000" cy="641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Picture 22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3810000" y="5943600"/>
            <a:ext cx="922522" cy="582492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Normalized Cut and Graph </a:t>
            </a:r>
            <a:r>
              <a:rPr lang="en-US" dirty="0" err="1" smtClean="0"/>
              <a:t>Laplacian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			</a:t>
            </a:r>
            <a:r>
              <a:rPr lang="en-US" sz="2400" dirty="0" smtClean="0"/>
              <a:t>min		    = min</a:t>
            </a:r>
            <a:endParaRPr lang="en-US" sz="2400" dirty="0"/>
          </a:p>
        </p:txBody>
      </p:sp>
      <p:pic>
        <p:nvPicPr>
          <p:cNvPr id="4" name="Picture 2" descr="HeinLuxburg_SlidesSpectralClustering-008"/>
          <p:cNvPicPr>
            <a:picLocks noChangeAspect="1" noChangeArrowheads="1"/>
          </p:cNvPicPr>
          <p:nvPr/>
        </p:nvPicPr>
        <p:blipFill>
          <a:blip r:embed="rId7" cstate="print"/>
          <a:srcRect l="24167" t="39683" r="60150" b="50961"/>
          <a:stretch>
            <a:fillRect/>
          </a:stretch>
        </p:blipFill>
        <p:spPr bwMode="auto">
          <a:xfrm>
            <a:off x="2909248" y="1774962"/>
            <a:ext cx="1434152" cy="641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/>
          <a:srcRect l="31560"/>
          <a:stretch>
            <a:fillRect/>
          </a:stretch>
        </p:blipFill>
        <p:spPr bwMode="auto">
          <a:xfrm>
            <a:off x="5236030" y="1632856"/>
            <a:ext cx="631370" cy="582492"/>
          </a:xfrm>
          <a:prstGeom prst="rect">
            <a:avLst/>
          </a:prstGeom>
          <a:noFill/>
          <a:ln/>
          <a:effectLst/>
        </p:spPr>
      </p:pic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200" dirty="0" smtClean="0">
                <a:latin typeface="+mn-lt"/>
                <a:cs typeface="+mn-cs"/>
              </a:rPr>
              <a:t>where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f = [f</a:t>
            </a:r>
            <a:r>
              <a:rPr kumimoji="0" lang="en-US" sz="2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</a:t>
            </a:r>
            <a:r>
              <a:rPr kumimoji="0" lang="en-US" sz="2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… f</a:t>
            </a:r>
            <a:r>
              <a:rPr kumimoji="0" lang="en-US" sz="2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]</a:t>
            </a:r>
            <a:r>
              <a:rPr kumimoji="0" lang="en-US" sz="2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with   </a:t>
            </a:r>
            <a:r>
              <a:rPr kumimoji="0" lang="en-US" sz="2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</a:t>
            </a:r>
            <a:r>
              <a:rPr kumimoji="0" lang="en-US" sz="22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 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2200" dirty="0" smtClean="0">
              <a:latin typeface="+mn-lt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200" dirty="0" smtClean="0">
                <a:latin typeface="+mn-lt"/>
                <a:cs typeface="+mn-cs"/>
              </a:rPr>
              <a:t>Relaxation:	min		</a:t>
            </a:r>
            <a:r>
              <a:rPr lang="en-US" sz="2200" dirty="0" err="1" smtClean="0">
                <a:latin typeface="+mn-lt"/>
                <a:cs typeface="+mn-cs"/>
              </a:rPr>
              <a:t>s.t</a:t>
            </a:r>
            <a:r>
              <a:rPr lang="en-US" sz="2200" dirty="0" smtClean="0">
                <a:latin typeface="+mn-lt"/>
                <a:cs typeface="+mn-cs"/>
              </a:rPr>
              <a:t>. 	f</a:t>
            </a:r>
            <a:r>
              <a:rPr lang="en-US" sz="2200" baseline="30000" dirty="0" smtClean="0">
                <a:latin typeface="+mn-lt"/>
                <a:cs typeface="+mn-cs"/>
              </a:rPr>
              <a:t>T</a:t>
            </a:r>
            <a:r>
              <a:rPr lang="en-US" sz="2200" dirty="0" smtClean="0">
                <a:latin typeface="+mn-lt"/>
                <a:cs typeface="+mn-cs"/>
              </a:rPr>
              <a:t>D1 = 0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lang="en-US" sz="2200" dirty="0" smtClean="0">
                <a:latin typeface="+mn-lt"/>
                <a:cs typeface="+mn-cs"/>
              </a:rPr>
              <a:t>Solution:  f – second eigenvector of generalized </a:t>
            </a:r>
            <a:r>
              <a:rPr lang="en-US" sz="2200" dirty="0" err="1" smtClean="0">
                <a:latin typeface="+mn-lt"/>
                <a:cs typeface="+mn-cs"/>
              </a:rPr>
              <a:t>eval</a:t>
            </a:r>
            <a:r>
              <a:rPr lang="en-US" sz="2200" dirty="0" smtClean="0">
                <a:latin typeface="+mn-lt"/>
                <a:cs typeface="+mn-cs"/>
              </a:rPr>
              <a:t> problem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lang="en-US" sz="2200" dirty="0" smtClean="0">
              <a:latin typeface="+mn-lt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Obtain cluster assignments by </a:t>
            </a:r>
            <a:r>
              <a:rPr kumimoji="0" lang="en-US" sz="2200" b="0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thresholding</a:t>
            </a:r>
            <a:r>
              <a:rPr kumimoji="0" lang="en-US" sz="2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 at 0</a:t>
            </a:r>
            <a:endParaRPr kumimoji="0" lang="en-US" sz="2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Left Brace 6"/>
          <p:cNvSpPr/>
          <p:nvPr/>
        </p:nvSpPr>
        <p:spPr>
          <a:xfrm>
            <a:off x="4245428" y="2503714"/>
            <a:ext cx="228600" cy="990600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4638383" y="2562155"/>
            <a:ext cx="1816845" cy="398820"/>
          </a:xfrm>
          <a:prstGeom prst="rect">
            <a:avLst/>
          </a:prstGeom>
          <a:noFill/>
          <a:ln/>
          <a:effectLst/>
        </p:spPr>
      </p:pic>
      <p:pic>
        <p:nvPicPr>
          <p:cNvPr id="9" name="Picture 8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4514818" y="3037114"/>
            <a:ext cx="2016610" cy="398821"/>
          </a:xfrm>
          <a:prstGeom prst="rect">
            <a:avLst/>
          </a:prstGeom>
          <a:noFill/>
          <a:ln/>
          <a:effectLst/>
        </p:spPr>
      </p:pic>
      <p:pic>
        <p:nvPicPr>
          <p:cNvPr id="10" name="Picture 9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 cstate="print"/>
          <a:srcRect l="31560"/>
          <a:stretch>
            <a:fillRect/>
          </a:stretch>
        </p:blipFill>
        <p:spPr bwMode="auto">
          <a:xfrm>
            <a:off x="2971800" y="3886200"/>
            <a:ext cx="631370" cy="582492"/>
          </a:xfrm>
          <a:prstGeom prst="rect">
            <a:avLst/>
          </a:prstGeom>
          <a:noFill/>
          <a:ln/>
          <a:effectLst/>
        </p:spPr>
      </p:pic>
      <p:grpSp>
        <p:nvGrpSpPr>
          <p:cNvPr id="11" name="Group 10"/>
          <p:cNvGrpSpPr/>
          <p:nvPr/>
        </p:nvGrpSpPr>
        <p:grpSpPr bwMode="auto">
          <a:xfrm>
            <a:off x="3962400" y="5334000"/>
            <a:ext cx="1371600" cy="457200"/>
            <a:chOff x="5267482" y="2797628"/>
            <a:chExt cx="1371600" cy="457200"/>
          </a:xfrm>
        </p:grpSpPr>
        <p:pic>
          <p:nvPicPr>
            <p:cNvPr id="12" name="Picture 11" descr="TP_tmp.pn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1" cstate="print"/>
            <a:stretch>
              <a:fillRect/>
            </a:stretch>
          </p:blipFill>
          <p:spPr bwMode="auto">
            <a:xfrm>
              <a:off x="5326838" y="2913408"/>
              <a:ext cx="1222636" cy="197199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13" name="Rectangle 12"/>
            <p:cNvSpPr/>
            <p:nvPr/>
          </p:nvSpPr>
          <p:spPr bwMode="auto">
            <a:xfrm>
              <a:off x="5267482" y="2797628"/>
              <a:ext cx="1371600" cy="45720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Approximation of Normalized cut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609601" y="2209800"/>
            <a:ext cx="7924800" cy="51398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latin typeface="+mn-lt"/>
              </a:rPr>
              <a:t>Let</a:t>
            </a:r>
            <a:r>
              <a:rPr lang="en-US" sz="2000" i="1" dirty="0" smtClean="0">
                <a:latin typeface="+mn-lt"/>
              </a:rPr>
              <a:t> f </a:t>
            </a:r>
            <a:r>
              <a:rPr lang="en-US" sz="2000" dirty="0" smtClean="0">
                <a:latin typeface="+mn-lt"/>
              </a:rPr>
              <a:t>be the eigenvector corresponding to the second smallest </a:t>
            </a:r>
            <a:r>
              <a:rPr lang="en-US" sz="2000" dirty="0" err="1" smtClean="0">
                <a:latin typeface="+mn-lt"/>
              </a:rPr>
              <a:t>eval</a:t>
            </a:r>
            <a:r>
              <a:rPr lang="en-US" sz="2000" dirty="0" smtClean="0">
                <a:latin typeface="+mn-lt"/>
              </a:rPr>
              <a:t> of the generalized </a:t>
            </a:r>
            <a:r>
              <a:rPr lang="en-US" sz="2000" dirty="0" err="1" smtClean="0">
                <a:latin typeface="+mn-lt"/>
              </a:rPr>
              <a:t>eval</a:t>
            </a:r>
            <a:r>
              <a:rPr lang="en-US" sz="2000" dirty="0" smtClean="0">
                <a:latin typeface="+mn-lt"/>
              </a:rPr>
              <a:t> problem.</a:t>
            </a:r>
          </a:p>
          <a:p>
            <a:endParaRPr lang="en-US" sz="2000" i="1" dirty="0" smtClean="0">
              <a:latin typeface="+mn-lt"/>
            </a:endParaRPr>
          </a:p>
          <a:p>
            <a:endParaRPr lang="en-US" sz="2000" i="1" dirty="0" smtClean="0">
              <a:latin typeface="+mn-lt"/>
            </a:endParaRPr>
          </a:p>
          <a:p>
            <a:r>
              <a:rPr lang="en-US" sz="2000" dirty="0" smtClean="0">
                <a:latin typeface="+mn-lt"/>
              </a:rPr>
              <a:t>Equivalent to eigenvector corresponding to the second smallest </a:t>
            </a:r>
            <a:r>
              <a:rPr lang="en-US" sz="2000" dirty="0" err="1" smtClean="0">
                <a:latin typeface="+mn-lt"/>
              </a:rPr>
              <a:t>eval</a:t>
            </a:r>
            <a:r>
              <a:rPr lang="en-US" sz="2000" dirty="0" smtClean="0">
                <a:latin typeface="+mn-lt"/>
              </a:rPr>
              <a:t> of the normalized </a:t>
            </a:r>
            <a:r>
              <a:rPr lang="en-US" sz="2000" dirty="0" err="1" smtClean="0">
                <a:latin typeface="+mn-lt"/>
              </a:rPr>
              <a:t>Laplacian</a:t>
            </a:r>
            <a:r>
              <a:rPr lang="en-US" sz="2000" dirty="0" smtClean="0">
                <a:latin typeface="+mn-lt"/>
              </a:rPr>
              <a:t> </a:t>
            </a:r>
            <a:r>
              <a:rPr lang="en-US" sz="2000" i="1" dirty="0" smtClean="0">
                <a:latin typeface="+mn-lt"/>
              </a:rPr>
              <a:t>L’ = D</a:t>
            </a:r>
            <a:r>
              <a:rPr lang="en-US" sz="2000" i="1" baseline="30000" dirty="0" smtClean="0">
                <a:latin typeface="+mn-lt"/>
              </a:rPr>
              <a:t>-1</a:t>
            </a:r>
            <a:r>
              <a:rPr lang="en-US" sz="2000" i="1" dirty="0" smtClean="0">
                <a:latin typeface="+mn-lt"/>
              </a:rPr>
              <a:t>L = I - D</a:t>
            </a:r>
            <a:r>
              <a:rPr lang="en-US" sz="2000" i="1" baseline="30000" dirty="0" smtClean="0">
                <a:latin typeface="+mn-lt"/>
              </a:rPr>
              <a:t>-1</a:t>
            </a:r>
            <a:r>
              <a:rPr lang="en-US" sz="2000" i="1" dirty="0" smtClean="0">
                <a:latin typeface="+mn-lt"/>
              </a:rPr>
              <a:t>W</a:t>
            </a:r>
          </a:p>
          <a:p>
            <a:endParaRPr lang="en-US" sz="2000" i="1" dirty="0" smtClean="0">
              <a:latin typeface="+mn-lt"/>
            </a:endParaRPr>
          </a:p>
          <a:p>
            <a:endParaRPr lang="en-US" sz="800" i="1" dirty="0" smtClean="0">
              <a:latin typeface="+mn-lt"/>
            </a:endParaRPr>
          </a:p>
          <a:p>
            <a:r>
              <a:rPr lang="en-US" sz="2000" dirty="0" smtClean="0">
                <a:latin typeface="+mn-lt"/>
              </a:rPr>
              <a:t>Recover binary partition as follows:		</a:t>
            </a:r>
            <a:r>
              <a:rPr lang="en-US" sz="2000" i="1" dirty="0" err="1" smtClean="0">
                <a:latin typeface="+mn-lt"/>
              </a:rPr>
              <a:t>i</a:t>
            </a:r>
            <a:r>
              <a:rPr lang="en-US" sz="2000" i="1" dirty="0" smtClean="0">
                <a:latin typeface="+mn-lt"/>
              </a:rPr>
              <a:t> </a:t>
            </a:r>
            <a:r>
              <a:rPr lang="az-Cyrl-AZ" sz="2000" i="1" dirty="0" smtClean="0">
                <a:latin typeface="+mn-lt"/>
              </a:rPr>
              <a:t>є</a:t>
            </a:r>
            <a:r>
              <a:rPr lang="en-US" sz="2000" i="1" dirty="0" smtClean="0">
                <a:latin typeface="+mn-lt"/>
              </a:rPr>
              <a:t> A   	if  	</a:t>
            </a:r>
            <a:r>
              <a:rPr lang="en-US" sz="2000" i="1" dirty="0" err="1" smtClean="0">
                <a:latin typeface="+mn-lt"/>
              </a:rPr>
              <a:t>f</a:t>
            </a:r>
            <a:r>
              <a:rPr lang="en-US" sz="2000" i="1" baseline="-25000" dirty="0" err="1" smtClean="0">
                <a:latin typeface="+mn-lt"/>
              </a:rPr>
              <a:t>i</a:t>
            </a:r>
            <a:r>
              <a:rPr lang="en-US" sz="2000" i="1" dirty="0" smtClean="0">
                <a:latin typeface="+mn-lt"/>
              </a:rPr>
              <a:t> ≥ 0     	</a:t>
            </a:r>
          </a:p>
          <a:p>
            <a:r>
              <a:rPr lang="en-US" sz="2000" i="1" dirty="0" smtClean="0">
                <a:latin typeface="+mn-lt"/>
              </a:rPr>
              <a:t>					</a:t>
            </a:r>
            <a:r>
              <a:rPr lang="en-US" sz="2000" i="1" dirty="0" err="1" smtClean="0">
                <a:latin typeface="+mn-lt"/>
              </a:rPr>
              <a:t>i</a:t>
            </a:r>
            <a:r>
              <a:rPr lang="en-US" sz="2000" i="1" dirty="0" smtClean="0">
                <a:latin typeface="+mn-lt"/>
              </a:rPr>
              <a:t> </a:t>
            </a:r>
            <a:r>
              <a:rPr lang="az-Cyrl-AZ" sz="2000" i="1" dirty="0" smtClean="0">
                <a:latin typeface="+mn-lt"/>
              </a:rPr>
              <a:t>є</a:t>
            </a:r>
            <a:r>
              <a:rPr lang="en-US" sz="2000" i="1" dirty="0" smtClean="0">
                <a:latin typeface="+mn-lt"/>
              </a:rPr>
              <a:t> B   	if  	</a:t>
            </a:r>
            <a:r>
              <a:rPr lang="en-US" sz="2000" i="1" dirty="0" err="1" smtClean="0">
                <a:latin typeface="+mn-lt"/>
              </a:rPr>
              <a:t>f</a:t>
            </a:r>
            <a:r>
              <a:rPr lang="en-US" sz="2000" i="1" baseline="-25000" dirty="0" err="1" smtClean="0">
                <a:latin typeface="+mn-lt"/>
              </a:rPr>
              <a:t>i</a:t>
            </a:r>
            <a:r>
              <a:rPr lang="en-US" sz="2000" i="1" dirty="0" smtClean="0">
                <a:latin typeface="+mn-lt"/>
              </a:rPr>
              <a:t> &lt; 0</a:t>
            </a:r>
          </a:p>
          <a:p>
            <a:endParaRPr lang="en-US" sz="2000" i="1" dirty="0" smtClean="0">
              <a:latin typeface="+mn-lt"/>
            </a:endParaRPr>
          </a:p>
          <a:p>
            <a:endParaRPr lang="en-US" sz="2000" i="1" dirty="0" smtClean="0">
              <a:latin typeface="+mn-lt"/>
            </a:endParaRPr>
          </a:p>
          <a:p>
            <a:endParaRPr lang="en-US" sz="2000" i="1" dirty="0" smtClean="0">
              <a:latin typeface="+mn-lt"/>
            </a:endParaRPr>
          </a:p>
          <a:p>
            <a:endParaRPr lang="en-US" sz="2000" i="1" dirty="0" smtClean="0">
              <a:latin typeface="+mn-lt"/>
            </a:endParaRPr>
          </a:p>
          <a:p>
            <a:endParaRPr lang="en-US" sz="2000" i="1" dirty="0" smtClean="0">
              <a:latin typeface="+mn-lt"/>
            </a:endParaRPr>
          </a:p>
          <a:p>
            <a:endParaRPr lang="en-US" sz="2000" i="1" dirty="0" smtClean="0">
              <a:latin typeface="+mn-lt"/>
            </a:endParaRPr>
          </a:p>
          <a:p>
            <a:endParaRPr lang="en-US" sz="2000" i="1" dirty="0" smtClean="0">
              <a:latin typeface="+mn-lt"/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990600" y="5257800"/>
            <a:ext cx="7148061" cy="1447800"/>
            <a:chOff x="1066800" y="3657600"/>
            <a:chExt cx="7148061" cy="1447800"/>
          </a:xfrm>
        </p:grpSpPr>
        <p:cxnSp>
          <p:nvCxnSpPr>
            <p:cNvPr id="6" name="Straight Connector 5"/>
            <p:cNvCxnSpPr/>
            <p:nvPr/>
          </p:nvCxnSpPr>
          <p:spPr>
            <a:xfrm rot="5400000">
              <a:off x="723900" y="4381500"/>
              <a:ext cx="1447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/>
            <p:cNvCxnSpPr/>
            <p:nvPr/>
          </p:nvCxnSpPr>
          <p:spPr>
            <a:xfrm>
              <a:off x="1066800" y="4419600"/>
              <a:ext cx="304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>
              <a:off x="4686300" y="4381500"/>
              <a:ext cx="14478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5029200" y="4419600"/>
              <a:ext cx="3048000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4098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2209800" y="4638675"/>
              <a:ext cx="2085975" cy="238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r="64455" b="-32000"/>
            <a:stretch>
              <a:fillRect/>
            </a:stretch>
          </p:blipFill>
          <p:spPr bwMode="auto">
            <a:xfrm>
              <a:off x="1468348" y="4029075"/>
              <a:ext cx="741452" cy="314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3" name="TextBox 12"/>
            <p:cNvSpPr txBox="1"/>
            <p:nvPr/>
          </p:nvSpPr>
          <p:spPr>
            <a:xfrm>
              <a:off x="2743200" y="3733800"/>
              <a:ext cx="15440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Ideal solution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324600" y="3733800"/>
              <a:ext cx="189026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Relaxed solution</a:t>
              </a:r>
              <a:endParaRPr lang="en-US" dirty="0">
                <a:solidFill>
                  <a:srgbClr val="0000FF"/>
                </a:solidFill>
              </a:endParaRPr>
            </a:p>
          </p:txBody>
        </p:sp>
        <p:pic>
          <p:nvPicPr>
            <p:cNvPr id="16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l="29673" t="6857"/>
            <a:stretch>
              <a:fillRect/>
            </a:stretch>
          </p:blipFill>
          <p:spPr bwMode="auto">
            <a:xfrm>
              <a:off x="6125324" y="4460696"/>
              <a:ext cx="736859" cy="248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099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l="29673" t="6857"/>
            <a:stretch>
              <a:fillRect/>
            </a:stretch>
          </p:blipFill>
          <p:spPr bwMode="auto">
            <a:xfrm>
              <a:off x="6796667" y="4593283"/>
              <a:ext cx="736859" cy="248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7" name="Picture 3"/>
            <p:cNvPicPr>
              <a:picLocks noChangeAspect="1" noChangeArrowheads="1"/>
            </p:cNvPicPr>
            <p:nvPr/>
          </p:nvPicPr>
          <p:blipFill>
            <a:blip r:embed="rId4" cstate="print"/>
            <a:srcRect l="29673" t="6857"/>
            <a:stretch>
              <a:fillRect/>
            </a:stretch>
          </p:blipFill>
          <p:spPr bwMode="auto">
            <a:xfrm>
              <a:off x="5445615" y="4135348"/>
              <a:ext cx="736859" cy="2484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9" name="Picture 2" descr="HeinLuxburg_SlidesSpectralClustering-008"/>
          <p:cNvPicPr>
            <a:picLocks noChangeAspect="1" noChangeArrowheads="1"/>
          </p:cNvPicPr>
          <p:nvPr/>
        </p:nvPicPr>
        <p:blipFill>
          <a:blip r:embed="rId5" cstate="print"/>
          <a:srcRect l="24167" t="39683" r="21667" b="50961"/>
          <a:stretch>
            <a:fillRect/>
          </a:stretch>
        </p:blipFill>
        <p:spPr bwMode="auto">
          <a:xfrm>
            <a:off x="2057400" y="1524000"/>
            <a:ext cx="4953000" cy="641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0" name="Group 19"/>
          <p:cNvGrpSpPr/>
          <p:nvPr/>
        </p:nvGrpSpPr>
        <p:grpSpPr bwMode="auto">
          <a:xfrm>
            <a:off x="3810000" y="2895600"/>
            <a:ext cx="1371600" cy="457200"/>
            <a:chOff x="5267482" y="2797628"/>
            <a:chExt cx="1371600" cy="457200"/>
          </a:xfrm>
        </p:grpSpPr>
        <p:pic>
          <p:nvPicPr>
            <p:cNvPr id="21" name="Picture 20" descr="TP_tmp.png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6" cstate="print"/>
            <a:stretch>
              <a:fillRect/>
            </a:stretch>
          </p:blipFill>
          <p:spPr bwMode="auto">
            <a:xfrm>
              <a:off x="5326838" y="2913408"/>
              <a:ext cx="1222636" cy="197199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22" name="Rectangle 21"/>
            <p:cNvSpPr/>
            <p:nvPr/>
          </p:nvSpPr>
          <p:spPr bwMode="auto">
            <a:xfrm>
              <a:off x="5267482" y="2797628"/>
              <a:ext cx="1371600" cy="45720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USEAMSFONTS" val="True"/>
  <p:tag name="USEBOLDAMS" val="False"/>
  <p:tag name="TEX2PS" val="latex $(base).tex; dvips -D $(res) -E -o $(base).ps $(base).dvi"/>
  <p:tag name="EXTERNALEDITCOMMAND" val="notepad %"/>
  <p:tag name="GHOSTSCRIPTCOMMAND" val="gswin32c"/>
  <p:tag name="DEFAULTFONTSIZE" val="10"/>
  <p:tag name="DEFAULTBITMAP" val="pngmono"/>
  <p:tag name="DEFAULTBLEND" val="False"/>
  <p:tag name="DEFAULTTRANSPARENT" val="False"/>
  <p:tag name="DEFAULTWORKAROUNDTRANSPARENCYBUG" val="False"/>
  <p:tag name="DEFAULTRESOLUTION" val="1200"/>
  <p:tag name="DEFAULTWIDTH" val="583"/>
  <p:tag name="DEFAULTHEIGHT" val="353"/>
  <p:tag name="DEFAULTMAGNIFICATION" val="2"/>
  <p:tag name="FIRSTAARTI@EKQZOWQFUVWYY57I" val="3739"/>
  <p:tag name="DEFAULTDISPLAYSOURCE" val="\documentclass{slides}\pagestyle{empty}&#10;\begin{document}&#10;&#10;\end{document}&#10;"/>
  <p:tag name="EMBEDFONTS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\frac1{\mbox{vol}(A)} \quad \mbox{if}\ i \in A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55"/>
  <p:tag name="PICTUREFILESIZE" val="730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-\frac1{\mbox{vol}(B)} \quad \mbox{if}\ i \in B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72"/>
  <p:tag name="PICTUREFILESIZE" val="7809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def \f {\mathbf f}&#10;\def \L {\mathbf L}&#10;\begin{document}&#10;\[&#10;=\frac{\f^T \L \f}{\f^T \mathbf{D} \f}&#10;\]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76"/>
  <p:tag name="PICTUREFILESIZE" val="392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\mathbf{L} \mathbf{f}&#10;= \lambda \mathbf{D}\mathbf{f}&#10;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93"/>
  <p:tag name="PICTUREFILESIZE" val="4528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\mathbf{L} \mathbf{f}&#10;= \lambda \mathbf{D}\mathbf{f}&#10;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93"/>
  <p:tag name="PICTUREFILESIZE" val="4528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\frac{1}{m}\sum_{i=1}^m \delta(H(x_i) \neq y_i) \leq \frac{1}{m} \sum_{i=1}^m \exp(-y_i f(x_i))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15"/>
  <p:tag name="BOXHEIGHT" val="456"/>
  <p:tag name="BOXFONT" val="10"/>
  <p:tag name="BOXWRAP" val="False"/>
  <p:tag name="WORKAROUNDTRANSPARENCYBUG" val="False"/>
  <p:tag name="ALLOWFONTSUBSTITUTION" val="False"/>
  <p:tag name="BITMAPFORMAT" val="pngmono"/>
  <p:tag name="ORIGWIDTH" val="417"/>
  <p:tag name="PICTUREFILESIZE" val="2891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y_i = 1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59"/>
  <p:tag name="PICTUREFILESIZE" val="416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$&#10;W_{ij} = e^{\frac{\|x_i-x_j\|^2}{2\sigma^2}}&#10;$$&#10;\end{document}&#10;"/>
  <p:tag name="FILENAME" val="TP_tmp"/>
  <p:tag name="FORMAT" val="png16m"/>
  <p:tag name="RES" val="1200"/>
  <p:tag name="BLEND" val="0"/>
  <p:tag name="TRANSPARENT" val="0"/>
  <p:tag name="TBUG" val="0"/>
  <p:tag name="ALLOWFS" val="0"/>
  <p:tag name="ORIGWIDTH" val="140"/>
  <p:tag name="PICTUREFILESIZE" val="1670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\frac1{\mbox{vol}(A)} \quad \mbox{if}\ i \in A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55"/>
  <p:tag name="PICTUREFILESIZE" val="730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$-\frac1{\mbox{vol}(B)} \quad \mbox{if}\ i \in B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72"/>
  <p:tag name="PICTUREFILESIZE" val="7809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def \f {\mathbf f}&#10;\def \L {\mathbf L}&#10;\begin{document}&#10;\[&#10; \f^T \L \f = \sum_{ij}w_{ij}(\f_i - \f_j)^2 = \sum_{i\in A, j\in B} w_{ij} \left(\frac1{\mbox{vol}(A)}+\frac1{\mbox{vol}(B)}\right)^2&#10;\]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546"/>
  <p:tag name="PICTUREFILESIZE" val="35929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def \f {\mathbf f}&#10;\def \D {\mathbf D}&#10;\begin{document}&#10;\[&#10; \f^T \D \f = \sum_{j}d_i \f_i^2 = \sum_{i\in A} \frac{d_i}{\mbox{vol}(A)^2} + \sum_{j\in B} \frac{d_i}{\mbox{vol}(B)^2}&#10;= \frac1{\mbox{vol}(A)} + \frac{1}{\mbox{vol}(B)}&#10;\]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606"/>
  <p:tag name="PICTUREFILESIZE" val="41047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def \f {\mathbf f}&#10;\def \L {\mathbf L}&#10;\begin{document}&#10;\[&#10;=\frac{\f^T \L \f}{\f^T \mathbf{D} \f}&#10;\]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76"/>
  <p:tag name="PICTUREFILESIZE" val="392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def \f {\mathbf f}&#10;\def \L {\mathbf L}&#10;\begin{document}&#10;\[&#10;=\frac{\f^T \L \f}{\f^T \mathbf{D} \f}&#10;\]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76"/>
  <p:tag name="PICTUREFILESIZE" val="3923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9737</TotalTime>
  <Words>1186</Words>
  <Application>Microsoft Office PowerPoint</Application>
  <PresentationFormat>On-screen Show (4:3)</PresentationFormat>
  <Paragraphs>388</Paragraphs>
  <Slides>31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3" baseType="lpstr">
      <vt:lpstr>Office Theme</vt:lpstr>
      <vt:lpstr>Equation</vt:lpstr>
      <vt:lpstr>Spectral Clustering</vt:lpstr>
      <vt:lpstr>Data Clustering</vt:lpstr>
      <vt:lpstr>Graph Clustering</vt:lpstr>
      <vt:lpstr>Similarity graph construction</vt:lpstr>
      <vt:lpstr>Partitioning a graph into two clusters</vt:lpstr>
      <vt:lpstr>Partitioning a graph into two clusters</vt:lpstr>
      <vt:lpstr>Normalized Cut and Graph Laplacian</vt:lpstr>
      <vt:lpstr>Normalized Cut and Graph Laplacian</vt:lpstr>
      <vt:lpstr>Approximation of Normalized cut</vt:lpstr>
      <vt:lpstr>Example</vt:lpstr>
      <vt:lpstr>How to partition a graph into k clusters?</vt:lpstr>
      <vt:lpstr>Spectral Clustering Algorithm</vt:lpstr>
      <vt:lpstr>Eigenvectors of Graph Laplacian</vt:lpstr>
      <vt:lpstr>Why does it work?</vt:lpstr>
      <vt:lpstr>Understanding Spectral Clustering</vt:lpstr>
      <vt:lpstr>Understanding Spectral Clustering</vt:lpstr>
      <vt:lpstr>Why does it work?</vt:lpstr>
      <vt:lpstr>Why does it work?</vt:lpstr>
      <vt:lpstr>Understanding Spectral Clustering</vt:lpstr>
      <vt:lpstr>k-means vs Spectral clustering</vt:lpstr>
      <vt:lpstr>k-means vs Spectral clustering</vt:lpstr>
      <vt:lpstr>k-means vs Spectral clustering</vt:lpstr>
      <vt:lpstr>Examples</vt:lpstr>
      <vt:lpstr>Examples (Choice of k)</vt:lpstr>
      <vt:lpstr>Some Issues</vt:lpstr>
      <vt:lpstr>Some Issues</vt:lpstr>
      <vt:lpstr>Some Issues</vt:lpstr>
      <vt:lpstr>Spectral clustering summary</vt:lpstr>
      <vt:lpstr>Comparison Chart</vt:lpstr>
      <vt:lpstr>Loss functions</vt:lpstr>
      <vt:lpstr>Slide 31</vt:lpstr>
    </vt:vector>
  </TitlesOfParts>
  <Company>Carnegie Mellon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Carlos Guestrin</dc:creator>
  <cp:lastModifiedBy>Aarti Singh</cp:lastModifiedBy>
  <cp:revision>971</cp:revision>
  <cp:lastPrinted>2007-01-17T02:47:27Z</cp:lastPrinted>
  <dcterms:created xsi:type="dcterms:W3CDTF">2005-01-12T01:22:55Z</dcterms:created>
  <dcterms:modified xsi:type="dcterms:W3CDTF">2010-11-30T00:48:48Z</dcterms:modified>
</cp:coreProperties>
</file>