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notesSlides/notesSlide1.xml" ContentType="application/vnd.openxmlformats-officedocument.presentationml.notesSlid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2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660" r:id="rId2"/>
  </p:sldMasterIdLst>
  <p:notesMasterIdLst>
    <p:notesMasterId r:id="rId39"/>
  </p:notesMasterIdLst>
  <p:handoutMasterIdLst>
    <p:handoutMasterId r:id="rId40"/>
  </p:handoutMasterIdLst>
  <p:sldIdLst>
    <p:sldId id="304" r:id="rId3"/>
    <p:sldId id="305" r:id="rId4"/>
    <p:sldId id="256" r:id="rId5"/>
    <p:sldId id="258" r:id="rId6"/>
    <p:sldId id="259" r:id="rId7"/>
    <p:sldId id="260" r:id="rId8"/>
    <p:sldId id="293" r:id="rId9"/>
    <p:sldId id="295" r:id="rId10"/>
    <p:sldId id="294" r:id="rId11"/>
    <p:sldId id="261" r:id="rId12"/>
    <p:sldId id="263" r:id="rId13"/>
    <p:sldId id="264" r:id="rId14"/>
    <p:sldId id="268" r:id="rId15"/>
    <p:sldId id="265" r:id="rId16"/>
    <p:sldId id="266" r:id="rId17"/>
    <p:sldId id="267" r:id="rId18"/>
    <p:sldId id="278" r:id="rId19"/>
    <p:sldId id="279" r:id="rId20"/>
    <p:sldId id="280" r:id="rId21"/>
    <p:sldId id="286" r:id="rId22"/>
    <p:sldId id="285" r:id="rId23"/>
    <p:sldId id="269" r:id="rId24"/>
    <p:sldId id="270" r:id="rId25"/>
    <p:sldId id="271" r:id="rId26"/>
    <p:sldId id="272" r:id="rId27"/>
    <p:sldId id="273" r:id="rId28"/>
    <p:sldId id="274" r:id="rId29"/>
    <p:sldId id="275" r:id="rId30"/>
    <p:sldId id="276" r:id="rId31"/>
    <p:sldId id="277" r:id="rId32"/>
    <p:sldId id="283" r:id="rId33"/>
    <p:sldId id="284" r:id="rId34"/>
    <p:sldId id="288" r:id="rId35"/>
    <p:sldId id="290" r:id="rId36"/>
    <p:sldId id="291" r:id="rId37"/>
    <p:sldId id="292" r:id="rId38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00B050"/>
    <a:srgbClr val="0000FF"/>
    <a:srgbClr val="01B739"/>
    <a:srgbClr val="3333FF"/>
    <a:srgbClr val="FF99FF"/>
    <a:srgbClr val="487230"/>
    <a:srgbClr val="006C31"/>
    <a:srgbClr val="005828"/>
    <a:srgbClr val="2941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38" autoAdjust="0"/>
    <p:restoredTop sz="96377" autoAdjust="0"/>
  </p:normalViewPr>
  <p:slideViewPr>
    <p:cSldViewPr>
      <p:cViewPr varScale="1">
        <p:scale>
          <a:sx n="65" d="100"/>
          <a:sy n="65" d="100"/>
        </p:scale>
        <p:origin x="-1728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slide" Target="slides/slide28.xml"/><Relationship Id="rId31" Type="http://schemas.openxmlformats.org/officeDocument/2006/relationships/slide" Target="slides/slide29.xml"/><Relationship Id="rId32" Type="http://schemas.openxmlformats.org/officeDocument/2006/relationships/slide" Target="slides/slide30.xml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slide" Target="slides/slide31.xml"/><Relationship Id="rId34" Type="http://schemas.openxmlformats.org/officeDocument/2006/relationships/slide" Target="slides/slide32.xml"/><Relationship Id="rId35" Type="http://schemas.openxmlformats.org/officeDocument/2006/relationships/slide" Target="slides/slide33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37" Type="http://schemas.openxmlformats.org/officeDocument/2006/relationships/slide" Target="slides/slide35.xml"/><Relationship Id="rId38" Type="http://schemas.openxmlformats.org/officeDocument/2006/relationships/slide" Target="slides/slide36.xml"/><Relationship Id="rId39" Type="http://schemas.openxmlformats.org/officeDocument/2006/relationships/notesMaster" Target="notesMasters/notesMaster1.xml"/><Relationship Id="rId40" Type="http://schemas.openxmlformats.org/officeDocument/2006/relationships/handoutMaster" Target="handoutMasters/handoutMaster1.xml"/><Relationship Id="rId41" Type="http://schemas.openxmlformats.org/officeDocument/2006/relationships/printerSettings" Target="printerSettings/printerSettings1.bin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54156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1/14/16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2701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72DF-0CF3-4003-8B57-40B922525E0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Random classifier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EB20E6-1778-4BC5-9ACA-D18679C1BD0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1/14/16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3.png"/><Relationship Id="rId6" Type="http://schemas.openxmlformats.org/officeDocument/2006/relationships/image" Target="../media/image24.png"/><Relationship Id="rId7" Type="http://schemas.openxmlformats.org/officeDocument/2006/relationships/image" Target="../media/image25.png"/><Relationship Id="rId1" Type="http://schemas.openxmlformats.org/officeDocument/2006/relationships/tags" Target="../tags/tag24.xml"/><Relationship Id="rId2" Type="http://schemas.openxmlformats.org/officeDocument/2006/relationships/tags" Target="../tags/tag2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4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1" Type="http://schemas.openxmlformats.org/officeDocument/2006/relationships/tags" Target="../tags/tag27.xml"/><Relationship Id="rId2" Type="http://schemas.openxmlformats.org/officeDocument/2006/relationships/tags" Target="../tags/tag2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tags" Target="../tags/tag30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3.png"/><Relationship Id="rId12" Type="http://schemas.openxmlformats.org/officeDocument/2006/relationships/image" Target="../media/image34.png"/><Relationship Id="rId13" Type="http://schemas.openxmlformats.org/officeDocument/2006/relationships/image" Target="../media/image35.png"/><Relationship Id="rId1" Type="http://schemas.openxmlformats.org/officeDocument/2006/relationships/tags" Target="../tags/tag31.xml"/><Relationship Id="rId2" Type="http://schemas.openxmlformats.org/officeDocument/2006/relationships/tags" Target="../tags/tag32.xml"/><Relationship Id="rId3" Type="http://schemas.openxmlformats.org/officeDocument/2006/relationships/tags" Target="../tags/tag33.xml"/><Relationship Id="rId4" Type="http://schemas.openxmlformats.org/officeDocument/2006/relationships/tags" Target="../tags/tag34.xml"/><Relationship Id="rId5" Type="http://schemas.openxmlformats.org/officeDocument/2006/relationships/tags" Target="../tags/tag35.xml"/><Relationship Id="rId6" Type="http://schemas.openxmlformats.org/officeDocument/2006/relationships/tags" Target="../tags/tag36.xml"/><Relationship Id="rId7" Type="http://schemas.openxmlformats.org/officeDocument/2006/relationships/slideLayout" Target="../slideLayouts/slideLayout2.xml"/><Relationship Id="rId8" Type="http://schemas.openxmlformats.org/officeDocument/2006/relationships/image" Target="../media/image30.png"/><Relationship Id="rId9" Type="http://schemas.openxmlformats.org/officeDocument/2006/relationships/image" Target="../media/image31.png"/><Relationship Id="rId10" Type="http://schemas.openxmlformats.org/officeDocument/2006/relationships/image" Target="../media/image3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tags" Target="../tags/tag37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tags" Target="../tags/tag38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3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13.xml"/><Relationship Id="rId3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38.png"/><Relationship Id="rId5" Type="http://schemas.openxmlformats.org/officeDocument/2006/relationships/image" Target="../media/image39.png"/><Relationship Id="rId1" Type="http://schemas.openxmlformats.org/officeDocument/2006/relationships/tags" Target="../tags/tag39.xml"/><Relationship Id="rId2" Type="http://schemas.openxmlformats.org/officeDocument/2006/relationships/tags" Target="../tags/tag4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43.xml"/><Relationship Id="rId4" Type="http://schemas.openxmlformats.org/officeDocument/2006/relationships/tags" Target="../tags/tag44.xml"/><Relationship Id="rId5" Type="http://schemas.openxmlformats.org/officeDocument/2006/relationships/tags" Target="../tags/tag45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40.png"/><Relationship Id="rId8" Type="http://schemas.openxmlformats.org/officeDocument/2006/relationships/image" Target="../media/image41.png"/><Relationship Id="rId9" Type="http://schemas.openxmlformats.org/officeDocument/2006/relationships/image" Target="../media/image42.png"/><Relationship Id="rId10" Type="http://schemas.openxmlformats.org/officeDocument/2006/relationships/image" Target="../media/image31.png"/><Relationship Id="rId11" Type="http://schemas.openxmlformats.org/officeDocument/2006/relationships/image" Target="../media/image33.png"/><Relationship Id="rId1" Type="http://schemas.openxmlformats.org/officeDocument/2006/relationships/tags" Target="../tags/tag41.xml"/><Relationship Id="rId2" Type="http://schemas.openxmlformats.org/officeDocument/2006/relationships/tags" Target="../tags/tag4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46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tags" Target="../tags/tag47.xml"/><Relationship Id="rId2" Type="http://schemas.openxmlformats.org/officeDocument/2006/relationships/tags" Target="../tags/tag4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45.png"/><Relationship Id="rId5" Type="http://schemas.openxmlformats.org/officeDocument/2006/relationships/image" Target="../media/image46.png"/><Relationship Id="rId1" Type="http://schemas.openxmlformats.org/officeDocument/2006/relationships/tags" Target="../tags/tag49.xml"/><Relationship Id="rId2" Type="http://schemas.openxmlformats.org/officeDocument/2006/relationships/tags" Target="../tags/tag5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7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tags" Target="../tags/tag51.xml"/><Relationship Id="rId2" Type="http://schemas.openxmlformats.org/officeDocument/2006/relationships/slideLayout" Target="../slideLayouts/slideLayout2.xml"/><Relationship Id="rId3" Type="http://schemas.openxmlformats.org/officeDocument/2006/relationships/image" Target="../media/image4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1.xml"/><Relationship Id="rId3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4" Type="http://schemas.openxmlformats.org/officeDocument/2006/relationships/image" Target="../media/image51.wmf"/><Relationship Id="rId5" Type="http://schemas.openxmlformats.org/officeDocument/2006/relationships/image" Target="../media/image52.wmf"/><Relationship Id="rId1" Type="http://schemas.openxmlformats.org/officeDocument/2006/relationships/tags" Target="../tags/tag52.xml"/><Relationship Id="rId2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4" Type="http://schemas.openxmlformats.org/officeDocument/2006/relationships/tags" Target="../tags/tag56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53.png"/><Relationship Id="rId7" Type="http://schemas.openxmlformats.org/officeDocument/2006/relationships/image" Target="../media/image54.png"/><Relationship Id="rId8" Type="http://schemas.openxmlformats.org/officeDocument/2006/relationships/image" Target="../media/image55.png"/><Relationship Id="rId9" Type="http://schemas.openxmlformats.org/officeDocument/2006/relationships/image" Target="../media/image56.png"/><Relationship Id="rId1" Type="http://schemas.openxmlformats.org/officeDocument/2006/relationships/tags" Target="../tags/tag53.xml"/><Relationship Id="rId2" Type="http://schemas.openxmlformats.org/officeDocument/2006/relationships/tags" Target="../tags/tag54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7.png"/><Relationship Id="rId3" Type="http://schemas.openxmlformats.org/officeDocument/2006/relationships/image" Target="../media/image58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9.png"/><Relationship Id="rId3" Type="http://schemas.openxmlformats.org/officeDocument/2006/relationships/image" Target="../media/image60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.xml"/><Relationship Id="rId5" Type="http://schemas.openxmlformats.org/officeDocument/2006/relationships/image" Target="../media/image4.pn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1" Type="http://schemas.openxmlformats.org/officeDocument/2006/relationships/tags" Target="../tags/tag4.xml"/><Relationship Id="rId2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9.png"/><Relationship Id="rId12" Type="http://schemas.openxmlformats.org/officeDocument/2006/relationships/image" Target="../media/image10.png"/><Relationship Id="rId13" Type="http://schemas.openxmlformats.org/officeDocument/2006/relationships/image" Target="../media/image11.png"/><Relationship Id="rId14" Type="http://schemas.openxmlformats.org/officeDocument/2006/relationships/image" Target="../media/image12.jpeg"/><Relationship Id="rId1" Type="http://schemas.openxmlformats.org/officeDocument/2006/relationships/tags" Target="../tags/tag6.xml"/><Relationship Id="rId2" Type="http://schemas.openxmlformats.org/officeDocument/2006/relationships/tags" Target="../tags/tag7.xml"/><Relationship Id="rId3" Type="http://schemas.openxmlformats.org/officeDocument/2006/relationships/tags" Target="../tags/tag8.xml"/><Relationship Id="rId4" Type="http://schemas.openxmlformats.org/officeDocument/2006/relationships/tags" Target="../tags/tag9.xml"/><Relationship Id="rId5" Type="http://schemas.openxmlformats.org/officeDocument/2006/relationships/tags" Target="../tags/tag10.xml"/><Relationship Id="rId6" Type="http://schemas.openxmlformats.org/officeDocument/2006/relationships/tags" Target="../tags/tag11.xml"/><Relationship Id="rId7" Type="http://schemas.openxmlformats.org/officeDocument/2006/relationships/slideLayout" Target="../slideLayouts/slideLayout2.xml"/><Relationship Id="rId8" Type="http://schemas.openxmlformats.org/officeDocument/2006/relationships/notesSlide" Target="../notesSlides/notesSlide2.xml"/><Relationship Id="rId9" Type="http://schemas.openxmlformats.org/officeDocument/2006/relationships/image" Target="../media/image7.png"/><Relationship Id="rId10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4.xml"/><Relationship Id="rId4" Type="http://schemas.openxmlformats.org/officeDocument/2006/relationships/tags" Target="../tags/tag15.xml"/><Relationship Id="rId5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7" Type="http://schemas.openxmlformats.org/officeDocument/2006/relationships/image" Target="../media/image14.png"/><Relationship Id="rId8" Type="http://schemas.openxmlformats.org/officeDocument/2006/relationships/image" Target="../media/image10.png"/><Relationship Id="rId9" Type="http://schemas.openxmlformats.org/officeDocument/2006/relationships/image" Target="../media/image15.png"/><Relationship Id="rId1" Type="http://schemas.openxmlformats.org/officeDocument/2006/relationships/tags" Target="../tags/tag12.xml"/><Relationship Id="rId2" Type="http://schemas.openxmlformats.org/officeDocument/2006/relationships/tags" Target="../tags/tag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4" Type="http://schemas.openxmlformats.org/officeDocument/2006/relationships/tags" Target="../tags/tag19.xml"/><Relationship Id="rId5" Type="http://schemas.openxmlformats.org/officeDocument/2006/relationships/tags" Target="../tags/tag20.xml"/><Relationship Id="rId6" Type="http://schemas.openxmlformats.org/officeDocument/2006/relationships/slideLayout" Target="../slideLayouts/slideLayout2.xml"/><Relationship Id="rId7" Type="http://schemas.openxmlformats.org/officeDocument/2006/relationships/image" Target="../media/image16.png"/><Relationship Id="rId8" Type="http://schemas.openxmlformats.org/officeDocument/2006/relationships/image" Target="../media/image17.png"/><Relationship Id="rId9" Type="http://schemas.openxmlformats.org/officeDocument/2006/relationships/image" Target="../media/image18.png"/><Relationship Id="rId1" Type="http://schemas.openxmlformats.org/officeDocument/2006/relationships/tags" Target="../tags/tag16.xml"/><Relationship Id="rId2" Type="http://schemas.openxmlformats.org/officeDocument/2006/relationships/tags" Target="../tags/tag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tags" Target="../tags/tag21.xml"/><Relationship Id="rId2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5" Type="http://schemas.openxmlformats.org/officeDocument/2006/relationships/image" Target="../media/image15.png"/><Relationship Id="rId1" Type="http://schemas.openxmlformats.org/officeDocument/2006/relationships/tags" Target="../tags/tag22.xml"/><Relationship Id="rId2" Type="http://schemas.openxmlformats.org/officeDocument/2006/relationships/tags" Target="../tags/tag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 for Gaussian mean and variance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smtClean="0">
                <a:solidFill>
                  <a:prstClr val="black"/>
                </a:solidFill>
              </a:rPr>
              <a:t>Conjugate priors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smtClean="0">
                <a:solidFill>
                  <a:prstClr val="black"/>
                </a:solidFill>
              </a:rPr>
              <a:t>Mean: Gaussian prior</a:t>
            </a:r>
          </a:p>
          <a:p>
            <a:pPr marL="742950" lvl="1" indent="-285750"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800" smtClean="0">
                <a:solidFill>
                  <a:prstClr val="black"/>
                </a:solidFill>
              </a:rPr>
              <a:t>Variance: Wishart Distribution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smtClean="0">
              <a:solidFill>
                <a:prstClr val="black"/>
              </a:solidFill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3200" smtClean="0">
                <a:solidFill>
                  <a:prstClr val="black"/>
                </a:solidFill>
              </a:rPr>
              <a:t>Prior for mean: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endParaRPr lang="en-US" sz="3200" dirty="0">
              <a:solidFill>
                <a:prstClr val="black"/>
              </a:solidFill>
            </a:endParaRPr>
          </a:p>
        </p:txBody>
      </p:sp>
      <p:pic>
        <p:nvPicPr>
          <p:cNvPr id="6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495800"/>
            <a:ext cx="4495800" cy="93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273374" y="47961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= N(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sz="2400" dirty="0" smtClean="0">
                <a:solidFill>
                  <a:srgbClr val="0000FF"/>
                </a:solidFill>
              </a:rPr>
              <a:t>,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Learning the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Task:</a:t>
            </a:r>
            <a:r>
              <a:rPr lang="en-US" sz="2400" dirty="0" smtClean="0"/>
              <a:t> Predict whether or not a picnic spot is enjoyable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Training Data: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Lets learn P(Y|X) – how many parameters?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1166" t="32559" r="2856" b="49016"/>
          <a:stretch>
            <a:fillRect/>
          </a:stretch>
        </p:blipFill>
        <p:spPr bwMode="auto">
          <a:xfrm>
            <a:off x="3048000" y="2895600"/>
            <a:ext cx="58521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5400000">
            <a:off x="7086600" y="3636580"/>
            <a:ext cx="1371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27258" y="2381385"/>
            <a:ext cx="571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 = 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     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      X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       …        …      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         Y</a:t>
            </a:r>
            <a:endParaRPr lang="en-US" sz="24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7200" y="5334000"/>
            <a:ext cx="8382000" cy="1015663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 smtClean="0"/>
              <a:t>Prior: P(Y = y) for all y		</a:t>
            </a:r>
          </a:p>
          <a:p>
            <a:pPr>
              <a:spcBef>
                <a:spcPct val="50000"/>
              </a:spcBef>
            </a:pPr>
            <a:r>
              <a:rPr lang="en-US" sz="2400" dirty="0" smtClean="0"/>
              <a:t>Likelihood: P(X=</a:t>
            </a:r>
            <a:r>
              <a:rPr lang="en-US" sz="2400" dirty="0" err="1" smtClean="0"/>
              <a:t>x|Y</a:t>
            </a:r>
            <a:r>
              <a:rPr lang="en-US" sz="2400" dirty="0" smtClean="0"/>
              <a:t> = y) for all </a:t>
            </a:r>
            <a:r>
              <a:rPr lang="en-US" sz="2400" dirty="0" err="1" smtClean="0"/>
              <a:t>x,y</a:t>
            </a:r>
            <a:r>
              <a:rPr lang="en-US" sz="2400" dirty="0" smtClean="0"/>
              <a:t>	</a:t>
            </a:r>
            <a:endParaRPr lang="en-US" sz="2400" dirty="0"/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2247900" y="3771900"/>
            <a:ext cx="990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27805" y="3505200"/>
            <a:ext cx="1039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n rows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082926" y="5334000"/>
            <a:ext cx="189827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K-1 if K labels</a:t>
            </a:r>
            <a:endParaRPr lang="en-US" sz="2400" b="1" dirty="0" smtClean="0"/>
          </a:p>
        </p:txBody>
      </p:sp>
      <p:sp>
        <p:nvSpPr>
          <p:cNvPr id="14" name="Rectangle 13"/>
          <p:cNvSpPr/>
          <p:nvPr/>
        </p:nvSpPr>
        <p:spPr>
          <a:xfrm>
            <a:off x="5029200" y="5867400"/>
            <a:ext cx="37409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(2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d</a:t>
            </a:r>
            <a:r>
              <a:rPr lang="en-US" sz="2400" b="1" dirty="0" smtClean="0">
                <a:solidFill>
                  <a:srgbClr val="FF0000"/>
                </a:solidFill>
              </a:rPr>
              <a:t> – 1)K if d binary features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Learning the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Task:</a:t>
            </a:r>
            <a:r>
              <a:rPr lang="en-US" sz="2400" dirty="0" smtClean="0"/>
              <a:t> Predict whether or not a picnic spot is enjoyable</a:t>
            </a:r>
          </a:p>
          <a:p>
            <a:pPr>
              <a:buNone/>
            </a:pPr>
            <a:endParaRPr lang="en-US" sz="18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Training Data: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1400" dirty="0" smtClean="0"/>
          </a:p>
          <a:p>
            <a:pPr>
              <a:buNone/>
            </a:pPr>
            <a:r>
              <a:rPr lang="en-US" sz="2400" b="1" dirty="0" smtClean="0">
                <a:solidFill>
                  <a:srgbClr val="C00000"/>
                </a:solidFill>
              </a:rPr>
              <a:t>Lets learn P(Y|X) – how many parameters?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1166" t="32559" r="2856" b="49016"/>
          <a:stretch>
            <a:fillRect/>
          </a:stretch>
        </p:blipFill>
        <p:spPr bwMode="auto">
          <a:xfrm>
            <a:off x="3048000" y="2895600"/>
            <a:ext cx="5852163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 rot="5400000">
            <a:off x="7086600" y="3636580"/>
            <a:ext cx="1371600" cy="0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727258" y="2381385"/>
            <a:ext cx="57116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X = (X</a:t>
            </a:r>
            <a:r>
              <a:rPr lang="en-US" sz="2400" baseline="-25000" dirty="0" smtClean="0"/>
              <a:t>1</a:t>
            </a:r>
            <a:r>
              <a:rPr lang="en-US" sz="2400" dirty="0" smtClean="0"/>
              <a:t>       X</a:t>
            </a:r>
            <a:r>
              <a:rPr lang="en-US" sz="2400" baseline="-25000" dirty="0" smtClean="0"/>
              <a:t>2</a:t>
            </a:r>
            <a:r>
              <a:rPr lang="en-US" sz="2400" dirty="0" smtClean="0"/>
              <a:t>        X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       …        …       </a:t>
            </a:r>
            <a:r>
              <a:rPr lang="en-US" sz="2400" dirty="0" err="1" smtClean="0"/>
              <a:t>X</a:t>
            </a:r>
            <a:r>
              <a:rPr lang="en-US" sz="2400" baseline="-25000" dirty="0" err="1" smtClean="0"/>
              <a:t>d</a:t>
            </a:r>
            <a:r>
              <a:rPr lang="en-US" sz="2400" dirty="0" smtClean="0"/>
              <a:t>)          Y</a:t>
            </a:r>
            <a:endParaRPr lang="en-US" sz="2400" dirty="0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57200" y="5352127"/>
            <a:ext cx="8382000" cy="461665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b="1" dirty="0" smtClean="0">
                <a:solidFill>
                  <a:srgbClr val="FF0000"/>
                </a:solidFill>
              </a:rPr>
              <a:t>		2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d</a:t>
            </a:r>
            <a:r>
              <a:rPr lang="en-US" sz="2400" b="1" dirty="0" smtClean="0">
                <a:solidFill>
                  <a:srgbClr val="FF0000"/>
                </a:solidFill>
              </a:rPr>
              <a:t>K – 1  (K classes, d binary features)</a:t>
            </a:r>
          </a:p>
        </p:txBody>
      </p:sp>
      <p:cxnSp>
        <p:nvCxnSpPr>
          <p:cNvPr id="12" name="Straight Arrow Connector 11"/>
          <p:cNvCxnSpPr/>
          <p:nvPr/>
        </p:nvCxnSpPr>
        <p:spPr>
          <a:xfrm rot="5400000">
            <a:off x="2247900" y="3771900"/>
            <a:ext cx="990600" cy="1588"/>
          </a:xfrm>
          <a:prstGeom prst="straightConnector1">
            <a:avLst/>
          </a:prstGeom>
          <a:ln w="28575">
            <a:solidFill>
              <a:srgbClr val="C0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27805" y="3505200"/>
            <a:ext cx="10391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n rows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46312" y="5917363"/>
            <a:ext cx="83058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400" dirty="0" smtClean="0">
                <a:solidFill>
                  <a:srgbClr val="0000FF"/>
                </a:solidFill>
              </a:rPr>
              <a:t>Need n &gt;&gt; 2</a:t>
            </a:r>
            <a:r>
              <a:rPr lang="en-US" sz="2400" baseline="30000" dirty="0" smtClean="0">
                <a:solidFill>
                  <a:srgbClr val="0000FF"/>
                </a:solidFill>
              </a:rPr>
              <a:t>d</a:t>
            </a:r>
            <a:r>
              <a:rPr lang="en-US" sz="2400" dirty="0" smtClean="0">
                <a:solidFill>
                  <a:srgbClr val="0000FF"/>
                </a:solidFill>
              </a:rPr>
              <a:t>K – 1 number of training data to learn all parameters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Conditional Independence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Rectangle 6"/>
          <p:cNvSpPr txBox="1">
            <a:spLocks noChangeArrowheads="1"/>
          </p:cNvSpPr>
          <p:nvPr/>
        </p:nvSpPr>
        <p:spPr>
          <a:xfrm>
            <a:off x="304800" y="1600200"/>
            <a:ext cx="8534400" cy="5257800"/>
          </a:xfrm>
          <a:prstGeom prst="rect">
            <a:avLst/>
          </a:prstGeom>
          <a:noFill/>
          <a:ln/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is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conditionally independent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Y given Z: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dirty="0" smtClean="0"/>
              <a:t>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probability distribution governing X is independent of the value of Y, given the value of Z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Equivalent to: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e.g.,</a:t>
            </a:r>
          </a:p>
          <a:p>
            <a:pPr marL="342900" lvl="0" indent="-342900">
              <a:spcBef>
                <a:spcPct val="20000"/>
              </a:spcBef>
              <a:defRPr/>
            </a:pPr>
            <a:r>
              <a:rPr lang="en-US" sz="2400" dirty="0" smtClean="0"/>
              <a:t>		    </a:t>
            </a:r>
            <a:r>
              <a:rPr lang="en-US" sz="2400" b="1" dirty="0" smtClean="0">
                <a:solidFill>
                  <a:srgbClr val="C00000"/>
                </a:solidFill>
              </a:rPr>
              <a:t>Note: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rgbClr val="C00000"/>
                </a:solidFill>
              </a:rPr>
              <a:t>does NOT mean Thunder is independent of Rain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99807" y="3200400"/>
            <a:ext cx="7758393" cy="325866"/>
          </a:xfrm>
          <a:prstGeom prst="rect">
            <a:avLst/>
          </a:prstGeom>
          <a:noFill/>
          <a:ln/>
          <a:effectLst/>
        </p:spPr>
      </p:pic>
      <p:pic>
        <p:nvPicPr>
          <p:cNvPr id="7" name="Picture 10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4000" y="5399628"/>
            <a:ext cx="6724650" cy="337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1" descr="txp_fig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971800" y="4467225"/>
            <a:ext cx="5004504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Conditional vs. Marginal Independence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382000" cy="49530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C calls A and B separately and tells them a number n </a:t>
            </a:r>
            <a:r>
              <a:rPr lang="el-GR" sz="2400" dirty="0" smtClean="0"/>
              <a:t>ϵ</a:t>
            </a:r>
            <a:r>
              <a:rPr lang="en-US" sz="2400" dirty="0" smtClean="0"/>
              <a:t> {1,…,10} </a:t>
            </a:r>
          </a:p>
          <a:p>
            <a:r>
              <a:rPr lang="en-US" sz="2400" dirty="0" smtClean="0"/>
              <a:t>Due to noise in the phone, A and B each imperfectly (and independently) draw a conclusion about what the number was.</a:t>
            </a:r>
          </a:p>
          <a:p>
            <a:r>
              <a:rPr lang="en-US" sz="2400" dirty="0" smtClean="0"/>
              <a:t>A thinks the number was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a</a:t>
            </a:r>
            <a:r>
              <a:rPr lang="en-US" sz="2400" dirty="0" smtClean="0"/>
              <a:t> and B thinks it was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.</a:t>
            </a:r>
          </a:p>
          <a:p>
            <a:r>
              <a:rPr lang="en-US" sz="2400" dirty="0" smtClean="0"/>
              <a:t>Are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a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and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 marginally independent?</a:t>
            </a:r>
          </a:p>
          <a:p>
            <a:pPr lvl="1"/>
            <a:r>
              <a:rPr lang="en-US" sz="2400" dirty="0" smtClean="0">
                <a:solidFill>
                  <a:srgbClr val="FF0000"/>
                </a:solidFill>
              </a:rPr>
              <a:t>No, we expect e.g. P(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= 1 | 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b</a:t>
            </a:r>
            <a:r>
              <a:rPr lang="en-US" sz="2400" dirty="0" smtClean="0">
                <a:solidFill>
                  <a:srgbClr val="FF0000"/>
                </a:solidFill>
              </a:rPr>
              <a:t> = 1) &gt; P(</a:t>
            </a:r>
            <a:r>
              <a:rPr lang="en-US" sz="2400" dirty="0" err="1" smtClean="0">
                <a:solidFill>
                  <a:srgbClr val="FF0000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FF0000"/>
                </a:solidFill>
              </a:rPr>
              <a:t>a</a:t>
            </a:r>
            <a:r>
              <a:rPr lang="en-US" sz="2400" dirty="0" smtClean="0">
                <a:solidFill>
                  <a:srgbClr val="FF0000"/>
                </a:solidFill>
              </a:rPr>
              <a:t> = 1)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Are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a</a:t>
            </a:r>
            <a:r>
              <a:rPr lang="en-US" sz="2400" baseline="-25000" dirty="0" smtClean="0"/>
              <a:t> </a:t>
            </a:r>
            <a:r>
              <a:rPr lang="en-US" sz="2400" dirty="0" smtClean="0"/>
              <a:t>and </a:t>
            </a:r>
            <a:r>
              <a:rPr lang="en-US" sz="2400" dirty="0" err="1" smtClean="0"/>
              <a:t>n</a:t>
            </a:r>
            <a:r>
              <a:rPr lang="en-US" sz="2400" baseline="-25000" dirty="0" err="1" smtClean="0"/>
              <a:t>b</a:t>
            </a:r>
            <a:r>
              <a:rPr lang="en-US" sz="2400" dirty="0" smtClean="0"/>
              <a:t> conditionally independent given n?</a:t>
            </a:r>
          </a:p>
          <a:p>
            <a:pPr lvl="1"/>
            <a:r>
              <a:rPr lang="en-US" sz="2400" dirty="0" smtClean="0">
                <a:solidFill>
                  <a:srgbClr val="008A3E"/>
                </a:solidFill>
              </a:rPr>
              <a:t>Yes, because if we know the true number, the outcomes </a:t>
            </a:r>
            <a:r>
              <a:rPr lang="en-US" sz="2400" dirty="0" err="1" smtClean="0">
                <a:solidFill>
                  <a:srgbClr val="008A3E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008A3E"/>
                </a:solidFill>
              </a:rPr>
              <a:t>a</a:t>
            </a:r>
            <a:r>
              <a:rPr lang="en-US" sz="2400" baseline="-25000" dirty="0" smtClean="0">
                <a:solidFill>
                  <a:srgbClr val="008A3E"/>
                </a:solidFill>
              </a:rPr>
              <a:t> </a:t>
            </a:r>
            <a:r>
              <a:rPr lang="en-US" sz="2400" dirty="0" smtClean="0">
                <a:solidFill>
                  <a:srgbClr val="008A3E"/>
                </a:solidFill>
              </a:rPr>
              <a:t>and </a:t>
            </a:r>
            <a:r>
              <a:rPr lang="en-US" sz="2400" dirty="0" err="1" smtClean="0">
                <a:solidFill>
                  <a:srgbClr val="008A3E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008A3E"/>
                </a:solidFill>
              </a:rPr>
              <a:t>b</a:t>
            </a:r>
            <a:r>
              <a:rPr lang="en-US" sz="2400" dirty="0" smtClean="0">
                <a:solidFill>
                  <a:srgbClr val="008A3E"/>
                </a:solidFill>
              </a:rPr>
              <a:t> are purely determined by the noise in each phone.</a:t>
            </a:r>
          </a:p>
          <a:p>
            <a:pPr marL="342900" lvl="1" indent="-342900">
              <a:buNone/>
            </a:pPr>
            <a:r>
              <a:rPr lang="en-US" sz="2400" dirty="0" smtClean="0">
                <a:solidFill>
                  <a:srgbClr val="008A3E"/>
                </a:solidFill>
              </a:rPr>
              <a:t>			P(</a:t>
            </a:r>
            <a:r>
              <a:rPr lang="en-US" sz="2400" dirty="0" err="1" smtClean="0">
                <a:solidFill>
                  <a:srgbClr val="008A3E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008A3E"/>
                </a:solidFill>
              </a:rPr>
              <a:t>a</a:t>
            </a:r>
            <a:r>
              <a:rPr lang="en-US" sz="2400" dirty="0" smtClean="0">
                <a:solidFill>
                  <a:srgbClr val="008A3E"/>
                </a:solidFill>
              </a:rPr>
              <a:t> = 1 | </a:t>
            </a:r>
            <a:r>
              <a:rPr lang="en-US" sz="2400" dirty="0" err="1" smtClean="0">
                <a:solidFill>
                  <a:srgbClr val="008A3E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008A3E"/>
                </a:solidFill>
              </a:rPr>
              <a:t>b</a:t>
            </a:r>
            <a:r>
              <a:rPr lang="en-US" sz="2400" dirty="0" smtClean="0">
                <a:solidFill>
                  <a:srgbClr val="008A3E"/>
                </a:solidFill>
              </a:rPr>
              <a:t> = 1, n = 2) = P(</a:t>
            </a:r>
            <a:r>
              <a:rPr lang="en-US" sz="2400" dirty="0" err="1" smtClean="0">
                <a:solidFill>
                  <a:srgbClr val="008A3E"/>
                </a:solidFill>
              </a:rPr>
              <a:t>n</a:t>
            </a:r>
            <a:r>
              <a:rPr lang="en-US" sz="2400" baseline="-25000" dirty="0" err="1" smtClean="0">
                <a:solidFill>
                  <a:srgbClr val="008A3E"/>
                </a:solidFill>
              </a:rPr>
              <a:t>a</a:t>
            </a:r>
            <a:r>
              <a:rPr lang="en-US" sz="2400" dirty="0" smtClean="0">
                <a:solidFill>
                  <a:srgbClr val="008A3E"/>
                </a:solidFill>
              </a:rPr>
              <a:t> = 1 | n = 2)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Predict Lightening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From two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conditionally Independent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features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Thunder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Rain</a:t>
            </a:r>
            <a:endParaRPr lang="en-US" sz="2800" noProof="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lang="en-US" sz="28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# parameters needed to learn likelihood given L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	P(T,R|L) 	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With conditional independence assumption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800" dirty="0" smtClean="0"/>
              <a:t>    P(T,R|L) = P(T|L) P(R|L)	</a:t>
            </a:r>
            <a:endParaRPr kumimoji="0" lang="en-US" sz="2800" b="0" i="0" u="none" strike="noStrike" kern="1200" cap="none" spc="0" normalizeH="0" baseline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Prediction using Conditional Independence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3962400" y="4789008"/>
            <a:ext cx="18726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/>
              <a:t> </a:t>
            </a:r>
            <a:r>
              <a:rPr lang="en-US" sz="2800" b="1" dirty="0" smtClean="0">
                <a:solidFill>
                  <a:srgbClr val="FF0000"/>
                </a:solidFill>
              </a:rPr>
              <a:t>(2</a:t>
            </a:r>
            <a:r>
              <a:rPr lang="en-US" sz="2800" b="1" baseline="30000" dirty="0" smtClean="0">
                <a:solidFill>
                  <a:srgbClr val="FF0000"/>
                </a:solidFill>
              </a:rPr>
              <a:t>2</a:t>
            </a:r>
            <a:r>
              <a:rPr lang="en-US" sz="2800" b="1" dirty="0" smtClean="0">
                <a:solidFill>
                  <a:srgbClr val="FF0000"/>
                </a:solidFill>
              </a:rPr>
              <a:t>-1)2 = 6</a:t>
            </a:r>
            <a:r>
              <a:rPr lang="en-US" sz="2800" b="1" dirty="0" smtClean="0"/>
              <a:t> </a:t>
            </a:r>
            <a:endParaRPr lang="en-US" sz="2800" b="1" dirty="0"/>
          </a:p>
        </p:txBody>
      </p:sp>
      <p:sp>
        <p:nvSpPr>
          <p:cNvPr id="8" name="Rectangle 7"/>
          <p:cNvSpPr/>
          <p:nvPr/>
        </p:nvSpPr>
        <p:spPr>
          <a:xfrm>
            <a:off x="4931228" y="5812972"/>
            <a:ext cx="326884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lvl="1" indent="-285750">
              <a:spcBef>
                <a:spcPct val="20000"/>
              </a:spcBef>
              <a:defRPr/>
            </a:pPr>
            <a:r>
              <a:rPr lang="en-US" sz="2800" b="1" dirty="0" smtClean="0">
                <a:solidFill>
                  <a:srgbClr val="FF0000"/>
                </a:solidFill>
              </a:rPr>
              <a:t>(2-1)2 + (2-1)2 = 4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Assumption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Naïve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assumption: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Features are independent given class: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generally: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parameters now?	</a:t>
            </a:r>
            <a:endParaRPr kumimoji="0" lang="en-US" sz="28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Suppose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composed of </a:t>
            </a:r>
            <a:r>
              <a:rPr lang="en-US" sz="2400" i="1" dirty="0" smtClean="0"/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binary features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295400" y="2697824"/>
            <a:ext cx="5867400" cy="339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429000" y="3258802"/>
            <a:ext cx="2895600" cy="311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80102" y="4459287"/>
            <a:ext cx="4369553" cy="899084"/>
          </a:xfrm>
          <a:prstGeom prst="rect">
            <a:avLst/>
          </a:prstGeom>
          <a:noFill/>
          <a:ln/>
          <a:effectLst/>
        </p:spPr>
      </p:pic>
      <p:sp>
        <p:nvSpPr>
          <p:cNvPr id="8" name="Rectangle 7"/>
          <p:cNvSpPr/>
          <p:nvPr/>
        </p:nvSpPr>
        <p:spPr>
          <a:xfrm>
            <a:off x="5486400" y="5394849"/>
            <a:ext cx="254980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b="1" dirty="0" smtClean="0">
                <a:solidFill>
                  <a:srgbClr val="FF0000"/>
                </a:solidFill>
              </a:rPr>
              <a:t>(2-1)</a:t>
            </a:r>
            <a:r>
              <a:rPr lang="en-US" sz="2400" b="1" dirty="0" err="1" smtClean="0">
                <a:solidFill>
                  <a:srgbClr val="FF0000"/>
                </a:solidFill>
              </a:rPr>
              <a:t>dK</a:t>
            </a:r>
            <a:r>
              <a:rPr lang="en-US" sz="2400" b="1" dirty="0" smtClean="0">
                <a:solidFill>
                  <a:srgbClr val="FF0000"/>
                </a:solidFill>
              </a:rPr>
              <a:t>  vs. (2</a:t>
            </a:r>
            <a:r>
              <a:rPr lang="en-US" sz="2400" b="1" baseline="30000" dirty="0" smtClean="0">
                <a:solidFill>
                  <a:srgbClr val="FF0000"/>
                </a:solidFill>
              </a:rPr>
              <a:t>d</a:t>
            </a:r>
            <a:r>
              <a:rPr lang="en-US" sz="2400" b="1" dirty="0" smtClean="0">
                <a:solidFill>
                  <a:srgbClr val="FF0000"/>
                </a:solidFill>
              </a:rPr>
              <a:t>-1)K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152400" y="1447800"/>
            <a:ext cx="8534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Given: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 Prior P(Y)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conditionally independent features </a:t>
            </a: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given the class Y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each X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we have likelihood P(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Decision rule: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conditional independence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3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assumption holds, NB is optimal classifier! But worse</a:t>
            </a:r>
            <a:r>
              <a:rPr kumimoji="0" lang="en-US" sz="30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otherwise.</a:t>
            </a:r>
            <a:endParaRPr kumimoji="0" lang="en-US" sz="3000" b="0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97284" y="4114800"/>
            <a:ext cx="5947354" cy="136051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2672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>
                <a:solidFill>
                  <a:srgbClr val="C00000"/>
                </a:solidFill>
              </a:rPr>
              <a:t>Maximum Likelihood Estimates</a:t>
            </a:r>
          </a:p>
          <a:p>
            <a:pPr lvl="1"/>
            <a:r>
              <a:rPr lang="en-US" dirty="0" smtClean="0"/>
              <a:t>For Class Prior </a:t>
            </a:r>
          </a:p>
          <a:p>
            <a:pPr lvl="1"/>
            <a:endParaRPr lang="en-US" dirty="0" smtClean="0"/>
          </a:p>
          <a:p>
            <a:pPr lvl="1"/>
            <a:r>
              <a:rPr lang="en-US" dirty="0" smtClean="0"/>
              <a:t>For Likelihood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sz="3500" dirty="0" smtClean="0"/>
          </a:p>
          <a:p>
            <a:pPr>
              <a:lnSpc>
                <a:spcPct val="150000"/>
              </a:lnSpc>
            </a:pPr>
            <a:r>
              <a:rPr lang="en-US" sz="2800" dirty="0" smtClean="0"/>
              <a:t>NB Prediction for test data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123942" y="2743200"/>
            <a:ext cx="3134302" cy="67516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790884" y="3962400"/>
            <a:ext cx="5010029" cy="761537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4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953000" y="5270943"/>
            <a:ext cx="2312166" cy="291657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680382" y="5822555"/>
            <a:ext cx="4196138" cy="82481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smtClean="0">
                <a:solidFill>
                  <a:srgbClr val="C00000"/>
                </a:solidFill>
              </a:rPr>
              <a:t>Subtlety 1 – Violation </a:t>
            </a:r>
            <a:r>
              <a:rPr lang="en-US" b="1" dirty="0" smtClean="0">
                <a:solidFill>
                  <a:srgbClr val="C00000"/>
                </a:solidFill>
              </a:rPr>
              <a:t>of NB Assumption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80850" y="1828800"/>
            <a:ext cx="8205950" cy="47244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Usually, features are not conditionally independent: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Actual probabilities P(Y|</a:t>
            </a:r>
            <a:r>
              <a:rPr kumimoji="0" lang="en-US" sz="32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often biased towards 0 or 1 (Why?)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Nonetheless, NB is the single most used classifier out there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 often performs well, even when assumption is violated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[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Domingos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&amp;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Pazzani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’96] discuss some conditions for good performance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020670" y="2514600"/>
            <a:ext cx="4225196" cy="64849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Subtlety 2 – Insufficient training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752600"/>
            <a:ext cx="8229600" cy="4495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if you never see a training instance where X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=a when Y=b?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Y={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SpamEmail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}, X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={‘Earn’}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P(X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=a | Y=b) = 0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Thus, no matter what the values X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,…,X</a:t>
            </a:r>
            <a:r>
              <a:rPr lang="en-US" sz="3200" baseline="-25000" dirty="0" err="1" smtClean="0"/>
              <a:t>d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take: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P(Y=b | X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=a,X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= 0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now???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722808" y="4724400"/>
            <a:ext cx="5668481" cy="658078"/>
          </a:xfrm>
          <a:prstGeom prst="rect">
            <a:avLst/>
          </a:prstGeom>
          <a:solidFill>
            <a:schemeClr val="lt1"/>
          </a:solidFill>
          <a:ln w="254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for Gaussian Mean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143000" y="1752600"/>
            <a:ext cx="4788880" cy="2552653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914400" y="5334000"/>
            <a:ext cx="67214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prstClr val="black"/>
                </a:solidFill>
              </a:rPr>
              <a:t>MAP under Gauss-</a:t>
            </a:r>
            <a:r>
              <a:rPr lang="en-US" sz="2800" dirty="0" err="1" smtClean="0">
                <a:solidFill>
                  <a:prstClr val="black"/>
                </a:solidFill>
              </a:rPr>
              <a:t>Wishart</a:t>
            </a:r>
            <a:r>
              <a:rPr lang="en-US" sz="2800" dirty="0" smtClean="0">
                <a:solidFill>
                  <a:prstClr val="black"/>
                </a:solidFill>
              </a:rPr>
              <a:t> prior - Homework</a:t>
            </a:r>
            <a:endParaRPr lang="en-US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5704" y="3274874"/>
            <a:ext cx="280589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(Assuming known</a:t>
            </a:r>
          </a:p>
          <a:p>
            <a:r>
              <a:rPr lang="en-US" sz="2400" dirty="0" smtClean="0">
                <a:solidFill>
                  <a:srgbClr val="C00000"/>
                </a:solidFill>
              </a:rPr>
              <a:t>  variance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aseline="300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</a:rPr>
              <a:t>)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Independent of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aseline="30000" dirty="0" smtClean="0">
                <a:solidFill>
                  <a:srgbClr val="C00000"/>
                </a:solidFill>
              </a:rPr>
              <a:t>2  </a:t>
            </a:r>
            <a:r>
              <a:rPr lang="en-US" sz="2400" dirty="0" smtClean="0">
                <a:solidFill>
                  <a:srgbClr val="C00000"/>
                </a:solidFill>
              </a:rPr>
              <a:t>if 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l</a:t>
            </a:r>
            <a:r>
              <a:rPr lang="en-US" sz="2400" baseline="30000" dirty="0" smtClean="0">
                <a:solidFill>
                  <a:srgbClr val="C00000"/>
                </a:solidFill>
              </a:rPr>
              <a:t>2  </a:t>
            </a:r>
            <a:r>
              <a:rPr lang="en-US" sz="2400" dirty="0" smtClean="0">
                <a:solidFill>
                  <a:srgbClr val="C00000"/>
                </a:solidFill>
              </a:rPr>
              <a:t>= </a:t>
            </a:r>
            <a:r>
              <a:rPr lang="en-US" sz="2400" dirty="0" smtClean="0">
                <a:solidFill>
                  <a:srgbClr val="C00000"/>
                </a:solidFill>
                <a:latin typeface="Symbol" pitchFamily="18" charset="2"/>
              </a:rPr>
              <a:t>s</a:t>
            </a:r>
            <a:r>
              <a:rPr lang="en-US" sz="2400" baseline="30000" dirty="0" smtClean="0">
                <a:solidFill>
                  <a:srgbClr val="C00000"/>
                </a:solidFill>
              </a:rPr>
              <a:t>2</a:t>
            </a:r>
            <a:r>
              <a:rPr lang="en-US" sz="2400" dirty="0" smtClean="0">
                <a:solidFill>
                  <a:srgbClr val="C00000"/>
                </a:solidFill>
              </a:rPr>
              <a:t>/s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MLE vs. MAP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561132"/>
            <a:ext cx="2895600" cy="64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81148" y="4364789"/>
            <a:ext cx="5276852" cy="740611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533400" y="5320605"/>
            <a:ext cx="71740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Beta prior equivalent to extra coin flips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As </a:t>
            </a:r>
            <a:r>
              <a:rPr lang="en-US" sz="2800" i="1" dirty="0" smtClean="0"/>
              <a:t>N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msy10" pitchFamily="48" charset="0"/>
              </a:rPr>
              <a:t>→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msy10" pitchFamily="48" charset="0"/>
              </a:rPr>
              <a:t>1</a:t>
            </a:r>
            <a:r>
              <a:rPr lang="en-US" sz="2800" dirty="0" smtClean="0"/>
              <a:t>, prior is “forgotten”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9900"/>
                </a:solidFill>
              </a:rPr>
              <a:t>  But, for small sample size, prior is important!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2362200"/>
            <a:ext cx="8305800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What if we toss the coin too few times?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You say: Probability next toss is a head = 0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Billionaire says: You’re fired!		…with </a:t>
            </a:r>
            <a:r>
              <a:rPr lang="en-US" sz="2800" dirty="0" err="1" smtClean="0">
                <a:solidFill>
                  <a:srgbClr val="FF0000"/>
                </a:solidFill>
              </a:rPr>
              <a:t>prob</a:t>
            </a:r>
            <a:r>
              <a:rPr lang="en-US" sz="2800" dirty="0" smtClean="0">
                <a:solidFill>
                  <a:srgbClr val="FF0000"/>
                </a:solidFill>
              </a:rPr>
              <a:t> 1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US" sz="2800" dirty="0" smtClean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Algo</a:t>
            </a:r>
            <a:r>
              <a:rPr lang="en-US" b="1" dirty="0" smtClean="0">
                <a:solidFill>
                  <a:srgbClr val="C00000"/>
                </a:solidFill>
              </a:rPr>
              <a:t> – Discrete features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29200"/>
          </a:xfrm>
        </p:spPr>
        <p:txBody>
          <a:bodyPr>
            <a:normAutofit fontScale="77500" lnSpcReduction="20000"/>
          </a:bodyPr>
          <a:lstStyle/>
          <a:p>
            <a:r>
              <a:rPr lang="en-US" sz="3100" dirty="0" smtClean="0"/>
              <a:t>Training Data</a:t>
            </a:r>
          </a:p>
          <a:p>
            <a:pPr>
              <a:lnSpc>
                <a:spcPct val="170000"/>
              </a:lnSpc>
            </a:pPr>
            <a:r>
              <a:rPr lang="en-US" sz="3100" dirty="0" smtClean="0">
                <a:solidFill>
                  <a:srgbClr val="C00000"/>
                </a:solidFill>
              </a:rPr>
              <a:t>Maximum A Posteriori Estimates – add m “virtual” examples</a:t>
            </a:r>
          </a:p>
          <a:p>
            <a:pPr lvl="1">
              <a:buNone/>
            </a:pPr>
            <a:r>
              <a:rPr lang="en-US" sz="3100" dirty="0" smtClean="0"/>
              <a:t>Assume priors </a:t>
            </a:r>
          </a:p>
          <a:p>
            <a:pPr lvl="1">
              <a:buNone/>
            </a:pPr>
            <a:endParaRPr lang="en-US" sz="3100" dirty="0" smtClean="0"/>
          </a:p>
          <a:p>
            <a:pPr lvl="1">
              <a:buNone/>
            </a:pPr>
            <a:endParaRPr lang="en-US" sz="3100" dirty="0" smtClean="0"/>
          </a:p>
          <a:p>
            <a:pPr lvl="1">
              <a:lnSpc>
                <a:spcPct val="170000"/>
              </a:lnSpc>
              <a:buNone/>
            </a:pPr>
            <a:r>
              <a:rPr lang="en-US" sz="3100" dirty="0" smtClean="0"/>
              <a:t>MAP Estimate</a:t>
            </a:r>
          </a:p>
          <a:p>
            <a:pPr lvl="1">
              <a:buNone/>
            </a:pPr>
            <a:endParaRPr lang="en-US" sz="3100" dirty="0" smtClean="0"/>
          </a:p>
          <a:p>
            <a:pPr lvl="1">
              <a:buNone/>
            </a:pPr>
            <a:endParaRPr lang="en-US" sz="3100" dirty="0" smtClean="0"/>
          </a:p>
          <a:p>
            <a:pPr lvl="1">
              <a:buNone/>
            </a:pPr>
            <a:endParaRPr lang="en-US" sz="3100" dirty="0" smtClean="0"/>
          </a:p>
          <a:p>
            <a:pPr marL="457200" lvl="1" indent="0">
              <a:buNone/>
            </a:pPr>
            <a:endParaRPr lang="en-US" sz="3100" b="1" dirty="0" smtClean="0">
              <a:solidFill>
                <a:srgbClr val="00B050"/>
              </a:solidFill>
            </a:endParaRPr>
          </a:p>
          <a:p>
            <a:pPr marL="457200" lvl="1" indent="0">
              <a:buNone/>
            </a:pPr>
            <a:r>
              <a:rPr lang="en-US" sz="3100" b="1" dirty="0" smtClean="0">
                <a:solidFill>
                  <a:srgbClr val="00B050"/>
                </a:solidFill>
              </a:rPr>
              <a:t>Now, even if you never observe a class/feature posterior probability never zero.</a:t>
            </a:r>
            <a:endParaRPr lang="en-US" sz="3100" dirty="0" smtClean="0"/>
          </a:p>
          <a:p>
            <a:pPr lvl="1">
              <a:buNone/>
            </a:pPr>
            <a:endParaRPr lang="en-US" sz="22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71457" y="4191000"/>
            <a:ext cx="7723655" cy="69229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rcRect r="37740"/>
          <a:stretch>
            <a:fillRect/>
          </a:stretch>
        </p:blipFill>
        <p:spPr bwMode="auto">
          <a:xfrm>
            <a:off x="2133600" y="3161496"/>
            <a:ext cx="1295400" cy="64841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r="34182"/>
          <a:stretch>
            <a:fillRect/>
          </a:stretch>
        </p:blipFill>
        <p:spPr bwMode="auto">
          <a:xfrm>
            <a:off x="4815224" y="3161496"/>
            <a:ext cx="2347576" cy="648504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rcRect t="9240" r="33302"/>
          <a:stretch>
            <a:fillRect/>
          </a:stretch>
        </p:blipFill>
        <p:spPr bwMode="auto">
          <a:xfrm>
            <a:off x="2839996" y="1600200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24" name="Picture 2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781665" y="1633117"/>
            <a:ext cx="2931173" cy="403115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574972" y="5007114"/>
            <a:ext cx="213661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# virtual examples 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with Y = b</a:t>
            </a:r>
            <a:endParaRPr lang="en-US" sz="2000" dirty="0">
              <a:solidFill>
                <a:srgbClr val="C00000"/>
              </a:solidFill>
            </a:endParaRPr>
          </a:p>
        </p:txBody>
      </p:sp>
      <p:sp>
        <p:nvSpPr>
          <p:cNvPr id="13" name="Left Brace 12"/>
          <p:cNvSpPr/>
          <p:nvPr/>
        </p:nvSpPr>
        <p:spPr>
          <a:xfrm rot="16200000">
            <a:off x="6934199" y="4332515"/>
            <a:ext cx="228601" cy="12954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Case Study: Text 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Classify e-mails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= {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Spam,NotSpam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Classify news articles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= {what is the topic of the article?}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Classify </a:t>
            </a:r>
            <a:r>
              <a:rPr kumimoji="0" lang="en-US" sz="32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webpages</a:t>
            </a: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= {Student, professor, project, …}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What about the features 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The text!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Features X are entire document –  X</a:t>
            </a:r>
            <a:r>
              <a:rPr lang="en-US" b="1" baseline="-25000" dirty="0" smtClean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 for </a:t>
            </a:r>
            <a:r>
              <a:rPr lang="en-US" b="1" dirty="0" err="1" smtClean="0">
                <a:solidFill>
                  <a:srgbClr val="C00000"/>
                </a:solidFill>
              </a:rPr>
              <a:t>i</a:t>
            </a:r>
            <a:r>
              <a:rPr lang="en-US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b="1" dirty="0" smtClean="0">
                <a:solidFill>
                  <a:srgbClr val="C00000"/>
                </a:solidFill>
              </a:rPr>
              <a:t> word in article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pic>
        <p:nvPicPr>
          <p:cNvPr id="5" name="Picture 5"/>
          <p:cNvPicPr>
            <a:picLocks noChangeAspect="1" noChangeArrowheads="1"/>
          </p:cNvPicPr>
          <p:nvPr/>
        </p:nvPicPr>
        <p:blipFill>
          <a:blip r:embed="rId2" cstate="print"/>
          <a:srcRect l="14999" t="17188" r="23125" b="10938"/>
          <a:stretch>
            <a:fillRect/>
          </a:stretch>
        </p:blipFill>
        <p:spPr bwMode="auto">
          <a:xfrm>
            <a:off x="990600" y="1546225"/>
            <a:ext cx="5715000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NB for Text 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81000" y="1600200"/>
            <a:ext cx="84582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|Y) is huge!!!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Article at least 1000 words,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={X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1000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represents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word in document, i.e., the domain of 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entire vocabulary, e.g., Webster Dictionary (or more), 10,000 words, etc.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 assumption helps a lot!!!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=y) is just the probability of observing word x</a:t>
            </a:r>
            <a:r>
              <a:rPr kumimoji="0" lang="en-US" sz="20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the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position in a document on topic y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7800" y="4923310"/>
            <a:ext cx="5943600" cy="859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Bag of words model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Typical additional assumption – </a:t>
            </a:r>
            <a:r>
              <a:rPr kumimoji="0" lang="en-US" sz="2400" b="1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Position in document doesn’t matter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P(X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=x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|Y=y) = P(X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=x</a:t>
            </a:r>
            <a:r>
              <a:rPr kumimoji="0" lang="en-US" sz="2400" b="0" i="0" u="none" strike="noStrike" kern="1200" cap="none" spc="0" normalizeH="0" baseline="-2500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|Y=y)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“Bag of words” model – order of words on the page ignored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Sounds really silly, but often works very well!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600200" y="3352800"/>
            <a:ext cx="2513260" cy="948401"/>
          </a:xfrm>
          <a:prstGeom prst="rect">
            <a:avLst/>
          </a:prstGeom>
          <a:noFill/>
          <a:ln/>
          <a:effectLst/>
        </p:spPr>
      </p:pic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1444625" y="4775200"/>
            <a:ext cx="6403975" cy="71120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>
                <a:solidFill>
                  <a:srgbClr val="009900"/>
                </a:solidFill>
              </a:rPr>
              <a:t>When the lecture is over, remember to wake up the </a:t>
            </a:r>
          </a:p>
          <a:p>
            <a:pPr algn="ctr"/>
            <a:r>
              <a:rPr lang="en-US" sz="2000" b="1">
                <a:solidFill>
                  <a:srgbClr val="009900"/>
                </a:solidFill>
              </a:rPr>
              <a:t>person sitting next to you in the lecture room.</a:t>
            </a: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495800" y="3352800"/>
            <a:ext cx="3004164" cy="90115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Bag of words model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Typical additional assumption –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Position in document doesn’t matter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P(X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=y) = P(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=y) 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“Bag of words” model – order of words on the page ignored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Sounds really silly, but often works very well!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8" name="Text Box 5"/>
          <p:cNvSpPr txBox="1">
            <a:spLocks noChangeArrowheads="1"/>
          </p:cNvSpPr>
          <p:nvPr/>
        </p:nvSpPr>
        <p:spPr bwMode="auto">
          <a:xfrm>
            <a:off x="1444752" y="4773168"/>
            <a:ext cx="6553200" cy="70788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009900"/>
                </a:solidFill>
              </a:rPr>
              <a:t>in is lecture </a:t>
            </a:r>
            <a:r>
              <a:rPr lang="en-US" sz="2000" b="1" dirty="0" err="1">
                <a:solidFill>
                  <a:srgbClr val="009900"/>
                </a:solidFill>
              </a:rPr>
              <a:t>lecture</a:t>
            </a:r>
            <a:r>
              <a:rPr lang="en-US" sz="2000" b="1" dirty="0">
                <a:solidFill>
                  <a:srgbClr val="009900"/>
                </a:solidFill>
              </a:rPr>
              <a:t> next over person remember room </a:t>
            </a:r>
          </a:p>
          <a:p>
            <a:pPr algn="ctr"/>
            <a:r>
              <a:rPr lang="en-US" sz="2000" b="1" dirty="0">
                <a:solidFill>
                  <a:srgbClr val="009900"/>
                </a:solidFill>
              </a:rPr>
              <a:t>sitting the </a:t>
            </a:r>
            <a:r>
              <a:rPr lang="en-US" sz="2000" b="1" dirty="0" err="1">
                <a:solidFill>
                  <a:srgbClr val="009900"/>
                </a:solidFill>
              </a:rPr>
              <a:t>the</a:t>
            </a:r>
            <a:r>
              <a:rPr lang="en-US" sz="2000" b="1" dirty="0">
                <a:solidFill>
                  <a:srgbClr val="009900"/>
                </a:solidFill>
              </a:rPr>
              <a:t> </a:t>
            </a:r>
            <a:r>
              <a:rPr lang="en-US" sz="2000" b="1" dirty="0" err="1">
                <a:solidFill>
                  <a:srgbClr val="009900"/>
                </a:solidFill>
              </a:rPr>
              <a:t>the</a:t>
            </a:r>
            <a:r>
              <a:rPr lang="en-US" sz="2000" b="1" dirty="0">
                <a:solidFill>
                  <a:srgbClr val="009900"/>
                </a:solidFill>
              </a:rPr>
              <a:t> to </a:t>
            </a:r>
            <a:r>
              <a:rPr lang="en-US" sz="2000" b="1" dirty="0" err="1">
                <a:solidFill>
                  <a:srgbClr val="009900"/>
                </a:solidFill>
              </a:rPr>
              <a:t>to</a:t>
            </a:r>
            <a:r>
              <a:rPr lang="en-US" sz="2000" b="1" dirty="0">
                <a:solidFill>
                  <a:srgbClr val="009900"/>
                </a:solidFill>
              </a:rPr>
              <a:t> up wake when you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600200" y="3352800"/>
            <a:ext cx="2513260" cy="948401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495800" y="3352800"/>
            <a:ext cx="3004164" cy="90115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Bag of words approach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9"/>
          <p:cNvPicPr>
            <a:picLocks noChangeAspect="1" noChangeArrowheads="1"/>
          </p:cNvPicPr>
          <p:nvPr/>
        </p:nvPicPr>
        <p:blipFill>
          <a:blip r:embed="rId2" cstate="print"/>
          <a:srcRect l="2182" t="17397" r="10036" b="2705"/>
          <a:stretch>
            <a:fillRect/>
          </a:stretch>
        </p:blipFill>
        <p:spPr bwMode="auto">
          <a:xfrm>
            <a:off x="685800" y="1676400"/>
            <a:ext cx="4600575" cy="472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</p:pic>
      <p:sp>
        <p:nvSpPr>
          <p:cNvPr id="6" name="Text Box 10"/>
          <p:cNvSpPr txBox="1">
            <a:spLocks noChangeArrowheads="1"/>
          </p:cNvSpPr>
          <p:nvPr/>
        </p:nvSpPr>
        <p:spPr bwMode="auto">
          <a:xfrm>
            <a:off x="6953250" y="1752600"/>
            <a:ext cx="1428750" cy="437991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aardvark	0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about	2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all	2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Africa	1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apple	0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anxious	0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...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gas	1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...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oil	1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…</a:t>
            </a:r>
          </a:p>
          <a:p>
            <a:pPr eaLnBrk="0" hangingPunct="0">
              <a:spcBef>
                <a:spcPct val="50000"/>
              </a:spcBef>
            </a:pPr>
            <a:r>
              <a:rPr lang="en-US" sz="1600">
                <a:latin typeface="Times New Roman" pitchFamily="18" charset="0"/>
              </a:rPr>
              <a:t>Zaire	0</a:t>
            </a:r>
          </a:p>
        </p:txBody>
      </p:sp>
      <p:sp>
        <p:nvSpPr>
          <p:cNvPr id="7" name="Line 11"/>
          <p:cNvSpPr>
            <a:spLocks noChangeShapeType="1"/>
          </p:cNvSpPr>
          <p:nvPr/>
        </p:nvSpPr>
        <p:spPr bwMode="auto">
          <a:xfrm>
            <a:off x="5353050" y="3048000"/>
            <a:ext cx="15621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NB with Bag of Words for text 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Learning phase: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Class Prior P(Y)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P(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Test phase: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each document</a:t>
            </a:r>
          </a:p>
          <a:p>
            <a:pPr marL="1143000" marR="0" lvl="2" indent="-228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naïve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decision rule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95400" y="5486400"/>
            <a:ext cx="6324600" cy="915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876800" y="2286000"/>
            <a:ext cx="19942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Explore in HW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Twenty news groups results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16875" t="28490" r="26875" b="10156"/>
          <a:stretch>
            <a:fillRect/>
          </a:stretch>
        </p:blipFill>
        <p:spPr bwMode="auto">
          <a:xfrm>
            <a:off x="1447800" y="1447800"/>
            <a:ext cx="5799138" cy="505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Bayes</a:t>
            </a:r>
            <a:r>
              <a:rPr lang="en-US" b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Optimal Classifier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Sept 15,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Learning curve for twenty news groups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6251" t="28125" r="26250" b="24219"/>
          <a:stretch>
            <a:fillRect/>
          </a:stretch>
        </p:blipFill>
        <p:spPr bwMode="auto">
          <a:xfrm>
            <a:off x="914400" y="1828800"/>
            <a:ext cx="7010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if features are continuous?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5" name="Picture 2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46213" y="3733800"/>
            <a:ext cx="6097587" cy="1032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457200" y="13716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Eg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., character recognition: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800" b="0" i="1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intensity at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800" b="0" i="0" u="none" strike="noStrike" kern="1200" cap="none" spc="0" normalizeH="0" baseline="30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pixel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Gaussian Naïve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(GNB):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Different mean and variance for each class k and each pixel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</a:p>
          <a:p>
            <a:pPr marL="342900" marR="0" lvl="0" indent="-342900" algn="l" defTabSz="914400" rtl="0" eaLnBrk="1" fontAlgn="auto" latinLnBrk="0" hangingPunct="1">
              <a:lnSpc>
                <a:spcPct val="17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Sometimes assume variance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is independent of Y (i.e.,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independent of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(i.e.,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both (i.e.,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5" descr="w51-b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38475" y="1828800"/>
            <a:ext cx="847725" cy="160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6" descr="w51-a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>
          <a:xfrm>
            <a:off x="5029200" y="1828800"/>
            <a:ext cx="828675" cy="1595437"/>
          </a:xfrm>
          <a:prstGeom prst="rect">
            <a:avLst/>
          </a:prstGeom>
          <a:ln/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Estimating parameters: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b="1" dirty="0" smtClean="0">
                <a:solidFill>
                  <a:srgbClr val="C00000"/>
                </a:solidFill>
              </a:rPr>
              <a:t>Y discrete, X</a:t>
            </a:r>
            <a:r>
              <a:rPr lang="en-US" b="1" baseline="-25000" dirty="0" smtClean="0">
                <a:solidFill>
                  <a:srgbClr val="C00000"/>
                </a:solidFill>
              </a:rPr>
              <a:t>i</a:t>
            </a:r>
            <a:r>
              <a:rPr lang="en-US" b="1" dirty="0" smtClean="0">
                <a:solidFill>
                  <a:srgbClr val="C00000"/>
                </a:solidFill>
              </a:rPr>
              <a:t> continuous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828800"/>
            <a:ext cx="81534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likelihood estimates:</a:t>
            </a:r>
            <a:r>
              <a:rPr kumimoji="0" lang="en-US" sz="3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3200" b="0" i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295400" y="2667000"/>
            <a:ext cx="5257800" cy="782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66800" y="5549900"/>
            <a:ext cx="6089650" cy="698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558178" y="1752600"/>
            <a:ext cx="2335450" cy="762000"/>
          </a:xfrm>
          <a:prstGeom prst="rect">
            <a:avLst/>
          </a:prstGeom>
          <a:noFill/>
          <a:ln/>
          <a:effectLst/>
        </p:spPr>
      </p:pic>
      <p:sp>
        <p:nvSpPr>
          <p:cNvPr id="10" name="Rectangle 9"/>
          <p:cNvSpPr/>
          <p:nvPr/>
        </p:nvSpPr>
        <p:spPr>
          <a:xfrm>
            <a:off x="6477000" y="1676400"/>
            <a:ext cx="2514600" cy="914400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2" name="Group 21"/>
          <p:cNvGrpSpPr/>
          <p:nvPr/>
        </p:nvGrpSpPr>
        <p:grpSpPr bwMode="auto">
          <a:xfrm>
            <a:off x="5147678" y="4495800"/>
            <a:ext cx="3910499" cy="914400"/>
            <a:chOff x="5181600" y="4495800"/>
            <a:chExt cx="3910499" cy="914400"/>
          </a:xfrm>
        </p:grpSpPr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5258637" y="4562475"/>
              <a:ext cx="3833462" cy="73255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Rectangle 10"/>
            <p:cNvSpPr/>
            <p:nvPr/>
          </p:nvSpPr>
          <p:spPr bwMode="auto">
            <a:xfrm>
              <a:off x="5181600" y="4495800"/>
              <a:ext cx="3886200" cy="9144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9" name="Elbow Connector 18"/>
          <p:cNvCxnSpPr>
            <a:endCxn id="23" idx="1"/>
          </p:cNvCxnSpPr>
          <p:nvPr/>
        </p:nvCxnSpPr>
        <p:spPr>
          <a:xfrm rot="16200000" flipH="1">
            <a:off x="5510228" y="3176572"/>
            <a:ext cx="714345" cy="609600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6172200" y="3638490"/>
            <a:ext cx="19860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j</a:t>
            </a:r>
            <a:r>
              <a:rPr lang="en-US" sz="2000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sz="2000" b="1" dirty="0" smtClean="0">
                <a:solidFill>
                  <a:srgbClr val="C00000"/>
                </a:solidFill>
              </a:rPr>
              <a:t> training image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4" name="Elbow Connector 23"/>
          <p:cNvCxnSpPr/>
          <p:nvPr/>
        </p:nvCxnSpPr>
        <p:spPr>
          <a:xfrm rot="10800000" flipV="1">
            <a:off x="3886200" y="3276600"/>
            <a:ext cx="990600" cy="762000"/>
          </a:xfrm>
          <a:prstGeom prst="bentConnector3">
            <a:avLst>
              <a:gd name="adj1" fmla="val -549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907823" y="3805535"/>
            <a:ext cx="19860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2000" b="1" dirty="0" err="1" smtClean="0">
                <a:solidFill>
                  <a:srgbClr val="C00000"/>
                </a:solidFill>
              </a:rPr>
              <a:t>i</a:t>
            </a:r>
            <a:r>
              <a:rPr lang="en-US" sz="2000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sz="2000" b="1" dirty="0" smtClean="0">
                <a:solidFill>
                  <a:srgbClr val="C00000"/>
                </a:solidFill>
              </a:rPr>
              <a:t> pixel in </a:t>
            </a:r>
          </a:p>
          <a:p>
            <a:pPr algn="r"/>
            <a:r>
              <a:rPr lang="en-US" sz="2000" b="1" dirty="0" err="1" smtClean="0">
                <a:solidFill>
                  <a:srgbClr val="C00000"/>
                </a:solidFill>
              </a:rPr>
              <a:t>j</a:t>
            </a:r>
            <a:r>
              <a:rPr lang="en-US" sz="2000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sz="2000" b="1" dirty="0" smtClean="0">
                <a:solidFill>
                  <a:srgbClr val="C00000"/>
                </a:solidFill>
              </a:rPr>
              <a:t> training image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29" name="Elbow Connector 18"/>
          <p:cNvCxnSpPr>
            <a:endCxn id="31" idx="1"/>
          </p:cNvCxnSpPr>
          <p:nvPr/>
        </p:nvCxnSpPr>
        <p:spPr>
          <a:xfrm>
            <a:off x="6281056" y="3171854"/>
            <a:ext cx="419687" cy="304801"/>
          </a:xfrm>
          <a:prstGeom prst="bentConnector3">
            <a:avLst>
              <a:gd name="adj1" fmla="val -1875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6700743" y="3276600"/>
            <a:ext cx="10169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err="1" smtClean="0">
                <a:solidFill>
                  <a:srgbClr val="C00000"/>
                </a:solidFill>
              </a:rPr>
              <a:t>k</a:t>
            </a:r>
            <a:r>
              <a:rPr lang="en-US" sz="2000" b="1" baseline="30000" dirty="0" err="1" smtClean="0">
                <a:solidFill>
                  <a:srgbClr val="C00000"/>
                </a:solidFill>
              </a:rPr>
              <a:t>th</a:t>
            </a:r>
            <a:r>
              <a:rPr lang="en-US" sz="2000" b="1" dirty="0" smtClean="0">
                <a:solidFill>
                  <a:srgbClr val="C00000"/>
                </a:solidFill>
              </a:rPr>
              <a:t> class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Example: GNB for classifying mental states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  <p:sp>
        <p:nvSpPr>
          <p:cNvPr id="5" name="Text Box 3"/>
          <p:cNvSpPr txBox="1">
            <a:spLocks noChangeAspect="1" noChangeArrowheads="1"/>
          </p:cNvSpPr>
          <p:nvPr/>
        </p:nvSpPr>
        <p:spPr bwMode="auto">
          <a:xfrm>
            <a:off x="762000" y="4038600"/>
            <a:ext cx="29718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000" dirty="0"/>
              <a:t>~1 mm resolution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~2 images per sec.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15,000 </a:t>
            </a:r>
            <a:r>
              <a:rPr lang="en-US" sz="2000" dirty="0" err="1"/>
              <a:t>voxels</a:t>
            </a:r>
            <a:r>
              <a:rPr lang="en-US" sz="2000" dirty="0"/>
              <a:t>/image</a:t>
            </a:r>
          </a:p>
          <a:p>
            <a:pPr>
              <a:spcBef>
                <a:spcPct val="50000"/>
              </a:spcBef>
            </a:pPr>
            <a:r>
              <a:rPr lang="en-US" sz="2000" dirty="0"/>
              <a:t>non-invasive, safe</a:t>
            </a:r>
          </a:p>
          <a:p>
            <a:pPr>
              <a:spcBef>
                <a:spcPct val="50000"/>
              </a:spcBef>
            </a:pPr>
            <a:r>
              <a:rPr lang="en-US" sz="2000" dirty="0" smtClean="0"/>
              <a:t>measures </a:t>
            </a:r>
            <a:r>
              <a:rPr lang="en-US" sz="2000" dirty="0"/>
              <a:t>Blood Oxygen Level Dependent (BOLD) response</a:t>
            </a:r>
          </a:p>
        </p:txBody>
      </p:sp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2" cstate="print"/>
          <a:srcRect r="44949"/>
          <a:stretch>
            <a:fillRect/>
          </a:stretch>
        </p:blipFill>
        <p:spPr bwMode="auto">
          <a:xfrm>
            <a:off x="4724400" y="1600200"/>
            <a:ext cx="4419600" cy="4834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7467600" y="1157288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[Mitchell et al.]</a:t>
            </a: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 l="16072" t="9059" r="14285"/>
          <a:stretch>
            <a:fillRect/>
          </a:stretch>
        </p:blipFill>
        <p:spPr bwMode="auto">
          <a:xfrm>
            <a:off x="685800" y="1219200"/>
            <a:ext cx="2667000" cy="2611959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991600" cy="1143000"/>
          </a:xfrm>
        </p:spPr>
        <p:txBody>
          <a:bodyPr>
            <a:noAutofit/>
          </a:bodyPr>
          <a:lstStyle/>
          <a:p>
            <a:r>
              <a:rPr lang="en-US" sz="4000" b="1" dirty="0" smtClean="0">
                <a:solidFill>
                  <a:srgbClr val="C00000"/>
                </a:solidFill>
              </a:rPr>
              <a:t>Gaussian Naïve </a:t>
            </a:r>
            <a:r>
              <a:rPr lang="en-US" sz="4000" b="1" dirty="0" err="1" smtClean="0">
                <a:solidFill>
                  <a:srgbClr val="C00000"/>
                </a:solidFill>
              </a:rPr>
              <a:t>Bayes</a:t>
            </a:r>
            <a:r>
              <a:rPr lang="en-US" sz="4000" b="1" dirty="0" smtClean="0">
                <a:solidFill>
                  <a:srgbClr val="C00000"/>
                </a:solidFill>
              </a:rPr>
              <a:t>: Learned </a:t>
            </a:r>
            <a:r>
              <a:rPr lang="en-US" sz="4000" b="1" dirty="0" smtClean="0">
                <a:solidFill>
                  <a:srgbClr val="C00000"/>
                </a:solidFill>
                <a:latin typeface="Symbol" pitchFamily="18" charset="2"/>
                <a:sym typeface="Symbol" pitchFamily="18" charset="2"/>
              </a:rPr>
              <a:t></a:t>
            </a:r>
            <a:r>
              <a:rPr lang="en-US" sz="4000" b="1" baseline="-25000" dirty="0" err="1" smtClean="0">
                <a:solidFill>
                  <a:srgbClr val="C00000"/>
                </a:solidFill>
                <a:sym typeface="Symbol" pitchFamily="18" charset="2"/>
              </a:rPr>
              <a:t>voxel,word</a:t>
            </a:r>
            <a:endParaRPr lang="en-US" sz="40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52090" t="30649" r="1616" b="21068"/>
          <a:stretch>
            <a:fillRect/>
          </a:stretch>
        </p:blipFill>
        <p:spPr bwMode="auto">
          <a:xfrm>
            <a:off x="762000" y="1524000"/>
            <a:ext cx="6502400" cy="508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3886200" y="518160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91400" y="1690688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[Mitchell et al.]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467600" y="2667000"/>
            <a:ext cx="164852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15,000 </a:t>
            </a:r>
            <a:r>
              <a:rPr lang="en-US" sz="2000" dirty="0" err="1" smtClean="0"/>
              <a:t>voxels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or features</a:t>
            </a:r>
          </a:p>
          <a:p>
            <a:endParaRPr lang="en-US" sz="2000" dirty="0" smtClean="0"/>
          </a:p>
          <a:p>
            <a:r>
              <a:rPr lang="en-US" sz="2000" dirty="0" smtClean="0"/>
              <a:t>10 training </a:t>
            </a:r>
          </a:p>
          <a:p>
            <a:r>
              <a:rPr lang="en-US" sz="2000" dirty="0" smtClean="0"/>
              <a:t>examples or</a:t>
            </a:r>
          </a:p>
          <a:p>
            <a:r>
              <a:rPr lang="en-US" sz="2000" dirty="0" smtClean="0"/>
              <a:t>subjects per</a:t>
            </a:r>
          </a:p>
          <a:p>
            <a:r>
              <a:rPr lang="en-US" sz="2000" dirty="0" smtClean="0"/>
              <a:t>class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Learned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Models – </a:t>
            </a:r>
            <a:br>
              <a:rPr lang="en-US" b="1" dirty="0" smtClean="0">
                <a:solidFill>
                  <a:srgbClr val="C00000"/>
                </a:solidFill>
              </a:rPr>
            </a:br>
            <a:r>
              <a:rPr lang="en-US" sz="3600" b="1" dirty="0" smtClean="0">
                <a:solidFill>
                  <a:srgbClr val="C00000"/>
                </a:solidFill>
              </a:rPr>
              <a:t>Means for P(</a:t>
            </a:r>
            <a:r>
              <a:rPr lang="en-US" sz="3600" b="1" dirty="0" err="1" smtClean="0">
                <a:solidFill>
                  <a:srgbClr val="C00000"/>
                </a:solidFill>
              </a:rPr>
              <a:t>BrainActivity</a:t>
            </a:r>
            <a:r>
              <a:rPr lang="en-US" sz="3600" b="1" dirty="0" smtClean="0">
                <a:solidFill>
                  <a:srgbClr val="C00000"/>
                </a:solidFill>
              </a:rPr>
              <a:t> | </a:t>
            </a:r>
            <a:r>
              <a:rPr lang="en-US" sz="3600" b="1" dirty="0" err="1" smtClean="0">
                <a:solidFill>
                  <a:srgbClr val="C00000"/>
                </a:solidFill>
              </a:rPr>
              <a:t>WordCategory</a:t>
            </a:r>
            <a:r>
              <a:rPr lang="en-US" sz="3600" b="1" dirty="0" smtClean="0">
                <a:solidFill>
                  <a:srgbClr val="C00000"/>
                </a:solidFill>
              </a:rPr>
              <a:t>)</a:t>
            </a:r>
            <a:endParaRPr lang="en-US" sz="36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2" cstate="print"/>
          <a:srcRect l="63802" t="47153" r="25868" b="36113"/>
          <a:stretch>
            <a:fillRect/>
          </a:stretch>
        </p:blipFill>
        <p:spPr bwMode="auto">
          <a:xfrm>
            <a:off x="631825" y="2598738"/>
            <a:ext cx="3440113" cy="417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5257800" y="21304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/>
              <a:t>Animal words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1143000" y="2054225"/>
            <a:ext cx="27590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/>
              <a:t>People words</a:t>
            </a: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371600" y="1570945"/>
            <a:ext cx="63246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2800" dirty="0" err="1"/>
              <a:t>Pairwise</a:t>
            </a:r>
            <a:r>
              <a:rPr lang="en-US" sz="2800" dirty="0"/>
              <a:t> classification accuracy: 85%</a:t>
            </a: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>
          <a:blip r:embed="rId2" cstate="print"/>
          <a:srcRect l="13820" t="46736" r="75711" b="36320"/>
          <a:stretch>
            <a:fillRect/>
          </a:stretch>
        </p:blipFill>
        <p:spPr bwMode="auto">
          <a:xfrm>
            <a:off x="4899025" y="2647950"/>
            <a:ext cx="3406775" cy="413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8"/>
          <p:cNvPicPr>
            <a:picLocks noChangeAspect="1" noChangeArrowheads="1"/>
          </p:cNvPicPr>
          <p:nvPr/>
        </p:nvPicPr>
        <p:blipFill>
          <a:blip r:embed="rId3" cstate="print"/>
          <a:srcRect l="50743" t="86322" r="39508" b="9337"/>
          <a:stretch>
            <a:fillRect/>
          </a:stretch>
        </p:blipFill>
        <p:spPr bwMode="auto">
          <a:xfrm>
            <a:off x="4057650" y="2101850"/>
            <a:ext cx="1027113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7543800" y="1538288"/>
            <a:ext cx="1644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[Mitchell et al.]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Optimal </a:t>
            </a:r>
            <a:r>
              <a:rPr lang="en-US" sz="2400" dirty="0"/>
              <a:t>decision using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r>
              <a:rPr lang="en-US" sz="2400" dirty="0"/>
              <a:t>Naïve </a:t>
            </a:r>
            <a:r>
              <a:rPr lang="en-US" sz="2400" dirty="0" err="1"/>
              <a:t>Bayes</a:t>
            </a:r>
            <a:r>
              <a:rPr lang="en-US" sz="2400" dirty="0"/>
              <a:t> classifier</a:t>
            </a:r>
          </a:p>
          <a:p>
            <a:pPr lvl="1"/>
            <a:r>
              <a:rPr lang="en-US" sz="2000" dirty="0"/>
              <a:t>What’s the assumption</a:t>
            </a:r>
          </a:p>
          <a:p>
            <a:pPr lvl="1"/>
            <a:r>
              <a:rPr lang="en-US" sz="2000" dirty="0"/>
              <a:t>Why we use it</a:t>
            </a:r>
          </a:p>
          <a:p>
            <a:pPr lvl="1"/>
            <a:r>
              <a:rPr lang="en-US" sz="2000" dirty="0"/>
              <a:t>How do we learn it</a:t>
            </a:r>
          </a:p>
          <a:p>
            <a:pPr lvl="1"/>
            <a:r>
              <a:rPr lang="en-US" sz="2000" dirty="0"/>
              <a:t>Why is Bayesian estimation important</a:t>
            </a:r>
          </a:p>
          <a:p>
            <a:r>
              <a:rPr lang="en-US" sz="2400" dirty="0"/>
              <a:t>Text classification</a:t>
            </a:r>
          </a:p>
          <a:p>
            <a:pPr lvl="1"/>
            <a:r>
              <a:rPr lang="en-US" sz="2000" dirty="0"/>
              <a:t>Bag of words model</a:t>
            </a:r>
          </a:p>
          <a:p>
            <a:r>
              <a:rPr lang="en-US" sz="2400" dirty="0"/>
              <a:t>Gaussian NB</a:t>
            </a:r>
          </a:p>
          <a:p>
            <a:pPr lvl="1"/>
            <a:r>
              <a:rPr lang="en-US" sz="2000" dirty="0"/>
              <a:t>Features are still conditionally independent</a:t>
            </a:r>
          </a:p>
          <a:p>
            <a:pPr lvl="1"/>
            <a:r>
              <a:rPr lang="en-US" sz="2000" dirty="0"/>
              <a:t>Each feature has a Gaussian distribution given class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CCBCB-11FC-4A99-9D3C-DF17AC7566DF}" type="slidenum">
              <a:rPr lang="en-US" smtClean="0"/>
              <a:pPr/>
              <a:t>4</a:t>
            </a:fld>
            <a:endParaRPr lang="en-US" dirty="0" smtClean="0"/>
          </a:p>
        </p:txBody>
      </p:sp>
      <p:grpSp>
        <p:nvGrpSpPr>
          <p:cNvPr id="2" name="Group 33"/>
          <p:cNvGrpSpPr/>
          <p:nvPr/>
        </p:nvGrpSpPr>
        <p:grpSpPr bwMode="auto">
          <a:xfrm>
            <a:off x="533400" y="1499167"/>
            <a:ext cx="7924800" cy="786833"/>
            <a:chOff x="990600" y="4419600"/>
            <a:chExt cx="7924800" cy="786833"/>
          </a:xfrm>
        </p:grpSpPr>
        <p:sp>
          <p:nvSpPr>
            <p:cNvPr id="10257" name="Text Box 13"/>
            <p:cNvSpPr txBox="1">
              <a:spLocks noChangeArrowheads="1"/>
            </p:cNvSpPr>
            <p:nvPr/>
          </p:nvSpPr>
          <p:spPr bwMode="auto">
            <a:xfrm>
              <a:off x="990600" y="4419600"/>
              <a:ext cx="792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b="1" dirty="0">
                  <a:solidFill>
                    <a:schemeClr val="accent2"/>
                  </a:solidFill>
                  <a:latin typeface="Comic Sans MS" pitchFamily="66" charset="0"/>
                </a:rPr>
                <a:t>Goal:</a:t>
              </a:r>
              <a:endParaRPr lang="en-US" sz="2400" dirty="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1892022" y="4572001"/>
              <a:ext cx="6286055" cy="634432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13"/>
          <p:cNvGrpSpPr/>
          <p:nvPr/>
        </p:nvGrpSpPr>
        <p:grpSpPr>
          <a:xfrm>
            <a:off x="1606236" y="2667000"/>
            <a:ext cx="5632911" cy="2514600"/>
            <a:chOff x="1606236" y="2667000"/>
            <a:chExt cx="5632911" cy="2514600"/>
          </a:xfrm>
        </p:grpSpPr>
        <p:pic>
          <p:nvPicPr>
            <p:cNvPr id="23" name="Picture 74" descr="webpages"/>
            <p:cNvPicPr>
              <a:picLocks noChangeAspect="1" noChangeArrowheads="1"/>
            </p:cNvPicPr>
            <p:nvPr/>
          </p:nvPicPr>
          <p:blipFill>
            <a:blip r:embed="rId6" cstate="print"/>
            <a:srcRect b="43373"/>
            <a:stretch>
              <a:fillRect/>
            </a:stretch>
          </p:blipFill>
          <p:spPr bwMode="auto">
            <a:xfrm>
              <a:off x="1606236" y="2667000"/>
              <a:ext cx="3118164" cy="19683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4" name="Right Arrow 23"/>
            <p:cNvSpPr/>
            <p:nvPr/>
          </p:nvSpPr>
          <p:spPr>
            <a:xfrm>
              <a:off x="5334000" y="3555684"/>
              <a:ext cx="304800" cy="228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6038659" y="3174684"/>
              <a:ext cx="971741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0000FF"/>
                  </a:solidFill>
                </a:rPr>
                <a:t>Sports</a:t>
              </a:r>
            </a:p>
            <a:p>
              <a:r>
                <a:rPr lang="en-US" sz="2000" dirty="0" smtClean="0">
                  <a:solidFill>
                    <a:srgbClr val="0000FF"/>
                  </a:solidFill>
                </a:rPr>
                <a:t>Science</a:t>
              </a:r>
            </a:p>
            <a:p>
              <a:r>
                <a:rPr lang="en-US" sz="2000" dirty="0" smtClean="0">
                  <a:solidFill>
                    <a:srgbClr val="0000FF"/>
                  </a:solidFill>
                </a:rPr>
                <a:t>News</a:t>
              </a:r>
              <a:endParaRPr lang="en-US" sz="2000" dirty="0">
                <a:solidFill>
                  <a:srgbClr val="0000FF"/>
                </a:solidFill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2209800" y="4711542"/>
              <a:ext cx="1602105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FF0000"/>
                  </a:solidFill>
                </a:rPr>
                <a:t>Features, X</a:t>
              </a:r>
              <a:endParaRPr lang="en-US" sz="2400" b="1" dirty="0">
                <a:solidFill>
                  <a:srgbClr val="FF0000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943600" y="4719935"/>
              <a:ext cx="1295547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>
              <a:spAutoFit/>
            </a:bodyPr>
            <a:lstStyle/>
            <a:p>
              <a:pPr algn="ctr"/>
              <a:r>
                <a:rPr lang="en-US" sz="2400" b="1" dirty="0" smtClean="0">
                  <a:solidFill>
                    <a:srgbClr val="0000FF"/>
                  </a:solidFill>
                </a:rPr>
                <a:t>Labels, Y</a:t>
              </a:r>
              <a:endParaRPr lang="en-US" sz="2400" b="1" dirty="0">
                <a:solidFill>
                  <a:srgbClr val="0000FF"/>
                </a:solidFill>
              </a:endParaRPr>
            </a:p>
          </p:txBody>
        </p:sp>
      </p:grpSp>
      <p:pic>
        <p:nvPicPr>
          <p:cNvPr id="44" name="Picture 4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05000" y="5883437"/>
            <a:ext cx="2972828" cy="281995"/>
          </a:xfrm>
          <a:prstGeom prst="rect">
            <a:avLst/>
          </a:prstGeom>
          <a:noFill/>
          <a:ln/>
          <a:effectLst/>
        </p:spPr>
      </p:pic>
      <p:sp>
        <p:nvSpPr>
          <p:cNvPr id="46" name="TextBox 45"/>
          <p:cNvSpPr txBox="1"/>
          <p:nvPr/>
        </p:nvSpPr>
        <p:spPr>
          <a:xfrm>
            <a:off x="5257800" y="5791200"/>
            <a:ext cx="221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Probability of Error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Optimal Classification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rcRect l="22495" t="30036" b="29916"/>
          <a:stretch>
            <a:fillRect/>
          </a:stretch>
        </p:blipFill>
        <p:spPr bwMode="auto">
          <a:xfrm>
            <a:off x="3320335" y="1502980"/>
            <a:ext cx="3918665" cy="609600"/>
          </a:xfrm>
          <a:prstGeom prst="rect">
            <a:avLst/>
          </a:prstGeom>
          <a:noFill/>
          <a:ln/>
          <a:effectLst/>
        </p:spPr>
      </p:pic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502340" y="1524000"/>
            <a:ext cx="28504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dirty="0">
                <a:solidFill>
                  <a:srgbClr val="C00000"/>
                </a:solidFill>
                <a:latin typeface="Comic Sans MS" pitchFamily="66" charset="0"/>
              </a:rPr>
              <a:t>Optimal predictor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:</a:t>
            </a:r>
          </a:p>
          <a:p>
            <a:pPr marL="457200" indent="-457200">
              <a:tabLst>
                <a:tab pos="4914900" algn="l"/>
              </a:tabLst>
            </a:pP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(</a:t>
            </a:r>
            <a:r>
              <a:rPr lang="en-US" sz="2400" dirty="0" err="1" smtClean="0">
                <a:solidFill>
                  <a:srgbClr val="C00000"/>
                </a:solidFill>
                <a:latin typeface="Comic Sans MS" pitchFamily="66" charset="0"/>
              </a:rPr>
              <a:t>Bayes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 classifier)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grpSp>
        <p:nvGrpSpPr>
          <p:cNvPr id="3" name="Group 36"/>
          <p:cNvGrpSpPr/>
          <p:nvPr/>
        </p:nvGrpSpPr>
        <p:grpSpPr>
          <a:xfrm>
            <a:off x="533400" y="5638800"/>
            <a:ext cx="7620001" cy="924884"/>
            <a:chOff x="1752600" y="5867400"/>
            <a:chExt cx="5027629" cy="924884"/>
          </a:xfrm>
        </p:grpSpPr>
        <p:grpSp>
          <p:nvGrpSpPr>
            <p:cNvPr id="4" name="Group 34"/>
            <p:cNvGrpSpPr/>
            <p:nvPr/>
          </p:nvGrpSpPr>
          <p:grpSpPr>
            <a:xfrm>
              <a:off x="1828800" y="5961287"/>
              <a:ext cx="4951429" cy="830997"/>
              <a:chOff x="3352800" y="2210235"/>
              <a:chExt cx="4951429" cy="830997"/>
            </a:xfrm>
          </p:grpSpPr>
          <p:sp>
            <p:nvSpPr>
              <p:cNvPr id="19" name="TextBox 18"/>
              <p:cNvSpPr txBox="1"/>
              <p:nvPr/>
            </p:nvSpPr>
            <p:spPr>
              <a:xfrm>
                <a:off x="3352800" y="2210235"/>
                <a:ext cx="4800600" cy="8309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buFont typeface="Arial" pitchFamily="34" charset="0"/>
                  <a:buChar char="•"/>
                </a:pPr>
                <a:r>
                  <a:rPr lang="en-US" sz="2400" dirty="0" smtClean="0"/>
                  <a:t>  Even the optimal classifier makes mistakes R(f*) &gt; 0</a:t>
                </a:r>
              </a:p>
              <a:p>
                <a:pPr>
                  <a:buFont typeface="Arial" pitchFamily="34" charset="0"/>
                  <a:buChar char="•"/>
                </a:pPr>
                <a:r>
                  <a:rPr lang="en-US" sz="2400" dirty="0" smtClean="0"/>
                  <a:t>  Optimal classifier depends on </a:t>
                </a:r>
                <a:r>
                  <a:rPr lang="en-US" sz="2400" b="1" dirty="0" smtClean="0">
                    <a:solidFill>
                      <a:srgbClr val="C00000"/>
                    </a:solidFill>
                    <a:latin typeface="Comic Sans MS" pitchFamily="66" charset="0"/>
                  </a:rPr>
                  <a:t>unknown </a:t>
                </a:r>
                <a:r>
                  <a:rPr lang="en-US" sz="2400" dirty="0" smtClean="0"/>
                  <a:t>distribution</a:t>
                </a:r>
                <a:endParaRPr lang="en-US" sz="2400" b="1" dirty="0">
                  <a:solidFill>
                    <a:srgbClr val="C00000"/>
                  </a:solidFill>
                  <a:latin typeface="Comic Sans MS" pitchFamily="66" charset="0"/>
                </a:endParaRPr>
              </a:p>
            </p:txBody>
          </p:sp>
          <p:pic>
            <p:nvPicPr>
              <p:cNvPr id="23" name="Picture 22" descr="txp_fi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0" cstate="print"/>
              <a:srcRect l="69069" t="-44640"/>
              <a:stretch>
                <a:fillRect/>
              </a:stretch>
            </p:blipFill>
            <p:spPr bwMode="auto">
              <a:xfrm>
                <a:off x="7880682" y="2584434"/>
                <a:ext cx="423547" cy="381000"/>
              </a:xfrm>
              <a:prstGeom prst="rect">
                <a:avLst/>
              </a:prstGeom>
              <a:noFill/>
              <a:ln>
                <a:noFill/>
              </a:ln>
              <a:effectLst/>
            </p:spPr>
          </p:pic>
        </p:grpSp>
        <p:sp>
          <p:nvSpPr>
            <p:cNvPr id="36" name="Rectangle 35"/>
            <p:cNvSpPr/>
            <p:nvPr/>
          </p:nvSpPr>
          <p:spPr>
            <a:xfrm>
              <a:off x="1752600" y="5867400"/>
              <a:ext cx="4876800" cy="68580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24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33" name="Picture 3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19800" y="3733800"/>
            <a:ext cx="838200" cy="322104"/>
          </a:xfrm>
          <a:prstGeom prst="rect">
            <a:avLst/>
          </a:prstGeom>
          <a:noFill/>
          <a:ln/>
          <a:effectLst/>
        </p:spPr>
      </p:pic>
      <p:sp>
        <p:nvSpPr>
          <p:cNvPr id="56" name="Rectangle 17"/>
          <p:cNvSpPr>
            <a:spLocks noChangeArrowheads="1"/>
          </p:cNvSpPr>
          <p:nvPr/>
        </p:nvSpPr>
        <p:spPr bwMode="auto">
          <a:xfrm>
            <a:off x="6927501" y="3653135"/>
            <a:ext cx="16546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dirty="0" err="1" smtClean="0">
                <a:solidFill>
                  <a:srgbClr val="C00000"/>
                </a:solidFill>
                <a:latin typeface="Comic Sans MS" pitchFamily="66" charset="0"/>
              </a:rPr>
              <a:t>Bayes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 risk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44" name="Picture 4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766776" y="4800600"/>
            <a:ext cx="4798826" cy="517451"/>
          </a:xfrm>
          <a:prstGeom prst="rect">
            <a:avLst/>
          </a:prstGeom>
          <a:noFill/>
          <a:ln/>
          <a:effectLst/>
        </p:spPr>
      </p:pic>
      <p:grpSp>
        <p:nvGrpSpPr>
          <p:cNvPr id="7" name="Group 321"/>
          <p:cNvGrpSpPr>
            <a:grpSpLocks/>
          </p:cNvGrpSpPr>
          <p:nvPr/>
        </p:nvGrpSpPr>
        <p:grpSpPr bwMode="auto">
          <a:xfrm>
            <a:off x="2408535" y="4419600"/>
            <a:ext cx="3276600" cy="0"/>
            <a:chOff x="2497137" y="4419600"/>
            <a:chExt cx="3276600" cy="0"/>
          </a:xfrm>
        </p:grpSpPr>
        <p:sp>
          <p:nvSpPr>
            <p:cNvPr id="60" name="Line 322"/>
            <p:cNvSpPr>
              <a:spLocks noChangeShapeType="1"/>
            </p:cNvSpPr>
            <p:nvPr/>
          </p:nvSpPr>
          <p:spPr bwMode="auto">
            <a:xfrm>
              <a:off x="2686" y="2870"/>
              <a:ext cx="1056" cy="0"/>
            </a:xfrm>
            <a:prstGeom prst="line">
              <a:avLst/>
            </a:prstGeom>
            <a:noFill/>
            <a:ln w="254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61" name="Line 323"/>
            <p:cNvSpPr>
              <a:spLocks noChangeShapeType="1"/>
            </p:cNvSpPr>
            <p:nvPr/>
          </p:nvSpPr>
          <p:spPr bwMode="auto">
            <a:xfrm>
              <a:off x="3742" y="2870"/>
              <a:ext cx="1008" cy="0"/>
            </a:xfrm>
            <a:prstGeom prst="line">
              <a:avLst/>
            </a:prstGeom>
            <a:noFill/>
            <a:ln w="25400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pic>
        <p:nvPicPr>
          <p:cNvPr id="72" name="Picture 7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rcRect l="33996" r="35407" b="53149"/>
          <a:stretch>
            <a:fillRect/>
          </a:stretch>
        </p:blipFill>
        <p:spPr bwMode="auto">
          <a:xfrm>
            <a:off x="1587798" y="2743200"/>
            <a:ext cx="1371600" cy="304800"/>
          </a:xfrm>
          <a:prstGeom prst="rect">
            <a:avLst/>
          </a:prstGeom>
          <a:noFill/>
          <a:ln/>
          <a:effectLst/>
        </p:spPr>
      </p:pic>
      <p:pic>
        <p:nvPicPr>
          <p:cNvPr id="73" name="Picture 7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rcRect l="33996" r="35407" b="53149"/>
          <a:stretch>
            <a:fillRect/>
          </a:stretch>
        </p:blipFill>
        <p:spPr bwMode="auto">
          <a:xfrm>
            <a:off x="5058838" y="2819400"/>
            <a:ext cx="1371600" cy="304800"/>
          </a:xfrm>
          <a:prstGeom prst="rect">
            <a:avLst/>
          </a:prstGeom>
          <a:noFill/>
          <a:ln/>
          <a:effectLst/>
        </p:spPr>
      </p:pic>
      <p:sp>
        <p:nvSpPr>
          <p:cNvPr id="74" name="Rectangle 73"/>
          <p:cNvSpPr/>
          <p:nvPr/>
        </p:nvSpPr>
        <p:spPr bwMode="auto">
          <a:xfrm>
            <a:off x="5854998" y="2853904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5" name="Oval 319"/>
          <p:cNvSpPr>
            <a:spLocks noChangeArrowheads="1"/>
          </p:cNvSpPr>
          <p:nvPr/>
        </p:nvSpPr>
        <p:spPr bwMode="auto">
          <a:xfrm>
            <a:off x="5924800" y="2940614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76" name="Rectangle 75"/>
          <p:cNvSpPr/>
          <p:nvPr/>
        </p:nvSpPr>
        <p:spPr bwMode="auto">
          <a:xfrm>
            <a:off x="2425998" y="2793522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7" name="Oval 314"/>
          <p:cNvSpPr>
            <a:spLocks noChangeArrowheads="1"/>
          </p:cNvSpPr>
          <p:nvPr/>
        </p:nvSpPr>
        <p:spPr bwMode="auto">
          <a:xfrm>
            <a:off x="2450442" y="2869722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58" name="Group 57"/>
          <p:cNvGrpSpPr/>
          <p:nvPr/>
        </p:nvGrpSpPr>
        <p:grpSpPr>
          <a:xfrm>
            <a:off x="1915886" y="3058884"/>
            <a:ext cx="3744643" cy="1555088"/>
            <a:chOff x="2667000" y="7010400"/>
            <a:chExt cx="3744643" cy="1555088"/>
          </a:xfrm>
        </p:grpSpPr>
        <p:grpSp>
          <p:nvGrpSpPr>
            <p:cNvPr id="53" name="Group 52"/>
            <p:cNvGrpSpPr/>
            <p:nvPr/>
          </p:nvGrpSpPr>
          <p:grpSpPr>
            <a:xfrm>
              <a:off x="3603172" y="7836932"/>
              <a:ext cx="2373086" cy="533400"/>
              <a:chOff x="2841172" y="3886200"/>
              <a:chExt cx="2373086" cy="533400"/>
            </a:xfrm>
          </p:grpSpPr>
          <p:sp>
            <p:nvSpPr>
              <p:cNvPr id="52" name="Isosceles Triangle 51"/>
              <p:cNvSpPr/>
              <p:nvPr/>
            </p:nvSpPr>
            <p:spPr>
              <a:xfrm flipH="1">
                <a:off x="4093030" y="4267200"/>
                <a:ext cx="1121228" cy="141514"/>
              </a:xfrm>
              <a:prstGeom prst="triangle">
                <a:avLst>
                  <a:gd name="adj" fmla="val 86075"/>
                </a:avLst>
              </a:prstGeom>
              <a:blipFill>
                <a:blip r:embed="rId14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1" name="Isosceles Triangle 50"/>
              <p:cNvSpPr/>
              <p:nvPr/>
            </p:nvSpPr>
            <p:spPr>
              <a:xfrm>
                <a:off x="2841172" y="4267200"/>
                <a:ext cx="1121228" cy="141514"/>
              </a:xfrm>
              <a:prstGeom prst="triangle">
                <a:avLst>
                  <a:gd name="adj" fmla="val 86075"/>
                </a:avLst>
              </a:prstGeom>
              <a:blipFill>
                <a:blip r:embed="rId14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9" name="Isosceles Triangle 48"/>
              <p:cNvSpPr/>
              <p:nvPr/>
            </p:nvSpPr>
            <p:spPr>
              <a:xfrm>
                <a:off x="3646714" y="3886200"/>
                <a:ext cx="935420" cy="533400"/>
              </a:xfrm>
              <a:prstGeom prst="triangle">
                <a:avLst/>
              </a:prstGeom>
              <a:blipFill>
                <a:blip r:embed="rId14" cstate="print"/>
                <a:tile tx="0" ty="0" sx="100000" sy="100000" flip="none" algn="tl"/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42" name="Group 41"/>
            <p:cNvGrpSpPr/>
            <p:nvPr/>
          </p:nvGrpSpPr>
          <p:grpSpPr>
            <a:xfrm>
              <a:off x="2667000" y="7010400"/>
              <a:ext cx="3744643" cy="1555088"/>
              <a:chOff x="1905000" y="3059668"/>
              <a:chExt cx="3744643" cy="1555088"/>
            </a:xfrm>
          </p:grpSpPr>
          <p:sp>
            <p:nvSpPr>
              <p:cNvPr id="37" name="Freeform 311"/>
              <p:cNvSpPr>
                <a:spLocks/>
              </p:cNvSpPr>
              <p:nvPr/>
            </p:nvSpPr>
            <p:spPr bwMode="auto">
              <a:xfrm>
                <a:off x="2427464" y="3200400"/>
                <a:ext cx="3222179" cy="1219199"/>
              </a:xfrm>
              <a:custGeom>
                <a:avLst/>
                <a:gdLst>
                  <a:gd name="connsiteX0" fmla="*/ 0 w 10000"/>
                  <a:gd name="connsiteY0" fmla="*/ 9463 h 9635"/>
                  <a:gd name="connsiteX1" fmla="*/ 2434 w 10000"/>
                  <a:gd name="connsiteY1" fmla="*/ 4864 h 9635"/>
                  <a:gd name="connsiteX2" fmla="*/ 3677 w 10000"/>
                  <a:gd name="connsiteY2" fmla="*/ 1080 h 9635"/>
                  <a:gd name="connsiteX3" fmla="*/ 5740 w 10000"/>
                  <a:gd name="connsiteY3" fmla="*/ 1149 h 9635"/>
                  <a:gd name="connsiteX4" fmla="*/ 8132 w 10000"/>
                  <a:gd name="connsiteY4" fmla="*/ 7972 h 9635"/>
                  <a:gd name="connsiteX5" fmla="*/ 10000 w 10000"/>
                  <a:gd name="connsiteY5" fmla="*/ 9635 h 9635"/>
                  <a:gd name="connsiteX0" fmla="*/ 0 w 10000"/>
                  <a:gd name="connsiteY0" fmla="*/ 9238 h 9417"/>
                  <a:gd name="connsiteX1" fmla="*/ 2434 w 10000"/>
                  <a:gd name="connsiteY1" fmla="*/ 4465 h 9417"/>
                  <a:gd name="connsiteX2" fmla="*/ 3677 w 10000"/>
                  <a:gd name="connsiteY2" fmla="*/ 538 h 9417"/>
                  <a:gd name="connsiteX3" fmla="*/ 8132 w 10000"/>
                  <a:gd name="connsiteY3" fmla="*/ 7691 h 9417"/>
                  <a:gd name="connsiteX4" fmla="*/ 10000 w 10000"/>
                  <a:gd name="connsiteY4" fmla="*/ 9417 h 9417"/>
                  <a:gd name="connsiteX0" fmla="*/ 0 w 10000"/>
                  <a:gd name="connsiteY0" fmla="*/ 10115 h 10305"/>
                  <a:gd name="connsiteX1" fmla="*/ 2434 w 10000"/>
                  <a:gd name="connsiteY1" fmla="*/ 5046 h 10305"/>
                  <a:gd name="connsiteX2" fmla="*/ 3677 w 10000"/>
                  <a:gd name="connsiteY2" fmla="*/ 876 h 10305"/>
                  <a:gd name="connsiteX3" fmla="*/ 10000 w 10000"/>
                  <a:gd name="connsiteY3" fmla="*/ 10305 h 10305"/>
                  <a:gd name="connsiteX0" fmla="*/ 0 w 10000"/>
                  <a:gd name="connsiteY0" fmla="*/ 8521 h 8711"/>
                  <a:gd name="connsiteX1" fmla="*/ 2434 w 10000"/>
                  <a:gd name="connsiteY1" fmla="*/ 3452 h 8711"/>
                  <a:gd name="connsiteX2" fmla="*/ 4783 w 10000"/>
                  <a:gd name="connsiteY2" fmla="*/ 876 h 8711"/>
                  <a:gd name="connsiteX3" fmla="*/ 10000 w 10000"/>
                  <a:gd name="connsiteY3" fmla="*/ 8711 h 8711"/>
                  <a:gd name="connsiteX0" fmla="*/ 0 w 9652"/>
                  <a:gd name="connsiteY0" fmla="*/ 11031 h 11031"/>
                  <a:gd name="connsiteX1" fmla="*/ 2434 w 9652"/>
                  <a:gd name="connsiteY1" fmla="*/ 5212 h 11031"/>
                  <a:gd name="connsiteX2" fmla="*/ 4783 w 9652"/>
                  <a:gd name="connsiteY2" fmla="*/ 2255 h 11031"/>
                  <a:gd name="connsiteX3" fmla="*/ 9652 w 9652"/>
                  <a:gd name="connsiteY3" fmla="*/ 2255 h 11031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10000 h 10000"/>
                  <a:gd name="connsiteX1" fmla="*/ 2522 w 10000"/>
                  <a:gd name="connsiteY1" fmla="*/ 4725 h 10000"/>
                  <a:gd name="connsiteX2" fmla="*/ 4955 w 10000"/>
                  <a:gd name="connsiteY2" fmla="*/ 2044 h 10000"/>
                  <a:gd name="connsiteX3" fmla="*/ 10000 w 10000"/>
                  <a:gd name="connsiteY3" fmla="*/ 2044 h 10000"/>
                  <a:gd name="connsiteX0" fmla="*/ 0 w 10000"/>
                  <a:gd name="connsiteY0" fmla="*/ 8403 h 8403"/>
                  <a:gd name="connsiteX1" fmla="*/ 2522 w 10000"/>
                  <a:gd name="connsiteY1" fmla="*/ 3128 h 8403"/>
                  <a:gd name="connsiteX2" fmla="*/ 4955 w 10000"/>
                  <a:gd name="connsiteY2" fmla="*/ 447 h 8403"/>
                  <a:gd name="connsiteX3" fmla="*/ 8319 w 10000"/>
                  <a:gd name="connsiteY3" fmla="*/ 447 h 8403"/>
                  <a:gd name="connsiteX4" fmla="*/ 10000 w 10000"/>
                  <a:gd name="connsiteY4" fmla="*/ 447 h 8403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8319 w 10000"/>
                  <a:gd name="connsiteY3" fmla="*/ 532 h 10000"/>
                  <a:gd name="connsiteX4" fmla="*/ 10000 w 10000"/>
                  <a:gd name="connsiteY4" fmla="*/ 532 h 10000"/>
                  <a:gd name="connsiteX0" fmla="*/ 0 w 10000"/>
                  <a:gd name="connsiteY0" fmla="*/ 10000 h 10000"/>
                  <a:gd name="connsiteX1" fmla="*/ 2522 w 10000"/>
                  <a:gd name="connsiteY1" fmla="*/ 3722 h 10000"/>
                  <a:gd name="connsiteX2" fmla="*/ 4955 w 10000"/>
                  <a:gd name="connsiteY2" fmla="*/ 532 h 10000"/>
                  <a:gd name="connsiteX3" fmla="*/ 10000 w 10000"/>
                  <a:gd name="connsiteY3" fmla="*/ 532 h 10000"/>
                  <a:gd name="connsiteX0" fmla="*/ 629 w 10629"/>
                  <a:gd name="connsiteY0" fmla="*/ 10000 h 11130"/>
                  <a:gd name="connsiteX1" fmla="*/ 420 w 10629"/>
                  <a:gd name="connsiteY1" fmla="*/ 10084 h 11130"/>
                  <a:gd name="connsiteX2" fmla="*/ 3151 w 10629"/>
                  <a:gd name="connsiteY2" fmla="*/ 3722 h 11130"/>
                  <a:gd name="connsiteX3" fmla="*/ 5584 w 10629"/>
                  <a:gd name="connsiteY3" fmla="*/ 532 h 11130"/>
                  <a:gd name="connsiteX4" fmla="*/ 10629 w 10629"/>
                  <a:gd name="connsiteY4" fmla="*/ 532 h 11130"/>
                  <a:gd name="connsiteX0" fmla="*/ 209 w 10209"/>
                  <a:gd name="connsiteY0" fmla="*/ 10000 h 10604"/>
                  <a:gd name="connsiteX1" fmla="*/ 420 w 10209"/>
                  <a:gd name="connsiteY1" fmla="*/ 9558 h 10604"/>
                  <a:gd name="connsiteX2" fmla="*/ 2731 w 10209"/>
                  <a:gd name="connsiteY2" fmla="*/ 3722 h 10604"/>
                  <a:gd name="connsiteX3" fmla="*/ 5164 w 10209"/>
                  <a:gd name="connsiteY3" fmla="*/ 532 h 10604"/>
                  <a:gd name="connsiteX4" fmla="*/ 10209 w 10209"/>
                  <a:gd name="connsiteY4" fmla="*/ 532 h 10604"/>
                  <a:gd name="connsiteX0" fmla="*/ 1110 w 11110"/>
                  <a:gd name="connsiteY0" fmla="*/ 10000 h 11549"/>
                  <a:gd name="connsiteX1" fmla="*/ 1321 w 11110"/>
                  <a:gd name="connsiteY1" fmla="*/ 9558 h 11549"/>
                  <a:gd name="connsiteX2" fmla="*/ 3632 w 11110"/>
                  <a:gd name="connsiteY2" fmla="*/ 3722 h 11549"/>
                  <a:gd name="connsiteX3" fmla="*/ 6065 w 11110"/>
                  <a:gd name="connsiteY3" fmla="*/ 532 h 11549"/>
                  <a:gd name="connsiteX4" fmla="*/ 11110 w 11110"/>
                  <a:gd name="connsiteY4" fmla="*/ 532 h 11549"/>
                  <a:gd name="connsiteX0" fmla="*/ 1950 w 11950"/>
                  <a:gd name="connsiteY0" fmla="*/ 10000 h 11549"/>
                  <a:gd name="connsiteX1" fmla="*/ 1321 w 11950"/>
                  <a:gd name="connsiteY1" fmla="*/ 9558 h 11549"/>
                  <a:gd name="connsiteX2" fmla="*/ 4472 w 11950"/>
                  <a:gd name="connsiteY2" fmla="*/ 3722 h 11549"/>
                  <a:gd name="connsiteX3" fmla="*/ 6905 w 11950"/>
                  <a:gd name="connsiteY3" fmla="*/ 532 h 11549"/>
                  <a:gd name="connsiteX4" fmla="*/ 11950 w 11950"/>
                  <a:gd name="connsiteY4" fmla="*/ 532 h 11549"/>
                  <a:gd name="connsiteX0" fmla="*/ 35 w 13607"/>
                  <a:gd name="connsiteY0" fmla="*/ 11029 h 11549"/>
                  <a:gd name="connsiteX1" fmla="*/ 297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549"/>
                  <a:gd name="connsiteX1" fmla="*/ 3398 w 13607"/>
                  <a:gd name="connsiteY1" fmla="*/ 9558 h 11549"/>
                  <a:gd name="connsiteX2" fmla="*/ 6129 w 13607"/>
                  <a:gd name="connsiteY2" fmla="*/ 3722 h 11549"/>
                  <a:gd name="connsiteX3" fmla="*/ 8562 w 13607"/>
                  <a:gd name="connsiteY3" fmla="*/ 532 h 11549"/>
                  <a:gd name="connsiteX4" fmla="*/ 13607 w 13607"/>
                  <a:gd name="connsiteY4" fmla="*/ 532 h 11549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398 w 13607"/>
                  <a:gd name="connsiteY1" fmla="*/ 955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21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35 w 13607"/>
                  <a:gd name="connsiteY0" fmla="*/ 11029 h 11043"/>
                  <a:gd name="connsiteX1" fmla="*/ 3638 w 13607"/>
                  <a:gd name="connsiteY1" fmla="*/ 9348 h 11043"/>
                  <a:gd name="connsiteX2" fmla="*/ 6129 w 13607"/>
                  <a:gd name="connsiteY2" fmla="*/ 3722 h 11043"/>
                  <a:gd name="connsiteX3" fmla="*/ 8562 w 13607"/>
                  <a:gd name="connsiteY3" fmla="*/ 532 h 11043"/>
                  <a:gd name="connsiteX4" fmla="*/ 13607 w 13607"/>
                  <a:gd name="connsiteY4" fmla="*/ 532 h 11043"/>
                  <a:gd name="connsiteX0" fmla="*/ 0 w 13572"/>
                  <a:gd name="connsiteY0" fmla="*/ 11029 h 11099"/>
                  <a:gd name="connsiteX1" fmla="*/ 2342 w 13572"/>
                  <a:gd name="connsiteY1" fmla="*/ 10819 h 11099"/>
                  <a:gd name="connsiteX2" fmla="*/ 3603 w 13572"/>
                  <a:gd name="connsiteY2" fmla="*/ 9348 h 11099"/>
                  <a:gd name="connsiteX3" fmla="*/ 6094 w 13572"/>
                  <a:gd name="connsiteY3" fmla="*/ 3722 h 11099"/>
                  <a:gd name="connsiteX4" fmla="*/ 8527 w 13572"/>
                  <a:gd name="connsiteY4" fmla="*/ 532 h 11099"/>
                  <a:gd name="connsiteX5" fmla="*/ 13572 w 13572"/>
                  <a:gd name="connsiteY5" fmla="*/ 532 h 11099"/>
                  <a:gd name="connsiteX0" fmla="*/ 0 w 17776"/>
                  <a:gd name="connsiteY0" fmla="*/ 11554 h 11554"/>
                  <a:gd name="connsiteX1" fmla="*/ 6546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  <a:gd name="connsiteX0" fmla="*/ 0 w 17776"/>
                  <a:gd name="connsiteY0" fmla="*/ 11554 h 11554"/>
                  <a:gd name="connsiteX1" fmla="*/ 5045 w 17776"/>
                  <a:gd name="connsiteY1" fmla="*/ 10819 h 11554"/>
                  <a:gd name="connsiteX2" fmla="*/ 7807 w 17776"/>
                  <a:gd name="connsiteY2" fmla="*/ 9348 h 11554"/>
                  <a:gd name="connsiteX3" fmla="*/ 10298 w 17776"/>
                  <a:gd name="connsiteY3" fmla="*/ 3722 h 11554"/>
                  <a:gd name="connsiteX4" fmla="*/ 12731 w 17776"/>
                  <a:gd name="connsiteY4" fmla="*/ 532 h 11554"/>
                  <a:gd name="connsiteX5" fmla="*/ 17776 w 17776"/>
                  <a:gd name="connsiteY5" fmla="*/ 532 h 115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7776" h="11554">
                    <a:moveTo>
                      <a:pt x="0" y="11554"/>
                    </a:moveTo>
                    <a:cubicBezTo>
                      <a:pt x="350" y="11449"/>
                      <a:pt x="3744" y="11187"/>
                      <a:pt x="5045" y="10819"/>
                    </a:cubicBezTo>
                    <a:cubicBezTo>
                      <a:pt x="6346" y="10451"/>
                      <a:pt x="6932" y="10531"/>
                      <a:pt x="7807" y="9348"/>
                    </a:cubicBezTo>
                    <a:cubicBezTo>
                      <a:pt x="8683" y="8165"/>
                      <a:pt x="9477" y="5191"/>
                      <a:pt x="10298" y="3722"/>
                    </a:cubicBezTo>
                    <a:cubicBezTo>
                      <a:pt x="11119" y="2253"/>
                      <a:pt x="11485" y="1064"/>
                      <a:pt x="12731" y="532"/>
                    </a:cubicBezTo>
                    <a:cubicBezTo>
                      <a:pt x="13977" y="0"/>
                      <a:pt x="16725" y="532"/>
                      <a:pt x="17776" y="532"/>
                    </a:cubicBezTo>
                  </a:path>
                </a:pathLst>
              </a:custGeom>
              <a:noFill/>
              <a:ln w="19050" cap="flat">
                <a:solidFill>
                  <a:srgbClr val="00B05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2057400" y="424542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</a:t>
                </a:r>
                <a:endParaRPr lang="en-US" dirty="0"/>
              </a:p>
            </p:txBody>
          </p:sp>
          <p:sp>
            <p:nvSpPr>
              <p:cNvPr id="40" name="TextBox 39"/>
              <p:cNvSpPr txBox="1"/>
              <p:nvPr/>
            </p:nvSpPr>
            <p:spPr>
              <a:xfrm>
                <a:off x="1905000" y="3701142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0.5</a:t>
                </a:r>
                <a:endParaRPr lang="en-US" dirty="0"/>
              </a:p>
            </p:txBody>
          </p:sp>
          <p:sp>
            <p:nvSpPr>
              <p:cNvPr id="41" name="TextBox 40"/>
              <p:cNvSpPr txBox="1"/>
              <p:nvPr/>
            </p:nvSpPr>
            <p:spPr>
              <a:xfrm>
                <a:off x="2060514" y="305966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1</a:t>
                </a:r>
                <a:endParaRPr lang="en-US" dirty="0"/>
              </a:p>
            </p:txBody>
          </p:sp>
          <p:cxnSp>
            <p:nvCxnSpPr>
              <p:cNvPr id="43" name="Straight Connector 42"/>
              <p:cNvCxnSpPr>
                <a:stCxn id="40" idx="3"/>
              </p:cNvCxnSpPr>
              <p:nvPr/>
            </p:nvCxnSpPr>
            <p:spPr>
              <a:xfrm>
                <a:off x="2381412" y="3885808"/>
                <a:ext cx="1733388" cy="392"/>
              </a:xfrm>
              <a:prstGeom prst="line">
                <a:avLst/>
              </a:prstGeom>
              <a:ln>
                <a:solidFill>
                  <a:schemeClr val="tx1"/>
                </a:solidFill>
                <a:prstDash val="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5" name="Freeform 309"/>
              <p:cNvSpPr>
                <a:spLocks/>
              </p:cNvSpPr>
              <p:nvPr/>
            </p:nvSpPr>
            <p:spPr bwMode="auto">
              <a:xfrm>
                <a:off x="2438402" y="3200401"/>
                <a:ext cx="3200319" cy="1219229"/>
              </a:xfrm>
              <a:custGeom>
                <a:avLst/>
                <a:gdLst>
                  <a:gd name="connsiteX0" fmla="*/ 0 w 11088"/>
                  <a:gd name="connsiteY0" fmla="*/ 2466 h 9886"/>
                  <a:gd name="connsiteX1" fmla="*/ 2493 w 11088"/>
                  <a:gd name="connsiteY1" fmla="*/ 9044 h 9886"/>
                  <a:gd name="connsiteX2" fmla="*/ 3898 w 11088"/>
                  <a:gd name="connsiteY2" fmla="*/ 5553 h 9886"/>
                  <a:gd name="connsiteX3" fmla="*/ 4953 w 11088"/>
                  <a:gd name="connsiteY3" fmla="*/ 1114 h 9886"/>
                  <a:gd name="connsiteX4" fmla="*/ 6001 w 11088"/>
                  <a:gd name="connsiteY4" fmla="*/ 158 h 9886"/>
                  <a:gd name="connsiteX5" fmla="*/ 7056 w 11088"/>
                  <a:gd name="connsiteY5" fmla="*/ 2061 h 9886"/>
                  <a:gd name="connsiteX6" fmla="*/ 8850 w 11088"/>
                  <a:gd name="connsiteY6" fmla="*/ 6702 h 9886"/>
                  <a:gd name="connsiteX7" fmla="*/ 11088 w 11088"/>
                  <a:gd name="connsiteY7" fmla="*/ 9886 h 9886"/>
                  <a:gd name="connsiteX0" fmla="*/ 0 w 10000"/>
                  <a:gd name="connsiteY0" fmla="*/ 2494 h 10000"/>
                  <a:gd name="connsiteX1" fmla="*/ 2405 w 10000"/>
                  <a:gd name="connsiteY1" fmla="*/ 2069 h 10000"/>
                  <a:gd name="connsiteX2" fmla="*/ 3516 w 10000"/>
                  <a:gd name="connsiteY2" fmla="*/ 5617 h 10000"/>
                  <a:gd name="connsiteX3" fmla="*/ 4467 w 10000"/>
                  <a:gd name="connsiteY3" fmla="*/ 1127 h 10000"/>
                  <a:gd name="connsiteX4" fmla="*/ 5412 w 10000"/>
                  <a:gd name="connsiteY4" fmla="*/ 160 h 10000"/>
                  <a:gd name="connsiteX5" fmla="*/ 6364 w 10000"/>
                  <a:gd name="connsiteY5" fmla="*/ 2085 h 10000"/>
                  <a:gd name="connsiteX6" fmla="*/ 7982 w 10000"/>
                  <a:gd name="connsiteY6" fmla="*/ 6779 h 10000"/>
                  <a:gd name="connsiteX7" fmla="*/ 10000 w 10000"/>
                  <a:gd name="connsiteY7" fmla="*/ 10000 h 10000"/>
                  <a:gd name="connsiteX0" fmla="*/ 0 w 10000"/>
                  <a:gd name="connsiteY0" fmla="*/ 2494 h 10000"/>
                  <a:gd name="connsiteX1" fmla="*/ 3516 w 10000"/>
                  <a:gd name="connsiteY1" fmla="*/ 5617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6364 w 10000"/>
                  <a:gd name="connsiteY4" fmla="*/ 2085 h 10000"/>
                  <a:gd name="connsiteX5" fmla="*/ 7982 w 10000"/>
                  <a:gd name="connsiteY5" fmla="*/ 6779 h 10000"/>
                  <a:gd name="connsiteX6" fmla="*/ 10000 w 10000"/>
                  <a:gd name="connsiteY6" fmla="*/ 10000 h 10000"/>
                  <a:gd name="connsiteX0" fmla="*/ 0 w 10000"/>
                  <a:gd name="connsiteY0" fmla="*/ 2494 h 10000"/>
                  <a:gd name="connsiteX1" fmla="*/ 3435 w 10000"/>
                  <a:gd name="connsiteY1" fmla="*/ 2495 h 10000"/>
                  <a:gd name="connsiteX2" fmla="*/ 4467 w 10000"/>
                  <a:gd name="connsiteY2" fmla="*/ 1127 h 10000"/>
                  <a:gd name="connsiteX3" fmla="*/ 5412 w 10000"/>
                  <a:gd name="connsiteY3" fmla="*/ 160 h 10000"/>
                  <a:gd name="connsiteX4" fmla="*/ 7982 w 10000"/>
                  <a:gd name="connsiteY4" fmla="*/ 6779 h 10000"/>
                  <a:gd name="connsiteX5" fmla="*/ 10000 w 10000"/>
                  <a:gd name="connsiteY5" fmla="*/ 10000 h 10000"/>
                  <a:gd name="connsiteX0" fmla="*/ 0 w 10000"/>
                  <a:gd name="connsiteY0" fmla="*/ 2281 h 9787"/>
                  <a:gd name="connsiteX1" fmla="*/ 3435 w 10000"/>
                  <a:gd name="connsiteY1" fmla="*/ 2282 h 9787"/>
                  <a:gd name="connsiteX2" fmla="*/ 4467 w 10000"/>
                  <a:gd name="connsiteY2" fmla="*/ 914 h 9787"/>
                  <a:gd name="connsiteX3" fmla="*/ 6184 w 10000"/>
                  <a:gd name="connsiteY3" fmla="*/ 2282 h 9787"/>
                  <a:gd name="connsiteX4" fmla="*/ 7982 w 10000"/>
                  <a:gd name="connsiteY4" fmla="*/ 6566 h 9787"/>
                  <a:gd name="connsiteX5" fmla="*/ 10000 w 10000"/>
                  <a:gd name="connsiteY5" fmla="*/ 9787 h 9787"/>
                  <a:gd name="connsiteX0" fmla="*/ 0 w 10000"/>
                  <a:gd name="connsiteY0" fmla="*/ 729 h 8398"/>
                  <a:gd name="connsiteX1" fmla="*/ 3435 w 10000"/>
                  <a:gd name="connsiteY1" fmla="*/ 730 h 8398"/>
                  <a:gd name="connsiteX2" fmla="*/ 6184 w 10000"/>
                  <a:gd name="connsiteY2" fmla="*/ 730 h 8398"/>
                  <a:gd name="connsiteX3" fmla="*/ 7982 w 10000"/>
                  <a:gd name="connsiteY3" fmla="*/ 5107 h 8398"/>
                  <a:gd name="connsiteX4" fmla="*/ 10000 w 10000"/>
                  <a:gd name="connsiteY4" fmla="*/ 8398 h 8398"/>
                  <a:gd name="connsiteX0" fmla="*/ 0 w 10000"/>
                  <a:gd name="connsiteY0" fmla="*/ 0 h 9132"/>
                  <a:gd name="connsiteX1" fmla="*/ 3435 w 10000"/>
                  <a:gd name="connsiteY1" fmla="*/ 1 h 9132"/>
                  <a:gd name="connsiteX2" fmla="*/ 6527 w 10000"/>
                  <a:gd name="connsiteY2" fmla="*/ 1555 h 9132"/>
                  <a:gd name="connsiteX3" fmla="*/ 7982 w 10000"/>
                  <a:gd name="connsiteY3" fmla="*/ 5213 h 9132"/>
                  <a:gd name="connsiteX4" fmla="*/ 10000 w 10000"/>
                  <a:gd name="connsiteY4" fmla="*/ 9132 h 9132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000"/>
                  <a:gd name="connsiteY0" fmla="*/ 0 h 10000"/>
                  <a:gd name="connsiteX1" fmla="*/ 3435 w 10000"/>
                  <a:gd name="connsiteY1" fmla="*/ 1 h 10000"/>
                  <a:gd name="connsiteX2" fmla="*/ 6527 w 10000"/>
                  <a:gd name="connsiteY2" fmla="*/ 1703 h 10000"/>
                  <a:gd name="connsiteX3" fmla="*/ 7982 w 10000"/>
                  <a:gd name="connsiteY3" fmla="*/ 5708 h 10000"/>
                  <a:gd name="connsiteX4" fmla="*/ 10000 w 10000"/>
                  <a:gd name="connsiteY4" fmla="*/ 10000 h 10000"/>
                  <a:gd name="connsiteX0" fmla="*/ 0 w 10348"/>
                  <a:gd name="connsiteY0" fmla="*/ 0 h 10727"/>
                  <a:gd name="connsiteX1" fmla="*/ 3435 w 10348"/>
                  <a:gd name="connsiteY1" fmla="*/ 1 h 10727"/>
                  <a:gd name="connsiteX2" fmla="*/ 6527 w 10348"/>
                  <a:gd name="connsiteY2" fmla="*/ 1703 h 10727"/>
                  <a:gd name="connsiteX3" fmla="*/ 7982 w 10348"/>
                  <a:gd name="connsiteY3" fmla="*/ 5708 h 10727"/>
                  <a:gd name="connsiteX4" fmla="*/ 10000 w 10348"/>
                  <a:gd name="connsiteY4" fmla="*/ 10000 h 10727"/>
                  <a:gd name="connsiteX5" fmla="*/ 10068 w 10348"/>
                  <a:gd name="connsiteY5" fmla="*/ 10067 h 10727"/>
                  <a:gd name="connsiteX0" fmla="*/ 0 w 10609"/>
                  <a:gd name="connsiteY0" fmla="*/ 0 h 10897"/>
                  <a:gd name="connsiteX1" fmla="*/ 3435 w 10609"/>
                  <a:gd name="connsiteY1" fmla="*/ 1 h 10897"/>
                  <a:gd name="connsiteX2" fmla="*/ 6527 w 10609"/>
                  <a:gd name="connsiteY2" fmla="*/ 1703 h 10897"/>
                  <a:gd name="connsiteX3" fmla="*/ 7982 w 10609"/>
                  <a:gd name="connsiteY3" fmla="*/ 5708 h 10897"/>
                  <a:gd name="connsiteX4" fmla="*/ 10000 w 10609"/>
                  <a:gd name="connsiteY4" fmla="*/ 10000 h 10897"/>
                  <a:gd name="connsiteX5" fmla="*/ 10609 w 10609"/>
                  <a:gd name="connsiteY5" fmla="*/ 10897 h 10897"/>
                  <a:gd name="connsiteX0" fmla="*/ 0 w 12124"/>
                  <a:gd name="connsiteY0" fmla="*/ 0 h 10897"/>
                  <a:gd name="connsiteX1" fmla="*/ 3435 w 12124"/>
                  <a:gd name="connsiteY1" fmla="*/ 1 h 10897"/>
                  <a:gd name="connsiteX2" fmla="*/ 6527 w 12124"/>
                  <a:gd name="connsiteY2" fmla="*/ 1703 h 10897"/>
                  <a:gd name="connsiteX3" fmla="*/ 7982 w 12124"/>
                  <a:gd name="connsiteY3" fmla="*/ 5708 h 10897"/>
                  <a:gd name="connsiteX4" fmla="*/ 10000 w 12124"/>
                  <a:gd name="connsiteY4" fmla="*/ 10000 h 10897"/>
                  <a:gd name="connsiteX5" fmla="*/ 12124 w 12124"/>
                  <a:gd name="connsiteY5" fmla="*/ 10897 h 10897"/>
                  <a:gd name="connsiteX0" fmla="*/ 0 w 12496"/>
                  <a:gd name="connsiteY0" fmla="*/ 0 h 11047"/>
                  <a:gd name="connsiteX1" fmla="*/ 3435 w 12496"/>
                  <a:gd name="connsiteY1" fmla="*/ 1 h 11047"/>
                  <a:gd name="connsiteX2" fmla="*/ 6527 w 12496"/>
                  <a:gd name="connsiteY2" fmla="*/ 1703 h 11047"/>
                  <a:gd name="connsiteX3" fmla="*/ 7982 w 12496"/>
                  <a:gd name="connsiteY3" fmla="*/ 5708 h 11047"/>
                  <a:gd name="connsiteX4" fmla="*/ 10000 w 12496"/>
                  <a:gd name="connsiteY4" fmla="*/ 10000 h 11047"/>
                  <a:gd name="connsiteX5" fmla="*/ 12124 w 12496"/>
                  <a:gd name="connsiteY5" fmla="*/ 10897 h 11047"/>
                  <a:gd name="connsiteX6" fmla="*/ 12233 w 12496"/>
                  <a:gd name="connsiteY6" fmla="*/ 10897 h 11047"/>
                  <a:gd name="connsiteX0" fmla="*/ 0 w 15913"/>
                  <a:gd name="connsiteY0" fmla="*/ 0 h 11624"/>
                  <a:gd name="connsiteX1" fmla="*/ 3435 w 15913"/>
                  <a:gd name="connsiteY1" fmla="*/ 1 h 11624"/>
                  <a:gd name="connsiteX2" fmla="*/ 6527 w 15913"/>
                  <a:gd name="connsiteY2" fmla="*/ 1703 h 11624"/>
                  <a:gd name="connsiteX3" fmla="*/ 7982 w 15913"/>
                  <a:gd name="connsiteY3" fmla="*/ 5708 h 11624"/>
                  <a:gd name="connsiteX4" fmla="*/ 10000 w 15913"/>
                  <a:gd name="connsiteY4" fmla="*/ 10000 h 11624"/>
                  <a:gd name="connsiteX5" fmla="*/ 12124 w 15913"/>
                  <a:gd name="connsiteY5" fmla="*/ 10897 h 11624"/>
                  <a:gd name="connsiteX6" fmla="*/ 15913 w 15913"/>
                  <a:gd name="connsiteY6" fmla="*/ 11624 h 11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5913" h="11624">
                    <a:moveTo>
                      <a:pt x="0" y="0"/>
                    </a:moveTo>
                    <a:lnTo>
                      <a:pt x="3435" y="1"/>
                    </a:lnTo>
                    <a:cubicBezTo>
                      <a:pt x="4466" y="1"/>
                      <a:pt x="5941" y="448"/>
                      <a:pt x="6527" y="1703"/>
                    </a:cubicBezTo>
                    <a:cubicBezTo>
                      <a:pt x="7113" y="2958"/>
                      <a:pt x="7217" y="3523"/>
                      <a:pt x="7982" y="5708"/>
                    </a:cubicBezTo>
                    <a:cubicBezTo>
                      <a:pt x="8590" y="7470"/>
                      <a:pt x="9578" y="9113"/>
                      <a:pt x="10000" y="10000"/>
                    </a:cubicBezTo>
                    <a:cubicBezTo>
                      <a:pt x="10348" y="10727"/>
                      <a:pt x="12110" y="10883"/>
                      <a:pt x="12124" y="10897"/>
                    </a:cubicBezTo>
                    <a:cubicBezTo>
                      <a:pt x="12496" y="11047"/>
                      <a:pt x="15890" y="11624"/>
                      <a:pt x="15913" y="11624"/>
                    </a:cubicBezTo>
                  </a:path>
                </a:pathLst>
              </a:custGeom>
              <a:noFill/>
              <a:ln w="19050" cap="flat">
                <a:solidFill>
                  <a:srgbClr val="FF0000"/>
                </a:solidFill>
                <a:prstDash val="solid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 dirty="0"/>
              </a:p>
            </p:txBody>
          </p:sp>
        </p:grpSp>
      </p:grpSp>
      <p:grpSp>
        <p:nvGrpSpPr>
          <p:cNvPr id="6" name="Group 302"/>
          <p:cNvGrpSpPr>
            <a:grpSpLocks/>
          </p:cNvGrpSpPr>
          <p:nvPr/>
        </p:nvGrpSpPr>
        <p:grpSpPr bwMode="auto">
          <a:xfrm>
            <a:off x="2402185" y="4343400"/>
            <a:ext cx="3276600" cy="152400"/>
            <a:chOff x="1872" y="2890"/>
            <a:chExt cx="2064" cy="96"/>
          </a:xfrm>
        </p:grpSpPr>
        <p:sp>
          <p:nvSpPr>
            <p:cNvPr id="45" name="Line 303"/>
            <p:cNvSpPr>
              <a:spLocks noChangeShapeType="1"/>
            </p:cNvSpPr>
            <p:nvPr/>
          </p:nvSpPr>
          <p:spPr bwMode="auto">
            <a:xfrm>
              <a:off x="1872" y="2938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Line 304"/>
            <p:cNvSpPr>
              <a:spLocks noChangeShapeType="1"/>
            </p:cNvSpPr>
            <p:nvPr/>
          </p:nvSpPr>
          <p:spPr bwMode="auto">
            <a:xfrm>
              <a:off x="2928" y="2938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cxnSp>
        <p:nvCxnSpPr>
          <p:cNvPr id="55" name="Straight Arrow Connector 54"/>
          <p:cNvCxnSpPr/>
          <p:nvPr/>
        </p:nvCxnSpPr>
        <p:spPr>
          <a:xfrm rot="10800000" flipV="1">
            <a:off x="4071259" y="3916624"/>
            <a:ext cx="1905000" cy="29614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err="1" smtClean="0">
                <a:solidFill>
                  <a:srgbClr val="C00000"/>
                </a:solidFill>
              </a:rPr>
              <a:t>Bayes</a:t>
            </a:r>
            <a:r>
              <a:rPr lang="en-US" sz="2800" b="1" dirty="0" smtClean="0">
                <a:solidFill>
                  <a:srgbClr val="C00000"/>
                </a:solidFill>
              </a:rPr>
              <a:t> Rule:</a:t>
            </a:r>
          </a:p>
          <a:p>
            <a:pPr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2800" b="1" dirty="0" smtClean="0">
              <a:solidFill>
                <a:srgbClr val="C00000"/>
              </a:solidFill>
            </a:endParaRPr>
          </a:p>
          <a:p>
            <a:pPr>
              <a:buNone/>
            </a:pPr>
            <a:endParaRPr lang="en-US" sz="1600" b="1" dirty="0" smtClean="0">
              <a:solidFill>
                <a:srgbClr val="C00000"/>
              </a:solidFill>
            </a:endParaRPr>
          </a:p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Optimal classifier: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9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667000" y="1545020"/>
            <a:ext cx="3429000" cy="7027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2494650"/>
            <a:ext cx="6048922" cy="629550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76400" y="4114800"/>
            <a:ext cx="4798826" cy="517451"/>
          </a:xfrm>
          <a:prstGeom prst="rect">
            <a:avLst/>
          </a:prstGeom>
          <a:noFill/>
          <a:ln/>
          <a:effectLst/>
        </p:spPr>
      </p:pic>
      <p:grpSp>
        <p:nvGrpSpPr>
          <p:cNvPr id="18" name="Group 17"/>
          <p:cNvGrpSpPr/>
          <p:nvPr/>
        </p:nvGrpSpPr>
        <p:grpSpPr>
          <a:xfrm>
            <a:off x="2533986" y="4804963"/>
            <a:ext cx="5294567" cy="1664834"/>
            <a:chOff x="2533986" y="4804963"/>
            <a:chExt cx="5294567" cy="1664834"/>
          </a:xfrm>
        </p:grpSpPr>
        <p:pic>
          <p:nvPicPr>
            <p:cNvPr id="17" name="Picture 16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1" name="Left Brace 10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Left Brace 11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62400" y="5638800"/>
              <a:ext cx="23429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</a:rPr>
                <a:t>Class conditional </a:t>
              </a:r>
            </a:p>
            <a:p>
              <a:pPr algn="ctr"/>
              <a:r>
                <a:rPr lang="en-US" sz="2400" dirty="0" smtClean="0">
                  <a:solidFill>
                    <a:srgbClr val="C00000"/>
                  </a:solidFill>
                </a:rPr>
                <a:t>density</a:t>
              </a:r>
              <a:endParaRPr lang="en-US" sz="2400" dirty="0">
                <a:solidFill>
                  <a:srgbClr val="C000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343851" y="5634335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</a:rPr>
                <a:t>Class prior</a:t>
              </a:r>
              <a:endParaRPr lang="en-US" sz="24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Example Decision Boundaries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Gaussian class conditional densities  </a:t>
            </a:r>
            <a:r>
              <a:rPr lang="en-US" sz="2000" dirty="0" smtClean="0"/>
              <a:t>(1-dimension/feature)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7" name="Group 302"/>
          <p:cNvGrpSpPr>
            <a:grpSpLocks/>
          </p:cNvGrpSpPr>
          <p:nvPr/>
        </p:nvGrpSpPr>
        <p:grpSpPr bwMode="auto">
          <a:xfrm>
            <a:off x="3010997" y="5530776"/>
            <a:ext cx="3276600" cy="152400"/>
            <a:chOff x="1872" y="2890"/>
            <a:chExt cx="2064" cy="4645236"/>
          </a:xfrm>
        </p:grpSpPr>
        <p:sp>
          <p:nvSpPr>
            <p:cNvPr id="19" name="Line 303"/>
            <p:cNvSpPr>
              <a:spLocks noChangeShapeType="1"/>
            </p:cNvSpPr>
            <p:nvPr/>
          </p:nvSpPr>
          <p:spPr bwMode="auto">
            <a:xfrm>
              <a:off x="1872" y="4648126"/>
              <a:ext cx="1056" cy="0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Line 304"/>
            <p:cNvSpPr>
              <a:spLocks noChangeShapeType="1"/>
            </p:cNvSpPr>
            <p:nvPr/>
          </p:nvSpPr>
          <p:spPr bwMode="auto">
            <a:xfrm>
              <a:off x="2928" y="4648126"/>
              <a:ext cx="1008" cy="0"/>
            </a:xfrm>
            <a:prstGeom prst="line">
              <a:avLst/>
            </a:prstGeom>
            <a:noFill/>
            <a:ln w="38100">
              <a:solidFill>
                <a:srgbClr val="00B05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Line 305"/>
            <p:cNvSpPr>
              <a:spLocks noChangeShapeType="1"/>
            </p:cNvSpPr>
            <p:nvPr/>
          </p:nvSpPr>
          <p:spPr bwMode="auto">
            <a:xfrm>
              <a:off x="2928" y="2890"/>
              <a:ext cx="0" cy="96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8" name="Freeform 309"/>
          <p:cNvSpPr>
            <a:spLocks/>
          </p:cNvSpPr>
          <p:nvPr/>
        </p:nvSpPr>
        <p:spPr bwMode="auto">
          <a:xfrm>
            <a:off x="3031635" y="3733800"/>
            <a:ext cx="2000250" cy="1809750"/>
          </a:xfrm>
          <a:custGeom>
            <a:avLst/>
            <a:gdLst/>
            <a:ahLst/>
            <a:cxnLst>
              <a:cxn ang="0">
                <a:pos x="0" y="1140"/>
              </a:cxn>
              <a:cxn ang="0">
                <a:pos x="177" y="1031"/>
              </a:cxn>
              <a:cxn ang="0">
                <a:pos x="354" y="633"/>
              </a:cxn>
              <a:cxn ang="0">
                <a:pos x="487" y="127"/>
              </a:cxn>
              <a:cxn ang="0">
                <a:pos x="619" y="18"/>
              </a:cxn>
              <a:cxn ang="0">
                <a:pos x="752" y="235"/>
              </a:cxn>
              <a:cxn ang="0">
                <a:pos x="978" y="764"/>
              </a:cxn>
              <a:cxn ang="0">
                <a:pos x="1260" y="1127"/>
              </a:cxn>
            </a:cxnLst>
            <a:rect l="0" t="0" r="r" b="b"/>
            <a:pathLst>
              <a:path w="1260" h="1140">
                <a:moveTo>
                  <a:pt x="0" y="1140"/>
                </a:moveTo>
                <a:cubicBezTo>
                  <a:pt x="59" y="1128"/>
                  <a:pt x="118" y="1116"/>
                  <a:pt x="177" y="1031"/>
                </a:cubicBezTo>
                <a:cubicBezTo>
                  <a:pt x="236" y="947"/>
                  <a:pt x="302" y="784"/>
                  <a:pt x="354" y="633"/>
                </a:cubicBezTo>
                <a:cubicBezTo>
                  <a:pt x="405" y="482"/>
                  <a:pt x="442" y="229"/>
                  <a:pt x="487" y="127"/>
                </a:cubicBezTo>
                <a:cubicBezTo>
                  <a:pt x="531" y="24"/>
                  <a:pt x="575" y="0"/>
                  <a:pt x="619" y="18"/>
                </a:cubicBezTo>
                <a:cubicBezTo>
                  <a:pt x="664" y="36"/>
                  <a:pt x="692" y="111"/>
                  <a:pt x="752" y="235"/>
                </a:cubicBezTo>
                <a:cubicBezTo>
                  <a:pt x="812" y="359"/>
                  <a:pt x="893" y="615"/>
                  <a:pt x="978" y="764"/>
                </a:cubicBezTo>
                <a:cubicBezTo>
                  <a:pt x="1063" y="913"/>
                  <a:pt x="1201" y="1052"/>
                  <a:pt x="1260" y="1127"/>
                </a:cubicBezTo>
              </a:path>
            </a:pathLst>
          </a:custGeom>
          <a:noFill/>
          <a:ln w="19050" cap="flat">
            <a:solidFill>
              <a:srgbClr val="FF000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9" name="Freeform 311"/>
          <p:cNvSpPr>
            <a:spLocks/>
          </p:cNvSpPr>
          <p:nvPr/>
        </p:nvSpPr>
        <p:spPr bwMode="auto">
          <a:xfrm>
            <a:off x="4430222" y="4160838"/>
            <a:ext cx="1878013" cy="1384300"/>
          </a:xfrm>
          <a:custGeom>
            <a:avLst/>
            <a:gdLst/>
            <a:ahLst/>
            <a:cxnLst>
              <a:cxn ang="0">
                <a:pos x="0" y="857"/>
              </a:cxn>
              <a:cxn ang="0">
                <a:pos x="288" y="456"/>
              </a:cxn>
              <a:cxn ang="0">
                <a:pos x="435" y="126"/>
              </a:cxn>
              <a:cxn ang="0">
                <a:pos x="560" y="1"/>
              </a:cxn>
              <a:cxn ang="0">
                <a:pos x="679" y="132"/>
              </a:cxn>
              <a:cxn ang="0">
                <a:pos x="962" y="727"/>
              </a:cxn>
              <a:cxn ang="0">
                <a:pos x="1183" y="872"/>
              </a:cxn>
            </a:cxnLst>
            <a:rect l="0" t="0" r="r" b="b"/>
            <a:pathLst>
              <a:path w="1183" h="872">
                <a:moveTo>
                  <a:pt x="0" y="857"/>
                </a:moveTo>
                <a:cubicBezTo>
                  <a:pt x="48" y="789"/>
                  <a:pt x="216" y="578"/>
                  <a:pt x="288" y="456"/>
                </a:cubicBezTo>
                <a:cubicBezTo>
                  <a:pt x="360" y="334"/>
                  <a:pt x="390" y="202"/>
                  <a:pt x="435" y="126"/>
                </a:cubicBezTo>
                <a:cubicBezTo>
                  <a:pt x="480" y="50"/>
                  <a:pt x="519" y="0"/>
                  <a:pt x="560" y="1"/>
                </a:cubicBezTo>
                <a:cubicBezTo>
                  <a:pt x="601" y="2"/>
                  <a:pt x="612" y="11"/>
                  <a:pt x="679" y="132"/>
                </a:cubicBezTo>
                <a:cubicBezTo>
                  <a:pt x="746" y="253"/>
                  <a:pt x="878" y="604"/>
                  <a:pt x="962" y="727"/>
                </a:cubicBezTo>
                <a:cubicBezTo>
                  <a:pt x="1046" y="850"/>
                  <a:pt x="1146" y="848"/>
                  <a:pt x="1183" y="872"/>
                </a:cubicBezTo>
              </a:path>
            </a:pathLst>
          </a:custGeom>
          <a:noFill/>
          <a:ln w="19050" cap="flat">
            <a:solidFill>
              <a:srgbClr val="00B050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3" name="Picture 22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688014" y="4006776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5" name="Rectangle 14"/>
          <p:cNvSpPr/>
          <p:nvPr/>
        </p:nvSpPr>
        <p:spPr bwMode="auto">
          <a:xfrm>
            <a:off x="3244672" y="3995892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314"/>
          <p:cNvSpPr>
            <a:spLocks noChangeArrowheads="1"/>
          </p:cNvSpPr>
          <p:nvPr/>
        </p:nvSpPr>
        <p:spPr bwMode="auto">
          <a:xfrm>
            <a:off x="3288214" y="4082976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2" name="Line 305"/>
          <p:cNvSpPr>
            <a:spLocks noChangeShapeType="1"/>
          </p:cNvSpPr>
          <p:nvPr/>
        </p:nvSpPr>
        <p:spPr bwMode="auto">
          <a:xfrm>
            <a:off x="4692470" y="5606976"/>
            <a:ext cx="0" cy="1524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24" name="Picture 2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641014" y="4082976"/>
            <a:ext cx="1817186" cy="238321"/>
          </a:xfrm>
          <a:prstGeom prst="rect">
            <a:avLst/>
          </a:prstGeom>
          <a:noFill/>
          <a:ln/>
          <a:effectLst/>
        </p:spPr>
      </p:pic>
      <p:sp>
        <p:nvSpPr>
          <p:cNvPr id="13" name="Rectangle 12"/>
          <p:cNvSpPr/>
          <p:nvPr/>
        </p:nvSpPr>
        <p:spPr bwMode="auto">
          <a:xfrm>
            <a:off x="8208556" y="4061204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319"/>
          <p:cNvSpPr>
            <a:spLocks noChangeArrowheads="1"/>
          </p:cNvSpPr>
          <p:nvPr/>
        </p:nvSpPr>
        <p:spPr bwMode="auto">
          <a:xfrm>
            <a:off x="8278358" y="4147914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9" name="Picture 3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054427" y="2362200"/>
            <a:ext cx="4988200" cy="721252"/>
          </a:xfrm>
          <a:prstGeom prst="rect">
            <a:avLst/>
          </a:prstGeom>
          <a:noFill/>
          <a:ln/>
          <a:effectLst/>
        </p:spPr>
      </p:pic>
      <p:cxnSp>
        <p:nvCxnSpPr>
          <p:cNvPr id="29" name="Elbow Connector 28"/>
          <p:cNvCxnSpPr/>
          <p:nvPr/>
        </p:nvCxnSpPr>
        <p:spPr>
          <a:xfrm>
            <a:off x="4702628" y="5834742"/>
            <a:ext cx="533400" cy="457200"/>
          </a:xfrm>
          <a:prstGeom prst="bentConnector3">
            <a:avLst>
              <a:gd name="adj1" fmla="val -1020"/>
            </a:avLst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5334000" y="60960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Decision Boundary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33" name="Picture 3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09600" y="3995058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34" name="Rectangle 33"/>
          <p:cNvSpPr/>
          <p:nvPr/>
        </p:nvSpPr>
        <p:spPr bwMode="auto">
          <a:xfrm>
            <a:off x="1415142" y="3995058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Oval 314"/>
          <p:cNvSpPr>
            <a:spLocks noChangeArrowheads="1"/>
          </p:cNvSpPr>
          <p:nvPr/>
        </p:nvSpPr>
        <p:spPr bwMode="auto">
          <a:xfrm>
            <a:off x="1458684" y="4082142"/>
            <a:ext cx="76200" cy="76200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36" name="Picture 35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540828" y="4093028"/>
            <a:ext cx="1051035" cy="224835"/>
          </a:xfrm>
          <a:prstGeom prst="rect">
            <a:avLst/>
          </a:prstGeom>
          <a:noFill/>
          <a:ln/>
          <a:effectLst/>
        </p:spPr>
      </p:pic>
      <p:sp>
        <p:nvSpPr>
          <p:cNvPr id="37" name="Rectangle 36"/>
          <p:cNvSpPr/>
          <p:nvPr/>
        </p:nvSpPr>
        <p:spPr bwMode="auto">
          <a:xfrm>
            <a:off x="6324600" y="4093028"/>
            <a:ext cx="152400" cy="2286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19"/>
          <p:cNvSpPr>
            <a:spLocks noChangeArrowheads="1"/>
          </p:cNvSpPr>
          <p:nvPr/>
        </p:nvSpPr>
        <p:spPr bwMode="auto">
          <a:xfrm>
            <a:off x="6394402" y="4179738"/>
            <a:ext cx="76200" cy="76200"/>
          </a:xfrm>
          <a:prstGeom prst="ellipse">
            <a:avLst/>
          </a:prstGeom>
          <a:solidFill>
            <a:srgbClr val="339966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Example Decision Boundaries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Gaussian class conditional densities</a:t>
            </a:r>
            <a:r>
              <a:rPr lang="en-US" sz="2000" dirty="0" smtClean="0"/>
              <a:t> (2-dimensions/features)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1285000" y="2286000"/>
            <a:ext cx="6527055" cy="757040"/>
          </a:xfrm>
          <a:prstGeom prst="rect">
            <a:avLst/>
          </a:prstGeom>
          <a:noFill/>
          <a:ln/>
          <a:effectLst/>
        </p:spPr>
      </p:pic>
      <p:pic>
        <p:nvPicPr>
          <p:cNvPr id="3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14400" y="3549917"/>
            <a:ext cx="3124200" cy="30536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21275" y="3590062"/>
            <a:ext cx="3032125" cy="303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" name="TextBox 30"/>
          <p:cNvSpPr txBox="1"/>
          <p:nvPr/>
        </p:nvSpPr>
        <p:spPr>
          <a:xfrm>
            <a:off x="3124200" y="3363686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Decision Boundary</a:t>
            </a:r>
            <a:endParaRPr lang="en-US" sz="2000" b="1" dirty="0">
              <a:solidFill>
                <a:srgbClr val="C00000"/>
              </a:solidFill>
            </a:endParaRPr>
          </a:p>
        </p:txBody>
      </p:sp>
      <p:cxnSp>
        <p:nvCxnSpPr>
          <p:cNvPr id="40" name="Curved Connector 39"/>
          <p:cNvCxnSpPr>
            <a:stCxn id="31" idx="2"/>
          </p:cNvCxnSpPr>
          <p:nvPr/>
        </p:nvCxnSpPr>
        <p:spPr>
          <a:xfrm rot="5400000">
            <a:off x="3430391" y="3533805"/>
            <a:ext cx="644918" cy="1104900"/>
          </a:xfrm>
          <a:prstGeom prst="curvedConnector2">
            <a:avLst/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Curved Connector 39"/>
          <p:cNvCxnSpPr/>
          <p:nvPr/>
        </p:nvCxnSpPr>
        <p:spPr>
          <a:xfrm>
            <a:off x="5257800" y="3570514"/>
            <a:ext cx="1524000" cy="6096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Learning the Optimal Classifier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>
                <a:solidFill>
                  <a:srgbClr val="C00000"/>
                </a:solidFill>
              </a:rPr>
              <a:t>Optimal classifier: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685800" y="5334000"/>
            <a:ext cx="7391400" cy="9694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600" dirty="0" smtClean="0"/>
              <a:t>Need to know Prior P(Y = y) for all y</a:t>
            </a:r>
          </a:p>
          <a:p>
            <a:pPr>
              <a:spcBef>
                <a:spcPts val="600"/>
              </a:spcBef>
            </a:pPr>
            <a:r>
              <a:rPr lang="en-US" sz="2600" dirty="0" smtClean="0"/>
              <a:t>		  Likelihood P(X=</a:t>
            </a:r>
            <a:r>
              <a:rPr lang="en-US" sz="2600" dirty="0" err="1" smtClean="0"/>
              <a:t>x|Y</a:t>
            </a:r>
            <a:r>
              <a:rPr lang="en-US" sz="2600" dirty="0" smtClean="0"/>
              <a:t> = y) for all </a:t>
            </a:r>
            <a:r>
              <a:rPr lang="en-US" sz="2600" dirty="0" err="1" smtClean="0"/>
              <a:t>x,y</a:t>
            </a:r>
            <a:endParaRPr lang="en-US" sz="2600" dirty="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676400" y="2514600"/>
            <a:ext cx="4798826" cy="517451"/>
          </a:xfrm>
          <a:prstGeom prst="rect">
            <a:avLst/>
          </a:prstGeom>
          <a:noFill/>
          <a:ln/>
          <a:effectLst/>
        </p:spPr>
      </p:pic>
      <p:grpSp>
        <p:nvGrpSpPr>
          <p:cNvPr id="11" name="Group 10"/>
          <p:cNvGrpSpPr/>
          <p:nvPr/>
        </p:nvGrpSpPr>
        <p:grpSpPr>
          <a:xfrm>
            <a:off x="2533986" y="3288166"/>
            <a:ext cx="5294567" cy="1664834"/>
            <a:chOff x="2533986" y="4804963"/>
            <a:chExt cx="5294567" cy="1664834"/>
          </a:xfrm>
        </p:grpSpPr>
        <p:pic>
          <p:nvPicPr>
            <p:cNvPr id="12" name="Picture 1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2533986" y="4804963"/>
              <a:ext cx="4764156" cy="43688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5" name="Left Brace 14"/>
            <p:cNvSpPr/>
            <p:nvPr/>
          </p:nvSpPr>
          <p:spPr>
            <a:xfrm rot="16200000">
              <a:off x="4953000" y="4343400"/>
              <a:ext cx="228600" cy="20574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Left Brace 15"/>
            <p:cNvSpPr/>
            <p:nvPr/>
          </p:nvSpPr>
          <p:spPr>
            <a:xfrm rot="16200000">
              <a:off x="6629399" y="4800601"/>
              <a:ext cx="228601" cy="1143000"/>
            </a:xfrm>
            <a:prstGeom prst="leftBrace">
              <a:avLst/>
            </a:pr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962400" y="5638800"/>
              <a:ext cx="2342949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</a:rPr>
                <a:t>Class conditional </a:t>
              </a:r>
            </a:p>
            <a:p>
              <a:pPr algn="ctr"/>
              <a:r>
                <a:rPr lang="en-US" sz="2400" dirty="0" smtClean="0">
                  <a:solidFill>
                    <a:srgbClr val="C00000"/>
                  </a:solidFill>
                </a:rPr>
                <a:t>density</a:t>
              </a:r>
              <a:endParaRPr lang="en-US" sz="2400" dirty="0">
                <a:solidFill>
                  <a:srgbClr val="C00000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6343851" y="5634335"/>
              <a:ext cx="1484702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 smtClean="0">
                  <a:solidFill>
                    <a:srgbClr val="C00000"/>
                  </a:solidFill>
                </a:rPr>
                <a:t>Class prior</a:t>
              </a:r>
              <a:endParaRPr lang="en-US" sz="24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u\mid\eta,\lambda) = \frac{1}{\lambda \sqrt{2\pi}} e^{\frac{-(\mu-\eta)^2}{2\lambd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0"/>
  <p:tag name="PICTUREFILESIZE" val="17204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(X,Y) \ \sim \ P_{XY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149"/>
  <p:tag name="PICTUREFILESIZE" val="670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|X) = \frac{P(X|Y)P(Y)}{P(X)}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76"/>
  <p:tag name="BOXFONT" val="10"/>
  <p:tag name="BOXWRAP" val="False"/>
  <p:tag name="WORKAROUNDTRANSPARENCYBUG" val="False"/>
  <p:tag name="BITMAPFORMAT" val="pngmono"/>
  <p:tag name="DEBUGINTERACTIVE" val="True"/>
  <p:tag name="ORIGWIDTH" val="239"/>
  <p:tag name="PICTUREFILESIZE" val="1774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P(Y=y|X=x) &amp;= &amp;\frac{P(X=x|Y=y)P(Y=y)}{P(X=x)}\\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1"/>
  <p:tag name="PICTUREFILESIZE" val="2622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1"/>
  <p:tag name="PICTUREFILESIZE" val="2027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\sigma_y^2}} \exp\left(-\frac{(x-\mu_y)^2}{2\sigma_y^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35"/>
  <p:tag name="PICTUREFILESIZE" val="8960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Y = 1) 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3"/>
  <p:tag name="PICTUREFILESIZE" val="1296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P(X = x| Y = y) = \frac1{\sqrt{2\pi|\Sigma_y|}} \exp\left(-\frac{(x-\mu_y)\Sigma_y^{-1}(x-\mu_y)'}{2}\right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69"/>
  <p:tag name="PICTUREFILESIZE" val="9958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 &#10;&amp;= &amp;\arg\max_{Y = y} P(X=x|Y=y)P(Y=y)&#10;%&amp; = &amp; \frac{P(X=x_j|Y=y_i)P(Y=y_i)}{\sum_i P(X=x_j|Y=y_i)P(Y=y_i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1"/>
  <p:tag name="PICTUREFILESIZE" val="17879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(\forall x,y,z) P(X=x|Y=y,Z=z) = P(X=x|Z=z)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00"/>
  <p:tag name="PICTUREFILESIZE" val="2278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Thunder | Rain, Lightning) = P(Thunder | Lightning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525"/>
  <p:tag name="PICTUREFILESIZE" val="28826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P(X,Y \mid Z) = P(X \mid Z) P(Y \mid Z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15"/>
  <p:tag name="PICTUREFILESIZE" val="15512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X_1, X_2 | Y) = P(X_1 | X_2,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363"/>
  <p:tag name="PICTUREFILESIZE" val="1798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= P(X_1 | Y) P(X_2 | Y)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195"/>
  <p:tag name="PICTUREFILESIZE" val="10305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{\bf x}) &amp;=&amp; \arg\max_y \ P(x_1, \ldots, x_d \mid y)  P(y)&#10;\\&#10;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1"/>
  <p:tag name="PICTUREFILESIZE" val="42228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 P(y) = \frac{\{\#j:Y^{(j)} = y\}}{n}&#10;%\frac{\sum^n_{i=1}1_{Y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2"/>
  <p:tag name="PICTUREFILESIZE" val="1366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frac{\widehat P(x_i, y)}{\widehat P(y)} = \frac{\{\#j: X^{(j)}_i = x_i, Y^{(j)} = y\}/n}{\{\#j:Y^{(j)} = y\}/n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8"/>
  <p:tag name="PICTUREFILESIZE" val="34172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= (x_{1}, \dots, x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197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Y = \arg\max_y \widehat P(y) \prod^d_{i=1} \frac{\widehat P(x_i, y)}{\widehat P(y)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90"/>
  <p:tag name="PICTUREFILESIZE" val="23733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\neq \prod_i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7"/>
  <p:tag name="PICTUREFILESIZE" val="1584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=a, X_2 ... X_n | Y) = P(X_1=a|Y) \prod^d_{i=2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1"/>
  <p:tag name="PICTUREFILESIZE" val="27315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P(f(X) \neq Y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0"/>
  <p:tag name="PICTUREFILESIZE" val="2968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%\widehat P(x_j|Y=y) = &#10;\widehat P(X_i=a| Y =b) = \frac{\{\#j: X^{(j)}_i = a, Y^{(j)} = b\}+m Q(X_i = a, Y=b)}{\{\#j:Y^{(j)} = b\}+m Q(Y=b)}&#10;%\frac{\sum^n_{i=1}1_{X_{i,j} = x_j, Y_i = y}}{\sum^n_{i=1}1_{Y_i = y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58"/>
  <p:tag name="PICTUREFILESIZE" val="4783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Y=b) = \frac1{|Y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4"/>
  <p:tag name="PICTUREFILESIZE" val="808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Q(X_i=a, Y=b) = \frac1{|Y||X_i|}&#10;%\frac{\sum^n_{i=1}1_{Y_i = y}}{n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4"/>
  <p:tag name="PICTUREFILESIZE" val="14212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h_{NB}({\bf x}) &#10;&amp;=&amp; \arg\max_y P(y) \prod_{i=1}^{LengthDoc} P(x_i | y)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415"/>
  <p:tag name="PICTUREFILESIZE" val="28602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rod_{i=1}^{LengthDoc} P(x_i | 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9"/>
  <p:tag name="PICTUREFILESIZE" val="1277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prod_{w=1}^{W} P(w | y)^{count_w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0"/>
  <p:tag name="PICTUREFILESIZE" val="1273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prod_{i=1}^{LengthDoc} P(x_i | 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59"/>
  <p:tag name="PICTUREFILESIZE" val="12772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Construct a {\bf predictor} $f:X\rightarrow Y$ to minimize a risk (performance measure)&#10;$R(f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6"/>
  <p:tag name="PICTUREFILESIZE" val="969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prod_{w=1}^{W} P(w | y)^{count_w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0"/>
  <p:tag name="PICTUREFILESIZE" val="12735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h_{NB}({\bf x}) &#10;&amp;=&amp; \arg\max_y P(y) \prod_{i=1}^{LengthDoc} P(x_i | y)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91"/>
  <p:tag name="BOXFONT" val="10"/>
  <p:tag name="BOXWRAP" val="False"/>
  <p:tag name="WORKAROUNDTRANSPARENCYBUG" val="False"/>
  <p:tag name="ALLOWFONTSUBSTITUTION" val="False"/>
  <p:tag name="BITMAPFORMAT" val="pngmono"/>
  <p:tag name="ORIGWIDTH" val="415"/>
  <p:tag name="PICTUREFILESIZE" val="28602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X_i= x \mid Y=y_k) = \frac{1}{\sigma_{ik} \sqrt{2\pi}} \ \ e^{\frac{-(x-\mu_{ik})^2}{2\sigma_{ik}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96"/>
  <p:tag name="PICTUREFILESIZE" val="2515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hat{\mu}_{ik} = \frac{1}{\sum_j \delta(Y^j=y_k)} \sum_j  X_i^j  \delta(Y^j=y_k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62"/>
  <p:tag name="PICTUREFILESIZE" val="24606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&#10;\hat{\sigma}^2_{ik} = \frac{1}{\sum_j \delta(Y^j=y_k)-1} \sum_j  (X_i^j - \hat{\mu}_{ik})^2  \delta(Y^j=y_k)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71"/>
  <p:tag name="PICTUREFILESIZE" val="30395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j=1}^N x_j}\\[5mm]&#10;%\widehat{\sigma}^2_{MLE} &amp; = &amp; \frac{1}{N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7"/>
  <p:tag name="PICTUREFILESIZE" val="12829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j=1}^N (x_j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14"/>
  <p:tag name="PICTUREFILESIZE" val="20605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Optimal prediction rule&#10;$$f^* = \arg \min_f P(f(X) \neq Y)$$&#10;depends on $P_{XY}$ (usually unknown)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2"/>
  <p:tag name="PICTUREFILESIZE" val="1246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R(f^*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5"/>
  <p:tag name="PICTUREFILESIZE" val="130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=y} P(Y=y|X=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5"/>
  <p:tag name="PICTUREFILESIZE" val="5035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\left\{&#10;\begin{tabular}{cc}&#10;1 &amp; $P(Y = 1| X) &gt; P(Y = 0| X)$\\&#10;0 &amp; otherwise&#10;\end{tabular}&#10;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14"/>
  <p:tag name="PICTUREFILESIZE" val="7189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7115</TotalTime>
  <Words>1560</Words>
  <Application>Microsoft Macintosh PowerPoint</Application>
  <PresentationFormat>On-screen Show (4:3)</PresentationFormat>
  <Paragraphs>345</Paragraphs>
  <Slides>36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38" baseType="lpstr">
      <vt:lpstr>Office Theme</vt:lpstr>
      <vt:lpstr>1_Office Theme</vt:lpstr>
      <vt:lpstr>MAP for Gaussian mean and variance</vt:lpstr>
      <vt:lpstr>MAP for Gaussian Mean</vt:lpstr>
      <vt:lpstr>Bayes Optimal Classifier</vt:lpstr>
      <vt:lpstr>Classification</vt:lpstr>
      <vt:lpstr>Optimal Classification</vt:lpstr>
      <vt:lpstr>Optimal Classifier</vt:lpstr>
      <vt:lpstr>Example Decision Boundaries</vt:lpstr>
      <vt:lpstr>Example Decision Boundaries</vt:lpstr>
      <vt:lpstr>Learning the Optimal Classifier</vt:lpstr>
      <vt:lpstr>Learning the Optimal Classifier</vt:lpstr>
      <vt:lpstr>Learning the Optimal Classifier</vt:lpstr>
      <vt:lpstr>Conditional Independence</vt:lpstr>
      <vt:lpstr>Conditional vs. Marginal Independence</vt:lpstr>
      <vt:lpstr>Prediction using Conditional Independence</vt:lpstr>
      <vt:lpstr>Naïve Bayes Assumption</vt:lpstr>
      <vt:lpstr>Naïve Bayes Classifier</vt:lpstr>
      <vt:lpstr>Naïve Bayes Algo – Discrete features</vt:lpstr>
      <vt:lpstr>Subtlety 1 – Violation of NB Assumption</vt:lpstr>
      <vt:lpstr>Subtlety 2 – Insufficient training data</vt:lpstr>
      <vt:lpstr>MLE vs. MAP</vt:lpstr>
      <vt:lpstr>Naïve Bayes Algo – Discrete features</vt:lpstr>
      <vt:lpstr>Case Study: Text Classification</vt:lpstr>
      <vt:lpstr>Features X are entire document –  Xi for ith word in article</vt:lpstr>
      <vt:lpstr>NB for Text Classification</vt:lpstr>
      <vt:lpstr>Bag of words model</vt:lpstr>
      <vt:lpstr>Bag of words model</vt:lpstr>
      <vt:lpstr>Bag of words approach</vt:lpstr>
      <vt:lpstr>NB with Bag of Words for text classification</vt:lpstr>
      <vt:lpstr>Twenty news groups results</vt:lpstr>
      <vt:lpstr>Learning curve for twenty news groups</vt:lpstr>
      <vt:lpstr>What if features are continuous?</vt:lpstr>
      <vt:lpstr>Estimating parameters:  Y discrete, Xi continuous</vt:lpstr>
      <vt:lpstr>Example: GNB for classifying mental states</vt:lpstr>
      <vt:lpstr>Gaussian Naïve Bayes: Learned voxel,word</vt:lpstr>
      <vt:lpstr>Learned Naïve Bayes Models –  Means for P(BrainActivity | WordCategory)</vt:lpstr>
      <vt:lpstr>What you should know…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805</cp:revision>
  <dcterms:created xsi:type="dcterms:W3CDTF">2009-10-22T01:36:55Z</dcterms:created>
  <dcterms:modified xsi:type="dcterms:W3CDTF">2016-01-14T14:58:25Z</dcterms:modified>
</cp:coreProperties>
</file>