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78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41.xml" ContentType="application/vnd.openxmlformats-officedocument.presentationml.tags+xml"/>
  <Override PartName="/ppt/tags/tag70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tags/tag39.xml" ContentType="application/vnd.openxmlformats-officedocument.presentationml.tags+xml"/>
  <Override PartName="/ppt/tags/tag59.xml" ContentType="application/vnd.openxmlformats-officedocument.presentationml.tags+xml"/>
  <Override PartName="/ppt/tags/tag68.xml" ContentType="application/vnd.openxmlformats-officedocument.presentationml.tags+xml"/>
  <Override PartName="/ppt/tags/tag77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57.xml" ContentType="application/vnd.openxmlformats-officedocument.presentationml.tags+xml"/>
  <Override PartName="/ppt/tags/tag66.xml" ContentType="application/vnd.openxmlformats-officedocument.presentationml.tags+xml"/>
  <Override PartName="/ppt/tags/tag75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tags/tag64.xml" ContentType="application/vnd.openxmlformats-officedocument.presentationml.tags+xml"/>
  <Override PartName="/ppt/tags/tag73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62.xml" ContentType="application/vnd.openxmlformats-officedocument.presentationml.tags+xml"/>
  <Override PartName="/ppt/tags/tag71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60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ags/tag2.xml" ContentType="application/vnd.openxmlformats-officedocument.presentationml.tags+xml"/>
  <Default Extension="wmf" ContentType="image/x-wmf"/>
  <Override PartName="/ppt/tags/tag58.xml" ContentType="application/vnd.openxmlformats-officedocument.presentationml.tags+xml"/>
  <Override PartName="/ppt/tags/tag69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5" r:id="rId8"/>
    <p:sldId id="266" r:id="rId9"/>
    <p:sldId id="267" r:id="rId10"/>
    <p:sldId id="268" r:id="rId11"/>
    <p:sldId id="269" r:id="rId12"/>
    <p:sldId id="292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8" r:id="rId23"/>
    <p:sldId id="280" r:id="rId24"/>
    <p:sldId id="281" r:id="rId25"/>
    <p:sldId id="282" r:id="rId26"/>
    <p:sldId id="289" r:id="rId27"/>
    <p:sldId id="283" r:id="rId28"/>
    <p:sldId id="284" r:id="rId29"/>
    <p:sldId id="290" r:id="rId30"/>
    <p:sldId id="286" r:id="rId31"/>
    <p:sldId id="291" r:id="rId32"/>
    <p:sldId id="28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4ABC1-A23C-444D-87DA-7CD7DE68879A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2AB9-E0DE-4F02-B2C9-81E0AC8F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4ABC1-A23C-444D-87DA-7CD7DE68879A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2AB9-E0DE-4F02-B2C9-81E0AC8F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4ABC1-A23C-444D-87DA-7CD7DE68879A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2AB9-E0DE-4F02-B2C9-81E0AC8F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4ABC1-A23C-444D-87DA-7CD7DE68879A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2AB9-E0DE-4F02-B2C9-81E0AC8F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4ABC1-A23C-444D-87DA-7CD7DE68879A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2AB9-E0DE-4F02-B2C9-81E0AC8F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4ABC1-A23C-444D-87DA-7CD7DE68879A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2AB9-E0DE-4F02-B2C9-81E0AC8F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4ABC1-A23C-444D-87DA-7CD7DE68879A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2AB9-E0DE-4F02-B2C9-81E0AC8F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4ABC1-A23C-444D-87DA-7CD7DE68879A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2AB9-E0DE-4F02-B2C9-81E0AC8F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4ABC1-A23C-444D-87DA-7CD7DE68879A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2AB9-E0DE-4F02-B2C9-81E0AC8F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4ABC1-A23C-444D-87DA-7CD7DE68879A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2AB9-E0DE-4F02-B2C9-81E0AC8F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4ABC1-A23C-444D-87DA-7CD7DE68879A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2AB9-E0DE-4F02-B2C9-81E0AC8F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4ABC1-A23C-444D-87DA-7CD7DE68879A}" type="datetimeFigureOut">
              <a:rPr lang="en-US" smtClean="0"/>
              <a:pPr/>
              <a:t>11/8/2010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62AB9-E0DE-4F02-B2C9-81E0AC8F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image" Target="../media/image19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tags" Target="../tags/tag19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11" Type="http://schemas.openxmlformats.org/officeDocument/2006/relationships/image" Target="../media/image28.png"/><Relationship Id="rId5" Type="http://schemas.openxmlformats.org/officeDocument/2006/relationships/tags" Target="../tags/tag21.xml"/><Relationship Id="rId10" Type="http://schemas.openxmlformats.org/officeDocument/2006/relationships/image" Target="../media/image27.png"/><Relationship Id="rId4" Type="http://schemas.openxmlformats.org/officeDocument/2006/relationships/tags" Target="../tags/tag20.xml"/><Relationship Id="rId9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tags" Target="../tags/tag25.xml"/><Relationship Id="rId7" Type="http://schemas.openxmlformats.org/officeDocument/2006/relationships/image" Target="../media/image29.png"/><Relationship Id="rId12" Type="http://schemas.openxmlformats.org/officeDocument/2006/relationships/image" Target="../media/image17.pn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32.png"/><Relationship Id="rId5" Type="http://schemas.openxmlformats.org/officeDocument/2006/relationships/tags" Target="../tags/tag27.xml"/><Relationship Id="rId10" Type="http://schemas.openxmlformats.org/officeDocument/2006/relationships/image" Target="../media/image31.png"/><Relationship Id="rId4" Type="http://schemas.openxmlformats.org/officeDocument/2006/relationships/tags" Target="../tags/tag26.xml"/><Relationship Id="rId9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tags" Target="../tags/tag30.xml"/><Relationship Id="rId7" Type="http://schemas.openxmlformats.org/officeDocument/2006/relationships/image" Target="../media/image35.png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1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tags" Target="../tags/tag34.xml"/><Relationship Id="rId7" Type="http://schemas.openxmlformats.org/officeDocument/2006/relationships/image" Target="../media/image30.png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image" Target="../media/image29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7.png"/><Relationship Id="rId4" Type="http://schemas.openxmlformats.org/officeDocument/2006/relationships/tags" Target="../tags/tag35.xml"/><Relationship Id="rId9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tags" Target="../tags/tag38.xml"/><Relationship Id="rId7" Type="http://schemas.openxmlformats.org/officeDocument/2006/relationships/image" Target="../media/image39.png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image" Target="../media/image38.png"/><Relationship Id="rId5" Type="http://schemas.openxmlformats.org/officeDocument/2006/relationships/image" Target="../media/image17.png"/><Relationship Id="rId4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41.xml"/><Relationship Id="rId7" Type="http://schemas.openxmlformats.org/officeDocument/2006/relationships/image" Target="../media/image43.png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tags" Target="../tags/tag46.xml"/><Relationship Id="rId7" Type="http://schemas.openxmlformats.org/officeDocument/2006/relationships/image" Target="../media/image30.png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image" Target="../media/image29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7.xml"/><Relationship Id="rId9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tags" Target="../tags/tag50.xml"/><Relationship Id="rId7" Type="http://schemas.openxmlformats.org/officeDocument/2006/relationships/image" Target="../media/image51.png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tags" Target="../tags/tag53.xml"/><Relationship Id="rId7" Type="http://schemas.openxmlformats.org/officeDocument/2006/relationships/image" Target="../media/image49.png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image" Target="../media/image52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4.xml"/><Relationship Id="rId9" Type="http://schemas.openxmlformats.org/officeDocument/2006/relationships/image" Target="../media/image5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7" Type="http://schemas.openxmlformats.org/officeDocument/2006/relationships/image" Target="../media/image57.png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tags" Target="../tags/tag60.xml"/><Relationship Id="rId7" Type="http://schemas.openxmlformats.org/officeDocument/2006/relationships/image" Target="../media/image59.png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image" Target="../media/image58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61.xml"/><Relationship Id="rId9" Type="http://schemas.openxmlformats.org/officeDocument/2006/relationships/image" Target="../media/image60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tags" Target="../tags/tag69.xml"/><Relationship Id="rId13" Type="http://schemas.openxmlformats.org/officeDocument/2006/relationships/image" Target="../media/image64.png"/><Relationship Id="rId3" Type="http://schemas.openxmlformats.org/officeDocument/2006/relationships/tags" Target="../tags/tag64.xml"/><Relationship Id="rId7" Type="http://schemas.openxmlformats.org/officeDocument/2006/relationships/tags" Target="../tags/tag68.xml"/><Relationship Id="rId12" Type="http://schemas.openxmlformats.org/officeDocument/2006/relationships/image" Target="../media/image63.png"/><Relationship Id="rId17" Type="http://schemas.openxmlformats.org/officeDocument/2006/relationships/image" Target="../media/image68.png"/><Relationship Id="rId2" Type="http://schemas.openxmlformats.org/officeDocument/2006/relationships/tags" Target="../tags/tag63.xml"/><Relationship Id="rId16" Type="http://schemas.openxmlformats.org/officeDocument/2006/relationships/image" Target="../media/image67.png"/><Relationship Id="rId1" Type="http://schemas.openxmlformats.org/officeDocument/2006/relationships/tags" Target="../tags/tag62.xml"/><Relationship Id="rId6" Type="http://schemas.openxmlformats.org/officeDocument/2006/relationships/tags" Target="../tags/tag67.xml"/><Relationship Id="rId11" Type="http://schemas.openxmlformats.org/officeDocument/2006/relationships/image" Target="../media/image62.png"/><Relationship Id="rId5" Type="http://schemas.openxmlformats.org/officeDocument/2006/relationships/tags" Target="../tags/tag66.xml"/><Relationship Id="rId15" Type="http://schemas.openxmlformats.org/officeDocument/2006/relationships/image" Target="../media/image66.png"/><Relationship Id="rId10" Type="http://schemas.openxmlformats.org/officeDocument/2006/relationships/image" Target="../media/image61.png"/><Relationship Id="rId4" Type="http://schemas.openxmlformats.org/officeDocument/2006/relationships/tags" Target="../tags/tag65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65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tags" Target="../tags/tag77.xml"/><Relationship Id="rId13" Type="http://schemas.openxmlformats.org/officeDocument/2006/relationships/image" Target="../media/image61.png"/><Relationship Id="rId18" Type="http://schemas.openxmlformats.org/officeDocument/2006/relationships/image" Target="../media/image71.png"/><Relationship Id="rId3" Type="http://schemas.openxmlformats.org/officeDocument/2006/relationships/tags" Target="../tags/tag72.xml"/><Relationship Id="rId21" Type="http://schemas.openxmlformats.org/officeDocument/2006/relationships/image" Target="../media/image74.png"/><Relationship Id="rId7" Type="http://schemas.openxmlformats.org/officeDocument/2006/relationships/tags" Target="../tags/tag76.xml"/><Relationship Id="rId12" Type="http://schemas.openxmlformats.org/officeDocument/2006/relationships/image" Target="../media/image63.png"/><Relationship Id="rId17" Type="http://schemas.openxmlformats.org/officeDocument/2006/relationships/image" Target="../media/image70.png"/><Relationship Id="rId2" Type="http://schemas.openxmlformats.org/officeDocument/2006/relationships/tags" Target="../tags/tag71.xml"/><Relationship Id="rId16" Type="http://schemas.openxmlformats.org/officeDocument/2006/relationships/image" Target="../media/image69.png"/><Relationship Id="rId20" Type="http://schemas.openxmlformats.org/officeDocument/2006/relationships/image" Target="../media/image73.png"/><Relationship Id="rId1" Type="http://schemas.openxmlformats.org/officeDocument/2006/relationships/tags" Target="../tags/tag70.xml"/><Relationship Id="rId6" Type="http://schemas.openxmlformats.org/officeDocument/2006/relationships/tags" Target="../tags/tag75.xml"/><Relationship Id="rId11" Type="http://schemas.openxmlformats.org/officeDocument/2006/relationships/image" Target="../media/image65.png"/><Relationship Id="rId24" Type="http://schemas.openxmlformats.org/officeDocument/2006/relationships/image" Target="../media/image77.png"/><Relationship Id="rId5" Type="http://schemas.openxmlformats.org/officeDocument/2006/relationships/tags" Target="../tags/tag74.xml"/><Relationship Id="rId15" Type="http://schemas.openxmlformats.org/officeDocument/2006/relationships/image" Target="../media/image66.png"/><Relationship Id="rId23" Type="http://schemas.openxmlformats.org/officeDocument/2006/relationships/image" Target="../media/image76.png"/><Relationship Id="rId10" Type="http://schemas.openxmlformats.org/officeDocument/2006/relationships/slideLayout" Target="../slideLayouts/slideLayout2.xml"/><Relationship Id="rId19" Type="http://schemas.openxmlformats.org/officeDocument/2006/relationships/image" Target="../media/image72.png"/><Relationship Id="rId4" Type="http://schemas.openxmlformats.org/officeDocument/2006/relationships/tags" Target="../tags/tag73.xml"/><Relationship Id="rId9" Type="http://schemas.openxmlformats.org/officeDocument/2006/relationships/tags" Target="../tags/tag78.xml"/><Relationship Id="rId14" Type="http://schemas.openxmlformats.org/officeDocument/2006/relationships/image" Target="../media/image62.png"/><Relationship Id="rId22" Type="http://schemas.openxmlformats.org/officeDocument/2006/relationships/image" Target="../media/image7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10" Type="http://schemas.openxmlformats.org/officeDocument/2006/relationships/image" Target="../media/image3.png"/><Relationship Id="rId4" Type="http://schemas.openxmlformats.org/officeDocument/2006/relationships/image" Target="../media/image5.wmf"/><Relationship Id="rId9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9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5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7" Type="http://schemas.openxmlformats.org/officeDocument/2006/relationships/image" Target="../media/image16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11.png"/><Relationship Id="rId5" Type="http://schemas.openxmlformats.org/officeDocument/2006/relationships/image" Target="../media/image12.png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tags" Target="../tags/tag14.xml"/><Relationship Id="rId7" Type="http://schemas.openxmlformats.org/officeDocument/2006/relationships/image" Target="../media/image20.pn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19.png"/><Relationship Id="rId5" Type="http://schemas.openxmlformats.org/officeDocument/2006/relationships/image" Target="../media/image17.png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20775"/>
            <a:ext cx="82296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Hidden Markov Models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30929" y="3257252"/>
            <a:ext cx="4350870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err="1" smtClean="0"/>
              <a:t>Aarti</a:t>
            </a:r>
            <a:r>
              <a:rPr lang="en-US" sz="2800" dirty="0" smtClean="0"/>
              <a:t> Singh</a:t>
            </a:r>
          </a:p>
          <a:p>
            <a:pPr algn="ctr"/>
            <a:r>
              <a:rPr lang="en-US" sz="2400" dirty="0" smtClean="0"/>
              <a:t>Slides courtesy: Eric Xing</a:t>
            </a:r>
          </a:p>
          <a:p>
            <a:pPr algn="ctr"/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Machine Learning 10-701/15-781</a:t>
            </a:r>
          </a:p>
          <a:p>
            <a:pPr algn="ctr"/>
            <a:r>
              <a:rPr lang="en-US" sz="2400" dirty="0" smtClean="0"/>
              <a:t>Nov 8, 2010</a:t>
            </a:r>
            <a:endParaRPr lang="en-US" sz="2400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HMM Example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Dishonest Casino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3067050"/>
            <a:ext cx="27432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48400" y="1905000"/>
            <a:ext cx="1733550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838200" y="2362200"/>
            <a:ext cx="4572000" cy="415498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/>
              <a:t>A casino has two die: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Fair dice</a:t>
            </a:r>
          </a:p>
          <a:p>
            <a:r>
              <a:rPr lang="nn-NO" sz="2400" dirty="0" smtClean="0">
                <a:solidFill>
                  <a:srgbClr val="FF0000"/>
                </a:solidFill>
              </a:rPr>
              <a:t>P(1) = P(2) = P(3) = P(5) = P(6) = 1/6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00B050"/>
                </a:solidFill>
              </a:rPr>
              <a:t>Loaded dice</a:t>
            </a:r>
          </a:p>
          <a:p>
            <a:r>
              <a:rPr lang="nn-NO" sz="2400" dirty="0" smtClean="0">
                <a:solidFill>
                  <a:srgbClr val="00B050"/>
                </a:solidFill>
              </a:rPr>
              <a:t>P(1) = P(2) = P(3) = P(5) = 1/10</a:t>
            </a:r>
          </a:p>
          <a:p>
            <a:r>
              <a:rPr lang="en-US" sz="2400" dirty="0" smtClean="0">
                <a:solidFill>
                  <a:srgbClr val="00B050"/>
                </a:solidFill>
              </a:rPr>
              <a:t>P(6) = ½</a:t>
            </a:r>
          </a:p>
          <a:p>
            <a:endParaRPr lang="en-US" sz="2400" dirty="0" smtClean="0"/>
          </a:p>
          <a:p>
            <a:r>
              <a:rPr lang="en-US" sz="2400" dirty="0" smtClean="0"/>
              <a:t>Casino player switches back-&amp;-forth between fair and loaded die once every 20 turns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HMM Problems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b="45455"/>
          <a:stretch>
            <a:fillRect/>
          </a:stretch>
        </p:blipFill>
        <p:spPr bwMode="auto">
          <a:xfrm>
            <a:off x="220095" y="1447800"/>
            <a:ext cx="892390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7924800" y="1371600"/>
            <a:ext cx="533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 t="53030" b="24243"/>
          <a:stretch>
            <a:fillRect/>
          </a:stretch>
        </p:blipFill>
        <p:spPr bwMode="auto">
          <a:xfrm>
            <a:off x="220095" y="4191000"/>
            <a:ext cx="892390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t="77273"/>
          <a:stretch>
            <a:fillRect/>
          </a:stretch>
        </p:blipFill>
        <p:spPr bwMode="auto">
          <a:xfrm>
            <a:off x="220095" y="5486400"/>
            <a:ext cx="892390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HMM Example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 b="69995"/>
          <a:stretch>
            <a:fillRect/>
          </a:stretch>
        </p:blipFill>
        <p:spPr bwMode="auto">
          <a:xfrm>
            <a:off x="572106" y="1676400"/>
            <a:ext cx="8114694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rcRect l="20617" t="8629" r="63347"/>
          <a:stretch>
            <a:fillRect/>
          </a:stretch>
        </p:blipFill>
        <p:spPr bwMode="auto">
          <a:xfrm>
            <a:off x="3505200" y="1447800"/>
            <a:ext cx="1066800" cy="806807"/>
          </a:xfrm>
          <a:prstGeom prst="rect">
            <a:avLst/>
          </a:prstGeom>
          <a:noFill/>
          <a:ln/>
          <a:effectLst/>
        </p:spPr>
      </p:pic>
      <p:grpSp>
        <p:nvGrpSpPr>
          <p:cNvPr id="82" name="Group 81"/>
          <p:cNvGrpSpPr/>
          <p:nvPr/>
        </p:nvGrpSpPr>
        <p:grpSpPr>
          <a:xfrm>
            <a:off x="572106" y="5113643"/>
            <a:ext cx="8114694" cy="1591957"/>
            <a:chOff x="572106" y="5113643"/>
            <a:chExt cx="8114694" cy="1591957"/>
          </a:xfrm>
        </p:grpSpPr>
        <p:sp>
          <p:nvSpPr>
            <p:cNvPr id="10" name="Rectangle 9"/>
            <p:cNvSpPr/>
            <p:nvPr/>
          </p:nvSpPr>
          <p:spPr>
            <a:xfrm>
              <a:off x="3124200" y="5334000"/>
              <a:ext cx="3276600" cy="533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0" name="Group 79"/>
            <p:cNvGrpSpPr/>
            <p:nvPr/>
          </p:nvGrpSpPr>
          <p:grpSpPr>
            <a:xfrm>
              <a:off x="572106" y="5113643"/>
              <a:ext cx="8114694" cy="1591957"/>
              <a:chOff x="572106" y="5113643"/>
              <a:chExt cx="8114694" cy="1591957"/>
            </a:xfrm>
          </p:grpSpPr>
          <p:pic>
            <p:nvPicPr>
              <p:cNvPr id="6" name="Picture 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t="71679"/>
              <a:stretch>
                <a:fillRect/>
              </a:stretch>
            </p:blipFill>
            <p:spPr bwMode="auto">
              <a:xfrm>
                <a:off x="572106" y="5410994"/>
                <a:ext cx="8114694" cy="12946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8" descr="TP_tmp.png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5" cstate="print"/>
              <a:srcRect l="4582" r="80528"/>
              <a:stretch>
                <a:fillRect/>
              </a:stretch>
            </p:blipFill>
            <p:spPr bwMode="auto">
              <a:xfrm>
                <a:off x="3147350" y="5113643"/>
                <a:ext cx="990600" cy="883007"/>
              </a:xfrm>
              <a:prstGeom prst="rect">
                <a:avLst/>
              </a:prstGeom>
              <a:noFill/>
              <a:ln/>
              <a:effectLst/>
            </p:spPr>
          </p:pic>
        </p:grpSp>
        <p:sp>
          <p:nvSpPr>
            <p:cNvPr id="14" name="Oval 13"/>
            <p:cNvSpPr/>
            <p:nvPr/>
          </p:nvSpPr>
          <p:spPr>
            <a:xfrm>
              <a:off x="1371600" y="6160625"/>
              <a:ext cx="381000" cy="381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374849" y="6094605"/>
              <a:ext cx="34977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</a:rPr>
                <a:t>F</a:t>
              </a:r>
              <a:endParaRPr lang="en-US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602375" y="6162020"/>
              <a:ext cx="381000" cy="381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605624" y="6096000"/>
              <a:ext cx="34977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</a:rPr>
                <a:t>F</a:t>
              </a:r>
              <a:endParaRPr lang="en-US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7467600" y="6162020"/>
              <a:ext cx="381000" cy="381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470849" y="6096000"/>
              <a:ext cx="34977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</a:rPr>
                <a:t>F</a:t>
              </a:r>
              <a:endParaRPr lang="en-US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3833150" y="6162020"/>
              <a:ext cx="381000" cy="381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836399" y="6096000"/>
              <a:ext cx="33695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00B050"/>
                  </a:solidFill>
                </a:rPr>
                <a:t>L</a:t>
              </a:r>
              <a:endParaRPr lang="en-US" sz="2800" b="1" dirty="0">
                <a:solidFill>
                  <a:srgbClr val="00B050"/>
                </a:solidFill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5052350" y="6162020"/>
              <a:ext cx="381000" cy="381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055599" y="6096000"/>
              <a:ext cx="33695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00B050"/>
                  </a:solidFill>
                </a:rPr>
                <a:t>L</a:t>
              </a:r>
              <a:endParaRPr lang="en-US" sz="2800" b="1" dirty="0">
                <a:solidFill>
                  <a:srgbClr val="00B050"/>
                </a:solidFill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6259975" y="6162020"/>
              <a:ext cx="381000" cy="381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263224" y="6096000"/>
              <a:ext cx="33695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00B050"/>
                  </a:solidFill>
                </a:rPr>
                <a:t>L</a:t>
              </a:r>
              <a:endParaRPr lang="en-US" sz="2800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708950" y="3352800"/>
            <a:ext cx="8049288" cy="1711125"/>
            <a:chOff x="708950" y="3352800"/>
            <a:chExt cx="8049288" cy="1711125"/>
          </a:xfrm>
        </p:grpSpPr>
        <p:grpSp>
          <p:nvGrpSpPr>
            <p:cNvPr id="46" name="Group 25"/>
            <p:cNvGrpSpPr>
              <a:grpSpLocks/>
            </p:cNvGrpSpPr>
            <p:nvPr/>
          </p:nvGrpSpPr>
          <p:grpSpPr bwMode="auto">
            <a:xfrm>
              <a:off x="4025900" y="3651250"/>
              <a:ext cx="1182688" cy="1190625"/>
              <a:chOff x="2344" y="2108"/>
              <a:chExt cx="745" cy="750"/>
            </a:xfrm>
          </p:grpSpPr>
          <p:sp>
            <p:nvSpPr>
              <p:cNvPr id="47" name="Line 26"/>
              <p:cNvSpPr>
                <a:spLocks noChangeShapeType="1"/>
              </p:cNvSpPr>
              <p:nvPr/>
            </p:nvSpPr>
            <p:spPr bwMode="auto">
              <a:xfrm flipV="1">
                <a:off x="2344" y="2854"/>
                <a:ext cx="745" cy="4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 type="diamond" w="med" len="med"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Line 27"/>
              <p:cNvSpPr>
                <a:spLocks noChangeShapeType="1"/>
              </p:cNvSpPr>
              <p:nvPr/>
            </p:nvSpPr>
            <p:spPr bwMode="auto">
              <a:xfrm flipV="1">
                <a:off x="2365" y="2108"/>
                <a:ext cx="716" cy="726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49" name="Group 28"/>
            <p:cNvGrpSpPr>
              <a:grpSpLocks/>
            </p:cNvGrpSpPr>
            <p:nvPr/>
          </p:nvGrpSpPr>
          <p:grpSpPr bwMode="auto">
            <a:xfrm>
              <a:off x="5313363" y="3651250"/>
              <a:ext cx="1176337" cy="1190625"/>
              <a:chOff x="3155" y="2108"/>
              <a:chExt cx="741" cy="750"/>
            </a:xfrm>
          </p:grpSpPr>
          <p:sp>
            <p:nvSpPr>
              <p:cNvPr id="50" name="Line 29"/>
              <p:cNvSpPr>
                <a:spLocks noChangeShapeType="1"/>
              </p:cNvSpPr>
              <p:nvPr/>
            </p:nvSpPr>
            <p:spPr bwMode="auto">
              <a:xfrm flipV="1">
                <a:off x="3155" y="2854"/>
                <a:ext cx="741" cy="4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 type="diamond" w="med" len="med"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Line 30"/>
              <p:cNvSpPr>
                <a:spLocks noChangeShapeType="1"/>
              </p:cNvSpPr>
              <p:nvPr/>
            </p:nvSpPr>
            <p:spPr bwMode="auto">
              <a:xfrm flipV="1">
                <a:off x="3176" y="2108"/>
                <a:ext cx="716" cy="726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81" name="Group 80"/>
            <p:cNvGrpSpPr/>
            <p:nvPr/>
          </p:nvGrpSpPr>
          <p:grpSpPr>
            <a:xfrm>
              <a:off x="708950" y="3352800"/>
              <a:ext cx="8049288" cy="1711125"/>
              <a:chOff x="708950" y="3352800"/>
              <a:chExt cx="8049288" cy="1711125"/>
            </a:xfrm>
          </p:grpSpPr>
          <p:sp>
            <p:nvSpPr>
              <p:cNvPr id="11" name="TextBox 10"/>
              <p:cNvSpPr txBox="1"/>
              <p:nvPr/>
            </p:nvSpPr>
            <p:spPr>
              <a:xfrm>
                <a:off x="729848" y="3352800"/>
                <a:ext cx="336952" cy="5232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rgbClr val="00B050"/>
                    </a:solidFill>
                  </a:rPr>
                  <a:t>L</a:t>
                </a:r>
                <a:endParaRPr lang="en-US" sz="2800" b="1" dirty="0">
                  <a:solidFill>
                    <a:srgbClr val="00B050"/>
                  </a:solidFill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708950" y="4540705"/>
                <a:ext cx="349776" cy="5232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>
                    <a:solidFill>
                      <a:srgbClr val="FF0000"/>
                    </a:solidFill>
                  </a:rPr>
                  <a:t>F</a:t>
                </a:r>
                <a:endParaRPr lang="en-US" sz="2800" b="1" dirty="0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25" name="Group 4"/>
              <p:cNvGrpSpPr>
                <a:grpSpLocks/>
              </p:cNvGrpSpPr>
              <p:nvPr/>
            </p:nvGrpSpPr>
            <p:grpSpPr bwMode="auto">
              <a:xfrm>
                <a:off x="1454150" y="3568700"/>
                <a:ext cx="1182688" cy="1190625"/>
                <a:chOff x="630" y="1714"/>
                <a:chExt cx="745" cy="750"/>
              </a:xfrm>
            </p:grpSpPr>
            <p:sp>
              <p:nvSpPr>
                <p:cNvPr id="26" name="Line 5"/>
                <p:cNvSpPr>
                  <a:spLocks noChangeShapeType="1"/>
                </p:cNvSpPr>
                <p:nvPr/>
              </p:nvSpPr>
              <p:spPr bwMode="auto">
                <a:xfrm>
                  <a:off x="630" y="1714"/>
                  <a:ext cx="745" cy="0"/>
                </a:xfrm>
                <a:prstGeom prst="line">
                  <a:avLst/>
                </a:prstGeom>
                <a:noFill/>
                <a:ln w="57150">
                  <a:solidFill>
                    <a:srgbClr val="00CC66"/>
                  </a:solidFill>
                  <a:round/>
                  <a:headEnd type="diamond" w="med" len="med"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Line 6"/>
                <p:cNvSpPr>
                  <a:spLocks noChangeShapeType="1"/>
                </p:cNvSpPr>
                <p:nvPr/>
              </p:nvSpPr>
              <p:spPr bwMode="auto">
                <a:xfrm>
                  <a:off x="651" y="1738"/>
                  <a:ext cx="716" cy="726"/>
                </a:xfrm>
                <a:prstGeom prst="line">
                  <a:avLst/>
                </a:prstGeom>
                <a:noFill/>
                <a:ln w="57150">
                  <a:solidFill>
                    <a:srgbClr val="00CC66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8" name="Group 7"/>
              <p:cNvGrpSpPr>
                <a:grpSpLocks/>
              </p:cNvGrpSpPr>
              <p:nvPr/>
            </p:nvGrpSpPr>
            <p:grpSpPr bwMode="auto">
              <a:xfrm>
                <a:off x="2743200" y="3568700"/>
                <a:ext cx="1182688" cy="1190625"/>
                <a:chOff x="630" y="1714"/>
                <a:chExt cx="745" cy="750"/>
              </a:xfrm>
            </p:grpSpPr>
            <p:sp>
              <p:nvSpPr>
                <p:cNvPr id="29" name="Line 8"/>
                <p:cNvSpPr>
                  <a:spLocks noChangeShapeType="1"/>
                </p:cNvSpPr>
                <p:nvPr/>
              </p:nvSpPr>
              <p:spPr bwMode="auto">
                <a:xfrm>
                  <a:off x="630" y="1714"/>
                  <a:ext cx="745" cy="0"/>
                </a:xfrm>
                <a:prstGeom prst="line">
                  <a:avLst/>
                </a:prstGeom>
                <a:noFill/>
                <a:ln w="57150">
                  <a:solidFill>
                    <a:srgbClr val="00CC66"/>
                  </a:solidFill>
                  <a:round/>
                  <a:headEnd type="diamond" w="med" len="med"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Line 9"/>
                <p:cNvSpPr>
                  <a:spLocks noChangeShapeType="1"/>
                </p:cNvSpPr>
                <p:nvPr/>
              </p:nvSpPr>
              <p:spPr bwMode="auto">
                <a:xfrm>
                  <a:off x="651" y="1738"/>
                  <a:ext cx="716" cy="726"/>
                </a:xfrm>
                <a:prstGeom prst="line">
                  <a:avLst/>
                </a:prstGeom>
                <a:noFill/>
                <a:ln w="57150">
                  <a:solidFill>
                    <a:srgbClr val="00CC66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1" name="Group 10"/>
              <p:cNvGrpSpPr>
                <a:grpSpLocks/>
              </p:cNvGrpSpPr>
              <p:nvPr/>
            </p:nvGrpSpPr>
            <p:grpSpPr bwMode="auto">
              <a:xfrm>
                <a:off x="4030663" y="3568700"/>
                <a:ext cx="1182687" cy="1190625"/>
                <a:chOff x="630" y="1714"/>
                <a:chExt cx="745" cy="750"/>
              </a:xfrm>
            </p:grpSpPr>
            <p:sp>
              <p:nvSpPr>
                <p:cNvPr id="32" name="Line 11"/>
                <p:cNvSpPr>
                  <a:spLocks noChangeShapeType="1"/>
                </p:cNvSpPr>
                <p:nvPr/>
              </p:nvSpPr>
              <p:spPr bwMode="auto">
                <a:xfrm>
                  <a:off x="630" y="1714"/>
                  <a:ext cx="745" cy="0"/>
                </a:xfrm>
                <a:prstGeom prst="line">
                  <a:avLst/>
                </a:prstGeom>
                <a:noFill/>
                <a:ln w="57150">
                  <a:solidFill>
                    <a:srgbClr val="00CC66"/>
                  </a:solidFill>
                  <a:round/>
                  <a:headEnd type="diamond" w="med" len="med"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Line 12"/>
                <p:cNvSpPr>
                  <a:spLocks noChangeShapeType="1"/>
                </p:cNvSpPr>
                <p:nvPr/>
              </p:nvSpPr>
              <p:spPr bwMode="auto">
                <a:xfrm>
                  <a:off x="651" y="1738"/>
                  <a:ext cx="716" cy="726"/>
                </a:xfrm>
                <a:prstGeom prst="line">
                  <a:avLst/>
                </a:prstGeom>
                <a:noFill/>
                <a:ln w="57150">
                  <a:solidFill>
                    <a:srgbClr val="00CC66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4" name="Group 13"/>
              <p:cNvGrpSpPr>
                <a:grpSpLocks/>
              </p:cNvGrpSpPr>
              <p:nvPr/>
            </p:nvGrpSpPr>
            <p:grpSpPr bwMode="auto">
              <a:xfrm>
                <a:off x="5318125" y="3568700"/>
                <a:ext cx="1182688" cy="1190625"/>
                <a:chOff x="630" y="1714"/>
                <a:chExt cx="745" cy="750"/>
              </a:xfrm>
            </p:grpSpPr>
            <p:sp>
              <p:nvSpPr>
                <p:cNvPr id="35" name="Line 14"/>
                <p:cNvSpPr>
                  <a:spLocks noChangeShapeType="1"/>
                </p:cNvSpPr>
                <p:nvPr/>
              </p:nvSpPr>
              <p:spPr bwMode="auto">
                <a:xfrm>
                  <a:off x="630" y="1714"/>
                  <a:ext cx="745" cy="0"/>
                </a:xfrm>
                <a:prstGeom prst="line">
                  <a:avLst/>
                </a:prstGeom>
                <a:noFill/>
                <a:ln w="57150">
                  <a:solidFill>
                    <a:srgbClr val="00CC66"/>
                  </a:solidFill>
                  <a:round/>
                  <a:headEnd type="diamond" w="med" len="med"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Line 15"/>
                <p:cNvSpPr>
                  <a:spLocks noChangeShapeType="1"/>
                </p:cNvSpPr>
                <p:nvPr/>
              </p:nvSpPr>
              <p:spPr bwMode="auto">
                <a:xfrm>
                  <a:off x="651" y="1738"/>
                  <a:ext cx="716" cy="726"/>
                </a:xfrm>
                <a:prstGeom prst="line">
                  <a:avLst/>
                </a:prstGeom>
                <a:noFill/>
                <a:ln w="57150">
                  <a:solidFill>
                    <a:srgbClr val="00CC66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7" name="Group 16"/>
              <p:cNvGrpSpPr>
                <a:grpSpLocks/>
              </p:cNvGrpSpPr>
              <p:nvPr/>
            </p:nvGrpSpPr>
            <p:grpSpPr bwMode="auto">
              <a:xfrm>
                <a:off x="6570663" y="3568700"/>
                <a:ext cx="1182687" cy="1190625"/>
                <a:chOff x="630" y="1714"/>
                <a:chExt cx="745" cy="750"/>
              </a:xfrm>
            </p:grpSpPr>
            <p:sp>
              <p:nvSpPr>
                <p:cNvPr id="38" name="Line 17"/>
                <p:cNvSpPr>
                  <a:spLocks noChangeShapeType="1"/>
                </p:cNvSpPr>
                <p:nvPr/>
              </p:nvSpPr>
              <p:spPr bwMode="auto">
                <a:xfrm>
                  <a:off x="630" y="1714"/>
                  <a:ext cx="745" cy="0"/>
                </a:xfrm>
                <a:prstGeom prst="line">
                  <a:avLst/>
                </a:prstGeom>
                <a:noFill/>
                <a:ln w="57150">
                  <a:solidFill>
                    <a:srgbClr val="00CC66"/>
                  </a:solidFill>
                  <a:round/>
                  <a:headEnd type="diamond" w="med" len="med"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Line 18"/>
                <p:cNvSpPr>
                  <a:spLocks noChangeShapeType="1"/>
                </p:cNvSpPr>
                <p:nvPr/>
              </p:nvSpPr>
              <p:spPr bwMode="auto">
                <a:xfrm>
                  <a:off x="651" y="1738"/>
                  <a:ext cx="716" cy="726"/>
                </a:xfrm>
                <a:prstGeom prst="line">
                  <a:avLst/>
                </a:prstGeom>
                <a:noFill/>
                <a:ln w="57150">
                  <a:solidFill>
                    <a:srgbClr val="00CC66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0" name="Group 19"/>
              <p:cNvGrpSpPr>
                <a:grpSpLocks/>
              </p:cNvGrpSpPr>
              <p:nvPr/>
            </p:nvGrpSpPr>
            <p:grpSpPr bwMode="auto">
              <a:xfrm>
                <a:off x="1449388" y="3657600"/>
                <a:ext cx="1182687" cy="1184275"/>
                <a:chOff x="721" y="2112"/>
                <a:chExt cx="745" cy="746"/>
              </a:xfrm>
            </p:grpSpPr>
            <p:sp>
              <p:nvSpPr>
                <p:cNvPr id="41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721" y="2858"/>
                  <a:ext cx="745" cy="0"/>
                </a:xfrm>
                <a:prstGeom prst="line">
                  <a:avLst/>
                </a:prstGeom>
                <a:noFill/>
                <a:ln w="57150">
                  <a:solidFill>
                    <a:srgbClr val="FF0000"/>
                  </a:solidFill>
                  <a:round/>
                  <a:headEnd type="diamond" w="med" len="med"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Line 21"/>
                <p:cNvSpPr>
                  <a:spLocks noChangeShapeType="1"/>
                </p:cNvSpPr>
                <p:nvPr/>
              </p:nvSpPr>
              <p:spPr bwMode="auto">
                <a:xfrm flipV="1">
                  <a:off x="742" y="2112"/>
                  <a:ext cx="720" cy="722"/>
                </a:xfrm>
                <a:prstGeom prst="line">
                  <a:avLst/>
                </a:prstGeom>
                <a:noFill/>
                <a:ln w="57150">
                  <a:solidFill>
                    <a:srgbClr val="FF0000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3" name="Group 22"/>
              <p:cNvGrpSpPr>
                <a:grpSpLocks/>
              </p:cNvGrpSpPr>
              <p:nvPr/>
            </p:nvGrpSpPr>
            <p:grpSpPr bwMode="auto">
              <a:xfrm>
                <a:off x="2738438" y="3651250"/>
                <a:ext cx="1195387" cy="1190625"/>
                <a:chOff x="1533" y="2108"/>
                <a:chExt cx="753" cy="750"/>
              </a:xfrm>
            </p:grpSpPr>
            <p:sp>
              <p:nvSpPr>
                <p:cNvPr id="44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1533" y="2854"/>
                  <a:ext cx="753" cy="4"/>
                </a:xfrm>
                <a:prstGeom prst="line">
                  <a:avLst/>
                </a:prstGeom>
                <a:noFill/>
                <a:ln w="57150">
                  <a:solidFill>
                    <a:srgbClr val="FF0000"/>
                  </a:solidFill>
                  <a:round/>
                  <a:headEnd type="diamond" w="med" len="med"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1554" y="2108"/>
                  <a:ext cx="716" cy="726"/>
                </a:xfrm>
                <a:prstGeom prst="line">
                  <a:avLst/>
                </a:prstGeom>
                <a:noFill/>
                <a:ln w="57150">
                  <a:solidFill>
                    <a:srgbClr val="FF0000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2" name="Group 31"/>
              <p:cNvGrpSpPr>
                <a:grpSpLocks/>
              </p:cNvGrpSpPr>
              <p:nvPr/>
            </p:nvGrpSpPr>
            <p:grpSpPr bwMode="auto">
              <a:xfrm>
                <a:off x="6565900" y="3651250"/>
                <a:ext cx="1182688" cy="1190625"/>
                <a:chOff x="3944" y="2108"/>
                <a:chExt cx="745" cy="750"/>
              </a:xfrm>
            </p:grpSpPr>
            <p:sp>
              <p:nvSpPr>
                <p:cNvPr id="53" name="Line 32"/>
                <p:cNvSpPr>
                  <a:spLocks noChangeShapeType="1"/>
                </p:cNvSpPr>
                <p:nvPr/>
              </p:nvSpPr>
              <p:spPr bwMode="auto">
                <a:xfrm flipV="1">
                  <a:off x="3944" y="2854"/>
                  <a:ext cx="745" cy="4"/>
                </a:xfrm>
                <a:prstGeom prst="line">
                  <a:avLst/>
                </a:prstGeom>
                <a:noFill/>
                <a:ln w="57150">
                  <a:solidFill>
                    <a:srgbClr val="FF0000"/>
                  </a:solidFill>
                  <a:round/>
                  <a:headEnd type="diamond" w="med" len="med"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4" name="Line 33"/>
                <p:cNvSpPr>
                  <a:spLocks noChangeShapeType="1"/>
                </p:cNvSpPr>
                <p:nvPr/>
              </p:nvSpPr>
              <p:spPr bwMode="auto">
                <a:xfrm flipV="1">
                  <a:off x="3965" y="2108"/>
                  <a:ext cx="716" cy="726"/>
                </a:xfrm>
                <a:prstGeom prst="line">
                  <a:avLst/>
                </a:prstGeom>
                <a:noFill/>
                <a:ln w="57150">
                  <a:solidFill>
                    <a:srgbClr val="FF0000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7" name="Group 36"/>
              <p:cNvGrpSpPr>
                <a:grpSpLocks/>
              </p:cNvGrpSpPr>
              <p:nvPr/>
            </p:nvGrpSpPr>
            <p:grpSpPr bwMode="auto">
              <a:xfrm>
                <a:off x="7753350" y="3470275"/>
                <a:ext cx="989013" cy="839788"/>
                <a:chOff x="4692" y="1994"/>
                <a:chExt cx="623" cy="529"/>
              </a:xfrm>
            </p:grpSpPr>
            <p:grpSp>
              <p:nvGrpSpPr>
                <p:cNvPr id="58" name="Group 37"/>
                <p:cNvGrpSpPr>
                  <a:grpSpLocks/>
                </p:cNvGrpSpPr>
                <p:nvPr/>
              </p:nvGrpSpPr>
              <p:grpSpPr bwMode="auto">
                <a:xfrm>
                  <a:off x="4692" y="1994"/>
                  <a:ext cx="623" cy="128"/>
                  <a:chOff x="4692" y="1994"/>
                  <a:chExt cx="623" cy="128"/>
                </a:xfrm>
              </p:grpSpPr>
              <p:sp>
                <p:nvSpPr>
                  <p:cNvPr id="62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5107" y="2058"/>
                    <a:ext cx="208" cy="0"/>
                  </a:xfrm>
                  <a:prstGeom prst="line">
                    <a:avLst/>
                  </a:prstGeom>
                  <a:noFill/>
                  <a:ln w="57150">
                    <a:solidFill>
                      <a:srgbClr val="00CC66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3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4799" y="2058"/>
                    <a:ext cx="274" cy="0"/>
                  </a:xfrm>
                  <a:prstGeom prst="line">
                    <a:avLst/>
                  </a:prstGeom>
                  <a:noFill/>
                  <a:ln w="57150">
                    <a:solidFill>
                      <a:srgbClr val="00CC66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4" name="AutoShape 40"/>
                  <p:cNvSpPr>
                    <a:spLocks noChangeArrowheads="1"/>
                  </p:cNvSpPr>
                  <p:nvPr/>
                </p:nvSpPr>
                <p:spPr bwMode="auto">
                  <a:xfrm>
                    <a:off x="4692" y="1994"/>
                    <a:ext cx="129" cy="128"/>
                  </a:xfrm>
                  <a:prstGeom prst="diamond">
                    <a:avLst/>
                  </a:prstGeom>
                  <a:solidFill>
                    <a:srgbClr val="00CC66"/>
                  </a:solidFill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9" name="Group 41"/>
                <p:cNvGrpSpPr>
                  <a:grpSpLocks/>
                </p:cNvGrpSpPr>
                <p:nvPr/>
              </p:nvGrpSpPr>
              <p:grpSpPr bwMode="auto">
                <a:xfrm>
                  <a:off x="4787" y="2086"/>
                  <a:ext cx="440" cy="437"/>
                  <a:chOff x="4787" y="2102"/>
                  <a:chExt cx="440" cy="437"/>
                </a:xfrm>
              </p:grpSpPr>
              <p:sp>
                <p:nvSpPr>
                  <p:cNvPr id="60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4787" y="2102"/>
                    <a:ext cx="220" cy="217"/>
                  </a:xfrm>
                  <a:prstGeom prst="line">
                    <a:avLst/>
                  </a:prstGeom>
                  <a:noFill/>
                  <a:ln w="57150">
                    <a:solidFill>
                      <a:srgbClr val="00CC66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61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5023" y="2338"/>
                    <a:ext cx="204" cy="201"/>
                  </a:xfrm>
                  <a:prstGeom prst="line">
                    <a:avLst/>
                  </a:prstGeom>
                  <a:noFill/>
                  <a:ln w="57150">
                    <a:solidFill>
                      <a:srgbClr val="00CC66"/>
                    </a:solidFill>
                    <a:prstDash val="sysDot"/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65" name="Group 44"/>
              <p:cNvGrpSpPr>
                <a:grpSpLocks/>
              </p:cNvGrpSpPr>
              <p:nvPr/>
            </p:nvGrpSpPr>
            <p:grpSpPr bwMode="auto">
              <a:xfrm>
                <a:off x="7769225" y="4098925"/>
                <a:ext cx="989013" cy="846138"/>
                <a:chOff x="4702" y="2390"/>
                <a:chExt cx="623" cy="533"/>
              </a:xfrm>
            </p:grpSpPr>
            <p:grpSp>
              <p:nvGrpSpPr>
                <p:cNvPr id="66" name="Group 45"/>
                <p:cNvGrpSpPr>
                  <a:grpSpLocks/>
                </p:cNvGrpSpPr>
                <p:nvPr/>
              </p:nvGrpSpPr>
              <p:grpSpPr bwMode="auto">
                <a:xfrm>
                  <a:off x="4702" y="2610"/>
                  <a:ext cx="623" cy="313"/>
                  <a:chOff x="4702" y="2610"/>
                  <a:chExt cx="623" cy="313"/>
                </a:xfrm>
              </p:grpSpPr>
              <p:grpSp>
                <p:nvGrpSpPr>
                  <p:cNvPr id="68" name="Group 46"/>
                  <p:cNvGrpSpPr>
                    <a:grpSpLocks/>
                  </p:cNvGrpSpPr>
                  <p:nvPr/>
                </p:nvGrpSpPr>
                <p:grpSpPr bwMode="auto">
                  <a:xfrm>
                    <a:off x="4702" y="2795"/>
                    <a:ext cx="623" cy="128"/>
                    <a:chOff x="4702" y="2795"/>
                    <a:chExt cx="623" cy="128"/>
                  </a:xfrm>
                </p:grpSpPr>
                <p:sp>
                  <p:nvSpPr>
                    <p:cNvPr id="70" name="Line 4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5117" y="2859"/>
                      <a:ext cx="208" cy="0"/>
                    </a:xfrm>
                    <a:prstGeom prst="line">
                      <a:avLst/>
                    </a:prstGeom>
                    <a:noFill/>
                    <a:ln w="57150">
                      <a:solidFill>
                        <a:srgbClr val="FF0000"/>
                      </a:solidFill>
                      <a:prstDash val="sysDot"/>
                      <a:round/>
                      <a:headEnd/>
                      <a:tailEnd/>
                    </a:ln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grpSp>
                  <p:nvGrpSpPr>
                    <p:cNvPr id="71" name="Group 4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4702" y="2795"/>
                      <a:ext cx="373" cy="128"/>
                      <a:chOff x="4702" y="2795"/>
                      <a:chExt cx="373" cy="128"/>
                    </a:xfrm>
                  </p:grpSpPr>
                  <p:sp>
                    <p:nvSpPr>
                      <p:cNvPr id="72" name="Line 49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4808" y="2859"/>
                        <a:ext cx="267" cy="0"/>
                      </a:xfrm>
                      <a:prstGeom prst="line">
                        <a:avLst/>
                      </a:prstGeom>
                      <a:noFill/>
                      <a:ln w="5715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3" name="AutoShape 50"/>
                      <p:cNvSpPr>
                        <a:spLocks noChangeArrowheads="1"/>
                      </p:cNvSpPr>
                      <p:nvPr/>
                    </p:nvSpPr>
                    <p:spPr bwMode="auto">
                      <a:xfrm flipV="1">
                        <a:off x="4702" y="2795"/>
                        <a:ext cx="128" cy="128"/>
                      </a:xfrm>
                      <a:prstGeom prst="diamond">
                        <a:avLst/>
                      </a:prstGeom>
                      <a:solidFill>
                        <a:srgbClr val="FF0000"/>
                      </a:solidFill>
                      <a:ln w="95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sp>
                <p:nvSpPr>
                  <p:cNvPr id="69" name="Line 5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797" y="2610"/>
                    <a:ext cx="220" cy="217"/>
                  </a:xfrm>
                  <a:prstGeom prst="line">
                    <a:avLst/>
                  </a:prstGeom>
                  <a:noFill/>
                  <a:ln w="5715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67" name="Line 52"/>
                <p:cNvSpPr>
                  <a:spLocks noChangeShapeType="1"/>
                </p:cNvSpPr>
                <p:nvPr/>
              </p:nvSpPr>
              <p:spPr bwMode="auto">
                <a:xfrm flipV="1">
                  <a:off x="5033" y="2390"/>
                  <a:ext cx="204" cy="201"/>
                </a:xfrm>
                <a:prstGeom prst="line">
                  <a:avLst/>
                </a:prstGeom>
                <a:noFill/>
                <a:ln w="57150">
                  <a:solidFill>
                    <a:srgbClr val="FF0000"/>
                  </a:solidFill>
                  <a:prstDash val="sysDot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74" name="Line 53"/>
          <p:cNvSpPr>
            <a:spLocks noChangeShapeType="1"/>
          </p:cNvSpPr>
          <p:nvPr/>
        </p:nvSpPr>
        <p:spPr bwMode="auto">
          <a:xfrm>
            <a:off x="6567488" y="3556000"/>
            <a:ext cx="1303337" cy="1287463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5" name="Line 54"/>
          <p:cNvSpPr>
            <a:spLocks noChangeShapeType="1"/>
          </p:cNvSpPr>
          <p:nvPr/>
        </p:nvSpPr>
        <p:spPr bwMode="auto">
          <a:xfrm flipV="1">
            <a:off x="2674938" y="3589338"/>
            <a:ext cx="1303337" cy="1287462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6" name="Line 55"/>
          <p:cNvSpPr>
            <a:spLocks noChangeShapeType="1"/>
          </p:cNvSpPr>
          <p:nvPr/>
        </p:nvSpPr>
        <p:spPr bwMode="auto">
          <a:xfrm>
            <a:off x="3995738" y="3573463"/>
            <a:ext cx="12700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7" name="Line 56"/>
          <p:cNvSpPr>
            <a:spLocks noChangeShapeType="1"/>
          </p:cNvSpPr>
          <p:nvPr/>
        </p:nvSpPr>
        <p:spPr bwMode="auto">
          <a:xfrm>
            <a:off x="5299075" y="3573463"/>
            <a:ext cx="12700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8" name="Line 57"/>
          <p:cNvSpPr>
            <a:spLocks noChangeShapeType="1"/>
          </p:cNvSpPr>
          <p:nvPr/>
        </p:nvSpPr>
        <p:spPr bwMode="auto">
          <a:xfrm>
            <a:off x="1371600" y="4843463"/>
            <a:ext cx="13208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9" name="Line 58"/>
          <p:cNvSpPr>
            <a:spLocks noChangeShapeType="1"/>
          </p:cNvSpPr>
          <p:nvPr/>
        </p:nvSpPr>
        <p:spPr bwMode="auto">
          <a:xfrm>
            <a:off x="7889875" y="4841875"/>
            <a:ext cx="912813" cy="1588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9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6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3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State Space Representation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24200" y="5334000"/>
            <a:ext cx="32766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Switch between </a:t>
            </a:r>
            <a:r>
              <a:rPr lang="en-US" b="1" dirty="0" smtClean="0">
                <a:solidFill>
                  <a:srgbClr val="FF0000"/>
                </a:solidFill>
              </a:rPr>
              <a:t>F</a:t>
            </a:r>
            <a:r>
              <a:rPr lang="en-US" dirty="0" smtClean="0"/>
              <a:t> and </a:t>
            </a:r>
            <a:r>
              <a:rPr lang="en-US" b="1" dirty="0" smtClean="0">
                <a:solidFill>
                  <a:srgbClr val="00B050"/>
                </a:solidFill>
              </a:rPr>
              <a:t>L</a:t>
            </a:r>
            <a:r>
              <a:rPr lang="en-US" dirty="0" smtClean="0"/>
              <a:t> once every 20 turns (1/20 = 0.05)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lnSpc>
                <a:spcPct val="210000"/>
              </a:lnSpc>
            </a:pPr>
            <a:r>
              <a:rPr lang="en-US" sz="2800" dirty="0" smtClean="0"/>
              <a:t>HMM Parameters</a:t>
            </a:r>
          </a:p>
          <a:p>
            <a:pPr>
              <a:buNone/>
            </a:pPr>
            <a:r>
              <a:rPr lang="en-US" sz="2800" dirty="0" smtClean="0"/>
              <a:t>	Initial </a:t>
            </a:r>
            <a:r>
              <a:rPr lang="en-US" sz="2800" dirty="0" err="1" smtClean="0"/>
              <a:t>probs</a:t>
            </a:r>
            <a:r>
              <a:rPr lang="en-US" sz="2800" dirty="0" smtClean="0"/>
              <a:t>   		P(S</a:t>
            </a:r>
            <a:r>
              <a:rPr lang="en-US" sz="2800" baseline="-25000" dirty="0" smtClean="0"/>
              <a:t>1 </a:t>
            </a:r>
            <a:r>
              <a:rPr lang="en-US" sz="2800" dirty="0" smtClean="0"/>
              <a:t>= </a:t>
            </a:r>
            <a:r>
              <a:rPr lang="en-US" sz="2800" b="1" dirty="0" smtClean="0">
                <a:solidFill>
                  <a:srgbClr val="00B050"/>
                </a:solidFill>
              </a:rPr>
              <a:t>L</a:t>
            </a:r>
            <a:r>
              <a:rPr lang="en-US" sz="2800" dirty="0" smtClean="0"/>
              <a:t>) = 0.5 = P(S</a:t>
            </a:r>
            <a:r>
              <a:rPr lang="en-US" sz="2800" baseline="-25000" dirty="0" smtClean="0"/>
              <a:t>1</a:t>
            </a:r>
            <a:r>
              <a:rPr lang="en-US" sz="2800" dirty="0" smtClean="0"/>
              <a:t> = </a:t>
            </a:r>
            <a:r>
              <a:rPr lang="en-US" sz="2800" b="1" dirty="0" smtClean="0">
                <a:solidFill>
                  <a:srgbClr val="FF0000"/>
                </a:solidFill>
              </a:rPr>
              <a:t>F</a:t>
            </a:r>
            <a:r>
              <a:rPr lang="en-US" sz="2800" dirty="0" smtClean="0"/>
              <a:t>)	</a:t>
            </a:r>
          </a:p>
          <a:p>
            <a:pPr>
              <a:buNone/>
            </a:pPr>
            <a:r>
              <a:rPr lang="en-US" sz="2800" dirty="0" smtClean="0"/>
              <a:t>	Transition </a:t>
            </a:r>
            <a:r>
              <a:rPr lang="en-US" sz="2800" dirty="0" err="1" smtClean="0"/>
              <a:t>probs</a:t>
            </a:r>
            <a:r>
              <a:rPr lang="en-US" sz="2800" dirty="0" smtClean="0"/>
              <a:t>		P(S</a:t>
            </a:r>
            <a:r>
              <a:rPr lang="en-US" sz="2800" baseline="-25000" dirty="0" smtClean="0"/>
              <a:t>t</a:t>
            </a:r>
            <a:r>
              <a:rPr lang="en-US" sz="2800" dirty="0" smtClean="0"/>
              <a:t> = </a:t>
            </a:r>
            <a:r>
              <a:rPr lang="en-US" sz="2800" b="1" dirty="0" smtClean="0">
                <a:solidFill>
                  <a:srgbClr val="00B050"/>
                </a:solidFill>
              </a:rPr>
              <a:t>L</a:t>
            </a:r>
            <a:r>
              <a:rPr lang="en-US" sz="2800" dirty="0" smtClean="0"/>
              <a:t>/</a:t>
            </a:r>
            <a:r>
              <a:rPr lang="en-US" sz="2800" b="1" dirty="0" smtClean="0">
                <a:solidFill>
                  <a:srgbClr val="FF0000"/>
                </a:solidFill>
              </a:rPr>
              <a:t>F</a:t>
            </a:r>
            <a:r>
              <a:rPr lang="en-US" sz="2800" dirty="0" smtClean="0"/>
              <a:t>|S</a:t>
            </a:r>
            <a:r>
              <a:rPr lang="en-US" sz="2800" baseline="-25000" dirty="0" smtClean="0"/>
              <a:t>t-1</a:t>
            </a:r>
            <a:r>
              <a:rPr lang="en-US" sz="2800" dirty="0" smtClean="0"/>
              <a:t> = </a:t>
            </a:r>
            <a:r>
              <a:rPr lang="en-US" sz="2800" b="1" dirty="0" smtClean="0">
                <a:solidFill>
                  <a:srgbClr val="00B050"/>
                </a:solidFill>
              </a:rPr>
              <a:t>L</a:t>
            </a:r>
            <a:r>
              <a:rPr lang="en-US" sz="2800" dirty="0" smtClean="0"/>
              <a:t>/</a:t>
            </a:r>
            <a:r>
              <a:rPr lang="en-US" sz="2800" b="1" dirty="0" smtClean="0">
                <a:solidFill>
                  <a:srgbClr val="FF0000"/>
                </a:solidFill>
              </a:rPr>
              <a:t>F</a:t>
            </a:r>
            <a:r>
              <a:rPr lang="en-US" sz="2800" dirty="0" smtClean="0"/>
              <a:t>) = 0.95</a:t>
            </a:r>
          </a:p>
          <a:p>
            <a:pPr>
              <a:buNone/>
            </a:pPr>
            <a:r>
              <a:rPr lang="en-US" sz="2800" baseline="-25000" dirty="0" smtClean="0"/>
              <a:t>					</a:t>
            </a:r>
            <a:r>
              <a:rPr lang="en-US" sz="2800" dirty="0" smtClean="0"/>
              <a:t> P(S</a:t>
            </a:r>
            <a:r>
              <a:rPr lang="en-US" sz="2800" baseline="-25000" dirty="0" smtClean="0"/>
              <a:t>t</a:t>
            </a:r>
            <a:r>
              <a:rPr lang="en-US" sz="2800" dirty="0" smtClean="0"/>
              <a:t> = </a:t>
            </a:r>
            <a:r>
              <a:rPr lang="en-US" sz="2800" b="1" dirty="0" smtClean="0">
                <a:solidFill>
                  <a:srgbClr val="FF0000"/>
                </a:solidFill>
              </a:rPr>
              <a:t>F</a:t>
            </a:r>
            <a:r>
              <a:rPr lang="en-US" sz="2800" dirty="0" smtClean="0"/>
              <a:t>/</a:t>
            </a:r>
            <a:r>
              <a:rPr lang="en-US" sz="2800" b="1" dirty="0" smtClean="0">
                <a:solidFill>
                  <a:srgbClr val="00B050"/>
                </a:solidFill>
              </a:rPr>
              <a:t>L</a:t>
            </a:r>
            <a:r>
              <a:rPr lang="en-US" sz="2800" dirty="0" smtClean="0"/>
              <a:t>|S</a:t>
            </a:r>
            <a:r>
              <a:rPr lang="en-US" sz="2800" baseline="-25000" dirty="0" smtClean="0"/>
              <a:t>t-1</a:t>
            </a:r>
            <a:r>
              <a:rPr lang="en-US" sz="2800" dirty="0" smtClean="0"/>
              <a:t> = </a:t>
            </a:r>
            <a:r>
              <a:rPr lang="en-US" sz="2800" b="1" dirty="0" smtClean="0">
                <a:solidFill>
                  <a:srgbClr val="00B050"/>
                </a:solidFill>
              </a:rPr>
              <a:t>L</a:t>
            </a:r>
            <a:r>
              <a:rPr lang="en-US" sz="2800" dirty="0" smtClean="0"/>
              <a:t>/</a:t>
            </a:r>
            <a:r>
              <a:rPr lang="en-US" sz="2800" b="1" dirty="0" smtClean="0">
                <a:solidFill>
                  <a:srgbClr val="FF0000"/>
                </a:solidFill>
              </a:rPr>
              <a:t>F</a:t>
            </a:r>
            <a:r>
              <a:rPr lang="en-US" sz="2800" dirty="0" smtClean="0"/>
              <a:t>) = 0.05</a:t>
            </a:r>
            <a:endParaRPr lang="en-US" sz="2800" baseline="-25000" dirty="0" smtClean="0"/>
          </a:p>
          <a:p>
            <a:pPr>
              <a:buNone/>
            </a:pPr>
            <a:r>
              <a:rPr lang="en-US" sz="2800" dirty="0" smtClean="0"/>
              <a:t>	Emission probabilities  	P(</a:t>
            </a:r>
            <a:r>
              <a:rPr lang="en-US" sz="2800" dirty="0" err="1" smtClean="0"/>
              <a:t>O</a:t>
            </a:r>
            <a:r>
              <a:rPr lang="en-US" sz="2800" baseline="-25000" dirty="0" err="1" smtClean="0"/>
              <a:t>t</a:t>
            </a:r>
            <a:r>
              <a:rPr lang="en-US" sz="2800" baseline="-25000" dirty="0" smtClean="0"/>
              <a:t> </a:t>
            </a:r>
            <a:r>
              <a:rPr lang="en-US" sz="2800" dirty="0" smtClean="0"/>
              <a:t>= </a:t>
            </a:r>
            <a:r>
              <a:rPr lang="en-US" sz="2800" dirty="0" err="1" smtClean="0"/>
              <a:t>y|S</a:t>
            </a:r>
            <a:r>
              <a:rPr lang="en-US" sz="2800" baseline="-25000" dirty="0" err="1" smtClean="0"/>
              <a:t>t</a:t>
            </a:r>
            <a:r>
              <a:rPr lang="en-US" sz="2800" dirty="0" smtClean="0"/>
              <a:t>= </a:t>
            </a:r>
            <a:r>
              <a:rPr lang="en-US" sz="2800" b="1" dirty="0" smtClean="0">
                <a:solidFill>
                  <a:srgbClr val="FF0000"/>
                </a:solidFill>
              </a:rPr>
              <a:t>F</a:t>
            </a:r>
            <a:r>
              <a:rPr lang="en-US" sz="2800" dirty="0" smtClean="0"/>
              <a:t>) = 1/6        y = 1,2,3,4,5,6</a:t>
            </a:r>
          </a:p>
          <a:p>
            <a:pPr>
              <a:buNone/>
            </a:pPr>
            <a:r>
              <a:rPr lang="en-US" sz="2800" dirty="0" smtClean="0"/>
              <a:t>					P(</a:t>
            </a:r>
            <a:r>
              <a:rPr lang="en-US" sz="2800" dirty="0" err="1" smtClean="0"/>
              <a:t>O</a:t>
            </a:r>
            <a:r>
              <a:rPr lang="en-US" sz="2800" baseline="-25000" dirty="0" err="1" smtClean="0"/>
              <a:t>t</a:t>
            </a:r>
            <a:r>
              <a:rPr lang="en-US" sz="2800" baseline="-25000" dirty="0" smtClean="0"/>
              <a:t> </a:t>
            </a:r>
            <a:r>
              <a:rPr lang="en-US" sz="2800" dirty="0" smtClean="0"/>
              <a:t>= </a:t>
            </a:r>
            <a:r>
              <a:rPr lang="en-US" sz="2800" dirty="0" err="1" smtClean="0"/>
              <a:t>y|S</a:t>
            </a:r>
            <a:r>
              <a:rPr lang="en-US" sz="2800" baseline="-25000" dirty="0" err="1" smtClean="0"/>
              <a:t>t</a:t>
            </a:r>
            <a:r>
              <a:rPr lang="en-US" sz="2800" dirty="0" smtClean="0"/>
              <a:t>= </a:t>
            </a:r>
            <a:r>
              <a:rPr lang="en-US" sz="2800" b="1" dirty="0" smtClean="0">
                <a:solidFill>
                  <a:srgbClr val="00B050"/>
                </a:solidFill>
              </a:rPr>
              <a:t>L</a:t>
            </a:r>
            <a:r>
              <a:rPr lang="en-US" sz="2800" dirty="0" smtClean="0"/>
              <a:t>) = 1/10      y = 1,2,3,4,5</a:t>
            </a:r>
          </a:p>
          <a:p>
            <a:pPr>
              <a:buNone/>
            </a:pPr>
            <a:r>
              <a:rPr lang="en-US" sz="2800" dirty="0" smtClean="0"/>
              <a:t>						            = 1/2        y = 6</a:t>
            </a:r>
          </a:p>
          <a:p>
            <a:pPr>
              <a:buNone/>
            </a:pPr>
            <a:endParaRPr lang="en-US" sz="2800" dirty="0"/>
          </a:p>
        </p:txBody>
      </p:sp>
      <p:grpSp>
        <p:nvGrpSpPr>
          <p:cNvPr id="47" name="Group 46"/>
          <p:cNvGrpSpPr/>
          <p:nvPr/>
        </p:nvGrpSpPr>
        <p:grpSpPr>
          <a:xfrm>
            <a:off x="1905000" y="2087300"/>
            <a:ext cx="5452484" cy="2027500"/>
            <a:chOff x="1905000" y="1447800"/>
            <a:chExt cx="5452484" cy="2027500"/>
          </a:xfrm>
        </p:grpSpPr>
        <p:sp>
          <p:nvSpPr>
            <p:cNvPr id="17" name="Oval 16"/>
            <p:cNvSpPr/>
            <p:nvPr/>
          </p:nvSpPr>
          <p:spPr>
            <a:xfrm>
              <a:off x="5342326" y="2269071"/>
              <a:ext cx="381000" cy="381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345575" y="2203051"/>
              <a:ext cx="349776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FF0000"/>
                  </a:solidFill>
                </a:rPr>
                <a:t>F</a:t>
              </a:r>
              <a:endParaRPr lang="en-US" sz="2800" b="1" dirty="0">
                <a:solidFill>
                  <a:srgbClr val="FF0000"/>
                </a:solidFill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3501951" y="2269071"/>
              <a:ext cx="381000" cy="381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505200" y="2203051"/>
              <a:ext cx="336952" cy="52322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00B050"/>
                  </a:solidFill>
                </a:rPr>
                <a:t>L</a:t>
              </a:r>
              <a:endParaRPr lang="en-US" sz="2800" b="1" dirty="0">
                <a:solidFill>
                  <a:srgbClr val="00B050"/>
                </a:solidFill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3329650" y="2103700"/>
              <a:ext cx="685800" cy="72052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/>
            <p:cNvSpPr/>
            <p:nvPr/>
          </p:nvSpPr>
          <p:spPr>
            <a:xfrm>
              <a:off x="5181600" y="2115276"/>
              <a:ext cx="685800" cy="720525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Curved Connector 29"/>
            <p:cNvCxnSpPr>
              <a:stCxn id="26" idx="0"/>
              <a:endCxn id="27" idx="1"/>
            </p:cNvCxnSpPr>
            <p:nvPr/>
          </p:nvCxnSpPr>
          <p:spPr>
            <a:xfrm rot="16200000" flipH="1">
              <a:off x="4418744" y="1357506"/>
              <a:ext cx="117094" cy="1609483"/>
            </a:xfrm>
            <a:prstGeom prst="curvedConnector3">
              <a:avLst>
                <a:gd name="adj1" fmla="val -195228"/>
              </a:avLst>
            </a:prstGeom>
            <a:ln w="28575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urved Connector 32"/>
            <p:cNvCxnSpPr>
              <a:stCxn id="27" idx="3"/>
              <a:endCxn id="26" idx="4"/>
            </p:cNvCxnSpPr>
            <p:nvPr/>
          </p:nvCxnSpPr>
          <p:spPr>
            <a:xfrm rot="5400000">
              <a:off x="4430321" y="1972513"/>
              <a:ext cx="93942" cy="1609483"/>
            </a:xfrm>
            <a:prstGeom prst="curvedConnector3">
              <a:avLst>
                <a:gd name="adj1" fmla="val 355664"/>
              </a:avLst>
            </a:prstGeom>
            <a:ln w="28575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urved Connector 35"/>
            <p:cNvCxnSpPr>
              <a:stCxn id="27" idx="7"/>
              <a:endCxn id="27" idx="5"/>
            </p:cNvCxnSpPr>
            <p:nvPr/>
          </p:nvCxnSpPr>
          <p:spPr>
            <a:xfrm rot="16200000" flipH="1">
              <a:off x="5512222" y="2475538"/>
              <a:ext cx="509489" cy="1588"/>
            </a:xfrm>
            <a:prstGeom prst="curvedConnector5">
              <a:avLst>
                <a:gd name="adj1" fmla="val -44868"/>
                <a:gd name="adj2" fmla="val 51257368"/>
                <a:gd name="adj3" fmla="val 144868"/>
              </a:avLst>
            </a:prstGeom>
            <a:ln w="28575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urved Connector 35"/>
            <p:cNvCxnSpPr>
              <a:stCxn id="26" idx="1"/>
              <a:endCxn id="26" idx="3"/>
            </p:cNvCxnSpPr>
            <p:nvPr/>
          </p:nvCxnSpPr>
          <p:spPr>
            <a:xfrm rot="16200000" flipH="1">
              <a:off x="3175338" y="2463962"/>
              <a:ext cx="509489" cy="1588"/>
            </a:xfrm>
            <a:prstGeom prst="curvedConnector5">
              <a:avLst>
                <a:gd name="adj1" fmla="val -44868"/>
                <a:gd name="adj2" fmla="val -49981817"/>
                <a:gd name="adj3" fmla="val 144868"/>
              </a:avLst>
            </a:prstGeom>
            <a:ln w="28575">
              <a:solidFill>
                <a:schemeClr val="tx1"/>
              </a:solidFill>
              <a:tailEnd type="stealth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4130968" y="1447800"/>
              <a:ext cx="7280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0.05</a:t>
              </a:r>
              <a:endParaRPr lang="en-US" sz="24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148716" y="3013635"/>
              <a:ext cx="7280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0.05</a:t>
              </a:r>
              <a:endParaRPr lang="en-US" sz="24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629400" y="2179900"/>
              <a:ext cx="7280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0.95</a:t>
              </a:r>
              <a:endParaRPr lang="en-US" sz="24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905000" y="2179900"/>
              <a:ext cx="72808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0.95</a:t>
              </a:r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rcRect l="20617" t="8629" r="63347"/>
          <a:stretch>
            <a:fillRect/>
          </a:stretch>
        </p:blipFill>
        <p:spPr bwMode="auto">
          <a:xfrm>
            <a:off x="7883325" y="1454550"/>
            <a:ext cx="1007554" cy="762000"/>
          </a:xfrm>
          <a:prstGeom prst="rect">
            <a:avLst/>
          </a:prstGeom>
          <a:noFill/>
          <a:ln/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Three main problems in HMMs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Evaluation</a:t>
            </a:r>
            <a:r>
              <a:rPr lang="en-US" sz="2800" dirty="0" smtClean="0"/>
              <a:t> – </a:t>
            </a:r>
            <a:r>
              <a:rPr lang="en-US" sz="2600" dirty="0" smtClean="0"/>
              <a:t>Given HMM parameters &amp; observation </a:t>
            </a:r>
            <a:r>
              <a:rPr lang="en-US" sz="2600" dirty="0" err="1" smtClean="0"/>
              <a:t>seqn</a:t>
            </a:r>
            <a:endParaRPr lang="en-US" sz="2600" dirty="0" smtClean="0"/>
          </a:p>
          <a:p>
            <a:pPr>
              <a:lnSpc>
                <a:spcPct val="160000"/>
              </a:lnSpc>
              <a:buNone/>
            </a:pPr>
            <a:r>
              <a:rPr lang="en-US" sz="2600" dirty="0" smtClean="0"/>
              <a:t>		find 		    </a:t>
            </a:r>
            <a:r>
              <a:rPr lang="en-US" sz="2600" dirty="0" err="1" smtClean="0"/>
              <a:t>prob</a:t>
            </a:r>
            <a:r>
              <a:rPr lang="en-US" sz="2600" dirty="0" smtClean="0"/>
              <a:t> of observed sequence</a:t>
            </a:r>
          </a:p>
          <a:p>
            <a:endParaRPr lang="en-US" sz="2800" dirty="0" smtClean="0"/>
          </a:p>
          <a:p>
            <a:r>
              <a:rPr lang="en-US" sz="2800" dirty="0" smtClean="0">
                <a:solidFill>
                  <a:srgbClr val="C00000"/>
                </a:solidFill>
              </a:rPr>
              <a:t>Decoding</a:t>
            </a:r>
            <a:r>
              <a:rPr lang="en-US" sz="2800" dirty="0" smtClean="0"/>
              <a:t> – </a:t>
            </a:r>
            <a:r>
              <a:rPr lang="en-US" sz="2600" dirty="0" smtClean="0"/>
              <a:t>Given HMM parameters &amp; observation </a:t>
            </a:r>
            <a:r>
              <a:rPr lang="en-US" sz="2600" dirty="0" err="1" smtClean="0"/>
              <a:t>seqn</a:t>
            </a:r>
            <a:endParaRPr lang="en-US" sz="2600" dirty="0" smtClean="0"/>
          </a:p>
          <a:p>
            <a:pPr>
              <a:lnSpc>
                <a:spcPct val="160000"/>
              </a:lnSpc>
              <a:buNone/>
            </a:pPr>
            <a:r>
              <a:rPr lang="en-US" sz="2600" dirty="0" smtClean="0"/>
              <a:t>		find		   		          most probable 	sequence of hidden states</a:t>
            </a:r>
          </a:p>
          <a:p>
            <a:endParaRPr lang="en-US" sz="2800" dirty="0" smtClean="0"/>
          </a:p>
          <a:p>
            <a:r>
              <a:rPr lang="en-US" sz="2800" dirty="0" smtClean="0">
                <a:solidFill>
                  <a:srgbClr val="C00000"/>
                </a:solidFill>
              </a:rPr>
              <a:t>Learning</a:t>
            </a:r>
            <a:r>
              <a:rPr lang="en-US" sz="2800" dirty="0" smtClean="0"/>
              <a:t> – </a:t>
            </a:r>
            <a:r>
              <a:rPr lang="en-US" sz="2600" dirty="0" smtClean="0"/>
              <a:t>Given HMM with unknown parameters and 			observation sequence</a:t>
            </a:r>
          </a:p>
          <a:p>
            <a:pPr>
              <a:lnSpc>
                <a:spcPct val="160000"/>
              </a:lnSpc>
              <a:buNone/>
            </a:pPr>
            <a:r>
              <a:rPr lang="en-US" sz="2600" dirty="0" smtClean="0"/>
              <a:t>		find 		                      parameters that maximize 	likelihood of observed data</a:t>
            </a:r>
            <a:endParaRPr lang="en-US" sz="2600" dirty="0"/>
          </a:p>
        </p:txBody>
      </p:sp>
      <p:pic>
        <p:nvPicPr>
          <p:cNvPr id="7" name="Picture 6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1938922" y="2133600"/>
            <a:ext cx="1337678" cy="362846"/>
          </a:xfrm>
          <a:prstGeom prst="rect">
            <a:avLst/>
          </a:prstGeom>
          <a:noFill/>
          <a:ln/>
          <a:effectLst/>
        </p:spPr>
      </p:pic>
      <p:pic>
        <p:nvPicPr>
          <p:cNvPr id="8" name="Picture 7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rcRect l="20617" t="8629" r="63347"/>
          <a:stretch>
            <a:fillRect/>
          </a:stretch>
        </p:blipFill>
        <p:spPr bwMode="auto">
          <a:xfrm>
            <a:off x="7772400" y="2819400"/>
            <a:ext cx="1007554" cy="762000"/>
          </a:xfrm>
          <a:prstGeom prst="rect">
            <a:avLst/>
          </a:prstGeom>
          <a:noFill/>
          <a:ln/>
          <a:effectLst/>
        </p:spPr>
      </p:pic>
      <p:pic>
        <p:nvPicPr>
          <p:cNvPr id="10" name="Picture 9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1905000" y="3539925"/>
            <a:ext cx="3595016" cy="501629"/>
          </a:xfrm>
          <a:prstGeom prst="rect">
            <a:avLst/>
          </a:prstGeom>
          <a:noFill/>
          <a:ln/>
          <a:effectLst/>
        </p:spPr>
      </p:pic>
      <p:pic>
        <p:nvPicPr>
          <p:cNvPr id="11" name="Picture 10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8" cstate="print"/>
          <a:srcRect l="20617" t="8629" r="63347"/>
          <a:stretch>
            <a:fillRect/>
          </a:stretch>
        </p:blipFill>
        <p:spPr bwMode="auto">
          <a:xfrm>
            <a:off x="7585275" y="4682925"/>
            <a:ext cx="1007554" cy="762000"/>
          </a:xfrm>
          <a:prstGeom prst="rect">
            <a:avLst/>
          </a:prstGeom>
          <a:noFill/>
          <a:ln/>
          <a:effectLst/>
        </p:spPr>
      </p:pic>
      <p:pic>
        <p:nvPicPr>
          <p:cNvPr id="13" name="Picture 12" descr="TP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1981200" y="5696675"/>
            <a:ext cx="2536580" cy="473204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HMM Algorithms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054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Evaluation</a:t>
            </a:r>
            <a:r>
              <a:rPr lang="en-US" sz="2800" dirty="0" smtClean="0"/>
              <a:t> – </a:t>
            </a:r>
            <a:r>
              <a:rPr lang="en-US" sz="2400" dirty="0" smtClean="0"/>
              <a:t>What is the probability of the observed sequence?	</a:t>
            </a:r>
            <a:r>
              <a:rPr lang="en-US" sz="2400" dirty="0" smtClean="0">
                <a:solidFill>
                  <a:srgbClr val="3333FF"/>
                </a:solidFill>
              </a:rPr>
              <a:t>Forward Algorithm</a:t>
            </a:r>
          </a:p>
          <a:p>
            <a:endParaRPr lang="en-US" sz="2800" dirty="0" smtClean="0">
              <a:solidFill>
                <a:srgbClr val="C00000"/>
              </a:solidFill>
            </a:endParaRPr>
          </a:p>
          <a:p>
            <a:r>
              <a:rPr lang="en-US" sz="2800" dirty="0" smtClean="0">
                <a:solidFill>
                  <a:srgbClr val="C00000"/>
                </a:solidFill>
              </a:rPr>
              <a:t>Decoding</a:t>
            </a:r>
            <a:r>
              <a:rPr lang="en-US" sz="2800" dirty="0" smtClean="0"/>
              <a:t> – </a:t>
            </a:r>
            <a:r>
              <a:rPr lang="en-US" sz="2400" dirty="0" smtClean="0"/>
              <a:t>What is the probability that the third roll was loaded given the observed sequence?</a:t>
            </a:r>
            <a:r>
              <a:rPr lang="en-US" sz="2400" dirty="0" smtClean="0">
                <a:solidFill>
                  <a:srgbClr val="3333FF"/>
                </a:solidFill>
              </a:rPr>
              <a:t> Forward-Backward Algorithm</a:t>
            </a:r>
          </a:p>
          <a:p>
            <a:endParaRPr lang="en-US" sz="800" dirty="0" smtClean="0"/>
          </a:p>
          <a:p>
            <a:pPr>
              <a:buNone/>
            </a:pPr>
            <a:r>
              <a:rPr lang="en-US" sz="2400" dirty="0" smtClean="0"/>
              <a:t>	– What is the most likely die sequence given the observed sequence?	</a:t>
            </a:r>
            <a:r>
              <a:rPr lang="en-US" sz="2400" dirty="0" err="1" smtClean="0">
                <a:solidFill>
                  <a:srgbClr val="3333FF"/>
                </a:solidFill>
              </a:rPr>
              <a:t>Viterbi</a:t>
            </a:r>
            <a:r>
              <a:rPr lang="en-US" sz="2400" dirty="0" smtClean="0">
                <a:solidFill>
                  <a:srgbClr val="3333FF"/>
                </a:solidFill>
              </a:rPr>
              <a:t> Algorithm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800" dirty="0" smtClean="0">
                <a:solidFill>
                  <a:srgbClr val="C00000"/>
                </a:solidFill>
              </a:rPr>
              <a:t>Learning</a:t>
            </a:r>
            <a:r>
              <a:rPr lang="en-US" sz="2800" dirty="0" smtClean="0"/>
              <a:t> – </a:t>
            </a:r>
            <a:r>
              <a:rPr lang="en-US" sz="2400" dirty="0" smtClean="0"/>
              <a:t>Under what parameterization is the observed sequence most probable?	</a:t>
            </a:r>
            <a:r>
              <a:rPr lang="en-US" sz="2400" dirty="0" smtClean="0">
                <a:solidFill>
                  <a:srgbClr val="3333FF"/>
                </a:solidFill>
              </a:rPr>
              <a:t>Baum-Welch Algorithm (EM)</a:t>
            </a:r>
            <a:endParaRPr lang="en-US" sz="2400" dirty="0">
              <a:solidFill>
                <a:srgbClr val="3333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Evaluation Problem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Given HMM parameters                                           &amp; observation sequence</a:t>
            </a:r>
          </a:p>
          <a:p>
            <a:pPr>
              <a:lnSpc>
                <a:spcPct val="160000"/>
              </a:lnSpc>
              <a:buNone/>
            </a:pPr>
            <a:r>
              <a:rPr lang="en-US" sz="2400" dirty="0" smtClean="0"/>
              <a:t>	find probability of observed sequence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1600" dirty="0" smtClean="0"/>
              <a:t>	</a:t>
            </a:r>
          </a:p>
          <a:p>
            <a:pPr>
              <a:buNone/>
            </a:pPr>
            <a:r>
              <a:rPr lang="en-US" sz="2400" dirty="0" smtClean="0"/>
              <a:t>	requires summing over all possible hidden state values at all times – K</a:t>
            </a:r>
            <a:r>
              <a:rPr lang="en-US" sz="2400" baseline="30000" dirty="0" smtClean="0"/>
              <a:t>T</a:t>
            </a:r>
            <a:r>
              <a:rPr lang="en-US" sz="2400" dirty="0" smtClean="0"/>
              <a:t> exponential # terms!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smtClean="0"/>
              <a:t>	Instead:</a:t>
            </a:r>
            <a:endParaRPr lang="en-US" sz="2400" dirty="0"/>
          </a:p>
        </p:txBody>
      </p:sp>
      <p:pic>
        <p:nvPicPr>
          <p:cNvPr id="13" name="Picture 12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133601" y="2013035"/>
            <a:ext cx="838200" cy="330708"/>
          </a:xfrm>
          <a:prstGeom prst="rect">
            <a:avLst/>
          </a:prstGeom>
          <a:noFill/>
          <a:ln/>
          <a:effectLst/>
        </p:spPr>
      </p:pic>
      <p:pic>
        <p:nvPicPr>
          <p:cNvPr id="8" name="Picture 7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990600" y="3177250"/>
            <a:ext cx="1219200" cy="330709"/>
          </a:xfrm>
          <a:prstGeom prst="rect">
            <a:avLst/>
          </a:prstGeom>
          <a:noFill/>
          <a:ln/>
          <a:effectLst/>
        </p:spPr>
      </p:pic>
      <p:pic>
        <p:nvPicPr>
          <p:cNvPr id="10" name="Picture 9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3920925" y="1718421"/>
            <a:ext cx="2860875" cy="275547"/>
          </a:xfrm>
          <a:prstGeom prst="rect">
            <a:avLst/>
          </a:prstGeom>
          <a:noFill/>
          <a:ln/>
          <a:effectLst/>
        </p:spPr>
      </p:pic>
      <p:pic>
        <p:nvPicPr>
          <p:cNvPr id="16" name="Picture 15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2362200" y="3200400"/>
            <a:ext cx="4419600" cy="1417903"/>
          </a:xfrm>
          <a:prstGeom prst="rect">
            <a:avLst/>
          </a:prstGeom>
          <a:noFill/>
          <a:ln/>
          <a:effectLst/>
        </p:spPr>
      </p:pic>
      <p:pic>
        <p:nvPicPr>
          <p:cNvPr id="19" name="Picture 18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2211162" y="5673525"/>
            <a:ext cx="4189638" cy="576528"/>
          </a:xfrm>
          <a:prstGeom prst="rect">
            <a:avLst/>
          </a:prstGeom>
          <a:noFill/>
          <a:ln/>
          <a:effectLst/>
        </p:spPr>
      </p:pic>
      <p:sp>
        <p:nvSpPr>
          <p:cNvPr id="20" name="Left Brace 19"/>
          <p:cNvSpPr/>
          <p:nvPr/>
        </p:nvSpPr>
        <p:spPr>
          <a:xfrm rot="16200000">
            <a:off x="5219700" y="5143500"/>
            <a:ext cx="228600" cy="2133600"/>
          </a:xfrm>
          <a:prstGeom prst="lef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5105400" y="6278753"/>
            <a:ext cx="458780" cy="503047"/>
            <a:chOff x="4267200" y="5673618"/>
            <a:chExt cx="458780" cy="503047"/>
          </a:xfrm>
        </p:grpSpPr>
        <p:sp>
          <p:nvSpPr>
            <p:cNvPr id="22" name="Rectangle 21"/>
            <p:cNvSpPr/>
            <p:nvPr/>
          </p:nvSpPr>
          <p:spPr>
            <a:xfrm>
              <a:off x="4267200" y="5715000"/>
              <a:ext cx="45878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sz="2400" dirty="0" smtClean="0"/>
                <a:t>α</a:t>
              </a:r>
              <a:r>
                <a:rPr lang="en-US" sz="2400" baseline="-25000" dirty="0" smtClean="0"/>
                <a:t>T</a:t>
              </a:r>
              <a:endParaRPr lang="en-US" sz="24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431175" y="5673618"/>
              <a:ext cx="28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k</a:t>
              </a:r>
              <a:endParaRPr lang="en-US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691850" y="6347750"/>
            <a:ext cx="26003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Compute recursively</a:t>
            </a:r>
            <a:endParaRPr lang="en-US" sz="2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019800" y="2251275"/>
            <a:ext cx="2895600" cy="1253925"/>
            <a:chOff x="2209800" y="1534037"/>
            <a:chExt cx="4800600" cy="1971163"/>
          </a:xfrm>
        </p:grpSpPr>
        <p:pic>
          <p:nvPicPr>
            <p:cNvPr id="15" name="Picture 14" descr="Figure13.5.png"/>
            <p:cNvPicPr>
              <a:picLocks noChangeAspect="1"/>
            </p:cNvPicPr>
            <p:nvPr/>
          </p:nvPicPr>
          <p:blipFill>
            <a:blip r:embed="rId12" cstate="print"/>
            <a:srcRect r="15410"/>
            <a:stretch>
              <a:fillRect/>
            </a:stretch>
          </p:blipFill>
          <p:spPr>
            <a:xfrm>
              <a:off x="2209800" y="1828800"/>
              <a:ext cx="4800600" cy="1676400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597550" y="2620700"/>
              <a:ext cx="492443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O</a:t>
              </a:r>
              <a:r>
                <a:rPr lang="en-US" sz="2400" baseline="-25000" dirty="0" smtClean="0"/>
                <a:t>1</a:t>
              </a:r>
              <a:endParaRPr lang="en-US" sz="2400" baseline="-250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634450" y="2613950"/>
              <a:ext cx="492443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O</a:t>
              </a:r>
              <a:r>
                <a:rPr lang="en-US" sz="2400" baseline="-25000" dirty="0" smtClean="0"/>
                <a:t>2</a:t>
              </a:r>
              <a:endParaRPr lang="en-US" sz="2400" baseline="-250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214381" y="2541167"/>
              <a:ext cx="646073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O</a:t>
              </a:r>
              <a:r>
                <a:rPr lang="en-US" sz="2400" baseline="-25000" dirty="0" smtClean="0"/>
                <a:t>T-1</a:t>
              </a:r>
              <a:endParaRPr lang="en-US" sz="2400" baseline="-250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342407" y="2616235"/>
              <a:ext cx="47936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O</a:t>
              </a:r>
              <a:r>
                <a:rPr lang="en-US" sz="2400" baseline="-25000" dirty="0" smtClean="0"/>
                <a:t>T</a:t>
              </a:r>
              <a:endParaRPr lang="en-US" sz="2400" baseline="-250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593692" y="1590550"/>
              <a:ext cx="42992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S</a:t>
              </a:r>
              <a:r>
                <a:rPr lang="en-US" sz="2400" baseline="-25000" dirty="0" smtClean="0"/>
                <a:t>1</a:t>
              </a:r>
              <a:endParaRPr lang="en-US" sz="2400" baseline="-250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643399" y="1588625"/>
              <a:ext cx="42992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S</a:t>
              </a:r>
              <a:r>
                <a:rPr lang="en-US" sz="2400" baseline="-25000" dirty="0" smtClean="0"/>
                <a:t>2</a:t>
              </a:r>
              <a:endParaRPr lang="en-US" sz="2400" baseline="-250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185467" y="1534037"/>
              <a:ext cx="589713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S</a:t>
              </a:r>
              <a:r>
                <a:rPr lang="en-US" sz="2400" baseline="-25000" dirty="0" smtClean="0"/>
                <a:t>T-1</a:t>
              </a:r>
              <a:endParaRPr lang="en-US" sz="2400" baseline="-250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349675" y="1600200"/>
              <a:ext cx="42300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S</a:t>
              </a:r>
              <a:r>
                <a:rPr lang="en-US" sz="2400" baseline="-25000" dirty="0" smtClean="0"/>
                <a:t>T</a:t>
              </a:r>
              <a:endParaRPr lang="en-US" sz="2400" baseline="-25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Forward Probability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Compute forward probability       recursively over t </a:t>
            </a:r>
            <a:endParaRPr lang="en-US" sz="2400" dirty="0"/>
          </a:p>
        </p:txBody>
      </p:sp>
      <p:pic>
        <p:nvPicPr>
          <p:cNvPr id="5" name="Picture 4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812043" y="1676400"/>
            <a:ext cx="5289952" cy="576601"/>
          </a:xfrm>
          <a:prstGeom prst="rect">
            <a:avLst/>
          </a:prstGeom>
          <a:noFill/>
          <a:ln/>
          <a:effectLst/>
        </p:spPr>
      </p:pic>
      <p:grpSp>
        <p:nvGrpSpPr>
          <p:cNvPr id="7" name="Group 6"/>
          <p:cNvGrpSpPr/>
          <p:nvPr/>
        </p:nvGrpSpPr>
        <p:grpSpPr>
          <a:xfrm>
            <a:off x="4113220" y="2438400"/>
            <a:ext cx="452837" cy="503047"/>
            <a:chOff x="4267200" y="5673618"/>
            <a:chExt cx="452837" cy="503047"/>
          </a:xfrm>
        </p:grpSpPr>
        <p:sp>
          <p:nvSpPr>
            <p:cNvPr id="8" name="Rectangle 7"/>
            <p:cNvSpPr/>
            <p:nvPr/>
          </p:nvSpPr>
          <p:spPr>
            <a:xfrm>
              <a:off x="4267200" y="5715000"/>
              <a:ext cx="42832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sz="2400" dirty="0" smtClean="0"/>
                <a:t>α</a:t>
              </a:r>
              <a:r>
                <a:rPr lang="en-US" sz="2400" baseline="-25000" dirty="0" smtClean="0"/>
                <a:t>t</a:t>
              </a:r>
              <a:endParaRPr lang="en-US" sz="2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431175" y="5673618"/>
              <a:ext cx="28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k</a:t>
              </a:r>
              <a:endParaRPr lang="en-US" dirty="0"/>
            </a:p>
          </p:txBody>
        </p:sp>
      </p:grpSp>
      <p:pic>
        <p:nvPicPr>
          <p:cNvPr id="29" name="Picture 28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609600" y="3276600"/>
            <a:ext cx="3456177" cy="340904"/>
          </a:xfrm>
          <a:prstGeom prst="rect">
            <a:avLst/>
          </a:prstGeom>
          <a:noFill/>
          <a:ln/>
          <a:effectLst/>
        </p:spPr>
      </p:pic>
      <p:pic>
        <p:nvPicPr>
          <p:cNvPr id="14" name="Picture 13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rcRect t="37308" b="-4463"/>
          <a:stretch>
            <a:fillRect/>
          </a:stretch>
        </p:blipFill>
        <p:spPr bwMode="auto">
          <a:xfrm>
            <a:off x="636777" y="5867400"/>
            <a:ext cx="5629370" cy="685800"/>
          </a:xfrm>
          <a:prstGeom prst="rect">
            <a:avLst/>
          </a:prstGeom>
          <a:noFill/>
          <a:ln/>
          <a:effectLst/>
        </p:spPr>
      </p:pic>
      <p:sp>
        <p:nvSpPr>
          <p:cNvPr id="15" name="TextBox 14"/>
          <p:cNvSpPr txBox="1"/>
          <p:nvPr/>
        </p:nvSpPr>
        <p:spPr>
          <a:xfrm>
            <a:off x="2160777" y="4410670"/>
            <a:ext cx="2423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.</a:t>
            </a:r>
          </a:p>
          <a:p>
            <a:r>
              <a:rPr lang="en-US" dirty="0" smtClean="0"/>
              <a:t>.</a:t>
            </a:r>
          </a:p>
          <a:p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290566" y="4572000"/>
            <a:ext cx="1452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Chain rule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3290566" y="5100935"/>
            <a:ext cx="2653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Markov assumption</a:t>
            </a:r>
            <a:endParaRPr lang="en-US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3304532" y="4038600"/>
            <a:ext cx="18407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Introduce S</a:t>
            </a:r>
            <a:r>
              <a:rPr lang="en-US" sz="2400" baseline="-25000" dirty="0" smtClean="0"/>
              <a:t>t-1</a:t>
            </a:r>
            <a:endParaRPr lang="en-US" sz="2400" baseline="-25000" dirty="0"/>
          </a:p>
        </p:txBody>
      </p:sp>
      <p:grpSp>
        <p:nvGrpSpPr>
          <p:cNvPr id="32" name="Group 31"/>
          <p:cNvGrpSpPr/>
          <p:nvPr/>
        </p:nvGrpSpPr>
        <p:grpSpPr>
          <a:xfrm>
            <a:off x="5943600" y="2973725"/>
            <a:ext cx="2866310" cy="1674475"/>
            <a:chOff x="6060666" y="2514600"/>
            <a:chExt cx="2866310" cy="1674475"/>
          </a:xfrm>
        </p:grpSpPr>
        <p:grpSp>
          <p:nvGrpSpPr>
            <p:cNvPr id="19" name="Group 18"/>
            <p:cNvGrpSpPr/>
            <p:nvPr/>
          </p:nvGrpSpPr>
          <p:grpSpPr>
            <a:xfrm>
              <a:off x="6060666" y="2514600"/>
              <a:ext cx="2866310" cy="1674475"/>
              <a:chOff x="3250118" y="1588625"/>
              <a:chExt cx="3879073" cy="2105816"/>
            </a:xfrm>
          </p:grpSpPr>
          <p:pic>
            <p:nvPicPr>
              <p:cNvPr id="20" name="Picture 19" descr="Figure13.5.png"/>
              <p:cNvPicPr>
                <a:picLocks noChangeAspect="1"/>
              </p:cNvPicPr>
              <p:nvPr/>
            </p:nvPicPr>
            <p:blipFill>
              <a:blip r:embed="rId8" cstate="print"/>
              <a:srcRect l="18866" r="15410"/>
              <a:stretch>
                <a:fillRect/>
              </a:stretch>
            </p:blipFill>
            <p:spPr>
              <a:xfrm>
                <a:off x="3250118" y="2018038"/>
                <a:ext cx="3879073" cy="1676403"/>
              </a:xfrm>
              <a:prstGeom prst="rect">
                <a:avLst/>
              </a:prstGeom>
            </p:spPr>
          </p:pic>
          <p:sp>
            <p:nvSpPr>
              <p:cNvPr id="23" name="TextBox 22"/>
              <p:cNvSpPr txBox="1"/>
              <p:nvPr/>
            </p:nvSpPr>
            <p:spPr>
              <a:xfrm>
                <a:off x="5310333" y="2643064"/>
                <a:ext cx="844330" cy="5805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O</a:t>
                </a:r>
                <a:r>
                  <a:rPr lang="en-US" sz="2400" baseline="-25000" dirty="0" smtClean="0"/>
                  <a:t>t-1</a:t>
                </a:r>
                <a:endParaRPr lang="en-US" sz="2400" baseline="-25000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342408" y="2645349"/>
                <a:ext cx="618712" cy="5805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err="1" smtClean="0"/>
                  <a:t>O</a:t>
                </a:r>
                <a:r>
                  <a:rPr lang="en-US" sz="2400" baseline="-25000" dirty="0" err="1" smtClean="0"/>
                  <a:t>t</a:t>
                </a:r>
                <a:endParaRPr lang="en-US" sz="2400" baseline="-25000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5288469" y="1588625"/>
                <a:ext cx="759723" cy="5805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S</a:t>
                </a:r>
                <a:r>
                  <a:rPr lang="en-US" sz="2400" baseline="-25000" dirty="0" smtClean="0"/>
                  <a:t>t-1</a:t>
                </a:r>
                <a:endParaRPr lang="en-US" sz="2400" baseline="-25000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349676" y="1600200"/>
                <a:ext cx="534107" cy="5805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S</a:t>
                </a:r>
                <a:r>
                  <a:rPr lang="en-US" sz="2400" baseline="-25000" dirty="0" smtClean="0"/>
                  <a:t>t</a:t>
                </a:r>
                <a:endParaRPr lang="en-US" sz="2400" baseline="-25000" dirty="0"/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6336175" y="2563185"/>
              <a:ext cx="42992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S</a:t>
              </a:r>
              <a:r>
                <a:rPr lang="en-US" sz="2400" baseline="-25000" dirty="0" smtClean="0"/>
                <a:t>1</a:t>
              </a:r>
              <a:endParaRPr lang="en-US" sz="2400" baseline="-250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342925" y="3394275"/>
              <a:ext cx="492443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O</a:t>
              </a:r>
              <a:r>
                <a:rPr lang="en-US" sz="2400" baseline="-25000" dirty="0" smtClean="0"/>
                <a:t>1</a:t>
              </a:r>
              <a:endParaRPr lang="en-US" sz="2400" baseline="-25000" dirty="0"/>
            </a:p>
          </p:txBody>
        </p:sp>
      </p:grpSp>
      <p:sp>
        <p:nvSpPr>
          <p:cNvPr id="33" name="Rectangle 32"/>
          <p:cNvSpPr/>
          <p:nvPr/>
        </p:nvSpPr>
        <p:spPr>
          <a:xfrm>
            <a:off x="5791200" y="3904525"/>
            <a:ext cx="2895600" cy="762000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8001000" y="3024850"/>
            <a:ext cx="685800" cy="879675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7243825" y="3029675"/>
            <a:ext cx="762000" cy="879675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793125" y="3904525"/>
            <a:ext cx="2207875" cy="762000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5802775" y="3043175"/>
            <a:ext cx="762000" cy="1605025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6" grpId="0" animBg="1"/>
      <p:bldP spid="36" grpId="1" animBg="1"/>
      <p:bldP spid="3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Forward Algorithm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Can compute </a:t>
            </a:r>
            <a:r>
              <a:rPr lang="el-GR" sz="2400" dirty="0" smtClean="0"/>
              <a:t>α</a:t>
            </a:r>
            <a:r>
              <a:rPr lang="en-US" sz="2400" baseline="-25000" dirty="0" err="1" smtClean="0"/>
              <a:t>t</a:t>
            </a:r>
            <a:r>
              <a:rPr lang="en-US" sz="2400" baseline="30000" dirty="0" err="1" smtClean="0"/>
              <a:t>k</a:t>
            </a:r>
            <a:r>
              <a:rPr lang="en-US" sz="2400" dirty="0" smtClean="0"/>
              <a:t>  for all k, t using dynamic programming: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Initialize:	</a:t>
            </a:r>
            <a:r>
              <a:rPr lang="el-GR" sz="2400" dirty="0" smtClean="0"/>
              <a:t> α</a:t>
            </a:r>
            <a:r>
              <a:rPr lang="en-US" sz="2400" baseline="-25000" dirty="0" smtClean="0"/>
              <a:t>1</a:t>
            </a:r>
            <a:r>
              <a:rPr lang="en-US" sz="2400" baseline="30000" dirty="0" smtClean="0"/>
              <a:t>k</a:t>
            </a:r>
            <a:r>
              <a:rPr lang="en-US" sz="2400" dirty="0" smtClean="0"/>
              <a:t> = p(O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|S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 = k) p(S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 = k)		for all k</a:t>
            </a:r>
          </a:p>
          <a:p>
            <a:endParaRPr lang="en-US" sz="2400" dirty="0" smtClean="0"/>
          </a:p>
          <a:p>
            <a:r>
              <a:rPr lang="en-US" sz="2400" dirty="0" smtClean="0"/>
              <a:t>Iterate: for t = 2, …, T</a:t>
            </a:r>
            <a:endParaRPr lang="en-US" sz="2000" dirty="0" smtClean="0"/>
          </a:p>
          <a:p>
            <a:pPr>
              <a:lnSpc>
                <a:spcPct val="150000"/>
              </a:lnSpc>
              <a:buNone/>
            </a:pPr>
            <a:r>
              <a:rPr lang="en-US" sz="2400" dirty="0" smtClean="0"/>
              <a:t>			</a:t>
            </a:r>
            <a:r>
              <a:rPr lang="el-GR" sz="2400" dirty="0" smtClean="0"/>
              <a:t>α</a:t>
            </a:r>
            <a:r>
              <a:rPr lang="en-US" sz="2400" baseline="-25000" dirty="0" err="1" smtClean="0"/>
              <a:t>t</a:t>
            </a:r>
            <a:r>
              <a:rPr lang="en-US" sz="2400" baseline="30000" dirty="0" err="1" smtClean="0"/>
              <a:t>k</a:t>
            </a:r>
            <a:r>
              <a:rPr lang="en-US" sz="2400" dirty="0" smtClean="0"/>
              <a:t> = p(</a:t>
            </a:r>
            <a:r>
              <a:rPr lang="en-US" sz="2400" dirty="0" err="1" smtClean="0"/>
              <a:t>O</a:t>
            </a:r>
            <a:r>
              <a:rPr lang="en-US" sz="2400" baseline="-25000" dirty="0" err="1" smtClean="0"/>
              <a:t>t</a:t>
            </a:r>
            <a:r>
              <a:rPr lang="en-US" sz="2400" dirty="0" err="1" smtClean="0"/>
              <a:t>|S</a:t>
            </a:r>
            <a:r>
              <a:rPr lang="en-US" sz="2400" baseline="-25000" dirty="0" err="1" smtClean="0"/>
              <a:t>t</a:t>
            </a:r>
            <a:r>
              <a:rPr lang="en-US" sz="2400" dirty="0" smtClean="0"/>
              <a:t> = k) ∑ </a:t>
            </a:r>
            <a:r>
              <a:rPr lang="el-GR" sz="2400" dirty="0" smtClean="0"/>
              <a:t>α</a:t>
            </a:r>
            <a:r>
              <a:rPr lang="en-US" sz="2400" baseline="-25000" dirty="0" smtClean="0"/>
              <a:t>t-1</a:t>
            </a:r>
            <a:r>
              <a:rPr lang="en-US" sz="2400" baseline="30000" dirty="0" smtClean="0"/>
              <a:t> </a:t>
            </a:r>
            <a:r>
              <a:rPr lang="en-US" sz="2400" dirty="0" smtClean="0"/>
              <a:t>p(S</a:t>
            </a:r>
            <a:r>
              <a:rPr lang="en-US" sz="2400" baseline="-25000" dirty="0" smtClean="0"/>
              <a:t>t</a:t>
            </a:r>
            <a:r>
              <a:rPr lang="en-US" sz="2400" dirty="0" smtClean="0"/>
              <a:t> = k|S</a:t>
            </a:r>
            <a:r>
              <a:rPr lang="en-US" sz="2400" baseline="-25000" dirty="0" smtClean="0"/>
              <a:t>t-1</a:t>
            </a:r>
            <a:r>
              <a:rPr lang="en-US" sz="2400" dirty="0" smtClean="0"/>
              <a:t> = </a:t>
            </a:r>
            <a:r>
              <a:rPr lang="en-US" sz="2400" dirty="0" err="1" smtClean="0"/>
              <a:t>i</a:t>
            </a:r>
            <a:r>
              <a:rPr lang="en-US" sz="2400" dirty="0" smtClean="0"/>
              <a:t>)          for all k</a:t>
            </a:r>
          </a:p>
          <a:p>
            <a:endParaRPr lang="en-US" sz="2400" dirty="0" smtClean="0"/>
          </a:p>
          <a:p>
            <a:r>
              <a:rPr lang="en-US" sz="2400" dirty="0" smtClean="0"/>
              <a:t>Termination:		    = ∑ </a:t>
            </a:r>
            <a:r>
              <a:rPr lang="el-GR" sz="2400" dirty="0" smtClean="0"/>
              <a:t>α</a:t>
            </a:r>
            <a:r>
              <a:rPr lang="en-US" sz="2400" baseline="-25000" dirty="0" smtClean="0"/>
              <a:t>T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765875" y="3872700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419600" y="4242218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i</a:t>
            </a:r>
            <a:endParaRPr lang="en-US" dirty="0"/>
          </a:p>
        </p:txBody>
      </p:sp>
      <p:pic>
        <p:nvPicPr>
          <p:cNvPr id="6" name="Picture 5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048000" y="4906700"/>
            <a:ext cx="1337678" cy="362846"/>
          </a:xfrm>
          <a:prstGeom prst="rect">
            <a:avLst/>
          </a:prstGeom>
          <a:noFill/>
          <a:ln/>
          <a:effectLst/>
        </p:spPr>
      </p:pic>
      <p:sp>
        <p:nvSpPr>
          <p:cNvPr id="7" name="TextBox 6"/>
          <p:cNvSpPr txBox="1"/>
          <p:nvPr/>
        </p:nvSpPr>
        <p:spPr>
          <a:xfrm>
            <a:off x="4680709" y="5181693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k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985800" y="4800600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Decoding Problem 1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sz="2400" dirty="0" smtClean="0"/>
              <a:t>Given HMM parameters                                           &amp; observation sequence</a:t>
            </a:r>
          </a:p>
          <a:p>
            <a:pPr>
              <a:lnSpc>
                <a:spcPct val="160000"/>
              </a:lnSpc>
              <a:buNone/>
            </a:pPr>
            <a:r>
              <a:rPr lang="en-US" sz="2400" dirty="0" smtClean="0"/>
              <a:t>	find probability that hidden state at time t was k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1600" dirty="0" smtClean="0"/>
              <a:t>	</a:t>
            </a:r>
            <a:endParaRPr lang="en-US" sz="2400" dirty="0"/>
          </a:p>
        </p:txBody>
      </p:sp>
      <p:pic>
        <p:nvPicPr>
          <p:cNvPr id="5" name="Picture 4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133601" y="2013035"/>
            <a:ext cx="838200" cy="330708"/>
          </a:xfrm>
          <a:prstGeom prst="rect">
            <a:avLst/>
          </a:prstGeom>
          <a:noFill/>
          <a:ln/>
          <a:effectLst/>
        </p:spPr>
      </p:pic>
      <p:pic>
        <p:nvPicPr>
          <p:cNvPr id="6" name="Picture 5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3920925" y="1718421"/>
            <a:ext cx="2860875" cy="275547"/>
          </a:xfrm>
          <a:prstGeom prst="rect">
            <a:avLst/>
          </a:prstGeom>
          <a:noFill/>
          <a:ln/>
          <a:effectLst/>
        </p:spPr>
      </p:pic>
      <p:pic>
        <p:nvPicPr>
          <p:cNvPr id="53" name="Picture 52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040962" y="3326829"/>
            <a:ext cx="7620707" cy="711775"/>
          </a:xfrm>
          <a:prstGeom prst="rect">
            <a:avLst/>
          </a:prstGeom>
          <a:noFill/>
          <a:ln/>
          <a:effectLst/>
        </p:spPr>
      </p:pic>
      <p:grpSp>
        <p:nvGrpSpPr>
          <p:cNvPr id="41" name="Group 40"/>
          <p:cNvGrpSpPr/>
          <p:nvPr/>
        </p:nvGrpSpPr>
        <p:grpSpPr>
          <a:xfrm>
            <a:off x="904808" y="4114800"/>
            <a:ext cx="7705794" cy="762001"/>
            <a:chOff x="904808" y="4114800"/>
            <a:chExt cx="7705794" cy="762001"/>
          </a:xfrm>
        </p:grpSpPr>
        <p:sp>
          <p:nvSpPr>
            <p:cNvPr id="11" name="Left Brace 10"/>
            <p:cNvSpPr/>
            <p:nvPr/>
          </p:nvSpPr>
          <p:spPr>
            <a:xfrm rot="16200000">
              <a:off x="4769278" y="3092880"/>
              <a:ext cx="228601" cy="2272442"/>
            </a:xfrm>
            <a:prstGeom prst="leftBrac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4585558" y="4373754"/>
              <a:ext cx="452837" cy="503047"/>
              <a:chOff x="4267200" y="5673618"/>
              <a:chExt cx="452837" cy="503047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4267200" y="5715000"/>
                <a:ext cx="42832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l-GR" sz="2400" dirty="0" smtClean="0"/>
                  <a:t>α</a:t>
                </a:r>
                <a:r>
                  <a:rPr lang="en-US" sz="2400" baseline="-25000" dirty="0" smtClean="0"/>
                  <a:t>t</a:t>
                </a:r>
                <a:endParaRPr lang="en-US" sz="2400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4431175" y="5673618"/>
                <a:ext cx="2888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k</a:t>
                </a:r>
                <a:endParaRPr lang="en-US" dirty="0"/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904808" y="4419600"/>
              <a:ext cx="260039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C00000"/>
                  </a:solidFill>
                  <a:latin typeface="Comic Sans MS" pitchFamily="66" charset="0"/>
                </a:rPr>
                <a:t>Compute recursively</a:t>
              </a:r>
              <a:endParaRPr lang="en-US" sz="2000" dirty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  <p:sp>
          <p:nvSpPr>
            <p:cNvPr id="16" name="Left Brace 15"/>
            <p:cNvSpPr/>
            <p:nvPr/>
          </p:nvSpPr>
          <p:spPr>
            <a:xfrm rot="16200000">
              <a:off x="7245780" y="2978578"/>
              <a:ext cx="228599" cy="2501044"/>
            </a:xfrm>
            <a:prstGeom prst="leftBrac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7161220" y="4343400"/>
              <a:ext cx="452837" cy="503047"/>
              <a:chOff x="4267200" y="5673618"/>
              <a:chExt cx="452837" cy="503047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4267200" y="5715000"/>
                <a:ext cx="41710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l-GR" sz="2400" dirty="0" smtClean="0"/>
                  <a:t>β</a:t>
                </a:r>
                <a:r>
                  <a:rPr lang="en-US" sz="2400" baseline="-25000" dirty="0" smtClean="0"/>
                  <a:t>t</a:t>
                </a:r>
                <a:endParaRPr lang="en-US" sz="2400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431175" y="5673618"/>
                <a:ext cx="2888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k</a:t>
                </a:r>
                <a:endParaRPr lang="en-US" dirty="0"/>
              </a:p>
            </p:txBody>
          </p:sp>
        </p:grpSp>
      </p:grpSp>
      <p:grpSp>
        <p:nvGrpSpPr>
          <p:cNvPr id="21" name="Group 20"/>
          <p:cNvGrpSpPr/>
          <p:nvPr/>
        </p:nvGrpSpPr>
        <p:grpSpPr>
          <a:xfrm>
            <a:off x="1324690" y="5098204"/>
            <a:ext cx="2866310" cy="1665271"/>
            <a:chOff x="6060666" y="2523804"/>
            <a:chExt cx="2866310" cy="1665271"/>
          </a:xfrm>
        </p:grpSpPr>
        <p:grpSp>
          <p:nvGrpSpPr>
            <p:cNvPr id="22" name="Group 18"/>
            <p:cNvGrpSpPr/>
            <p:nvPr/>
          </p:nvGrpSpPr>
          <p:grpSpPr>
            <a:xfrm>
              <a:off x="6060666" y="2523804"/>
              <a:ext cx="2866310" cy="1665271"/>
              <a:chOff x="3250118" y="1600200"/>
              <a:chExt cx="3879073" cy="2094241"/>
            </a:xfrm>
          </p:grpSpPr>
          <p:pic>
            <p:nvPicPr>
              <p:cNvPr id="25" name="Picture 24" descr="Figure13.5.png"/>
              <p:cNvPicPr>
                <a:picLocks noChangeAspect="1"/>
              </p:cNvPicPr>
              <p:nvPr/>
            </p:nvPicPr>
            <p:blipFill>
              <a:blip r:embed="rId9" cstate="print"/>
              <a:srcRect l="18866" r="15410"/>
              <a:stretch>
                <a:fillRect/>
              </a:stretch>
            </p:blipFill>
            <p:spPr>
              <a:xfrm>
                <a:off x="3250118" y="2018038"/>
                <a:ext cx="3879073" cy="1676403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5310333" y="2643064"/>
                <a:ext cx="844330" cy="5805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O</a:t>
                </a:r>
                <a:r>
                  <a:rPr lang="en-US" sz="2400" baseline="-25000" dirty="0" smtClean="0"/>
                  <a:t>t-1</a:t>
                </a:r>
                <a:endParaRPr lang="en-US" sz="2400" baseline="-25000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6342408" y="2645349"/>
                <a:ext cx="618712" cy="5805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err="1" smtClean="0"/>
                  <a:t>O</a:t>
                </a:r>
                <a:r>
                  <a:rPr lang="en-US" sz="2400" baseline="-25000" dirty="0" err="1" smtClean="0"/>
                  <a:t>t</a:t>
                </a:r>
                <a:endParaRPr lang="en-US" sz="2400" baseline="-25000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288469" y="1603636"/>
                <a:ext cx="759723" cy="5805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S</a:t>
                </a:r>
                <a:r>
                  <a:rPr lang="en-US" sz="2400" baseline="-25000" dirty="0" smtClean="0"/>
                  <a:t>t-1</a:t>
                </a:r>
                <a:endParaRPr lang="en-US" sz="2400" baseline="-25000" dirty="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6349676" y="1600200"/>
                <a:ext cx="534107" cy="5805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S</a:t>
                </a:r>
                <a:r>
                  <a:rPr lang="en-US" sz="2400" baseline="-25000" dirty="0" smtClean="0"/>
                  <a:t>t</a:t>
                </a:r>
                <a:endParaRPr lang="en-US" sz="2400" baseline="-25000" dirty="0"/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6336175" y="2563185"/>
              <a:ext cx="42992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S</a:t>
              </a:r>
              <a:r>
                <a:rPr lang="en-US" sz="2400" baseline="-25000" dirty="0" smtClean="0"/>
                <a:t>1</a:t>
              </a:r>
              <a:endParaRPr lang="en-US" sz="2400" baseline="-250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342925" y="3394275"/>
              <a:ext cx="492443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O</a:t>
              </a:r>
              <a:r>
                <a:rPr lang="en-US" sz="2400" baseline="-25000" dirty="0" smtClean="0"/>
                <a:t>1</a:t>
              </a:r>
              <a:endParaRPr lang="en-US" sz="2400" baseline="-25000" dirty="0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114800" y="5204750"/>
            <a:ext cx="3124200" cy="1558725"/>
            <a:chOff x="3225312" y="1544954"/>
            <a:chExt cx="3785088" cy="1960246"/>
          </a:xfrm>
        </p:grpSpPr>
        <p:pic>
          <p:nvPicPr>
            <p:cNvPr id="36" name="Picture 35" descr="Figure13.5.png"/>
            <p:cNvPicPr>
              <a:picLocks noChangeAspect="1"/>
            </p:cNvPicPr>
            <p:nvPr/>
          </p:nvPicPr>
          <p:blipFill>
            <a:blip r:embed="rId9" cstate="print"/>
            <a:srcRect l="17894" r="15410"/>
            <a:stretch>
              <a:fillRect/>
            </a:stretch>
          </p:blipFill>
          <p:spPr>
            <a:xfrm>
              <a:off x="3225312" y="1828801"/>
              <a:ext cx="3785088" cy="1676399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5220110" y="2561469"/>
              <a:ext cx="646073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O</a:t>
              </a:r>
              <a:r>
                <a:rPr lang="en-US" sz="2400" baseline="-25000" dirty="0" smtClean="0"/>
                <a:t>T-1</a:t>
              </a:r>
              <a:endParaRPr lang="en-US" sz="2400" baseline="-250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300337" y="2558008"/>
              <a:ext cx="47936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O</a:t>
              </a:r>
              <a:r>
                <a:rPr lang="en-US" sz="2400" baseline="-25000" dirty="0" smtClean="0"/>
                <a:t>T</a:t>
              </a:r>
              <a:endParaRPr lang="en-US" sz="2400" baseline="-250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263705" y="1544954"/>
              <a:ext cx="589713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S</a:t>
              </a:r>
              <a:r>
                <a:rPr lang="en-US" sz="2400" baseline="-25000" dirty="0" smtClean="0"/>
                <a:t>T-1</a:t>
              </a:r>
              <a:endParaRPr lang="en-US" sz="2400" baseline="-250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307605" y="1562433"/>
              <a:ext cx="42300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S</a:t>
              </a:r>
              <a:r>
                <a:rPr lang="en-US" sz="2400" baseline="-25000" dirty="0" smtClean="0"/>
                <a:t>T</a:t>
              </a:r>
              <a:endParaRPr lang="en-US" sz="2400" baseline="-25000" dirty="0"/>
            </a:p>
          </p:txBody>
        </p:sp>
      </p:grpSp>
      <p:sp>
        <p:nvSpPr>
          <p:cNvPr id="45" name="TextBox 44"/>
          <p:cNvSpPr txBox="1"/>
          <p:nvPr/>
        </p:nvSpPr>
        <p:spPr>
          <a:xfrm>
            <a:off x="4440665" y="5116975"/>
            <a:ext cx="60144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S</a:t>
            </a:r>
            <a:r>
              <a:rPr lang="en-US" sz="2400" baseline="-25000" dirty="0" smtClean="0"/>
              <a:t>t+1</a:t>
            </a:r>
            <a:endParaRPr lang="en-US" sz="2400" baseline="-25000" dirty="0"/>
          </a:p>
        </p:txBody>
      </p:sp>
      <p:sp>
        <p:nvSpPr>
          <p:cNvPr id="46" name="TextBox 45"/>
          <p:cNvSpPr txBox="1"/>
          <p:nvPr/>
        </p:nvSpPr>
        <p:spPr>
          <a:xfrm>
            <a:off x="4442774" y="5955175"/>
            <a:ext cx="66396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O</a:t>
            </a:r>
            <a:r>
              <a:rPr lang="en-US" sz="2400" baseline="-25000" dirty="0" smtClean="0"/>
              <a:t>t+1</a:t>
            </a:r>
            <a:endParaRPr lang="en-US" sz="2400" baseline="-25000" dirty="0"/>
          </a:p>
        </p:txBody>
      </p:sp>
      <p:sp>
        <p:nvSpPr>
          <p:cNvPr id="47" name="Rectangle 46"/>
          <p:cNvSpPr/>
          <p:nvPr/>
        </p:nvSpPr>
        <p:spPr>
          <a:xfrm>
            <a:off x="1138175" y="6036200"/>
            <a:ext cx="2895600" cy="762000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/>
          <p:cNvSpPr/>
          <p:nvPr/>
        </p:nvSpPr>
        <p:spPr>
          <a:xfrm>
            <a:off x="3347975" y="5156525"/>
            <a:ext cx="685800" cy="879675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4038600" y="6042950"/>
            <a:ext cx="3124200" cy="762000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3352800" y="5170025"/>
            <a:ext cx="685800" cy="879675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4495800" y="4396450"/>
            <a:ext cx="685800" cy="533400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7086600" y="4343400"/>
            <a:ext cx="685800" cy="533400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5" name="Picture 54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6998825" y="2625525"/>
            <a:ext cx="1981387" cy="330739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animBg="1"/>
      <p:bldP spid="46" grpId="0" animBg="1"/>
      <p:bldP spid="47" grpId="0" animBg="1"/>
      <p:bldP spid="47" grpId="1" animBg="1"/>
      <p:bldP spid="48" grpId="0" animBg="1"/>
      <p:bldP spid="48" grpId="1" animBg="1"/>
      <p:bldP spid="49" grpId="0" animBg="1"/>
      <p:bldP spid="50" grpId="0" animBg="1"/>
      <p:bldP spid="51" grpId="0" animBg="1"/>
      <p:bldP spid="51" grpId="1" animBg="1"/>
      <p:bldP spid="5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i.i.d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sequential data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4102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So far we assumed independent, identically distributed data</a:t>
            </a:r>
          </a:p>
          <a:p>
            <a:r>
              <a:rPr lang="en-US" sz="2800" dirty="0" smtClean="0"/>
              <a:t>Sequential data</a:t>
            </a:r>
          </a:p>
          <a:p>
            <a:pPr lvl="1"/>
            <a:r>
              <a:rPr lang="en-US" sz="2400" dirty="0" smtClean="0"/>
              <a:t>Time-series data</a:t>
            </a:r>
            <a:endParaRPr lang="en-US" sz="2000" dirty="0" smtClean="0"/>
          </a:p>
          <a:p>
            <a:pPr lvl="1">
              <a:buNone/>
            </a:pPr>
            <a:r>
              <a:rPr lang="en-US" sz="2000" dirty="0" smtClean="0"/>
              <a:t>		E.g. Speech</a:t>
            </a:r>
            <a:endParaRPr lang="en-US" sz="2400" dirty="0" smtClean="0"/>
          </a:p>
        </p:txBody>
      </p:sp>
      <p:pic>
        <p:nvPicPr>
          <p:cNvPr id="11" name="Picture 10" descr="Figure13.1.png"/>
          <p:cNvPicPr>
            <a:picLocks noChangeAspect="1"/>
          </p:cNvPicPr>
          <p:nvPr/>
        </p:nvPicPr>
        <p:blipFill>
          <a:blip r:embed="rId3" cstate="print"/>
          <a:srcRect b="19524"/>
          <a:stretch>
            <a:fillRect/>
          </a:stretch>
        </p:blipFill>
        <p:spPr>
          <a:xfrm>
            <a:off x="3886200" y="2743200"/>
            <a:ext cx="4648200" cy="4114792"/>
          </a:xfrm>
          <a:prstGeom prst="rect">
            <a:avLst/>
          </a:prstGeom>
        </p:spPr>
      </p:pic>
      <p:pic>
        <p:nvPicPr>
          <p:cNvPr id="13" name="Picture 12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>
          <a:xfrm>
            <a:off x="5867400" y="1664825"/>
            <a:ext cx="2189782" cy="4312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Compute forward probability       recursively over t </a:t>
            </a:r>
            <a:endParaRPr lang="en-US" sz="2400" dirty="0"/>
          </a:p>
        </p:txBody>
      </p:sp>
      <p:grpSp>
        <p:nvGrpSpPr>
          <p:cNvPr id="49" name="Group 48"/>
          <p:cNvGrpSpPr/>
          <p:nvPr/>
        </p:nvGrpSpPr>
        <p:grpSpPr>
          <a:xfrm>
            <a:off x="7056700" y="3168443"/>
            <a:ext cx="2083638" cy="1544826"/>
            <a:chOff x="3267382" y="1562433"/>
            <a:chExt cx="2524409" cy="1942767"/>
          </a:xfrm>
        </p:grpSpPr>
        <p:pic>
          <p:nvPicPr>
            <p:cNvPr id="50" name="Picture 49" descr="Figure13.5.png"/>
            <p:cNvPicPr>
              <a:picLocks noChangeAspect="1"/>
            </p:cNvPicPr>
            <p:nvPr/>
          </p:nvPicPr>
          <p:blipFill>
            <a:blip r:embed="rId5" cstate="print"/>
            <a:srcRect l="17894" r="43064"/>
            <a:stretch>
              <a:fillRect/>
            </a:stretch>
          </p:blipFill>
          <p:spPr>
            <a:xfrm>
              <a:off x="3267382" y="1828801"/>
              <a:ext cx="2215662" cy="1676399"/>
            </a:xfrm>
            <a:prstGeom prst="rect">
              <a:avLst/>
            </a:prstGeom>
          </p:spPr>
        </p:pic>
        <p:sp>
          <p:nvSpPr>
            <p:cNvPr id="52" name="TextBox 51"/>
            <p:cNvSpPr txBox="1"/>
            <p:nvPr/>
          </p:nvSpPr>
          <p:spPr>
            <a:xfrm>
              <a:off x="5312429" y="2558008"/>
              <a:ext cx="47936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O</a:t>
              </a:r>
              <a:r>
                <a:rPr lang="en-US" sz="2400" baseline="-25000" dirty="0" smtClean="0"/>
                <a:t>T</a:t>
              </a:r>
              <a:endParaRPr lang="en-US" sz="2400" baseline="-25000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5362678" y="1562433"/>
              <a:ext cx="42300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S</a:t>
              </a:r>
              <a:r>
                <a:rPr lang="en-US" sz="2400" baseline="-25000" dirty="0" smtClean="0"/>
                <a:t>T</a:t>
              </a:r>
              <a:endParaRPr lang="en-US" sz="2400" baseline="-250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Backward Probability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3" name="Picture 62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507736" y="1726642"/>
            <a:ext cx="8180077" cy="330738"/>
          </a:xfrm>
          <a:prstGeom prst="rect">
            <a:avLst/>
          </a:prstGeom>
          <a:noFill/>
          <a:ln/>
          <a:effectLst/>
        </p:spPr>
      </p:pic>
      <p:grpSp>
        <p:nvGrpSpPr>
          <p:cNvPr id="8" name="Group 7"/>
          <p:cNvGrpSpPr/>
          <p:nvPr/>
        </p:nvGrpSpPr>
        <p:grpSpPr>
          <a:xfrm>
            <a:off x="4113220" y="2438400"/>
            <a:ext cx="452837" cy="503047"/>
            <a:chOff x="4267200" y="5673618"/>
            <a:chExt cx="452837" cy="503047"/>
          </a:xfrm>
        </p:grpSpPr>
        <p:sp>
          <p:nvSpPr>
            <p:cNvPr id="9" name="Rectangle 8"/>
            <p:cNvSpPr/>
            <p:nvPr/>
          </p:nvSpPr>
          <p:spPr>
            <a:xfrm>
              <a:off x="4267200" y="5715000"/>
              <a:ext cx="42832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l-GR" sz="2400" dirty="0" smtClean="0"/>
                <a:t>β</a:t>
              </a:r>
              <a:r>
                <a:rPr lang="en-US" sz="2400" baseline="-25000" dirty="0" smtClean="0"/>
                <a:t>t</a:t>
              </a:r>
              <a:endParaRPr lang="en-US" sz="2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431175" y="5673618"/>
              <a:ext cx="28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k</a:t>
              </a:r>
              <a:endParaRPr lang="en-US" dirty="0"/>
            </a:p>
          </p:txBody>
        </p:sp>
      </p:grpSp>
      <p:pic>
        <p:nvPicPr>
          <p:cNvPr id="17" name="Picture 16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685800" y="3276600"/>
            <a:ext cx="3718540" cy="340905"/>
          </a:xfrm>
          <a:prstGeom prst="rect">
            <a:avLst/>
          </a:prstGeom>
          <a:noFill/>
          <a:ln/>
          <a:effectLst/>
        </p:spPr>
      </p:pic>
      <p:pic>
        <p:nvPicPr>
          <p:cNvPr id="39" name="Picture 38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295400" y="5867400"/>
            <a:ext cx="5393208" cy="576554"/>
          </a:xfrm>
          <a:prstGeom prst="rect">
            <a:avLst/>
          </a:prstGeom>
          <a:noFill/>
          <a:ln/>
          <a:effectLst/>
        </p:spPr>
      </p:pic>
      <p:sp>
        <p:nvSpPr>
          <p:cNvPr id="13" name="TextBox 12"/>
          <p:cNvSpPr txBox="1"/>
          <p:nvPr/>
        </p:nvSpPr>
        <p:spPr>
          <a:xfrm>
            <a:off x="2160777" y="4410670"/>
            <a:ext cx="2423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.</a:t>
            </a:r>
          </a:p>
          <a:p>
            <a:r>
              <a:rPr lang="en-US" dirty="0" smtClean="0"/>
              <a:t>.</a:t>
            </a:r>
          </a:p>
          <a:p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90566" y="4572000"/>
            <a:ext cx="1452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Chain rule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3290566" y="5100935"/>
            <a:ext cx="2653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Markov assumption</a:t>
            </a:r>
            <a:endParaRPr lang="en-US" sz="2400" dirty="0"/>
          </a:p>
        </p:txBody>
      </p:sp>
      <p:grpSp>
        <p:nvGrpSpPr>
          <p:cNvPr id="41" name="Group 18"/>
          <p:cNvGrpSpPr/>
          <p:nvPr/>
        </p:nvGrpSpPr>
        <p:grpSpPr>
          <a:xfrm>
            <a:off x="5040775" y="3048000"/>
            <a:ext cx="2139997" cy="1665271"/>
            <a:chOff x="4344843" y="1600200"/>
            <a:chExt cx="2896130" cy="2094241"/>
          </a:xfrm>
        </p:grpSpPr>
        <p:pic>
          <p:nvPicPr>
            <p:cNvPr id="44" name="Picture 43" descr="Figure13.5.png"/>
            <p:cNvPicPr>
              <a:picLocks noChangeAspect="1"/>
            </p:cNvPicPr>
            <p:nvPr/>
          </p:nvPicPr>
          <p:blipFill>
            <a:blip r:embed="rId5" cstate="print"/>
            <a:srcRect l="37414" r="15410"/>
            <a:stretch>
              <a:fillRect/>
            </a:stretch>
          </p:blipFill>
          <p:spPr>
            <a:xfrm>
              <a:off x="4344843" y="2018038"/>
              <a:ext cx="2784349" cy="1676403"/>
            </a:xfrm>
            <a:prstGeom prst="rect">
              <a:avLst/>
            </a:prstGeom>
          </p:spPr>
        </p:pic>
        <p:sp>
          <p:nvSpPr>
            <p:cNvPr id="45" name="TextBox 44"/>
            <p:cNvSpPr txBox="1"/>
            <p:nvPr/>
          </p:nvSpPr>
          <p:spPr>
            <a:xfrm>
              <a:off x="5310333" y="2643064"/>
              <a:ext cx="618712" cy="58058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/>
                <a:t>O</a:t>
              </a:r>
              <a:r>
                <a:rPr lang="en-US" sz="2400" baseline="-25000" dirty="0" err="1" smtClean="0"/>
                <a:t>t</a:t>
              </a:r>
              <a:endParaRPr lang="en-US" sz="2400" baseline="-250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342408" y="2645349"/>
              <a:ext cx="898565" cy="58058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O</a:t>
              </a:r>
              <a:r>
                <a:rPr lang="en-US" sz="2400" baseline="-25000" dirty="0" smtClean="0"/>
                <a:t>t+1</a:t>
              </a:r>
              <a:endParaRPr lang="en-US" sz="2400" baseline="-250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288468" y="1603636"/>
              <a:ext cx="534107" cy="58058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S</a:t>
              </a:r>
              <a:r>
                <a:rPr lang="en-US" sz="2400" baseline="-25000" dirty="0" smtClean="0"/>
                <a:t>t</a:t>
              </a:r>
              <a:endParaRPr lang="en-US" sz="2400" baseline="-250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6349676" y="1600200"/>
              <a:ext cx="813958" cy="58058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S</a:t>
              </a:r>
              <a:r>
                <a:rPr lang="en-US" sz="2400" baseline="-25000" dirty="0" smtClean="0"/>
                <a:t>t+1</a:t>
              </a:r>
              <a:endParaRPr lang="en-US" sz="2400" baseline="-25000" dirty="0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7370990" y="3066769"/>
            <a:ext cx="601447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S</a:t>
            </a:r>
            <a:r>
              <a:rPr lang="en-US" sz="2400" baseline="-25000" dirty="0" smtClean="0"/>
              <a:t>t+2</a:t>
            </a:r>
            <a:endParaRPr lang="en-US" sz="2400" baseline="-25000" dirty="0"/>
          </a:p>
        </p:txBody>
      </p:sp>
      <p:sp>
        <p:nvSpPr>
          <p:cNvPr id="56" name="TextBox 55"/>
          <p:cNvSpPr txBox="1"/>
          <p:nvPr/>
        </p:nvSpPr>
        <p:spPr>
          <a:xfrm>
            <a:off x="7349949" y="3904969"/>
            <a:ext cx="66396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O</a:t>
            </a:r>
            <a:r>
              <a:rPr lang="en-US" sz="2400" baseline="-25000" dirty="0" smtClean="0"/>
              <a:t>t+2</a:t>
            </a:r>
            <a:endParaRPr lang="en-US" sz="2400" baseline="-25000" dirty="0"/>
          </a:p>
        </p:txBody>
      </p:sp>
      <p:sp>
        <p:nvSpPr>
          <p:cNvPr id="57" name="Rectangle 56"/>
          <p:cNvSpPr/>
          <p:nvPr/>
        </p:nvSpPr>
        <p:spPr>
          <a:xfrm>
            <a:off x="6172200" y="3969594"/>
            <a:ext cx="2971800" cy="762000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5497975" y="3108244"/>
            <a:ext cx="685800" cy="879675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304532" y="4038600"/>
            <a:ext cx="18808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Introduce S</a:t>
            </a:r>
            <a:r>
              <a:rPr lang="en-US" sz="2400" baseline="-25000" dirty="0" smtClean="0"/>
              <a:t>t+1</a:t>
            </a:r>
            <a:endParaRPr lang="en-US" sz="2400" baseline="-25000" dirty="0"/>
          </a:p>
        </p:txBody>
      </p:sp>
      <p:sp>
        <p:nvSpPr>
          <p:cNvPr id="59" name="Rectangle 58"/>
          <p:cNvSpPr/>
          <p:nvPr/>
        </p:nvSpPr>
        <p:spPr>
          <a:xfrm>
            <a:off x="7081650" y="3980725"/>
            <a:ext cx="2050475" cy="762000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6300850" y="3119375"/>
            <a:ext cx="785750" cy="879675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7924800" y="3985550"/>
            <a:ext cx="1219200" cy="762000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7086600" y="3124200"/>
            <a:ext cx="838200" cy="879675"/>
          </a:xfrm>
          <a:prstGeom prst="rect">
            <a:avLst/>
          </a:prstGeom>
          <a:solidFill>
            <a:srgbClr val="92D05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7" grpId="1" animBg="1"/>
      <p:bldP spid="58" grpId="0" animBg="1"/>
      <p:bldP spid="58" grpId="1" animBg="1"/>
      <p:bldP spid="59" grpId="0" animBg="1"/>
      <p:bldP spid="59" grpId="1" animBg="1"/>
      <p:bldP spid="60" grpId="0" animBg="1"/>
      <p:bldP spid="60" grpId="1" animBg="1"/>
      <p:bldP spid="61" grpId="0" animBg="1"/>
      <p:bldP spid="61" grpId="1" animBg="1"/>
      <p:bldP spid="62" grpId="0" animBg="1"/>
      <p:bldP spid="62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Backward Algorithm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Can compute </a:t>
            </a:r>
            <a:r>
              <a:rPr lang="el-GR" sz="2400" dirty="0" smtClean="0"/>
              <a:t>β</a:t>
            </a:r>
            <a:r>
              <a:rPr lang="en-US" sz="2400" baseline="-25000" dirty="0" err="1" smtClean="0"/>
              <a:t>t</a:t>
            </a:r>
            <a:r>
              <a:rPr lang="en-US" sz="2400" baseline="30000" dirty="0" err="1" smtClean="0"/>
              <a:t>k</a:t>
            </a:r>
            <a:r>
              <a:rPr lang="en-US" sz="2400" dirty="0" smtClean="0"/>
              <a:t>  for all k, t using dynamic programming: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Initialize:	</a:t>
            </a:r>
            <a:r>
              <a:rPr lang="el-GR" sz="2400" dirty="0" smtClean="0"/>
              <a:t> β</a:t>
            </a:r>
            <a:r>
              <a:rPr lang="en-US" sz="2400" baseline="-25000" dirty="0" err="1" smtClean="0"/>
              <a:t>T</a:t>
            </a:r>
            <a:r>
              <a:rPr lang="en-US" sz="2400" baseline="30000" dirty="0" err="1" smtClean="0"/>
              <a:t>k</a:t>
            </a:r>
            <a:r>
              <a:rPr lang="en-US" sz="2400" dirty="0" smtClean="0"/>
              <a:t> = 1		for all k</a:t>
            </a:r>
          </a:p>
          <a:p>
            <a:endParaRPr lang="en-US" sz="2400" dirty="0" smtClean="0"/>
          </a:p>
          <a:p>
            <a:r>
              <a:rPr lang="en-US" sz="2400" dirty="0" smtClean="0"/>
              <a:t>Iterate: for t = T-1, …, 1</a:t>
            </a:r>
            <a:endParaRPr lang="en-US" sz="2000" dirty="0" smtClean="0"/>
          </a:p>
          <a:p>
            <a:pPr>
              <a:lnSpc>
                <a:spcPct val="150000"/>
              </a:lnSpc>
              <a:buNone/>
            </a:pPr>
            <a:r>
              <a:rPr lang="en-US" sz="2400" dirty="0" smtClean="0"/>
              <a:t>								          for all k</a:t>
            </a:r>
          </a:p>
          <a:p>
            <a:endParaRPr lang="en-US" sz="2400" dirty="0" smtClean="0"/>
          </a:p>
          <a:p>
            <a:r>
              <a:rPr lang="en-US" sz="2400" dirty="0" smtClean="0"/>
              <a:t>Termination:		</a:t>
            </a:r>
            <a:endParaRPr lang="en-US" sz="2400" dirty="0"/>
          </a:p>
        </p:txBody>
      </p:sp>
      <p:pic>
        <p:nvPicPr>
          <p:cNvPr id="12" name="Picture 11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371600" y="3962400"/>
            <a:ext cx="5942489" cy="576499"/>
          </a:xfrm>
          <a:prstGeom prst="rect">
            <a:avLst/>
          </a:prstGeom>
          <a:noFill/>
          <a:ln/>
          <a:effectLst/>
        </p:spPr>
      </p:pic>
      <p:pic>
        <p:nvPicPr>
          <p:cNvPr id="15" name="Picture 14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2870449" y="4938636"/>
            <a:ext cx="2946174" cy="330739"/>
          </a:xfrm>
          <a:prstGeom prst="rect">
            <a:avLst/>
          </a:prstGeom>
          <a:noFill/>
          <a:ln/>
          <a:effectLst/>
        </p:spPr>
      </p:pic>
      <p:pic>
        <p:nvPicPr>
          <p:cNvPr id="18" name="Picture 17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511643" y="5638800"/>
            <a:ext cx="5714087" cy="659787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Most likely state vs. Most likely sequence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Most likely state assignment at time t</a:t>
            </a:r>
          </a:p>
          <a:p>
            <a:endParaRPr lang="en-US" sz="2400" dirty="0" smtClean="0"/>
          </a:p>
          <a:p>
            <a:endParaRPr lang="en-US" sz="1000" dirty="0" smtClean="0"/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000" dirty="0" smtClean="0">
                <a:solidFill>
                  <a:srgbClr val="3333FF"/>
                </a:solidFill>
              </a:rPr>
              <a:t>E.g. Which die was most likely used by the casino in the third roll given the observed sequence?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Most likely assignment of state sequence</a:t>
            </a:r>
          </a:p>
          <a:p>
            <a:endParaRPr lang="en-US" sz="2400" dirty="0" smtClean="0"/>
          </a:p>
          <a:p>
            <a:endParaRPr lang="en-US" sz="1000" dirty="0" smtClean="0"/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000" dirty="0" smtClean="0">
                <a:solidFill>
                  <a:srgbClr val="3333FF"/>
                </a:solidFill>
              </a:rPr>
              <a:t>E.g. What was the most likely sequence of die rolls used by the casino given the observed sequence?</a:t>
            </a:r>
            <a:endParaRPr lang="en-US" sz="2000" dirty="0">
              <a:solidFill>
                <a:srgbClr val="3333FF"/>
              </a:solidFill>
            </a:endParaRPr>
          </a:p>
        </p:txBody>
      </p:sp>
      <p:pic>
        <p:nvPicPr>
          <p:cNvPr id="6" name="Picture 5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2120742" y="2362200"/>
            <a:ext cx="4724562" cy="431306"/>
          </a:xfrm>
          <a:prstGeom prst="rect">
            <a:avLst/>
          </a:prstGeom>
          <a:noFill/>
          <a:ln/>
          <a:effectLst/>
        </p:spPr>
      </p:pic>
      <p:pic>
        <p:nvPicPr>
          <p:cNvPr id="8" name="Picture 7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2857522" y="4597889"/>
            <a:ext cx="3276718" cy="507511"/>
          </a:xfrm>
          <a:prstGeom prst="rect">
            <a:avLst/>
          </a:prstGeom>
          <a:noFill/>
          <a:ln/>
          <a:effectLst/>
        </p:spPr>
      </p:pic>
      <p:sp>
        <p:nvSpPr>
          <p:cNvPr id="9" name="TextBox 8"/>
          <p:cNvSpPr txBox="1"/>
          <p:nvPr/>
        </p:nvSpPr>
        <p:spPr>
          <a:xfrm>
            <a:off x="1371600" y="6096000"/>
            <a:ext cx="33954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solidFill>
                  <a:srgbClr val="C00000"/>
                </a:solidFill>
                <a:latin typeface="Comic Sans MS" pitchFamily="66" charset="0"/>
              </a:rPr>
              <a:t>Not the same solution !</a:t>
            </a:r>
            <a:endParaRPr lang="en-US" sz="22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 b="4431"/>
          <a:stretch>
            <a:fillRect/>
          </a:stretch>
        </p:blipFill>
        <p:spPr bwMode="auto">
          <a:xfrm>
            <a:off x="7239000" y="5544275"/>
            <a:ext cx="1828800" cy="1313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410200" y="5983069"/>
            <a:ext cx="16706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omic Sans MS" pitchFamily="66" charset="0"/>
              </a:rPr>
              <a:t>MLA of x?</a:t>
            </a:r>
          </a:p>
          <a:p>
            <a:r>
              <a:rPr lang="en-US" dirty="0" smtClean="0">
                <a:latin typeface="Comic Sans MS" pitchFamily="66" charset="0"/>
              </a:rPr>
              <a:t>MLA of (</a:t>
            </a:r>
            <a:r>
              <a:rPr lang="en-US" dirty="0" err="1" smtClean="0">
                <a:latin typeface="Comic Sans MS" pitchFamily="66" charset="0"/>
              </a:rPr>
              <a:t>x,y</a:t>
            </a:r>
            <a:r>
              <a:rPr lang="en-US" dirty="0" smtClean="0">
                <a:latin typeface="Comic Sans MS" pitchFamily="66" charset="0"/>
              </a:rPr>
              <a:t>)?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Decoding Problem 2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Given HMM parameters                                           &amp; observation sequence</a:t>
            </a:r>
          </a:p>
          <a:p>
            <a:pPr>
              <a:lnSpc>
                <a:spcPct val="160000"/>
              </a:lnSpc>
              <a:buNone/>
            </a:pPr>
            <a:r>
              <a:rPr lang="en-US" sz="2400" dirty="0" smtClean="0"/>
              <a:t>	find most likely assignment of state sequence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       - probability of most likely sequence of states ending at 	 state S</a:t>
            </a:r>
            <a:r>
              <a:rPr lang="en-US" sz="2400" baseline="-25000" dirty="0" smtClean="0"/>
              <a:t>T</a:t>
            </a:r>
            <a:r>
              <a:rPr lang="en-US" sz="2400" dirty="0" smtClean="0"/>
              <a:t> = k</a:t>
            </a:r>
          </a:p>
          <a:p>
            <a:pPr>
              <a:buNone/>
            </a:pPr>
            <a:r>
              <a:rPr lang="en-US" sz="1600" dirty="0" smtClean="0"/>
              <a:t>	</a:t>
            </a:r>
            <a:endParaRPr lang="en-US" sz="2400" dirty="0"/>
          </a:p>
        </p:txBody>
      </p:sp>
      <p:pic>
        <p:nvPicPr>
          <p:cNvPr id="5" name="Picture 4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133601" y="2013035"/>
            <a:ext cx="838200" cy="330708"/>
          </a:xfrm>
          <a:prstGeom prst="rect">
            <a:avLst/>
          </a:prstGeom>
          <a:noFill/>
          <a:ln/>
          <a:effectLst/>
        </p:spPr>
      </p:pic>
      <p:pic>
        <p:nvPicPr>
          <p:cNvPr id="6" name="Picture 5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3920925" y="1718421"/>
            <a:ext cx="2860875" cy="275547"/>
          </a:xfrm>
          <a:prstGeom prst="rect">
            <a:avLst/>
          </a:prstGeom>
          <a:noFill/>
          <a:ln/>
          <a:effectLst/>
        </p:spPr>
      </p:pic>
      <p:pic>
        <p:nvPicPr>
          <p:cNvPr id="8" name="Picture 7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863846" y="3276600"/>
            <a:ext cx="6908554" cy="507512"/>
          </a:xfrm>
          <a:prstGeom prst="rect">
            <a:avLst/>
          </a:prstGeom>
          <a:noFill/>
          <a:ln/>
          <a:effectLst/>
        </p:spPr>
      </p:pic>
      <p:pic>
        <p:nvPicPr>
          <p:cNvPr id="10" name="Picture 9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3657600" y="3962400"/>
            <a:ext cx="5105228" cy="533383"/>
          </a:xfrm>
          <a:prstGeom prst="rect">
            <a:avLst/>
          </a:prstGeom>
          <a:noFill/>
          <a:ln/>
          <a:effectLst/>
        </p:spPr>
      </p:pic>
      <p:sp>
        <p:nvSpPr>
          <p:cNvPr id="11" name="Left Brace 10"/>
          <p:cNvSpPr/>
          <p:nvPr/>
        </p:nvSpPr>
        <p:spPr>
          <a:xfrm rot="16200000">
            <a:off x="6705599" y="2743201"/>
            <a:ext cx="228601" cy="3886200"/>
          </a:xfrm>
          <a:prstGeom prst="lef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6704020" y="4754754"/>
            <a:ext cx="458780" cy="503047"/>
            <a:chOff x="4267200" y="5673618"/>
            <a:chExt cx="458780" cy="503047"/>
          </a:xfrm>
        </p:grpSpPr>
        <p:sp>
          <p:nvSpPr>
            <p:cNvPr id="13" name="Rectangle 12"/>
            <p:cNvSpPr/>
            <p:nvPr/>
          </p:nvSpPr>
          <p:spPr>
            <a:xfrm>
              <a:off x="4267200" y="5715000"/>
              <a:ext cx="45878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 smtClean="0"/>
                <a:t>V</a:t>
              </a:r>
              <a:r>
                <a:rPr lang="en-US" sz="2400" baseline="-25000" dirty="0" smtClean="0"/>
                <a:t>T</a:t>
              </a:r>
              <a:endParaRPr lang="en-US" sz="2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431175" y="5673618"/>
              <a:ext cx="28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k</a:t>
              </a:r>
              <a:endParaRPr lang="en-US" dirty="0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5705408" y="5257800"/>
            <a:ext cx="26003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Compute recursively</a:t>
            </a:r>
            <a:endParaRPr lang="en-US" sz="2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838200" y="5669153"/>
            <a:ext cx="458780" cy="503047"/>
            <a:chOff x="4267200" y="5673618"/>
            <a:chExt cx="458780" cy="503047"/>
          </a:xfrm>
        </p:grpSpPr>
        <p:sp>
          <p:nvSpPr>
            <p:cNvPr id="17" name="Rectangle 16"/>
            <p:cNvSpPr/>
            <p:nvPr/>
          </p:nvSpPr>
          <p:spPr>
            <a:xfrm>
              <a:off x="4267200" y="5715000"/>
              <a:ext cx="45878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 smtClean="0"/>
                <a:t>V</a:t>
              </a:r>
              <a:r>
                <a:rPr lang="en-US" sz="2400" baseline="-25000" dirty="0" smtClean="0"/>
                <a:t>T</a:t>
              </a:r>
              <a:endParaRPr lang="en-US" sz="24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431175" y="5673618"/>
              <a:ext cx="28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k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Viterbi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Decoding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" name="Picture 27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2617522" y="1676400"/>
            <a:ext cx="4087922" cy="507373"/>
          </a:xfrm>
          <a:prstGeom prst="rect">
            <a:avLst/>
          </a:prstGeom>
          <a:noFill/>
          <a:ln/>
          <a:effectLst/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Compute probability       recursively over t </a:t>
            </a:r>
            <a:endParaRPr lang="en-US" sz="2400" dirty="0"/>
          </a:p>
        </p:txBody>
      </p:sp>
      <p:pic>
        <p:nvPicPr>
          <p:cNvPr id="20" name="Picture 19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762000" y="3276600"/>
            <a:ext cx="6023684" cy="471459"/>
          </a:xfrm>
          <a:prstGeom prst="rect">
            <a:avLst/>
          </a:prstGeom>
          <a:noFill/>
          <a:ln/>
          <a:effectLst/>
        </p:spPr>
      </p:pic>
      <p:pic>
        <p:nvPicPr>
          <p:cNvPr id="18" name="Picture 17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452740" y="5867400"/>
            <a:ext cx="5078527" cy="444547"/>
          </a:xfrm>
          <a:prstGeom prst="rect">
            <a:avLst/>
          </a:prstGeom>
          <a:noFill/>
          <a:ln/>
          <a:effectLst/>
        </p:spPr>
      </p:pic>
      <p:sp>
        <p:nvSpPr>
          <p:cNvPr id="10" name="TextBox 9"/>
          <p:cNvSpPr txBox="1"/>
          <p:nvPr/>
        </p:nvSpPr>
        <p:spPr>
          <a:xfrm>
            <a:off x="2160777" y="4410670"/>
            <a:ext cx="2423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.</a:t>
            </a:r>
          </a:p>
          <a:p>
            <a:r>
              <a:rPr lang="en-US" dirty="0" smtClean="0"/>
              <a:t>.</a:t>
            </a:r>
          </a:p>
          <a:p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290566" y="4343400"/>
            <a:ext cx="14655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Bayes</a:t>
            </a:r>
            <a:r>
              <a:rPr lang="en-US" sz="2400" dirty="0" smtClean="0"/>
              <a:t> rule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3290566" y="4872335"/>
            <a:ext cx="26530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Markov assumption</a:t>
            </a:r>
            <a:endParaRPr lang="en-US" sz="24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3082725" y="2434028"/>
            <a:ext cx="452837" cy="503047"/>
            <a:chOff x="4267200" y="5673618"/>
            <a:chExt cx="452837" cy="503047"/>
          </a:xfrm>
        </p:grpSpPr>
        <p:sp>
          <p:nvSpPr>
            <p:cNvPr id="15" name="Rectangle 14"/>
            <p:cNvSpPr/>
            <p:nvPr/>
          </p:nvSpPr>
          <p:spPr>
            <a:xfrm>
              <a:off x="4267200" y="5715000"/>
              <a:ext cx="42832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 err="1" smtClean="0"/>
                <a:t>V</a:t>
              </a:r>
              <a:r>
                <a:rPr lang="en-US" sz="2400" baseline="-25000" dirty="0" err="1" smtClean="0"/>
                <a:t>t</a:t>
              </a:r>
              <a:endParaRPr lang="en-US" sz="24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431175" y="5673618"/>
              <a:ext cx="28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k</a:t>
              </a:r>
              <a:endParaRPr lang="en-US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125290" y="3888125"/>
            <a:ext cx="2866310" cy="1674475"/>
            <a:chOff x="6060666" y="2514600"/>
            <a:chExt cx="2866310" cy="1674475"/>
          </a:xfrm>
        </p:grpSpPr>
        <p:grpSp>
          <p:nvGrpSpPr>
            <p:cNvPr id="17" name="Group 18"/>
            <p:cNvGrpSpPr/>
            <p:nvPr/>
          </p:nvGrpSpPr>
          <p:grpSpPr>
            <a:xfrm>
              <a:off x="6060666" y="2514600"/>
              <a:ext cx="2866310" cy="1674475"/>
              <a:chOff x="3250118" y="1588625"/>
              <a:chExt cx="3879073" cy="2105816"/>
            </a:xfrm>
          </p:grpSpPr>
          <p:pic>
            <p:nvPicPr>
              <p:cNvPr id="23" name="Picture 22" descr="Figure13.5.png"/>
              <p:cNvPicPr>
                <a:picLocks noChangeAspect="1"/>
              </p:cNvPicPr>
              <p:nvPr/>
            </p:nvPicPr>
            <p:blipFill>
              <a:blip r:embed="rId8" cstate="print"/>
              <a:srcRect l="18866" r="15410"/>
              <a:stretch>
                <a:fillRect/>
              </a:stretch>
            </p:blipFill>
            <p:spPr>
              <a:xfrm>
                <a:off x="3250118" y="2018038"/>
                <a:ext cx="3879073" cy="1676403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/>
            </p:nvSpPr>
            <p:spPr>
              <a:xfrm>
                <a:off x="5310333" y="2643064"/>
                <a:ext cx="844330" cy="5805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O</a:t>
                </a:r>
                <a:r>
                  <a:rPr lang="en-US" sz="2400" baseline="-25000" dirty="0" smtClean="0"/>
                  <a:t>t-1</a:t>
                </a:r>
                <a:endParaRPr lang="en-US" sz="2400" baseline="-25000" dirty="0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6342408" y="2645349"/>
                <a:ext cx="618712" cy="5805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err="1" smtClean="0"/>
                  <a:t>O</a:t>
                </a:r>
                <a:r>
                  <a:rPr lang="en-US" sz="2400" baseline="-25000" dirty="0" err="1" smtClean="0"/>
                  <a:t>t</a:t>
                </a:r>
                <a:endParaRPr lang="en-US" sz="2400" baseline="-25000" dirty="0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5288469" y="1588625"/>
                <a:ext cx="759723" cy="5805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S</a:t>
                </a:r>
                <a:r>
                  <a:rPr lang="en-US" sz="2400" baseline="-25000" dirty="0" smtClean="0"/>
                  <a:t>t-1</a:t>
                </a:r>
                <a:endParaRPr lang="en-US" sz="2400" baseline="-25000" dirty="0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6349676" y="1600200"/>
                <a:ext cx="534107" cy="580588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S</a:t>
                </a:r>
                <a:r>
                  <a:rPr lang="en-US" sz="2400" baseline="-25000" dirty="0" smtClean="0"/>
                  <a:t>t</a:t>
                </a:r>
                <a:endParaRPr lang="en-US" sz="2400" baseline="-25000" dirty="0"/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6336175" y="2563185"/>
              <a:ext cx="42992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S</a:t>
              </a:r>
              <a:r>
                <a:rPr lang="en-US" sz="2400" baseline="-25000" dirty="0" smtClean="0"/>
                <a:t>1</a:t>
              </a:r>
              <a:endParaRPr lang="en-US" sz="2400" baseline="-250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342925" y="3394275"/>
              <a:ext cx="492443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O</a:t>
              </a:r>
              <a:r>
                <a:rPr lang="en-US" sz="2400" baseline="-25000" dirty="0" smtClean="0"/>
                <a:t>1</a:t>
              </a:r>
              <a:endParaRPr lang="en-US" sz="2400" baseline="-25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Viterbi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Algorithm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Can compute </a:t>
            </a:r>
            <a:r>
              <a:rPr lang="en-US" sz="2400" dirty="0" err="1" smtClean="0"/>
              <a:t>V</a:t>
            </a:r>
            <a:r>
              <a:rPr lang="en-US" sz="2400" baseline="-25000" dirty="0" err="1" smtClean="0"/>
              <a:t>t</a:t>
            </a:r>
            <a:r>
              <a:rPr lang="en-US" sz="2400" baseline="30000" dirty="0" err="1" smtClean="0"/>
              <a:t>k</a:t>
            </a:r>
            <a:r>
              <a:rPr lang="en-US" sz="2400" dirty="0" smtClean="0"/>
              <a:t>  for all k, t using dynamic programming: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Initialize:	</a:t>
            </a:r>
            <a:r>
              <a:rPr lang="el-GR" sz="2400" dirty="0" smtClean="0"/>
              <a:t> </a:t>
            </a:r>
            <a:r>
              <a:rPr lang="en-US" sz="2400" dirty="0" smtClean="0"/>
              <a:t>V</a:t>
            </a:r>
            <a:r>
              <a:rPr lang="en-US" sz="2400" baseline="-25000" dirty="0" smtClean="0"/>
              <a:t>1</a:t>
            </a:r>
            <a:r>
              <a:rPr lang="en-US" sz="2400" baseline="30000" dirty="0" smtClean="0"/>
              <a:t>k</a:t>
            </a:r>
            <a:r>
              <a:rPr lang="en-US" sz="2400" dirty="0" smtClean="0"/>
              <a:t> = p(O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|S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=k)p(S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 = k)		for all k</a:t>
            </a:r>
          </a:p>
          <a:p>
            <a:endParaRPr lang="en-US" sz="2400" dirty="0" smtClean="0"/>
          </a:p>
          <a:p>
            <a:r>
              <a:rPr lang="en-US" sz="2400" dirty="0" smtClean="0"/>
              <a:t>Iterate: for t = 2, …, T</a:t>
            </a:r>
            <a:endParaRPr lang="en-US" sz="2000" dirty="0" smtClean="0"/>
          </a:p>
          <a:p>
            <a:pPr>
              <a:lnSpc>
                <a:spcPct val="150000"/>
              </a:lnSpc>
              <a:buNone/>
            </a:pPr>
            <a:r>
              <a:rPr lang="en-US" sz="2400" dirty="0" smtClean="0"/>
              <a:t>								          for all k</a:t>
            </a:r>
          </a:p>
          <a:p>
            <a:endParaRPr lang="en-US" sz="2400" dirty="0" smtClean="0"/>
          </a:p>
          <a:p>
            <a:r>
              <a:rPr lang="en-US" sz="2400" dirty="0" smtClean="0"/>
              <a:t>Termination:</a:t>
            </a:r>
          </a:p>
          <a:p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Traceback</a:t>
            </a:r>
            <a:r>
              <a:rPr lang="en-US" sz="2400" dirty="0" smtClean="0"/>
              <a:t>:		</a:t>
            </a:r>
            <a:endParaRPr lang="en-US" sz="2400" dirty="0"/>
          </a:p>
        </p:txBody>
      </p:sp>
      <p:pic>
        <p:nvPicPr>
          <p:cNvPr id="9" name="Picture 8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1451285" y="4038600"/>
            <a:ext cx="5681156" cy="444502"/>
          </a:xfrm>
          <a:prstGeom prst="rect">
            <a:avLst/>
          </a:prstGeom>
          <a:noFill/>
          <a:ln/>
          <a:effectLst/>
        </p:spPr>
      </p:pic>
      <p:pic>
        <p:nvPicPr>
          <p:cNvPr id="8" name="Picture 7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2794255" y="4946250"/>
            <a:ext cx="4087922" cy="507373"/>
          </a:xfrm>
          <a:prstGeom prst="rect">
            <a:avLst/>
          </a:prstGeom>
          <a:noFill/>
          <a:ln/>
          <a:effectLst/>
        </p:spPr>
      </p:pic>
      <p:pic>
        <p:nvPicPr>
          <p:cNvPr id="13" name="Picture 12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3150554" y="5817211"/>
            <a:ext cx="1878646" cy="431189"/>
          </a:xfrm>
          <a:prstGeom prst="rect">
            <a:avLst/>
          </a:prstGeom>
          <a:noFill/>
          <a:ln/>
          <a:effectLst/>
        </p:spPr>
      </p:pic>
      <p:pic>
        <p:nvPicPr>
          <p:cNvPr id="15" name="Picture 14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2971800" y="6350610"/>
            <a:ext cx="3833969" cy="431073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Computational complexity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What is the running time for Forward, Forward-Backward, </a:t>
            </a:r>
            <a:r>
              <a:rPr lang="en-US" sz="2400" dirty="0" err="1" smtClean="0"/>
              <a:t>Viterbi</a:t>
            </a:r>
            <a:r>
              <a:rPr lang="en-US" sz="2400" dirty="0" smtClean="0"/>
              <a:t>?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O(K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T) linear in T instead of O(K</a:t>
            </a:r>
            <a:r>
              <a:rPr lang="en-US" sz="2400" baseline="30000" dirty="0" smtClean="0"/>
              <a:t>T</a:t>
            </a:r>
            <a:r>
              <a:rPr lang="en-US" sz="2400" dirty="0" smtClean="0"/>
              <a:t>) exponential in T!</a:t>
            </a:r>
            <a:endParaRPr lang="en-US" sz="2400" dirty="0"/>
          </a:p>
        </p:txBody>
      </p:sp>
      <p:pic>
        <p:nvPicPr>
          <p:cNvPr id="12" name="Picture 11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2932257" y="2547697"/>
            <a:ext cx="2854775" cy="576612"/>
          </a:xfrm>
          <a:prstGeom prst="rect">
            <a:avLst/>
          </a:prstGeom>
          <a:noFill/>
          <a:ln/>
          <a:effectLst/>
        </p:spPr>
      </p:pic>
      <p:pic>
        <p:nvPicPr>
          <p:cNvPr id="13" name="Picture 12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2929666" y="3437018"/>
            <a:ext cx="3090134" cy="601689"/>
          </a:xfrm>
          <a:prstGeom prst="rect">
            <a:avLst/>
          </a:prstGeom>
          <a:noFill/>
          <a:ln/>
          <a:effectLst/>
        </p:spPr>
      </p:pic>
      <p:pic>
        <p:nvPicPr>
          <p:cNvPr id="14" name="Picture 13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2879903" y="4356055"/>
            <a:ext cx="3089828" cy="444545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Learning Problem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Given HMM with unknown parameters                                    and observation sequence</a:t>
            </a:r>
          </a:p>
          <a:p>
            <a:pPr>
              <a:lnSpc>
                <a:spcPct val="160000"/>
              </a:lnSpc>
              <a:buNone/>
            </a:pPr>
            <a:r>
              <a:rPr lang="en-US" sz="2400" dirty="0" smtClean="0"/>
              <a:t>	find parameters that maximize likelihood of observed data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</a:t>
            </a:r>
          </a:p>
          <a:p>
            <a:pPr>
              <a:buNone/>
            </a:pPr>
            <a:r>
              <a:rPr lang="en-US" sz="2400" dirty="0" smtClean="0"/>
              <a:t>	hidden variables – state sequence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EM (Baum-Welch) Algorithm: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smtClean="0">
                <a:solidFill>
                  <a:srgbClr val="C00000"/>
                </a:solidFill>
              </a:rPr>
              <a:t>E-step </a:t>
            </a:r>
            <a:r>
              <a:rPr lang="en-US" sz="2400" dirty="0" smtClean="0"/>
              <a:t>– Fix parameters, find expected state assignments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smtClean="0">
                <a:solidFill>
                  <a:srgbClr val="C00000"/>
                </a:solidFill>
              </a:rPr>
              <a:t>M-step </a:t>
            </a:r>
            <a:r>
              <a:rPr lang="en-US" sz="2400" dirty="0" smtClean="0"/>
              <a:t>– Fix expected state assignments, update parameters</a:t>
            </a:r>
            <a:endParaRPr lang="en-US" sz="2400" dirty="0"/>
          </a:p>
        </p:txBody>
      </p:sp>
      <p:pic>
        <p:nvPicPr>
          <p:cNvPr id="9" name="Picture 8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5759533" y="1687975"/>
            <a:ext cx="2435342" cy="326820"/>
          </a:xfrm>
          <a:prstGeom prst="rect">
            <a:avLst/>
          </a:prstGeom>
          <a:noFill/>
          <a:ln/>
          <a:effectLst/>
        </p:spPr>
      </p:pic>
      <p:pic>
        <p:nvPicPr>
          <p:cNvPr id="16" name="Picture 15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4197735" y="2050646"/>
            <a:ext cx="1447815" cy="330711"/>
          </a:xfrm>
          <a:prstGeom prst="rect">
            <a:avLst/>
          </a:prstGeom>
          <a:noFill/>
          <a:ln/>
          <a:effectLst/>
        </p:spPr>
      </p:pic>
      <p:pic>
        <p:nvPicPr>
          <p:cNvPr id="6" name="Picture 5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828800" y="3260596"/>
            <a:ext cx="2536580" cy="473204"/>
          </a:xfrm>
          <a:prstGeom prst="rect">
            <a:avLst/>
          </a:prstGeom>
          <a:noFill/>
          <a:ln/>
          <a:effectLst/>
        </p:spPr>
      </p:pic>
      <p:pic>
        <p:nvPicPr>
          <p:cNvPr id="11" name="Picture 10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105398" y="4012692"/>
            <a:ext cx="838202" cy="330708"/>
          </a:xfrm>
          <a:prstGeom prst="rect">
            <a:avLst/>
          </a:prstGeom>
          <a:noFill/>
          <a:ln/>
          <a:effectLst/>
        </p:spPr>
      </p:pic>
      <p:sp>
        <p:nvSpPr>
          <p:cNvPr id="12" name="TextBox 11"/>
          <p:cNvSpPr txBox="1"/>
          <p:nvPr/>
        </p:nvSpPr>
        <p:spPr>
          <a:xfrm>
            <a:off x="5105400" y="3164775"/>
            <a:ext cx="4038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But likelihood doesn’t factorize since observations not </a:t>
            </a:r>
            <a:r>
              <a:rPr lang="en-US" sz="2000" dirty="0" err="1" smtClean="0">
                <a:solidFill>
                  <a:srgbClr val="C00000"/>
                </a:solidFill>
                <a:latin typeface="Comic Sans MS" pitchFamily="66" charset="0"/>
              </a:rPr>
              <a:t>i.i.d</a:t>
            </a:r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.</a:t>
            </a:r>
            <a:endParaRPr lang="en-US" sz="20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Baum-Welch (EM) Algorithm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Start with random initialization of parameters</a:t>
            </a:r>
          </a:p>
          <a:p>
            <a:r>
              <a:rPr lang="en-US" sz="2400" b="1" dirty="0" smtClean="0">
                <a:solidFill>
                  <a:srgbClr val="C00000"/>
                </a:solidFill>
              </a:rPr>
              <a:t>E-step </a:t>
            </a:r>
            <a:r>
              <a:rPr lang="en-US" sz="2200" dirty="0" smtClean="0"/>
              <a:t>– Fix parameters, find expected state assignments</a:t>
            </a:r>
          </a:p>
          <a:p>
            <a:endParaRPr lang="en-US" sz="2400" b="1" dirty="0" smtClean="0">
              <a:solidFill>
                <a:srgbClr val="C00000"/>
              </a:solidFill>
            </a:endParaRPr>
          </a:p>
          <a:p>
            <a:endParaRPr lang="en-US" sz="2400" b="1" dirty="0" smtClean="0">
              <a:solidFill>
                <a:srgbClr val="C00000"/>
              </a:solidFill>
            </a:endParaRPr>
          </a:p>
          <a:p>
            <a:endParaRPr lang="en-US" sz="2400" b="1" dirty="0" smtClean="0">
              <a:solidFill>
                <a:srgbClr val="C00000"/>
              </a:solidFill>
            </a:endParaRPr>
          </a:p>
          <a:p>
            <a:endParaRPr lang="en-US" sz="2400" b="1" dirty="0" smtClean="0">
              <a:solidFill>
                <a:srgbClr val="C00000"/>
              </a:solidFill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1143000" y="4343400"/>
            <a:ext cx="3981027" cy="533400"/>
            <a:chOff x="1143000" y="4343400"/>
            <a:chExt cx="3981027" cy="533400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10" cstate="print"/>
            <a:srcRect r="43672"/>
            <a:stretch>
              <a:fillRect/>
            </a:stretch>
          </p:blipFill>
          <p:spPr bwMode="auto">
            <a:xfrm>
              <a:off x="1143000" y="4343400"/>
              <a:ext cx="2457027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1" descr="TP_tmp.png"/>
            <p:cNvPicPr>
              <a:picLocks/>
            </p:cNvPicPr>
            <p:nvPr>
              <p:custDataLst>
                <p:tags r:id="rId7"/>
              </p:custDataLst>
            </p:nvPr>
          </p:nvPicPr>
          <p:blipFill>
            <a:blip r:embed="rId11" cstate="print"/>
            <a:stretch>
              <a:fillRect/>
            </a:stretch>
          </p:blipFill>
          <p:spPr bwMode="auto">
            <a:xfrm>
              <a:off x="2609427" y="4454324"/>
              <a:ext cx="512654" cy="292608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1" name="Picture 10" descr="TP_tmp.png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2" cstate="print"/>
            <a:stretch>
              <a:fillRect/>
            </a:stretch>
          </p:blipFill>
          <p:spPr bwMode="auto">
            <a:xfrm>
              <a:off x="3565302" y="4431175"/>
              <a:ext cx="287460" cy="320039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10" cstate="print"/>
            <a:srcRect l="70303"/>
            <a:stretch>
              <a:fillRect/>
            </a:stretch>
          </p:blipFill>
          <p:spPr bwMode="auto">
            <a:xfrm>
              <a:off x="3828627" y="4343400"/>
              <a:ext cx="1295400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TextBox 13"/>
          <p:cNvSpPr txBox="1"/>
          <p:nvPr/>
        </p:nvSpPr>
        <p:spPr>
          <a:xfrm>
            <a:off x="3962400" y="3657600"/>
            <a:ext cx="36407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Forward-Backward algorithm</a:t>
            </a:r>
            <a:endParaRPr lang="en-US" sz="2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6" name="Picture 15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4220900" y="2713300"/>
            <a:ext cx="1314173" cy="762000"/>
          </a:xfrm>
          <a:prstGeom prst="rect">
            <a:avLst/>
          </a:prstGeom>
          <a:noFill/>
          <a:ln/>
          <a:effectLst/>
        </p:spPr>
      </p:pic>
      <p:grpSp>
        <p:nvGrpSpPr>
          <p:cNvPr id="26" name="Group 25"/>
          <p:cNvGrpSpPr/>
          <p:nvPr/>
        </p:nvGrpSpPr>
        <p:grpSpPr>
          <a:xfrm>
            <a:off x="1295400" y="2754775"/>
            <a:ext cx="2909977" cy="609600"/>
            <a:chOff x="1295400" y="2754775"/>
            <a:chExt cx="2909977" cy="60960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1295400" y="2754775"/>
              <a:ext cx="2909977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6" descr="TP_tmp.pn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2" cstate="print"/>
            <a:stretch>
              <a:fillRect/>
            </a:stretch>
          </p:blipFill>
          <p:spPr bwMode="auto">
            <a:xfrm>
              <a:off x="2613950" y="2884026"/>
              <a:ext cx="287461" cy="320040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9" name="Picture 18" descr="TP_tmp.png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5" cstate="print"/>
            <a:stretch>
              <a:fillRect/>
            </a:stretch>
          </p:blipFill>
          <p:spPr bwMode="auto">
            <a:xfrm>
              <a:off x="3809999" y="2873057"/>
              <a:ext cx="171192" cy="274320"/>
            </a:xfrm>
            <a:prstGeom prst="rect">
              <a:avLst/>
            </a:prstGeom>
            <a:noFill/>
            <a:ln/>
            <a:effectLst/>
          </p:spPr>
        </p:pic>
      </p:grpSp>
      <p:pic>
        <p:nvPicPr>
          <p:cNvPr id="20" name="Picture 19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5" cstate="print"/>
          <a:stretch>
            <a:fillRect/>
          </a:stretch>
        </p:blipFill>
        <p:spPr bwMode="auto">
          <a:xfrm>
            <a:off x="4765875" y="4431175"/>
            <a:ext cx="171192" cy="274320"/>
          </a:xfrm>
          <a:prstGeom prst="rect">
            <a:avLst/>
          </a:prstGeom>
          <a:noFill/>
          <a:ln/>
          <a:effectLst/>
        </p:spPr>
      </p:pic>
      <p:pic>
        <p:nvPicPr>
          <p:cNvPr id="22" name="Picture 21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6" cstate="print"/>
          <a:stretch>
            <a:fillRect/>
          </a:stretch>
        </p:blipFill>
        <p:spPr>
          <a:xfrm>
            <a:off x="2057400" y="5105400"/>
            <a:ext cx="5638812" cy="635510"/>
          </a:xfrm>
          <a:prstGeom prst="rect">
            <a:avLst/>
          </a:prstGeom>
        </p:spPr>
      </p:pic>
      <p:pic>
        <p:nvPicPr>
          <p:cNvPr id="25" name="Picture 24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7" cstate="print"/>
          <a:stretch>
            <a:fillRect/>
          </a:stretch>
        </p:blipFill>
        <p:spPr bwMode="auto">
          <a:xfrm>
            <a:off x="2080550" y="5943600"/>
            <a:ext cx="2437845" cy="711547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Baum-Welch (EM) Algorithm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Start with random initialization of parameters</a:t>
            </a:r>
          </a:p>
          <a:p>
            <a:r>
              <a:rPr lang="en-US" sz="2400" b="1" dirty="0" smtClean="0">
                <a:solidFill>
                  <a:srgbClr val="C00000"/>
                </a:solidFill>
              </a:rPr>
              <a:t>E-step</a:t>
            </a:r>
          </a:p>
          <a:p>
            <a:endParaRPr lang="en-US" sz="2400" b="1" dirty="0" smtClean="0">
              <a:solidFill>
                <a:srgbClr val="C00000"/>
              </a:solidFill>
            </a:endParaRPr>
          </a:p>
          <a:p>
            <a:endParaRPr lang="en-US" sz="2400" b="1" dirty="0" smtClean="0">
              <a:solidFill>
                <a:srgbClr val="C00000"/>
              </a:solidFill>
            </a:endParaRPr>
          </a:p>
          <a:p>
            <a:endParaRPr lang="en-US" sz="2400" b="1" dirty="0" smtClean="0">
              <a:solidFill>
                <a:srgbClr val="C00000"/>
              </a:solidFill>
            </a:endParaRPr>
          </a:p>
          <a:p>
            <a:endParaRPr lang="en-US" sz="2400" b="1" dirty="0" smtClean="0">
              <a:solidFill>
                <a:srgbClr val="C00000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C00000"/>
                </a:solidFill>
              </a:rPr>
              <a:t>M-step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219200" y="2514600"/>
            <a:ext cx="290997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2537750" y="2643851"/>
            <a:ext cx="287461" cy="320040"/>
          </a:xfrm>
          <a:prstGeom prst="rect">
            <a:avLst/>
          </a:prstGeom>
          <a:noFill/>
          <a:ln/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3" cstate="print"/>
          <a:srcRect r="43672"/>
          <a:stretch>
            <a:fillRect/>
          </a:stretch>
        </p:blipFill>
        <p:spPr bwMode="auto">
          <a:xfrm>
            <a:off x="1048173" y="3276600"/>
            <a:ext cx="2457027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TP_tmp.png"/>
          <p:cNvPicPr>
            <a:picLocks/>
          </p:cNvPicPr>
          <p:nvPr>
            <p:custDataLst>
              <p:tags r:id="rId2"/>
            </p:custDataLst>
          </p:nvPr>
        </p:nvPicPr>
        <p:blipFill>
          <a:blip r:embed="rId14" cstate="print"/>
          <a:stretch>
            <a:fillRect/>
          </a:stretch>
        </p:blipFill>
        <p:spPr bwMode="auto">
          <a:xfrm>
            <a:off x="2514600" y="3387524"/>
            <a:ext cx="512654" cy="292608"/>
          </a:xfrm>
          <a:prstGeom prst="rect">
            <a:avLst/>
          </a:prstGeom>
          <a:noFill/>
          <a:ln/>
          <a:effectLst/>
        </p:spPr>
      </p:pic>
      <p:pic>
        <p:nvPicPr>
          <p:cNvPr id="11" name="Picture 10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3470475" y="3364375"/>
            <a:ext cx="287460" cy="320039"/>
          </a:xfrm>
          <a:prstGeom prst="rect">
            <a:avLst/>
          </a:prstGeom>
          <a:noFill/>
          <a:ln/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13" cstate="print"/>
          <a:srcRect l="70303"/>
          <a:stretch>
            <a:fillRect/>
          </a:stretch>
        </p:blipFill>
        <p:spPr bwMode="auto">
          <a:xfrm>
            <a:off x="3733800" y="3276600"/>
            <a:ext cx="1295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1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 cstate="print"/>
          <a:stretch>
            <a:fillRect/>
          </a:stretch>
        </p:blipFill>
        <p:spPr bwMode="auto">
          <a:xfrm>
            <a:off x="3733800" y="2667000"/>
            <a:ext cx="171192" cy="274320"/>
          </a:xfrm>
          <a:prstGeom prst="rect">
            <a:avLst/>
          </a:prstGeom>
          <a:noFill/>
          <a:ln/>
          <a:effectLst/>
        </p:spPr>
      </p:pic>
      <p:pic>
        <p:nvPicPr>
          <p:cNvPr id="23" name="Picture 22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 cstate="print"/>
          <a:stretch>
            <a:fillRect/>
          </a:stretch>
        </p:blipFill>
        <p:spPr bwMode="auto">
          <a:xfrm>
            <a:off x="4671350" y="3371125"/>
            <a:ext cx="171192" cy="274320"/>
          </a:xfrm>
          <a:prstGeom prst="rect">
            <a:avLst/>
          </a:prstGeom>
          <a:noFill/>
          <a:ln/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5562600" y="1981200"/>
            <a:ext cx="93345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5486400" y="3700139"/>
            <a:ext cx="112395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6412375" y="2272419"/>
            <a:ext cx="21480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= expected # times</a:t>
            </a:r>
          </a:p>
          <a:p>
            <a:r>
              <a:rPr lang="en-US" sz="2000" dirty="0" smtClean="0"/>
              <a:t>    in state </a:t>
            </a:r>
            <a:r>
              <a:rPr lang="en-US" sz="2000" dirty="0" err="1" smtClean="0"/>
              <a:t>i</a:t>
            </a:r>
            <a:endParaRPr lang="en-US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6477000" y="3940314"/>
            <a:ext cx="26734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= expected # transitions</a:t>
            </a:r>
          </a:p>
          <a:p>
            <a:r>
              <a:rPr lang="en-US" sz="2000" dirty="0" smtClean="0"/>
              <a:t>    from state </a:t>
            </a:r>
            <a:r>
              <a:rPr lang="en-US" sz="2000" dirty="0" err="1" smtClean="0"/>
              <a:t>i</a:t>
            </a:r>
            <a:r>
              <a:rPr lang="en-US" sz="2000" dirty="0" smtClean="0"/>
              <a:t> to j</a:t>
            </a:r>
            <a:endParaRPr lang="en-US" sz="20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447799" y="4876800"/>
            <a:ext cx="149524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1936044" y="5638800"/>
            <a:ext cx="1873956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5627225" y="5131962"/>
            <a:ext cx="1966249" cy="8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29" descr="TP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1" cstate="print"/>
          <a:stretch>
            <a:fillRect/>
          </a:stretch>
        </p:blipFill>
        <p:spPr>
          <a:xfrm>
            <a:off x="1500850" y="5052350"/>
            <a:ext cx="326292" cy="254508"/>
          </a:xfrm>
          <a:prstGeom prst="rect">
            <a:avLst/>
          </a:prstGeom>
        </p:spPr>
      </p:pic>
      <p:pic>
        <p:nvPicPr>
          <p:cNvPr id="32" name="Picture 31" descr="TP_tmp.pn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2" cstate="print"/>
          <a:stretch>
            <a:fillRect/>
          </a:stretch>
        </p:blipFill>
        <p:spPr bwMode="auto">
          <a:xfrm>
            <a:off x="1524000" y="5943600"/>
            <a:ext cx="343760" cy="228600"/>
          </a:xfrm>
          <a:prstGeom prst="rect">
            <a:avLst/>
          </a:prstGeom>
          <a:noFill/>
          <a:ln/>
          <a:effectLst/>
        </p:spPr>
      </p:pic>
      <p:pic>
        <p:nvPicPr>
          <p:cNvPr id="35" name="Picture 34" descr="TP_tmp.png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3" cstate="print"/>
          <a:stretch>
            <a:fillRect/>
          </a:stretch>
        </p:blipFill>
        <p:spPr bwMode="auto">
          <a:xfrm>
            <a:off x="5029200" y="5345575"/>
            <a:ext cx="572360" cy="343758"/>
          </a:xfrm>
          <a:prstGeom prst="rect">
            <a:avLst/>
          </a:prstGeom>
          <a:noFill/>
          <a:ln/>
          <a:effectLst/>
        </p:spPr>
      </p:pic>
      <p:pic>
        <p:nvPicPr>
          <p:cNvPr id="38" name="Picture 37" descr="TP_tmp.png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4" cstate="print"/>
          <a:stretch>
            <a:fillRect/>
          </a:stretch>
        </p:blipFill>
        <p:spPr bwMode="auto">
          <a:xfrm>
            <a:off x="6306275" y="5234650"/>
            <a:ext cx="625804" cy="283926"/>
          </a:xfrm>
          <a:prstGeom prst="rect">
            <a:avLst/>
          </a:prstGeom>
          <a:noFill/>
          <a:ln/>
          <a:effectLst/>
        </p:spPr>
      </p:pic>
      <p:grpSp>
        <p:nvGrpSpPr>
          <p:cNvPr id="26" name="Group 25"/>
          <p:cNvGrpSpPr/>
          <p:nvPr/>
        </p:nvGrpSpPr>
        <p:grpSpPr>
          <a:xfrm>
            <a:off x="5562600" y="2777925"/>
            <a:ext cx="3523199" cy="999105"/>
            <a:chOff x="5562600" y="2777925"/>
            <a:chExt cx="3523199" cy="999105"/>
          </a:xfrm>
        </p:grpSpPr>
        <p:pic>
          <p:nvPicPr>
            <p:cNvPr id="39" name="Picture 2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5562600" y="2777925"/>
              <a:ext cx="933450" cy="895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TextBox 39"/>
            <p:cNvSpPr txBox="1"/>
            <p:nvPr/>
          </p:nvSpPr>
          <p:spPr>
            <a:xfrm>
              <a:off x="6412375" y="3069144"/>
              <a:ext cx="267342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= expected # transitions</a:t>
              </a:r>
            </a:p>
            <a:p>
              <a:r>
                <a:rPr lang="en-US" sz="2000" dirty="0" smtClean="0"/>
                <a:t>    from state </a:t>
              </a:r>
              <a:r>
                <a:rPr lang="en-US" sz="2000" dirty="0" err="1" smtClean="0"/>
                <a:t>i</a:t>
              </a:r>
              <a:endParaRPr lang="en-US" sz="20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5779625" y="2819400"/>
              <a:ext cx="3513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-1</a:t>
              </a:r>
              <a:endParaRPr lang="en-US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i.i.d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sequential data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3340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So far we assumed independent, identically distributed data</a:t>
            </a:r>
          </a:p>
          <a:p>
            <a:r>
              <a:rPr lang="en-US" sz="2800" dirty="0" smtClean="0"/>
              <a:t>Sequential data</a:t>
            </a:r>
          </a:p>
          <a:p>
            <a:pPr lvl="1"/>
            <a:r>
              <a:rPr lang="en-US" sz="2400" dirty="0" smtClean="0"/>
              <a:t>Time-series data</a:t>
            </a:r>
          </a:p>
          <a:p>
            <a:pPr lvl="1">
              <a:buNone/>
            </a:pPr>
            <a:r>
              <a:rPr lang="en-US" sz="2000" dirty="0" smtClean="0"/>
              <a:t>		E.g. Speech</a:t>
            </a:r>
          </a:p>
          <a:p>
            <a:pPr lvl="1">
              <a:buNone/>
            </a:pPr>
            <a:endParaRPr lang="en-US" sz="2000" dirty="0" smtClean="0"/>
          </a:p>
          <a:p>
            <a:pPr lvl="1"/>
            <a:r>
              <a:rPr lang="en-US" sz="2400" dirty="0" smtClean="0"/>
              <a:t>Characters in a sentence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Base pairs along a DNA strand</a:t>
            </a:r>
            <a:endParaRPr lang="en-US" sz="2400" dirty="0"/>
          </a:p>
        </p:txBody>
      </p:sp>
      <p:grpSp>
        <p:nvGrpSpPr>
          <p:cNvPr id="4" name="Group 9"/>
          <p:cNvGrpSpPr/>
          <p:nvPr/>
        </p:nvGrpSpPr>
        <p:grpSpPr>
          <a:xfrm>
            <a:off x="4495800" y="4343400"/>
            <a:ext cx="4419600" cy="914400"/>
            <a:chOff x="152400" y="3725863"/>
            <a:chExt cx="8534400" cy="2903537"/>
          </a:xfrm>
        </p:grpSpPr>
        <p:grpSp>
          <p:nvGrpSpPr>
            <p:cNvPr id="10" name="Group 4"/>
            <p:cNvGrpSpPr>
              <a:grpSpLocks/>
            </p:cNvGrpSpPr>
            <p:nvPr/>
          </p:nvGrpSpPr>
          <p:grpSpPr bwMode="auto">
            <a:xfrm>
              <a:off x="152400" y="3730625"/>
              <a:ext cx="8534400" cy="2898775"/>
              <a:chOff x="96" y="963"/>
              <a:chExt cx="5376" cy="1826"/>
            </a:xfrm>
          </p:grpSpPr>
          <p:pic>
            <p:nvPicPr>
              <p:cNvPr id="5" name="Picture 5" descr="w51-e6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4510" y="963"/>
                <a:ext cx="962" cy="18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" name="Picture 6" descr="w51-b2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96" y="963"/>
                <a:ext cx="962" cy="18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" name="Picture 7" descr="w51-a4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290" y="973"/>
                <a:ext cx="940" cy="1811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</p:pic>
        </p:grpSp>
        <p:pic>
          <p:nvPicPr>
            <p:cNvPr id="8" name="Picture 3" descr="w51-r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>
            <a:xfrm>
              <a:off x="1849438" y="3741738"/>
              <a:ext cx="1616075" cy="2879725"/>
            </a:xfrm>
            <a:prstGeom prst="rect">
              <a:avLst/>
            </a:prstGeom>
            <a:ln/>
          </p:spPr>
        </p:pic>
        <p:pic>
          <p:nvPicPr>
            <p:cNvPr id="9" name="Picture 8" descr="w51-c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297488" y="3725863"/>
              <a:ext cx="1690687" cy="2895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1" name="Picture 10" descr="Figure13.1.png"/>
          <p:cNvPicPr>
            <a:picLocks noChangeAspect="1"/>
          </p:cNvPicPr>
          <p:nvPr/>
        </p:nvPicPr>
        <p:blipFill>
          <a:blip r:embed="rId8" cstate="print"/>
          <a:srcRect t="36004" b="22009"/>
          <a:stretch>
            <a:fillRect/>
          </a:stretch>
        </p:blipFill>
        <p:spPr>
          <a:xfrm>
            <a:off x="4495793" y="2819400"/>
            <a:ext cx="4267207" cy="14478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/>
          <a:srcRect l="12934" t="21282" r="12934" b="50000"/>
          <a:stretch>
            <a:fillRect/>
          </a:stretch>
        </p:blipFill>
        <p:spPr bwMode="auto">
          <a:xfrm>
            <a:off x="5257800" y="5638800"/>
            <a:ext cx="3396343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5867400" y="1664825"/>
            <a:ext cx="2189782" cy="4312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connections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HMM &amp; Dynamic Mixture Models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5" name="Picture 4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2133600" y="2362200"/>
            <a:ext cx="2845313" cy="583694"/>
          </a:xfrm>
          <a:prstGeom prst="rect">
            <a:avLst/>
          </a:prstGeom>
        </p:spPr>
      </p:pic>
      <p:cxnSp>
        <p:nvCxnSpPr>
          <p:cNvPr id="16" name="Elbow Connector 15"/>
          <p:cNvCxnSpPr/>
          <p:nvPr/>
        </p:nvCxnSpPr>
        <p:spPr>
          <a:xfrm>
            <a:off x="4495800" y="2743200"/>
            <a:ext cx="457200" cy="304800"/>
          </a:xfrm>
          <a:prstGeom prst="bentConnector3">
            <a:avLst>
              <a:gd name="adj1" fmla="val -633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911525" y="2875095"/>
            <a:ext cx="42723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Choice of mixture component depends</a:t>
            </a:r>
          </a:p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on choice of components for previous</a:t>
            </a:r>
          </a:p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observations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9" name="AutoShape 4"/>
          <p:cNvSpPr>
            <a:spLocks noChangeArrowheads="1"/>
          </p:cNvSpPr>
          <p:nvPr/>
        </p:nvSpPr>
        <p:spPr bwMode="auto">
          <a:xfrm>
            <a:off x="3581400" y="5105400"/>
            <a:ext cx="381000" cy="304800"/>
          </a:xfrm>
          <a:prstGeom prst="rightArrow">
            <a:avLst>
              <a:gd name="adj1" fmla="val 50000"/>
              <a:gd name="adj2" fmla="val 31250"/>
            </a:avLst>
          </a:prstGeom>
          <a:noFill/>
          <a:ln w="28575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1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4400839"/>
            <a:ext cx="2682116" cy="2380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4740793" y="4079887"/>
            <a:ext cx="1355207" cy="26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Dynamic mixture</a:t>
            </a:r>
          </a:p>
        </p:txBody>
      </p:sp>
      <p:grpSp>
        <p:nvGrpSpPr>
          <p:cNvPr id="23" name="Group 8"/>
          <p:cNvGrpSpPr>
            <a:grpSpLocks noChangeAspect="1"/>
          </p:cNvGrpSpPr>
          <p:nvPr/>
        </p:nvGrpSpPr>
        <p:grpSpPr bwMode="auto">
          <a:xfrm>
            <a:off x="6705600" y="4796697"/>
            <a:ext cx="2299746" cy="918303"/>
            <a:chOff x="231" y="3206"/>
            <a:chExt cx="2173" cy="866"/>
          </a:xfrm>
        </p:grpSpPr>
        <p:sp>
          <p:nvSpPr>
            <p:cNvPr id="24" name="Oval 9"/>
            <p:cNvSpPr>
              <a:spLocks noChangeAspect="1" noChangeArrowheads="1"/>
            </p:cNvSpPr>
            <p:nvPr/>
          </p:nvSpPr>
          <p:spPr bwMode="auto">
            <a:xfrm>
              <a:off x="771" y="3718"/>
              <a:ext cx="288" cy="288"/>
            </a:xfrm>
            <a:prstGeom prst="ellipse">
              <a:avLst/>
            </a:prstGeom>
            <a:noFill/>
            <a:ln w="2857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Courier New" pitchFamily="49" charset="0"/>
                  <a:cs typeface="Arial" charset="0"/>
                </a:rPr>
                <a:t>A</a:t>
              </a:r>
            </a:p>
          </p:txBody>
        </p:sp>
        <p:sp>
          <p:nvSpPr>
            <p:cNvPr id="25" name="Oval 10"/>
            <p:cNvSpPr>
              <a:spLocks noChangeAspect="1" noChangeArrowheads="1"/>
            </p:cNvSpPr>
            <p:nvPr/>
          </p:nvSpPr>
          <p:spPr bwMode="auto">
            <a:xfrm>
              <a:off x="1299" y="3718"/>
              <a:ext cx="288" cy="288"/>
            </a:xfrm>
            <a:prstGeom prst="ellipse">
              <a:avLst/>
            </a:prstGeom>
            <a:noFill/>
            <a:ln w="2857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Courier New" pitchFamily="49" charset="0"/>
                  <a:cs typeface="Arial" charset="0"/>
                </a:rPr>
                <a:t>A</a:t>
              </a:r>
            </a:p>
          </p:txBody>
        </p:sp>
        <p:sp>
          <p:nvSpPr>
            <p:cNvPr id="26" name="Oval 11"/>
            <p:cNvSpPr>
              <a:spLocks noChangeAspect="1" noChangeArrowheads="1"/>
            </p:cNvSpPr>
            <p:nvPr/>
          </p:nvSpPr>
          <p:spPr bwMode="auto">
            <a:xfrm>
              <a:off x="234" y="3718"/>
              <a:ext cx="288" cy="288"/>
            </a:xfrm>
            <a:prstGeom prst="ellipse">
              <a:avLst/>
            </a:prstGeom>
            <a:noFill/>
            <a:ln w="2857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Courier New" pitchFamily="49" charset="0"/>
                  <a:cs typeface="Arial" charset="0"/>
                </a:rPr>
                <a:t>A</a:t>
              </a:r>
            </a:p>
          </p:txBody>
        </p:sp>
        <p:sp>
          <p:nvSpPr>
            <p:cNvPr id="27" name="Oval 12"/>
            <p:cNvSpPr>
              <a:spLocks noChangeAspect="1" noChangeArrowheads="1"/>
            </p:cNvSpPr>
            <p:nvPr/>
          </p:nvSpPr>
          <p:spPr bwMode="auto">
            <a:xfrm>
              <a:off x="2114" y="3718"/>
              <a:ext cx="288" cy="288"/>
            </a:xfrm>
            <a:prstGeom prst="ellipse">
              <a:avLst/>
            </a:prstGeom>
            <a:noFill/>
            <a:ln w="2857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Courier New" pitchFamily="49" charset="0"/>
                  <a:cs typeface="Arial" charset="0"/>
                </a:rPr>
                <a:t>A</a:t>
              </a:r>
            </a:p>
          </p:txBody>
        </p:sp>
        <p:sp>
          <p:nvSpPr>
            <p:cNvPr id="28" name="Oval 13"/>
            <p:cNvSpPr>
              <a:spLocks noChangeAspect="1" noChangeArrowheads="1"/>
            </p:cNvSpPr>
            <p:nvPr/>
          </p:nvSpPr>
          <p:spPr bwMode="auto">
            <a:xfrm>
              <a:off x="768" y="3718"/>
              <a:ext cx="288" cy="288"/>
            </a:xfrm>
            <a:prstGeom prst="ellipse">
              <a:avLst/>
            </a:prstGeom>
            <a:solidFill>
              <a:srgbClr val="DDDDDD"/>
            </a:solidFill>
            <a:ln w="2857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i="1" dirty="0" smtClean="0">
                  <a:cs typeface="Arial" charset="0"/>
                </a:rPr>
                <a:t>O</a:t>
              </a:r>
              <a:r>
                <a:rPr lang="en-US" i="1" baseline="-25000" dirty="0" smtClean="0">
                  <a:cs typeface="Arial" charset="0"/>
                </a:rPr>
                <a:t>2</a:t>
              </a:r>
              <a:endParaRPr lang="en-US" sz="2000" baseline="-25000" dirty="0">
                <a:latin typeface="Courier New" pitchFamily="49" charset="0"/>
                <a:cs typeface="Arial" charset="0"/>
              </a:endParaRPr>
            </a:p>
          </p:txBody>
        </p:sp>
        <p:sp>
          <p:nvSpPr>
            <p:cNvPr id="29" name="Oval 14"/>
            <p:cNvSpPr>
              <a:spLocks noChangeAspect="1" noChangeArrowheads="1"/>
            </p:cNvSpPr>
            <p:nvPr/>
          </p:nvSpPr>
          <p:spPr bwMode="auto">
            <a:xfrm>
              <a:off x="1296" y="3718"/>
              <a:ext cx="288" cy="288"/>
            </a:xfrm>
            <a:prstGeom prst="ellipse">
              <a:avLst/>
            </a:prstGeom>
            <a:solidFill>
              <a:srgbClr val="DDDDDD"/>
            </a:solidFill>
            <a:ln w="2857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i="1" dirty="0" smtClean="0">
                  <a:cs typeface="Arial" charset="0"/>
                </a:rPr>
                <a:t>O</a:t>
              </a:r>
              <a:r>
                <a:rPr lang="en-US" i="1" baseline="-25000" dirty="0" smtClean="0">
                  <a:cs typeface="Arial" charset="0"/>
                </a:rPr>
                <a:t>3</a:t>
              </a:r>
              <a:endParaRPr lang="en-US" i="1" baseline="-25000" dirty="0">
                <a:cs typeface="Arial" charset="0"/>
              </a:endParaRPr>
            </a:p>
          </p:txBody>
        </p:sp>
        <p:sp>
          <p:nvSpPr>
            <p:cNvPr id="30" name="Oval 15"/>
            <p:cNvSpPr>
              <a:spLocks noChangeAspect="1" noChangeArrowheads="1"/>
            </p:cNvSpPr>
            <p:nvPr/>
          </p:nvSpPr>
          <p:spPr bwMode="auto">
            <a:xfrm>
              <a:off x="231" y="3718"/>
              <a:ext cx="288" cy="288"/>
            </a:xfrm>
            <a:prstGeom prst="ellipse">
              <a:avLst/>
            </a:prstGeom>
            <a:solidFill>
              <a:srgbClr val="DDDDDD"/>
            </a:solidFill>
            <a:ln w="2857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i="1" dirty="0" smtClean="0">
                  <a:cs typeface="Arial" charset="0"/>
                </a:rPr>
                <a:t>O</a:t>
              </a:r>
              <a:r>
                <a:rPr lang="en-US" i="1" baseline="-25000" dirty="0" smtClean="0">
                  <a:cs typeface="Arial" charset="0"/>
                </a:rPr>
                <a:t>1</a:t>
              </a:r>
              <a:endParaRPr lang="en-US" sz="2000" baseline="-25000" dirty="0">
                <a:latin typeface="Courier New" pitchFamily="49" charset="0"/>
                <a:cs typeface="Arial" charset="0"/>
              </a:endParaRPr>
            </a:p>
          </p:txBody>
        </p:sp>
        <p:sp>
          <p:nvSpPr>
            <p:cNvPr id="31" name="Oval 16"/>
            <p:cNvSpPr>
              <a:spLocks noChangeAspect="1" noChangeArrowheads="1"/>
            </p:cNvSpPr>
            <p:nvPr/>
          </p:nvSpPr>
          <p:spPr bwMode="auto">
            <a:xfrm>
              <a:off x="2111" y="3718"/>
              <a:ext cx="288" cy="288"/>
            </a:xfrm>
            <a:prstGeom prst="ellipse">
              <a:avLst/>
            </a:prstGeom>
            <a:solidFill>
              <a:srgbClr val="DDDDDD"/>
            </a:solidFill>
            <a:ln w="2857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i="1" dirty="0" smtClean="0">
                  <a:cs typeface="Arial" charset="0"/>
                </a:rPr>
                <a:t>O</a:t>
              </a:r>
              <a:r>
                <a:rPr lang="en-US" i="1" baseline="-25000" dirty="0" smtClean="0">
                  <a:cs typeface="Arial" charset="0"/>
                </a:rPr>
                <a:t>T</a:t>
              </a:r>
              <a:endParaRPr lang="en-US" sz="2000" baseline="-25000" dirty="0">
                <a:latin typeface="Courier New" pitchFamily="49" charset="0"/>
                <a:cs typeface="Arial" charset="0"/>
              </a:endParaRPr>
            </a:p>
          </p:txBody>
        </p:sp>
        <p:sp>
          <p:nvSpPr>
            <p:cNvPr id="32" name="Oval 17"/>
            <p:cNvSpPr>
              <a:spLocks noChangeAspect="1" noChangeArrowheads="1"/>
            </p:cNvSpPr>
            <p:nvPr/>
          </p:nvSpPr>
          <p:spPr bwMode="auto">
            <a:xfrm>
              <a:off x="775" y="3206"/>
              <a:ext cx="288" cy="288"/>
            </a:xfrm>
            <a:prstGeom prst="ellipse">
              <a:avLst/>
            </a:prstGeom>
            <a:noFill/>
            <a:ln w="28575">
              <a:solidFill>
                <a:srgbClr val="333399"/>
              </a:solidFill>
              <a:round/>
              <a:headEnd/>
              <a:tailEnd/>
            </a:ln>
          </p:spPr>
          <p:txBody>
            <a:bodyPr wrap="none" bIns="137160" anchor="ctr"/>
            <a:lstStyle/>
            <a:p>
              <a:pPr algn="ctr" eaLnBrk="0" hangingPunct="0"/>
              <a:r>
                <a:rPr lang="en-US" i="1" dirty="0" smtClean="0">
                  <a:cs typeface="Arial" charset="0"/>
                </a:rPr>
                <a:t>S</a:t>
              </a:r>
              <a:r>
                <a:rPr lang="en-US" i="1" baseline="-25000" dirty="0" smtClean="0">
                  <a:cs typeface="Arial" charset="0"/>
                </a:rPr>
                <a:t>2</a:t>
              </a:r>
              <a:endParaRPr lang="en-US" i="1" baseline="-25000" dirty="0">
                <a:cs typeface="Arial" charset="0"/>
              </a:endParaRPr>
            </a:p>
          </p:txBody>
        </p:sp>
        <p:sp>
          <p:nvSpPr>
            <p:cNvPr id="33" name="Oval 18"/>
            <p:cNvSpPr>
              <a:spLocks noChangeAspect="1" noChangeArrowheads="1"/>
            </p:cNvSpPr>
            <p:nvPr/>
          </p:nvSpPr>
          <p:spPr bwMode="auto">
            <a:xfrm>
              <a:off x="1303" y="3206"/>
              <a:ext cx="288" cy="288"/>
            </a:xfrm>
            <a:prstGeom prst="ellipse">
              <a:avLst/>
            </a:prstGeom>
            <a:noFill/>
            <a:ln w="28575">
              <a:solidFill>
                <a:srgbClr val="333399"/>
              </a:solidFill>
              <a:round/>
              <a:headEnd/>
              <a:tailEnd/>
            </a:ln>
          </p:spPr>
          <p:txBody>
            <a:bodyPr wrap="none" bIns="137160" anchor="ctr"/>
            <a:lstStyle/>
            <a:p>
              <a:pPr algn="ctr" eaLnBrk="0" hangingPunct="0"/>
              <a:r>
                <a:rPr lang="en-US" i="1" dirty="0" smtClean="0">
                  <a:cs typeface="Arial" charset="0"/>
                </a:rPr>
                <a:t>S</a:t>
              </a:r>
              <a:r>
                <a:rPr lang="en-US" i="1" baseline="-25000" dirty="0" smtClean="0">
                  <a:cs typeface="Arial" charset="0"/>
                </a:rPr>
                <a:t>3</a:t>
              </a:r>
              <a:endParaRPr lang="en-US" sz="2000" baseline="-25000" dirty="0">
                <a:solidFill>
                  <a:srgbClr val="00FF00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34" name="Oval 19"/>
            <p:cNvSpPr>
              <a:spLocks noChangeAspect="1" noChangeArrowheads="1"/>
            </p:cNvSpPr>
            <p:nvPr/>
          </p:nvSpPr>
          <p:spPr bwMode="auto">
            <a:xfrm>
              <a:off x="238" y="3206"/>
              <a:ext cx="288" cy="288"/>
            </a:xfrm>
            <a:prstGeom prst="ellipse">
              <a:avLst/>
            </a:prstGeom>
            <a:noFill/>
            <a:ln w="28575">
              <a:solidFill>
                <a:srgbClr val="333399"/>
              </a:solidFill>
              <a:round/>
              <a:headEnd/>
              <a:tailEnd/>
            </a:ln>
          </p:spPr>
          <p:txBody>
            <a:bodyPr wrap="none" bIns="137160" anchor="ctr"/>
            <a:lstStyle/>
            <a:p>
              <a:pPr algn="ctr" eaLnBrk="0" hangingPunct="0"/>
              <a:r>
                <a:rPr lang="en-US" i="1" dirty="0" smtClean="0">
                  <a:cs typeface="Arial" charset="0"/>
                </a:rPr>
                <a:t>S</a:t>
              </a:r>
              <a:r>
                <a:rPr lang="en-US" i="1" baseline="-25000" dirty="0" smtClean="0">
                  <a:cs typeface="Arial" charset="0"/>
                </a:rPr>
                <a:t>1</a:t>
              </a:r>
              <a:endParaRPr lang="en-US" sz="2000" baseline="-25000" dirty="0">
                <a:solidFill>
                  <a:srgbClr val="00FF00"/>
                </a:solidFill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35" name="Oval 20"/>
            <p:cNvSpPr>
              <a:spLocks noChangeAspect="1" noChangeArrowheads="1"/>
            </p:cNvSpPr>
            <p:nvPr/>
          </p:nvSpPr>
          <p:spPr bwMode="auto">
            <a:xfrm>
              <a:off x="2116" y="3206"/>
              <a:ext cx="288" cy="288"/>
            </a:xfrm>
            <a:prstGeom prst="ellipse">
              <a:avLst/>
            </a:prstGeom>
            <a:noFill/>
            <a:ln w="28575">
              <a:solidFill>
                <a:srgbClr val="333399"/>
              </a:solidFill>
              <a:round/>
              <a:headEnd/>
              <a:tailEnd/>
            </a:ln>
          </p:spPr>
          <p:txBody>
            <a:bodyPr wrap="none" bIns="137160" anchor="ctr"/>
            <a:lstStyle/>
            <a:p>
              <a:pPr algn="ctr" eaLnBrk="0" hangingPunct="0"/>
              <a:r>
                <a:rPr lang="en-US" i="1" dirty="0" smtClean="0">
                  <a:cs typeface="Arial" charset="0"/>
                </a:rPr>
                <a:t>S</a:t>
              </a:r>
              <a:r>
                <a:rPr lang="en-US" i="1" baseline="-25000" dirty="0" smtClean="0">
                  <a:cs typeface="Arial" charset="0"/>
                </a:rPr>
                <a:t>T</a:t>
              </a:r>
              <a:endParaRPr lang="en-US" sz="1800" baseline="-25000" dirty="0">
                <a:latin typeface="Times New Roman" pitchFamily="18" charset="0"/>
                <a:cs typeface="Arial" charset="0"/>
              </a:endParaRPr>
            </a:p>
          </p:txBody>
        </p:sp>
        <p:sp>
          <p:nvSpPr>
            <p:cNvPr id="36" name="Rectangle 21"/>
            <p:cNvSpPr>
              <a:spLocks noChangeAspect="1" noChangeArrowheads="1"/>
            </p:cNvSpPr>
            <p:nvPr/>
          </p:nvSpPr>
          <p:spPr bwMode="auto">
            <a:xfrm>
              <a:off x="1727" y="3267"/>
              <a:ext cx="249" cy="3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0" tIns="0" rIns="0" bIns="137160">
              <a:spAutoFit/>
            </a:bodyPr>
            <a:lstStyle/>
            <a:p>
              <a:pPr marL="112713" eaLnBrk="0" hangingPunct="0"/>
              <a:r>
                <a:rPr lang="en-US" sz="2000" i="1">
                  <a:solidFill>
                    <a:srgbClr val="333399"/>
                  </a:solidFill>
                  <a:latin typeface="Times New Roman" pitchFamily="18" charset="0"/>
                  <a:cs typeface="Arial" charset="0"/>
                </a:rPr>
                <a:t>... </a:t>
              </a:r>
            </a:p>
          </p:txBody>
        </p:sp>
        <p:cxnSp>
          <p:nvCxnSpPr>
            <p:cNvPr id="37" name="AutoShape 22"/>
            <p:cNvCxnSpPr>
              <a:cxnSpLocks noChangeAspect="1" noChangeShapeType="1"/>
              <a:stCxn id="34" idx="6"/>
              <a:endCxn id="32" idx="2"/>
            </p:cNvCxnSpPr>
            <p:nvPr/>
          </p:nvCxnSpPr>
          <p:spPr bwMode="auto">
            <a:xfrm>
              <a:off x="535" y="3350"/>
              <a:ext cx="231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8" name="AutoShape 23"/>
            <p:cNvCxnSpPr>
              <a:cxnSpLocks noChangeAspect="1" noChangeShapeType="1"/>
              <a:stCxn id="32" idx="6"/>
              <a:endCxn id="33" idx="2"/>
            </p:cNvCxnSpPr>
            <p:nvPr/>
          </p:nvCxnSpPr>
          <p:spPr bwMode="auto">
            <a:xfrm>
              <a:off x="1072" y="3350"/>
              <a:ext cx="222" cy="0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39" name="AutoShape 24"/>
            <p:cNvCxnSpPr>
              <a:cxnSpLocks noChangeAspect="1" noChangeShapeType="1"/>
              <a:stCxn id="34" idx="4"/>
              <a:endCxn id="30" idx="0"/>
            </p:cNvCxnSpPr>
            <p:nvPr/>
          </p:nvCxnSpPr>
          <p:spPr bwMode="auto">
            <a:xfrm flipH="1">
              <a:off x="375" y="3503"/>
              <a:ext cx="7" cy="20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0" name="AutoShape 25"/>
            <p:cNvCxnSpPr>
              <a:cxnSpLocks noChangeAspect="1" noChangeShapeType="1"/>
              <a:stCxn id="32" idx="4"/>
              <a:endCxn id="28" idx="0"/>
            </p:cNvCxnSpPr>
            <p:nvPr/>
          </p:nvCxnSpPr>
          <p:spPr bwMode="auto">
            <a:xfrm flipH="1">
              <a:off x="912" y="3503"/>
              <a:ext cx="7" cy="20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1" name="AutoShape 26"/>
            <p:cNvCxnSpPr>
              <a:cxnSpLocks noChangeAspect="1" noChangeShapeType="1"/>
              <a:stCxn id="33" idx="4"/>
              <a:endCxn id="29" idx="0"/>
            </p:cNvCxnSpPr>
            <p:nvPr/>
          </p:nvCxnSpPr>
          <p:spPr bwMode="auto">
            <a:xfrm flipH="1">
              <a:off x="1440" y="3503"/>
              <a:ext cx="7" cy="20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2" name="AutoShape 27"/>
            <p:cNvCxnSpPr>
              <a:cxnSpLocks noChangeAspect="1" noChangeShapeType="1"/>
              <a:stCxn id="35" idx="4"/>
              <a:endCxn id="31" idx="0"/>
            </p:cNvCxnSpPr>
            <p:nvPr/>
          </p:nvCxnSpPr>
          <p:spPr bwMode="auto">
            <a:xfrm flipH="1">
              <a:off x="2255" y="3503"/>
              <a:ext cx="5" cy="20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3" name="AutoShape 28"/>
            <p:cNvCxnSpPr>
              <a:cxnSpLocks noChangeAspect="1" noChangeShapeType="1"/>
              <a:stCxn id="33" idx="6"/>
              <a:endCxn id="36" idx="1"/>
            </p:cNvCxnSpPr>
            <p:nvPr/>
          </p:nvCxnSpPr>
          <p:spPr bwMode="auto">
            <a:xfrm flipV="1">
              <a:off x="1600" y="3346"/>
              <a:ext cx="128" cy="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cxnSp>
          <p:nvCxnSpPr>
            <p:cNvPr id="44" name="AutoShape 29"/>
            <p:cNvCxnSpPr>
              <a:cxnSpLocks noChangeAspect="1" noChangeShapeType="1"/>
              <a:stCxn id="36" idx="3"/>
              <a:endCxn id="35" idx="2"/>
            </p:cNvCxnSpPr>
            <p:nvPr/>
          </p:nvCxnSpPr>
          <p:spPr bwMode="auto">
            <a:xfrm>
              <a:off x="1991" y="3346"/>
              <a:ext cx="116" cy="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45" name="Rectangle 30"/>
            <p:cNvSpPr>
              <a:spLocks noChangeAspect="1" noChangeArrowheads="1"/>
            </p:cNvSpPr>
            <p:nvPr/>
          </p:nvSpPr>
          <p:spPr bwMode="auto">
            <a:xfrm>
              <a:off x="1727" y="3773"/>
              <a:ext cx="249" cy="29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 lIns="0" tIns="0" rIns="0" bIns="137160">
              <a:spAutoFit/>
            </a:bodyPr>
            <a:lstStyle/>
            <a:p>
              <a:pPr marL="112713" eaLnBrk="0" hangingPunct="0"/>
              <a:r>
                <a:rPr lang="en-US" sz="2000" i="1">
                  <a:solidFill>
                    <a:srgbClr val="333399"/>
                  </a:solidFill>
                  <a:latin typeface="Times New Roman" pitchFamily="18" charset="0"/>
                  <a:cs typeface="Arial" charset="0"/>
                </a:rPr>
                <a:t>... </a:t>
              </a:r>
            </a:p>
          </p:txBody>
        </p:sp>
      </p:grpSp>
      <p:pic>
        <p:nvPicPr>
          <p:cNvPr id="47" name="Picture 3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8" y="4296028"/>
            <a:ext cx="2728727" cy="2409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Text Box 33"/>
          <p:cNvSpPr txBox="1">
            <a:spLocks noChangeArrowheads="1"/>
          </p:cNvSpPr>
          <p:nvPr/>
        </p:nvSpPr>
        <p:spPr bwMode="auto">
          <a:xfrm>
            <a:off x="694718" y="4038600"/>
            <a:ext cx="1110650" cy="259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80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Static mixture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2438233" y="4678542"/>
            <a:ext cx="710456" cy="989244"/>
            <a:chOff x="1979601" y="5638662"/>
            <a:chExt cx="710456" cy="989244"/>
          </a:xfrm>
        </p:grpSpPr>
        <p:sp>
          <p:nvSpPr>
            <p:cNvPr id="49" name="Oval 34"/>
            <p:cNvSpPr>
              <a:spLocks noChangeAspect="1" noChangeArrowheads="1"/>
            </p:cNvSpPr>
            <p:nvPr/>
          </p:nvSpPr>
          <p:spPr bwMode="auto">
            <a:xfrm>
              <a:off x="2189816" y="6254691"/>
              <a:ext cx="300145" cy="301270"/>
            </a:xfrm>
            <a:prstGeom prst="ellipse">
              <a:avLst/>
            </a:prstGeom>
            <a:noFill/>
            <a:ln w="2857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sz="2000">
                  <a:latin typeface="Courier New" pitchFamily="49" charset="0"/>
                  <a:cs typeface="Arial" charset="0"/>
                </a:rPr>
                <a:t>A</a:t>
              </a:r>
            </a:p>
          </p:txBody>
        </p:sp>
        <p:sp>
          <p:nvSpPr>
            <p:cNvPr id="50" name="Oval 35"/>
            <p:cNvSpPr>
              <a:spLocks noChangeAspect="1" noChangeArrowheads="1"/>
            </p:cNvSpPr>
            <p:nvPr/>
          </p:nvSpPr>
          <p:spPr bwMode="auto">
            <a:xfrm>
              <a:off x="2186443" y="6254691"/>
              <a:ext cx="300145" cy="301270"/>
            </a:xfrm>
            <a:prstGeom prst="ellipse">
              <a:avLst/>
            </a:prstGeom>
            <a:solidFill>
              <a:srgbClr val="DDDDDD"/>
            </a:solidFill>
            <a:ln w="28575">
              <a:solidFill>
                <a:srgbClr val="333399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i="1" dirty="0" smtClean="0">
                  <a:cs typeface="Arial" charset="0"/>
                </a:rPr>
                <a:t>O</a:t>
              </a:r>
              <a:r>
                <a:rPr lang="en-US" i="1" baseline="-25000" dirty="0" smtClean="0">
                  <a:cs typeface="Arial" charset="0"/>
                </a:rPr>
                <a:t>1</a:t>
              </a:r>
              <a:endParaRPr lang="en-US" sz="2000" baseline="-25000" dirty="0">
                <a:latin typeface="Courier New" pitchFamily="49" charset="0"/>
                <a:cs typeface="Arial" charset="0"/>
              </a:endParaRPr>
            </a:p>
          </p:txBody>
        </p:sp>
        <p:sp>
          <p:nvSpPr>
            <p:cNvPr id="51" name="Oval 36"/>
            <p:cNvSpPr>
              <a:spLocks noChangeAspect="1" noChangeArrowheads="1"/>
            </p:cNvSpPr>
            <p:nvPr/>
          </p:nvSpPr>
          <p:spPr bwMode="auto">
            <a:xfrm>
              <a:off x="2193188" y="5719600"/>
              <a:ext cx="301269" cy="301270"/>
            </a:xfrm>
            <a:prstGeom prst="ellipse">
              <a:avLst/>
            </a:prstGeom>
            <a:noFill/>
            <a:ln w="28575">
              <a:solidFill>
                <a:srgbClr val="333399"/>
              </a:solidFill>
              <a:round/>
              <a:headEnd/>
              <a:tailEnd/>
            </a:ln>
          </p:spPr>
          <p:txBody>
            <a:bodyPr wrap="none" bIns="137160" anchor="ctr"/>
            <a:lstStyle/>
            <a:p>
              <a:pPr algn="ctr" eaLnBrk="0" hangingPunct="0"/>
              <a:r>
                <a:rPr lang="en-US" i="1" dirty="0" smtClean="0">
                  <a:cs typeface="Arial" charset="0"/>
                </a:rPr>
                <a:t>S</a:t>
              </a:r>
              <a:r>
                <a:rPr lang="en-US" i="1" baseline="-25000" dirty="0" smtClean="0">
                  <a:cs typeface="Arial" charset="0"/>
                </a:rPr>
                <a:t>1</a:t>
              </a:r>
              <a:endParaRPr lang="en-US" sz="2000" baseline="-25000" dirty="0">
                <a:solidFill>
                  <a:srgbClr val="00FF00"/>
                </a:solidFill>
                <a:latin typeface="Times New Roman" pitchFamily="18" charset="0"/>
                <a:cs typeface="Arial" charset="0"/>
              </a:endParaRPr>
            </a:p>
          </p:txBody>
        </p:sp>
        <p:cxnSp>
          <p:nvCxnSpPr>
            <p:cNvPr id="52" name="AutoShape 37"/>
            <p:cNvCxnSpPr>
              <a:cxnSpLocks noChangeAspect="1" noChangeShapeType="1"/>
              <a:stCxn id="51" idx="4"/>
              <a:endCxn id="50" idx="0"/>
            </p:cNvCxnSpPr>
            <p:nvPr/>
          </p:nvCxnSpPr>
          <p:spPr bwMode="auto">
            <a:xfrm flipH="1">
              <a:off x="2337078" y="6029863"/>
              <a:ext cx="6745" cy="21583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</p:cxnSp>
        <p:sp>
          <p:nvSpPr>
            <p:cNvPr id="53" name="Rectangle 38"/>
            <p:cNvSpPr>
              <a:spLocks noChangeArrowheads="1"/>
            </p:cNvSpPr>
            <p:nvPr/>
          </p:nvSpPr>
          <p:spPr bwMode="auto">
            <a:xfrm>
              <a:off x="1979601" y="5638662"/>
              <a:ext cx="710456" cy="989244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Text Box 39"/>
            <p:cNvSpPr txBox="1">
              <a:spLocks noChangeArrowheads="1"/>
            </p:cNvSpPr>
            <p:nvPr/>
          </p:nvSpPr>
          <p:spPr bwMode="auto">
            <a:xfrm>
              <a:off x="2403772" y="6355777"/>
              <a:ext cx="233821" cy="238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i="1" dirty="0"/>
                <a:t>N</a:t>
              </a:r>
            </a:p>
          </p:txBody>
        </p:sp>
      </p:grpSp>
      <p:sp>
        <p:nvSpPr>
          <p:cNvPr id="59" name="Rectangle 58"/>
          <p:cNvSpPr/>
          <p:nvPr/>
        </p:nvSpPr>
        <p:spPr>
          <a:xfrm>
            <a:off x="11575" y="4572000"/>
            <a:ext cx="3810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2286000" y="6477000"/>
            <a:ext cx="3810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/>
          <p:nvPr/>
        </p:nvSpPr>
        <p:spPr>
          <a:xfrm>
            <a:off x="4126375" y="4572000"/>
            <a:ext cx="3810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/>
          <p:cNvSpPr/>
          <p:nvPr/>
        </p:nvSpPr>
        <p:spPr>
          <a:xfrm>
            <a:off x="6477000" y="6389225"/>
            <a:ext cx="3810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2" grpId="0"/>
      <p:bldP spid="48" grpId="0"/>
      <p:bldP spid="59" grpId="0" animBg="1"/>
      <p:bldP spid="60" grpId="0" animBg="1"/>
      <p:bldP spid="61" grpId="0" animBg="1"/>
      <p:bldP spid="6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connections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HMM </a:t>
            </a:r>
            <a:r>
              <a:rPr lang="en-US" sz="2400" dirty="0" err="1" smtClean="0"/>
              <a:t>vs</a:t>
            </a:r>
            <a:r>
              <a:rPr lang="en-US" sz="2400" dirty="0" smtClean="0"/>
              <a:t> Linear Dynamical Systems (</a:t>
            </a:r>
            <a:r>
              <a:rPr lang="en-US" sz="2400" dirty="0" err="1" smtClean="0"/>
              <a:t>Kalman</a:t>
            </a:r>
            <a:r>
              <a:rPr lang="en-US" sz="2400" dirty="0" smtClean="0"/>
              <a:t> Filters)</a:t>
            </a:r>
          </a:p>
          <a:p>
            <a:pPr lvl="1"/>
            <a:endParaRPr lang="en-US" sz="2000" dirty="0" smtClean="0"/>
          </a:p>
          <a:p>
            <a:pPr lvl="1">
              <a:buNone/>
            </a:pPr>
            <a:r>
              <a:rPr lang="en-US" sz="2200" dirty="0" smtClean="0"/>
              <a:t>HMM: 			States are Discrete</a:t>
            </a:r>
          </a:p>
          <a:p>
            <a:pPr lvl="1">
              <a:buNone/>
            </a:pPr>
            <a:r>
              <a:rPr lang="en-US" sz="2200" dirty="0" smtClean="0"/>
              <a:t>					Observations Discrete or Continuous</a:t>
            </a:r>
          </a:p>
          <a:p>
            <a:pPr lvl="1">
              <a:buNone/>
            </a:pPr>
            <a:endParaRPr lang="en-US" sz="2200" dirty="0" smtClean="0"/>
          </a:p>
          <a:p>
            <a:pPr lvl="1">
              <a:buNone/>
            </a:pPr>
            <a:r>
              <a:rPr lang="en-US" sz="2200" dirty="0" smtClean="0"/>
              <a:t>Linear Dynamical Systems: 	Observations and States are multi- 				</a:t>
            </a:r>
            <a:r>
              <a:rPr lang="en-US" sz="2200" dirty="0" err="1" smtClean="0"/>
              <a:t>variate</a:t>
            </a:r>
            <a:r>
              <a:rPr lang="en-US" sz="2200" dirty="0" smtClean="0"/>
              <a:t> Gaussians whose means are 				linear  functions of their parent states</a:t>
            </a:r>
          </a:p>
          <a:p>
            <a:pPr lvl="1">
              <a:buNone/>
            </a:pPr>
            <a:r>
              <a:rPr lang="en-US" sz="2200" dirty="0" smtClean="0"/>
              <a:t>					(see Bishop: Sec 13.3)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HMMs.. What you should know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Useful for modeling sequential data with few parameters using discrete hidden states that satisfy Markov assumption</a:t>
            </a:r>
          </a:p>
          <a:p>
            <a:pPr>
              <a:lnSpc>
                <a:spcPct val="160000"/>
              </a:lnSpc>
            </a:pPr>
            <a:r>
              <a:rPr lang="en-US" sz="2400" dirty="0" smtClean="0"/>
              <a:t>Representation - initial </a:t>
            </a:r>
            <a:r>
              <a:rPr lang="en-US" sz="2400" dirty="0" err="1" smtClean="0"/>
              <a:t>prob</a:t>
            </a:r>
            <a:r>
              <a:rPr lang="en-US" sz="2400" dirty="0" smtClean="0"/>
              <a:t>, transition </a:t>
            </a:r>
            <a:r>
              <a:rPr lang="en-US" sz="2400" dirty="0" err="1" smtClean="0"/>
              <a:t>prob</a:t>
            </a:r>
            <a:r>
              <a:rPr lang="en-US" sz="2400" dirty="0" smtClean="0"/>
              <a:t>, emission </a:t>
            </a:r>
            <a:r>
              <a:rPr lang="en-US" sz="2400" dirty="0" err="1" smtClean="0"/>
              <a:t>prob</a:t>
            </a:r>
            <a:r>
              <a:rPr lang="en-US" sz="2400" dirty="0" smtClean="0"/>
              <a:t>,            		         State space representation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Algorithms for inference and learning in HMMs</a:t>
            </a:r>
          </a:p>
          <a:p>
            <a:pPr lvl="1"/>
            <a:r>
              <a:rPr lang="en-US" sz="2200" dirty="0" smtClean="0"/>
              <a:t>Computing marginal likelihood of the observed sequence: </a:t>
            </a:r>
            <a:r>
              <a:rPr lang="en-US" sz="2200" dirty="0" smtClean="0">
                <a:solidFill>
                  <a:srgbClr val="C00000"/>
                </a:solidFill>
              </a:rPr>
              <a:t>forward algorithm</a:t>
            </a:r>
          </a:p>
          <a:p>
            <a:pPr lvl="1"/>
            <a:r>
              <a:rPr lang="en-US" sz="2200" dirty="0" smtClean="0"/>
              <a:t>Predicting a single hidden state: </a:t>
            </a:r>
            <a:r>
              <a:rPr lang="en-US" sz="2200" dirty="0" smtClean="0">
                <a:solidFill>
                  <a:srgbClr val="C00000"/>
                </a:solidFill>
              </a:rPr>
              <a:t>forward-backward</a:t>
            </a:r>
          </a:p>
          <a:p>
            <a:pPr lvl="1"/>
            <a:r>
              <a:rPr lang="en-US" sz="2200" dirty="0" smtClean="0"/>
              <a:t>Predicting an entire sequence of hidden states: </a:t>
            </a:r>
            <a:r>
              <a:rPr lang="en-US" sz="2200" dirty="0" err="1" smtClean="0">
                <a:solidFill>
                  <a:srgbClr val="C00000"/>
                </a:solidFill>
              </a:rPr>
              <a:t>viterbi</a:t>
            </a:r>
            <a:endParaRPr lang="en-US" sz="2200" dirty="0" smtClean="0">
              <a:solidFill>
                <a:srgbClr val="C00000"/>
              </a:solidFill>
            </a:endParaRPr>
          </a:p>
          <a:p>
            <a:pPr lvl="1"/>
            <a:r>
              <a:rPr lang="en-US" sz="2200" dirty="0" smtClean="0"/>
              <a:t>Learning HMM parameters: an EM algorithm known as </a:t>
            </a:r>
            <a:r>
              <a:rPr lang="en-US" sz="2200" dirty="0" smtClean="0">
                <a:solidFill>
                  <a:srgbClr val="C00000"/>
                </a:solidFill>
              </a:rPr>
              <a:t>Baum-Welch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Markov Models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Joint Distribution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Markov Assumption (</a:t>
            </a:r>
            <a:r>
              <a:rPr lang="en-US" sz="2800" dirty="0" err="1" smtClean="0"/>
              <a:t>m</a:t>
            </a:r>
            <a:r>
              <a:rPr lang="en-US" sz="2800" baseline="30000" dirty="0" err="1" smtClean="0"/>
              <a:t>th</a:t>
            </a:r>
            <a:r>
              <a:rPr lang="en-US" sz="2800" dirty="0" smtClean="0"/>
              <a:t> order)</a:t>
            </a:r>
            <a:endParaRPr lang="en-US" sz="2800" dirty="0"/>
          </a:p>
        </p:txBody>
      </p:sp>
      <p:pic>
        <p:nvPicPr>
          <p:cNvPr id="10" name="Picture 9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908531" y="2330662"/>
            <a:ext cx="8006295" cy="1707938"/>
          </a:xfrm>
          <a:prstGeom prst="rect">
            <a:avLst/>
          </a:prstGeom>
          <a:noFill/>
          <a:ln/>
          <a:effectLst/>
        </p:spPr>
      </p:pic>
      <p:pic>
        <p:nvPicPr>
          <p:cNvPr id="11" name="Picture 10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990300" y="5257800"/>
            <a:ext cx="4887740" cy="853191"/>
          </a:xfrm>
          <a:prstGeom prst="rect">
            <a:avLst/>
          </a:prstGeom>
          <a:noFill/>
          <a:ln/>
          <a:effectLst/>
        </p:spPr>
      </p:pic>
      <p:sp>
        <p:nvSpPr>
          <p:cNvPr id="12" name="TextBox 11"/>
          <p:cNvSpPr txBox="1"/>
          <p:nvPr/>
        </p:nvSpPr>
        <p:spPr>
          <a:xfrm>
            <a:off x="6248400" y="5410200"/>
            <a:ext cx="2743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Current observation only depends on past</a:t>
            </a:r>
          </a:p>
          <a:p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m observations</a:t>
            </a:r>
            <a:endParaRPr lang="en-US" sz="2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29147" y="3429093"/>
            <a:ext cx="12426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Chain rule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Markov Models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Markov Assumption 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1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order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8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dirty="0" smtClean="0"/>
              <a:t>	2</a:t>
            </a:r>
            <a:r>
              <a:rPr lang="en-US" sz="2800" baseline="30000" dirty="0" smtClean="0"/>
              <a:t>nd</a:t>
            </a:r>
            <a:r>
              <a:rPr lang="en-US" sz="2800" dirty="0" smtClean="0"/>
              <a:t> order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2895600" y="2133600"/>
            <a:ext cx="3475013" cy="853296"/>
          </a:xfrm>
          <a:prstGeom prst="rect">
            <a:avLst/>
          </a:prstGeom>
          <a:noFill/>
          <a:ln/>
          <a:effectLst/>
        </p:spPr>
      </p:pic>
      <p:pic>
        <p:nvPicPr>
          <p:cNvPr id="13" name="Picture 12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2819400" y="4419600"/>
            <a:ext cx="4298276" cy="853296"/>
          </a:xfrm>
          <a:prstGeom prst="rect">
            <a:avLst/>
          </a:prstGeom>
          <a:noFill/>
          <a:ln/>
          <a:effectLst/>
        </p:spPr>
      </p:pic>
      <p:pic>
        <p:nvPicPr>
          <p:cNvPr id="10" name="Picture 9" descr="Figure13.3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19400" y="3276600"/>
            <a:ext cx="4551847" cy="533400"/>
          </a:xfrm>
          <a:prstGeom prst="rect">
            <a:avLst/>
          </a:prstGeom>
        </p:spPr>
      </p:pic>
      <p:pic>
        <p:nvPicPr>
          <p:cNvPr id="12" name="Picture 11" descr="Figure13.4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95600" y="5486400"/>
            <a:ext cx="4648200" cy="964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Markov Models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600200"/>
            <a:ext cx="82296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Markov Assumption 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1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order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8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dirty="0" smtClean="0"/>
              <a:t>	</a:t>
            </a:r>
            <a:r>
              <a:rPr lang="en-US" sz="2800" dirty="0" err="1" smtClean="0"/>
              <a:t>m</a:t>
            </a:r>
            <a:r>
              <a:rPr lang="en-US" sz="2800" baseline="30000" dirty="0" err="1" smtClean="0"/>
              <a:t>th</a:t>
            </a:r>
            <a:r>
              <a:rPr lang="en-US" sz="2800" dirty="0" smtClean="0"/>
              <a:t> order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dirty="0" smtClean="0"/>
              <a:t>	n-1</a:t>
            </a:r>
            <a:r>
              <a:rPr lang="en-US" sz="2800" baseline="30000" dirty="0" smtClean="0"/>
              <a:t>th</a:t>
            </a:r>
            <a:r>
              <a:rPr lang="en-US" sz="2800" dirty="0" smtClean="0"/>
              <a:t> order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≡ no assumptions – complete (but directed) graph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2895600" y="2133600"/>
            <a:ext cx="3475013" cy="853296"/>
          </a:xfrm>
          <a:prstGeom prst="rect">
            <a:avLst/>
          </a:prstGeom>
          <a:noFill/>
          <a:ln/>
          <a:effectLst/>
        </p:spPr>
      </p:pic>
      <p:pic>
        <p:nvPicPr>
          <p:cNvPr id="9" name="Picture 8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2895600" y="3394275"/>
            <a:ext cx="4887740" cy="853191"/>
          </a:xfrm>
          <a:prstGeom prst="rect">
            <a:avLst/>
          </a:prstGeom>
          <a:noFill/>
          <a:ln/>
          <a:effectLst/>
        </p:spPr>
      </p:pic>
      <p:pic>
        <p:nvPicPr>
          <p:cNvPr id="14" name="Picture 13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2841674" y="4818925"/>
            <a:ext cx="4473526" cy="853026"/>
          </a:xfrm>
          <a:prstGeom prst="rect">
            <a:avLst/>
          </a:prstGeom>
          <a:noFill/>
          <a:ln/>
          <a:effectLst/>
        </p:spPr>
      </p:pic>
      <p:sp>
        <p:nvSpPr>
          <p:cNvPr id="15" name="TextBox 14"/>
          <p:cNvSpPr txBox="1"/>
          <p:nvPr/>
        </p:nvSpPr>
        <p:spPr>
          <a:xfrm>
            <a:off x="6934200" y="1219200"/>
            <a:ext cx="21836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3333FF"/>
                </a:solidFill>
                <a:latin typeface="Comic Sans MS" pitchFamily="66" charset="0"/>
              </a:rPr>
              <a:t># parameters in</a:t>
            </a:r>
          </a:p>
          <a:p>
            <a:r>
              <a:rPr lang="en-US" sz="2000" dirty="0" smtClean="0">
                <a:solidFill>
                  <a:srgbClr val="3333FF"/>
                </a:solidFill>
                <a:latin typeface="Comic Sans MS" pitchFamily="66" charset="0"/>
              </a:rPr>
              <a:t>stationary model</a:t>
            </a:r>
          </a:p>
          <a:p>
            <a:r>
              <a:rPr lang="en-US" sz="2000" dirty="0" smtClean="0">
                <a:solidFill>
                  <a:srgbClr val="3333FF"/>
                </a:solidFill>
                <a:latin typeface="Comic Sans MS" pitchFamily="66" charset="0"/>
              </a:rPr>
              <a:t>  K-</a:t>
            </a:r>
            <a:r>
              <a:rPr lang="en-US" sz="2000" dirty="0" err="1" smtClean="0">
                <a:solidFill>
                  <a:srgbClr val="3333FF"/>
                </a:solidFill>
                <a:latin typeface="Comic Sans MS" pitchFamily="66" charset="0"/>
              </a:rPr>
              <a:t>ary</a:t>
            </a:r>
            <a:r>
              <a:rPr lang="en-US" sz="2000" dirty="0" smtClean="0">
                <a:solidFill>
                  <a:srgbClr val="3333FF"/>
                </a:solidFill>
                <a:latin typeface="Comic Sans MS" pitchFamily="66" charset="0"/>
              </a:rPr>
              <a:t> variables</a:t>
            </a:r>
            <a:endParaRPr lang="en-US" sz="2000" dirty="0">
              <a:solidFill>
                <a:srgbClr val="3333FF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928373" y="2343090"/>
            <a:ext cx="8402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3333FF"/>
                </a:solidFill>
                <a:latin typeface="Comic Sans MS" pitchFamily="66" charset="0"/>
              </a:rPr>
              <a:t>O(K</a:t>
            </a:r>
            <a:r>
              <a:rPr lang="en-US" sz="2000" baseline="30000" dirty="0" smtClean="0">
                <a:solidFill>
                  <a:srgbClr val="3333FF"/>
                </a:solidFill>
                <a:latin typeface="Comic Sans MS" pitchFamily="66" charset="0"/>
              </a:rPr>
              <a:t>2</a:t>
            </a:r>
            <a:r>
              <a:rPr lang="en-US" sz="2000" dirty="0" smtClean="0">
                <a:solidFill>
                  <a:srgbClr val="3333FF"/>
                </a:solidFill>
                <a:latin typeface="Comic Sans MS" pitchFamily="66" charset="0"/>
              </a:rPr>
              <a:t>)</a:t>
            </a:r>
            <a:endParaRPr lang="en-US" sz="2000" dirty="0">
              <a:solidFill>
                <a:srgbClr val="3333FF"/>
              </a:solidFill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924800" y="3615340"/>
            <a:ext cx="10278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3333FF"/>
                </a:solidFill>
                <a:latin typeface="Comic Sans MS" pitchFamily="66" charset="0"/>
              </a:rPr>
              <a:t>O(K</a:t>
            </a:r>
            <a:r>
              <a:rPr lang="en-US" sz="2000" baseline="30000" dirty="0" smtClean="0">
                <a:solidFill>
                  <a:srgbClr val="3333FF"/>
                </a:solidFill>
                <a:latin typeface="Comic Sans MS" pitchFamily="66" charset="0"/>
              </a:rPr>
              <a:t>m+1</a:t>
            </a:r>
            <a:r>
              <a:rPr lang="en-US" sz="2000" dirty="0" smtClean="0">
                <a:solidFill>
                  <a:srgbClr val="3333FF"/>
                </a:solidFill>
                <a:latin typeface="Comic Sans MS" pitchFamily="66" charset="0"/>
              </a:rPr>
              <a:t>)</a:t>
            </a:r>
            <a:endParaRPr lang="en-US" sz="2000" dirty="0">
              <a:solidFill>
                <a:srgbClr val="3333FF"/>
              </a:solidFill>
              <a:latin typeface="Comic Sans MS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924800" y="5010090"/>
            <a:ext cx="8258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3333FF"/>
                </a:solidFill>
                <a:latin typeface="Comic Sans MS" pitchFamily="66" charset="0"/>
              </a:rPr>
              <a:t>O(</a:t>
            </a:r>
            <a:r>
              <a:rPr lang="en-US" sz="2000" dirty="0" err="1" smtClean="0">
                <a:solidFill>
                  <a:srgbClr val="3333FF"/>
                </a:solidFill>
                <a:latin typeface="Comic Sans MS" pitchFamily="66" charset="0"/>
              </a:rPr>
              <a:t>K</a:t>
            </a:r>
            <a:r>
              <a:rPr lang="en-US" sz="2000" baseline="30000" dirty="0" err="1" smtClean="0">
                <a:solidFill>
                  <a:srgbClr val="3333FF"/>
                </a:solidFill>
                <a:latin typeface="Comic Sans MS" pitchFamily="66" charset="0"/>
              </a:rPr>
              <a:t>n</a:t>
            </a:r>
            <a:r>
              <a:rPr lang="en-US" sz="2000" dirty="0" smtClean="0">
                <a:solidFill>
                  <a:srgbClr val="3333FF"/>
                </a:solidFill>
                <a:latin typeface="Comic Sans MS" pitchFamily="66" charset="0"/>
              </a:rPr>
              <a:t>)</a:t>
            </a:r>
            <a:endParaRPr lang="en-US" sz="2000" dirty="0">
              <a:solidFill>
                <a:srgbClr val="3333FF"/>
              </a:solidFill>
              <a:latin typeface="Comic Sans MS" pitchFamily="6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2400" y="6324600"/>
            <a:ext cx="91165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3333FF"/>
                </a:solidFill>
                <a:latin typeface="Comic Sans MS" pitchFamily="66" charset="0"/>
              </a:rPr>
              <a:t>Homogeneous/stationary Markov model (probabilities don’t depend on n)</a:t>
            </a:r>
            <a:endParaRPr lang="en-US" sz="2000" b="1" dirty="0">
              <a:solidFill>
                <a:srgbClr val="3333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0" grpId="0"/>
      <p:bldP spid="21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Hidden Markov Models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257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Distributions that characterize sequential data with few parameters but are not limited by strong Markov assumptions.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800" dirty="0" smtClean="0"/>
              <a:t>	</a:t>
            </a:r>
          </a:p>
          <a:p>
            <a:pPr>
              <a:buNone/>
            </a:pPr>
            <a:r>
              <a:rPr lang="en-US" sz="2800" dirty="0" smtClean="0"/>
              <a:t>	</a:t>
            </a:r>
            <a:r>
              <a:rPr lang="en-US" sz="2400" dirty="0" smtClean="0"/>
              <a:t>Observation space 		</a:t>
            </a:r>
            <a:r>
              <a:rPr lang="en-US" sz="2400" dirty="0" err="1" smtClean="0"/>
              <a:t>O</a:t>
            </a:r>
            <a:r>
              <a:rPr lang="en-US" sz="2400" baseline="-25000" dirty="0" err="1" smtClean="0"/>
              <a:t>t</a:t>
            </a:r>
            <a:r>
              <a:rPr lang="en-US" sz="2400" dirty="0" smtClean="0"/>
              <a:t> </a:t>
            </a:r>
            <a:r>
              <a:rPr lang="el-GR" sz="2400" dirty="0" smtClean="0"/>
              <a:t>ϵ</a:t>
            </a:r>
            <a:r>
              <a:rPr lang="en-US" sz="2400" dirty="0" smtClean="0"/>
              <a:t> {y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, y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, …, </a:t>
            </a:r>
            <a:r>
              <a:rPr lang="en-US" sz="2400" dirty="0" err="1" smtClean="0"/>
              <a:t>y</a:t>
            </a:r>
            <a:r>
              <a:rPr lang="en-US" sz="2400" baseline="-25000" dirty="0" err="1" smtClean="0"/>
              <a:t>K</a:t>
            </a:r>
            <a:r>
              <a:rPr lang="en-US" sz="2400" dirty="0" smtClean="0"/>
              <a:t>}</a:t>
            </a:r>
            <a:endParaRPr lang="en-US" sz="2400" baseline="-25000" dirty="0" smtClean="0"/>
          </a:p>
          <a:p>
            <a:pPr>
              <a:buNone/>
            </a:pPr>
            <a:r>
              <a:rPr lang="en-US" sz="2400" dirty="0" smtClean="0"/>
              <a:t>	Hidden states 		S</a:t>
            </a:r>
            <a:r>
              <a:rPr lang="en-US" sz="2400" baseline="-25000" dirty="0" smtClean="0"/>
              <a:t>t</a:t>
            </a:r>
            <a:r>
              <a:rPr lang="en-US" sz="2400" dirty="0" smtClean="0"/>
              <a:t> </a:t>
            </a:r>
            <a:r>
              <a:rPr lang="el-GR" sz="2400" dirty="0" smtClean="0"/>
              <a:t>ϵ</a:t>
            </a:r>
            <a:r>
              <a:rPr lang="en-US" sz="2400" dirty="0" smtClean="0"/>
              <a:t> {1, …, </a:t>
            </a:r>
            <a:r>
              <a:rPr lang="en-US" sz="2000" dirty="0" smtClean="0">
                <a:latin typeface="Comic Sans MS" pitchFamily="66" charset="0"/>
              </a:rPr>
              <a:t>I</a:t>
            </a:r>
            <a:r>
              <a:rPr lang="en-US" sz="2400" dirty="0" smtClean="0"/>
              <a:t>}</a:t>
            </a:r>
            <a:endParaRPr lang="en-US" sz="2400" baseline="-25000" dirty="0" smtClean="0"/>
          </a:p>
          <a:p>
            <a:pPr>
              <a:buNone/>
            </a:pPr>
            <a:r>
              <a:rPr lang="en-US" sz="2400" dirty="0" smtClean="0"/>
              <a:t>	</a:t>
            </a:r>
            <a:endParaRPr lang="en-US" sz="2000" dirty="0"/>
          </a:p>
        </p:txBody>
      </p:sp>
      <p:pic>
        <p:nvPicPr>
          <p:cNvPr id="5" name="Picture 4" descr="Figure13.5.png"/>
          <p:cNvPicPr>
            <a:picLocks noChangeAspect="1"/>
          </p:cNvPicPr>
          <p:nvPr/>
        </p:nvPicPr>
        <p:blipFill>
          <a:blip r:embed="rId2" cstate="print"/>
          <a:srcRect r="15410"/>
          <a:stretch>
            <a:fillRect/>
          </a:stretch>
        </p:blipFill>
        <p:spPr>
          <a:xfrm>
            <a:off x="2209800" y="2907175"/>
            <a:ext cx="4800600" cy="1676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97550" y="3699075"/>
            <a:ext cx="49244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O</a:t>
            </a:r>
            <a:r>
              <a:rPr lang="en-US" sz="2400" baseline="-25000" dirty="0" smtClean="0"/>
              <a:t>1</a:t>
            </a:r>
            <a:endParaRPr lang="en-US" sz="2400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3634450" y="3692325"/>
            <a:ext cx="49244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O</a:t>
            </a:r>
            <a:r>
              <a:rPr lang="en-US" sz="2400" baseline="-25000" dirty="0" smtClean="0"/>
              <a:t>2</a:t>
            </a:r>
            <a:endParaRPr lang="en-US" sz="2400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5310332" y="3692325"/>
            <a:ext cx="64607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O</a:t>
            </a:r>
            <a:r>
              <a:rPr lang="en-US" sz="2400" baseline="-25000" dirty="0" smtClean="0"/>
              <a:t>T-1</a:t>
            </a:r>
            <a:endParaRPr lang="en-US" sz="2400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6342407" y="3694610"/>
            <a:ext cx="47936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O</a:t>
            </a:r>
            <a:r>
              <a:rPr lang="en-US" sz="2400" baseline="-25000" dirty="0" smtClean="0"/>
              <a:t>T</a:t>
            </a:r>
            <a:endParaRPr lang="en-US" sz="2400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2620700" y="2668925"/>
            <a:ext cx="42992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S</a:t>
            </a:r>
            <a:r>
              <a:rPr lang="en-US" sz="2400" baseline="-25000" dirty="0" smtClean="0"/>
              <a:t>1</a:t>
            </a:r>
            <a:endParaRPr lang="en-US" sz="2400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3643399" y="2667000"/>
            <a:ext cx="42992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S</a:t>
            </a:r>
            <a:r>
              <a:rPr lang="en-US" sz="2400" baseline="-25000" dirty="0" smtClean="0"/>
              <a:t>2</a:t>
            </a:r>
            <a:endParaRPr lang="en-US" sz="2400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5319799" y="2667000"/>
            <a:ext cx="58971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S</a:t>
            </a:r>
            <a:r>
              <a:rPr lang="en-US" sz="2400" baseline="-25000" dirty="0" smtClean="0"/>
              <a:t>T-1</a:t>
            </a:r>
            <a:endParaRPr lang="en-US" sz="2400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6349675" y="2678575"/>
            <a:ext cx="42300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S</a:t>
            </a:r>
            <a:r>
              <a:rPr lang="en-US" sz="2400" baseline="-25000" dirty="0" smtClean="0"/>
              <a:t>T</a:t>
            </a:r>
            <a:endParaRPr lang="en-US" sz="2400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Hidden Markov Models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Figure13.5.png"/>
          <p:cNvPicPr>
            <a:picLocks noChangeAspect="1"/>
          </p:cNvPicPr>
          <p:nvPr/>
        </p:nvPicPr>
        <p:blipFill>
          <a:blip r:embed="rId3" cstate="print"/>
          <a:srcRect r="15410"/>
          <a:stretch>
            <a:fillRect/>
          </a:stretch>
        </p:blipFill>
        <p:spPr>
          <a:xfrm>
            <a:off x="2209800" y="1828800"/>
            <a:ext cx="4800600" cy="1676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97550" y="2620700"/>
            <a:ext cx="49244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O</a:t>
            </a:r>
            <a:r>
              <a:rPr lang="en-US" sz="2400" baseline="-25000" dirty="0" smtClean="0"/>
              <a:t>1</a:t>
            </a:r>
            <a:endParaRPr lang="en-US" sz="2400" baseline="-25000" dirty="0"/>
          </a:p>
        </p:txBody>
      </p:sp>
      <p:sp>
        <p:nvSpPr>
          <p:cNvPr id="7" name="TextBox 6"/>
          <p:cNvSpPr txBox="1"/>
          <p:nvPr/>
        </p:nvSpPr>
        <p:spPr>
          <a:xfrm>
            <a:off x="3634450" y="2613950"/>
            <a:ext cx="49244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O</a:t>
            </a:r>
            <a:r>
              <a:rPr lang="en-US" sz="2400" baseline="-25000" dirty="0" smtClean="0"/>
              <a:t>2</a:t>
            </a:r>
            <a:endParaRPr lang="en-US" sz="2400" baseline="-25000" dirty="0"/>
          </a:p>
        </p:txBody>
      </p:sp>
      <p:sp>
        <p:nvSpPr>
          <p:cNvPr id="8" name="TextBox 7"/>
          <p:cNvSpPr txBox="1"/>
          <p:nvPr/>
        </p:nvSpPr>
        <p:spPr>
          <a:xfrm>
            <a:off x="5310332" y="2613950"/>
            <a:ext cx="64607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O</a:t>
            </a:r>
            <a:r>
              <a:rPr lang="en-US" sz="2400" baseline="-25000" dirty="0" smtClean="0"/>
              <a:t>T-1</a:t>
            </a:r>
            <a:endParaRPr lang="en-US" sz="2400" baseline="-25000" dirty="0"/>
          </a:p>
        </p:txBody>
      </p:sp>
      <p:sp>
        <p:nvSpPr>
          <p:cNvPr id="9" name="TextBox 8"/>
          <p:cNvSpPr txBox="1"/>
          <p:nvPr/>
        </p:nvSpPr>
        <p:spPr>
          <a:xfrm>
            <a:off x="6342407" y="2616235"/>
            <a:ext cx="47936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O</a:t>
            </a:r>
            <a:r>
              <a:rPr lang="en-US" sz="2400" baseline="-25000" dirty="0" smtClean="0"/>
              <a:t>T</a:t>
            </a:r>
            <a:endParaRPr lang="en-US" sz="2400" baseline="-25000" dirty="0"/>
          </a:p>
        </p:txBody>
      </p:sp>
      <p:sp>
        <p:nvSpPr>
          <p:cNvPr id="11" name="TextBox 10"/>
          <p:cNvSpPr txBox="1"/>
          <p:nvPr/>
        </p:nvSpPr>
        <p:spPr>
          <a:xfrm>
            <a:off x="2620700" y="1590550"/>
            <a:ext cx="42992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S</a:t>
            </a:r>
            <a:r>
              <a:rPr lang="en-US" sz="2400" baseline="-25000" dirty="0" smtClean="0"/>
              <a:t>1</a:t>
            </a:r>
            <a:endParaRPr lang="en-US" sz="2400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3643399" y="1588625"/>
            <a:ext cx="429926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S</a:t>
            </a:r>
            <a:r>
              <a:rPr lang="en-US" sz="2400" baseline="-25000" dirty="0" smtClean="0"/>
              <a:t>2</a:t>
            </a:r>
            <a:endParaRPr lang="en-US" sz="2400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5319799" y="1588625"/>
            <a:ext cx="58971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S</a:t>
            </a:r>
            <a:r>
              <a:rPr lang="en-US" sz="2400" baseline="-25000" dirty="0" smtClean="0"/>
              <a:t>T-1</a:t>
            </a:r>
            <a:endParaRPr lang="en-US" sz="2400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6349675" y="1600200"/>
            <a:ext cx="423001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S</a:t>
            </a:r>
            <a:r>
              <a:rPr lang="en-US" sz="2400" baseline="-25000" dirty="0" smtClean="0"/>
              <a:t>T</a:t>
            </a:r>
            <a:endParaRPr lang="en-US" sz="2400" baseline="-25000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609600" y="5029200"/>
            <a:ext cx="83820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24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order Markov assumption on hidden states  {S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  t = 1, …, 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(can be extended to higher order).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Note: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depends on all previous observations {O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t-1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,…O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762000" y="3733800"/>
            <a:ext cx="7358375" cy="882935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Hidden Markov Models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5257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Parameters – </a:t>
            </a:r>
            <a:r>
              <a:rPr lang="en-US" sz="2400" dirty="0" smtClean="0"/>
              <a:t>stationary/homogeneous </a:t>
            </a:r>
            <a:r>
              <a:rPr lang="en-US" sz="2400" dirty="0" err="1" smtClean="0"/>
              <a:t>markov</a:t>
            </a:r>
            <a:r>
              <a:rPr lang="en-US" sz="2400" dirty="0" smtClean="0"/>
              <a:t> model (independent of time t)</a:t>
            </a:r>
          </a:p>
          <a:p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Initial probabilities</a:t>
            </a:r>
          </a:p>
          <a:p>
            <a:pPr>
              <a:buNone/>
            </a:pPr>
            <a:r>
              <a:rPr lang="en-US" sz="2400" dirty="0" smtClean="0"/>
              <a:t>		p(S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 = </a:t>
            </a:r>
            <a:r>
              <a:rPr lang="en-US" sz="2400" dirty="0" err="1" smtClean="0"/>
              <a:t>i</a:t>
            </a:r>
            <a:r>
              <a:rPr lang="en-US" sz="2400" dirty="0" smtClean="0"/>
              <a:t>) = </a:t>
            </a:r>
            <a:r>
              <a:rPr lang="el-GR" sz="2400" dirty="0" smtClean="0"/>
              <a:t>π</a:t>
            </a:r>
            <a:r>
              <a:rPr lang="en-US" sz="2400" baseline="-25000" dirty="0" err="1" smtClean="0"/>
              <a:t>i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Transition probabilities</a:t>
            </a:r>
          </a:p>
          <a:p>
            <a:pPr>
              <a:buNone/>
            </a:pPr>
            <a:r>
              <a:rPr lang="en-US" sz="2400" dirty="0" smtClean="0"/>
              <a:t>		p(S</a:t>
            </a:r>
            <a:r>
              <a:rPr lang="en-US" sz="2400" baseline="-25000" dirty="0" smtClean="0"/>
              <a:t>t</a:t>
            </a:r>
            <a:r>
              <a:rPr lang="en-US" sz="2400" dirty="0" smtClean="0"/>
              <a:t> = j|S</a:t>
            </a:r>
            <a:r>
              <a:rPr lang="en-US" sz="2400" baseline="-25000" dirty="0" smtClean="0"/>
              <a:t>t-1</a:t>
            </a:r>
            <a:r>
              <a:rPr lang="en-US" sz="2400" dirty="0" smtClean="0"/>
              <a:t> = </a:t>
            </a:r>
            <a:r>
              <a:rPr lang="en-US" sz="2400" dirty="0" err="1" smtClean="0"/>
              <a:t>i</a:t>
            </a:r>
            <a:r>
              <a:rPr lang="en-US" sz="2400" dirty="0" smtClean="0"/>
              <a:t>) = </a:t>
            </a:r>
            <a:r>
              <a:rPr lang="en-US" sz="2400" dirty="0" err="1" smtClean="0"/>
              <a:t>p</a:t>
            </a:r>
            <a:r>
              <a:rPr lang="en-US" sz="2400" baseline="-25000" dirty="0" err="1" smtClean="0"/>
              <a:t>ij</a:t>
            </a:r>
            <a:endParaRPr lang="en-US" sz="2400" baseline="-250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Emission probabilities</a:t>
            </a:r>
          </a:p>
          <a:p>
            <a:pPr>
              <a:buNone/>
            </a:pPr>
            <a:r>
              <a:rPr lang="en-US" sz="2400" dirty="0" smtClean="0"/>
              <a:t>		p(</a:t>
            </a:r>
            <a:r>
              <a:rPr lang="en-US" sz="2400" dirty="0" err="1" smtClean="0"/>
              <a:t>O</a:t>
            </a:r>
            <a:r>
              <a:rPr lang="en-US" sz="2400" baseline="-25000" dirty="0" err="1" smtClean="0"/>
              <a:t>t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= </a:t>
            </a:r>
            <a:r>
              <a:rPr lang="en-US" sz="2400" dirty="0" err="1" smtClean="0"/>
              <a:t>y|S</a:t>
            </a:r>
            <a:r>
              <a:rPr lang="en-US" sz="2400" baseline="-25000" dirty="0" err="1" smtClean="0"/>
              <a:t>t</a:t>
            </a:r>
            <a:r>
              <a:rPr lang="en-US" sz="2400" dirty="0" smtClean="0"/>
              <a:t>= </a:t>
            </a:r>
            <a:r>
              <a:rPr lang="en-US" sz="2400" dirty="0" err="1" smtClean="0"/>
              <a:t>i</a:t>
            </a:r>
            <a:r>
              <a:rPr lang="en-US" sz="2400" dirty="0" smtClean="0"/>
              <a:t>) = 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800600" y="2667000"/>
            <a:ext cx="4114800" cy="1676400"/>
            <a:chOff x="2209800" y="1588625"/>
            <a:chExt cx="4800600" cy="1916575"/>
          </a:xfrm>
        </p:grpSpPr>
        <p:pic>
          <p:nvPicPr>
            <p:cNvPr id="5" name="Picture 4" descr="Figure13.5.png"/>
            <p:cNvPicPr>
              <a:picLocks noChangeAspect="1"/>
            </p:cNvPicPr>
            <p:nvPr/>
          </p:nvPicPr>
          <p:blipFill>
            <a:blip r:embed="rId5" cstate="print"/>
            <a:srcRect r="15410"/>
            <a:stretch>
              <a:fillRect/>
            </a:stretch>
          </p:blipFill>
          <p:spPr>
            <a:xfrm>
              <a:off x="2209800" y="1828800"/>
              <a:ext cx="4800600" cy="1676400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597550" y="2620700"/>
              <a:ext cx="492443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O</a:t>
              </a:r>
              <a:r>
                <a:rPr lang="en-US" sz="2400" baseline="-25000" dirty="0" smtClean="0"/>
                <a:t>1</a:t>
              </a:r>
              <a:endParaRPr lang="en-US" sz="2400" baseline="-25000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634450" y="2613950"/>
              <a:ext cx="492443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O</a:t>
              </a:r>
              <a:r>
                <a:rPr lang="en-US" sz="2400" baseline="-25000" dirty="0" smtClean="0"/>
                <a:t>2</a:t>
              </a:r>
              <a:endParaRPr lang="en-US" sz="2400" baseline="-25000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310332" y="2613950"/>
              <a:ext cx="646074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O</a:t>
              </a:r>
              <a:r>
                <a:rPr lang="en-US" sz="2400" baseline="-25000" dirty="0" smtClean="0"/>
                <a:t>T-1</a:t>
              </a:r>
              <a:endParaRPr lang="en-US" sz="2400" baseline="-250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342407" y="2616235"/>
              <a:ext cx="47936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O</a:t>
              </a:r>
              <a:r>
                <a:rPr lang="en-US" sz="2400" baseline="-25000" dirty="0" smtClean="0"/>
                <a:t>T</a:t>
              </a:r>
              <a:endParaRPr lang="en-US" sz="2400" baseline="-250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593692" y="1590550"/>
              <a:ext cx="42992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S</a:t>
              </a:r>
              <a:r>
                <a:rPr lang="en-US" sz="2400" baseline="-25000" dirty="0" smtClean="0"/>
                <a:t>1</a:t>
              </a:r>
              <a:endParaRPr lang="en-US" sz="2400" baseline="-25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643399" y="1588625"/>
              <a:ext cx="42992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S</a:t>
              </a:r>
              <a:r>
                <a:rPr lang="en-US" sz="2400" baseline="-25000" dirty="0" smtClean="0"/>
                <a:t>2</a:t>
              </a:r>
              <a:endParaRPr lang="en-US" sz="2400" baseline="-250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319799" y="1588625"/>
              <a:ext cx="589713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S</a:t>
              </a:r>
              <a:r>
                <a:rPr lang="en-US" sz="2400" baseline="-25000" dirty="0" smtClean="0"/>
                <a:t>T-1</a:t>
              </a:r>
              <a:endParaRPr lang="en-US" sz="2400" baseline="-250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349675" y="1600200"/>
              <a:ext cx="42300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S</a:t>
              </a:r>
              <a:r>
                <a:rPr lang="en-US" sz="2400" baseline="-25000" dirty="0" smtClean="0"/>
                <a:t>T</a:t>
              </a:r>
              <a:endParaRPr lang="en-US" sz="2400" baseline="-25000" dirty="0"/>
            </a:p>
          </p:txBody>
        </p:sp>
      </p:grpSp>
      <p:pic>
        <p:nvPicPr>
          <p:cNvPr id="17" name="Picture 16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rcRect r="53038"/>
          <a:stretch>
            <a:fillRect/>
          </a:stretch>
        </p:blipFill>
        <p:spPr bwMode="auto">
          <a:xfrm>
            <a:off x="4953000" y="4527193"/>
            <a:ext cx="3124200" cy="883007"/>
          </a:xfrm>
          <a:prstGeom prst="rect">
            <a:avLst/>
          </a:prstGeom>
          <a:noFill/>
          <a:ln/>
          <a:effectLst/>
        </p:spPr>
      </p:pic>
      <p:pic>
        <p:nvPicPr>
          <p:cNvPr id="19" name="Picture 18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5486399" y="5334000"/>
            <a:ext cx="3505201" cy="762000"/>
          </a:xfrm>
          <a:prstGeom prst="rect">
            <a:avLst/>
          </a:prstGeom>
          <a:noFill/>
          <a:ln/>
          <a:effectLst/>
        </p:spPr>
      </p:pic>
      <p:pic>
        <p:nvPicPr>
          <p:cNvPr id="21" name="Picture 20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3447236" y="5973500"/>
            <a:ext cx="311727" cy="415636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\mathbf{X})&#10;&amp; = &amp; \prod^n_{i=1} p(X_n|X_{n-1},\dots, X_1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52"/>
  <p:tag name="PICTUREFILESIZE" val="708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S_1, \dots, S_T, O_1, \dots, O_T)&#10;&amp; = &amp; \prod^T_{t=1} p(O_t|S_t) \prod^T_{t=1} p(S_t|S_{t-1}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50"/>
  <p:tag name="PICTUREFILESIZE" val="1115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\{S_t\}^T_{t=1}, \{O_t\}^T_{t=1})&#10;&amp; = &amp; \prod^T_{t=1} p(O_t|S_t) \prod^T_{t=1} p(S_t|S_{t-1}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26"/>
  <p:tag name="PICTUREFILESIZE" val="1163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S_1) \prod^T_{t=2} p(S_t|S_{t-1})\prod^T_{t=1} p(O_t|S_t) 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8"/>
  <p:tag name="PICTUREFILESIZE" val="852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q^y_i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"/>
  <p:tag name="PICTUREFILESIZE" val="81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\{S_t\}^T_{t=1}, \{O_t\}^T_{t=1})&#10;&amp; = &amp; \prod^T_{t=1} p(O_t|S_t) \prod^T_{t=1} p(S_t|S_{t-1}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26"/>
  <p:tag name="PICTUREFILESIZE" val="1163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\{S_t\}^T_{t=1}, \{O_t\}^T_{t=1})&#10;&amp; = &amp; \prod^T_{t=1} p(O_t|S_t) \prod^T_{t=1} p(S_t|S_{t-1}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26"/>
  <p:tag name="PICTUREFILESIZE" val="1163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\{S_t\}^T_{t=1}, \{O_t\}^T_{t=1})&#10;&amp; = &amp; \prod^T_{t=1} p(O_t|S_t) \prod^T_{t=1} p(S_t|S_{t-1}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26"/>
  <p:tag name="PICTUREFILESIZE" val="1163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\{O_t\}^T_{t=1}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48"/>
  <p:tag name="PICTUREFILESIZE" val="248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\{S_t\}^T_{t=1}, \{O_t\}^T_{t=1})&#10;&amp; = &amp; \prod^T_{t=1} p(O_t|S_t) \prod^T_{t=1} p(S_t|S_{t-1}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26"/>
  <p:tag name="PICTUREFILESIZE" val="1163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{X_i\}^n_{i=1} \stackrel{iid}{\sim} p(\mathbf{X})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71"/>
  <p:tag name="PICTUREFILESIZE" val="403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\arg\max_{s_1,\dots,s_T}p(\{S_t\}^T_{t=1}|\{O_t\}^T_{t=1}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29"/>
  <p:tag name="PICTUREFILESIZE" val="687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\{S_t\}^T_{t=1}, \{O_t\}^T_{t=1})&#10;&amp; = &amp; \prod^T_{t=1} p(O_t|S_t) \prod^T_{t=1} p(S_t|S_{t-1}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26"/>
  <p:tag name="PICTUREFILESIZE" val="1163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\arg\max_{\theta}p(\{O_t\}^T_{t=1}|\theta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1"/>
  <p:tag name="PICTUREFILESIZE" val="5118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\{O_t\}^T_{t=1}&#10;\end{eqnarray*}&#10;\end{document}&#10;"/>
  <p:tag name="FILENAME" val="TP_tmp"/>
  <p:tag name="FORMAT" val="pngmono"/>
  <p:tag name="RES" val="1200"/>
  <p:tag name="BLEND" val="0"/>
  <p:tag name="TRANSPARENT" val="1"/>
  <p:tag name="TBUG" val="0"/>
  <p:tag name="ALLOWFS" val="0"/>
  <p:tag name="ORIGWIDTH" val="33"/>
  <p:tag name="PICTUREFILESIZE" val="158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\{O_t\}^T_{t=1}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48"/>
  <p:tag name="PICTUREFILESIZE" val="248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S_1), p(S_t|S_{t-1}), p(O_t|S_t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14"/>
  <p:tag name="PICTUREFILESIZE" val="580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&amp; = &amp; \sum_{S_1,\dots,S_T}p(\{O_t\}^T_{t=1}, \{S_t\}^T_{t=1})\\&#10;&amp; = &amp; \sum_{S_1,\dots,S_T}p(S_1)\prod^{T}_{t=2}p(S_{t}|S_{t-1})\prod^T_{t=1}p(O_t|S_t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87"/>
  <p:tag name="PICTUREFILESIZE" val="1881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\{O_t\}^T_{t=1}) = \sum_k p(\{O_t\}^T_{t=1},S_T = k) 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60"/>
  <p:tag name="PICTUREFILESIZE" val="687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\{O_t\}^T_{t=1}) = \sum_k p(\{O_t\}^T_{t=1},S_T = k) = \sum_k \alpha^k_T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02"/>
  <p:tag name="PICTUREFILESIZE" val="952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\alpha^k_t &amp; := &amp; p(O_1, \dots, O_t, S_t = k) 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2"/>
  <p:tag name="PICTUREFILESIZE" val="514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{X_i\}^n_{i=1} \stackrel{iid}{\sim} p(\mathbf{X})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71"/>
  <p:tag name="PICTUREFILESIZE" val="403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\alpha^k_t &amp; := &amp; p(\{O_t\}^T_{t=1},S_t = k) \\&#10;%&amp; = &amp; \sum_{S_{t-1}} p(\{O_t\}^T_{t=1},S_t = k, S_{t-1}) \\&#10;%&amp; = &amp; \sum_{S_{t-1}} p(\{O_t\}^T_{t=1},S_t = k, S_{t-1}) \\&#10;\vspace{3cm}&amp; = &amp; p(O_t|S_t = k) \sum_i \alpha^i_{t-1} p(S_t = k|S_{t-1} = i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15"/>
  <p:tag name="PICTUREFILESIZE" val="14829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\{O_t\}^T_{t=1}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48"/>
  <p:tag name="PICTUREFILESIZE" val="2487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\{O_t\}^T_{t=1}&#10;\end{eqnarray*}&#10;\end{document}&#10;"/>
  <p:tag name="FILENAME" val="TP_tmp"/>
  <p:tag name="FORMAT" val="pngmono"/>
  <p:tag name="RES" val="1200"/>
  <p:tag name="BLEND" val="0"/>
  <p:tag name="TRANSPARENT" val="1"/>
  <p:tag name="TBUG" val="0"/>
  <p:tag name="ALLOWFS" val="0"/>
  <p:tag name="ORIGWIDTH" val="33"/>
  <p:tag name="PICTUREFILESIZE" val="158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S_1), p(S_t|S_{t-1}), p(O_t|S_t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14"/>
  <p:tag name="PICTUREFILESIZE" val="5809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S_t = k, \{O_t\}^T_{t=1}) &amp; = &amp; p(O_1, \dots, O_t, S_t = k, O_{t+1}, \dots, O_T)\\&#10;&amp; = &amp; p(O_1, \dots, O_t, S_t = k) p(O_{t+1}, \dots, O_T | S_t = k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300"/>
  <p:tag name="PICTUREFILESIZE" val="1830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S_t = k| \{O_t\}^T_{t=1}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78"/>
  <p:tag name="PICTUREFILESIZE" val="3777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S_t = k, \{O_t\}^T_{t=1})&#10;= p(O_1, \dots, O_t, S_t = k) p(O_{t+1}, \dots, O_T | S_t = k) = \alpha^k_t \beta^k_t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322"/>
  <p:tag name="PICTUREFILESIZE" val="13428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\beta^k_t &amp; := &amp; p(O_{t+1}, \dots, O_T | S_t = k) 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42"/>
  <p:tag name="PICTUREFILESIZE" val="554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&amp; = &amp; \sum_i p(S_{t+1}=i|S_t = k) p(O_{t+1}|S_{t+1} = i) \beta^i_{t+1} 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06"/>
  <p:tag name="PICTUREFILESIZE" val="9378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\beta^k_t &amp; = &amp; \sum_i p(S_{t+1}=i|S_t = k) p(O_{t+1}|S_{t+1} = i) \beta^i_{t+1} 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27"/>
  <p:tag name="PICTUREFILESIZE" val="1045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\mathbf{X}) &amp; = &amp; p(X_1, X_2, \dots, X_n)\\&#10;&amp; = &amp; p(X_1) p(X_2|X_1) p(X_3|X_2,X_1) \dots p(X_n|X_{n-1},...,X_1)\\&#10;&amp; = &amp; \prod^n_{i=1} p(X_n|X_{n-1},\dots, X_1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72"/>
  <p:tag name="PICTUREFILESIZE" val="2367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S_t = k, \{O_t\}^T_{t=1})&#10;= \alpha^k_t \beta^k_t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16"/>
  <p:tag name="PICTUREFILESIZE" val="5688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S_t = k| \{O_t\}^T_{t=1}) = \frac{p(S_t = k, \{O_t\}^T_{t=1})}{p(\{O_t\}^T_{t=1})}&#10;= \frac{\alpha^k_t \beta^k_t}{\sum_i \alpha^i_t \beta^i_t}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25"/>
  <p:tag name="PICTUREFILESIZE" val="15727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\arg\max_k p(S_t = k| \{O_t\}^T_{t=1})&#10;= \arg\max_k \alpha^k_t \beta^k_t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86"/>
  <p:tag name="PICTUREFILESIZE" val="9845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\arg\max_{\{S_t\}^T_{t=1}} p(\{S_t\}^T_{t=1} | \{O_t\}^T_{t=1}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29"/>
  <p:tag name="PICTUREFILESIZE" val="7425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\{O_t\}^T_{t=1}&#10;\end{eqnarray*}&#10;\end{document}&#10;"/>
  <p:tag name="FILENAME" val="TP_tmp"/>
  <p:tag name="FORMAT" val="pngmono"/>
  <p:tag name="RES" val="1200"/>
  <p:tag name="BLEND" val="0"/>
  <p:tag name="TRANSPARENT" val="1"/>
  <p:tag name="TBUG" val="0"/>
  <p:tag name="ALLOWFS" val="0"/>
  <p:tag name="ORIGWIDTH" val="33"/>
  <p:tag name="PICTUREFILESIZE" val="1584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S_1), p(S_t|S_{t-1}), p(O_t|S_t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14"/>
  <p:tag name="PICTUREFILESIZE" val="5809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\arg\max_{\{S_t\}^T_{t=1}} p(\{S_t\}^T_{t=1} | \{O_t\}^T_{t=1})&#10;= \arg\max_{\{S_t\}^T_{t=1}} p(\{S_t\}^T_{t=1}, \{O_t\}^T_{t=1}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72"/>
  <p:tag name="PICTUREFILESIZE" val="1446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= \arg\max_k \max_{\{S_t\}^{T-1}_{t=1}} p(S_T = k, \{S_t\}^{T-1}_{t=1}, \{O_t\}^T_{t=1}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01"/>
  <p:tag name="PICTUREFILESIZE" val="10579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\max_{\{S_t\}^T_{t=1}} p(\{S_t\}^T_{t=1}, \{O_t\}^T_{t=1})&#10;= \max_k V^k_T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61"/>
  <p:tag name="PICTUREFILESIZE" val="8557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V^k_t &amp; := &amp; \max_{S_1, \dots, S_{t-1}}p(S_t = k, S_1, \dots, S_{t-1}, O_1, \dots, O_t) 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30"/>
  <p:tag name="PICTUREFILESIZE" val="927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\mathbf{X}) &#10;&amp; = &amp; \prod^n_{i=1} p(X_n|X_{n-1},\dots, X_{n-m}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66"/>
  <p:tag name="PICTUREFILESIZE" val="7538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&amp; = &amp; p(O_t|S_t = k) \max_i p(S_t = k|S_{t-1} = i) V^i_{t-1}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94"/>
  <p:tag name="PICTUREFILESIZE" val="8808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V^k_t &amp; = &amp; p(O_t|S_t = k) \max_i p(S_t = k|S_{t-1} = i) V^i_{t-1}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17"/>
  <p:tag name="PICTUREFILESIZE" val="976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\max_{\{S_t\}^T_{t=1}} p(\{S_t\}^T_{t=1}, \{O_t\}^T_{t=1})&#10;= \max_k V^k_T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61"/>
  <p:tag name="PICTUREFILESIZE" val="8557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S^*_T&#10;= \arg\max_k V^k_T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74"/>
  <p:tag name="PICTUREFILESIZE" val="3897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S^*_{t-1}&#10;= \arg\max_i p(S^*_t|S_{t-1} = i) V^i_{t-1}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51"/>
  <p:tag name="PICTUREFILESIZE" val="7174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\alpha^k_t %&amp; := &amp; p(\{O_t\}^T_{t=1},S_t = k) \\&#10;%&amp; = &amp; \sum_{S_{t-1}} p(\{O_t\}^T_{t=1},S_t = k, S_{t-1}) \\&#10;%&amp; = &amp; \sum_{S_{t-1}} p(\{O_t\}^T_{t=1},S_t = k, S_{t-1}) \\&#10;&amp; = &amp; q^{O_t}_k \sum_i \alpha^i_{t-1} \ p_{i,k}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9"/>
  <p:tag name="PICTUREFILESIZE" val="5626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\beta^k_t &amp; = &amp; \sum_i p_{k,i} \ q^{O_{t+1}}_i \ \beta^i_{t+1} 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18"/>
  <p:tag name="PICTUREFILESIZE" val="5985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V^k_t &amp; = &amp; q^{O_t}_k \ \max_i p_{i,k} \ V^i_{t-1}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18"/>
  <p:tag name="PICTUREFILESIZE" val="5188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\theta = \{\{\pi_i\}, \{p_{ij}\}, \{q^k_i\}\}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7"/>
  <p:tag name="PICTUREFILESIZE" val="4065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\it{\mathbf{O}} = \{O_t\}^T_{t=1}&#10;\end{eqnarray*}&#10;\end{document}&#10;"/>
  <p:tag name="FILENAME" val="TP_tmp"/>
  <p:tag name="FORMAT" val="pngmono"/>
  <p:tag name="RES" val="1200"/>
  <p:tag name="BLEND" val="0"/>
  <p:tag name="TRANSPARENT" val="1"/>
  <p:tag name="TBUG" val="0"/>
  <p:tag name="ALLOWFS" val="0"/>
  <p:tag name="ORIGWIDTH" val="57"/>
  <p:tag name="PICTUREFILESIZE" val="222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\mathbf{X}) &#10;&amp; = &amp; \prod^n_{i=1} p(X_n|X_{n-1}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18"/>
  <p:tag name="PICTUREFILESIZE" val="5934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\arg\max_{\theta}p(\{O_t\}^T_{t=1}|\theta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1"/>
  <p:tag name="PICTUREFILESIZE" val="5118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\{S_t\}^T_{t=1}&#10;\end{eqnarray*}&#10;\end{document}&#10;"/>
  <p:tag name="FILENAME" val="TP_tmp"/>
  <p:tag name="FORMAT" val="pngmono"/>
  <p:tag name="RES" val="1200"/>
  <p:tag name="BLEND" val="0"/>
  <p:tag name="TRANSPARENT" val="1"/>
  <p:tag name="TBUG" val="0"/>
  <p:tag name="ALLOWFS" val="0"/>
  <p:tag name="ORIGWIDTH" val="33"/>
  <p:tag name="PICTUREFILESIZE" val="1589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= \frac{\alpha^i_t \beta^i_t}{\sum_j \alpha^j_t \beta^j_t}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50"/>
  <p:tag name="PICTUREFILESIZE" val="4407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\mathbf{\theta}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5"/>
  <p:tag name="PICTUREFILESIZE" val="447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= \frac{p(S_{t-1}=i | O, \theta) p(S_t = j, O_t, \dots, O_T | S_{t-1} = i,\theta)}{p(O_t, \dots, O_T | S_{t-1} = i, \theta)}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22"/>
  <p:tag name="PICTUREFILESIZE" val="1368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= \frac{\gamma_i(t-1) \ p_{ij} \ q_j^{O_t} \ \beta^j_t}{\beta^i_{t-1}}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6"/>
  <p:tag name="PICTUREFILESIZE" val="6058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S_t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"/>
  <p:tag name="PICTUREFILESIZE" val="679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\mathbf{\theta}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5"/>
  <p:tag name="PICTUREFILESIZE" val="447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S_{t-1}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9"/>
  <p:tag name="PICTUREFILESIZE" val="816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\quad S_t\quad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"/>
  <p:tag name="PICTUREFILESIZE" val="67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\mathbf{X}) &#10;&amp; = &amp; \prod^n_{i=1} p(X_n|X_{n-1},X_{n-2}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46"/>
  <p:tag name="PICTUREFILESIZE" val="7049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S_t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"/>
  <p:tag name="PICTUREFILESIZE" val="679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S_{t-1}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9"/>
  <p:tag name="PICTUREFILESIZE" val="816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\quad S_t\quad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"/>
  <p:tag name="PICTUREFILESIZE" val="679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\mathbf{\theta}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5"/>
  <p:tag name="PICTUREFILESIZE" val="447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\mathbf{\theta}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5"/>
  <p:tag name="PICTUREFILESIZE" val="447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pi_i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"/>
  <p:tag name="PICTUREFILESIZE" val="506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p_{ij}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2"/>
  <p:tag name="PICTUREFILESIZE" val="795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q^k_i =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0"/>
  <p:tag name="PICTUREFILESIZE" val="97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delta_{O_t=k}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4"/>
  <p:tag name="PICTUREFILESIZE" val="1228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p(O_t) = \sum_{S_t} p(O_t|S_t) p(S_t)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12"/>
  <p:tag name="PICTUREFILESIZE" val="729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\mathbf{X}) &#10;&amp; = &amp; \prod^n_{i=1} p(X_n|X_{n-1}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18"/>
  <p:tag name="PICTUREFILESIZE" val="593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\mathbf{X}) &#10;&amp; = &amp; \prod^n_{i=1} p(X_n|X_{n-1},\dots, X_{n-m}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66"/>
  <p:tag name="PICTUREFILESIZE" val="753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808</TotalTime>
  <Words>751</Words>
  <Application>Microsoft Office PowerPoint</Application>
  <PresentationFormat>On-screen Show (4:3)</PresentationFormat>
  <Paragraphs>410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Hidden Markov Models</vt:lpstr>
      <vt:lpstr>i.i.d to sequential data</vt:lpstr>
      <vt:lpstr>i.i.d to sequential data</vt:lpstr>
      <vt:lpstr>Markov Models</vt:lpstr>
      <vt:lpstr>Markov Models</vt:lpstr>
      <vt:lpstr>Markov Models</vt:lpstr>
      <vt:lpstr>Hidden Markov Models</vt:lpstr>
      <vt:lpstr>Hidden Markov Models</vt:lpstr>
      <vt:lpstr>Hidden Markov Models</vt:lpstr>
      <vt:lpstr>HMM Example</vt:lpstr>
      <vt:lpstr>HMM Problems</vt:lpstr>
      <vt:lpstr>HMM Example</vt:lpstr>
      <vt:lpstr>State Space Representation</vt:lpstr>
      <vt:lpstr>Three main problems in HMMs</vt:lpstr>
      <vt:lpstr>HMM Algorithms</vt:lpstr>
      <vt:lpstr>Evaluation Problem</vt:lpstr>
      <vt:lpstr>Forward Probability</vt:lpstr>
      <vt:lpstr>Forward Algorithm</vt:lpstr>
      <vt:lpstr>Decoding Problem 1</vt:lpstr>
      <vt:lpstr>Backward Probability</vt:lpstr>
      <vt:lpstr>Backward Algorithm</vt:lpstr>
      <vt:lpstr>Most likely state vs. Most likely sequence</vt:lpstr>
      <vt:lpstr>Decoding Problem 2</vt:lpstr>
      <vt:lpstr>Viterbi Decoding</vt:lpstr>
      <vt:lpstr>Viterbi Algorithm</vt:lpstr>
      <vt:lpstr>Computational complexity</vt:lpstr>
      <vt:lpstr>Learning Problem</vt:lpstr>
      <vt:lpstr>Baum-Welch (EM) Algorithm</vt:lpstr>
      <vt:lpstr>Baum-Welch (EM) Algorithm</vt:lpstr>
      <vt:lpstr>Some connections</vt:lpstr>
      <vt:lpstr>Some connections</vt:lpstr>
      <vt:lpstr>HMMs.. What you should know</vt:lpstr>
    </vt:vector>
  </TitlesOfParts>
  <Company>Carnegie Mellon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Aarti Singh</dc:creator>
  <cp:lastModifiedBy>Aarti Singh</cp:lastModifiedBy>
  <cp:revision>299</cp:revision>
  <dcterms:created xsi:type="dcterms:W3CDTF">2010-10-25T02:29:55Z</dcterms:created>
  <dcterms:modified xsi:type="dcterms:W3CDTF">2010-11-08T15:22:48Z</dcterms:modified>
</cp:coreProperties>
</file>