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Default Extension="wmf" ContentType="image/x-wmf"/>
  <Override PartName="/ppt/tags/tag2.xml" ContentType="application/vnd.openxmlformats-officedocument.presentationml.tags+xml"/>
  <Override PartName="/ppt/tags/tag58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Default Extension="jpeg" ContentType="image/jpeg"/>
  <Override PartName="/ppt/tags/tag3.xml" ContentType="application/vnd.openxmlformats-officedocument.presentationml.tags+xml"/>
  <Override PartName="/ppt/tags/tag59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4"/>
  </p:notesMasterIdLst>
  <p:sldIdLst>
    <p:sldId id="256" r:id="rId2"/>
    <p:sldId id="278" r:id="rId3"/>
    <p:sldId id="260" r:id="rId4"/>
    <p:sldId id="261" r:id="rId5"/>
    <p:sldId id="262" r:id="rId6"/>
    <p:sldId id="308" r:id="rId7"/>
    <p:sldId id="257" r:id="rId8"/>
    <p:sldId id="263" r:id="rId9"/>
    <p:sldId id="309" r:id="rId10"/>
    <p:sldId id="288" r:id="rId11"/>
    <p:sldId id="264" r:id="rId12"/>
    <p:sldId id="265" r:id="rId13"/>
    <p:sldId id="266" r:id="rId14"/>
    <p:sldId id="267" r:id="rId15"/>
    <p:sldId id="284" r:id="rId16"/>
    <p:sldId id="285" r:id="rId17"/>
    <p:sldId id="268" r:id="rId18"/>
    <p:sldId id="286" r:id="rId19"/>
    <p:sldId id="287" r:id="rId20"/>
    <p:sldId id="274" r:id="rId21"/>
    <p:sldId id="330" r:id="rId22"/>
    <p:sldId id="310" r:id="rId23"/>
    <p:sldId id="277" r:id="rId24"/>
    <p:sldId id="289" r:id="rId25"/>
    <p:sldId id="276" r:id="rId26"/>
    <p:sldId id="312" r:id="rId27"/>
    <p:sldId id="313" r:id="rId28"/>
    <p:sldId id="314" r:id="rId29"/>
    <p:sldId id="271" r:id="rId30"/>
    <p:sldId id="259" r:id="rId31"/>
    <p:sldId id="279" r:id="rId32"/>
    <p:sldId id="280" r:id="rId33"/>
    <p:sldId id="290" r:id="rId34"/>
    <p:sldId id="311" r:id="rId35"/>
    <p:sldId id="281" r:id="rId36"/>
    <p:sldId id="282" r:id="rId37"/>
    <p:sldId id="315" r:id="rId38"/>
    <p:sldId id="283" r:id="rId39"/>
    <p:sldId id="318" r:id="rId40"/>
    <p:sldId id="319" r:id="rId41"/>
    <p:sldId id="269" r:id="rId42"/>
    <p:sldId id="307" r:id="rId43"/>
    <p:sldId id="322" r:id="rId44"/>
    <p:sldId id="321" r:id="rId45"/>
    <p:sldId id="323" r:id="rId46"/>
    <p:sldId id="324" r:id="rId47"/>
    <p:sldId id="326" r:id="rId48"/>
    <p:sldId id="327" r:id="rId49"/>
    <p:sldId id="328" r:id="rId50"/>
    <p:sldId id="345" r:id="rId51"/>
    <p:sldId id="346" r:id="rId52"/>
    <p:sldId id="303" r:id="rId53"/>
    <p:sldId id="325" r:id="rId54"/>
    <p:sldId id="316" r:id="rId55"/>
    <p:sldId id="317" r:id="rId56"/>
    <p:sldId id="331" r:id="rId57"/>
    <p:sldId id="332" r:id="rId58"/>
    <p:sldId id="333" r:id="rId59"/>
    <p:sldId id="334" r:id="rId60"/>
    <p:sldId id="335" r:id="rId61"/>
    <p:sldId id="336" r:id="rId62"/>
    <p:sldId id="339" r:id="rId63"/>
    <p:sldId id="337" r:id="rId64"/>
    <p:sldId id="340" r:id="rId65"/>
    <p:sldId id="341" r:id="rId66"/>
    <p:sldId id="342" r:id="rId67"/>
    <p:sldId id="343" r:id="rId68"/>
    <p:sldId id="338" r:id="rId69"/>
    <p:sldId id="344" r:id="rId70"/>
    <p:sldId id="305" r:id="rId71"/>
    <p:sldId id="306" r:id="rId72"/>
    <p:sldId id="320" r:id="rId7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BFB"/>
    <a:srgbClr val="F5F5F5"/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A9D042-D7EA-4912-BAF5-434A787974A9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3AF12B-F27D-4B57-B11B-075474A633D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39CB36C-E937-4EBE-B31D-C11AEF700F30}" type="slidenum">
              <a:rPr lang="en-US"/>
              <a:pPr/>
              <a:t>14</a:t>
            </a:fld>
            <a:endParaRPr lang="en-US"/>
          </a:p>
        </p:txBody>
      </p:sp>
      <p:sp>
        <p:nvSpPr>
          <p:cNvPr id="952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4588" y="685800"/>
            <a:ext cx="4570412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5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6098" y="4343704"/>
            <a:ext cx="5485805" cy="411389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4ABC1-A23C-444D-87DA-7CD7DE68879A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2AB9-E0DE-4F02-B2C9-81E0AC8F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4ABC1-A23C-444D-87DA-7CD7DE68879A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2AB9-E0DE-4F02-B2C9-81E0AC8F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4ABC1-A23C-444D-87DA-7CD7DE68879A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2AB9-E0DE-4F02-B2C9-81E0AC8F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4ABC1-A23C-444D-87DA-7CD7DE68879A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2AB9-E0DE-4F02-B2C9-81E0AC8F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4ABC1-A23C-444D-87DA-7CD7DE68879A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2AB9-E0DE-4F02-B2C9-81E0AC8F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4ABC1-A23C-444D-87DA-7CD7DE68879A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2AB9-E0DE-4F02-B2C9-81E0AC8F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4ABC1-A23C-444D-87DA-7CD7DE68879A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2AB9-E0DE-4F02-B2C9-81E0AC8F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4ABC1-A23C-444D-87DA-7CD7DE68879A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2AB9-E0DE-4F02-B2C9-81E0AC8F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4ABC1-A23C-444D-87DA-7CD7DE68879A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2AB9-E0DE-4F02-B2C9-81E0AC8F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4ABC1-A23C-444D-87DA-7CD7DE68879A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2AB9-E0DE-4F02-B2C9-81E0AC8F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4ABC1-A23C-444D-87DA-7CD7DE68879A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62AB9-E0DE-4F02-B2C9-81E0AC8F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4ABC1-A23C-444D-87DA-7CD7DE68879A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862AB9-E0DE-4F02-B2C9-81E0AC8F652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23.pn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tags" Target="../tags/tag10.xml"/><Relationship Id="rId7" Type="http://schemas.openxmlformats.org/officeDocument/2006/relationships/image" Target="../media/image29.png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image" Target="../media/image43.png"/><Relationship Id="rId18" Type="http://schemas.openxmlformats.org/officeDocument/2006/relationships/image" Target="../media/image48.png"/><Relationship Id="rId3" Type="http://schemas.openxmlformats.org/officeDocument/2006/relationships/tags" Target="../tags/tag13.xml"/><Relationship Id="rId21" Type="http://schemas.openxmlformats.org/officeDocument/2006/relationships/image" Target="../media/image51.png"/><Relationship Id="rId7" Type="http://schemas.openxmlformats.org/officeDocument/2006/relationships/tags" Target="../tags/tag17.xml"/><Relationship Id="rId12" Type="http://schemas.openxmlformats.org/officeDocument/2006/relationships/image" Target="../media/image32.png"/><Relationship Id="rId17" Type="http://schemas.openxmlformats.org/officeDocument/2006/relationships/image" Target="../media/image47.png"/><Relationship Id="rId2" Type="http://schemas.openxmlformats.org/officeDocument/2006/relationships/tags" Target="../tags/tag12.xml"/><Relationship Id="rId16" Type="http://schemas.openxmlformats.org/officeDocument/2006/relationships/image" Target="../media/image46.png"/><Relationship Id="rId20" Type="http://schemas.openxmlformats.org/officeDocument/2006/relationships/image" Target="../media/image50.png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image" Target="../media/image42.png"/><Relationship Id="rId5" Type="http://schemas.openxmlformats.org/officeDocument/2006/relationships/tags" Target="../tags/tag15.xml"/><Relationship Id="rId15" Type="http://schemas.openxmlformats.org/officeDocument/2006/relationships/image" Target="../media/image45.pn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49.png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image" Target="../media/image44.png"/><Relationship Id="rId22" Type="http://schemas.openxmlformats.org/officeDocument/2006/relationships/image" Target="../media/image52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tags" Target="../tags/tag27.xml"/><Relationship Id="rId13" Type="http://schemas.openxmlformats.org/officeDocument/2006/relationships/image" Target="../media/image43.png"/><Relationship Id="rId18" Type="http://schemas.openxmlformats.org/officeDocument/2006/relationships/image" Target="../media/image54.png"/><Relationship Id="rId3" Type="http://schemas.openxmlformats.org/officeDocument/2006/relationships/tags" Target="../tags/tag22.xml"/><Relationship Id="rId21" Type="http://schemas.openxmlformats.org/officeDocument/2006/relationships/image" Target="../media/image49.png"/><Relationship Id="rId7" Type="http://schemas.openxmlformats.org/officeDocument/2006/relationships/tags" Target="../tags/tag26.xml"/><Relationship Id="rId12" Type="http://schemas.openxmlformats.org/officeDocument/2006/relationships/image" Target="../media/image32.png"/><Relationship Id="rId17" Type="http://schemas.openxmlformats.org/officeDocument/2006/relationships/image" Target="../media/image53.png"/><Relationship Id="rId2" Type="http://schemas.openxmlformats.org/officeDocument/2006/relationships/tags" Target="../tags/tag21.xml"/><Relationship Id="rId16" Type="http://schemas.openxmlformats.org/officeDocument/2006/relationships/image" Target="../media/image48.png"/><Relationship Id="rId20" Type="http://schemas.openxmlformats.org/officeDocument/2006/relationships/image" Target="../media/image46.png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24.xml"/><Relationship Id="rId15" Type="http://schemas.openxmlformats.org/officeDocument/2006/relationships/image" Target="../media/image47.png"/><Relationship Id="rId10" Type="http://schemas.openxmlformats.org/officeDocument/2006/relationships/tags" Target="../tags/tag29.xml"/><Relationship Id="rId19" Type="http://schemas.openxmlformats.org/officeDocument/2006/relationships/image" Target="../media/image45.png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image" Target="../media/image44.png"/><Relationship Id="rId22" Type="http://schemas.openxmlformats.org/officeDocument/2006/relationships/image" Target="../media/image5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5" Type="http://schemas.openxmlformats.org/officeDocument/2006/relationships/image" Target="../media/image56.png"/><Relationship Id="rId4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3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4.xml"/><Relationship Id="rId4" Type="http://schemas.openxmlformats.org/officeDocument/2006/relationships/image" Target="../media/image24.png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tags" Target="../tags/tag37.xml"/><Relationship Id="rId7" Type="http://schemas.openxmlformats.org/officeDocument/2006/relationships/image" Target="../media/image60.png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39.xml"/><Relationship Id="rId10" Type="http://schemas.openxmlformats.org/officeDocument/2006/relationships/image" Target="../media/image63.png"/><Relationship Id="rId4" Type="http://schemas.openxmlformats.org/officeDocument/2006/relationships/tags" Target="../tags/tag38.xml"/><Relationship Id="rId9" Type="http://schemas.openxmlformats.org/officeDocument/2006/relationships/image" Target="../media/image62.png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tags" Target="../tags/tag42.xml"/><Relationship Id="rId7" Type="http://schemas.openxmlformats.org/officeDocument/2006/relationships/image" Target="../media/image65.png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image" Target="../media/image64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3.xml"/><Relationship Id="rId9" Type="http://schemas.openxmlformats.org/officeDocument/2006/relationships/image" Target="../media/image67.png"/></Relationships>
</file>

<file path=ppt/slides/_rels/slide59.xml.rels><?xml version="1.0" encoding="UTF-8" standalone="yes"?>
<Relationships xmlns="http://schemas.openxmlformats.org/package/2006/relationships"><Relationship Id="rId8" Type="http://schemas.openxmlformats.org/officeDocument/2006/relationships/tags" Target="../tags/tag51.xml"/><Relationship Id="rId13" Type="http://schemas.openxmlformats.org/officeDocument/2006/relationships/image" Target="../media/image70.png"/><Relationship Id="rId3" Type="http://schemas.openxmlformats.org/officeDocument/2006/relationships/tags" Target="../tags/tag46.xml"/><Relationship Id="rId7" Type="http://schemas.openxmlformats.org/officeDocument/2006/relationships/tags" Target="../tags/tag50.xml"/><Relationship Id="rId12" Type="http://schemas.openxmlformats.org/officeDocument/2006/relationships/image" Target="../media/image69.png"/><Relationship Id="rId2" Type="http://schemas.openxmlformats.org/officeDocument/2006/relationships/tags" Target="../tags/tag45.xml"/><Relationship Id="rId16" Type="http://schemas.openxmlformats.org/officeDocument/2006/relationships/image" Target="../media/image73.png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11" Type="http://schemas.openxmlformats.org/officeDocument/2006/relationships/image" Target="../media/image67.png"/><Relationship Id="rId5" Type="http://schemas.openxmlformats.org/officeDocument/2006/relationships/tags" Target="../tags/tag48.xml"/><Relationship Id="rId15" Type="http://schemas.openxmlformats.org/officeDocument/2006/relationships/image" Target="../media/image72.png"/><Relationship Id="rId10" Type="http://schemas.openxmlformats.org/officeDocument/2006/relationships/image" Target="../media/image68.png"/><Relationship Id="rId4" Type="http://schemas.openxmlformats.org/officeDocument/2006/relationships/tags" Target="../tags/tag47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7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5" Type="http://schemas.openxmlformats.org/officeDocument/2006/relationships/image" Target="../media/image70.png"/><Relationship Id="rId4" Type="http://schemas.openxmlformats.org/officeDocument/2006/relationships/image" Target="../media/image68.png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image" Target="../media/image72.png"/><Relationship Id="rId4" Type="http://schemas.openxmlformats.org/officeDocument/2006/relationships/image" Target="../media/image73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tags" Target="../tags/tag58.xml"/><Relationship Id="rId7" Type="http://schemas.openxmlformats.org/officeDocument/2006/relationships/image" Target="../media/image77.png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18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1120775"/>
            <a:ext cx="82296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Graphical Models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0929" y="3257252"/>
            <a:ext cx="4350870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 smtClean="0"/>
              <a:t>Aarti</a:t>
            </a:r>
            <a:r>
              <a:rPr lang="en-US" sz="2800" dirty="0" smtClean="0"/>
              <a:t> Singh</a:t>
            </a:r>
          </a:p>
          <a:p>
            <a:pPr algn="ctr"/>
            <a:r>
              <a:rPr lang="en-US" sz="2400" dirty="0" smtClean="0"/>
              <a:t>Slides Courtesy: Carlos </a:t>
            </a:r>
            <a:r>
              <a:rPr lang="en-US" sz="2400" dirty="0" err="1" smtClean="0"/>
              <a:t>Guestrin</a:t>
            </a:r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Machine Learning 10-701/15-781</a:t>
            </a:r>
          </a:p>
          <a:p>
            <a:pPr algn="ctr"/>
            <a:r>
              <a:rPr lang="en-US" sz="2400" dirty="0" smtClean="0"/>
              <a:t>Nov 10, 2010</a:t>
            </a:r>
            <a:endParaRPr lang="en-US" sz="2400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Directed - Bayesian Networks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3333FF"/>
                </a:solidFill>
              </a:rPr>
              <a:t>Representation</a:t>
            </a:r>
          </a:p>
          <a:p>
            <a:pPr lvl="1"/>
            <a:r>
              <a:rPr lang="en-US" sz="2400" dirty="0" smtClean="0"/>
              <a:t>Which joint probability distributions does a graphical model represent?</a:t>
            </a:r>
          </a:p>
          <a:p>
            <a:pPr lvl="1"/>
            <a:endParaRPr lang="en-US" sz="2400" dirty="0" smtClean="0"/>
          </a:p>
          <a:p>
            <a:pPr lvl="1">
              <a:buNone/>
            </a:pPr>
            <a:r>
              <a:rPr lang="en-US" sz="2400" dirty="0" smtClean="0"/>
              <a:t>For any arbitrary distribution,</a:t>
            </a:r>
          </a:p>
          <a:p>
            <a:pPr lvl="1">
              <a:buNone/>
            </a:pPr>
            <a:r>
              <a:rPr lang="en-US" sz="2400" dirty="0" smtClean="0"/>
              <a:t>Chain rule:</a:t>
            </a:r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r>
              <a:rPr lang="en-US" sz="2400" dirty="0" smtClean="0"/>
              <a:t>More generally: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67475" y="3200400"/>
            <a:ext cx="21431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4343400"/>
            <a:ext cx="390144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927274" y="5700174"/>
            <a:ext cx="4473526" cy="853026"/>
          </a:xfrm>
          <a:prstGeom prst="rect">
            <a:avLst/>
          </a:prstGeom>
          <a:noFill/>
          <a:ln/>
          <a:effectLst/>
        </p:spPr>
      </p:pic>
      <p:sp>
        <p:nvSpPr>
          <p:cNvPr id="10" name="TextBox 9"/>
          <p:cNvSpPr txBox="1"/>
          <p:nvPr/>
        </p:nvSpPr>
        <p:spPr>
          <a:xfrm>
            <a:off x="6830202" y="5562600"/>
            <a:ext cx="20617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Fully connected</a:t>
            </a:r>
          </a:p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directed graph </a:t>
            </a:r>
          </a:p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between X</a:t>
            </a:r>
            <a:r>
              <a:rPr lang="en-US" baseline="-25000" dirty="0" smtClean="0">
                <a:solidFill>
                  <a:srgbClr val="FF0000"/>
                </a:solidFill>
                <a:latin typeface="Comic Sans MS" pitchFamily="66" charset="0"/>
              </a:rPr>
              <a:t>1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, …,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X</a:t>
            </a:r>
            <a:r>
              <a:rPr lang="en-US" baseline="-25000" dirty="0" err="1" smtClean="0">
                <a:solidFill>
                  <a:srgbClr val="FF0000"/>
                </a:solidFill>
                <a:latin typeface="Comic Sans MS" pitchFamily="66" charset="0"/>
              </a:rPr>
              <a:t>n</a:t>
            </a:r>
            <a:endParaRPr lang="en-US" baseline="-250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Directed - Bayesian Networks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3333FF"/>
                </a:solidFill>
              </a:rPr>
              <a:t>Representation</a:t>
            </a:r>
          </a:p>
          <a:p>
            <a:pPr lvl="1"/>
            <a:r>
              <a:rPr lang="en-US" sz="2400" dirty="0" smtClean="0"/>
              <a:t>Which joint probability distributions does a graphical model represent?</a:t>
            </a:r>
          </a:p>
          <a:p>
            <a:pPr lvl="2">
              <a:buNone/>
            </a:pPr>
            <a:endParaRPr lang="en-US" sz="1200" dirty="0" smtClean="0"/>
          </a:p>
          <a:p>
            <a:pPr marL="404813" lvl="2" indent="0">
              <a:buNone/>
            </a:pPr>
            <a:r>
              <a:rPr lang="en-US" b="1" dirty="0" smtClean="0"/>
              <a:t>Absence of edges</a:t>
            </a:r>
            <a:r>
              <a:rPr lang="en-US" dirty="0" smtClean="0"/>
              <a:t> in a graphical model conveys useful information.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 t="722" r="50243"/>
          <a:stretch>
            <a:fillRect/>
          </a:stretch>
        </p:blipFill>
        <p:spPr bwMode="auto">
          <a:xfrm>
            <a:off x="1580035" y="4820868"/>
            <a:ext cx="367776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Figure8.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72200" y="3734143"/>
            <a:ext cx="2286000" cy="2819057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 l="49944" t="16546"/>
          <a:stretch>
            <a:fillRect/>
          </a:stretch>
        </p:blipFill>
        <p:spPr bwMode="auto">
          <a:xfrm>
            <a:off x="2243721" y="5350945"/>
            <a:ext cx="3699879" cy="384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3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937549" y="4419600"/>
            <a:ext cx="2262851" cy="3067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Directed - Bayesian Networks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3333FF"/>
                </a:solidFill>
              </a:rPr>
              <a:t>Representation</a:t>
            </a:r>
          </a:p>
          <a:p>
            <a:pPr lvl="1"/>
            <a:r>
              <a:rPr lang="en-US" sz="2400" dirty="0" smtClean="0"/>
              <a:t>Which joint probability distributions does a graphical model represent?</a:t>
            </a:r>
          </a:p>
          <a:p>
            <a:pPr lvl="2">
              <a:buNone/>
            </a:pPr>
            <a:endParaRPr lang="en-US" sz="1200" dirty="0" smtClean="0"/>
          </a:p>
          <a:p>
            <a:pPr marL="404813" lvl="2" indent="0">
              <a:buNone/>
            </a:pPr>
            <a:r>
              <a:rPr lang="en-US" dirty="0" smtClean="0"/>
              <a:t>BN is a directed acyclic graph (DAG) that provides a compact representation for joint distribution</a:t>
            </a:r>
          </a:p>
          <a:p>
            <a:pPr marL="404813" lvl="2" indent="0">
              <a:buNone/>
            </a:pPr>
            <a:endParaRPr lang="en-US" dirty="0" smtClean="0"/>
          </a:p>
          <a:p>
            <a:pPr marL="404813" lvl="2" indent="0">
              <a:buNone/>
            </a:pPr>
            <a:endParaRPr lang="en-US" dirty="0" smtClean="0"/>
          </a:p>
          <a:p>
            <a:pPr marL="404813" lvl="2" indent="0">
              <a:buNone/>
            </a:pPr>
            <a:endParaRPr lang="en-US" dirty="0" smtClean="0"/>
          </a:p>
          <a:p>
            <a:pPr>
              <a:buNone/>
            </a:pPr>
            <a:r>
              <a:rPr lang="en-US" sz="2800" b="1" dirty="0" smtClean="0"/>
              <a:t>	</a:t>
            </a:r>
            <a:r>
              <a:rPr lang="en-US" sz="2400" b="1" dirty="0" smtClean="0"/>
              <a:t>Local Markov Assumption: </a:t>
            </a:r>
            <a:r>
              <a:rPr lang="en-US" sz="2400" dirty="0" smtClean="0"/>
              <a:t>A variable X is independent of its non-descendants given its parents (only the parents)</a:t>
            </a:r>
          </a:p>
          <a:p>
            <a:pPr marL="404813" lvl="2" indent="0">
              <a:buNone/>
            </a:pPr>
            <a:endParaRPr lang="en-US" dirty="0" smtClean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4114800"/>
            <a:ext cx="2667000" cy="1044575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Bayesian Networks Example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dirty="0" smtClean="0"/>
              <a:t>Suppose we know the following:</a:t>
            </a:r>
          </a:p>
          <a:p>
            <a:pPr lvl="1" eaLnBrk="1" hangingPunct="1"/>
            <a:r>
              <a:rPr lang="en-US" sz="2000" dirty="0" smtClean="0"/>
              <a:t>The flu causes sinus inflammation</a:t>
            </a:r>
          </a:p>
          <a:p>
            <a:pPr lvl="1" eaLnBrk="1" hangingPunct="1"/>
            <a:r>
              <a:rPr lang="en-US" sz="2000" dirty="0" smtClean="0"/>
              <a:t>Allergies cause sinus inflammation</a:t>
            </a:r>
          </a:p>
          <a:p>
            <a:pPr lvl="1" eaLnBrk="1" hangingPunct="1"/>
            <a:r>
              <a:rPr lang="en-US" sz="2000" dirty="0" smtClean="0"/>
              <a:t>Sinus inflammation causes a runny nose</a:t>
            </a:r>
          </a:p>
          <a:p>
            <a:pPr lvl="1" eaLnBrk="1" hangingPunct="1"/>
            <a:r>
              <a:rPr lang="en-US" sz="2000" dirty="0" smtClean="0"/>
              <a:t>Sinus inflammation causes headaches</a:t>
            </a:r>
          </a:p>
          <a:p>
            <a:endParaRPr lang="en-US" sz="2400" dirty="0" smtClean="0"/>
          </a:p>
          <a:p>
            <a:r>
              <a:rPr lang="en-US" sz="2400" dirty="0" smtClean="0"/>
              <a:t>Causal Network</a:t>
            </a:r>
          </a:p>
          <a:p>
            <a:endParaRPr lang="en-US" sz="2400" dirty="0" smtClean="0"/>
          </a:p>
          <a:p>
            <a:endParaRPr lang="en-US" sz="1100" dirty="0" smtClean="0"/>
          </a:p>
          <a:p>
            <a:r>
              <a:rPr lang="en-US" sz="2400" dirty="0" smtClean="0"/>
              <a:t>Local Markov Assumption: If you have no sinus infection, then flu has no influence on headache (flu causes headache but only through sinus)</a:t>
            </a: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5867400" y="1524000"/>
            <a:ext cx="2743200" cy="3048000"/>
            <a:chOff x="720" y="1248"/>
            <a:chExt cx="3792" cy="2544"/>
          </a:xfrm>
        </p:grpSpPr>
        <p:sp>
          <p:nvSpPr>
            <p:cNvPr id="6" name="Oval 4"/>
            <p:cNvSpPr>
              <a:spLocks noChangeArrowheads="1"/>
            </p:cNvSpPr>
            <p:nvPr/>
          </p:nvSpPr>
          <p:spPr bwMode="auto">
            <a:xfrm>
              <a:off x="864" y="124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Flu</a:t>
              </a: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3360" y="129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Allergy</a:t>
              </a: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2112" y="220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Sinus</a:t>
              </a: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auto">
            <a:xfrm>
              <a:off x="720" y="321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/>
                <a:t>Headache</a:t>
              </a: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auto">
            <a:xfrm>
              <a:off x="3456" y="316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/>
                <a:t>Nose</a:t>
              </a:r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1680" y="1776"/>
              <a:ext cx="576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 flipH="1">
              <a:off x="2976" y="1776"/>
              <a:ext cx="528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 flipH="1">
              <a:off x="1584" y="2640"/>
              <a:ext cx="624" cy="576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3072" y="2640"/>
              <a:ext cx="576" cy="480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382000" cy="1143000"/>
          </a:xfrm>
        </p:spPr>
        <p:txBody>
          <a:bodyPr/>
          <a:lstStyle/>
          <a:p>
            <a:pPr eaLnBrk="1" hangingPunct="1"/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Markov independence assumption 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457200" y="1600200"/>
            <a:ext cx="8229600" cy="4724400"/>
          </a:xfrm>
          <a:prstGeom prst="rect">
            <a:avLst/>
          </a:prstGeom>
        </p:spPr>
        <p:txBody>
          <a:bodyPr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Markov Assumption: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variable X is independent of its non-descendants given its parents (only the parents)</a:t>
            </a:r>
          </a:p>
          <a:p>
            <a:pPr marL="404813" marR="0" lvl="2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04813" marR="0" lvl="2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/>
              <a:t> parents    non-</a:t>
            </a:r>
            <a:r>
              <a:rPr lang="en-US" sz="2400" dirty="0" err="1" smtClean="0"/>
              <a:t>desc</a:t>
            </a:r>
            <a:r>
              <a:rPr lang="en-US" sz="2400" dirty="0" smtClean="0"/>
              <a:t>    assumption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1000" dirty="0" smtClean="0"/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       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/>
              <a:t>H	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	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/>
              <a:t>F	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	</a:t>
            </a:r>
          </a:p>
        </p:txBody>
      </p:sp>
      <p:grpSp>
        <p:nvGrpSpPr>
          <p:cNvPr id="18" name="Group 3"/>
          <p:cNvGrpSpPr>
            <a:grpSpLocks/>
          </p:cNvGrpSpPr>
          <p:nvPr/>
        </p:nvGrpSpPr>
        <p:grpSpPr bwMode="auto">
          <a:xfrm>
            <a:off x="5867400" y="2895600"/>
            <a:ext cx="2743200" cy="3048000"/>
            <a:chOff x="720" y="1248"/>
            <a:chExt cx="3792" cy="2544"/>
          </a:xfrm>
        </p:grpSpPr>
        <p:sp>
          <p:nvSpPr>
            <p:cNvPr id="19" name="Oval 4"/>
            <p:cNvSpPr>
              <a:spLocks noChangeArrowheads="1"/>
            </p:cNvSpPr>
            <p:nvPr/>
          </p:nvSpPr>
          <p:spPr bwMode="auto">
            <a:xfrm>
              <a:off x="864" y="124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Flu</a:t>
              </a:r>
            </a:p>
          </p:txBody>
        </p:sp>
        <p:sp>
          <p:nvSpPr>
            <p:cNvPr id="20" name="Oval 5"/>
            <p:cNvSpPr>
              <a:spLocks noChangeArrowheads="1"/>
            </p:cNvSpPr>
            <p:nvPr/>
          </p:nvSpPr>
          <p:spPr bwMode="auto">
            <a:xfrm>
              <a:off x="3360" y="129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Allergy</a:t>
              </a:r>
            </a:p>
          </p:txBody>
        </p:sp>
        <p:sp>
          <p:nvSpPr>
            <p:cNvPr id="21" name="Oval 6"/>
            <p:cNvSpPr>
              <a:spLocks noChangeArrowheads="1"/>
            </p:cNvSpPr>
            <p:nvPr/>
          </p:nvSpPr>
          <p:spPr bwMode="auto">
            <a:xfrm>
              <a:off x="2112" y="220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Sinus</a:t>
              </a:r>
            </a:p>
          </p:txBody>
        </p:sp>
        <p:sp>
          <p:nvSpPr>
            <p:cNvPr id="22" name="Oval 7"/>
            <p:cNvSpPr>
              <a:spLocks noChangeArrowheads="1"/>
            </p:cNvSpPr>
            <p:nvPr/>
          </p:nvSpPr>
          <p:spPr bwMode="auto">
            <a:xfrm>
              <a:off x="720" y="321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/>
                <a:t>Headache</a:t>
              </a:r>
            </a:p>
          </p:txBody>
        </p:sp>
        <p:sp>
          <p:nvSpPr>
            <p:cNvPr id="23" name="Oval 8"/>
            <p:cNvSpPr>
              <a:spLocks noChangeArrowheads="1"/>
            </p:cNvSpPr>
            <p:nvPr/>
          </p:nvSpPr>
          <p:spPr bwMode="auto">
            <a:xfrm>
              <a:off x="3456" y="316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/>
                <a:t>Nose</a:t>
              </a:r>
            </a:p>
          </p:txBody>
        </p:sp>
        <p:sp>
          <p:nvSpPr>
            <p:cNvPr id="24" name="Line 9"/>
            <p:cNvSpPr>
              <a:spLocks noChangeShapeType="1"/>
            </p:cNvSpPr>
            <p:nvPr/>
          </p:nvSpPr>
          <p:spPr bwMode="auto">
            <a:xfrm>
              <a:off x="1680" y="1776"/>
              <a:ext cx="576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10"/>
            <p:cNvSpPr>
              <a:spLocks noChangeShapeType="1"/>
            </p:cNvSpPr>
            <p:nvPr/>
          </p:nvSpPr>
          <p:spPr bwMode="auto">
            <a:xfrm flipH="1">
              <a:off x="2976" y="1776"/>
              <a:ext cx="528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11"/>
            <p:cNvSpPr>
              <a:spLocks noChangeShapeType="1"/>
            </p:cNvSpPr>
            <p:nvPr/>
          </p:nvSpPr>
          <p:spPr bwMode="auto">
            <a:xfrm flipH="1">
              <a:off x="1584" y="2640"/>
              <a:ext cx="624" cy="576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Line 12"/>
            <p:cNvSpPr>
              <a:spLocks noChangeShapeType="1"/>
            </p:cNvSpPr>
            <p:nvPr/>
          </p:nvSpPr>
          <p:spPr bwMode="auto">
            <a:xfrm>
              <a:off x="3072" y="2640"/>
              <a:ext cx="576" cy="480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Content Placeholder 2"/>
          <p:cNvSpPr txBox="1">
            <a:spLocks/>
          </p:cNvSpPr>
          <p:nvPr/>
        </p:nvSpPr>
        <p:spPr>
          <a:xfrm>
            <a:off x="457200" y="3458900"/>
            <a:ext cx="5181600" cy="23390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F,A	-	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</a:p>
          <a:p>
            <a:pPr marL="0" marR="0" lvl="2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/>
              <a:t>	S	F,A,N	      H </a:t>
            </a:r>
            <a:r>
              <a:rPr lang="en-US" sz="2400" dirty="0" smtClean="0">
                <a:sym typeface="Symbol"/>
              </a:rPr>
              <a:t> </a:t>
            </a:r>
            <a:r>
              <a:rPr lang="en-US" sz="2400" dirty="0" smtClean="0"/>
              <a:t>{F,A,N}|S</a:t>
            </a:r>
          </a:p>
          <a:p>
            <a:pPr marL="0" lvl="2">
              <a:spcBef>
                <a:spcPct val="20000"/>
              </a:spcBef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	F,A,H          </a:t>
            </a:r>
            <a:r>
              <a:rPr lang="en-US" sz="2400" noProof="0" dirty="0" smtClean="0"/>
              <a:t>N</a:t>
            </a:r>
            <a:r>
              <a:rPr lang="en-US" sz="2400" dirty="0" smtClean="0"/>
              <a:t> </a:t>
            </a:r>
            <a:r>
              <a:rPr lang="en-US" sz="2400" dirty="0" smtClean="0">
                <a:sym typeface="Symbol"/>
              </a:rPr>
              <a:t> </a:t>
            </a:r>
            <a:r>
              <a:rPr lang="en-US" sz="2400" dirty="0" smtClean="0"/>
              <a:t>{F,A,H}|S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lvl="2">
              <a:spcBef>
                <a:spcPct val="20000"/>
              </a:spcBef>
            </a:pPr>
            <a:r>
              <a:rPr lang="en-US" sz="2400" dirty="0" smtClean="0"/>
              <a:t>	-	A	      F</a:t>
            </a:r>
            <a:r>
              <a:rPr lang="en-US" sz="2400" dirty="0" smtClean="0">
                <a:sym typeface="Symbol"/>
              </a:rPr>
              <a:t>  A</a:t>
            </a:r>
            <a:endParaRPr lang="en-US" sz="2400" dirty="0" smtClean="0"/>
          </a:p>
          <a:p>
            <a:pPr marL="0" lvl="2">
              <a:spcBef>
                <a:spcPct val="20000"/>
              </a:spcBef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-	F	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A </a:t>
            </a:r>
            <a:r>
              <a:rPr lang="en-US" sz="2400" dirty="0" smtClean="0">
                <a:sym typeface="Symbol"/>
              </a:rPr>
              <a:t> F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81000" y="228600"/>
            <a:ext cx="8382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Markov independence assumption 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6172200" y="2819400"/>
            <a:ext cx="2743200" cy="3048000"/>
            <a:chOff x="720" y="1248"/>
            <a:chExt cx="3792" cy="2544"/>
          </a:xfrm>
        </p:grpSpPr>
        <p:sp>
          <p:nvSpPr>
            <p:cNvPr id="6" name="Oval 4"/>
            <p:cNvSpPr>
              <a:spLocks noChangeArrowheads="1"/>
            </p:cNvSpPr>
            <p:nvPr/>
          </p:nvSpPr>
          <p:spPr bwMode="auto">
            <a:xfrm>
              <a:off x="864" y="124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Flu</a:t>
              </a:r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3360" y="129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Allergy</a:t>
              </a:r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2112" y="220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Sinus</a:t>
              </a:r>
            </a:p>
          </p:txBody>
        </p:sp>
        <p:sp>
          <p:nvSpPr>
            <p:cNvPr id="9" name="Oval 7"/>
            <p:cNvSpPr>
              <a:spLocks noChangeArrowheads="1"/>
            </p:cNvSpPr>
            <p:nvPr/>
          </p:nvSpPr>
          <p:spPr bwMode="auto">
            <a:xfrm>
              <a:off x="720" y="321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/>
                <a:t>Headache</a:t>
              </a:r>
            </a:p>
          </p:txBody>
        </p:sp>
        <p:sp>
          <p:nvSpPr>
            <p:cNvPr id="10" name="Oval 8"/>
            <p:cNvSpPr>
              <a:spLocks noChangeArrowheads="1"/>
            </p:cNvSpPr>
            <p:nvPr/>
          </p:nvSpPr>
          <p:spPr bwMode="auto">
            <a:xfrm>
              <a:off x="3456" y="316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/>
                <a:t>Nose</a:t>
              </a:r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>
              <a:off x="1680" y="1776"/>
              <a:ext cx="576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0"/>
            <p:cNvSpPr>
              <a:spLocks noChangeShapeType="1"/>
            </p:cNvSpPr>
            <p:nvPr/>
          </p:nvSpPr>
          <p:spPr bwMode="auto">
            <a:xfrm flipH="1">
              <a:off x="2976" y="1776"/>
              <a:ext cx="528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 flipH="1">
              <a:off x="1584" y="2640"/>
              <a:ext cx="624" cy="576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12"/>
            <p:cNvSpPr>
              <a:spLocks noChangeShapeType="1"/>
            </p:cNvSpPr>
            <p:nvPr/>
          </p:nvSpPr>
          <p:spPr bwMode="auto">
            <a:xfrm>
              <a:off x="3072" y="2640"/>
              <a:ext cx="576" cy="480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457200" y="1600200"/>
            <a:ext cx="8229600" cy="495300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Markov Assumption: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variable X is independent of its non-descendants given its parents (only the parents)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2400" dirty="0" smtClean="0"/>
          </a:p>
          <a:p>
            <a:r>
              <a:rPr lang="en-US" sz="2400" dirty="0" smtClean="0"/>
              <a:t>Joint distribution: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P(F, A, S, H, N) 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= P(F) P(A|F) P(S|F,A) P(H|S,F,A) P(N|S,F,A,H)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			Chain rule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 smtClean="0"/>
              <a:t>= P(F) P(A) P(S|F,A) P(H|S) P(N|S)</a:t>
            </a: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</a:pPr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			Markov Assumption</a:t>
            </a:r>
          </a:p>
          <a:p>
            <a:pPr marL="342900" indent="-342900">
              <a:lnSpc>
                <a:spcPct val="210000"/>
              </a:lnSpc>
              <a:spcBef>
                <a:spcPct val="20000"/>
              </a:spcBef>
            </a:pPr>
            <a:r>
              <a:rPr lang="en-US" sz="2400" dirty="0" smtClean="0"/>
              <a:t>F</a:t>
            </a:r>
            <a:r>
              <a:rPr lang="en-US" sz="2400" dirty="0" smtClean="0">
                <a:sym typeface="Symbol"/>
              </a:rPr>
              <a:t>  A,    H  {F,A}|S,      N  {F,A,H}|S</a:t>
            </a:r>
            <a:endParaRPr lang="en-US" sz="24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81000" y="228600"/>
            <a:ext cx="8382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How many parameters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in a BN?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/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Discrete variables X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…,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Directed Acyclic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Graph (DAG)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Defines parents of X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400" b="0" i="0" u="none" strike="noStrike" kern="1200" cap="none" spc="0" normalizeH="0" baseline="-5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CPTs (Conditional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Probability Tables)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>
              <a:spcBef>
                <a:spcPct val="20000"/>
              </a:spcBef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P(X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 </a:t>
            </a:r>
            <a:r>
              <a:rPr kumimoji="0" lang="en-US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800100" lvl="1" indent="-342900">
              <a:spcBef>
                <a:spcPct val="20000"/>
              </a:spcBef>
            </a:pPr>
            <a:endParaRPr lang="en-US" sz="2400" dirty="0" smtClean="0"/>
          </a:p>
          <a:p>
            <a:pPr marL="800100" lvl="1" indent="-342900">
              <a:spcBef>
                <a:spcPct val="20000"/>
              </a:spcBef>
            </a:pPr>
            <a:r>
              <a:rPr lang="en-US" sz="2400" dirty="0" smtClean="0"/>
              <a:t>E.g. X</a:t>
            </a:r>
            <a:r>
              <a:rPr lang="en-US" sz="2400" baseline="-25000" dirty="0" smtClean="0"/>
              <a:t>i</a:t>
            </a:r>
            <a:r>
              <a:rPr lang="en-US" sz="2400" dirty="0" smtClean="0"/>
              <a:t> = S, </a:t>
            </a:r>
            <a:r>
              <a:rPr lang="en-US" sz="2400" b="1" dirty="0" err="1" smtClean="0"/>
              <a:t>Pa</a:t>
            </a:r>
            <a:r>
              <a:rPr lang="en-US" sz="2400" baseline="-25000" dirty="0" err="1" smtClean="0"/>
              <a:t>Xi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= {F, A}		    </a:t>
            </a:r>
          </a:p>
          <a:p>
            <a:pPr marL="800100" lvl="1" indent="-342900">
              <a:lnSpc>
                <a:spcPct val="150000"/>
              </a:lnSpc>
              <a:spcBef>
                <a:spcPct val="20000"/>
              </a:spcBef>
            </a:pPr>
            <a:r>
              <a:rPr lang="en-US" sz="2000" dirty="0" smtClean="0"/>
              <a:t>		        F=f, A=f	    </a:t>
            </a:r>
            <a:r>
              <a:rPr lang="en-US" sz="2000" dirty="0" err="1" smtClean="0"/>
              <a:t>F</a:t>
            </a:r>
            <a:r>
              <a:rPr lang="en-US" sz="2000" dirty="0" smtClean="0"/>
              <a:t>=t, A=f	</a:t>
            </a:r>
            <a:r>
              <a:rPr lang="en-US" sz="2000" dirty="0" err="1" smtClean="0"/>
              <a:t>F</a:t>
            </a:r>
            <a:r>
              <a:rPr lang="en-US" sz="2000" dirty="0" smtClean="0"/>
              <a:t>=f, A=t        F=</a:t>
            </a:r>
            <a:r>
              <a:rPr lang="en-US" sz="2000" dirty="0" err="1" smtClean="0"/>
              <a:t>t,A</a:t>
            </a:r>
            <a:r>
              <a:rPr lang="en-US" sz="2000" dirty="0" smtClean="0"/>
              <a:t>=t </a:t>
            </a:r>
          </a:p>
          <a:p>
            <a:pPr marL="800100" lvl="1" indent="-342900">
              <a:spcBef>
                <a:spcPct val="20000"/>
              </a:spcBef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S=t			0.9	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0.8                0.7                 0.3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800100" lvl="1" indent="-342900">
              <a:spcBef>
                <a:spcPct val="20000"/>
              </a:spcBef>
            </a:pPr>
            <a:r>
              <a:rPr lang="en-US" sz="2000" dirty="0" smtClean="0"/>
              <a:t>S=f			0.1	         0.2                0.3                 0.7</a:t>
            </a:r>
          </a:p>
          <a:p>
            <a:pPr marL="800100" lvl="1" indent="-342900">
              <a:lnSpc>
                <a:spcPct val="200000"/>
              </a:lnSpc>
              <a:spcBef>
                <a:spcPct val="20000"/>
              </a:spcBef>
            </a:pPr>
            <a:r>
              <a:rPr lang="en-US" sz="2200" dirty="0" smtClean="0">
                <a:solidFill>
                  <a:srgbClr val="C00000"/>
                </a:solidFill>
                <a:latin typeface="Comic Sans MS" pitchFamily="66" charset="0"/>
              </a:rPr>
              <a:t>n variables, K values, max d parents/node     O(</a:t>
            </a:r>
            <a:r>
              <a:rPr lang="en-US" sz="2200" dirty="0" err="1" smtClean="0">
                <a:solidFill>
                  <a:srgbClr val="C00000"/>
                </a:solidFill>
                <a:latin typeface="Comic Sans MS" pitchFamily="66" charset="0"/>
              </a:rPr>
              <a:t>nK</a:t>
            </a:r>
            <a:r>
              <a:rPr lang="en-US" sz="2200" dirty="0" smtClean="0">
                <a:solidFill>
                  <a:srgbClr val="C00000"/>
                </a:solidFill>
                <a:latin typeface="Comic Sans MS" pitchFamily="66" charset="0"/>
              </a:rPr>
              <a:t> x </a:t>
            </a:r>
            <a:r>
              <a:rPr lang="en-US" sz="2200" dirty="0" err="1" smtClean="0">
                <a:solidFill>
                  <a:srgbClr val="C00000"/>
                </a:solidFill>
                <a:latin typeface="Comic Sans MS" pitchFamily="66" charset="0"/>
              </a:rPr>
              <a:t>K</a:t>
            </a:r>
            <a:r>
              <a:rPr lang="en-US" sz="2200" baseline="30000" dirty="0" err="1" smtClean="0">
                <a:solidFill>
                  <a:srgbClr val="C00000"/>
                </a:solidFill>
                <a:latin typeface="Comic Sans MS" pitchFamily="66" charset="0"/>
              </a:rPr>
              <a:t>d</a:t>
            </a:r>
            <a:r>
              <a:rPr lang="en-US" sz="2200" dirty="0" smtClean="0">
                <a:solidFill>
                  <a:srgbClr val="C00000"/>
                </a:solidFill>
                <a:latin typeface="Comic Sans MS" pitchFamily="66" charset="0"/>
              </a:rPr>
              <a:t>)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grpSp>
        <p:nvGrpSpPr>
          <p:cNvPr id="17" name="Group 3"/>
          <p:cNvGrpSpPr>
            <a:grpSpLocks/>
          </p:cNvGrpSpPr>
          <p:nvPr/>
        </p:nvGrpSpPr>
        <p:grpSpPr bwMode="auto">
          <a:xfrm>
            <a:off x="6553200" y="2209800"/>
            <a:ext cx="1752600" cy="2057400"/>
            <a:chOff x="720" y="1248"/>
            <a:chExt cx="3792" cy="2544"/>
          </a:xfrm>
        </p:grpSpPr>
        <p:sp>
          <p:nvSpPr>
            <p:cNvPr id="18" name="Oval 4"/>
            <p:cNvSpPr>
              <a:spLocks noChangeArrowheads="1"/>
            </p:cNvSpPr>
            <p:nvPr/>
          </p:nvSpPr>
          <p:spPr bwMode="auto">
            <a:xfrm>
              <a:off x="864" y="124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F</a:t>
              </a:r>
              <a:endParaRPr lang="en-US" sz="2400" dirty="0"/>
            </a:p>
          </p:txBody>
        </p:sp>
        <p:sp>
          <p:nvSpPr>
            <p:cNvPr id="19" name="Oval 5"/>
            <p:cNvSpPr>
              <a:spLocks noChangeArrowheads="1"/>
            </p:cNvSpPr>
            <p:nvPr/>
          </p:nvSpPr>
          <p:spPr bwMode="auto">
            <a:xfrm>
              <a:off x="3360" y="129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A</a:t>
              </a:r>
              <a:endParaRPr lang="en-US" sz="2400" dirty="0"/>
            </a:p>
          </p:txBody>
        </p:sp>
        <p:sp>
          <p:nvSpPr>
            <p:cNvPr id="20" name="Oval 6"/>
            <p:cNvSpPr>
              <a:spLocks noChangeArrowheads="1"/>
            </p:cNvSpPr>
            <p:nvPr/>
          </p:nvSpPr>
          <p:spPr bwMode="auto">
            <a:xfrm>
              <a:off x="2112" y="220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S</a:t>
              </a:r>
              <a:endParaRPr lang="en-US" sz="2400" dirty="0"/>
            </a:p>
          </p:txBody>
        </p:sp>
        <p:sp>
          <p:nvSpPr>
            <p:cNvPr id="21" name="Oval 7"/>
            <p:cNvSpPr>
              <a:spLocks noChangeArrowheads="1"/>
            </p:cNvSpPr>
            <p:nvPr/>
          </p:nvSpPr>
          <p:spPr bwMode="auto">
            <a:xfrm>
              <a:off x="720" y="321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H</a:t>
              </a:r>
              <a:endParaRPr lang="en-US" sz="2400" dirty="0"/>
            </a:p>
          </p:txBody>
        </p:sp>
        <p:sp>
          <p:nvSpPr>
            <p:cNvPr id="22" name="Oval 8"/>
            <p:cNvSpPr>
              <a:spLocks noChangeArrowheads="1"/>
            </p:cNvSpPr>
            <p:nvPr/>
          </p:nvSpPr>
          <p:spPr bwMode="auto">
            <a:xfrm>
              <a:off x="3456" y="316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N</a:t>
              </a:r>
              <a:endParaRPr lang="en-US" sz="2400" dirty="0"/>
            </a:p>
          </p:txBody>
        </p:sp>
        <p:sp>
          <p:nvSpPr>
            <p:cNvPr id="23" name="Line 9"/>
            <p:cNvSpPr>
              <a:spLocks noChangeShapeType="1"/>
            </p:cNvSpPr>
            <p:nvPr/>
          </p:nvSpPr>
          <p:spPr bwMode="auto">
            <a:xfrm>
              <a:off x="1680" y="1776"/>
              <a:ext cx="576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Line 10"/>
            <p:cNvSpPr>
              <a:spLocks noChangeShapeType="1"/>
            </p:cNvSpPr>
            <p:nvPr/>
          </p:nvSpPr>
          <p:spPr bwMode="auto">
            <a:xfrm flipH="1">
              <a:off x="2976" y="1776"/>
              <a:ext cx="528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11"/>
            <p:cNvSpPr>
              <a:spLocks noChangeShapeType="1"/>
            </p:cNvSpPr>
            <p:nvPr/>
          </p:nvSpPr>
          <p:spPr bwMode="auto">
            <a:xfrm flipH="1">
              <a:off x="1584" y="2640"/>
              <a:ext cx="624" cy="576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Line 12"/>
            <p:cNvSpPr>
              <a:spLocks noChangeShapeType="1"/>
            </p:cNvSpPr>
            <p:nvPr/>
          </p:nvSpPr>
          <p:spPr bwMode="auto">
            <a:xfrm>
              <a:off x="3072" y="2640"/>
              <a:ext cx="576" cy="480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28" name="Straight Connector 27"/>
          <p:cNvCxnSpPr/>
          <p:nvPr/>
        </p:nvCxnSpPr>
        <p:spPr>
          <a:xfrm>
            <a:off x="990600" y="5181600"/>
            <a:ext cx="6781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 flipH="1" flipV="1">
            <a:off x="1055225" y="5410200"/>
            <a:ext cx="1219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Two (trivial) special cases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400" dirty="0" smtClean="0"/>
              <a:t>Fully disconnected graph	            Fully connected graph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X</a:t>
            </a:r>
            <a:r>
              <a:rPr lang="en-US" sz="2400" baseline="-25000" dirty="0" smtClean="0"/>
              <a:t>i</a:t>
            </a:r>
            <a:r>
              <a:rPr lang="en-US" sz="2400" dirty="0" smtClean="0"/>
              <a:t> 					             </a:t>
            </a:r>
            <a:r>
              <a:rPr lang="en-US" sz="2400" dirty="0" err="1" smtClean="0"/>
              <a:t>X</a:t>
            </a:r>
            <a:r>
              <a:rPr lang="en-US" sz="2400" baseline="-25000" dirty="0" err="1" smtClean="0"/>
              <a:t>i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parents: </a:t>
            </a:r>
            <a:r>
              <a:rPr lang="en-US" sz="2400" dirty="0" smtClean="0">
                <a:sym typeface="Symbol"/>
              </a:rPr>
              <a:t></a:t>
            </a:r>
            <a:r>
              <a:rPr lang="en-US" sz="2400" dirty="0" smtClean="0"/>
              <a:t>				 parents: X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, …, X</a:t>
            </a:r>
            <a:r>
              <a:rPr lang="en-US" sz="2400" baseline="-25000" dirty="0" smtClean="0"/>
              <a:t>i-1</a:t>
            </a:r>
          </a:p>
          <a:p>
            <a:pPr>
              <a:buNone/>
            </a:pPr>
            <a:r>
              <a:rPr lang="en-US" sz="2400" dirty="0" smtClean="0"/>
              <a:t>	non-descendants: X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,…,X</a:t>
            </a:r>
            <a:r>
              <a:rPr lang="en-US" sz="2400" baseline="-25000" dirty="0" smtClean="0"/>
              <a:t>i-1</a:t>
            </a:r>
            <a:r>
              <a:rPr lang="en-US" sz="2400" dirty="0" smtClean="0"/>
              <a:t>, 	    	non-descendants: </a:t>
            </a:r>
            <a:r>
              <a:rPr lang="en-US" sz="2400" dirty="0" smtClean="0">
                <a:sym typeface="Symbol"/>
              </a:rPr>
              <a:t>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	     	         X</a:t>
            </a:r>
            <a:r>
              <a:rPr lang="en-US" sz="2400" baseline="-25000" dirty="0" smtClean="0"/>
              <a:t>i+1</a:t>
            </a:r>
            <a:r>
              <a:rPr lang="en-US" sz="2400" dirty="0" smtClean="0"/>
              <a:t>,…, </a:t>
            </a:r>
            <a:r>
              <a:rPr lang="en-US" sz="2400" dirty="0" err="1" smtClean="0"/>
              <a:t>X</a:t>
            </a:r>
            <a:r>
              <a:rPr lang="en-US" sz="2400" baseline="-25000" dirty="0" err="1" smtClean="0"/>
              <a:t>n</a:t>
            </a:r>
            <a:endParaRPr lang="en-US" sz="2400" baseline="-25000" dirty="0" smtClean="0"/>
          </a:p>
          <a:p>
            <a:pPr>
              <a:buNone/>
            </a:pPr>
            <a:endParaRPr lang="en-US" sz="2400" baseline="-25000" dirty="0" smtClean="0"/>
          </a:p>
          <a:p>
            <a:pPr>
              <a:lnSpc>
                <a:spcPct val="110000"/>
              </a:lnSpc>
              <a:buNone/>
            </a:pPr>
            <a:r>
              <a:rPr lang="en-US" sz="2400" dirty="0" smtClean="0"/>
              <a:t>	 X</a:t>
            </a:r>
            <a:r>
              <a:rPr lang="en-US" sz="2400" baseline="-25000" dirty="0" smtClean="0"/>
              <a:t>i</a:t>
            </a:r>
            <a:r>
              <a:rPr lang="en-US" sz="2400" dirty="0" smtClean="0"/>
              <a:t> </a:t>
            </a:r>
            <a:r>
              <a:rPr lang="en-US" sz="2400" dirty="0" smtClean="0">
                <a:sym typeface="Symbol"/>
              </a:rPr>
              <a:t> </a:t>
            </a:r>
            <a:r>
              <a:rPr lang="en-US" sz="2400" dirty="0" smtClean="0"/>
              <a:t>X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,…,X</a:t>
            </a:r>
            <a:r>
              <a:rPr lang="en-US" sz="2400" baseline="-25000" dirty="0" smtClean="0"/>
              <a:t>i-1</a:t>
            </a:r>
            <a:r>
              <a:rPr lang="en-US" sz="2400" dirty="0" smtClean="0"/>
              <a:t>,X</a:t>
            </a:r>
            <a:r>
              <a:rPr lang="en-US" sz="2400" baseline="-25000" dirty="0" smtClean="0"/>
              <a:t>i+1</a:t>
            </a:r>
            <a:r>
              <a:rPr lang="en-US" sz="2400" dirty="0" smtClean="0"/>
              <a:t>,…, </a:t>
            </a:r>
            <a:r>
              <a:rPr lang="en-US" sz="2400" dirty="0" err="1" smtClean="0"/>
              <a:t>X</a:t>
            </a:r>
            <a:r>
              <a:rPr lang="en-US" sz="2400" baseline="-25000" dirty="0" err="1" smtClean="0"/>
              <a:t>n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		No independence </a:t>
            </a:r>
          </a:p>
          <a:p>
            <a:pPr>
              <a:lnSpc>
                <a:spcPct val="110000"/>
              </a:lnSpc>
              <a:buNone/>
            </a:pPr>
            <a:r>
              <a:rPr lang="en-US" sz="2400" dirty="0" smtClean="0"/>
              <a:t>						assumption</a:t>
            </a:r>
            <a:endParaRPr lang="en-US" sz="2400" dirty="0"/>
          </a:p>
        </p:txBody>
      </p:sp>
      <p:sp>
        <p:nvSpPr>
          <p:cNvPr id="17" name="Oval 4"/>
          <p:cNvSpPr>
            <a:spLocks noChangeArrowheads="1"/>
          </p:cNvSpPr>
          <p:nvPr/>
        </p:nvSpPr>
        <p:spPr bwMode="auto">
          <a:xfrm>
            <a:off x="1676400" y="2438400"/>
            <a:ext cx="488066" cy="465826"/>
          </a:xfrm>
          <a:prstGeom prst="ellipse">
            <a:avLst/>
          </a:prstGeom>
          <a:noFill/>
          <a:ln w="2540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 smtClean="0"/>
              <a:t>X</a:t>
            </a:r>
            <a:r>
              <a:rPr lang="en-US" sz="2400" baseline="-25000" dirty="0" smtClean="0"/>
              <a:t>1</a:t>
            </a:r>
            <a:endParaRPr lang="en-US" sz="2400" baseline="-25000" dirty="0"/>
          </a:p>
        </p:txBody>
      </p:sp>
      <p:sp>
        <p:nvSpPr>
          <p:cNvPr id="18" name="Oval 4"/>
          <p:cNvSpPr>
            <a:spLocks noChangeArrowheads="1"/>
          </p:cNvSpPr>
          <p:nvPr/>
        </p:nvSpPr>
        <p:spPr bwMode="auto">
          <a:xfrm>
            <a:off x="2743200" y="2819400"/>
            <a:ext cx="488066" cy="465826"/>
          </a:xfrm>
          <a:prstGeom prst="ellipse">
            <a:avLst/>
          </a:prstGeom>
          <a:noFill/>
          <a:ln w="2540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 smtClean="0"/>
              <a:t>X</a:t>
            </a:r>
            <a:r>
              <a:rPr lang="en-US" sz="2400" baseline="-25000" dirty="0" smtClean="0"/>
              <a:t>2</a:t>
            </a:r>
            <a:endParaRPr lang="en-US" sz="2400" baseline="-25000" dirty="0"/>
          </a:p>
        </p:txBody>
      </p:sp>
      <p:sp>
        <p:nvSpPr>
          <p:cNvPr id="19" name="Oval 4"/>
          <p:cNvSpPr>
            <a:spLocks noChangeArrowheads="1"/>
          </p:cNvSpPr>
          <p:nvPr/>
        </p:nvSpPr>
        <p:spPr bwMode="auto">
          <a:xfrm>
            <a:off x="1524000" y="3420374"/>
            <a:ext cx="488066" cy="465826"/>
          </a:xfrm>
          <a:prstGeom prst="ellipse">
            <a:avLst/>
          </a:prstGeom>
          <a:noFill/>
          <a:ln w="2540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 smtClean="0"/>
              <a:t>X</a:t>
            </a:r>
            <a:r>
              <a:rPr lang="en-US" sz="2400" baseline="-25000" dirty="0" smtClean="0"/>
              <a:t>3</a:t>
            </a:r>
            <a:endParaRPr lang="en-US" sz="2400" baseline="-25000" dirty="0"/>
          </a:p>
        </p:txBody>
      </p:sp>
      <p:sp>
        <p:nvSpPr>
          <p:cNvPr id="20" name="Oval 4"/>
          <p:cNvSpPr>
            <a:spLocks noChangeArrowheads="1"/>
          </p:cNvSpPr>
          <p:nvPr/>
        </p:nvSpPr>
        <p:spPr bwMode="auto">
          <a:xfrm>
            <a:off x="2712334" y="3801374"/>
            <a:ext cx="488066" cy="465826"/>
          </a:xfrm>
          <a:prstGeom prst="ellipse">
            <a:avLst/>
          </a:prstGeom>
          <a:noFill/>
          <a:ln w="2540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 smtClean="0"/>
              <a:t>X</a:t>
            </a:r>
            <a:r>
              <a:rPr lang="en-US" sz="2400" baseline="-25000" dirty="0" smtClean="0"/>
              <a:t>4</a:t>
            </a:r>
            <a:endParaRPr lang="en-US" sz="2400" baseline="-25000" dirty="0"/>
          </a:p>
        </p:txBody>
      </p:sp>
      <p:sp>
        <p:nvSpPr>
          <p:cNvPr id="21" name="Oval 4"/>
          <p:cNvSpPr>
            <a:spLocks noChangeArrowheads="1"/>
          </p:cNvSpPr>
          <p:nvPr/>
        </p:nvSpPr>
        <p:spPr bwMode="auto">
          <a:xfrm>
            <a:off x="5912734" y="2438400"/>
            <a:ext cx="488066" cy="465826"/>
          </a:xfrm>
          <a:prstGeom prst="ellipse">
            <a:avLst/>
          </a:prstGeom>
          <a:noFill/>
          <a:ln w="2540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 smtClean="0"/>
              <a:t>X</a:t>
            </a:r>
            <a:r>
              <a:rPr lang="en-US" sz="2400" baseline="-25000" dirty="0" smtClean="0"/>
              <a:t>1</a:t>
            </a:r>
            <a:endParaRPr lang="en-US" sz="2400" baseline="-25000" dirty="0"/>
          </a:p>
        </p:txBody>
      </p:sp>
      <p:sp>
        <p:nvSpPr>
          <p:cNvPr id="22" name="Oval 4"/>
          <p:cNvSpPr>
            <a:spLocks noChangeArrowheads="1"/>
          </p:cNvSpPr>
          <p:nvPr/>
        </p:nvSpPr>
        <p:spPr bwMode="auto">
          <a:xfrm>
            <a:off x="6979534" y="2819400"/>
            <a:ext cx="488066" cy="465826"/>
          </a:xfrm>
          <a:prstGeom prst="ellipse">
            <a:avLst/>
          </a:prstGeom>
          <a:noFill/>
          <a:ln w="2540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 smtClean="0"/>
              <a:t>X</a:t>
            </a:r>
            <a:r>
              <a:rPr lang="en-US" sz="2400" baseline="-25000" dirty="0" smtClean="0"/>
              <a:t>2</a:t>
            </a:r>
            <a:endParaRPr lang="en-US" sz="2400" baseline="-25000" dirty="0"/>
          </a:p>
        </p:txBody>
      </p:sp>
      <p:sp>
        <p:nvSpPr>
          <p:cNvPr id="23" name="Oval 4"/>
          <p:cNvSpPr>
            <a:spLocks noChangeArrowheads="1"/>
          </p:cNvSpPr>
          <p:nvPr/>
        </p:nvSpPr>
        <p:spPr bwMode="auto">
          <a:xfrm>
            <a:off x="5760334" y="3420374"/>
            <a:ext cx="488066" cy="465826"/>
          </a:xfrm>
          <a:prstGeom prst="ellipse">
            <a:avLst/>
          </a:prstGeom>
          <a:noFill/>
          <a:ln w="2540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 smtClean="0"/>
              <a:t>X</a:t>
            </a:r>
            <a:r>
              <a:rPr lang="en-US" sz="2400" baseline="-25000" dirty="0" smtClean="0"/>
              <a:t>3</a:t>
            </a:r>
            <a:endParaRPr lang="en-US" sz="2400" baseline="-25000" dirty="0"/>
          </a:p>
        </p:txBody>
      </p:sp>
      <p:sp>
        <p:nvSpPr>
          <p:cNvPr id="24" name="Oval 4"/>
          <p:cNvSpPr>
            <a:spLocks noChangeArrowheads="1"/>
          </p:cNvSpPr>
          <p:nvPr/>
        </p:nvSpPr>
        <p:spPr bwMode="auto">
          <a:xfrm>
            <a:off x="6948668" y="3801374"/>
            <a:ext cx="488066" cy="465826"/>
          </a:xfrm>
          <a:prstGeom prst="ellipse">
            <a:avLst/>
          </a:prstGeom>
          <a:noFill/>
          <a:ln w="2540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 smtClean="0"/>
              <a:t>X</a:t>
            </a:r>
            <a:r>
              <a:rPr lang="en-US" sz="2400" baseline="-25000" dirty="0" smtClean="0"/>
              <a:t>4</a:t>
            </a:r>
            <a:endParaRPr lang="en-US" sz="2400" baseline="-25000" dirty="0"/>
          </a:p>
        </p:txBody>
      </p:sp>
      <p:cxnSp>
        <p:nvCxnSpPr>
          <p:cNvPr id="26" name="Straight Arrow Connector 25"/>
          <p:cNvCxnSpPr>
            <a:stCxn id="21" idx="6"/>
            <a:endCxn id="22" idx="1"/>
          </p:cNvCxnSpPr>
          <p:nvPr/>
        </p:nvCxnSpPr>
        <p:spPr>
          <a:xfrm>
            <a:off x="6400800" y="2671313"/>
            <a:ext cx="650210" cy="21630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22" idx="3"/>
            <a:endCxn id="23" idx="6"/>
          </p:cNvCxnSpPr>
          <p:nvPr/>
        </p:nvCxnSpPr>
        <p:spPr>
          <a:xfrm rot="5400000">
            <a:off x="6431565" y="3033842"/>
            <a:ext cx="436280" cy="80261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1" idx="4"/>
            <a:endCxn id="23" idx="0"/>
          </p:cNvCxnSpPr>
          <p:nvPr/>
        </p:nvCxnSpPr>
        <p:spPr>
          <a:xfrm rot="5400000">
            <a:off x="5822493" y="3086100"/>
            <a:ext cx="516148" cy="1524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22" idx="4"/>
            <a:endCxn id="24" idx="0"/>
          </p:cNvCxnSpPr>
          <p:nvPr/>
        </p:nvCxnSpPr>
        <p:spPr>
          <a:xfrm rot="5400000">
            <a:off x="6950060" y="3527867"/>
            <a:ext cx="516148" cy="3086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23" idx="5"/>
            <a:endCxn id="24" idx="2"/>
          </p:cNvCxnSpPr>
          <p:nvPr/>
        </p:nvCxnSpPr>
        <p:spPr>
          <a:xfrm rot="16200000" flipH="1">
            <a:off x="6454643" y="3540262"/>
            <a:ext cx="216306" cy="771744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21" idx="5"/>
            <a:endCxn id="24" idx="1"/>
          </p:cNvCxnSpPr>
          <p:nvPr/>
        </p:nvCxnSpPr>
        <p:spPr>
          <a:xfrm rot="16200000" flipH="1">
            <a:off x="6157941" y="3007390"/>
            <a:ext cx="1033586" cy="69082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Bayesian Networks Example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Naïve </a:t>
            </a:r>
            <a:r>
              <a:rPr lang="en-US" sz="2400" dirty="0" err="1" smtClean="0"/>
              <a:t>Bayes</a:t>
            </a:r>
            <a:r>
              <a:rPr lang="en-US" sz="2400" dirty="0" smtClean="0"/>
              <a:t> 	X</a:t>
            </a:r>
            <a:r>
              <a:rPr lang="en-US" sz="2400" baseline="-25000" dirty="0" smtClean="0"/>
              <a:t>i</a:t>
            </a:r>
            <a:r>
              <a:rPr lang="en-US" sz="2400" dirty="0" smtClean="0"/>
              <a:t> </a:t>
            </a:r>
            <a:r>
              <a:rPr lang="en-US" sz="2400" dirty="0" smtClean="0">
                <a:sym typeface="Symbol"/>
              </a:rPr>
              <a:t> </a:t>
            </a:r>
            <a:r>
              <a:rPr lang="en-US" sz="2400" dirty="0" smtClean="0"/>
              <a:t>X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,…,X</a:t>
            </a:r>
            <a:r>
              <a:rPr lang="en-US" sz="2400" baseline="-25000" dirty="0" smtClean="0"/>
              <a:t>i-1</a:t>
            </a:r>
            <a:r>
              <a:rPr lang="en-US" sz="2400" dirty="0" smtClean="0"/>
              <a:t>,X</a:t>
            </a:r>
            <a:r>
              <a:rPr lang="en-US" sz="2400" baseline="-25000" dirty="0" smtClean="0"/>
              <a:t>i+1</a:t>
            </a:r>
            <a:r>
              <a:rPr lang="en-US" sz="2400" dirty="0" smtClean="0"/>
              <a:t>,…, </a:t>
            </a:r>
            <a:r>
              <a:rPr lang="en-US" sz="2400" dirty="0" err="1" smtClean="0"/>
              <a:t>X</a:t>
            </a:r>
            <a:r>
              <a:rPr lang="en-US" sz="2400" baseline="-25000" dirty="0" err="1" smtClean="0"/>
              <a:t>n</a:t>
            </a:r>
            <a:r>
              <a:rPr lang="en-US" sz="2400" dirty="0" err="1" smtClean="0"/>
              <a:t>|Y</a:t>
            </a:r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						P(X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,…,</a:t>
            </a:r>
            <a:r>
              <a:rPr lang="en-US" sz="2400" dirty="0" err="1" smtClean="0"/>
              <a:t>X</a:t>
            </a:r>
            <a:r>
              <a:rPr lang="en-US" sz="2400" baseline="-25000" dirty="0" err="1" smtClean="0"/>
              <a:t>n</a:t>
            </a:r>
            <a:r>
              <a:rPr lang="en-US" sz="2400" dirty="0" err="1" smtClean="0"/>
              <a:t>,Y</a:t>
            </a:r>
            <a:r>
              <a:rPr lang="en-US" sz="2400" dirty="0" smtClean="0"/>
              <a:t>) =</a:t>
            </a:r>
          </a:p>
          <a:p>
            <a:pPr>
              <a:buNone/>
            </a:pPr>
            <a:r>
              <a:rPr lang="en-US" sz="2400" dirty="0" smtClean="0"/>
              <a:t>							P(Y)P(X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|Y)…P(X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|Y)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endParaRPr lang="en-US" sz="1000" dirty="0" smtClean="0"/>
          </a:p>
          <a:p>
            <a:r>
              <a:rPr lang="en-US" sz="2400" dirty="0" smtClean="0"/>
              <a:t>HMM</a:t>
            </a:r>
            <a:endParaRPr lang="en-US" sz="2400" dirty="0"/>
          </a:p>
        </p:txBody>
      </p:sp>
      <p:grpSp>
        <p:nvGrpSpPr>
          <p:cNvPr id="31" name="Group 30"/>
          <p:cNvGrpSpPr/>
          <p:nvPr/>
        </p:nvGrpSpPr>
        <p:grpSpPr>
          <a:xfrm>
            <a:off x="1752600" y="2362200"/>
            <a:ext cx="3764666" cy="1532626"/>
            <a:chOff x="2438400" y="1828800"/>
            <a:chExt cx="3764666" cy="1532626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438400" y="2895600"/>
              <a:ext cx="488066" cy="465826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X</a:t>
              </a:r>
              <a:r>
                <a:rPr lang="en-US" sz="2400" baseline="-25000" dirty="0" smtClean="0"/>
                <a:t>1</a:t>
              </a:r>
              <a:endParaRPr lang="en-US" sz="2400" baseline="-25000" dirty="0"/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auto">
            <a:xfrm>
              <a:off x="3505200" y="2895600"/>
              <a:ext cx="488066" cy="465826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X</a:t>
              </a:r>
              <a:r>
                <a:rPr lang="en-US" sz="2400" baseline="-25000" dirty="0" smtClean="0"/>
                <a:t>2</a:t>
              </a:r>
              <a:endParaRPr lang="en-US" sz="2400" baseline="-25000" dirty="0"/>
            </a:p>
          </p:txBody>
        </p:sp>
        <p:sp>
          <p:nvSpPr>
            <p:cNvPr id="7" name="Oval 4"/>
            <p:cNvSpPr>
              <a:spLocks noChangeArrowheads="1"/>
            </p:cNvSpPr>
            <p:nvPr/>
          </p:nvSpPr>
          <p:spPr bwMode="auto">
            <a:xfrm>
              <a:off x="4572000" y="2895600"/>
              <a:ext cx="488066" cy="465826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X</a:t>
              </a:r>
              <a:r>
                <a:rPr lang="en-US" sz="2400" baseline="-25000" dirty="0" smtClean="0"/>
                <a:t>3</a:t>
              </a:r>
              <a:endParaRPr lang="en-US" sz="2400" baseline="-25000" dirty="0"/>
            </a:p>
          </p:txBody>
        </p:sp>
        <p:sp>
          <p:nvSpPr>
            <p:cNvPr id="8" name="Oval 4"/>
            <p:cNvSpPr>
              <a:spLocks noChangeArrowheads="1"/>
            </p:cNvSpPr>
            <p:nvPr/>
          </p:nvSpPr>
          <p:spPr bwMode="auto">
            <a:xfrm>
              <a:off x="5715000" y="2895600"/>
              <a:ext cx="488066" cy="465826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X</a:t>
              </a:r>
              <a:r>
                <a:rPr lang="en-US" sz="2400" baseline="-25000" dirty="0" smtClean="0"/>
                <a:t>4</a:t>
              </a:r>
              <a:endParaRPr lang="en-US" sz="2400" baseline="-25000" dirty="0"/>
            </a:p>
          </p:txBody>
        </p:sp>
        <p:sp>
          <p:nvSpPr>
            <p:cNvPr id="13" name="Oval 4"/>
            <p:cNvSpPr>
              <a:spLocks noChangeArrowheads="1"/>
            </p:cNvSpPr>
            <p:nvPr/>
          </p:nvSpPr>
          <p:spPr bwMode="auto">
            <a:xfrm>
              <a:off x="4114800" y="1828800"/>
              <a:ext cx="488066" cy="465826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Y</a:t>
              </a:r>
              <a:endParaRPr lang="en-US" sz="2400" baseline="-25000" dirty="0"/>
            </a:p>
          </p:txBody>
        </p:sp>
        <p:cxnSp>
          <p:nvCxnSpPr>
            <p:cNvPr id="16" name="Straight Arrow Connector 15"/>
            <p:cNvCxnSpPr>
              <a:stCxn id="13" idx="4"/>
              <a:endCxn id="5" idx="7"/>
            </p:cNvCxnSpPr>
            <p:nvPr/>
          </p:nvCxnSpPr>
          <p:spPr>
            <a:xfrm rot="5400000">
              <a:off x="3272316" y="1877301"/>
              <a:ext cx="669193" cy="150384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13" idx="4"/>
              <a:endCxn id="6" idx="0"/>
            </p:cNvCxnSpPr>
            <p:nvPr/>
          </p:nvCxnSpPr>
          <p:spPr>
            <a:xfrm rot="5400000">
              <a:off x="3753546" y="2290313"/>
              <a:ext cx="600974" cy="6096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3" idx="4"/>
              <a:endCxn id="7" idx="0"/>
            </p:cNvCxnSpPr>
            <p:nvPr/>
          </p:nvCxnSpPr>
          <p:spPr>
            <a:xfrm rot="16200000" flipH="1">
              <a:off x="4286946" y="2366513"/>
              <a:ext cx="600974" cy="4572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13" idx="4"/>
              <a:endCxn id="8" idx="1"/>
            </p:cNvCxnSpPr>
            <p:nvPr/>
          </p:nvCxnSpPr>
          <p:spPr>
            <a:xfrm rot="16200000" flipH="1">
              <a:off x="4738058" y="1915400"/>
              <a:ext cx="669193" cy="142764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990600" y="4953000"/>
            <a:ext cx="4114800" cy="1676400"/>
            <a:chOff x="2209800" y="1588625"/>
            <a:chExt cx="4800600" cy="1916575"/>
          </a:xfrm>
        </p:grpSpPr>
        <p:pic>
          <p:nvPicPr>
            <p:cNvPr id="33" name="Picture 32" descr="Figure13.5.png"/>
            <p:cNvPicPr>
              <a:picLocks noChangeAspect="1"/>
            </p:cNvPicPr>
            <p:nvPr/>
          </p:nvPicPr>
          <p:blipFill>
            <a:blip r:embed="rId4" cstate="print"/>
            <a:srcRect r="15410"/>
            <a:stretch>
              <a:fillRect/>
            </a:stretch>
          </p:blipFill>
          <p:spPr>
            <a:xfrm>
              <a:off x="2209800" y="1828800"/>
              <a:ext cx="4800600" cy="1676400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2597550" y="2620700"/>
              <a:ext cx="49244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O</a:t>
              </a:r>
              <a:r>
                <a:rPr lang="en-US" sz="2400" baseline="-25000" dirty="0" smtClean="0"/>
                <a:t>1</a:t>
              </a:r>
              <a:endParaRPr lang="en-US" sz="2400" baseline="-250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634450" y="2613950"/>
              <a:ext cx="49244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O</a:t>
              </a:r>
              <a:r>
                <a:rPr lang="en-US" sz="2400" baseline="-25000" dirty="0" smtClean="0"/>
                <a:t>2</a:t>
              </a:r>
              <a:endParaRPr lang="en-US" sz="2400" baseline="-250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310332" y="2613950"/>
              <a:ext cx="646074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O</a:t>
              </a:r>
              <a:r>
                <a:rPr lang="en-US" sz="2400" baseline="-25000" dirty="0" smtClean="0"/>
                <a:t>T-1</a:t>
              </a:r>
              <a:endParaRPr lang="en-US" sz="2400" baseline="-25000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6342407" y="2616235"/>
              <a:ext cx="47936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O</a:t>
              </a:r>
              <a:r>
                <a:rPr lang="en-US" sz="2400" baseline="-25000" dirty="0" smtClean="0"/>
                <a:t>T</a:t>
              </a:r>
              <a:endParaRPr lang="en-US" sz="2400" baseline="-250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593692" y="1590550"/>
              <a:ext cx="42992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1</a:t>
              </a:r>
              <a:endParaRPr lang="en-US" sz="2400" baseline="-250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643399" y="1588625"/>
              <a:ext cx="429926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2</a:t>
              </a:r>
              <a:endParaRPr lang="en-US" sz="2400" baseline="-250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319799" y="1588625"/>
              <a:ext cx="589713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T-1</a:t>
              </a:r>
              <a:endParaRPr lang="en-US" sz="2400" baseline="-250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349675" y="1600200"/>
              <a:ext cx="42300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T</a:t>
              </a:r>
              <a:endParaRPr lang="en-US" sz="2400" baseline="-25000" dirty="0"/>
            </a:p>
          </p:txBody>
        </p:sp>
      </p:grpSp>
      <p:pic>
        <p:nvPicPr>
          <p:cNvPr id="42" name="Picture 41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rcRect r="53038"/>
          <a:stretch>
            <a:fillRect/>
          </a:stretch>
        </p:blipFill>
        <p:spPr bwMode="auto">
          <a:xfrm>
            <a:off x="5486400" y="4603393"/>
            <a:ext cx="3124200" cy="883007"/>
          </a:xfrm>
          <a:prstGeom prst="rect">
            <a:avLst/>
          </a:prstGeom>
          <a:noFill/>
          <a:ln/>
          <a:effectLst/>
        </p:spPr>
      </p:pic>
      <p:pic>
        <p:nvPicPr>
          <p:cNvPr id="43" name="Picture 42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5486399" y="5334000"/>
            <a:ext cx="3505201" cy="762000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Explaining Away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5562600" y="2819400"/>
            <a:ext cx="2743200" cy="3048000"/>
            <a:chOff x="720" y="1248"/>
            <a:chExt cx="3792" cy="2544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864" y="124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Flu</a:t>
              </a:r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3360" y="129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Allergy</a:t>
              </a:r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2112" y="220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Sinus</a:t>
              </a:r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720" y="321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/>
                <a:t>Headache</a:t>
              </a:r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3456" y="316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/>
                <a:t>Nose</a:t>
              </a:r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1680" y="1776"/>
              <a:ext cx="576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H="1">
              <a:off x="2976" y="1776"/>
              <a:ext cx="528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 flipH="1">
              <a:off x="1584" y="2640"/>
              <a:ext cx="624" cy="576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3072" y="2640"/>
              <a:ext cx="576" cy="480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Content Placeholder 2"/>
          <p:cNvSpPr txBox="1">
            <a:spLocks/>
          </p:cNvSpPr>
          <p:nvPr/>
        </p:nvSpPr>
        <p:spPr>
          <a:xfrm>
            <a:off x="457200" y="1600200"/>
            <a:ext cx="8229600" cy="4953000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Markov Assumption: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variable X is independent of its non-descendants given its parents (only the parents)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24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 A		P(F|A=t) = P(F)</a:t>
            </a:r>
          </a:p>
          <a:p>
            <a:pPr marL="342900" indent="-342900">
              <a:spcBef>
                <a:spcPct val="20000"/>
              </a:spcBef>
            </a:pPr>
            <a:endParaRPr lang="en-US" sz="2400" dirty="0" smtClean="0">
              <a:sym typeface="Symbol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dirty="0" smtClean="0">
                <a:sym typeface="Symbol"/>
              </a:rPr>
              <a:t>F</a:t>
            </a:r>
            <a:r>
              <a:rPr lang="en-US" sz="2400" dirty="0" smtClean="0"/>
              <a:t> </a:t>
            </a:r>
            <a:r>
              <a:rPr lang="en-US" sz="2400" dirty="0" smtClean="0">
                <a:sym typeface="Symbol"/>
              </a:rPr>
              <a:t> A|S ?</a:t>
            </a:r>
          </a:p>
          <a:p>
            <a:pPr marL="342900" indent="-342900">
              <a:spcBef>
                <a:spcPct val="20000"/>
              </a:spcBef>
            </a:pPr>
            <a:r>
              <a:rPr lang="en-US" sz="2400" dirty="0" smtClean="0">
                <a:sym typeface="Symbol"/>
              </a:rPr>
              <a:t>P(F|A=</a:t>
            </a:r>
            <a:r>
              <a:rPr lang="en-US" sz="2400" dirty="0" err="1" smtClean="0">
                <a:sym typeface="Symbol"/>
              </a:rPr>
              <a:t>t,S</a:t>
            </a:r>
            <a:r>
              <a:rPr lang="en-US" sz="2400" dirty="0" smtClean="0">
                <a:sym typeface="Symbol"/>
              </a:rPr>
              <a:t>=t) = P(F|S=t)?	</a:t>
            </a:r>
            <a:endParaRPr lang="en-US" sz="2400" dirty="0" smtClean="0">
              <a:solidFill>
                <a:srgbClr val="C00000"/>
              </a:solidFill>
              <a:sym typeface="Symbol"/>
            </a:endParaRPr>
          </a:p>
          <a:p>
            <a:pPr marL="342900" indent="-342900">
              <a:spcBef>
                <a:spcPct val="20000"/>
              </a:spcBef>
            </a:pPr>
            <a:endParaRPr lang="en-US" sz="1100" dirty="0" smtClean="0">
              <a:sym typeface="Symbol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P(F=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t|S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=t)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high, 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but </a:t>
            </a:r>
            <a:r>
              <a:rPr lang="en-US" sz="2400" dirty="0" smtClean="0">
                <a:sym typeface="Symbol"/>
              </a:rPr>
              <a:t>P(F=</a:t>
            </a:r>
            <a:r>
              <a:rPr lang="en-US" sz="2400" dirty="0" err="1" smtClean="0">
                <a:sym typeface="Symbol"/>
              </a:rPr>
              <a:t>t|A</a:t>
            </a:r>
            <a:r>
              <a:rPr lang="en-US" sz="2400" dirty="0" smtClean="0">
                <a:sym typeface="Symbol"/>
              </a:rPr>
              <a:t>=</a:t>
            </a:r>
            <a:r>
              <a:rPr lang="en-US" sz="2400" dirty="0" err="1" smtClean="0">
                <a:sym typeface="Symbol"/>
              </a:rPr>
              <a:t>t,S</a:t>
            </a:r>
            <a:r>
              <a:rPr lang="en-US" sz="2400" dirty="0" smtClean="0">
                <a:sym typeface="Symbol"/>
              </a:rPr>
              <a:t>=t) not as high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since A = t explains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away S=t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</a:pPr>
            <a:endParaRPr lang="en-US" sz="1200" dirty="0" smtClean="0">
              <a:sym typeface="Symbol"/>
            </a:endParaRPr>
          </a:p>
          <a:p>
            <a:pPr marL="342900" indent="-342900">
              <a:spcBef>
                <a:spcPct val="20000"/>
              </a:spcBef>
            </a:pPr>
            <a:r>
              <a:rPr lang="en-US" sz="2400" dirty="0" err="1" smtClean="0">
                <a:sym typeface="Symbol"/>
              </a:rPr>
              <a:t>Infact</a:t>
            </a:r>
            <a:r>
              <a:rPr lang="en-US" sz="2400" dirty="0" smtClean="0">
                <a:sym typeface="Symbol"/>
              </a:rPr>
              <a:t>, P(F=</a:t>
            </a:r>
            <a:r>
              <a:rPr lang="en-US" sz="2400" dirty="0" err="1" smtClean="0">
                <a:sym typeface="Symbol"/>
              </a:rPr>
              <a:t>t|A</a:t>
            </a:r>
            <a:r>
              <a:rPr lang="en-US" sz="2400" dirty="0" smtClean="0">
                <a:sym typeface="Symbol"/>
              </a:rPr>
              <a:t>=</a:t>
            </a:r>
            <a:r>
              <a:rPr lang="en-US" sz="2400" dirty="0" err="1" smtClean="0">
                <a:sym typeface="Symbol"/>
              </a:rPr>
              <a:t>t,S</a:t>
            </a:r>
            <a:r>
              <a:rPr lang="en-US" sz="2400" dirty="0" smtClean="0">
                <a:sym typeface="Symbol"/>
              </a:rPr>
              <a:t>=t) &lt; P(F=</a:t>
            </a:r>
            <a:r>
              <a:rPr lang="en-US" sz="2400" dirty="0" err="1" smtClean="0">
                <a:sym typeface="Symbol"/>
              </a:rPr>
              <a:t>t|S</a:t>
            </a:r>
            <a:r>
              <a:rPr lang="en-US" sz="2400" dirty="0" smtClean="0">
                <a:sym typeface="Symbol"/>
              </a:rPr>
              <a:t>=t)</a:t>
            </a:r>
            <a:endParaRPr lang="en-US" sz="24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2400" dirty="0" smtClean="0"/>
          </a:p>
          <a:p>
            <a:pPr marL="342900" indent="-342900">
              <a:spcBef>
                <a:spcPct val="20000"/>
              </a:spcBef>
            </a:pPr>
            <a:r>
              <a:rPr lang="en-US" sz="2400" dirty="0" smtClean="0">
                <a:sym typeface="Symbol"/>
              </a:rPr>
              <a:t>F</a:t>
            </a:r>
            <a:r>
              <a:rPr lang="en-US" sz="2400" dirty="0" smtClean="0"/>
              <a:t> </a:t>
            </a:r>
            <a:r>
              <a:rPr lang="en-US" sz="2400" dirty="0" smtClean="0">
                <a:sym typeface="Symbol"/>
              </a:rPr>
              <a:t> A|N ?	</a:t>
            </a:r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  <a:sym typeface="Symbol"/>
              </a:rPr>
              <a:t>No!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657600" y="3283710"/>
            <a:ext cx="6703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  <a:sym typeface="Symbol"/>
              </a:rPr>
              <a:t>No!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Recitation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15700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/>
              <a:t>HMMs &amp; Graphical Models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Strongly recommended!!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Place: NSH 1507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2400" b="0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Time: 5-6 pm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00800" y="6107668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Min</a:t>
            </a:r>
            <a:endParaRPr lang="en-US" sz="2000" dirty="0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 l="23226" t="1853" r="14386" b="53672"/>
          <a:stretch>
            <a:fillRect/>
          </a:stretch>
        </p:blipFill>
        <p:spPr bwMode="auto">
          <a:xfrm>
            <a:off x="5943600" y="4114800"/>
            <a:ext cx="1600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Independencies encoded in BN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We said: All you need is the local Markov assumption</a:t>
            </a:r>
          </a:p>
          <a:p>
            <a:pPr lvl="1"/>
            <a:r>
              <a:rPr lang="en-US" sz="2400" dirty="0" smtClean="0"/>
              <a:t>(X</a:t>
            </a:r>
            <a:r>
              <a:rPr lang="en-US" sz="2400" baseline="-25000" dirty="0" smtClean="0"/>
              <a:t>i</a:t>
            </a:r>
            <a:r>
              <a:rPr lang="en-US" sz="2400" dirty="0" smtClean="0"/>
              <a:t> </a:t>
            </a:r>
            <a:r>
              <a:rPr lang="en-US" sz="2400" dirty="0" smtClean="0">
                <a:sym typeface="Symbol" pitchFamily="-112" charset="2"/>
              </a:rPr>
              <a:t> </a:t>
            </a:r>
            <a:r>
              <a:rPr lang="en-US" sz="2400" dirty="0" err="1" smtClean="0">
                <a:sym typeface="Symbol" pitchFamily="-112" charset="2"/>
              </a:rPr>
              <a:t>NonDescendants</a:t>
            </a:r>
            <a:r>
              <a:rPr lang="en-US" sz="2400" baseline="-25000" dirty="0" err="1" smtClean="0">
                <a:sym typeface="Symbol" pitchFamily="-112" charset="2"/>
              </a:rPr>
              <a:t>Xi</a:t>
            </a:r>
            <a:r>
              <a:rPr lang="en-US" sz="2400" dirty="0" smtClean="0">
                <a:sym typeface="Symbol" pitchFamily="-112" charset="2"/>
              </a:rPr>
              <a:t> | </a:t>
            </a:r>
            <a:r>
              <a:rPr lang="en-US" sz="2400" b="1" dirty="0" err="1" smtClean="0">
                <a:sym typeface="Symbol" pitchFamily="-112" charset="2"/>
              </a:rPr>
              <a:t>Pa</a:t>
            </a:r>
            <a:r>
              <a:rPr lang="en-US" sz="2400" baseline="-25000" dirty="0" err="1" smtClean="0">
                <a:sym typeface="Symbol" pitchFamily="-112" charset="2"/>
              </a:rPr>
              <a:t>Xi</a:t>
            </a:r>
            <a:r>
              <a:rPr lang="en-US" sz="2400" dirty="0" smtClean="0">
                <a:sym typeface="Symbol" pitchFamily="-112" charset="2"/>
              </a:rPr>
              <a:t>)</a:t>
            </a:r>
          </a:p>
          <a:p>
            <a:r>
              <a:rPr lang="en-US" sz="2400" dirty="0" smtClean="0"/>
              <a:t>But then we talked about other (in)dependencies</a:t>
            </a:r>
          </a:p>
          <a:p>
            <a:pPr lvl="1"/>
            <a:r>
              <a:rPr lang="en-US" sz="2400" dirty="0" smtClean="0"/>
              <a:t>e.g., explaining away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r>
              <a:rPr lang="en-US" sz="2400" dirty="0" smtClean="0"/>
              <a:t>What are the independencies encoded by a BN?</a:t>
            </a:r>
          </a:p>
          <a:p>
            <a:pPr lvl="1"/>
            <a:r>
              <a:rPr lang="en-US" sz="2400" dirty="0" smtClean="0"/>
              <a:t>Only assumption is local Markov</a:t>
            </a:r>
          </a:p>
          <a:p>
            <a:pPr lvl="1"/>
            <a:r>
              <a:rPr lang="en-US" sz="2400" dirty="0" smtClean="0"/>
              <a:t>But many others can be derived using the algebra of conditional independencies!!!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D-separation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is D-separated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from b by c ≡ a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 </a:t>
            </a:r>
            <a:r>
              <a:rPr lang="en-US" sz="2400" dirty="0" smtClean="0">
                <a:sym typeface="Symbol"/>
              </a:rPr>
              <a:t>b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|c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/>
              <a:t>Three important configurations</a:t>
            </a: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5" name="Group 60"/>
          <p:cNvGrpSpPr/>
          <p:nvPr/>
        </p:nvGrpSpPr>
        <p:grpSpPr>
          <a:xfrm>
            <a:off x="609600" y="2667000"/>
            <a:ext cx="4953000" cy="1600200"/>
            <a:chOff x="609600" y="2667000"/>
            <a:chExt cx="4953000" cy="1600200"/>
          </a:xfrm>
        </p:grpSpPr>
        <p:grpSp>
          <p:nvGrpSpPr>
            <p:cNvPr id="7" name="Group 26"/>
            <p:cNvGrpSpPr/>
            <p:nvPr/>
          </p:nvGrpSpPr>
          <p:grpSpPr>
            <a:xfrm>
              <a:off x="685800" y="2875399"/>
              <a:ext cx="4598041" cy="629801"/>
              <a:chOff x="583559" y="2646799"/>
              <a:chExt cx="4598041" cy="629801"/>
            </a:xfrm>
          </p:grpSpPr>
          <p:sp>
            <p:nvSpPr>
              <p:cNvPr id="4" name="Oval 4"/>
              <p:cNvSpPr>
                <a:spLocks noChangeArrowheads="1"/>
              </p:cNvSpPr>
              <p:nvPr/>
            </p:nvSpPr>
            <p:spPr bwMode="auto">
              <a:xfrm>
                <a:off x="2624559" y="2810774"/>
                <a:ext cx="488066" cy="465826"/>
              </a:xfrm>
              <a:prstGeom prst="ellipse">
                <a:avLst/>
              </a:prstGeom>
              <a:noFill/>
              <a:ln w="254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 dirty="0" smtClean="0"/>
                  <a:t>c</a:t>
                </a:r>
                <a:endParaRPr lang="en-US" sz="2400" baseline="-25000" dirty="0"/>
              </a:p>
            </p:txBody>
          </p:sp>
          <p:cxnSp>
            <p:nvCxnSpPr>
              <p:cNvPr id="6" name="Straight Arrow Connector 5"/>
              <p:cNvCxnSpPr>
                <a:endCxn id="4" idx="2"/>
              </p:cNvCxnSpPr>
              <p:nvPr/>
            </p:nvCxnSpPr>
            <p:spPr>
              <a:xfrm>
                <a:off x="1481559" y="3039374"/>
                <a:ext cx="1143000" cy="4313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>
                <a:off x="3123234" y="3039374"/>
                <a:ext cx="1143000" cy="4313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Oval 4"/>
              <p:cNvSpPr>
                <a:spLocks noChangeArrowheads="1"/>
              </p:cNvSpPr>
              <p:nvPr/>
            </p:nvSpPr>
            <p:spPr bwMode="auto">
              <a:xfrm>
                <a:off x="583559" y="2787624"/>
                <a:ext cx="488066" cy="465826"/>
              </a:xfrm>
              <a:prstGeom prst="ellipse">
                <a:avLst/>
              </a:prstGeom>
              <a:noFill/>
              <a:ln w="254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 dirty="0" smtClean="0"/>
                  <a:t>a</a:t>
                </a:r>
                <a:endParaRPr lang="en-US" sz="2400" baseline="-250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035934" y="2648724"/>
                <a:ext cx="47641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 smtClean="0">
                    <a:solidFill>
                      <a:srgbClr val="FF0000"/>
                    </a:solidFill>
                  </a:rPr>
                  <a:t>…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236334" y="2646799"/>
                <a:ext cx="47641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 smtClean="0">
                    <a:solidFill>
                      <a:srgbClr val="FF0000"/>
                    </a:solidFill>
                  </a:rPr>
                  <a:t>…</a:t>
                </a:r>
              </a:p>
            </p:txBody>
          </p:sp>
          <p:sp>
            <p:nvSpPr>
              <p:cNvPr id="26" name="Oval 4"/>
              <p:cNvSpPr>
                <a:spLocks noChangeArrowheads="1"/>
              </p:cNvSpPr>
              <p:nvPr/>
            </p:nvSpPr>
            <p:spPr bwMode="auto">
              <a:xfrm>
                <a:off x="4693534" y="2799199"/>
                <a:ext cx="488066" cy="465826"/>
              </a:xfrm>
              <a:prstGeom prst="ellipse">
                <a:avLst/>
              </a:prstGeom>
              <a:noFill/>
              <a:ln w="254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 dirty="0" smtClean="0"/>
                  <a:t>b</a:t>
                </a:r>
                <a:endParaRPr lang="en-US" sz="2400" baseline="-25000" dirty="0"/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1447800" y="3733800"/>
              <a:ext cx="31702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Causal direction a </a:t>
              </a:r>
              <a:r>
                <a:rPr lang="en-US" sz="2400" dirty="0" smtClean="0">
                  <a:sym typeface="Symbol"/>
                </a:rPr>
                <a:t> </a:t>
              </a:r>
              <a:r>
                <a:rPr lang="en-US" sz="2400" dirty="0" err="1" smtClean="0">
                  <a:sym typeface="Symbol"/>
                </a:rPr>
                <a:t>b</a:t>
              </a:r>
              <a:r>
                <a:rPr lang="en-US" sz="2400" dirty="0" err="1" smtClean="0"/>
                <a:t>|c</a:t>
              </a:r>
              <a:endParaRPr lang="en-US" sz="2400" dirty="0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609600" y="2667000"/>
              <a:ext cx="4953000" cy="160020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Group 61"/>
          <p:cNvGrpSpPr/>
          <p:nvPr/>
        </p:nvGrpSpPr>
        <p:grpSpPr>
          <a:xfrm>
            <a:off x="5715000" y="2286000"/>
            <a:ext cx="3276600" cy="2366665"/>
            <a:chOff x="5715000" y="2286000"/>
            <a:chExt cx="3276600" cy="2366665"/>
          </a:xfrm>
        </p:grpSpPr>
        <p:sp>
          <p:nvSpPr>
            <p:cNvPr id="9" name="Oval 4"/>
            <p:cNvSpPr>
              <a:spLocks noChangeArrowheads="1"/>
            </p:cNvSpPr>
            <p:nvPr/>
          </p:nvSpPr>
          <p:spPr bwMode="auto">
            <a:xfrm>
              <a:off x="7197525" y="2362200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c</a:t>
              </a:r>
              <a:endParaRPr lang="en-US" sz="2400" baseline="-25000" dirty="0"/>
            </a:p>
          </p:txBody>
        </p:sp>
        <p:cxnSp>
          <p:nvCxnSpPr>
            <p:cNvPr id="10" name="Straight Arrow Connector 9"/>
            <p:cNvCxnSpPr>
              <a:stCxn id="9" idx="2"/>
            </p:cNvCxnSpPr>
            <p:nvPr/>
          </p:nvCxnSpPr>
          <p:spPr>
            <a:xfrm rot="10800000" flipV="1">
              <a:off x="6477001" y="2595112"/>
              <a:ext cx="720525" cy="76631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9" idx="6"/>
            </p:cNvCxnSpPr>
            <p:nvPr/>
          </p:nvCxnSpPr>
          <p:spPr>
            <a:xfrm>
              <a:off x="7685591" y="2595113"/>
              <a:ext cx="696409" cy="76631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5822246" y="4191000"/>
              <a:ext cx="30931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Common cause a </a:t>
              </a:r>
              <a:r>
                <a:rPr lang="en-US" sz="2400" dirty="0" smtClean="0">
                  <a:sym typeface="Symbol"/>
                </a:rPr>
                <a:t> </a:t>
              </a:r>
              <a:r>
                <a:rPr lang="en-US" sz="2400" dirty="0" err="1" smtClean="0">
                  <a:sym typeface="Symbol"/>
                </a:rPr>
                <a:t>b</a:t>
              </a:r>
              <a:r>
                <a:rPr lang="en-US" sz="2400" dirty="0" err="1" smtClean="0"/>
                <a:t>|c</a:t>
              </a:r>
              <a:endParaRPr lang="en-US" sz="2400" dirty="0"/>
            </a:p>
          </p:txBody>
        </p:sp>
        <p:sp>
          <p:nvSpPr>
            <p:cNvPr id="31" name="TextBox 30"/>
            <p:cNvSpPr txBox="1"/>
            <p:nvPr/>
          </p:nvSpPr>
          <p:spPr>
            <a:xfrm rot="18728545">
              <a:off x="6046163" y="3140516"/>
              <a:ext cx="47641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FF0000"/>
                  </a:solidFill>
                </a:rPr>
                <a:t>…</a:t>
              </a:r>
            </a:p>
          </p:txBody>
        </p:sp>
        <p:sp>
          <p:nvSpPr>
            <p:cNvPr id="32" name="Oval 4"/>
            <p:cNvSpPr>
              <a:spLocks noChangeArrowheads="1"/>
            </p:cNvSpPr>
            <p:nvPr/>
          </p:nvSpPr>
          <p:spPr bwMode="auto">
            <a:xfrm>
              <a:off x="5867400" y="3581400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a</a:t>
              </a:r>
              <a:endParaRPr lang="en-US" sz="2400" baseline="-25000" dirty="0"/>
            </a:p>
          </p:txBody>
        </p:sp>
        <p:sp>
          <p:nvSpPr>
            <p:cNvPr id="33" name="Oval 4"/>
            <p:cNvSpPr>
              <a:spLocks noChangeArrowheads="1"/>
            </p:cNvSpPr>
            <p:nvPr/>
          </p:nvSpPr>
          <p:spPr bwMode="auto">
            <a:xfrm>
              <a:off x="8427334" y="3595924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b</a:t>
              </a:r>
              <a:endParaRPr lang="en-US" sz="2400" baseline="-25000" dirty="0"/>
            </a:p>
          </p:txBody>
        </p:sp>
        <p:sp>
          <p:nvSpPr>
            <p:cNvPr id="34" name="TextBox 33"/>
            <p:cNvSpPr txBox="1"/>
            <p:nvPr/>
          </p:nvSpPr>
          <p:spPr>
            <a:xfrm rot="13724569">
              <a:off x="8152053" y="3248357"/>
              <a:ext cx="47641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FF0000"/>
                  </a:solidFill>
                </a:rPr>
                <a:t>…</a:t>
              </a: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715000" y="2286000"/>
              <a:ext cx="3276600" cy="236220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62"/>
          <p:cNvGrpSpPr/>
          <p:nvPr/>
        </p:nvGrpSpPr>
        <p:grpSpPr>
          <a:xfrm>
            <a:off x="457200" y="4865225"/>
            <a:ext cx="8382000" cy="1981200"/>
            <a:chOff x="457200" y="4865225"/>
            <a:chExt cx="8382000" cy="1981200"/>
          </a:xfrm>
        </p:grpSpPr>
        <p:sp>
          <p:nvSpPr>
            <p:cNvPr id="17" name="Oval 4"/>
            <p:cNvSpPr>
              <a:spLocks noChangeArrowheads="1"/>
            </p:cNvSpPr>
            <p:nvPr/>
          </p:nvSpPr>
          <p:spPr bwMode="auto">
            <a:xfrm>
              <a:off x="3581400" y="6248401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c</a:t>
              </a:r>
              <a:endParaRPr lang="en-US" sz="2400" baseline="-25000" dirty="0"/>
            </a:p>
          </p:txBody>
        </p:sp>
        <p:cxnSp>
          <p:nvCxnSpPr>
            <p:cNvPr id="18" name="Straight Arrow Connector 17"/>
            <p:cNvCxnSpPr>
              <a:endCxn id="17" idx="2"/>
            </p:cNvCxnSpPr>
            <p:nvPr/>
          </p:nvCxnSpPr>
          <p:spPr>
            <a:xfrm rot="16200000" flipH="1">
              <a:off x="2855344" y="5755257"/>
              <a:ext cx="842513" cy="6096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endCxn id="17" idx="6"/>
            </p:cNvCxnSpPr>
            <p:nvPr/>
          </p:nvCxnSpPr>
          <p:spPr>
            <a:xfrm rot="5400000">
              <a:off x="3937577" y="5770690"/>
              <a:ext cx="842513" cy="57873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533400" y="5334000"/>
              <a:ext cx="235506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V-structure</a:t>
              </a:r>
            </a:p>
            <a:p>
              <a:r>
                <a:rPr lang="en-US" sz="2400" dirty="0" smtClean="0"/>
                <a:t>(Explaining away)</a:t>
              </a:r>
            </a:p>
            <a:p>
              <a:r>
                <a:rPr lang="en-US" sz="2400" dirty="0" smtClean="0"/>
                <a:t>a </a:t>
              </a:r>
              <a:r>
                <a:rPr lang="en-US" sz="2400" dirty="0" smtClean="0">
                  <a:sym typeface="Symbol"/>
                </a:rPr>
                <a:t> </a:t>
              </a:r>
              <a:r>
                <a:rPr lang="en-US" sz="2400" dirty="0" err="1" smtClean="0">
                  <a:sym typeface="Symbol"/>
                </a:rPr>
                <a:t>b</a:t>
              </a:r>
              <a:r>
                <a:rPr lang="en-US" sz="2400" dirty="0" err="1" smtClean="0"/>
                <a:t>|c</a:t>
              </a:r>
              <a:endParaRPr lang="en-US" sz="2400" dirty="0"/>
            </a:p>
          </p:txBody>
        </p:sp>
        <p:sp>
          <p:nvSpPr>
            <p:cNvPr id="35" name="Oval 4"/>
            <p:cNvSpPr>
              <a:spLocks noChangeArrowheads="1"/>
            </p:cNvSpPr>
            <p:nvPr/>
          </p:nvSpPr>
          <p:spPr bwMode="auto">
            <a:xfrm>
              <a:off x="2362200" y="4953000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a</a:t>
              </a:r>
              <a:endParaRPr lang="en-US" sz="2400" baseline="-25000" dirty="0"/>
            </a:p>
          </p:txBody>
        </p:sp>
        <p:sp>
          <p:nvSpPr>
            <p:cNvPr id="36" name="TextBox 35"/>
            <p:cNvSpPr txBox="1"/>
            <p:nvPr/>
          </p:nvSpPr>
          <p:spPr>
            <a:xfrm rot="14176428">
              <a:off x="2550582" y="5261098"/>
              <a:ext cx="47641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FF0000"/>
                  </a:solidFill>
                </a:rPr>
                <a:t>…</a:t>
              </a:r>
            </a:p>
          </p:txBody>
        </p:sp>
        <p:sp>
          <p:nvSpPr>
            <p:cNvPr id="37" name="Oval 4"/>
            <p:cNvSpPr>
              <a:spLocks noChangeArrowheads="1"/>
            </p:cNvSpPr>
            <p:nvPr/>
          </p:nvSpPr>
          <p:spPr bwMode="auto">
            <a:xfrm>
              <a:off x="4724400" y="4953000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b</a:t>
              </a:r>
              <a:endParaRPr lang="en-US" sz="2400" baseline="-25000" dirty="0"/>
            </a:p>
          </p:txBody>
        </p:sp>
        <p:sp>
          <p:nvSpPr>
            <p:cNvPr id="38" name="TextBox 37"/>
            <p:cNvSpPr txBox="1"/>
            <p:nvPr/>
          </p:nvSpPr>
          <p:spPr>
            <a:xfrm rot="18315408">
              <a:off x="4440349" y="5149152"/>
              <a:ext cx="47641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FF0000"/>
                  </a:solidFill>
                </a:rPr>
                <a:t>…</a:t>
              </a:r>
            </a:p>
          </p:txBody>
        </p:sp>
        <p:sp>
          <p:nvSpPr>
            <p:cNvPr id="39" name="Oval 4"/>
            <p:cNvSpPr>
              <a:spLocks noChangeArrowheads="1"/>
            </p:cNvSpPr>
            <p:nvPr/>
          </p:nvSpPr>
          <p:spPr bwMode="auto">
            <a:xfrm>
              <a:off x="7078884" y="6359325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c</a:t>
              </a:r>
              <a:endParaRPr lang="en-US" sz="2400" baseline="-25000" dirty="0"/>
            </a:p>
          </p:txBody>
        </p:sp>
        <p:cxnSp>
          <p:nvCxnSpPr>
            <p:cNvPr id="40" name="Straight Arrow Connector 39"/>
            <p:cNvCxnSpPr>
              <a:endCxn id="53" idx="2"/>
            </p:cNvCxnSpPr>
            <p:nvPr/>
          </p:nvCxnSpPr>
          <p:spPr>
            <a:xfrm>
              <a:off x="6553200" y="5562600"/>
              <a:ext cx="521825" cy="24261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>
              <a:endCxn id="53" idx="6"/>
            </p:cNvCxnSpPr>
            <p:nvPr/>
          </p:nvCxnSpPr>
          <p:spPr>
            <a:xfrm rot="10800000" flipV="1">
              <a:off x="7563092" y="5486400"/>
              <a:ext cx="437909" cy="31881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"/>
            <p:cNvSpPr>
              <a:spLocks noChangeArrowheads="1"/>
            </p:cNvSpPr>
            <p:nvPr/>
          </p:nvSpPr>
          <p:spPr bwMode="auto">
            <a:xfrm>
              <a:off x="5848109" y="4953000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a</a:t>
              </a:r>
              <a:endParaRPr lang="en-US" sz="2400" baseline="-25000" dirty="0"/>
            </a:p>
          </p:txBody>
        </p:sp>
        <p:sp>
          <p:nvSpPr>
            <p:cNvPr id="43" name="TextBox 42"/>
            <p:cNvSpPr txBox="1"/>
            <p:nvPr/>
          </p:nvSpPr>
          <p:spPr>
            <a:xfrm rot="12943588">
              <a:off x="6103285" y="5261098"/>
              <a:ext cx="47641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FF0000"/>
                  </a:solidFill>
                </a:rPr>
                <a:t>…</a:t>
              </a:r>
            </a:p>
          </p:txBody>
        </p:sp>
        <p:sp>
          <p:nvSpPr>
            <p:cNvPr id="44" name="Oval 4"/>
            <p:cNvSpPr>
              <a:spLocks noChangeArrowheads="1"/>
            </p:cNvSpPr>
            <p:nvPr/>
          </p:nvSpPr>
          <p:spPr bwMode="auto">
            <a:xfrm>
              <a:off x="8210309" y="4953000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b</a:t>
              </a:r>
              <a:endParaRPr lang="en-US" sz="2400" baseline="-25000" dirty="0"/>
            </a:p>
          </p:txBody>
        </p:sp>
        <p:sp>
          <p:nvSpPr>
            <p:cNvPr id="45" name="TextBox 44"/>
            <p:cNvSpPr txBox="1"/>
            <p:nvPr/>
          </p:nvSpPr>
          <p:spPr>
            <a:xfrm rot="19469121">
              <a:off x="7821737" y="5036983"/>
              <a:ext cx="47641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FF0000"/>
                  </a:solidFill>
                </a:rPr>
                <a:t>…</a:t>
              </a:r>
            </a:p>
          </p:txBody>
        </p:sp>
        <p:cxnSp>
          <p:nvCxnSpPr>
            <p:cNvPr id="50" name="Straight Arrow Connector 49"/>
            <p:cNvCxnSpPr>
              <a:endCxn id="39" idx="0"/>
            </p:cNvCxnSpPr>
            <p:nvPr/>
          </p:nvCxnSpPr>
          <p:spPr>
            <a:xfrm rot="16200000" flipH="1">
              <a:off x="7275171" y="6311578"/>
              <a:ext cx="87775" cy="771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l 4"/>
            <p:cNvSpPr>
              <a:spLocks noChangeArrowheads="1"/>
            </p:cNvSpPr>
            <p:nvPr/>
          </p:nvSpPr>
          <p:spPr bwMode="auto">
            <a:xfrm>
              <a:off x="7075025" y="5572299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baseline="-25000" dirty="0"/>
            </a:p>
          </p:txBody>
        </p:sp>
        <p:sp>
          <p:nvSpPr>
            <p:cNvPr id="57" name="TextBox 56"/>
            <p:cNvSpPr txBox="1"/>
            <p:nvPr/>
          </p:nvSpPr>
          <p:spPr>
            <a:xfrm rot="16200000">
              <a:off x="6976807" y="5894243"/>
              <a:ext cx="47641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FF0000"/>
                  </a:solidFill>
                </a:rPr>
                <a:t>…</a:t>
              </a: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57200" y="4865225"/>
              <a:ext cx="8382000" cy="198120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7" name="Straight Connector 46"/>
          <p:cNvCxnSpPr/>
          <p:nvPr/>
        </p:nvCxnSpPr>
        <p:spPr>
          <a:xfrm rot="5400000" flipH="1" flipV="1">
            <a:off x="800100" y="6210300"/>
            <a:ext cx="304800" cy="2286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D-separation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A, B,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 – non-intersecting set of nodes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is D-separated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from B by C ≡ A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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B|C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baseline="0" dirty="0" smtClean="0"/>
              <a:t>	if all paths</a:t>
            </a:r>
            <a:r>
              <a:rPr lang="en-US" sz="2400" dirty="0" smtClean="0"/>
              <a:t> between nodes in A &amp; B are “blocked”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i.e. path contains a node z such that either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 smtClean="0"/>
              <a:t>	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4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and z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C, OR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baseline="0" dirty="0" smtClean="0"/>
              <a:t>	</a:t>
            </a:r>
            <a:endParaRPr lang="en-US" sz="24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 smtClean="0"/>
              <a:t>	and neither z nor any of its descendants is in C.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600200" y="3648974"/>
            <a:ext cx="6172200" cy="465826"/>
            <a:chOff x="1600200" y="3648974"/>
            <a:chExt cx="6172200" cy="465826"/>
          </a:xfrm>
        </p:grpSpPr>
        <p:sp>
          <p:nvSpPr>
            <p:cNvPr id="4" name="Oval 4"/>
            <p:cNvSpPr>
              <a:spLocks noChangeArrowheads="1"/>
            </p:cNvSpPr>
            <p:nvPr/>
          </p:nvSpPr>
          <p:spPr bwMode="auto">
            <a:xfrm>
              <a:off x="2743200" y="3648974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z</a:t>
              </a:r>
              <a:endParaRPr lang="en-US" sz="2400" baseline="-25000" dirty="0"/>
            </a:p>
          </p:txBody>
        </p:sp>
        <p:cxnSp>
          <p:nvCxnSpPr>
            <p:cNvPr id="6" name="Straight Arrow Connector 5"/>
            <p:cNvCxnSpPr>
              <a:endCxn id="4" idx="2"/>
            </p:cNvCxnSpPr>
            <p:nvPr/>
          </p:nvCxnSpPr>
          <p:spPr>
            <a:xfrm>
              <a:off x="1600200" y="3877574"/>
              <a:ext cx="1143000" cy="431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3241875" y="3877574"/>
              <a:ext cx="1143000" cy="431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4"/>
            <p:cNvSpPr>
              <a:spLocks noChangeArrowheads="1"/>
            </p:cNvSpPr>
            <p:nvPr/>
          </p:nvSpPr>
          <p:spPr bwMode="auto">
            <a:xfrm>
              <a:off x="6130725" y="3648974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z</a:t>
              </a:r>
              <a:endParaRPr lang="en-US" sz="2400" baseline="-25000" dirty="0"/>
            </a:p>
          </p:txBody>
        </p:sp>
        <p:cxnSp>
          <p:nvCxnSpPr>
            <p:cNvPr id="10" name="Straight Arrow Connector 9"/>
            <p:cNvCxnSpPr>
              <a:stCxn id="9" idx="2"/>
            </p:cNvCxnSpPr>
            <p:nvPr/>
          </p:nvCxnSpPr>
          <p:spPr>
            <a:xfrm rot="10800000">
              <a:off x="4800601" y="3877575"/>
              <a:ext cx="1330125" cy="431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6629400" y="3877574"/>
              <a:ext cx="1143000" cy="431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Oval 4"/>
          <p:cNvSpPr>
            <a:spLocks noChangeArrowheads="1"/>
          </p:cNvSpPr>
          <p:nvPr/>
        </p:nvSpPr>
        <p:spPr bwMode="auto">
          <a:xfrm>
            <a:off x="4495800" y="4944374"/>
            <a:ext cx="488066" cy="465826"/>
          </a:xfrm>
          <a:prstGeom prst="ellipse">
            <a:avLst/>
          </a:prstGeom>
          <a:noFill/>
          <a:ln w="2540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 smtClean="0"/>
              <a:t>z</a:t>
            </a:r>
            <a:endParaRPr lang="en-US" sz="2400" baseline="-25000" dirty="0"/>
          </a:p>
        </p:txBody>
      </p:sp>
      <p:cxnSp>
        <p:nvCxnSpPr>
          <p:cNvPr id="18" name="Straight Arrow Connector 17"/>
          <p:cNvCxnSpPr>
            <a:endCxn id="17" idx="2"/>
          </p:cNvCxnSpPr>
          <p:nvPr/>
        </p:nvCxnSpPr>
        <p:spPr>
          <a:xfrm>
            <a:off x="3352800" y="5172974"/>
            <a:ext cx="1143000" cy="431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endCxn id="17" idx="6"/>
          </p:cNvCxnSpPr>
          <p:nvPr/>
        </p:nvCxnSpPr>
        <p:spPr>
          <a:xfrm rot="10800000">
            <a:off x="4983866" y="5177288"/>
            <a:ext cx="1264534" cy="431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D-separation Example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1524000" y="4038600"/>
            <a:ext cx="3581400" cy="2590800"/>
            <a:chOff x="1524000" y="4038600"/>
            <a:chExt cx="3581400" cy="2590800"/>
          </a:xfrm>
        </p:grpSpPr>
        <p:sp>
          <p:nvSpPr>
            <p:cNvPr id="8" name="Oval 4"/>
            <p:cNvSpPr>
              <a:spLocks noChangeArrowheads="1"/>
            </p:cNvSpPr>
            <p:nvPr/>
          </p:nvSpPr>
          <p:spPr bwMode="auto">
            <a:xfrm>
              <a:off x="1524000" y="4038600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a</a:t>
              </a:r>
              <a:endParaRPr lang="en-US" sz="2400" baseline="-25000" dirty="0"/>
            </a:p>
          </p:txBody>
        </p:sp>
        <p:sp>
          <p:nvSpPr>
            <p:cNvPr id="9" name="Oval 4"/>
            <p:cNvSpPr>
              <a:spLocks noChangeArrowheads="1"/>
            </p:cNvSpPr>
            <p:nvPr/>
          </p:nvSpPr>
          <p:spPr bwMode="auto">
            <a:xfrm>
              <a:off x="3657600" y="4038600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f</a:t>
              </a:r>
              <a:endParaRPr lang="en-US" sz="2400" baseline="-25000" dirty="0"/>
            </a:p>
          </p:txBody>
        </p:sp>
        <p:sp>
          <p:nvSpPr>
            <p:cNvPr id="10" name="Oval 4"/>
            <p:cNvSpPr>
              <a:spLocks noChangeArrowheads="1"/>
            </p:cNvSpPr>
            <p:nvPr/>
          </p:nvSpPr>
          <p:spPr bwMode="auto">
            <a:xfrm>
              <a:off x="2590800" y="5096774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e</a:t>
              </a:r>
              <a:endParaRPr lang="en-US" sz="2400" baseline="-25000" dirty="0"/>
            </a:p>
          </p:txBody>
        </p:sp>
        <p:sp>
          <p:nvSpPr>
            <p:cNvPr id="11" name="Oval 4"/>
            <p:cNvSpPr>
              <a:spLocks noChangeArrowheads="1"/>
            </p:cNvSpPr>
            <p:nvPr/>
          </p:nvSpPr>
          <p:spPr bwMode="auto">
            <a:xfrm>
              <a:off x="2590800" y="6163574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c</a:t>
              </a:r>
              <a:endParaRPr lang="en-US" sz="2400" baseline="-25000" dirty="0"/>
            </a:p>
          </p:txBody>
        </p:sp>
        <p:sp>
          <p:nvSpPr>
            <p:cNvPr id="12" name="Oval 4"/>
            <p:cNvSpPr>
              <a:spLocks noChangeArrowheads="1"/>
            </p:cNvSpPr>
            <p:nvPr/>
          </p:nvSpPr>
          <p:spPr bwMode="auto">
            <a:xfrm>
              <a:off x="4617334" y="5096774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b</a:t>
              </a:r>
              <a:endParaRPr lang="en-US" sz="2400" baseline="-25000" dirty="0"/>
            </a:p>
          </p:txBody>
        </p:sp>
        <p:cxnSp>
          <p:nvCxnSpPr>
            <p:cNvPr id="13" name="Straight Arrow Connector 12"/>
            <p:cNvCxnSpPr>
              <a:stCxn id="8" idx="5"/>
              <a:endCxn id="10" idx="1"/>
            </p:cNvCxnSpPr>
            <p:nvPr/>
          </p:nvCxnSpPr>
          <p:spPr>
            <a:xfrm rot="16200000" flipH="1">
              <a:off x="1937040" y="4439757"/>
              <a:ext cx="728786" cy="72168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9" idx="3"/>
              <a:endCxn id="10" idx="7"/>
            </p:cNvCxnSpPr>
            <p:nvPr/>
          </p:nvCxnSpPr>
          <p:spPr>
            <a:xfrm rot="5400000">
              <a:off x="3003840" y="4439757"/>
              <a:ext cx="728786" cy="72168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0" idx="4"/>
              <a:endCxn id="11" idx="0"/>
            </p:cNvCxnSpPr>
            <p:nvPr/>
          </p:nvCxnSpPr>
          <p:spPr>
            <a:xfrm rot="5400000">
              <a:off x="2534346" y="5863087"/>
              <a:ext cx="600974" cy="158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9" idx="5"/>
              <a:endCxn id="12" idx="1"/>
            </p:cNvCxnSpPr>
            <p:nvPr/>
          </p:nvCxnSpPr>
          <p:spPr>
            <a:xfrm rot="16200000" flipH="1">
              <a:off x="4017107" y="4493290"/>
              <a:ext cx="728786" cy="61462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/>
          <p:cNvGrpSpPr/>
          <p:nvPr/>
        </p:nvGrpSpPr>
        <p:grpSpPr>
          <a:xfrm>
            <a:off x="838200" y="2277374"/>
            <a:ext cx="6172200" cy="1227826"/>
            <a:chOff x="1600200" y="3792748"/>
            <a:chExt cx="6172200" cy="1227826"/>
          </a:xfrm>
        </p:grpSpPr>
        <p:sp>
          <p:nvSpPr>
            <p:cNvPr id="26" name="Oval 4"/>
            <p:cNvSpPr>
              <a:spLocks noChangeArrowheads="1"/>
            </p:cNvSpPr>
            <p:nvPr/>
          </p:nvSpPr>
          <p:spPr bwMode="auto">
            <a:xfrm>
              <a:off x="2743200" y="3792748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z</a:t>
              </a:r>
              <a:endParaRPr lang="en-US" sz="2400" baseline="-25000" dirty="0"/>
            </a:p>
          </p:txBody>
        </p:sp>
        <p:cxnSp>
          <p:nvCxnSpPr>
            <p:cNvPr id="27" name="Straight Arrow Connector 26"/>
            <p:cNvCxnSpPr>
              <a:endCxn id="26" idx="2"/>
            </p:cNvCxnSpPr>
            <p:nvPr/>
          </p:nvCxnSpPr>
          <p:spPr>
            <a:xfrm>
              <a:off x="1600200" y="4021348"/>
              <a:ext cx="1143000" cy="431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3241875" y="4021348"/>
              <a:ext cx="1143000" cy="431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4"/>
            <p:cNvSpPr>
              <a:spLocks noChangeArrowheads="1"/>
            </p:cNvSpPr>
            <p:nvPr/>
          </p:nvSpPr>
          <p:spPr bwMode="auto">
            <a:xfrm>
              <a:off x="6130725" y="3792748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z</a:t>
              </a:r>
              <a:endParaRPr lang="en-US" sz="2400" baseline="-25000" dirty="0"/>
            </a:p>
          </p:txBody>
        </p:sp>
        <p:cxnSp>
          <p:nvCxnSpPr>
            <p:cNvPr id="30" name="Straight Arrow Connector 29"/>
            <p:cNvCxnSpPr>
              <a:stCxn id="29" idx="2"/>
            </p:cNvCxnSpPr>
            <p:nvPr/>
          </p:nvCxnSpPr>
          <p:spPr>
            <a:xfrm rot="10800000">
              <a:off x="4800601" y="4021349"/>
              <a:ext cx="1330125" cy="431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6629400" y="4021348"/>
              <a:ext cx="1143000" cy="431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4"/>
            <p:cNvSpPr>
              <a:spLocks noChangeArrowheads="1"/>
            </p:cNvSpPr>
            <p:nvPr/>
          </p:nvSpPr>
          <p:spPr bwMode="auto">
            <a:xfrm>
              <a:off x="2743200" y="4554748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z</a:t>
              </a:r>
              <a:endParaRPr lang="en-US" sz="2400" baseline="-25000" dirty="0"/>
            </a:p>
          </p:txBody>
        </p:sp>
        <p:cxnSp>
          <p:nvCxnSpPr>
            <p:cNvPr id="33" name="Straight Arrow Connector 32"/>
            <p:cNvCxnSpPr>
              <a:endCxn id="32" idx="2"/>
            </p:cNvCxnSpPr>
            <p:nvPr/>
          </p:nvCxnSpPr>
          <p:spPr>
            <a:xfrm>
              <a:off x="1600200" y="4783348"/>
              <a:ext cx="1143000" cy="431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>
              <a:endCxn id="32" idx="6"/>
            </p:cNvCxnSpPr>
            <p:nvPr/>
          </p:nvCxnSpPr>
          <p:spPr>
            <a:xfrm rot="10800000">
              <a:off x="3231266" y="4787662"/>
              <a:ext cx="1264534" cy="431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7047236" y="2251635"/>
            <a:ext cx="1410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And z in C</a:t>
            </a:r>
            <a:endParaRPr lang="en-US" sz="2400" dirty="0"/>
          </a:p>
        </p:txBody>
      </p:sp>
      <p:sp>
        <p:nvSpPr>
          <p:cNvPr id="36" name="TextBox 35"/>
          <p:cNvSpPr txBox="1"/>
          <p:nvPr/>
        </p:nvSpPr>
        <p:spPr>
          <a:xfrm>
            <a:off x="3774132" y="2967335"/>
            <a:ext cx="5369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And neither z nor its descendants are in C</a:t>
            </a:r>
            <a:endParaRPr lang="en-US" sz="2400" dirty="0"/>
          </a:p>
        </p:txBody>
      </p:sp>
      <p:sp>
        <p:nvSpPr>
          <p:cNvPr id="38" name="TextBox 37"/>
          <p:cNvSpPr txBox="1"/>
          <p:nvPr/>
        </p:nvSpPr>
        <p:spPr>
          <a:xfrm>
            <a:off x="304800" y="2983468"/>
            <a:ext cx="4539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or</a:t>
            </a:r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5715000" y="4114800"/>
            <a:ext cx="338618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 </a:t>
            </a:r>
            <a:r>
              <a:rPr lang="en-US" sz="2400" dirty="0" smtClean="0">
                <a:sym typeface="Symbol"/>
              </a:rPr>
              <a:t> b | f ?	</a:t>
            </a:r>
          </a:p>
          <a:p>
            <a:r>
              <a:rPr lang="en-US" sz="2400" dirty="0" smtClean="0">
                <a:sym typeface="Symbol"/>
              </a:rPr>
              <a:t>Yes, Consider z = f or z = e</a:t>
            </a:r>
          </a:p>
          <a:p>
            <a:endParaRPr lang="en-US" sz="2400" dirty="0" smtClean="0">
              <a:sym typeface="Symbol"/>
            </a:endParaRPr>
          </a:p>
          <a:p>
            <a:r>
              <a:rPr lang="en-US" sz="2400" dirty="0" smtClean="0"/>
              <a:t>a </a:t>
            </a:r>
            <a:r>
              <a:rPr lang="en-US" sz="2400" dirty="0" smtClean="0">
                <a:sym typeface="Symbol"/>
              </a:rPr>
              <a:t> b | c ?	</a:t>
            </a:r>
          </a:p>
          <a:p>
            <a:r>
              <a:rPr lang="en-US" sz="2400" dirty="0" smtClean="0">
                <a:sym typeface="Symbol"/>
              </a:rPr>
              <a:t>No, Consider z = e</a:t>
            </a:r>
            <a:endParaRPr lang="en-US" sz="2400" dirty="0" smtClean="0"/>
          </a:p>
        </p:txBody>
      </p:sp>
      <p:sp>
        <p:nvSpPr>
          <p:cNvPr id="40" name="Rectangle 39"/>
          <p:cNvSpPr/>
          <p:nvPr/>
        </p:nvSpPr>
        <p:spPr>
          <a:xfrm>
            <a:off x="304800" y="1378803"/>
            <a:ext cx="8610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  <a:defRPr/>
            </a:pPr>
            <a:r>
              <a:rPr lang="en-US" sz="2400" dirty="0" smtClean="0"/>
              <a:t>A is D-separated from B by C if every path between A and B contains a node z such that either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Representation Theorem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/>
              <a:t>Set of distributions that factorize according to the graph - </a:t>
            </a:r>
            <a:r>
              <a:rPr lang="en-US" sz="2400" dirty="0" smtClean="0">
                <a:latin typeface="Comic Sans MS" pitchFamily="66" charset="0"/>
              </a:rPr>
              <a:t>F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/>
              <a:t>Set of distributions that respect conditional independencies implied by d-separation properties of graph – </a:t>
            </a:r>
            <a:r>
              <a:rPr lang="en-US" sz="2400" dirty="0" smtClean="0">
                <a:latin typeface="Comic Sans MS" pitchFamily="66" charset="0"/>
              </a:rPr>
              <a:t>I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400" noProof="0" dirty="0" smtClean="0"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</a:pP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				I		F</a:t>
            </a:r>
          </a:p>
          <a:p>
            <a:pPr marL="800100" lvl="1" indent="-342900">
              <a:spcBef>
                <a:spcPct val="20000"/>
              </a:spcBef>
            </a:pPr>
            <a:endParaRPr lang="en-US" sz="2400" noProof="0" dirty="0" smtClean="0"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</a:pPr>
            <a:endParaRPr kumimoji="0" lang="en-US" sz="24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</a:pPr>
            <a:r>
              <a:rPr lang="en-US" sz="2400" noProof="0" dirty="0" smtClean="0">
                <a:latin typeface="Comic Sans MS" pitchFamily="66" charset="0"/>
              </a:rPr>
              <a:t>				I 		F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sp>
        <p:nvSpPr>
          <p:cNvPr id="4" name="Text Box 20"/>
          <p:cNvSpPr txBox="1">
            <a:spLocks noChangeArrowheads="1"/>
          </p:cNvSpPr>
          <p:nvPr/>
        </p:nvSpPr>
        <p:spPr bwMode="auto">
          <a:xfrm>
            <a:off x="143459" y="4343400"/>
            <a:ext cx="90005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Important because: </a:t>
            </a:r>
            <a:r>
              <a:rPr lang="en-US" sz="2400" b="1" dirty="0" smtClean="0">
                <a:solidFill>
                  <a:srgbClr val="FF0000"/>
                </a:solidFill>
              </a:rPr>
              <a:t>Given independencies of </a:t>
            </a:r>
            <a:r>
              <a:rPr lang="en-US" sz="2400" b="1" i="1" dirty="0" smtClean="0">
                <a:solidFill>
                  <a:srgbClr val="FF0000"/>
                </a:solidFill>
              </a:rPr>
              <a:t>P</a:t>
            </a:r>
            <a:r>
              <a:rPr lang="en-US" sz="2400" b="1" dirty="0" smtClean="0">
                <a:solidFill>
                  <a:srgbClr val="FF0000"/>
                </a:solidFill>
              </a:rPr>
              <a:t> can get BN structure </a:t>
            </a:r>
            <a:r>
              <a:rPr lang="en-US" sz="2400" b="1" i="1" dirty="0" smtClean="0">
                <a:solidFill>
                  <a:srgbClr val="FF0000"/>
                </a:solidFill>
              </a:rPr>
              <a:t>G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sp>
        <p:nvSpPr>
          <p:cNvPr id="5" name="Text Box 21"/>
          <p:cNvSpPr txBox="1">
            <a:spLocks noChangeArrowheads="1"/>
          </p:cNvSpPr>
          <p:nvPr/>
        </p:nvSpPr>
        <p:spPr bwMode="auto">
          <a:xfrm>
            <a:off x="228600" y="5638800"/>
            <a:ext cx="860966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Important because: </a:t>
            </a:r>
            <a:r>
              <a:rPr lang="en-US" sz="2400" b="1" dirty="0" smtClean="0">
                <a:solidFill>
                  <a:srgbClr val="FF0000"/>
                </a:solidFill>
              </a:rPr>
              <a:t>Read </a:t>
            </a:r>
            <a:r>
              <a:rPr lang="en-US" sz="2400" b="1" dirty="0">
                <a:solidFill>
                  <a:srgbClr val="FF0000"/>
                </a:solidFill>
              </a:rPr>
              <a:t>independencies of </a:t>
            </a:r>
            <a:r>
              <a:rPr lang="en-US" sz="2400" b="1" i="1" dirty="0">
                <a:solidFill>
                  <a:srgbClr val="FF0000"/>
                </a:solidFill>
              </a:rPr>
              <a:t>P</a:t>
            </a:r>
            <a:r>
              <a:rPr lang="en-US" sz="2400" b="1" dirty="0">
                <a:solidFill>
                  <a:srgbClr val="FF0000"/>
                </a:solidFill>
              </a:rPr>
              <a:t> from BN structure </a:t>
            </a:r>
            <a:r>
              <a:rPr lang="en-US" sz="2400" b="1" i="1" dirty="0">
                <a:solidFill>
                  <a:srgbClr val="FF0000"/>
                </a:solidFill>
              </a:rPr>
              <a:t>G</a:t>
            </a:r>
          </a:p>
        </p:txBody>
      </p:sp>
      <p:sp>
        <p:nvSpPr>
          <p:cNvPr id="6" name="Down Arrow 5"/>
          <p:cNvSpPr/>
          <p:nvPr/>
        </p:nvSpPr>
        <p:spPr>
          <a:xfrm rot="16200000">
            <a:off x="4171225" y="3748750"/>
            <a:ext cx="304800" cy="381000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5400000" flipH="1">
            <a:off x="4111425" y="5067300"/>
            <a:ext cx="304800" cy="381000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Markov Blanket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62512" y="3352800"/>
            <a:ext cx="3448088" cy="263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0547" y="2396925"/>
            <a:ext cx="192505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5257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/>
              <a:t>Conditioning on the Markov Blanket, node </a:t>
            </a:r>
            <a:r>
              <a:rPr lang="en-US" sz="2400" dirty="0" err="1" smtClean="0"/>
              <a:t>i</a:t>
            </a:r>
            <a:r>
              <a:rPr lang="en-US" sz="2400" dirty="0" smtClean="0"/>
              <a:t> is independent of all other nodes.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4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Only terms that remain are the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 smtClean="0"/>
              <a:t>	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ones </a:t>
            </a:r>
            <a:r>
              <a:rPr lang="en-US" sz="2400" dirty="0" smtClean="0"/>
              <a:t>which involve </a:t>
            </a:r>
            <a:r>
              <a:rPr lang="en-US" sz="2400" dirty="0" err="1" smtClean="0"/>
              <a:t>i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4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4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400" dirty="0" smtClean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/>
              <a:t>Markov Blanket of node </a:t>
            </a:r>
            <a:r>
              <a:rPr lang="en-US" sz="2400" dirty="0" err="1" smtClean="0"/>
              <a:t>i</a:t>
            </a:r>
            <a:r>
              <a:rPr lang="en-US" sz="2400" dirty="0" smtClean="0"/>
              <a:t> - Set of parents, children and co-parents of node </a:t>
            </a:r>
            <a:r>
              <a:rPr lang="en-US" sz="2400" dirty="0" err="1" smtClean="0"/>
              <a:t>i</a:t>
            </a:r>
            <a:endParaRPr lang="en-US" sz="24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2895600" y="2458789"/>
            <a:ext cx="4724418" cy="635511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219200" y="4724400"/>
            <a:ext cx="1321314" cy="278893"/>
          </a:xfrm>
          <a:prstGeom prst="rect">
            <a:avLst/>
          </a:prstGeom>
          <a:noFill/>
          <a:ln/>
          <a:effectLst/>
        </p:spPr>
      </p:pic>
      <p:pic>
        <p:nvPicPr>
          <p:cNvPr id="12" name="Picture 11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2870180" y="4724400"/>
            <a:ext cx="1779204" cy="279001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1120775"/>
            <a:ext cx="82296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Graphical Models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30929" y="3257252"/>
            <a:ext cx="4350870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err="1" smtClean="0"/>
              <a:t>Aarti</a:t>
            </a:r>
            <a:r>
              <a:rPr lang="en-US" sz="2800" dirty="0" smtClean="0"/>
              <a:t> Singh</a:t>
            </a:r>
          </a:p>
          <a:p>
            <a:pPr algn="ctr"/>
            <a:r>
              <a:rPr lang="en-US" sz="2400" dirty="0" smtClean="0"/>
              <a:t>Slides Courtesy: Carlos </a:t>
            </a:r>
            <a:r>
              <a:rPr lang="en-US" sz="2400" dirty="0" err="1" smtClean="0"/>
              <a:t>Guestrin</a:t>
            </a:r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Machine Learning 10-701/15-781</a:t>
            </a:r>
          </a:p>
          <a:p>
            <a:pPr algn="ctr"/>
            <a:r>
              <a:rPr lang="en-US" sz="2400" dirty="0" smtClean="0"/>
              <a:t>Nov 15, 2010</a:t>
            </a:r>
            <a:endParaRPr lang="en-US" sz="2400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Directed – Bayesian Networks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Compact representation for a joint probability distribution</a:t>
            </a:r>
          </a:p>
          <a:p>
            <a:endParaRPr lang="en-US" sz="1000" dirty="0" smtClean="0"/>
          </a:p>
          <a:p>
            <a:r>
              <a:rPr lang="en-US" sz="2400" dirty="0" err="1" smtClean="0"/>
              <a:t>Bayes</a:t>
            </a:r>
            <a:r>
              <a:rPr lang="en-US" sz="2400" dirty="0" smtClean="0"/>
              <a:t> Net = Directed Acyclic Graph (DAG) + Conditional 			Probability Tables (CPTs)</a:t>
            </a:r>
          </a:p>
          <a:p>
            <a:endParaRPr lang="en-US" sz="1000" dirty="0" smtClean="0"/>
          </a:p>
          <a:p>
            <a:r>
              <a:rPr lang="en-US" sz="2400" dirty="0" smtClean="0"/>
              <a:t>distribution factorizes according to graph ≡ distribution satisfies local Markov independence assumptions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	≡ </a:t>
            </a:r>
            <a:r>
              <a:rPr lang="en-US" sz="2400" dirty="0" err="1" smtClean="0"/>
              <a:t>x</a:t>
            </a:r>
            <a:r>
              <a:rPr lang="en-US" sz="2400" baseline="-25000" dirty="0" err="1" smtClean="0"/>
              <a:t>k</a:t>
            </a:r>
            <a:r>
              <a:rPr lang="en-US" sz="2400" dirty="0" smtClean="0"/>
              <a:t> is independent of its non-descendants</a:t>
            </a:r>
          </a:p>
          <a:p>
            <a:pPr>
              <a:buNone/>
            </a:pPr>
            <a:r>
              <a:rPr lang="en-US" sz="2400" dirty="0" smtClean="0"/>
              <a:t>	given its parents </a:t>
            </a:r>
            <a:r>
              <a:rPr lang="en-US" sz="2400" dirty="0" err="1" smtClean="0"/>
              <a:t>pa</a:t>
            </a:r>
            <a:r>
              <a:rPr lang="en-US" sz="2400" baseline="-25000" dirty="0" err="1" smtClean="0"/>
              <a:t>k</a:t>
            </a:r>
            <a:endParaRPr lang="en-US" sz="24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400" dirty="0" smtClean="0"/>
          </a:p>
        </p:txBody>
      </p:sp>
      <p:pic>
        <p:nvPicPr>
          <p:cNvPr id="4" name="Picture 3" descr="Figure8.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2200" y="4114800"/>
            <a:ext cx="2133600" cy="2631120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4267200"/>
            <a:ext cx="2667000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Directed – Bayesian Networks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Graph encodes local independence assumptions (local Markov Assumptions) </a:t>
            </a:r>
          </a:p>
          <a:p>
            <a:r>
              <a:rPr lang="en-US" sz="2400" dirty="0" smtClean="0"/>
              <a:t>Other independence assumptions can be read off the graph using d-separation</a:t>
            </a:r>
          </a:p>
          <a:p>
            <a:r>
              <a:rPr lang="en-US" sz="2400" dirty="0" smtClean="0"/>
              <a:t>distribution factorizes according to graph ≡ distribution satisfies all independence assumptions found by d-separation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Does the graph capture all independencies? Yes, for </a:t>
            </a:r>
            <a:r>
              <a:rPr lang="en-US" sz="2400" i="1" dirty="0" smtClean="0"/>
              <a:t>almost all</a:t>
            </a:r>
          </a:p>
          <a:p>
            <a:pPr>
              <a:buNone/>
            </a:pPr>
            <a:r>
              <a:rPr lang="en-US" sz="2400" dirty="0" smtClean="0"/>
              <a:t>	distributions that factorize according to graph. More in 10-708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3352800" y="4262735"/>
            <a:ext cx="21996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F		I</a:t>
            </a:r>
            <a:endParaRPr lang="en-US" sz="2400" dirty="0"/>
          </a:p>
        </p:txBody>
      </p:sp>
      <p:sp>
        <p:nvSpPr>
          <p:cNvPr id="5" name="Left-Right Arrow 4"/>
          <p:cNvSpPr/>
          <p:nvPr/>
        </p:nvSpPr>
        <p:spPr>
          <a:xfrm>
            <a:off x="4119625" y="4343400"/>
            <a:ext cx="609600" cy="304800"/>
          </a:xfrm>
          <a:prstGeom prst="left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D-separation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is D-separated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from b by c ≡ a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 </a:t>
            </a:r>
            <a:r>
              <a:rPr lang="en-US" sz="2400" dirty="0" smtClean="0">
                <a:sym typeface="Symbol"/>
              </a:rPr>
              <a:t>b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|c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/>
              <a:t>Three important configurations</a:t>
            </a:r>
            <a:endParaRPr kumimoji="0" lang="en-US" sz="24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61" name="Group 60"/>
          <p:cNvGrpSpPr/>
          <p:nvPr/>
        </p:nvGrpSpPr>
        <p:grpSpPr>
          <a:xfrm>
            <a:off x="609600" y="2667000"/>
            <a:ext cx="4953000" cy="1600200"/>
            <a:chOff x="609600" y="2667000"/>
            <a:chExt cx="4953000" cy="1600200"/>
          </a:xfrm>
        </p:grpSpPr>
        <p:grpSp>
          <p:nvGrpSpPr>
            <p:cNvPr id="27" name="Group 26"/>
            <p:cNvGrpSpPr/>
            <p:nvPr/>
          </p:nvGrpSpPr>
          <p:grpSpPr>
            <a:xfrm>
              <a:off x="685800" y="2875399"/>
              <a:ext cx="4598041" cy="629801"/>
              <a:chOff x="583559" y="2646799"/>
              <a:chExt cx="4598041" cy="629801"/>
            </a:xfrm>
          </p:grpSpPr>
          <p:sp>
            <p:nvSpPr>
              <p:cNvPr id="4" name="Oval 4"/>
              <p:cNvSpPr>
                <a:spLocks noChangeArrowheads="1"/>
              </p:cNvSpPr>
              <p:nvPr/>
            </p:nvSpPr>
            <p:spPr bwMode="auto">
              <a:xfrm>
                <a:off x="2624559" y="2810774"/>
                <a:ext cx="488066" cy="465826"/>
              </a:xfrm>
              <a:prstGeom prst="ellipse">
                <a:avLst/>
              </a:prstGeom>
              <a:noFill/>
              <a:ln w="254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 dirty="0" smtClean="0"/>
                  <a:t>c</a:t>
                </a:r>
                <a:endParaRPr lang="en-US" sz="2400" baseline="-25000" dirty="0"/>
              </a:p>
            </p:txBody>
          </p:sp>
          <p:cxnSp>
            <p:nvCxnSpPr>
              <p:cNvPr id="6" name="Straight Arrow Connector 5"/>
              <p:cNvCxnSpPr>
                <a:endCxn id="4" idx="2"/>
              </p:cNvCxnSpPr>
              <p:nvPr/>
            </p:nvCxnSpPr>
            <p:spPr>
              <a:xfrm>
                <a:off x="1481559" y="3039374"/>
                <a:ext cx="1143000" cy="4313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Straight Arrow Connector 7"/>
              <p:cNvCxnSpPr/>
              <p:nvPr/>
            </p:nvCxnSpPr>
            <p:spPr>
              <a:xfrm>
                <a:off x="3123234" y="3039374"/>
                <a:ext cx="1143000" cy="4313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Oval 4"/>
              <p:cNvSpPr>
                <a:spLocks noChangeArrowheads="1"/>
              </p:cNvSpPr>
              <p:nvPr/>
            </p:nvSpPr>
            <p:spPr bwMode="auto">
              <a:xfrm>
                <a:off x="583559" y="2787624"/>
                <a:ext cx="488066" cy="465826"/>
              </a:xfrm>
              <a:prstGeom prst="ellipse">
                <a:avLst/>
              </a:prstGeom>
              <a:noFill/>
              <a:ln w="254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 dirty="0" smtClean="0"/>
                  <a:t>a</a:t>
                </a:r>
                <a:endParaRPr lang="en-US" sz="2400" baseline="-250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035934" y="2648724"/>
                <a:ext cx="47641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 smtClean="0">
                    <a:solidFill>
                      <a:srgbClr val="FF0000"/>
                    </a:solidFill>
                  </a:rPr>
                  <a:t>…</a:t>
                </a: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4236334" y="2646799"/>
                <a:ext cx="476412" cy="58477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3200" b="1" dirty="0" smtClean="0">
                    <a:solidFill>
                      <a:srgbClr val="FF0000"/>
                    </a:solidFill>
                  </a:rPr>
                  <a:t>…</a:t>
                </a:r>
              </a:p>
            </p:txBody>
          </p:sp>
          <p:sp>
            <p:nvSpPr>
              <p:cNvPr id="26" name="Oval 4"/>
              <p:cNvSpPr>
                <a:spLocks noChangeArrowheads="1"/>
              </p:cNvSpPr>
              <p:nvPr/>
            </p:nvSpPr>
            <p:spPr bwMode="auto">
              <a:xfrm>
                <a:off x="4693534" y="2799199"/>
                <a:ext cx="488066" cy="465826"/>
              </a:xfrm>
              <a:prstGeom prst="ellipse">
                <a:avLst/>
              </a:prstGeom>
              <a:noFill/>
              <a:ln w="254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400" dirty="0" smtClean="0"/>
                  <a:t>b</a:t>
                </a:r>
                <a:endParaRPr lang="en-US" sz="2400" baseline="-25000" dirty="0"/>
              </a:p>
            </p:txBody>
          </p:sp>
        </p:grpSp>
        <p:sp>
          <p:nvSpPr>
            <p:cNvPr id="30" name="TextBox 29"/>
            <p:cNvSpPr txBox="1"/>
            <p:nvPr/>
          </p:nvSpPr>
          <p:spPr>
            <a:xfrm>
              <a:off x="1447800" y="3733800"/>
              <a:ext cx="31702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Causal direction a </a:t>
              </a:r>
              <a:r>
                <a:rPr lang="en-US" sz="2400" dirty="0" smtClean="0">
                  <a:sym typeface="Symbol"/>
                </a:rPr>
                <a:t> </a:t>
              </a:r>
              <a:r>
                <a:rPr lang="en-US" sz="2400" dirty="0" err="1" smtClean="0">
                  <a:sym typeface="Symbol"/>
                </a:rPr>
                <a:t>b</a:t>
              </a:r>
              <a:r>
                <a:rPr lang="en-US" sz="2400" dirty="0" err="1" smtClean="0"/>
                <a:t>|c</a:t>
              </a:r>
              <a:endParaRPr lang="en-US" sz="2400" dirty="0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609600" y="2667000"/>
              <a:ext cx="4953000" cy="160020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715000" y="2286000"/>
            <a:ext cx="3276600" cy="2366665"/>
            <a:chOff x="5715000" y="2286000"/>
            <a:chExt cx="3276600" cy="2366665"/>
          </a:xfrm>
        </p:grpSpPr>
        <p:sp>
          <p:nvSpPr>
            <p:cNvPr id="9" name="Oval 4"/>
            <p:cNvSpPr>
              <a:spLocks noChangeArrowheads="1"/>
            </p:cNvSpPr>
            <p:nvPr/>
          </p:nvSpPr>
          <p:spPr bwMode="auto">
            <a:xfrm>
              <a:off x="7197525" y="2362200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c</a:t>
              </a:r>
              <a:endParaRPr lang="en-US" sz="2400" baseline="-25000" dirty="0"/>
            </a:p>
          </p:txBody>
        </p:sp>
        <p:cxnSp>
          <p:nvCxnSpPr>
            <p:cNvPr id="10" name="Straight Arrow Connector 9"/>
            <p:cNvCxnSpPr>
              <a:stCxn id="9" idx="2"/>
            </p:cNvCxnSpPr>
            <p:nvPr/>
          </p:nvCxnSpPr>
          <p:spPr>
            <a:xfrm rot="10800000" flipV="1">
              <a:off x="6477001" y="2595112"/>
              <a:ext cx="720525" cy="76631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9" idx="6"/>
            </p:cNvCxnSpPr>
            <p:nvPr/>
          </p:nvCxnSpPr>
          <p:spPr>
            <a:xfrm>
              <a:off x="7685591" y="2595113"/>
              <a:ext cx="696409" cy="766313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5822246" y="4191000"/>
              <a:ext cx="30931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Common cause a </a:t>
              </a:r>
              <a:r>
                <a:rPr lang="en-US" sz="2400" dirty="0" smtClean="0">
                  <a:sym typeface="Symbol"/>
                </a:rPr>
                <a:t> </a:t>
              </a:r>
              <a:r>
                <a:rPr lang="en-US" sz="2400" dirty="0" err="1" smtClean="0">
                  <a:sym typeface="Symbol"/>
                </a:rPr>
                <a:t>b</a:t>
              </a:r>
              <a:r>
                <a:rPr lang="en-US" sz="2400" dirty="0" err="1" smtClean="0"/>
                <a:t>|c</a:t>
              </a:r>
              <a:endParaRPr lang="en-US" sz="2400" dirty="0"/>
            </a:p>
          </p:txBody>
        </p:sp>
        <p:sp>
          <p:nvSpPr>
            <p:cNvPr id="31" name="TextBox 30"/>
            <p:cNvSpPr txBox="1"/>
            <p:nvPr/>
          </p:nvSpPr>
          <p:spPr>
            <a:xfrm rot="18728545">
              <a:off x="6046163" y="3140516"/>
              <a:ext cx="47641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FF0000"/>
                  </a:solidFill>
                </a:rPr>
                <a:t>…</a:t>
              </a:r>
            </a:p>
          </p:txBody>
        </p:sp>
        <p:sp>
          <p:nvSpPr>
            <p:cNvPr id="32" name="Oval 4"/>
            <p:cNvSpPr>
              <a:spLocks noChangeArrowheads="1"/>
            </p:cNvSpPr>
            <p:nvPr/>
          </p:nvSpPr>
          <p:spPr bwMode="auto">
            <a:xfrm>
              <a:off x="5867400" y="3581400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a</a:t>
              </a:r>
              <a:endParaRPr lang="en-US" sz="2400" baseline="-25000" dirty="0"/>
            </a:p>
          </p:txBody>
        </p:sp>
        <p:sp>
          <p:nvSpPr>
            <p:cNvPr id="33" name="Oval 4"/>
            <p:cNvSpPr>
              <a:spLocks noChangeArrowheads="1"/>
            </p:cNvSpPr>
            <p:nvPr/>
          </p:nvSpPr>
          <p:spPr bwMode="auto">
            <a:xfrm>
              <a:off x="8427334" y="3595924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b</a:t>
              </a:r>
              <a:endParaRPr lang="en-US" sz="2400" baseline="-25000" dirty="0"/>
            </a:p>
          </p:txBody>
        </p:sp>
        <p:sp>
          <p:nvSpPr>
            <p:cNvPr id="34" name="TextBox 33"/>
            <p:cNvSpPr txBox="1"/>
            <p:nvPr/>
          </p:nvSpPr>
          <p:spPr>
            <a:xfrm rot="13724569">
              <a:off x="8152053" y="3248357"/>
              <a:ext cx="47641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FF0000"/>
                  </a:solidFill>
                </a:rPr>
                <a:t>…</a:t>
              </a: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5715000" y="2286000"/>
              <a:ext cx="3276600" cy="236220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457200" y="4865225"/>
            <a:ext cx="8382000" cy="1981200"/>
            <a:chOff x="457200" y="4865225"/>
            <a:chExt cx="8382000" cy="1981200"/>
          </a:xfrm>
        </p:grpSpPr>
        <p:sp>
          <p:nvSpPr>
            <p:cNvPr id="17" name="Oval 4"/>
            <p:cNvSpPr>
              <a:spLocks noChangeArrowheads="1"/>
            </p:cNvSpPr>
            <p:nvPr/>
          </p:nvSpPr>
          <p:spPr bwMode="auto">
            <a:xfrm>
              <a:off x="3581400" y="6248401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c</a:t>
              </a:r>
              <a:endParaRPr lang="en-US" sz="2400" baseline="-25000" dirty="0"/>
            </a:p>
          </p:txBody>
        </p:sp>
        <p:cxnSp>
          <p:nvCxnSpPr>
            <p:cNvPr id="18" name="Straight Arrow Connector 17"/>
            <p:cNvCxnSpPr>
              <a:endCxn id="17" idx="2"/>
            </p:cNvCxnSpPr>
            <p:nvPr/>
          </p:nvCxnSpPr>
          <p:spPr>
            <a:xfrm rot="16200000" flipH="1">
              <a:off x="2855344" y="5755257"/>
              <a:ext cx="842513" cy="6096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endCxn id="17" idx="6"/>
            </p:cNvCxnSpPr>
            <p:nvPr/>
          </p:nvCxnSpPr>
          <p:spPr>
            <a:xfrm rot="5400000">
              <a:off x="3937577" y="5770690"/>
              <a:ext cx="842513" cy="57873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533400" y="5334000"/>
              <a:ext cx="2355068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V-structure</a:t>
              </a:r>
            </a:p>
            <a:p>
              <a:r>
                <a:rPr lang="en-US" sz="2400" dirty="0" smtClean="0"/>
                <a:t>(Explaining away)</a:t>
              </a:r>
            </a:p>
            <a:p>
              <a:r>
                <a:rPr lang="en-US" sz="2400" dirty="0" smtClean="0"/>
                <a:t>a </a:t>
              </a:r>
              <a:r>
                <a:rPr lang="en-US" sz="2400" dirty="0" smtClean="0">
                  <a:sym typeface="Symbol"/>
                </a:rPr>
                <a:t> </a:t>
              </a:r>
              <a:r>
                <a:rPr lang="en-US" sz="2400" dirty="0" err="1" smtClean="0">
                  <a:sym typeface="Symbol"/>
                </a:rPr>
                <a:t>b</a:t>
              </a:r>
              <a:r>
                <a:rPr lang="en-US" sz="2400" dirty="0" err="1" smtClean="0"/>
                <a:t>|c</a:t>
              </a:r>
              <a:endParaRPr lang="en-US" sz="2400" dirty="0"/>
            </a:p>
          </p:txBody>
        </p:sp>
        <p:sp>
          <p:nvSpPr>
            <p:cNvPr id="35" name="Oval 4"/>
            <p:cNvSpPr>
              <a:spLocks noChangeArrowheads="1"/>
            </p:cNvSpPr>
            <p:nvPr/>
          </p:nvSpPr>
          <p:spPr bwMode="auto">
            <a:xfrm>
              <a:off x="2362200" y="4953000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a</a:t>
              </a:r>
              <a:endParaRPr lang="en-US" sz="2400" baseline="-25000" dirty="0"/>
            </a:p>
          </p:txBody>
        </p:sp>
        <p:sp>
          <p:nvSpPr>
            <p:cNvPr id="36" name="TextBox 35"/>
            <p:cNvSpPr txBox="1"/>
            <p:nvPr/>
          </p:nvSpPr>
          <p:spPr>
            <a:xfrm rot="14176428">
              <a:off x="2550582" y="5261098"/>
              <a:ext cx="47641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FF0000"/>
                  </a:solidFill>
                </a:rPr>
                <a:t>…</a:t>
              </a:r>
            </a:p>
          </p:txBody>
        </p:sp>
        <p:sp>
          <p:nvSpPr>
            <p:cNvPr id="37" name="Oval 4"/>
            <p:cNvSpPr>
              <a:spLocks noChangeArrowheads="1"/>
            </p:cNvSpPr>
            <p:nvPr/>
          </p:nvSpPr>
          <p:spPr bwMode="auto">
            <a:xfrm>
              <a:off x="4724400" y="4953000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b</a:t>
              </a:r>
              <a:endParaRPr lang="en-US" sz="2400" baseline="-25000" dirty="0"/>
            </a:p>
          </p:txBody>
        </p:sp>
        <p:sp>
          <p:nvSpPr>
            <p:cNvPr id="38" name="TextBox 37"/>
            <p:cNvSpPr txBox="1"/>
            <p:nvPr/>
          </p:nvSpPr>
          <p:spPr>
            <a:xfrm rot="18315408">
              <a:off x="4440349" y="5149152"/>
              <a:ext cx="47641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FF0000"/>
                  </a:solidFill>
                </a:rPr>
                <a:t>…</a:t>
              </a:r>
            </a:p>
          </p:txBody>
        </p:sp>
        <p:sp>
          <p:nvSpPr>
            <p:cNvPr id="39" name="Oval 4"/>
            <p:cNvSpPr>
              <a:spLocks noChangeArrowheads="1"/>
            </p:cNvSpPr>
            <p:nvPr/>
          </p:nvSpPr>
          <p:spPr bwMode="auto">
            <a:xfrm>
              <a:off x="7078884" y="6359325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c</a:t>
              </a:r>
              <a:endParaRPr lang="en-US" sz="2400" baseline="-25000" dirty="0"/>
            </a:p>
          </p:txBody>
        </p:sp>
        <p:cxnSp>
          <p:nvCxnSpPr>
            <p:cNvPr id="40" name="Straight Arrow Connector 39"/>
            <p:cNvCxnSpPr>
              <a:endCxn id="53" idx="2"/>
            </p:cNvCxnSpPr>
            <p:nvPr/>
          </p:nvCxnSpPr>
          <p:spPr>
            <a:xfrm>
              <a:off x="6553200" y="5562600"/>
              <a:ext cx="521825" cy="24261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>
              <a:endCxn id="53" idx="6"/>
            </p:cNvCxnSpPr>
            <p:nvPr/>
          </p:nvCxnSpPr>
          <p:spPr>
            <a:xfrm rot="10800000" flipV="1">
              <a:off x="7563092" y="5486400"/>
              <a:ext cx="437909" cy="31881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"/>
            <p:cNvSpPr>
              <a:spLocks noChangeArrowheads="1"/>
            </p:cNvSpPr>
            <p:nvPr/>
          </p:nvSpPr>
          <p:spPr bwMode="auto">
            <a:xfrm>
              <a:off x="5848109" y="4953000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a</a:t>
              </a:r>
              <a:endParaRPr lang="en-US" sz="2400" baseline="-25000" dirty="0"/>
            </a:p>
          </p:txBody>
        </p:sp>
        <p:sp>
          <p:nvSpPr>
            <p:cNvPr id="43" name="TextBox 42"/>
            <p:cNvSpPr txBox="1"/>
            <p:nvPr/>
          </p:nvSpPr>
          <p:spPr>
            <a:xfrm rot="12943588">
              <a:off x="6103285" y="5261098"/>
              <a:ext cx="47641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FF0000"/>
                  </a:solidFill>
                </a:rPr>
                <a:t>…</a:t>
              </a:r>
            </a:p>
          </p:txBody>
        </p:sp>
        <p:sp>
          <p:nvSpPr>
            <p:cNvPr id="44" name="Oval 4"/>
            <p:cNvSpPr>
              <a:spLocks noChangeArrowheads="1"/>
            </p:cNvSpPr>
            <p:nvPr/>
          </p:nvSpPr>
          <p:spPr bwMode="auto">
            <a:xfrm>
              <a:off x="8210309" y="4953000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b</a:t>
              </a:r>
              <a:endParaRPr lang="en-US" sz="2400" baseline="-25000" dirty="0"/>
            </a:p>
          </p:txBody>
        </p:sp>
        <p:sp>
          <p:nvSpPr>
            <p:cNvPr id="45" name="TextBox 44"/>
            <p:cNvSpPr txBox="1"/>
            <p:nvPr/>
          </p:nvSpPr>
          <p:spPr>
            <a:xfrm rot="19469121">
              <a:off x="7821737" y="5036983"/>
              <a:ext cx="47641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FF0000"/>
                  </a:solidFill>
                </a:rPr>
                <a:t>…</a:t>
              </a:r>
            </a:p>
          </p:txBody>
        </p:sp>
        <p:cxnSp>
          <p:nvCxnSpPr>
            <p:cNvPr id="50" name="Straight Arrow Connector 49"/>
            <p:cNvCxnSpPr>
              <a:endCxn id="39" idx="0"/>
            </p:cNvCxnSpPr>
            <p:nvPr/>
          </p:nvCxnSpPr>
          <p:spPr>
            <a:xfrm rot="16200000" flipH="1">
              <a:off x="7275171" y="6311578"/>
              <a:ext cx="87775" cy="771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l 4"/>
            <p:cNvSpPr>
              <a:spLocks noChangeArrowheads="1"/>
            </p:cNvSpPr>
            <p:nvPr/>
          </p:nvSpPr>
          <p:spPr bwMode="auto">
            <a:xfrm>
              <a:off x="7075025" y="5572299"/>
              <a:ext cx="488066" cy="46582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baseline="-25000" dirty="0"/>
            </a:p>
          </p:txBody>
        </p:sp>
        <p:sp>
          <p:nvSpPr>
            <p:cNvPr id="57" name="TextBox 56"/>
            <p:cNvSpPr txBox="1"/>
            <p:nvPr/>
          </p:nvSpPr>
          <p:spPr>
            <a:xfrm rot="16200000">
              <a:off x="6976807" y="5894243"/>
              <a:ext cx="47641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 smtClean="0">
                  <a:solidFill>
                    <a:srgbClr val="FF0000"/>
                  </a:solidFill>
                </a:rPr>
                <a:t>…</a:t>
              </a: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57200" y="4865225"/>
              <a:ext cx="8382000" cy="1981200"/>
            </a:xfrm>
            <a:prstGeom prst="rect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7" name="Straight Connector 46"/>
          <p:cNvCxnSpPr/>
          <p:nvPr/>
        </p:nvCxnSpPr>
        <p:spPr>
          <a:xfrm rot="5400000" flipH="1" flipV="1">
            <a:off x="800100" y="6210300"/>
            <a:ext cx="304800" cy="2286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iid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dependent data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HMM 					Graphical Models</a:t>
            </a:r>
          </a:p>
          <a:p>
            <a:pPr>
              <a:buNone/>
            </a:pPr>
            <a:r>
              <a:rPr lang="en-US" sz="2400" dirty="0" smtClean="0"/>
              <a:t>- sequential dependence		- general dependence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</p:txBody>
      </p:sp>
      <p:pic>
        <p:nvPicPr>
          <p:cNvPr id="4" name="Picture 3" descr="Figure13.5.png"/>
          <p:cNvPicPr>
            <a:picLocks noChangeAspect="1"/>
          </p:cNvPicPr>
          <p:nvPr/>
        </p:nvPicPr>
        <p:blipFill>
          <a:blip r:embed="rId2" cstate="print"/>
          <a:srcRect r="15410"/>
          <a:stretch>
            <a:fillRect/>
          </a:stretch>
        </p:blipFill>
        <p:spPr>
          <a:xfrm>
            <a:off x="304800" y="3429000"/>
            <a:ext cx="4800600" cy="1676400"/>
          </a:xfrm>
          <a:prstGeom prst="rect">
            <a:avLst/>
          </a:prstGeom>
        </p:spPr>
      </p:pic>
      <p:pic>
        <p:nvPicPr>
          <p:cNvPr id="5" name="Picture 4" descr="Figure8.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1200" y="3124200"/>
            <a:ext cx="2286000" cy="28190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Undirected – Markov Random Fields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5257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Popular in statistical physics, computer vision, sensor networks, social networks, protein-protein interaction network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Example – Image </a:t>
            </a:r>
            <a:r>
              <a:rPr lang="en-US" sz="2400" dirty="0" err="1" smtClean="0"/>
              <a:t>Denoising</a:t>
            </a:r>
            <a:r>
              <a:rPr lang="en-US" sz="2400" dirty="0" smtClean="0"/>
              <a:t>	x</a:t>
            </a:r>
            <a:r>
              <a:rPr lang="en-US" sz="2400" baseline="-25000" dirty="0" smtClean="0"/>
              <a:t>i</a:t>
            </a:r>
            <a:r>
              <a:rPr lang="en-US" sz="2400" dirty="0" smtClean="0"/>
              <a:t> – value at pixel </a:t>
            </a:r>
            <a:r>
              <a:rPr lang="en-US" sz="2400" dirty="0" err="1" smtClean="0"/>
              <a:t>i</a:t>
            </a:r>
            <a:r>
              <a:rPr lang="en-US" sz="2400" dirty="0" smtClean="0"/>
              <a:t>						</a:t>
            </a:r>
            <a:r>
              <a:rPr lang="en-US" sz="2400" dirty="0" err="1" smtClean="0"/>
              <a:t>y</a:t>
            </a:r>
            <a:r>
              <a:rPr lang="en-US" sz="2400" baseline="-25000" dirty="0" err="1" smtClean="0"/>
              <a:t>i</a:t>
            </a:r>
            <a:r>
              <a:rPr lang="en-US" sz="2400" dirty="0" smtClean="0"/>
              <a:t> – observed noisy value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3562350"/>
            <a:ext cx="3343275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710222"/>
            <a:ext cx="3886200" cy="2842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Conditional Independence properties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No directed edges</a:t>
            </a:r>
          </a:p>
          <a:p>
            <a:r>
              <a:rPr lang="en-US" sz="2400" dirty="0" smtClean="0"/>
              <a:t>Conditional independence ≡ graph separation</a:t>
            </a:r>
          </a:p>
          <a:p>
            <a:pPr lvl="0">
              <a:defRPr/>
            </a:pPr>
            <a:r>
              <a:rPr lang="en-US" sz="2400" dirty="0" smtClean="0"/>
              <a:t>A, B, C – non-intersecting set of nodes</a:t>
            </a:r>
          </a:p>
          <a:p>
            <a:pPr lvl="0">
              <a:defRPr/>
            </a:pPr>
            <a:r>
              <a:rPr lang="en-US" sz="2400" dirty="0" smtClean="0"/>
              <a:t>A </a:t>
            </a:r>
            <a:r>
              <a:rPr lang="en-US" sz="2400" dirty="0" smtClean="0">
                <a:sym typeface="Symbol"/>
              </a:rPr>
              <a:t> </a:t>
            </a:r>
            <a:r>
              <a:rPr lang="en-US" sz="2400" dirty="0" smtClean="0"/>
              <a:t>B|C if all paths between nodes in A &amp; B are “blocked”</a:t>
            </a:r>
          </a:p>
          <a:p>
            <a:pPr>
              <a:buNone/>
              <a:defRPr/>
            </a:pPr>
            <a:r>
              <a:rPr lang="en-US" sz="2400" dirty="0" smtClean="0"/>
              <a:t>	i.e. path contains a node z in C.</a:t>
            </a:r>
          </a:p>
          <a:p>
            <a:pPr lvl="0">
              <a:defRPr/>
            </a:pPr>
            <a:endParaRPr lang="en-US" sz="2400" dirty="0"/>
          </a:p>
        </p:txBody>
      </p:sp>
      <p:pic>
        <p:nvPicPr>
          <p:cNvPr id="4" name="Picture 3" descr="Figure8.27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2666" y="4038600"/>
            <a:ext cx="3494334" cy="24458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Factorization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Joint distribution factorizes according to the graph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r>
              <a:rPr lang="en-US" sz="2200" dirty="0" smtClean="0"/>
              <a:t>			typically NP-hard to compute</a:t>
            </a:r>
            <a:endParaRPr lang="en-US" sz="2200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209800"/>
            <a:ext cx="3005137" cy="10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3330200"/>
            <a:ext cx="5076825" cy="34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3869359"/>
            <a:ext cx="3352799" cy="31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3875690"/>
            <a:ext cx="1828800" cy="315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0" y="5181600"/>
            <a:ext cx="2438400" cy="862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4400" y="4853650"/>
            <a:ext cx="2514600" cy="373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30" descr="Figure8.29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934200" y="2362200"/>
            <a:ext cx="1752600" cy="1752600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6934200" y="4267200"/>
            <a:ext cx="2186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Comic Sans MS" pitchFamily="66" charset="0"/>
              </a:rPr>
              <a:t>Clique, </a:t>
            </a:r>
            <a:r>
              <a:rPr lang="en-US" dirty="0" err="1" smtClean="0">
                <a:solidFill>
                  <a:srgbClr val="00B050"/>
                </a:solidFill>
                <a:latin typeface="Comic Sans MS" pitchFamily="66" charset="0"/>
              </a:rPr>
              <a:t>x</a:t>
            </a:r>
            <a:r>
              <a:rPr lang="en-US" baseline="-25000" dirty="0" err="1" smtClean="0">
                <a:solidFill>
                  <a:srgbClr val="00B050"/>
                </a:solidFill>
                <a:latin typeface="Comic Sans MS" pitchFamily="66" charset="0"/>
              </a:rPr>
              <a:t>C</a:t>
            </a:r>
            <a:r>
              <a:rPr lang="en-US" dirty="0" smtClean="0">
                <a:solidFill>
                  <a:srgbClr val="00B050"/>
                </a:solidFill>
                <a:latin typeface="Comic Sans MS" pitchFamily="66" charset="0"/>
              </a:rPr>
              <a:t> = {x</a:t>
            </a:r>
            <a:r>
              <a:rPr lang="en-US" baseline="-25000" dirty="0" smtClean="0">
                <a:solidFill>
                  <a:srgbClr val="00B050"/>
                </a:solidFill>
                <a:latin typeface="Comic Sans MS" pitchFamily="66" charset="0"/>
              </a:rPr>
              <a:t>1</a:t>
            </a:r>
            <a:r>
              <a:rPr lang="en-US" dirty="0" smtClean="0">
                <a:solidFill>
                  <a:srgbClr val="00B050"/>
                </a:solidFill>
                <a:latin typeface="Comic Sans MS" pitchFamily="66" charset="0"/>
              </a:rPr>
              <a:t>,x</a:t>
            </a:r>
            <a:r>
              <a:rPr lang="en-US" baseline="-25000" dirty="0" smtClean="0">
                <a:solidFill>
                  <a:srgbClr val="00B050"/>
                </a:solidFill>
                <a:latin typeface="Comic Sans MS" pitchFamily="66" charset="0"/>
              </a:rPr>
              <a:t>2</a:t>
            </a:r>
            <a:r>
              <a:rPr lang="en-US" dirty="0" smtClean="0">
                <a:solidFill>
                  <a:srgbClr val="00B050"/>
                </a:solidFill>
                <a:latin typeface="Comic Sans MS" pitchFamily="66" charset="0"/>
              </a:rPr>
              <a:t>}</a:t>
            </a:r>
            <a:endParaRPr lang="en-US" baseline="-25000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090003" y="4724400"/>
            <a:ext cx="1749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3333FF"/>
                </a:solidFill>
                <a:latin typeface="Comic Sans MS" pitchFamily="66" charset="0"/>
              </a:rPr>
              <a:t>Maximal clique</a:t>
            </a:r>
          </a:p>
          <a:p>
            <a:r>
              <a:rPr lang="en-US" dirty="0" err="1" smtClean="0">
                <a:solidFill>
                  <a:srgbClr val="3333FF"/>
                </a:solidFill>
                <a:latin typeface="Comic Sans MS" pitchFamily="66" charset="0"/>
              </a:rPr>
              <a:t>x</a:t>
            </a:r>
            <a:r>
              <a:rPr lang="en-US" baseline="-25000" dirty="0" err="1" smtClean="0">
                <a:solidFill>
                  <a:srgbClr val="3333FF"/>
                </a:solidFill>
                <a:latin typeface="Comic Sans MS" pitchFamily="66" charset="0"/>
              </a:rPr>
              <a:t>C</a:t>
            </a:r>
            <a:r>
              <a:rPr lang="en-US" dirty="0" smtClean="0">
                <a:solidFill>
                  <a:srgbClr val="3333FF"/>
                </a:solidFill>
                <a:latin typeface="Comic Sans MS" pitchFamily="66" charset="0"/>
              </a:rPr>
              <a:t> = {x</a:t>
            </a:r>
            <a:r>
              <a:rPr lang="en-US" baseline="-25000" dirty="0" smtClean="0">
                <a:solidFill>
                  <a:srgbClr val="3333FF"/>
                </a:solidFill>
                <a:latin typeface="Comic Sans MS" pitchFamily="66" charset="0"/>
              </a:rPr>
              <a:t>2</a:t>
            </a:r>
            <a:r>
              <a:rPr lang="en-US" dirty="0" smtClean="0">
                <a:solidFill>
                  <a:srgbClr val="3333FF"/>
                </a:solidFill>
                <a:latin typeface="Comic Sans MS" pitchFamily="66" charset="0"/>
              </a:rPr>
              <a:t>,x</a:t>
            </a:r>
            <a:r>
              <a:rPr lang="en-US" baseline="-25000" dirty="0" smtClean="0">
                <a:solidFill>
                  <a:srgbClr val="3333FF"/>
                </a:solidFill>
                <a:latin typeface="Comic Sans MS" pitchFamily="66" charset="0"/>
              </a:rPr>
              <a:t>3</a:t>
            </a:r>
            <a:r>
              <a:rPr lang="en-US" dirty="0" smtClean="0">
                <a:solidFill>
                  <a:srgbClr val="3333FF"/>
                </a:solidFill>
                <a:latin typeface="Comic Sans MS" pitchFamily="66" charset="0"/>
              </a:rPr>
              <a:t>,x</a:t>
            </a:r>
            <a:r>
              <a:rPr lang="en-US" baseline="-25000" dirty="0" smtClean="0">
                <a:solidFill>
                  <a:srgbClr val="3333FF"/>
                </a:solidFill>
                <a:latin typeface="Comic Sans MS" pitchFamily="66" charset="0"/>
              </a:rPr>
              <a:t>4</a:t>
            </a:r>
            <a:r>
              <a:rPr lang="en-US" dirty="0" smtClean="0">
                <a:solidFill>
                  <a:srgbClr val="3333FF"/>
                </a:solidFill>
                <a:latin typeface="Comic Sans MS" pitchFamily="66" charset="0"/>
              </a:rPr>
              <a:t>}</a:t>
            </a:r>
            <a:endParaRPr lang="en-US" baseline="-25000" dirty="0" smtClean="0">
              <a:solidFill>
                <a:srgbClr val="3333FF"/>
              </a:solidFill>
              <a:latin typeface="Comic Sans MS" pitchFamily="66" charset="0"/>
            </a:endParaRPr>
          </a:p>
        </p:txBody>
      </p:sp>
      <p:cxnSp>
        <p:nvCxnSpPr>
          <p:cNvPr id="37" name="Elbow Connector 36"/>
          <p:cNvCxnSpPr/>
          <p:nvPr/>
        </p:nvCxnSpPr>
        <p:spPr>
          <a:xfrm>
            <a:off x="1219200" y="4267200"/>
            <a:ext cx="457200" cy="228600"/>
          </a:xfrm>
          <a:prstGeom prst="bentConnector3">
            <a:avLst>
              <a:gd name="adj1" fmla="val -633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653250" y="4290350"/>
            <a:ext cx="3095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Arbitrary positive function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MRF Example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77899" y="2171452"/>
            <a:ext cx="6066101" cy="876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04800" y="1600200"/>
            <a:ext cx="2836719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510250" y="2420075"/>
            <a:ext cx="228600" cy="178308"/>
          </a:xfrm>
          <a:prstGeom prst="rect">
            <a:avLst/>
          </a:prstGeom>
        </p:spPr>
      </p:pic>
      <p:pic>
        <p:nvPicPr>
          <p:cNvPr id="9" name="Picture 8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1617145" y="2420075"/>
            <a:ext cx="254508" cy="178308"/>
          </a:xfrm>
          <a:prstGeom prst="rect">
            <a:avLst/>
          </a:prstGeom>
          <a:noFill/>
          <a:ln/>
          <a:effectLst/>
        </p:spPr>
      </p:pic>
      <p:pic>
        <p:nvPicPr>
          <p:cNvPr id="13" name="Picture 12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 cstate="print"/>
          <a:stretch>
            <a:fillRect/>
          </a:stretch>
        </p:blipFill>
        <p:spPr bwMode="auto">
          <a:xfrm>
            <a:off x="914400" y="1676400"/>
            <a:ext cx="255017" cy="178665"/>
          </a:xfrm>
          <a:prstGeom prst="rect">
            <a:avLst/>
          </a:prstGeom>
          <a:noFill/>
          <a:ln/>
          <a:effectLst/>
        </p:spPr>
      </p:pic>
      <p:pic>
        <p:nvPicPr>
          <p:cNvPr id="12" name="Picture 11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 cstate="print"/>
          <a:stretch>
            <a:fillRect/>
          </a:stretch>
        </p:blipFill>
        <p:spPr bwMode="auto">
          <a:xfrm>
            <a:off x="1981200" y="1676400"/>
            <a:ext cx="255017" cy="178665"/>
          </a:xfrm>
          <a:prstGeom prst="rect">
            <a:avLst/>
          </a:prstGeom>
          <a:noFill/>
          <a:ln/>
          <a:effectLst/>
        </p:spPr>
      </p:pic>
      <p:pic>
        <p:nvPicPr>
          <p:cNvPr id="15" name="Picture 14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 cstate="print"/>
          <a:stretch>
            <a:fillRect/>
          </a:stretch>
        </p:blipFill>
        <p:spPr bwMode="auto">
          <a:xfrm>
            <a:off x="1066545" y="3962400"/>
            <a:ext cx="255017" cy="178665"/>
          </a:xfrm>
          <a:prstGeom prst="rect">
            <a:avLst/>
          </a:prstGeom>
          <a:noFill/>
          <a:ln/>
          <a:effectLst/>
        </p:spPr>
      </p:pic>
      <p:pic>
        <p:nvPicPr>
          <p:cNvPr id="17" name="Picture 16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 cstate="print"/>
          <a:stretch>
            <a:fillRect/>
          </a:stretch>
        </p:blipFill>
        <p:spPr bwMode="auto">
          <a:xfrm>
            <a:off x="2133344" y="3962400"/>
            <a:ext cx="255527" cy="179022"/>
          </a:xfrm>
          <a:prstGeom prst="rect">
            <a:avLst/>
          </a:prstGeom>
          <a:noFill/>
          <a:ln/>
          <a:effectLst/>
        </p:spPr>
      </p:pic>
      <p:pic>
        <p:nvPicPr>
          <p:cNvPr id="19" name="Picture 18" descr="TP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 cstate="print"/>
          <a:stretch>
            <a:fillRect/>
          </a:stretch>
        </p:blipFill>
        <p:spPr bwMode="auto">
          <a:xfrm>
            <a:off x="1524000" y="3200400"/>
            <a:ext cx="280008" cy="179022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0" descr="TP_tmp.pn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 cstate="print"/>
          <a:stretch>
            <a:fillRect/>
          </a:stretch>
        </p:blipFill>
        <p:spPr bwMode="auto">
          <a:xfrm>
            <a:off x="2590800" y="3200400"/>
            <a:ext cx="279498" cy="178695"/>
          </a:xfrm>
          <a:prstGeom prst="rect">
            <a:avLst/>
          </a:prstGeom>
          <a:noFill/>
          <a:ln/>
          <a:effectLst/>
        </p:spPr>
      </p:pic>
      <p:grpSp>
        <p:nvGrpSpPr>
          <p:cNvPr id="23" name="Group 22"/>
          <p:cNvGrpSpPr/>
          <p:nvPr/>
        </p:nvGrpSpPr>
        <p:grpSpPr>
          <a:xfrm>
            <a:off x="1447800" y="4419600"/>
            <a:ext cx="7711962" cy="1168156"/>
            <a:chOff x="3140725" y="3241875"/>
            <a:chExt cx="7711962" cy="1168156"/>
          </a:xfrm>
        </p:grpSpPr>
        <p:pic>
          <p:nvPicPr>
            <p:cNvPr id="12290" name="Picture 2"/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3735537" y="3241875"/>
              <a:ext cx="3358344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3140725" y="3276600"/>
              <a:ext cx="89787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Often</a:t>
              </a:r>
              <a:endParaRPr lang="en-US" sz="2400" dirty="0"/>
            </a:p>
          </p:txBody>
        </p:sp>
        <p:cxnSp>
          <p:nvCxnSpPr>
            <p:cNvPr id="25" name="Elbow Connector 24"/>
            <p:cNvCxnSpPr/>
            <p:nvPr/>
          </p:nvCxnSpPr>
          <p:spPr>
            <a:xfrm>
              <a:off x="6202418" y="3740550"/>
              <a:ext cx="457200" cy="228600"/>
            </a:xfrm>
            <a:prstGeom prst="bentConnector3">
              <a:avLst>
                <a:gd name="adj1" fmla="val -633"/>
              </a:avLst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6636468" y="3763700"/>
              <a:ext cx="421621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  <a:latin typeface="Comic Sans MS" pitchFamily="66" charset="0"/>
                </a:rPr>
                <a:t>Energy of the clique (e.g. lower if </a:t>
              </a:r>
            </a:p>
            <a:p>
              <a:r>
                <a:rPr lang="en-US" dirty="0" smtClean="0">
                  <a:solidFill>
                    <a:srgbClr val="C00000"/>
                  </a:solidFill>
                  <a:latin typeface="Comic Sans MS" pitchFamily="66" charset="0"/>
                </a:rPr>
                <a:t>variables in clique take similar values)</a:t>
              </a:r>
              <a:endParaRPr lang="en-US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</p:grpSp>
      <p:pic>
        <p:nvPicPr>
          <p:cNvPr id="28" name="Picture 27" descr="TP_tmp.png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2" cstate="print"/>
          <a:stretch>
            <a:fillRect/>
          </a:stretch>
        </p:blipFill>
        <p:spPr bwMode="auto">
          <a:xfrm>
            <a:off x="1547493" y="5816838"/>
            <a:ext cx="5234307" cy="583962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MRF Example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04800" y="1600200"/>
            <a:ext cx="2836719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 cstate="print"/>
          <a:stretch>
            <a:fillRect/>
          </a:stretch>
        </p:blipFill>
        <p:spPr>
          <a:xfrm>
            <a:off x="510250" y="2420075"/>
            <a:ext cx="228600" cy="178308"/>
          </a:xfrm>
          <a:prstGeom prst="rect">
            <a:avLst/>
          </a:prstGeom>
        </p:spPr>
      </p:pic>
      <p:pic>
        <p:nvPicPr>
          <p:cNvPr id="9" name="Picture 8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1617145" y="2420075"/>
            <a:ext cx="254508" cy="178308"/>
          </a:xfrm>
          <a:prstGeom prst="rect">
            <a:avLst/>
          </a:prstGeom>
          <a:noFill/>
          <a:ln/>
          <a:effectLst/>
        </p:spPr>
      </p:pic>
      <p:pic>
        <p:nvPicPr>
          <p:cNvPr id="15" name="Picture 14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 cstate="print"/>
          <a:stretch>
            <a:fillRect/>
          </a:stretch>
        </p:blipFill>
        <p:spPr bwMode="auto">
          <a:xfrm>
            <a:off x="1066545" y="3962400"/>
            <a:ext cx="255017" cy="178665"/>
          </a:xfrm>
          <a:prstGeom prst="rect">
            <a:avLst/>
          </a:prstGeom>
          <a:noFill/>
          <a:ln/>
          <a:effectLst/>
        </p:spPr>
      </p:pic>
      <p:pic>
        <p:nvPicPr>
          <p:cNvPr id="17" name="Picture 16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 cstate="print"/>
          <a:stretch>
            <a:fillRect/>
          </a:stretch>
        </p:blipFill>
        <p:spPr bwMode="auto">
          <a:xfrm>
            <a:off x="2133344" y="3962400"/>
            <a:ext cx="255527" cy="179022"/>
          </a:xfrm>
          <a:prstGeom prst="rect">
            <a:avLst/>
          </a:prstGeom>
          <a:noFill/>
          <a:ln/>
          <a:effectLst/>
        </p:spPr>
      </p:pic>
      <p:sp>
        <p:nvSpPr>
          <p:cNvPr id="22" name="TextBox 21"/>
          <p:cNvSpPr txBox="1"/>
          <p:nvPr/>
        </p:nvSpPr>
        <p:spPr>
          <a:xfrm>
            <a:off x="3810000" y="1676400"/>
            <a:ext cx="448533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Ising</a:t>
            </a:r>
            <a:r>
              <a:rPr lang="en-US" sz="2400" dirty="0" smtClean="0"/>
              <a:t> model: </a:t>
            </a:r>
          </a:p>
          <a:p>
            <a:endParaRPr lang="en-US" sz="2400" dirty="0" smtClean="0"/>
          </a:p>
          <a:p>
            <a:r>
              <a:rPr lang="en-US" sz="2400" dirty="0" smtClean="0"/>
              <a:t>	cliques are edges </a:t>
            </a:r>
            <a:r>
              <a:rPr lang="en-US" sz="2400" dirty="0" err="1" smtClean="0"/>
              <a:t>x</a:t>
            </a:r>
            <a:r>
              <a:rPr lang="en-US" sz="2400" baseline="-25000" dirty="0" err="1" smtClean="0"/>
              <a:t>C</a:t>
            </a:r>
            <a:r>
              <a:rPr lang="en-US" sz="2400" dirty="0" smtClean="0"/>
              <a:t> = {</a:t>
            </a:r>
            <a:r>
              <a:rPr lang="en-US" sz="2400" dirty="0" err="1" smtClean="0"/>
              <a:t>x</a:t>
            </a:r>
            <a:r>
              <a:rPr lang="en-US" sz="2400" baseline="-25000" dirty="0" err="1" smtClean="0"/>
              <a:t>i</a:t>
            </a:r>
            <a:r>
              <a:rPr lang="en-US" sz="2400" dirty="0" err="1" smtClean="0"/>
              <a:t>,x</a:t>
            </a:r>
            <a:r>
              <a:rPr lang="en-US" sz="2400" baseline="-25000" dirty="0" err="1" smtClean="0"/>
              <a:t>j</a:t>
            </a:r>
            <a:r>
              <a:rPr lang="en-US" sz="2400" dirty="0" smtClean="0"/>
              <a:t>}</a:t>
            </a:r>
          </a:p>
          <a:p>
            <a:r>
              <a:rPr lang="en-US" sz="2400" dirty="0" smtClean="0"/>
              <a:t>	binary variables x</a:t>
            </a:r>
            <a:r>
              <a:rPr lang="en-US" sz="2400" baseline="-25000" dirty="0" smtClean="0"/>
              <a:t>i</a:t>
            </a:r>
            <a:r>
              <a:rPr lang="en-US" sz="2400" dirty="0" smtClean="0"/>
              <a:t> </a:t>
            </a:r>
            <a:r>
              <a:rPr lang="el-GR" sz="2400" dirty="0" smtClean="0"/>
              <a:t>ϵ</a:t>
            </a:r>
            <a:r>
              <a:rPr lang="en-US" sz="2400" dirty="0" smtClean="0"/>
              <a:t> {-1,1}</a:t>
            </a:r>
            <a:endParaRPr lang="en-US" sz="2400" dirty="0"/>
          </a:p>
        </p:txBody>
      </p:sp>
      <p:pic>
        <p:nvPicPr>
          <p:cNvPr id="28" name="Picture 27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 cstate="print"/>
          <a:stretch>
            <a:fillRect/>
          </a:stretch>
        </p:blipFill>
        <p:spPr bwMode="auto">
          <a:xfrm>
            <a:off x="4889751" y="3581400"/>
            <a:ext cx="2488703" cy="278893"/>
          </a:xfrm>
          <a:prstGeom prst="rect">
            <a:avLst/>
          </a:prstGeom>
          <a:noFill/>
          <a:ln/>
          <a:effectLst/>
        </p:spPr>
      </p:pic>
      <p:sp>
        <p:nvSpPr>
          <p:cNvPr id="32" name="TextBox 31"/>
          <p:cNvSpPr txBox="1"/>
          <p:nvPr/>
        </p:nvSpPr>
        <p:spPr>
          <a:xfrm>
            <a:off x="1447800" y="5791200"/>
            <a:ext cx="609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Probability of assignment is higher if neighbors x</a:t>
            </a:r>
            <a:r>
              <a:rPr lang="en-US" sz="2000" baseline="-25000" dirty="0" smtClean="0">
                <a:solidFill>
                  <a:srgbClr val="C00000"/>
                </a:solidFill>
                <a:latin typeface="Comic Sans MS" pitchFamily="66" charset="0"/>
              </a:rPr>
              <a:t>i</a:t>
            </a:r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 and </a:t>
            </a:r>
            <a:r>
              <a:rPr lang="en-US" sz="2000" dirty="0" err="1" smtClean="0">
                <a:solidFill>
                  <a:srgbClr val="C00000"/>
                </a:solidFill>
                <a:latin typeface="Comic Sans MS" pitchFamily="66" charset="0"/>
              </a:rPr>
              <a:t>x</a:t>
            </a:r>
            <a:r>
              <a:rPr lang="en-US" sz="2000" baseline="-25000" dirty="0" err="1" smtClean="0">
                <a:solidFill>
                  <a:srgbClr val="C00000"/>
                </a:solidFill>
                <a:latin typeface="Comic Sans MS" pitchFamily="66" charset="0"/>
              </a:rPr>
              <a:t>j</a:t>
            </a:r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 are same</a:t>
            </a:r>
          </a:p>
        </p:txBody>
      </p:sp>
      <p:pic>
        <p:nvPicPr>
          <p:cNvPr id="29" name="Picture 28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 cstate="print"/>
          <a:stretch>
            <a:fillRect/>
          </a:stretch>
        </p:blipFill>
        <p:spPr bwMode="auto">
          <a:xfrm>
            <a:off x="1524000" y="4876800"/>
            <a:ext cx="5183497" cy="609824"/>
          </a:xfrm>
          <a:prstGeom prst="rect">
            <a:avLst/>
          </a:prstGeom>
          <a:noFill/>
          <a:ln/>
          <a:effectLst/>
        </p:spPr>
      </p:pic>
      <p:grpSp>
        <p:nvGrpSpPr>
          <p:cNvPr id="30" name="Group 29"/>
          <p:cNvGrpSpPr/>
          <p:nvPr/>
        </p:nvGrpSpPr>
        <p:grpSpPr>
          <a:xfrm>
            <a:off x="6781800" y="3874626"/>
            <a:ext cx="1335622" cy="868790"/>
            <a:chOff x="6781800" y="3874626"/>
            <a:chExt cx="1335622" cy="868790"/>
          </a:xfrm>
        </p:grpSpPr>
        <p:sp>
          <p:nvSpPr>
            <p:cNvPr id="23" name="Left Brace 22"/>
            <p:cNvSpPr/>
            <p:nvPr/>
          </p:nvSpPr>
          <p:spPr>
            <a:xfrm rot="16200000">
              <a:off x="6952525" y="3722226"/>
              <a:ext cx="152400" cy="457200"/>
            </a:xfrm>
            <a:prstGeom prst="leftBrac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781800" y="3973975"/>
              <a:ext cx="1335622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 smtClean="0">
                  <a:solidFill>
                    <a:srgbClr val="C00000"/>
                  </a:solidFill>
                </a:rPr>
                <a:t>  1 if x</a:t>
              </a:r>
              <a:r>
                <a:rPr lang="en-US" sz="2200" baseline="-25000" dirty="0" smtClean="0">
                  <a:solidFill>
                    <a:srgbClr val="C00000"/>
                  </a:solidFill>
                </a:rPr>
                <a:t>i</a:t>
              </a:r>
              <a:r>
                <a:rPr lang="en-US" sz="2200" dirty="0" smtClean="0">
                  <a:solidFill>
                    <a:srgbClr val="C00000"/>
                  </a:solidFill>
                </a:rPr>
                <a:t> = </a:t>
              </a:r>
              <a:r>
                <a:rPr lang="en-US" sz="2200" dirty="0" err="1" smtClean="0">
                  <a:solidFill>
                    <a:srgbClr val="C00000"/>
                  </a:solidFill>
                </a:rPr>
                <a:t>x</a:t>
              </a:r>
              <a:r>
                <a:rPr lang="en-US" sz="2200" baseline="-25000" dirty="0" err="1" smtClean="0">
                  <a:solidFill>
                    <a:srgbClr val="C00000"/>
                  </a:solidFill>
                </a:rPr>
                <a:t>j</a:t>
              </a:r>
              <a:endParaRPr lang="en-US" sz="2200" baseline="-25000" dirty="0" smtClean="0">
                <a:solidFill>
                  <a:srgbClr val="C00000"/>
                </a:solidFill>
              </a:endParaRPr>
            </a:p>
            <a:p>
              <a:r>
                <a:rPr lang="en-US" sz="2200" dirty="0" smtClean="0">
                  <a:solidFill>
                    <a:srgbClr val="C00000"/>
                  </a:solidFill>
                </a:rPr>
                <a:t>-1 if x</a:t>
              </a:r>
              <a:r>
                <a:rPr lang="en-US" sz="2200" baseline="-25000" dirty="0" smtClean="0">
                  <a:solidFill>
                    <a:srgbClr val="C00000"/>
                  </a:solidFill>
                </a:rPr>
                <a:t>i</a:t>
              </a:r>
              <a:r>
                <a:rPr lang="en-US" sz="2200" dirty="0" smtClean="0">
                  <a:solidFill>
                    <a:srgbClr val="C00000"/>
                  </a:solidFill>
                </a:rPr>
                <a:t> ≠ </a:t>
              </a:r>
              <a:r>
                <a:rPr lang="en-US" sz="2200" dirty="0" err="1" smtClean="0">
                  <a:solidFill>
                    <a:srgbClr val="C00000"/>
                  </a:solidFill>
                </a:rPr>
                <a:t>x</a:t>
              </a:r>
              <a:r>
                <a:rPr lang="en-US" sz="2200" baseline="-25000" dirty="0" err="1" smtClean="0">
                  <a:solidFill>
                    <a:srgbClr val="C00000"/>
                  </a:solidFill>
                </a:rPr>
                <a:t>j</a:t>
              </a:r>
              <a:endParaRPr lang="en-US" sz="2200" baseline="-25000" dirty="0">
                <a:solidFill>
                  <a:srgbClr val="C00000"/>
                </a:solidFill>
              </a:endParaRPr>
            </a:p>
          </p:txBody>
        </p:sp>
      </p:grpSp>
      <p:pic>
        <p:nvPicPr>
          <p:cNvPr id="20" name="Picture 19" descr="TP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9" cstate="print"/>
          <a:stretch>
            <a:fillRect/>
          </a:stretch>
        </p:blipFill>
        <p:spPr bwMode="auto">
          <a:xfrm>
            <a:off x="914400" y="1676400"/>
            <a:ext cx="255017" cy="178665"/>
          </a:xfrm>
          <a:prstGeom prst="rect">
            <a:avLst/>
          </a:prstGeom>
          <a:noFill/>
          <a:ln/>
          <a:effectLst/>
        </p:spPr>
      </p:pic>
      <p:pic>
        <p:nvPicPr>
          <p:cNvPr id="24" name="Picture 23" descr="TP_tmp.pn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 cstate="print"/>
          <a:stretch>
            <a:fillRect/>
          </a:stretch>
        </p:blipFill>
        <p:spPr bwMode="auto">
          <a:xfrm>
            <a:off x="1981200" y="1676400"/>
            <a:ext cx="255017" cy="178665"/>
          </a:xfrm>
          <a:prstGeom prst="rect">
            <a:avLst/>
          </a:prstGeom>
          <a:noFill/>
          <a:ln/>
          <a:effectLst/>
        </p:spPr>
      </p:pic>
      <p:pic>
        <p:nvPicPr>
          <p:cNvPr id="25" name="Picture 24" descr="TP_tmp.png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1" cstate="print"/>
          <a:stretch>
            <a:fillRect/>
          </a:stretch>
        </p:blipFill>
        <p:spPr bwMode="auto">
          <a:xfrm>
            <a:off x="1524000" y="3200400"/>
            <a:ext cx="280008" cy="179022"/>
          </a:xfrm>
          <a:prstGeom prst="rect">
            <a:avLst/>
          </a:prstGeom>
          <a:noFill/>
          <a:ln/>
          <a:effectLst/>
        </p:spPr>
      </p:pic>
      <p:pic>
        <p:nvPicPr>
          <p:cNvPr id="26" name="Picture 25" descr="TP_tmp.png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2" cstate="print"/>
          <a:stretch>
            <a:fillRect/>
          </a:stretch>
        </p:blipFill>
        <p:spPr bwMode="auto">
          <a:xfrm>
            <a:off x="2590800" y="3200400"/>
            <a:ext cx="279498" cy="178695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Hammersley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-Clifford Theorem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1570037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/>
              <a:t>Set of distributions that factorize according to the graph - </a:t>
            </a:r>
            <a:r>
              <a:rPr lang="en-US" sz="2400" dirty="0" smtClean="0">
                <a:latin typeface="Comic Sans MS" pitchFamily="66" charset="0"/>
              </a:rPr>
              <a:t>F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/>
              <a:t>Set of distributions that respect conditional independencies implied by graph-separation – </a:t>
            </a:r>
            <a:r>
              <a:rPr lang="en-US" sz="2400" dirty="0" smtClean="0">
                <a:latin typeface="Comic Sans MS" pitchFamily="66" charset="0"/>
              </a:rPr>
              <a:t>I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400" noProof="0" dirty="0" smtClean="0"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</a:pPr>
            <a:r>
              <a:rPr kumimoji="0" lang="en-US" sz="24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				I		F</a:t>
            </a:r>
          </a:p>
          <a:p>
            <a:pPr marL="800100" lvl="1" indent="-342900">
              <a:spcBef>
                <a:spcPct val="20000"/>
              </a:spcBef>
            </a:pPr>
            <a:endParaRPr lang="en-US" sz="2400" noProof="0" dirty="0" smtClean="0"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</a:pPr>
            <a:endParaRPr kumimoji="0" lang="en-US" sz="2400" b="0" i="0" u="none" strike="noStrike" kern="120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  <a:p>
            <a:pPr marL="800100" lvl="1" indent="-342900">
              <a:spcBef>
                <a:spcPct val="20000"/>
              </a:spcBef>
            </a:pPr>
            <a:r>
              <a:rPr lang="en-US" sz="2400" noProof="0" dirty="0" smtClean="0">
                <a:latin typeface="Comic Sans MS" pitchFamily="66" charset="0"/>
              </a:rPr>
              <a:t>				I 		F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sp>
        <p:nvSpPr>
          <p:cNvPr id="5" name="Text Box 20"/>
          <p:cNvSpPr txBox="1">
            <a:spLocks noChangeArrowheads="1"/>
          </p:cNvSpPr>
          <p:nvPr/>
        </p:nvSpPr>
        <p:spPr bwMode="auto">
          <a:xfrm>
            <a:off x="143459" y="4343400"/>
            <a:ext cx="920893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Important because: </a:t>
            </a:r>
            <a:r>
              <a:rPr lang="en-US" sz="2400" b="1" dirty="0" smtClean="0">
                <a:solidFill>
                  <a:srgbClr val="FF0000"/>
                </a:solidFill>
              </a:rPr>
              <a:t>Given independencies of </a:t>
            </a:r>
            <a:r>
              <a:rPr lang="en-US" sz="2400" b="1" i="1" dirty="0" smtClean="0">
                <a:solidFill>
                  <a:srgbClr val="FF0000"/>
                </a:solidFill>
              </a:rPr>
              <a:t>P</a:t>
            </a:r>
            <a:r>
              <a:rPr lang="en-US" sz="2400" b="1" dirty="0" smtClean="0">
                <a:solidFill>
                  <a:srgbClr val="FF0000"/>
                </a:solidFill>
              </a:rPr>
              <a:t> can get MRF structure </a:t>
            </a:r>
            <a:r>
              <a:rPr lang="en-US" sz="2400" b="1" i="1" dirty="0" smtClean="0">
                <a:solidFill>
                  <a:srgbClr val="FF0000"/>
                </a:solidFill>
              </a:rPr>
              <a:t>G</a:t>
            </a:r>
            <a:endParaRPr lang="en-US" sz="2400" b="1" i="1" dirty="0">
              <a:solidFill>
                <a:srgbClr val="FF0000"/>
              </a:solidFill>
            </a:endParaRPr>
          </a:p>
        </p:txBody>
      </p:sp>
      <p:sp>
        <p:nvSpPr>
          <p:cNvPr id="6" name="Text Box 21"/>
          <p:cNvSpPr txBox="1">
            <a:spLocks noChangeArrowheads="1"/>
          </p:cNvSpPr>
          <p:nvPr/>
        </p:nvSpPr>
        <p:spPr bwMode="auto">
          <a:xfrm>
            <a:off x="228600" y="5638800"/>
            <a:ext cx="881805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Important because: </a:t>
            </a:r>
            <a:r>
              <a:rPr lang="en-US" sz="2400" b="1" dirty="0" smtClean="0">
                <a:solidFill>
                  <a:srgbClr val="FF0000"/>
                </a:solidFill>
              </a:rPr>
              <a:t>Read </a:t>
            </a:r>
            <a:r>
              <a:rPr lang="en-US" sz="2400" b="1" dirty="0">
                <a:solidFill>
                  <a:srgbClr val="FF0000"/>
                </a:solidFill>
              </a:rPr>
              <a:t>independencies of </a:t>
            </a:r>
            <a:r>
              <a:rPr lang="en-US" sz="2400" b="1" i="1" dirty="0">
                <a:solidFill>
                  <a:srgbClr val="FF0000"/>
                </a:solidFill>
              </a:rPr>
              <a:t>P</a:t>
            </a:r>
            <a:r>
              <a:rPr lang="en-US" sz="2400" b="1" dirty="0">
                <a:solidFill>
                  <a:srgbClr val="FF0000"/>
                </a:solidFill>
              </a:rPr>
              <a:t> from </a:t>
            </a:r>
            <a:r>
              <a:rPr lang="en-US" sz="2400" b="1" dirty="0" smtClean="0">
                <a:solidFill>
                  <a:srgbClr val="FF0000"/>
                </a:solidFill>
              </a:rPr>
              <a:t>MRF </a:t>
            </a:r>
            <a:r>
              <a:rPr lang="en-US" sz="2400" b="1" dirty="0">
                <a:solidFill>
                  <a:srgbClr val="FF0000"/>
                </a:solidFill>
              </a:rPr>
              <a:t>structure </a:t>
            </a:r>
            <a:r>
              <a:rPr lang="en-US" sz="2400" b="1" i="1" dirty="0">
                <a:solidFill>
                  <a:srgbClr val="FF0000"/>
                </a:solidFill>
              </a:rPr>
              <a:t>G</a:t>
            </a:r>
          </a:p>
        </p:txBody>
      </p:sp>
      <p:sp>
        <p:nvSpPr>
          <p:cNvPr id="7" name="Down Arrow 6"/>
          <p:cNvSpPr/>
          <p:nvPr/>
        </p:nvSpPr>
        <p:spPr>
          <a:xfrm rot="16200000">
            <a:off x="4171225" y="3748750"/>
            <a:ext cx="304800" cy="381000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 rot="5400000" flipH="1">
            <a:off x="4111425" y="5067300"/>
            <a:ext cx="304800" cy="381000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you should know…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Graphical Models: Directed Bayesian networks, Undirected Markov Random Fields</a:t>
            </a:r>
          </a:p>
          <a:p>
            <a:pPr lvl="1"/>
            <a:r>
              <a:rPr lang="en-US" sz="2400" dirty="0" smtClean="0"/>
              <a:t>A compact </a:t>
            </a:r>
            <a:r>
              <a:rPr lang="en-US" sz="2400" b="1" dirty="0" smtClean="0"/>
              <a:t>representation </a:t>
            </a:r>
            <a:r>
              <a:rPr lang="en-US" sz="2400" dirty="0" smtClean="0"/>
              <a:t>for large probability distributions </a:t>
            </a:r>
          </a:p>
          <a:p>
            <a:pPr lvl="1"/>
            <a:r>
              <a:rPr lang="en-US" sz="2400" dirty="0" smtClean="0"/>
              <a:t>Not an algorithm</a:t>
            </a:r>
          </a:p>
          <a:p>
            <a:r>
              <a:rPr lang="en-US" sz="2400" dirty="0" smtClean="0"/>
              <a:t>Representation of a BN, MRF</a:t>
            </a:r>
          </a:p>
          <a:p>
            <a:pPr lvl="1"/>
            <a:r>
              <a:rPr lang="en-US" sz="2400" dirty="0" smtClean="0"/>
              <a:t>Variables</a:t>
            </a:r>
          </a:p>
          <a:p>
            <a:pPr lvl="1"/>
            <a:r>
              <a:rPr lang="en-US" sz="2400" dirty="0" smtClean="0"/>
              <a:t>Graph</a:t>
            </a:r>
          </a:p>
          <a:p>
            <a:pPr lvl="1"/>
            <a:r>
              <a:rPr lang="en-US" sz="2400" dirty="0" smtClean="0"/>
              <a:t>CPTs</a:t>
            </a:r>
          </a:p>
          <a:p>
            <a:r>
              <a:rPr lang="en-US" sz="2400" dirty="0" smtClean="0"/>
              <a:t>Why BNs and MRFs are useful</a:t>
            </a:r>
          </a:p>
          <a:p>
            <a:r>
              <a:rPr lang="en-US" sz="2400" dirty="0" smtClean="0"/>
              <a:t>D-separation (conditional independence) &amp; factorization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Topics in Graphical Models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Representation</a:t>
            </a:r>
          </a:p>
          <a:p>
            <a:pPr lvl="1"/>
            <a:r>
              <a:rPr lang="en-US" dirty="0" smtClean="0"/>
              <a:t>Which joint probability distributions does a graphical model represent?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3333FF"/>
                </a:solidFill>
              </a:rPr>
              <a:t>Inference</a:t>
            </a:r>
          </a:p>
          <a:p>
            <a:pPr lvl="1"/>
            <a:r>
              <a:rPr lang="en-US" dirty="0" smtClean="0"/>
              <a:t>How to answer questions about the joint probability distribution?</a:t>
            </a:r>
          </a:p>
          <a:p>
            <a:pPr lvl="2"/>
            <a:r>
              <a:rPr lang="en-US" dirty="0" smtClean="0"/>
              <a:t>Marginal distribution of a node variable</a:t>
            </a:r>
          </a:p>
          <a:p>
            <a:pPr lvl="2"/>
            <a:r>
              <a:rPr lang="en-US" dirty="0" smtClean="0"/>
              <a:t>Most likely assignment of node variables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r>
              <a:rPr lang="en-US" dirty="0" smtClean="0">
                <a:solidFill>
                  <a:srgbClr val="3333FF"/>
                </a:solidFill>
              </a:rPr>
              <a:t>Learning</a:t>
            </a:r>
          </a:p>
          <a:p>
            <a:pPr lvl="1"/>
            <a:r>
              <a:rPr lang="en-US" dirty="0" smtClean="0"/>
              <a:t>How to learn the parameters and structure of a graphical model?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Inference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3333FF"/>
                </a:solidFill>
              </a:rPr>
              <a:t>Possible queries:</a:t>
            </a:r>
          </a:p>
          <a:p>
            <a:pPr>
              <a:buNone/>
            </a:pPr>
            <a:r>
              <a:rPr lang="en-US" sz="2400" dirty="0" smtClean="0">
                <a:solidFill>
                  <a:srgbClr val="3333FF"/>
                </a:solidFill>
              </a:rPr>
              <a:t>1) </a:t>
            </a:r>
            <a:r>
              <a:rPr lang="en-US" sz="2400" dirty="0" smtClean="0"/>
              <a:t> Marginal distribution e.g. P(S)</a:t>
            </a:r>
          </a:p>
          <a:p>
            <a:pPr>
              <a:buNone/>
            </a:pPr>
            <a:r>
              <a:rPr lang="en-US" sz="2400" dirty="0" smtClean="0"/>
              <a:t>	Posterior distribution e.g. P(F|H=1)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>
                <a:solidFill>
                  <a:srgbClr val="3333FF"/>
                </a:solidFill>
              </a:rPr>
              <a:t>2)</a:t>
            </a:r>
            <a:r>
              <a:rPr lang="en-US" sz="2400" dirty="0" smtClean="0"/>
              <a:t>	Most likely assignment of nodes	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arg</a:t>
            </a:r>
            <a:r>
              <a:rPr lang="en-US" sz="2400" dirty="0" smtClean="0"/>
              <a:t> max P(F=</a:t>
            </a:r>
            <a:r>
              <a:rPr lang="en-US" sz="2400" dirty="0" err="1" smtClean="0"/>
              <a:t>f,A</a:t>
            </a:r>
            <a:r>
              <a:rPr lang="en-US" sz="2400" dirty="0" smtClean="0"/>
              <a:t>=</a:t>
            </a:r>
            <a:r>
              <a:rPr lang="en-US" sz="2400" dirty="0" err="1" smtClean="0"/>
              <a:t>a,S</a:t>
            </a:r>
            <a:r>
              <a:rPr lang="en-US" sz="2400" dirty="0" smtClean="0"/>
              <a:t>=</a:t>
            </a:r>
            <a:r>
              <a:rPr lang="en-US" sz="2400" dirty="0" err="1" smtClean="0"/>
              <a:t>s,N</a:t>
            </a:r>
            <a:r>
              <a:rPr lang="en-US" sz="2400" dirty="0" smtClean="0"/>
              <a:t>=</a:t>
            </a:r>
            <a:r>
              <a:rPr lang="en-US" sz="2400" dirty="0" err="1" smtClean="0"/>
              <a:t>n|H</a:t>
            </a:r>
            <a:r>
              <a:rPr lang="en-US" sz="2400" dirty="0" smtClean="0"/>
              <a:t>=1)</a:t>
            </a:r>
            <a:endParaRPr lang="en-US" sz="2400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5715000" y="1905000"/>
            <a:ext cx="2743200" cy="3048000"/>
            <a:chOff x="720" y="1248"/>
            <a:chExt cx="3792" cy="2544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864" y="124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Flu</a:t>
              </a:r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3360" y="129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Allergy</a:t>
              </a:r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2112" y="220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Sinus</a:t>
              </a:r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720" y="321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/>
                <a:t>Headache</a:t>
              </a:r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3456" y="316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/>
                <a:t>Nose</a:t>
              </a:r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1680" y="1776"/>
              <a:ext cx="576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H="1">
              <a:off x="2976" y="1776"/>
              <a:ext cx="528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 flipH="1">
              <a:off x="1584" y="2640"/>
              <a:ext cx="624" cy="576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3072" y="2640"/>
              <a:ext cx="576" cy="480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242350" y="4994475"/>
            <a:ext cx="7988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f,a,s,n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Inference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3333FF"/>
                </a:solidFill>
              </a:rPr>
              <a:t>Possible queries:</a:t>
            </a:r>
          </a:p>
          <a:p>
            <a:pPr>
              <a:buNone/>
            </a:pPr>
            <a:r>
              <a:rPr lang="en-US" sz="2400" dirty="0" smtClean="0">
                <a:solidFill>
                  <a:srgbClr val="3333FF"/>
                </a:solidFill>
              </a:rPr>
              <a:t>1)</a:t>
            </a:r>
            <a:r>
              <a:rPr lang="en-US" sz="2400" dirty="0" smtClean="0"/>
              <a:t>	Marginal distribution e.g. P(S)</a:t>
            </a:r>
          </a:p>
          <a:p>
            <a:pPr>
              <a:buNone/>
            </a:pPr>
            <a:r>
              <a:rPr lang="en-US" sz="2400" dirty="0" smtClean="0"/>
              <a:t>	Posterior distribution e.g. P(F|H=1)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</a:t>
            </a:r>
            <a:endParaRPr lang="en-US" sz="2400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5715000" y="1905000"/>
            <a:ext cx="2743200" cy="3048000"/>
            <a:chOff x="720" y="1248"/>
            <a:chExt cx="3792" cy="2544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864" y="124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Flu</a:t>
              </a:r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3360" y="129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Allergy</a:t>
              </a:r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2112" y="220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Sinus</a:t>
              </a:r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720" y="321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/>
                <a:t>Headache</a:t>
              </a:r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3456" y="316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/>
                <a:t>Nose</a:t>
              </a:r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1680" y="1776"/>
              <a:ext cx="576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H="1">
              <a:off x="2976" y="1776"/>
              <a:ext cx="528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 flipH="1">
              <a:off x="1584" y="2640"/>
              <a:ext cx="624" cy="576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3072" y="2640"/>
              <a:ext cx="576" cy="480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57200" y="3398837"/>
            <a:ext cx="8458200" cy="4525963"/>
            <a:chOff x="457200" y="3398837"/>
            <a:chExt cx="8458200" cy="4525963"/>
          </a:xfrm>
        </p:grpSpPr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457200" y="3398837"/>
              <a:ext cx="8458200" cy="452596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	P(F|H=1) ?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Char char="•"/>
                <a:tabLst/>
                <a:defRPr/>
              </a:pPr>
              <a:endPara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	 P(F|H=1) =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		          = 			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		         </a:t>
              </a: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  <a:sym typeface="Symbol"/>
                </a:rPr>
                <a:t> </a:t>
              </a: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P(F, H=1)	</a:t>
              </a:r>
              <a:r>
                <a:rPr kumimoji="0" 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will</a:t>
              </a:r>
              <a:r>
                <a:rPr kumimoji="0" lang="en-US" sz="20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focus on computing this, posterior will 					follow with only constant times more effort</a:t>
              </a:r>
              <a:endPara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2491450" y="4518687"/>
              <a:ext cx="1295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2438400" y="4084637"/>
              <a:ext cx="175260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None/>
              </a:pPr>
              <a:r>
                <a:rPr lang="en-US" sz="2400" dirty="0" smtClean="0"/>
                <a:t>P(F, H=1)</a:t>
              </a:r>
            </a:p>
            <a:p>
              <a:pPr>
                <a:buNone/>
              </a:pPr>
              <a:r>
                <a:rPr lang="en-US" sz="2400" dirty="0" smtClean="0"/>
                <a:t>   P(H=1)</a:t>
              </a: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352549" y="4953190"/>
              <a:ext cx="195997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None/>
              </a:pPr>
              <a:r>
                <a:rPr lang="en-US" sz="2400" dirty="0" smtClean="0"/>
                <a:t>   P(F, H=1)</a:t>
              </a:r>
            </a:p>
            <a:p>
              <a:pPr>
                <a:buNone/>
              </a:pPr>
              <a:r>
                <a:rPr lang="en-US" sz="2400" dirty="0" smtClean="0"/>
                <a:t> ∑ P(F=</a:t>
              </a:r>
              <a:r>
                <a:rPr lang="en-US" sz="2400" dirty="0" err="1" smtClean="0"/>
                <a:t>f,H</a:t>
              </a:r>
              <a:r>
                <a:rPr lang="en-US" sz="2400" dirty="0" smtClean="0"/>
                <a:t>=1)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2483725" y="5391612"/>
              <a:ext cx="12954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2437425" y="5620212"/>
              <a:ext cx="2632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f</a:t>
              </a:r>
              <a:endParaRPr lang="en-US" sz="2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Character recognition, e.g., kernel SVMs</a:t>
            </a:r>
          </a:p>
          <a:p>
            <a:endParaRPr lang="en-US" sz="2800" dirty="0"/>
          </a:p>
        </p:txBody>
      </p:sp>
      <p:pic>
        <p:nvPicPr>
          <p:cNvPr id="4" name="Picture 3" descr="w51-r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393661" y="2281238"/>
            <a:ext cx="951434" cy="1662673"/>
          </a:xfrm>
          <a:prstGeom prst="rect">
            <a:avLst/>
          </a:prstGeom>
        </p:spPr>
      </p:pic>
      <p:pic>
        <p:nvPicPr>
          <p:cNvPr id="5" name="Picture 5" descr="w51-c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26096" y="2269646"/>
            <a:ext cx="1007704" cy="1692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7" name="Group 26"/>
          <p:cNvGrpSpPr/>
          <p:nvPr/>
        </p:nvGrpSpPr>
        <p:grpSpPr>
          <a:xfrm>
            <a:off x="4800600" y="2438400"/>
            <a:ext cx="3657600" cy="1463378"/>
            <a:chOff x="2743200" y="5334000"/>
            <a:chExt cx="3657600" cy="1463378"/>
          </a:xfrm>
        </p:grpSpPr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2798763" y="6248400"/>
              <a:ext cx="31451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chemeClr val="hlink"/>
                  </a:solidFill>
                </a:rPr>
                <a:t>c</a:t>
              </a: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3292475" y="6145213"/>
              <a:ext cx="3254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chemeClr val="hlink"/>
                  </a:solidFill>
                </a:rPr>
                <a:t>c</a:t>
              </a:r>
            </a:p>
          </p:txBody>
        </p:sp>
        <p:sp>
          <p:nvSpPr>
            <p:cNvPr id="9" name="Text Box 8"/>
            <p:cNvSpPr txBox="1">
              <a:spLocks noChangeArrowheads="1"/>
            </p:cNvSpPr>
            <p:nvPr/>
          </p:nvSpPr>
          <p:spPr bwMode="auto">
            <a:xfrm>
              <a:off x="3217863" y="6335713"/>
              <a:ext cx="31451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chemeClr val="hlink"/>
                  </a:solidFill>
                </a:rPr>
                <a:t>c</a:t>
              </a:r>
            </a:p>
          </p:txBody>
        </p:sp>
        <p:sp>
          <p:nvSpPr>
            <p:cNvPr id="10" name="Text Box 9"/>
            <p:cNvSpPr txBox="1">
              <a:spLocks noChangeArrowheads="1"/>
            </p:cNvSpPr>
            <p:nvPr/>
          </p:nvSpPr>
          <p:spPr bwMode="auto">
            <a:xfrm>
              <a:off x="3027363" y="6096000"/>
              <a:ext cx="32543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chemeClr val="hlink"/>
                  </a:solidFill>
                </a:rPr>
                <a:t>c</a:t>
              </a:r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2743200" y="5943600"/>
              <a:ext cx="31451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dirty="0">
                  <a:solidFill>
                    <a:schemeClr val="hlink"/>
                  </a:solidFill>
                </a:rPr>
                <a:t>c</a:t>
              </a:r>
            </a:p>
          </p:txBody>
        </p:sp>
        <p:sp>
          <p:nvSpPr>
            <p:cNvPr id="12" name="Text Box 11"/>
            <p:cNvSpPr txBox="1">
              <a:spLocks noChangeArrowheads="1"/>
            </p:cNvSpPr>
            <p:nvPr/>
          </p:nvSpPr>
          <p:spPr bwMode="auto">
            <a:xfrm>
              <a:off x="2824163" y="5730875"/>
              <a:ext cx="32543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chemeClr val="hlink"/>
                  </a:solidFill>
                </a:rPr>
                <a:t>c</a:t>
              </a:r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3614738" y="5551488"/>
              <a:ext cx="29368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chemeClr val="tx2"/>
                  </a:solidFill>
                </a:rPr>
                <a:t>r</a:t>
              </a:r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3200400" y="5410200"/>
              <a:ext cx="2936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chemeClr val="tx2"/>
                  </a:solidFill>
                </a:rPr>
                <a:t>r</a:t>
              </a:r>
            </a:p>
          </p:txBody>
        </p:sp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3744913" y="5715000"/>
              <a:ext cx="29368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chemeClr val="tx2"/>
                  </a:solidFill>
                </a:rPr>
                <a:t>r</a:t>
              </a:r>
            </a:p>
          </p:txBody>
        </p:sp>
        <p:sp>
          <p:nvSpPr>
            <p:cNvPr id="16" name="Text Box 15"/>
            <p:cNvSpPr txBox="1">
              <a:spLocks noChangeArrowheads="1"/>
            </p:cNvSpPr>
            <p:nvPr/>
          </p:nvSpPr>
          <p:spPr bwMode="auto">
            <a:xfrm>
              <a:off x="3048000" y="5334000"/>
              <a:ext cx="2936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chemeClr val="tx2"/>
                  </a:solidFill>
                </a:rPr>
                <a:t>r</a:t>
              </a:r>
            </a:p>
          </p:txBody>
        </p:sp>
        <p:sp>
          <p:nvSpPr>
            <p:cNvPr id="17" name="Text Box 16"/>
            <p:cNvSpPr txBox="1">
              <a:spLocks noChangeArrowheads="1"/>
            </p:cNvSpPr>
            <p:nvPr/>
          </p:nvSpPr>
          <p:spPr bwMode="auto">
            <a:xfrm>
              <a:off x="3429000" y="5410200"/>
              <a:ext cx="2936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chemeClr val="tx2"/>
                  </a:solidFill>
                </a:rPr>
                <a:t>r</a:t>
              </a:r>
            </a:p>
          </p:txBody>
        </p:sp>
        <p:sp>
          <p:nvSpPr>
            <p:cNvPr id="18" name="Text Box 17"/>
            <p:cNvSpPr txBox="1">
              <a:spLocks noChangeArrowheads="1"/>
            </p:cNvSpPr>
            <p:nvPr/>
          </p:nvSpPr>
          <p:spPr bwMode="auto">
            <a:xfrm>
              <a:off x="3614738" y="5837238"/>
              <a:ext cx="293687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chemeClr val="tx2"/>
                  </a:solidFill>
                </a:rPr>
                <a:t>r</a:t>
              </a:r>
            </a:p>
          </p:txBody>
        </p:sp>
        <p:sp>
          <p:nvSpPr>
            <p:cNvPr id="19" name="Line 18"/>
            <p:cNvSpPr>
              <a:spLocks noChangeShapeType="1"/>
            </p:cNvSpPr>
            <p:nvPr/>
          </p:nvSpPr>
          <p:spPr bwMode="auto">
            <a:xfrm>
              <a:off x="3054350" y="5591175"/>
              <a:ext cx="903288" cy="798513"/>
            </a:xfrm>
            <a:prstGeom prst="line">
              <a:avLst/>
            </a:prstGeom>
            <a:noFill/>
            <a:ln w="25400" cap="rnd">
              <a:solidFill>
                <a:schemeClr val="tx2"/>
              </a:solidFill>
              <a:prstDash val="sysDot"/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0" name="Line 19"/>
            <p:cNvSpPr>
              <a:spLocks noChangeShapeType="1"/>
            </p:cNvSpPr>
            <p:nvPr/>
          </p:nvSpPr>
          <p:spPr bwMode="auto">
            <a:xfrm>
              <a:off x="2884488" y="5761038"/>
              <a:ext cx="900112" cy="814387"/>
            </a:xfrm>
            <a:prstGeom prst="line">
              <a:avLst/>
            </a:prstGeom>
            <a:noFill/>
            <a:ln w="25400" cap="rnd">
              <a:solidFill>
                <a:schemeClr val="hlink"/>
              </a:solidFill>
              <a:prstDash val="sysDot"/>
              <a:miter lim="800000"/>
              <a:headEnd/>
              <a:tailEnd/>
            </a:ln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1" name="Line 20"/>
            <p:cNvSpPr>
              <a:spLocks noChangeShapeType="1"/>
            </p:cNvSpPr>
            <p:nvPr/>
          </p:nvSpPr>
          <p:spPr bwMode="auto">
            <a:xfrm>
              <a:off x="2881313" y="5588000"/>
              <a:ext cx="1039812" cy="94773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miter lim="800000"/>
              <a:headEnd type="arrow" w="med" len="med"/>
              <a:tailEnd type="arrow" w="med" len="med"/>
            </a:ln>
          </p:spPr>
          <p:txBody>
            <a:bodyPr wrap="none"/>
            <a:lstStyle/>
            <a:p>
              <a:endParaRPr lang="en-US"/>
            </a:p>
          </p:txBody>
        </p:sp>
        <p:pic>
          <p:nvPicPr>
            <p:cNvPr id="22" name="Picture 21" descr="high-dim-svm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00600" y="5446713"/>
              <a:ext cx="1600200" cy="1258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5" name="Group 34"/>
          <p:cNvGrpSpPr/>
          <p:nvPr/>
        </p:nvGrpSpPr>
        <p:grpSpPr>
          <a:xfrm>
            <a:off x="990260" y="4564062"/>
            <a:ext cx="7086769" cy="1684338"/>
            <a:chOff x="990260" y="4564062"/>
            <a:chExt cx="7086769" cy="1684338"/>
          </a:xfrm>
        </p:grpSpPr>
        <p:grpSp>
          <p:nvGrpSpPr>
            <p:cNvPr id="34" name="Group 33"/>
            <p:cNvGrpSpPr/>
            <p:nvPr/>
          </p:nvGrpSpPr>
          <p:grpSpPr>
            <a:xfrm>
              <a:off x="990260" y="4564062"/>
              <a:ext cx="7086769" cy="1684338"/>
              <a:chOff x="-285752" y="1524000"/>
              <a:chExt cx="10175882" cy="2903538"/>
            </a:xfrm>
          </p:grpSpPr>
          <p:pic>
            <p:nvPicPr>
              <p:cNvPr id="28" name="Picture 3" descr="w51-r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>
              <a:xfrm>
                <a:off x="1849438" y="1539875"/>
                <a:ext cx="1616075" cy="2879725"/>
              </a:xfrm>
              <a:prstGeom prst="rect">
                <a:avLst/>
              </a:prstGeom>
            </p:spPr>
          </p:pic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-285752" y="1528763"/>
                <a:ext cx="10175882" cy="2898775"/>
                <a:chOff x="-180" y="963"/>
                <a:chExt cx="6410" cy="1826"/>
              </a:xfrm>
            </p:grpSpPr>
            <p:pic>
              <p:nvPicPr>
                <p:cNvPr id="30" name="Picture 5" descr="w51-e6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5268" y="963"/>
                  <a:ext cx="962" cy="18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" name="Picture 6" descr="w51-b2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-180" y="963"/>
                  <a:ext cx="962" cy="182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2" name="Picture 7" descr="w51-a4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2533" y="973"/>
                  <a:ext cx="940" cy="18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pic>
            <p:nvPicPr>
              <p:cNvPr id="33" name="Picture 8" descr="w51-c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120793" y="1524000"/>
                <a:ext cx="1690688" cy="2895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39" name="Straight Arrow Connector 38"/>
            <p:cNvCxnSpPr>
              <a:stCxn id="31" idx="3"/>
              <a:endCxn id="28" idx="1"/>
            </p:cNvCxnSpPr>
            <p:nvPr/>
          </p:nvCxnSpPr>
          <p:spPr>
            <a:xfrm>
              <a:off x="2054168" y="5407613"/>
              <a:ext cx="423098" cy="92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stCxn id="28" idx="3"/>
              <a:endCxn id="32" idx="1"/>
            </p:cNvCxnSpPr>
            <p:nvPr/>
          </p:nvCxnSpPr>
          <p:spPr>
            <a:xfrm>
              <a:off x="3602747" y="5408533"/>
              <a:ext cx="387207" cy="138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>
              <a:stCxn id="32" idx="3"/>
              <a:endCxn id="33" idx="1"/>
            </p:cNvCxnSpPr>
            <p:nvPr/>
          </p:nvCxnSpPr>
          <p:spPr>
            <a:xfrm flipV="1">
              <a:off x="5029200" y="5403929"/>
              <a:ext cx="422757" cy="598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>
              <a:stCxn id="33" idx="3"/>
              <a:endCxn id="30" idx="1"/>
            </p:cNvCxnSpPr>
            <p:nvPr/>
          </p:nvCxnSpPr>
          <p:spPr>
            <a:xfrm>
              <a:off x="6629400" y="5403929"/>
              <a:ext cx="384232" cy="368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Marginalization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Need to marginalize over other </a:t>
            </a:r>
            <a:r>
              <a:rPr lang="en-US" sz="2400" dirty="0" err="1" smtClean="0"/>
              <a:t>vars</a:t>
            </a: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P(S) = ∑ P(</a:t>
            </a:r>
            <a:r>
              <a:rPr lang="en-US" sz="2400" dirty="0" err="1" smtClean="0"/>
              <a:t>f,a,S,n,h</a:t>
            </a:r>
            <a:r>
              <a:rPr lang="en-US" sz="2400" dirty="0" smtClean="0"/>
              <a:t>)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P(F,H=1) = ∑ P(</a:t>
            </a:r>
            <a:r>
              <a:rPr lang="en-US" sz="2400" dirty="0" err="1" smtClean="0"/>
              <a:t>F,a,s,n,H</a:t>
            </a:r>
            <a:r>
              <a:rPr lang="en-US" sz="2400" dirty="0" smtClean="0"/>
              <a:t>=1)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r>
              <a:rPr lang="en-US" sz="2400" dirty="0" smtClean="0"/>
              <a:t>To marginalize out n binary variables,</a:t>
            </a:r>
          </a:p>
          <a:p>
            <a:pPr>
              <a:buNone/>
            </a:pPr>
            <a:r>
              <a:rPr lang="en-US" sz="2400" dirty="0" smtClean="0"/>
              <a:t>need to sum over 2</a:t>
            </a:r>
            <a:r>
              <a:rPr lang="en-US" sz="2400" baseline="30000" dirty="0" smtClean="0"/>
              <a:t>n</a:t>
            </a:r>
            <a:r>
              <a:rPr lang="en-US" sz="2400" dirty="0" smtClean="0"/>
              <a:t> terms</a:t>
            </a:r>
          </a:p>
          <a:p>
            <a:pPr>
              <a:buNone/>
            </a:pPr>
            <a:endParaRPr lang="en-US" sz="2400" dirty="0" smtClean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5715000" y="1905000"/>
            <a:ext cx="2743200" cy="3048000"/>
            <a:chOff x="720" y="1248"/>
            <a:chExt cx="3792" cy="2544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864" y="124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Flu</a:t>
              </a:r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3360" y="129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Allergy</a:t>
              </a:r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2112" y="220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Sinus</a:t>
              </a:r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720" y="321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/>
                <a:t>Headache</a:t>
              </a:r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3456" y="316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/>
                <a:t>Nose</a:t>
              </a:r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1680" y="1776"/>
              <a:ext cx="576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H="1">
              <a:off x="2976" y="1776"/>
              <a:ext cx="528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 flipH="1">
              <a:off x="1584" y="2640"/>
              <a:ext cx="624" cy="576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3072" y="2640"/>
              <a:ext cx="576" cy="480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600200" y="3650065"/>
            <a:ext cx="671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a,s,n</a:t>
            </a:r>
            <a:endParaRPr lang="en-US" sz="2000" dirty="0"/>
          </a:p>
        </p:txBody>
      </p:sp>
      <p:sp>
        <p:nvSpPr>
          <p:cNvPr id="23" name="TextBox 22"/>
          <p:cNvSpPr txBox="1"/>
          <p:nvPr/>
        </p:nvSpPr>
        <p:spPr>
          <a:xfrm>
            <a:off x="990600" y="2800290"/>
            <a:ext cx="832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f,a,n,h</a:t>
            </a:r>
            <a:endParaRPr lang="en-US" sz="2000" dirty="0"/>
          </a:p>
        </p:txBody>
      </p:sp>
      <p:sp>
        <p:nvSpPr>
          <p:cNvPr id="24" name="Left Brace 23"/>
          <p:cNvSpPr/>
          <p:nvPr/>
        </p:nvSpPr>
        <p:spPr>
          <a:xfrm rot="16200000">
            <a:off x="1881850" y="3767741"/>
            <a:ext cx="152400" cy="609600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698898" y="4195040"/>
            <a:ext cx="12314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2</a:t>
            </a:r>
            <a:r>
              <a:rPr lang="en-US" sz="2000" baseline="30000" dirty="0" smtClean="0">
                <a:solidFill>
                  <a:srgbClr val="C00000"/>
                </a:solidFill>
                <a:latin typeface="Comic Sans MS" pitchFamily="66" charset="0"/>
              </a:rPr>
              <a:t>3</a:t>
            </a:r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 terms</a:t>
            </a:r>
            <a:endParaRPr lang="en-US" sz="2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6" name="Text Box 13"/>
          <p:cNvSpPr txBox="1">
            <a:spLocks noChangeArrowheads="1"/>
          </p:cNvSpPr>
          <p:nvPr/>
        </p:nvSpPr>
        <p:spPr bwMode="auto">
          <a:xfrm>
            <a:off x="1066800" y="5936159"/>
            <a:ext cx="7066358" cy="76944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>
                <a:solidFill>
                  <a:srgbClr val="C00000"/>
                </a:solidFill>
                <a:latin typeface="Comic Sans MS" pitchFamily="66" charset="0"/>
              </a:rPr>
              <a:t>Inference seems exponential in number of variables!</a:t>
            </a:r>
          </a:p>
          <a:p>
            <a:r>
              <a:rPr lang="en-US" sz="2200" dirty="0">
                <a:solidFill>
                  <a:srgbClr val="C00000"/>
                </a:solidFill>
                <a:latin typeface="Comic Sans MS" pitchFamily="66" charset="0"/>
              </a:rPr>
              <a:t>Actually, inference in graphical models is NP-hard </a:t>
            </a:r>
            <a:r>
              <a:rPr lang="en-US" sz="2200" dirty="0">
                <a:solidFill>
                  <a:srgbClr val="C00000"/>
                </a:solidFill>
                <a:latin typeface="Comic Sans MS" pitchFamily="66" charset="0"/>
                <a:sym typeface="Wingdings" pitchFamily="80" charset="2"/>
              </a:rPr>
              <a:t></a:t>
            </a:r>
            <a:endParaRPr lang="en-US" sz="22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  <p:bldP spid="26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Bayesian Networks Example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56" t="9087" r="32857" b="20886"/>
          <a:stretch>
            <a:fillRect/>
          </a:stretch>
        </p:blipFill>
        <p:spPr bwMode="auto">
          <a:xfrm>
            <a:off x="216568" y="1447800"/>
            <a:ext cx="4203032" cy="5323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/>
          <a:p>
            <a:pPr eaLnBrk="1" hangingPunct="1"/>
            <a:r>
              <a:rPr lang="en-US" sz="2400" dirty="0" smtClean="0"/>
              <a:t>18 binary attributes</a:t>
            </a:r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Inference </a:t>
            </a:r>
          </a:p>
          <a:p>
            <a:pPr lvl="1" eaLnBrk="1" hangingPunct="1"/>
            <a:r>
              <a:rPr lang="en-US" sz="2400" dirty="0" smtClean="0"/>
              <a:t>P(</a:t>
            </a:r>
            <a:r>
              <a:rPr lang="en-US" sz="2400" dirty="0" err="1" smtClean="0"/>
              <a:t>BatteryAge|Starts</a:t>
            </a:r>
            <a:r>
              <a:rPr lang="en-US" sz="2400" dirty="0" smtClean="0"/>
              <a:t>=f)</a:t>
            </a:r>
          </a:p>
          <a:p>
            <a:pPr lvl="1" eaLnBrk="1" hangingPunct="1"/>
            <a:endParaRPr lang="en-US" sz="2400" dirty="0" smtClean="0"/>
          </a:p>
          <a:p>
            <a:pPr eaLnBrk="1" hangingPunct="1"/>
            <a:endParaRPr lang="en-US" sz="2400" dirty="0" smtClean="0"/>
          </a:p>
          <a:p>
            <a:pPr eaLnBrk="1" hangingPunct="1"/>
            <a:r>
              <a:rPr lang="en-US" sz="2400" dirty="0" smtClean="0"/>
              <a:t>need to sum over 2</a:t>
            </a:r>
            <a:r>
              <a:rPr lang="en-US" sz="2400" baseline="30000" dirty="0" smtClean="0"/>
              <a:t>16</a:t>
            </a:r>
            <a:r>
              <a:rPr lang="en-US" sz="2400" dirty="0" smtClean="0"/>
              <a:t> terms!</a:t>
            </a:r>
          </a:p>
          <a:p>
            <a:pPr eaLnBrk="1" hangingPunct="1"/>
            <a:r>
              <a:rPr lang="en-US" sz="2400" dirty="0" smtClean="0"/>
              <a:t>Not impressed?</a:t>
            </a:r>
          </a:p>
          <a:p>
            <a:pPr lvl="1" eaLnBrk="1" hangingPunct="1"/>
            <a:r>
              <a:rPr lang="en-US" sz="2400" dirty="0" err="1" smtClean="0"/>
              <a:t>HailFinder</a:t>
            </a:r>
            <a:r>
              <a:rPr lang="en-US" sz="2400" dirty="0" smtClean="0"/>
              <a:t> BN – more than 3</a:t>
            </a:r>
            <a:r>
              <a:rPr lang="en-US" sz="2400" baseline="30000" dirty="0" smtClean="0"/>
              <a:t>54</a:t>
            </a:r>
            <a:r>
              <a:rPr lang="en-US" sz="2400" dirty="0" smtClean="0"/>
              <a:t> = 58149737003040059690390169 terms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Fast Probabilistic Inference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6248400" y="1905000"/>
            <a:ext cx="2743200" cy="3048000"/>
            <a:chOff x="720" y="1248"/>
            <a:chExt cx="3792" cy="2544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864" y="124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Flu</a:t>
              </a:r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3360" y="129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Allergy</a:t>
              </a:r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2112" y="220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Sinus</a:t>
              </a:r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720" y="321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/>
                <a:t>Headache</a:t>
              </a:r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3456" y="316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Nose</a:t>
              </a:r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1680" y="1776"/>
              <a:ext cx="576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H="1">
              <a:off x="2976" y="1776"/>
              <a:ext cx="528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 flipH="1">
              <a:off x="1584" y="2640"/>
              <a:ext cx="624" cy="576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3072" y="2640"/>
              <a:ext cx="576" cy="480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8" name="Rectangle 17"/>
          <p:cNvSpPr/>
          <p:nvPr/>
        </p:nvSpPr>
        <p:spPr>
          <a:xfrm>
            <a:off x="228600" y="1447800"/>
            <a:ext cx="6248400" cy="43088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P(F,H=1) = ∑ P(</a:t>
            </a:r>
            <a:r>
              <a:rPr lang="en-US" sz="2400" dirty="0" err="1" smtClean="0"/>
              <a:t>F,a,s,n,H</a:t>
            </a:r>
            <a:r>
              <a:rPr lang="en-US" sz="2400" dirty="0" smtClean="0"/>
              <a:t>=1)</a:t>
            </a:r>
          </a:p>
          <a:p>
            <a:pPr>
              <a:buNone/>
            </a:pPr>
            <a:r>
              <a:rPr lang="en-US" sz="2400" dirty="0" smtClean="0"/>
              <a:t>	</a:t>
            </a:r>
          </a:p>
          <a:p>
            <a:pPr>
              <a:buNone/>
            </a:pPr>
            <a:r>
              <a:rPr lang="en-US" sz="2400" dirty="0" smtClean="0"/>
              <a:t>	   = ∑ P(F)P(a)P(</a:t>
            </a:r>
            <a:r>
              <a:rPr lang="en-US" sz="2400" dirty="0" err="1" smtClean="0"/>
              <a:t>s|F,a</a:t>
            </a:r>
            <a:r>
              <a:rPr lang="en-US" sz="2400" dirty="0" smtClean="0"/>
              <a:t>)P(</a:t>
            </a:r>
            <a:r>
              <a:rPr lang="en-US" sz="2400" dirty="0" err="1" smtClean="0"/>
              <a:t>n|s</a:t>
            </a:r>
            <a:r>
              <a:rPr lang="en-US" sz="2400" dirty="0" smtClean="0"/>
              <a:t>)P(H=1|s)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	   = P(F) ∑ P(a) ∑ P(</a:t>
            </a:r>
            <a:r>
              <a:rPr lang="en-US" sz="2400" dirty="0" err="1" smtClean="0"/>
              <a:t>s|F,a</a:t>
            </a:r>
            <a:r>
              <a:rPr lang="en-US" sz="2400" dirty="0" smtClean="0"/>
              <a:t>)P(H=1|s) ∑ P(</a:t>
            </a:r>
            <a:r>
              <a:rPr lang="en-US" sz="2400" dirty="0" err="1" smtClean="0"/>
              <a:t>n|s</a:t>
            </a:r>
            <a:r>
              <a:rPr lang="en-US" sz="2400" dirty="0" smtClean="0"/>
              <a:t>)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1000" dirty="0" smtClean="0"/>
          </a:p>
          <a:p>
            <a:r>
              <a:rPr lang="en-US" sz="2400" dirty="0" smtClean="0"/>
              <a:t>Push sums in as far as possible 		</a:t>
            </a:r>
          </a:p>
          <a:p>
            <a:endParaRPr lang="en-US" sz="2400" dirty="0" smtClean="0"/>
          </a:p>
          <a:p>
            <a:r>
              <a:rPr lang="en-US" sz="2400" dirty="0" smtClean="0"/>
              <a:t>Distributive property:    x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z + x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z = z(x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+x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) 	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385421" y="2096374"/>
            <a:ext cx="671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a,s,n</a:t>
            </a:r>
            <a:endParaRPr 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5257800" y="3537465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</a:t>
            </a:r>
            <a:endParaRPr lang="en-US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2145175" y="3515141"/>
            <a:ext cx="30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</a:t>
            </a:r>
            <a:endParaRPr lang="en-US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2925500" y="3515141"/>
            <a:ext cx="285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1383175" y="2798615"/>
            <a:ext cx="671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a,s,n</a:t>
            </a:r>
            <a:endParaRPr lang="en-US" sz="2000" dirty="0"/>
          </a:p>
        </p:txBody>
      </p:sp>
      <p:sp>
        <p:nvSpPr>
          <p:cNvPr id="37" name="TextBox 36"/>
          <p:cNvSpPr txBox="1"/>
          <p:nvPr/>
        </p:nvSpPr>
        <p:spPr>
          <a:xfrm>
            <a:off x="3200400" y="5681246"/>
            <a:ext cx="23871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Comic Sans MS" pitchFamily="66" charset="0"/>
              </a:rPr>
              <a:t>2 multiply      1 </a:t>
            </a:r>
            <a:r>
              <a:rPr lang="en-US" sz="1600" dirty="0" err="1" smtClean="0">
                <a:solidFill>
                  <a:srgbClr val="C00000"/>
                </a:solidFill>
                <a:latin typeface="Comic Sans MS" pitchFamily="66" charset="0"/>
              </a:rPr>
              <a:t>mulitply</a:t>
            </a:r>
            <a:endParaRPr lang="en-US" sz="16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5" grpId="0"/>
      <p:bldP spid="37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Fast Probabilistic Inference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6248400" y="1905000"/>
            <a:ext cx="2743200" cy="3048000"/>
            <a:chOff x="720" y="1248"/>
            <a:chExt cx="3792" cy="2544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864" y="124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Flu</a:t>
              </a:r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3360" y="129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Allergy</a:t>
              </a:r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2112" y="220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Sinus</a:t>
              </a:r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720" y="321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/>
                <a:t>Headache</a:t>
              </a:r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3456" y="316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Nose</a:t>
              </a:r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1680" y="1776"/>
              <a:ext cx="576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H="1">
              <a:off x="2976" y="1776"/>
              <a:ext cx="528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 flipH="1">
              <a:off x="1584" y="2640"/>
              <a:ext cx="624" cy="576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3072" y="2640"/>
              <a:ext cx="576" cy="480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1066800" y="6274713"/>
            <a:ext cx="6986208" cy="4308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C00000"/>
                </a:solidFill>
                <a:latin typeface="Comic Sans MS" pitchFamily="66" charset="0"/>
              </a:rPr>
              <a:t>(Potential for) exponential reduction in computation!</a:t>
            </a:r>
            <a:endParaRPr lang="en-US" sz="2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28600" y="1447800"/>
            <a:ext cx="6248400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P(F,H=1) = ∑ P(</a:t>
            </a:r>
            <a:r>
              <a:rPr lang="en-US" sz="2400" dirty="0" err="1" smtClean="0"/>
              <a:t>F,a,s,n,H</a:t>
            </a:r>
            <a:r>
              <a:rPr lang="en-US" sz="2400" dirty="0" smtClean="0"/>
              <a:t>=1)</a:t>
            </a:r>
          </a:p>
          <a:p>
            <a:pPr>
              <a:buNone/>
            </a:pPr>
            <a:r>
              <a:rPr lang="en-US" sz="2400" dirty="0" smtClean="0"/>
              <a:t>	</a:t>
            </a:r>
          </a:p>
          <a:p>
            <a:pPr>
              <a:buNone/>
            </a:pPr>
            <a:r>
              <a:rPr lang="en-US" sz="2400" dirty="0" smtClean="0"/>
              <a:t>	   = ∑ P(F)P(a)P(</a:t>
            </a:r>
            <a:r>
              <a:rPr lang="en-US" sz="2400" dirty="0" err="1" smtClean="0"/>
              <a:t>s|F,a</a:t>
            </a:r>
            <a:r>
              <a:rPr lang="en-US" sz="2400" dirty="0" smtClean="0"/>
              <a:t>)P(</a:t>
            </a:r>
            <a:r>
              <a:rPr lang="en-US" sz="2400" dirty="0" err="1" smtClean="0"/>
              <a:t>n|s</a:t>
            </a:r>
            <a:r>
              <a:rPr lang="en-US" sz="2400" dirty="0" smtClean="0"/>
              <a:t>)P(H=1|s)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	   = P(F) ∑ P(a) ∑ P(</a:t>
            </a:r>
            <a:r>
              <a:rPr lang="en-US" sz="2400" dirty="0" err="1" smtClean="0"/>
              <a:t>s|F,a</a:t>
            </a:r>
            <a:r>
              <a:rPr lang="en-US" sz="2400" dirty="0" smtClean="0"/>
              <a:t>)P(H=1|s) ∑ P(</a:t>
            </a:r>
            <a:r>
              <a:rPr lang="en-US" sz="2400" dirty="0" err="1" smtClean="0"/>
              <a:t>n|s</a:t>
            </a:r>
            <a:r>
              <a:rPr lang="en-US" sz="2400" dirty="0" smtClean="0"/>
              <a:t>)</a:t>
            </a:r>
          </a:p>
          <a:p>
            <a:endParaRPr lang="en-US" sz="2400" dirty="0" smtClean="0"/>
          </a:p>
          <a:p>
            <a:r>
              <a:rPr lang="en-US" sz="2400" dirty="0" smtClean="0"/>
              <a:t>	   = P(F) ∑ P(a) ∑ P(</a:t>
            </a:r>
            <a:r>
              <a:rPr lang="en-US" sz="2400" dirty="0" err="1" smtClean="0"/>
              <a:t>s|F,a</a:t>
            </a:r>
            <a:r>
              <a:rPr lang="en-US" sz="2400" dirty="0" smtClean="0"/>
              <a:t>)P(H=1|s)</a:t>
            </a:r>
          </a:p>
          <a:p>
            <a:endParaRPr lang="en-US" sz="2400" dirty="0" smtClean="0"/>
          </a:p>
          <a:p>
            <a:r>
              <a:rPr lang="en-US" sz="2400" dirty="0" smtClean="0"/>
              <a:t>	   = P(F) ∑ P(a) g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(</a:t>
            </a:r>
            <a:r>
              <a:rPr lang="en-US" sz="2400" dirty="0" err="1" smtClean="0"/>
              <a:t>F,a</a:t>
            </a:r>
            <a:r>
              <a:rPr lang="en-US" sz="2400" dirty="0" smtClean="0"/>
              <a:t>)</a:t>
            </a:r>
          </a:p>
          <a:p>
            <a:endParaRPr lang="en-US" sz="2400" dirty="0" smtClean="0"/>
          </a:p>
          <a:p>
            <a:r>
              <a:rPr lang="en-US" sz="2400" dirty="0" smtClean="0"/>
              <a:t>	   = P(F) g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(F)</a:t>
            </a:r>
          </a:p>
          <a:p>
            <a:endParaRPr lang="en-US" sz="2400" dirty="0" smtClean="0"/>
          </a:p>
          <a:p>
            <a:endParaRPr lang="en-US" sz="10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1385421" y="2096374"/>
            <a:ext cx="671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a,s,n</a:t>
            </a:r>
            <a:endParaRPr 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5257800" y="3537465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</a:t>
            </a:r>
            <a:endParaRPr lang="en-US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2145175" y="3515141"/>
            <a:ext cx="30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</a:t>
            </a:r>
            <a:endParaRPr lang="en-US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2925500" y="3515141"/>
            <a:ext cx="285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1383175" y="2798615"/>
            <a:ext cx="671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a,s,n</a:t>
            </a:r>
            <a:endParaRPr lang="en-US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3733800" y="2252246"/>
            <a:ext cx="22910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3333FF"/>
                </a:solidFill>
                <a:latin typeface="Comic Sans MS" pitchFamily="66" charset="0"/>
              </a:rPr>
              <a:t>8 values x 4 multiplies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160751" y="4419600"/>
            <a:ext cx="20970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Comic Sans MS" pitchFamily="66" charset="0"/>
              </a:rPr>
              <a:t>4 values x 1 multiply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5334000" y="3251775"/>
            <a:ext cx="762000" cy="6096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019800" y="303475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362200" y="5181600"/>
            <a:ext cx="20970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Comic Sans MS" pitchFamily="66" charset="0"/>
              </a:rPr>
              <a:t>2 values x 1 multiply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133600" y="4267200"/>
            <a:ext cx="30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</a:t>
            </a:r>
            <a:endParaRPr lang="en-US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2913925" y="4267200"/>
            <a:ext cx="285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</a:t>
            </a:r>
            <a:endParaRPr lang="en-US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2133600" y="5010090"/>
            <a:ext cx="30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</a:t>
            </a:r>
            <a:endParaRPr lang="en-US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1752600" y="5833646"/>
            <a:ext cx="10871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Comic Sans MS" pitchFamily="66" charset="0"/>
              </a:rPr>
              <a:t>1 multiply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507210" y="5156537"/>
            <a:ext cx="35605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3333FF"/>
                </a:solidFill>
                <a:latin typeface="Comic Sans MS" pitchFamily="66" charset="0"/>
              </a:rPr>
              <a:t>32 multiplies </a:t>
            </a:r>
            <a:r>
              <a:rPr lang="en-US" sz="2000" dirty="0" smtClean="0">
                <a:latin typeface="Comic Sans MS" pitchFamily="66" charset="0"/>
              </a:rPr>
              <a:t>vs.</a:t>
            </a:r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7 multiplies</a:t>
            </a:r>
          </a:p>
          <a:p>
            <a:pPr algn="ctr"/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	 </a:t>
            </a:r>
            <a:r>
              <a:rPr lang="en-US" sz="2000" dirty="0" smtClean="0">
                <a:solidFill>
                  <a:srgbClr val="3333FF"/>
                </a:solidFill>
                <a:latin typeface="Comic Sans MS" pitchFamily="66" charset="0"/>
              </a:rPr>
              <a:t>2</a:t>
            </a:r>
            <a:r>
              <a:rPr lang="en-US" sz="2000" baseline="30000" dirty="0" smtClean="0">
                <a:solidFill>
                  <a:srgbClr val="3333FF"/>
                </a:solidFill>
                <a:latin typeface="Comic Sans MS" pitchFamily="66" charset="0"/>
              </a:rPr>
              <a:t>n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sz="2000" dirty="0" smtClean="0">
                <a:latin typeface="Comic Sans MS" pitchFamily="66" charset="0"/>
              </a:rPr>
              <a:t>vs.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 n 2</a:t>
            </a:r>
            <a:r>
              <a:rPr lang="en-US" sz="2000" baseline="30000" dirty="0" smtClean="0">
                <a:solidFill>
                  <a:srgbClr val="FF0000"/>
                </a:solidFill>
                <a:latin typeface="Comic Sans MS" pitchFamily="66" charset="0"/>
              </a:rPr>
              <a:t>k</a:t>
            </a:r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  	</a:t>
            </a:r>
          </a:p>
          <a:p>
            <a:pPr algn="ctr"/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k </a:t>
            </a:r>
            <a:r>
              <a:rPr lang="en-US" sz="2000" dirty="0" smtClean="0">
                <a:latin typeface="Comic Sans MS" pitchFamily="66" charset="0"/>
              </a:rPr>
              <a:t>– scope of largest factor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rot="10800000">
            <a:off x="3581400" y="5181600"/>
            <a:ext cx="2057400" cy="762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5" grpId="0"/>
      <p:bldP spid="34" grpId="0"/>
      <p:bldP spid="36" grpId="0"/>
      <p:bldP spid="38" grpId="0"/>
      <p:bldP spid="28" grpId="0"/>
      <p:bldP spid="29" grpId="0"/>
      <p:bldP spid="32" grpId="0"/>
      <p:bldP spid="3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Fast Probabilistic Inference – </a:t>
            </a:r>
            <a:b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Variable Elimination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6352572" y="1905000"/>
            <a:ext cx="763929" cy="690113"/>
          </a:xfrm>
          <a:prstGeom prst="ellipse">
            <a:avLst/>
          </a:prstGeom>
          <a:noFill/>
          <a:ln w="2540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/>
              <a:t>Flu</a:t>
            </a: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8158223" y="1962509"/>
            <a:ext cx="763929" cy="690113"/>
          </a:xfrm>
          <a:prstGeom prst="ellipse">
            <a:avLst/>
          </a:prstGeom>
          <a:noFill/>
          <a:ln w="2540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/>
              <a:t>Allergy</a:t>
            </a: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7255397" y="3055189"/>
            <a:ext cx="763929" cy="690113"/>
          </a:xfrm>
          <a:prstGeom prst="ellipse">
            <a:avLst/>
          </a:prstGeom>
          <a:noFill/>
          <a:ln w="2540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/>
              <a:t>Sinus</a:t>
            </a:r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6248400" y="4262887"/>
            <a:ext cx="763929" cy="690113"/>
          </a:xfrm>
          <a:prstGeom prst="ellipse">
            <a:avLst/>
          </a:prstGeom>
          <a:noFill/>
          <a:ln w="2540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/>
              <a:t>Headache</a:t>
            </a: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8227671" y="4205377"/>
            <a:ext cx="763929" cy="690113"/>
          </a:xfrm>
          <a:prstGeom prst="ellipse">
            <a:avLst/>
          </a:prstGeom>
          <a:noFill/>
          <a:ln w="2540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/>
              <a:t>Nose</a:t>
            </a: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6942881" y="2537604"/>
            <a:ext cx="416689" cy="517585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 flipH="1">
            <a:off x="7880430" y="2537604"/>
            <a:ext cx="381965" cy="517585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 flipH="1">
            <a:off x="6873433" y="3572774"/>
            <a:ext cx="451413" cy="690113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7949878" y="3572774"/>
            <a:ext cx="416689" cy="575094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1066800" y="6122313"/>
            <a:ext cx="6986208" cy="4308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C00000"/>
                </a:solidFill>
                <a:latin typeface="Comic Sans MS" pitchFamily="66" charset="0"/>
              </a:rPr>
              <a:t>(Potential for) exponential reduction in computation!</a:t>
            </a:r>
            <a:endParaRPr lang="en-US" sz="2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28600" y="1447800"/>
            <a:ext cx="6248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P(F,H=1) = ∑ P(F)P(a)P(</a:t>
            </a:r>
            <a:r>
              <a:rPr lang="en-US" sz="2400" dirty="0" err="1" smtClean="0"/>
              <a:t>s|F,a</a:t>
            </a:r>
            <a:r>
              <a:rPr lang="en-US" sz="2400" dirty="0" smtClean="0"/>
              <a:t>)P(</a:t>
            </a:r>
            <a:r>
              <a:rPr lang="en-US" sz="2400" dirty="0" err="1" smtClean="0"/>
              <a:t>n|s</a:t>
            </a:r>
            <a:r>
              <a:rPr lang="en-US" sz="2400" dirty="0" smtClean="0"/>
              <a:t>)P(H=1|s)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	   = P(F) ∑ P(a) ∑ P(</a:t>
            </a:r>
            <a:r>
              <a:rPr lang="en-US" sz="2400" dirty="0" err="1" smtClean="0"/>
              <a:t>s|F,a</a:t>
            </a:r>
            <a:r>
              <a:rPr lang="en-US" sz="2400" dirty="0" smtClean="0"/>
              <a:t>)P(H=1|s) ∑ P(</a:t>
            </a:r>
            <a:r>
              <a:rPr lang="en-US" sz="2400" dirty="0" err="1" smtClean="0"/>
              <a:t>n|s</a:t>
            </a:r>
            <a:r>
              <a:rPr lang="en-US" sz="2400" dirty="0" smtClean="0"/>
              <a:t>)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			    P(H=1|F,a)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		          </a:t>
            </a:r>
            <a:r>
              <a:rPr lang="en-US" sz="2400" dirty="0" smtClean="0">
                <a:solidFill>
                  <a:srgbClr val="FF0000"/>
                </a:solidFill>
              </a:rPr>
              <a:t>P(H=1|F)</a:t>
            </a:r>
          </a:p>
          <a:p>
            <a:pPr>
              <a:buNone/>
            </a:pPr>
            <a:endParaRPr lang="en-US" sz="24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1385421" y="2121199"/>
            <a:ext cx="671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a,s,n</a:t>
            </a:r>
            <a:endParaRPr 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5257800" y="2841724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</a:t>
            </a:r>
            <a:endParaRPr lang="en-US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2145175" y="2819400"/>
            <a:ext cx="30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</a:t>
            </a:r>
            <a:endParaRPr lang="en-US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2925500" y="2819400"/>
            <a:ext cx="285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</a:t>
            </a:r>
            <a:endParaRPr lang="en-US" sz="2000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5334000" y="2503025"/>
            <a:ext cx="762000" cy="6096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019800" y="2286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8" name="Left Brace 27"/>
          <p:cNvSpPr/>
          <p:nvPr/>
        </p:nvSpPr>
        <p:spPr>
          <a:xfrm rot="16200000" flipV="1">
            <a:off x="3962399" y="2133601"/>
            <a:ext cx="228601" cy="2209800"/>
          </a:xfrm>
          <a:prstGeom prst="leftBrac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Line 9"/>
          <p:cNvSpPr>
            <a:spLocks noChangeShapeType="1"/>
          </p:cNvSpPr>
          <p:nvPr/>
        </p:nvSpPr>
        <p:spPr bwMode="auto">
          <a:xfrm flipH="1">
            <a:off x="6629400" y="2590800"/>
            <a:ext cx="76200" cy="1676400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" name="Line 9"/>
          <p:cNvSpPr>
            <a:spLocks noChangeShapeType="1"/>
          </p:cNvSpPr>
          <p:nvPr/>
        </p:nvSpPr>
        <p:spPr bwMode="auto">
          <a:xfrm flipH="1">
            <a:off x="6858000" y="2590800"/>
            <a:ext cx="1371600" cy="1752600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1" name="Left Brace 30"/>
          <p:cNvSpPr/>
          <p:nvPr/>
        </p:nvSpPr>
        <p:spPr>
          <a:xfrm rot="16200000" flipV="1">
            <a:off x="3341225" y="2579224"/>
            <a:ext cx="228600" cy="2537750"/>
          </a:xfrm>
          <a:prstGeom prst="leftBrac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7" grpId="0"/>
      <p:bldP spid="28" grpId="0" animBg="1"/>
      <p:bldP spid="29" grpId="0" animBg="1"/>
      <p:bldP spid="30" grpId="0" animBg="1"/>
      <p:bldP spid="30" grpId="1" animBg="1"/>
      <p:bldP spid="31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Variable Elimination – Order can make a HUGE difference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Oval 4"/>
          <p:cNvSpPr>
            <a:spLocks noChangeArrowheads="1"/>
          </p:cNvSpPr>
          <p:nvPr/>
        </p:nvSpPr>
        <p:spPr bwMode="auto">
          <a:xfrm>
            <a:off x="6352572" y="1905000"/>
            <a:ext cx="763929" cy="690113"/>
          </a:xfrm>
          <a:prstGeom prst="ellipse">
            <a:avLst/>
          </a:prstGeom>
          <a:noFill/>
          <a:ln w="2540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/>
              <a:t>Flu</a:t>
            </a: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8158223" y="1962509"/>
            <a:ext cx="763929" cy="690113"/>
          </a:xfrm>
          <a:prstGeom prst="ellipse">
            <a:avLst/>
          </a:prstGeom>
          <a:noFill/>
          <a:ln w="2540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/>
              <a:t>Allergy</a:t>
            </a:r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7255397" y="3055189"/>
            <a:ext cx="763929" cy="690113"/>
          </a:xfrm>
          <a:prstGeom prst="ellipse">
            <a:avLst/>
          </a:prstGeom>
          <a:noFill/>
          <a:ln w="2540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/>
              <a:t>Sinus</a:t>
            </a:r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6248400" y="4262887"/>
            <a:ext cx="763929" cy="690113"/>
          </a:xfrm>
          <a:prstGeom prst="ellipse">
            <a:avLst/>
          </a:prstGeom>
          <a:noFill/>
          <a:ln w="2540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/>
              <a:t>Headache</a:t>
            </a:r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8227671" y="4205377"/>
            <a:ext cx="763929" cy="690113"/>
          </a:xfrm>
          <a:prstGeom prst="ellipse">
            <a:avLst/>
          </a:prstGeom>
          <a:noFill/>
          <a:ln w="2540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/>
              <a:t>Nose</a:t>
            </a:r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6942881" y="2537604"/>
            <a:ext cx="416689" cy="517585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 flipH="1">
            <a:off x="7880430" y="2537604"/>
            <a:ext cx="381965" cy="517585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 flipH="1">
            <a:off x="6873433" y="3572774"/>
            <a:ext cx="451413" cy="690113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7949878" y="3572774"/>
            <a:ext cx="416689" cy="575094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1066800" y="6122313"/>
            <a:ext cx="6986208" cy="4308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C00000"/>
                </a:solidFill>
                <a:latin typeface="Comic Sans MS" pitchFamily="66" charset="0"/>
              </a:rPr>
              <a:t>(Potential for) exponential reduction in computation!</a:t>
            </a:r>
            <a:endParaRPr lang="en-US" sz="2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28600" y="1447800"/>
            <a:ext cx="6248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P(F,H=1) = ∑ P(F)P(a)P(</a:t>
            </a:r>
            <a:r>
              <a:rPr lang="en-US" sz="2400" dirty="0" err="1" smtClean="0"/>
              <a:t>s|F,a</a:t>
            </a:r>
            <a:r>
              <a:rPr lang="en-US" sz="2400" dirty="0" smtClean="0"/>
              <a:t>)P(</a:t>
            </a:r>
            <a:r>
              <a:rPr lang="en-US" sz="2400" dirty="0" err="1" smtClean="0"/>
              <a:t>n|s</a:t>
            </a:r>
            <a:r>
              <a:rPr lang="en-US" sz="2400" dirty="0" smtClean="0"/>
              <a:t>)P(H=1|s)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	   = P(F) ∑ P(a) ∑ P(</a:t>
            </a:r>
            <a:r>
              <a:rPr lang="en-US" sz="2400" dirty="0" err="1" smtClean="0"/>
              <a:t>s|F,a</a:t>
            </a:r>
            <a:r>
              <a:rPr lang="en-US" sz="2400" dirty="0" smtClean="0"/>
              <a:t>)P(H=1|s) ∑ P(</a:t>
            </a:r>
            <a:r>
              <a:rPr lang="en-US" sz="2400" dirty="0" err="1" smtClean="0"/>
              <a:t>n|s</a:t>
            </a:r>
            <a:r>
              <a:rPr lang="en-US" sz="2400" dirty="0" smtClean="0"/>
              <a:t>)</a:t>
            </a:r>
          </a:p>
          <a:p>
            <a:endParaRPr lang="en-US" sz="2400" dirty="0" smtClean="0"/>
          </a:p>
          <a:p>
            <a:r>
              <a:rPr lang="en-US" sz="2400" dirty="0" smtClean="0">
                <a:solidFill>
                  <a:srgbClr val="FF0000"/>
                </a:solidFill>
              </a:rPr>
              <a:t>			    P(H=1|F,a)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		          </a:t>
            </a:r>
            <a:r>
              <a:rPr lang="en-US" sz="2400" dirty="0" smtClean="0">
                <a:solidFill>
                  <a:srgbClr val="FF0000"/>
                </a:solidFill>
              </a:rPr>
              <a:t>P(H=1|F)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P(F,H=1) = P(F) ∑ P(a) ∑ ∑ P(</a:t>
            </a:r>
            <a:r>
              <a:rPr lang="en-US" sz="2400" dirty="0" err="1" smtClean="0"/>
              <a:t>s|F,a</a:t>
            </a:r>
            <a:r>
              <a:rPr lang="en-US" sz="2400" dirty="0" smtClean="0"/>
              <a:t>)P(</a:t>
            </a:r>
            <a:r>
              <a:rPr lang="en-US" sz="2400" dirty="0" err="1" smtClean="0"/>
              <a:t>n|s</a:t>
            </a:r>
            <a:r>
              <a:rPr lang="en-US" sz="2400" dirty="0" smtClean="0"/>
              <a:t>)P(H=1|s)</a:t>
            </a:r>
          </a:p>
          <a:p>
            <a:endParaRPr lang="en-US" sz="2400" dirty="0" smtClean="0"/>
          </a:p>
          <a:p>
            <a:r>
              <a:rPr lang="en-US" sz="2400" dirty="0" smtClean="0"/>
              <a:t>				</a:t>
            </a:r>
            <a:r>
              <a:rPr lang="en-US" sz="2400" dirty="0" smtClean="0">
                <a:solidFill>
                  <a:srgbClr val="FF0000"/>
                </a:solidFill>
              </a:rPr>
              <a:t> g(</a:t>
            </a:r>
            <a:r>
              <a:rPr lang="en-US" sz="2400" dirty="0" err="1" smtClean="0">
                <a:solidFill>
                  <a:srgbClr val="FF0000"/>
                </a:solidFill>
              </a:rPr>
              <a:t>F,a,n</a:t>
            </a:r>
            <a:r>
              <a:rPr lang="en-US" sz="2400" dirty="0" smtClean="0">
                <a:solidFill>
                  <a:srgbClr val="FF0000"/>
                </a:solidFill>
              </a:rPr>
              <a:t>)</a:t>
            </a:r>
            <a:endParaRPr lang="en-US" sz="24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1385421" y="2121199"/>
            <a:ext cx="671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a,s,n</a:t>
            </a:r>
            <a:endParaRPr 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5257800" y="2841724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</a:t>
            </a:r>
            <a:endParaRPr lang="en-US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2145175" y="2819400"/>
            <a:ext cx="30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</a:t>
            </a:r>
            <a:endParaRPr lang="en-US" sz="2000" dirty="0"/>
          </a:p>
        </p:txBody>
      </p:sp>
      <p:sp>
        <p:nvSpPr>
          <p:cNvPr id="25" name="TextBox 24"/>
          <p:cNvSpPr txBox="1"/>
          <p:nvPr/>
        </p:nvSpPr>
        <p:spPr>
          <a:xfrm>
            <a:off x="2925500" y="2819400"/>
            <a:ext cx="285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</a:t>
            </a:r>
            <a:endParaRPr lang="en-US" sz="2000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5334000" y="2503025"/>
            <a:ext cx="762000" cy="6096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019800" y="2286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8" name="Left Brace 27"/>
          <p:cNvSpPr/>
          <p:nvPr/>
        </p:nvSpPr>
        <p:spPr>
          <a:xfrm rot="16200000" flipV="1">
            <a:off x="3962399" y="2133601"/>
            <a:ext cx="228601" cy="2209800"/>
          </a:xfrm>
          <a:prstGeom prst="leftBrac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Left Brace 30"/>
          <p:cNvSpPr/>
          <p:nvPr/>
        </p:nvSpPr>
        <p:spPr>
          <a:xfrm rot="16200000" flipV="1">
            <a:off x="3341225" y="2579224"/>
            <a:ext cx="228600" cy="2537750"/>
          </a:xfrm>
          <a:prstGeom prst="leftBrac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124200" y="4986940"/>
            <a:ext cx="285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</a:t>
            </a:r>
            <a:endParaRPr lang="en-US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2130657" y="4987766"/>
            <a:ext cx="30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</a:t>
            </a:r>
            <a:endParaRPr lang="en-US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2910982" y="4987766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</a:t>
            </a:r>
            <a:endParaRPr lang="en-US" sz="2000" dirty="0"/>
          </a:p>
        </p:txBody>
      </p:sp>
      <p:sp>
        <p:nvSpPr>
          <p:cNvPr id="35" name="Left Brace 34"/>
          <p:cNvSpPr/>
          <p:nvPr/>
        </p:nvSpPr>
        <p:spPr>
          <a:xfrm rot="16200000" flipV="1">
            <a:off x="4560425" y="3897775"/>
            <a:ext cx="251750" cy="2971800"/>
          </a:xfrm>
          <a:prstGeom prst="leftBrac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5759740" y="5543490"/>
            <a:ext cx="33938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  <a:latin typeface="Comic Sans MS" pitchFamily="66" charset="0"/>
              </a:rPr>
              <a:t>3 </a:t>
            </a:r>
            <a:r>
              <a:rPr lang="en-US" sz="2000" dirty="0" smtClean="0">
                <a:latin typeface="Comic Sans MS" pitchFamily="66" charset="0"/>
              </a:rPr>
              <a:t>– scope of largest factor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 animBg="1"/>
      <p:bldP spid="3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Variable Elimination – Order can make a HUGE difference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590800" y="1828800"/>
            <a:ext cx="3764666" cy="1532626"/>
            <a:chOff x="2438400" y="1828800"/>
            <a:chExt cx="3764666" cy="1532626"/>
          </a:xfrm>
        </p:grpSpPr>
        <p:sp>
          <p:nvSpPr>
            <p:cNvPr id="30" name="Oval 29"/>
            <p:cNvSpPr>
              <a:spLocks noChangeArrowheads="1"/>
            </p:cNvSpPr>
            <p:nvPr/>
          </p:nvSpPr>
          <p:spPr bwMode="auto">
            <a:xfrm>
              <a:off x="2438400" y="2895600"/>
              <a:ext cx="488066" cy="465826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X</a:t>
              </a:r>
              <a:r>
                <a:rPr lang="en-US" sz="2400" baseline="-25000" dirty="0" smtClean="0"/>
                <a:t>1</a:t>
              </a:r>
              <a:endParaRPr lang="en-US" sz="2400" baseline="-25000" dirty="0"/>
            </a:p>
          </p:txBody>
        </p:sp>
        <p:sp>
          <p:nvSpPr>
            <p:cNvPr id="37" name="Oval 4"/>
            <p:cNvSpPr>
              <a:spLocks noChangeArrowheads="1"/>
            </p:cNvSpPr>
            <p:nvPr/>
          </p:nvSpPr>
          <p:spPr bwMode="auto">
            <a:xfrm>
              <a:off x="3505200" y="2895600"/>
              <a:ext cx="488066" cy="465826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X</a:t>
              </a:r>
              <a:r>
                <a:rPr lang="en-US" sz="2400" baseline="-25000" dirty="0" smtClean="0"/>
                <a:t>2</a:t>
              </a:r>
              <a:endParaRPr lang="en-US" sz="2400" baseline="-25000" dirty="0"/>
            </a:p>
          </p:txBody>
        </p:sp>
        <p:sp>
          <p:nvSpPr>
            <p:cNvPr id="38" name="Oval 4"/>
            <p:cNvSpPr>
              <a:spLocks noChangeArrowheads="1"/>
            </p:cNvSpPr>
            <p:nvPr/>
          </p:nvSpPr>
          <p:spPr bwMode="auto">
            <a:xfrm>
              <a:off x="4572000" y="2895600"/>
              <a:ext cx="488066" cy="465826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X</a:t>
              </a:r>
              <a:r>
                <a:rPr lang="en-US" sz="2400" baseline="-25000" dirty="0" smtClean="0"/>
                <a:t>3</a:t>
              </a:r>
              <a:endParaRPr lang="en-US" sz="2400" baseline="-25000" dirty="0"/>
            </a:p>
          </p:txBody>
        </p:sp>
        <p:sp>
          <p:nvSpPr>
            <p:cNvPr id="39" name="Oval 4"/>
            <p:cNvSpPr>
              <a:spLocks noChangeArrowheads="1"/>
            </p:cNvSpPr>
            <p:nvPr/>
          </p:nvSpPr>
          <p:spPr bwMode="auto">
            <a:xfrm>
              <a:off x="5715000" y="2895600"/>
              <a:ext cx="488066" cy="465826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X</a:t>
              </a:r>
              <a:r>
                <a:rPr lang="en-US" sz="2400" baseline="-25000" dirty="0" smtClean="0"/>
                <a:t>4</a:t>
              </a:r>
              <a:endParaRPr lang="en-US" sz="2400" baseline="-25000" dirty="0"/>
            </a:p>
          </p:txBody>
        </p:sp>
        <p:sp>
          <p:nvSpPr>
            <p:cNvPr id="40" name="Oval 4"/>
            <p:cNvSpPr>
              <a:spLocks noChangeArrowheads="1"/>
            </p:cNvSpPr>
            <p:nvPr/>
          </p:nvSpPr>
          <p:spPr bwMode="auto">
            <a:xfrm>
              <a:off x="4114800" y="1828800"/>
              <a:ext cx="488066" cy="465826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Y</a:t>
              </a:r>
              <a:endParaRPr lang="en-US" sz="2400" baseline="-25000" dirty="0"/>
            </a:p>
          </p:txBody>
        </p:sp>
        <p:cxnSp>
          <p:nvCxnSpPr>
            <p:cNvPr id="41" name="Straight Arrow Connector 40"/>
            <p:cNvCxnSpPr>
              <a:stCxn id="40" idx="4"/>
              <a:endCxn id="30" idx="7"/>
            </p:cNvCxnSpPr>
            <p:nvPr/>
          </p:nvCxnSpPr>
          <p:spPr>
            <a:xfrm rot="5400000">
              <a:off x="3272316" y="1877301"/>
              <a:ext cx="669193" cy="150384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stCxn id="40" idx="4"/>
              <a:endCxn id="37" idx="0"/>
            </p:cNvCxnSpPr>
            <p:nvPr/>
          </p:nvCxnSpPr>
          <p:spPr>
            <a:xfrm rot="5400000">
              <a:off x="3753546" y="2290313"/>
              <a:ext cx="600974" cy="6096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>
              <a:stCxn id="40" idx="4"/>
              <a:endCxn id="38" idx="0"/>
            </p:cNvCxnSpPr>
            <p:nvPr/>
          </p:nvCxnSpPr>
          <p:spPr>
            <a:xfrm rot="16200000" flipH="1">
              <a:off x="4286946" y="2366513"/>
              <a:ext cx="600974" cy="45720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>
              <a:stCxn id="40" idx="4"/>
              <a:endCxn id="39" idx="1"/>
            </p:cNvCxnSpPr>
            <p:nvPr/>
          </p:nvCxnSpPr>
          <p:spPr>
            <a:xfrm rot="16200000" flipH="1">
              <a:off x="4738058" y="1915400"/>
              <a:ext cx="669193" cy="142764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1" name="Picture 50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rcRect b="66765"/>
          <a:stretch>
            <a:fillRect/>
          </a:stretch>
        </p:blipFill>
        <p:spPr bwMode="auto">
          <a:xfrm>
            <a:off x="635465" y="3657601"/>
            <a:ext cx="6298735" cy="761999"/>
          </a:xfrm>
          <a:prstGeom prst="rect">
            <a:avLst/>
          </a:prstGeom>
          <a:noFill/>
          <a:ln/>
          <a:effectLst/>
        </p:spPr>
      </p:pic>
      <p:grpSp>
        <p:nvGrpSpPr>
          <p:cNvPr id="22" name="Group 21"/>
          <p:cNvGrpSpPr/>
          <p:nvPr/>
        </p:nvGrpSpPr>
        <p:grpSpPr>
          <a:xfrm>
            <a:off x="609600" y="4495801"/>
            <a:ext cx="8686800" cy="1165085"/>
            <a:chOff x="609600" y="4495801"/>
            <a:chExt cx="8686800" cy="1165085"/>
          </a:xfrm>
        </p:grpSpPr>
        <p:pic>
          <p:nvPicPr>
            <p:cNvPr id="21" name="Picture 20" descr="TP_tmp.pn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5" cstate="print"/>
            <a:srcRect t="33236" b="33529"/>
            <a:stretch>
              <a:fillRect/>
            </a:stretch>
          </p:blipFill>
          <p:spPr bwMode="auto">
            <a:xfrm>
              <a:off x="609600" y="4495801"/>
              <a:ext cx="6298735" cy="761999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53" name="Rectangle 52"/>
            <p:cNvSpPr/>
            <p:nvPr/>
          </p:nvSpPr>
          <p:spPr>
            <a:xfrm>
              <a:off x="6096000" y="5177135"/>
              <a:ext cx="13716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g(Y)</a:t>
              </a:r>
              <a:endParaRPr lang="en-US" sz="2400" dirty="0" smtClean="0"/>
            </a:p>
          </p:txBody>
        </p:sp>
        <p:sp>
          <p:nvSpPr>
            <p:cNvPr id="54" name="Left Brace 53"/>
            <p:cNvSpPr/>
            <p:nvPr/>
          </p:nvSpPr>
          <p:spPr>
            <a:xfrm rot="16200000" flipV="1">
              <a:off x="6198725" y="4651575"/>
              <a:ext cx="175550" cy="1143000"/>
            </a:xfrm>
            <a:prstGeom prst="leftBrac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315200" y="4953000"/>
              <a:ext cx="19812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  <a:latin typeface="Comic Sans MS" pitchFamily="66" charset="0"/>
                </a:rPr>
                <a:t>1 </a:t>
              </a:r>
              <a:r>
                <a:rPr lang="en-US" sz="2000" dirty="0" smtClean="0">
                  <a:latin typeface="Comic Sans MS" pitchFamily="66" charset="0"/>
                </a:rPr>
                <a:t>– scope of largest factor</a:t>
              </a: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609600" y="5650761"/>
            <a:ext cx="7924800" cy="1177339"/>
            <a:chOff x="609600" y="5650761"/>
            <a:chExt cx="7924800" cy="1177339"/>
          </a:xfrm>
        </p:grpSpPr>
        <p:pic>
          <p:nvPicPr>
            <p:cNvPr id="52" name="Picture 51" descr="TP_tmp.pn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5" cstate="print"/>
            <a:srcRect t="69795"/>
            <a:stretch>
              <a:fillRect/>
            </a:stretch>
          </p:blipFill>
          <p:spPr bwMode="auto">
            <a:xfrm>
              <a:off x="609600" y="5650761"/>
              <a:ext cx="6298735" cy="692524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56" name="Rectangle 55"/>
            <p:cNvSpPr/>
            <p:nvPr/>
          </p:nvSpPr>
          <p:spPr>
            <a:xfrm>
              <a:off x="4114800" y="6366435"/>
              <a:ext cx="198120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g(X</a:t>
              </a:r>
              <a:r>
                <a:rPr lang="en-US" sz="2400" baseline="-25000" dirty="0" smtClean="0">
                  <a:solidFill>
                    <a:srgbClr val="FF0000"/>
                  </a:solidFill>
                </a:rPr>
                <a:t>1</a:t>
              </a:r>
              <a:r>
                <a:rPr lang="en-US" sz="2400" dirty="0" smtClean="0">
                  <a:solidFill>
                    <a:srgbClr val="FF0000"/>
                  </a:solidFill>
                </a:rPr>
                <a:t>,X</a:t>
              </a:r>
              <a:r>
                <a:rPr lang="en-US" sz="2400" baseline="-25000" dirty="0" smtClean="0">
                  <a:solidFill>
                    <a:srgbClr val="FF0000"/>
                  </a:solidFill>
                </a:rPr>
                <a:t>2</a:t>
              </a:r>
              <a:r>
                <a:rPr lang="en-US" sz="2400" dirty="0" smtClean="0">
                  <a:solidFill>
                    <a:srgbClr val="FF0000"/>
                  </a:solidFill>
                </a:rPr>
                <a:t>,..,X</a:t>
              </a:r>
              <a:r>
                <a:rPr lang="en-US" sz="2400" baseline="-25000" dirty="0" smtClean="0">
                  <a:solidFill>
                    <a:srgbClr val="FF0000"/>
                  </a:solidFill>
                </a:rPr>
                <a:t>n</a:t>
              </a:r>
              <a:r>
                <a:rPr lang="en-US" sz="2400" dirty="0" smtClean="0">
                  <a:solidFill>
                    <a:srgbClr val="FF0000"/>
                  </a:solidFill>
                </a:rPr>
                <a:t>)</a:t>
              </a:r>
              <a:endParaRPr lang="en-US" sz="2400" dirty="0" smtClean="0"/>
            </a:p>
          </p:txBody>
        </p:sp>
        <p:sp>
          <p:nvSpPr>
            <p:cNvPr id="57" name="Left Brace 56"/>
            <p:cNvSpPr/>
            <p:nvPr/>
          </p:nvSpPr>
          <p:spPr>
            <a:xfrm rot="16200000" flipV="1">
              <a:off x="4149164" y="4877160"/>
              <a:ext cx="289121" cy="2971800"/>
            </a:xfrm>
            <a:prstGeom prst="leftBrace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6553200" y="6073914"/>
              <a:ext cx="19812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  <a:latin typeface="Comic Sans MS" pitchFamily="66" charset="0"/>
                </a:rPr>
                <a:t>n </a:t>
              </a:r>
              <a:r>
                <a:rPr lang="en-US" sz="2000" dirty="0" smtClean="0">
                  <a:latin typeface="Comic Sans MS" pitchFamily="66" charset="0"/>
                </a:rPr>
                <a:t>– scope of largest factor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Variable Elimination Algorithm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Given BN – DAG and CPTs (initial factors – p(</a:t>
            </a:r>
            <a:r>
              <a:rPr lang="en-US" sz="2400" dirty="0" err="1" smtClean="0"/>
              <a:t>x</a:t>
            </a:r>
            <a:r>
              <a:rPr lang="en-US" sz="2400" baseline="-25000" dirty="0" err="1" smtClean="0"/>
              <a:t>i</a:t>
            </a:r>
            <a:r>
              <a:rPr lang="en-US" sz="2400" dirty="0" err="1" smtClean="0"/>
              <a:t>|pa</a:t>
            </a:r>
            <a:r>
              <a:rPr lang="en-US" sz="2400" baseline="-25000" dirty="0" err="1" smtClean="0"/>
              <a:t>i</a:t>
            </a:r>
            <a:r>
              <a:rPr lang="en-US" sz="2400" dirty="0" smtClean="0"/>
              <a:t>) for </a:t>
            </a:r>
            <a:r>
              <a:rPr lang="en-US" sz="2400" dirty="0" err="1" smtClean="0"/>
              <a:t>i</a:t>
            </a:r>
            <a:r>
              <a:rPr lang="en-US" sz="2400" dirty="0" smtClean="0"/>
              <a:t>=1,..,n)</a:t>
            </a:r>
          </a:p>
          <a:p>
            <a:r>
              <a:rPr lang="en-US" sz="2400" dirty="0" smtClean="0"/>
              <a:t>Given Query P(</a:t>
            </a:r>
            <a:r>
              <a:rPr lang="en-US" sz="2400" dirty="0" err="1" smtClean="0"/>
              <a:t>X|e</a:t>
            </a:r>
            <a:r>
              <a:rPr lang="en-US" sz="2400" dirty="0" smtClean="0"/>
              <a:t>) ≡ P(</a:t>
            </a:r>
            <a:r>
              <a:rPr lang="en-US" sz="2400" dirty="0" err="1" smtClean="0"/>
              <a:t>X,e</a:t>
            </a:r>
            <a:r>
              <a:rPr lang="en-US" sz="2400" dirty="0" smtClean="0"/>
              <a:t>) 	X – set of variables</a:t>
            </a:r>
          </a:p>
          <a:p>
            <a:r>
              <a:rPr lang="en-US" sz="2400" dirty="0" smtClean="0"/>
              <a:t>Instantiate evidence e   </a:t>
            </a:r>
            <a:r>
              <a:rPr lang="en-US" sz="2000" dirty="0" smtClean="0"/>
              <a:t>e.g. set H=1</a:t>
            </a:r>
          </a:p>
          <a:p>
            <a:r>
              <a:rPr lang="en-US" sz="2400" dirty="0" smtClean="0"/>
              <a:t>Choose an ordering on the variables e.g., X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, …, </a:t>
            </a:r>
            <a:r>
              <a:rPr lang="en-US" sz="2400" dirty="0" err="1" smtClean="0"/>
              <a:t>X</a:t>
            </a:r>
            <a:r>
              <a:rPr lang="en-US" sz="2400" baseline="-25000" dirty="0" err="1" smtClean="0"/>
              <a:t>n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For </a:t>
            </a:r>
            <a:r>
              <a:rPr lang="en-US" sz="2400" dirty="0" err="1" smtClean="0"/>
              <a:t>i</a:t>
            </a:r>
            <a:r>
              <a:rPr lang="en-US" sz="2400" dirty="0" smtClean="0"/>
              <a:t> = 1 to n, If X</a:t>
            </a:r>
            <a:r>
              <a:rPr lang="en-US" sz="2400" baseline="-25000" dirty="0" smtClean="0"/>
              <a:t>i</a:t>
            </a:r>
            <a:r>
              <a:rPr lang="en-US" sz="2400" dirty="0" smtClean="0"/>
              <a:t> </a:t>
            </a:r>
            <a:r>
              <a:rPr lang="en-US" sz="2400" dirty="0" smtClean="0">
                <a:sym typeface="Symbol" pitchFamily="80" charset="2"/>
              </a:rPr>
              <a:t></a:t>
            </a:r>
            <a:r>
              <a:rPr lang="en-US" sz="2400" dirty="0" smtClean="0"/>
              <a:t>{</a:t>
            </a:r>
            <a:r>
              <a:rPr lang="en-US" sz="2400" dirty="0" err="1" smtClean="0"/>
              <a:t>X,e</a:t>
            </a:r>
            <a:r>
              <a:rPr lang="en-US" sz="2400" dirty="0" smtClean="0"/>
              <a:t>}</a:t>
            </a:r>
          </a:p>
          <a:p>
            <a:pPr lvl="1"/>
            <a:r>
              <a:rPr lang="en-US" sz="2400" dirty="0" smtClean="0"/>
              <a:t>Collect factors g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,…,</a:t>
            </a:r>
            <a:r>
              <a:rPr lang="en-US" sz="2400" dirty="0" err="1" smtClean="0"/>
              <a:t>g</a:t>
            </a:r>
            <a:r>
              <a:rPr lang="en-US" sz="2400" baseline="-25000" dirty="0" err="1" smtClean="0"/>
              <a:t>k</a:t>
            </a:r>
            <a:r>
              <a:rPr lang="en-US" sz="2400" dirty="0" smtClean="0"/>
              <a:t> that include X</a:t>
            </a:r>
            <a:r>
              <a:rPr lang="en-US" sz="2400" baseline="-25000" dirty="0" smtClean="0"/>
              <a:t>i</a:t>
            </a:r>
            <a:endParaRPr lang="en-US" sz="2400" dirty="0" smtClean="0"/>
          </a:p>
          <a:p>
            <a:pPr lvl="1"/>
            <a:r>
              <a:rPr lang="en-US" sz="2400" dirty="0" smtClean="0"/>
              <a:t>Generate a new factor by eliminating X</a:t>
            </a:r>
            <a:r>
              <a:rPr lang="en-US" sz="2400" baseline="-25000" dirty="0" smtClean="0"/>
              <a:t>i</a:t>
            </a:r>
            <a:r>
              <a:rPr lang="en-US" sz="2400" dirty="0" smtClean="0"/>
              <a:t> from these factors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r>
              <a:rPr lang="en-US" sz="2400" dirty="0" smtClean="0"/>
              <a:t>Variable X</a:t>
            </a:r>
            <a:r>
              <a:rPr lang="en-US" sz="2400" baseline="-25000" dirty="0" smtClean="0"/>
              <a:t>i</a:t>
            </a:r>
            <a:r>
              <a:rPr lang="en-US" sz="2400" dirty="0" smtClean="0"/>
              <a:t> has been eliminated!</a:t>
            </a:r>
          </a:p>
          <a:p>
            <a:pPr lvl="1"/>
            <a:r>
              <a:rPr lang="en-US" sz="2400" dirty="0" smtClean="0"/>
              <a:t>Remove g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,…,</a:t>
            </a:r>
            <a:r>
              <a:rPr lang="en-US" sz="2400" dirty="0" err="1" smtClean="0"/>
              <a:t>g</a:t>
            </a:r>
            <a:r>
              <a:rPr lang="en-US" sz="2400" baseline="-25000" dirty="0" err="1" smtClean="0"/>
              <a:t>k</a:t>
            </a:r>
            <a:r>
              <a:rPr lang="en-US" sz="2400" dirty="0" smtClean="0"/>
              <a:t> from set of factors but add g</a:t>
            </a:r>
          </a:p>
          <a:p>
            <a:r>
              <a:rPr lang="en-US" sz="2400" dirty="0" smtClean="0"/>
              <a:t>Normalize P(</a:t>
            </a:r>
            <a:r>
              <a:rPr lang="en-US" sz="2400" dirty="0" err="1" smtClean="0"/>
              <a:t>X,e</a:t>
            </a:r>
            <a:r>
              <a:rPr lang="en-US" sz="2400" dirty="0" smtClean="0"/>
              <a:t>) to obtain P(</a:t>
            </a:r>
            <a:r>
              <a:rPr lang="en-US" sz="2400" dirty="0" err="1" smtClean="0"/>
              <a:t>X|e</a:t>
            </a:r>
            <a:r>
              <a:rPr lang="en-US" sz="2400" dirty="0" smtClean="0"/>
              <a:t>)</a:t>
            </a:r>
          </a:p>
          <a:p>
            <a:endParaRPr lang="en-US" sz="2400" dirty="0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5562600" y="2362200"/>
            <a:ext cx="2286000" cy="381000"/>
          </a:xfrm>
          <a:prstGeom prst="wedgeRectCallout">
            <a:avLst>
              <a:gd name="adj1" fmla="val -55625"/>
              <a:gd name="adj2" fmla="val 70139"/>
            </a:avLst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Comic Sans MS" pitchFamily="66" charset="0"/>
              </a:rPr>
              <a:t>IMPORTANT!!!</a:t>
            </a:r>
          </a:p>
        </p:txBody>
      </p:sp>
      <p:pic>
        <p:nvPicPr>
          <p:cNvPr id="7" name="Picture 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514744" y="4532986"/>
            <a:ext cx="1828510" cy="892749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Complexity for (Poly)tree graphs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856" t="9087" r="32857" b="20886"/>
          <a:stretch>
            <a:fillRect/>
          </a:stretch>
        </p:blipFill>
        <p:spPr bwMode="auto">
          <a:xfrm>
            <a:off x="228600" y="1361440"/>
            <a:ext cx="4279232" cy="542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4876800" y="1622425"/>
            <a:ext cx="4038600" cy="517064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/>
              <a:t>Variable elimination order:</a:t>
            </a:r>
            <a:r>
              <a:rPr lang="en-US" sz="2400" dirty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Consider undirected version (ignore edge directions)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Start </a:t>
            </a:r>
            <a:r>
              <a:rPr lang="en-US" sz="2400" dirty="0"/>
              <a:t>from “leaves” up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find </a:t>
            </a:r>
            <a:r>
              <a:rPr lang="en-US" sz="2400" dirty="0"/>
              <a:t>topological </a:t>
            </a:r>
            <a:r>
              <a:rPr lang="en-US" sz="2400" dirty="0" smtClean="0"/>
              <a:t>order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eliminate </a:t>
            </a:r>
            <a:r>
              <a:rPr lang="en-US" sz="2400" dirty="0"/>
              <a:t>variables in </a:t>
            </a:r>
            <a:r>
              <a:rPr lang="en-US" sz="2400" dirty="0" smtClean="0"/>
              <a:t>that</a:t>
            </a:r>
          </a:p>
          <a:p>
            <a:r>
              <a:rPr lang="en-US" sz="2400" dirty="0" smtClean="0"/>
              <a:t>  order</a:t>
            </a:r>
          </a:p>
          <a:p>
            <a:endParaRPr lang="en-US" sz="2400" dirty="0" smtClean="0"/>
          </a:p>
          <a:p>
            <a:r>
              <a:rPr lang="en-US" sz="2400" dirty="0" smtClean="0"/>
              <a:t>Does not create any factors bigger than original CPTs</a:t>
            </a:r>
          </a:p>
          <a:p>
            <a:endParaRPr lang="en-US" sz="2400" dirty="0" smtClean="0"/>
          </a:p>
          <a:p>
            <a:r>
              <a:rPr lang="en-US" sz="2200" dirty="0" smtClean="0">
                <a:solidFill>
                  <a:srgbClr val="C00000"/>
                </a:solidFill>
                <a:latin typeface="Comic Sans MS" pitchFamily="66" charset="0"/>
              </a:rPr>
              <a:t>For </a:t>
            </a:r>
            <a:r>
              <a:rPr lang="en-US" sz="2200" dirty="0" err="1" smtClean="0">
                <a:solidFill>
                  <a:srgbClr val="C00000"/>
                </a:solidFill>
                <a:latin typeface="Comic Sans MS" pitchFamily="66" charset="0"/>
              </a:rPr>
              <a:t>polytrees</a:t>
            </a:r>
            <a:r>
              <a:rPr lang="en-US" sz="2200" dirty="0" smtClean="0">
                <a:solidFill>
                  <a:srgbClr val="C00000"/>
                </a:solidFill>
                <a:latin typeface="Comic Sans MS" pitchFamily="66" charset="0"/>
              </a:rPr>
              <a:t>, inference is linear in # variables (vs. exponential in general)!</a:t>
            </a:r>
            <a:endParaRPr lang="en-US" sz="22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Complexity for graphs with loops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Loop – undirected cycle		</a:t>
            </a:r>
          </a:p>
          <a:p>
            <a:pPr lvl="1">
              <a:buNone/>
            </a:pPr>
            <a:r>
              <a:rPr lang="en-US" sz="2000" dirty="0" smtClean="0"/>
              <a:t>						</a:t>
            </a:r>
            <a:endParaRPr lang="en-US" sz="2000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838200" y="2133600"/>
            <a:ext cx="8229600" cy="76944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C00000"/>
                </a:solidFill>
                <a:latin typeface="Comic Sans MS" pitchFamily="66" charset="0"/>
              </a:rPr>
              <a:t>Linear in # variables but exponential in size of largest factor generated!</a:t>
            </a:r>
            <a:endParaRPr lang="en-US" sz="2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857" t="25861" r="12857" b="38565"/>
          <a:stretch>
            <a:fillRect/>
          </a:stretch>
        </p:blipFill>
        <p:spPr bwMode="auto">
          <a:xfrm>
            <a:off x="1" y="3048000"/>
            <a:ext cx="4191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ight Arrow 6"/>
          <p:cNvSpPr/>
          <p:nvPr/>
        </p:nvSpPr>
        <p:spPr>
          <a:xfrm>
            <a:off x="4343400" y="3962400"/>
            <a:ext cx="609600" cy="381000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581400" y="3352800"/>
            <a:ext cx="2057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  <a:latin typeface="Comic Sans MS" pitchFamily="66" charset="0"/>
              </a:rPr>
              <a:t>Moralize </a:t>
            </a:r>
          </a:p>
          <a:p>
            <a:pPr algn="ctr"/>
            <a:r>
              <a:rPr lang="en-US" dirty="0" smtClean="0">
                <a:solidFill>
                  <a:srgbClr val="00B050"/>
                </a:solidFill>
                <a:latin typeface="Comic Sans MS" pitchFamily="66" charset="0"/>
              </a:rPr>
              <a:t>graph</a:t>
            </a:r>
          </a:p>
          <a:p>
            <a:pPr algn="ctr"/>
            <a:endParaRPr lang="en-US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algn="ctr"/>
            <a:endParaRPr lang="en-US" dirty="0" smtClean="0">
              <a:solidFill>
                <a:srgbClr val="00B050"/>
              </a:solidFill>
              <a:latin typeface="Comic Sans MS" pitchFamily="66" charset="0"/>
            </a:endParaRPr>
          </a:p>
          <a:p>
            <a:pPr algn="ctr"/>
            <a:r>
              <a:rPr lang="en-US" dirty="0" smtClean="0">
                <a:solidFill>
                  <a:srgbClr val="00B050"/>
                </a:solidFill>
                <a:latin typeface="Comic Sans MS" pitchFamily="66" charset="0"/>
              </a:rPr>
              <a:t>(connect parents into a clique</a:t>
            </a:r>
          </a:p>
          <a:p>
            <a:pPr algn="ctr"/>
            <a:r>
              <a:rPr lang="en-US" dirty="0" smtClean="0">
                <a:solidFill>
                  <a:srgbClr val="00B050"/>
                </a:solidFill>
                <a:latin typeface="Comic Sans MS" pitchFamily="66" charset="0"/>
              </a:rPr>
              <a:t>&amp; drop direction of all edges)</a:t>
            </a:r>
            <a:endParaRPr lang="en-US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857" t="25861" r="12857" b="38565"/>
          <a:stretch>
            <a:fillRect/>
          </a:stretch>
        </p:blipFill>
        <p:spPr bwMode="auto">
          <a:xfrm>
            <a:off x="5105400" y="3048000"/>
            <a:ext cx="41910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>
          <a:xfrm flipV="1">
            <a:off x="6553200" y="3962400"/>
            <a:ext cx="2057400" cy="6096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562600" y="3886200"/>
            <a:ext cx="1524000" cy="762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47868" y="6167735"/>
            <a:ext cx="82437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When you eliminate a variable, add edges between its neighbors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7292050" y="3669175"/>
            <a:ext cx="1524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458200" y="3657600"/>
            <a:ext cx="1524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726100" y="4853650"/>
            <a:ext cx="1524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379825" y="4899950"/>
            <a:ext cx="1524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599500" y="4225725"/>
            <a:ext cx="1524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236825" y="4255625"/>
            <a:ext cx="1524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821100" y="4846900"/>
            <a:ext cx="1524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>
            <a:cxnSpLocks noChangeAspect="1"/>
          </p:cNvCxnSpPr>
          <p:nvPr/>
        </p:nvCxnSpPr>
        <p:spPr>
          <a:xfrm flipV="1">
            <a:off x="7292052" y="3428999"/>
            <a:ext cx="576069" cy="49377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cxnSpLocks/>
          </p:cNvCxnSpPr>
          <p:nvPr/>
        </p:nvCxnSpPr>
        <p:spPr>
          <a:xfrm rot="5400000" flipH="1" flipV="1">
            <a:off x="7643151" y="4091649"/>
            <a:ext cx="1066800" cy="914402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8065625" y="3452150"/>
            <a:ext cx="544975" cy="43405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6553200" y="4572000"/>
            <a:ext cx="990600" cy="5334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cxnSpLocks noChangeAspect="1"/>
          </p:cNvCxnSpPr>
          <p:nvPr/>
        </p:nvCxnSpPr>
        <p:spPr>
          <a:xfrm>
            <a:off x="5562600" y="3950825"/>
            <a:ext cx="877824" cy="512064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10800000" flipV="1">
            <a:off x="6599500" y="4015450"/>
            <a:ext cx="533400" cy="4572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10800000" flipV="1">
            <a:off x="5862576" y="4571999"/>
            <a:ext cx="538225" cy="515075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  <p:bldP spid="8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Webpage Classification</a:t>
            </a:r>
            <a:endParaRPr lang="en-US" sz="2800" dirty="0"/>
          </a:p>
        </p:txBody>
      </p:sp>
      <p:grpSp>
        <p:nvGrpSpPr>
          <p:cNvPr id="7" name="Group 6"/>
          <p:cNvGrpSpPr/>
          <p:nvPr/>
        </p:nvGrpSpPr>
        <p:grpSpPr>
          <a:xfrm>
            <a:off x="1498059" y="2286000"/>
            <a:ext cx="4978941" cy="1752600"/>
            <a:chOff x="1325209" y="2327227"/>
            <a:chExt cx="6788385" cy="2995099"/>
          </a:xfrm>
        </p:grpSpPr>
        <p:pic>
          <p:nvPicPr>
            <p:cNvPr id="8" name="Picture 74" descr="webpages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25209" y="2457449"/>
              <a:ext cx="3842062" cy="28648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6950618" y="2327227"/>
              <a:ext cx="1162976" cy="1363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Sports</a:t>
              </a:r>
            </a:p>
            <a:p>
              <a:r>
                <a:rPr lang="en-US" sz="2000" dirty="0" smtClean="0"/>
                <a:t>Science</a:t>
              </a:r>
            </a:p>
            <a:p>
              <a:r>
                <a:rPr lang="en-US" sz="2000" dirty="0" smtClean="0"/>
                <a:t>News</a:t>
              </a:r>
              <a:endParaRPr lang="en-US" sz="2000" dirty="0"/>
            </a:p>
          </p:txBody>
        </p:sp>
      </p:grpSp>
      <p:sp>
        <p:nvSpPr>
          <p:cNvPr id="11" name="Right Arrow 10"/>
          <p:cNvSpPr/>
          <p:nvPr/>
        </p:nvSpPr>
        <p:spPr>
          <a:xfrm>
            <a:off x="4800600" y="2667000"/>
            <a:ext cx="304800" cy="2286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152400" y="3429000"/>
            <a:ext cx="8857343" cy="3352800"/>
            <a:chOff x="152400" y="3429000"/>
            <a:chExt cx="8857343" cy="335280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3462" t="17084" r="15385" b="5635"/>
            <a:stretch>
              <a:fillRect/>
            </a:stretch>
          </p:blipFill>
          <p:spPr bwMode="auto">
            <a:xfrm>
              <a:off x="3248024" y="4572000"/>
              <a:ext cx="2466975" cy="16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13822" t="16586" r="14858" b="7118"/>
            <a:stretch>
              <a:fillRect/>
            </a:stretch>
          </p:blipFill>
          <p:spPr bwMode="auto">
            <a:xfrm>
              <a:off x="6486939" y="5181600"/>
              <a:ext cx="2504661" cy="16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16" name="Straight Arrow Connector 15"/>
            <p:cNvCxnSpPr>
              <a:endCxn id="1027" idx="1"/>
            </p:cNvCxnSpPr>
            <p:nvPr/>
          </p:nvCxnSpPr>
          <p:spPr>
            <a:xfrm>
              <a:off x="5715000" y="5791200"/>
              <a:ext cx="771939" cy="1905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5" cstate="print"/>
            <a:srcRect l="8745" t="14815" r="9414" b="7407"/>
            <a:stretch>
              <a:fillRect/>
            </a:stretch>
          </p:blipFill>
          <p:spPr bwMode="auto">
            <a:xfrm>
              <a:off x="6458857" y="3429000"/>
              <a:ext cx="2550886" cy="14478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14" name="Straight Arrow Connector 13"/>
            <p:cNvCxnSpPr/>
            <p:nvPr/>
          </p:nvCxnSpPr>
          <p:spPr>
            <a:xfrm flipV="1">
              <a:off x="5715000" y="4343400"/>
              <a:ext cx="685800" cy="5334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5400000" flipH="1" flipV="1">
              <a:off x="6858794" y="5028406"/>
              <a:ext cx="304800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 l="13111" t="16000" r="12833"/>
            <a:stretch>
              <a:fillRect/>
            </a:stretch>
          </p:blipFill>
          <p:spPr bwMode="auto">
            <a:xfrm>
              <a:off x="152400" y="4800600"/>
              <a:ext cx="2362200" cy="16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cxnSp>
          <p:nvCxnSpPr>
            <p:cNvPr id="18" name="Straight Arrow Connector 17"/>
            <p:cNvCxnSpPr>
              <a:endCxn id="1029" idx="3"/>
            </p:cNvCxnSpPr>
            <p:nvPr/>
          </p:nvCxnSpPr>
          <p:spPr>
            <a:xfrm rot="10800000" flipV="1">
              <a:off x="2514600" y="5486400"/>
              <a:ext cx="762000" cy="1143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Complexity for graphs with loops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Loop – undirected cycle		</a:t>
            </a:r>
          </a:p>
          <a:p>
            <a:pPr lvl="1">
              <a:buNone/>
            </a:pPr>
            <a:r>
              <a:rPr lang="en-US" sz="2000" dirty="0" smtClean="0"/>
              <a:t>						     </a:t>
            </a:r>
            <a:r>
              <a:rPr lang="en-US" sz="2000" dirty="0" err="1" smtClean="0"/>
              <a:t>Var</a:t>
            </a:r>
            <a:r>
              <a:rPr lang="en-US" sz="2000" dirty="0" smtClean="0"/>
              <a:t> eliminated	      								S		</a:t>
            </a:r>
          </a:p>
          <a:p>
            <a:pPr lvl="1">
              <a:buNone/>
            </a:pPr>
            <a:r>
              <a:rPr lang="en-US" sz="2000" dirty="0" smtClean="0"/>
              <a:t>							B									D		</a:t>
            </a:r>
          </a:p>
          <a:p>
            <a:pPr lvl="1">
              <a:buNone/>
            </a:pPr>
            <a:r>
              <a:rPr lang="en-US" sz="2000" dirty="0" smtClean="0"/>
              <a:t>							C		</a:t>
            </a:r>
          </a:p>
          <a:p>
            <a:pPr lvl="1">
              <a:buNone/>
            </a:pPr>
            <a:r>
              <a:rPr lang="en-US" sz="2000" dirty="0" smtClean="0"/>
              <a:t>							T		</a:t>
            </a:r>
          </a:p>
          <a:p>
            <a:pPr lvl="1">
              <a:buNone/>
            </a:pPr>
            <a:r>
              <a:rPr lang="en-US" sz="2000" dirty="0" smtClean="0"/>
              <a:t>							O		</a:t>
            </a:r>
          </a:p>
          <a:p>
            <a:pPr lvl="1">
              <a:buNone/>
            </a:pPr>
            <a:endParaRPr lang="en-US" sz="2000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533400" y="5817513"/>
            <a:ext cx="8229600" cy="76944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200" dirty="0" smtClean="0">
                <a:solidFill>
                  <a:srgbClr val="C00000"/>
                </a:solidFill>
                <a:latin typeface="Comic Sans MS" pitchFamily="66" charset="0"/>
              </a:rPr>
              <a:t>Linear in # variables but exponential in size of largest factor generated ~ tree-width (max clique size-1) in resulting graph!</a:t>
            </a:r>
            <a:endParaRPr lang="en-US" sz="2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857" t="25861" r="12857" b="38565"/>
          <a:stretch>
            <a:fillRect/>
          </a:stretch>
        </p:blipFill>
        <p:spPr bwMode="auto">
          <a:xfrm>
            <a:off x="228600" y="2268415"/>
            <a:ext cx="5410200" cy="2913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 flipV="1">
            <a:off x="2133600" y="3276600"/>
            <a:ext cx="2590800" cy="6858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38200" y="3200400"/>
            <a:ext cx="1981200" cy="7620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/>
          <p:cNvSpPr txBox="1">
            <a:spLocks/>
          </p:cNvSpPr>
          <p:nvPr/>
        </p:nvSpPr>
        <p:spPr>
          <a:xfrm>
            <a:off x="7010400" y="2009175"/>
            <a:ext cx="3048000" cy="3805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Factor generated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(C,B)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(C,O,D)	</a:t>
            </a:r>
            <a:endParaRPr lang="en-US" sz="2000" dirty="0" smtClean="0"/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(C,O)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(T,O)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(O)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(X)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V="1">
            <a:off x="2133600" y="3276600"/>
            <a:ext cx="2590800" cy="685801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38200" y="3200400"/>
            <a:ext cx="1905000" cy="762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3048000" y="299495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cxnSpLocks/>
          </p:cNvCxnSpPr>
          <p:nvPr/>
        </p:nvCxnSpPr>
        <p:spPr>
          <a:xfrm flipV="1">
            <a:off x="3048000" y="2743200"/>
            <a:ext cx="762000" cy="498676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>
            <a:off x="4518950" y="297180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4050175" y="2731625"/>
            <a:ext cx="685800" cy="4572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/>
          <p:cNvSpPr/>
          <p:nvPr/>
        </p:nvSpPr>
        <p:spPr>
          <a:xfrm>
            <a:off x="3604550" y="431350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cxnSpLocks/>
          </p:cNvCxnSpPr>
          <p:nvPr/>
        </p:nvCxnSpPr>
        <p:spPr>
          <a:xfrm flipV="1">
            <a:off x="3581400" y="3352800"/>
            <a:ext cx="1219202" cy="12192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3117450" y="441960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133600" y="3962400"/>
            <a:ext cx="1219200" cy="6096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2145175" y="3622875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 rot="10800000" flipV="1">
            <a:off x="2057400" y="3429000"/>
            <a:ext cx="762000" cy="43405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1676400" y="365760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>
            <a:cxnSpLocks/>
          </p:cNvCxnSpPr>
          <p:nvPr/>
        </p:nvCxnSpPr>
        <p:spPr>
          <a:xfrm>
            <a:off x="838200" y="3299750"/>
            <a:ext cx="1066800" cy="533400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/>
        </p:nvSpPr>
        <p:spPr>
          <a:xfrm>
            <a:off x="1143000" y="434340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 rot="10800000" flipV="1">
            <a:off x="1143000" y="4038599"/>
            <a:ext cx="762000" cy="533399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 Large tree-width with small number of parents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At most 2 parents per node, but tree width is O(√n) </a:t>
            </a:r>
            <a:endParaRPr lang="en-US" sz="2400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600200" y="5638800"/>
            <a:ext cx="6599884" cy="44627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300" b="1" dirty="0">
                <a:solidFill>
                  <a:srgbClr val="C00000"/>
                </a:solidFill>
                <a:latin typeface="Comic Sans MS" pitchFamily="66" charset="0"/>
              </a:rPr>
              <a:t>Compact representation </a:t>
            </a:r>
            <a:r>
              <a:rPr lang="en-US" sz="2300" b="1" dirty="0">
                <a:solidFill>
                  <a:srgbClr val="C00000"/>
                </a:solidFill>
                <a:latin typeface="Comic Sans MS" pitchFamily="66" charset="0"/>
                <a:sym typeface="Symbol" pitchFamily="80" charset="2"/>
              </a:rPr>
              <a:t></a:t>
            </a:r>
            <a:r>
              <a:rPr lang="en-US" sz="2300" b="1" dirty="0">
                <a:solidFill>
                  <a:srgbClr val="C00000"/>
                </a:solidFill>
                <a:latin typeface="Comic Sans MS" pitchFamily="66" charset="0"/>
              </a:rPr>
              <a:t> Easy inference </a:t>
            </a:r>
            <a:r>
              <a:rPr lang="en-US" sz="2300" b="1" dirty="0">
                <a:solidFill>
                  <a:srgbClr val="C00000"/>
                </a:solidFill>
                <a:latin typeface="Comic Sans MS" pitchFamily="66" charset="0"/>
                <a:sym typeface="Wingdings" pitchFamily="80" charset="2"/>
              </a:rPr>
              <a:t></a:t>
            </a:r>
            <a:endParaRPr lang="en-US" sz="23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371600" y="1905000"/>
            <a:ext cx="2621666" cy="1532626"/>
            <a:chOff x="2438400" y="1828800"/>
            <a:chExt cx="2621666" cy="1532626"/>
          </a:xfrm>
        </p:grpSpPr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2438400" y="2895600"/>
              <a:ext cx="488066" cy="465826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baseline="-25000" dirty="0"/>
            </a:p>
          </p:txBody>
        </p:sp>
        <p:sp>
          <p:nvSpPr>
            <p:cNvPr id="9" name="Oval 4"/>
            <p:cNvSpPr>
              <a:spLocks noChangeArrowheads="1"/>
            </p:cNvSpPr>
            <p:nvPr/>
          </p:nvSpPr>
          <p:spPr bwMode="auto">
            <a:xfrm>
              <a:off x="3505200" y="2895600"/>
              <a:ext cx="488066" cy="465826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baseline="-25000" dirty="0"/>
            </a:p>
          </p:txBody>
        </p:sp>
        <p:sp>
          <p:nvSpPr>
            <p:cNvPr id="10" name="Oval 4"/>
            <p:cNvSpPr>
              <a:spLocks noChangeArrowheads="1"/>
            </p:cNvSpPr>
            <p:nvPr/>
          </p:nvSpPr>
          <p:spPr bwMode="auto">
            <a:xfrm>
              <a:off x="4572000" y="2895600"/>
              <a:ext cx="488066" cy="465826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baseline="-25000" dirty="0"/>
            </a:p>
          </p:txBody>
        </p:sp>
        <p:sp>
          <p:nvSpPr>
            <p:cNvPr id="12" name="Oval 4"/>
            <p:cNvSpPr>
              <a:spLocks noChangeArrowheads="1"/>
            </p:cNvSpPr>
            <p:nvPr/>
          </p:nvSpPr>
          <p:spPr bwMode="auto">
            <a:xfrm>
              <a:off x="2443225" y="1828800"/>
              <a:ext cx="488066" cy="465826"/>
            </a:xfrm>
            <a:prstGeom prst="ellips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 sz="2400" baseline="-25000" dirty="0"/>
            </a:p>
          </p:txBody>
        </p:sp>
        <p:cxnSp>
          <p:nvCxnSpPr>
            <p:cNvPr id="13" name="Straight Arrow Connector 12"/>
            <p:cNvCxnSpPr>
              <a:endCxn id="8" idx="0"/>
            </p:cNvCxnSpPr>
            <p:nvPr/>
          </p:nvCxnSpPr>
          <p:spPr>
            <a:xfrm rot="16200000" flipH="1">
              <a:off x="2369916" y="2583083"/>
              <a:ext cx="609600" cy="15433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" name="Straight Arrow Connector 18"/>
          <p:cNvCxnSpPr>
            <a:stCxn id="8" idx="6"/>
            <a:endCxn id="9" idx="2"/>
          </p:cNvCxnSpPr>
          <p:nvPr/>
        </p:nvCxnSpPr>
        <p:spPr>
          <a:xfrm>
            <a:off x="1859666" y="3204713"/>
            <a:ext cx="578734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4"/>
          <p:cNvSpPr>
            <a:spLocks noChangeArrowheads="1"/>
          </p:cNvSpPr>
          <p:nvPr/>
        </p:nvSpPr>
        <p:spPr bwMode="auto">
          <a:xfrm>
            <a:off x="2362200" y="1928150"/>
            <a:ext cx="488066" cy="465826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2400" baseline="-25000" dirty="0"/>
          </a:p>
        </p:txBody>
      </p:sp>
      <p:sp>
        <p:nvSpPr>
          <p:cNvPr id="23" name="Oval 4"/>
          <p:cNvSpPr>
            <a:spLocks noChangeArrowheads="1"/>
          </p:cNvSpPr>
          <p:nvPr/>
        </p:nvSpPr>
        <p:spPr bwMode="auto">
          <a:xfrm>
            <a:off x="3429000" y="1928150"/>
            <a:ext cx="488066" cy="465826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2400" baseline="-25000" dirty="0"/>
          </a:p>
        </p:txBody>
      </p:sp>
      <p:sp>
        <p:nvSpPr>
          <p:cNvPr id="25" name="Oval 4"/>
          <p:cNvSpPr>
            <a:spLocks noChangeArrowheads="1"/>
          </p:cNvSpPr>
          <p:nvPr/>
        </p:nvSpPr>
        <p:spPr bwMode="auto">
          <a:xfrm>
            <a:off x="2473125" y="3953774"/>
            <a:ext cx="488066" cy="465826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2400" baseline="-25000" dirty="0"/>
          </a:p>
        </p:txBody>
      </p:sp>
      <p:sp>
        <p:nvSpPr>
          <p:cNvPr id="26" name="Oval 4"/>
          <p:cNvSpPr>
            <a:spLocks noChangeArrowheads="1"/>
          </p:cNvSpPr>
          <p:nvPr/>
        </p:nvSpPr>
        <p:spPr bwMode="auto">
          <a:xfrm>
            <a:off x="3539925" y="3953774"/>
            <a:ext cx="488066" cy="465826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2400" baseline="-25000" dirty="0"/>
          </a:p>
        </p:txBody>
      </p:sp>
      <p:sp>
        <p:nvSpPr>
          <p:cNvPr id="28" name="Oval 4"/>
          <p:cNvSpPr>
            <a:spLocks noChangeArrowheads="1"/>
          </p:cNvSpPr>
          <p:nvPr/>
        </p:nvSpPr>
        <p:spPr bwMode="auto">
          <a:xfrm>
            <a:off x="1389925" y="3962400"/>
            <a:ext cx="488066" cy="465826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2400" baseline="-25000" dirty="0"/>
          </a:p>
        </p:txBody>
      </p:sp>
      <p:cxnSp>
        <p:nvCxnSpPr>
          <p:cNvPr id="29" name="Straight Arrow Connector 28"/>
          <p:cNvCxnSpPr>
            <a:stCxn id="8" idx="4"/>
            <a:endCxn id="28" idx="0"/>
          </p:cNvCxnSpPr>
          <p:nvPr/>
        </p:nvCxnSpPr>
        <p:spPr>
          <a:xfrm rot="16200000" flipH="1">
            <a:off x="1362408" y="3690850"/>
            <a:ext cx="524774" cy="18325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6200000" flipH="1">
            <a:off x="2342908" y="2700759"/>
            <a:ext cx="609600" cy="1543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rot="16200000" flipH="1">
            <a:off x="3398133" y="2670859"/>
            <a:ext cx="609600" cy="15433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9" idx="4"/>
          </p:cNvCxnSpPr>
          <p:nvPr/>
        </p:nvCxnSpPr>
        <p:spPr>
          <a:xfrm rot="16200000" flipH="1">
            <a:off x="2415704" y="3704354"/>
            <a:ext cx="559499" cy="2604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10" idx="4"/>
          </p:cNvCxnSpPr>
          <p:nvPr/>
        </p:nvCxnSpPr>
        <p:spPr>
          <a:xfrm rot="16200000" flipH="1">
            <a:off x="3491667" y="3695192"/>
            <a:ext cx="529599" cy="1446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2937075" y="3200400"/>
            <a:ext cx="578734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1840375" y="2133600"/>
            <a:ext cx="578734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2850266" y="2133600"/>
            <a:ext cx="578734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1881850" y="4189412"/>
            <a:ext cx="578734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2979516" y="4191000"/>
            <a:ext cx="578734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>
            <a:off x="5143500" y="5829300"/>
            <a:ext cx="304800" cy="7620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Choosing an elimination order</a:t>
            </a:r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524000"/>
            <a:ext cx="8686800" cy="5257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Choosing best order is NP-complete</a:t>
            </a:r>
          </a:p>
          <a:p>
            <a:pPr lvl="1"/>
            <a:r>
              <a:rPr lang="en-US" sz="2400" dirty="0" smtClean="0"/>
              <a:t>Reduction from MAX-Clique</a:t>
            </a:r>
          </a:p>
          <a:p>
            <a:r>
              <a:rPr lang="en-US" sz="2400" dirty="0" smtClean="0"/>
              <a:t>Many good heuristics (some with guarantees)</a:t>
            </a:r>
          </a:p>
          <a:p>
            <a:r>
              <a:rPr lang="en-US" sz="2400" dirty="0" smtClean="0"/>
              <a:t>Ultimately, can’t beat NP-hardness of inference</a:t>
            </a:r>
          </a:p>
          <a:p>
            <a:pPr lvl="1"/>
            <a:r>
              <a:rPr lang="en-US" sz="2400" dirty="0" smtClean="0"/>
              <a:t>Even optimal order can lead to exponential variable elimination computation</a:t>
            </a:r>
          </a:p>
          <a:p>
            <a:r>
              <a:rPr lang="en-US" sz="2400" dirty="0" smtClean="0"/>
              <a:t>In practice</a:t>
            </a:r>
          </a:p>
          <a:p>
            <a:pPr lvl="1"/>
            <a:r>
              <a:rPr lang="en-US" sz="2400" dirty="0" smtClean="0"/>
              <a:t>Variable elimination often very effective</a:t>
            </a:r>
          </a:p>
          <a:p>
            <a:pPr lvl="1"/>
            <a:r>
              <a:rPr lang="en-US" sz="2400" dirty="0" smtClean="0"/>
              <a:t>Many (many </a:t>
            </a:r>
            <a:r>
              <a:rPr lang="en-US" sz="2400" dirty="0" err="1" smtClean="0"/>
              <a:t>many</a:t>
            </a:r>
            <a:r>
              <a:rPr lang="en-US" sz="2400" dirty="0" smtClean="0"/>
              <a:t>) approximate inference approaches available when  variable elimination too expensive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67" grpId="0" build="p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Inference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3333FF"/>
                </a:solidFill>
              </a:rPr>
              <a:t>Possible queries:</a:t>
            </a:r>
          </a:p>
          <a:p>
            <a:pPr>
              <a:buNone/>
            </a:pPr>
            <a:r>
              <a:rPr lang="en-US" sz="2400" dirty="0" smtClean="0">
                <a:solidFill>
                  <a:srgbClr val="3333FF"/>
                </a:solidFill>
              </a:rPr>
              <a:t>2)</a:t>
            </a:r>
            <a:r>
              <a:rPr lang="en-US" sz="2400" dirty="0" smtClean="0"/>
              <a:t>	Most likely assignment of nodes	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err="1" smtClean="0"/>
              <a:t>arg</a:t>
            </a:r>
            <a:r>
              <a:rPr lang="en-US" sz="2400" dirty="0" smtClean="0"/>
              <a:t> max P(F=</a:t>
            </a:r>
            <a:r>
              <a:rPr lang="en-US" sz="2400" dirty="0" err="1" smtClean="0"/>
              <a:t>f,A</a:t>
            </a:r>
            <a:r>
              <a:rPr lang="en-US" sz="2400" dirty="0" smtClean="0"/>
              <a:t>=</a:t>
            </a:r>
            <a:r>
              <a:rPr lang="en-US" sz="2400" dirty="0" err="1" smtClean="0"/>
              <a:t>a,S</a:t>
            </a:r>
            <a:r>
              <a:rPr lang="en-US" sz="2400" dirty="0" smtClean="0"/>
              <a:t>=</a:t>
            </a:r>
            <a:r>
              <a:rPr lang="en-US" sz="2400" dirty="0" err="1" smtClean="0"/>
              <a:t>s,N</a:t>
            </a:r>
            <a:r>
              <a:rPr lang="en-US" sz="2400" dirty="0" smtClean="0"/>
              <a:t>=</a:t>
            </a:r>
            <a:r>
              <a:rPr lang="en-US" sz="2400" dirty="0" err="1" smtClean="0"/>
              <a:t>n|H</a:t>
            </a:r>
            <a:r>
              <a:rPr lang="en-US" sz="2400" dirty="0" smtClean="0"/>
              <a:t>=1)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Use Distributive property:    </a:t>
            </a:r>
          </a:p>
          <a:p>
            <a:pPr>
              <a:buNone/>
            </a:pPr>
            <a:r>
              <a:rPr lang="en-US" sz="2400" dirty="0" smtClean="0"/>
              <a:t>	max(x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z, x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z) = z max(x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,x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) 	</a:t>
            </a:r>
          </a:p>
          <a:p>
            <a:pPr>
              <a:buNone/>
            </a:pPr>
            <a:endParaRPr lang="en-US" sz="2400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5715000" y="1905000"/>
            <a:ext cx="2743200" cy="3048000"/>
            <a:chOff x="720" y="1248"/>
            <a:chExt cx="3792" cy="2544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864" y="124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Flu</a:t>
              </a:r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3360" y="129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Allergy</a:t>
              </a:r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2112" y="220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Sinus</a:t>
              </a:r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720" y="321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/>
                <a:t>Headache</a:t>
              </a:r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3456" y="316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/>
                <a:t>Nose</a:t>
              </a:r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1680" y="1776"/>
              <a:ext cx="576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H="1">
              <a:off x="2976" y="1776"/>
              <a:ext cx="528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 flipH="1">
              <a:off x="1584" y="2640"/>
              <a:ext cx="624" cy="576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3072" y="2640"/>
              <a:ext cx="576" cy="480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242350" y="2743200"/>
            <a:ext cx="7988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f,a,s,n</a:t>
            </a:r>
            <a:endParaRPr lang="en-US" sz="2000" dirty="0"/>
          </a:p>
        </p:txBody>
      </p:sp>
      <p:sp>
        <p:nvSpPr>
          <p:cNvPr id="15" name="TextBox 14"/>
          <p:cNvSpPr txBox="1"/>
          <p:nvPr/>
        </p:nvSpPr>
        <p:spPr>
          <a:xfrm>
            <a:off x="1346608" y="5071646"/>
            <a:ext cx="23871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Comic Sans MS" pitchFamily="66" charset="0"/>
              </a:rPr>
              <a:t>2 multiply      1 </a:t>
            </a:r>
            <a:r>
              <a:rPr lang="en-US" sz="1600" dirty="0" err="1" smtClean="0">
                <a:solidFill>
                  <a:srgbClr val="C00000"/>
                </a:solidFill>
                <a:latin typeface="Comic Sans MS" pitchFamily="66" charset="0"/>
              </a:rPr>
              <a:t>mulitply</a:t>
            </a:r>
            <a:endParaRPr lang="en-US" sz="16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Topics in Graphical Models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Representation</a:t>
            </a:r>
          </a:p>
          <a:p>
            <a:pPr lvl="1"/>
            <a:r>
              <a:rPr lang="en-US" dirty="0" smtClean="0"/>
              <a:t>Which joint probability distributions does a graphical model represent?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3333FF"/>
                </a:solidFill>
              </a:rPr>
              <a:t>Inference</a:t>
            </a:r>
          </a:p>
          <a:p>
            <a:pPr lvl="1"/>
            <a:r>
              <a:rPr lang="en-US" dirty="0" smtClean="0"/>
              <a:t>How to answer questions about the joint probability distribution?</a:t>
            </a:r>
          </a:p>
          <a:p>
            <a:pPr lvl="2"/>
            <a:r>
              <a:rPr lang="en-US" dirty="0" smtClean="0"/>
              <a:t>Marginal distribution of a node variable</a:t>
            </a:r>
          </a:p>
          <a:p>
            <a:pPr lvl="2"/>
            <a:r>
              <a:rPr lang="en-US" dirty="0" smtClean="0"/>
              <a:t>Most likely assignment of node variables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r>
              <a:rPr lang="en-US" dirty="0" smtClean="0">
                <a:solidFill>
                  <a:srgbClr val="3333FF"/>
                </a:solidFill>
              </a:rPr>
              <a:t>Learning</a:t>
            </a:r>
          </a:p>
          <a:p>
            <a:pPr lvl="1"/>
            <a:r>
              <a:rPr lang="en-US" dirty="0" smtClean="0"/>
              <a:t>How to learn the parameters and structure of a graphical model?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Learning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Given set of m independent samples (assignments of random variables), </a:t>
            </a:r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find the best (most likely?) </a:t>
            </a:r>
            <a:r>
              <a:rPr lang="en-US" dirty="0" err="1" smtClean="0"/>
              <a:t>Bayes</a:t>
            </a:r>
            <a:r>
              <a:rPr lang="en-US" dirty="0" smtClean="0"/>
              <a:t> Net (graph Structure + CPTs)</a:t>
            </a:r>
            <a:endParaRPr lang="en-US" dirty="0"/>
          </a:p>
        </p:txBody>
      </p:sp>
      <p:sp>
        <p:nvSpPr>
          <p:cNvPr id="4" name="AutoShape 21"/>
          <p:cNvSpPr>
            <a:spLocks noChangeArrowheads="1"/>
          </p:cNvSpPr>
          <p:nvPr/>
        </p:nvSpPr>
        <p:spPr bwMode="auto">
          <a:xfrm>
            <a:off x="533400" y="1947863"/>
            <a:ext cx="1447800" cy="1981200"/>
          </a:xfrm>
          <a:prstGeom prst="flowChartMagneticDisk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885825" y="2589213"/>
            <a:ext cx="742950" cy="11874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 b="1"/>
              <a:t>x</a:t>
            </a:r>
            <a:r>
              <a:rPr lang="en-US" sz="2400" baseline="30000"/>
              <a:t>(1)</a:t>
            </a:r>
            <a:endParaRPr lang="en-US" sz="2400"/>
          </a:p>
          <a:p>
            <a:pPr algn="ctr"/>
            <a:r>
              <a:rPr lang="en-US" sz="2400"/>
              <a:t>…</a:t>
            </a:r>
          </a:p>
          <a:p>
            <a:pPr algn="ctr"/>
            <a:r>
              <a:rPr lang="en-US" sz="2400"/>
              <a:t> </a:t>
            </a:r>
            <a:r>
              <a:rPr lang="en-US" sz="2400" b="1"/>
              <a:t>x</a:t>
            </a:r>
            <a:r>
              <a:rPr lang="en-US" sz="2400" baseline="30000"/>
              <a:t>(m)</a:t>
            </a:r>
            <a:endParaRPr lang="en-US" sz="2400"/>
          </a:p>
        </p:txBody>
      </p:sp>
      <p:sp>
        <p:nvSpPr>
          <p:cNvPr id="6" name="Text Box 23"/>
          <p:cNvSpPr txBox="1">
            <a:spLocks noChangeArrowheads="1"/>
          </p:cNvSpPr>
          <p:nvPr/>
        </p:nvSpPr>
        <p:spPr bwMode="auto">
          <a:xfrm>
            <a:off x="849313" y="2057400"/>
            <a:ext cx="828675" cy="4572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/>
              <a:t>Data</a:t>
            </a:r>
          </a:p>
        </p:txBody>
      </p:sp>
      <p:grpSp>
        <p:nvGrpSpPr>
          <p:cNvPr id="7" name="Group 25"/>
          <p:cNvGrpSpPr>
            <a:grpSpLocks/>
          </p:cNvGrpSpPr>
          <p:nvPr/>
        </p:nvGrpSpPr>
        <p:grpSpPr bwMode="auto">
          <a:xfrm>
            <a:off x="3429000" y="1981200"/>
            <a:ext cx="1295400" cy="1409700"/>
            <a:chOff x="384" y="2736"/>
            <a:chExt cx="816" cy="888"/>
          </a:xfrm>
        </p:grpSpPr>
        <p:cxnSp>
          <p:nvCxnSpPr>
            <p:cNvPr id="8" name="AutoShape 26"/>
            <p:cNvCxnSpPr>
              <a:cxnSpLocks noChangeShapeType="1"/>
              <a:stCxn id="10" idx="6"/>
              <a:endCxn id="9" idx="2"/>
            </p:cNvCxnSpPr>
            <p:nvPr/>
          </p:nvCxnSpPr>
          <p:spPr bwMode="auto">
            <a:xfrm>
              <a:off x="638" y="2868"/>
              <a:ext cx="308" cy="0"/>
            </a:xfrm>
            <a:prstGeom prst="straightConnector1">
              <a:avLst/>
            </a:prstGeom>
            <a:noFill/>
            <a:ln w="44450">
              <a:solidFill>
                <a:srgbClr val="6666FF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9" name="Oval 27"/>
            <p:cNvSpPr>
              <a:spLocks noChangeArrowheads="1"/>
            </p:cNvSpPr>
            <p:nvPr/>
          </p:nvSpPr>
          <p:spPr bwMode="auto">
            <a:xfrm>
              <a:off x="960" y="2736"/>
              <a:ext cx="240" cy="264"/>
            </a:xfrm>
            <a:prstGeom prst="ellipse">
              <a:avLst/>
            </a:prstGeom>
            <a:noFill/>
            <a:ln w="44450">
              <a:solidFill>
                <a:srgbClr val="00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Oval 28"/>
            <p:cNvSpPr>
              <a:spLocks noChangeArrowheads="1"/>
            </p:cNvSpPr>
            <p:nvPr/>
          </p:nvSpPr>
          <p:spPr bwMode="auto">
            <a:xfrm>
              <a:off x="384" y="2736"/>
              <a:ext cx="240" cy="264"/>
            </a:xfrm>
            <a:prstGeom prst="ellipse">
              <a:avLst/>
            </a:prstGeom>
            <a:noFill/>
            <a:ln w="44450">
              <a:solidFill>
                <a:srgbClr val="00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Oval 29"/>
            <p:cNvSpPr>
              <a:spLocks noChangeArrowheads="1"/>
            </p:cNvSpPr>
            <p:nvPr/>
          </p:nvSpPr>
          <p:spPr bwMode="auto">
            <a:xfrm>
              <a:off x="672" y="3072"/>
              <a:ext cx="240" cy="264"/>
            </a:xfrm>
            <a:prstGeom prst="ellipse">
              <a:avLst/>
            </a:prstGeom>
            <a:noFill/>
            <a:ln w="44450">
              <a:solidFill>
                <a:srgbClr val="00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2" name="AutoShape 30"/>
            <p:cNvCxnSpPr>
              <a:cxnSpLocks noChangeShapeType="1"/>
              <a:stCxn id="10" idx="5"/>
              <a:endCxn id="11" idx="1"/>
            </p:cNvCxnSpPr>
            <p:nvPr/>
          </p:nvCxnSpPr>
          <p:spPr bwMode="auto">
            <a:xfrm>
              <a:off x="589" y="2975"/>
              <a:ext cx="118" cy="122"/>
            </a:xfrm>
            <a:prstGeom prst="straightConnector1">
              <a:avLst/>
            </a:prstGeom>
            <a:noFill/>
            <a:ln w="44450">
              <a:solidFill>
                <a:srgbClr val="6666FF"/>
              </a:solidFill>
              <a:miter lim="800000"/>
              <a:headEnd/>
              <a:tailEnd type="triangle" w="med" len="med"/>
            </a:ln>
            <a:effectLst/>
          </p:spPr>
        </p:cxnSp>
        <p:cxnSp>
          <p:nvCxnSpPr>
            <p:cNvPr id="13" name="AutoShape 31"/>
            <p:cNvCxnSpPr>
              <a:cxnSpLocks noChangeShapeType="1"/>
              <a:stCxn id="11" idx="7"/>
              <a:endCxn id="9" idx="3"/>
            </p:cNvCxnSpPr>
            <p:nvPr/>
          </p:nvCxnSpPr>
          <p:spPr bwMode="auto">
            <a:xfrm flipV="1">
              <a:off x="877" y="2975"/>
              <a:ext cx="118" cy="122"/>
            </a:xfrm>
            <a:prstGeom prst="straightConnector1">
              <a:avLst/>
            </a:prstGeom>
            <a:noFill/>
            <a:ln w="44450">
              <a:solidFill>
                <a:srgbClr val="6666FF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14" name="Oval 32"/>
            <p:cNvSpPr>
              <a:spLocks noChangeArrowheads="1"/>
            </p:cNvSpPr>
            <p:nvPr/>
          </p:nvSpPr>
          <p:spPr bwMode="auto">
            <a:xfrm>
              <a:off x="960" y="3360"/>
              <a:ext cx="240" cy="264"/>
            </a:xfrm>
            <a:prstGeom prst="ellipse">
              <a:avLst/>
            </a:prstGeom>
            <a:noFill/>
            <a:ln w="44450">
              <a:solidFill>
                <a:srgbClr val="00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Oval 33"/>
            <p:cNvSpPr>
              <a:spLocks noChangeArrowheads="1"/>
            </p:cNvSpPr>
            <p:nvPr/>
          </p:nvSpPr>
          <p:spPr bwMode="auto">
            <a:xfrm>
              <a:off x="384" y="3360"/>
              <a:ext cx="240" cy="264"/>
            </a:xfrm>
            <a:prstGeom prst="ellipse">
              <a:avLst/>
            </a:prstGeom>
            <a:noFill/>
            <a:ln w="44450">
              <a:solidFill>
                <a:srgbClr val="00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6" name="AutoShape 34"/>
            <p:cNvCxnSpPr>
              <a:cxnSpLocks noChangeShapeType="1"/>
              <a:stCxn id="15" idx="7"/>
              <a:endCxn id="11" idx="3"/>
            </p:cNvCxnSpPr>
            <p:nvPr/>
          </p:nvCxnSpPr>
          <p:spPr bwMode="auto">
            <a:xfrm flipV="1">
              <a:off x="589" y="3311"/>
              <a:ext cx="118" cy="74"/>
            </a:xfrm>
            <a:prstGeom prst="straightConnector1">
              <a:avLst/>
            </a:prstGeom>
            <a:noFill/>
            <a:ln w="44450">
              <a:solidFill>
                <a:srgbClr val="6666FF"/>
              </a:solidFill>
              <a:miter lim="800000"/>
              <a:headEnd/>
              <a:tailEnd type="triangle" w="med" len="med"/>
            </a:ln>
            <a:effectLst/>
          </p:spPr>
        </p:cxnSp>
        <p:cxnSp>
          <p:nvCxnSpPr>
            <p:cNvPr id="17" name="AutoShape 35"/>
            <p:cNvCxnSpPr>
              <a:cxnSpLocks noChangeShapeType="1"/>
              <a:stCxn id="11" idx="5"/>
              <a:endCxn id="14" idx="1"/>
            </p:cNvCxnSpPr>
            <p:nvPr/>
          </p:nvCxnSpPr>
          <p:spPr bwMode="auto">
            <a:xfrm>
              <a:off x="877" y="3311"/>
              <a:ext cx="118" cy="74"/>
            </a:xfrm>
            <a:prstGeom prst="straightConnector1">
              <a:avLst/>
            </a:prstGeom>
            <a:noFill/>
            <a:ln w="44450">
              <a:solidFill>
                <a:srgbClr val="6666FF"/>
              </a:solidFill>
              <a:miter lim="800000"/>
              <a:headEnd/>
              <a:tailEnd type="triangle" w="med" len="med"/>
            </a:ln>
            <a:effectLst/>
          </p:spPr>
        </p:cxnSp>
      </p:grpSp>
      <p:sp>
        <p:nvSpPr>
          <p:cNvPr id="18" name="AutoShape 36"/>
          <p:cNvSpPr>
            <a:spLocks/>
          </p:cNvSpPr>
          <p:nvPr/>
        </p:nvSpPr>
        <p:spPr bwMode="auto">
          <a:xfrm>
            <a:off x="2209800" y="1795463"/>
            <a:ext cx="609600" cy="2438400"/>
          </a:xfrm>
          <a:prstGeom prst="rightBrace">
            <a:avLst>
              <a:gd name="adj1" fmla="val 33333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Text Box 37"/>
          <p:cNvSpPr txBox="1">
            <a:spLocks noChangeArrowheads="1"/>
          </p:cNvSpPr>
          <p:nvPr/>
        </p:nvSpPr>
        <p:spPr bwMode="auto">
          <a:xfrm>
            <a:off x="3505200" y="3657600"/>
            <a:ext cx="1285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/>
              <a:t>structure</a:t>
            </a:r>
          </a:p>
        </p:txBody>
      </p:sp>
      <p:sp>
        <p:nvSpPr>
          <p:cNvPr id="20" name="AutoShape 38"/>
          <p:cNvSpPr>
            <a:spLocks noChangeArrowheads="1"/>
          </p:cNvSpPr>
          <p:nvPr/>
        </p:nvSpPr>
        <p:spPr bwMode="auto">
          <a:xfrm>
            <a:off x="5410200" y="2590800"/>
            <a:ext cx="762000" cy="762000"/>
          </a:xfrm>
          <a:prstGeom prst="plus">
            <a:avLst>
              <a:gd name="adj" fmla="val 48481"/>
            </a:avLst>
          </a:prstGeom>
          <a:solidFill>
            <a:schemeClr val="tx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Text Box 39"/>
          <p:cNvSpPr txBox="1">
            <a:spLocks noChangeArrowheads="1"/>
          </p:cNvSpPr>
          <p:nvPr/>
        </p:nvSpPr>
        <p:spPr bwMode="auto">
          <a:xfrm>
            <a:off x="6934200" y="3657600"/>
            <a:ext cx="1554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b="1"/>
              <a:t>parameters</a:t>
            </a:r>
          </a:p>
        </p:txBody>
      </p:sp>
      <p:sp>
        <p:nvSpPr>
          <p:cNvPr id="22" name="Rectangle 40"/>
          <p:cNvSpPr txBox="1">
            <a:spLocks noChangeArrowheads="1"/>
          </p:cNvSpPr>
          <p:nvPr/>
        </p:nvSpPr>
        <p:spPr>
          <a:xfrm>
            <a:off x="6934200" y="2362200"/>
            <a:ext cx="2133600" cy="12192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CPTs –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P(X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 </a:t>
            </a:r>
            <a:r>
              <a:rPr kumimoji="0" lang="en-US" sz="32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</a:t>
            </a:r>
            <a:r>
              <a:rPr kumimoji="0" lang="en-US" sz="32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Xi</a:t>
            </a: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Learning the CPTs (given structure)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AutoShape 3"/>
          <p:cNvSpPr>
            <a:spLocks noChangeArrowheads="1"/>
          </p:cNvSpPr>
          <p:nvPr/>
        </p:nvSpPr>
        <p:spPr bwMode="auto">
          <a:xfrm>
            <a:off x="457200" y="1600200"/>
            <a:ext cx="1447800" cy="1981200"/>
          </a:xfrm>
          <a:prstGeom prst="flowChartMagneticDisk">
            <a:avLst/>
          </a:prstGeom>
          <a:noFill/>
          <a:ln w="28575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5" name="Group 7"/>
          <p:cNvGrpSpPr>
            <a:grpSpLocks/>
          </p:cNvGrpSpPr>
          <p:nvPr/>
        </p:nvGrpSpPr>
        <p:grpSpPr bwMode="auto">
          <a:xfrm>
            <a:off x="609600" y="5029200"/>
            <a:ext cx="1295400" cy="1409700"/>
            <a:chOff x="384" y="2736"/>
            <a:chExt cx="816" cy="888"/>
          </a:xfrm>
        </p:grpSpPr>
        <p:cxnSp>
          <p:nvCxnSpPr>
            <p:cNvPr id="26" name="AutoShape 8"/>
            <p:cNvCxnSpPr>
              <a:cxnSpLocks noChangeShapeType="1"/>
              <a:stCxn id="28" idx="6"/>
              <a:endCxn id="27" idx="2"/>
            </p:cNvCxnSpPr>
            <p:nvPr/>
          </p:nvCxnSpPr>
          <p:spPr bwMode="auto">
            <a:xfrm>
              <a:off x="638" y="2868"/>
              <a:ext cx="308" cy="0"/>
            </a:xfrm>
            <a:prstGeom prst="straightConnector1">
              <a:avLst/>
            </a:prstGeom>
            <a:noFill/>
            <a:ln w="44450">
              <a:solidFill>
                <a:srgbClr val="6666FF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27" name="Oval 9"/>
            <p:cNvSpPr>
              <a:spLocks noChangeArrowheads="1"/>
            </p:cNvSpPr>
            <p:nvPr/>
          </p:nvSpPr>
          <p:spPr bwMode="auto">
            <a:xfrm>
              <a:off x="960" y="2736"/>
              <a:ext cx="240" cy="264"/>
            </a:xfrm>
            <a:prstGeom prst="ellipse">
              <a:avLst/>
            </a:prstGeom>
            <a:noFill/>
            <a:ln w="44450">
              <a:solidFill>
                <a:srgbClr val="00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Oval 10"/>
            <p:cNvSpPr>
              <a:spLocks noChangeArrowheads="1"/>
            </p:cNvSpPr>
            <p:nvPr/>
          </p:nvSpPr>
          <p:spPr bwMode="auto">
            <a:xfrm>
              <a:off x="384" y="2736"/>
              <a:ext cx="240" cy="264"/>
            </a:xfrm>
            <a:prstGeom prst="ellipse">
              <a:avLst/>
            </a:prstGeom>
            <a:noFill/>
            <a:ln w="44450">
              <a:solidFill>
                <a:srgbClr val="00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Oval 11"/>
            <p:cNvSpPr>
              <a:spLocks noChangeArrowheads="1"/>
            </p:cNvSpPr>
            <p:nvPr/>
          </p:nvSpPr>
          <p:spPr bwMode="auto">
            <a:xfrm>
              <a:off x="672" y="3072"/>
              <a:ext cx="240" cy="264"/>
            </a:xfrm>
            <a:prstGeom prst="ellipse">
              <a:avLst/>
            </a:prstGeom>
            <a:noFill/>
            <a:ln w="44450">
              <a:solidFill>
                <a:srgbClr val="00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30" name="AutoShape 12"/>
            <p:cNvCxnSpPr>
              <a:cxnSpLocks noChangeShapeType="1"/>
              <a:stCxn id="28" idx="5"/>
              <a:endCxn id="29" idx="1"/>
            </p:cNvCxnSpPr>
            <p:nvPr/>
          </p:nvCxnSpPr>
          <p:spPr bwMode="auto">
            <a:xfrm>
              <a:off x="589" y="2975"/>
              <a:ext cx="118" cy="122"/>
            </a:xfrm>
            <a:prstGeom prst="straightConnector1">
              <a:avLst/>
            </a:prstGeom>
            <a:noFill/>
            <a:ln w="44450">
              <a:solidFill>
                <a:srgbClr val="6666FF"/>
              </a:solidFill>
              <a:miter lim="800000"/>
              <a:headEnd/>
              <a:tailEnd type="triangle" w="med" len="med"/>
            </a:ln>
            <a:effectLst/>
          </p:spPr>
        </p:cxnSp>
        <p:cxnSp>
          <p:nvCxnSpPr>
            <p:cNvPr id="31" name="AutoShape 13"/>
            <p:cNvCxnSpPr>
              <a:cxnSpLocks noChangeShapeType="1"/>
              <a:stCxn id="29" idx="7"/>
              <a:endCxn id="27" idx="3"/>
            </p:cNvCxnSpPr>
            <p:nvPr/>
          </p:nvCxnSpPr>
          <p:spPr bwMode="auto">
            <a:xfrm flipV="1">
              <a:off x="877" y="2975"/>
              <a:ext cx="118" cy="122"/>
            </a:xfrm>
            <a:prstGeom prst="straightConnector1">
              <a:avLst/>
            </a:prstGeom>
            <a:noFill/>
            <a:ln w="44450">
              <a:solidFill>
                <a:srgbClr val="6666FF"/>
              </a:solidFill>
              <a:miter lim="800000"/>
              <a:headEnd/>
              <a:tailEnd type="triangle" w="med" len="med"/>
            </a:ln>
            <a:effectLst/>
          </p:spPr>
        </p:cxnSp>
        <p:sp>
          <p:nvSpPr>
            <p:cNvPr id="32" name="Oval 14"/>
            <p:cNvSpPr>
              <a:spLocks noChangeArrowheads="1"/>
            </p:cNvSpPr>
            <p:nvPr/>
          </p:nvSpPr>
          <p:spPr bwMode="auto">
            <a:xfrm>
              <a:off x="960" y="3360"/>
              <a:ext cx="240" cy="264"/>
            </a:xfrm>
            <a:prstGeom prst="ellipse">
              <a:avLst/>
            </a:prstGeom>
            <a:noFill/>
            <a:ln w="44450">
              <a:solidFill>
                <a:srgbClr val="00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Oval 15"/>
            <p:cNvSpPr>
              <a:spLocks noChangeArrowheads="1"/>
            </p:cNvSpPr>
            <p:nvPr/>
          </p:nvSpPr>
          <p:spPr bwMode="auto">
            <a:xfrm>
              <a:off x="384" y="3360"/>
              <a:ext cx="240" cy="264"/>
            </a:xfrm>
            <a:prstGeom prst="ellipse">
              <a:avLst/>
            </a:prstGeom>
            <a:noFill/>
            <a:ln w="44450">
              <a:solidFill>
                <a:srgbClr val="00CC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34" name="AutoShape 16"/>
            <p:cNvCxnSpPr>
              <a:cxnSpLocks noChangeShapeType="1"/>
              <a:stCxn id="33" idx="7"/>
              <a:endCxn id="29" idx="3"/>
            </p:cNvCxnSpPr>
            <p:nvPr/>
          </p:nvCxnSpPr>
          <p:spPr bwMode="auto">
            <a:xfrm flipV="1">
              <a:off x="589" y="3311"/>
              <a:ext cx="118" cy="74"/>
            </a:xfrm>
            <a:prstGeom prst="straightConnector1">
              <a:avLst/>
            </a:prstGeom>
            <a:noFill/>
            <a:ln w="44450">
              <a:solidFill>
                <a:srgbClr val="6666FF"/>
              </a:solidFill>
              <a:miter lim="800000"/>
              <a:headEnd/>
              <a:tailEnd type="triangle" w="med" len="med"/>
            </a:ln>
            <a:effectLst/>
          </p:spPr>
        </p:cxnSp>
        <p:cxnSp>
          <p:nvCxnSpPr>
            <p:cNvPr id="35" name="AutoShape 17"/>
            <p:cNvCxnSpPr>
              <a:cxnSpLocks noChangeShapeType="1"/>
              <a:stCxn id="29" idx="5"/>
              <a:endCxn id="32" idx="1"/>
            </p:cNvCxnSpPr>
            <p:nvPr/>
          </p:nvCxnSpPr>
          <p:spPr bwMode="auto">
            <a:xfrm>
              <a:off x="877" y="3311"/>
              <a:ext cx="118" cy="74"/>
            </a:xfrm>
            <a:prstGeom prst="straightConnector1">
              <a:avLst/>
            </a:prstGeom>
            <a:noFill/>
            <a:ln w="44450">
              <a:solidFill>
                <a:srgbClr val="6666FF"/>
              </a:solidFill>
              <a:miter lim="800000"/>
              <a:headEnd/>
              <a:tailEnd type="triangle" w="med" len="med"/>
            </a:ln>
            <a:effectLst/>
          </p:spPr>
        </p:cxnSp>
      </p:grpSp>
      <p:sp>
        <p:nvSpPr>
          <p:cNvPr id="36" name="AutoShape 18"/>
          <p:cNvSpPr>
            <a:spLocks/>
          </p:cNvSpPr>
          <p:nvPr/>
        </p:nvSpPr>
        <p:spPr bwMode="auto">
          <a:xfrm>
            <a:off x="2057400" y="1524000"/>
            <a:ext cx="533400" cy="5105400"/>
          </a:xfrm>
          <a:prstGeom prst="rightBrace">
            <a:avLst>
              <a:gd name="adj1" fmla="val 79762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Text Box 19"/>
          <p:cNvSpPr txBox="1">
            <a:spLocks noChangeArrowheads="1"/>
          </p:cNvSpPr>
          <p:nvPr/>
        </p:nvSpPr>
        <p:spPr bwMode="auto">
          <a:xfrm>
            <a:off x="3222625" y="1524000"/>
            <a:ext cx="465358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For each discrete variable </a:t>
            </a:r>
            <a:r>
              <a:rPr lang="en-US" sz="2400" dirty="0" err="1" smtClean="0"/>
              <a:t>X</a:t>
            </a:r>
            <a:r>
              <a:rPr lang="en-US" sz="2400" baseline="-25000" dirty="0" err="1" smtClean="0"/>
              <a:t>k</a:t>
            </a:r>
            <a:endParaRPr lang="en-US" sz="2400" baseline="-25000" dirty="0" smtClean="0"/>
          </a:p>
          <a:p>
            <a:endParaRPr lang="en-US" sz="2400" baseline="-25000" dirty="0" smtClean="0"/>
          </a:p>
          <a:p>
            <a:r>
              <a:rPr lang="en-US" sz="2400" dirty="0" smtClean="0"/>
              <a:t>Compute MLE or MAP estimates for</a:t>
            </a:r>
            <a:endParaRPr lang="en-US" sz="2400" dirty="0"/>
          </a:p>
        </p:txBody>
      </p:sp>
      <p:pic>
        <p:nvPicPr>
          <p:cNvPr id="42" name="Picture 4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743418" y="4495800"/>
            <a:ext cx="6400582" cy="1287287"/>
          </a:xfrm>
          <a:prstGeom prst="rect">
            <a:avLst/>
          </a:prstGeom>
          <a:noFill/>
          <a:ln/>
          <a:effectLst/>
        </p:spPr>
      </p:pic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809625" y="2241550"/>
            <a:ext cx="742950" cy="11874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 b="1" dirty="0"/>
              <a:t>x</a:t>
            </a:r>
            <a:r>
              <a:rPr lang="en-US" sz="2400" baseline="30000" dirty="0"/>
              <a:t>(1)</a:t>
            </a:r>
            <a:endParaRPr lang="en-US" sz="2400" dirty="0"/>
          </a:p>
          <a:p>
            <a:pPr algn="ctr"/>
            <a:r>
              <a:rPr lang="en-US" sz="2400" dirty="0"/>
              <a:t>…</a:t>
            </a:r>
          </a:p>
          <a:p>
            <a:pPr algn="ctr"/>
            <a:r>
              <a:rPr lang="en-US" sz="2400" dirty="0"/>
              <a:t> </a:t>
            </a:r>
            <a:r>
              <a:rPr lang="en-US" sz="2400" b="1" dirty="0"/>
              <a:t>x</a:t>
            </a:r>
            <a:r>
              <a:rPr lang="en-US" sz="2400" baseline="30000" dirty="0"/>
              <a:t>(m)</a:t>
            </a:r>
            <a:endParaRPr lang="en-US" sz="2400" dirty="0"/>
          </a:p>
        </p:txBody>
      </p:sp>
      <p:sp>
        <p:nvSpPr>
          <p:cNvPr id="40" name="Text Box 5"/>
          <p:cNvSpPr txBox="1">
            <a:spLocks noChangeArrowheads="1"/>
          </p:cNvSpPr>
          <p:nvPr/>
        </p:nvSpPr>
        <p:spPr bwMode="auto">
          <a:xfrm>
            <a:off x="773113" y="1709738"/>
            <a:ext cx="828675" cy="45720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400"/>
              <a:t>Data</a:t>
            </a:r>
          </a:p>
        </p:txBody>
      </p:sp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4" cstate="print"/>
          <a:srcRect l="54286" t="7295"/>
          <a:stretch>
            <a:fillRect/>
          </a:stretch>
        </p:blipFill>
        <p:spPr bwMode="auto">
          <a:xfrm>
            <a:off x="4648200" y="2667000"/>
            <a:ext cx="1726866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MLEs decouple for each CPT in </a:t>
            </a:r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Bayes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Nets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Given structure, log likelihood of data</a:t>
            </a:r>
            <a:endParaRPr lang="en-US" sz="2400" dirty="0"/>
          </a:p>
        </p:txBody>
      </p:sp>
      <p:pic>
        <p:nvPicPr>
          <p:cNvPr id="37" name="Picture 3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078375" y="2619026"/>
            <a:ext cx="5949914" cy="729344"/>
          </a:xfrm>
          <a:prstGeom prst="rect">
            <a:avLst/>
          </a:prstGeom>
          <a:noFill/>
          <a:ln/>
          <a:effectLst/>
        </p:spPr>
      </p:pic>
      <p:grpSp>
        <p:nvGrpSpPr>
          <p:cNvPr id="7" name="Group 6"/>
          <p:cNvGrpSpPr>
            <a:grpSpLocks/>
          </p:cNvGrpSpPr>
          <p:nvPr/>
        </p:nvGrpSpPr>
        <p:grpSpPr bwMode="auto">
          <a:xfrm>
            <a:off x="7543800" y="1524000"/>
            <a:ext cx="1219200" cy="1371600"/>
            <a:chOff x="720" y="1248"/>
            <a:chExt cx="3792" cy="2544"/>
          </a:xfrm>
        </p:grpSpPr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864" y="124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F</a:t>
              </a:r>
              <a:endParaRPr lang="en-US" sz="2400" dirty="0"/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3360" y="129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A</a:t>
              </a:r>
              <a:endParaRPr lang="en-US" sz="2400" dirty="0"/>
            </a:p>
          </p:txBody>
        </p:sp>
        <p:sp>
          <p:nvSpPr>
            <p:cNvPr id="10" name="Oval 9"/>
            <p:cNvSpPr>
              <a:spLocks noChangeArrowheads="1"/>
            </p:cNvSpPr>
            <p:nvPr/>
          </p:nvSpPr>
          <p:spPr bwMode="auto">
            <a:xfrm>
              <a:off x="2112" y="220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S</a:t>
              </a:r>
              <a:endParaRPr lang="en-US" sz="2400" dirty="0"/>
            </a:p>
          </p:txBody>
        </p:sp>
        <p:sp>
          <p:nvSpPr>
            <p:cNvPr id="11" name="Oval 10"/>
            <p:cNvSpPr>
              <a:spLocks noChangeArrowheads="1"/>
            </p:cNvSpPr>
            <p:nvPr/>
          </p:nvSpPr>
          <p:spPr bwMode="auto">
            <a:xfrm>
              <a:off x="720" y="321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H</a:t>
              </a:r>
              <a:endParaRPr lang="en-US" sz="2400" dirty="0"/>
            </a:p>
          </p:txBody>
        </p: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3456" y="316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 smtClean="0"/>
                <a:t>N</a:t>
              </a:r>
              <a:endParaRPr lang="en-US" sz="2400" dirty="0"/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>
              <a:off x="1680" y="1776"/>
              <a:ext cx="576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Line 10"/>
            <p:cNvSpPr>
              <a:spLocks noChangeShapeType="1"/>
            </p:cNvSpPr>
            <p:nvPr/>
          </p:nvSpPr>
          <p:spPr bwMode="auto">
            <a:xfrm flipH="1">
              <a:off x="2976" y="1776"/>
              <a:ext cx="528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11"/>
            <p:cNvSpPr>
              <a:spLocks noChangeShapeType="1"/>
            </p:cNvSpPr>
            <p:nvPr/>
          </p:nvSpPr>
          <p:spPr bwMode="auto">
            <a:xfrm flipH="1">
              <a:off x="1584" y="2640"/>
              <a:ext cx="624" cy="576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12"/>
            <p:cNvSpPr>
              <a:spLocks noChangeShapeType="1"/>
            </p:cNvSpPr>
            <p:nvPr/>
          </p:nvSpPr>
          <p:spPr bwMode="auto">
            <a:xfrm>
              <a:off x="3072" y="2640"/>
              <a:ext cx="576" cy="480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23" name="Picture 22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990600" y="2209800"/>
            <a:ext cx="1813908" cy="285544"/>
          </a:xfrm>
          <a:prstGeom prst="rect">
            <a:avLst/>
          </a:prstGeom>
          <a:noFill/>
          <a:ln/>
          <a:effectLst/>
        </p:spPr>
      </p:pic>
      <p:sp>
        <p:nvSpPr>
          <p:cNvPr id="34" name="TextBox 33"/>
          <p:cNvSpPr txBox="1"/>
          <p:nvPr/>
        </p:nvSpPr>
        <p:spPr>
          <a:xfrm>
            <a:off x="2648675" y="2563185"/>
            <a:ext cx="365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(j)</a:t>
            </a:r>
            <a:endParaRPr lang="en-US" sz="1600" dirty="0"/>
          </a:p>
        </p:txBody>
      </p:sp>
      <p:sp>
        <p:nvSpPr>
          <p:cNvPr id="35" name="TextBox 34"/>
          <p:cNvSpPr txBox="1"/>
          <p:nvPr/>
        </p:nvSpPr>
        <p:spPr>
          <a:xfrm>
            <a:off x="3306500" y="2575731"/>
            <a:ext cx="365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(j)</a:t>
            </a:r>
            <a:endParaRPr lang="en-US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4024022" y="2617206"/>
            <a:ext cx="365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(j)</a:t>
            </a:r>
            <a:endParaRPr lang="en-US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4375122" y="2617206"/>
            <a:ext cx="365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(j)</a:t>
            </a:r>
            <a:endParaRPr lang="en-US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4675097" y="2609485"/>
            <a:ext cx="365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(j)</a:t>
            </a:r>
            <a:endParaRPr lang="en-US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5379222" y="2617206"/>
            <a:ext cx="365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(j)</a:t>
            </a:r>
            <a:endParaRPr lang="en-US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5677272" y="2609485"/>
            <a:ext cx="365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(j)</a:t>
            </a:r>
            <a:endParaRPr lang="en-US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6388147" y="2628781"/>
            <a:ext cx="365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(j)</a:t>
            </a:r>
            <a:endParaRPr lang="en-US" sz="1600" dirty="0"/>
          </a:p>
        </p:txBody>
      </p:sp>
      <p:sp>
        <p:nvSpPr>
          <p:cNvPr id="44" name="TextBox 43"/>
          <p:cNvSpPr txBox="1"/>
          <p:nvPr/>
        </p:nvSpPr>
        <p:spPr>
          <a:xfrm>
            <a:off x="6686197" y="2621060"/>
            <a:ext cx="3656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(j)</a:t>
            </a:r>
            <a:endParaRPr lang="en-US" sz="1600" dirty="0"/>
          </a:p>
        </p:txBody>
      </p:sp>
      <p:grpSp>
        <p:nvGrpSpPr>
          <p:cNvPr id="63" name="Group 62"/>
          <p:cNvGrpSpPr/>
          <p:nvPr/>
        </p:nvGrpSpPr>
        <p:grpSpPr>
          <a:xfrm>
            <a:off x="1066800" y="3325185"/>
            <a:ext cx="7780228" cy="751485"/>
            <a:chOff x="1066800" y="3325185"/>
            <a:chExt cx="7780228" cy="751485"/>
          </a:xfrm>
        </p:grpSpPr>
        <p:pic>
          <p:nvPicPr>
            <p:cNvPr id="29" name="Picture 28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9" cstate="print"/>
            <a:stretch>
              <a:fillRect/>
            </a:stretch>
          </p:blipFill>
          <p:spPr bwMode="auto">
            <a:xfrm>
              <a:off x="1066800" y="3364432"/>
              <a:ext cx="7772400" cy="712238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45" name="TextBox 44"/>
            <p:cNvSpPr txBox="1"/>
            <p:nvPr/>
          </p:nvSpPr>
          <p:spPr>
            <a:xfrm>
              <a:off x="2613950" y="3325185"/>
              <a:ext cx="3656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(j)</a:t>
              </a:r>
              <a:endParaRPr lang="en-US" sz="16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874625" y="3359910"/>
              <a:ext cx="3656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(j)</a:t>
              </a:r>
              <a:endParaRPr lang="en-US" sz="16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065850" y="3378235"/>
              <a:ext cx="3656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(j)</a:t>
              </a:r>
              <a:endParaRPr lang="en-US" sz="16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5359075" y="3378235"/>
              <a:ext cx="3656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(j)</a:t>
              </a:r>
              <a:endParaRPr lang="en-US" sz="16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578025" y="3370514"/>
              <a:ext cx="3656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(j)</a:t>
              </a:r>
              <a:endParaRPr lang="en-US" sz="16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820272" y="3355085"/>
              <a:ext cx="3656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(j)</a:t>
              </a:r>
              <a:endParaRPr lang="en-US" sz="1600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021975" y="3382089"/>
              <a:ext cx="3656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(j)</a:t>
              </a:r>
              <a:endParaRPr lang="en-US" sz="16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263247" y="3366660"/>
              <a:ext cx="3656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(j)</a:t>
              </a:r>
              <a:endParaRPr lang="en-US" sz="16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8481350" y="3370514"/>
              <a:ext cx="3656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(j)</a:t>
              </a:r>
              <a:endParaRPr lang="en-US" sz="1600" dirty="0"/>
            </a:p>
          </p:txBody>
        </p:sp>
      </p:grpSp>
      <p:grpSp>
        <p:nvGrpSpPr>
          <p:cNvPr id="72" name="Group 71"/>
          <p:cNvGrpSpPr/>
          <p:nvPr/>
        </p:nvGrpSpPr>
        <p:grpSpPr>
          <a:xfrm>
            <a:off x="1061410" y="4114800"/>
            <a:ext cx="8006390" cy="1710154"/>
            <a:chOff x="1061410" y="4114800"/>
            <a:chExt cx="8006390" cy="1710154"/>
          </a:xfrm>
        </p:grpSpPr>
        <p:pic>
          <p:nvPicPr>
            <p:cNvPr id="32" name="Picture 31" descr="txp_fi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0" cstate="print"/>
            <a:srcRect r="38113"/>
            <a:stretch>
              <a:fillRect/>
            </a:stretch>
          </p:blipFill>
          <p:spPr bwMode="auto">
            <a:xfrm>
              <a:off x="1061410" y="4168326"/>
              <a:ext cx="5567990" cy="666028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33" name="Picture 32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0" cstate="print"/>
            <a:srcRect l="61827"/>
            <a:stretch>
              <a:fillRect/>
            </a:stretch>
          </p:blipFill>
          <p:spPr bwMode="auto">
            <a:xfrm>
              <a:off x="5617754" y="5158926"/>
              <a:ext cx="3434390" cy="666028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54" name="TextBox 53"/>
            <p:cNvSpPr txBox="1"/>
            <p:nvPr/>
          </p:nvSpPr>
          <p:spPr>
            <a:xfrm>
              <a:off x="2503025" y="4114800"/>
              <a:ext cx="3656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(j)</a:t>
              </a:r>
              <a:endParaRPr lang="en-US" sz="160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091650" y="4133125"/>
              <a:ext cx="3656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(j)</a:t>
              </a:r>
              <a:endParaRPr lang="en-US" sz="160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5638800" y="4149525"/>
              <a:ext cx="3656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(j)</a:t>
              </a:r>
              <a:endParaRPr lang="en-US" sz="160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5932025" y="4149525"/>
              <a:ext cx="3656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(j)</a:t>
              </a:r>
              <a:endParaRPr lang="en-US" sz="1600" dirty="0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6150975" y="4141804"/>
              <a:ext cx="3656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(j)</a:t>
              </a:r>
              <a:endParaRPr lang="en-US" sz="1600" dirty="0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6691766" y="5105400"/>
              <a:ext cx="3656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(j)</a:t>
              </a:r>
              <a:endParaRPr lang="en-US" sz="1600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906969" y="5116975"/>
              <a:ext cx="3656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(j)</a:t>
              </a:r>
              <a:endParaRPr lang="en-US" sz="1600" dirty="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8507169" y="5131446"/>
              <a:ext cx="3656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(j)</a:t>
              </a:r>
              <a:endParaRPr lang="en-US" sz="160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8702122" y="5146875"/>
              <a:ext cx="3656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(j)</a:t>
              </a:r>
              <a:endParaRPr lang="en-US" sz="1600" dirty="0"/>
            </a:p>
          </p:txBody>
        </p:sp>
      </p:grpSp>
      <p:sp>
        <p:nvSpPr>
          <p:cNvPr id="66" name="Left Brace 65"/>
          <p:cNvSpPr/>
          <p:nvPr/>
        </p:nvSpPr>
        <p:spPr>
          <a:xfrm rot="16200000" flipV="1">
            <a:off x="1969625" y="4271055"/>
            <a:ext cx="175550" cy="1371600"/>
          </a:xfrm>
          <a:prstGeom prst="leftBrac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Left Brace 66"/>
          <p:cNvSpPr/>
          <p:nvPr/>
        </p:nvSpPr>
        <p:spPr>
          <a:xfrm rot="16200000" flipV="1">
            <a:off x="3569825" y="4271055"/>
            <a:ext cx="175550" cy="1371600"/>
          </a:xfrm>
          <a:prstGeom prst="leftBrac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Left Brace 67"/>
          <p:cNvSpPr/>
          <p:nvPr/>
        </p:nvSpPr>
        <p:spPr>
          <a:xfrm rot="16200000" flipV="1">
            <a:off x="5360525" y="4045829"/>
            <a:ext cx="251750" cy="1828800"/>
          </a:xfrm>
          <a:prstGeom prst="leftBrac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Left Brace 68"/>
          <p:cNvSpPr/>
          <p:nvPr/>
        </p:nvSpPr>
        <p:spPr>
          <a:xfrm rot="16200000" flipV="1">
            <a:off x="6274925" y="5036429"/>
            <a:ext cx="251750" cy="1676400"/>
          </a:xfrm>
          <a:prstGeom prst="leftBrac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Left Brace 69"/>
          <p:cNvSpPr/>
          <p:nvPr/>
        </p:nvSpPr>
        <p:spPr>
          <a:xfrm rot="16200000" flipV="1">
            <a:off x="8103725" y="5036430"/>
            <a:ext cx="251750" cy="1676400"/>
          </a:xfrm>
          <a:prstGeom prst="leftBrac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TextBox 70"/>
          <p:cNvSpPr txBox="1"/>
          <p:nvPr/>
        </p:nvSpPr>
        <p:spPr>
          <a:xfrm>
            <a:off x="152400" y="5139154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Depends only on 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905000" y="5139154"/>
            <a:ext cx="457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  <a:latin typeface="Symbol" pitchFamily="18" charset="2"/>
              </a:rPr>
              <a:t>q</a:t>
            </a:r>
            <a:r>
              <a:rPr lang="en-US" sz="2400" baseline="-25000" dirty="0" err="1" smtClean="0">
                <a:solidFill>
                  <a:srgbClr val="FF0000"/>
                </a:solidFill>
                <a:latin typeface="+mj-lt"/>
              </a:rPr>
              <a:t>F</a:t>
            </a:r>
            <a:endParaRPr lang="en-US" sz="2400" baseline="-25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505200" y="5139154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  <a:latin typeface="Symbol" pitchFamily="18" charset="2"/>
              </a:rPr>
              <a:t>q</a:t>
            </a:r>
            <a:r>
              <a:rPr lang="en-US" sz="2400" baseline="-25000" dirty="0" err="1" smtClean="0">
                <a:solidFill>
                  <a:srgbClr val="FF0000"/>
                </a:solidFill>
                <a:latin typeface="+mj-lt"/>
              </a:rPr>
              <a:t>A</a:t>
            </a:r>
            <a:endParaRPr lang="en-US" sz="2400" baseline="-25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029200" y="5134689"/>
            <a:ext cx="60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  <a:latin typeface="Symbol" pitchFamily="18" charset="2"/>
              </a:rPr>
              <a:t>q</a:t>
            </a:r>
            <a:r>
              <a:rPr lang="en-US" sz="2400" baseline="-25000" dirty="0" err="1" smtClean="0">
                <a:solidFill>
                  <a:srgbClr val="FF0000"/>
                </a:solidFill>
                <a:latin typeface="+mj-lt"/>
              </a:rPr>
              <a:t>F,A</a:t>
            </a:r>
            <a:endParaRPr lang="en-US" sz="2400" baseline="-25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6248400" y="5890550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  <a:latin typeface="Symbol" pitchFamily="18" charset="2"/>
              </a:rPr>
              <a:t>q</a:t>
            </a:r>
            <a:r>
              <a:rPr lang="en-US" sz="2400" baseline="-25000" dirty="0" err="1" smtClean="0">
                <a:solidFill>
                  <a:srgbClr val="FF0000"/>
                </a:solidFill>
                <a:latin typeface="+mj-lt"/>
              </a:rPr>
              <a:t>H|S</a:t>
            </a:r>
            <a:endParaRPr lang="en-US" sz="2400" baseline="-25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8077200" y="5895015"/>
            <a:ext cx="68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solidFill>
                  <a:srgbClr val="FF0000"/>
                </a:solidFill>
                <a:latin typeface="Symbol" pitchFamily="18" charset="2"/>
              </a:rPr>
              <a:t>q</a:t>
            </a:r>
            <a:r>
              <a:rPr lang="en-US" sz="2400" baseline="-25000" dirty="0" err="1" smtClean="0">
                <a:solidFill>
                  <a:srgbClr val="FF0000"/>
                </a:solidFill>
                <a:latin typeface="+mj-lt"/>
              </a:rPr>
              <a:t>N|S</a:t>
            </a:r>
            <a:endParaRPr lang="en-US" sz="2400" baseline="-250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28600" y="6381690"/>
            <a:ext cx="662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3333FF"/>
                </a:solidFill>
                <a:latin typeface="Comic Sans MS" pitchFamily="66" charset="0"/>
              </a:rPr>
              <a:t>Can computer MLEs of each parameter independently!</a:t>
            </a:r>
            <a:endParaRPr lang="en-US" sz="2000" dirty="0">
              <a:solidFill>
                <a:srgbClr val="3333FF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68" grpId="0" animBg="1"/>
      <p:bldP spid="69" grpId="0" animBg="1"/>
      <p:bldP spid="70" grpId="0" animBg="1"/>
      <p:bldP spid="71" grpId="0"/>
      <p:bldP spid="73" grpId="0"/>
      <p:bldP spid="74" grpId="0"/>
      <p:bldP spid="75" grpId="0"/>
      <p:bldP spid="76" grpId="0"/>
      <p:bldP spid="77" grpId="0"/>
      <p:bldP spid="78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Information theoretic interpretation of MLE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228600" y="1894097"/>
            <a:ext cx="6942836" cy="696703"/>
          </a:xfrm>
          <a:prstGeom prst="rect">
            <a:avLst/>
          </a:prstGeom>
          <a:noFill/>
          <a:ln/>
          <a:effectLst/>
        </p:spPr>
      </p:pic>
      <p:pic>
        <p:nvPicPr>
          <p:cNvPr id="12" name="Picture 11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304800" y="2819400"/>
            <a:ext cx="8800427" cy="760531"/>
          </a:xfrm>
          <a:prstGeom prst="rect">
            <a:avLst/>
          </a:prstGeom>
          <a:noFill/>
          <a:ln/>
          <a:effectLst/>
        </p:spPr>
      </p:pic>
      <p:pic>
        <p:nvPicPr>
          <p:cNvPr id="20" name="Picture 19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269458" y="4713445"/>
            <a:ext cx="5293142" cy="696755"/>
          </a:xfrm>
          <a:prstGeom prst="rect">
            <a:avLst/>
          </a:prstGeom>
          <a:noFill/>
          <a:ln/>
          <a:effectLst/>
        </p:spPr>
      </p:pic>
      <p:sp>
        <p:nvSpPr>
          <p:cNvPr id="14" name="TextBox 13"/>
          <p:cNvSpPr txBox="1"/>
          <p:nvPr/>
        </p:nvSpPr>
        <p:spPr>
          <a:xfrm>
            <a:off x="152400" y="3962400"/>
            <a:ext cx="47125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Plugging in MLE estimates: ML score</a:t>
            </a:r>
            <a:endParaRPr lang="en-US" sz="2400" dirty="0">
              <a:latin typeface="Courier" pitchFamily="49" charset="0"/>
            </a:endParaRPr>
          </a:p>
        </p:txBody>
      </p:sp>
      <p:pic>
        <p:nvPicPr>
          <p:cNvPr id="19" name="Picture 18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2133600" y="5562600"/>
            <a:ext cx="5377815" cy="770041"/>
          </a:xfrm>
          <a:prstGeom prst="rect">
            <a:avLst/>
          </a:prstGeom>
          <a:noFill/>
          <a:ln/>
          <a:effectLst/>
        </p:spPr>
      </p:pic>
      <p:sp>
        <p:nvSpPr>
          <p:cNvPr id="21" name="TextBox 20"/>
          <p:cNvSpPr txBox="1"/>
          <p:nvPr/>
        </p:nvSpPr>
        <p:spPr>
          <a:xfrm>
            <a:off x="4800600" y="6172200"/>
            <a:ext cx="274466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C00000"/>
                </a:solidFill>
                <a:latin typeface="Comic Sans MS" pitchFamily="66" charset="0"/>
              </a:rPr>
              <a:t>Reminds of entropy</a:t>
            </a:r>
            <a:endParaRPr lang="en-US" sz="22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1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Information theoretic interpretation of MLE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838200" y="2133600"/>
            <a:ext cx="1784513" cy="330058"/>
          </a:xfrm>
          <a:prstGeom prst="rect">
            <a:avLst/>
          </a:prstGeom>
          <a:noFill/>
          <a:ln/>
          <a:effectLst/>
        </p:spPr>
      </p:pic>
      <p:pic>
        <p:nvPicPr>
          <p:cNvPr id="5" name="Picture 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2743200" y="1981200"/>
            <a:ext cx="5377815" cy="770041"/>
          </a:xfrm>
          <a:prstGeom prst="rect">
            <a:avLst/>
          </a:prstGeom>
          <a:noFill/>
          <a:ln/>
          <a:effectLst/>
        </p:spPr>
      </p:pic>
      <p:pic>
        <p:nvPicPr>
          <p:cNvPr id="26" name="Picture 25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2743200" y="2971800"/>
            <a:ext cx="2880595" cy="802844"/>
          </a:xfrm>
          <a:prstGeom prst="rect">
            <a:avLst/>
          </a:prstGeom>
          <a:noFill/>
          <a:ln/>
          <a:effectLst/>
        </p:spPr>
      </p:pic>
      <p:pic>
        <p:nvPicPr>
          <p:cNvPr id="28" name="Picture 27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2743200" y="3886200"/>
            <a:ext cx="3767574" cy="802708"/>
          </a:xfrm>
          <a:prstGeom prst="rect">
            <a:avLst/>
          </a:prstGeom>
          <a:noFill/>
          <a:ln/>
          <a:effectLst/>
        </p:spPr>
      </p:pic>
      <p:grpSp>
        <p:nvGrpSpPr>
          <p:cNvPr id="14" name="Group 13"/>
          <p:cNvGrpSpPr/>
          <p:nvPr/>
        </p:nvGrpSpPr>
        <p:grpSpPr>
          <a:xfrm>
            <a:off x="457200" y="5060071"/>
            <a:ext cx="7016757" cy="1340729"/>
            <a:chOff x="457200" y="5060071"/>
            <a:chExt cx="7016757" cy="1340729"/>
          </a:xfrm>
        </p:grpSpPr>
        <p:sp>
          <p:nvSpPr>
            <p:cNvPr id="11" name="TextBox 10"/>
            <p:cNvSpPr txBox="1"/>
            <p:nvPr/>
          </p:nvSpPr>
          <p:spPr>
            <a:xfrm>
              <a:off x="457200" y="5060071"/>
              <a:ext cx="373409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ML score for graph structure</a:t>
              </a:r>
              <a:endParaRPr lang="en-US" sz="2400" dirty="0">
                <a:latin typeface="Courier" pitchFamily="49" charset="0"/>
              </a:endParaRPr>
            </a:p>
          </p:txBody>
        </p:sp>
        <p:pic>
          <p:nvPicPr>
            <p:cNvPr id="13" name="Picture 12" descr="TP_tmp.pn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4" cstate="print"/>
            <a:stretch>
              <a:fillRect/>
            </a:stretch>
          </p:blipFill>
          <p:spPr>
            <a:xfrm>
              <a:off x="4114800" y="5156046"/>
              <a:ext cx="201168" cy="301752"/>
            </a:xfrm>
            <a:prstGeom prst="rect">
              <a:avLst/>
            </a:prstGeom>
          </p:spPr>
        </p:pic>
        <p:pic>
          <p:nvPicPr>
            <p:cNvPr id="18" name="Picture 17" descr="txp_fig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5" cstate="print"/>
            <a:stretch>
              <a:fillRect/>
            </a:stretch>
          </p:blipFill>
          <p:spPr bwMode="auto">
            <a:xfrm>
              <a:off x="1371600" y="5826536"/>
              <a:ext cx="2774312" cy="452485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22" name="Picture 21" descr="TP_tmp.png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6" cstate="print"/>
            <a:stretch>
              <a:fillRect/>
            </a:stretch>
          </p:blipFill>
          <p:spPr bwMode="auto">
            <a:xfrm>
              <a:off x="4315693" y="5597936"/>
              <a:ext cx="3158264" cy="802864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23" name="Left Brace 22"/>
          <p:cNvSpPr/>
          <p:nvPr/>
        </p:nvSpPr>
        <p:spPr>
          <a:xfrm rot="16200000" flipV="1">
            <a:off x="5970125" y="4088275"/>
            <a:ext cx="175550" cy="838200"/>
          </a:xfrm>
          <a:prstGeom prst="leftBrace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105400" y="4572000"/>
            <a:ext cx="381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Doesn’t depend on graph structure </a:t>
            </a:r>
            <a:endParaRPr lang="en-US" sz="2000" dirty="0">
              <a:solidFill>
                <a:srgbClr val="C00000"/>
              </a:solidFill>
            </a:endParaRPr>
          </a:p>
        </p:txBody>
      </p:sp>
      <p:pic>
        <p:nvPicPr>
          <p:cNvPr id="25" name="Picture 24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 cstate="print"/>
          <a:stretch>
            <a:fillRect/>
          </a:stretch>
        </p:blipFill>
        <p:spPr>
          <a:xfrm>
            <a:off x="8839200" y="4648200"/>
            <a:ext cx="150368" cy="225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Applications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15240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Speech recognition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/>
              <a:t>Diagnosis of diseases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Study Human genome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Robot mapping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Modeling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fMRI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data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Fault diagnosis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Modeling sensor network data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dirty="0" smtClean="0"/>
              <a:t>Modeling protein-protein interactions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Weather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prediction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baseline="0" dirty="0" smtClean="0"/>
              <a:t>Computer</a:t>
            </a:r>
            <a:r>
              <a:rPr lang="en-US" sz="2400" dirty="0" smtClean="0"/>
              <a:t> vision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Statistical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physics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baseline="0" dirty="0" smtClean="0"/>
              <a:t>Many,</a:t>
            </a:r>
            <a:r>
              <a:rPr lang="en-US" sz="2400" dirty="0" smtClean="0"/>
              <a:t> many more …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ML – Decomposable Score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457200" y="1600200"/>
            <a:ext cx="86868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Log data likelihood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Decomposable score: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Decomposes over families in BN (node and its parents)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Will lead to significant computational efficiency!!!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Score(</a:t>
            </a:r>
            <a:r>
              <a:rPr kumimoji="0" lang="en-US" sz="24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 : D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= 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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i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FamScore(X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</a:t>
            </a: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Xi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: </a:t>
            </a:r>
            <a:r>
              <a:rPr kumimoji="0" lang="en-US" sz="2400" b="0" i="1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" name="Picture 14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187287" y="2251275"/>
            <a:ext cx="1784513" cy="330058"/>
          </a:xfrm>
          <a:prstGeom prst="rect">
            <a:avLst/>
          </a:prstGeom>
          <a:noFill/>
          <a:ln/>
          <a:effectLst/>
        </p:spPr>
      </p:pic>
      <p:pic>
        <p:nvPicPr>
          <p:cNvPr id="17" name="Picture 16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3048000" y="2057400"/>
            <a:ext cx="3767574" cy="802708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many trees are there?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Trees – every node has at most one parent</a:t>
            </a:r>
          </a:p>
          <a:p>
            <a:r>
              <a:rPr lang="en-US" sz="2400" dirty="0" smtClean="0"/>
              <a:t>n</a:t>
            </a:r>
            <a:r>
              <a:rPr lang="en-US" sz="2400" baseline="30000" dirty="0" smtClean="0"/>
              <a:t>n-2</a:t>
            </a:r>
            <a:r>
              <a:rPr lang="en-US" sz="2400" dirty="0" smtClean="0"/>
              <a:t> possible trees (</a:t>
            </a:r>
            <a:r>
              <a:rPr lang="en-US" sz="2400" dirty="0" err="1" smtClean="0"/>
              <a:t>Cayley’s</a:t>
            </a:r>
            <a:r>
              <a:rPr lang="en-US" sz="2400" dirty="0" smtClean="0"/>
              <a:t> Theorem)</a:t>
            </a:r>
            <a:endParaRPr lang="en-US" sz="2400" dirty="0"/>
          </a:p>
        </p:txBody>
      </p:sp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523130" y="6046113"/>
            <a:ext cx="8087470" cy="430887"/>
          </a:xfrm>
          <a:prstGeom prst="rect">
            <a:avLst/>
          </a:prstGeom>
          <a:solidFill>
            <a:schemeClr val="bg1"/>
          </a:solidFill>
          <a:ln w="57150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b="1" dirty="0">
                <a:solidFill>
                  <a:srgbClr val="C00000"/>
                </a:solidFill>
                <a:latin typeface="Comic Sans MS" pitchFamily="66" charset="0"/>
              </a:rPr>
              <a:t>Nonetheless – Efficient optimal algorithm finds best </a:t>
            </a:r>
            <a:r>
              <a:rPr lang="en-US" sz="2200" b="1" dirty="0" smtClean="0">
                <a:solidFill>
                  <a:srgbClr val="C00000"/>
                </a:solidFill>
                <a:latin typeface="Comic Sans MS" pitchFamily="66" charset="0"/>
              </a:rPr>
              <a:t>tree!</a:t>
            </a:r>
            <a:endParaRPr lang="en-US" sz="22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16740" name="Picture 4"/>
          <p:cNvPicPr>
            <a:picLocks noChangeAspect="1" noChangeArrowheads="1"/>
          </p:cNvPicPr>
          <p:nvPr/>
        </p:nvPicPr>
        <p:blipFill>
          <a:blip r:embed="rId2" cstate="print"/>
          <a:srcRect t="32296" r="64444" b="12791"/>
          <a:stretch>
            <a:fillRect/>
          </a:stretch>
        </p:blipFill>
        <p:spPr bwMode="auto">
          <a:xfrm>
            <a:off x="4800600" y="2590800"/>
            <a:ext cx="3412958" cy="314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2" cstate="print"/>
          <a:srcRect t="16512" r="64444" b="71525"/>
          <a:stretch>
            <a:fillRect/>
          </a:stretch>
        </p:blipFill>
        <p:spPr bwMode="auto">
          <a:xfrm>
            <a:off x="854242" y="3810000"/>
            <a:ext cx="341295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Scoring a tree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533400" y="3733800"/>
            <a:ext cx="2460625" cy="609600"/>
            <a:chOff x="134" y="1008"/>
            <a:chExt cx="2414" cy="326"/>
          </a:xfrm>
        </p:grpSpPr>
        <p:grpSp>
          <p:nvGrpSpPr>
            <p:cNvPr id="5" name="Group 4"/>
            <p:cNvGrpSpPr>
              <a:grpSpLocks/>
            </p:cNvGrpSpPr>
            <p:nvPr/>
          </p:nvGrpSpPr>
          <p:grpSpPr bwMode="auto">
            <a:xfrm>
              <a:off x="134" y="1008"/>
              <a:ext cx="2414" cy="326"/>
              <a:chOff x="134" y="1008"/>
              <a:chExt cx="2414" cy="326"/>
            </a:xfrm>
          </p:grpSpPr>
          <p:sp>
            <p:nvSpPr>
              <p:cNvPr id="7" name="Oval 5"/>
              <p:cNvSpPr>
                <a:spLocks noChangeArrowheads="1"/>
              </p:cNvSpPr>
              <p:nvPr/>
            </p:nvSpPr>
            <p:spPr bwMode="auto">
              <a:xfrm>
                <a:off x="134" y="1008"/>
                <a:ext cx="628" cy="326"/>
              </a:xfrm>
              <a:prstGeom prst="ellipse">
                <a:avLst/>
              </a:prstGeom>
              <a:noFill/>
              <a:ln w="254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dirty="0" smtClean="0"/>
                  <a:t>A</a:t>
                </a:r>
                <a:endParaRPr lang="en-US" sz="2000" dirty="0"/>
              </a:p>
            </p:txBody>
          </p:sp>
          <p:sp>
            <p:nvSpPr>
              <p:cNvPr id="8" name="Oval 6"/>
              <p:cNvSpPr>
                <a:spLocks noChangeArrowheads="1"/>
              </p:cNvSpPr>
              <p:nvPr/>
            </p:nvSpPr>
            <p:spPr bwMode="auto">
              <a:xfrm>
                <a:off x="1020" y="1008"/>
                <a:ext cx="628" cy="326"/>
              </a:xfrm>
              <a:prstGeom prst="ellipse">
                <a:avLst/>
              </a:prstGeom>
              <a:noFill/>
              <a:ln w="254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dirty="0" smtClean="0"/>
                  <a:t>B</a:t>
                </a:r>
                <a:endParaRPr lang="en-US" sz="2000" dirty="0"/>
              </a:p>
            </p:txBody>
          </p:sp>
          <p:sp>
            <p:nvSpPr>
              <p:cNvPr id="9" name="Oval 7"/>
              <p:cNvSpPr>
                <a:spLocks noChangeArrowheads="1"/>
              </p:cNvSpPr>
              <p:nvPr/>
            </p:nvSpPr>
            <p:spPr bwMode="auto">
              <a:xfrm>
                <a:off x="1920" y="1008"/>
                <a:ext cx="628" cy="326"/>
              </a:xfrm>
              <a:prstGeom prst="ellipse">
                <a:avLst/>
              </a:prstGeom>
              <a:noFill/>
              <a:ln w="254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dirty="0" smtClean="0"/>
                  <a:t>C</a:t>
                </a:r>
                <a:endParaRPr lang="en-US" sz="2000" dirty="0"/>
              </a:p>
            </p:txBody>
          </p:sp>
          <p:sp>
            <p:nvSpPr>
              <p:cNvPr id="10" name="Line 8"/>
              <p:cNvSpPr>
                <a:spLocks noChangeShapeType="1"/>
              </p:cNvSpPr>
              <p:nvPr/>
            </p:nvSpPr>
            <p:spPr bwMode="auto">
              <a:xfrm>
                <a:off x="768" y="1180"/>
                <a:ext cx="240" cy="0"/>
              </a:xfrm>
              <a:prstGeom prst="line">
                <a:avLst/>
              </a:prstGeom>
              <a:noFill/>
              <a:ln w="25400">
                <a:solidFill>
                  <a:srgbClr val="0099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" name="Line 9"/>
            <p:cNvSpPr>
              <a:spLocks noChangeShapeType="1"/>
            </p:cNvSpPr>
            <p:nvPr/>
          </p:nvSpPr>
          <p:spPr bwMode="auto">
            <a:xfrm>
              <a:off x="1652" y="1177"/>
              <a:ext cx="240" cy="0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11" name="Picture 10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4267200" y="1635536"/>
            <a:ext cx="3158264" cy="802864"/>
          </a:xfrm>
          <a:prstGeom prst="rect">
            <a:avLst/>
          </a:prstGeom>
          <a:noFill/>
          <a:ln/>
          <a:effectLst/>
        </p:spPr>
      </p:pic>
      <p:pic>
        <p:nvPicPr>
          <p:cNvPr id="12" name="Picture 11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371600" y="1828800"/>
            <a:ext cx="2774312" cy="452485"/>
          </a:xfrm>
          <a:prstGeom prst="rect">
            <a:avLst/>
          </a:prstGeom>
          <a:noFill/>
          <a:ln/>
          <a:effectLst/>
        </p:spPr>
      </p:pic>
      <p:sp>
        <p:nvSpPr>
          <p:cNvPr id="13" name="TextBox 12"/>
          <p:cNvSpPr txBox="1"/>
          <p:nvPr/>
        </p:nvSpPr>
        <p:spPr>
          <a:xfrm>
            <a:off x="304800" y="2819400"/>
            <a:ext cx="5878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Equivalent Trees (same score):   I(A,B) + I(B,C)</a:t>
            </a:r>
            <a:endParaRPr lang="en-US" sz="2400" dirty="0"/>
          </a:p>
        </p:txBody>
      </p:sp>
      <p:grpSp>
        <p:nvGrpSpPr>
          <p:cNvPr id="14" name="Group 13"/>
          <p:cNvGrpSpPr>
            <a:grpSpLocks/>
          </p:cNvGrpSpPr>
          <p:nvPr/>
        </p:nvGrpSpPr>
        <p:grpSpPr bwMode="auto">
          <a:xfrm>
            <a:off x="3581400" y="3733800"/>
            <a:ext cx="2460625" cy="609600"/>
            <a:chOff x="134" y="1008"/>
            <a:chExt cx="2414" cy="326"/>
          </a:xfrm>
        </p:grpSpPr>
        <p:grpSp>
          <p:nvGrpSpPr>
            <p:cNvPr id="15" name="Group 4"/>
            <p:cNvGrpSpPr>
              <a:grpSpLocks/>
            </p:cNvGrpSpPr>
            <p:nvPr/>
          </p:nvGrpSpPr>
          <p:grpSpPr bwMode="auto">
            <a:xfrm>
              <a:off x="134" y="1008"/>
              <a:ext cx="2414" cy="326"/>
              <a:chOff x="134" y="1008"/>
              <a:chExt cx="2414" cy="326"/>
            </a:xfrm>
          </p:grpSpPr>
          <p:sp>
            <p:nvSpPr>
              <p:cNvPr id="17" name="Oval 5"/>
              <p:cNvSpPr>
                <a:spLocks noChangeArrowheads="1"/>
              </p:cNvSpPr>
              <p:nvPr/>
            </p:nvSpPr>
            <p:spPr bwMode="auto">
              <a:xfrm>
                <a:off x="134" y="1008"/>
                <a:ext cx="628" cy="326"/>
              </a:xfrm>
              <a:prstGeom prst="ellipse">
                <a:avLst/>
              </a:prstGeom>
              <a:noFill/>
              <a:ln w="254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dirty="0" smtClean="0"/>
                  <a:t>A</a:t>
                </a:r>
                <a:endParaRPr lang="en-US" sz="2000" dirty="0"/>
              </a:p>
            </p:txBody>
          </p:sp>
          <p:sp>
            <p:nvSpPr>
              <p:cNvPr id="18" name="Oval 6"/>
              <p:cNvSpPr>
                <a:spLocks noChangeArrowheads="1"/>
              </p:cNvSpPr>
              <p:nvPr/>
            </p:nvSpPr>
            <p:spPr bwMode="auto">
              <a:xfrm>
                <a:off x="1020" y="1008"/>
                <a:ext cx="628" cy="326"/>
              </a:xfrm>
              <a:prstGeom prst="ellipse">
                <a:avLst/>
              </a:prstGeom>
              <a:noFill/>
              <a:ln w="254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dirty="0" smtClean="0"/>
                  <a:t>B</a:t>
                </a:r>
                <a:endParaRPr lang="en-US" sz="2000" dirty="0"/>
              </a:p>
            </p:txBody>
          </p:sp>
          <p:sp>
            <p:nvSpPr>
              <p:cNvPr id="19" name="Oval 7"/>
              <p:cNvSpPr>
                <a:spLocks noChangeArrowheads="1"/>
              </p:cNvSpPr>
              <p:nvPr/>
            </p:nvSpPr>
            <p:spPr bwMode="auto">
              <a:xfrm>
                <a:off x="1920" y="1008"/>
                <a:ext cx="628" cy="326"/>
              </a:xfrm>
              <a:prstGeom prst="ellipse">
                <a:avLst/>
              </a:prstGeom>
              <a:noFill/>
              <a:ln w="254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dirty="0" smtClean="0"/>
                  <a:t>C</a:t>
                </a:r>
                <a:endParaRPr lang="en-US" sz="2000" dirty="0"/>
              </a:p>
            </p:txBody>
          </p:sp>
          <p:sp>
            <p:nvSpPr>
              <p:cNvPr id="20" name="Line 8"/>
              <p:cNvSpPr>
                <a:spLocks noChangeShapeType="1"/>
              </p:cNvSpPr>
              <p:nvPr/>
            </p:nvSpPr>
            <p:spPr bwMode="auto">
              <a:xfrm>
                <a:off x="768" y="1180"/>
                <a:ext cx="240" cy="0"/>
              </a:xfrm>
              <a:prstGeom prst="line">
                <a:avLst/>
              </a:prstGeom>
              <a:noFill/>
              <a:ln w="25400">
                <a:solidFill>
                  <a:srgbClr val="009900"/>
                </a:solidFill>
                <a:round/>
                <a:headEnd type="triangle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" name="Line 9"/>
            <p:cNvSpPr>
              <a:spLocks noChangeShapeType="1"/>
            </p:cNvSpPr>
            <p:nvPr/>
          </p:nvSpPr>
          <p:spPr bwMode="auto">
            <a:xfrm>
              <a:off x="1652" y="1177"/>
              <a:ext cx="240" cy="0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 type="triangle"/>
              <a:tailEnd type="non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1" name="Group 20"/>
          <p:cNvGrpSpPr>
            <a:grpSpLocks/>
          </p:cNvGrpSpPr>
          <p:nvPr/>
        </p:nvGrpSpPr>
        <p:grpSpPr bwMode="auto">
          <a:xfrm>
            <a:off x="6530975" y="3733800"/>
            <a:ext cx="2460625" cy="609600"/>
            <a:chOff x="134" y="1008"/>
            <a:chExt cx="2414" cy="326"/>
          </a:xfrm>
        </p:grpSpPr>
        <p:grpSp>
          <p:nvGrpSpPr>
            <p:cNvPr id="22" name="Group 4"/>
            <p:cNvGrpSpPr>
              <a:grpSpLocks/>
            </p:cNvGrpSpPr>
            <p:nvPr/>
          </p:nvGrpSpPr>
          <p:grpSpPr bwMode="auto">
            <a:xfrm>
              <a:off x="134" y="1008"/>
              <a:ext cx="2414" cy="326"/>
              <a:chOff x="134" y="1008"/>
              <a:chExt cx="2414" cy="326"/>
            </a:xfrm>
          </p:grpSpPr>
          <p:sp>
            <p:nvSpPr>
              <p:cNvPr id="24" name="Oval 5"/>
              <p:cNvSpPr>
                <a:spLocks noChangeArrowheads="1"/>
              </p:cNvSpPr>
              <p:nvPr/>
            </p:nvSpPr>
            <p:spPr bwMode="auto">
              <a:xfrm>
                <a:off x="134" y="1008"/>
                <a:ext cx="628" cy="326"/>
              </a:xfrm>
              <a:prstGeom prst="ellipse">
                <a:avLst/>
              </a:prstGeom>
              <a:noFill/>
              <a:ln w="254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dirty="0" smtClean="0"/>
                  <a:t>A</a:t>
                </a:r>
                <a:endParaRPr lang="en-US" sz="2000" dirty="0"/>
              </a:p>
            </p:txBody>
          </p:sp>
          <p:sp>
            <p:nvSpPr>
              <p:cNvPr id="25" name="Oval 6"/>
              <p:cNvSpPr>
                <a:spLocks noChangeArrowheads="1"/>
              </p:cNvSpPr>
              <p:nvPr/>
            </p:nvSpPr>
            <p:spPr bwMode="auto">
              <a:xfrm>
                <a:off x="1020" y="1008"/>
                <a:ext cx="628" cy="326"/>
              </a:xfrm>
              <a:prstGeom prst="ellipse">
                <a:avLst/>
              </a:prstGeom>
              <a:noFill/>
              <a:ln w="254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dirty="0" smtClean="0"/>
                  <a:t>B</a:t>
                </a:r>
                <a:endParaRPr lang="en-US" sz="2000" dirty="0"/>
              </a:p>
            </p:txBody>
          </p:sp>
          <p:sp>
            <p:nvSpPr>
              <p:cNvPr id="26" name="Oval 7"/>
              <p:cNvSpPr>
                <a:spLocks noChangeArrowheads="1"/>
              </p:cNvSpPr>
              <p:nvPr/>
            </p:nvSpPr>
            <p:spPr bwMode="auto">
              <a:xfrm>
                <a:off x="1920" y="1008"/>
                <a:ext cx="628" cy="326"/>
              </a:xfrm>
              <a:prstGeom prst="ellipse">
                <a:avLst/>
              </a:prstGeom>
              <a:noFill/>
              <a:ln w="254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dirty="0" smtClean="0"/>
                  <a:t>C</a:t>
                </a:r>
                <a:endParaRPr lang="en-US" sz="2000" dirty="0"/>
              </a:p>
            </p:txBody>
          </p:sp>
          <p:sp>
            <p:nvSpPr>
              <p:cNvPr id="27" name="Line 8"/>
              <p:cNvSpPr>
                <a:spLocks noChangeShapeType="1"/>
              </p:cNvSpPr>
              <p:nvPr/>
            </p:nvSpPr>
            <p:spPr bwMode="auto">
              <a:xfrm>
                <a:off x="768" y="1180"/>
                <a:ext cx="240" cy="0"/>
              </a:xfrm>
              <a:prstGeom prst="line">
                <a:avLst/>
              </a:prstGeom>
              <a:noFill/>
              <a:ln w="25400">
                <a:solidFill>
                  <a:srgbClr val="009900"/>
                </a:solidFill>
                <a:round/>
                <a:headEnd type="triangle"/>
                <a:tailEnd type="non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3" name="Line 9"/>
            <p:cNvSpPr>
              <a:spLocks noChangeShapeType="1"/>
            </p:cNvSpPr>
            <p:nvPr/>
          </p:nvSpPr>
          <p:spPr bwMode="auto">
            <a:xfrm>
              <a:off x="1652" y="1177"/>
              <a:ext cx="240" cy="0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304800" y="4796135"/>
            <a:ext cx="49309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Score provides indication of structure:</a:t>
            </a:r>
            <a:endParaRPr lang="en-US" sz="2400" dirty="0"/>
          </a:p>
        </p:txBody>
      </p:sp>
      <p:grpSp>
        <p:nvGrpSpPr>
          <p:cNvPr id="29" name="Group 28"/>
          <p:cNvGrpSpPr>
            <a:grpSpLocks/>
          </p:cNvGrpSpPr>
          <p:nvPr/>
        </p:nvGrpSpPr>
        <p:grpSpPr bwMode="auto">
          <a:xfrm>
            <a:off x="1676400" y="5562600"/>
            <a:ext cx="2460625" cy="609600"/>
            <a:chOff x="134" y="1008"/>
            <a:chExt cx="2414" cy="326"/>
          </a:xfrm>
        </p:grpSpPr>
        <p:grpSp>
          <p:nvGrpSpPr>
            <p:cNvPr id="30" name="Group 4"/>
            <p:cNvGrpSpPr>
              <a:grpSpLocks/>
            </p:cNvGrpSpPr>
            <p:nvPr/>
          </p:nvGrpSpPr>
          <p:grpSpPr bwMode="auto">
            <a:xfrm>
              <a:off x="134" y="1008"/>
              <a:ext cx="2414" cy="326"/>
              <a:chOff x="134" y="1008"/>
              <a:chExt cx="2414" cy="326"/>
            </a:xfrm>
          </p:grpSpPr>
          <p:sp>
            <p:nvSpPr>
              <p:cNvPr id="32" name="Oval 5"/>
              <p:cNvSpPr>
                <a:spLocks noChangeArrowheads="1"/>
              </p:cNvSpPr>
              <p:nvPr/>
            </p:nvSpPr>
            <p:spPr bwMode="auto">
              <a:xfrm>
                <a:off x="134" y="1008"/>
                <a:ext cx="628" cy="326"/>
              </a:xfrm>
              <a:prstGeom prst="ellipse">
                <a:avLst/>
              </a:prstGeom>
              <a:noFill/>
              <a:ln w="254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dirty="0" smtClean="0"/>
                  <a:t>A</a:t>
                </a:r>
                <a:endParaRPr lang="en-US" sz="2000" dirty="0"/>
              </a:p>
            </p:txBody>
          </p:sp>
          <p:sp>
            <p:nvSpPr>
              <p:cNvPr id="33" name="Oval 6"/>
              <p:cNvSpPr>
                <a:spLocks noChangeArrowheads="1"/>
              </p:cNvSpPr>
              <p:nvPr/>
            </p:nvSpPr>
            <p:spPr bwMode="auto">
              <a:xfrm>
                <a:off x="1020" y="1008"/>
                <a:ext cx="628" cy="326"/>
              </a:xfrm>
              <a:prstGeom prst="ellipse">
                <a:avLst/>
              </a:prstGeom>
              <a:noFill/>
              <a:ln w="254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dirty="0" smtClean="0"/>
                  <a:t>B</a:t>
                </a:r>
                <a:endParaRPr lang="en-US" sz="2000" dirty="0"/>
              </a:p>
            </p:txBody>
          </p:sp>
          <p:sp>
            <p:nvSpPr>
              <p:cNvPr id="34" name="Oval 7"/>
              <p:cNvSpPr>
                <a:spLocks noChangeArrowheads="1"/>
              </p:cNvSpPr>
              <p:nvPr/>
            </p:nvSpPr>
            <p:spPr bwMode="auto">
              <a:xfrm>
                <a:off x="1920" y="1008"/>
                <a:ext cx="628" cy="326"/>
              </a:xfrm>
              <a:prstGeom prst="ellipse">
                <a:avLst/>
              </a:prstGeom>
              <a:noFill/>
              <a:ln w="254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dirty="0" smtClean="0"/>
                  <a:t>C</a:t>
                </a:r>
                <a:endParaRPr lang="en-US" sz="2000" dirty="0"/>
              </a:p>
            </p:txBody>
          </p:sp>
          <p:sp>
            <p:nvSpPr>
              <p:cNvPr id="35" name="Line 8"/>
              <p:cNvSpPr>
                <a:spLocks noChangeShapeType="1"/>
              </p:cNvSpPr>
              <p:nvPr/>
            </p:nvSpPr>
            <p:spPr bwMode="auto">
              <a:xfrm>
                <a:off x="768" y="1180"/>
                <a:ext cx="240" cy="0"/>
              </a:xfrm>
              <a:prstGeom prst="line">
                <a:avLst/>
              </a:prstGeom>
              <a:noFill/>
              <a:ln w="25400">
                <a:solidFill>
                  <a:srgbClr val="0099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1" name="Line 9"/>
            <p:cNvSpPr>
              <a:spLocks noChangeShapeType="1"/>
            </p:cNvSpPr>
            <p:nvPr/>
          </p:nvSpPr>
          <p:spPr bwMode="auto">
            <a:xfrm>
              <a:off x="1652" y="1177"/>
              <a:ext cx="240" cy="0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9" name="Oval 5"/>
          <p:cNvSpPr>
            <a:spLocks noChangeArrowheads="1"/>
          </p:cNvSpPr>
          <p:nvPr/>
        </p:nvSpPr>
        <p:spPr bwMode="auto">
          <a:xfrm>
            <a:off x="6400800" y="4953000"/>
            <a:ext cx="640129" cy="609600"/>
          </a:xfrm>
          <a:prstGeom prst="ellipse">
            <a:avLst/>
          </a:prstGeom>
          <a:noFill/>
          <a:ln w="2540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dirty="0" smtClean="0"/>
              <a:t>A</a:t>
            </a:r>
            <a:endParaRPr lang="en-US" sz="2000" dirty="0"/>
          </a:p>
        </p:txBody>
      </p:sp>
      <p:sp>
        <p:nvSpPr>
          <p:cNvPr id="40" name="Oval 6"/>
          <p:cNvSpPr>
            <a:spLocks noChangeArrowheads="1"/>
          </p:cNvSpPr>
          <p:nvPr/>
        </p:nvSpPr>
        <p:spPr bwMode="auto">
          <a:xfrm>
            <a:off x="5932313" y="5638800"/>
            <a:ext cx="640129" cy="609600"/>
          </a:xfrm>
          <a:prstGeom prst="ellipse">
            <a:avLst/>
          </a:prstGeom>
          <a:noFill/>
          <a:ln w="2540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dirty="0" smtClean="0"/>
              <a:t>B</a:t>
            </a:r>
            <a:endParaRPr lang="en-US" sz="2000" dirty="0"/>
          </a:p>
        </p:txBody>
      </p:sp>
      <p:sp>
        <p:nvSpPr>
          <p:cNvPr id="41" name="Oval 7"/>
          <p:cNvSpPr>
            <a:spLocks noChangeArrowheads="1"/>
          </p:cNvSpPr>
          <p:nvPr/>
        </p:nvSpPr>
        <p:spPr bwMode="auto">
          <a:xfrm>
            <a:off x="6849696" y="5638800"/>
            <a:ext cx="640129" cy="609600"/>
          </a:xfrm>
          <a:prstGeom prst="ellipse">
            <a:avLst/>
          </a:prstGeom>
          <a:noFill/>
          <a:ln w="25400">
            <a:solidFill>
              <a:srgbClr val="0099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dirty="0" smtClean="0"/>
              <a:t>C</a:t>
            </a:r>
            <a:endParaRPr lang="en-US" sz="2000" dirty="0"/>
          </a:p>
        </p:txBody>
      </p:sp>
      <p:sp>
        <p:nvSpPr>
          <p:cNvPr id="42" name="Line 8"/>
          <p:cNvSpPr>
            <a:spLocks noChangeShapeType="1"/>
          </p:cNvSpPr>
          <p:nvPr/>
        </p:nvSpPr>
        <p:spPr bwMode="auto">
          <a:xfrm flipH="1">
            <a:off x="6324601" y="5486400"/>
            <a:ext cx="228599" cy="152400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" name="Line 9"/>
          <p:cNvSpPr>
            <a:spLocks noChangeShapeType="1"/>
          </p:cNvSpPr>
          <p:nvPr/>
        </p:nvSpPr>
        <p:spPr bwMode="auto">
          <a:xfrm>
            <a:off x="6934200" y="5486400"/>
            <a:ext cx="152400" cy="152400"/>
          </a:xfrm>
          <a:prstGeom prst="line">
            <a:avLst/>
          </a:prstGeom>
          <a:noFill/>
          <a:ln w="25400">
            <a:solidFill>
              <a:srgbClr val="0099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2057400" y="6248400"/>
            <a:ext cx="18289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I(A,B) + I(B,C)</a:t>
            </a:r>
            <a:endParaRPr lang="en-US" sz="2400" dirty="0"/>
          </a:p>
        </p:txBody>
      </p:sp>
      <p:sp>
        <p:nvSpPr>
          <p:cNvPr id="44" name="TextBox 43"/>
          <p:cNvSpPr txBox="1"/>
          <p:nvPr/>
        </p:nvSpPr>
        <p:spPr>
          <a:xfrm>
            <a:off x="5867400" y="6243935"/>
            <a:ext cx="1905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I(A,B) + I(A,C)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8" grpId="0"/>
      <p:bldP spid="39" grpId="0" animBg="1"/>
      <p:bldP spid="40" grpId="0" animBg="1"/>
      <p:bldP spid="41" grpId="0" animBg="1"/>
      <p:bldP spid="42" grpId="0" animBg="1"/>
      <p:bldP spid="38" grpId="0" animBg="1"/>
      <p:bldP spid="43" grpId="0"/>
      <p:bldP spid="44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Chow-Liu algorithm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3886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each pair of variables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,X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</a:t>
            </a:r>
            <a:endParaRPr kumimoji="0" lang="en-US" sz="2400" b="0" i="0" u="none" strike="noStrike" kern="1200" cap="none" spc="0" normalizeH="0" baseline="-2500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Compute empirical distribution: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Compute mutual information: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Define a graph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Nodes X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,…,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0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Edge (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i,j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gets weight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1200" dirty="0" smtClean="0"/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/>
              <a:t>Optimal tree BN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000" dirty="0" smtClean="0"/>
              <a:t>Compute maximum weight spanning tree (e.g. Prim’s, </a:t>
            </a:r>
            <a:r>
              <a:rPr lang="en-US" sz="2000" dirty="0" err="1" smtClean="0"/>
              <a:t>Kruskal’s</a:t>
            </a:r>
            <a:r>
              <a:rPr lang="en-US" sz="2000" dirty="0" smtClean="0"/>
              <a:t> algorithm O(</a:t>
            </a:r>
            <a:r>
              <a:rPr lang="en-US" sz="2000" dirty="0" err="1" smtClean="0"/>
              <a:t>nlog</a:t>
            </a:r>
            <a:r>
              <a:rPr lang="en-US" sz="2000" dirty="0" smtClean="0"/>
              <a:t> n))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000" dirty="0" smtClean="0"/>
              <a:t>Directions in BN: pick any node as root, breadth-first-search defines directions</a:t>
            </a:r>
          </a:p>
          <a:p>
            <a:pPr marL="285750" indent="-285750">
              <a:spcBef>
                <a:spcPct val="20000"/>
              </a:spcBef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46675" y="4378125"/>
            <a:ext cx="9969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09800" y="2819400"/>
            <a:ext cx="4724400" cy="697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724400" y="1905000"/>
            <a:ext cx="2895600" cy="541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Chow-Liu algorithm example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/>
          <a:srcRect l="12778" t="19302" r="73889" b="61680"/>
          <a:stretch>
            <a:fillRect/>
          </a:stretch>
        </p:blipFill>
        <p:spPr bwMode="auto">
          <a:xfrm>
            <a:off x="162339" y="2743199"/>
            <a:ext cx="3114261" cy="2652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300" y="3406821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1/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697375" y="2810895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1/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740867" y="3506171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1/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755250" y="4374271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1/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2017942" y="2926471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1/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2006367" y="4732121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1/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2657442" y="3375950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1/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1948492" y="4267200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1/</a:t>
            </a:r>
            <a:endParaRPr lang="en-US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1951901" y="3448296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1/</a:t>
            </a:r>
            <a:endParaRPr lang="en-US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1390526" y="3880421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1/</a:t>
            </a:r>
            <a:endParaRPr lang="en-US" sz="1600" dirty="0"/>
          </a:p>
        </p:txBody>
      </p:sp>
      <p:sp>
        <p:nvSpPr>
          <p:cNvPr id="26" name="TextBox 25"/>
          <p:cNvSpPr txBox="1"/>
          <p:nvPr/>
        </p:nvSpPr>
        <p:spPr>
          <a:xfrm>
            <a:off x="2604392" y="4327971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1/</a:t>
            </a:r>
            <a:endParaRPr lang="en-US" sz="1600" dirty="0"/>
          </a:p>
        </p:txBody>
      </p:sp>
      <p:grpSp>
        <p:nvGrpSpPr>
          <p:cNvPr id="100" name="Group 99"/>
          <p:cNvGrpSpPr/>
          <p:nvPr/>
        </p:nvGrpSpPr>
        <p:grpSpPr>
          <a:xfrm>
            <a:off x="3581400" y="1247422"/>
            <a:ext cx="2209800" cy="1800578"/>
            <a:chOff x="3581400" y="1247422"/>
            <a:chExt cx="2209800" cy="1800578"/>
          </a:xfrm>
        </p:grpSpPr>
        <p:pic>
          <p:nvPicPr>
            <p:cNvPr id="11776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12778" t="39974" r="73889" b="41835"/>
            <a:stretch>
              <a:fillRect/>
            </a:stretch>
          </p:blipFill>
          <p:spPr bwMode="auto">
            <a:xfrm>
              <a:off x="3581400" y="1247422"/>
              <a:ext cx="2209800" cy="1800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9" name="Group 38"/>
            <p:cNvGrpSpPr/>
            <p:nvPr/>
          </p:nvGrpSpPr>
          <p:grpSpPr>
            <a:xfrm>
              <a:off x="3581400" y="1295400"/>
              <a:ext cx="2110450" cy="1630100"/>
              <a:chOff x="3581400" y="1295400"/>
              <a:chExt cx="2110450" cy="1630100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3581400" y="175260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4114800" y="169955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4126375" y="1306975"/>
                <a:ext cx="152400" cy="1524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5029200" y="129540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5029200" y="1687975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4625050" y="197445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4114800" y="2456725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Rectangle 33"/>
              <p:cNvSpPr/>
              <p:nvPr/>
            </p:nvSpPr>
            <p:spPr>
              <a:xfrm>
                <a:off x="5539450" y="1741025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5514375" y="2327475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35"/>
              <p:cNvSpPr/>
              <p:nvPr/>
            </p:nvSpPr>
            <p:spPr>
              <a:xfrm rot="1200000">
                <a:off x="5029200" y="269690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Rectangle 37"/>
              <p:cNvSpPr/>
              <p:nvPr/>
            </p:nvSpPr>
            <p:spPr>
              <a:xfrm rot="1200000">
                <a:off x="5005823" y="2388119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1" name="Group 100"/>
          <p:cNvGrpSpPr/>
          <p:nvPr/>
        </p:nvGrpSpPr>
        <p:grpSpPr>
          <a:xfrm>
            <a:off x="3581400" y="3129025"/>
            <a:ext cx="2209800" cy="1882422"/>
            <a:chOff x="3581400" y="3129025"/>
            <a:chExt cx="2209800" cy="1882422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12778" t="59819" r="73889" b="21163"/>
            <a:stretch>
              <a:fillRect/>
            </a:stretch>
          </p:blipFill>
          <p:spPr bwMode="auto">
            <a:xfrm>
              <a:off x="3581400" y="3129025"/>
              <a:ext cx="2209800" cy="1882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40" name="Group 39"/>
            <p:cNvGrpSpPr/>
            <p:nvPr/>
          </p:nvGrpSpPr>
          <p:grpSpPr>
            <a:xfrm>
              <a:off x="3588150" y="3223550"/>
              <a:ext cx="2110450" cy="1630100"/>
              <a:chOff x="3581400" y="1295400"/>
              <a:chExt cx="2110450" cy="1630100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3581400" y="175260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4114800" y="169955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4126375" y="1306975"/>
                <a:ext cx="152400" cy="1524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5029200" y="129540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5029200" y="1687975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4625050" y="197445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4114800" y="2456725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5539450" y="1741025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5514375" y="2327475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Rectangle 49"/>
              <p:cNvSpPr/>
              <p:nvPr/>
            </p:nvSpPr>
            <p:spPr>
              <a:xfrm rot="1200000">
                <a:off x="5029200" y="269690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Rectangle 50"/>
              <p:cNvSpPr/>
              <p:nvPr/>
            </p:nvSpPr>
            <p:spPr>
              <a:xfrm rot="1200000">
                <a:off x="5005823" y="2388119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2" name="Group 101"/>
          <p:cNvGrpSpPr/>
          <p:nvPr/>
        </p:nvGrpSpPr>
        <p:grpSpPr>
          <a:xfrm>
            <a:off x="3545580" y="5087075"/>
            <a:ext cx="2310245" cy="1752600"/>
            <a:chOff x="3545580" y="5087075"/>
            <a:chExt cx="2310245" cy="1752600"/>
          </a:xfrm>
        </p:grpSpPr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l="12222" t="15581" r="73334" b="66071"/>
            <a:stretch>
              <a:fillRect/>
            </a:stretch>
          </p:blipFill>
          <p:spPr bwMode="auto">
            <a:xfrm>
              <a:off x="3545580" y="5087075"/>
              <a:ext cx="2310245" cy="175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2" name="Group 51"/>
            <p:cNvGrpSpPr/>
            <p:nvPr/>
          </p:nvGrpSpPr>
          <p:grpSpPr>
            <a:xfrm>
              <a:off x="3646025" y="5138200"/>
              <a:ext cx="2029425" cy="1583800"/>
              <a:chOff x="3604550" y="1295400"/>
              <a:chExt cx="2029425" cy="1583800"/>
            </a:xfrm>
          </p:grpSpPr>
          <p:sp>
            <p:nvSpPr>
              <p:cNvPr id="53" name="Rectangle 52"/>
              <p:cNvSpPr/>
              <p:nvPr/>
            </p:nvSpPr>
            <p:spPr>
              <a:xfrm>
                <a:off x="3604550" y="175260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4114800" y="169955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4126375" y="1306975"/>
                <a:ext cx="152400" cy="1524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5029200" y="129540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4994475" y="1687975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4625050" y="195130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4114800" y="2410425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5481575" y="1741025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5456500" y="2327475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Rectangle 61"/>
              <p:cNvSpPr/>
              <p:nvPr/>
            </p:nvSpPr>
            <p:spPr>
              <a:xfrm rot="1200000">
                <a:off x="5006050" y="265060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Rectangle 62"/>
              <p:cNvSpPr/>
              <p:nvPr/>
            </p:nvSpPr>
            <p:spPr>
              <a:xfrm rot="1200000">
                <a:off x="4982673" y="2341819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3" name="Group 102"/>
          <p:cNvGrpSpPr/>
          <p:nvPr/>
        </p:nvGrpSpPr>
        <p:grpSpPr>
          <a:xfrm>
            <a:off x="6172199" y="1219200"/>
            <a:ext cx="2410691" cy="1828800"/>
            <a:chOff x="6172199" y="1219200"/>
            <a:chExt cx="2410691" cy="1828800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l="12222" t="35597" r="73334" b="46055"/>
            <a:stretch>
              <a:fillRect/>
            </a:stretch>
          </p:blipFill>
          <p:spPr bwMode="auto">
            <a:xfrm>
              <a:off x="6172199" y="1219200"/>
              <a:ext cx="2410691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4" name="Group 63"/>
            <p:cNvGrpSpPr/>
            <p:nvPr/>
          </p:nvGrpSpPr>
          <p:grpSpPr>
            <a:xfrm>
              <a:off x="6278300" y="1283825"/>
              <a:ext cx="2110450" cy="1630100"/>
              <a:chOff x="3581400" y="1295400"/>
              <a:chExt cx="2110450" cy="1630100"/>
            </a:xfrm>
          </p:grpSpPr>
          <p:sp>
            <p:nvSpPr>
              <p:cNvPr id="65" name="Rectangle 64"/>
              <p:cNvSpPr/>
              <p:nvPr/>
            </p:nvSpPr>
            <p:spPr>
              <a:xfrm>
                <a:off x="3581400" y="175260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4114800" y="169955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4126375" y="1306975"/>
                <a:ext cx="152400" cy="1524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5029200" y="129540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5029200" y="1687975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4625050" y="197445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4114800" y="2456725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5539450" y="1741025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5514375" y="2327475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 73"/>
              <p:cNvSpPr/>
              <p:nvPr/>
            </p:nvSpPr>
            <p:spPr>
              <a:xfrm rot="1200000">
                <a:off x="5029200" y="269690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 74"/>
              <p:cNvSpPr/>
              <p:nvPr/>
            </p:nvSpPr>
            <p:spPr>
              <a:xfrm rot="1200000">
                <a:off x="5005823" y="2388119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4" name="Group 103"/>
          <p:cNvGrpSpPr/>
          <p:nvPr/>
        </p:nvGrpSpPr>
        <p:grpSpPr>
          <a:xfrm>
            <a:off x="6172200" y="3160986"/>
            <a:ext cx="2362200" cy="1792014"/>
            <a:chOff x="6172200" y="3160986"/>
            <a:chExt cx="2362200" cy="1792014"/>
          </a:xfrm>
        </p:grpSpPr>
        <p:pic>
          <p:nvPicPr>
            <p:cNvPr id="117764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l="12222" t="55613" r="73334" b="26039"/>
            <a:stretch>
              <a:fillRect/>
            </a:stretch>
          </p:blipFill>
          <p:spPr bwMode="auto">
            <a:xfrm>
              <a:off x="6172200" y="3160986"/>
              <a:ext cx="2362200" cy="17920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6" name="Group 75"/>
            <p:cNvGrpSpPr/>
            <p:nvPr/>
          </p:nvGrpSpPr>
          <p:grpSpPr>
            <a:xfrm>
              <a:off x="6271550" y="3246700"/>
              <a:ext cx="2075725" cy="1618525"/>
              <a:chOff x="3581400" y="1318550"/>
              <a:chExt cx="2075725" cy="1618525"/>
            </a:xfrm>
          </p:grpSpPr>
          <p:sp>
            <p:nvSpPr>
              <p:cNvPr id="77" name="Rectangle 76"/>
              <p:cNvSpPr/>
              <p:nvPr/>
            </p:nvSpPr>
            <p:spPr>
              <a:xfrm>
                <a:off x="3581400" y="175260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4114800" y="1734275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4103225" y="1330125"/>
                <a:ext cx="152400" cy="1524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5029200" y="131855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4994475" y="169955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4625050" y="197445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4114800" y="2456725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5504725" y="1741025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5468075" y="2327475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 85"/>
              <p:cNvSpPr/>
              <p:nvPr/>
            </p:nvSpPr>
            <p:spPr>
              <a:xfrm rot="1200000">
                <a:off x="4994475" y="2708475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7" name="Rectangle 86"/>
              <p:cNvSpPr/>
              <p:nvPr/>
            </p:nvSpPr>
            <p:spPr>
              <a:xfrm rot="1200000">
                <a:off x="4982673" y="2388119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6172199" y="5098650"/>
            <a:ext cx="2349453" cy="1676400"/>
            <a:chOff x="6172199" y="5098650"/>
            <a:chExt cx="2349453" cy="1676400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l="12222" t="76463" r="73334" b="6279"/>
            <a:stretch>
              <a:fillRect/>
            </a:stretch>
          </p:blipFill>
          <p:spPr bwMode="auto">
            <a:xfrm>
              <a:off x="6172199" y="5098650"/>
              <a:ext cx="2349453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8" name="Group 87"/>
            <p:cNvGrpSpPr/>
            <p:nvPr/>
          </p:nvGrpSpPr>
          <p:grpSpPr>
            <a:xfrm>
              <a:off x="6283125" y="5128550"/>
              <a:ext cx="2052575" cy="1595375"/>
              <a:chOff x="3581400" y="1295400"/>
              <a:chExt cx="2052575" cy="1595375"/>
            </a:xfrm>
          </p:grpSpPr>
          <p:sp>
            <p:nvSpPr>
              <p:cNvPr id="89" name="Rectangle 88"/>
              <p:cNvSpPr/>
              <p:nvPr/>
            </p:nvSpPr>
            <p:spPr>
              <a:xfrm>
                <a:off x="3581400" y="175260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0" name="Rectangle 89"/>
              <p:cNvSpPr/>
              <p:nvPr/>
            </p:nvSpPr>
            <p:spPr>
              <a:xfrm>
                <a:off x="4114800" y="169955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4126375" y="1306975"/>
                <a:ext cx="152400" cy="1524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5029200" y="129540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4971325" y="1687975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Rectangle 93"/>
              <p:cNvSpPr/>
              <p:nvPr/>
            </p:nvSpPr>
            <p:spPr>
              <a:xfrm>
                <a:off x="4590325" y="195130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4114800" y="2433575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6" name="Rectangle 95"/>
              <p:cNvSpPr/>
              <p:nvPr/>
            </p:nvSpPr>
            <p:spPr>
              <a:xfrm>
                <a:off x="5481575" y="1729450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5456500" y="2327475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ectangle 97"/>
              <p:cNvSpPr/>
              <p:nvPr/>
            </p:nvSpPr>
            <p:spPr>
              <a:xfrm rot="1200000">
                <a:off x="4994475" y="2662175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9" name="Rectangle 98"/>
              <p:cNvSpPr/>
              <p:nvPr/>
            </p:nvSpPr>
            <p:spPr>
              <a:xfrm rot="1200000">
                <a:off x="4971098" y="2353394"/>
                <a:ext cx="152400" cy="228600"/>
              </a:xfrm>
              <a:prstGeom prst="rect">
                <a:avLst/>
              </a:prstGeom>
              <a:solidFill>
                <a:srgbClr val="FBFBF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Scoring general graphical models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Graph that maximizes ML score -&gt; complete graph!</a:t>
            </a:r>
          </a:p>
          <a:p>
            <a:r>
              <a:rPr lang="en-US" sz="2400" dirty="0" smtClean="0"/>
              <a:t>Information never hurts</a:t>
            </a:r>
          </a:p>
          <a:p>
            <a:pPr>
              <a:buNone/>
            </a:pPr>
            <a:r>
              <a:rPr lang="en-US" sz="2400" dirty="0" smtClean="0"/>
              <a:t>	H(A|B) ≥ H(A|B,C)		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Adding a parent always increases ML score</a:t>
            </a:r>
          </a:p>
          <a:p>
            <a:pPr>
              <a:buNone/>
            </a:pPr>
            <a:r>
              <a:rPr lang="en-US" sz="2400" dirty="0" smtClean="0"/>
              <a:t>	I(A,B,C) ≥ I(A,B)</a:t>
            </a:r>
          </a:p>
          <a:p>
            <a:endParaRPr lang="en-US" sz="2400" dirty="0" smtClean="0"/>
          </a:p>
          <a:p>
            <a:r>
              <a:rPr lang="en-US" sz="2400" dirty="0" smtClean="0"/>
              <a:t>The more edges, the fewer independence assumptions, the higher the likelihood of the data, but will </a:t>
            </a:r>
            <a:r>
              <a:rPr lang="en-US" sz="2400" dirty="0" err="1" smtClean="0"/>
              <a:t>overfit</a:t>
            </a:r>
            <a:r>
              <a:rPr lang="en-US" sz="2400" dirty="0" smtClean="0"/>
              <a:t>…</a:t>
            </a:r>
          </a:p>
          <a:p>
            <a:endParaRPr lang="en-US" sz="1000" dirty="0" smtClean="0"/>
          </a:p>
          <a:p>
            <a:r>
              <a:rPr lang="en-US" sz="2400" dirty="0" smtClean="0"/>
              <a:t>Why does ML for trees work? </a:t>
            </a:r>
          </a:p>
          <a:p>
            <a:pPr>
              <a:buNone/>
            </a:pPr>
            <a:r>
              <a:rPr lang="en-US" sz="2400" dirty="0" smtClean="0"/>
              <a:t>	Restricted model space – tree graph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Regularizing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Model selection </a:t>
            </a:r>
          </a:p>
          <a:p>
            <a:pPr lvl="1"/>
            <a:r>
              <a:rPr lang="en-US" sz="2000" dirty="0" smtClean="0"/>
              <a:t>Use MDL (Minimum description length) score</a:t>
            </a:r>
          </a:p>
          <a:p>
            <a:pPr lvl="1"/>
            <a:r>
              <a:rPr lang="en-US" sz="2000" dirty="0" smtClean="0"/>
              <a:t>BIC score (Bayesian Information criterion)</a:t>
            </a:r>
          </a:p>
          <a:p>
            <a:r>
              <a:rPr lang="en-US" sz="2400" dirty="0" smtClean="0"/>
              <a:t>Still NP –</a:t>
            </a:r>
            <a:r>
              <a:rPr lang="en-US" sz="2400" dirty="0" smtClean="0"/>
              <a:t>hard</a:t>
            </a:r>
          </a:p>
          <a:p>
            <a:pPr>
              <a:buNone/>
            </a:pPr>
            <a:r>
              <a:rPr lang="en-US" sz="2400" b="1" dirty="0" smtClean="0"/>
              <a:t>	Theorem</a:t>
            </a:r>
            <a:r>
              <a:rPr lang="en-US" sz="2400" dirty="0" smtClean="0"/>
              <a:t>: The </a:t>
            </a:r>
            <a:r>
              <a:rPr lang="en-US" sz="2400" dirty="0" smtClean="0"/>
              <a:t>problem of learning a BN structure with at most </a:t>
            </a:r>
            <a:r>
              <a:rPr lang="en-US" sz="2400" i="1" dirty="0" smtClean="0"/>
              <a:t>d</a:t>
            </a:r>
            <a:r>
              <a:rPr lang="en-US" sz="2400" dirty="0" smtClean="0"/>
              <a:t> parents is </a:t>
            </a:r>
            <a:r>
              <a:rPr lang="en-US" sz="2400" dirty="0" smtClean="0">
                <a:solidFill>
                  <a:srgbClr val="FF0000"/>
                </a:solidFill>
              </a:rPr>
              <a:t>NP-hard for any (fixed) </a:t>
            </a:r>
            <a:r>
              <a:rPr lang="en-US" sz="2400" i="1" dirty="0" smtClean="0">
                <a:solidFill>
                  <a:srgbClr val="FF0000"/>
                </a:solidFill>
              </a:rPr>
              <a:t>d&gt;1 </a:t>
            </a:r>
            <a:r>
              <a:rPr lang="en-US" sz="2400" dirty="0" smtClean="0"/>
              <a:t> (Note: tree d=1)</a:t>
            </a:r>
            <a:endParaRPr lang="en-US" sz="2400" dirty="0" smtClean="0"/>
          </a:p>
          <a:p>
            <a:r>
              <a:rPr lang="en-US" sz="2400" dirty="0" smtClean="0"/>
              <a:t>Mostly </a:t>
            </a:r>
            <a:r>
              <a:rPr lang="en-US" sz="2400" dirty="0" smtClean="0"/>
              <a:t>heuristic (exploit score decomposition)</a:t>
            </a:r>
          </a:p>
          <a:p>
            <a:r>
              <a:rPr lang="en-US" sz="2400" dirty="0" smtClean="0"/>
              <a:t>Chow-Liu: provides best tree approximation to any distribution. </a:t>
            </a:r>
          </a:p>
          <a:p>
            <a:r>
              <a:rPr lang="en-US" sz="2400" dirty="0" smtClean="0"/>
              <a:t>Start with Chow-Liu tree. Add, delete, invert edges. Evaluate BIC score</a:t>
            </a:r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you should know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Learning BNs</a:t>
            </a:r>
          </a:p>
          <a:p>
            <a:pPr lvl="1"/>
            <a:r>
              <a:rPr lang="en-US" dirty="0" smtClean="0"/>
              <a:t>Maximum likelihood or MAP learns parameters</a:t>
            </a:r>
          </a:p>
          <a:p>
            <a:pPr lvl="1"/>
            <a:r>
              <a:rPr lang="en-US" dirty="0" smtClean="0"/>
              <a:t>ML score </a:t>
            </a:r>
          </a:p>
          <a:p>
            <a:pPr lvl="2"/>
            <a:r>
              <a:rPr lang="en-US" dirty="0" smtClean="0"/>
              <a:t>Decomposable score</a:t>
            </a:r>
          </a:p>
          <a:p>
            <a:pPr lvl="2"/>
            <a:r>
              <a:rPr lang="en-US" dirty="0" smtClean="0"/>
              <a:t>Information theoretic interpretation (Mutual information)</a:t>
            </a:r>
          </a:p>
          <a:p>
            <a:pPr lvl="1"/>
            <a:r>
              <a:rPr lang="en-US" dirty="0" smtClean="0"/>
              <a:t>Best tree (Chow-Liu)</a:t>
            </a:r>
          </a:p>
          <a:p>
            <a:pPr lvl="1"/>
            <a:r>
              <a:rPr lang="en-US" dirty="0" smtClean="0"/>
              <a:t>Other BNs, usually local search with BIC score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Performance guarantees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Original Paper</a:t>
            </a:r>
          </a:p>
          <a:p>
            <a:pPr>
              <a:buNone/>
            </a:pPr>
            <a:r>
              <a:rPr lang="en-US" sz="2000" dirty="0" smtClean="0"/>
              <a:t>	C. K. Chow and C. N. Liu, ”Approximating discrete probability distributions with dependence trees,” IEEE Trans. Information </a:t>
            </a:r>
            <a:r>
              <a:rPr lang="nl-NL" sz="2000" dirty="0" smtClean="0"/>
              <a:t>Theory, vol. 14, no. 3, pp. 462-467, 1968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Consistency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Rate of convergence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4419600" y="1219200"/>
            <a:ext cx="2133600" cy="2971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Graph Lasso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Learning undirected second-order graphical model</a:t>
            </a:r>
          </a:p>
          <a:p>
            <a:pPr lvl="1"/>
            <a:r>
              <a:rPr lang="en-US" sz="2000" dirty="0" smtClean="0"/>
              <a:t>Gaussian (continuous variables)</a:t>
            </a:r>
          </a:p>
          <a:p>
            <a:pPr lvl="1"/>
            <a:r>
              <a:rPr lang="en-US" sz="2000" dirty="0" err="1" smtClean="0"/>
              <a:t>Ising</a:t>
            </a:r>
            <a:r>
              <a:rPr lang="en-US" sz="2000" dirty="0" smtClean="0"/>
              <a:t> (discrete/binary variables)</a:t>
            </a:r>
            <a:endParaRPr lang="en-US" sz="16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references</a:t>
            </a:r>
            <a:endParaRPr lang="en-US" sz="2400" dirty="0"/>
          </a:p>
        </p:txBody>
      </p:sp>
      <p:pic>
        <p:nvPicPr>
          <p:cNvPr id="6" name="Picture 5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869948" y="2845305"/>
            <a:ext cx="2844802" cy="583589"/>
          </a:xfrm>
          <a:prstGeom prst="rect">
            <a:avLst/>
          </a:prstGeom>
          <a:noFill/>
          <a:ln/>
          <a:effectLst/>
        </p:spPr>
      </p:pic>
      <p:sp>
        <p:nvSpPr>
          <p:cNvPr id="7" name="Rectangle 6"/>
          <p:cNvSpPr/>
          <p:nvPr/>
        </p:nvSpPr>
        <p:spPr>
          <a:xfrm>
            <a:off x="4419600" y="1219200"/>
            <a:ext cx="2133600" cy="29718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Graphical Models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Key Idea:</a:t>
            </a:r>
          </a:p>
          <a:p>
            <a:pPr lvl="1"/>
            <a:r>
              <a:rPr lang="en-US" sz="2400" dirty="0" smtClean="0"/>
              <a:t>Conditional independence assumptions useful</a:t>
            </a:r>
          </a:p>
          <a:p>
            <a:pPr lvl="1"/>
            <a:r>
              <a:rPr lang="en-US" sz="2400" dirty="0" smtClean="0"/>
              <a:t>but Naïve </a:t>
            </a:r>
            <a:r>
              <a:rPr lang="en-US" sz="2400" dirty="0" err="1" smtClean="0"/>
              <a:t>Bayes</a:t>
            </a:r>
            <a:r>
              <a:rPr lang="en-US" sz="2400" dirty="0" smtClean="0"/>
              <a:t> is extreme!</a:t>
            </a:r>
          </a:p>
          <a:p>
            <a:pPr lvl="1"/>
            <a:r>
              <a:rPr lang="en-US" sz="2400" dirty="0" smtClean="0"/>
              <a:t>Graphical models express sets of conditional independence assumptions via graph structure</a:t>
            </a:r>
          </a:p>
          <a:p>
            <a:pPr lvl="1"/>
            <a:r>
              <a:rPr lang="en-US" sz="2400" dirty="0" smtClean="0"/>
              <a:t>Graph structure plus associated parameters define </a:t>
            </a:r>
            <a:r>
              <a:rPr lang="en-US" sz="2400" i="1" u="sng" dirty="0" smtClean="0"/>
              <a:t>joint probability distribution over set of variables/nodes</a:t>
            </a:r>
          </a:p>
          <a:p>
            <a:pPr>
              <a:buNone/>
            </a:pPr>
            <a:endParaRPr lang="en-US" i="1" dirty="0" smtClean="0"/>
          </a:p>
          <a:p>
            <a:r>
              <a:rPr lang="en-US" dirty="0" smtClean="0"/>
              <a:t>Two types of graphical models:</a:t>
            </a:r>
          </a:p>
          <a:p>
            <a:pPr lvl="1"/>
            <a:r>
              <a:rPr lang="en-US" sz="2400" dirty="0" smtClean="0"/>
              <a:t>Directed graphs (aka Bayesian Networks)</a:t>
            </a:r>
          </a:p>
          <a:p>
            <a:pPr lvl="1"/>
            <a:r>
              <a:rPr lang="en-US" sz="2400" dirty="0" smtClean="0"/>
              <a:t>Undirected graphs (aka Markov Random Fields)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Marginalization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P(F|H=1) 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 P(F|H=1) </a:t>
            </a:r>
            <a:r>
              <a:rPr lang="en-US" sz="2400" dirty="0" smtClean="0">
                <a:sym typeface="Symbol"/>
              </a:rPr>
              <a:t> </a:t>
            </a:r>
            <a:r>
              <a:rPr lang="en-US" sz="2400" dirty="0" smtClean="0"/>
              <a:t>P(F, H=1)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P(F=</a:t>
            </a:r>
            <a:r>
              <a:rPr lang="en-US" sz="2400" dirty="0" err="1" smtClean="0"/>
              <a:t>f,H</a:t>
            </a:r>
            <a:r>
              <a:rPr lang="en-US" sz="2400" dirty="0" smtClean="0"/>
              <a:t>=1) = P(F=</a:t>
            </a:r>
            <a:r>
              <a:rPr lang="en-US" sz="2400" dirty="0" err="1" smtClean="0"/>
              <a:t>f,S</a:t>
            </a:r>
            <a:r>
              <a:rPr lang="en-US" sz="2400" dirty="0" smtClean="0"/>
              <a:t>=1,H=1) + P(F=</a:t>
            </a:r>
            <a:r>
              <a:rPr lang="en-US" sz="2400" dirty="0" err="1" smtClean="0"/>
              <a:t>f,S</a:t>
            </a:r>
            <a:r>
              <a:rPr lang="en-US" sz="2400" dirty="0" smtClean="0"/>
              <a:t>=0,H=1)</a:t>
            </a:r>
          </a:p>
          <a:p>
            <a:pPr>
              <a:buNone/>
            </a:pPr>
            <a:r>
              <a:rPr lang="en-US" sz="2400" dirty="0" smtClean="0"/>
              <a:t>		            = ∑ P(F=</a:t>
            </a:r>
            <a:r>
              <a:rPr lang="en-US" sz="2400" dirty="0" err="1" smtClean="0"/>
              <a:t>f,s,H</a:t>
            </a:r>
            <a:r>
              <a:rPr lang="en-US" sz="2400" dirty="0" smtClean="0"/>
              <a:t>=1)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	            = ∑ P(F=f) P(</a:t>
            </a:r>
            <a:r>
              <a:rPr lang="en-US" sz="2400" dirty="0" err="1" smtClean="0"/>
              <a:t>s|F</a:t>
            </a:r>
            <a:r>
              <a:rPr lang="en-US" sz="2400" dirty="0" smtClean="0"/>
              <a:t>=f) P(H=1|s)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  <p:grpSp>
        <p:nvGrpSpPr>
          <p:cNvPr id="21" name="Group 3"/>
          <p:cNvGrpSpPr>
            <a:grpSpLocks/>
          </p:cNvGrpSpPr>
          <p:nvPr/>
        </p:nvGrpSpPr>
        <p:grpSpPr bwMode="auto">
          <a:xfrm>
            <a:off x="5181600" y="1676400"/>
            <a:ext cx="3222625" cy="838200"/>
            <a:chOff x="134" y="1008"/>
            <a:chExt cx="2414" cy="326"/>
          </a:xfrm>
        </p:grpSpPr>
        <p:grpSp>
          <p:nvGrpSpPr>
            <p:cNvPr id="22" name="Group 4"/>
            <p:cNvGrpSpPr>
              <a:grpSpLocks/>
            </p:cNvGrpSpPr>
            <p:nvPr/>
          </p:nvGrpSpPr>
          <p:grpSpPr bwMode="auto">
            <a:xfrm>
              <a:off x="134" y="1008"/>
              <a:ext cx="2414" cy="326"/>
              <a:chOff x="134" y="1008"/>
              <a:chExt cx="2414" cy="326"/>
            </a:xfrm>
          </p:grpSpPr>
          <p:sp>
            <p:nvSpPr>
              <p:cNvPr id="24" name="Oval 5"/>
              <p:cNvSpPr>
                <a:spLocks noChangeArrowheads="1"/>
              </p:cNvSpPr>
              <p:nvPr/>
            </p:nvSpPr>
            <p:spPr bwMode="auto">
              <a:xfrm>
                <a:off x="134" y="1008"/>
                <a:ext cx="628" cy="326"/>
              </a:xfrm>
              <a:prstGeom prst="ellipse">
                <a:avLst/>
              </a:prstGeom>
              <a:noFill/>
              <a:ln w="254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dirty="0"/>
                  <a:t>Flu</a:t>
                </a:r>
              </a:p>
            </p:txBody>
          </p:sp>
          <p:sp>
            <p:nvSpPr>
              <p:cNvPr id="25" name="Oval 6"/>
              <p:cNvSpPr>
                <a:spLocks noChangeArrowheads="1"/>
              </p:cNvSpPr>
              <p:nvPr/>
            </p:nvSpPr>
            <p:spPr bwMode="auto">
              <a:xfrm>
                <a:off x="1020" y="1008"/>
                <a:ext cx="628" cy="326"/>
              </a:xfrm>
              <a:prstGeom prst="ellipse">
                <a:avLst/>
              </a:prstGeom>
              <a:noFill/>
              <a:ln w="254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dirty="0"/>
                  <a:t>Sinus</a:t>
                </a:r>
              </a:p>
            </p:txBody>
          </p:sp>
          <p:sp>
            <p:nvSpPr>
              <p:cNvPr id="26" name="Oval 7"/>
              <p:cNvSpPr>
                <a:spLocks noChangeArrowheads="1"/>
              </p:cNvSpPr>
              <p:nvPr/>
            </p:nvSpPr>
            <p:spPr bwMode="auto">
              <a:xfrm>
                <a:off x="1920" y="1008"/>
                <a:ext cx="628" cy="326"/>
              </a:xfrm>
              <a:prstGeom prst="ellipse">
                <a:avLst/>
              </a:prstGeom>
              <a:solidFill>
                <a:srgbClr val="EAEAEA"/>
              </a:solidFill>
              <a:ln w="25400">
                <a:solidFill>
                  <a:srgbClr val="0099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r>
                  <a:rPr lang="en-US" sz="2000" dirty="0" smtClean="0"/>
                  <a:t>Headache</a:t>
                </a:r>
              </a:p>
              <a:p>
                <a:pPr algn="ctr"/>
                <a:r>
                  <a:rPr lang="en-US" sz="2000" dirty="0" smtClean="0"/>
                  <a:t>= 1</a:t>
                </a:r>
                <a:endParaRPr lang="en-US" sz="2000" dirty="0"/>
              </a:p>
            </p:txBody>
          </p:sp>
          <p:sp>
            <p:nvSpPr>
              <p:cNvPr id="27" name="Line 8"/>
              <p:cNvSpPr>
                <a:spLocks noChangeShapeType="1"/>
              </p:cNvSpPr>
              <p:nvPr/>
            </p:nvSpPr>
            <p:spPr bwMode="auto">
              <a:xfrm>
                <a:off x="768" y="1180"/>
                <a:ext cx="240" cy="0"/>
              </a:xfrm>
              <a:prstGeom prst="line">
                <a:avLst/>
              </a:prstGeom>
              <a:noFill/>
              <a:ln w="25400">
                <a:solidFill>
                  <a:srgbClr val="0099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3" name="Line 9"/>
            <p:cNvSpPr>
              <a:spLocks noChangeShapeType="1"/>
            </p:cNvSpPr>
            <p:nvPr/>
          </p:nvSpPr>
          <p:spPr bwMode="auto">
            <a:xfrm>
              <a:off x="1652" y="1177"/>
              <a:ext cx="240" cy="0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2437425" y="4095690"/>
            <a:ext cx="285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</a:t>
            </a:r>
            <a:endParaRPr lang="en-US" sz="2000" dirty="0"/>
          </a:p>
        </p:txBody>
      </p:sp>
      <p:sp>
        <p:nvSpPr>
          <p:cNvPr id="29" name="TextBox 28"/>
          <p:cNvSpPr txBox="1"/>
          <p:nvPr/>
        </p:nvSpPr>
        <p:spPr>
          <a:xfrm>
            <a:off x="2438400" y="4933890"/>
            <a:ext cx="285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</a:t>
            </a: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Probabilistic Inference Example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5715000" y="1905000"/>
            <a:ext cx="2743200" cy="3048000"/>
            <a:chOff x="720" y="1248"/>
            <a:chExt cx="3792" cy="2544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864" y="124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Flu</a:t>
              </a:r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3360" y="129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Allergy</a:t>
              </a:r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2112" y="220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Sinus</a:t>
              </a:r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720" y="321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/>
                <a:t>Headache</a:t>
              </a:r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3456" y="316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/>
                <a:t>Nose</a:t>
              </a:r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1680" y="1776"/>
              <a:ext cx="576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H="1">
              <a:off x="2976" y="1776"/>
              <a:ext cx="528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 flipH="1">
              <a:off x="1584" y="2640"/>
              <a:ext cx="624" cy="576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3072" y="2640"/>
              <a:ext cx="576" cy="480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1066800" y="5715000"/>
            <a:ext cx="7066358" cy="769441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>
                <a:solidFill>
                  <a:srgbClr val="C00000"/>
                </a:solidFill>
                <a:latin typeface="Comic Sans MS" pitchFamily="66" charset="0"/>
              </a:rPr>
              <a:t>Inference seems exponential in number of variables!</a:t>
            </a:r>
          </a:p>
          <a:p>
            <a:r>
              <a:rPr lang="en-US" sz="2200" dirty="0">
                <a:solidFill>
                  <a:srgbClr val="C00000"/>
                </a:solidFill>
                <a:latin typeface="Comic Sans MS" pitchFamily="66" charset="0"/>
              </a:rPr>
              <a:t>Actually, inference in graphical models is NP-hard </a:t>
            </a:r>
            <a:r>
              <a:rPr lang="en-US" sz="2200" dirty="0">
                <a:solidFill>
                  <a:srgbClr val="C00000"/>
                </a:solidFill>
                <a:latin typeface="Comic Sans MS" pitchFamily="66" charset="0"/>
                <a:sym typeface="Wingdings" pitchFamily="80" charset="2"/>
              </a:rPr>
              <a:t></a:t>
            </a:r>
            <a:endParaRPr lang="en-US" sz="2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533400" y="1695271"/>
            <a:ext cx="4800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dirty="0" smtClean="0"/>
              <a:t>Marginalize over A, S and N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P(F,H=1) = ∑ P(</a:t>
            </a:r>
            <a:r>
              <a:rPr lang="en-US" sz="2400" dirty="0" err="1" smtClean="0"/>
              <a:t>F,a,s,n,H</a:t>
            </a:r>
            <a:r>
              <a:rPr lang="en-US" sz="2400" dirty="0" smtClean="0"/>
              <a:t>=1)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To marginalize out n binary variables,</a:t>
            </a:r>
          </a:p>
          <a:p>
            <a:pPr>
              <a:buNone/>
            </a:pPr>
            <a:r>
              <a:rPr lang="en-US" sz="2400" dirty="0" smtClean="0"/>
              <a:t>need to sum over 2</a:t>
            </a:r>
            <a:r>
              <a:rPr lang="en-US" sz="2400" baseline="30000" dirty="0" smtClean="0"/>
              <a:t>n</a:t>
            </a:r>
            <a:r>
              <a:rPr lang="en-US" sz="2400" dirty="0" smtClean="0"/>
              <a:t> terms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676400" y="2700940"/>
            <a:ext cx="671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a,s,n</a:t>
            </a:r>
            <a:endParaRPr lang="en-US" sz="2000" dirty="0"/>
          </a:p>
        </p:txBody>
      </p:sp>
      <p:sp>
        <p:nvSpPr>
          <p:cNvPr id="25" name="Left Brace 24"/>
          <p:cNvSpPr/>
          <p:nvPr/>
        </p:nvSpPr>
        <p:spPr>
          <a:xfrm rot="16200000">
            <a:off x="1946475" y="2849301"/>
            <a:ext cx="152400" cy="609600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1763523" y="3276600"/>
            <a:ext cx="12314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2</a:t>
            </a:r>
            <a:r>
              <a:rPr lang="en-US" sz="2000" baseline="30000" dirty="0" smtClean="0">
                <a:solidFill>
                  <a:srgbClr val="C00000"/>
                </a:solidFill>
                <a:latin typeface="Comic Sans MS" pitchFamily="66" charset="0"/>
              </a:rPr>
              <a:t>3</a:t>
            </a:r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 terms</a:t>
            </a:r>
            <a:endParaRPr lang="en-US" sz="20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 animBg="1"/>
      <p:bldP spid="26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Fast Probabilistic Inference – </a:t>
            </a:r>
            <a:b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Variable Elimination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6096000" y="1905000"/>
            <a:ext cx="2743200" cy="3048000"/>
            <a:chOff x="720" y="1248"/>
            <a:chExt cx="3792" cy="2544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864" y="124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Flu</a:t>
              </a:r>
            </a:p>
          </p:txBody>
        </p:sp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3360" y="129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Allergy</a:t>
              </a:r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2112" y="220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Sinus</a:t>
              </a:r>
            </a:p>
          </p:txBody>
        </p:sp>
        <p:sp>
          <p:nvSpPr>
            <p:cNvPr id="8" name="Oval 7"/>
            <p:cNvSpPr>
              <a:spLocks noChangeArrowheads="1"/>
            </p:cNvSpPr>
            <p:nvPr/>
          </p:nvSpPr>
          <p:spPr bwMode="auto">
            <a:xfrm>
              <a:off x="720" y="3216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/>
                <a:t>Headache</a:t>
              </a:r>
            </a:p>
          </p:txBody>
        </p:sp>
        <p:sp>
          <p:nvSpPr>
            <p:cNvPr id="9" name="Oval 8"/>
            <p:cNvSpPr>
              <a:spLocks noChangeArrowheads="1"/>
            </p:cNvSpPr>
            <p:nvPr/>
          </p:nvSpPr>
          <p:spPr bwMode="auto">
            <a:xfrm>
              <a:off x="3456" y="3168"/>
              <a:ext cx="1056" cy="576"/>
            </a:xfrm>
            <a:prstGeom prst="ellips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400" dirty="0"/>
                <a:t>Nose</a:t>
              </a:r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1680" y="1776"/>
              <a:ext cx="576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H="1">
              <a:off x="2976" y="1776"/>
              <a:ext cx="528" cy="432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 flipH="1">
              <a:off x="1584" y="2640"/>
              <a:ext cx="624" cy="576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>
              <a:off x="3072" y="2640"/>
              <a:ext cx="576" cy="480"/>
            </a:xfrm>
            <a:prstGeom prst="line">
              <a:avLst/>
            </a:prstGeom>
            <a:noFill/>
            <a:ln w="25400">
              <a:solidFill>
                <a:srgbClr val="0099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2" name="Text Box 13"/>
          <p:cNvSpPr txBox="1">
            <a:spLocks noChangeArrowheads="1"/>
          </p:cNvSpPr>
          <p:nvPr/>
        </p:nvSpPr>
        <p:spPr bwMode="auto">
          <a:xfrm>
            <a:off x="1066800" y="6122313"/>
            <a:ext cx="6986208" cy="4308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200" dirty="0" smtClean="0">
                <a:solidFill>
                  <a:srgbClr val="C00000"/>
                </a:solidFill>
                <a:latin typeface="Comic Sans MS" pitchFamily="66" charset="0"/>
              </a:rPr>
              <a:t>(Potential for) exponential reduction in computation!</a:t>
            </a:r>
            <a:endParaRPr lang="en-US" sz="22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28600" y="1447800"/>
            <a:ext cx="571500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P(F,H=1) = ∑ P(F)P(a)P(</a:t>
            </a:r>
            <a:r>
              <a:rPr lang="en-US" sz="2400" dirty="0" err="1" smtClean="0"/>
              <a:t>s|F,a</a:t>
            </a:r>
            <a:r>
              <a:rPr lang="en-US" sz="2400" dirty="0" smtClean="0"/>
              <a:t>)P(</a:t>
            </a:r>
            <a:r>
              <a:rPr lang="en-US" sz="2400" dirty="0" err="1" smtClean="0"/>
              <a:t>n|s</a:t>
            </a:r>
            <a:r>
              <a:rPr lang="en-US" sz="2400" dirty="0" smtClean="0"/>
              <a:t>)P(H=1|s)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	   = ∑ P(F)P(a)P(</a:t>
            </a:r>
            <a:r>
              <a:rPr lang="en-US" sz="2400" dirty="0" err="1" smtClean="0"/>
              <a:t>s|F,a</a:t>
            </a:r>
            <a:r>
              <a:rPr lang="en-US" sz="2400" dirty="0" smtClean="0"/>
              <a:t>)P(H=1|s)∑P(</a:t>
            </a:r>
            <a:r>
              <a:rPr lang="en-US" sz="2400" dirty="0" err="1" smtClean="0"/>
              <a:t>n|s</a:t>
            </a:r>
            <a:r>
              <a:rPr lang="en-US" sz="2400" dirty="0" smtClean="0"/>
              <a:t>)</a:t>
            </a:r>
          </a:p>
          <a:p>
            <a:endParaRPr lang="en-US" sz="2400" dirty="0" smtClean="0"/>
          </a:p>
          <a:p>
            <a:r>
              <a:rPr lang="en-US" sz="2400" dirty="0" smtClean="0"/>
              <a:t>	   = ∑ P(F)P(a) ∑ P(</a:t>
            </a:r>
            <a:r>
              <a:rPr lang="en-US" sz="2400" dirty="0" err="1" smtClean="0"/>
              <a:t>s|F,a</a:t>
            </a:r>
            <a:r>
              <a:rPr lang="en-US" sz="2400" dirty="0" smtClean="0"/>
              <a:t>)P(H=1|s)</a:t>
            </a:r>
          </a:p>
          <a:p>
            <a:endParaRPr lang="en-US" sz="2400" dirty="0" smtClean="0"/>
          </a:p>
          <a:p>
            <a:r>
              <a:rPr lang="en-US" sz="2400" dirty="0" smtClean="0"/>
              <a:t>	   = ∑ P(F)P(a) P(H=1|F,a)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	   = P(F) ∑ P(a) P(H=1|F,a)</a:t>
            </a:r>
          </a:p>
          <a:p>
            <a:endParaRPr lang="en-US" sz="2400" dirty="0" smtClean="0"/>
          </a:p>
          <a:p>
            <a:r>
              <a:rPr lang="en-US" sz="2400" dirty="0" smtClean="0"/>
              <a:t>	   = P(F) P(H=1|F)</a:t>
            </a:r>
          </a:p>
          <a:p>
            <a:pPr>
              <a:buNone/>
            </a:pPr>
            <a:endParaRPr lang="en-US" sz="24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1385421" y="2121199"/>
            <a:ext cx="6719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a,s,n</a:t>
            </a:r>
            <a:endParaRPr lang="en-US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1489275" y="2834189"/>
            <a:ext cx="4732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a,s</a:t>
            </a:r>
            <a:endParaRPr 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4786082" y="2841724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</a:t>
            </a:r>
            <a:endParaRPr lang="en-US" sz="2000" dirty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4876800" y="2536924"/>
            <a:ext cx="762000" cy="6096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562600" y="231989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3561464"/>
            <a:ext cx="30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</a:t>
            </a:r>
            <a:endParaRPr lang="en-US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2854125" y="3568999"/>
            <a:ext cx="285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</a:t>
            </a:r>
            <a:endParaRPr lang="en-US" sz="2000" dirty="0"/>
          </a:p>
        </p:txBody>
      </p:sp>
      <p:sp>
        <p:nvSpPr>
          <p:cNvPr id="32" name="TextBox 31"/>
          <p:cNvSpPr txBox="1"/>
          <p:nvPr/>
        </p:nvSpPr>
        <p:spPr>
          <a:xfrm>
            <a:off x="1600200" y="4270414"/>
            <a:ext cx="30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</a:t>
            </a:r>
            <a:endParaRPr lang="en-US" sz="2000" dirty="0"/>
          </a:p>
        </p:txBody>
      </p:sp>
      <p:sp>
        <p:nvSpPr>
          <p:cNvPr id="33" name="TextBox 32"/>
          <p:cNvSpPr txBox="1"/>
          <p:nvPr/>
        </p:nvSpPr>
        <p:spPr>
          <a:xfrm>
            <a:off x="2130302" y="5002514"/>
            <a:ext cx="30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</a:t>
            </a:r>
            <a:endParaRPr lang="en-US" sz="2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0" grpId="0"/>
      <p:bldP spid="21" grpId="0"/>
      <p:bldP spid="29" grpId="0"/>
      <p:bldP spid="30" grpId="0"/>
      <p:bldP spid="31" grpId="0"/>
      <p:bldP spid="32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Topics in Graphical Models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>
                <a:solidFill>
                  <a:srgbClr val="3333FF"/>
                </a:solidFill>
              </a:rPr>
              <a:t>Representation</a:t>
            </a:r>
          </a:p>
          <a:p>
            <a:pPr lvl="1"/>
            <a:r>
              <a:rPr lang="en-US" dirty="0" smtClean="0"/>
              <a:t>Which joint probability distributions does a graphical model represent?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3333FF"/>
                </a:solidFill>
              </a:rPr>
              <a:t>Inference</a:t>
            </a:r>
          </a:p>
          <a:p>
            <a:pPr lvl="1"/>
            <a:r>
              <a:rPr lang="en-US" dirty="0" smtClean="0"/>
              <a:t>How to answer questions about the joint probability distribution?</a:t>
            </a:r>
          </a:p>
          <a:p>
            <a:pPr lvl="2"/>
            <a:r>
              <a:rPr lang="en-US" dirty="0" smtClean="0"/>
              <a:t>Marginal distribution of a node variable</a:t>
            </a:r>
          </a:p>
          <a:p>
            <a:pPr lvl="2"/>
            <a:r>
              <a:rPr lang="en-US" dirty="0" smtClean="0"/>
              <a:t>Most likely assignment of node variables</a:t>
            </a:r>
          </a:p>
          <a:p>
            <a:pPr>
              <a:buNone/>
            </a:pPr>
            <a:r>
              <a:rPr lang="en-US" dirty="0" smtClean="0"/>
              <a:t>	</a:t>
            </a:r>
          </a:p>
          <a:p>
            <a:r>
              <a:rPr lang="en-US" dirty="0" smtClean="0">
                <a:solidFill>
                  <a:srgbClr val="3333FF"/>
                </a:solidFill>
              </a:rPr>
              <a:t>Learning</a:t>
            </a:r>
          </a:p>
          <a:p>
            <a:pPr lvl="1"/>
            <a:r>
              <a:rPr lang="en-US" dirty="0" smtClean="0"/>
              <a:t>How to learn the parameters and structure of a graphical model?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Conditional Independence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304800" y="1600200"/>
            <a:ext cx="8534400" cy="52578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 is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conditionally independent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Y given Z: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 smtClean="0"/>
              <a:t> 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probability distribution governing X is independent of the value of Y, given the value of Z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Equivalent to: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8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/>
              <a:t>Also to: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8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699807" y="3200400"/>
            <a:ext cx="7758393" cy="325866"/>
          </a:xfrm>
          <a:prstGeom prst="rect">
            <a:avLst/>
          </a:prstGeom>
          <a:noFill/>
          <a:ln/>
          <a:effectLst/>
        </p:spPr>
      </p:pic>
      <p:pic>
        <p:nvPicPr>
          <p:cNvPr id="8" name="Picture 11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71800" y="4467225"/>
            <a:ext cx="5004504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10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2971800" y="5562600"/>
            <a:ext cx="3606109" cy="333635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(\forall x,y,z) P(X=x|Y=y,Z=z) = P(X=x|Z=z) 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500"/>
  <p:tag name="PICTUREFILESIZE" val="2278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p(x_k|pa(x_k)\ni i)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70"/>
  <p:tag name="PICTUREFILESIZE" val="391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y_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"/>
  <p:tag name="PICTUREFILESIZE" val="53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y_2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688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y_3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69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y_4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63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52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2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67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3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1"/>
  <p:tag name="PICTUREFILESIZE" val="70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4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1"/>
  <p:tag name="PICTUREFILESIZE" val="607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p(\mathbf{x}) = \prod_{C\in \mathcal{C}} \exp\{-E(\mathbf{x}_C)\} &#10;= \exp\{-\sum_{C \in \mathcal{C}} E(\mathbf{x}_C)\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06"/>
  <p:tag name="PICTUREFILESIZE" val="1116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P(X,Y \mid Z) = P(X \mid Z) P(Y \mid Z)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91"/>
  <p:tag name="BOXFONT" val="10"/>
  <p:tag name="BOXWRAP" val="False"/>
  <p:tag name="WORKAROUNDTRANSPARENCYBUG" val="False"/>
  <p:tag name="ALLOWFONTSUBSTITUTION" val="False"/>
  <p:tag name="BITMAPFORMAT" val="pngmono"/>
  <p:tag name="ORIGWIDTH" val="315"/>
  <p:tag name="PICTUREFILESIZE" val="1551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y_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"/>
  <p:tag name="PICTUREFILESIZE" val="53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y_2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68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52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2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67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psi_C(\mathbf{x}_C) = \exp\{\beta x_i x_j\}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8"/>
  <p:tag name="PICTUREFILESIZE" val="512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p(\mathbf{x}) = \prod_{(i,j)\in E} \exp\{\beta x_i x_j\} &#10;= \exp\{\sum_{(i,j)\in E}\beta x_i x_j\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04"/>
  <p:tag name="PICTUREFILESIZE" val="1224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y_3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69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y_4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63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3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1"/>
  <p:tag name="PICTUREFILESIZE" val="70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4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1"/>
  <p:tag name="PICTUREFILESIZE" val="60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 P(X \mid Y, Z) = P(X \mid Z)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27"/>
  <p:tag name="PICTUREFILESIZE" val="1119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X_1) &amp; = &amp; \sum_{Y,X_2,\dots,X_n} P(Y) P(X_1|Y) \prod^n_{i=2} P(X_i|Y)\\&#10;&amp; = &amp; \sum_{Y,X_3,\dots,X_n} P(Y) P(X_1|Y) \prod^n_{i=3} P(X_i|Y)\sum_{X_2} P(X_2|Y)\\&#10;&amp; = &amp; \sum_{X_2,\dots,X_n} \sum_{Y}P(Y) P(X_1|Y) \prod^n_{i=2} P(X_i|Y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72"/>
  <p:tag name="PICTUREFILESIZE" val="3819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X_1) &amp; = &amp; \sum_{Y,X_2,\dots,X_n} P(Y) P(X_1|Y) \prod^n_{i=2} P(X_i|Y)\\&#10;&amp; = &amp; \sum_{Y,X_3,\dots,X_n} P(Y) P(X_1|Y) \prod^n_{i=3} P(X_i|Y)\sum_{X_2} P(X_2|Y)\\&#10;&amp; = &amp; \sum_{X_2,\dots,X_n} \sum_{Y}P(Y) P(X_1|Y) \prod^n_{i=2} P(X_i|Y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72"/>
  <p:tag name="PICTUREFILESIZE" val="3819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X_1) &amp; = &amp; \sum_{Y,X_2,\dots,X_n} P(Y) P(X_1|Y) \prod^n_{i=2} P(X_i|Y)\\&#10;&amp; = &amp; \sum_{Y,X_3,\dots,X_n} P(Y) P(X_1|Y) \prod^n_{i=3} P(X_i|Y)\sum_{X_2} P(X_2|Y)\\&#10;&amp; = &amp; \sum_{X_2,\dots,X_n} \sum_{Y}P(Y) P(X_1|Y) \prod^n_{i=2} P(X_i|Y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72"/>
  <p:tag name="PICTUREFILESIZE" val="3819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g = \sum_{X_i} \prod_{j=1}^k g_j&#10;\]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25"/>
  <p:tag name="PICTUREFILESIZE" val="968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Recall&#10;\[&#10;\mbox{MLE: \ \ } P(X_i = x_i \mid X_j = x_j) = \frac{\mbox{Count}(X_i = x_i, X_j = x_j)}{\mbox{Count}(X_j = x_j)}&#10;\]&#10;MAP: Add psuedocounts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557"/>
  <p:tag name="PICTUREFILESIZE" val="53988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= \log \prod^m_{j=1} P(f\ ) P(a\ ) P(s\ |f\ ,a\ ) P(h\ |s\ ) P(n\ |s\ )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65"/>
  <p:tag name="PICTUREFILESIZE" val="26507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log {P}(\mathcal{D}\mid \theta_\mathcal{G}, \mathcal{G}) 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46"/>
  <p:tag name="PICTUREFILESIZE" val="917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= \sum^m_{j=1} \log P(f) + \sum^m_{j=1}\log P(a) + \sum^m_{j=1}\log P(s|f,a) +&#10;\sum^m_{j=1}\log P(h|s) +\sum^m_{j=1}\log P(n|s)]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720"/>
  <p:tag name="PICTUREFILESIZE" val="4896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= \sum^m_{j=1} \log P(f) + \sum^m_{j=1}\log P(a) + \sum^m_{j=1}\log P(s|f,a) +&#10;\sum^m_{j=1}\log P(h|s) +\sum^m_{j=1}\log P(n|s)]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720"/>
  <p:tag name="PICTUREFILESIZE" val="48965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= \sum^m_{j=1} [\log P(f) + \log P(a) + \log P(s|f,a) +\log P(h|s) +\log P(n|s)]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22"/>
  <p:tag name="PICTUREFILESIZE" val="3573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\mathbf{X}) &#10;&amp; = &amp; \prod^n_{i=1} p(X_n|X_{n-1},\dots, X_1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52"/>
  <p:tag name="PICTUREFILESIZE" val="708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log {P}(\mathcal{D}\mid \theta_\mathcal{G}, \mathcal{G}) = \sum_{j=1}^m &#10;\sum_{i=1}^n \log P\left(X_i=x_i^{(j)} \mid \mbox{\bf Pa}_{X_i}= {\bf x}^{(j)}_{\tiny \mbox{\bf Pa}_{X_i}}\right)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568"/>
  <p:tag name="PICTUREFILESIZE" val="3817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= \sum_{i=1}^n \sum_{x_i} \sum_{{\bf x}_{\tiny \mbox{\bf Pa}_{X_i}}} &#10;\mbox{count}(X_i=x_i, \mbox{\bf Pa}_{X_i}= {\bf x}_{\tiny \mbox{\bf Pa}_{X_i}}) &#10;\log P\left(X_i=x_i \mid \mbox{\bf Pa}_{X_i}= {\bf x}_{\tiny \mbox{\bf Pa}_{X_i}}\right)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720"/>
  <p:tag name="PICTUREFILESIZE" val="4497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log {\widehat P}(\mathcal{D}\mid \widehat \theta_\mathcal{G}, \mathcal{G}) = \sum_{j=1}^m &#10;\sum_{i=1}^n \log \widehat P\left(x_i^{(j)} \mid {\bf x}^{(j)}_{\tiny \mbox{\bf Pa}_{X_i}}\right)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33"/>
  <p:tag name="PICTUREFILESIZE" val="3340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= m \sum_{i=1}^n \sum_{x_i} \sum_{{\bf x}_{\tiny \mbox{\bf Pa}_{X_i}}} &#10;\widehat P(x_i, {\bf x}_{\tiny \mbox{\bf Pa}_{X_i}}) &#10;\log \widehat P\left(x_i \mid {\bf x}_{\tiny \mbox{\bf Pa}_{X_i}}\right)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40"/>
  <p:tag name="PICTUREFILESIZE" val="3225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log {\widehat P}(\mathcal{D}\mid \widehat \theta_\mathcal{G}, \mathcal{G}) 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46"/>
  <p:tag name="PICTUREFILESIZE" val="995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= m \sum_{i=1}^n \sum_{x_i} \sum_{{\bf x}_{\tiny \mbox{\bf Pa}_{X_i}}} &#10;\widehat P(x_i, {\bf x}_{\tiny \mbox{\bf Pa}_{X_i}}) &#10;\log \widehat P\left(x_i \mid {\bf x}_{\tiny \mbox{\bf Pa}_{X_i}}\right)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40"/>
  <p:tag name="PICTUREFILESIZE" val="3225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[&#10;= - m\sum^n_{i=1} \widehat H(X_i \mid \mbox{\bf Pa}_{X_i})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4"/>
  <p:tag name="PICTUREFILESIZE" val="5917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[&#10;= m\sum^n_{i=1}\ [\widehat I(X_i, \mbox{\bf Pa}_{X_i}) - \widehat H(X_i)]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6"/>
  <p:tag name="PICTUREFILESIZE" val="795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cal G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6"/>
  <p:tag name="PICTUREFILESIZE" val="60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cal G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6"/>
  <p:tag name="PICTUREFILESIZE" val="60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p(x_1, x_2, \dots, x_6) =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81"/>
  <p:tag name="PICTUREFILESIZE" val="323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arg\max_{\cal G}\log {\widehat P}(\mathcal{D}\mid \widehat \theta_\mathcal{G}, \mathcal{G}) 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27"/>
  <p:tag name="PICTUREFILESIZE" val="1595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[&#10;= \arg\max_{\cal G} \sum^n_{i=1} \widehat I(X_i, \mbox{\bf Pa}_{X_i}) 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14"/>
  <p:tag name="PICTUREFILESIZE" val="7219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log {\widehat P}(\mathcal{D}\mid \widehat \theta_\mathcal{G}, \mathcal{G}) 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46"/>
  <p:tag name="PICTUREFILESIZE" val="995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[&#10;= m\sum^n_{i=1}\ [\widehat I(X_i, \mbox{\bf Pa}_{X_i}) - \widehat H(X_i)]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6"/>
  <p:tag name="PICTUREFILESIZE" val="7953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[&#10;= \arg\max_{\cal G} \sum^n_{i=1} \widehat I(X_i, \mbox{\bf Pa}_{X_i}) 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14"/>
  <p:tag name="PICTUREFILESIZE" val="7219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arg\max_{\cal G}\log {\widehat P}(\mathcal{D}\mid \widehat \theta_\mathcal{G}, \mathcal{G}) 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27"/>
  <p:tag name="PICTUREFILESIZE" val="1595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hat{I}(X_i,X_j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87"/>
  <p:tag name="PICTUREFILESIZE" val="592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hat{I}(X_i,X_j) = \sum_{x_i,x_j}\hat{P}(x_i,x_j) \log \frac{\hat{P}(x_i,x_j)}{\hat{P}(x_i)\hat{P}(x_j)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393"/>
  <p:tag name="PICTUREFILESIZE" val="3421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hat{P}(x_i,x_j) = \frac{\mbox{Count}(x_i,x_j)}{m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246"/>
  <p:tag name="PICTUREFILESIZE" val="16103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[&#10;p(\mathbf{x}) \propto \exp\{\sum_{i,j} W_{i,j} x_i x_j\}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12"/>
  <p:tag name="PICTUREFILESIZE" val="729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\{S_t\}^T_{t=1}, \{O_t\}^T_{t=1})&#10;&amp; = &amp; \prod^T_{t=1} p(O_t|S_t) \prod^T_{t=1} p(S_t|S_{t-1})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26"/>
  <p:tag name="PICTUREFILESIZE" val="1163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*}&#10;p(S_1) \prod^T_{t=2} p(S_t|S_{t-1})\prod^T_{t=1} p(O_t|S_t) 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8"/>
  <p:tag name="PICTUREFILESIZE" val="852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= \frac{p(x_1,\dots,x_n)}{\sum_i p(x_1,\dots,x_n)} = \frac{\prod_k p(x_k|pa(x_k))}{\sum_i \prod_k p(x_k|pa(x_k))} 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86"/>
  <p:tag name="PICTUREFILESIZE" val="1468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p(x_i|pa(x_i))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52"/>
  <p:tag name="PICTUREFILESIZE" val="254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2296</TotalTime>
  <Words>2514</Words>
  <Application>Microsoft Office PowerPoint</Application>
  <PresentationFormat>On-screen Show (4:3)</PresentationFormat>
  <Paragraphs>992</Paragraphs>
  <Slides>72</Slides>
  <Notes>3</Notes>
  <HiddenSlides>5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73" baseType="lpstr">
      <vt:lpstr>Office Theme</vt:lpstr>
      <vt:lpstr>Slide 1</vt:lpstr>
      <vt:lpstr>Recitation</vt:lpstr>
      <vt:lpstr>iid to dependent data</vt:lpstr>
      <vt:lpstr>Applications</vt:lpstr>
      <vt:lpstr>Applications</vt:lpstr>
      <vt:lpstr>Applications</vt:lpstr>
      <vt:lpstr>Graphical Models</vt:lpstr>
      <vt:lpstr>Topics in Graphical Models</vt:lpstr>
      <vt:lpstr>Conditional Independence</vt:lpstr>
      <vt:lpstr>Directed - Bayesian Networks</vt:lpstr>
      <vt:lpstr>Directed - Bayesian Networks</vt:lpstr>
      <vt:lpstr>Directed - Bayesian Networks</vt:lpstr>
      <vt:lpstr>Bayesian Networks Example</vt:lpstr>
      <vt:lpstr>Markov independence assumption </vt:lpstr>
      <vt:lpstr>Slide 15</vt:lpstr>
      <vt:lpstr>Slide 16</vt:lpstr>
      <vt:lpstr>Two (trivial) special cases</vt:lpstr>
      <vt:lpstr>Bayesian Networks Example</vt:lpstr>
      <vt:lpstr>Explaining Away</vt:lpstr>
      <vt:lpstr>Independencies encoded in BN</vt:lpstr>
      <vt:lpstr>D-separation</vt:lpstr>
      <vt:lpstr>D-separation</vt:lpstr>
      <vt:lpstr>D-separation Example</vt:lpstr>
      <vt:lpstr>Representation Theorem</vt:lpstr>
      <vt:lpstr>Markov Blanket</vt:lpstr>
      <vt:lpstr>Slide 26</vt:lpstr>
      <vt:lpstr>Directed – Bayesian Networks</vt:lpstr>
      <vt:lpstr>Directed – Bayesian Networks</vt:lpstr>
      <vt:lpstr>D-separation</vt:lpstr>
      <vt:lpstr>Undirected – Markov Random Fields</vt:lpstr>
      <vt:lpstr>Conditional Independence properties</vt:lpstr>
      <vt:lpstr>Factorization</vt:lpstr>
      <vt:lpstr>MRF Example</vt:lpstr>
      <vt:lpstr>MRF Example</vt:lpstr>
      <vt:lpstr>Hammersley-Clifford Theorem</vt:lpstr>
      <vt:lpstr>What you should know…</vt:lpstr>
      <vt:lpstr>Topics in Graphical Models</vt:lpstr>
      <vt:lpstr>Inference</vt:lpstr>
      <vt:lpstr>Inference</vt:lpstr>
      <vt:lpstr>Marginalization</vt:lpstr>
      <vt:lpstr>Bayesian Networks Example</vt:lpstr>
      <vt:lpstr>Fast Probabilistic Inference</vt:lpstr>
      <vt:lpstr>Fast Probabilistic Inference</vt:lpstr>
      <vt:lpstr>Fast Probabilistic Inference –  Variable Elimination</vt:lpstr>
      <vt:lpstr>Variable Elimination – Order can make a HUGE difference</vt:lpstr>
      <vt:lpstr>Variable Elimination – Order can make a HUGE difference</vt:lpstr>
      <vt:lpstr>Variable Elimination Algorithm</vt:lpstr>
      <vt:lpstr>Complexity for (Poly)tree graphs</vt:lpstr>
      <vt:lpstr>Complexity for graphs with loops</vt:lpstr>
      <vt:lpstr>Complexity for graphs with loops</vt:lpstr>
      <vt:lpstr>Example: Large tree-width with small number of parents</vt:lpstr>
      <vt:lpstr>Choosing an elimination order</vt:lpstr>
      <vt:lpstr>Inference</vt:lpstr>
      <vt:lpstr>Topics in Graphical Models</vt:lpstr>
      <vt:lpstr>Learning</vt:lpstr>
      <vt:lpstr>Learning the CPTs (given structure)</vt:lpstr>
      <vt:lpstr>MLEs decouple for each CPT in Bayes Nets</vt:lpstr>
      <vt:lpstr>Information theoretic interpretation of MLE</vt:lpstr>
      <vt:lpstr>Information theoretic interpretation of MLE</vt:lpstr>
      <vt:lpstr>ML – Decomposable Score</vt:lpstr>
      <vt:lpstr>How many trees are there?</vt:lpstr>
      <vt:lpstr>Scoring a tree</vt:lpstr>
      <vt:lpstr>Chow-Liu algorithm</vt:lpstr>
      <vt:lpstr>Chow-Liu algorithm example</vt:lpstr>
      <vt:lpstr>Scoring general graphical models</vt:lpstr>
      <vt:lpstr>Regularizing</vt:lpstr>
      <vt:lpstr>What you should know</vt:lpstr>
      <vt:lpstr>Performance guarantees</vt:lpstr>
      <vt:lpstr>Graph Lasso</vt:lpstr>
      <vt:lpstr>Marginalization</vt:lpstr>
      <vt:lpstr>Probabilistic Inference Example</vt:lpstr>
      <vt:lpstr>Fast Probabilistic Inference –  Variable Elimination</vt:lpstr>
    </vt:vector>
  </TitlesOfParts>
  <Company>Carnegie Mellon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Aarti Singh</dc:creator>
  <cp:lastModifiedBy>Aarti Singh</cp:lastModifiedBy>
  <cp:revision>494</cp:revision>
  <dcterms:created xsi:type="dcterms:W3CDTF">2010-10-25T02:29:55Z</dcterms:created>
  <dcterms:modified xsi:type="dcterms:W3CDTF">2010-11-17T15:15:34Z</dcterms:modified>
</cp:coreProperties>
</file>