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Default Extension="emf" ContentType="image/x-emf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308" r:id="rId3"/>
    <p:sldId id="268" r:id="rId4"/>
    <p:sldId id="262" r:id="rId5"/>
    <p:sldId id="264" r:id="rId6"/>
    <p:sldId id="269" r:id="rId7"/>
    <p:sldId id="270" r:id="rId8"/>
    <p:sldId id="275" r:id="rId9"/>
    <p:sldId id="274" r:id="rId10"/>
    <p:sldId id="276" r:id="rId11"/>
    <p:sldId id="277" r:id="rId12"/>
    <p:sldId id="278" r:id="rId13"/>
    <p:sldId id="279" r:id="rId14"/>
    <p:sldId id="280" r:id="rId15"/>
    <p:sldId id="282" r:id="rId16"/>
    <p:sldId id="283" r:id="rId17"/>
    <p:sldId id="284" r:id="rId18"/>
    <p:sldId id="285" r:id="rId19"/>
    <p:sldId id="286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309" r:id="rId33"/>
    <p:sldId id="299" r:id="rId34"/>
    <p:sldId id="300" r:id="rId35"/>
    <p:sldId id="303" r:id="rId36"/>
    <p:sldId id="304" r:id="rId37"/>
    <p:sldId id="302" r:id="rId38"/>
    <p:sldId id="305" r:id="rId39"/>
    <p:sldId id="306" r:id="rId40"/>
    <p:sldId id="301" r:id="rId41"/>
    <p:sldId id="311" r:id="rId42"/>
    <p:sldId id="310" r:id="rId43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A3E"/>
    <a:srgbClr val="00B050"/>
    <a:srgbClr val="01B739"/>
    <a:srgbClr val="3333FF"/>
    <a:srgbClr val="FF99FF"/>
    <a:srgbClr val="487230"/>
    <a:srgbClr val="006C31"/>
    <a:srgbClr val="005828"/>
    <a:srgbClr val="29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8" autoAdjust="0"/>
    <p:restoredTop sz="94718" autoAdjust="0"/>
  </p:normalViewPr>
  <p:slideViewPr>
    <p:cSldViewPr>
      <p:cViewPr varScale="1">
        <p:scale>
          <a:sx n="88" d="100"/>
          <a:sy n="88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55.wmf"/><Relationship Id="rId1" Type="http://schemas.openxmlformats.org/officeDocument/2006/relationships/image" Target="../media/image5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1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1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3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5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3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7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1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3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5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8888" y="720725"/>
            <a:ext cx="4797425" cy="35988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3426" y="4559301"/>
            <a:ext cx="5849938" cy="43211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2E84-880C-44D9-9F83-88774DFE733A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728F-6DB4-4B8C-B58B-87128BCB0777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36-E371-4D0F-9496-D9F1567672D6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6475A-9485-4655-BE58-820E487C4209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4EFD-11CD-43C5-BA76-30414D9FE705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1F677-3A70-40A5-AAE5-1E9CF9677497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33230-D369-4C66-8FE7-501AA20810BA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D0D4-C2EB-41C0-A066-DB72D1B1A087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7C632-DE55-4A03-9E33-19119DB84121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013B-A83F-4E2E-BA12-A6D551188EFA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1327-E8AB-4508-996F-869D21ECD8A9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26C99-B8A0-4159-ACE9-6809AE1AFDB3}" type="datetime1">
              <a:rPr lang="en-US" smtClean="0"/>
              <a:pPr/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8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oleObject" Target="../embeddings/oleObject14.bin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tags" Target="../tags/tag17.xml"/><Relationship Id="rId7" Type="http://schemas.openxmlformats.org/officeDocument/2006/relationships/image" Target="../media/image30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9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8.xml"/><Relationship Id="rId9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5.bin"/><Relationship Id="rId5" Type="http://schemas.openxmlformats.org/officeDocument/2006/relationships/image" Target="../media/image34.png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tags" Target="../tags/tag23.xml"/><Relationship Id="rId7" Type="http://schemas.openxmlformats.org/officeDocument/2006/relationships/image" Target="../media/image29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37.png"/><Relationship Id="rId5" Type="http://schemas.openxmlformats.org/officeDocument/2006/relationships/tags" Target="../tags/tag25.xml"/><Relationship Id="rId10" Type="http://schemas.openxmlformats.org/officeDocument/2006/relationships/image" Target="../media/image36.png"/><Relationship Id="rId4" Type="http://schemas.openxmlformats.org/officeDocument/2006/relationships/tags" Target="../tags/tag24.xml"/><Relationship Id="rId9" Type="http://schemas.openxmlformats.org/officeDocument/2006/relationships/image" Target="../media/image35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tags" Target="../tags/tag38.xml"/><Relationship Id="rId18" Type="http://schemas.openxmlformats.org/officeDocument/2006/relationships/image" Target="../media/image36.png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tags" Target="../tags/tag37.xml"/><Relationship Id="rId17" Type="http://schemas.openxmlformats.org/officeDocument/2006/relationships/image" Target="../media/image30.png"/><Relationship Id="rId2" Type="http://schemas.openxmlformats.org/officeDocument/2006/relationships/tags" Target="../tags/tag27.xml"/><Relationship Id="rId16" Type="http://schemas.openxmlformats.org/officeDocument/2006/relationships/image" Target="../media/image29.png"/><Relationship Id="rId20" Type="http://schemas.openxmlformats.org/officeDocument/2006/relationships/image" Target="../media/image39.png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tags" Target="../tags/tag36.xml"/><Relationship Id="rId5" Type="http://schemas.openxmlformats.org/officeDocument/2006/relationships/tags" Target="../tags/tag30.xml"/><Relationship Id="rId15" Type="http://schemas.openxmlformats.org/officeDocument/2006/relationships/image" Target="../media/image35.png"/><Relationship Id="rId10" Type="http://schemas.openxmlformats.org/officeDocument/2006/relationships/tags" Target="../tags/tag35.xml"/><Relationship Id="rId19" Type="http://schemas.openxmlformats.org/officeDocument/2006/relationships/image" Target="../media/image38.png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39.png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12" Type="http://schemas.openxmlformats.org/officeDocument/2006/relationships/image" Target="../media/image36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38.png"/><Relationship Id="rId5" Type="http://schemas.openxmlformats.org/officeDocument/2006/relationships/tags" Target="../tags/tag43.xml"/><Relationship Id="rId10" Type="http://schemas.openxmlformats.org/officeDocument/2006/relationships/image" Target="../media/image35.png"/><Relationship Id="rId4" Type="http://schemas.openxmlformats.org/officeDocument/2006/relationships/tags" Target="../tags/tag42.xml"/><Relationship Id="rId9" Type="http://schemas.openxmlformats.org/officeDocument/2006/relationships/image" Target="../media/image30.png"/><Relationship Id="rId14" Type="http://schemas.openxmlformats.org/officeDocument/2006/relationships/image" Target="../media/image4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tags" Target="../tags/tag48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42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image" Target="../media/image39.png"/><Relationship Id="rId5" Type="http://schemas.openxmlformats.org/officeDocument/2006/relationships/tags" Target="../tags/tag50.xml"/><Relationship Id="rId10" Type="http://schemas.openxmlformats.org/officeDocument/2006/relationships/image" Target="../media/image38.png"/><Relationship Id="rId4" Type="http://schemas.openxmlformats.org/officeDocument/2006/relationships/tags" Target="../tags/tag49.xml"/><Relationship Id="rId9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tags" Target="../tags/tag54.xml"/><Relationship Id="rId7" Type="http://schemas.openxmlformats.org/officeDocument/2006/relationships/image" Target="../media/image43.png"/><Relationship Id="rId2" Type="http://schemas.openxmlformats.org/officeDocument/2006/relationships/tags" Target="../tags/tag53.xml"/><Relationship Id="rId1" Type="http://schemas.openxmlformats.org/officeDocument/2006/relationships/tags" Target="../tags/tag52.xml"/><Relationship Id="rId6" Type="http://schemas.openxmlformats.org/officeDocument/2006/relationships/image" Target="../media/image36.png"/><Relationship Id="rId5" Type="http://schemas.openxmlformats.org/officeDocument/2006/relationships/image" Target="../media/image30.png"/><Relationship Id="rId4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tags" Target="../tags/tag62.xml"/><Relationship Id="rId13" Type="http://schemas.openxmlformats.org/officeDocument/2006/relationships/slideLayout" Target="../slideLayouts/slideLayout1.xml"/><Relationship Id="rId18" Type="http://schemas.openxmlformats.org/officeDocument/2006/relationships/image" Target="../media/image45.png"/><Relationship Id="rId3" Type="http://schemas.openxmlformats.org/officeDocument/2006/relationships/tags" Target="../tags/tag57.xml"/><Relationship Id="rId21" Type="http://schemas.openxmlformats.org/officeDocument/2006/relationships/image" Target="../media/image48.png"/><Relationship Id="rId7" Type="http://schemas.openxmlformats.org/officeDocument/2006/relationships/tags" Target="../tags/tag61.xml"/><Relationship Id="rId12" Type="http://schemas.openxmlformats.org/officeDocument/2006/relationships/tags" Target="../tags/tag66.xml"/><Relationship Id="rId17" Type="http://schemas.openxmlformats.org/officeDocument/2006/relationships/image" Target="../media/image43.png"/><Relationship Id="rId2" Type="http://schemas.openxmlformats.org/officeDocument/2006/relationships/tags" Target="../tags/tag56.xml"/><Relationship Id="rId16" Type="http://schemas.openxmlformats.org/officeDocument/2006/relationships/image" Target="../media/image44.png"/><Relationship Id="rId20" Type="http://schemas.openxmlformats.org/officeDocument/2006/relationships/image" Target="../media/image47.png"/><Relationship Id="rId1" Type="http://schemas.openxmlformats.org/officeDocument/2006/relationships/tags" Target="../tags/tag55.xml"/><Relationship Id="rId6" Type="http://schemas.openxmlformats.org/officeDocument/2006/relationships/tags" Target="../tags/tag60.xml"/><Relationship Id="rId11" Type="http://schemas.openxmlformats.org/officeDocument/2006/relationships/tags" Target="../tags/tag65.xml"/><Relationship Id="rId5" Type="http://schemas.openxmlformats.org/officeDocument/2006/relationships/tags" Target="../tags/tag59.xml"/><Relationship Id="rId15" Type="http://schemas.openxmlformats.org/officeDocument/2006/relationships/image" Target="../media/image36.png"/><Relationship Id="rId10" Type="http://schemas.openxmlformats.org/officeDocument/2006/relationships/tags" Target="../tags/tag64.xml"/><Relationship Id="rId19" Type="http://schemas.openxmlformats.org/officeDocument/2006/relationships/image" Target="../media/image46.png"/><Relationship Id="rId4" Type="http://schemas.openxmlformats.org/officeDocument/2006/relationships/tags" Target="../tags/tag58.xml"/><Relationship Id="rId9" Type="http://schemas.openxmlformats.org/officeDocument/2006/relationships/tags" Target="../tags/tag63.xml"/><Relationship Id="rId14" Type="http://schemas.openxmlformats.org/officeDocument/2006/relationships/image" Target="../media/image30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image" Target="../media/image43.png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image" Target="../media/image44.png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image" Target="../media/image36.png"/><Relationship Id="rId5" Type="http://schemas.openxmlformats.org/officeDocument/2006/relationships/tags" Target="../tags/tag71.xml"/><Relationship Id="rId15" Type="http://schemas.openxmlformats.org/officeDocument/2006/relationships/image" Target="../media/image49.png"/><Relationship Id="rId10" Type="http://schemas.openxmlformats.org/officeDocument/2006/relationships/image" Target="../media/image30.png"/><Relationship Id="rId4" Type="http://schemas.openxmlformats.org/officeDocument/2006/relationships/tags" Target="../tags/tag70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48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tags" Target="../tags/tag82.xml"/><Relationship Id="rId13" Type="http://schemas.openxmlformats.org/officeDocument/2006/relationships/image" Target="../media/image50.png"/><Relationship Id="rId3" Type="http://schemas.openxmlformats.org/officeDocument/2006/relationships/tags" Target="../tags/tag77.xml"/><Relationship Id="rId7" Type="http://schemas.openxmlformats.org/officeDocument/2006/relationships/tags" Target="../tags/tag81.xml"/><Relationship Id="rId12" Type="http://schemas.openxmlformats.org/officeDocument/2006/relationships/image" Target="../media/image43.png"/><Relationship Id="rId2" Type="http://schemas.openxmlformats.org/officeDocument/2006/relationships/tags" Target="../tags/tag76.xml"/><Relationship Id="rId1" Type="http://schemas.openxmlformats.org/officeDocument/2006/relationships/tags" Target="../tags/tag75.xml"/><Relationship Id="rId6" Type="http://schemas.openxmlformats.org/officeDocument/2006/relationships/tags" Target="../tags/tag80.xml"/><Relationship Id="rId11" Type="http://schemas.openxmlformats.org/officeDocument/2006/relationships/image" Target="../media/image36.png"/><Relationship Id="rId5" Type="http://schemas.openxmlformats.org/officeDocument/2006/relationships/tags" Target="../tags/tag79.xml"/><Relationship Id="rId10" Type="http://schemas.openxmlformats.org/officeDocument/2006/relationships/image" Target="../media/image30.png"/><Relationship Id="rId4" Type="http://schemas.openxmlformats.org/officeDocument/2006/relationships/tags" Target="../tags/tag78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5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85.xml"/><Relationship Id="rId7" Type="http://schemas.openxmlformats.org/officeDocument/2006/relationships/image" Target="../media/image30.png"/><Relationship Id="rId2" Type="http://schemas.openxmlformats.org/officeDocument/2006/relationships/tags" Target="../tags/tag84.xml"/><Relationship Id="rId1" Type="http://schemas.openxmlformats.org/officeDocument/2006/relationships/tags" Target="../tags/tag83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7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8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Algorithm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3064" y="3257252"/>
            <a:ext cx="4369145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dirty="0" smtClean="0"/>
              <a:t>Slides courtesy:  Eric Xing, Carlos </a:t>
            </a:r>
            <a:r>
              <a:rPr lang="en-US" dirty="0" err="1" smtClean="0"/>
              <a:t>Guetrin</a:t>
            </a:r>
            <a:endParaRPr lang="en-US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Oct 27,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Expectation-Maximization (EM)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516559"/>
            <a:ext cx="8305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C00000"/>
                </a:solidFill>
              </a:rPr>
              <a:t>A general algorithm to deal with hidden data, but we will study it in the context of unsupervised learning (hidden labels) first</a:t>
            </a:r>
            <a:endParaRPr lang="en-US" sz="2200" b="1" dirty="0">
              <a:solidFill>
                <a:srgbClr val="C00000"/>
              </a:solidFill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57200" y="2522537"/>
            <a:ext cx="8229600" cy="44116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4488" marR="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EM is an optimization strategy for objective functions that can be interpreted as likelihoods in the presence of missing data.</a:t>
            </a:r>
          </a:p>
          <a:p>
            <a:pPr marL="0" marR="0" lvl="0" indent="0" defTabSz="914400" rtl="0" eaLnBrk="1" fontAlgn="auto" latinLnBrk="0" hangingPunct="1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It is much simpler than gradient methods: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need to choose step size.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EM is an Iterative algorithm with two linked steps: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E-step: fill-in hidden values using inference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M-step: apply standard MLE/MAP method to completed data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4488" marR="0" lvl="0" indent="-344488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We will prove that this procedure monotonically improves the likelihood (or leaves it unchanged). Thus it always converges to a local optimum of the likelihood.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k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Expectation-Maximization (EM)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0" y="1371600"/>
            <a:ext cx="8610600" cy="2286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simple case: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have unlabeled data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… </a:t>
            </a:r>
            <a:r>
              <a:rPr kumimoji="0" lang="en-US" sz="2000" b="1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know there are k classes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know P(y=1), P(y=2) P(y=3) … P(y=K)</a:t>
            </a:r>
            <a:endParaRPr kumimoji="0" lang="en-US" sz="2000" b="0" i="0" u="none" strike="noStrike" kern="120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don’t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know </a:t>
            </a: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.. </a:t>
            </a: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	We know common variance </a:t>
            </a:r>
            <a:r>
              <a:rPr lang="en-US" sz="2000" i="1" dirty="0" smtClean="0">
                <a:latin typeface="Symbol" pitchFamily="80" charset="2"/>
              </a:rPr>
              <a:t>s</a:t>
            </a:r>
            <a:r>
              <a:rPr lang="en-US" sz="2000" i="1" baseline="30000" dirty="0" smtClean="0">
                <a:latin typeface="Symbol" pitchFamily="80" charset="2"/>
              </a:rPr>
              <a:t>2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We can write P( data | </a:t>
            </a: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…. </a:t>
            </a:r>
            <a:r>
              <a:rPr kumimoji="0" lang="el-G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3581400" y="3725181"/>
          <a:ext cx="3605212" cy="2479675"/>
        </p:xfrm>
        <a:graphic>
          <a:graphicData uri="http://schemas.openxmlformats.org/presentationml/2006/ole">
            <p:oleObj spid="_x0000_s8194" name="Equation" r:id="rId4" imgW="2400120" imgH="165096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35712" y="4238977"/>
            <a:ext cx="1862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Independent 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90387" y="4924777"/>
            <a:ext cx="2236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Marginalize over class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Expectation (E) step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609600" y="1447800"/>
            <a:ext cx="8153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we know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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,…,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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k  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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easily compute prob. point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belongs to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400" dirty="0" smtClean="0"/>
              <a:t>			 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class y=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1173163" y="3205163"/>
          <a:ext cx="4770437" cy="681037"/>
        </p:xfrm>
        <a:graphic>
          <a:graphicData uri="http://schemas.openxmlformats.org/presentationml/2006/ole">
            <p:oleObj spid="_x0000_s9219" name="Equation" r:id="rId4" imgW="3035160" imgH="431640" progId="Equation.3">
              <p:embed/>
            </p:oleObj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96506" y="3943290"/>
            <a:ext cx="4294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simply evaluate </a:t>
            </a:r>
            <a:r>
              <a:rPr lang="en-US" sz="2000" dirty="0" err="1" smtClean="0">
                <a:solidFill>
                  <a:srgbClr val="C00000"/>
                </a:solidFill>
              </a:rPr>
              <a:t>gaussian</a:t>
            </a:r>
            <a:r>
              <a:rPr lang="en-US" sz="2000" dirty="0" smtClean="0">
                <a:solidFill>
                  <a:srgbClr val="C00000"/>
                </a:solidFill>
              </a:rPr>
              <a:t> and normalize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44553" y="2510135"/>
            <a:ext cx="3646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For each point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, j = 1, …, 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5486400"/>
            <a:ext cx="7850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A3E"/>
                </a:solidFill>
              </a:rPr>
              <a:t>Equivalent to assigning clusters to each data point in K-means</a:t>
            </a:r>
            <a:endParaRPr lang="en-US" sz="2400" dirty="0">
              <a:solidFill>
                <a:srgbClr val="008A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Maximization (M) step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257800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If we know prob. point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belongs to class y=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				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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MLE for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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is weighted average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400" dirty="0" smtClean="0"/>
          </a:p>
          <a:p>
            <a:pPr>
              <a:spcBef>
                <a:spcPct val="20000"/>
              </a:spcBef>
              <a:buFont typeface="Arial" pitchFamily="34" charset="0"/>
              <a:buNone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imagine multiple copies of each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each with weight P(y=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i|x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):</a:t>
            </a: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/>
        </p:nvGraphicFramePr>
        <p:xfrm>
          <a:off x="1033464" y="3441700"/>
          <a:ext cx="2381524" cy="1587500"/>
        </p:xfrm>
        <a:graphic>
          <a:graphicData uri="http://schemas.openxmlformats.org/presentationml/2006/ole">
            <p:oleObj spid="_x0000_s10242" name="Equation" r:id="rId4" imgW="1447800" imgH="914400" progId="Equation.3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3400" y="5486400"/>
            <a:ext cx="63522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A3E"/>
                </a:solidFill>
              </a:rPr>
              <a:t>Equivalent to updating cluster centers in K-means</a:t>
            </a:r>
            <a:endParaRPr lang="en-US" sz="2400" dirty="0">
              <a:solidFill>
                <a:srgbClr val="008A3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for spherical, same variance GMMs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81000" y="457200"/>
            <a:ext cx="84582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E-step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“expected” classes of all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datapoints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each class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457200" y="3505200"/>
            <a:ext cx="86868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ct val="25000"/>
              </a:spcBef>
              <a:buClr>
                <a:schemeClr val="tx1"/>
              </a:buClr>
            </a:pPr>
            <a:r>
              <a:rPr lang="en-US" sz="2000" b="1" dirty="0">
                <a:solidFill>
                  <a:srgbClr val="FF0000"/>
                </a:solidFill>
              </a:rPr>
              <a:t>M-step</a:t>
            </a:r>
          </a:p>
          <a:p>
            <a:pPr marL="342900" indent="-342900">
              <a:spcBef>
                <a:spcPct val="25000"/>
              </a:spcBef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</a:rPr>
              <a:t>	Compute Max. like </a:t>
            </a:r>
            <a:r>
              <a:rPr lang="el-GR" sz="2000" b="1" dirty="0">
                <a:solidFill>
                  <a:srgbClr val="FF0000"/>
                </a:solidFill>
              </a:rPr>
              <a:t>μ</a:t>
            </a:r>
            <a:r>
              <a:rPr lang="en-US" sz="2000" dirty="0">
                <a:solidFill>
                  <a:srgbClr val="FF0000"/>
                </a:solidFill>
              </a:rPr>
              <a:t> given our data’s class membership </a:t>
            </a:r>
            <a:r>
              <a:rPr lang="en-US" sz="2000" dirty="0" smtClean="0">
                <a:solidFill>
                  <a:srgbClr val="FF0000"/>
                </a:solidFill>
              </a:rPr>
              <a:t>distributions (weights)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aphicFrame>
        <p:nvGraphicFramePr>
          <p:cNvPr id="12" name="Object 8"/>
          <p:cNvGraphicFramePr>
            <a:graphicFrameLocks noChangeAspect="1"/>
          </p:cNvGraphicFramePr>
          <p:nvPr/>
        </p:nvGraphicFramePr>
        <p:xfrm>
          <a:off x="1311275" y="2438400"/>
          <a:ext cx="4770438" cy="679450"/>
        </p:xfrm>
        <a:graphic>
          <a:graphicData uri="http://schemas.openxmlformats.org/presentationml/2006/ole">
            <p:oleObj spid="_x0000_s11267" name="Equation" r:id="rId4" imgW="3035160" imgH="431640" progId="Equation.3">
              <p:embed/>
            </p:oleObj>
          </a:graphicData>
        </a:graphic>
      </p:graphicFrame>
      <p:graphicFrame>
        <p:nvGraphicFramePr>
          <p:cNvPr id="13" name="Object 9"/>
          <p:cNvGraphicFramePr>
            <a:graphicFrameLocks noChangeAspect="1"/>
          </p:cNvGraphicFramePr>
          <p:nvPr/>
        </p:nvGraphicFramePr>
        <p:xfrm>
          <a:off x="1582738" y="4451350"/>
          <a:ext cx="2511425" cy="1587500"/>
        </p:xfrm>
        <a:graphic>
          <a:graphicData uri="http://schemas.openxmlformats.org/presentationml/2006/ole">
            <p:oleObj spid="_x0000_s11268" name="Equation" r:id="rId5" imgW="1447800" imgH="9144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339283" y="2304871"/>
            <a:ext cx="28809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In K-means “E-step”</a:t>
            </a: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we do hard assignment</a:t>
            </a:r>
          </a:p>
          <a:p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EM does soft assignment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6172200"/>
            <a:ext cx="10905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Iterate.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5257800" y="4992469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Exactly same as MLE with weighted data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for general GMMs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81000" y="1066800"/>
            <a:ext cx="84582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E-step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lang="en-US" sz="2000" dirty="0" smtClean="0">
                <a:solidFill>
                  <a:srgbClr val="0000FF"/>
                </a:solidFill>
              </a:rPr>
              <a:t>     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Compute “expected” classes of all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datapoints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each class</a:t>
            </a:r>
            <a:endParaRPr kumimoji="0" lang="el-GR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381000" y="3810000"/>
            <a:ext cx="8382000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spcBef>
                <a:spcPct val="25000"/>
              </a:spcBef>
              <a:buClr>
                <a:schemeClr val="tx1"/>
              </a:buClr>
            </a:pPr>
            <a:r>
              <a:rPr lang="en-US" sz="2000" b="1" dirty="0">
                <a:solidFill>
                  <a:srgbClr val="FF0000"/>
                </a:solidFill>
              </a:rPr>
              <a:t>M-step</a:t>
            </a:r>
          </a:p>
          <a:p>
            <a:pPr marL="342900" indent="-342900">
              <a:spcBef>
                <a:spcPct val="25000"/>
              </a:spcBef>
              <a:buClr>
                <a:schemeClr val="tx1"/>
              </a:buClr>
            </a:pPr>
            <a:r>
              <a:rPr lang="en-US" sz="2000" dirty="0">
                <a:solidFill>
                  <a:srgbClr val="FF0000"/>
                </a:solidFill>
              </a:rPr>
              <a:t>	Compute </a:t>
            </a:r>
            <a:r>
              <a:rPr lang="en-US" sz="2000" dirty="0" smtClean="0">
                <a:solidFill>
                  <a:srgbClr val="FF0000"/>
                </a:solidFill>
              </a:rPr>
              <a:t>MLEs </a:t>
            </a:r>
            <a:r>
              <a:rPr lang="en-US" sz="2000" dirty="0">
                <a:solidFill>
                  <a:srgbClr val="FF0000"/>
                </a:solidFill>
              </a:rPr>
              <a:t>given our data’s class membership </a:t>
            </a:r>
            <a:r>
              <a:rPr lang="en-US" sz="2000" dirty="0" smtClean="0">
                <a:solidFill>
                  <a:srgbClr val="FF0000"/>
                </a:solidFill>
              </a:rPr>
              <a:t>distributions (weights)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7239000" y="2514600"/>
            <a:ext cx="1524000" cy="1066800"/>
          </a:xfrm>
          <a:prstGeom prst="wedgeRectCallout">
            <a:avLst>
              <a:gd name="adj1" fmla="val -144073"/>
              <a:gd name="adj2" fmla="val 25077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sz="1600" i="1"/>
              <a:t>Just evaluate a Gaussian at x</a:t>
            </a:r>
            <a:r>
              <a:rPr lang="en-US" sz="1600" i="1" baseline="-25000"/>
              <a:t>j</a:t>
            </a: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228600" y="1219200"/>
            <a:ext cx="8458200" cy="1905000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Iterate.  On iteration t let our estimates be</a:t>
            </a:r>
          </a:p>
          <a:p>
            <a:pPr lvl="0">
              <a:lnSpc>
                <a:spcPct val="90000"/>
              </a:lnSpc>
              <a:spcBef>
                <a:spcPct val="20000"/>
              </a:spcBef>
            </a:pPr>
            <a:r>
              <a:rPr kumimoji="0" lang="en-US" sz="20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</a:rPr>
              <a:t>l</a:t>
            </a:r>
            <a:r>
              <a:rPr kumimoji="0" lang="en-US" sz="1800" b="0" i="1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= { </a:t>
            </a:r>
            <a:r>
              <a:rPr kumimoji="0" lang="el-GR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l-GR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… </a:t>
            </a:r>
            <a:r>
              <a:rPr kumimoji="0" lang="el-GR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</a:rPr>
              <a:t>S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</a:rPr>
              <a:t>S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… 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</a:rPr>
              <a:t>S</a:t>
            </a:r>
            <a:r>
              <a:rPr kumimoji="0" lang="en-US" sz="1800" b="0" i="1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p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p</a:t>
            </a:r>
            <a:r>
              <a:rPr kumimoji="0" lang="en-US" sz="1800" b="0" i="1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kumimoji="0" lang="en-US" sz="18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… </a:t>
            </a:r>
            <a:r>
              <a:rPr kumimoji="0" lang="en-US" sz="1800" b="0" i="1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</a:t>
            </a:r>
            <a:r>
              <a:rPr kumimoji="0" lang="en-US" sz="1800" b="0" i="1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1800" b="0" i="1" u="none" strike="noStrike" kern="1200" cap="none" spc="0" normalizeH="0" baseline="30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(t)</a:t>
            </a:r>
            <a:r>
              <a:rPr lang="en-US" i="1" dirty="0" smtClean="0"/>
              <a:t> }        </a:t>
            </a:r>
            <a:endParaRPr kumimoji="0" lang="en-US" sz="1800" b="0" i="1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AutoShape 7"/>
          <p:cNvSpPr>
            <a:spLocks noChangeArrowheads="1"/>
          </p:cNvSpPr>
          <p:nvPr/>
        </p:nvSpPr>
        <p:spPr bwMode="auto">
          <a:xfrm>
            <a:off x="7010400" y="1143000"/>
            <a:ext cx="1981200" cy="1066800"/>
          </a:xfrm>
          <a:prstGeom prst="wedgeRectCallout">
            <a:avLst>
              <a:gd name="adj1" fmla="val -135034"/>
              <a:gd name="adj2" fmla="val 23549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sz="1600" i="1"/>
              <a:t>p</a:t>
            </a:r>
            <a:r>
              <a:rPr lang="en-US" sz="1600" i="1" baseline="-25000"/>
              <a:t>i</a:t>
            </a:r>
            <a:r>
              <a:rPr lang="en-US" sz="1600" i="1" baseline="30000"/>
              <a:t>(t)</a:t>
            </a:r>
            <a:r>
              <a:rPr lang="en-US" sz="1600" i="1"/>
              <a:t> </a:t>
            </a:r>
            <a:r>
              <a:rPr lang="en-US" sz="1600"/>
              <a:t>is shorthand for estimate of </a:t>
            </a:r>
            <a:r>
              <a:rPr lang="en-US" sz="1600" i="1"/>
              <a:t>P(y=i)</a:t>
            </a:r>
            <a:r>
              <a:rPr lang="en-US" sz="1600"/>
              <a:t> on t’th iteration</a:t>
            </a:r>
          </a:p>
        </p:txBody>
      </p:sp>
      <p:graphicFrame>
        <p:nvGraphicFramePr>
          <p:cNvPr id="13316" name="Object 4"/>
          <p:cNvGraphicFramePr>
            <a:graphicFrameLocks noChangeAspect="1"/>
          </p:cNvGraphicFramePr>
          <p:nvPr/>
        </p:nvGraphicFramePr>
        <p:xfrm>
          <a:off x="1676400" y="3000375"/>
          <a:ext cx="3962400" cy="581025"/>
        </p:xfrm>
        <a:graphic>
          <a:graphicData uri="http://schemas.openxmlformats.org/presentationml/2006/ole">
            <p:oleObj spid="_x0000_s13316" name="Equation" r:id="rId4" imgW="2082600" imgH="304560" progId="Equation.3">
              <p:embed/>
            </p:oleObj>
          </a:graphicData>
        </a:graphic>
      </p:graphicFrame>
      <p:graphicFrame>
        <p:nvGraphicFramePr>
          <p:cNvPr id="16" name="Object 10"/>
          <p:cNvGraphicFramePr>
            <a:graphicFrameLocks noChangeAspect="1"/>
          </p:cNvGraphicFramePr>
          <p:nvPr/>
        </p:nvGraphicFramePr>
        <p:xfrm>
          <a:off x="685800" y="4684712"/>
          <a:ext cx="2787650" cy="1182688"/>
        </p:xfrm>
        <a:graphic>
          <a:graphicData uri="http://schemas.openxmlformats.org/presentationml/2006/ole">
            <p:oleObj spid="_x0000_s13317" name="Equation" r:id="rId5" imgW="1676160" imgH="711000" progId="Equation.3">
              <p:embed/>
            </p:oleObj>
          </a:graphicData>
        </a:graphic>
      </p:graphicFrame>
      <p:graphicFrame>
        <p:nvGraphicFramePr>
          <p:cNvPr id="17" name="Object 11"/>
          <p:cNvGraphicFramePr>
            <a:graphicFrameLocks noChangeAspect="1"/>
          </p:cNvGraphicFramePr>
          <p:nvPr/>
        </p:nvGraphicFramePr>
        <p:xfrm>
          <a:off x="3856038" y="4637867"/>
          <a:ext cx="4754562" cy="1221075"/>
        </p:xfrm>
        <a:graphic>
          <a:graphicData uri="http://schemas.openxmlformats.org/presentationml/2006/ole">
            <p:oleObj spid="_x0000_s13318" name="Equation" r:id="rId6" imgW="2971800" imgH="761760" progId="Equation.3">
              <p:embed/>
            </p:oleObj>
          </a:graphicData>
        </a:graphic>
      </p:graphicFrame>
      <p:graphicFrame>
        <p:nvGraphicFramePr>
          <p:cNvPr id="18" name="Object 12"/>
          <p:cNvGraphicFramePr>
            <a:graphicFrameLocks noChangeAspect="1"/>
          </p:cNvGraphicFramePr>
          <p:nvPr/>
        </p:nvGraphicFramePr>
        <p:xfrm>
          <a:off x="2662238" y="5872162"/>
          <a:ext cx="2533650" cy="909638"/>
        </p:xfrm>
        <a:graphic>
          <a:graphicData uri="http://schemas.openxmlformats.org/presentationml/2006/ole">
            <p:oleObj spid="_x0000_s13319" name="Equation" r:id="rId7" imgW="1523880" imgH="545760" progId="Equation.3">
              <p:embed/>
            </p:oleObj>
          </a:graphicData>
        </a:graphic>
      </p:graphicFrame>
      <p:sp>
        <p:nvSpPr>
          <p:cNvPr id="19" name="AutoShape 13"/>
          <p:cNvSpPr>
            <a:spLocks noChangeArrowheads="1"/>
          </p:cNvSpPr>
          <p:nvPr/>
        </p:nvSpPr>
        <p:spPr bwMode="auto">
          <a:xfrm>
            <a:off x="5562600" y="6400800"/>
            <a:ext cx="1600200" cy="381000"/>
          </a:xfrm>
          <a:prstGeom prst="wedgeRectCallout">
            <a:avLst>
              <a:gd name="adj1" fmla="val -100894"/>
              <a:gd name="adj2" fmla="val 20833"/>
            </a:avLst>
          </a:prstGeom>
          <a:solidFill>
            <a:srgbClr val="FFCCFF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buClr>
                <a:schemeClr val="tx1"/>
              </a:buClr>
            </a:pPr>
            <a:r>
              <a:rPr lang="en-US" sz="1600" i="1" dirty="0"/>
              <a:t>m</a:t>
            </a:r>
            <a:r>
              <a:rPr lang="en-US" sz="1600" dirty="0"/>
              <a:t> = </a:t>
            </a:r>
            <a:r>
              <a:rPr lang="en-US" sz="1600" dirty="0" smtClean="0"/>
              <a:t>#data points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0146" name="Picture 2" descr="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0275" cy="601027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EM for general GMMs: Example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61314" y="3352800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A3E"/>
                </a:solidFill>
                <a:latin typeface="Symbol" pitchFamily="18" charset="2"/>
              </a:rPr>
              <a:t>m</a:t>
            </a:r>
            <a:r>
              <a:rPr lang="en-US" sz="2400" b="1" baseline="-25000" dirty="0" smtClean="0">
                <a:solidFill>
                  <a:srgbClr val="008A3E"/>
                </a:solidFill>
              </a:rPr>
              <a:t>1</a:t>
            </a:r>
            <a:endParaRPr lang="en-US" sz="2400" b="1" baseline="-25000" dirty="0">
              <a:solidFill>
                <a:srgbClr val="008A3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7006" y="2852058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m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endParaRPr lang="en-U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26086" y="3516086"/>
            <a:ext cx="466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3</a:t>
            </a:r>
            <a:endParaRPr lang="en-US" sz="2400" b="1" baseline="-250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72548" y="3729335"/>
            <a:ext cx="471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8A3E"/>
                </a:solidFill>
                <a:latin typeface="Symbol" pitchFamily="18" charset="2"/>
              </a:rPr>
              <a:t>S</a:t>
            </a:r>
            <a:r>
              <a:rPr lang="en-US" sz="2400" b="1" baseline="-25000" dirty="0" smtClean="0">
                <a:solidFill>
                  <a:srgbClr val="008A3E"/>
                </a:solidFill>
              </a:rPr>
              <a:t>1</a:t>
            </a:r>
            <a:endParaRPr lang="en-US" sz="2400" b="1" baseline="-25000" dirty="0">
              <a:solidFill>
                <a:srgbClr val="008A3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95254" y="1143000"/>
            <a:ext cx="471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 sz="2400" b="1" baseline="-25000" dirty="0" smtClean="0">
                <a:solidFill>
                  <a:srgbClr val="FF0000"/>
                </a:solidFill>
              </a:rPr>
              <a:t>2</a:t>
            </a:r>
            <a:endParaRPr lang="en-US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72400" y="1295400"/>
            <a:ext cx="4716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sz="2400" b="1" baseline="-25000" dirty="0" smtClean="0">
                <a:solidFill>
                  <a:srgbClr val="0000FF"/>
                </a:solidFill>
              </a:rPr>
              <a:t>3</a:t>
            </a:r>
            <a:endParaRPr lang="en-US" sz="2400" b="1" baseline="-25000" dirty="0">
              <a:solidFill>
                <a:srgbClr val="0000FF"/>
              </a:solidFill>
            </a:endParaRPr>
          </a:p>
        </p:txBody>
      </p:sp>
      <p:pic>
        <p:nvPicPr>
          <p:cNvPr id="13" name="Picture 2" descr="0"/>
          <p:cNvPicPr>
            <a:picLocks noChangeAspect="1" noChangeArrowheads="1"/>
          </p:cNvPicPr>
          <p:nvPr/>
        </p:nvPicPr>
        <p:blipFill>
          <a:blip r:embed="rId3" cstate="print"/>
          <a:srcRect l="69731" t="29160" r="25198" b="61965"/>
          <a:stretch>
            <a:fillRect/>
          </a:stretch>
        </p:blipFill>
        <p:spPr bwMode="auto">
          <a:xfrm>
            <a:off x="762000" y="5181600"/>
            <a:ext cx="304800" cy="533400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/>
          <p:nvPr/>
        </p:nvCxnSpPr>
        <p:spPr>
          <a:xfrm rot="10800000">
            <a:off x="457200" y="4876800"/>
            <a:ext cx="457200" cy="43543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04800" y="4495800"/>
            <a:ext cx="346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P(y =  |x</a:t>
            </a:r>
            <a:r>
              <a:rPr lang="en-US" baseline="-25000" dirty="0" smtClean="0"/>
              <a:t>j</a:t>
            </a:r>
            <a:r>
              <a:rPr lang="en-US" dirty="0" smtClean="0"/>
              <a:t>,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-25000" dirty="0" smtClean="0"/>
              <a:t>2</a:t>
            </a:r>
            <a:r>
              <a:rPr lang="en-US" dirty="0" smtClean="0"/>
              <a:t>,</a:t>
            </a:r>
            <a:r>
              <a:rPr lang="en-US" dirty="0" smtClean="0">
                <a:latin typeface="Symbol" pitchFamily="18" charset="2"/>
              </a:rPr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,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1</a:t>
            </a:r>
            <a:r>
              <a:rPr lang="en-US" dirty="0" smtClean="0"/>
              <a:t>,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2</a:t>
            </a:r>
            <a:r>
              <a:rPr lang="en-US" dirty="0" smtClean="0"/>
              <a:t>,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-25000" dirty="0" smtClean="0"/>
              <a:t>3</a:t>
            </a:r>
            <a:r>
              <a:rPr lang="en-US" dirty="0" smtClean="0"/>
              <a:t>,p</a:t>
            </a:r>
            <a:r>
              <a:rPr lang="en-US" baseline="-25000" dirty="0" smtClean="0"/>
              <a:t>1</a:t>
            </a:r>
            <a:r>
              <a:rPr lang="en-US" dirty="0" smtClean="0"/>
              <a:t>,p</a:t>
            </a:r>
            <a:r>
              <a:rPr lang="en-US" baseline="-25000" dirty="0" smtClean="0"/>
              <a:t>2</a:t>
            </a:r>
            <a:r>
              <a:rPr lang="en-US" dirty="0" smtClean="0"/>
              <a:t>,p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870856" y="465908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2194" name="Picture 2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0275" cy="601980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1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4242" name="Picture 2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9800" cy="600075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2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nd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290" name="Picture 2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29325" cy="602932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3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rd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K-means 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hard assignment</a:t>
            </a:r>
            <a:r>
              <a:rPr lang="en-US" dirty="0" smtClean="0"/>
              <a:t>: each object belongs to only one cluster</a:t>
            </a:r>
          </a:p>
          <a:p>
            <a:endParaRPr lang="en-US" dirty="0" smtClean="0"/>
          </a:p>
          <a:p>
            <a:r>
              <a:rPr lang="en-US" dirty="0" smtClean="0"/>
              <a:t>Mixture modeling</a:t>
            </a:r>
          </a:p>
          <a:p>
            <a:pPr lvl="1"/>
            <a:r>
              <a:rPr lang="en-US" b="1" dirty="0" smtClean="0">
                <a:solidFill>
                  <a:srgbClr val="C00000"/>
                </a:solidFill>
              </a:rPr>
              <a:t>soft assignment</a:t>
            </a:r>
            <a:r>
              <a:rPr lang="en-US" dirty="0" smtClean="0"/>
              <a:t>: probability that an object belongs to a cluster</a:t>
            </a:r>
          </a:p>
          <a:p>
            <a:pPr lvl="1" algn="ctr">
              <a:buNone/>
            </a:pPr>
            <a:endParaRPr lang="en-US" dirty="0" smtClean="0"/>
          </a:p>
          <a:p>
            <a:pPr lvl="1" algn="ctr">
              <a:buNone/>
            </a:pP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Generative approach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Partitioning Algorithms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8338" name="Picture 2" descr="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9800" cy="601027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4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386" name="Picture 2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9800" cy="600075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5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34" name="Picture 2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9800" cy="6010275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</a:t>
            </a: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6</a:t>
            </a:r>
            <a:r>
              <a:rPr lang="en-US" sz="4400" b="1" baseline="30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th</a:t>
            </a: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4482" name="Picture 2" descr="2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4200" y="457200"/>
            <a:ext cx="6019800" cy="6019800"/>
          </a:xfrm>
          <a:prstGeom prst="rect">
            <a:avLst/>
          </a:prstGeom>
          <a:noFill/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After 20</a:t>
            </a:r>
            <a:r>
              <a:rPr kumimoji="0" lang="en-US" sz="4400" b="1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iteration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8578" name="Picture 2" descr="tnfgaussia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33400"/>
            <a:ext cx="5886450" cy="5886450"/>
          </a:xfrm>
          <a:prstGeom prst="rect">
            <a:avLst/>
          </a:prstGeom>
          <a:noFill/>
        </p:spPr>
      </p:pic>
      <p:sp>
        <p:nvSpPr>
          <p:cNvPr id="408579" name="Rectangle 3"/>
          <p:cNvSpPr>
            <a:spLocks noGrp="1" noChangeArrowheads="1"/>
          </p:cNvSpPr>
          <p:nvPr>
            <p:ph type="title"/>
          </p:nvPr>
        </p:nvSpPr>
        <p:spPr>
          <a:xfrm>
            <a:off x="152400" y="-685800"/>
            <a:ext cx="8915400" cy="2895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GMM clustering of the assay 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2819400" cy="2895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Resulting Density Estimator</a:t>
            </a:r>
          </a:p>
        </p:txBody>
      </p:sp>
      <p:pic>
        <p:nvPicPr>
          <p:cNvPr id="410627" name="Picture 3" descr="tnfdma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533400"/>
            <a:ext cx="5840413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2819400" cy="51054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Three classes of assay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rgbClr val="C00000"/>
                </a:solidFill>
              </a:rPr>
              <a:t>(each learned with it’s own mixture model)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2675" name="Picture 3" descr="ring-nucleus-classgau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33400"/>
            <a:ext cx="5829300" cy="5818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0"/>
            <a:ext cx="2819400" cy="35814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Resulting </a:t>
            </a: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Classifier</a:t>
            </a:r>
            <a:endParaRPr lang="en-US" sz="1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4723" name="Picture 3" descr="ring-nucleus-classbord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533400"/>
            <a:ext cx="5840413" cy="5829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EM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>
          <a:xfrm>
            <a:off x="228600" y="1600200"/>
            <a:ext cx="89154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Marginal likelihood –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is observed,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is missing: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1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2422525"/>
            <a:ext cx="3987800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2455652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" y="2492830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log</a:t>
            </a:r>
            <a:endParaRPr lang="en-US" sz="2000" dirty="0"/>
          </a:p>
        </p:txBody>
      </p:sp>
      <p:pic>
        <p:nvPicPr>
          <p:cNvPr id="12" name="Picture 1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108452" y="2590578"/>
            <a:ext cx="1715504" cy="381222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6146287" y="3124200"/>
            <a:ext cx="2540513" cy="2788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" y="5486400"/>
            <a:ext cx="61292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How to maximize marginal likelihood using EM?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 step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381000" y="1524000"/>
            <a:ext cx="81534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is observed,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is missing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Compute probability of missing data given current choice of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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33600" y="2743200"/>
            <a:ext cx="4506913" cy="43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5362" name="Object 2"/>
          <p:cNvGraphicFramePr>
            <a:graphicFrameLocks noChangeAspect="1"/>
          </p:cNvGraphicFramePr>
          <p:nvPr/>
        </p:nvGraphicFramePr>
        <p:xfrm>
          <a:off x="4462463" y="3833813"/>
          <a:ext cx="2198687" cy="533400"/>
        </p:xfrm>
        <a:graphic>
          <a:graphicData uri="http://schemas.openxmlformats.org/presentationml/2006/ole">
            <p:oleObj spid="_x0000_s15362" name="Equation" r:id="rId6" imgW="1155600" imgH="27936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609600" y="5181600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step</a:t>
            </a:r>
            <a:r>
              <a:rPr lang="en-US" sz="3200" b="1" dirty="0" smtClean="0"/>
              <a:t> </a:t>
            </a:r>
            <a:r>
              <a:rPr lang="en-US" sz="2400" dirty="0" smtClean="0"/>
              <a:t>– Compute estimate of 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 by maximizing marginal 	         likelihood using Q</a:t>
            </a:r>
            <a:r>
              <a:rPr lang="en-US" sz="2400" baseline="30000" dirty="0" smtClean="0"/>
              <a:t>(t+1)</a:t>
            </a:r>
            <a:r>
              <a:rPr lang="en-US" sz="2400" dirty="0" smtClean="0"/>
              <a:t>(</a:t>
            </a:r>
            <a:r>
              <a:rPr lang="en-US" sz="2400" b="1" dirty="0" err="1" smtClean="0"/>
              <a:t>z</a:t>
            </a:r>
            <a:r>
              <a:rPr lang="en-US" sz="2400" dirty="0" err="1" smtClean="0"/>
              <a:t>|</a:t>
            </a:r>
            <a:r>
              <a:rPr lang="en-US" sz="2400" b="1" dirty="0" err="1" smtClean="0"/>
              <a:t>x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533400" y="1595735"/>
            <a:ext cx="79927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Mixture of K Gaussians distributions: 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(Multi-modal distribution)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24400" y="2378075"/>
            <a:ext cx="4419600" cy="3429000"/>
            <a:chOff x="1536" y="1488"/>
            <a:chExt cx="2784" cy="2160"/>
          </a:xfrm>
        </p:grpSpPr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1632" y="1488"/>
              <a:ext cx="0" cy="21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536" y="3552"/>
              <a:ext cx="278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5715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5715000" y="3521075"/>
            <a:ext cx="533400" cy="396875"/>
            <a:chOff x="3312" y="1776"/>
            <a:chExt cx="336" cy="250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6705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6781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6858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6934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5715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5715000" y="3521075"/>
            <a:ext cx="533400" cy="396875"/>
            <a:chOff x="3312" y="1776"/>
            <a:chExt cx="336" cy="250"/>
          </a:xfrm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29" name="Oval 11"/>
          <p:cNvSpPr>
            <a:spLocks noChangeArrowheads="1"/>
          </p:cNvSpPr>
          <p:nvPr/>
        </p:nvSpPr>
        <p:spPr bwMode="auto">
          <a:xfrm>
            <a:off x="6705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6781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31" name="Oval 13"/>
          <p:cNvSpPr>
            <a:spLocks noChangeArrowheads="1"/>
          </p:cNvSpPr>
          <p:nvPr/>
        </p:nvSpPr>
        <p:spPr bwMode="auto">
          <a:xfrm>
            <a:off x="6858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6934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33" name="Oval 15"/>
          <p:cNvSpPr>
            <a:spLocks noChangeArrowheads="1"/>
          </p:cNvSpPr>
          <p:nvPr/>
        </p:nvSpPr>
        <p:spPr bwMode="auto">
          <a:xfrm>
            <a:off x="5105400" y="3140075"/>
            <a:ext cx="1371600" cy="1371600"/>
          </a:xfrm>
          <a:prstGeom prst="ellips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4" name="Oval 16"/>
          <p:cNvSpPr>
            <a:spLocks noChangeArrowheads="1"/>
          </p:cNvSpPr>
          <p:nvPr/>
        </p:nvSpPr>
        <p:spPr bwMode="auto">
          <a:xfrm>
            <a:off x="6096000" y="2682875"/>
            <a:ext cx="1371600" cy="1371600"/>
          </a:xfrm>
          <a:prstGeom prst="ellips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5" name="Oval 17"/>
          <p:cNvSpPr>
            <a:spLocks noChangeArrowheads="1"/>
          </p:cNvSpPr>
          <p:nvPr/>
        </p:nvSpPr>
        <p:spPr bwMode="auto">
          <a:xfrm>
            <a:off x="6172200" y="4130675"/>
            <a:ext cx="1371600" cy="1371600"/>
          </a:xfrm>
          <a:prstGeom prst="ellipse">
            <a:avLst/>
          </a:prstGeom>
          <a:noFill/>
          <a:ln w="12700">
            <a:solidFill>
              <a:srgbClr val="33CC33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1054888" y="2533036"/>
            <a:ext cx="27542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p(</a:t>
            </a:r>
            <a:r>
              <a:rPr lang="en-US" sz="2400" i="1" dirty="0" err="1" smtClean="0"/>
              <a:t>x|y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</a:rPr>
              <a:t>~ N(</a:t>
            </a:r>
            <a:r>
              <a:rPr lang="en-US" sz="2400" i="1" dirty="0" smtClean="0">
                <a:latin typeface="Symbol" pitchFamily="80" charset="2"/>
              </a:rPr>
              <a:t>m</a:t>
            </a:r>
            <a:r>
              <a:rPr lang="en-US" sz="2400" i="1" baseline="-25000" dirty="0" smtClean="0"/>
              <a:t>i</a:t>
            </a:r>
            <a:r>
              <a:rPr lang="en-US" sz="2400" dirty="0" smtClean="0">
                <a:latin typeface="Symbol" pitchFamily="80" charset="2"/>
              </a:rPr>
              <a:t>, </a:t>
            </a:r>
            <a:r>
              <a:rPr lang="en-US" sz="2400" i="1" dirty="0" smtClean="0">
                <a:latin typeface="Symbol" pitchFamily="80" charset="2"/>
              </a:rPr>
              <a:t>s</a:t>
            </a:r>
            <a:r>
              <a:rPr lang="en-US" sz="2400" i="1" baseline="30000" dirty="0" smtClean="0">
                <a:latin typeface="Symbol" pitchFamily="80" charset="2"/>
              </a:rPr>
              <a:t>2</a:t>
            </a:r>
            <a:r>
              <a:rPr lang="en-US" sz="2400" b="1" i="1" dirty="0" smtClean="0">
                <a:latin typeface="Symbol" pitchFamily="80" charset="2"/>
              </a:rPr>
              <a:t>I</a:t>
            </a:r>
            <a:r>
              <a:rPr lang="en-US" sz="2400" dirty="0" smtClean="0">
                <a:latin typeface="Symbol" pitchFamily="80" charset="2"/>
              </a:rPr>
              <a:t> )</a:t>
            </a:r>
            <a:endParaRPr lang="en-US" sz="2400" dirty="0"/>
          </a:p>
        </p:txBody>
      </p:sp>
      <p:sp>
        <p:nvSpPr>
          <p:cNvPr id="38" name="Rectangle 37"/>
          <p:cNvSpPr/>
          <p:nvPr/>
        </p:nvSpPr>
        <p:spPr>
          <a:xfrm>
            <a:off x="892329" y="3390346"/>
            <a:ext cx="3070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p(x)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</a:rPr>
              <a:t>= S </a:t>
            </a:r>
            <a:r>
              <a:rPr lang="en-US" sz="2400" i="1" dirty="0" smtClean="0"/>
              <a:t>p(</a:t>
            </a:r>
            <a:r>
              <a:rPr lang="en-US" sz="2400" i="1" dirty="0" err="1" smtClean="0"/>
              <a:t>x|y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 P(y=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</a:t>
            </a:r>
            <a:r>
              <a:rPr lang="en-US" sz="2400" dirty="0" smtClean="0">
                <a:latin typeface="Symbol" pitchFamily="80" charset="2"/>
              </a:rPr>
              <a:t> 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1721903" y="366926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i</a:t>
            </a:r>
            <a:endParaRPr lang="en-US" i="1" dirty="0"/>
          </a:p>
        </p:txBody>
      </p:sp>
      <p:cxnSp>
        <p:nvCxnSpPr>
          <p:cNvPr id="42" name="Elbow Connector 41"/>
          <p:cNvCxnSpPr/>
          <p:nvPr/>
        </p:nvCxnSpPr>
        <p:spPr>
          <a:xfrm rot="5400000">
            <a:off x="3200400" y="4114800"/>
            <a:ext cx="304800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065140" y="4267200"/>
            <a:ext cx="1222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Mixture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proportion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44" name="Elbow Connector 43"/>
          <p:cNvCxnSpPr/>
          <p:nvPr/>
        </p:nvCxnSpPr>
        <p:spPr>
          <a:xfrm rot="5400000">
            <a:off x="2189666" y="4114006"/>
            <a:ext cx="304800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1676400" y="4266406"/>
            <a:ext cx="1277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Mixture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component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47" name="Elbow Connector 46"/>
          <p:cNvCxnSpPr/>
          <p:nvPr/>
        </p:nvCxnSpPr>
        <p:spPr>
          <a:xfrm rot="5400000">
            <a:off x="2189666" y="4114800"/>
            <a:ext cx="304800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676400" y="4267200"/>
            <a:ext cx="1277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Mixture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component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0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Gaussian Mixture Model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Lower-bound on marginal likelihood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 t="68474"/>
          <a:stretch>
            <a:fillRect/>
          </a:stretch>
        </p:blipFill>
        <p:spPr bwMode="auto">
          <a:xfrm>
            <a:off x="838200" y="1524000"/>
            <a:ext cx="398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800" y="1600200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3962400" y="328826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P(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5257800" y="3276600"/>
            <a:ext cx="48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f(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3" name="Rectangle 3"/>
          <p:cNvSpPr txBox="1">
            <a:spLocks noChangeArrowheads="1"/>
          </p:cNvSpPr>
          <p:nvPr/>
        </p:nvSpPr>
        <p:spPr>
          <a:xfrm>
            <a:off x="533400" y="4038600"/>
            <a:ext cx="8001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lvl="0">
              <a:spcBef>
                <a:spcPct val="20000"/>
              </a:spcBef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Jensen’s inequality: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log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</a:t>
            </a:r>
            <a:r>
              <a:rPr kumimoji="0" lang="en-US" sz="3200" b="1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z</a:t>
            </a:r>
            <a:r>
              <a:rPr lang="en-US" sz="3200" dirty="0" smtClean="0"/>
              <a:t> P(</a:t>
            </a:r>
            <a:r>
              <a:rPr lang="en-US" sz="3200" b="1" dirty="0" smtClean="0"/>
              <a:t>z</a:t>
            </a:r>
            <a:r>
              <a:rPr lang="en-US" sz="3200" dirty="0" smtClean="0"/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  ≥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</a:t>
            </a:r>
            <a:r>
              <a:rPr kumimoji="0" lang="en-US" sz="3200" b="1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 log f(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grpSp>
        <p:nvGrpSpPr>
          <p:cNvPr id="40" name="Group 39"/>
          <p:cNvGrpSpPr/>
          <p:nvPr/>
        </p:nvGrpSpPr>
        <p:grpSpPr>
          <a:xfrm>
            <a:off x="1905000" y="2286000"/>
            <a:ext cx="4160684" cy="838200"/>
            <a:chOff x="1905000" y="2286000"/>
            <a:chExt cx="4160684" cy="838200"/>
          </a:xfrm>
        </p:grpSpPr>
        <p:pic>
          <p:nvPicPr>
            <p:cNvPr id="6" name="Picture 4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rcRect l="20570" t="-1052" r="22561"/>
            <a:stretch>
              <a:fillRect/>
            </a:stretch>
          </p:blipFill>
          <p:spPr bwMode="auto">
            <a:xfrm>
              <a:off x="1905000" y="2362200"/>
              <a:ext cx="35814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5" name="Picture 4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l="49786" r="26336"/>
            <a:stretch>
              <a:fillRect/>
            </a:stretch>
          </p:blipFill>
          <p:spPr bwMode="auto">
            <a:xfrm>
              <a:off x="3293852" y="2395270"/>
              <a:ext cx="1506748" cy="693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" name="Picture 4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rcRect l="79701" t="-17201"/>
            <a:stretch>
              <a:fillRect/>
            </a:stretch>
          </p:blipFill>
          <p:spPr bwMode="auto">
            <a:xfrm>
              <a:off x="4784782" y="2286000"/>
              <a:ext cx="1280902" cy="8130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41" name="Group 40"/>
          <p:cNvGrpSpPr/>
          <p:nvPr/>
        </p:nvGrpSpPr>
        <p:grpSpPr>
          <a:xfrm>
            <a:off x="1371600" y="4778375"/>
            <a:ext cx="7191800" cy="1927225"/>
            <a:chOff x="1371600" y="4778375"/>
            <a:chExt cx="7191800" cy="1927225"/>
          </a:xfrm>
        </p:grpSpPr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371600" y="4778375"/>
              <a:ext cx="3011488" cy="1927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TextBox 15"/>
            <p:cNvSpPr txBox="1"/>
            <p:nvPr/>
          </p:nvSpPr>
          <p:spPr>
            <a:xfrm>
              <a:off x="4724400" y="4944070"/>
              <a:ext cx="383900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log: concave function</a:t>
              </a:r>
            </a:p>
            <a:p>
              <a:endParaRPr lang="en-US" dirty="0" smtClean="0"/>
            </a:p>
            <a:p>
              <a:r>
                <a:rPr lang="en-US" dirty="0" smtClean="0"/>
                <a:t>log(ax+(1-a)y)   ≥   a log(x) + (1-a) log(y)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001948" y="5943600"/>
              <a:ext cx="2840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x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733800" y="5938016"/>
              <a:ext cx="2888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y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514600" y="5960852"/>
              <a:ext cx="10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ax+(1-a)y</a:t>
              </a:r>
              <a:endParaRPr lang="en-US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 rot="5400000" flipH="1" flipV="1">
              <a:off x="2590800" y="5706374"/>
              <a:ext cx="609600" cy="1588"/>
            </a:xfrm>
            <a:prstGeom prst="line">
              <a:avLst/>
            </a:prstGeom>
            <a:ln w="19050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Right Brace 28"/>
          <p:cNvSpPr/>
          <p:nvPr/>
        </p:nvSpPr>
        <p:spPr>
          <a:xfrm rot="5400000">
            <a:off x="4000500" y="2628900"/>
            <a:ext cx="304800" cy="9906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2" name="Right Brace 31"/>
          <p:cNvSpPr/>
          <p:nvPr/>
        </p:nvSpPr>
        <p:spPr>
          <a:xfrm rot="5400000">
            <a:off x="5304526" y="2561326"/>
            <a:ext cx="228600" cy="1201948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3" grpId="0"/>
      <p:bldP spid="29" grpId="0" animBg="1"/>
      <p:bldP spid="32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5" cstate="print"/>
          <a:srcRect l="20570" t="-1052" r="21351"/>
          <a:stretch>
            <a:fillRect/>
          </a:stretch>
        </p:blipFill>
        <p:spPr bwMode="auto">
          <a:xfrm>
            <a:off x="1905000" y="2362200"/>
            <a:ext cx="3657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Lower-bound on marginal likelihood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6" cstate="print"/>
          <a:srcRect t="68474"/>
          <a:stretch>
            <a:fillRect/>
          </a:stretch>
        </p:blipFill>
        <p:spPr bwMode="auto">
          <a:xfrm>
            <a:off x="838200" y="1524000"/>
            <a:ext cx="3987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85800" y="1600200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33400" y="4038600"/>
            <a:ext cx="8001000" cy="762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lvl="0">
              <a:spcBef>
                <a:spcPct val="20000"/>
              </a:spcBef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Jensen’s inequality: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log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</a:t>
            </a:r>
            <a:r>
              <a:rPr kumimoji="0" lang="en-US" sz="3200" b="1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z</a:t>
            </a:r>
            <a:r>
              <a:rPr lang="en-US" sz="3200" dirty="0" smtClean="0"/>
              <a:t> P(</a:t>
            </a:r>
            <a:r>
              <a:rPr lang="en-US" sz="3200" b="1" dirty="0" smtClean="0"/>
              <a:t>z</a:t>
            </a:r>
            <a:r>
              <a:rPr lang="en-US" sz="3200" dirty="0" smtClean="0"/>
              <a:t>)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  ≥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</a:t>
            </a:r>
            <a:r>
              <a:rPr kumimoji="0" lang="en-US" sz="3200" b="1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 log f(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905000" y="4961626"/>
            <a:ext cx="4006850" cy="761312"/>
            <a:chOff x="1905000" y="4961626"/>
            <a:chExt cx="4006850" cy="761312"/>
          </a:xfrm>
        </p:grpSpPr>
        <p:pic>
          <p:nvPicPr>
            <p:cNvPr id="20" name="Picture 4" descr="txp_fig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15" cstate="print"/>
            <a:srcRect l="27830" r="63700"/>
            <a:stretch>
              <a:fillRect/>
            </a:stretch>
          </p:blipFill>
          <p:spPr bwMode="auto">
            <a:xfrm>
              <a:off x="2294626" y="4961626"/>
              <a:ext cx="533400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1905000" y="5022128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≥</a:t>
              </a:r>
              <a:endParaRPr lang="en-US" sz="2800" dirty="0"/>
            </a:p>
          </p:txBody>
        </p:sp>
        <p:pic>
          <p:nvPicPr>
            <p:cNvPr id="35" name="Picture 4" descr="txp_fig"/>
            <p:cNvPicPr>
              <a:picLocks noChangeAspect="1" noChangeArrowheads="1"/>
            </p:cNvPicPr>
            <p:nvPr>
              <p:custDataLst>
                <p:tags r:id="rId13"/>
              </p:custDataLst>
            </p:nvPr>
          </p:nvPicPr>
          <p:blipFill>
            <a:blip r:embed="rId18" cstate="print"/>
            <a:srcRect l="49786"/>
            <a:stretch>
              <a:fillRect/>
            </a:stretch>
          </p:blipFill>
          <p:spPr bwMode="auto">
            <a:xfrm>
              <a:off x="2743200" y="5029200"/>
              <a:ext cx="3168650" cy="693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5" name="Rectangle 44"/>
          <p:cNvSpPr/>
          <p:nvPr/>
        </p:nvSpPr>
        <p:spPr>
          <a:xfrm>
            <a:off x="3962400" y="3288268"/>
            <a:ext cx="535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P(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5257800" y="3276600"/>
            <a:ext cx="4876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f(</a:t>
            </a:r>
            <a:r>
              <a:rPr lang="en-US" b="1" dirty="0" smtClean="0">
                <a:solidFill>
                  <a:srgbClr val="C00000"/>
                </a:solidFill>
              </a:rPr>
              <a:t>z</a:t>
            </a:r>
            <a:r>
              <a:rPr lang="en-US" dirty="0" smtClean="0">
                <a:solidFill>
                  <a:srgbClr val="C00000"/>
                </a:solidFill>
              </a:rPr>
              <a:t>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47" name="Picture 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8" cstate="print"/>
          <a:srcRect l="49786" r="26336"/>
          <a:stretch>
            <a:fillRect/>
          </a:stretch>
        </p:blipFill>
        <p:spPr bwMode="auto">
          <a:xfrm>
            <a:off x="3293852" y="2395270"/>
            <a:ext cx="150674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8" name="Right Brace 47"/>
          <p:cNvSpPr/>
          <p:nvPr/>
        </p:nvSpPr>
        <p:spPr>
          <a:xfrm rot="5400000">
            <a:off x="4000500" y="2628900"/>
            <a:ext cx="304800" cy="990600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50" name="Picture 4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8" cstate="print"/>
          <a:srcRect l="79701" t="-17201"/>
          <a:stretch>
            <a:fillRect/>
          </a:stretch>
        </p:blipFill>
        <p:spPr bwMode="auto">
          <a:xfrm>
            <a:off x="4784782" y="2286000"/>
            <a:ext cx="1280902" cy="813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6" name="Group 25"/>
          <p:cNvGrpSpPr/>
          <p:nvPr/>
        </p:nvGrpSpPr>
        <p:grpSpPr>
          <a:xfrm>
            <a:off x="1752600" y="5883963"/>
            <a:ext cx="5460522" cy="762689"/>
            <a:chOff x="1752600" y="5883963"/>
            <a:chExt cx="5460522" cy="762689"/>
          </a:xfrm>
        </p:grpSpPr>
        <p:pic>
          <p:nvPicPr>
            <p:cNvPr id="23" name="Picture 4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5" cstate="print"/>
            <a:srcRect l="42350" r="26191"/>
            <a:stretch>
              <a:fillRect/>
            </a:stretch>
          </p:blipFill>
          <p:spPr bwMode="auto">
            <a:xfrm>
              <a:off x="2810774" y="5890466"/>
              <a:ext cx="1981200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4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5" cstate="print"/>
            <a:srcRect l="19360" r="63700"/>
            <a:stretch>
              <a:fillRect/>
            </a:stretch>
          </p:blipFill>
          <p:spPr bwMode="auto">
            <a:xfrm>
              <a:off x="1752600" y="5883963"/>
              <a:ext cx="1066800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4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9" cstate="print"/>
            <a:srcRect l="77219" r="8641"/>
            <a:stretch>
              <a:fillRect/>
            </a:stretch>
          </p:blipFill>
          <p:spPr bwMode="auto">
            <a:xfrm>
              <a:off x="5943600" y="5943600"/>
              <a:ext cx="1143000" cy="69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4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8" cstate="print"/>
            <a:srcRect l="49786" r="20025"/>
            <a:stretch>
              <a:fillRect/>
            </a:stretch>
          </p:blipFill>
          <p:spPr bwMode="auto">
            <a:xfrm>
              <a:off x="2743200" y="5952914"/>
              <a:ext cx="1905000" cy="6937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" name="Picture 4" descr="txp_fig"/>
            <p:cNvPicPr>
              <a:picLocks noChangeAspect="1" noChangeArrowheads="1"/>
            </p:cNvPicPr>
            <p:nvPr>
              <p:custDataLst>
                <p:tags r:id="rId10"/>
              </p:custDataLst>
            </p:nvPr>
          </p:nvPicPr>
          <p:blipFill>
            <a:blip r:embed="rId18" cstate="print"/>
            <a:srcRect l="79975" t="-10984" r="-504" b="59279"/>
            <a:stretch>
              <a:fillRect/>
            </a:stretch>
          </p:blipFill>
          <p:spPr bwMode="auto">
            <a:xfrm>
              <a:off x="4639574" y="6044244"/>
              <a:ext cx="1295400" cy="358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" name="Picture 4" descr="txp_fi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20" cstate="print"/>
            <a:srcRect l="98900"/>
            <a:stretch>
              <a:fillRect/>
            </a:stretch>
          </p:blipFill>
          <p:spPr bwMode="auto">
            <a:xfrm>
              <a:off x="7124222" y="5943600"/>
              <a:ext cx="88900" cy="6921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9" name="Right Brace 48"/>
          <p:cNvSpPr/>
          <p:nvPr/>
        </p:nvSpPr>
        <p:spPr>
          <a:xfrm rot="5400000">
            <a:off x="5304526" y="2561326"/>
            <a:ext cx="228600" cy="1201948"/>
          </a:xfrm>
          <a:prstGeom prst="righ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6248400" y="6400800"/>
            <a:ext cx="2124299" cy="423762"/>
            <a:chOff x="6248400" y="6400800"/>
            <a:chExt cx="2124299" cy="423762"/>
          </a:xfrm>
        </p:grpSpPr>
        <p:sp>
          <p:nvSpPr>
            <p:cNvPr id="27" name="TextBox 26"/>
            <p:cNvSpPr txBox="1"/>
            <p:nvPr/>
          </p:nvSpPr>
          <p:spPr>
            <a:xfrm>
              <a:off x="6248400" y="6455230"/>
              <a:ext cx="2124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  <a:latin typeface="Comic Sans MS" pitchFamily="66" charset="0"/>
                </a:rPr>
                <a:t>Independent of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q</a:t>
              </a:r>
              <a:endParaRPr lang="en-US" b="1" dirty="0">
                <a:solidFill>
                  <a:srgbClr val="C00000"/>
                </a:solidFill>
                <a:latin typeface="Symbol" pitchFamily="18" charset="2"/>
              </a:endParaRPr>
            </a:p>
          </p:txBody>
        </p:sp>
        <p:sp>
          <p:nvSpPr>
            <p:cNvPr id="29" name="Left Brace 28"/>
            <p:cNvSpPr/>
            <p:nvPr/>
          </p:nvSpPr>
          <p:spPr>
            <a:xfrm rot="16200000">
              <a:off x="6667500" y="5981700"/>
              <a:ext cx="76200" cy="914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-152400" y="510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Lower-bound on marginal likelihood</a:t>
            </a:r>
            <a:endParaRPr lang="en-US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-152400" y="5105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31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5911" y="1524000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2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 l="27830" r="63700"/>
          <a:stretch>
            <a:fillRect/>
          </a:stretch>
        </p:blipFill>
        <p:spPr bwMode="auto">
          <a:xfrm>
            <a:off x="2066026" y="1429170"/>
            <a:ext cx="53340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1676400" y="14896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≥</a:t>
            </a:r>
            <a:endParaRPr lang="en-US" sz="2800" dirty="0"/>
          </a:p>
        </p:txBody>
      </p:sp>
      <p:pic>
        <p:nvPicPr>
          <p:cNvPr id="34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77219" r="8641"/>
          <a:stretch>
            <a:fillRect/>
          </a:stretch>
        </p:blipFill>
        <p:spPr bwMode="auto">
          <a:xfrm>
            <a:off x="5680496" y="1489496"/>
            <a:ext cx="1143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2" cstate="print"/>
          <a:srcRect l="49786" r="20025"/>
          <a:stretch>
            <a:fillRect/>
          </a:stretch>
        </p:blipFill>
        <p:spPr bwMode="auto">
          <a:xfrm>
            <a:off x="2480096" y="1498810"/>
            <a:ext cx="190500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4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/>
          <a:srcRect l="79975" t="-10984" r="-504" b="59279"/>
          <a:stretch>
            <a:fillRect/>
          </a:stretch>
        </p:blipFill>
        <p:spPr bwMode="auto">
          <a:xfrm>
            <a:off x="4376470" y="1590140"/>
            <a:ext cx="1295400" cy="35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4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 cstate="print"/>
          <a:srcRect l="98900"/>
          <a:stretch>
            <a:fillRect/>
          </a:stretch>
        </p:blipFill>
        <p:spPr bwMode="auto">
          <a:xfrm>
            <a:off x="6861118" y="1489496"/>
            <a:ext cx="889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Left Brace 28"/>
          <p:cNvSpPr/>
          <p:nvPr/>
        </p:nvSpPr>
        <p:spPr>
          <a:xfrm rot="16200000">
            <a:off x="6460672" y="1562100"/>
            <a:ext cx="76200" cy="9144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019800" y="2069068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Independent of 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q</a:t>
            </a:r>
            <a:endParaRPr lang="en-US" b="1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39" name="Left Brace 38"/>
          <p:cNvSpPr/>
          <p:nvPr/>
        </p:nvSpPr>
        <p:spPr>
          <a:xfrm rot="16200000" flipV="1">
            <a:off x="3733800" y="1676400"/>
            <a:ext cx="304800" cy="35052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33398" y="3657600"/>
            <a:ext cx="800100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			Expected log likelihood </a:t>
            </a:r>
            <a:r>
              <a:rPr lang="en-US" sz="2000" dirty="0" err="1" smtClean="0">
                <a:solidFill>
                  <a:srgbClr val="C00000"/>
                </a:solidFill>
              </a:rPr>
              <a:t>wrt</a:t>
            </a:r>
            <a:r>
              <a:rPr lang="en-US" sz="2000" dirty="0" smtClean="0">
                <a:solidFill>
                  <a:srgbClr val="C00000"/>
                </a:solidFill>
              </a:rPr>
              <a:t> Q</a:t>
            </a:r>
          </a:p>
          <a:p>
            <a:pPr>
              <a:lnSpc>
                <a:spcPct val="150000"/>
              </a:lnSpc>
            </a:pPr>
            <a:endParaRPr lang="en-US" sz="2000" dirty="0" smtClean="0"/>
          </a:p>
          <a:p>
            <a:r>
              <a:rPr lang="en-US" sz="2400" dirty="0" smtClean="0"/>
              <a:t>Since </a:t>
            </a:r>
            <a:r>
              <a:rPr lang="en-US" sz="2400" b="1" dirty="0" smtClean="0"/>
              <a:t>z </a:t>
            </a:r>
            <a:r>
              <a:rPr lang="en-US" sz="2400" dirty="0" smtClean="0"/>
              <a:t>is missing, instead take expectation over it (recall: probability of missing data </a:t>
            </a:r>
            <a:r>
              <a:rPr lang="en-US" sz="2400" b="1" dirty="0" smtClean="0"/>
              <a:t>z</a:t>
            </a:r>
            <a:r>
              <a:rPr lang="en-US" sz="2400" dirty="0" smtClean="0"/>
              <a:t> computed in E-step)</a:t>
            </a:r>
            <a:endParaRPr lang="en-US" sz="2400" dirty="0"/>
          </a:p>
        </p:txBody>
      </p:sp>
      <p:pic>
        <p:nvPicPr>
          <p:cNvPr id="52" name="Picture 51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149553" y="2612571"/>
            <a:ext cx="3489247" cy="693034"/>
          </a:xfrm>
          <a:prstGeom prst="rect">
            <a:avLst/>
          </a:prstGeom>
          <a:noFill/>
          <a:ln/>
          <a:effectLst/>
        </p:spPr>
      </p:pic>
      <p:sp>
        <p:nvSpPr>
          <p:cNvPr id="42" name="TextBox 41"/>
          <p:cNvSpPr txBox="1"/>
          <p:nvPr/>
        </p:nvSpPr>
        <p:spPr>
          <a:xfrm rot="5400000">
            <a:off x="3810000" y="230064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=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 step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47800" y="3048000"/>
            <a:ext cx="6237288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609600" y="2362200"/>
            <a:ext cx="8153400" cy="533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Maximize lower bound on marginal likelihood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Symbol" pitchFamily="80" charset="2"/>
              <a:ea typeface="+mn-ea"/>
              <a:cs typeface="+mn-cs"/>
              <a:sym typeface="Symbol" pitchFamily="80" charset="2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33400" y="5105400"/>
            <a:ext cx="73152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 smtClean="0"/>
              <a:t>Use expected counts instead of counts when computing MLE: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If learning requires Count(</a:t>
            </a:r>
            <a:r>
              <a:rPr lang="en-US" sz="2000" b="1" dirty="0" err="1" smtClean="0"/>
              <a:t>x</a:t>
            </a:r>
            <a:r>
              <a:rPr lang="en-US" sz="2000" dirty="0" err="1" smtClean="0"/>
              <a:t>,</a:t>
            </a:r>
            <a:r>
              <a:rPr lang="en-US" sz="2000" b="1" dirty="0" err="1" smtClean="0"/>
              <a:t>z</a:t>
            </a:r>
            <a:r>
              <a:rPr lang="en-US" sz="2000" dirty="0" smtClean="0"/>
              <a:t>), Use E</a:t>
            </a:r>
            <a:r>
              <a:rPr lang="en-US" sz="2000" baseline="-25000" dirty="0" smtClean="0"/>
              <a:t>Q(t+1)</a:t>
            </a:r>
            <a:r>
              <a:rPr lang="en-US" sz="2000" dirty="0" smtClean="0"/>
              <a:t>[Count(</a:t>
            </a:r>
            <a:r>
              <a:rPr lang="en-US" sz="2000" b="1" dirty="0" err="1" smtClean="0"/>
              <a:t>x</a:t>
            </a:r>
            <a:r>
              <a:rPr lang="en-US" sz="2000" dirty="0" err="1" smtClean="0"/>
              <a:t>,</a:t>
            </a:r>
            <a:r>
              <a:rPr lang="en-US" sz="2000" b="1" dirty="0" err="1" smtClean="0"/>
              <a:t>z</a:t>
            </a:r>
            <a:r>
              <a:rPr lang="en-US" sz="2000" dirty="0" smtClean="0"/>
              <a:t>)]</a:t>
            </a: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75911" y="1524000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" name="TextBox 27"/>
          <p:cNvSpPr txBox="1"/>
          <p:nvPr/>
        </p:nvSpPr>
        <p:spPr>
          <a:xfrm>
            <a:off x="1676400" y="148967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≥</a:t>
            </a:r>
            <a:endParaRPr lang="en-US" sz="2800" dirty="0"/>
          </a:p>
        </p:txBody>
      </p:sp>
      <p:pic>
        <p:nvPicPr>
          <p:cNvPr id="32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77219" r="8641"/>
          <a:stretch>
            <a:fillRect/>
          </a:stretch>
        </p:blipFill>
        <p:spPr bwMode="auto">
          <a:xfrm>
            <a:off x="6198078" y="1478610"/>
            <a:ext cx="1143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/>
          <a:srcRect l="98900"/>
          <a:stretch>
            <a:fillRect/>
          </a:stretch>
        </p:blipFill>
        <p:spPr bwMode="auto">
          <a:xfrm>
            <a:off x="7378700" y="1478610"/>
            <a:ext cx="889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2057400" y="1480458"/>
            <a:ext cx="4085249" cy="693033"/>
          </a:xfrm>
          <a:prstGeom prst="rect">
            <a:avLst/>
          </a:prstGeom>
          <a:noFill/>
          <a:ln/>
          <a:effectLst/>
        </p:spPr>
      </p:pic>
      <p:sp>
        <p:nvSpPr>
          <p:cNvPr id="35" name="Left Brace 34"/>
          <p:cNvSpPr/>
          <p:nvPr/>
        </p:nvSpPr>
        <p:spPr>
          <a:xfrm rot="16200000" flipV="1">
            <a:off x="5486400" y="1850334"/>
            <a:ext cx="304800" cy="41148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33800" y="4136334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   Expected log likelihood </a:t>
            </a:r>
            <a:r>
              <a:rPr lang="en-US" sz="2000" dirty="0" err="1" smtClean="0">
                <a:solidFill>
                  <a:srgbClr val="C00000"/>
                </a:solidFill>
              </a:rPr>
              <a:t>wrt</a:t>
            </a:r>
            <a:r>
              <a:rPr lang="en-US" sz="2000" dirty="0" smtClean="0">
                <a:solidFill>
                  <a:srgbClr val="C00000"/>
                </a:solidFill>
              </a:rPr>
              <a:t> Q</a:t>
            </a:r>
            <a:r>
              <a:rPr lang="en-US" sz="2000" baseline="30000" dirty="0" smtClean="0">
                <a:solidFill>
                  <a:srgbClr val="C00000"/>
                </a:solidFill>
              </a:rPr>
              <a:t>(t+1)</a:t>
            </a:r>
          </a:p>
        </p:txBody>
      </p:sp>
      <p:pic>
        <p:nvPicPr>
          <p:cNvPr id="37" name="Picture 3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567409" y="3033381"/>
            <a:ext cx="4128791" cy="700420"/>
          </a:xfrm>
          <a:prstGeom prst="rect">
            <a:avLst/>
          </a:prstGeom>
          <a:noFill/>
          <a:ln/>
          <a:effectLst/>
        </p:spPr>
      </p:pic>
      <p:sp>
        <p:nvSpPr>
          <p:cNvPr id="16" name="Left Brace 15"/>
          <p:cNvSpPr/>
          <p:nvPr/>
        </p:nvSpPr>
        <p:spPr>
          <a:xfrm rot="16200000">
            <a:off x="6938059" y="1518556"/>
            <a:ext cx="76200" cy="9144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497187" y="2025524"/>
            <a:ext cx="21242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Independent of 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</a:rPr>
              <a:t>q</a:t>
            </a:r>
            <a:endParaRPr lang="en-US" b="1" dirty="0">
              <a:solidFill>
                <a:srgbClr val="C00000"/>
              </a:solidFill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 as Coordinate Ascent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600" y="1261642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 l="15975" r="61585"/>
          <a:stretch>
            <a:fillRect/>
          </a:stretch>
        </p:blipFill>
        <p:spPr bwMode="auto">
          <a:xfrm>
            <a:off x="4267200" y="1219200"/>
            <a:ext cx="141605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1" name="Group 10"/>
          <p:cNvGrpSpPr/>
          <p:nvPr/>
        </p:nvGrpSpPr>
        <p:grpSpPr>
          <a:xfrm>
            <a:off x="381000" y="1981200"/>
            <a:ext cx="8915400" cy="4648200"/>
            <a:chOff x="381000" y="1981200"/>
            <a:chExt cx="8915400" cy="4648200"/>
          </a:xfrm>
        </p:grpSpPr>
        <p:sp>
          <p:nvSpPr>
            <p:cNvPr id="15" name="Rectangle 3"/>
            <p:cNvSpPr txBox="1">
              <a:spLocks noChangeArrowheads="1"/>
            </p:cNvSpPr>
            <p:nvPr/>
          </p:nvSpPr>
          <p:spPr>
            <a:xfrm>
              <a:off x="381000" y="3581400"/>
              <a:ext cx="8458200" cy="533400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Comic Sans MS" pitchFamily="66" charset="0"/>
                </a:rPr>
                <a:t>M-step maximizes lower bound F on marginal likelihood =&gt; doesn’t decrease the marginal likelihood</a:t>
              </a:r>
            </a:p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endParaRPr>
            </a:p>
          </p:txBody>
        </p:sp>
        <p:sp>
          <p:nvSpPr>
            <p:cNvPr id="32" name="Rectangle 3"/>
            <p:cNvSpPr txBox="1">
              <a:spLocks noChangeArrowheads="1"/>
            </p:cNvSpPr>
            <p:nvPr/>
          </p:nvSpPr>
          <p:spPr>
            <a:xfrm>
              <a:off x="381000" y="1981200"/>
              <a:ext cx="8915400" cy="4648200"/>
            </a:xfrm>
            <a:prstGeom prst="rect">
              <a:avLst/>
            </a:prstGeom>
            <a:noFill/>
            <a:ln/>
          </p:spPr>
          <p:txBody>
            <a:bodyPr vert="horz" lIns="91440" tIns="45720" rIns="91440" bIns="45720" rtlCol="0">
              <a:normAutofit/>
            </a:bodyPr>
            <a:lstStyle/>
            <a:p>
              <a:pPr marL="0" marR="0" lvl="0" indent="0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  <a:cs typeface="+mn-cs"/>
                </a:rPr>
                <a:t>M-step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n-lt"/>
                  <a:ea typeface="+mn-ea"/>
                  <a:cs typeface="+mn-cs"/>
                </a:rPr>
                <a:t>: Fix Q, maximize F over </a:t>
              </a:r>
              <a:r>
                <a:rPr kumimoji="0" lang="en-US" sz="2400" b="0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Symbol" pitchFamily="80" charset="2"/>
                  <a:ea typeface="+mn-ea"/>
                  <a:cs typeface="+mn-cs"/>
                  <a:sym typeface="Symbol" pitchFamily="80" charset="2"/>
                </a:rPr>
                <a:t></a:t>
              </a: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pic>
          <p:nvPicPr>
            <p:cNvPr id="33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838200" y="2786744"/>
              <a:ext cx="942975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8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rcRect l="10661"/>
            <a:stretch>
              <a:fillRect/>
            </a:stretch>
          </p:blipFill>
          <p:spPr bwMode="auto">
            <a:xfrm>
              <a:off x="1746250" y="2762671"/>
              <a:ext cx="6864350" cy="631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5" name="Rectangle 34"/>
          <p:cNvSpPr/>
          <p:nvPr/>
        </p:nvSpPr>
        <p:spPr>
          <a:xfrm>
            <a:off x="381000" y="4495800"/>
            <a:ext cx="421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E-step</a:t>
            </a:r>
            <a:r>
              <a:rPr lang="en-US" sz="2400" dirty="0" smtClean="0"/>
              <a:t>: Fix </a:t>
            </a:r>
            <a:r>
              <a:rPr lang="en-US" sz="2400" dirty="0" smtClean="0">
                <a:latin typeface="Symbol" pitchFamily="80" charset="2"/>
                <a:sym typeface="Symbol" pitchFamily="80" charset="2"/>
              </a:rPr>
              <a:t></a:t>
            </a:r>
            <a:r>
              <a:rPr lang="en-US" sz="2400" dirty="0" smtClean="0"/>
              <a:t>, maximize F over Q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81000" y="5029200"/>
            <a:ext cx="84582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We’ll show this next.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Thus,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E-step also maximizes lower bound F on marginal likelihood =&gt; doesn’t decrease the marginal likelihood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8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Since marginal likelihood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is bounded,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Convergence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omic Sans MS" pitchFamily="66" charset="0"/>
              </a:rPr>
              <a:t> follows!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Comic Sans MS" pitchFamily="66" charset="0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  <p:bldP spid="12" grpId="0" uiExpand="1" build="allAtOnce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Convergence of 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276600" y="1261642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5" cstate="print"/>
          <a:srcRect l="15975" r="61585"/>
          <a:stretch>
            <a:fillRect/>
          </a:stretch>
        </p:blipFill>
        <p:spPr bwMode="auto">
          <a:xfrm>
            <a:off x="4267200" y="1219200"/>
            <a:ext cx="141605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381000" y="1981200"/>
            <a:ext cx="8915400" cy="4648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81000" y="1981200"/>
            <a:ext cx="421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E-step</a:t>
            </a:r>
            <a:r>
              <a:rPr lang="en-US" sz="2400" dirty="0" smtClean="0"/>
              <a:t>: Fix </a:t>
            </a:r>
            <a:r>
              <a:rPr lang="en-US" sz="2400" dirty="0" smtClean="0">
                <a:latin typeface="Symbol" pitchFamily="80" charset="2"/>
                <a:sym typeface="Symbol" pitchFamily="80" charset="2"/>
              </a:rPr>
              <a:t></a:t>
            </a:r>
            <a:r>
              <a:rPr lang="en-US" sz="2400" dirty="0" smtClean="0"/>
              <a:t>, maximize F over Q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39264" y="2590800"/>
            <a:ext cx="7218849" cy="754063"/>
            <a:chOff x="539264" y="2590800"/>
            <a:chExt cx="7218849" cy="754063"/>
          </a:xfrm>
        </p:grpSpPr>
        <p:pic>
          <p:nvPicPr>
            <p:cNvPr id="11" name="Picture 3" descr="txp_fig"/>
            <p:cNvPicPr>
              <a:picLocks noChangeAspect="1" noChangeArrowheads="1"/>
            </p:cNvPicPr>
            <p:nvPr>
              <p:custDataLst>
                <p:tags r:id="rId11"/>
              </p:custDataLst>
            </p:nvPr>
          </p:nvPicPr>
          <p:blipFill>
            <a:blip r:embed="rId16" cstate="print"/>
            <a:srcRect l="18122"/>
            <a:stretch>
              <a:fillRect/>
            </a:stretch>
          </p:blipFill>
          <p:spPr bwMode="auto">
            <a:xfrm>
              <a:off x="1905000" y="2590800"/>
              <a:ext cx="5853113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6"/>
            <p:cNvPicPr>
              <a:picLocks noChangeAspect="1" noChangeArrowheads="1"/>
            </p:cNvPicPr>
            <p:nvPr/>
          </p:nvPicPr>
          <p:blipFill>
            <a:blip r:embed="rId14" cstate="print"/>
            <a:srcRect l="-23620" t="-1964" r="15774"/>
            <a:stretch>
              <a:fillRect/>
            </a:stretch>
          </p:blipFill>
          <p:spPr bwMode="auto">
            <a:xfrm>
              <a:off x="539264" y="2692878"/>
              <a:ext cx="1016976" cy="456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6"/>
            <p:cNvPicPr>
              <a:picLocks noChangeAspect="1" noChangeArrowheads="1"/>
            </p:cNvPicPr>
            <p:nvPr/>
          </p:nvPicPr>
          <p:blipFill>
            <a:blip r:embed="rId14" cstate="print"/>
            <a:srcRect l="89510" t="-1964" r="-8469"/>
            <a:stretch>
              <a:fillRect/>
            </a:stretch>
          </p:blipFill>
          <p:spPr bwMode="auto">
            <a:xfrm>
              <a:off x="1802424" y="2684086"/>
              <a:ext cx="178776" cy="456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8" descr="txp_fig"/>
            <p:cNvPicPr>
              <a:picLocks noChangeAspect="1" noChangeArrowheads="1"/>
            </p:cNvPicPr>
            <p:nvPr>
              <p:custDataLst>
                <p:tags r:id="rId12"/>
              </p:custDataLst>
            </p:nvPr>
          </p:nvPicPr>
          <p:blipFill>
            <a:blip r:embed="rId17" cstate="print"/>
            <a:srcRect l="26611" t="734" r="70414" b="51024"/>
            <a:stretch>
              <a:fillRect/>
            </a:stretch>
          </p:blipFill>
          <p:spPr bwMode="auto">
            <a:xfrm>
              <a:off x="1556240" y="2616678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30" name="Group 29"/>
          <p:cNvGrpSpPr/>
          <p:nvPr/>
        </p:nvGrpSpPr>
        <p:grpSpPr>
          <a:xfrm>
            <a:off x="940035" y="3657600"/>
            <a:ext cx="5384565" cy="762000"/>
            <a:chOff x="1905000" y="3657600"/>
            <a:chExt cx="5384565" cy="762000"/>
          </a:xfrm>
        </p:grpSpPr>
        <p:pic>
          <p:nvPicPr>
            <p:cNvPr id="16" name="Picture 3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6" cstate="print"/>
            <a:srcRect l="40507"/>
            <a:stretch>
              <a:fillRect/>
            </a:stretch>
          </p:blipFill>
          <p:spPr bwMode="auto">
            <a:xfrm>
              <a:off x="1905000" y="3665537"/>
              <a:ext cx="4252913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4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8" cstate="print"/>
            <a:srcRect l="59176"/>
            <a:stretch>
              <a:fillRect/>
            </a:stretch>
          </p:blipFill>
          <p:spPr bwMode="auto">
            <a:xfrm>
              <a:off x="4615130" y="3657600"/>
              <a:ext cx="1519653" cy="361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1" name="Picture 20" descr="TP_tmp.emf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6222521" y="3692104"/>
              <a:ext cx="1067044" cy="330783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24" name="Straight Connector 23"/>
            <p:cNvCxnSpPr/>
            <p:nvPr/>
          </p:nvCxnSpPr>
          <p:spPr>
            <a:xfrm>
              <a:off x="6096000" y="4029974"/>
              <a:ext cx="11430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990600" y="4630948"/>
            <a:ext cx="4252913" cy="779252"/>
            <a:chOff x="1905000" y="4630948"/>
            <a:chExt cx="4252913" cy="779252"/>
          </a:xfrm>
        </p:grpSpPr>
        <p:pic>
          <p:nvPicPr>
            <p:cNvPr id="25" name="Picture 3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6" cstate="print"/>
            <a:srcRect l="40507"/>
            <a:stretch>
              <a:fillRect/>
            </a:stretch>
          </p:blipFill>
          <p:spPr bwMode="auto">
            <a:xfrm>
              <a:off x="1905000" y="4656137"/>
              <a:ext cx="4252913" cy="754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4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8" cstate="print"/>
            <a:srcRect l="59176"/>
            <a:stretch>
              <a:fillRect/>
            </a:stretch>
          </p:blipFill>
          <p:spPr bwMode="auto">
            <a:xfrm>
              <a:off x="4609417" y="4630948"/>
              <a:ext cx="1519653" cy="361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29" name="Picture 28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0" cstate="print"/>
          <a:stretch>
            <a:fillRect/>
          </a:stretch>
        </p:blipFill>
        <p:spPr bwMode="auto">
          <a:xfrm>
            <a:off x="5359118" y="4698344"/>
            <a:ext cx="3403882" cy="762178"/>
          </a:xfrm>
          <a:prstGeom prst="rect">
            <a:avLst/>
          </a:prstGeom>
          <a:noFill/>
          <a:ln/>
          <a:effectLst/>
        </p:spPr>
      </p:pic>
      <p:cxnSp>
        <p:nvCxnSpPr>
          <p:cNvPr id="38" name="Straight Arrow Connector 37"/>
          <p:cNvCxnSpPr/>
          <p:nvPr/>
        </p:nvCxnSpPr>
        <p:spPr>
          <a:xfrm flipV="1">
            <a:off x="6096000" y="4800600"/>
            <a:ext cx="1066800" cy="6096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7111044" y="45533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1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0" name="Left Brace 39"/>
          <p:cNvSpPr/>
          <p:nvPr/>
        </p:nvSpPr>
        <p:spPr>
          <a:xfrm rot="16200000" flipV="1">
            <a:off x="7124700" y="4076700"/>
            <a:ext cx="228600" cy="32004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/>
          <p:cNvGrpSpPr/>
          <p:nvPr/>
        </p:nvGrpSpPr>
        <p:grpSpPr>
          <a:xfrm>
            <a:off x="6433040" y="5723792"/>
            <a:ext cx="1441936" cy="532667"/>
            <a:chOff x="6433040" y="5723792"/>
            <a:chExt cx="1441936" cy="532667"/>
          </a:xfrm>
        </p:grpSpPr>
        <p:grpSp>
          <p:nvGrpSpPr>
            <p:cNvPr id="34" name="Group 33"/>
            <p:cNvGrpSpPr/>
            <p:nvPr/>
          </p:nvGrpSpPr>
          <p:grpSpPr>
            <a:xfrm>
              <a:off x="6433040" y="5791200"/>
              <a:ext cx="1441936" cy="465259"/>
              <a:chOff x="6433040" y="5791200"/>
              <a:chExt cx="1441936" cy="465259"/>
            </a:xfrm>
          </p:grpSpPr>
          <p:pic>
            <p:nvPicPr>
              <p:cNvPr id="41" name="Picture 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-23620" t="-1964" r="15774"/>
              <a:stretch>
                <a:fillRect/>
              </a:stretch>
            </p:blipFill>
            <p:spPr bwMode="auto">
              <a:xfrm>
                <a:off x="6433040" y="5799992"/>
                <a:ext cx="1016976" cy="4564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2" name="Picture 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89510" t="-1964" r="-8469"/>
              <a:stretch>
                <a:fillRect/>
              </a:stretch>
            </p:blipFill>
            <p:spPr bwMode="auto">
              <a:xfrm>
                <a:off x="7696200" y="5791200"/>
                <a:ext cx="178776" cy="4564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3" name="Picture 8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17" cstate="print"/>
            <a:srcRect l="26611" t="734" r="70414" b="51024"/>
            <a:stretch>
              <a:fillRect/>
            </a:stretch>
          </p:blipFill>
          <p:spPr bwMode="auto">
            <a:xfrm>
              <a:off x="7450016" y="5723792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44" name="Left Brace 43"/>
          <p:cNvSpPr/>
          <p:nvPr/>
        </p:nvSpPr>
        <p:spPr>
          <a:xfrm rot="16200000" flipV="1">
            <a:off x="3467100" y="4076700"/>
            <a:ext cx="228600" cy="32004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6" name="Picture 4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1" cstate="print"/>
          <a:stretch>
            <a:fillRect/>
          </a:stretch>
        </p:blipFill>
        <p:spPr bwMode="auto">
          <a:xfrm>
            <a:off x="2133600" y="5867400"/>
            <a:ext cx="3074168" cy="330735"/>
          </a:xfrm>
          <a:prstGeom prst="rect">
            <a:avLst/>
          </a:prstGeom>
          <a:noFill/>
          <a:ln/>
          <a:effectLst/>
        </p:spPr>
      </p:pic>
      <p:sp>
        <p:nvSpPr>
          <p:cNvPr id="47" name="TextBox 46"/>
          <p:cNvSpPr txBox="1"/>
          <p:nvPr/>
        </p:nvSpPr>
        <p:spPr>
          <a:xfrm>
            <a:off x="1614452" y="6324600"/>
            <a:ext cx="4080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KL divergence between two distributions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 animBg="1"/>
      <p:bldP spid="44" grpId="0" animBg="1"/>
      <p:bldP spid="4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Convergence of 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1261642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/>
          <a:srcRect l="15975" r="61585"/>
          <a:stretch>
            <a:fillRect/>
          </a:stretch>
        </p:blipFill>
        <p:spPr bwMode="auto">
          <a:xfrm>
            <a:off x="4267200" y="1219200"/>
            <a:ext cx="141605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381000" y="1981200"/>
            <a:ext cx="8915400" cy="4648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81000" y="1981200"/>
            <a:ext cx="421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E-step</a:t>
            </a:r>
            <a:r>
              <a:rPr lang="en-US" sz="2400" dirty="0" smtClean="0"/>
              <a:t>: Fix </a:t>
            </a:r>
            <a:r>
              <a:rPr lang="en-US" sz="2400" dirty="0" smtClean="0">
                <a:latin typeface="Symbol" pitchFamily="80" charset="2"/>
                <a:sym typeface="Symbol" pitchFamily="80" charset="2"/>
              </a:rPr>
              <a:t></a:t>
            </a:r>
            <a:r>
              <a:rPr lang="en-US" sz="2400" dirty="0" smtClean="0"/>
              <a:t>, maximize F over Q</a:t>
            </a:r>
          </a:p>
        </p:txBody>
      </p:sp>
      <p:pic>
        <p:nvPicPr>
          <p:cNvPr id="11" name="Picture 3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/>
          <a:srcRect l="18122"/>
          <a:stretch>
            <a:fillRect/>
          </a:stretch>
        </p:blipFill>
        <p:spPr bwMode="auto">
          <a:xfrm>
            <a:off x="1905000" y="2590800"/>
            <a:ext cx="5853113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10" cstate="print"/>
          <a:srcRect l="-23620" t="-1964" r="15774"/>
          <a:stretch>
            <a:fillRect/>
          </a:stretch>
        </p:blipFill>
        <p:spPr bwMode="auto">
          <a:xfrm>
            <a:off x="539264" y="2692878"/>
            <a:ext cx="1016976" cy="45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10" cstate="print"/>
          <a:srcRect l="89510" t="-1964" r="-8469"/>
          <a:stretch>
            <a:fillRect/>
          </a:stretch>
        </p:blipFill>
        <p:spPr bwMode="auto">
          <a:xfrm>
            <a:off x="1802424" y="2684086"/>
            <a:ext cx="178776" cy="45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3" cstate="print"/>
          <a:srcRect l="26611" t="734" r="70414" b="51024"/>
          <a:stretch>
            <a:fillRect/>
          </a:stretch>
        </p:blipFill>
        <p:spPr bwMode="auto">
          <a:xfrm>
            <a:off x="1556240" y="2616678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0" name="Group 29"/>
          <p:cNvGrpSpPr/>
          <p:nvPr/>
        </p:nvGrpSpPr>
        <p:grpSpPr>
          <a:xfrm>
            <a:off x="6101864" y="3522452"/>
            <a:ext cx="1441936" cy="532667"/>
            <a:chOff x="6433040" y="5723792"/>
            <a:chExt cx="1441936" cy="532667"/>
          </a:xfrm>
        </p:grpSpPr>
        <p:pic>
          <p:nvPicPr>
            <p:cNvPr id="41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 l="-23620" t="-1964" r="15774"/>
            <a:stretch>
              <a:fillRect/>
            </a:stretch>
          </p:blipFill>
          <p:spPr bwMode="auto">
            <a:xfrm>
              <a:off x="6433040" y="5799992"/>
              <a:ext cx="1016976" cy="456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2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 l="89510" t="-1964" r="-8469"/>
            <a:stretch>
              <a:fillRect/>
            </a:stretch>
          </p:blipFill>
          <p:spPr bwMode="auto">
            <a:xfrm>
              <a:off x="7696200" y="5791200"/>
              <a:ext cx="178776" cy="456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3" name="Picture 8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3" cstate="print"/>
            <a:srcRect l="26611" t="734" r="70414" b="51024"/>
            <a:stretch>
              <a:fillRect/>
            </a:stretch>
          </p:blipFill>
          <p:spPr bwMode="auto">
            <a:xfrm>
              <a:off x="7450016" y="5723792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6" name="Picture 45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819400" y="3657600"/>
            <a:ext cx="3074168" cy="330735"/>
          </a:xfrm>
          <a:prstGeom prst="rect">
            <a:avLst/>
          </a:prstGeom>
          <a:noFill/>
          <a:ln/>
          <a:effectLst/>
        </p:spPr>
      </p:pic>
      <p:sp>
        <p:nvSpPr>
          <p:cNvPr id="47" name="TextBox 46"/>
          <p:cNvSpPr txBox="1"/>
          <p:nvPr/>
        </p:nvSpPr>
        <p:spPr>
          <a:xfrm>
            <a:off x="381000" y="4572000"/>
            <a:ext cx="87005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KL&gt;=0, </a:t>
            </a:r>
            <a:r>
              <a:rPr lang="en-US" sz="2000" b="1" dirty="0" smtClean="0">
                <a:solidFill>
                  <a:srgbClr val="C00000"/>
                </a:solidFill>
              </a:rPr>
              <a:t>above expression is maximized </a:t>
            </a:r>
            <a:r>
              <a:rPr lang="en-US" sz="2000" b="1" dirty="0" smtClean="0">
                <a:solidFill>
                  <a:srgbClr val="C00000"/>
                </a:solidFill>
              </a:rPr>
              <a:t>if KL divergence = 0 	KL(Q,P) = 0 </a:t>
            </a:r>
            <a:r>
              <a:rPr lang="en-US" sz="2000" b="1" dirty="0" err="1" smtClean="0">
                <a:solidFill>
                  <a:srgbClr val="C00000"/>
                </a:solidFill>
              </a:rPr>
              <a:t>iif</a:t>
            </a:r>
            <a:r>
              <a:rPr lang="en-US" sz="2000" b="1" dirty="0" smtClean="0">
                <a:solidFill>
                  <a:srgbClr val="C00000"/>
                </a:solidFill>
              </a:rPr>
              <a:t> Q = P</a:t>
            </a:r>
          </a:p>
          <a:p>
            <a:endParaRPr lang="en-US" sz="2000" b="1" dirty="0" smtClean="0">
              <a:solidFill>
                <a:srgbClr val="C00000"/>
              </a:solidFill>
            </a:endParaRPr>
          </a:p>
          <a:p>
            <a:r>
              <a:rPr lang="en-US" sz="2000" b="1" dirty="0" smtClean="0">
                <a:solidFill>
                  <a:srgbClr val="C00000"/>
                </a:solidFill>
              </a:rPr>
              <a:t>Recall E-step: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948318" y="36576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</a:t>
            </a:r>
            <a:endParaRPr lang="en-US" dirty="0"/>
          </a:p>
        </p:txBody>
      </p:sp>
      <p:pic>
        <p:nvPicPr>
          <p:cNvPr id="37" name="Picture 4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286000" y="5207322"/>
            <a:ext cx="3657600" cy="355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3" descr="txp_fig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2" cstate="print"/>
          <a:srcRect l="40507" r="47768"/>
          <a:stretch>
            <a:fillRect/>
          </a:stretch>
        </p:blipFill>
        <p:spPr bwMode="auto">
          <a:xfrm>
            <a:off x="1905000" y="3429000"/>
            <a:ext cx="838200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381000" y="5867400"/>
            <a:ext cx="8458200" cy="533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Thus,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E-step also maximizes lower bound F on marginal likelihood =&gt; doesn’t decrease the marginal likelihood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Convergence of 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381000" y="3357441"/>
            <a:ext cx="6705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Maximizes lower bound F on marginal likelihood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23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76600" y="1261642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1" name="Picture 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/>
          <a:srcRect l="15975" r="61585"/>
          <a:stretch>
            <a:fillRect/>
          </a:stretch>
        </p:blipFill>
        <p:spPr bwMode="auto">
          <a:xfrm>
            <a:off x="4267200" y="1219200"/>
            <a:ext cx="1416050" cy="69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ectangle 3"/>
          <p:cNvSpPr txBox="1">
            <a:spLocks noChangeArrowheads="1"/>
          </p:cNvSpPr>
          <p:nvPr/>
        </p:nvSpPr>
        <p:spPr>
          <a:xfrm>
            <a:off x="381000" y="1981200"/>
            <a:ext cx="8915400" cy="4648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M-step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: Fix Q, maximize F over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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3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8200" y="2757366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8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2" cstate="print"/>
          <a:srcRect l="10661"/>
          <a:stretch>
            <a:fillRect/>
          </a:stretch>
        </p:blipFill>
        <p:spPr bwMode="auto">
          <a:xfrm>
            <a:off x="1746250" y="2762671"/>
            <a:ext cx="686435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Rectangle 34"/>
          <p:cNvSpPr/>
          <p:nvPr/>
        </p:nvSpPr>
        <p:spPr>
          <a:xfrm>
            <a:off x="381000" y="4191000"/>
            <a:ext cx="42172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E-step</a:t>
            </a:r>
            <a:r>
              <a:rPr lang="en-US" sz="2400" dirty="0" smtClean="0"/>
              <a:t>: Fix </a:t>
            </a:r>
            <a:r>
              <a:rPr lang="en-US" sz="2400" dirty="0" smtClean="0">
                <a:latin typeface="Symbol" pitchFamily="80" charset="2"/>
                <a:sym typeface="Symbol" pitchFamily="80" charset="2"/>
              </a:rPr>
              <a:t></a:t>
            </a:r>
            <a:r>
              <a:rPr lang="en-US" sz="2400" dirty="0" smtClean="0"/>
              <a:t>, maximize F over Q</a:t>
            </a:r>
          </a:p>
        </p:txBody>
      </p:sp>
      <p:pic>
        <p:nvPicPr>
          <p:cNvPr id="36" name="Picture 7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3" cstate="print"/>
          <a:srcRect l="13000"/>
          <a:stretch>
            <a:fillRect/>
          </a:stretch>
        </p:blipFill>
        <p:spPr bwMode="auto">
          <a:xfrm>
            <a:off x="1770184" y="4876800"/>
            <a:ext cx="66294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" name="Rectangle 38"/>
          <p:cNvSpPr/>
          <p:nvPr/>
        </p:nvSpPr>
        <p:spPr>
          <a:xfrm>
            <a:off x="3505200" y="4724400"/>
            <a:ext cx="11430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8" name="Picture 6"/>
          <p:cNvPicPr>
            <a:picLocks noChangeAspect="1" noChangeArrowheads="1"/>
          </p:cNvPicPr>
          <p:nvPr/>
        </p:nvPicPr>
        <p:blipFill>
          <a:blip r:embed="rId10" cstate="print"/>
          <a:srcRect l="-23620" t="-1964" r="15774"/>
          <a:stretch>
            <a:fillRect/>
          </a:stretch>
        </p:blipFill>
        <p:spPr bwMode="auto">
          <a:xfrm>
            <a:off x="3250224" y="4876800"/>
            <a:ext cx="1016976" cy="45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6"/>
          <p:cNvPicPr>
            <a:picLocks noChangeAspect="1" noChangeArrowheads="1"/>
          </p:cNvPicPr>
          <p:nvPr/>
        </p:nvPicPr>
        <p:blipFill>
          <a:blip r:embed="rId10" cstate="print"/>
          <a:srcRect l="89510" t="-1964" r="-8469"/>
          <a:stretch>
            <a:fillRect/>
          </a:stretch>
        </p:blipFill>
        <p:spPr bwMode="auto">
          <a:xfrm>
            <a:off x="4513384" y="4868008"/>
            <a:ext cx="178776" cy="45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" name="Picture 8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2" cstate="print"/>
          <a:srcRect l="26611" t="734" r="70414" b="51024"/>
          <a:stretch>
            <a:fillRect/>
          </a:stretch>
        </p:blipFill>
        <p:spPr bwMode="auto">
          <a:xfrm>
            <a:off x="4267200" y="4800600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3" name="Rectangle 3"/>
          <p:cNvSpPr txBox="1">
            <a:spLocks noChangeArrowheads="1"/>
          </p:cNvSpPr>
          <p:nvPr/>
        </p:nvSpPr>
        <p:spPr>
          <a:xfrm>
            <a:off x="381000" y="5557959"/>
            <a:ext cx="6705600" cy="53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Re-aligns F with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margina</a:t>
            </a:r>
            <a:r>
              <a:rPr lang="en-US" sz="2000" baseline="0" dirty="0" smtClean="0">
                <a:solidFill>
                  <a:srgbClr val="C00000"/>
                </a:solidFill>
                <a:latin typeface="Comic Sans MS" pitchFamily="66" charset="0"/>
              </a:rPr>
              <a:t>l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likelihood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667000" y="6172933"/>
            <a:ext cx="3962400" cy="532667"/>
            <a:chOff x="2667000" y="6172933"/>
            <a:chExt cx="3962400" cy="532667"/>
          </a:xfrm>
        </p:grpSpPr>
        <p:pic>
          <p:nvPicPr>
            <p:cNvPr id="42" name="Picture 4" descr="txp_fig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rcRect r="24828"/>
            <a:stretch>
              <a:fillRect/>
            </a:stretch>
          </p:blipFill>
          <p:spPr bwMode="auto">
            <a:xfrm>
              <a:off x="2667000" y="6299455"/>
              <a:ext cx="3124200" cy="3730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4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 l="-23620" t="-1964" r="15774"/>
            <a:stretch>
              <a:fillRect/>
            </a:stretch>
          </p:blipFill>
          <p:spPr bwMode="auto">
            <a:xfrm>
              <a:off x="5187464" y="6249133"/>
              <a:ext cx="1016976" cy="456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5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 l="89510" t="-1964" r="-8469"/>
            <a:stretch>
              <a:fillRect/>
            </a:stretch>
          </p:blipFill>
          <p:spPr bwMode="auto">
            <a:xfrm>
              <a:off x="6450624" y="6240341"/>
              <a:ext cx="178776" cy="4564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6" name="Picture 8" descr="txp_fig"/>
            <p:cNvPicPr>
              <a:picLocks noChangeAspect="1" noChangeArrowheads="1"/>
            </p:cNvPicPr>
            <p:nvPr>
              <p:custDataLst>
                <p:tags r:id="rId8"/>
              </p:custDataLst>
            </p:nvPr>
          </p:nvPicPr>
          <p:blipFill>
            <a:blip r:embed="rId12" cstate="print"/>
            <a:srcRect l="26611" t="734" r="70414" b="51024"/>
            <a:stretch>
              <a:fillRect/>
            </a:stretch>
          </p:blipFill>
          <p:spPr bwMode="auto">
            <a:xfrm>
              <a:off x="6204440" y="6172933"/>
              <a:ext cx="2286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pic>
        <p:nvPicPr>
          <p:cNvPr id="47" name="Picture 6"/>
          <p:cNvPicPr>
            <a:picLocks noChangeAspect="1" noChangeArrowheads="1"/>
          </p:cNvPicPr>
          <p:nvPr/>
        </p:nvPicPr>
        <p:blipFill>
          <a:blip r:embed="rId10" cstate="print"/>
          <a:srcRect l="-23620" t="-1964" r="15774"/>
          <a:stretch>
            <a:fillRect/>
          </a:stretch>
        </p:blipFill>
        <p:spPr bwMode="auto">
          <a:xfrm>
            <a:off x="457200" y="4863533"/>
            <a:ext cx="1016976" cy="45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" name="Picture 6"/>
          <p:cNvPicPr>
            <a:picLocks noChangeAspect="1" noChangeArrowheads="1"/>
          </p:cNvPicPr>
          <p:nvPr/>
        </p:nvPicPr>
        <p:blipFill>
          <a:blip r:embed="rId10" cstate="print"/>
          <a:srcRect l="89510" t="-1964" r="-8469"/>
          <a:stretch>
            <a:fillRect/>
          </a:stretch>
        </p:blipFill>
        <p:spPr bwMode="auto">
          <a:xfrm>
            <a:off x="1720360" y="4854741"/>
            <a:ext cx="178776" cy="456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9" name="Picture 8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2" cstate="print"/>
          <a:srcRect l="26611" t="734" r="70414" b="51024"/>
          <a:stretch>
            <a:fillRect/>
          </a:stretch>
        </p:blipFill>
        <p:spPr bwMode="auto">
          <a:xfrm>
            <a:off x="1474176" y="4787333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" name="Rectangle 23"/>
          <p:cNvSpPr/>
          <p:nvPr/>
        </p:nvSpPr>
        <p:spPr>
          <a:xfrm>
            <a:off x="4892618" y="4953000"/>
            <a:ext cx="1524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Convergence of 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Freeform 2"/>
          <p:cNvSpPr>
            <a:spLocks/>
          </p:cNvSpPr>
          <p:nvPr/>
        </p:nvSpPr>
        <p:spPr bwMode="auto">
          <a:xfrm flipH="1">
            <a:off x="5105400" y="2268537"/>
            <a:ext cx="1447800" cy="2119313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96" y="288"/>
              </a:cxn>
              <a:cxn ang="0">
                <a:pos x="336" y="0"/>
              </a:cxn>
              <a:cxn ang="0">
                <a:pos x="528" y="288"/>
              </a:cxn>
              <a:cxn ang="0">
                <a:pos x="624" y="816"/>
              </a:cxn>
            </a:cxnLst>
            <a:rect l="0" t="0" r="r" b="b"/>
            <a:pathLst>
              <a:path w="624" h="816">
                <a:moveTo>
                  <a:pt x="0" y="768"/>
                </a:moveTo>
                <a:cubicBezTo>
                  <a:pt x="20" y="592"/>
                  <a:pt x="40" y="416"/>
                  <a:pt x="96" y="288"/>
                </a:cubicBezTo>
                <a:cubicBezTo>
                  <a:pt x="152" y="160"/>
                  <a:pt x="264" y="0"/>
                  <a:pt x="336" y="0"/>
                </a:cubicBezTo>
                <a:cubicBezTo>
                  <a:pt x="408" y="0"/>
                  <a:pt x="480" y="152"/>
                  <a:pt x="528" y="288"/>
                </a:cubicBezTo>
                <a:cubicBezTo>
                  <a:pt x="576" y="424"/>
                  <a:pt x="600" y="620"/>
                  <a:pt x="624" y="816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6" name="Freeform 3"/>
          <p:cNvSpPr>
            <a:spLocks/>
          </p:cNvSpPr>
          <p:nvPr/>
        </p:nvSpPr>
        <p:spPr bwMode="auto">
          <a:xfrm>
            <a:off x="1066800" y="1404937"/>
            <a:ext cx="6934200" cy="3073400"/>
          </a:xfrm>
          <a:custGeom>
            <a:avLst/>
            <a:gdLst/>
            <a:ahLst/>
            <a:cxnLst>
              <a:cxn ang="0">
                <a:pos x="0" y="1936"/>
              </a:cxn>
              <a:cxn ang="0">
                <a:pos x="672" y="1360"/>
              </a:cxn>
              <a:cxn ang="0">
                <a:pos x="1248" y="784"/>
              </a:cxn>
              <a:cxn ang="0">
                <a:pos x="1488" y="448"/>
              </a:cxn>
              <a:cxn ang="0">
                <a:pos x="1824" y="256"/>
              </a:cxn>
              <a:cxn ang="0">
                <a:pos x="2112" y="16"/>
              </a:cxn>
              <a:cxn ang="0">
                <a:pos x="2496" y="160"/>
              </a:cxn>
              <a:cxn ang="0">
                <a:pos x="2784" y="448"/>
              </a:cxn>
              <a:cxn ang="0">
                <a:pos x="3072" y="592"/>
              </a:cxn>
              <a:cxn ang="0">
                <a:pos x="3360" y="880"/>
              </a:cxn>
              <a:cxn ang="0">
                <a:pos x="3936" y="1168"/>
              </a:cxn>
              <a:cxn ang="0">
                <a:pos x="4368" y="1840"/>
              </a:cxn>
            </a:cxnLst>
            <a:rect l="0" t="0" r="r" b="b"/>
            <a:pathLst>
              <a:path w="4368" h="1936">
                <a:moveTo>
                  <a:pt x="0" y="1936"/>
                </a:moveTo>
                <a:cubicBezTo>
                  <a:pt x="232" y="1744"/>
                  <a:pt x="464" y="1552"/>
                  <a:pt x="672" y="1360"/>
                </a:cubicBezTo>
                <a:cubicBezTo>
                  <a:pt x="880" y="1168"/>
                  <a:pt x="1112" y="936"/>
                  <a:pt x="1248" y="784"/>
                </a:cubicBezTo>
                <a:cubicBezTo>
                  <a:pt x="1384" y="632"/>
                  <a:pt x="1392" y="536"/>
                  <a:pt x="1488" y="448"/>
                </a:cubicBezTo>
                <a:cubicBezTo>
                  <a:pt x="1584" y="360"/>
                  <a:pt x="1720" y="328"/>
                  <a:pt x="1824" y="256"/>
                </a:cubicBezTo>
                <a:cubicBezTo>
                  <a:pt x="1928" y="184"/>
                  <a:pt x="2000" y="32"/>
                  <a:pt x="2112" y="16"/>
                </a:cubicBezTo>
                <a:cubicBezTo>
                  <a:pt x="2224" y="0"/>
                  <a:pt x="2384" y="88"/>
                  <a:pt x="2496" y="160"/>
                </a:cubicBezTo>
                <a:cubicBezTo>
                  <a:pt x="2608" y="232"/>
                  <a:pt x="2688" y="376"/>
                  <a:pt x="2784" y="448"/>
                </a:cubicBezTo>
                <a:cubicBezTo>
                  <a:pt x="2880" y="520"/>
                  <a:pt x="2976" y="520"/>
                  <a:pt x="3072" y="592"/>
                </a:cubicBezTo>
                <a:cubicBezTo>
                  <a:pt x="3168" y="664"/>
                  <a:pt x="3216" y="784"/>
                  <a:pt x="3360" y="880"/>
                </a:cubicBezTo>
                <a:cubicBezTo>
                  <a:pt x="3504" y="976"/>
                  <a:pt x="3768" y="1008"/>
                  <a:pt x="3936" y="1168"/>
                </a:cubicBezTo>
                <a:cubicBezTo>
                  <a:pt x="4104" y="1328"/>
                  <a:pt x="4236" y="1584"/>
                  <a:pt x="4368" y="1840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7" name="Freeform 4"/>
          <p:cNvSpPr>
            <a:spLocks/>
          </p:cNvSpPr>
          <p:nvPr/>
        </p:nvSpPr>
        <p:spPr bwMode="auto">
          <a:xfrm flipH="1">
            <a:off x="5286375" y="2682875"/>
            <a:ext cx="1828800" cy="1766887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96" y="288"/>
              </a:cxn>
              <a:cxn ang="0">
                <a:pos x="336" y="0"/>
              </a:cxn>
              <a:cxn ang="0">
                <a:pos x="528" y="288"/>
              </a:cxn>
              <a:cxn ang="0">
                <a:pos x="624" y="816"/>
              </a:cxn>
            </a:cxnLst>
            <a:rect l="0" t="0" r="r" b="b"/>
            <a:pathLst>
              <a:path w="624" h="816">
                <a:moveTo>
                  <a:pt x="0" y="768"/>
                </a:moveTo>
                <a:cubicBezTo>
                  <a:pt x="20" y="592"/>
                  <a:pt x="40" y="416"/>
                  <a:pt x="96" y="288"/>
                </a:cubicBezTo>
                <a:cubicBezTo>
                  <a:pt x="152" y="160"/>
                  <a:pt x="264" y="0"/>
                  <a:pt x="336" y="0"/>
                </a:cubicBezTo>
                <a:cubicBezTo>
                  <a:pt x="408" y="0"/>
                  <a:pt x="480" y="152"/>
                  <a:pt x="528" y="288"/>
                </a:cubicBezTo>
                <a:cubicBezTo>
                  <a:pt x="576" y="424"/>
                  <a:pt x="600" y="620"/>
                  <a:pt x="624" y="816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 flipH="1">
            <a:off x="5257800" y="2878137"/>
            <a:ext cx="2514600" cy="152400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96" y="288"/>
              </a:cxn>
              <a:cxn ang="0">
                <a:pos x="336" y="0"/>
              </a:cxn>
              <a:cxn ang="0">
                <a:pos x="528" y="288"/>
              </a:cxn>
              <a:cxn ang="0">
                <a:pos x="624" y="816"/>
              </a:cxn>
            </a:cxnLst>
            <a:rect l="0" t="0" r="r" b="b"/>
            <a:pathLst>
              <a:path w="624" h="816">
                <a:moveTo>
                  <a:pt x="0" y="768"/>
                </a:moveTo>
                <a:cubicBezTo>
                  <a:pt x="20" y="592"/>
                  <a:pt x="40" y="416"/>
                  <a:pt x="96" y="288"/>
                </a:cubicBezTo>
                <a:cubicBezTo>
                  <a:pt x="152" y="160"/>
                  <a:pt x="264" y="0"/>
                  <a:pt x="336" y="0"/>
                </a:cubicBezTo>
                <a:cubicBezTo>
                  <a:pt x="408" y="0"/>
                  <a:pt x="480" y="152"/>
                  <a:pt x="528" y="288"/>
                </a:cubicBezTo>
                <a:cubicBezTo>
                  <a:pt x="576" y="424"/>
                  <a:pt x="600" y="620"/>
                  <a:pt x="624" y="816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4343400" y="1735137"/>
            <a:ext cx="1524000" cy="2743200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0" name="Freeform 7"/>
          <p:cNvSpPr>
            <a:spLocks/>
          </p:cNvSpPr>
          <p:nvPr/>
        </p:nvSpPr>
        <p:spPr bwMode="auto">
          <a:xfrm>
            <a:off x="3962400" y="1430337"/>
            <a:ext cx="1066800" cy="2909888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04494" y="1944469"/>
            <a:ext cx="23625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Marginal </a:t>
            </a:r>
          </a:p>
          <a:p>
            <a:r>
              <a:rPr lang="en-US" dirty="0" smtClean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Likelihood </a:t>
            </a:r>
            <a:r>
              <a:rPr lang="en-US" dirty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function</a:t>
            </a:r>
          </a:p>
        </p:txBody>
      </p:sp>
      <p:sp>
        <p:nvSpPr>
          <p:cNvPr id="50" name="Text Box 9"/>
          <p:cNvSpPr txBox="1">
            <a:spLocks noChangeArrowheads="1"/>
          </p:cNvSpPr>
          <p:nvPr/>
        </p:nvSpPr>
        <p:spPr bwMode="auto">
          <a:xfrm>
            <a:off x="3505200" y="5308600"/>
            <a:ext cx="493757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Verdana" pitchFamily="34" charset="0"/>
                <a:cs typeface="Arial" charset="0"/>
              </a:rPr>
              <a:t>Sequence of EM </a:t>
            </a:r>
            <a:r>
              <a:rPr lang="en-US" dirty="0" smtClean="0">
                <a:latin typeface="Verdana" pitchFamily="34" charset="0"/>
                <a:cs typeface="Arial" charset="0"/>
              </a:rPr>
              <a:t>lower bound </a:t>
            </a:r>
            <a:r>
              <a:rPr lang="en-US" dirty="0" smtClean="0">
                <a:latin typeface="cmmi10" pitchFamily="34" charset="0"/>
                <a:cs typeface="Arial" charset="0"/>
              </a:rPr>
              <a:t>F</a:t>
            </a:r>
            <a:r>
              <a:rPr lang="en-US" dirty="0" smtClean="0">
                <a:latin typeface="Verdana" pitchFamily="34" charset="0"/>
                <a:cs typeface="Arial" charset="0"/>
              </a:rPr>
              <a:t>-functions</a:t>
            </a:r>
            <a:endParaRPr lang="en-US" dirty="0">
              <a:latin typeface="Verdana" pitchFamily="34" charset="0"/>
              <a:cs typeface="Arial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457200" y="6126162"/>
            <a:ext cx="758912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 dirty="0">
                <a:solidFill>
                  <a:srgbClr val="CC0000"/>
                </a:solidFill>
                <a:cs typeface="Arial" charset="0"/>
              </a:rPr>
              <a:t>EM monotonically converges to a local maximum of likelihood !</a:t>
            </a:r>
          </a:p>
        </p:txBody>
      </p:sp>
      <p:sp>
        <p:nvSpPr>
          <p:cNvPr id="52" name="Line 12"/>
          <p:cNvSpPr>
            <a:spLocks noChangeShapeType="1"/>
          </p:cNvSpPr>
          <p:nvPr/>
        </p:nvSpPr>
        <p:spPr bwMode="auto">
          <a:xfrm>
            <a:off x="7315200" y="4402137"/>
            <a:ext cx="0" cy="304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13"/>
          <p:cNvSpPr>
            <a:spLocks noChangeShapeType="1"/>
          </p:cNvSpPr>
          <p:nvPr/>
        </p:nvSpPr>
        <p:spPr bwMode="auto">
          <a:xfrm>
            <a:off x="6400800" y="4402137"/>
            <a:ext cx="0" cy="3048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14"/>
          <p:cNvSpPr>
            <a:spLocks noChangeShapeType="1"/>
          </p:cNvSpPr>
          <p:nvPr/>
        </p:nvSpPr>
        <p:spPr bwMode="auto">
          <a:xfrm>
            <a:off x="6400800" y="2878137"/>
            <a:ext cx="0" cy="1524000"/>
          </a:xfrm>
          <a:prstGeom prst="line">
            <a:avLst/>
          </a:prstGeom>
          <a:noFill/>
          <a:ln w="12700">
            <a:solidFill>
              <a:schemeClr val="accent2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Text Box 18"/>
          <p:cNvSpPr txBox="1">
            <a:spLocks noChangeArrowheads="1"/>
          </p:cNvSpPr>
          <p:nvPr/>
        </p:nvSpPr>
        <p:spPr bwMode="auto">
          <a:xfrm>
            <a:off x="5638800" y="2725737"/>
            <a:ext cx="33374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cmmi10" pitchFamily="34" charset="0"/>
                <a:cs typeface="Arial" charset="0"/>
              </a:rPr>
              <a:t>F</a:t>
            </a:r>
            <a:endParaRPr lang="en-US" dirty="0">
              <a:latin typeface="cmmi10" pitchFamily="34" charset="0"/>
              <a:cs typeface="Arial" charset="0"/>
            </a:endParaRPr>
          </a:p>
        </p:txBody>
      </p:sp>
      <p:pic>
        <p:nvPicPr>
          <p:cNvPr id="60" name="Picture 5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7226554" y="4706937"/>
            <a:ext cx="202692" cy="228600"/>
          </a:xfrm>
          <a:prstGeom prst="rect">
            <a:avLst/>
          </a:prstGeom>
          <a:noFill/>
          <a:ln/>
          <a:effectLst/>
        </p:spPr>
      </p:pic>
      <p:pic>
        <p:nvPicPr>
          <p:cNvPr id="61" name="Picture 6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152896" y="4706937"/>
            <a:ext cx="521208" cy="240792"/>
          </a:xfrm>
          <a:prstGeom prst="rect">
            <a:avLst/>
          </a:prstGeom>
          <a:noFill/>
          <a:ln/>
          <a:effectLst/>
        </p:spPr>
      </p:pic>
      <p:pic>
        <p:nvPicPr>
          <p:cNvPr id="59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95400" y="2590800"/>
            <a:ext cx="94297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000"/>
                            </p:stCondLst>
                            <p:childTnLst>
                              <p:par>
                                <p:cTn id="7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50" grpId="0"/>
      <p:bldP spid="51" grpId="0"/>
      <p:bldP spid="52" grpId="0" animBg="1"/>
      <p:bldP spid="53" grpId="0" animBg="1"/>
      <p:bldP spid="53" grpId="1" animBg="1"/>
      <p:bldP spid="54" grpId="0" animBg="1"/>
      <p:bldP spid="54" grpId="1" animBg="1"/>
      <p:bldP spid="55" grpId="0"/>
      <p:bldP spid="55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Convergence of EM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Freeform 2"/>
          <p:cNvSpPr>
            <a:spLocks/>
          </p:cNvSpPr>
          <p:nvPr/>
        </p:nvSpPr>
        <p:spPr bwMode="auto">
          <a:xfrm>
            <a:off x="4819650" y="2779712"/>
            <a:ext cx="1219200" cy="1676400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1" name="Freeform 3"/>
          <p:cNvSpPr>
            <a:spLocks/>
          </p:cNvSpPr>
          <p:nvPr/>
        </p:nvSpPr>
        <p:spPr bwMode="auto">
          <a:xfrm flipH="1">
            <a:off x="5943600" y="2565400"/>
            <a:ext cx="533400" cy="1966912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96" y="288"/>
              </a:cxn>
              <a:cxn ang="0">
                <a:pos x="336" y="0"/>
              </a:cxn>
              <a:cxn ang="0">
                <a:pos x="528" y="288"/>
              </a:cxn>
              <a:cxn ang="0">
                <a:pos x="624" y="816"/>
              </a:cxn>
            </a:cxnLst>
            <a:rect l="0" t="0" r="r" b="b"/>
            <a:pathLst>
              <a:path w="624" h="816">
                <a:moveTo>
                  <a:pt x="0" y="768"/>
                </a:moveTo>
                <a:cubicBezTo>
                  <a:pt x="20" y="592"/>
                  <a:pt x="40" y="416"/>
                  <a:pt x="96" y="288"/>
                </a:cubicBezTo>
                <a:cubicBezTo>
                  <a:pt x="152" y="160"/>
                  <a:pt x="264" y="0"/>
                  <a:pt x="336" y="0"/>
                </a:cubicBezTo>
                <a:cubicBezTo>
                  <a:pt x="408" y="0"/>
                  <a:pt x="480" y="152"/>
                  <a:pt x="528" y="288"/>
                </a:cubicBezTo>
                <a:cubicBezTo>
                  <a:pt x="576" y="424"/>
                  <a:pt x="600" y="620"/>
                  <a:pt x="624" y="816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2" name="Freeform 4"/>
          <p:cNvSpPr>
            <a:spLocks/>
          </p:cNvSpPr>
          <p:nvPr/>
        </p:nvSpPr>
        <p:spPr bwMode="auto">
          <a:xfrm flipH="1">
            <a:off x="5362575" y="2855912"/>
            <a:ext cx="1371600" cy="1600200"/>
          </a:xfrm>
          <a:custGeom>
            <a:avLst/>
            <a:gdLst/>
            <a:ahLst/>
            <a:cxnLst>
              <a:cxn ang="0">
                <a:pos x="0" y="768"/>
              </a:cxn>
              <a:cxn ang="0">
                <a:pos x="96" y="288"/>
              </a:cxn>
              <a:cxn ang="0">
                <a:pos x="336" y="0"/>
              </a:cxn>
              <a:cxn ang="0">
                <a:pos x="528" y="288"/>
              </a:cxn>
              <a:cxn ang="0">
                <a:pos x="624" y="816"/>
              </a:cxn>
            </a:cxnLst>
            <a:rect l="0" t="0" r="r" b="b"/>
            <a:pathLst>
              <a:path w="624" h="816">
                <a:moveTo>
                  <a:pt x="0" y="768"/>
                </a:moveTo>
                <a:cubicBezTo>
                  <a:pt x="20" y="592"/>
                  <a:pt x="40" y="416"/>
                  <a:pt x="96" y="288"/>
                </a:cubicBezTo>
                <a:cubicBezTo>
                  <a:pt x="152" y="160"/>
                  <a:pt x="264" y="0"/>
                  <a:pt x="336" y="0"/>
                </a:cubicBezTo>
                <a:cubicBezTo>
                  <a:pt x="408" y="0"/>
                  <a:pt x="480" y="152"/>
                  <a:pt x="528" y="288"/>
                </a:cubicBezTo>
                <a:cubicBezTo>
                  <a:pt x="576" y="424"/>
                  <a:pt x="600" y="620"/>
                  <a:pt x="624" y="816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4343400" y="2017712"/>
            <a:ext cx="1524000" cy="2514600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4105275" y="1593850"/>
            <a:ext cx="1371600" cy="2909887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1" name="Freeform 7"/>
          <p:cNvSpPr>
            <a:spLocks/>
          </p:cNvSpPr>
          <p:nvPr/>
        </p:nvSpPr>
        <p:spPr bwMode="auto">
          <a:xfrm>
            <a:off x="4038600" y="1450975"/>
            <a:ext cx="1066800" cy="3005137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2" name="Text Box 8"/>
          <p:cNvSpPr txBox="1">
            <a:spLocks noChangeArrowheads="1"/>
          </p:cNvSpPr>
          <p:nvPr/>
        </p:nvSpPr>
        <p:spPr bwMode="auto">
          <a:xfrm>
            <a:off x="228600" y="1549400"/>
            <a:ext cx="3486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tx1"/>
                </a:solidFill>
                <a:latin typeface="Verdana" pitchFamily="34" charset="0"/>
                <a:cs typeface="Arial" charset="0"/>
              </a:rPr>
              <a:t>Typical likelihood function</a:t>
            </a:r>
          </a:p>
        </p:txBody>
      </p:sp>
      <p:sp>
        <p:nvSpPr>
          <p:cNvPr id="33" name="Text Box 9"/>
          <p:cNvSpPr txBox="1">
            <a:spLocks noChangeArrowheads="1"/>
          </p:cNvSpPr>
          <p:nvPr/>
        </p:nvSpPr>
        <p:spPr bwMode="auto">
          <a:xfrm>
            <a:off x="3124200" y="4778375"/>
            <a:ext cx="5257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dirty="0">
                <a:latin typeface="Verdana" pitchFamily="34" charset="0"/>
                <a:cs typeface="Arial" charset="0"/>
              </a:rPr>
              <a:t>Different sequence of EM </a:t>
            </a:r>
            <a:r>
              <a:rPr lang="en-US" dirty="0" smtClean="0">
                <a:latin typeface="Verdana" pitchFamily="34" charset="0"/>
                <a:cs typeface="Arial" charset="0"/>
              </a:rPr>
              <a:t>lower bound </a:t>
            </a:r>
            <a:r>
              <a:rPr lang="en-US" dirty="0">
                <a:latin typeface="Verdana" pitchFamily="34" charset="0"/>
                <a:cs typeface="Arial" charset="0"/>
              </a:rPr>
              <a:t/>
            </a:r>
            <a:br>
              <a:rPr lang="en-US" dirty="0">
                <a:latin typeface="Verdana" pitchFamily="34" charset="0"/>
                <a:cs typeface="Arial" charset="0"/>
              </a:rPr>
            </a:br>
            <a:r>
              <a:rPr lang="en-US" dirty="0" smtClean="0">
                <a:latin typeface="cmmi10" pitchFamily="34" charset="0"/>
                <a:cs typeface="Arial" charset="0"/>
              </a:rPr>
              <a:t>F</a:t>
            </a:r>
            <a:r>
              <a:rPr lang="en-US" dirty="0" smtClean="0">
                <a:latin typeface="Verdana" pitchFamily="34" charset="0"/>
                <a:cs typeface="Arial" charset="0"/>
              </a:rPr>
              <a:t>-functions </a:t>
            </a:r>
            <a:r>
              <a:rPr lang="en-US" dirty="0">
                <a:latin typeface="Verdana" pitchFamily="34" charset="0"/>
                <a:cs typeface="Arial" charset="0"/>
              </a:rPr>
              <a:t>depending on initialization</a:t>
            </a:r>
          </a:p>
        </p:txBody>
      </p:sp>
      <p:sp>
        <p:nvSpPr>
          <p:cNvPr id="34" name="Freeform 10"/>
          <p:cNvSpPr>
            <a:spLocks/>
          </p:cNvSpPr>
          <p:nvPr/>
        </p:nvSpPr>
        <p:spPr bwMode="auto">
          <a:xfrm>
            <a:off x="609600" y="1395412"/>
            <a:ext cx="6781800" cy="3213100"/>
          </a:xfrm>
          <a:custGeom>
            <a:avLst/>
            <a:gdLst/>
            <a:ahLst/>
            <a:cxnLst>
              <a:cxn ang="0">
                <a:pos x="0" y="1592"/>
              </a:cxn>
              <a:cxn ang="0">
                <a:pos x="528" y="1112"/>
              </a:cxn>
              <a:cxn ang="0">
                <a:pos x="816" y="1256"/>
              </a:cxn>
              <a:cxn ang="0">
                <a:pos x="1104" y="920"/>
              </a:cxn>
              <a:cxn ang="0">
                <a:pos x="1488" y="392"/>
              </a:cxn>
              <a:cxn ang="0">
                <a:pos x="1824" y="584"/>
              </a:cxn>
              <a:cxn ang="0">
                <a:pos x="2112" y="152"/>
              </a:cxn>
              <a:cxn ang="0">
                <a:pos x="2304" y="56"/>
              </a:cxn>
              <a:cxn ang="0">
                <a:pos x="2592" y="56"/>
              </a:cxn>
              <a:cxn ang="0">
                <a:pos x="2928" y="392"/>
              </a:cxn>
              <a:cxn ang="0">
                <a:pos x="3168" y="824"/>
              </a:cxn>
              <a:cxn ang="0">
                <a:pos x="3312" y="728"/>
              </a:cxn>
              <a:cxn ang="0">
                <a:pos x="3408" y="632"/>
              </a:cxn>
              <a:cxn ang="0">
                <a:pos x="3552" y="584"/>
              </a:cxn>
              <a:cxn ang="0">
                <a:pos x="3840" y="872"/>
              </a:cxn>
              <a:cxn ang="0">
                <a:pos x="4032" y="1304"/>
              </a:cxn>
              <a:cxn ang="0">
                <a:pos x="4272" y="1496"/>
              </a:cxn>
            </a:cxnLst>
            <a:rect l="0" t="0" r="r" b="b"/>
            <a:pathLst>
              <a:path w="4272" h="1592">
                <a:moveTo>
                  <a:pt x="0" y="1592"/>
                </a:moveTo>
                <a:cubicBezTo>
                  <a:pt x="196" y="1380"/>
                  <a:pt x="392" y="1168"/>
                  <a:pt x="528" y="1112"/>
                </a:cubicBezTo>
                <a:cubicBezTo>
                  <a:pt x="664" y="1056"/>
                  <a:pt x="720" y="1288"/>
                  <a:pt x="816" y="1256"/>
                </a:cubicBezTo>
                <a:cubicBezTo>
                  <a:pt x="912" y="1224"/>
                  <a:pt x="992" y="1064"/>
                  <a:pt x="1104" y="920"/>
                </a:cubicBezTo>
                <a:cubicBezTo>
                  <a:pt x="1216" y="776"/>
                  <a:pt x="1368" y="448"/>
                  <a:pt x="1488" y="392"/>
                </a:cubicBezTo>
                <a:cubicBezTo>
                  <a:pt x="1608" y="336"/>
                  <a:pt x="1720" y="624"/>
                  <a:pt x="1824" y="584"/>
                </a:cubicBezTo>
                <a:cubicBezTo>
                  <a:pt x="1928" y="544"/>
                  <a:pt x="2032" y="240"/>
                  <a:pt x="2112" y="152"/>
                </a:cubicBezTo>
                <a:cubicBezTo>
                  <a:pt x="2192" y="64"/>
                  <a:pt x="2224" y="72"/>
                  <a:pt x="2304" y="56"/>
                </a:cubicBezTo>
                <a:cubicBezTo>
                  <a:pt x="2384" y="40"/>
                  <a:pt x="2488" y="0"/>
                  <a:pt x="2592" y="56"/>
                </a:cubicBezTo>
                <a:cubicBezTo>
                  <a:pt x="2696" y="112"/>
                  <a:pt x="2832" y="264"/>
                  <a:pt x="2928" y="392"/>
                </a:cubicBezTo>
                <a:cubicBezTo>
                  <a:pt x="3024" y="520"/>
                  <a:pt x="3104" y="768"/>
                  <a:pt x="3168" y="824"/>
                </a:cubicBezTo>
                <a:cubicBezTo>
                  <a:pt x="3232" y="880"/>
                  <a:pt x="3272" y="760"/>
                  <a:pt x="3312" y="728"/>
                </a:cubicBezTo>
                <a:cubicBezTo>
                  <a:pt x="3352" y="696"/>
                  <a:pt x="3368" y="656"/>
                  <a:pt x="3408" y="632"/>
                </a:cubicBezTo>
                <a:cubicBezTo>
                  <a:pt x="3448" y="608"/>
                  <a:pt x="3480" y="544"/>
                  <a:pt x="3552" y="584"/>
                </a:cubicBezTo>
                <a:cubicBezTo>
                  <a:pt x="3624" y="624"/>
                  <a:pt x="3760" y="752"/>
                  <a:pt x="3840" y="872"/>
                </a:cubicBezTo>
                <a:cubicBezTo>
                  <a:pt x="3920" y="992"/>
                  <a:pt x="3960" y="1200"/>
                  <a:pt x="4032" y="1304"/>
                </a:cubicBezTo>
                <a:cubicBezTo>
                  <a:pt x="4104" y="1408"/>
                  <a:pt x="4232" y="1464"/>
                  <a:pt x="4272" y="1496"/>
                </a:cubicBezTo>
              </a:path>
            </a:pathLst>
          </a:custGeom>
          <a:noFill/>
          <a:ln w="28575" cmpd="sng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5" name="Freeform 11"/>
          <p:cNvSpPr>
            <a:spLocks/>
          </p:cNvSpPr>
          <p:nvPr/>
        </p:nvSpPr>
        <p:spPr bwMode="auto">
          <a:xfrm>
            <a:off x="5486400" y="2655887"/>
            <a:ext cx="1219200" cy="1828800"/>
          </a:xfrm>
          <a:custGeom>
            <a:avLst/>
            <a:gdLst/>
            <a:ahLst/>
            <a:cxnLst>
              <a:cxn ang="0">
                <a:pos x="0" y="480"/>
              </a:cxn>
              <a:cxn ang="0">
                <a:pos x="96" y="0"/>
              </a:cxn>
              <a:cxn ang="0">
                <a:pos x="192" y="480"/>
              </a:cxn>
            </a:cxnLst>
            <a:rect l="0" t="0" r="r" b="b"/>
            <a:pathLst>
              <a:path w="192" h="480">
                <a:moveTo>
                  <a:pt x="0" y="480"/>
                </a:moveTo>
                <a:cubicBezTo>
                  <a:pt x="32" y="240"/>
                  <a:pt x="64" y="0"/>
                  <a:pt x="96" y="0"/>
                </a:cubicBezTo>
                <a:cubicBezTo>
                  <a:pt x="128" y="0"/>
                  <a:pt x="160" y="240"/>
                  <a:pt x="192" y="480"/>
                </a:cubicBezTo>
              </a:path>
            </a:pathLst>
          </a:cu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n-US"/>
          </a:p>
        </p:txBody>
      </p:sp>
      <p:sp>
        <p:nvSpPr>
          <p:cNvPr id="36" name="Text Box 12"/>
          <p:cNvSpPr txBox="1">
            <a:spLocks noChangeArrowheads="1"/>
          </p:cNvSpPr>
          <p:nvPr/>
        </p:nvSpPr>
        <p:spPr bwMode="auto">
          <a:xfrm>
            <a:off x="1050925" y="5973762"/>
            <a:ext cx="609186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200" b="1" dirty="0">
                <a:solidFill>
                  <a:srgbClr val="C00000"/>
                </a:solidFill>
                <a:cs typeface="Arial" charset="0"/>
              </a:rPr>
              <a:t>Use multiple, randomized initializations in practice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31" grpId="0" animBg="1"/>
      <p:bldP spid="35" grpId="0" animBg="1"/>
      <p:bldP spid="35" grpId="1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K-means and GMM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9600" y="1981200"/>
            <a:ext cx="3609975" cy="2438400"/>
            <a:chOff x="1343025" y="1524000"/>
            <a:chExt cx="6457950" cy="4724400"/>
          </a:xfrm>
        </p:grpSpPr>
        <p:pic>
          <p:nvPicPr>
            <p:cNvPr id="15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343025" y="1524000"/>
              <a:ext cx="6457950" cy="4724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7" name="Straight Connector 16"/>
            <p:cNvCxnSpPr/>
            <p:nvPr/>
          </p:nvCxnSpPr>
          <p:spPr>
            <a:xfrm rot="16200000" flipV="1">
              <a:off x="2360108" y="1790700"/>
              <a:ext cx="1752600" cy="15240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3198308" y="4229100"/>
              <a:ext cx="2286000" cy="68580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3998408" y="3429000"/>
              <a:ext cx="3505200" cy="21684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09600" y="1447800"/>
            <a:ext cx="3581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“Linear” Decision Boundaries</a:t>
            </a:r>
            <a:endParaRPr lang="en-US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48200" y="1524000"/>
            <a:ext cx="4343400" cy="29700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 smtClean="0"/>
              <a:t>Assume data comes from a mixture of K Gaussians distributions with same variance</a:t>
            </a:r>
          </a:p>
          <a:p>
            <a:endParaRPr lang="en-US" sz="2200" dirty="0" smtClean="0"/>
          </a:p>
          <a:p>
            <a:r>
              <a:rPr lang="en-US" sz="2200" dirty="0" smtClean="0"/>
              <a:t>Hard assignment:	</a:t>
            </a:r>
          </a:p>
          <a:p>
            <a:pPr algn="ctr">
              <a:lnSpc>
                <a:spcPct val="150000"/>
              </a:lnSpc>
            </a:pPr>
            <a:r>
              <a:rPr lang="en-US" sz="2200" dirty="0" smtClean="0"/>
              <a:t>P(</a:t>
            </a:r>
            <a:r>
              <a:rPr lang="en-US" sz="2200" dirty="0" err="1" smtClean="0"/>
              <a:t>y</a:t>
            </a:r>
            <a:r>
              <a:rPr lang="en-US" sz="2200" baseline="-25000" dirty="0" err="1" smtClean="0"/>
              <a:t>j</a:t>
            </a:r>
            <a:r>
              <a:rPr lang="en-US" sz="2200" dirty="0" smtClean="0"/>
              <a:t> = </a:t>
            </a:r>
            <a:r>
              <a:rPr lang="en-US" sz="2200" dirty="0" err="1" smtClean="0"/>
              <a:t>i</a:t>
            </a:r>
            <a:r>
              <a:rPr lang="en-US" sz="2200" dirty="0" smtClean="0"/>
              <a:t>) = 1 	if    </a:t>
            </a:r>
            <a:r>
              <a:rPr lang="en-US" sz="2200" dirty="0" err="1" smtClean="0"/>
              <a:t>i</a:t>
            </a:r>
            <a:r>
              <a:rPr lang="en-US" sz="2200" dirty="0" smtClean="0"/>
              <a:t> = C(n)</a:t>
            </a:r>
          </a:p>
          <a:p>
            <a:r>
              <a:rPr lang="en-US" sz="2200" dirty="0" smtClean="0"/>
              <a:t>	         = 0          otherwise</a:t>
            </a:r>
          </a:p>
          <a:p>
            <a:endParaRPr lang="en-US" sz="2200" dirty="0" smtClean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5943600" y="6172200"/>
            <a:ext cx="3200400" cy="45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Same as K-means!!!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533400" y="4876800"/>
            <a:ext cx="6172200" cy="1560731"/>
            <a:chOff x="533400" y="4876800"/>
            <a:chExt cx="6172200" cy="1560731"/>
          </a:xfrm>
        </p:grpSpPr>
        <p:sp>
          <p:nvSpPr>
            <p:cNvPr id="11" name="Rectangle 10"/>
            <p:cNvSpPr/>
            <p:nvPr/>
          </p:nvSpPr>
          <p:spPr>
            <a:xfrm>
              <a:off x="1692600" y="5454524"/>
              <a:ext cx="213962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err="1" smtClean="0"/>
                <a:t>argmax</a:t>
              </a:r>
              <a:r>
                <a:rPr lang="en-US" sz="2400" dirty="0" smtClean="0"/>
                <a:t> </a:t>
              </a:r>
              <a:r>
                <a:rPr lang="en-US" sz="2400" dirty="0" smtClean="0">
                  <a:latin typeface="Symbol" pitchFamily="80" charset="2"/>
                  <a:sym typeface="Symbol" pitchFamily="80" charset="2"/>
                </a:rPr>
                <a:t></a:t>
              </a:r>
              <a:r>
                <a:rPr lang="en-US" sz="2400" baseline="-25000" dirty="0" smtClean="0">
                  <a:sym typeface="Symbol" pitchFamily="80" charset="2"/>
                </a:rPr>
                <a:t>j</a:t>
              </a:r>
              <a:r>
                <a:rPr lang="en-US" sz="2400" dirty="0" smtClean="0"/>
                <a:t> P(</a:t>
              </a:r>
              <a:r>
                <a:rPr lang="en-US" sz="2400" dirty="0" err="1" smtClean="0"/>
                <a:t>x</a:t>
              </a:r>
              <a:r>
                <a:rPr lang="en-US" sz="2400" baseline="-25000" dirty="0" err="1" smtClean="0"/>
                <a:t>j</a:t>
              </a:r>
              <a:r>
                <a:rPr lang="en-US" sz="2400" dirty="0" smtClean="0"/>
                <a:t>) </a:t>
              </a:r>
              <a:endParaRPr 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68873" y="5791200"/>
              <a:ext cx="1744388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m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 m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 .. ,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 m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K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s</a:t>
              </a:r>
              <a:r>
                <a:rPr lang="en-US" i="1" baseline="30000" dirty="0" smtClean="0">
                  <a:solidFill>
                    <a:srgbClr val="0000FF"/>
                  </a:solidFill>
                  <a:latin typeface="Symbol" pitchFamily="80" charset="2"/>
                </a:rPr>
                <a:t>2</a:t>
              </a:r>
              <a:r>
                <a:rPr lang="en-US" dirty="0" smtClean="0">
                  <a:solidFill>
                    <a:srgbClr val="0000FF"/>
                  </a:solidFill>
                </a:rPr>
                <a:t>, </a:t>
              </a:r>
            </a:p>
            <a:p>
              <a:r>
                <a:rPr lang="en-US" dirty="0" smtClean="0">
                  <a:solidFill>
                    <a:srgbClr val="0000FF"/>
                  </a:solidFill>
                </a:rPr>
                <a:t>P(y=1), …, P(y=k)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graphicFrame>
          <p:nvGraphicFramePr>
            <p:cNvPr id="36865" name="Object 1"/>
            <p:cNvGraphicFramePr>
              <a:graphicFrameLocks noChangeAspect="1"/>
            </p:cNvGraphicFramePr>
            <p:nvPr/>
          </p:nvGraphicFramePr>
          <p:xfrm>
            <a:off x="3908425" y="5334000"/>
            <a:ext cx="2797175" cy="773113"/>
          </p:xfrm>
          <a:graphic>
            <a:graphicData uri="http://schemas.openxmlformats.org/presentationml/2006/ole">
              <p:oleObj spid="_x0000_s36865" name="Equation" r:id="rId5" imgW="1536480" imgH="444240" progId="Equation.3">
                <p:embed/>
              </p:oleObj>
            </a:graphicData>
          </a:graphic>
        </p:graphicFrame>
        <p:sp>
          <p:nvSpPr>
            <p:cNvPr id="14" name="TextBox 13"/>
            <p:cNvSpPr txBox="1"/>
            <p:nvPr/>
          </p:nvSpPr>
          <p:spPr>
            <a:xfrm>
              <a:off x="3891025" y="5758542"/>
              <a:ext cx="139493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m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 .. ,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 </a:t>
              </a:r>
              <a:r>
                <a:rPr lang="en-US" i="1" dirty="0" err="1" smtClean="0">
                  <a:solidFill>
                    <a:srgbClr val="0000FF"/>
                  </a:solidFill>
                  <a:latin typeface="Symbol" pitchFamily="80" charset="2"/>
                </a:rPr>
                <a:t>m</a:t>
              </a:r>
              <a:r>
                <a:rPr lang="en-US" i="1" baseline="-25000" dirty="0" err="1" smtClean="0">
                  <a:solidFill>
                    <a:srgbClr val="0000FF"/>
                  </a:solidFill>
                </a:rPr>
                <a:t>K</a:t>
              </a:r>
              <a:r>
                <a:rPr lang="en-US" dirty="0" smtClean="0">
                  <a:solidFill>
                    <a:srgbClr val="0000FF"/>
                  </a:solidFill>
                </a:rPr>
                <a:t> 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C(1), …, C(m)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533400" y="4876800"/>
              <a:ext cx="397262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400" dirty="0" smtClean="0"/>
                <a:t>Maximize marginal likelihood: </a:t>
              </a:r>
              <a:endParaRPr lang="en-US" sz="2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Summary: EM Algorithm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Rectangle 3"/>
          <p:cNvSpPr txBox="1">
            <a:spLocks noChangeArrowheads="1"/>
          </p:cNvSpPr>
          <p:nvPr/>
        </p:nvSpPr>
        <p:spPr>
          <a:xfrm>
            <a:off x="457200" y="1600200"/>
            <a:ext cx="8305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 way of maximizing likelihood function for hidden variable models. Finds MLE of parameters when the original (hard) problem can be broken up into two (easy) pieces: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AutoNum type="arabicPeriod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Estimate some “missing” or “unobserved” data from observed data and current 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900" dirty="0" smtClean="0">
                <a:solidFill>
                  <a:srgbClr val="0000FF"/>
                </a:solidFill>
              </a:rPr>
              <a:t>     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parameters.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Using this “complete” data, find the maximum likelihood parameter estimates.</a:t>
            </a: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Alternate between filling in the latent variables using the best guess (posterior) and updating the parameters based on this guess:</a:t>
            </a:r>
          </a:p>
          <a:p>
            <a:pPr marL="457200" marR="0" lvl="1" indent="0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E-step: 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M-step: </a:t>
            </a: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000" dirty="0" smtClean="0"/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In the M-step we optimize a lower bound on the likelihood. In the E-step we close the gap, making bound=likelihood.</a:t>
            </a: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3200" dirty="0" smtClean="0"/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EM </a:t>
            </a:r>
            <a:r>
              <a:rPr lang="en-US" sz="3200" dirty="0" smtClean="0"/>
              <a:t>performs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coordinate ascent on F, can get stuck in local minima.</a:t>
            </a: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19100" marR="0" lvl="0" indent="-4191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BUT Extremely popular in practice.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7410" name="Object 2"/>
          <p:cNvGraphicFramePr>
            <a:graphicFrameLocks noChangeAspect="1"/>
          </p:cNvGraphicFramePr>
          <p:nvPr/>
        </p:nvGraphicFramePr>
        <p:xfrm>
          <a:off x="2546350" y="3978330"/>
          <a:ext cx="2428875" cy="519113"/>
        </p:xfrm>
        <a:graphic>
          <a:graphicData uri="http://schemas.openxmlformats.org/presentationml/2006/ole">
            <p:oleObj spid="_x0000_s17410" name="Equation" r:id="rId4" imgW="1434960" imgH="304560" progId="Equation.3">
              <p:embed/>
            </p:oleObj>
          </a:graphicData>
        </a:graphic>
      </p:graphicFrame>
      <p:graphicFrame>
        <p:nvGraphicFramePr>
          <p:cNvPr id="17411" name="Object 3"/>
          <p:cNvGraphicFramePr>
            <a:graphicFrameLocks noChangeAspect="1"/>
          </p:cNvGraphicFramePr>
          <p:nvPr/>
        </p:nvGraphicFramePr>
        <p:xfrm>
          <a:off x="2590800" y="4379913"/>
          <a:ext cx="2514600" cy="496887"/>
        </p:xfrm>
        <a:graphic>
          <a:graphicData uri="http://schemas.openxmlformats.org/presentationml/2006/ole">
            <p:oleObj spid="_x0000_s17411" name="Equation" r:id="rId5" imgW="1485720" imgH="29196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 two lectures…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Learning Theory</a:t>
            </a:r>
          </a:p>
          <a:p>
            <a:r>
              <a:rPr lang="en-US" dirty="0" smtClean="0"/>
              <a:t>Guest lectures – Tom Mitchell  </a:t>
            </a:r>
          </a:p>
          <a:p>
            <a:pPr>
              <a:buNone/>
            </a:pPr>
            <a:r>
              <a:rPr lang="en-US" dirty="0" smtClean="0"/>
              <a:t>                                  Head, Machine Learning Dept</a:t>
            </a:r>
          </a:p>
          <a:p>
            <a:pPr>
              <a:buNone/>
            </a:pPr>
            <a:r>
              <a:rPr lang="en-US" dirty="0" smtClean="0"/>
              <a:t>				    CMU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Midterm score histogram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1676400"/>
            <a:ext cx="6400800" cy="48006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86000" y="5976258"/>
            <a:ext cx="51328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0-10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806860" y="5976256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10-20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352800" y="5973279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20-30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945575" y="5976256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30-40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474028" y="5976256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40-50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5061858" y="5965372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50-60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5567547" y="5965370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60-70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6128656" y="5965372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70-80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662058" y="5965370"/>
            <a:ext cx="60465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80-90</a:t>
            </a:r>
            <a:endParaRPr lang="en-US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838200" y="3276600"/>
            <a:ext cx="11626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 students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267200" y="6248400"/>
            <a:ext cx="684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(One) bad case for K-means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Oval 3"/>
          <p:cNvSpPr>
            <a:spLocks noChangeArrowheads="1"/>
          </p:cNvSpPr>
          <p:nvPr/>
        </p:nvSpPr>
        <p:spPr bwMode="auto">
          <a:xfrm>
            <a:off x="1524000" y="23622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Oval 4"/>
          <p:cNvSpPr>
            <a:spLocks noChangeArrowheads="1"/>
          </p:cNvSpPr>
          <p:nvPr/>
        </p:nvSpPr>
        <p:spPr bwMode="auto">
          <a:xfrm>
            <a:off x="1066800" y="2895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Oval 5"/>
          <p:cNvSpPr>
            <a:spLocks noChangeArrowheads="1"/>
          </p:cNvSpPr>
          <p:nvPr/>
        </p:nvSpPr>
        <p:spPr bwMode="auto">
          <a:xfrm>
            <a:off x="2057400" y="2895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Oval 6"/>
          <p:cNvSpPr>
            <a:spLocks noChangeArrowheads="1"/>
          </p:cNvSpPr>
          <p:nvPr/>
        </p:nvSpPr>
        <p:spPr bwMode="auto">
          <a:xfrm>
            <a:off x="1524000" y="3276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Oval 7"/>
          <p:cNvSpPr>
            <a:spLocks noChangeArrowheads="1"/>
          </p:cNvSpPr>
          <p:nvPr/>
        </p:nvSpPr>
        <p:spPr bwMode="auto">
          <a:xfrm>
            <a:off x="1143000" y="41148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2362200" y="38862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1600200" y="41148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914400" y="3657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2438400" y="3657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" name="Oval 12"/>
          <p:cNvSpPr>
            <a:spLocks noChangeArrowheads="1"/>
          </p:cNvSpPr>
          <p:nvPr/>
        </p:nvSpPr>
        <p:spPr bwMode="auto">
          <a:xfrm>
            <a:off x="2057400" y="4800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1600200" y="4800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Oval 14"/>
          <p:cNvSpPr>
            <a:spLocks noChangeArrowheads="1"/>
          </p:cNvSpPr>
          <p:nvPr/>
        </p:nvSpPr>
        <p:spPr bwMode="auto">
          <a:xfrm>
            <a:off x="1143000" y="48768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Oval 15"/>
          <p:cNvSpPr>
            <a:spLocks noChangeArrowheads="1"/>
          </p:cNvSpPr>
          <p:nvPr/>
        </p:nvSpPr>
        <p:spPr bwMode="auto">
          <a:xfrm>
            <a:off x="1295400" y="5181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Oval 16"/>
          <p:cNvSpPr>
            <a:spLocks noChangeArrowheads="1"/>
          </p:cNvSpPr>
          <p:nvPr/>
        </p:nvSpPr>
        <p:spPr bwMode="auto">
          <a:xfrm>
            <a:off x="1981200" y="4038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" name="Oval 17"/>
          <p:cNvSpPr>
            <a:spLocks noChangeArrowheads="1"/>
          </p:cNvSpPr>
          <p:nvPr/>
        </p:nvSpPr>
        <p:spPr bwMode="auto">
          <a:xfrm>
            <a:off x="2590800" y="38100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Oval 18"/>
          <p:cNvSpPr>
            <a:spLocks noChangeArrowheads="1"/>
          </p:cNvSpPr>
          <p:nvPr/>
        </p:nvSpPr>
        <p:spPr bwMode="auto">
          <a:xfrm>
            <a:off x="2133600" y="41910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Oval 19"/>
          <p:cNvSpPr>
            <a:spLocks noChangeArrowheads="1"/>
          </p:cNvSpPr>
          <p:nvPr/>
        </p:nvSpPr>
        <p:spPr bwMode="auto">
          <a:xfrm>
            <a:off x="2133600" y="39624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20"/>
          <p:cNvSpPr>
            <a:spLocks noChangeArrowheads="1"/>
          </p:cNvSpPr>
          <p:nvPr/>
        </p:nvSpPr>
        <p:spPr bwMode="auto">
          <a:xfrm flipH="1">
            <a:off x="2514600" y="41148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21"/>
          <p:cNvSpPr>
            <a:spLocks noChangeArrowheads="1"/>
          </p:cNvSpPr>
          <p:nvPr/>
        </p:nvSpPr>
        <p:spPr bwMode="auto">
          <a:xfrm>
            <a:off x="2286000" y="41148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22"/>
          <p:cNvSpPr>
            <a:spLocks noChangeArrowheads="1"/>
          </p:cNvSpPr>
          <p:nvPr/>
        </p:nvSpPr>
        <p:spPr bwMode="auto">
          <a:xfrm>
            <a:off x="2057400" y="36576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23"/>
          <p:cNvSpPr>
            <a:spLocks noChangeArrowheads="1"/>
          </p:cNvSpPr>
          <p:nvPr/>
        </p:nvSpPr>
        <p:spPr bwMode="auto">
          <a:xfrm>
            <a:off x="2133600" y="34290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24"/>
          <p:cNvSpPr>
            <a:spLocks noChangeArrowheads="1"/>
          </p:cNvSpPr>
          <p:nvPr/>
        </p:nvSpPr>
        <p:spPr bwMode="auto">
          <a:xfrm>
            <a:off x="2209800" y="38100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25"/>
          <p:cNvSpPr>
            <a:spLocks noChangeArrowheads="1"/>
          </p:cNvSpPr>
          <p:nvPr/>
        </p:nvSpPr>
        <p:spPr bwMode="auto">
          <a:xfrm>
            <a:off x="2286000" y="35814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Oval 26"/>
          <p:cNvSpPr>
            <a:spLocks noChangeArrowheads="1"/>
          </p:cNvSpPr>
          <p:nvPr/>
        </p:nvSpPr>
        <p:spPr bwMode="auto">
          <a:xfrm>
            <a:off x="1905000" y="54102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3" name="Oval 27"/>
          <p:cNvSpPr>
            <a:spLocks noChangeArrowheads="1"/>
          </p:cNvSpPr>
          <p:nvPr/>
        </p:nvSpPr>
        <p:spPr bwMode="auto">
          <a:xfrm>
            <a:off x="1447800" y="5410200"/>
            <a:ext cx="76200" cy="76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28"/>
          <p:cNvSpPr txBox="1">
            <a:spLocks noChangeArrowheads="1"/>
          </p:cNvSpPr>
          <p:nvPr/>
        </p:nvSpPr>
        <p:spPr>
          <a:xfrm>
            <a:off x="3200400" y="1905000"/>
            <a:ext cx="5791200" cy="19812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Clusters may not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be linearly separable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400" baseline="0" dirty="0" smtClean="0"/>
              <a:t>    Clusters</a:t>
            </a:r>
            <a:r>
              <a:rPr lang="en-US" sz="2400" dirty="0" smtClean="0"/>
              <a:t> may overlap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Some clusters may be “wider” than others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GMM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400" y="1595735"/>
            <a:ext cx="7488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GMM – Gaussian Mixture Model 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(Multi-modal distribution)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105400" y="2378075"/>
            <a:ext cx="3962400" cy="3429000"/>
            <a:chOff x="1536" y="1488"/>
            <a:chExt cx="2784" cy="2160"/>
          </a:xfrm>
        </p:grpSpPr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1632" y="1488"/>
              <a:ext cx="0" cy="21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536" y="3552"/>
              <a:ext cx="278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096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096000" y="3521075"/>
            <a:ext cx="533400" cy="396875"/>
            <a:chOff x="3312" y="1776"/>
            <a:chExt cx="336" cy="250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086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162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7239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7315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096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096000" y="3521075"/>
            <a:ext cx="533400" cy="396875"/>
            <a:chOff x="3312" y="1776"/>
            <a:chExt cx="336" cy="250"/>
          </a:xfrm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29" name="Oval 11"/>
          <p:cNvSpPr>
            <a:spLocks noChangeArrowheads="1"/>
          </p:cNvSpPr>
          <p:nvPr/>
        </p:nvSpPr>
        <p:spPr bwMode="auto">
          <a:xfrm>
            <a:off x="7086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7162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31" name="Oval 13"/>
          <p:cNvSpPr>
            <a:spLocks noChangeArrowheads="1"/>
          </p:cNvSpPr>
          <p:nvPr/>
        </p:nvSpPr>
        <p:spPr bwMode="auto">
          <a:xfrm>
            <a:off x="7239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7315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 rot="-2065678">
            <a:off x="4898916" y="3163449"/>
            <a:ext cx="2590800" cy="1371600"/>
          </a:xfrm>
          <a:prstGeom prst="ellips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7" name="Oval 15"/>
          <p:cNvSpPr>
            <a:spLocks noChangeArrowheads="1"/>
          </p:cNvSpPr>
          <p:nvPr/>
        </p:nvSpPr>
        <p:spPr bwMode="auto">
          <a:xfrm rot="3188797">
            <a:off x="6727716" y="3239649"/>
            <a:ext cx="762000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 rot="347021">
            <a:off x="6041916" y="4154049"/>
            <a:ext cx="2514600" cy="1371600"/>
          </a:xfrm>
          <a:prstGeom prst="ellipse">
            <a:avLst/>
          </a:prstGeom>
          <a:noFill/>
          <a:ln w="12700">
            <a:solidFill>
              <a:srgbClr val="33CC33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609600" y="2209800"/>
            <a:ext cx="4267200" cy="1158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  <a:buFontTx/>
              <a:buChar char="•"/>
            </a:pPr>
            <a:r>
              <a:rPr lang="en-US" sz="2000" dirty="0"/>
              <a:t>There are k components</a:t>
            </a:r>
          </a:p>
          <a:p>
            <a:pPr marL="457200" indent="-457200">
              <a:spcBef>
                <a:spcPct val="50000"/>
              </a:spcBef>
              <a:buClr>
                <a:schemeClr val="tx1"/>
              </a:buClr>
              <a:buFontTx/>
              <a:buChar char="•"/>
            </a:pPr>
            <a:r>
              <a:rPr lang="en-US" sz="2000" dirty="0"/>
              <a:t>Component </a:t>
            </a:r>
            <a:r>
              <a:rPr lang="en-US" sz="2000" i="1" dirty="0" err="1"/>
              <a:t>i</a:t>
            </a:r>
            <a:r>
              <a:rPr lang="en-US" sz="2000" dirty="0"/>
              <a:t> has an associated mean vector </a:t>
            </a:r>
            <a:r>
              <a:rPr lang="en-US" sz="2000" i="1" dirty="0">
                <a:latin typeface="Symbol" pitchFamily="80" charset="2"/>
              </a:rPr>
              <a:t>m</a:t>
            </a:r>
            <a:r>
              <a:rPr lang="en-US" sz="2000" i="1" baseline="-25000" dirty="0"/>
              <a:t>i</a:t>
            </a:r>
            <a:endParaRPr lang="en-US" sz="2000" dirty="0"/>
          </a:p>
        </p:txBody>
      </p:sp>
      <p:sp>
        <p:nvSpPr>
          <p:cNvPr id="40" name="Text Box 3"/>
          <p:cNvSpPr txBox="1">
            <a:spLocks noChangeArrowheads="1"/>
          </p:cNvSpPr>
          <p:nvPr/>
        </p:nvSpPr>
        <p:spPr bwMode="auto">
          <a:xfrm>
            <a:off x="609600" y="3429000"/>
            <a:ext cx="4267200" cy="367793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12713">
              <a:buClr>
                <a:schemeClr val="tx1"/>
              </a:buClr>
              <a:buFontTx/>
              <a:buChar char="•"/>
            </a:pPr>
            <a:r>
              <a:rPr lang="en-US" sz="2000" dirty="0" smtClean="0">
                <a:latin typeface="+mj-lt"/>
                <a:cs typeface="Raavi" pitchFamily="2" charset="0"/>
              </a:rPr>
              <a:t>     Each </a:t>
            </a:r>
            <a:r>
              <a:rPr lang="en-US" sz="2000" dirty="0">
                <a:latin typeface="+mj-lt"/>
                <a:cs typeface="Raavi" pitchFamily="2" charset="0"/>
              </a:rPr>
              <a:t>component generates </a:t>
            </a:r>
            <a:r>
              <a:rPr lang="en-US" sz="2000" dirty="0" smtClean="0">
                <a:latin typeface="+mj-lt"/>
                <a:cs typeface="Raavi" pitchFamily="2" charset="0"/>
              </a:rPr>
              <a:t>data </a:t>
            </a:r>
          </a:p>
          <a:p>
            <a:pPr indent="112713">
              <a:buClr>
                <a:schemeClr val="tx1"/>
              </a:buClr>
            </a:pPr>
            <a:r>
              <a:rPr lang="en-US" sz="2000" dirty="0" smtClean="0">
                <a:latin typeface="+mj-lt"/>
                <a:cs typeface="Raavi" pitchFamily="2" charset="0"/>
              </a:rPr>
              <a:t>     from </a:t>
            </a:r>
            <a:r>
              <a:rPr lang="en-US" sz="2000" dirty="0">
                <a:latin typeface="+mj-lt"/>
                <a:cs typeface="Raavi" pitchFamily="2" charset="0"/>
              </a:rPr>
              <a:t>a Gaussian with mean </a:t>
            </a:r>
            <a:r>
              <a:rPr lang="en-US" sz="2000" i="1" dirty="0" smtClean="0">
                <a:latin typeface="Symbol" pitchFamily="80" charset="2"/>
              </a:rPr>
              <a:t>m</a:t>
            </a:r>
            <a:r>
              <a:rPr lang="en-US" sz="2000" i="1" baseline="-25000" dirty="0" smtClean="0">
                <a:latin typeface="+mj-lt"/>
                <a:cs typeface="Raavi" pitchFamily="2" charset="0"/>
              </a:rPr>
              <a:t>i </a:t>
            </a:r>
            <a:r>
              <a:rPr lang="en-US" sz="2000" dirty="0">
                <a:latin typeface="+mj-lt"/>
                <a:cs typeface="Raavi" pitchFamily="2" charset="0"/>
              </a:rPr>
              <a:t>and </a:t>
            </a:r>
            <a:endParaRPr lang="en-US" sz="2000" dirty="0" smtClean="0">
              <a:latin typeface="+mj-lt"/>
              <a:cs typeface="Raavi" pitchFamily="2" charset="0"/>
            </a:endParaRPr>
          </a:p>
          <a:p>
            <a:pPr indent="112713">
              <a:buClr>
                <a:schemeClr val="tx1"/>
              </a:buClr>
            </a:pPr>
            <a:r>
              <a:rPr lang="en-US" sz="2000" dirty="0" smtClean="0">
                <a:latin typeface="+mj-lt"/>
                <a:cs typeface="Raavi" pitchFamily="2" charset="0"/>
              </a:rPr>
              <a:t>     covariance </a:t>
            </a:r>
            <a:r>
              <a:rPr lang="en-US" sz="2000" dirty="0">
                <a:latin typeface="+mj-lt"/>
                <a:cs typeface="Raavi" pitchFamily="2" charset="0"/>
              </a:rPr>
              <a:t>matrix</a:t>
            </a:r>
            <a:r>
              <a:rPr lang="en-US" sz="2000" dirty="0">
                <a:latin typeface="Symbol" pitchFamily="80" charset="2"/>
              </a:rPr>
              <a:t> </a:t>
            </a:r>
            <a:r>
              <a:rPr lang="en-US" sz="2000" i="1" dirty="0" smtClean="0">
                <a:latin typeface="Symbol" pitchFamily="18" charset="2"/>
              </a:rPr>
              <a:t>S</a:t>
            </a:r>
            <a:r>
              <a:rPr lang="en-US" sz="2000" i="1" baseline="-25000" dirty="0" smtClean="0"/>
              <a:t>i</a:t>
            </a:r>
            <a:endParaRPr lang="en-US" sz="2000" b="1" i="1" dirty="0" smtClean="0">
              <a:latin typeface="Symbol" pitchFamily="80" charset="2"/>
            </a:endParaRPr>
          </a:p>
          <a:p>
            <a:pPr indent="112713">
              <a:buClr>
                <a:schemeClr val="tx1"/>
              </a:buClr>
            </a:pPr>
            <a:r>
              <a:rPr lang="en-US" sz="800" dirty="0" smtClean="0">
                <a:latin typeface="Symbol" pitchFamily="80" charset="2"/>
              </a:rPr>
              <a:t>  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US" sz="2000" dirty="0" smtClean="0">
                <a:latin typeface="+mn-lt"/>
              </a:rPr>
              <a:t>Each data point is generated according to the following recipe: 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AutoNum type="arabicParenR"/>
            </a:pPr>
            <a:r>
              <a:rPr lang="en-US" sz="2000" dirty="0" smtClean="0"/>
              <a:t>Pick a component at random: Choose component </a:t>
            </a:r>
            <a:r>
              <a:rPr lang="en-US" sz="2000" dirty="0" err="1" smtClean="0"/>
              <a:t>i</a:t>
            </a:r>
            <a:r>
              <a:rPr lang="en-US" sz="2000" dirty="0" smtClean="0"/>
              <a:t> with probability </a:t>
            </a:r>
            <a:r>
              <a:rPr lang="en-US" sz="2000" i="1" dirty="0" smtClean="0"/>
              <a:t>P(y=</a:t>
            </a:r>
            <a:r>
              <a:rPr lang="en-US" sz="2000" i="1" dirty="0" err="1" smtClean="0"/>
              <a:t>i</a:t>
            </a:r>
            <a:r>
              <a:rPr lang="en-US" sz="2000" i="1" dirty="0" smtClean="0"/>
              <a:t>)</a:t>
            </a:r>
          </a:p>
          <a:p>
            <a:pPr marL="457200" indent="-457200">
              <a:spcBef>
                <a:spcPts val="600"/>
              </a:spcBef>
              <a:buClr>
                <a:schemeClr val="tx1"/>
              </a:buClr>
              <a:buFontTx/>
              <a:buAutoNum type="arabicParenR"/>
            </a:pPr>
            <a:r>
              <a:rPr lang="en-US" sz="2000" dirty="0" err="1" smtClean="0"/>
              <a:t>Datapoint</a:t>
            </a:r>
            <a:r>
              <a:rPr lang="en-US" sz="2000" dirty="0" smtClean="0">
                <a:latin typeface="Symbol" pitchFamily="80" charset="2"/>
              </a:rPr>
              <a:t> </a:t>
            </a:r>
            <a:r>
              <a:rPr lang="en-US" sz="2000" dirty="0" smtClean="0"/>
              <a:t>x</a:t>
            </a:r>
            <a:r>
              <a:rPr lang="en-US" sz="2000" dirty="0" smtClean="0">
                <a:latin typeface="Symbol" pitchFamily="80" charset="2"/>
              </a:rPr>
              <a:t> ~ N(</a:t>
            </a:r>
            <a:r>
              <a:rPr lang="en-US" sz="2000" i="1" dirty="0" smtClean="0">
                <a:latin typeface="Symbol" pitchFamily="80" charset="2"/>
              </a:rPr>
              <a:t>m</a:t>
            </a:r>
            <a:r>
              <a:rPr lang="en-US" sz="2000" i="1" baseline="-25000" dirty="0" smtClean="0"/>
              <a:t>i</a:t>
            </a:r>
            <a:r>
              <a:rPr lang="en-US" sz="2000" dirty="0" smtClean="0">
                <a:latin typeface="Symbol" pitchFamily="80" charset="2"/>
              </a:rPr>
              <a:t>, </a:t>
            </a:r>
            <a:r>
              <a:rPr lang="en-US" sz="2000" i="1" dirty="0" smtClean="0">
                <a:latin typeface="Symbol" pitchFamily="18" charset="2"/>
              </a:rPr>
              <a:t>S</a:t>
            </a:r>
            <a:r>
              <a:rPr lang="en-US" sz="2000" i="1" baseline="-25000" dirty="0" smtClean="0"/>
              <a:t>i</a:t>
            </a:r>
            <a:r>
              <a:rPr lang="en-US" sz="2000" dirty="0" smtClean="0">
                <a:latin typeface="Symbol" pitchFamily="80" charset="2"/>
              </a:rPr>
              <a:t>)</a:t>
            </a:r>
            <a:endParaRPr lang="en-US" sz="2000" dirty="0" smtClean="0"/>
          </a:p>
          <a:p>
            <a:pPr>
              <a:spcBef>
                <a:spcPct val="50000"/>
              </a:spcBef>
              <a:buClr>
                <a:schemeClr val="tx1"/>
              </a:buClr>
            </a:pPr>
            <a:endParaRPr lang="en-US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GMM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400" y="1595735"/>
            <a:ext cx="7488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GMM – Gaussian Mixture Model 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(Multi-modal distribution)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105400" y="2378075"/>
            <a:ext cx="3962400" cy="3429000"/>
            <a:chOff x="1536" y="1488"/>
            <a:chExt cx="2784" cy="2160"/>
          </a:xfrm>
        </p:grpSpPr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1632" y="1488"/>
              <a:ext cx="0" cy="21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536" y="3552"/>
              <a:ext cx="278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096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096000" y="3521075"/>
            <a:ext cx="533400" cy="396875"/>
            <a:chOff x="3312" y="1776"/>
            <a:chExt cx="336" cy="250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086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162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7239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7315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096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096000" y="3521075"/>
            <a:ext cx="533400" cy="396875"/>
            <a:chOff x="3312" y="1776"/>
            <a:chExt cx="336" cy="250"/>
          </a:xfrm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29" name="Oval 11"/>
          <p:cNvSpPr>
            <a:spLocks noChangeArrowheads="1"/>
          </p:cNvSpPr>
          <p:nvPr/>
        </p:nvSpPr>
        <p:spPr bwMode="auto">
          <a:xfrm>
            <a:off x="7086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7162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31" name="Oval 13"/>
          <p:cNvSpPr>
            <a:spLocks noChangeArrowheads="1"/>
          </p:cNvSpPr>
          <p:nvPr/>
        </p:nvSpPr>
        <p:spPr bwMode="auto">
          <a:xfrm>
            <a:off x="7239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7315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36" name="Oval 14"/>
          <p:cNvSpPr>
            <a:spLocks noChangeArrowheads="1"/>
          </p:cNvSpPr>
          <p:nvPr/>
        </p:nvSpPr>
        <p:spPr bwMode="auto">
          <a:xfrm rot="-2065678">
            <a:off x="4898916" y="3163449"/>
            <a:ext cx="2590800" cy="1371600"/>
          </a:xfrm>
          <a:prstGeom prst="ellips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7" name="Oval 15"/>
          <p:cNvSpPr>
            <a:spLocks noChangeArrowheads="1"/>
          </p:cNvSpPr>
          <p:nvPr/>
        </p:nvSpPr>
        <p:spPr bwMode="auto">
          <a:xfrm rot="3188797">
            <a:off x="6727716" y="3239649"/>
            <a:ext cx="762000" cy="3048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8" name="Oval 16"/>
          <p:cNvSpPr>
            <a:spLocks noChangeArrowheads="1"/>
          </p:cNvSpPr>
          <p:nvPr/>
        </p:nvSpPr>
        <p:spPr bwMode="auto">
          <a:xfrm rot="347021">
            <a:off x="6041916" y="4154049"/>
            <a:ext cx="2514600" cy="1371600"/>
          </a:xfrm>
          <a:prstGeom prst="ellipse">
            <a:avLst/>
          </a:prstGeom>
          <a:noFill/>
          <a:ln w="12700">
            <a:solidFill>
              <a:srgbClr val="33CC33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1054888" y="2533036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p(</a:t>
            </a:r>
            <a:r>
              <a:rPr lang="en-US" sz="2400" i="1" dirty="0" err="1" smtClean="0"/>
              <a:t>x|y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</a:rPr>
              <a:t>~ N(</a:t>
            </a:r>
            <a:r>
              <a:rPr lang="en-US" sz="2400" i="1" dirty="0" smtClean="0">
                <a:latin typeface="Symbol" pitchFamily="80" charset="2"/>
              </a:rPr>
              <a:t>m</a:t>
            </a:r>
            <a:r>
              <a:rPr lang="en-US" sz="2400" i="1" baseline="-25000" dirty="0" smtClean="0"/>
              <a:t>i</a:t>
            </a:r>
            <a:r>
              <a:rPr lang="en-US" sz="2400" dirty="0" smtClean="0">
                <a:latin typeface="Symbol" pitchFamily="80" charset="2"/>
              </a:rPr>
              <a:t>, </a:t>
            </a:r>
            <a:r>
              <a:rPr lang="en-US" sz="2400" i="1" dirty="0" smtClean="0">
                <a:latin typeface="Symbol" pitchFamily="80" charset="2"/>
              </a:rPr>
              <a:t>S</a:t>
            </a:r>
            <a:r>
              <a:rPr lang="en-US" sz="2400" i="1" baseline="-25000" dirty="0" smtClean="0"/>
              <a:t>i</a:t>
            </a:r>
            <a:r>
              <a:rPr lang="en-US" sz="2400" dirty="0" smtClean="0">
                <a:latin typeface="Symbol" pitchFamily="80" charset="2"/>
              </a:rPr>
              <a:t>)</a:t>
            </a:r>
            <a:endParaRPr lang="en-US" sz="2400" dirty="0"/>
          </a:p>
        </p:txBody>
      </p:sp>
      <p:sp>
        <p:nvSpPr>
          <p:cNvPr id="34" name="Rectangle 33"/>
          <p:cNvSpPr/>
          <p:nvPr/>
        </p:nvSpPr>
        <p:spPr>
          <a:xfrm>
            <a:off x="892329" y="3390346"/>
            <a:ext cx="307007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p(x)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</a:rPr>
              <a:t>= S </a:t>
            </a:r>
            <a:r>
              <a:rPr lang="en-US" sz="2400" i="1" dirty="0" smtClean="0"/>
              <a:t>p(</a:t>
            </a:r>
            <a:r>
              <a:rPr lang="en-US" sz="2400" i="1" dirty="0" err="1" smtClean="0"/>
              <a:t>x|y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 P(y=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</a:t>
            </a:r>
            <a:r>
              <a:rPr lang="en-US" sz="2400" dirty="0" smtClean="0">
                <a:latin typeface="Symbol" pitchFamily="80" charset="2"/>
              </a:rPr>
              <a:t> 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1721903" y="3669268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err="1" smtClean="0"/>
              <a:t>i</a:t>
            </a:r>
            <a:endParaRPr lang="en-US" i="1" dirty="0"/>
          </a:p>
        </p:txBody>
      </p:sp>
      <p:cxnSp>
        <p:nvCxnSpPr>
          <p:cNvPr id="41" name="Elbow Connector 40"/>
          <p:cNvCxnSpPr/>
          <p:nvPr/>
        </p:nvCxnSpPr>
        <p:spPr>
          <a:xfrm rot="5400000">
            <a:off x="3200400" y="4114800"/>
            <a:ext cx="304800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3065140" y="4267200"/>
            <a:ext cx="12221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Mixture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proportion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43" name="Elbow Connector 42"/>
          <p:cNvCxnSpPr/>
          <p:nvPr/>
        </p:nvCxnSpPr>
        <p:spPr>
          <a:xfrm rot="5400000">
            <a:off x="2189666" y="4114800"/>
            <a:ext cx="304800" cy="1588"/>
          </a:xfrm>
          <a:prstGeom prst="bent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676400" y="4267200"/>
            <a:ext cx="12778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Mixture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</a:rPr>
              <a:t>component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GMM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3400" y="1595735"/>
            <a:ext cx="7488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GMM – Gaussian Mixture Model 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(Multi-modal distribution)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105400" y="2378075"/>
            <a:ext cx="3962400" cy="3429000"/>
            <a:chOff x="1536" y="1488"/>
            <a:chExt cx="2784" cy="2160"/>
          </a:xfrm>
        </p:grpSpPr>
        <p:sp>
          <p:nvSpPr>
            <p:cNvPr id="9" name="Line 5"/>
            <p:cNvSpPr>
              <a:spLocks noChangeShapeType="1"/>
            </p:cNvSpPr>
            <p:nvPr/>
          </p:nvSpPr>
          <p:spPr bwMode="auto">
            <a:xfrm>
              <a:off x="1632" y="1488"/>
              <a:ext cx="0" cy="216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536" y="3552"/>
              <a:ext cx="2784" cy="0"/>
            </a:xfrm>
            <a:prstGeom prst="line">
              <a:avLst/>
            </a:prstGeom>
            <a:noFill/>
            <a:ln w="38100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6096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6096000" y="3521075"/>
            <a:ext cx="533400" cy="396875"/>
            <a:chOff x="3312" y="1776"/>
            <a:chExt cx="336" cy="250"/>
          </a:xfrm>
        </p:grpSpPr>
        <p:sp>
          <p:nvSpPr>
            <p:cNvPr id="14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15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16" name="Oval 11"/>
          <p:cNvSpPr>
            <a:spLocks noChangeArrowheads="1"/>
          </p:cNvSpPr>
          <p:nvPr/>
        </p:nvSpPr>
        <p:spPr bwMode="auto">
          <a:xfrm>
            <a:off x="7086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7" name="Text Box 12"/>
          <p:cNvSpPr txBox="1">
            <a:spLocks noChangeArrowheads="1"/>
          </p:cNvSpPr>
          <p:nvPr/>
        </p:nvSpPr>
        <p:spPr bwMode="auto">
          <a:xfrm>
            <a:off x="7162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7239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9" name="Text Box 14"/>
          <p:cNvSpPr txBox="1">
            <a:spLocks noChangeArrowheads="1"/>
          </p:cNvSpPr>
          <p:nvPr/>
        </p:nvSpPr>
        <p:spPr bwMode="auto">
          <a:xfrm>
            <a:off x="7315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6096000" y="3521075"/>
            <a:ext cx="5334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Clr>
                <a:schemeClr val="tx1"/>
              </a:buClr>
            </a:pPr>
            <a:endParaRPr lang="en-US" sz="2000"/>
          </a:p>
        </p:txBody>
      </p:sp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6096000" y="3521075"/>
            <a:ext cx="533400" cy="396875"/>
            <a:chOff x="3312" y="1776"/>
            <a:chExt cx="336" cy="250"/>
          </a:xfrm>
        </p:grpSpPr>
        <p:sp>
          <p:nvSpPr>
            <p:cNvPr id="27" name="Oval 9"/>
            <p:cNvSpPr>
              <a:spLocks noChangeArrowheads="1"/>
            </p:cNvSpPr>
            <p:nvPr/>
          </p:nvSpPr>
          <p:spPr bwMode="auto">
            <a:xfrm>
              <a:off x="3312" y="1968"/>
              <a:ext cx="48" cy="48"/>
            </a:xfrm>
            <a:prstGeom prst="ellipse">
              <a:avLst/>
            </a:prstGeom>
            <a:solidFill>
              <a:schemeClr val="hlink"/>
            </a:solidFill>
            <a:ln w="38100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8" name="Text Box 10"/>
            <p:cNvSpPr txBox="1">
              <a:spLocks noChangeArrowheads="1"/>
            </p:cNvSpPr>
            <p:nvPr/>
          </p:nvSpPr>
          <p:spPr bwMode="auto">
            <a:xfrm>
              <a:off x="3360" y="1776"/>
              <a:ext cx="288" cy="25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marL="457200" indent="-457200">
                <a:spcBef>
                  <a:spcPct val="50000"/>
                </a:spcBef>
                <a:buClr>
                  <a:schemeClr val="tx1"/>
                </a:buClr>
              </a:pPr>
              <a:r>
                <a:rPr lang="en-US" sz="2000" i="1">
                  <a:solidFill>
                    <a:schemeClr val="hlink"/>
                  </a:solidFill>
                  <a:latin typeface="Symbol" pitchFamily="80" charset="2"/>
                </a:rPr>
                <a:t>m</a:t>
              </a:r>
              <a:r>
                <a:rPr lang="en-US" sz="2000" i="1" baseline="-25000">
                  <a:solidFill>
                    <a:schemeClr val="hlink"/>
                  </a:solidFill>
                  <a:latin typeface="Symbol" pitchFamily="80" charset="2"/>
                </a:rPr>
                <a:t>1</a:t>
              </a:r>
              <a:endParaRPr lang="en-US" sz="2000">
                <a:solidFill>
                  <a:schemeClr val="hlink"/>
                </a:solidFill>
                <a:latin typeface="Symbol" pitchFamily="80" charset="2"/>
              </a:endParaRPr>
            </a:p>
          </p:txBody>
        </p:sp>
      </p:grpSp>
      <p:sp>
        <p:nvSpPr>
          <p:cNvPr id="29" name="Oval 11"/>
          <p:cNvSpPr>
            <a:spLocks noChangeArrowheads="1"/>
          </p:cNvSpPr>
          <p:nvPr/>
        </p:nvSpPr>
        <p:spPr bwMode="auto">
          <a:xfrm>
            <a:off x="7086600" y="3368675"/>
            <a:ext cx="76200" cy="76200"/>
          </a:xfrm>
          <a:prstGeom prst="ellipse">
            <a:avLst/>
          </a:prstGeom>
          <a:solidFill>
            <a:schemeClr val="folHlink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" name="Text Box 12"/>
          <p:cNvSpPr txBox="1">
            <a:spLocks noChangeArrowheads="1"/>
          </p:cNvSpPr>
          <p:nvPr/>
        </p:nvSpPr>
        <p:spPr bwMode="auto">
          <a:xfrm>
            <a:off x="7162800" y="30638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latin typeface="Symbol" pitchFamily="80" charset="2"/>
              </a:rPr>
              <a:t>m</a:t>
            </a:r>
            <a:r>
              <a:rPr lang="en-US" sz="2000" i="1" baseline="-25000">
                <a:latin typeface="Symbol" pitchFamily="80" charset="2"/>
              </a:rPr>
              <a:t>2</a:t>
            </a:r>
            <a:endParaRPr lang="en-US" sz="2000">
              <a:latin typeface="Symbol" pitchFamily="80" charset="2"/>
            </a:endParaRPr>
          </a:p>
        </p:txBody>
      </p:sp>
      <p:sp>
        <p:nvSpPr>
          <p:cNvPr id="31" name="Oval 13"/>
          <p:cNvSpPr>
            <a:spLocks noChangeArrowheads="1"/>
          </p:cNvSpPr>
          <p:nvPr/>
        </p:nvSpPr>
        <p:spPr bwMode="auto">
          <a:xfrm>
            <a:off x="7239000" y="4816475"/>
            <a:ext cx="76200" cy="76200"/>
          </a:xfrm>
          <a:prstGeom prst="ellipse">
            <a:avLst/>
          </a:prstGeom>
          <a:solidFill>
            <a:srgbClr val="33CC33"/>
          </a:solidFill>
          <a:ln w="38100">
            <a:noFill/>
            <a:round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2" name="Text Box 14"/>
          <p:cNvSpPr txBox="1">
            <a:spLocks noChangeArrowheads="1"/>
          </p:cNvSpPr>
          <p:nvPr/>
        </p:nvSpPr>
        <p:spPr bwMode="auto">
          <a:xfrm>
            <a:off x="7315200" y="4511675"/>
            <a:ext cx="4572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en-US" sz="2000" i="1">
                <a:solidFill>
                  <a:srgbClr val="33CC33"/>
                </a:solidFill>
                <a:latin typeface="Symbol" pitchFamily="80" charset="2"/>
              </a:rPr>
              <a:t>m</a:t>
            </a:r>
            <a:r>
              <a:rPr lang="en-US" sz="2000" i="1" baseline="-25000">
                <a:solidFill>
                  <a:srgbClr val="33CC33"/>
                </a:solidFill>
                <a:latin typeface="Symbol" pitchFamily="80" charset="2"/>
              </a:rPr>
              <a:t>3</a:t>
            </a:r>
            <a:endParaRPr lang="en-US" sz="2000">
              <a:solidFill>
                <a:srgbClr val="33CC33"/>
              </a:solidFill>
              <a:latin typeface="Symbol" pitchFamily="80" charset="2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054888" y="2533036"/>
            <a:ext cx="251543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i="1" dirty="0" smtClean="0"/>
              <a:t>p(</a:t>
            </a:r>
            <a:r>
              <a:rPr lang="en-US" sz="2400" i="1" dirty="0" err="1" smtClean="0"/>
              <a:t>x|y</a:t>
            </a:r>
            <a:r>
              <a:rPr lang="en-US" sz="2400" i="1" dirty="0" smtClean="0"/>
              <a:t>=</a:t>
            </a:r>
            <a:r>
              <a:rPr lang="en-US" sz="2400" i="1" dirty="0" err="1" smtClean="0"/>
              <a:t>i</a:t>
            </a:r>
            <a:r>
              <a:rPr lang="en-US" sz="2400" i="1" dirty="0" smtClean="0"/>
              <a:t>)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</a:rPr>
              <a:t>~ N(</a:t>
            </a:r>
            <a:r>
              <a:rPr lang="en-US" sz="2400" i="1" dirty="0" smtClean="0">
                <a:latin typeface="Symbol" pitchFamily="80" charset="2"/>
              </a:rPr>
              <a:t>m</a:t>
            </a:r>
            <a:r>
              <a:rPr lang="en-US" sz="2400" i="1" baseline="-25000" dirty="0" smtClean="0"/>
              <a:t>i</a:t>
            </a:r>
            <a:r>
              <a:rPr lang="en-US" sz="2400" dirty="0" smtClean="0">
                <a:latin typeface="Symbol" pitchFamily="80" charset="2"/>
              </a:rPr>
              <a:t>, </a:t>
            </a:r>
            <a:r>
              <a:rPr lang="en-US" sz="2400" i="1" dirty="0" smtClean="0">
                <a:latin typeface="Symbol" pitchFamily="80" charset="2"/>
              </a:rPr>
              <a:t>S</a:t>
            </a:r>
            <a:r>
              <a:rPr lang="en-US" sz="2400" i="1" baseline="-25000" dirty="0" smtClean="0"/>
              <a:t>i</a:t>
            </a:r>
            <a:r>
              <a:rPr lang="en-US" sz="2400" dirty="0" smtClean="0">
                <a:latin typeface="Symbol" pitchFamily="80" charset="2"/>
              </a:rPr>
              <a:t>)</a:t>
            </a:r>
            <a:endParaRPr lang="en-US" sz="2400" dirty="0"/>
          </a:p>
        </p:txBody>
      </p:sp>
      <p:sp>
        <p:nvSpPr>
          <p:cNvPr id="39" name="TextBox 38"/>
          <p:cNvSpPr txBox="1"/>
          <p:nvPr/>
        </p:nvSpPr>
        <p:spPr>
          <a:xfrm>
            <a:off x="444848" y="3276600"/>
            <a:ext cx="3365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Gaussian </a:t>
            </a:r>
            <a:r>
              <a:rPr lang="en-US" sz="2400" dirty="0" err="1" smtClean="0"/>
              <a:t>Bayes</a:t>
            </a:r>
            <a:r>
              <a:rPr lang="en-US" sz="2400" dirty="0" smtClean="0"/>
              <a:t> Classifier:</a:t>
            </a:r>
          </a:p>
        </p:txBody>
      </p:sp>
      <p:graphicFrame>
        <p:nvGraphicFramePr>
          <p:cNvPr id="40" name="Object 2"/>
          <p:cNvGraphicFramePr>
            <a:graphicFrameLocks noChangeAspect="1"/>
          </p:cNvGraphicFramePr>
          <p:nvPr/>
        </p:nvGraphicFramePr>
        <p:xfrm>
          <a:off x="609600" y="3936445"/>
          <a:ext cx="1827213" cy="776287"/>
        </p:xfrm>
        <a:graphic>
          <a:graphicData uri="http://schemas.openxmlformats.org/presentationml/2006/ole">
            <p:oleObj spid="_x0000_s6146" name="Equation" r:id="rId4" imgW="939600" imgH="419040" progId="Equation.3">
              <p:embed/>
            </p:oleObj>
          </a:graphicData>
        </a:graphic>
      </p:graphicFrame>
      <p:graphicFrame>
        <p:nvGraphicFramePr>
          <p:cNvPr id="45" name="Object 2"/>
          <p:cNvGraphicFramePr>
            <a:graphicFrameLocks noChangeAspect="1"/>
          </p:cNvGraphicFramePr>
          <p:nvPr/>
        </p:nvGraphicFramePr>
        <p:xfrm>
          <a:off x="1219200" y="5562600"/>
          <a:ext cx="1943100" cy="390525"/>
        </p:xfrm>
        <a:graphic>
          <a:graphicData uri="http://schemas.openxmlformats.org/presentationml/2006/ole">
            <p:oleObj spid="_x0000_s6147" name="Equation" r:id="rId5" imgW="965160" imgH="203040" progId="Equation.3">
              <p:embed/>
            </p:oleObj>
          </a:graphicData>
        </a:graphic>
      </p:graphicFrame>
      <p:sp>
        <p:nvSpPr>
          <p:cNvPr id="46" name="TextBox 45"/>
          <p:cNvSpPr txBox="1"/>
          <p:nvPr/>
        </p:nvSpPr>
        <p:spPr>
          <a:xfrm>
            <a:off x="685800" y="6324600"/>
            <a:ext cx="74948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“Quadratic Decision boundary” </a:t>
            </a:r>
            <a:r>
              <a:rPr lang="en-US" sz="2000" dirty="0" smtClean="0"/>
              <a:t>– second-order terms don’t cancel out</a:t>
            </a:r>
            <a:endParaRPr lang="en-US" sz="2000" b="1" dirty="0">
              <a:solidFill>
                <a:srgbClr val="C00000"/>
              </a:solidFill>
            </a:endParaRPr>
          </a:p>
        </p:txBody>
      </p:sp>
      <p:graphicFrame>
        <p:nvGraphicFramePr>
          <p:cNvPr id="47" name="Object 2"/>
          <p:cNvGraphicFramePr>
            <a:graphicFrameLocks noChangeAspect="1"/>
          </p:cNvGraphicFramePr>
          <p:nvPr/>
        </p:nvGraphicFramePr>
        <p:xfrm>
          <a:off x="1230313" y="4788932"/>
          <a:ext cx="2960687" cy="776288"/>
        </p:xfrm>
        <a:graphic>
          <a:graphicData uri="http://schemas.openxmlformats.org/presentationml/2006/ole">
            <p:oleObj spid="_x0000_s6148" name="Equation" r:id="rId6" imgW="1523880" imgH="419040" progId="Equation.3">
              <p:embed/>
            </p:oleObj>
          </a:graphicData>
        </a:graphic>
      </p:graphicFrame>
      <p:grpSp>
        <p:nvGrpSpPr>
          <p:cNvPr id="38" name="Group 37"/>
          <p:cNvGrpSpPr/>
          <p:nvPr/>
        </p:nvGrpSpPr>
        <p:grpSpPr>
          <a:xfrm>
            <a:off x="1752600" y="5571226"/>
            <a:ext cx="7285991" cy="685800"/>
            <a:chOff x="1752600" y="5571226"/>
            <a:chExt cx="7285991" cy="685800"/>
          </a:xfrm>
        </p:grpSpPr>
        <p:sp>
          <p:nvSpPr>
            <p:cNvPr id="48" name="Oval 47"/>
            <p:cNvSpPr/>
            <p:nvPr/>
          </p:nvSpPr>
          <p:spPr>
            <a:xfrm>
              <a:off x="2514600" y="5671870"/>
              <a:ext cx="304800" cy="30480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hape 48"/>
            <p:cNvCxnSpPr>
              <a:stCxn id="48" idx="4"/>
            </p:cNvCxnSpPr>
            <p:nvPr/>
          </p:nvCxnSpPr>
          <p:spPr>
            <a:xfrm rot="16200000" flipH="1">
              <a:off x="3145048" y="5498622"/>
              <a:ext cx="93452" cy="1049548"/>
            </a:xfrm>
            <a:prstGeom prst="bentConnector2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3648974" y="5887694"/>
              <a:ext cx="5389617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Depend on 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m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 m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 .. ,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 </a:t>
              </a:r>
              <a:r>
                <a:rPr lang="en-US" i="1" dirty="0" err="1" smtClean="0">
                  <a:solidFill>
                    <a:srgbClr val="0000FF"/>
                  </a:solidFill>
                  <a:latin typeface="Symbol" pitchFamily="80" charset="2"/>
                </a:rPr>
                <a:t>m</a:t>
              </a:r>
              <a:r>
                <a:rPr lang="en-US" i="1" baseline="-25000" dirty="0" err="1" smtClean="0">
                  <a:solidFill>
                    <a:srgbClr val="0000FF"/>
                  </a:solidFill>
                </a:rPr>
                <a:t>K</a:t>
              </a:r>
              <a:r>
                <a:rPr lang="en-US" dirty="0" smtClean="0">
                  <a:solidFill>
                    <a:srgbClr val="0000FF"/>
                  </a:solidFill>
                  <a:latin typeface="Symbol" pitchFamily="80" charset="2"/>
                </a:rPr>
                <a:t>, 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S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1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, S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2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, .. , S</a:t>
              </a:r>
              <a:r>
                <a:rPr lang="en-US" i="1" baseline="-25000" dirty="0" smtClean="0">
                  <a:solidFill>
                    <a:srgbClr val="0000FF"/>
                  </a:solidFill>
                </a:rPr>
                <a:t>K</a:t>
              </a:r>
              <a:r>
                <a:rPr lang="en-US" i="1" dirty="0" smtClean="0">
                  <a:solidFill>
                    <a:srgbClr val="0000FF"/>
                  </a:solidFill>
                  <a:latin typeface="Symbol" pitchFamily="80" charset="2"/>
                </a:rPr>
                <a:t>,</a:t>
              </a:r>
              <a:r>
                <a:rPr lang="en-US" dirty="0" smtClean="0">
                  <a:solidFill>
                    <a:srgbClr val="0000FF"/>
                  </a:solidFill>
                </a:rPr>
                <a:t> P(y=1),…, P(Y=k)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1752600" y="5571226"/>
              <a:ext cx="381000" cy="381000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hape 52"/>
            <p:cNvCxnSpPr/>
            <p:nvPr/>
          </p:nvCxnSpPr>
          <p:spPr>
            <a:xfrm rot="16200000" flipH="1">
              <a:off x="2233163" y="5644911"/>
              <a:ext cx="143774" cy="723900"/>
            </a:xfrm>
            <a:prstGeom prst="bentConnector2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4" name="Freeform 53"/>
          <p:cNvSpPr/>
          <p:nvPr/>
        </p:nvSpPr>
        <p:spPr>
          <a:xfrm>
            <a:off x="5555411" y="3933644"/>
            <a:ext cx="1578634" cy="1324155"/>
          </a:xfrm>
          <a:custGeom>
            <a:avLst/>
            <a:gdLst>
              <a:gd name="connsiteX0" fmla="*/ 0 w 1578634"/>
              <a:gd name="connsiteY0" fmla="*/ 1026544 h 1026544"/>
              <a:gd name="connsiteX1" fmla="*/ 879895 w 1578634"/>
              <a:gd name="connsiteY1" fmla="*/ 241540 h 1026544"/>
              <a:gd name="connsiteX2" fmla="*/ 1578634 w 1578634"/>
              <a:gd name="connsiteY2" fmla="*/ 0 h 1026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8634" h="1026544">
                <a:moveTo>
                  <a:pt x="0" y="1026544"/>
                </a:moveTo>
                <a:cubicBezTo>
                  <a:pt x="308394" y="719587"/>
                  <a:pt x="616789" y="412631"/>
                  <a:pt x="879895" y="241540"/>
                </a:cubicBezTo>
                <a:cubicBezTo>
                  <a:pt x="1143001" y="70449"/>
                  <a:pt x="1424797" y="58947"/>
                  <a:pt x="1578634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Freeform 54"/>
          <p:cNvSpPr/>
          <p:nvPr/>
        </p:nvSpPr>
        <p:spPr>
          <a:xfrm>
            <a:off x="6426679" y="2501660"/>
            <a:ext cx="707366" cy="1449238"/>
          </a:xfrm>
          <a:custGeom>
            <a:avLst/>
            <a:gdLst>
              <a:gd name="connsiteX0" fmla="*/ 707366 w 707366"/>
              <a:gd name="connsiteY0" fmla="*/ 1449238 h 1449238"/>
              <a:gd name="connsiteX1" fmla="*/ 250166 w 707366"/>
              <a:gd name="connsiteY1" fmla="*/ 1190446 h 1449238"/>
              <a:gd name="connsiteX2" fmla="*/ 0 w 707366"/>
              <a:gd name="connsiteY2" fmla="*/ 0 h 1449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07366" h="1449238">
                <a:moveTo>
                  <a:pt x="707366" y="1449238"/>
                </a:moveTo>
                <a:cubicBezTo>
                  <a:pt x="537713" y="1440612"/>
                  <a:pt x="368060" y="1431986"/>
                  <a:pt x="250166" y="1190446"/>
                </a:cubicBezTo>
                <a:cubicBezTo>
                  <a:pt x="132272" y="948906"/>
                  <a:pt x="0" y="0"/>
                  <a:pt x="0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6"/>
          <p:cNvSpPr/>
          <p:nvPr/>
        </p:nvSpPr>
        <p:spPr>
          <a:xfrm>
            <a:off x="7108166" y="3276600"/>
            <a:ext cx="1045234" cy="674298"/>
          </a:xfrm>
          <a:custGeom>
            <a:avLst/>
            <a:gdLst>
              <a:gd name="connsiteX0" fmla="*/ 0 w 966159"/>
              <a:gd name="connsiteY0" fmla="*/ 914400 h 914400"/>
              <a:gd name="connsiteX1" fmla="*/ 319177 w 966159"/>
              <a:gd name="connsiteY1" fmla="*/ 776377 h 914400"/>
              <a:gd name="connsiteX2" fmla="*/ 586596 w 966159"/>
              <a:gd name="connsiteY2" fmla="*/ 526211 h 914400"/>
              <a:gd name="connsiteX3" fmla="*/ 966159 w 966159"/>
              <a:gd name="connsiteY3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6159" h="914400">
                <a:moveTo>
                  <a:pt x="0" y="914400"/>
                </a:moveTo>
                <a:cubicBezTo>
                  <a:pt x="110705" y="877737"/>
                  <a:pt x="221411" y="841075"/>
                  <a:pt x="319177" y="776377"/>
                </a:cubicBezTo>
                <a:cubicBezTo>
                  <a:pt x="416943" y="711679"/>
                  <a:pt x="478766" y="655607"/>
                  <a:pt x="586596" y="526211"/>
                </a:cubicBezTo>
                <a:cubicBezTo>
                  <a:pt x="694426" y="396815"/>
                  <a:pt x="966159" y="0"/>
                  <a:pt x="966159" y="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GMM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Rectangle 3"/>
          <p:cNvSpPr txBox="1">
            <a:spLocks noChangeArrowheads="1"/>
          </p:cNvSpPr>
          <p:nvPr/>
        </p:nvSpPr>
        <p:spPr>
          <a:xfrm>
            <a:off x="533400" y="1371600"/>
            <a:ext cx="71628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Maximize marginal likelihood: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argmax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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 =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argmax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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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i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  <a:sym typeface="Symbol" pitchFamily="80" charset="2"/>
              </a:rPr>
              <a:t>=1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P(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i,x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j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lvl="1">
              <a:spcBef>
                <a:spcPct val="20000"/>
              </a:spcBef>
            </a:pPr>
            <a:r>
              <a:rPr lang="en-US" sz="2400" dirty="0" smtClean="0"/>
              <a:t>		        = </a:t>
            </a:r>
            <a:r>
              <a:rPr lang="en-US" sz="2400" dirty="0" err="1" smtClean="0"/>
              <a:t>argmax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  <a:sym typeface="Symbol" pitchFamily="80" charset="2"/>
              </a:rPr>
              <a:t></a:t>
            </a:r>
            <a:r>
              <a:rPr lang="en-US" sz="2400" baseline="-25000" dirty="0" smtClean="0">
                <a:sym typeface="Symbol" pitchFamily="80" charset="2"/>
              </a:rPr>
              <a:t>j</a:t>
            </a:r>
            <a:r>
              <a:rPr lang="en-US" sz="2400" dirty="0" smtClean="0"/>
              <a:t> </a:t>
            </a:r>
            <a:r>
              <a:rPr lang="en-US" sz="2400" dirty="0" smtClean="0">
                <a:latin typeface="Symbol" pitchFamily="80" charset="2"/>
                <a:sym typeface="Symbol" pitchFamily="80" charset="2"/>
              </a:rPr>
              <a:t></a:t>
            </a:r>
            <a:r>
              <a:rPr lang="en-US" sz="2400" baseline="-25000" dirty="0" err="1" smtClean="0">
                <a:sym typeface="Symbol" pitchFamily="80" charset="2"/>
              </a:rPr>
              <a:t>i</a:t>
            </a:r>
            <a:r>
              <a:rPr lang="en-US" sz="2400" baseline="-25000" dirty="0" smtClean="0">
                <a:sym typeface="Symbol" pitchFamily="80" charset="2"/>
              </a:rPr>
              <a:t>=1</a:t>
            </a:r>
            <a:r>
              <a:rPr lang="en-US" sz="2400" dirty="0" smtClean="0"/>
              <a:t> P(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=</a:t>
            </a:r>
            <a:r>
              <a:rPr lang="en-US" sz="2400" dirty="0" err="1" smtClean="0"/>
              <a:t>i</a:t>
            </a:r>
            <a:r>
              <a:rPr lang="en-US" sz="2400" dirty="0" smtClean="0"/>
              <a:t>)p(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j</a:t>
            </a:r>
            <a:r>
              <a:rPr lang="en-US" sz="2400" dirty="0" err="1" smtClean="0"/>
              <a:t>|y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=</a:t>
            </a:r>
            <a:r>
              <a:rPr lang="en-US" sz="2400" dirty="0" err="1" smtClean="0"/>
              <a:t>i</a:t>
            </a:r>
            <a:r>
              <a:rPr lang="en-US" sz="2400" dirty="0" smtClean="0"/>
              <a:t>)</a:t>
            </a:r>
          </a:p>
          <a:p>
            <a:pPr marL="457200" marR="0" lvl="1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82704" y="169703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682704" y="215423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</a:t>
            </a:r>
            <a:endParaRPr lang="en-US" dirty="0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144588" y="3733800"/>
          <a:ext cx="7369175" cy="817563"/>
        </p:xfrm>
        <a:graphic>
          <a:graphicData uri="http://schemas.openxmlformats.org/presentationml/2006/ole">
            <p:oleObj spid="_x0000_s5123" name="Equation" r:id="rId4" imgW="4051080" imgH="469800" progId="Equation.3">
              <p:embed/>
            </p:oleObj>
          </a:graphicData>
        </a:graphic>
      </p:graphicFrame>
      <p:sp>
        <p:nvSpPr>
          <p:cNvPr id="49" name="Rectangle 48"/>
          <p:cNvSpPr/>
          <p:nvPr/>
        </p:nvSpPr>
        <p:spPr>
          <a:xfrm>
            <a:off x="533400" y="3046552"/>
            <a:ext cx="723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Soft assignment:	P(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j</a:t>
            </a:r>
            <a:r>
              <a:rPr lang="en-US" sz="2400" dirty="0" smtClean="0"/>
              <a:t>=</a:t>
            </a:r>
            <a:r>
              <a:rPr lang="en-US" sz="2400" dirty="0" err="1" smtClean="0"/>
              <a:t>i</a:t>
            </a:r>
            <a:r>
              <a:rPr lang="en-US" sz="2400" dirty="0" smtClean="0"/>
              <a:t>) = P(y=</a:t>
            </a:r>
            <a:r>
              <a:rPr lang="en-US" sz="2400" dirty="0" err="1" smtClean="0"/>
              <a:t>i</a:t>
            </a:r>
            <a:r>
              <a:rPr lang="en-US" sz="2400" dirty="0" smtClean="0"/>
              <a:t>) </a:t>
            </a:r>
            <a:endParaRPr lang="en-US" sz="2400" dirty="0"/>
          </a:p>
        </p:txBody>
      </p:sp>
      <p:sp>
        <p:nvSpPr>
          <p:cNvPr id="50" name="Rectangle 3"/>
          <p:cNvSpPr txBox="1">
            <a:spLocks noChangeArrowheads="1"/>
          </p:cNvSpPr>
          <p:nvPr/>
        </p:nvSpPr>
        <p:spPr>
          <a:xfrm>
            <a:off x="457200" y="4953000"/>
            <a:ext cx="8610600" cy="19050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How do we find the </a:t>
            </a:r>
            <a:r>
              <a:rPr kumimoji="0" lang="el-GR" sz="2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μ</a:t>
            </a:r>
            <a:r>
              <a:rPr kumimoji="0" lang="en-US" sz="2200" b="0" i="1" u="none" strike="noStrike" kern="1200" cap="none" spc="0" normalizeH="0" baseline="-2500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i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‘s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 and P(y=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i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)</a:t>
            </a: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s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which give max. marginal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omic Sans MS" pitchFamily="66" charset="0"/>
              </a:rPr>
              <a:t>likelihood?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>
              <a:spcBef>
                <a:spcPct val="20000"/>
              </a:spcBef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Set  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l-GR" sz="20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</a:t>
            </a:r>
            <a:r>
              <a:rPr kumimoji="0" lang="en-US" sz="2000" b="0" i="0" u="sng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log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Prob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(….) = 0</a:t>
            </a:r>
            <a:r>
              <a:rPr lang="en-US" sz="2000" i="1" baseline="-25000" dirty="0" smtClean="0"/>
              <a:t>	</a:t>
            </a:r>
            <a:r>
              <a:rPr lang="en-US" sz="2000" dirty="0" smtClean="0"/>
              <a:t>and solve for </a:t>
            </a:r>
            <a:r>
              <a:rPr lang="el-GR" sz="2000" i="1" dirty="0" smtClean="0"/>
              <a:t>μ</a:t>
            </a:r>
            <a:r>
              <a:rPr lang="en-US" sz="2000" i="1" baseline="-25000" dirty="0" err="1" smtClean="0"/>
              <a:t>i</a:t>
            </a:r>
            <a:r>
              <a:rPr lang="en-US" sz="2000" dirty="0" err="1" smtClean="0"/>
              <a:t>‘s</a:t>
            </a:r>
            <a:r>
              <a:rPr lang="en-US" sz="2000" dirty="0" smtClean="0"/>
              <a:t>.</a:t>
            </a:r>
            <a:r>
              <a:rPr lang="en-US" sz="2000" dirty="0" smtClean="0">
                <a:solidFill>
                  <a:srgbClr val="0000FF"/>
                </a:solidFill>
              </a:rPr>
              <a:t>     </a:t>
            </a:r>
            <a:r>
              <a:rPr lang="en-US" sz="2200" dirty="0" smtClean="0">
                <a:solidFill>
                  <a:srgbClr val="0000FF"/>
                </a:solidFill>
              </a:rPr>
              <a:t>Non-linear non-analytically solvable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         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Symbol" pitchFamily="80" charset="2"/>
                <a:ea typeface="+mn-ea"/>
                <a:cs typeface="+mn-cs"/>
                <a:sym typeface="Symbol" pitchFamily="80" charset="2"/>
              </a:rPr>
              <a:t></a:t>
            </a:r>
            <a:r>
              <a:rPr kumimoji="0" lang="el-G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l-GR" sz="2000" b="0" i="1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μ</a:t>
            </a:r>
            <a:r>
              <a:rPr kumimoji="0" lang="en-US" sz="2000" b="0" i="1" u="none" strike="noStrike" kern="1200" cap="none" spc="0" normalizeH="0" baseline="-2500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endParaRPr kumimoji="0" lang="en-US" sz="2000" b="0" i="1" u="none" strike="noStrike" kern="120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6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80" charset="2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* Use gradient descent: 	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Doable, but often slow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amp; =&amp; \log \prod_{j=1}^{m} P({\bf x}_j\mid \theta) \\&#10;&amp; =&amp; \sum_{j=1}^{m} \log  P({\bf x}_j\mid \theta) \\&#10;&amp; =&amp; \sum_{j=1}^{m} \log  \sum_{\bf z} P({\bf x}_j, {\bf z}\mid \theta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28"/>
  <p:tag name="PICTUREFILESIZE" val="5066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D $= \{\mbox{x}_j\}^m_{j=1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4"/>
  <p:tag name="PICTUREFILESIZE" val="2098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theta$ - model parameter(s)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0"/>
  <p:tag name="PICTUREFILESIZE" val="400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Q^{(t+1)}({\bf z}\mid {\bf x}_j) &amp;=&amp; P({\bf z}\mid {\bf x}_j,\theta^{(t)}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09"/>
  <p:tag name="PICTUREFILESIZE" val="1655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amp; =&amp; \log \prod_{j=1}^{m} P({\bf x}_j\mid \theta) \\&#10;&amp; =&amp; \sum_{j=1}^{m} \log  P({\bf x}_j\mid \theta) \\&#10;&amp; =&amp; \sum_{j=1}^{m} \log  \sum_{\bf z} P({\bf x}_j, {\bf z}\mid \theta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28"/>
  <p:tag name="PICTUREFILESIZE" val="5066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=&amp; \sum_{j=1}^{m} \log  \sum_{\bf z} Q^{(t+1)}({\bf z}\mid {\bf x}_j) \frac{P({\bf z},{\bf x}_j \mid \theta^{(t)})}{Q^{(t+1)}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8"/>
  <p:tag name="PICTUREFILESIZE" val="4326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=&amp; \sum_{j=1}^{m} \log  \sum_{\bf z} Q^{(t+1)}({\bf z}\mid {\bf x}_j) \frac{P({\bf z},{\bf x}_j \mid \theta^{(t)})}{Q^{(t+1)}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8"/>
  <p:tag name="PICTUREFILESIZE" val="43267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amp; =&amp; \log \prod_{j=1}^{m} P({\bf x}_j\mid \theta) \\&#10;&amp; =&amp; \sum_{j=1}^{m} \log  P({\bf x}_j\mid \theta) \\&#10;&amp; =&amp; \sum_{j=1}^{m} \log  \sum_{\bf z} P({\bf x}_j, {\bf z}\mid \theta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28"/>
  <p:tag name="PICTUREFILESIZE" val="5066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=&amp; \sum_{j=1}^{m} \log  \sum_{\bf z} Q^{(t+1)}({\bf z}\mid {\bf x}_j) \frac{P({\bf z},{\bf x}_j \mid \theta^{(t)})}{Q^{(t+1)}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8"/>
  <p:tag name="PICTUREFILESIZE" val="4326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=&amp; \sum_{j=1}^{m} \log  \sum_{\bf z} Q^{(t+1)}({\bf z}\mid {\bf x}_j) \frac{P({\bf z},{\bf x}_j \mid \theta^{(t)})}{Q^{(t+1)}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8"/>
  <p:tag name="PICTUREFILESIZE" val="4326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&amp; \geq &amp; \sum_{j=1}^{m} \sum_{\bf z} Q^{(t+1)}({\bf z}\mid {\bf x}_j) \log  {P({\bf z},{\bf x}_j \mid \theta^{(t)})}&#10;+ m.H(Q^{(t+1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65"/>
  <p:tag name="PICTUREFILESIZE" val="4233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&amp; \geq &amp; \sum_{j=1}^{m} \sum_{\bf z} Q^{(t+1)}({\bf z}\mid {\bf x}_j) \log  {P({\bf z},{\bf x}_j \mid \theta^{(t)})}&#10;+ m.H(Q^{(t+1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65"/>
  <p:tag name="PICTUREFILESIZE" val="4233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=&amp; \sum_{j=1}^{m} \log  \sum_{\bf z} Q^{(t+1)}({\bf z}\mid {\bf x}_j) \frac{P({\bf z},{\bf x}_j \mid \theta^{(t)})}{Q^{(t+1)}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8"/>
  <p:tag name="PICTUREFILESIZE" val="43267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=&amp; \sum_{j=1}^{m} \log  \sum_{\bf z} Q^{(t+1)}({\bf z}\mid {\bf x}_j) \frac{P({\bf z},{\bf x}_j \mid \theta^{(t)})}{Q^{(t+1)}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8"/>
  <p:tag name="PICTUREFILESIZE" val="4326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&amp; \geq &amp; \sum_{j=1}^{m} \sum_{\bf z} Q^{(t+1)}({\bf z}\mid {\bf x}_j) \log  {P({\bf z},{\bf x}_j \mid \theta^{(t)})}&#10;+ m.H(Q^{(t+1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65"/>
  <p:tag name="PICTUREFILESIZE" val="42333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&amp; \geq &amp; \sum_{j=1}^{m} \sum_{\bf z} Q^{(t+1)}({\bf z}\mid {\bf x}_j) \log  {P({\bf z},{\bf x}_j \mid \theta^{(t)})}&#10;+ m.H(Q^{(t+1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65"/>
  <p:tag name="PICTUREFILESIZE" val="4233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sum_{\bf z} \sum_{j=1}^{m} \log  {P({\bf z},{\bf x}_j \mid \theta) Q({\bf z}\mid {\bf x}_j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87"/>
  <p:tag name="PICTUREFILESIZE" val="2129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theta^{(t+1)} \leftarrow&#10;\arg\max_\theta &#10;\sum_{j=1}^{m} \sum_{\bf z} Q^{(t+1)}({\bf z}\mid {\bf x}_j) \log  {P({\bf z},{\bf x}_j \mid \theta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13"/>
  <p:tag name="PICTUREFILESIZE" val="3402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&amp; \geq &amp; \sum_{j=1}^{m} \sum_{\bf z} Q^{(t+1)}({\bf z}\mid {\bf x}_j) \log  {P({\bf z},{\bf x}_j \mid \theta^{(t)})}&#10;+ m.H(Q^{(t+1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65"/>
  <p:tag name="PICTUREFILESIZE" val="4233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&amp; \geq &amp; \sum_{j=1}^{m} \sum_{\bf z} Q^{(t+1)}({\bf z}\mid {\bf x}_j) \log  {P({\bf z},{\bf x}_j \mid \theta^{(t)})}&#10;+ m.H(Q^{(t+1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65"/>
  <p:tag name="PICTUREFILESIZE" val="4233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sum_{\bf z} \sum_{j=1}^{m} \log  {P({\bf z},{\bf x}_j \mid \theta) Q^{(t+1)}({\bf z}\mid {\bf x}_j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6"/>
  <p:tag name="PICTUREFILESIZE" val="2372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sum_{\bf z} \sum_{j=1}^{m} \log  {P({\bf z},{\bf x}_j \mid \theta) Q^{(t+1)}({\bf z}\mid {\bf x}_j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6"/>
  <p:tag name="PICTUREFILESIZE" val="2372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+ \sum^m_{j=1}\sum_{\mathbf{z}}Q(\mathbf{z}|\mathbf{x}_j)\log P(\mathbf{x}_j|\theta^{(t)})$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34"/>
  <p:tag name="PICTUREFILESIZE" val="14121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-KL(Q(\mathbf{z}|\mathbf{x}_j),P(\mathbf{z}|\mathbf{x}_j,\theta^{(t)}))$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21"/>
  <p:tag name="PICTUREFILESIZE" val="9875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\geq &amp; F(\theta^{(t)},Q) = \sum_{j=1}^{m} \sum_{\bf z} Q({\bf z}\mid {\bf x}_j) \log  \frac{P({\bf z},{\bf x}_j \mid \theta^{(t)}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88"/>
  <p:tag name="PICTUREFILESIZE" val="43945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Q^{(t+1)}({\bf z}\mid {\bf x}_j) &amp;=&amp; P({\bf z}\mid {\bf x}_j,\theta^{(t)}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09"/>
  <p:tag name="PICTUREFILESIZE" val="1655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\geq &amp; F(\theta^{(t)},Q) = \sum_{j=1}^{m} \sum_{\bf z} Q({\bf z}\mid {\bf x}_j) \log  \frac{P({\bf z},{\bf x}_j \mid \theta^{(t)}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88"/>
  <p:tag name="PICTUREFILESIZE" val="43945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Q^{(t+1)}({\bf z}\mid {\bf x}_j) &amp;=&amp; P({\bf z}\mid {\bf x}_j,\theta^{(t)}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09"/>
  <p:tag name="PICTUREFILESIZE" val="1655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P(\mathbf{x}_j|\theta^{(t)})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42"/>
  <p:tag name="PICTUREFILESIZE" val="424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\geq &amp; F(\theta^{(t)},Q) = \sum_{j=1}^{m} \sum_{\bf z} Q({\bf z}\mid {\bf x}_j) \log  \frac{P({\bf z},{\bf x}_j \mid \theta^{(t)}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88"/>
  <p:tag name="PICTUREFILESIZE" val="43945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\geq &amp; F(\theta^{(t)},Q) = \sum_{j=1}^{m} \sum_{\bf z} Q({\bf z}\mid {\bf x}_j) \log  \frac{P({\bf z},{\bf x}_j \mid \theta^{(t)}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88"/>
  <p:tag name="PICTUREFILESIZE" val="4394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-KL(Q(\mathbf{z}|\mathbf{x}_j),P(\mathbf{z}|\mathbf{x}_j,\theta^{(t)}))$$&#10;\end{document}&#10;"/>
  <p:tag name="FILENAME" val="TP_tmp"/>
  <p:tag name="FORMAT" val="png256"/>
  <p:tag name="RES" val="1200"/>
  <p:tag name="BLEND" val="0"/>
  <p:tag name="TRANSPARENT" val="0"/>
  <p:tag name="TBUG" val="0"/>
  <p:tag name="ALLOWFS" val="0"/>
  <p:tag name="ORIGWIDTH" val="121"/>
  <p:tag name="PICTUREFILESIZE" val="987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Q^{(t+1)}({\bf z}\mid {\bf x}_j) &amp;=&amp; P({\bf z}\mid {\bf x}_j,\theta^{(t)})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09"/>
  <p:tag name="PICTUREFILESIZE" val="1655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^{(t)}:{\cal D}) &#10;&amp; \geq &amp; F(\theta^{(t)},Q) = \sum_{j=1}^{m} \sum_{\bf z} Q({\bf z}\mid {\bf x}_j) \log  \frac{P({\bf z},{\bf x}_j \mid \theta^{(t)}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88"/>
  <p:tag name="PICTUREFILESIZE" val="43945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\ell(\theta:{\cal D}) &#10;&amp; \geq &amp; F(\theta,Q) = \sum_{j=1}^{m} \sum_{\bf z} Q({\bf z}\mid {\bf x}_j) \log  \frac{P({\bf z},{\bf x}_j \mid \theta)}{Q({\bf z}\mid {\bf x}_j)} \\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519"/>
  <p:tag name="PICTUREFILESIZE" val="39541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^{(t)}:{\cal D}) &#10; \geq  F(\theta^{(t)},Q) &#10;&amp;=&amp; \ell(\theta^{(t)}:{\cal D}) - m\sum_{j=1}^{m} KL\left(Q({\bf z}\mid {\bf x}_j) || P({\bf z}\mid {\bf x}_j ,\theta^{(t)})\right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32"/>
  <p:tag name="PICTUREFILESIZE" val="4480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F(\theta^{(t)},Q^{(t+1)}) &amp;=&amp; \ell(\theta^{(t)}:{\cal D}) 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90"/>
  <p:tag name="PICTUREFILESIZE" val="15786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ell(\theta:{\cal D}) &#10;&amp; \geq &amp; F(\theta,Q^{(t)}) = \sum_{j=1}^{m} \sum_{\bf z} Q^{(t)}({\bf z}\mid {\bf x}_j) \log  {P({\bf z},{\bf x}_j \mid \theta)}&#10;+ m.H(Q^{(t)})\\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93"/>
  <p:tag name="PICTUREFILESIZE" val="44706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bm,amssymb}&#10;\usepackage[usenames]{color}&#10;\pagestyle{empty}&#10;\definecolor{MyDarkBlue}{rgb}{0.1,0,0.55}&#10;\newcommand{\bnu}{\bm{\nu}}&#10;\newcommand{\bP}{\mathbf{P}}&#10;\begin{document}&#10;\textcolor{Blue}{$\theta^{t}$}&#10;\end{document}&#10;"/>
  <p:tag name="FILENAME" val="txp_fig"/>
  <p:tag name="FORMAT" val="png16m"/>
  <p:tag name="RES" val="600"/>
  <p:tag name="BLEND" val="0"/>
  <p:tag name="TRANSPARENT" val="0"/>
  <p:tag name="TBUG" val="0"/>
  <p:tag name="ALLOWFS" val="0"/>
  <p:tag name="ORIGWIDTH" val="16"/>
  <p:tag name="PICTUREFILESIZE" val="123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&#10;\usepackage{bm,amssymb}&#10;\usepackage[usenames]{color}&#10;\pagestyle{empty}&#10;\definecolor{MyDarkBlue}{rgb}{0.1,0,0.55}&#10;\newcommand{\bnu}{\bm{\nu}}&#10;\newcommand{\bP}{\mathbf{P}}&#10;\begin{document}&#10;\textcolor{Blue}{$\theta^{t+1}$}&#10;\end{document}&#10;"/>
  <p:tag name="FILENAME" val="txp_fig"/>
  <p:tag name="FORMAT" val="png16m"/>
  <p:tag name="RES" val="600"/>
  <p:tag name="BLEND" val="0"/>
  <p:tag name="TRANSPARENT" val="0"/>
  <p:tag name="TBUG" val="0"/>
  <p:tag name="ALLOWFS" val="0"/>
  <p:tag name="ORIGWIDTH" val="41"/>
  <p:tag name="PICTUREFILESIZE" val="161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9640</TotalTime>
  <Words>1804</Words>
  <Application>Microsoft Office PowerPoint</Application>
  <PresentationFormat>On-screen Show (4:3)</PresentationFormat>
  <Paragraphs>355</Paragraphs>
  <Slides>42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Equation</vt:lpstr>
      <vt:lpstr>EM Algorithm</vt:lpstr>
      <vt:lpstr>Slide 2</vt:lpstr>
      <vt:lpstr>Slide 3</vt:lpstr>
      <vt:lpstr>K-means and GMM</vt:lpstr>
      <vt:lpstr>(One) bad case for K-means</vt:lpstr>
      <vt:lpstr>General GMM</vt:lpstr>
      <vt:lpstr>General GMM</vt:lpstr>
      <vt:lpstr>General GMM</vt:lpstr>
      <vt:lpstr>General GMM</vt:lpstr>
      <vt:lpstr>Expectation-Maximization (EM)</vt:lpstr>
      <vt:lpstr>Expectation-Maximization (EM)</vt:lpstr>
      <vt:lpstr>Expectation (E) step</vt:lpstr>
      <vt:lpstr>Maximization (M) step</vt:lpstr>
      <vt:lpstr>EM for spherical, same variance GMMs</vt:lpstr>
      <vt:lpstr>EM for general GMMs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GMM clustering of the assay data</vt:lpstr>
      <vt:lpstr>Resulting Density Estimator</vt:lpstr>
      <vt:lpstr>Three classes of assay (each learned with it’s own mixture model) </vt:lpstr>
      <vt:lpstr>Resulting Bayes Classifier</vt:lpstr>
      <vt:lpstr>General EM algorithm</vt:lpstr>
      <vt:lpstr>E step</vt:lpstr>
      <vt:lpstr>Lower-bound on marginal likelihood</vt:lpstr>
      <vt:lpstr>Lower-bound on marginal likelihood</vt:lpstr>
      <vt:lpstr>Lower-bound on marginal likelihood</vt:lpstr>
      <vt:lpstr>M step</vt:lpstr>
      <vt:lpstr>EM as Coordinate Ascent</vt:lpstr>
      <vt:lpstr>Convergence of EM</vt:lpstr>
      <vt:lpstr>Convergence of EM</vt:lpstr>
      <vt:lpstr>Convergence of EM</vt:lpstr>
      <vt:lpstr>Convergence of EM</vt:lpstr>
      <vt:lpstr>Convergence of EM</vt:lpstr>
      <vt:lpstr>Summary: EM Algorithm</vt:lpstr>
      <vt:lpstr>Next two lectures…</vt:lpstr>
      <vt:lpstr>Midterm score histogram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979</cp:revision>
  <dcterms:created xsi:type="dcterms:W3CDTF">2009-10-22T01:36:55Z</dcterms:created>
  <dcterms:modified xsi:type="dcterms:W3CDTF">2010-10-27T14:14:59Z</dcterms:modified>
</cp:coreProperties>
</file>